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55" r:id="rId2"/>
    <p:sldId id="356" r:id="rId3"/>
    <p:sldId id="357" r:id="rId4"/>
    <p:sldId id="358" r:id="rId5"/>
    <p:sldId id="359" r:id="rId6"/>
    <p:sldId id="360" r:id="rId7"/>
    <p:sldId id="361" r:id="rId8"/>
    <p:sldId id="323" r:id="rId9"/>
    <p:sldId id="324" r:id="rId10"/>
    <p:sldId id="374" r:id="rId11"/>
    <p:sldId id="375" r:id="rId12"/>
    <p:sldId id="365" r:id="rId13"/>
    <p:sldId id="368" r:id="rId14"/>
    <p:sldId id="369" r:id="rId15"/>
    <p:sldId id="342" r:id="rId16"/>
    <p:sldId id="343" r:id="rId17"/>
    <p:sldId id="344" r:id="rId18"/>
    <p:sldId id="370" r:id="rId19"/>
    <p:sldId id="371" r:id="rId20"/>
    <p:sldId id="345" r:id="rId21"/>
    <p:sldId id="372" r:id="rId22"/>
    <p:sldId id="373" r:id="rId23"/>
    <p:sldId id="384" r:id="rId24"/>
    <p:sldId id="386" r:id="rId25"/>
    <p:sldId id="387" r:id="rId26"/>
    <p:sldId id="388" r:id="rId27"/>
    <p:sldId id="327" r:id="rId28"/>
    <p:sldId id="377" r:id="rId29"/>
    <p:sldId id="376" r:id="rId30"/>
    <p:sldId id="378" r:id="rId31"/>
    <p:sldId id="379" r:id="rId32"/>
    <p:sldId id="332" r:id="rId33"/>
    <p:sldId id="337" r:id="rId34"/>
    <p:sldId id="381" r:id="rId35"/>
    <p:sldId id="382" r:id="rId36"/>
    <p:sldId id="385" r:id="rId37"/>
    <p:sldId id="348" r:id="rId38"/>
    <p:sldId id="389" r:id="rId39"/>
    <p:sldId id="390" r:id="rId40"/>
    <p:sldId id="391" r:id="rId41"/>
    <p:sldId id="392" r:id="rId42"/>
    <p:sldId id="393" r:id="rId43"/>
    <p:sldId id="394" r:id="rId44"/>
    <p:sldId id="395" r:id="rId45"/>
    <p:sldId id="396" r:id="rId46"/>
    <p:sldId id="352" r:id="rId47"/>
    <p:sldId id="397" r:id="rId48"/>
    <p:sldId id="399" r:id="rId49"/>
    <p:sldId id="398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urier New" pitchFamily="49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FF0000"/>
    <a:srgbClr val="D9D9D9"/>
    <a:srgbClr val="FF9900"/>
    <a:srgbClr val="FF3300"/>
    <a:srgbClr val="CCFFCC"/>
    <a:srgbClr val="CCFF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71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1439" cy="91439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8473CD9-8B1A-43A7-B000-4E29581CEC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535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C0DB632-D259-41F5-A8A3-3AF6C9B0612B}" type="slidenum">
              <a:rPr lang="en-US" altLang="en-US" smtClean="0"/>
              <a:pPr/>
              <a:t>1</a:t>
            </a:fld>
            <a:endParaRPr lang="en-US" alt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75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D5C08B2-1F7F-4248-BE0C-5263553B2ADC}" type="slidenum">
              <a:rPr lang="en-US" altLang="en-US" smtClean="0"/>
              <a:pPr/>
              <a:t>2</a:t>
            </a:fld>
            <a:endParaRPr lang="en-US" alt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59079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F56E5EE-1091-4157-98D8-548F313FB9A1}" type="slidenum">
              <a:rPr lang="en-US" altLang="en-US" smtClean="0"/>
              <a:pPr/>
              <a:t>3</a:t>
            </a:fld>
            <a:endParaRPr lang="en-US" altLang="en-US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2863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98D1ABE-9D0C-4C1F-A101-0D37F81AE87E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29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6309373-CE56-4662-B726-DB2F54492DA9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2455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46206D-4097-479F-8C38-9EB7CEDF9B01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521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8DD1558-A73D-4B6D-8C3F-ED705A2917C4}" type="slidenum">
              <a:rPr lang="en-US" altLang="en-US" smtClean="0"/>
              <a:pPr/>
              <a:t>7</a:t>
            </a:fld>
            <a:endParaRPr lang="en-US" altLang="en-US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04276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CD526DA-24E8-4BCE-8895-7B1A55521165}" type="slidenum">
              <a:rPr lang="en-US" altLang="en-US" smtClean="0"/>
              <a:pPr/>
              <a:t>8</a:t>
            </a:fld>
            <a:endParaRPr lang="en-US" alt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45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D74978-40DE-40E8-9203-0AA08DCEA86C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026561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04E64A8-D801-4224-98CE-F05E3A95D877}" type="slidenum">
              <a:rPr lang="en-US" altLang="en-US" smtClean="0"/>
              <a:pPr/>
              <a:t>10</a:t>
            </a:fld>
            <a:endParaRPr lang="en-US" alt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15558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09907E9-2C56-4B3D-8E66-3823F0ADBBA2}" type="slidenum">
              <a:rPr lang="en-US" altLang="en-US" smtClean="0"/>
              <a:pPr/>
              <a:t>11</a:t>
            </a:fld>
            <a:endParaRPr lang="en-US" altLang="en-US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1523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AEDC002-0197-4076-A255-46272E336D18}" type="slidenum">
              <a:rPr lang="en-US" altLang="en-US" smtClean="0"/>
              <a:pPr/>
              <a:t>12</a:t>
            </a:fld>
            <a:endParaRPr lang="en-US" alt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58622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F8E2E9E-7DCB-43A1-A33D-81A68FDE1876}" type="slidenum">
              <a:rPr lang="en-US" altLang="en-US" smtClean="0"/>
              <a:pPr/>
              <a:t>13</a:t>
            </a:fld>
            <a:endParaRPr lang="en-US" altLang="en-US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66841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26A2753-4AD6-430A-AAC7-2AAFF7046C2E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3109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4929E0-1D26-454A-A554-8937D60DBD5F}" type="slidenum">
              <a:rPr lang="en-US" altLang="en-US" smtClean="0"/>
              <a:pPr/>
              <a:t>15</a:t>
            </a:fld>
            <a:endParaRPr lang="en-US" altLang="en-US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77556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5C47B36-1895-4755-9D76-03A6CF05510C}" type="slidenum">
              <a:rPr lang="en-US" altLang="en-US" smtClean="0"/>
              <a:pPr/>
              <a:t>16</a:t>
            </a:fld>
            <a:endParaRPr lang="en-US" alt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517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F90C79E-257F-4D2F-BB78-96A057BE8DEE}" type="slidenum">
              <a:rPr lang="en-US" altLang="en-US" smtClean="0"/>
              <a:pPr/>
              <a:t>17</a:t>
            </a:fld>
            <a:endParaRPr lang="en-US" altLang="en-US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3583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569B2A-5E6B-44E0-B2B4-379B5FA0C72D}" type="slidenum">
              <a:rPr lang="en-US" altLang="en-US" smtClean="0"/>
              <a:pPr/>
              <a:t>18</a:t>
            </a:fld>
            <a:endParaRPr lang="en-US" alt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64325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FC7AEE9-494E-41E3-995B-CB0556AB30F8}" type="slidenum">
              <a:rPr lang="en-US" altLang="en-US" smtClean="0"/>
              <a:pPr/>
              <a:t>19</a:t>
            </a:fld>
            <a:endParaRPr lang="en-US" altLang="en-US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71827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2312708-BC7D-4191-A731-1BA65AD6835B}" type="slidenum">
              <a:rPr lang="en-US" altLang="en-US" smtClean="0"/>
              <a:pPr/>
              <a:t>20</a:t>
            </a:fld>
            <a:endParaRPr lang="en-US" alt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52548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E3C2F7F-7DE8-44AA-84CF-BA384419A120}" type="slidenum">
              <a:rPr lang="en-US" altLang="en-US" smtClean="0"/>
              <a:pPr/>
              <a:t>21</a:t>
            </a:fld>
            <a:endParaRPr lang="en-US" altLang="en-US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60898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44234D-40F9-4553-BAEF-AD567FF00B49}" type="slidenum">
              <a:rPr lang="en-US" altLang="en-US" smtClean="0"/>
              <a:pPr/>
              <a:t>22</a:t>
            </a:fld>
            <a:endParaRPr lang="en-US" altLang="en-US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01215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2893203-BD95-4275-A2A7-F6D09BEF6192}" type="slidenum">
              <a:rPr lang="en-US" altLang="en-US" sz="1200">
                <a:latin typeface="Arial" charset="0"/>
              </a:rPr>
              <a:pPr algn="r"/>
              <a:t>23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2439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271EA9F-7649-4916-B411-7346400B5E32}" type="slidenum">
              <a:rPr lang="en-US" altLang="en-US" sz="1200">
                <a:latin typeface="Arial" charset="0"/>
              </a:rPr>
              <a:pPr algn="r"/>
              <a:t>24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1198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4C7DB94-5538-4809-BF55-2A917409D95D}" type="slidenum">
              <a:rPr lang="en-US" altLang="en-US" sz="1200">
                <a:latin typeface="Arial" charset="0"/>
              </a:rPr>
              <a:pPr algn="r"/>
              <a:t>25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839071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28BF732-0EF1-446F-BDCA-589A3B677606}" type="slidenum">
              <a:rPr lang="en-US" altLang="en-US" sz="1200">
                <a:latin typeface="Arial" charset="0"/>
              </a:rPr>
              <a:pPr algn="r"/>
              <a:t>26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20370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6A16066-5827-421E-9970-2716E2280446}" type="slidenum">
              <a:rPr lang="en-US" altLang="en-US" smtClean="0"/>
              <a:pPr/>
              <a:t>27</a:t>
            </a:fld>
            <a:endParaRPr lang="en-US" altLang="en-US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8641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5BCE14C-DA79-41B7-BADF-775163FC2D92}" type="slidenum">
              <a:rPr lang="en-US" altLang="en-US" smtClean="0"/>
              <a:pPr/>
              <a:t>28</a:t>
            </a:fld>
            <a:endParaRPr lang="en-US" alt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822675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044B9F3-03CC-41F4-8CE5-AA5AE3524812}" type="slidenum">
              <a:rPr lang="en-US" altLang="en-US" smtClean="0"/>
              <a:pPr/>
              <a:t>29</a:t>
            </a:fld>
            <a:endParaRPr lang="en-US" altLang="en-US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33654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AD36944-B9B2-4DB6-8F90-A6B9A23FD1AD}" type="slidenum">
              <a:rPr lang="en-US" altLang="en-US" sz="1200">
                <a:latin typeface="Arial" charset="0"/>
              </a:rPr>
              <a:pPr algn="r"/>
              <a:t>30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76811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C3D918A-D9C4-4B14-8764-817B02538970}" type="slidenum">
              <a:rPr lang="en-US" altLang="en-US" sz="1200">
                <a:latin typeface="Arial" charset="0"/>
              </a:rPr>
              <a:pPr algn="r"/>
              <a:t>31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15748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E1CA7A5-5EF8-465A-8F86-6F0C8837760E}" type="slidenum">
              <a:rPr lang="en-US" altLang="en-US" smtClean="0"/>
              <a:pPr/>
              <a:t>32</a:t>
            </a:fld>
            <a:endParaRPr lang="en-US" alt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52685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3D19D24-36E2-4A11-A75D-F1DB4BE58D1D}" type="slidenum">
              <a:rPr lang="en-US" altLang="en-US" smtClean="0"/>
              <a:pPr/>
              <a:t>33</a:t>
            </a:fld>
            <a:endParaRPr lang="en-US" altLang="en-US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835577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9BF0EFD-E63D-4A7D-A5B9-D89CDFA2317E}" type="slidenum">
              <a:rPr lang="en-US" altLang="en-US" sz="1200">
                <a:latin typeface="Arial" charset="0"/>
              </a:rPr>
              <a:pPr algn="r"/>
              <a:t>34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899346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B828AD2-A354-4E09-9944-D67D62BB09C3}" type="slidenum">
              <a:rPr lang="en-US" altLang="en-US" sz="1200">
                <a:latin typeface="Arial" charset="0"/>
              </a:rPr>
              <a:pPr algn="r"/>
              <a:t>35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2721516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99C9ABC-04A7-4E66-B25F-631989CD175D}" type="slidenum">
              <a:rPr lang="en-US" altLang="en-US" sz="1200">
                <a:latin typeface="Arial" charset="0"/>
              </a:rPr>
              <a:pPr algn="r"/>
              <a:t>36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52751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86B4FCA-37B5-49AF-A1A5-ADF36319AC2E}" type="slidenum">
              <a:rPr lang="en-US" altLang="en-US" smtClean="0"/>
              <a:pPr/>
              <a:t>37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20001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7B78E20-5424-4C55-BBB7-29F16794CD7D}" type="slidenum">
              <a:rPr lang="en-US" altLang="en-US" smtClean="0"/>
              <a:pPr/>
              <a:t>38</a:t>
            </a:fld>
            <a:endParaRPr lang="en-US" alt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085025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5841764-C7E0-466B-BCBF-979A82610CAC}" type="slidenum">
              <a:rPr lang="en-US" altLang="en-US" smtClean="0"/>
              <a:pPr/>
              <a:t>39</a:t>
            </a:fld>
            <a:endParaRPr lang="en-US" altLang="en-US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4893411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342FC3B-0907-4315-9374-89987DE74A1F}" type="slidenum">
              <a:rPr lang="en-US" altLang="en-US" smtClean="0"/>
              <a:pPr/>
              <a:t>40</a:t>
            </a:fld>
            <a:endParaRPr lang="en-US" altLang="en-US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493320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B2823E0-EC58-4246-86C6-99F778032DFF}" type="slidenum">
              <a:rPr lang="en-US" altLang="en-US" smtClean="0"/>
              <a:pPr/>
              <a:t>41</a:t>
            </a:fld>
            <a:endParaRPr lang="en-US" altLang="en-US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1118395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9E60A1-3675-4824-8603-832D859F83B4}" type="slidenum">
              <a:rPr lang="en-US" altLang="en-US" smtClean="0"/>
              <a:pPr/>
              <a:t>42</a:t>
            </a:fld>
            <a:endParaRPr lang="en-US" alt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42109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80B7984-309A-46D0-967C-31B3B6D8D6B6}" type="slidenum">
              <a:rPr lang="en-US" altLang="en-US" smtClean="0"/>
              <a:pPr/>
              <a:t>43</a:t>
            </a:fld>
            <a:endParaRPr lang="en-US" altLang="en-US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466652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9EA7AA-913D-456F-8DBB-BE4F181F7371}" type="slidenum">
              <a:rPr lang="en-US" altLang="en-US" smtClean="0"/>
              <a:pPr/>
              <a:t>44</a:t>
            </a:fld>
            <a:endParaRPr lang="en-US" alt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32096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1C650D7-EB15-4CDA-B12A-B2B7981DFCB6}" type="slidenum">
              <a:rPr lang="en-US" altLang="en-US" smtClean="0"/>
              <a:pPr/>
              <a:t>45</a:t>
            </a:fld>
            <a:endParaRPr lang="en-US" altLang="en-US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9929229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4A63758-D122-4694-ACBE-6E511001844B}" type="slidenum">
              <a:rPr lang="en-US" altLang="en-US" smtClean="0"/>
              <a:pPr/>
              <a:t>46</a:t>
            </a:fld>
            <a:endParaRPr lang="en-US" alt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681860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A76AC93-620B-45C5-B67D-F447C234B900}" type="slidenum">
              <a:rPr lang="en-US" altLang="en-US" smtClean="0"/>
              <a:pPr/>
              <a:t>47</a:t>
            </a:fld>
            <a:endParaRPr lang="en-US" altLang="en-US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7595181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0127F97-4122-408F-9C6E-F0E3E182D66C}" type="slidenum">
              <a:rPr lang="en-US" altLang="en-US" smtClean="0"/>
              <a:pPr/>
              <a:t>48</a:t>
            </a:fld>
            <a:endParaRPr lang="en-US" alt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120222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5BAA815-5D6A-47DD-A7A3-011E84975D63}" type="slidenum">
              <a:rPr lang="en-US" altLang="en-US" smtClean="0"/>
              <a:pPr/>
              <a:t>49</a:t>
            </a:fld>
            <a:endParaRPr lang="en-US" altLang="en-US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8792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FD15C-08A1-456A-8E08-6AFA01ADE2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9E7AA-93AF-466F-A01E-0B81077614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20A34-62C2-445F-BD52-48564592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6C32D-723F-4F0E-9340-7384BE6128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35B55-26F1-493D-9FB9-4BECF946B0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7138C-F4F3-4139-AB87-339BFB06A7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E4064-C911-48EB-BAE2-30D48B474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DC2A8-6678-4492-B93C-7FBF5D1F7F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54D01-BAAD-46DE-AF3C-5686AF62C5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18DCA-9D43-452E-8689-5A36B0ABC1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372F8-8D6E-4AEF-95B8-A1493D089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68F90783-C11B-4467-A875-6BD477C0C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audio" Target="../media/audio4.wav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6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5.wav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7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5.wav"/><Relationship Id="rId4" Type="http://schemas.openxmlformats.org/officeDocument/2006/relationships/audio" Target="../media/audio2.wav"/><Relationship Id="rId9" Type="http://schemas.openxmlformats.org/officeDocument/2006/relationships/audio" Target="../media/audio8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audio" Target="../media/audio8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9.wav"/><Relationship Id="rId4" Type="http://schemas.openxmlformats.org/officeDocument/2006/relationships/audio" Target="../media/audio2.wav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8.wav"/><Relationship Id="rId5" Type="http://schemas.openxmlformats.org/officeDocument/2006/relationships/audio" Target="../media/audio10.wav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audio1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5" Type="http://schemas.openxmlformats.org/officeDocument/2006/relationships/audio" Target="../media/audio11.wav"/><Relationship Id="rId4" Type="http://schemas.openxmlformats.org/officeDocument/2006/relationships/audio" Target="../media/audio2.wav"/><Relationship Id="rId9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audio" Target="../media/audio4.wav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12.wav"/><Relationship Id="rId4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audio" Target="../media/audio13.wav"/><Relationship Id="rId4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9.wav"/><Relationship Id="rId5" Type="http://schemas.openxmlformats.org/officeDocument/2006/relationships/audio" Target="../media/audio13.wav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audio" Target="../media/audio13.wav"/><Relationship Id="rId4" Type="http://schemas.openxmlformats.org/officeDocument/2006/relationships/audio" Target="../media/audio2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6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9.wav"/><Relationship Id="rId5" Type="http://schemas.openxmlformats.org/officeDocument/2006/relationships/audio" Target="../media/audio5.wav"/><Relationship Id="rId4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audio1.wav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audio" Target="../media/audio14.wav"/><Relationship Id="rId4" Type="http://schemas.openxmlformats.org/officeDocument/2006/relationships/audio" Target="../media/audio2.wav"/><Relationship Id="rId9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audio" Target="../media/audio2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9.wav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audio" Target="../media/audio1.wav"/><Relationship Id="rId7" Type="http://schemas.openxmlformats.org/officeDocument/2006/relationships/audio" Target="../media/audio17.wav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5" Type="http://schemas.openxmlformats.org/officeDocument/2006/relationships/audio" Target="../media/audio16.wav"/><Relationship Id="rId10" Type="http://schemas.openxmlformats.org/officeDocument/2006/relationships/image" Target="../media/image19.jpeg"/><Relationship Id="rId4" Type="http://schemas.openxmlformats.org/officeDocument/2006/relationships/audio" Target="../media/audio2.wav"/><Relationship Id="rId9" Type="http://schemas.openxmlformats.org/officeDocument/2006/relationships/image" Target="../media/image18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8.wav"/><Relationship Id="rId11" Type="http://schemas.openxmlformats.org/officeDocument/2006/relationships/image" Target="../media/image23.png"/><Relationship Id="rId5" Type="http://schemas.openxmlformats.org/officeDocument/2006/relationships/audio" Target="../media/audio15.wav"/><Relationship Id="rId10" Type="http://schemas.openxmlformats.org/officeDocument/2006/relationships/image" Target="../media/image22.png"/><Relationship Id="rId4" Type="http://schemas.openxmlformats.org/officeDocument/2006/relationships/audio" Target="../media/audio2.wav"/><Relationship Id="rId9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1.wav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jpeg"/><Relationship Id="rId4" Type="http://schemas.openxmlformats.org/officeDocument/2006/relationships/audio" Target="../media/audio2.wav"/><Relationship Id="rId9" Type="http://schemas.openxmlformats.org/officeDocument/2006/relationships/image" Target="../media/image2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audio" Target="../media/audio9.wav"/><Relationship Id="rId4" Type="http://schemas.openxmlformats.org/officeDocument/2006/relationships/audio" Target="../media/audio2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5.wav"/><Relationship Id="rId4" Type="http://schemas.openxmlformats.org/officeDocument/2006/relationships/audio" Target="../media/audio2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audio" Target="../media/audio11.wav"/><Relationship Id="rId4" Type="http://schemas.openxmlformats.org/officeDocument/2006/relationships/audio" Target="../media/audio2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7.wav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6.wav"/><Relationship Id="rId11" Type="http://schemas.openxmlformats.org/officeDocument/2006/relationships/image" Target="../media/image18.jpeg"/><Relationship Id="rId5" Type="http://schemas.openxmlformats.org/officeDocument/2006/relationships/audio" Target="../media/audio15.wav"/><Relationship Id="rId10" Type="http://schemas.openxmlformats.org/officeDocument/2006/relationships/image" Target="../media/image14.jpeg"/><Relationship Id="rId4" Type="http://schemas.openxmlformats.org/officeDocument/2006/relationships/audio" Target="../media/audio2.wav"/><Relationship Id="rId9" Type="http://schemas.openxmlformats.org/officeDocument/2006/relationships/image" Target="../media/image28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audio1.wav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8.wav"/><Relationship Id="rId5" Type="http://schemas.openxmlformats.org/officeDocument/2006/relationships/audio" Target="../media/audio15.wav"/><Relationship Id="rId4" Type="http://schemas.openxmlformats.org/officeDocument/2006/relationships/audio" Target="../media/audio2.wav"/><Relationship Id="rId9" Type="http://schemas.openxmlformats.org/officeDocument/2006/relationships/image" Target="../media/image3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8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9.wav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wmf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wmf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wmf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wmf"/><Relationship Id="rId5" Type="http://schemas.openxmlformats.org/officeDocument/2006/relationships/audio" Target="../media/audio15.wav"/><Relationship Id="rId4" Type="http://schemas.openxmlformats.org/officeDocument/2006/relationships/audio" Target="../media/audio2.wav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9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9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265112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/>
        </p:spPr>
        <p:txBody>
          <a:bodyPr/>
          <a:lstStyle>
            <a:lvl1pPr marL="457200" indent="-4572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n-lt"/>
              </a:rPr>
              <a:t>Essential idea: </a:t>
            </a:r>
            <a:r>
              <a:rPr lang="en-US" sz="2400" dirty="0">
                <a:latin typeface="+mn-lt"/>
              </a:rPr>
              <a:t>Conservation of momentum is an example of a law that is never violated.</a:t>
            </a:r>
          </a:p>
          <a:p>
            <a:pPr>
              <a:defRPr/>
            </a:pPr>
            <a:r>
              <a:rPr lang="en-US" sz="2400" b="1" dirty="0">
                <a:latin typeface="+mn-lt"/>
              </a:rPr>
              <a:t>Nature of science: </a:t>
            </a:r>
            <a:r>
              <a:rPr lang="en-US" sz="2400" dirty="0">
                <a:latin typeface="+mn-lt"/>
              </a:rPr>
              <a:t>The concept of momentum and the principle of momentum conservation can be used to </a:t>
            </a:r>
            <a:r>
              <a:rPr lang="en-US" sz="2400" dirty="0" err="1">
                <a:latin typeface="+mn-lt"/>
              </a:rPr>
              <a:t>analyse</a:t>
            </a:r>
            <a:r>
              <a:rPr lang="en-US" sz="2400" dirty="0">
                <a:latin typeface="+mn-lt"/>
              </a:rPr>
              <a:t> and predict the outcome of a wide range of physical interactions, from macroscopic motion to microscopic collisions.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228123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eaLnBrk="0" hangingPunct="0"/>
            <a:r>
              <a:rPr lang="en-US" sz="2400" b="1">
                <a:solidFill>
                  <a:schemeClr val="accent2"/>
                </a:solidFill>
                <a:latin typeface="Arial" charset="0"/>
              </a:rPr>
              <a:t>Understandings: </a:t>
            </a:r>
            <a:endParaRPr lang="en-US" sz="2400">
              <a:solidFill>
                <a:schemeClr val="accent2"/>
              </a:solidFill>
              <a:latin typeface="Arial" charset="0"/>
            </a:endParaRP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Newton’s second law expressed in terms of rate of change of momentum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Impulse and force – time graphs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Conservation of linear momentum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Elastic collisions, inelastic collisions and explosions 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46881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eaLnBrk="0" hangingPunct="0"/>
            <a:r>
              <a:rPr lang="en-US" sz="2400" b="1">
                <a:solidFill>
                  <a:schemeClr val="accent2"/>
                </a:solidFill>
                <a:latin typeface="Arial" charset="0"/>
              </a:rPr>
              <a:t>Applications and skills: </a:t>
            </a:r>
            <a:endParaRPr lang="en-US" sz="2400">
              <a:solidFill>
                <a:schemeClr val="accent2"/>
              </a:solidFill>
              <a:latin typeface="Arial" charset="0"/>
            </a:endParaRP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Applying conservation of momentum in simple isolated systems including (but not limited to) collisions, explosions, or water jets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Using Newton’s second law quantitatively and qualitatively in cases where mass is not constant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Sketching and interpreting force – time graphs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Determining impulse in various contexts including (but not limited to) car safety and sports </a:t>
            </a:r>
          </a:p>
          <a:p>
            <a:pPr marL="457200" indent="-457200" eaLnBrk="0" hangingPunct="0"/>
            <a:r>
              <a:rPr lang="en-US" sz="2400">
                <a:solidFill>
                  <a:schemeClr val="accent2"/>
                </a:solidFill>
                <a:latin typeface="Arial" charset="0"/>
              </a:rPr>
              <a:t>• Qualitatively and quantitatively comparing situations involving elastic collisions, inelastic collisions and explosions 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50532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/>
        </p:spPr>
        <p:txBody>
          <a:bodyPr/>
          <a:lstStyle>
            <a:lvl1pPr marL="457200" indent="-4572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n-lt"/>
              </a:rPr>
              <a:t>Guidance: </a:t>
            </a: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>
                <a:latin typeface="+mn-lt"/>
              </a:rPr>
              <a:t>• Students should be aware that </a:t>
            </a:r>
            <a:r>
              <a:rPr lang="en-US" sz="2400" i="1" dirty="0">
                <a:latin typeface="+mn-lt"/>
              </a:rPr>
              <a:t>F </a:t>
            </a:r>
            <a:r>
              <a:rPr lang="en-US" sz="2400" dirty="0">
                <a:latin typeface="+mn-lt"/>
              </a:rPr>
              <a:t>= </a:t>
            </a:r>
            <a:r>
              <a:rPr lang="en-US" sz="2400" i="1" dirty="0">
                <a:latin typeface="+mn-lt"/>
              </a:rPr>
              <a:t>ma </a:t>
            </a:r>
            <a:r>
              <a:rPr lang="en-US" sz="2400" dirty="0">
                <a:latin typeface="+mn-lt"/>
              </a:rPr>
              <a:t>is the equivalent of </a:t>
            </a:r>
            <a:r>
              <a:rPr lang="en-US" sz="2400" i="1" dirty="0">
                <a:latin typeface="+mn-lt"/>
              </a:rPr>
              <a:t>F</a:t>
            </a:r>
            <a:r>
              <a:rPr lang="en-US" sz="2400" dirty="0">
                <a:latin typeface="+mn-lt"/>
              </a:rPr>
              <a:t> = </a:t>
            </a:r>
            <a:r>
              <a:rPr lang="en-US" sz="2400" dirty="0">
                <a:latin typeface="+mn-lt"/>
                <a:sym typeface="Symbol"/>
              </a:rPr>
              <a:t></a:t>
            </a:r>
            <a:r>
              <a:rPr lang="en-US" sz="2400" i="1" dirty="0">
                <a:latin typeface="+mn-lt"/>
              </a:rPr>
              <a:t>p / </a:t>
            </a:r>
            <a:r>
              <a:rPr lang="en-US" sz="2400" dirty="0">
                <a:latin typeface="+mn-lt"/>
                <a:sym typeface="Symbol"/>
              </a:rPr>
              <a:t></a:t>
            </a:r>
            <a:r>
              <a:rPr lang="en-US" sz="2400" i="1" dirty="0">
                <a:latin typeface="+mn-lt"/>
              </a:rPr>
              <a:t>t </a:t>
            </a:r>
            <a:r>
              <a:rPr lang="en-US" sz="2400" dirty="0">
                <a:latin typeface="+mn-lt"/>
              </a:rPr>
              <a:t>only when mass is constant 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Solving simultaneous equations involving conservation of momentum and energy in collisions will not be required 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Calculations relating to collisions and explosions will be restricted to one-dimensional situations 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A comparison between energy involved in inelastic collisions (in which kinetic energy is not conserved) and the conservation of (total) energy should be made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217805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/>
        </p:spPr>
        <p:txBody>
          <a:bodyPr/>
          <a:lstStyle>
            <a:lvl1pPr marL="457200" indent="-4572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marL="0" indent="0" eaLnBrk="1" hangingPunct="1">
              <a:defRPr/>
            </a:pPr>
            <a:r>
              <a:rPr lang="en-US" altLang="en-US" sz="2400" b="1" dirty="0">
                <a:solidFill>
                  <a:srgbClr val="FF0000"/>
                </a:solidFill>
                <a:latin typeface="+mn-lt"/>
              </a:rPr>
              <a:t>Data booklet reference:</a:t>
            </a:r>
            <a:r>
              <a:rPr lang="en-US" altLang="en-US" sz="2400" dirty="0">
                <a:solidFill>
                  <a:srgbClr val="FF0000"/>
                </a:solidFill>
                <a:latin typeface="+mn-lt"/>
              </a:rPr>
              <a:t> </a:t>
            </a:r>
          </a:p>
          <a:p>
            <a:pPr marL="0" indent="0" eaLnBrk="1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73038" algn="l"/>
                <a:tab pos="234950" algn="l"/>
              </a:tabLst>
              <a:defRPr/>
            </a:pPr>
            <a:r>
              <a:rPr lang="en-US" altLang="en-US" sz="2400" dirty="0">
                <a:solidFill>
                  <a:srgbClr val="FF0000"/>
                </a:solidFill>
                <a:latin typeface="+mn-lt"/>
              </a:rPr>
              <a:t>•	</a:t>
            </a:r>
            <a:r>
              <a:rPr lang="en-US" sz="2400" i="1" dirty="0">
                <a:solidFill>
                  <a:srgbClr val="FF0000"/>
                </a:solidFill>
                <a:latin typeface="+mn-lt"/>
                <a:ea typeface="Calibri"/>
                <a:cs typeface="Times New Roman"/>
              </a:rPr>
              <a:t>p</a:t>
            </a:r>
            <a:r>
              <a:rPr lang="en-US" sz="2400" dirty="0">
                <a:solidFill>
                  <a:srgbClr val="FF0000"/>
                </a:solidFill>
                <a:latin typeface="+mn-lt"/>
                <a:ea typeface="Calibri"/>
                <a:cs typeface="Times New Roman"/>
              </a:rPr>
              <a:t> = </a:t>
            </a:r>
            <a:r>
              <a:rPr lang="en-US" sz="2400" i="1" dirty="0">
                <a:solidFill>
                  <a:srgbClr val="FF0000"/>
                </a:solidFill>
                <a:latin typeface="+mn-lt"/>
                <a:ea typeface="Calibri"/>
                <a:cs typeface="Times New Roman"/>
              </a:rPr>
              <a:t>mv</a:t>
            </a:r>
          </a:p>
          <a:p>
            <a:pPr marL="0" indent="0" eaLnBrk="1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73038" algn="l"/>
                <a:tab pos="234950" algn="l"/>
              </a:tabLst>
              <a:defRPr/>
            </a:pPr>
            <a:r>
              <a:rPr lang="en-US" altLang="en-US" sz="2400" dirty="0">
                <a:solidFill>
                  <a:srgbClr val="FF0000"/>
                </a:solidFill>
                <a:latin typeface="+mn-lt"/>
              </a:rPr>
              <a:t>•	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F</a:t>
            </a:r>
            <a:r>
              <a:rPr lang="en-US" sz="2400" dirty="0">
                <a:solidFill>
                  <a:srgbClr val="FF0000"/>
                </a:solidFill>
                <a:latin typeface="+mn-lt"/>
              </a:rPr>
              <a:t> = </a:t>
            </a:r>
            <a:r>
              <a:rPr lang="en-US" sz="2400" dirty="0">
                <a:solidFill>
                  <a:srgbClr val="FF0000"/>
                </a:solidFill>
                <a:latin typeface="+mn-lt"/>
                <a:sym typeface="Symbol"/>
              </a:rPr>
              <a:t>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p / </a:t>
            </a:r>
            <a:r>
              <a:rPr lang="en-US" sz="2400" dirty="0">
                <a:solidFill>
                  <a:srgbClr val="FF0000"/>
                </a:solidFill>
                <a:latin typeface="+mn-lt"/>
                <a:sym typeface="Symbol"/>
              </a:rPr>
              <a:t>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t</a:t>
            </a:r>
          </a:p>
          <a:p>
            <a:pPr marL="0" indent="0" eaLnBrk="1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73038" algn="l"/>
                <a:tab pos="234950" algn="l"/>
              </a:tabLst>
              <a:defRPr/>
            </a:pPr>
            <a:r>
              <a:rPr lang="en-US" altLang="en-US" sz="2400" dirty="0">
                <a:solidFill>
                  <a:srgbClr val="FF0000"/>
                </a:solidFill>
                <a:latin typeface="+mn-lt"/>
              </a:rPr>
              <a:t>•	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E</a:t>
            </a:r>
            <a:r>
              <a:rPr lang="en-US" sz="2400" baseline="-25000" dirty="0">
                <a:solidFill>
                  <a:srgbClr val="FF0000"/>
                </a:solidFill>
                <a:latin typeface="+mn-lt"/>
              </a:rPr>
              <a:t>K</a:t>
            </a:r>
            <a:r>
              <a:rPr lang="en-US" sz="2400" dirty="0">
                <a:solidFill>
                  <a:srgbClr val="FF0000"/>
                </a:solidFill>
                <a:latin typeface="+mn-lt"/>
              </a:rPr>
              <a:t> = 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p</a:t>
            </a:r>
            <a:r>
              <a:rPr lang="en-US" sz="2400" baseline="30000" dirty="0">
                <a:solidFill>
                  <a:srgbClr val="FF0000"/>
                </a:solidFill>
                <a:latin typeface="+mn-lt"/>
              </a:rPr>
              <a:t> 2 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/ </a:t>
            </a:r>
            <a:r>
              <a:rPr lang="en-US" sz="2400" dirty="0">
                <a:solidFill>
                  <a:srgbClr val="FF0000"/>
                </a:solidFill>
                <a:latin typeface="+mn-lt"/>
              </a:rPr>
              <a:t>(2</a:t>
            </a:r>
            <a:r>
              <a:rPr lang="en-US" sz="2400" i="1" dirty="0">
                <a:solidFill>
                  <a:srgbClr val="FF0000"/>
                </a:solidFill>
                <a:latin typeface="+mn-lt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+mn-lt"/>
              </a:rPr>
              <a:t>)</a:t>
            </a:r>
            <a:endParaRPr lang="en-US" sz="2400" i="1" dirty="0">
              <a:solidFill>
                <a:srgbClr val="FF0000"/>
              </a:solidFill>
              <a:latin typeface="+mn-lt"/>
            </a:endParaRPr>
          </a:p>
          <a:p>
            <a:pPr marL="0" indent="0" eaLnBrk="1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73038" algn="l"/>
                <a:tab pos="234950" algn="l"/>
              </a:tabLst>
              <a:defRPr/>
            </a:pPr>
            <a:r>
              <a:rPr lang="en-US" altLang="en-US" sz="2400" dirty="0">
                <a:solidFill>
                  <a:srgbClr val="FF0000"/>
                </a:solidFill>
              </a:rPr>
              <a:t>•</a:t>
            </a:r>
            <a:r>
              <a:rPr lang="en-US" sz="2400" dirty="0">
                <a:solidFill>
                  <a:srgbClr val="FF0000"/>
                </a:solidFill>
                <a:latin typeface="+mn-lt"/>
                <a:ea typeface="Calibri"/>
                <a:cs typeface="Times New Roman"/>
              </a:rPr>
              <a:t>Impulse = </a:t>
            </a:r>
            <a:r>
              <a:rPr lang="en-US" sz="2400" i="1" dirty="0">
                <a:solidFill>
                  <a:srgbClr val="FF0000"/>
                </a:solidFill>
                <a:latin typeface="Arial"/>
              </a:rPr>
              <a:t>F</a:t>
            </a:r>
            <a:r>
              <a:rPr lang="en-US" sz="2400" baseline="-25000" dirty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/>
                <a:sym typeface="Symbol"/>
              </a:rPr>
              <a:t></a:t>
            </a:r>
            <a:r>
              <a:rPr lang="en-US" sz="2400" i="1" dirty="0">
                <a:solidFill>
                  <a:srgbClr val="FF0000"/>
                </a:solidFill>
                <a:latin typeface="Arial"/>
              </a:rPr>
              <a:t>t </a:t>
            </a:r>
            <a:r>
              <a:rPr lang="en-US" sz="2400" dirty="0">
                <a:solidFill>
                  <a:srgbClr val="FF0000"/>
                </a:solidFill>
                <a:latin typeface="Arial"/>
              </a:rPr>
              <a:t>=</a:t>
            </a:r>
            <a:r>
              <a:rPr lang="en-US" sz="2400" i="1" dirty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/>
                <a:sym typeface="Symbol"/>
              </a:rPr>
              <a:t></a:t>
            </a:r>
            <a:r>
              <a:rPr lang="en-US" sz="2400" i="1" dirty="0">
                <a:solidFill>
                  <a:srgbClr val="FF0000"/>
                </a:solidFill>
                <a:latin typeface="Arial"/>
              </a:rPr>
              <a:t>p</a:t>
            </a:r>
            <a:endParaRPr lang="en-US" sz="2400" dirty="0">
              <a:solidFill>
                <a:srgbClr val="FF0000"/>
              </a:solidFill>
              <a:latin typeface="+mn-lt"/>
              <a:ea typeface="Calibri"/>
              <a:cs typeface="Times New Roman"/>
            </a:endParaRP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51802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/>
        </p:spPr>
        <p:txBody>
          <a:bodyPr/>
          <a:lstStyle>
            <a:lvl1pPr marL="457200" indent="-4572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n-lt"/>
              </a:rPr>
              <a:t>International-mindedness: </a:t>
            </a: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>
                <a:latin typeface="+mn-lt"/>
              </a:rPr>
              <a:t>• Automobile passive safety standards have been adopted across the globe based on research conducted in many countries </a:t>
            </a:r>
          </a:p>
          <a:p>
            <a:pPr>
              <a:defRPr/>
            </a:pPr>
            <a:r>
              <a:rPr lang="en-US" sz="2400" b="1" dirty="0">
                <a:latin typeface="+mn-lt"/>
              </a:rPr>
              <a:t>Theory of knowledge: </a:t>
            </a: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>
                <a:latin typeface="+mn-lt"/>
              </a:rPr>
              <a:t>• Do conservation laws restrict or enable further development in physics? </a:t>
            </a:r>
          </a:p>
          <a:p>
            <a:pPr>
              <a:defRPr/>
            </a:pPr>
            <a:r>
              <a:rPr lang="en-US" sz="2400" b="1" dirty="0">
                <a:latin typeface="+mn-lt"/>
              </a:rPr>
              <a:t>Utilization: </a:t>
            </a: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>
                <a:latin typeface="+mn-lt"/>
              </a:rPr>
              <a:t>• Jet engines and rockets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Martial arts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Particle theory and collisions (see </a:t>
            </a:r>
            <a:r>
              <a:rPr lang="en-US" sz="2400" i="1" dirty="0">
                <a:latin typeface="+mn-lt"/>
              </a:rPr>
              <a:t>Physics </a:t>
            </a:r>
            <a:r>
              <a:rPr lang="en-US" sz="2400" dirty="0">
                <a:latin typeface="+mn-lt"/>
              </a:rPr>
              <a:t>sub-topic </a:t>
            </a:r>
            <a:r>
              <a:rPr lang="en-US" sz="2400" i="1" dirty="0">
                <a:latin typeface="+mn-lt"/>
              </a:rPr>
              <a:t>3.1</a:t>
            </a:r>
            <a:r>
              <a:rPr lang="en-US" sz="2400" dirty="0">
                <a:latin typeface="+mn-lt"/>
              </a:rPr>
              <a:t>) 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8641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/>
        </p:spPr>
        <p:txBody>
          <a:bodyPr/>
          <a:lstStyle>
            <a:lvl1pPr marL="457200" indent="-4572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>
              <a:defRPr/>
            </a:pPr>
            <a:r>
              <a:rPr lang="en-US" sz="2400" b="1" dirty="0">
                <a:latin typeface="+mn-lt"/>
              </a:rPr>
              <a:t>Aims: </a:t>
            </a:r>
            <a:endParaRPr lang="en-US" sz="2400" dirty="0">
              <a:latin typeface="+mn-lt"/>
            </a:endParaRPr>
          </a:p>
          <a:p>
            <a:pPr>
              <a:defRPr/>
            </a:pPr>
            <a:r>
              <a:rPr lang="en-US" sz="2400" dirty="0">
                <a:latin typeface="+mn-lt"/>
              </a:rPr>
              <a:t>• </a:t>
            </a:r>
            <a:r>
              <a:rPr lang="en-US" sz="2400" b="1" dirty="0">
                <a:latin typeface="+mn-lt"/>
              </a:rPr>
              <a:t>Aim 3: </a:t>
            </a:r>
            <a:r>
              <a:rPr lang="en-US" sz="2400" dirty="0">
                <a:latin typeface="+mn-lt"/>
              </a:rPr>
              <a:t>conservation laws in science disciplines have played a major role in outlining the limits within which scientific theories are developed 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</a:t>
            </a:r>
            <a:r>
              <a:rPr lang="en-US" sz="2400" b="1" dirty="0">
                <a:latin typeface="+mn-lt"/>
              </a:rPr>
              <a:t>Aim 6: </a:t>
            </a:r>
            <a:r>
              <a:rPr lang="en-US" sz="2400" dirty="0">
                <a:latin typeface="+mn-lt"/>
              </a:rPr>
              <a:t>experiments could include (but are not limited to): analysis of collisions with respect to energy transfer; impulse investigations to determine velocity, force, time, or mass; determination of amount of transformed energy in inelastic collisions </a:t>
            </a:r>
          </a:p>
          <a:p>
            <a:pPr>
              <a:defRPr/>
            </a:pPr>
            <a:r>
              <a:rPr lang="en-US" sz="2400" dirty="0">
                <a:latin typeface="+mn-lt"/>
              </a:rPr>
              <a:t>• </a:t>
            </a:r>
            <a:r>
              <a:rPr lang="en-US" sz="2400" b="1" dirty="0">
                <a:latin typeface="+mn-lt"/>
              </a:rPr>
              <a:t>Aim 7: </a:t>
            </a:r>
            <a:r>
              <a:rPr lang="en-US" sz="2400" dirty="0">
                <a:latin typeface="+mn-lt"/>
              </a:rPr>
              <a:t>technology has allowed for more accurate and precise measurements of force and momentum, including video analysis of real-life collisions and modelling/simulations of molecular collisions</a:t>
            </a:r>
          </a:p>
        </p:txBody>
      </p:sp>
      <p:sp>
        <p:nvSpPr>
          <p:cNvPr id="2051" name="Rectangle 118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1" dirty="0"/>
              <a:t>Topic 2: Mechanics</a:t>
            </a:r>
            <a:br>
              <a:rPr lang="en-US" altLang="en-US" sz="2800" b="1" dirty="0"/>
            </a:br>
            <a:r>
              <a:rPr lang="en-US" altLang="en-US" sz="2800" dirty="0">
                <a:solidFill>
                  <a:schemeClr val="tx1"/>
                </a:solidFill>
              </a:rPr>
              <a:t>2.4 – Momentum and impulse</a:t>
            </a:r>
            <a:endParaRPr lang="en-US" altLang="en-US" sz="28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8" name="Rectangle 10"/>
          <p:cNvSpPr>
            <a:spLocks noChangeArrowheads="1"/>
          </p:cNvSpPr>
          <p:nvPr/>
        </p:nvSpPr>
        <p:spPr bwMode="auto">
          <a:xfrm>
            <a:off x="698500" y="4022725"/>
            <a:ext cx="5942013" cy="28352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What is the linear momentum of a 4.0-gram NATO SS 109 bullet traveling at 950 m/s?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SOLUTION: 				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Convert grams to kg (jump 3 decimal places left) to get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m</a:t>
            </a:r>
            <a:r>
              <a:rPr lang="en-US" altLang="en-US" sz="2400" dirty="0">
                <a:latin typeface="+mn-lt"/>
                <a:sym typeface="Symbol" pitchFamily="18" charset="2"/>
              </a:rPr>
              <a:t> = .004 kg. 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Then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p</a:t>
            </a:r>
            <a:r>
              <a:rPr lang="en-US" altLang="en-US" sz="2400" dirty="0">
                <a:latin typeface="+mn-lt"/>
                <a:sym typeface="Symbol" pitchFamily="18" charset="2"/>
              </a:rPr>
              <a:t> = </a:t>
            </a:r>
            <a:r>
              <a:rPr lang="en-US" altLang="en-US" sz="2400" i="1" dirty="0" err="1">
                <a:latin typeface="+mn-lt"/>
                <a:sym typeface="Symbol" pitchFamily="18" charset="2"/>
              </a:rPr>
              <a:t>mv</a:t>
            </a:r>
            <a:r>
              <a:rPr lang="en-US" altLang="en-US" sz="2400" dirty="0">
                <a:latin typeface="+mn-lt"/>
                <a:sym typeface="Symbol" pitchFamily="18" charset="2"/>
              </a:rPr>
              <a:t> = (.004)(950) = 3.8 </a:t>
            </a:r>
            <a:r>
              <a:rPr lang="en-US" altLang="en-US" sz="2400" dirty="0">
                <a:latin typeface="+mn-lt"/>
              </a:rPr>
              <a:t>kg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r>
              <a:rPr lang="en-US" altLang="en-US" sz="2400" dirty="0">
                <a:latin typeface="+mn-lt"/>
              </a:rPr>
              <a:t>.</a:t>
            </a:r>
          </a:p>
        </p:txBody>
      </p:sp>
      <p:sp>
        <p:nvSpPr>
          <p:cNvPr id="360450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248761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+mn-lt"/>
              </a:rPr>
              <a:t>Newton’s second law in terms of momentum 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b="1" dirty="0">
                <a:latin typeface="+mn-lt"/>
              </a:rPr>
              <a:t>Linear momentum</a:t>
            </a:r>
            <a:r>
              <a:rPr lang="en-US" altLang="en-US" sz="2400" dirty="0">
                <a:latin typeface="+mn-lt"/>
              </a:rPr>
              <a:t>, </a:t>
            </a:r>
            <a:r>
              <a:rPr lang="en-US" altLang="en-US" sz="2400" i="1" dirty="0">
                <a:latin typeface="+mn-lt"/>
              </a:rPr>
              <a:t>p</a:t>
            </a:r>
            <a:r>
              <a:rPr lang="en-US" altLang="en-US" sz="2400" dirty="0">
                <a:latin typeface="+mn-lt"/>
              </a:rPr>
              <a:t>, is defined to be the product of an object’s mass </a:t>
            </a:r>
            <a:r>
              <a:rPr lang="en-US" altLang="en-US" sz="2400" i="1" dirty="0">
                <a:latin typeface="+mn-lt"/>
              </a:rPr>
              <a:t>m </a:t>
            </a:r>
            <a:r>
              <a:rPr lang="en-US" altLang="en-US" sz="2400" dirty="0">
                <a:latin typeface="+mn-lt"/>
              </a:rPr>
              <a:t>with its velocity </a:t>
            </a:r>
            <a:r>
              <a:rPr lang="en-US" altLang="en-US" sz="2400" i="1" dirty="0">
                <a:latin typeface="+mn-lt"/>
              </a:rPr>
              <a:t>v</a:t>
            </a:r>
            <a:r>
              <a:rPr lang="en-US" altLang="en-US" sz="2400" dirty="0">
                <a:latin typeface="+mn-lt"/>
              </a:rPr>
              <a:t>.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Its units are obtained directly from the formula and are kg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r>
              <a:rPr lang="en-US" altLang="en-US" sz="2400" dirty="0">
                <a:latin typeface="+mn-lt"/>
              </a:rPr>
              <a:t>.	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/>
              <a:t>Topic 2: Mechanics</a:t>
            </a:r>
            <a:br>
              <a:rPr lang="en-US" altLang="en-US" sz="2800" b="1"/>
            </a:br>
            <a:r>
              <a:rPr lang="en-US" altLang="en-US" sz="2800">
                <a:solidFill>
                  <a:schemeClr val="tx1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28675" y="2794000"/>
            <a:ext cx="7464425" cy="461963"/>
            <a:chOff x="828675" y="2793884"/>
            <a:chExt cx="7464426" cy="461962"/>
          </a:xfrm>
        </p:grpSpPr>
        <p:sp>
          <p:nvSpPr>
            <p:cNvPr id="9223" name="Rectangle 5"/>
            <p:cNvSpPr>
              <a:spLocks noChangeArrowheads="1"/>
            </p:cNvSpPr>
            <p:nvPr/>
          </p:nvSpPr>
          <p:spPr bwMode="auto">
            <a:xfrm>
              <a:off x="965200" y="2803409"/>
              <a:ext cx="2478088" cy="320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p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+mn-lt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mv</a:t>
              </a:r>
              <a:endParaRPr lang="en-US" altLang="en-US" sz="2400" b="1">
                <a:latin typeface="+mn-lt"/>
                <a:sym typeface="Symbol" pitchFamily="18" charset="2"/>
              </a:endParaRPr>
            </a:p>
          </p:txBody>
        </p:sp>
        <p:sp>
          <p:nvSpPr>
            <p:cNvPr id="9224" name="Text Box 6"/>
            <p:cNvSpPr txBox="1">
              <a:spLocks noChangeArrowheads="1"/>
            </p:cNvSpPr>
            <p:nvPr/>
          </p:nvSpPr>
          <p:spPr bwMode="auto">
            <a:xfrm>
              <a:off x="5354639" y="2793884"/>
              <a:ext cx="2938462" cy="46196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linear momentum</a:t>
              </a:r>
            </a:p>
          </p:txBody>
        </p:sp>
        <p:sp>
          <p:nvSpPr>
            <p:cNvPr id="9225" name="Rectangle 7"/>
            <p:cNvSpPr>
              <a:spLocks noChangeArrowheads="1"/>
            </p:cNvSpPr>
            <p:nvPr/>
          </p:nvSpPr>
          <p:spPr bwMode="auto">
            <a:xfrm>
              <a:off x="828675" y="2797059"/>
              <a:ext cx="7462839" cy="43814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pic>
        <p:nvPicPr>
          <p:cNvPr id="360459" name="Picture 11" descr="bullet-apple collis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3513" y="3879850"/>
            <a:ext cx="2574925" cy="2493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0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0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0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0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0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0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0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0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0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0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0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0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0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0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0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4641850"/>
            <a:ext cx="7761288" cy="22161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A 6-kg object increases its speed from 5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to 25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in 30 s. What is the net force acting on it?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				</a:t>
            </a:r>
          </a:p>
          <a:p>
            <a:pPr>
              <a:spcBef>
                <a:spcPct val="20000"/>
              </a:spcBef>
            </a:pPr>
            <a:r>
              <a:rPr lang="en-US" altLang="en-US" sz="2400" i="1">
                <a:latin typeface="Arial" charset="0"/>
              </a:rPr>
              <a:t>                     F</a:t>
            </a:r>
            <a:r>
              <a:rPr lang="en-US" altLang="en-US" sz="2400" baseline="-25000">
                <a:latin typeface="Arial" charset="0"/>
              </a:rPr>
              <a:t>net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m</a:t>
            </a:r>
            <a:r>
              <a:rPr lang="en-US" altLang="en-US" sz="2400">
                <a:latin typeface="Arial" charset="0"/>
              </a:rPr>
              <a:t>( </a:t>
            </a:r>
            <a:r>
              <a:rPr lang="en-US" altLang="en-US" sz="2400" i="1">
                <a:latin typeface="Arial" charset="0"/>
              </a:rPr>
              <a:t>v</a:t>
            </a:r>
            <a:r>
              <a:rPr lang="en-US" altLang="en-US" sz="2400">
                <a:latin typeface="Arial" charset="0"/>
              </a:rPr>
              <a:t> – </a:t>
            </a:r>
            <a:r>
              <a:rPr lang="en-US" altLang="en-US" sz="2400" i="1">
                <a:latin typeface="Arial" charset="0"/>
              </a:rPr>
              <a:t>u </a:t>
            </a:r>
            <a:r>
              <a:rPr lang="en-US" altLang="en-US" sz="2400">
                <a:latin typeface="Arial" charset="0"/>
              </a:rPr>
              <a:t>) </a:t>
            </a:r>
            <a:r>
              <a:rPr lang="en-US" altLang="en-US" sz="2400" i="1">
                <a:latin typeface="Arial" charset="0"/>
              </a:rPr>
              <a:t>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  <a:r>
              <a:rPr lang="en-US" altLang="en-US" sz="2400">
                <a:latin typeface="Arial" charset="0"/>
              </a:rPr>
              <a:t> </a:t>
            </a: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</a:pPr>
            <a:r>
              <a:rPr lang="en-US" altLang="en-US" sz="2400" i="1">
                <a:latin typeface="Arial" charset="0"/>
              </a:rPr>
              <a:t>                                          </a:t>
            </a:r>
            <a:r>
              <a:rPr lang="en-US" altLang="en-US" sz="2400">
                <a:latin typeface="Arial" charset="0"/>
              </a:rPr>
              <a:t>=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6( 25 – 5 )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/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30 = 4 N.</a:t>
            </a:r>
          </a:p>
        </p:txBody>
      </p:sp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30924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Newton’s second law in terms of momentum </a:t>
            </a:r>
            <a:r>
              <a:rPr lang="en-US" altLang="en-US" sz="2400">
                <a:latin typeface="Arial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 i="1">
                <a:latin typeface="Arial" charset="0"/>
              </a:rPr>
              <a:t>F</a:t>
            </a:r>
            <a:r>
              <a:rPr lang="en-US" altLang="en-US" sz="2400" baseline="-25000">
                <a:latin typeface="Arial" charset="0"/>
              </a:rPr>
              <a:t>net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ma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m </a:t>
            </a:r>
            <a:r>
              <a:rPr lang="en-US" altLang="en-US" sz="2400">
                <a:latin typeface="Arial" charset="0"/>
              </a:rPr>
              <a:t>(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v /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t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)  = (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m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v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)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/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t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>
                <a:latin typeface="Arial" charset="0"/>
              </a:rPr>
              <a:t>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  <a:r>
              <a:rPr lang="en-US" altLang="en-US" sz="2400">
                <a:latin typeface="Arial" charset="0"/>
              </a:rPr>
              <a:t>.</a:t>
            </a:r>
            <a:endParaRPr lang="en-US" altLang="en-US" sz="2400" i="1">
              <a:latin typeface="Arial" charset="0"/>
            </a:endParaRPr>
          </a:p>
          <a:p>
            <a:pPr>
              <a:spcBef>
                <a:spcPct val="20000"/>
              </a:spcBef>
              <a:buFont typeface="Symbol" pitchFamily="18" charset="2"/>
              <a:buChar char="·"/>
            </a:pPr>
            <a:r>
              <a:rPr lang="en-US" altLang="en-US" sz="2400">
                <a:latin typeface="Arial" charset="0"/>
              </a:rPr>
              <a:t>This last is just Newton’s second law in terms of change in momentum rather than mass and acceleration.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838200" y="4064000"/>
            <a:ext cx="7464425" cy="465138"/>
            <a:chOff x="838200" y="4063853"/>
            <a:chExt cx="7464426" cy="465943"/>
          </a:xfrm>
        </p:grpSpPr>
        <p:sp>
          <p:nvSpPr>
            <p:cNvPr id="10250" name="Rectangle 11"/>
            <p:cNvSpPr>
              <a:spLocks noChangeArrowheads="1"/>
            </p:cNvSpPr>
            <p:nvPr/>
          </p:nvSpPr>
          <p:spPr bwMode="auto">
            <a:xfrm>
              <a:off x="974725" y="4073394"/>
              <a:ext cx="2478088" cy="321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</a:rPr>
                <a:t>F</a:t>
              </a:r>
              <a:r>
                <a:rPr lang="en-US" altLang="en-US" sz="2400" baseline="-25000">
                  <a:latin typeface="Arial" charset="0"/>
                </a:rPr>
                <a:t>net</a:t>
              </a:r>
              <a:r>
                <a:rPr lang="en-US" altLang="en-US" sz="2400">
                  <a:latin typeface="Arial" charset="0"/>
                </a:rPr>
                <a:t> =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p /</a:t>
              </a:r>
              <a:r>
                <a:rPr lang="en-US" altLang="en-US" sz="2400">
                  <a:latin typeface="Arial" charset="0"/>
                </a:rPr>
                <a:t>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t</a:t>
              </a:r>
            </a:p>
          </p:txBody>
        </p:sp>
        <p:sp>
          <p:nvSpPr>
            <p:cNvPr id="10248" name="Text Box 12"/>
            <p:cNvSpPr txBox="1">
              <a:spLocks noChangeArrowheads="1"/>
            </p:cNvSpPr>
            <p:nvPr/>
          </p:nvSpPr>
          <p:spPr bwMode="auto">
            <a:xfrm>
              <a:off x="3911600" y="4063853"/>
              <a:ext cx="4391026" cy="46117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Newton’s second law (p-form)</a:t>
              </a:r>
            </a:p>
          </p:txBody>
        </p:sp>
        <p:sp>
          <p:nvSpPr>
            <p:cNvPr id="10249" name="Rectangle 13"/>
            <p:cNvSpPr>
              <a:spLocks noChangeArrowheads="1"/>
            </p:cNvSpPr>
            <p:nvPr/>
          </p:nvSpPr>
          <p:spPr bwMode="auto">
            <a:xfrm>
              <a:off x="838200" y="4067033"/>
              <a:ext cx="7462839" cy="46276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28675" y="1949450"/>
            <a:ext cx="7464425" cy="461963"/>
            <a:chOff x="828675" y="2793884"/>
            <a:chExt cx="7464426" cy="461962"/>
          </a:xfrm>
        </p:grpSpPr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965200" y="2803409"/>
              <a:ext cx="2478088" cy="320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p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+mn-lt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mv</a:t>
              </a:r>
              <a:endParaRPr lang="en-US" altLang="en-US" sz="2400" b="1">
                <a:latin typeface="+mn-lt"/>
                <a:sym typeface="Symbol" pitchFamily="18" charset="2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354639" y="2793884"/>
              <a:ext cx="2938462" cy="46196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linear momentum</a:t>
              </a:r>
            </a:p>
          </p:txBody>
        </p:sp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828675" y="2797059"/>
              <a:ext cx="7462839" cy="43814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2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24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2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24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3024188"/>
            <a:ext cx="7761288" cy="38338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Show that kinetic energy can be calculated directly from the momentum using the following: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  <a:p>
            <a:pPr>
              <a:spcBef>
                <a:spcPts val="800"/>
              </a:spcBef>
              <a:defRPr/>
            </a:pPr>
            <a:r>
              <a:rPr lang="en-US" altLang="en-US" sz="2400" dirty="0">
                <a:latin typeface="+mn-lt"/>
              </a:rPr>
              <a:t>SOLUTION: 				</a:t>
            </a:r>
          </a:p>
          <a:p>
            <a:pPr>
              <a:spcBef>
                <a:spcPts val="5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From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p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= 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</a:rPr>
              <a:t>mv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we obtain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v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=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p / m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. Then</a:t>
            </a:r>
          </a:p>
          <a:p>
            <a:pPr>
              <a:spcBef>
                <a:spcPts val="500"/>
              </a:spcBef>
              <a:defRPr/>
            </a:pP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        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K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= (1/2)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</a:rPr>
              <a:t>mv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 2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>
              <a:spcBef>
                <a:spcPts val="5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            = (1/2)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m</a:t>
            </a:r>
            <a:r>
              <a:rPr lang="en-US" altLang="en-US" sz="2400" i="1" baseline="-250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(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p</a:t>
            </a:r>
            <a:r>
              <a:rPr lang="en-US" altLang="en-US" sz="2400" i="1" baseline="-250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/</a:t>
            </a:r>
            <a:r>
              <a:rPr lang="en-US" altLang="en-US" sz="2400" i="1" baseline="-250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m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)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2</a:t>
            </a:r>
          </a:p>
          <a:p>
            <a:pPr>
              <a:spcBef>
                <a:spcPts val="500"/>
              </a:spcBef>
              <a:defRPr/>
            </a:pP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             = mp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 2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/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  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(2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m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2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)</a:t>
            </a:r>
          </a:p>
          <a:p>
            <a:pPr>
              <a:spcBef>
                <a:spcPts val="500"/>
              </a:spcBef>
              <a:defRPr/>
            </a:pP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             = p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 2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/ 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(2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m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)</a:t>
            </a:r>
            <a:endParaRPr lang="en-US" altLang="en-US" sz="2400" dirty="0">
              <a:latin typeface="+mn-lt"/>
            </a:endParaRPr>
          </a:p>
        </p:txBody>
      </p:sp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5176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Kinetic energy in terms of </a:t>
            </a:r>
            <a:r>
              <a:rPr lang="en-US" sz="2400" i="1" dirty="0">
                <a:solidFill>
                  <a:srgbClr val="333399"/>
                </a:solidFill>
                <a:latin typeface="+mn-lt"/>
              </a:rPr>
              <a:t>momentum 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828675" y="1963738"/>
            <a:ext cx="7464425" cy="461962"/>
            <a:chOff x="828675" y="2793884"/>
            <a:chExt cx="7464426" cy="461962"/>
          </a:xfrm>
        </p:grpSpPr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965200" y="2803409"/>
              <a:ext cx="2478088" cy="32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p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+mn-lt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+mn-lt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+mn-lt"/>
                  <a:cs typeface="Courier New" pitchFamily="49" charset="0"/>
                  <a:sym typeface="Symbol" pitchFamily="18" charset="2"/>
                </a:rPr>
                <a:t>mv</a:t>
              </a:r>
              <a:endParaRPr lang="en-US" altLang="en-US" sz="2400" b="1">
                <a:latin typeface="+mn-lt"/>
                <a:sym typeface="Symbol" pitchFamily="18" charset="2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354639" y="2793884"/>
              <a:ext cx="2938462" cy="46196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linear momentum</a:t>
              </a:r>
            </a:p>
          </p:txBody>
        </p:sp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828675" y="2797059"/>
              <a:ext cx="7462839" cy="43815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28675" y="2468563"/>
            <a:ext cx="7464425" cy="461962"/>
            <a:chOff x="828675" y="3808729"/>
            <a:chExt cx="7464426" cy="461665"/>
          </a:xfrm>
        </p:grpSpPr>
        <p:sp>
          <p:nvSpPr>
            <p:cNvPr id="17" name="Rectangle 5"/>
            <p:cNvSpPr>
              <a:spLocks noChangeArrowheads="1"/>
            </p:cNvSpPr>
            <p:nvPr/>
          </p:nvSpPr>
          <p:spPr bwMode="auto">
            <a:xfrm>
              <a:off x="965200" y="3818248"/>
              <a:ext cx="2368550" cy="32046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 dirty="0">
                  <a:latin typeface="+mn-lt"/>
                </a:rPr>
                <a:t>E</a:t>
              </a:r>
              <a:r>
                <a:rPr lang="en-US" altLang="en-US" sz="2400" baseline="-25000" dirty="0">
                  <a:latin typeface="+mn-lt"/>
                </a:rPr>
                <a:t>K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(1/2)</a:t>
              </a:r>
              <a:r>
                <a:rPr lang="en-US" altLang="en-US" sz="2400" i="1" dirty="0">
                  <a:latin typeface="+mn-lt"/>
                  <a:cs typeface="Courier New" pitchFamily="49" charset="0"/>
                  <a:sym typeface="Symbol" pitchFamily="18" charset="2"/>
                </a:rPr>
                <a:t>mv </a:t>
              </a:r>
              <a:r>
                <a:rPr lang="en-US" altLang="en-US" sz="2400" baseline="30000" dirty="0">
                  <a:latin typeface="+mn-lt"/>
                  <a:cs typeface="Courier New" pitchFamily="49" charset="0"/>
                  <a:sym typeface="Symbol" pitchFamily="18" charset="2"/>
                </a:rPr>
                <a:t>2</a:t>
              </a:r>
              <a:endParaRPr lang="en-US" altLang="en-US" sz="2400" i="1" dirty="0">
                <a:latin typeface="+mn-lt"/>
                <a:cs typeface="Courier New" pitchFamily="49" charset="0"/>
                <a:sym typeface="Symbol" pitchFamily="18" charset="2"/>
              </a:endParaRPr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5867401" y="3808729"/>
              <a:ext cx="2425700" cy="4616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kinetic energy</a:t>
              </a:r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>
              <a:off x="828675" y="3811902"/>
              <a:ext cx="7462839" cy="4584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827088" y="3830638"/>
            <a:ext cx="7464425" cy="461962"/>
            <a:chOff x="828675" y="3808729"/>
            <a:chExt cx="7464426" cy="461665"/>
          </a:xfrm>
        </p:grpSpPr>
        <p:sp>
          <p:nvSpPr>
            <p:cNvPr id="21" name="Rectangle 5"/>
            <p:cNvSpPr>
              <a:spLocks noChangeArrowheads="1"/>
            </p:cNvSpPr>
            <p:nvPr/>
          </p:nvSpPr>
          <p:spPr bwMode="auto">
            <a:xfrm>
              <a:off x="965200" y="3818248"/>
              <a:ext cx="2368550" cy="32046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 dirty="0">
                  <a:latin typeface="+mn-lt"/>
                </a:rPr>
                <a:t>E</a:t>
              </a:r>
              <a:r>
                <a:rPr lang="en-US" altLang="en-US" sz="2400" baseline="-25000" dirty="0">
                  <a:latin typeface="+mn-lt"/>
                </a:rPr>
                <a:t>K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baseline="30000" dirty="0">
                  <a:latin typeface="+mn-lt"/>
                  <a:cs typeface="Courier New" pitchFamily="49" charset="0"/>
                </a:rPr>
                <a:t> 2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 /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(2</a:t>
              </a:r>
              <a:r>
                <a:rPr lang="en-US" altLang="en-US" sz="2400" i="1" dirty="0">
                  <a:latin typeface="+mn-lt"/>
                  <a:cs typeface="Courier New" pitchFamily="49" charset="0"/>
                  <a:sym typeface="Symbol" pitchFamily="18" charset="2"/>
                </a:rPr>
                <a:t>m</a:t>
              </a:r>
              <a:r>
                <a:rPr lang="en-US" altLang="en-US" sz="2400" dirty="0">
                  <a:latin typeface="+mn-lt"/>
                  <a:cs typeface="Courier New" pitchFamily="49" charset="0"/>
                  <a:sym typeface="Symbol" pitchFamily="18" charset="2"/>
                </a:rPr>
                <a:t>)</a:t>
              </a:r>
            </a:p>
          </p:txBody>
        </p:sp>
        <p:sp>
          <p:nvSpPr>
            <p:cNvPr id="22" name="Text Box 6"/>
            <p:cNvSpPr txBox="1">
              <a:spLocks noChangeArrowheads="1"/>
            </p:cNvSpPr>
            <p:nvPr/>
          </p:nvSpPr>
          <p:spPr bwMode="auto">
            <a:xfrm>
              <a:off x="5867401" y="3808729"/>
              <a:ext cx="2425700" cy="4616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kinetic energy</a:t>
              </a:r>
            </a:p>
          </p:txBody>
        </p:sp>
        <p:sp>
          <p:nvSpPr>
            <p:cNvPr id="23" name="Rectangle 7"/>
            <p:cNvSpPr>
              <a:spLocks noChangeArrowheads="1"/>
            </p:cNvSpPr>
            <p:nvPr/>
          </p:nvSpPr>
          <p:spPr bwMode="auto">
            <a:xfrm>
              <a:off x="828675" y="3811902"/>
              <a:ext cx="7462838" cy="4584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+mn-lt"/>
              </a:endParaRP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2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2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25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25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2574925"/>
            <a:ext cx="7761288" cy="42830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PRACTICE: What is the kinetic                                        energy of a 4.0-gram NATO SS 109                                    bullet traveling at 950 m/s  and having                                         a momentum of  3.8 </a:t>
            </a:r>
            <a:r>
              <a:rPr lang="en-US" altLang="en-US" sz="2400" dirty="0">
                <a:latin typeface="+mn-lt"/>
              </a:rPr>
              <a:t>kg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r>
              <a:rPr lang="en-US" altLang="en-US" sz="2400" dirty="0">
                <a:latin typeface="+mn-lt"/>
                <a:sym typeface="Symbol" pitchFamily="18" charset="2"/>
              </a:rPr>
              <a:t>?</a:t>
            </a:r>
          </a:p>
          <a:p>
            <a:pPr>
              <a:spcBef>
                <a:spcPts val="600"/>
              </a:spcBef>
              <a:defRPr/>
            </a:pPr>
            <a:r>
              <a:rPr lang="en-US" altLang="en-US" sz="2400" dirty="0">
                <a:latin typeface="+mn-lt"/>
              </a:rPr>
              <a:t>SOLUTION: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You can work from                                   scratch using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K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cs typeface="Courier New" pitchFamily="49" charset="0"/>
              </a:rPr>
              <a:t> = (1/2)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mv</a:t>
            </a:r>
            <a:r>
              <a:rPr lang="en-US" altLang="en-US" sz="2400" i="1" baseline="-25000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2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or you                                can use </a:t>
            </a:r>
            <a:r>
              <a:rPr lang="en-US" altLang="en-US" sz="2400" i="1" dirty="0">
                <a:solidFill>
                  <a:srgbClr val="000000"/>
                </a:solidFill>
                <a:latin typeface="+mn-lt"/>
              </a:rPr>
              <a:t>E</a:t>
            </a:r>
            <a:r>
              <a:rPr lang="en-US" altLang="en-US" sz="2400" baseline="-25000" dirty="0">
                <a:solidFill>
                  <a:srgbClr val="000000"/>
                </a:solidFill>
                <a:latin typeface="+mn-lt"/>
              </a:rPr>
              <a:t>K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+mn-lt"/>
              </a:rPr>
              <a:t>= p</a:t>
            </a:r>
            <a:r>
              <a:rPr lang="en-US" altLang="en-US" sz="2400" baseline="30000" dirty="0">
                <a:solidFill>
                  <a:srgbClr val="000000"/>
                </a:solidFill>
                <a:latin typeface="+mn-lt"/>
              </a:rPr>
              <a:t> 2 </a:t>
            </a:r>
            <a:r>
              <a:rPr lang="en-US" altLang="en-US" sz="2400" i="1" dirty="0">
                <a:solidFill>
                  <a:srgbClr val="000000"/>
                </a:solidFill>
                <a:latin typeface="+mn-lt"/>
              </a:rPr>
              <a:t>/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(2</a:t>
            </a:r>
            <a:r>
              <a:rPr lang="en-US" altLang="en-US" sz="2400" i="1" dirty="0">
                <a:solidFill>
                  <a:srgbClr val="000000"/>
                </a:solidFill>
                <a:latin typeface="+mn-lt"/>
              </a:rPr>
              <a:t>m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). </a:t>
            </a:r>
          </a:p>
          <a:p>
            <a:pPr>
              <a:spcBef>
                <a:spcPts val="6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Let’s use the new formula…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                   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</a:rPr>
              <a:t>K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= p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 2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/ 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(2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</a:rPr>
              <a:t>m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)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                       = 3.8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</a:rPr>
              <a:t> 2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/ (2×0.004)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                       = 1800 J.</a:t>
            </a:r>
            <a:endParaRPr lang="en-US" altLang="en-US" sz="2400" dirty="0">
              <a:solidFill>
                <a:srgbClr val="000000"/>
              </a:solidFill>
              <a:latin typeface="+mn-lt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08108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Kinetic energy in terms of </a:t>
            </a:r>
            <a:r>
              <a:rPr lang="en-US" sz="2400" i="1" dirty="0">
                <a:solidFill>
                  <a:srgbClr val="333399"/>
                </a:solidFill>
                <a:latin typeface="+mn-lt"/>
              </a:rPr>
              <a:t>momentum 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827088" y="1987550"/>
            <a:ext cx="7464425" cy="461963"/>
            <a:chOff x="828675" y="3808729"/>
            <a:chExt cx="7464426" cy="461665"/>
          </a:xfrm>
        </p:grpSpPr>
        <p:sp>
          <p:nvSpPr>
            <p:cNvPr id="21" name="Rectangle 5"/>
            <p:cNvSpPr>
              <a:spLocks noChangeArrowheads="1"/>
            </p:cNvSpPr>
            <p:nvPr/>
          </p:nvSpPr>
          <p:spPr bwMode="auto">
            <a:xfrm>
              <a:off x="965200" y="3818248"/>
              <a:ext cx="2368550" cy="32046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 dirty="0">
                  <a:latin typeface="+mn-lt"/>
                </a:rPr>
                <a:t>E</a:t>
              </a:r>
              <a:r>
                <a:rPr lang="en-US" altLang="en-US" sz="2400" baseline="-25000" dirty="0">
                  <a:latin typeface="+mn-lt"/>
                </a:rPr>
                <a:t>K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baseline="30000" dirty="0">
                  <a:latin typeface="+mn-lt"/>
                  <a:cs typeface="Courier New" pitchFamily="49" charset="0"/>
                </a:rPr>
                <a:t> 2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 /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(2</a:t>
              </a:r>
              <a:r>
                <a:rPr lang="en-US" altLang="en-US" sz="2400" i="1" dirty="0">
                  <a:latin typeface="+mn-lt"/>
                  <a:cs typeface="Courier New" pitchFamily="49" charset="0"/>
                  <a:sym typeface="Symbol" pitchFamily="18" charset="2"/>
                </a:rPr>
                <a:t>m</a:t>
              </a:r>
              <a:r>
                <a:rPr lang="en-US" altLang="en-US" sz="2400" dirty="0">
                  <a:latin typeface="+mn-lt"/>
                  <a:cs typeface="Courier New" pitchFamily="49" charset="0"/>
                  <a:sym typeface="Symbol" pitchFamily="18" charset="2"/>
                </a:rPr>
                <a:t>)</a:t>
              </a:r>
            </a:p>
          </p:txBody>
        </p:sp>
        <p:sp>
          <p:nvSpPr>
            <p:cNvPr id="22" name="Text Box 6"/>
            <p:cNvSpPr txBox="1">
              <a:spLocks noChangeArrowheads="1"/>
            </p:cNvSpPr>
            <p:nvPr/>
          </p:nvSpPr>
          <p:spPr bwMode="auto">
            <a:xfrm>
              <a:off x="5867401" y="3808729"/>
              <a:ext cx="2425700" cy="4616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kinetic energy</a:t>
              </a:r>
            </a:p>
          </p:txBody>
        </p:sp>
        <p:sp>
          <p:nvSpPr>
            <p:cNvPr id="23" name="Rectangle 7"/>
            <p:cNvSpPr>
              <a:spLocks noChangeArrowheads="1"/>
            </p:cNvSpPr>
            <p:nvPr/>
          </p:nvSpPr>
          <p:spPr bwMode="auto">
            <a:xfrm>
              <a:off x="828675" y="3811902"/>
              <a:ext cx="7462838" cy="4584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Courier New" pitchFamily="49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ourier New" pitchFamily="49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>
                <a:latin typeface="+mn-lt"/>
              </a:endParaRPr>
            </a:p>
          </p:txBody>
        </p:sp>
      </p:grpSp>
      <p:pic>
        <p:nvPicPr>
          <p:cNvPr id="20" name="Picture 11" descr="bullet-apple collis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6950" y="2708275"/>
            <a:ext cx="2746375" cy="2662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2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Collisions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 </a:t>
            </a:r>
            <a:r>
              <a:rPr lang="en-US" altLang="en-US" sz="2400" b="1" dirty="0">
                <a:latin typeface="+mn-lt"/>
              </a:rPr>
              <a:t>collision</a:t>
            </a:r>
            <a:r>
              <a:rPr lang="en-US" altLang="en-US" sz="2400" dirty="0">
                <a:latin typeface="+mn-lt"/>
              </a:rPr>
              <a:t> is an event in which a relatively strong force acts on two or more bodies for a relatively short time.</a:t>
            </a:r>
            <a:endParaRPr lang="en-US" altLang="en-US" sz="2400" b="1" dirty="0">
              <a:latin typeface="+mn-lt"/>
            </a:endParaRP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The Meteor Crater in                                                    the state of Arizona                                                            was the first crater to                                                           be identified as an                                                             impact crater. 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Between 20,000 to                                                        50,000 years ago, a                                                          small asteroid about                                                       80 feet in diameter impacted the Earth and formed the crater. </a:t>
            </a:r>
          </a:p>
        </p:txBody>
      </p:sp>
      <p:pic>
        <p:nvPicPr>
          <p:cNvPr id="117777" name="Picture 17" descr="Ceteor Crater, Arizon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25875" y="2857500"/>
            <a:ext cx="4811713" cy="314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77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Collisions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 </a:t>
            </a:r>
            <a:r>
              <a:rPr lang="en-US" altLang="en-US" sz="2400" b="1" dirty="0">
                <a:latin typeface="+mn-lt"/>
              </a:rPr>
              <a:t>collision</a:t>
            </a:r>
            <a:r>
              <a:rPr lang="en-US" altLang="en-US" sz="2400" dirty="0">
                <a:latin typeface="+mn-lt"/>
              </a:rPr>
              <a:t> is an event in which a relatively strong force acts on two or more bodies for a relatively short time.</a:t>
            </a:r>
            <a:endParaRPr lang="en-US" altLang="en-US" sz="2400" b="1" dirty="0">
              <a:latin typeface="+mn-lt"/>
            </a:endParaRP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 cosmic collision between                                             two galaxies, UGC 06471                                                   and UGC 06472.  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Although this type of                                                   collision is long-lived by                                                    our standards, it is                                                               short-lived as measured                                                                    in the lifetime of a galaxy.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5" name="Picture 5" descr="Colliding galaxi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5338" y="2844800"/>
            <a:ext cx="4267200" cy="3846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Collisions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 </a:t>
            </a:r>
            <a:r>
              <a:rPr lang="en-US" altLang="en-US" sz="2400" b="1" dirty="0">
                <a:latin typeface="+mn-lt"/>
              </a:rPr>
              <a:t>collision</a:t>
            </a:r>
            <a:r>
              <a:rPr lang="en-US" altLang="en-US" sz="2400" dirty="0">
                <a:latin typeface="+mn-lt"/>
              </a:rPr>
              <a:t> is an event in which a relatively strong force acts on two or more bodies for a relatively short time.</a:t>
            </a:r>
            <a:endParaRPr lang="en-US" altLang="en-US" sz="2400" b="1" dirty="0">
              <a:latin typeface="+mn-lt"/>
            </a:endParaRP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Collision between                                                                 an </a:t>
            </a:r>
            <a:r>
              <a:rPr lang="en-US" altLang="en-US" sz="2400" b="1" dirty="0">
                <a:solidFill>
                  <a:srgbClr val="0070C0"/>
                </a:solidFill>
                <a:latin typeface="+mn-lt"/>
              </a:rPr>
              <a:t>alpha particle                                                                </a:t>
            </a:r>
            <a:r>
              <a:rPr lang="en-US" altLang="en-US" sz="2400" dirty="0">
                <a:latin typeface="+mn-lt"/>
              </a:rPr>
              <a:t>and a </a:t>
            </a:r>
            <a:r>
              <a:rPr lang="en-US" altLang="en-US" sz="2400" b="1" dirty="0">
                <a:solidFill>
                  <a:srgbClr val="FF0000"/>
                </a:solidFill>
                <a:latin typeface="+mn-lt"/>
              </a:rPr>
              <a:t>nucleus</a:t>
            </a:r>
            <a:r>
              <a:rPr lang="en-US" altLang="en-US" sz="2400" dirty="0">
                <a:latin typeface="+mn-lt"/>
              </a:rPr>
              <a:t>.  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8" name="Picture 6" descr="alpha collision w nucle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68688" y="2757488"/>
            <a:ext cx="5446712" cy="397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9" name="Line 7"/>
          <p:cNvSpPr>
            <a:spLocks noChangeShapeType="1"/>
          </p:cNvSpPr>
          <p:nvPr/>
        </p:nvSpPr>
        <p:spPr bwMode="auto">
          <a:xfrm flipH="1">
            <a:off x="3489325" y="5064125"/>
            <a:ext cx="4092575" cy="57150"/>
          </a:xfrm>
          <a:prstGeom prst="line">
            <a:avLst/>
          </a:prstGeom>
          <a:noFill/>
          <a:ln w="63500">
            <a:solidFill>
              <a:srgbClr val="00B0F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>
            <a:off x="7385050" y="5053013"/>
            <a:ext cx="206375" cy="1376362"/>
          </a:xfrm>
          <a:prstGeom prst="line">
            <a:avLst/>
          </a:prstGeom>
          <a:noFill/>
          <a:ln w="63500">
            <a:solidFill>
              <a:srgbClr val="00B0F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 flipV="1">
            <a:off x="7623175" y="4121150"/>
            <a:ext cx="1028700" cy="947738"/>
          </a:xfrm>
          <a:prstGeom prst="line">
            <a:avLst/>
          </a:prstGeom>
          <a:noFill/>
          <a:ln w="76200">
            <a:solidFill>
              <a:srgbClr val="FF3300">
                <a:alpha val="70195"/>
              </a:srgb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Collisions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Consider two colliding pool balls…</a:t>
            </a:r>
            <a:endParaRPr lang="en-US" altLang="en-US" sz="2400" b="1" dirty="0">
              <a:latin typeface="+mn-lt"/>
            </a:endParaRPr>
          </a:p>
        </p:txBody>
      </p:sp>
      <p:sp>
        <p:nvSpPr>
          <p:cNvPr id="123908" name="Oval 4"/>
          <p:cNvSpPr>
            <a:spLocks noChangeArrowheads="1"/>
          </p:cNvSpPr>
          <p:nvPr/>
        </p:nvSpPr>
        <p:spPr bwMode="auto">
          <a:xfrm>
            <a:off x="2232025" y="2357438"/>
            <a:ext cx="928688" cy="9286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0" name="Rectangle 6"/>
          <p:cNvSpPr>
            <a:spLocks noChangeArrowheads="1"/>
          </p:cNvSpPr>
          <p:nvPr/>
        </p:nvSpPr>
        <p:spPr bwMode="auto">
          <a:xfrm flipV="1">
            <a:off x="688975" y="3305175"/>
            <a:ext cx="5656263" cy="66675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23911" name="Oval 7"/>
          <p:cNvSpPr>
            <a:spLocks noChangeArrowheads="1"/>
          </p:cNvSpPr>
          <p:nvPr/>
        </p:nvSpPr>
        <p:spPr bwMode="auto">
          <a:xfrm>
            <a:off x="1608138" y="3525838"/>
            <a:ext cx="928687" cy="9286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2" name="Oval 8"/>
          <p:cNvSpPr>
            <a:spLocks noChangeArrowheads="1"/>
          </p:cNvSpPr>
          <p:nvPr/>
        </p:nvSpPr>
        <p:spPr bwMode="auto">
          <a:xfrm>
            <a:off x="3179763" y="3517900"/>
            <a:ext cx="928687" cy="92868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3" name="Oval 9"/>
          <p:cNvSpPr>
            <a:spLocks noChangeArrowheads="1"/>
          </p:cNvSpPr>
          <p:nvPr/>
        </p:nvSpPr>
        <p:spPr bwMode="auto">
          <a:xfrm>
            <a:off x="2241550" y="4583113"/>
            <a:ext cx="928688" cy="9286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4" name="Oval 10"/>
          <p:cNvSpPr>
            <a:spLocks noChangeArrowheads="1"/>
          </p:cNvSpPr>
          <p:nvPr/>
        </p:nvSpPr>
        <p:spPr bwMode="auto">
          <a:xfrm>
            <a:off x="3189288" y="4575175"/>
            <a:ext cx="928687" cy="92868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5" name="Oval 11"/>
          <p:cNvSpPr>
            <a:spLocks noChangeArrowheads="1"/>
          </p:cNvSpPr>
          <p:nvPr/>
        </p:nvSpPr>
        <p:spPr bwMode="auto">
          <a:xfrm>
            <a:off x="2251075" y="5672138"/>
            <a:ext cx="928688" cy="9286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6" name="Oval 12"/>
          <p:cNvSpPr>
            <a:spLocks noChangeArrowheads="1"/>
          </p:cNvSpPr>
          <p:nvPr/>
        </p:nvSpPr>
        <p:spPr bwMode="auto">
          <a:xfrm>
            <a:off x="3198813" y="5664200"/>
            <a:ext cx="928687" cy="92868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917" name="Rectangle 13"/>
          <p:cNvSpPr>
            <a:spLocks noChangeArrowheads="1"/>
          </p:cNvSpPr>
          <p:nvPr/>
        </p:nvSpPr>
        <p:spPr bwMode="auto">
          <a:xfrm>
            <a:off x="1403350" y="3463925"/>
            <a:ext cx="2909888" cy="1020763"/>
          </a:xfrm>
          <a:prstGeom prst="rect">
            <a:avLst/>
          </a:prstGeom>
          <a:noFill/>
          <a:ln w="28575">
            <a:solidFill>
              <a:srgbClr val="FF3300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23918" name="Rectangle 14"/>
          <p:cNvSpPr>
            <a:spLocks noChangeArrowheads="1"/>
          </p:cNvSpPr>
          <p:nvPr/>
        </p:nvSpPr>
        <p:spPr bwMode="auto">
          <a:xfrm>
            <a:off x="1733550" y="4530725"/>
            <a:ext cx="2909888" cy="1020763"/>
          </a:xfrm>
          <a:prstGeom prst="rect">
            <a:avLst/>
          </a:prstGeom>
          <a:noFill/>
          <a:ln w="28575">
            <a:solidFill>
              <a:srgbClr val="FF3300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23919" name="Text Box 15"/>
          <p:cNvSpPr txBox="1">
            <a:spLocks noChangeArrowheads="1"/>
          </p:cNvSpPr>
          <p:nvPr/>
        </p:nvSpPr>
        <p:spPr bwMode="auto">
          <a:xfrm>
            <a:off x="4021138" y="3535363"/>
            <a:ext cx="18303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“Before” phase</a:t>
            </a:r>
          </a:p>
        </p:txBody>
      </p:sp>
      <p:sp>
        <p:nvSpPr>
          <p:cNvPr id="123920" name="Text Box 16"/>
          <p:cNvSpPr txBox="1">
            <a:spLocks noChangeArrowheads="1"/>
          </p:cNvSpPr>
          <p:nvPr/>
        </p:nvSpPr>
        <p:spPr bwMode="auto">
          <a:xfrm>
            <a:off x="4341813" y="4613275"/>
            <a:ext cx="1841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>
                <a:solidFill>
                  <a:srgbClr val="009999"/>
                </a:solidFill>
                <a:latin typeface="+mn-lt"/>
              </a:rPr>
              <a:t>“During” phase</a:t>
            </a:r>
          </a:p>
        </p:txBody>
      </p:sp>
      <p:sp>
        <p:nvSpPr>
          <p:cNvPr id="123921" name="Rectangle 17"/>
          <p:cNvSpPr>
            <a:spLocks noChangeArrowheads="1"/>
          </p:cNvSpPr>
          <p:nvPr/>
        </p:nvSpPr>
        <p:spPr bwMode="auto">
          <a:xfrm>
            <a:off x="2163763" y="5597525"/>
            <a:ext cx="2909887" cy="1020763"/>
          </a:xfrm>
          <a:prstGeom prst="rect">
            <a:avLst/>
          </a:prstGeom>
          <a:noFill/>
          <a:ln w="28575">
            <a:solidFill>
              <a:srgbClr val="FF3300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23924" name="Text Box 20"/>
          <p:cNvSpPr txBox="1">
            <a:spLocks noChangeArrowheads="1"/>
          </p:cNvSpPr>
          <p:nvPr/>
        </p:nvSpPr>
        <p:spPr bwMode="auto">
          <a:xfrm>
            <a:off x="-84138" y="3722688"/>
            <a:ext cx="15287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en-US" sz="2400" dirty="0">
                <a:solidFill>
                  <a:srgbClr val="FF3300"/>
                </a:solidFill>
                <a:latin typeface="+mn-lt"/>
              </a:rPr>
              <a:t>system boundary</a:t>
            </a:r>
          </a:p>
        </p:txBody>
      </p:sp>
      <p:sp>
        <p:nvSpPr>
          <p:cNvPr id="123925" name="Text Box 21"/>
          <p:cNvSpPr txBox="1">
            <a:spLocks noChangeArrowheads="1"/>
          </p:cNvSpPr>
          <p:nvPr/>
        </p:nvSpPr>
        <p:spPr bwMode="auto">
          <a:xfrm>
            <a:off x="236538" y="4775200"/>
            <a:ext cx="15287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en-US" sz="2400">
                <a:solidFill>
                  <a:srgbClr val="FF3300"/>
                </a:solidFill>
                <a:latin typeface="+mn-lt"/>
              </a:rPr>
              <a:t>system boundary</a:t>
            </a:r>
          </a:p>
        </p:txBody>
      </p:sp>
      <p:sp>
        <p:nvSpPr>
          <p:cNvPr id="123926" name="Text Box 22"/>
          <p:cNvSpPr txBox="1">
            <a:spLocks noChangeArrowheads="1"/>
          </p:cNvSpPr>
          <p:nvPr/>
        </p:nvSpPr>
        <p:spPr bwMode="auto">
          <a:xfrm>
            <a:off x="663575" y="5886450"/>
            <a:ext cx="15287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en-US" sz="2400" dirty="0">
                <a:solidFill>
                  <a:srgbClr val="FF3300"/>
                </a:solidFill>
                <a:latin typeface="+mn-lt"/>
              </a:rPr>
              <a:t>system boundary</a:t>
            </a:r>
          </a:p>
        </p:txBody>
      </p:sp>
      <p:sp>
        <p:nvSpPr>
          <p:cNvPr id="1640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23" name="Rectangle 26"/>
          <p:cNvSpPr>
            <a:spLocks noChangeArrowheads="1"/>
          </p:cNvSpPr>
          <p:nvPr/>
        </p:nvSpPr>
        <p:spPr bwMode="auto">
          <a:xfrm>
            <a:off x="6062663" y="1562100"/>
            <a:ext cx="2387600" cy="530860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A </a:t>
            </a:r>
            <a:r>
              <a:rPr lang="en-US" altLang="en-US" sz="2400" b="1" dirty="0">
                <a:latin typeface="+mn-lt"/>
              </a:rPr>
              <a:t>system boundary</a:t>
            </a:r>
            <a:r>
              <a:rPr lang="en-US" altLang="en-US" sz="2400" dirty="0">
                <a:latin typeface="+mn-lt"/>
              </a:rPr>
              <a:t> is the “area of interest” used by physicists in the study of complex processes.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A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</a:rPr>
              <a:t>closed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 system has no work done on its parts by external forces.</a:t>
            </a:r>
            <a:r>
              <a:rPr lang="en-US" altLang="en-US" sz="2400" dirty="0">
                <a:latin typeface="+mn-lt"/>
              </a:rPr>
              <a:t> </a:t>
            </a:r>
          </a:p>
        </p:txBody>
      </p:sp>
      <p:sp>
        <p:nvSpPr>
          <p:cNvPr id="123922" name="Text Box 18"/>
          <p:cNvSpPr txBox="1">
            <a:spLocks noChangeArrowheads="1"/>
          </p:cNvSpPr>
          <p:nvPr/>
        </p:nvSpPr>
        <p:spPr bwMode="auto">
          <a:xfrm>
            <a:off x="4743450" y="5680075"/>
            <a:ext cx="16383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“After” phase</a:t>
            </a:r>
          </a:p>
        </p:txBody>
      </p:sp>
      <p:sp>
        <p:nvSpPr>
          <p:cNvPr id="123909" name="Oval 5"/>
          <p:cNvSpPr>
            <a:spLocks noChangeArrowheads="1"/>
          </p:cNvSpPr>
          <p:nvPr/>
        </p:nvSpPr>
        <p:spPr bwMode="auto">
          <a:xfrm>
            <a:off x="3179763" y="2363788"/>
            <a:ext cx="928687" cy="928687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39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9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39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9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3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09844 3.33333E-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39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239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239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1239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1239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 animBg="1"/>
      <p:bldP spid="123910" grpId="0" animBg="1"/>
      <p:bldP spid="123911" grpId="0" animBg="1"/>
      <p:bldP spid="123912" grpId="0" animBg="1"/>
      <p:bldP spid="123913" grpId="0" animBg="1"/>
      <p:bldP spid="123914" grpId="0" animBg="1"/>
      <p:bldP spid="123915" grpId="0" animBg="1"/>
      <p:bldP spid="123916" grpId="0" animBg="1"/>
      <p:bldP spid="123916" grpId="1" animBg="1"/>
      <p:bldP spid="123917" grpId="0" animBg="1"/>
      <p:bldP spid="123918" grpId="0" animBg="1"/>
      <p:bldP spid="123919" grpId="0"/>
      <p:bldP spid="123920" grpId="0"/>
      <p:bldP spid="123921" grpId="0" animBg="1"/>
      <p:bldP spid="123924" grpId="0"/>
      <p:bldP spid="123925" grpId="0"/>
      <p:bldP spid="123926" grpId="0"/>
      <p:bldP spid="123922" grpId="0"/>
      <p:bldP spid="123909" grpId="0" animBg="1"/>
      <p:bldP spid="12390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2"/>
          <p:cNvSpPr>
            <a:spLocks noChangeArrowheads="1"/>
          </p:cNvSpPr>
          <p:nvPr/>
        </p:nvSpPr>
        <p:spPr bwMode="auto">
          <a:xfrm>
            <a:off x="671513" y="1535113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Collisions</a:t>
            </a: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ts val="4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If we take a close-up look at a collision between two bodies, we can plot the force </a:t>
            </a:r>
            <a:r>
              <a:rPr lang="en-US" altLang="en-US" sz="2400" dirty="0">
                <a:solidFill>
                  <a:srgbClr val="000000"/>
                </a:solidFill>
                <a:latin typeface="Arial"/>
              </a:rPr>
              <a:t>acting on each mass during the collision </a:t>
            </a:r>
            <a:r>
              <a:rPr lang="en-US" altLang="en-US" sz="2400" dirty="0">
                <a:latin typeface="+mn-lt"/>
              </a:rPr>
              <a:t>vs. the time :</a:t>
            </a:r>
          </a:p>
          <a:p>
            <a:pPr>
              <a:spcBef>
                <a:spcPts val="400"/>
              </a:spcBef>
              <a:defRPr/>
            </a:pPr>
            <a:endParaRPr lang="en-US" altLang="en-US" sz="2400" b="1" dirty="0">
              <a:latin typeface="+mn-lt"/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4937125" y="3121025"/>
            <a:ext cx="4206875" cy="2012950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5957" name="Oval 5"/>
          <p:cNvSpPr>
            <a:spLocks noChangeArrowheads="1"/>
          </p:cNvSpPr>
          <p:nvPr/>
        </p:nvSpPr>
        <p:spPr bwMode="auto">
          <a:xfrm>
            <a:off x="1681163" y="3232150"/>
            <a:ext cx="519112" cy="519113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5958" name="Oval 6"/>
          <p:cNvSpPr>
            <a:spLocks noChangeArrowheads="1"/>
          </p:cNvSpPr>
          <p:nvPr/>
        </p:nvSpPr>
        <p:spPr bwMode="auto">
          <a:xfrm>
            <a:off x="2195513" y="3232150"/>
            <a:ext cx="519112" cy="519113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7618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014413" y="3216275"/>
            <a:ext cx="519112" cy="519113"/>
            <a:chOff x="2450" y="2474"/>
            <a:chExt cx="327" cy="327"/>
          </a:xfrm>
        </p:grpSpPr>
        <p:sp>
          <p:nvSpPr>
            <p:cNvPr id="125961" name="Oval 9"/>
            <p:cNvSpPr>
              <a:spLocks noChangeArrowheads="1"/>
            </p:cNvSpPr>
            <p:nvPr/>
          </p:nvSpPr>
          <p:spPr bwMode="auto">
            <a:xfrm>
              <a:off x="2450" y="2474"/>
              <a:ext cx="327" cy="32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67" name="Text Box 10"/>
            <p:cNvSpPr txBox="1">
              <a:spLocks noChangeArrowheads="1"/>
            </p:cNvSpPr>
            <p:nvPr/>
          </p:nvSpPr>
          <p:spPr bwMode="auto">
            <a:xfrm>
              <a:off x="2489" y="2492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A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727325" y="3216275"/>
            <a:ext cx="519113" cy="519113"/>
            <a:chOff x="2774" y="2474"/>
            <a:chExt cx="327" cy="327"/>
          </a:xfrm>
        </p:grpSpPr>
        <p:sp>
          <p:nvSpPr>
            <p:cNvPr id="15464" name="Oval 12"/>
            <p:cNvSpPr>
              <a:spLocks noChangeArrowheads="1"/>
            </p:cNvSpPr>
            <p:nvPr/>
          </p:nvSpPr>
          <p:spPr bwMode="auto">
            <a:xfrm>
              <a:off x="2774" y="2474"/>
              <a:ext cx="327" cy="327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5465" name="Text Box 13"/>
            <p:cNvSpPr txBox="1">
              <a:spLocks noChangeArrowheads="1"/>
            </p:cNvSpPr>
            <p:nvPr/>
          </p:nvSpPr>
          <p:spPr bwMode="auto">
            <a:xfrm>
              <a:off x="2815" y="2491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B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1697038" y="4135438"/>
            <a:ext cx="519112" cy="519112"/>
            <a:chOff x="2450" y="2829"/>
            <a:chExt cx="327" cy="327"/>
          </a:xfrm>
        </p:grpSpPr>
        <p:sp>
          <p:nvSpPr>
            <p:cNvPr id="125967" name="Oval 15"/>
            <p:cNvSpPr>
              <a:spLocks noChangeArrowheads="1"/>
            </p:cNvSpPr>
            <p:nvPr/>
          </p:nvSpPr>
          <p:spPr bwMode="auto">
            <a:xfrm>
              <a:off x="2450" y="2829"/>
              <a:ext cx="327" cy="32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63" name="Text Box 16"/>
            <p:cNvSpPr txBox="1">
              <a:spLocks noChangeArrowheads="1"/>
            </p:cNvSpPr>
            <p:nvPr/>
          </p:nvSpPr>
          <p:spPr bwMode="auto">
            <a:xfrm>
              <a:off x="2489" y="2856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A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179638" y="4135438"/>
            <a:ext cx="519112" cy="519112"/>
            <a:chOff x="2774" y="2829"/>
            <a:chExt cx="327" cy="327"/>
          </a:xfrm>
        </p:grpSpPr>
        <p:sp>
          <p:nvSpPr>
            <p:cNvPr id="15460" name="Oval 18"/>
            <p:cNvSpPr>
              <a:spLocks noChangeArrowheads="1"/>
            </p:cNvSpPr>
            <p:nvPr/>
          </p:nvSpPr>
          <p:spPr bwMode="auto">
            <a:xfrm>
              <a:off x="2774" y="2829"/>
              <a:ext cx="327" cy="327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5461" name="Text Box 19"/>
            <p:cNvSpPr txBox="1">
              <a:spLocks noChangeArrowheads="1"/>
            </p:cNvSpPr>
            <p:nvPr/>
          </p:nvSpPr>
          <p:spPr bwMode="auto">
            <a:xfrm>
              <a:off x="2815" y="2855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B</a:t>
              </a:r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1770063" y="4794250"/>
            <a:ext cx="488950" cy="519113"/>
            <a:chOff x="2450" y="3174"/>
            <a:chExt cx="327" cy="327"/>
          </a:xfrm>
        </p:grpSpPr>
        <p:sp>
          <p:nvSpPr>
            <p:cNvPr id="125973" name="Oval 21"/>
            <p:cNvSpPr>
              <a:spLocks noChangeArrowheads="1"/>
            </p:cNvSpPr>
            <p:nvPr/>
          </p:nvSpPr>
          <p:spPr bwMode="auto">
            <a:xfrm>
              <a:off x="2450" y="3174"/>
              <a:ext cx="327" cy="32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59" name="Text Box 22"/>
            <p:cNvSpPr txBox="1">
              <a:spLocks noChangeArrowheads="1"/>
            </p:cNvSpPr>
            <p:nvPr/>
          </p:nvSpPr>
          <p:spPr bwMode="auto">
            <a:xfrm>
              <a:off x="2488" y="3192"/>
              <a:ext cx="27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A</a:t>
              </a:r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2195513" y="4794250"/>
            <a:ext cx="474662" cy="519113"/>
            <a:chOff x="2774" y="3174"/>
            <a:chExt cx="327" cy="327"/>
          </a:xfrm>
        </p:grpSpPr>
        <p:sp>
          <p:nvSpPr>
            <p:cNvPr id="15456" name="Oval 24"/>
            <p:cNvSpPr>
              <a:spLocks noChangeArrowheads="1"/>
            </p:cNvSpPr>
            <p:nvPr/>
          </p:nvSpPr>
          <p:spPr bwMode="auto">
            <a:xfrm>
              <a:off x="2774" y="3174"/>
              <a:ext cx="327" cy="327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5457" name="Text Box 25"/>
            <p:cNvSpPr txBox="1">
              <a:spLocks noChangeArrowheads="1"/>
            </p:cNvSpPr>
            <p:nvPr/>
          </p:nvSpPr>
          <p:spPr bwMode="auto">
            <a:xfrm>
              <a:off x="2804" y="3191"/>
              <a:ext cx="28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B</a:t>
              </a: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1697038" y="5486400"/>
            <a:ext cx="519112" cy="519113"/>
            <a:chOff x="2450" y="3520"/>
            <a:chExt cx="327" cy="327"/>
          </a:xfrm>
        </p:grpSpPr>
        <p:sp>
          <p:nvSpPr>
            <p:cNvPr id="125979" name="Oval 27"/>
            <p:cNvSpPr>
              <a:spLocks noChangeArrowheads="1"/>
            </p:cNvSpPr>
            <p:nvPr/>
          </p:nvSpPr>
          <p:spPr bwMode="auto">
            <a:xfrm>
              <a:off x="2450" y="3520"/>
              <a:ext cx="327" cy="32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55" name="Text Box 28"/>
            <p:cNvSpPr txBox="1">
              <a:spLocks noChangeArrowheads="1"/>
            </p:cNvSpPr>
            <p:nvPr/>
          </p:nvSpPr>
          <p:spPr bwMode="auto">
            <a:xfrm>
              <a:off x="2489" y="3548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A</a:t>
              </a:r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2179638" y="5486400"/>
            <a:ext cx="519112" cy="519113"/>
            <a:chOff x="2774" y="3520"/>
            <a:chExt cx="327" cy="327"/>
          </a:xfrm>
        </p:grpSpPr>
        <p:sp>
          <p:nvSpPr>
            <p:cNvPr id="15452" name="Oval 30"/>
            <p:cNvSpPr>
              <a:spLocks noChangeArrowheads="1"/>
            </p:cNvSpPr>
            <p:nvPr/>
          </p:nvSpPr>
          <p:spPr bwMode="auto">
            <a:xfrm>
              <a:off x="2774" y="3520"/>
              <a:ext cx="327" cy="327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5453" name="Text Box 31"/>
            <p:cNvSpPr txBox="1">
              <a:spLocks noChangeArrowheads="1"/>
            </p:cNvSpPr>
            <p:nvPr/>
          </p:nvSpPr>
          <p:spPr bwMode="auto">
            <a:xfrm>
              <a:off x="2815" y="3547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B</a:t>
              </a:r>
            </a:p>
          </p:txBody>
        </p:sp>
      </p:grpSp>
      <p:grpSp>
        <p:nvGrpSpPr>
          <p:cNvPr id="10" name="Group 32"/>
          <p:cNvGrpSpPr>
            <a:grpSpLocks/>
          </p:cNvGrpSpPr>
          <p:nvPr/>
        </p:nvGrpSpPr>
        <p:grpSpPr bwMode="auto">
          <a:xfrm>
            <a:off x="1009650" y="6161088"/>
            <a:ext cx="519113" cy="519112"/>
            <a:chOff x="2450" y="3883"/>
            <a:chExt cx="327" cy="327"/>
          </a:xfrm>
        </p:grpSpPr>
        <p:sp>
          <p:nvSpPr>
            <p:cNvPr id="125985" name="Oval 33"/>
            <p:cNvSpPr>
              <a:spLocks noChangeArrowheads="1"/>
            </p:cNvSpPr>
            <p:nvPr/>
          </p:nvSpPr>
          <p:spPr bwMode="auto">
            <a:xfrm>
              <a:off x="2450" y="3883"/>
              <a:ext cx="327" cy="32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51" name="Text Box 34"/>
            <p:cNvSpPr txBox="1">
              <a:spLocks noChangeArrowheads="1"/>
            </p:cNvSpPr>
            <p:nvPr/>
          </p:nvSpPr>
          <p:spPr bwMode="auto">
            <a:xfrm>
              <a:off x="2489" y="3903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A</a:t>
              </a:r>
            </a:p>
          </p:txBody>
        </p:sp>
      </p:grpSp>
      <p:grpSp>
        <p:nvGrpSpPr>
          <p:cNvPr id="11" name="Group 35"/>
          <p:cNvGrpSpPr>
            <a:grpSpLocks/>
          </p:cNvGrpSpPr>
          <p:nvPr/>
        </p:nvGrpSpPr>
        <p:grpSpPr bwMode="auto">
          <a:xfrm>
            <a:off x="2773363" y="6161088"/>
            <a:ext cx="519112" cy="519112"/>
            <a:chOff x="2774" y="3883"/>
            <a:chExt cx="327" cy="327"/>
          </a:xfrm>
        </p:grpSpPr>
        <p:sp>
          <p:nvSpPr>
            <p:cNvPr id="15448" name="Oval 36"/>
            <p:cNvSpPr>
              <a:spLocks noChangeArrowheads="1"/>
            </p:cNvSpPr>
            <p:nvPr/>
          </p:nvSpPr>
          <p:spPr bwMode="auto">
            <a:xfrm>
              <a:off x="2774" y="3883"/>
              <a:ext cx="327" cy="327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5449" name="Text Box 37"/>
            <p:cNvSpPr txBox="1">
              <a:spLocks noChangeArrowheads="1"/>
            </p:cNvSpPr>
            <p:nvPr/>
          </p:nvSpPr>
          <p:spPr bwMode="auto">
            <a:xfrm>
              <a:off x="2815" y="3902"/>
              <a:ext cx="25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B</a:t>
              </a:r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1495425" y="2960688"/>
            <a:ext cx="758825" cy="533400"/>
            <a:chOff x="2333" y="2305"/>
            <a:chExt cx="478" cy="336"/>
          </a:xfrm>
        </p:grpSpPr>
        <p:sp>
          <p:nvSpPr>
            <p:cNvPr id="15446" name="Line 39"/>
            <p:cNvSpPr>
              <a:spLocks noChangeShapeType="1"/>
            </p:cNvSpPr>
            <p:nvPr/>
          </p:nvSpPr>
          <p:spPr bwMode="auto">
            <a:xfrm>
              <a:off x="2381" y="2641"/>
              <a:ext cx="326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47" name="Text Box 40"/>
            <p:cNvSpPr txBox="1">
              <a:spLocks noChangeArrowheads="1"/>
            </p:cNvSpPr>
            <p:nvPr/>
          </p:nvSpPr>
          <p:spPr bwMode="auto">
            <a:xfrm>
              <a:off x="2333" y="2305"/>
              <a:ext cx="4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b="1" i="1" dirty="0" err="1">
                  <a:solidFill>
                    <a:schemeClr val="accent2"/>
                  </a:solidFill>
                  <a:latin typeface="+mn-lt"/>
                </a:rPr>
                <a:t>v</a:t>
              </a:r>
              <a:r>
                <a:rPr lang="en-US" altLang="en-US" sz="2400" b="1" baseline="-25000" dirty="0" err="1">
                  <a:solidFill>
                    <a:schemeClr val="accent2"/>
                  </a:solidFill>
                  <a:latin typeface="+mn-lt"/>
                </a:rPr>
                <a:t>Ai</a:t>
              </a:r>
              <a:endParaRPr lang="en-US" altLang="en-US" sz="2400" b="1" i="1" dirty="0">
                <a:solidFill>
                  <a:schemeClr val="accent2"/>
                </a:solidFill>
                <a:latin typeface="+mn-lt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474663" y="5992813"/>
            <a:ext cx="803275" cy="461962"/>
            <a:chOff x="1680" y="3777"/>
            <a:chExt cx="506" cy="291"/>
          </a:xfrm>
        </p:grpSpPr>
        <p:sp>
          <p:nvSpPr>
            <p:cNvPr id="15444" name="Line 42"/>
            <p:cNvSpPr>
              <a:spLocks noChangeShapeType="1"/>
            </p:cNvSpPr>
            <p:nvPr/>
          </p:nvSpPr>
          <p:spPr bwMode="auto">
            <a:xfrm>
              <a:off x="1680" y="4043"/>
              <a:ext cx="326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45" name="Text Box 43"/>
            <p:cNvSpPr txBox="1">
              <a:spLocks noChangeArrowheads="1"/>
            </p:cNvSpPr>
            <p:nvPr/>
          </p:nvSpPr>
          <p:spPr bwMode="auto">
            <a:xfrm>
              <a:off x="1708" y="3777"/>
              <a:ext cx="4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b="1" i="1" dirty="0" err="1">
                  <a:solidFill>
                    <a:schemeClr val="accent2"/>
                  </a:solidFill>
                  <a:latin typeface="+mn-lt"/>
                </a:rPr>
                <a:t>v</a:t>
              </a:r>
              <a:r>
                <a:rPr lang="en-US" altLang="en-US" sz="2400" b="1" baseline="-25000" dirty="0" err="1">
                  <a:solidFill>
                    <a:schemeClr val="accent2"/>
                  </a:solidFill>
                  <a:latin typeface="+mn-lt"/>
                </a:rPr>
                <a:t>Af</a:t>
              </a:r>
              <a:endParaRPr lang="en-US" altLang="en-US" sz="2400" b="1" i="1" dirty="0">
                <a:solidFill>
                  <a:schemeClr val="accent2"/>
                </a:solidFill>
                <a:latin typeface="+mn-lt"/>
              </a:endParaRPr>
            </a:p>
          </p:txBody>
        </p:sp>
      </p:grpSp>
      <p:grpSp>
        <p:nvGrpSpPr>
          <p:cNvPr id="14" name="Group 44"/>
          <p:cNvGrpSpPr>
            <a:grpSpLocks/>
          </p:cNvGrpSpPr>
          <p:nvPr/>
        </p:nvGrpSpPr>
        <p:grpSpPr bwMode="auto">
          <a:xfrm>
            <a:off x="2195513" y="2967038"/>
            <a:ext cx="788987" cy="520700"/>
            <a:chOff x="3801" y="3725"/>
            <a:chExt cx="497" cy="328"/>
          </a:xfrm>
        </p:grpSpPr>
        <p:sp>
          <p:nvSpPr>
            <p:cNvPr id="15442" name="Line 45"/>
            <p:cNvSpPr>
              <a:spLocks noChangeShapeType="1"/>
            </p:cNvSpPr>
            <p:nvPr/>
          </p:nvSpPr>
          <p:spPr bwMode="auto">
            <a:xfrm>
              <a:off x="3801" y="4053"/>
              <a:ext cx="326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43" name="Text Box 46"/>
            <p:cNvSpPr txBox="1">
              <a:spLocks noChangeArrowheads="1"/>
            </p:cNvSpPr>
            <p:nvPr/>
          </p:nvSpPr>
          <p:spPr bwMode="auto">
            <a:xfrm>
              <a:off x="3820" y="3725"/>
              <a:ext cx="4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b="1" i="1" dirty="0" err="1">
                  <a:solidFill>
                    <a:srgbClr val="FF3300"/>
                  </a:solidFill>
                  <a:latin typeface="+mn-lt"/>
                </a:rPr>
                <a:t>v</a:t>
              </a:r>
              <a:r>
                <a:rPr lang="en-US" altLang="en-US" sz="2400" b="1" baseline="-25000" dirty="0" err="1">
                  <a:solidFill>
                    <a:srgbClr val="FF3300"/>
                  </a:solidFill>
                  <a:latin typeface="+mn-lt"/>
                </a:rPr>
                <a:t>Bi</a:t>
              </a:r>
              <a:endParaRPr lang="en-US" altLang="en-US" sz="2400" b="1" i="1" dirty="0">
                <a:solidFill>
                  <a:srgbClr val="FF3300"/>
                </a:solidFill>
                <a:latin typeface="+mn-lt"/>
              </a:endParaRPr>
            </a:p>
          </p:txBody>
        </p:sp>
      </p:grpSp>
      <p:grpSp>
        <p:nvGrpSpPr>
          <p:cNvPr id="15" name="Group 47"/>
          <p:cNvGrpSpPr>
            <a:grpSpLocks/>
          </p:cNvGrpSpPr>
          <p:nvPr/>
        </p:nvGrpSpPr>
        <p:grpSpPr bwMode="auto">
          <a:xfrm>
            <a:off x="3216275" y="5970588"/>
            <a:ext cx="758825" cy="461962"/>
            <a:chOff x="3986" y="2665"/>
            <a:chExt cx="478" cy="291"/>
          </a:xfrm>
        </p:grpSpPr>
        <p:sp>
          <p:nvSpPr>
            <p:cNvPr id="15440" name="Line 48"/>
            <p:cNvSpPr>
              <a:spLocks noChangeShapeType="1"/>
            </p:cNvSpPr>
            <p:nvPr/>
          </p:nvSpPr>
          <p:spPr bwMode="auto">
            <a:xfrm>
              <a:off x="4061" y="2939"/>
              <a:ext cx="326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41" name="Text Box 49"/>
            <p:cNvSpPr txBox="1">
              <a:spLocks noChangeArrowheads="1"/>
            </p:cNvSpPr>
            <p:nvPr/>
          </p:nvSpPr>
          <p:spPr bwMode="auto">
            <a:xfrm>
              <a:off x="3986" y="2665"/>
              <a:ext cx="4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b="1" i="1" dirty="0" err="1">
                  <a:solidFill>
                    <a:srgbClr val="FF3300"/>
                  </a:solidFill>
                  <a:latin typeface="+mn-lt"/>
                </a:rPr>
                <a:t>v</a:t>
              </a:r>
              <a:r>
                <a:rPr lang="en-US" altLang="en-US" sz="2400" b="1" baseline="-25000" dirty="0" err="1">
                  <a:solidFill>
                    <a:srgbClr val="FF3300"/>
                  </a:solidFill>
                  <a:latin typeface="+mn-lt"/>
                </a:rPr>
                <a:t>Bf</a:t>
              </a:r>
              <a:endParaRPr lang="en-US" altLang="en-US" sz="2400" b="1" i="1" dirty="0">
                <a:solidFill>
                  <a:srgbClr val="FF3300"/>
                </a:solidFill>
                <a:latin typeface="+mn-lt"/>
              </a:endParaRPr>
            </a:p>
          </p:txBody>
        </p:sp>
      </p:grpSp>
      <p:sp>
        <p:nvSpPr>
          <p:cNvPr id="126002" name="Line 50"/>
          <p:cNvSpPr>
            <a:spLocks noChangeShapeType="1"/>
          </p:cNvSpPr>
          <p:nvPr/>
        </p:nvSpPr>
        <p:spPr bwMode="auto">
          <a:xfrm>
            <a:off x="2211388" y="4079875"/>
            <a:ext cx="3810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3" name="Line 51"/>
          <p:cNvSpPr>
            <a:spLocks noChangeShapeType="1"/>
          </p:cNvSpPr>
          <p:nvPr/>
        </p:nvSpPr>
        <p:spPr bwMode="auto">
          <a:xfrm>
            <a:off x="1814513" y="4079875"/>
            <a:ext cx="3810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4" name="Line 52"/>
          <p:cNvSpPr>
            <a:spLocks noChangeShapeType="1"/>
          </p:cNvSpPr>
          <p:nvPr/>
        </p:nvSpPr>
        <p:spPr bwMode="auto">
          <a:xfrm>
            <a:off x="2208213" y="4749800"/>
            <a:ext cx="6556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5" name="Line 53"/>
          <p:cNvSpPr>
            <a:spLocks noChangeShapeType="1"/>
          </p:cNvSpPr>
          <p:nvPr/>
        </p:nvSpPr>
        <p:spPr bwMode="auto">
          <a:xfrm>
            <a:off x="1536700" y="4749800"/>
            <a:ext cx="6556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6" name="Line 54"/>
          <p:cNvSpPr>
            <a:spLocks noChangeShapeType="1"/>
          </p:cNvSpPr>
          <p:nvPr/>
        </p:nvSpPr>
        <p:spPr bwMode="auto">
          <a:xfrm>
            <a:off x="2195513" y="5435600"/>
            <a:ext cx="3810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7" name="Line 55"/>
          <p:cNvSpPr>
            <a:spLocks noChangeShapeType="1"/>
          </p:cNvSpPr>
          <p:nvPr/>
        </p:nvSpPr>
        <p:spPr bwMode="auto">
          <a:xfrm>
            <a:off x="1798638" y="5435600"/>
            <a:ext cx="3810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08" name="Rectangle 56"/>
          <p:cNvSpPr>
            <a:spLocks noChangeArrowheads="1"/>
          </p:cNvSpPr>
          <p:nvPr/>
        </p:nvSpPr>
        <p:spPr bwMode="auto">
          <a:xfrm>
            <a:off x="733425" y="3105150"/>
            <a:ext cx="2757488" cy="706438"/>
          </a:xfrm>
          <a:prstGeom prst="rect">
            <a:avLst/>
          </a:prstGeom>
          <a:noFill/>
          <a:ln w="31750">
            <a:solidFill>
              <a:srgbClr val="FF3300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09" name="Rectangle 57"/>
          <p:cNvSpPr>
            <a:spLocks noChangeArrowheads="1"/>
          </p:cNvSpPr>
          <p:nvPr/>
        </p:nvSpPr>
        <p:spPr bwMode="auto">
          <a:xfrm>
            <a:off x="398463" y="6126163"/>
            <a:ext cx="3549650" cy="579437"/>
          </a:xfrm>
          <a:prstGeom prst="rect">
            <a:avLst/>
          </a:prstGeom>
          <a:noFill/>
          <a:ln w="31750">
            <a:solidFill>
              <a:srgbClr val="FF3300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10" name="Rectangle 58"/>
          <p:cNvSpPr>
            <a:spLocks noChangeArrowheads="1"/>
          </p:cNvSpPr>
          <p:nvPr/>
        </p:nvSpPr>
        <p:spPr bwMode="auto">
          <a:xfrm>
            <a:off x="1111250" y="3983038"/>
            <a:ext cx="2195513" cy="2027237"/>
          </a:xfrm>
          <a:prstGeom prst="rect">
            <a:avLst/>
          </a:prstGeom>
          <a:noFill/>
          <a:ln w="31750">
            <a:solidFill>
              <a:srgbClr val="FF3300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11" name="Text Box 59"/>
          <p:cNvSpPr txBox="1">
            <a:spLocks noChangeArrowheads="1"/>
          </p:cNvSpPr>
          <p:nvPr/>
        </p:nvSpPr>
        <p:spPr bwMode="auto">
          <a:xfrm>
            <a:off x="3317875" y="3024188"/>
            <a:ext cx="1552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“Before” phase</a:t>
            </a:r>
          </a:p>
        </p:txBody>
      </p:sp>
      <p:sp>
        <p:nvSpPr>
          <p:cNvPr id="126012" name="Text Box 60"/>
          <p:cNvSpPr txBox="1">
            <a:spLocks noChangeArrowheads="1"/>
          </p:cNvSpPr>
          <p:nvPr/>
        </p:nvSpPr>
        <p:spPr bwMode="auto">
          <a:xfrm>
            <a:off x="3130550" y="4572000"/>
            <a:ext cx="15541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“During” phase</a:t>
            </a:r>
          </a:p>
        </p:txBody>
      </p:sp>
      <p:sp>
        <p:nvSpPr>
          <p:cNvPr id="126013" name="Text Box 61"/>
          <p:cNvSpPr txBox="1">
            <a:spLocks noChangeArrowheads="1"/>
          </p:cNvSpPr>
          <p:nvPr/>
        </p:nvSpPr>
        <p:spPr bwMode="auto">
          <a:xfrm>
            <a:off x="3752850" y="5995988"/>
            <a:ext cx="13716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“After” phase</a:t>
            </a:r>
          </a:p>
        </p:txBody>
      </p: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5145088" y="4286250"/>
            <a:ext cx="3935412" cy="508000"/>
            <a:chOff x="163" y="3293"/>
            <a:chExt cx="1651" cy="320"/>
          </a:xfrm>
        </p:grpSpPr>
        <p:sp>
          <p:nvSpPr>
            <p:cNvPr id="15438" name="Line 63"/>
            <p:cNvSpPr>
              <a:spLocks noChangeShapeType="1"/>
            </p:cNvSpPr>
            <p:nvPr/>
          </p:nvSpPr>
          <p:spPr bwMode="auto">
            <a:xfrm>
              <a:off x="163" y="3293"/>
              <a:ext cx="1651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39" name="Text Box 64"/>
            <p:cNvSpPr txBox="1">
              <a:spLocks noChangeArrowheads="1"/>
            </p:cNvSpPr>
            <p:nvPr/>
          </p:nvSpPr>
          <p:spPr bwMode="auto">
            <a:xfrm>
              <a:off x="1681" y="3322"/>
              <a:ext cx="11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chemeClr val="bg1"/>
                  </a:solidFill>
                  <a:latin typeface="+mn-lt"/>
                </a:rPr>
                <a:t>t</a:t>
              </a:r>
            </a:p>
          </p:txBody>
        </p:sp>
      </p:grpSp>
      <p:grpSp>
        <p:nvGrpSpPr>
          <p:cNvPr id="17" name="Group 65"/>
          <p:cNvGrpSpPr>
            <a:grpSpLocks/>
          </p:cNvGrpSpPr>
          <p:nvPr/>
        </p:nvGrpSpPr>
        <p:grpSpPr bwMode="auto">
          <a:xfrm>
            <a:off x="5141913" y="3124200"/>
            <a:ext cx="371475" cy="1812925"/>
            <a:chOff x="259" y="2687"/>
            <a:chExt cx="234" cy="1163"/>
          </a:xfrm>
        </p:grpSpPr>
        <p:sp>
          <p:nvSpPr>
            <p:cNvPr id="15436" name="Line 66"/>
            <p:cNvSpPr>
              <a:spLocks noChangeShapeType="1"/>
            </p:cNvSpPr>
            <p:nvPr/>
          </p:nvSpPr>
          <p:spPr bwMode="auto">
            <a:xfrm flipV="1">
              <a:off x="259" y="2746"/>
              <a:ext cx="0" cy="110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5437" name="Text Box 67"/>
            <p:cNvSpPr txBox="1">
              <a:spLocks noChangeArrowheads="1"/>
            </p:cNvSpPr>
            <p:nvPr/>
          </p:nvSpPr>
          <p:spPr bwMode="auto">
            <a:xfrm>
              <a:off x="259" y="2687"/>
              <a:ext cx="234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chemeClr val="bg1"/>
                  </a:solidFill>
                  <a:latin typeface="+mn-lt"/>
                </a:rPr>
                <a:t>F</a:t>
              </a:r>
            </a:p>
          </p:txBody>
        </p:sp>
      </p:grpSp>
      <p:sp>
        <p:nvSpPr>
          <p:cNvPr id="126020" name="Line 68"/>
          <p:cNvSpPr>
            <a:spLocks noChangeShapeType="1"/>
          </p:cNvSpPr>
          <p:nvPr/>
        </p:nvSpPr>
        <p:spPr bwMode="auto">
          <a:xfrm>
            <a:off x="6146800" y="3292475"/>
            <a:ext cx="0" cy="1589088"/>
          </a:xfrm>
          <a:prstGeom prst="line">
            <a:avLst/>
          </a:prstGeom>
          <a:noFill/>
          <a:ln w="15875">
            <a:solidFill>
              <a:schemeClr val="bg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21" name="Line 69"/>
          <p:cNvSpPr>
            <a:spLocks noChangeShapeType="1"/>
          </p:cNvSpPr>
          <p:nvPr/>
        </p:nvSpPr>
        <p:spPr bwMode="auto">
          <a:xfrm flipH="1">
            <a:off x="7778750" y="3292475"/>
            <a:ext cx="0" cy="1603375"/>
          </a:xfrm>
          <a:prstGeom prst="line">
            <a:avLst/>
          </a:prstGeom>
          <a:noFill/>
          <a:ln w="15875">
            <a:solidFill>
              <a:schemeClr val="bg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22" name="Oval 70"/>
          <p:cNvSpPr>
            <a:spLocks noChangeArrowheads="1"/>
          </p:cNvSpPr>
          <p:nvPr/>
        </p:nvSpPr>
        <p:spPr bwMode="auto">
          <a:xfrm>
            <a:off x="5281613" y="42100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3" name="Oval 71"/>
          <p:cNvSpPr>
            <a:spLocks noChangeArrowheads="1"/>
          </p:cNvSpPr>
          <p:nvPr/>
        </p:nvSpPr>
        <p:spPr bwMode="auto">
          <a:xfrm>
            <a:off x="5283200" y="42878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4" name="Oval 72"/>
          <p:cNvSpPr>
            <a:spLocks noChangeArrowheads="1"/>
          </p:cNvSpPr>
          <p:nvPr/>
        </p:nvSpPr>
        <p:spPr bwMode="auto">
          <a:xfrm>
            <a:off x="5546725" y="420370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5" name="Oval 73"/>
          <p:cNvSpPr>
            <a:spLocks noChangeArrowheads="1"/>
          </p:cNvSpPr>
          <p:nvPr/>
        </p:nvSpPr>
        <p:spPr bwMode="auto">
          <a:xfrm>
            <a:off x="5548313" y="428148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6" name="Oval 74"/>
          <p:cNvSpPr>
            <a:spLocks noChangeArrowheads="1"/>
          </p:cNvSpPr>
          <p:nvPr/>
        </p:nvSpPr>
        <p:spPr bwMode="auto">
          <a:xfrm>
            <a:off x="5811838" y="4213225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7" name="Oval 75"/>
          <p:cNvSpPr>
            <a:spLocks noChangeArrowheads="1"/>
          </p:cNvSpPr>
          <p:nvPr/>
        </p:nvSpPr>
        <p:spPr bwMode="auto">
          <a:xfrm>
            <a:off x="5813425" y="4291013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8" name="Oval 76"/>
          <p:cNvSpPr>
            <a:spLocks noChangeArrowheads="1"/>
          </p:cNvSpPr>
          <p:nvPr/>
        </p:nvSpPr>
        <p:spPr bwMode="auto">
          <a:xfrm>
            <a:off x="6103938" y="42227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29" name="Oval 77"/>
          <p:cNvSpPr>
            <a:spLocks noChangeArrowheads="1"/>
          </p:cNvSpPr>
          <p:nvPr/>
        </p:nvSpPr>
        <p:spPr bwMode="auto">
          <a:xfrm>
            <a:off x="6105525" y="43005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0" name="Text Box 78"/>
          <p:cNvSpPr txBox="1">
            <a:spLocks noChangeArrowheads="1"/>
          </p:cNvSpPr>
          <p:nvPr/>
        </p:nvSpPr>
        <p:spPr bwMode="auto">
          <a:xfrm>
            <a:off x="5097463" y="3602038"/>
            <a:ext cx="10906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Before</a:t>
            </a:r>
          </a:p>
        </p:txBody>
      </p:sp>
      <p:sp>
        <p:nvSpPr>
          <p:cNvPr id="126031" name="Oval 79"/>
          <p:cNvSpPr>
            <a:spLocks noChangeArrowheads="1"/>
          </p:cNvSpPr>
          <p:nvPr/>
        </p:nvSpPr>
        <p:spPr bwMode="auto">
          <a:xfrm>
            <a:off x="6397625" y="411480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2" name="Oval 80"/>
          <p:cNvSpPr>
            <a:spLocks noChangeArrowheads="1"/>
          </p:cNvSpPr>
          <p:nvPr/>
        </p:nvSpPr>
        <p:spPr bwMode="auto">
          <a:xfrm>
            <a:off x="6399213" y="4397375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3" name="Oval 81"/>
          <p:cNvSpPr>
            <a:spLocks noChangeArrowheads="1"/>
          </p:cNvSpPr>
          <p:nvPr/>
        </p:nvSpPr>
        <p:spPr bwMode="auto">
          <a:xfrm>
            <a:off x="6634163" y="3967163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4" name="Oval 82"/>
          <p:cNvSpPr>
            <a:spLocks noChangeArrowheads="1"/>
          </p:cNvSpPr>
          <p:nvPr/>
        </p:nvSpPr>
        <p:spPr bwMode="auto">
          <a:xfrm>
            <a:off x="6635750" y="4575175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5" name="Oval 83"/>
          <p:cNvSpPr>
            <a:spLocks noChangeArrowheads="1"/>
          </p:cNvSpPr>
          <p:nvPr/>
        </p:nvSpPr>
        <p:spPr bwMode="auto">
          <a:xfrm>
            <a:off x="6913563" y="37274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6" name="Oval 84"/>
          <p:cNvSpPr>
            <a:spLocks noChangeArrowheads="1"/>
          </p:cNvSpPr>
          <p:nvPr/>
        </p:nvSpPr>
        <p:spPr bwMode="auto">
          <a:xfrm>
            <a:off x="6915150" y="481488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7" name="Oval 85"/>
          <p:cNvSpPr>
            <a:spLocks noChangeArrowheads="1"/>
          </p:cNvSpPr>
          <p:nvPr/>
        </p:nvSpPr>
        <p:spPr bwMode="auto">
          <a:xfrm>
            <a:off x="7235825" y="3978275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8" name="Oval 86"/>
          <p:cNvSpPr>
            <a:spLocks noChangeArrowheads="1"/>
          </p:cNvSpPr>
          <p:nvPr/>
        </p:nvSpPr>
        <p:spPr bwMode="auto">
          <a:xfrm>
            <a:off x="7237413" y="4530725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39" name="Oval 87"/>
          <p:cNvSpPr>
            <a:spLocks noChangeArrowheads="1"/>
          </p:cNvSpPr>
          <p:nvPr/>
        </p:nvSpPr>
        <p:spPr bwMode="auto">
          <a:xfrm>
            <a:off x="7510463" y="4129088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0" name="Oval 88"/>
          <p:cNvSpPr>
            <a:spLocks noChangeArrowheads="1"/>
          </p:cNvSpPr>
          <p:nvPr/>
        </p:nvSpPr>
        <p:spPr bwMode="auto">
          <a:xfrm>
            <a:off x="7512050" y="4368800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1" name="Oval 89"/>
          <p:cNvSpPr>
            <a:spLocks noChangeArrowheads="1"/>
          </p:cNvSpPr>
          <p:nvPr/>
        </p:nvSpPr>
        <p:spPr bwMode="auto">
          <a:xfrm>
            <a:off x="7761288" y="42100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2" name="Oval 90"/>
          <p:cNvSpPr>
            <a:spLocks noChangeArrowheads="1"/>
          </p:cNvSpPr>
          <p:nvPr/>
        </p:nvSpPr>
        <p:spPr bwMode="auto">
          <a:xfrm>
            <a:off x="7762875" y="42878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3" name="Oval 91"/>
          <p:cNvSpPr>
            <a:spLocks noChangeArrowheads="1"/>
          </p:cNvSpPr>
          <p:nvPr/>
        </p:nvSpPr>
        <p:spPr bwMode="auto">
          <a:xfrm>
            <a:off x="8026400" y="42100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4" name="Oval 92"/>
          <p:cNvSpPr>
            <a:spLocks noChangeArrowheads="1"/>
          </p:cNvSpPr>
          <p:nvPr/>
        </p:nvSpPr>
        <p:spPr bwMode="auto">
          <a:xfrm>
            <a:off x="8027988" y="42878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5" name="Oval 93"/>
          <p:cNvSpPr>
            <a:spLocks noChangeArrowheads="1"/>
          </p:cNvSpPr>
          <p:nvPr/>
        </p:nvSpPr>
        <p:spPr bwMode="auto">
          <a:xfrm>
            <a:off x="8320088" y="42100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6" name="Oval 94"/>
          <p:cNvSpPr>
            <a:spLocks noChangeArrowheads="1"/>
          </p:cNvSpPr>
          <p:nvPr/>
        </p:nvSpPr>
        <p:spPr bwMode="auto">
          <a:xfrm>
            <a:off x="8321675" y="42878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7" name="Oval 95"/>
          <p:cNvSpPr>
            <a:spLocks noChangeArrowheads="1"/>
          </p:cNvSpPr>
          <p:nvPr/>
        </p:nvSpPr>
        <p:spPr bwMode="auto">
          <a:xfrm>
            <a:off x="8613775" y="4210050"/>
            <a:ext cx="88900" cy="889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8" name="Oval 96"/>
          <p:cNvSpPr>
            <a:spLocks noChangeArrowheads="1"/>
          </p:cNvSpPr>
          <p:nvPr/>
        </p:nvSpPr>
        <p:spPr bwMode="auto">
          <a:xfrm>
            <a:off x="8615363" y="4287838"/>
            <a:ext cx="88900" cy="889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26049" name="Text Box 97"/>
          <p:cNvSpPr txBox="1">
            <a:spLocks noChangeArrowheads="1"/>
          </p:cNvSpPr>
          <p:nvPr/>
        </p:nvSpPr>
        <p:spPr bwMode="auto">
          <a:xfrm>
            <a:off x="6467475" y="3352800"/>
            <a:ext cx="1092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During</a:t>
            </a:r>
          </a:p>
        </p:txBody>
      </p:sp>
      <p:sp>
        <p:nvSpPr>
          <p:cNvPr id="126050" name="Text Box 98"/>
          <p:cNvSpPr txBox="1">
            <a:spLocks noChangeArrowheads="1"/>
          </p:cNvSpPr>
          <p:nvPr/>
        </p:nvSpPr>
        <p:spPr bwMode="auto">
          <a:xfrm>
            <a:off x="7983538" y="3613150"/>
            <a:ext cx="833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400" dirty="0">
                <a:solidFill>
                  <a:srgbClr val="009999"/>
                </a:solidFill>
                <a:latin typeface="+mn-lt"/>
              </a:rPr>
              <a:t>After</a:t>
            </a:r>
          </a:p>
        </p:txBody>
      </p:sp>
      <p:sp>
        <p:nvSpPr>
          <p:cNvPr id="126051" name="Freeform 99"/>
          <p:cNvSpPr>
            <a:spLocks/>
          </p:cNvSpPr>
          <p:nvPr/>
        </p:nvSpPr>
        <p:spPr bwMode="auto">
          <a:xfrm>
            <a:off x="5313363" y="3756025"/>
            <a:ext cx="3398837" cy="552450"/>
          </a:xfrm>
          <a:custGeom>
            <a:avLst/>
            <a:gdLst>
              <a:gd name="T0" fmla="*/ 0 w 1194"/>
              <a:gd name="T1" fmla="*/ 1197075777 h 493"/>
              <a:gd name="T2" fmla="*/ 272176875 w 1194"/>
              <a:gd name="T3" fmla="*/ 1197075777 h 493"/>
              <a:gd name="T4" fmla="*/ 504031250 w 1194"/>
              <a:gd name="T5" fmla="*/ 1197075777 h 493"/>
              <a:gd name="T6" fmla="*/ 756046875 w 1194"/>
              <a:gd name="T7" fmla="*/ 1197075777 h 493"/>
              <a:gd name="T8" fmla="*/ 1010583450 w 1194"/>
              <a:gd name="T9" fmla="*/ 924898728 h 493"/>
              <a:gd name="T10" fmla="*/ 1239916875 w 1194"/>
              <a:gd name="T11" fmla="*/ 524192835 h 493"/>
              <a:gd name="T12" fmla="*/ 1471771250 w 1194"/>
              <a:gd name="T13" fmla="*/ 0 h 493"/>
              <a:gd name="T14" fmla="*/ 1703625625 w 1194"/>
              <a:gd name="T15" fmla="*/ 524192835 h 493"/>
              <a:gd name="T16" fmla="*/ 1998484700 w 1194"/>
              <a:gd name="T17" fmla="*/ 945059991 h 493"/>
              <a:gd name="T18" fmla="*/ 2147483647 w 1194"/>
              <a:gd name="T19" fmla="*/ 1176914514 h 493"/>
              <a:gd name="T20" fmla="*/ 2147483647 w 1194"/>
              <a:gd name="T21" fmla="*/ 1176914514 h 493"/>
              <a:gd name="T22" fmla="*/ 2147483647 w 1194"/>
              <a:gd name="T23" fmla="*/ 1176914514 h 493"/>
              <a:gd name="T24" fmla="*/ 2147483647 w 1194"/>
              <a:gd name="T25" fmla="*/ 1197075777 h 49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194" h="493">
                <a:moveTo>
                  <a:pt x="0" y="475"/>
                </a:moveTo>
                <a:cubicBezTo>
                  <a:pt x="37" y="475"/>
                  <a:pt x="75" y="475"/>
                  <a:pt x="108" y="475"/>
                </a:cubicBezTo>
                <a:cubicBezTo>
                  <a:pt x="141" y="475"/>
                  <a:pt x="168" y="475"/>
                  <a:pt x="200" y="475"/>
                </a:cubicBezTo>
                <a:cubicBezTo>
                  <a:pt x="232" y="475"/>
                  <a:pt x="267" y="493"/>
                  <a:pt x="300" y="475"/>
                </a:cubicBezTo>
                <a:cubicBezTo>
                  <a:pt x="333" y="457"/>
                  <a:pt x="369" y="411"/>
                  <a:pt x="401" y="367"/>
                </a:cubicBezTo>
                <a:cubicBezTo>
                  <a:pt x="433" y="323"/>
                  <a:pt x="462" y="269"/>
                  <a:pt x="492" y="208"/>
                </a:cubicBezTo>
                <a:cubicBezTo>
                  <a:pt x="522" y="147"/>
                  <a:pt x="553" y="0"/>
                  <a:pt x="584" y="0"/>
                </a:cubicBezTo>
                <a:cubicBezTo>
                  <a:pt x="615" y="0"/>
                  <a:pt x="641" y="146"/>
                  <a:pt x="676" y="208"/>
                </a:cubicBezTo>
                <a:cubicBezTo>
                  <a:pt x="711" y="270"/>
                  <a:pt x="757" y="332"/>
                  <a:pt x="793" y="375"/>
                </a:cubicBezTo>
                <a:cubicBezTo>
                  <a:pt x="829" y="418"/>
                  <a:pt x="860" y="452"/>
                  <a:pt x="893" y="467"/>
                </a:cubicBezTo>
                <a:cubicBezTo>
                  <a:pt x="926" y="482"/>
                  <a:pt x="961" y="467"/>
                  <a:pt x="993" y="467"/>
                </a:cubicBezTo>
                <a:cubicBezTo>
                  <a:pt x="1025" y="467"/>
                  <a:pt x="1052" y="466"/>
                  <a:pt x="1085" y="467"/>
                </a:cubicBezTo>
                <a:cubicBezTo>
                  <a:pt x="1118" y="468"/>
                  <a:pt x="1156" y="471"/>
                  <a:pt x="1194" y="475"/>
                </a:cubicBezTo>
              </a:path>
            </a:pathLst>
          </a:custGeom>
          <a:noFill/>
          <a:ln w="2857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52" name="Freeform 100"/>
          <p:cNvSpPr>
            <a:spLocks/>
          </p:cNvSpPr>
          <p:nvPr/>
        </p:nvSpPr>
        <p:spPr bwMode="auto">
          <a:xfrm flipV="1">
            <a:off x="5308600" y="4273550"/>
            <a:ext cx="3398838" cy="593725"/>
          </a:xfrm>
          <a:custGeom>
            <a:avLst/>
            <a:gdLst>
              <a:gd name="T0" fmla="*/ 0 w 1194"/>
              <a:gd name="T1" fmla="*/ 1197072660 h 493"/>
              <a:gd name="T2" fmla="*/ 272176875 w 1194"/>
              <a:gd name="T3" fmla="*/ 1197072660 h 493"/>
              <a:gd name="T4" fmla="*/ 504031250 w 1194"/>
              <a:gd name="T5" fmla="*/ 1197072660 h 493"/>
              <a:gd name="T6" fmla="*/ 756046875 w 1194"/>
              <a:gd name="T7" fmla="*/ 1197072660 h 493"/>
              <a:gd name="T8" fmla="*/ 1010583450 w 1194"/>
              <a:gd name="T9" fmla="*/ 924895959 h 493"/>
              <a:gd name="T10" fmla="*/ 1239916875 w 1194"/>
              <a:gd name="T11" fmla="*/ 524192165 h 493"/>
              <a:gd name="T12" fmla="*/ 1471771250 w 1194"/>
              <a:gd name="T13" fmla="*/ 0 h 493"/>
              <a:gd name="T14" fmla="*/ 1703625625 w 1194"/>
              <a:gd name="T15" fmla="*/ 524192165 h 493"/>
              <a:gd name="T16" fmla="*/ 1998484700 w 1194"/>
              <a:gd name="T17" fmla="*/ 945057196 h 493"/>
              <a:gd name="T18" fmla="*/ 2147483647 w 1194"/>
              <a:gd name="T19" fmla="*/ 1176911423 h 493"/>
              <a:gd name="T20" fmla="*/ 2147483647 w 1194"/>
              <a:gd name="T21" fmla="*/ 1176911423 h 493"/>
              <a:gd name="T22" fmla="*/ 2147483647 w 1194"/>
              <a:gd name="T23" fmla="*/ 1176911423 h 493"/>
              <a:gd name="T24" fmla="*/ 2147483647 w 1194"/>
              <a:gd name="T25" fmla="*/ 1197072660 h 49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194" h="493">
                <a:moveTo>
                  <a:pt x="0" y="475"/>
                </a:moveTo>
                <a:cubicBezTo>
                  <a:pt x="37" y="475"/>
                  <a:pt x="75" y="475"/>
                  <a:pt x="108" y="475"/>
                </a:cubicBezTo>
                <a:cubicBezTo>
                  <a:pt x="141" y="475"/>
                  <a:pt x="168" y="475"/>
                  <a:pt x="200" y="475"/>
                </a:cubicBezTo>
                <a:cubicBezTo>
                  <a:pt x="232" y="475"/>
                  <a:pt x="267" y="493"/>
                  <a:pt x="300" y="475"/>
                </a:cubicBezTo>
                <a:cubicBezTo>
                  <a:pt x="333" y="457"/>
                  <a:pt x="369" y="411"/>
                  <a:pt x="401" y="367"/>
                </a:cubicBezTo>
                <a:cubicBezTo>
                  <a:pt x="433" y="323"/>
                  <a:pt x="462" y="269"/>
                  <a:pt x="492" y="208"/>
                </a:cubicBezTo>
                <a:cubicBezTo>
                  <a:pt x="522" y="147"/>
                  <a:pt x="553" y="0"/>
                  <a:pt x="584" y="0"/>
                </a:cubicBezTo>
                <a:cubicBezTo>
                  <a:pt x="615" y="0"/>
                  <a:pt x="641" y="146"/>
                  <a:pt x="676" y="208"/>
                </a:cubicBezTo>
                <a:cubicBezTo>
                  <a:pt x="711" y="270"/>
                  <a:pt x="757" y="332"/>
                  <a:pt x="793" y="375"/>
                </a:cubicBezTo>
                <a:cubicBezTo>
                  <a:pt x="829" y="418"/>
                  <a:pt x="860" y="452"/>
                  <a:pt x="893" y="467"/>
                </a:cubicBezTo>
                <a:cubicBezTo>
                  <a:pt x="926" y="482"/>
                  <a:pt x="961" y="467"/>
                  <a:pt x="993" y="467"/>
                </a:cubicBezTo>
                <a:cubicBezTo>
                  <a:pt x="1025" y="467"/>
                  <a:pt x="1052" y="466"/>
                  <a:pt x="1085" y="467"/>
                </a:cubicBezTo>
                <a:cubicBezTo>
                  <a:pt x="1118" y="468"/>
                  <a:pt x="1156" y="471"/>
                  <a:pt x="1194" y="475"/>
                </a:cubicBezTo>
              </a:path>
            </a:pathLst>
          </a:cu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6055" name="Text Box 103"/>
          <p:cNvSpPr txBox="1">
            <a:spLocks noChangeArrowheads="1"/>
          </p:cNvSpPr>
          <p:nvPr/>
        </p:nvSpPr>
        <p:spPr bwMode="auto">
          <a:xfrm>
            <a:off x="1163638" y="3903663"/>
            <a:ext cx="75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chemeClr val="accent2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chemeClr val="accent2"/>
                </a:solidFill>
                <a:latin typeface="+mn-lt"/>
              </a:rPr>
              <a:t>AB</a:t>
            </a:r>
            <a:endParaRPr lang="en-US" altLang="en-US" sz="2400" b="1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26056" name="Text Box 104"/>
          <p:cNvSpPr txBox="1">
            <a:spLocks noChangeArrowheads="1"/>
          </p:cNvSpPr>
          <p:nvPr/>
        </p:nvSpPr>
        <p:spPr bwMode="auto">
          <a:xfrm>
            <a:off x="2625725" y="3906838"/>
            <a:ext cx="75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rgbClr val="FF3300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rgbClr val="FF3300"/>
                </a:solidFill>
                <a:latin typeface="+mn-lt"/>
              </a:rPr>
              <a:t>BA</a:t>
            </a:r>
            <a:endParaRPr lang="en-US" altLang="en-US" sz="2400" b="1" i="1" dirty="0">
              <a:solidFill>
                <a:srgbClr val="FF3300"/>
              </a:solidFill>
              <a:latin typeface="+mn-lt"/>
            </a:endParaRPr>
          </a:p>
        </p:txBody>
      </p:sp>
      <p:sp>
        <p:nvSpPr>
          <p:cNvPr id="126057" name="Text Box 105"/>
          <p:cNvSpPr txBox="1">
            <a:spLocks noChangeArrowheads="1"/>
          </p:cNvSpPr>
          <p:nvPr/>
        </p:nvSpPr>
        <p:spPr bwMode="auto">
          <a:xfrm>
            <a:off x="1169988" y="4725988"/>
            <a:ext cx="758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chemeClr val="accent2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chemeClr val="accent2"/>
                </a:solidFill>
                <a:latin typeface="+mn-lt"/>
              </a:rPr>
              <a:t>AB</a:t>
            </a:r>
            <a:endParaRPr lang="en-US" altLang="en-US" sz="2400" b="1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26058" name="Text Box 106"/>
          <p:cNvSpPr txBox="1">
            <a:spLocks noChangeArrowheads="1"/>
          </p:cNvSpPr>
          <p:nvPr/>
        </p:nvSpPr>
        <p:spPr bwMode="auto">
          <a:xfrm>
            <a:off x="2655888" y="4729163"/>
            <a:ext cx="75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rgbClr val="FF3300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rgbClr val="FF3300"/>
                </a:solidFill>
                <a:latin typeface="+mn-lt"/>
              </a:rPr>
              <a:t>BA</a:t>
            </a:r>
            <a:endParaRPr lang="en-US" altLang="en-US" sz="2400" b="1" i="1" dirty="0">
              <a:solidFill>
                <a:srgbClr val="FF3300"/>
              </a:solidFill>
              <a:latin typeface="+mn-lt"/>
            </a:endParaRPr>
          </a:p>
        </p:txBody>
      </p:sp>
      <p:sp>
        <p:nvSpPr>
          <p:cNvPr id="126059" name="Text Box 107"/>
          <p:cNvSpPr txBox="1">
            <a:spLocks noChangeArrowheads="1"/>
          </p:cNvSpPr>
          <p:nvPr/>
        </p:nvSpPr>
        <p:spPr bwMode="auto">
          <a:xfrm>
            <a:off x="1192213" y="5210175"/>
            <a:ext cx="75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chemeClr val="accent2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chemeClr val="accent2"/>
                </a:solidFill>
                <a:latin typeface="+mn-lt"/>
              </a:rPr>
              <a:t>AB</a:t>
            </a:r>
            <a:endParaRPr lang="en-US" altLang="en-US" sz="2400" b="1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26060" name="Text Box 108"/>
          <p:cNvSpPr txBox="1">
            <a:spLocks noChangeArrowheads="1"/>
          </p:cNvSpPr>
          <p:nvPr/>
        </p:nvSpPr>
        <p:spPr bwMode="auto">
          <a:xfrm>
            <a:off x="2663825" y="5226050"/>
            <a:ext cx="758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rgbClr val="FF3300"/>
                </a:solidFill>
                <a:latin typeface="+mn-lt"/>
              </a:rPr>
              <a:t>F</a:t>
            </a:r>
            <a:r>
              <a:rPr lang="en-US" altLang="en-US" sz="2400" b="1" baseline="-25000" dirty="0">
                <a:solidFill>
                  <a:srgbClr val="FF3300"/>
                </a:solidFill>
                <a:latin typeface="+mn-lt"/>
              </a:rPr>
              <a:t>BA</a:t>
            </a:r>
            <a:endParaRPr lang="en-US" altLang="en-US" sz="2400" b="1" i="1" dirty="0">
              <a:solidFill>
                <a:srgbClr val="FF3300"/>
              </a:solidFill>
              <a:latin typeface="+mn-lt"/>
            </a:endParaRPr>
          </a:p>
        </p:txBody>
      </p:sp>
      <p:sp>
        <p:nvSpPr>
          <p:cNvPr id="110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 dirty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 dirty="0">
                <a:solidFill>
                  <a:srgbClr val="000000"/>
                </a:solidFill>
              </a:rPr>
            </a:br>
            <a:r>
              <a:rPr lang="en-US" altLang="en-US" sz="2800" kern="0" dirty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07" name="Rectangle 26"/>
          <p:cNvSpPr>
            <a:spLocks noChangeArrowheads="1"/>
          </p:cNvSpPr>
          <p:nvPr/>
        </p:nvSpPr>
        <p:spPr bwMode="auto">
          <a:xfrm>
            <a:off x="4937125" y="5275263"/>
            <a:ext cx="3513138" cy="1595437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</a:rPr>
              <a:t>Note the perfect symmetry of the action-reaction force pairs.</a:t>
            </a: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63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52152 -3.7037E-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35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48195 -3.7037E-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259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60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260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260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6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6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60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60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6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6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1260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260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6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26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260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1260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1260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1260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260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260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260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260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260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26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126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26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260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260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500"/>
                                        <p:tgtEl>
                                          <p:spTgt spid="1260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260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260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 nodeType="clickPar">
                      <p:stCondLst>
                        <p:cond delay="indefinite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260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260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 nodeType="clickPar">
                      <p:stCondLst>
                        <p:cond delay="indefinite"/>
                      </p:stCondLst>
                      <p:childTnLst>
                        <p:par>
                          <p:cTn id="2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260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260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 nodeType="clickPar">
                      <p:stCondLst>
                        <p:cond delay="indefinite"/>
                      </p:stCondLst>
                      <p:childTnLst>
                        <p:par>
                          <p:cTn id="2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1260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1260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 nodeType="clickPar">
                      <p:stCondLst>
                        <p:cond delay="indefinite"/>
                      </p:stCondLst>
                      <p:childTnLst>
                        <p:par>
                          <p:cTn id="2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260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260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260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260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5" dur="500"/>
                                        <p:tgtEl>
                                          <p:spTgt spid="1260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 nodeType="clickPar">
                      <p:stCondLst>
                        <p:cond delay="indefinite"/>
                      </p:stCondLst>
                      <p:childTnLst>
                        <p:par>
                          <p:cTn id="2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0" dur="500"/>
                                        <p:tgtEl>
                                          <p:spTgt spid="1260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 nodeType="clickPar">
                      <p:stCondLst>
                        <p:cond delay="indefinite"/>
                      </p:stCondLst>
                      <p:childTnLst>
                        <p:par>
                          <p:cTn id="2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1260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260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 nodeType="clickPar">
                      <p:stCondLst>
                        <p:cond delay="indefinite"/>
                      </p:stCondLst>
                      <p:childTnLst>
                        <p:par>
                          <p:cTn id="2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1260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1260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 nodeType="clickPar">
                      <p:stCondLst>
                        <p:cond delay="indefinite"/>
                      </p:stCondLst>
                      <p:childTnLst>
                        <p:par>
                          <p:cTn id="2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1260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260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 nodeType="clickPar">
                      <p:stCondLst>
                        <p:cond delay="indefinite"/>
                      </p:stCondLst>
                      <p:childTnLst>
                        <p:par>
                          <p:cTn id="3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9" dur="500"/>
                                        <p:tgtEl>
                                          <p:spTgt spid="126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6" dur="2000"/>
                                        <p:tgtEl>
                                          <p:spTgt spid="126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1" dur="2000"/>
                                        <p:tgtEl>
                                          <p:spTgt spid="1260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25957" grpId="0" animBg="1"/>
      <p:bldP spid="125957" grpId="1" animBg="1"/>
      <p:bldP spid="125957" grpId="2" animBg="1"/>
      <p:bldP spid="125958" grpId="0" animBg="1"/>
      <p:bldP spid="125958" grpId="1" animBg="1"/>
      <p:bldP spid="125958" grpId="2" animBg="1"/>
      <p:bldP spid="126008" grpId="0" animBg="1"/>
      <p:bldP spid="126009" grpId="0" animBg="1"/>
      <p:bldP spid="126010" grpId="0" animBg="1"/>
      <p:bldP spid="126011" grpId="0"/>
      <p:bldP spid="126012" grpId="0"/>
      <p:bldP spid="126013" grpId="0"/>
      <p:bldP spid="126022" grpId="0" animBg="1"/>
      <p:bldP spid="126023" grpId="0" animBg="1"/>
      <p:bldP spid="126024" grpId="0" animBg="1"/>
      <p:bldP spid="126025" grpId="0" animBg="1"/>
      <p:bldP spid="126026" grpId="0" animBg="1"/>
      <p:bldP spid="126027" grpId="0" animBg="1"/>
      <p:bldP spid="126028" grpId="0" animBg="1"/>
      <p:bldP spid="126029" grpId="0" animBg="1"/>
      <p:bldP spid="126030" grpId="0"/>
      <p:bldP spid="126031" grpId="0" animBg="1"/>
      <p:bldP spid="126032" grpId="0" animBg="1"/>
      <p:bldP spid="126033" grpId="0" animBg="1"/>
      <p:bldP spid="126034" grpId="0" animBg="1"/>
      <p:bldP spid="126035" grpId="0" animBg="1"/>
      <p:bldP spid="126036" grpId="0" animBg="1"/>
      <p:bldP spid="126037" grpId="0" animBg="1"/>
      <p:bldP spid="126038" grpId="0" animBg="1"/>
      <p:bldP spid="126039" grpId="0" animBg="1"/>
      <p:bldP spid="126040" grpId="0" animBg="1"/>
      <p:bldP spid="126041" grpId="0" animBg="1"/>
      <p:bldP spid="126042" grpId="0" animBg="1"/>
      <p:bldP spid="126043" grpId="0" animBg="1"/>
      <p:bldP spid="126044" grpId="0" animBg="1"/>
      <p:bldP spid="126045" grpId="0" animBg="1"/>
      <p:bldP spid="126046" grpId="0" animBg="1"/>
      <p:bldP spid="126047" grpId="0" animBg="1"/>
      <p:bldP spid="126048" grpId="0" animBg="1"/>
      <p:bldP spid="126049" grpId="0"/>
      <p:bldP spid="126050" grpId="0"/>
      <p:bldP spid="126055" grpId="0"/>
      <p:bldP spid="126056" grpId="0"/>
      <p:bldP spid="126057" grpId="0"/>
      <p:bldP spid="126058" grpId="0"/>
      <p:bldP spid="126059" grpId="0"/>
      <p:bldP spid="1260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 dirty="0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 dirty="0">
                <a:latin typeface="Arial" charset="0"/>
              </a:rPr>
              <a:t>	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Although the force varies                                                  with time, we can simplify it                                                      by “averaging it out</a:t>
            </a:r>
            <a:r>
              <a:rPr lang="en-US" altLang="en-US" sz="2400" i="1" dirty="0">
                <a:latin typeface="Arial" charset="0"/>
              </a:rPr>
              <a:t>”</a:t>
            </a:r>
            <a:r>
              <a:rPr lang="en-US" altLang="en-US" sz="2400" dirty="0">
                <a:latin typeface="Arial" charset="0"/>
              </a:rPr>
              <a:t> as follows:</a:t>
            </a:r>
            <a:endParaRPr lang="en-US" altLang="en-US" sz="2400" b="1" dirty="0">
              <a:latin typeface="Arial" charset="0"/>
            </a:endParaRPr>
          </a:p>
          <a:p>
            <a:pPr>
              <a:spcBef>
                <a:spcPts val="400"/>
              </a:spcBef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Imagine an ant farm (two                                              sheets of glass with sand in                                           between) filled with the sand in the shape of the above force curve: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We now let the sand level itself out (by tapping or shaking the ant farm):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The area of the rectangle is the same as the area under the original force vs. time curve.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The </a:t>
            </a:r>
            <a:r>
              <a:rPr lang="en-US" altLang="en-US" sz="2400" b="1" dirty="0">
                <a:latin typeface="Arial" charset="0"/>
              </a:rPr>
              <a:t>average force </a:t>
            </a:r>
            <a:r>
              <a:rPr lang="en-US" altLang="en-US" sz="2400" i="1" dirty="0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is the height of this rectangle.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149850" y="3060700"/>
            <a:ext cx="3725863" cy="461963"/>
            <a:chOff x="614" y="3671"/>
            <a:chExt cx="2004" cy="291"/>
          </a:xfrm>
        </p:grpSpPr>
        <p:sp>
          <p:nvSpPr>
            <p:cNvPr id="16419" name="Line 6"/>
            <p:cNvSpPr>
              <a:spLocks noChangeShapeType="1"/>
            </p:cNvSpPr>
            <p:nvPr/>
          </p:nvSpPr>
          <p:spPr bwMode="auto">
            <a:xfrm>
              <a:off x="614" y="3677"/>
              <a:ext cx="19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6420" name="Text Box 7"/>
            <p:cNvSpPr txBox="1">
              <a:spLocks noChangeArrowheads="1"/>
            </p:cNvSpPr>
            <p:nvPr/>
          </p:nvSpPr>
          <p:spPr bwMode="auto">
            <a:xfrm>
              <a:off x="2448" y="3671"/>
              <a:ext cx="17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latin typeface="+mn-lt"/>
                </a:rPr>
                <a:t>t</a:t>
              </a:r>
            </a:p>
          </p:txBody>
        </p:sp>
      </p:grpSp>
      <p:sp>
        <p:nvSpPr>
          <p:cNvPr id="128008" name="Freeform 8"/>
          <p:cNvSpPr>
            <a:spLocks/>
          </p:cNvSpPr>
          <p:nvPr/>
        </p:nvSpPr>
        <p:spPr bwMode="auto">
          <a:xfrm>
            <a:off x="5424488" y="2135188"/>
            <a:ext cx="3019425" cy="933450"/>
          </a:xfrm>
          <a:custGeom>
            <a:avLst/>
            <a:gdLst>
              <a:gd name="T0" fmla="*/ 0 w 1277"/>
              <a:gd name="T1" fmla="*/ 2147483647 h 576"/>
              <a:gd name="T2" fmla="*/ 2147483647 w 1277"/>
              <a:gd name="T3" fmla="*/ 2147483647 h 576"/>
              <a:gd name="T4" fmla="*/ 2147483647 w 1277"/>
              <a:gd name="T5" fmla="*/ 0 h 576"/>
              <a:gd name="T6" fmla="*/ 2147483647 w 1277"/>
              <a:gd name="T7" fmla="*/ 2147483647 h 576"/>
              <a:gd name="T8" fmla="*/ 2147483647 w 1277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7"/>
              <a:gd name="T16" fmla="*/ 0 h 576"/>
              <a:gd name="T17" fmla="*/ 1277 w 1277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7" h="576">
                <a:moveTo>
                  <a:pt x="0" y="576"/>
                </a:moveTo>
                <a:cubicBezTo>
                  <a:pt x="105" y="532"/>
                  <a:pt x="211" y="489"/>
                  <a:pt x="317" y="393"/>
                </a:cubicBezTo>
                <a:cubicBezTo>
                  <a:pt x="423" y="297"/>
                  <a:pt x="527" y="0"/>
                  <a:pt x="634" y="0"/>
                </a:cubicBezTo>
                <a:cubicBezTo>
                  <a:pt x="741" y="0"/>
                  <a:pt x="853" y="297"/>
                  <a:pt x="960" y="393"/>
                </a:cubicBezTo>
                <a:cubicBezTo>
                  <a:pt x="1067" y="489"/>
                  <a:pt x="1172" y="532"/>
                  <a:pt x="1277" y="576"/>
                </a:cubicBezTo>
              </a:path>
            </a:pathLst>
          </a:custGeom>
          <a:solidFill>
            <a:srgbClr val="FF9933"/>
          </a:solidFill>
          <a:ln w="28575" cmpd="sng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8011" name="Rectangle 11"/>
          <p:cNvSpPr>
            <a:spLocks noChangeArrowheads="1"/>
          </p:cNvSpPr>
          <p:nvPr/>
        </p:nvSpPr>
        <p:spPr bwMode="auto">
          <a:xfrm>
            <a:off x="5410200" y="2563813"/>
            <a:ext cx="3063875" cy="504825"/>
          </a:xfrm>
          <a:prstGeom prst="rect">
            <a:avLst/>
          </a:prstGeom>
          <a:solidFill>
            <a:srgbClr val="FF993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921250" y="1758950"/>
            <a:ext cx="503238" cy="1905000"/>
            <a:chOff x="1603" y="3187"/>
            <a:chExt cx="317" cy="759"/>
          </a:xfrm>
        </p:grpSpPr>
        <p:sp>
          <p:nvSpPr>
            <p:cNvPr id="16417" name="Line 13"/>
            <p:cNvSpPr>
              <a:spLocks noChangeShapeType="1"/>
            </p:cNvSpPr>
            <p:nvPr/>
          </p:nvSpPr>
          <p:spPr bwMode="auto">
            <a:xfrm flipV="1">
              <a:off x="1920" y="3187"/>
              <a:ext cx="0" cy="7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6418" name="Text Box 14"/>
            <p:cNvSpPr txBox="1">
              <a:spLocks noChangeArrowheads="1"/>
            </p:cNvSpPr>
            <p:nvPr/>
          </p:nvSpPr>
          <p:spPr bwMode="auto">
            <a:xfrm rot="16200000">
              <a:off x="1555" y="3306"/>
              <a:ext cx="38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rgbClr val="FF0000"/>
                  </a:solidFill>
                  <a:latin typeface="+mn-lt"/>
                </a:rPr>
                <a:t>Force</a:t>
              </a: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8591550" y="2560638"/>
            <a:ext cx="1162050" cy="638175"/>
            <a:chOff x="2938" y="1775"/>
            <a:chExt cx="625" cy="242"/>
          </a:xfrm>
        </p:grpSpPr>
        <p:sp>
          <p:nvSpPr>
            <p:cNvPr id="16412" name="Rectangle 21"/>
            <p:cNvSpPr>
              <a:spLocks noChangeArrowheads="1"/>
            </p:cNvSpPr>
            <p:nvPr/>
          </p:nvSpPr>
          <p:spPr bwMode="auto">
            <a:xfrm>
              <a:off x="3045" y="1801"/>
              <a:ext cx="518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i="1" dirty="0">
                  <a:solidFill>
                    <a:srgbClr val="FF0000"/>
                  </a:solidFill>
                  <a:latin typeface="+mn-lt"/>
                </a:rPr>
                <a:t>F</a:t>
              </a:r>
              <a:endParaRPr lang="en-US" altLang="en-US" sz="2400" dirty="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16413" name="AutoShape 22"/>
            <p:cNvSpPr>
              <a:spLocks/>
            </p:cNvSpPr>
            <p:nvPr/>
          </p:nvSpPr>
          <p:spPr bwMode="auto">
            <a:xfrm>
              <a:off x="2938" y="1775"/>
              <a:ext cx="115" cy="183"/>
            </a:xfrm>
            <a:prstGeom prst="rightBrace">
              <a:avLst>
                <a:gd name="adj1" fmla="val 9368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5432425" y="3121025"/>
            <a:ext cx="3022600" cy="622300"/>
            <a:chOff x="1579" y="2001"/>
            <a:chExt cx="1278" cy="392"/>
          </a:xfrm>
        </p:grpSpPr>
        <p:sp>
          <p:nvSpPr>
            <p:cNvPr id="16410" name="Rectangle 24"/>
            <p:cNvSpPr>
              <a:spLocks noChangeArrowheads="1"/>
            </p:cNvSpPr>
            <p:nvPr/>
          </p:nvSpPr>
          <p:spPr bwMode="auto">
            <a:xfrm>
              <a:off x="2129" y="2177"/>
              <a:ext cx="288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∆</a:t>
              </a:r>
              <a:r>
                <a:rPr lang="en-US" altLang="en-US" sz="2400" i="1" dirty="0">
                  <a:latin typeface="+mn-lt"/>
                </a:rPr>
                <a:t>t</a:t>
              </a:r>
              <a:endParaRPr lang="en-US" altLang="en-US" sz="2400" dirty="0">
                <a:latin typeface="+mn-lt"/>
              </a:endParaRPr>
            </a:p>
          </p:txBody>
        </p:sp>
        <p:sp>
          <p:nvSpPr>
            <p:cNvPr id="16411" name="AutoShape 25"/>
            <p:cNvSpPr>
              <a:spLocks/>
            </p:cNvSpPr>
            <p:nvPr/>
          </p:nvSpPr>
          <p:spPr bwMode="auto">
            <a:xfrm rot="5400000">
              <a:off x="2117" y="1463"/>
              <a:ext cx="201" cy="1278"/>
            </a:xfrm>
            <a:prstGeom prst="rightBrace">
              <a:avLst>
                <a:gd name="adj1" fmla="val 5298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128037" name="Line 37"/>
          <p:cNvSpPr>
            <a:spLocks noChangeShapeType="1"/>
          </p:cNvSpPr>
          <p:nvPr/>
        </p:nvSpPr>
        <p:spPr bwMode="auto">
          <a:xfrm>
            <a:off x="3570288" y="636588"/>
            <a:ext cx="100012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5443538" y="2560638"/>
            <a:ext cx="304006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5408613" y="1941513"/>
            <a:ext cx="3087687" cy="1169987"/>
            <a:chOff x="3705" y="1555"/>
            <a:chExt cx="1306" cy="422"/>
          </a:xfrm>
        </p:grpSpPr>
        <p:sp>
          <p:nvSpPr>
            <p:cNvPr id="16414" name="Rectangle 16"/>
            <p:cNvSpPr>
              <a:spLocks noChangeArrowheads="1"/>
            </p:cNvSpPr>
            <p:nvPr/>
          </p:nvSpPr>
          <p:spPr bwMode="auto">
            <a:xfrm>
              <a:off x="3715" y="1555"/>
              <a:ext cx="1287" cy="413"/>
            </a:xfrm>
            <a:prstGeom prst="rect">
              <a:avLst/>
            </a:prstGeom>
            <a:solidFill>
              <a:srgbClr val="BBE0E3">
                <a:alpha val="50195"/>
              </a:srgbClr>
            </a:solidFill>
            <a:ln w="9525">
              <a:solidFill>
                <a:schemeClr val="bg2">
                  <a:alpha val="52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6415" name="Line 17"/>
            <p:cNvSpPr>
              <a:spLocks noChangeShapeType="1"/>
            </p:cNvSpPr>
            <p:nvPr/>
          </p:nvSpPr>
          <p:spPr bwMode="auto">
            <a:xfrm>
              <a:off x="5011" y="1555"/>
              <a:ext cx="0" cy="422"/>
            </a:xfrm>
            <a:prstGeom prst="line">
              <a:avLst/>
            </a:prstGeom>
            <a:noFill/>
            <a:ln w="38100">
              <a:solidFill>
                <a:schemeClr val="accent6">
                  <a:lumMod val="75000"/>
                  <a:alpha val="44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6416" name="Line 18"/>
            <p:cNvSpPr>
              <a:spLocks noChangeShapeType="1"/>
            </p:cNvSpPr>
            <p:nvPr/>
          </p:nvSpPr>
          <p:spPr bwMode="auto">
            <a:xfrm>
              <a:off x="3705" y="1555"/>
              <a:ext cx="0" cy="422"/>
            </a:xfrm>
            <a:prstGeom prst="line">
              <a:avLst/>
            </a:prstGeom>
            <a:noFill/>
            <a:ln w="38100">
              <a:solidFill>
                <a:schemeClr val="accent6">
                  <a:lumMod val="75000"/>
                  <a:alpha val="4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</p:grpSp>
      <p:pic>
        <p:nvPicPr>
          <p:cNvPr id="42" name="Picture 41" descr="Ant Farm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0"/>
            <a:ext cx="28956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4" descr="Ant.bmp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00FFFF"/>
              </a:clrFrom>
              <a:clrTo>
                <a:srgbClr val="00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50163" y="5465763"/>
            <a:ext cx="1493837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9" dur="50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128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8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1" grpId="0" animBg="1"/>
      <p:bldP spid="1280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47198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  <a:p>
            <a:pPr>
              <a:spcBef>
                <a:spcPts val="4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We define a new quantity                                                  called </a:t>
            </a:r>
            <a:r>
              <a:rPr lang="en-US" altLang="en-US" sz="2400" b="1">
                <a:latin typeface="Arial" charset="0"/>
              </a:rPr>
              <a:t>impulse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altLang="en-US" sz="2400" i="1">
                <a:latin typeface="Arial" charset="0"/>
              </a:rPr>
              <a:t>J</a:t>
            </a:r>
            <a:r>
              <a:rPr lang="en-US" altLang="en-US" sz="2400">
                <a:latin typeface="Arial" charset="0"/>
              </a:rPr>
              <a:t> as the                                                           average force times the time. </a:t>
            </a:r>
          </a:p>
          <a:p>
            <a:pPr>
              <a:spcBef>
                <a:spcPts val="4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This amounts to the area                                                       under the force vs. time graph.</a:t>
            </a:r>
            <a:endParaRPr lang="en-US" altLang="en-US" sz="2400" b="1">
              <a:latin typeface="Arial" charset="0"/>
            </a:endParaRPr>
          </a:p>
          <a:p>
            <a:pPr>
              <a:spcBef>
                <a:spcPts val="400"/>
              </a:spcBef>
            </a:pPr>
            <a:endParaRPr lang="en-US" altLang="en-US" sz="2400">
              <a:sym typeface="Symbol" pitchFamily="18" charset="2"/>
            </a:endParaRPr>
          </a:p>
          <a:p>
            <a:pPr>
              <a:lnSpc>
                <a:spcPct val="90000"/>
              </a:lnSpc>
              <a:spcBef>
                <a:spcPts val="8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Since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p /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t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we see that </a:t>
            </a:r>
            <a:r>
              <a:rPr lang="en-US" altLang="en-US" sz="2400" i="1">
                <a:latin typeface="Arial" charset="0"/>
                <a:cs typeface="Courier New" pitchFamily="49" charset="0"/>
                <a:sym typeface="Symbol" pitchFamily="18" charset="2"/>
              </a:rPr>
              <a:t>F</a:t>
            </a:r>
            <a:r>
              <a:rPr lang="en-US" altLang="en-US" sz="2400" i="1" baseline="-25000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∆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t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p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and so we can interpret the impulse as the change in momentum of the object during the collision.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 </a:t>
            </a:r>
            <a:endParaRPr lang="en-US" altLang="en-US" sz="2400">
              <a:latin typeface="Arial" charset="0"/>
            </a:endParaRPr>
          </a:p>
        </p:txBody>
      </p:sp>
      <p:sp>
        <p:nvSpPr>
          <p:cNvPr id="128037" name="Line 37"/>
          <p:cNvSpPr>
            <a:spLocks noChangeShapeType="1"/>
          </p:cNvSpPr>
          <p:nvPr/>
        </p:nvSpPr>
        <p:spPr bwMode="auto">
          <a:xfrm>
            <a:off x="3570288" y="636588"/>
            <a:ext cx="100012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5048250" y="1279525"/>
            <a:ext cx="4783138" cy="1603375"/>
            <a:chOff x="4923230" y="1398314"/>
            <a:chExt cx="4829671" cy="2330234"/>
          </a:xfrm>
        </p:grpSpPr>
        <p:grpSp>
          <p:nvGrpSpPr>
            <p:cNvPr id="19478" name="Group 5"/>
            <p:cNvGrpSpPr>
              <a:grpSpLocks/>
            </p:cNvGrpSpPr>
            <p:nvPr/>
          </p:nvGrpSpPr>
          <p:grpSpPr bwMode="auto">
            <a:xfrm>
              <a:off x="5150232" y="3060005"/>
              <a:ext cx="3681126" cy="665165"/>
              <a:chOff x="614" y="3671"/>
              <a:chExt cx="1980" cy="419"/>
            </a:xfrm>
          </p:grpSpPr>
          <p:sp>
            <p:nvSpPr>
              <p:cNvPr id="16419" name="Line 6"/>
              <p:cNvSpPr>
                <a:spLocks noChangeShapeType="1"/>
              </p:cNvSpPr>
              <p:nvPr/>
            </p:nvSpPr>
            <p:spPr bwMode="auto">
              <a:xfrm>
                <a:off x="614" y="3675"/>
                <a:ext cx="197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16420" name="Text Box 7"/>
              <p:cNvSpPr txBox="1">
                <a:spLocks noChangeArrowheads="1"/>
              </p:cNvSpPr>
              <p:nvPr/>
            </p:nvSpPr>
            <p:spPr bwMode="auto">
              <a:xfrm>
                <a:off x="2448" y="3671"/>
                <a:ext cx="146" cy="4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en-US" sz="2400" i="1" dirty="0">
                    <a:latin typeface="+mn-lt"/>
                  </a:rPr>
                  <a:t>t</a:t>
                </a:r>
              </a:p>
            </p:txBody>
          </p:sp>
        </p:grpSp>
        <p:sp>
          <p:nvSpPr>
            <p:cNvPr id="128011" name="Rectangle 11"/>
            <p:cNvSpPr>
              <a:spLocks noChangeArrowheads="1"/>
            </p:cNvSpPr>
            <p:nvPr/>
          </p:nvSpPr>
          <p:spPr bwMode="auto">
            <a:xfrm>
              <a:off x="5410525" y="2563432"/>
              <a:ext cx="3064829" cy="505268"/>
            </a:xfrm>
            <a:prstGeom prst="rect">
              <a:avLst/>
            </a:prstGeom>
            <a:solidFill>
              <a:srgbClr val="FF9933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grpSp>
          <p:nvGrpSpPr>
            <p:cNvPr id="19480" name="Group 12"/>
            <p:cNvGrpSpPr>
              <a:grpSpLocks/>
            </p:cNvGrpSpPr>
            <p:nvPr/>
          </p:nvGrpSpPr>
          <p:grpSpPr bwMode="auto">
            <a:xfrm>
              <a:off x="4923230" y="1398314"/>
              <a:ext cx="501649" cy="1907589"/>
              <a:chOff x="1604" y="2763"/>
              <a:chExt cx="316" cy="1183"/>
            </a:xfrm>
          </p:grpSpPr>
          <p:sp>
            <p:nvSpPr>
              <p:cNvPr id="16417" name="Line 13"/>
              <p:cNvSpPr>
                <a:spLocks noChangeShapeType="1"/>
              </p:cNvSpPr>
              <p:nvPr/>
            </p:nvSpPr>
            <p:spPr bwMode="auto">
              <a:xfrm flipV="1">
                <a:off x="1920" y="3187"/>
                <a:ext cx="0" cy="76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16418" name="Text Box 14"/>
              <p:cNvSpPr txBox="1">
                <a:spLocks noChangeArrowheads="1"/>
              </p:cNvSpPr>
              <p:nvPr/>
            </p:nvSpPr>
            <p:spPr bwMode="auto">
              <a:xfrm rot="16200000">
                <a:off x="1209" y="3158"/>
                <a:ext cx="1082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altLang="en-US" sz="2400" i="1" dirty="0">
                    <a:solidFill>
                      <a:srgbClr val="FF0000"/>
                    </a:solidFill>
                    <a:latin typeface="+mn-lt"/>
                  </a:rPr>
                  <a:t>Force</a:t>
                </a:r>
              </a:p>
            </p:txBody>
          </p:sp>
        </p:grpSp>
        <p:grpSp>
          <p:nvGrpSpPr>
            <p:cNvPr id="19481" name="Group 20"/>
            <p:cNvGrpSpPr>
              <a:grpSpLocks/>
            </p:cNvGrpSpPr>
            <p:nvPr/>
          </p:nvGrpSpPr>
          <p:grpSpPr bwMode="auto">
            <a:xfrm>
              <a:off x="8592201" y="2526918"/>
              <a:ext cx="1160700" cy="568862"/>
              <a:chOff x="2938" y="1762"/>
              <a:chExt cx="625" cy="216"/>
            </a:xfrm>
          </p:grpSpPr>
          <p:sp>
            <p:nvSpPr>
              <p:cNvPr id="16412" name="Rectangle 21"/>
              <p:cNvSpPr>
                <a:spLocks noChangeArrowheads="1"/>
              </p:cNvSpPr>
              <p:nvPr/>
            </p:nvSpPr>
            <p:spPr bwMode="auto">
              <a:xfrm>
                <a:off x="3045" y="1762"/>
                <a:ext cx="518" cy="2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defRPr/>
                </a:pPr>
                <a:r>
                  <a:rPr lang="en-US" altLang="en-US" sz="2400" i="1" dirty="0">
                    <a:solidFill>
                      <a:srgbClr val="FF0000"/>
                    </a:solidFill>
                    <a:latin typeface="+mn-lt"/>
                  </a:rPr>
                  <a:t>F</a:t>
                </a:r>
                <a:endParaRPr lang="en-US" altLang="en-US" sz="2400" dirty="0">
                  <a:solidFill>
                    <a:srgbClr val="FF0000"/>
                  </a:solidFill>
                  <a:latin typeface="+mn-lt"/>
                </a:endParaRPr>
              </a:p>
            </p:txBody>
          </p:sp>
          <p:sp>
            <p:nvSpPr>
              <p:cNvPr id="16413" name="AutoShape 22"/>
              <p:cNvSpPr>
                <a:spLocks/>
              </p:cNvSpPr>
              <p:nvPr/>
            </p:nvSpPr>
            <p:spPr bwMode="auto">
              <a:xfrm>
                <a:off x="2938" y="1775"/>
                <a:ext cx="115" cy="183"/>
              </a:xfrm>
              <a:prstGeom prst="rightBrace">
                <a:avLst>
                  <a:gd name="adj1" fmla="val 9368"/>
                  <a:gd name="adj2" fmla="val 50000"/>
                </a:avLst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</p:grpSp>
        <p:grpSp>
          <p:nvGrpSpPr>
            <p:cNvPr id="19482" name="Group 23"/>
            <p:cNvGrpSpPr>
              <a:grpSpLocks/>
            </p:cNvGrpSpPr>
            <p:nvPr/>
          </p:nvGrpSpPr>
          <p:grpSpPr bwMode="auto">
            <a:xfrm>
              <a:off x="5432807" y="3106248"/>
              <a:ext cx="3021878" cy="622300"/>
              <a:chOff x="1579" y="2001"/>
              <a:chExt cx="1278" cy="392"/>
            </a:xfrm>
          </p:grpSpPr>
          <p:sp>
            <p:nvSpPr>
              <p:cNvPr id="16410" name="Rectangle 24"/>
              <p:cNvSpPr>
                <a:spLocks noChangeArrowheads="1"/>
              </p:cNvSpPr>
              <p:nvPr/>
            </p:nvSpPr>
            <p:spPr bwMode="auto">
              <a:xfrm>
                <a:off x="2129" y="2176"/>
                <a:ext cx="288" cy="2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defRPr/>
                </a:pPr>
                <a:r>
                  <a:rPr lang="en-US" altLang="en-US" sz="2400" dirty="0">
                    <a:latin typeface="+mn-lt"/>
                  </a:rPr>
                  <a:t>∆</a:t>
                </a:r>
                <a:r>
                  <a:rPr lang="en-US" altLang="en-US" sz="2400" i="1" dirty="0">
                    <a:latin typeface="+mn-lt"/>
                  </a:rPr>
                  <a:t>t</a:t>
                </a:r>
                <a:endParaRPr lang="en-US" altLang="en-US" sz="2400" dirty="0">
                  <a:latin typeface="+mn-lt"/>
                </a:endParaRPr>
              </a:p>
            </p:txBody>
          </p:sp>
          <p:sp>
            <p:nvSpPr>
              <p:cNvPr id="16411" name="AutoShape 25"/>
              <p:cNvSpPr>
                <a:spLocks/>
              </p:cNvSpPr>
              <p:nvPr/>
            </p:nvSpPr>
            <p:spPr bwMode="auto">
              <a:xfrm rot="5400000">
                <a:off x="2118" y="1461"/>
                <a:ext cx="202" cy="1278"/>
              </a:xfrm>
              <a:prstGeom prst="rightBrace">
                <a:avLst>
                  <a:gd name="adj1" fmla="val 52985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</p:grpSp>
        <p:cxnSp>
          <p:nvCxnSpPr>
            <p:cNvPr id="40" name="Straight Connector 39"/>
            <p:cNvCxnSpPr/>
            <p:nvPr/>
          </p:nvCxnSpPr>
          <p:spPr>
            <a:xfrm>
              <a:off x="5444187" y="2561124"/>
              <a:ext cx="303918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828675" y="3933825"/>
            <a:ext cx="7464425" cy="539750"/>
            <a:chOff x="828675" y="3933508"/>
            <a:chExt cx="7464424" cy="540017"/>
          </a:xfrm>
        </p:grpSpPr>
        <p:sp>
          <p:nvSpPr>
            <p:cNvPr id="19475" name="Rectangle 5"/>
            <p:cNvSpPr>
              <a:spLocks noChangeArrowheads="1"/>
            </p:cNvSpPr>
            <p:nvPr/>
          </p:nvSpPr>
          <p:spPr bwMode="auto">
            <a:xfrm>
              <a:off x="965200" y="3943038"/>
              <a:ext cx="6196012" cy="530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J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Arial" charset="0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F</a:t>
              </a:r>
              <a:r>
                <a:rPr lang="en-US" altLang="en-US" sz="2400" i="1" baseline="-25000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∆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t             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area under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F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 vs.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t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 graph</a:t>
              </a:r>
              <a:endParaRPr lang="en-US" altLang="en-US" sz="2400" b="1">
                <a:latin typeface="Arial" charset="0"/>
                <a:sym typeface="Symbol" pitchFamily="18" charset="2"/>
              </a:endParaRPr>
            </a:p>
          </p:txBody>
        </p:sp>
        <p:sp>
          <p:nvSpPr>
            <p:cNvPr id="26" name="Text Box 6"/>
            <p:cNvSpPr txBox="1">
              <a:spLocks noChangeArrowheads="1"/>
            </p:cNvSpPr>
            <p:nvPr/>
          </p:nvSpPr>
          <p:spPr bwMode="auto">
            <a:xfrm>
              <a:off x="6907212" y="3933508"/>
              <a:ext cx="1385887" cy="46219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impulse</a:t>
              </a:r>
            </a:p>
          </p:txBody>
        </p:sp>
        <p:sp>
          <p:nvSpPr>
            <p:cNvPr id="27" name="Rectangle 7"/>
            <p:cNvSpPr>
              <a:spLocks noChangeArrowheads="1"/>
            </p:cNvSpPr>
            <p:nvPr/>
          </p:nvSpPr>
          <p:spPr bwMode="auto">
            <a:xfrm>
              <a:off x="828675" y="3936685"/>
              <a:ext cx="7462837" cy="438367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8" name="Group 48"/>
          <p:cNvGrpSpPr>
            <a:grpSpLocks/>
          </p:cNvGrpSpPr>
          <p:nvPr/>
        </p:nvGrpSpPr>
        <p:grpSpPr bwMode="auto">
          <a:xfrm>
            <a:off x="5045075" y="2728913"/>
            <a:ext cx="3914775" cy="1139825"/>
            <a:chOff x="4609806" y="4304323"/>
            <a:chExt cx="3954338" cy="1730872"/>
          </a:xfrm>
        </p:grpSpPr>
        <p:grpSp>
          <p:nvGrpSpPr>
            <p:cNvPr id="19468" name="Group 5"/>
            <p:cNvGrpSpPr>
              <a:grpSpLocks/>
            </p:cNvGrpSpPr>
            <p:nvPr/>
          </p:nvGrpSpPr>
          <p:grpSpPr bwMode="auto">
            <a:xfrm>
              <a:off x="4838398" y="5068532"/>
              <a:ext cx="3725746" cy="693740"/>
              <a:chOff x="614" y="3254"/>
              <a:chExt cx="2004" cy="437"/>
            </a:xfrm>
          </p:grpSpPr>
          <p:sp>
            <p:nvSpPr>
              <p:cNvPr id="30" name="Line 6"/>
              <p:cNvSpPr>
                <a:spLocks noChangeShapeType="1"/>
              </p:cNvSpPr>
              <p:nvPr/>
            </p:nvSpPr>
            <p:spPr bwMode="auto">
              <a:xfrm>
                <a:off x="614" y="3676"/>
                <a:ext cx="197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31" name="Text Box 7"/>
              <p:cNvSpPr txBox="1">
                <a:spLocks noChangeArrowheads="1"/>
              </p:cNvSpPr>
              <p:nvPr/>
            </p:nvSpPr>
            <p:spPr bwMode="auto">
              <a:xfrm>
                <a:off x="2448" y="3254"/>
                <a:ext cx="170" cy="4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altLang="en-US" sz="2400" i="1" dirty="0">
                    <a:latin typeface="+mn-lt"/>
                  </a:rPr>
                  <a:t>t</a:t>
                </a:r>
              </a:p>
            </p:txBody>
          </p:sp>
        </p:grp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5113319" y="4805746"/>
              <a:ext cx="3019473" cy="932934"/>
            </a:xfrm>
            <a:custGeom>
              <a:avLst/>
              <a:gdLst>
                <a:gd name="T0" fmla="*/ 0 w 1277"/>
                <a:gd name="T1" fmla="*/ 2147483647 h 576"/>
                <a:gd name="T2" fmla="*/ 2147483647 w 1277"/>
                <a:gd name="T3" fmla="*/ 2147483647 h 576"/>
                <a:gd name="T4" fmla="*/ 2147483647 w 1277"/>
                <a:gd name="T5" fmla="*/ 0 h 576"/>
                <a:gd name="T6" fmla="*/ 2147483647 w 1277"/>
                <a:gd name="T7" fmla="*/ 2147483647 h 576"/>
                <a:gd name="T8" fmla="*/ 2147483647 w 1277"/>
                <a:gd name="T9" fmla="*/ 2147483647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77"/>
                <a:gd name="T16" fmla="*/ 0 h 576"/>
                <a:gd name="T17" fmla="*/ 1277 w 1277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77" h="576">
                  <a:moveTo>
                    <a:pt x="0" y="576"/>
                  </a:moveTo>
                  <a:cubicBezTo>
                    <a:pt x="105" y="532"/>
                    <a:pt x="211" y="489"/>
                    <a:pt x="317" y="393"/>
                  </a:cubicBezTo>
                  <a:cubicBezTo>
                    <a:pt x="423" y="297"/>
                    <a:pt x="527" y="0"/>
                    <a:pt x="634" y="0"/>
                  </a:cubicBezTo>
                  <a:cubicBezTo>
                    <a:pt x="741" y="0"/>
                    <a:pt x="853" y="297"/>
                    <a:pt x="960" y="393"/>
                  </a:cubicBezTo>
                  <a:cubicBezTo>
                    <a:pt x="1067" y="489"/>
                    <a:pt x="1172" y="532"/>
                    <a:pt x="1277" y="576"/>
                  </a:cubicBezTo>
                </a:path>
              </a:pathLst>
            </a:custGeom>
            <a:solidFill>
              <a:srgbClr val="FF9933"/>
            </a:solidFill>
            <a:ln w="28575" cmpd="sng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grpSp>
          <p:nvGrpSpPr>
            <p:cNvPr id="19470" name="Group 12"/>
            <p:cNvGrpSpPr>
              <a:grpSpLocks/>
            </p:cNvGrpSpPr>
            <p:nvPr/>
          </p:nvGrpSpPr>
          <p:grpSpPr bwMode="auto">
            <a:xfrm>
              <a:off x="4609806" y="4304323"/>
              <a:ext cx="503236" cy="1730872"/>
              <a:chOff x="1603" y="3137"/>
              <a:chExt cx="317" cy="690"/>
            </a:xfrm>
          </p:grpSpPr>
          <p:sp>
            <p:nvSpPr>
              <p:cNvPr id="35" name="Line 13"/>
              <p:cNvSpPr>
                <a:spLocks noChangeShapeType="1"/>
              </p:cNvSpPr>
              <p:nvPr/>
            </p:nvSpPr>
            <p:spPr bwMode="auto">
              <a:xfrm flipV="1">
                <a:off x="1919" y="3187"/>
                <a:ext cx="1" cy="6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36" name="Text Box 14"/>
              <p:cNvSpPr txBox="1">
                <a:spLocks noChangeArrowheads="1"/>
              </p:cNvSpPr>
              <p:nvPr/>
            </p:nvSpPr>
            <p:spPr bwMode="auto">
              <a:xfrm rot="16200000">
                <a:off x="1448" y="3292"/>
                <a:ext cx="602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altLang="en-US" sz="2400" i="1" dirty="0">
                    <a:solidFill>
                      <a:srgbClr val="FF0000"/>
                    </a:solidFill>
                    <a:latin typeface="+mn-lt"/>
                  </a:rPr>
                  <a:t>Force</a:t>
                </a:r>
              </a:p>
            </p:txBody>
          </p:sp>
        </p:grpSp>
      </p:grpSp>
      <p:grpSp>
        <p:nvGrpSpPr>
          <p:cNvPr id="11" name="Group 54"/>
          <p:cNvGrpSpPr>
            <a:grpSpLocks/>
          </p:cNvGrpSpPr>
          <p:nvPr/>
        </p:nvGrpSpPr>
        <p:grpSpPr bwMode="auto">
          <a:xfrm>
            <a:off x="854075" y="5411788"/>
            <a:ext cx="7464425" cy="536575"/>
            <a:chOff x="854463" y="5453679"/>
            <a:chExt cx="7464424" cy="536842"/>
          </a:xfrm>
        </p:grpSpPr>
        <p:sp>
          <p:nvSpPr>
            <p:cNvPr id="19465" name="Rectangle 5"/>
            <p:cNvSpPr>
              <a:spLocks noChangeArrowheads="1"/>
            </p:cNvSpPr>
            <p:nvPr/>
          </p:nvSpPr>
          <p:spPr bwMode="auto">
            <a:xfrm>
              <a:off x="990988" y="5460032"/>
              <a:ext cx="6196012" cy="530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J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Arial" charset="0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F</a:t>
              </a:r>
              <a:r>
                <a:rPr lang="en-US" altLang="en-US" sz="2400" i="1" baseline="-25000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∆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=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p 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=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area under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F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 vs.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graph</a:t>
              </a:r>
            </a:p>
          </p:txBody>
        </p:sp>
        <p:sp>
          <p:nvSpPr>
            <p:cNvPr id="52" name="Text Box 6"/>
            <p:cNvSpPr txBox="1">
              <a:spLocks noChangeArrowheads="1"/>
            </p:cNvSpPr>
            <p:nvPr/>
          </p:nvSpPr>
          <p:spPr bwMode="auto">
            <a:xfrm>
              <a:off x="6933000" y="5464797"/>
              <a:ext cx="1385887" cy="462193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impulse</a:t>
              </a:r>
            </a:p>
          </p:txBody>
        </p:sp>
        <p:sp>
          <p:nvSpPr>
            <p:cNvPr id="53" name="Rectangle 7"/>
            <p:cNvSpPr>
              <a:spLocks noChangeArrowheads="1"/>
            </p:cNvSpPr>
            <p:nvPr/>
          </p:nvSpPr>
          <p:spPr bwMode="auto">
            <a:xfrm>
              <a:off x="854463" y="5453679"/>
              <a:ext cx="7462837" cy="46854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8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26"/>
          <p:cNvSpPr>
            <a:spLocks noChangeArrowheads="1"/>
          </p:cNvSpPr>
          <p:nvPr/>
        </p:nvSpPr>
        <p:spPr bwMode="auto">
          <a:xfrm>
            <a:off x="703263" y="5978525"/>
            <a:ext cx="7747000" cy="879475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Thus impulse can be </a:t>
            </a:r>
            <a:r>
              <a:rPr lang="en-US" altLang="en-US" sz="2400" dirty="0">
                <a:solidFill>
                  <a:srgbClr val="FF0000"/>
                </a:solidFill>
                <a:latin typeface="+mn-lt"/>
                <a:sym typeface="Symbol" pitchFamily="18" charset="2"/>
              </a:rPr>
              <a:t>positive</a:t>
            </a:r>
            <a:r>
              <a:rPr lang="en-US" altLang="en-US" sz="2400" dirty="0">
                <a:latin typeface="+mn-lt"/>
                <a:sym typeface="Symbol" pitchFamily="18" charset="2"/>
              </a:rPr>
              <a:t> or 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sym typeface="Symbol" pitchFamily="18" charset="2"/>
              </a:rPr>
              <a:t>negative</a:t>
            </a:r>
            <a:r>
              <a:rPr lang="en-US" altLang="en-US" sz="2400" dirty="0">
                <a:latin typeface="+mn-lt"/>
                <a:sym typeface="Symbol" pitchFamily="18" charset="2"/>
              </a:rPr>
              <a:t>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37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471988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  <a:p>
            <a:pPr>
              <a:spcBef>
                <a:spcPts val="4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ts val="8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It is well to point out here                                                   that during a collision there                                                     are </a:t>
            </a:r>
            <a:r>
              <a:rPr lang="en-US" altLang="en-US" sz="2400" i="1">
                <a:latin typeface="Arial" charset="0"/>
              </a:rPr>
              <a:t>two</a:t>
            </a:r>
            <a:r>
              <a:rPr lang="en-US" altLang="en-US" sz="2400">
                <a:latin typeface="Arial" charset="0"/>
              </a:rPr>
              <a:t> objects interacting                                                       with one another.</a:t>
            </a:r>
          </a:p>
          <a:p>
            <a:pPr>
              <a:spcBef>
                <a:spcPts val="4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Because of Newton’s third                                         law, the forces are equal but opposite so that </a:t>
            </a:r>
            <a:r>
              <a:rPr lang="en-US" altLang="en-US" sz="2400" b="1">
                <a:solidFill>
                  <a:srgbClr val="002060"/>
                </a:solidFill>
                <a:latin typeface="Arial" charset="0"/>
              </a:rPr>
              <a:t>F</a:t>
            </a:r>
            <a:r>
              <a:rPr lang="en-US" altLang="en-US" sz="2400">
                <a:latin typeface="Arial" charset="0"/>
              </a:rPr>
              <a:t> = - </a:t>
            </a:r>
            <a:r>
              <a:rPr lang="en-US" altLang="en-US" sz="2400" b="1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altLang="en-US" sz="2400">
                <a:latin typeface="Arial" charset="0"/>
              </a:rPr>
              <a:t>.</a:t>
            </a:r>
            <a:endParaRPr lang="en-US" altLang="en-US" sz="2400" b="1">
              <a:latin typeface="Arial" charset="0"/>
            </a:endParaRPr>
          </a:p>
          <a:p>
            <a:pPr>
              <a:lnSpc>
                <a:spcPct val="90000"/>
              </a:lnSpc>
              <a:spcBef>
                <a:spcPts val="8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Thus for one object, the area (impulse or momentum change) is </a:t>
            </a:r>
            <a:r>
              <a:rPr lang="en-US" altLang="en-US" sz="2400" i="1">
                <a:solidFill>
                  <a:srgbClr val="FF0000"/>
                </a:solidFill>
                <a:latin typeface="Arial" charset="0"/>
              </a:rPr>
              <a:t>positive</a:t>
            </a:r>
            <a:r>
              <a:rPr lang="en-US" altLang="en-US" sz="2400">
                <a:latin typeface="Arial" charset="0"/>
              </a:rPr>
              <a:t>, while for the other object the area (impulse or momentum change) is </a:t>
            </a:r>
            <a:r>
              <a:rPr lang="en-US" altLang="en-US" sz="2400" i="1">
                <a:solidFill>
                  <a:srgbClr val="002060"/>
                </a:solidFill>
                <a:latin typeface="Arial" charset="0"/>
              </a:rPr>
              <a:t>negative</a:t>
            </a:r>
            <a:r>
              <a:rPr lang="en-US" altLang="en-US" sz="2400">
                <a:latin typeface="Arial" charset="0"/>
              </a:rPr>
              <a:t>.</a:t>
            </a:r>
            <a:endParaRPr lang="en-US" altLang="en-US" sz="2400" i="1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ts val="400"/>
              </a:spcBef>
            </a:pPr>
            <a:endParaRPr lang="en-US" altLang="en-US" sz="2400">
              <a:latin typeface="Arial" charset="0"/>
            </a:endParaRPr>
          </a:p>
        </p:txBody>
      </p:sp>
      <p:sp>
        <p:nvSpPr>
          <p:cNvPr id="128037" name="Line 37"/>
          <p:cNvSpPr>
            <a:spLocks noChangeShapeType="1"/>
          </p:cNvSpPr>
          <p:nvPr/>
        </p:nvSpPr>
        <p:spPr bwMode="auto">
          <a:xfrm>
            <a:off x="3570288" y="636588"/>
            <a:ext cx="100012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32" name="Freeform 8"/>
          <p:cNvSpPr>
            <a:spLocks/>
          </p:cNvSpPr>
          <p:nvPr/>
        </p:nvSpPr>
        <p:spPr bwMode="auto">
          <a:xfrm>
            <a:off x="5024438" y="2876550"/>
            <a:ext cx="2989262" cy="614363"/>
          </a:xfrm>
          <a:custGeom>
            <a:avLst/>
            <a:gdLst>
              <a:gd name="T0" fmla="*/ 0 w 1277"/>
              <a:gd name="T1" fmla="*/ 2147483647 h 576"/>
              <a:gd name="T2" fmla="*/ 2147483647 w 1277"/>
              <a:gd name="T3" fmla="*/ 2147483647 h 576"/>
              <a:gd name="T4" fmla="*/ 2147483647 w 1277"/>
              <a:gd name="T5" fmla="*/ 0 h 576"/>
              <a:gd name="T6" fmla="*/ 2147483647 w 1277"/>
              <a:gd name="T7" fmla="*/ 2147483647 h 576"/>
              <a:gd name="T8" fmla="*/ 2147483647 w 1277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7"/>
              <a:gd name="T16" fmla="*/ 0 h 576"/>
              <a:gd name="T17" fmla="*/ 1277 w 1277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7" h="576">
                <a:moveTo>
                  <a:pt x="0" y="576"/>
                </a:moveTo>
                <a:cubicBezTo>
                  <a:pt x="105" y="532"/>
                  <a:pt x="211" y="489"/>
                  <a:pt x="317" y="393"/>
                </a:cubicBezTo>
                <a:cubicBezTo>
                  <a:pt x="423" y="297"/>
                  <a:pt x="527" y="0"/>
                  <a:pt x="634" y="0"/>
                </a:cubicBezTo>
                <a:cubicBezTo>
                  <a:pt x="741" y="0"/>
                  <a:pt x="853" y="297"/>
                  <a:pt x="960" y="393"/>
                </a:cubicBezTo>
                <a:cubicBezTo>
                  <a:pt x="1067" y="489"/>
                  <a:pt x="1172" y="532"/>
                  <a:pt x="1277" y="576"/>
                </a:cubicBezTo>
              </a:path>
            </a:pathLst>
          </a:custGeom>
          <a:solidFill>
            <a:srgbClr val="FF0000">
              <a:alpha val="51000"/>
            </a:srgbClr>
          </a:solidFill>
          <a:ln w="44450" cmpd="sng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854075" y="1979613"/>
            <a:ext cx="7464425" cy="536575"/>
            <a:chOff x="854463" y="5453679"/>
            <a:chExt cx="7464424" cy="536842"/>
          </a:xfrm>
        </p:grpSpPr>
        <p:sp>
          <p:nvSpPr>
            <p:cNvPr id="20496" name="Rectangle 5"/>
            <p:cNvSpPr>
              <a:spLocks noChangeArrowheads="1"/>
            </p:cNvSpPr>
            <p:nvPr/>
          </p:nvSpPr>
          <p:spPr bwMode="auto">
            <a:xfrm>
              <a:off x="990988" y="5460032"/>
              <a:ext cx="6196012" cy="530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J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Arial" charset="0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F</a:t>
              </a:r>
              <a:r>
                <a:rPr lang="en-US" altLang="en-US" sz="2400" i="1" baseline="-25000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∆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=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p 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=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area under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F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 vs.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graph</a:t>
              </a:r>
              <a:endParaRPr lang="en-US" altLang="en-US" sz="2400" b="1">
                <a:latin typeface="Arial" charset="0"/>
                <a:sym typeface="Symbol" pitchFamily="18" charset="2"/>
              </a:endParaRPr>
            </a:p>
          </p:txBody>
        </p:sp>
        <p:sp>
          <p:nvSpPr>
            <p:cNvPr id="52" name="Text Box 6"/>
            <p:cNvSpPr txBox="1">
              <a:spLocks noChangeArrowheads="1"/>
            </p:cNvSpPr>
            <p:nvPr/>
          </p:nvSpPr>
          <p:spPr bwMode="auto">
            <a:xfrm>
              <a:off x="6933000" y="5464797"/>
              <a:ext cx="1385887" cy="462193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impulse</a:t>
              </a:r>
            </a:p>
          </p:txBody>
        </p:sp>
        <p:sp>
          <p:nvSpPr>
            <p:cNvPr id="53" name="Rectangle 7"/>
            <p:cNvSpPr>
              <a:spLocks noChangeArrowheads="1"/>
            </p:cNvSpPr>
            <p:nvPr/>
          </p:nvSpPr>
          <p:spPr bwMode="auto">
            <a:xfrm>
              <a:off x="854463" y="5453679"/>
              <a:ext cx="7462837" cy="46854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39" name="Freeform 8"/>
          <p:cNvSpPr>
            <a:spLocks/>
          </p:cNvSpPr>
          <p:nvPr/>
        </p:nvSpPr>
        <p:spPr bwMode="auto">
          <a:xfrm flipV="1">
            <a:off x="5035550" y="3494088"/>
            <a:ext cx="2989263" cy="612775"/>
          </a:xfrm>
          <a:custGeom>
            <a:avLst/>
            <a:gdLst>
              <a:gd name="T0" fmla="*/ 0 w 1277"/>
              <a:gd name="T1" fmla="*/ 2147483647 h 576"/>
              <a:gd name="T2" fmla="*/ 2147483647 w 1277"/>
              <a:gd name="T3" fmla="*/ 2147483647 h 576"/>
              <a:gd name="T4" fmla="*/ 2147483647 w 1277"/>
              <a:gd name="T5" fmla="*/ 0 h 576"/>
              <a:gd name="T6" fmla="*/ 2147483647 w 1277"/>
              <a:gd name="T7" fmla="*/ 2147483647 h 576"/>
              <a:gd name="T8" fmla="*/ 2147483647 w 1277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7"/>
              <a:gd name="T16" fmla="*/ 0 h 576"/>
              <a:gd name="T17" fmla="*/ 1277 w 1277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7" h="576">
                <a:moveTo>
                  <a:pt x="0" y="576"/>
                </a:moveTo>
                <a:cubicBezTo>
                  <a:pt x="105" y="532"/>
                  <a:pt x="211" y="489"/>
                  <a:pt x="317" y="393"/>
                </a:cubicBezTo>
                <a:cubicBezTo>
                  <a:pt x="423" y="297"/>
                  <a:pt x="527" y="0"/>
                  <a:pt x="634" y="0"/>
                </a:cubicBezTo>
                <a:cubicBezTo>
                  <a:pt x="741" y="0"/>
                  <a:pt x="853" y="297"/>
                  <a:pt x="960" y="393"/>
                </a:cubicBezTo>
                <a:cubicBezTo>
                  <a:pt x="1067" y="489"/>
                  <a:pt x="1172" y="532"/>
                  <a:pt x="1277" y="576"/>
                </a:cubicBezTo>
              </a:path>
            </a:pathLst>
          </a:custGeom>
          <a:solidFill>
            <a:schemeClr val="accent2">
              <a:alpha val="49000"/>
            </a:schemeClr>
          </a:solidFill>
          <a:ln w="44450" cmpd="sng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pSp>
        <p:nvGrpSpPr>
          <p:cNvPr id="3" name="Group 41"/>
          <p:cNvGrpSpPr>
            <a:grpSpLocks/>
          </p:cNvGrpSpPr>
          <p:nvPr/>
        </p:nvGrpSpPr>
        <p:grpSpPr bwMode="auto">
          <a:xfrm>
            <a:off x="4668838" y="2678113"/>
            <a:ext cx="3771900" cy="1587500"/>
            <a:chOff x="4780740" y="2791314"/>
            <a:chExt cx="3772418" cy="1587294"/>
          </a:xfrm>
        </p:grpSpPr>
        <p:sp>
          <p:nvSpPr>
            <p:cNvPr id="35" name="Line 13"/>
            <p:cNvSpPr>
              <a:spLocks noChangeShapeType="1"/>
            </p:cNvSpPr>
            <p:nvPr/>
          </p:nvSpPr>
          <p:spPr bwMode="auto">
            <a:xfrm flipV="1">
              <a:off x="5134801" y="2791314"/>
              <a:ext cx="1588" cy="152697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36" name="Text Box 14"/>
            <p:cNvSpPr txBox="1">
              <a:spLocks noChangeArrowheads="1"/>
            </p:cNvSpPr>
            <p:nvPr/>
          </p:nvSpPr>
          <p:spPr bwMode="auto">
            <a:xfrm>
              <a:off x="4780740" y="2896075"/>
              <a:ext cx="1017727" cy="457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rgbClr val="FF0000"/>
                  </a:solidFill>
                  <a:latin typeface="+mn-lt"/>
                </a:rPr>
                <a:t>F</a:t>
              </a:r>
            </a:p>
          </p:txBody>
        </p:sp>
        <p:grpSp>
          <p:nvGrpSpPr>
            <p:cNvPr id="20492" name="Group 5"/>
            <p:cNvGrpSpPr>
              <a:grpSpLocks/>
            </p:cNvGrpSpPr>
            <p:nvPr/>
          </p:nvGrpSpPr>
          <p:grpSpPr bwMode="auto">
            <a:xfrm>
              <a:off x="4864272" y="3161957"/>
              <a:ext cx="3688886" cy="461993"/>
              <a:chOff x="614" y="3254"/>
              <a:chExt cx="2004" cy="442"/>
            </a:xfrm>
          </p:grpSpPr>
          <p:sp>
            <p:nvSpPr>
              <p:cNvPr id="30" name="Line 6"/>
              <p:cNvSpPr>
                <a:spLocks noChangeShapeType="1"/>
              </p:cNvSpPr>
              <p:nvPr/>
            </p:nvSpPr>
            <p:spPr bwMode="auto">
              <a:xfrm>
                <a:off x="614" y="3677"/>
                <a:ext cx="197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31" name="Text Box 7"/>
              <p:cNvSpPr txBox="1">
                <a:spLocks noChangeArrowheads="1"/>
              </p:cNvSpPr>
              <p:nvPr/>
            </p:nvSpPr>
            <p:spPr bwMode="auto">
              <a:xfrm>
                <a:off x="2448" y="3256"/>
                <a:ext cx="17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altLang="en-US" sz="2400" i="1" dirty="0">
                    <a:latin typeface="+mn-lt"/>
                  </a:rPr>
                  <a:t>t</a:t>
                </a:r>
              </a:p>
            </p:txBody>
          </p:sp>
        </p:grpSp>
        <p:sp>
          <p:nvSpPr>
            <p:cNvPr id="41" name="Text Box 14"/>
            <p:cNvSpPr txBox="1">
              <a:spLocks noChangeArrowheads="1"/>
            </p:cNvSpPr>
            <p:nvPr/>
          </p:nvSpPr>
          <p:spPr bwMode="auto">
            <a:xfrm>
              <a:off x="4806143" y="3921467"/>
              <a:ext cx="1017727" cy="457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chemeClr val="accent6"/>
                  </a:solidFill>
                  <a:latin typeface="+mn-lt"/>
                </a:rPr>
                <a:t>F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8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26"/>
          <p:cNvSpPr>
            <a:spLocks noChangeArrowheads="1"/>
          </p:cNvSpPr>
          <p:nvPr/>
        </p:nvSpPr>
        <p:spPr bwMode="auto">
          <a:xfrm>
            <a:off x="703263" y="6302375"/>
            <a:ext cx="7747000" cy="555625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The units for impulse can also be kg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  <a:sym typeface="Symbol" pitchFamily="18" charset="2"/>
              </a:rPr>
              <a:t>m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+mn-lt"/>
                <a:sym typeface="Symbol" pitchFamily="18" charset="2"/>
              </a:rPr>
              <a:t>-1</a:t>
            </a:r>
            <a:r>
              <a:rPr lang="en-US" altLang="en-US" sz="2400" dirty="0">
                <a:latin typeface="+mn-lt"/>
                <a:sym typeface="Symbol" pitchFamily="18" charset="2"/>
              </a:rPr>
              <a:t>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011363"/>
            <a:ext cx="7761288" cy="4333166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EXAMPLE:  A 0.140-kg baseball comes in at 40.0 m/s, strikes the bat, and goes back out at 50.0 m/s.  If the collision lasts 1.20 ms (a typical value), find the impulse imparted to the ball from the bat during the collision.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en-US" sz="240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en-US" sz="240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We can use </a:t>
            </a:r>
            <a:r>
              <a:rPr lang="en-US" altLang="en-US" sz="2400" i="1">
                <a:latin typeface="Arial" charset="0"/>
                <a:cs typeface="Courier New" pitchFamily="49" charset="0"/>
                <a:sym typeface="Symbol" pitchFamily="18" charset="2"/>
              </a:rPr>
              <a:t>J</a:t>
            </a:r>
            <a:r>
              <a:rPr lang="en-US" altLang="en-US" sz="2400" b="1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cs typeface="Courier New" pitchFamily="49" charset="0"/>
                <a:sym typeface="Symbol" pitchFamily="18" charset="2"/>
              </a:rPr>
              <a:t>=</a:t>
            </a:r>
            <a:r>
              <a:rPr lang="en-US" altLang="en-US" sz="2400" b="1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p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        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J = 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–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</a:rPr>
              <a:t>0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             = 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7 – 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</a:rPr>
              <a:t>- 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5.6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            = 12.6 Ns.</a:t>
            </a:r>
          </a:p>
        </p:txBody>
      </p:sp>
      <p:pic>
        <p:nvPicPr>
          <p:cNvPr id="130054" name="Picture 6" descr="Baseball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52650" y="3741738"/>
            <a:ext cx="647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5" name="Oval 7" descr="Oak"/>
          <p:cNvSpPr>
            <a:spLocks noChangeArrowheads="1"/>
          </p:cNvSpPr>
          <p:nvPr/>
        </p:nvSpPr>
        <p:spPr bwMode="auto">
          <a:xfrm rot="5400000">
            <a:off x="1616075" y="3733800"/>
            <a:ext cx="669925" cy="669925"/>
          </a:xfrm>
          <a:prstGeom prst="ellipse">
            <a:avLst/>
          </a:pr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pic>
        <p:nvPicPr>
          <p:cNvPr id="130056" name="Picture 8" descr="Baseball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32425" y="3744913"/>
            <a:ext cx="647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7" name="Oval 9" descr="Oak"/>
          <p:cNvSpPr>
            <a:spLocks noChangeArrowheads="1"/>
          </p:cNvSpPr>
          <p:nvPr/>
        </p:nvSpPr>
        <p:spPr bwMode="auto">
          <a:xfrm rot="5400000">
            <a:off x="3798888" y="3724275"/>
            <a:ext cx="669925" cy="669925"/>
          </a:xfrm>
          <a:prstGeom prst="ellipse">
            <a:avLst/>
          </a:pr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pic>
        <p:nvPicPr>
          <p:cNvPr id="130058" name="Picture 10" descr="Baseball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8488" y="4881563"/>
            <a:ext cx="647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9" name="Oval 11" descr="Oak"/>
          <p:cNvSpPr>
            <a:spLocks noChangeArrowheads="1"/>
          </p:cNvSpPr>
          <p:nvPr/>
        </p:nvSpPr>
        <p:spPr bwMode="auto">
          <a:xfrm rot="5400000">
            <a:off x="3800475" y="4873625"/>
            <a:ext cx="669925" cy="669925"/>
          </a:xfrm>
          <a:prstGeom prst="ellipse">
            <a:avLst/>
          </a:pr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130061" name="Line 13"/>
          <p:cNvSpPr>
            <a:spLocks noChangeShapeType="1"/>
          </p:cNvSpPr>
          <p:nvPr/>
        </p:nvSpPr>
        <p:spPr bwMode="auto">
          <a:xfrm>
            <a:off x="4738688" y="51943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30062" name="Text Box 14"/>
          <p:cNvSpPr txBox="1">
            <a:spLocks noChangeArrowheads="1"/>
          </p:cNvSpPr>
          <p:nvPr/>
        </p:nvSpPr>
        <p:spPr bwMode="auto">
          <a:xfrm>
            <a:off x="6076950" y="3559175"/>
            <a:ext cx="2132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>
                <a:latin typeface="+mn-lt"/>
              </a:rPr>
              <a:t>v</a:t>
            </a:r>
            <a:r>
              <a:rPr lang="en-US" altLang="en-US" sz="2400" baseline="-25000" dirty="0">
                <a:latin typeface="+mn-lt"/>
              </a:rPr>
              <a:t>0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-</a:t>
            </a:r>
            <a:r>
              <a:rPr lang="en-US" altLang="en-US" sz="2400" dirty="0">
                <a:latin typeface="+mn-lt"/>
              </a:rPr>
              <a:t>40 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130063" name="Text Box 15"/>
          <p:cNvSpPr txBox="1">
            <a:spLocks noChangeArrowheads="1"/>
          </p:cNvSpPr>
          <p:nvPr/>
        </p:nvSpPr>
        <p:spPr bwMode="auto">
          <a:xfrm>
            <a:off x="6143625" y="4806950"/>
            <a:ext cx="2132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 err="1">
                <a:latin typeface="+mn-lt"/>
              </a:rPr>
              <a:t>v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+</a:t>
            </a:r>
            <a:r>
              <a:rPr lang="en-US" altLang="en-US" sz="2400" dirty="0">
                <a:latin typeface="+mn-lt"/>
              </a:rPr>
              <a:t>50 m/s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130064" name="Text Box 16"/>
          <p:cNvSpPr txBox="1">
            <a:spLocks noChangeArrowheads="1"/>
          </p:cNvSpPr>
          <p:nvPr/>
        </p:nvSpPr>
        <p:spPr bwMode="auto">
          <a:xfrm>
            <a:off x="4384675" y="4300538"/>
            <a:ext cx="11604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rgbClr val="009999"/>
                </a:solidFill>
                <a:latin typeface="+mn-lt"/>
              </a:rPr>
              <a:t>Before</a:t>
            </a:r>
          </a:p>
        </p:txBody>
      </p:sp>
      <p:sp>
        <p:nvSpPr>
          <p:cNvPr id="130065" name="Text Box 17"/>
          <p:cNvSpPr txBox="1">
            <a:spLocks noChangeArrowheads="1"/>
          </p:cNvSpPr>
          <p:nvPr/>
        </p:nvSpPr>
        <p:spPr bwMode="auto">
          <a:xfrm>
            <a:off x="4573588" y="5514975"/>
            <a:ext cx="1152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i="1" dirty="0">
                <a:solidFill>
                  <a:srgbClr val="009999"/>
                </a:solidFill>
                <a:latin typeface="+mn-lt"/>
              </a:rPr>
              <a:t>After</a:t>
            </a:r>
          </a:p>
        </p:txBody>
      </p:sp>
      <p:sp>
        <p:nvSpPr>
          <p:cNvPr id="130066" name="Line 18"/>
          <p:cNvSpPr>
            <a:spLocks noChangeShapeType="1"/>
          </p:cNvSpPr>
          <p:nvPr/>
        </p:nvSpPr>
        <p:spPr bwMode="auto">
          <a:xfrm>
            <a:off x="3671888" y="4797425"/>
            <a:ext cx="4638675" cy="63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067" name="Text Box 19"/>
          <p:cNvSpPr txBox="1">
            <a:spLocks noChangeArrowheads="1"/>
          </p:cNvSpPr>
          <p:nvPr/>
        </p:nvSpPr>
        <p:spPr bwMode="auto">
          <a:xfrm>
            <a:off x="6065838" y="3952875"/>
            <a:ext cx="2416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>
                <a:latin typeface="+mn-lt"/>
              </a:rPr>
              <a:t>p</a:t>
            </a:r>
            <a:r>
              <a:rPr lang="en-US" altLang="en-US" sz="2400" baseline="-25000" dirty="0">
                <a:latin typeface="+mn-lt"/>
              </a:rPr>
              <a:t>0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-</a:t>
            </a:r>
            <a:r>
              <a:rPr lang="en-US" altLang="en-US" sz="2400" dirty="0">
                <a:latin typeface="+mn-lt"/>
              </a:rPr>
              <a:t>40( 0.14 ) 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130068" name="Text Box 20"/>
          <p:cNvSpPr txBox="1">
            <a:spLocks noChangeArrowheads="1"/>
          </p:cNvSpPr>
          <p:nvPr/>
        </p:nvSpPr>
        <p:spPr bwMode="auto">
          <a:xfrm>
            <a:off x="6076950" y="4341813"/>
            <a:ext cx="2589213" cy="46196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>
                <a:latin typeface="+mn-lt"/>
              </a:rPr>
              <a:t>p</a:t>
            </a:r>
            <a:r>
              <a:rPr lang="en-US" altLang="en-US" sz="2400" baseline="-25000" dirty="0">
                <a:latin typeface="+mn-lt"/>
              </a:rPr>
              <a:t>0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-</a:t>
            </a:r>
            <a:r>
              <a:rPr lang="en-US" altLang="en-US" sz="2400" dirty="0">
                <a:latin typeface="+mn-lt"/>
              </a:rPr>
              <a:t>5.6 </a:t>
            </a:r>
            <a:r>
              <a:rPr lang="en-US" altLang="en-US" sz="2400" b="1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kg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</a:rPr>
              <a:t>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130069" name="Text Box 21"/>
          <p:cNvSpPr txBox="1">
            <a:spLocks noChangeArrowheads="1"/>
          </p:cNvSpPr>
          <p:nvPr/>
        </p:nvSpPr>
        <p:spPr bwMode="auto">
          <a:xfrm>
            <a:off x="6132293" y="5210175"/>
            <a:ext cx="2363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 err="1">
                <a:latin typeface="+mn-lt"/>
              </a:rPr>
              <a:t>p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+</a:t>
            </a:r>
            <a:r>
              <a:rPr lang="en-US" altLang="en-US" sz="2400" dirty="0">
                <a:latin typeface="+mn-lt"/>
              </a:rPr>
              <a:t>50( 0.14 ) 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130070" name="Text Box 22"/>
          <p:cNvSpPr txBox="1">
            <a:spLocks noChangeArrowheads="1"/>
          </p:cNvSpPr>
          <p:nvPr/>
        </p:nvSpPr>
        <p:spPr bwMode="auto">
          <a:xfrm>
            <a:off x="6145213" y="5622925"/>
            <a:ext cx="2619375" cy="46196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b="1" dirty="0" err="1">
                <a:latin typeface="+mn-lt"/>
              </a:rPr>
              <a:t>p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baseline="30000" dirty="0">
                <a:latin typeface="+mn-lt"/>
              </a:rPr>
              <a:t>+</a:t>
            </a:r>
            <a:r>
              <a:rPr lang="en-US" altLang="en-US" sz="2400" dirty="0">
                <a:latin typeface="+mn-lt"/>
              </a:rPr>
              <a:t>7 kg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m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  <a:r>
              <a:rPr lang="en-US" altLang="en-US" sz="2400" baseline="30000" dirty="0">
                <a:latin typeface="+mn-lt"/>
              </a:rPr>
              <a:t>-1</a:t>
            </a:r>
            <a:endParaRPr lang="en-US" altLang="en-US" sz="2400" i="1" baseline="-25000" dirty="0">
              <a:latin typeface="+mn-lt"/>
            </a:endParaRPr>
          </a:p>
        </p:txBody>
      </p:sp>
      <p:sp>
        <p:nvSpPr>
          <p:cNvPr id="2152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45" name="Line 13"/>
          <p:cNvSpPr>
            <a:spLocks noChangeShapeType="1"/>
          </p:cNvSpPr>
          <p:nvPr/>
        </p:nvSpPr>
        <p:spPr bwMode="auto">
          <a:xfrm>
            <a:off x="4824413" y="4065588"/>
            <a:ext cx="947737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pic>
        <p:nvPicPr>
          <p:cNvPr id="46" name="Picture 45" descr="ballbat.jpg"/>
          <p:cNvPicPr>
            <a:picLocks noChangeAspect="1"/>
          </p:cNvPicPr>
          <p:nvPr/>
        </p:nvPicPr>
        <p:blipFill>
          <a:blip r:embed="rId9" cstate="print"/>
          <a:srcRect t="13333" r="27895" b="19298"/>
          <a:stretch>
            <a:fillRect/>
          </a:stretch>
        </p:blipFill>
        <p:spPr>
          <a:xfrm>
            <a:off x="6330950" y="168275"/>
            <a:ext cx="2349500" cy="1646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aseball hi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13489 -4.44444E-6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00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300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300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00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00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00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300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300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00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00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00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0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5" grpId="0" animBg="1"/>
      <p:bldP spid="130055" grpId="1" animBg="1"/>
      <p:bldP spid="130055" grpId="2" animBg="1"/>
      <p:bldP spid="130057" grpId="0" animBg="1"/>
      <p:bldP spid="130059" grpId="0" animBg="1"/>
      <p:bldP spid="130062" grpId="0"/>
      <p:bldP spid="130063" grpId="0"/>
      <p:bldP spid="130064" grpId="0"/>
      <p:bldP spid="130065" grpId="0"/>
      <p:bldP spid="130066" grpId="0" animBg="1"/>
      <p:bldP spid="130067" grpId="0"/>
      <p:bldP spid="130068" grpId="0"/>
      <p:bldP spid="130069" grpId="0"/>
      <p:bldP spid="1300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6"/>
          <p:cNvSpPr>
            <a:spLocks noChangeArrowheads="1"/>
          </p:cNvSpPr>
          <p:nvPr/>
        </p:nvSpPr>
        <p:spPr bwMode="auto">
          <a:xfrm>
            <a:off x="703263" y="5078413"/>
            <a:ext cx="7747000" cy="1779587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Since a Newton is about a quarter-pound,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sym typeface="Symbol" pitchFamily="18" charset="2"/>
              </a:rPr>
              <a:t> is about 10500 / 4 = 2626 pounds – more than a ton of force!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Furthermore, </a:t>
            </a:r>
            <a:r>
              <a:rPr lang="en-US" altLang="en-US" sz="2400" i="1" dirty="0" err="1">
                <a:latin typeface="+mn-lt"/>
                <a:sym typeface="Symbol" pitchFamily="18" charset="2"/>
              </a:rPr>
              <a:t>F</a:t>
            </a:r>
            <a:r>
              <a:rPr lang="en-US" altLang="en-US" sz="2400" baseline="-25000" dirty="0" err="1">
                <a:latin typeface="+mn-lt"/>
                <a:sym typeface="Symbol" pitchFamily="18" charset="2"/>
              </a:rPr>
              <a:t>max</a:t>
            </a:r>
            <a:r>
              <a:rPr lang="en-US" altLang="en-US" sz="2400" dirty="0">
                <a:latin typeface="+mn-lt"/>
                <a:sym typeface="Symbol" pitchFamily="18" charset="2"/>
              </a:rPr>
              <a:t> is even greater than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sym typeface="Symbol" pitchFamily="18" charset="2"/>
              </a:rPr>
              <a:t>!</a:t>
            </a:r>
            <a:endParaRPr lang="en-US" altLang="en-US" sz="2400" dirty="0">
              <a:latin typeface="+mn-lt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011363"/>
            <a:ext cx="7761288" cy="30527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EXAMPLE:  A 0.140-kg baseball comes in at 40.0 m/s, strikes the bat, and goes back out at 50.0 m/s.  If the collision lasts 1.20 ms (a typical value), find the average force exerted on the ball during the collision.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 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We can use </a:t>
            </a:r>
            <a:r>
              <a:rPr lang="en-US" altLang="en-US" sz="2400" i="1">
                <a:latin typeface="Arial" charset="0"/>
                <a:cs typeface="Courier New" pitchFamily="49" charset="0"/>
                <a:sym typeface="Symbol" pitchFamily="18" charset="2"/>
              </a:rPr>
              <a:t>J</a:t>
            </a:r>
            <a:r>
              <a:rPr lang="en-US" altLang="en-US" sz="2400" b="1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cs typeface="Courier New" pitchFamily="49" charset="0"/>
                <a:sym typeface="Symbol" pitchFamily="18" charset="2"/>
              </a:rPr>
              <a:t>=</a:t>
            </a:r>
            <a:r>
              <a:rPr lang="en-US" altLang="en-US" sz="2400" b="1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i="1">
                <a:latin typeface="Arial" charset="0"/>
                <a:cs typeface="Courier New" pitchFamily="49" charset="0"/>
                <a:sym typeface="Symbol" pitchFamily="18" charset="2"/>
              </a:rPr>
              <a:t>F</a:t>
            </a:r>
            <a:r>
              <a:rPr lang="en-US" altLang="en-US" sz="2400" i="1" baseline="-25000"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t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. Thus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      F =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cs typeface="Courier New" pitchFamily="49" charset="0"/>
                <a:sym typeface="Symbol" pitchFamily="18" charset="2"/>
              </a:rPr>
              <a:t>J /</a:t>
            </a:r>
            <a:r>
              <a:rPr lang="en-US" altLang="en-US" sz="2400" i="1" baseline="-25000">
                <a:solidFill>
                  <a:srgbClr val="000000"/>
                </a:solidFill>
                <a:latin typeface="Arial" charset="0"/>
                <a:cs typeface="Courier New" pitchFamily="49" charset="0"/>
                <a:sym typeface="Symbol" pitchFamily="18" charset="2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t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         = 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12.6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</a:rPr>
              <a:t>/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1.20×10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</a:rPr>
              <a:t>-3</a:t>
            </a:r>
            <a:endParaRPr lang="en-US" altLang="en-US" sz="2400" i="1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         = 10500 N.</a:t>
            </a:r>
            <a:endParaRPr lang="en-US" altLang="en-US" sz="2400">
              <a:latin typeface="Arial" charset="0"/>
            </a:endParaRPr>
          </a:p>
        </p:txBody>
      </p:sp>
      <p:sp>
        <p:nvSpPr>
          <p:cNvPr id="130081" name="Freeform 33"/>
          <p:cNvSpPr>
            <a:spLocks/>
          </p:cNvSpPr>
          <p:nvPr/>
        </p:nvSpPr>
        <p:spPr bwMode="auto">
          <a:xfrm>
            <a:off x="5326063" y="4024313"/>
            <a:ext cx="2722562" cy="979487"/>
          </a:xfrm>
          <a:custGeom>
            <a:avLst/>
            <a:gdLst>
              <a:gd name="T0" fmla="*/ 0 w 1277"/>
              <a:gd name="T1" fmla="*/ 2147483647 h 576"/>
              <a:gd name="T2" fmla="*/ 2147483647 w 1277"/>
              <a:gd name="T3" fmla="*/ 2147483647 h 576"/>
              <a:gd name="T4" fmla="*/ 2147483647 w 1277"/>
              <a:gd name="T5" fmla="*/ 0 h 576"/>
              <a:gd name="T6" fmla="*/ 2147483647 w 1277"/>
              <a:gd name="T7" fmla="*/ 2147483647 h 576"/>
              <a:gd name="T8" fmla="*/ 2147483647 w 1277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7"/>
              <a:gd name="T16" fmla="*/ 0 h 576"/>
              <a:gd name="T17" fmla="*/ 1277 w 1277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7" h="576">
                <a:moveTo>
                  <a:pt x="0" y="576"/>
                </a:moveTo>
                <a:cubicBezTo>
                  <a:pt x="105" y="532"/>
                  <a:pt x="211" y="489"/>
                  <a:pt x="317" y="393"/>
                </a:cubicBezTo>
                <a:cubicBezTo>
                  <a:pt x="423" y="297"/>
                  <a:pt x="527" y="0"/>
                  <a:pt x="634" y="0"/>
                </a:cubicBezTo>
                <a:cubicBezTo>
                  <a:pt x="741" y="0"/>
                  <a:pt x="853" y="297"/>
                  <a:pt x="960" y="393"/>
                </a:cubicBezTo>
                <a:cubicBezTo>
                  <a:pt x="1067" y="489"/>
                  <a:pt x="1172" y="532"/>
                  <a:pt x="1277" y="576"/>
                </a:cubicBezTo>
              </a:path>
            </a:pathLst>
          </a:custGeom>
          <a:solidFill>
            <a:srgbClr val="FF3300"/>
          </a:solidFill>
          <a:ln w="28575" cmpd="sng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30082" name="Rectangle 34"/>
          <p:cNvSpPr>
            <a:spLocks noChangeArrowheads="1"/>
          </p:cNvSpPr>
          <p:nvPr/>
        </p:nvSpPr>
        <p:spPr bwMode="auto">
          <a:xfrm>
            <a:off x="5311775" y="4473575"/>
            <a:ext cx="2762250" cy="53022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5310188" y="3790950"/>
            <a:ext cx="2784475" cy="1228725"/>
            <a:chOff x="3705" y="1555"/>
            <a:chExt cx="1306" cy="422"/>
          </a:xfrm>
        </p:grpSpPr>
        <p:sp>
          <p:nvSpPr>
            <p:cNvPr id="17449" name="Rectangle 36"/>
            <p:cNvSpPr>
              <a:spLocks noChangeArrowheads="1"/>
            </p:cNvSpPr>
            <p:nvPr/>
          </p:nvSpPr>
          <p:spPr bwMode="auto">
            <a:xfrm>
              <a:off x="3715" y="1555"/>
              <a:ext cx="1287" cy="413"/>
            </a:xfrm>
            <a:prstGeom prst="rect">
              <a:avLst/>
            </a:prstGeom>
            <a:solidFill>
              <a:srgbClr val="BBE0E3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17450" name="Line 37"/>
            <p:cNvSpPr>
              <a:spLocks noChangeShapeType="1"/>
            </p:cNvSpPr>
            <p:nvPr/>
          </p:nvSpPr>
          <p:spPr bwMode="auto">
            <a:xfrm>
              <a:off x="5011" y="1555"/>
              <a:ext cx="0" cy="42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17451" name="Line 38"/>
            <p:cNvSpPr>
              <a:spLocks noChangeShapeType="1"/>
            </p:cNvSpPr>
            <p:nvPr/>
          </p:nvSpPr>
          <p:spPr bwMode="auto">
            <a:xfrm>
              <a:off x="3705" y="1555"/>
              <a:ext cx="0" cy="42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</p:grp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6667500" y="3714750"/>
            <a:ext cx="2798763" cy="460375"/>
            <a:chOff x="3267" y="1877"/>
            <a:chExt cx="972" cy="158"/>
          </a:xfrm>
        </p:grpSpPr>
        <p:sp>
          <p:nvSpPr>
            <p:cNvPr id="17447" name="Text Box 40"/>
            <p:cNvSpPr txBox="1">
              <a:spLocks noChangeArrowheads="1"/>
            </p:cNvSpPr>
            <p:nvPr/>
          </p:nvSpPr>
          <p:spPr bwMode="auto">
            <a:xfrm>
              <a:off x="3848" y="1877"/>
              <a:ext cx="391" cy="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i="1" baseline="-25000" dirty="0" err="1">
                  <a:latin typeface="+mn-lt"/>
                </a:rPr>
                <a:t>max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7448" name="Line 41"/>
            <p:cNvSpPr>
              <a:spLocks noChangeShapeType="1"/>
            </p:cNvSpPr>
            <p:nvPr/>
          </p:nvSpPr>
          <p:spPr bwMode="auto">
            <a:xfrm flipV="1">
              <a:off x="3267" y="1978"/>
              <a:ext cx="58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</p:grpSp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5303838" y="4273550"/>
            <a:ext cx="3408362" cy="460375"/>
            <a:chOff x="2331" y="2069"/>
            <a:chExt cx="1598" cy="158"/>
          </a:xfrm>
        </p:grpSpPr>
        <p:sp>
          <p:nvSpPr>
            <p:cNvPr id="17445" name="Text Box 43"/>
            <p:cNvSpPr txBox="1">
              <a:spLocks noChangeArrowheads="1"/>
            </p:cNvSpPr>
            <p:nvPr/>
          </p:nvSpPr>
          <p:spPr bwMode="auto">
            <a:xfrm>
              <a:off x="3754" y="2069"/>
              <a:ext cx="175" cy="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rgbClr val="FF0000"/>
                  </a:solidFill>
                  <a:latin typeface="+mn-lt"/>
                </a:rPr>
                <a:t>F</a:t>
              </a:r>
              <a:endParaRPr lang="en-US" altLang="en-US" sz="2400" dirty="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17446" name="Line 44"/>
            <p:cNvSpPr>
              <a:spLocks noChangeShapeType="1"/>
            </p:cNvSpPr>
            <p:nvPr/>
          </p:nvSpPr>
          <p:spPr bwMode="auto">
            <a:xfrm>
              <a:off x="2331" y="2138"/>
              <a:ext cx="14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</p:grpSp>
      <p:sp>
        <p:nvSpPr>
          <p:cNvPr id="2253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36" name="Picture 35" descr="ballbat.jpg"/>
          <p:cNvPicPr>
            <a:picLocks noChangeAspect="1"/>
          </p:cNvPicPr>
          <p:nvPr/>
        </p:nvPicPr>
        <p:blipFill>
          <a:blip r:embed="rId6" cstate="print"/>
          <a:srcRect t="13333" r="27895" b="19298"/>
          <a:stretch>
            <a:fillRect/>
          </a:stretch>
        </p:blipFill>
        <p:spPr>
          <a:xfrm>
            <a:off x="6330950" y="168275"/>
            <a:ext cx="2349500" cy="1646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300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9" dur="5000"/>
                                        <p:tgtEl>
                                          <p:spTgt spid="130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0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8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0668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Sketching and interpreting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9" name="Rectangle 26"/>
          <p:cNvSpPr>
            <a:spLocks noChangeArrowheads="1"/>
          </p:cNvSpPr>
          <p:nvPr/>
        </p:nvSpPr>
        <p:spPr bwMode="auto">
          <a:xfrm>
            <a:off x="674688" y="2574925"/>
            <a:ext cx="7781925" cy="4283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PRACTICE: A bat striking a ball imparts a force to it as shown in the graph. Find the impulse.</a:t>
            </a:r>
          </a:p>
          <a:p>
            <a:pPr eaLnBrk="1" hangingPunct="1">
              <a:spcBef>
                <a:spcPts val="300"/>
              </a:spcBef>
              <a:defRPr/>
            </a:pPr>
            <a:r>
              <a:rPr lang="en-US" altLang="en-US" sz="2400" dirty="0">
                <a:latin typeface="+mn-lt"/>
              </a:rPr>
              <a:t>SOLUTION:			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dirty="0">
                <a:latin typeface="+mn-lt"/>
              </a:rPr>
              <a:t>Break the graph into simple areas of rectangles and triangles.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i="1" dirty="0">
                <a:latin typeface="+mn-lt"/>
              </a:rPr>
              <a:t> A</a:t>
            </a:r>
            <a:r>
              <a:rPr lang="en-US" altLang="en-US" sz="2400" baseline="-25000" dirty="0">
                <a:latin typeface="+mn-lt"/>
              </a:rPr>
              <a:t>1</a:t>
            </a:r>
            <a:r>
              <a:rPr lang="en-US" altLang="en-US" sz="2400" dirty="0">
                <a:latin typeface="+mn-lt"/>
              </a:rPr>
              <a:t> = (1/2)(3)(9) = 13.5 N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i="1" dirty="0">
                <a:latin typeface="+mn-lt"/>
              </a:rPr>
              <a:t> A</a:t>
            </a:r>
            <a:r>
              <a:rPr lang="en-US" altLang="en-US" sz="2400" baseline="-25000" dirty="0">
                <a:latin typeface="+mn-lt"/>
              </a:rPr>
              <a:t>2</a:t>
            </a:r>
            <a:r>
              <a:rPr lang="en-US" altLang="en-US" sz="2400" dirty="0">
                <a:latin typeface="+mn-lt"/>
              </a:rPr>
              <a:t> = (4)(9) = 36 N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i="1" baseline="-25000" dirty="0">
                <a:latin typeface="+mn-lt"/>
              </a:rPr>
              <a:t>  </a:t>
            </a:r>
            <a:r>
              <a:rPr lang="en-US" altLang="en-US" sz="2400" i="1" dirty="0">
                <a:latin typeface="+mn-lt"/>
              </a:rPr>
              <a:t>A</a:t>
            </a:r>
            <a:r>
              <a:rPr lang="en-US" altLang="en-US" sz="2400" baseline="-25000" dirty="0">
                <a:latin typeface="+mn-lt"/>
              </a:rPr>
              <a:t>3</a:t>
            </a:r>
            <a:r>
              <a:rPr lang="en-US" altLang="en-US" sz="2400" dirty="0">
                <a:latin typeface="+mn-lt"/>
              </a:rPr>
              <a:t> = (1/2)(3)(9) = 13.5 N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i="1" dirty="0" err="1">
                <a:latin typeface="+mn-lt"/>
              </a:rPr>
              <a:t>A</a:t>
            </a:r>
            <a:r>
              <a:rPr lang="en-US" altLang="en-US" sz="2400" baseline="-25000" dirty="0" err="1">
                <a:latin typeface="+mn-lt"/>
              </a:rPr>
              <a:t>tot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i="1" dirty="0">
                <a:latin typeface="+mn-lt"/>
              </a:rPr>
              <a:t>A</a:t>
            </a:r>
            <a:r>
              <a:rPr lang="en-US" altLang="en-US" sz="2400" baseline="-25000" dirty="0">
                <a:latin typeface="+mn-lt"/>
              </a:rPr>
              <a:t>1</a:t>
            </a:r>
            <a:r>
              <a:rPr lang="en-US" altLang="en-US" sz="2400" dirty="0">
                <a:latin typeface="+mn-lt"/>
              </a:rPr>
              <a:t> + </a:t>
            </a:r>
            <a:r>
              <a:rPr lang="en-US" altLang="en-US" sz="2400" i="1" dirty="0">
                <a:latin typeface="+mn-lt"/>
              </a:rPr>
              <a:t>A</a:t>
            </a:r>
            <a:r>
              <a:rPr lang="en-US" altLang="en-US" sz="2400" baseline="-25000" dirty="0">
                <a:latin typeface="+mn-lt"/>
              </a:rPr>
              <a:t>2</a:t>
            </a:r>
            <a:r>
              <a:rPr lang="en-US" altLang="en-US" sz="2400" dirty="0">
                <a:latin typeface="+mn-lt"/>
              </a:rPr>
              <a:t> + </a:t>
            </a:r>
            <a:r>
              <a:rPr lang="en-US" altLang="en-US" sz="2400" i="1" dirty="0">
                <a:latin typeface="+mn-lt"/>
              </a:rPr>
              <a:t>A</a:t>
            </a:r>
            <a:r>
              <a:rPr lang="en-US" altLang="en-US" sz="2400" baseline="-25000" dirty="0">
                <a:latin typeface="+mn-lt"/>
              </a:rPr>
              <a:t>3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  <a:defRPr/>
            </a:pPr>
            <a:r>
              <a:rPr lang="en-US" altLang="en-US" sz="2400" i="1" dirty="0" err="1">
                <a:latin typeface="+mn-lt"/>
              </a:rPr>
              <a:t>A</a:t>
            </a:r>
            <a:r>
              <a:rPr lang="en-US" altLang="en-US" sz="2400" baseline="-25000" dirty="0" err="1">
                <a:latin typeface="+mn-lt"/>
              </a:rPr>
              <a:t>tot</a:t>
            </a:r>
            <a:r>
              <a:rPr lang="en-US" altLang="en-US" sz="2400" dirty="0">
                <a:latin typeface="+mn-lt"/>
              </a:rPr>
              <a:t> = 13.5 + 36 + 13.5 = 63 N</a:t>
            </a:r>
            <a:r>
              <a:rPr lang="en-US" altLang="en-US" sz="2400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s.</a:t>
            </a:r>
            <a:endParaRPr lang="en-US" altLang="en-US" sz="2400" baseline="-25000" dirty="0">
              <a:latin typeface="+mn-lt"/>
            </a:endParaRPr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827088" y="1979613"/>
            <a:ext cx="7464425" cy="536575"/>
            <a:chOff x="854463" y="5453679"/>
            <a:chExt cx="7464424" cy="536842"/>
          </a:xfrm>
        </p:grpSpPr>
        <p:sp>
          <p:nvSpPr>
            <p:cNvPr id="23663" name="Rectangle 5"/>
            <p:cNvSpPr>
              <a:spLocks noChangeArrowheads="1"/>
            </p:cNvSpPr>
            <p:nvPr/>
          </p:nvSpPr>
          <p:spPr bwMode="auto">
            <a:xfrm>
              <a:off x="990988" y="5460032"/>
              <a:ext cx="6196011" cy="530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J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latin typeface="Arial" charset="0"/>
                  <a:cs typeface="Courier New" pitchFamily="49" charset="0"/>
                  <a:sym typeface="Symbol" pitchFamily="18" charset="2"/>
                </a:rPr>
                <a:t>=</a:t>
              </a:r>
              <a:r>
                <a:rPr lang="en-US" altLang="en-US" sz="2400" b="1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 i="1">
                  <a:latin typeface="Arial" charset="0"/>
                  <a:cs typeface="Courier New" pitchFamily="49" charset="0"/>
                  <a:sym typeface="Symbol" pitchFamily="18" charset="2"/>
                </a:rPr>
                <a:t>F</a:t>
              </a:r>
              <a:r>
                <a:rPr lang="en-US" altLang="en-US" sz="2400" i="1" baseline="-25000">
                  <a:latin typeface="Arial" charset="0"/>
                  <a:cs typeface="Courier New" pitchFamily="49" charset="0"/>
                  <a:sym typeface="Symbol" pitchFamily="18" charset="2"/>
                </a:rPr>
                <a:t>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∆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000000"/>
                  </a:solidFill>
                  <a:latin typeface="Arial" charset="0"/>
                </a:rPr>
                <a:t>=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p 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=</a:t>
              </a:r>
              <a:r>
                <a:rPr lang="en-US" altLang="en-US" sz="2400" i="1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area under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F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 vs. </a:t>
              </a:r>
              <a:r>
                <a:rPr lang="en-US" altLang="en-US" sz="2400" i="1">
                  <a:solidFill>
                    <a:srgbClr val="2D2D8A"/>
                  </a:solidFill>
                  <a:latin typeface="Arial" charset="0"/>
                </a:rPr>
                <a:t>t </a:t>
              </a:r>
              <a:r>
                <a:rPr lang="en-US" altLang="en-US" sz="2400">
                  <a:solidFill>
                    <a:srgbClr val="2D2D8A"/>
                  </a:solidFill>
                  <a:latin typeface="Arial" charset="0"/>
                </a:rPr>
                <a:t>graph</a:t>
              </a:r>
              <a:endParaRPr lang="en-US" altLang="en-US" sz="2400" b="1">
                <a:latin typeface="Arial" charset="0"/>
                <a:sym typeface="Symbol" pitchFamily="18" charset="2"/>
              </a:endParaRPr>
            </a:p>
          </p:txBody>
        </p:sp>
        <p:sp>
          <p:nvSpPr>
            <p:cNvPr id="22" name="Text Box 6"/>
            <p:cNvSpPr txBox="1">
              <a:spLocks noChangeArrowheads="1"/>
            </p:cNvSpPr>
            <p:nvPr/>
          </p:nvSpPr>
          <p:spPr bwMode="auto">
            <a:xfrm>
              <a:off x="6932999" y="5464797"/>
              <a:ext cx="1385888" cy="462193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impulse</a:t>
              </a:r>
            </a:p>
          </p:txBody>
        </p:sp>
        <p:sp>
          <p:nvSpPr>
            <p:cNvPr id="23" name="Rectangle 7"/>
            <p:cNvSpPr>
              <a:spLocks noChangeArrowheads="1"/>
            </p:cNvSpPr>
            <p:nvPr/>
          </p:nvSpPr>
          <p:spPr bwMode="auto">
            <a:xfrm>
              <a:off x="854463" y="5453679"/>
              <a:ext cx="7462836" cy="46854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grpSp>
        <p:nvGrpSpPr>
          <p:cNvPr id="3" name="Group 142"/>
          <p:cNvGrpSpPr>
            <a:grpSpLocks/>
          </p:cNvGrpSpPr>
          <p:nvPr/>
        </p:nvGrpSpPr>
        <p:grpSpPr bwMode="auto">
          <a:xfrm>
            <a:off x="4783138" y="4251325"/>
            <a:ext cx="3751262" cy="2543175"/>
            <a:chOff x="2302" y="2188"/>
            <a:chExt cx="2363" cy="1602"/>
          </a:xfrm>
        </p:grpSpPr>
        <p:grpSp>
          <p:nvGrpSpPr>
            <p:cNvPr id="23563" name="Group 139"/>
            <p:cNvGrpSpPr>
              <a:grpSpLocks/>
            </p:cNvGrpSpPr>
            <p:nvPr/>
          </p:nvGrpSpPr>
          <p:grpSpPr bwMode="auto">
            <a:xfrm>
              <a:off x="2736" y="2313"/>
              <a:ext cx="1729" cy="1037"/>
              <a:chOff x="2736" y="2313"/>
              <a:chExt cx="1729" cy="1037"/>
            </a:xfrm>
          </p:grpSpPr>
          <p:sp>
            <p:nvSpPr>
              <p:cNvPr id="35" name="Rectangle 14"/>
              <p:cNvSpPr>
                <a:spLocks noChangeArrowheads="1"/>
              </p:cNvSpPr>
              <p:nvPr/>
            </p:nvSpPr>
            <p:spPr bwMode="auto">
              <a:xfrm>
                <a:off x="2736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38" name="Rectangle 15"/>
              <p:cNvSpPr>
                <a:spLocks noChangeArrowheads="1"/>
              </p:cNvSpPr>
              <p:nvPr/>
            </p:nvSpPr>
            <p:spPr bwMode="auto">
              <a:xfrm>
                <a:off x="2909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39" name="Rectangle 16"/>
              <p:cNvSpPr>
                <a:spLocks noChangeArrowheads="1"/>
              </p:cNvSpPr>
              <p:nvPr/>
            </p:nvSpPr>
            <p:spPr bwMode="auto">
              <a:xfrm>
                <a:off x="3082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0" name="Rectangle 17"/>
              <p:cNvSpPr>
                <a:spLocks noChangeArrowheads="1"/>
              </p:cNvSpPr>
              <p:nvPr/>
            </p:nvSpPr>
            <p:spPr bwMode="auto">
              <a:xfrm>
                <a:off x="3255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>
                <a:off x="3428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>
                <a:off x="3601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>
                <a:off x="3774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5" name="Rectangle 21"/>
              <p:cNvSpPr>
                <a:spLocks noChangeArrowheads="1"/>
              </p:cNvSpPr>
              <p:nvPr/>
            </p:nvSpPr>
            <p:spPr bwMode="auto">
              <a:xfrm>
                <a:off x="3946" y="2313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6" name="Rectangle 22"/>
              <p:cNvSpPr>
                <a:spLocks noChangeArrowheads="1"/>
              </p:cNvSpPr>
              <p:nvPr/>
            </p:nvSpPr>
            <p:spPr bwMode="auto">
              <a:xfrm>
                <a:off x="4119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7" name="Rectangle 23"/>
              <p:cNvSpPr>
                <a:spLocks noChangeArrowheads="1"/>
              </p:cNvSpPr>
              <p:nvPr/>
            </p:nvSpPr>
            <p:spPr bwMode="auto">
              <a:xfrm>
                <a:off x="4292" y="231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8" name="Rectangle 27"/>
              <p:cNvSpPr>
                <a:spLocks noChangeArrowheads="1"/>
              </p:cNvSpPr>
              <p:nvPr/>
            </p:nvSpPr>
            <p:spPr bwMode="auto">
              <a:xfrm>
                <a:off x="2736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49" name="Rectangle 28"/>
              <p:cNvSpPr>
                <a:spLocks noChangeArrowheads="1"/>
              </p:cNvSpPr>
              <p:nvPr/>
            </p:nvSpPr>
            <p:spPr bwMode="auto">
              <a:xfrm>
                <a:off x="2909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0" name="Rectangle 29"/>
              <p:cNvSpPr>
                <a:spLocks noChangeArrowheads="1"/>
              </p:cNvSpPr>
              <p:nvPr/>
            </p:nvSpPr>
            <p:spPr bwMode="auto">
              <a:xfrm>
                <a:off x="3082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1" name="Rectangle 30"/>
              <p:cNvSpPr>
                <a:spLocks noChangeArrowheads="1"/>
              </p:cNvSpPr>
              <p:nvPr/>
            </p:nvSpPr>
            <p:spPr bwMode="auto">
              <a:xfrm>
                <a:off x="3255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2" name="Rectangle 31"/>
              <p:cNvSpPr>
                <a:spLocks noChangeArrowheads="1"/>
              </p:cNvSpPr>
              <p:nvPr/>
            </p:nvSpPr>
            <p:spPr bwMode="auto">
              <a:xfrm>
                <a:off x="3428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3" name="Rectangle 32"/>
              <p:cNvSpPr>
                <a:spLocks noChangeArrowheads="1"/>
              </p:cNvSpPr>
              <p:nvPr/>
            </p:nvSpPr>
            <p:spPr bwMode="auto">
              <a:xfrm>
                <a:off x="3601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4" name="Rectangle 33"/>
              <p:cNvSpPr>
                <a:spLocks noChangeArrowheads="1"/>
              </p:cNvSpPr>
              <p:nvPr/>
            </p:nvSpPr>
            <p:spPr bwMode="auto">
              <a:xfrm>
                <a:off x="3774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5" name="Rectangle 34"/>
              <p:cNvSpPr>
                <a:spLocks noChangeArrowheads="1"/>
              </p:cNvSpPr>
              <p:nvPr/>
            </p:nvSpPr>
            <p:spPr bwMode="auto">
              <a:xfrm>
                <a:off x="3946" y="2428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6" name="Rectangle 35"/>
              <p:cNvSpPr>
                <a:spLocks noChangeArrowheads="1"/>
              </p:cNvSpPr>
              <p:nvPr/>
            </p:nvSpPr>
            <p:spPr bwMode="auto">
              <a:xfrm>
                <a:off x="4119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7" name="Rectangle 36"/>
              <p:cNvSpPr>
                <a:spLocks noChangeArrowheads="1"/>
              </p:cNvSpPr>
              <p:nvPr/>
            </p:nvSpPr>
            <p:spPr bwMode="auto">
              <a:xfrm>
                <a:off x="4292" y="242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8" name="Rectangle 40"/>
              <p:cNvSpPr>
                <a:spLocks noChangeArrowheads="1"/>
              </p:cNvSpPr>
              <p:nvPr/>
            </p:nvSpPr>
            <p:spPr bwMode="auto">
              <a:xfrm>
                <a:off x="2736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59" name="Rectangle 41"/>
              <p:cNvSpPr>
                <a:spLocks noChangeArrowheads="1"/>
              </p:cNvSpPr>
              <p:nvPr/>
            </p:nvSpPr>
            <p:spPr bwMode="auto">
              <a:xfrm>
                <a:off x="2909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0" name="Rectangle 42"/>
              <p:cNvSpPr>
                <a:spLocks noChangeArrowheads="1"/>
              </p:cNvSpPr>
              <p:nvPr/>
            </p:nvSpPr>
            <p:spPr bwMode="auto">
              <a:xfrm>
                <a:off x="3082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1" name="Rectangle 43"/>
              <p:cNvSpPr>
                <a:spLocks noChangeArrowheads="1"/>
              </p:cNvSpPr>
              <p:nvPr/>
            </p:nvSpPr>
            <p:spPr bwMode="auto">
              <a:xfrm>
                <a:off x="3255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2" name="Rectangle 44"/>
              <p:cNvSpPr>
                <a:spLocks noChangeArrowheads="1"/>
              </p:cNvSpPr>
              <p:nvPr/>
            </p:nvSpPr>
            <p:spPr bwMode="auto">
              <a:xfrm>
                <a:off x="3428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3" name="Rectangle 45"/>
              <p:cNvSpPr>
                <a:spLocks noChangeArrowheads="1"/>
              </p:cNvSpPr>
              <p:nvPr/>
            </p:nvSpPr>
            <p:spPr bwMode="auto">
              <a:xfrm>
                <a:off x="3601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4" name="Rectangle 46"/>
              <p:cNvSpPr>
                <a:spLocks noChangeArrowheads="1"/>
              </p:cNvSpPr>
              <p:nvPr/>
            </p:nvSpPr>
            <p:spPr bwMode="auto">
              <a:xfrm>
                <a:off x="3774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5" name="Rectangle 47"/>
              <p:cNvSpPr>
                <a:spLocks noChangeArrowheads="1"/>
              </p:cNvSpPr>
              <p:nvPr/>
            </p:nvSpPr>
            <p:spPr bwMode="auto">
              <a:xfrm>
                <a:off x="3946" y="2543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6" name="Rectangle 48"/>
              <p:cNvSpPr>
                <a:spLocks noChangeArrowheads="1"/>
              </p:cNvSpPr>
              <p:nvPr/>
            </p:nvSpPr>
            <p:spPr bwMode="auto">
              <a:xfrm>
                <a:off x="4119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7" name="Rectangle 49"/>
              <p:cNvSpPr>
                <a:spLocks noChangeArrowheads="1"/>
              </p:cNvSpPr>
              <p:nvPr/>
            </p:nvSpPr>
            <p:spPr bwMode="auto">
              <a:xfrm>
                <a:off x="4292" y="254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8" name="Rectangle 53"/>
              <p:cNvSpPr>
                <a:spLocks noChangeArrowheads="1"/>
              </p:cNvSpPr>
              <p:nvPr/>
            </p:nvSpPr>
            <p:spPr bwMode="auto">
              <a:xfrm>
                <a:off x="2736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69" name="Rectangle 54"/>
              <p:cNvSpPr>
                <a:spLocks noChangeArrowheads="1"/>
              </p:cNvSpPr>
              <p:nvPr/>
            </p:nvSpPr>
            <p:spPr bwMode="auto">
              <a:xfrm>
                <a:off x="2909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0" name="Rectangle 55"/>
              <p:cNvSpPr>
                <a:spLocks noChangeArrowheads="1"/>
              </p:cNvSpPr>
              <p:nvPr/>
            </p:nvSpPr>
            <p:spPr bwMode="auto">
              <a:xfrm>
                <a:off x="3082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1" name="Rectangle 56"/>
              <p:cNvSpPr>
                <a:spLocks noChangeArrowheads="1"/>
              </p:cNvSpPr>
              <p:nvPr/>
            </p:nvSpPr>
            <p:spPr bwMode="auto">
              <a:xfrm>
                <a:off x="3255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2" name="Rectangle 57"/>
              <p:cNvSpPr>
                <a:spLocks noChangeArrowheads="1"/>
              </p:cNvSpPr>
              <p:nvPr/>
            </p:nvSpPr>
            <p:spPr bwMode="auto">
              <a:xfrm>
                <a:off x="3428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3" name="Rectangle 58"/>
              <p:cNvSpPr>
                <a:spLocks noChangeArrowheads="1"/>
              </p:cNvSpPr>
              <p:nvPr/>
            </p:nvSpPr>
            <p:spPr bwMode="auto">
              <a:xfrm>
                <a:off x="3601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4" name="Rectangle 59"/>
              <p:cNvSpPr>
                <a:spLocks noChangeArrowheads="1"/>
              </p:cNvSpPr>
              <p:nvPr/>
            </p:nvSpPr>
            <p:spPr bwMode="auto">
              <a:xfrm>
                <a:off x="3774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5" name="Rectangle 60"/>
              <p:cNvSpPr>
                <a:spLocks noChangeArrowheads="1"/>
              </p:cNvSpPr>
              <p:nvPr/>
            </p:nvSpPr>
            <p:spPr bwMode="auto">
              <a:xfrm>
                <a:off x="3946" y="2658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6" name="Rectangle 61"/>
              <p:cNvSpPr>
                <a:spLocks noChangeArrowheads="1"/>
              </p:cNvSpPr>
              <p:nvPr/>
            </p:nvSpPr>
            <p:spPr bwMode="auto">
              <a:xfrm>
                <a:off x="4119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7" name="Rectangle 62"/>
              <p:cNvSpPr>
                <a:spLocks noChangeArrowheads="1"/>
              </p:cNvSpPr>
              <p:nvPr/>
            </p:nvSpPr>
            <p:spPr bwMode="auto">
              <a:xfrm>
                <a:off x="4292" y="265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8" name="Rectangle 66"/>
              <p:cNvSpPr>
                <a:spLocks noChangeArrowheads="1"/>
              </p:cNvSpPr>
              <p:nvPr/>
            </p:nvSpPr>
            <p:spPr bwMode="auto">
              <a:xfrm>
                <a:off x="2736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79" name="Rectangle 67"/>
              <p:cNvSpPr>
                <a:spLocks noChangeArrowheads="1"/>
              </p:cNvSpPr>
              <p:nvPr/>
            </p:nvSpPr>
            <p:spPr bwMode="auto">
              <a:xfrm>
                <a:off x="2909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0" name="Rectangle 68"/>
              <p:cNvSpPr>
                <a:spLocks noChangeArrowheads="1"/>
              </p:cNvSpPr>
              <p:nvPr/>
            </p:nvSpPr>
            <p:spPr bwMode="auto">
              <a:xfrm>
                <a:off x="3082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1" name="Rectangle 69"/>
              <p:cNvSpPr>
                <a:spLocks noChangeArrowheads="1"/>
              </p:cNvSpPr>
              <p:nvPr/>
            </p:nvSpPr>
            <p:spPr bwMode="auto">
              <a:xfrm>
                <a:off x="3255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2" name="Rectangle 70"/>
              <p:cNvSpPr>
                <a:spLocks noChangeArrowheads="1"/>
              </p:cNvSpPr>
              <p:nvPr/>
            </p:nvSpPr>
            <p:spPr bwMode="auto">
              <a:xfrm>
                <a:off x="3428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3" name="Rectangle 71"/>
              <p:cNvSpPr>
                <a:spLocks noChangeArrowheads="1"/>
              </p:cNvSpPr>
              <p:nvPr/>
            </p:nvSpPr>
            <p:spPr bwMode="auto">
              <a:xfrm>
                <a:off x="3601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4" name="Rectangle 72"/>
              <p:cNvSpPr>
                <a:spLocks noChangeArrowheads="1"/>
              </p:cNvSpPr>
              <p:nvPr/>
            </p:nvSpPr>
            <p:spPr bwMode="auto">
              <a:xfrm>
                <a:off x="3774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5" name="Rectangle 73"/>
              <p:cNvSpPr>
                <a:spLocks noChangeArrowheads="1"/>
              </p:cNvSpPr>
              <p:nvPr/>
            </p:nvSpPr>
            <p:spPr bwMode="auto">
              <a:xfrm>
                <a:off x="3946" y="2773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6" name="Rectangle 74"/>
              <p:cNvSpPr>
                <a:spLocks noChangeArrowheads="1"/>
              </p:cNvSpPr>
              <p:nvPr/>
            </p:nvSpPr>
            <p:spPr bwMode="auto">
              <a:xfrm>
                <a:off x="4119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7" name="Rectangle 75"/>
              <p:cNvSpPr>
                <a:spLocks noChangeArrowheads="1"/>
              </p:cNvSpPr>
              <p:nvPr/>
            </p:nvSpPr>
            <p:spPr bwMode="auto">
              <a:xfrm>
                <a:off x="4292" y="277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8" name="Rectangle 79"/>
              <p:cNvSpPr>
                <a:spLocks noChangeArrowheads="1"/>
              </p:cNvSpPr>
              <p:nvPr/>
            </p:nvSpPr>
            <p:spPr bwMode="auto">
              <a:xfrm>
                <a:off x="2736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89" name="Rectangle 80"/>
              <p:cNvSpPr>
                <a:spLocks noChangeArrowheads="1"/>
              </p:cNvSpPr>
              <p:nvPr/>
            </p:nvSpPr>
            <p:spPr bwMode="auto">
              <a:xfrm>
                <a:off x="2909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0" name="Rectangle 81"/>
              <p:cNvSpPr>
                <a:spLocks noChangeArrowheads="1"/>
              </p:cNvSpPr>
              <p:nvPr/>
            </p:nvSpPr>
            <p:spPr bwMode="auto">
              <a:xfrm>
                <a:off x="3082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1" name="Rectangle 82"/>
              <p:cNvSpPr>
                <a:spLocks noChangeArrowheads="1"/>
              </p:cNvSpPr>
              <p:nvPr/>
            </p:nvSpPr>
            <p:spPr bwMode="auto">
              <a:xfrm>
                <a:off x="3255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2" name="Rectangle 83"/>
              <p:cNvSpPr>
                <a:spLocks noChangeArrowheads="1"/>
              </p:cNvSpPr>
              <p:nvPr/>
            </p:nvSpPr>
            <p:spPr bwMode="auto">
              <a:xfrm>
                <a:off x="3428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3" name="Rectangle 84"/>
              <p:cNvSpPr>
                <a:spLocks noChangeArrowheads="1"/>
              </p:cNvSpPr>
              <p:nvPr/>
            </p:nvSpPr>
            <p:spPr bwMode="auto">
              <a:xfrm>
                <a:off x="3601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4" name="Rectangle 85"/>
              <p:cNvSpPr>
                <a:spLocks noChangeArrowheads="1"/>
              </p:cNvSpPr>
              <p:nvPr/>
            </p:nvSpPr>
            <p:spPr bwMode="auto">
              <a:xfrm>
                <a:off x="3774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5" name="Rectangle 86"/>
              <p:cNvSpPr>
                <a:spLocks noChangeArrowheads="1"/>
              </p:cNvSpPr>
              <p:nvPr/>
            </p:nvSpPr>
            <p:spPr bwMode="auto">
              <a:xfrm>
                <a:off x="3946" y="2888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6" name="Rectangle 87"/>
              <p:cNvSpPr>
                <a:spLocks noChangeArrowheads="1"/>
              </p:cNvSpPr>
              <p:nvPr/>
            </p:nvSpPr>
            <p:spPr bwMode="auto">
              <a:xfrm>
                <a:off x="4119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7" name="Rectangle 88"/>
              <p:cNvSpPr>
                <a:spLocks noChangeArrowheads="1"/>
              </p:cNvSpPr>
              <p:nvPr/>
            </p:nvSpPr>
            <p:spPr bwMode="auto">
              <a:xfrm>
                <a:off x="4292" y="288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8" name="Rectangle 92"/>
              <p:cNvSpPr>
                <a:spLocks noChangeArrowheads="1"/>
              </p:cNvSpPr>
              <p:nvPr/>
            </p:nvSpPr>
            <p:spPr bwMode="auto">
              <a:xfrm>
                <a:off x="2736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99" name="Rectangle 93"/>
              <p:cNvSpPr>
                <a:spLocks noChangeArrowheads="1"/>
              </p:cNvSpPr>
              <p:nvPr/>
            </p:nvSpPr>
            <p:spPr bwMode="auto">
              <a:xfrm>
                <a:off x="2909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0" name="Rectangle 94"/>
              <p:cNvSpPr>
                <a:spLocks noChangeArrowheads="1"/>
              </p:cNvSpPr>
              <p:nvPr/>
            </p:nvSpPr>
            <p:spPr bwMode="auto">
              <a:xfrm>
                <a:off x="3082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1" name="Rectangle 95"/>
              <p:cNvSpPr>
                <a:spLocks noChangeArrowheads="1"/>
              </p:cNvSpPr>
              <p:nvPr/>
            </p:nvSpPr>
            <p:spPr bwMode="auto">
              <a:xfrm>
                <a:off x="3255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2" name="Rectangle 96"/>
              <p:cNvSpPr>
                <a:spLocks noChangeArrowheads="1"/>
              </p:cNvSpPr>
              <p:nvPr/>
            </p:nvSpPr>
            <p:spPr bwMode="auto">
              <a:xfrm>
                <a:off x="3428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3" name="Rectangle 97"/>
              <p:cNvSpPr>
                <a:spLocks noChangeArrowheads="1"/>
              </p:cNvSpPr>
              <p:nvPr/>
            </p:nvSpPr>
            <p:spPr bwMode="auto">
              <a:xfrm>
                <a:off x="3601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4" name="Rectangle 98"/>
              <p:cNvSpPr>
                <a:spLocks noChangeArrowheads="1"/>
              </p:cNvSpPr>
              <p:nvPr/>
            </p:nvSpPr>
            <p:spPr bwMode="auto">
              <a:xfrm>
                <a:off x="3774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5" name="Rectangle 99"/>
              <p:cNvSpPr>
                <a:spLocks noChangeArrowheads="1"/>
              </p:cNvSpPr>
              <p:nvPr/>
            </p:nvSpPr>
            <p:spPr bwMode="auto">
              <a:xfrm>
                <a:off x="3946" y="3003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6" name="Rectangle 100"/>
              <p:cNvSpPr>
                <a:spLocks noChangeArrowheads="1"/>
              </p:cNvSpPr>
              <p:nvPr/>
            </p:nvSpPr>
            <p:spPr bwMode="auto">
              <a:xfrm>
                <a:off x="4119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7" name="Rectangle 101"/>
              <p:cNvSpPr>
                <a:spLocks noChangeArrowheads="1"/>
              </p:cNvSpPr>
              <p:nvPr/>
            </p:nvSpPr>
            <p:spPr bwMode="auto">
              <a:xfrm>
                <a:off x="4292" y="300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8" name="Rectangle 105"/>
              <p:cNvSpPr>
                <a:spLocks noChangeArrowheads="1"/>
              </p:cNvSpPr>
              <p:nvPr/>
            </p:nvSpPr>
            <p:spPr bwMode="auto">
              <a:xfrm>
                <a:off x="2736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09" name="Rectangle 106"/>
              <p:cNvSpPr>
                <a:spLocks noChangeArrowheads="1"/>
              </p:cNvSpPr>
              <p:nvPr/>
            </p:nvSpPr>
            <p:spPr bwMode="auto">
              <a:xfrm>
                <a:off x="2909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0" name="Rectangle 107"/>
              <p:cNvSpPr>
                <a:spLocks noChangeArrowheads="1"/>
              </p:cNvSpPr>
              <p:nvPr/>
            </p:nvSpPr>
            <p:spPr bwMode="auto">
              <a:xfrm>
                <a:off x="3082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1" name="Rectangle 108"/>
              <p:cNvSpPr>
                <a:spLocks noChangeArrowheads="1"/>
              </p:cNvSpPr>
              <p:nvPr/>
            </p:nvSpPr>
            <p:spPr bwMode="auto">
              <a:xfrm>
                <a:off x="3255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2" name="Rectangle 109"/>
              <p:cNvSpPr>
                <a:spLocks noChangeArrowheads="1"/>
              </p:cNvSpPr>
              <p:nvPr/>
            </p:nvSpPr>
            <p:spPr bwMode="auto">
              <a:xfrm>
                <a:off x="3428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3" name="Rectangle 110"/>
              <p:cNvSpPr>
                <a:spLocks noChangeArrowheads="1"/>
              </p:cNvSpPr>
              <p:nvPr/>
            </p:nvSpPr>
            <p:spPr bwMode="auto">
              <a:xfrm>
                <a:off x="3601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4" name="Rectangle 111"/>
              <p:cNvSpPr>
                <a:spLocks noChangeArrowheads="1"/>
              </p:cNvSpPr>
              <p:nvPr/>
            </p:nvSpPr>
            <p:spPr bwMode="auto">
              <a:xfrm>
                <a:off x="3774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5" name="Rectangle 112"/>
              <p:cNvSpPr>
                <a:spLocks noChangeArrowheads="1"/>
              </p:cNvSpPr>
              <p:nvPr/>
            </p:nvSpPr>
            <p:spPr bwMode="auto">
              <a:xfrm>
                <a:off x="3946" y="3118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6" name="Rectangle 113"/>
              <p:cNvSpPr>
                <a:spLocks noChangeArrowheads="1"/>
              </p:cNvSpPr>
              <p:nvPr/>
            </p:nvSpPr>
            <p:spPr bwMode="auto">
              <a:xfrm>
                <a:off x="4119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7" name="Rectangle 114"/>
              <p:cNvSpPr>
                <a:spLocks noChangeArrowheads="1"/>
              </p:cNvSpPr>
              <p:nvPr/>
            </p:nvSpPr>
            <p:spPr bwMode="auto">
              <a:xfrm>
                <a:off x="4292" y="3119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8" name="Rectangle 118"/>
              <p:cNvSpPr>
                <a:spLocks noChangeArrowheads="1"/>
              </p:cNvSpPr>
              <p:nvPr/>
            </p:nvSpPr>
            <p:spPr bwMode="auto">
              <a:xfrm>
                <a:off x="2736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19" name="Rectangle 119"/>
              <p:cNvSpPr>
                <a:spLocks noChangeArrowheads="1"/>
              </p:cNvSpPr>
              <p:nvPr/>
            </p:nvSpPr>
            <p:spPr bwMode="auto">
              <a:xfrm>
                <a:off x="2909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0" name="Rectangle 120"/>
              <p:cNvSpPr>
                <a:spLocks noChangeArrowheads="1"/>
              </p:cNvSpPr>
              <p:nvPr/>
            </p:nvSpPr>
            <p:spPr bwMode="auto">
              <a:xfrm>
                <a:off x="3082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1" name="Rectangle 121"/>
              <p:cNvSpPr>
                <a:spLocks noChangeArrowheads="1"/>
              </p:cNvSpPr>
              <p:nvPr/>
            </p:nvSpPr>
            <p:spPr bwMode="auto">
              <a:xfrm>
                <a:off x="3255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2" name="Rectangle 122"/>
              <p:cNvSpPr>
                <a:spLocks noChangeArrowheads="1"/>
              </p:cNvSpPr>
              <p:nvPr/>
            </p:nvSpPr>
            <p:spPr bwMode="auto">
              <a:xfrm>
                <a:off x="3428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3" name="Rectangle 123"/>
              <p:cNvSpPr>
                <a:spLocks noChangeArrowheads="1"/>
              </p:cNvSpPr>
              <p:nvPr/>
            </p:nvSpPr>
            <p:spPr bwMode="auto">
              <a:xfrm>
                <a:off x="3601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4" name="Rectangle 124"/>
              <p:cNvSpPr>
                <a:spLocks noChangeArrowheads="1"/>
              </p:cNvSpPr>
              <p:nvPr/>
            </p:nvSpPr>
            <p:spPr bwMode="auto">
              <a:xfrm>
                <a:off x="3774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5" name="Rectangle 125"/>
              <p:cNvSpPr>
                <a:spLocks noChangeArrowheads="1"/>
              </p:cNvSpPr>
              <p:nvPr/>
            </p:nvSpPr>
            <p:spPr bwMode="auto">
              <a:xfrm>
                <a:off x="3946" y="3233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6" name="Rectangle 126"/>
              <p:cNvSpPr>
                <a:spLocks noChangeArrowheads="1"/>
              </p:cNvSpPr>
              <p:nvPr/>
            </p:nvSpPr>
            <p:spPr bwMode="auto">
              <a:xfrm>
                <a:off x="4119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  <p:sp>
            <p:nvSpPr>
              <p:cNvPr id="127" name="Rectangle 127"/>
              <p:cNvSpPr>
                <a:spLocks noChangeArrowheads="1"/>
              </p:cNvSpPr>
              <p:nvPr/>
            </p:nvSpPr>
            <p:spPr bwMode="auto">
              <a:xfrm>
                <a:off x="4292" y="3234"/>
                <a:ext cx="173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altLang="en-US" sz="2400">
                  <a:latin typeface="+mn-lt"/>
                </a:endParaRPr>
              </a:p>
            </p:txBody>
          </p:sp>
        </p:grpSp>
        <p:sp>
          <p:nvSpPr>
            <p:cNvPr id="26" name="Text Box 132"/>
            <p:cNvSpPr txBox="1">
              <a:spLocks noChangeArrowheads="1"/>
            </p:cNvSpPr>
            <p:nvPr/>
          </p:nvSpPr>
          <p:spPr bwMode="auto">
            <a:xfrm>
              <a:off x="2511" y="3225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0</a:t>
              </a:r>
            </a:p>
          </p:txBody>
        </p:sp>
        <p:sp>
          <p:nvSpPr>
            <p:cNvPr id="27" name="Text Box 133"/>
            <p:cNvSpPr txBox="1">
              <a:spLocks noChangeArrowheads="1"/>
            </p:cNvSpPr>
            <p:nvPr/>
          </p:nvSpPr>
          <p:spPr bwMode="auto">
            <a:xfrm>
              <a:off x="2520" y="2188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9</a:t>
              </a:r>
            </a:p>
          </p:txBody>
        </p:sp>
        <p:sp>
          <p:nvSpPr>
            <p:cNvPr id="28" name="Text Box 134"/>
            <p:cNvSpPr txBox="1">
              <a:spLocks noChangeArrowheads="1"/>
            </p:cNvSpPr>
            <p:nvPr/>
          </p:nvSpPr>
          <p:spPr bwMode="auto">
            <a:xfrm>
              <a:off x="2513" y="2879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3</a:t>
              </a:r>
            </a:p>
          </p:txBody>
        </p:sp>
        <p:sp>
          <p:nvSpPr>
            <p:cNvPr id="29" name="Text Box 135"/>
            <p:cNvSpPr txBox="1">
              <a:spLocks noChangeArrowheads="1"/>
            </p:cNvSpPr>
            <p:nvPr/>
          </p:nvSpPr>
          <p:spPr bwMode="auto">
            <a:xfrm>
              <a:off x="2521" y="2517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6</a:t>
              </a:r>
            </a:p>
          </p:txBody>
        </p:sp>
        <p:sp>
          <p:nvSpPr>
            <p:cNvPr id="30" name="Text Box 136"/>
            <p:cNvSpPr txBox="1">
              <a:spLocks noChangeArrowheads="1"/>
            </p:cNvSpPr>
            <p:nvPr/>
          </p:nvSpPr>
          <p:spPr bwMode="auto">
            <a:xfrm>
              <a:off x="2626" y="3340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0</a:t>
              </a:r>
            </a:p>
          </p:txBody>
        </p:sp>
        <p:sp>
          <p:nvSpPr>
            <p:cNvPr id="31" name="Text Box 137"/>
            <p:cNvSpPr txBox="1">
              <a:spLocks noChangeArrowheads="1"/>
            </p:cNvSpPr>
            <p:nvPr/>
          </p:nvSpPr>
          <p:spPr bwMode="auto">
            <a:xfrm>
              <a:off x="3492" y="3350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5</a:t>
              </a:r>
            </a:p>
          </p:txBody>
        </p:sp>
        <p:sp>
          <p:nvSpPr>
            <p:cNvPr id="32" name="Text Box 138"/>
            <p:cNvSpPr txBox="1">
              <a:spLocks noChangeArrowheads="1"/>
            </p:cNvSpPr>
            <p:nvPr/>
          </p:nvSpPr>
          <p:spPr bwMode="auto">
            <a:xfrm>
              <a:off x="4333" y="3350"/>
              <a:ext cx="33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>
                  <a:latin typeface="+mn-lt"/>
                </a:rPr>
                <a:t>10</a:t>
              </a:r>
            </a:p>
          </p:txBody>
        </p:sp>
        <p:sp>
          <p:nvSpPr>
            <p:cNvPr id="33" name="Text Box 140"/>
            <p:cNvSpPr txBox="1">
              <a:spLocks noChangeArrowheads="1"/>
            </p:cNvSpPr>
            <p:nvPr/>
          </p:nvSpPr>
          <p:spPr bwMode="auto">
            <a:xfrm rot="16200000">
              <a:off x="1923" y="2682"/>
              <a:ext cx="104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dirty="0">
                  <a:latin typeface="+mn-lt"/>
                </a:rPr>
                <a:t>Force </a:t>
              </a:r>
              <a:r>
                <a:rPr lang="en-US" altLang="en-US" sz="2400" i="1" dirty="0">
                  <a:solidFill>
                    <a:srgbClr val="FF0000"/>
                  </a:solidFill>
                  <a:latin typeface="+mn-lt"/>
                </a:rPr>
                <a:t>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dirty="0">
                  <a:latin typeface="+mn-lt"/>
                </a:rPr>
                <a:t>/ n</a:t>
              </a:r>
            </a:p>
          </p:txBody>
        </p:sp>
        <p:sp>
          <p:nvSpPr>
            <p:cNvPr id="34" name="Text Box 141"/>
            <p:cNvSpPr txBox="1">
              <a:spLocks noChangeArrowheads="1"/>
            </p:cNvSpPr>
            <p:nvPr/>
          </p:nvSpPr>
          <p:spPr bwMode="auto">
            <a:xfrm>
              <a:off x="3149" y="3499"/>
              <a:ext cx="905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dirty="0">
                  <a:latin typeface="+mn-lt"/>
                </a:rPr>
                <a:t>Time </a:t>
              </a:r>
              <a:r>
                <a:rPr lang="en-US" altLang="en-US" sz="2400" i="1" dirty="0">
                  <a:latin typeface="+mn-lt"/>
                </a:rPr>
                <a:t>t </a:t>
              </a:r>
              <a:r>
                <a:rPr lang="en-US" altLang="en-US" sz="2400" dirty="0">
                  <a:latin typeface="+mn-lt"/>
                </a:rPr>
                <a:t>/ s</a:t>
              </a:r>
            </a:p>
          </p:txBody>
        </p:sp>
      </p:grpSp>
      <p:sp>
        <p:nvSpPr>
          <p:cNvPr id="128" name="Freeform 143"/>
          <p:cNvSpPr>
            <a:spLocks/>
          </p:cNvSpPr>
          <p:nvPr/>
        </p:nvSpPr>
        <p:spPr bwMode="auto">
          <a:xfrm>
            <a:off x="5464175" y="4448175"/>
            <a:ext cx="2743200" cy="1658938"/>
          </a:xfrm>
          <a:custGeom>
            <a:avLst/>
            <a:gdLst>
              <a:gd name="T0" fmla="*/ 0 w 1728"/>
              <a:gd name="T1" fmla="*/ 2147483647 h 1045"/>
              <a:gd name="T2" fmla="*/ 2147483647 w 1728"/>
              <a:gd name="T3" fmla="*/ 0 h 1045"/>
              <a:gd name="T4" fmla="*/ 2147483647 w 1728"/>
              <a:gd name="T5" fmla="*/ 0 h 1045"/>
              <a:gd name="T6" fmla="*/ 2147483647 w 1728"/>
              <a:gd name="T7" fmla="*/ 2147483647 h 1045"/>
              <a:gd name="T8" fmla="*/ 0 60000 65536"/>
              <a:gd name="T9" fmla="*/ 0 60000 65536"/>
              <a:gd name="T10" fmla="*/ 0 60000 65536"/>
              <a:gd name="T11" fmla="*/ 0 60000 65536"/>
              <a:gd name="T12" fmla="*/ 0 w 1728"/>
              <a:gd name="T13" fmla="*/ 0 h 1045"/>
              <a:gd name="T14" fmla="*/ 1728 w 1728"/>
              <a:gd name="T15" fmla="*/ 1045 h 104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28" h="1045">
                <a:moveTo>
                  <a:pt x="0" y="1045"/>
                </a:moveTo>
                <a:lnTo>
                  <a:pt x="523" y="0"/>
                </a:lnTo>
                <a:lnTo>
                  <a:pt x="1213" y="0"/>
                </a:lnTo>
                <a:lnTo>
                  <a:pt x="1728" y="1038"/>
                </a:ln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29" name="AutoShape 144"/>
          <p:cNvSpPr>
            <a:spLocks noChangeArrowheads="1"/>
          </p:cNvSpPr>
          <p:nvPr/>
        </p:nvSpPr>
        <p:spPr bwMode="auto">
          <a:xfrm>
            <a:off x="7389813" y="4435475"/>
            <a:ext cx="793750" cy="1660525"/>
          </a:xfrm>
          <a:prstGeom prst="rtTriangle">
            <a:avLst/>
          </a:prstGeom>
          <a:solidFill>
            <a:srgbClr val="FF0000">
              <a:alpha val="4509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30" name="AutoShape 145"/>
          <p:cNvSpPr>
            <a:spLocks noChangeArrowheads="1"/>
          </p:cNvSpPr>
          <p:nvPr/>
        </p:nvSpPr>
        <p:spPr bwMode="auto">
          <a:xfrm flipH="1">
            <a:off x="5502275" y="4437063"/>
            <a:ext cx="793750" cy="1660525"/>
          </a:xfrm>
          <a:prstGeom prst="rtTriangle">
            <a:avLst/>
          </a:prstGeom>
          <a:solidFill>
            <a:srgbClr val="FF9900">
              <a:alpha val="4509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31" name="Rectangle 146"/>
          <p:cNvSpPr>
            <a:spLocks noChangeArrowheads="1"/>
          </p:cNvSpPr>
          <p:nvPr/>
        </p:nvSpPr>
        <p:spPr bwMode="auto">
          <a:xfrm>
            <a:off x="6294438" y="4435475"/>
            <a:ext cx="1095375" cy="1660525"/>
          </a:xfrm>
          <a:prstGeom prst="rect">
            <a:avLst/>
          </a:prstGeom>
          <a:solidFill>
            <a:srgbClr val="66FF33">
              <a:alpha val="3882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011363"/>
            <a:ext cx="7761288" cy="48466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EXAMPLE: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How does a jet engine                                                produce thrust?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The jet engine sucks                                                     in air (at about the speed                                                  that the plane is flying through the air), heats it up, and expels it at a greater velocity.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The momentum of the air changes since its velocity does, and hence an impulse has been imparted to it by the engine.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The engine feels an equal and opposite impulse.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Hence the engine creates a thrust.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106515" name="Picture 19" descr="Image of Jet Engine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11688" y="1990725"/>
            <a:ext cx="3840162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 rot="233069">
            <a:off x="4679950" y="3344863"/>
            <a:ext cx="552450" cy="512762"/>
            <a:chOff x="4737" y="2342"/>
            <a:chExt cx="348" cy="323"/>
          </a:xfrm>
        </p:grpSpPr>
        <p:sp>
          <p:nvSpPr>
            <p:cNvPr id="24589" name="Line 20"/>
            <p:cNvSpPr>
              <a:spLocks noChangeShapeType="1"/>
            </p:cNvSpPr>
            <p:nvPr/>
          </p:nvSpPr>
          <p:spPr bwMode="auto">
            <a:xfrm flipV="1">
              <a:off x="4737" y="2342"/>
              <a:ext cx="348" cy="12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90" name="Text Box 21"/>
            <p:cNvSpPr txBox="1">
              <a:spLocks noChangeArrowheads="1"/>
            </p:cNvSpPr>
            <p:nvPr/>
          </p:nvSpPr>
          <p:spPr bwMode="auto">
            <a:xfrm>
              <a:off x="4808" y="2377"/>
              <a:ext cx="23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>
                  <a:latin typeface="Arial" charset="0"/>
                </a:rPr>
                <a:t>u</a:t>
              </a:r>
            </a:p>
          </p:txBody>
        </p:sp>
      </p:grp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7907338" y="2274888"/>
            <a:ext cx="938212" cy="531812"/>
            <a:chOff x="4737" y="2342"/>
            <a:chExt cx="348" cy="252"/>
          </a:xfrm>
        </p:grpSpPr>
        <p:sp>
          <p:nvSpPr>
            <p:cNvPr id="24587" name="Line 24"/>
            <p:cNvSpPr>
              <a:spLocks noChangeShapeType="1"/>
            </p:cNvSpPr>
            <p:nvPr/>
          </p:nvSpPr>
          <p:spPr bwMode="auto">
            <a:xfrm flipV="1">
              <a:off x="4737" y="2342"/>
              <a:ext cx="348" cy="121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88" name="Text Box 25"/>
            <p:cNvSpPr txBox="1">
              <a:spLocks noChangeArrowheads="1"/>
            </p:cNvSpPr>
            <p:nvPr/>
          </p:nvSpPr>
          <p:spPr bwMode="auto">
            <a:xfrm>
              <a:off x="4808" y="2377"/>
              <a:ext cx="233" cy="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>
                  <a:solidFill>
                    <a:schemeClr val="accent2"/>
                  </a:solidFill>
                  <a:latin typeface="Arial" charset="0"/>
                </a:rPr>
                <a:t>v</a:t>
              </a:r>
            </a:p>
          </p:txBody>
        </p:sp>
      </p:grp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5664200" y="2001838"/>
            <a:ext cx="973138" cy="508000"/>
            <a:chOff x="3600" y="1285"/>
            <a:chExt cx="613" cy="320"/>
          </a:xfrm>
        </p:grpSpPr>
        <p:sp>
          <p:nvSpPr>
            <p:cNvPr id="24585" name="Line 27"/>
            <p:cNvSpPr>
              <a:spLocks noChangeShapeType="1"/>
            </p:cNvSpPr>
            <p:nvPr/>
          </p:nvSpPr>
          <p:spPr bwMode="auto">
            <a:xfrm rot="224850" flipV="1">
              <a:off x="3600" y="1285"/>
              <a:ext cx="591" cy="161"/>
            </a:xfrm>
            <a:prstGeom prst="line">
              <a:avLst/>
            </a:prstGeom>
            <a:noFill/>
            <a:ln w="57150">
              <a:solidFill>
                <a:srgbClr val="008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586" name="Text Box 28"/>
            <p:cNvSpPr txBox="1">
              <a:spLocks noChangeArrowheads="1"/>
            </p:cNvSpPr>
            <p:nvPr/>
          </p:nvSpPr>
          <p:spPr bwMode="auto">
            <a:xfrm>
              <a:off x="3818" y="1317"/>
              <a:ext cx="39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>
                  <a:solidFill>
                    <a:srgbClr val="008000"/>
                  </a:solidFill>
                  <a:latin typeface="Arial" charset="0"/>
                </a:rPr>
                <a:t>T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65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ircraft_tom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ircraft_tomc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6"/>
          <p:cNvSpPr>
            <a:spLocks noChangeArrowheads="1"/>
          </p:cNvSpPr>
          <p:nvPr/>
        </p:nvSpPr>
        <p:spPr bwMode="auto">
          <a:xfrm>
            <a:off x="703263" y="4899025"/>
            <a:ext cx="7747000" cy="195897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altLang="en-US" sz="2400" b="1" i="1" dirty="0">
                <a:latin typeface="Arial" charset="0"/>
              </a:rPr>
              <a:t>FYI    </a:t>
            </a:r>
          </a:p>
          <a:p>
            <a:pPr>
              <a:spcBef>
                <a:spcPct val="10000"/>
              </a:spcBef>
            </a:pPr>
            <a:r>
              <a:rPr lang="en-US" altLang="en-US" sz="2400" b="1" dirty="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The equation </a:t>
            </a:r>
            <a:r>
              <a:rPr lang="en-US" altLang="en-US" sz="2400" i="1" dirty="0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= (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∆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m /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 ∆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t 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)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v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is known as the 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rocket engine equation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 because it shows us how to calculate the thrust of a rocket engine.</a:t>
            </a:r>
            <a:endParaRPr lang="en-US" altLang="en-US" sz="2400" dirty="0">
              <a:latin typeface="Arial" charset="0"/>
            </a:endParaRPr>
          </a:p>
          <a:p>
            <a:pPr>
              <a:spcBef>
                <a:spcPct val="10000"/>
              </a:spcBef>
            </a:pPr>
            <a:r>
              <a:rPr lang="en-US" altLang="en-US" sz="2400" b="1" dirty="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The second example will show how this is done.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011363"/>
            <a:ext cx="7761288" cy="292639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EXAMPLE: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Show that </a:t>
            </a:r>
            <a:r>
              <a:rPr lang="en-US" altLang="en-US" sz="2400" i="1" dirty="0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= (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∆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m /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 ∆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t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)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v.</a:t>
            </a:r>
            <a:endParaRPr lang="en-US" altLang="en-US" sz="2400" dirty="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SOLUTION: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From </a:t>
            </a:r>
            <a:r>
              <a:rPr lang="en-US" altLang="en-US" sz="2400" i="1" dirty="0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p /</a:t>
            </a:r>
            <a:r>
              <a:rPr lang="en-US" altLang="en-US" sz="2400" dirty="0">
                <a:latin typeface="Arial" charset="0"/>
              </a:rPr>
              <a:t>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t</a:t>
            </a:r>
            <a:r>
              <a:rPr lang="en-US" altLang="en-US" sz="2400" dirty="0">
                <a:latin typeface="Arial" charset="0"/>
              </a:rPr>
              <a:t> we have</a:t>
            </a:r>
            <a:endParaRPr lang="en-US" altLang="en-US" sz="2400" i="1" dirty="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 dirty="0">
                <a:latin typeface="Arial" charset="0"/>
              </a:rPr>
              <a:t>                  F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p /</a:t>
            </a:r>
            <a:r>
              <a:rPr lang="en-US" altLang="en-US" sz="2400" dirty="0">
                <a:latin typeface="Arial" charset="0"/>
              </a:rPr>
              <a:t>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t</a:t>
            </a:r>
            <a:endParaRPr lang="en-US" altLang="en-US" sz="2400" dirty="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 dirty="0">
                <a:latin typeface="Arial" charset="0"/>
              </a:rPr>
              <a:t>                  F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dirty="0">
                <a:latin typeface="Arial" charset="0"/>
              </a:rPr>
              <a:t>(</a:t>
            </a:r>
            <a:r>
              <a:rPr lang="en-US" altLang="en-US" sz="2400" i="1" dirty="0" err="1">
                <a:latin typeface="Arial" charset="0"/>
              </a:rPr>
              <a:t>mv</a:t>
            </a:r>
            <a:r>
              <a:rPr lang="en-US" altLang="en-US" sz="2400" dirty="0">
                <a:latin typeface="Arial" charset="0"/>
              </a:rPr>
              <a:t>)</a:t>
            </a:r>
            <a:r>
              <a:rPr lang="en-US" altLang="en-US" sz="2400" i="1" dirty="0">
                <a:latin typeface="Arial" charset="0"/>
              </a:rPr>
              <a:t> /</a:t>
            </a:r>
            <a:r>
              <a:rPr lang="en-US" altLang="en-US" sz="2400" dirty="0">
                <a:latin typeface="Arial" charset="0"/>
              </a:rPr>
              <a:t>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t</a:t>
            </a:r>
            <a:endParaRPr lang="en-US" altLang="en-US" sz="2400" dirty="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 dirty="0">
                <a:latin typeface="Arial" charset="0"/>
              </a:rPr>
              <a:t>                  F</a:t>
            </a:r>
            <a:r>
              <a:rPr lang="en-US" altLang="en-US" sz="2400" dirty="0">
                <a:latin typeface="Arial" charset="0"/>
              </a:rPr>
              <a:t> = (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m /</a:t>
            </a:r>
            <a:r>
              <a:rPr lang="en-US" altLang="en-US" sz="2400" dirty="0">
                <a:latin typeface="Arial" charset="0"/>
              </a:rPr>
              <a:t> </a:t>
            </a:r>
            <a:r>
              <a:rPr lang="en-US" sz="2400" dirty="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 dirty="0">
                <a:latin typeface="Arial" charset="0"/>
              </a:rPr>
              <a:t>t </a:t>
            </a:r>
            <a:r>
              <a:rPr lang="en-US" altLang="en-US" sz="2400" dirty="0">
                <a:latin typeface="Arial" charset="0"/>
              </a:rPr>
              <a:t>)</a:t>
            </a:r>
            <a:r>
              <a:rPr lang="en-US" altLang="en-US" sz="2400" i="1" dirty="0">
                <a:latin typeface="Arial" charset="0"/>
              </a:rPr>
              <a:t>v</a:t>
            </a:r>
            <a:r>
              <a:rPr lang="en-US" altLang="en-US" sz="2400" dirty="0">
                <a:latin typeface="Arial" charset="0"/>
              </a:rPr>
              <a:t>     </a:t>
            </a:r>
            <a:r>
              <a:rPr lang="en-US" altLang="en-US" sz="2400" dirty="0">
                <a:solidFill>
                  <a:srgbClr val="009999"/>
                </a:solidFill>
                <a:latin typeface="Arial" charset="0"/>
              </a:rPr>
              <a:t>(if </a:t>
            </a:r>
            <a:r>
              <a:rPr lang="en-US" altLang="en-US" sz="2400" i="1" dirty="0">
                <a:solidFill>
                  <a:srgbClr val="009999"/>
                </a:solidFill>
                <a:latin typeface="Arial" charset="0"/>
              </a:rPr>
              <a:t>v</a:t>
            </a:r>
            <a:r>
              <a:rPr lang="en-US" altLang="en-US" sz="2400" dirty="0">
                <a:solidFill>
                  <a:srgbClr val="009999"/>
                </a:solidFill>
                <a:latin typeface="Arial" charset="0"/>
              </a:rPr>
              <a:t> is constant)</a:t>
            </a:r>
            <a:r>
              <a:rPr lang="en-US" altLang="en-US" sz="2400" dirty="0">
                <a:latin typeface="Arial" charset="0"/>
              </a:rPr>
              <a:t>.</a:t>
            </a:r>
            <a:endParaRPr lang="en-US" altLang="en-US" sz="2400" i="1" dirty="0">
              <a:latin typeface="Arial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pic>
        <p:nvPicPr>
          <p:cNvPr id="110607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8000"/>
              </a:clrFrom>
              <a:clrTo>
                <a:srgbClr val="008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56575" y="0"/>
            <a:ext cx="982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09" name="Text Box 17"/>
          <p:cNvSpPr txBox="1">
            <a:spLocks noChangeArrowheads="1"/>
          </p:cNvSpPr>
          <p:nvPr/>
        </p:nvSpPr>
        <p:spPr bwMode="auto">
          <a:xfrm>
            <a:off x="6119813" y="766763"/>
            <a:ext cx="2054225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sym typeface="Symbol" pitchFamily="18" charset="2"/>
              </a:rPr>
              <a:t></a:t>
            </a:r>
            <a:r>
              <a:rPr lang="en-US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This is a 2-stage rocket. </a:t>
            </a:r>
          </a:p>
          <a:p>
            <a:pPr>
              <a:defRPr/>
            </a:pPr>
            <a:r>
              <a:rPr lang="en-US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sym typeface="Symbol" pitchFamily="18" charset="2"/>
              </a:rPr>
              <a:t></a:t>
            </a:r>
            <a:r>
              <a:rPr lang="en-US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The </a:t>
            </a:r>
            <a:r>
              <a:rPr lang="en-US" i="1" dirty="0">
                <a:solidFill>
                  <a:srgbClr val="FF3300"/>
                </a:solidFill>
                <a:latin typeface="+mn-lt"/>
              </a:rPr>
              <a:t>orange tanks hold fuel</a:t>
            </a:r>
            <a:r>
              <a:rPr lang="en-US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, and the </a:t>
            </a:r>
            <a:r>
              <a:rPr lang="en-US" i="1" dirty="0">
                <a:solidFill>
                  <a:srgbClr val="009999"/>
                </a:solidFill>
                <a:latin typeface="+mn-lt"/>
              </a:rPr>
              <a:t>blue tanks hold oxidizer</a:t>
            </a:r>
            <a:r>
              <a:rPr lang="en-US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.</a:t>
            </a:r>
          </a:p>
          <a:p>
            <a:pPr>
              <a:defRPr/>
            </a:pPr>
            <a:r>
              <a:rPr lang="en-US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sym typeface="Symbol" pitchFamily="18" charset="2"/>
              </a:rPr>
              <a:t></a:t>
            </a:r>
            <a:r>
              <a:rPr lang="en-US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The oxidizer is needed so that the rocket works without air.</a:t>
            </a: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0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0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0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06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1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011363"/>
            <a:ext cx="7761288" cy="48466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EXAMPLE: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What is the purpose of the rocket nozzle?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</a:rPr>
              <a:t>SOLUTION: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In the combustion chamber the gas                           particles have random directions.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</a:rPr>
              <a:t>The shape of the nozzle is such that                                the particles in the sphere of combustion                          are deflected in such a way that they all                                come out </a:t>
            </a:r>
            <a:r>
              <a:rPr lang="en-US" altLang="en-US" sz="2400" dirty="0" err="1">
                <a:latin typeface="Arial" charset="0"/>
              </a:rPr>
              <a:t>antiparallel</a:t>
            </a:r>
            <a:r>
              <a:rPr lang="en-US" altLang="en-US" sz="2400" dirty="0">
                <a:latin typeface="Arial" charset="0"/>
              </a:rPr>
              <a:t> to the rocket.</a:t>
            </a:r>
            <a:endParaRPr lang="en-US" altLang="en-US" sz="2400" i="1" dirty="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This maximizes the impulse on the gases.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The rocket feels an equal and opposite (maximized) impulse, creating a maximized thrust.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en-US" sz="2400" dirty="0">
              <a:latin typeface="Arial" charset="0"/>
              <a:sym typeface="Symbol" pitchFamily="18" charset="2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2662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sp>
        <p:nvSpPr>
          <p:cNvPr id="112650" name="Freeform 10"/>
          <p:cNvSpPr>
            <a:spLocks/>
          </p:cNvSpPr>
          <p:nvPr/>
        </p:nvSpPr>
        <p:spPr bwMode="auto">
          <a:xfrm>
            <a:off x="7246938" y="-96838"/>
            <a:ext cx="454025" cy="769938"/>
          </a:xfrm>
          <a:custGeom>
            <a:avLst/>
            <a:gdLst>
              <a:gd name="T0" fmla="*/ 393700 w 286"/>
              <a:gd name="T1" fmla="*/ 0 h 485"/>
              <a:gd name="T2" fmla="*/ 157162 w 286"/>
              <a:gd name="T3" fmla="*/ 214313 h 485"/>
              <a:gd name="T4" fmla="*/ 0 w 286"/>
              <a:gd name="T5" fmla="*/ 288925 h 485"/>
              <a:gd name="T6" fmla="*/ 39687 w 286"/>
              <a:gd name="T7" fmla="*/ 525463 h 485"/>
              <a:gd name="T8" fmla="*/ 454025 w 286"/>
              <a:gd name="T9" fmla="*/ 769938 h 48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6"/>
              <a:gd name="T16" fmla="*/ 0 h 485"/>
              <a:gd name="T17" fmla="*/ 286 w 286"/>
              <a:gd name="T18" fmla="*/ 485 h 48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6" h="485">
                <a:moveTo>
                  <a:pt x="248" y="0"/>
                </a:moveTo>
                <a:lnTo>
                  <a:pt x="99" y="135"/>
                </a:lnTo>
                <a:lnTo>
                  <a:pt x="0" y="182"/>
                </a:lnTo>
                <a:lnTo>
                  <a:pt x="25" y="331"/>
                </a:lnTo>
                <a:lnTo>
                  <a:pt x="286" y="485"/>
                </a:lnTo>
              </a:path>
            </a:pathLst>
          </a:custGeom>
          <a:noFill/>
          <a:ln w="76200" cmpd="sng">
            <a:solidFill>
              <a:srgbClr val="FF9933">
                <a:alpha val="50195"/>
              </a:srgbClr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51" name="Freeform 11"/>
          <p:cNvSpPr>
            <a:spLocks/>
          </p:cNvSpPr>
          <p:nvPr/>
        </p:nvSpPr>
        <p:spPr bwMode="auto">
          <a:xfrm>
            <a:off x="7437438" y="-47625"/>
            <a:ext cx="647700" cy="612775"/>
          </a:xfrm>
          <a:custGeom>
            <a:avLst/>
            <a:gdLst>
              <a:gd name="T0" fmla="*/ 647700 w 408"/>
              <a:gd name="T1" fmla="*/ 0 h 386"/>
              <a:gd name="T2" fmla="*/ 23812 w 408"/>
              <a:gd name="T3" fmla="*/ 288925 h 386"/>
              <a:gd name="T4" fmla="*/ 0 w 408"/>
              <a:gd name="T5" fmla="*/ 360362 h 386"/>
              <a:gd name="T6" fmla="*/ 479425 w 408"/>
              <a:gd name="T7" fmla="*/ 612775 h 386"/>
              <a:gd name="T8" fmla="*/ 0 60000 65536"/>
              <a:gd name="T9" fmla="*/ 0 60000 65536"/>
              <a:gd name="T10" fmla="*/ 0 60000 65536"/>
              <a:gd name="T11" fmla="*/ 0 60000 65536"/>
              <a:gd name="T12" fmla="*/ 0 w 408"/>
              <a:gd name="T13" fmla="*/ 0 h 386"/>
              <a:gd name="T14" fmla="*/ 408 w 408"/>
              <a:gd name="T15" fmla="*/ 386 h 38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8" h="386">
                <a:moveTo>
                  <a:pt x="408" y="0"/>
                </a:moveTo>
                <a:lnTo>
                  <a:pt x="15" y="182"/>
                </a:lnTo>
                <a:lnTo>
                  <a:pt x="0" y="227"/>
                </a:lnTo>
                <a:lnTo>
                  <a:pt x="302" y="386"/>
                </a:lnTo>
              </a:path>
            </a:pathLst>
          </a:custGeom>
          <a:noFill/>
          <a:ln w="76200" cmpd="sng">
            <a:solidFill>
              <a:srgbClr val="009999">
                <a:alpha val="50195"/>
              </a:srgbClr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52" name="Oval 12"/>
          <p:cNvSpPr>
            <a:spLocks noChangeArrowheads="1"/>
          </p:cNvSpPr>
          <p:nvPr/>
        </p:nvSpPr>
        <p:spPr bwMode="auto">
          <a:xfrm>
            <a:off x="7515225" y="1435100"/>
            <a:ext cx="1016000" cy="10160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112653" name="Freeform 13"/>
          <p:cNvSpPr>
            <a:spLocks/>
          </p:cNvSpPr>
          <p:nvPr/>
        </p:nvSpPr>
        <p:spPr bwMode="auto">
          <a:xfrm rot="-5400000">
            <a:off x="7004844" y="3498057"/>
            <a:ext cx="3297237" cy="457200"/>
          </a:xfrm>
          <a:custGeom>
            <a:avLst/>
            <a:gdLst>
              <a:gd name="T0" fmla="*/ 3297237 w 2077"/>
              <a:gd name="T1" fmla="*/ 0 h 288"/>
              <a:gd name="T2" fmla="*/ 2852737 w 2077"/>
              <a:gd name="T3" fmla="*/ 457200 h 288"/>
              <a:gd name="T4" fmla="*/ 0 w 2077"/>
              <a:gd name="T5" fmla="*/ 457200 h 288"/>
              <a:gd name="T6" fmla="*/ 0 60000 65536"/>
              <a:gd name="T7" fmla="*/ 0 60000 65536"/>
              <a:gd name="T8" fmla="*/ 0 60000 65536"/>
              <a:gd name="T9" fmla="*/ 0 w 2077"/>
              <a:gd name="T10" fmla="*/ 0 h 288"/>
              <a:gd name="T11" fmla="*/ 2077 w 2077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77" h="288">
                <a:moveTo>
                  <a:pt x="2077" y="0"/>
                </a:moveTo>
                <a:lnTo>
                  <a:pt x="1797" y="288"/>
                </a:lnTo>
                <a:lnTo>
                  <a:pt x="0" y="288"/>
                </a:lnTo>
              </a:path>
            </a:pathLst>
          </a:custGeom>
          <a:noFill/>
          <a:ln w="57150" cmpd="sng">
            <a:solidFill>
              <a:srgbClr val="FF0000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654" name="Freeform 14"/>
          <p:cNvSpPr>
            <a:spLocks/>
          </p:cNvSpPr>
          <p:nvPr/>
        </p:nvSpPr>
        <p:spPr bwMode="auto">
          <a:xfrm rot="-5400000">
            <a:off x="5711031" y="3628232"/>
            <a:ext cx="3411537" cy="685800"/>
          </a:xfrm>
          <a:custGeom>
            <a:avLst/>
            <a:gdLst>
              <a:gd name="T0" fmla="*/ 1063124357 w 10948"/>
              <a:gd name="T1" fmla="*/ 47032163 h 10000"/>
              <a:gd name="T2" fmla="*/ 916687580 w 10948"/>
              <a:gd name="T3" fmla="*/ 0 h 10000"/>
              <a:gd name="T4" fmla="*/ 0 w 10948"/>
              <a:gd name="T5" fmla="*/ 0 h 10000"/>
              <a:gd name="T6" fmla="*/ 0 60000 65536"/>
              <a:gd name="T7" fmla="*/ 0 60000 65536"/>
              <a:gd name="T8" fmla="*/ 0 60000 65536"/>
              <a:gd name="T9" fmla="*/ 0 w 10948"/>
              <a:gd name="T10" fmla="*/ 0 h 10000"/>
              <a:gd name="T11" fmla="*/ 10948 w 10948"/>
              <a:gd name="T12" fmla="*/ 10000 h 100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948" h="10000">
                <a:moveTo>
                  <a:pt x="10948" y="10000"/>
                </a:moveTo>
                <a:lnTo>
                  <a:pt x="9440" y="0"/>
                </a:lnTo>
                <a:lnTo>
                  <a:pt x="0" y="0"/>
                </a:lnTo>
              </a:path>
            </a:pathLst>
          </a:custGeom>
          <a:noFill/>
          <a:ln w="57150" cmpd="sng">
            <a:solidFill>
              <a:srgbClr val="FF0000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655" name="Freeform 15"/>
          <p:cNvSpPr>
            <a:spLocks/>
          </p:cNvSpPr>
          <p:nvPr/>
        </p:nvSpPr>
        <p:spPr bwMode="auto">
          <a:xfrm rot="-5400000">
            <a:off x="5802312" y="3562351"/>
            <a:ext cx="3357563" cy="277812"/>
          </a:xfrm>
          <a:custGeom>
            <a:avLst/>
            <a:gdLst>
              <a:gd name="T0" fmla="*/ 3357563 w 2115"/>
              <a:gd name="T1" fmla="*/ 277812 h 175"/>
              <a:gd name="T2" fmla="*/ 3249612 w 2115"/>
              <a:gd name="T3" fmla="*/ 0 h 175"/>
              <a:gd name="T4" fmla="*/ 0 w 2115"/>
              <a:gd name="T5" fmla="*/ 0 h 175"/>
              <a:gd name="T6" fmla="*/ 0 60000 65536"/>
              <a:gd name="T7" fmla="*/ 0 60000 65536"/>
              <a:gd name="T8" fmla="*/ 0 60000 65536"/>
              <a:gd name="T9" fmla="*/ 0 w 2115"/>
              <a:gd name="T10" fmla="*/ 0 h 175"/>
              <a:gd name="T11" fmla="*/ 2115 w 2115"/>
              <a:gd name="T12" fmla="*/ 175 h 17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15" h="175">
                <a:moveTo>
                  <a:pt x="2115" y="175"/>
                </a:moveTo>
                <a:lnTo>
                  <a:pt x="2047" y="0"/>
                </a:lnTo>
                <a:lnTo>
                  <a:pt x="0" y="0"/>
                </a:lnTo>
              </a:path>
            </a:pathLst>
          </a:custGeom>
          <a:noFill/>
          <a:ln w="57150" cmpd="sng">
            <a:solidFill>
              <a:srgbClr val="FF0000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656" name="Line 16"/>
          <p:cNvSpPr>
            <a:spLocks noChangeShapeType="1"/>
          </p:cNvSpPr>
          <p:nvPr/>
        </p:nvSpPr>
        <p:spPr bwMode="auto">
          <a:xfrm rot="16200000" flipH="1">
            <a:off x="6725444" y="3644106"/>
            <a:ext cx="2638425" cy="47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112649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65938" y="0"/>
            <a:ext cx="2278062" cy="4065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6" name="Group 15"/>
          <p:cNvGrpSpPr/>
          <p:nvPr/>
        </p:nvGrpSpPr>
        <p:grpSpPr>
          <a:xfrm>
            <a:off x="6231988" y="1224683"/>
            <a:ext cx="450961" cy="1139483"/>
            <a:chOff x="6231988" y="1224683"/>
            <a:chExt cx="450961" cy="1139483"/>
          </a:xfrm>
        </p:grpSpPr>
        <p:cxnSp>
          <p:nvCxnSpPr>
            <p:cNvPr id="14" name="Straight Arrow Connector 13"/>
            <p:cNvCxnSpPr/>
            <p:nvPr/>
          </p:nvCxnSpPr>
          <p:spPr>
            <a:xfrm rot="5400000" flipH="1" flipV="1">
              <a:off x="6112413" y="1793631"/>
              <a:ext cx="1139483" cy="1588"/>
            </a:xfrm>
            <a:prstGeom prst="straightConnector1">
              <a:avLst/>
            </a:prstGeom>
            <a:ln w="53975">
              <a:solidFill>
                <a:srgbClr val="00999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6231988" y="1617784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009999"/>
                  </a:solidFill>
                  <a:latin typeface="+mn-lt"/>
                </a:rPr>
                <a:t>T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0" grpId="0" animBg="1"/>
      <p:bldP spid="112651" grpId="0" animBg="1"/>
      <p:bldP spid="112652" grpId="0" animBg="1"/>
      <p:bldP spid="112653" grpId="0" animBg="1"/>
      <p:bldP spid="112654" grpId="0" animBg="1"/>
      <p:bldP spid="112655" grpId="0" animBg="1"/>
      <p:bldP spid="11265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9969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rgbClr val="333399"/>
                </a:solidFill>
                <a:latin typeface="Arial" charset="0"/>
              </a:rPr>
              <a:t>Impulse and force – time graphs </a:t>
            </a:r>
            <a:r>
              <a:rPr lang="en-US" altLang="en-US" sz="2400">
                <a:latin typeface="Arial" charset="0"/>
              </a:rPr>
              <a:t>	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679450" y="2489200"/>
            <a:ext cx="7761288" cy="4368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EXAMPLE:  A rocket engine consumes                                     fuel and oxidizer at a rate of 275 kg</a:t>
            </a:r>
            <a:r>
              <a:rPr lang="en-US" altLang="en-US" sz="2400" baseline="-25000">
                <a:latin typeface="Arial" charset="0"/>
              </a:rPr>
              <a:t> </a:t>
            </a:r>
            <a:r>
              <a:rPr lang="en-US" altLang="en-US" sz="2400">
                <a:latin typeface="Arial" charset="0"/>
              </a:rPr>
              <a:t>s</a:t>
            </a:r>
            <a:r>
              <a:rPr lang="en-US" altLang="en-US" sz="2400" baseline="30000">
                <a:latin typeface="Arial" charset="0"/>
              </a:rPr>
              <a:t>-1                                           </a:t>
            </a:r>
            <a:r>
              <a:rPr lang="en-US" altLang="en-US" sz="2400">
                <a:latin typeface="Arial" charset="0"/>
                <a:sym typeface="Symbol" pitchFamily="18" charset="2"/>
              </a:rPr>
              <a:t>and used a chemical reaction that gives                      the product gas particles an average                       speed of 1250 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. Find the thrust                     produced by this engine.</a:t>
            </a:r>
            <a:endParaRPr lang="en-US" altLang="en-US" sz="2400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The units of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m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 </a:t>
            </a:r>
            <a:r>
              <a:rPr lang="en-US" altLang="en-US" sz="2400">
                <a:latin typeface="Arial" charset="0"/>
              </a:rPr>
              <a:t> are kg</a:t>
            </a:r>
            <a:r>
              <a:rPr lang="en-US" altLang="en-US" sz="2400" baseline="-25000">
                <a:latin typeface="Arial" charset="0"/>
              </a:rPr>
              <a:t> </a:t>
            </a:r>
            <a:r>
              <a:rPr lang="en-US" altLang="en-US" sz="2400">
                <a:latin typeface="Arial" charset="0"/>
              </a:rPr>
              <a:t>s</a:t>
            </a:r>
            <a:r>
              <a:rPr lang="en-US" altLang="en-US" sz="2400" baseline="30000">
                <a:latin typeface="Arial" charset="0"/>
              </a:rPr>
              <a:t>-1</a:t>
            </a:r>
            <a:r>
              <a:rPr lang="en-US" altLang="en-US" sz="2400">
                <a:latin typeface="Arial" charset="0"/>
              </a:rPr>
              <a:t> so that                      clearly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m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  <a:r>
              <a:rPr lang="en-US" altLang="en-US" sz="2400">
                <a:latin typeface="Arial" charset="0"/>
              </a:rPr>
              <a:t> = 275.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The speed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v</a:t>
            </a:r>
            <a:r>
              <a:rPr lang="en-US" altLang="en-US" sz="2400">
                <a:latin typeface="Arial" charset="0"/>
                <a:sym typeface="Symbol" pitchFamily="18" charset="2"/>
              </a:rPr>
              <a:t> = 1250 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is given. Thus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>
                <a:latin typeface="Arial" charset="0"/>
              </a:rPr>
              <a:t>  F</a:t>
            </a:r>
            <a:r>
              <a:rPr lang="en-US" altLang="en-US" sz="2400">
                <a:latin typeface="Arial" charset="0"/>
              </a:rPr>
              <a:t> = (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m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 </a:t>
            </a:r>
            <a:r>
              <a:rPr lang="en-US" altLang="en-US" sz="2400">
                <a:latin typeface="Arial" charset="0"/>
              </a:rPr>
              <a:t>)</a:t>
            </a:r>
            <a:r>
              <a:rPr lang="en-US" altLang="en-US" sz="2400" i="1">
                <a:latin typeface="Arial" charset="0"/>
              </a:rPr>
              <a:t>v</a:t>
            </a:r>
            <a:r>
              <a:rPr lang="en-US" altLang="en-US" sz="2400">
                <a:latin typeface="Arial" charset="0"/>
              </a:rPr>
              <a:t> = 275×1250 = 344000 N.</a:t>
            </a:r>
            <a:endParaRPr lang="en-US" altLang="en-US" sz="2400" i="1"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838200" y="1968500"/>
            <a:ext cx="7464425" cy="465138"/>
            <a:chOff x="838200" y="4063853"/>
            <a:chExt cx="7464425" cy="465943"/>
          </a:xfrm>
        </p:grpSpPr>
        <p:sp>
          <p:nvSpPr>
            <p:cNvPr id="27665" name="Rectangle 11"/>
            <p:cNvSpPr>
              <a:spLocks noChangeArrowheads="1"/>
            </p:cNvSpPr>
            <p:nvPr/>
          </p:nvSpPr>
          <p:spPr bwMode="auto">
            <a:xfrm>
              <a:off x="974724" y="4073394"/>
              <a:ext cx="2795417" cy="400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</a:rPr>
                <a:t>F</a:t>
              </a:r>
              <a:r>
                <a:rPr lang="en-US" altLang="en-US" sz="2400">
                  <a:latin typeface="Arial" charset="0"/>
                </a:rPr>
                <a:t> = (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m /</a:t>
              </a:r>
              <a:r>
                <a:rPr lang="en-US" altLang="en-US" sz="2400">
                  <a:latin typeface="Arial" charset="0"/>
                </a:rPr>
                <a:t>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t </a:t>
              </a:r>
              <a:r>
                <a:rPr lang="en-US" altLang="en-US" sz="2400">
                  <a:latin typeface="Arial" charset="0"/>
                </a:rPr>
                <a:t>)</a:t>
              </a:r>
              <a:r>
                <a:rPr lang="en-US" altLang="en-US" sz="2400" i="1">
                  <a:latin typeface="Arial" charset="0"/>
                </a:rPr>
                <a:t>v</a:t>
              </a:r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4924425" y="4063853"/>
              <a:ext cx="3378200" cy="461172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rocket engine equation</a:t>
              </a:r>
            </a:p>
          </p:txBody>
        </p:sp>
        <p:sp>
          <p:nvSpPr>
            <p:cNvPr id="9" name="Rectangle 13"/>
            <p:cNvSpPr>
              <a:spLocks noChangeArrowheads="1"/>
            </p:cNvSpPr>
            <p:nvPr/>
          </p:nvSpPr>
          <p:spPr bwMode="auto">
            <a:xfrm>
              <a:off x="838200" y="4067033"/>
              <a:ext cx="7462838" cy="46276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13" name="Freeform 12"/>
          <p:cNvSpPr/>
          <p:nvPr/>
        </p:nvSpPr>
        <p:spPr>
          <a:xfrm>
            <a:off x="6654800" y="3446463"/>
            <a:ext cx="842963" cy="1504950"/>
          </a:xfrm>
          <a:custGeom>
            <a:avLst/>
            <a:gdLst>
              <a:gd name="connsiteX0" fmla="*/ 844062 w 844062"/>
              <a:gd name="connsiteY0" fmla="*/ 0 h 1505243"/>
              <a:gd name="connsiteX1" fmla="*/ 829994 w 844062"/>
              <a:gd name="connsiteY1" fmla="*/ 450166 h 1505243"/>
              <a:gd name="connsiteX2" fmla="*/ 436099 w 844062"/>
              <a:gd name="connsiteY2" fmla="*/ 506437 h 1505243"/>
              <a:gd name="connsiteX3" fmla="*/ 196948 w 844062"/>
              <a:gd name="connsiteY3" fmla="*/ 801858 h 1505243"/>
              <a:gd name="connsiteX4" fmla="*/ 0 w 844062"/>
              <a:gd name="connsiteY4" fmla="*/ 914400 h 1505243"/>
              <a:gd name="connsiteX5" fmla="*/ 56271 w 844062"/>
              <a:gd name="connsiteY5" fmla="*/ 1069144 h 1505243"/>
              <a:gd name="connsiteX6" fmla="*/ 478302 w 844062"/>
              <a:gd name="connsiteY6" fmla="*/ 1294227 h 1505243"/>
              <a:gd name="connsiteX7" fmla="*/ 464234 w 844062"/>
              <a:gd name="connsiteY7" fmla="*/ 1505243 h 1505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44062" h="1505243">
                <a:moveTo>
                  <a:pt x="844062" y="0"/>
                </a:moveTo>
                <a:lnTo>
                  <a:pt x="829994" y="450166"/>
                </a:lnTo>
                <a:lnTo>
                  <a:pt x="436099" y="506437"/>
                </a:lnTo>
                <a:lnTo>
                  <a:pt x="196948" y="801858"/>
                </a:lnTo>
                <a:lnTo>
                  <a:pt x="0" y="914400"/>
                </a:lnTo>
                <a:lnTo>
                  <a:pt x="56271" y="1069144"/>
                </a:lnTo>
                <a:lnTo>
                  <a:pt x="478302" y="1294227"/>
                </a:lnTo>
                <a:lnTo>
                  <a:pt x="464234" y="1505243"/>
                </a:lnTo>
              </a:path>
            </a:pathLst>
          </a:custGeom>
          <a:ln w="76200">
            <a:solidFill>
              <a:srgbClr val="FF99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6794500" y="3713163"/>
            <a:ext cx="465138" cy="858837"/>
          </a:xfrm>
          <a:custGeom>
            <a:avLst/>
            <a:gdLst>
              <a:gd name="connsiteX0" fmla="*/ 464234 w 464234"/>
              <a:gd name="connsiteY0" fmla="*/ 0 h 858129"/>
              <a:gd name="connsiteX1" fmla="*/ 464234 w 464234"/>
              <a:gd name="connsiteY1" fmla="*/ 478301 h 858129"/>
              <a:gd name="connsiteX2" fmla="*/ 0 w 464234"/>
              <a:gd name="connsiteY2" fmla="*/ 675249 h 858129"/>
              <a:gd name="connsiteX3" fmla="*/ 42203 w 464234"/>
              <a:gd name="connsiteY3" fmla="*/ 745587 h 858129"/>
              <a:gd name="connsiteX4" fmla="*/ 295422 w 464234"/>
              <a:gd name="connsiteY4" fmla="*/ 858129 h 85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234" h="858129">
                <a:moveTo>
                  <a:pt x="464234" y="0"/>
                </a:moveTo>
                <a:lnTo>
                  <a:pt x="464234" y="478301"/>
                </a:lnTo>
                <a:lnTo>
                  <a:pt x="0" y="675249"/>
                </a:lnTo>
                <a:lnTo>
                  <a:pt x="42203" y="745587"/>
                </a:lnTo>
                <a:lnTo>
                  <a:pt x="295422" y="858129"/>
                </a:lnTo>
              </a:path>
            </a:pathLst>
          </a:custGeom>
          <a:ln w="76200">
            <a:solidFill>
              <a:srgbClr val="009999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7653338" y="3614738"/>
            <a:ext cx="969962" cy="928687"/>
          </a:xfrm>
          <a:custGeom>
            <a:avLst/>
            <a:gdLst>
              <a:gd name="connsiteX0" fmla="*/ 140677 w 970670"/>
              <a:gd name="connsiteY0" fmla="*/ 281354 h 928468"/>
              <a:gd name="connsiteX1" fmla="*/ 126609 w 970670"/>
              <a:gd name="connsiteY1" fmla="*/ 759655 h 928468"/>
              <a:gd name="connsiteX2" fmla="*/ 0 w 970670"/>
              <a:gd name="connsiteY2" fmla="*/ 787791 h 928468"/>
              <a:gd name="connsiteX3" fmla="*/ 42203 w 970670"/>
              <a:gd name="connsiteY3" fmla="*/ 900332 h 928468"/>
              <a:gd name="connsiteX4" fmla="*/ 351692 w 970670"/>
              <a:gd name="connsiteY4" fmla="*/ 928468 h 928468"/>
              <a:gd name="connsiteX5" fmla="*/ 450166 w 970670"/>
              <a:gd name="connsiteY5" fmla="*/ 844061 h 928468"/>
              <a:gd name="connsiteX6" fmla="*/ 590843 w 970670"/>
              <a:gd name="connsiteY6" fmla="*/ 801858 h 928468"/>
              <a:gd name="connsiteX7" fmla="*/ 801858 w 970670"/>
              <a:gd name="connsiteY7" fmla="*/ 464234 h 928468"/>
              <a:gd name="connsiteX8" fmla="*/ 970670 w 970670"/>
              <a:gd name="connsiteY8" fmla="*/ 407963 h 928468"/>
              <a:gd name="connsiteX9" fmla="*/ 970670 w 970670"/>
              <a:gd name="connsiteY9" fmla="*/ 211015 h 928468"/>
              <a:gd name="connsiteX10" fmla="*/ 604910 w 970670"/>
              <a:gd name="connsiteY10" fmla="*/ 0 h 928468"/>
              <a:gd name="connsiteX11" fmla="*/ 576775 w 970670"/>
              <a:gd name="connsiteY11" fmla="*/ 84406 h 9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0670" h="928468">
                <a:moveTo>
                  <a:pt x="140677" y="281354"/>
                </a:moveTo>
                <a:lnTo>
                  <a:pt x="126609" y="759655"/>
                </a:lnTo>
                <a:lnTo>
                  <a:pt x="0" y="787791"/>
                </a:lnTo>
                <a:lnTo>
                  <a:pt x="42203" y="900332"/>
                </a:lnTo>
                <a:lnTo>
                  <a:pt x="351692" y="928468"/>
                </a:lnTo>
                <a:lnTo>
                  <a:pt x="450166" y="844061"/>
                </a:lnTo>
                <a:lnTo>
                  <a:pt x="590843" y="801858"/>
                </a:lnTo>
                <a:lnTo>
                  <a:pt x="801858" y="464234"/>
                </a:lnTo>
                <a:lnTo>
                  <a:pt x="970670" y="407963"/>
                </a:lnTo>
                <a:lnTo>
                  <a:pt x="970670" y="211015"/>
                </a:lnTo>
                <a:lnTo>
                  <a:pt x="604910" y="0"/>
                </a:lnTo>
                <a:lnTo>
                  <a:pt x="576775" y="84406"/>
                </a:lnTo>
              </a:path>
            </a:pathLst>
          </a:custGeom>
          <a:ln w="76200">
            <a:solidFill>
              <a:srgbClr val="FF99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Freeform 15"/>
          <p:cNvSpPr/>
          <p:nvPr/>
        </p:nvSpPr>
        <p:spPr>
          <a:xfrm>
            <a:off x="7934325" y="3741738"/>
            <a:ext cx="534988" cy="604837"/>
          </a:xfrm>
          <a:custGeom>
            <a:avLst/>
            <a:gdLst>
              <a:gd name="connsiteX0" fmla="*/ 84407 w 534573"/>
              <a:gd name="connsiteY0" fmla="*/ 154745 h 604911"/>
              <a:gd name="connsiteX1" fmla="*/ 84407 w 534573"/>
              <a:gd name="connsiteY1" fmla="*/ 464234 h 604911"/>
              <a:gd name="connsiteX2" fmla="*/ 0 w 534573"/>
              <a:gd name="connsiteY2" fmla="*/ 534572 h 604911"/>
              <a:gd name="connsiteX3" fmla="*/ 126610 w 534573"/>
              <a:gd name="connsiteY3" fmla="*/ 604911 h 604911"/>
              <a:gd name="connsiteX4" fmla="*/ 267287 w 534573"/>
              <a:gd name="connsiteY4" fmla="*/ 548640 h 604911"/>
              <a:gd name="connsiteX5" fmla="*/ 196948 w 534573"/>
              <a:gd name="connsiteY5" fmla="*/ 407963 h 604911"/>
              <a:gd name="connsiteX6" fmla="*/ 520505 w 534573"/>
              <a:gd name="connsiteY6" fmla="*/ 295422 h 604911"/>
              <a:gd name="connsiteX7" fmla="*/ 534573 w 534573"/>
              <a:gd name="connsiteY7" fmla="*/ 182880 h 604911"/>
              <a:gd name="connsiteX8" fmla="*/ 168813 w 534573"/>
              <a:gd name="connsiteY8" fmla="*/ 0 h 60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4573" h="604911">
                <a:moveTo>
                  <a:pt x="84407" y="154745"/>
                </a:moveTo>
                <a:lnTo>
                  <a:pt x="84407" y="464234"/>
                </a:lnTo>
                <a:lnTo>
                  <a:pt x="0" y="534572"/>
                </a:lnTo>
                <a:lnTo>
                  <a:pt x="126610" y="604911"/>
                </a:lnTo>
                <a:lnTo>
                  <a:pt x="267287" y="548640"/>
                </a:lnTo>
                <a:lnTo>
                  <a:pt x="196948" y="407963"/>
                </a:lnTo>
                <a:lnTo>
                  <a:pt x="520505" y="295422"/>
                </a:lnTo>
                <a:lnTo>
                  <a:pt x="534573" y="182880"/>
                </a:lnTo>
                <a:lnTo>
                  <a:pt x="168813" y="0"/>
                </a:lnTo>
              </a:path>
            </a:pathLst>
          </a:custGeom>
          <a:ln w="76200">
            <a:solidFill>
              <a:srgbClr val="009999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2"/>
          <p:cNvSpPr>
            <a:spLocks noChangeArrowheads="1"/>
          </p:cNvSpPr>
          <p:nvPr/>
        </p:nvSpPr>
        <p:spPr bwMode="auto">
          <a:xfrm>
            <a:off x="7791450" y="4632325"/>
            <a:ext cx="773113" cy="766763"/>
          </a:xfrm>
          <a:prstGeom prst="ellipse">
            <a:avLst/>
          </a:prstGeom>
          <a:solidFill>
            <a:srgbClr val="FF0000">
              <a:alpha val="5215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19" name="Oval 12"/>
          <p:cNvSpPr>
            <a:spLocks noChangeArrowheads="1"/>
          </p:cNvSpPr>
          <p:nvPr/>
        </p:nvSpPr>
        <p:spPr bwMode="auto">
          <a:xfrm>
            <a:off x="7693025" y="4713288"/>
            <a:ext cx="995363" cy="1536700"/>
          </a:xfrm>
          <a:prstGeom prst="ellipse">
            <a:avLst/>
          </a:prstGeom>
          <a:solidFill>
            <a:srgbClr val="FF9900">
              <a:alpha val="5215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21" name="Oval 12"/>
          <p:cNvSpPr>
            <a:spLocks noChangeArrowheads="1"/>
          </p:cNvSpPr>
          <p:nvPr/>
        </p:nvSpPr>
        <p:spPr bwMode="auto">
          <a:xfrm>
            <a:off x="7497763" y="4865688"/>
            <a:ext cx="1392237" cy="1992312"/>
          </a:xfrm>
          <a:prstGeom prst="ellipse">
            <a:avLst/>
          </a:prstGeom>
          <a:solidFill>
            <a:schemeClr val="accent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22" name="Oval 12"/>
          <p:cNvSpPr>
            <a:spLocks noChangeArrowheads="1"/>
          </p:cNvSpPr>
          <p:nvPr/>
        </p:nvSpPr>
        <p:spPr bwMode="auto">
          <a:xfrm>
            <a:off x="6775450" y="5135563"/>
            <a:ext cx="774700" cy="768350"/>
          </a:xfrm>
          <a:prstGeom prst="ellipse">
            <a:avLst/>
          </a:prstGeom>
          <a:solidFill>
            <a:srgbClr val="FF0000">
              <a:alpha val="5215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23" name="Oval 12"/>
          <p:cNvSpPr>
            <a:spLocks noChangeArrowheads="1"/>
          </p:cNvSpPr>
          <p:nvPr/>
        </p:nvSpPr>
        <p:spPr bwMode="auto">
          <a:xfrm>
            <a:off x="6677025" y="5218113"/>
            <a:ext cx="996950" cy="1536700"/>
          </a:xfrm>
          <a:prstGeom prst="ellipse">
            <a:avLst/>
          </a:prstGeom>
          <a:solidFill>
            <a:srgbClr val="FF9900">
              <a:alpha val="5215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483350" y="5370513"/>
            <a:ext cx="1392238" cy="1992312"/>
          </a:xfrm>
          <a:prstGeom prst="ellipse">
            <a:avLst/>
          </a:prstGeom>
          <a:solidFill>
            <a:schemeClr val="accent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pic>
        <p:nvPicPr>
          <p:cNvPr id="114693" name="Picture 5" descr="LR87-AJ-5_PerspectiveDW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5375" y="2349500"/>
            <a:ext cx="2968625" cy="450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ock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6"/>
          <p:cNvSpPr>
            <a:spLocks noChangeArrowheads="1"/>
          </p:cNvSpPr>
          <p:nvPr/>
        </p:nvSpPr>
        <p:spPr bwMode="auto">
          <a:xfrm>
            <a:off x="703263" y="6035675"/>
            <a:ext cx="7747000" cy="822325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urier New" pitchFamily="49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en-US" sz="2400" b="1" i="1" dirty="0">
                <a:latin typeface="+mn-lt"/>
              </a:rPr>
              <a:t>FYI   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If during a process a physical quantity does not change, that quantity is said to be conserved.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45275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2400" i="1">
                <a:solidFill>
                  <a:srgbClr val="333399"/>
                </a:solidFill>
                <a:latin typeface="Arial" charset="0"/>
              </a:rPr>
              <a:t>Conservation of linear momentum </a:t>
            </a:r>
          </a:p>
          <a:p>
            <a:r>
              <a:rPr lang="en-US" altLang="en-US" sz="2400">
                <a:latin typeface="Arial" charset="0"/>
                <a:sym typeface="Symbol" pitchFamily="18" charset="2"/>
              </a:rPr>
              <a:t>Recall Newton’s second law (p-form):</a:t>
            </a:r>
          </a:p>
          <a:p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ts val="18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If the net force acting on an object is zero, we have</a:t>
            </a:r>
          </a:p>
          <a:p>
            <a:r>
              <a:rPr lang="en-US" altLang="en-US" sz="2400">
                <a:latin typeface="Arial" charset="0"/>
                <a:sym typeface="Symbol" pitchFamily="18" charset="2"/>
              </a:rPr>
              <a:t>           </a:t>
            </a:r>
            <a:r>
              <a:rPr lang="en-US" altLang="en-US" sz="2400" i="1">
                <a:latin typeface="Arial" charset="0"/>
              </a:rPr>
              <a:t>F</a:t>
            </a:r>
            <a:r>
              <a:rPr lang="en-US" altLang="en-US" sz="2400" baseline="-25000">
                <a:latin typeface="Arial" charset="0"/>
              </a:rPr>
              <a:t>net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</a:p>
          <a:p>
            <a:r>
              <a:rPr lang="en-US" altLang="en-US" sz="2400">
                <a:latin typeface="Arial" charset="0"/>
                <a:sym typeface="Symbol" pitchFamily="18" charset="2"/>
              </a:rPr>
              <a:t>             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 0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</a:p>
          <a:p>
            <a:r>
              <a:rPr lang="en-US" altLang="en-US" sz="2400" i="1">
                <a:latin typeface="Arial" charset="0"/>
              </a:rPr>
              <a:t>             </a:t>
            </a:r>
            <a:r>
              <a:rPr lang="en-US" altLang="en-US" sz="2400" i="1" baseline="-25000">
                <a:latin typeface="Arial" charset="0"/>
              </a:rPr>
              <a:t> </a:t>
            </a:r>
            <a:r>
              <a:rPr lang="en-US" altLang="en-US" sz="2400" i="1">
                <a:latin typeface="Arial" charset="0"/>
              </a:rPr>
              <a:t> </a:t>
            </a:r>
            <a:r>
              <a:rPr lang="en-US" altLang="en-US" sz="2400">
                <a:latin typeface="Arial" charset="0"/>
              </a:rPr>
              <a:t>0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</a:t>
            </a:r>
          </a:p>
          <a:p>
            <a:r>
              <a:rPr lang="en-US" altLang="en-US" sz="2400">
                <a:latin typeface="Arial" charset="0"/>
                <a:sym typeface="Symbol" pitchFamily="18" charset="2"/>
              </a:rPr>
              <a:t>In words, if the net force is zero, then the momentum does not change –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>
                <a:latin typeface="Arial" charset="0"/>
                <a:sym typeface="Symbol" pitchFamily="18" charset="2"/>
              </a:rPr>
              <a:t> is constant.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839788" y="5145088"/>
            <a:ext cx="7464425" cy="831850"/>
            <a:chOff x="839788" y="5399088"/>
            <a:chExt cx="7464425" cy="830997"/>
          </a:xfrm>
        </p:grpSpPr>
        <p:sp>
          <p:nvSpPr>
            <p:cNvPr id="22534" name="Rectangle 119"/>
            <p:cNvSpPr>
              <a:spLocks noChangeArrowheads="1"/>
            </p:cNvSpPr>
            <p:nvPr/>
          </p:nvSpPr>
          <p:spPr bwMode="auto">
            <a:xfrm>
              <a:off x="976313" y="5464108"/>
              <a:ext cx="4210050" cy="321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net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22535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22536" name="Rectangle 121"/>
            <p:cNvSpPr>
              <a:spLocks noChangeArrowheads="1"/>
            </p:cNvSpPr>
            <p:nvPr/>
          </p:nvSpPr>
          <p:spPr bwMode="auto">
            <a:xfrm>
              <a:off x="839788" y="5402260"/>
              <a:ext cx="7462837" cy="81513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2867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838200" y="2347913"/>
            <a:ext cx="7464425" cy="465137"/>
            <a:chOff x="838200" y="4063853"/>
            <a:chExt cx="7464426" cy="465943"/>
          </a:xfrm>
        </p:grpSpPr>
        <p:sp>
          <p:nvSpPr>
            <p:cNvPr id="28679" name="Rectangle 11"/>
            <p:cNvSpPr>
              <a:spLocks noChangeArrowheads="1"/>
            </p:cNvSpPr>
            <p:nvPr/>
          </p:nvSpPr>
          <p:spPr bwMode="auto">
            <a:xfrm>
              <a:off x="974725" y="4073395"/>
              <a:ext cx="2478088" cy="321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en-US" altLang="en-US" sz="2400" i="1">
                  <a:latin typeface="Arial" charset="0"/>
                </a:rPr>
                <a:t>F</a:t>
              </a:r>
              <a:r>
                <a:rPr lang="en-US" altLang="en-US" sz="2400" baseline="-25000">
                  <a:latin typeface="Arial" charset="0"/>
                </a:rPr>
                <a:t>net</a:t>
              </a:r>
              <a:r>
                <a:rPr lang="en-US" altLang="en-US" sz="2400">
                  <a:latin typeface="Arial" charset="0"/>
                </a:rPr>
                <a:t> =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p /</a:t>
              </a:r>
              <a:r>
                <a:rPr lang="en-US" altLang="en-US" sz="2400">
                  <a:latin typeface="Arial" charset="0"/>
                </a:rPr>
                <a:t> </a:t>
              </a:r>
              <a:r>
                <a:rPr lang="en-US" sz="2400">
                  <a:latin typeface="Arial" charset="0"/>
                  <a:sym typeface="Symbol" pitchFamily="18" charset="2"/>
                </a:rPr>
                <a:t></a:t>
              </a:r>
              <a:r>
                <a:rPr lang="en-US" altLang="en-US" sz="2400" i="1">
                  <a:latin typeface="Arial" charset="0"/>
                </a:rPr>
                <a:t>t</a:t>
              </a: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3911600" y="4063853"/>
              <a:ext cx="4391026" cy="461173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Newton’s second law (p-form)</a:t>
              </a: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838200" y="4067034"/>
              <a:ext cx="7462839" cy="46276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86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6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6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86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6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86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53086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Recall that a system is a collection of more than one body, mutually interacting with each other – for example, colliding billiard balls:</a:t>
            </a: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Note that </a:t>
            </a:r>
            <a:r>
              <a:rPr lang="en-US" altLang="en-US" sz="2400" i="1" dirty="0" err="1">
                <a:latin typeface="+mn-lt"/>
                <a:sym typeface="Symbol" pitchFamily="18" charset="2"/>
              </a:rPr>
              <a:t>F</a:t>
            </a:r>
            <a:r>
              <a:rPr lang="en-US" altLang="en-US" sz="2400" baseline="-25000" dirty="0" err="1">
                <a:latin typeface="+mn-lt"/>
                <a:sym typeface="Symbol" pitchFamily="18" charset="2"/>
              </a:rPr>
              <a:t>net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=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  <a:sym typeface="Symbol"/>
              </a:rPr>
              <a:t></a:t>
            </a:r>
            <a:r>
              <a:rPr lang="en-US" altLang="en-US" sz="2400" i="1" dirty="0" err="1">
                <a:latin typeface="+mn-lt"/>
              </a:rPr>
              <a:t>F</a:t>
            </a:r>
            <a:r>
              <a:rPr lang="en-US" altLang="en-US" sz="2400" baseline="-25000" dirty="0" err="1">
                <a:latin typeface="+mn-lt"/>
              </a:rPr>
              <a:t>external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 +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  <a:sym typeface="Symbol"/>
              </a:rPr>
              <a:t></a:t>
            </a:r>
            <a:r>
              <a:rPr lang="en-US" altLang="en-US" sz="2400" i="1" dirty="0" err="1">
                <a:latin typeface="+mn-lt"/>
              </a:rPr>
              <a:t>F</a:t>
            </a:r>
            <a:r>
              <a:rPr lang="en-US" altLang="en-US" sz="2400" baseline="-25000" dirty="0" err="1">
                <a:latin typeface="+mn-lt"/>
              </a:rPr>
              <a:t>internal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latin typeface="+mn-lt"/>
                <a:sym typeface="Symbol" pitchFamily="18" charset="2"/>
              </a:rPr>
              <a:t>But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Newton’s third law guarantees that </a:t>
            </a:r>
            <a:r>
              <a:rPr lang="en-US" altLang="en-US" sz="2400" dirty="0">
                <a:solidFill>
                  <a:srgbClr val="000000"/>
                </a:solidFill>
                <a:latin typeface="+mn-lt"/>
                <a:sym typeface="Symbol"/>
              </a:rPr>
              <a:t></a:t>
            </a:r>
            <a:r>
              <a:rPr lang="en-US" altLang="en-US" sz="2400" i="1" dirty="0" err="1">
                <a:latin typeface="+mn-lt"/>
              </a:rPr>
              <a:t>F</a:t>
            </a:r>
            <a:r>
              <a:rPr lang="en-US" altLang="en-US" sz="2400" baseline="-25000" dirty="0" err="1">
                <a:latin typeface="+mn-lt"/>
              </a:rPr>
              <a:t>internal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 = 0. </a:t>
            </a:r>
          </a:p>
          <a:p>
            <a:pPr>
              <a:defRPr/>
            </a:pPr>
            <a:r>
              <a:rPr lang="en-US" altLang="en-US" sz="2400" dirty="0">
                <a:sym typeface="Symbol" pitchFamily="18" charset="2"/>
              </a:rPr>
              <a:t></a:t>
            </a:r>
            <a:r>
              <a:rPr lang="en-US" altLang="en-US" sz="2400" dirty="0">
                <a:solidFill>
                  <a:srgbClr val="000000"/>
                </a:solidFill>
                <a:latin typeface="+mn-lt"/>
              </a:rPr>
              <a:t>Thus we can refine the conservation of momentum:</a:t>
            </a:r>
            <a:endParaRPr lang="en-US" altLang="en-US" sz="2400" baseline="-250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  <a:p>
            <a:pPr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839788" y="5997575"/>
            <a:ext cx="7464425" cy="831850"/>
            <a:chOff x="839788" y="5399088"/>
            <a:chExt cx="7464425" cy="830997"/>
          </a:xfrm>
        </p:grpSpPr>
        <p:sp>
          <p:nvSpPr>
            <p:cNvPr id="22534" name="Rectangle 119"/>
            <p:cNvSpPr>
              <a:spLocks noChangeArrowheads="1"/>
            </p:cNvSpPr>
            <p:nvPr/>
          </p:nvSpPr>
          <p:spPr bwMode="auto">
            <a:xfrm>
              <a:off x="976313" y="5464109"/>
              <a:ext cx="4210050" cy="3219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22535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22536" name="Rectangle 121"/>
            <p:cNvSpPr>
              <a:spLocks noChangeArrowheads="1"/>
            </p:cNvSpPr>
            <p:nvPr/>
          </p:nvSpPr>
          <p:spPr bwMode="auto">
            <a:xfrm>
              <a:off x="839788" y="5402260"/>
              <a:ext cx="7462837" cy="81513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297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709613" y="3094891"/>
            <a:ext cx="7748587" cy="1772532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  <p:sp>
        <p:nvSpPr>
          <p:cNvPr id="18" name="Oval 25"/>
          <p:cNvSpPr>
            <a:spLocks noChangeArrowheads="1"/>
          </p:cNvSpPr>
          <p:nvPr/>
        </p:nvSpPr>
        <p:spPr bwMode="auto">
          <a:xfrm>
            <a:off x="2911475" y="3516313"/>
            <a:ext cx="552450" cy="552450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7618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  <p:sp>
        <p:nvSpPr>
          <p:cNvPr id="19" name="Oval 26"/>
          <p:cNvSpPr>
            <a:spLocks noChangeArrowheads="1"/>
          </p:cNvSpPr>
          <p:nvPr/>
        </p:nvSpPr>
        <p:spPr bwMode="auto">
          <a:xfrm>
            <a:off x="2914650" y="4070350"/>
            <a:ext cx="552450" cy="55245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" name="Oval 27"/>
          <p:cNvSpPr>
            <a:spLocks noChangeArrowheads="1"/>
          </p:cNvSpPr>
          <p:nvPr/>
        </p:nvSpPr>
        <p:spPr bwMode="auto">
          <a:xfrm>
            <a:off x="7623175" y="3819525"/>
            <a:ext cx="552450" cy="5524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40"/>
          <p:cNvGrpSpPr/>
          <p:nvPr/>
        </p:nvGrpSpPr>
        <p:grpSpPr>
          <a:xfrm>
            <a:off x="7735888" y="0"/>
            <a:ext cx="1408112" cy="1538288"/>
            <a:chOff x="7735888" y="0"/>
            <a:chExt cx="1408112" cy="1538288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7735888" y="0"/>
              <a:ext cx="1408112" cy="1538288"/>
            </a:xfrm>
            <a:prstGeom prst="rect">
              <a:avLst/>
            </a:prstGeom>
            <a:solidFill>
              <a:srgbClr val="0080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/>
            </a:p>
          </p:txBody>
        </p:sp>
        <p:sp>
          <p:nvSpPr>
            <p:cNvPr id="32" name="Oval 6"/>
            <p:cNvSpPr>
              <a:spLocks noChangeArrowheads="1"/>
            </p:cNvSpPr>
            <p:nvPr/>
          </p:nvSpPr>
          <p:spPr bwMode="auto">
            <a:xfrm>
              <a:off x="7916863" y="222250"/>
              <a:ext cx="552450" cy="552450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/>
            </a:p>
          </p:txBody>
        </p:sp>
        <p:sp>
          <p:nvSpPr>
            <p:cNvPr id="33" name="Oval 7"/>
            <p:cNvSpPr>
              <a:spLocks noChangeArrowheads="1"/>
            </p:cNvSpPr>
            <p:nvPr/>
          </p:nvSpPr>
          <p:spPr bwMode="auto">
            <a:xfrm>
              <a:off x="7920038" y="776288"/>
              <a:ext cx="552450" cy="552450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Oval 8"/>
            <p:cNvSpPr>
              <a:spLocks noChangeArrowheads="1"/>
            </p:cNvSpPr>
            <p:nvPr/>
          </p:nvSpPr>
          <p:spPr bwMode="auto">
            <a:xfrm>
              <a:off x="8380413" y="525463"/>
              <a:ext cx="552450" cy="55245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8147050" y="474663"/>
            <a:ext cx="504825" cy="338137"/>
            <a:chOff x="1971" y="2934"/>
            <a:chExt cx="364" cy="244"/>
          </a:xfrm>
        </p:grpSpPr>
        <p:sp>
          <p:nvSpPr>
            <p:cNvPr id="29718" name="Line 9"/>
            <p:cNvSpPr>
              <a:spLocks noChangeShapeType="1"/>
            </p:cNvSpPr>
            <p:nvPr/>
          </p:nvSpPr>
          <p:spPr bwMode="auto">
            <a:xfrm flipH="1" flipV="1">
              <a:off x="1971" y="2934"/>
              <a:ext cx="181" cy="121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19" name="Line 10"/>
            <p:cNvSpPr>
              <a:spLocks noChangeShapeType="1"/>
            </p:cNvSpPr>
            <p:nvPr/>
          </p:nvSpPr>
          <p:spPr bwMode="auto">
            <a:xfrm>
              <a:off x="2154" y="3057"/>
              <a:ext cx="181" cy="121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8164513" y="836613"/>
            <a:ext cx="515937" cy="227012"/>
            <a:chOff x="1934" y="3133"/>
            <a:chExt cx="416" cy="204"/>
          </a:xfrm>
        </p:grpSpPr>
        <p:sp>
          <p:nvSpPr>
            <p:cNvPr id="29716" name="Line 11"/>
            <p:cNvSpPr>
              <a:spLocks noChangeShapeType="1"/>
            </p:cNvSpPr>
            <p:nvPr/>
          </p:nvSpPr>
          <p:spPr bwMode="auto">
            <a:xfrm flipH="1">
              <a:off x="1934" y="3238"/>
              <a:ext cx="204" cy="99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717" name="Line 12"/>
            <p:cNvSpPr>
              <a:spLocks noChangeShapeType="1"/>
            </p:cNvSpPr>
            <p:nvPr/>
          </p:nvSpPr>
          <p:spPr bwMode="auto">
            <a:xfrm flipV="1">
              <a:off x="2146" y="3133"/>
              <a:ext cx="204" cy="99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6246055" y="-7"/>
            <a:ext cx="1463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rgbClr val="009999"/>
                </a:solidFill>
                <a:latin typeface="+mn-lt"/>
              </a:rPr>
              <a:t>The internal forces cancel</a:t>
            </a: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46458 -0.00185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71785E-6 L -0.08333 -0.0682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0" y="-34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0301 L -0.0974 0.03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0" y="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86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86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86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86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86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2911475"/>
            <a:ext cx="7761288" cy="39465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A 2500-kg gondola car                                       traveling at 3.0 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has 1500-kg                                                  of sand dropped into it as it travels                                                            by. Find the initial momentum of                                                the system.</a:t>
            </a:r>
          </a:p>
          <a:p>
            <a:pPr>
              <a:spcBef>
                <a:spcPts val="18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SOLUTION: The system consists of sand and car:</a:t>
            </a:r>
          </a:p>
          <a:p>
            <a:pPr>
              <a:spcBef>
                <a:spcPts val="300"/>
              </a:spcBef>
            </a:pPr>
            <a:r>
              <a:rPr lang="en-US" altLang="en-US" sz="2400" i="1">
                <a:latin typeface="Arial" charset="0"/>
                <a:sym typeface="Symbol" pitchFamily="18" charset="2"/>
              </a:rPr>
              <a:t> </a:t>
            </a:r>
            <a:r>
              <a:rPr lang="en-US" altLang="en-US" sz="2400" i="1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0,car</a:t>
            </a:r>
            <a:r>
              <a:rPr lang="en-US" altLang="en-US" sz="2400"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car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0,car   </a:t>
            </a:r>
            <a:r>
              <a:rPr lang="en-US" altLang="en-US" sz="2400">
                <a:latin typeface="Arial" charset="0"/>
                <a:sym typeface="Symbol" pitchFamily="18" charset="2"/>
              </a:rPr>
              <a:t>  = 2500(3) = 7500 kgms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0,sand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sand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0,sand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1500(0) =       0 kgms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  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0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0,car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+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0,sand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0 + 7500 kgms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7500 kgms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  <a:endParaRPr lang="en-US" altLang="en-US" sz="2400" i="1">
              <a:latin typeface="Arial" charset="0"/>
              <a:sym typeface="Symbol" pitchFamily="18" charset="2"/>
            </a:endParaRPr>
          </a:p>
        </p:txBody>
      </p:sp>
      <p:sp>
        <p:nvSpPr>
          <p:cNvPr id="11" name="Trapezoid 10"/>
          <p:cNvSpPr/>
          <p:nvPr/>
        </p:nvSpPr>
        <p:spPr>
          <a:xfrm flipV="1">
            <a:off x="5724525" y="2841625"/>
            <a:ext cx="1168400" cy="1084263"/>
          </a:xfrm>
          <a:prstGeom prst="trapezoid">
            <a:avLst>
              <a:gd name="adj" fmla="val 38861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rapezoid 11"/>
          <p:cNvSpPr/>
          <p:nvPr/>
        </p:nvSpPr>
        <p:spPr>
          <a:xfrm flipV="1">
            <a:off x="5753100" y="2870200"/>
            <a:ext cx="1111250" cy="1082675"/>
          </a:xfrm>
          <a:prstGeom prst="trapezoid">
            <a:avLst>
              <a:gd name="adj" fmla="val 40587"/>
            </a:avLst>
          </a:prstGeom>
          <a:blipFill>
            <a:blip r:embed="rId6" cstate="print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pic>
        <p:nvPicPr>
          <p:cNvPr id="25614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0538" y="3919538"/>
            <a:ext cx="3573462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18350" y="5508625"/>
            <a:ext cx="1012825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rapezoid 21"/>
          <p:cNvSpPr/>
          <p:nvPr/>
        </p:nvSpPr>
        <p:spPr>
          <a:xfrm flipV="1">
            <a:off x="7478713" y="5959475"/>
            <a:ext cx="300037" cy="307975"/>
          </a:xfrm>
          <a:prstGeom prst="trapezoid">
            <a:avLst>
              <a:gd name="adj" fmla="val 41886"/>
            </a:avLst>
          </a:prstGeom>
          <a:blipFill>
            <a:blip r:embed="rId6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0731" name="Picture 1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63" y="4843463"/>
            <a:ext cx="91344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8061325" y="6388100"/>
            <a:ext cx="1012825" cy="342900"/>
            <a:chOff x="7962314" y="6203852"/>
            <a:chExt cx="1181686" cy="400313"/>
          </a:xfrm>
        </p:grpSpPr>
        <p:sp>
          <p:nvSpPr>
            <p:cNvPr id="24" name="Trapezoid 23"/>
            <p:cNvSpPr/>
            <p:nvPr/>
          </p:nvSpPr>
          <p:spPr>
            <a:xfrm rot="10800000" flipV="1">
              <a:off x="8145680" y="6203852"/>
              <a:ext cx="759391" cy="159384"/>
            </a:xfrm>
            <a:prstGeom prst="trapezoid">
              <a:avLst>
                <a:gd name="adj" fmla="val 41886"/>
              </a:avLst>
            </a:prstGeom>
            <a:blipFill>
              <a:blip r:embed="rId6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30734" name="Picture 14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962314" y="6290790"/>
              <a:ext cx="1181686" cy="313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rain tra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xit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2911475"/>
            <a:ext cx="7761288" cy="39465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A 2500-kg gondola car                                       traveling at 3.0 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has 1500-kg                                                  of sand dropped into it as it travels                                                            by. Find the final speed of                                                the system.</a:t>
            </a:r>
          </a:p>
          <a:p>
            <a:pPr>
              <a:spcBef>
                <a:spcPts val="18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SOLUTION: The initial and final momentums are equal:</a:t>
            </a:r>
          </a:p>
          <a:p>
            <a:pPr>
              <a:spcBef>
                <a:spcPts val="300"/>
              </a:spcBef>
            </a:pPr>
            <a:r>
              <a:rPr lang="en-US" altLang="en-US" sz="2400" i="1">
                <a:latin typeface="Arial" charset="0"/>
                <a:sym typeface="Symbol" pitchFamily="18" charset="2"/>
              </a:rPr>
              <a:t>    </a:t>
            </a:r>
            <a:r>
              <a:rPr lang="en-US" altLang="en-US" sz="2400" i="1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0</a:t>
            </a:r>
            <a:r>
              <a:rPr lang="en-US" altLang="en-US" sz="2400">
                <a:latin typeface="Arial" charset="0"/>
                <a:sym typeface="Symbol" pitchFamily="18" charset="2"/>
              </a:rPr>
              <a:t> = 7500 kgms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     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(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sand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+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car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)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(2500 + 1500)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4000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7500 = 4000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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1.9 ms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</a:p>
        </p:txBody>
      </p:sp>
      <p:sp>
        <p:nvSpPr>
          <p:cNvPr id="11" name="Trapezoid 10"/>
          <p:cNvSpPr/>
          <p:nvPr/>
        </p:nvSpPr>
        <p:spPr>
          <a:xfrm flipV="1">
            <a:off x="5724525" y="2841625"/>
            <a:ext cx="1168400" cy="1084263"/>
          </a:xfrm>
          <a:prstGeom prst="trapezoid">
            <a:avLst>
              <a:gd name="adj" fmla="val 38861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rapezoid 11"/>
          <p:cNvSpPr/>
          <p:nvPr/>
        </p:nvSpPr>
        <p:spPr>
          <a:xfrm flipV="1">
            <a:off x="5753100" y="2870200"/>
            <a:ext cx="1111250" cy="1082675"/>
          </a:xfrm>
          <a:prstGeom prst="trapezoid">
            <a:avLst>
              <a:gd name="adj" fmla="val 40587"/>
            </a:avLst>
          </a:prstGeom>
          <a:blipFill>
            <a:blip r:embed="rId5" cstate="print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1751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pic>
        <p:nvPicPr>
          <p:cNvPr id="31752" name="Picture 1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0538" y="3919538"/>
            <a:ext cx="3573462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63" y="4843463"/>
            <a:ext cx="91344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362511" name="Rectangle 15"/>
          <p:cNvSpPr>
            <a:spLocks noChangeArrowheads="1"/>
          </p:cNvSpPr>
          <p:nvPr/>
        </p:nvSpPr>
        <p:spPr bwMode="auto">
          <a:xfrm>
            <a:off x="698500" y="2911475"/>
            <a:ext cx="7761288" cy="39465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A 2500-kg gondola car                                       traveling at 3.0 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has 1500-kg                                                  of sand dropped into it as it travels                                                            by. If the dump lasts 4.5 s, what is                                     the average force on the car?</a:t>
            </a:r>
          </a:p>
          <a:p>
            <a:pPr>
              <a:spcBef>
                <a:spcPts val="18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SOLUTION: Use </a:t>
            </a:r>
            <a:r>
              <a:rPr lang="en-US" altLang="en-US" sz="2400" i="1">
                <a:latin typeface="Arial" charset="0"/>
              </a:rPr>
              <a:t>F</a:t>
            </a:r>
            <a:r>
              <a:rPr lang="en-US" altLang="en-US" sz="2400" baseline="-25000">
                <a:latin typeface="Arial" charset="0"/>
              </a:rPr>
              <a:t>net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p /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sz="2400">
                <a:latin typeface="Arial" charset="0"/>
                <a:sym typeface="Symbol" pitchFamily="18" charset="2"/>
              </a:rPr>
              <a:t></a:t>
            </a:r>
            <a:r>
              <a:rPr lang="en-US" altLang="en-US" sz="2400" i="1">
                <a:latin typeface="Arial" charset="0"/>
              </a:rPr>
              <a:t>t</a:t>
            </a:r>
            <a:r>
              <a:rPr lang="en-US" altLang="en-US" sz="2400">
                <a:latin typeface="Arial" charset="0"/>
                <a:sym typeface="Symbol" pitchFamily="18" charset="2"/>
              </a:rPr>
              <a:t>:</a:t>
            </a:r>
          </a:p>
          <a:p>
            <a:pPr>
              <a:spcBef>
                <a:spcPts val="300"/>
              </a:spcBef>
            </a:pPr>
            <a:r>
              <a:rPr lang="en-US" altLang="en-US" sz="2400" i="1">
                <a:latin typeface="Arial" charset="0"/>
                <a:sym typeface="Symbol" pitchFamily="18" charset="2"/>
              </a:rPr>
              <a:t>    </a:t>
            </a:r>
            <a:r>
              <a:rPr lang="en-US" altLang="en-US" sz="2400" i="1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0</a:t>
            </a:r>
            <a:r>
              <a:rPr lang="en-US" altLang="en-US" sz="2400">
                <a:latin typeface="Arial" charset="0"/>
                <a:sym typeface="Symbol" pitchFamily="18" charset="2"/>
              </a:rPr>
              <a:t> = 7500 kgms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     p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(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sand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+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m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car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)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(2500 + 1500)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4000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ts val="9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7500 = 4000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 </a:t>
            </a:r>
            <a:r>
              <a:rPr lang="en-US" altLang="en-US" sz="2400" i="1">
                <a:solidFill>
                  <a:srgbClr val="000000"/>
                </a:solidFill>
                <a:latin typeface="Arial" charset="0"/>
                <a:sym typeface="Symbol" pitchFamily="18" charset="2"/>
              </a:rPr>
              <a:t>v</a:t>
            </a:r>
            <a:r>
              <a:rPr lang="en-US" altLang="en-US" sz="2400" baseline="-25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f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 = 1.9 ms</a:t>
            </a:r>
            <a:r>
              <a:rPr lang="en-US" altLang="en-US" sz="2400" baseline="300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.</a:t>
            </a:r>
          </a:p>
        </p:txBody>
      </p:sp>
      <p:sp>
        <p:nvSpPr>
          <p:cNvPr id="11" name="Trapezoid 10"/>
          <p:cNvSpPr/>
          <p:nvPr/>
        </p:nvSpPr>
        <p:spPr>
          <a:xfrm flipV="1">
            <a:off x="5724525" y="2841625"/>
            <a:ext cx="1168400" cy="1084263"/>
          </a:xfrm>
          <a:prstGeom prst="trapezoid">
            <a:avLst>
              <a:gd name="adj" fmla="val 38861"/>
            </a:avLst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rapezoid 11"/>
          <p:cNvSpPr/>
          <p:nvPr/>
        </p:nvSpPr>
        <p:spPr>
          <a:xfrm flipV="1">
            <a:off x="5753100" y="2870200"/>
            <a:ext cx="1111250" cy="1082675"/>
          </a:xfrm>
          <a:prstGeom prst="trapezoid">
            <a:avLst>
              <a:gd name="adj" fmla="val 40587"/>
            </a:avLst>
          </a:prstGeom>
          <a:blipFill>
            <a:blip r:embed="rId5" cstate="print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2777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pic>
        <p:nvPicPr>
          <p:cNvPr id="25614" name="Picture 1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0538" y="3919538"/>
            <a:ext cx="3573462" cy="947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9" name="Picture 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63" y="4843463"/>
            <a:ext cx="91344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2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2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2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2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33795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378892" name="Rectangle 12"/>
          <p:cNvSpPr>
            <a:spLocks noChangeArrowheads="1"/>
          </p:cNvSpPr>
          <p:nvPr/>
        </p:nvSpPr>
        <p:spPr bwMode="auto">
          <a:xfrm>
            <a:off x="698500" y="2924175"/>
            <a:ext cx="7761288" cy="39338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A 12-kg block of ice is struck by a hammer so that it breaks into two pieces. The 4.0-kg piece travels travels at +16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in the x-direction. What is the velocity of the other piece?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	Make before/after sketches! </a:t>
            </a: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  <a:buFont typeface="Symbol" pitchFamily="18" charset="2"/>
              <a:buChar char="·"/>
            </a:pPr>
            <a:r>
              <a:rPr lang="en-US" altLang="en-US" sz="2400">
                <a:latin typeface="Arial" charset="0"/>
                <a:sym typeface="Symbol" pitchFamily="18" charset="2"/>
              </a:rPr>
              <a:t>The initial momentum of the two is 0.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</a:pPr>
            <a:r>
              <a:rPr lang="en-US" altLang="en-US" sz="2400">
                <a:latin typeface="Arial" charset="0"/>
                <a:sym typeface="Symbol" pitchFamily="18" charset="2"/>
              </a:rPr>
              <a:t>From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p</a:t>
            </a:r>
            <a:r>
              <a:rPr lang="en-US" altLang="en-US" sz="2400">
                <a:latin typeface="Arial" charset="0"/>
                <a:sym typeface="Symbol" pitchFamily="18" charset="2"/>
              </a:rPr>
              <a:t> = CONST</a:t>
            </a:r>
            <a:r>
              <a:rPr lang="en-US" altLang="en-US" sz="2400" i="1">
                <a:latin typeface="Arial" charset="0"/>
              </a:rPr>
              <a:t> </a:t>
            </a:r>
            <a:r>
              <a:rPr lang="en-US" altLang="en-US" sz="2400">
                <a:latin typeface="Arial" charset="0"/>
              </a:rPr>
              <a:t>we have</a:t>
            </a:r>
            <a:r>
              <a:rPr lang="en-US" altLang="en-US" sz="2400" i="1">
                <a:latin typeface="Arial" charset="0"/>
              </a:rPr>
              <a:t> p</a:t>
            </a:r>
            <a:r>
              <a:rPr lang="en-US" altLang="en-US" sz="2400" baseline="-25000">
                <a:latin typeface="Arial" charset="0"/>
              </a:rPr>
              <a:t>0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p</a:t>
            </a:r>
            <a:r>
              <a:rPr lang="en-US" altLang="en-US" sz="2400" baseline="-25000">
                <a:latin typeface="Arial" charset="0"/>
              </a:rPr>
              <a:t>f</a:t>
            </a:r>
            <a:r>
              <a:rPr lang="en-US" altLang="en-US" sz="2400">
                <a:latin typeface="Arial" charset="0"/>
              </a:rPr>
              <a:t>.</a:t>
            </a:r>
            <a:r>
              <a:rPr lang="en-US" altLang="en-US" sz="2400" i="1">
                <a:latin typeface="Arial" charset="0"/>
              </a:rPr>
              <a:t> 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</a:pPr>
            <a:r>
              <a:rPr lang="en-US" altLang="en-US" sz="2400">
                <a:latin typeface="Arial" charset="0"/>
              </a:rPr>
              <a:t>Since </a:t>
            </a:r>
            <a:r>
              <a:rPr lang="en-US" altLang="en-US" sz="2400" i="1">
                <a:latin typeface="Arial" charset="0"/>
              </a:rPr>
              <a:t>p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mv</a:t>
            </a:r>
            <a:r>
              <a:rPr lang="en-US" altLang="en-US" sz="2400">
                <a:latin typeface="Arial" charset="0"/>
              </a:rPr>
              <a:t>, we see that </a:t>
            </a:r>
          </a:p>
          <a:p>
            <a:pPr>
              <a:spcBef>
                <a:spcPct val="20000"/>
              </a:spcBef>
              <a:buFont typeface="Symbol" pitchFamily="18" charset="2"/>
              <a:buNone/>
            </a:pPr>
            <a:r>
              <a:rPr lang="en-US" altLang="en-US" sz="2400">
                <a:latin typeface="Arial" charset="0"/>
              </a:rPr>
              <a:t>           (8 + 4)(0) = 8</a:t>
            </a:r>
            <a:r>
              <a:rPr lang="en-US" altLang="en-US" sz="2400" i="1">
                <a:latin typeface="Arial" charset="0"/>
              </a:rPr>
              <a:t>v</a:t>
            </a:r>
            <a:r>
              <a:rPr lang="en-US" altLang="en-US" sz="2400">
                <a:latin typeface="Arial" charset="0"/>
              </a:rPr>
              <a:t> + 4(16) </a:t>
            </a:r>
            <a:r>
              <a:rPr lang="en-US" altLang="en-US" sz="2400">
                <a:latin typeface="Arial" charset="0"/>
                <a:sym typeface="Symbol" pitchFamily="18" charset="2"/>
              </a:rPr>
              <a:t></a:t>
            </a:r>
            <a:r>
              <a:rPr lang="en-US" altLang="en-US" sz="2400">
                <a:latin typeface="Arial" charset="0"/>
              </a:rPr>
              <a:t> </a:t>
            </a:r>
            <a:r>
              <a:rPr lang="en-US" altLang="en-US" sz="2400" i="1">
                <a:latin typeface="Arial" charset="0"/>
              </a:rPr>
              <a:t>v</a:t>
            </a:r>
            <a:r>
              <a:rPr lang="en-US" altLang="en-US" sz="2400">
                <a:latin typeface="Arial" charset="0"/>
              </a:rPr>
              <a:t> = -8.0 m</a:t>
            </a:r>
            <a:r>
              <a:rPr lang="en-US" altLang="en-US" sz="2400" baseline="-25000">
                <a:latin typeface="Arial" charset="0"/>
              </a:rPr>
              <a:t> </a:t>
            </a:r>
            <a:r>
              <a:rPr lang="en-US" altLang="en-US" sz="2400">
                <a:latin typeface="Arial" charset="0"/>
              </a:rPr>
              <a:t>s</a:t>
            </a:r>
            <a:r>
              <a:rPr lang="en-US" altLang="en-US" sz="2400" baseline="30000">
                <a:latin typeface="Arial" charset="0"/>
              </a:rPr>
              <a:t>-1</a:t>
            </a:r>
            <a:r>
              <a:rPr lang="en-US" altLang="en-US" sz="2400">
                <a:latin typeface="Arial" charset="0"/>
              </a:rPr>
              <a:t>.        </a:t>
            </a:r>
          </a:p>
        </p:txBody>
      </p:sp>
      <p:sp>
        <p:nvSpPr>
          <p:cNvPr id="378893" name="Rectangle 13"/>
          <p:cNvSpPr>
            <a:spLocks noChangeArrowheads="1"/>
          </p:cNvSpPr>
          <p:nvPr/>
        </p:nvSpPr>
        <p:spPr bwMode="auto">
          <a:xfrm>
            <a:off x="6437313" y="458788"/>
            <a:ext cx="468312" cy="46831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 altLang="en-US"/>
          </a:p>
        </p:txBody>
      </p:sp>
      <p:sp>
        <p:nvSpPr>
          <p:cNvPr id="378894" name="Rectangle 14"/>
          <p:cNvSpPr>
            <a:spLocks noChangeArrowheads="1"/>
          </p:cNvSpPr>
          <p:nvPr/>
        </p:nvSpPr>
        <p:spPr bwMode="auto">
          <a:xfrm>
            <a:off x="6907213" y="461963"/>
            <a:ext cx="276225" cy="46831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 altLang="en-US"/>
          </a:p>
        </p:txBody>
      </p: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7051675" y="4365625"/>
            <a:ext cx="468313" cy="471488"/>
            <a:chOff x="3245" y="2918"/>
            <a:chExt cx="295" cy="297"/>
          </a:xfrm>
        </p:grpSpPr>
        <p:sp>
          <p:nvSpPr>
            <p:cNvPr id="33822" name="Rectangle 18"/>
            <p:cNvSpPr>
              <a:spLocks noChangeArrowheads="1"/>
            </p:cNvSpPr>
            <p:nvPr/>
          </p:nvSpPr>
          <p:spPr bwMode="auto">
            <a:xfrm>
              <a:off x="3245" y="2920"/>
              <a:ext cx="295" cy="295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Wirefram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 altLang="en-US" sz="2400">
                <a:latin typeface="Arial" charset="0"/>
              </a:endParaRPr>
            </a:p>
          </p:txBody>
        </p:sp>
        <p:sp>
          <p:nvSpPr>
            <p:cNvPr id="33823" name="Text Box 20"/>
            <p:cNvSpPr txBox="1">
              <a:spLocks noChangeArrowheads="1"/>
            </p:cNvSpPr>
            <p:nvPr/>
          </p:nvSpPr>
          <p:spPr bwMode="auto">
            <a:xfrm>
              <a:off x="3297" y="2918"/>
              <a:ext cx="22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latin typeface="Arial" charset="0"/>
                </a:rPr>
                <a:t>8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7510463" y="4371975"/>
            <a:ext cx="363537" cy="468313"/>
            <a:chOff x="3534" y="2922"/>
            <a:chExt cx="229" cy="295"/>
          </a:xfrm>
        </p:grpSpPr>
        <p:sp>
          <p:nvSpPr>
            <p:cNvPr id="33820" name="Rectangle 19"/>
            <p:cNvSpPr>
              <a:spLocks noChangeArrowheads="1"/>
            </p:cNvSpPr>
            <p:nvPr/>
          </p:nvSpPr>
          <p:spPr bwMode="auto">
            <a:xfrm>
              <a:off x="3541" y="2922"/>
              <a:ext cx="174" cy="295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Wirefram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 altLang="en-US" sz="2400">
                <a:latin typeface="Arial" charset="0"/>
              </a:endParaRPr>
            </a:p>
          </p:txBody>
        </p:sp>
        <p:sp>
          <p:nvSpPr>
            <p:cNvPr id="33821" name="Text Box 21"/>
            <p:cNvSpPr txBox="1">
              <a:spLocks noChangeArrowheads="1"/>
            </p:cNvSpPr>
            <p:nvPr/>
          </p:nvSpPr>
          <p:spPr bwMode="auto">
            <a:xfrm>
              <a:off x="3534" y="2928"/>
              <a:ext cx="22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latin typeface="Arial" charset="0"/>
                </a:rPr>
                <a:t>4</a:t>
              </a:r>
            </a:p>
          </p:txBody>
        </p:sp>
      </p:grp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6778625" y="5137150"/>
            <a:ext cx="468313" cy="471488"/>
            <a:chOff x="3245" y="2918"/>
            <a:chExt cx="295" cy="297"/>
          </a:xfrm>
        </p:grpSpPr>
        <p:sp>
          <p:nvSpPr>
            <p:cNvPr id="33818" name="Rectangle 25"/>
            <p:cNvSpPr>
              <a:spLocks noChangeArrowheads="1"/>
            </p:cNvSpPr>
            <p:nvPr/>
          </p:nvSpPr>
          <p:spPr bwMode="auto">
            <a:xfrm>
              <a:off x="3245" y="2920"/>
              <a:ext cx="295" cy="295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Wirefram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 altLang="en-US" sz="2400">
                <a:latin typeface="Arial" charset="0"/>
              </a:endParaRPr>
            </a:p>
          </p:txBody>
        </p:sp>
        <p:sp>
          <p:nvSpPr>
            <p:cNvPr id="33819" name="Text Box 26"/>
            <p:cNvSpPr txBox="1">
              <a:spLocks noChangeArrowheads="1"/>
            </p:cNvSpPr>
            <p:nvPr/>
          </p:nvSpPr>
          <p:spPr bwMode="auto">
            <a:xfrm>
              <a:off x="3297" y="2918"/>
              <a:ext cx="22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latin typeface="Arial" charset="0"/>
                </a:rPr>
                <a:t>8</a:t>
              </a:r>
            </a:p>
          </p:txBody>
        </p:sp>
      </p:grp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7850188" y="5124450"/>
            <a:ext cx="363537" cy="468313"/>
            <a:chOff x="3534" y="2922"/>
            <a:chExt cx="229" cy="295"/>
          </a:xfrm>
        </p:grpSpPr>
        <p:sp>
          <p:nvSpPr>
            <p:cNvPr id="33816" name="Rectangle 28"/>
            <p:cNvSpPr>
              <a:spLocks noChangeArrowheads="1"/>
            </p:cNvSpPr>
            <p:nvPr/>
          </p:nvSpPr>
          <p:spPr bwMode="auto">
            <a:xfrm>
              <a:off x="3541" y="2922"/>
              <a:ext cx="174" cy="295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Wirefram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 altLang="en-US" sz="2400">
                <a:latin typeface="Arial" charset="0"/>
              </a:endParaRPr>
            </a:p>
          </p:txBody>
        </p:sp>
        <p:sp>
          <p:nvSpPr>
            <p:cNvPr id="33817" name="Text Box 29"/>
            <p:cNvSpPr txBox="1">
              <a:spLocks noChangeArrowheads="1"/>
            </p:cNvSpPr>
            <p:nvPr/>
          </p:nvSpPr>
          <p:spPr bwMode="auto">
            <a:xfrm>
              <a:off x="3534" y="2928"/>
              <a:ext cx="22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latin typeface="Arial" charset="0"/>
                </a:rPr>
                <a:t>4</a:t>
              </a:r>
            </a:p>
          </p:txBody>
        </p:sp>
      </p:grpSp>
      <p:grpSp>
        <p:nvGrpSpPr>
          <p:cNvPr id="7" name="Group 32"/>
          <p:cNvGrpSpPr>
            <a:grpSpLocks/>
          </p:cNvGrpSpPr>
          <p:nvPr/>
        </p:nvGrpSpPr>
        <p:grpSpPr bwMode="auto">
          <a:xfrm>
            <a:off x="8242300" y="5233988"/>
            <a:ext cx="901700" cy="457200"/>
            <a:chOff x="5048" y="3623"/>
            <a:chExt cx="568" cy="288"/>
          </a:xfrm>
        </p:grpSpPr>
        <p:sp>
          <p:nvSpPr>
            <p:cNvPr id="33814" name="Line 30"/>
            <p:cNvSpPr>
              <a:spLocks noChangeShapeType="1"/>
            </p:cNvSpPr>
            <p:nvPr/>
          </p:nvSpPr>
          <p:spPr bwMode="auto">
            <a:xfrm>
              <a:off x="5048" y="3638"/>
              <a:ext cx="56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5" name="Text Box 31"/>
            <p:cNvSpPr txBox="1">
              <a:spLocks noChangeArrowheads="1"/>
            </p:cNvSpPr>
            <p:nvPr/>
          </p:nvSpPr>
          <p:spPr bwMode="auto">
            <a:xfrm>
              <a:off x="5139" y="3623"/>
              <a:ext cx="3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latin typeface="Arial" charset="0"/>
                </a:rPr>
                <a:t>16</a:t>
              </a:r>
            </a:p>
          </p:txBody>
        </p: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6316663" y="5211763"/>
            <a:ext cx="541337" cy="457200"/>
            <a:chOff x="3797" y="3246"/>
            <a:chExt cx="341" cy="288"/>
          </a:xfrm>
        </p:grpSpPr>
        <p:sp>
          <p:nvSpPr>
            <p:cNvPr id="33812" name="Line 33"/>
            <p:cNvSpPr>
              <a:spLocks noChangeShapeType="1"/>
            </p:cNvSpPr>
            <p:nvPr/>
          </p:nvSpPr>
          <p:spPr bwMode="auto">
            <a:xfrm flipH="1">
              <a:off x="3797" y="3289"/>
              <a:ext cx="34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3" name="Text Box 34"/>
            <p:cNvSpPr txBox="1">
              <a:spLocks noChangeArrowheads="1"/>
            </p:cNvSpPr>
            <p:nvPr/>
          </p:nvSpPr>
          <p:spPr bwMode="auto">
            <a:xfrm>
              <a:off x="3883" y="324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 b="1">
                  <a:latin typeface="Arial" charset="0"/>
                </a:rPr>
                <a:t>v</a:t>
              </a:r>
            </a:p>
          </p:txBody>
        </p:sp>
      </p:grpSp>
      <p:sp>
        <p:nvSpPr>
          <p:cNvPr id="378916" name="Rectangle 36"/>
          <p:cNvSpPr>
            <a:spLocks noChangeArrowheads="1"/>
          </p:cNvSpPr>
          <p:nvPr/>
        </p:nvSpPr>
        <p:spPr bwMode="auto">
          <a:xfrm>
            <a:off x="6973888" y="4175125"/>
            <a:ext cx="1123950" cy="685800"/>
          </a:xfrm>
          <a:prstGeom prst="rect">
            <a:avLst/>
          </a:prstGeom>
          <a:solidFill>
            <a:srgbClr val="FF9900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 sz="2400">
              <a:latin typeface="Arial" charset="0"/>
            </a:endParaRPr>
          </a:p>
        </p:txBody>
      </p:sp>
      <p:sp>
        <p:nvSpPr>
          <p:cNvPr id="378917" name="Rectangle 37"/>
          <p:cNvSpPr>
            <a:spLocks noChangeArrowheads="1"/>
          </p:cNvSpPr>
          <p:nvPr/>
        </p:nvSpPr>
        <p:spPr bwMode="auto">
          <a:xfrm>
            <a:off x="1722438" y="6278563"/>
            <a:ext cx="1263650" cy="352425"/>
          </a:xfrm>
          <a:prstGeom prst="rect">
            <a:avLst/>
          </a:prstGeom>
          <a:solidFill>
            <a:srgbClr val="FF9900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78918" name="Rectangle 38"/>
          <p:cNvSpPr>
            <a:spLocks noChangeArrowheads="1"/>
          </p:cNvSpPr>
          <p:nvPr/>
        </p:nvSpPr>
        <p:spPr bwMode="auto">
          <a:xfrm>
            <a:off x="3263900" y="6281738"/>
            <a:ext cx="493713" cy="352425"/>
          </a:xfrm>
          <a:prstGeom prst="rect">
            <a:avLst/>
          </a:prstGeom>
          <a:solidFill>
            <a:srgbClr val="66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78919" name="Rectangle 39"/>
          <p:cNvSpPr>
            <a:spLocks noChangeArrowheads="1"/>
          </p:cNvSpPr>
          <p:nvPr/>
        </p:nvSpPr>
        <p:spPr bwMode="auto">
          <a:xfrm>
            <a:off x="6543675" y="4960938"/>
            <a:ext cx="931863" cy="685800"/>
          </a:xfrm>
          <a:prstGeom prst="rect">
            <a:avLst/>
          </a:prstGeom>
          <a:solidFill>
            <a:srgbClr val="66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 sz="2400">
              <a:latin typeface="Arial" charset="0"/>
            </a:endParaRPr>
          </a:p>
        </p:txBody>
      </p:sp>
      <p:sp>
        <p:nvSpPr>
          <p:cNvPr id="378920" name="Rectangle 40"/>
          <p:cNvSpPr>
            <a:spLocks noChangeArrowheads="1"/>
          </p:cNvSpPr>
          <p:nvPr/>
        </p:nvSpPr>
        <p:spPr bwMode="auto">
          <a:xfrm>
            <a:off x="3954463" y="6275388"/>
            <a:ext cx="793750" cy="352425"/>
          </a:xfrm>
          <a:prstGeom prst="rect">
            <a:avLst/>
          </a:prstGeom>
          <a:solidFill>
            <a:srgbClr val="008000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378921" name="Rectangle 41"/>
          <p:cNvSpPr>
            <a:spLocks noChangeArrowheads="1"/>
          </p:cNvSpPr>
          <p:nvPr/>
        </p:nvSpPr>
        <p:spPr bwMode="auto">
          <a:xfrm>
            <a:off x="7761288" y="4951413"/>
            <a:ext cx="1112837" cy="685800"/>
          </a:xfrm>
          <a:prstGeom prst="rect">
            <a:avLst/>
          </a:prstGeom>
          <a:solidFill>
            <a:srgbClr val="008000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 sz="2400">
              <a:latin typeface="Arial" charset="0"/>
            </a:endParaRPr>
          </a:p>
        </p:txBody>
      </p:sp>
      <p:sp>
        <p:nvSpPr>
          <p:cNvPr id="338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8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8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26961 1.11111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788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35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7868 0.00162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3788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8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8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8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8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8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88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8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88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88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788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3789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"/>
                                        <p:tgtEl>
                                          <p:spTgt spid="37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3789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"/>
                                        <p:tgtEl>
                                          <p:spTgt spid="37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378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500"/>
                                        <p:tgtEl>
                                          <p:spTgt spid="37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3" grpId="0" animBg="1"/>
      <p:bldP spid="378893" grpId="1" animBg="1"/>
      <p:bldP spid="378894" grpId="0" animBg="1"/>
      <p:bldP spid="378894" grpId="1" animBg="1"/>
      <p:bldP spid="378916" grpId="0" animBg="1"/>
      <p:bldP spid="378917" grpId="0" animBg="1"/>
      <p:bldP spid="378918" grpId="0" animBg="1"/>
      <p:bldP spid="378919" grpId="0" animBg="1"/>
      <p:bldP spid="378920" grpId="0" animBg="1"/>
      <p:bldP spid="3789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34820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395268" name="Rectangle 4"/>
          <p:cNvSpPr>
            <a:spLocks noChangeArrowheads="1"/>
          </p:cNvSpPr>
          <p:nvPr/>
        </p:nvSpPr>
        <p:spPr bwMode="auto">
          <a:xfrm>
            <a:off x="698500" y="2889250"/>
            <a:ext cx="7761288" cy="39687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EXAMPLE: A 730-kg Smart Car traveling at 25 m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(x-dir) collides with a stationary 1800-kg Dodge Charger. The two vehicles stick together. Find their velocity immediately after the collision. </a:t>
            </a:r>
          </a:p>
          <a:p>
            <a:pPr>
              <a:spcBef>
                <a:spcPct val="20000"/>
              </a:spcBef>
            </a:pPr>
            <a:endParaRPr lang="en-US" altLang="en-US" sz="2400" dirty="0">
              <a:latin typeface="Arial" charset="0"/>
            </a:endParaRPr>
          </a:p>
          <a:p>
            <a:pPr>
              <a:spcBef>
                <a:spcPct val="20000"/>
              </a:spcBef>
            </a:pPr>
            <a:endParaRPr lang="en-US" altLang="en-US" sz="2400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altLang="en-US" sz="2400" dirty="0">
                <a:latin typeface="Arial" charset="0"/>
              </a:rPr>
              <a:t>SOLUTION:  Make sketches!</a:t>
            </a:r>
          </a:p>
          <a:p>
            <a:pPr>
              <a:spcBef>
                <a:spcPct val="20000"/>
              </a:spcBef>
              <a:buFont typeface="Symbol" pitchFamily="18" charset="2"/>
              <a:buChar char="·"/>
            </a:pPr>
            <a:r>
              <a:rPr lang="en-US" altLang="en-US" sz="2400" i="1" dirty="0">
                <a:latin typeface="Arial" charset="0"/>
              </a:rPr>
              <a:t>p</a:t>
            </a:r>
            <a:r>
              <a:rPr lang="en-US" altLang="en-US" sz="2400" baseline="-25000" dirty="0">
                <a:latin typeface="Arial" charset="0"/>
              </a:rPr>
              <a:t>0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altLang="en-US" sz="2400" i="1" dirty="0" err="1">
                <a:latin typeface="Arial" charset="0"/>
              </a:rPr>
              <a:t>p</a:t>
            </a:r>
            <a:r>
              <a:rPr lang="en-US" altLang="en-US" sz="2400" baseline="-25000" dirty="0" err="1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so that </a:t>
            </a:r>
            <a:r>
              <a:rPr lang="en-US" altLang="en-US" sz="2400" dirty="0">
                <a:solidFill>
                  <a:schemeClr val="accent2"/>
                </a:solidFill>
                <a:latin typeface="Arial" charset="0"/>
              </a:rPr>
              <a:t>(730)(25)</a:t>
            </a:r>
            <a:r>
              <a:rPr lang="en-US" altLang="en-US" sz="2400" dirty="0">
                <a:latin typeface="Arial" charset="0"/>
              </a:rPr>
              <a:t> + </a:t>
            </a:r>
            <a:r>
              <a:rPr lang="en-US" altLang="en-US" sz="2400" dirty="0">
                <a:solidFill>
                  <a:schemeClr val="accent2"/>
                </a:solidFill>
                <a:latin typeface="Arial" charset="0"/>
              </a:rPr>
              <a:t>1800(0)</a:t>
            </a:r>
            <a:r>
              <a:rPr lang="en-US" altLang="en-US" sz="2400" dirty="0">
                <a:latin typeface="Arial" charset="0"/>
              </a:rPr>
              <a:t> = (</a:t>
            </a:r>
            <a:r>
              <a:rPr lang="en-US" altLang="en-US" sz="2400" dirty="0">
                <a:solidFill>
                  <a:srgbClr val="FF0000"/>
                </a:solidFill>
                <a:latin typeface="Arial" charset="0"/>
              </a:rPr>
              <a:t>730</a:t>
            </a:r>
            <a:r>
              <a:rPr lang="en-US" altLang="en-US" sz="2400" dirty="0">
                <a:latin typeface="Arial" charset="0"/>
              </a:rPr>
              <a:t> + </a:t>
            </a:r>
            <a:r>
              <a:rPr lang="en-US" altLang="en-US" sz="2400" dirty="0">
                <a:solidFill>
                  <a:srgbClr val="FF0000"/>
                </a:solidFill>
                <a:latin typeface="Arial" charset="0"/>
              </a:rPr>
              <a:t>1800</a:t>
            </a:r>
            <a:r>
              <a:rPr lang="en-US" altLang="en-US" sz="2400" dirty="0">
                <a:latin typeface="Arial" charset="0"/>
              </a:rPr>
              <a:t>) </a:t>
            </a:r>
            <a:r>
              <a:rPr lang="en-US" altLang="en-US" sz="2400" i="1" dirty="0" err="1">
                <a:solidFill>
                  <a:srgbClr val="FF0000"/>
                </a:solidFill>
                <a:latin typeface="Arial" charset="0"/>
              </a:rPr>
              <a:t>v</a:t>
            </a:r>
            <a:r>
              <a:rPr lang="en-US" altLang="en-US" sz="2400" baseline="-25000" dirty="0" err="1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.</a:t>
            </a:r>
            <a:endParaRPr lang="en-US" altLang="en-US" sz="2400" i="1" dirty="0">
              <a:latin typeface="Arial" charset="0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</a:pPr>
            <a:r>
              <a:rPr lang="en-US" altLang="en-US" sz="2400" dirty="0">
                <a:latin typeface="Arial" charset="0"/>
              </a:rPr>
              <a:t>     </a:t>
            </a:r>
            <a:r>
              <a:rPr lang="en-US" altLang="en-US" sz="2400" dirty="0">
                <a:solidFill>
                  <a:schemeClr val="accent2"/>
                </a:solidFill>
                <a:latin typeface="Arial" charset="0"/>
              </a:rPr>
              <a:t>18250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altLang="en-US" sz="2400" dirty="0">
                <a:solidFill>
                  <a:srgbClr val="FF0000"/>
                </a:solidFill>
                <a:latin typeface="Arial" charset="0"/>
              </a:rPr>
              <a:t>2530 </a:t>
            </a:r>
            <a:r>
              <a:rPr lang="en-US" altLang="en-US" sz="2400" i="1" dirty="0" err="1">
                <a:solidFill>
                  <a:srgbClr val="FF0000"/>
                </a:solidFill>
                <a:latin typeface="Arial" charset="0"/>
              </a:rPr>
              <a:t>v</a:t>
            </a:r>
            <a:r>
              <a:rPr lang="en-US" altLang="en-US" sz="2400" baseline="-25000" dirty="0" err="1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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i="1" dirty="0" err="1">
                <a:latin typeface="Arial" charset="0"/>
              </a:rPr>
              <a:t>v</a:t>
            </a:r>
            <a:r>
              <a:rPr lang="en-US" altLang="en-US" sz="2400" baseline="-25000" dirty="0" err="1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 = 18250 </a:t>
            </a:r>
            <a:r>
              <a:rPr lang="en-US" altLang="en-US" sz="2400" i="1" dirty="0">
                <a:latin typeface="Arial" charset="0"/>
              </a:rPr>
              <a:t>/</a:t>
            </a:r>
            <a:r>
              <a:rPr lang="en-US" altLang="en-US" sz="2400" dirty="0">
                <a:latin typeface="Arial" charset="0"/>
              </a:rPr>
              <a:t> 2530 = 7.2 m</a:t>
            </a:r>
            <a:r>
              <a:rPr lang="en-US" altLang="en-US" sz="2400" baseline="-25000" dirty="0">
                <a:latin typeface="Arial" charset="0"/>
              </a:rPr>
              <a:t> </a:t>
            </a:r>
            <a:r>
              <a:rPr lang="en-US" altLang="en-US" sz="2400" dirty="0">
                <a:latin typeface="Arial" charset="0"/>
              </a:rPr>
              <a:t>s</a:t>
            </a:r>
            <a:r>
              <a:rPr lang="en-US" altLang="en-US" sz="2400" baseline="30000" dirty="0">
                <a:latin typeface="Arial" charset="0"/>
              </a:rPr>
              <a:t>-1</a:t>
            </a:r>
            <a:r>
              <a:rPr lang="en-US" altLang="en-US" sz="2400" dirty="0">
                <a:latin typeface="Arial" charset="0"/>
              </a:rPr>
              <a:t>.</a:t>
            </a:r>
            <a:endParaRPr lang="en-US" altLang="en-US" sz="2400" i="1" dirty="0">
              <a:latin typeface="Arial" charset="0"/>
            </a:endParaRPr>
          </a:p>
        </p:txBody>
      </p:sp>
      <p:sp>
        <p:nvSpPr>
          <p:cNvPr id="395306" name="Freeform 42" descr="Sand"/>
          <p:cNvSpPr>
            <a:spLocks/>
          </p:cNvSpPr>
          <p:nvPr/>
        </p:nvSpPr>
        <p:spPr bwMode="auto">
          <a:xfrm>
            <a:off x="179388" y="4965700"/>
            <a:ext cx="8723312" cy="444500"/>
          </a:xfrm>
          <a:custGeom>
            <a:avLst/>
            <a:gdLst>
              <a:gd name="T0" fmla="*/ 0 w 5495"/>
              <a:gd name="T1" fmla="*/ 2147483647 h 568"/>
              <a:gd name="T2" fmla="*/ 2147483647 w 5495"/>
              <a:gd name="T3" fmla="*/ 0 h 568"/>
              <a:gd name="T4" fmla="*/ 2147483647 w 5495"/>
              <a:gd name="T5" fmla="*/ 0 h 568"/>
              <a:gd name="T6" fmla="*/ 2147483647 w 5495"/>
              <a:gd name="T7" fmla="*/ 2147483647 h 568"/>
              <a:gd name="T8" fmla="*/ 0 w 5495"/>
              <a:gd name="T9" fmla="*/ 2147483647 h 5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495"/>
              <a:gd name="T16" fmla="*/ 0 h 568"/>
              <a:gd name="T17" fmla="*/ 5495 w 5495"/>
              <a:gd name="T18" fmla="*/ 568 h 5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495" h="568">
                <a:moveTo>
                  <a:pt x="0" y="568"/>
                </a:moveTo>
                <a:lnTo>
                  <a:pt x="516" y="0"/>
                </a:lnTo>
                <a:lnTo>
                  <a:pt x="5495" y="0"/>
                </a:lnTo>
                <a:lnTo>
                  <a:pt x="4896" y="561"/>
                </a:lnTo>
                <a:lnTo>
                  <a:pt x="0" y="568"/>
                </a:lnTo>
                <a:close/>
              </a:path>
            </a:pathLst>
          </a:cu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95302" name="Picture 38" descr="dodge charger police car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0288" y="3898900"/>
            <a:ext cx="2446337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5300" name="Picture 36" descr="ANd9GcTptwVuvDpYUoZG8_CTp3wMdEU7KykY2d4OJkfcG7LawlZCfHWsTQ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3738" y="4305300"/>
            <a:ext cx="174307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41"/>
          <p:cNvGrpSpPr>
            <a:grpSpLocks/>
          </p:cNvGrpSpPr>
          <p:nvPr/>
        </p:nvGrpSpPr>
        <p:grpSpPr bwMode="auto">
          <a:xfrm>
            <a:off x="4021138" y="3883025"/>
            <a:ext cx="3259137" cy="1835150"/>
            <a:chOff x="2940" y="133"/>
            <a:chExt cx="2053" cy="1156"/>
          </a:xfrm>
        </p:grpSpPr>
        <p:pic>
          <p:nvPicPr>
            <p:cNvPr id="34850" name="Picture 39" descr="dodge charger police car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52" y="133"/>
              <a:ext cx="1541" cy="1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51" name="Picture 40" descr="ANd9GcTptwVuvDpYUoZG8_CTp3wMdEU7KykY2d4OJkfcG7LawlZCfHWsTQ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40" y="413"/>
              <a:ext cx="1098" cy="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5513388" y="325438"/>
            <a:ext cx="1857375" cy="904875"/>
            <a:chOff x="3395" y="-67"/>
            <a:chExt cx="1170" cy="570"/>
          </a:xfrm>
        </p:grpSpPr>
        <p:sp>
          <p:nvSpPr>
            <p:cNvPr id="28689" name="Oval 43"/>
            <p:cNvSpPr>
              <a:spLocks noChangeArrowheads="1"/>
            </p:cNvSpPr>
            <p:nvPr/>
          </p:nvSpPr>
          <p:spPr bwMode="auto">
            <a:xfrm>
              <a:off x="3547" y="107"/>
              <a:ext cx="121" cy="12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8690" name="Oval 44"/>
            <p:cNvSpPr>
              <a:spLocks noChangeArrowheads="1"/>
            </p:cNvSpPr>
            <p:nvPr/>
          </p:nvSpPr>
          <p:spPr bwMode="auto">
            <a:xfrm>
              <a:off x="4200" y="76"/>
              <a:ext cx="182" cy="18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34845" name="Line 45"/>
            <p:cNvSpPr>
              <a:spLocks noChangeShapeType="1"/>
            </p:cNvSpPr>
            <p:nvPr/>
          </p:nvSpPr>
          <p:spPr bwMode="auto">
            <a:xfrm>
              <a:off x="3661" y="167"/>
              <a:ext cx="47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46" name="Text Box 49"/>
            <p:cNvSpPr txBox="1">
              <a:spLocks noChangeArrowheads="1"/>
            </p:cNvSpPr>
            <p:nvPr/>
          </p:nvSpPr>
          <p:spPr bwMode="auto">
            <a:xfrm>
              <a:off x="3395" y="215"/>
              <a:ext cx="4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>
                  <a:solidFill>
                    <a:schemeClr val="accent2"/>
                  </a:solidFill>
                  <a:latin typeface="Arial" charset="0"/>
                </a:rPr>
                <a:t>730</a:t>
              </a:r>
            </a:p>
          </p:txBody>
        </p:sp>
        <p:sp>
          <p:nvSpPr>
            <p:cNvPr id="34847" name="Text Box 50"/>
            <p:cNvSpPr txBox="1">
              <a:spLocks noChangeArrowheads="1"/>
            </p:cNvSpPr>
            <p:nvPr/>
          </p:nvSpPr>
          <p:spPr bwMode="auto">
            <a:xfrm>
              <a:off x="4021" y="215"/>
              <a:ext cx="5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>
                  <a:solidFill>
                    <a:schemeClr val="accent2"/>
                  </a:solidFill>
                  <a:latin typeface="Arial" charset="0"/>
                </a:rPr>
                <a:t>1800</a:t>
              </a:r>
            </a:p>
          </p:txBody>
        </p:sp>
        <p:sp>
          <p:nvSpPr>
            <p:cNvPr id="34848" name="Text Box 51"/>
            <p:cNvSpPr txBox="1">
              <a:spLocks noChangeArrowheads="1"/>
            </p:cNvSpPr>
            <p:nvPr/>
          </p:nvSpPr>
          <p:spPr bwMode="auto">
            <a:xfrm>
              <a:off x="3727" y="-67"/>
              <a:ext cx="3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>
                  <a:solidFill>
                    <a:schemeClr val="accent2"/>
                  </a:solidFill>
                  <a:latin typeface="Arial" charset="0"/>
                </a:rPr>
                <a:t>25</a:t>
              </a:r>
            </a:p>
          </p:txBody>
        </p:sp>
        <p:sp>
          <p:nvSpPr>
            <p:cNvPr id="34849" name="Text Box 52"/>
            <p:cNvSpPr txBox="1">
              <a:spLocks noChangeArrowheads="1"/>
            </p:cNvSpPr>
            <p:nvPr/>
          </p:nvSpPr>
          <p:spPr bwMode="auto">
            <a:xfrm>
              <a:off x="4323" y="-67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>
                  <a:solidFill>
                    <a:schemeClr val="accent2"/>
                  </a:solidFill>
                  <a:latin typeface="Arial" charset="0"/>
                </a:rPr>
                <a:t>0</a:t>
              </a:r>
            </a:p>
          </p:txBody>
        </p:sp>
      </p:grpSp>
      <p:grpSp>
        <p:nvGrpSpPr>
          <p:cNvPr id="5" name="Group 55"/>
          <p:cNvGrpSpPr>
            <a:grpSpLocks/>
          </p:cNvGrpSpPr>
          <p:nvPr/>
        </p:nvGrpSpPr>
        <p:grpSpPr bwMode="auto">
          <a:xfrm>
            <a:off x="7612063" y="234950"/>
            <a:ext cx="1350962" cy="1370013"/>
            <a:chOff x="4416" y="240"/>
            <a:chExt cx="851" cy="863"/>
          </a:xfrm>
        </p:grpSpPr>
        <p:sp>
          <p:nvSpPr>
            <p:cNvPr id="28684" name="Oval 46"/>
            <p:cNvSpPr>
              <a:spLocks noChangeArrowheads="1"/>
            </p:cNvSpPr>
            <p:nvPr/>
          </p:nvSpPr>
          <p:spPr bwMode="auto">
            <a:xfrm>
              <a:off x="4639" y="464"/>
              <a:ext cx="121" cy="12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8685" name="Oval 47"/>
            <p:cNvSpPr>
              <a:spLocks noChangeArrowheads="1"/>
            </p:cNvSpPr>
            <p:nvPr/>
          </p:nvSpPr>
          <p:spPr bwMode="auto">
            <a:xfrm>
              <a:off x="4747" y="433"/>
              <a:ext cx="182" cy="18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34836" name="Line 48"/>
            <p:cNvSpPr>
              <a:spLocks noChangeShapeType="1"/>
            </p:cNvSpPr>
            <p:nvPr/>
          </p:nvSpPr>
          <p:spPr bwMode="auto">
            <a:xfrm>
              <a:off x="4935" y="524"/>
              <a:ext cx="19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37" name="Text Box 53"/>
            <p:cNvSpPr txBox="1">
              <a:spLocks noChangeArrowheads="1"/>
            </p:cNvSpPr>
            <p:nvPr/>
          </p:nvSpPr>
          <p:spPr bwMode="auto">
            <a:xfrm>
              <a:off x="4416" y="585"/>
              <a:ext cx="851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en-US" sz="2400">
                  <a:solidFill>
                    <a:srgbClr val="FF0000"/>
                  </a:solidFill>
                  <a:latin typeface="Arial" charset="0"/>
                </a:rPr>
                <a:t>    730 </a:t>
              </a:r>
              <a:r>
                <a:rPr lang="en-US" altLang="en-US" sz="2400" u="sng">
                  <a:solidFill>
                    <a:srgbClr val="FF0000"/>
                  </a:solidFill>
                  <a:latin typeface="Arial" charset="0"/>
                </a:rPr>
                <a:t>+1800</a:t>
              </a:r>
            </a:p>
          </p:txBody>
        </p:sp>
        <p:sp>
          <p:nvSpPr>
            <p:cNvPr id="34838" name="Text Box 54"/>
            <p:cNvSpPr txBox="1">
              <a:spLocks noChangeArrowheads="1"/>
            </p:cNvSpPr>
            <p:nvPr/>
          </p:nvSpPr>
          <p:spPr bwMode="auto">
            <a:xfrm>
              <a:off x="4950" y="240"/>
              <a:ext cx="30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2400" i="1">
                  <a:solidFill>
                    <a:srgbClr val="FF0000"/>
                  </a:solidFill>
                  <a:latin typeface="Arial" charset="0"/>
                </a:rPr>
                <a:t> v</a:t>
              </a:r>
              <a:r>
                <a:rPr lang="en-US" altLang="en-US" sz="2400" baseline="-25000">
                  <a:solidFill>
                    <a:srgbClr val="FF0000"/>
                  </a:solidFill>
                  <a:latin typeface="Arial" charset="0"/>
                </a:rPr>
                <a:t>f</a:t>
              </a:r>
              <a:endParaRPr lang="en-US" altLang="en-US" sz="2400" i="1">
                <a:solidFill>
                  <a:srgbClr val="FF0000"/>
                </a:solidFill>
                <a:latin typeface="Arial" charset="0"/>
              </a:endParaRPr>
            </a:p>
          </p:txBody>
        </p:sp>
      </p:grpSp>
      <p:sp>
        <p:nvSpPr>
          <p:cNvPr id="28707" name="Text Box 35"/>
          <p:cNvSpPr txBox="1">
            <a:spLocks noChangeArrowheads="1"/>
          </p:cNvSpPr>
          <p:nvPr/>
        </p:nvSpPr>
        <p:spPr bwMode="auto">
          <a:xfrm>
            <a:off x="5842000" y="-12700"/>
            <a:ext cx="1049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accent2"/>
                </a:solidFill>
                <a:latin typeface="Arial" charset="0"/>
              </a:rPr>
              <a:t>before</a:t>
            </a:r>
          </a:p>
        </p:txBody>
      </p:sp>
      <p:sp>
        <p:nvSpPr>
          <p:cNvPr id="28708" name="Text Box 36"/>
          <p:cNvSpPr txBox="1">
            <a:spLocks noChangeArrowheads="1"/>
          </p:cNvSpPr>
          <p:nvPr/>
        </p:nvSpPr>
        <p:spPr bwMode="auto">
          <a:xfrm>
            <a:off x="7839075" y="-12700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rgbClr val="FF0000"/>
                </a:solidFill>
                <a:latin typeface="Arial" charset="0"/>
              </a:rPr>
              <a:t>after</a:t>
            </a: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5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3474 2.96296E-6 " pathEditMode="relative" rAng="0" ptsTypes="AA">
                                      <p:cBhvr>
                                        <p:cTn id="27" dur="5000" fill="hold"/>
                                        <p:tgtEl>
                                          <p:spTgt spid="39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rs0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95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95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63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0.1842 -2.59259E-6 " pathEditMode="relative" rAng="0" ptsTypes="AA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ar brake ski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5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5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5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5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5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5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306" grpId="0" animBg="1"/>
      <p:bldP spid="28707" grpId="0"/>
      <p:bldP spid="2870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35843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EXAMPLE: A loaded Glock-22,                                          having a mass of 975 g, fires                                                   a 9.15-g bullet with a muzzle                                        velocity of 300 ms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. 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Find the gun’s recoil velocity.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</a:rPr>
              <a:t>SOLUTION: Use </a:t>
            </a:r>
            <a:r>
              <a:rPr lang="en-US" altLang="en-US" sz="2400" i="1" dirty="0">
                <a:latin typeface="Arial" charset="0"/>
              </a:rPr>
              <a:t>p</a:t>
            </a:r>
            <a:r>
              <a:rPr lang="en-US" altLang="en-US" sz="2400" baseline="-25000" dirty="0">
                <a:latin typeface="Arial" charset="0"/>
              </a:rPr>
              <a:t>0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altLang="en-US" sz="2400" i="1" dirty="0">
                <a:latin typeface="Arial" charset="0"/>
              </a:rPr>
              <a:t>p</a:t>
            </a:r>
            <a:r>
              <a:rPr lang="en-US" altLang="en-US" sz="2400" baseline="-25000" dirty="0">
                <a:latin typeface="Arial" charset="0"/>
              </a:rPr>
              <a:t>f</a:t>
            </a:r>
            <a:r>
              <a:rPr lang="en-US" altLang="en-US" sz="2400" dirty="0">
                <a:latin typeface="Arial" charset="0"/>
              </a:rPr>
              <a:t>. Then</a:t>
            </a:r>
          </a:p>
          <a:p>
            <a:pPr>
              <a:spcBef>
                <a:spcPts val="400"/>
              </a:spcBef>
              <a:buFont typeface="Symbol" pitchFamily="18" charset="2"/>
              <a:buNone/>
            </a:pPr>
            <a:r>
              <a:rPr lang="en-US" altLang="en-US" sz="2400" i="1" dirty="0">
                <a:latin typeface="Arial" charset="0"/>
                <a:cs typeface="Courier New" pitchFamily="49" charset="0"/>
              </a:rPr>
              <a:t>                            p</a:t>
            </a:r>
            <a:r>
              <a:rPr lang="en-US" altLang="en-US" sz="2400" baseline="-25000" dirty="0">
                <a:latin typeface="Arial" charset="0"/>
                <a:cs typeface="Courier New" pitchFamily="49" charset="0"/>
              </a:rPr>
              <a:t>0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= </a:t>
            </a:r>
            <a:r>
              <a:rPr lang="en-US" altLang="en-US" sz="2400" i="1" dirty="0" err="1">
                <a:latin typeface="Arial" charset="0"/>
                <a:cs typeface="Courier New" pitchFamily="49" charset="0"/>
              </a:rPr>
              <a:t>p</a:t>
            </a:r>
            <a:r>
              <a:rPr lang="en-US" altLang="en-US" sz="2400" baseline="-25000" dirty="0" err="1">
                <a:latin typeface="Arial" charset="0"/>
                <a:cs typeface="Courier New" pitchFamily="49" charset="0"/>
              </a:rPr>
              <a:t>Glock,f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 dirty="0" err="1">
                <a:latin typeface="Arial" charset="0"/>
                <a:cs typeface="Courier New" pitchFamily="49" charset="0"/>
              </a:rPr>
              <a:t>p</a:t>
            </a:r>
            <a:r>
              <a:rPr lang="en-US" altLang="en-US" sz="2400" baseline="-25000" dirty="0" err="1">
                <a:latin typeface="Arial" charset="0"/>
                <a:cs typeface="Courier New" pitchFamily="49" charset="0"/>
              </a:rPr>
              <a:t>bullet,f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</a:t>
            </a:r>
          </a:p>
          <a:p>
            <a:pPr>
              <a:spcBef>
                <a:spcPts val="600"/>
              </a:spcBef>
              <a:buFont typeface="Symbol" pitchFamily="18" charset="2"/>
              <a:buNone/>
            </a:pPr>
            <a:r>
              <a:rPr lang="en-US" altLang="en-US" sz="2400" i="1" dirty="0">
                <a:latin typeface="Arial" charset="0"/>
                <a:cs typeface="Courier New" pitchFamily="49" charset="0"/>
              </a:rPr>
              <a:t>                     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975(0) = (975 – 9.15)</a:t>
            </a:r>
            <a:r>
              <a:rPr lang="en-US" altLang="en-US" sz="2400" i="1" dirty="0">
                <a:latin typeface="Arial" charset="0"/>
                <a:cs typeface="Courier New" pitchFamily="49" charset="0"/>
              </a:rPr>
              <a:t>v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+ (9.15)(-300)</a:t>
            </a:r>
            <a:r>
              <a:rPr lang="en-US" altLang="en-US" sz="2400" baseline="-25000" dirty="0">
                <a:latin typeface="Arial" charset="0"/>
                <a:cs typeface="Courier New" pitchFamily="49" charset="0"/>
              </a:rPr>
              <a:t> </a:t>
            </a:r>
            <a:endParaRPr lang="en-US" altLang="en-US" sz="2400" i="1" dirty="0">
              <a:latin typeface="Arial" charset="0"/>
              <a:cs typeface="Courier New" pitchFamily="49" charset="0"/>
            </a:endParaRPr>
          </a:p>
          <a:p>
            <a:pPr>
              <a:spcBef>
                <a:spcPts val="400"/>
              </a:spcBef>
              <a:buFont typeface="Symbol" pitchFamily="18" charset="2"/>
              <a:buNone/>
            </a:pPr>
            <a:r>
              <a:rPr lang="en-US" altLang="en-US" sz="2400" i="1" dirty="0">
                <a:latin typeface="Arial" charset="0"/>
                <a:cs typeface="Courier New" pitchFamily="49" charset="0"/>
              </a:rPr>
              <a:t>                             </a:t>
            </a:r>
            <a:r>
              <a:rPr lang="en-US" altLang="en-US" sz="2400" i="1" baseline="-25000" dirty="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0 = 965.85 </a:t>
            </a:r>
            <a:r>
              <a:rPr lang="en-US" altLang="en-US" sz="2400" i="1" dirty="0">
                <a:latin typeface="Arial" charset="0"/>
                <a:cs typeface="Courier New" pitchFamily="49" charset="0"/>
              </a:rPr>
              <a:t>v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– 2745 </a:t>
            </a:r>
            <a:endParaRPr lang="en-US" altLang="en-US" sz="2400" i="1" dirty="0">
              <a:latin typeface="Arial" charset="0"/>
              <a:cs typeface="Courier New" pitchFamily="49" charset="0"/>
            </a:endParaRPr>
          </a:p>
          <a:p>
            <a:pPr>
              <a:spcBef>
                <a:spcPts val="400"/>
              </a:spcBef>
              <a:buFont typeface="Symbol" pitchFamily="18" charset="2"/>
              <a:buNone/>
            </a:pPr>
            <a:r>
              <a:rPr lang="en-US" altLang="en-US" sz="2400" dirty="0">
                <a:latin typeface="Arial" charset="0"/>
                <a:cs typeface="Courier New" pitchFamily="49" charset="0"/>
              </a:rPr>
              <a:t>            </a:t>
            </a:r>
            <a:r>
              <a:rPr lang="en-US" altLang="en-US" sz="2400" baseline="-25000" dirty="0">
                <a:latin typeface="Arial" charset="0"/>
                <a:cs typeface="Courier New" pitchFamily="49" charset="0"/>
              </a:rPr>
              <a:t>                          </a:t>
            </a:r>
            <a:r>
              <a:rPr lang="en-US" altLang="en-US" sz="2400" i="1" dirty="0">
                <a:latin typeface="Arial" charset="0"/>
                <a:cs typeface="Courier New" pitchFamily="49" charset="0"/>
              </a:rPr>
              <a:t>v 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= 2745 </a:t>
            </a:r>
            <a:r>
              <a:rPr lang="en-US" altLang="en-US" sz="2400" i="1" dirty="0">
                <a:latin typeface="Arial" charset="0"/>
                <a:cs typeface="Courier New" pitchFamily="49" charset="0"/>
              </a:rPr>
              <a:t>/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 965.85 = 2.84 m</a:t>
            </a:r>
            <a:r>
              <a:rPr lang="en-US" altLang="en-US" sz="2400" baseline="-25000" dirty="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s</a:t>
            </a:r>
            <a:r>
              <a:rPr lang="en-US" altLang="en-US" sz="2400" baseline="30000" dirty="0">
                <a:latin typeface="Arial" charset="0"/>
                <a:cs typeface="Courier New" pitchFamily="49" charset="0"/>
              </a:rPr>
              <a:t>-1</a:t>
            </a:r>
            <a:r>
              <a:rPr lang="en-US" altLang="en-US" sz="2400" dirty="0">
                <a:latin typeface="Arial" charset="0"/>
                <a:cs typeface="Courier New" pitchFamily="49" charset="0"/>
              </a:rPr>
              <a:t>.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96283" name="Picture 2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FF00"/>
              </a:clrFrom>
              <a:clrTo>
                <a:srgbClr val="00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11738" y="2874963"/>
            <a:ext cx="3427412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86" name="Picture 30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8313" y="733425"/>
            <a:ext cx="1574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87" name="Picture 3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6088" y="142875"/>
            <a:ext cx="477837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89" name="Picture 33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4550" y="122238"/>
            <a:ext cx="11953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91" name="Rectangle 35"/>
          <p:cNvSpPr>
            <a:spLocks noChangeArrowheads="1"/>
          </p:cNvSpPr>
          <p:nvPr/>
        </p:nvSpPr>
        <p:spPr bwMode="auto">
          <a:xfrm>
            <a:off x="5094288" y="3041650"/>
            <a:ext cx="2478087" cy="17303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50000">
                <a:schemeClr val="tx2">
                  <a:gamma/>
                  <a:tint val="0"/>
                  <a:invGamma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96284" name="Picture 28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23113" y="3044825"/>
            <a:ext cx="133350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90" name="Picture 34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24713" y="3041650"/>
            <a:ext cx="349250" cy="16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8384345" y="970670"/>
            <a:ext cx="759655" cy="12660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174038" y="957263"/>
            <a:ext cx="182562" cy="125412"/>
          </a:xfrm>
          <a:prstGeom prst="rect">
            <a:avLst/>
          </a:prstGeom>
          <a:solidFill>
            <a:srgbClr val="D9D9D9">
              <a:alpha val="5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315200" y="773113"/>
            <a:ext cx="871538" cy="479425"/>
          </a:xfrm>
          <a:prstGeom prst="rect">
            <a:avLst/>
          </a:prstGeom>
          <a:solidFill>
            <a:srgbClr val="FF0000">
              <a:alpha val="4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gun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" presetClass="exit" presetSubtype="8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6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6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2" presetClass="exit" presetSubtype="8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91" grpId="0" animBg="1"/>
      <p:bldP spid="20" grpId="0" animBg="1"/>
      <p:bldP spid="20" grpId="2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36867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EXAMPLE: A loaded Glock-22,                                          having a mass of 975 g, fires                                                   a 9.15-g bullet with a muzzle                                        velocity of 300 ms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. </a:t>
            </a:r>
          </a:p>
          <a:p>
            <a:pPr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Find the change in kinetic energy                                             of the gun/bullet system.</a:t>
            </a: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</a:rPr>
              <a:t>SOLUTION: Use </a:t>
            </a:r>
            <a:r>
              <a:rPr lang="en-US" altLang="en-US" sz="2400" i="1" dirty="0">
                <a:latin typeface="Arial" charset="0"/>
              </a:rPr>
              <a:t>E</a:t>
            </a:r>
            <a:r>
              <a:rPr lang="en-US" altLang="en-US" sz="2400" baseline="-25000" dirty="0">
                <a:latin typeface="Arial" charset="0"/>
              </a:rPr>
              <a:t>K</a:t>
            </a:r>
            <a:r>
              <a:rPr lang="en-US" altLang="en-US" sz="2400" dirty="0">
                <a:latin typeface="Arial" charset="0"/>
              </a:rPr>
              <a:t> = (1/2)</a:t>
            </a:r>
            <a:r>
              <a:rPr lang="en-US" altLang="en-US" sz="2400" i="1" dirty="0" err="1">
                <a:latin typeface="Arial" charset="0"/>
              </a:rPr>
              <a:t>mv</a:t>
            </a:r>
            <a:r>
              <a:rPr lang="en-US" altLang="en-US" sz="2400" baseline="30000" dirty="0">
                <a:latin typeface="Arial" charset="0"/>
              </a:rPr>
              <a:t> 2</a:t>
            </a:r>
            <a:r>
              <a:rPr lang="en-US" altLang="en-US" sz="2400" dirty="0">
                <a:latin typeface="Arial" charset="0"/>
              </a:rPr>
              <a:t> so </a:t>
            </a:r>
            <a:r>
              <a:rPr lang="en-US" altLang="en-US" sz="2400" i="1" dirty="0">
                <a:latin typeface="Arial" charset="0"/>
              </a:rPr>
              <a:t>E</a:t>
            </a:r>
            <a:r>
              <a:rPr lang="en-US" altLang="en-US" sz="2400" baseline="-25000" dirty="0">
                <a:latin typeface="Arial" charset="0"/>
              </a:rPr>
              <a:t>K0</a:t>
            </a:r>
            <a:r>
              <a:rPr lang="en-US" altLang="en-US" sz="2400" dirty="0">
                <a:latin typeface="Arial" charset="0"/>
              </a:rPr>
              <a:t> = 0 J. Then</a:t>
            </a:r>
          </a:p>
          <a:p>
            <a:pPr>
              <a:spcBef>
                <a:spcPts val="400"/>
              </a:spcBef>
            </a:pPr>
            <a:r>
              <a:rPr lang="en-US" altLang="en-US" sz="2400" i="1" dirty="0" err="1">
                <a:latin typeface="Arial" charset="0"/>
              </a:rPr>
              <a:t>E</a:t>
            </a:r>
            <a:r>
              <a:rPr lang="en-US" altLang="en-US" sz="2400" baseline="-25000" dirty="0" err="1">
                <a:latin typeface="Arial" charset="0"/>
              </a:rPr>
              <a:t>Kf</a:t>
            </a:r>
            <a:r>
              <a:rPr lang="en-US" altLang="en-US" sz="2400" dirty="0">
                <a:latin typeface="Arial" charset="0"/>
              </a:rPr>
              <a:t> = (1/2)(0.975 – 0.00915)2.84</a:t>
            </a:r>
            <a:r>
              <a:rPr lang="en-US" altLang="en-US" sz="2400" baseline="30000" dirty="0">
                <a:latin typeface="Arial" charset="0"/>
              </a:rPr>
              <a:t>2</a:t>
            </a:r>
            <a:r>
              <a:rPr lang="en-US" altLang="en-US" sz="2400" dirty="0">
                <a:latin typeface="Arial" charset="0"/>
              </a:rPr>
              <a:t> + (1/2)(0.00915)300</a:t>
            </a:r>
            <a:r>
              <a:rPr lang="en-US" altLang="en-US" sz="2400" baseline="30000" dirty="0">
                <a:latin typeface="Arial" charset="0"/>
              </a:rPr>
              <a:t>2</a:t>
            </a:r>
            <a:endParaRPr lang="en-US" altLang="en-US" sz="2400" dirty="0">
              <a:latin typeface="Arial" charset="0"/>
            </a:endParaRPr>
          </a:p>
          <a:p>
            <a:pPr>
              <a:spcBef>
                <a:spcPts val="400"/>
              </a:spcBef>
            </a:pPr>
            <a:r>
              <a:rPr lang="en-US" altLang="en-US" sz="2400" dirty="0">
                <a:latin typeface="Arial" charset="0"/>
              </a:rPr>
              <a:t>     </a:t>
            </a:r>
            <a:r>
              <a:rPr lang="en-US" altLang="en-US" sz="2400" baseline="-25000" dirty="0">
                <a:latin typeface="Arial" charset="0"/>
              </a:rPr>
              <a:t> </a:t>
            </a:r>
            <a:r>
              <a:rPr lang="en-US" altLang="en-US" sz="2400" dirty="0">
                <a:latin typeface="Arial" charset="0"/>
              </a:rPr>
              <a:t>= 416 J.</a:t>
            </a:r>
          </a:p>
          <a:p>
            <a:pPr>
              <a:spcBef>
                <a:spcPts val="400"/>
              </a:spcBef>
            </a:pPr>
            <a:r>
              <a:rPr lang="en-US" sz="2400" dirty="0">
                <a:latin typeface="Arial" charset="0"/>
                <a:sym typeface="Symbol" pitchFamily="18" charset="2"/>
              </a:rPr>
              <a:t>                </a:t>
            </a:r>
            <a:r>
              <a:rPr lang="en-US" altLang="en-US" sz="2400" i="1" dirty="0">
                <a:latin typeface="Arial" charset="0"/>
              </a:rPr>
              <a:t>E</a:t>
            </a:r>
            <a:r>
              <a:rPr lang="en-US" altLang="en-US" sz="2400" baseline="-25000" dirty="0">
                <a:latin typeface="Arial" charset="0"/>
              </a:rPr>
              <a:t>K</a:t>
            </a:r>
            <a:r>
              <a:rPr lang="en-US" altLang="en-US" sz="2400" dirty="0">
                <a:latin typeface="Arial" charset="0"/>
              </a:rPr>
              <a:t> = </a:t>
            </a:r>
            <a:r>
              <a:rPr lang="en-US" altLang="en-US" sz="2400" i="1" dirty="0" err="1">
                <a:latin typeface="Arial" charset="0"/>
              </a:rPr>
              <a:t>E</a:t>
            </a:r>
            <a:r>
              <a:rPr lang="en-US" altLang="en-US" sz="2400" baseline="-25000" dirty="0" err="1">
                <a:latin typeface="Arial" charset="0"/>
              </a:rPr>
              <a:t>Kf</a:t>
            </a:r>
            <a:r>
              <a:rPr lang="en-US" altLang="en-US" sz="2400" dirty="0">
                <a:latin typeface="Arial" charset="0"/>
              </a:rPr>
              <a:t> – </a:t>
            </a:r>
            <a:r>
              <a:rPr lang="en-US" altLang="en-US" sz="2400" i="1" dirty="0">
                <a:latin typeface="Arial" charset="0"/>
              </a:rPr>
              <a:t>E</a:t>
            </a:r>
            <a:r>
              <a:rPr lang="en-US" altLang="en-US" sz="2400" baseline="-25000" dirty="0">
                <a:latin typeface="Arial" charset="0"/>
              </a:rPr>
              <a:t>K0</a:t>
            </a:r>
            <a:r>
              <a:rPr lang="en-US" altLang="en-US" sz="2400" dirty="0">
                <a:latin typeface="Arial" charset="0"/>
              </a:rPr>
              <a:t> = 416 – 0 = 416 J.</a:t>
            </a:r>
            <a:endParaRPr lang="en-US" altLang="en-US" sz="2400" i="1" dirty="0">
              <a:latin typeface="Arial" charset="0"/>
            </a:endParaRP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36870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FF00"/>
              </a:clrFrom>
              <a:clrTo>
                <a:srgbClr val="00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11738" y="2874963"/>
            <a:ext cx="3427412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1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8313" y="733425"/>
            <a:ext cx="1574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1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6088" y="142875"/>
            <a:ext cx="477837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1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4550" y="122238"/>
            <a:ext cx="11953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17" name="Rectangle 13"/>
          <p:cNvSpPr>
            <a:spLocks noChangeArrowheads="1"/>
          </p:cNvSpPr>
          <p:nvPr/>
        </p:nvSpPr>
        <p:spPr bwMode="auto">
          <a:xfrm>
            <a:off x="5094288" y="3041650"/>
            <a:ext cx="2478087" cy="17303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50000">
                <a:schemeClr val="tx2">
                  <a:gamma/>
                  <a:tint val="0"/>
                  <a:invGamma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36875" name="Picture 1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23113" y="3044825"/>
            <a:ext cx="133350" cy="1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Picture 1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24713" y="3041650"/>
            <a:ext cx="349250" cy="16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pic>
        <p:nvPicPr>
          <p:cNvPr id="108560" name="Picture 16" descr="Image of Jet Airplan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2325" y="-114300"/>
            <a:ext cx="25558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Conservation of linear momentum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37893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How do the ailerons on a plane’s                                    wing cause it to roll?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</a:rPr>
              <a:t>SOLUTION: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Note that the ailerons oppose each other.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In this picture the </a:t>
            </a:r>
            <a:r>
              <a:rPr lang="en-US" altLang="en-US" sz="2400">
                <a:solidFill>
                  <a:schemeClr val="accent2"/>
                </a:solidFill>
                <a:latin typeface="Arial" charset="0"/>
              </a:rPr>
              <a:t>right aileron</a:t>
            </a:r>
            <a:r>
              <a:rPr lang="en-US" altLang="en-US" sz="2400">
                <a:latin typeface="Arial" charset="0"/>
              </a:rPr>
              <a:t> deflects air downward.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Conserving momentum, the right wing dips </a:t>
            </a:r>
            <a:r>
              <a:rPr lang="en-US" altLang="en-US" sz="2400" b="1">
                <a:solidFill>
                  <a:srgbClr val="009999"/>
                </a:solidFill>
                <a:latin typeface="Arial" charset="0"/>
              </a:rPr>
              <a:t>upward</a:t>
            </a:r>
            <a:r>
              <a:rPr lang="en-US" altLang="en-US" sz="2400">
                <a:latin typeface="Arial" charset="0"/>
              </a:rPr>
              <a:t>.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In this picture the </a:t>
            </a:r>
            <a:r>
              <a:rPr lang="en-US" altLang="en-US" sz="2400">
                <a:solidFill>
                  <a:srgbClr val="00B050"/>
                </a:solidFill>
                <a:latin typeface="Arial" charset="0"/>
              </a:rPr>
              <a:t>left aileron </a:t>
            </a:r>
            <a:r>
              <a:rPr lang="en-US" altLang="en-US" sz="2400">
                <a:latin typeface="Arial" charset="0"/>
              </a:rPr>
              <a:t>deflects air upward.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</a:rPr>
              <a:t>Conserving momentum, the left wing dips </a:t>
            </a:r>
            <a:r>
              <a:rPr lang="en-US" altLang="en-US" sz="2400" b="1">
                <a:solidFill>
                  <a:srgbClr val="009999"/>
                </a:solidFill>
                <a:latin typeface="Arial" charset="0"/>
              </a:rPr>
              <a:t>downward</a:t>
            </a:r>
            <a:r>
              <a:rPr lang="en-US" altLang="en-US" sz="2400">
                <a:latin typeface="Arial" charset="0"/>
              </a:rPr>
              <a:t>.</a:t>
            </a:r>
          </a:p>
        </p:txBody>
      </p:sp>
      <p:sp>
        <p:nvSpPr>
          <p:cNvPr id="108562" name="Line 18"/>
          <p:cNvSpPr>
            <a:spLocks noChangeShapeType="1"/>
          </p:cNvSpPr>
          <p:nvPr/>
        </p:nvSpPr>
        <p:spPr bwMode="auto">
          <a:xfrm flipV="1">
            <a:off x="5294313" y="3133725"/>
            <a:ext cx="1046162" cy="5842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563" name="Line 19"/>
          <p:cNvSpPr>
            <a:spLocks noChangeShapeType="1"/>
          </p:cNvSpPr>
          <p:nvPr/>
        </p:nvSpPr>
        <p:spPr bwMode="auto">
          <a:xfrm>
            <a:off x="6364288" y="3140075"/>
            <a:ext cx="0" cy="1419225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10856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4950" y="2597150"/>
            <a:ext cx="3135313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4" name="Line 20"/>
          <p:cNvSpPr>
            <a:spLocks noChangeShapeType="1"/>
          </p:cNvSpPr>
          <p:nvPr/>
        </p:nvSpPr>
        <p:spPr bwMode="auto">
          <a:xfrm flipV="1">
            <a:off x="7005638" y="4002088"/>
            <a:ext cx="1046162" cy="584200"/>
          </a:xfrm>
          <a:prstGeom prst="line">
            <a:avLst/>
          </a:prstGeom>
          <a:noFill/>
          <a:ln w="57150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565" name="Line 21"/>
          <p:cNvSpPr>
            <a:spLocks noChangeShapeType="1"/>
          </p:cNvSpPr>
          <p:nvPr/>
        </p:nvSpPr>
        <p:spPr bwMode="auto">
          <a:xfrm>
            <a:off x="8050213" y="2613025"/>
            <a:ext cx="0" cy="1419225"/>
          </a:xfrm>
          <a:prstGeom prst="line">
            <a:avLst/>
          </a:prstGeom>
          <a:noFill/>
          <a:ln w="57150">
            <a:solidFill>
              <a:srgbClr val="00B05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5753100" y="2728913"/>
            <a:ext cx="466725" cy="490537"/>
            <a:chOff x="5753685" y="2729132"/>
            <a:chExt cx="465384" cy="489801"/>
          </a:xfrm>
        </p:grpSpPr>
        <p:sp>
          <p:nvSpPr>
            <p:cNvPr id="37904" name="Line 21"/>
            <p:cNvSpPr>
              <a:spLocks noChangeShapeType="1"/>
            </p:cNvSpPr>
            <p:nvPr/>
          </p:nvSpPr>
          <p:spPr bwMode="auto">
            <a:xfrm>
              <a:off x="6219069" y="2729132"/>
              <a:ext cx="0" cy="372306"/>
            </a:xfrm>
            <a:prstGeom prst="line">
              <a:avLst/>
            </a:prstGeom>
            <a:noFill/>
            <a:ln w="57150">
              <a:solidFill>
                <a:srgbClr val="009999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53685" y="2757664"/>
              <a:ext cx="337166" cy="4612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srgbClr val="009999"/>
                  </a:solidFill>
                  <a:latin typeface="+mn-lt"/>
                </a:rPr>
                <a:t>F</a:t>
              </a: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8031163" y="4175125"/>
            <a:ext cx="393700" cy="461963"/>
            <a:chOff x="6219069" y="2672860"/>
            <a:chExt cx="392756" cy="461665"/>
          </a:xfrm>
        </p:grpSpPr>
        <p:sp>
          <p:nvSpPr>
            <p:cNvPr id="37902" name="Line 21"/>
            <p:cNvSpPr>
              <a:spLocks noChangeShapeType="1"/>
            </p:cNvSpPr>
            <p:nvPr/>
          </p:nvSpPr>
          <p:spPr bwMode="auto">
            <a:xfrm>
              <a:off x="6219069" y="2729132"/>
              <a:ext cx="0" cy="372306"/>
            </a:xfrm>
            <a:prstGeom prst="line">
              <a:avLst/>
            </a:prstGeom>
            <a:noFill/>
            <a:ln w="57150">
              <a:solidFill>
                <a:srgbClr val="0099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274498" y="2672860"/>
              <a:ext cx="337327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srgbClr val="009999"/>
                  </a:solidFill>
                  <a:latin typeface="+mn-lt"/>
                </a:rPr>
                <a:t>F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4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4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0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0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62" grpId="0" animBg="1"/>
      <p:bldP spid="108563" grpId="0" animBg="1"/>
      <p:bldP spid="108564" grpId="0" animBg="1"/>
      <p:bldP spid="10856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Two billiard balls colliding in such a way that the speeds of the balls in the system remain unchanged.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The red ball has the same speed as the white ball…</a:t>
            </a:r>
          </a:p>
          <a:p>
            <a:pPr>
              <a:spcBef>
                <a:spcPct val="20000"/>
              </a:spcBef>
            </a:pPr>
            <a:endParaRPr lang="en-US" altLang="en-US" sz="2400" i="1">
              <a:solidFill>
                <a:srgbClr val="009999"/>
              </a:solidFill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 i="1">
              <a:solidFill>
                <a:srgbClr val="009999"/>
              </a:solidFill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Both balls have same speeds both before and after…</a:t>
            </a:r>
          </a:p>
        </p:txBody>
      </p:sp>
      <p:sp>
        <p:nvSpPr>
          <p:cNvPr id="46080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208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Comparing elastic collisions and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In an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elastic collision</a:t>
            </a:r>
            <a:r>
              <a:rPr lang="en-US" altLang="en-US" sz="2400" dirty="0">
                <a:latin typeface="+mn-lt"/>
                <a:sym typeface="Symbol" pitchFamily="18" charset="2"/>
              </a:rPr>
              <a:t>, kinetic energy is conserved (it does </a:t>
            </a:r>
            <a:r>
              <a:rPr lang="en-US" altLang="en-US" sz="2400" u="sng" dirty="0">
                <a:latin typeface="+mn-lt"/>
                <a:sym typeface="Symbol" pitchFamily="18" charset="2"/>
              </a:rPr>
              <a:t>not</a:t>
            </a:r>
            <a:r>
              <a:rPr lang="en-US" altLang="en-US" sz="2400" dirty="0">
                <a:latin typeface="+mn-lt"/>
                <a:sym typeface="Symbol" pitchFamily="18" charset="2"/>
              </a:rPr>
              <a:t> change). Thus </a:t>
            </a:r>
            <a:r>
              <a:rPr lang="en-US" altLang="en-US" sz="2400" i="1" dirty="0" err="1">
                <a:latin typeface="+mn-lt"/>
                <a:sym typeface="Symbol" pitchFamily="18" charset="2"/>
              </a:rPr>
              <a:t>E</a:t>
            </a:r>
            <a:r>
              <a:rPr lang="en-US" altLang="en-US" sz="2400" baseline="-25000" dirty="0" err="1">
                <a:latin typeface="+mn-lt"/>
                <a:sym typeface="Symbol" pitchFamily="18" charset="2"/>
              </a:rPr>
              <a:t>K,f</a:t>
            </a:r>
            <a:r>
              <a:rPr lang="en-US" altLang="en-US" sz="2400" baseline="30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=</a:t>
            </a:r>
            <a:r>
              <a:rPr lang="en-US" altLang="en-US" sz="2400" dirty="0">
                <a:latin typeface="+mn-lt"/>
                <a:sym typeface="Symbol" pitchFamily="18" charset="2"/>
              </a:rPr>
              <a:t>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E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K,0</a:t>
            </a:r>
            <a:r>
              <a:rPr lang="en-US" altLang="en-US" sz="2400" dirty="0">
                <a:latin typeface="+mn-lt"/>
                <a:sym typeface="Symbol" pitchFamily="18" charset="2"/>
              </a:rPr>
              <a:t>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709613" y="4178103"/>
            <a:ext cx="7748587" cy="773725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3966575" y="4304097"/>
            <a:ext cx="552450" cy="552450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7618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4542351" y="4311894"/>
            <a:ext cx="552450" cy="5524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721336" y="5484048"/>
            <a:ext cx="7748587" cy="773725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Oval 26"/>
          <p:cNvSpPr>
            <a:spLocks noChangeArrowheads="1"/>
          </p:cNvSpPr>
          <p:nvPr/>
        </p:nvSpPr>
        <p:spPr bwMode="auto">
          <a:xfrm>
            <a:off x="4546502" y="5603728"/>
            <a:ext cx="552450" cy="55245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al 25"/>
          <p:cNvSpPr>
            <a:spLocks noChangeArrowheads="1"/>
          </p:cNvSpPr>
          <p:nvPr/>
        </p:nvSpPr>
        <p:spPr bwMode="auto">
          <a:xfrm>
            <a:off x="3964231" y="5595981"/>
            <a:ext cx="552450" cy="552450"/>
          </a:xfrm>
          <a:prstGeom prst="ellipse">
            <a:avLst/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lliard ball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23971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A baseball and a hard wall colliding in such a way that the speed of the ball changes.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</p:txBody>
      </p:sp>
      <p:sp>
        <p:nvSpPr>
          <p:cNvPr id="46080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208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Comparing elastic collisions and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In an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inelastic collision</a:t>
            </a:r>
            <a:r>
              <a:rPr lang="en-US" altLang="en-US" sz="2400" dirty="0">
                <a:latin typeface="+mn-lt"/>
                <a:sym typeface="Symbol" pitchFamily="18" charset="2"/>
              </a:rPr>
              <a:t>, kinetic energy is not conserved (it </a:t>
            </a:r>
            <a:r>
              <a:rPr lang="en-US" altLang="en-US" sz="2400" u="sng" dirty="0">
                <a:latin typeface="+mn-lt"/>
                <a:sym typeface="Symbol" pitchFamily="18" charset="2"/>
              </a:rPr>
              <a:t>does</a:t>
            </a:r>
            <a:r>
              <a:rPr lang="en-US" altLang="en-US" sz="2400" dirty="0">
                <a:latin typeface="+mn-lt"/>
                <a:sym typeface="Symbol" pitchFamily="18" charset="2"/>
              </a:rPr>
              <a:t> change). Thus </a:t>
            </a:r>
            <a:r>
              <a:rPr lang="en-US" altLang="en-US" sz="2400" i="1" dirty="0" err="1">
                <a:latin typeface="+mn-lt"/>
                <a:sym typeface="Symbol" pitchFamily="18" charset="2"/>
              </a:rPr>
              <a:t>E</a:t>
            </a:r>
            <a:r>
              <a:rPr lang="en-US" altLang="en-US" sz="2400" baseline="-25000" dirty="0" err="1">
                <a:latin typeface="+mn-lt"/>
                <a:sym typeface="Symbol" pitchFamily="18" charset="2"/>
              </a:rPr>
              <a:t>K,f</a:t>
            </a:r>
            <a:r>
              <a:rPr lang="en-US" altLang="en-US" sz="2400" baseline="30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b="1" dirty="0">
                <a:latin typeface="+mn-lt"/>
                <a:cs typeface="Courier New" pitchFamily="49" charset="0"/>
                <a:sym typeface="Symbol" pitchFamily="18" charset="2"/>
              </a:rPr>
              <a:t>≠</a:t>
            </a:r>
            <a:r>
              <a:rPr lang="en-US" altLang="en-US" sz="2400" dirty="0">
                <a:latin typeface="+mn-lt"/>
                <a:sym typeface="Symbol" pitchFamily="18" charset="2"/>
              </a:rPr>
              <a:t>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E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K,0</a:t>
            </a:r>
            <a:r>
              <a:rPr lang="en-US" altLang="en-US" sz="2400" dirty="0">
                <a:latin typeface="+mn-lt"/>
                <a:sym typeface="Symbol" pitchFamily="18" charset="2"/>
              </a:rPr>
              <a:t>.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7791" y="4121834"/>
            <a:ext cx="506437" cy="1012873"/>
          </a:xfrm>
          <a:prstGeom prst="rect">
            <a:avLst/>
          </a:prstGeom>
          <a:scene3d>
            <a:camera prst="isometricOffAxis2Right"/>
            <a:lightRig rig="threePt" dir="t"/>
          </a:scene3d>
          <a:sp3d>
            <a:bevelT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7" name="Picture 6" descr="Baseball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8538" y="4291013"/>
            <a:ext cx="647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aseball hi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74688" y="3165475"/>
            <a:ext cx="7781925" cy="36925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Two objects colliding and sticking together.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The train cars hitch and move as one body…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ts val="18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The cars collide and move (at first) as one body…</a:t>
            </a: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</p:txBody>
      </p:sp>
      <p:sp>
        <p:nvSpPr>
          <p:cNvPr id="46080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6446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Comparing elastic collisions and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In a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completely</a:t>
            </a:r>
            <a:r>
              <a:rPr lang="en-US" altLang="en-US" sz="2400" dirty="0">
                <a:latin typeface="+mn-lt"/>
                <a:sym typeface="Symbol" pitchFamily="18" charset="2"/>
              </a:rPr>
              <a:t> </a:t>
            </a:r>
            <a:r>
              <a:rPr lang="en-US" altLang="en-US" sz="2400" b="1" dirty="0">
                <a:latin typeface="+mn-lt"/>
                <a:sym typeface="Symbol" pitchFamily="18" charset="2"/>
              </a:rPr>
              <a:t>inelastic collision</a:t>
            </a:r>
            <a:r>
              <a:rPr lang="en-US" altLang="en-US" sz="2400" dirty="0">
                <a:latin typeface="+mn-lt"/>
                <a:sym typeface="Symbol" pitchFamily="18" charset="2"/>
              </a:rPr>
              <a:t> the colliding bodies stick together and end up with the same velocities, but different from the originals. 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K,f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≠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  <a:sym typeface="Symbol" pitchFamily="18" charset="2"/>
              </a:rPr>
              <a:t>K,0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.</a:t>
            </a:r>
            <a:endParaRPr lang="en-US" altLang="en-US" sz="2400" dirty="0">
              <a:latin typeface="+mn-lt"/>
              <a:sym typeface="Symbol" pitchFamily="18" charset="2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4862513"/>
            <a:ext cx="9144000" cy="460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4063122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" name="Picture 7" descr="tn00175_[1]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152775" y="4063122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2" name="Picture 11" descr="tn00175_[1]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2100263" y="4050422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 descr="tn00175_[1]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19" name="Picture 18" descr="tn00175_[1]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5" name="Freeform 42" descr="Sand"/>
          <p:cNvSpPr>
            <a:spLocks/>
          </p:cNvSpPr>
          <p:nvPr/>
        </p:nvSpPr>
        <p:spPr bwMode="auto">
          <a:xfrm>
            <a:off x="573088" y="5980113"/>
            <a:ext cx="7999412" cy="406400"/>
          </a:xfrm>
          <a:custGeom>
            <a:avLst/>
            <a:gdLst>
              <a:gd name="T0" fmla="*/ 0 w 5495"/>
              <a:gd name="T1" fmla="*/ 2147483647 h 568"/>
              <a:gd name="T2" fmla="*/ 2147483647 w 5495"/>
              <a:gd name="T3" fmla="*/ 0 h 568"/>
              <a:gd name="T4" fmla="*/ 2147483647 w 5495"/>
              <a:gd name="T5" fmla="*/ 0 h 568"/>
              <a:gd name="T6" fmla="*/ 2147483647 w 5495"/>
              <a:gd name="T7" fmla="*/ 2147483647 h 568"/>
              <a:gd name="T8" fmla="*/ 0 w 5495"/>
              <a:gd name="T9" fmla="*/ 2147483647 h 5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495"/>
              <a:gd name="T16" fmla="*/ 0 h 568"/>
              <a:gd name="T17" fmla="*/ 5495 w 5495"/>
              <a:gd name="T18" fmla="*/ 568 h 5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495" h="568">
                <a:moveTo>
                  <a:pt x="0" y="568"/>
                </a:moveTo>
                <a:lnTo>
                  <a:pt x="516" y="0"/>
                </a:lnTo>
                <a:lnTo>
                  <a:pt x="5495" y="0"/>
                </a:lnTo>
                <a:lnTo>
                  <a:pt x="4896" y="561"/>
                </a:lnTo>
                <a:lnTo>
                  <a:pt x="0" y="568"/>
                </a:lnTo>
                <a:close/>
              </a:path>
            </a:pathLst>
          </a:custGeom>
          <a:blipFill dpi="0" rotWithShape="1">
            <a:blip r:embed="rId10" cstate="print"/>
            <a:srcRect/>
            <a:tile tx="0" ty="0" sx="100000" sy="100000" flip="none" algn="tl"/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6" name="Picture 38" descr="dodge charger police car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0288" y="4922838"/>
            <a:ext cx="2243137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6" descr="ANd9GcTptwVuvDpYUoZG8_CTp3wMdEU7KykY2d4OJkfcG7LawlZCfHWsTQ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3738" y="5283200"/>
            <a:ext cx="1598612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4021138" y="4906963"/>
            <a:ext cx="2989262" cy="1684337"/>
            <a:chOff x="2940" y="133"/>
            <a:chExt cx="2053" cy="1156"/>
          </a:xfrm>
        </p:grpSpPr>
        <p:pic>
          <p:nvPicPr>
            <p:cNvPr id="40973" name="Picture 39" descr="dodge charger police car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52" y="133"/>
              <a:ext cx="1541" cy="1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74" name="Picture 40" descr="ANd9GcTptwVuvDpYUoZG8_CTp3wMdEU7KykY2d4OJkfcG7LawlZCfHWsTQ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40" y="413"/>
              <a:ext cx="1098" cy="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3474 2.96296E-6 " pathEditMode="relative" rAng="0" ptsTypes="AA">
                                      <p:cBhvr>
                                        <p:cTn id="8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rs0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"/>
                            </p:stCondLst>
                            <p:childTnLst>
                              <p:par>
                                <p:cTn id="92" presetID="63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0.1842 -2.59259E-6 " pathEditMode="relative" rAng="0" ptsTypes="AA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r brake ski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74688" y="3151188"/>
            <a:ext cx="7781925" cy="37068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</a:t>
            </a:r>
          </a:p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Objects at rest suddenly separating into two pieces.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ts val="18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A block of ice broken in two by a hammer stroke…</a:t>
            </a:r>
          </a:p>
          <a:p>
            <a:pPr>
              <a:spcBef>
                <a:spcPct val="20000"/>
              </a:spcBef>
            </a:pPr>
            <a:endParaRPr lang="en-US" altLang="en-US" sz="2400" i="1">
              <a:solidFill>
                <a:srgbClr val="009999"/>
              </a:solidFill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 i="1">
              <a:solidFill>
                <a:srgbClr val="009999"/>
              </a:solidFill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r>
              <a:rPr lang="en-US" altLang="en-US" sz="2400">
                <a:sym typeface="Symbol" pitchFamily="18" charset="2"/>
              </a:rPr>
              <a:t></a:t>
            </a:r>
            <a:r>
              <a:rPr lang="en-US" altLang="en-US" sz="2400" i="1">
                <a:solidFill>
                  <a:srgbClr val="009999"/>
                </a:solidFill>
                <a:latin typeface="Arial" charset="0"/>
                <a:sym typeface="Symbol" pitchFamily="18" charset="2"/>
              </a:rPr>
              <a:t>A bullet leaving a gun</a:t>
            </a: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</p:txBody>
      </p:sp>
      <p:sp>
        <p:nvSpPr>
          <p:cNvPr id="460802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6446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Comparing elastic collisions and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An explosion is similar to a completely inelastic collision in that the bodies were originally stuck together and began with the same velocities. 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K,f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≠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  <a:sym typeface="Symbol" pitchFamily="18" charset="2"/>
              </a:rPr>
              <a:t>K,0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.</a:t>
            </a:r>
            <a:endParaRPr lang="en-US" altLang="en-US" sz="2400" dirty="0">
              <a:sym typeface="Symbol" pitchFamily="18" charset="2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  <a:sym typeface="Symbol" pitchFamily="18" charset="2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4256088" y="4186238"/>
            <a:ext cx="468312" cy="46831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 altLang="en-US"/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4725988" y="4189413"/>
            <a:ext cx="276225" cy="468312"/>
          </a:xfrm>
          <a:prstGeom prst="rect">
            <a:avLst/>
          </a:prstGeom>
          <a:solidFill>
            <a:schemeClr val="accent1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en-US" altLang="en-US"/>
          </a:p>
        </p:txBody>
      </p:sp>
      <p:pic>
        <p:nvPicPr>
          <p:cNvPr id="25" name="Picture 2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FF00"/>
              </a:clrFrom>
              <a:clrTo>
                <a:srgbClr val="00FF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1850" y="4979988"/>
            <a:ext cx="2728913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35"/>
          <p:cNvSpPr>
            <a:spLocks noChangeArrowheads="1"/>
          </p:cNvSpPr>
          <p:nvPr/>
        </p:nvSpPr>
        <p:spPr bwMode="auto">
          <a:xfrm>
            <a:off x="4700588" y="5106988"/>
            <a:ext cx="1971675" cy="153987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50000">
                <a:schemeClr val="tx2">
                  <a:gamma/>
                  <a:tint val="0"/>
                  <a:invGamma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27" name="Picture 28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2850" y="5135563"/>
            <a:ext cx="10477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6038" y="5122863"/>
            <a:ext cx="277812" cy="13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23312E-7 L 0.3757 -8.23312E-7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35" presetClass="path" presetSubtype="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71138E-6 L -0.39878 1.71138E-6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xit" presetSubtype="8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gun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6" grpId="0" animBg="1"/>
      <p:bldP spid="26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Two train cars having equal masses of 750 kg and velocities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1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= 10.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and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2</a:t>
            </a:r>
            <a:r>
              <a:rPr lang="en-US" altLang="en-US" sz="2400">
                <a:latin typeface="Arial" charset="0"/>
                <a:sym typeface="Symbol" pitchFamily="18" charset="2"/>
              </a:rPr>
              <a:t> = 5.0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collide and hitch together. What is their final speed?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r>
              <a:rPr lang="en-US" altLang="en-US" sz="2400">
                <a:latin typeface="Arial" charset="0"/>
              </a:rPr>
              <a:t>SOLUTION: Use momentum conservation </a:t>
            </a:r>
            <a:r>
              <a:rPr lang="en-US" altLang="en-US" sz="2400" i="1">
                <a:latin typeface="Arial" charset="0"/>
              </a:rPr>
              <a:t>p</a:t>
            </a:r>
            <a:r>
              <a:rPr lang="en-US" altLang="en-US" sz="2400" baseline="-25000">
                <a:latin typeface="Arial" charset="0"/>
              </a:rPr>
              <a:t>0</a:t>
            </a:r>
            <a:r>
              <a:rPr lang="en-US" altLang="en-US" sz="2400">
                <a:latin typeface="Arial" charset="0"/>
              </a:rPr>
              <a:t> = </a:t>
            </a:r>
            <a:r>
              <a:rPr lang="en-US" altLang="en-US" sz="2400" i="1">
                <a:latin typeface="Arial" charset="0"/>
              </a:rPr>
              <a:t>p</a:t>
            </a:r>
            <a:r>
              <a:rPr lang="en-US" altLang="en-US" sz="2400" baseline="-25000">
                <a:latin typeface="Arial" charset="0"/>
              </a:rPr>
              <a:t>f</a:t>
            </a:r>
            <a:r>
              <a:rPr lang="en-US" altLang="en-US" sz="2400">
                <a:latin typeface="Arial" charset="0"/>
              </a:rPr>
              <a:t>. Then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i="1">
                <a:latin typeface="Arial" charset="0"/>
                <a:cs typeface="Courier New" pitchFamily="49" charset="0"/>
              </a:rPr>
              <a:t>                            p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1,0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p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2,0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=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p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1,f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p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2,f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i="1">
                <a:latin typeface="Arial" charset="0"/>
                <a:cs typeface="Courier New" pitchFamily="49" charset="0"/>
              </a:rPr>
              <a:t>                          mu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1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mu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2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=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mv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mv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 </a:t>
            </a:r>
            <a:endParaRPr lang="en-US" altLang="en-US" sz="2400" i="1">
              <a:latin typeface="Arial" charset="0"/>
              <a:cs typeface="Courier New" pitchFamily="49" charset="0"/>
            </a:endParaRP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i="1">
                <a:latin typeface="Arial" charset="0"/>
                <a:cs typeface="Courier New" pitchFamily="49" charset="0"/>
              </a:rPr>
              <a:t>                           m</a:t>
            </a:r>
            <a:r>
              <a:rPr lang="en-US" altLang="en-US" sz="2400">
                <a:latin typeface="Arial" charset="0"/>
                <a:cs typeface="Courier New" pitchFamily="49" charset="0"/>
              </a:rPr>
              <a:t>(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u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1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+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u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2</a:t>
            </a:r>
            <a:r>
              <a:rPr lang="en-US" altLang="en-US" sz="2400">
                <a:latin typeface="Arial" charset="0"/>
                <a:cs typeface="Courier New" pitchFamily="49" charset="0"/>
              </a:rPr>
              <a:t>) = 2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mv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>
                <a:latin typeface="Arial" charset="0"/>
                <a:cs typeface="Courier New" pitchFamily="49" charset="0"/>
              </a:rPr>
              <a:t>            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                              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10 + 5 =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2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v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>
                <a:latin typeface="Arial" charset="0"/>
                <a:cs typeface="Courier New" pitchFamily="49" charset="0"/>
                <a:sym typeface="Symbol" pitchFamily="18" charset="2"/>
              </a:rPr>
              <a:t></a:t>
            </a:r>
            <a:r>
              <a:rPr lang="en-US" altLang="en-US" sz="240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 i="1">
                <a:latin typeface="Arial" charset="0"/>
                <a:cs typeface="Courier New" pitchFamily="49" charset="0"/>
              </a:rPr>
              <a:t>v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= 7.5 m</a:t>
            </a:r>
            <a:r>
              <a:rPr lang="en-US" altLang="en-US" sz="2400" baseline="-25000">
                <a:latin typeface="Arial" charset="0"/>
                <a:cs typeface="Courier New" pitchFamily="49" charset="0"/>
              </a:rPr>
              <a:t> </a:t>
            </a:r>
            <a:r>
              <a:rPr lang="en-US" altLang="en-US" sz="2400">
                <a:latin typeface="Arial" charset="0"/>
                <a:cs typeface="Courier New" pitchFamily="49" charset="0"/>
              </a:rPr>
              <a:t>s</a:t>
            </a:r>
            <a:r>
              <a:rPr lang="en-US" altLang="en-US" sz="2400" baseline="30000">
                <a:latin typeface="Arial" charset="0"/>
                <a:cs typeface="Courier New" pitchFamily="49" charset="0"/>
              </a:rPr>
              <a:t>-1</a:t>
            </a:r>
            <a:r>
              <a:rPr lang="en-US" altLang="en-US" sz="2400">
                <a:latin typeface="Arial" charset="0"/>
                <a:cs typeface="Courier New" pitchFamily="49" charset="0"/>
              </a:rPr>
              <a:t>.</a:t>
            </a:r>
          </a:p>
        </p:txBody>
      </p:sp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Quantitatively </a:t>
            </a:r>
            <a:r>
              <a:rPr lang="en-US" sz="2400" i="1" dirty="0" err="1">
                <a:solidFill>
                  <a:schemeClr val="accent2"/>
                </a:solidFill>
                <a:latin typeface="Arial" charset="0"/>
              </a:rPr>
              <a:t>analysing</a:t>
            </a: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1" name="Rectangle 5"/>
          <p:cNvSpPr>
            <a:spLocks noChangeArrowheads="1"/>
          </p:cNvSpPr>
          <p:nvPr/>
        </p:nvSpPr>
        <p:spPr bwMode="auto">
          <a:xfrm>
            <a:off x="0" y="4806950"/>
            <a:ext cx="9144000" cy="46038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4006850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40" name="Picture 7" descr="tn00175_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2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152775" y="4006850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7" name="Picture 11" descr="tn00175_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00263" y="3994150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1" name="Picture 15" descr="tn00175_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3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30734" name="Picture 18" descr="tn00175_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30736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64917" name="Line 21"/>
          <p:cNvSpPr>
            <a:spLocks noChangeShapeType="1"/>
          </p:cNvSpPr>
          <p:nvPr/>
        </p:nvSpPr>
        <p:spPr bwMode="auto">
          <a:xfrm flipV="1">
            <a:off x="3032125" y="6116638"/>
            <a:ext cx="241300" cy="2762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4918" name="Line 22"/>
          <p:cNvSpPr>
            <a:spLocks noChangeShapeType="1"/>
          </p:cNvSpPr>
          <p:nvPr/>
        </p:nvSpPr>
        <p:spPr bwMode="auto">
          <a:xfrm flipV="1">
            <a:off x="4927600" y="6119813"/>
            <a:ext cx="241300" cy="2762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0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2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649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649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01" grpId="0" animBg="1"/>
      <p:bldP spid="464917" grpId="0" animBg="1"/>
      <p:bldP spid="4649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Quantitatively </a:t>
            </a:r>
            <a:r>
              <a:rPr lang="en-US" sz="2400" i="1" dirty="0" err="1">
                <a:solidFill>
                  <a:schemeClr val="accent2"/>
                </a:solidFill>
                <a:latin typeface="Arial" charset="0"/>
              </a:rPr>
              <a:t>analysing</a:t>
            </a: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 inelastic collisions </a:t>
            </a:r>
            <a:endParaRPr lang="en-US" sz="2400" i="1" dirty="0">
              <a:solidFill>
                <a:srgbClr val="333399"/>
              </a:solidFill>
              <a:latin typeface="Arial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44035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EXAMPLE: Two train cars having equal masses of 750 kg and velocities 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1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= 10. m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and 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2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= 5.0 m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collide and hitch together. Find the change in kinetic energy.</a:t>
            </a:r>
          </a:p>
          <a:p>
            <a:pPr>
              <a:spcBef>
                <a:spcPct val="20000"/>
              </a:spcBef>
            </a:pPr>
            <a:endParaRPr lang="en-US" altLang="en-US" sz="2400" dirty="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 dirty="0">
              <a:latin typeface="Arial" charset="0"/>
              <a:sym typeface="Symbol" pitchFamily="18" charset="2"/>
            </a:endParaRPr>
          </a:p>
          <a:p>
            <a:r>
              <a:rPr lang="en-US" altLang="en-US" sz="2400" dirty="0">
                <a:latin typeface="Arial" charset="0"/>
              </a:rPr>
              <a:t>SOLUTION: Use </a:t>
            </a:r>
            <a:r>
              <a:rPr lang="en-US" altLang="en-US" sz="2400" i="1" dirty="0">
                <a:latin typeface="Arial" charset="0"/>
              </a:rPr>
              <a:t>E</a:t>
            </a:r>
            <a:r>
              <a:rPr lang="en-US" altLang="en-US" sz="2400" baseline="-25000" dirty="0">
                <a:latin typeface="Arial" charset="0"/>
              </a:rPr>
              <a:t>K</a:t>
            </a:r>
            <a:r>
              <a:rPr lang="en-US" altLang="en-US" sz="2400" dirty="0">
                <a:latin typeface="Arial" charset="0"/>
              </a:rPr>
              <a:t> = (1/2</a:t>
            </a:r>
            <a:r>
              <a:rPr lang="en-US" altLang="en-US" sz="2400" i="1" dirty="0">
                <a:latin typeface="Arial" charset="0"/>
              </a:rPr>
              <a:t>) </a:t>
            </a:r>
            <a:r>
              <a:rPr lang="en-US" altLang="en-US" sz="2400" i="1" dirty="0" err="1">
                <a:latin typeface="Arial" charset="0"/>
              </a:rPr>
              <a:t>mv</a:t>
            </a:r>
            <a:r>
              <a:rPr lang="en-US" altLang="en-US" sz="2400" baseline="30000" dirty="0">
                <a:latin typeface="Arial" charset="0"/>
              </a:rPr>
              <a:t> 2</a:t>
            </a:r>
            <a:r>
              <a:rPr lang="en-US" altLang="en-US" sz="2400" i="1" dirty="0">
                <a:latin typeface="Arial" charset="0"/>
              </a:rPr>
              <a:t>.</a:t>
            </a:r>
            <a:r>
              <a:rPr lang="en-US" altLang="en-US" sz="2400" dirty="0">
                <a:latin typeface="Arial" charset="0"/>
              </a:rPr>
              <a:t> Then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i="1" dirty="0">
                <a:latin typeface="Arial" charset="0"/>
                <a:cs typeface="Courier New" pitchFamily="49" charset="0"/>
              </a:rPr>
              <a:t>       </a:t>
            </a:r>
            <a:r>
              <a:rPr lang="en-US" altLang="en-US" sz="2400" i="1" dirty="0" err="1">
                <a:latin typeface="Arial" charset="0"/>
              </a:rPr>
              <a:t>E</a:t>
            </a:r>
            <a:r>
              <a:rPr lang="en-US" altLang="en-US" sz="2400" baseline="-25000" dirty="0" err="1">
                <a:latin typeface="Arial" charset="0"/>
              </a:rPr>
              <a:t>K,f</a:t>
            </a:r>
            <a:r>
              <a:rPr lang="en-US" altLang="en-US" sz="2400" dirty="0">
                <a:latin typeface="Arial" charset="0"/>
              </a:rPr>
              <a:t> = (1/2</a:t>
            </a:r>
            <a:r>
              <a:rPr lang="en-US" altLang="en-US" sz="2400" i="1" dirty="0">
                <a:latin typeface="Arial" charset="0"/>
              </a:rPr>
              <a:t>) </a:t>
            </a:r>
            <a:r>
              <a:rPr lang="en-US" altLang="en-US" sz="2400" dirty="0">
                <a:latin typeface="Arial" charset="0"/>
              </a:rPr>
              <a:t>(</a:t>
            </a:r>
            <a:r>
              <a:rPr lang="en-US" altLang="en-US" sz="2400" i="1" dirty="0">
                <a:latin typeface="Arial" charset="0"/>
              </a:rPr>
              <a:t>m</a:t>
            </a:r>
            <a:r>
              <a:rPr lang="en-US" altLang="en-US" sz="2400" dirty="0">
                <a:latin typeface="Arial" charset="0"/>
              </a:rPr>
              <a:t> + </a:t>
            </a:r>
            <a:r>
              <a:rPr lang="en-US" altLang="en-US" sz="2400" i="1" dirty="0">
                <a:latin typeface="Arial" charset="0"/>
              </a:rPr>
              <a:t>m</a:t>
            </a:r>
            <a:r>
              <a:rPr lang="en-US" altLang="en-US" sz="2400" dirty="0">
                <a:latin typeface="Arial" charset="0"/>
              </a:rPr>
              <a:t>)</a:t>
            </a:r>
            <a:r>
              <a:rPr lang="en-US" altLang="en-US" sz="2400" i="1" dirty="0">
                <a:latin typeface="Arial" charset="0"/>
              </a:rPr>
              <a:t> v</a:t>
            </a:r>
            <a:r>
              <a:rPr lang="en-US" altLang="en-US" sz="2400" baseline="30000" dirty="0">
                <a:latin typeface="Arial" charset="0"/>
              </a:rPr>
              <a:t> 2</a:t>
            </a:r>
            <a:r>
              <a:rPr lang="en-US" altLang="en-US" sz="2400" i="1" dirty="0">
                <a:latin typeface="Arial" charset="0"/>
              </a:rPr>
              <a:t> 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dirty="0">
                <a:latin typeface="Arial" charset="0"/>
              </a:rPr>
              <a:t>             = (1/2) (750 + 750) 7.5</a:t>
            </a:r>
            <a:r>
              <a:rPr lang="en-US" altLang="en-US" sz="2400" baseline="30000" dirty="0">
                <a:latin typeface="Arial" charset="0"/>
              </a:rPr>
              <a:t> 2</a:t>
            </a:r>
            <a:r>
              <a:rPr lang="en-US" altLang="en-US" sz="2400" dirty="0">
                <a:latin typeface="Arial" charset="0"/>
              </a:rPr>
              <a:t>  = 42187.5 J.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i="1" dirty="0">
                <a:latin typeface="Arial" charset="0"/>
              </a:rPr>
              <a:t>      E</a:t>
            </a:r>
            <a:r>
              <a:rPr lang="en-US" altLang="en-US" sz="2400" baseline="-25000" dirty="0">
                <a:latin typeface="Arial" charset="0"/>
              </a:rPr>
              <a:t>K,0</a:t>
            </a:r>
            <a:r>
              <a:rPr lang="en-US" altLang="en-US" sz="2400" dirty="0">
                <a:latin typeface="Arial" charset="0"/>
              </a:rPr>
              <a:t> = (1/2</a:t>
            </a:r>
            <a:r>
              <a:rPr lang="en-US" altLang="en-US" sz="2400" i="1" dirty="0">
                <a:latin typeface="Arial" charset="0"/>
              </a:rPr>
              <a:t>) </a:t>
            </a:r>
            <a:r>
              <a:rPr lang="en-US" altLang="en-US" sz="2400" dirty="0">
                <a:latin typeface="Arial" charset="0"/>
              </a:rPr>
              <a:t>(750)</a:t>
            </a:r>
            <a:r>
              <a:rPr lang="en-US" altLang="en-US" sz="2400" i="1" dirty="0">
                <a:latin typeface="Arial" charset="0"/>
              </a:rPr>
              <a:t> </a:t>
            </a:r>
            <a:r>
              <a:rPr lang="en-US" altLang="en-US" sz="2400" dirty="0">
                <a:latin typeface="Arial" charset="0"/>
              </a:rPr>
              <a:t>10</a:t>
            </a:r>
            <a:r>
              <a:rPr lang="en-US" altLang="en-US" sz="2400" baseline="30000" dirty="0">
                <a:latin typeface="Arial" charset="0"/>
              </a:rPr>
              <a:t> 2 </a:t>
            </a:r>
            <a:r>
              <a:rPr lang="en-US" altLang="en-US" sz="2400" dirty="0">
                <a:latin typeface="Arial" charset="0"/>
              </a:rPr>
              <a:t>+ (1/2</a:t>
            </a:r>
            <a:r>
              <a:rPr lang="en-US" altLang="en-US" sz="2400" i="1" dirty="0">
                <a:latin typeface="Arial" charset="0"/>
              </a:rPr>
              <a:t>) </a:t>
            </a:r>
            <a:r>
              <a:rPr lang="en-US" altLang="en-US" sz="2400" dirty="0">
                <a:latin typeface="Arial" charset="0"/>
              </a:rPr>
              <a:t>(750)</a:t>
            </a:r>
            <a:r>
              <a:rPr lang="en-US" altLang="en-US" sz="2400" i="1" dirty="0">
                <a:latin typeface="Arial" charset="0"/>
              </a:rPr>
              <a:t> </a:t>
            </a:r>
            <a:r>
              <a:rPr lang="en-US" altLang="en-US" sz="2400" dirty="0">
                <a:latin typeface="Arial" charset="0"/>
              </a:rPr>
              <a:t>5</a:t>
            </a:r>
            <a:r>
              <a:rPr lang="en-US" altLang="en-US" sz="2400" baseline="30000" dirty="0">
                <a:latin typeface="Arial" charset="0"/>
              </a:rPr>
              <a:t> 2 </a:t>
            </a:r>
            <a:r>
              <a:rPr lang="en-US" altLang="en-US" sz="2400" dirty="0">
                <a:latin typeface="Arial" charset="0"/>
              </a:rPr>
              <a:t>= 46875 J.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      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K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 dirty="0" err="1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 dirty="0" err="1">
                <a:latin typeface="Arial" charset="0"/>
                <a:sym typeface="Symbol" pitchFamily="18" charset="2"/>
              </a:rPr>
              <a:t>K,f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– 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K,0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= 42187.5 – 46875 = - 4700 J. </a:t>
            </a:r>
            <a:r>
              <a:rPr lang="en-US" altLang="en-US" sz="2400" i="1" dirty="0">
                <a:latin typeface="Arial" charset="0"/>
                <a:cs typeface="Courier New" pitchFamily="49" charset="0"/>
              </a:rPr>
              <a:t>  </a:t>
            </a:r>
            <a:endParaRPr lang="en-US" altLang="en-US" sz="2400" dirty="0">
              <a:latin typeface="Arial" charset="0"/>
              <a:cs typeface="Courier New" pitchFamily="49" charset="0"/>
            </a:endParaRPr>
          </a:p>
        </p:txBody>
      </p:sp>
      <p:sp>
        <p:nvSpPr>
          <p:cNvPr id="464901" name="Rectangle 5"/>
          <p:cNvSpPr>
            <a:spLocks noChangeArrowheads="1"/>
          </p:cNvSpPr>
          <p:nvPr/>
        </p:nvSpPr>
        <p:spPr bwMode="auto">
          <a:xfrm>
            <a:off x="0" y="4806950"/>
            <a:ext cx="9144000" cy="46038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4006850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40" name="Picture 7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2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152775" y="4006850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7" name="Picture 11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00263" y="3994150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1" name="Picture 15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3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30734" name="Picture 18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30736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404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4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0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Quantitatively </a:t>
            </a:r>
            <a:r>
              <a:rPr lang="en-US" sz="2400" i="1" dirty="0" err="1">
                <a:solidFill>
                  <a:schemeClr val="accent2"/>
                </a:solidFill>
                <a:latin typeface="Arial" charset="0"/>
              </a:rPr>
              <a:t>analysing</a:t>
            </a: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45059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Arial" charset="0"/>
                <a:sym typeface="Symbol" pitchFamily="18" charset="2"/>
              </a:rPr>
              <a:t>EXAMPLE: Two train cars having equal masses of 750 kg and velocities 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1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= 10. m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and </a:t>
            </a:r>
            <a:r>
              <a:rPr lang="en-US" altLang="en-US" sz="2400" i="1" dirty="0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2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= 5.0 m</a:t>
            </a:r>
            <a:r>
              <a:rPr lang="en-US" altLang="en-US" sz="2400" baseline="-25000" dirty="0">
                <a:latin typeface="Arial" charset="0"/>
                <a:sym typeface="Symbol" pitchFamily="18" charset="2"/>
              </a:rPr>
              <a:t> 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 dirty="0">
                <a:latin typeface="Arial" charset="0"/>
                <a:sym typeface="Symbol" pitchFamily="18" charset="2"/>
              </a:rPr>
              <a:t>-1</a:t>
            </a:r>
            <a:r>
              <a:rPr lang="en-US" altLang="en-US" sz="2400" dirty="0">
                <a:latin typeface="Arial" charset="0"/>
                <a:sym typeface="Symbol" pitchFamily="18" charset="2"/>
              </a:rPr>
              <a:t> collide and hitch together. Determine the type of collision.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Arial" charset="0"/>
              <a:sym typeface="Symbol" pitchFamily="18" charset="2"/>
            </a:endParaRPr>
          </a:p>
          <a:p>
            <a:pPr>
              <a:defRPr/>
            </a:pPr>
            <a:r>
              <a:rPr lang="en-US" altLang="en-US" sz="2400" dirty="0">
                <a:latin typeface="Arial" charset="0"/>
              </a:rPr>
              <a:t>SOLUTION:</a:t>
            </a:r>
          </a:p>
          <a:p>
            <a:pPr>
              <a:spcBef>
                <a:spcPct val="1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Since </a:t>
            </a:r>
            <a:r>
              <a:rPr lang="en-US" altLang="en-US" sz="2400" i="1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 err="1">
                <a:solidFill>
                  <a:srgbClr val="000000"/>
                </a:solidFill>
                <a:latin typeface="Arial"/>
                <a:sym typeface="Symbol" pitchFamily="18" charset="2"/>
              </a:rPr>
              <a:t>K,f</a:t>
            </a:r>
            <a:r>
              <a:rPr lang="en-US" altLang="en-US" sz="2400" baseline="300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  <a:cs typeface="Courier New" pitchFamily="49" charset="0"/>
                <a:sym typeface="Symbol" pitchFamily="18" charset="2"/>
              </a:rPr>
              <a:t>≠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E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  <a:sym typeface="Symbol" pitchFamily="18" charset="2"/>
              </a:rPr>
              <a:t>K,0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, this is an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  <a:sym typeface="Symbol" pitchFamily="18" charset="2"/>
              </a:rPr>
              <a:t>inelastic collision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.</a:t>
            </a:r>
            <a:endParaRPr lang="en-US" altLang="en-US" sz="2400" i="1" dirty="0">
              <a:latin typeface="Arial" charset="0"/>
            </a:endParaRPr>
          </a:p>
          <a:p>
            <a:pPr>
              <a:spcBef>
                <a:spcPct val="100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Since the two objects travel as one (they are stuck together) this is also a </a:t>
            </a:r>
            <a:r>
              <a:rPr lang="en-US" altLang="en-US" sz="2400" b="1" dirty="0">
                <a:solidFill>
                  <a:srgbClr val="000000"/>
                </a:solidFill>
                <a:latin typeface="Arial"/>
                <a:sym typeface="Symbol" pitchFamily="18" charset="2"/>
              </a:rPr>
              <a:t>completely inelastic collision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.</a:t>
            </a:r>
          </a:p>
        </p:txBody>
      </p:sp>
      <p:sp>
        <p:nvSpPr>
          <p:cNvPr id="464901" name="Rectangle 5"/>
          <p:cNvSpPr>
            <a:spLocks noChangeArrowheads="1"/>
          </p:cNvSpPr>
          <p:nvPr/>
        </p:nvSpPr>
        <p:spPr bwMode="auto">
          <a:xfrm>
            <a:off x="0" y="4806950"/>
            <a:ext cx="9144000" cy="46038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4006850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40" name="Picture 7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2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152775" y="4006850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7" name="Picture 11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00263" y="3994150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1" name="Picture 15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3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30734" name="Picture 18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30736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506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0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Quantitatively </a:t>
            </a:r>
            <a:r>
              <a:rPr lang="en-US" sz="2400" i="1" dirty="0" err="1">
                <a:solidFill>
                  <a:schemeClr val="accent2"/>
                </a:solidFill>
                <a:latin typeface="Arial" charset="0"/>
              </a:rPr>
              <a:t>analysing</a:t>
            </a: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46083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Two train cars having equal masses of 750 kg and velocities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1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= 10.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and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2</a:t>
            </a:r>
            <a:r>
              <a:rPr lang="en-US" altLang="en-US" sz="2400">
                <a:latin typeface="Arial" charset="0"/>
                <a:sym typeface="Symbol" pitchFamily="18" charset="2"/>
              </a:rPr>
              <a:t> = 5.0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collide and hitch together. Was mechanical energy conserved?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r>
              <a:rPr lang="en-US" altLang="en-US" sz="2400">
                <a:latin typeface="Arial" charset="0"/>
              </a:rPr>
              <a:t>SOLUTION:</a:t>
            </a:r>
          </a:p>
          <a:p>
            <a:pPr>
              <a:spcBef>
                <a:spcPct val="1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  <a:sym typeface="Symbol" pitchFamily="18" charset="2"/>
              </a:rPr>
              <a:t>Mechanical energy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E</a:t>
            </a:r>
            <a:r>
              <a:rPr lang="en-US" altLang="en-US" sz="2400">
                <a:latin typeface="Arial" charset="0"/>
                <a:sym typeface="Symbol" pitchFamily="18" charset="2"/>
              </a:rPr>
              <a:t> =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K</a:t>
            </a:r>
            <a:r>
              <a:rPr lang="en-US" altLang="en-US" sz="2400">
                <a:latin typeface="Arial" charset="0"/>
                <a:sym typeface="Symbol" pitchFamily="18" charset="2"/>
              </a:rPr>
              <a:t> +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P</a:t>
            </a:r>
            <a:r>
              <a:rPr lang="en-US" altLang="en-US" sz="2400">
                <a:latin typeface="Arial" charset="0"/>
                <a:sym typeface="Symbol" pitchFamily="18" charset="2"/>
              </a:rPr>
              <a:t>.</a:t>
            </a:r>
          </a:p>
          <a:p>
            <a:pPr>
              <a:spcBef>
                <a:spcPct val="1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  <a:sym typeface="Symbol" pitchFamily="18" charset="2"/>
              </a:rPr>
              <a:t>Since the potential energy remained constant and the kinetic energy decreased, the mechanical energy was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not</a:t>
            </a:r>
            <a:r>
              <a:rPr lang="en-US" altLang="en-US" sz="2400">
                <a:latin typeface="Arial" charset="0"/>
                <a:sym typeface="Symbol" pitchFamily="18" charset="2"/>
              </a:rPr>
              <a:t> conserved. </a:t>
            </a:r>
            <a:endParaRPr lang="en-US" altLang="en-US" sz="2400">
              <a:latin typeface="Arial" charset="0"/>
              <a:cs typeface="Courier New" pitchFamily="49" charset="0"/>
            </a:endParaRPr>
          </a:p>
        </p:txBody>
      </p:sp>
      <p:sp>
        <p:nvSpPr>
          <p:cNvPr id="464901" name="Rectangle 5"/>
          <p:cNvSpPr>
            <a:spLocks noChangeArrowheads="1"/>
          </p:cNvSpPr>
          <p:nvPr/>
        </p:nvSpPr>
        <p:spPr bwMode="auto">
          <a:xfrm>
            <a:off x="0" y="4806950"/>
            <a:ext cx="9144000" cy="46038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4006850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40" name="Picture 7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2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152775" y="4006850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7" name="Picture 11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00263" y="3994150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1" name="Picture 15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3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30734" name="Picture 18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30736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608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0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ChangeArrowheads="1"/>
          </p:cNvSpPr>
          <p:nvPr/>
        </p:nvSpPr>
        <p:spPr bwMode="auto">
          <a:xfrm>
            <a:off x="685800" y="1549400"/>
            <a:ext cx="7772400" cy="13763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Quantitatively </a:t>
            </a:r>
            <a:r>
              <a:rPr lang="en-US" sz="2400" i="1" dirty="0" err="1">
                <a:solidFill>
                  <a:schemeClr val="accent2"/>
                </a:solidFill>
                <a:latin typeface="Arial" charset="0"/>
              </a:rPr>
              <a:t>analysing</a:t>
            </a:r>
            <a:r>
              <a:rPr lang="en-US" sz="2400" i="1" dirty="0">
                <a:solidFill>
                  <a:schemeClr val="accent2"/>
                </a:solidFill>
                <a:latin typeface="Arial" charset="0"/>
              </a:rPr>
              <a:t> inelastic collisions </a:t>
            </a:r>
          </a:p>
          <a:p>
            <a:pPr>
              <a:spcBef>
                <a:spcPct val="20000"/>
              </a:spcBef>
              <a:defRPr/>
            </a:pPr>
            <a:r>
              <a:rPr lang="en-US" sz="2400" i="1" dirty="0">
                <a:solidFill>
                  <a:srgbClr val="333399"/>
                </a:solidFill>
                <a:latin typeface="Arial"/>
              </a:rPr>
              <a:t>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</a:rPr>
              <a:t>	</a:t>
            </a:r>
          </a:p>
          <a:p>
            <a:pPr>
              <a:spcBef>
                <a:spcPct val="20000"/>
              </a:spcBef>
              <a:defRPr/>
            </a:pPr>
            <a:endParaRPr lang="en-US" altLang="en-US" sz="2400" dirty="0">
              <a:latin typeface="+mn-lt"/>
            </a:endParaRPr>
          </a:p>
        </p:txBody>
      </p:sp>
      <p:grpSp>
        <p:nvGrpSpPr>
          <p:cNvPr id="47107" name="Group 14"/>
          <p:cNvGrpSpPr>
            <a:grpSpLocks/>
          </p:cNvGrpSpPr>
          <p:nvPr/>
        </p:nvGrpSpPr>
        <p:grpSpPr bwMode="auto">
          <a:xfrm>
            <a:off x="839788" y="1981200"/>
            <a:ext cx="7464425" cy="830263"/>
            <a:chOff x="839788" y="5399088"/>
            <a:chExt cx="7464425" cy="830997"/>
          </a:xfrm>
        </p:grpSpPr>
        <p:sp>
          <p:nvSpPr>
            <p:cNvPr id="16" name="Rectangle 119"/>
            <p:cNvSpPr>
              <a:spLocks noChangeArrowheads="1"/>
            </p:cNvSpPr>
            <p:nvPr/>
          </p:nvSpPr>
          <p:spPr bwMode="auto">
            <a:xfrm>
              <a:off x="976313" y="5464234"/>
              <a:ext cx="4210050" cy="320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altLang="en-US" sz="2400" dirty="0">
                  <a:latin typeface="+mn-lt"/>
                </a:rPr>
                <a:t>If</a:t>
              </a:r>
              <a:r>
                <a:rPr lang="en-US" altLang="en-US" sz="2400" i="1" dirty="0">
                  <a:latin typeface="+mn-lt"/>
                </a:rPr>
                <a:t> </a:t>
              </a:r>
              <a:r>
                <a:rPr lang="en-US" altLang="en-US" sz="2400" i="1" dirty="0" err="1">
                  <a:latin typeface="+mn-lt"/>
                </a:rPr>
                <a:t>F</a:t>
              </a:r>
              <a:r>
                <a:rPr lang="en-US" altLang="en-US" sz="2400" baseline="-25000" dirty="0" err="1">
                  <a:latin typeface="+mn-lt"/>
                </a:rPr>
                <a:t>ext</a:t>
              </a:r>
              <a:r>
                <a:rPr lang="en-US" altLang="en-US" sz="2400" dirty="0">
                  <a:latin typeface="+mn-lt"/>
                </a:rPr>
                <a:t> = 0 then </a:t>
              </a:r>
              <a:r>
                <a:rPr lang="en-US" altLang="en-US" sz="2400" i="1" dirty="0">
                  <a:latin typeface="+mn-lt"/>
                  <a:cs typeface="Courier New" pitchFamily="49" charset="0"/>
                </a:rPr>
                <a:t>p</a:t>
              </a:r>
              <a:r>
                <a:rPr lang="en-US" altLang="en-US" sz="2400" dirty="0">
                  <a:latin typeface="+mn-lt"/>
                  <a:cs typeface="Courier New" pitchFamily="49" charset="0"/>
                </a:rPr>
                <a:t> = CONST</a:t>
              </a:r>
              <a:endParaRPr lang="en-US" altLang="en-US" sz="2400" i="1" dirty="0">
                <a:latin typeface="+mn-lt"/>
              </a:endParaRPr>
            </a:p>
          </p:txBody>
        </p:sp>
        <p:sp>
          <p:nvSpPr>
            <p:cNvPr id="18" name="Text Box 120"/>
            <p:cNvSpPr txBox="1">
              <a:spLocks noChangeArrowheads="1"/>
            </p:cNvSpPr>
            <p:nvPr/>
          </p:nvSpPr>
          <p:spPr bwMode="auto">
            <a:xfrm>
              <a:off x="5541963" y="5399088"/>
              <a:ext cx="2762250" cy="83099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conservation of linear momentum</a:t>
              </a:r>
            </a:p>
          </p:txBody>
        </p:sp>
        <p:sp>
          <p:nvSpPr>
            <p:cNvPr id="19" name="Rectangle 121"/>
            <p:cNvSpPr>
              <a:spLocks noChangeArrowheads="1"/>
            </p:cNvSpPr>
            <p:nvPr/>
          </p:nvSpPr>
          <p:spPr bwMode="auto">
            <a:xfrm>
              <a:off x="839788" y="5402266"/>
              <a:ext cx="7462837" cy="81510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</p:grpSp>
      <p:sp>
        <p:nvSpPr>
          <p:cNvPr id="464900" name="Rectangle 4"/>
          <p:cNvSpPr>
            <a:spLocks noChangeArrowheads="1"/>
          </p:cNvSpPr>
          <p:nvPr/>
        </p:nvSpPr>
        <p:spPr bwMode="auto">
          <a:xfrm>
            <a:off x="674688" y="2849563"/>
            <a:ext cx="7781925" cy="40084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2400">
                <a:latin typeface="Arial" charset="0"/>
                <a:sym typeface="Symbol" pitchFamily="18" charset="2"/>
              </a:rPr>
              <a:t>EXAMPLE: Two train cars having equal masses of 750 kg and velocities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1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= 10.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and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u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2</a:t>
            </a:r>
            <a:r>
              <a:rPr lang="en-US" altLang="en-US" sz="2400">
                <a:latin typeface="Arial" charset="0"/>
                <a:sym typeface="Symbol" pitchFamily="18" charset="2"/>
              </a:rPr>
              <a:t> = 5.0 m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 </a:t>
            </a:r>
            <a:r>
              <a:rPr lang="en-US" altLang="en-US" sz="2400">
                <a:latin typeface="Arial" charset="0"/>
                <a:sym typeface="Symbol" pitchFamily="18" charset="2"/>
              </a:rPr>
              <a:t>s</a:t>
            </a:r>
            <a:r>
              <a:rPr lang="en-US" altLang="en-US" sz="2400" baseline="30000">
                <a:latin typeface="Arial" charset="0"/>
                <a:sym typeface="Symbol" pitchFamily="18" charset="2"/>
              </a:rPr>
              <a:t>-1</a:t>
            </a:r>
            <a:r>
              <a:rPr lang="en-US" altLang="en-US" sz="2400">
                <a:latin typeface="Arial" charset="0"/>
                <a:sym typeface="Symbol" pitchFamily="18" charset="2"/>
              </a:rPr>
              <a:t> collide and hitch together. Was total energy conserved?</a:t>
            </a: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pPr>
              <a:spcBef>
                <a:spcPct val="20000"/>
              </a:spcBef>
            </a:pPr>
            <a:endParaRPr lang="en-US" altLang="en-US" sz="2400">
              <a:latin typeface="Arial" charset="0"/>
              <a:sym typeface="Symbol" pitchFamily="18" charset="2"/>
            </a:endParaRPr>
          </a:p>
          <a:p>
            <a:r>
              <a:rPr lang="en-US" altLang="en-US" sz="2400">
                <a:latin typeface="Arial" charset="0"/>
              </a:rPr>
              <a:t>SOLUTION:</a:t>
            </a:r>
          </a:p>
          <a:p>
            <a:pPr>
              <a:spcBef>
                <a:spcPct val="1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  <a:sym typeface="Symbol" pitchFamily="18" charset="2"/>
              </a:rPr>
              <a:t>Total energy is 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always</a:t>
            </a:r>
            <a:r>
              <a:rPr lang="en-US" altLang="en-US" sz="2400">
                <a:latin typeface="Arial" charset="0"/>
                <a:sym typeface="Symbol" pitchFamily="18" charset="2"/>
              </a:rPr>
              <a:t> conserved.</a:t>
            </a:r>
          </a:p>
          <a:p>
            <a:pPr>
              <a:spcBef>
                <a:spcPct val="1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  <a:sym typeface="Symbol" pitchFamily="18" charset="2"/>
              </a:rPr>
              <a:t>The loss in mechanical energy is </a:t>
            </a:r>
            <a:r>
              <a:rPr lang="en-US" altLang="en-US" sz="2400" i="1">
                <a:latin typeface="Arial" charset="0"/>
                <a:sym typeface="Symbol" pitchFamily="18" charset="2"/>
              </a:rPr>
              <a:t>E</a:t>
            </a:r>
            <a:r>
              <a:rPr lang="en-US" altLang="en-US" sz="2400" baseline="-25000">
                <a:latin typeface="Arial" charset="0"/>
                <a:sym typeface="Symbol" pitchFamily="18" charset="2"/>
              </a:rPr>
              <a:t>K</a:t>
            </a:r>
            <a:r>
              <a:rPr lang="en-US" altLang="en-US" sz="2400">
                <a:latin typeface="Arial" charset="0"/>
                <a:sym typeface="Symbol" pitchFamily="18" charset="2"/>
              </a:rPr>
              <a:t> = - 4700 J.</a:t>
            </a:r>
          </a:p>
          <a:p>
            <a:pPr>
              <a:spcBef>
                <a:spcPct val="10000"/>
              </a:spcBef>
            </a:pPr>
            <a:r>
              <a:rPr lang="en-US" altLang="en-US" sz="2400">
                <a:solidFill>
                  <a:srgbClr val="000000"/>
                </a:solidFill>
                <a:latin typeface="Arial" charset="0"/>
                <a:sym typeface="Symbol" pitchFamily="18" charset="2"/>
              </a:rPr>
              <a:t></a:t>
            </a:r>
            <a:r>
              <a:rPr lang="en-US" altLang="en-US" sz="2400">
                <a:latin typeface="Arial" charset="0"/>
                <a:sym typeface="Symbol" pitchFamily="18" charset="2"/>
              </a:rPr>
              <a:t>The energy lost is mostly converted to </a:t>
            </a:r>
            <a:r>
              <a:rPr lang="en-US" altLang="en-US" sz="2400" b="1">
                <a:latin typeface="Arial" charset="0"/>
                <a:sym typeface="Symbol" pitchFamily="18" charset="2"/>
              </a:rPr>
              <a:t>heat</a:t>
            </a:r>
            <a:r>
              <a:rPr lang="en-US" altLang="en-US" sz="2400">
                <a:latin typeface="Arial" charset="0"/>
                <a:sym typeface="Symbol" pitchFamily="18" charset="2"/>
              </a:rPr>
              <a:t> (there is some sound, and possibly light, but very little). </a:t>
            </a:r>
            <a:endParaRPr lang="en-US" altLang="en-US" sz="2400">
              <a:latin typeface="Arial" charset="0"/>
              <a:cs typeface="Courier New" pitchFamily="49" charset="0"/>
            </a:endParaRPr>
          </a:p>
        </p:txBody>
      </p:sp>
      <p:sp>
        <p:nvSpPr>
          <p:cNvPr id="464901" name="Rectangle 5"/>
          <p:cNvSpPr>
            <a:spLocks noChangeArrowheads="1"/>
          </p:cNvSpPr>
          <p:nvPr/>
        </p:nvSpPr>
        <p:spPr bwMode="auto">
          <a:xfrm>
            <a:off x="0" y="4806950"/>
            <a:ext cx="9144000" cy="46038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4006850"/>
            <a:ext cx="1912938" cy="817563"/>
            <a:chOff x="464" y="1863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40" name="Picture 7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" y="1863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Line 8"/>
            <p:cNvSpPr>
              <a:spLocks noChangeShapeType="1"/>
            </p:cNvSpPr>
            <p:nvPr/>
          </p:nvSpPr>
          <p:spPr bwMode="auto">
            <a:xfrm>
              <a:off x="853" y="2130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2" name="Text Box 9"/>
            <p:cNvSpPr txBox="1">
              <a:spLocks noChangeArrowheads="1"/>
            </p:cNvSpPr>
            <p:nvPr/>
          </p:nvSpPr>
          <p:spPr bwMode="auto">
            <a:xfrm>
              <a:off x="1252" y="2009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152775" y="4006850"/>
            <a:ext cx="1912938" cy="817563"/>
            <a:chOff x="2139" y="1867"/>
            <a:chExt cx="1205" cy="51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7" name="Picture 11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39" y="1867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Line 12"/>
            <p:cNvSpPr>
              <a:spLocks noChangeShapeType="1"/>
            </p:cNvSpPr>
            <p:nvPr/>
          </p:nvSpPr>
          <p:spPr bwMode="auto">
            <a:xfrm>
              <a:off x="2597" y="2139"/>
              <a:ext cx="3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Text Box 13"/>
            <p:cNvSpPr txBox="1">
              <a:spLocks noChangeArrowheads="1"/>
            </p:cNvSpPr>
            <p:nvPr/>
          </p:nvSpPr>
          <p:spPr bwMode="auto">
            <a:xfrm>
              <a:off x="2862" y="2018"/>
              <a:ext cx="2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u</a:t>
              </a:r>
              <a:r>
                <a:rPr lang="en-US" altLang="en-US" sz="2400" baseline="-2500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en-US" altLang="en-US" sz="2400" i="1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00263" y="3994150"/>
            <a:ext cx="3808412" cy="823913"/>
            <a:chOff x="457" y="2784"/>
            <a:chExt cx="2399" cy="5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731" name="Picture 15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7" y="2788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Line 16"/>
            <p:cNvSpPr>
              <a:spLocks noChangeShapeType="1"/>
            </p:cNvSpPr>
            <p:nvPr/>
          </p:nvSpPr>
          <p:spPr bwMode="auto">
            <a:xfrm>
              <a:off x="846" y="3055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3" name="Text Box 17"/>
            <p:cNvSpPr txBox="1">
              <a:spLocks noChangeArrowheads="1"/>
            </p:cNvSpPr>
            <p:nvPr/>
          </p:nvSpPr>
          <p:spPr bwMode="auto">
            <a:xfrm>
              <a:off x="1245" y="2934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pic>
          <p:nvPicPr>
            <p:cNvPr id="30734" name="Picture 18" descr="tn00175_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51" y="2784"/>
              <a:ext cx="1205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Text Box 19"/>
            <p:cNvSpPr txBox="1">
              <a:spLocks noChangeArrowheads="1"/>
            </p:cNvSpPr>
            <p:nvPr/>
          </p:nvSpPr>
          <p:spPr bwMode="auto">
            <a:xfrm>
              <a:off x="2374" y="2935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>
                  <a:solidFill>
                    <a:schemeClr val="bg1"/>
                  </a:solidFill>
                  <a:latin typeface="Arial" charset="0"/>
                </a:rPr>
                <a:t>v</a:t>
              </a:r>
            </a:p>
          </p:txBody>
        </p:sp>
        <p:sp>
          <p:nvSpPr>
            <p:cNvPr id="30736" name="Line 20"/>
            <p:cNvSpPr>
              <a:spLocks noChangeShapeType="1"/>
            </p:cNvSpPr>
            <p:nvPr/>
          </p:nvSpPr>
          <p:spPr bwMode="auto">
            <a:xfrm>
              <a:off x="2016" y="3064"/>
              <a:ext cx="42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711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896938"/>
          </a:xfrm>
          <a:noFill/>
        </p:spPr>
        <p:txBody>
          <a:bodyPr/>
          <a:lstStyle/>
          <a:p>
            <a:pPr algn="l" eaLnBrk="1" hangingPunct="1"/>
            <a:r>
              <a:rPr lang="en-US" altLang="en-US" sz="2800" b="1">
                <a:solidFill>
                  <a:srgbClr val="000000"/>
                </a:solidFill>
              </a:rPr>
              <a:t>Topic 2: Mechanics</a:t>
            </a:r>
            <a:br>
              <a:rPr lang="en-US" altLang="en-US" sz="2800" b="1">
                <a:solidFill>
                  <a:srgbClr val="000000"/>
                </a:solidFill>
              </a:rPr>
            </a:br>
            <a:r>
              <a:rPr lang="en-US" altLang="en-US" sz="2800">
                <a:solidFill>
                  <a:srgbClr val="000000"/>
                </a:solidFill>
              </a:rPr>
              <a:t>2.4 – Momentum and impulse</a:t>
            </a:r>
            <a:endParaRPr lang="en-US" altLang="en-US" sz="240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4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22882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09201 -0.001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4967 4.81481E-6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4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4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4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4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0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chemeClr val="accent2"/>
                </a:solidFill>
                <a:latin typeface="Arial" charset="0"/>
              </a:rPr>
              <a:t>Quantitatively analysing inelastic collisions</a:t>
            </a:r>
            <a:r>
              <a:rPr lang="en-US" sz="2400" i="1">
                <a:solidFill>
                  <a:srgbClr val="333399"/>
                </a:solidFill>
                <a:latin typeface="Arial" charset="0"/>
              </a:rPr>
              <a:t> </a:t>
            </a:r>
          </a:p>
        </p:txBody>
      </p:sp>
      <p:sp>
        <p:nvSpPr>
          <p:cNvPr id="473092" name="Rectangle 4"/>
          <p:cNvSpPr>
            <a:spLocks noChangeArrowheads="1"/>
          </p:cNvSpPr>
          <p:nvPr/>
        </p:nvSpPr>
        <p:spPr bwMode="auto">
          <a:xfrm>
            <a:off x="671513" y="1982788"/>
            <a:ext cx="7797800" cy="48752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Suppose a .020-kg bullet traveling horizontally at 300. m/s strikes a 4.0-kg block of wood resting on a wood floor. How fast is the block/bullet combo moving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immediately</a:t>
            </a:r>
            <a:r>
              <a:rPr lang="en-US" altLang="en-US" sz="2400" dirty="0">
                <a:latin typeface="+mn-lt"/>
                <a:sym typeface="Symbol" pitchFamily="18" charset="2"/>
              </a:rPr>
              <a:t> after collision?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SOLUTION: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If we consider the bullet-block combo as our system, there are no external forces in the x-direction at collision.  Thus </a:t>
            </a:r>
            <a:r>
              <a:rPr lang="en-US" altLang="en-US" sz="2400" i="1" dirty="0" err="1">
                <a:latin typeface="+mn-lt"/>
              </a:rPr>
              <a:t>p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dirty="0">
                <a:latin typeface="+mn-lt"/>
              </a:rPr>
              <a:t> = </a:t>
            </a:r>
            <a:r>
              <a:rPr lang="en-US" altLang="en-US" sz="2400" i="1" dirty="0">
                <a:latin typeface="+mn-lt"/>
              </a:rPr>
              <a:t>p</a:t>
            </a:r>
            <a:r>
              <a:rPr lang="en-US" altLang="en-US" sz="2400" baseline="-25000" dirty="0">
                <a:latin typeface="+mn-lt"/>
              </a:rPr>
              <a:t>0</a:t>
            </a:r>
            <a:r>
              <a:rPr lang="en-US" altLang="en-US" sz="2400" dirty="0">
                <a:latin typeface="+mn-lt"/>
              </a:rPr>
              <a:t> so that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</a:rPr>
              <a:t>   </a:t>
            </a:r>
            <a:r>
              <a:rPr lang="en-US" altLang="en-US" sz="2400" i="1" dirty="0" err="1">
                <a:latin typeface="+mn-lt"/>
              </a:rPr>
              <a:t>mv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dirty="0">
                <a:latin typeface="+mn-lt"/>
              </a:rPr>
              <a:t> + </a:t>
            </a:r>
            <a:r>
              <a:rPr lang="en-US" altLang="en-US" sz="2400" i="1" dirty="0" err="1">
                <a:latin typeface="+mn-lt"/>
              </a:rPr>
              <a:t>MV</a:t>
            </a:r>
            <a:r>
              <a:rPr lang="en-US" altLang="en-US" sz="2400" i="1" baseline="-25000" dirty="0" err="1">
                <a:latin typeface="+mn-lt"/>
              </a:rPr>
              <a:t>f</a:t>
            </a:r>
            <a:r>
              <a:rPr lang="en-US" altLang="en-US" sz="2400" i="1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=     </a:t>
            </a:r>
            <a:r>
              <a:rPr lang="en-US" altLang="en-US" sz="2400" i="1" dirty="0" err="1">
                <a:latin typeface="+mn-lt"/>
              </a:rPr>
              <a:t>mv</a:t>
            </a:r>
            <a:r>
              <a:rPr lang="en-US" altLang="en-US" sz="2400" i="1" baseline="-25000" dirty="0" err="1">
                <a:latin typeface="+mn-lt"/>
              </a:rPr>
              <a:t>i</a:t>
            </a:r>
            <a:r>
              <a:rPr lang="en-US" altLang="en-US" sz="2400" dirty="0">
                <a:latin typeface="+mn-lt"/>
              </a:rPr>
              <a:t>       + </a:t>
            </a:r>
            <a:r>
              <a:rPr lang="en-US" altLang="en-US" sz="2400" i="1" dirty="0" err="1">
                <a:latin typeface="+mn-lt"/>
              </a:rPr>
              <a:t>MV</a:t>
            </a:r>
            <a:r>
              <a:rPr lang="en-US" altLang="en-US" sz="2400" i="1" baseline="-25000" dirty="0" err="1">
                <a:latin typeface="+mn-lt"/>
              </a:rPr>
              <a:t>i</a:t>
            </a:r>
            <a:endParaRPr lang="en-US" altLang="en-US" sz="2400" i="1" baseline="-25000" dirty="0">
              <a:latin typeface="+mn-lt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</a:rPr>
              <a:t>.02</a:t>
            </a:r>
            <a:r>
              <a:rPr lang="en-US" altLang="en-US" sz="2400" i="1" dirty="0">
                <a:latin typeface="+mn-lt"/>
              </a:rPr>
              <a:t>v </a:t>
            </a:r>
            <a:r>
              <a:rPr lang="en-US" altLang="en-US" sz="2400" i="1" baseline="-25000" dirty="0">
                <a:latin typeface="+mn-lt"/>
              </a:rPr>
              <a:t> </a:t>
            </a:r>
            <a:r>
              <a:rPr lang="en-US" altLang="en-US" sz="2400" dirty="0">
                <a:latin typeface="+mn-lt"/>
              </a:rPr>
              <a:t>+ 4 </a:t>
            </a:r>
            <a:r>
              <a:rPr lang="en-US" altLang="en-US" sz="2400" i="1" dirty="0">
                <a:latin typeface="+mn-lt"/>
              </a:rPr>
              <a:t>v  </a:t>
            </a:r>
            <a:r>
              <a:rPr lang="en-US" altLang="en-US" sz="2400" dirty="0">
                <a:latin typeface="+mn-lt"/>
              </a:rPr>
              <a:t>= (.02)(300) + 4(0)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        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</a:rPr>
              <a:t>4.02</a:t>
            </a:r>
            <a:r>
              <a:rPr lang="en-US" altLang="en-US" sz="2400" i="1" dirty="0">
                <a:latin typeface="+mn-lt"/>
              </a:rPr>
              <a:t>v </a:t>
            </a:r>
            <a:r>
              <a:rPr lang="en-US" altLang="en-US" sz="2400" dirty="0">
                <a:latin typeface="+mn-lt"/>
              </a:rPr>
              <a:t>= 6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                 </a:t>
            </a:r>
            <a:r>
              <a:rPr lang="en-US" altLang="en-US" sz="2400" i="1" dirty="0">
                <a:latin typeface="+mn-lt"/>
              </a:rPr>
              <a:t>v </a:t>
            </a:r>
            <a:r>
              <a:rPr lang="en-US" altLang="en-US" sz="2400" dirty="0">
                <a:latin typeface="+mn-lt"/>
              </a:rPr>
              <a:t>= 1.5 m/s</a:t>
            </a:r>
          </a:p>
        </p:txBody>
      </p:sp>
      <p:sp>
        <p:nvSpPr>
          <p:cNvPr id="473105" name="Rectangle 17" descr="Oak"/>
          <p:cNvSpPr>
            <a:spLocks noChangeArrowheads="1"/>
          </p:cNvSpPr>
          <p:nvPr/>
        </p:nvSpPr>
        <p:spPr bwMode="auto">
          <a:xfrm>
            <a:off x="5510213" y="844550"/>
            <a:ext cx="3633787" cy="117475"/>
          </a:xfrm>
          <a:prstGeom prst="rect">
            <a:avLst/>
          </a:prstGeom>
          <a:blipFill dpi="0" rotWithShape="1">
            <a:blip r:embed="rId7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473106" name="Rectangle 18" descr="Medium wood"/>
          <p:cNvSpPr>
            <a:spLocks noChangeArrowheads="1"/>
          </p:cNvSpPr>
          <p:nvPr/>
        </p:nvSpPr>
        <p:spPr bwMode="auto">
          <a:xfrm>
            <a:off x="5667375" y="190500"/>
            <a:ext cx="655638" cy="655638"/>
          </a:xfrm>
          <a:prstGeom prst="rect">
            <a:avLst/>
          </a:pr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altLang="en-US"/>
          </a:p>
        </p:txBody>
      </p:sp>
      <p:sp>
        <p:nvSpPr>
          <p:cNvPr id="473107" name="Line 19"/>
          <p:cNvSpPr>
            <a:spLocks noChangeShapeType="1"/>
          </p:cNvSpPr>
          <p:nvPr/>
        </p:nvSpPr>
        <p:spPr bwMode="auto">
          <a:xfrm>
            <a:off x="5667375" y="403225"/>
            <a:ext cx="334963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3108" name="Line 20"/>
          <p:cNvSpPr>
            <a:spLocks noChangeShapeType="1"/>
          </p:cNvSpPr>
          <p:nvPr/>
        </p:nvSpPr>
        <p:spPr bwMode="auto">
          <a:xfrm>
            <a:off x="5821363" y="403225"/>
            <a:ext cx="182562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3109" name="Text Box 21"/>
          <p:cNvSpPr txBox="1">
            <a:spLocks noChangeArrowheads="1"/>
          </p:cNvSpPr>
          <p:nvPr/>
        </p:nvSpPr>
        <p:spPr bwMode="auto">
          <a:xfrm>
            <a:off x="5518150" y="4987925"/>
            <a:ext cx="3344863" cy="1570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dirty="0">
                <a:solidFill>
                  <a:schemeClr val="hlink"/>
                </a:solidFill>
                <a:latin typeface="+mn-lt"/>
              </a:rPr>
              <a:t>the bullet and the block move at the same speed after collision (completely inelastic)</a:t>
            </a:r>
          </a:p>
        </p:txBody>
      </p:sp>
      <p:sp>
        <p:nvSpPr>
          <p:cNvPr id="473110" name="Line 22"/>
          <p:cNvSpPr>
            <a:spLocks noChangeShapeType="1"/>
          </p:cNvSpPr>
          <p:nvPr/>
        </p:nvSpPr>
        <p:spPr bwMode="auto">
          <a:xfrm>
            <a:off x="1246188" y="5945188"/>
            <a:ext cx="1524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3111" name="Line 23"/>
          <p:cNvSpPr>
            <a:spLocks noChangeShapeType="1"/>
          </p:cNvSpPr>
          <p:nvPr/>
        </p:nvSpPr>
        <p:spPr bwMode="auto">
          <a:xfrm>
            <a:off x="2065338" y="5945188"/>
            <a:ext cx="1524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3112" name="Line 24"/>
          <p:cNvSpPr>
            <a:spLocks noChangeShapeType="1"/>
          </p:cNvSpPr>
          <p:nvPr/>
        </p:nvSpPr>
        <p:spPr bwMode="auto">
          <a:xfrm>
            <a:off x="1304925" y="5973763"/>
            <a:ext cx="4176713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3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31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473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2" dur="2000" fill="hold"/>
                                        <p:tgtEl>
                                          <p:spTgt spid="473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4" dur="2000" fill="hold"/>
                                        <p:tgtEl>
                                          <p:spTgt spid="473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3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3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3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3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3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3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73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73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3105" grpId="0" animBg="1"/>
      <p:bldP spid="473106" grpId="0" animBg="1"/>
      <p:bldP spid="473106" grpId="1" animBg="1"/>
      <p:bldP spid="473107" grpId="0" animBg="1"/>
      <p:bldP spid="473107" grpId="1" animBg="1"/>
      <p:bldP spid="473108" grpId="0" animBg="1"/>
      <p:bldP spid="473108" grpId="1" animBg="1"/>
      <p:bldP spid="473109" grpId="0"/>
      <p:bldP spid="473110" grpId="0" animBg="1"/>
      <p:bldP spid="473111" grpId="0" animBg="1"/>
      <p:bldP spid="4731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chemeClr val="accent2"/>
                </a:solidFill>
                <a:latin typeface="Arial" charset="0"/>
              </a:rPr>
              <a:t>Quantitatively analysing inelastic collisions</a:t>
            </a:r>
            <a:r>
              <a:rPr lang="en-US" sz="2400" i="1">
                <a:solidFill>
                  <a:srgbClr val="333399"/>
                </a:solidFill>
                <a:latin typeface="Arial" charset="0"/>
              </a:rPr>
              <a:t> </a:t>
            </a:r>
          </a:p>
        </p:txBody>
      </p:sp>
      <p:sp>
        <p:nvSpPr>
          <p:cNvPr id="473092" name="Rectangle 4"/>
          <p:cNvSpPr>
            <a:spLocks noChangeArrowheads="1"/>
          </p:cNvSpPr>
          <p:nvPr/>
        </p:nvSpPr>
        <p:spPr bwMode="auto">
          <a:xfrm>
            <a:off x="671513" y="1982788"/>
            <a:ext cx="7797800" cy="48752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Suppose a .020-kg bullet traveling horizontally at 300. m/s strikes a 4.0-kg block of wood resting on a wood floor. The block/bullet combo slides 6 m before coming to a stop. Find the friction </a:t>
            </a:r>
            <a:r>
              <a:rPr lang="en-US" altLang="en-US" sz="2400" b="1" dirty="0">
                <a:solidFill>
                  <a:srgbClr val="FF0000"/>
                </a:solidFill>
                <a:latin typeface="+mn-lt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sym typeface="Symbol" pitchFamily="18" charset="2"/>
              </a:rPr>
              <a:t> between the block and the floor.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SOLUTION: Use the work-kinetic energy theorem:</a:t>
            </a: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</a:rPr>
              <a:t>                                              </a:t>
            </a:r>
            <a:r>
              <a:rPr lang="en-US" altLang="en-US" sz="2400" i="1" baseline="-25000" dirty="0">
                <a:latin typeface="+mn-lt"/>
              </a:rPr>
              <a:t>  </a:t>
            </a:r>
            <a:r>
              <a:rPr lang="en-US" altLang="en-US" sz="2400" dirty="0">
                <a:latin typeface="+mn-lt"/>
                <a:cs typeface="Courier New" pitchFamily="49" charset="0"/>
              </a:rPr>
              <a:t>∆</a:t>
            </a:r>
            <a:r>
              <a:rPr lang="en-US" altLang="en-US" sz="2400" i="1" dirty="0">
                <a:latin typeface="+mn-lt"/>
              </a:rPr>
              <a:t>E</a:t>
            </a:r>
            <a:r>
              <a:rPr lang="en-US" altLang="en-US" sz="2400" baseline="-25000" dirty="0">
                <a:latin typeface="+mn-lt"/>
              </a:rPr>
              <a:t>K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</a:t>
            </a:r>
            <a:r>
              <a:rPr lang="en-US" altLang="en-US" sz="2400" i="1" dirty="0">
                <a:latin typeface="+mn-lt"/>
                <a:cs typeface="Courier New" pitchFamily="49" charset="0"/>
              </a:rPr>
              <a:t>W</a:t>
            </a:r>
            <a:endParaRPr lang="en-US" altLang="en-US" sz="2400" i="1" baseline="-25000" dirty="0">
              <a:latin typeface="+mn-lt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                   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  <a:cs typeface="Courier New" pitchFamily="49" charset="0"/>
              </a:rPr>
              <a:t>(1/2)</a:t>
            </a:r>
            <a:r>
              <a:rPr lang="en-US" altLang="en-US" sz="2400" i="1" dirty="0" err="1">
                <a:latin typeface="+mn-lt"/>
                <a:cs typeface="Courier New" pitchFamily="49" charset="0"/>
              </a:rPr>
              <a:t>mv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 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–  (1/2)</a:t>
            </a:r>
            <a:r>
              <a:rPr lang="en-US" altLang="en-US" sz="2400" i="1" dirty="0">
                <a:latin typeface="+mn-lt"/>
                <a:cs typeface="Courier New" pitchFamily="49" charset="0"/>
              </a:rPr>
              <a:t>mu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 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</a:t>
            </a:r>
            <a:r>
              <a:rPr lang="en-US" altLang="en-US" sz="2400" i="1" baseline="-25000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 </a:t>
            </a:r>
            <a:r>
              <a:rPr lang="en-US" altLang="en-US" sz="2400" i="1" dirty="0">
                <a:solidFill>
                  <a:srgbClr val="002060"/>
                </a:solidFill>
                <a:latin typeface="+mn-lt"/>
                <a:cs typeface="Courier New" pitchFamily="49" charset="0"/>
              </a:rPr>
              <a:t>s</a:t>
            </a:r>
            <a:r>
              <a:rPr lang="en-US" altLang="en-US" sz="2400" i="1" baseline="-25000" dirty="0">
                <a:solidFill>
                  <a:srgbClr val="002060"/>
                </a:solidFill>
                <a:latin typeface="+mn-lt"/>
                <a:cs typeface="Courier New" pitchFamily="49" charset="0"/>
              </a:rPr>
              <a:t> 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 err="1">
                <a:latin typeface="+mn-lt"/>
                <a:cs typeface="Courier New" pitchFamily="49" charset="0"/>
              </a:rPr>
              <a:t>cos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</a:t>
            </a:r>
            <a:endParaRPr lang="en-US" altLang="en-US" sz="2400" i="1" dirty="0">
              <a:latin typeface="+mn-lt"/>
              <a:sym typeface="Symbol" pitchFamily="18" charset="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cs typeface="Courier New" pitchFamily="49" charset="0"/>
              </a:rPr>
              <a:t>(1/2)(4.02)(0)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–  (1/2)(4.02)(1.5)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 </a:t>
            </a:r>
            <a:r>
              <a:rPr lang="en-US" altLang="en-US" sz="2400" dirty="0">
                <a:latin typeface="+mn-lt"/>
                <a:cs typeface="Courier New" pitchFamily="49" charset="0"/>
              </a:rPr>
              <a:t>(6)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 err="1">
                <a:latin typeface="+mn-lt"/>
                <a:cs typeface="Courier New" pitchFamily="49" charset="0"/>
              </a:rPr>
              <a:t>cos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180°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               </a:t>
            </a:r>
            <a:r>
              <a:rPr lang="en-US" altLang="en-US" sz="2400" dirty="0">
                <a:latin typeface="+mn-lt"/>
                <a:cs typeface="Courier New" pitchFamily="49" charset="0"/>
              </a:rPr>
              <a:t>                         - 4.5225 = - 6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</a:t>
            </a:r>
            <a:endParaRPr lang="en-US" altLang="en-US" sz="2400" dirty="0">
              <a:solidFill>
                <a:srgbClr val="FF0000"/>
              </a:solidFill>
              <a:latin typeface="+mn-lt"/>
              <a:cs typeface="Courier New" pitchFamily="49" charset="0"/>
              <a:sym typeface="Symbol" pitchFamily="18" charset="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                                                   </a:t>
            </a:r>
            <a:r>
              <a:rPr lang="en-US" altLang="en-US" sz="2400" i="1" baseline="-25000" dirty="0">
                <a:latin typeface="+mn-lt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 = - 4.5225 </a:t>
            </a: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/</a:t>
            </a: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 - 6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                                                  </a:t>
            </a:r>
            <a:r>
              <a:rPr lang="en-US" altLang="en-US" sz="2400" i="1" baseline="-25000" dirty="0">
                <a:latin typeface="+mn-lt"/>
                <a:cs typeface="Courier New" pitchFamily="49" charset="0"/>
                <a:sym typeface="Symbol" pitchFamily="18" charset="2"/>
              </a:rPr>
              <a:t> </a:t>
            </a: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 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 = 0.75 N.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3" name="Rectangle 5" descr="Oak"/>
          <p:cNvSpPr>
            <a:spLocks noChangeArrowheads="1"/>
          </p:cNvSpPr>
          <p:nvPr/>
        </p:nvSpPr>
        <p:spPr bwMode="auto">
          <a:xfrm>
            <a:off x="5510213" y="844550"/>
            <a:ext cx="3633787" cy="117475"/>
          </a:xfrm>
          <a:prstGeom prst="rect">
            <a:avLst/>
          </a:prstGeom>
          <a:blipFill dpi="0" rotWithShape="1">
            <a:blip r:embed="rId6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5" name="Rectangle 6" descr="Medium wood"/>
          <p:cNvSpPr>
            <a:spLocks noChangeArrowheads="1"/>
          </p:cNvSpPr>
          <p:nvPr/>
        </p:nvSpPr>
        <p:spPr bwMode="auto">
          <a:xfrm>
            <a:off x="5667375" y="190500"/>
            <a:ext cx="655638" cy="655638"/>
          </a:xfrm>
          <a:prstGeom prst="rect">
            <a:avLst/>
          </a:prstGeom>
          <a:blipFill dpi="0" rotWithShape="1">
            <a:blip r:embed="rId7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>
            <a:off x="5667375" y="403225"/>
            <a:ext cx="334963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5821363" y="403225"/>
            <a:ext cx="182562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003925" y="1004888"/>
            <a:ext cx="2320925" cy="461962"/>
            <a:chOff x="3767" y="633"/>
            <a:chExt cx="1462" cy="291"/>
          </a:xfrm>
        </p:grpSpPr>
        <p:sp>
          <p:nvSpPr>
            <p:cNvPr id="19" name="Line 13"/>
            <p:cNvSpPr>
              <a:spLocks noChangeShapeType="1"/>
            </p:cNvSpPr>
            <p:nvPr/>
          </p:nvSpPr>
          <p:spPr bwMode="auto">
            <a:xfrm>
              <a:off x="3767" y="652"/>
              <a:ext cx="1462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4338" y="633"/>
              <a:ext cx="21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chemeClr val="accent2"/>
                  </a:solidFill>
                  <a:latin typeface="+mn-lt"/>
                </a:rPr>
                <a:t>s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4986338" y="488950"/>
            <a:ext cx="1004887" cy="461963"/>
            <a:chOff x="3141" y="308"/>
            <a:chExt cx="633" cy="291"/>
          </a:xfrm>
        </p:grpSpPr>
        <p:sp>
          <p:nvSpPr>
            <p:cNvPr id="22" name="Line 16"/>
            <p:cNvSpPr>
              <a:spLocks noChangeShapeType="1"/>
            </p:cNvSpPr>
            <p:nvPr/>
          </p:nvSpPr>
          <p:spPr bwMode="auto">
            <a:xfrm flipH="1">
              <a:off x="3304" y="523"/>
              <a:ext cx="470" cy="0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3" name="Text Box 17"/>
            <p:cNvSpPr txBox="1">
              <a:spLocks noChangeArrowheads="1"/>
            </p:cNvSpPr>
            <p:nvPr/>
          </p:nvSpPr>
          <p:spPr bwMode="auto">
            <a:xfrm>
              <a:off x="3141" y="308"/>
              <a:ext cx="18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rgbClr val="FF3300"/>
                  </a:solidFill>
                  <a:latin typeface="+mn-lt"/>
                </a:rPr>
                <a:t>f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730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30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chemeClr val="accent2"/>
                </a:solidFill>
                <a:latin typeface="Arial" charset="0"/>
              </a:rPr>
              <a:t>Quantitatively analysing inelastic collisions</a:t>
            </a:r>
            <a:r>
              <a:rPr lang="en-US" sz="2400" i="1">
                <a:solidFill>
                  <a:srgbClr val="333399"/>
                </a:solidFill>
                <a:latin typeface="Arial" charset="0"/>
              </a:rPr>
              <a:t> </a:t>
            </a:r>
          </a:p>
        </p:txBody>
      </p:sp>
      <p:sp>
        <p:nvSpPr>
          <p:cNvPr id="473092" name="Rectangle 4"/>
          <p:cNvSpPr>
            <a:spLocks noChangeArrowheads="1"/>
          </p:cNvSpPr>
          <p:nvPr/>
        </p:nvSpPr>
        <p:spPr bwMode="auto">
          <a:xfrm>
            <a:off x="671513" y="1982788"/>
            <a:ext cx="7797800" cy="48752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Suppose a .020-kg bullet traveling horizontally at 300. m/s strikes a 4.0-kg block of wood resting on a wood floor. The block/bullet combo slides 6 m before coming to a stop. Find the dynamic friction coefficient 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µ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  <a:sym typeface="Symbol" pitchFamily="18" charset="2"/>
              </a:rPr>
              <a:t>d</a:t>
            </a:r>
            <a:r>
              <a:rPr lang="en-US" altLang="en-US" sz="2400" dirty="0">
                <a:latin typeface="+mn-lt"/>
                <a:sym typeface="Symbol" pitchFamily="18" charset="2"/>
              </a:rPr>
              <a:t> between the block and the floor.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SOLUTION: Use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sym typeface="Symbol" pitchFamily="18" charset="2"/>
              </a:rPr>
              <a:t>f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 </a:t>
            </a:r>
            <a:r>
              <a:rPr lang="en-US" altLang="en-US" sz="2400" dirty="0">
                <a:latin typeface="+mn-lt"/>
                <a:sym typeface="Symbol" pitchFamily="18" charset="2"/>
              </a:rPr>
              <a:t>=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µ</a:t>
            </a:r>
            <a:r>
              <a:rPr lang="en-US" altLang="en-US" sz="2400" baseline="-25000" dirty="0" err="1">
                <a:latin typeface="+mn-lt"/>
                <a:sym typeface="Symbol" pitchFamily="18" charset="2"/>
              </a:rPr>
              <a:t>d</a:t>
            </a:r>
            <a:r>
              <a:rPr lang="en-US" altLang="en-US" sz="2400" i="1" dirty="0" err="1">
                <a:solidFill>
                  <a:srgbClr val="009999"/>
                </a:solidFill>
                <a:latin typeface="+mn-lt"/>
                <a:sym typeface="Symbol" pitchFamily="18" charset="2"/>
              </a:rPr>
              <a:t>R</a:t>
            </a:r>
            <a:r>
              <a:rPr lang="en-US" altLang="en-US" sz="2400" dirty="0">
                <a:latin typeface="+mn-lt"/>
                <a:sym typeface="Symbol" pitchFamily="18" charset="2"/>
              </a:rPr>
              <a:t>:</a:t>
            </a: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  <a:sym typeface="Symbol"/>
              </a:rPr>
              <a:t>Make a free-body diagram to                                                 find </a:t>
            </a:r>
            <a:r>
              <a:rPr lang="en-US" altLang="en-US" sz="2400" i="1" dirty="0">
                <a:solidFill>
                  <a:srgbClr val="009999"/>
                </a:solidFill>
                <a:latin typeface="Arial" charset="0"/>
                <a:sym typeface="Symbol"/>
              </a:rPr>
              <a:t>R</a:t>
            </a:r>
            <a:r>
              <a:rPr lang="en-US" altLang="en-US" sz="2400" dirty="0">
                <a:latin typeface="Arial" charset="0"/>
                <a:sym typeface="Symbol"/>
              </a:rPr>
              <a:t>:</a:t>
            </a:r>
            <a:endParaRPr lang="en-US" altLang="en-US" sz="2400" i="1" baseline="-25000" dirty="0">
              <a:latin typeface="+mn-lt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  <a:sym typeface="Symbol"/>
              </a:rPr>
              <a:t>Note that </a:t>
            </a:r>
            <a:r>
              <a:rPr lang="en-US" altLang="en-US" sz="2400" i="1" dirty="0">
                <a:solidFill>
                  <a:srgbClr val="009999"/>
                </a:solidFill>
                <a:latin typeface="Arial" charset="0"/>
                <a:sym typeface="Symbol"/>
              </a:rPr>
              <a:t>R</a:t>
            </a:r>
            <a:r>
              <a:rPr lang="en-US" altLang="en-US" sz="2400" dirty="0">
                <a:latin typeface="Arial" charset="0"/>
                <a:sym typeface="Symbol"/>
              </a:rPr>
              <a:t> = </a:t>
            </a:r>
            <a:r>
              <a:rPr lang="en-US" altLang="en-US" sz="2400" i="1" dirty="0">
                <a:latin typeface="Arial" charset="0"/>
                <a:sym typeface="Symbol"/>
              </a:rPr>
              <a:t>W = mg</a:t>
            </a:r>
            <a:r>
              <a:rPr lang="en-US" altLang="en-US" sz="2400" dirty="0">
                <a:latin typeface="Arial" charset="0"/>
                <a:sym typeface="Symbol"/>
              </a:rPr>
              <a:t> </a:t>
            </a: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latin typeface="Arial" charset="0"/>
                <a:sym typeface="Symbol"/>
              </a:rPr>
              <a:t>                             = (4.00 + 0.020)(10) = 40.2 N.</a:t>
            </a: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</a:t>
            </a:r>
            <a:r>
              <a:rPr lang="en-US" altLang="en-US" sz="2400" dirty="0">
                <a:latin typeface="Arial" charset="0"/>
                <a:sym typeface="Symbol"/>
              </a:rPr>
              <a:t>Thus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                    µ</a:t>
            </a:r>
            <a:r>
              <a:rPr lang="en-US" altLang="en-US" sz="2400" baseline="-25000" dirty="0">
                <a:solidFill>
                  <a:srgbClr val="000000"/>
                </a:solidFill>
                <a:latin typeface="Arial"/>
                <a:sym typeface="Symbol" pitchFamily="18" charset="2"/>
              </a:rPr>
              <a:t>d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= </a:t>
            </a:r>
            <a:r>
              <a:rPr lang="en-US" altLang="en-US" sz="2400" i="1" dirty="0">
                <a:solidFill>
                  <a:srgbClr val="FF0000"/>
                </a:solidFill>
                <a:latin typeface="Arial"/>
                <a:sym typeface="Symbol" pitchFamily="18" charset="2"/>
              </a:rPr>
              <a:t>f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 / </a:t>
            </a:r>
            <a:r>
              <a:rPr lang="en-US" altLang="en-US" sz="2400" i="1" dirty="0">
                <a:solidFill>
                  <a:srgbClr val="009999"/>
                </a:solidFill>
                <a:latin typeface="Arial"/>
                <a:sym typeface="Symbol" pitchFamily="18" charset="2"/>
              </a:rPr>
              <a:t>R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= 0.75 </a:t>
            </a:r>
            <a:r>
              <a:rPr lang="en-US" altLang="en-US" sz="2400" i="1" dirty="0">
                <a:solidFill>
                  <a:srgbClr val="000000"/>
                </a:solidFill>
                <a:latin typeface="Arial"/>
                <a:sym typeface="Symbol" pitchFamily="18" charset="2"/>
              </a:rPr>
              <a:t>/</a:t>
            </a:r>
            <a:r>
              <a:rPr lang="en-US" altLang="en-US" sz="2400" dirty="0">
                <a:solidFill>
                  <a:srgbClr val="000000"/>
                </a:solidFill>
                <a:latin typeface="Arial"/>
                <a:sym typeface="Symbol" pitchFamily="18" charset="2"/>
              </a:rPr>
              <a:t>  40.2 = 0.19.</a:t>
            </a:r>
            <a:endParaRPr lang="en-US" altLang="en-US" sz="2400" i="1" dirty="0">
              <a:latin typeface="+mn-lt"/>
              <a:cs typeface="Courier New" pitchFamily="49" charset="0"/>
              <a:sym typeface="Symbol" pitchFamily="18" charset="2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3" name="Rectangle 5" descr="Oak"/>
          <p:cNvSpPr>
            <a:spLocks noChangeArrowheads="1"/>
          </p:cNvSpPr>
          <p:nvPr/>
        </p:nvSpPr>
        <p:spPr bwMode="auto">
          <a:xfrm>
            <a:off x="5510213" y="844550"/>
            <a:ext cx="3633787" cy="117475"/>
          </a:xfrm>
          <a:prstGeom prst="rect">
            <a:avLst/>
          </a:prstGeom>
          <a:blipFill dpi="0" rotWithShape="1">
            <a:blip r:embed="rId7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5" name="Rectangle 6" descr="Medium wood"/>
          <p:cNvSpPr>
            <a:spLocks noChangeArrowheads="1"/>
          </p:cNvSpPr>
          <p:nvPr/>
        </p:nvSpPr>
        <p:spPr bwMode="auto">
          <a:xfrm>
            <a:off x="5667375" y="190500"/>
            <a:ext cx="655638" cy="655638"/>
          </a:xfrm>
          <a:prstGeom prst="rect">
            <a:avLst/>
          </a:prstGeom>
          <a:blipFill dpi="0" rotWithShape="1">
            <a:blip r:embed="rId8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>
            <a:off x="5667375" y="403225"/>
            <a:ext cx="334963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5821363" y="403225"/>
            <a:ext cx="182562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003925" y="1004888"/>
            <a:ext cx="2320925" cy="461962"/>
            <a:chOff x="3767" y="633"/>
            <a:chExt cx="1462" cy="291"/>
          </a:xfrm>
        </p:grpSpPr>
        <p:sp>
          <p:nvSpPr>
            <p:cNvPr id="19" name="Line 13"/>
            <p:cNvSpPr>
              <a:spLocks noChangeShapeType="1"/>
            </p:cNvSpPr>
            <p:nvPr/>
          </p:nvSpPr>
          <p:spPr bwMode="auto">
            <a:xfrm>
              <a:off x="3767" y="652"/>
              <a:ext cx="1462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4338" y="633"/>
              <a:ext cx="21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i="1" dirty="0">
                  <a:solidFill>
                    <a:schemeClr val="accent2"/>
                  </a:solidFill>
                  <a:latin typeface="+mn-lt"/>
                </a:rPr>
                <a:t>s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4986338" y="488950"/>
            <a:ext cx="1004887" cy="461963"/>
            <a:chOff x="3141" y="308"/>
            <a:chExt cx="633" cy="291"/>
          </a:xfrm>
        </p:grpSpPr>
        <p:sp>
          <p:nvSpPr>
            <p:cNvPr id="22" name="Line 16"/>
            <p:cNvSpPr>
              <a:spLocks noChangeShapeType="1"/>
            </p:cNvSpPr>
            <p:nvPr/>
          </p:nvSpPr>
          <p:spPr bwMode="auto">
            <a:xfrm flipH="1">
              <a:off x="3304" y="523"/>
              <a:ext cx="470" cy="0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3" name="Text Box 17"/>
            <p:cNvSpPr txBox="1">
              <a:spLocks noChangeArrowheads="1"/>
            </p:cNvSpPr>
            <p:nvPr/>
          </p:nvSpPr>
          <p:spPr bwMode="auto">
            <a:xfrm>
              <a:off x="3141" y="308"/>
              <a:ext cx="18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 dirty="0">
                  <a:solidFill>
                    <a:srgbClr val="FF3300"/>
                  </a:solidFill>
                  <a:latin typeface="+mn-lt"/>
                </a:rPr>
                <a:t>f</a:t>
              </a:r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4986338" y="4197350"/>
            <a:ext cx="4157662" cy="771525"/>
            <a:chOff x="5138738" y="342900"/>
            <a:chExt cx="4157662" cy="771525"/>
          </a:xfrm>
        </p:grpSpPr>
        <p:sp>
          <p:nvSpPr>
            <p:cNvPr id="18" name="Rectangle 5" descr="Oak"/>
            <p:cNvSpPr>
              <a:spLocks noChangeArrowheads="1"/>
            </p:cNvSpPr>
            <p:nvPr/>
          </p:nvSpPr>
          <p:spPr bwMode="auto">
            <a:xfrm>
              <a:off x="5662613" y="996950"/>
              <a:ext cx="3633787" cy="117475"/>
            </a:xfrm>
            <a:prstGeom prst="rect">
              <a:avLst/>
            </a:prstGeom>
            <a:blipFill dpi="0" rotWithShape="1">
              <a:blip r:embed="rId7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21" name="Rectangle 6" descr="Medium wood"/>
            <p:cNvSpPr>
              <a:spLocks noChangeArrowheads="1"/>
            </p:cNvSpPr>
            <p:nvPr/>
          </p:nvSpPr>
          <p:spPr bwMode="auto">
            <a:xfrm>
              <a:off x="5819775" y="342900"/>
              <a:ext cx="655638" cy="655638"/>
            </a:xfrm>
            <a:prstGeom prst="rect">
              <a:avLst/>
            </a:prstGeom>
            <a:blipFill dpi="0" rotWithShape="1">
              <a:blip r:embed="rId8" cstate="print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altLang="en-US" sz="2400">
                <a:latin typeface="+mn-lt"/>
              </a:endParaRPr>
            </a:p>
          </p:txBody>
        </p:sp>
        <p:sp>
          <p:nvSpPr>
            <p:cNvPr id="24" name="Line 7"/>
            <p:cNvSpPr>
              <a:spLocks noChangeShapeType="1"/>
            </p:cNvSpPr>
            <p:nvPr/>
          </p:nvSpPr>
          <p:spPr bwMode="auto">
            <a:xfrm>
              <a:off x="5819775" y="555625"/>
              <a:ext cx="334963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5" name="Line 8"/>
            <p:cNvSpPr>
              <a:spLocks noChangeShapeType="1"/>
            </p:cNvSpPr>
            <p:nvPr/>
          </p:nvSpPr>
          <p:spPr bwMode="auto">
            <a:xfrm>
              <a:off x="5973763" y="555625"/>
              <a:ext cx="182562" cy="0"/>
            </a:xfrm>
            <a:prstGeom prst="line">
              <a:avLst/>
            </a:prstGeom>
            <a:noFill/>
            <a:ln w="57150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grpSp>
          <p:nvGrpSpPr>
            <p:cNvPr id="50198" name="Group 18"/>
            <p:cNvGrpSpPr>
              <a:grpSpLocks/>
            </p:cNvGrpSpPr>
            <p:nvPr/>
          </p:nvGrpSpPr>
          <p:grpSpPr bwMode="auto">
            <a:xfrm>
              <a:off x="5138738" y="641351"/>
              <a:ext cx="1004887" cy="461963"/>
              <a:chOff x="3141" y="308"/>
              <a:chExt cx="633" cy="291"/>
            </a:xfrm>
          </p:grpSpPr>
          <p:sp>
            <p:nvSpPr>
              <p:cNvPr id="27" name="Line 16"/>
              <p:cNvSpPr>
                <a:spLocks noChangeShapeType="1"/>
              </p:cNvSpPr>
              <p:nvPr/>
            </p:nvSpPr>
            <p:spPr bwMode="auto">
              <a:xfrm flipH="1">
                <a:off x="3304" y="523"/>
                <a:ext cx="470" cy="0"/>
              </a:xfrm>
              <a:prstGeom prst="line">
                <a:avLst/>
              </a:prstGeom>
              <a:noFill/>
              <a:ln w="57150">
                <a:solidFill>
                  <a:srgbClr val="FF3300"/>
                </a:solidFill>
                <a:round/>
                <a:headEnd/>
                <a:tailEnd type="arrow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+mn-lt"/>
                </a:endParaRPr>
              </a:p>
            </p:txBody>
          </p:sp>
          <p:sp>
            <p:nvSpPr>
              <p:cNvPr id="28" name="Text Box 17"/>
              <p:cNvSpPr txBox="1">
                <a:spLocks noChangeArrowheads="1"/>
              </p:cNvSpPr>
              <p:nvPr/>
            </p:nvSpPr>
            <p:spPr bwMode="auto">
              <a:xfrm>
                <a:off x="3141" y="308"/>
                <a:ext cx="181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en-US" sz="2400" b="1" dirty="0">
                    <a:solidFill>
                      <a:srgbClr val="FF3300"/>
                    </a:solidFill>
                    <a:latin typeface="+mn-lt"/>
                  </a:rPr>
                  <a:t>f</a:t>
                </a:r>
              </a:p>
            </p:txBody>
          </p:sp>
        </p:grp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5964238" y="4573588"/>
            <a:ext cx="676275" cy="900112"/>
            <a:chOff x="5992837" y="4573588"/>
            <a:chExt cx="675251" cy="899538"/>
          </a:xfrm>
        </p:grpSpPr>
        <p:cxnSp>
          <p:nvCxnSpPr>
            <p:cNvPr id="31" name="Straight Arrow Connector 30"/>
            <p:cNvCxnSpPr/>
            <p:nvPr/>
          </p:nvCxnSpPr>
          <p:spPr>
            <a:xfrm rot="5400000">
              <a:off x="5543861" y="5022564"/>
              <a:ext cx="899538" cy="158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6049900" y="4924201"/>
              <a:ext cx="618188" cy="4616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 dirty="0">
                  <a:latin typeface="+mn-lt"/>
                </a:rPr>
                <a:t>W</a:t>
              </a:r>
            </a:p>
          </p:txBody>
        </p:sp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6018213" y="3740150"/>
            <a:ext cx="703262" cy="1125538"/>
            <a:chOff x="7369126" y="3641189"/>
            <a:chExt cx="703386" cy="1126208"/>
          </a:xfrm>
        </p:grpSpPr>
        <p:cxnSp>
          <p:nvCxnSpPr>
            <p:cNvPr id="34" name="Straight Arrow Connector 33"/>
            <p:cNvCxnSpPr/>
            <p:nvPr/>
          </p:nvCxnSpPr>
          <p:spPr>
            <a:xfrm rot="5400000">
              <a:off x="6920390" y="4317073"/>
              <a:ext cx="899060" cy="1587"/>
            </a:xfrm>
            <a:prstGeom prst="straightConnector1">
              <a:avLst/>
            </a:prstGeom>
            <a:ln w="57150">
              <a:solidFill>
                <a:srgbClr val="009999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453278" y="3641189"/>
              <a:ext cx="619234" cy="4622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srgbClr val="009999"/>
                  </a:solidFill>
                  <a:latin typeface="+mn-lt"/>
                </a:rPr>
                <a:t>R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685800" y="1549400"/>
            <a:ext cx="7772400" cy="461963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sz="2400" i="1">
                <a:solidFill>
                  <a:schemeClr val="accent2"/>
                </a:solidFill>
                <a:latin typeface="Arial" charset="0"/>
              </a:rPr>
              <a:t>Quantitatively analysing inelastic collisions</a:t>
            </a:r>
            <a:r>
              <a:rPr lang="en-US" sz="2400" i="1">
                <a:solidFill>
                  <a:srgbClr val="333399"/>
                </a:solidFill>
                <a:latin typeface="Arial" charset="0"/>
              </a:rPr>
              <a:t> </a:t>
            </a:r>
          </a:p>
        </p:txBody>
      </p:sp>
      <p:sp>
        <p:nvSpPr>
          <p:cNvPr id="473092" name="Rectangle 4"/>
          <p:cNvSpPr>
            <a:spLocks noChangeArrowheads="1"/>
          </p:cNvSpPr>
          <p:nvPr/>
        </p:nvSpPr>
        <p:spPr bwMode="auto">
          <a:xfrm>
            <a:off x="671513" y="1982788"/>
            <a:ext cx="7797800" cy="48752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EXAMPLE: Suppose a .020-kg bullet traveling horizontally at 300. m/s strikes a 4.0-kg block of wood resting on a wood floor. If the bullet penetrates .060 m of the block, find the average force </a:t>
            </a:r>
            <a:r>
              <a:rPr lang="en-US" altLang="en-US" sz="2400" b="1" dirty="0">
                <a:solidFill>
                  <a:srgbClr val="FF0000"/>
                </a:solidFill>
                <a:latin typeface="+mn-lt"/>
                <a:sym typeface="Symbol" pitchFamily="18" charset="2"/>
              </a:rPr>
              <a:t>F</a:t>
            </a:r>
            <a:r>
              <a:rPr lang="en-US" altLang="en-US" sz="2400" dirty="0">
                <a:latin typeface="+mn-lt"/>
                <a:sym typeface="Symbol" pitchFamily="18" charset="2"/>
              </a:rPr>
              <a:t> acting on it during its collision. </a:t>
            </a:r>
          </a:p>
          <a:p>
            <a:pPr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SOLUTION: Use the work-kinetic energy theorem </a:t>
            </a:r>
            <a:r>
              <a:rPr lang="en-US" altLang="en-US" sz="2400" i="1" dirty="0">
                <a:latin typeface="+mn-lt"/>
                <a:sym typeface="Symbol" pitchFamily="18" charset="2"/>
              </a:rPr>
              <a:t>on only the bullet</a:t>
            </a:r>
            <a:r>
              <a:rPr lang="en-US" altLang="en-US" sz="2400" dirty="0">
                <a:latin typeface="+mn-lt"/>
                <a:sym typeface="Symbol" pitchFamily="18" charset="2"/>
              </a:rPr>
              <a:t>:</a:t>
            </a:r>
            <a:endParaRPr lang="en-US" altLang="en-US" sz="2400" dirty="0">
              <a:latin typeface="+mn-lt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</a:rPr>
              <a:t>                                                </a:t>
            </a:r>
            <a:r>
              <a:rPr lang="en-US" altLang="en-US" sz="2400" dirty="0">
                <a:latin typeface="+mn-lt"/>
                <a:cs typeface="Courier New" pitchFamily="49" charset="0"/>
              </a:rPr>
              <a:t>∆</a:t>
            </a:r>
            <a:r>
              <a:rPr lang="en-US" altLang="en-US" sz="2400" i="1" dirty="0">
                <a:latin typeface="+mn-lt"/>
              </a:rPr>
              <a:t>E</a:t>
            </a:r>
            <a:r>
              <a:rPr lang="en-US" altLang="en-US" sz="2400" baseline="-25000" dirty="0">
                <a:latin typeface="+mn-lt"/>
              </a:rPr>
              <a:t>K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</a:t>
            </a:r>
            <a:r>
              <a:rPr lang="en-US" altLang="en-US" sz="2400" i="1" dirty="0">
                <a:latin typeface="+mn-lt"/>
                <a:cs typeface="Courier New" pitchFamily="49" charset="0"/>
              </a:rPr>
              <a:t>W</a:t>
            </a:r>
            <a:endParaRPr lang="en-US" altLang="en-US" sz="2400" i="1" baseline="-25000" dirty="0">
              <a:latin typeface="+mn-lt"/>
            </a:endParaRPr>
          </a:p>
          <a:p>
            <a:pPr>
              <a:spcBef>
                <a:spcPct val="20000"/>
              </a:spcBef>
              <a:buFont typeface="Symbol" pitchFamily="18" charset="2"/>
              <a:buNone/>
              <a:defRPr/>
            </a:pPr>
            <a:r>
              <a:rPr lang="en-US" altLang="en-US" sz="2400" dirty="0">
                <a:latin typeface="+mn-lt"/>
                <a:sym typeface="Symbol" pitchFamily="18" charset="2"/>
              </a:rPr>
              <a:t>                    </a:t>
            </a:r>
            <a:r>
              <a:rPr lang="en-US" altLang="en-US" sz="2400" baseline="-25000" dirty="0">
                <a:latin typeface="+mn-lt"/>
                <a:sym typeface="Symbol" pitchFamily="18" charset="2"/>
              </a:rPr>
              <a:t>  </a:t>
            </a:r>
            <a:r>
              <a:rPr lang="en-US" altLang="en-US" sz="2400" dirty="0">
                <a:latin typeface="+mn-lt"/>
                <a:cs typeface="Courier New" pitchFamily="49" charset="0"/>
              </a:rPr>
              <a:t>(1/2)</a:t>
            </a:r>
            <a:r>
              <a:rPr lang="en-US" altLang="en-US" sz="2400" i="1" dirty="0" err="1">
                <a:latin typeface="+mn-lt"/>
                <a:cs typeface="Courier New" pitchFamily="49" charset="0"/>
              </a:rPr>
              <a:t>mv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 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– (1/2)</a:t>
            </a:r>
            <a:r>
              <a:rPr lang="en-US" altLang="en-US" sz="2400" i="1" dirty="0">
                <a:latin typeface="+mn-lt"/>
                <a:cs typeface="Courier New" pitchFamily="49" charset="0"/>
              </a:rPr>
              <a:t>mu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 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</a:t>
            </a:r>
            <a:r>
              <a:rPr lang="en-US" altLang="en-US" sz="2400" i="1" baseline="-25000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 </a:t>
            </a:r>
            <a:r>
              <a:rPr lang="en-US" altLang="en-US" sz="2400" i="1" dirty="0">
                <a:solidFill>
                  <a:srgbClr val="002060"/>
                </a:solidFill>
                <a:latin typeface="+mn-lt"/>
                <a:cs typeface="Courier New" pitchFamily="49" charset="0"/>
              </a:rPr>
              <a:t>s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 err="1">
                <a:latin typeface="+mn-lt"/>
                <a:cs typeface="Courier New" pitchFamily="49" charset="0"/>
              </a:rPr>
              <a:t>cos</a:t>
            </a:r>
            <a:r>
              <a:rPr lang="en-US" altLang="en-US" sz="2400" baseline="-25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i="1" dirty="0">
                <a:latin typeface="+mn-lt"/>
                <a:cs typeface="Courier New" pitchFamily="49" charset="0"/>
                <a:sym typeface="Symbol" pitchFamily="18" charset="2"/>
              </a:rPr>
              <a:t></a:t>
            </a:r>
            <a:endParaRPr lang="en-US" altLang="en-US" sz="2400" i="1" dirty="0">
              <a:latin typeface="+mn-lt"/>
              <a:sym typeface="Symbol" pitchFamily="18" charset="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cs typeface="Courier New" pitchFamily="49" charset="0"/>
              </a:rPr>
              <a:t>  (1/2)(.02)(1.5)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– (1/2)(.02)(300)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2</a:t>
            </a:r>
            <a:r>
              <a:rPr lang="en-US" altLang="en-US" sz="2400" dirty="0">
                <a:latin typeface="+mn-lt"/>
                <a:cs typeface="Courier New" pitchFamily="49" charset="0"/>
              </a:rPr>
              <a:t> = -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 </a:t>
            </a:r>
            <a:r>
              <a:rPr lang="en-US" altLang="en-US" sz="2400" dirty="0">
                <a:latin typeface="+mn-lt"/>
                <a:cs typeface="Courier New" pitchFamily="49" charset="0"/>
              </a:rPr>
              <a:t>(.06)</a:t>
            </a:r>
            <a:endParaRPr lang="en-US" altLang="en-US" sz="2400" dirty="0">
              <a:latin typeface="+mn-lt"/>
              <a:cs typeface="Courier New" pitchFamily="49" charset="0"/>
              <a:sym typeface="Symbol" pitchFamily="18" charset="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dirty="0">
                <a:latin typeface="+mn-lt"/>
                <a:cs typeface="Courier New" pitchFamily="49" charset="0"/>
                <a:sym typeface="Symbol" pitchFamily="18" charset="2"/>
              </a:rPr>
              <a:t>               </a:t>
            </a:r>
            <a:r>
              <a:rPr lang="en-US" altLang="en-US" sz="2400" dirty="0">
                <a:latin typeface="+mn-lt"/>
                <a:cs typeface="Courier New" pitchFamily="49" charset="0"/>
              </a:rPr>
              <a:t>                               - 900 = -</a:t>
            </a:r>
            <a:r>
              <a:rPr lang="en-US" altLang="en-US" sz="2400" baseline="30000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>
                <a:latin typeface="+mn-lt"/>
                <a:cs typeface="Courier New" pitchFamily="49" charset="0"/>
              </a:rPr>
              <a:t>0.06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400" i="1" dirty="0">
                <a:latin typeface="+mn-lt"/>
                <a:cs typeface="Courier New" pitchFamily="49" charset="0"/>
              </a:rPr>
              <a:t>                                                   </a:t>
            </a:r>
            <a:r>
              <a:rPr lang="en-US" altLang="en-US" sz="2400" i="1" baseline="-25000" dirty="0">
                <a:latin typeface="+mn-lt"/>
                <a:cs typeface="Courier New" pitchFamily="49" charset="0"/>
              </a:rPr>
              <a:t>  </a:t>
            </a:r>
            <a:r>
              <a:rPr lang="en-US" altLang="en-US" sz="2400" i="1" dirty="0">
                <a:solidFill>
                  <a:srgbClr val="FF0000"/>
                </a:solidFill>
                <a:latin typeface="+mn-lt"/>
                <a:cs typeface="Courier New" pitchFamily="49" charset="0"/>
              </a:rPr>
              <a:t>F</a:t>
            </a:r>
            <a:r>
              <a:rPr lang="en-US" altLang="en-US" sz="2400" i="1" dirty="0">
                <a:latin typeface="+mn-lt"/>
                <a:cs typeface="Courier New" pitchFamily="49" charset="0"/>
              </a:rPr>
              <a:t> </a:t>
            </a:r>
            <a:r>
              <a:rPr lang="en-US" altLang="en-US" sz="2400" dirty="0">
                <a:latin typeface="+mn-lt"/>
                <a:cs typeface="Courier New" pitchFamily="49" charset="0"/>
              </a:rPr>
              <a:t>= 15000 n.</a:t>
            </a:r>
            <a:endParaRPr lang="en-US" altLang="en-US" sz="2400" dirty="0">
              <a:latin typeface="+mn-lt"/>
              <a:cs typeface="Courier New" pitchFamily="49" charset="0"/>
              <a:sym typeface="Symbol" pitchFamily="18" charset="2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85800" y="533400"/>
            <a:ext cx="7772400" cy="896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800" b="1" kern="0">
                <a:solidFill>
                  <a:srgbClr val="000000"/>
                </a:solidFill>
              </a:rPr>
              <a:t>Topic 2: Mechanics</a:t>
            </a:r>
            <a:br>
              <a:rPr lang="en-US" altLang="en-US" sz="2800" b="1" kern="0">
                <a:solidFill>
                  <a:srgbClr val="000000"/>
                </a:solidFill>
              </a:rPr>
            </a:br>
            <a:r>
              <a:rPr lang="en-US" altLang="en-US" sz="2800" kern="0">
                <a:solidFill>
                  <a:srgbClr val="000000"/>
                </a:solidFill>
              </a:rPr>
              <a:t>2.4 – Momentum and impulse</a:t>
            </a:r>
            <a:endParaRPr lang="en-US" altLang="en-US" sz="2400" kern="0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18" name="Rectangle 5" descr="Oak"/>
          <p:cNvSpPr>
            <a:spLocks noChangeArrowheads="1"/>
          </p:cNvSpPr>
          <p:nvPr/>
        </p:nvSpPr>
        <p:spPr bwMode="auto">
          <a:xfrm>
            <a:off x="5510213" y="844550"/>
            <a:ext cx="3633787" cy="117475"/>
          </a:xfrm>
          <a:prstGeom prst="rect">
            <a:avLst/>
          </a:prstGeom>
          <a:blipFill dpi="0" rotWithShape="1">
            <a:blip r:embed="rId6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21" name="Rectangle 6" descr="Medium wood"/>
          <p:cNvSpPr>
            <a:spLocks noChangeArrowheads="1"/>
          </p:cNvSpPr>
          <p:nvPr/>
        </p:nvSpPr>
        <p:spPr bwMode="auto">
          <a:xfrm>
            <a:off x="5667375" y="190500"/>
            <a:ext cx="655638" cy="655638"/>
          </a:xfrm>
          <a:prstGeom prst="rect">
            <a:avLst/>
          </a:prstGeom>
          <a:blipFill dpi="0" rotWithShape="1">
            <a:blip r:embed="rId7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altLang="en-US" sz="2400">
              <a:latin typeface="+mn-lt"/>
            </a:endParaRPr>
          </a:p>
        </p:txBody>
      </p:sp>
      <p:sp>
        <p:nvSpPr>
          <p:cNvPr id="24" name="Line 7"/>
          <p:cNvSpPr>
            <a:spLocks noChangeShapeType="1"/>
          </p:cNvSpPr>
          <p:nvPr/>
        </p:nvSpPr>
        <p:spPr bwMode="auto">
          <a:xfrm>
            <a:off x="5667375" y="403225"/>
            <a:ext cx="334963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sp>
        <p:nvSpPr>
          <p:cNvPr id="25" name="Line 8"/>
          <p:cNvSpPr>
            <a:spLocks noChangeShapeType="1"/>
          </p:cNvSpPr>
          <p:nvPr/>
        </p:nvSpPr>
        <p:spPr bwMode="auto">
          <a:xfrm>
            <a:off x="5821363" y="403225"/>
            <a:ext cx="182562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2400">
              <a:latin typeface="+mn-lt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5002213" y="469900"/>
            <a:ext cx="1004887" cy="469900"/>
            <a:chOff x="4312" y="789"/>
            <a:chExt cx="633" cy="296"/>
          </a:xfrm>
        </p:grpSpPr>
        <p:sp>
          <p:nvSpPr>
            <p:cNvPr id="27" name="Line 15"/>
            <p:cNvSpPr>
              <a:spLocks noChangeShapeType="1"/>
            </p:cNvSpPr>
            <p:nvPr/>
          </p:nvSpPr>
          <p:spPr bwMode="auto">
            <a:xfrm>
              <a:off x="4732" y="809"/>
              <a:ext cx="213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8" name="Line 16"/>
            <p:cNvSpPr>
              <a:spLocks noChangeShapeType="1"/>
            </p:cNvSpPr>
            <p:nvPr/>
          </p:nvSpPr>
          <p:spPr bwMode="auto">
            <a:xfrm flipH="1">
              <a:off x="4312" y="808"/>
              <a:ext cx="41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+mn-lt"/>
              </a:endParaRPr>
            </a:p>
          </p:txBody>
        </p:sp>
        <p:sp>
          <p:nvSpPr>
            <p:cNvPr id="29" name="Text Box 17"/>
            <p:cNvSpPr txBox="1">
              <a:spLocks noChangeArrowheads="1"/>
            </p:cNvSpPr>
            <p:nvPr/>
          </p:nvSpPr>
          <p:spPr bwMode="auto">
            <a:xfrm>
              <a:off x="4720" y="794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s</a:t>
              </a:r>
            </a:p>
          </p:txBody>
        </p:sp>
        <p:sp>
          <p:nvSpPr>
            <p:cNvPr id="30" name="Text Box 18"/>
            <p:cNvSpPr txBox="1">
              <a:spLocks noChangeArrowheads="1"/>
            </p:cNvSpPr>
            <p:nvPr/>
          </p:nvSpPr>
          <p:spPr bwMode="auto">
            <a:xfrm>
              <a:off x="4461" y="789"/>
              <a:ext cx="23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en-US" sz="2400" b="1">
                  <a:solidFill>
                    <a:srgbClr val="FF3300"/>
                  </a:solidFill>
                  <a:latin typeface="+mn-lt"/>
                </a:rPr>
                <a:t>F</a:t>
              </a:r>
            </a:p>
          </p:txBody>
        </p:sp>
      </p:grp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73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3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30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73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1" grpId="1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5793</TotalTime>
  <Words>4151</Words>
  <Application>Microsoft Office PowerPoint</Application>
  <PresentationFormat>On-screen Show (4:3)</PresentationFormat>
  <Paragraphs>646</Paragraphs>
  <Slides>49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Courier New</vt:lpstr>
      <vt:lpstr>Symbol</vt:lpstr>
      <vt:lpstr>Times New Roman</vt:lpstr>
      <vt:lpstr>Default Design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PowerPoint Presentation</vt:lpstr>
      <vt:lpstr>PowerPoint Presentation</vt:lpstr>
      <vt:lpstr>PowerPoint Presentation</vt:lpstr>
      <vt:lpstr>Topic 2: Mechanics 2.4 – Momentum and impulse</vt:lpstr>
      <vt:lpstr>PowerPoint Presentation</vt:lpstr>
      <vt:lpstr>PowerPoint Presentation</vt:lpstr>
      <vt:lpstr>PowerPoint Presentation</vt:lpstr>
      <vt:lpstr>PowerPoint Presentation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Topic 2: Mechanics 2.4 – Momentum and impulse</vt:lpstr>
      <vt:lpstr>PowerPoint Presentation</vt:lpstr>
      <vt:lpstr>PowerPoint Presentation</vt:lpstr>
      <vt:lpstr>PowerPoint Presentation</vt:lpstr>
      <vt:lpstr>PowerPoint Presentation</vt:lpstr>
    </vt:vector>
  </TitlesOfParts>
  <Company>Bay View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Motion Along a Straight Line Position, Displacement, Average Speed</dc:title>
  <dc:creator>Timothy K Lund</dc:creator>
  <cp:lastModifiedBy>Daniel S</cp:lastModifiedBy>
  <cp:revision>323</cp:revision>
  <dcterms:created xsi:type="dcterms:W3CDTF">2006-01-31T23:43:34Z</dcterms:created>
  <dcterms:modified xsi:type="dcterms:W3CDTF">2017-01-22T11:40:39Z</dcterms:modified>
</cp:coreProperties>
</file>