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194" y="1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overOverlay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51315C01-91EE-4854-863E-908C3F95E82A}" type="datetimeFigureOut">
              <a:rPr lang="fr-FR" smtClean="0"/>
              <a:t>19/10/2013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3B99BA7-9BBE-49AF-806F-7101540FA956}" type="slidenum">
              <a:rPr lang="fr-FR" smtClean="0"/>
              <a:t>‹N°›</a:t>
            </a:fld>
            <a:endParaRPr lang="fr-FR"/>
          </a:p>
        </p:txBody>
      </p:sp>
      <p:grpSp>
        <p:nvGrpSpPr>
          <p:cNvPr id="8" name="Group 7"/>
          <p:cNvGrpSpPr/>
          <p:nvPr/>
        </p:nvGrpSpPr>
        <p:grpSpPr>
          <a:xfrm>
            <a:off x="1194101" y="2887530"/>
            <a:ext cx="6779110" cy="923330"/>
            <a:chOff x="1172584" y="1381459"/>
            <a:chExt cx="6779110" cy="923330"/>
          </a:xfrm>
          <a:effectLst>
            <a:outerShdw blurRad="38100" dist="12700" dir="16200000" rotWithShape="0">
              <a:prstClr val="black">
                <a:alpha val="30000"/>
              </a:prstClr>
            </a:outerShdw>
          </a:effectLst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ln w="3175">
                    <a:solidFill>
                      <a:schemeClr val="tx2">
                        <a:alpha val="60000"/>
                      </a:schemeClr>
                    </a:solidFill>
                  </a:ln>
                  <a:solidFill>
                    <a:schemeClr val="tx2">
                      <a:lumMod val="90000"/>
                    </a:schemeClr>
                  </a:solidFill>
                  <a:effectLst>
                    <a:outerShdw blurRad="34925" dist="12700" dir="14400000" algn="ctr" rotWithShape="0">
                      <a:srgbClr val="000000">
                        <a:alpha val="21000"/>
                      </a:srgbClr>
                    </a:outerShdw>
                  </a:effectLst>
                  <a:latin typeface="Wingdings" pitchFamily="2" charset="2"/>
                </a:rPr>
                <a:t></a:t>
              </a:r>
              <a:endParaRPr lang="en-US" sz="5400" dirty="0">
                <a:ln w="3175">
                  <a:solidFill>
                    <a:schemeClr val="tx2">
                      <a:alpha val="60000"/>
                    </a:schemeClr>
                  </a:solidFill>
                </a:ln>
                <a:solidFill>
                  <a:schemeClr val="tx2">
                    <a:lumMod val="90000"/>
                  </a:schemeClr>
                </a:solidFill>
                <a:effectLst>
                  <a:outerShdw blurRad="34925" dist="12700" dir="14400000" algn="ctr" rotWithShape="0">
                    <a:srgbClr val="000000">
                      <a:alpha val="21000"/>
                    </a:srgbClr>
                  </a:outerShdw>
                </a:effectLst>
                <a:latin typeface="Wingdings" pitchFamily="2" charset="2"/>
              </a:endParaRP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293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83341" y="1387737"/>
            <a:ext cx="6777318" cy="1731982"/>
          </a:xfrm>
        </p:spPr>
        <p:txBody>
          <a:bodyPr anchor="b"/>
          <a:lstStyle>
            <a:lvl1pPr>
              <a:defRPr>
                <a:ln w="3175">
                  <a:solidFill>
                    <a:schemeClr val="tx1">
                      <a:alpha val="65000"/>
                    </a:schemeClr>
                  </a:solidFill>
                </a:ln>
                <a:solidFill>
                  <a:schemeClr val="tx1"/>
                </a:solidFill>
                <a:effectLst>
                  <a:outerShdw blurRad="25400" dist="12700" dir="14220000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767862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  <a:effectLst>
                  <a:outerShdw blurRad="34925" dist="12700" dir="14400000" rotWithShape="0">
                    <a:prstClr val="black">
                      <a:alpha val="21000"/>
                    </a:prstClr>
                  </a:outerShdw>
                </a:effectLst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315C01-91EE-4854-863E-908C3F95E82A}" type="datetimeFigureOut">
              <a:rPr lang="fr-FR" smtClean="0"/>
              <a:t>19/10/2013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99BA7-9BBE-49AF-806F-7101540FA956}" type="slidenum">
              <a:rPr lang="fr-FR" smtClean="0"/>
              <a:t>‹N°›</a:t>
            </a:fld>
            <a:endParaRPr lang="fr-FR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grpSp>
        <p:nvGrpSpPr>
          <p:cNvPr id="12" name="Group 11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3" name="TextBox 12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4" name="Straight Connector 13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CoverOverlay.png"/>
          <p:cNvPicPr>
            <a:picLocks noChangeAspect="1"/>
          </p:cNvPicPr>
          <p:nvPr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7" name="Group 7"/>
          <p:cNvGrpSpPr/>
          <p:nvPr/>
        </p:nvGrpSpPr>
        <p:grpSpPr>
          <a:xfrm>
            <a:off x="1172584" y="2887579"/>
            <a:ext cx="6779110" cy="923330"/>
            <a:chOff x="1172584" y="1381459"/>
            <a:chExt cx="6779110" cy="923330"/>
          </a:xfrm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7412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40" y="1204857"/>
            <a:ext cx="7754713" cy="1910716"/>
          </a:xfrm>
        </p:spPr>
        <p:txBody>
          <a:bodyPr anchor="b"/>
          <a:lstStyle>
            <a:lvl1pPr algn="ctr">
              <a:defRPr sz="5400" b="0" cap="none" baseline="0">
                <a:solidFill>
                  <a:schemeClr val="tx2"/>
                </a:solidFill>
              </a:defRPr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48" y="3767316"/>
            <a:ext cx="7734747" cy="15001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315C01-91EE-4854-863E-908C3F95E82A}" type="datetimeFigureOut">
              <a:rPr lang="fr-FR" smtClean="0"/>
              <a:t>19/10/2013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99BA7-9BBE-49AF-806F-7101540FA956}" type="slidenum">
              <a:rPr lang="fr-FR" smtClean="0"/>
              <a:t>‹N°›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315C01-91EE-4854-863E-908C3F95E82A}" type="datetimeFigureOut">
              <a:rPr lang="fr-FR" smtClean="0"/>
              <a:t>19/10/2013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99BA7-9BBE-49AF-806F-7101540FA956}" type="slidenum">
              <a:rPr lang="fr-FR" smtClean="0"/>
              <a:t>‹N°›</a:t>
            </a:fld>
            <a:endParaRPr lang="fr-FR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grpSp>
        <p:nvGrpSpPr>
          <p:cNvPr id="13" name="Group 12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85800" y="2240280"/>
            <a:ext cx="3803904" cy="3877056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4"/>
          </p:nvPr>
        </p:nvSpPr>
        <p:spPr>
          <a:xfrm>
            <a:off x="4645151" y="2240280"/>
            <a:ext cx="3803904" cy="3877056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51560" y="2240280"/>
            <a:ext cx="3442446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8488" y="2947595"/>
            <a:ext cx="3803904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02306" y="2240280"/>
            <a:ext cx="3447288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944368"/>
            <a:ext cx="3799728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315C01-91EE-4854-863E-908C3F95E82A}" type="datetimeFigureOut">
              <a:rPr lang="fr-FR" smtClean="0"/>
              <a:t>19/10/2013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99BA7-9BBE-49AF-806F-7101540FA956}" type="slidenum">
              <a:rPr lang="fr-FR" smtClean="0"/>
              <a:t>‹N°›</a:t>
            </a:fld>
            <a:endParaRPr lang="fr-FR"/>
          </a:p>
        </p:txBody>
      </p:sp>
      <p:grpSp>
        <p:nvGrpSpPr>
          <p:cNvPr id="14" name="Group 13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6" name="TextBox 15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7" name="Straight Connector 16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315C01-91EE-4854-863E-908C3F95E82A}" type="datetimeFigureOut">
              <a:rPr lang="fr-FR" smtClean="0"/>
              <a:t>19/10/2013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99BA7-9BBE-49AF-806F-7101540FA956}" type="slidenum">
              <a:rPr lang="fr-FR" smtClean="0"/>
              <a:t>‹N°›</a:t>
            </a:fld>
            <a:endParaRPr lang="fr-FR"/>
          </a:p>
        </p:txBody>
      </p:sp>
      <p:grpSp>
        <p:nvGrpSpPr>
          <p:cNvPr id="10" name="Group 9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315C01-91EE-4854-863E-908C3F95E82A}" type="datetimeFigureOut">
              <a:rPr lang="fr-FR" smtClean="0"/>
              <a:t>19/10/2013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99BA7-9BBE-49AF-806F-7101540FA956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34579" y="1678195"/>
            <a:ext cx="3422483" cy="1886921"/>
          </a:xfrm>
        </p:spPr>
        <p:txBody>
          <a:bodyPr anchor="b"/>
          <a:lstStyle>
            <a:lvl1pPr algn="l">
              <a:defRPr sz="2800" b="0"/>
            </a:lvl1pPr>
          </a:lstStyle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2001" y="559398"/>
            <a:ext cx="4116667" cy="5566765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34579" y="3603812"/>
            <a:ext cx="3411725" cy="2517289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315C01-91EE-4854-863E-908C3F95E82A}" type="datetimeFigureOut">
              <a:rPr lang="fr-FR" smtClean="0"/>
              <a:t>19/10/2013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99BA7-9BBE-49AF-806F-7101540FA956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731" y="4668818"/>
            <a:ext cx="7767021" cy="644729"/>
          </a:xfrm>
        </p:spPr>
        <p:txBody>
          <a:bodyPr anchor="b"/>
          <a:lstStyle>
            <a:lvl1pPr algn="ctr">
              <a:defRPr sz="2800" b="0"/>
            </a:lvl1pPr>
          </a:lstStyle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240000">
            <a:off x="2183792" y="666965"/>
            <a:ext cx="4772156" cy="3598016"/>
          </a:xfr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24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8489" y="5324306"/>
            <a:ext cx="7756264" cy="80486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315C01-91EE-4854-863E-908C3F95E82A}" type="datetimeFigureOut">
              <a:rPr lang="fr-FR" smtClean="0"/>
              <a:t>19/10/2013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99BA7-9BBE-49AF-806F-7101540FA956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315C01-91EE-4854-863E-908C3F95E82A}" type="datetimeFigureOut">
              <a:rPr lang="fr-FR" smtClean="0"/>
              <a:t>19/10/2013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99BA7-9BBE-49AF-806F-7101540FA956}" type="slidenum">
              <a:rPr lang="fr-FR" smtClean="0"/>
              <a:t>‹N°›</a:t>
            </a:fld>
            <a:endParaRPr lang="fr-FR"/>
          </a:p>
        </p:txBody>
      </p:sp>
      <p:grpSp>
        <p:nvGrpSpPr>
          <p:cNvPr id="11" name="Group 10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5" name="TextBox 14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6" name="Straight Connector 15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6560" y="559398"/>
            <a:ext cx="1678193" cy="556676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8488" y="849854"/>
            <a:ext cx="5507917" cy="5023821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315C01-91EE-4854-863E-908C3F95E82A}" type="datetimeFigureOut">
              <a:rPr lang="fr-FR" smtClean="0"/>
              <a:t>19/10/2013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99BA7-9BBE-49AF-806F-7101540FA956}" type="slidenum">
              <a:rPr lang="fr-FR" smtClean="0"/>
              <a:t>‹N°›</a:t>
            </a:fld>
            <a:endParaRPr lang="fr-FR"/>
          </a:p>
        </p:txBody>
      </p:sp>
      <p:grpSp>
        <p:nvGrpSpPr>
          <p:cNvPr id="11" name="Group 10"/>
          <p:cNvGrpSpPr/>
          <p:nvPr/>
        </p:nvGrpSpPr>
        <p:grpSpPr>
          <a:xfrm rot="5400000">
            <a:off x="3909050" y="2880823"/>
            <a:ext cx="5480154" cy="923330"/>
            <a:chOff x="1815339" y="1381459"/>
            <a:chExt cx="5480154" cy="923330"/>
          </a:xfrm>
        </p:grpSpPr>
        <p:sp>
          <p:nvSpPr>
            <p:cNvPr id="12" name="TextBox 11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3" name="Straight Connector 12"/>
            <p:cNvCxnSpPr/>
            <p:nvPr/>
          </p:nvCxnSpPr>
          <p:spPr>
            <a:xfrm flipH="1" flipV="1">
              <a:off x="1815339" y="1924709"/>
              <a:ext cx="2468880" cy="2505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0800000">
              <a:off x="4826613" y="1927417"/>
              <a:ext cx="2468880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83000">
                <a:schemeClr val="bg1">
                  <a:alpha val="11000"/>
                </a:schemeClr>
              </a:gs>
              <a:gs pos="100000">
                <a:schemeClr val="bg2">
                  <a:lumMod val="75000"/>
                  <a:alpha val="23000"/>
                </a:schemeClr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8490" y="570156"/>
            <a:ext cx="7756263" cy="105425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47" y="2248347"/>
            <a:ext cx="7745505" cy="387781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60378" y="616144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51315C01-91EE-4854-863E-908C3F95E82A}" type="datetimeFigureOut">
              <a:rPr lang="fr-FR" smtClean="0"/>
              <a:t>19/10/2013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16144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639264" y="616144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A3B99BA7-9BBE-49AF-806F-7101540FA956}" type="slidenum">
              <a:rPr lang="fr-FR" smtClean="0"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54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6576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77724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"/>
        <a:defRPr sz="22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114300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20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1508760" indent="-32004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828800" indent="-32004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214884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78892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dirty="0" smtClean="0"/>
              <a:t>Corrigé examen 1</a:t>
            </a:r>
            <a:br>
              <a:rPr lang="fr-FR" dirty="0" smtClean="0"/>
            </a:br>
            <a:r>
              <a:rPr lang="fr-FR" dirty="0" smtClean="0"/>
              <a:t>2 octobre 2013</a:t>
            </a:r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fr-FR" dirty="0" smtClean="0"/>
              <a:t>ECO1502B</a:t>
            </a:r>
          </a:p>
          <a:p>
            <a:r>
              <a:rPr lang="fr-FR" dirty="0" smtClean="0"/>
              <a:t>Introduction à la macroéconomie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595465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39552" y="224219"/>
            <a:ext cx="7756263" cy="1054250"/>
          </a:xfrm>
        </p:spPr>
        <p:txBody>
          <a:bodyPr/>
          <a:lstStyle/>
          <a:p>
            <a:r>
              <a:rPr lang="fr-FR" dirty="0" smtClean="0"/>
              <a:t>Question 1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395536" y="2492896"/>
            <a:ext cx="8352928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000" dirty="0"/>
              <a:t>1) L’expression « main invisible » de Smith signifie :</a:t>
            </a:r>
          </a:p>
          <a:p>
            <a:r>
              <a:rPr lang="fr-FR" sz="2000" dirty="0"/>
              <a:t>A. que les gouvernements agissent pour réguler les prix sur les marchés sans que les agents économiques s’en rendent compte.</a:t>
            </a:r>
          </a:p>
          <a:p>
            <a:r>
              <a:rPr lang="fr-FR" sz="2000" dirty="0"/>
              <a:t>B. que la bonne volonté et le sens de l’intérêt général des agents économiques font qu’ils agissent toujours dans le but d’augmenter la richesse de tous.</a:t>
            </a:r>
          </a:p>
          <a:p>
            <a:r>
              <a:rPr lang="fr-FR" sz="2000" dirty="0"/>
              <a:t>C. qu’il est impossible de comprendre comment les prix se fixent sur un marché parce que le phénomène est trop complexe.</a:t>
            </a:r>
          </a:p>
          <a:p>
            <a:r>
              <a:rPr lang="fr-FR" sz="2000" dirty="0"/>
              <a:t>D. que les marchés fonctionnent très bien même en l’absence de droits de propriété.</a:t>
            </a:r>
          </a:p>
          <a:p>
            <a:r>
              <a:rPr lang="fr-FR" sz="2000" dirty="0"/>
              <a:t>E. que les mécanismes du marché sont efficaces même si les agents économiques ne recherchent que leur intérêt individuel.</a:t>
            </a:r>
          </a:p>
        </p:txBody>
      </p:sp>
      <p:sp>
        <p:nvSpPr>
          <p:cNvPr id="4" name="Rectangle 3"/>
          <p:cNvSpPr/>
          <p:nvPr/>
        </p:nvSpPr>
        <p:spPr>
          <a:xfrm>
            <a:off x="395536" y="5589240"/>
            <a:ext cx="8352928" cy="689308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093334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Question 2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755576" y="2348880"/>
            <a:ext cx="7632848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dirty="0"/>
              <a:t>2) A propos du circuit économique, parmi les affirmations suivantes, laquelle est vraie ?</a:t>
            </a:r>
          </a:p>
          <a:p>
            <a:r>
              <a:rPr lang="fr-FR" sz="2400" dirty="0"/>
              <a:t>A. Les ménages se procurent les biens dont ils ont besoin sur le marché des facteurs de production.</a:t>
            </a:r>
          </a:p>
          <a:p>
            <a:r>
              <a:rPr lang="fr-FR" sz="2400" dirty="0"/>
              <a:t>B. les entreprises possèdent et vendent des facteurs de production.</a:t>
            </a:r>
          </a:p>
          <a:p>
            <a:r>
              <a:rPr lang="fr-FR" sz="2400" dirty="0"/>
              <a:t>C. Les revenus des ménages proviennent du marché des facteurs de production.</a:t>
            </a:r>
          </a:p>
          <a:p>
            <a:r>
              <a:rPr lang="fr-FR" sz="2400" dirty="0"/>
              <a:t>D. Les revenus des entreprises proviennent du marché des facteurs de production.</a:t>
            </a:r>
          </a:p>
        </p:txBody>
      </p:sp>
      <p:sp>
        <p:nvSpPr>
          <p:cNvPr id="4" name="Rectangle 3"/>
          <p:cNvSpPr/>
          <p:nvPr/>
        </p:nvSpPr>
        <p:spPr>
          <a:xfrm>
            <a:off x="539552" y="4581128"/>
            <a:ext cx="8352928" cy="689308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85437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Question 3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539552" y="2564904"/>
            <a:ext cx="7848872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dirty="0"/>
              <a:t>3) Dans le circuit économique, parmi les éléments suivants, lequel ne transite pas par le marché des facteurs de production ?</a:t>
            </a:r>
          </a:p>
          <a:p>
            <a:r>
              <a:rPr lang="fr-FR" sz="2400" dirty="0"/>
              <a:t>A. Les profits versés aux actionnaires.</a:t>
            </a:r>
          </a:p>
          <a:p>
            <a:r>
              <a:rPr lang="fr-FR" sz="2400" dirty="0"/>
              <a:t>B. Le travail fourni par un salarié à son employeur.</a:t>
            </a:r>
          </a:p>
          <a:p>
            <a:r>
              <a:rPr lang="fr-FR" sz="2400" dirty="0"/>
              <a:t>C. La location d’un immeuble par une entreprise.</a:t>
            </a:r>
          </a:p>
          <a:p>
            <a:r>
              <a:rPr lang="fr-FR" sz="2400" dirty="0"/>
              <a:t>D. Le salaire d’un travailleur.</a:t>
            </a:r>
          </a:p>
          <a:p>
            <a:r>
              <a:rPr lang="fr-FR" sz="2400" dirty="0"/>
              <a:t>E. Tous ces éléments transitent par le marché des facteurs de production.</a:t>
            </a:r>
          </a:p>
        </p:txBody>
      </p:sp>
      <p:sp>
        <p:nvSpPr>
          <p:cNvPr id="4" name="Rectangle 3"/>
          <p:cNvSpPr/>
          <p:nvPr/>
        </p:nvSpPr>
        <p:spPr>
          <a:xfrm>
            <a:off x="395536" y="5157192"/>
            <a:ext cx="8352928" cy="824032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85437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Question 4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755576" y="2492896"/>
            <a:ext cx="756084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dirty="0"/>
              <a:t>4) Parmi les affirmations suivantes, laquelle est vraie ?</a:t>
            </a:r>
          </a:p>
          <a:p>
            <a:r>
              <a:rPr lang="fr-FR" sz="2400" dirty="0"/>
              <a:t>A. Les facteurs de production (travail et capital) sont possédés par les entreprises.</a:t>
            </a:r>
          </a:p>
          <a:p>
            <a:r>
              <a:rPr lang="fr-FR" sz="2400" dirty="0"/>
              <a:t>B. Lorsqu’un consommateur achète des pneus d’hiver, il s’adresse au marché des facteurs de production.</a:t>
            </a:r>
          </a:p>
          <a:p>
            <a:r>
              <a:rPr lang="fr-FR" sz="2400" dirty="0"/>
              <a:t>C. Sur le marché des biens et services, les entreprises réalisent des dépenses.</a:t>
            </a:r>
          </a:p>
          <a:p>
            <a:r>
              <a:rPr lang="fr-FR" sz="2400" dirty="0"/>
              <a:t>D. L’argent est un facteur de production puisqu’il est nécessaire pour réaliser une production.</a:t>
            </a:r>
          </a:p>
          <a:p>
            <a:r>
              <a:rPr lang="fr-FR" sz="2400" dirty="0"/>
              <a:t>E. Aucune de ces affirmations n’est vraie.</a:t>
            </a:r>
          </a:p>
        </p:txBody>
      </p:sp>
      <p:sp>
        <p:nvSpPr>
          <p:cNvPr id="4" name="Rectangle 3"/>
          <p:cNvSpPr/>
          <p:nvPr/>
        </p:nvSpPr>
        <p:spPr>
          <a:xfrm>
            <a:off x="395536" y="5805264"/>
            <a:ext cx="8352928" cy="473284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85437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Question 5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683568" y="2204864"/>
            <a:ext cx="7776864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000" dirty="0"/>
              <a:t>5) Parmi les définitions suivantes laquelle correspond le mieux à la définition d’une externalité ?</a:t>
            </a:r>
          </a:p>
          <a:p>
            <a:r>
              <a:rPr lang="fr-FR" sz="2000" dirty="0"/>
              <a:t>A. Une externalité est une activité illégale qui ne peut pas être comptabilisée dans le PIB.</a:t>
            </a:r>
          </a:p>
          <a:p>
            <a:r>
              <a:rPr lang="fr-FR" sz="2000" dirty="0"/>
              <a:t>B.</a:t>
            </a:r>
            <a:r>
              <a:rPr lang="fr-FR" sz="2000" b="1" dirty="0"/>
              <a:t> </a:t>
            </a:r>
            <a:r>
              <a:rPr lang="fr-FR" sz="2000" dirty="0"/>
              <a:t>Une externalité est une activité économique réalisée entre un agent installé sur le territoire d’un pays et un agent installé dans un autre pays.</a:t>
            </a:r>
          </a:p>
          <a:p>
            <a:r>
              <a:rPr lang="fr-FR" sz="2000" dirty="0"/>
              <a:t>C. Une externalité est un phénomène qui ne dépend pas du fonctionnement économique mais qui peut avoir des répercussions sur l’économie, par exemple un tremblement de terre.</a:t>
            </a:r>
          </a:p>
          <a:p>
            <a:r>
              <a:rPr lang="fr-FR" sz="2000" dirty="0"/>
              <a:t>D. Une externalité est la conséquence d’une activité économique sur des agents qui ne sont pas directement impliqués dans cette activité.</a:t>
            </a:r>
          </a:p>
        </p:txBody>
      </p:sp>
      <p:sp>
        <p:nvSpPr>
          <p:cNvPr id="4" name="Rectangle 3"/>
          <p:cNvSpPr/>
          <p:nvPr/>
        </p:nvSpPr>
        <p:spPr>
          <a:xfrm>
            <a:off x="395536" y="5301208"/>
            <a:ext cx="8352928" cy="977340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85437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Question 6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755576" y="2564904"/>
            <a:ext cx="7776864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dirty="0"/>
              <a:t>6) </a:t>
            </a:r>
            <a:r>
              <a:rPr lang="fr-CA" sz="2400" dirty="0"/>
              <a:t>Une politique fiscale augmentant les impôts à la consommation :</a:t>
            </a:r>
            <a:endParaRPr lang="fr-FR" sz="2400" dirty="0"/>
          </a:p>
          <a:p>
            <a:r>
              <a:rPr lang="fr-CA" sz="2400" dirty="0"/>
              <a:t>A. est une incitation à consommer plus pour les ménages.</a:t>
            </a:r>
            <a:endParaRPr lang="fr-FR" sz="2400" dirty="0"/>
          </a:p>
          <a:p>
            <a:r>
              <a:rPr lang="fr-CA" sz="2400" dirty="0"/>
              <a:t>B. est une incitation à épargner plus pour les ménages.</a:t>
            </a:r>
            <a:endParaRPr lang="fr-FR" sz="2400" dirty="0"/>
          </a:p>
          <a:p>
            <a:r>
              <a:rPr lang="fr-CA" sz="2400" dirty="0"/>
              <a:t>C. est une incitation à consommer plus et à épargner plus pour les ménages.</a:t>
            </a:r>
            <a:endParaRPr lang="fr-FR" sz="2400" dirty="0"/>
          </a:p>
          <a:p>
            <a:r>
              <a:rPr lang="fr-CA" sz="2400" dirty="0"/>
              <a:t>D. n’a pas d’effet sur le comportement des ménages.</a:t>
            </a:r>
            <a:endParaRPr lang="fr-FR" sz="2400" dirty="0"/>
          </a:p>
        </p:txBody>
      </p:sp>
      <p:sp>
        <p:nvSpPr>
          <p:cNvPr id="4" name="Rectangle 3"/>
          <p:cNvSpPr/>
          <p:nvPr/>
        </p:nvSpPr>
        <p:spPr>
          <a:xfrm>
            <a:off x="467544" y="4088207"/>
            <a:ext cx="8352928" cy="420913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85437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Question 7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611560" y="2420888"/>
            <a:ext cx="7992888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CA" sz="2400" dirty="0"/>
              <a:t>7) </a:t>
            </a:r>
            <a:r>
              <a:rPr lang="fr-FR" sz="2400" dirty="0"/>
              <a:t>Sur un marché, lorsque le prix est au-dessus du prix d’équilibre :</a:t>
            </a:r>
          </a:p>
          <a:p>
            <a:r>
              <a:rPr lang="fr-FR" sz="2400" dirty="0"/>
              <a:t>A. L’offre est supérieure à la demande et il y a des surplus sur ce marché.</a:t>
            </a:r>
          </a:p>
          <a:p>
            <a:r>
              <a:rPr lang="fr-FR" sz="2400" dirty="0"/>
              <a:t>B. L’offre est inférieure à la demande et il y a des surplus sur ce marché.</a:t>
            </a:r>
          </a:p>
          <a:p>
            <a:r>
              <a:rPr lang="fr-FR" sz="2400" dirty="0"/>
              <a:t>C. L’offre est supérieure à la demande et il y a une pénurie sur ce marché.</a:t>
            </a:r>
          </a:p>
          <a:p>
            <a:r>
              <a:rPr lang="fr-FR" sz="2400" dirty="0"/>
              <a:t>D. L’offre est inférieure à la demande et il y a une pénurie sur ce marché.</a:t>
            </a:r>
          </a:p>
        </p:txBody>
      </p:sp>
      <p:sp>
        <p:nvSpPr>
          <p:cNvPr id="4" name="Rectangle 3"/>
          <p:cNvSpPr/>
          <p:nvPr/>
        </p:nvSpPr>
        <p:spPr>
          <a:xfrm>
            <a:off x="360804" y="3212976"/>
            <a:ext cx="8352928" cy="689308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85437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Question 8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611560" y="2583157"/>
            <a:ext cx="7776864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000" dirty="0"/>
              <a:t>8) En posant l’hypothèse que le marché du travail fonctionne selon la loi de l’offre et de la demande, la présence d’un salaire minimum au-dessus du prix d’équilibre entraîne :</a:t>
            </a:r>
          </a:p>
          <a:p>
            <a:r>
              <a:rPr lang="fr-FR" sz="2000" dirty="0"/>
              <a:t>A. une augmentation des embauches réalisées par les entreprises et une diminution du nombre de chômeurs.</a:t>
            </a:r>
          </a:p>
          <a:p>
            <a:r>
              <a:rPr lang="fr-FR" sz="2000" dirty="0"/>
              <a:t>B. une augmentation des embauches réalisées par les entreprises et une augmentation du nombre de chômeurs .</a:t>
            </a:r>
          </a:p>
          <a:p>
            <a:r>
              <a:rPr lang="fr-FR" sz="2000" dirty="0"/>
              <a:t>C. une augmentation du nombre de gens qui sont prêts à travailler et une diminution du nombre de chômeurs.</a:t>
            </a:r>
          </a:p>
          <a:p>
            <a:r>
              <a:rPr lang="fr-FR" sz="2000" dirty="0"/>
              <a:t>D. une augmentation du nombre de gens qui sont prêts à travailler et une augmentation du nombre de chômeurs.</a:t>
            </a:r>
          </a:p>
        </p:txBody>
      </p:sp>
      <p:sp>
        <p:nvSpPr>
          <p:cNvPr id="4" name="Rectangle 3"/>
          <p:cNvSpPr/>
          <p:nvPr/>
        </p:nvSpPr>
        <p:spPr>
          <a:xfrm>
            <a:off x="395536" y="5371533"/>
            <a:ext cx="8352928" cy="689308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85437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Question 9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611560" y="2132856"/>
            <a:ext cx="7848872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000" dirty="0"/>
              <a:t>9) Parmi les actions suivantes, laquelle peut être une action d'un gouvernement dans une économie de marché ? (Remarque : le Canada a une économie de marché)</a:t>
            </a:r>
          </a:p>
          <a:p>
            <a:r>
              <a:rPr lang="fr-FR" sz="2000" dirty="0"/>
              <a:t>A. Fixer un salaire minimum sur le marché du travail.</a:t>
            </a:r>
          </a:p>
          <a:p>
            <a:r>
              <a:rPr lang="fr-FR" sz="2000" dirty="0"/>
              <a:t>B. Utiliser la politique budgétaire pour stimuler l'activité économique.</a:t>
            </a:r>
          </a:p>
          <a:p>
            <a:r>
              <a:rPr lang="fr-FR" sz="2000" dirty="0"/>
              <a:t>C. Être propriétaire d'une entreprise.</a:t>
            </a:r>
          </a:p>
          <a:p>
            <a:r>
              <a:rPr lang="fr-FR" sz="2000" dirty="0"/>
              <a:t>D. Aucune de ces actions ne correspond à une action d'un gouvernement dans une économie de marché.</a:t>
            </a:r>
          </a:p>
          <a:p>
            <a:r>
              <a:rPr lang="fr-FR" sz="2000" dirty="0"/>
              <a:t>E. Toutes ces actions peuvent correspondre à des activités d'un gouvernement dans une économie de marché.</a:t>
            </a:r>
          </a:p>
        </p:txBody>
      </p:sp>
      <p:sp>
        <p:nvSpPr>
          <p:cNvPr id="4" name="Rectangle 3"/>
          <p:cNvSpPr/>
          <p:nvPr/>
        </p:nvSpPr>
        <p:spPr>
          <a:xfrm>
            <a:off x="359532" y="4921423"/>
            <a:ext cx="8352928" cy="689308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85437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Question 10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611560" y="2636912"/>
            <a:ext cx="8064896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dirty="0"/>
              <a:t>10) Sur le marché du travail, une baisse des salaires est une incitation :</a:t>
            </a:r>
          </a:p>
          <a:p>
            <a:r>
              <a:rPr lang="fr-FR" sz="2400" dirty="0"/>
              <a:t>A. à licencier des salariés pour les entreprises.</a:t>
            </a:r>
          </a:p>
          <a:p>
            <a:r>
              <a:rPr lang="fr-FR" sz="2400" dirty="0"/>
              <a:t>B. à augmenter leurs temps de loisirs pour les salariés.</a:t>
            </a:r>
          </a:p>
          <a:p>
            <a:r>
              <a:rPr lang="fr-FR" sz="2400" dirty="0"/>
              <a:t>C. à travailler plus pour les salariés.</a:t>
            </a:r>
          </a:p>
          <a:p>
            <a:r>
              <a:rPr lang="fr-FR" sz="2400" dirty="0"/>
              <a:t>D. Les réponses A et B sont vraies.</a:t>
            </a:r>
          </a:p>
          <a:p>
            <a:r>
              <a:rPr lang="fr-FR" sz="2400" dirty="0"/>
              <a:t>E. Les réponses A et C sont vraies.</a:t>
            </a:r>
          </a:p>
        </p:txBody>
      </p:sp>
      <p:sp>
        <p:nvSpPr>
          <p:cNvPr id="4" name="Rectangle 3"/>
          <p:cNvSpPr/>
          <p:nvPr/>
        </p:nvSpPr>
        <p:spPr>
          <a:xfrm>
            <a:off x="323528" y="3789040"/>
            <a:ext cx="8352928" cy="432048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85437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Question 11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683568" y="2420888"/>
            <a:ext cx="7848872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dirty="0"/>
              <a:t>11) Parmi les situations suivantes, laquelle correspond à une défaillance de marché ?</a:t>
            </a:r>
          </a:p>
          <a:p>
            <a:r>
              <a:rPr lang="fr-FR" sz="2400" dirty="0"/>
              <a:t>A. L’installation d'un réseau d’eau potable dans une ville.</a:t>
            </a:r>
          </a:p>
          <a:p>
            <a:r>
              <a:rPr lang="fr-FR" sz="2400" dirty="0"/>
              <a:t>B. L'augmentation de la production des gaz à effet de serre.</a:t>
            </a:r>
          </a:p>
          <a:p>
            <a:r>
              <a:rPr lang="fr-FR" sz="2400" dirty="0"/>
              <a:t>C. La diffusion d'une connaissance par internet.</a:t>
            </a:r>
          </a:p>
          <a:p>
            <a:r>
              <a:rPr lang="fr-FR" sz="2400" dirty="0"/>
              <a:t>D. A et B sont des défaillances de marché.</a:t>
            </a:r>
          </a:p>
          <a:p>
            <a:r>
              <a:rPr lang="fr-FR" sz="2400" dirty="0"/>
              <a:t>E. A, B et C sont des défaillances de marché.</a:t>
            </a:r>
          </a:p>
        </p:txBody>
      </p:sp>
      <p:sp>
        <p:nvSpPr>
          <p:cNvPr id="4" name="Rectangle 3"/>
          <p:cNvSpPr/>
          <p:nvPr/>
        </p:nvSpPr>
        <p:spPr>
          <a:xfrm>
            <a:off x="381296" y="5373216"/>
            <a:ext cx="8352928" cy="463992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b="1" dirty="0"/>
          </a:p>
        </p:txBody>
      </p:sp>
    </p:spTree>
    <p:extLst>
      <p:ext uri="{BB962C8B-B14F-4D97-AF65-F5344CB8AC3E}">
        <p14:creationId xmlns:p14="http://schemas.microsoft.com/office/powerpoint/2010/main" val="28285437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Question 12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663076" y="2708920"/>
            <a:ext cx="7992888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dirty="0"/>
              <a:t>12) Parmi les actions suivantes, laquelle comporte un arbitrage ?</a:t>
            </a:r>
          </a:p>
          <a:p>
            <a:r>
              <a:rPr lang="fr-FR" sz="2400" dirty="0"/>
              <a:t>A. Acheter une livre de cerises.</a:t>
            </a:r>
          </a:p>
          <a:p>
            <a:r>
              <a:rPr lang="fr-FR" sz="2400" dirty="0"/>
              <a:t>B. Epargner pour sa retraite.</a:t>
            </a:r>
          </a:p>
          <a:p>
            <a:r>
              <a:rPr lang="fr-FR" sz="2400" dirty="0"/>
              <a:t>C. Accepter un emploi.</a:t>
            </a:r>
          </a:p>
          <a:p>
            <a:r>
              <a:rPr lang="fr-FR" sz="2400" dirty="0"/>
              <a:t>D. Aucune de ces actions ne comporte d’arbitrage.</a:t>
            </a:r>
          </a:p>
          <a:p>
            <a:r>
              <a:rPr lang="fr-FR" sz="2400" dirty="0"/>
              <a:t>E. Toutes ces actions comportent un arbitrage.</a:t>
            </a:r>
          </a:p>
        </p:txBody>
      </p:sp>
      <p:sp>
        <p:nvSpPr>
          <p:cNvPr id="4" name="Rectangle 3"/>
          <p:cNvSpPr/>
          <p:nvPr/>
        </p:nvSpPr>
        <p:spPr>
          <a:xfrm>
            <a:off x="395536" y="4925499"/>
            <a:ext cx="8352928" cy="461077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85437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Question 13</a:t>
            </a:r>
            <a:endParaRPr lang="fr-FR" dirty="0"/>
          </a:p>
        </p:txBody>
      </p:sp>
      <p:sp>
        <p:nvSpPr>
          <p:cNvPr id="5" name="Rectangle 4"/>
          <p:cNvSpPr/>
          <p:nvPr/>
        </p:nvSpPr>
        <p:spPr>
          <a:xfrm>
            <a:off x="683568" y="2146567"/>
            <a:ext cx="784887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/>
              <a:t>13) </a:t>
            </a:r>
            <a:r>
              <a:rPr lang="fr-CA" dirty="0"/>
              <a:t>Un pays produit deux biens. Le tableau suivant donne le nombre d’unités par mois que peut produire un salarié.</a:t>
            </a:r>
            <a:endParaRPr lang="fr-FR" dirty="0"/>
          </a:p>
        </p:txBody>
      </p:sp>
      <p:graphicFrame>
        <p:nvGraphicFramePr>
          <p:cNvPr id="6" name="Tableau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93784483"/>
              </p:ext>
            </p:extLst>
          </p:nvPr>
        </p:nvGraphicFramePr>
        <p:xfrm>
          <a:off x="1763688" y="2924944"/>
          <a:ext cx="4104456" cy="141182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408194"/>
                <a:gridCol w="1696262"/>
              </a:tblGrid>
              <a:tr h="705912">
                <a:tc>
                  <a:txBody>
                    <a:bodyPr/>
                    <a:lstStyle/>
                    <a:p>
                      <a:pPr indent="450215" algn="just">
                        <a:spcAft>
                          <a:spcPts val="0"/>
                        </a:spcAft>
                      </a:pPr>
                      <a:r>
                        <a:rPr lang="fr-CA" sz="2000" dirty="0">
                          <a:effectLst/>
                        </a:rPr>
                        <a:t>Chemises</a:t>
                      </a:r>
                      <a:endParaRPr lang="fr-FR" sz="20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450215" algn="just">
                        <a:spcAft>
                          <a:spcPts val="0"/>
                        </a:spcAft>
                      </a:pPr>
                      <a:r>
                        <a:rPr lang="fr-CA" sz="2000" dirty="0">
                          <a:effectLst/>
                        </a:rPr>
                        <a:t>Voitures</a:t>
                      </a:r>
                      <a:endParaRPr lang="fr-FR" sz="20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/>
                </a:tc>
              </a:tr>
              <a:tr h="705912">
                <a:tc>
                  <a:txBody>
                    <a:bodyPr/>
                    <a:lstStyle/>
                    <a:p>
                      <a:pPr indent="450215" algn="just">
                        <a:spcAft>
                          <a:spcPts val="0"/>
                        </a:spcAft>
                      </a:pPr>
                      <a:r>
                        <a:rPr lang="fr-CA" sz="2000">
                          <a:effectLst/>
                        </a:rPr>
                        <a:t>1 000 000</a:t>
                      </a:r>
                      <a:endParaRPr lang="fr-FR" sz="20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450215" algn="just">
                        <a:spcAft>
                          <a:spcPts val="0"/>
                        </a:spcAft>
                      </a:pPr>
                      <a:r>
                        <a:rPr lang="fr-CA" sz="2000" dirty="0">
                          <a:solidFill>
                            <a:schemeClr val="bg1"/>
                          </a:solidFill>
                          <a:effectLst/>
                        </a:rPr>
                        <a:t>250</a:t>
                      </a:r>
                      <a:endParaRPr lang="fr-FR" sz="2000" dirty="0">
                        <a:solidFill>
                          <a:schemeClr val="bg1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>
                    <a:solidFill>
                      <a:schemeClr val="accent1"/>
                    </a:solidFill>
                  </a:tcPr>
                </a:tc>
              </a:tr>
            </a:tbl>
          </a:graphicData>
        </a:graphic>
      </p:graphicFrame>
      <p:sp>
        <p:nvSpPr>
          <p:cNvPr id="7" name="Rectangle 6"/>
          <p:cNvSpPr/>
          <p:nvPr/>
        </p:nvSpPr>
        <p:spPr>
          <a:xfrm>
            <a:off x="653038" y="4365104"/>
            <a:ext cx="7879401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CA" sz="2000" dirty="0"/>
              <a:t>Quel est le coût de renonciation d’une voiture dans ce pays ?</a:t>
            </a:r>
            <a:endParaRPr lang="fr-FR" sz="2000" dirty="0"/>
          </a:p>
          <a:p>
            <a:r>
              <a:rPr lang="fr-CA" sz="2000" dirty="0"/>
              <a:t>A. moins d’une chemise.</a:t>
            </a:r>
            <a:endParaRPr lang="fr-FR" sz="2000" dirty="0"/>
          </a:p>
          <a:p>
            <a:r>
              <a:rPr lang="fr-CA" sz="2000" dirty="0"/>
              <a:t>B. 4 000 chemises.</a:t>
            </a:r>
            <a:endParaRPr lang="fr-FR" sz="2000" dirty="0"/>
          </a:p>
          <a:p>
            <a:r>
              <a:rPr lang="fr-CA" sz="2000" dirty="0"/>
              <a:t>C. 25 000 chemises.</a:t>
            </a:r>
            <a:endParaRPr lang="fr-FR" sz="2000" dirty="0"/>
          </a:p>
          <a:p>
            <a:r>
              <a:rPr lang="fr-CA" sz="2000" dirty="0"/>
              <a:t>D. 40 000 chemises.</a:t>
            </a:r>
            <a:endParaRPr lang="fr-FR" sz="2000" dirty="0"/>
          </a:p>
        </p:txBody>
      </p:sp>
      <p:sp>
        <p:nvSpPr>
          <p:cNvPr id="8" name="Rectangle 7"/>
          <p:cNvSpPr/>
          <p:nvPr/>
        </p:nvSpPr>
        <p:spPr>
          <a:xfrm>
            <a:off x="360804" y="5013176"/>
            <a:ext cx="8352928" cy="344654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85437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Question 14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827584" y="2564904"/>
            <a:ext cx="7632848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CA" sz="2000" dirty="0"/>
              <a:t>14) </a:t>
            </a:r>
            <a:r>
              <a:rPr lang="fr-FR" sz="2000" dirty="0"/>
              <a:t>Un raisonnement sur la consommation marginale est :</a:t>
            </a:r>
          </a:p>
          <a:p>
            <a:r>
              <a:rPr lang="fr-FR" sz="2000" dirty="0"/>
              <a:t>A. un raisonnement qui porte sur la consommation de biens qui ont peu d’importance pour les consommateurs parce que les prix unitaires de ces biens sont bas.</a:t>
            </a:r>
          </a:p>
          <a:p>
            <a:r>
              <a:rPr lang="fr-FR" sz="2000" dirty="0"/>
              <a:t>B. un raisonnement qui porte sur la consommation de biens qui sont peu utilisés par les consommateurs.</a:t>
            </a:r>
          </a:p>
          <a:p>
            <a:r>
              <a:rPr lang="fr-FR" sz="2000" dirty="0"/>
              <a:t>C. un raisonnement qui porte sur l’utilité attribuée à la dernière unité consommée d’un bien.</a:t>
            </a:r>
          </a:p>
          <a:p>
            <a:r>
              <a:rPr lang="fr-FR" sz="2000" dirty="0"/>
              <a:t>D. Aucune de ces réponses.</a:t>
            </a:r>
          </a:p>
        </p:txBody>
      </p:sp>
      <p:sp>
        <p:nvSpPr>
          <p:cNvPr id="4" name="Rectangle 3"/>
          <p:cNvSpPr/>
          <p:nvPr/>
        </p:nvSpPr>
        <p:spPr>
          <a:xfrm>
            <a:off x="467544" y="4437112"/>
            <a:ext cx="8352928" cy="576064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85437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Question 15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816904" y="2420888"/>
            <a:ext cx="7776864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000" dirty="0"/>
              <a:t>15) Soit les grandeurs macroéconomiques suivantes : R=C+E et R=C+I.</a:t>
            </a:r>
          </a:p>
          <a:p>
            <a:r>
              <a:rPr lang="fr-FR" sz="2000" dirty="0"/>
              <a:t>A. On peut en conclure que puisque l’épargne égale l’investissement, il suffit d’augmenter l’épargne pour augmenter l’investissement.</a:t>
            </a:r>
          </a:p>
          <a:p>
            <a:r>
              <a:rPr lang="fr-FR" sz="2000" dirty="0"/>
              <a:t>B. On peut en conclure que puisque l’épargne égale l’investissement, il suffit d’augmenter l’investissement pour augmenter l’épargne.</a:t>
            </a:r>
          </a:p>
          <a:p>
            <a:r>
              <a:rPr lang="fr-FR" sz="2000" dirty="0"/>
              <a:t>C. On peut en conclure que l’épargne égale l’investissement mais sans savoir </a:t>
            </a:r>
            <a:r>
              <a:rPr lang="fr-FR" sz="2000" i="1" dirty="0"/>
              <a:t>a priori</a:t>
            </a:r>
            <a:r>
              <a:rPr lang="fr-FR" sz="2000" dirty="0"/>
              <a:t> quelle est la cause de cette égalité.</a:t>
            </a:r>
          </a:p>
          <a:p>
            <a:r>
              <a:rPr lang="fr-FR" sz="2000" dirty="0"/>
              <a:t>D. On ne peut rien conclure parce que les chiffres des macro-économistes sont toujours discutables.</a:t>
            </a:r>
          </a:p>
        </p:txBody>
      </p:sp>
      <p:sp>
        <p:nvSpPr>
          <p:cNvPr id="4" name="Rectangle 3"/>
          <p:cNvSpPr/>
          <p:nvPr/>
        </p:nvSpPr>
        <p:spPr>
          <a:xfrm>
            <a:off x="395536" y="4925499"/>
            <a:ext cx="8352928" cy="591733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85437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Question 16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971600" y="2876409"/>
            <a:ext cx="7416824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000" dirty="0"/>
              <a:t>16) A propos de la courbe de Phillips, laquelle des affirmations suivantes est fausse ?</a:t>
            </a:r>
          </a:p>
          <a:p>
            <a:r>
              <a:rPr lang="fr-FR" sz="2000" dirty="0"/>
              <a:t>A. La courbe de Phillips montre que le taux de chômage et le taux d’inflation varient dans le même sens.</a:t>
            </a:r>
          </a:p>
          <a:p>
            <a:r>
              <a:rPr lang="fr-FR" sz="2000" dirty="0"/>
              <a:t>B. La courbe de Phillips montre que le taux de chômage et le taux d’inflation ne varient pas dans le même sens.</a:t>
            </a:r>
          </a:p>
          <a:p>
            <a:r>
              <a:rPr lang="fr-FR" sz="2000" dirty="0"/>
              <a:t>C. La courbe de Phillips a inspiré les politiques macroéconomiques après la seconde guerre mondiale.</a:t>
            </a:r>
          </a:p>
          <a:p>
            <a:r>
              <a:rPr lang="fr-FR" sz="2000" dirty="0"/>
              <a:t>D. Les réponses A et C sont fausses.</a:t>
            </a:r>
          </a:p>
          <a:p>
            <a:r>
              <a:rPr lang="fr-FR" sz="2000" dirty="0"/>
              <a:t>E. Les réponses B et C sont fausses.</a:t>
            </a:r>
          </a:p>
        </p:txBody>
      </p:sp>
      <p:sp>
        <p:nvSpPr>
          <p:cNvPr id="4" name="Rectangle 3"/>
          <p:cNvSpPr/>
          <p:nvPr/>
        </p:nvSpPr>
        <p:spPr>
          <a:xfrm>
            <a:off x="503548" y="3501008"/>
            <a:ext cx="8352928" cy="689308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85437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Question 17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850844" y="2492896"/>
            <a:ext cx="7632848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dirty="0"/>
              <a:t>17) Si les autorités monétaires se donnent pour objectif d’atteindre 0% d’inflation, cela peut avoir comme conséquence négative :</a:t>
            </a:r>
          </a:p>
          <a:p>
            <a:r>
              <a:rPr lang="fr-FR" sz="2400" dirty="0"/>
              <a:t>A. une surchauffe de l’activité économique.</a:t>
            </a:r>
          </a:p>
          <a:p>
            <a:r>
              <a:rPr lang="fr-FR" sz="2400" dirty="0"/>
              <a:t>B. une trop forte création monétaire.</a:t>
            </a:r>
          </a:p>
          <a:p>
            <a:r>
              <a:rPr lang="fr-FR" sz="2400" dirty="0"/>
              <a:t>C. une augmentation du chômage.</a:t>
            </a:r>
          </a:p>
          <a:p>
            <a:r>
              <a:rPr lang="fr-FR" sz="2400" dirty="0"/>
              <a:t>D. Aucune de ses réponses.</a:t>
            </a:r>
          </a:p>
        </p:txBody>
      </p:sp>
      <p:sp>
        <p:nvSpPr>
          <p:cNvPr id="4" name="Rectangle 3"/>
          <p:cNvSpPr/>
          <p:nvPr/>
        </p:nvSpPr>
        <p:spPr>
          <a:xfrm>
            <a:off x="395536" y="4365104"/>
            <a:ext cx="8352928" cy="344654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85437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Question 18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755576" y="2598003"/>
            <a:ext cx="756084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000" dirty="0"/>
              <a:t>18) Parmi les propositions suivantes laquelle n’est pas en cohérence avec l’hypothèse de rationalité des agents ?</a:t>
            </a:r>
          </a:p>
          <a:p>
            <a:r>
              <a:rPr lang="fr-FR" sz="2000" dirty="0"/>
              <a:t>A. Les étudiants ont tendance à choisir les formations qui conduisent aux professions les mieux payées et/ou les plus prestigieuses.</a:t>
            </a:r>
          </a:p>
          <a:p>
            <a:r>
              <a:rPr lang="fr-FR" sz="2000" dirty="0"/>
              <a:t>B. L’objectif d’une entreprise est de maximiser son profit.</a:t>
            </a:r>
          </a:p>
          <a:p>
            <a:r>
              <a:rPr lang="fr-FR" sz="2000" dirty="0"/>
              <a:t>C. Les consommateurs choisissent les biens qu’ils vont acheter en fonction de leurs goûts, du prix des biens proposés et du revenu dont ils disposent.</a:t>
            </a:r>
          </a:p>
          <a:p>
            <a:r>
              <a:rPr lang="fr-FR" sz="2000" dirty="0"/>
              <a:t>D. Un crédit d’impôt accordé aux entreprises qui investissent n’aura pas d’effet sur la quantité d’investissements réalisée par les entreprises.</a:t>
            </a:r>
          </a:p>
        </p:txBody>
      </p:sp>
      <p:sp>
        <p:nvSpPr>
          <p:cNvPr id="4" name="Rectangle 3"/>
          <p:cNvSpPr/>
          <p:nvPr/>
        </p:nvSpPr>
        <p:spPr>
          <a:xfrm>
            <a:off x="395536" y="5373216"/>
            <a:ext cx="8352928" cy="905332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85437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Question 19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991673" y="2348880"/>
            <a:ext cx="7272808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dirty="0"/>
              <a:t>19) Si la quantité d’équilibre augmente, mais que le prix d’équilibre reste le même, c’est en raison :</a:t>
            </a:r>
          </a:p>
          <a:p>
            <a:r>
              <a:rPr lang="fr-FR" sz="2400" dirty="0"/>
              <a:t>A. d’une hausse de l’offre et de la demande.</a:t>
            </a:r>
          </a:p>
          <a:p>
            <a:r>
              <a:rPr lang="fr-FR" sz="2400" dirty="0"/>
              <a:t>B. d’une hausse de la demande et une baisse de l’offre.</a:t>
            </a:r>
          </a:p>
          <a:p>
            <a:r>
              <a:rPr lang="fr-FR" sz="2400" dirty="0"/>
              <a:t>C. d’une baisse de la demande et une hausse de l’offre.</a:t>
            </a:r>
          </a:p>
          <a:p>
            <a:r>
              <a:rPr lang="fr-FR" sz="2400" dirty="0"/>
              <a:t>D. d’une baisse de l’offre et de la demande.</a:t>
            </a:r>
          </a:p>
        </p:txBody>
      </p:sp>
      <p:sp>
        <p:nvSpPr>
          <p:cNvPr id="4" name="Rectangle 3"/>
          <p:cNvSpPr/>
          <p:nvPr/>
        </p:nvSpPr>
        <p:spPr>
          <a:xfrm>
            <a:off x="451613" y="3169996"/>
            <a:ext cx="8352928" cy="344654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85437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Question 20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899592" y="2492896"/>
            <a:ext cx="7416824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dirty="0"/>
              <a:t>20)</a:t>
            </a:r>
            <a:r>
              <a:rPr lang="fr-CA" sz="2400" dirty="0"/>
              <a:t> Sur une courbe d’offre et de demande, une augmentation des prix entraîne :</a:t>
            </a:r>
            <a:endParaRPr lang="fr-FR" sz="2400" dirty="0"/>
          </a:p>
          <a:p>
            <a:r>
              <a:rPr lang="fr-CA" sz="2400" dirty="0"/>
              <a:t>A. une baisse de la demande et un déplacement sur la courbe de demande.</a:t>
            </a:r>
            <a:endParaRPr lang="fr-FR" sz="2400" dirty="0"/>
          </a:p>
          <a:p>
            <a:r>
              <a:rPr lang="fr-CA" sz="2400" dirty="0"/>
              <a:t>B. une baisse de l’offre et un déplacement sur la courbe d’offre.</a:t>
            </a:r>
            <a:endParaRPr lang="fr-FR" sz="2400" dirty="0"/>
          </a:p>
          <a:p>
            <a:r>
              <a:rPr lang="fr-CA" sz="2400" dirty="0"/>
              <a:t>C. une baisse de la demande et un déplacement de la courbe de demande vers la gauche.</a:t>
            </a:r>
            <a:endParaRPr lang="fr-FR" sz="2400" dirty="0"/>
          </a:p>
          <a:p>
            <a:r>
              <a:rPr lang="fr-CA" sz="2400" dirty="0"/>
              <a:t>D. une baisse de l’offre et un déplacement de la courbe d’offre vers la gauche.</a:t>
            </a:r>
            <a:endParaRPr lang="fr-FR" sz="2400" dirty="0"/>
          </a:p>
        </p:txBody>
      </p:sp>
      <p:sp>
        <p:nvSpPr>
          <p:cNvPr id="4" name="Rectangle 3"/>
          <p:cNvSpPr/>
          <p:nvPr/>
        </p:nvSpPr>
        <p:spPr>
          <a:xfrm>
            <a:off x="431540" y="3284984"/>
            <a:ext cx="8352928" cy="689308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85437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Question 21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716520" y="2564904"/>
            <a:ext cx="7848872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000" dirty="0"/>
              <a:t>21) Un déplacement de la courbe de demande vers la droite et un déplacement de la courbe d’offre vers la gauche entraînent :</a:t>
            </a:r>
          </a:p>
          <a:p>
            <a:r>
              <a:rPr lang="fr-FR" sz="2000" dirty="0"/>
              <a:t>A. une augmentation des prix et une augmentation des quantités échangées.</a:t>
            </a:r>
          </a:p>
          <a:p>
            <a:r>
              <a:rPr lang="fr-FR" sz="2000" dirty="0"/>
              <a:t>B. une augmentation des prix et un effet incertain sur les quantités échangées.</a:t>
            </a:r>
          </a:p>
          <a:p>
            <a:r>
              <a:rPr lang="fr-FR" sz="2000" dirty="0"/>
              <a:t>C. une baisse des prix et un effet incertain sur les quantités échangées.</a:t>
            </a:r>
          </a:p>
          <a:p>
            <a:r>
              <a:rPr lang="fr-FR" sz="2000" dirty="0"/>
              <a:t>D. une baisse des prix sans modifier les quantités échangées.</a:t>
            </a:r>
          </a:p>
          <a:p>
            <a:r>
              <a:rPr lang="fr-FR" sz="2000" dirty="0"/>
              <a:t>E. Aucune de ces réponses.</a:t>
            </a:r>
          </a:p>
        </p:txBody>
      </p:sp>
      <p:sp>
        <p:nvSpPr>
          <p:cNvPr id="4" name="Rectangle 3"/>
          <p:cNvSpPr/>
          <p:nvPr/>
        </p:nvSpPr>
        <p:spPr>
          <a:xfrm>
            <a:off x="464492" y="3805299"/>
            <a:ext cx="8352928" cy="689308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85437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Question 22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700724" y="2631506"/>
            <a:ext cx="7848872" cy="34470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000" dirty="0"/>
              <a:t>22) Quelle est l’affirmation vraie ?</a:t>
            </a:r>
          </a:p>
          <a:p>
            <a:r>
              <a:rPr lang="fr-FR" sz="2000" dirty="0"/>
              <a:t>A. Les anticipations de l’évolution des prix dans le futur d’un bien entrainent un déplacement sur la courbe de demande de ce bien.</a:t>
            </a:r>
          </a:p>
          <a:p>
            <a:r>
              <a:rPr lang="fr-FR" sz="2000" dirty="0"/>
              <a:t>B. Une hausse des prix d’un bien entraîne un déplacement vers la droite de la courbe de demande de ce bien.</a:t>
            </a:r>
          </a:p>
          <a:p>
            <a:r>
              <a:rPr lang="fr-FR" sz="2000" dirty="0"/>
              <a:t>C. Une augmentation des revenus de la population consommatrice d’un bien entraîne un déplacement sur la courbe de demande de ce bien.</a:t>
            </a:r>
          </a:p>
          <a:p>
            <a:r>
              <a:rPr lang="fr-FR" sz="2000" dirty="0"/>
              <a:t>D. Une baisse des prix d’un bien entraîne un déplacement de la courbe de demande de ce bien vers la gauche.</a:t>
            </a:r>
          </a:p>
          <a:p>
            <a:r>
              <a:rPr lang="fr-FR" sz="2000" dirty="0"/>
              <a:t>E. Aucune de ces réponses.</a:t>
            </a:r>
          </a:p>
        </p:txBody>
      </p:sp>
      <p:sp>
        <p:nvSpPr>
          <p:cNvPr id="4" name="Rectangle 3"/>
          <p:cNvSpPr/>
          <p:nvPr/>
        </p:nvSpPr>
        <p:spPr>
          <a:xfrm>
            <a:off x="395536" y="5733256"/>
            <a:ext cx="8352928" cy="345348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85437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Question 23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639666" y="2348880"/>
            <a:ext cx="792088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dirty="0"/>
              <a:t>23) Lequel de ces évènements entrainerait un déplacement vers la droite de la courbe de demande de pamplemousse ?</a:t>
            </a:r>
          </a:p>
          <a:p>
            <a:r>
              <a:rPr lang="fr-FR" sz="2400" dirty="0"/>
              <a:t>A. Une étude médicale montre que les pamplemousses contiennent une substance qui a tendance à augmenter les cancers de l’estomac.</a:t>
            </a:r>
          </a:p>
          <a:p>
            <a:r>
              <a:rPr lang="fr-FR" sz="2400" dirty="0"/>
              <a:t>B. Une mauvaise récolte a entraîné une hausse du prix des pamplemousses.</a:t>
            </a:r>
          </a:p>
          <a:p>
            <a:r>
              <a:rPr lang="fr-FR" sz="2400" dirty="0"/>
              <a:t>C. Le prix des oranges, un bien de substitution, baisse.</a:t>
            </a:r>
          </a:p>
          <a:p>
            <a:r>
              <a:rPr lang="fr-FR" sz="2400" dirty="0"/>
              <a:t>D. Aucune de ces réponses.</a:t>
            </a:r>
          </a:p>
        </p:txBody>
      </p:sp>
      <p:sp>
        <p:nvSpPr>
          <p:cNvPr id="4" name="Rectangle 3"/>
          <p:cNvSpPr/>
          <p:nvPr/>
        </p:nvSpPr>
        <p:spPr>
          <a:xfrm>
            <a:off x="395536" y="5661248"/>
            <a:ext cx="8352928" cy="473284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85437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Question 24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806523" y="2420888"/>
            <a:ext cx="7848872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dirty="0"/>
              <a:t>24) Lequel des énoncés suivants est un énoncé normatif ?</a:t>
            </a:r>
          </a:p>
          <a:p>
            <a:r>
              <a:rPr lang="fr-FR" sz="2400" dirty="0"/>
              <a:t>A. L’âge du départ à la retraite devrait être plus tardif.</a:t>
            </a:r>
          </a:p>
          <a:p>
            <a:r>
              <a:rPr lang="fr-FR" sz="2400" dirty="0"/>
              <a:t>B. L’inflation a pour origine une trop forte création monétaire.</a:t>
            </a:r>
          </a:p>
          <a:p>
            <a:r>
              <a:rPr lang="fr-FR" sz="2400" dirty="0"/>
              <a:t>C. Le chômage a baissé de 2% en un mois.</a:t>
            </a:r>
          </a:p>
          <a:p>
            <a:r>
              <a:rPr lang="fr-FR" sz="2400" dirty="0"/>
              <a:t>D. Le salaire minimum a un impact sur le chômage.</a:t>
            </a:r>
          </a:p>
          <a:p>
            <a:r>
              <a:rPr lang="fr-FR" sz="2400" dirty="0"/>
              <a:t>E. Aucun de ces énoncés.</a:t>
            </a:r>
          </a:p>
        </p:txBody>
      </p:sp>
      <p:sp>
        <p:nvSpPr>
          <p:cNvPr id="4" name="Rectangle 3"/>
          <p:cNvSpPr/>
          <p:nvPr/>
        </p:nvSpPr>
        <p:spPr>
          <a:xfrm>
            <a:off x="401789" y="3140968"/>
            <a:ext cx="8352928" cy="432048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85437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Question 25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778836" y="2348880"/>
            <a:ext cx="7992888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dirty="0"/>
              <a:t>25) A propos de la mesure de la richesse dans un pays, laquelle des affirmations suivantes est fausse ?</a:t>
            </a:r>
          </a:p>
          <a:p>
            <a:r>
              <a:rPr lang="fr-FR" sz="2400" dirty="0"/>
              <a:t>A. Pour mesurer la production réalisée sur un territoire, il faut faire la somme de la valeur marchande de tous les biens produits sur le territoire.</a:t>
            </a:r>
          </a:p>
          <a:p>
            <a:r>
              <a:rPr lang="fr-FR" sz="2400" dirty="0"/>
              <a:t>B. Les produits exportés font partie de la richesse d’un pays.</a:t>
            </a:r>
          </a:p>
          <a:p>
            <a:r>
              <a:rPr lang="fr-FR" sz="2400" dirty="0"/>
              <a:t>C. La construction d’une autoroute fait partie de la richesse d’un pays.</a:t>
            </a:r>
          </a:p>
          <a:p>
            <a:r>
              <a:rPr lang="fr-FR" sz="2400" dirty="0"/>
              <a:t>D. Les affirmations A, B et C sont fausses.</a:t>
            </a:r>
          </a:p>
          <a:p>
            <a:r>
              <a:rPr lang="fr-FR" sz="2400" dirty="0"/>
              <a:t>E. Les affirmations A, B et C sont vraies.</a:t>
            </a:r>
          </a:p>
        </p:txBody>
      </p:sp>
      <p:sp>
        <p:nvSpPr>
          <p:cNvPr id="4" name="Rectangle 3"/>
          <p:cNvSpPr/>
          <p:nvPr/>
        </p:nvSpPr>
        <p:spPr>
          <a:xfrm>
            <a:off x="395536" y="3140968"/>
            <a:ext cx="8352928" cy="1080120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85437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Question 26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539552" y="2308230"/>
            <a:ext cx="8064896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/>
              <a:t>26) Une entreprise canadienne a exporté des pièces automobiles qui sont incorporées dans la fabrication d’automobiles aux Etats-Unis pour une valeur de 20 millions de dollars en 2012.</a:t>
            </a:r>
          </a:p>
          <a:p>
            <a:r>
              <a:rPr lang="fr-FR" dirty="0"/>
              <a:t>A. La valeur de ces pièces automobiles n’est pas comptabilisée dans le PIB du Canada parce que ces pièces automobiles ne sont pas consommées au Canada.</a:t>
            </a:r>
          </a:p>
          <a:p>
            <a:r>
              <a:rPr lang="fr-FR" dirty="0"/>
              <a:t>B. La valeur de ces pièces automobiles n’est pas comptabilisée dans le PIB du Canada parce que ce sont des biens intermédiaires, il ne s’agit donc pas d’une consommation finale.</a:t>
            </a:r>
          </a:p>
          <a:p>
            <a:r>
              <a:rPr lang="fr-FR" dirty="0"/>
              <a:t>C. La valeur de ces pièces automobiles est comptabilisée dans le PIB du Canada parce qu’il s’agit d’une variation de stocks.</a:t>
            </a:r>
          </a:p>
          <a:p>
            <a:r>
              <a:rPr lang="fr-FR" dirty="0"/>
              <a:t>D. La valeur de ces pièces automobiles est comptabilisée dans le PIB du Canada parce qu’il s’agit d’une exportation.</a:t>
            </a:r>
          </a:p>
          <a:p>
            <a:r>
              <a:rPr lang="fr-FR" dirty="0"/>
              <a:t>E. Aucune de ces réponses.</a:t>
            </a:r>
          </a:p>
        </p:txBody>
      </p:sp>
      <p:sp>
        <p:nvSpPr>
          <p:cNvPr id="4" name="Rectangle 3"/>
          <p:cNvSpPr/>
          <p:nvPr/>
        </p:nvSpPr>
        <p:spPr>
          <a:xfrm>
            <a:off x="395536" y="5373216"/>
            <a:ext cx="8352928" cy="576064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85437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Question 27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539552" y="2132856"/>
            <a:ext cx="806489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dirty="0"/>
              <a:t>27) Dans une année, la comptabilité nationale a enregistré les données suivantes : taxes à la consommation 1 500$ ; consommation 11 500$ ; dépenses du gouvernement 4 000$ ; investissement 4 500$ ; provisions pour consommation de capital (amortissement) 500$ ; exportations 2 000$ ; importations 1 800$. Le PIB de ce pays s’élève à :</a:t>
            </a:r>
          </a:p>
          <a:p>
            <a:r>
              <a:rPr lang="fr-FR" sz="2400" dirty="0"/>
              <a:t>A. 18 700$.</a:t>
            </a:r>
          </a:p>
          <a:p>
            <a:r>
              <a:rPr lang="fr-FR" sz="2400" dirty="0"/>
              <a:t>B. 19 700$.</a:t>
            </a:r>
          </a:p>
          <a:p>
            <a:r>
              <a:rPr lang="fr-FR" sz="2400" dirty="0"/>
              <a:t>C. 20 200$.</a:t>
            </a:r>
          </a:p>
          <a:p>
            <a:r>
              <a:rPr lang="fr-FR" sz="2400" dirty="0"/>
              <a:t>D. 20 700$.</a:t>
            </a:r>
          </a:p>
          <a:p>
            <a:r>
              <a:rPr lang="fr-FR" sz="2400" dirty="0"/>
              <a:t>E. 22 200$.</a:t>
            </a:r>
          </a:p>
        </p:txBody>
      </p:sp>
      <p:sp>
        <p:nvSpPr>
          <p:cNvPr id="4" name="Rectangle 3"/>
          <p:cNvSpPr/>
          <p:nvPr/>
        </p:nvSpPr>
        <p:spPr>
          <a:xfrm>
            <a:off x="395536" y="5445224"/>
            <a:ext cx="8352928" cy="344654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85437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Question 28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979064" y="2636912"/>
            <a:ext cx="7416824" cy="34470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000" dirty="0"/>
              <a:t>28) Le calcul du PIB réel consiste :</a:t>
            </a:r>
          </a:p>
          <a:p>
            <a:r>
              <a:rPr lang="fr-FR" sz="2000" dirty="0"/>
              <a:t>A. à mesurer l’évolution des quantités produites en retirant l’inflation.</a:t>
            </a:r>
          </a:p>
          <a:p>
            <a:r>
              <a:rPr lang="fr-FR" sz="2000" dirty="0"/>
              <a:t>B. à mesurer la production en prenant en compte les prix courants des biens et services.</a:t>
            </a:r>
          </a:p>
          <a:p>
            <a:r>
              <a:rPr lang="fr-FR" sz="2000" dirty="0"/>
              <a:t>C. à ajouter à la valeur des biens et services produits sur le territoire, les revenus des placements financiers en provenance de l’étranger.</a:t>
            </a:r>
          </a:p>
          <a:p>
            <a:r>
              <a:rPr lang="fr-FR" sz="2000" dirty="0"/>
              <a:t>D. à déduire du PIB nominal, les impôts prélevés par les gouvernements.</a:t>
            </a:r>
          </a:p>
          <a:p>
            <a:r>
              <a:rPr lang="fr-FR" sz="2000" dirty="0"/>
              <a:t>E. Aucune de ces réponses.</a:t>
            </a:r>
          </a:p>
        </p:txBody>
      </p:sp>
      <p:sp>
        <p:nvSpPr>
          <p:cNvPr id="4" name="Rectangle 3"/>
          <p:cNvSpPr/>
          <p:nvPr/>
        </p:nvSpPr>
        <p:spPr>
          <a:xfrm>
            <a:off x="395536" y="2996952"/>
            <a:ext cx="8352928" cy="576064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85437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Question 29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726408" y="2132856"/>
            <a:ext cx="777686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000" dirty="0"/>
              <a:t>29) Soit les données suivantes concernant un pays :</a:t>
            </a:r>
          </a:p>
        </p:txBody>
      </p:sp>
      <p:graphicFrame>
        <p:nvGraphicFramePr>
          <p:cNvPr id="4" name="Tableau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30972397"/>
              </p:ext>
            </p:extLst>
          </p:nvPr>
        </p:nvGraphicFramePr>
        <p:xfrm>
          <a:off x="1719936" y="2636912"/>
          <a:ext cx="5789807" cy="123466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767576"/>
                <a:gridCol w="1271306"/>
                <a:gridCol w="1447963"/>
                <a:gridCol w="1302962"/>
              </a:tblGrid>
              <a:tr h="411554">
                <a:tc>
                  <a:txBody>
                    <a:bodyPr/>
                    <a:lstStyle/>
                    <a:p>
                      <a:pPr indent="450215" algn="just">
                        <a:spcAft>
                          <a:spcPts val="0"/>
                        </a:spcAft>
                      </a:pPr>
                      <a:r>
                        <a:rPr lang="fr-FR" sz="1600" dirty="0">
                          <a:effectLst/>
                        </a:rPr>
                        <a:t> </a:t>
                      </a:r>
                      <a:endParaRPr lang="fr-FR" sz="16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fr-FR" sz="1600" dirty="0">
                          <a:effectLst/>
                        </a:rPr>
                        <a:t>2010</a:t>
                      </a:r>
                      <a:endParaRPr lang="fr-FR" sz="16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fr-FR" sz="1600" dirty="0">
                          <a:effectLst/>
                        </a:rPr>
                        <a:t>2011</a:t>
                      </a:r>
                      <a:endParaRPr lang="fr-FR" sz="16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fr-FR" sz="1600" dirty="0">
                          <a:effectLst/>
                        </a:rPr>
                        <a:t>2012</a:t>
                      </a:r>
                      <a:endParaRPr lang="fr-FR" sz="16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/>
                </a:tc>
              </a:tr>
              <a:tr h="411554">
                <a:tc>
                  <a:txBody>
                    <a:bodyPr/>
                    <a:lstStyle/>
                    <a:p>
                      <a:pPr indent="450215" algn="just">
                        <a:spcAft>
                          <a:spcPts val="0"/>
                        </a:spcAft>
                      </a:pPr>
                      <a:r>
                        <a:rPr lang="fr-FR" sz="1600">
                          <a:effectLst/>
                        </a:rPr>
                        <a:t>PIB nominal</a:t>
                      </a:r>
                      <a:endParaRPr lang="fr-FR" sz="16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450215" algn="r">
                        <a:spcAft>
                          <a:spcPts val="0"/>
                        </a:spcAft>
                      </a:pPr>
                      <a:r>
                        <a:rPr lang="fr-FR" sz="1600" dirty="0">
                          <a:solidFill>
                            <a:schemeClr val="bg1"/>
                          </a:solidFill>
                          <a:effectLst/>
                        </a:rPr>
                        <a:t>825 $</a:t>
                      </a:r>
                      <a:endParaRPr lang="fr-FR" sz="1600" dirty="0">
                        <a:solidFill>
                          <a:schemeClr val="bg1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indent="450215" algn="r">
                        <a:spcAft>
                          <a:spcPts val="0"/>
                        </a:spcAft>
                      </a:pPr>
                      <a:r>
                        <a:rPr lang="fr-FR" sz="1600" dirty="0">
                          <a:solidFill>
                            <a:schemeClr val="bg1"/>
                          </a:solidFill>
                          <a:effectLst/>
                        </a:rPr>
                        <a:t>1 138$</a:t>
                      </a:r>
                      <a:endParaRPr lang="fr-FR" sz="1600" dirty="0">
                        <a:solidFill>
                          <a:schemeClr val="bg1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indent="450215" algn="r">
                        <a:spcAft>
                          <a:spcPts val="0"/>
                        </a:spcAft>
                      </a:pPr>
                      <a:r>
                        <a:rPr lang="fr-FR" sz="1600" dirty="0">
                          <a:solidFill>
                            <a:schemeClr val="bg1"/>
                          </a:solidFill>
                          <a:effectLst/>
                        </a:rPr>
                        <a:t>1 460$</a:t>
                      </a:r>
                      <a:endParaRPr lang="fr-FR" sz="1600" dirty="0">
                        <a:solidFill>
                          <a:schemeClr val="bg1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>
                    <a:solidFill>
                      <a:schemeClr val="accent1"/>
                    </a:solidFill>
                  </a:tcPr>
                </a:tc>
              </a:tr>
              <a:tr h="411554">
                <a:tc>
                  <a:txBody>
                    <a:bodyPr/>
                    <a:lstStyle/>
                    <a:p>
                      <a:pPr indent="450215" algn="just">
                        <a:spcAft>
                          <a:spcPts val="0"/>
                        </a:spcAft>
                      </a:pPr>
                      <a:r>
                        <a:rPr lang="fr-FR" sz="1600">
                          <a:effectLst/>
                        </a:rPr>
                        <a:t>PIB réel</a:t>
                      </a:r>
                      <a:endParaRPr lang="fr-FR" sz="16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450215" algn="r">
                        <a:spcAft>
                          <a:spcPts val="0"/>
                        </a:spcAft>
                      </a:pPr>
                      <a:r>
                        <a:rPr lang="fr-FR" sz="1600">
                          <a:solidFill>
                            <a:schemeClr val="bg1"/>
                          </a:solidFill>
                          <a:effectLst/>
                        </a:rPr>
                        <a:t> </a:t>
                      </a:r>
                      <a:endParaRPr lang="fr-FR" sz="1600">
                        <a:solidFill>
                          <a:schemeClr val="bg1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indent="450215" algn="r">
                        <a:spcAft>
                          <a:spcPts val="0"/>
                        </a:spcAft>
                      </a:pPr>
                      <a:r>
                        <a:rPr lang="fr-FR" sz="1600">
                          <a:solidFill>
                            <a:schemeClr val="bg1"/>
                          </a:solidFill>
                          <a:effectLst/>
                        </a:rPr>
                        <a:t>1 090$</a:t>
                      </a:r>
                      <a:endParaRPr lang="fr-FR" sz="1600">
                        <a:solidFill>
                          <a:schemeClr val="bg1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indent="450215" algn="r">
                        <a:spcAft>
                          <a:spcPts val="0"/>
                        </a:spcAft>
                      </a:pPr>
                      <a:r>
                        <a:rPr lang="fr-FR" sz="1600" dirty="0">
                          <a:solidFill>
                            <a:schemeClr val="bg1"/>
                          </a:solidFill>
                          <a:effectLst/>
                        </a:rPr>
                        <a:t>1 090$</a:t>
                      </a:r>
                      <a:endParaRPr lang="fr-FR" sz="1600" dirty="0">
                        <a:solidFill>
                          <a:schemeClr val="bg1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>
                    <a:solidFill>
                      <a:schemeClr val="accent1"/>
                    </a:solidFill>
                  </a:tcPr>
                </a:tc>
              </a:tr>
            </a:tbl>
          </a:graphicData>
        </a:graphic>
      </p:graphicFrame>
      <p:sp>
        <p:nvSpPr>
          <p:cNvPr id="5" name="Rectangle 4"/>
          <p:cNvSpPr/>
          <p:nvPr/>
        </p:nvSpPr>
        <p:spPr>
          <a:xfrm>
            <a:off x="1763688" y="3933056"/>
            <a:ext cx="355898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000" dirty="0"/>
              <a:t>L’année de référence est 2010.</a:t>
            </a:r>
          </a:p>
        </p:txBody>
      </p:sp>
      <p:sp>
        <p:nvSpPr>
          <p:cNvPr id="6" name="Rectangle 5"/>
          <p:cNvSpPr/>
          <p:nvPr/>
        </p:nvSpPr>
        <p:spPr>
          <a:xfrm>
            <a:off x="668984" y="4333166"/>
            <a:ext cx="7891712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/>
              <a:t>Le déflateur du PIB pour l’année 2012 est :</a:t>
            </a:r>
          </a:p>
          <a:p>
            <a:r>
              <a:rPr lang="fr-FR" dirty="0"/>
              <a:t>A. 74.</a:t>
            </a:r>
          </a:p>
          <a:p>
            <a:r>
              <a:rPr lang="fr-FR" dirty="0"/>
              <a:t>B. 78.</a:t>
            </a:r>
          </a:p>
          <a:p>
            <a:r>
              <a:rPr lang="fr-FR" dirty="0"/>
              <a:t>C. 100.</a:t>
            </a:r>
          </a:p>
          <a:p>
            <a:r>
              <a:rPr lang="fr-FR" dirty="0"/>
              <a:t>D. 134.</a:t>
            </a:r>
          </a:p>
          <a:p>
            <a:r>
              <a:rPr lang="fr-FR" dirty="0"/>
              <a:t>E. On ne peut pas calculer le déflateur du PIB pour 2012 parce qu’on ne connaît pas le PIB réel de 2010.</a:t>
            </a:r>
          </a:p>
        </p:txBody>
      </p:sp>
      <p:sp>
        <p:nvSpPr>
          <p:cNvPr id="7" name="Rectangle 6"/>
          <p:cNvSpPr/>
          <p:nvPr/>
        </p:nvSpPr>
        <p:spPr>
          <a:xfrm>
            <a:off x="395536" y="5445224"/>
            <a:ext cx="8352928" cy="344654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85437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Question 30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683568" y="2348880"/>
            <a:ext cx="792088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dirty="0"/>
              <a:t>30) Si l’on constate une croissance du PIB nominal entre l’année 2012 et l’année 2013, on peut en conclure :</a:t>
            </a:r>
          </a:p>
          <a:p>
            <a:r>
              <a:rPr lang="fr-FR" sz="2400" dirty="0"/>
              <a:t>A. que les habitants du pays ont plus de biens et de services à leur disposition en 2013 qu’en 2012.</a:t>
            </a:r>
          </a:p>
          <a:p>
            <a:r>
              <a:rPr lang="fr-FR" sz="2400" dirty="0"/>
              <a:t>B. que les habitants du pays sont plus riches parce que les biens et services ont plus de valeurs monétaires en 2013 qu’en 2012.</a:t>
            </a:r>
          </a:p>
          <a:p>
            <a:r>
              <a:rPr lang="fr-FR" sz="2400" dirty="0"/>
              <a:t>C. que la propension à épargner de la population a augmenté.</a:t>
            </a:r>
          </a:p>
          <a:p>
            <a:r>
              <a:rPr lang="fr-FR" sz="2400" dirty="0"/>
              <a:t>D. que les écarts de richesse ont augmenté.</a:t>
            </a:r>
          </a:p>
          <a:p>
            <a:r>
              <a:rPr lang="fr-FR" sz="2400" dirty="0"/>
              <a:t>E. On ne peut en conclure aucune de ces réponses.</a:t>
            </a:r>
          </a:p>
        </p:txBody>
      </p:sp>
      <p:sp>
        <p:nvSpPr>
          <p:cNvPr id="4" name="Rectangle 3"/>
          <p:cNvSpPr/>
          <p:nvPr/>
        </p:nvSpPr>
        <p:spPr>
          <a:xfrm>
            <a:off x="395536" y="6021288"/>
            <a:ext cx="8352928" cy="482576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85437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Question 31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755576" y="2564904"/>
            <a:ext cx="7704856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dirty="0"/>
              <a:t>31) Parmi les éléments suivants, lequel est comptabilisé dans le PIB ?</a:t>
            </a:r>
          </a:p>
          <a:p>
            <a:r>
              <a:rPr lang="fr-FR" sz="2400" dirty="0"/>
              <a:t>A. La tonte de la pelouse par l’occupant de la maison.</a:t>
            </a:r>
          </a:p>
          <a:p>
            <a:r>
              <a:rPr lang="fr-FR" sz="2400" dirty="0"/>
              <a:t>B. Les services de police offerts par le gouvernement.</a:t>
            </a:r>
          </a:p>
          <a:p>
            <a:r>
              <a:rPr lang="fr-FR" sz="2400" dirty="0"/>
              <a:t>C. Les activités de bricolage réalisées par un propriétaire dans sa maison.</a:t>
            </a:r>
          </a:p>
          <a:p>
            <a:r>
              <a:rPr lang="fr-FR" sz="2400" dirty="0"/>
              <a:t>E. Aucun de ces éléments n’est comptabilisé dans le PIB.</a:t>
            </a:r>
          </a:p>
        </p:txBody>
      </p:sp>
      <p:sp>
        <p:nvSpPr>
          <p:cNvPr id="4" name="Rectangle 3"/>
          <p:cNvSpPr/>
          <p:nvPr/>
        </p:nvSpPr>
        <p:spPr>
          <a:xfrm>
            <a:off x="395536" y="3743744"/>
            <a:ext cx="8352928" cy="344654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85437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Question 32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878950" y="2348880"/>
            <a:ext cx="7704856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dirty="0"/>
              <a:t>32) Le PIN est :</a:t>
            </a:r>
          </a:p>
          <a:p>
            <a:r>
              <a:rPr lang="fr-FR" sz="2400" dirty="0"/>
              <a:t>A. Le PIB moins la dépréciation du capital.</a:t>
            </a:r>
          </a:p>
          <a:p>
            <a:r>
              <a:rPr lang="fr-FR" sz="2400" dirty="0"/>
              <a:t>B. La production réalisée sur un territoire moins les revenus liés à cette production qui sont sortis du territoire.</a:t>
            </a:r>
          </a:p>
          <a:p>
            <a:r>
              <a:rPr lang="fr-FR" sz="2400" dirty="0"/>
              <a:t>C. Le PIB auquel on a retiré les effets liés à l’augmentation des prix.</a:t>
            </a:r>
          </a:p>
          <a:p>
            <a:r>
              <a:rPr lang="fr-FR" sz="2400" dirty="0"/>
              <a:t>D. Le PIB moins l’épargne nécessaire pour réaliser les investissements nets.</a:t>
            </a:r>
          </a:p>
          <a:p>
            <a:r>
              <a:rPr lang="fr-FR" sz="2400" dirty="0"/>
              <a:t>E. Aucune de ces réponses.</a:t>
            </a:r>
          </a:p>
        </p:txBody>
      </p:sp>
      <p:sp>
        <p:nvSpPr>
          <p:cNvPr id="4" name="Rectangle 3"/>
          <p:cNvSpPr/>
          <p:nvPr/>
        </p:nvSpPr>
        <p:spPr>
          <a:xfrm>
            <a:off x="404137" y="2780928"/>
            <a:ext cx="8352928" cy="344654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85437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Question 33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940008" y="2204864"/>
            <a:ext cx="7632848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dirty="0"/>
              <a:t>33) Le RNB par habitant :</a:t>
            </a:r>
          </a:p>
          <a:p>
            <a:r>
              <a:rPr lang="fr-FR" sz="2400" dirty="0"/>
              <a:t>A. est un bon moyen de mesurer les écarts de richesse à l’intérieur d’un pays.</a:t>
            </a:r>
          </a:p>
          <a:p>
            <a:r>
              <a:rPr lang="fr-FR" sz="2400" dirty="0"/>
              <a:t>B. est assez un bon indicateur de la richesse d’un pays.</a:t>
            </a:r>
          </a:p>
          <a:p>
            <a:r>
              <a:rPr lang="fr-FR" sz="2400" dirty="0"/>
              <a:t>C. est toujours plus important que le PIB par habitant.</a:t>
            </a:r>
          </a:p>
          <a:p>
            <a:r>
              <a:rPr lang="fr-FR" sz="2400" dirty="0"/>
              <a:t>D. est inutile parce que la richesse produite n’a aucun rapport avec la qualité de vie.</a:t>
            </a:r>
          </a:p>
          <a:p>
            <a:r>
              <a:rPr lang="fr-FR" sz="2400" dirty="0"/>
              <a:t>E. Aucune de ces réponses.</a:t>
            </a:r>
          </a:p>
        </p:txBody>
      </p:sp>
      <p:sp>
        <p:nvSpPr>
          <p:cNvPr id="4" name="Rectangle 3"/>
          <p:cNvSpPr/>
          <p:nvPr/>
        </p:nvSpPr>
        <p:spPr>
          <a:xfrm>
            <a:off x="419933" y="3356992"/>
            <a:ext cx="8352928" cy="371366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85437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Question 34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689253" y="2708920"/>
            <a:ext cx="8064896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dirty="0"/>
              <a:t>34) Quel est l’indicateur qui semble le mieux approprié pour mesurer le capital humain d’un pays ?</a:t>
            </a:r>
          </a:p>
          <a:p>
            <a:r>
              <a:rPr lang="fr-FR" sz="2400" dirty="0"/>
              <a:t>A. Le PIB/habitant.</a:t>
            </a:r>
          </a:p>
          <a:p>
            <a:r>
              <a:rPr lang="fr-FR" sz="2400" dirty="0"/>
              <a:t>B. L’IDH.</a:t>
            </a:r>
          </a:p>
          <a:p>
            <a:r>
              <a:rPr lang="fr-FR" sz="2400" dirty="0"/>
              <a:t>C. Le taux d’épargne des ménages.</a:t>
            </a:r>
          </a:p>
          <a:p>
            <a:r>
              <a:rPr lang="fr-FR" sz="2400" dirty="0"/>
              <a:t>D. Le RNB.</a:t>
            </a:r>
          </a:p>
          <a:p>
            <a:r>
              <a:rPr lang="fr-FR" sz="2400" dirty="0"/>
              <a:t>E. Le taux d’inflation.</a:t>
            </a:r>
          </a:p>
        </p:txBody>
      </p:sp>
      <p:sp>
        <p:nvSpPr>
          <p:cNvPr id="4" name="Rectangle 3"/>
          <p:cNvSpPr/>
          <p:nvPr/>
        </p:nvSpPr>
        <p:spPr>
          <a:xfrm>
            <a:off x="395536" y="3861048"/>
            <a:ext cx="8352928" cy="344654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85437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Livre relié">
  <a:themeElements>
    <a:clrScheme name="Livre relié">
      <a:dk1>
        <a:sysClr val="windowText" lastClr="000000"/>
      </a:dk1>
      <a:lt1>
        <a:sysClr val="window" lastClr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Livre relié">
      <a:maj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궁서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Livre relié">
      <a:fillStyleLst>
        <a:solidFill>
          <a:schemeClr val="phClr"/>
        </a:solidFill>
        <a:solidFill>
          <a:schemeClr val="phClr">
            <a:tint val="68000"/>
            <a:shade val="94000"/>
            <a:satMod val="300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80000"/>
                <a:lumMod val="98000"/>
              </a:schemeClr>
            </a:gs>
            <a:gs pos="100000">
              <a:schemeClr val="phClr">
                <a:satMod val="130000"/>
              </a:schemeClr>
            </a:gs>
          </a:gsLst>
          <a:lin ang="5160000" scaled="0"/>
        </a:gradFill>
      </a:fillStyleLst>
      <a:lnStyleLst>
        <a:ln w="12700" cap="flat" cmpd="sng" algn="ctr">
          <a:solidFill>
            <a:schemeClr val="phClr">
              <a:shade val="90000"/>
              <a:lumMod val="90000"/>
            </a:schemeClr>
          </a:solidFill>
          <a:prstDash val="solid"/>
        </a:ln>
        <a:ln w="19050" cap="flat" cmpd="sng" algn="ctr">
          <a:solidFill>
            <a:schemeClr val="phClr">
              <a:shade val="75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12700" dir="5400000" rotWithShape="0">
              <a:srgbClr val="000000">
                <a:alpha val="1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6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400000"/>
            </a:lightRig>
          </a:scene3d>
          <a:sp3d>
            <a:bevelT w="25400" h="25400"/>
          </a:sp3d>
        </a:effectStyle>
      </a:effectStyleLst>
      <a:bgFillStyleLst>
        <a:solidFill>
          <a:schemeClr val="phClr">
            <a:tint val="96000"/>
            <a:lumMod val="11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3000"/>
                <a:shade val="20000"/>
              </a:schemeClr>
              <a:schemeClr val="phClr">
                <a:tint val="90000"/>
                <a:shade val="85000"/>
                <a:satMod val="115000"/>
              </a:schemeClr>
            </a:duotone>
          </a:blip>
          <a:tile tx="0" ty="0" sx="60000" sy="6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shade val="50000"/>
                <a:satMod val="340000"/>
                <a:lumMod val="40000"/>
              </a:schemeClr>
              <a:schemeClr val="phClr">
                <a:tint val="92000"/>
                <a:shade val="94000"/>
                <a:hueMod val="110000"/>
                <a:satMod val="236000"/>
                <a:lum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Hardcover</Template>
  <TotalTime>47</TotalTime>
  <Words>203</Words>
  <Application>Microsoft Office PowerPoint</Application>
  <PresentationFormat>Affichage à l'écran (4:3)</PresentationFormat>
  <Paragraphs>246</Paragraphs>
  <Slides>35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35</vt:i4>
      </vt:variant>
    </vt:vector>
  </HeadingPairs>
  <TitlesOfParts>
    <vt:vector size="36" baseType="lpstr">
      <vt:lpstr>Livre relié</vt:lpstr>
      <vt:lpstr>Corrigé examen 1 2 octobre 2013</vt:lpstr>
      <vt:lpstr>Question 1</vt:lpstr>
      <vt:lpstr>Question 2</vt:lpstr>
      <vt:lpstr>Question 3</vt:lpstr>
      <vt:lpstr>Question 4</vt:lpstr>
      <vt:lpstr>Question 5</vt:lpstr>
      <vt:lpstr>Question 6</vt:lpstr>
      <vt:lpstr>Question 7</vt:lpstr>
      <vt:lpstr>Question 8</vt:lpstr>
      <vt:lpstr>Question 9</vt:lpstr>
      <vt:lpstr>Question 10</vt:lpstr>
      <vt:lpstr>Question 11</vt:lpstr>
      <vt:lpstr>Question 12</vt:lpstr>
      <vt:lpstr>Question 13</vt:lpstr>
      <vt:lpstr>Question 14</vt:lpstr>
      <vt:lpstr>Question 15</vt:lpstr>
      <vt:lpstr>Question 16</vt:lpstr>
      <vt:lpstr>Question 17</vt:lpstr>
      <vt:lpstr>Question 18</vt:lpstr>
      <vt:lpstr>Question 19</vt:lpstr>
      <vt:lpstr>Question 20</vt:lpstr>
      <vt:lpstr>Question 21</vt:lpstr>
      <vt:lpstr>Question 22</vt:lpstr>
      <vt:lpstr>Question 23</vt:lpstr>
      <vt:lpstr>Question 24</vt:lpstr>
      <vt:lpstr>Question 25</vt:lpstr>
      <vt:lpstr>Question 26</vt:lpstr>
      <vt:lpstr>Question 27</vt:lpstr>
      <vt:lpstr>Question 28</vt:lpstr>
      <vt:lpstr>Question 29</vt:lpstr>
      <vt:lpstr>Question 30</vt:lpstr>
      <vt:lpstr>Question 31</vt:lpstr>
      <vt:lpstr>Question 32</vt:lpstr>
      <vt:lpstr>Question 33</vt:lpstr>
      <vt:lpstr>Question 34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Corrigé examen 1 2 octobre 2013</dc:title>
  <dc:creator>EMIN</dc:creator>
  <cp:lastModifiedBy>Robby</cp:lastModifiedBy>
  <cp:revision>8</cp:revision>
  <dcterms:created xsi:type="dcterms:W3CDTF">2013-10-08T19:24:51Z</dcterms:created>
  <dcterms:modified xsi:type="dcterms:W3CDTF">2013-10-19T06:07:59Z</dcterms:modified>
</cp:coreProperties>
</file>