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2" r:id="rId1"/>
  </p:sldMasterIdLst>
  <p:notesMasterIdLst>
    <p:notesMasterId r:id="rId25"/>
  </p:notesMasterIdLst>
  <p:handoutMasterIdLst>
    <p:handoutMasterId r:id="rId26"/>
  </p:handoutMasterIdLst>
  <p:sldIdLst>
    <p:sldId id="303" r:id="rId2"/>
    <p:sldId id="317" r:id="rId3"/>
    <p:sldId id="345" r:id="rId4"/>
    <p:sldId id="346" r:id="rId5"/>
    <p:sldId id="315" r:id="rId6"/>
    <p:sldId id="318" r:id="rId7"/>
    <p:sldId id="322" r:id="rId8"/>
    <p:sldId id="323" r:id="rId9"/>
    <p:sldId id="325" r:id="rId10"/>
    <p:sldId id="342" r:id="rId11"/>
    <p:sldId id="327" r:id="rId12"/>
    <p:sldId id="328" r:id="rId13"/>
    <p:sldId id="329" r:id="rId14"/>
    <p:sldId id="330" r:id="rId15"/>
    <p:sldId id="331" r:id="rId16"/>
    <p:sldId id="332" r:id="rId17"/>
    <p:sldId id="347" r:id="rId18"/>
    <p:sldId id="348" r:id="rId19"/>
    <p:sldId id="349" r:id="rId20"/>
    <p:sldId id="341" r:id="rId21"/>
    <p:sldId id="350" r:id="rId22"/>
    <p:sldId id="351" r:id="rId23"/>
    <p:sldId id="352" r:id="rId24"/>
  </p:sldIdLst>
  <p:sldSz cx="9144000" cy="6858000" type="screen4x3"/>
  <p:notesSz cx="7010400" cy="9236075"/>
  <p:defaultTextStyle>
    <a:defPPr>
      <a:defRPr lang="fr-CA"/>
    </a:defPPr>
    <a:lvl1pPr algn="l" rtl="0" fontAlgn="base">
      <a:spcBef>
        <a:spcPct val="0"/>
      </a:spcBef>
      <a:spcAft>
        <a:spcPct val="0"/>
      </a:spcAft>
      <a:defRPr kern="1200">
        <a:solidFill>
          <a:schemeClr val="tx1"/>
        </a:solidFill>
        <a:latin typeface="Arial" pitchFamily="34" charset="0"/>
        <a:ea typeface="Osaka" charset="-128"/>
        <a:cs typeface="+mn-cs"/>
      </a:defRPr>
    </a:lvl1pPr>
    <a:lvl2pPr marL="457200" algn="l" rtl="0" fontAlgn="base">
      <a:spcBef>
        <a:spcPct val="0"/>
      </a:spcBef>
      <a:spcAft>
        <a:spcPct val="0"/>
      </a:spcAft>
      <a:defRPr kern="1200">
        <a:solidFill>
          <a:schemeClr val="tx1"/>
        </a:solidFill>
        <a:latin typeface="Arial" pitchFamily="34" charset="0"/>
        <a:ea typeface="Osaka" charset="-128"/>
        <a:cs typeface="+mn-cs"/>
      </a:defRPr>
    </a:lvl2pPr>
    <a:lvl3pPr marL="914400" algn="l" rtl="0" fontAlgn="base">
      <a:spcBef>
        <a:spcPct val="0"/>
      </a:spcBef>
      <a:spcAft>
        <a:spcPct val="0"/>
      </a:spcAft>
      <a:defRPr kern="1200">
        <a:solidFill>
          <a:schemeClr val="tx1"/>
        </a:solidFill>
        <a:latin typeface="Arial" pitchFamily="34" charset="0"/>
        <a:ea typeface="Osaka" charset="-128"/>
        <a:cs typeface="+mn-cs"/>
      </a:defRPr>
    </a:lvl3pPr>
    <a:lvl4pPr marL="1371600" algn="l" rtl="0" fontAlgn="base">
      <a:spcBef>
        <a:spcPct val="0"/>
      </a:spcBef>
      <a:spcAft>
        <a:spcPct val="0"/>
      </a:spcAft>
      <a:defRPr kern="1200">
        <a:solidFill>
          <a:schemeClr val="tx1"/>
        </a:solidFill>
        <a:latin typeface="Arial" pitchFamily="34" charset="0"/>
        <a:ea typeface="Osaka" charset="-128"/>
        <a:cs typeface="+mn-cs"/>
      </a:defRPr>
    </a:lvl4pPr>
    <a:lvl5pPr marL="1828800" algn="l" rtl="0" fontAlgn="base">
      <a:spcBef>
        <a:spcPct val="0"/>
      </a:spcBef>
      <a:spcAft>
        <a:spcPct val="0"/>
      </a:spcAft>
      <a:defRPr kern="1200">
        <a:solidFill>
          <a:schemeClr val="tx1"/>
        </a:solidFill>
        <a:latin typeface="Arial" pitchFamily="34" charset="0"/>
        <a:ea typeface="Osaka" charset="-128"/>
        <a:cs typeface="+mn-cs"/>
      </a:defRPr>
    </a:lvl5pPr>
    <a:lvl6pPr marL="2286000" algn="l" defTabSz="914400" rtl="0" eaLnBrk="1" latinLnBrk="0" hangingPunct="1">
      <a:defRPr kern="1200">
        <a:solidFill>
          <a:schemeClr val="tx1"/>
        </a:solidFill>
        <a:latin typeface="Arial" pitchFamily="34" charset="0"/>
        <a:ea typeface="Osaka" charset="-128"/>
        <a:cs typeface="+mn-cs"/>
      </a:defRPr>
    </a:lvl6pPr>
    <a:lvl7pPr marL="2743200" algn="l" defTabSz="914400" rtl="0" eaLnBrk="1" latinLnBrk="0" hangingPunct="1">
      <a:defRPr kern="1200">
        <a:solidFill>
          <a:schemeClr val="tx1"/>
        </a:solidFill>
        <a:latin typeface="Arial" pitchFamily="34" charset="0"/>
        <a:ea typeface="Osaka" charset="-128"/>
        <a:cs typeface="+mn-cs"/>
      </a:defRPr>
    </a:lvl7pPr>
    <a:lvl8pPr marL="3200400" algn="l" defTabSz="914400" rtl="0" eaLnBrk="1" latinLnBrk="0" hangingPunct="1">
      <a:defRPr kern="1200">
        <a:solidFill>
          <a:schemeClr val="tx1"/>
        </a:solidFill>
        <a:latin typeface="Arial" pitchFamily="34" charset="0"/>
        <a:ea typeface="Osaka" charset="-128"/>
        <a:cs typeface="+mn-cs"/>
      </a:defRPr>
    </a:lvl8pPr>
    <a:lvl9pPr marL="3657600" algn="l" defTabSz="914400" rtl="0" eaLnBrk="1" latinLnBrk="0" hangingPunct="1">
      <a:defRPr kern="1200">
        <a:solidFill>
          <a:schemeClr val="tx1"/>
        </a:solidFill>
        <a:latin typeface="Arial" pitchFamily="34" charset="0"/>
        <a:ea typeface="Osaka" charset="-128"/>
        <a:cs typeface="+mn-cs"/>
      </a:defRPr>
    </a:lvl9pPr>
  </p:defaultTextStyle>
  <p:extLst>
    <p:ext uri="{EFAFB233-063F-42B5-8137-9DF3F51BA10A}">
      <p15:sldGuideLst xmlns:p15="http://schemas.microsoft.com/office/powerpoint/2012/main">
        <p15:guide id="1" orient="horz" pos="4156">
          <p15:clr>
            <a:srgbClr val="A4A3A4"/>
          </p15:clr>
        </p15:guide>
        <p15:guide id="2" orient="horz" pos="663">
          <p15:clr>
            <a:srgbClr val="A4A3A4"/>
          </p15:clr>
        </p15:guide>
        <p15:guide id="3" orient="horz" pos="1071">
          <p15:clr>
            <a:srgbClr val="A4A3A4"/>
          </p15:clr>
        </p15:guide>
        <p15:guide id="4" orient="horz" pos="3838">
          <p15:clr>
            <a:srgbClr val="A4A3A4"/>
          </p15:clr>
        </p15:guide>
        <p15:guide id="5" orient="horz" pos="4319">
          <p15:clr>
            <a:srgbClr val="A4A3A4"/>
          </p15:clr>
        </p15:guide>
        <p15:guide id="6" pos="5640">
          <p15:clr>
            <a:srgbClr val="A4A3A4"/>
          </p15:clr>
        </p15:guide>
        <p15:guide id="7" pos="588">
          <p15:clr>
            <a:srgbClr val="A4A3A4"/>
          </p15:clr>
        </p15:guide>
        <p15:guide id="8" pos="385">
          <p15:clr>
            <a:srgbClr val="A4A3A4"/>
          </p15:clr>
        </p15:guide>
        <p15:guide id="9" pos="5511">
          <p15:clr>
            <a:srgbClr val="A4A3A4"/>
          </p15:clr>
        </p15:guide>
        <p15:guide id="10" pos="1233">
          <p15:clr>
            <a:srgbClr val="A4A3A4"/>
          </p15:clr>
        </p15:guide>
      </p15:sldGuideLst>
    </p:ext>
    <p:ext uri="{2D200454-40CA-4A62-9FC3-DE9A4176ACB9}">
      <p15:notesGuideLst xmlns:p15="http://schemas.microsoft.com/office/powerpoint/2012/main">
        <p15:guide id="1" orient="horz" pos="2909">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87A1"/>
    <a:srgbClr val="8EABBD"/>
    <a:srgbClr val="A4292C"/>
    <a:srgbClr val="B62935"/>
    <a:srgbClr val="EFF5E8"/>
    <a:srgbClr val="524A3F"/>
    <a:srgbClr val="1D1D1B"/>
    <a:srgbClr val="827A70"/>
    <a:srgbClr val="968F86"/>
    <a:srgbClr val="4160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7294" autoAdjust="0"/>
    <p:restoredTop sz="92548" autoAdjust="0"/>
  </p:normalViewPr>
  <p:slideViewPr>
    <p:cSldViewPr showGuides="1">
      <p:cViewPr varScale="1">
        <p:scale>
          <a:sx n="99" d="100"/>
          <a:sy n="99" d="100"/>
        </p:scale>
        <p:origin x="1888" y="176"/>
      </p:cViewPr>
      <p:guideLst>
        <p:guide orient="horz" pos="4156"/>
        <p:guide orient="horz" pos="663"/>
        <p:guide orient="horz" pos="1071"/>
        <p:guide orient="horz" pos="3838"/>
        <p:guide orient="horz" pos="4319"/>
        <p:guide pos="5640"/>
        <p:guide pos="588"/>
        <p:guide pos="385"/>
        <p:guide pos="5511"/>
        <p:guide pos="1233"/>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180"/>
    </p:cViewPr>
  </p:sorterViewPr>
  <p:notesViewPr>
    <p:cSldViewPr showGuides="1">
      <p:cViewPr>
        <p:scale>
          <a:sx n="106" d="100"/>
          <a:sy n="106" d="100"/>
        </p:scale>
        <p:origin x="-5250" y="-522"/>
      </p:cViewPr>
      <p:guideLst>
        <p:guide orient="horz" pos="2909"/>
        <p:guide pos="2208"/>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notesMaster" Target="notesMasters/notesMaster1.xml"/><Relationship Id="rId26" Type="http://schemas.openxmlformats.org/officeDocument/2006/relationships/handoutMaster" Target="handoutMasters/handoutMaster1.xml"/><Relationship Id="rId27" Type="http://schemas.openxmlformats.org/officeDocument/2006/relationships/presProps" Target="presProps.xml"/><Relationship Id="rId28" Type="http://schemas.openxmlformats.org/officeDocument/2006/relationships/viewProps" Target="viewProps.xml"/><Relationship Id="rId29" Type="http://schemas.openxmlformats.org/officeDocument/2006/relationships/theme" Target="theme/theme1.xml"/><Relationship Id="rId30"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8" name="Rectangle 4"/>
          <p:cNvSpPr>
            <a:spLocks noGrp="1" noChangeArrowheads="1"/>
          </p:cNvSpPr>
          <p:nvPr>
            <p:ph type="ftr" sz="quarter" idx="2"/>
          </p:nvPr>
        </p:nvSpPr>
        <p:spPr bwMode="auto">
          <a:xfrm>
            <a:off x="0" y="8772525"/>
            <a:ext cx="3038475" cy="461963"/>
          </a:xfrm>
          <a:prstGeom prst="rect">
            <a:avLst/>
          </a:prstGeom>
          <a:noFill/>
          <a:ln w="9525">
            <a:noFill/>
            <a:miter lim="800000"/>
            <a:headEnd/>
            <a:tailEnd/>
          </a:ln>
          <a:effectLst/>
        </p:spPr>
        <p:txBody>
          <a:bodyPr vert="horz" wrap="square" lIns="92830" tIns="46415" rIns="92830" bIns="46415" numCol="1" anchor="b" anchorCtr="0" compatLnSpc="1">
            <a:prstTxWarp prst="textNoShape">
              <a:avLst/>
            </a:prstTxWarp>
          </a:bodyPr>
          <a:lstStyle>
            <a:lvl1pPr defTabSz="928688">
              <a:defRPr sz="1200">
                <a:latin typeface="Arial" charset="0"/>
                <a:ea typeface="Osaka" pitchFamily="-44" charset="-128"/>
              </a:defRPr>
            </a:lvl1pPr>
          </a:lstStyle>
          <a:p>
            <a:pPr>
              <a:defRPr/>
            </a:pPr>
            <a:endParaRPr lang="en-US"/>
          </a:p>
        </p:txBody>
      </p:sp>
      <p:sp>
        <p:nvSpPr>
          <p:cNvPr id="6" name="Espace réservé du numéro de diapositive 5"/>
          <p:cNvSpPr>
            <a:spLocks noGrp="1"/>
          </p:cNvSpPr>
          <p:nvPr>
            <p:ph type="sldNum" sz="quarter" idx="3"/>
          </p:nvPr>
        </p:nvSpPr>
        <p:spPr>
          <a:xfrm>
            <a:off x="3970338" y="8772525"/>
            <a:ext cx="3038475" cy="461963"/>
          </a:xfrm>
          <a:prstGeom prst="rect">
            <a:avLst/>
          </a:prstGeom>
        </p:spPr>
        <p:txBody>
          <a:bodyPr vert="horz" lIns="91440" tIns="45720" rIns="91440" bIns="45720" rtlCol="0" anchor="b"/>
          <a:lstStyle>
            <a:lvl1pPr algn="r">
              <a:defRPr sz="1200">
                <a:latin typeface="Arial" charset="0"/>
                <a:ea typeface="Osaka" pitchFamily="52" charset="-128"/>
              </a:defRPr>
            </a:lvl1pPr>
          </a:lstStyle>
          <a:p>
            <a:pPr>
              <a:defRPr/>
            </a:pPr>
            <a:fld id="{97834233-6072-4E67-9B55-28F62049FB30}" type="slidenum">
              <a:rPr lang="fr-CA"/>
              <a:pPr>
                <a:defRPr/>
              </a:pPr>
              <a:t>‹#›</a:t>
            </a:fld>
            <a:endParaRPr lang="fr-CA" dirty="0"/>
          </a:p>
        </p:txBody>
      </p:sp>
    </p:spTree>
    <p:extLst>
      <p:ext uri="{BB962C8B-B14F-4D97-AF65-F5344CB8AC3E}">
        <p14:creationId xmlns:p14="http://schemas.microsoft.com/office/powerpoint/2010/main" val="1152049450"/>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3038475" cy="461963"/>
          </a:xfrm>
          <a:prstGeom prst="rect">
            <a:avLst/>
          </a:prstGeom>
          <a:noFill/>
          <a:ln w="9525">
            <a:noFill/>
            <a:miter lim="800000"/>
            <a:headEnd/>
            <a:tailEnd/>
          </a:ln>
          <a:effectLst/>
        </p:spPr>
        <p:txBody>
          <a:bodyPr vert="horz" wrap="square" lIns="92830" tIns="46415" rIns="92830" bIns="46415" numCol="1" anchor="t" anchorCtr="0" compatLnSpc="1">
            <a:prstTxWarp prst="textNoShape">
              <a:avLst/>
            </a:prstTxWarp>
          </a:bodyPr>
          <a:lstStyle>
            <a:lvl1pPr defTabSz="928688">
              <a:defRPr sz="1200">
                <a:latin typeface="Arial" charset="0"/>
                <a:ea typeface="Osaka" pitchFamily="-44" charset="-128"/>
              </a:defRPr>
            </a:lvl1pPr>
          </a:lstStyle>
          <a:p>
            <a:pPr>
              <a:defRPr/>
            </a:pPr>
            <a:endParaRPr lang="en-US"/>
          </a:p>
        </p:txBody>
      </p:sp>
      <p:sp>
        <p:nvSpPr>
          <p:cNvPr id="35843" name="Rectangle 3"/>
          <p:cNvSpPr>
            <a:spLocks noGrp="1" noChangeArrowheads="1"/>
          </p:cNvSpPr>
          <p:nvPr>
            <p:ph type="dt" idx="1"/>
          </p:nvPr>
        </p:nvSpPr>
        <p:spPr bwMode="auto">
          <a:xfrm>
            <a:off x="3970338" y="0"/>
            <a:ext cx="3038475" cy="461963"/>
          </a:xfrm>
          <a:prstGeom prst="rect">
            <a:avLst/>
          </a:prstGeom>
          <a:noFill/>
          <a:ln w="9525">
            <a:noFill/>
            <a:miter lim="800000"/>
            <a:headEnd/>
            <a:tailEnd/>
          </a:ln>
          <a:effectLst/>
        </p:spPr>
        <p:txBody>
          <a:bodyPr vert="horz" wrap="square" lIns="92830" tIns="46415" rIns="92830" bIns="46415" numCol="1" anchor="t" anchorCtr="0" compatLnSpc="1">
            <a:prstTxWarp prst="textNoShape">
              <a:avLst/>
            </a:prstTxWarp>
          </a:bodyPr>
          <a:lstStyle>
            <a:lvl1pPr algn="r" defTabSz="928688">
              <a:defRPr sz="1200">
                <a:latin typeface="Arial" charset="0"/>
                <a:ea typeface="Osaka" pitchFamily="-44" charset="-128"/>
              </a:defRPr>
            </a:lvl1pPr>
          </a:lstStyle>
          <a:p>
            <a:pPr>
              <a:defRPr/>
            </a:pPr>
            <a:endParaRPr lang="en-US"/>
          </a:p>
        </p:txBody>
      </p:sp>
      <p:sp>
        <p:nvSpPr>
          <p:cNvPr id="10244" name="Rectangle 4"/>
          <p:cNvSpPr>
            <a:spLocks noGrp="1" noRot="1" noChangeAspect="1" noChangeArrowheads="1" noTextEdit="1"/>
          </p:cNvSpPr>
          <p:nvPr>
            <p:ph type="sldImg" idx="2"/>
          </p:nvPr>
        </p:nvSpPr>
        <p:spPr bwMode="auto">
          <a:xfrm>
            <a:off x="1196975" y="692150"/>
            <a:ext cx="4618038" cy="3463925"/>
          </a:xfrm>
          <a:prstGeom prst="rect">
            <a:avLst/>
          </a:prstGeom>
          <a:noFill/>
          <a:ln w="9525">
            <a:solidFill>
              <a:srgbClr val="000000"/>
            </a:solidFill>
            <a:miter lim="800000"/>
            <a:headEnd/>
            <a:tailEnd/>
          </a:ln>
        </p:spPr>
      </p:sp>
      <p:sp>
        <p:nvSpPr>
          <p:cNvPr id="35845" name="Rectangle 5"/>
          <p:cNvSpPr>
            <a:spLocks noGrp="1" noChangeArrowheads="1"/>
          </p:cNvSpPr>
          <p:nvPr>
            <p:ph type="body" sz="quarter" idx="3"/>
          </p:nvPr>
        </p:nvSpPr>
        <p:spPr bwMode="auto">
          <a:xfrm>
            <a:off x="701675" y="4387850"/>
            <a:ext cx="5607050" cy="4156075"/>
          </a:xfrm>
          <a:prstGeom prst="rect">
            <a:avLst/>
          </a:prstGeom>
          <a:noFill/>
          <a:ln w="9525">
            <a:noFill/>
            <a:miter lim="800000"/>
            <a:headEnd/>
            <a:tailEnd/>
          </a:ln>
          <a:effectLst/>
        </p:spPr>
        <p:txBody>
          <a:bodyPr vert="horz" wrap="square" lIns="92830" tIns="46415" rIns="92830" bIns="46415" numCol="1" anchor="t" anchorCtr="0" compatLnSpc="1">
            <a:prstTxWarp prst="textNoShape">
              <a:avLst/>
            </a:prstTxWarp>
          </a:bodyPr>
          <a:lstStyle/>
          <a:p>
            <a:pPr lvl="0"/>
            <a:r>
              <a:rPr lang="fr-CA" noProof="0" dirty="0" smtClean="0"/>
              <a:t>Cliquez pour modifier les styles du texte du masque</a:t>
            </a:r>
          </a:p>
          <a:p>
            <a:pPr lvl="1"/>
            <a:r>
              <a:rPr lang="fr-CA" noProof="0" dirty="0" smtClean="0"/>
              <a:t>Deuxième niveau</a:t>
            </a:r>
          </a:p>
          <a:p>
            <a:pPr lvl="2"/>
            <a:r>
              <a:rPr lang="fr-CA" noProof="0" dirty="0" smtClean="0"/>
              <a:t>Troisième niveau</a:t>
            </a:r>
          </a:p>
          <a:p>
            <a:pPr lvl="3"/>
            <a:r>
              <a:rPr lang="fr-CA" noProof="0" dirty="0" smtClean="0"/>
              <a:t>Quatrième niveau</a:t>
            </a:r>
          </a:p>
          <a:p>
            <a:pPr lvl="4"/>
            <a:r>
              <a:rPr lang="fr-CA" noProof="0" dirty="0" smtClean="0"/>
              <a:t>Cinquième niveau</a:t>
            </a:r>
          </a:p>
        </p:txBody>
      </p:sp>
      <p:sp>
        <p:nvSpPr>
          <p:cNvPr id="35846" name="Rectangle 6"/>
          <p:cNvSpPr>
            <a:spLocks noGrp="1" noChangeArrowheads="1"/>
          </p:cNvSpPr>
          <p:nvPr>
            <p:ph type="ftr" sz="quarter" idx="4"/>
          </p:nvPr>
        </p:nvSpPr>
        <p:spPr bwMode="auto">
          <a:xfrm>
            <a:off x="0" y="8772525"/>
            <a:ext cx="3038475" cy="461963"/>
          </a:xfrm>
          <a:prstGeom prst="rect">
            <a:avLst/>
          </a:prstGeom>
          <a:noFill/>
          <a:ln w="9525">
            <a:noFill/>
            <a:miter lim="800000"/>
            <a:headEnd/>
            <a:tailEnd/>
          </a:ln>
          <a:effectLst/>
        </p:spPr>
        <p:txBody>
          <a:bodyPr vert="horz" wrap="square" lIns="92830" tIns="46415" rIns="92830" bIns="46415" numCol="1" anchor="b" anchorCtr="0" compatLnSpc="1">
            <a:prstTxWarp prst="textNoShape">
              <a:avLst/>
            </a:prstTxWarp>
          </a:bodyPr>
          <a:lstStyle>
            <a:lvl1pPr defTabSz="928688">
              <a:defRPr sz="1200">
                <a:latin typeface="Arial" charset="0"/>
                <a:ea typeface="Osaka" pitchFamily="-44" charset="-128"/>
              </a:defRPr>
            </a:lvl1pPr>
          </a:lstStyle>
          <a:p>
            <a:pPr>
              <a:defRPr/>
            </a:pPr>
            <a:endParaRPr lang="en-US"/>
          </a:p>
        </p:txBody>
      </p:sp>
      <p:sp>
        <p:nvSpPr>
          <p:cNvPr id="35847" name="Rectangle 7"/>
          <p:cNvSpPr>
            <a:spLocks noGrp="1" noChangeArrowheads="1"/>
          </p:cNvSpPr>
          <p:nvPr>
            <p:ph type="sldNum" sz="quarter" idx="5"/>
          </p:nvPr>
        </p:nvSpPr>
        <p:spPr bwMode="auto">
          <a:xfrm>
            <a:off x="3970338" y="8772525"/>
            <a:ext cx="3038475" cy="461963"/>
          </a:xfrm>
          <a:prstGeom prst="rect">
            <a:avLst/>
          </a:prstGeom>
          <a:noFill/>
          <a:ln w="9525">
            <a:noFill/>
            <a:miter lim="800000"/>
            <a:headEnd/>
            <a:tailEnd/>
          </a:ln>
          <a:effectLst/>
        </p:spPr>
        <p:txBody>
          <a:bodyPr vert="horz" wrap="square" lIns="92830" tIns="46415" rIns="92830" bIns="46415" numCol="1" anchor="b" anchorCtr="0" compatLnSpc="1">
            <a:prstTxWarp prst="textNoShape">
              <a:avLst/>
            </a:prstTxWarp>
          </a:bodyPr>
          <a:lstStyle>
            <a:lvl1pPr algn="r" defTabSz="928688">
              <a:defRPr sz="1200">
                <a:latin typeface="Arial" charset="0"/>
                <a:ea typeface="Osaka" pitchFamily="-44" charset="-128"/>
              </a:defRPr>
            </a:lvl1pPr>
          </a:lstStyle>
          <a:p>
            <a:pPr>
              <a:defRPr/>
            </a:pPr>
            <a:fld id="{2C02CAD0-EEDB-481F-B918-496328B7E2A3}" type="slidenum">
              <a:rPr lang="fr-CA"/>
              <a:pPr>
                <a:defRPr/>
              </a:pPr>
              <a:t>‹#›</a:t>
            </a:fld>
            <a:endParaRPr lang="fr-CA" dirty="0"/>
          </a:p>
        </p:txBody>
      </p:sp>
    </p:spTree>
    <p:extLst>
      <p:ext uri="{BB962C8B-B14F-4D97-AF65-F5344CB8AC3E}">
        <p14:creationId xmlns:p14="http://schemas.microsoft.com/office/powerpoint/2010/main" val="1814942483"/>
      </p:ext>
    </p:extLst>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1pPr>
    <a:lvl2pPr marL="4572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2pPr>
    <a:lvl3pPr marL="9144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3pPr>
    <a:lvl4pPr marL="13716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4pPr>
    <a:lvl5pPr marL="1828800" algn="l" rtl="0" eaLnBrk="0" fontAlgn="base" hangingPunct="0">
      <a:spcBef>
        <a:spcPct val="30000"/>
      </a:spcBef>
      <a:spcAft>
        <a:spcPct val="0"/>
      </a:spcAft>
      <a:defRPr sz="1200" kern="1200">
        <a:solidFill>
          <a:schemeClr val="tx1"/>
        </a:solidFill>
        <a:latin typeface="Arial" charset="0"/>
        <a:ea typeface="MS PGothic" pitchFamily="34" charset="-128"/>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normAutofit/>
          </a:bodyPr>
          <a:lstStyle/>
          <a:p>
            <a:r>
              <a:rPr lang="fr-CA" dirty="0" smtClean="0"/>
              <a:t>Couverture B</a:t>
            </a:r>
            <a:endParaRPr lang="fr-CA"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normal">
    <p:spTree>
      <p:nvGrpSpPr>
        <p:cNvPr id="1" name=""/>
        <p:cNvGrpSpPr/>
        <p:nvPr/>
      </p:nvGrpSpPr>
      <p:grpSpPr>
        <a:xfrm>
          <a:off x="0" y="0"/>
          <a:ext cx="0" cy="0"/>
          <a:chOff x="0" y="0"/>
          <a:chExt cx="0" cy="0"/>
        </a:xfrm>
      </p:grpSpPr>
      <p:sp>
        <p:nvSpPr>
          <p:cNvPr id="6" name="Espace réservé du pied de page 4"/>
          <p:cNvSpPr>
            <a:spLocks noGrp="1"/>
          </p:cNvSpPr>
          <p:nvPr>
            <p:ph type="ftr" sz="quarter" idx="11"/>
          </p:nvPr>
        </p:nvSpPr>
        <p:spPr>
          <a:xfrm>
            <a:off x="2584082" y="6564337"/>
            <a:ext cx="6078934" cy="365125"/>
          </a:xfrm>
          <a:prstGeom prst="rect">
            <a:avLst/>
          </a:prstGeom>
        </p:spPr>
        <p:txBody>
          <a:bodyPr/>
          <a:lstStyle>
            <a:lvl1pPr algn="r">
              <a:defRPr sz="800" b="0">
                <a:solidFill>
                  <a:schemeClr val="tx1"/>
                </a:solidFill>
              </a:defRPr>
            </a:lvl1pPr>
          </a:lstStyle>
          <a:p>
            <a:pPr>
              <a:defRPr/>
            </a:pPr>
            <a:r>
              <a:rPr lang="fr-CA" dirty="0" smtClean="0"/>
              <a:t>Relever les défis de la gestion des ressources humaines © 2013 Chenelière Éducation </a:t>
            </a:r>
            <a:r>
              <a:rPr lang="fr-CA" dirty="0" err="1" smtClean="0"/>
              <a:t>inc</a:t>
            </a:r>
            <a:r>
              <a:rPr lang="fr-CA" dirty="0" smtClean="0"/>
              <a:t>.</a:t>
            </a:r>
            <a:endParaRPr lang="fr-CA" dirty="0"/>
          </a:p>
        </p:txBody>
      </p:sp>
      <p:sp>
        <p:nvSpPr>
          <p:cNvPr id="7" name="Titre 6"/>
          <p:cNvSpPr>
            <a:spLocks noGrp="1"/>
          </p:cNvSpPr>
          <p:nvPr>
            <p:ph type="title"/>
          </p:nvPr>
        </p:nvSpPr>
        <p:spPr/>
        <p:txBody>
          <a:bodyPr/>
          <a:lstStyle/>
          <a:p>
            <a:r>
              <a:rPr lang="fr-FR" smtClean="0"/>
              <a:t>Cliquez pour modifier le style du titre</a:t>
            </a:r>
            <a:endParaRPr lang="fr-CA"/>
          </a:p>
        </p:txBody>
      </p:sp>
      <p:sp>
        <p:nvSpPr>
          <p:cNvPr id="9" name="Espace réservé du numéro de diapositive 5"/>
          <p:cNvSpPr>
            <a:spLocks noGrp="1"/>
          </p:cNvSpPr>
          <p:nvPr>
            <p:ph type="sldNum" sz="quarter" idx="4"/>
          </p:nvPr>
        </p:nvSpPr>
        <p:spPr>
          <a:xfrm>
            <a:off x="8535240" y="6488137"/>
            <a:ext cx="551610" cy="365125"/>
          </a:xfrm>
          <a:prstGeom prst="rect">
            <a:avLst/>
          </a:prstGeom>
        </p:spPr>
        <p:txBody>
          <a:bodyPr anchor="ctr" anchorCtr="0"/>
          <a:lstStyle>
            <a:lvl1pPr algn="ctr">
              <a:defRPr sz="800" b="1">
                <a:solidFill>
                  <a:schemeClr val="tx1"/>
                </a:solidFill>
              </a:defRPr>
            </a:lvl1pPr>
          </a:lstStyle>
          <a:p>
            <a:pPr>
              <a:defRPr/>
            </a:pPr>
            <a:fld id="{437E8A14-D642-4221-8302-C4B33561F905}" type="slidenum">
              <a:rPr lang="fr-CA" smtClean="0"/>
              <a:pPr>
                <a:defRPr/>
              </a:pPr>
              <a:t>‹#›</a:t>
            </a:fld>
            <a:endParaRPr lang="fr-CA" dirty="0"/>
          </a:p>
        </p:txBody>
      </p:sp>
      <p:sp>
        <p:nvSpPr>
          <p:cNvPr id="10" name="Espace réservé du contenu 9"/>
          <p:cNvSpPr>
            <a:spLocks noGrp="1"/>
          </p:cNvSpPr>
          <p:nvPr>
            <p:ph sz="quarter" idx="12"/>
          </p:nvPr>
        </p:nvSpPr>
        <p:spPr>
          <a:xfrm>
            <a:off x="496916" y="1695466"/>
            <a:ext cx="8242272" cy="4071938"/>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lonnes">
    <p:spTree>
      <p:nvGrpSpPr>
        <p:cNvPr id="1" name=""/>
        <p:cNvGrpSpPr/>
        <p:nvPr/>
      </p:nvGrpSpPr>
      <p:grpSpPr>
        <a:xfrm>
          <a:off x="0" y="0"/>
          <a:ext cx="0" cy="0"/>
          <a:chOff x="0" y="0"/>
          <a:chExt cx="0" cy="0"/>
        </a:xfrm>
      </p:grpSpPr>
      <p:sp>
        <p:nvSpPr>
          <p:cNvPr id="6" name="Espace réservé du pied de page 4"/>
          <p:cNvSpPr>
            <a:spLocks noGrp="1"/>
          </p:cNvSpPr>
          <p:nvPr>
            <p:ph type="ftr" sz="quarter" idx="11"/>
          </p:nvPr>
        </p:nvSpPr>
        <p:spPr>
          <a:xfrm>
            <a:off x="2584082" y="6564337"/>
            <a:ext cx="6078934" cy="365125"/>
          </a:xfrm>
          <a:prstGeom prst="rect">
            <a:avLst/>
          </a:prstGeom>
        </p:spPr>
        <p:txBody>
          <a:bodyPr/>
          <a:lstStyle>
            <a:lvl1pPr algn="r">
              <a:defRPr sz="800" b="0">
                <a:solidFill>
                  <a:schemeClr val="tx1"/>
                </a:solidFill>
              </a:defRPr>
            </a:lvl1pPr>
          </a:lstStyle>
          <a:p>
            <a:pPr>
              <a:defRPr/>
            </a:pPr>
            <a:r>
              <a:rPr lang="fr-CA" dirty="0" smtClean="0"/>
              <a:t>Relever les défis de la gestion des ressources humaines © 2013 Chenelière Éducation </a:t>
            </a:r>
            <a:r>
              <a:rPr lang="fr-CA" dirty="0" err="1" smtClean="0"/>
              <a:t>inc</a:t>
            </a:r>
            <a:r>
              <a:rPr lang="fr-CA" dirty="0" smtClean="0"/>
              <a:t>.</a:t>
            </a:r>
            <a:endParaRPr lang="fr-CA" dirty="0"/>
          </a:p>
        </p:txBody>
      </p:sp>
      <p:sp>
        <p:nvSpPr>
          <p:cNvPr id="7" name="Titre 6"/>
          <p:cNvSpPr>
            <a:spLocks noGrp="1"/>
          </p:cNvSpPr>
          <p:nvPr>
            <p:ph type="title"/>
          </p:nvPr>
        </p:nvSpPr>
        <p:spPr/>
        <p:txBody>
          <a:bodyPr/>
          <a:lstStyle/>
          <a:p>
            <a:r>
              <a:rPr lang="fr-FR" smtClean="0"/>
              <a:t>Cliquez pour modifier le style du titre</a:t>
            </a:r>
            <a:endParaRPr lang="fr-CA"/>
          </a:p>
        </p:txBody>
      </p:sp>
      <p:sp>
        <p:nvSpPr>
          <p:cNvPr id="9" name="Espace réservé du numéro de diapositive 5"/>
          <p:cNvSpPr>
            <a:spLocks noGrp="1"/>
          </p:cNvSpPr>
          <p:nvPr>
            <p:ph type="sldNum" sz="quarter" idx="4"/>
          </p:nvPr>
        </p:nvSpPr>
        <p:spPr>
          <a:xfrm>
            <a:off x="8535240" y="6488137"/>
            <a:ext cx="551610" cy="365125"/>
          </a:xfrm>
          <a:prstGeom prst="rect">
            <a:avLst/>
          </a:prstGeom>
        </p:spPr>
        <p:txBody>
          <a:bodyPr anchor="ctr" anchorCtr="0"/>
          <a:lstStyle>
            <a:lvl1pPr algn="ctr">
              <a:defRPr sz="800" b="1">
                <a:solidFill>
                  <a:schemeClr val="tx1"/>
                </a:solidFill>
              </a:defRPr>
            </a:lvl1pPr>
          </a:lstStyle>
          <a:p>
            <a:pPr>
              <a:defRPr/>
            </a:pPr>
            <a:fld id="{437E8A14-D642-4221-8302-C4B33561F905}" type="slidenum">
              <a:rPr lang="fr-CA" smtClean="0"/>
              <a:pPr>
                <a:defRPr/>
              </a:pPr>
              <a:t>‹#›</a:t>
            </a:fld>
            <a:endParaRPr lang="fr-CA" dirty="0"/>
          </a:p>
        </p:txBody>
      </p:sp>
      <p:sp>
        <p:nvSpPr>
          <p:cNvPr id="10" name="Espace réservé du contenu 9"/>
          <p:cNvSpPr>
            <a:spLocks noGrp="1"/>
          </p:cNvSpPr>
          <p:nvPr>
            <p:ph sz="quarter" idx="12"/>
          </p:nvPr>
        </p:nvSpPr>
        <p:spPr>
          <a:xfrm>
            <a:off x="496916" y="1695466"/>
            <a:ext cx="3960000" cy="4071938"/>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11" name="Espace réservé du contenu 10"/>
          <p:cNvSpPr>
            <a:spLocks noGrp="1"/>
          </p:cNvSpPr>
          <p:nvPr>
            <p:ph sz="quarter" idx="13"/>
          </p:nvPr>
        </p:nvSpPr>
        <p:spPr>
          <a:xfrm>
            <a:off x="4774454" y="1700213"/>
            <a:ext cx="3960000" cy="4086225"/>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dm">
    <p:spTree>
      <p:nvGrpSpPr>
        <p:cNvPr id="1" name=""/>
        <p:cNvGrpSpPr/>
        <p:nvPr/>
      </p:nvGrpSpPr>
      <p:grpSpPr>
        <a:xfrm>
          <a:off x="0" y="0"/>
          <a:ext cx="0" cy="0"/>
          <a:chOff x="0" y="0"/>
          <a:chExt cx="0" cy="0"/>
        </a:xfrm>
      </p:grpSpPr>
      <p:pic>
        <p:nvPicPr>
          <p:cNvPr id="7" name="Image 6" descr="4907_ppt-relever-les-defisB_tdm.jpg"/>
          <p:cNvPicPr>
            <a:picLocks noChangeAspect="1"/>
          </p:cNvPicPr>
          <p:nvPr userDrawn="1"/>
        </p:nvPicPr>
        <p:blipFill>
          <a:blip r:embed="rId2" cstate="print"/>
          <a:stretch>
            <a:fillRect/>
          </a:stretch>
        </p:blipFill>
        <p:spPr>
          <a:xfrm>
            <a:off x="0" y="0"/>
            <a:ext cx="9144000" cy="6858000"/>
          </a:xfrm>
          <a:prstGeom prst="rect">
            <a:avLst/>
          </a:prstGeom>
        </p:spPr>
      </p:pic>
      <p:sp>
        <p:nvSpPr>
          <p:cNvPr id="9" name="Espace réservé du contenu 8"/>
          <p:cNvSpPr>
            <a:spLocks noGrp="1"/>
          </p:cNvSpPr>
          <p:nvPr>
            <p:ph sz="quarter" idx="10"/>
          </p:nvPr>
        </p:nvSpPr>
        <p:spPr>
          <a:xfrm>
            <a:off x="1854227" y="1700213"/>
            <a:ext cx="6894485" cy="4157662"/>
          </a:xfrm>
        </p:spPr>
        <p:txBody>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a:p>
        </p:txBody>
      </p:sp>
      <p:sp>
        <p:nvSpPr>
          <p:cNvPr id="19" name="Espace réservé du pied de page 4"/>
          <p:cNvSpPr>
            <a:spLocks noGrp="1"/>
          </p:cNvSpPr>
          <p:nvPr>
            <p:ph type="ftr" sz="quarter" idx="12"/>
          </p:nvPr>
        </p:nvSpPr>
        <p:spPr>
          <a:xfrm>
            <a:off x="2584082" y="6564337"/>
            <a:ext cx="6078934" cy="365125"/>
          </a:xfrm>
          <a:prstGeom prst="rect">
            <a:avLst/>
          </a:prstGeom>
        </p:spPr>
        <p:txBody>
          <a:bodyPr/>
          <a:lstStyle>
            <a:lvl1pPr algn="r">
              <a:defRPr sz="800" b="0">
                <a:solidFill>
                  <a:schemeClr val="tx1"/>
                </a:solidFill>
              </a:defRPr>
            </a:lvl1pPr>
          </a:lstStyle>
          <a:p>
            <a:pPr>
              <a:defRPr/>
            </a:pPr>
            <a:r>
              <a:rPr lang="fr-CA" dirty="0" smtClean="0"/>
              <a:t>Relever les défis de la gestion des ressources humaines © 2013 Chenelière Éducation </a:t>
            </a:r>
            <a:r>
              <a:rPr lang="fr-CA" dirty="0" err="1" smtClean="0"/>
              <a:t>inc</a:t>
            </a:r>
            <a:r>
              <a:rPr lang="fr-CA" dirty="0" smtClean="0"/>
              <a:t>.</a:t>
            </a:r>
            <a:endParaRPr lang="fr-CA" dirty="0"/>
          </a:p>
        </p:txBody>
      </p:sp>
      <p:sp>
        <p:nvSpPr>
          <p:cNvPr id="21" name="Espace réservé du numéro de diapositive 5"/>
          <p:cNvSpPr>
            <a:spLocks noGrp="1"/>
          </p:cNvSpPr>
          <p:nvPr>
            <p:ph type="sldNum" sz="quarter" idx="4"/>
          </p:nvPr>
        </p:nvSpPr>
        <p:spPr>
          <a:xfrm>
            <a:off x="8535240" y="6488137"/>
            <a:ext cx="551610" cy="365125"/>
          </a:xfrm>
          <a:prstGeom prst="rect">
            <a:avLst/>
          </a:prstGeom>
        </p:spPr>
        <p:txBody>
          <a:bodyPr anchor="ctr" anchorCtr="0"/>
          <a:lstStyle>
            <a:lvl1pPr algn="ctr">
              <a:defRPr sz="800" b="1">
                <a:solidFill>
                  <a:schemeClr val="tx1"/>
                </a:solidFill>
              </a:defRPr>
            </a:lvl1pPr>
          </a:lstStyle>
          <a:p>
            <a:pPr>
              <a:defRPr/>
            </a:pPr>
            <a:fld id="{437E8A14-D642-4221-8302-C4B33561F905}" type="slidenum">
              <a:rPr lang="fr-CA" smtClean="0"/>
              <a:pPr>
                <a:defRPr/>
              </a:pPr>
              <a:t>‹#›</a:t>
            </a:fld>
            <a:endParaRPr lang="fr-CA" dirty="0"/>
          </a:p>
        </p:txBody>
      </p:sp>
      <p:sp>
        <p:nvSpPr>
          <p:cNvPr id="8" name="Titre 7"/>
          <p:cNvSpPr>
            <a:spLocks noGrp="1"/>
          </p:cNvSpPr>
          <p:nvPr>
            <p:ph type="title"/>
          </p:nvPr>
        </p:nvSpPr>
        <p:spPr>
          <a:xfrm>
            <a:off x="1839083" y="185715"/>
            <a:ext cx="6909630" cy="1004692"/>
          </a:xfrm>
        </p:spPr>
        <p:txBody>
          <a:bodyPr/>
          <a:lstStyle/>
          <a:p>
            <a:r>
              <a:rPr lang="fr-FR" dirty="0" smtClean="0"/>
              <a:t>Cliquez pour modifier le style du titre</a:t>
            </a:r>
            <a:endParaRPr lang="fr-CA"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Diapositive de titre">
    <p:spTree>
      <p:nvGrpSpPr>
        <p:cNvPr id="1" name=""/>
        <p:cNvGrpSpPr/>
        <p:nvPr/>
      </p:nvGrpSpPr>
      <p:grpSpPr>
        <a:xfrm>
          <a:off x="0" y="0"/>
          <a:ext cx="0" cy="0"/>
          <a:chOff x="0" y="0"/>
          <a:chExt cx="0" cy="0"/>
        </a:xfrm>
      </p:grpSpPr>
      <p:pic>
        <p:nvPicPr>
          <p:cNvPr id="3" name="Image 2" descr="4907_ppt-relever-les-defis_m01_cover2.jpg"/>
          <p:cNvPicPr>
            <a:picLocks noChangeAspect="1"/>
          </p:cNvPicPr>
          <p:nvPr userDrawn="1"/>
        </p:nvPicPr>
        <p:blipFill>
          <a:blip r:embed="rId2" cstate="print"/>
          <a:stretch>
            <a:fillRect/>
          </a:stretch>
        </p:blipFill>
        <p:spPr>
          <a:xfrm>
            <a:off x="0" y="0"/>
            <a:ext cx="9144000" cy="685800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theme" Target="../theme/theme1.xml"/><Relationship Id="rId6"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Image 7" descr="4907_ppt-relever-les-defisB_interieur.jpg"/>
          <p:cNvPicPr>
            <a:picLocks noChangeAspect="1"/>
          </p:cNvPicPr>
          <p:nvPr userDrawn="1"/>
        </p:nvPicPr>
        <p:blipFill>
          <a:blip r:embed="rId6" cstate="print"/>
          <a:stretch>
            <a:fillRect/>
          </a:stretch>
        </p:blipFill>
        <p:spPr>
          <a:xfrm>
            <a:off x="0" y="0"/>
            <a:ext cx="9144000" cy="6858000"/>
          </a:xfrm>
          <a:prstGeom prst="rect">
            <a:avLst/>
          </a:prstGeom>
        </p:spPr>
      </p:pic>
      <p:sp>
        <p:nvSpPr>
          <p:cNvPr id="1028" name="Espace réservé du titre 1"/>
          <p:cNvSpPr>
            <a:spLocks noGrp="1"/>
          </p:cNvSpPr>
          <p:nvPr>
            <p:ph type="title"/>
          </p:nvPr>
        </p:nvSpPr>
        <p:spPr bwMode="auto">
          <a:xfrm>
            <a:off x="500035" y="185715"/>
            <a:ext cx="8453465" cy="1004692"/>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fr-FR" dirty="0" smtClean="0"/>
              <a:t>Cliquez pour modifier le style du titre</a:t>
            </a:r>
            <a:endParaRPr lang="fr-CA" dirty="0" smtClean="0"/>
          </a:p>
        </p:txBody>
      </p:sp>
      <p:sp>
        <p:nvSpPr>
          <p:cNvPr id="1029" name="Espace réservé du texte 2"/>
          <p:cNvSpPr>
            <a:spLocks noGrp="1"/>
          </p:cNvSpPr>
          <p:nvPr>
            <p:ph type="body" idx="1"/>
          </p:nvPr>
        </p:nvSpPr>
        <p:spPr bwMode="auto">
          <a:xfrm>
            <a:off x="500036" y="1697912"/>
            <a:ext cx="8248678" cy="43949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CA" dirty="0" smtClean="0"/>
          </a:p>
        </p:txBody>
      </p:sp>
      <p:sp>
        <p:nvSpPr>
          <p:cNvPr id="9" name="Espace réservé du numéro de diapositive 5"/>
          <p:cNvSpPr>
            <a:spLocks noGrp="1"/>
          </p:cNvSpPr>
          <p:nvPr>
            <p:ph type="sldNum" sz="quarter" idx="4"/>
          </p:nvPr>
        </p:nvSpPr>
        <p:spPr>
          <a:xfrm>
            <a:off x="8535240" y="6488137"/>
            <a:ext cx="551610" cy="365125"/>
          </a:xfrm>
          <a:prstGeom prst="rect">
            <a:avLst/>
          </a:prstGeom>
        </p:spPr>
        <p:txBody>
          <a:bodyPr anchor="ctr" anchorCtr="0"/>
          <a:lstStyle>
            <a:lvl1pPr algn="ctr">
              <a:defRPr sz="800" b="1">
                <a:solidFill>
                  <a:schemeClr val="tx1"/>
                </a:solidFill>
              </a:defRPr>
            </a:lvl1pPr>
          </a:lstStyle>
          <a:p>
            <a:pPr>
              <a:defRPr/>
            </a:pPr>
            <a:fld id="{437E8A14-D642-4221-8302-C4B33561F905}" type="slidenum">
              <a:rPr lang="fr-CA" smtClean="0"/>
              <a:pPr>
                <a:defRPr/>
              </a:pPr>
              <a:t>‹#›</a:t>
            </a:fld>
            <a:endParaRPr lang="fr-CA" dirty="0"/>
          </a:p>
        </p:txBody>
      </p:sp>
      <p:sp>
        <p:nvSpPr>
          <p:cNvPr id="10" name="Espace réservé du pied de page 4"/>
          <p:cNvSpPr>
            <a:spLocks noGrp="1"/>
          </p:cNvSpPr>
          <p:nvPr>
            <p:ph type="ftr" sz="quarter" idx="3"/>
          </p:nvPr>
        </p:nvSpPr>
        <p:spPr>
          <a:xfrm>
            <a:off x="2584082" y="6564337"/>
            <a:ext cx="6078934" cy="365125"/>
          </a:xfrm>
          <a:prstGeom prst="rect">
            <a:avLst/>
          </a:prstGeom>
        </p:spPr>
        <p:txBody>
          <a:bodyPr/>
          <a:lstStyle>
            <a:lvl1pPr algn="r">
              <a:defRPr sz="800" b="0">
                <a:solidFill>
                  <a:schemeClr val="tx1"/>
                </a:solidFill>
              </a:defRPr>
            </a:lvl1pPr>
          </a:lstStyle>
          <a:p>
            <a:pPr>
              <a:defRPr/>
            </a:pPr>
            <a:r>
              <a:rPr lang="fr-CA" dirty="0" smtClean="0"/>
              <a:t>Relever les défis de la gestion des ressources humaines © 2013 Chenelière Éducation </a:t>
            </a:r>
            <a:r>
              <a:rPr lang="fr-CA" dirty="0" err="1" smtClean="0"/>
              <a:t>inc</a:t>
            </a:r>
            <a:r>
              <a:rPr lang="fr-CA" dirty="0" smtClean="0"/>
              <a:t>.</a:t>
            </a:r>
            <a:endParaRPr lang="fr-CA" dirty="0"/>
          </a:p>
        </p:txBody>
      </p:sp>
    </p:spTree>
  </p:cSld>
  <p:clrMap bg1="lt1" tx1="dk1" bg2="lt2" tx2="dk2" accent1="accent1" accent2="accent2" accent3="accent3" accent4="accent4" accent5="accent5" accent6="accent6" hlink="hlink" folHlink="folHlink"/>
  <p:sldLayoutIdLst>
    <p:sldLayoutId id="2147484007" r:id="rId1"/>
    <p:sldLayoutId id="2147484016" r:id="rId2"/>
    <p:sldLayoutId id="2147484017" r:id="rId3"/>
    <p:sldLayoutId id="2147484014" r:id="rId4"/>
  </p:sldLayoutIdLst>
  <p:timing>
    <p:tnLst>
      <p:par>
        <p:cTn id="1" dur="indefinite" restart="never" nodeType="tmRoot"/>
      </p:par>
    </p:tnLst>
  </p:timing>
  <p:hf hdr="0" dt="0"/>
  <p:txStyles>
    <p:titleStyle>
      <a:lvl1pPr algn="l" rtl="0" eaLnBrk="0" fontAlgn="base" hangingPunct="0">
        <a:spcBef>
          <a:spcPct val="0"/>
        </a:spcBef>
        <a:spcAft>
          <a:spcPct val="0"/>
        </a:spcAft>
        <a:defRPr sz="3000" b="1" kern="1200">
          <a:solidFill>
            <a:schemeClr val="bg1"/>
          </a:solidFill>
          <a:latin typeface="Arial" pitchFamily="34" charset="0"/>
          <a:ea typeface="+mj-ea"/>
          <a:cs typeface="Arial" pitchFamily="34" charset="0"/>
        </a:defRPr>
      </a:lvl1pPr>
      <a:lvl2pPr algn="l" rtl="0" eaLnBrk="0" fontAlgn="base" hangingPunct="0">
        <a:spcBef>
          <a:spcPct val="0"/>
        </a:spcBef>
        <a:spcAft>
          <a:spcPct val="0"/>
        </a:spcAft>
        <a:defRPr sz="2600">
          <a:solidFill>
            <a:srgbClr val="524A3F"/>
          </a:solidFill>
          <a:latin typeface="Formata-Medium" pitchFamily="34" charset="0"/>
          <a:cs typeface="Arial" charset="0"/>
        </a:defRPr>
      </a:lvl2pPr>
      <a:lvl3pPr algn="l" rtl="0" eaLnBrk="0" fontAlgn="base" hangingPunct="0">
        <a:spcBef>
          <a:spcPct val="0"/>
        </a:spcBef>
        <a:spcAft>
          <a:spcPct val="0"/>
        </a:spcAft>
        <a:defRPr sz="2600">
          <a:solidFill>
            <a:srgbClr val="524A3F"/>
          </a:solidFill>
          <a:latin typeface="Formata-Medium" pitchFamily="34" charset="0"/>
          <a:cs typeface="Arial" charset="0"/>
        </a:defRPr>
      </a:lvl3pPr>
      <a:lvl4pPr algn="l" rtl="0" eaLnBrk="0" fontAlgn="base" hangingPunct="0">
        <a:spcBef>
          <a:spcPct val="0"/>
        </a:spcBef>
        <a:spcAft>
          <a:spcPct val="0"/>
        </a:spcAft>
        <a:defRPr sz="2600">
          <a:solidFill>
            <a:srgbClr val="524A3F"/>
          </a:solidFill>
          <a:latin typeface="Formata-Medium" pitchFamily="34" charset="0"/>
          <a:cs typeface="Arial" charset="0"/>
        </a:defRPr>
      </a:lvl4pPr>
      <a:lvl5pPr algn="l" rtl="0" eaLnBrk="0" fontAlgn="base" hangingPunct="0">
        <a:spcBef>
          <a:spcPct val="0"/>
        </a:spcBef>
        <a:spcAft>
          <a:spcPct val="0"/>
        </a:spcAft>
        <a:defRPr sz="2600">
          <a:solidFill>
            <a:srgbClr val="524A3F"/>
          </a:solidFill>
          <a:latin typeface="Formata-Medium" pitchFamily="34" charset="0"/>
          <a:cs typeface="Arial" charset="0"/>
        </a:defRPr>
      </a:lvl5pPr>
      <a:lvl6pPr marL="457200" algn="l" rtl="0" fontAlgn="base">
        <a:spcBef>
          <a:spcPct val="0"/>
        </a:spcBef>
        <a:spcAft>
          <a:spcPct val="0"/>
        </a:spcAft>
        <a:defRPr sz="3000" b="1">
          <a:solidFill>
            <a:schemeClr val="bg1"/>
          </a:solidFill>
          <a:latin typeface="BlissMedium" pitchFamily="2" charset="0"/>
        </a:defRPr>
      </a:lvl6pPr>
      <a:lvl7pPr marL="914400" algn="l" rtl="0" fontAlgn="base">
        <a:spcBef>
          <a:spcPct val="0"/>
        </a:spcBef>
        <a:spcAft>
          <a:spcPct val="0"/>
        </a:spcAft>
        <a:defRPr sz="3000" b="1">
          <a:solidFill>
            <a:schemeClr val="bg1"/>
          </a:solidFill>
          <a:latin typeface="BlissMedium" pitchFamily="2" charset="0"/>
        </a:defRPr>
      </a:lvl7pPr>
      <a:lvl8pPr marL="1371600" algn="l" rtl="0" fontAlgn="base">
        <a:spcBef>
          <a:spcPct val="0"/>
        </a:spcBef>
        <a:spcAft>
          <a:spcPct val="0"/>
        </a:spcAft>
        <a:defRPr sz="3000" b="1">
          <a:solidFill>
            <a:schemeClr val="bg1"/>
          </a:solidFill>
          <a:latin typeface="BlissMedium" pitchFamily="2" charset="0"/>
        </a:defRPr>
      </a:lvl8pPr>
      <a:lvl9pPr marL="1828800" algn="l" rtl="0" fontAlgn="base">
        <a:spcBef>
          <a:spcPct val="0"/>
        </a:spcBef>
        <a:spcAft>
          <a:spcPct val="0"/>
        </a:spcAft>
        <a:defRPr sz="3000" b="1">
          <a:solidFill>
            <a:schemeClr val="bg1"/>
          </a:solidFill>
          <a:latin typeface="BlissMedium" pitchFamily="2" charset="0"/>
        </a:defRPr>
      </a:lvl9pPr>
    </p:titleStyle>
    <p:bodyStyle>
      <a:lvl1pPr marL="0" indent="0" algn="l" rtl="0" eaLnBrk="0" fontAlgn="base" hangingPunct="0">
        <a:spcBef>
          <a:spcPct val="20000"/>
        </a:spcBef>
        <a:spcAft>
          <a:spcPct val="0"/>
        </a:spcAft>
        <a:buClr>
          <a:srgbClr val="5D87A1"/>
        </a:buClr>
        <a:buSzPct val="110000"/>
        <a:buFont typeface="Wingdings" pitchFamily="2" charset="2"/>
        <a:buNone/>
        <a:defRPr sz="2600" b="0" kern="1200">
          <a:solidFill>
            <a:schemeClr val="tx1"/>
          </a:solidFill>
          <a:latin typeface="Arial" pitchFamily="34" charset="0"/>
          <a:ea typeface="+mn-ea"/>
          <a:cs typeface="Arial" pitchFamily="34" charset="0"/>
        </a:defRPr>
      </a:lvl1pPr>
      <a:lvl2pPr marL="361950" indent="-180975" algn="l" rtl="0" eaLnBrk="0" fontAlgn="base" hangingPunct="0">
        <a:spcBef>
          <a:spcPct val="20000"/>
        </a:spcBef>
        <a:spcAft>
          <a:spcPts val="300"/>
        </a:spcAft>
        <a:buClr>
          <a:srgbClr val="8A7061"/>
        </a:buClr>
        <a:buFont typeface="Arial" pitchFamily="34" charset="0"/>
        <a:buChar char="•"/>
        <a:defRPr sz="2500" kern="1200">
          <a:solidFill>
            <a:schemeClr val="tx1"/>
          </a:solidFill>
          <a:latin typeface="Arial" pitchFamily="34" charset="0"/>
          <a:ea typeface="+mn-ea"/>
          <a:cs typeface="Arial" pitchFamily="34" charset="0"/>
        </a:defRPr>
      </a:lvl2pPr>
      <a:lvl3pPr marL="714375" indent="-171450" algn="l" rtl="0" eaLnBrk="0" fontAlgn="base" hangingPunct="0">
        <a:spcBef>
          <a:spcPct val="20000"/>
        </a:spcBef>
        <a:spcAft>
          <a:spcPts val="300"/>
        </a:spcAft>
        <a:buClr>
          <a:srgbClr val="8A7061"/>
        </a:buClr>
        <a:buFont typeface="Arial" pitchFamily="34" charset="0"/>
        <a:buChar char="•"/>
        <a:defRPr sz="2300" kern="1200">
          <a:solidFill>
            <a:schemeClr val="tx1"/>
          </a:solidFill>
          <a:latin typeface="Arial" pitchFamily="34" charset="0"/>
          <a:ea typeface="+mn-ea"/>
          <a:cs typeface="Arial" pitchFamily="34" charset="0"/>
        </a:defRPr>
      </a:lvl3pPr>
      <a:lvl4pPr marL="1076325" indent="-180975" algn="l" rtl="0" eaLnBrk="0" fontAlgn="base" hangingPunct="0">
        <a:spcBef>
          <a:spcPct val="20000"/>
        </a:spcBef>
        <a:spcAft>
          <a:spcPts val="300"/>
        </a:spcAft>
        <a:buClr>
          <a:srgbClr val="8A7061"/>
        </a:buClr>
        <a:buFont typeface="Arial" pitchFamily="34" charset="0"/>
        <a:buChar char="•"/>
        <a:defRPr sz="2000" kern="1200">
          <a:solidFill>
            <a:schemeClr val="tx1"/>
          </a:solidFill>
          <a:latin typeface="Arial" pitchFamily="34" charset="0"/>
          <a:ea typeface="+mn-ea"/>
          <a:cs typeface="Arial" pitchFamily="34" charset="0"/>
        </a:defRPr>
      </a:lvl4pPr>
      <a:lvl5pPr marL="1438275" indent="-180975" algn="l" rtl="0" eaLnBrk="0" fontAlgn="base" hangingPunct="0">
        <a:spcBef>
          <a:spcPct val="20000"/>
        </a:spcBef>
        <a:spcAft>
          <a:spcPct val="0"/>
        </a:spcAft>
        <a:buClr>
          <a:srgbClr val="8A7061"/>
        </a:buClr>
        <a:buFont typeface="Arial" pitchFamily="34" charset="0"/>
        <a:buChar char="•"/>
        <a:defRPr sz="1700" kern="1200">
          <a:solidFill>
            <a:schemeClr val="tx1"/>
          </a:solidFill>
          <a:latin typeface="Arial" pitchFamily="34" charset="0"/>
          <a:ea typeface="+mn-ea"/>
          <a:cs typeface="Arial"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endParaRPr lang="fr-CA" dirty="0"/>
          </a:p>
        </p:txBody>
      </p:sp>
      <p:sp>
        <p:nvSpPr>
          <p:cNvPr id="3" name="Espace réservé du contenu 2"/>
          <p:cNvSpPr>
            <a:spLocks noGrp="1"/>
          </p:cNvSpPr>
          <p:nvPr>
            <p:ph sz="quarter" idx="10"/>
          </p:nvPr>
        </p:nvSpPr>
        <p:spPr/>
        <p:txBody>
          <a:bodyPr/>
          <a:lstStyle/>
          <a:p>
            <a:endParaRPr lang="fr-CA"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129722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La gestion des ressources humaines (GRH)</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3</a:t>
            </a:fld>
            <a:endParaRPr lang="fr-CA" dirty="0"/>
          </a:p>
        </p:txBody>
      </p:sp>
      <p:sp>
        <p:nvSpPr>
          <p:cNvPr id="8" name="Espace réservé du contenu 7"/>
          <p:cNvSpPr>
            <a:spLocks noGrp="1"/>
          </p:cNvSpPr>
          <p:nvPr>
            <p:ph sz="quarter" idx="12"/>
          </p:nvPr>
        </p:nvSpPr>
        <p:spPr>
          <a:xfrm>
            <a:off x="496916" y="1484784"/>
            <a:ext cx="8467572" cy="4896544"/>
          </a:xfrm>
        </p:spPr>
        <p:txBody>
          <a:bodyPr/>
          <a:lstStyle/>
          <a:p>
            <a:pPr marL="342900" indent="-342900">
              <a:buFont typeface="Arial" pitchFamily="34" charset="0"/>
              <a:buChar char="•"/>
            </a:pPr>
            <a:r>
              <a:rPr lang="fr-CA" sz="2300" dirty="0"/>
              <a:t>La GRH regroupe l’ensemble des pratiques de planification, de direction, d’organisation et de contrôle des ressources humaines au sein de l’organisation.</a:t>
            </a:r>
          </a:p>
          <a:p>
            <a:pPr marL="342900" indent="-342900">
              <a:buFont typeface="Arial" pitchFamily="34" charset="0"/>
              <a:buChar char="•"/>
            </a:pPr>
            <a:r>
              <a:rPr lang="fr-CA" sz="2300" dirty="0"/>
              <a:t>Plus précisément, on parle d’activités:</a:t>
            </a:r>
          </a:p>
          <a:p>
            <a:pPr lvl="2"/>
            <a:r>
              <a:rPr lang="fr-CA" sz="1900" dirty="0"/>
              <a:t>De planification des ressources humaines </a:t>
            </a:r>
          </a:p>
          <a:p>
            <a:pPr lvl="2"/>
            <a:r>
              <a:rPr lang="fr-CA" sz="1900" dirty="0"/>
              <a:t>De recrutement, de sélection et d’accueil</a:t>
            </a:r>
          </a:p>
          <a:p>
            <a:pPr lvl="2"/>
            <a:r>
              <a:rPr lang="fr-CA" sz="1900" dirty="0"/>
              <a:t>De formation, de développement et de gestion des carrières</a:t>
            </a:r>
          </a:p>
          <a:p>
            <a:pPr lvl="2"/>
            <a:r>
              <a:rPr lang="fr-CA" sz="1900" dirty="0"/>
              <a:t>De rémunération</a:t>
            </a:r>
          </a:p>
          <a:p>
            <a:pPr lvl="2"/>
            <a:r>
              <a:rPr lang="fr-CA" sz="1900" dirty="0"/>
              <a:t>D’évaluation des performances</a:t>
            </a:r>
          </a:p>
          <a:p>
            <a:pPr lvl="2"/>
            <a:r>
              <a:rPr lang="fr-CA" sz="1900" dirty="0"/>
              <a:t>De gestion de la santé et de la sécurité</a:t>
            </a:r>
          </a:p>
          <a:p>
            <a:pPr lvl="2"/>
            <a:r>
              <a:rPr lang="fr-CA" sz="1900" dirty="0"/>
              <a:t>D’organisation du travail</a:t>
            </a:r>
          </a:p>
          <a:p>
            <a:pPr lvl="2"/>
            <a:r>
              <a:rPr lang="fr-CA" sz="1900" dirty="0"/>
              <a:t>D’administration de la convention collective</a:t>
            </a:r>
          </a:p>
          <a:p>
            <a:pPr lvl="2"/>
            <a:r>
              <a:rPr lang="fr-CA" sz="1900" dirty="0"/>
              <a:t>De gestion de la diversité, etc.</a:t>
            </a:r>
          </a:p>
          <a:p>
            <a:endParaRPr lang="fr-CA" sz="2500" dirty="0"/>
          </a:p>
        </p:txBody>
      </p:sp>
    </p:spTree>
    <p:extLst>
      <p:ext uri="{BB962C8B-B14F-4D97-AF65-F5344CB8AC3E}">
        <p14:creationId xmlns:p14="http://schemas.microsoft.com/office/powerpoint/2010/main" val="48534892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La fonction ressources </a:t>
            </a:r>
            <a:r>
              <a:rPr lang="fr-CA" dirty="0" smtClean="0"/>
              <a:t>humaines et le service des ressources humaines</a:t>
            </a:r>
            <a:endParaRPr lang="fr-CA"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4</a:t>
            </a:fld>
            <a:endParaRPr lang="fr-CA"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425" y="2152650"/>
            <a:ext cx="8821150" cy="32925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2417611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pied de page 2"/>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5" name="Titre 4"/>
          <p:cNvSpPr>
            <a:spLocks noGrp="1"/>
          </p:cNvSpPr>
          <p:nvPr>
            <p:ph type="title"/>
          </p:nvPr>
        </p:nvSpPr>
        <p:spPr/>
        <p:txBody>
          <a:bodyPr/>
          <a:lstStyle/>
          <a:p>
            <a:r>
              <a:rPr lang="fr-CA" dirty="0" smtClean="0"/>
              <a:t>L’importance de miser sur les ressources humaines</a:t>
            </a:r>
            <a:endParaRPr lang="fr-CA"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5</a:t>
            </a:fld>
            <a:endParaRPr lang="fr-CA"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297" y="1905000"/>
            <a:ext cx="8763406" cy="3900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sz="2900" dirty="0" smtClean="0"/>
              <a:t>Le partage des responsabilités en matière de gestion des ressources humaines</a:t>
            </a:r>
            <a:endParaRPr lang="fr-CA" sz="2900"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6</a:t>
            </a:fld>
            <a:endParaRPr lang="fr-CA"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9217" y="1916832"/>
            <a:ext cx="8745566" cy="36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1330825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noAutofit/>
          </a:bodyPr>
          <a:lstStyle/>
          <a:p>
            <a:r>
              <a:rPr lang="fr-CA" dirty="0"/>
              <a:t>Le partage des responsabilités en matière de gestion des ressources </a:t>
            </a:r>
            <a:r>
              <a:rPr lang="fr-CA" dirty="0" smtClean="0"/>
              <a:t>humaines (</a:t>
            </a:r>
            <a:r>
              <a:rPr lang="fr-CA" i="1" dirty="0" smtClean="0"/>
              <a:t>suite</a:t>
            </a:r>
            <a:r>
              <a:rPr lang="fr-CA" dirty="0" smtClean="0"/>
              <a:t>)</a:t>
            </a:r>
            <a:endParaRPr lang="fr-CA"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7</a:t>
            </a:fld>
            <a:endParaRPr lang="fr-CA"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475" y="1857374"/>
            <a:ext cx="8795050" cy="40198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03920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L’évolution historique de la fonction RH au Canada</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8</a:t>
            </a:fld>
            <a:endParaRPr lang="fr-CA" dirty="0"/>
          </a:p>
        </p:txBody>
      </p:sp>
      <p:sp>
        <p:nvSpPr>
          <p:cNvPr id="8" name="Espace réservé du contenu 7"/>
          <p:cNvSpPr>
            <a:spLocks noGrp="1"/>
          </p:cNvSpPr>
          <p:nvPr>
            <p:ph sz="quarter" idx="12"/>
          </p:nvPr>
        </p:nvSpPr>
        <p:spPr>
          <a:xfrm>
            <a:off x="496916" y="1628800"/>
            <a:ext cx="8242272" cy="4680520"/>
          </a:xfrm>
        </p:spPr>
        <p:txBody>
          <a:bodyPr/>
          <a:lstStyle/>
          <a:p>
            <a:r>
              <a:rPr lang="fr-CA" sz="2500" dirty="0" smtClean="0"/>
              <a:t>Dès </a:t>
            </a:r>
            <a:r>
              <a:rPr lang="fr-CA" sz="2500" dirty="0"/>
              <a:t>le début du XIX</a:t>
            </a:r>
            <a:r>
              <a:rPr lang="fr-CA" sz="2500" baseline="30000" dirty="0"/>
              <a:t>e</a:t>
            </a:r>
            <a:r>
              <a:rPr lang="fr-CA" sz="2500" dirty="0"/>
              <a:t> siècle, la GRH a évolué en suivant diverses perspectives qui sont toujours présentes aujourd’hui et qui peuvent être résumées en deux courants:</a:t>
            </a:r>
          </a:p>
          <a:p>
            <a:endParaRPr lang="fr-CA" sz="800" dirty="0"/>
          </a:p>
          <a:p>
            <a:pPr marL="342900" indent="-342900">
              <a:buFont typeface="Arial" pitchFamily="34" charset="0"/>
              <a:buChar char="•"/>
            </a:pPr>
            <a:r>
              <a:rPr lang="fr-CA" sz="2300" dirty="0"/>
              <a:t>Un courant plus traditionnel qui porte sur les perspectives </a:t>
            </a:r>
            <a:r>
              <a:rPr lang="fr-CA" sz="2300" b="1" dirty="0"/>
              <a:t>scientifique</a:t>
            </a:r>
            <a:r>
              <a:rPr lang="fr-CA" sz="2300" dirty="0"/>
              <a:t>, </a:t>
            </a:r>
            <a:r>
              <a:rPr lang="fr-CA" sz="2300" b="1" dirty="0"/>
              <a:t>psychologique</a:t>
            </a:r>
            <a:r>
              <a:rPr lang="fr-CA" sz="2300" dirty="0"/>
              <a:t>, </a:t>
            </a:r>
            <a:r>
              <a:rPr lang="fr-CA" sz="2300" b="1" dirty="0"/>
              <a:t>légale</a:t>
            </a:r>
            <a:r>
              <a:rPr lang="fr-CA" sz="2300" dirty="0"/>
              <a:t>, </a:t>
            </a:r>
            <a:r>
              <a:rPr lang="fr-CA" sz="2300" b="1" dirty="0"/>
              <a:t>syndicale</a:t>
            </a:r>
            <a:r>
              <a:rPr lang="fr-CA" sz="2300" dirty="0"/>
              <a:t> et </a:t>
            </a:r>
            <a:r>
              <a:rPr lang="fr-CA" sz="2300" b="1" dirty="0"/>
              <a:t>économique</a:t>
            </a:r>
            <a:r>
              <a:rPr lang="fr-CA" sz="2300" dirty="0"/>
              <a:t>;</a:t>
            </a:r>
          </a:p>
          <a:p>
            <a:pPr marL="342900" indent="-342900">
              <a:buFont typeface="Arial" pitchFamily="34" charset="0"/>
              <a:buChar char="•"/>
            </a:pPr>
            <a:r>
              <a:rPr lang="fr-CA" sz="2300" dirty="0" smtClean="0"/>
              <a:t>Un </a:t>
            </a:r>
            <a:r>
              <a:rPr lang="fr-CA" sz="2300" dirty="0"/>
              <a:t>courant plus récent (depuis 1980) qui porte sur les perspectives </a:t>
            </a:r>
            <a:r>
              <a:rPr lang="fr-CA" sz="2300" b="1" dirty="0"/>
              <a:t>contingente</a:t>
            </a:r>
            <a:r>
              <a:rPr lang="fr-CA" sz="2300" dirty="0"/>
              <a:t>, </a:t>
            </a:r>
            <a:r>
              <a:rPr lang="fr-CA" sz="2300" b="1" dirty="0"/>
              <a:t>stratégique</a:t>
            </a:r>
            <a:r>
              <a:rPr lang="fr-CA" sz="2300" dirty="0"/>
              <a:t> et de </a:t>
            </a:r>
            <a:r>
              <a:rPr lang="fr-CA" sz="2300" b="1" dirty="0"/>
              <a:t>valeur ajoutée</a:t>
            </a:r>
            <a:r>
              <a:rPr lang="fr-CA" sz="2300" dirty="0"/>
              <a:t>.</a:t>
            </a:r>
          </a:p>
          <a:p>
            <a:endParaRPr lang="fr-CA" sz="2300" dirty="0" smtClean="0"/>
          </a:p>
        </p:txBody>
      </p:sp>
    </p:spTree>
    <p:extLst>
      <p:ext uri="{BB962C8B-B14F-4D97-AF65-F5344CB8AC3E}">
        <p14:creationId xmlns:p14="http://schemas.microsoft.com/office/powerpoint/2010/main" val="2816922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La perspective scientifique</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9</a:t>
            </a:fld>
            <a:endParaRPr lang="fr-CA" dirty="0"/>
          </a:p>
        </p:txBody>
      </p:sp>
      <p:sp>
        <p:nvSpPr>
          <p:cNvPr id="5" name="Espace réservé du contenu 4"/>
          <p:cNvSpPr>
            <a:spLocks noGrp="1"/>
          </p:cNvSpPr>
          <p:nvPr>
            <p:ph sz="quarter" idx="12"/>
          </p:nvPr>
        </p:nvSpPr>
        <p:spPr>
          <a:xfrm>
            <a:off x="450864" y="1628800"/>
            <a:ext cx="8242272" cy="4824536"/>
          </a:xfrm>
        </p:spPr>
        <p:txBody>
          <a:bodyPr/>
          <a:lstStyle/>
          <a:p>
            <a:r>
              <a:rPr lang="fr-CA" sz="2300" b="1" dirty="0"/>
              <a:t>Principe</a:t>
            </a:r>
            <a:r>
              <a:rPr lang="fr-CA" sz="2300" dirty="0"/>
              <a:t>: L’organisation technique du travail et les méthodes de production résolvent les problèmes associés au facteur humain dans les manufactures.</a:t>
            </a:r>
          </a:p>
          <a:p>
            <a:pPr lvl="2"/>
            <a:r>
              <a:rPr lang="fr-CA" sz="2000" dirty="0"/>
              <a:t>Les travailleurs comme les contremaîtres ne sont pas mis à contribution</a:t>
            </a:r>
            <a:r>
              <a:rPr lang="fr-CA" sz="1800" dirty="0"/>
              <a:t>.</a:t>
            </a:r>
          </a:p>
          <a:p>
            <a:pPr lvl="1">
              <a:buFont typeface="Arial" charset="0"/>
              <a:buNone/>
            </a:pPr>
            <a:endParaRPr lang="fr-CA" sz="800" dirty="0"/>
          </a:p>
          <a:p>
            <a:pPr marL="342900" indent="-342900">
              <a:buFont typeface="Arial" pitchFamily="34" charset="0"/>
              <a:buChar char="•"/>
            </a:pPr>
            <a:r>
              <a:rPr lang="fr-CA" sz="2300" dirty="0"/>
              <a:t>C’est l’époque où l’on mandate des experts – souvent des ingénieurs – pour qu’ils: </a:t>
            </a:r>
          </a:p>
          <a:p>
            <a:pPr lvl="2"/>
            <a:r>
              <a:rPr lang="fr-CA" sz="2000" dirty="0"/>
              <a:t>Procèdent à des études des temps et des mouvements;</a:t>
            </a:r>
          </a:p>
          <a:p>
            <a:pPr lvl="2"/>
            <a:r>
              <a:rPr lang="fr-CA" sz="2000" dirty="0"/>
              <a:t>Conçoivent des modes de travail à la chaîne;</a:t>
            </a:r>
          </a:p>
          <a:p>
            <a:pPr lvl="2"/>
            <a:r>
              <a:rPr lang="fr-CA" sz="2000" dirty="0"/>
              <a:t>Développent des systèmes de rémunération à la pièce.</a:t>
            </a:r>
          </a:p>
          <a:p>
            <a:pPr lvl="1">
              <a:buFont typeface="Arial" charset="0"/>
              <a:buNone/>
            </a:pPr>
            <a:endParaRPr lang="fr-CA" sz="800" dirty="0"/>
          </a:p>
          <a:p>
            <a:pPr marL="342900" indent="-342900">
              <a:buFont typeface="Arial" pitchFamily="34" charset="0"/>
              <a:buChar char="•"/>
            </a:pPr>
            <a:r>
              <a:rPr lang="fr-CA" sz="2300" dirty="0"/>
              <a:t>L’expertise en ingénierie du travail se développe.</a:t>
            </a:r>
          </a:p>
          <a:p>
            <a:pPr marL="342900" indent="-342900"/>
            <a:endParaRPr lang="fr-CA" sz="2500" dirty="0"/>
          </a:p>
        </p:txBody>
      </p:sp>
    </p:spTree>
    <p:extLst>
      <p:ext uri="{BB962C8B-B14F-4D97-AF65-F5344CB8AC3E}">
        <p14:creationId xmlns:p14="http://schemas.microsoft.com/office/powerpoint/2010/main" val="11091959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Le mouvement de la psychologie des relations humaines</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10</a:t>
            </a:fld>
            <a:endParaRPr lang="fr-CA" dirty="0"/>
          </a:p>
        </p:txBody>
      </p:sp>
      <p:sp>
        <p:nvSpPr>
          <p:cNvPr id="8" name="Espace réservé du contenu 7"/>
          <p:cNvSpPr>
            <a:spLocks noGrp="1"/>
          </p:cNvSpPr>
          <p:nvPr>
            <p:ph sz="quarter" idx="12"/>
          </p:nvPr>
        </p:nvSpPr>
        <p:spPr>
          <a:xfrm>
            <a:off x="496916" y="1695466"/>
            <a:ext cx="8242272" cy="4613854"/>
          </a:xfrm>
        </p:spPr>
        <p:txBody>
          <a:bodyPr/>
          <a:lstStyle/>
          <a:p>
            <a:pPr>
              <a:lnSpc>
                <a:spcPct val="90000"/>
              </a:lnSpc>
            </a:pPr>
            <a:r>
              <a:rPr lang="fr-CA" sz="2300" b="1" dirty="0"/>
              <a:t>Principe</a:t>
            </a:r>
            <a:r>
              <a:rPr lang="fr-CA" sz="2300" dirty="0"/>
              <a:t>: Pour régler les problèmes entre la direction et les salariés et améliorer l’efficacité au travail, il faut considérer les besoins psychologiques des salariés et adopter des pratiques de gestion caractérisées par le leadership, les communications, la reconnaissance et le respect des personnes.</a:t>
            </a:r>
          </a:p>
          <a:p>
            <a:pPr>
              <a:lnSpc>
                <a:spcPct val="90000"/>
              </a:lnSpc>
            </a:pPr>
            <a:endParaRPr lang="fr-CA" sz="1100" dirty="0"/>
          </a:p>
          <a:p>
            <a:pPr marL="342900" indent="-342900">
              <a:lnSpc>
                <a:spcPct val="90000"/>
              </a:lnSpc>
              <a:buFont typeface="Arial" pitchFamily="34" charset="0"/>
              <a:buChar char="•"/>
            </a:pPr>
            <a:r>
              <a:rPr lang="fr-CA" sz="2300" dirty="0"/>
              <a:t>On s’intéresse aux effets de diverses activités de GRH sur les attitudes et les comportements des employés (notamment, leur motivation et leur satisfaction au travail).</a:t>
            </a:r>
          </a:p>
          <a:p>
            <a:pPr>
              <a:lnSpc>
                <a:spcPct val="90000"/>
              </a:lnSpc>
            </a:pPr>
            <a:endParaRPr lang="fr-CA" sz="1100" dirty="0"/>
          </a:p>
          <a:p>
            <a:pPr marL="342900" indent="-342900">
              <a:lnSpc>
                <a:spcPct val="90000"/>
              </a:lnSpc>
              <a:buFont typeface="Arial" pitchFamily="34" charset="0"/>
              <a:buChar char="•"/>
            </a:pPr>
            <a:r>
              <a:rPr lang="fr-CA" sz="2300" dirty="0"/>
              <a:t>L’expertise en psychologie industrielle et en comportement organisationnel se développe.</a:t>
            </a:r>
          </a:p>
        </p:txBody>
      </p:sp>
    </p:spTree>
    <p:extLst>
      <p:ext uri="{BB962C8B-B14F-4D97-AF65-F5344CB8AC3E}">
        <p14:creationId xmlns:p14="http://schemas.microsoft.com/office/powerpoint/2010/main" val="11267092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Les perspectives légale et syndicale</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11</a:t>
            </a:fld>
            <a:endParaRPr lang="fr-CA" dirty="0"/>
          </a:p>
        </p:txBody>
      </p:sp>
      <p:sp>
        <p:nvSpPr>
          <p:cNvPr id="5" name="Espace réservé du contenu 4"/>
          <p:cNvSpPr>
            <a:spLocks noGrp="1"/>
          </p:cNvSpPr>
          <p:nvPr>
            <p:ph sz="quarter" idx="12"/>
          </p:nvPr>
        </p:nvSpPr>
        <p:spPr>
          <a:xfrm>
            <a:off x="496916" y="1695466"/>
            <a:ext cx="8242272" cy="4757870"/>
          </a:xfrm>
        </p:spPr>
        <p:txBody>
          <a:bodyPr/>
          <a:lstStyle/>
          <a:p>
            <a:r>
              <a:rPr lang="fr-CA" sz="2300" b="1" dirty="0"/>
              <a:t>Principe</a:t>
            </a:r>
            <a:r>
              <a:rPr lang="fr-CA" sz="2300" dirty="0"/>
              <a:t>: Les problèmes de relations qu’éprouvent les dirigeants d’entreprise et les salariés sont dus au déséquilibre des pouvoirs entre eux, à l’autoritarisme des cadres et, enfin, à la précarité économique que vivent les salariés.</a:t>
            </a:r>
          </a:p>
          <a:p>
            <a:endParaRPr lang="fr-CA" sz="1100" dirty="0"/>
          </a:p>
          <a:p>
            <a:pPr marL="342900" indent="-342900">
              <a:buFont typeface="Arial" pitchFamily="34" charset="0"/>
              <a:buChar char="•"/>
            </a:pPr>
            <a:r>
              <a:rPr lang="fr-CA" sz="2300" dirty="0"/>
              <a:t>De saines relations de travail nécessitent la constitution de syndicats libres et l’adoption de lois du travail que l’État doit imposer aux employeurs.</a:t>
            </a:r>
          </a:p>
          <a:p>
            <a:endParaRPr lang="fr-CA" sz="1100" dirty="0"/>
          </a:p>
          <a:p>
            <a:pPr marL="342900" indent="-342900">
              <a:buFont typeface="Arial" pitchFamily="34" charset="0"/>
              <a:buChar char="•"/>
            </a:pPr>
            <a:r>
              <a:rPr lang="fr-CA" sz="2300" dirty="0"/>
              <a:t>L’expertise en relations industrielles (ou de travail) et en droit du travail se développe.</a:t>
            </a:r>
          </a:p>
          <a:p>
            <a:endParaRPr lang="fr-CA" sz="2300" dirty="0" smtClean="0"/>
          </a:p>
        </p:txBody>
      </p:sp>
    </p:spTree>
    <p:extLst>
      <p:ext uri="{BB962C8B-B14F-4D97-AF65-F5344CB8AC3E}">
        <p14:creationId xmlns:p14="http://schemas.microsoft.com/office/powerpoint/2010/main" val="309477699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La perspective économique</a:t>
            </a:r>
            <a:endParaRPr lang="fr-CA" i="1"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12</a:t>
            </a:fld>
            <a:endParaRPr lang="fr-CA" dirty="0"/>
          </a:p>
        </p:txBody>
      </p:sp>
      <p:sp>
        <p:nvSpPr>
          <p:cNvPr id="8" name="Espace réservé du contenu 7"/>
          <p:cNvSpPr>
            <a:spLocks noGrp="1"/>
          </p:cNvSpPr>
          <p:nvPr>
            <p:ph sz="quarter" idx="12"/>
          </p:nvPr>
        </p:nvSpPr>
        <p:spPr>
          <a:xfrm>
            <a:off x="496916" y="1695466"/>
            <a:ext cx="8242272" cy="4541846"/>
          </a:xfrm>
        </p:spPr>
        <p:txBody>
          <a:bodyPr/>
          <a:lstStyle/>
          <a:p>
            <a:r>
              <a:rPr lang="fr-CA" sz="2300" b="1" dirty="0"/>
              <a:t>Principe</a:t>
            </a:r>
            <a:r>
              <a:rPr lang="fr-CA" sz="2300" dirty="0"/>
              <a:t>: Il faut respecter les lois du marché – l’offre et la demande de travail et de produits – pour déterminer les conditions de travail des employés (notamment, leur rémunération).</a:t>
            </a:r>
          </a:p>
          <a:p>
            <a:endParaRPr lang="fr-CA" sz="1400" dirty="0"/>
          </a:p>
          <a:p>
            <a:pPr marL="342900" indent="-342900">
              <a:buFont typeface="Arial" pitchFamily="34" charset="0"/>
              <a:buChar char="•"/>
            </a:pPr>
            <a:r>
              <a:rPr lang="fr-CA" sz="2300" dirty="0" smtClean="0"/>
              <a:t>Cette perspective est plutôt déterministe puisqu’elle présume que le marché dicte aux organisations les conditions de travail qu’elles doivent offrir aux employés afin de les attirer, de les retenir et de demeurer compétitives.</a:t>
            </a:r>
          </a:p>
          <a:p>
            <a:endParaRPr lang="fr-CA" sz="1400" dirty="0"/>
          </a:p>
          <a:p>
            <a:pPr marL="342900" indent="-342900">
              <a:buFont typeface="Arial" pitchFamily="34" charset="0"/>
              <a:buChar char="•"/>
            </a:pPr>
            <a:r>
              <a:rPr lang="fr-CA" sz="2300" dirty="0" smtClean="0"/>
              <a:t>L’expertise en économie du travail se développe</a:t>
            </a:r>
            <a:r>
              <a:rPr lang="fr-CA" sz="2800" dirty="0" smtClean="0"/>
              <a:t>.</a:t>
            </a:r>
            <a:endParaRPr lang="fr-CA" sz="2800" dirty="0"/>
          </a:p>
        </p:txBody>
      </p:sp>
    </p:spTree>
    <p:extLst>
      <p:ext uri="{BB962C8B-B14F-4D97-AF65-F5344CB8AC3E}">
        <p14:creationId xmlns:p14="http://schemas.microsoft.com/office/powerpoint/2010/main" val="161612361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Les perspectives contingente et stratégique</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13</a:t>
            </a:fld>
            <a:endParaRPr lang="fr-CA" dirty="0"/>
          </a:p>
        </p:txBody>
      </p:sp>
      <p:sp>
        <p:nvSpPr>
          <p:cNvPr id="5" name="Espace réservé du contenu 4"/>
          <p:cNvSpPr>
            <a:spLocks noGrp="1"/>
          </p:cNvSpPr>
          <p:nvPr>
            <p:ph sz="quarter" idx="12"/>
          </p:nvPr>
        </p:nvSpPr>
        <p:spPr>
          <a:xfrm>
            <a:off x="496916" y="1695466"/>
            <a:ext cx="8242272" cy="4685862"/>
          </a:xfrm>
        </p:spPr>
        <p:txBody>
          <a:bodyPr/>
          <a:lstStyle/>
          <a:p>
            <a:r>
              <a:rPr lang="fr-CA" sz="2300" b="1" dirty="0"/>
              <a:t>Principe</a:t>
            </a:r>
            <a:r>
              <a:rPr lang="fr-CA" sz="2300" dirty="0"/>
              <a:t>: Il n’existe pas de recette miracle! Il faut aligner la GRH sur le contexte d’affaires (ex.: stratégie d’affaires, valeurs de gestion, environnement) et l’appuyer sur des activités de GRH cohérentes.</a:t>
            </a:r>
          </a:p>
          <a:p>
            <a:endParaRPr lang="fr-CA" sz="1400" dirty="0"/>
          </a:p>
          <a:p>
            <a:pPr marL="342900" indent="-342900">
              <a:buFont typeface="Arial" pitchFamily="34" charset="0"/>
              <a:buChar char="•"/>
            </a:pPr>
            <a:r>
              <a:rPr lang="fr-CA" sz="2300" dirty="0"/>
              <a:t>Les perspectives stratégique et contingente présentent une vision volontariste puisqu’elle présume que les dirigeants ont une certaine marge de manœuvre concernant leurs décisions en matière de GRH.</a:t>
            </a:r>
          </a:p>
          <a:p>
            <a:endParaRPr lang="fr-CA" sz="1400" dirty="0"/>
          </a:p>
          <a:p>
            <a:pPr marL="342900" indent="-342900">
              <a:buFont typeface="Arial" pitchFamily="34" charset="0"/>
              <a:buChar char="•"/>
            </a:pPr>
            <a:r>
              <a:rPr lang="fr-CA" sz="2300" dirty="0"/>
              <a:t>L’expertise en GRH se développe.</a:t>
            </a:r>
          </a:p>
          <a:p>
            <a:endParaRPr lang="fr-CA" sz="2500" dirty="0" smtClean="0"/>
          </a:p>
        </p:txBody>
      </p:sp>
    </p:spTree>
    <p:extLst>
      <p:ext uri="{BB962C8B-B14F-4D97-AF65-F5344CB8AC3E}">
        <p14:creationId xmlns:p14="http://schemas.microsoft.com/office/powerpoint/2010/main" val="9777349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La perspective de la valeur ajoutée ou de la chaîne de valeur</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14</a:t>
            </a:fld>
            <a:endParaRPr lang="fr-CA" dirty="0"/>
          </a:p>
        </p:txBody>
      </p:sp>
      <p:sp>
        <p:nvSpPr>
          <p:cNvPr id="5" name="Espace réservé du contenu 4"/>
          <p:cNvSpPr>
            <a:spLocks noGrp="1"/>
          </p:cNvSpPr>
          <p:nvPr>
            <p:ph sz="quarter" idx="12"/>
          </p:nvPr>
        </p:nvSpPr>
        <p:spPr>
          <a:xfrm>
            <a:off x="496916" y="1556792"/>
            <a:ext cx="8242272" cy="4752528"/>
          </a:xfrm>
        </p:spPr>
        <p:txBody>
          <a:bodyPr/>
          <a:lstStyle/>
          <a:p>
            <a:pPr>
              <a:lnSpc>
                <a:spcPct val="90000"/>
              </a:lnSpc>
            </a:pPr>
            <a:r>
              <a:rPr lang="fr-CA" sz="2300" b="1" dirty="0"/>
              <a:t>Principe</a:t>
            </a:r>
            <a:r>
              <a:rPr lang="fr-CA" sz="2300" dirty="0"/>
              <a:t>: Le personnel est un avantage distinctif et concurrentiel en raison de ses caractéristiques propres et difficilement imitables par les concurrents.</a:t>
            </a:r>
          </a:p>
          <a:p>
            <a:pPr>
              <a:lnSpc>
                <a:spcPct val="90000"/>
              </a:lnSpc>
            </a:pPr>
            <a:endParaRPr lang="fr-CA" sz="1100" dirty="0"/>
          </a:p>
          <a:p>
            <a:pPr marL="342900" indent="-342900">
              <a:lnSpc>
                <a:spcPct val="90000"/>
              </a:lnSpc>
              <a:buFont typeface="Arial" pitchFamily="34" charset="0"/>
              <a:buChar char="•"/>
            </a:pPr>
            <a:r>
              <a:rPr lang="fr-CA" sz="2300" dirty="0"/>
              <a:t>La GRH est le point de départ de la chaîne de valeur suivante: une GRH efficace satisfait les employés qui, eux, rendent l’organisation capable de mieux satisfaire ses clients, favorisant la santé financière à long terme de l’organisation.</a:t>
            </a:r>
          </a:p>
          <a:p>
            <a:pPr>
              <a:lnSpc>
                <a:spcPct val="90000"/>
              </a:lnSpc>
            </a:pPr>
            <a:endParaRPr lang="fr-CA" sz="1100" dirty="0"/>
          </a:p>
          <a:p>
            <a:pPr marL="342900" indent="-342900">
              <a:lnSpc>
                <a:spcPct val="90000"/>
              </a:lnSpc>
              <a:buFont typeface="Arial" pitchFamily="34" charset="0"/>
              <a:buChar char="•"/>
            </a:pPr>
            <a:r>
              <a:rPr lang="fr-CA" sz="2300" dirty="0"/>
              <a:t>Il est important d’aligner la GRH sur les valeurs de l’organisation puisque l’expérience montre que bon nombre d’organisations à succès ont des valeurs fortes et largement diffusées.</a:t>
            </a:r>
          </a:p>
          <a:p>
            <a:endParaRPr lang="fr-CA" sz="2300" dirty="0" smtClean="0"/>
          </a:p>
        </p:txBody>
      </p:sp>
    </p:spTree>
    <p:extLst>
      <p:ext uri="{BB962C8B-B14F-4D97-AF65-F5344CB8AC3E}">
        <p14:creationId xmlns:p14="http://schemas.microsoft.com/office/powerpoint/2010/main" val="385304331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sz="2800" dirty="0"/>
              <a:t>L’Ordre des conseillers en ressources humaines et en relations industrielles agréés du Québec</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15</a:t>
            </a:fld>
            <a:endParaRPr lang="fr-CA" dirty="0"/>
          </a:p>
        </p:txBody>
      </p:sp>
      <p:sp>
        <p:nvSpPr>
          <p:cNvPr id="5" name="Espace réservé du contenu 4"/>
          <p:cNvSpPr>
            <a:spLocks noGrp="1"/>
          </p:cNvSpPr>
          <p:nvPr>
            <p:ph sz="quarter" idx="12"/>
          </p:nvPr>
        </p:nvSpPr>
        <p:spPr>
          <a:xfrm>
            <a:off x="496916" y="1695466"/>
            <a:ext cx="8242272" cy="4685862"/>
          </a:xfrm>
        </p:spPr>
        <p:txBody>
          <a:bodyPr/>
          <a:lstStyle/>
          <a:p>
            <a:endParaRPr lang="fr-CA" sz="2500" dirty="0" smtClean="0"/>
          </a:p>
          <a:p>
            <a:r>
              <a:rPr lang="fr-CA" sz="2500" dirty="0" smtClean="0"/>
              <a:t>Reconnu </a:t>
            </a:r>
            <a:r>
              <a:rPr lang="fr-CA" sz="2500" dirty="0"/>
              <a:t>par le Code des professions, c’est le seul organisme au Québec qui est habilité à décerner à des professionnels de la gestion des ressources humaines un titre qui atteste leur compétence. </a:t>
            </a:r>
          </a:p>
          <a:p>
            <a:endParaRPr lang="fr-CA" sz="1100" dirty="0"/>
          </a:p>
          <a:p>
            <a:r>
              <a:rPr lang="fr-CA" sz="2500" dirty="0" smtClean="0"/>
              <a:t>Avec </a:t>
            </a:r>
            <a:r>
              <a:rPr lang="fr-CA" sz="2500" dirty="0"/>
              <a:t>ses 8700 membres agréés, l’Ordre des CRHA s’avère le cinquième plus grand regroupement au monde dans son domaine.</a:t>
            </a:r>
          </a:p>
          <a:p>
            <a:endParaRPr lang="fr-CA" sz="2300" dirty="0"/>
          </a:p>
        </p:txBody>
      </p:sp>
    </p:spTree>
    <p:extLst>
      <p:ext uri="{BB962C8B-B14F-4D97-AF65-F5344CB8AC3E}">
        <p14:creationId xmlns:p14="http://schemas.microsoft.com/office/powerpoint/2010/main" val="115424689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La présence de professionnels en RH au sein des organisations</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16</a:t>
            </a:fld>
            <a:endParaRPr lang="fr-CA" dirty="0"/>
          </a:p>
        </p:txBody>
      </p:sp>
      <p:sp>
        <p:nvSpPr>
          <p:cNvPr id="5" name="Espace réservé du contenu 4"/>
          <p:cNvSpPr>
            <a:spLocks noGrp="1"/>
          </p:cNvSpPr>
          <p:nvPr>
            <p:ph sz="quarter" idx="12"/>
          </p:nvPr>
        </p:nvSpPr>
        <p:spPr>
          <a:xfrm>
            <a:off x="395536" y="1556792"/>
            <a:ext cx="8496944" cy="4824536"/>
          </a:xfrm>
        </p:spPr>
        <p:txBody>
          <a:bodyPr/>
          <a:lstStyle/>
          <a:p>
            <a:r>
              <a:rPr lang="fr-CA" sz="2500" dirty="0"/>
              <a:t>On crée souvent un poste de professionnel en RH parce que:</a:t>
            </a:r>
          </a:p>
          <a:p>
            <a:endParaRPr lang="fr-CA" sz="1100" dirty="0"/>
          </a:p>
          <a:p>
            <a:pPr marL="342900" indent="-342900">
              <a:buFont typeface="Arial" pitchFamily="34" charset="0"/>
              <a:buChar char="•"/>
            </a:pPr>
            <a:r>
              <a:rPr lang="fr-CA" sz="2300" dirty="0"/>
              <a:t>Les cadres hiérarchiques manquent de temps ou d’expertise pour assumer convenablement leurs responsabilités de GRH ou leur fonction RH.</a:t>
            </a:r>
          </a:p>
          <a:p>
            <a:pPr marL="342900" indent="-342900">
              <a:buFont typeface="Arial" pitchFamily="34" charset="0"/>
              <a:buChar char="•"/>
            </a:pPr>
            <a:r>
              <a:rPr lang="fr-CA" sz="2300" dirty="0" smtClean="0"/>
              <a:t>Les </a:t>
            </a:r>
            <a:r>
              <a:rPr lang="fr-CA" sz="2300" dirty="0"/>
              <a:t>cadres ont besoin de conseils pour résoudre des problèmes particuliers de supervision (ex.: insubordination ou manque de relève) ou pour s’assurer de respecter des obligations légales en matière de GRH (ex.: équité salariale et en emploi, accommodements, harcèlement psychologique, respect de la vie privée).</a:t>
            </a:r>
          </a:p>
          <a:p>
            <a:endParaRPr lang="fr-CA" sz="2000" dirty="0" smtClean="0"/>
          </a:p>
        </p:txBody>
      </p:sp>
    </p:spTree>
    <p:extLst>
      <p:ext uri="{BB962C8B-B14F-4D97-AF65-F5344CB8AC3E}">
        <p14:creationId xmlns:p14="http://schemas.microsoft.com/office/powerpoint/2010/main" val="403199131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smtClean="0"/>
              <a:t>Le partage de l’autorité en matière de gestion des ressources humaines</a:t>
            </a:r>
            <a:endParaRPr lang="fr-CA"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17</a:t>
            </a:fld>
            <a:endParaRPr lang="fr-CA" dirty="0"/>
          </a:p>
        </p:txBody>
      </p:sp>
      <p:sp>
        <p:nvSpPr>
          <p:cNvPr id="8" name="Espace réservé du contenu 7"/>
          <p:cNvSpPr>
            <a:spLocks noGrp="1"/>
          </p:cNvSpPr>
          <p:nvPr>
            <p:ph sz="quarter" idx="12"/>
          </p:nvPr>
        </p:nvSpPr>
        <p:spPr>
          <a:xfrm>
            <a:off x="496916" y="1556792"/>
            <a:ext cx="8242272" cy="4824536"/>
          </a:xfrm>
        </p:spPr>
        <p:txBody>
          <a:bodyPr/>
          <a:lstStyle/>
          <a:p>
            <a:pPr marL="342900" indent="-342900">
              <a:buFont typeface="Arial" pitchFamily="34" charset="0"/>
              <a:buChar char="•"/>
            </a:pPr>
            <a:r>
              <a:rPr lang="fr-CA" sz="2300" b="1" dirty="0"/>
              <a:t>L’autorité hiérarchique</a:t>
            </a:r>
            <a:r>
              <a:rPr lang="fr-CA" sz="2300" dirty="0"/>
              <a:t>: Autorité exercée par des personnes qui peuvent donner des ordres à leurs subordonnés et s’attendre à ce que ces ordres soient suivis.</a:t>
            </a:r>
          </a:p>
          <a:p>
            <a:pPr marL="342900" indent="-342900">
              <a:buFont typeface="Arial" pitchFamily="34" charset="0"/>
              <a:buChar char="•"/>
            </a:pPr>
            <a:r>
              <a:rPr lang="fr-CA" sz="2300" b="1" dirty="0"/>
              <a:t>L’autorité de conseil</a:t>
            </a:r>
            <a:r>
              <a:rPr lang="fr-CA" sz="2300" dirty="0"/>
              <a:t>: Autorité exercée par des personnes qui ont des connaissances spécialisées et reconnues et qui ont la légitimité de donner des conseils dans le champ de leurs compétences</a:t>
            </a:r>
            <a:r>
              <a:rPr lang="fr-CA" sz="2300" dirty="0" smtClean="0"/>
              <a:t>.</a:t>
            </a:r>
          </a:p>
          <a:p>
            <a:pPr marL="342900" indent="-342900">
              <a:buFont typeface="Arial" pitchFamily="34" charset="0"/>
              <a:buChar char="•"/>
            </a:pPr>
            <a:r>
              <a:rPr lang="fr-CA" sz="2300" b="1" dirty="0"/>
              <a:t>L’autorité fonctionnelle</a:t>
            </a:r>
            <a:r>
              <a:rPr lang="fr-CA" sz="2300" dirty="0"/>
              <a:t>: Autorité qui confère le pouvoir d’intervenir dans un service autre que le sien, d’y analyser des situations et de formuler des directives, lesquelles doivent être suivies comme s’il s’agissait d’un ordre provenant d’un cadre détenant une autorité hiérarchique.</a:t>
            </a:r>
          </a:p>
          <a:p>
            <a:pPr marL="342900" indent="-342900">
              <a:buFont typeface="Arial" pitchFamily="34" charset="0"/>
              <a:buChar char="•"/>
            </a:pPr>
            <a:endParaRPr lang="fr-CA" sz="2300" dirty="0"/>
          </a:p>
          <a:p>
            <a:endParaRPr lang="fr-CA" sz="2500" dirty="0" smtClean="0"/>
          </a:p>
        </p:txBody>
      </p:sp>
    </p:spTree>
    <p:extLst>
      <p:ext uri="{BB962C8B-B14F-4D97-AF65-F5344CB8AC3E}">
        <p14:creationId xmlns:p14="http://schemas.microsoft.com/office/powerpoint/2010/main" val="347491288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Les conditions de succès du manuel de l’employé</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18</a:t>
            </a:fld>
            <a:endParaRPr lang="fr-CA" dirty="0"/>
          </a:p>
        </p:txBody>
      </p:sp>
      <p:sp>
        <p:nvSpPr>
          <p:cNvPr id="8" name="Espace réservé du contenu 7"/>
          <p:cNvSpPr>
            <a:spLocks noGrp="1"/>
          </p:cNvSpPr>
          <p:nvPr>
            <p:ph sz="quarter" idx="12"/>
          </p:nvPr>
        </p:nvSpPr>
        <p:spPr>
          <a:xfrm>
            <a:off x="251520" y="1556792"/>
            <a:ext cx="8640960" cy="4896544"/>
          </a:xfrm>
        </p:spPr>
        <p:txBody>
          <a:bodyPr/>
          <a:lstStyle/>
          <a:p>
            <a:pPr marL="342900" indent="-342900">
              <a:buFont typeface="Arial" pitchFamily="34" charset="0"/>
              <a:buChar char="•"/>
            </a:pPr>
            <a:endParaRPr lang="fr-CA" sz="2500" dirty="0" smtClean="0"/>
          </a:p>
          <a:p>
            <a:pPr marL="342900" indent="-342900">
              <a:buFont typeface="Arial" pitchFamily="34" charset="0"/>
              <a:buChar char="•"/>
            </a:pPr>
            <a:r>
              <a:rPr lang="fr-CA" sz="2500" dirty="0" smtClean="0"/>
              <a:t>Il doit être </a:t>
            </a:r>
            <a:r>
              <a:rPr lang="fr-CA" sz="2500" dirty="0"/>
              <a:t>rédigé de manière claire et précise afin de minimiser les problèmes </a:t>
            </a:r>
            <a:r>
              <a:rPr lang="fr-CA" sz="2500" dirty="0" smtClean="0"/>
              <a:t>d’interprétation.</a:t>
            </a:r>
            <a:endParaRPr lang="fr-CA" sz="2500" dirty="0"/>
          </a:p>
          <a:p>
            <a:pPr marL="342900" indent="-342900">
              <a:buFont typeface="Arial" pitchFamily="34" charset="0"/>
              <a:buChar char="•"/>
            </a:pPr>
            <a:r>
              <a:rPr lang="fr-CA" sz="2500" dirty="0" smtClean="0"/>
              <a:t>Son </a:t>
            </a:r>
            <a:r>
              <a:rPr lang="fr-CA" sz="2500" dirty="0"/>
              <a:t>contenu </a:t>
            </a:r>
            <a:r>
              <a:rPr lang="fr-CA" sz="2500" dirty="0" smtClean="0"/>
              <a:t>doit être raisonnable</a:t>
            </a:r>
            <a:r>
              <a:rPr lang="fr-CA" sz="2500" dirty="0"/>
              <a:t>, non abusif, non discriminatoire et </a:t>
            </a:r>
            <a:r>
              <a:rPr lang="fr-CA" sz="2500" dirty="0" smtClean="0"/>
              <a:t>éviter l’arbitraire</a:t>
            </a:r>
            <a:r>
              <a:rPr lang="fr-CA" sz="2500" dirty="0"/>
              <a:t>;</a:t>
            </a:r>
          </a:p>
          <a:p>
            <a:pPr marL="342900" indent="-342900">
              <a:buFont typeface="Arial" pitchFamily="34" charset="0"/>
              <a:buChar char="•"/>
            </a:pPr>
            <a:r>
              <a:rPr lang="fr-CA" sz="2500" dirty="0"/>
              <a:t>L</a:t>
            </a:r>
            <a:r>
              <a:rPr lang="fr-CA" sz="2500" dirty="0" smtClean="0"/>
              <a:t>es </a:t>
            </a:r>
            <a:r>
              <a:rPr lang="fr-CA" sz="2500" dirty="0"/>
              <a:t>cadres et les </a:t>
            </a:r>
            <a:r>
              <a:rPr lang="fr-CA" sz="2500" dirty="0" smtClean="0"/>
              <a:t>dirigeants doivent l’appliquer de manière uniforme, </a:t>
            </a:r>
            <a:r>
              <a:rPr lang="fr-CA" sz="2500" dirty="0"/>
              <a:t>objective et </a:t>
            </a:r>
            <a:r>
              <a:rPr lang="fr-CA" sz="2500" dirty="0" smtClean="0"/>
              <a:t>constante.</a:t>
            </a:r>
            <a:endParaRPr lang="fr-CA" sz="2500" dirty="0"/>
          </a:p>
          <a:p>
            <a:pPr marL="342900" indent="-342900">
              <a:buFont typeface="Arial" pitchFamily="34" charset="0"/>
              <a:buChar char="•"/>
            </a:pPr>
            <a:r>
              <a:rPr lang="fr-CA" sz="2500" dirty="0"/>
              <a:t>I</a:t>
            </a:r>
            <a:r>
              <a:rPr lang="fr-CA" sz="2500" dirty="0" smtClean="0"/>
              <a:t>l doit être transmis à tous les membres du personnel.</a:t>
            </a:r>
            <a:endParaRPr lang="fr-CA" sz="2500" dirty="0"/>
          </a:p>
          <a:p>
            <a:pPr marL="342900" indent="-342900">
              <a:buFont typeface="Arial" pitchFamily="34" charset="0"/>
              <a:buChar char="•"/>
            </a:pPr>
            <a:r>
              <a:rPr lang="fr-CA" sz="2500" dirty="0" smtClean="0"/>
              <a:t>Il doit préciser les conséquences liées au non-respect de son </a:t>
            </a:r>
            <a:r>
              <a:rPr lang="fr-CA" sz="2500" dirty="0"/>
              <a:t>contenu.</a:t>
            </a:r>
          </a:p>
          <a:p>
            <a:endParaRPr lang="fr-CA" sz="2500" dirty="0"/>
          </a:p>
        </p:txBody>
      </p:sp>
    </p:spTree>
    <p:extLst>
      <p:ext uri="{BB962C8B-B14F-4D97-AF65-F5344CB8AC3E}">
        <p14:creationId xmlns:p14="http://schemas.microsoft.com/office/powerpoint/2010/main" val="19415662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Les conditions de succès des politiques de GRH</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19</a:t>
            </a:fld>
            <a:endParaRPr lang="fr-CA" dirty="0"/>
          </a:p>
        </p:txBody>
      </p:sp>
      <p:sp>
        <p:nvSpPr>
          <p:cNvPr id="8" name="Espace réservé du contenu 7"/>
          <p:cNvSpPr>
            <a:spLocks noGrp="1"/>
          </p:cNvSpPr>
          <p:nvPr>
            <p:ph sz="quarter" idx="12"/>
          </p:nvPr>
        </p:nvSpPr>
        <p:spPr>
          <a:xfrm>
            <a:off x="496916" y="1695466"/>
            <a:ext cx="8242272" cy="4685862"/>
          </a:xfrm>
        </p:spPr>
        <p:txBody>
          <a:bodyPr/>
          <a:lstStyle/>
          <a:p>
            <a:pPr marL="342900" indent="-342900">
              <a:buFont typeface="Arial" pitchFamily="34" charset="0"/>
              <a:buChar char="•"/>
            </a:pPr>
            <a:r>
              <a:rPr lang="fr-CA" sz="2500" dirty="0"/>
              <a:t>Elles doivent correspondre à des énoncés généraux qui limitent le pouvoir </a:t>
            </a:r>
            <a:r>
              <a:rPr lang="fr-CA" sz="2500" dirty="0" smtClean="0"/>
              <a:t>décisionnel des </a:t>
            </a:r>
            <a:r>
              <a:rPr lang="fr-CA" sz="2500" dirty="0"/>
              <a:t>cadres en matière de GRH sans le leur enlever</a:t>
            </a:r>
            <a:r>
              <a:rPr lang="fr-CA" sz="2500" dirty="0" smtClean="0"/>
              <a:t>.</a:t>
            </a:r>
          </a:p>
          <a:p>
            <a:pPr marL="342900" indent="-342900">
              <a:buFont typeface="Arial" pitchFamily="34" charset="0"/>
              <a:buChar char="•"/>
            </a:pPr>
            <a:r>
              <a:rPr lang="fr-CA" sz="2500" dirty="0"/>
              <a:t>Elles doivent être cohérentes par rapport aux politiques régissant les autres </a:t>
            </a:r>
            <a:r>
              <a:rPr lang="fr-CA" sz="2500" dirty="0" smtClean="0"/>
              <a:t>fonctions de </a:t>
            </a:r>
            <a:r>
              <a:rPr lang="fr-CA" sz="2500" dirty="0"/>
              <a:t>gestion, comme les politiques de marketing ou de production</a:t>
            </a:r>
            <a:r>
              <a:rPr lang="fr-CA" sz="2500" dirty="0" smtClean="0"/>
              <a:t>.</a:t>
            </a:r>
          </a:p>
          <a:p>
            <a:pPr marL="342900" indent="-342900">
              <a:buFont typeface="Arial" pitchFamily="34" charset="0"/>
              <a:buChar char="•"/>
            </a:pPr>
            <a:r>
              <a:rPr lang="fr-CA" sz="2500" dirty="0"/>
              <a:t>Elles doivent correspondre à des moyens permettant d’appuyer la stratégie </a:t>
            </a:r>
            <a:r>
              <a:rPr lang="fr-CA" sz="2500" dirty="0" smtClean="0"/>
              <a:t>d’affaires et </a:t>
            </a:r>
            <a:r>
              <a:rPr lang="fr-CA" sz="2500" dirty="0"/>
              <a:t>les valeurs organisationnelles</a:t>
            </a:r>
            <a:r>
              <a:rPr lang="fr-CA" sz="2500" dirty="0" smtClean="0"/>
              <a:t>.</a:t>
            </a:r>
          </a:p>
          <a:p>
            <a:pPr marL="342900" indent="-342900">
              <a:buFont typeface="Arial" pitchFamily="34" charset="0"/>
              <a:buChar char="•"/>
            </a:pPr>
            <a:r>
              <a:rPr lang="fr-CA" sz="2500" dirty="0"/>
              <a:t>Elles doivent être révisées, abandonnées, précisées ou clarifiées sur une </a:t>
            </a:r>
            <a:r>
              <a:rPr lang="fr-CA" sz="2500" dirty="0" smtClean="0"/>
              <a:t>base régulière</a:t>
            </a:r>
            <a:r>
              <a:rPr lang="fr-CA" sz="2500" dirty="0"/>
              <a:t>.</a:t>
            </a:r>
          </a:p>
        </p:txBody>
      </p:sp>
    </p:spTree>
    <p:extLst>
      <p:ext uri="{BB962C8B-B14F-4D97-AF65-F5344CB8AC3E}">
        <p14:creationId xmlns:p14="http://schemas.microsoft.com/office/powerpoint/2010/main" val="1910777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Les particularités de la GRH dans le secteur public</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20</a:t>
            </a:fld>
            <a:endParaRPr lang="fr-CA" dirty="0"/>
          </a:p>
        </p:txBody>
      </p:sp>
      <p:sp>
        <p:nvSpPr>
          <p:cNvPr id="5" name="Espace réservé du contenu 4"/>
          <p:cNvSpPr>
            <a:spLocks noGrp="1"/>
          </p:cNvSpPr>
          <p:nvPr>
            <p:ph sz="quarter" idx="12"/>
          </p:nvPr>
        </p:nvSpPr>
        <p:spPr>
          <a:xfrm>
            <a:off x="496916" y="1695466"/>
            <a:ext cx="8242272" cy="4613854"/>
          </a:xfrm>
        </p:spPr>
        <p:txBody>
          <a:bodyPr/>
          <a:lstStyle/>
          <a:p>
            <a:pPr marL="342900" indent="-342900">
              <a:buFont typeface="Arial" pitchFamily="34" charset="0"/>
              <a:buChar char="•"/>
            </a:pPr>
            <a:endParaRPr lang="fr-CA" sz="1200" b="1" dirty="0" smtClean="0"/>
          </a:p>
          <a:p>
            <a:pPr marL="342900" indent="-342900">
              <a:buFont typeface="Arial" pitchFamily="34" charset="0"/>
              <a:buChar char="•"/>
            </a:pPr>
            <a:r>
              <a:rPr lang="fr-CA" sz="2300" b="1" dirty="0" smtClean="0"/>
              <a:t>L’encadrement </a:t>
            </a:r>
            <a:r>
              <a:rPr lang="fr-CA" sz="2300" b="1" dirty="0"/>
              <a:t>exceptionnel de la GRH</a:t>
            </a:r>
            <a:r>
              <a:rPr lang="fr-CA" sz="2300" dirty="0"/>
              <a:t>, car afin de limiter le népotisme des partis politiques, plusieurs activités de GRH sont balisées par des concours, des critères, etc.</a:t>
            </a:r>
          </a:p>
          <a:p>
            <a:pPr marL="342900" indent="-342900">
              <a:buFont typeface="Arial" pitchFamily="34" charset="0"/>
              <a:buChar char="•"/>
            </a:pPr>
            <a:r>
              <a:rPr lang="fr-CA" sz="2300" b="1" dirty="0"/>
              <a:t>L’exigence d’une gestion du patrimoine humain</a:t>
            </a:r>
            <a:r>
              <a:rPr lang="fr-CA" sz="2300" dirty="0"/>
              <a:t>, puisque le flux d’entrées et de départs des effectifs y est assez faible et que les postes sont gérés sur la base du principe de budgétisation annuelle.</a:t>
            </a:r>
          </a:p>
          <a:p>
            <a:pPr marL="342900" indent="-342900">
              <a:buFont typeface="Arial" pitchFamily="34" charset="0"/>
              <a:buChar char="•"/>
            </a:pPr>
            <a:r>
              <a:rPr lang="fr-CA" sz="2300" b="1" dirty="0"/>
              <a:t>La complexification de la gestion</a:t>
            </a:r>
            <a:r>
              <a:rPr lang="fr-CA" sz="2300" dirty="0"/>
              <a:t> engendrée par l’existence de multiples organismes centraux (notamment, le Conseil du Trésor et le Bureau du conseil privé).</a:t>
            </a:r>
          </a:p>
          <a:p>
            <a:pPr algn="r"/>
            <a:r>
              <a:rPr lang="fr-CA" sz="1800" dirty="0"/>
              <a:t>(Lemire et Martel, 2007)</a:t>
            </a:r>
          </a:p>
          <a:p>
            <a:endParaRPr lang="fr-CA" sz="2000" dirty="0"/>
          </a:p>
        </p:txBody>
      </p:sp>
    </p:spTree>
    <p:extLst>
      <p:ext uri="{BB962C8B-B14F-4D97-AF65-F5344CB8AC3E}">
        <p14:creationId xmlns:p14="http://schemas.microsoft.com/office/powerpoint/2010/main" val="187054796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a:t>Les avantages d’une convention collective</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21</a:t>
            </a:fld>
            <a:endParaRPr lang="fr-CA" dirty="0"/>
          </a:p>
        </p:txBody>
      </p:sp>
      <p:sp>
        <p:nvSpPr>
          <p:cNvPr id="7" name="Espace réservé du contenu 6"/>
          <p:cNvSpPr>
            <a:spLocks noGrp="1"/>
          </p:cNvSpPr>
          <p:nvPr>
            <p:ph sz="quarter" idx="12"/>
          </p:nvPr>
        </p:nvSpPr>
        <p:spPr>
          <a:xfrm>
            <a:off x="496916" y="1695466"/>
            <a:ext cx="8242272" cy="4613854"/>
          </a:xfrm>
        </p:spPr>
        <p:txBody>
          <a:bodyPr/>
          <a:lstStyle/>
          <a:p>
            <a:pPr marL="342900" indent="-342900">
              <a:lnSpc>
                <a:spcPct val="90000"/>
              </a:lnSpc>
              <a:buFont typeface="Arial" pitchFamily="34" charset="0"/>
              <a:buChar char="•"/>
            </a:pPr>
            <a:r>
              <a:rPr lang="fr-CA" sz="2300" dirty="0"/>
              <a:t>Elle constitue un recueil relativement complet des règles qui balisent la GRH de l’entreprise, lequel a une valeur d’information et de formation pour les cadres et les non-cadres.</a:t>
            </a:r>
          </a:p>
          <a:p>
            <a:pPr marL="342900" indent="-342900">
              <a:lnSpc>
                <a:spcPct val="90000"/>
              </a:lnSpc>
              <a:buFont typeface="Arial" pitchFamily="34" charset="0"/>
              <a:buChar char="•"/>
            </a:pPr>
            <a:r>
              <a:rPr lang="fr-CA" sz="2300" dirty="0"/>
              <a:t>Elle sert à contrôler l’arbitraire des cadres et protège les employés et leurs droits.</a:t>
            </a:r>
          </a:p>
          <a:p>
            <a:pPr marL="342900" indent="-342900">
              <a:lnSpc>
                <a:spcPct val="90000"/>
              </a:lnSpc>
              <a:buFont typeface="Arial" pitchFamily="34" charset="0"/>
              <a:buChar char="•"/>
            </a:pPr>
            <a:r>
              <a:rPr lang="fr-CA" sz="2300" dirty="0"/>
              <a:t>Elle met l’employeur à l’abri de toute contestation s’il en respecte les dispositions.</a:t>
            </a:r>
          </a:p>
          <a:p>
            <a:pPr marL="342900" indent="-342900">
              <a:lnSpc>
                <a:spcPct val="90000"/>
              </a:lnSpc>
              <a:buFont typeface="Arial" pitchFamily="34" charset="0"/>
              <a:buChar char="•"/>
            </a:pPr>
            <a:r>
              <a:rPr lang="fr-CA" sz="2300" dirty="0"/>
              <a:t>Elle facilite la planification, puisqu’elle permet de prévoir les coûts en matière de personnel, et elle précise les règles à suivre en matière de GRH lors de changements.</a:t>
            </a:r>
          </a:p>
          <a:p>
            <a:pPr marL="342900" indent="-342900">
              <a:lnSpc>
                <a:spcPct val="90000"/>
              </a:lnSpc>
              <a:buFont typeface="Arial" pitchFamily="34" charset="0"/>
              <a:buChar char="•"/>
            </a:pPr>
            <a:r>
              <a:rPr lang="fr-CA" sz="2300" dirty="0"/>
              <a:t>Elle s’avère un recueil de solutions agréé par les parties pour régler différents problèmes de GRH.</a:t>
            </a:r>
          </a:p>
        </p:txBody>
      </p:sp>
    </p:spTree>
    <p:extLst>
      <p:ext uri="{BB962C8B-B14F-4D97-AF65-F5344CB8AC3E}">
        <p14:creationId xmlns:p14="http://schemas.microsoft.com/office/powerpoint/2010/main" val="256974735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7" name="Titre 6"/>
          <p:cNvSpPr>
            <a:spLocks noGrp="1"/>
          </p:cNvSpPr>
          <p:nvPr>
            <p:ph type="title"/>
          </p:nvPr>
        </p:nvSpPr>
        <p:spPr/>
        <p:txBody>
          <a:bodyPr/>
          <a:lstStyle/>
          <a:p>
            <a:r>
              <a:rPr lang="fr-CA" dirty="0"/>
              <a:t>Les particularités de la GRH à l’international</a:t>
            </a:r>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22</a:t>
            </a:fld>
            <a:endParaRPr lang="fr-CA" dirty="0"/>
          </a:p>
        </p:txBody>
      </p:sp>
      <p:sp>
        <p:nvSpPr>
          <p:cNvPr id="8" name="Espace réservé du contenu 7"/>
          <p:cNvSpPr>
            <a:spLocks noGrp="1"/>
          </p:cNvSpPr>
          <p:nvPr>
            <p:ph sz="quarter" idx="12"/>
          </p:nvPr>
        </p:nvSpPr>
        <p:spPr>
          <a:xfrm>
            <a:off x="323528" y="1628800"/>
            <a:ext cx="8568952" cy="4752528"/>
          </a:xfrm>
        </p:spPr>
        <p:txBody>
          <a:bodyPr/>
          <a:lstStyle/>
          <a:p>
            <a:pPr marL="342900" indent="-342900">
              <a:buFont typeface="Arial" pitchFamily="34" charset="0"/>
              <a:buChar char="•"/>
            </a:pPr>
            <a:r>
              <a:rPr lang="fr-CA" sz="2300" dirty="0"/>
              <a:t>Au-delà des incidences de l’internationalisation sur chacune des activités de GRH, les multinationales ont des obligations variées à l’égard de leur personnel expatrié notamment: </a:t>
            </a:r>
          </a:p>
          <a:p>
            <a:pPr lvl="2"/>
            <a:r>
              <a:rPr lang="fr-CA" sz="2000" dirty="0"/>
              <a:t>L’évaluation des risques inhérents à la fonction, au site et aux outils de travail à l’étranger</a:t>
            </a:r>
          </a:p>
          <a:p>
            <a:pPr lvl="2"/>
            <a:r>
              <a:rPr lang="fr-CA" sz="2000" dirty="0"/>
              <a:t>La prise de mesures en vue de sécuriser le site de travail</a:t>
            </a:r>
          </a:p>
          <a:p>
            <a:pPr lvl="2"/>
            <a:r>
              <a:rPr lang="fr-CA" sz="2000" dirty="0"/>
              <a:t>La mise en garde des employés à l’égard de ces dangers.</a:t>
            </a:r>
          </a:p>
          <a:p>
            <a:pPr marL="342900" indent="-342900">
              <a:buFont typeface="Arial" pitchFamily="34" charset="0"/>
              <a:buChar char="•"/>
            </a:pPr>
            <a:r>
              <a:rPr lang="fr-CA" sz="2300" dirty="0"/>
              <a:t>Le défi de la culture est aussi important: comment faire en sorte que la société promulgue des valeurs semblables fortes à travers toutes ses unités d’affaires dans le monde (la même image de marque) tout en permettant une certaine flexibilité ou certaines adaptations aux particularités locales.</a:t>
            </a:r>
          </a:p>
          <a:p>
            <a:endParaRPr lang="fr-CA" dirty="0"/>
          </a:p>
        </p:txBody>
      </p:sp>
    </p:spTree>
    <p:extLst>
      <p:ext uri="{BB962C8B-B14F-4D97-AF65-F5344CB8AC3E}">
        <p14:creationId xmlns:p14="http://schemas.microsoft.com/office/powerpoint/2010/main" val="141552703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u pied de page 1"/>
          <p:cNvSpPr>
            <a:spLocks noGrp="1"/>
          </p:cNvSpPr>
          <p:nvPr>
            <p:ph type="ftr" sz="quarter" idx="11"/>
          </p:nvPr>
        </p:nvSpPr>
        <p:spPr/>
        <p:txBody>
          <a:bodyPr/>
          <a:lstStyle/>
          <a:p>
            <a:pPr>
              <a:defRPr/>
            </a:pPr>
            <a:r>
              <a:rPr lang="fr-CA" smtClean="0"/>
              <a:t>Relever les défis de la gestion des ressources humaines © 2013 Chenelière Éducation inc.</a:t>
            </a:r>
            <a:endParaRPr lang="fr-CA" dirty="0"/>
          </a:p>
        </p:txBody>
      </p:sp>
      <p:sp>
        <p:nvSpPr>
          <p:cNvPr id="3" name="Titre 2"/>
          <p:cNvSpPr>
            <a:spLocks noGrp="1"/>
          </p:cNvSpPr>
          <p:nvPr>
            <p:ph type="title"/>
          </p:nvPr>
        </p:nvSpPr>
        <p:spPr/>
        <p:txBody>
          <a:bodyPr/>
          <a:lstStyle/>
          <a:p>
            <a:r>
              <a:rPr lang="fr-CA" dirty="0" smtClean="0"/>
              <a:t>Les conditions de succès de la gestion des ressources humaines</a:t>
            </a:r>
            <a:endParaRPr lang="fr-CA" dirty="0"/>
          </a:p>
        </p:txBody>
      </p:sp>
      <p:sp>
        <p:nvSpPr>
          <p:cNvPr id="4" name="Espace réservé du numéro de diapositive 3"/>
          <p:cNvSpPr>
            <a:spLocks noGrp="1"/>
          </p:cNvSpPr>
          <p:nvPr>
            <p:ph type="sldNum" sz="quarter" idx="4"/>
          </p:nvPr>
        </p:nvSpPr>
        <p:spPr/>
        <p:txBody>
          <a:bodyPr/>
          <a:lstStyle/>
          <a:p>
            <a:pPr>
              <a:defRPr/>
            </a:pPr>
            <a:fld id="{437E8A14-D642-4221-8302-C4B33561F905}" type="slidenum">
              <a:rPr lang="fr-CA" smtClean="0"/>
              <a:pPr>
                <a:defRPr/>
              </a:pPr>
              <a:t>23</a:t>
            </a:fld>
            <a:endParaRPr lang="fr-CA"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148" y="2019300"/>
            <a:ext cx="8895704" cy="36419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7307092"/>
      </p:ext>
    </p:extLst>
  </p:cSld>
  <p:clrMapOvr>
    <a:masterClrMapping/>
  </p:clrMapOvr>
  <p:timing>
    <p:tnLst>
      <p:par>
        <p:cTn id="1" dur="indefinite" restart="never" nodeType="tmRoot"/>
      </p:par>
    </p:tnLst>
  </p:timing>
</p:sld>
</file>

<file path=ppt/theme/theme1.xml><?xml version="1.0" encoding="utf-8"?>
<a:theme xmlns:a="http://schemas.openxmlformats.org/drawingml/2006/main" name="Conception personnalisée">
  <a:themeElements>
    <a:clrScheme name="Marketing">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5D87A1"/>
      </a:hlink>
      <a:folHlink>
        <a:srgbClr val="8EABBD"/>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9763</TotalTime>
  <Words>1874</Words>
  <Application>Microsoft Macintosh PowerPoint</Application>
  <PresentationFormat>On-screen Show (4:3)</PresentationFormat>
  <Paragraphs>149</Paragraphs>
  <Slides>23</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23</vt:i4>
      </vt:variant>
    </vt:vector>
  </HeadingPairs>
  <TitlesOfParts>
    <vt:vector size="30" baseType="lpstr">
      <vt:lpstr>Wingdings</vt:lpstr>
      <vt:lpstr>Formata-Medium</vt:lpstr>
      <vt:lpstr>Arial</vt:lpstr>
      <vt:lpstr>Osaka</vt:lpstr>
      <vt:lpstr>BlissMedium</vt:lpstr>
      <vt:lpstr>MS PGothic</vt:lpstr>
      <vt:lpstr>Conception personnalisée</vt:lpstr>
      <vt:lpstr>PowerPoint Presentation</vt:lpstr>
      <vt:lpstr>PowerPoint Presentation</vt:lpstr>
      <vt:lpstr>La gestion des ressources humaines (GRH)</vt:lpstr>
      <vt:lpstr>La fonction ressources humaines et le service des ressources humaines</vt:lpstr>
      <vt:lpstr>L’importance de miser sur les ressources humaines</vt:lpstr>
      <vt:lpstr>Le partage des responsabilités en matière de gestion des ressources humaines</vt:lpstr>
      <vt:lpstr>Le partage des responsabilités en matière de gestion des ressources humaines (suite)</vt:lpstr>
      <vt:lpstr>L’évolution historique de la fonction RH au Canada</vt:lpstr>
      <vt:lpstr>La perspective scientifique</vt:lpstr>
      <vt:lpstr>Le mouvement de la psychologie des relations humaines</vt:lpstr>
      <vt:lpstr>Les perspectives légale et syndicale</vt:lpstr>
      <vt:lpstr>La perspective économique</vt:lpstr>
      <vt:lpstr>Les perspectives contingente et stratégique</vt:lpstr>
      <vt:lpstr>La perspective de la valeur ajoutée ou de la chaîne de valeur</vt:lpstr>
      <vt:lpstr>L’Ordre des conseillers en ressources humaines et en relations industrielles agréés du Québec</vt:lpstr>
      <vt:lpstr>La présence de professionnels en RH au sein des organisations</vt:lpstr>
      <vt:lpstr>Le partage de l’autorité en matière de gestion des ressources humaines</vt:lpstr>
      <vt:lpstr>Les conditions de succès du manuel de l’employé</vt:lpstr>
      <vt:lpstr>Les conditions de succès des politiques de GRH</vt:lpstr>
      <vt:lpstr>Les particularités de la GRH dans le secteur public</vt:lpstr>
      <vt:lpstr>Les avantages d’une convention collective</vt:lpstr>
      <vt:lpstr>Les particularités de la GRH à l’international</vt:lpstr>
      <vt:lpstr>Les conditions de succès de la gestion des ressources humaines</vt:lpstr>
    </vt:vector>
  </TitlesOfParts>
  <Company>Cheneliere-Education</Company>
  <LinksUpToDate>false</LinksUpToDate>
  <SharedDoc>false</SharedDoc>
  <HyperlinksChanged>false</HyperlinksChanged>
  <AppVersion>15.0030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Potter Nouvelle génération</dc:title>
  <dc:creator>Maria Sheink</dc:creator>
  <cp:lastModifiedBy>Cheatani Janine</cp:lastModifiedBy>
  <cp:revision>1001</cp:revision>
  <cp:lastPrinted>2010-03-09T15:24:54Z</cp:lastPrinted>
  <dcterms:created xsi:type="dcterms:W3CDTF">2013-05-14T17:42:44Z</dcterms:created>
  <dcterms:modified xsi:type="dcterms:W3CDTF">2017-03-07T01:22:36Z</dcterms:modified>
</cp:coreProperties>
</file>