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1" r:id="rId1"/>
  </p:sldMasterIdLst>
  <p:notesMasterIdLst>
    <p:notesMasterId r:id="rId32"/>
  </p:notesMasterIdLst>
  <p:sldIdLst>
    <p:sldId id="256" r:id="rId2"/>
    <p:sldId id="257" r:id="rId3"/>
    <p:sldId id="296" r:id="rId4"/>
    <p:sldId id="317" r:id="rId5"/>
    <p:sldId id="305" r:id="rId6"/>
    <p:sldId id="315" r:id="rId7"/>
    <p:sldId id="298" r:id="rId8"/>
    <p:sldId id="320" r:id="rId9"/>
    <p:sldId id="321" r:id="rId10"/>
    <p:sldId id="322" r:id="rId11"/>
    <p:sldId id="316" r:id="rId12"/>
    <p:sldId id="323" r:id="rId13"/>
    <p:sldId id="299" r:id="rId14"/>
    <p:sldId id="306" r:id="rId15"/>
    <p:sldId id="324" r:id="rId16"/>
    <p:sldId id="300" r:id="rId17"/>
    <p:sldId id="314" r:id="rId18"/>
    <p:sldId id="301" r:id="rId19"/>
    <p:sldId id="318" r:id="rId20"/>
    <p:sldId id="303" r:id="rId21"/>
    <p:sldId id="304" r:id="rId22"/>
    <p:sldId id="302" r:id="rId23"/>
    <p:sldId id="325" r:id="rId24"/>
    <p:sldId id="291" r:id="rId25"/>
    <p:sldId id="319" r:id="rId26"/>
    <p:sldId id="326" r:id="rId27"/>
    <p:sldId id="308" r:id="rId28"/>
    <p:sldId id="289" r:id="rId29"/>
    <p:sldId id="310" r:id="rId30"/>
    <p:sldId id="290" r:id="rId3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D19"/>
    <a:srgbClr val="3E5D78"/>
    <a:srgbClr val="003366"/>
    <a:srgbClr val="006699"/>
    <a:srgbClr val="93A299"/>
    <a:srgbClr val="CCCCFF"/>
    <a:srgbClr val="003399"/>
    <a:srgbClr val="991C2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77" d="100"/>
          <a:sy n="77" d="100"/>
        </p:scale>
        <p:origin x="-954" y="-7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0" i="0">
                <a:solidFill>
                  <a:srgbClr val="FF7D19"/>
                </a:solidFill>
              </a:defRPr>
            </a:pPr>
            <a:r>
              <a:rPr lang="en-CA" sz="2000" b="0" i="0" dirty="0">
                <a:solidFill>
                  <a:srgbClr val="FF7D19"/>
                </a:solidFill>
              </a:rPr>
              <a:t>Netflix Stock </a:t>
            </a:r>
            <a:r>
              <a:rPr lang="en-CA" sz="2000" b="0" i="0" dirty="0" smtClean="0">
                <a:solidFill>
                  <a:srgbClr val="FF7D19"/>
                </a:solidFill>
              </a:rPr>
              <a:t>Price ($) May 2009- April 2013</a:t>
            </a:r>
            <a:endParaRPr lang="en-CA" sz="2000" b="0" i="0" dirty="0">
              <a:solidFill>
                <a:srgbClr val="FF7D19"/>
              </a:solidFill>
            </a:endParaRPr>
          </a:p>
        </c:rich>
      </c:tx>
      <c:layout>
        <c:manualLayout>
          <c:xMode val="edge"/>
          <c:yMode val="edge"/>
          <c:x val="0.15456440654382519"/>
          <c:y val="1.5336457113368823E-2"/>
        </c:manualLayout>
      </c:layout>
      <c:overlay val="0"/>
    </c:title>
    <c:autoTitleDeleted val="0"/>
    <c:plotArea>
      <c:layout/>
      <c:scatterChart>
        <c:scatterStyle val="lineMarker"/>
        <c:varyColors val="0"/>
        <c:ser>
          <c:idx val="0"/>
          <c:order val="0"/>
          <c:tx>
            <c:strRef>
              <c:f>Sheet1!$J$2</c:f>
              <c:strCache>
                <c:ptCount val="1"/>
                <c:pt idx="0">
                  <c:v>Price</c:v>
                </c:pt>
              </c:strCache>
            </c:strRef>
          </c:tx>
          <c:marker>
            <c:symbol val="none"/>
          </c:marker>
          <c:xVal>
            <c:numRef>
              <c:f>Sheet1!$I$3:$I$51</c:f>
              <c:numCache>
                <c:formatCode>d\-mmm\-yy</c:formatCode>
                <c:ptCount val="49"/>
                <c:pt idx="0">
                  <c:v>41395</c:v>
                </c:pt>
                <c:pt idx="1">
                  <c:v>41365</c:v>
                </c:pt>
                <c:pt idx="2">
                  <c:v>41334</c:v>
                </c:pt>
                <c:pt idx="3">
                  <c:v>41306</c:v>
                </c:pt>
                <c:pt idx="4">
                  <c:v>41276</c:v>
                </c:pt>
                <c:pt idx="5">
                  <c:v>41246</c:v>
                </c:pt>
                <c:pt idx="6">
                  <c:v>41214</c:v>
                </c:pt>
                <c:pt idx="7">
                  <c:v>41183</c:v>
                </c:pt>
                <c:pt idx="8">
                  <c:v>41156</c:v>
                </c:pt>
                <c:pt idx="9">
                  <c:v>41122</c:v>
                </c:pt>
                <c:pt idx="10">
                  <c:v>41092</c:v>
                </c:pt>
                <c:pt idx="11">
                  <c:v>41061</c:v>
                </c:pt>
                <c:pt idx="12">
                  <c:v>41030</c:v>
                </c:pt>
                <c:pt idx="13">
                  <c:v>41001</c:v>
                </c:pt>
                <c:pt idx="14">
                  <c:v>40969</c:v>
                </c:pt>
                <c:pt idx="15">
                  <c:v>40940</c:v>
                </c:pt>
                <c:pt idx="16">
                  <c:v>40911</c:v>
                </c:pt>
                <c:pt idx="17">
                  <c:v>40878</c:v>
                </c:pt>
                <c:pt idx="18">
                  <c:v>40848</c:v>
                </c:pt>
                <c:pt idx="19">
                  <c:v>40819</c:v>
                </c:pt>
                <c:pt idx="20">
                  <c:v>40787</c:v>
                </c:pt>
                <c:pt idx="21">
                  <c:v>40756</c:v>
                </c:pt>
                <c:pt idx="22">
                  <c:v>40725</c:v>
                </c:pt>
                <c:pt idx="23">
                  <c:v>40695</c:v>
                </c:pt>
                <c:pt idx="24">
                  <c:v>40665</c:v>
                </c:pt>
                <c:pt idx="25">
                  <c:v>40634</c:v>
                </c:pt>
                <c:pt idx="26">
                  <c:v>40603</c:v>
                </c:pt>
                <c:pt idx="27">
                  <c:v>40575</c:v>
                </c:pt>
                <c:pt idx="28">
                  <c:v>40546</c:v>
                </c:pt>
                <c:pt idx="29">
                  <c:v>40513</c:v>
                </c:pt>
                <c:pt idx="30">
                  <c:v>40483</c:v>
                </c:pt>
                <c:pt idx="31">
                  <c:v>40452</c:v>
                </c:pt>
                <c:pt idx="32">
                  <c:v>40422</c:v>
                </c:pt>
                <c:pt idx="33">
                  <c:v>40392</c:v>
                </c:pt>
                <c:pt idx="34">
                  <c:v>40360</c:v>
                </c:pt>
                <c:pt idx="35">
                  <c:v>40330</c:v>
                </c:pt>
                <c:pt idx="36">
                  <c:v>40301</c:v>
                </c:pt>
                <c:pt idx="37">
                  <c:v>40269</c:v>
                </c:pt>
                <c:pt idx="38">
                  <c:v>40238</c:v>
                </c:pt>
                <c:pt idx="39">
                  <c:v>40210</c:v>
                </c:pt>
                <c:pt idx="40">
                  <c:v>40182</c:v>
                </c:pt>
                <c:pt idx="41">
                  <c:v>40148</c:v>
                </c:pt>
                <c:pt idx="42">
                  <c:v>40119</c:v>
                </c:pt>
                <c:pt idx="43">
                  <c:v>40087</c:v>
                </c:pt>
                <c:pt idx="44">
                  <c:v>40057</c:v>
                </c:pt>
                <c:pt idx="45">
                  <c:v>40028</c:v>
                </c:pt>
                <c:pt idx="46">
                  <c:v>39995</c:v>
                </c:pt>
                <c:pt idx="47">
                  <c:v>39965</c:v>
                </c:pt>
                <c:pt idx="48">
                  <c:v>39962</c:v>
                </c:pt>
              </c:numCache>
            </c:numRef>
          </c:xVal>
          <c:yVal>
            <c:numRef>
              <c:f>Sheet1!$J$3:$J$51</c:f>
              <c:numCache>
                <c:formatCode>General</c:formatCode>
                <c:ptCount val="49"/>
                <c:pt idx="0">
                  <c:v>228.74</c:v>
                </c:pt>
                <c:pt idx="1">
                  <c:v>216.07</c:v>
                </c:pt>
                <c:pt idx="2">
                  <c:v>189.28</c:v>
                </c:pt>
                <c:pt idx="3">
                  <c:v>188.08</c:v>
                </c:pt>
                <c:pt idx="4">
                  <c:v>165.24</c:v>
                </c:pt>
                <c:pt idx="5">
                  <c:v>92.59</c:v>
                </c:pt>
                <c:pt idx="6">
                  <c:v>81.709999999999994</c:v>
                </c:pt>
                <c:pt idx="7">
                  <c:v>79.239999999999995</c:v>
                </c:pt>
                <c:pt idx="8">
                  <c:v>54.44</c:v>
                </c:pt>
                <c:pt idx="9">
                  <c:v>59.72</c:v>
                </c:pt>
                <c:pt idx="10">
                  <c:v>56.85</c:v>
                </c:pt>
                <c:pt idx="11">
                  <c:v>68.489999999999995</c:v>
                </c:pt>
                <c:pt idx="12">
                  <c:v>63.44</c:v>
                </c:pt>
                <c:pt idx="13">
                  <c:v>80.14</c:v>
                </c:pt>
                <c:pt idx="14">
                  <c:v>115.04</c:v>
                </c:pt>
                <c:pt idx="15">
                  <c:v>110.73</c:v>
                </c:pt>
                <c:pt idx="16">
                  <c:v>120.2</c:v>
                </c:pt>
                <c:pt idx="17">
                  <c:v>69.290000000000006</c:v>
                </c:pt>
                <c:pt idx="18">
                  <c:v>64.53</c:v>
                </c:pt>
                <c:pt idx="19">
                  <c:v>82.08</c:v>
                </c:pt>
                <c:pt idx="20">
                  <c:v>113.27</c:v>
                </c:pt>
                <c:pt idx="21">
                  <c:v>235.01</c:v>
                </c:pt>
                <c:pt idx="22">
                  <c:v>265.99</c:v>
                </c:pt>
                <c:pt idx="23">
                  <c:v>262.69</c:v>
                </c:pt>
                <c:pt idx="24">
                  <c:v>270.8</c:v>
                </c:pt>
                <c:pt idx="25">
                  <c:v>232.67</c:v>
                </c:pt>
                <c:pt idx="26">
                  <c:v>237.78</c:v>
                </c:pt>
                <c:pt idx="27">
                  <c:v>206.67</c:v>
                </c:pt>
                <c:pt idx="28">
                  <c:v>214.08</c:v>
                </c:pt>
                <c:pt idx="29">
                  <c:v>175.7</c:v>
                </c:pt>
                <c:pt idx="30">
                  <c:v>205.9</c:v>
                </c:pt>
                <c:pt idx="31">
                  <c:v>173.57</c:v>
                </c:pt>
                <c:pt idx="32">
                  <c:v>162.16</c:v>
                </c:pt>
                <c:pt idx="33">
                  <c:v>125.52</c:v>
                </c:pt>
                <c:pt idx="34">
                  <c:v>102.55</c:v>
                </c:pt>
                <c:pt idx="35">
                  <c:v>108.65</c:v>
                </c:pt>
                <c:pt idx="36">
                  <c:v>111.15</c:v>
                </c:pt>
                <c:pt idx="37">
                  <c:v>98.9</c:v>
                </c:pt>
                <c:pt idx="38">
                  <c:v>73.739999999999995</c:v>
                </c:pt>
                <c:pt idx="39">
                  <c:v>66.05</c:v>
                </c:pt>
                <c:pt idx="40">
                  <c:v>62.25</c:v>
                </c:pt>
                <c:pt idx="41">
                  <c:v>55.09</c:v>
                </c:pt>
                <c:pt idx="42">
                  <c:v>58.63</c:v>
                </c:pt>
                <c:pt idx="43">
                  <c:v>53.45</c:v>
                </c:pt>
                <c:pt idx="44">
                  <c:v>46.17</c:v>
                </c:pt>
                <c:pt idx="45">
                  <c:v>43.63</c:v>
                </c:pt>
                <c:pt idx="46">
                  <c:v>43.94</c:v>
                </c:pt>
                <c:pt idx="47">
                  <c:v>41.34</c:v>
                </c:pt>
                <c:pt idx="48">
                  <c:v>39.42</c:v>
                </c:pt>
              </c:numCache>
            </c:numRef>
          </c:yVal>
          <c:smooth val="0"/>
        </c:ser>
        <c:dLbls>
          <c:showLegendKey val="0"/>
          <c:showVal val="0"/>
          <c:showCatName val="0"/>
          <c:showSerName val="0"/>
          <c:showPercent val="0"/>
          <c:showBubbleSize val="0"/>
        </c:dLbls>
        <c:axId val="40329216"/>
        <c:axId val="40330752"/>
      </c:scatterChart>
      <c:valAx>
        <c:axId val="40329216"/>
        <c:scaling>
          <c:orientation val="minMax"/>
        </c:scaling>
        <c:delete val="1"/>
        <c:axPos val="b"/>
        <c:numFmt formatCode="d\-mmm\-yy" sourceLinked="1"/>
        <c:majorTickMark val="out"/>
        <c:minorTickMark val="none"/>
        <c:tickLblPos val="nextTo"/>
        <c:crossAx val="40330752"/>
        <c:crosses val="autoZero"/>
        <c:crossBetween val="midCat"/>
      </c:valAx>
      <c:valAx>
        <c:axId val="40330752"/>
        <c:scaling>
          <c:orientation val="minMax"/>
        </c:scaling>
        <c:delete val="0"/>
        <c:axPos val="l"/>
        <c:majorGridlines/>
        <c:numFmt formatCode="General" sourceLinked="1"/>
        <c:majorTickMark val="out"/>
        <c:minorTickMark val="none"/>
        <c:tickLblPos val="nextTo"/>
        <c:spPr>
          <a:ln>
            <a:solidFill>
              <a:schemeClr val="tx2">
                <a:lumMod val="50000"/>
              </a:schemeClr>
            </a:solidFill>
          </a:ln>
        </c:spPr>
        <c:crossAx val="40329216"/>
        <c:crosses val="autoZero"/>
        <c:crossBetween val="midCat"/>
      </c:valAx>
    </c:plotArea>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751B8F-2DBB-4338-AF38-4BDDF587CCA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5E5C7A8-2212-401B-B331-58B5ADEB3407}">
      <dgm:prSet custT="1"/>
      <dgm:spPr>
        <a:solidFill>
          <a:schemeClr val="accent4">
            <a:lumMod val="60000"/>
            <a:lumOff val="40000"/>
          </a:schemeClr>
        </a:solidFill>
      </dgm:spPr>
      <dgm:t>
        <a:bodyPr/>
        <a:lstStyle/>
        <a:p>
          <a:pPr rtl="0"/>
          <a:r>
            <a:rPr lang="en-CA" sz="1600" dirty="0" smtClean="0"/>
            <a:t>649 million shares outstanding at end 2016</a:t>
          </a:r>
          <a:endParaRPr lang="en-CA" sz="1600" dirty="0"/>
        </a:p>
      </dgm:t>
    </dgm:pt>
    <dgm:pt modelId="{346CA8BD-942A-4114-8D72-631A1A254423}" type="parTrans" cxnId="{3D57D9FF-BD3A-472A-8DDB-326A4ED801F3}">
      <dgm:prSet/>
      <dgm:spPr/>
      <dgm:t>
        <a:bodyPr/>
        <a:lstStyle/>
        <a:p>
          <a:endParaRPr lang="en-US" sz="1600"/>
        </a:p>
      </dgm:t>
    </dgm:pt>
    <dgm:pt modelId="{4E50349F-C0C0-4B83-A1EA-8804B382F199}" type="sibTrans" cxnId="{3D57D9FF-BD3A-472A-8DDB-326A4ED801F3}">
      <dgm:prSet/>
      <dgm:spPr/>
      <dgm:t>
        <a:bodyPr/>
        <a:lstStyle/>
        <a:p>
          <a:endParaRPr lang="en-US" sz="1600"/>
        </a:p>
      </dgm:t>
    </dgm:pt>
    <dgm:pt modelId="{EE06D94F-97AE-4150-AB2D-E08414C01A31}">
      <dgm:prSet custT="1"/>
      <dgm:spPr>
        <a:solidFill>
          <a:schemeClr val="accent4">
            <a:lumMod val="60000"/>
            <a:lumOff val="40000"/>
          </a:schemeClr>
        </a:solidFill>
      </dgm:spPr>
      <dgm:t>
        <a:bodyPr/>
        <a:lstStyle/>
        <a:p>
          <a:pPr rtl="0"/>
          <a:r>
            <a:rPr lang="en-CA" sz="1600" dirty="0" smtClean="0"/>
            <a:t>If the $3,450m were allocated over all such shares, $5.31 would go to each share</a:t>
          </a:r>
          <a:endParaRPr lang="en-US" sz="1600" dirty="0"/>
        </a:p>
      </dgm:t>
    </dgm:pt>
    <dgm:pt modelId="{03EBDC02-E354-43BF-ADEB-583B63405D30}" type="parTrans" cxnId="{653AEB06-6EDB-4705-BDCE-84C474BCE70D}">
      <dgm:prSet/>
      <dgm:spPr/>
      <dgm:t>
        <a:bodyPr/>
        <a:lstStyle/>
        <a:p>
          <a:endParaRPr lang="en-US" sz="1600"/>
        </a:p>
      </dgm:t>
    </dgm:pt>
    <dgm:pt modelId="{B46BEACC-A363-457E-AE2C-38ED7FE7DEAE}" type="sibTrans" cxnId="{653AEB06-6EDB-4705-BDCE-84C474BCE70D}">
      <dgm:prSet/>
      <dgm:spPr/>
      <dgm:t>
        <a:bodyPr/>
        <a:lstStyle/>
        <a:p>
          <a:endParaRPr lang="en-US" sz="1600"/>
        </a:p>
      </dgm:t>
    </dgm:pt>
    <dgm:pt modelId="{FC2A5287-8A3E-4567-A2D8-A313F826C45A}">
      <dgm:prSet custT="1"/>
      <dgm:spPr>
        <a:solidFill>
          <a:schemeClr val="accent4">
            <a:lumMod val="60000"/>
            <a:lumOff val="40000"/>
          </a:schemeClr>
        </a:solidFill>
      </dgm:spPr>
      <dgm:t>
        <a:bodyPr/>
        <a:lstStyle/>
        <a:p>
          <a:pPr rtl="0"/>
          <a:r>
            <a:rPr lang="en-CA" sz="1600" dirty="0" smtClean="0"/>
            <a:t>Of the $5.31 earnings per share, $2.64 was distributed to shareholders and $2.67 was retained inside the company</a:t>
          </a:r>
          <a:endParaRPr lang="en-US" sz="1600" dirty="0"/>
        </a:p>
      </dgm:t>
    </dgm:pt>
    <dgm:pt modelId="{659F2D0C-F825-4933-8C23-E5AE96AE76DE}" type="parTrans" cxnId="{E52FA8EA-14A6-4E55-8ACA-066B02909B91}">
      <dgm:prSet/>
      <dgm:spPr/>
      <dgm:t>
        <a:bodyPr/>
        <a:lstStyle/>
        <a:p>
          <a:endParaRPr lang="en-US" sz="1600"/>
        </a:p>
      </dgm:t>
    </dgm:pt>
    <dgm:pt modelId="{4BC654F0-08F6-4A75-8A8F-CDE94F9EDA88}" type="sibTrans" cxnId="{E52FA8EA-14A6-4E55-8ACA-066B02909B91}">
      <dgm:prSet/>
      <dgm:spPr/>
      <dgm:t>
        <a:bodyPr/>
        <a:lstStyle/>
        <a:p>
          <a:endParaRPr lang="en-US" sz="1600"/>
        </a:p>
      </dgm:t>
    </dgm:pt>
    <dgm:pt modelId="{C68D4749-D576-4B07-BCB3-7BFBD47993F3}" type="pres">
      <dgm:prSet presAssocID="{B1751B8F-2DBB-4338-AF38-4BDDF587CCA6}" presName="linear" presStyleCnt="0">
        <dgm:presLayoutVars>
          <dgm:animLvl val="lvl"/>
          <dgm:resizeHandles val="exact"/>
        </dgm:presLayoutVars>
      </dgm:prSet>
      <dgm:spPr/>
      <dgm:t>
        <a:bodyPr/>
        <a:lstStyle/>
        <a:p>
          <a:endParaRPr lang="en-US"/>
        </a:p>
      </dgm:t>
    </dgm:pt>
    <dgm:pt modelId="{322EB637-0143-4E81-A67A-4E4340500DC3}" type="pres">
      <dgm:prSet presAssocID="{A5E5C7A8-2212-401B-B331-58B5ADEB3407}" presName="parentText" presStyleLbl="node1" presStyleIdx="0" presStyleCnt="3" custScaleY="75752" custLinFactY="-15228" custLinFactNeighborY="-100000">
        <dgm:presLayoutVars>
          <dgm:chMax val="0"/>
          <dgm:bulletEnabled val="1"/>
        </dgm:presLayoutVars>
      </dgm:prSet>
      <dgm:spPr/>
      <dgm:t>
        <a:bodyPr/>
        <a:lstStyle/>
        <a:p>
          <a:endParaRPr lang="en-US"/>
        </a:p>
      </dgm:t>
    </dgm:pt>
    <dgm:pt modelId="{5D5B1D58-DD14-48BD-A812-99A5F081B54B}" type="pres">
      <dgm:prSet presAssocID="{4E50349F-C0C0-4B83-A1EA-8804B382F199}" presName="spacer" presStyleCnt="0"/>
      <dgm:spPr/>
    </dgm:pt>
    <dgm:pt modelId="{4AF1E771-3BE3-47FF-9139-FD141CEF5716}" type="pres">
      <dgm:prSet presAssocID="{EE06D94F-97AE-4150-AB2D-E08414C01A31}" presName="parentText" presStyleLbl="node1" presStyleIdx="1" presStyleCnt="3" custLinFactNeighborX="0" custLinFactNeighborY="-38977">
        <dgm:presLayoutVars>
          <dgm:chMax val="0"/>
          <dgm:bulletEnabled val="1"/>
        </dgm:presLayoutVars>
      </dgm:prSet>
      <dgm:spPr/>
      <dgm:t>
        <a:bodyPr/>
        <a:lstStyle/>
        <a:p>
          <a:endParaRPr lang="en-US"/>
        </a:p>
      </dgm:t>
    </dgm:pt>
    <dgm:pt modelId="{93059E3B-46BC-43BF-B7E6-49B7D9037B14}" type="pres">
      <dgm:prSet presAssocID="{B46BEACC-A363-457E-AE2C-38ED7FE7DEAE}" presName="spacer" presStyleCnt="0"/>
      <dgm:spPr/>
    </dgm:pt>
    <dgm:pt modelId="{A53F5928-8959-48F8-A78D-B11CD67FFE5C}" type="pres">
      <dgm:prSet presAssocID="{FC2A5287-8A3E-4567-A2D8-A313F826C45A}" presName="parentText" presStyleLbl="node1" presStyleIdx="2" presStyleCnt="3" custLinFactNeighborX="0" custLinFactNeighborY="45814">
        <dgm:presLayoutVars>
          <dgm:chMax val="0"/>
          <dgm:bulletEnabled val="1"/>
        </dgm:presLayoutVars>
      </dgm:prSet>
      <dgm:spPr/>
      <dgm:t>
        <a:bodyPr/>
        <a:lstStyle/>
        <a:p>
          <a:endParaRPr lang="en-US"/>
        </a:p>
      </dgm:t>
    </dgm:pt>
  </dgm:ptLst>
  <dgm:cxnLst>
    <dgm:cxn modelId="{4982EF6E-0F6B-4F47-831F-D18EF22E40DE}" type="presOf" srcId="{FC2A5287-8A3E-4567-A2D8-A313F826C45A}" destId="{A53F5928-8959-48F8-A78D-B11CD67FFE5C}" srcOrd="0" destOrd="0" presId="urn:microsoft.com/office/officeart/2005/8/layout/vList2"/>
    <dgm:cxn modelId="{BF23B4D0-A3AD-4C59-8DDC-33C3319008BE}" type="presOf" srcId="{B1751B8F-2DBB-4338-AF38-4BDDF587CCA6}" destId="{C68D4749-D576-4B07-BCB3-7BFBD47993F3}" srcOrd="0" destOrd="0" presId="urn:microsoft.com/office/officeart/2005/8/layout/vList2"/>
    <dgm:cxn modelId="{653AEB06-6EDB-4705-BDCE-84C474BCE70D}" srcId="{B1751B8F-2DBB-4338-AF38-4BDDF587CCA6}" destId="{EE06D94F-97AE-4150-AB2D-E08414C01A31}" srcOrd="1" destOrd="0" parTransId="{03EBDC02-E354-43BF-ADEB-583B63405D30}" sibTransId="{B46BEACC-A363-457E-AE2C-38ED7FE7DEAE}"/>
    <dgm:cxn modelId="{3D57D9FF-BD3A-472A-8DDB-326A4ED801F3}" srcId="{B1751B8F-2DBB-4338-AF38-4BDDF587CCA6}" destId="{A5E5C7A8-2212-401B-B331-58B5ADEB3407}" srcOrd="0" destOrd="0" parTransId="{346CA8BD-942A-4114-8D72-631A1A254423}" sibTransId="{4E50349F-C0C0-4B83-A1EA-8804B382F199}"/>
    <dgm:cxn modelId="{E52FA8EA-14A6-4E55-8ACA-066B02909B91}" srcId="{B1751B8F-2DBB-4338-AF38-4BDDF587CCA6}" destId="{FC2A5287-8A3E-4567-A2D8-A313F826C45A}" srcOrd="2" destOrd="0" parTransId="{659F2D0C-F825-4933-8C23-E5AE96AE76DE}" sibTransId="{4BC654F0-08F6-4A75-8A8F-CDE94F9EDA88}"/>
    <dgm:cxn modelId="{A5CCC573-2521-4081-A3F5-AE1C331CCC81}" type="presOf" srcId="{A5E5C7A8-2212-401B-B331-58B5ADEB3407}" destId="{322EB637-0143-4E81-A67A-4E4340500DC3}" srcOrd="0" destOrd="0" presId="urn:microsoft.com/office/officeart/2005/8/layout/vList2"/>
    <dgm:cxn modelId="{B7A9C77F-F609-47B1-BAE3-3378DC9FCC02}" type="presOf" srcId="{EE06D94F-97AE-4150-AB2D-E08414C01A31}" destId="{4AF1E771-3BE3-47FF-9139-FD141CEF5716}" srcOrd="0" destOrd="0" presId="urn:microsoft.com/office/officeart/2005/8/layout/vList2"/>
    <dgm:cxn modelId="{FF2A5958-5D3F-432E-9A66-60DA339DD4E2}" type="presParOf" srcId="{C68D4749-D576-4B07-BCB3-7BFBD47993F3}" destId="{322EB637-0143-4E81-A67A-4E4340500DC3}" srcOrd="0" destOrd="0" presId="urn:microsoft.com/office/officeart/2005/8/layout/vList2"/>
    <dgm:cxn modelId="{249C1BD2-3988-48C8-93A7-82364869B4A8}" type="presParOf" srcId="{C68D4749-D576-4B07-BCB3-7BFBD47993F3}" destId="{5D5B1D58-DD14-48BD-A812-99A5F081B54B}" srcOrd="1" destOrd="0" presId="urn:microsoft.com/office/officeart/2005/8/layout/vList2"/>
    <dgm:cxn modelId="{9D6C0437-B0EA-4A65-988F-7A032FFC5580}" type="presParOf" srcId="{C68D4749-D576-4B07-BCB3-7BFBD47993F3}" destId="{4AF1E771-3BE3-47FF-9139-FD141CEF5716}" srcOrd="2" destOrd="0" presId="urn:microsoft.com/office/officeart/2005/8/layout/vList2"/>
    <dgm:cxn modelId="{824FC17A-F07A-4A35-ADF5-9A7477C27359}" type="presParOf" srcId="{C68D4749-D576-4B07-BCB3-7BFBD47993F3}" destId="{93059E3B-46BC-43BF-B7E6-49B7D9037B14}" srcOrd="3" destOrd="0" presId="urn:microsoft.com/office/officeart/2005/8/layout/vList2"/>
    <dgm:cxn modelId="{D6D2BC7B-4CFB-49BA-BC3E-18DD9A3951A0}" type="presParOf" srcId="{C68D4749-D576-4B07-BCB3-7BFBD47993F3}" destId="{A53F5928-8959-48F8-A78D-B11CD67FFE5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A44067-7843-48FF-AA03-E0D4A50DFE7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CAADC3E7-715B-4D32-A5A4-CADA90071943}">
      <dgm:prSet custT="1"/>
      <dgm:spPr>
        <a:solidFill>
          <a:schemeClr val="accent4">
            <a:lumMod val="60000"/>
            <a:lumOff val="40000"/>
          </a:schemeClr>
        </a:solidFill>
      </dgm:spPr>
      <dgm:t>
        <a:bodyPr/>
        <a:lstStyle/>
        <a:p>
          <a:pPr rtl="0"/>
          <a:r>
            <a:rPr lang="en-CA" sz="1800" dirty="0" smtClean="0"/>
            <a:t>Net income from operations of $3,450m (represents after-tax profits). </a:t>
          </a:r>
          <a:endParaRPr lang="en-US" sz="1800" dirty="0"/>
        </a:p>
      </dgm:t>
    </dgm:pt>
    <dgm:pt modelId="{254E3E7D-60B2-4DE5-AD50-27310DC48C4B}" type="parTrans" cxnId="{426A3B9C-5D7D-48A5-BB4F-4758C8E9F042}">
      <dgm:prSet/>
      <dgm:spPr/>
      <dgm:t>
        <a:bodyPr/>
        <a:lstStyle/>
        <a:p>
          <a:endParaRPr lang="en-US"/>
        </a:p>
      </dgm:t>
    </dgm:pt>
    <dgm:pt modelId="{71BA101F-C485-47B5-BAF5-E67DCE0BE995}" type="sibTrans" cxnId="{426A3B9C-5D7D-48A5-BB4F-4758C8E9F042}">
      <dgm:prSet/>
      <dgm:spPr/>
      <dgm:t>
        <a:bodyPr/>
        <a:lstStyle/>
        <a:p>
          <a:endParaRPr lang="en-US"/>
        </a:p>
      </dgm:t>
    </dgm:pt>
    <dgm:pt modelId="{596E8600-E96D-4C67-9A96-D5C4A9E1B1FF}" type="pres">
      <dgm:prSet presAssocID="{CBA44067-7843-48FF-AA03-E0D4A50DFE7D}" presName="linear" presStyleCnt="0">
        <dgm:presLayoutVars>
          <dgm:animLvl val="lvl"/>
          <dgm:resizeHandles val="exact"/>
        </dgm:presLayoutVars>
      </dgm:prSet>
      <dgm:spPr/>
      <dgm:t>
        <a:bodyPr/>
        <a:lstStyle/>
        <a:p>
          <a:endParaRPr lang="en-US"/>
        </a:p>
      </dgm:t>
    </dgm:pt>
    <dgm:pt modelId="{2E2256F0-9492-43F3-86C9-F1E8FDB99374}" type="pres">
      <dgm:prSet presAssocID="{CAADC3E7-715B-4D32-A5A4-CADA90071943}" presName="parentText" presStyleLbl="node1" presStyleIdx="0" presStyleCnt="1" custScaleY="748929" custLinFactY="-215859" custLinFactNeighborY="-300000">
        <dgm:presLayoutVars>
          <dgm:chMax val="0"/>
          <dgm:bulletEnabled val="1"/>
        </dgm:presLayoutVars>
      </dgm:prSet>
      <dgm:spPr/>
      <dgm:t>
        <a:bodyPr/>
        <a:lstStyle/>
        <a:p>
          <a:endParaRPr lang="en-US"/>
        </a:p>
      </dgm:t>
    </dgm:pt>
  </dgm:ptLst>
  <dgm:cxnLst>
    <dgm:cxn modelId="{44592E1B-0961-4CB4-B92A-648071B0BEF4}" type="presOf" srcId="{CAADC3E7-715B-4D32-A5A4-CADA90071943}" destId="{2E2256F0-9492-43F3-86C9-F1E8FDB99374}" srcOrd="0" destOrd="0" presId="urn:microsoft.com/office/officeart/2005/8/layout/vList2"/>
    <dgm:cxn modelId="{997A52A2-580F-4FC0-BBAC-12BE14350EF8}" type="presOf" srcId="{CBA44067-7843-48FF-AA03-E0D4A50DFE7D}" destId="{596E8600-E96D-4C67-9A96-D5C4A9E1B1FF}" srcOrd="0" destOrd="0" presId="urn:microsoft.com/office/officeart/2005/8/layout/vList2"/>
    <dgm:cxn modelId="{426A3B9C-5D7D-48A5-BB4F-4758C8E9F042}" srcId="{CBA44067-7843-48FF-AA03-E0D4A50DFE7D}" destId="{CAADC3E7-715B-4D32-A5A4-CADA90071943}" srcOrd="0" destOrd="0" parTransId="{254E3E7D-60B2-4DE5-AD50-27310DC48C4B}" sibTransId="{71BA101F-C485-47B5-BAF5-E67DCE0BE995}"/>
    <dgm:cxn modelId="{3396A43F-24ED-4005-8FC9-F7942C4642DD}" type="presParOf" srcId="{596E8600-E96D-4C67-9A96-D5C4A9E1B1FF}" destId="{2E2256F0-9492-43F3-86C9-F1E8FDB99374}"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8648FA4-A7C8-41A5-A587-0C62386C2F6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DC96E16-3169-45FD-BCB4-141B7066EF28}">
      <dgm:prSet/>
      <dgm:spPr>
        <a:solidFill>
          <a:schemeClr val="accent4">
            <a:lumMod val="60000"/>
            <a:lumOff val="40000"/>
          </a:schemeClr>
        </a:solidFill>
      </dgm:spPr>
      <dgm:t>
        <a:bodyPr/>
        <a:lstStyle/>
        <a:p>
          <a:pPr rtl="0"/>
          <a:r>
            <a:rPr lang="en-CA" dirty="0" smtClean="0"/>
            <a:t>Significant amount of foreign ownership in the Canadian corporate sector as shown by high amounts of dividends to non-residents</a:t>
          </a:r>
          <a:endParaRPr lang="en-US" dirty="0"/>
        </a:p>
      </dgm:t>
    </dgm:pt>
    <dgm:pt modelId="{BFDE8424-E0C5-4539-8543-4CFF81DC7C44}" type="parTrans" cxnId="{92625B66-A528-4639-807A-10BE6CBE9D0C}">
      <dgm:prSet/>
      <dgm:spPr/>
      <dgm:t>
        <a:bodyPr/>
        <a:lstStyle/>
        <a:p>
          <a:endParaRPr lang="en-US"/>
        </a:p>
      </dgm:t>
    </dgm:pt>
    <dgm:pt modelId="{874B16F2-4215-4577-982F-AC7D7E835219}" type="sibTrans" cxnId="{92625B66-A528-4639-807A-10BE6CBE9D0C}">
      <dgm:prSet/>
      <dgm:spPr/>
      <dgm:t>
        <a:bodyPr/>
        <a:lstStyle/>
        <a:p>
          <a:endParaRPr lang="en-US"/>
        </a:p>
      </dgm:t>
    </dgm:pt>
    <dgm:pt modelId="{FC16495C-3591-4A04-BDF6-7CACE6B87157}" type="pres">
      <dgm:prSet presAssocID="{28648FA4-A7C8-41A5-A587-0C62386C2F66}" presName="linear" presStyleCnt="0">
        <dgm:presLayoutVars>
          <dgm:animLvl val="lvl"/>
          <dgm:resizeHandles val="exact"/>
        </dgm:presLayoutVars>
      </dgm:prSet>
      <dgm:spPr/>
      <dgm:t>
        <a:bodyPr/>
        <a:lstStyle/>
        <a:p>
          <a:endParaRPr lang="en-US"/>
        </a:p>
      </dgm:t>
    </dgm:pt>
    <dgm:pt modelId="{20783BDE-BC42-4F66-89B4-92E2CD761E94}" type="pres">
      <dgm:prSet presAssocID="{9DC96E16-3169-45FD-BCB4-141B7066EF28}" presName="parentText" presStyleLbl="node1" presStyleIdx="0" presStyleCnt="1">
        <dgm:presLayoutVars>
          <dgm:chMax val="0"/>
          <dgm:bulletEnabled val="1"/>
        </dgm:presLayoutVars>
      </dgm:prSet>
      <dgm:spPr/>
      <dgm:t>
        <a:bodyPr/>
        <a:lstStyle/>
        <a:p>
          <a:endParaRPr lang="en-US"/>
        </a:p>
      </dgm:t>
    </dgm:pt>
  </dgm:ptLst>
  <dgm:cxnLst>
    <dgm:cxn modelId="{0628B2BD-D21A-401F-9B4C-506C9A830DA4}" type="presOf" srcId="{9DC96E16-3169-45FD-BCB4-141B7066EF28}" destId="{20783BDE-BC42-4F66-89B4-92E2CD761E94}" srcOrd="0" destOrd="0" presId="urn:microsoft.com/office/officeart/2005/8/layout/vList2"/>
    <dgm:cxn modelId="{92625B66-A528-4639-807A-10BE6CBE9D0C}" srcId="{28648FA4-A7C8-41A5-A587-0C62386C2F66}" destId="{9DC96E16-3169-45FD-BCB4-141B7066EF28}" srcOrd="0" destOrd="0" parTransId="{BFDE8424-E0C5-4539-8543-4CFF81DC7C44}" sibTransId="{874B16F2-4215-4577-982F-AC7D7E835219}"/>
    <dgm:cxn modelId="{E54C81DB-90D9-4CA9-8CE8-E45C2F4FCF88}" type="presOf" srcId="{28648FA4-A7C8-41A5-A587-0C62386C2F66}" destId="{FC16495C-3591-4A04-BDF6-7CACE6B87157}" srcOrd="0" destOrd="0" presId="urn:microsoft.com/office/officeart/2005/8/layout/vList2"/>
    <dgm:cxn modelId="{910BCBA9-5FC6-4FD1-974F-6A08AE2FF9A4}" type="presParOf" srcId="{FC16495C-3591-4A04-BDF6-7CACE6B87157}" destId="{20783BDE-BC42-4F66-89B4-92E2CD761E94}"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A6C3B02-45BE-4282-9CD4-A984A645C119}"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D426F87-05FD-48A1-AE7D-676CA342E12F}">
      <dgm:prSet/>
      <dgm:spPr>
        <a:solidFill>
          <a:schemeClr val="accent4">
            <a:lumMod val="60000"/>
            <a:lumOff val="40000"/>
          </a:schemeClr>
        </a:solidFill>
      </dgm:spPr>
      <dgm:t>
        <a:bodyPr/>
        <a:lstStyle/>
        <a:p>
          <a:pPr rtl="0"/>
          <a:r>
            <a:rPr lang="en-CA" dirty="0" smtClean="0"/>
            <a:t>Corporate profits fell in 1990, the worst year of the early 1990s recession</a:t>
          </a:r>
          <a:endParaRPr lang="en-US" dirty="0"/>
        </a:p>
      </dgm:t>
    </dgm:pt>
    <dgm:pt modelId="{E0E502C5-00A7-4306-9665-37481568BC00}" type="parTrans" cxnId="{D71FD73F-0466-43C9-A512-951234AA6031}">
      <dgm:prSet/>
      <dgm:spPr/>
      <dgm:t>
        <a:bodyPr/>
        <a:lstStyle/>
        <a:p>
          <a:endParaRPr lang="en-US"/>
        </a:p>
      </dgm:t>
    </dgm:pt>
    <dgm:pt modelId="{07CF71FB-272F-479D-A6F8-4991E84A2934}" type="sibTrans" cxnId="{D71FD73F-0466-43C9-A512-951234AA6031}">
      <dgm:prSet/>
      <dgm:spPr/>
      <dgm:t>
        <a:bodyPr/>
        <a:lstStyle/>
        <a:p>
          <a:endParaRPr lang="en-US"/>
        </a:p>
      </dgm:t>
    </dgm:pt>
    <dgm:pt modelId="{5141AAB4-745B-435B-B1C0-3B5DC5B39C44}" type="pres">
      <dgm:prSet presAssocID="{7A6C3B02-45BE-4282-9CD4-A984A645C119}" presName="linear" presStyleCnt="0">
        <dgm:presLayoutVars>
          <dgm:animLvl val="lvl"/>
          <dgm:resizeHandles val="exact"/>
        </dgm:presLayoutVars>
      </dgm:prSet>
      <dgm:spPr/>
      <dgm:t>
        <a:bodyPr/>
        <a:lstStyle/>
        <a:p>
          <a:endParaRPr lang="en-US"/>
        </a:p>
      </dgm:t>
    </dgm:pt>
    <dgm:pt modelId="{D9EC0568-E491-427A-8FED-3107F2341138}" type="pres">
      <dgm:prSet presAssocID="{FD426F87-05FD-48A1-AE7D-676CA342E12F}" presName="parentText" presStyleLbl="node1" presStyleIdx="0" presStyleCnt="1">
        <dgm:presLayoutVars>
          <dgm:chMax val="0"/>
          <dgm:bulletEnabled val="1"/>
        </dgm:presLayoutVars>
      </dgm:prSet>
      <dgm:spPr/>
      <dgm:t>
        <a:bodyPr/>
        <a:lstStyle/>
        <a:p>
          <a:endParaRPr lang="en-US"/>
        </a:p>
      </dgm:t>
    </dgm:pt>
  </dgm:ptLst>
  <dgm:cxnLst>
    <dgm:cxn modelId="{D71FD73F-0466-43C9-A512-951234AA6031}" srcId="{7A6C3B02-45BE-4282-9CD4-A984A645C119}" destId="{FD426F87-05FD-48A1-AE7D-676CA342E12F}" srcOrd="0" destOrd="0" parTransId="{E0E502C5-00A7-4306-9665-37481568BC00}" sibTransId="{07CF71FB-272F-479D-A6F8-4991E84A2934}"/>
    <dgm:cxn modelId="{7FC15282-2D5B-4A05-892D-1B8FA666621E}" type="presOf" srcId="{FD426F87-05FD-48A1-AE7D-676CA342E12F}" destId="{D9EC0568-E491-427A-8FED-3107F2341138}" srcOrd="0" destOrd="0" presId="urn:microsoft.com/office/officeart/2005/8/layout/vList2"/>
    <dgm:cxn modelId="{64AFAC9B-CE20-41B4-90EF-E107BE756ADF}" type="presOf" srcId="{7A6C3B02-45BE-4282-9CD4-A984A645C119}" destId="{5141AAB4-745B-435B-B1C0-3B5DC5B39C44}" srcOrd="0" destOrd="0" presId="urn:microsoft.com/office/officeart/2005/8/layout/vList2"/>
    <dgm:cxn modelId="{ED014401-D210-4557-A766-74AC1CEF5BA2}" type="presParOf" srcId="{5141AAB4-745B-435B-B1C0-3B5DC5B39C44}" destId="{D9EC0568-E491-427A-8FED-3107F2341138}"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539458F-126E-4A84-AFA6-897BE0E1E4D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D6C1B237-68C2-4D0C-AE9C-FA36228DEECD}">
      <dgm:prSet/>
      <dgm:spPr>
        <a:solidFill>
          <a:schemeClr val="accent4">
            <a:lumMod val="60000"/>
            <a:lumOff val="40000"/>
          </a:schemeClr>
        </a:solidFill>
      </dgm:spPr>
      <dgm:t>
        <a:bodyPr/>
        <a:lstStyle/>
        <a:p>
          <a:pPr rtl="0"/>
          <a:r>
            <a:rPr lang="en-US" dirty="0" smtClean="0"/>
            <a:t>By </a:t>
          </a:r>
          <a:r>
            <a:rPr lang="en-US" i="1" dirty="0" smtClean="0">
              <a:effectLst>
                <a:outerShdw blurRad="38100" dist="38100" dir="2700000" algn="tl">
                  <a:srgbClr val="000000">
                    <a:alpha val="43137"/>
                  </a:srgbClr>
                </a:outerShdw>
              </a:effectLst>
            </a:rPr>
            <a:t>pooling</a:t>
          </a:r>
          <a:r>
            <a:rPr lang="en-US" dirty="0" smtClean="0"/>
            <a:t> their investments, each party reduces the variation in their monthly income</a:t>
          </a:r>
          <a:endParaRPr lang="en-US" dirty="0"/>
        </a:p>
      </dgm:t>
    </dgm:pt>
    <dgm:pt modelId="{88AB0811-8A3D-4DDD-8BA3-F64B791F1170}" type="parTrans" cxnId="{3A897462-8587-41D2-85F2-A8B1750CFAE0}">
      <dgm:prSet/>
      <dgm:spPr/>
      <dgm:t>
        <a:bodyPr/>
        <a:lstStyle/>
        <a:p>
          <a:endParaRPr lang="en-US"/>
        </a:p>
      </dgm:t>
    </dgm:pt>
    <dgm:pt modelId="{7C99A8E1-54A2-4F34-BC70-DCE6640A74C9}" type="sibTrans" cxnId="{3A897462-8587-41D2-85F2-A8B1750CFAE0}">
      <dgm:prSet/>
      <dgm:spPr/>
      <dgm:t>
        <a:bodyPr/>
        <a:lstStyle/>
        <a:p>
          <a:endParaRPr lang="en-US"/>
        </a:p>
      </dgm:t>
    </dgm:pt>
    <dgm:pt modelId="{0184A7A1-5995-49DE-8B0A-4024E078B2E0}" type="pres">
      <dgm:prSet presAssocID="{D539458F-126E-4A84-AFA6-897BE0E1E4D5}" presName="linear" presStyleCnt="0">
        <dgm:presLayoutVars>
          <dgm:animLvl val="lvl"/>
          <dgm:resizeHandles val="exact"/>
        </dgm:presLayoutVars>
      </dgm:prSet>
      <dgm:spPr/>
      <dgm:t>
        <a:bodyPr/>
        <a:lstStyle/>
        <a:p>
          <a:endParaRPr lang="en-US"/>
        </a:p>
      </dgm:t>
    </dgm:pt>
    <dgm:pt modelId="{E5537D02-302D-44F0-B340-BE1561DFA2BC}" type="pres">
      <dgm:prSet presAssocID="{D6C1B237-68C2-4D0C-AE9C-FA36228DEECD}" presName="parentText" presStyleLbl="node1" presStyleIdx="0" presStyleCnt="1" custScaleX="100000" custScaleY="98912">
        <dgm:presLayoutVars>
          <dgm:chMax val="0"/>
          <dgm:bulletEnabled val="1"/>
        </dgm:presLayoutVars>
      </dgm:prSet>
      <dgm:spPr/>
      <dgm:t>
        <a:bodyPr/>
        <a:lstStyle/>
        <a:p>
          <a:endParaRPr lang="en-US"/>
        </a:p>
      </dgm:t>
    </dgm:pt>
  </dgm:ptLst>
  <dgm:cxnLst>
    <dgm:cxn modelId="{3ADAE3CC-BE52-499F-9D80-86DA8E666D01}" type="presOf" srcId="{D539458F-126E-4A84-AFA6-897BE0E1E4D5}" destId="{0184A7A1-5995-49DE-8B0A-4024E078B2E0}" srcOrd="0" destOrd="0" presId="urn:microsoft.com/office/officeart/2005/8/layout/vList2"/>
    <dgm:cxn modelId="{0E2E65F3-8258-48C8-BC35-A77E80F9D648}" type="presOf" srcId="{D6C1B237-68C2-4D0C-AE9C-FA36228DEECD}" destId="{E5537D02-302D-44F0-B340-BE1561DFA2BC}" srcOrd="0" destOrd="0" presId="urn:microsoft.com/office/officeart/2005/8/layout/vList2"/>
    <dgm:cxn modelId="{3A897462-8587-41D2-85F2-A8B1750CFAE0}" srcId="{D539458F-126E-4A84-AFA6-897BE0E1E4D5}" destId="{D6C1B237-68C2-4D0C-AE9C-FA36228DEECD}" srcOrd="0" destOrd="0" parTransId="{88AB0811-8A3D-4DDD-8BA3-F64B791F1170}" sibTransId="{7C99A8E1-54A2-4F34-BC70-DCE6640A74C9}"/>
    <dgm:cxn modelId="{2E4A06C9-B343-4A97-B682-80A6EE974121}" type="presParOf" srcId="{0184A7A1-5995-49DE-8B0A-4024E078B2E0}" destId="{E5537D02-302D-44F0-B340-BE1561DFA2B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EA3AC11-784B-4755-9D9F-6BED52EF210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A7A9D42-5B69-4A14-8152-BAFA214F8977}">
      <dgm:prSet custT="1"/>
      <dgm:spPr>
        <a:solidFill>
          <a:schemeClr val="accent4">
            <a:lumMod val="60000"/>
            <a:lumOff val="40000"/>
          </a:schemeClr>
        </a:solidFill>
      </dgm:spPr>
      <dgm:t>
        <a:bodyPr/>
        <a:lstStyle/>
        <a:p>
          <a:pPr rtl="0"/>
          <a:r>
            <a:rPr lang="en-US" sz="1800" dirty="0" smtClean="0"/>
            <a:t>Conclude: diversification (by investing in both oil and banks) reduces the risk: the probability of ‘extreme’ outcomes diminishes.</a:t>
          </a:r>
          <a:endParaRPr lang="en-US" sz="1800" dirty="0"/>
        </a:p>
      </dgm:t>
    </dgm:pt>
    <dgm:pt modelId="{8E468DD5-08A0-4549-813E-27ECFC187286}" type="parTrans" cxnId="{1BB7576E-88DA-4804-B327-8FBA6CDBFF85}">
      <dgm:prSet/>
      <dgm:spPr/>
      <dgm:t>
        <a:bodyPr/>
        <a:lstStyle/>
        <a:p>
          <a:endParaRPr lang="en-US" sz="1800"/>
        </a:p>
      </dgm:t>
    </dgm:pt>
    <dgm:pt modelId="{FD93C43D-2242-4959-BA51-2D4A0177E9F7}" type="sibTrans" cxnId="{1BB7576E-88DA-4804-B327-8FBA6CDBFF85}">
      <dgm:prSet/>
      <dgm:spPr/>
      <dgm:t>
        <a:bodyPr/>
        <a:lstStyle/>
        <a:p>
          <a:endParaRPr lang="en-US" sz="1800"/>
        </a:p>
      </dgm:t>
    </dgm:pt>
    <dgm:pt modelId="{32093AED-F0C7-4C6D-8CAA-A3A59F5E0466}" type="pres">
      <dgm:prSet presAssocID="{CEA3AC11-784B-4755-9D9F-6BED52EF2108}" presName="linear" presStyleCnt="0">
        <dgm:presLayoutVars>
          <dgm:animLvl val="lvl"/>
          <dgm:resizeHandles val="exact"/>
        </dgm:presLayoutVars>
      </dgm:prSet>
      <dgm:spPr/>
      <dgm:t>
        <a:bodyPr/>
        <a:lstStyle/>
        <a:p>
          <a:endParaRPr lang="en-US"/>
        </a:p>
      </dgm:t>
    </dgm:pt>
    <dgm:pt modelId="{954B8C18-912D-4C29-9512-C41C029CC9DB}" type="pres">
      <dgm:prSet presAssocID="{9A7A9D42-5B69-4A14-8152-BAFA214F8977}" presName="parentText" presStyleLbl="node1" presStyleIdx="0" presStyleCnt="1" custScaleY="379110">
        <dgm:presLayoutVars>
          <dgm:chMax val="0"/>
          <dgm:bulletEnabled val="1"/>
        </dgm:presLayoutVars>
      </dgm:prSet>
      <dgm:spPr/>
      <dgm:t>
        <a:bodyPr/>
        <a:lstStyle/>
        <a:p>
          <a:endParaRPr lang="en-US"/>
        </a:p>
      </dgm:t>
    </dgm:pt>
  </dgm:ptLst>
  <dgm:cxnLst>
    <dgm:cxn modelId="{60989A77-B1CD-4C94-8971-55D1115DA852}" type="presOf" srcId="{9A7A9D42-5B69-4A14-8152-BAFA214F8977}" destId="{954B8C18-912D-4C29-9512-C41C029CC9DB}" srcOrd="0" destOrd="0" presId="urn:microsoft.com/office/officeart/2005/8/layout/vList2"/>
    <dgm:cxn modelId="{1BB7576E-88DA-4804-B327-8FBA6CDBFF85}" srcId="{CEA3AC11-784B-4755-9D9F-6BED52EF2108}" destId="{9A7A9D42-5B69-4A14-8152-BAFA214F8977}" srcOrd="0" destOrd="0" parTransId="{8E468DD5-08A0-4549-813E-27ECFC187286}" sibTransId="{FD93C43D-2242-4959-BA51-2D4A0177E9F7}"/>
    <dgm:cxn modelId="{933C5E44-0B15-460F-A72C-9968B9039DCB}" type="presOf" srcId="{CEA3AC11-784B-4755-9D9F-6BED52EF2108}" destId="{32093AED-F0C7-4C6D-8CAA-A3A59F5E0466}" srcOrd="0" destOrd="0" presId="urn:microsoft.com/office/officeart/2005/8/layout/vList2"/>
    <dgm:cxn modelId="{6AF31385-3722-4C18-A094-8C8AE41DD1EF}" type="presParOf" srcId="{32093AED-F0C7-4C6D-8CAA-A3A59F5E0466}" destId="{954B8C18-912D-4C29-9512-C41C029CC9D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F0E29AA-6382-445D-887B-7531F12EB29B}"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88E8CDB-48BD-4D0D-B7BE-164AF4E3074B}">
      <dgm:prSet custT="1"/>
      <dgm:spPr>
        <a:solidFill>
          <a:schemeClr val="accent4">
            <a:lumMod val="60000"/>
            <a:lumOff val="40000"/>
          </a:schemeClr>
        </a:solidFill>
      </dgm:spPr>
      <dgm:t>
        <a:bodyPr/>
        <a:lstStyle/>
        <a:p>
          <a:pPr rtl="0"/>
          <a:r>
            <a:rPr lang="en-US" sz="1800" dirty="0" smtClean="0"/>
            <a:t>This is an illustration of investment risk, as the payoff changed dramatically over time; it is desirable to attempt to </a:t>
          </a:r>
          <a:r>
            <a:rPr lang="en-US" sz="1800" i="1" dirty="0" smtClean="0"/>
            <a:t>diversify</a:t>
          </a:r>
          <a:r>
            <a:rPr lang="en-US" sz="1800" dirty="0" smtClean="0"/>
            <a:t> away from this risk</a:t>
          </a:r>
          <a:endParaRPr lang="en-US" sz="1800" dirty="0"/>
        </a:p>
      </dgm:t>
    </dgm:pt>
    <dgm:pt modelId="{68A8ED3F-630E-4FD6-B11D-4284A21B05B2}" type="parTrans" cxnId="{DCEB801D-3388-427F-A7A3-7580CB0E86D3}">
      <dgm:prSet/>
      <dgm:spPr/>
      <dgm:t>
        <a:bodyPr/>
        <a:lstStyle/>
        <a:p>
          <a:endParaRPr lang="en-US"/>
        </a:p>
      </dgm:t>
    </dgm:pt>
    <dgm:pt modelId="{1ECE8519-E8B8-4427-A057-D8116D818740}" type="sibTrans" cxnId="{DCEB801D-3388-427F-A7A3-7580CB0E86D3}">
      <dgm:prSet/>
      <dgm:spPr/>
      <dgm:t>
        <a:bodyPr/>
        <a:lstStyle/>
        <a:p>
          <a:endParaRPr lang="en-US"/>
        </a:p>
      </dgm:t>
    </dgm:pt>
    <dgm:pt modelId="{79F26B8E-2BD0-40D2-86EF-BB85131D4EA0}" type="pres">
      <dgm:prSet presAssocID="{FF0E29AA-6382-445D-887B-7531F12EB29B}" presName="linear" presStyleCnt="0">
        <dgm:presLayoutVars>
          <dgm:animLvl val="lvl"/>
          <dgm:resizeHandles val="exact"/>
        </dgm:presLayoutVars>
      </dgm:prSet>
      <dgm:spPr/>
      <dgm:t>
        <a:bodyPr/>
        <a:lstStyle/>
        <a:p>
          <a:endParaRPr lang="en-US"/>
        </a:p>
      </dgm:t>
    </dgm:pt>
    <dgm:pt modelId="{B73324A7-3725-443D-850E-FC0CAFE7095D}" type="pres">
      <dgm:prSet presAssocID="{688E8CDB-48BD-4D0D-B7BE-164AF4E3074B}" presName="parentText" presStyleLbl="node1" presStyleIdx="0" presStyleCnt="1">
        <dgm:presLayoutVars>
          <dgm:chMax val="0"/>
          <dgm:bulletEnabled val="1"/>
        </dgm:presLayoutVars>
      </dgm:prSet>
      <dgm:spPr/>
      <dgm:t>
        <a:bodyPr/>
        <a:lstStyle/>
        <a:p>
          <a:endParaRPr lang="en-US"/>
        </a:p>
      </dgm:t>
    </dgm:pt>
  </dgm:ptLst>
  <dgm:cxnLst>
    <dgm:cxn modelId="{69DBE296-A873-45D7-93C2-DEDD4ABCC273}" type="presOf" srcId="{FF0E29AA-6382-445D-887B-7531F12EB29B}" destId="{79F26B8E-2BD0-40D2-86EF-BB85131D4EA0}" srcOrd="0" destOrd="0" presId="urn:microsoft.com/office/officeart/2005/8/layout/vList2"/>
    <dgm:cxn modelId="{DCEB801D-3388-427F-A7A3-7580CB0E86D3}" srcId="{FF0E29AA-6382-445D-887B-7531F12EB29B}" destId="{688E8CDB-48BD-4D0D-B7BE-164AF4E3074B}" srcOrd="0" destOrd="0" parTransId="{68A8ED3F-630E-4FD6-B11D-4284A21B05B2}" sibTransId="{1ECE8519-E8B8-4427-A057-D8116D818740}"/>
    <dgm:cxn modelId="{733E6848-0BDD-423D-BD27-C023B51F7B70}" type="presOf" srcId="{688E8CDB-48BD-4D0D-B7BE-164AF4E3074B}" destId="{B73324A7-3725-443D-850E-FC0CAFE7095D}" srcOrd="0" destOrd="0" presId="urn:microsoft.com/office/officeart/2005/8/layout/vList2"/>
    <dgm:cxn modelId="{165468AC-5B1E-4804-AC25-D595E20EAB2E}" type="presParOf" srcId="{79F26B8E-2BD0-40D2-86EF-BB85131D4EA0}" destId="{B73324A7-3725-443D-850E-FC0CAFE7095D}" srcOrd="0"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EB637-0143-4E81-A67A-4E4340500DC3}">
      <dsp:nvSpPr>
        <dsp:cNvPr id="0" name=""/>
        <dsp:cNvSpPr/>
      </dsp:nvSpPr>
      <dsp:spPr>
        <a:xfrm>
          <a:off x="0" y="0"/>
          <a:ext cx="4176464" cy="624621"/>
        </a:xfrm>
        <a:prstGeom prst="roundRect">
          <a:avLst/>
        </a:prstGeom>
        <a:solidFill>
          <a:schemeClr val="accent4">
            <a:lumMod val="60000"/>
            <a:lumOff val="40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CA" sz="1600" kern="1200" dirty="0" smtClean="0"/>
            <a:t>649 million shares outstanding at end 2016</a:t>
          </a:r>
          <a:endParaRPr lang="en-CA" sz="1600" kern="1200" dirty="0"/>
        </a:p>
      </dsp:txBody>
      <dsp:txXfrm>
        <a:off x="30491" y="30491"/>
        <a:ext cx="4115482" cy="563639"/>
      </dsp:txXfrm>
    </dsp:sp>
    <dsp:sp modelId="{4AF1E771-3BE3-47FF-9139-FD141CEF5716}">
      <dsp:nvSpPr>
        <dsp:cNvPr id="0" name=""/>
        <dsp:cNvSpPr/>
      </dsp:nvSpPr>
      <dsp:spPr>
        <a:xfrm>
          <a:off x="0" y="634363"/>
          <a:ext cx="4176464" cy="824561"/>
        </a:xfrm>
        <a:prstGeom prst="roundRect">
          <a:avLst/>
        </a:prstGeom>
        <a:solidFill>
          <a:schemeClr val="accent4">
            <a:lumMod val="60000"/>
            <a:lumOff val="40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CA" sz="1600" kern="1200" dirty="0" smtClean="0"/>
            <a:t>If the $3,450m were allocated over all such shares, $5.31 would go to each share</a:t>
          </a:r>
          <a:endParaRPr lang="en-US" sz="1600" kern="1200" dirty="0"/>
        </a:p>
      </dsp:txBody>
      <dsp:txXfrm>
        <a:off x="40252" y="674615"/>
        <a:ext cx="4095960" cy="744057"/>
      </dsp:txXfrm>
    </dsp:sp>
    <dsp:sp modelId="{A53F5928-8959-48F8-A78D-B11CD67FFE5C}">
      <dsp:nvSpPr>
        <dsp:cNvPr id="0" name=""/>
        <dsp:cNvSpPr/>
      </dsp:nvSpPr>
      <dsp:spPr>
        <a:xfrm>
          <a:off x="0" y="1479694"/>
          <a:ext cx="4176464" cy="824561"/>
        </a:xfrm>
        <a:prstGeom prst="roundRect">
          <a:avLst/>
        </a:prstGeom>
        <a:solidFill>
          <a:schemeClr val="accent4">
            <a:lumMod val="60000"/>
            <a:lumOff val="40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rtl="0">
            <a:lnSpc>
              <a:spcPct val="90000"/>
            </a:lnSpc>
            <a:spcBef>
              <a:spcPct val="0"/>
            </a:spcBef>
            <a:spcAft>
              <a:spcPct val="35000"/>
            </a:spcAft>
          </a:pPr>
          <a:r>
            <a:rPr lang="en-CA" sz="1600" kern="1200" dirty="0" smtClean="0"/>
            <a:t>Of the $5.31 earnings per share, $2.64 was distributed to shareholders and $2.67 was retained inside the company</a:t>
          </a:r>
          <a:endParaRPr lang="en-US" sz="1600" kern="1200" dirty="0"/>
        </a:p>
      </dsp:txBody>
      <dsp:txXfrm>
        <a:off x="40252" y="1519946"/>
        <a:ext cx="4095960" cy="7440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2256F0-9492-43F3-86C9-F1E8FDB99374}">
      <dsp:nvSpPr>
        <dsp:cNvPr id="0" name=""/>
        <dsp:cNvSpPr/>
      </dsp:nvSpPr>
      <dsp:spPr>
        <a:xfrm>
          <a:off x="0" y="0"/>
          <a:ext cx="4104456" cy="1707012"/>
        </a:xfrm>
        <a:prstGeom prst="roundRect">
          <a:avLst/>
        </a:prstGeom>
        <a:solidFill>
          <a:schemeClr val="accent4">
            <a:lumMod val="60000"/>
            <a:lumOff val="40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CA" sz="1800" kern="1200" dirty="0" smtClean="0"/>
            <a:t>Net income from operations of $3,450m (represents after-tax profits). </a:t>
          </a:r>
          <a:endParaRPr lang="en-US" sz="1800" kern="1200" dirty="0"/>
        </a:p>
      </dsp:txBody>
      <dsp:txXfrm>
        <a:off x="83329" y="83329"/>
        <a:ext cx="3937798" cy="15403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783BDE-BC42-4F66-89B4-92E2CD761E94}">
      <dsp:nvSpPr>
        <dsp:cNvPr id="0" name=""/>
        <dsp:cNvSpPr/>
      </dsp:nvSpPr>
      <dsp:spPr>
        <a:xfrm>
          <a:off x="0" y="59222"/>
          <a:ext cx="2736850" cy="1630980"/>
        </a:xfrm>
        <a:prstGeom prst="roundRect">
          <a:avLst/>
        </a:prstGeom>
        <a:solidFill>
          <a:schemeClr val="accent4">
            <a:lumMod val="60000"/>
            <a:lumOff val="40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CA" sz="1700" kern="1200" dirty="0" smtClean="0"/>
            <a:t>Significant amount of foreign ownership in the Canadian corporate sector as shown by high amounts of dividends to non-residents</a:t>
          </a:r>
          <a:endParaRPr lang="en-US" sz="1700" kern="1200" dirty="0"/>
        </a:p>
      </dsp:txBody>
      <dsp:txXfrm>
        <a:off x="79618" y="138840"/>
        <a:ext cx="2577614" cy="147174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EC0568-E491-427A-8FED-3107F2341138}">
      <dsp:nvSpPr>
        <dsp:cNvPr id="0" name=""/>
        <dsp:cNvSpPr/>
      </dsp:nvSpPr>
      <dsp:spPr>
        <a:xfrm>
          <a:off x="0" y="15231"/>
          <a:ext cx="2808287" cy="895050"/>
        </a:xfrm>
        <a:prstGeom prst="roundRect">
          <a:avLst/>
        </a:prstGeom>
        <a:solidFill>
          <a:schemeClr val="accent4">
            <a:lumMod val="60000"/>
            <a:lumOff val="40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rtl="0">
            <a:lnSpc>
              <a:spcPct val="90000"/>
            </a:lnSpc>
            <a:spcBef>
              <a:spcPct val="0"/>
            </a:spcBef>
            <a:spcAft>
              <a:spcPct val="35000"/>
            </a:spcAft>
          </a:pPr>
          <a:r>
            <a:rPr lang="en-CA" sz="1700" kern="1200" dirty="0" smtClean="0"/>
            <a:t>Corporate profits fell in 1990, the worst year of the early 1990s recession</a:t>
          </a:r>
          <a:endParaRPr lang="en-US" sz="1700" kern="1200" dirty="0"/>
        </a:p>
      </dsp:txBody>
      <dsp:txXfrm>
        <a:off x="43693" y="58924"/>
        <a:ext cx="2720901" cy="80766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3324A7-3725-443D-850E-FC0CAFE7095D}">
      <dsp:nvSpPr>
        <dsp:cNvPr id="0" name=""/>
        <dsp:cNvSpPr/>
      </dsp:nvSpPr>
      <dsp:spPr>
        <a:xfrm>
          <a:off x="0" y="242"/>
          <a:ext cx="3924942" cy="1367666"/>
        </a:xfrm>
        <a:prstGeom prst="roundRect">
          <a:avLst/>
        </a:prstGeom>
        <a:solidFill>
          <a:schemeClr val="accent4">
            <a:lumMod val="60000"/>
            <a:lumOff val="40000"/>
          </a:schemeClr>
        </a:solidFill>
        <a:ln w="2642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en-US" sz="1800" kern="1200" dirty="0" smtClean="0"/>
            <a:t>This is an illustration of investment risk, as the payoff changed dramatically over time; it is desirable to attempt to </a:t>
          </a:r>
          <a:r>
            <a:rPr lang="en-US" sz="1800" i="1" kern="1200" dirty="0" smtClean="0"/>
            <a:t>diversify</a:t>
          </a:r>
          <a:r>
            <a:rPr lang="en-US" sz="1800" kern="1200" dirty="0" smtClean="0"/>
            <a:t> away from this risk</a:t>
          </a:r>
          <a:endParaRPr lang="en-US" sz="1800" kern="1200" dirty="0"/>
        </a:p>
      </dsp:txBody>
      <dsp:txXfrm>
        <a:off x="66764" y="67006"/>
        <a:ext cx="3791414" cy="123413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024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024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4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024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C11BADE-A26D-4132-A565-1DEA7C61FE7C}" type="slidenum">
              <a:rPr lang="en-US"/>
              <a:pPr/>
              <a:t>‹#›</a:t>
            </a:fld>
            <a:endParaRPr lang="en-US"/>
          </a:p>
        </p:txBody>
      </p:sp>
    </p:spTree>
    <p:extLst>
      <p:ext uri="{BB962C8B-B14F-4D97-AF65-F5344CB8AC3E}">
        <p14:creationId xmlns:p14="http://schemas.microsoft.com/office/powerpoint/2010/main" val="315691352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C11BADE-A26D-4132-A565-1DEA7C61FE7C}" type="slidenum">
              <a:rPr lang="en-US" smtClean="0"/>
              <a:pPr/>
              <a:t>1</a:t>
            </a:fld>
            <a:endParaRPr lang="en-US"/>
          </a:p>
        </p:txBody>
      </p:sp>
    </p:spTree>
    <p:extLst>
      <p:ext uri="{BB962C8B-B14F-4D97-AF65-F5344CB8AC3E}">
        <p14:creationId xmlns:p14="http://schemas.microsoft.com/office/powerpoint/2010/main" val="15707987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C11BADE-A26D-4132-A565-1DEA7C61FE7C}" type="slidenum">
              <a:rPr lang="en-US" smtClean="0"/>
              <a:pPr/>
              <a:t>2</a:t>
            </a:fld>
            <a:endParaRPr lang="en-US"/>
          </a:p>
        </p:txBody>
      </p:sp>
    </p:spTree>
    <p:extLst>
      <p:ext uri="{BB962C8B-B14F-4D97-AF65-F5344CB8AC3E}">
        <p14:creationId xmlns:p14="http://schemas.microsoft.com/office/powerpoint/2010/main" val="3300347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C11BADE-A26D-4132-A565-1DEA7C61FE7C}" type="slidenum">
              <a:rPr lang="en-US" smtClean="0"/>
              <a:pPr/>
              <a:t>8</a:t>
            </a:fld>
            <a:endParaRPr lang="en-US"/>
          </a:p>
        </p:txBody>
      </p:sp>
    </p:spTree>
    <p:extLst>
      <p:ext uri="{BB962C8B-B14F-4D97-AF65-F5344CB8AC3E}">
        <p14:creationId xmlns:p14="http://schemas.microsoft.com/office/powerpoint/2010/main" val="2343483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6484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297380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530915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538690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1373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36958877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588800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050846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65571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099731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4434186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userDrawn="1"/>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ate Placeholder 2"/>
          <p:cNvSpPr txBox="1">
            <a:spLocks/>
          </p:cNvSpPr>
          <p:nvPr userDrawn="1"/>
        </p:nvSpPr>
        <p:spPr>
          <a:xfrm>
            <a:off x="2435430" y="6474895"/>
            <a:ext cx="1800200" cy="365125"/>
          </a:xfrm>
          <a:prstGeom prst="rect">
            <a:avLst/>
          </a:prstGeom>
        </p:spPr>
        <p:txBody>
          <a:bodyPr/>
          <a:lstStyle>
            <a:defPPr>
              <a:defRPr lang="en-CA"/>
            </a:defPPr>
            <a:lvl1pPr algn="l" rtl="0" fontAlgn="base">
              <a:spcBef>
                <a:spcPct val="0"/>
              </a:spcBef>
              <a:spcAft>
                <a:spcPct val="0"/>
              </a:spcAft>
              <a:defRPr sz="1200"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dirty="0" smtClean="0"/>
              <a:t>2017</a:t>
            </a:r>
            <a:r>
              <a:rPr lang="en-US" dirty="0" smtClean="0"/>
              <a:t>, Curtis &amp; Irvine</a:t>
            </a:r>
          </a:p>
        </p:txBody>
      </p:sp>
      <p:sp>
        <p:nvSpPr>
          <p:cNvPr id="11" name="Footer Placeholder 3"/>
          <p:cNvSpPr txBox="1">
            <a:spLocks/>
          </p:cNvSpPr>
          <p:nvPr userDrawn="1"/>
        </p:nvSpPr>
        <p:spPr>
          <a:xfrm>
            <a:off x="5580112" y="6442352"/>
            <a:ext cx="2895600" cy="365125"/>
          </a:xfrm>
          <a:prstGeom prst="rect">
            <a:avLst/>
          </a:prstGeom>
          <a:noFill/>
        </p:spPr>
        <p:txBody>
          <a:bodyPr/>
          <a:lstStyle>
            <a:defPPr>
              <a:defRPr lang="en-CA"/>
            </a:defPPr>
            <a:lvl1pPr algn="ctr"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US" sz="1600" dirty="0" smtClean="0"/>
              <a:t>Chapter 7</a:t>
            </a:r>
            <a:endParaRPr lang="en-US" sz="1600" dirty="0"/>
          </a:p>
        </p:txBody>
      </p:sp>
      <p:sp>
        <p:nvSpPr>
          <p:cNvPr id="12" name="Slide Number Placeholder 4"/>
          <p:cNvSpPr txBox="1">
            <a:spLocks/>
          </p:cNvSpPr>
          <p:nvPr userDrawn="1"/>
        </p:nvSpPr>
        <p:spPr>
          <a:xfrm>
            <a:off x="6876256" y="6442352"/>
            <a:ext cx="2133600" cy="365125"/>
          </a:xfrm>
          <a:prstGeom prst="rect">
            <a:avLst/>
          </a:prstGeom>
        </p:spPr>
        <p:txBody>
          <a:bodyPr/>
          <a:lstStyle>
            <a:defPPr>
              <a:defRPr lang="en-CA"/>
            </a:defPPr>
            <a:lvl1pPr algn="l" rtl="0" fontAlgn="base">
              <a:spcBef>
                <a:spcPct val="0"/>
              </a:spcBef>
              <a:spcAft>
                <a:spcPct val="0"/>
              </a:spcAft>
              <a:defRPr kern="1200" baseline="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r"/>
            <a:fld id="{EE9406CB-E5A3-40F3-8A52-4CD67AA6287A}" type="slidenum">
              <a:rPr lang="en-CA" sz="1600" smtClean="0"/>
              <a:pPr algn="r"/>
              <a:t>‹#›</a:t>
            </a:fld>
            <a:endParaRPr lang="en-CA" sz="1600" dirty="0"/>
          </a:p>
        </p:txBody>
      </p:sp>
      <p:pic>
        <p:nvPicPr>
          <p:cNvPr id="13" name="Picture 2" descr="C:\Users\Natman\Desktop\by-nc-sa.png"/>
          <p:cNvPicPr>
            <a:picLocks noChangeAspect="1" noChangeArrowheads="1"/>
          </p:cNvPicPr>
          <p:nvPr userDrawn="1"/>
        </p:nvPicPr>
        <p:blipFill>
          <a:blip r:embed="rId13" cstate="print"/>
          <a:srcRect/>
          <a:stretch>
            <a:fillRect/>
          </a:stretch>
        </p:blipFill>
        <p:spPr bwMode="auto">
          <a:xfrm>
            <a:off x="1187624" y="6333885"/>
            <a:ext cx="1227138" cy="430212"/>
          </a:xfrm>
          <a:prstGeom prst="rect">
            <a:avLst/>
          </a:prstGeom>
          <a:noFill/>
        </p:spPr>
      </p:pic>
      <p:pic>
        <p:nvPicPr>
          <p:cNvPr id="14" name="Picture 4" descr="C:\Users\Natman\Desktop\lyryx-logo.png"/>
          <p:cNvPicPr>
            <a:picLocks noChangeAspect="1" noChangeArrowheads="1"/>
          </p:cNvPicPr>
          <p:nvPr userDrawn="1"/>
        </p:nvPicPr>
        <p:blipFill>
          <a:blip r:embed="rId14" cstate="print"/>
          <a:srcRect/>
          <a:stretch>
            <a:fillRect/>
          </a:stretch>
        </p:blipFill>
        <p:spPr bwMode="auto">
          <a:xfrm>
            <a:off x="107504" y="6442352"/>
            <a:ext cx="999745" cy="304800"/>
          </a:xfrm>
          <a:prstGeom prst="rect">
            <a:avLst/>
          </a:prstGeom>
          <a:noFill/>
        </p:spPr>
      </p:pic>
    </p:spTree>
    <p:extLst>
      <p:ext uri="{BB962C8B-B14F-4D97-AF65-F5344CB8AC3E}">
        <p14:creationId xmlns:p14="http://schemas.microsoft.com/office/powerpoint/2010/main" val="2432659335"/>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oleObject" Target="../embeddings/oleObject1.bin"/><Relationship Id="rId7" Type="http://schemas.openxmlformats.org/officeDocument/2006/relationships/diagramQuickStyle" Target="../diagrams/quickStyle7.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diagramLayout" Target="../diagrams/layout7.xml"/><Relationship Id="rId5" Type="http://schemas.openxmlformats.org/officeDocument/2006/relationships/diagramData" Target="../diagrams/data7.xml"/><Relationship Id="rId4" Type="http://schemas.openxmlformats.org/officeDocument/2006/relationships/image" Target="../media/image5.emf"/><Relationship Id="rId9" Type="http://schemas.microsoft.com/office/2007/relationships/diagramDrawing" Target="../diagrams/drawing7.xml"/></Relationships>
</file>

<file path=ppt/slides/_rels/slide2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hyperlink" Target="https://ca.finance.yahoo.com/" TargetMode="Externa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normAutofit/>
          </a:bodyPr>
          <a:lstStyle/>
          <a:p>
            <a:r>
              <a:rPr lang="en-US" sz="4000" b="0" dirty="0">
                <a:solidFill>
                  <a:srgbClr val="FF7D19"/>
                </a:solidFill>
              </a:rPr>
              <a:t>Chapter 7</a:t>
            </a:r>
            <a:br>
              <a:rPr lang="en-US" sz="4000" b="0" dirty="0">
                <a:solidFill>
                  <a:srgbClr val="FF7D19"/>
                </a:solidFill>
              </a:rPr>
            </a:br>
            <a:r>
              <a:rPr lang="en-US" sz="3600" b="0" dirty="0">
                <a:solidFill>
                  <a:srgbClr val="FF7D19"/>
                </a:solidFill>
              </a:rPr>
              <a:t>Firms, Investors, and Capital Markets</a:t>
            </a:r>
          </a:p>
        </p:txBody>
      </p:sp>
      <p:sp>
        <p:nvSpPr>
          <p:cNvPr id="2051" name="Rectangle 3"/>
          <p:cNvSpPr>
            <a:spLocks noGrp="1" noChangeArrowheads="1"/>
          </p:cNvSpPr>
          <p:nvPr>
            <p:ph type="subTitle" idx="1"/>
          </p:nvPr>
        </p:nvSpPr>
        <p:spPr/>
        <p:txBody>
          <a:bodyPr/>
          <a:lstStyle/>
          <a:p>
            <a:pPr>
              <a:lnSpc>
                <a:spcPct val="80000"/>
              </a:lnSpc>
            </a:pPr>
            <a:r>
              <a:rPr lang="en-US" sz="2000" dirty="0">
                <a:solidFill>
                  <a:srgbClr val="3E5D78"/>
                </a:solidFill>
                <a:effectLst>
                  <a:outerShdw blurRad="38100" dist="38100" dir="2700000" algn="tl">
                    <a:srgbClr val="000000"/>
                  </a:outerShdw>
                </a:effectLst>
              </a:rPr>
              <a:t>Principles of Microeconomics</a:t>
            </a:r>
          </a:p>
          <a:p>
            <a:pPr>
              <a:lnSpc>
                <a:spcPct val="80000"/>
              </a:lnSpc>
            </a:pPr>
            <a:r>
              <a:rPr lang="en-US" sz="2000">
                <a:solidFill>
                  <a:srgbClr val="3E5D78"/>
                </a:solidFill>
                <a:effectLst>
                  <a:outerShdw blurRad="38100" dist="38100" dir="2700000" algn="tl">
                    <a:srgbClr val="000000"/>
                  </a:outerShdw>
                </a:effectLst>
              </a:rPr>
              <a:t>Douglas Curtis &amp; Ian Irvine</a:t>
            </a:r>
            <a:endParaRPr lang="en-US" sz="2000" i="1">
              <a:solidFill>
                <a:srgbClr val="3E5D78"/>
              </a:solidFill>
              <a:effectLst>
                <a:outerShdw blurRad="38100" dist="38100" dir="2700000" algn="tl">
                  <a:srgbClr val="000000"/>
                </a:outerShdw>
              </a:effectLst>
            </a:endParaRPr>
          </a:p>
          <a:p>
            <a:pPr>
              <a:lnSpc>
                <a:spcPct val="80000"/>
              </a:lnSpc>
            </a:pPr>
            <a:endParaRPr lang="en-US" sz="2000" dirty="0">
              <a:solidFill>
                <a:srgbClr val="3E5D78"/>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dirty="0">
                <a:solidFill>
                  <a:srgbClr val="FF7D19"/>
                </a:solidFill>
              </a:rPr>
              <a:t>Learning Outcomes</a:t>
            </a:r>
          </a:p>
        </p:txBody>
      </p:sp>
      <p:sp>
        <p:nvSpPr>
          <p:cNvPr id="8195" name="Rectangle 3"/>
          <p:cNvSpPr>
            <a:spLocks noGrp="1" noChangeArrowheads="1"/>
          </p:cNvSpPr>
          <p:nvPr>
            <p:ph idx="1"/>
          </p:nvPr>
        </p:nvSpPr>
        <p:spPr>
          <a:xfrm>
            <a:off x="395288" y="1600200"/>
            <a:ext cx="8424862" cy="4708525"/>
          </a:xfrm>
        </p:spPr>
        <p:txBody>
          <a:bodyPr>
            <a:normAutofit/>
          </a:bodyPr>
          <a:lstStyle/>
          <a:p>
            <a:pPr>
              <a:buFontTx/>
              <a:buNone/>
            </a:pPr>
            <a:r>
              <a:rPr lang="en-US" sz="2000" i="1" dirty="0">
                <a:solidFill>
                  <a:srgbClr val="3E5D78"/>
                </a:solidFill>
                <a:effectLst>
                  <a:outerShdw blurRad="38100" dist="38100" dir="2700000" algn="tl">
                    <a:srgbClr val="000000"/>
                  </a:outerShdw>
                </a:effectLst>
              </a:rPr>
              <a:t>By the end of this chapter you should </a:t>
            </a:r>
            <a:r>
              <a:rPr lang="en-US" sz="2000" i="1" dirty="0" smtClean="0">
                <a:solidFill>
                  <a:srgbClr val="3E5D78"/>
                </a:solidFill>
                <a:effectLst>
                  <a:outerShdw blurRad="38100" dist="38100" dir="2700000" algn="tl">
                    <a:srgbClr val="000000"/>
                  </a:outerShdw>
                </a:effectLst>
              </a:rPr>
              <a:t>understand:</a:t>
            </a:r>
            <a:endParaRPr lang="en-US" sz="2000" i="1" dirty="0">
              <a:solidFill>
                <a:srgbClr val="3E5D78"/>
              </a:solidFill>
              <a:effectLst>
                <a:outerShdw blurRad="38100" dist="38100" dir="2700000" algn="tl">
                  <a:srgbClr val="000000"/>
                </a:outerShdw>
              </a:effectLst>
            </a:endParaRPr>
          </a:p>
          <a:p>
            <a:r>
              <a:rPr lang="en-US" sz="2000" dirty="0"/>
              <a:t>The several forms of business </a:t>
            </a:r>
            <a:r>
              <a:rPr lang="en-US" sz="2000" dirty="0" smtClean="0"/>
              <a:t>organizations</a:t>
            </a:r>
          </a:p>
          <a:p>
            <a:pPr marL="0" indent="0">
              <a:buNone/>
            </a:pPr>
            <a:endParaRPr lang="en-US" sz="2000" dirty="0"/>
          </a:p>
          <a:p>
            <a:r>
              <a:rPr lang="en-US" sz="2000" dirty="0"/>
              <a:t>Corporate </a:t>
            </a:r>
            <a:r>
              <a:rPr lang="en-US" sz="2000" dirty="0" smtClean="0"/>
              <a:t>goals – the role and determination of profit</a:t>
            </a:r>
          </a:p>
          <a:p>
            <a:pPr marL="0" indent="0">
              <a:buNone/>
            </a:pPr>
            <a:endParaRPr lang="en-US" sz="2000" dirty="0"/>
          </a:p>
          <a:p>
            <a:r>
              <a:rPr lang="en-US" sz="2000" dirty="0" smtClean="0"/>
              <a:t>Risk, uncertainty </a:t>
            </a:r>
            <a:r>
              <a:rPr lang="en-US" sz="2000" dirty="0"/>
              <a:t>and the </a:t>
            </a:r>
            <a:r>
              <a:rPr lang="en-US" sz="2000" dirty="0" smtClean="0"/>
              <a:t>investor</a:t>
            </a:r>
          </a:p>
          <a:p>
            <a:pPr marL="0" indent="0">
              <a:buNone/>
            </a:pPr>
            <a:endParaRPr lang="en-US" sz="2000" dirty="0"/>
          </a:p>
          <a:p>
            <a:r>
              <a:rPr lang="en-US" sz="2000" dirty="0"/>
              <a:t>R</a:t>
            </a:r>
            <a:r>
              <a:rPr lang="en-US" sz="2000" dirty="0" smtClean="0"/>
              <a:t>isk reduction through pooling and diversification</a:t>
            </a:r>
          </a:p>
          <a:p>
            <a:pPr marL="0" indent="0">
              <a:buNone/>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wipe(up)">
                                      <p:cBhvr>
                                        <p:cTn id="7" dur="5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wipe(up)">
                                      <p:cBhvr>
                                        <p:cTn id="12" dur="500"/>
                                        <p:tgtEl>
                                          <p:spTgt spid="81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195">
                                            <p:txEl>
                                              <p:pRg st="3" end="3"/>
                                            </p:txEl>
                                          </p:spTgt>
                                        </p:tgtEl>
                                        <p:attrNameLst>
                                          <p:attrName>style.visibility</p:attrName>
                                        </p:attrNameLst>
                                      </p:cBhvr>
                                      <p:to>
                                        <p:strVal val="visible"/>
                                      </p:to>
                                    </p:set>
                                    <p:animEffect transition="in" filter="wipe(up)">
                                      <p:cBhvr>
                                        <p:cTn id="17" dur="500"/>
                                        <p:tgtEl>
                                          <p:spTgt spid="819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8195">
                                            <p:txEl>
                                              <p:pRg st="5" end="5"/>
                                            </p:txEl>
                                          </p:spTgt>
                                        </p:tgtEl>
                                        <p:attrNameLst>
                                          <p:attrName>style.visibility</p:attrName>
                                        </p:attrNameLst>
                                      </p:cBhvr>
                                      <p:to>
                                        <p:strVal val="visible"/>
                                      </p:to>
                                    </p:set>
                                    <p:animEffect transition="in" filter="wipe(up)">
                                      <p:cBhvr>
                                        <p:cTn id="22" dur="500"/>
                                        <p:tgtEl>
                                          <p:spTgt spid="819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0"/>
                                  </p:stCondLst>
                                  <p:childTnLst>
                                    <p:set>
                                      <p:cBhvr>
                                        <p:cTn id="26" dur="1" fill="hold">
                                          <p:stCondLst>
                                            <p:cond delay="0"/>
                                          </p:stCondLst>
                                        </p:cTn>
                                        <p:tgtEl>
                                          <p:spTgt spid="8195">
                                            <p:txEl>
                                              <p:pRg st="7" end="7"/>
                                            </p:txEl>
                                          </p:spTgt>
                                        </p:tgtEl>
                                        <p:attrNameLst>
                                          <p:attrName>style.visibility</p:attrName>
                                        </p:attrNameLst>
                                      </p:cBhvr>
                                      <p:to>
                                        <p:strVal val="visible"/>
                                      </p:to>
                                    </p:set>
                                    <p:animEffect transition="in" filter="wipe(up)">
                                      <p:cBhvr>
                                        <p:cTn id="27" dur="500"/>
                                        <p:tgtEl>
                                          <p:spTgt spid="819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normAutofit/>
          </a:bodyPr>
          <a:lstStyle/>
          <a:p>
            <a:r>
              <a:rPr lang="en-CA" sz="3600" dirty="0">
                <a:solidFill>
                  <a:srgbClr val="FF7D19"/>
                </a:solidFill>
              </a:rPr>
              <a:t>Business Organization Key Terms</a:t>
            </a:r>
            <a:endParaRPr lang="en-US" sz="3600" dirty="0">
              <a:solidFill>
                <a:srgbClr val="FF7D19"/>
              </a:solidFill>
            </a:endParaRPr>
          </a:p>
        </p:txBody>
      </p:sp>
      <p:sp>
        <p:nvSpPr>
          <p:cNvPr id="82947" name="Rectangle 3"/>
          <p:cNvSpPr>
            <a:spLocks noGrp="1" noChangeArrowheads="1"/>
          </p:cNvSpPr>
          <p:nvPr>
            <p:ph idx="1"/>
          </p:nvPr>
        </p:nvSpPr>
        <p:spPr>
          <a:xfrm>
            <a:off x="457200" y="1600200"/>
            <a:ext cx="8229600" cy="4781550"/>
          </a:xfrm>
        </p:spPr>
        <p:txBody>
          <a:bodyPr>
            <a:normAutofit/>
          </a:bodyPr>
          <a:lstStyle/>
          <a:p>
            <a:pPr>
              <a:lnSpc>
                <a:spcPct val="80000"/>
              </a:lnSpc>
            </a:pPr>
            <a:r>
              <a:rPr lang="en-CA" sz="2000" i="1" dirty="0">
                <a:solidFill>
                  <a:srgbClr val="3E5D78"/>
                </a:solidFill>
                <a:effectLst>
                  <a:outerShdw blurRad="38100" dist="38100" dir="2700000" algn="tl">
                    <a:srgbClr val="000000">
                      <a:alpha val="43137"/>
                    </a:srgbClr>
                  </a:outerShdw>
                </a:effectLst>
              </a:rPr>
              <a:t>Sole proprietor</a:t>
            </a:r>
          </a:p>
          <a:p>
            <a:pPr lvl="1">
              <a:lnSpc>
                <a:spcPct val="80000"/>
              </a:lnSpc>
            </a:pPr>
            <a:r>
              <a:rPr lang="en-CA" dirty="0"/>
              <a:t>The single owner of a </a:t>
            </a:r>
            <a:r>
              <a:rPr lang="en-CA" dirty="0" smtClean="0"/>
              <a:t>business</a:t>
            </a:r>
          </a:p>
          <a:p>
            <a:pPr marL="274320" lvl="1" indent="0">
              <a:lnSpc>
                <a:spcPct val="80000"/>
              </a:lnSpc>
              <a:buNone/>
            </a:pPr>
            <a:endParaRPr lang="en-CA" dirty="0"/>
          </a:p>
          <a:p>
            <a:pPr>
              <a:lnSpc>
                <a:spcPct val="80000"/>
              </a:lnSpc>
            </a:pPr>
            <a:r>
              <a:rPr lang="en-CA" sz="2000" i="1" dirty="0">
                <a:solidFill>
                  <a:srgbClr val="3E5D78"/>
                </a:solidFill>
                <a:effectLst>
                  <a:outerShdw blurRad="38100" dist="38100" dir="2700000" algn="tl">
                    <a:srgbClr val="000000">
                      <a:alpha val="43137"/>
                    </a:srgbClr>
                  </a:outerShdw>
                </a:effectLst>
              </a:rPr>
              <a:t>Partnership</a:t>
            </a:r>
          </a:p>
          <a:p>
            <a:pPr lvl="1">
              <a:lnSpc>
                <a:spcPct val="80000"/>
              </a:lnSpc>
            </a:pPr>
            <a:r>
              <a:rPr lang="en-CA" dirty="0"/>
              <a:t>A business owned jointly by two or more individuals, sharing the profits and jointly responsible for any </a:t>
            </a:r>
            <a:r>
              <a:rPr lang="en-CA" dirty="0" smtClean="0"/>
              <a:t>losses</a:t>
            </a:r>
          </a:p>
          <a:p>
            <a:pPr marL="274320" lvl="1" indent="0">
              <a:lnSpc>
                <a:spcPct val="80000"/>
              </a:lnSpc>
              <a:buNone/>
            </a:pPr>
            <a:endParaRPr lang="en-CA" dirty="0"/>
          </a:p>
          <a:p>
            <a:pPr>
              <a:lnSpc>
                <a:spcPct val="80000"/>
              </a:lnSpc>
            </a:pPr>
            <a:r>
              <a:rPr lang="en-CA" sz="2000" i="1" dirty="0" smtClean="0">
                <a:solidFill>
                  <a:srgbClr val="3E5D78"/>
                </a:solidFill>
                <a:effectLst>
                  <a:outerShdw blurRad="38100" dist="38100" dir="2700000" algn="tl">
                    <a:srgbClr val="000000">
                      <a:alpha val="43137"/>
                    </a:srgbClr>
                  </a:outerShdw>
                </a:effectLst>
              </a:rPr>
              <a:t>Company or Corporation</a:t>
            </a:r>
            <a:endParaRPr lang="en-CA" sz="2000" i="1" dirty="0">
              <a:solidFill>
                <a:srgbClr val="3E5D78"/>
              </a:solidFill>
              <a:effectLst>
                <a:outerShdw blurRad="38100" dist="38100" dir="2700000" algn="tl">
                  <a:srgbClr val="000000">
                    <a:alpha val="43137"/>
                  </a:srgbClr>
                </a:outerShdw>
              </a:effectLst>
            </a:endParaRPr>
          </a:p>
          <a:p>
            <a:pPr lvl="1">
              <a:lnSpc>
                <a:spcPct val="80000"/>
              </a:lnSpc>
            </a:pPr>
            <a:r>
              <a:rPr lang="en-CA" dirty="0"/>
              <a:t>An organization legally allowed to trade and produce, and having limited </a:t>
            </a:r>
            <a:r>
              <a:rPr lang="en-CA" dirty="0" smtClean="0"/>
              <a:t>liability</a:t>
            </a:r>
          </a:p>
          <a:p>
            <a:pPr marL="274320" lvl="1" indent="0">
              <a:lnSpc>
                <a:spcPct val="80000"/>
              </a:lnSpc>
              <a:buNone/>
            </a:pPr>
            <a:endParaRPr lang="en-CA" dirty="0"/>
          </a:p>
          <a:p>
            <a:pPr>
              <a:lnSpc>
                <a:spcPct val="80000"/>
              </a:lnSpc>
            </a:pPr>
            <a:r>
              <a:rPr lang="en-CA" sz="2000" i="1" dirty="0">
                <a:solidFill>
                  <a:srgbClr val="3E5D78"/>
                </a:solidFill>
                <a:effectLst>
                  <a:outerShdw blurRad="38100" dist="38100" dir="2700000" algn="tl">
                    <a:srgbClr val="000000">
                      <a:alpha val="43137"/>
                    </a:srgbClr>
                  </a:outerShdw>
                </a:effectLst>
              </a:rPr>
              <a:t>Shareholders</a:t>
            </a:r>
          </a:p>
          <a:p>
            <a:pPr lvl="1">
              <a:lnSpc>
                <a:spcPct val="80000"/>
              </a:lnSpc>
            </a:pPr>
            <a:r>
              <a:rPr lang="en-CA" dirty="0"/>
              <a:t>Individuals who invest in companies and therefore are the owners</a:t>
            </a:r>
          </a:p>
          <a:p>
            <a:pPr>
              <a:lnSpc>
                <a:spcPct val="80000"/>
              </a:lnSpc>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2947">
                                            <p:txEl>
                                              <p:pRg st="0" end="0"/>
                                            </p:txEl>
                                          </p:spTgt>
                                        </p:tgtEl>
                                        <p:attrNameLst>
                                          <p:attrName>style.visibility</p:attrName>
                                        </p:attrNameLst>
                                      </p:cBhvr>
                                      <p:to>
                                        <p:strVal val="visible"/>
                                      </p:to>
                                    </p:set>
                                    <p:anim calcmode="lin" valueType="num">
                                      <p:cBhvr additive="base">
                                        <p:cTn id="7" dur="500" fill="hold"/>
                                        <p:tgtEl>
                                          <p:spTgt spid="8294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294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2947">
                                            <p:txEl>
                                              <p:pRg st="1" end="1"/>
                                            </p:txEl>
                                          </p:spTgt>
                                        </p:tgtEl>
                                        <p:attrNameLst>
                                          <p:attrName>style.visibility</p:attrName>
                                        </p:attrNameLst>
                                      </p:cBhvr>
                                      <p:to>
                                        <p:strVal val="visible"/>
                                      </p:to>
                                    </p:set>
                                    <p:anim calcmode="lin" valueType="num">
                                      <p:cBhvr additive="base">
                                        <p:cTn id="11" dur="500" fill="hold"/>
                                        <p:tgtEl>
                                          <p:spTgt spid="8294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2947">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82947">
                                            <p:txEl>
                                              <p:pRg st="3" end="3"/>
                                            </p:txEl>
                                          </p:spTgt>
                                        </p:tgtEl>
                                        <p:attrNameLst>
                                          <p:attrName>style.visibility</p:attrName>
                                        </p:attrNameLst>
                                      </p:cBhvr>
                                      <p:to>
                                        <p:strVal val="visible"/>
                                      </p:to>
                                    </p:set>
                                    <p:anim calcmode="lin" valueType="num">
                                      <p:cBhvr additive="base">
                                        <p:cTn id="17" dur="500" fill="hold"/>
                                        <p:tgtEl>
                                          <p:spTgt spid="82947">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2947">
                                            <p:txEl>
                                              <p:pRg st="3" end="3"/>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2947">
                                            <p:txEl>
                                              <p:pRg st="4" end="4"/>
                                            </p:txEl>
                                          </p:spTgt>
                                        </p:tgtEl>
                                        <p:attrNameLst>
                                          <p:attrName>style.visibility</p:attrName>
                                        </p:attrNameLst>
                                      </p:cBhvr>
                                      <p:to>
                                        <p:strVal val="visible"/>
                                      </p:to>
                                    </p:set>
                                    <p:anim calcmode="lin" valueType="num">
                                      <p:cBhvr additive="base">
                                        <p:cTn id="21" dur="500" fill="hold"/>
                                        <p:tgtEl>
                                          <p:spTgt spid="82947">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82947">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82947">
                                            <p:txEl>
                                              <p:pRg st="6" end="6"/>
                                            </p:txEl>
                                          </p:spTgt>
                                        </p:tgtEl>
                                        <p:attrNameLst>
                                          <p:attrName>style.visibility</p:attrName>
                                        </p:attrNameLst>
                                      </p:cBhvr>
                                      <p:to>
                                        <p:strVal val="visible"/>
                                      </p:to>
                                    </p:set>
                                    <p:anim calcmode="lin" valueType="num">
                                      <p:cBhvr additive="base">
                                        <p:cTn id="27" dur="500" fill="hold"/>
                                        <p:tgtEl>
                                          <p:spTgt spid="82947">
                                            <p:txEl>
                                              <p:pRg st="6" end="6"/>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82947">
                                            <p:txEl>
                                              <p:pRg st="6" end="6"/>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2947">
                                            <p:txEl>
                                              <p:pRg st="7" end="7"/>
                                            </p:txEl>
                                          </p:spTgt>
                                        </p:tgtEl>
                                        <p:attrNameLst>
                                          <p:attrName>style.visibility</p:attrName>
                                        </p:attrNameLst>
                                      </p:cBhvr>
                                      <p:to>
                                        <p:strVal val="visible"/>
                                      </p:to>
                                    </p:set>
                                    <p:anim calcmode="lin" valueType="num">
                                      <p:cBhvr additive="base">
                                        <p:cTn id="31" dur="500" fill="hold"/>
                                        <p:tgtEl>
                                          <p:spTgt spid="82947">
                                            <p:txEl>
                                              <p:pRg st="7" end="7"/>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2947">
                                            <p:txEl>
                                              <p:pRg st="7" end="7"/>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82947">
                                            <p:txEl>
                                              <p:pRg st="9" end="9"/>
                                            </p:txEl>
                                          </p:spTgt>
                                        </p:tgtEl>
                                        <p:attrNameLst>
                                          <p:attrName>style.visibility</p:attrName>
                                        </p:attrNameLst>
                                      </p:cBhvr>
                                      <p:to>
                                        <p:strVal val="visible"/>
                                      </p:to>
                                    </p:set>
                                    <p:anim calcmode="lin" valueType="num">
                                      <p:cBhvr additive="base">
                                        <p:cTn id="37" dur="500" fill="hold"/>
                                        <p:tgtEl>
                                          <p:spTgt spid="82947">
                                            <p:txEl>
                                              <p:pRg st="9" end="9"/>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82947">
                                            <p:txEl>
                                              <p:pRg st="9" end="9"/>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82947">
                                            <p:txEl>
                                              <p:pRg st="10" end="10"/>
                                            </p:txEl>
                                          </p:spTgt>
                                        </p:tgtEl>
                                        <p:attrNameLst>
                                          <p:attrName>style.visibility</p:attrName>
                                        </p:attrNameLst>
                                      </p:cBhvr>
                                      <p:to>
                                        <p:strVal val="visible"/>
                                      </p:to>
                                    </p:set>
                                    <p:anim calcmode="lin" valueType="num">
                                      <p:cBhvr additive="base">
                                        <p:cTn id="41" dur="500" fill="hold"/>
                                        <p:tgtEl>
                                          <p:spTgt spid="82947">
                                            <p:txEl>
                                              <p:pRg st="10" end="10"/>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82947">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txBox="1">
            <a:spLocks noChangeArrowheads="1"/>
          </p:cNvSpPr>
          <p:nvPr/>
        </p:nvSpPr>
        <p:spPr>
          <a:xfrm>
            <a:off x="457200" y="533400"/>
            <a:ext cx="8229600" cy="990600"/>
          </a:xfrm>
          <a:prstGeom prst="rect">
            <a:avLst/>
          </a:prstGeom>
        </p:spPr>
        <p:txBody>
          <a:bodyP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pPr fontAlgn="auto">
              <a:spcAft>
                <a:spcPts val="0"/>
              </a:spcAft>
            </a:pPr>
            <a:r>
              <a:rPr lang="en-CA" sz="3600" smtClean="0">
                <a:solidFill>
                  <a:srgbClr val="FF7D19"/>
                </a:solidFill>
              </a:rPr>
              <a:t>Business Organization Key Terms</a:t>
            </a:r>
            <a:endParaRPr lang="en-US" sz="3600" dirty="0">
              <a:solidFill>
                <a:srgbClr val="FF7D19"/>
              </a:solidFill>
            </a:endParaRPr>
          </a:p>
        </p:txBody>
      </p:sp>
      <p:sp>
        <p:nvSpPr>
          <p:cNvPr id="6" name="TextBox 5"/>
          <p:cNvSpPr txBox="1"/>
          <p:nvPr/>
        </p:nvSpPr>
        <p:spPr>
          <a:xfrm>
            <a:off x="899592" y="1628800"/>
            <a:ext cx="7056784" cy="3539430"/>
          </a:xfrm>
          <a:prstGeom prst="rect">
            <a:avLst/>
          </a:prstGeom>
          <a:noFill/>
        </p:spPr>
        <p:txBody>
          <a:bodyPr wrap="square" rtlCol="0">
            <a:spAutoFit/>
          </a:bodyPr>
          <a:lstStyle/>
          <a:p>
            <a:pPr marL="342900" indent="-342900">
              <a:lnSpc>
                <a:spcPct val="80000"/>
              </a:lnSpc>
              <a:buFont typeface="Arial" pitchFamily="34" charset="0"/>
              <a:buChar char="•"/>
            </a:pPr>
            <a:r>
              <a:rPr lang="en-CA" sz="2000" i="1" dirty="0">
                <a:solidFill>
                  <a:srgbClr val="3E5D78"/>
                </a:solidFill>
                <a:effectLst>
                  <a:outerShdw blurRad="38100" dist="38100" dir="2700000" algn="tl">
                    <a:srgbClr val="000000">
                      <a:alpha val="43137"/>
                    </a:srgbClr>
                  </a:outerShdw>
                </a:effectLst>
              </a:rPr>
              <a:t>Dividends</a:t>
            </a:r>
          </a:p>
          <a:p>
            <a:pPr lvl="1">
              <a:lnSpc>
                <a:spcPct val="80000"/>
              </a:lnSpc>
            </a:pPr>
            <a:r>
              <a:rPr lang="en-CA" sz="2000" dirty="0"/>
              <a:t>Payments made from after-tax profits to </a:t>
            </a:r>
            <a:r>
              <a:rPr lang="en-CA" sz="2000" dirty="0" smtClean="0"/>
              <a:t>shareholders</a:t>
            </a:r>
          </a:p>
          <a:p>
            <a:pPr lvl="1">
              <a:lnSpc>
                <a:spcPct val="80000"/>
              </a:lnSpc>
            </a:pPr>
            <a:endParaRPr lang="en-CA" sz="2000" dirty="0"/>
          </a:p>
          <a:p>
            <a:pPr marL="342900" indent="-342900">
              <a:lnSpc>
                <a:spcPct val="80000"/>
              </a:lnSpc>
              <a:buFont typeface="Arial" pitchFamily="34" charset="0"/>
              <a:buChar char="•"/>
            </a:pPr>
            <a:r>
              <a:rPr lang="en-CA" sz="2000" i="1" dirty="0">
                <a:solidFill>
                  <a:srgbClr val="3E5D78"/>
                </a:solidFill>
                <a:effectLst>
                  <a:outerShdw blurRad="38100" dist="38100" dir="2700000" algn="tl">
                    <a:srgbClr val="000000">
                      <a:alpha val="43137"/>
                    </a:srgbClr>
                  </a:outerShdw>
                </a:effectLst>
              </a:rPr>
              <a:t>Capital gains</a:t>
            </a:r>
          </a:p>
          <a:p>
            <a:pPr lvl="1">
              <a:lnSpc>
                <a:spcPct val="80000"/>
              </a:lnSpc>
            </a:pPr>
            <a:r>
              <a:rPr lang="en-CA" sz="2000" dirty="0"/>
              <a:t>Income resulting from selling shares at a price higher than the original purchase </a:t>
            </a:r>
            <a:r>
              <a:rPr lang="en-CA" sz="2000" dirty="0" smtClean="0"/>
              <a:t>price</a:t>
            </a:r>
          </a:p>
          <a:p>
            <a:pPr lvl="1">
              <a:lnSpc>
                <a:spcPct val="80000"/>
              </a:lnSpc>
            </a:pPr>
            <a:endParaRPr lang="en-CA" sz="2000" dirty="0"/>
          </a:p>
          <a:p>
            <a:pPr marL="342900" indent="-342900">
              <a:lnSpc>
                <a:spcPct val="80000"/>
              </a:lnSpc>
              <a:buFont typeface="Arial" pitchFamily="34" charset="0"/>
              <a:buChar char="•"/>
            </a:pPr>
            <a:r>
              <a:rPr lang="en-CA" sz="2000" i="1" dirty="0">
                <a:solidFill>
                  <a:srgbClr val="3E5D78"/>
                </a:solidFill>
                <a:effectLst>
                  <a:outerShdw blurRad="38100" dist="38100" dir="2700000" algn="tl">
                    <a:srgbClr val="000000">
                      <a:alpha val="43137"/>
                    </a:srgbClr>
                  </a:outerShdw>
                </a:effectLst>
              </a:rPr>
              <a:t>Limited liability</a:t>
            </a:r>
          </a:p>
          <a:p>
            <a:pPr lvl="1">
              <a:lnSpc>
                <a:spcPct val="80000"/>
              </a:lnSpc>
            </a:pPr>
            <a:r>
              <a:rPr lang="en-CA" sz="2000" dirty="0"/>
              <a:t>The liability of the company is limited to the value of the company’s </a:t>
            </a:r>
            <a:r>
              <a:rPr lang="en-CA" sz="2000" dirty="0" smtClean="0"/>
              <a:t>assets</a:t>
            </a:r>
          </a:p>
          <a:p>
            <a:pPr lvl="1">
              <a:lnSpc>
                <a:spcPct val="80000"/>
              </a:lnSpc>
            </a:pPr>
            <a:endParaRPr lang="en-CA" sz="2000" dirty="0"/>
          </a:p>
          <a:p>
            <a:pPr marL="342900" indent="-342900">
              <a:lnSpc>
                <a:spcPct val="80000"/>
              </a:lnSpc>
              <a:buFont typeface="Arial" pitchFamily="34" charset="0"/>
              <a:buChar char="•"/>
            </a:pPr>
            <a:r>
              <a:rPr lang="en-CA" sz="2000" i="1" dirty="0">
                <a:solidFill>
                  <a:srgbClr val="3E5D78"/>
                </a:solidFill>
                <a:effectLst>
                  <a:outerShdw blurRad="38100" dist="38100" dir="2700000" algn="tl">
                    <a:srgbClr val="000000">
                      <a:alpha val="43137"/>
                    </a:srgbClr>
                  </a:outerShdw>
                </a:effectLst>
              </a:rPr>
              <a:t>Retained earnings</a:t>
            </a:r>
          </a:p>
          <a:p>
            <a:pPr lvl="1">
              <a:lnSpc>
                <a:spcPct val="80000"/>
              </a:lnSpc>
            </a:pPr>
            <a:r>
              <a:rPr lang="en-CA" sz="2000" dirty="0"/>
              <a:t>Profits retained by a company for reinvestment and not distributed in dividends</a:t>
            </a:r>
          </a:p>
        </p:txBody>
      </p:sp>
    </p:spTree>
    <p:extLst>
      <p:ext uri="{BB962C8B-B14F-4D97-AF65-F5344CB8AC3E}">
        <p14:creationId xmlns:p14="http://schemas.microsoft.com/office/powerpoint/2010/main" val="1366078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6">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solidFill>
                  <a:srgbClr val="FF7D19"/>
                </a:solidFill>
              </a:rPr>
              <a:t>Business Organizations</a:t>
            </a:r>
            <a:endParaRPr lang="en-US" dirty="0">
              <a:solidFill>
                <a:srgbClr val="FF7D19"/>
              </a:solidFill>
            </a:endParaRPr>
          </a:p>
        </p:txBody>
      </p:sp>
      <p:sp>
        <p:nvSpPr>
          <p:cNvPr id="6" name="Content Placeholder 5"/>
          <p:cNvSpPr>
            <a:spLocks noGrp="1"/>
          </p:cNvSpPr>
          <p:nvPr>
            <p:ph idx="1"/>
          </p:nvPr>
        </p:nvSpPr>
        <p:spPr>
          <a:xfrm>
            <a:off x="457200" y="1600200"/>
            <a:ext cx="8229600" cy="2836912"/>
          </a:xfrm>
        </p:spPr>
        <p:txBody>
          <a:bodyPr>
            <a:normAutofit/>
          </a:bodyPr>
          <a:lstStyle/>
          <a:p>
            <a:r>
              <a:rPr lang="en-US" sz="2000" dirty="0" smtClean="0"/>
              <a:t>Use capital, labour and human expertise to produce a good, to supply a service or to act as an intermediary with the </a:t>
            </a:r>
            <a:r>
              <a:rPr lang="en-US" sz="2000" i="1" dirty="0" smtClean="0">
                <a:solidFill>
                  <a:srgbClr val="3E5D78"/>
                </a:solidFill>
              </a:rPr>
              <a:t>objective of earning a profit</a:t>
            </a:r>
            <a:endParaRPr lang="en-US" sz="2000" i="1" dirty="0">
              <a:solidFill>
                <a:srgbClr val="3E5D78"/>
              </a:solidFill>
            </a:endParaRPr>
          </a:p>
          <a:p>
            <a:pPr marL="0" indent="0">
              <a:buNone/>
            </a:pPr>
            <a:endParaRPr lang="en-US" sz="2000" dirty="0" smtClean="0"/>
          </a:p>
          <a:p>
            <a:r>
              <a:rPr lang="en-US" sz="2000" dirty="0" smtClean="0"/>
              <a:t>Businesses  are required to produce annual income statement that accurately describes the operation of the company </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4"/>
          <p:cNvSpPr>
            <a:spLocks noGrp="1" noChangeArrowheads="1"/>
          </p:cNvSpPr>
          <p:nvPr>
            <p:ph type="title"/>
          </p:nvPr>
        </p:nvSpPr>
        <p:spPr/>
        <p:txBody>
          <a:bodyPr>
            <a:normAutofit/>
          </a:bodyPr>
          <a:lstStyle/>
          <a:p>
            <a:r>
              <a:rPr lang="en-CA" sz="3600" dirty="0">
                <a:solidFill>
                  <a:srgbClr val="FF7D19"/>
                </a:solidFill>
              </a:rPr>
              <a:t>Business </a:t>
            </a:r>
            <a:r>
              <a:rPr lang="en-CA" sz="3600" dirty="0" smtClean="0">
                <a:solidFill>
                  <a:srgbClr val="FF7D19"/>
                </a:solidFill>
              </a:rPr>
              <a:t>Income Statement</a:t>
            </a:r>
            <a:endParaRPr lang="en-US" sz="3600" dirty="0">
              <a:solidFill>
                <a:srgbClr val="FF7D19"/>
              </a:solidFill>
            </a:endParaRPr>
          </a:p>
        </p:txBody>
      </p:sp>
      <p:graphicFrame>
        <p:nvGraphicFramePr>
          <p:cNvPr id="3" name="Content Placeholder 2"/>
          <p:cNvGraphicFramePr>
            <a:graphicFrameLocks noGrp="1"/>
          </p:cNvGraphicFramePr>
          <p:nvPr>
            <p:ph idx="1"/>
            <p:extLst>
              <p:ext uri="{D42A27DB-BD31-4B8C-83A1-F6EECF244321}">
                <p14:modId xmlns:p14="http://schemas.microsoft.com/office/powerpoint/2010/main" val="3608384616"/>
              </p:ext>
            </p:extLst>
          </p:nvPr>
        </p:nvGraphicFramePr>
        <p:xfrm>
          <a:off x="4572000" y="1556792"/>
          <a:ext cx="4320480" cy="2966720"/>
        </p:xfrm>
        <a:graphic>
          <a:graphicData uri="http://schemas.openxmlformats.org/drawingml/2006/table">
            <a:tbl>
              <a:tblPr firstRow="1" bandRow="1">
                <a:tableStyleId>{5C22544A-7EE6-4342-B048-85BDC9FD1C3A}</a:tableStyleId>
              </a:tblPr>
              <a:tblGrid>
                <a:gridCol w="2736304"/>
                <a:gridCol w="1584176"/>
              </a:tblGrid>
              <a:tr h="370840">
                <a:tc gridSpan="2">
                  <a:txBody>
                    <a:bodyPr/>
                    <a:lstStyle/>
                    <a:p>
                      <a:r>
                        <a:rPr lang="en-CA" dirty="0" smtClean="0"/>
                        <a:t>Bank of Montreal financials 2016</a:t>
                      </a:r>
                      <a:endParaRPr lang="en-CA" dirty="0"/>
                    </a:p>
                  </a:txBody>
                  <a:tcPr/>
                </a:tc>
                <a:tc hMerge="1">
                  <a:txBody>
                    <a:bodyPr/>
                    <a:lstStyle/>
                    <a:p>
                      <a:endParaRPr lang="en-CA" dirty="0"/>
                    </a:p>
                  </a:txBody>
                  <a:tcPr/>
                </a:tc>
              </a:tr>
              <a:tr h="370840">
                <a:tc>
                  <a:txBody>
                    <a:bodyPr/>
                    <a:lstStyle/>
                    <a:p>
                      <a:r>
                        <a:rPr lang="en-CA" dirty="0" smtClean="0"/>
                        <a:t>Total operating revenue</a:t>
                      </a:r>
                      <a:endParaRPr lang="en-CA" dirty="0"/>
                    </a:p>
                  </a:txBody>
                  <a:tcPr/>
                </a:tc>
                <a:tc>
                  <a:txBody>
                    <a:bodyPr/>
                    <a:lstStyle/>
                    <a:p>
                      <a:r>
                        <a:rPr lang="en-CA" dirty="0" smtClean="0"/>
                        <a:t>$19.2b</a:t>
                      </a:r>
                      <a:endParaRPr lang="en-CA" dirty="0"/>
                    </a:p>
                  </a:txBody>
                  <a:tcPr/>
                </a:tc>
              </a:tr>
              <a:tr h="370840">
                <a:tc>
                  <a:txBody>
                    <a:bodyPr/>
                    <a:lstStyle/>
                    <a:p>
                      <a:r>
                        <a:rPr lang="en-CA" dirty="0" smtClean="0"/>
                        <a:t>Net income post-tax</a:t>
                      </a:r>
                      <a:endParaRPr lang="en-CA" dirty="0"/>
                    </a:p>
                  </a:txBody>
                  <a:tcPr/>
                </a:tc>
                <a:tc>
                  <a:txBody>
                    <a:bodyPr/>
                    <a:lstStyle/>
                    <a:p>
                      <a:r>
                        <a:rPr lang="en-CA" dirty="0" smtClean="0"/>
                        <a:t>$3.45b</a:t>
                      </a:r>
                      <a:endParaRPr lang="en-CA" dirty="0"/>
                    </a:p>
                  </a:txBody>
                  <a:tcPr/>
                </a:tc>
              </a:tr>
              <a:tr h="370840">
                <a:tc>
                  <a:txBody>
                    <a:bodyPr/>
                    <a:lstStyle/>
                    <a:p>
                      <a:r>
                        <a:rPr lang="en-CA" dirty="0" smtClean="0"/>
                        <a:t>Shares outstanding</a:t>
                      </a:r>
                      <a:endParaRPr lang="en-CA" dirty="0"/>
                    </a:p>
                  </a:txBody>
                  <a:tcPr/>
                </a:tc>
                <a:tc>
                  <a:txBody>
                    <a:bodyPr/>
                    <a:lstStyle/>
                    <a:p>
                      <a:r>
                        <a:rPr lang="en-CA" dirty="0" smtClean="0"/>
                        <a:t>649m</a:t>
                      </a:r>
                      <a:endParaRPr lang="en-CA" dirty="0"/>
                    </a:p>
                  </a:txBody>
                  <a:tcPr/>
                </a:tc>
              </a:tr>
              <a:tr h="370840">
                <a:tc>
                  <a:txBody>
                    <a:bodyPr/>
                    <a:lstStyle/>
                    <a:p>
                      <a:r>
                        <a:rPr lang="en-CA" dirty="0" smtClean="0"/>
                        <a:t>Net income/share</a:t>
                      </a:r>
                      <a:endParaRPr lang="en-CA" dirty="0"/>
                    </a:p>
                  </a:txBody>
                  <a:tcPr/>
                </a:tc>
                <a:tc>
                  <a:txBody>
                    <a:bodyPr/>
                    <a:lstStyle/>
                    <a:p>
                      <a:r>
                        <a:rPr lang="en-CA" dirty="0" smtClean="0"/>
                        <a:t>$5.31</a:t>
                      </a:r>
                      <a:endParaRPr lang="en-CA" dirty="0"/>
                    </a:p>
                  </a:txBody>
                  <a:tcPr/>
                </a:tc>
              </a:tr>
              <a:tr h="370840">
                <a:tc>
                  <a:txBody>
                    <a:bodyPr/>
                    <a:lstStyle/>
                    <a:p>
                      <a:r>
                        <a:rPr lang="en-CA" dirty="0" smtClean="0"/>
                        <a:t>Dividends/share</a:t>
                      </a:r>
                      <a:endParaRPr lang="en-CA" dirty="0"/>
                    </a:p>
                  </a:txBody>
                  <a:tcPr/>
                </a:tc>
                <a:tc>
                  <a:txBody>
                    <a:bodyPr/>
                    <a:lstStyle/>
                    <a:p>
                      <a:r>
                        <a:rPr lang="en-CA" dirty="0" smtClean="0"/>
                        <a:t>$2.64</a:t>
                      </a:r>
                      <a:endParaRPr lang="en-CA" dirty="0"/>
                    </a:p>
                  </a:txBody>
                  <a:tcPr/>
                </a:tc>
              </a:tr>
              <a:tr h="370840">
                <a:tc>
                  <a:txBody>
                    <a:bodyPr/>
                    <a:lstStyle/>
                    <a:p>
                      <a:r>
                        <a:rPr lang="en-CA" dirty="0" smtClean="0"/>
                        <a:t>Share price</a:t>
                      </a:r>
                      <a:endParaRPr lang="en-CA" dirty="0"/>
                    </a:p>
                  </a:txBody>
                  <a:tcPr/>
                </a:tc>
                <a:tc>
                  <a:txBody>
                    <a:bodyPr/>
                    <a:lstStyle/>
                    <a:p>
                      <a:r>
                        <a:rPr lang="en-CA" dirty="0" smtClean="0"/>
                        <a:t>$63.60</a:t>
                      </a:r>
                      <a:endParaRPr lang="en-CA" dirty="0"/>
                    </a:p>
                  </a:txBody>
                  <a:tcPr/>
                </a:tc>
              </a:tr>
              <a:tr h="370840">
                <a:tc>
                  <a:txBody>
                    <a:bodyPr/>
                    <a:lstStyle/>
                    <a:p>
                      <a:r>
                        <a:rPr lang="en-CA" dirty="0" smtClean="0"/>
                        <a:t>Market capitalization</a:t>
                      </a:r>
                      <a:endParaRPr lang="en-CA" dirty="0"/>
                    </a:p>
                  </a:txBody>
                  <a:tcPr/>
                </a:tc>
                <a:tc>
                  <a:txBody>
                    <a:bodyPr/>
                    <a:lstStyle/>
                    <a:p>
                      <a:r>
                        <a:rPr lang="en-CA" dirty="0" smtClean="0"/>
                        <a:t>$41.3b</a:t>
                      </a:r>
                      <a:endParaRPr lang="en-CA" dirty="0"/>
                    </a:p>
                  </a:txBody>
                  <a:tcPr/>
                </a:tc>
              </a:tr>
            </a:tbl>
          </a:graphicData>
        </a:graphic>
      </p:graphicFrame>
      <p:graphicFrame>
        <p:nvGraphicFramePr>
          <p:cNvPr id="9" name="Diagram 8"/>
          <p:cNvGraphicFramePr/>
          <p:nvPr>
            <p:extLst>
              <p:ext uri="{D42A27DB-BD31-4B8C-83A1-F6EECF244321}">
                <p14:modId xmlns:p14="http://schemas.microsoft.com/office/powerpoint/2010/main" val="2531195560"/>
              </p:ext>
            </p:extLst>
          </p:nvPr>
        </p:nvGraphicFramePr>
        <p:xfrm>
          <a:off x="215516" y="3371384"/>
          <a:ext cx="4176464" cy="2304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0" name="Diagram 9"/>
          <p:cNvGraphicFramePr/>
          <p:nvPr>
            <p:extLst>
              <p:ext uri="{D42A27DB-BD31-4B8C-83A1-F6EECF244321}">
                <p14:modId xmlns:p14="http://schemas.microsoft.com/office/powerpoint/2010/main" val="3237079650"/>
              </p:ext>
            </p:extLst>
          </p:nvPr>
        </p:nvGraphicFramePr>
        <p:xfrm>
          <a:off x="107504" y="1556792"/>
          <a:ext cx="4104456" cy="172819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32213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Graphic spid="10"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normAutofit fontScale="90000"/>
          </a:bodyPr>
          <a:lstStyle/>
          <a:p>
            <a:r>
              <a:rPr lang="en-CA" sz="4000" dirty="0">
                <a:solidFill>
                  <a:srgbClr val="FF7D19"/>
                </a:solidFill>
              </a:rPr>
              <a:t>Profit, Ownership, and Corporate Goals</a:t>
            </a:r>
            <a:endParaRPr lang="en-US" sz="4000" dirty="0">
              <a:solidFill>
                <a:srgbClr val="FF7D19"/>
              </a:solidFill>
            </a:endParaRPr>
          </a:p>
        </p:txBody>
      </p:sp>
      <p:sp>
        <p:nvSpPr>
          <p:cNvPr id="86019" name="Rectangle 3"/>
          <p:cNvSpPr>
            <a:spLocks noGrp="1" noChangeArrowheads="1"/>
          </p:cNvSpPr>
          <p:nvPr>
            <p:ph idx="1"/>
          </p:nvPr>
        </p:nvSpPr>
        <p:spPr/>
        <p:txBody>
          <a:bodyPr>
            <a:normAutofit/>
          </a:bodyPr>
          <a:lstStyle/>
          <a:p>
            <a:r>
              <a:rPr lang="en-CA" sz="2000" dirty="0"/>
              <a:t>Economists believe that </a:t>
            </a:r>
            <a:r>
              <a:rPr lang="en-CA" sz="2000" dirty="0">
                <a:solidFill>
                  <a:srgbClr val="3E5D78"/>
                </a:solidFill>
                <a:effectLst>
                  <a:outerShdw blurRad="38100" dist="38100" dir="2700000" algn="tl">
                    <a:srgbClr val="000000">
                      <a:alpha val="43137"/>
                    </a:srgbClr>
                  </a:outerShdw>
                </a:effectLst>
              </a:rPr>
              <a:t>profit maximization</a:t>
            </a:r>
            <a:r>
              <a:rPr lang="en-CA" sz="2000" dirty="0"/>
              <a:t> accurately describes a typical firm’s </a:t>
            </a:r>
            <a:r>
              <a:rPr lang="en-CA" sz="2000" dirty="0" smtClean="0"/>
              <a:t>objective</a:t>
            </a:r>
          </a:p>
          <a:p>
            <a:pPr marL="0" indent="0">
              <a:buNone/>
            </a:pPr>
            <a:endParaRPr lang="en-CA" sz="2000" dirty="0"/>
          </a:p>
          <a:p>
            <a:r>
              <a:rPr lang="en-CA" sz="2000" dirty="0"/>
              <a:t>Corporate goals sometime deviate from profit </a:t>
            </a:r>
            <a:r>
              <a:rPr lang="en-CA" sz="2000" dirty="0" smtClean="0"/>
              <a:t>maximization </a:t>
            </a:r>
            <a:endParaRPr lang="en-CA" sz="2000" dirty="0"/>
          </a:p>
          <a:p>
            <a:pPr lvl="1"/>
            <a:r>
              <a:rPr lang="en-CA" dirty="0">
                <a:solidFill>
                  <a:srgbClr val="3E5D78"/>
                </a:solidFill>
                <a:effectLst>
                  <a:outerShdw blurRad="38100" dist="38100" dir="2700000" algn="tl">
                    <a:srgbClr val="000000">
                      <a:alpha val="43137"/>
                    </a:srgbClr>
                  </a:outerShdw>
                </a:effectLst>
              </a:rPr>
              <a:t>Principal-agent relationship</a:t>
            </a:r>
          </a:p>
          <a:p>
            <a:pPr lvl="2"/>
            <a:r>
              <a:rPr lang="en-CA" sz="2000" dirty="0"/>
              <a:t>Management (agent) different from ownership (principal</a:t>
            </a:r>
            <a:r>
              <a:rPr lang="en-CA" sz="2000" dirty="0" smtClean="0"/>
              <a:t>)</a:t>
            </a:r>
          </a:p>
          <a:p>
            <a:pPr marL="548640" lvl="2" indent="0">
              <a:buNone/>
            </a:pPr>
            <a:endParaRPr lang="en-CA" sz="2000" dirty="0"/>
          </a:p>
          <a:p>
            <a:pPr lvl="1"/>
            <a:r>
              <a:rPr lang="en-CA" dirty="0">
                <a:solidFill>
                  <a:srgbClr val="3E5D78"/>
                </a:solidFill>
                <a:effectLst>
                  <a:outerShdw blurRad="38100" dist="38100" dir="2700000" algn="tl">
                    <a:srgbClr val="000000">
                      <a:alpha val="43137"/>
                    </a:srgbClr>
                  </a:outerShdw>
                </a:effectLst>
              </a:rPr>
              <a:t>Principal-agent problem</a:t>
            </a:r>
          </a:p>
          <a:p>
            <a:pPr lvl="2"/>
            <a:r>
              <a:rPr lang="en-CA" sz="2000" dirty="0"/>
              <a:t>If the principal cannot easily monitor the actions of the agent, the agent may not always act in the best interests of the principal </a:t>
            </a: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1" nodeType="click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 calcmode="lin" valueType="num">
                                      <p:cBhvr additive="base">
                                        <p:cTn id="7" dur="500" fill="hold"/>
                                        <p:tgtEl>
                                          <p:spTgt spid="8601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601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1" nodeType="clickEffect">
                                  <p:stCondLst>
                                    <p:cond delay="0"/>
                                  </p:stCondLst>
                                  <p:childTnLst>
                                    <p:set>
                                      <p:cBhvr>
                                        <p:cTn id="12" dur="1" fill="hold">
                                          <p:stCondLst>
                                            <p:cond delay="0"/>
                                          </p:stCondLst>
                                        </p:cTn>
                                        <p:tgtEl>
                                          <p:spTgt spid="86019">
                                            <p:txEl>
                                              <p:pRg st="2" end="2"/>
                                            </p:txEl>
                                          </p:spTgt>
                                        </p:tgtEl>
                                        <p:attrNameLst>
                                          <p:attrName>style.visibility</p:attrName>
                                        </p:attrNameLst>
                                      </p:cBhvr>
                                      <p:to>
                                        <p:strVal val="visible"/>
                                      </p:to>
                                    </p:set>
                                    <p:anim calcmode="lin" valueType="num">
                                      <p:cBhvr additive="base">
                                        <p:cTn id="13" dur="500" fill="hold"/>
                                        <p:tgtEl>
                                          <p:spTgt spid="86019">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8601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1" nodeType="clickEffect">
                                  <p:stCondLst>
                                    <p:cond delay="0"/>
                                  </p:stCondLst>
                                  <p:childTnLst>
                                    <p:set>
                                      <p:cBhvr>
                                        <p:cTn id="18" dur="1" fill="hold">
                                          <p:stCondLst>
                                            <p:cond delay="0"/>
                                          </p:stCondLst>
                                        </p:cTn>
                                        <p:tgtEl>
                                          <p:spTgt spid="86019">
                                            <p:txEl>
                                              <p:pRg st="3" end="3"/>
                                            </p:txEl>
                                          </p:spTgt>
                                        </p:tgtEl>
                                        <p:attrNameLst>
                                          <p:attrName>style.visibility</p:attrName>
                                        </p:attrNameLst>
                                      </p:cBhvr>
                                      <p:to>
                                        <p:strVal val="visible"/>
                                      </p:to>
                                    </p:set>
                                    <p:anim calcmode="lin" valueType="num">
                                      <p:cBhvr additive="base">
                                        <p:cTn id="19" dur="500" fill="hold"/>
                                        <p:tgtEl>
                                          <p:spTgt spid="8601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8601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1" nodeType="clickEffect">
                                  <p:stCondLst>
                                    <p:cond delay="0"/>
                                  </p:stCondLst>
                                  <p:childTnLst>
                                    <p:set>
                                      <p:cBhvr>
                                        <p:cTn id="24" dur="1" fill="hold">
                                          <p:stCondLst>
                                            <p:cond delay="0"/>
                                          </p:stCondLst>
                                        </p:cTn>
                                        <p:tgtEl>
                                          <p:spTgt spid="86019">
                                            <p:txEl>
                                              <p:pRg st="4" end="4"/>
                                            </p:txEl>
                                          </p:spTgt>
                                        </p:tgtEl>
                                        <p:attrNameLst>
                                          <p:attrName>style.visibility</p:attrName>
                                        </p:attrNameLst>
                                      </p:cBhvr>
                                      <p:to>
                                        <p:strVal val="visible"/>
                                      </p:to>
                                    </p:set>
                                    <p:anim calcmode="lin" valueType="num">
                                      <p:cBhvr additive="base">
                                        <p:cTn id="25" dur="500" fill="hold"/>
                                        <p:tgtEl>
                                          <p:spTgt spid="8601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6019">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1" nodeType="clickEffect">
                                  <p:stCondLst>
                                    <p:cond delay="0"/>
                                  </p:stCondLst>
                                  <p:childTnLst>
                                    <p:set>
                                      <p:cBhvr>
                                        <p:cTn id="30" dur="1" fill="hold">
                                          <p:stCondLst>
                                            <p:cond delay="0"/>
                                          </p:stCondLst>
                                        </p:cTn>
                                        <p:tgtEl>
                                          <p:spTgt spid="86019">
                                            <p:txEl>
                                              <p:pRg st="6" end="6"/>
                                            </p:txEl>
                                          </p:spTgt>
                                        </p:tgtEl>
                                        <p:attrNameLst>
                                          <p:attrName>style.visibility</p:attrName>
                                        </p:attrNameLst>
                                      </p:cBhvr>
                                      <p:to>
                                        <p:strVal val="visible"/>
                                      </p:to>
                                    </p:set>
                                    <p:anim calcmode="lin" valueType="num">
                                      <p:cBhvr additive="base">
                                        <p:cTn id="31" dur="500" fill="hold"/>
                                        <p:tgtEl>
                                          <p:spTgt spid="86019">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6019">
                                            <p:txEl>
                                              <p:pRg st="6" end="6"/>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1" nodeType="clickEffect">
                                  <p:stCondLst>
                                    <p:cond delay="0"/>
                                  </p:stCondLst>
                                  <p:childTnLst>
                                    <p:set>
                                      <p:cBhvr>
                                        <p:cTn id="36" dur="1" fill="hold">
                                          <p:stCondLst>
                                            <p:cond delay="0"/>
                                          </p:stCondLst>
                                        </p:cTn>
                                        <p:tgtEl>
                                          <p:spTgt spid="86019">
                                            <p:txEl>
                                              <p:pRg st="7" end="7"/>
                                            </p:txEl>
                                          </p:spTgt>
                                        </p:tgtEl>
                                        <p:attrNameLst>
                                          <p:attrName>style.visibility</p:attrName>
                                        </p:attrNameLst>
                                      </p:cBhvr>
                                      <p:to>
                                        <p:strVal val="visible"/>
                                      </p:to>
                                    </p:set>
                                    <p:anim calcmode="lin" valueType="num">
                                      <p:cBhvr additive="base">
                                        <p:cTn id="37" dur="500" fill="hold"/>
                                        <p:tgtEl>
                                          <p:spTgt spid="86019">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8601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9" grpId="1"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83568" y="476672"/>
            <a:ext cx="6192688" cy="584775"/>
          </a:xfrm>
          <a:prstGeom prst="rect">
            <a:avLst/>
          </a:prstGeom>
          <a:noFill/>
        </p:spPr>
        <p:txBody>
          <a:bodyPr wrap="square" rtlCol="0">
            <a:spAutoFit/>
          </a:bodyPr>
          <a:lstStyle/>
          <a:p>
            <a:r>
              <a:rPr lang="en-CA" sz="3200" dirty="0" smtClean="0">
                <a:solidFill>
                  <a:srgbClr val="FF7D19"/>
                </a:solidFill>
              </a:rPr>
              <a:t>Accounting and Economic Profit</a:t>
            </a:r>
            <a:endParaRPr lang="en-CA" sz="3200" dirty="0">
              <a:solidFill>
                <a:srgbClr val="FF7D19"/>
              </a:solidFill>
            </a:endParaRPr>
          </a:p>
        </p:txBody>
      </p:sp>
      <p:sp>
        <p:nvSpPr>
          <p:cNvPr id="4" name="TextBox 3"/>
          <p:cNvSpPr txBox="1"/>
          <p:nvPr/>
        </p:nvSpPr>
        <p:spPr>
          <a:xfrm>
            <a:off x="395536" y="1124744"/>
            <a:ext cx="7560840" cy="4832092"/>
          </a:xfrm>
          <a:prstGeom prst="rect">
            <a:avLst/>
          </a:prstGeom>
          <a:noFill/>
        </p:spPr>
        <p:txBody>
          <a:bodyPr wrap="square" rtlCol="0">
            <a:spAutoFit/>
          </a:bodyPr>
          <a:lstStyle/>
          <a:p>
            <a:pPr marL="285750" indent="-285750">
              <a:buFont typeface="Arial" panose="020B0604020202020204" pitchFamily="34" charset="0"/>
              <a:buChar char="•"/>
            </a:pPr>
            <a:r>
              <a:rPr lang="en-CA" sz="2000" dirty="0" smtClean="0"/>
              <a:t>Critical difference between economic profit and accounting profit is the treatment of </a:t>
            </a:r>
            <a:r>
              <a:rPr lang="en-CA" sz="2000" dirty="0" smtClean="0">
                <a:solidFill>
                  <a:srgbClr val="3E5D78"/>
                </a:solidFill>
              </a:rPr>
              <a:t>opportunity cost</a:t>
            </a:r>
          </a:p>
          <a:p>
            <a:endParaRPr lang="en-CA" sz="2000" dirty="0" smtClean="0">
              <a:solidFill>
                <a:srgbClr val="3E5D78"/>
              </a:solidFill>
            </a:endParaRPr>
          </a:p>
          <a:p>
            <a:pPr marL="285750" indent="-285750">
              <a:buFont typeface="Arial" panose="020B0604020202020204" pitchFamily="34" charset="0"/>
              <a:buChar char="•"/>
            </a:pPr>
            <a:r>
              <a:rPr lang="en-CA" sz="2000" dirty="0" smtClean="0"/>
              <a:t>The </a:t>
            </a:r>
            <a:r>
              <a:rPr lang="en-CA" sz="2000" dirty="0" smtClean="0">
                <a:solidFill>
                  <a:srgbClr val="3E5D78"/>
                </a:solidFill>
              </a:rPr>
              <a:t>accountant</a:t>
            </a:r>
            <a:r>
              <a:rPr lang="en-CA" sz="2000" dirty="0" smtClean="0"/>
              <a:t> focuses upon financial flows, the </a:t>
            </a:r>
            <a:r>
              <a:rPr lang="en-CA" sz="2000" dirty="0" smtClean="0">
                <a:solidFill>
                  <a:srgbClr val="3E5D78"/>
                </a:solidFill>
              </a:rPr>
              <a:t>economist</a:t>
            </a:r>
            <a:r>
              <a:rPr lang="en-CA" sz="2000" dirty="0" smtClean="0"/>
              <a:t> includes opportunity cost in addition</a:t>
            </a:r>
          </a:p>
          <a:p>
            <a:endParaRPr lang="en-CA" sz="2000" dirty="0" smtClean="0"/>
          </a:p>
          <a:p>
            <a:pPr marL="285750" indent="-285750">
              <a:buFont typeface="Arial" panose="020B0604020202020204" pitchFamily="34" charset="0"/>
              <a:buChar char="•"/>
            </a:pPr>
            <a:r>
              <a:rPr lang="en-CA" sz="2000" dirty="0" smtClean="0"/>
              <a:t>Opportunity cost must include a wage to a partner or proprietor that reflects her market opportunities </a:t>
            </a:r>
          </a:p>
          <a:p>
            <a:pPr lvl="1"/>
            <a:r>
              <a:rPr lang="en-CA" dirty="0" smtClean="0">
                <a:solidFill>
                  <a:srgbClr val="3E5D78"/>
                </a:solidFill>
              </a:rPr>
              <a:t>Example</a:t>
            </a:r>
            <a:r>
              <a:rPr lang="en-CA" dirty="0" smtClean="0"/>
              <a:t>: An owner who can earn $80,000 in the market place, but just pays herself $30,000 incurs an opportunity cost of $50,000</a:t>
            </a:r>
          </a:p>
          <a:p>
            <a:pPr lvl="1"/>
            <a:endParaRPr lang="en-CA" dirty="0" smtClean="0"/>
          </a:p>
          <a:p>
            <a:pPr marL="285750" indent="-285750">
              <a:buFont typeface="Arial" panose="020B0604020202020204" pitchFamily="34" charset="0"/>
              <a:buChar char="•"/>
            </a:pPr>
            <a:r>
              <a:rPr lang="en-CA" sz="2000" dirty="0" smtClean="0"/>
              <a:t>Opportunity cost must also include a market return on any private capital invested in the firm </a:t>
            </a:r>
          </a:p>
          <a:p>
            <a:pPr lvl="1"/>
            <a:r>
              <a:rPr lang="en-CA" dirty="0" smtClean="0">
                <a:solidFill>
                  <a:srgbClr val="3E5D78"/>
                </a:solidFill>
              </a:rPr>
              <a:t>Example</a:t>
            </a:r>
            <a:r>
              <a:rPr lang="en-CA" dirty="0" smtClean="0"/>
              <a:t>: If an owner invests $200,000 in her firm, the opportunity cost of that choice is the return that amount could safely earn in the market</a:t>
            </a:r>
            <a:endParaRPr lang="en-CA" dirty="0"/>
          </a:p>
        </p:txBody>
      </p:sp>
    </p:spTree>
    <p:extLst>
      <p:ext uri="{BB962C8B-B14F-4D97-AF65-F5344CB8AC3E}">
        <p14:creationId xmlns:p14="http://schemas.microsoft.com/office/powerpoint/2010/main" val="466550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15616" y="404664"/>
            <a:ext cx="5760640" cy="646331"/>
          </a:xfrm>
          <a:prstGeom prst="rect">
            <a:avLst/>
          </a:prstGeom>
          <a:noFill/>
        </p:spPr>
        <p:txBody>
          <a:bodyPr wrap="square" rtlCol="0">
            <a:spAutoFit/>
          </a:bodyPr>
          <a:lstStyle/>
          <a:p>
            <a:r>
              <a:rPr lang="en-CA" sz="3600" dirty="0" smtClean="0">
                <a:solidFill>
                  <a:srgbClr val="FF7D19"/>
                </a:solidFill>
              </a:rPr>
              <a:t>Economic Profit - Example</a:t>
            </a:r>
            <a:endParaRPr lang="en-CA" sz="3600" dirty="0">
              <a:solidFill>
                <a:srgbClr val="FF7D19"/>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940189941"/>
              </p:ext>
            </p:extLst>
          </p:nvPr>
        </p:nvGraphicFramePr>
        <p:xfrm>
          <a:off x="1115616" y="1071723"/>
          <a:ext cx="6096000" cy="4251960"/>
        </p:xfrm>
        <a:graphic>
          <a:graphicData uri="http://schemas.openxmlformats.org/drawingml/2006/table">
            <a:tbl>
              <a:tblPr firstRow="1" bandRow="1">
                <a:tableStyleId>{5C22544A-7EE6-4342-B048-85BDC9FD1C3A}</a:tableStyleId>
              </a:tblPr>
              <a:tblGrid>
                <a:gridCol w="1679848"/>
                <a:gridCol w="1368152"/>
                <a:gridCol w="1524000"/>
                <a:gridCol w="1524000"/>
              </a:tblGrid>
              <a:tr h="370840">
                <a:tc>
                  <a:txBody>
                    <a:bodyPr/>
                    <a:lstStyle/>
                    <a:p>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Revenue</a:t>
                      </a:r>
                    </a:p>
                    <a:p>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Accounting costs</a:t>
                      </a:r>
                    </a:p>
                    <a:p>
                      <a:endParaRPr lang="en-CA"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CA" dirty="0" smtClean="0"/>
                        <a:t>Opportunity cost</a:t>
                      </a:r>
                    </a:p>
                    <a:p>
                      <a:endParaRPr lang="en-CA" dirty="0"/>
                    </a:p>
                  </a:txBody>
                  <a:tcPr/>
                </a:tc>
              </a:tr>
              <a:tr h="370840">
                <a:tc>
                  <a:txBody>
                    <a:bodyPr/>
                    <a:lstStyle/>
                    <a:p>
                      <a:endParaRPr lang="en-CA" dirty="0"/>
                    </a:p>
                  </a:txBody>
                  <a:tcPr/>
                </a:tc>
                <a:tc>
                  <a:txBody>
                    <a:bodyPr/>
                    <a:lstStyle/>
                    <a:p>
                      <a:r>
                        <a:rPr lang="en-CA" dirty="0" smtClean="0"/>
                        <a:t>110,000</a:t>
                      </a:r>
                      <a:endParaRPr lang="en-CA" dirty="0"/>
                    </a:p>
                  </a:txBody>
                  <a:tcPr/>
                </a:tc>
                <a:tc>
                  <a:txBody>
                    <a:bodyPr/>
                    <a:lstStyle/>
                    <a:p>
                      <a:endParaRPr lang="en-CA"/>
                    </a:p>
                  </a:txBody>
                  <a:tcPr/>
                </a:tc>
                <a:tc>
                  <a:txBody>
                    <a:bodyPr/>
                    <a:lstStyle/>
                    <a:p>
                      <a:endParaRPr lang="en-CA"/>
                    </a:p>
                  </a:txBody>
                  <a:tcPr/>
                </a:tc>
              </a:tr>
              <a:tr h="370840">
                <a:tc>
                  <a:txBody>
                    <a:bodyPr/>
                    <a:lstStyle/>
                    <a:p>
                      <a:r>
                        <a:rPr lang="en-CA" dirty="0" smtClean="0"/>
                        <a:t>Wages</a:t>
                      </a:r>
                      <a:endParaRPr lang="en-CA" dirty="0"/>
                    </a:p>
                  </a:txBody>
                  <a:tcPr/>
                </a:tc>
                <a:tc>
                  <a:txBody>
                    <a:bodyPr/>
                    <a:lstStyle/>
                    <a:p>
                      <a:endParaRPr lang="en-CA" dirty="0"/>
                    </a:p>
                  </a:txBody>
                  <a:tcPr/>
                </a:tc>
                <a:tc>
                  <a:txBody>
                    <a:bodyPr/>
                    <a:lstStyle/>
                    <a:p>
                      <a:r>
                        <a:rPr lang="en-CA" dirty="0" smtClean="0"/>
                        <a:t>35,000</a:t>
                      </a:r>
                      <a:endParaRPr lang="en-CA" dirty="0"/>
                    </a:p>
                  </a:txBody>
                  <a:tcPr/>
                </a:tc>
                <a:tc>
                  <a:txBody>
                    <a:bodyPr/>
                    <a:lstStyle/>
                    <a:p>
                      <a:endParaRPr lang="en-CA" dirty="0"/>
                    </a:p>
                  </a:txBody>
                  <a:tcPr/>
                </a:tc>
              </a:tr>
              <a:tr h="370840">
                <a:tc>
                  <a:txBody>
                    <a:bodyPr/>
                    <a:lstStyle/>
                    <a:p>
                      <a:r>
                        <a:rPr lang="en-CA" dirty="0" smtClean="0"/>
                        <a:t>Materials</a:t>
                      </a:r>
                      <a:endParaRPr lang="en-CA" dirty="0"/>
                    </a:p>
                  </a:txBody>
                  <a:tcPr/>
                </a:tc>
                <a:tc>
                  <a:txBody>
                    <a:bodyPr/>
                    <a:lstStyle/>
                    <a:p>
                      <a:endParaRPr lang="en-CA" dirty="0"/>
                    </a:p>
                  </a:txBody>
                  <a:tcPr/>
                </a:tc>
                <a:tc>
                  <a:txBody>
                    <a:bodyPr/>
                    <a:lstStyle/>
                    <a:p>
                      <a:r>
                        <a:rPr lang="en-CA" dirty="0" smtClean="0"/>
                        <a:t>50,000</a:t>
                      </a:r>
                      <a:endParaRPr lang="en-CA" dirty="0"/>
                    </a:p>
                  </a:txBody>
                  <a:tcPr/>
                </a:tc>
                <a:tc>
                  <a:txBody>
                    <a:bodyPr/>
                    <a:lstStyle/>
                    <a:p>
                      <a:endParaRPr lang="en-CA" dirty="0"/>
                    </a:p>
                  </a:txBody>
                  <a:tcPr/>
                </a:tc>
              </a:tr>
              <a:tr h="370840">
                <a:tc>
                  <a:txBody>
                    <a:bodyPr/>
                    <a:lstStyle/>
                    <a:p>
                      <a:r>
                        <a:rPr lang="en-CA" dirty="0" smtClean="0"/>
                        <a:t>Capital</a:t>
                      </a:r>
                      <a:r>
                        <a:rPr lang="en-CA" baseline="0" dirty="0" smtClean="0"/>
                        <a:t> at 4%</a:t>
                      </a:r>
                      <a:endParaRPr lang="en-CA" dirty="0"/>
                    </a:p>
                  </a:txBody>
                  <a:tcPr/>
                </a:tc>
                <a:tc>
                  <a:txBody>
                    <a:bodyPr/>
                    <a:lstStyle/>
                    <a:p>
                      <a:endParaRPr lang="en-CA"/>
                    </a:p>
                  </a:txBody>
                  <a:tcPr/>
                </a:tc>
                <a:tc>
                  <a:txBody>
                    <a:bodyPr/>
                    <a:lstStyle/>
                    <a:p>
                      <a:endParaRPr lang="en-CA"/>
                    </a:p>
                  </a:txBody>
                  <a:tcPr/>
                </a:tc>
                <a:tc>
                  <a:txBody>
                    <a:bodyPr/>
                    <a:lstStyle/>
                    <a:p>
                      <a:r>
                        <a:rPr lang="en-CA" dirty="0" smtClean="0"/>
                        <a:t>10,000</a:t>
                      </a:r>
                      <a:endParaRPr lang="en-CA" dirty="0"/>
                    </a:p>
                  </a:txBody>
                  <a:tcPr/>
                </a:tc>
              </a:tr>
              <a:tr h="370840">
                <a:tc>
                  <a:txBody>
                    <a:bodyPr/>
                    <a:lstStyle/>
                    <a:p>
                      <a:r>
                        <a:rPr lang="en-CA" dirty="0" smtClean="0"/>
                        <a:t>Labour</a:t>
                      </a:r>
                      <a:endParaRPr lang="en-CA" dirty="0"/>
                    </a:p>
                  </a:txBody>
                  <a:tcPr/>
                </a:tc>
                <a:tc>
                  <a:txBody>
                    <a:bodyPr/>
                    <a:lstStyle/>
                    <a:p>
                      <a:endParaRPr lang="en-CA"/>
                    </a:p>
                  </a:txBody>
                  <a:tcPr/>
                </a:tc>
                <a:tc>
                  <a:txBody>
                    <a:bodyPr/>
                    <a:lstStyle/>
                    <a:p>
                      <a:endParaRPr lang="en-CA"/>
                    </a:p>
                  </a:txBody>
                  <a:tcPr/>
                </a:tc>
                <a:tc>
                  <a:txBody>
                    <a:bodyPr/>
                    <a:lstStyle/>
                    <a:p>
                      <a:r>
                        <a:rPr lang="en-CA" dirty="0" smtClean="0"/>
                        <a:t>20,000</a:t>
                      </a:r>
                      <a:endParaRPr lang="en-CA" dirty="0"/>
                    </a:p>
                  </a:txBody>
                  <a:tcPr/>
                </a:tc>
              </a:tr>
              <a:tr h="370840">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a:p>
                  </a:txBody>
                  <a:tcPr/>
                </a:tc>
              </a:tr>
              <a:tr h="370840">
                <a:tc>
                  <a:txBody>
                    <a:bodyPr/>
                    <a:lstStyle/>
                    <a:p>
                      <a:r>
                        <a:rPr lang="en-CA" dirty="0" smtClean="0"/>
                        <a:t>Total cost</a:t>
                      </a:r>
                      <a:endParaRPr lang="en-CA" dirty="0"/>
                    </a:p>
                  </a:txBody>
                  <a:tcPr/>
                </a:tc>
                <a:tc>
                  <a:txBody>
                    <a:bodyPr/>
                    <a:lstStyle/>
                    <a:p>
                      <a:endParaRPr lang="en-CA"/>
                    </a:p>
                  </a:txBody>
                  <a:tcPr/>
                </a:tc>
                <a:tc>
                  <a:txBody>
                    <a:bodyPr/>
                    <a:lstStyle/>
                    <a:p>
                      <a:r>
                        <a:rPr lang="en-CA" dirty="0" smtClean="0"/>
                        <a:t>85,000</a:t>
                      </a:r>
                      <a:endParaRPr lang="en-CA" dirty="0"/>
                    </a:p>
                  </a:txBody>
                  <a:tcPr/>
                </a:tc>
                <a:tc>
                  <a:txBody>
                    <a:bodyPr/>
                    <a:lstStyle/>
                    <a:p>
                      <a:r>
                        <a:rPr lang="en-CA" dirty="0" smtClean="0"/>
                        <a:t>115,000</a:t>
                      </a:r>
                      <a:endParaRPr lang="en-CA" dirty="0"/>
                    </a:p>
                  </a:txBody>
                  <a:tcPr/>
                </a:tc>
              </a:tr>
              <a:tr h="370840">
                <a:tc>
                  <a:txBody>
                    <a:bodyPr/>
                    <a:lstStyle/>
                    <a:p>
                      <a:r>
                        <a:rPr lang="en-CA" dirty="0" smtClean="0"/>
                        <a:t>Profit</a:t>
                      </a:r>
                      <a:endParaRPr lang="en-CA" dirty="0"/>
                    </a:p>
                  </a:txBody>
                  <a:tcPr/>
                </a:tc>
                <a:tc>
                  <a:txBody>
                    <a:bodyPr/>
                    <a:lstStyle/>
                    <a:p>
                      <a:endParaRPr lang="en-CA"/>
                    </a:p>
                  </a:txBody>
                  <a:tcPr/>
                </a:tc>
                <a:tc>
                  <a:txBody>
                    <a:bodyPr/>
                    <a:lstStyle/>
                    <a:p>
                      <a:r>
                        <a:rPr lang="en-CA" dirty="0" smtClean="0"/>
                        <a:t>25,000</a:t>
                      </a:r>
                      <a:endParaRPr lang="en-CA" dirty="0"/>
                    </a:p>
                  </a:txBody>
                  <a:tcPr/>
                </a:tc>
                <a:tc>
                  <a:txBody>
                    <a:bodyPr/>
                    <a:lstStyle/>
                    <a:p>
                      <a:r>
                        <a:rPr lang="en-CA" dirty="0" smtClean="0">
                          <a:solidFill>
                            <a:srgbClr val="FF0000"/>
                          </a:solidFill>
                        </a:rPr>
                        <a:t>-5,000</a:t>
                      </a:r>
                      <a:endParaRPr lang="en-CA" dirty="0">
                        <a:solidFill>
                          <a:srgbClr val="FF0000"/>
                        </a:solidFill>
                      </a:endParaRPr>
                    </a:p>
                  </a:txBody>
                  <a:tcPr/>
                </a:tc>
              </a:tr>
              <a:tr h="370840">
                <a:tc>
                  <a:txBody>
                    <a:bodyPr/>
                    <a:lstStyle/>
                    <a:p>
                      <a:endParaRPr lang="en-CA"/>
                    </a:p>
                  </a:txBody>
                  <a:tcPr/>
                </a:tc>
                <a:tc>
                  <a:txBody>
                    <a:bodyPr/>
                    <a:lstStyle/>
                    <a:p>
                      <a:endParaRPr lang="en-CA"/>
                    </a:p>
                  </a:txBody>
                  <a:tcPr/>
                </a:tc>
                <a:tc>
                  <a:txBody>
                    <a:bodyPr/>
                    <a:lstStyle/>
                    <a:p>
                      <a:endParaRPr lang="en-CA"/>
                    </a:p>
                  </a:txBody>
                  <a:tcPr/>
                </a:tc>
                <a:tc>
                  <a:txBody>
                    <a:bodyPr/>
                    <a:lstStyle/>
                    <a:p>
                      <a:endParaRPr lang="en-CA" dirty="0"/>
                    </a:p>
                  </a:txBody>
                  <a:tcPr/>
                </a:tc>
              </a:tr>
            </a:tbl>
          </a:graphicData>
        </a:graphic>
      </p:graphicFrame>
      <p:sp>
        <p:nvSpPr>
          <p:cNvPr id="5" name="TextBox 4"/>
          <p:cNvSpPr txBox="1"/>
          <p:nvPr/>
        </p:nvSpPr>
        <p:spPr>
          <a:xfrm>
            <a:off x="467544" y="5373216"/>
            <a:ext cx="8136904" cy="923330"/>
          </a:xfrm>
          <a:prstGeom prst="rect">
            <a:avLst/>
          </a:prstGeom>
          <a:noFill/>
        </p:spPr>
        <p:txBody>
          <a:bodyPr wrap="square" rtlCol="0">
            <a:spAutoFit/>
          </a:bodyPr>
          <a:lstStyle/>
          <a:p>
            <a:r>
              <a:rPr lang="en-CA" dirty="0" smtClean="0"/>
              <a:t>Capital cost based upon having invested $250,000 in the firm (physical capital) that could earn 4% in the market, and an alternative wage of $55,000. These costs are also called implicit costs – as opposed to explicit costs.</a:t>
            </a:r>
            <a:endParaRPr lang="en-CA" dirty="0"/>
          </a:p>
        </p:txBody>
      </p:sp>
    </p:spTree>
    <p:extLst>
      <p:ext uri="{BB962C8B-B14F-4D97-AF65-F5344CB8AC3E}">
        <p14:creationId xmlns:p14="http://schemas.microsoft.com/office/powerpoint/2010/main" val="1787766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99592" y="801857"/>
            <a:ext cx="7488832" cy="646331"/>
          </a:xfrm>
          <a:prstGeom prst="rect">
            <a:avLst/>
          </a:prstGeom>
          <a:noFill/>
        </p:spPr>
        <p:txBody>
          <a:bodyPr wrap="square" rtlCol="0">
            <a:spAutoFit/>
          </a:bodyPr>
          <a:lstStyle/>
          <a:p>
            <a:r>
              <a:rPr lang="en-CA" sz="3600" dirty="0" smtClean="0">
                <a:solidFill>
                  <a:srgbClr val="FF7D19"/>
                </a:solidFill>
              </a:rPr>
              <a:t>What happens to profits in Canada?</a:t>
            </a:r>
            <a:endParaRPr lang="en-CA" sz="3600" dirty="0">
              <a:solidFill>
                <a:srgbClr val="FF7D19"/>
              </a:solidFill>
            </a:endParaRPr>
          </a:p>
        </p:txBody>
      </p:sp>
      <p:sp>
        <p:nvSpPr>
          <p:cNvPr id="4" name="TextBox 3"/>
          <p:cNvSpPr txBox="1"/>
          <p:nvPr/>
        </p:nvSpPr>
        <p:spPr>
          <a:xfrm>
            <a:off x="467544" y="1772816"/>
            <a:ext cx="7920880" cy="2800767"/>
          </a:xfrm>
          <a:prstGeom prst="rect">
            <a:avLst/>
          </a:prstGeom>
          <a:noFill/>
        </p:spPr>
        <p:txBody>
          <a:bodyPr wrap="square" rtlCol="0">
            <a:spAutoFit/>
          </a:bodyPr>
          <a:lstStyle/>
          <a:p>
            <a:pPr marL="285750" indent="-285750">
              <a:buFont typeface="Arial" panose="020B0604020202020204" pitchFamily="34" charset="0"/>
              <a:buChar char="•"/>
            </a:pPr>
            <a:r>
              <a:rPr lang="en-CA" sz="2800" dirty="0" smtClean="0"/>
              <a:t>Are profits all distributed as dividends to Canadians?</a:t>
            </a:r>
          </a:p>
          <a:p>
            <a:r>
              <a:rPr lang="en-CA" sz="2000" dirty="0" smtClean="0"/>
              <a:t>   </a:t>
            </a:r>
          </a:p>
          <a:p>
            <a:pPr marL="742950" lvl="1" indent="-285750">
              <a:buFont typeface="Arial" panose="020B0604020202020204" pitchFamily="34" charset="0"/>
              <a:buChar char="•"/>
            </a:pPr>
            <a:r>
              <a:rPr lang="en-CA" sz="2000" dirty="0" smtClean="0"/>
              <a:t>No</a:t>
            </a:r>
          </a:p>
          <a:p>
            <a:endParaRPr lang="en-CA" sz="2000" dirty="0" smtClean="0"/>
          </a:p>
          <a:p>
            <a:pPr marL="742950" lvl="1" indent="-285750">
              <a:buFont typeface="Arial" panose="020B0604020202020204" pitchFamily="34" charset="0"/>
              <a:buChar char="•"/>
            </a:pPr>
            <a:r>
              <a:rPr lang="en-CA" sz="2000" dirty="0" smtClean="0"/>
              <a:t>Some are retained by the firm</a:t>
            </a:r>
          </a:p>
          <a:p>
            <a:endParaRPr lang="en-CA" sz="2000" dirty="0" smtClean="0"/>
          </a:p>
          <a:p>
            <a:pPr marL="742950" lvl="1" indent="-285750">
              <a:buFont typeface="Arial" panose="020B0604020202020204" pitchFamily="34" charset="0"/>
              <a:buChar char="•"/>
            </a:pPr>
            <a:r>
              <a:rPr lang="en-CA" sz="2000" dirty="0" smtClean="0"/>
              <a:t>Some go to foreign owners</a:t>
            </a:r>
            <a:endParaRPr lang="en-CA" sz="2000" dirty="0"/>
          </a:p>
        </p:txBody>
      </p:sp>
    </p:spTree>
    <p:extLst>
      <p:ext uri="{BB962C8B-B14F-4D97-AF65-F5344CB8AC3E}">
        <p14:creationId xmlns:p14="http://schemas.microsoft.com/office/powerpoint/2010/main" val="2231719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02"/>
          <p:cNvSpPr>
            <a:spLocks noGrp="1" noChangeArrowheads="1"/>
          </p:cNvSpPr>
          <p:nvPr>
            <p:ph type="title"/>
          </p:nvPr>
        </p:nvSpPr>
        <p:spPr/>
        <p:txBody>
          <a:bodyPr>
            <a:normAutofit/>
          </a:bodyPr>
          <a:lstStyle/>
          <a:p>
            <a:r>
              <a:rPr lang="en-CA" sz="4000" dirty="0">
                <a:solidFill>
                  <a:srgbClr val="FF7D19"/>
                </a:solidFill>
              </a:rPr>
              <a:t>Corporate Profits in </a:t>
            </a:r>
            <a:r>
              <a:rPr lang="en-CA" sz="4000" dirty="0" smtClean="0">
                <a:solidFill>
                  <a:srgbClr val="FF7D19"/>
                </a:solidFill>
              </a:rPr>
              <a:t>Canada</a:t>
            </a:r>
            <a:r>
              <a:rPr lang="en-CA" dirty="0">
                <a:solidFill>
                  <a:srgbClr val="FF7D19"/>
                </a:solidFill>
              </a:rPr>
              <a:t> </a:t>
            </a:r>
            <a:r>
              <a:rPr lang="en-CA" sz="3200" dirty="0" smtClean="0">
                <a:solidFill>
                  <a:srgbClr val="FF7D19"/>
                </a:solidFill>
              </a:rPr>
              <a:t>in </a:t>
            </a:r>
            <a:r>
              <a:rPr lang="en-CA" sz="3200" dirty="0">
                <a:solidFill>
                  <a:srgbClr val="FF7D19"/>
                </a:solidFill>
              </a:rPr>
              <a:t>$ millions</a:t>
            </a:r>
            <a:endParaRPr lang="en-US" sz="3200" dirty="0">
              <a:solidFill>
                <a:srgbClr val="FF7D19"/>
              </a:solidFill>
            </a:endParaRPr>
          </a:p>
        </p:txBody>
      </p:sp>
      <p:pic>
        <p:nvPicPr>
          <p:cNvPr id="7168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7200" y="1687709"/>
            <a:ext cx="8229600" cy="47017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Oval 361"/>
          <p:cNvSpPr>
            <a:spLocks noChangeArrowheads="1"/>
          </p:cNvSpPr>
          <p:nvPr/>
        </p:nvSpPr>
        <p:spPr bwMode="auto">
          <a:xfrm>
            <a:off x="5724128" y="2060848"/>
            <a:ext cx="1366838" cy="4104456"/>
          </a:xfrm>
          <a:prstGeom prst="ellipse">
            <a:avLst/>
          </a:prstGeom>
          <a:noFill/>
          <a:ln w="88900">
            <a:solidFill>
              <a:schemeClr val="hlink"/>
            </a:solidFill>
            <a:round/>
            <a:headEnd/>
            <a:tailEnd/>
          </a:ln>
          <a:effectLst/>
        </p:spPr>
        <p:txBody>
          <a:bodyPr wrap="none" anchor="ctr"/>
          <a:lstStyle/>
          <a:p>
            <a:endParaRPr lang="en-US"/>
          </a:p>
        </p:txBody>
      </p:sp>
      <p:sp>
        <p:nvSpPr>
          <p:cNvPr id="9" name="Oval 359"/>
          <p:cNvSpPr>
            <a:spLocks noChangeArrowheads="1"/>
          </p:cNvSpPr>
          <p:nvPr/>
        </p:nvSpPr>
        <p:spPr bwMode="auto">
          <a:xfrm>
            <a:off x="1331640" y="3645024"/>
            <a:ext cx="1296988" cy="576262"/>
          </a:xfrm>
          <a:prstGeom prst="ellipse">
            <a:avLst/>
          </a:prstGeom>
          <a:noFill/>
          <a:ln w="88900">
            <a:solidFill>
              <a:schemeClr val="hlink"/>
            </a:solidFill>
            <a:round/>
            <a:headEnd/>
            <a:tailEnd/>
          </a:ln>
          <a:effectLst/>
        </p:spPr>
        <p:txBody>
          <a:bodyPr wrap="none" anchor="ctr"/>
          <a:lstStyle/>
          <a:p>
            <a:endParaRPr lang="en-US"/>
          </a:p>
        </p:txBody>
      </p:sp>
      <p:graphicFrame>
        <p:nvGraphicFramePr>
          <p:cNvPr id="10" name="Diagram 9"/>
          <p:cNvGraphicFramePr/>
          <p:nvPr>
            <p:extLst>
              <p:ext uri="{D42A27DB-BD31-4B8C-83A1-F6EECF244321}">
                <p14:modId xmlns:p14="http://schemas.microsoft.com/office/powerpoint/2010/main" val="3988585835"/>
              </p:ext>
            </p:extLst>
          </p:nvPr>
        </p:nvGraphicFramePr>
        <p:xfrm>
          <a:off x="2843808" y="4077072"/>
          <a:ext cx="2736850" cy="1749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1" name="Diagram 10"/>
          <p:cNvGraphicFramePr/>
          <p:nvPr>
            <p:extLst>
              <p:ext uri="{D42A27DB-BD31-4B8C-83A1-F6EECF244321}">
                <p14:modId xmlns:p14="http://schemas.microsoft.com/office/powerpoint/2010/main" val="914165319"/>
              </p:ext>
            </p:extLst>
          </p:nvPr>
        </p:nvGraphicFramePr>
        <p:xfrm>
          <a:off x="251520" y="2492896"/>
          <a:ext cx="2808287" cy="925513"/>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398796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0-#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0-#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Graphic spid="10" grpId="0">
        <p:bldAsOne/>
      </p:bldGraphic>
      <p:bldGraphic spid="11"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1600" y="908720"/>
            <a:ext cx="6696744" cy="584775"/>
          </a:xfrm>
          <a:prstGeom prst="rect">
            <a:avLst/>
          </a:prstGeom>
          <a:noFill/>
        </p:spPr>
        <p:txBody>
          <a:bodyPr wrap="square" rtlCol="0">
            <a:spAutoFit/>
          </a:bodyPr>
          <a:lstStyle/>
          <a:p>
            <a:r>
              <a:rPr lang="en-CA" sz="3200" dirty="0" smtClean="0">
                <a:solidFill>
                  <a:srgbClr val="FF7D19"/>
                </a:solidFill>
              </a:rPr>
              <a:t>Key Ideas in Risk and Investment</a:t>
            </a:r>
            <a:endParaRPr lang="en-CA" sz="3200" dirty="0">
              <a:solidFill>
                <a:srgbClr val="FF7D19"/>
              </a:solidFill>
            </a:endParaRPr>
          </a:p>
        </p:txBody>
      </p:sp>
      <p:sp>
        <p:nvSpPr>
          <p:cNvPr id="4" name="TextBox 3"/>
          <p:cNvSpPr txBox="1"/>
          <p:nvPr/>
        </p:nvSpPr>
        <p:spPr>
          <a:xfrm>
            <a:off x="575556" y="1885562"/>
            <a:ext cx="7488832" cy="2554545"/>
          </a:xfrm>
          <a:prstGeom prst="rect">
            <a:avLst/>
          </a:prstGeom>
          <a:noFill/>
        </p:spPr>
        <p:txBody>
          <a:bodyPr wrap="square" rtlCol="0">
            <a:spAutoFit/>
          </a:bodyPr>
          <a:lstStyle/>
          <a:p>
            <a:pPr marL="285750" indent="-285750">
              <a:buFont typeface="Arial" panose="020B0604020202020204" pitchFamily="34" charset="0"/>
              <a:buChar char="•"/>
            </a:pPr>
            <a:r>
              <a:rPr lang="en-CA" sz="2000" dirty="0" smtClean="0"/>
              <a:t>Individuals invest in ventures and enterprises that will generate a return for the investors – the investors hope</a:t>
            </a:r>
          </a:p>
          <a:p>
            <a:endParaRPr lang="en-CA" sz="2000" dirty="0" smtClean="0"/>
          </a:p>
          <a:p>
            <a:pPr marL="285750" indent="-285750">
              <a:buFont typeface="Arial" panose="020B0604020202020204" pitchFamily="34" charset="0"/>
              <a:buChar char="•"/>
            </a:pPr>
            <a:r>
              <a:rPr lang="en-CA" sz="2000" dirty="0" smtClean="0"/>
              <a:t>Some enterprises are successful, others fail; how can an individual invest savings to reduce the risk of loss?</a:t>
            </a:r>
          </a:p>
          <a:p>
            <a:endParaRPr lang="en-CA" sz="2000" dirty="0" smtClean="0"/>
          </a:p>
          <a:p>
            <a:pPr marL="285750" indent="-285750">
              <a:buFont typeface="Arial" panose="020B0604020202020204" pitchFamily="34" charset="0"/>
              <a:buChar char="•"/>
            </a:pPr>
            <a:r>
              <a:rPr lang="en-CA" sz="2000" dirty="0" smtClean="0"/>
              <a:t>The central idea is that individuals </a:t>
            </a:r>
            <a:r>
              <a:rPr lang="en-CA" sz="2000" dirty="0" smtClean="0">
                <a:solidFill>
                  <a:srgbClr val="3E5D78"/>
                </a:solidFill>
              </a:rPr>
              <a:t>diversify risk </a:t>
            </a:r>
            <a:r>
              <a:rPr lang="en-CA" sz="2000" dirty="0" smtClean="0"/>
              <a:t>by avoiding the temptation to put all of their eggs in the one basket</a:t>
            </a:r>
            <a:endParaRPr lang="en-CA" sz="2000" dirty="0"/>
          </a:p>
        </p:txBody>
      </p:sp>
    </p:spTree>
    <p:extLst>
      <p:ext uri="{BB962C8B-B14F-4D97-AF65-F5344CB8AC3E}">
        <p14:creationId xmlns:p14="http://schemas.microsoft.com/office/powerpoint/2010/main" val="1047188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normAutofit/>
          </a:bodyPr>
          <a:lstStyle/>
          <a:p>
            <a:r>
              <a:rPr lang="en-CA" sz="3600" dirty="0">
                <a:solidFill>
                  <a:srgbClr val="FF7D19"/>
                </a:solidFill>
              </a:rPr>
              <a:t>Risk and the </a:t>
            </a:r>
            <a:r>
              <a:rPr lang="en-CA" sz="3600" dirty="0" smtClean="0">
                <a:solidFill>
                  <a:srgbClr val="FF7D19"/>
                </a:solidFill>
              </a:rPr>
              <a:t>Investor - </a:t>
            </a:r>
            <a:r>
              <a:rPr lang="en-CA" sz="3600" dirty="0">
                <a:solidFill>
                  <a:srgbClr val="FF7D19"/>
                </a:solidFill>
              </a:rPr>
              <a:t>Key Terms</a:t>
            </a:r>
            <a:endParaRPr lang="en-US" sz="3600" dirty="0">
              <a:solidFill>
                <a:srgbClr val="FF7D19"/>
              </a:solidFill>
            </a:endParaRPr>
          </a:p>
        </p:txBody>
      </p:sp>
      <p:sp>
        <p:nvSpPr>
          <p:cNvPr id="87043" name="Rectangle 3"/>
          <p:cNvSpPr>
            <a:spLocks noGrp="1" noChangeArrowheads="1"/>
          </p:cNvSpPr>
          <p:nvPr>
            <p:ph idx="1"/>
          </p:nvPr>
        </p:nvSpPr>
        <p:spPr>
          <a:xfrm>
            <a:off x="467544" y="1484784"/>
            <a:ext cx="8229600" cy="4876800"/>
          </a:xfrm>
        </p:spPr>
        <p:txBody>
          <a:bodyPr/>
          <a:lstStyle/>
          <a:p>
            <a:r>
              <a:rPr lang="en-CA" i="1" dirty="0">
                <a:solidFill>
                  <a:srgbClr val="3E5D78"/>
                </a:solidFill>
                <a:effectLst>
                  <a:outerShdw blurRad="38100" dist="38100" dir="2700000" algn="tl">
                    <a:srgbClr val="000000">
                      <a:alpha val="43137"/>
                    </a:srgbClr>
                  </a:outerShdw>
                </a:effectLst>
              </a:rPr>
              <a:t>Fair gamble</a:t>
            </a:r>
          </a:p>
          <a:p>
            <a:pPr lvl="1"/>
            <a:r>
              <a:rPr lang="en-CA" sz="1800" dirty="0"/>
              <a:t>On average yields a zero </a:t>
            </a:r>
            <a:r>
              <a:rPr lang="en-CA" sz="1800" dirty="0" smtClean="0"/>
              <a:t>profit</a:t>
            </a:r>
          </a:p>
          <a:p>
            <a:pPr marL="274320" lvl="1" indent="0">
              <a:buNone/>
            </a:pPr>
            <a:endParaRPr lang="en-CA" sz="1800" dirty="0" smtClean="0"/>
          </a:p>
          <a:p>
            <a:r>
              <a:rPr lang="en-CA" sz="2000" i="1" dirty="0" smtClean="0">
                <a:solidFill>
                  <a:srgbClr val="3E5D78"/>
                </a:solidFill>
              </a:rPr>
              <a:t>Example 1:</a:t>
            </a:r>
          </a:p>
          <a:p>
            <a:pPr lvl="1"/>
            <a:r>
              <a:rPr lang="en-CA" sz="1800" dirty="0" smtClean="0"/>
              <a:t>A coin toss game yielding $0 to a participant on ‘heads’ and $10 on ‘tails’ that has a fee for play of $5 is fair.</a:t>
            </a:r>
          </a:p>
          <a:p>
            <a:pPr lvl="2"/>
            <a:r>
              <a:rPr lang="en-CA" sz="1800" dirty="0" smtClean="0"/>
              <a:t>(0.5 * $0 + 0.5 * $10 = $5)</a:t>
            </a:r>
          </a:p>
          <a:p>
            <a:r>
              <a:rPr lang="en-CA" sz="2000" i="1" dirty="0" smtClean="0">
                <a:solidFill>
                  <a:srgbClr val="3E5D78"/>
                </a:solidFill>
              </a:rPr>
              <a:t>Example 2:</a:t>
            </a:r>
          </a:p>
          <a:p>
            <a:pPr lvl="1"/>
            <a:r>
              <a:rPr lang="en-CA" sz="1800" dirty="0" smtClean="0"/>
              <a:t>A fire insurance policy costing $1,000 to insure a $100,000 home is fair if the house may burn down one time in a hundred</a:t>
            </a:r>
          </a:p>
          <a:p>
            <a:pPr lvl="2"/>
            <a:r>
              <a:rPr lang="en-CA" sz="1600" dirty="0" smtClean="0"/>
              <a:t>(0.01 * 100,000 + 0.99 * $0 = $1,000)</a:t>
            </a:r>
          </a:p>
          <a:p>
            <a:r>
              <a:rPr lang="en-CA" sz="2000" i="1" dirty="0" smtClean="0">
                <a:solidFill>
                  <a:srgbClr val="3E5D78"/>
                </a:solidFill>
              </a:rPr>
              <a:t>Example 3:</a:t>
            </a:r>
          </a:p>
          <a:p>
            <a:pPr lvl="1"/>
            <a:r>
              <a:rPr lang="en-CA" sz="1800" dirty="0" smtClean="0"/>
              <a:t>If the Casino in Las Vegas pays out $0.95 for every $1.00 bet, the casino is not offering fair odds.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87043">
                                            <p:txEl>
                                              <p:pRg st="0" end="0"/>
                                            </p:txEl>
                                          </p:spTgt>
                                        </p:tgtEl>
                                        <p:attrNameLst>
                                          <p:attrName>style.visibility</p:attrName>
                                        </p:attrNameLst>
                                      </p:cBhvr>
                                      <p:to>
                                        <p:strVal val="visible"/>
                                      </p:to>
                                    </p:set>
                                    <p:anim calcmode="lin" valueType="num">
                                      <p:cBhvr additive="base">
                                        <p:cTn id="7" dur="500" fill="hold"/>
                                        <p:tgtEl>
                                          <p:spTgt spid="8704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8704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7043">
                                            <p:txEl>
                                              <p:pRg st="1" end="1"/>
                                            </p:txEl>
                                          </p:spTgt>
                                        </p:tgtEl>
                                        <p:attrNameLst>
                                          <p:attrName>style.visibility</p:attrName>
                                        </p:attrNameLst>
                                      </p:cBhvr>
                                      <p:to>
                                        <p:strVal val="visible"/>
                                      </p:to>
                                    </p:set>
                                    <p:anim calcmode="lin" valueType="num">
                                      <p:cBhvr additive="base">
                                        <p:cTn id="11" dur="500" fill="hold"/>
                                        <p:tgtEl>
                                          <p:spTgt spid="8704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870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87043">
                                            <p:txEl>
                                              <p:pRg st="3" end="3"/>
                                            </p:txEl>
                                          </p:spTgt>
                                        </p:tgtEl>
                                        <p:attrNameLst>
                                          <p:attrName>style.visibility</p:attrName>
                                        </p:attrNameLst>
                                      </p:cBhvr>
                                      <p:to>
                                        <p:strVal val="visible"/>
                                      </p:to>
                                    </p:set>
                                    <p:anim calcmode="lin" valueType="num">
                                      <p:cBhvr additive="base">
                                        <p:cTn id="17" dur="500" fill="hold"/>
                                        <p:tgtEl>
                                          <p:spTgt spid="87043">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87043">
                                            <p:txEl>
                                              <p:pRg st="3" end="3"/>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87043">
                                            <p:txEl>
                                              <p:pRg st="4" end="4"/>
                                            </p:txEl>
                                          </p:spTgt>
                                        </p:tgtEl>
                                        <p:attrNameLst>
                                          <p:attrName>style.visibility</p:attrName>
                                        </p:attrNameLst>
                                      </p:cBhvr>
                                      <p:to>
                                        <p:strVal val="visible"/>
                                      </p:to>
                                    </p:set>
                                    <p:anim calcmode="lin" valueType="num">
                                      <p:cBhvr additive="base">
                                        <p:cTn id="21" dur="500" fill="hold"/>
                                        <p:tgtEl>
                                          <p:spTgt spid="87043">
                                            <p:txEl>
                                              <p:pRg st="4" end="4"/>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87043">
                                            <p:txEl>
                                              <p:pRg st="4" end="4"/>
                                            </p:tx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87043">
                                            <p:txEl>
                                              <p:pRg st="5" end="5"/>
                                            </p:txEl>
                                          </p:spTgt>
                                        </p:tgtEl>
                                        <p:attrNameLst>
                                          <p:attrName>style.visibility</p:attrName>
                                        </p:attrNameLst>
                                      </p:cBhvr>
                                      <p:to>
                                        <p:strVal val="visible"/>
                                      </p:to>
                                    </p:set>
                                    <p:anim calcmode="lin" valueType="num">
                                      <p:cBhvr additive="base">
                                        <p:cTn id="25" dur="500" fill="hold"/>
                                        <p:tgtEl>
                                          <p:spTgt spid="87043">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8704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87043">
                                            <p:txEl>
                                              <p:pRg st="6" end="6"/>
                                            </p:txEl>
                                          </p:spTgt>
                                        </p:tgtEl>
                                        <p:attrNameLst>
                                          <p:attrName>style.visibility</p:attrName>
                                        </p:attrNameLst>
                                      </p:cBhvr>
                                      <p:to>
                                        <p:strVal val="visible"/>
                                      </p:to>
                                    </p:set>
                                    <p:anim calcmode="lin" valueType="num">
                                      <p:cBhvr additive="base">
                                        <p:cTn id="31" dur="500" fill="hold"/>
                                        <p:tgtEl>
                                          <p:spTgt spid="87043">
                                            <p:txEl>
                                              <p:pRg st="6" end="6"/>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87043">
                                            <p:txEl>
                                              <p:pRg st="6" end="6"/>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87043">
                                            <p:txEl>
                                              <p:pRg st="7" end="7"/>
                                            </p:txEl>
                                          </p:spTgt>
                                        </p:tgtEl>
                                        <p:attrNameLst>
                                          <p:attrName>style.visibility</p:attrName>
                                        </p:attrNameLst>
                                      </p:cBhvr>
                                      <p:to>
                                        <p:strVal val="visible"/>
                                      </p:to>
                                    </p:set>
                                    <p:anim calcmode="lin" valueType="num">
                                      <p:cBhvr additive="base">
                                        <p:cTn id="35" dur="500" fill="hold"/>
                                        <p:tgtEl>
                                          <p:spTgt spid="87043">
                                            <p:txEl>
                                              <p:pRg st="7" end="7"/>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87043">
                                            <p:txEl>
                                              <p:pRg st="7" end="7"/>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87043">
                                            <p:txEl>
                                              <p:pRg st="8" end="8"/>
                                            </p:txEl>
                                          </p:spTgt>
                                        </p:tgtEl>
                                        <p:attrNameLst>
                                          <p:attrName>style.visibility</p:attrName>
                                        </p:attrNameLst>
                                      </p:cBhvr>
                                      <p:to>
                                        <p:strVal val="visible"/>
                                      </p:to>
                                    </p:set>
                                    <p:anim calcmode="lin" valueType="num">
                                      <p:cBhvr additive="base">
                                        <p:cTn id="39" dur="500" fill="hold"/>
                                        <p:tgtEl>
                                          <p:spTgt spid="87043">
                                            <p:txEl>
                                              <p:pRg st="8" end="8"/>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87043">
                                            <p:txEl>
                                              <p:pRg st="8" end="8"/>
                                            </p:tx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87043">
                                            <p:txEl>
                                              <p:pRg st="9" end="9"/>
                                            </p:txEl>
                                          </p:spTgt>
                                        </p:tgtEl>
                                        <p:attrNameLst>
                                          <p:attrName>style.visibility</p:attrName>
                                        </p:attrNameLst>
                                      </p:cBhvr>
                                      <p:to>
                                        <p:strVal val="visible"/>
                                      </p:to>
                                    </p:set>
                                    <p:anim calcmode="lin" valueType="num">
                                      <p:cBhvr additive="base">
                                        <p:cTn id="45" dur="500" fill="hold"/>
                                        <p:tgtEl>
                                          <p:spTgt spid="87043">
                                            <p:txEl>
                                              <p:pRg st="9" end="9"/>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87043">
                                            <p:txEl>
                                              <p:pRg st="9" end="9"/>
                                            </p:txEl>
                                          </p:spTgt>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87043">
                                            <p:txEl>
                                              <p:pRg st="10" end="10"/>
                                            </p:txEl>
                                          </p:spTgt>
                                        </p:tgtEl>
                                        <p:attrNameLst>
                                          <p:attrName>style.visibility</p:attrName>
                                        </p:attrNameLst>
                                      </p:cBhvr>
                                      <p:to>
                                        <p:strVal val="visible"/>
                                      </p:to>
                                    </p:set>
                                    <p:anim calcmode="lin" valueType="num">
                                      <p:cBhvr additive="base">
                                        <p:cTn id="49" dur="500" fill="hold"/>
                                        <p:tgtEl>
                                          <p:spTgt spid="87043">
                                            <p:txEl>
                                              <p:pRg st="10" end="10"/>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87043">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uiExpand="1"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600" dirty="0" smtClean="0">
                <a:solidFill>
                  <a:srgbClr val="FF7D19"/>
                </a:solidFill>
              </a:rPr>
              <a:t>Risk and the Investor - Key Terms</a:t>
            </a:r>
            <a:endParaRPr lang="en-US" sz="3600" dirty="0">
              <a:solidFill>
                <a:srgbClr val="FF7D19"/>
              </a:solidFill>
            </a:endParaRPr>
          </a:p>
        </p:txBody>
      </p:sp>
      <p:sp>
        <p:nvSpPr>
          <p:cNvPr id="3" name="Content Placeholder 2"/>
          <p:cNvSpPr>
            <a:spLocks noGrp="1"/>
          </p:cNvSpPr>
          <p:nvPr>
            <p:ph idx="1"/>
          </p:nvPr>
        </p:nvSpPr>
        <p:spPr>
          <a:xfrm>
            <a:off x="251520" y="1412776"/>
            <a:ext cx="8229600" cy="4876800"/>
          </a:xfrm>
        </p:spPr>
        <p:txBody>
          <a:bodyPr/>
          <a:lstStyle/>
          <a:p>
            <a:r>
              <a:rPr lang="en-CA" i="1" dirty="0" smtClean="0">
                <a:solidFill>
                  <a:srgbClr val="3E5D78"/>
                </a:solidFill>
                <a:effectLst>
                  <a:outerShdw blurRad="38100" dist="38100" dir="2700000" algn="tl">
                    <a:srgbClr val="000000">
                      <a:alpha val="43137"/>
                    </a:srgbClr>
                  </a:outerShdw>
                </a:effectLst>
              </a:rPr>
              <a:t>Risk-averse</a:t>
            </a:r>
            <a:r>
              <a:rPr lang="en-CA" dirty="0" smtClean="0"/>
              <a:t> person</a:t>
            </a:r>
          </a:p>
          <a:p>
            <a:pPr lvl="1"/>
            <a:r>
              <a:rPr lang="en-CA" dirty="0" smtClean="0"/>
              <a:t>Prefers to avoid risk, but may choose to bet or gamble if the odds are sufficiently in their favour, despite their inherent dislike of risk.</a:t>
            </a:r>
          </a:p>
          <a:p>
            <a:pPr lvl="1"/>
            <a:r>
              <a:rPr lang="en-CA" dirty="0" smtClean="0"/>
              <a:t>Will avoid a fair game or fair gamble</a:t>
            </a:r>
          </a:p>
          <a:p>
            <a:r>
              <a:rPr lang="en-CA" i="1" dirty="0" smtClean="0">
                <a:solidFill>
                  <a:srgbClr val="3E5D78"/>
                </a:solidFill>
                <a:effectLst>
                  <a:outerShdw blurRad="38100" dist="38100" dir="2700000" algn="tl">
                    <a:srgbClr val="000000">
                      <a:alpha val="43137"/>
                    </a:srgbClr>
                  </a:outerShdw>
                </a:effectLst>
              </a:rPr>
              <a:t>Risk-neutral</a:t>
            </a:r>
            <a:r>
              <a:rPr lang="en-CA" dirty="0" smtClean="0"/>
              <a:t> person</a:t>
            </a:r>
          </a:p>
          <a:p>
            <a:pPr lvl="1"/>
            <a:r>
              <a:rPr lang="en-CA" dirty="0" smtClean="0"/>
              <a:t>Only interested in whether the odds yield a profit on average, and ignores the dispersion in possible outcomes</a:t>
            </a:r>
          </a:p>
          <a:p>
            <a:pPr marL="274320" lvl="1" indent="0">
              <a:buNone/>
            </a:pPr>
            <a:endParaRPr lang="en-CA" dirty="0" smtClean="0"/>
          </a:p>
          <a:p>
            <a:pPr lvl="1"/>
            <a:r>
              <a:rPr lang="en-CA" dirty="0" smtClean="0"/>
              <a:t>A risk averse person will pay more than the ‘fair gamble’ insurance premium in order to insure their house. </a:t>
            </a:r>
          </a:p>
          <a:p>
            <a:pPr lvl="1"/>
            <a:r>
              <a:rPr lang="en-CA" dirty="0" smtClean="0"/>
              <a:t>If the fair premium is $500, then a home owner who is willing to pay $1,000 per year for insurance is more risk-averse than an individual willing to pay $800.</a:t>
            </a:r>
            <a:endParaRPr lang="en-US" dirty="0" smtClean="0"/>
          </a:p>
          <a:p>
            <a:pPr lvl="1"/>
            <a:endParaRPr lang="en-CA" dirty="0" smtClean="0"/>
          </a:p>
          <a:p>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99592" y="890683"/>
            <a:ext cx="6912768" cy="584775"/>
          </a:xfrm>
          <a:prstGeom prst="rect">
            <a:avLst/>
          </a:prstGeom>
          <a:noFill/>
        </p:spPr>
        <p:txBody>
          <a:bodyPr wrap="square" rtlCol="0">
            <a:spAutoFit/>
          </a:bodyPr>
          <a:lstStyle/>
          <a:p>
            <a:r>
              <a:rPr lang="en-CA" sz="3200" dirty="0" smtClean="0">
                <a:solidFill>
                  <a:srgbClr val="FF7D19"/>
                </a:solidFill>
              </a:rPr>
              <a:t>Are Venture Capitalists Risk Averse?</a:t>
            </a:r>
            <a:endParaRPr lang="en-CA" sz="3200" dirty="0">
              <a:solidFill>
                <a:srgbClr val="FF7D19"/>
              </a:solidFill>
            </a:endParaRPr>
          </a:p>
        </p:txBody>
      </p:sp>
      <p:sp>
        <p:nvSpPr>
          <p:cNvPr id="4" name="TextBox 3"/>
          <p:cNvSpPr txBox="1"/>
          <p:nvPr/>
        </p:nvSpPr>
        <p:spPr>
          <a:xfrm>
            <a:off x="539552" y="1844824"/>
            <a:ext cx="7920880" cy="3539430"/>
          </a:xfrm>
          <a:prstGeom prst="rect">
            <a:avLst/>
          </a:prstGeom>
          <a:noFill/>
        </p:spPr>
        <p:txBody>
          <a:bodyPr wrap="square" rtlCol="0">
            <a:spAutoFit/>
          </a:bodyPr>
          <a:lstStyle/>
          <a:p>
            <a:pPr marL="285750" indent="-285750">
              <a:buFont typeface="Arial" panose="020B0604020202020204" pitchFamily="34" charset="0"/>
              <a:buChar char="•"/>
            </a:pPr>
            <a:r>
              <a:rPr lang="en-CA" sz="2800" dirty="0" smtClean="0"/>
              <a:t>Investors in </a:t>
            </a:r>
            <a:r>
              <a:rPr lang="en-CA" sz="2800" dirty="0"/>
              <a:t>S</a:t>
            </a:r>
            <a:r>
              <a:rPr lang="en-CA" sz="2800" dirty="0" smtClean="0"/>
              <a:t>ilicon Valley pour vast sums of money into corporations that are little more than an idea and have no cash flow.</a:t>
            </a:r>
          </a:p>
          <a:p>
            <a:endParaRPr lang="en-CA" sz="2800" dirty="0" smtClean="0"/>
          </a:p>
          <a:p>
            <a:pPr marL="285750" indent="-285750">
              <a:buFont typeface="Arial" panose="020B0604020202020204" pitchFamily="34" charset="0"/>
              <a:buChar char="•"/>
            </a:pPr>
            <a:r>
              <a:rPr lang="en-CA" sz="2800" dirty="0" smtClean="0"/>
              <a:t>Are such investors risk lovers or could they be risk averse?</a:t>
            </a:r>
          </a:p>
          <a:p>
            <a:endParaRPr lang="en-CA" sz="2800" dirty="0" smtClean="0"/>
          </a:p>
          <a:p>
            <a:pPr marL="285750" indent="-285750">
              <a:buFont typeface="Arial" panose="020B0604020202020204" pitchFamily="34" charset="0"/>
              <a:buChar char="•"/>
            </a:pPr>
            <a:r>
              <a:rPr lang="en-CA" sz="2800" dirty="0" smtClean="0"/>
              <a:t>Surprisingly, they might be risk averse </a:t>
            </a:r>
            <a:endParaRPr lang="en-CA" sz="2800" dirty="0"/>
          </a:p>
        </p:txBody>
      </p:sp>
    </p:spTree>
    <p:extLst>
      <p:ext uri="{BB962C8B-B14F-4D97-AF65-F5344CB8AC3E}">
        <p14:creationId xmlns:p14="http://schemas.microsoft.com/office/powerpoint/2010/main" val="164732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p:txBody>
          <a:bodyPr>
            <a:normAutofit/>
          </a:bodyPr>
          <a:lstStyle/>
          <a:p>
            <a:r>
              <a:rPr lang="en-CA" sz="3600" dirty="0" smtClean="0">
                <a:solidFill>
                  <a:srgbClr val="FF7D19"/>
                </a:solidFill>
              </a:rPr>
              <a:t>Risk Pooling and Spreading</a:t>
            </a:r>
            <a:endParaRPr lang="en-US" sz="3600" dirty="0">
              <a:solidFill>
                <a:srgbClr val="FF7D19"/>
              </a:solidFill>
            </a:endParaRPr>
          </a:p>
        </p:txBody>
      </p:sp>
      <p:sp>
        <p:nvSpPr>
          <p:cNvPr id="88067" name="Rectangle 3"/>
          <p:cNvSpPr>
            <a:spLocks noGrp="1" noChangeArrowheads="1"/>
          </p:cNvSpPr>
          <p:nvPr>
            <p:ph idx="1"/>
          </p:nvPr>
        </p:nvSpPr>
        <p:spPr/>
        <p:txBody>
          <a:bodyPr>
            <a:normAutofit/>
          </a:bodyPr>
          <a:lstStyle/>
          <a:p>
            <a:pPr marL="274320" lvl="1" indent="0">
              <a:buNone/>
            </a:pPr>
            <a:endParaRPr lang="en-US" dirty="0"/>
          </a:p>
          <a:p>
            <a:r>
              <a:rPr lang="en-US" sz="2000" i="1" dirty="0">
                <a:solidFill>
                  <a:srgbClr val="3E5D78"/>
                </a:solidFill>
                <a:effectLst>
                  <a:outerShdw blurRad="38100" dist="38100" dir="2700000" algn="tl">
                    <a:srgbClr val="000000">
                      <a:alpha val="43137"/>
                    </a:srgbClr>
                  </a:outerShdw>
                </a:effectLst>
              </a:rPr>
              <a:t>Risk pooling</a:t>
            </a:r>
          </a:p>
          <a:p>
            <a:pPr lvl="1"/>
            <a:r>
              <a:rPr lang="en-US" dirty="0"/>
              <a:t>Aggregates independent risks to make the aggregate less uncertain and thereby increases average </a:t>
            </a:r>
            <a:r>
              <a:rPr lang="en-US" dirty="0" smtClean="0"/>
              <a:t>utility: </a:t>
            </a:r>
          </a:p>
          <a:p>
            <a:pPr marL="548640" lvl="2" indent="0">
              <a:buNone/>
            </a:pPr>
            <a:r>
              <a:rPr lang="en-US" dirty="0" smtClean="0"/>
              <a:t>Individuals pool their risk by investing their savings in several different corporations</a:t>
            </a:r>
          </a:p>
          <a:p>
            <a:pPr marL="274320" lvl="1" indent="0">
              <a:buNone/>
            </a:pPr>
            <a:endParaRPr lang="en-US" dirty="0"/>
          </a:p>
          <a:p>
            <a:r>
              <a:rPr lang="en-US" sz="2000" i="1" dirty="0">
                <a:solidFill>
                  <a:srgbClr val="3E5D78"/>
                </a:solidFill>
                <a:effectLst>
                  <a:outerShdw blurRad="38100" dist="38100" dir="2700000" algn="tl">
                    <a:srgbClr val="000000">
                      <a:alpha val="43137"/>
                    </a:srgbClr>
                  </a:outerShdw>
                </a:effectLst>
              </a:rPr>
              <a:t>Risk spreading</a:t>
            </a:r>
          </a:p>
          <a:p>
            <a:pPr lvl="1"/>
            <a:r>
              <a:rPr lang="en-US" dirty="0"/>
              <a:t>Works by reducing the stake of each </a:t>
            </a:r>
            <a:r>
              <a:rPr lang="en-US" dirty="0" smtClean="0"/>
              <a:t>participant: insurers reduce their risk exposure by spreading the risk to other insurers: </a:t>
            </a:r>
          </a:p>
          <a:p>
            <a:pPr marL="548640" lvl="2" indent="0">
              <a:buNone/>
            </a:pPr>
            <a:r>
              <a:rPr lang="en-US" dirty="0" smtClean="0"/>
              <a:t>Lloyds of London will spread the risk of a supertanker sinking or an oil well blowing out among other insurers</a:t>
            </a:r>
          </a:p>
          <a:p>
            <a:pPr marL="274320" lvl="1" indent="0">
              <a:buNone/>
            </a:pPr>
            <a:endParaRPr lang="en-US" dirty="0" smtClean="0"/>
          </a:p>
          <a:p>
            <a:pPr marL="274320" lvl="1" indent="0" algn="r">
              <a:buNone/>
            </a:pPr>
            <a:r>
              <a:rPr lang="en-US" i="1" dirty="0" smtClean="0">
                <a:solidFill>
                  <a:srgbClr val="3E5D78"/>
                </a:solidFill>
              </a:rPr>
              <a:t>Illustrations…</a:t>
            </a:r>
            <a:endParaRPr lang="en-US" i="1" dirty="0">
              <a:solidFill>
                <a:srgbClr val="3E5D7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8067">
                                            <p:txEl>
                                              <p:pRg st="1" end="1"/>
                                            </p:txEl>
                                          </p:spTgt>
                                        </p:tgtEl>
                                        <p:attrNameLst>
                                          <p:attrName>style.visibility</p:attrName>
                                        </p:attrNameLst>
                                      </p:cBhvr>
                                      <p:to>
                                        <p:strVal val="visible"/>
                                      </p:to>
                                    </p:set>
                                    <p:animEffect transition="in" filter="wipe(up)">
                                      <p:cBhvr>
                                        <p:cTn id="7" dur="500"/>
                                        <p:tgtEl>
                                          <p:spTgt spid="88067">
                                            <p:txEl>
                                              <p:pRg st="1" end="1"/>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8067">
                                            <p:txEl>
                                              <p:pRg st="2" end="2"/>
                                            </p:txEl>
                                          </p:spTgt>
                                        </p:tgtEl>
                                        <p:attrNameLst>
                                          <p:attrName>style.visibility</p:attrName>
                                        </p:attrNameLst>
                                      </p:cBhvr>
                                      <p:to>
                                        <p:strVal val="visible"/>
                                      </p:to>
                                    </p:set>
                                    <p:animEffect transition="in" filter="wipe(up)">
                                      <p:cBhvr>
                                        <p:cTn id="11" dur="500"/>
                                        <p:tgtEl>
                                          <p:spTgt spid="88067">
                                            <p:txEl>
                                              <p:pRg st="2" end="2"/>
                                            </p:txEl>
                                          </p:spTgt>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88067">
                                            <p:txEl>
                                              <p:pRg st="3" end="3"/>
                                            </p:txEl>
                                          </p:spTgt>
                                        </p:tgtEl>
                                        <p:attrNameLst>
                                          <p:attrName>style.visibility</p:attrName>
                                        </p:attrNameLst>
                                      </p:cBhvr>
                                      <p:to>
                                        <p:strVal val="visible"/>
                                      </p:to>
                                    </p:set>
                                    <p:animEffect transition="in" filter="wipe(up)">
                                      <p:cBhvr>
                                        <p:cTn id="14" dur="500"/>
                                        <p:tgtEl>
                                          <p:spTgt spid="88067">
                                            <p:txEl>
                                              <p:pRg st="3" end="3"/>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1" fill="hold" grpId="0" nodeType="clickEffect">
                                  <p:stCondLst>
                                    <p:cond delay="0"/>
                                  </p:stCondLst>
                                  <p:childTnLst>
                                    <p:set>
                                      <p:cBhvr>
                                        <p:cTn id="18" dur="1" fill="hold">
                                          <p:stCondLst>
                                            <p:cond delay="0"/>
                                          </p:stCondLst>
                                        </p:cTn>
                                        <p:tgtEl>
                                          <p:spTgt spid="88067">
                                            <p:txEl>
                                              <p:pRg st="5" end="5"/>
                                            </p:txEl>
                                          </p:spTgt>
                                        </p:tgtEl>
                                        <p:attrNameLst>
                                          <p:attrName>style.visibility</p:attrName>
                                        </p:attrNameLst>
                                      </p:cBhvr>
                                      <p:to>
                                        <p:strVal val="visible"/>
                                      </p:to>
                                    </p:set>
                                    <p:animEffect transition="in" filter="wipe(up)">
                                      <p:cBhvr>
                                        <p:cTn id="19" dur="500"/>
                                        <p:tgtEl>
                                          <p:spTgt spid="88067">
                                            <p:txEl>
                                              <p:pRg st="5" end="5"/>
                                            </p:txEl>
                                          </p:spTgt>
                                        </p:tgtEl>
                                      </p:cBhvr>
                                    </p:animEffect>
                                  </p:childTnLst>
                                </p:cTn>
                              </p:par>
                            </p:childTnLst>
                          </p:cTn>
                        </p:par>
                        <p:par>
                          <p:cTn id="20" fill="hold">
                            <p:stCondLst>
                              <p:cond delay="500"/>
                            </p:stCondLst>
                            <p:childTnLst>
                              <p:par>
                                <p:cTn id="21" presetID="22" presetClass="entr" presetSubtype="1" fill="hold" grpId="0" nodeType="afterEffect">
                                  <p:stCondLst>
                                    <p:cond delay="0"/>
                                  </p:stCondLst>
                                  <p:childTnLst>
                                    <p:set>
                                      <p:cBhvr>
                                        <p:cTn id="22" dur="1" fill="hold">
                                          <p:stCondLst>
                                            <p:cond delay="0"/>
                                          </p:stCondLst>
                                        </p:cTn>
                                        <p:tgtEl>
                                          <p:spTgt spid="88067">
                                            <p:txEl>
                                              <p:pRg st="6" end="6"/>
                                            </p:txEl>
                                          </p:spTgt>
                                        </p:tgtEl>
                                        <p:attrNameLst>
                                          <p:attrName>style.visibility</p:attrName>
                                        </p:attrNameLst>
                                      </p:cBhvr>
                                      <p:to>
                                        <p:strVal val="visible"/>
                                      </p:to>
                                    </p:set>
                                    <p:animEffect transition="in" filter="wipe(up)">
                                      <p:cBhvr>
                                        <p:cTn id="23" dur="500"/>
                                        <p:tgtEl>
                                          <p:spTgt spid="88067">
                                            <p:txEl>
                                              <p:pRg st="6" end="6"/>
                                            </p:txEl>
                                          </p:spTgt>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88067">
                                            <p:txEl>
                                              <p:pRg st="7" end="7"/>
                                            </p:txEl>
                                          </p:spTgt>
                                        </p:tgtEl>
                                        <p:attrNameLst>
                                          <p:attrName>style.visibility</p:attrName>
                                        </p:attrNameLst>
                                      </p:cBhvr>
                                      <p:to>
                                        <p:strVal val="visible"/>
                                      </p:to>
                                    </p:set>
                                    <p:animEffect transition="in" filter="wipe(up)">
                                      <p:cBhvr>
                                        <p:cTn id="26" dur="500"/>
                                        <p:tgtEl>
                                          <p:spTgt spid="88067">
                                            <p:txEl>
                                              <p:pRg st="7" end="7"/>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88067">
                                            <p:txEl>
                                              <p:pRg st="9" end="9"/>
                                            </p:txEl>
                                          </p:spTgt>
                                        </p:tgtEl>
                                        <p:attrNameLst>
                                          <p:attrName>style.visibility</p:attrName>
                                        </p:attrNameLst>
                                      </p:cBhvr>
                                      <p:to>
                                        <p:strVal val="visible"/>
                                      </p:to>
                                    </p:set>
                                    <p:animEffect transition="in" filter="wipe(up)">
                                      <p:cBhvr>
                                        <p:cTn id="31" dur="500"/>
                                        <p:tgtEl>
                                          <p:spTgt spid="8806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7" grpId="0" uiExpand="1"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Risk Spreading</a:t>
            </a:r>
            <a:endParaRPr lang="en-CA" sz="3600" dirty="0">
              <a:solidFill>
                <a:srgbClr val="FF7D19"/>
              </a:solidFill>
            </a:endParaRPr>
          </a:p>
        </p:txBody>
      </p:sp>
      <p:sp>
        <p:nvSpPr>
          <p:cNvPr id="3" name="Content Placeholder 2"/>
          <p:cNvSpPr>
            <a:spLocks noGrp="1"/>
          </p:cNvSpPr>
          <p:nvPr>
            <p:ph idx="1"/>
          </p:nvPr>
        </p:nvSpPr>
        <p:spPr>
          <a:xfrm>
            <a:off x="457200" y="1600200"/>
            <a:ext cx="8229600" cy="3412976"/>
          </a:xfrm>
        </p:spPr>
        <p:txBody>
          <a:bodyPr>
            <a:noAutofit/>
          </a:bodyPr>
          <a:lstStyle/>
          <a:p>
            <a:r>
              <a:rPr lang="en-US" sz="2000" dirty="0" smtClean="0"/>
              <a:t>If an insurer is asked to insure a nuclear reactor the insurer may not be able to assume all of the risk – the potential damage is too great</a:t>
            </a:r>
          </a:p>
          <a:p>
            <a:pPr marL="0" indent="0">
              <a:buNone/>
            </a:pPr>
            <a:endParaRPr lang="en-US" sz="2000" dirty="0" smtClean="0"/>
          </a:p>
          <a:p>
            <a:r>
              <a:rPr lang="en-US" sz="2000" dirty="0" smtClean="0"/>
              <a:t>Thus the insurer, rather than refusing the opportunity for profit, may chose to reduce her risk exposure….</a:t>
            </a:r>
          </a:p>
          <a:p>
            <a:pPr marL="0" indent="0">
              <a:buNone/>
            </a:pPr>
            <a:endParaRPr lang="en-US" sz="2000" dirty="0" smtClean="0"/>
          </a:p>
          <a:p>
            <a:r>
              <a:rPr lang="en-US" sz="2000" dirty="0" smtClean="0"/>
              <a:t>…. by </a:t>
            </a:r>
            <a:r>
              <a:rPr lang="en-US" sz="2000" i="1" dirty="0" smtClean="0">
                <a:solidFill>
                  <a:srgbClr val="3E5D78"/>
                </a:solidFill>
              </a:rPr>
              <a:t>spreading the risk</a:t>
            </a:r>
            <a:r>
              <a:rPr lang="en-US" sz="2000" dirty="0" smtClean="0">
                <a:solidFill>
                  <a:srgbClr val="3E5D78"/>
                </a:solidFill>
              </a:rPr>
              <a:t> </a:t>
            </a:r>
            <a:r>
              <a:rPr lang="en-US" sz="2000" dirty="0" smtClean="0"/>
              <a:t>to other firms in the insurance industry.  The initial insurer offloads much of the risk to a group of insurers </a:t>
            </a:r>
            <a:endParaRPr lang="en-CA" sz="2000" dirty="0"/>
          </a:p>
        </p:txBody>
      </p:sp>
    </p:spTree>
    <p:extLst>
      <p:ext uri="{BB962C8B-B14F-4D97-AF65-F5344CB8AC3E}">
        <p14:creationId xmlns:p14="http://schemas.microsoft.com/office/powerpoint/2010/main" val="3996883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2" name="Rectangle 4"/>
          <p:cNvSpPr>
            <a:spLocks noGrp="1" noChangeArrowheads="1"/>
          </p:cNvSpPr>
          <p:nvPr>
            <p:ph type="title"/>
          </p:nvPr>
        </p:nvSpPr>
        <p:spPr/>
        <p:txBody>
          <a:bodyPr>
            <a:normAutofit/>
          </a:bodyPr>
          <a:lstStyle/>
          <a:p>
            <a:r>
              <a:rPr lang="en-CA" sz="3600" dirty="0">
                <a:solidFill>
                  <a:srgbClr val="FF7D19"/>
                </a:solidFill>
              </a:rPr>
              <a:t>Risk Pooling and Individual Incomes</a:t>
            </a:r>
            <a:endParaRPr lang="en-US" sz="3600" dirty="0">
              <a:solidFill>
                <a:srgbClr val="FF7D19"/>
              </a:solidFill>
            </a:endParaRPr>
          </a:p>
        </p:txBody>
      </p:sp>
      <p:graphicFrame>
        <p:nvGraphicFramePr>
          <p:cNvPr id="89176" name="Group 88"/>
          <p:cNvGraphicFramePr>
            <a:graphicFrameLocks noGrp="1"/>
          </p:cNvGraphicFramePr>
          <p:nvPr>
            <p:ph idx="1"/>
            <p:extLst>
              <p:ext uri="{D42A27DB-BD31-4B8C-83A1-F6EECF244321}">
                <p14:modId xmlns:p14="http://schemas.microsoft.com/office/powerpoint/2010/main" val="3755653962"/>
              </p:ext>
            </p:extLst>
          </p:nvPr>
        </p:nvGraphicFramePr>
        <p:xfrm>
          <a:off x="395536" y="1633477"/>
          <a:ext cx="6337449" cy="4352314"/>
        </p:xfrm>
        <a:graphic>
          <a:graphicData uri="http://schemas.openxmlformats.org/drawingml/2006/table">
            <a:tbl>
              <a:tblPr/>
              <a:tblGrid>
                <a:gridCol w="1583979"/>
                <a:gridCol w="994770"/>
                <a:gridCol w="1879350"/>
                <a:gridCol w="1879350"/>
              </a:tblGrid>
              <a:tr h="616793">
                <a:tc rowSpan="2"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rowSpan="2" hMerge="1">
                  <a:txBody>
                    <a:bodyPr/>
                    <a:lstStyle/>
                    <a:p>
                      <a:endParaRPr lang="en-US"/>
                    </a:p>
                  </a:txBody>
                  <a:tcPr/>
                </a:tc>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800" b="1" i="0" u="none" strike="noStrike" cap="none" normalizeH="0" baseline="0" dirty="0" smtClean="0">
                          <a:ln>
                            <a:noFill/>
                          </a:ln>
                          <a:solidFill>
                            <a:schemeClr val="bg1"/>
                          </a:solidFill>
                          <a:effectLst/>
                          <a:latin typeface="Arial" charset="0"/>
                        </a:rPr>
                        <a:t>IT Consultant</a:t>
                      </a:r>
                      <a:endParaRPr kumimoji="0" lang="en-US" sz="1800" b="1"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US"/>
                    </a:p>
                  </a:txBody>
                  <a:tcPr/>
                </a:tc>
              </a:tr>
              <a:tr h="618271">
                <a:tc gridSpan="2" vMerge="1">
                  <a:txBody>
                    <a:bodyPr/>
                    <a:lstStyle/>
                    <a:p>
                      <a:endParaRPr lang="en-US"/>
                    </a:p>
                  </a:txBody>
                  <a:tcPr/>
                </a:tc>
                <a:tc hMerge="1" v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1" i="1" u="none" strike="noStrike" cap="none" normalizeH="0" baseline="0" smtClean="0">
                          <a:ln>
                            <a:noFill/>
                          </a:ln>
                          <a:solidFill>
                            <a:schemeClr val="bg1"/>
                          </a:solidFill>
                          <a:effectLst/>
                          <a:latin typeface="Arial" charset="0"/>
                        </a:rPr>
                        <a:t>Good month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0" i="1" u="none" strike="noStrike" cap="none" normalizeH="0" baseline="0" smtClean="0">
                          <a:ln>
                            <a:noFill/>
                          </a:ln>
                          <a:solidFill>
                            <a:schemeClr val="bg1"/>
                          </a:solidFill>
                          <a:effectLst/>
                          <a:latin typeface="Arial" charset="0"/>
                        </a:rPr>
                        <a:t>50%</a:t>
                      </a:r>
                      <a:endParaRPr kumimoji="0" lang="en-US" sz="1600" b="0" i="1"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1" i="1" u="none" strike="noStrike" cap="none" normalizeH="0" baseline="0" dirty="0" smtClean="0">
                          <a:ln>
                            <a:noFill/>
                          </a:ln>
                          <a:solidFill>
                            <a:schemeClr val="bg1"/>
                          </a:solidFill>
                          <a:effectLst/>
                          <a:latin typeface="Arial" charset="0"/>
                        </a:rPr>
                        <a:t>Bad month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0" i="1" u="none" strike="noStrike" cap="none" normalizeH="0" baseline="0" dirty="0" smtClean="0">
                          <a:ln>
                            <a:noFill/>
                          </a:ln>
                          <a:solidFill>
                            <a:schemeClr val="bg1"/>
                          </a:solidFill>
                          <a:effectLst/>
                          <a:latin typeface="Arial" charset="0"/>
                        </a:rPr>
                        <a:t>50%</a:t>
                      </a:r>
                      <a:endParaRPr kumimoji="0" lang="en-US" sz="1600" b="0" i="1"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616793">
                <a:tc gridSpan="2">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800" b="1" i="0" u="none" strike="noStrike" cap="none" normalizeH="0" baseline="0" dirty="0" smtClean="0">
                          <a:ln>
                            <a:noFill/>
                          </a:ln>
                          <a:solidFill>
                            <a:schemeClr val="bg1"/>
                          </a:solidFill>
                          <a:effectLst/>
                          <a:latin typeface="Arial" charset="0"/>
                        </a:rPr>
                        <a:t>Musician</a:t>
                      </a:r>
                      <a:endParaRPr kumimoji="0" lang="en-US" sz="1800" b="1"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800" b="1" i="0" u="none" strike="noStrike" cap="none" normalizeH="0" baseline="0" dirty="0" smtClean="0">
                          <a:ln>
                            <a:noFill/>
                          </a:ln>
                          <a:solidFill>
                            <a:schemeClr val="bg1"/>
                          </a:solidFill>
                          <a:effectLst/>
                          <a:latin typeface="Arial" charset="0"/>
                        </a:rPr>
                        <a:t>$5,000</a:t>
                      </a:r>
                      <a:endParaRPr kumimoji="0" lang="en-US" sz="1800" b="1"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800" b="1" i="0" u="none" strike="noStrike" cap="none" normalizeH="0" baseline="0" smtClean="0">
                          <a:ln>
                            <a:noFill/>
                          </a:ln>
                          <a:solidFill>
                            <a:schemeClr val="bg1"/>
                          </a:solidFill>
                          <a:effectLst/>
                          <a:latin typeface="Arial" charset="0"/>
                        </a:rPr>
                        <a:t>0</a:t>
                      </a:r>
                      <a:endParaRPr kumimoji="0" lang="en-US" sz="1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61679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1" i="1" u="none" strike="noStrike" cap="none" normalizeH="0" baseline="0" smtClean="0">
                          <a:ln>
                            <a:noFill/>
                          </a:ln>
                          <a:solidFill>
                            <a:schemeClr val="bg1"/>
                          </a:solidFill>
                          <a:effectLst/>
                          <a:latin typeface="Arial" charset="0"/>
                        </a:rPr>
                        <a:t>Good month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0" i="1" u="none" strike="noStrike" cap="none" normalizeH="0" baseline="0" smtClean="0">
                          <a:ln>
                            <a:noFill/>
                          </a:ln>
                          <a:solidFill>
                            <a:schemeClr val="bg1"/>
                          </a:solidFill>
                          <a:effectLst/>
                          <a:latin typeface="Arial" charset="0"/>
                        </a:rPr>
                        <a:t>50%</a:t>
                      </a:r>
                      <a:endParaRPr kumimoji="0" lang="en-US" sz="1600" b="0" i="1" u="none" strike="noStrike" cap="none" normalizeH="0" baseline="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800" b="1" i="0" u="none" strike="noStrike" cap="none" normalizeH="0" baseline="0" dirty="0" smtClean="0">
                          <a:ln>
                            <a:noFill/>
                          </a:ln>
                          <a:solidFill>
                            <a:schemeClr val="bg1"/>
                          </a:solidFill>
                          <a:effectLst/>
                          <a:latin typeface="Arial" charset="0"/>
                        </a:rPr>
                        <a:t>$5,000</a:t>
                      </a:r>
                      <a:endParaRPr kumimoji="0" lang="en-US" sz="1800" b="1"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61679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1" i="1" u="none" strike="noStrike" cap="none" normalizeH="0" baseline="0" dirty="0" smtClean="0">
                          <a:ln>
                            <a:noFill/>
                          </a:ln>
                          <a:solidFill>
                            <a:schemeClr val="bg1"/>
                          </a:solidFill>
                          <a:effectLst/>
                          <a:latin typeface="Arial" charset="0"/>
                        </a:rPr>
                        <a:t>Bad month</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600" b="0" i="1" u="none" strike="noStrike" cap="none" normalizeH="0" baseline="0" dirty="0" smtClean="0">
                          <a:ln>
                            <a:noFill/>
                          </a:ln>
                          <a:solidFill>
                            <a:schemeClr val="bg1"/>
                          </a:solidFill>
                          <a:effectLst/>
                          <a:latin typeface="Arial" charset="0"/>
                        </a:rPr>
                        <a:t>50%</a:t>
                      </a:r>
                      <a:endParaRPr kumimoji="0" lang="en-US" sz="1600" b="0" i="1"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1800" b="1" i="0" u="none" strike="noStrike" cap="none" normalizeH="0" baseline="0" smtClean="0">
                          <a:ln>
                            <a:noFill/>
                          </a:ln>
                          <a:solidFill>
                            <a:schemeClr val="bg1"/>
                          </a:solidFill>
                          <a:effectLst/>
                          <a:latin typeface="Arial" charset="0"/>
                        </a:rPr>
                        <a:t>0</a:t>
                      </a:r>
                      <a:endParaRPr kumimoji="0" lang="en-US" sz="1800" b="1" i="0" u="none" strike="noStrike" cap="none" normalizeH="0" baseline="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4">
                        <a:lumMod val="60000"/>
                        <a:lumOff val="40000"/>
                      </a:schemeClr>
                    </a:solidFill>
                  </a:tcPr>
                </a:tc>
              </a:tr>
              <a:tr h="1235064">
                <a:tc gridSpan="4">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bg1"/>
                        </a:solidFill>
                        <a:effectLst/>
                        <a:latin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sp>
        <p:nvSpPr>
          <p:cNvPr id="89177" name="Text Box 89"/>
          <p:cNvSpPr txBox="1">
            <a:spLocks noChangeArrowheads="1"/>
          </p:cNvSpPr>
          <p:nvPr/>
        </p:nvSpPr>
        <p:spPr bwMode="auto">
          <a:xfrm>
            <a:off x="467544" y="4869160"/>
            <a:ext cx="6480175" cy="366712"/>
          </a:xfrm>
          <a:prstGeom prst="rect">
            <a:avLst/>
          </a:prstGeom>
          <a:noFill/>
          <a:ln w="9525">
            <a:noFill/>
            <a:miter lim="800000"/>
            <a:headEnd/>
            <a:tailEnd/>
          </a:ln>
          <a:effectLst/>
        </p:spPr>
        <p:txBody>
          <a:bodyPr>
            <a:spAutoFit/>
          </a:bodyPr>
          <a:lstStyle/>
          <a:p>
            <a:pPr>
              <a:spcBef>
                <a:spcPct val="50000"/>
              </a:spcBef>
            </a:pPr>
            <a:r>
              <a:rPr lang="en-CA" b="1"/>
              <a:t>Alone:</a:t>
            </a:r>
            <a:r>
              <a:rPr lang="en-CA"/>
              <a:t> 50% of the time $5,000 and 50% of the time $0</a:t>
            </a:r>
            <a:endParaRPr lang="en-US"/>
          </a:p>
        </p:txBody>
      </p:sp>
      <p:sp>
        <p:nvSpPr>
          <p:cNvPr id="89178" name="Text Box 90"/>
          <p:cNvSpPr txBox="1">
            <a:spLocks noChangeArrowheads="1"/>
          </p:cNvSpPr>
          <p:nvPr/>
        </p:nvSpPr>
        <p:spPr bwMode="auto">
          <a:xfrm>
            <a:off x="3131344" y="3645024"/>
            <a:ext cx="1728788" cy="369332"/>
          </a:xfrm>
          <a:prstGeom prst="rect">
            <a:avLst/>
          </a:prstGeom>
          <a:noFill/>
          <a:ln w="9525">
            <a:noFill/>
            <a:miter lim="800000"/>
            <a:headEnd/>
            <a:tailEnd/>
          </a:ln>
          <a:effectLst/>
        </p:spPr>
        <p:txBody>
          <a:bodyPr>
            <a:spAutoFit/>
          </a:bodyPr>
          <a:lstStyle/>
          <a:p>
            <a:pPr algn="ctr">
              <a:spcBef>
                <a:spcPct val="50000"/>
              </a:spcBef>
            </a:pPr>
            <a:r>
              <a:rPr lang="en-CA" dirty="0"/>
              <a:t>$5,000</a:t>
            </a:r>
            <a:endParaRPr lang="en-US" dirty="0"/>
          </a:p>
        </p:txBody>
      </p:sp>
      <p:sp>
        <p:nvSpPr>
          <p:cNvPr id="89179" name="Text Box 91"/>
          <p:cNvSpPr txBox="1">
            <a:spLocks noChangeArrowheads="1"/>
          </p:cNvSpPr>
          <p:nvPr/>
        </p:nvSpPr>
        <p:spPr bwMode="auto">
          <a:xfrm>
            <a:off x="5040312" y="3645024"/>
            <a:ext cx="1800225" cy="366712"/>
          </a:xfrm>
          <a:prstGeom prst="rect">
            <a:avLst/>
          </a:prstGeom>
          <a:noFill/>
          <a:ln w="9525">
            <a:noFill/>
            <a:miter lim="800000"/>
            <a:headEnd/>
            <a:tailEnd/>
          </a:ln>
          <a:effectLst/>
        </p:spPr>
        <p:txBody>
          <a:bodyPr>
            <a:spAutoFit/>
          </a:bodyPr>
          <a:lstStyle/>
          <a:p>
            <a:pPr algn="ctr">
              <a:spcBef>
                <a:spcPct val="50000"/>
              </a:spcBef>
            </a:pPr>
            <a:r>
              <a:rPr lang="en-CA" dirty="0"/>
              <a:t>$2,500</a:t>
            </a:r>
            <a:endParaRPr lang="en-US" dirty="0"/>
          </a:p>
        </p:txBody>
      </p:sp>
      <p:sp>
        <p:nvSpPr>
          <p:cNvPr id="89180" name="Text Box 92"/>
          <p:cNvSpPr txBox="1">
            <a:spLocks noChangeArrowheads="1"/>
          </p:cNvSpPr>
          <p:nvPr/>
        </p:nvSpPr>
        <p:spPr bwMode="auto">
          <a:xfrm>
            <a:off x="3131344" y="4202470"/>
            <a:ext cx="1800225" cy="366713"/>
          </a:xfrm>
          <a:prstGeom prst="rect">
            <a:avLst/>
          </a:prstGeom>
          <a:noFill/>
          <a:ln w="9525">
            <a:noFill/>
            <a:miter lim="800000"/>
            <a:headEnd/>
            <a:tailEnd/>
          </a:ln>
          <a:effectLst/>
        </p:spPr>
        <p:txBody>
          <a:bodyPr>
            <a:spAutoFit/>
          </a:bodyPr>
          <a:lstStyle/>
          <a:p>
            <a:pPr algn="ctr">
              <a:spcBef>
                <a:spcPct val="50000"/>
              </a:spcBef>
            </a:pPr>
            <a:r>
              <a:rPr lang="en-CA" dirty="0"/>
              <a:t>$2,500</a:t>
            </a:r>
            <a:endParaRPr lang="en-US" dirty="0"/>
          </a:p>
        </p:txBody>
      </p:sp>
      <p:sp>
        <p:nvSpPr>
          <p:cNvPr id="89181" name="Text Box 93"/>
          <p:cNvSpPr txBox="1">
            <a:spLocks noChangeArrowheads="1"/>
          </p:cNvSpPr>
          <p:nvPr/>
        </p:nvSpPr>
        <p:spPr bwMode="auto">
          <a:xfrm>
            <a:off x="4931569" y="4206488"/>
            <a:ext cx="1800225" cy="366713"/>
          </a:xfrm>
          <a:prstGeom prst="rect">
            <a:avLst/>
          </a:prstGeom>
          <a:noFill/>
          <a:ln w="9525">
            <a:noFill/>
            <a:miter lim="800000"/>
            <a:headEnd/>
            <a:tailEnd/>
          </a:ln>
          <a:effectLst/>
        </p:spPr>
        <p:txBody>
          <a:bodyPr>
            <a:spAutoFit/>
          </a:bodyPr>
          <a:lstStyle/>
          <a:p>
            <a:pPr algn="ctr">
              <a:spcBef>
                <a:spcPct val="50000"/>
              </a:spcBef>
            </a:pPr>
            <a:r>
              <a:rPr lang="en-CA" dirty="0"/>
              <a:t>$0</a:t>
            </a:r>
            <a:endParaRPr lang="en-US" dirty="0"/>
          </a:p>
        </p:txBody>
      </p:sp>
      <p:sp>
        <p:nvSpPr>
          <p:cNvPr id="89182" name="Text Box 94"/>
          <p:cNvSpPr txBox="1">
            <a:spLocks noChangeArrowheads="1"/>
          </p:cNvSpPr>
          <p:nvPr/>
        </p:nvSpPr>
        <p:spPr bwMode="auto">
          <a:xfrm>
            <a:off x="467545" y="5301208"/>
            <a:ext cx="6192688" cy="641350"/>
          </a:xfrm>
          <a:prstGeom prst="rect">
            <a:avLst/>
          </a:prstGeom>
          <a:noFill/>
          <a:ln w="9525">
            <a:noFill/>
            <a:miter lim="800000"/>
            <a:headEnd/>
            <a:tailEnd/>
          </a:ln>
          <a:effectLst/>
        </p:spPr>
        <p:txBody>
          <a:bodyPr wrap="square">
            <a:spAutoFit/>
          </a:bodyPr>
          <a:lstStyle/>
          <a:p>
            <a:pPr>
              <a:spcBef>
                <a:spcPct val="50000"/>
              </a:spcBef>
            </a:pPr>
            <a:r>
              <a:rPr lang="en-CA" b="1" dirty="0"/>
              <a:t>Together:</a:t>
            </a:r>
            <a:r>
              <a:rPr lang="en-CA" dirty="0"/>
              <a:t> 25% of the time $5,000, 50% of the time $2,500, and 25% of the time $0</a:t>
            </a:r>
            <a:endParaRPr lang="en-US" dirty="0"/>
          </a:p>
        </p:txBody>
      </p:sp>
      <p:graphicFrame>
        <p:nvGraphicFramePr>
          <p:cNvPr id="14" name="Diagram 13"/>
          <p:cNvGraphicFramePr/>
          <p:nvPr>
            <p:extLst>
              <p:ext uri="{D42A27DB-BD31-4B8C-83A1-F6EECF244321}">
                <p14:modId xmlns:p14="http://schemas.microsoft.com/office/powerpoint/2010/main" val="3876975811"/>
              </p:ext>
            </p:extLst>
          </p:nvPr>
        </p:nvGraphicFramePr>
        <p:xfrm>
          <a:off x="6948263" y="2204864"/>
          <a:ext cx="1872209" cy="25274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9177"/>
                                        </p:tgtEl>
                                        <p:attrNameLst>
                                          <p:attrName>style.visibility</p:attrName>
                                        </p:attrNameLst>
                                      </p:cBhvr>
                                      <p:to>
                                        <p:strVal val="visible"/>
                                      </p:to>
                                    </p:set>
                                    <p:anim calcmode="lin" valueType="num">
                                      <p:cBhvr additive="base">
                                        <p:cTn id="7" dur="500" fill="hold"/>
                                        <p:tgtEl>
                                          <p:spTgt spid="89177"/>
                                        </p:tgtEl>
                                        <p:attrNameLst>
                                          <p:attrName>ppt_x</p:attrName>
                                        </p:attrNameLst>
                                      </p:cBhvr>
                                      <p:tavLst>
                                        <p:tav tm="0">
                                          <p:val>
                                            <p:strVal val="#ppt_x"/>
                                          </p:val>
                                        </p:tav>
                                        <p:tav tm="100000">
                                          <p:val>
                                            <p:strVal val="#ppt_x"/>
                                          </p:val>
                                        </p:tav>
                                      </p:tavLst>
                                    </p:anim>
                                    <p:anim calcmode="lin" valueType="num">
                                      <p:cBhvr additive="base">
                                        <p:cTn id="8" dur="500" fill="hold"/>
                                        <p:tgtEl>
                                          <p:spTgt spid="8917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9182"/>
                                        </p:tgtEl>
                                        <p:attrNameLst>
                                          <p:attrName>style.visibility</p:attrName>
                                        </p:attrNameLst>
                                      </p:cBhvr>
                                      <p:to>
                                        <p:strVal val="visible"/>
                                      </p:to>
                                    </p:set>
                                    <p:anim calcmode="lin" valueType="num">
                                      <p:cBhvr additive="base">
                                        <p:cTn id="13" dur="500" fill="hold"/>
                                        <p:tgtEl>
                                          <p:spTgt spid="89182"/>
                                        </p:tgtEl>
                                        <p:attrNameLst>
                                          <p:attrName>ppt_x</p:attrName>
                                        </p:attrNameLst>
                                      </p:cBhvr>
                                      <p:tavLst>
                                        <p:tav tm="0">
                                          <p:val>
                                            <p:strVal val="#ppt_x"/>
                                          </p:val>
                                        </p:tav>
                                        <p:tav tm="100000">
                                          <p:val>
                                            <p:strVal val="#ppt_x"/>
                                          </p:val>
                                        </p:tav>
                                      </p:tavLst>
                                    </p:anim>
                                    <p:anim calcmode="lin" valueType="num">
                                      <p:cBhvr additive="base">
                                        <p:cTn id="14" dur="500" fill="hold"/>
                                        <p:tgtEl>
                                          <p:spTgt spid="89182"/>
                                        </p:tgtEl>
                                        <p:attrNameLst>
                                          <p:attrName>ppt_y</p:attrName>
                                        </p:attrNameLst>
                                      </p:cBhvr>
                                      <p:tavLst>
                                        <p:tav tm="0">
                                          <p:val>
                                            <p:strVal val="1+#ppt_h/2"/>
                                          </p:val>
                                        </p:tav>
                                        <p:tav tm="100000">
                                          <p:val>
                                            <p:strVal val="#ppt_y"/>
                                          </p:val>
                                        </p:tav>
                                      </p:tavLst>
                                    </p:anim>
                                  </p:childTnLst>
                                </p:cTn>
                              </p:par>
                            </p:childTnLst>
                          </p:cTn>
                        </p:par>
                        <p:par>
                          <p:cTn id="15" fill="hold">
                            <p:stCondLst>
                              <p:cond delay="500"/>
                            </p:stCondLst>
                            <p:childTnLst>
                              <p:par>
                                <p:cTn id="16" presetID="2" presetClass="entr" presetSubtype="4" fill="hold" grpId="0" nodeType="afterEffect">
                                  <p:stCondLst>
                                    <p:cond delay="0"/>
                                  </p:stCondLst>
                                  <p:childTnLst>
                                    <p:set>
                                      <p:cBhvr>
                                        <p:cTn id="17" dur="1" fill="hold">
                                          <p:stCondLst>
                                            <p:cond delay="0"/>
                                          </p:stCondLst>
                                        </p:cTn>
                                        <p:tgtEl>
                                          <p:spTgt spid="89178"/>
                                        </p:tgtEl>
                                        <p:attrNameLst>
                                          <p:attrName>style.visibility</p:attrName>
                                        </p:attrNameLst>
                                      </p:cBhvr>
                                      <p:to>
                                        <p:strVal val="visible"/>
                                      </p:to>
                                    </p:set>
                                    <p:anim calcmode="lin" valueType="num">
                                      <p:cBhvr additive="base">
                                        <p:cTn id="18" dur="500" fill="hold"/>
                                        <p:tgtEl>
                                          <p:spTgt spid="89178"/>
                                        </p:tgtEl>
                                        <p:attrNameLst>
                                          <p:attrName>ppt_x</p:attrName>
                                        </p:attrNameLst>
                                      </p:cBhvr>
                                      <p:tavLst>
                                        <p:tav tm="0">
                                          <p:val>
                                            <p:strVal val="#ppt_x"/>
                                          </p:val>
                                        </p:tav>
                                        <p:tav tm="100000">
                                          <p:val>
                                            <p:strVal val="#ppt_x"/>
                                          </p:val>
                                        </p:tav>
                                      </p:tavLst>
                                    </p:anim>
                                    <p:anim calcmode="lin" valueType="num">
                                      <p:cBhvr additive="base">
                                        <p:cTn id="19" dur="500" fill="hold"/>
                                        <p:tgtEl>
                                          <p:spTgt spid="89178"/>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2" presetClass="entr" presetSubtype="4" fill="hold" grpId="0" nodeType="afterEffect">
                                  <p:stCondLst>
                                    <p:cond delay="0"/>
                                  </p:stCondLst>
                                  <p:childTnLst>
                                    <p:set>
                                      <p:cBhvr>
                                        <p:cTn id="22" dur="1" fill="hold">
                                          <p:stCondLst>
                                            <p:cond delay="0"/>
                                          </p:stCondLst>
                                        </p:cTn>
                                        <p:tgtEl>
                                          <p:spTgt spid="89179"/>
                                        </p:tgtEl>
                                        <p:attrNameLst>
                                          <p:attrName>style.visibility</p:attrName>
                                        </p:attrNameLst>
                                      </p:cBhvr>
                                      <p:to>
                                        <p:strVal val="visible"/>
                                      </p:to>
                                    </p:set>
                                    <p:anim calcmode="lin" valueType="num">
                                      <p:cBhvr additive="base">
                                        <p:cTn id="23" dur="500" fill="hold"/>
                                        <p:tgtEl>
                                          <p:spTgt spid="89179"/>
                                        </p:tgtEl>
                                        <p:attrNameLst>
                                          <p:attrName>ppt_x</p:attrName>
                                        </p:attrNameLst>
                                      </p:cBhvr>
                                      <p:tavLst>
                                        <p:tav tm="0">
                                          <p:val>
                                            <p:strVal val="#ppt_x"/>
                                          </p:val>
                                        </p:tav>
                                        <p:tav tm="100000">
                                          <p:val>
                                            <p:strVal val="#ppt_x"/>
                                          </p:val>
                                        </p:tav>
                                      </p:tavLst>
                                    </p:anim>
                                    <p:anim calcmode="lin" valueType="num">
                                      <p:cBhvr additive="base">
                                        <p:cTn id="24" dur="500" fill="hold"/>
                                        <p:tgtEl>
                                          <p:spTgt spid="89179"/>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89180"/>
                                        </p:tgtEl>
                                        <p:attrNameLst>
                                          <p:attrName>style.visibility</p:attrName>
                                        </p:attrNameLst>
                                      </p:cBhvr>
                                      <p:to>
                                        <p:strVal val="visible"/>
                                      </p:to>
                                    </p:set>
                                    <p:anim calcmode="lin" valueType="num">
                                      <p:cBhvr additive="base">
                                        <p:cTn id="28" dur="500" fill="hold"/>
                                        <p:tgtEl>
                                          <p:spTgt spid="89180"/>
                                        </p:tgtEl>
                                        <p:attrNameLst>
                                          <p:attrName>ppt_x</p:attrName>
                                        </p:attrNameLst>
                                      </p:cBhvr>
                                      <p:tavLst>
                                        <p:tav tm="0">
                                          <p:val>
                                            <p:strVal val="#ppt_x"/>
                                          </p:val>
                                        </p:tav>
                                        <p:tav tm="100000">
                                          <p:val>
                                            <p:strVal val="#ppt_x"/>
                                          </p:val>
                                        </p:tav>
                                      </p:tavLst>
                                    </p:anim>
                                    <p:anim calcmode="lin" valueType="num">
                                      <p:cBhvr additive="base">
                                        <p:cTn id="29" dur="500" fill="hold"/>
                                        <p:tgtEl>
                                          <p:spTgt spid="89180"/>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grpId="0" nodeType="afterEffect">
                                  <p:stCondLst>
                                    <p:cond delay="0"/>
                                  </p:stCondLst>
                                  <p:childTnLst>
                                    <p:set>
                                      <p:cBhvr>
                                        <p:cTn id="32" dur="1" fill="hold">
                                          <p:stCondLst>
                                            <p:cond delay="0"/>
                                          </p:stCondLst>
                                        </p:cTn>
                                        <p:tgtEl>
                                          <p:spTgt spid="89181"/>
                                        </p:tgtEl>
                                        <p:attrNameLst>
                                          <p:attrName>style.visibility</p:attrName>
                                        </p:attrNameLst>
                                      </p:cBhvr>
                                      <p:to>
                                        <p:strVal val="visible"/>
                                      </p:to>
                                    </p:set>
                                    <p:anim calcmode="lin" valueType="num">
                                      <p:cBhvr additive="base">
                                        <p:cTn id="33" dur="500" fill="hold"/>
                                        <p:tgtEl>
                                          <p:spTgt spid="89181"/>
                                        </p:tgtEl>
                                        <p:attrNameLst>
                                          <p:attrName>ppt_x</p:attrName>
                                        </p:attrNameLst>
                                      </p:cBhvr>
                                      <p:tavLst>
                                        <p:tav tm="0">
                                          <p:val>
                                            <p:strVal val="#ppt_x"/>
                                          </p:val>
                                        </p:tav>
                                        <p:tav tm="100000">
                                          <p:val>
                                            <p:strVal val="#ppt_x"/>
                                          </p:val>
                                        </p:tav>
                                      </p:tavLst>
                                    </p:anim>
                                    <p:anim calcmode="lin" valueType="num">
                                      <p:cBhvr additive="base">
                                        <p:cTn id="34" dur="500" fill="hold"/>
                                        <p:tgtEl>
                                          <p:spTgt spid="89181"/>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177" grpId="0"/>
      <p:bldP spid="89178" grpId="0"/>
      <p:bldP spid="89179" grpId="0"/>
      <p:bldP spid="89180" grpId="0"/>
      <p:bldP spid="89181" grpId="0"/>
      <p:bldP spid="89182" grpId="0"/>
      <p:bldGraphic spid="14"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43608" y="592962"/>
            <a:ext cx="4968552" cy="646331"/>
          </a:xfrm>
          <a:prstGeom prst="rect">
            <a:avLst/>
          </a:prstGeom>
          <a:noFill/>
        </p:spPr>
        <p:txBody>
          <a:bodyPr wrap="square" rtlCol="0">
            <a:spAutoFit/>
          </a:bodyPr>
          <a:lstStyle/>
          <a:p>
            <a:r>
              <a:rPr lang="en-CA" sz="3600" dirty="0" smtClean="0">
                <a:solidFill>
                  <a:srgbClr val="FF7D19"/>
                </a:solidFill>
              </a:rPr>
              <a:t>Independent Risks</a:t>
            </a:r>
            <a:endParaRPr lang="en-CA" sz="3600" dirty="0">
              <a:solidFill>
                <a:srgbClr val="FF7D19"/>
              </a:solidFill>
            </a:endParaRPr>
          </a:p>
        </p:txBody>
      </p:sp>
      <p:sp>
        <p:nvSpPr>
          <p:cNvPr id="6" name="TextBox 5"/>
          <p:cNvSpPr txBox="1"/>
          <p:nvPr/>
        </p:nvSpPr>
        <p:spPr>
          <a:xfrm>
            <a:off x="755576" y="1340768"/>
            <a:ext cx="7848872" cy="4401205"/>
          </a:xfrm>
          <a:prstGeom prst="rect">
            <a:avLst/>
          </a:prstGeom>
          <a:noFill/>
        </p:spPr>
        <p:txBody>
          <a:bodyPr wrap="square" rtlCol="0">
            <a:spAutoFit/>
          </a:bodyPr>
          <a:lstStyle/>
          <a:p>
            <a:pPr marL="285750" indent="-285750">
              <a:buFont typeface="Arial" pitchFamily="34" charset="0"/>
              <a:buChar char="•"/>
            </a:pPr>
            <a:r>
              <a:rPr lang="en-CA" sz="2000" dirty="0" smtClean="0"/>
              <a:t>In the previous example the risk incurred by each individual was independent of the risk incurred by the other</a:t>
            </a:r>
          </a:p>
          <a:p>
            <a:endParaRPr lang="en-CA" sz="2000" dirty="0" smtClean="0"/>
          </a:p>
          <a:p>
            <a:pPr marL="285750" indent="-285750">
              <a:buFont typeface="Arial" pitchFamily="34" charset="0"/>
              <a:buChar char="•"/>
            </a:pPr>
            <a:r>
              <a:rPr lang="en-CA" sz="2000" dirty="0" smtClean="0"/>
              <a:t>This means that the </a:t>
            </a:r>
            <a:r>
              <a:rPr lang="en-CA" sz="2000" dirty="0"/>
              <a:t>income profile of the IT consultant does </a:t>
            </a:r>
            <a:r>
              <a:rPr lang="en-CA" sz="2000" dirty="0" smtClean="0"/>
              <a:t>not depend upon whether the musician has a good or bad month</a:t>
            </a:r>
          </a:p>
          <a:p>
            <a:endParaRPr lang="en-CA" sz="2000" dirty="0" smtClean="0"/>
          </a:p>
          <a:p>
            <a:pPr marL="285750" indent="-285750">
              <a:buFont typeface="Arial" pitchFamily="34" charset="0"/>
              <a:buChar char="•"/>
            </a:pPr>
            <a:r>
              <a:rPr lang="en-CA" sz="2000" dirty="0" smtClean="0"/>
              <a:t>In everyday life this may not be always true – macroeconomic conditions may impact the incomes of both individuals in a similar manner - this is sometimes called </a:t>
            </a:r>
            <a:r>
              <a:rPr lang="en-CA" sz="2000" i="1" dirty="0" smtClean="0">
                <a:solidFill>
                  <a:srgbClr val="3E5D78"/>
                </a:solidFill>
              </a:rPr>
              <a:t>system risk</a:t>
            </a:r>
          </a:p>
          <a:p>
            <a:endParaRPr lang="en-CA" sz="2000" dirty="0" smtClean="0"/>
          </a:p>
          <a:p>
            <a:pPr marL="285750" indent="-285750">
              <a:buFont typeface="Arial" pitchFamily="34" charset="0"/>
              <a:buChar char="•"/>
            </a:pPr>
            <a:r>
              <a:rPr lang="en-CA" sz="2000" dirty="0" smtClean="0"/>
              <a:t>In stock markets, the movements of many of the stocks may be correlated – when one company in the mining sector has a good year, other companies in that sector may  also; the returns are not completely independent</a:t>
            </a:r>
            <a:endParaRPr lang="en-CA" sz="2000" dirty="0"/>
          </a:p>
        </p:txBody>
      </p:sp>
    </p:spTree>
    <p:extLst>
      <p:ext uri="{BB962C8B-B14F-4D97-AF65-F5344CB8AC3E}">
        <p14:creationId xmlns:p14="http://schemas.microsoft.com/office/powerpoint/2010/main" val="287420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p:txBody>
          <a:bodyPr>
            <a:normAutofit/>
          </a:bodyPr>
          <a:lstStyle/>
          <a:p>
            <a:r>
              <a:rPr lang="en-US" sz="3600" dirty="0">
                <a:solidFill>
                  <a:srgbClr val="FF7D19"/>
                </a:solidFill>
              </a:rPr>
              <a:t>Uncertainty and Asset Returns</a:t>
            </a:r>
          </a:p>
        </p:txBody>
      </p:sp>
      <p:sp>
        <p:nvSpPr>
          <p:cNvPr id="93187" name="Rectangle 3"/>
          <p:cNvSpPr>
            <a:spLocks noGrp="1" noChangeArrowheads="1"/>
          </p:cNvSpPr>
          <p:nvPr>
            <p:ph idx="1"/>
          </p:nvPr>
        </p:nvSpPr>
        <p:spPr>
          <a:xfrm>
            <a:off x="457200" y="1628775"/>
            <a:ext cx="8229600" cy="4525963"/>
          </a:xfrm>
        </p:spPr>
        <p:txBody>
          <a:bodyPr>
            <a:normAutofit/>
          </a:bodyPr>
          <a:lstStyle/>
          <a:p>
            <a:r>
              <a:rPr lang="en-US" sz="2000" i="1" dirty="0">
                <a:solidFill>
                  <a:srgbClr val="3E5D78"/>
                </a:solidFill>
                <a:effectLst>
                  <a:outerShdw blurRad="38100" dist="38100" dir="2700000" algn="tl">
                    <a:srgbClr val="000000">
                      <a:alpha val="43137"/>
                    </a:srgbClr>
                  </a:outerShdw>
                </a:effectLst>
              </a:rPr>
              <a:t>The real return</a:t>
            </a:r>
          </a:p>
          <a:p>
            <a:pPr marL="274320" lvl="1" indent="0">
              <a:buNone/>
            </a:pPr>
            <a:r>
              <a:rPr lang="en-US" dirty="0"/>
              <a:t>is the nominal return minus the rate of </a:t>
            </a:r>
            <a:r>
              <a:rPr lang="en-US" dirty="0" smtClean="0"/>
              <a:t>inflation</a:t>
            </a:r>
          </a:p>
          <a:p>
            <a:pPr marL="274320" lvl="1" indent="0">
              <a:buNone/>
            </a:pPr>
            <a:endParaRPr lang="en-US" dirty="0"/>
          </a:p>
          <a:p>
            <a:r>
              <a:rPr lang="en-US" sz="2000" i="1" dirty="0">
                <a:solidFill>
                  <a:srgbClr val="3E5D78"/>
                </a:solidFill>
              </a:rPr>
              <a:t>Real return to investing in a company </a:t>
            </a:r>
            <a:r>
              <a:rPr lang="en-US" sz="2000" i="1" dirty="0" smtClean="0">
                <a:solidFill>
                  <a:srgbClr val="3E5D78"/>
                </a:solidFill>
              </a:rPr>
              <a:t>share/stock</a:t>
            </a:r>
            <a:endParaRPr lang="en-US" sz="2000" i="1" dirty="0">
              <a:solidFill>
                <a:srgbClr val="3E5D78"/>
              </a:solidFill>
            </a:endParaRPr>
          </a:p>
          <a:p>
            <a:pPr marL="274320" lvl="1" indent="0">
              <a:buNone/>
            </a:pPr>
            <a:r>
              <a:rPr lang="en-US" dirty="0"/>
              <a:t>is the sum of the dividend and the capital gain or loss, adjusted for the rate of inflation</a:t>
            </a:r>
          </a:p>
          <a:p>
            <a:pPr lvl="1"/>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93187">
                                            <p:txEl>
                                              <p:pRg st="0" end="0"/>
                                            </p:txEl>
                                          </p:spTgt>
                                        </p:tgtEl>
                                        <p:attrNameLst>
                                          <p:attrName>style.visibility</p:attrName>
                                        </p:attrNameLst>
                                      </p:cBhvr>
                                      <p:to>
                                        <p:strVal val="visible"/>
                                      </p:to>
                                    </p:set>
                                    <p:animEffect transition="in" filter="wipe(up)">
                                      <p:cBhvr>
                                        <p:cTn id="7" dur="500"/>
                                        <p:tgtEl>
                                          <p:spTgt spid="93187">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93187">
                                            <p:txEl>
                                              <p:pRg st="1" end="1"/>
                                            </p:txEl>
                                          </p:spTgt>
                                        </p:tgtEl>
                                        <p:attrNameLst>
                                          <p:attrName>style.visibility</p:attrName>
                                        </p:attrNameLst>
                                      </p:cBhvr>
                                      <p:to>
                                        <p:strVal val="visible"/>
                                      </p:to>
                                    </p:set>
                                    <p:animEffect transition="in" filter="wipe(up)">
                                      <p:cBhvr>
                                        <p:cTn id="11" dur="500"/>
                                        <p:tgtEl>
                                          <p:spTgt spid="93187">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1" fill="hold" grpId="0" nodeType="clickEffect">
                                  <p:stCondLst>
                                    <p:cond delay="0"/>
                                  </p:stCondLst>
                                  <p:childTnLst>
                                    <p:set>
                                      <p:cBhvr>
                                        <p:cTn id="15" dur="1" fill="hold">
                                          <p:stCondLst>
                                            <p:cond delay="0"/>
                                          </p:stCondLst>
                                        </p:cTn>
                                        <p:tgtEl>
                                          <p:spTgt spid="93187">
                                            <p:txEl>
                                              <p:pRg st="3" end="3"/>
                                            </p:txEl>
                                          </p:spTgt>
                                        </p:tgtEl>
                                        <p:attrNameLst>
                                          <p:attrName>style.visibility</p:attrName>
                                        </p:attrNameLst>
                                      </p:cBhvr>
                                      <p:to>
                                        <p:strVal val="visible"/>
                                      </p:to>
                                    </p:set>
                                    <p:animEffect transition="in" filter="wipe(up)">
                                      <p:cBhvr>
                                        <p:cTn id="16" dur="500"/>
                                        <p:tgtEl>
                                          <p:spTgt spid="93187">
                                            <p:txEl>
                                              <p:pRg st="3" end="3"/>
                                            </p:txEl>
                                          </p:spTgt>
                                        </p:tgtEl>
                                      </p:cBhvr>
                                    </p:animEffect>
                                  </p:childTnLst>
                                </p:cTn>
                              </p:par>
                            </p:childTnLst>
                          </p:cTn>
                        </p:par>
                        <p:par>
                          <p:cTn id="17" fill="hold">
                            <p:stCondLst>
                              <p:cond delay="500"/>
                            </p:stCondLst>
                            <p:childTnLst>
                              <p:par>
                                <p:cTn id="18" presetID="22" presetClass="entr" presetSubtype="1" fill="hold" grpId="0" nodeType="afterEffect">
                                  <p:stCondLst>
                                    <p:cond delay="0"/>
                                  </p:stCondLst>
                                  <p:childTnLst>
                                    <p:set>
                                      <p:cBhvr>
                                        <p:cTn id="19" dur="1" fill="hold">
                                          <p:stCondLst>
                                            <p:cond delay="0"/>
                                          </p:stCondLst>
                                        </p:cTn>
                                        <p:tgtEl>
                                          <p:spTgt spid="93187">
                                            <p:txEl>
                                              <p:pRg st="4" end="4"/>
                                            </p:txEl>
                                          </p:spTgt>
                                        </p:tgtEl>
                                        <p:attrNameLst>
                                          <p:attrName>style.visibility</p:attrName>
                                        </p:attrNameLst>
                                      </p:cBhvr>
                                      <p:to>
                                        <p:strVal val="visible"/>
                                      </p:to>
                                    </p:set>
                                    <p:animEffect transition="in" filter="wipe(up)">
                                      <p:cBhvr>
                                        <p:cTn id="20" dur="500"/>
                                        <p:tgtEl>
                                          <p:spTgt spid="9318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7"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normAutofit/>
          </a:bodyPr>
          <a:lstStyle/>
          <a:p>
            <a:r>
              <a:rPr lang="en-US" sz="3600" dirty="0">
                <a:solidFill>
                  <a:srgbClr val="FF7D19"/>
                </a:solidFill>
              </a:rPr>
              <a:t>Financing the Risky Firm: Diversification</a:t>
            </a:r>
          </a:p>
        </p:txBody>
      </p:sp>
      <p:sp>
        <p:nvSpPr>
          <p:cNvPr id="94211" name="Rectangle 3"/>
          <p:cNvSpPr>
            <a:spLocks noGrp="1" noChangeArrowheads="1"/>
          </p:cNvSpPr>
          <p:nvPr>
            <p:ph idx="1"/>
          </p:nvPr>
        </p:nvSpPr>
        <p:spPr/>
        <p:txBody>
          <a:bodyPr>
            <a:normAutofit/>
          </a:bodyPr>
          <a:lstStyle/>
          <a:p>
            <a:pPr>
              <a:lnSpc>
                <a:spcPct val="90000"/>
              </a:lnSpc>
            </a:pPr>
            <a:r>
              <a:rPr lang="en-US" sz="2000" dirty="0"/>
              <a:t>The </a:t>
            </a:r>
            <a:r>
              <a:rPr lang="en-US" sz="2000" i="1" dirty="0">
                <a:solidFill>
                  <a:srgbClr val="3E5D78"/>
                </a:solidFill>
                <a:effectLst>
                  <a:outerShdw blurRad="38100" dist="38100" dir="2700000" algn="tl">
                    <a:srgbClr val="000000">
                      <a:alpha val="43137"/>
                    </a:srgbClr>
                  </a:outerShdw>
                </a:effectLst>
              </a:rPr>
              <a:t>capital market</a:t>
            </a:r>
            <a:r>
              <a:rPr lang="en-US" sz="2000" dirty="0">
                <a:solidFill>
                  <a:srgbClr val="3E5D78"/>
                </a:solidFill>
                <a:effectLst>
                  <a:outerShdw blurRad="38100" dist="38100" dir="2700000" algn="tl">
                    <a:srgbClr val="000000">
                      <a:alpha val="43137"/>
                    </a:srgbClr>
                  </a:outerShdw>
                </a:effectLst>
              </a:rPr>
              <a:t> </a:t>
            </a:r>
            <a:r>
              <a:rPr lang="en-US" sz="2000" dirty="0"/>
              <a:t>is the set of financial institutions that funnels financing from investors into bonds and </a:t>
            </a:r>
            <a:r>
              <a:rPr lang="en-US" sz="2000" dirty="0" smtClean="0"/>
              <a:t>stocks</a:t>
            </a:r>
          </a:p>
          <a:p>
            <a:pPr marL="0" indent="0">
              <a:lnSpc>
                <a:spcPct val="90000"/>
              </a:lnSpc>
              <a:buNone/>
            </a:pPr>
            <a:endParaRPr lang="en-US" sz="2000" dirty="0"/>
          </a:p>
          <a:p>
            <a:pPr>
              <a:lnSpc>
                <a:spcPct val="90000"/>
              </a:lnSpc>
            </a:pPr>
            <a:r>
              <a:rPr lang="en-US" sz="2000" dirty="0"/>
              <a:t>A </a:t>
            </a:r>
            <a:r>
              <a:rPr lang="en-US" sz="2000" i="1" dirty="0">
                <a:solidFill>
                  <a:srgbClr val="3E5D78"/>
                </a:solidFill>
                <a:effectLst>
                  <a:outerShdw blurRad="38100" dist="38100" dir="2700000" algn="tl">
                    <a:srgbClr val="000000">
                      <a:alpha val="43137"/>
                    </a:srgbClr>
                  </a:outerShdw>
                </a:effectLst>
              </a:rPr>
              <a:t>portfolio</a:t>
            </a:r>
            <a:r>
              <a:rPr lang="en-US" sz="2000" dirty="0"/>
              <a:t> is a combination of assets that is designed to secure an income from investing and to </a:t>
            </a:r>
            <a:r>
              <a:rPr lang="en-US" sz="2000" i="1" dirty="0"/>
              <a:t>reduce </a:t>
            </a:r>
            <a:r>
              <a:rPr lang="en-US" sz="2000" i="1" dirty="0" smtClean="0"/>
              <a:t>risk</a:t>
            </a:r>
          </a:p>
          <a:p>
            <a:pPr marL="0" indent="0">
              <a:lnSpc>
                <a:spcPct val="90000"/>
              </a:lnSpc>
              <a:buNone/>
            </a:pPr>
            <a:endParaRPr lang="en-US" sz="2000" i="1" dirty="0"/>
          </a:p>
          <a:p>
            <a:pPr>
              <a:lnSpc>
                <a:spcPct val="90000"/>
              </a:lnSpc>
            </a:pPr>
            <a:r>
              <a:rPr lang="en-US" sz="2000" i="1" dirty="0">
                <a:solidFill>
                  <a:srgbClr val="3E5D78"/>
                </a:solidFill>
                <a:effectLst>
                  <a:outerShdw blurRad="38100" dist="38100" dir="2700000" algn="tl">
                    <a:srgbClr val="000000">
                      <a:alpha val="43137"/>
                    </a:srgbClr>
                  </a:outerShdw>
                </a:effectLst>
              </a:rPr>
              <a:t>Diversification</a:t>
            </a:r>
            <a:r>
              <a:rPr lang="en-US" sz="2000" dirty="0"/>
              <a:t> reduces the total risk of a portfolio by </a:t>
            </a:r>
            <a:r>
              <a:rPr lang="en-US" sz="2000" i="1" dirty="0"/>
              <a:t>pooling risks </a:t>
            </a:r>
            <a:r>
              <a:rPr lang="en-US" sz="2000" dirty="0"/>
              <a:t>across several different </a:t>
            </a:r>
            <a:r>
              <a:rPr lang="en-US" sz="2000" dirty="0" smtClean="0"/>
              <a:t>assets</a:t>
            </a:r>
          </a:p>
          <a:p>
            <a:pPr>
              <a:lnSpc>
                <a:spcPct val="90000"/>
              </a:lnSpc>
            </a:pPr>
            <a:endParaRPr lang="en-US" sz="2000" dirty="0" smtClean="0"/>
          </a:p>
          <a:p>
            <a:pPr>
              <a:lnSpc>
                <a:spcPct val="90000"/>
              </a:lnSpc>
            </a:pPr>
            <a:r>
              <a:rPr lang="en-US" sz="2000" dirty="0" smtClean="0"/>
              <a:t>Total degree of risk can be </a:t>
            </a:r>
            <a:r>
              <a:rPr lang="en-US" sz="2000" i="1" dirty="0" smtClean="0"/>
              <a:t>measured by the variance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4211">
                                            <p:txEl>
                                              <p:pRg st="0" end="0"/>
                                            </p:txEl>
                                          </p:spTgt>
                                        </p:tgtEl>
                                        <p:attrNameLst>
                                          <p:attrName>style.visibility</p:attrName>
                                        </p:attrNameLst>
                                      </p:cBhvr>
                                      <p:to>
                                        <p:strVal val="visible"/>
                                      </p:to>
                                    </p:set>
                                    <p:anim calcmode="lin" valueType="num">
                                      <p:cBhvr additive="base">
                                        <p:cTn id="7" dur="500" fill="hold"/>
                                        <p:tgtEl>
                                          <p:spTgt spid="942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42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4211">
                                            <p:txEl>
                                              <p:pRg st="2" end="2"/>
                                            </p:txEl>
                                          </p:spTgt>
                                        </p:tgtEl>
                                        <p:attrNameLst>
                                          <p:attrName>style.visibility</p:attrName>
                                        </p:attrNameLst>
                                      </p:cBhvr>
                                      <p:to>
                                        <p:strVal val="visible"/>
                                      </p:to>
                                    </p:set>
                                    <p:anim calcmode="lin" valueType="num">
                                      <p:cBhvr additive="base">
                                        <p:cTn id="13" dur="500" fill="hold"/>
                                        <p:tgtEl>
                                          <p:spTgt spid="942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42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4211">
                                            <p:txEl>
                                              <p:pRg st="4" end="4"/>
                                            </p:txEl>
                                          </p:spTgt>
                                        </p:tgtEl>
                                        <p:attrNameLst>
                                          <p:attrName>style.visibility</p:attrName>
                                        </p:attrNameLst>
                                      </p:cBhvr>
                                      <p:to>
                                        <p:strVal val="visible"/>
                                      </p:to>
                                    </p:set>
                                    <p:anim calcmode="lin" valueType="num">
                                      <p:cBhvr additive="base">
                                        <p:cTn id="19" dur="500" fill="hold"/>
                                        <p:tgtEl>
                                          <p:spTgt spid="9421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42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4211">
                                            <p:txEl>
                                              <p:pRg st="6" end="6"/>
                                            </p:txEl>
                                          </p:spTgt>
                                        </p:tgtEl>
                                        <p:attrNameLst>
                                          <p:attrName>style.visibility</p:attrName>
                                        </p:attrNameLst>
                                      </p:cBhvr>
                                      <p:to>
                                        <p:strVal val="visible"/>
                                      </p:to>
                                    </p:set>
                                    <p:anim calcmode="lin" valueType="num">
                                      <p:cBhvr additive="base">
                                        <p:cTn id="25" dur="500" fill="hold"/>
                                        <p:tgtEl>
                                          <p:spTgt spid="94211">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421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1" grpId="0" uiExpand="1"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457200" y="533400"/>
            <a:ext cx="5338936" cy="694710"/>
          </a:xfrm>
        </p:spPr>
        <p:txBody>
          <a:bodyPr>
            <a:normAutofit fontScale="90000"/>
          </a:bodyPr>
          <a:lstStyle/>
          <a:p>
            <a:r>
              <a:rPr lang="en-CA" dirty="0" smtClean="0">
                <a:solidFill>
                  <a:srgbClr val="FF7D19"/>
                </a:solidFill>
              </a:rPr>
              <a:t>Diversification Example</a:t>
            </a:r>
            <a:endParaRPr lang="en-US" dirty="0">
              <a:solidFill>
                <a:srgbClr val="FF7D19"/>
              </a:solidFill>
            </a:endParaRPr>
          </a:p>
        </p:txBody>
      </p:sp>
      <p:graphicFrame>
        <p:nvGraphicFramePr>
          <p:cNvPr id="91172" name="Group 36"/>
          <p:cNvGraphicFramePr>
            <a:graphicFrameLocks noGrp="1"/>
          </p:cNvGraphicFramePr>
          <p:nvPr>
            <p:ph idx="1"/>
            <p:extLst>
              <p:ext uri="{D42A27DB-BD31-4B8C-83A1-F6EECF244321}">
                <p14:modId xmlns:p14="http://schemas.microsoft.com/office/powerpoint/2010/main" val="1592914679"/>
              </p:ext>
            </p:extLst>
          </p:nvPr>
        </p:nvGraphicFramePr>
        <p:xfrm>
          <a:off x="1504459" y="1799264"/>
          <a:ext cx="5587821" cy="3420644"/>
        </p:xfrm>
        <a:graphic>
          <a:graphicData uri="http://schemas.openxmlformats.org/drawingml/2006/table">
            <a:tbl>
              <a:tblPr/>
              <a:tblGrid>
                <a:gridCol w="1440162"/>
                <a:gridCol w="1267339"/>
                <a:gridCol w="1224136"/>
                <a:gridCol w="1656184"/>
              </a:tblGrid>
              <a:tr h="70104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000" b="0" i="0" u="none" strike="noStrike" cap="none" normalizeH="0" baseline="0" dirty="0" smtClean="0">
                          <a:ln>
                            <a:noFill/>
                          </a:ln>
                          <a:solidFill>
                            <a:schemeClr val="tx1"/>
                          </a:solidFill>
                          <a:effectLst/>
                          <a:latin typeface="Arial" charset="0"/>
                        </a:rPr>
                        <a:t>Investment Strategy</a:t>
                      </a:r>
                      <a:endParaRPr kumimoji="0" lang="en-US" sz="2000" b="0" i="0" u="none" strike="noStrike" cap="none" normalizeH="0" baseline="0" dirty="0" smtClean="0">
                        <a:ln>
                          <a:noFill/>
                        </a:ln>
                        <a:solidFill>
                          <a:schemeClr val="tx1"/>
                        </a:solidFill>
                        <a:effectLst/>
                        <a:latin typeface="Arial" charset="0"/>
                      </a:endParaRPr>
                    </a:p>
                  </a:txBody>
                  <a:tcPr marL="94492" marR="9449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3">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000" b="0" i="0" u="none" strike="noStrike" cap="none" normalizeH="0" baseline="0" dirty="0" smtClean="0">
                          <a:ln>
                            <a:noFill/>
                          </a:ln>
                          <a:solidFill>
                            <a:schemeClr val="tx1"/>
                          </a:solidFill>
                          <a:effectLst/>
                          <a:latin typeface="Arial" charset="0"/>
                        </a:rPr>
                        <a:t>Possible Outcomes in Dollars</a:t>
                      </a:r>
                      <a:endParaRPr kumimoji="0" lang="en-US" sz="2000" b="0" i="0" u="none" strike="noStrike" cap="none" normalizeH="0" baseline="0" dirty="0" smtClean="0">
                        <a:ln>
                          <a:noFill/>
                        </a:ln>
                        <a:solidFill>
                          <a:schemeClr val="tx1"/>
                        </a:solidFill>
                        <a:effectLst/>
                        <a:latin typeface="Arial" charset="0"/>
                      </a:endParaRP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hMerge="1">
                  <a:txBody>
                    <a:bodyPr/>
                    <a:lstStyle/>
                    <a:p>
                      <a:endParaRPr lang="en-US"/>
                    </a:p>
                  </a:txBody>
                  <a:tcPr/>
                </a:tc>
              </a:tr>
              <a:tr h="88313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000" b="0" i="0" u="none" strike="noStrike" cap="none" normalizeH="0" baseline="0" dirty="0" smtClean="0">
                          <a:ln>
                            <a:noFill/>
                          </a:ln>
                          <a:solidFill>
                            <a:schemeClr val="tx1"/>
                          </a:solidFill>
                          <a:effectLst/>
                          <a:latin typeface="Arial" charset="0"/>
                        </a:rPr>
                        <a:t>(</a:t>
                      </a:r>
                      <a:r>
                        <a:rPr kumimoji="0" lang="en-CA" sz="2000" b="0" i="0" u="none" strike="noStrike" cap="none" normalizeH="0" baseline="0" dirty="0" err="1" smtClean="0">
                          <a:ln>
                            <a:noFill/>
                          </a:ln>
                          <a:solidFill>
                            <a:schemeClr val="tx1"/>
                          </a:solidFill>
                          <a:effectLst/>
                          <a:latin typeface="Arial" charset="0"/>
                        </a:rPr>
                        <a:t>i</a:t>
                      </a:r>
                      <a:r>
                        <a:rPr kumimoji="0" lang="en-CA" sz="2000" b="0" i="0" u="none" strike="noStrike" cap="none" normalizeH="0" baseline="0" dirty="0" smtClean="0">
                          <a:ln>
                            <a:noFill/>
                          </a:ln>
                          <a:solidFill>
                            <a:schemeClr val="tx1"/>
                          </a:solidFill>
                          <a:effectLst/>
                          <a:latin typeface="Arial" charset="0"/>
                        </a:rPr>
                        <a:t>) $200 in oil</a:t>
                      </a:r>
                      <a:endParaRPr kumimoji="0" lang="en-US" sz="2000" b="0" i="0" u="none" strike="noStrike" cap="none" normalizeH="0" baseline="0" dirty="0" smtClean="0">
                        <a:ln>
                          <a:noFill/>
                        </a:ln>
                        <a:solidFill>
                          <a:schemeClr val="tx1"/>
                        </a:solidFill>
                        <a:effectLst/>
                        <a:latin typeface="Arial" charset="0"/>
                      </a:endParaRPr>
                    </a:p>
                  </a:txBody>
                  <a:tcPr marL="94492" marR="9449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220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(pr. = 50%)</a:t>
                      </a: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(pr. = 50%)</a:t>
                      </a: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86409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000" b="0" i="0" u="none" strike="noStrike" cap="none" normalizeH="0" baseline="0" dirty="0" smtClean="0">
                          <a:ln>
                            <a:noFill/>
                          </a:ln>
                          <a:solidFill>
                            <a:schemeClr val="tx1"/>
                          </a:solidFill>
                          <a:effectLst/>
                          <a:latin typeface="Arial" charset="0"/>
                        </a:rPr>
                        <a:t>(ii) $200 in banks</a:t>
                      </a:r>
                      <a:endParaRPr kumimoji="0" lang="en-US" sz="2000" b="0" i="0" u="none" strike="noStrike" cap="none" normalizeH="0" baseline="0" dirty="0" smtClean="0">
                        <a:ln>
                          <a:noFill/>
                        </a:ln>
                        <a:solidFill>
                          <a:schemeClr val="tx1"/>
                        </a:solidFill>
                        <a:effectLst/>
                        <a:latin typeface="Arial" charset="0"/>
                      </a:endParaRPr>
                    </a:p>
                  </a:txBody>
                  <a:tcPr marL="94492" marR="9449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220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(pr. = 50%)</a:t>
                      </a: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smtClean="0">
                        <a:ln>
                          <a:noFill/>
                        </a:ln>
                        <a:solidFill>
                          <a:schemeClr val="tx1"/>
                        </a:solidFill>
                        <a:effectLst/>
                        <a:latin typeface="Arial" charset="0"/>
                      </a:endParaRP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(pr. = 50%)</a:t>
                      </a: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237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CA" sz="2000" b="0" i="0" u="none" strike="noStrike" cap="none" normalizeH="0" baseline="0" dirty="0" smtClean="0">
                          <a:ln>
                            <a:noFill/>
                          </a:ln>
                          <a:solidFill>
                            <a:schemeClr val="tx1"/>
                          </a:solidFill>
                          <a:effectLst/>
                          <a:latin typeface="Arial" charset="0"/>
                        </a:rPr>
                        <a:t>(iii) $100 in each</a:t>
                      </a:r>
                      <a:endParaRPr kumimoji="0" lang="en-US" sz="2000" b="0" i="0" u="none" strike="noStrike" cap="none" normalizeH="0" baseline="0" dirty="0" smtClean="0">
                        <a:ln>
                          <a:noFill/>
                        </a:ln>
                        <a:solidFill>
                          <a:schemeClr val="tx1"/>
                        </a:solidFill>
                        <a:effectLst/>
                        <a:latin typeface="Arial" charset="0"/>
                      </a:endParaRPr>
                    </a:p>
                  </a:txBody>
                  <a:tcPr marL="94492" marR="94492"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220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(pr. = 25%)</a:t>
                      </a: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210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(pr. = 50%)</a:t>
                      </a: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200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600" b="0" i="0" u="none" strike="noStrike" cap="none" normalizeH="0" baseline="0" dirty="0" smtClean="0">
                          <a:ln>
                            <a:noFill/>
                          </a:ln>
                          <a:solidFill>
                            <a:schemeClr val="tx1"/>
                          </a:solidFill>
                          <a:effectLst/>
                          <a:latin typeface="Arial" charset="0"/>
                        </a:rPr>
                        <a:t>(pr. = 25%)</a:t>
                      </a:r>
                    </a:p>
                  </a:txBody>
                  <a:tcPr marL="94492" marR="94492"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graphicFrame>
        <p:nvGraphicFramePr>
          <p:cNvPr id="8" name="Diagram 7"/>
          <p:cNvGraphicFramePr/>
          <p:nvPr>
            <p:extLst>
              <p:ext uri="{D42A27DB-BD31-4B8C-83A1-F6EECF244321}">
                <p14:modId xmlns:p14="http://schemas.microsoft.com/office/powerpoint/2010/main" val="3658720577"/>
              </p:ext>
            </p:extLst>
          </p:nvPr>
        </p:nvGraphicFramePr>
        <p:xfrm>
          <a:off x="1166021" y="5589240"/>
          <a:ext cx="6264696" cy="10081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2339752" y="1228110"/>
            <a:ext cx="5184576" cy="369332"/>
          </a:xfrm>
          <a:prstGeom prst="rect">
            <a:avLst/>
          </a:prstGeom>
          <a:solidFill>
            <a:schemeClr val="accent4">
              <a:lumMod val="60000"/>
              <a:lumOff val="40000"/>
            </a:schemeClr>
          </a:solidFill>
        </p:spPr>
        <p:txBody>
          <a:bodyPr wrap="square" rtlCol="0">
            <a:spAutoFit/>
          </a:bodyPr>
          <a:lstStyle/>
          <a:p>
            <a:r>
              <a:rPr lang="en-US" dirty="0" smtClean="0">
                <a:solidFill>
                  <a:schemeClr val="bg1"/>
                </a:solidFill>
              </a:rPr>
              <a:t>Investor can invest in two stocks with profiles:</a:t>
            </a:r>
            <a:endParaRPr lang="en-CA" dirty="0">
              <a:solidFill>
                <a:schemeClr val="bg1"/>
              </a:solidFill>
            </a:endParaRPr>
          </a:p>
        </p:txBody>
      </p:sp>
      <p:sp>
        <p:nvSpPr>
          <p:cNvPr id="4" name="TextBox 3"/>
          <p:cNvSpPr txBox="1"/>
          <p:nvPr/>
        </p:nvSpPr>
        <p:spPr>
          <a:xfrm>
            <a:off x="7308304" y="1843479"/>
            <a:ext cx="1584176" cy="1477328"/>
          </a:xfrm>
          <a:prstGeom prst="rect">
            <a:avLst/>
          </a:prstGeom>
          <a:noFill/>
        </p:spPr>
        <p:txBody>
          <a:bodyPr wrap="square" rtlCol="0">
            <a:spAutoFit/>
          </a:bodyPr>
          <a:lstStyle/>
          <a:p>
            <a:r>
              <a:rPr lang="en-CA" dirty="0" smtClean="0"/>
              <a:t>The returns on these stocks are </a:t>
            </a:r>
            <a:r>
              <a:rPr lang="en-CA" i="1" dirty="0" smtClean="0"/>
              <a:t>independent</a:t>
            </a:r>
            <a:r>
              <a:rPr lang="en-CA" dirty="0" smtClean="0"/>
              <a:t> of each other</a:t>
            </a:r>
            <a:endParaRPr lang="en-CA" dirty="0"/>
          </a:p>
        </p:txBody>
      </p:sp>
      <p:sp>
        <p:nvSpPr>
          <p:cNvPr id="5" name="TextBox 4"/>
          <p:cNvSpPr txBox="1"/>
          <p:nvPr/>
        </p:nvSpPr>
        <p:spPr>
          <a:xfrm>
            <a:off x="7308304" y="3538176"/>
            <a:ext cx="1584176" cy="1569660"/>
          </a:xfrm>
          <a:prstGeom prst="rect">
            <a:avLst/>
          </a:prstGeom>
          <a:noFill/>
        </p:spPr>
        <p:txBody>
          <a:bodyPr wrap="square" rtlCol="0">
            <a:spAutoFit/>
          </a:bodyPr>
          <a:lstStyle/>
          <a:p>
            <a:r>
              <a:rPr lang="en-CA" sz="1600" dirty="0" smtClean="0"/>
              <a:t>Each stock has a 50% chance of yielding a 10% return and a 50% chance of yielding 0%</a:t>
            </a:r>
            <a:endParaRPr lang="en-CA" sz="1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117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P spid="2" grpId="0" animBg="1"/>
      <p:bldP spid="4" grpId="0"/>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43608" y="692696"/>
            <a:ext cx="6336704" cy="646331"/>
          </a:xfrm>
          <a:prstGeom prst="rect">
            <a:avLst/>
          </a:prstGeom>
          <a:noFill/>
        </p:spPr>
        <p:txBody>
          <a:bodyPr wrap="square" rtlCol="0">
            <a:spAutoFit/>
          </a:bodyPr>
          <a:lstStyle/>
          <a:p>
            <a:r>
              <a:rPr lang="en-CA" sz="3600" dirty="0" smtClean="0">
                <a:solidFill>
                  <a:srgbClr val="FF7D19"/>
                </a:solidFill>
              </a:rPr>
              <a:t>Extreme Stock Price Variation</a:t>
            </a:r>
            <a:endParaRPr lang="en-CA" sz="3600" dirty="0">
              <a:solidFill>
                <a:srgbClr val="FF7D19"/>
              </a:solidFill>
            </a:endParaRPr>
          </a:p>
        </p:txBody>
      </p:sp>
      <p:sp>
        <p:nvSpPr>
          <p:cNvPr id="4" name="TextBox 3"/>
          <p:cNvSpPr txBox="1"/>
          <p:nvPr/>
        </p:nvSpPr>
        <p:spPr>
          <a:xfrm>
            <a:off x="752188" y="1369540"/>
            <a:ext cx="7420212" cy="4647426"/>
          </a:xfrm>
          <a:prstGeom prst="rect">
            <a:avLst/>
          </a:prstGeom>
          <a:noFill/>
        </p:spPr>
        <p:txBody>
          <a:bodyPr wrap="square" rtlCol="0">
            <a:spAutoFit/>
          </a:bodyPr>
          <a:lstStyle/>
          <a:p>
            <a:pPr marL="285750" indent="-285750">
              <a:buFont typeface="Arial" panose="020B0604020202020204" pitchFamily="34" charset="0"/>
              <a:buChar char="•"/>
            </a:pPr>
            <a:r>
              <a:rPr lang="en-CA" sz="2000" dirty="0" smtClean="0"/>
              <a:t>Imagine, in the preceding example that the investor could invest part of her savings in a third stock with the same or a similar profile</a:t>
            </a:r>
          </a:p>
          <a:p>
            <a:endParaRPr lang="en-CA" sz="2000" dirty="0" smtClean="0"/>
          </a:p>
          <a:p>
            <a:pPr marL="285750" indent="-285750">
              <a:buFont typeface="Arial" panose="020B0604020202020204" pitchFamily="34" charset="0"/>
              <a:buChar char="•"/>
            </a:pPr>
            <a:r>
              <a:rPr lang="en-CA" sz="2000" dirty="0" smtClean="0"/>
              <a:t>If she now invests in three stocks, rather than two or one, then the probability of three stocks all performing well or all performing badly is smaller than if just two stocks are chosen. Hence extreme high or low returns have lower probabilities – the risk of extreme values declines through added diversification</a:t>
            </a:r>
          </a:p>
          <a:p>
            <a:endParaRPr lang="en-CA" sz="2000" dirty="0" smtClean="0"/>
          </a:p>
          <a:p>
            <a:pPr marL="285750" indent="-285750">
              <a:buFont typeface="Arial" panose="020B0604020202020204" pitchFamily="34" charset="0"/>
              <a:buChar char="•"/>
            </a:pPr>
            <a:r>
              <a:rPr lang="en-CA" sz="2000" dirty="0" smtClean="0"/>
              <a:t>In the preceding example the variation was small. In real life the variation can be far beyond expectations</a:t>
            </a:r>
          </a:p>
          <a:p>
            <a:endParaRPr lang="en-CA" dirty="0"/>
          </a:p>
          <a:p>
            <a:pPr algn="r"/>
            <a:r>
              <a:rPr lang="en-CA" dirty="0" smtClean="0">
                <a:solidFill>
                  <a:srgbClr val="3E5D78"/>
                </a:solidFill>
              </a:rPr>
              <a:t>Examples………</a:t>
            </a:r>
            <a:endParaRPr lang="en-CA" dirty="0">
              <a:solidFill>
                <a:srgbClr val="3E5D78"/>
              </a:solidFill>
            </a:endParaRPr>
          </a:p>
        </p:txBody>
      </p:sp>
    </p:spTree>
    <p:extLst>
      <p:ext uri="{BB962C8B-B14F-4D97-AF65-F5344CB8AC3E}">
        <p14:creationId xmlns:p14="http://schemas.microsoft.com/office/powerpoint/2010/main" val="357729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6" name="Rectangle 4"/>
          <p:cNvSpPr>
            <a:spLocks noGrp="1" noChangeArrowheads="1"/>
          </p:cNvSpPr>
          <p:nvPr>
            <p:ph type="title"/>
          </p:nvPr>
        </p:nvSpPr>
        <p:spPr/>
        <p:txBody>
          <a:bodyPr>
            <a:normAutofit/>
          </a:bodyPr>
          <a:lstStyle/>
          <a:p>
            <a:r>
              <a:rPr lang="en-CA" sz="3600" dirty="0">
                <a:solidFill>
                  <a:srgbClr val="FF7D19"/>
                </a:solidFill>
              </a:rPr>
              <a:t>Nortel Stock Price 1995-2005</a:t>
            </a:r>
            <a:endParaRPr lang="en-US" sz="3600" dirty="0">
              <a:solidFill>
                <a:srgbClr val="FF7D19"/>
              </a:solidFill>
            </a:endParaRPr>
          </a:p>
        </p:txBody>
      </p:sp>
      <p:graphicFrame>
        <p:nvGraphicFramePr>
          <p:cNvPr id="69637" name="Object 5"/>
          <p:cNvGraphicFramePr>
            <a:graphicFrameLocks noGrp="1" noChangeAspect="1"/>
          </p:cNvGraphicFramePr>
          <p:nvPr>
            <p:ph idx="1"/>
            <p:extLst>
              <p:ext uri="{D42A27DB-BD31-4B8C-83A1-F6EECF244321}">
                <p14:modId xmlns:p14="http://schemas.microsoft.com/office/powerpoint/2010/main" val="2571337196"/>
              </p:ext>
            </p:extLst>
          </p:nvPr>
        </p:nvGraphicFramePr>
        <p:xfrm>
          <a:off x="457200" y="1771650"/>
          <a:ext cx="8229600" cy="4533900"/>
        </p:xfrm>
        <a:graphic>
          <a:graphicData uri="http://schemas.openxmlformats.org/presentationml/2006/ole">
            <mc:AlternateContent xmlns:mc="http://schemas.openxmlformats.org/markup-compatibility/2006">
              <mc:Choice xmlns:v="urn:schemas-microsoft-com:vml" Requires="v">
                <p:oleObj spid="_x0000_s69749" name="Chart" r:id="rId3" imgW="8229525" imgH="4533804" progId="MSGraph.Chart.8">
                  <p:embed followColorScheme="full"/>
                </p:oleObj>
              </mc:Choice>
              <mc:Fallback>
                <p:oleObj name="Chart" r:id="rId3" imgW="8229525" imgH="4533804" progId="MSGraph.Chart.8">
                  <p:embed followColorScheme="full"/>
                  <p:pic>
                    <p:nvPicPr>
                      <p:cNvPr id="0" name="Picture 5"/>
                      <p:cNvPicPr>
                        <a:picLocks noChangeAspect="1" noChangeArrowheads="1"/>
                      </p:cNvPicPr>
                      <p:nvPr/>
                    </p:nvPicPr>
                    <p:blipFill>
                      <a:blip r:embed="rId4"/>
                      <a:srcRect/>
                      <a:stretch>
                        <a:fillRect/>
                      </a:stretch>
                    </p:blipFill>
                    <p:spPr bwMode="auto">
                      <a:xfrm>
                        <a:off x="457200" y="1771650"/>
                        <a:ext cx="8229600" cy="4533900"/>
                      </a:xfrm>
                      <a:prstGeom prst="rect">
                        <a:avLst/>
                      </a:prstGeom>
                      <a:solidFill>
                        <a:schemeClr val="bg2">
                          <a:lumMod val="90000"/>
                        </a:schemeClr>
                      </a:solidFill>
                    </p:spPr>
                  </p:pic>
                </p:oleObj>
              </mc:Fallback>
            </mc:AlternateContent>
          </a:graphicData>
        </a:graphic>
      </p:graphicFrame>
      <p:graphicFrame>
        <p:nvGraphicFramePr>
          <p:cNvPr id="8" name="Diagram 7"/>
          <p:cNvGraphicFramePr/>
          <p:nvPr>
            <p:extLst>
              <p:ext uri="{D42A27DB-BD31-4B8C-83A1-F6EECF244321}">
                <p14:modId xmlns:p14="http://schemas.microsoft.com/office/powerpoint/2010/main" val="691030562"/>
              </p:ext>
            </p:extLst>
          </p:nvPr>
        </p:nvGraphicFramePr>
        <p:xfrm>
          <a:off x="5004048" y="1412776"/>
          <a:ext cx="3924943" cy="1368152"/>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69637"/>
                                        </p:tgtEl>
                                        <p:attrNameLst>
                                          <p:attrName>style.visibility</p:attrName>
                                        </p:attrNameLst>
                                      </p:cBhvr>
                                      <p:to>
                                        <p:strVal val="visible"/>
                                      </p:to>
                                    </p:set>
                                    <p:anim calcmode="lin" valueType="num">
                                      <p:cBhvr additive="base">
                                        <p:cTn id="7" dur="500" fill="hold"/>
                                        <p:tgtEl>
                                          <p:spTgt spid="69637"/>
                                        </p:tgtEl>
                                        <p:attrNameLst>
                                          <p:attrName>ppt_x</p:attrName>
                                        </p:attrNameLst>
                                      </p:cBhvr>
                                      <p:tavLst>
                                        <p:tav tm="0">
                                          <p:val>
                                            <p:strVal val="1+#ppt_w/2"/>
                                          </p:val>
                                        </p:tav>
                                        <p:tav tm="100000">
                                          <p:val>
                                            <p:strVal val="#ppt_x"/>
                                          </p:val>
                                        </p:tav>
                                      </p:tavLst>
                                    </p:anim>
                                    <p:anim calcmode="lin" valueType="num">
                                      <p:cBhvr additive="base">
                                        <p:cTn id="8" dur="500" fill="hold"/>
                                        <p:tgtEl>
                                          <p:spTgt spid="6963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69637" grpId="0"/>
      <p:bldGraphic spid="8"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hart 5"/>
          <p:cNvGraphicFramePr>
            <a:graphicFrameLocks noGrp="1"/>
          </p:cNvGraphicFramePr>
          <p:nvPr>
            <p:extLst>
              <p:ext uri="{D42A27DB-BD31-4B8C-83A1-F6EECF244321}">
                <p14:modId xmlns:p14="http://schemas.microsoft.com/office/powerpoint/2010/main" val="3763562137"/>
              </p:ext>
            </p:extLst>
          </p:nvPr>
        </p:nvGraphicFramePr>
        <p:xfrm>
          <a:off x="683568" y="692696"/>
          <a:ext cx="7416824" cy="4320481"/>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p:cNvSpPr txBox="1"/>
          <p:nvPr/>
        </p:nvSpPr>
        <p:spPr>
          <a:xfrm>
            <a:off x="971600" y="5301208"/>
            <a:ext cx="7128792" cy="646331"/>
          </a:xfrm>
          <a:prstGeom prst="rect">
            <a:avLst/>
          </a:prstGeom>
          <a:solidFill>
            <a:schemeClr val="accent4">
              <a:lumMod val="60000"/>
              <a:lumOff val="40000"/>
            </a:schemeClr>
          </a:solidFill>
        </p:spPr>
        <p:txBody>
          <a:bodyPr wrap="square" rtlCol="0">
            <a:spAutoFit/>
          </a:bodyPr>
          <a:lstStyle/>
          <a:p>
            <a:r>
              <a:rPr lang="en-CA" dirty="0" smtClean="0">
                <a:solidFill>
                  <a:schemeClr val="bg1"/>
                </a:solidFill>
              </a:rPr>
              <a:t>Most stocks exhibit considerable price variation; hence investors who are risk averse avoid putting all of their eggs in the one basket</a:t>
            </a:r>
            <a:endParaRPr lang="en-CA" dirty="0">
              <a:solidFill>
                <a:schemeClr val="bg1"/>
              </a:solidFill>
            </a:endParaRPr>
          </a:p>
        </p:txBody>
      </p:sp>
    </p:spTree>
    <p:extLst>
      <p:ext uri="{BB962C8B-B14F-4D97-AF65-F5344CB8AC3E}">
        <p14:creationId xmlns:p14="http://schemas.microsoft.com/office/powerpoint/2010/main" val="333597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1600" y="692696"/>
            <a:ext cx="7488832" cy="646331"/>
          </a:xfrm>
          <a:prstGeom prst="rect">
            <a:avLst/>
          </a:prstGeom>
          <a:noFill/>
        </p:spPr>
        <p:txBody>
          <a:bodyPr wrap="square" rtlCol="0">
            <a:spAutoFit/>
          </a:bodyPr>
          <a:lstStyle/>
          <a:p>
            <a:r>
              <a:rPr lang="en-CA" sz="3600" dirty="0" smtClean="0">
                <a:solidFill>
                  <a:srgbClr val="FF7D19"/>
                </a:solidFill>
              </a:rPr>
              <a:t>Check out Stock Market Variation</a:t>
            </a:r>
            <a:endParaRPr lang="en-CA" sz="3600" dirty="0">
              <a:solidFill>
                <a:srgbClr val="FF7D19"/>
              </a:solidFill>
            </a:endParaRPr>
          </a:p>
        </p:txBody>
      </p:sp>
      <p:sp>
        <p:nvSpPr>
          <p:cNvPr id="4" name="TextBox 3"/>
          <p:cNvSpPr txBox="1"/>
          <p:nvPr/>
        </p:nvSpPr>
        <p:spPr>
          <a:xfrm>
            <a:off x="971600" y="1483043"/>
            <a:ext cx="7200800" cy="4801314"/>
          </a:xfrm>
          <a:prstGeom prst="rect">
            <a:avLst/>
          </a:prstGeom>
          <a:noFill/>
        </p:spPr>
        <p:txBody>
          <a:bodyPr wrap="square" rtlCol="0">
            <a:spAutoFit/>
          </a:bodyPr>
          <a:lstStyle/>
          <a:p>
            <a:pPr marL="285750" indent="-285750">
              <a:buFont typeface="Arial" panose="020B0604020202020204" pitchFamily="34" charset="0"/>
              <a:buChar char="•"/>
            </a:pPr>
            <a:r>
              <a:rPr lang="en-CA" dirty="0" smtClean="0"/>
              <a:t>An excellent site for stock information is Yahoo finance:</a:t>
            </a:r>
          </a:p>
          <a:p>
            <a:endParaRPr lang="en-CA" dirty="0"/>
          </a:p>
          <a:p>
            <a:r>
              <a:rPr lang="en-CA" dirty="0">
                <a:hlinkClick r:id="rId2"/>
              </a:rPr>
              <a:t>https://</a:t>
            </a:r>
            <a:r>
              <a:rPr lang="en-CA" dirty="0" smtClean="0">
                <a:hlinkClick r:id="rId2"/>
              </a:rPr>
              <a:t>ca.finance.yahoo.com</a:t>
            </a:r>
            <a:r>
              <a:rPr lang="en-CA" dirty="0" smtClean="0"/>
              <a:t> </a:t>
            </a:r>
          </a:p>
          <a:p>
            <a:endParaRPr lang="en-CA" dirty="0"/>
          </a:p>
          <a:p>
            <a:pPr marL="285750" indent="-285750">
              <a:buFont typeface="Arial" panose="020B0604020202020204" pitchFamily="34" charset="0"/>
              <a:buChar char="•"/>
            </a:pPr>
            <a:r>
              <a:rPr lang="en-CA" dirty="0" smtClean="0"/>
              <a:t>Question: What do financial advisors do?</a:t>
            </a:r>
          </a:p>
          <a:p>
            <a:pPr marL="285750" indent="-285750">
              <a:buFont typeface="Arial" panose="020B0604020202020204" pitchFamily="34" charset="0"/>
              <a:buChar char="•"/>
            </a:pPr>
            <a:endParaRPr lang="en-CA" dirty="0" smtClean="0"/>
          </a:p>
          <a:p>
            <a:pPr marL="285750" indent="-285750">
              <a:buFont typeface="Arial" panose="020B0604020202020204" pitchFamily="34" charset="0"/>
              <a:buChar char="•"/>
            </a:pPr>
            <a:r>
              <a:rPr lang="en-CA" dirty="0" smtClean="0"/>
              <a:t>Many people think that they are good at ‘picking winners’ in the stock market. </a:t>
            </a:r>
          </a:p>
          <a:p>
            <a:endParaRPr lang="en-CA" dirty="0" smtClean="0"/>
          </a:p>
          <a:p>
            <a:pPr marL="285750" indent="-285750">
              <a:buFont typeface="Arial" panose="020B0604020202020204" pitchFamily="34" charset="0"/>
              <a:buChar char="•"/>
            </a:pPr>
            <a:r>
              <a:rPr lang="en-CA" dirty="0" smtClean="0"/>
              <a:t>In fact that is not their purpose. Some advisors will pick more winners than losers, others more losers than winners.</a:t>
            </a:r>
          </a:p>
          <a:p>
            <a:endParaRPr lang="en-CA" dirty="0" smtClean="0"/>
          </a:p>
          <a:p>
            <a:pPr marL="285750" indent="-285750">
              <a:buFont typeface="Arial" panose="020B0604020202020204" pitchFamily="34" charset="0"/>
              <a:buChar char="•"/>
            </a:pPr>
            <a:r>
              <a:rPr lang="en-CA" dirty="0" smtClean="0"/>
              <a:t>The principal value of an advisor is to prevent the investor (client) from putting all of her eggs in one basket! By doing that, the investor could make a very large return, or lose her life savings. Financial advisors should minimize risk by diversifying into different stocks</a:t>
            </a:r>
          </a:p>
        </p:txBody>
      </p:sp>
    </p:spTree>
    <p:extLst>
      <p:ext uri="{BB962C8B-B14F-4D97-AF65-F5344CB8AC3E}">
        <p14:creationId xmlns:p14="http://schemas.microsoft.com/office/powerpoint/2010/main" val="1041486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solidFill>
                  <a:srgbClr val="FF7D19"/>
                </a:solidFill>
              </a:rPr>
              <a:t>Advanced: The Portfolio Variance</a:t>
            </a:r>
            <a:endParaRPr lang="en-US" sz="3600" dirty="0">
              <a:solidFill>
                <a:srgbClr val="FF7D19"/>
              </a:solidFill>
            </a:endParaRPr>
          </a:p>
        </p:txBody>
      </p:sp>
      <p:sp>
        <p:nvSpPr>
          <p:cNvPr id="3" name="Content Placeholder 2"/>
          <p:cNvSpPr>
            <a:spLocks noGrp="1"/>
          </p:cNvSpPr>
          <p:nvPr>
            <p:ph idx="1"/>
          </p:nvPr>
        </p:nvSpPr>
        <p:spPr>
          <a:xfrm>
            <a:off x="457200" y="1600200"/>
            <a:ext cx="8229600" cy="5069160"/>
          </a:xfrm>
        </p:spPr>
        <p:txBody>
          <a:bodyPr>
            <a:normAutofit lnSpcReduction="10000"/>
          </a:bodyPr>
          <a:lstStyle/>
          <a:p>
            <a:r>
              <a:rPr lang="en-US" sz="2000" dirty="0" smtClean="0"/>
              <a:t>The variance is a measure of how dispersed the outcomes are – how far the outcomes are from the average outcome</a:t>
            </a:r>
          </a:p>
          <a:p>
            <a:pPr lvl="1"/>
            <a:r>
              <a:rPr lang="en-US" dirty="0" smtClean="0"/>
              <a:t>It is a </a:t>
            </a:r>
            <a:r>
              <a:rPr lang="en-US" i="1" dirty="0" smtClean="0">
                <a:solidFill>
                  <a:srgbClr val="3E5D78"/>
                </a:solidFill>
              </a:rPr>
              <a:t>weighted sum of the squared deviations from the mean.</a:t>
            </a:r>
            <a:r>
              <a:rPr lang="en-US" i="1" dirty="0" smtClean="0"/>
              <a:t> Let us apply it to the </a:t>
            </a:r>
            <a:r>
              <a:rPr lang="en-US" i="1" smtClean="0"/>
              <a:t>earlier example:</a:t>
            </a:r>
            <a:endParaRPr lang="en-US" i="1" dirty="0" smtClean="0">
              <a:solidFill>
                <a:srgbClr val="3E5D78"/>
              </a:solidFill>
            </a:endParaRPr>
          </a:p>
          <a:p>
            <a:pPr lvl="1"/>
            <a:r>
              <a:rPr lang="en-US" dirty="0" smtClean="0"/>
              <a:t>In each strategy the mean return is $210</a:t>
            </a:r>
          </a:p>
          <a:p>
            <a:pPr marL="274320" lvl="1" indent="0">
              <a:buNone/>
            </a:pPr>
            <a:endParaRPr lang="en-US" dirty="0" smtClean="0"/>
          </a:p>
          <a:p>
            <a:pPr lvl="1"/>
            <a:r>
              <a:rPr lang="en-US" dirty="0" smtClean="0">
                <a:solidFill>
                  <a:srgbClr val="3E5D78"/>
                </a:solidFill>
              </a:rPr>
              <a:t>Strategy (</a:t>
            </a:r>
            <a:r>
              <a:rPr lang="en-US" dirty="0" err="1" smtClean="0">
                <a:solidFill>
                  <a:srgbClr val="3E5D78"/>
                </a:solidFill>
              </a:rPr>
              <a:t>i</a:t>
            </a:r>
            <a:r>
              <a:rPr lang="en-US" dirty="0" smtClean="0">
                <a:solidFill>
                  <a:srgbClr val="3E5D78"/>
                </a:solidFill>
              </a:rPr>
              <a:t>): </a:t>
            </a:r>
          </a:p>
          <a:p>
            <a:pPr lvl="2"/>
            <a:r>
              <a:rPr lang="en-US" dirty="0" smtClean="0"/>
              <a:t>Since each outcome has an equal probability the weights are 0.5</a:t>
            </a:r>
          </a:p>
          <a:p>
            <a:pPr lvl="3"/>
            <a:r>
              <a:rPr lang="en-US" dirty="0" smtClean="0"/>
              <a:t>Variance = 0.5 * (220 – 210)² + 0.5 * (200 – 210)² = 100</a:t>
            </a:r>
          </a:p>
          <a:p>
            <a:pPr marL="822960" lvl="3" indent="0">
              <a:buNone/>
            </a:pPr>
            <a:endParaRPr lang="en-US" dirty="0" smtClean="0"/>
          </a:p>
          <a:p>
            <a:pPr lvl="1"/>
            <a:r>
              <a:rPr lang="en-US" dirty="0" smtClean="0">
                <a:solidFill>
                  <a:srgbClr val="3E5D78"/>
                </a:solidFill>
              </a:rPr>
              <a:t>Strategy (ii): </a:t>
            </a:r>
            <a:r>
              <a:rPr lang="en-US" dirty="0" smtClean="0"/>
              <a:t>Yields the same result as strategy (</a:t>
            </a:r>
            <a:r>
              <a:rPr lang="en-US" dirty="0" err="1" smtClean="0"/>
              <a:t>i</a:t>
            </a:r>
            <a:r>
              <a:rPr lang="en-US" dirty="0" smtClean="0"/>
              <a:t>)</a:t>
            </a:r>
          </a:p>
          <a:p>
            <a:pPr marL="274320" lvl="1" indent="0">
              <a:buNone/>
            </a:pPr>
            <a:endParaRPr lang="en-US" dirty="0" smtClean="0"/>
          </a:p>
          <a:p>
            <a:pPr lvl="1"/>
            <a:r>
              <a:rPr lang="en-US" dirty="0" smtClean="0">
                <a:solidFill>
                  <a:srgbClr val="3E5D78"/>
                </a:solidFill>
              </a:rPr>
              <a:t>Strategy (iii):</a:t>
            </a:r>
          </a:p>
          <a:p>
            <a:pPr lvl="2"/>
            <a:r>
              <a:rPr lang="en-US" dirty="0" smtClean="0"/>
              <a:t>Outcomes have different weights here: </a:t>
            </a:r>
          </a:p>
          <a:p>
            <a:pPr lvl="3"/>
            <a:r>
              <a:rPr lang="en-US" dirty="0" smtClean="0"/>
              <a:t>Variance = 0.25*(220 – 210)² + 0.5*(210-210) + 0.25*(200 – 210)² = 50</a:t>
            </a:r>
          </a:p>
          <a:p>
            <a:pPr marL="822960" lvl="3" indent="0">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additive="base">
                                        <p:cTn id="4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anim calcmode="lin" valueType="num">
                                      <p:cBhvr additive="base">
                                        <p:cTn id="4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11" end="11"/>
                                            </p:txEl>
                                          </p:spTgt>
                                        </p:tgtEl>
                                        <p:attrNameLst>
                                          <p:attrName>style.visibility</p:attrName>
                                        </p:attrNameLst>
                                      </p:cBhvr>
                                      <p:to>
                                        <p:strVal val="visible"/>
                                      </p:to>
                                    </p:set>
                                    <p:anim calcmode="lin" valueType="num">
                                      <p:cBhvr additive="base">
                                        <p:cTn id="53"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12" end="12"/>
                                            </p:txEl>
                                          </p:spTgt>
                                        </p:tgtEl>
                                        <p:attrNameLst>
                                          <p:attrName>style.visibility</p:attrName>
                                        </p:attrNameLst>
                                      </p:cBhvr>
                                      <p:to>
                                        <p:strVal val="visible"/>
                                      </p:to>
                                    </p:set>
                                    <p:anim calcmode="lin" valueType="num">
                                      <p:cBhvr additive="base">
                                        <p:cTn id="59" dur="500" fill="hold"/>
                                        <p:tgtEl>
                                          <p:spTgt spid="3">
                                            <p:txEl>
                                              <p:pRg st="12" end="12"/>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normAutofit/>
          </a:bodyPr>
          <a:lstStyle/>
          <a:p>
            <a:r>
              <a:rPr lang="en-US" sz="3600" dirty="0">
                <a:solidFill>
                  <a:srgbClr val="FF7D19"/>
                </a:solidFill>
              </a:rPr>
              <a:t>Chapter Summary</a:t>
            </a:r>
          </a:p>
        </p:txBody>
      </p:sp>
      <p:sp>
        <p:nvSpPr>
          <p:cNvPr id="66563" name="Rectangle 3"/>
          <p:cNvSpPr>
            <a:spLocks noGrp="1" noChangeArrowheads="1"/>
          </p:cNvSpPr>
          <p:nvPr>
            <p:ph idx="1"/>
          </p:nvPr>
        </p:nvSpPr>
        <p:spPr/>
        <p:txBody>
          <a:bodyPr>
            <a:normAutofit/>
          </a:bodyPr>
          <a:lstStyle/>
          <a:p>
            <a:pPr>
              <a:lnSpc>
                <a:spcPct val="80000"/>
              </a:lnSpc>
            </a:pPr>
            <a:r>
              <a:rPr lang="en-US" sz="2000" dirty="0"/>
              <a:t>There are three main types of firm: </a:t>
            </a:r>
            <a:endParaRPr lang="en-US" sz="2000" dirty="0" smtClean="0"/>
          </a:p>
          <a:p>
            <a:pPr lvl="1">
              <a:lnSpc>
                <a:spcPct val="80000"/>
              </a:lnSpc>
            </a:pPr>
            <a:r>
              <a:rPr lang="en-US" i="1" dirty="0" smtClean="0">
                <a:solidFill>
                  <a:srgbClr val="3E5D78"/>
                </a:solidFill>
                <a:effectLst>
                  <a:outerShdw blurRad="38100" dist="38100" dir="2700000" algn="tl">
                    <a:srgbClr val="000000">
                      <a:alpha val="43137"/>
                    </a:srgbClr>
                  </a:outerShdw>
                </a:effectLst>
              </a:rPr>
              <a:t>Self-employed </a:t>
            </a:r>
            <a:r>
              <a:rPr lang="en-US" i="1" dirty="0">
                <a:solidFill>
                  <a:srgbClr val="3E5D78"/>
                </a:solidFill>
                <a:effectLst>
                  <a:outerShdw blurRad="38100" dist="38100" dir="2700000" algn="tl">
                    <a:srgbClr val="000000">
                      <a:alpha val="43137"/>
                    </a:srgbClr>
                  </a:outerShdw>
                </a:effectLst>
              </a:rPr>
              <a:t>sole </a:t>
            </a:r>
            <a:r>
              <a:rPr lang="en-US" i="1" dirty="0" smtClean="0">
                <a:solidFill>
                  <a:srgbClr val="3E5D78"/>
                </a:solidFill>
                <a:effectLst>
                  <a:outerShdw blurRad="38100" dist="38100" dir="2700000" algn="tl">
                    <a:srgbClr val="000000">
                      <a:alpha val="43137"/>
                    </a:srgbClr>
                  </a:outerShdw>
                </a:effectLst>
              </a:rPr>
              <a:t>traders</a:t>
            </a:r>
          </a:p>
          <a:p>
            <a:pPr lvl="1">
              <a:lnSpc>
                <a:spcPct val="80000"/>
              </a:lnSpc>
            </a:pPr>
            <a:r>
              <a:rPr lang="en-US" i="1" dirty="0" smtClean="0">
                <a:solidFill>
                  <a:srgbClr val="3E5D78"/>
                </a:solidFill>
                <a:effectLst>
                  <a:outerShdw blurRad="38100" dist="38100" dir="2700000" algn="tl">
                    <a:srgbClr val="000000">
                      <a:alpha val="43137"/>
                    </a:srgbClr>
                  </a:outerShdw>
                </a:effectLst>
              </a:rPr>
              <a:t>Partnerships</a:t>
            </a:r>
          </a:p>
          <a:p>
            <a:pPr lvl="1">
              <a:lnSpc>
                <a:spcPct val="80000"/>
              </a:lnSpc>
            </a:pPr>
            <a:r>
              <a:rPr lang="en-US" i="1" dirty="0" smtClean="0">
                <a:solidFill>
                  <a:srgbClr val="3E5D78"/>
                </a:solidFill>
                <a:effectLst>
                  <a:outerShdw blurRad="38100" dist="38100" dir="2700000" algn="tl">
                    <a:srgbClr val="000000">
                      <a:alpha val="43137"/>
                    </a:srgbClr>
                  </a:outerShdw>
                </a:effectLst>
              </a:rPr>
              <a:t>Companies/Corporations</a:t>
            </a:r>
            <a:r>
              <a:rPr lang="en-US" dirty="0" smtClean="0">
                <a:solidFill>
                  <a:srgbClr val="3E5D78"/>
                </a:solidFill>
              </a:rPr>
              <a:t> </a:t>
            </a:r>
            <a:r>
              <a:rPr lang="en-US" dirty="0" smtClean="0"/>
              <a:t>- owned by shareholders</a:t>
            </a:r>
            <a:endParaRPr lang="en-US" dirty="0" smtClean="0">
              <a:solidFill>
                <a:srgbClr val="3E5D78"/>
              </a:solidFill>
            </a:endParaRPr>
          </a:p>
          <a:p>
            <a:pPr marL="0" indent="0">
              <a:lnSpc>
                <a:spcPct val="80000"/>
              </a:lnSpc>
              <a:buNone/>
            </a:pPr>
            <a:endParaRPr lang="en-US" sz="2000" i="1" dirty="0">
              <a:effectLst>
                <a:outerShdw blurRad="38100" dist="38100" dir="2700000" algn="tl">
                  <a:srgbClr val="000000">
                    <a:alpha val="43137"/>
                  </a:srgbClr>
                </a:outerShdw>
              </a:effectLst>
            </a:endParaRPr>
          </a:p>
          <a:p>
            <a:pPr>
              <a:lnSpc>
                <a:spcPct val="80000"/>
              </a:lnSpc>
            </a:pPr>
            <a:r>
              <a:rPr lang="en-US" sz="2000" dirty="0" smtClean="0"/>
              <a:t>Important variable for firms are:</a:t>
            </a:r>
          </a:p>
          <a:p>
            <a:pPr lvl="1">
              <a:lnSpc>
                <a:spcPct val="80000"/>
              </a:lnSpc>
            </a:pPr>
            <a:r>
              <a:rPr lang="en-US" i="1" dirty="0" smtClean="0">
                <a:solidFill>
                  <a:srgbClr val="3E5D78"/>
                </a:solidFill>
                <a:effectLst>
                  <a:outerShdw blurRad="38100" dist="38100" dir="2700000" algn="tl">
                    <a:srgbClr val="000000">
                      <a:alpha val="43137"/>
                    </a:srgbClr>
                  </a:outerShdw>
                </a:effectLst>
              </a:rPr>
              <a:t>Revenue</a:t>
            </a:r>
          </a:p>
          <a:p>
            <a:pPr lvl="1">
              <a:lnSpc>
                <a:spcPct val="80000"/>
              </a:lnSpc>
            </a:pPr>
            <a:r>
              <a:rPr lang="en-US" i="1" dirty="0" smtClean="0">
                <a:solidFill>
                  <a:srgbClr val="3E5D78"/>
                </a:solidFill>
                <a:effectLst>
                  <a:outerShdw blurRad="38100" dist="38100" dir="2700000" algn="tl">
                    <a:srgbClr val="000000">
                      <a:alpha val="43137"/>
                    </a:srgbClr>
                  </a:outerShdw>
                </a:effectLst>
              </a:rPr>
              <a:t>Costs</a:t>
            </a:r>
          </a:p>
          <a:p>
            <a:pPr lvl="1">
              <a:lnSpc>
                <a:spcPct val="80000"/>
              </a:lnSpc>
            </a:pPr>
            <a:r>
              <a:rPr lang="en-US" i="1" dirty="0" smtClean="0">
                <a:solidFill>
                  <a:srgbClr val="3E5D78"/>
                </a:solidFill>
                <a:effectLst>
                  <a:outerShdw blurRad="38100" dist="38100" dir="2700000" algn="tl">
                    <a:srgbClr val="000000">
                      <a:alpha val="43137"/>
                    </a:srgbClr>
                  </a:outerShdw>
                </a:effectLst>
              </a:rPr>
              <a:t>Profits – </a:t>
            </a:r>
            <a:r>
              <a:rPr lang="en-US" dirty="0" smtClean="0"/>
              <a:t>directed to </a:t>
            </a:r>
            <a:r>
              <a:rPr lang="en-US" dirty="0" smtClean="0">
                <a:solidFill>
                  <a:srgbClr val="3E5D78"/>
                </a:solidFill>
              </a:rPr>
              <a:t>dividends</a:t>
            </a:r>
            <a:r>
              <a:rPr lang="en-US" dirty="0" smtClean="0"/>
              <a:t> or </a:t>
            </a:r>
            <a:r>
              <a:rPr lang="en-US" dirty="0" smtClean="0">
                <a:solidFill>
                  <a:srgbClr val="3E5D78"/>
                </a:solidFill>
              </a:rPr>
              <a:t>retained earnings</a:t>
            </a:r>
          </a:p>
          <a:p>
            <a:pPr lvl="1">
              <a:lnSpc>
                <a:spcPct val="80000"/>
              </a:lnSpc>
            </a:pPr>
            <a:endParaRPr lang="en-US" dirty="0">
              <a:solidFill>
                <a:srgbClr val="3E5D78"/>
              </a:solidFill>
            </a:endParaRPr>
          </a:p>
          <a:p>
            <a:r>
              <a:rPr lang="en-US" sz="2000" i="1" dirty="0">
                <a:solidFill>
                  <a:srgbClr val="3E5D78"/>
                </a:solidFill>
                <a:effectLst>
                  <a:outerShdw blurRad="38100" dist="38100" dir="2700000" algn="tl">
                    <a:srgbClr val="000000">
                      <a:alpha val="43137"/>
                    </a:srgbClr>
                  </a:outerShdw>
                </a:effectLst>
              </a:rPr>
              <a:t>Capital gain </a:t>
            </a:r>
            <a:r>
              <a:rPr lang="en-US" sz="2000" dirty="0"/>
              <a:t>is the difference between the </a:t>
            </a:r>
            <a:r>
              <a:rPr lang="en-US" sz="2000" dirty="0" smtClean="0"/>
              <a:t>purchase </a:t>
            </a:r>
            <a:r>
              <a:rPr lang="en-US" sz="2000" dirty="0"/>
              <a:t>value of a </a:t>
            </a:r>
            <a:r>
              <a:rPr lang="en-US" sz="2000" dirty="0" smtClean="0"/>
              <a:t>stock </a:t>
            </a:r>
            <a:r>
              <a:rPr lang="en-US" sz="2000" dirty="0"/>
              <a:t>and its current market </a:t>
            </a:r>
            <a:r>
              <a:rPr lang="en-US" sz="2000" dirty="0" smtClean="0"/>
              <a:t>value</a:t>
            </a:r>
          </a:p>
          <a:p>
            <a:pPr marL="0" indent="0">
              <a:buNone/>
            </a:pPr>
            <a:endParaRPr lang="en-US" sz="2000" dirty="0"/>
          </a:p>
          <a:p>
            <a:r>
              <a:rPr lang="en-US" sz="2000" dirty="0"/>
              <a:t>Firms are assumed to</a:t>
            </a:r>
            <a:r>
              <a:rPr lang="en-US" sz="2000" dirty="0">
                <a:solidFill>
                  <a:srgbClr val="3E5D78"/>
                </a:solidFill>
              </a:rPr>
              <a:t> </a:t>
            </a:r>
            <a:r>
              <a:rPr lang="en-US" sz="2000" i="1" dirty="0">
                <a:solidFill>
                  <a:srgbClr val="3E5D78"/>
                </a:solidFill>
              </a:rPr>
              <a:t>maximize profits</a:t>
            </a:r>
          </a:p>
          <a:p>
            <a:pPr lvl="1">
              <a:lnSpc>
                <a:spcPct val="80000"/>
              </a:lnSpc>
            </a:pPr>
            <a:endParaRPr lang="en-US" dirty="0">
              <a:solidFill>
                <a:srgbClr val="3E5D78"/>
              </a:solidFill>
            </a:endParaRPr>
          </a:p>
          <a:p>
            <a:pPr>
              <a:lnSpc>
                <a:spcPct val="80000"/>
              </a:lnSpc>
            </a:pPr>
            <a:endParaRPr lang="en-US"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6563">
                                            <p:txEl>
                                              <p:pRg st="0" end="0"/>
                                            </p:txEl>
                                          </p:spTgt>
                                        </p:tgtEl>
                                        <p:attrNameLst>
                                          <p:attrName>style.visibility</p:attrName>
                                        </p:attrNameLst>
                                      </p:cBhvr>
                                      <p:to>
                                        <p:strVal val="visible"/>
                                      </p:to>
                                    </p:set>
                                    <p:animEffect transition="in" filter="slide(fromTop)">
                                      <p:cBhvr>
                                        <p:cTn id="7" dur="500"/>
                                        <p:tgtEl>
                                          <p:spTgt spid="66563">
                                            <p:txEl>
                                              <p:pRg st="0" end="0"/>
                                            </p:txEl>
                                          </p:spTgt>
                                        </p:tgtEl>
                                      </p:cBhvr>
                                    </p:animEffect>
                                  </p:childTnLst>
                                </p:cTn>
                              </p:par>
                              <p:par>
                                <p:cTn id="8" presetID="12" presetClass="entr" presetSubtype="1" fill="hold" grpId="0" nodeType="withEffect">
                                  <p:stCondLst>
                                    <p:cond delay="0"/>
                                  </p:stCondLst>
                                  <p:childTnLst>
                                    <p:set>
                                      <p:cBhvr>
                                        <p:cTn id="9" dur="1" fill="hold">
                                          <p:stCondLst>
                                            <p:cond delay="0"/>
                                          </p:stCondLst>
                                        </p:cTn>
                                        <p:tgtEl>
                                          <p:spTgt spid="66563">
                                            <p:txEl>
                                              <p:pRg st="1" end="1"/>
                                            </p:txEl>
                                          </p:spTgt>
                                        </p:tgtEl>
                                        <p:attrNameLst>
                                          <p:attrName>style.visibility</p:attrName>
                                        </p:attrNameLst>
                                      </p:cBhvr>
                                      <p:to>
                                        <p:strVal val="visible"/>
                                      </p:to>
                                    </p:set>
                                    <p:animEffect transition="in" filter="slide(fromTop)">
                                      <p:cBhvr>
                                        <p:cTn id="10" dur="500"/>
                                        <p:tgtEl>
                                          <p:spTgt spid="66563">
                                            <p:txEl>
                                              <p:pRg st="1" end="1"/>
                                            </p:txEl>
                                          </p:spTgt>
                                        </p:tgtEl>
                                      </p:cBhvr>
                                    </p:animEffect>
                                  </p:childTnLst>
                                </p:cTn>
                              </p:par>
                              <p:par>
                                <p:cTn id="11" presetID="12" presetClass="entr" presetSubtype="1" fill="hold" grpId="0" nodeType="withEffect">
                                  <p:stCondLst>
                                    <p:cond delay="0"/>
                                  </p:stCondLst>
                                  <p:childTnLst>
                                    <p:set>
                                      <p:cBhvr>
                                        <p:cTn id="12" dur="1" fill="hold">
                                          <p:stCondLst>
                                            <p:cond delay="0"/>
                                          </p:stCondLst>
                                        </p:cTn>
                                        <p:tgtEl>
                                          <p:spTgt spid="66563">
                                            <p:txEl>
                                              <p:pRg st="2" end="2"/>
                                            </p:txEl>
                                          </p:spTgt>
                                        </p:tgtEl>
                                        <p:attrNameLst>
                                          <p:attrName>style.visibility</p:attrName>
                                        </p:attrNameLst>
                                      </p:cBhvr>
                                      <p:to>
                                        <p:strVal val="visible"/>
                                      </p:to>
                                    </p:set>
                                    <p:animEffect transition="in" filter="slide(fromTop)">
                                      <p:cBhvr>
                                        <p:cTn id="13" dur="500"/>
                                        <p:tgtEl>
                                          <p:spTgt spid="66563">
                                            <p:txEl>
                                              <p:pRg st="2" end="2"/>
                                            </p:txEl>
                                          </p:spTgt>
                                        </p:tgtEl>
                                      </p:cBhvr>
                                    </p:animEffect>
                                  </p:childTnLst>
                                </p:cTn>
                              </p:par>
                              <p:par>
                                <p:cTn id="14" presetID="12" presetClass="entr" presetSubtype="1" fill="hold" grpId="0" nodeType="withEffect">
                                  <p:stCondLst>
                                    <p:cond delay="0"/>
                                  </p:stCondLst>
                                  <p:childTnLst>
                                    <p:set>
                                      <p:cBhvr>
                                        <p:cTn id="15" dur="1" fill="hold">
                                          <p:stCondLst>
                                            <p:cond delay="0"/>
                                          </p:stCondLst>
                                        </p:cTn>
                                        <p:tgtEl>
                                          <p:spTgt spid="66563">
                                            <p:txEl>
                                              <p:pRg st="3" end="3"/>
                                            </p:txEl>
                                          </p:spTgt>
                                        </p:tgtEl>
                                        <p:attrNameLst>
                                          <p:attrName>style.visibility</p:attrName>
                                        </p:attrNameLst>
                                      </p:cBhvr>
                                      <p:to>
                                        <p:strVal val="visible"/>
                                      </p:to>
                                    </p:set>
                                    <p:animEffect transition="in" filter="slide(fromTop)">
                                      <p:cBhvr>
                                        <p:cTn id="16" dur="500"/>
                                        <p:tgtEl>
                                          <p:spTgt spid="66563">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2" presetClass="entr" presetSubtype="1" fill="hold" grpId="0" nodeType="clickEffect">
                                  <p:stCondLst>
                                    <p:cond delay="0"/>
                                  </p:stCondLst>
                                  <p:childTnLst>
                                    <p:set>
                                      <p:cBhvr>
                                        <p:cTn id="20" dur="1" fill="hold">
                                          <p:stCondLst>
                                            <p:cond delay="0"/>
                                          </p:stCondLst>
                                        </p:cTn>
                                        <p:tgtEl>
                                          <p:spTgt spid="66563">
                                            <p:txEl>
                                              <p:pRg st="5" end="5"/>
                                            </p:txEl>
                                          </p:spTgt>
                                        </p:tgtEl>
                                        <p:attrNameLst>
                                          <p:attrName>style.visibility</p:attrName>
                                        </p:attrNameLst>
                                      </p:cBhvr>
                                      <p:to>
                                        <p:strVal val="visible"/>
                                      </p:to>
                                    </p:set>
                                    <p:animEffect transition="in" filter="slide(fromTop)">
                                      <p:cBhvr>
                                        <p:cTn id="21" dur="500"/>
                                        <p:tgtEl>
                                          <p:spTgt spid="66563">
                                            <p:txEl>
                                              <p:pRg st="5" end="5"/>
                                            </p:txEl>
                                          </p:spTgt>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66563">
                                            <p:txEl>
                                              <p:pRg st="6" end="6"/>
                                            </p:txEl>
                                          </p:spTgt>
                                        </p:tgtEl>
                                        <p:attrNameLst>
                                          <p:attrName>style.visibility</p:attrName>
                                        </p:attrNameLst>
                                      </p:cBhvr>
                                      <p:to>
                                        <p:strVal val="visible"/>
                                      </p:to>
                                    </p:set>
                                    <p:animEffect transition="in" filter="slide(fromTop)">
                                      <p:cBhvr>
                                        <p:cTn id="24" dur="500"/>
                                        <p:tgtEl>
                                          <p:spTgt spid="66563">
                                            <p:txEl>
                                              <p:pRg st="6" end="6"/>
                                            </p:txEl>
                                          </p:spTgt>
                                        </p:tgtEl>
                                      </p:cBhvr>
                                    </p:animEffect>
                                  </p:childTnLst>
                                </p:cTn>
                              </p:par>
                              <p:par>
                                <p:cTn id="25" presetID="12" presetClass="entr" presetSubtype="1" fill="hold" grpId="0" nodeType="withEffect">
                                  <p:stCondLst>
                                    <p:cond delay="0"/>
                                  </p:stCondLst>
                                  <p:childTnLst>
                                    <p:set>
                                      <p:cBhvr>
                                        <p:cTn id="26" dur="1" fill="hold">
                                          <p:stCondLst>
                                            <p:cond delay="0"/>
                                          </p:stCondLst>
                                        </p:cTn>
                                        <p:tgtEl>
                                          <p:spTgt spid="66563">
                                            <p:txEl>
                                              <p:pRg st="7" end="7"/>
                                            </p:txEl>
                                          </p:spTgt>
                                        </p:tgtEl>
                                        <p:attrNameLst>
                                          <p:attrName>style.visibility</p:attrName>
                                        </p:attrNameLst>
                                      </p:cBhvr>
                                      <p:to>
                                        <p:strVal val="visible"/>
                                      </p:to>
                                    </p:set>
                                    <p:animEffect transition="in" filter="slide(fromTop)">
                                      <p:cBhvr>
                                        <p:cTn id="27" dur="500"/>
                                        <p:tgtEl>
                                          <p:spTgt spid="66563">
                                            <p:txEl>
                                              <p:pRg st="7" end="7"/>
                                            </p:txEl>
                                          </p:spTgt>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66563">
                                            <p:txEl>
                                              <p:pRg st="8" end="8"/>
                                            </p:txEl>
                                          </p:spTgt>
                                        </p:tgtEl>
                                        <p:attrNameLst>
                                          <p:attrName>style.visibility</p:attrName>
                                        </p:attrNameLst>
                                      </p:cBhvr>
                                      <p:to>
                                        <p:strVal val="visible"/>
                                      </p:to>
                                    </p:set>
                                    <p:animEffect transition="in" filter="slide(fromTop)">
                                      <p:cBhvr>
                                        <p:cTn id="30" dur="500"/>
                                        <p:tgtEl>
                                          <p:spTgt spid="66563">
                                            <p:txEl>
                                              <p:pRg st="8" end="8"/>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2" presetClass="entr" presetSubtype="1" fill="hold" grpId="0" nodeType="clickEffect">
                                  <p:stCondLst>
                                    <p:cond delay="0"/>
                                  </p:stCondLst>
                                  <p:childTnLst>
                                    <p:set>
                                      <p:cBhvr>
                                        <p:cTn id="34" dur="1" fill="hold">
                                          <p:stCondLst>
                                            <p:cond delay="0"/>
                                          </p:stCondLst>
                                        </p:cTn>
                                        <p:tgtEl>
                                          <p:spTgt spid="66563">
                                            <p:txEl>
                                              <p:pRg st="10" end="10"/>
                                            </p:txEl>
                                          </p:spTgt>
                                        </p:tgtEl>
                                        <p:attrNameLst>
                                          <p:attrName>style.visibility</p:attrName>
                                        </p:attrNameLst>
                                      </p:cBhvr>
                                      <p:to>
                                        <p:strVal val="visible"/>
                                      </p:to>
                                    </p:set>
                                    <p:animEffect transition="in" filter="slide(fromTop)">
                                      <p:cBhvr>
                                        <p:cTn id="35" dur="500"/>
                                        <p:tgtEl>
                                          <p:spTgt spid="66563">
                                            <p:txEl>
                                              <p:pRg st="10" end="1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2" presetClass="entr" presetSubtype="1" fill="hold" grpId="0" nodeType="clickEffect">
                                  <p:stCondLst>
                                    <p:cond delay="0"/>
                                  </p:stCondLst>
                                  <p:childTnLst>
                                    <p:set>
                                      <p:cBhvr>
                                        <p:cTn id="39" dur="1" fill="hold">
                                          <p:stCondLst>
                                            <p:cond delay="0"/>
                                          </p:stCondLst>
                                        </p:cTn>
                                        <p:tgtEl>
                                          <p:spTgt spid="66563">
                                            <p:txEl>
                                              <p:pRg st="12" end="12"/>
                                            </p:txEl>
                                          </p:spTgt>
                                        </p:tgtEl>
                                        <p:attrNameLst>
                                          <p:attrName>style.visibility</p:attrName>
                                        </p:attrNameLst>
                                      </p:cBhvr>
                                      <p:to>
                                        <p:strVal val="visible"/>
                                      </p:to>
                                    </p:set>
                                    <p:animEffect transition="in" filter="slide(fromTop)">
                                      <p:cBhvr>
                                        <p:cTn id="40" dur="500"/>
                                        <p:tgtEl>
                                          <p:spTgt spid="6656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807368"/>
          </a:xfrm>
        </p:spPr>
        <p:txBody>
          <a:bodyPr>
            <a:normAutofit/>
          </a:bodyPr>
          <a:lstStyle/>
          <a:p>
            <a:r>
              <a:rPr lang="en-US" sz="3600" dirty="0" smtClean="0">
                <a:solidFill>
                  <a:srgbClr val="FF7D19"/>
                </a:solidFill>
              </a:rPr>
              <a:t>Chapter Summary</a:t>
            </a:r>
            <a:endParaRPr lang="en-US" sz="3600" dirty="0">
              <a:solidFill>
                <a:srgbClr val="FF7D19"/>
              </a:solidFill>
            </a:endParaRPr>
          </a:p>
        </p:txBody>
      </p:sp>
      <p:sp>
        <p:nvSpPr>
          <p:cNvPr id="6" name="Content Placeholder 5"/>
          <p:cNvSpPr>
            <a:spLocks noGrp="1"/>
          </p:cNvSpPr>
          <p:nvPr>
            <p:ph idx="1"/>
          </p:nvPr>
        </p:nvSpPr>
        <p:spPr>
          <a:xfrm>
            <a:off x="467544" y="1412776"/>
            <a:ext cx="8229600" cy="4876800"/>
          </a:xfrm>
        </p:spPr>
        <p:txBody>
          <a:bodyPr>
            <a:normAutofit lnSpcReduction="10000"/>
          </a:bodyPr>
          <a:lstStyle/>
          <a:p>
            <a:r>
              <a:rPr lang="en-US" sz="2000" dirty="0" smtClean="0"/>
              <a:t>The </a:t>
            </a:r>
            <a:r>
              <a:rPr lang="en-US" sz="2000" i="1" dirty="0" smtClean="0">
                <a:solidFill>
                  <a:srgbClr val="3E5D78"/>
                </a:solidFill>
                <a:effectLst>
                  <a:outerShdw blurRad="38100" dist="38100" dir="2700000" algn="tl">
                    <a:srgbClr val="000000">
                      <a:alpha val="43137"/>
                    </a:srgbClr>
                  </a:outerShdw>
                </a:effectLst>
              </a:rPr>
              <a:t>principal-agent relationship </a:t>
            </a:r>
            <a:r>
              <a:rPr lang="en-US" sz="2000" dirty="0" smtClean="0"/>
              <a:t>refers to the relation between a firm's owners and its managers</a:t>
            </a:r>
          </a:p>
          <a:p>
            <a:pPr lvl="1"/>
            <a:r>
              <a:rPr lang="en-US" dirty="0" smtClean="0"/>
              <a:t>Principal agent problems occur when management does not maximize profits</a:t>
            </a:r>
          </a:p>
          <a:p>
            <a:pPr marL="274320" lvl="1" indent="0">
              <a:buNone/>
            </a:pPr>
            <a:endParaRPr lang="en-US" dirty="0" smtClean="0"/>
          </a:p>
          <a:p>
            <a:r>
              <a:rPr lang="en-US" sz="2000" dirty="0" smtClean="0"/>
              <a:t>Firms are financed by investors who channel their funds through </a:t>
            </a:r>
            <a:r>
              <a:rPr lang="en-US" sz="2000" i="1" dirty="0" smtClean="0">
                <a:solidFill>
                  <a:srgbClr val="3E5D78"/>
                </a:solidFill>
                <a:effectLst>
                  <a:outerShdw blurRad="38100" dist="38100" dir="2700000" algn="tl">
                    <a:srgbClr val="000000">
                      <a:alpha val="43137"/>
                    </a:srgbClr>
                  </a:outerShdw>
                </a:effectLst>
              </a:rPr>
              <a:t>capital markets</a:t>
            </a:r>
          </a:p>
          <a:p>
            <a:endParaRPr lang="en-US" sz="2000" i="1" dirty="0">
              <a:solidFill>
                <a:srgbClr val="3E5D78"/>
              </a:solidFill>
              <a:effectLst>
                <a:outerShdw blurRad="38100" dist="38100" dir="2700000" algn="tl">
                  <a:srgbClr val="000000">
                    <a:alpha val="43137"/>
                  </a:srgbClr>
                </a:outerShdw>
              </a:effectLst>
            </a:endParaRPr>
          </a:p>
          <a:p>
            <a:r>
              <a:rPr lang="en-US" sz="2000" i="1" dirty="0">
                <a:solidFill>
                  <a:srgbClr val="3E5D78"/>
                </a:solidFill>
                <a:effectLst>
                  <a:outerShdw blurRad="38100" dist="38100" dir="2700000" algn="tl">
                    <a:srgbClr val="000000">
                      <a:alpha val="43137"/>
                    </a:srgbClr>
                  </a:outerShdw>
                </a:effectLst>
              </a:rPr>
              <a:t>Risk</a:t>
            </a:r>
            <a:r>
              <a:rPr lang="en-US" sz="2000" dirty="0"/>
              <a:t> pervades economic </a:t>
            </a:r>
            <a:r>
              <a:rPr lang="en-US" sz="2000" dirty="0" smtClean="0"/>
              <a:t>life</a:t>
            </a:r>
          </a:p>
          <a:p>
            <a:endParaRPr lang="en-US" sz="2000" dirty="0"/>
          </a:p>
          <a:p>
            <a:r>
              <a:rPr lang="en-US" sz="2000" i="1" dirty="0">
                <a:solidFill>
                  <a:srgbClr val="3E5D78"/>
                </a:solidFill>
                <a:effectLst>
                  <a:outerShdw blurRad="38100" dist="38100" dir="2700000" algn="tl">
                    <a:srgbClr val="000000">
                      <a:alpha val="43137"/>
                    </a:srgbClr>
                  </a:outerShdw>
                </a:effectLst>
              </a:rPr>
              <a:t>Risk-aversion</a:t>
            </a:r>
            <a:r>
              <a:rPr lang="en-US" sz="2000" dirty="0"/>
              <a:t> arises because individuals have </a:t>
            </a:r>
            <a:r>
              <a:rPr lang="en-US" sz="2000" i="1" dirty="0">
                <a:solidFill>
                  <a:srgbClr val="3E5D78"/>
                </a:solidFill>
              </a:rPr>
              <a:t>diminishing marginal utility</a:t>
            </a:r>
          </a:p>
          <a:p>
            <a:pPr lvl="1"/>
            <a:r>
              <a:rPr lang="en-US" dirty="0"/>
              <a:t>Most investors seek to reduce risk</a:t>
            </a:r>
          </a:p>
          <a:p>
            <a:pPr lvl="1"/>
            <a:r>
              <a:rPr lang="en-US" dirty="0"/>
              <a:t>Fair </a:t>
            </a:r>
            <a:r>
              <a:rPr lang="en-US" dirty="0" smtClean="0"/>
              <a:t>gambles are </a:t>
            </a:r>
            <a:r>
              <a:rPr lang="en-US" dirty="0"/>
              <a:t>typically </a:t>
            </a:r>
            <a:r>
              <a:rPr lang="en-US" dirty="0" smtClean="0"/>
              <a:t>refused by risk-averse individuals </a:t>
            </a:r>
            <a:r>
              <a:rPr lang="en-US" dirty="0"/>
              <a:t>in favor of less risky investments</a:t>
            </a:r>
          </a:p>
          <a:p>
            <a:pPr marL="0" indent="0">
              <a:buNone/>
            </a:pPr>
            <a:endParaRPr lang="en-US" sz="2000" i="1" dirty="0">
              <a:solidFill>
                <a:srgbClr val="3E5D78"/>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 fill="hold"/>
                                        <p:tgtEl>
                                          <p:spTgt spid="6">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6">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 calcmode="lin" valueType="num">
                                      <p:cBhvr additive="base">
                                        <p:cTn id="17" dur="500" fill="hold"/>
                                        <p:tgtEl>
                                          <p:spTgt spid="6">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6">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6">
                                            <p:txEl>
                                              <p:pRg st="5" end="5"/>
                                            </p:txEl>
                                          </p:spTgt>
                                        </p:tgtEl>
                                        <p:attrNameLst>
                                          <p:attrName>style.visibility</p:attrName>
                                        </p:attrNameLst>
                                      </p:cBhvr>
                                      <p:to>
                                        <p:strVal val="visible"/>
                                      </p:to>
                                    </p:set>
                                    <p:anim calcmode="lin" valueType="num">
                                      <p:cBhvr additive="base">
                                        <p:cTn id="23" dur="500" fill="hold"/>
                                        <p:tgtEl>
                                          <p:spTgt spid="6">
                                            <p:txEl>
                                              <p:pRg st="5" end="5"/>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6">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6">
                                            <p:txEl>
                                              <p:pRg st="7" end="7"/>
                                            </p:txEl>
                                          </p:spTgt>
                                        </p:tgtEl>
                                        <p:attrNameLst>
                                          <p:attrName>style.visibility</p:attrName>
                                        </p:attrNameLst>
                                      </p:cBhvr>
                                      <p:to>
                                        <p:strVal val="visible"/>
                                      </p:to>
                                    </p:set>
                                    <p:anim calcmode="lin" valueType="num">
                                      <p:cBhvr additive="base">
                                        <p:cTn id="29" dur="500" fill="hold"/>
                                        <p:tgtEl>
                                          <p:spTgt spid="6">
                                            <p:txEl>
                                              <p:pRg st="7" end="7"/>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6">
                                            <p:txEl>
                                              <p:pRg st="7" end="7"/>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6">
                                            <p:txEl>
                                              <p:pRg st="8" end="8"/>
                                            </p:txEl>
                                          </p:spTgt>
                                        </p:tgtEl>
                                        <p:attrNameLst>
                                          <p:attrName>style.visibility</p:attrName>
                                        </p:attrNameLst>
                                      </p:cBhvr>
                                      <p:to>
                                        <p:strVal val="visible"/>
                                      </p:to>
                                    </p:set>
                                    <p:anim calcmode="lin" valueType="num">
                                      <p:cBhvr additive="base">
                                        <p:cTn id="33" dur="500" fill="hold"/>
                                        <p:tgtEl>
                                          <p:spTgt spid="6">
                                            <p:txEl>
                                              <p:pRg st="8" end="8"/>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6">
                                            <p:txEl>
                                              <p:pRg st="8" end="8"/>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6">
                                            <p:txEl>
                                              <p:pRg st="9" end="9"/>
                                            </p:txEl>
                                          </p:spTgt>
                                        </p:tgtEl>
                                        <p:attrNameLst>
                                          <p:attrName>style.visibility</p:attrName>
                                        </p:attrNameLst>
                                      </p:cBhvr>
                                      <p:to>
                                        <p:strVal val="visible"/>
                                      </p:to>
                                    </p:set>
                                    <p:anim calcmode="lin" valueType="num">
                                      <p:cBhvr additive="base">
                                        <p:cTn id="37" dur="500" fill="hold"/>
                                        <p:tgtEl>
                                          <p:spTgt spid="6">
                                            <p:txEl>
                                              <p:pRg st="9" end="9"/>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6">
                                            <p:txEl>
                                              <p:pRg st="9" end="9"/>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normAutofit/>
          </a:bodyPr>
          <a:lstStyle/>
          <a:p>
            <a:r>
              <a:rPr lang="en-US" sz="3600" dirty="0">
                <a:solidFill>
                  <a:srgbClr val="FF7D19"/>
                </a:solidFill>
              </a:rPr>
              <a:t>Chapter Summary</a:t>
            </a:r>
          </a:p>
        </p:txBody>
      </p:sp>
      <p:sp>
        <p:nvSpPr>
          <p:cNvPr id="67587" name="Rectangle 3"/>
          <p:cNvSpPr>
            <a:spLocks noGrp="1" noChangeArrowheads="1"/>
          </p:cNvSpPr>
          <p:nvPr>
            <p:ph idx="1"/>
          </p:nvPr>
        </p:nvSpPr>
        <p:spPr/>
        <p:txBody>
          <a:bodyPr>
            <a:normAutofit/>
          </a:bodyPr>
          <a:lstStyle/>
          <a:p>
            <a:pPr>
              <a:lnSpc>
                <a:spcPct val="80000"/>
              </a:lnSpc>
            </a:pPr>
            <a:r>
              <a:rPr lang="en-US" sz="2000" dirty="0" smtClean="0"/>
              <a:t>Insurers </a:t>
            </a:r>
            <a:r>
              <a:rPr lang="en-US" sz="2000" i="1" dirty="0">
                <a:solidFill>
                  <a:srgbClr val="3E5D78"/>
                </a:solidFill>
                <a:effectLst>
                  <a:outerShdw blurRad="38100" dist="38100" dir="2700000" algn="tl">
                    <a:srgbClr val="000000">
                      <a:alpha val="43137"/>
                    </a:srgbClr>
                  </a:outerShdw>
                </a:effectLst>
              </a:rPr>
              <a:t>pool risks</a:t>
            </a:r>
            <a:r>
              <a:rPr lang="en-US" sz="2000" dirty="0">
                <a:solidFill>
                  <a:srgbClr val="3E5D78"/>
                </a:solidFill>
                <a:effectLst>
                  <a:outerShdw blurRad="38100" dist="38100" dir="2700000" algn="tl">
                    <a:srgbClr val="000000">
                      <a:alpha val="43137"/>
                    </a:srgbClr>
                  </a:outerShdw>
                </a:effectLst>
              </a:rPr>
              <a:t> </a:t>
            </a:r>
            <a:r>
              <a:rPr lang="en-US" sz="2000" dirty="0"/>
              <a:t>that are substantially independent and </a:t>
            </a:r>
            <a:r>
              <a:rPr lang="en-US" sz="2000" i="1" dirty="0">
                <a:solidFill>
                  <a:srgbClr val="3E5D78"/>
                </a:solidFill>
                <a:effectLst>
                  <a:outerShdw blurRad="38100" dist="38100" dir="2700000" algn="tl">
                    <a:srgbClr val="000000">
                      <a:alpha val="43137"/>
                    </a:srgbClr>
                  </a:outerShdw>
                </a:effectLst>
              </a:rPr>
              <a:t>spread risk </a:t>
            </a:r>
            <a:r>
              <a:rPr lang="en-US" sz="2000" dirty="0"/>
              <a:t>across many other </a:t>
            </a:r>
            <a:r>
              <a:rPr lang="en-US" sz="2000" dirty="0" smtClean="0"/>
              <a:t>insurers</a:t>
            </a:r>
          </a:p>
          <a:p>
            <a:pPr>
              <a:lnSpc>
                <a:spcPct val="80000"/>
              </a:lnSpc>
            </a:pPr>
            <a:endParaRPr lang="en-US" sz="2000" dirty="0"/>
          </a:p>
          <a:p>
            <a:pPr>
              <a:lnSpc>
                <a:spcPct val="80000"/>
              </a:lnSpc>
            </a:pPr>
            <a:r>
              <a:rPr lang="en-US" sz="2000" i="1" dirty="0">
                <a:solidFill>
                  <a:srgbClr val="3E5D78"/>
                </a:solidFill>
                <a:effectLst>
                  <a:outerShdw blurRad="38100" dist="38100" dir="2700000" algn="tl">
                    <a:srgbClr val="000000">
                      <a:alpha val="43137"/>
                    </a:srgbClr>
                  </a:outerShdw>
                </a:effectLst>
              </a:rPr>
              <a:t>Risk reduction</a:t>
            </a:r>
            <a:r>
              <a:rPr lang="en-US" sz="2000" dirty="0">
                <a:solidFill>
                  <a:srgbClr val="3E5D78"/>
                </a:solidFill>
                <a:effectLst>
                  <a:outerShdw blurRad="38100" dist="38100" dir="2700000" algn="tl">
                    <a:srgbClr val="000000">
                      <a:alpha val="43137"/>
                    </a:srgbClr>
                  </a:outerShdw>
                </a:effectLst>
              </a:rPr>
              <a:t> </a:t>
            </a:r>
            <a:r>
              <a:rPr lang="en-US" sz="2000" dirty="0"/>
              <a:t>is a driving force in investment </a:t>
            </a:r>
            <a:r>
              <a:rPr lang="en-US" sz="2000" dirty="0" smtClean="0"/>
              <a:t>strategies</a:t>
            </a:r>
          </a:p>
          <a:p>
            <a:pPr marL="0" indent="0">
              <a:lnSpc>
                <a:spcPct val="80000"/>
              </a:lnSpc>
              <a:buNone/>
            </a:pPr>
            <a:endParaRPr lang="en-US" sz="2000" dirty="0"/>
          </a:p>
          <a:p>
            <a:pPr>
              <a:lnSpc>
                <a:spcPct val="80000"/>
              </a:lnSpc>
            </a:pPr>
            <a:r>
              <a:rPr lang="en-US" sz="2000" i="1" dirty="0">
                <a:solidFill>
                  <a:srgbClr val="3E5D78"/>
                </a:solidFill>
                <a:effectLst>
                  <a:outerShdw blurRad="38100" dist="38100" dir="2700000" algn="tl">
                    <a:srgbClr val="000000">
                      <a:alpha val="43137"/>
                    </a:srgbClr>
                  </a:outerShdw>
                </a:effectLst>
              </a:rPr>
              <a:t>Investment strategies</a:t>
            </a:r>
            <a:r>
              <a:rPr lang="en-US" sz="2000" dirty="0">
                <a:solidFill>
                  <a:srgbClr val="3E5D78"/>
                </a:solidFill>
                <a:effectLst>
                  <a:outerShdw blurRad="38100" dist="38100" dir="2700000" algn="tl">
                    <a:srgbClr val="000000">
                      <a:alpha val="43137"/>
                    </a:srgbClr>
                  </a:outerShdw>
                </a:effectLst>
              </a:rPr>
              <a:t> </a:t>
            </a:r>
            <a:r>
              <a:rPr lang="en-US" sz="2000" dirty="0"/>
              <a:t>depend on individual’s willingness to trade off higher risk with higher </a:t>
            </a:r>
            <a:r>
              <a:rPr lang="en-US" sz="2000" dirty="0" smtClean="0"/>
              <a:t>return</a:t>
            </a:r>
          </a:p>
          <a:p>
            <a:pPr marL="0" indent="0">
              <a:lnSpc>
                <a:spcPct val="80000"/>
              </a:lnSpc>
              <a:buNone/>
            </a:pPr>
            <a:endParaRPr lang="en-US" sz="2000" dirty="0"/>
          </a:p>
          <a:p>
            <a:pPr>
              <a:lnSpc>
                <a:spcPct val="80000"/>
              </a:lnSpc>
            </a:pPr>
            <a:r>
              <a:rPr lang="en-US" sz="2000" i="1" dirty="0">
                <a:solidFill>
                  <a:srgbClr val="3E5D78"/>
                </a:solidFill>
                <a:effectLst>
                  <a:outerShdw blurRad="38100" dist="38100" dir="2700000" algn="tl">
                    <a:srgbClr val="000000">
                      <a:alpha val="43137"/>
                    </a:srgbClr>
                  </a:outerShdw>
                </a:effectLst>
              </a:rPr>
              <a:t>Portfolio diversification</a:t>
            </a:r>
            <a:r>
              <a:rPr lang="en-US" sz="2000" dirty="0">
                <a:solidFill>
                  <a:srgbClr val="3E5D78"/>
                </a:solidFill>
              </a:rPr>
              <a:t> </a:t>
            </a:r>
            <a:r>
              <a:rPr lang="en-US" sz="2000" dirty="0"/>
              <a:t>provides investors with the opportunity to invest some of their funds to highly risky </a:t>
            </a:r>
            <a:r>
              <a:rPr lang="en-US" sz="2000" dirty="0" smtClean="0"/>
              <a:t>ventures</a:t>
            </a:r>
          </a:p>
          <a:p>
            <a:pPr marL="0" indent="0">
              <a:lnSpc>
                <a:spcPct val="80000"/>
              </a:lnSpc>
              <a:buNone/>
            </a:pPr>
            <a:endParaRPr lang="en-US" sz="2000" dirty="0" smtClean="0"/>
          </a:p>
          <a:p>
            <a:pPr>
              <a:lnSpc>
                <a:spcPct val="80000"/>
              </a:lnSpc>
            </a:pPr>
            <a:r>
              <a:rPr lang="en-CA" sz="2000" dirty="0" smtClean="0"/>
              <a:t>Not </a:t>
            </a:r>
            <a:r>
              <a:rPr lang="en-CA" sz="2000" dirty="0"/>
              <a:t>all risk can be diversified </a:t>
            </a:r>
            <a:r>
              <a:rPr lang="en-CA" sz="2000" dirty="0" smtClean="0"/>
              <a:t>away: remaining </a:t>
            </a:r>
            <a:r>
              <a:rPr lang="en-CA" sz="2000" dirty="0"/>
              <a:t>risk is called </a:t>
            </a:r>
            <a:r>
              <a:rPr lang="en-CA" sz="2000" i="1" dirty="0" smtClean="0">
                <a:effectLst>
                  <a:outerShdw blurRad="38100" dist="38100" dir="2700000" algn="tl">
                    <a:srgbClr val="000000">
                      <a:alpha val="43137"/>
                    </a:srgbClr>
                  </a:outerShdw>
                </a:effectLst>
              </a:rPr>
              <a:t>system risk</a:t>
            </a:r>
            <a:r>
              <a:rPr lang="en-CA" sz="2000" dirty="0" smtClean="0"/>
              <a:t>, and depends upon macroeconomic conditions</a:t>
            </a:r>
            <a:endParaRPr lang="en-CA" sz="2000" dirty="0"/>
          </a:p>
          <a:p>
            <a:pPr>
              <a:lnSpc>
                <a:spcPct val="80000"/>
              </a:lnSpc>
            </a:pPr>
            <a:endParaRPr 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1" fill="hold" grpId="0" nodeType="clickEffect">
                                  <p:stCondLst>
                                    <p:cond delay="0"/>
                                  </p:stCondLst>
                                  <p:childTnLst>
                                    <p:set>
                                      <p:cBhvr>
                                        <p:cTn id="6" dur="1" fill="hold">
                                          <p:stCondLst>
                                            <p:cond delay="0"/>
                                          </p:stCondLst>
                                        </p:cTn>
                                        <p:tgtEl>
                                          <p:spTgt spid="67587">
                                            <p:txEl>
                                              <p:pRg st="0" end="0"/>
                                            </p:txEl>
                                          </p:spTgt>
                                        </p:tgtEl>
                                        <p:attrNameLst>
                                          <p:attrName>style.visibility</p:attrName>
                                        </p:attrNameLst>
                                      </p:cBhvr>
                                      <p:to>
                                        <p:strVal val="visible"/>
                                      </p:to>
                                    </p:set>
                                    <p:animEffect transition="in" filter="slide(fromTop)">
                                      <p:cBhvr>
                                        <p:cTn id="7" dur="500"/>
                                        <p:tgtEl>
                                          <p:spTgt spid="675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1" fill="hold" grpId="0" nodeType="clickEffect">
                                  <p:stCondLst>
                                    <p:cond delay="0"/>
                                  </p:stCondLst>
                                  <p:childTnLst>
                                    <p:set>
                                      <p:cBhvr>
                                        <p:cTn id="11" dur="1" fill="hold">
                                          <p:stCondLst>
                                            <p:cond delay="0"/>
                                          </p:stCondLst>
                                        </p:cTn>
                                        <p:tgtEl>
                                          <p:spTgt spid="67587">
                                            <p:txEl>
                                              <p:pRg st="2" end="2"/>
                                            </p:txEl>
                                          </p:spTgt>
                                        </p:tgtEl>
                                        <p:attrNameLst>
                                          <p:attrName>style.visibility</p:attrName>
                                        </p:attrNameLst>
                                      </p:cBhvr>
                                      <p:to>
                                        <p:strVal val="visible"/>
                                      </p:to>
                                    </p:set>
                                    <p:animEffect transition="in" filter="slide(fromTop)">
                                      <p:cBhvr>
                                        <p:cTn id="12" dur="500"/>
                                        <p:tgtEl>
                                          <p:spTgt spid="6758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1" fill="hold" grpId="0" nodeType="clickEffect">
                                  <p:stCondLst>
                                    <p:cond delay="0"/>
                                  </p:stCondLst>
                                  <p:childTnLst>
                                    <p:set>
                                      <p:cBhvr>
                                        <p:cTn id="16" dur="1" fill="hold">
                                          <p:stCondLst>
                                            <p:cond delay="0"/>
                                          </p:stCondLst>
                                        </p:cTn>
                                        <p:tgtEl>
                                          <p:spTgt spid="67587">
                                            <p:txEl>
                                              <p:pRg st="4" end="4"/>
                                            </p:txEl>
                                          </p:spTgt>
                                        </p:tgtEl>
                                        <p:attrNameLst>
                                          <p:attrName>style.visibility</p:attrName>
                                        </p:attrNameLst>
                                      </p:cBhvr>
                                      <p:to>
                                        <p:strVal val="visible"/>
                                      </p:to>
                                    </p:set>
                                    <p:animEffect transition="in" filter="slide(fromTop)">
                                      <p:cBhvr>
                                        <p:cTn id="17" dur="500"/>
                                        <p:tgtEl>
                                          <p:spTgt spid="67587">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 fill="hold">
                                          <p:stCondLst>
                                            <p:cond delay="0"/>
                                          </p:stCondLst>
                                        </p:cTn>
                                        <p:tgtEl>
                                          <p:spTgt spid="67587">
                                            <p:txEl>
                                              <p:pRg st="6" end="6"/>
                                            </p:txEl>
                                          </p:spTgt>
                                        </p:tgtEl>
                                        <p:attrNameLst>
                                          <p:attrName>style.visibility</p:attrName>
                                        </p:attrNameLst>
                                      </p:cBhvr>
                                      <p:to>
                                        <p:strVal val="visible"/>
                                      </p:to>
                                    </p:set>
                                    <p:animEffect transition="in" filter="slide(fromTop)">
                                      <p:cBhvr>
                                        <p:cTn id="22" dur="500"/>
                                        <p:tgtEl>
                                          <p:spTgt spid="67587">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67587">
                                            <p:txEl>
                                              <p:pRg st="8" end="8"/>
                                            </p:txEl>
                                          </p:spTgt>
                                        </p:tgtEl>
                                        <p:attrNameLst>
                                          <p:attrName>style.visibility</p:attrName>
                                        </p:attrNameLst>
                                      </p:cBhvr>
                                      <p:to>
                                        <p:strVal val="visible"/>
                                      </p:to>
                                    </p:set>
                                    <p:animEffect transition="in" filter="slide(fromTop)">
                                      <p:cBhvr>
                                        <p:cTn id="27" dur="500"/>
                                        <p:tgtEl>
                                          <p:spTgt spid="67587">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1853</TotalTime>
  <Words>2258</Words>
  <Application>Microsoft Office PowerPoint</Application>
  <PresentationFormat>On-screen Show (4:3)</PresentationFormat>
  <Paragraphs>304</Paragraphs>
  <Slides>30</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2" baseType="lpstr">
      <vt:lpstr>1_Clarity</vt:lpstr>
      <vt:lpstr>Chart</vt:lpstr>
      <vt:lpstr>Chapter 7 Firms, Investors, and Capital Markets</vt:lpstr>
      <vt:lpstr>Learning Outcomes</vt:lpstr>
      <vt:lpstr>Business Organization Key Terms</vt:lpstr>
      <vt:lpstr>PowerPoint Presentation</vt:lpstr>
      <vt:lpstr>Business Organizations</vt:lpstr>
      <vt:lpstr>Business Income Statement</vt:lpstr>
      <vt:lpstr>Profit, Ownership, and Corporate Goals</vt:lpstr>
      <vt:lpstr>PowerPoint Presentation</vt:lpstr>
      <vt:lpstr>PowerPoint Presentation</vt:lpstr>
      <vt:lpstr>PowerPoint Presentation</vt:lpstr>
      <vt:lpstr>Corporate Profits in Canada in $ millions</vt:lpstr>
      <vt:lpstr>PowerPoint Presentation</vt:lpstr>
      <vt:lpstr>Risk and the Investor - Key Terms</vt:lpstr>
      <vt:lpstr>Risk and the Investor - Key Terms</vt:lpstr>
      <vt:lpstr>PowerPoint Presentation</vt:lpstr>
      <vt:lpstr>Risk Pooling and Spreading</vt:lpstr>
      <vt:lpstr>Risk Spreading</vt:lpstr>
      <vt:lpstr>Risk Pooling and Individual Incomes</vt:lpstr>
      <vt:lpstr>PowerPoint Presentation</vt:lpstr>
      <vt:lpstr>Uncertainty and Asset Returns</vt:lpstr>
      <vt:lpstr>Financing the Risky Firm: Diversification</vt:lpstr>
      <vt:lpstr>Diversification Example</vt:lpstr>
      <vt:lpstr>PowerPoint Presentation</vt:lpstr>
      <vt:lpstr>Nortel Stock Price 1995-2005</vt:lpstr>
      <vt:lpstr>PowerPoint Presentation</vt:lpstr>
      <vt:lpstr>PowerPoint Presentation</vt:lpstr>
      <vt:lpstr>Advanced: The Portfolio Variance</vt:lpstr>
      <vt:lpstr>Chapter Summary</vt:lpstr>
      <vt:lpstr>Chapter Summary</vt:lpstr>
      <vt:lpstr>Chapter Summary</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 firms, investors, and capital markets</dc:title>
  <dc:creator>ian.irvine@concordia.ca</dc:creator>
  <dc:description>Copyright McGraw-Hill Ryerson Ltd. 2007</dc:description>
  <cp:lastModifiedBy>Lyryx Learning</cp:lastModifiedBy>
  <cp:revision>226</cp:revision>
  <dcterms:created xsi:type="dcterms:W3CDTF">2007-01-12T20:47:53Z</dcterms:created>
  <dcterms:modified xsi:type="dcterms:W3CDTF">2017-08-16T20:31:13Z</dcterms:modified>
</cp:coreProperties>
</file>