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5"/>
  </p:notesMasterIdLst>
  <p:handoutMasterIdLst>
    <p:handoutMasterId r:id="rId16"/>
  </p:handoutMasterIdLst>
  <p:sldIdLst>
    <p:sldId id="271" r:id="rId2"/>
    <p:sldId id="256" r:id="rId3"/>
    <p:sldId id="278" r:id="rId4"/>
    <p:sldId id="272" r:id="rId5"/>
    <p:sldId id="263" r:id="rId6"/>
    <p:sldId id="257" r:id="rId7"/>
    <p:sldId id="258" r:id="rId8"/>
    <p:sldId id="259" r:id="rId9"/>
    <p:sldId id="260" r:id="rId10"/>
    <p:sldId id="261" r:id="rId11"/>
    <p:sldId id="264" r:id="rId12"/>
    <p:sldId id="265" r:id="rId13"/>
    <p:sldId id="266" r:id="rId14"/>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3107" autoAdjust="0"/>
  </p:normalViewPr>
  <p:slideViewPr>
    <p:cSldViewPr>
      <p:cViewPr varScale="1">
        <p:scale>
          <a:sx n="46" d="100"/>
          <a:sy n="46" d="100"/>
        </p:scale>
        <p:origin x="1387" y="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9699"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9700"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9701"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132F6A2-19AA-44B8-A644-6BC959354F53}" type="slidenum">
              <a:rPr lang="en-US"/>
              <a:pPr>
                <a:defRPr/>
              </a:pPr>
              <a:t>‹#›</a:t>
            </a:fld>
            <a:endParaRPr lang="en-US"/>
          </a:p>
        </p:txBody>
      </p:sp>
    </p:spTree>
    <p:extLst>
      <p:ext uri="{BB962C8B-B14F-4D97-AF65-F5344CB8AC3E}">
        <p14:creationId xmlns:p14="http://schemas.microsoft.com/office/powerpoint/2010/main" val="21379955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5363"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3316"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p:spPr>
      </p:sp>
      <p:sp>
        <p:nvSpPr>
          <p:cNvPr id="15365" name="Rectangle 5"/>
          <p:cNvSpPr>
            <a:spLocks noGrp="1" noChangeArrowheads="1"/>
          </p:cNvSpPr>
          <p:nvPr>
            <p:ph type="body" sz="quarter" idx="3"/>
          </p:nvPr>
        </p:nvSpPr>
        <p:spPr bwMode="auto">
          <a:xfrm>
            <a:off x="685800" y="4416425"/>
            <a:ext cx="5486400"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6"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5367"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D1E5C75F-089A-4531-9283-AA6ADE174B50}" type="slidenum">
              <a:rPr lang="en-US"/>
              <a:pPr>
                <a:defRPr/>
              </a:pPr>
              <a:t>‹#›</a:t>
            </a:fld>
            <a:endParaRPr lang="en-US"/>
          </a:p>
        </p:txBody>
      </p:sp>
    </p:spTree>
    <p:extLst>
      <p:ext uri="{BB962C8B-B14F-4D97-AF65-F5344CB8AC3E}">
        <p14:creationId xmlns:p14="http://schemas.microsoft.com/office/powerpoint/2010/main" val="23196092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err="1" smtClean="0"/>
              <a:t>Qual</a:t>
            </a:r>
            <a:r>
              <a:rPr lang="en-CA" dirty="0" smtClean="0"/>
              <a:t>: interviews</a:t>
            </a:r>
          </a:p>
          <a:p>
            <a:r>
              <a:rPr lang="en-CA" dirty="0" smtClean="0"/>
              <a:t>Quant:</a:t>
            </a:r>
            <a:r>
              <a:rPr lang="en-CA" baseline="0" dirty="0" smtClean="0"/>
              <a:t> surveys</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1</a:t>
            </a:fld>
            <a:endParaRPr lang="en-US"/>
          </a:p>
        </p:txBody>
      </p:sp>
    </p:spTree>
    <p:extLst>
      <p:ext uri="{BB962C8B-B14F-4D97-AF65-F5344CB8AC3E}">
        <p14:creationId xmlns:p14="http://schemas.microsoft.com/office/powerpoint/2010/main" val="3451361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*how she could ask exam questions*</a:t>
            </a:r>
          </a:p>
          <a:p>
            <a:r>
              <a:rPr lang="en-CA" dirty="0" smtClean="0"/>
              <a:t>List type questions, compare/contrast,</a:t>
            </a:r>
            <a:r>
              <a:rPr lang="en-CA" baseline="0" dirty="0" smtClean="0"/>
              <a:t> short-long, </a:t>
            </a:r>
            <a:r>
              <a:rPr lang="en-CA" baseline="0" dirty="0" err="1" smtClean="0"/>
              <a:t>etc</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2</a:t>
            </a:fld>
            <a:endParaRPr lang="en-US"/>
          </a:p>
        </p:txBody>
      </p:sp>
    </p:spTree>
    <p:extLst>
      <p:ext uri="{BB962C8B-B14F-4D97-AF65-F5344CB8AC3E}">
        <p14:creationId xmlns:p14="http://schemas.microsoft.com/office/powerpoint/2010/main" val="4134335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*will not be asked on exam* *does not ask to define things on exam*</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3</a:t>
            </a:fld>
            <a:endParaRPr lang="en-US"/>
          </a:p>
        </p:txBody>
      </p:sp>
    </p:spTree>
    <p:extLst>
      <p:ext uri="{BB962C8B-B14F-4D97-AF65-F5344CB8AC3E}">
        <p14:creationId xmlns:p14="http://schemas.microsoft.com/office/powerpoint/2010/main" val="14927592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*qualitative</a:t>
            </a:r>
            <a:r>
              <a:rPr lang="en-CA" baseline="0" dirty="0" smtClean="0"/>
              <a:t> design is really unstructured so you don’t have anything to anchor yourself to*</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4</a:t>
            </a:fld>
            <a:endParaRPr lang="en-US"/>
          </a:p>
        </p:txBody>
      </p:sp>
    </p:spTree>
    <p:extLst>
      <p:ext uri="{BB962C8B-B14F-4D97-AF65-F5344CB8AC3E}">
        <p14:creationId xmlns:p14="http://schemas.microsoft.com/office/powerpoint/2010/main" val="141846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*exam:</a:t>
            </a:r>
            <a:r>
              <a:rPr lang="en-CA" baseline="0" dirty="0" smtClean="0"/>
              <a:t> </a:t>
            </a:r>
            <a:r>
              <a:rPr lang="en-CA" dirty="0" smtClean="0"/>
              <a:t>differences</a:t>
            </a:r>
            <a:r>
              <a:rPr lang="en-CA" baseline="0" dirty="0" smtClean="0"/>
              <a:t> between two types of research questions*</a:t>
            </a:r>
          </a:p>
          <a:p>
            <a:r>
              <a:rPr lang="en-CA" baseline="0" dirty="0" smtClean="0"/>
              <a:t>*won’t ask the specific who/where/what*</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5</a:t>
            </a:fld>
            <a:endParaRPr lang="en-US"/>
          </a:p>
        </p:txBody>
      </p:sp>
    </p:spTree>
    <p:extLst>
      <p:ext uri="{BB962C8B-B14F-4D97-AF65-F5344CB8AC3E}">
        <p14:creationId xmlns:p14="http://schemas.microsoft.com/office/powerpoint/2010/main" val="38706940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H1 (research</a:t>
            </a:r>
            <a:r>
              <a:rPr lang="en-CA" baseline="0" dirty="0" smtClean="0"/>
              <a:t> hypothesis) </a:t>
            </a:r>
            <a:r>
              <a:rPr lang="en-CA" dirty="0" smtClean="0"/>
              <a:t>and H0.</a:t>
            </a:r>
          </a:p>
          <a:p>
            <a:r>
              <a:rPr lang="en-CA" dirty="0" smtClean="0"/>
              <a:t>Hypothesis:</a:t>
            </a:r>
            <a:r>
              <a:rPr lang="en-CA" baseline="0" dirty="0" smtClean="0"/>
              <a:t> more men than women use community centres. We have to negate it. We have to say “there’s not gender difference in who uses these centres”. Because we use numbers to figure out if it’s an actual difference or random.</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6</a:t>
            </a:fld>
            <a:endParaRPr lang="en-US"/>
          </a:p>
        </p:txBody>
      </p:sp>
    </p:spTree>
    <p:extLst>
      <p:ext uri="{BB962C8B-B14F-4D97-AF65-F5344CB8AC3E}">
        <p14:creationId xmlns:p14="http://schemas.microsoft.com/office/powerpoint/2010/main" val="1521940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Quantitative: we want predictability, generalizability we have to</a:t>
            </a:r>
            <a:r>
              <a:rPr lang="en-CA" baseline="0" dirty="0" smtClean="0"/>
              <a:t> have very large samples (800-1200 or 12000-13000 at international level). You ask the questions in the exact same way to each person. Sometimes there will be “rotate” next to a question to improve reliability *will not be tested on reliability*.</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8</a:t>
            </a:fld>
            <a:endParaRPr lang="en-US"/>
          </a:p>
        </p:txBody>
      </p:sp>
    </p:spTree>
    <p:extLst>
      <p:ext uri="{BB962C8B-B14F-4D97-AF65-F5344CB8AC3E}">
        <p14:creationId xmlns:p14="http://schemas.microsoft.com/office/powerpoint/2010/main" val="194239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*won’t be asked to define or compare/contrast deductive and inductive</a:t>
            </a:r>
            <a:r>
              <a:rPr lang="en-CA" baseline="0" dirty="0" smtClean="0"/>
              <a:t> analysis*</a:t>
            </a:r>
          </a:p>
          <a:p>
            <a:r>
              <a:rPr lang="en-CA" baseline="0" dirty="0" smtClean="0"/>
              <a:t>For quantitative: step 2 and 6 match. Step 7 relates to Step 1.</a:t>
            </a:r>
            <a:endParaRPr lang="en-CA" dirty="0"/>
          </a:p>
        </p:txBody>
      </p:sp>
      <p:sp>
        <p:nvSpPr>
          <p:cNvPr id="4" name="Slide Number Placeholder 3"/>
          <p:cNvSpPr>
            <a:spLocks noGrp="1"/>
          </p:cNvSpPr>
          <p:nvPr>
            <p:ph type="sldNum" sz="quarter" idx="10"/>
          </p:nvPr>
        </p:nvSpPr>
        <p:spPr/>
        <p:txBody>
          <a:bodyPr/>
          <a:lstStyle/>
          <a:p>
            <a:pPr>
              <a:defRPr/>
            </a:pPr>
            <a:fld id="{D1E5C75F-089A-4531-9283-AA6ADE174B50}" type="slidenum">
              <a:rPr lang="en-US" smtClean="0"/>
              <a:pPr>
                <a:defRPr/>
              </a:pPr>
              <a:t>9</a:t>
            </a:fld>
            <a:endParaRPr lang="en-US"/>
          </a:p>
        </p:txBody>
      </p:sp>
    </p:spTree>
    <p:extLst>
      <p:ext uri="{BB962C8B-B14F-4D97-AF65-F5344CB8AC3E}">
        <p14:creationId xmlns:p14="http://schemas.microsoft.com/office/powerpoint/2010/main" val="3108725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A0C192-BFF4-4F2F-A2AC-7E3445065D8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0AE054D-A856-4C42-8CEC-CD14471067CF}"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9D3AF2-13D0-487D-B9D6-1A60A3B2BFB3}"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C3016A8-2DFB-4AC2-ACEF-588A9A17C39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B7215414-22B6-4285-971F-032D9439F762}"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5C07680-88FF-450A-8F62-348D9571A48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19CAD99-0D9E-4731-86A6-2695B1721F6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8635550-2052-4EF5-BCB6-D792518BF22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5C224F9-D7C1-4135-B36E-5EEF5767F41B}"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34F21B-2274-40EA-A48C-11B1C9495CF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842DC29-10CA-44E0-AF0D-38CCDA61C51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CD3BB4EE-A8B0-44B3-83F2-EDAFA3DA901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socialresearchmethods.net/kb/design.php"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ctrTitle"/>
          </p:nvPr>
        </p:nvSpPr>
        <p:spPr/>
        <p:txBody>
          <a:bodyPr/>
          <a:lstStyle/>
          <a:p>
            <a:pPr eaLnBrk="1" hangingPunct="1"/>
            <a:r>
              <a:rPr lang="en-US" smtClean="0"/>
              <a:t>Qualitative vs Quantitative  Research Designs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Number Placeholder 5"/>
          <p:cNvSpPr>
            <a:spLocks noGrp="1"/>
          </p:cNvSpPr>
          <p:nvPr>
            <p:ph type="sldNum" sz="quarter" idx="12"/>
          </p:nvPr>
        </p:nvSpPr>
        <p:spPr>
          <a:noFill/>
        </p:spPr>
        <p:txBody>
          <a:bodyPr/>
          <a:lstStyle/>
          <a:p>
            <a:fld id="{FCAA6C17-0AE4-4A92-BD1D-D52A0A31AEFC}" type="slidenum">
              <a:rPr lang="en-US" smtClean="0"/>
              <a:pPr/>
              <a:t>2</a:t>
            </a:fld>
            <a:endParaRPr lang="en-US" smtClean="0"/>
          </a:p>
        </p:txBody>
      </p:sp>
      <p:sp>
        <p:nvSpPr>
          <p:cNvPr id="16386" name="Rectangle 4"/>
          <p:cNvSpPr>
            <a:spLocks noGrp="1" noChangeArrowheads="1"/>
          </p:cNvSpPr>
          <p:nvPr>
            <p:ph type="title"/>
          </p:nvPr>
        </p:nvSpPr>
        <p:spPr/>
        <p:txBody>
          <a:bodyPr/>
          <a:lstStyle/>
          <a:p>
            <a:pPr eaLnBrk="1" hangingPunct="1"/>
            <a:r>
              <a:rPr lang="en-US" smtClean="0"/>
              <a:t>Objectives</a:t>
            </a:r>
          </a:p>
        </p:txBody>
      </p:sp>
      <p:sp>
        <p:nvSpPr>
          <p:cNvPr id="16387" name="Rectangle 5"/>
          <p:cNvSpPr>
            <a:spLocks noGrp="1" noChangeArrowheads="1"/>
          </p:cNvSpPr>
          <p:nvPr>
            <p:ph type="body" idx="1"/>
          </p:nvPr>
        </p:nvSpPr>
        <p:spPr/>
        <p:txBody>
          <a:bodyPr/>
          <a:lstStyle/>
          <a:p>
            <a:pPr eaLnBrk="1" hangingPunct="1">
              <a:lnSpc>
                <a:spcPct val="90000"/>
              </a:lnSpc>
            </a:pPr>
            <a:endParaRPr lang="en-CA" sz="2800" smtClean="0"/>
          </a:p>
          <a:p>
            <a:pPr eaLnBrk="1" hangingPunct="1">
              <a:lnSpc>
                <a:spcPct val="90000"/>
              </a:lnSpc>
            </a:pPr>
            <a:r>
              <a:rPr lang="en-CA" sz="2800" smtClean="0"/>
              <a:t>Understanding the Steps in Research Design</a:t>
            </a:r>
          </a:p>
          <a:p>
            <a:pPr eaLnBrk="1" hangingPunct="1">
              <a:lnSpc>
                <a:spcPct val="90000"/>
              </a:lnSpc>
            </a:pPr>
            <a:endParaRPr lang="en-CA" sz="2800" smtClean="0"/>
          </a:p>
          <a:p>
            <a:pPr eaLnBrk="1" hangingPunct="1">
              <a:lnSpc>
                <a:spcPct val="90000"/>
              </a:lnSpc>
            </a:pPr>
            <a:r>
              <a:rPr lang="en-CA" sz="2800" smtClean="0"/>
              <a:t>Understanding how Qual. &amp; Quant. research differ by each Step in Research Design</a:t>
            </a:r>
          </a:p>
          <a:p>
            <a:pPr eaLnBrk="1" hangingPunct="1">
              <a:lnSpc>
                <a:spcPct val="90000"/>
              </a:lnSpc>
            </a:pPr>
            <a:endParaRPr lang="en-CA" sz="2800" smtClean="0"/>
          </a:p>
          <a:p>
            <a:pPr eaLnBrk="1" hangingPunct="1">
              <a:lnSpc>
                <a:spcPct val="90000"/>
              </a:lnSpc>
            </a:pPr>
            <a:r>
              <a:rPr lang="en-US" sz="2800" smtClean="0"/>
              <a:t>Understand the difference in Quantitative and Qualitative Research</a:t>
            </a:r>
          </a:p>
          <a:p>
            <a:pPr eaLnBrk="1" hangingPunct="1">
              <a:lnSpc>
                <a:spcPct val="90000"/>
              </a:lnSpc>
              <a:buFontTx/>
              <a:buNone/>
            </a:pPr>
            <a:endParaRPr lang="en-US" sz="28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Number Placeholder 5"/>
          <p:cNvSpPr>
            <a:spLocks noGrp="1"/>
          </p:cNvSpPr>
          <p:nvPr>
            <p:ph type="sldNum" sz="quarter" idx="12"/>
          </p:nvPr>
        </p:nvSpPr>
        <p:spPr>
          <a:noFill/>
        </p:spPr>
        <p:txBody>
          <a:bodyPr/>
          <a:lstStyle/>
          <a:p>
            <a:fld id="{344A83E9-7CF6-40F8-ACEB-34C1AA3E537C}" type="slidenum">
              <a:rPr lang="en-US" smtClean="0"/>
              <a:pPr/>
              <a:t>3</a:t>
            </a:fld>
            <a:endParaRPr lang="en-US" smtClean="0"/>
          </a:p>
        </p:txBody>
      </p:sp>
      <p:sp>
        <p:nvSpPr>
          <p:cNvPr id="17410" name="Rectangle 2"/>
          <p:cNvSpPr>
            <a:spLocks noGrp="1" noChangeArrowheads="1"/>
          </p:cNvSpPr>
          <p:nvPr>
            <p:ph type="title"/>
          </p:nvPr>
        </p:nvSpPr>
        <p:spPr/>
        <p:txBody>
          <a:bodyPr/>
          <a:lstStyle/>
          <a:p>
            <a:pPr eaLnBrk="1" hangingPunct="1"/>
            <a:r>
              <a:rPr lang="en-CA" smtClean="0"/>
              <a:t>What is Research Design</a:t>
            </a:r>
            <a:endParaRPr lang="en-US" smtClean="0"/>
          </a:p>
        </p:txBody>
      </p:sp>
      <p:sp>
        <p:nvSpPr>
          <p:cNvPr id="17411" name="Rectangle 3"/>
          <p:cNvSpPr>
            <a:spLocks noGrp="1" noChangeArrowheads="1"/>
          </p:cNvSpPr>
          <p:nvPr>
            <p:ph type="body" idx="1"/>
          </p:nvPr>
        </p:nvSpPr>
        <p:spPr/>
        <p:txBody>
          <a:bodyPr/>
          <a:lstStyle/>
          <a:p>
            <a:pPr eaLnBrk="1" hangingPunct="1"/>
            <a:r>
              <a:rPr lang="en-US" sz="2800" dirty="0" smtClean="0"/>
              <a:t>“Research design provides the glue that holds the research project together. A design is used to structure the research, to show how all of the major parts of the research project -- the samples or groups, measures, treatments or programs, and methods of assignment -- work together to try to address the central research questions.”</a:t>
            </a:r>
          </a:p>
          <a:p>
            <a:pPr eaLnBrk="1" hangingPunct="1">
              <a:buFontTx/>
              <a:buNone/>
            </a:pPr>
            <a:r>
              <a:rPr lang="en-US" sz="2800" dirty="0" smtClean="0"/>
              <a:t>		 </a:t>
            </a:r>
            <a:r>
              <a:rPr lang="en-US" sz="1200" dirty="0" smtClean="0">
                <a:hlinkClick r:id="rId3"/>
              </a:rPr>
              <a:t>http://www.socialresearchmethods.net/kb/design.php</a:t>
            </a:r>
            <a:endParaRPr lang="en-US" sz="1200" dirty="0" smtClean="0"/>
          </a:p>
          <a:p>
            <a:pPr eaLnBrk="1" hangingPunct="1">
              <a:buFontTx/>
              <a:buNone/>
            </a:pPr>
            <a:endParaRPr lang="en-US" sz="1200"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Number Placeholder 5"/>
          <p:cNvSpPr>
            <a:spLocks noGrp="1"/>
          </p:cNvSpPr>
          <p:nvPr>
            <p:ph type="sldNum" sz="quarter" idx="12"/>
          </p:nvPr>
        </p:nvSpPr>
        <p:spPr>
          <a:noFill/>
        </p:spPr>
        <p:txBody>
          <a:bodyPr/>
          <a:lstStyle/>
          <a:p>
            <a:fld id="{5415977F-9666-46F3-9200-22946E7AE53B}" type="slidenum">
              <a:rPr lang="en-US" smtClean="0"/>
              <a:pPr/>
              <a:t>4</a:t>
            </a:fld>
            <a:endParaRPr lang="en-US" smtClean="0"/>
          </a:p>
        </p:txBody>
      </p:sp>
      <p:sp>
        <p:nvSpPr>
          <p:cNvPr id="18434" name="Rectangle 2"/>
          <p:cNvSpPr>
            <a:spLocks noGrp="1" noChangeArrowheads="1"/>
          </p:cNvSpPr>
          <p:nvPr>
            <p:ph type="title"/>
          </p:nvPr>
        </p:nvSpPr>
        <p:spPr/>
        <p:txBody>
          <a:bodyPr/>
          <a:lstStyle/>
          <a:p>
            <a:pPr eaLnBrk="1" hangingPunct="1"/>
            <a:r>
              <a:rPr lang="en-US" smtClean="0"/>
              <a:t>Steps in Research Design</a:t>
            </a:r>
          </a:p>
        </p:txBody>
      </p:sp>
      <p:sp>
        <p:nvSpPr>
          <p:cNvPr id="18435" name="Rectangle 3"/>
          <p:cNvSpPr>
            <a:spLocks noGrp="1" noChangeArrowheads="1"/>
          </p:cNvSpPr>
          <p:nvPr>
            <p:ph type="body" idx="1"/>
          </p:nvPr>
        </p:nvSpPr>
        <p:spPr/>
        <p:txBody>
          <a:bodyPr/>
          <a:lstStyle/>
          <a:p>
            <a:pPr eaLnBrk="1" hangingPunct="1">
              <a:lnSpc>
                <a:spcPct val="90000"/>
              </a:lnSpc>
            </a:pPr>
            <a:r>
              <a:rPr lang="en-US" sz="2400" smtClean="0"/>
              <a:t> 1.  Identify the problem. [lit. review &amp; causal model]</a:t>
            </a:r>
          </a:p>
          <a:p>
            <a:pPr eaLnBrk="1" hangingPunct="1">
              <a:lnSpc>
                <a:spcPct val="90000"/>
              </a:lnSpc>
            </a:pPr>
            <a:r>
              <a:rPr lang="en-US" sz="2400" smtClean="0"/>
              <a:t> 2.  Hypothesize the cause of the problem. [H1 &amp; H0]</a:t>
            </a:r>
          </a:p>
          <a:p>
            <a:pPr eaLnBrk="1" hangingPunct="1">
              <a:lnSpc>
                <a:spcPct val="90000"/>
              </a:lnSpc>
            </a:pPr>
            <a:r>
              <a:rPr lang="en-US" sz="2400" smtClean="0"/>
              <a:t> 3.  Provide clear definitions of the concepts [variables].</a:t>
            </a:r>
          </a:p>
          <a:p>
            <a:pPr eaLnBrk="1" hangingPunct="1">
              <a:lnSpc>
                <a:spcPct val="90000"/>
              </a:lnSpc>
            </a:pPr>
            <a:r>
              <a:rPr lang="en-US" sz="2400" smtClean="0"/>
              <a:t> 4.  Operationalize the concepts [indicators].</a:t>
            </a:r>
          </a:p>
          <a:p>
            <a:pPr eaLnBrk="1" hangingPunct="1">
              <a:lnSpc>
                <a:spcPct val="90000"/>
              </a:lnSpc>
            </a:pPr>
            <a:r>
              <a:rPr lang="en-US" sz="2400" smtClean="0"/>
              <a:t> 5.  Gather empirical data.</a:t>
            </a:r>
          </a:p>
          <a:p>
            <a:pPr eaLnBrk="1" hangingPunct="1">
              <a:lnSpc>
                <a:spcPct val="90000"/>
              </a:lnSpc>
            </a:pPr>
            <a:r>
              <a:rPr lang="en-US" sz="2400" smtClean="0"/>
              <a:t> 6.  Test the hypothesis or hypotheses. </a:t>
            </a:r>
          </a:p>
          <a:p>
            <a:pPr eaLnBrk="1" hangingPunct="1">
              <a:lnSpc>
                <a:spcPct val="90000"/>
              </a:lnSpc>
            </a:pPr>
            <a:r>
              <a:rPr lang="en-US" sz="2400" smtClean="0"/>
              <a:t> 7.  Reflect back on theory.</a:t>
            </a:r>
          </a:p>
          <a:p>
            <a:pPr eaLnBrk="1" hangingPunct="1">
              <a:lnSpc>
                <a:spcPct val="90000"/>
              </a:lnSpc>
            </a:pPr>
            <a:r>
              <a:rPr lang="en-US" sz="2400" smtClean="0"/>
              <a:t> 8.  Publicize the results.</a:t>
            </a:r>
          </a:p>
          <a:p>
            <a:pPr eaLnBrk="1" hangingPunct="1">
              <a:lnSpc>
                <a:spcPct val="90000"/>
              </a:lnSpc>
            </a:pPr>
            <a:r>
              <a:rPr lang="en-US" sz="2400" smtClean="0"/>
              <a:t> 9.  Replicate the results.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Number Placeholder 5"/>
          <p:cNvSpPr>
            <a:spLocks noGrp="1"/>
          </p:cNvSpPr>
          <p:nvPr>
            <p:ph type="sldNum" sz="quarter" idx="12"/>
          </p:nvPr>
        </p:nvSpPr>
        <p:spPr>
          <a:noFill/>
        </p:spPr>
        <p:txBody>
          <a:bodyPr/>
          <a:lstStyle/>
          <a:p>
            <a:fld id="{22B3B9C5-4935-42AE-B6DA-B1A370385947}" type="slidenum">
              <a:rPr lang="en-US" smtClean="0"/>
              <a:pPr/>
              <a:t>5</a:t>
            </a:fld>
            <a:endParaRPr lang="en-US" smtClean="0"/>
          </a:p>
        </p:txBody>
      </p:sp>
      <p:sp>
        <p:nvSpPr>
          <p:cNvPr id="19458" name="Rectangle 2"/>
          <p:cNvSpPr>
            <a:spLocks noGrp="1" noChangeArrowheads="1"/>
          </p:cNvSpPr>
          <p:nvPr>
            <p:ph type="title"/>
          </p:nvPr>
        </p:nvSpPr>
        <p:spPr/>
        <p:txBody>
          <a:bodyPr/>
          <a:lstStyle/>
          <a:p>
            <a:pPr eaLnBrk="1" hangingPunct="1"/>
            <a:r>
              <a:rPr lang="en-US" sz="3600" smtClean="0"/>
              <a:t>Step 1:Type of Research Question</a:t>
            </a:r>
          </a:p>
        </p:txBody>
      </p:sp>
      <p:sp>
        <p:nvSpPr>
          <p:cNvPr id="19459" name="Rectangle 3"/>
          <p:cNvSpPr>
            <a:spLocks noGrp="1" noChangeArrowheads="1"/>
          </p:cNvSpPr>
          <p:nvPr>
            <p:ph type="body" idx="1"/>
          </p:nvPr>
        </p:nvSpPr>
        <p:spPr/>
        <p:txBody>
          <a:bodyPr/>
          <a:lstStyle/>
          <a:p>
            <a:pPr eaLnBrk="1" hangingPunct="1">
              <a:lnSpc>
                <a:spcPct val="80000"/>
              </a:lnSpc>
            </a:pPr>
            <a:r>
              <a:rPr lang="en-US" sz="2000" dirty="0" smtClean="0"/>
              <a:t>Exploratory Research - “What” questions fall into this category of research.  (Qualitative</a:t>
            </a:r>
            <a:r>
              <a:rPr lang="en-US" sz="2000" dirty="0" smtClean="0"/>
              <a:t>). Ex: what’s going on with our trade policy? Purely from the Qualitative family. Answered with interviews or observations.</a:t>
            </a:r>
          </a:p>
          <a:p>
            <a:pPr eaLnBrk="1" hangingPunct="1">
              <a:lnSpc>
                <a:spcPct val="80000"/>
              </a:lnSpc>
            </a:pPr>
            <a:r>
              <a:rPr lang="en-US" sz="2000" dirty="0" smtClean="0"/>
              <a:t>Descriptive </a:t>
            </a:r>
            <a:r>
              <a:rPr lang="en-US" sz="2000" dirty="0" smtClean="0"/>
              <a:t>Research - “Who” “Where” “When” &amp; “How” questions fall into this type of research category. (Quantitative [survey] &amp; Qualitative [observation </a:t>
            </a:r>
            <a:r>
              <a:rPr lang="en-US" sz="2000" dirty="0" err="1" smtClean="0"/>
              <a:t>etc</a:t>
            </a:r>
            <a:r>
              <a:rPr lang="en-US" sz="2000" dirty="0" smtClean="0"/>
              <a:t>])</a:t>
            </a:r>
          </a:p>
          <a:p>
            <a:pPr eaLnBrk="1" hangingPunct="1">
              <a:lnSpc>
                <a:spcPct val="80000"/>
              </a:lnSpc>
            </a:pPr>
            <a:r>
              <a:rPr lang="en-US" sz="2000" dirty="0" smtClean="0"/>
              <a:t>Opening for using mixed design. You can use observations to build a bit of a theory and then do surveys, etc.</a:t>
            </a:r>
          </a:p>
          <a:p>
            <a:pPr eaLnBrk="1" hangingPunct="1">
              <a:lnSpc>
                <a:spcPct val="80000"/>
              </a:lnSpc>
            </a:pPr>
            <a:r>
              <a:rPr lang="en-US" sz="2000" dirty="0" smtClean="0"/>
              <a:t>Good for laying down foundational information to continue to do more research.</a:t>
            </a:r>
          </a:p>
          <a:p>
            <a:pPr eaLnBrk="1" hangingPunct="1">
              <a:lnSpc>
                <a:spcPct val="80000"/>
              </a:lnSpc>
            </a:pPr>
            <a:r>
              <a:rPr lang="en-US" sz="2000" dirty="0" smtClean="0"/>
              <a:t>Due to funding requirements, we start compartmentalizing these.</a:t>
            </a:r>
            <a:endParaRPr lang="en-US" sz="2000" dirty="0" smtClean="0"/>
          </a:p>
          <a:p>
            <a:pPr eaLnBrk="1" hangingPunct="1">
              <a:lnSpc>
                <a:spcPct val="80000"/>
              </a:lnSpc>
            </a:pPr>
            <a:r>
              <a:rPr lang="en-US" sz="2000" dirty="0" smtClean="0"/>
              <a:t>Explanatory Research - “Why” research questions.  (Questions about causality –Quantitative [experiment</a:t>
            </a:r>
            <a:r>
              <a:rPr lang="en-US" sz="2000" dirty="0" smtClean="0"/>
              <a:t>]). Ex: Why do people move from Newfoundland to Fort Murray? You can look at </a:t>
            </a:r>
            <a:r>
              <a:rPr lang="en-US" sz="2000" dirty="0" err="1" smtClean="0"/>
              <a:t>statscan</a:t>
            </a:r>
            <a:r>
              <a:rPr lang="en-US" sz="2000" dirty="0" smtClean="0"/>
              <a:t> data, etc. Looking for causation or cause/effect. They want to know with a certain level of confidence and predictability in the research to generalize it to the population. Can only be accomplished with quantitative research design.</a:t>
            </a:r>
            <a:endParaRPr lang="en-US" sz="20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Number Placeholder 5"/>
          <p:cNvSpPr>
            <a:spLocks noGrp="1"/>
          </p:cNvSpPr>
          <p:nvPr>
            <p:ph type="sldNum" sz="quarter" idx="12"/>
          </p:nvPr>
        </p:nvSpPr>
        <p:spPr>
          <a:noFill/>
        </p:spPr>
        <p:txBody>
          <a:bodyPr/>
          <a:lstStyle/>
          <a:p>
            <a:fld id="{6748DF45-49ED-4A84-9AA2-7A8930575615}" type="slidenum">
              <a:rPr lang="en-US" smtClean="0"/>
              <a:pPr/>
              <a:t>6</a:t>
            </a:fld>
            <a:endParaRPr lang="en-US" smtClean="0"/>
          </a:p>
        </p:txBody>
      </p:sp>
      <p:sp>
        <p:nvSpPr>
          <p:cNvPr id="20482" name="Rectangle 2"/>
          <p:cNvSpPr>
            <a:spLocks noGrp="1" noChangeArrowheads="1"/>
          </p:cNvSpPr>
          <p:nvPr>
            <p:ph type="title"/>
          </p:nvPr>
        </p:nvSpPr>
        <p:spPr/>
        <p:txBody>
          <a:bodyPr/>
          <a:lstStyle/>
          <a:p>
            <a:pPr eaLnBrk="1" hangingPunct="1"/>
            <a:r>
              <a:rPr lang="en-US" sz="3600" smtClean="0"/>
              <a:t>Step 2: Hypothesis</a:t>
            </a:r>
          </a:p>
        </p:txBody>
      </p:sp>
      <p:sp>
        <p:nvSpPr>
          <p:cNvPr id="20483" name="Rectangle 3"/>
          <p:cNvSpPr>
            <a:spLocks noGrp="1" noChangeArrowheads="1"/>
          </p:cNvSpPr>
          <p:nvPr>
            <p:ph type="body" idx="1"/>
          </p:nvPr>
        </p:nvSpPr>
        <p:spPr/>
        <p:txBody>
          <a:bodyPr/>
          <a:lstStyle/>
          <a:p>
            <a:pPr eaLnBrk="1" hangingPunct="1"/>
            <a:r>
              <a:rPr lang="en-US" smtClean="0"/>
              <a:t>What is the purpose of the research?</a:t>
            </a:r>
          </a:p>
          <a:p>
            <a:pPr eaLnBrk="1" hangingPunct="1"/>
            <a:endParaRPr lang="en-US" sz="2400" smtClean="0"/>
          </a:p>
          <a:p>
            <a:pPr eaLnBrk="1" hangingPunct="1">
              <a:buFontTx/>
              <a:buNone/>
            </a:pPr>
            <a:r>
              <a:rPr lang="en-US" sz="2400" smtClean="0"/>
              <a:t>           </a:t>
            </a:r>
            <a:r>
              <a:rPr lang="en-US" sz="2400" b="1" smtClean="0"/>
              <a:t>Quantitative                          Qualitative</a:t>
            </a:r>
          </a:p>
          <a:p>
            <a:pPr eaLnBrk="1" hangingPunct="1"/>
            <a:r>
              <a:rPr lang="en-US" sz="2400" smtClean="0"/>
              <a:t> - To explain &amp; predict         - To describe &amp; explain</a:t>
            </a:r>
          </a:p>
          <a:p>
            <a:pPr eaLnBrk="1" hangingPunct="1"/>
            <a:r>
              <a:rPr lang="en-US" sz="2400" smtClean="0"/>
              <a:t> - To confirm &amp; validate       - To explore &amp; interpret</a:t>
            </a:r>
          </a:p>
          <a:p>
            <a:pPr eaLnBrk="1" hangingPunct="1"/>
            <a:r>
              <a:rPr lang="en-US" sz="2400" smtClean="0"/>
              <a:t> - To test theory                   - To build theory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Number Placeholder 5"/>
          <p:cNvSpPr>
            <a:spLocks noGrp="1"/>
          </p:cNvSpPr>
          <p:nvPr>
            <p:ph type="sldNum" sz="quarter" idx="12"/>
          </p:nvPr>
        </p:nvSpPr>
        <p:spPr>
          <a:noFill/>
        </p:spPr>
        <p:txBody>
          <a:bodyPr/>
          <a:lstStyle/>
          <a:p>
            <a:fld id="{BEA9429C-43ED-4B78-A3CF-52B0D7B25EAD}" type="slidenum">
              <a:rPr lang="en-US" smtClean="0"/>
              <a:pPr/>
              <a:t>7</a:t>
            </a:fld>
            <a:endParaRPr lang="en-US" smtClean="0"/>
          </a:p>
        </p:txBody>
      </p:sp>
      <p:sp>
        <p:nvSpPr>
          <p:cNvPr id="21506" name="Rectangle 2"/>
          <p:cNvSpPr>
            <a:spLocks noGrp="1" noChangeArrowheads="1"/>
          </p:cNvSpPr>
          <p:nvPr>
            <p:ph type="title"/>
          </p:nvPr>
        </p:nvSpPr>
        <p:spPr/>
        <p:txBody>
          <a:bodyPr/>
          <a:lstStyle/>
          <a:p>
            <a:pPr eaLnBrk="1" hangingPunct="1"/>
            <a:r>
              <a:rPr lang="en-US" sz="3600" smtClean="0"/>
              <a:t>Step 3 &amp; 4: Variables &amp; Indicators</a:t>
            </a:r>
          </a:p>
        </p:txBody>
      </p:sp>
      <p:sp>
        <p:nvSpPr>
          <p:cNvPr id="21507" name="Rectangle 3"/>
          <p:cNvSpPr>
            <a:spLocks noGrp="1" noChangeArrowheads="1"/>
          </p:cNvSpPr>
          <p:nvPr>
            <p:ph type="body" idx="1"/>
          </p:nvPr>
        </p:nvSpPr>
        <p:spPr/>
        <p:txBody>
          <a:bodyPr/>
          <a:lstStyle/>
          <a:p>
            <a:pPr eaLnBrk="1" hangingPunct="1">
              <a:lnSpc>
                <a:spcPct val="90000"/>
              </a:lnSpc>
            </a:pPr>
            <a:r>
              <a:rPr lang="en-US" sz="2800" b="1" smtClean="0"/>
              <a:t>What is the nature of the research process?</a:t>
            </a:r>
          </a:p>
          <a:p>
            <a:pPr eaLnBrk="1" hangingPunct="1">
              <a:lnSpc>
                <a:spcPct val="90000"/>
              </a:lnSpc>
            </a:pPr>
            <a:endParaRPr lang="en-US" sz="2800" b="1" smtClean="0"/>
          </a:p>
          <a:p>
            <a:pPr eaLnBrk="1" hangingPunct="1">
              <a:lnSpc>
                <a:spcPct val="90000"/>
              </a:lnSpc>
              <a:buFontTx/>
              <a:buNone/>
            </a:pPr>
            <a:r>
              <a:rPr lang="en-US" sz="2800" b="1" smtClean="0"/>
              <a:t>     Quantitative                    Qualitative</a:t>
            </a:r>
          </a:p>
          <a:p>
            <a:pPr eaLnBrk="1" hangingPunct="1">
              <a:lnSpc>
                <a:spcPct val="90000"/>
              </a:lnSpc>
            </a:pPr>
            <a:r>
              <a:rPr lang="en-US" sz="2800" smtClean="0"/>
              <a:t> - Focused                        - Holistic</a:t>
            </a:r>
          </a:p>
          <a:p>
            <a:pPr eaLnBrk="1" hangingPunct="1">
              <a:lnSpc>
                <a:spcPct val="90000"/>
              </a:lnSpc>
            </a:pPr>
            <a:r>
              <a:rPr lang="en-US" sz="2800" smtClean="0"/>
              <a:t> - Known variables           - Unknown variables</a:t>
            </a:r>
          </a:p>
          <a:p>
            <a:pPr eaLnBrk="1" hangingPunct="1">
              <a:lnSpc>
                <a:spcPct val="90000"/>
              </a:lnSpc>
            </a:pPr>
            <a:r>
              <a:rPr lang="en-US" sz="2800" smtClean="0"/>
              <a:t> - Established guidelines - Flexible guidelines</a:t>
            </a:r>
          </a:p>
          <a:p>
            <a:pPr eaLnBrk="1" hangingPunct="1">
              <a:lnSpc>
                <a:spcPct val="90000"/>
              </a:lnSpc>
            </a:pPr>
            <a:r>
              <a:rPr lang="en-US" sz="2800" smtClean="0"/>
              <a:t> - Static design                 - Emergent design</a:t>
            </a:r>
          </a:p>
          <a:p>
            <a:pPr eaLnBrk="1" hangingPunct="1">
              <a:lnSpc>
                <a:spcPct val="90000"/>
              </a:lnSpc>
            </a:pPr>
            <a:r>
              <a:rPr lang="en-US" sz="2800" smtClean="0"/>
              <a:t> - Context-free                  - Context-bound</a:t>
            </a:r>
          </a:p>
          <a:p>
            <a:pPr eaLnBrk="1" hangingPunct="1">
              <a:lnSpc>
                <a:spcPct val="90000"/>
              </a:lnSpc>
            </a:pPr>
            <a:r>
              <a:rPr lang="en-US" sz="2800" smtClean="0"/>
              <a:t> - Detached view              - Personal view</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Number Placeholder 5"/>
          <p:cNvSpPr>
            <a:spLocks noGrp="1"/>
          </p:cNvSpPr>
          <p:nvPr>
            <p:ph type="sldNum" sz="quarter" idx="12"/>
          </p:nvPr>
        </p:nvSpPr>
        <p:spPr>
          <a:noFill/>
        </p:spPr>
        <p:txBody>
          <a:bodyPr/>
          <a:lstStyle/>
          <a:p>
            <a:fld id="{25BDFF3D-01C9-441D-ADAF-DB3136DDBC0B}" type="slidenum">
              <a:rPr lang="en-US" smtClean="0"/>
              <a:pPr/>
              <a:t>8</a:t>
            </a:fld>
            <a:endParaRPr lang="en-US" smtClean="0"/>
          </a:p>
        </p:txBody>
      </p:sp>
      <p:sp>
        <p:nvSpPr>
          <p:cNvPr id="22530" name="Rectangle 2"/>
          <p:cNvSpPr>
            <a:spLocks noGrp="1" noChangeArrowheads="1"/>
          </p:cNvSpPr>
          <p:nvPr>
            <p:ph type="title"/>
          </p:nvPr>
        </p:nvSpPr>
        <p:spPr/>
        <p:txBody>
          <a:bodyPr/>
          <a:lstStyle/>
          <a:p>
            <a:pPr eaLnBrk="1" hangingPunct="1"/>
            <a:r>
              <a:rPr lang="en-US" sz="3600" smtClean="0"/>
              <a:t>Step 5: Gathering Data</a:t>
            </a:r>
          </a:p>
        </p:txBody>
      </p:sp>
      <p:sp>
        <p:nvSpPr>
          <p:cNvPr id="22531" name="Rectangle 3"/>
          <p:cNvSpPr>
            <a:spLocks noGrp="1" noChangeArrowheads="1"/>
          </p:cNvSpPr>
          <p:nvPr>
            <p:ph type="body" idx="1"/>
          </p:nvPr>
        </p:nvSpPr>
        <p:spPr/>
        <p:txBody>
          <a:bodyPr/>
          <a:lstStyle/>
          <a:p>
            <a:pPr eaLnBrk="1" hangingPunct="1"/>
            <a:r>
              <a:rPr lang="en-US" smtClean="0"/>
              <a:t>What are the methods of data collection?</a:t>
            </a:r>
          </a:p>
          <a:p>
            <a:pPr eaLnBrk="1" hangingPunct="1"/>
            <a:endParaRPr lang="en-US" smtClean="0"/>
          </a:p>
          <a:p>
            <a:pPr eaLnBrk="1" hangingPunct="1">
              <a:buFontTx/>
              <a:buNone/>
            </a:pPr>
            <a:r>
              <a:rPr lang="en-US" sz="2400" smtClean="0"/>
              <a:t>                </a:t>
            </a:r>
            <a:r>
              <a:rPr lang="en-US" sz="2400" b="1" smtClean="0"/>
              <a:t>Quantitative                         Qualitative</a:t>
            </a:r>
            <a:endParaRPr lang="en-US" sz="2400" smtClean="0"/>
          </a:p>
          <a:p>
            <a:pPr eaLnBrk="1" hangingPunct="1">
              <a:buFontTx/>
              <a:buNone/>
            </a:pPr>
            <a:r>
              <a:rPr lang="en-US" sz="2400" smtClean="0"/>
              <a:t> - Representative, large sample - Informative, small sample</a:t>
            </a:r>
          </a:p>
          <a:p>
            <a:pPr eaLnBrk="1" hangingPunct="1">
              <a:buFontTx/>
              <a:buNone/>
            </a:pPr>
            <a:r>
              <a:rPr lang="en-US" sz="2400" smtClean="0"/>
              <a:t> - Standardized instruments       - Observations, interviews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Number Placeholder 5"/>
          <p:cNvSpPr>
            <a:spLocks noGrp="1"/>
          </p:cNvSpPr>
          <p:nvPr>
            <p:ph type="sldNum" sz="quarter" idx="12"/>
          </p:nvPr>
        </p:nvSpPr>
        <p:spPr>
          <a:noFill/>
        </p:spPr>
        <p:txBody>
          <a:bodyPr/>
          <a:lstStyle/>
          <a:p>
            <a:fld id="{322AF149-C6B4-4AF8-8120-FDC93C978431}" type="slidenum">
              <a:rPr lang="en-US" smtClean="0"/>
              <a:pPr/>
              <a:t>9</a:t>
            </a:fld>
            <a:endParaRPr lang="en-US" smtClean="0"/>
          </a:p>
        </p:txBody>
      </p:sp>
      <p:sp>
        <p:nvSpPr>
          <p:cNvPr id="23554" name="Rectangle 2"/>
          <p:cNvSpPr>
            <a:spLocks noGrp="1" noChangeArrowheads="1"/>
          </p:cNvSpPr>
          <p:nvPr>
            <p:ph type="title"/>
          </p:nvPr>
        </p:nvSpPr>
        <p:spPr/>
        <p:txBody>
          <a:bodyPr/>
          <a:lstStyle/>
          <a:p>
            <a:pPr eaLnBrk="1" hangingPunct="1"/>
            <a:r>
              <a:rPr lang="en-US" sz="3200" smtClean="0"/>
              <a:t>Step 6 &amp; 7: Testing Hypothesis &amp; </a:t>
            </a:r>
            <a:br>
              <a:rPr lang="en-US" sz="3200" smtClean="0"/>
            </a:br>
            <a:r>
              <a:rPr lang="en-US" sz="3200" smtClean="0"/>
              <a:t>Reflecting Back on Theory</a:t>
            </a:r>
          </a:p>
        </p:txBody>
      </p:sp>
      <p:sp>
        <p:nvSpPr>
          <p:cNvPr id="23555" name="Rectangle 3"/>
          <p:cNvSpPr>
            <a:spLocks noGrp="1" noChangeArrowheads="1"/>
          </p:cNvSpPr>
          <p:nvPr>
            <p:ph type="body" idx="1"/>
          </p:nvPr>
        </p:nvSpPr>
        <p:spPr/>
        <p:txBody>
          <a:bodyPr/>
          <a:lstStyle/>
          <a:p>
            <a:pPr eaLnBrk="1" hangingPunct="1">
              <a:lnSpc>
                <a:spcPct val="90000"/>
              </a:lnSpc>
              <a:buFontTx/>
              <a:buNone/>
            </a:pPr>
            <a:r>
              <a:rPr lang="en-US" sz="2400" b="1" smtClean="0"/>
              <a:t>What is the form of reasoning used in analysis?</a:t>
            </a:r>
          </a:p>
          <a:p>
            <a:pPr eaLnBrk="1" hangingPunct="1">
              <a:lnSpc>
                <a:spcPct val="90000"/>
              </a:lnSpc>
              <a:buFontTx/>
              <a:buNone/>
            </a:pPr>
            <a:endParaRPr lang="en-US" sz="2400" b="1" smtClean="0"/>
          </a:p>
          <a:p>
            <a:pPr eaLnBrk="1" hangingPunct="1">
              <a:lnSpc>
                <a:spcPct val="90000"/>
              </a:lnSpc>
              <a:buFontTx/>
              <a:buNone/>
            </a:pPr>
            <a:r>
              <a:rPr lang="en-US" sz="2400" b="1" smtClean="0"/>
              <a:t>           Quantitative                          Qualitative</a:t>
            </a:r>
          </a:p>
          <a:p>
            <a:pPr eaLnBrk="1" hangingPunct="1">
              <a:lnSpc>
                <a:spcPct val="90000"/>
              </a:lnSpc>
            </a:pPr>
            <a:r>
              <a:rPr lang="en-US" sz="2400" smtClean="0"/>
              <a:t> - Deductive analysis                - Inductive analysis</a:t>
            </a:r>
          </a:p>
          <a:p>
            <a:pPr eaLnBrk="1" hangingPunct="1">
              <a:lnSpc>
                <a:spcPct val="90000"/>
              </a:lnSpc>
            </a:pPr>
            <a:r>
              <a:rPr lang="en-US" sz="2400" smtClean="0"/>
              <a:t> - General to Specific                - Specific to General</a:t>
            </a:r>
          </a:p>
          <a:p>
            <a:pPr eaLnBrk="1" hangingPunct="1">
              <a:lnSpc>
                <a:spcPct val="90000"/>
              </a:lnSpc>
            </a:pPr>
            <a:r>
              <a:rPr lang="en-US" sz="2400" smtClean="0"/>
              <a:t> - Begin with specific                 - Observe the world &amp;</a:t>
            </a:r>
          </a:p>
          <a:p>
            <a:pPr eaLnBrk="1" hangingPunct="1">
              <a:lnSpc>
                <a:spcPct val="90000"/>
              </a:lnSpc>
              <a:buFontTx/>
              <a:buNone/>
            </a:pPr>
            <a:r>
              <a:rPr lang="en-US" sz="2400" smtClean="0"/>
              <a:t>       Hypothesis &amp; set out to            Develop generalizations</a:t>
            </a:r>
          </a:p>
          <a:p>
            <a:pPr eaLnBrk="1" hangingPunct="1">
              <a:lnSpc>
                <a:spcPct val="90000"/>
              </a:lnSpc>
              <a:buFontTx/>
              <a:buNone/>
            </a:pPr>
            <a:r>
              <a:rPr lang="en-US" sz="2400" smtClean="0"/>
              <a:t>       Test them in the real world.      &amp; conclusions.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Number Placeholder 5"/>
          <p:cNvSpPr>
            <a:spLocks noGrp="1"/>
          </p:cNvSpPr>
          <p:nvPr>
            <p:ph type="sldNum" sz="quarter" idx="12"/>
          </p:nvPr>
        </p:nvSpPr>
        <p:spPr>
          <a:noFill/>
        </p:spPr>
        <p:txBody>
          <a:bodyPr/>
          <a:lstStyle/>
          <a:p>
            <a:fld id="{E21CFCAA-7260-4FED-82A1-D79F0B0C10FB}" type="slidenum">
              <a:rPr lang="en-US" smtClean="0"/>
              <a:pPr/>
              <a:t>10</a:t>
            </a:fld>
            <a:endParaRPr lang="en-US" smtClean="0"/>
          </a:p>
        </p:txBody>
      </p:sp>
      <p:sp>
        <p:nvSpPr>
          <p:cNvPr id="24578" name="Rectangle 2"/>
          <p:cNvSpPr>
            <a:spLocks noGrp="1" noChangeArrowheads="1"/>
          </p:cNvSpPr>
          <p:nvPr>
            <p:ph type="title"/>
          </p:nvPr>
        </p:nvSpPr>
        <p:spPr>
          <a:xfrm>
            <a:off x="533400" y="381000"/>
            <a:ext cx="8153400" cy="1036638"/>
          </a:xfrm>
        </p:spPr>
        <p:txBody>
          <a:bodyPr/>
          <a:lstStyle/>
          <a:p>
            <a:pPr eaLnBrk="1" hangingPunct="1"/>
            <a:r>
              <a:rPr lang="en-US" sz="3600" smtClean="0"/>
              <a:t/>
            </a:r>
            <a:br>
              <a:rPr lang="en-US" sz="3600" smtClean="0"/>
            </a:br>
            <a:r>
              <a:rPr lang="en-US" sz="3600" smtClean="0"/>
              <a:t>Step 8: How are the findings communicated?</a:t>
            </a:r>
            <a:br>
              <a:rPr lang="en-US" sz="3600" smtClean="0"/>
            </a:br>
            <a:endParaRPr lang="en-US" sz="3600" smtClean="0"/>
          </a:p>
        </p:txBody>
      </p:sp>
      <p:sp>
        <p:nvSpPr>
          <p:cNvPr id="24579" name="Rectangle 3"/>
          <p:cNvSpPr>
            <a:spLocks noGrp="1" noChangeArrowheads="1"/>
          </p:cNvSpPr>
          <p:nvPr>
            <p:ph type="body" idx="1"/>
          </p:nvPr>
        </p:nvSpPr>
        <p:spPr/>
        <p:txBody>
          <a:bodyPr/>
          <a:lstStyle/>
          <a:p>
            <a:pPr eaLnBrk="1" hangingPunct="1">
              <a:buFontTx/>
              <a:buNone/>
            </a:pPr>
            <a:endParaRPr lang="en-US" sz="2800" smtClean="0"/>
          </a:p>
          <a:p>
            <a:pPr eaLnBrk="1" hangingPunct="1">
              <a:buFontTx/>
              <a:buNone/>
            </a:pPr>
            <a:r>
              <a:rPr lang="en-US" sz="2800" smtClean="0"/>
              <a:t>     </a:t>
            </a:r>
            <a:r>
              <a:rPr lang="en-US" sz="2800" b="1" smtClean="0"/>
              <a:t>Quantitative               Qualitative</a:t>
            </a:r>
          </a:p>
          <a:p>
            <a:pPr eaLnBrk="1" hangingPunct="1"/>
            <a:r>
              <a:rPr lang="en-US" sz="2800" smtClean="0"/>
              <a:t> - Numbers                   - Words</a:t>
            </a:r>
          </a:p>
          <a:p>
            <a:pPr eaLnBrk="1" hangingPunct="1"/>
            <a:r>
              <a:rPr lang="en-US" sz="2800" smtClean="0"/>
              <a:t> - Statistics,                  - Narratives, </a:t>
            </a:r>
          </a:p>
          <a:p>
            <a:pPr eaLnBrk="1" hangingPunct="1">
              <a:buFontTx/>
              <a:buNone/>
            </a:pPr>
            <a:r>
              <a:rPr lang="en-US" sz="2800" smtClean="0"/>
              <a:t>       aggregated data         individual quotes</a:t>
            </a:r>
          </a:p>
          <a:p>
            <a:pPr eaLnBrk="1" hangingPunct="1"/>
            <a:r>
              <a:rPr lang="en-US" sz="2800" smtClean="0"/>
              <a:t> - Formal voice,            - Personal voice, </a:t>
            </a:r>
          </a:p>
          <a:p>
            <a:pPr eaLnBrk="1" hangingPunct="1">
              <a:buFontTx/>
              <a:buNone/>
            </a:pPr>
            <a:r>
              <a:rPr lang="en-US" sz="2800" smtClean="0"/>
              <a:t>       scientific style             literary style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Number Placeholder 5"/>
          <p:cNvSpPr>
            <a:spLocks noGrp="1"/>
          </p:cNvSpPr>
          <p:nvPr>
            <p:ph type="sldNum" sz="quarter" idx="12"/>
          </p:nvPr>
        </p:nvSpPr>
        <p:spPr>
          <a:noFill/>
        </p:spPr>
        <p:txBody>
          <a:bodyPr/>
          <a:lstStyle/>
          <a:p>
            <a:fld id="{DF456A5E-BEA4-4A8E-8AA3-5896E0DD37E8}" type="slidenum">
              <a:rPr lang="en-US" smtClean="0"/>
              <a:pPr/>
              <a:t>11</a:t>
            </a:fld>
            <a:endParaRPr lang="en-US" smtClean="0"/>
          </a:p>
        </p:txBody>
      </p:sp>
      <p:sp>
        <p:nvSpPr>
          <p:cNvPr id="25602" name="Rectangle 2"/>
          <p:cNvSpPr>
            <a:spLocks noGrp="1" noChangeArrowheads="1"/>
          </p:cNvSpPr>
          <p:nvPr>
            <p:ph type="title"/>
          </p:nvPr>
        </p:nvSpPr>
        <p:spPr/>
        <p:txBody>
          <a:bodyPr/>
          <a:lstStyle/>
          <a:p>
            <a:pPr eaLnBrk="1" hangingPunct="1"/>
            <a:r>
              <a:rPr lang="en-US" sz="3600" smtClean="0"/>
              <a:t>Qualitative Research Methods</a:t>
            </a:r>
            <a:br>
              <a:rPr lang="en-US" sz="3600" smtClean="0"/>
            </a:br>
            <a:r>
              <a:rPr lang="en-US" sz="3600" smtClean="0"/>
              <a:t>Revisited</a:t>
            </a:r>
          </a:p>
        </p:txBody>
      </p:sp>
      <p:sp>
        <p:nvSpPr>
          <p:cNvPr id="25603" name="Rectangle 3"/>
          <p:cNvSpPr>
            <a:spLocks noGrp="1" noChangeArrowheads="1"/>
          </p:cNvSpPr>
          <p:nvPr>
            <p:ph type="body" idx="1"/>
          </p:nvPr>
        </p:nvSpPr>
        <p:spPr/>
        <p:txBody>
          <a:bodyPr/>
          <a:lstStyle/>
          <a:p>
            <a:pPr eaLnBrk="1" hangingPunct="1"/>
            <a:r>
              <a:rPr lang="en-US" smtClean="0"/>
              <a:t>Interviews, </a:t>
            </a:r>
          </a:p>
          <a:p>
            <a:pPr eaLnBrk="1" hangingPunct="1"/>
            <a:r>
              <a:rPr lang="en-US" smtClean="0"/>
              <a:t>Observation, </a:t>
            </a:r>
          </a:p>
          <a:p>
            <a:pPr eaLnBrk="1" hangingPunct="1"/>
            <a:r>
              <a:rPr lang="en-US" smtClean="0"/>
              <a:t>Case Study</a:t>
            </a:r>
          </a:p>
          <a:p>
            <a:pPr eaLnBrk="1" hangingPunct="1"/>
            <a:r>
              <a:rPr lang="en-US" smtClean="0"/>
              <a:t>Content Analysis</a:t>
            </a:r>
          </a:p>
          <a:p>
            <a:pPr eaLnBrk="1" hangingPunct="1"/>
            <a:r>
              <a:rPr lang="en-US" smtClean="0"/>
              <a:t>Etc.</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Number Placeholder 5"/>
          <p:cNvSpPr>
            <a:spLocks noGrp="1"/>
          </p:cNvSpPr>
          <p:nvPr>
            <p:ph type="sldNum" sz="quarter" idx="12"/>
          </p:nvPr>
        </p:nvSpPr>
        <p:spPr>
          <a:noFill/>
        </p:spPr>
        <p:txBody>
          <a:bodyPr/>
          <a:lstStyle/>
          <a:p>
            <a:fld id="{11D24E35-91F0-4BD4-A879-8A0CDC850C02}" type="slidenum">
              <a:rPr lang="en-US" smtClean="0"/>
              <a:pPr/>
              <a:t>12</a:t>
            </a:fld>
            <a:endParaRPr lang="en-US" smtClean="0"/>
          </a:p>
        </p:txBody>
      </p:sp>
      <p:sp>
        <p:nvSpPr>
          <p:cNvPr id="26626" name="Rectangle 2"/>
          <p:cNvSpPr>
            <a:spLocks noGrp="1" noChangeArrowheads="1"/>
          </p:cNvSpPr>
          <p:nvPr>
            <p:ph type="title"/>
          </p:nvPr>
        </p:nvSpPr>
        <p:spPr/>
        <p:txBody>
          <a:bodyPr/>
          <a:lstStyle/>
          <a:p>
            <a:pPr eaLnBrk="1" hangingPunct="1"/>
            <a:r>
              <a:rPr lang="en-US" sz="3600" smtClean="0"/>
              <a:t>Quantitative Research Methods</a:t>
            </a:r>
            <a:br>
              <a:rPr lang="en-US" sz="3600" smtClean="0"/>
            </a:br>
            <a:r>
              <a:rPr lang="en-US" sz="3600" smtClean="0"/>
              <a:t>Revisited</a:t>
            </a:r>
          </a:p>
        </p:txBody>
      </p:sp>
      <p:sp>
        <p:nvSpPr>
          <p:cNvPr id="26627" name="Rectangle 3"/>
          <p:cNvSpPr>
            <a:spLocks noGrp="1" noChangeArrowheads="1"/>
          </p:cNvSpPr>
          <p:nvPr>
            <p:ph type="body" idx="1"/>
          </p:nvPr>
        </p:nvSpPr>
        <p:spPr/>
        <p:txBody>
          <a:bodyPr/>
          <a:lstStyle/>
          <a:p>
            <a:pPr eaLnBrk="1" hangingPunct="1"/>
            <a:r>
              <a:rPr lang="en-US" smtClean="0"/>
              <a:t>Experimental Research, </a:t>
            </a:r>
          </a:p>
          <a:p>
            <a:pPr eaLnBrk="1" hangingPunct="1"/>
            <a:r>
              <a:rPr lang="en-US" smtClean="0"/>
              <a:t>Survey Research </a:t>
            </a:r>
          </a:p>
          <a:p>
            <a:pPr eaLnBrk="1" hangingPunct="1"/>
            <a:r>
              <a:rPr lang="en-US" smtClean="0"/>
              <a:t>Etc.</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Number Placeholder 5"/>
          <p:cNvSpPr>
            <a:spLocks noGrp="1"/>
          </p:cNvSpPr>
          <p:nvPr>
            <p:ph type="sldNum" sz="quarter" idx="12"/>
          </p:nvPr>
        </p:nvSpPr>
        <p:spPr>
          <a:noFill/>
        </p:spPr>
        <p:txBody>
          <a:bodyPr/>
          <a:lstStyle/>
          <a:p>
            <a:fld id="{3164297C-1D34-46B1-8839-B0A968738880}" type="slidenum">
              <a:rPr lang="en-US" smtClean="0"/>
              <a:pPr/>
              <a:t>13</a:t>
            </a:fld>
            <a:endParaRPr lang="en-US" smtClean="0"/>
          </a:p>
        </p:txBody>
      </p:sp>
      <p:sp>
        <p:nvSpPr>
          <p:cNvPr id="27650" name="Rectangle 2"/>
          <p:cNvSpPr>
            <a:spLocks noGrp="1" noChangeArrowheads="1"/>
          </p:cNvSpPr>
          <p:nvPr>
            <p:ph type="title"/>
          </p:nvPr>
        </p:nvSpPr>
        <p:spPr>
          <a:xfrm>
            <a:off x="457200" y="457200"/>
            <a:ext cx="8229600" cy="1143000"/>
          </a:xfrm>
        </p:spPr>
        <p:txBody>
          <a:bodyPr/>
          <a:lstStyle/>
          <a:p>
            <a:pPr eaLnBrk="1" hangingPunct="1"/>
            <a:r>
              <a:rPr lang="en-US" sz="3600" smtClean="0"/>
              <a:t>Other Types of Experimental Research</a:t>
            </a:r>
          </a:p>
        </p:txBody>
      </p:sp>
      <p:sp>
        <p:nvSpPr>
          <p:cNvPr id="27651" name="Rectangle 3"/>
          <p:cNvSpPr>
            <a:spLocks noGrp="1" noChangeArrowheads="1"/>
          </p:cNvSpPr>
          <p:nvPr>
            <p:ph type="body" idx="1"/>
          </p:nvPr>
        </p:nvSpPr>
        <p:spPr>
          <a:xfrm>
            <a:off x="457200" y="1981200"/>
            <a:ext cx="8229600" cy="4144963"/>
          </a:xfrm>
        </p:spPr>
        <p:txBody>
          <a:bodyPr/>
          <a:lstStyle/>
          <a:p>
            <a:pPr eaLnBrk="1" hangingPunct="1"/>
            <a:r>
              <a:rPr lang="en-US" sz="2800" dirty="0" smtClean="0"/>
              <a:t>Panel Studies - interview the same respondents at different points in time, thereby facilitating the study of change.</a:t>
            </a:r>
          </a:p>
          <a:p>
            <a:pPr eaLnBrk="1" hangingPunct="1"/>
            <a:r>
              <a:rPr lang="en-US" sz="2800" dirty="0" smtClean="0"/>
              <a:t>Pilot Studies - to gain information for a more structured piece of research</a:t>
            </a:r>
            <a:r>
              <a:rPr lang="en-US" sz="2800" dirty="0" smtClean="0"/>
              <a:t>. Done pre-step 5. Before you go out to the field.</a:t>
            </a:r>
            <a:endParaRPr lang="en-US" sz="2800" dirty="0" smtClean="0"/>
          </a:p>
          <a:p>
            <a:pPr eaLnBrk="1" hangingPunct="1"/>
            <a:r>
              <a:rPr lang="en-US" sz="2800" dirty="0" smtClean="0"/>
              <a:t>Secondary Analysis - Using already existing datasets</a:t>
            </a:r>
            <a:r>
              <a:rPr lang="en-US" sz="2800" dirty="0" smtClean="0"/>
              <a:t>. This </a:t>
            </a:r>
            <a:r>
              <a:rPr lang="en-US" sz="2800" dirty="0" smtClean="0"/>
              <a:t>replaces </a:t>
            </a:r>
            <a:r>
              <a:rPr lang="en-US" sz="2800" dirty="0" smtClean="0"/>
              <a:t>going to the field for step 5. Exists in th</a:t>
            </a:r>
            <a:r>
              <a:rPr lang="en-US" sz="2800" dirty="0" smtClean="0"/>
              <a:t>e quantitative.</a:t>
            </a:r>
            <a:endParaRPr lang="en-US" sz="28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436</TotalTime>
  <Words>968</Words>
  <Application>Microsoft Office PowerPoint</Application>
  <PresentationFormat>On-screen Show (4:3)</PresentationFormat>
  <Paragraphs>115</Paragraphs>
  <Slides>13</Slides>
  <Notes>8</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13</vt:i4>
      </vt:variant>
    </vt:vector>
  </HeadingPairs>
  <TitlesOfParts>
    <vt:vector size="15" baseType="lpstr">
      <vt:lpstr>Arial</vt:lpstr>
      <vt:lpstr>Default Design</vt:lpstr>
      <vt:lpstr>Qualitative vs Quantitative  Research Designs</vt:lpstr>
      <vt:lpstr>Objectives</vt:lpstr>
      <vt:lpstr>What is Research Design</vt:lpstr>
      <vt:lpstr>Steps in Research Design</vt:lpstr>
      <vt:lpstr>Step 1:Type of Research Question</vt:lpstr>
      <vt:lpstr>Step 2: Hypothesis</vt:lpstr>
      <vt:lpstr>Step 3 &amp; 4: Variables &amp; Indicators</vt:lpstr>
      <vt:lpstr>Step 5: Gathering Data</vt:lpstr>
      <vt:lpstr>Step 6 &amp; 7: Testing Hypothesis &amp;  Reflecting Back on Theory</vt:lpstr>
      <vt:lpstr> Step 8: How are the findings communicated? </vt:lpstr>
      <vt:lpstr>Qualitative Research Methods Revisited</vt:lpstr>
      <vt:lpstr>Quantitative Research Methods Revisited</vt:lpstr>
      <vt:lpstr>Other Types of Experimental Research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Quantitative Research Methods</dc:title>
  <dc:creator>Stephanie Mullen</dc:creator>
  <cp:lastModifiedBy>Rafa Hossain</cp:lastModifiedBy>
  <cp:revision>30</cp:revision>
  <dcterms:created xsi:type="dcterms:W3CDTF">2006-09-16T21:38:17Z</dcterms:created>
  <dcterms:modified xsi:type="dcterms:W3CDTF">2014-01-16T21:56:16Z</dcterms:modified>
</cp:coreProperties>
</file>