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735" r:id="rId2"/>
    <p:sldMasterId id="2147484039" r:id="rId3"/>
  </p:sldMasterIdLst>
  <p:notesMasterIdLst>
    <p:notesMasterId r:id="rId41"/>
  </p:notesMasterIdLst>
  <p:handoutMasterIdLst>
    <p:handoutMasterId r:id="rId42"/>
  </p:handoutMasterIdLst>
  <p:sldIdLst>
    <p:sldId id="256" r:id="rId4"/>
    <p:sldId id="325" r:id="rId5"/>
    <p:sldId id="337" r:id="rId6"/>
    <p:sldId id="266" r:id="rId7"/>
    <p:sldId id="257" r:id="rId8"/>
    <p:sldId id="268" r:id="rId9"/>
    <p:sldId id="326" r:id="rId10"/>
    <p:sldId id="338" r:id="rId11"/>
    <p:sldId id="272" r:id="rId12"/>
    <p:sldId id="284" r:id="rId13"/>
    <p:sldId id="346" r:id="rId14"/>
    <p:sldId id="350" r:id="rId15"/>
    <p:sldId id="352" r:id="rId16"/>
    <p:sldId id="349" r:id="rId17"/>
    <p:sldId id="351" r:id="rId18"/>
    <p:sldId id="367" r:id="rId19"/>
    <p:sldId id="363" r:id="rId20"/>
    <p:sldId id="364" r:id="rId21"/>
    <p:sldId id="365" r:id="rId22"/>
    <p:sldId id="366" r:id="rId23"/>
    <p:sldId id="370" r:id="rId24"/>
    <p:sldId id="371" r:id="rId25"/>
    <p:sldId id="345" r:id="rId26"/>
    <p:sldId id="343" r:id="rId27"/>
    <p:sldId id="344" r:id="rId28"/>
    <p:sldId id="360" r:id="rId29"/>
    <p:sldId id="290" r:id="rId30"/>
    <p:sldId id="291" r:id="rId31"/>
    <p:sldId id="294" r:id="rId32"/>
    <p:sldId id="295" r:id="rId33"/>
    <p:sldId id="298" r:id="rId34"/>
    <p:sldId id="299" r:id="rId35"/>
    <p:sldId id="300" r:id="rId36"/>
    <p:sldId id="355" r:id="rId37"/>
    <p:sldId id="354" r:id="rId38"/>
    <p:sldId id="357" r:id="rId39"/>
    <p:sldId id="358" r:id="rId40"/>
  </p:sldIdLst>
  <p:sldSz cx="9144000" cy="6858000" type="screen4x3"/>
  <p:notesSz cx="6858000" cy="9313863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>
        <p:scale>
          <a:sx n="90" d="100"/>
          <a:sy n="90" d="100"/>
        </p:scale>
        <p:origin x="-1229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pl-PL" smtClean="0"/>
              <a:t>mana 202  ch 4 moodle</a:t>
            </a:r>
            <a:endParaRPr lang="en-US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7138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03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47138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B53F270-036A-4F55-A69D-3B25BCE198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580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pl-PL" smtClean="0"/>
              <a:t>mana 202  ch 4 moodle</a:t>
            </a:r>
            <a:endParaRPr lang="en-CA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8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1725" y="698500"/>
            <a:ext cx="4656138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24363"/>
            <a:ext cx="5486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7138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47138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708BE6C-1181-4078-BAD4-C195B7A76F3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28537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pl-PL" smtClean="0">
                <a:latin typeface="Arial" pitchFamily="34" charset="0"/>
              </a:rPr>
              <a:t>mana 202  ch 4 moodle</a:t>
            </a:r>
            <a:endParaRPr lang="en-CA" smtClean="0">
              <a:latin typeface="Arial" pitchFamily="34" charset="0"/>
            </a:endParaRPr>
          </a:p>
        </p:txBody>
      </p:sp>
      <p:sp>
        <p:nvSpPr>
          <p:cNvPr id="593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FA8CE2-E9FA-4FA7-8238-BF4C4EF8726C}" type="slidenum">
              <a:rPr lang="en-CA" smtClean="0">
                <a:latin typeface="Arial" pitchFamily="34" charset="0"/>
              </a:rPr>
              <a:pPr/>
              <a:t>1</a:t>
            </a:fld>
            <a:endParaRPr lang="en-CA" smtClean="0">
              <a:latin typeface="Arial" pitchFamily="34" charset="0"/>
            </a:endParaRPr>
          </a:p>
        </p:txBody>
      </p:sp>
      <p:sp>
        <p:nvSpPr>
          <p:cNvPr id="593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281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73E76C-9870-4972-B237-D44A8DF2AB29}" type="slidenum">
              <a:rPr lang="en-US" smtClean="0">
                <a:latin typeface="Arial" pitchFamily="34" charset="0"/>
              </a:rPr>
              <a:pPr/>
              <a:t>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20" name="Rectangle 3"/>
          <p:cNvSpPr>
            <a:spLocks noChangeArrowheads="1"/>
          </p:cNvSpPr>
          <p:nvPr/>
        </p:nvSpPr>
        <p:spPr bwMode="auto">
          <a:xfrm>
            <a:off x="3886200" y="8848725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60421" name="Rectangle 4"/>
          <p:cNvSpPr>
            <a:spLocks noChangeArrowheads="1"/>
          </p:cNvSpPr>
          <p:nvPr/>
        </p:nvSpPr>
        <p:spPr bwMode="auto">
          <a:xfrm>
            <a:off x="0" y="8848725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22" name="Rectangle 5"/>
          <p:cNvSpPr>
            <a:spLocks noChangeArrowheads="1"/>
          </p:cNvSpPr>
          <p:nvPr/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23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9663" y="704850"/>
            <a:ext cx="4638675" cy="3479800"/>
          </a:xfrm>
          <a:ln w="12700" cap="flat"/>
        </p:spPr>
      </p:sp>
      <p:sp>
        <p:nvSpPr>
          <p:cNvPr id="6042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424363"/>
            <a:ext cx="5029200" cy="4191000"/>
          </a:xfrm>
          <a:noFill/>
          <a:ln/>
        </p:spPr>
        <p:txBody>
          <a:bodyPr lIns="90488" tIns="44450" rIns="90488" bIns="44450"/>
          <a:lstStyle/>
          <a:p>
            <a:r>
              <a:rPr lang="en-CA" smtClean="0">
                <a:latin typeface="Arial" pitchFamily="34" charset="0"/>
              </a:rPr>
              <a:t>SOURCE: Adapted from M. J. Rosenberg and C. I. Hovland, “Cognitive, </a:t>
            </a:r>
          </a:p>
          <a:p>
            <a:r>
              <a:rPr lang="en-CA" smtClean="0">
                <a:latin typeface="Arial" pitchFamily="34" charset="0"/>
              </a:rPr>
              <a:t>Affective, and Behavioral Components of Attitude,” in M. J. Rosenberg, C. I. Hovland, W. J. McGuire, R. P. Abelson, and J. H. Brehm, </a:t>
            </a:r>
            <a:r>
              <a:rPr lang="en-CA" i="1" smtClean="0">
                <a:latin typeface="Arial" pitchFamily="34" charset="0"/>
              </a:rPr>
              <a:t>Attitude Organization and Change (New Haven, Conn.: Yale University Press, 1960). Copyright 1960 Yale </a:t>
            </a:r>
            <a:r>
              <a:rPr lang="en-CA" smtClean="0">
                <a:latin typeface="Arial" pitchFamily="34" charset="0"/>
              </a:rPr>
              <a:t>University Press. Used with permission.</a:t>
            </a:r>
          </a:p>
          <a:p>
            <a:pPr eaLnBrk="1" hangingPunct="1"/>
            <a:endParaRPr lang="en-CA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1470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1F80BA-4575-4802-B2AB-70F37EA668B4}" type="slidenum">
              <a:rPr lang="en-US" smtClean="0">
                <a:latin typeface="Arial" pitchFamily="34" charset="0"/>
              </a:rPr>
              <a:pPr/>
              <a:t>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4" name="Rectangle 3"/>
          <p:cNvSpPr>
            <a:spLocks noChangeArrowheads="1"/>
          </p:cNvSpPr>
          <p:nvPr/>
        </p:nvSpPr>
        <p:spPr bwMode="auto">
          <a:xfrm>
            <a:off x="3886200" y="8848725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6</a:t>
            </a:r>
          </a:p>
        </p:txBody>
      </p:sp>
      <p:sp>
        <p:nvSpPr>
          <p:cNvPr id="61445" name="Rectangle 4"/>
          <p:cNvSpPr>
            <a:spLocks noChangeArrowheads="1"/>
          </p:cNvSpPr>
          <p:nvPr/>
        </p:nvSpPr>
        <p:spPr bwMode="auto">
          <a:xfrm>
            <a:off x="0" y="8848725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6" name="Rectangle 5"/>
          <p:cNvSpPr>
            <a:spLocks noChangeArrowheads="1"/>
          </p:cNvSpPr>
          <p:nvPr/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7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9663" y="704850"/>
            <a:ext cx="4638675" cy="3479800"/>
          </a:xfrm>
          <a:ln w="12700" cap="flat"/>
        </p:spPr>
      </p:sp>
      <p:sp>
        <p:nvSpPr>
          <p:cNvPr id="6144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424363"/>
            <a:ext cx="5029200" cy="41910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42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1D9881-6712-48F8-87FF-3DDD33D6C52A}" type="slidenum">
              <a:rPr lang="en-US">
                <a:latin typeface="Arial" pitchFamily="34" charset="0"/>
              </a:rPr>
              <a:pPr/>
              <a:t>17</a:t>
            </a:fld>
            <a:endParaRPr lang="en-US"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/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06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1D585C-DF08-4343-A49F-2499932DBC59}" type="slidenum">
              <a:rPr lang="en-US">
                <a:latin typeface="Arial" pitchFamily="34" charset="0"/>
              </a:rPr>
              <a:pPr/>
              <a:t>18</a:t>
            </a:fld>
            <a:endParaRPr lang="en-US">
              <a:latin typeface="Arial" pitchFamily="34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685800" lvl="1" indent="-228600" eaLnBrk="1" hangingPunct="1">
              <a:lnSpc>
                <a:spcPct val="90000"/>
              </a:lnSpc>
            </a:pPr>
            <a:endParaRPr lang="en-US" sz="900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044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7B5461-3CD2-4623-888A-24B5B22F1102}" type="slidenum">
              <a:rPr lang="en-US">
                <a:latin typeface="Arial" pitchFamily="34" charset="0"/>
              </a:rPr>
              <a:pPr/>
              <a:t>19</a:t>
            </a:fld>
            <a:endParaRPr lang="en-US"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</a:pPr>
            <a:endParaRPr lang="en-US" sz="9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319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C4BE56-7D5D-4D4E-BED9-DFDBD85D0917}" type="slidenum">
              <a:rPr lang="en-US">
                <a:latin typeface="Arial" pitchFamily="34" charset="0"/>
              </a:rPr>
              <a:pPr/>
              <a:t>20</a:t>
            </a:fld>
            <a:endParaRPr lang="en-US"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</a:pPr>
            <a:endParaRPr lang="en-US" sz="9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425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8FE80A-DD26-4D50-9784-7331041D8320}" type="slidenum">
              <a:rPr lang="en-US" smtClean="0">
                <a:latin typeface="Arial" pitchFamily="34" charset="0"/>
              </a:rPr>
              <a:pPr/>
              <a:t>21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9663" y="704850"/>
            <a:ext cx="4638675" cy="3479800"/>
          </a:xfrm>
          <a:ln w="12700" cap="flat"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24363"/>
            <a:ext cx="5029200" cy="41910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377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AACEEF-9232-493D-BBAD-1EFB06475C4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849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223F6F-2FFD-4D41-9D6B-4BF1D99F899B}" type="slidenum">
              <a:rPr lang="en-US" smtClean="0">
                <a:latin typeface="Arial" pitchFamily="34" charset="0"/>
              </a:rPr>
              <a:pPr/>
              <a:t>24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486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532249-5FE8-4917-946E-3568F85F2E00}" type="slidenum">
              <a:rPr lang="en-US" smtClean="0">
                <a:latin typeface="Arial" pitchFamily="34" charset="0"/>
              </a:rPr>
              <a:pPr/>
              <a:t>25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981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7B7E53-15CE-41C7-A340-F7CDCCC0B980}" type="slidenum">
              <a:rPr lang="en-US" smtClean="0">
                <a:latin typeface="Arial" pitchFamily="34" charset="0"/>
              </a:rPr>
              <a:pPr/>
              <a:t>26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Gill Sans" pitchFamily="-109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705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dirty="0" smtClean="0">
              <a:latin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656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F5FCA8-793A-4C36-88E4-C5EBA5ADC69E}" type="slidenum">
              <a:rPr lang="en-US" smtClean="0">
                <a:latin typeface="Arial" pitchFamily="34" charset="0"/>
              </a:rPr>
              <a:pPr/>
              <a:t>34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0060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015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3800" y="2135188"/>
            <a:ext cx="5181600" cy="182721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4038600"/>
            <a:ext cx="5176838" cy="10668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 sz="8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fld id="{9A6ECBAA-B60E-4488-A0DE-CF03CB7534D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41914-D3E0-453E-94D0-1743387ABCD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6C1D5-F983-4F69-A57B-9F6A64B378E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050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5F0C-6781-43A0-99B3-874DD9F2C6F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04B82-67E4-4656-9429-21F054E0D2E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ED4A-32B9-403A-8181-ED39C74B7B0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425BB-6476-45C9-9A0F-2718039D64C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CA2F7-778B-4B72-BF2D-4A6B3E98EEB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45B49-0C59-4024-ABB0-0A1ED2C5315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F1500-AE60-4D31-BDDE-20265DE248C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05650" y="228600"/>
            <a:ext cx="173355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228600"/>
            <a:ext cx="504825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7BD77-B3BE-45EF-A715-34E2C4F4737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9F388-C681-4AE0-9B2C-0ECFC66FEC8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3800" y="2135188"/>
            <a:ext cx="5181600" cy="182721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4038600"/>
            <a:ext cx="5176838" cy="10668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 sz="8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fld id="{E5CC675E-93AA-4F58-BD1E-CA516033DAC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355C2-33A7-4F94-AFD4-AF6654AE1BA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EF772-C679-4F9F-90B9-AF1D0B951F3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050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3E9AA-C895-43DE-8DE3-E0911F8CDDF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59355-F405-4025-8A84-66F76178FF0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35135-BA56-4890-965D-ACF34630439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6C189-C5DF-44C2-BD24-04A149E2803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C94A7-2BE2-4AE7-AEED-F8D463640A4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AF44F-31C6-41B4-9FC0-D261C7F9376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10E7D-DCB9-4AA9-94F4-AB418001599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05650" y="228600"/>
            <a:ext cx="173355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228600"/>
            <a:ext cx="504825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53BBE-88FE-45F0-B8FD-3192C6EFB2D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9B559-9433-409E-90D7-26EDA34ADD4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98082A-8764-40B7-A76E-65D6CE6DEFD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8737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24A73B-1381-40CD-860B-3BAB792B05F6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9525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B55CA3-2190-4B8C-BCB6-72122C6FE9ED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4855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B89919-6DDF-44AF-A1AF-A45187E534BE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26359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579410-0D47-48D2-AB95-1A17DD991CF8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7407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9261C3-0990-4018-95B1-DF7F0EF6ECF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6890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7042EB-BFD0-4BA6-9563-BDECCE04688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46266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AE1629B-586E-4158-9F51-E635EB2701E4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078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A7388C-B8ED-4003-BBCB-B8AEF5FC5584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1842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BB4746-922B-4498-B73E-8D0CF1FBFE96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7487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C43EA7-B12D-44F6-BF43-C8D954E8C8E6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7640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E5D94-E679-461C-870F-73DA4C336F0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02130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638" y="76200"/>
            <a:ext cx="79295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695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762500" y="1600200"/>
            <a:ext cx="36957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ch 4 mana  202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0645339-D166-458F-8982-FDE34CEE62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4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6934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447800"/>
            <a:ext cx="6934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fld id="{9E11B222-5191-4C5B-8202-A89C4417CBA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28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  <p:sldLayoutId id="214748401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 build="p"/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6934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447800"/>
            <a:ext cx="6934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fld id="{86099013-4BB5-4DF0-BE23-2C6FE3085B3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29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  <p:sldLayoutId id="2147484023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 build="p"/>
    </p:bld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E11B222-5191-4C5B-8202-A89C4417CBA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349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0" r:id="rId1"/>
    <p:sldLayoutId id="2147484041" r:id="rId2"/>
    <p:sldLayoutId id="2147484042" r:id="rId3"/>
    <p:sldLayoutId id="2147484043" r:id="rId4"/>
    <p:sldLayoutId id="2147484044" r:id="rId5"/>
    <p:sldLayoutId id="2147484045" r:id="rId6"/>
    <p:sldLayoutId id="2147484046" r:id="rId7"/>
    <p:sldLayoutId id="2147484047" r:id="rId8"/>
    <p:sldLayoutId id="2147484048" r:id="rId9"/>
    <p:sldLayoutId id="2147484049" r:id="rId10"/>
    <p:sldLayoutId id="2147484050" r:id="rId11"/>
    <p:sldLayoutId id="2147484051" r:id="rId12"/>
    <p:sldLayoutId id="2147484052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4000" dirty="0" smtClean="0"/>
              <a:t>Attitudes Emotions &amp; Ethics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4341" name="WordArt 4"/>
          <p:cNvSpPr>
            <a:spLocks noChangeArrowheads="1" noChangeShapeType="1" noTextEdit="1"/>
          </p:cNvSpPr>
          <p:nvPr/>
        </p:nvSpPr>
        <p:spPr bwMode="auto">
          <a:xfrm>
            <a:off x="3995936" y="1484784"/>
            <a:ext cx="2557462" cy="18494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CA" sz="44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Chapter 4</a:t>
            </a:r>
          </a:p>
        </p:txBody>
      </p:sp>
      <p:pic>
        <p:nvPicPr>
          <p:cNvPr id="14343" name="Picture 7" descr="http://bobareann.files.wordpress.com/2011/05/happy_employe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3286125" cy="2228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Attitudes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06499" name="Line 3"/>
          <p:cNvSpPr>
            <a:spLocks noChangeShapeType="1"/>
          </p:cNvSpPr>
          <p:nvPr/>
        </p:nvSpPr>
        <p:spPr bwMode="auto">
          <a:xfrm>
            <a:off x="3962400" y="3200400"/>
            <a:ext cx="35814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6500" name="Line 4"/>
          <p:cNvSpPr>
            <a:spLocks noChangeShapeType="1"/>
          </p:cNvSpPr>
          <p:nvPr/>
        </p:nvSpPr>
        <p:spPr bwMode="auto">
          <a:xfrm>
            <a:off x="3962400" y="4648200"/>
            <a:ext cx="35814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990600" y="1981200"/>
            <a:ext cx="22098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Arial" pitchFamily="34" charset="0"/>
              </a:rPr>
              <a:t>Attitudes</a:t>
            </a:r>
          </a:p>
          <a:p>
            <a:pPr>
              <a:spcBef>
                <a:spcPct val="50000"/>
              </a:spcBef>
            </a:pPr>
            <a:r>
              <a:rPr lang="en-US" sz="2400"/>
              <a:t>Evaluative statements or judgments concerning objects, people, or events.</a:t>
            </a:r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3962400" y="3352800"/>
            <a:ext cx="4191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pitchFamily="34" charset="0"/>
              </a:rPr>
              <a:t>Affective Component</a:t>
            </a:r>
            <a:br>
              <a:rPr lang="en-US" sz="2400" b="1">
                <a:latin typeface="Arial" pitchFamily="34" charset="0"/>
              </a:rPr>
            </a:br>
            <a:r>
              <a:rPr lang="en-US" sz="2000"/>
              <a:t>The emotional or feeling segment of an attitude.</a:t>
            </a: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3962400" y="1905000"/>
            <a:ext cx="3810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pitchFamily="34" charset="0"/>
              </a:rPr>
              <a:t>Cognitive component</a:t>
            </a:r>
            <a:br>
              <a:rPr lang="en-US" sz="2400" b="1">
                <a:latin typeface="Arial" pitchFamily="34" charset="0"/>
              </a:rPr>
            </a:br>
            <a:r>
              <a:rPr lang="en-US" sz="2000"/>
              <a:t>The opinion or belief segment of an attitude.</a:t>
            </a:r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3962400" y="4724400"/>
            <a:ext cx="4343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latin typeface="Arial" pitchFamily="34" charset="0"/>
              </a:rPr>
              <a:t>Behavioral Component</a:t>
            </a:r>
            <a:br>
              <a:rPr lang="en-US" sz="2400" b="1">
                <a:latin typeface="Arial" pitchFamily="34" charset="0"/>
              </a:rPr>
            </a:br>
            <a:r>
              <a:rPr lang="en-US" sz="2000"/>
              <a:t>An intention to behave in a certain way toward someone or something.</a:t>
            </a:r>
          </a:p>
        </p:txBody>
      </p:sp>
      <p:sp>
        <p:nvSpPr>
          <p:cNvPr id="106505" name="AutoShape 9"/>
          <p:cNvSpPr>
            <a:spLocks/>
          </p:cNvSpPr>
          <p:nvPr/>
        </p:nvSpPr>
        <p:spPr bwMode="auto">
          <a:xfrm>
            <a:off x="2743200" y="1676400"/>
            <a:ext cx="1676400" cy="4343400"/>
          </a:xfrm>
          <a:prstGeom prst="leftBrace">
            <a:avLst>
              <a:gd name="adj1" fmla="val 0"/>
              <a:gd name="adj2" fmla="val 13972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  <p:bldP spid="106500" grpId="0" animBg="1"/>
      <p:bldP spid="106501" grpId="0"/>
      <p:bldP spid="106502" grpId="0"/>
      <p:bldP spid="106503" grpId="0"/>
      <p:bldP spid="106504" grpId="0"/>
      <p:bldP spid="10650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8"/>
          <p:cNvSpPr>
            <a:spLocks noChangeArrowheads="1"/>
          </p:cNvSpPr>
          <p:nvPr/>
        </p:nvSpPr>
        <p:spPr bwMode="auto">
          <a:xfrm>
            <a:off x="1219200" y="1295400"/>
            <a:ext cx="1233488" cy="7715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eaLnBrk="0" hangingPunct="0"/>
            <a:r>
              <a:rPr lang="en-CA" sz="2000"/>
              <a:t>FFECT </a:t>
            </a:r>
            <a:r>
              <a:rPr lang="en-CA" sz="2600"/>
              <a:t>   </a:t>
            </a:r>
          </a:p>
        </p:txBody>
      </p:sp>
      <p:sp>
        <p:nvSpPr>
          <p:cNvPr id="17411" name="Rectangle 1029"/>
          <p:cNvSpPr>
            <a:spLocks noChangeArrowheads="1"/>
          </p:cNvSpPr>
          <p:nvPr/>
        </p:nvSpPr>
        <p:spPr bwMode="auto">
          <a:xfrm>
            <a:off x="1196975" y="2667000"/>
            <a:ext cx="1927225" cy="762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eaLnBrk="0" hangingPunct="0"/>
            <a:r>
              <a:rPr lang="en-CA" sz="2000"/>
              <a:t>EHAVIOURAL </a:t>
            </a:r>
          </a:p>
          <a:p>
            <a:pPr eaLnBrk="0" hangingPunct="0"/>
            <a:r>
              <a:rPr lang="en-CA" sz="2000"/>
              <a:t>INTENTIONS</a:t>
            </a:r>
          </a:p>
        </p:txBody>
      </p:sp>
      <p:sp>
        <p:nvSpPr>
          <p:cNvPr id="17412" name="Rectangle 1031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Rectangle 1033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382000" cy="762000"/>
          </a:xfrm>
        </p:spPr>
        <p:txBody>
          <a:bodyPr lIns="90488" tIns="44450" rIns="90488" bIns="44450"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C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Model of an Attitude</a:t>
            </a:r>
          </a:p>
        </p:txBody>
      </p:sp>
      <p:sp>
        <p:nvSpPr>
          <p:cNvPr id="3073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2360613" y="6248400"/>
            <a:ext cx="4346575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 dirty="0" smtClean="0"/>
          </a:p>
        </p:txBody>
      </p:sp>
      <p:sp>
        <p:nvSpPr>
          <p:cNvPr id="17414" name="Rectangle 1037"/>
          <p:cNvSpPr>
            <a:spLocks noChangeArrowheads="1"/>
          </p:cNvSpPr>
          <p:nvPr/>
        </p:nvSpPr>
        <p:spPr bwMode="auto">
          <a:xfrm>
            <a:off x="1123950" y="4175125"/>
            <a:ext cx="2000250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CA" sz="2600"/>
              <a:t>   </a:t>
            </a:r>
            <a:r>
              <a:rPr lang="en-CA" sz="2600">
                <a:solidFill>
                  <a:srgbClr val="00FFFF"/>
                </a:solidFill>
              </a:rPr>
              <a:t>        </a:t>
            </a:r>
            <a:endParaRPr lang="en-CA" sz="2400"/>
          </a:p>
        </p:txBody>
      </p:sp>
      <p:grpSp>
        <p:nvGrpSpPr>
          <p:cNvPr id="17415" name="Group 1050"/>
          <p:cNvGrpSpPr>
            <a:grpSpLocks/>
          </p:cNvGrpSpPr>
          <p:nvPr/>
        </p:nvGrpSpPr>
        <p:grpSpPr bwMode="auto">
          <a:xfrm>
            <a:off x="285750" y="1295400"/>
            <a:ext cx="838200" cy="762000"/>
            <a:chOff x="336" y="528"/>
            <a:chExt cx="528" cy="480"/>
          </a:xfrm>
        </p:grpSpPr>
        <p:sp>
          <p:nvSpPr>
            <p:cNvPr id="17441" name="Rectangle 1044"/>
            <p:cNvSpPr>
              <a:spLocks noChangeArrowheads="1"/>
            </p:cNvSpPr>
            <p:nvPr/>
          </p:nvSpPr>
          <p:spPr bwMode="auto">
            <a:xfrm>
              <a:off x="336" y="528"/>
              <a:ext cx="528" cy="480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442" name="WordArt 1045"/>
            <p:cNvSpPr>
              <a:spLocks noChangeArrowheads="1" noChangeShapeType="1" noTextEdit="1"/>
            </p:cNvSpPr>
            <p:nvPr/>
          </p:nvSpPr>
          <p:spPr bwMode="auto">
            <a:xfrm>
              <a:off x="432" y="544"/>
              <a:ext cx="336" cy="4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CA" sz="4000" kern="10">
                  <a:ln w="38100">
                    <a:solidFill>
                      <a:srgbClr val="DDDDDD"/>
                    </a:solidFill>
                    <a:round/>
                    <a:headEnd/>
                    <a:tailEnd/>
                  </a:ln>
                  <a:solidFill>
                    <a:schemeClr val="folHlink">
                      <a:alpha val="50195"/>
                    </a:schemeClr>
                  </a:solidFill>
                  <a:latin typeface="Arial Black"/>
                </a:rPr>
                <a:t>A</a:t>
              </a:r>
            </a:p>
          </p:txBody>
        </p:sp>
      </p:grpSp>
      <p:grpSp>
        <p:nvGrpSpPr>
          <p:cNvPr id="17416" name="Group 1051"/>
          <p:cNvGrpSpPr>
            <a:grpSpLocks/>
          </p:cNvGrpSpPr>
          <p:nvPr/>
        </p:nvGrpSpPr>
        <p:grpSpPr bwMode="auto">
          <a:xfrm>
            <a:off x="276225" y="2667000"/>
            <a:ext cx="838200" cy="762000"/>
            <a:chOff x="864" y="1104"/>
            <a:chExt cx="528" cy="480"/>
          </a:xfrm>
        </p:grpSpPr>
        <p:sp>
          <p:nvSpPr>
            <p:cNvPr id="17439" name="Rectangle 1046"/>
            <p:cNvSpPr>
              <a:spLocks noChangeArrowheads="1"/>
            </p:cNvSpPr>
            <p:nvPr/>
          </p:nvSpPr>
          <p:spPr bwMode="auto">
            <a:xfrm>
              <a:off x="864" y="1104"/>
              <a:ext cx="528" cy="480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440" name="WordArt 1048"/>
            <p:cNvSpPr>
              <a:spLocks noChangeArrowheads="1" noChangeShapeType="1" noTextEdit="1"/>
            </p:cNvSpPr>
            <p:nvPr/>
          </p:nvSpPr>
          <p:spPr bwMode="auto">
            <a:xfrm>
              <a:off x="960" y="1124"/>
              <a:ext cx="336" cy="4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CA" sz="4000" kern="10">
                  <a:ln w="38100">
                    <a:solidFill>
                      <a:srgbClr val="DDDDDD"/>
                    </a:solidFill>
                    <a:round/>
                    <a:headEnd/>
                    <a:tailEnd/>
                  </a:ln>
                  <a:solidFill>
                    <a:schemeClr val="folHlink">
                      <a:alpha val="50195"/>
                    </a:schemeClr>
                  </a:solidFill>
                  <a:latin typeface="Arial Black"/>
                </a:rPr>
                <a:t>B</a:t>
              </a:r>
            </a:p>
          </p:txBody>
        </p:sp>
      </p:grpSp>
      <p:grpSp>
        <p:nvGrpSpPr>
          <p:cNvPr id="17417" name="Group 1052"/>
          <p:cNvGrpSpPr>
            <a:grpSpLocks/>
          </p:cNvGrpSpPr>
          <p:nvPr/>
        </p:nvGrpSpPr>
        <p:grpSpPr bwMode="auto">
          <a:xfrm>
            <a:off x="239713" y="4021138"/>
            <a:ext cx="838200" cy="762000"/>
            <a:chOff x="1440" y="864"/>
            <a:chExt cx="528" cy="480"/>
          </a:xfrm>
        </p:grpSpPr>
        <p:sp>
          <p:nvSpPr>
            <p:cNvPr id="17437" name="Rectangle 1047"/>
            <p:cNvSpPr>
              <a:spLocks noChangeArrowheads="1"/>
            </p:cNvSpPr>
            <p:nvPr/>
          </p:nvSpPr>
          <p:spPr bwMode="auto">
            <a:xfrm>
              <a:off x="1440" y="864"/>
              <a:ext cx="528" cy="480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438" name="WordArt 1049"/>
            <p:cNvSpPr>
              <a:spLocks noChangeArrowheads="1" noChangeShapeType="1" noTextEdit="1"/>
            </p:cNvSpPr>
            <p:nvPr/>
          </p:nvSpPr>
          <p:spPr bwMode="auto">
            <a:xfrm>
              <a:off x="1536" y="864"/>
              <a:ext cx="336" cy="4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CA" sz="4000" kern="10">
                  <a:ln w="38100">
                    <a:solidFill>
                      <a:srgbClr val="DDDDDD"/>
                    </a:solidFill>
                    <a:round/>
                    <a:headEnd/>
                    <a:tailEnd/>
                  </a:ln>
                  <a:solidFill>
                    <a:schemeClr val="folHlink">
                      <a:alpha val="50195"/>
                    </a:schemeClr>
                  </a:solidFill>
                  <a:latin typeface="Arial Black"/>
                </a:rPr>
                <a:t>C</a:t>
              </a:r>
            </a:p>
          </p:txBody>
        </p:sp>
      </p:grpSp>
      <p:grpSp>
        <p:nvGrpSpPr>
          <p:cNvPr id="17418" name="Group 1062"/>
          <p:cNvGrpSpPr>
            <a:grpSpLocks/>
          </p:cNvGrpSpPr>
          <p:nvPr/>
        </p:nvGrpSpPr>
        <p:grpSpPr bwMode="auto">
          <a:xfrm>
            <a:off x="1066800" y="304800"/>
            <a:ext cx="2133600" cy="838200"/>
            <a:chOff x="288" y="144"/>
            <a:chExt cx="1440" cy="624"/>
          </a:xfrm>
        </p:grpSpPr>
        <p:grpSp>
          <p:nvGrpSpPr>
            <p:cNvPr id="17428" name="Group 1053"/>
            <p:cNvGrpSpPr>
              <a:grpSpLocks/>
            </p:cNvGrpSpPr>
            <p:nvPr/>
          </p:nvGrpSpPr>
          <p:grpSpPr bwMode="auto">
            <a:xfrm>
              <a:off x="288" y="288"/>
              <a:ext cx="528" cy="480"/>
              <a:chOff x="336" y="528"/>
              <a:chExt cx="528" cy="480"/>
            </a:xfrm>
          </p:grpSpPr>
          <p:sp>
            <p:nvSpPr>
              <p:cNvPr id="17435" name="Rectangle 1054"/>
              <p:cNvSpPr>
                <a:spLocks noChangeArrowheads="1"/>
              </p:cNvSpPr>
              <p:nvPr/>
            </p:nvSpPr>
            <p:spPr bwMode="auto">
              <a:xfrm>
                <a:off x="336" y="528"/>
                <a:ext cx="528" cy="480"/>
              </a:xfrm>
              <a:prstGeom prst="rect">
                <a:avLst/>
              </a:prstGeom>
              <a:solidFill>
                <a:schemeClr val="accent2"/>
              </a:solidFill>
              <a:ln w="9525">
                <a:miter lim="800000"/>
                <a:headEnd/>
                <a:tailEnd/>
              </a:ln>
              <a:scene3d>
                <a:camera prst="legacyPerspectiveTop"/>
                <a:lightRig rig="legacyFlat3" dir="b"/>
              </a:scene3d>
              <a:sp3d extrusionH="887400" prstMaterial="legacyMatte">
                <a:bevelT w="13500" h="13500" prst="angle"/>
                <a:bevelB w="13500" h="13500" prst="angle"/>
                <a:extrusionClr>
                  <a:schemeClr val="accent2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en-US"/>
              </a:p>
            </p:txBody>
          </p:sp>
          <p:sp>
            <p:nvSpPr>
              <p:cNvPr id="17436" name="WordArt 1055"/>
              <p:cNvSpPr>
                <a:spLocks noChangeArrowheads="1" noChangeShapeType="1" noTextEdit="1"/>
              </p:cNvSpPr>
              <p:nvPr/>
            </p:nvSpPr>
            <p:spPr bwMode="auto">
              <a:xfrm>
                <a:off x="432" y="544"/>
                <a:ext cx="336" cy="44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CA" sz="4000" kern="10">
                    <a:ln w="38100">
                      <a:solidFill>
                        <a:srgbClr val="DDDDDD"/>
                      </a:solidFill>
                      <a:round/>
                      <a:headEnd/>
                      <a:tailEnd/>
                    </a:ln>
                    <a:solidFill>
                      <a:schemeClr val="folHlink">
                        <a:alpha val="50195"/>
                      </a:schemeClr>
                    </a:solidFill>
                    <a:latin typeface="Arial Black"/>
                  </a:rPr>
                  <a:t>A</a:t>
                </a:r>
              </a:p>
            </p:txBody>
          </p:sp>
        </p:grpSp>
        <p:grpSp>
          <p:nvGrpSpPr>
            <p:cNvPr id="17429" name="Group 1056"/>
            <p:cNvGrpSpPr>
              <a:grpSpLocks/>
            </p:cNvGrpSpPr>
            <p:nvPr/>
          </p:nvGrpSpPr>
          <p:grpSpPr bwMode="auto">
            <a:xfrm>
              <a:off x="720" y="144"/>
              <a:ext cx="528" cy="480"/>
              <a:chOff x="864" y="1104"/>
              <a:chExt cx="528" cy="480"/>
            </a:xfrm>
          </p:grpSpPr>
          <p:sp>
            <p:nvSpPr>
              <p:cNvPr id="17433" name="Rectangle 1057"/>
              <p:cNvSpPr>
                <a:spLocks noChangeArrowheads="1"/>
              </p:cNvSpPr>
              <p:nvPr/>
            </p:nvSpPr>
            <p:spPr bwMode="auto">
              <a:xfrm>
                <a:off x="864" y="1104"/>
                <a:ext cx="528" cy="480"/>
              </a:xfrm>
              <a:prstGeom prst="rect">
                <a:avLst/>
              </a:prstGeom>
              <a:solidFill>
                <a:schemeClr val="accent2"/>
              </a:solidFill>
              <a:ln w="9525">
                <a:miter lim="800000"/>
                <a:headEnd/>
                <a:tailEnd/>
              </a:ln>
              <a:scene3d>
                <a:camera prst="legacyPerspectiveTop"/>
                <a:lightRig rig="legacyFlat3" dir="b"/>
              </a:scene3d>
              <a:sp3d extrusionH="887400" prstMaterial="legacyMatte">
                <a:bevelT w="13500" h="13500" prst="angle"/>
                <a:bevelB w="13500" h="13500" prst="angle"/>
                <a:extrusionClr>
                  <a:schemeClr val="accent2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en-US"/>
              </a:p>
            </p:txBody>
          </p:sp>
          <p:sp>
            <p:nvSpPr>
              <p:cNvPr id="17434" name="WordArt 1058"/>
              <p:cNvSpPr>
                <a:spLocks noChangeArrowheads="1" noChangeShapeType="1" noTextEdit="1"/>
              </p:cNvSpPr>
              <p:nvPr/>
            </p:nvSpPr>
            <p:spPr bwMode="auto">
              <a:xfrm>
                <a:off x="960" y="1124"/>
                <a:ext cx="336" cy="44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CA" sz="4000" kern="10">
                    <a:ln w="38100">
                      <a:solidFill>
                        <a:srgbClr val="DDDDDD"/>
                      </a:solidFill>
                      <a:round/>
                      <a:headEnd/>
                      <a:tailEnd/>
                    </a:ln>
                    <a:solidFill>
                      <a:schemeClr val="folHlink">
                        <a:alpha val="50195"/>
                      </a:schemeClr>
                    </a:solidFill>
                    <a:latin typeface="Arial Black"/>
                  </a:rPr>
                  <a:t>B</a:t>
                </a:r>
              </a:p>
            </p:txBody>
          </p:sp>
        </p:grpSp>
        <p:grpSp>
          <p:nvGrpSpPr>
            <p:cNvPr id="17430" name="Group 1059"/>
            <p:cNvGrpSpPr>
              <a:grpSpLocks/>
            </p:cNvGrpSpPr>
            <p:nvPr/>
          </p:nvGrpSpPr>
          <p:grpSpPr bwMode="auto">
            <a:xfrm>
              <a:off x="1200" y="288"/>
              <a:ext cx="528" cy="480"/>
              <a:chOff x="1440" y="864"/>
              <a:chExt cx="528" cy="480"/>
            </a:xfrm>
          </p:grpSpPr>
          <p:sp>
            <p:nvSpPr>
              <p:cNvPr id="17431" name="Rectangle 1060"/>
              <p:cNvSpPr>
                <a:spLocks noChangeArrowheads="1"/>
              </p:cNvSpPr>
              <p:nvPr/>
            </p:nvSpPr>
            <p:spPr bwMode="auto">
              <a:xfrm>
                <a:off x="1440" y="864"/>
                <a:ext cx="528" cy="480"/>
              </a:xfrm>
              <a:prstGeom prst="rect">
                <a:avLst/>
              </a:prstGeom>
              <a:solidFill>
                <a:schemeClr val="accent2"/>
              </a:solidFill>
              <a:ln w="9525">
                <a:miter lim="800000"/>
                <a:headEnd/>
                <a:tailEnd/>
              </a:ln>
              <a:scene3d>
                <a:camera prst="legacyPerspectiveTop"/>
                <a:lightRig rig="legacyFlat3" dir="b"/>
              </a:scene3d>
              <a:sp3d extrusionH="887400" prstMaterial="legacyMatte">
                <a:bevelT w="13500" h="13500" prst="angle"/>
                <a:bevelB w="13500" h="13500" prst="angle"/>
                <a:extrusionClr>
                  <a:schemeClr val="accent2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en-US"/>
              </a:p>
            </p:txBody>
          </p:sp>
          <p:sp>
            <p:nvSpPr>
              <p:cNvPr id="17432" name="WordArt 1061"/>
              <p:cNvSpPr>
                <a:spLocks noChangeArrowheads="1" noChangeShapeType="1" noTextEdit="1"/>
              </p:cNvSpPr>
              <p:nvPr/>
            </p:nvSpPr>
            <p:spPr bwMode="auto">
              <a:xfrm>
                <a:off x="1536" y="864"/>
                <a:ext cx="336" cy="44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CA" sz="4000" kern="10">
                    <a:ln w="38100">
                      <a:solidFill>
                        <a:srgbClr val="DDDDDD"/>
                      </a:solidFill>
                      <a:round/>
                      <a:headEnd/>
                      <a:tailEnd/>
                    </a:ln>
                    <a:solidFill>
                      <a:schemeClr val="folHlink">
                        <a:alpha val="50195"/>
                      </a:schemeClr>
                    </a:solidFill>
                    <a:latin typeface="Arial Black"/>
                  </a:rPr>
                  <a:t>C</a:t>
                </a:r>
              </a:p>
            </p:txBody>
          </p:sp>
        </p:grpSp>
      </p:grpSp>
      <p:sp>
        <p:nvSpPr>
          <p:cNvPr id="17421" name="TextBox 3"/>
          <p:cNvSpPr txBox="1">
            <a:spLocks noChangeArrowheads="1"/>
          </p:cNvSpPr>
          <p:nvPr/>
        </p:nvSpPr>
        <p:spPr bwMode="auto">
          <a:xfrm>
            <a:off x="3070225" y="1266825"/>
            <a:ext cx="2949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How the person feels about the target; the emotional component</a:t>
            </a:r>
          </a:p>
        </p:txBody>
      </p:sp>
      <p:sp>
        <p:nvSpPr>
          <p:cNvPr id="17422" name="TextBox 5"/>
          <p:cNvSpPr txBox="1">
            <a:spLocks noChangeArrowheads="1"/>
          </p:cNvSpPr>
          <p:nvPr/>
        </p:nvSpPr>
        <p:spPr bwMode="auto">
          <a:xfrm>
            <a:off x="6705600" y="1320800"/>
            <a:ext cx="22050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I don’t like my boss</a:t>
            </a:r>
          </a:p>
        </p:txBody>
      </p:sp>
      <p:sp>
        <p:nvSpPr>
          <p:cNvPr id="17423" name="TextBox 7"/>
          <p:cNvSpPr txBox="1">
            <a:spLocks noChangeArrowheads="1"/>
          </p:cNvSpPr>
          <p:nvPr/>
        </p:nvSpPr>
        <p:spPr bwMode="auto">
          <a:xfrm>
            <a:off x="3124200" y="2667000"/>
            <a:ext cx="2895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What the person intends to do as result of feelings and beliefs </a:t>
            </a:r>
          </a:p>
        </p:txBody>
      </p:sp>
      <p:sp>
        <p:nvSpPr>
          <p:cNvPr id="17424" name="TextBox 8"/>
          <p:cNvSpPr txBox="1">
            <a:spLocks noChangeArrowheads="1"/>
          </p:cNvSpPr>
          <p:nvPr/>
        </p:nvSpPr>
        <p:spPr bwMode="auto">
          <a:xfrm>
            <a:off x="6705600" y="2492375"/>
            <a:ext cx="22050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I want to transfer to another department </a:t>
            </a:r>
          </a:p>
        </p:txBody>
      </p:sp>
      <p:sp>
        <p:nvSpPr>
          <p:cNvPr id="17425" name="TextBox 9"/>
          <p:cNvSpPr txBox="1">
            <a:spLocks noChangeArrowheads="1"/>
          </p:cNvSpPr>
          <p:nvPr/>
        </p:nvSpPr>
        <p:spPr bwMode="auto">
          <a:xfrm>
            <a:off x="3124200" y="3810000"/>
            <a:ext cx="28622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What the person thinks about the target; perceptions, beliefs</a:t>
            </a:r>
          </a:p>
        </p:txBody>
      </p:sp>
      <p:sp>
        <p:nvSpPr>
          <p:cNvPr id="17426" name="TextBox 10"/>
          <p:cNvSpPr txBox="1">
            <a:spLocks noChangeArrowheads="1"/>
          </p:cNvSpPr>
          <p:nvPr/>
        </p:nvSpPr>
        <p:spPr bwMode="auto">
          <a:xfrm>
            <a:off x="1114425" y="4062413"/>
            <a:ext cx="1946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/>
              <a:t>OGNITION</a:t>
            </a:r>
          </a:p>
        </p:txBody>
      </p:sp>
      <p:sp>
        <p:nvSpPr>
          <p:cNvPr id="17427" name="TextBox 11"/>
          <p:cNvSpPr txBox="1">
            <a:spLocks noChangeArrowheads="1"/>
          </p:cNvSpPr>
          <p:nvPr/>
        </p:nvSpPr>
        <p:spPr bwMode="auto">
          <a:xfrm>
            <a:off x="6742113" y="3851275"/>
            <a:ext cx="2132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/>
              <a:t>I believe my boss plays favourites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549275"/>
            <a:ext cx="7793037" cy="14620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What Is Job Satisfaction?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182688" y="2482850"/>
            <a:ext cx="7772400" cy="4114800"/>
          </a:xfrm>
        </p:spPr>
        <p:txBody>
          <a:bodyPr/>
          <a:lstStyle/>
          <a:p>
            <a:pPr eaLnBrk="1" hangingPunct="1"/>
            <a:r>
              <a:rPr lang="en-CA" smtClean="0"/>
              <a:t>A collection of attitudes that workers have about their jobs.</a:t>
            </a:r>
          </a:p>
          <a:p>
            <a:pPr eaLnBrk="1" hangingPunct="1"/>
            <a:r>
              <a:rPr lang="en-CA" smtClean="0"/>
              <a:t>Facet satisfaction refers to the tendency for an employee to be more or less satisfied with various facets of the job.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Psychological Contract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Based on a mutual understanding between employee and employer about their reciprocal expectations.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19461" name="Picture 4" descr="MPj0316787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3716338"/>
            <a:ext cx="36576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763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mtClean="0"/>
              <a:t>MEASUREMENTS OF JOB SATISFACTION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81200"/>
            <a:ext cx="8686800" cy="4114800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rgbClr val="FF0000"/>
                </a:solidFill>
              </a:rPr>
              <a:t>Job Descriptive Index (JDI)</a:t>
            </a:r>
            <a:r>
              <a:rPr lang="en-US" b="1" dirty="0" smtClean="0"/>
              <a:t> is a questionnaire designed around five facets of job satisfaction which includes:</a:t>
            </a:r>
          </a:p>
          <a:p>
            <a:pPr lvl="1" eaLnBrk="1" hangingPunct="1"/>
            <a:r>
              <a:rPr lang="en-US" sz="2400" b="1" dirty="0" smtClean="0">
                <a:solidFill>
                  <a:srgbClr val="003399"/>
                </a:solidFill>
              </a:rPr>
              <a:t>Work</a:t>
            </a:r>
          </a:p>
          <a:p>
            <a:pPr lvl="1" eaLnBrk="1" hangingPunct="1"/>
            <a:r>
              <a:rPr lang="en-US" sz="2400" b="1" dirty="0" smtClean="0">
                <a:solidFill>
                  <a:srgbClr val="003399"/>
                </a:solidFill>
              </a:rPr>
              <a:t>People</a:t>
            </a:r>
          </a:p>
          <a:p>
            <a:pPr lvl="1" eaLnBrk="1" hangingPunct="1"/>
            <a:r>
              <a:rPr lang="en-US" sz="2400" b="1" dirty="0" smtClean="0">
                <a:solidFill>
                  <a:srgbClr val="003399"/>
                </a:solidFill>
              </a:rPr>
              <a:t>Promotions</a:t>
            </a:r>
          </a:p>
          <a:p>
            <a:pPr lvl="1" eaLnBrk="1" hangingPunct="1"/>
            <a:r>
              <a:rPr lang="en-US" sz="2400" b="1" dirty="0" smtClean="0">
                <a:solidFill>
                  <a:srgbClr val="003399"/>
                </a:solidFill>
              </a:rPr>
              <a:t>Supervision</a:t>
            </a:r>
          </a:p>
          <a:p>
            <a:pPr lvl="1" eaLnBrk="1" hangingPunct="1"/>
            <a:r>
              <a:rPr lang="en-US" sz="2400" b="1" dirty="0" smtClean="0">
                <a:solidFill>
                  <a:srgbClr val="003399"/>
                </a:solidFill>
              </a:rPr>
              <a:t>Pay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-458788"/>
            <a:ext cx="7793037" cy="1300163"/>
          </a:xfrm>
          <a:effectLst>
            <a:outerShdw dist="35921" dir="2700000" algn="ctr" rotWithShape="0">
              <a:srgbClr val="B2B2B2"/>
            </a:outerShdw>
          </a:effectLst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Sample Attitude Survey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96975"/>
            <a:ext cx="7751762" cy="5003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35003" dir="2471156" algn="ctr" rotWithShape="0">
              <a:srgbClr val="DDDDDD"/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7162800" cy="762000"/>
          </a:xfrm>
        </p:spPr>
        <p:txBody>
          <a:bodyPr lIns="90488" tIns="44450" rIns="90488" bIns="4445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tx1"/>
                </a:solidFill>
              </a:rPr>
              <a:t>Influences on Satisfaction</a:t>
            </a:r>
          </a:p>
        </p:txBody>
      </p:sp>
      <p:sp>
        <p:nvSpPr>
          <p:cNvPr id="24582" name="Rectangle 5"/>
          <p:cNvSpPr>
            <a:spLocks noGrp="1" noChangeArrowheads="1"/>
          </p:cNvSpPr>
          <p:nvPr>
            <p:ph idx="1"/>
          </p:nvPr>
        </p:nvSpPr>
        <p:spPr>
          <a:xfrm>
            <a:off x="304800" y="1447800"/>
            <a:ext cx="4648200" cy="48006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 smtClean="0"/>
              <a:t>Depends on individual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Personality, </a:t>
            </a:r>
          </a:p>
          <a:p>
            <a:pPr lvl="1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CA" smtClean="0"/>
              <a:t>	education, needs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 smtClean="0"/>
              <a:t>Commonly linked to: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Interesting work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Relations with management 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Coworker support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Pay &amp; security</a:t>
            </a:r>
          </a:p>
        </p:txBody>
      </p:sp>
      <p:sp>
        <p:nvSpPr>
          <p:cNvPr id="337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CA" dirty="0" smtClean="0"/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4584" name="Picture 12" descr="happy student group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828800"/>
            <a:ext cx="4114800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572000" y="3807906"/>
            <a:ext cx="307777" cy="1055738"/>
          </a:xfrm>
          <a:prstGeom prst="rect">
            <a:avLst/>
          </a:prstGeom>
          <a:noFill/>
        </p:spPr>
        <p:txBody>
          <a:bodyPr vert="vert270" wrap="none">
            <a:spAutoFit/>
          </a:bodyPr>
          <a:lstStyle/>
          <a:p>
            <a:pPr>
              <a:defRPr/>
            </a:pPr>
            <a:r>
              <a:rPr lang="en-CA" sz="800" dirty="0"/>
              <a:t>Andresr/Shutterstock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5400" smtClean="0"/>
              <a:t>Discrepancy Theory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 theory that job satisfaction stems from the discrepancy between the job outcomes wanted and the outcomes that are perceived to be obtained.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5400" smtClean="0"/>
              <a:t>Disposition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dispositional view of job satisfaction is based on the idea that some people are </a:t>
            </a:r>
            <a:r>
              <a:rPr lang="en-CA" i="1" smtClean="0"/>
              <a:t>predisposed</a:t>
            </a:r>
            <a:r>
              <a:rPr lang="en-CA" smtClean="0"/>
              <a:t> by virtue of their personalities to be more or less satisfied with their job.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3644900"/>
            <a:ext cx="23336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871538"/>
            <a:ext cx="6858000" cy="685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Consequences of Job Satisfaction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1835150" y="2209800"/>
            <a:ext cx="6858000" cy="4648200"/>
          </a:xfrm>
        </p:spPr>
        <p:txBody>
          <a:bodyPr/>
          <a:lstStyle/>
          <a:p>
            <a:pPr lvl="1" eaLnBrk="1" hangingPunct="1"/>
            <a:r>
              <a:rPr lang="en-CA" smtClean="0"/>
              <a:t>Absence from work</a:t>
            </a:r>
          </a:p>
          <a:p>
            <a:pPr lvl="1" eaLnBrk="1" hangingPunct="1"/>
            <a:r>
              <a:rPr lang="en-CA" smtClean="0"/>
              <a:t>Turnover</a:t>
            </a:r>
          </a:p>
          <a:p>
            <a:pPr lvl="1" eaLnBrk="1" hangingPunct="1"/>
            <a:r>
              <a:rPr lang="en-CA" smtClean="0"/>
              <a:t>Mental &amp; physical  health</a:t>
            </a:r>
          </a:p>
          <a:p>
            <a:pPr lvl="1" eaLnBrk="1" hangingPunct="1"/>
            <a:r>
              <a:rPr lang="en-CA" smtClean="0"/>
              <a:t>Performance(not a strong predictor)</a:t>
            </a:r>
          </a:p>
          <a:p>
            <a:pPr lvl="1" eaLnBrk="1" hangingPunct="1"/>
            <a:r>
              <a:rPr lang="en-CA" smtClean="0"/>
              <a:t>Organizational citizenship behaviour</a:t>
            </a:r>
          </a:p>
          <a:p>
            <a:pPr lvl="1" eaLnBrk="1" hangingPunct="1"/>
            <a:r>
              <a:rPr lang="en-CA" smtClean="0"/>
              <a:t>Customer  Satisfaction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27653" name="Picture 6" descr="http://zealousgood.com/wp-content/uploads/2011/06/Happy-Work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9925" y="404813"/>
            <a:ext cx="1693863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-26988"/>
            <a:ext cx="7793037" cy="14620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Job Satisfaction and Customer Satisfaction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Satisfied employees increase customer satisfaction because:</a:t>
            </a:r>
          </a:p>
          <a:p>
            <a:pPr lvl="1" eaLnBrk="1" hangingPunct="1"/>
            <a:r>
              <a:rPr lang="en-US" smtClean="0"/>
              <a:t>They are more friendly, upbeat, and responsive.</a:t>
            </a:r>
          </a:p>
          <a:p>
            <a:pPr lvl="1" eaLnBrk="1" hangingPunct="1"/>
            <a:r>
              <a:rPr lang="en-US" smtClean="0"/>
              <a:t>They are less likely to turnover which helps build long-term customer relationships.</a:t>
            </a:r>
          </a:p>
          <a:p>
            <a:pPr eaLnBrk="1" hangingPunct="1"/>
            <a:r>
              <a:rPr lang="en-US" smtClean="0"/>
              <a:t>Dissatisfied customers increase employee job dissatisfaction.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30725" name="Picture 4" descr="PE02428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650" y="765175"/>
            <a:ext cx="93186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build="p" autoUpdateAnimBg="0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770" name="AutoShape 9"/>
          <p:cNvCxnSpPr>
            <a:cxnSpLocks noChangeShapeType="1"/>
            <a:stCxn id="32772" idx="1"/>
            <a:endCxn id="32772" idx="1"/>
          </p:cNvCxnSpPr>
          <p:nvPr/>
        </p:nvCxnSpPr>
        <p:spPr bwMode="auto">
          <a:xfrm rot="10800000">
            <a:off x="960438" y="5076825"/>
            <a:ext cx="1587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32771" name="AutoShape 10"/>
          <p:cNvCxnSpPr>
            <a:cxnSpLocks noChangeShapeType="1"/>
            <a:stCxn id="32772" idx="1"/>
            <a:endCxn id="32772" idx="1"/>
          </p:cNvCxnSpPr>
          <p:nvPr/>
        </p:nvCxnSpPr>
        <p:spPr bwMode="auto">
          <a:xfrm rot="10800000">
            <a:off x="960438" y="5076825"/>
            <a:ext cx="1587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960438" y="4876800"/>
            <a:ext cx="71167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en-US" sz="2000" b="1">
                <a:solidFill>
                  <a:srgbClr val="CC0000"/>
                </a:solidFill>
              </a:rPr>
              <a:t>OCB: </a:t>
            </a:r>
            <a:r>
              <a:rPr lang="en-US" sz="2000">
                <a:solidFill>
                  <a:srgbClr val="CC0000"/>
                </a:solidFill>
              </a:rPr>
              <a:t>behaviour above and beyond the call of duty</a:t>
            </a:r>
          </a:p>
        </p:txBody>
      </p:sp>
      <p:grpSp>
        <p:nvGrpSpPr>
          <p:cNvPr id="32773" name="Group 14"/>
          <p:cNvGrpSpPr>
            <a:grpSpLocks/>
          </p:cNvGrpSpPr>
          <p:nvPr/>
        </p:nvGrpSpPr>
        <p:grpSpPr bwMode="auto">
          <a:xfrm>
            <a:off x="2630488" y="2133600"/>
            <a:ext cx="3089275" cy="2447925"/>
            <a:chOff x="-1" y="2514600"/>
            <a:chExt cx="3444889" cy="2725044"/>
          </a:xfrm>
        </p:grpSpPr>
        <p:pic>
          <p:nvPicPr>
            <p:cNvPr id="32782" name="Picture 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" y="2514600"/>
              <a:ext cx="3444889" cy="2438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83" name="Rectangle 13"/>
            <p:cNvSpPr>
              <a:spLocks noChangeArrowheads="1"/>
            </p:cNvSpPr>
            <p:nvPr/>
          </p:nvSpPr>
          <p:spPr bwMode="auto">
            <a:xfrm>
              <a:off x="1722443" y="4982638"/>
              <a:ext cx="1722445" cy="257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CA" sz="900"/>
                <a:t>©Lise Gagne/iStockPhoto</a:t>
              </a:r>
            </a:p>
          </p:txBody>
        </p:sp>
      </p:grpSp>
      <p:sp>
        <p:nvSpPr>
          <p:cNvPr id="32774" name="TextBox 15"/>
          <p:cNvSpPr txBox="1">
            <a:spLocks noChangeArrowheads="1"/>
          </p:cNvSpPr>
          <p:nvPr/>
        </p:nvSpPr>
        <p:spPr bwMode="auto">
          <a:xfrm>
            <a:off x="438150" y="1435100"/>
            <a:ext cx="303688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CC0000"/>
                </a:solidFill>
              </a:rPr>
              <a:t>Job satisfaction </a:t>
            </a:r>
          </a:p>
          <a:p>
            <a:r>
              <a:rPr lang="en-US" sz="2800" b="1">
                <a:solidFill>
                  <a:srgbClr val="CC0000"/>
                </a:solidFill>
              </a:rPr>
              <a:t>leads to</a:t>
            </a:r>
          </a:p>
          <a:p>
            <a:endParaRPr lang="en-CA" sz="3200"/>
          </a:p>
        </p:txBody>
      </p:sp>
      <p:sp>
        <p:nvSpPr>
          <p:cNvPr id="32775" name="TextBox 16"/>
          <p:cNvSpPr txBox="1">
            <a:spLocks noChangeArrowheads="1"/>
          </p:cNvSpPr>
          <p:nvPr/>
        </p:nvSpPr>
        <p:spPr bwMode="auto">
          <a:xfrm>
            <a:off x="6008688" y="2382838"/>
            <a:ext cx="29051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CC0000"/>
                </a:solidFill>
              </a:rPr>
              <a:t>Organizational Citizenship Behaviour OCB)</a:t>
            </a:r>
          </a:p>
          <a:p>
            <a:endParaRPr lang="en-CA" sz="2000"/>
          </a:p>
        </p:txBody>
      </p:sp>
      <p:sp>
        <p:nvSpPr>
          <p:cNvPr id="22" name="Bent-Up Arrow 21"/>
          <p:cNvSpPr/>
          <p:nvPr/>
        </p:nvSpPr>
        <p:spPr>
          <a:xfrm rot="5400000">
            <a:off x="1178719" y="2866231"/>
            <a:ext cx="615950" cy="725488"/>
          </a:xfrm>
          <a:prstGeom prst="ben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23" name="Bent-Up Arrow 22"/>
          <p:cNvSpPr/>
          <p:nvPr/>
        </p:nvSpPr>
        <p:spPr>
          <a:xfrm rot="10800000" flipH="1">
            <a:off x="6637338" y="1604963"/>
            <a:ext cx="765175" cy="555625"/>
          </a:xfrm>
          <a:prstGeom prst="ben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34" name="Bent-Up Arrow 33"/>
          <p:cNvSpPr/>
          <p:nvPr/>
        </p:nvSpPr>
        <p:spPr>
          <a:xfrm rot="16200000" flipH="1">
            <a:off x="6494463" y="3967163"/>
            <a:ext cx="658812" cy="887412"/>
          </a:xfrm>
          <a:prstGeom prst="ben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37901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 dirty="0" smtClean="0"/>
          </a:p>
        </p:txBody>
      </p:sp>
      <p:sp>
        <p:nvSpPr>
          <p:cNvPr id="32781" name="Rectangle 4"/>
          <p:cNvSpPr>
            <a:spLocks noChangeArrowheads="1"/>
          </p:cNvSpPr>
          <p:nvPr/>
        </p:nvSpPr>
        <p:spPr bwMode="auto">
          <a:xfrm>
            <a:off x="990600" y="5334000"/>
            <a:ext cx="7239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en-US" sz="2000" b="1">
                <a:solidFill>
                  <a:srgbClr val="CC0000"/>
                </a:solidFill>
              </a:rPr>
              <a:t>Workplace deviance: </a:t>
            </a:r>
            <a:r>
              <a:rPr lang="en-US" sz="2000">
                <a:solidFill>
                  <a:srgbClr val="CC0000"/>
                </a:solidFill>
              </a:rPr>
              <a:t>voluntary counterproductive behaviour that violates norms &amp; causes some harm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598488"/>
            <a:ext cx="7793037" cy="14620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Organizational Citizenship Behaviour (OCB)</a:t>
            </a:r>
            <a:br>
              <a:rPr lang="en-CA" smtClean="0"/>
            </a:br>
            <a:endParaRPr lang="en-CA" smtClean="0"/>
          </a:p>
        </p:txBody>
      </p:sp>
      <p:pic>
        <p:nvPicPr>
          <p:cNvPr id="38917" name="Picture 4" descr="j014939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23113" y="908050"/>
            <a:ext cx="2020887" cy="1228725"/>
          </a:xfrm>
          <a:noFill/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2017713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/>
              <a:t>Behaviour that is above and beyond the call of duty. 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Ex: helping co-workers, encouraging others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Job satisfaction is strongly related to OCB.</a:t>
            </a:r>
          </a:p>
          <a:p>
            <a:pPr eaLnBrk="1" hangingPunct="1">
              <a:lnSpc>
                <a:spcPct val="90000"/>
              </a:lnSpc>
            </a:pPr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Job (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)satisfaction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09800"/>
            <a:ext cx="38100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smtClean="0"/>
              <a:t>	</a:t>
            </a:r>
          </a:p>
          <a:p>
            <a:pPr eaLnBrk="1" hangingPunct="1"/>
            <a:r>
              <a:rPr lang="en-US" sz="2800" smtClean="0"/>
              <a:t>Skip work</a:t>
            </a:r>
          </a:p>
          <a:p>
            <a:pPr eaLnBrk="1" hangingPunct="1"/>
            <a:r>
              <a:rPr lang="en-US" sz="2800" smtClean="0"/>
              <a:t>Quit</a:t>
            </a:r>
          </a:p>
          <a:p>
            <a:pPr eaLnBrk="1" hangingPunct="1"/>
            <a:r>
              <a:rPr lang="en-US" sz="2800" smtClean="0"/>
              <a:t>Report more psychological and medical problems</a:t>
            </a:r>
          </a:p>
        </p:txBody>
      </p:sp>
      <p:sp>
        <p:nvSpPr>
          <p:cNvPr id="3686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 dirty="0" smtClean="0"/>
          </a:p>
        </p:txBody>
      </p:sp>
      <p:sp>
        <p:nvSpPr>
          <p:cNvPr id="31747" name="AutoShape 16"/>
          <p:cNvSpPr>
            <a:spLocks noChangeArrowheads="1"/>
          </p:cNvSpPr>
          <p:nvPr/>
        </p:nvSpPr>
        <p:spPr bwMode="auto">
          <a:xfrm>
            <a:off x="1645091" y="1761207"/>
            <a:ext cx="3581400" cy="1219200"/>
          </a:xfrm>
          <a:prstGeom prst="roundRect">
            <a:avLst>
              <a:gd name="adj" fmla="val 16667"/>
            </a:avLst>
          </a:prstGeom>
          <a:solidFill>
            <a:srgbClr val="C9E7E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>
                <a:solidFill>
                  <a:srgbClr val="FF9900"/>
                </a:solidFill>
              </a:rPr>
              <a:t>[</a:t>
            </a:r>
            <a:r>
              <a:rPr lang="en-US" sz="2800"/>
              <a:t>Dissatisfied Workers</a:t>
            </a:r>
            <a:r>
              <a:rPr lang="en-US" sz="3200" b="1">
                <a:solidFill>
                  <a:srgbClr val="FF9900"/>
                </a:solidFill>
              </a:rPr>
              <a:t>]</a:t>
            </a: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4876800" y="3657600"/>
            <a:ext cx="4267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/>
              <a:t>Leads to workplace deviance</a:t>
            </a:r>
          </a:p>
        </p:txBody>
      </p:sp>
      <p:sp>
        <p:nvSpPr>
          <p:cNvPr id="31751" name="AutoShape 22"/>
          <p:cNvSpPr>
            <a:spLocks/>
          </p:cNvSpPr>
          <p:nvPr/>
        </p:nvSpPr>
        <p:spPr bwMode="auto">
          <a:xfrm>
            <a:off x="3352800" y="2743200"/>
            <a:ext cx="1295400" cy="3048000"/>
          </a:xfrm>
          <a:prstGeom prst="rightBrace">
            <a:avLst>
              <a:gd name="adj1" fmla="val 1960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52" name="Group 10"/>
          <p:cNvGrpSpPr>
            <a:grpSpLocks/>
          </p:cNvGrpSpPr>
          <p:nvPr/>
        </p:nvGrpSpPr>
        <p:grpSpPr bwMode="auto">
          <a:xfrm>
            <a:off x="6588223" y="1268760"/>
            <a:ext cx="2741073" cy="1726270"/>
            <a:chOff x="5560368" y="838200"/>
            <a:chExt cx="3355032" cy="2154757"/>
          </a:xfrm>
        </p:grpSpPr>
        <p:pic>
          <p:nvPicPr>
            <p:cNvPr id="31754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1200" y="838200"/>
              <a:ext cx="3124200" cy="2090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5" name="Rectangle 9"/>
            <p:cNvSpPr>
              <a:spLocks noChangeArrowheads="1"/>
            </p:cNvSpPr>
            <p:nvPr/>
          </p:nvSpPr>
          <p:spPr bwMode="auto">
            <a:xfrm rot="-5400000">
              <a:off x="4598405" y="1800163"/>
              <a:ext cx="2154757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sz="900"/>
                <a:t>©Angel Herrero de Frutos/iStockPhoto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/>
          <a:lstStyle/>
          <a:p>
            <a:r>
              <a:rPr lang="en-CA" dirty="0" smtClean="0"/>
              <a:t>Workplace Deviant Behaviour</a:t>
            </a:r>
            <a:endParaRPr lang="en-CA" dirty="0"/>
          </a:p>
        </p:txBody>
      </p:sp>
      <p:pic>
        <p:nvPicPr>
          <p:cNvPr id="144386" name="Picture 2" descr="http://72.32.179.140/wp-content/uploads/2009/05/1971822X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772816"/>
            <a:ext cx="3734544" cy="2479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Production Deviance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470775" cy="4525963"/>
          </a:xfrm>
          <a:noFill/>
        </p:spPr>
        <p:txBody>
          <a:bodyPr/>
          <a:lstStyle/>
          <a:p>
            <a:pPr eaLnBrk="1" hangingPunct="1"/>
            <a:r>
              <a:rPr lang="en-US" sz="2400" smtClean="0"/>
              <a:t>Leaving early</a:t>
            </a:r>
          </a:p>
          <a:p>
            <a:pPr eaLnBrk="1" hangingPunct="1"/>
            <a:r>
              <a:rPr lang="en-US" sz="2400" smtClean="0"/>
              <a:t>Taking excessive breaks</a:t>
            </a:r>
          </a:p>
          <a:p>
            <a:pPr eaLnBrk="1" hangingPunct="1"/>
            <a:r>
              <a:rPr lang="en-US" sz="2400" smtClean="0"/>
              <a:t>Intentionally working slow</a:t>
            </a:r>
          </a:p>
          <a:p>
            <a:pPr eaLnBrk="1" hangingPunct="1"/>
            <a:r>
              <a:rPr lang="en-US" sz="2400" smtClean="0"/>
              <a:t>Wasting resources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/>
          </a:p>
        </p:txBody>
      </p:sp>
      <p:sp>
        <p:nvSpPr>
          <p:cNvPr id="111622" name="AutoShape 6"/>
          <p:cNvSpPr>
            <a:spLocks noChangeArrowheads="1"/>
          </p:cNvSpPr>
          <p:nvPr/>
        </p:nvSpPr>
        <p:spPr bwMode="auto">
          <a:xfrm>
            <a:off x="19050" y="5791200"/>
            <a:ext cx="533400" cy="457200"/>
          </a:xfrm>
          <a:prstGeom prst="roundRect">
            <a:avLst>
              <a:gd name="adj" fmla="val 16667"/>
            </a:avLst>
          </a:prstGeom>
          <a:solidFill>
            <a:srgbClr val="024A8C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>
                <a:solidFill>
                  <a:srgbClr val="FB7A05"/>
                </a:solidFill>
                <a:latin typeface="Arial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Property Deviance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928688" y="1608138"/>
            <a:ext cx="3036887" cy="4525962"/>
          </a:xfrm>
          <a:noFill/>
        </p:spPr>
        <p:txBody>
          <a:bodyPr/>
          <a:lstStyle/>
          <a:p>
            <a:pPr eaLnBrk="1" hangingPunct="1"/>
            <a:r>
              <a:rPr lang="en-US" sz="2400" smtClean="0"/>
              <a:t>Sabotaging equipment</a:t>
            </a:r>
          </a:p>
          <a:p>
            <a:pPr eaLnBrk="1" hangingPunct="1"/>
            <a:r>
              <a:rPr lang="en-US" sz="2400" smtClean="0"/>
              <a:t>Accepting kickbacks</a:t>
            </a:r>
          </a:p>
          <a:p>
            <a:pPr eaLnBrk="1" hangingPunct="1"/>
            <a:r>
              <a:rPr lang="en-US" sz="2400" smtClean="0"/>
              <a:t>Lying about hours worked</a:t>
            </a:r>
          </a:p>
          <a:p>
            <a:pPr eaLnBrk="1" hangingPunct="1"/>
            <a:r>
              <a:rPr lang="en-US" sz="2400" smtClean="0"/>
              <a:t>Stealing from company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13669" name="AutoShape 5"/>
          <p:cNvSpPr>
            <a:spLocks noChangeArrowheads="1"/>
          </p:cNvSpPr>
          <p:nvPr/>
        </p:nvSpPr>
        <p:spPr bwMode="auto">
          <a:xfrm>
            <a:off x="19050" y="5791200"/>
            <a:ext cx="533400" cy="457200"/>
          </a:xfrm>
          <a:prstGeom prst="roundRect">
            <a:avLst>
              <a:gd name="adj" fmla="val 16667"/>
            </a:avLst>
          </a:prstGeom>
          <a:solidFill>
            <a:srgbClr val="024A8C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>
                <a:solidFill>
                  <a:srgbClr val="FB7A05"/>
                </a:solidFill>
                <a:latin typeface="Arial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Political Deviance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4492625" cy="4525963"/>
          </a:xfrm>
          <a:noFill/>
        </p:spPr>
        <p:txBody>
          <a:bodyPr/>
          <a:lstStyle/>
          <a:p>
            <a:pPr eaLnBrk="1" hangingPunct="1"/>
            <a:r>
              <a:rPr lang="en-US" sz="2400" smtClean="0"/>
              <a:t>Showing favoritism</a:t>
            </a:r>
          </a:p>
          <a:p>
            <a:pPr eaLnBrk="1" hangingPunct="1"/>
            <a:r>
              <a:rPr lang="en-US" sz="2400" smtClean="0"/>
              <a:t>Gossiping about coworkers</a:t>
            </a:r>
          </a:p>
          <a:p>
            <a:pPr eaLnBrk="1" hangingPunct="1"/>
            <a:r>
              <a:rPr lang="en-US" sz="2400" smtClean="0"/>
              <a:t>Blaming coworkers</a:t>
            </a:r>
          </a:p>
          <a:p>
            <a:pPr eaLnBrk="1" hangingPunct="1"/>
            <a:r>
              <a:rPr lang="en-US" sz="2400" smtClean="0"/>
              <a:t>Competing nonbeneficially</a:t>
            </a:r>
          </a:p>
          <a:p>
            <a:pPr eaLnBrk="1" hangingPunct="1"/>
            <a:endParaRPr lang="en-US" sz="24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15717" name="AutoShape 5"/>
          <p:cNvSpPr>
            <a:spLocks noChangeArrowheads="1"/>
          </p:cNvSpPr>
          <p:nvPr/>
        </p:nvSpPr>
        <p:spPr bwMode="auto">
          <a:xfrm>
            <a:off x="19050" y="5791200"/>
            <a:ext cx="533400" cy="457200"/>
          </a:xfrm>
          <a:prstGeom prst="roundRect">
            <a:avLst>
              <a:gd name="adj" fmla="val 16667"/>
            </a:avLst>
          </a:prstGeom>
          <a:solidFill>
            <a:srgbClr val="024A8C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>
                <a:solidFill>
                  <a:srgbClr val="FB7A05"/>
                </a:solidFill>
                <a:latin typeface="Arial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Personal Aggression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6456363" cy="4525963"/>
          </a:xfrm>
          <a:noFill/>
        </p:spPr>
        <p:txBody>
          <a:bodyPr/>
          <a:lstStyle/>
          <a:p>
            <a:pPr eaLnBrk="1" hangingPunct="1"/>
            <a:r>
              <a:rPr lang="en-US" sz="2400" smtClean="0"/>
              <a:t>Sexual harassment</a:t>
            </a:r>
          </a:p>
          <a:p>
            <a:pPr eaLnBrk="1" hangingPunct="1"/>
            <a:r>
              <a:rPr lang="en-US" sz="2400" smtClean="0"/>
              <a:t>Verbal abuse</a:t>
            </a:r>
          </a:p>
          <a:p>
            <a:pPr eaLnBrk="1" hangingPunct="1"/>
            <a:r>
              <a:rPr lang="en-US" sz="2400" smtClean="0"/>
              <a:t>Stealing from coworkers</a:t>
            </a:r>
          </a:p>
          <a:p>
            <a:pPr eaLnBrk="1" hangingPunct="1"/>
            <a:r>
              <a:rPr lang="en-US" sz="2400" smtClean="0"/>
              <a:t>Endangering coworkers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17766" name="AutoShape 6"/>
          <p:cNvSpPr>
            <a:spLocks noChangeArrowheads="1"/>
          </p:cNvSpPr>
          <p:nvPr/>
        </p:nvSpPr>
        <p:spPr bwMode="auto">
          <a:xfrm>
            <a:off x="19050" y="5791200"/>
            <a:ext cx="533400" cy="457200"/>
          </a:xfrm>
          <a:prstGeom prst="roundRect">
            <a:avLst>
              <a:gd name="adj" fmla="val 16667"/>
            </a:avLst>
          </a:prstGeom>
          <a:solidFill>
            <a:srgbClr val="024A8C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200" b="1">
                <a:solidFill>
                  <a:srgbClr val="FB7A05"/>
                </a:solidFill>
                <a:latin typeface="Arial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 dirty="0" smtClean="0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524000" y="-304800"/>
            <a:ext cx="5905500" cy="6381750"/>
            <a:chOff x="1278" y="-264"/>
            <a:chExt cx="3720" cy="4020"/>
          </a:xfrm>
        </p:grpSpPr>
        <p:sp>
          <p:nvSpPr>
            <p:cNvPr id="33799" name="AutoShape 16"/>
            <p:cNvSpPr>
              <a:spLocks noChangeAspect="1" noChangeArrowheads="1"/>
            </p:cNvSpPr>
            <p:nvPr/>
          </p:nvSpPr>
          <p:spPr bwMode="auto">
            <a:xfrm>
              <a:off x="1776" y="240"/>
              <a:ext cx="2754" cy="2253"/>
            </a:xfrm>
            <a:prstGeom prst="triangle">
              <a:avLst>
                <a:gd name="adj" fmla="val 50000"/>
              </a:avLst>
            </a:prstGeom>
            <a:solidFill>
              <a:srgbClr val="DBC8A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2"/>
            <p:cNvGrpSpPr>
              <a:grpSpLocks/>
            </p:cNvGrpSpPr>
            <p:nvPr/>
          </p:nvGrpSpPr>
          <p:grpSpPr bwMode="auto">
            <a:xfrm>
              <a:off x="1278" y="-264"/>
              <a:ext cx="3720" cy="4020"/>
              <a:chOff x="1278" y="-264"/>
              <a:chExt cx="3720" cy="4020"/>
            </a:xfrm>
          </p:grpSpPr>
          <p:sp>
            <p:nvSpPr>
              <p:cNvPr id="56335" name="Rectangle 15"/>
              <p:cNvSpPr>
                <a:spLocks noChangeArrowheads="1"/>
              </p:cNvSpPr>
              <p:nvPr/>
            </p:nvSpPr>
            <p:spPr bwMode="auto">
              <a:xfrm>
                <a:off x="2400" y="1152"/>
                <a:ext cx="1498" cy="14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dirty="0">
                    <a:solidFill>
                      <a:srgbClr val="FF0000"/>
                    </a:solidFill>
                    <a:latin typeface="Arial" charset="0"/>
                  </a:rPr>
                  <a:t>Organizational</a:t>
                </a:r>
              </a:p>
              <a:p>
                <a:pPr algn="ctr" eaLnBrk="0" hangingPunct="0">
                  <a:defRPr/>
                </a:pPr>
                <a:r>
                  <a:rPr lang="en-US" sz="2000" b="1" dirty="0">
                    <a:solidFill>
                      <a:srgbClr val="FF0000"/>
                    </a:solidFill>
                    <a:latin typeface="Arial" charset="0"/>
                  </a:rPr>
                  <a:t>Commitment</a:t>
                </a:r>
                <a:r>
                  <a:rPr lang="en-US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rPr>
                  <a:t> </a:t>
                </a:r>
                <a:endParaRPr lang="en-US" sz="2000" b="1" dirty="0">
                  <a:solidFill>
                    <a:srgbClr val="FF0000"/>
                  </a:solidFill>
                  <a:latin typeface="Times New Roman" pitchFamily="18" charset="0"/>
                </a:endParaRPr>
              </a:p>
              <a:p>
                <a:pPr algn="ctr" eaLnBrk="0" hangingPunct="0">
                  <a:defRPr/>
                </a:pPr>
                <a:r>
                  <a:rPr lang="en-US" sz="2000" dirty="0">
                    <a:solidFill>
                      <a:srgbClr val="000000"/>
                    </a:solidFill>
                    <a:latin typeface="Arial" charset="0"/>
                  </a:rPr>
                  <a:t> </a:t>
                </a:r>
                <a:r>
                  <a:rPr lang="en-US" sz="2000" dirty="0">
                    <a:latin typeface="Arial" charset="0"/>
                  </a:rPr>
                  <a:t>The strength of an </a:t>
                </a:r>
              </a:p>
              <a:p>
                <a:pPr algn="ctr" eaLnBrk="0" hangingPunct="0">
                  <a:defRPr/>
                </a:pPr>
                <a:r>
                  <a:rPr lang="en-US" sz="2000" dirty="0">
                    <a:latin typeface="Arial" charset="0"/>
                  </a:rPr>
                  <a:t>individual’s </a:t>
                </a:r>
              </a:p>
              <a:p>
                <a:pPr algn="ctr" eaLnBrk="0" hangingPunct="0">
                  <a:defRPr/>
                </a:pPr>
                <a:r>
                  <a:rPr lang="en-US" sz="2000" dirty="0">
                    <a:latin typeface="Arial" charset="0"/>
                  </a:rPr>
                  <a:t>identification with </a:t>
                </a:r>
              </a:p>
              <a:p>
                <a:pPr algn="ctr" eaLnBrk="0" hangingPunct="0">
                  <a:defRPr/>
                </a:pPr>
                <a:r>
                  <a:rPr lang="en-US" sz="2000" dirty="0">
                    <a:latin typeface="Arial" charset="0"/>
                  </a:rPr>
                  <a:t>an organization</a:t>
                </a:r>
                <a:endParaRPr lang="en-US" sz="20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  <a:p>
                <a:pPr algn="ctr">
                  <a:defRPr/>
                </a:pPr>
                <a:endParaRPr lang="en-US" sz="20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33802" name="AutoShape 17"/>
              <p:cNvSpPr>
                <a:spLocks noChangeAspect="1" noChangeArrowheads="1"/>
              </p:cNvSpPr>
              <p:nvPr/>
            </p:nvSpPr>
            <p:spPr bwMode="auto">
              <a:xfrm flipV="1">
                <a:off x="1782" y="2490"/>
                <a:ext cx="2695" cy="1266"/>
              </a:xfrm>
              <a:prstGeom prst="triangle">
                <a:avLst>
                  <a:gd name="adj" fmla="val 50000"/>
                </a:avLst>
              </a:prstGeom>
              <a:solidFill>
                <a:srgbClr val="DBC8A4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803" name="Rectangle 20"/>
              <p:cNvSpPr>
                <a:spLocks noChangeArrowheads="1"/>
              </p:cNvSpPr>
              <p:nvPr/>
            </p:nvSpPr>
            <p:spPr bwMode="auto">
              <a:xfrm>
                <a:off x="2592" y="2544"/>
                <a:ext cx="1128" cy="82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en-US" sz="2000" b="1">
                    <a:solidFill>
                      <a:srgbClr val="000099"/>
                    </a:solidFill>
                  </a:rPr>
                  <a:t>Continuance </a:t>
                </a:r>
              </a:p>
              <a:p>
                <a:pPr algn="ctr" eaLnBrk="0" hangingPunct="0"/>
                <a:r>
                  <a:rPr lang="en-US" sz="2000" b="1">
                    <a:solidFill>
                      <a:srgbClr val="000099"/>
                    </a:solidFill>
                  </a:rPr>
                  <a:t>Commitment</a:t>
                </a:r>
              </a:p>
              <a:p>
                <a:pPr algn="ctr" eaLnBrk="0" hangingPunct="0"/>
                <a:r>
                  <a:rPr lang="en-US" sz="2000"/>
                  <a:t>Cannot afford </a:t>
                </a:r>
              </a:p>
              <a:p>
                <a:pPr algn="ctr" eaLnBrk="0" hangingPunct="0"/>
                <a:r>
                  <a:rPr lang="en-US" sz="2000"/>
                  <a:t>to leave</a:t>
                </a:r>
              </a:p>
            </p:txBody>
          </p:sp>
          <p:sp>
            <p:nvSpPr>
              <p:cNvPr id="33804" name="AutoShape 21"/>
              <p:cNvSpPr>
                <a:spLocks noChangeAspect="1" noChangeArrowheads="1"/>
              </p:cNvSpPr>
              <p:nvPr/>
            </p:nvSpPr>
            <p:spPr bwMode="auto">
              <a:xfrm rot="14322482" flipV="1">
                <a:off x="3055" y="414"/>
                <a:ext cx="2620" cy="1267"/>
              </a:xfrm>
              <a:prstGeom prst="triangle">
                <a:avLst>
                  <a:gd name="adj" fmla="val 50000"/>
                </a:avLst>
              </a:prstGeom>
              <a:solidFill>
                <a:srgbClr val="DBC8A4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/>
                <a:endParaRPr lang="en-US" sz="2400"/>
              </a:p>
            </p:txBody>
          </p:sp>
          <p:sp>
            <p:nvSpPr>
              <p:cNvPr id="33805" name="Rectangle 23"/>
              <p:cNvSpPr>
                <a:spLocks noChangeArrowheads="1"/>
              </p:cNvSpPr>
              <p:nvPr/>
            </p:nvSpPr>
            <p:spPr bwMode="auto">
              <a:xfrm>
                <a:off x="3739" y="576"/>
                <a:ext cx="1102" cy="102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en-US" sz="2000" b="1">
                    <a:solidFill>
                      <a:srgbClr val="000099"/>
                    </a:solidFill>
                  </a:rPr>
                  <a:t>Affective </a:t>
                </a:r>
              </a:p>
              <a:p>
                <a:pPr algn="ctr" eaLnBrk="0" hangingPunct="0"/>
                <a:r>
                  <a:rPr lang="en-US" sz="2000" b="1">
                    <a:solidFill>
                      <a:srgbClr val="000099"/>
                    </a:solidFill>
                  </a:rPr>
                  <a:t>Commitment</a:t>
                </a:r>
              </a:p>
              <a:p>
                <a:pPr algn="ctr" eaLnBrk="0" hangingPunct="0"/>
                <a:r>
                  <a:rPr lang="en-US" sz="2000"/>
                  <a:t>Desire</a:t>
                </a:r>
              </a:p>
              <a:p>
                <a:pPr algn="ctr" eaLnBrk="0" hangingPunct="0"/>
                <a:r>
                  <a:rPr lang="en-US" sz="2000"/>
                  <a:t>to </a:t>
                </a:r>
              </a:p>
              <a:p>
                <a:pPr algn="ctr" eaLnBrk="0" hangingPunct="0"/>
                <a:r>
                  <a:rPr lang="en-US" sz="2000"/>
                  <a:t>remain</a:t>
                </a:r>
              </a:p>
            </p:txBody>
          </p:sp>
          <p:sp>
            <p:nvSpPr>
              <p:cNvPr id="33806" name="AutoShape 24"/>
              <p:cNvSpPr>
                <a:spLocks noChangeAspect="1" noChangeArrowheads="1"/>
              </p:cNvSpPr>
              <p:nvPr/>
            </p:nvSpPr>
            <p:spPr bwMode="auto">
              <a:xfrm rot="7277518" flipH="1" flipV="1">
                <a:off x="602" y="412"/>
                <a:ext cx="2620" cy="1267"/>
              </a:xfrm>
              <a:prstGeom prst="triangle">
                <a:avLst>
                  <a:gd name="adj" fmla="val 50000"/>
                </a:avLst>
              </a:prstGeom>
              <a:solidFill>
                <a:srgbClr val="DBC8A4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algn="ctr"/>
                <a:endParaRPr lang="en-US" sz="2400"/>
              </a:p>
            </p:txBody>
          </p:sp>
          <p:sp>
            <p:nvSpPr>
              <p:cNvPr id="33807" name="Rectangle 25"/>
              <p:cNvSpPr>
                <a:spLocks noChangeArrowheads="1"/>
              </p:cNvSpPr>
              <p:nvPr/>
            </p:nvSpPr>
            <p:spPr bwMode="auto">
              <a:xfrm>
                <a:off x="1536" y="624"/>
                <a:ext cx="1440" cy="10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2000" b="1">
                    <a:solidFill>
                      <a:srgbClr val="000099"/>
                    </a:solidFill>
                  </a:rPr>
                  <a:t>Normative </a:t>
                </a:r>
              </a:p>
              <a:p>
                <a:r>
                  <a:rPr lang="en-US" sz="2000" b="1">
                    <a:solidFill>
                      <a:srgbClr val="000099"/>
                    </a:solidFill>
                  </a:rPr>
                  <a:t>Commitment</a:t>
                </a:r>
              </a:p>
              <a:p>
                <a:r>
                  <a:rPr lang="en-US" sz="2000"/>
                  <a:t>Perceived </a:t>
                </a:r>
              </a:p>
              <a:p>
                <a:r>
                  <a:rPr lang="en-US" sz="2000"/>
                  <a:t>obligation </a:t>
                </a:r>
              </a:p>
              <a:p>
                <a:r>
                  <a:rPr lang="en-US" sz="2000"/>
                  <a:t>to remain</a:t>
                </a:r>
              </a:p>
            </p:txBody>
          </p:sp>
        </p:grpSp>
      </p:grpSp>
      <p:sp>
        <p:nvSpPr>
          <p:cNvPr id="33796" name="Text Box 30"/>
          <p:cNvSpPr txBox="1">
            <a:spLocks noChangeArrowheads="1"/>
          </p:cNvSpPr>
          <p:nvPr/>
        </p:nvSpPr>
        <p:spPr bwMode="auto">
          <a:xfrm rot="5400000">
            <a:off x="5265738" y="3040062"/>
            <a:ext cx="647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>
                <a:solidFill>
                  <a:schemeClr val="tx2"/>
                </a:solidFill>
                <a:latin typeface="Verdana" pitchFamily="34" charset="0"/>
              </a:rPr>
              <a:t>WORK ATTITUIDES</a:t>
            </a:r>
            <a:endParaRPr lang="en-US" sz="4000" b="1">
              <a:latin typeface="Verdana" pitchFamily="34" charset="0"/>
            </a:endParaRPr>
          </a:p>
        </p:txBody>
      </p:sp>
      <p:sp>
        <p:nvSpPr>
          <p:cNvPr id="33797" name="Text Box 34"/>
          <p:cNvSpPr txBox="1">
            <a:spLocks noChangeArrowheads="1"/>
          </p:cNvSpPr>
          <p:nvPr/>
        </p:nvSpPr>
        <p:spPr bwMode="auto">
          <a:xfrm rot="-5400000">
            <a:off x="-2735262" y="3268662"/>
            <a:ext cx="647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>
                <a:solidFill>
                  <a:schemeClr val="tx2"/>
                </a:solidFill>
                <a:latin typeface="Verdana" pitchFamily="34" charset="0"/>
              </a:rPr>
              <a:t>C0MMITMENT</a:t>
            </a:r>
            <a:endParaRPr lang="en-US" sz="4000" b="1">
              <a:latin typeface="Verdan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686800" cy="1295400"/>
          </a:xfrm>
        </p:spPr>
        <p:txBody>
          <a:bodyPr>
            <a:normAutofit/>
          </a:bodyPr>
          <a:lstStyle/>
          <a:p>
            <a:r>
              <a:rPr lang="en-US" sz="4000" b="1" smtClean="0"/>
              <a:t>Three Types of Organizational Commitment</a:t>
            </a:r>
          </a:p>
        </p:txBody>
      </p:sp>
      <p:grpSp>
        <p:nvGrpSpPr>
          <p:cNvPr id="26626" name="Group 4"/>
          <p:cNvGrpSpPr>
            <a:grpSpLocks/>
          </p:cNvGrpSpPr>
          <p:nvPr/>
        </p:nvGrpSpPr>
        <p:grpSpPr bwMode="auto">
          <a:xfrm>
            <a:off x="1066800" y="3200400"/>
            <a:ext cx="533400" cy="2057400"/>
            <a:chOff x="624" y="1824"/>
            <a:chExt cx="336" cy="1296"/>
          </a:xfrm>
        </p:grpSpPr>
        <p:sp>
          <p:nvSpPr>
            <p:cNvPr id="26628" name="Rectangle 5"/>
            <p:cNvSpPr>
              <a:spLocks noChangeArrowheads="1"/>
            </p:cNvSpPr>
            <p:nvPr/>
          </p:nvSpPr>
          <p:spPr bwMode="auto">
            <a:xfrm>
              <a:off x="624" y="1824"/>
              <a:ext cx="336" cy="1296"/>
            </a:xfrm>
            <a:prstGeom prst="rect">
              <a:avLst/>
            </a:prstGeom>
            <a:gradFill rotWithShape="0">
              <a:gsLst>
                <a:gs pos="0">
                  <a:srgbClr val="767366"/>
                </a:gs>
                <a:gs pos="100000">
                  <a:srgbClr val="FFF9DC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6629" name="Text Box 6"/>
            <p:cNvSpPr txBox="1">
              <a:spLocks noChangeArrowheads="1"/>
            </p:cNvSpPr>
            <p:nvPr/>
          </p:nvSpPr>
          <p:spPr bwMode="auto">
            <a:xfrm rot="16200000" flipH="1">
              <a:off x="461" y="2349"/>
              <a:ext cx="66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en-US" b="1">
                  <a:solidFill>
                    <a:srgbClr val="C00000"/>
                  </a:solidFill>
                </a:rPr>
                <a:t>Table 3-1</a:t>
              </a:r>
            </a:p>
          </p:txBody>
        </p:sp>
      </p:grpSp>
      <p:pic>
        <p:nvPicPr>
          <p:cNvPr id="2662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65288"/>
            <a:ext cx="6143625" cy="3744912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621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Emotional Intelligence</a:t>
            </a:r>
            <a:endParaRPr lang="en-CA" dirty="0"/>
          </a:p>
        </p:txBody>
      </p:sp>
      <p:sp>
        <p:nvSpPr>
          <p:cNvPr id="36867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2800" dirty="0" smtClean="0"/>
              <a:t>A set of abilities related to the understanding and management of emotions in oneself and others</a:t>
            </a:r>
          </a:p>
        </p:txBody>
      </p:sp>
      <p:sp>
        <p:nvSpPr>
          <p:cNvPr id="36868" name="Content Placeholder 1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 4 mana  202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More potent predictors of career success </a:t>
            </a:r>
            <a:r>
              <a:rPr lang="en-US" dirty="0" smtClean="0"/>
              <a:t>ARE</a:t>
            </a:r>
            <a:endParaRPr lang="en-US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514600"/>
            <a:ext cx="7772400" cy="2057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Ability to handle frustrations</a:t>
            </a:r>
          </a:p>
          <a:p>
            <a:pPr eaLnBrk="1" hangingPunct="1"/>
            <a:r>
              <a:rPr lang="en-US" sz="3200" dirty="0" smtClean="0"/>
              <a:t>manage own emotions</a:t>
            </a:r>
          </a:p>
          <a:p>
            <a:pPr eaLnBrk="1" hangingPunct="1"/>
            <a:r>
              <a:rPr lang="en-US" sz="3200" dirty="0" smtClean="0"/>
              <a:t>manage own social skills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 rot="-871797">
            <a:off x="2819400" y="4343400"/>
            <a:ext cx="5334000" cy="1143000"/>
          </a:xfrm>
          <a:prstGeom prst="rect">
            <a:avLst/>
          </a:prstGeom>
          <a:solidFill>
            <a:schemeClr val="hlink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Do you know any highly intelligent</a:t>
            </a:r>
          </a:p>
          <a:p>
            <a:pPr algn="ctr"/>
            <a:r>
              <a:rPr lang="en-US"/>
              <a:t>people who aren’t socially adept?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712988" y="1371600"/>
            <a:ext cx="4243388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39775" indent="-457200">
              <a:spcAft>
                <a:spcPct val="50000"/>
              </a:spcAft>
            </a:pPr>
            <a:r>
              <a:rPr lang="en-AU" sz="2800" b="1" dirty="0">
                <a:solidFill>
                  <a:schemeClr val="accent2"/>
                </a:solidFill>
                <a:latin typeface="Arial" pitchFamily="34" charset="0"/>
              </a:rPr>
              <a:t>Emotional Intelligence</a:t>
            </a:r>
          </a:p>
          <a:p>
            <a:pPr marL="739775" indent="-457200">
              <a:spcAft>
                <a:spcPct val="50000"/>
              </a:spcAft>
            </a:pPr>
            <a:endParaRPr lang="en-AU" sz="900" dirty="0">
              <a:solidFill>
                <a:schemeClr val="accent2"/>
              </a:solidFill>
              <a:latin typeface="Arial" pitchFamily="34" charset="0"/>
            </a:endParaRPr>
          </a:p>
          <a:p>
            <a:pPr marL="739775" indent="-457200">
              <a:spcAft>
                <a:spcPct val="50000"/>
              </a:spcAft>
              <a:buFontTx/>
              <a:buAutoNum type="arabicPeriod"/>
            </a:pPr>
            <a:r>
              <a:rPr lang="en-AU" sz="2800" dirty="0">
                <a:latin typeface="Arial" pitchFamily="34" charset="0"/>
                <a:cs typeface="Times New Roman" pitchFamily="18" charset="0"/>
              </a:rPr>
              <a:t>self-awareness,</a:t>
            </a:r>
          </a:p>
          <a:p>
            <a:pPr marL="739775" indent="-457200">
              <a:spcAft>
                <a:spcPct val="50000"/>
              </a:spcAft>
              <a:buFontTx/>
              <a:buAutoNum type="arabicPeriod"/>
            </a:pPr>
            <a:r>
              <a:rPr lang="en-AU" sz="2800" dirty="0">
                <a:latin typeface="Arial" pitchFamily="34" charset="0"/>
                <a:cs typeface="Times New Roman" pitchFamily="18" charset="0"/>
              </a:rPr>
              <a:t>self-regulation,</a:t>
            </a:r>
          </a:p>
          <a:p>
            <a:pPr marL="739775" indent="-457200">
              <a:spcAft>
                <a:spcPct val="50000"/>
              </a:spcAft>
              <a:buFontTx/>
              <a:buAutoNum type="arabicPeriod"/>
            </a:pPr>
            <a:r>
              <a:rPr lang="en-AU" sz="2800" dirty="0">
                <a:latin typeface="Arial" pitchFamily="34" charset="0"/>
                <a:cs typeface="Times New Roman" pitchFamily="18" charset="0"/>
              </a:rPr>
              <a:t>motivation,</a:t>
            </a:r>
          </a:p>
          <a:p>
            <a:pPr marL="739775" indent="-457200">
              <a:spcAft>
                <a:spcPct val="50000"/>
              </a:spcAft>
              <a:buFontTx/>
              <a:buAutoNum type="arabicPeriod"/>
            </a:pPr>
            <a:r>
              <a:rPr lang="en-AU" sz="2800" dirty="0">
                <a:latin typeface="Arial" pitchFamily="34" charset="0"/>
                <a:cs typeface="Times New Roman" pitchFamily="18" charset="0"/>
              </a:rPr>
              <a:t>empathy,</a:t>
            </a:r>
          </a:p>
          <a:p>
            <a:pPr marL="739775" indent="-457200">
              <a:spcAft>
                <a:spcPct val="50000"/>
              </a:spcAft>
              <a:buFontTx/>
              <a:buAutoNum type="arabicPeriod"/>
            </a:pPr>
            <a:r>
              <a:rPr lang="en-AU" sz="2800" dirty="0">
                <a:latin typeface="Arial" pitchFamily="34" charset="0"/>
                <a:cs typeface="Times New Roman" pitchFamily="18" charset="0"/>
              </a:rPr>
              <a:t>social skill.</a:t>
            </a:r>
            <a:r>
              <a:rPr lang="en-AU" sz="2800" dirty="0">
                <a:latin typeface="Arial" pitchFamily="34" charset="0"/>
              </a:rPr>
              <a:t>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grpSp>
        <p:nvGrpSpPr>
          <p:cNvPr id="10" name="Group 16"/>
          <p:cNvGrpSpPr>
            <a:grpSpLocks noGrp="1"/>
          </p:cNvGrpSpPr>
          <p:nvPr/>
        </p:nvGrpSpPr>
        <p:grpSpPr bwMode="auto">
          <a:xfrm>
            <a:off x="457198" y="548680"/>
            <a:ext cx="1824221" cy="4861519"/>
            <a:chOff x="6779568" y="1098519"/>
            <a:chExt cx="1387569" cy="3549681"/>
          </a:xfrm>
        </p:grpSpPr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42208" y="1098519"/>
              <a:ext cx="1324929" cy="2211627"/>
            </a:xfrm>
            <a:prstGeom prst="rect">
              <a:avLst/>
            </a:prstGeom>
            <a:noFill/>
            <a:ln w="57150" algn="ctr">
              <a:noFill/>
              <a:miter lim="800000"/>
              <a:headEnd/>
              <a:tailEnd/>
            </a:ln>
          </p:spPr>
        </p:pic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 rot="-5400000">
              <a:off x="6280072" y="3917872"/>
              <a:ext cx="1229824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sz="900">
                  <a:solidFill>
                    <a:schemeClr val="tx1"/>
                  </a:solidFill>
                </a:rPr>
                <a:t>Kurhan/Shutterstock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981200" y="2743200"/>
            <a:ext cx="2209800" cy="1066800"/>
          </a:xfrm>
          <a:prstGeom prst="rect">
            <a:avLst/>
          </a:prstGeom>
          <a:solidFill>
            <a:srgbClr val="A49E9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AU" sz="2000"/>
              <a:t>Social Awareness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981200" y="3962400"/>
            <a:ext cx="2209800" cy="990600"/>
          </a:xfrm>
          <a:prstGeom prst="rect">
            <a:avLst/>
          </a:prstGeom>
          <a:solidFill>
            <a:srgbClr val="B080A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AU" sz="2000"/>
              <a:t>Self-management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191000" y="2743200"/>
            <a:ext cx="4114800" cy="1066800"/>
          </a:xfrm>
          <a:prstGeom prst="rect">
            <a:avLst/>
          </a:prstGeom>
          <a:solidFill>
            <a:srgbClr val="435466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26000" anchor="ctr"/>
          <a:lstStyle/>
          <a:p>
            <a:r>
              <a:rPr lang="en-US">
                <a:solidFill>
                  <a:schemeClr val="bg1"/>
                </a:solidFill>
              </a:rPr>
              <a:t>Perceiving and understanding the meaning of others’ emotions</a:t>
            </a:r>
            <a:endParaRPr lang="en-AU">
              <a:solidFill>
                <a:schemeClr val="bg1"/>
              </a:solidFill>
            </a:endParaRP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191000" y="3962400"/>
            <a:ext cx="4114800" cy="990600"/>
          </a:xfrm>
          <a:prstGeom prst="rect">
            <a:avLst/>
          </a:prstGeom>
          <a:solidFill>
            <a:srgbClr val="435466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26000" anchor="ctr"/>
          <a:lstStyle/>
          <a:p>
            <a:r>
              <a:rPr lang="en-US">
                <a:solidFill>
                  <a:schemeClr val="bg1"/>
                </a:solidFill>
              </a:rPr>
              <a:t>Managing our own emotions</a:t>
            </a:r>
            <a:endParaRPr lang="en-AU">
              <a:solidFill>
                <a:schemeClr val="bg1"/>
              </a:solidFill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981200" y="5105400"/>
            <a:ext cx="2209800" cy="990600"/>
          </a:xfrm>
          <a:prstGeom prst="rect">
            <a:avLst/>
          </a:prstGeom>
          <a:solidFill>
            <a:srgbClr val="7E93A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AU" sz="2000"/>
              <a:t>Self-awareness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4191000" y="5105400"/>
            <a:ext cx="4114800" cy="990600"/>
          </a:xfrm>
          <a:prstGeom prst="rect">
            <a:avLst/>
          </a:prstGeom>
          <a:solidFill>
            <a:srgbClr val="435466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26000" anchor="ctr"/>
          <a:lstStyle/>
          <a:p>
            <a:r>
              <a:rPr lang="en-US">
                <a:solidFill>
                  <a:schemeClr val="bg1"/>
                </a:solidFill>
              </a:rPr>
              <a:t>perceiving and understanding the meaning of your own emotions</a:t>
            </a:r>
            <a:endParaRPr lang="en-AU">
              <a:solidFill>
                <a:schemeClr val="bg1"/>
              </a:solidFill>
            </a:endParaRP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981200" y="1616075"/>
            <a:ext cx="2209800" cy="990600"/>
          </a:xfrm>
          <a:prstGeom prst="rect">
            <a:avLst/>
          </a:prstGeom>
          <a:solidFill>
            <a:srgbClr val="C6BB8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AU" sz="2000"/>
              <a:t>Relationship Management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4191000" y="1616075"/>
            <a:ext cx="4114800" cy="990600"/>
          </a:xfrm>
          <a:prstGeom prst="rect">
            <a:avLst/>
          </a:prstGeom>
          <a:solidFill>
            <a:srgbClr val="435466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126000" anchor="ctr"/>
          <a:lstStyle/>
          <a:p>
            <a:r>
              <a:rPr lang="en-AU">
                <a:solidFill>
                  <a:schemeClr val="bg1"/>
                </a:solidFill>
              </a:rPr>
              <a:t>M</a:t>
            </a:r>
            <a:r>
              <a:rPr lang="en-US">
                <a:solidFill>
                  <a:schemeClr val="bg1"/>
                </a:solidFill>
              </a:rPr>
              <a:t>anaging other people’s emotions</a:t>
            </a:r>
            <a:endParaRPr lang="en-AU">
              <a:solidFill>
                <a:schemeClr val="bg1"/>
              </a:solidFill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000125" y="5683250"/>
            <a:ext cx="828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</a:rPr>
              <a:t>Lowest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990600" y="1736725"/>
            <a:ext cx="873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262626"/>
                </a:solidFill>
              </a:rPr>
              <a:t>Highest</a:t>
            </a:r>
          </a:p>
        </p:txBody>
      </p:sp>
      <p:sp>
        <p:nvSpPr>
          <p:cNvPr id="4097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a typeface="ＭＳ Ｐゴシック" pitchFamily="-109" charset="-128"/>
              </a:rPr>
              <a:t>Model of Emotional Intelligence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 autoUpdateAnimBg="0"/>
      <p:bldP spid="29699" grpId="0" animBg="1" autoUpdateAnimBg="0"/>
      <p:bldP spid="29700" grpId="0" animBg="1" autoUpdateAnimBg="0"/>
      <p:bldP spid="29701" grpId="0" animBg="1" autoUpdateAnimBg="0"/>
      <p:bldP spid="29702" grpId="0" animBg="1" autoUpdateAnimBg="0"/>
      <p:bldP spid="29703" grpId="0" animBg="1" autoUpdateAnimBg="0"/>
      <p:bldP spid="29704" grpId="0" animBg="1" autoUpdateAnimBg="0"/>
      <p:bldP spid="29705" grpId="0" animBg="1" autoUpdateAnimBg="0"/>
      <p:bldP spid="29706" grpId="0" autoUpdateAnimBg="0"/>
      <p:bldP spid="2970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Emotional Contagion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tendency for moods and emotions to spread between people or throughout a group.</a:t>
            </a:r>
          </a:p>
          <a:p>
            <a:pPr eaLnBrk="1" hangingPunct="1"/>
            <a:r>
              <a:rPr lang="en-CA" smtClean="0"/>
              <a:t>Teams experiencing more positive affect tend to be more cooperative, helpful, and successful, all of which contributes to job satisfaction.</a:t>
            </a:r>
          </a:p>
        </p:txBody>
      </p:sp>
      <p:sp>
        <p:nvSpPr>
          <p:cNvPr id="40964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Emotional Regulation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requirement for people to conform to certain “display rules” in their job behaviour in spite of their true mood or emotions.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Attitudes and Attitude Change</a:t>
            </a:r>
          </a:p>
        </p:txBody>
      </p:sp>
      <p:sp>
        <p:nvSpPr>
          <p:cNvPr id="38916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4800" smtClean="0"/>
              <a:t>Changing Attitudes</a:t>
            </a:r>
            <a:br>
              <a:rPr lang="en-CA" sz="4800" smtClean="0"/>
            </a:br>
            <a:endParaRPr lang="en-CA" sz="4800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CA" smtClean="0"/>
              <a:t>The traditional approach to organizational attitude-change programs is to first change beliefs and/or values in order to change attitudes and behaviour.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CA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Cognitive dissonance theory</a:t>
            </a:r>
            <a:r>
              <a:rPr lang="en-CA" smtClean="0"/>
              <a:t> suggests an alternative approach.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Cognitive Dissonance Theory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Cognitive dissonance refers to a feeling of tension experienced when certain cognitions are contradictory or inconsistent with each other.</a:t>
            </a:r>
          </a:p>
          <a:p>
            <a:pPr eaLnBrk="1" hangingPunct="1"/>
            <a:r>
              <a:rPr lang="en-CA" smtClean="0"/>
              <a:t>Dissonance theory suggests that it might be possible to change a person’s attitudes by first changing their behaviour.</a:t>
            </a:r>
          </a:p>
          <a:p>
            <a:pPr eaLnBrk="1" hangingPunct="1"/>
            <a:endParaRPr lang="en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Cog. Dissonance(2)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hlink"/>
              </a:buClr>
              <a:buFont typeface="Monotype Sorts" pitchFamily="2" charset="2"/>
              <a:buChar char="â"/>
            </a:pPr>
            <a:r>
              <a:rPr lang="en-US" smtClean="0"/>
              <a:t>Dissonance produces tension</a:t>
            </a:r>
          </a:p>
          <a:p>
            <a:pPr eaLnBrk="1" hangingPunct="1">
              <a:lnSpc>
                <a:spcPct val="90000"/>
              </a:lnSpc>
              <a:buClr>
                <a:schemeClr val="hlink"/>
              </a:buClr>
              <a:buFont typeface="Monotype Sorts" pitchFamily="2" charset="2"/>
              <a:buChar char="â"/>
            </a:pPr>
            <a:r>
              <a:rPr lang="en-US" smtClean="0"/>
              <a:t>Reducing Dissonance </a:t>
            </a:r>
            <a:r>
              <a:rPr lang="en-US" smtClean="0">
                <a:sym typeface="Monotype Sorts" pitchFamily="2" charset="2"/>
              </a:rPr>
              <a:t> reduces tension</a:t>
            </a:r>
          </a:p>
          <a:p>
            <a:pPr eaLnBrk="1" hangingPunct="1">
              <a:lnSpc>
                <a:spcPct val="90000"/>
              </a:lnSpc>
              <a:buClr>
                <a:schemeClr val="hlink"/>
              </a:buClr>
              <a:buFont typeface="Wingdings 2" pitchFamily="18" charset="2"/>
              <a:buChar char="&amp;"/>
            </a:pPr>
            <a:r>
              <a:rPr lang="en-US" smtClean="0">
                <a:sym typeface="Monotype Sorts" pitchFamily="2" charset="2"/>
              </a:rPr>
              <a:t/>
            </a:r>
            <a:br>
              <a:rPr lang="en-US" smtClean="0">
                <a:sym typeface="Monotype Sorts" pitchFamily="2" charset="2"/>
              </a:rPr>
            </a:br>
            <a:r>
              <a:rPr lang="en-US" i="1" smtClean="0">
                <a:sym typeface="Monotype Sorts" pitchFamily="2" charset="2"/>
              </a:rPr>
              <a:t>Change the behaviour</a:t>
            </a:r>
          </a:p>
          <a:p>
            <a:pPr eaLnBrk="1" hangingPunct="1">
              <a:lnSpc>
                <a:spcPct val="90000"/>
              </a:lnSpc>
              <a:buClr>
                <a:schemeClr val="hlink"/>
              </a:buClr>
              <a:buFont typeface="Wingdings 2" pitchFamily="18" charset="2"/>
              <a:buChar char="&amp;"/>
            </a:pPr>
            <a:r>
              <a:rPr lang="en-US" i="1" smtClean="0">
                <a:sym typeface="Monotype Sorts" pitchFamily="2" charset="2"/>
              </a:rPr>
              <a:t>Change the attitude</a:t>
            </a:r>
            <a:br>
              <a:rPr lang="en-US" i="1" smtClean="0">
                <a:sym typeface="Monotype Sorts" pitchFamily="2" charset="2"/>
              </a:rPr>
            </a:br>
            <a:endParaRPr lang="en-US" i="1" smtClean="0">
              <a:sym typeface="Monotype Sorts" pitchFamily="2" charset="2"/>
            </a:endParaRPr>
          </a:p>
          <a:p>
            <a:pPr eaLnBrk="1" hangingPunct="1">
              <a:lnSpc>
                <a:spcPct val="90000"/>
              </a:lnSpc>
              <a:buClr>
                <a:schemeClr val="hlink"/>
              </a:buClr>
              <a:buFont typeface="Monotype Sorts" pitchFamily="2" charset="2"/>
              <a:buChar char="â"/>
            </a:pPr>
            <a:r>
              <a:rPr lang="en-US" smtClean="0">
                <a:sym typeface="Monotype Sorts" pitchFamily="2" charset="2"/>
              </a:rPr>
              <a:t>External Justification</a:t>
            </a:r>
            <a:r>
              <a:rPr lang="en-US" smtClean="0"/>
              <a:t> </a:t>
            </a:r>
            <a:r>
              <a:rPr lang="en-US" smtClean="0">
                <a:sym typeface="Monotype Sorts" pitchFamily="2" charset="2"/>
              </a:rPr>
              <a:t> reduces dissonance</a:t>
            </a:r>
          </a:p>
          <a:p>
            <a:pPr eaLnBrk="1" hangingPunct="1">
              <a:lnSpc>
                <a:spcPct val="90000"/>
              </a:lnSpc>
            </a:pPr>
            <a:endParaRPr lang="en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/>
              <a:t>Cog. Dissonance(3)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Teach individuals specific behaviours that they can apply on the job that correspond to the desired attitude change.</a:t>
            </a:r>
          </a:p>
          <a:p>
            <a:pPr eaLnBrk="1" hangingPunct="1"/>
            <a:r>
              <a:rPr lang="en-CA" smtClean="0"/>
              <a:t>When trainees find these behaviours to be effective they will change their attitudes to correspond to the newly learned behaviours.</a:t>
            </a:r>
          </a:p>
          <a:p>
            <a:pPr eaLnBrk="1" hangingPunct="1"/>
            <a:endParaRPr lang="en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mtClean="0">
                <a:solidFill>
                  <a:srgbClr val="089CA3"/>
                </a:solidFill>
                <a:latin typeface="Univers (W1)"/>
              </a:rPr>
              <a:t>Ethical Behaviour</a:t>
            </a:r>
          </a:p>
        </p:txBody>
      </p:sp>
      <p:sp>
        <p:nvSpPr>
          <p:cNvPr id="52228" name="Content Placeholder 1"/>
          <p:cNvSpPr>
            <a:spLocks noGrp="1"/>
          </p:cNvSpPr>
          <p:nvPr>
            <p:ph idx="1"/>
          </p:nvPr>
        </p:nvSpPr>
        <p:spPr>
          <a:xfrm>
            <a:off x="762000" y="2368550"/>
            <a:ext cx="7848600" cy="773113"/>
          </a:xfrm>
        </p:spPr>
        <p:txBody>
          <a:bodyPr/>
          <a:lstStyle/>
          <a:p>
            <a:pPr marL="319088" indent="-319088" algn="r">
              <a:spcBef>
                <a:spcPts val="700"/>
              </a:spcBef>
              <a:buClr>
                <a:schemeClr val="tx2"/>
              </a:buClr>
              <a:buSzPct val="60000"/>
              <a:buFont typeface="Wingdings" pitchFamily="2" charset="2"/>
              <a:buChar char="q"/>
            </a:pPr>
            <a:r>
              <a:rPr lang="en-CA" i="1" smtClean="0">
                <a:solidFill>
                  <a:schemeClr val="tx1"/>
                </a:solidFill>
                <a:latin typeface="Tahoma" pitchFamily="34" charset="0"/>
              </a:rPr>
              <a:t>Acting consistently with one’s personal values and the </a:t>
            </a:r>
            <a:r>
              <a:rPr lang="en-US" i="1" smtClean="0">
                <a:solidFill>
                  <a:schemeClr val="tx1"/>
                </a:solidFill>
                <a:latin typeface="Tahoma" pitchFamily="34" charset="0"/>
              </a:rPr>
              <a:t>commonly held values of the </a:t>
            </a:r>
            <a:r>
              <a:rPr lang="en-CA" i="1" smtClean="0">
                <a:solidFill>
                  <a:schemeClr val="tx1"/>
                </a:solidFill>
                <a:latin typeface="Tahoma" pitchFamily="34" charset="0"/>
              </a:rPr>
              <a:t>organization and society.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pic>
        <p:nvPicPr>
          <p:cNvPr id="52231" name="Picture 7" descr="http://georgiosmavridis.files.wordpress.com/2010/03/business-ethics2504200956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077072"/>
            <a:ext cx="2857500" cy="24098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9" descr="C02_F06_pg0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524000"/>
            <a:ext cx="8610600" cy="457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Text Box 10"/>
          <p:cNvSpPr txBox="1">
            <a:spLocks noChangeArrowheads="1"/>
          </p:cNvSpPr>
          <p:nvPr/>
        </p:nvSpPr>
        <p:spPr bwMode="auto">
          <a:xfrm>
            <a:off x="1066800" y="381000"/>
            <a:ext cx="7391400" cy="400110"/>
          </a:xfrm>
          <a:prstGeom prst="rect">
            <a:avLst/>
          </a:prstGeom>
          <a:solidFill>
            <a:srgbClr val="33CCCC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1F7A7A"/>
            </a:prstShdw>
          </a:effectLst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Univers (W1)"/>
              </a:rPr>
              <a:t>	</a:t>
            </a:r>
            <a:r>
              <a:rPr lang="en-US" sz="2000" b="1" i="1" dirty="0">
                <a:solidFill>
                  <a:schemeClr val="bg1"/>
                </a:solidFill>
                <a:latin typeface="Univers (W1)"/>
              </a:rPr>
              <a:t>Guidelines for Ethical Decision Making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717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/>
              <a:t>The Need for Corporate Ethics Programs</a:t>
            </a:r>
          </a:p>
        </p:txBody>
      </p:sp>
      <p:sp>
        <p:nvSpPr>
          <p:cNvPr id="55299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772400" cy="4343400"/>
          </a:xfrm>
        </p:spPr>
        <p:txBody>
          <a:bodyPr/>
          <a:lstStyle/>
          <a:p>
            <a:pPr marL="609600" indent="-609600">
              <a:lnSpc>
                <a:spcPct val="95000"/>
              </a:lnSpc>
            </a:pPr>
            <a:r>
              <a:rPr lang="en-US" sz="2400" smtClean="0"/>
              <a:t>Organizations should develop an organizational ethics program by </a:t>
            </a:r>
            <a:r>
              <a:rPr lang="en-US" sz="2400" i="1" smtClean="0"/>
              <a:t>establishing</a:t>
            </a:r>
            <a:r>
              <a:rPr lang="en-US" sz="2400" smtClean="0"/>
              <a:t>, </a:t>
            </a:r>
            <a:r>
              <a:rPr lang="en-US" sz="2400" i="1" smtClean="0"/>
              <a:t>communicating</a:t>
            </a:r>
            <a:r>
              <a:rPr lang="en-US" sz="2400" smtClean="0"/>
              <a:t>, and </a:t>
            </a:r>
            <a:r>
              <a:rPr lang="en-US" sz="2400" i="1" smtClean="0"/>
              <a:t>monitoring</a:t>
            </a:r>
            <a:r>
              <a:rPr lang="en-US" sz="2400" smtClean="0"/>
              <a:t> uniform ethical values and legal requirements</a:t>
            </a:r>
          </a:p>
          <a:p>
            <a:pPr marL="609600" indent="-609600">
              <a:lnSpc>
                <a:spcPct val="90000"/>
              </a:lnSpc>
            </a:pPr>
            <a:r>
              <a:rPr lang="en-US" sz="2400" smtClean="0"/>
              <a:t>A strong ethics program includes: </a:t>
            </a:r>
          </a:p>
          <a:p>
            <a:pPr marL="990600" lvl="1" indent="-533400">
              <a:lnSpc>
                <a:spcPct val="90000"/>
              </a:lnSpc>
            </a:pPr>
            <a:r>
              <a:rPr lang="en-US" sz="2000" smtClean="0"/>
              <a:t>Written code of conduct</a:t>
            </a:r>
          </a:p>
          <a:p>
            <a:pPr marL="990600" lvl="1" indent="-533400">
              <a:lnSpc>
                <a:spcPct val="90000"/>
              </a:lnSpc>
            </a:pPr>
            <a:r>
              <a:rPr lang="en-US" sz="2000" smtClean="0"/>
              <a:t>Ethics officer to oversee the program</a:t>
            </a:r>
          </a:p>
          <a:p>
            <a:pPr marL="990600" lvl="1" indent="-533400">
              <a:lnSpc>
                <a:spcPct val="90000"/>
              </a:lnSpc>
            </a:pPr>
            <a:r>
              <a:rPr lang="en-US" sz="2000" smtClean="0"/>
              <a:t>Care in the delegation of authority</a:t>
            </a:r>
          </a:p>
          <a:p>
            <a:pPr marL="990600" lvl="1" indent="-533400">
              <a:lnSpc>
                <a:spcPct val="90000"/>
              </a:lnSpc>
            </a:pPr>
            <a:r>
              <a:rPr lang="en-US" sz="2000" smtClean="0"/>
              <a:t>Formal ethics training</a:t>
            </a:r>
          </a:p>
          <a:p>
            <a:pPr marL="990600" lvl="1" indent="-533400">
              <a:lnSpc>
                <a:spcPct val="90000"/>
              </a:lnSpc>
            </a:pPr>
            <a:r>
              <a:rPr lang="en-US" sz="2000" smtClean="0"/>
              <a:t>Auditing, monitoring, enforcement, and revision of program standards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ch 4 mana  202</a:t>
            </a:r>
            <a:endParaRPr lang="en-CA"/>
          </a:p>
        </p:txBody>
      </p:sp>
      <p:sp>
        <p:nvSpPr>
          <p:cNvPr id="14338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/>
          <a:lstStyle/>
          <a:p>
            <a:pPr algn="ctr">
              <a:defRPr/>
            </a:pPr>
            <a:r>
              <a:rPr lang="en-US"/>
              <a:t>Corporate Codes of Ethics</a:t>
            </a:r>
          </a:p>
        </p:txBody>
      </p:sp>
      <p:sp>
        <p:nvSpPr>
          <p:cNvPr id="56323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554163"/>
            <a:ext cx="8686800" cy="4525962"/>
          </a:xfrm>
        </p:spPr>
        <p:txBody>
          <a:bodyPr/>
          <a:lstStyle/>
          <a:p>
            <a:pPr marL="660400" indent="-660400" algn="ctr">
              <a:buFontTx/>
              <a:buNone/>
            </a:pPr>
            <a:r>
              <a:rPr lang="en-US" smtClean="0"/>
              <a:t>Often contain six core values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Trustworthiness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Respect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Responsibility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Fairness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Caring</a:t>
            </a:r>
          </a:p>
          <a:p>
            <a:pPr marL="1035050" lvl="1" indent="-577850">
              <a:buFontTx/>
              <a:buAutoNum type="arabicPeriod"/>
            </a:pPr>
            <a:r>
              <a:rPr lang="en-US" smtClean="0"/>
              <a:t>Citizenship</a:t>
            </a:r>
          </a:p>
        </p:txBody>
      </p:sp>
      <p:pic>
        <p:nvPicPr>
          <p:cNvPr id="56324" name="Picture 7" descr="dv1212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95600"/>
            <a:ext cx="3521075" cy="26558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6325" name="Rectangle 8"/>
          <p:cNvSpPr>
            <a:spLocks noChangeArrowheads="1"/>
          </p:cNvSpPr>
          <p:nvPr/>
        </p:nvSpPr>
        <p:spPr bwMode="auto">
          <a:xfrm>
            <a:off x="4648200" y="5638800"/>
            <a:ext cx="14684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>
            <a:spAutoFit/>
          </a:bodyPr>
          <a:lstStyle/>
          <a:p>
            <a:r>
              <a:rPr lang="en-US" sz="1000"/>
              <a:t>Source: Triangle Images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ck and White Pushpins Design Template">
  <a:themeElements>
    <a:clrScheme name="Black and White Pushpins Design Template 11">
      <a:dk1>
        <a:srgbClr val="005A58"/>
      </a:dk1>
      <a:lt1>
        <a:srgbClr val="FFFFFF"/>
      </a:lt1>
      <a:dk2>
        <a:srgbClr val="4BB7B7"/>
      </a:dk2>
      <a:lt2>
        <a:srgbClr val="99CCFF"/>
      </a:lt2>
      <a:accent1>
        <a:srgbClr val="586F9E"/>
      </a:accent1>
      <a:accent2>
        <a:srgbClr val="4A24A8"/>
      </a:accent2>
      <a:accent3>
        <a:srgbClr val="B1D8D8"/>
      </a:accent3>
      <a:accent4>
        <a:srgbClr val="DADADA"/>
      </a:accent4>
      <a:accent5>
        <a:srgbClr val="B4BBCC"/>
      </a:accent5>
      <a:accent6>
        <a:srgbClr val="422098"/>
      </a:accent6>
      <a:hlink>
        <a:srgbClr val="CCECFF"/>
      </a:hlink>
      <a:folHlink>
        <a:srgbClr val="B2B2B2"/>
      </a:folHlink>
    </a:clrScheme>
    <a:fontScheme name="Black and White Pushpins Design 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ck and White Pushpins Design Template 1">
        <a:dk1>
          <a:srgbClr val="5C1F00"/>
        </a:dk1>
        <a:lt1>
          <a:srgbClr val="FFFFFF"/>
        </a:lt1>
        <a:dk2>
          <a:srgbClr val="E55555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F0B4B4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2">
        <a:dk1>
          <a:srgbClr val="2D2015"/>
        </a:dk1>
        <a:lt1>
          <a:srgbClr val="FFFFFF"/>
        </a:lt1>
        <a:dk2>
          <a:srgbClr val="9C8D6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CBC5B8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ADBA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3">
        <a:dk1>
          <a:srgbClr val="C0C0C0"/>
        </a:dk1>
        <a:lt1>
          <a:srgbClr val="FFFFFF"/>
        </a:lt1>
        <a:dk2>
          <a:srgbClr val="000000"/>
        </a:dk2>
        <a:lt2>
          <a:srgbClr val="333333"/>
        </a:lt2>
        <a:accent1>
          <a:srgbClr val="5F5F5F"/>
        </a:accent1>
        <a:accent2>
          <a:srgbClr val="DDDDDD"/>
        </a:accent2>
        <a:accent3>
          <a:srgbClr val="FFFFFF"/>
        </a:accent3>
        <a:accent4>
          <a:srgbClr val="A4A4A4"/>
        </a:accent4>
        <a:accent5>
          <a:srgbClr val="B6B6B6"/>
        </a:accent5>
        <a:accent6>
          <a:srgbClr val="C8C8C8"/>
        </a:accent6>
        <a:hlink>
          <a:srgbClr val="B2B2B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4">
        <a:dk1>
          <a:srgbClr val="003366"/>
        </a:dk1>
        <a:lt1>
          <a:srgbClr val="FFFFFF"/>
        </a:lt1>
        <a:dk2>
          <a:srgbClr val="42A5F0"/>
        </a:dk2>
        <a:lt2>
          <a:srgbClr val="3399FF"/>
        </a:lt2>
        <a:accent1>
          <a:srgbClr val="4880B8"/>
        </a:accent1>
        <a:accent2>
          <a:srgbClr val="00B000"/>
        </a:accent2>
        <a:accent3>
          <a:srgbClr val="B0CFF6"/>
        </a:accent3>
        <a:accent4>
          <a:srgbClr val="DADADA"/>
        </a:accent4>
        <a:accent5>
          <a:srgbClr val="B1C0D8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5">
        <a:dk1>
          <a:srgbClr val="336699"/>
        </a:dk1>
        <a:lt1>
          <a:srgbClr val="FFFFFF"/>
        </a:lt1>
        <a:dk2>
          <a:srgbClr val="DDDDDD"/>
        </a:dk2>
        <a:lt2>
          <a:srgbClr val="B2C8D8"/>
        </a:lt2>
        <a:accent1>
          <a:srgbClr val="1F62C5"/>
        </a:accent1>
        <a:accent2>
          <a:srgbClr val="468A4B"/>
        </a:accent2>
        <a:accent3>
          <a:srgbClr val="EBEBEB"/>
        </a:accent3>
        <a:accent4>
          <a:srgbClr val="DADADA"/>
        </a:accent4>
        <a:accent5>
          <a:srgbClr val="ABB7DF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6">
        <a:dk1>
          <a:srgbClr val="777777"/>
        </a:dk1>
        <a:lt1>
          <a:srgbClr val="FFFFFF"/>
        </a:lt1>
        <a:dk2>
          <a:srgbClr val="ABADA1"/>
        </a:dk2>
        <a:lt2>
          <a:srgbClr val="C2C2BA"/>
        </a:lt2>
        <a:accent1>
          <a:srgbClr val="909082"/>
        </a:accent1>
        <a:accent2>
          <a:srgbClr val="809EA8"/>
        </a:accent2>
        <a:accent3>
          <a:srgbClr val="D2D3CD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7">
        <a:dk1>
          <a:srgbClr val="3E3E5C"/>
        </a:dk1>
        <a:lt1>
          <a:srgbClr val="FFFFFF"/>
        </a:lt1>
        <a:dk2>
          <a:srgbClr val="BABBD2"/>
        </a:dk2>
        <a:lt2>
          <a:srgbClr val="B2B2B2"/>
        </a:lt2>
        <a:accent1>
          <a:srgbClr val="787682"/>
        </a:accent1>
        <a:accent2>
          <a:srgbClr val="6699FF"/>
        </a:accent2>
        <a:accent3>
          <a:srgbClr val="D9DAE5"/>
        </a:accent3>
        <a:accent4>
          <a:srgbClr val="DADADA"/>
        </a:accent4>
        <a:accent5>
          <a:srgbClr val="BEBDC1"/>
        </a:accent5>
        <a:accent6>
          <a:srgbClr val="5C8A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8">
        <a:dk1>
          <a:srgbClr val="777777"/>
        </a:dk1>
        <a:lt1>
          <a:srgbClr val="FFFFDF"/>
        </a:lt1>
        <a:dk2>
          <a:srgbClr val="FFFFD9"/>
        </a:dk2>
        <a:lt2>
          <a:srgbClr val="AA8322"/>
        </a:lt2>
        <a:accent1>
          <a:srgbClr val="D6B778"/>
        </a:accent1>
        <a:accent2>
          <a:srgbClr val="33CCCC"/>
        </a:accent2>
        <a:accent3>
          <a:srgbClr val="FFFFE9"/>
        </a:accent3>
        <a:accent4>
          <a:srgbClr val="DADABE"/>
        </a:accent4>
        <a:accent5>
          <a:srgbClr val="E8D8BE"/>
        </a:accent5>
        <a:accent6>
          <a:srgbClr val="2DB9B9"/>
        </a:accent6>
        <a:hlink>
          <a:srgbClr val="FF505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9">
        <a:dk1>
          <a:srgbClr val="EACD64"/>
        </a:dk1>
        <a:lt1>
          <a:srgbClr val="FEDA9A"/>
        </a:lt1>
        <a:dk2>
          <a:srgbClr val="AD7625"/>
        </a:dk2>
        <a:lt2>
          <a:srgbClr val="969696"/>
        </a:lt2>
        <a:accent1>
          <a:srgbClr val="8F6F59"/>
        </a:accent1>
        <a:accent2>
          <a:srgbClr val="FFC891"/>
        </a:accent2>
        <a:accent3>
          <a:srgbClr val="FEEACA"/>
        </a:accent3>
        <a:accent4>
          <a:srgbClr val="C8AF54"/>
        </a:accent4>
        <a:accent5>
          <a:srgbClr val="C6BBB5"/>
        </a:accent5>
        <a:accent6>
          <a:srgbClr val="E7B583"/>
        </a:accent6>
        <a:hlink>
          <a:srgbClr val="FF8A3B"/>
        </a:hlink>
        <a:folHlink>
          <a:srgbClr val="EEC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10">
        <a:dk1>
          <a:srgbClr val="808080"/>
        </a:dk1>
        <a:lt1>
          <a:srgbClr val="FFFFFF"/>
        </a:lt1>
        <a:dk2>
          <a:srgbClr val="F8F8F8"/>
        </a:dk2>
        <a:lt2>
          <a:srgbClr val="0099CC"/>
        </a:lt2>
        <a:accent1>
          <a:srgbClr val="66A0CC"/>
        </a:accent1>
        <a:accent2>
          <a:srgbClr val="CCCCFF"/>
        </a:accent2>
        <a:accent3>
          <a:srgbClr val="FBFBFB"/>
        </a:accent3>
        <a:accent4>
          <a:srgbClr val="DADADA"/>
        </a:accent4>
        <a:accent5>
          <a:srgbClr val="B8CDE2"/>
        </a:accent5>
        <a:accent6>
          <a:srgbClr val="B9B9E7"/>
        </a:accent6>
        <a:hlink>
          <a:srgbClr val="3333CC"/>
        </a:hlink>
        <a:folHlink>
          <a:srgbClr val="4D4D4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11">
        <a:dk1>
          <a:srgbClr val="005A58"/>
        </a:dk1>
        <a:lt1>
          <a:srgbClr val="FFFFFF"/>
        </a:lt1>
        <a:dk2>
          <a:srgbClr val="4BB7B7"/>
        </a:dk2>
        <a:lt2>
          <a:srgbClr val="99CCFF"/>
        </a:lt2>
        <a:accent1>
          <a:srgbClr val="586F9E"/>
        </a:accent1>
        <a:accent2>
          <a:srgbClr val="4A24A8"/>
        </a:accent2>
        <a:accent3>
          <a:srgbClr val="B1D8D8"/>
        </a:accent3>
        <a:accent4>
          <a:srgbClr val="DADADA"/>
        </a:accent4>
        <a:accent5>
          <a:srgbClr val="B4BBCC"/>
        </a:accent5>
        <a:accent6>
          <a:srgbClr val="422098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ck and White Pushpins Design Template">
  <a:themeElements>
    <a:clrScheme name="Black and White Pushpins Design Template 11">
      <a:dk1>
        <a:srgbClr val="005A58"/>
      </a:dk1>
      <a:lt1>
        <a:srgbClr val="FFFFFF"/>
      </a:lt1>
      <a:dk2>
        <a:srgbClr val="4BB7B7"/>
      </a:dk2>
      <a:lt2>
        <a:srgbClr val="99CCFF"/>
      </a:lt2>
      <a:accent1>
        <a:srgbClr val="586F9E"/>
      </a:accent1>
      <a:accent2>
        <a:srgbClr val="4A24A8"/>
      </a:accent2>
      <a:accent3>
        <a:srgbClr val="B1D8D8"/>
      </a:accent3>
      <a:accent4>
        <a:srgbClr val="DADADA"/>
      </a:accent4>
      <a:accent5>
        <a:srgbClr val="B4BBCC"/>
      </a:accent5>
      <a:accent6>
        <a:srgbClr val="422098"/>
      </a:accent6>
      <a:hlink>
        <a:srgbClr val="CCECFF"/>
      </a:hlink>
      <a:folHlink>
        <a:srgbClr val="B2B2B2"/>
      </a:folHlink>
    </a:clrScheme>
    <a:fontScheme name="Black and White Pushpins Design 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ck and White Pushpins Design Template 1">
        <a:dk1>
          <a:srgbClr val="5C1F00"/>
        </a:dk1>
        <a:lt1>
          <a:srgbClr val="FFFFFF"/>
        </a:lt1>
        <a:dk2>
          <a:srgbClr val="E55555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F0B4B4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2">
        <a:dk1>
          <a:srgbClr val="2D2015"/>
        </a:dk1>
        <a:lt1>
          <a:srgbClr val="FFFFFF"/>
        </a:lt1>
        <a:dk2>
          <a:srgbClr val="9C8D6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CBC5B8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ADBA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3">
        <a:dk1>
          <a:srgbClr val="C0C0C0"/>
        </a:dk1>
        <a:lt1>
          <a:srgbClr val="FFFFFF"/>
        </a:lt1>
        <a:dk2>
          <a:srgbClr val="000000"/>
        </a:dk2>
        <a:lt2>
          <a:srgbClr val="333333"/>
        </a:lt2>
        <a:accent1>
          <a:srgbClr val="5F5F5F"/>
        </a:accent1>
        <a:accent2>
          <a:srgbClr val="DDDDDD"/>
        </a:accent2>
        <a:accent3>
          <a:srgbClr val="FFFFFF"/>
        </a:accent3>
        <a:accent4>
          <a:srgbClr val="A4A4A4"/>
        </a:accent4>
        <a:accent5>
          <a:srgbClr val="B6B6B6"/>
        </a:accent5>
        <a:accent6>
          <a:srgbClr val="C8C8C8"/>
        </a:accent6>
        <a:hlink>
          <a:srgbClr val="B2B2B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4">
        <a:dk1>
          <a:srgbClr val="003366"/>
        </a:dk1>
        <a:lt1>
          <a:srgbClr val="FFFFFF"/>
        </a:lt1>
        <a:dk2>
          <a:srgbClr val="42A5F0"/>
        </a:dk2>
        <a:lt2>
          <a:srgbClr val="3399FF"/>
        </a:lt2>
        <a:accent1>
          <a:srgbClr val="4880B8"/>
        </a:accent1>
        <a:accent2>
          <a:srgbClr val="00B000"/>
        </a:accent2>
        <a:accent3>
          <a:srgbClr val="B0CFF6"/>
        </a:accent3>
        <a:accent4>
          <a:srgbClr val="DADADA"/>
        </a:accent4>
        <a:accent5>
          <a:srgbClr val="B1C0D8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5">
        <a:dk1>
          <a:srgbClr val="336699"/>
        </a:dk1>
        <a:lt1>
          <a:srgbClr val="FFFFFF"/>
        </a:lt1>
        <a:dk2>
          <a:srgbClr val="DDDDDD"/>
        </a:dk2>
        <a:lt2>
          <a:srgbClr val="B2C8D8"/>
        </a:lt2>
        <a:accent1>
          <a:srgbClr val="1F62C5"/>
        </a:accent1>
        <a:accent2>
          <a:srgbClr val="468A4B"/>
        </a:accent2>
        <a:accent3>
          <a:srgbClr val="EBEBEB"/>
        </a:accent3>
        <a:accent4>
          <a:srgbClr val="DADADA"/>
        </a:accent4>
        <a:accent5>
          <a:srgbClr val="ABB7DF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6">
        <a:dk1>
          <a:srgbClr val="777777"/>
        </a:dk1>
        <a:lt1>
          <a:srgbClr val="FFFFFF"/>
        </a:lt1>
        <a:dk2>
          <a:srgbClr val="ABADA1"/>
        </a:dk2>
        <a:lt2>
          <a:srgbClr val="C2C2BA"/>
        </a:lt2>
        <a:accent1>
          <a:srgbClr val="909082"/>
        </a:accent1>
        <a:accent2>
          <a:srgbClr val="809EA8"/>
        </a:accent2>
        <a:accent3>
          <a:srgbClr val="D2D3CD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7">
        <a:dk1>
          <a:srgbClr val="3E3E5C"/>
        </a:dk1>
        <a:lt1>
          <a:srgbClr val="FFFFFF"/>
        </a:lt1>
        <a:dk2>
          <a:srgbClr val="BABBD2"/>
        </a:dk2>
        <a:lt2>
          <a:srgbClr val="B2B2B2"/>
        </a:lt2>
        <a:accent1>
          <a:srgbClr val="787682"/>
        </a:accent1>
        <a:accent2>
          <a:srgbClr val="6699FF"/>
        </a:accent2>
        <a:accent3>
          <a:srgbClr val="D9DAE5"/>
        </a:accent3>
        <a:accent4>
          <a:srgbClr val="DADADA"/>
        </a:accent4>
        <a:accent5>
          <a:srgbClr val="BEBDC1"/>
        </a:accent5>
        <a:accent6>
          <a:srgbClr val="5C8A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8">
        <a:dk1>
          <a:srgbClr val="777777"/>
        </a:dk1>
        <a:lt1>
          <a:srgbClr val="FFFFDF"/>
        </a:lt1>
        <a:dk2>
          <a:srgbClr val="FFFFD9"/>
        </a:dk2>
        <a:lt2>
          <a:srgbClr val="AA8322"/>
        </a:lt2>
        <a:accent1>
          <a:srgbClr val="D6B778"/>
        </a:accent1>
        <a:accent2>
          <a:srgbClr val="33CCCC"/>
        </a:accent2>
        <a:accent3>
          <a:srgbClr val="FFFFE9"/>
        </a:accent3>
        <a:accent4>
          <a:srgbClr val="DADABE"/>
        </a:accent4>
        <a:accent5>
          <a:srgbClr val="E8D8BE"/>
        </a:accent5>
        <a:accent6>
          <a:srgbClr val="2DB9B9"/>
        </a:accent6>
        <a:hlink>
          <a:srgbClr val="FF505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9">
        <a:dk1>
          <a:srgbClr val="EACD64"/>
        </a:dk1>
        <a:lt1>
          <a:srgbClr val="FEDA9A"/>
        </a:lt1>
        <a:dk2>
          <a:srgbClr val="AD7625"/>
        </a:dk2>
        <a:lt2>
          <a:srgbClr val="969696"/>
        </a:lt2>
        <a:accent1>
          <a:srgbClr val="8F6F59"/>
        </a:accent1>
        <a:accent2>
          <a:srgbClr val="FFC891"/>
        </a:accent2>
        <a:accent3>
          <a:srgbClr val="FEEACA"/>
        </a:accent3>
        <a:accent4>
          <a:srgbClr val="C8AF54"/>
        </a:accent4>
        <a:accent5>
          <a:srgbClr val="C6BBB5"/>
        </a:accent5>
        <a:accent6>
          <a:srgbClr val="E7B583"/>
        </a:accent6>
        <a:hlink>
          <a:srgbClr val="FF8A3B"/>
        </a:hlink>
        <a:folHlink>
          <a:srgbClr val="EEC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10">
        <a:dk1>
          <a:srgbClr val="808080"/>
        </a:dk1>
        <a:lt1>
          <a:srgbClr val="FFFFFF"/>
        </a:lt1>
        <a:dk2>
          <a:srgbClr val="F8F8F8"/>
        </a:dk2>
        <a:lt2>
          <a:srgbClr val="0099CC"/>
        </a:lt2>
        <a:accent1>
          <a:srgbClr val="66A0CC"/>
        </a:accent1>
        <a:accent2>
          <a:srgbClr val="CCCCFF"/>
        </a:accent2>
        <a:accent3>
          <a:srgbClr val="FBFBFB"/>
        </a:accent3>
        <a:accent4>
          <a:srgbClr val="DADADA"/>
        </a:accent4>
        <a:accent5>
          <a:srgbClr val="B8CDE2"/>
        </a:accent5>
        <a:accent6>
          <a:srgbClr val="B9B9E7"/>
        </a:accent6>
        <a:hlink>
          <a:srgbClr val="3333CC"/>
        </a:hlink>
        <a:folHlink>
          <a:srgbClr val="4D4D4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11">
        <a:dk1>
          <a:srgbClr val="005A58"/>
        </a:dk1>
        <a:lt1>
          <a:srgbClr val="FFFFFF"/>
        </a:lt1>
        <a:dk2>
          <a:srgbClr val="4BB7B7"/>
        </a:dk2>
        <a:lt2>
          <a:srgbClr val="99CCFF"/>
        </a:lt2>
        <a:accent1>
          <a:srgbClr val="586F9E"/>
        </a:accent1>
        <a:accent2>
          <a:srgbClr val="4A24A8"/>
        </a:accent2>
        <a:accent3>
          <a:srgbClr val="B1D8D8"/>
        </a:accent3>
        <a:accent4>
          <a:srgbClr val="DADADA"/>
        </a:accent4>
        <a:accent5>
          <a:srgbClr val="B4BBCC"/>
        </a:accent5>
        <a:accent6>
          <a:srgbClr val="422098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plan presentation</Template>
  <TotalTime>10</TotalTime>
  <Words>1142</Words>
  <Application>Microsoft Office PowerPoint</Application>
  <PresentationFormat>On-screen Show (4:3)</PresentationFormat>
  <Paragraphs>255</Paragraphs>
  <Slides>37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Black and White Pushpins Design Template</vt:lpstr>
      <vt:lpstr>1_Black and White Pushpins Design Template</vt:lpstr>
      <vt:lpstr>Retrospect</vt:lpstr>
      <vt:lpstr>Attitudes Emotions &amp; Ethics</vt:lpstr>
      <vt:lpstr>Attitudes</vt:lpstr>
      <vt:lpstr> Model of an Attitude</vt:lpstr>
      <vt:lpstr>What Is Job Satisfaction?</vt:lpstr>
      <vt:lpstr>Psychological Contract</vt:lpstr>
      <vt:lpstr>MEASUREMENTS OF JOB SATISFACTION</vt:lpstr>
      <vt:lpstr>Sample Attitude Survey</vt:lpstr>
      <vt:lpstr>Influences on Satisfaction</vt:lpstr>
      <vt:lpstr>Discrepancy Theory</vt:lpstr>
      <vt:lpstr>Disposition</vt:lpstr>
      <vt:lpstr>Consequences of Job Satisfaction</vt:lpstr>
      <vt:lpstr>Job Satisfaction and Customer Satisfaction</vt:lpstr>
      <vt:lpstr>PowerPoint Presentation</vt:lpstr>
      <vt:lpstr>Organizational Citizenship Behaviour (OCB) </vt:lpstr>
      <vt:lpstr>Job (Dis)satisfaction</vt:lpstr>
      <vt:lpstr>Workplace Deviant Behaviour</vt:lpstr>
      <vt:lpstr>Production Deviance</vt:lpstr>
      <vt:lpstr>Property Deviance</vt:lpstr>
      <vt:lpstr>Political Deviance</vt:lpstr>
      <vt:lpstr>Personal Aggression</vt:lpstr>
      <vt:lpstr>PowerPoint Presentation</vt:lpstr>
      <vt:lpstr>Three Types of Organizational Commitment</vt:lpstr>
      <vt:lpstr>Emotional Intelligence</vt:lpstr>
      <vt:lpstr>More potent predictors of career success ARE</vt:lpstr>
      <vt:lpstr>PowerPoint Presentation</vt:lpstr>
      <vt:lpstr>Model of Emotional Intelligence</vt:lpstr>
      <vt:lpstr>Emotional Contagion</vt:lpstr>
      <vt:lpstr>Emotional Regulation</vt:lpstr>
      <vt:lpstr>Attitudes and Attitude Change</vt:lpstr>
      <vt:lpstr>Changing Attitudes </vt:lpstr>
      <vt:lpstr>Cognitive Dissonance Theory</vt:lpstr>
      <vt:lpstr>Cog. Dissonance(2)</vt:lpstr>
      <vt:lpstr>Cog. Dissonance(3)</vt:lpstr>
      <vt:lpstr>Ethical Behaviour</vt:lpstr>
      <vt:lpstr>PowerPoint Presentation</vt:lpstr>
      <vt:lpstr>The Need for Corporate Ethics Programs</vt:lpstr>
      <vt:lpstr>Corporate Codes of Ethics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Values, Attitudes and Work Behaviour</dc:title>
  <dc:creator>Bordan</dc:creator>
  <cp:lastModifiedBy>Tima Petrushka</cp:lastModifiedBy>
  <cp:revision>79</cp:revision>
  <dcterms:created xsi:type="dcterms:W3CDTF">2004-08-31T14:01:35Z</dcterms:created>
  <dcterms:modified xsi:type="dcterms:W3CDTF">2016-09-21T01:35:01Z</dcterms:modified>
</cp:coreProperties>
</file>