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5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1CED0B1-0262-4292-A970-9373F466E16D}">
          <p14:sldIdLst>
            <p14:sldId id="256"/>
            <p14:sldId id="257"/>
            <p14:sldId id="259"/>
            <p14:sldId id="260"/>
            <p14:sldId id="261"/>
            <p14:sldId id="262"/>
            <p14:sldId id="263"/>
            <p14:sldId id="265"/>
            <p14:sldId id="26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515" autoAdjust="0"/>
    <p:restoredTop sz="84224" autoAdjust="0"/>
  </p:normalViewPr>
  <p:slideViewPr>
    <p:cSldViewPr>
      <p:cViewPr varScale="1">
        <p:scale>
          <a:sx n="73" d="100"/>
          <a:sy n="73" d="100"/>
        </p:scale>
        <p:origin x="1330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817A00-7E98-424F-AA54-D76A4D57630E}" type="datetimeFigureOut">
              <a:rPr lang="en-US" smtClean="0"/>
              <a:t>11/16/2016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2C3B6-E21F-294C-91FB-0B62EEEE21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81931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28035D-7815-434A-A15B-57A911A739CD}" type="datetimeFigureOut">
              <a:rPr lang="en-US" smtClean="0"/>
              <a:t>11/16/2016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E55645-2AD7-413C-A978-1A3673BBBC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97713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"On</a:t>
            </a:r>
            <a:r>
              <a:rPr lang="en-US" baseline="0"/>
              <a:t> ne peut être un bon leader si on ne prend pas le temps d'écouter les autres."</a:t>
            </a:r>
          </a:p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8792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Canal de</a:t>
            </a:r>
            <a:r>
              <a:rPr lang="en-US" baseline="0"/>
              <a:t> communication en anglais ; communication medium.</a:t>
            </a:r>
          </a:p>
          <a:p>
            <a:endParaRPr lang="en-US" baseline="0"/>
          </a:p>
          <a:p>
            <a:r>
              <a:rPr lang="en-US" baseline="0"/>
              <a:t>Malgrés le fait que la communication qui circule dans les canaux informels peut souvent être erronée ou non précise, celle-ci peut quand même être utile aux gestionnaires car il y a toujours un brin de vérité dans les rumeurs par exemple.</a:t>
            </a:r>
          </a:p>
          <a:p>
            <a:r>
              <a:rPr lang="en-US" baseline="0"/>
              <a:t>=&gt; Les gestionnaires qui ne savent pas se faire aimer, envers qui les gens ont peu de confiance, ne seront pas au courant de ces informations.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9715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1454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Télétravail:</a:t>
            </a:r>
            <a:r>
              <a:rPr lang="en-US" baseline="0"/>
              <a:t> travail en dehors des locaux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9993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Ethnocentrisme: ma culture est</a:t>
            </a:r>
            <a:r>
              <a:rPr lang="en-US" baseline="0"/>
              <a:t> la meilleure.</a:t>
            </a:r>
          </a:p>
          <a:p>
            <a:endParaRPr lang="en-US" baseline="0"/>
          </a:p>
          <a:p>
            <a:r>
              <a:rPr lang="en-US" baseline="0"/>
              <a:t>High context vs low context culture : Haut contexte: la communication dépend beaucoup du contexte, non verbal est très important (Chine, Japon)</a:t>
            </a:r>
          </a:p>
          <a:p>
            <a:r>
              <a:rPr lang="en-US" baseline="0"/>
              <a:t>			Bas contexte: ce qu'on dit verbalement est clair, le non verbal est moins important (Canada)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13240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29612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0339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314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noProof="0" dirty="0"/>
              <a:t>Click to </a:t>
            </a:r>
            <a:r>
              <a:rPr lang="fr-CA" noProof="0" dirty="0" err="1"/>
              <a:t>edit</a:t>
            </a:r>
            <a:r>
              <a:rPr lang="fr-CA" noProof="0" dirty="0"/>
              <a:t> Master </a:t>
            </a:r>
            <a:r>
              <a:rPr lang="fr-CA" noProof="0" dirty="0" err="1"/>
              <a:t>title</a:t>
            </a:r>
            <a:r>
              <a:rPr lang="fr-CA" noProof="0" dirty="0"/>
              <a:t>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noProof="0" dirty="0"/>
              <a:t>Click to </a:t>
            </a:r>
            <a:r>
              <a:rPr lang="fr-CA" noProof="0" dirty="0" err="1"/>
              <a:t>edit</a:t>
            </a:r>
            <a:r>
              <a:rPr lang="fr-CA" noProof="0" dirty="0"/>
              <a:t> Master </a:t>
            </a:r>
            <a:r>
              <a:rPr lang="fr-CA" noProof="0" dirty="0" err="1"/>
              <a:t>text</a:t>
            </a:r>
            <a:r>
              <a:rPr lang="fr-CA" noProof="0" dirty="0"/>
              <a:t> styles</a:t>
            </a:r>
          </a:p>
          <a:p>
            <a:pPr lvl="1"/>
            <a:r>
              <a:rPr lang="fr-CA" noProof="0" dirty="0"/>
              <a:t>Second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2"/>
            <a:r>
              <a:rPr lang="fr-CA" noProof="0" dirty="0" err="1"/>
              <a:t>Third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3"/>
            <a:r>
              <a:rPr lang="fr-CA" noProof="0" dirty="0" err="1"/>
              <a:t>Fourth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4"/>
            <a:r>
              <a:rPr lang="fr-CA" noProof="0" dirty="0" err="1"/>
              <a:t>Fifth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498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815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986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675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803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894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485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556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977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674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 noProof="0" dirty="0"/>
              <a:t>Click to </a:t>
            </a:r>
            <a:r>
              <a:rPr lang="fr-CA" noProof="0" dirty="0" err="1"/>
              <a:t>edit</a:t>
            </a:r>
            <a:r>
              <a:rPr lang="fr-CA" noProof="0" dirty="0"/>
              <a:t> Master </a:t>
            </a:r>
            <a:r>
              <a:rPr lang="fr-CA" noProof="0" dirty="0" err="1"/>
              <a:t>title</a:t>
            </a:r>
            <a:r>
              <a:rPr lang="fr-CA" noProof="0" dirty="0"/>
              <a:t>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 noProof="0" dirty="0"/>
              <a:t>Click to </a:t>
            </a:r>
            <a:r>
              <a:rPr lang="fr-CA" noProof="0" dirty="0" err="1"/>
              <a:t>edit</a:t>
            </a:r>
            <a:r>
              <a:rPr lang="fr-CA" noProof="0" dirty="0"/>
              <a:t> Master </a:t>
            </a:r>
            <a:r>
              <a:rPr lang="fr-CA" noProof="0" dirty="0" err="1"/>
              <a:t>text</a:t>
            </a:r>
            <a:r>
              <a:rPr lang="fr-CA" noProof="0" dirty="0"/>
              <a:t> styles</a:t>
            </a:r>
          </a:p>
          <a:p>
            <a:pPr lvl="1"/>
            <a:r>
              <a:rPr lang="fr-CA" noProof="0" dirty="0"/>
              <a:t>Second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2"/>
            <a:r>
              <a:rPr lang="fr-CA" noProof="0" dirty="0" err="1"/>
              <a:t>Third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3"/>
            <a:r>
              <a:rPr lang="fr-CA" noProof="0" dirty="0" err="1"/>
              <a:t>Fourth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4"/>
            <a:r>
              <a:rPr lang="fr-CA" noProof="0" dirty="0" err="1"/>
              <a:t>Fifth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78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1224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CA" dirty="0"/>
              <a:t>ADM2736A</a:t>
            </a:r>
            <a:br>
              <a:rPr lang="fr-CA" dirty="0"/>
            </a:br>
            <a:r>
              <a:rPr lang="fr-CA" dirty="0"/>
              <a:t>Comportement organisationnel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CA" dirty="0"/>
              <a:t>La communication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117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CA" sz="3600" dirty="0"/>
              <a:t>Qu’est-ce qui caractérise la communication en contexte organisationnel 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68579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fr-CA" sz="2800" dirty="0"/>
              <a:t>Processus d’</a:t>
            </a:r>
            <a:r>
              <a:rPr lang="fr-CA" sz="2800" i="1" dirty="0"/>
              <a:t>émission</a:t>
            </a:r>
            <a:r>
              <a:rPr lang="fr-CA" sz="2800" dirty="0"/>
              <a:t> et de </a:t>
            </a:r>
            <a:r>
              <a:rPr lang="fr-CA" sz="2800" i="1" dirty="0"/>
              <a:t>réception</a:t>
            </a:r>
            <a:r>
              <a:rPr lang="fr-CA" sz="2800" dirty="0"/>
              <a:t> de messages porteurs de sens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2</a:t>
            </a:fld>
            <a:endParaRPr lang="en-US"/>
          </a:p>
        </p:txBody>
      </p:sp>
      <p:pic>
        <p:nvPicPr>
          <p:cNvPr id="7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362200"/>
            <a:ext cx="5715000" cy="374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24890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L’écoute active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3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Forme de retroaction offerte par le récepteur</a:t>
            </a:r>
          </a:p>
          <a:p>
            <a:r>
              <a:rPr lang="en-US"/>
              <a:t>Permet à l'émetteur d'exprimer ce qu'il veut vraiment dire.</a:t>
            </a:r>
          </a:p>
          <a:p>
            <a:r>
              <a:rPr lang="en-US"/>
              <a:t>Très utile pour :</a:t>
            </a:r>
          </a:p>
          <a:p>
            <a:pPr lvl="1"/>
            <a:r>
              <a:rPr lang="en-US"/>
              <a:t>Aider les employés à mieux composer avec le stress.</a:t>
            </a:r>
          </a:p>
          <a:p>
            <a:pPr lvl="1"/>
            <a:r>
              <a:rPr lang="en-US"/>
              <a:t>Faire prevue de leadership efficace.</a:t>
            </a:r>
          </a:p>
          <a:p>
            <a:pPr marL="457200" lvl="1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72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Les canaux de communication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4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Canaux </a:t>
            </a:r>
            <a:r>
              <a:rPr lang="en-US" b="1"/>
              <a:t>formels</a:t>
            </a:r>
          </a:p>
          <a:p>
            <a:pPr lvl="1"/>
            <a:r>
              <a:rPr lang="en-US"/>
              <a:t>Suivent la ligne d'autorité établie par la structure hiérarchique (organigramme).</a:t>
            </a:r>
          </a:p>
          <a:p>
            <a:r>
              <a:rPr lang="en-US"/>
              <a:t>Canaux </a:t>
            </a:r>
            <a:r>
              <a:rPr lang="en-US" b="1"/>
              <a:t>informels</a:t>
            </a:r>
          </a:p>
          <a:p>
            <a:pPr lvl="1"/>
            <a:r>
              <a:rPr lang="en-US"/>
              <a:t>Réseaux par lesquels circulent les rumeurs et les informations officieuses.</a:t>
            </a:r>
          </a:p>
          <a:p>
            <a:pPr lvl="2"/>
            <a:r>
              <a:rPr lang="en-US"/>
              <a:t>Existe </a:t>
            </a:r>
            <a:r>
              <a:rPr lang="en-US" u="sng"/>
              <a:t>TOUJOURS</a:t>
            </a:r>
            <a:r>
              <a:rPr lang="en-US"/>
              <a:t> dans les organisations.</a:t>
            </a:r>
          </a:p>
          <a:p>
            <a:pPr lvl="2"/>
            <a:r>
              <a:rPr lang="en-US"/>
              <a:t>Informations pas nécessairement exactes ("téléphone arabe"), mais utiles pour gestionnaires.</a:t>
            </a:r>
          </a:p>
        </p:txBody>
      </p:sp>
    </p:spTree>
    <p:extLst>
      <p:ext uri="{BB962C8B-B14F-4D97-AF65-F5344CB8AC3E}">
        <p14:creationId xmlns:p14="http://schemas.microsoft.com/office/powerpoint/2010/main" val="4229163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/>
              <a:t>La valeur d’un canal de communication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5</a:t>
            </a:fld>
            <a:endParaRPr lang="en-US"/>
          </a:p>
        </p:txBody>
      </p:sp>
      <p:pic>
        <p:nvPicPr>
          <p:cNvPr id="7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600200"/>
            <a:ext cx="7620000" cy="276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r>
              <a:rPr lang="en-US"/>
              <a:t>Valeur = capacité du canal à transmettre </a:t>
            </a:r>
            <a:endParaRPr lang="en-US"/>
          </a:p>
        </p:txBody>
      </p:sp>
      <p:sp>
        <p:nvSpPr>
          <p:cNvPr id="8" name="Right Arrow 7"/>
          <p:cNvSpPr/>
          <p:nvPr/>
        </p:nvSpPr>
        <p:spPr>
          <a:xfrm>
            <a:off x="762000" y="4572000"/>
            <a:ext cx="7620000" cy="762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9" name="TextBox 8"/>
          <p:cNvSpPr txBox="1"/>
          <p:nvPr/>
        </p:nvSpPr>
        <p:spPr>
          <a:xfrm>
            <a:off x="1300655" y="4768334"/>
            <a:ext cx="6300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Rétroaction plus immédiate, plus de communication non verbale</a:t>
            </a:r>
            <a:endParaRPr lang="fr-CA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462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dirty="0"/>
              <a:t>Le télétravail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6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Rend la communication en personne plus rare.</a:t>
            </a:r>
          </a:p>
          <a:p>
            <a:r>
              <a:rPr lang="en-US"/>
              <a:t>Difficultés prévisibles:</a:t>
            </a:r>
          </a:p>
          <a:p>
            <a:pPr lvl="1"/>
            <a:r>
              <a:rPr lang="en-US"/>
              <a:t>Difficile de developer des relations de confiance.</a:t>
            </a:r>
          </a:p>
          <a:p>
            <a:pPr lvl="1"/>
            <a:r>
              <a:rPr lang="en-US"/>
              <a:t>Difficile d'offrir des directives complexes.</a:t>
            </a:r>
          </a:p>
          <a:p>
            <a:pPr lvl="1"/>
            <a:r>
              <a:rPr lang="en-US"/>
              <a:t>Difficile d'offrir un soutien émotionnel.</a:t>
            </a:r>
          </a:p>
          <a:p>
            <a:pPr lvl="1"/>
            <a:r>
              <a:rPr lang="en-US"/>
              <a:t>Employés peuvent se sentir "oubliés".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6853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Obstacles à la communication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7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/>
              <a:t>Différences culturelles</a:t>
            </a:r>
          </a:p>
          <a:p>
            <a:pPr lvl="1"/>
            <a:r>
              <a:rPr lang="en-US"/>
              <a:t>Ethnocentrisme</a:t>
            </a:r>
          </a:p>
          <a:p>
            <a:pPr lvl="1"/>
            <a:r>
              <a:rPr lang="en-US"/>
              <a:t>Importance au non verbal variable (p. ex, Moyen-Orient ou Asie de l'Est versus le Canada)</a:t>
            </a:r>
          </a:p>
          <a:p>
            <a:r>
              <a:rPr lang="en-US"/>
              <a:t>Messages contradictoires (entre les mots et les actions)</a:t>
            </a:r>
          </a:p>
          <a:p>
            <a:pPr lvl="1"/>
            <a:r>
              <a:rPr lang="en-US"/>
              <a:t>Intégrité!</a:t>
            </a:r>
          </a:p>
          <a:p>
            <a:r>
              <a:rPr lang="en-US"/>
              <a:t>Position hiérarchique: effet "motus" des subordonnés.</a:t>
            </a:r>
          </a:p>
          <a:p>
            <a:pPr lvl="1"/>
            <a:r>
              <a:rPr lang="en-US"/>
              <a:t>Moins si le gestionnaire gagne la confiance des subordonnés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4333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de </a:t>
            </a:r>
            <a:r>
              <a:rPr lang="en-US" dirty="0" err="1"/>
              <a:t>pratique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fr-CA" dirty="0"/>
              <a:t> Faire beaucoup de télétravail peut</a:t>
            </a:r>
            <a:r>
              <a:rPr lang="is-IS" dirty="0"/>
              <a:t>…</a:t>
            </a:r>
          </a:p>
          <a:p>
            <a:pPr marL="514350" indent="-514350">
              <a:buFont typeface="+mj-lt"/>
              <a:buAutoNum type="alphaLcParenR"/>
            </a:pPr>
            <a:r>
              <a:rPr lang="is-IS" dirty="0"/>
              <a:t>Causer le sentiment d’être oublié par ses collègues.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Réduire la facilité du patron à être vu comme étant charismatique.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Faciliter le soutien émotionnel que l’on peut recevoir du patron.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Seulement A </a:t>
            </a:r>
            <a:r>
              <a:rPr lang="fr-CA"/>
              <a:t>et B </a:t>
            </a:r>
            <a:r>
              <a:rPr lang="fr-CA" dirty="0"/>
              <a:t>sont vrais.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A, B et C sont vrais.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8646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de </a:t>
            </a:r>
            <a:r>
              <a:rPr lang="en-US" dirty="0" err="1"/>
              <a:t>pratique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fr-CA" dirty="0"/>
              <a:t>Lequel des énoncées suivants est VRAI ?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La rationalité limitée est particulièrement présente dans un contexte décisionnel de certitude.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Pour éviter la pensée de groupe, le patron devrait débuter une discussion avec son équipe d’employées en présentant clairement sa préférence. 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Une bonne façon d’éviter la </a:t>
            </a:r>
            <a:r>
              <a:rPr lang="fr-CA"/>
              <a:t>surenchère irrationnelle </a:t>
            </a:r>
            <a:r>
              <a:rPr lang="fr-CA" dirty="0"/>
              <a:t>est de se fixer des critères décisionnels clairs. </a:t>
            </a:r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Il est toujours préférable d’avoir plus d’information pour </a:t>
            </a:r>
            <a:r>
              <a:rPr lang="fr-CA"/>
              <a:t>prendre une décision. (non car il peut y avoir surcharge)</a:t>
            </a:r>
            <a:endParaRPr lang="fr-CA" dirty="0"/>
          </a:p>
          <a:p>
            <a:pPr marL="514350" indent="-514350">
              <a:buFont typeface="+mj-lt"/>
              <a:buAutoNum type="alphaLcParenR"/>
            </a:pPr>
            <a:r>
              <a:rPr lang="fr-CA" dirty="0"/>
              <a:t>Aucun des énoncés n’est vrai.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2181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1786</TotalTime>
  <Words>599</Words>
  <Application>Microsoft Office PowerPoint</Application>
  <PresentationFormat>On-screen Show (4:3)</PresentationFormat>
  <Paragraphs>101</Paragraphs>
  <Slides>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ADM2736A Comportement organisationnel</vt:lpstr>
      <vt:lpstr>Qu’est-ce qui caractérise la communication en contexte organisationnel ? </vt:lpstr>
      <vt:lpstr>L’écoute active</vt:lpstr>
      <vt:lpstr>Les canaux de communication</vt:lpstr>
      <vt:lpstr>La valeur d’un canal de communication</vt:lpstr>
      <vt:lpstr>Le télétravail</vt:lpstr>
      <vt:lpstr>Obstacles à la communication </vt:lpstr>
      <vt:lpstr>Question de pratique</vt:lpstr>
      <vt:lpstr>Question de pratique</vt:lpstr>
    </vt:vector>
  </TitlesOfParts>
  <Company>Telfer School of Management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MBA5531A Comportement organisationnel</dc:title>
  <dc:creator>Laurent Lapierre</dc:creator>
  <cp:lastModifiedBy>Axel Grissa</cp:lastModifiedBy>
  <cp:revision>270</cp:revision>
  <dcterms:created xsi:type="dcterms:W3CDTF">2013-03-05T14:47:52Z</dcterms:created>
  <dcterms:modified xsi:type="dcterms:W3CDTF">2016-11-16T14:37:03Z</dcterms:modified>
</cp:coreProperties>
</file>