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8" autoAdjust="0"/>
    <p:restoredTop sz="94660"/>
  </p:normalViewPr>
  <p:slideViewPr>
    <p:cSldViewPr snapToGrid="0">
      <p:cViewPr>
        <p:scale>
          <a:sx n="123" d="100"/>
          <a:sy n="123" d="100"/>
        </p:scale>
        <p:origin x="106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AD708-16A8-4577-A884-E012A0179BD5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68182-8A97-4B9A-855E-3DB453563F6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nswers.com/topic/pleur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4" descr="Paper bag"/>
          <p:cNvSpPr>
            <a:spLocks noChangeArrowheads="1" noChangeShapeType="1" noTextEdit="1"/>
          </p:cNvSpPr>
          <p:nvPr/>
        </p:nvSpPr>
        <p:spPr bwMode="auto">
          <a:xfrm>
            <a:off x="457200" y="838200"/>
            <a:ext cx="7138988" cy="2341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The Respiratory System</a:t>
            </a: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5181600" y="5105400"/>
            <a:ext cx="22812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006600"/>
                </a:solidFill>
              </a:rPr>
              <a:t>Chapter 22</a:t>
            </a:r>
          </a:p>
        </p:txBody>
      </p:sp>
      <p:pic>
        <p:nvPicPr>
          <p:cNvPr id="3076" name="Picture 6" descr="HM00436_[1]"/>
          <p:cNvPicPr>
            <a:picLocks noChangeAspect="1" noChangeArrowheads="1"/>
          </p:cNvPicPr>
          <p:nvPr/>
        </p:nvPicPr>
        <p:blipFill>
          <a:blip cstate="print"/>
          <a:srcRect/>
          <a:stretch>
            <a:fillRect/>
          </a:stretch>
        </p:blipFill>
        <p:spPr bwMode="auto">
          <a:xfrm>
            <a:off x="1047750" y="3875088"/>
            <a:ext cx="1830388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343400" y="3810000"/>
            <a:ext cx="396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Part A - Anatomy</a:t>
            </a:r>
            <a:endParaRPr lang="en-US" sz="3600" b="1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52400" y="244475"/>
            <a:ext cx="8839200" cy="378796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22288" indent="-52228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CC6600"/>
                </a:solidFill>
              </a:rPr>
              <a:t>INTRODUCTION</a:t>
            </a:r>
          </a:p>
          <a:p>
            <a:pPr marL="522288" indent="-52228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•  major function of respiratory system is to supply O</a:t>
            </a:r>
            <a:r>
              <a:rPr lang="en-US" sz="2000" baseline="-25000" dirty="0"/>
              <a:t>2</a:t>
            </a:r>
            <a:r>
              <a:rPr lang="en-US" sz="2000" dirty="0"/>
              <a:t> and dispose of  CO</a:t>
            </a:r>
            <a:r>
              <a:rPr lang="en-US" sz="2000" baseline="-25000" dirty="0"/>
              <a:t>2</a:t>
            </a:r>
            <a:endParaRPr lang="en-US" sz="2000" dirty="0"/>
          </a:p>
          <a:p>
            <a:pPr marL="522288" indent="-52228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•  4 distinct processes:</a:t>
            </a:r>
          </a:p>
          <a:p>
            <a:pPr marL="522288" indent="-52228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  1)  </a:t>
            </a:r>
            <a:r>
              <a:rPr lang="en-US" sz="2000" b="1" dirty="0">
                <a:solidFill>
                  <a:srgbClr val="CC6600"/>
                </a:solidFill>
              </a:rPr>
              <a:t>Pulmonary ventilation:</a:t>
            </a:r>
            <a:r>
              <a:rPr lang="en-US" sz="2000" dirty="0"/>
              <a:t>  movement of air in and out of lungs</a:t>
            </a:r>
          </a:p>
          <a:p>
            <a:pPr marL="522288" indent="-52228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  2)  </a:t>
            </a:r>
            <a:r>
              <a:rPr lang="en-US" sz="2000" b="1" dirty="0">
                <a:solidFill>
                  <a:srgbClr val="CC6600"/>
                </a:solidFill>
              </a:rPr>
              <a:t>External respiration:</a:t>
            </a:r>
            <a:r>
              <a:rPr lang="en-US" sz="2000" dirty="0"/>
              <a:t>  exchange of gases between blood &amp; air of alveoli</a:t>
            </a:r>
          </a:p>
          <a:p>
            <a:pPr marL="522288" indent="-52228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  3)  </a:t>
            </a:r>
            <a:r>
              <a:rPr lang="en-US" sz="2000" b="1" dirty="0">
                <a:solidFill>
                  <a:srgbClr val="CC6600"/>
                </a:solidFill>
              </a:rPr>
              <a:t>Transport of respiratory gases:</a:t>
            </a:r>
            <a:r>
              <a:rPr lang="en-US" sz="2000" dirty="0"/>
              <a:t>  role of blood in transport of gases between lungs &amp; tissues of body</a:t>
            </a:r>
          </a:p>
          <a:p>
            <a:pPr marL="522288" indent="-52228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  4)  </a:t>
            </a:r>
            <a:r>
              <a:rPr lang="en-US" sz="2000" b="1" dirty="0">
                <a:solidFill>
                  <a:srgbClr val="CC6600"/>
                </a:solidFill>
              </a:rPr>
              <a:t>Internal respiration:</a:t>
            </a:r>
            <a:r>
              <a:rPr lang="en-US" sz="2000" dirty="0"/>
              <a:t>  at the level of the tissues, exchange of gases between blood in systemic capillaries and tissue cells</a:t>
            </a:r>
          </a:p>
          <a:p>
            <a:pPr marL="522288" indent="-52228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•  first 2 functions handled by respiratory system; other two by CV system</a:t>
            </a:r>
            <a:endParaRPr lang="en-US" sz="2000" b="1" dirty="0"/>
          </a:p>
        </p:txBody>
      </p:sp>
      <p:sp>
        <p:nvSpPr>
          <p:cNvPr id="4099" name="Text Box 5" descr="Newsprint"/>
          <p:cNvSpPr txBox="1">
            <a:spLocks noChangeArrowheads="1"/>
          </p:cNvSpPr>
          <p:nvPr/>
        </p:nvSpPr>
        <p:spPr bwMode="auto">
          <a:xfrm>
            <a:off x="7848600" y="6613525"/>
            <a:ext cx="1295400" cy="244475"/>
          </a:xfrm>
          <a:prstGeom prst="rect">
            <a:avLst/>
          </a:prstGeom>
          <a:blipFill dpi="0" rotWithShape="0">
            <a:blip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133350" y="147638"/>
            <a:ext cx="8839200" cy="94872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i="1" u="sng">
                <a:solidFill>
                  <a:srgbClr val="008080"/>
                </a:solidFill>
              </a:rPr>
              <a:t>6.1  Describe the structure of each one of the components of the conduction and respiratory zones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endParaRPr lang="en-US" sz="2000" b="1" i="1">
              <a:solidFill>
                <a:srgbClr val="008080"/>
              </a:solidFill>
            </a:endParaRPr>
          </a:p>
        </p:txBody>
      </p:sp>
      <p:pic>
        <p:nvPicPr>
          <p:cNvPr id="5123" name="Picture 5" descr="E:\Chapter_22\D_JPEG_Images_and_Tables\Unlabeled_without_leaders\figure_22_01_unlabeled.jpg"/>
          <p:cNvPicPr>
            <a:picLocks noChangeAspect="1" noChangeArrowheads="1"/>
          </p:cNvPicPr>
          <p:nvPr/>
        </p:nvPicPr>
        <p:blipFill>
          <a:blip cstate="print">
            <a:lum bright="-10000" contrast="20000"/>
          </a:blip>
          <a:srcRect l="11325" t="658" r="15800" b="7915"/>
          <a:stretch>
            <a:fillRect/>
          </a:stretch>
        </p:blipFill>
        <p:spPr bwMode="auto">
          <a:xfrm>
            <a:off x="4414838" y="1614488"/>
            <a:ext cx="4668837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Rectangle 7"/>
          <p:cNvSpPr>
            <a:spLocks noChangeArrowheads="1"/>
          </p:cNvSpPr>
          <p:nvPr/>
        </p:nvSpPr>
        <p:spPr bwMode="auto">
          <a:xfrm>
            <a:off x="288925" y="884238"/>
            <a:ext cx="5354638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/>
            <a:r>
              <a:rPr lang="en-US" sz="2000" dirty="0"/>
              <a:t>• </a:t>
            </a:r>
            <a:r>
              <a:rPr lang="en-US" sz="2000" b="1" dirty="0">
                <a:solidFill>
                  <a:srgbClr val="008080"/>
                </a:solidFill>
              </a:rPr>
              <a:t>respiratory zone:</a:t>
            </a:r>
            <a:r>
              <a:rPr lang="en-US" sz="2000" b="1" dirty="0"/>
              <a:t>  </a:t>
            </a:r>
            <a:r>
              <a:rPr lang="en-US" sz="2000" dirty="0"/>
              <a:t>(= site of gas exchange) »»  composed of respiratory bronchioles, alveolar ducts &amp; alveoli (microscopic)</a:t>
            </a:r>
          </a:p>
          <a:p>
            <a:pPr marL="223838" indent="-223838"/>
            <a:r>
              <a:rPr lang="en-US" sz="2000" dirty="0"/>
              <a:t>•  </a:t>
            </a:r>
            <a:r>
              <a:rPr lang="en-US" sz="2000" b="1" dirty="0">
                <a:solidFill>
                  <a:srgbClr val="008080"/>
                </a:solidFill>
              </a:rPr>
              <a:t>conducting zone:</a:t>
            </a:r>
            <a:r>
              <a:rPr lang="en-US" sz="2000" b="1" dirty="0"/>
              <a:t>  </a:t>
            </a:r>
            <a:r>
              <a:rPr lang="en-US" sz="2000" dirty="0"/>
              <a:t>(passageways) »» nose, nasal cavity, pharynx, larynx, trachea, bronchi, bronchioles, terminal bronchioles</a:t>
            </a:r>
          </a:p>
          <a:p>
            <a:pPr marL="223838" indent="-223838"/>
            <a:r>
              <a:rPr lang="en-US" sz="2000" dirty="0"/>
              <a:t>•  as well as providing a passageway, conducting zone organs also </a:t>
            </a:r>
            <a:r>
              <a:rPr lang="en-US" sz="2000" b="1" dirty="0">
                <a:solidFill>
                  <a:srgbClr val="008080"/>
                </a:solidFill>
              </a:rPr>
              <a:t>cleanse</a:t>
            </a:r>
            <a:r>
              <a:rPr lang="en-US" sz="2000" dirty="0"/>
              <a:t>, </a:t>
            </a:r>
            <a:r>
              <a:rPr lang="en-US" sz="2000" b="1" dirty="0">
                <a:solidFill>
                  <a:srgbClr val="008080"/>
                </a:solidFill>
              </a:rPr>
              <a:t>humidify</a:t>
            </a:r>
            <a:r>
              <a:rPr lang="en-US" sz="2000" dirty="0"/>
              <a:t> &amp; </a:t>
            </a:r>
            <a:r>
              <a:rPr lang="en-US" sz="2000" b="1" dirty="0">
                <a:solidFill>
                  <a:srgbClr val="008080"/>
                </a:solidFill>
              </a:rPr>
              <a:t>warm</a:t>
            </a:r>
            <a:r>
              <a:rPr lang="en-US" sz="2000" dirty="0"/>
              <a:t> incoming air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32162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sz="2000" b="1" u="sng" dirty="0">
                <a:solidFill>
                  <a:srgbClr val="008080"/>
                </a:solidFill>
              </a:rPr>
              <a:t>1.  Nose</a:t>
            </a:r>
          </a:p>
          <a:p>
            <a:pPr marL="223838" indent="-2238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CA" sz="2000" u="sng" dirty="0"/>
              <a:t>F</a:t>
            </a:r>
            <a:r>
              <a:rPr lang="en-CA" sz="2000" u="sng" dirty="0" smtClean="0"/>
              <a:t>unctions</a:t>
            </a:r>
            <a:r>
              <a:rPr lang="en-CA" sz="2000" u="sng" dirty="0"/>
              <a:t>:  </a:t>
            </a:r>
          </a:p>
          <a:p>
            <a:pPr marL="223838" indent="-2238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CA" sz="2000" dirty="0"/>
              <a:t>   a)  airway for respiration</a:t>
            </a:r>
          </a:p>
          <a:p>
            <a:pPr marL="223838" indent="-2238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CA" sz="2000" dirty="0"/>
              <a:t>   b)  moistens &amp; warms incoming air</a:t>
            </a:r>
          </a:p>
          <a:p>
            <a:pPr marL="223838" indent="-2238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CA" sz="2000" dirty="0"/>
              <a:t>   c)  filters &amp; cleans inspired air</a:t>
            </a:r>
          </a:p>
          <a:p>
            <a:pPr marL="223838" indent="-2238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CA" sz="2000" dirty="0"/>
              <a:t>   d)  resonating chamber for speech</a:t>
            </a:r>
          </a:p>
          <a:p>
            <a:pPr marL="223838" indent="-2238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CA" sz="2000" dirty="0"/>
              <a:t>   </a:t>
            </a:r>
            <a:r>
              <a:rPr lang="en-US" sz="2000" dirty="0"/>
              <a:t>e</a:t>
            </a:r>
            <a:r>
              <a:rPr lang="en-CA" sz="2000" dirty="0"/>
              <a:t>)  olfactory (smell) receptors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sz="2000" dirty="0"/>
              <a:t>•  structure of </a:t>
            </a:r>
            <a:r>
              <a:rPr lang="en-CA" sz="2000" b="1" dirty="0">
                <a:solidFill>
                  <a:srgbClr val="008080"/>
                </a:solidFill>
              </a:rPr>
              <a:t>external</a:t>
            </a:r>
            <a:r>
              <a:rPr lang="en-CA" sz="2000" dirty="0"/>
              <a:t> nose: differences in nose size/shape due to differences in nasal cartilages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sz="2000" dirty="0"/>
              <a:t>  </a:t>
            </a:r>
            <a:endParaRPr lang="en-CA" sz="2000" b="1" u="sng" dirty="0"/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234483" y="4182269"/>
            <a:ext cx="3021013" cy="1016000"/>
          </a:xfrm>
          <a:prstGeom prst="rect">
            <a:avLst/>
          </a:prstGeom>
          <a:noFill/>
          <a:ln w="3175">
            <a:solidFill>
              <a:srgbClr val="008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CA" sz="2000"/>
              <a:t>skin covering dorsal</a:t>
            </a:r>
            <a:r>
              <a:rPr lang="en-US" sz="2000"/>
              <a:t>/</a:t>
            </a:r>
            <a:r>
              <a:rPr lang="en-CA" sz="2000"/>
              <a:t>lateral aspects of nose is thin</a:t>
            </a:r>
            <a:r>
              <a:rPr lang="en-US" sz="2000"/>
              <a:t>;</a:t>
            </a:r>
            <a:r>
              <a:rPr lang="en-CA" sz="2000"/>
              <a:t> contains many </a:t>
            </a:r>
            <a:r>
              <a:rPr lang="en-CA" sz="2000" b="1">
                <a:solidFill>
                  <a:srgbClr val="008080"/>
                </a:solidFill>
              </a:rPr>
              <a:t>sebaceous</a:t>
            </a:r>
            <a:r>
              <a:rPr lang="en-CA" sz="2000"/>
              <a:t> glands</a:t>
            </a:r>
            <a:endParaRPr lang="en-CA" sz="2000" u="sng"/>
          </a:p>
        </p:txBody>
      </p:sp>
      <p:pic>
        <p:nvPicPr>
          <p:cNvPr id="6148" name="Picture 9" descr="E:\Chapter_22\B_JPEG_Images_and_Tables\a_labeled\figure_22_02b_labeled.jpg"/>
          <p:cNvPicPr>
            <a:picLocks noChangeAspect="1" noChangeArrowheads="1"/>
          </p:cNvPicPr>
          <p:nvPr/>
        </p:nvPicPr>
        <p:blipFill>
          <a:blip r:embed="rId2" cstate="print"/>
          <a:srcRect l="1855" t="1517" r="1688" b="5920"/>
          <a:stretch>
            <a:fillRect/>
          </a:stretch>
        </p:blipFill>
        <p:spPr bwMode="auto">
          <a:xfrm>
            <a:off x="3765550" y="2606675"/>
            <a:ext cx="5083175" cy="416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051800" y="5441950"/>
            <a:ext cx="893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philtrum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50" name="Text Box 5"/>
          <p:cNvSpPr txBox="1">
            <a:spLocks noChangeArrowheads="1"/>
          </p:cNvSpPr>
          <p:nvPr/>
        </p:nvSpPr>
        <p:spPr bwMode="auto">
          <a:xfrm>
            <a:off x="7923213" y="6459538"/>
            <a:ext cx="1131887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00808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CA" sz="1600" b="1"/>
              <a:t>Fig. 22.2</a:t>
            </a:r>
            <a:r>
              <a:rPr lang="en-US" sz="1600" b="1"/>
              <a:t>b</a:t>
            </a:r>
            <a:endParaRPr lang="en-CA" sz="16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222500" y="5001126"/>
            <a:ext cx="1371600" cy="406400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50000">
                <a:srgbClr val="FFFFFF"/>
              </a:gs>
              <a:gs pos="100000">
                <a:srgbClr val="FFCC99"/>
              </a:gs>
            </a:gsLst>
            <a:lin ang="5400000" scaled="1"/>
          </a:gradFill>
          <a:ln w="9525">
            <a:solidFill>
              <a:srgbClr val="FF99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/>
              <a:t>Fig. 22.3</a:t>
            </a:r>
            <a:endParaRPr lang="en-CA" b="1"/>
          </a:p>
        </p:txBody>
      </p:sp>
      <p:pic>
        <p:nvPicPr>
          <p:cNvPr id="7171" name="Picture 5" descr="22-03bUpperRespir_UN.jpg"/>
          <p:cNvPicPr>
            <a:picLocks noChangeAspect="1" noChangeArrowheads="1"/>
          </p:cNvPicPr>
          <p:nvPr/>
        </p:nvPicPr>
        <p:blipFill rotWithShape="1">
          <a:blip r:embed="rId2" cstate="print">
            <a:lum bright="-6000" contrast="12000"/>
          </a:blip>
          <a:srcRect l="19774" t="1993" r="18622" b="44407"/>
          <a:stretch/>
        </p:blipFill>
        <p:spPr bwMode="auto">
          <a:xfrm>
            <a:off x="4491038" y="2078386"/>
            <a:ext cx="4652962" cy="276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0" y="0"/>
            <a:ext cx="4829175" cy="440120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en-CA" sz="2000" dirty="0"/>
              <a:t>air enters </a:t>
            </a:r>
            <a:r>
              <a:rPr lang="en-CA" sz="2000" b="1" dirty="0">
                <a:solidFill>
                  <a:srgbClr val="993300"/>
                </a:solidFill>
              </a:rPr>
              <a:t>nasal cavity</a:t>
            </a:r>
            <a:r>
              <a:rPr lang="en-CA" sz="2000" dirty="0">
                <a:solidFill>
                  <a:srgbClr val="993300"/>
                </a:solidFill>
              </a:rPr>
              <a:t> </a:t>
            </a:r>
            <a:r>
              <a:rPr lang="en-CA" sz="2000" dirty="0"/>
              <a:t>via </a:t>
            </a:r>
            <a:r>
              <a:rPr lang="en-CA" sz="2000" b="1" dirty="0">
                <a:solidFill>
                  <a:srgbClr val="993300"/>
                </a:solidFill>
              </a:rPr>
              <a:t>external </a:t>
            </a:r>
            <a:r>
              <a:rPr lang="en-CA" sz="2000" b="1" dirty="0" err="1">
                <a:solidFill>
                  <a:srgbClr val="993300"/>
                </a:solidFill>
              </a:rPr>
              <a:t>nares</a:t>
            </a:r>
            <a:r>
              <a:rPr lang="en-CA" sz="2000" dirty="0">
                <a:solidFill>
                  <a:srgbClr val="993300"/>
                </a:solidFill>
              </a:rPr>
              <a:t> (</a:t>
            </a:r>
            <a:r>
              <a:rPr lang="en-CA" sz="2000" b="1" dirty="0">
                <a:solidFill>
                  <a:srgbClr val="993300"/>
                </a:solidFill>
              </a:rPr>
              <a:t>nostrils</a:t>
            </a:r>
            <a:r>
              <a:rPr lang="en-CA" sz="2000" dirty="0">
                <a:solidFill>
                  <a:srgbClr val="993300"/>
                </a:solidFill>
              </a:rPr>
              <a:t>)</a:t>
            </a:r>
            <a:r>
              <a:rPr lang="en-CA" sz="2000" dirty="0"/>
              <a:t> - divided by midline </a:t>
            </a:r>
            <a:r>
              <a:rPr lang="en-CA" sz="2000" b="1" dirty="0">
                <a:solidFill>
                  <a:srgbClr val="993300"/>
                </a:solidFill>
              </a:rPr>
              <a:t>nasal septum</a:t>
            </a:r>
            <a:r>
              <a:rPr lang="en-CA" sz="2000" dirty="0">
                <a:solidFill>
                  <a:srgbClr val="993300"/>
                </a:solidFill>
              </a:rPr>
              <a:t> </a:t>
            </a:r>
            <a:r>
              <a:rPr lang="en-CA" sz="2000" dirty="0"/>
              <a:t>(cartilage » bone); air then goes via </a:t>
            </a:r>
            <a:r>
              <a:rPr lang="en-CA" sz="2000" b="1" dirty="0">
                <a:solidFill>
                  <a:srgbClr val="993300"/>
                </a:solidFill>
              </a:rPr>
              <a:t>internal </a:t>
            </a:r>
            <a:r>
              <a:rPr lang="en-CA" sz="2000" b="1" dirty="0" err="1">
                <a:solidFill>
                  <a:srgbClr val="993300"/>
                </a:solidFill>
              </a:rPr>
              <a:t>nares</a:t>
            </a:r>
            <a:r>
              <a:rPr lang="en-CA" sz="2000" dirty="0">
                <a:solidFill>
                  <a:srgbClr val="993300"/>
                </a:solidFill>
              </a:rPr>
              <a:t> </a:t>
            </a:r>
            <a:r>
              <a:rPr lang="en-CA" sz="2000" dirty="0"/>
              <a:t>to </a:t>
            </a:r>
            <a:r>
              <a:rPr lang="en-CA" sz="2000" b="1" dirty="0">
                <a:solidFill>
                  <a:srgbClr val="993300"/>
                </a:solidFill>
              </a:rPr>
              <a:t>nasopharynx</a:t>
            </a:r>
          </a:p>
          <a:p>
            <a:pPr marL="223838" indent="-223838" eaLnBrk="0" hangingPunct="0">
              <a:spcBef>
                <a:spcPts val="0"/>
              </a:spcBef>
              <a:defRPr/>
            </a:pPr>
            <a:r>
              <a:rPr lang="en-CA" sz="2000" dirty="0"/>
              <a:t>•  </a:t>
            </a:r>
            <a:r>
              <a:rPr lang="en-CA" sz="2000" b="1" dirty="0">
                <a:solidFill>
                  <a:srgbClr val="993300"/>
                </a:solidFill>
              </a:rPr>
              <a:t>roof</a:t>
            </a:r>
            <a:r>
              <a:rPr lang="en-CA" sz="2000" dirty="0"/>
              <a:t> of nasal cavity formed by </a:t>
            </a:r>
            <a:r>
              <a:rPr lang="en-CA" sz="2000" b="1" dirty="0">
                <a:solidFill>
                  <a:srgbClr val="993300"/>
                </a:solidFill>
              </a:rPr>
              <a:t>ethmoid</a:t>
            </a:r>
            <a:r>
              <a:rPr lang="en-CA" sz="2000" dirty="0"/>
              <a:t> &amp; </a:t>
            </a:r>
            <a:r>
              <a:rPr lang="en-CA" sz="2000" b="1" dirty="0">
                <a:solidFill>
                  <a:srgbClr val="993300"/>
                </a:solidFill>
              </a:rPr>
              <a:t>sphenoid</a:t>
            </a:r>
            <a:r>
              <a:rPr lang="en-CA" sz="2000" dirty="0"/>
              <a:t> bones of skull</a:t>
            </a:r>
          </a:p>
          <a:p>
            <a:pPr marL="223838" indent="-223838" eaLnBrk="0" hangingPunct="0">
              <a:spcBef>
                <a:spcPts val="0"/>
              </a:spcBef>
              <a:defRPr/>
            </a:pPr>
            <a:r>
              <a:rPr lang="en-CA" sz="2000" dirty="0"/>
              <a:t>•  </a:t>
            </a:r>
            <a:r>
              <a:rPr lang="en-CA" sz="2000" b="1" dirty="0">
                <a:solidFill>
                  <a:srgbClr val="993300"/>
                </a:solidFill>
              </a:rPr>
              <a:t>floor</a:t>
            </a:r>
            <a:r>
              <a:rPr lang="en-CA" sz="2000" dirty="0"/>
              <a:t> of nasal cavity formed by </a:t>
            </a:r>
            <a:r>
              <a:rPr lang="en-CA" sz="2000" b="1" dirty="0">
                <a:solidFill>
                  <a:srgbClr val="993300"/>
                </a:solidFill>
              </a:rPr>
              <a:t>palate</a:t>
            </a:r>
            <a:r>
              <a:rPr lang="en-CA" sz="2000" b="1" dirty="0"/>
              <a:t> </a:t>
            </a:r>
            <a:r>
              <a:rPr lang="en-CA" sz="2000" dirty="0"/>
              <a:t>(anterior is hard; posterior is soft)</a:t>
            </a:r>
          </a:p>
          <a:p>
            <a:pPr marL="223838" indent="-223838" eaLnBrk="0" hangingPunct="0">
              <a:spcBef>
                <a:spcPts val="0"/>
              </a:spcBef>
              <a:defRPr/>
            </a:pPr>
            <a:endParaRPr lang="en-US" sz="2000" dirty="0"/>
          </a:p>
          <a:p>
            <a:pPr marL="223838" indent="-223838" eaLnBrk="0" hangingPunct="0">
              <a:spcBef>
                <a:spcPts val="0"/>
              </a:spcBef>
              <a:defRPr/>
            </a:pPr>
            <a:r>
              <a:rPr lang="en-CA" sz="2000" dirty="0"/>
              <a:t>•  </a:t>
            </a:r>
            <a:r>
              <a:rPr lang="en-CA" sz="2000" b="1" dirty="0">
                <a:solidFill>
                  <a:srgbClr val="993300"/>
                </a:solidFill>
              </a:rPr>
              <a:t>vibrissae</a:t>
            </a:r>
            <a:r>
              <a:rPr lang="en-CA" sz="2000" dirty="0"/>
              <a:t>:  what are these?</a:t>
            </a:r>
          </a:p>
          <a:p>
            <a:pPr marL="223838" indent="-223838" eaLnBrk="0" hangingPunct="0">
              <a:spcBef>
                <a:spcPts val="0"/>
              </a:spcBef>
              <a:defRPr/>
            </a:pPr>
            <a:endParaRPr lang="en-CA" sz="2000" dirty="0"/>
          </a:p>
          <a:p>
            <a:pPr marL="223838" indent="-223838" eaLnBrk="0" hangingPunct="0">
              <a:spcBef>
                <a:spcPts val="0"/>
              </a:spcBef>
              <a:defRPr/>
            </a:pPr>
            <a:r>
              <a:rPr lang="en-CA" sz="2000" dirty="0"/>
              <a:t>•  nasal cavity lined by 2 types of mucosa</a:t>
            </a:r>
          </a:p>
          <a:p>
            <a:pPr marL="577850" indent="-228600" eaLnBrk="0" hangingPunct="0">
              <a:spcBef>
                <a:spcPts val="0"/>
              </a:spcBef>
              <a:defRPr/>
            </a:pPr>
            <a:r>
              <a:rPr lang="en-CA" sz="2000" dirty="0"/>
              <a:t> a) </a:t>
            </a:r>
            <a:r>
              <a:rPr lang="en-CA" sz="2000" b="1" dirty="0">
                <a:solidFill>
                  <a:srgbClr val="993300"/>
                </a:solidFill>
              </a:rPr>
              <a:t>olfactory mucosa:</a:t>
            </a:r>
            <a:r>
              <a:rPr lang="en-CA" sz="2000" dirty="0"/>
              <a:t> contains receptors for sense of smell</a:t>
            </a:r>
            <a:endParaRPr lang="en-CA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0" y="0"/>
            <a:ext cx="4179888" cy="585391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endParaRPr lang="en-CA" sz="2000" dirty="0"/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000" dirty="0"/>
              <a:t>b) </a:t>
            </a:r>
            <a:r>
              <a:rPr lang="en-CA" sz="2000" b="1" dirty="0">
                <a:solidFill>
                  <a:srgbClr val="993300"/>
                </a:solidFill>
              </a:rPr>
              <a:t>respiratory mucosa: </a:t>
            </a:r>
            <a:r>
              <a:rPr lang="en-CA" sz="2000" dirty="0">
                <a:solidFill>
                  <a:srgbClr val="993300"/>
                </a:solidFill>
              </a:rPr>
              <a:t>pseudostratified ciliated columnar epithelium </a:t>
            </a:r>
            <a:r>
              <a:rPr lang="en-CA" sz="2000" dirty="0"/>
              <a:t>with </a:t>
            </a:r>
            <a:r>
              <a:rPr lang="en-CA" sz="2000" dirty="0">
                <a:solidFill>
                  <a:srgbClr val="993300"/>
                </a:solidFill>
              </a:rPr>
              <a:t>goblet</a:t>
            </a:r>
            <a:r>
              <a:rPr lang="en-CA" sz="2000" dirty="0"/>
              <a:t> cells; lamina </a:t>
            </a:r>
            <a:r>
              <a:rPr lang="en-CA" sz="2000" dirty="0" err="1"/>
              <a:t>propria</a:t>
            </a:r>
            <a:r>
              <a:rPr lang="en-CA" sz="2000" dirty="0"/>
              <a:t> has </a:t>
            </a:r>
            <a:r>
              <a:rPr lang="en-CA" sz="2000" dirty="0">
                <a:solidFill>
                  <a:srgbClr val="993300"/>
                </a:solidFill>
              </a:rPr>
              <a:t>mucous</a:t>
            </a:r>
            <a:r>
              <a:rPr lang="en-CA" sz="2000" dirty="0"/>
              <a:t> &amp; </a:t>
            </a:r>
            <a:r>
              <a:rPr lang="en-CA" sz="2000" dirty="0">
                <a:solidFill>
                  <a:srgbClr val="993300"/>
                </a:solidFill>
              </a:rPr>
              <a:t>serous</a:t>
            </a:r>
            <a:r>
              <a:rPr lang="en-CA" sz="2000" dirty="0"/>
              <a:t> glands (1 L/day sticky mucus containing </a:t>
            </a:r>
            <a:r>
              <a:rPr lang="en-CA" sz="2000" dirty="0">
                <a:solidFill>
                  <a:srgbClr val="993300"/>
                </a:solidFill>
              </a:rPr>
              <a:t>lysozyme</a:t>
            </a:r>
            <a:r>
              <a:rPr lang="en-CA" sz="2000" dirty="0"/>
              <a:t>)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000" dirty="0"/>
              <a:t>  • </a:t>
            </a:r>
            <a:r>
              <a:rPr lang="en-CA" sz="2000" dirty="0" err="1"/>
              <a:t>resp</a:t>
            </a:r>
            <a:r>
              <a:rPr lang="en-CA" sz="2000" dirty="0"/>
              <a:t> mucosa cilia move contaminated mucus posteriorly to pharynx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000" dirty="0"/>
              <a:t>  • </a:t>
            </a:r>
            <a:r>
              <a:rPr lang="en-CA" sz="2000" b="1" dirty="0">
                <a:solidFill>
                  <a:srgbClr val="993300"/>
                </a:solidFill>
              </a:rPr>
              <a:t>cold</a:t>
            </a:r>
            <a:r>
              <a:rPr lang="en-CA" sz="2000" dirty="0"/>
              <a:t> air slows cilia → runny nose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000" dirty="0"/>
              <a:t>•  thin-walled veins under nasal epithelium </a:t>
            </a:r>
            <a:r>
              <a:rPr lang="en-CA" sz="2000" dirty="0">
                <a:sym typeface="WP IconicSymbolsA" pitchFamily="2" charset="2"/>
              </a:rPr>
              <a:t> role?</a:t>
            </a:r>
            <a:r>
              <a:rPr lang="en-CA" sz="2000" dirty="0"/>
              <a:t> cold air &amp;</a:t>
            </a:r>
            <a:r>
              <a:rPr lang="en-CA" sz="2000" dirty="0">
                <a:sym typeface="WP IconicSymbolsA" pitchFamily="2" charset="2"/>
              </a:rPr>
              <a:t> </a:t>
            </a:r>
            <a:r>
              <a:rPr lang="en-CA" sz="2000" dirty="0"/>
              <a:t>nosebleeds?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000" dirty="0"/>
              <a:t>•  What are nasal conchae?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endParaRPr lang="en-CA" sz="2000" dirty="0"/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CA" sz="2000" dirty="0"/>
              <a:t>•  nasal mucosa richly supplied with sensory nerves </a:t>
            </a:r>
            <a:r>
              <a:rPr lang="en-CA" sz="2000" dirty="0">
                <a:sym typeface="WP IconicSymbolsA" pitchFamily="2" charset="2"/>
              </a:rPr>
              <a:t></a:t>
            </a:r>
            <a:r>
              <a:rPr lang="en-CA" sz="2000" dirty="0"/>
              <a:t> irritants trigger sneeze reflex</a:t>
            </a:r>
            <a:endParaRPr lang="en-CA" sz="2000" i="1" u="sng" dirty="0"/>
          </a:p>
        </p:txBody>
      </p:sp>
      <p:sp>
        <p:nvSpPr>
          <p:cNvPr id="8195" name="Text Box 7" descr="Newsprint"/>
          <p:cNvSpPr txBox="1">
            <a:spLocks noChangeArrowheads="1"/>
          </p:cNvSpPr>
          <p:nvPr/>
        </p:nvSpPr>
        <p:spPr bwMode="auto">
          <a:xfrm>
            <a:off x="125413" y="6513513"/>
            <a:ext cx="1295400" cy="244475"/>
          </a:xfrm>
          <a:prstGeom prst="rect">
            <a:avLst/>
          </a:prstGeom>
          <a:blipFill dpi="0" rotWithShape="0">
            <a:blip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8196" name="Picture 9" descr="E:\Chapter_22\B_JPEG_Images_and_Tables\b_unlabeled\figure_22_03a_unlabeled.jpg"/>
          <p:cNvPicPr>
            <a:picLocks noChangeAspect="1" noChangeArrowheads="1"/>
          </p:cNvPicPr>
          <p:nvPr/>
        </p:nvPicPr>
        <p:blipFill>
          <a:blip r:embed="rId2" cstate="print"/>
          <a:srcRect l="22701" t="3326" r="24754" b="14247"/>
          <a:stretch>
            <a:fillRect/>
          </a:stretch>
        </p:blipFill>
        <p:spPr bwMode="auto">
          <a:xfrm>
            <a:off x="4048125" y="976313"/>
            <a:ext cx="5008563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Box 9"/>
          <p:cNvSpPr txBox="1">
            <a:spLocks noChangeArrowheads="1"/>
          </p:cNvSpPr>
          <p:nvPr/>
        </p:nvSpPr>
        <p:spPr bwMode="auto">
          <a:xfrm>
            <a:off x="6075363" y="6149975"/>
            <a:ext cx="10935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22.3b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5"/>
          <p:cNvSpPr txBox="1">
            <a:spLocks noChangeArrowheads="1"/>
          </p:cNvSpPr>
          <p:nvPr/>
        </p:nvSpPr>
        <p:spPr bwMode="auto">
          <a:xfrm>
            <a:off x="471488" y="1598613"/>
            <a:ext cx="1120775" cy="346075"/>
          </a:xfrm>
          <a:prstGeom prst="rect">
            <a:avLst/>
          </a:prstGeom>
          <a:noFill/>
          <a:ln w="9525">
            <a:solidFill>
              <a:srgbClr val="0066CC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CA" sz="1600" b="1"/>
              <a:t>Fig. 7.11a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71450" y="4276725"/>
            <a:ext cx="8743950" cy="2370138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0000"/>
              </a:lnSpc>
              <a:spcBef>
                <a:spcPct val="50000"/>
              </a:spcBef>
              <a:buFontTx/>
              <a:buAutoNum type="arabicPeriod" startAt="2"/>
            </a:pPr>
            <a:r>
              <a:rPr lang="en-CA" sz="2000" b="1" u="sng" dirty="0">
                <a:solidFill>
                  <a:srgbClr val="0066CC"/>
                </a:solidFill>
              </a:rPr>
              <a:t>Paranasal Sinuses</a:t>
            </a:r>
            <a:endParaRPr lang="en-US" sz="2000" b="1" u="sng" dirty="0">
              <a:solidFill>
                <a:srgbClr val="0066CC"/>
              </a:solidFill>
            </a:endParaRPr>
          </a:p>
          <a:p>
            <a:pPr marL="457200" indent="-457200"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sz="2000" dirty="0"/>
              <a:t>surround nasal cavity</a:t>
            </a:r>
          </a:p>
          <a:p>
            <a:pPr marL="457200" indent="-457200"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sz="2000" dirty="0"/>
              <a:t>frontal, </a:t>
            </a:r>
            <a:r>
              <a:rPr lang="en-CA" sz="2000" dirty="0" err="1"/>
              <a:t>sp</a:t>
            </a:r>
            <a:r>
              <a:rPr lang="en-US" sz="2000" dirty="0"/>
              <a:t>h</a:t>
            </a:r>
            <a:r>
              <a:rPr lang="en-CA" sz="2000" dirty="0" err="1"/>
              <a:t>enoid</a:t>
            </a:r>
            <a:r>
              <a:rPr lang="en-CA" sz="2000" dirty="0"/>
              <a:t>, ethmoid,</a:t>
            </a:r>
            <a:r>
              <a:rPr lang="en-US" sz="2000" dirty="0"/>
              <a:t> </a:t>
            </a:r>
            <a:r>
              <a:rPr lang="en-CA" sz="2000" dirty="0"/>
              <a:t>maxillary bones</a:t>
            </a:r>
          </a:p>
          <a:p>
            <a:pPr marL="457200" indent="-457200"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sz="2000" dirty="0"/>
              <a:t>lighten skull, produce mucus, also warm &amp; moisten air</a:t>
            </a:r>
          </a:p>
          <a:p>
            <a:pPr marL="457200" indent="-457200"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sz="2000" dirty="0"/>
              <a:t>sinus mucosa continuous with nasal mucosa »» spread of infections</a:t>
            </a:r>
          </a:p>
          <a:p>
            <a:pPr marL="457200" indent="-457200"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sz="2000" b="1" i="1" dirty="0">
                <a:solidFill>
                  <a:srgbClr val="0066CC"/>
                </a:solidFill>
              </a:rPr>
              <a:t>sinus headache</a:t>
            </a:r>
            <a:r>
              <a:rPr lang="en-CA" sz="2000" b="1" i="1" dirty="0"/>
              <a:t>:</a:t>
            </a:r>
            <a:r>
              <a:rPr lang="en-CA" sz="2000" dirty="0"/>
              <a:t>  passageways connecting sinuses to nasal cavity blocked » air in sinus absorbed » partial vacuum</a:t>
            </a:r>
          </a:p>
        </p:txBody>
      </p:sp>
      <p:pic>
        <p:nvPicPr>
          <p:cNvPr id="9220" name="Picture 5" descr="E:\Chapter_07\D_JPEG_Images_and_Tables\Labeled\figure_07_14a_labeled.jpg"/>
          <p:cNvPicPr>
            <a:picLocks noChangeAspect="1" noChangeArrowheads="1"/>
          </p:cNvPicPr>
          <p:nvPr/>
        </p:nvPicPr>
        <p:blipFill>
          <a:blip r:embed="rId2" cstate="print"/>
          <a:srcRect l="1328" r="-156" b="13145"/>
          <a:stretch>
            <a:fillRect/>
          </a:stretch>
        </p:blipFill>
        <p:spPr bwMode="auto">
          <a:xfrm>
            <a:off x="2271713" y="157163"/>
            <a:ext cx="6691312" cy="416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E:\Chapter_22\D_JPEG_Images_and_Tables\Unlabeled_without_leaders\figure_22_03b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20349" t="2290" r="23846" b="8276"/>
          <a:stretch>
            <a:fillRect/>
          </a:stretch>
        </p:blipFill>
        <p:spPr bwMode="auto">
          <a:xfrm>
            <a:off x="4446588" y="373063"/>
            <a:ext cx="4613275" cy="619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2779713" y="5467350"/>
            <a:ext cx="97174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/>
              <a:t>Fig. </a:t>
            </a:r>
            <a:r>
              <a:rPr lang="en-US" sz="1800" dirty="0" smtClean="0"/>
              <a:t>22.4</a:t>
            </a:r>
            <a:endParaRPr lang="en-US" sz="1800" dirty="0"/>
          </a:p>
        </p:txBody>
      </p:sp>
      <p:sp>
        <p:nvSpPr>
          <p:cNvPr id="10244" name="Text Box 2"/>
          <p:cNvSpPr txBox="1">
            <a:spLocks noChangeArrowheads="1"/>
          </p:cNvSpPr>
          <p:nvPr/>
        </p:nvSpPr>
        <p:spPr bwMode="auto">
          <a:xfrm>
            <a:off x="76200" y="88900"/>
            <a:ext cx="5073650" cy="47085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buFontTx/>
              <a:buAutoNum type="arabicPeriod" startAt="3"/>
            </a:pPr>
            <a:r>
              <a:rPr lang="en-US" sz="2000" b="1" u="sng" dirty="0">
                <a:solidFill>
                  <a:srgbClr val="0066CC"/>
                </a:solidFill>
              </a:rPr>
              <a:t>Pharynx</a:t>
            </a:r>
          </a:p>
          <a:p>
            <a:pPr marL="342900" indent="-342900" eaLnBrk="0" hangingPunct="0"/>
            <a:r>
              <a:rPr lang="en-US" sz="2000" dirty="0"/>
              <a:t>•  common pathway for food </a:t>
            </a:r>
            <a:r>
              <a:rPr lang="en-US" sz="2000" b="1" dirty="0"/>
              <a:t>and</a:t>
            </a:r>
            <a:r>
              <a:rPr lang="en-US" sz="2000" dirty="0"/>
              <a:t> air</a:t>
            </a:r>
          </a:p>
          <a:p>
            <a:pPr marL="342900" indent="-342900" eaLnBrk="0" hangingPunct="0"/>
            <a:r>
              <a:rPr lang="en-US" sz="2000" dirty="0"/>
              <a:t>•  wall composed of skeletal muscle throughout  ~13 cm length; mucosal lining varies</a:t>
            </a:r>
          </a:p>
          <a:p>
            <a:pPr marL="342900" indent="-342900" eaLnBrk="0" hangingPunct="0"/>
            <a:endParaRPr lang="en-US" sz="2000" dirty="0"/>
          </a:p>
          <a:p>
            <a:pPr marL="342900" indent="-342900" eaLnBrk="0" hangingPunct="0"/>
            <a:endParaRPr lang="en-US" sz="2000" dirty="0"/>
          </a:p>
          <a:p>
            <a:pPr marL="342900" indent="-342900" eaLnBrk="0" hangingPunct="0"/>
            <a:r>
              <a:rPr lang="en-US" sz="2000" u="sng" dirty="0">
                <a:solidFill>
                  <a:srgbClr val="0066CC"/>
                </a:solidFill>
              </a:rPr>
              <a:t>3a)  Nasopharynx</a:t>
            </a:r>
            <a:endParaRPr lang="en-US" sz="2000" u="sng" dirty="0"/>
          </a:p>
          <a:p>
            <a:pPr marL="342900" indent="-342900" eaLnBrk="0" hangingPunct="0"/>
            <a:r>
              <a:rPr lang="en-US" sz="2000" dirty="0"/>
              <a:t>•  below sphenoid bone, above soft palate</a:t>
            </a:r>
          </a:p>
          <a:p>
            <a:pPr marL="342900" indent="-342900" eaLnBrk="0" hangingPunct="0"/>
            <a:r>
              <a:rPr lang="en-US" sz="2000" dirty="0"/>
              <a:t>•  </a:t>
            </a:r>
            <a:r>
              <a:rPr lang="en-US" sz="2000" b="1" dirty="0">
                <a:solidFill>
                  <a:srgbClr val="0066CC"/>
                </a:solidFill>
              </a:rPr>
              <a:t>only</a:t>
            </a:r>
            <a:r>
              <a:rPr lang="en-US" sz="2000" dirty="0"/>
              <a:t> an </a:t>
            </a:r>
            <a:r>
              <a:rPr lang="en-US" sz="2000" b="1" dirty="0">
                <a:solidFill>
                  <a:srgbClr val="0066CC"/>
                </a:solidFill>
              </a:rPr>
              <a:t>air</a:t>
            </a:r>
            <a:r>
              <a:rPr lang="en-US" sz="2000" dirty="0"/>
              <a:t> passageway</a:t>
            </a:r>
          </a:p>
          <a:p>
            <a:pPr marL="342900" indent="-342900" eaLnBrk="0" hangingPunct="0"/>
            <a:r>
              <a:rPr lang="en-US" sz="2000" dirty="0"/>
              <a:t>•  what happens when swallowing?</a:t>
            </a:r>
          </a:p>
          <a:p>
            <a:pPr marL="342900" indent="-342900" eaLnBrk="0" hangingPunct="0"/>
            <a:r>
              <a:rPr lang="en-US" sz="2000" dirty="0"/>
              <a:t>•  pseudostratified ciliated epithelium</a:t>
            </a:r>
          </a:p>
          <a:p>
            <a:pPr marL="342900" indent="-342900" eaLnBrk="0" hangingPunct="0"/>
            <a:r>
              <a:rPr lang="en-US" sz="2000" dirty="0"/>
              <a:t>•  </a:t>
            </a:r>
            <a:r>
              <a:rPr lang="en-US" sz="2000" b="1" dirty="0">
                <a:solidFill>
                  <a:srgbClr val="0066CC"/>
                </a:solidFill>
              </a:rPr>
              <a:t>pharyngeal tonsils</a:t>
            </a:r>
            <a:r>
              <a:rPr lang="en-US" sz="2000" dirty="0"/>
              <a:t> </a:t>
            </a:r>
          </a:p>
          <a:p>
            <a:pPr marL="342900" indent="-342900" eaLnBrk="0" hangingPunct="0"/>
            <a:r>
              <a:rPr lang="en-US" sz="2000" dirty="0"/>
              <a:t>• </a:t>
            </a:r>
            <a:r>
              <a:rPr lang="en-US" sz="2000" dirty="0">
                <a:solidFill>
                  <a:srgbClr val="0066CC"/>
                </a:solidFill>
              </a:rPr>
              <a:t> </a:t>
            </a:r>
            <a:r>
              <a:rPr lang="en-US" sz="2000" b="1" dirty="0">
                <a:solidFill>
                  <a:srgbClr val="0066CC"/>
                </a:solidFill>
              </a:rPr>
              <a:t>pharyngotympanic</a:t>
            </a:r>
            <a:r>
              <a:rPr lang="en-US" sz="2000" b="1" dirty="0"/>
              <a:t> </a:t>
            </a:r>
            <a:r>
              <a:rPr lang="en-US" sz="2000" dirty="0"/>
              <a:t>(auditory) </a:t>
            </a:r>
            <a:r>
              <a:rPr lang="en-US" sz="2000" b="1" dirty="0">
                <a:solidFill>
                  <a:srgbClr val="0066CC"/>
                </a:solidFill>
              </a:rPr>
              <a:t>tubes</a:t>
            </a:r>
            <a:r>
              <a:rPr lang="en-US" sz="2000" dirty="0"/>
              <a:t> drain from middle ear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E:\Chapter_22\D_JPEG_Images_and_Tables\Unlabeled_without_leaders\figure_22_03b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20349" t="2290" r="23846" b="8276"/>
          <a:stretch>
            <a:fillRect/>
          </a:stretch>
        </p:blipFill>
        <p:spPr bwMode="auto">
          <a:xfrm>
            <a:off x="4649788" y="388938"/>
            <a:ext cx="4349750" cy="584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36550" y="349250"/>
            <a:ext cx="4572000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0066CC"/>
                </a:solidFill>
              </a:rPr>
              <a:t>3b)  Oropharynx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•  </a:t>
            </a:r>
            <a:r>
              <a:rPr lang="en-US" sz="2000" dirty="0" err="1"/>
              <a:t>fauces</a:t>
            </a:r>
            <a:r>
              <a:rPr lang="en-US" sz="2000" dirty="0"/>
              <a:t> connects oral cavity with oropharynx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•  from soft palate to epiglottis  (air </a:t>
            </a:r>
            <a:r>
              <a:rPr lang="en-US" sz="2000" b="1" dirty="0">
                <a:solidFill>
                  <a:srgbClr val="0066CC"/>
                </a:solidFill>
              </a:rPr>
              <a:t>and</a:t>
            </a:r>
            <a:r>
              <a:rPr lang="en-US" sz="2000" dirty="0"/>
              <a:t> food)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•  epithelium becomes stratified squamous (</a:t>
            </a:r>
            <a:r>
              <a:rPr lang="en-US" sz="2000" i="1" dirty="0">
                <a:solidFill>
                  <a:srgbClr val="0066CC"/>
                </a:solidFill>
              </a:rPr>
              <a:t>Why??</a:t>
            </a:r>
            <a:r>
              <a:rPr lang="en-US" sz="2000" dirty="0"/>
              <a:t>)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•  paired </a:t>
            </a:r>
            <a:r>
              <a:rPr lang="en-US" sz="2000" b="1" dirty="0">
                <a:solidFill>
                  <a:srgbClr val="0066CC"/>
                </a:solidFill>
              </a:rPr>
              <a:t>palatine tonsils</a:t>
            </a:r>
            <a:r>
              <a:rPr lang="en-US" sz="2000" dirty="0"/>
              <a:t> + single </a:t>
            </a:r>
            <a:r>
              <a:rPr lang="en-US" sz="2000" b="1" dirty="0">
                <a:solidFill>
                  <a:srgbClr val="0066CC"/>
                </a:solidFill>
              </a:rPr>
              <a:t>lingual tonsil</a:t>
            </a:r>
          </a:p>
        </p:txBody>
      </p:sp>
      <p:sp>
        <p:nvSpPr>
          <p:cNvPr id="11268" name="Text Box 3"/>
          <p:cNvSpPr txBox="1">
            <a:spLocks noChangeArrowheads="1"/>
          </p:cNvSpPr>
          <p:nvPr/>
        </p:nvSpPr>
        <p:spPr bwMode="auto">
          <a:xfrm>
            <a:off x="336550" y="3508723"/>
            <a:ext cx="4154488" cy="2437590"/>
          </a:xfrm>
          <a:prstGeom prst="rect">
            <a:avLst/>
          </a:prstGeom>
          <a:solidFill>
            <a:schemeClr val="bg1"/>
          </a:solidFill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0066CC"/>
                </a:solidFill>
              </a:rPr>
              <a:t>3c)  Laryngopharynx</a:t>
            </a:r>
            <a:endParaRPr lang="en-US" sz="2000" dirty="0">
              <a:solidFill>
                <a:srgbClr val="0066CC"/>
              </a:solidFill>
            </a:endParaRP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/>
              <a:t>•  also both food </a:t>
            </a:r>
            <a:r>
              <a:rPr lang="en-US" sz="2000" b="1" dirty="0">
                <a:solidFill>
                  <a:srgbClr val="0066CC"/>
                </a:solidFill>
              </a:rPr>
              <a:t>and</a:t>
            </a:r>
            <a:r>
              <a:rPr lang="en-US" sz="2000" dirty="0"/>
              <a:t> air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/>
              <a:t>•  stratified squamous 	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/>
              <a:t>•  from epiglottis to larynx –  then respiratory &amp; GI pathways diverge</a:t>
            </a:r>
          </a:p>
          <a:p>
            <a:pPr marL="223838" indent="-2238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/>
              <a:t>•  during swallowing, food has “right-of-way”</a:t>
            </a:r>
            <a:endParaRPr lang="en-US" sz="2000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0" y="0"/>
            <a:ext cx="5453063" cy="630942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  <a:buFontTx/>
              <a:buAutoNum type="arabicPeriod" startAt="4"/>
            </a:pPr>
            <a:r>
              <a:rPr lang="en-US" sz="2000" b="1" u="sng" dirty="0">
                <a:solidFill>
                  <a:srgbClr val="993300"/>
                </a:solidFill>
              </a:rPr>
              <a:t>Larynx</a:t>
            </a:r>
            <a:endParaRPr lang="en-US" sz="2000" u="sng" dirty="0">
              <a:solidFill>
                <a:srgbClr val="993300"/>
              </a:solidFill>
            </a:endParaRP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•  ~5 cm (4th-6th cervical vertebrae)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•  attached to hyoid bone (above); continuous with trachea (below)</a:t>
            </a:r>
          </a:p>
          <a:p>
            <a:pPr marL="342900" indent="-342900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3300"/>
                </a:solidFill>
              </a:rPr>
              <a:t>•  3 functions:</a:t>
            </a:r>
            <a:r>
              <a:rPr lang="en-US" sz="2000" dirty="0">
                <a:solidFill>
                  <a:srgbClr val="FF6600"/>
                </a:solidFill>
              </a:rPr>
              <a:t>	</a:t>
            </a:r>
          </a:p>
          <a:p>
            <a:pPr marL="342900" indent="-342900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FF6600"/>
                </a:solidFill>
              </a:rPr>
              <a:t>	</a:t>
            </a:r>
            <a:r>
              <a:rPr lang="en-US" sz="2000" dirty="0"/>
              <a:t>(</a:t>
            </a:r>
            <a:r>
              <a:rPr lang="en-US" sz="2000" dirty="0" err="1"/>
              <a:t>i</a:t>
            </a:r>
            <a:r>
              <a:rPr lang="en-US" sz="2000" dirty="0"/>
              <a:t>) open, 2-directional airway</a:t>
            </a:r>
          </a:p>
          <a:p>
            <a:pPr marL="342900" indent="-342900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sz="2000" dirty="0"/>
              <a:t>	(ii) switching: food </a:t>
            </a:r>
            <a:r>
              <a:rPr lang="en-US" sz="2000" dirty="0" err="1"/>
              <a:t>vs</a:t>
            </a:r>
            <a:r>
              <a:rPr lang="en-US" sz="2000" dirty="0"/>
              <a:t> air</a:t>
            </a:r>
          </a:p>
          <a:p>
            <a:pPr marL="342900" indent="-342900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 sz="2000" dirty="0"/>
              <a:t>	(iii) voice production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• 9 cartilages in total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b="1" i="1" dirty="0">
                <a:solidFill>
                  <a:srgbClr val="993300"/>
                </a:solidFill>
              </a:rPr>
              <a:t>thyroid cartilage:</a:t>
            </a:r>
            <a:r>
              <a:rPr lang="en-US" sz="2000" dirty="0">
                <a:solidFill>
                  <a:srgbClr val="993300"/>
                </a:solidFill>
              </a:rPr>
              <a:t>  </a:t>
            </a:r>
            <a:r>
              <a:rPr lang="en-US" sz="2000" dirty="0"/>
              <a:t>large, shield-shaped cartilage in front (puberty in males?)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b="1" i="1" dirty="0">
                <a:solidFill>
                  <a:srgbClr val="993300"/>
                </a:solidFill>
              </a:rPr>
              <a:t>arytenoid cartilages (2):</a:t>
            </a:r>
            <a:r>
              <a:rPr lang="en-US" sz="2000" dirty="0">
                <a:solidFill>
                  <a:srgbClr val="993300"/>
                </a:solidFill>
              </a:rPr>
              <a:t>  </a:t>
            </a:r>
            <a:r>
              <a:rPr lang="en-US" sz="2000" dirty="0"/>
              <a:t>lateral, pyramid-shaped, anchor vocal cords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b="1" i="1" dirty="0">
                <a:solidFill>
                  <a:srgbClr val="993300"/>
                </a:solidFill>
              </a:rPr>
              <a:t>9th cartilage</a:t>
            </a:r>
            <a:r>
              <a:rPr lang="en-US" sz="2000" dirty="0">
                <a:solidFill>
                  <a:srgbClr val="993300"/>
                </a:solidFill>
              </a:rPr>
              <a:t> </a:t>
            </a:r>
            <a:r>
              <a:rPr lang="en-US" sz="2000" dirty="0"/>
              <a:t>is </a:t>
            </a:r>
            <a:r>
              <a:rPr lang="en-US" sz="2000" b="1" i="1" dirty="0">
                <a:solidFill>
                  <a:srgbClr val="993300"/>
                </a:solidFill>
              </a:rPr>
              <a:t>epiglottis</a:t>
            </a:r>
            <a:r>
              <a:rPr lang="en-US" sz="2000" dirty="0">
                <a:solidFill>
                  <a:srgbClr val="993300"/>
                </a:solidFill>
              </a:rPr>
              <a:t>: </a:t>
            </a:r>
            <a:r>
              <a:rPr lang="en-US" sz="2000" dirty="0"/>
              <a:t>elastic cartilage, anchored to anterior rim of thyroid cartilage &amp; extends </a:t>
            </a:r>
            <a:r>
              <a:rPr lang="en-US" sz="2000" b="1" dirty="0">
                <a:solidFill>
                  <a:srgbClr val="993300"/>
                </a:solidFill>
              </a:rPr>
              <a:t>up</a:t>
            </a:r>
            <a:r>
              <a:rPr lang="en-US" sz="2000" dirty="0"/>
              <a:t> to base of tongue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b="1" i="1" dirty="0">
                <a:solidFill>
                  <a:srgbClr val="993300"/>
                </a:solidFill>
              </a:rPr>
              <a:t>true vocal cords:</a:t>
            </a:r>
            <a:r>
              <a:rPr lang="en-US" sz="2000" dirty="0">
                <a:solidFill>
                  <a:srgbClr val="993300"/>
                </a:solidFill>
              </a:rPr>
              <a:t>  </a:t>
            </a:r>
            <a:r>
              <a:rPr lang="en-US" sz="2000" dirty="0"/>
              <a:t>white (avascular); vibrate in response to air movement up from lungs (what is the </a:t>
            </a:r>
            <a:r>
              <a:rPr lang="en-US" sz="2000" b="1" dirty="0">
                <a:solidFill>
                  <a:srgbClr val="993300"/>
                </a:solidFill>
              </a:rPr>
              <a:t>glottis?</a:t>
            </a:r>
            <a:r>
              <a:rPr lang="en-US" sz="2000" dirty="0"/>
              <a:t>)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b="1" i="1" dirty="0">
                <a:solidFill>
                  <a:srgbClr val="993300"/>
                </a:solidFill>
              </a:rPr>
              <a:t>false vocal cords:</a:t>
            </a:r>
            <a:r>
              <a:rPr lang="en-US" sz="2000" dirty="0">
                <a:solidFill>
                  <a:srgbClr val="993300"/>
                </a:solidFill>
              </a:rPr>
              <a:t>  </a:t>
            </a:r>
            <a:r>
              <a:rPr lang="en-US" sz="2000" dirty="0"/>
              <a:t>above true vocal cords</a:t>
            </a:r>
          </a:p>
          <a:p>
            <a:pPr marL="342900" indent="-3429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• epithelial lining of upper versus lower larynx?</a:t>
            </a:r>
            <a:endParaRPr lang="en-US" sz="2000" u="sng" dirty="0"/>
          </a:p>
        </p:txBody>
      </p:sp>
      <p:sp>
        <p:nvSpPr>
          <p:cNvPr id="12291" name="Text Box 6" descr="Newsprint"/>
          <p:cNvSpPr txBox="1">
            <a:spLocks noChangeArrowheads="1"/>
          </p:cNvSpPr>
          <p:nvPr/>
        </p:nvSpPr>
        <p:spPr bwMode="auto">
          <a:xfrm>
            <a:off x="7612063" y="6408738"/>
            <a:ext cx="1295400" cy="244475"/>
          </a:xfrm>
          <a:prstGeom prst="rect">
            <a:avLst/>
          </a:prstGeom>
          <a:blipFill dpi="0" rotWithShape="0">
            <a:blip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12292" name="Picture 8" descr="22-04a-bLarynx_UN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6591" t="2127" r="59245" b="17287"/>
          <a:stretch>
            <a:fillRect/>
          </a:stretch>
        </p:blipFill>
        <p:spPr bwMode="auto">
          <a:xfrm>
            <a:off x="6719888" y="0"/>
            <a:ext cx="2424112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9" descr="22-04a-bLarynx_UN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58380" t="2127" r="19682" b="17287"/>
          <a:stretch>
            <a:fillRect/>
          </a:stretch>
        </p:blipFill>
        <p:spPr bwMode="auto">
          <a:xfrm>
            <a:off x="5289550" y="2928551"/>
            <a:ext cx="2149218" cy="3865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Text Box 10"/>
          <p:cNvSpPr txBox="1">
            <a:spLocks noChangeArrowheads="1"/>
          </p:cNvSpPr>
          <p:nvPr/>
        </p:nvSpPr>
        <p:spPr bwMode="auto">
          <a:xfrm>
            <a:off x="3741738" y="6319838"/>
            <a:ext cx="1876425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CC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 dirty="0"/>
              <a:t>Figs. </a:t>
            </a:r>
            <a:r>
              <a:rPr lang="en-US" sz="1800" b="1" dirty="0" smtClean="0"/>
              <a:t>22.5a </a:t>
            </a:r>
            <a:r>
              <a:rPr lang="en-US" sz="1800" b="1" dirty="0"/>
              <a:t>&amp;b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61098" y="1975698"/>
            <a:ext cx="3349700" cy="40011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dirty="0" smtClean="0"/>
              <a:t>Where is the </a:t>
            </a:r>
            <a:r>
              <a:rPr lang="en-US" sz="2000" b="1" dirty="0" smtClean="0">
                <a:solidFill>
                  <a:srgbClr val="993300"/>
                </a:solidFill>
              </a:rPr>
              <a:t>cricoid</a:t>
            </a:r>
            <a:r>
              <a:rPr lang="en-US" sz="2000" dirty="0" smtClean="0"/>
              <a:t> cartilage?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4051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A50021"/>
                </a:solidFill>
              </a:rPr>
              <a:t>Voice Production:</a:t>
            </a:r>
            <a:endParaRPr lang="en-US" sz="2000" dirty="0"/>
          </a:p>
          <a:p>
            <a:pPr marL="223838" indent="-2238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•  speech = intermittent release of expired air + opening &amp; closing of glottis</a:t>
            </a:r>
          </a:p>
          <a:p>
            <a:pPr marL="223838" indent="-2238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•  length of vocal cords &amp; size of glottis altered by action of laryngeal muscles that move </a:t>
            </a:r>
            <a:r>
              <a:rPr lang="en-US" sz="2000" b="1" dirty="0">
                <a:solidFill>
                  <a:srgbClr val="A50021"/>
                </a:solidFill>
              </a:rPr>
              <a:t>arytenoid</a:t>
            </a:r>
            <a:r>
              <a:rPr lang="en-US" sz="2000" dirty="0"/>
              <a:t> cartilages</a:t>
            </a:r>
          </a:p>
          <a:p>
            <a:pPr marL="223838" indent="-2238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sz="2000" dirty="0"/>
              <a:t>•  male voice at puberty: vocal cords vibrate more slowly – why?</a:t>
            </a:r>
          </a:p>
          <a:p>
            <a:pPr marL="223838" indent="-2238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sz="2000" dirty="0"/>
              <a:t>•  </a:t>
            </a:r>
            <a:r>
              <a:rPr lang="en-US" sz="2000" b="1" dirty="0">
                <a:solidFill>
                  <a:srgbClr val="A50021"/>
                </a:solidFill>
              </a:rPr>
              <a:t>loudness</a:t>
            </a:r>
            <a:r>
              <a:rPr lang="en-US" sz="2000" dirty="0"/>
              <a:t> of voice:  force of air across vocal cords</a:t>
            </a:r>
          </a:p>
          <a:p>
            <a:pPr marL="223838" indent="-2238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sz="2000" dirty="0"/>
              <a:t>•  </a:t>
            </a:r>
            <a:r>
              <a:rPr lang="en-US" sz="2000" b="1" dirty="0">
                <a:solidFill>
                  <a:srgbClr val="A50021"/>
                </a:solidFill>
              </a:rPr>
              <a:t>laryngitis:</a:t>
            </a:r>
            <a:r>
              <a:rPr lang="en-US" sz="2000" b="1" dirty="0"/>
              <a:t> </a:t>
            </a:r>
            <a:r>
              <a:rPr lang="en-US" sz="2000" dirty="0"/>
              <a:t>inflammation of vocal cords </a:t>
            </a:r>
            <a:r>
              <a:rPr lang="en-US" sz="2000" dirty="0">
                <a:sym typeface="Symbol" pitchFamily="18" charset="2"/>
              </a:rPr>
              <a:t> </a:t>
            </a:r>
            <a:r>
              <a:rPr lang="en-US" sz="2000" dirty="0"/>
              <a:t>vibration impaired</a:t>
            </a:r>
          </a:p>
          <a:p>
            <a:pPr marL="223838" indent="-2238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sz="2000" dirty="0"/>
              <a:t>•  </a:t>
            </a:r>
            <a:r>
              <a:rPr lang="en-US" sz="2000" b="1" dirty="0">
                <a:solidFill>
                  <a:srgbClr val="990000"/>
                </a:solidFill>
              </a:rPr>
              <a:t>sphincter functions</a:t>
            </a:r>
            <a:r>
              <a:rPr lang="en-US" sz="2000" dirty="0"/>
              <a:t> of vocal cords:</a:t>
            </a:r>
          </a:p>
          <a:p>
            <a:pPr marL="223838" indent="-2238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sz="2000" dirty="0"/>
              <a:t> (</a:t>
            </a:r>
            <a:r>
              <a:rPr lang="en-US" sz="2000" dirty="0" err="1"/>
              <a:t>i</a:t>
            </a:r>
            <a:r>
              <a:rPr lang="en-US" sz="2000" dirty="0"/>
              <a:t>)  epiglottis closes respiratory tract during swallowing</a:t>
            </a:r>
          </a:p>
          <a:p>
            <a:pPr marL="223838" indent="-2238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 (ii) </a:t>
            </a:r>
            <a:r>
              <a:rPr lang="en-US" sz="2000" u="sng" dirty="0">
                <a:solidFill>
                  <a:srgbClr val="990000"/>
                </a:solidFill>
              </a:rPr>
              <a:t>Valsalva’s maneuver</a:t>
            </a:r>
            <a:r>
              <a:rPr lang="en-US" sz="2000" dirty="0"/>
              <a:t>:  </a:t>
            </a:r>
            <a:r>
              <a:rPr lang="en-US" sz="2000" i="1" dirty="0"/>
              <a:t>What is this?</a:t>
            </a:r>
            <a:endParaRPr lang="en-US" sz="2000" i="1" u="sng" dirty="0"/>
          </a:p>
        </p:txBody>
      </p:sp>
      <p:pic>
        <p:nvPicPr>
          <p:cNvPr id="13315" name="Picture 4" descr="22-05_VocalCords_1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t="967" b="16714"/>
          <a:stretch>
            <a:fillRect/>
          </a:stretch>
        </p:blipFill>
        <p:spPr bwMode="auto">
          <a:xfrm>
            <a:off x="152400" y="4038600"/>
            <a:ext cx="88392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2330450" y="3471863"/>
            <a:ext cx="4286250" cy="400050"/>
          </a:xfrm>
          <a:prstGeom prst="rect">
            <a:avLst/>
          </a:prstGeom>
          <a:solidFill>
            <a:schemeClr val="bg1"/>
          </a:solid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0066CC"/>
                </a:solidFill>
              </a:rPr>
              <a:t>What is the Heimlich maneuver??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0" y="0"/>
            <a:ext cx="9142413" cy="24876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lnSpc>
                <a:spcPct val="75000"/>
              </a:lnSpc>
              <a:spcBef>
                <a:spcPct val="50000"/>
              </a:spcBef>
              <a:buFontTx/>
              <a:buAutoNum type="arabicPeriod" startAt="5"/>
            </a:pPr>
            <a:r>
              <a:rPr lang="en-US" sz="2000" b="1" u="sng" dirty="0">
                <a:solidFill>
                  <a:srgbClr val="0066CC"/>
                </a:solidFill>
              </a:rPr>
              <a:t>Trachea</a:t>
            </a:r>
            <a:endParaRPr lang="en-US" sz="2000" dirty="0"/>
          </a:p>
          <a:p>
            <a:pPr marL="342900" indent="-3429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10-12 cm long; ~2.5 cm diameter; flexible, mobile</a:t>
            </a:r>
          </a:p>
          <a:p>
            <a:pPr marL="342900" indent="-3429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pseudostratified ciliated columnar; cilia move mucus </a:t>
            </a:r>
            <a:r>
              <a:rPr lang="en-US" sz="2000" b="1" dirty="0">
                <a:solidFill>
                  <a:srgbClr val="0066CC"/>
                </a:solidFill>
              </a:rPr>
              <a:t>up</a:t>
            </a:r>
            <a:r>
              <a:rPr lang="en-US" sz="2000" dirty="0"/>
              <a:t> to pharynx</a:t>
            </a:r>
          </a:p>
          <a:p>
            <a:pPr marL="342900" indent="-3429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i="1" dirty="0">
                <a:solidFill>
                  <a:srgbClr val="0066CC"/>
                </a:solidFill>
              </a:rPr>
              <a:t>smoking inhibits &amp; then destroys cilia; only coughing to clear mucus </a:t>
            </a:r>
          </a:p>
          <a:p>
            <a:pPr marL="342900" indent="-3429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submucosa is CT with </a:t>
            </a:r>
            <a:r>
              <a:rPr lang="en-US" sz="2000" dirty="0" err="1"/>
              <a:t>seromucous</a:t>
            </a:r>
            <a:r>
              <a:rPr lang="en-US" sz="2000" dirty="0"/>
              <a:t> glands</a:t>
            </a:r>
          </a:p>
          <a:p>
            <a:pPr marL="342900" indent="-3429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outer adventitia reinforced internally by 16-20 C-shaped cartilaginous rings; keep airway open during pressure changes associated with breathing</a:t>
            </a:r>
            <a:endParaRPr lang="en-US" sz="2000" b="1" u="sng" dirty="0">
              <a:solidFill>
                <a:srgbClr val="0066CC"/>
              </a:solidFill>
            </a:endParaRPr>
          </a:p>
        </p:txBody>
      </p:sp>
      <p:pic>
        <p:nvPicPr>
          <p:cNvPr id="14339" name="Picture 5" descr="E:\Chapter_22\B_JPEG_Images_and_Tables\a_labeled\figure_22_06a_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t="2232" r="1419" b="5969"/>
          <a:stretch>
            <a:fillRect/>
          </a:stretch>
        </p:blipFill>
        <p:spPr bwMode="auto">
          <a:xfrm>
            <a:off x="742950" y="2506663"/>
            <a:ext cx="6397625" cy="4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6938963" y="6130925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dirty="0"/>
              <a:t>Fig. </a:t>
            </a:r>
            <a:r>
              <a:rPr lang="en-US" sz="1800" dirty="0" smtClean="0"/>
              <a:t>22.7a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0"/>
            <a:ext cx="5468938" cy="41862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7030A0"/>
                </a:solidFill>
              </a:rPr>
              <a:t>The Bronchial Tree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u="sng" dirty="0"/>
              <a:t>Conducting zone structures: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right primary bronchus is wider, shorter, more vertical than left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air in bronchi is warm, cleansed of most impurities &amp; humidified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~23 orders of branching air passages in lungs = </a:t>
            </a:r>
            <a:r>
              <a:rPr lang="en-US" sz="2000" b="1" dirty="0">
                <a:solidFill>
                  <a:srgbClr val="7030A0"/>
                </a:solidFill>
              </a:rPr>
              <a:t>bronchial</a:t>
            </a:r>
            <a:r>
              <a:rPr lang="en-US" sz="2000" dirty="0">
                <a:solidFill>
                  <a:srgbClr val="7030A0"/>
                </a:solidFill>
              </a:rPr>
              <a:t> or </a:t>
            </a:r>
            <a:r>
              <a:rPr lang="en-US" sz="2000" b="1" dirty="0">
                <a:solidFill>
                  <a:srgbClr val="7030A0"/>
                </a:solidFill>
              </a:rPr>
              <a:t>respiratory tree</a:t>
            </a:r>
            <a:endParaRPr lang="en-US" sz="2000" dirty="0">
              <a:solidFill>
                <a:srgbClr val="7030A0"/>
              </a:solidFill>
            </a:endParaRPr>
          </a:p>
          <a:p>
            <a:pPr marL="223838" indent="-223838"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sz="2000" i="1" dirty="0"/>
              <a:t>bronchi (1</a:t>
            </a:r>
            <a:r>
              <a:rPr lang="en-US" sz="2000" i="1" baseline="30000" dirty="0"/>
              <a:t>0</a:t>
            </a:r>
            <a:r>
              <a:rPr lang="en-US" sz="2000" i="1" dirty="0"/>
              <a:t>, 2</a:t>
            </a:r>
            <a:r>
              <a:rPr lang="en-US" sz="2000" i="1" baseline="30000" dirty="0"/>
              <a:t>0</a:t>
            </a:r>
            <a:r>
              <a:rPr lang="en-US" sz="2000" i="1" dirty="0"/>
              <a:t>, . . )</a:t>
            </a:r>
          </a:p>
          <a:p>
            <a:pPr marL="223838" indent="-223838" algn="ctr" eaLnBrk="0" hangingPunct="0">
              <a:lnSpc>
                <a:spcPct val="55000"/>
              </a:lnSpc>
              <a:spcBef>
                <a:spcPct val="50000"/>
              </a:spcBef>
            </a:pPr>
            <a:endParaRPr lang="en-US" sz="2000" i="1" dirty="0"/>
          </a:p>
          <a:p>
            <a:pPr marL="223838" indent="-223838"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sz="2000" i="1" dirty="0"/>
              <a:t>bronchioles (&lt; 1 mm </a:t>
            </a:r>
            <a:r>
              <a:rPr lang="en-US" sz="2000" i="1" dirty="0" err="1"/>
              <a:t>diam</a:t>
            </a:r>
            <a:r>
              <a:rPr lang="en-US" sz="2000" i="1" dirty="0"/>
              <a:t>)</a:t>
            </a:r>
          </a:p>
          <a:p>
            <a:pPr marL="223838" indent="-223838" algn="ctr" eaLnBrk="0" hangingPunct="0">
              <a:lnSpc>
                <a:spcPct val="55000"/>
              </a:lnSpc>
              <a:spcBef>
                <a:spcPct val="50000"/>
              </a:spcBef>
            </a:pPr>
            <a:endParaRPr lang="en-US" sz="2000" i="1" dirty="0"/>
          </a:p>
          <a:p>
            <a:pPr marL="223838" indent="-223838"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sz="2000" i="1" dirty="0"/>
              <a:t>terminal bronchioles (&lt; 0.5 mm </a:t>
            </a:r>
            <a:r>
              <a:rPr lang="en-US" sz="2000" i="1" dirty="0" err="1"/>
              <a:t>diam</a:t>
            </a:r>
            <a:r>
              <a:rPr lang="en-US" sz="2000" i="1" dirty="0"/>
              <a:t>)</a:t>
            </a:r>
          </a:p>
        </p:txBody>
      </p:sp>
      <p:sp>
        <p:nvSpPr>
          <p:cNvPr id="15363" name="Line 3"/>
          <p:cNvSpPr>
            <a:spLocks noChangeShapeType="1"/>
          </p:cNvSpPr>
          <p:nvPr/>
        </p:nvSpPr>
        <p:spPr bwMode="auto">
          <a:xfrm>
            <a:off x="2438400" y="3072714"/>
            <a:ext cx="0" cy="381000"/>
          </a:xfrm>
          <a:prstGeom prst="line">
            <a:avLst/>
          </a:prstGeom>
          <a:noFill/>
          <a:ln w="57150">
            <a:solidFill>
              <a:srgbClr val="7030A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2438400" y="2514600"/>
            <a:ext cx="0" cy="381000"/>
          </a:xfrm>
          <a:prstGeom prst="line">
            <a:avLst/>
          </a:prstGeom>
          <a:noFill/>
          <a:ln w="57150">
            <a:solidFill>
              <a:srgbClr val="7030A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14300" y="4365625"/>
            <a:ext cx="4981575" cy="24018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changes in wall composition as one moves through tree: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  a)  </a:t>
            </a:r>
            <a:r>
              <a:rPr lang="en-US" sz="2000" b="1" dirty="0">
                <a:solidFill>
                  <a:srgbClr val="7030A0"/>
                </a:solidFill>
              </a:rPr>
              <a:t>cartilage: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b="1" dirty="0">
                <a:solidFill>
                  <a:srgbClr val="7030A0"/>
                </a:solidFill>
              </a:rPr>
              <a:t>rings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/>
              <a:t>to </a:t>
            </a:r>
            <a:r>
              <a:rPr lang="en-US" sz="2000" b="1" dirty="0">
                <a:solidFill>
                  <a:srgbClr val="7030A0"/>
                </a:solidFill>
              </a:rPr>
              <a:t>plates</a:t>
            </a:r>
            <a:r>
              <a:rPr lang="en-US" sz="2000" dirty="0"/>
              <a:t> to </a:t>
            </a:r>
            <a:r>
              <a:rPr lang="en-US" sz="2000" b="1" dirty="0">
                <a:solidFill>
                  <a:srgbClr val="7030A0"/>
                </a:solidFill>
              </a:rPr>
              <a:t>none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00CC00"/>
                </a:solidFill>
              </a:rPr>
              <a:t>  </a:t>
            </a:r>
            <a:r>
              <a:rPr lang="en-US" sz="2000" dirty="0"/>
              <a:t>b) </a:t>
            </a:r>
            <a:r>
              <a:rPr lang="en-US" sz="2000" b="1" dirty="0">
                <a:solidFill>
                  <a:srgbClr val="7030A0"/>
                </a:solidFill>
              </a:rPr>
              <a:t>epithelium:</a:t>
            </a:r>
            <a:r>
              <a:rPr lang="en-US" sz="2000" dirty="0"/>
              <a:t> pseudostratified columnar to columnar to cuboidal;  no cilia or mucous cells in bronchioles 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  c)  </a:t>
            </a:r>
            <a:r>
              <a:rPr lang="en-US" sz="2000" b="1" dirty="0">
                <a:solidFill>
                  <a:srgbClr val="7030A0"/>
                </a:solidFill>
              </a:rPr>
              <a:t>smooth muscle:</a:t>
            </a:r>
            <a:r>
              <a:rPr lang="en-US" sz="2000" dirty="0">
                <a:solidFill>
                  <a:srgbClr val="7030A0"/>
                </a:solidFill>
              </a:rPr>
              <a:t>  </a:t>
            </a:r>
            <a:r>
              <a:rPr lang="en-US" sz="2000" b="1" dirty="0">
                <a:solidFill>
                  <a:srgbClr val="7030A0"/>
                </a:solidFill>
              </a:rPr>
              <a:t>relative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/>
              <a:t>amount increases as passages become smaller</a:t>
            </a:r>
          </a:p>
        </p:txBody>
      </p:sp>
      <p:sp>
        <p:nvSpPr>
          <p:cNvPr id="15366" name="Text Box 13" descr="Newsprint"/>
          <p:cNvSpPr txBox="1">
            <a:spLocks noChangeArrowheads="1"/>
          </p:cNvSpPr>
          <p:nvPr/>
        </p:nvSpPr>
        <p:spPr bwMode="auto">
          <a:xfrm>
            <a:off x="7208838" y="6249988"/>
            <a:ext cx="1295400" cy="244475"/>
          </a:xfrm>
          <a:prstGeom prst="rect">
            <a:avLst/>
          </a:prstGeom>
          <a:blipFill dpi="0" rotWithShape="0">
            <a:blip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15367" name="Picture 15" descr="22-07Conducting_UN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9386" t="4817" r="23059" b="8368"/>
          <a:stretch>
            <a:fillRect/>
          </a:stretch>
        </p:blipFill>
        <p:spPr bwMode="auto">
          <a:xfrm>
            <a:off x="5216525" y="1365250"/>
            <a:ext cx="3479800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Text Box 16"/>
          <p:cNvSpPr txBox="1">
            <a:spLocks noChangeArrowheads="1"/>
          </p:cNvSpPr>
          <p:nvPr/>
        </p:nvSpPr>
        <p:spPr bwMode="auto">
          <a:xfrm>
            <a:off x="6326188" y="4800600"/>
            <a:ext cx="97174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22.8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5"/>
          <p:cNvSpPr txBox="1">
            <a:spLocks noChangeArrowheads="1"/>
          </p:cNvSpPr>
          <p:nvPr/>
        </p:nvSpPr>
        <p:spPr bwMode="auto">
          <a:xfrm>
            <a:off x="1055558" y="428734"/>
            <a:ext cx="7459662" cy="11382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u="sng" dirty="0"/>
              <a:t>2.  Respiratory Zone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008000"/>
                </a:solidFill>
              </a:rPr>
              <a:t>terminal bronchioles</a:t>
            </a:r>
            <a:r>
              <a:rPr lang="en-US" sz="2000" dirty="0"/>
              <a:t> branch into </a:t>
            </a:r>
            <a:r>
              <a:rPr lang="en-US" sz="2000" b="1" dirty="0">
                <a:solidFill>
                  <a:srgbClr val="008000"/>
                </a:solidFill>
              </a:rPr>
              <a:t>respiratory bronchioles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/>
              <a:t>~300 million alveoli = huge surface for gas exchange</a:t>
            </a:r>
            <a:endParaRPr lang="en-US" sz="2000" b="1" u="sng" dirty="0"/>
          </a:p>
        </p:txBody>
      </p:sp>
      <p:pic>
        <p:nvPicPr>
          <p:cNvPr id="16387" name="Picture 6" descr="E:\Chapter_22\D_JPEG_Images_and_Tables\Labeled\figure_22_08a_labeled.jpg"/>
          <p:cNvPicPr>
            <a:picLocks noChangeAspect="1" noChangeArrowheads="1"/>
          </p:cNvPicPr>
          <p:nvPr/>
        </p:nvPicPr>
        <p:blipFill>
          <a:blip cstate="print">
            <a:lum bright="-10000" contrast="20000"/>
          </a:blip>
          <a:srcRect l="728" t="882" r="391" b="11964"/>
          <a:stretch>
            <a:fillRect/>
          </a:stretch>
        </p:blipFill>
        <p:spPr bwMode="auto">
          <a:xfrm>
            <a:off x="84138" y="2433638"/>
            <a:ext cx="8988425" cy="370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4414838" y="6192838"/>
            <a:ext cx="1082348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dirty="0"/>
              <a:t>Fig. </a:t>
            </a:r>
            <a:r>
              <a:rPr lang="en-US" sz="1800" dirty="0" smtClean="0"/>
              <a:t>22.9a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1401763" y="844550"/>
            <a:ext cx="1088760" cy="369332"/>
          </a:xfrm>
          <a:prstGeom prst="rect">
            <a:avLst/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/>
          </a:gradFill>
          <a:ln w="12700">
            <a:solidFill>
              <a:srgbClr val="0066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dirty="0"/>
              <a:t>Fig. </a:t>
            </a:r>
            <a:r>
              <a:rPr lang="en-US" dirty="0" smtClean="0"/>
              <a:t>22.10</a:t>
            </a:r>
            <a:endParaRPr lang="en-CA" dirty="0"/>
          </a:p>
        </p:txBody>
      </p:sp>
      <p:sp>
        <p:nvSpPr>
          <p:cNvPr id="17411" name="Text Box 14"/>
          <p:cNvSpPr txBox="1">
            <a:spLocks noChangeArrowheads="1"/>
          </p:cNvSpPr>
          <p:nvPr/>
        </p:nvSpPr>
        <p:spPr bwMode="auto">
          <a:xfrm>
            <a:off x="4722812" y="5236271"/>
            <a:ext cx="3959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dirty="0"/>
              <a:t>Identify the cell types shown in this diagram</a:t>
            </a:r>
          </a:p>
        </p:txBody>
      </p:sp>
      <p:pic>
        <p:nvPicPr>
          <p:cNvPr id="17412" name="Picture 15" descr="E:\Chapter_22\B_JPEG_Images_and_Tables\b_unlabeled\figure_22_09a_unlabeled.jpg"/>
          <p:cNvPicPr>
            <a:picLocks noChangeAspect="1" noChangeArrowheads="1"/>
          </p:cNvPicPr>
          <p:nvPr/>
        </p:nvPicPr>
        <p:blipFill>
          <a:blip cstate="print">
            <a:lum bright="-10000" contrast="20000"/>
          </a:blip>
          <a:srcRect l="9785" t="4060" r="29160" b="11595"/>
          <a:stretch>
            <a:fillRect/>
          </a:stretch>
        </p:blipFill>
        <p:spPr bwMode="auto">
          <a:xfrm>
            <a:off x="150813" y="1903413"/>
            <a:ext cx="4183062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16" descr="E:\Chapter_22\B_JPEG_Images_and_Tables\b_unlabeled\figure_22_09c_unlabeled.jpg"/>
          <p:cNvPicPr>
            <a:picLocks noChangeAspect="1" noChangeArrowheads="1"/>
          </p:cNvPicPr>
          <p:nvPr/>
        </p:nvPicPr>
        <p:blipFill>
          <a:blip cstate="print">
            <a:lum bright="-10000" contrast="20000"/>
          </a:blip>
          <a:srcRect l="1859" t="6120" r="52055" b="27080"/>
          <a:stretch>
            <a:fillRect/>
          </a:stretch>
        </p:blipFill>
        <p:spPr bwMode="auto">
          <a:xfrm>
            <a:off x="4511675" y="263525"/>
            <a:ext cx="4381500" cy="415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76200" y="134938"/>
            <a:ext cx="8915400" cy="310315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i="1" dirty="0"/>
              <a:t>respiratory membrane = alveolar wall + capillary wall + basal laminae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respiratory membrane is an </a:t>
            </a:r>
            <a:r>
              <a:rPr lang="en-US" sz="2000" b="1" dirty="0">
                <a:solidFill>
                  <a:srgbClr val="CC6600"/>
                </a:solidFill>
              </a:rPr>
              <a:t>air-blood barrier</a:t>
            </a:r>
            <a:r>
              <a:rPr lang="en-US" sz="2000" dirty="0"/>
              <a:t>; gas exchange by simple diffusion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</a:t>
            </a:r>
            <a:r>
              <a:rPr lang="en-US" sz="2000" b="1" dirty="0">
                <a:solidFill>
                  <a:srgbClr val="CC6600"/>
                </a:solidFill>
              </a:rPr>
              <a:t>type II cells:</a:t>
            </a:r>
            <a:r>
              <a:rPr lang="en-US" sz="2000" dirty="0"/>
              <a:t>  scattered among type I cells; secrete </a:t>
            </a:r>
            <a:r>
              <a:rPr lang="en-US" sz="2000" b="1" dirty="0">
                <a:solidFill>
                  <a:srgbClr val="CC6600"/>
                </a:solidFill>
              </a:rPr>
              <a:t>surfactant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other characteristics of lung alveoli: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  (</a:t>
            </a:r>
            <a:r>
              <a:rPr lang="en-US" sz="2000" dirty="0" err="1"/>
              <a:t>i</a:t>
            </a:r>
            <a:r>
              <a:rPr lang="en-US" sz="2000" dirty="0"/>
              <a:t>)  surrounded by fine </a:t>
            </a:r>
            <a:r>
              <a:rPr lang="en-US" sz="2000" b="1" dirty="0">
                <a:solidFill>
                  <a:srgbClr val="CC6600"/>
                </a:solidFill>
              </a:rPr>
              <a:t>elastic</a:t>
            </a:r>
            <a:r>
              <a:rPr lang="en-US" sz="2000" dirty="0"/>
              <a:t> fibers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  (ii) </a:t>
            </a:r>
            <a:r>
              <a:rPr lang="en-US" sz="2000" b="1" dirty="0">
                <a:solidFill>
                  <a:srgbClr val="CC6600"/>
                </a:solidFill>
              </a:rPr>
              <a:t>alveolar pores:</a:t>
            </a:r>
            <a:r>
              <a:rPr lang="en-US" sz="2000" dirty="0"/>
              <a:t>  allow equalization of air pressure throughout lung; alternate air routes if bronchi collapsed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 (iii) alveolar </a:t>
            </a:r>
            <a:r>
              <a:rPr lang="en-US" sz="2000" b="1" dirty="0">
                <a:solidFill>
                  <a:srgbClr val="CC6600"/>
                </a:solidFill>
              </a:rPr>
              <a:t>macrophages</a:t>
            </a:r>
            <a:r>
              <a:rPr lang="en-US" sz="2000" dirty="0"/>
              <a:t> = dust cells; </a:t>
            </a:r>
            <a:r>
              <a:rPr lang="en-US" sz="2000" b="1" dirty="0">
                <a:solidFill>
                  <a:srgbClr val="CC6600"/>
                </a:solidFill>
              </a:rPr>
              <a:t>inner alveolar surface</a:t>
            </a:r>
            <a:r>
              <a:rPr lang="en-US" sz="2000" dirty="0"/>
              <a:t>; </a:t>
            </a:r>
            <a:r>
              <a:rPr lang="en-US" sz="2000" i="1" dirty="0"/>
              <a:t>clear &amp; swallow &gt; 2 million dust cells/hour!</a:t>
            </a:r>
          </a:p>
        </p:txBody>
      </p:sp>
      <p:sp>
        <p:nvSpPr>
          <p:cNvPr id="18435" name="Text Box 5" descr="Newsprint"/>
          <p:cNvSpPr txBox="1">
            <a:spLocks noChangeArrowheads="1"/>
          </p:cNvSpPr>
          <p:nvPr/>
        </p:nvSpPr>
        <p:spPr bwMode="auto">
          <a:xfrm>
            <a:off x="444500" y="6456363"/>
            <a:ext cx="1295400" cy="244475"/>
          </a:xfrm>
          <a:prstGeom prst="rect">
            <a:avLst/>
          </a:prstGeom>
          <a:blipFill dpi="0" rotWithShape="0">
            <a:blip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8436" name="Text Box 8"/>
          <p:cNvSpPr txBox="1">
            <a:spLocks noChangeArrowheads="1"/>
          </p:cNvSpPr>
          <p:nvPr/>
        </p:nvSpPr>
        <p:spPr bwMode="auto">
          <a:xfrm>
            <a:off x="2746375" y="5827713"/>
            <a:ext cx="97174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Fig. </a:t>
            </a:r>
            <a:r>
              <a:rPr lang="en-US" dirty="0" smtClean="0"/>
              <a:t>22.9</a:t>
            </a:r>
            <a:endParaRPr lang="en-US" dirty="0"/>
          </a:p>
        </p:txBody>
      </p:sp>
      <p:pic>
        <p:nvPicPr>
          <p:cNvPr id="18437" name="Picture 6" descr="E:\Chapter_22\D_JPEG_Images_and_Tables\Unlabeled_without_leaders\figure_22_08b_unlabeled.jpg"/>
          <p:cNvPicPr>
            <a:picLocks noChangeAspect="1" noChangeArrowheads="1"/>
          </p:cNvPicPr>
          <p:nvPr/>
        </p:nvPicPr>
        <p:blipFill>
          <a:blip cstate="print">
            <a:lum bright="-10000" contrast="20000"/>
          </a:blip>
          <a:srcRect l="64418" t="9636" b="12814"/>
          <a:stretch>
            <a:fillRect/>
          </a:stretch>
        </p:blipFill>
        <p:spPr bwMode="auto">
          <a:xfrm>
            <a:off x="4240148" y="3043824"/>
            <a:ext cx="3929127" cy="3769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306388" y="241300"/>
            <a:ext cx="8534400" cy="2125967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b="1" i="1" u="sng" dirty="0">
                <a:solidFill>
                  <a:srgbClr val="800080"/>
                </a:solidFill>
              </a:rPr>
              <a:t>6.2  Describe the gross structure of the lungs and the pleural coverings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•  paired lungs occupy entire thoracic cavity except mediastinum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•  each lung suspended in own </a:t>
            </a:r>
            <a:r>
              <a:rPr lang="en-US" sz="2000" b="1" dirty="0">
                <a:solidFill>
                  <a:srgbClr val="990099"/>
                </a:solidFill>
              </a:rPr>
              <a:t>pleural cavity</a:t>
            </a:r>
            <a:r>
              <a:rPr lang="en-US" sz="2000" dirty="0"/>
              <a:t>; connected to mediastinum by vascular &amp; bronchial attachments (=</a:t>
            </a:r>
            <a:r>
              <a:rPr lang="en-US" sz="2000" b="1" dirty="0">
                <a:solidFill>
                  <a:srgbClr val="990099"/>
                </a:solidFill>
              </a:rPr>
              <a:t> root</a:t>
            </a:r>
            <a:r>
              <a:rPr lang="en-US" sz="2000" dirty="0"/>
              <a:t>)</a:t>
            </a:r>
          </a:p>
          <a:p>
            <a:pPr marL="223838" indent="-2238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dirty="0"/>
              <a:t>•  </a:t>
            </a:r>
            <a:r>
              <a:rPr lang="en-US" sz="2000" b="1" dirty="0">
                <a:solidFill>
                  <a:srgbClr val="990099"/>
                </a:solidFill>
              </a:rPr>
              <a:t>costal surface</a:t>
            </a:r>
            <a:r>
              <a:rPr lang="en-US" sz="2000" dirty="0"/>
              <a:t> = anterior, lateral &amp; posterior lung surfaces in close contact with ribs</a:t>
            </a:r>
          </a:p>
        </p:txBody>
      </p:sp>
      <p:pic>
        <p:nvPicPr>
          <p:cNvPr id="19459" name="Picture 9" descr="22-10aAnatomical_UN.jpg"/>
          <p:cNvPicPr>
            <a:picLocks noChangeAspect="1" noChangeArrowheads="1"/>
          </p:cNvPicPr>
          <p:nvPr/>
        </p:nvPicPr>
        <p:blipFill>
          <a:blip cstate="print">
            <a:lum bright="-6000" contrast="12000"/>
          </a:blip>
          <a:srcRect l="14087" t="2541" r="17545" b="22865"/>
          <a:stretch>
            <a:fillRect/>
          </a:stretch>
        </p:blipFill>
        <p:spPr bwMode="auto">
          <a:xfrm>
            <a:off x="3590925" y="2692400"/>
            <a:ext cx="5294313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 Box 10"/>
          <p:cNvSpPr txBox="1">
            <a:spLocks noChangeArrowheads="1"/>
          </p:cNvSpPr>
          <p:nvPr/>
        </p:nvSpPr>
        <p:spPr bwMode="auto">
          <a:xfrm>
            <a:off x="244475" y="2849563"/>
            <a:ext cx="3244850" cy="333232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990033"/>
                </a:solidFill>
              </a:rPr>
              <a:t>apex</a:t>
            </a:r>
            <a:r>
              <a:rPr lang="en-US" sz="2000" dirty="0"/>
              <a:t>, </a:t>
            </a:r>
            <a:r>
              <a:rPr lang="en-US" sz="2000" b="1" dirty="0">
                <a:solidFill>
                  <a:srgbClr val="990033"/>
                </a:solidFill>
              </a:rPr>
              <a:t>base</a:t>
            </a:r>
            <a:r>
              <a:rPr lang="en-US" sz="2000" dirty="0"/>
              <a:t>; also </a:t>
            </a:r>
            <a:r>
              <a:rPr lang="en-US" sz="2000" b="1" dirty="0" err="1">
                <a:solidFill>
                  <a:srgbClr val="990033"/>
                </a:solidFill>
              </a:rPr>
              <a:t>hilus</a:t>
            </a:r>
            <a:r>
              <a:rPr lang="en-US" sz="2000" dirty="0"/>
              <a:t>  »» blood vessels enter &amp; leave lungs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1</a:t>
            </a:r>
            <a:r>
              <a:rPr lang="en-US" sz="2000" baseline="30000" dirty="0"/>
              <a:t>0</a:t>
            </a:r>
            <a:r>
              <a:rPr lang="en-US" sz="2000" dirty="0"/>
              <a:t> bronchus enters lungs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990033"/>
                </a:solidFill>
              </a:rPr>
              <a:t>fissures: </a:t>
            </a:r>
            <a:r>
              <a:rPr lang="en-US" sz="2000" dirty="0"/>
              <a:t>oblique, horizontal » </a:t>
            </a:r>
            <a:r>
              <a:rPr lang="en-US" sz="2000" b="1" dirty="0">
                <a:solidFill>
                  <a:srgbClr val="990033"/>
                </a:solidFill>
              </a:rPr>
              <a:t>septa</a:t>
            </a:r>
            <a:r>
              <a:rPr lang="en-US" sz="2000" dirty="0"/>
              <a:t>  subdivide each lung into 10 bronchopulmonary segments (CT divisions; own artery &amp; vein) 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pulmonary disease often segmental &amp; can be treated that way</a:t>
            </a:r>
            <a:endParaRPr lang="en-CA" sz="2000" u="sng" dirty="0">
              <a:latin typeface="Times New Roman" pitchFamily="18" charset="0"/>
            </a:endParaRPr>
          </a:p>
        </p:txBody>
      </p:sp>
      <p:sp>
        <p:nvSpPr>
          <p:cNvPr id="19461" name="Text Box 11"/>
          <p:cNvSpPr txBox="1">
            <a:spLocks noChangeArrowheads="1"/>
          </p:cNvSpPr>
          <p:nvPr/>
        </p:nvSpPr>
        <p:spPr bwMode="auto">
          <a:xfrm>
            <a:off x="7392988" y="5378450"/>
            <a:ext cx="998991" cy="338554"/>
          </a:xfrm>
          <a:prstGeom prst="rect">
            <a:avLst/>
          </a:prstGeom>
          <a:noFill/>
          <a:ln w="3175">
            <a:solidFill>
              <a:srgbClr val="99003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 dirty="0"/>
              <a:t>Fig. </a:t>
            </a:r>
            <a:r>
              <a:rPr lang="en-US" sz="1600" b="1" dirty="0" smtClean="0"/>
              <a:t>22.11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111125" y="100013"/>
            <a:ext cx="8915400" cy="93027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</a:t>
            </a:r>
            <a:r>
              <a:rPr lang="en-US" b="1">
                <a:solidFill>
                  <a:srgbClr val="990033"/>
                </a:solidFill>
              </a:rPr>
              <a:t>lobule:</a:t>
            </a:r>
            <a:r>
              <a:rPr lang="en-US"/>
              <a:t>  smallest subdivision seen with naked eye; hexagon ~ size of pencil eraser; served by large bronchiole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</a:t>
            </a:r>
            <a:r>
              <a:rPr lang="en-US" b="1">
                <a:solidFill>
                  <a:srgbClr val="990033"/>
                </a:solidFill>
              </a:rPr>
              <a:t>lung :</a:t>
            </a:r>
            <a:r>
              <a:rPr lang="en-US"/>
              <a:t>  primarily air spaces; rest is elastic CT</a:t>
            </a:r>
          </a:p>
        </p:txBody>
      </p:sp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111125" y="1031875"/>
            <a:ext cx="8915400" cy="1755775"/>
          </a:xfrm>
          <a:prstGeom prst="rect">
            <a:avLst/>
          </a:prstGeom>
          <a:solidFill>
            <a:schemeClr val="bg1"/>
          </a:solidFill>
          <a:ln w="3175">
            <a:solidFill>
              <a:srgbClr val="5F5F5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u="sng">
                <a:solidFill>
                  <a:srgbClr val="990033"/>
                </a:solidFill>
              </a:rPr>
              <a:t>Blood Supply &amp; Innervation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</a:t>
            </a:r>
            <a:r>
              <a:rPr lang="en-US" b="1">
                <a:solidFill>
                  <a:srgbClr val="990033"/>
                </a:solidFill>
              </a:rPr>
              <a:t>pulmonary arteries</a:t>
            </a:r>
            <a:r>
              <a:rPr lang="en-US"/>
              <a:t> bring blood to be oxygenated </a:t>
            </a:r>
            <a:endParaRPr lang="en-US">
              <a:solidFill>
                <a:srgbClr val="990033"/>
              </a:solidFill>
            </a:endParaRP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</a:t>
            </a:r>
            <a:r>
              <a:rPr lang="en-US" b="1">
                <a:solidFill>
                  <a:srgbClr val="990033"/>
                </a:solidFill>
              </a:rPr>
              <a:t>pulmonary veins</a:t>
            </a:r>
            <a:r>
              <a:rPr lang="en-US"/>
              <a:t> return oxygenated blood</a:t>
            </a:r>
          </a:p>
          <a:p>
            <a:pPr marL="228600" indent="-228600" eaLnBrk="0" hangingPunct="0">
              <a:lnSpc>
                <a:spcPct val="45000"/>
              </a:lnSpc>
              <a:spcBef>
                <a:spcPct val="50000"/>
              </a:spcBef>
            </a:pPr>
            <a:r>
              <a:rPr lang="en-US"/>
              <a:t>•  </a:t>
            </a:r>
            <a:r>
              <a:rPr lang="en-US" b="1">
                <a:solidFill>
                  <a:srgbClr val="990033"/>
                </a:solidFill>
              </a:rPr>
              <a:t>bronchial arteries</a:t>
            </a:r>
            <a:r>
              <a:rPr lang="en-US"/>
              <a:t> provide systemic blood to lungs </a:t>
            </a:r>
            <a:r>
              <a:rPr lang="en-US">
                <a:sym typeface="Symbol" pitchFamily="18" charset="2"/>
              </a:rPr>
              <a:t></a:t>
            </a:r>
            <a:r>
              <a:rPr lang="en-US"/>
              <a:t> </a:t>
            </a:r>
            <a:r>
              <a:rPr lang="en-US" b="1">
                <a:solidFill>
                  <a:srgbClr val="990033"/>
                </a:solidFill>
              </a:rPr>
              <a:t>bronchial veins</a:t>
            </a:r>
          </a:p>
          <a:p>
            <a:pPr marL="228600" indent="-228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/>
              <a:t>•  innervation primarily parasymp (effect?) + some symp (effect?)</a:t>
            </a:r>
            <a:endParaRPr lang="en-US" u="sng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468438" y="2874963"/>
            <a:ext cx="7061200" cy="3862387"/>
            <a:chOff x="481263" y="2502568"/>
            <a:chExt cx="8049126" cy="4162926"/>
          </a:xfrm>
        </p:grpSpPr>
        <p:pic>
          <p:nvPicPr>
            <p:cNvPr id="20486" name="Picture 7" descr="E:\Chapter_22\D_JPEG_Images_and_Tables\Labeled\figure_22_10c_labeled.jpg"/>
            <p:cNvPicPr>
              <a:picLocks noChangeAspect="1" noChangeArrowheads="1"/>
            </p:cNvPicPr>
            <p:nvPr/>
          </p:nvPicPr>
          <p:blipFill>
            <a:blip cstate="print"/>
            <a:srcRect l="5766" t="7837" r="728" b="13307"/>
            <a:stretch>
              <a:fillRect/>
            </a:stretch>
          </p:blipFill>
          <p:spPr bwMode="auto">
            <a:xfrm>
              <a:off x="493294" y="2502568"/>
              <a:ext cx="8037095" cy="4162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7"/>
            <p:cNvSpPr/>
            <p:nvPr/>
          </p:nvSpPr>
          <p:spPr>
            <a:xfrm>
              <a:off x="481263" y="2502568"/>
              <a:ext cx="2274674" cy="9633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0485" name="Text Box 11"/>
          <p:cNvSpPr txBox="1">
            <a:spLocks noChangeArrowheads="1"/>
          </p:cNvSpPr>
          <p:nvPr/>
        </p:nvSpPr>
        <p:spPr bwMode="auto">
          <a:xfrm>
            <a:off x="292100" y="5265738"/>
            <a:ext cx="1352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/>
              <a:t>Fig. 22.10c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90500" y="109538"/>
            <a:ext cx="8504238" cy="2092881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chemeClr val="accent2"/>
                </a:solidFill>
              </a:rPr>
              <a:t>Pleura</a:t>
            </a:r>
            <a:endParaRPr lang="en-US" sz="2000" b="1" u="sng" dirty="0"/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thin, double-layered (</a:t>
            </a:r>
            <a:r>
              <a:rPr lang="en-US" sz="2000" b="1" dirty="0">
                <a:solidFill>
                  <a:schemeClr val="accent2"/>
                </a:solidFill>
              </a:rPr>
              <a:t>parietal</a:t>
            </a:r>
            <a:r>
              <a:rPr lang="en-US" sz="2000" dirty="0"/>
              <a:t> &amp; </a:t>
            </a:r>
            <a:r>
              <a:rPr lang="en-US" sz="2000" b="1" dirty="0">
                <a:solidFill>
                  <a:schemeClr val="accent2"/>
                </a:solidFill>
              </a:rPr>
              <a:t>visceral</a:t>
            </a:r>
            <a:r>
              <a:rPr lang="en-US" sz="2000" dirty="0">
                <a:solidFill>
                  <a:schemeClr val="tx2"/>
                </a:solidFill>
              </a:rPr>
              <a:t>)</a:t>
            </a:r>
            <a:r>
              <a:rPr lang="en-US" sz="2000" dirty="0"/>
              <a:t> </a:t>
            </a:r>
            <a:r>
              <a:rPr lang="en-US" sz="2000" dirty="0" err="1"/>
              <a:t>serosa</a:t>
            </a:r>
            <a:endParaRPr lang="en-US" sz="2000" b="1" dirty="0"/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</a:t>
            </a:r>
            <a:r>
              <a:rPr lang="en-US" sz="2000" b="1" dirty="0">
                <a:solidFill>
                  <a:schemeClr val="accent2"/>
                </a:solidFill>
              </a:rPr>
              <a:t>pleural fluid:</a:t>
            </a:r>
            <a:r>
              <a:rPr lang="en-US" sz="2000" dirty="0"/>
              <a:t> serous secretion that fills pleural cavity »» lungs slide easily during breathing; </a:t>
            </a:r>
            <a:r>
              <a:rPr lang="en-US" sz="2000" b="1" dirty="0">
                <a:solidFill>
                  <a:schemeClr val="accent2"/>
                </a:solidFill>
              </a:rPr>
              <a:t>surface tension</a:t>
            </a:r>
            <a:r>
              <a:rPr lang="en-US" sz="2000" dirty="0"/>
              <a:t> keeps pleurae from separating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/>
              <a:t>•  3 chambers:  central </a:t>
            </a:r>
            <a:r>
              <a:rPr lang="en-US" sz="2000" b="1" dirty="0">
                <a:solidFill>
                  <a:schemeClr val="accent2"/>
                </a:solidFill>
              </a:rPr>
              <a:t>mediastinum</a:t>
            </a:r>
            <a:r>
              <a:rPr lang="en-US" sz="2000" dirty="0"/>
              <a:t> + 2 lateral </a:t>
            </a:r>
            <a:r>
              <a:rPr lang="en-US" sz="2000" b="1" dirty="0">
                <a:solidFill>
                  <a:schemeClr val="accent2"/>
                </a:solidFill>
              </a:rPr>
              <a:t>pleural compartments</a:t>
            </a:r>
          </a:p>
          <a:p>
            <a:pPr marL="223838" indent="-2238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• </a:t>
            </a:r>
            <a:r>
              <a:rPr lang="en-US" sz="2000" b="1" dirty="0">
                <a:solidFill>
                  <a:schemeClr val="accent2"/>
                </a:solidFill>
              </a:rPr>
              <a:t> pleurisy:  </a:t>
            </a:r>
            <a:r>
              <a:rPr lang="en-US" sz="2000" dirty="0"/>
              <a:t>inflammation of pleurae</a:t>
            </a:r>
          </a:p>
        </p:txBody>
      </p:sp>
      <p:sp>
        <p:nvSpPr>
          <p:cNvPr id="21507" name="Text Box 5" descr="Newsprint"/>
          <p:cNvSpPr txBox="1">
            <a:spLocks noChangeArrowheads="1"/>
          </p:cNvSpPr>
          <p:nvPr/>
        </p:nvSpPr>
        <p:spPr bwMode="auto">
          <a:xfrm>
            <a:off x="228600" y="6159500"/>
            <a:ext cx="1295400" cy="244475"/>
          </a:xfrm>
          <a:prstGeom prst="rect">
            <a:avLst/>
          </a:prstGeom>
          <a:blipFill dpi="0" rotWithShape="0">
            <a:blip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21508" name="Picture 9" descr="0199210896"/>
          <p:cNvPicPr>
            <a:picLocks noChangeAspect="1" noChangeArrowheads="1"/>
          </p:cNvPicPr>
          <p:nvPr/>
        </p:nvPicPr>
        <p:blipFill>
          <a:blip cstate="print"/>
          <a:srcRect/>
          <a:stretch>
            <a:fillRect/>
          </a:stretch>
        </p:blipFill>
        <p:spPr bwMode="auto">
          <a:xfrm>
            <a:off x="2038350" y="2627313"/>
            <a:ext cx="6807200" cy="400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Rectangle 10"/>
          <p:cNvSpPr>
            <a:spLocks noChangeArrowheads="1"/>
          </p:cNvSpPr>
          <p:nvPr/>
        </p:nvSpPr>
        <p:spPr bwMode="auto">
          <a:xfrm>
            <a:off x="2451100" y="6184900"/>
            <a:ext cx="2703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hlinkClick r:id="rId2"/>
              </a:rPr>
              <a:t>http://www.answers.com/topic/pleura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1366</Words>
  <Application>Microsoft Office PowerPoint</Application>
  <PresentationFormat>On-screen Show (4:3)</PresentationFormat>
  <Paragraphs>166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NuptialScript</vt:lpstr>
      <vt:lpstr>Symbol</vt:lpstr>
      <vt:lpstr>Times New Roman</vt:lpstr>
      <vt:lpstr>WP IconicSymbolsA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Health Canada - Santé Canada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Mariam Radwan</dc:creator>
  <cp:lastModifiedBy>Mariam Radwan</cp:lastModifiedBy>
  <cp:revision>1</cp:revision>
  <dcterms:modified xsi:type="dcterms:W3CDTF">2019-08-27T16:15:36Z</dcterms:modified>
</cp:coreProperties>
</file>