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 id="2147483715" r:id="rId2"/>
  </p:sldMasterIdLst>
  <p:notesMasterIdLst>
    <p:notesMasterId r:id="rId25"/>
  </p:notesMasterIdLst>
  <p:handoutMasterIdLst>
    <p:handoutMasterId r:id="rId26"/>
  </p:handoutMasterIdLst>
  <p:sldIdLst>
    <p:sldId id="493" r:id="rId3"/>
    <p:sldId id="479" r:id="rId4"/>
    <p:sldId id="480" r:id="rId5"/>
    <p:sldId id="473" r:id="rId6"/>
    <p:sldId id="474" r:id="rId7"/>
    <p:sldId id="490" r:id="rId8"/>
    <p:sldId id="492" r:id="rId9"/>
    <p:sldId id="452" r:id="rId10"/>
    <p:sldId id="454" r:id="rId11"/>
    <p:sldId id="481" r:id="rId12"/>
    <p:sldId id="482" r:id="rId13"/>
    <p:sldId id="484" r:id="rId14"/>
    <p:sldId id="483" r:id="rId15"/>
    <p:sldId id="486" r:id="rId16"/>
    <p:sldId id="487" r:id="rId17"/>
    <p:sldId id="488" r:id="rId18"/>
    <p:sldId id="472" r:id="rId19"/>
    <p:sldId id="489" r:id="rId20"/>
    <p:sldId id="460" r:id="rId21"/>
    <p:sldId id="461" r:id="rId22"/>
    <p:sldId id="462" r:id="rId23"/>
    <p:sldId id="450" r:id="rId24"/>
  </p:sldIdLst>
  <p:sldSz cx="9144000" cy="6858000" type="screen4x3"/>
  <p:notesSz cx="6858000" cy="9947275"/>
  <p:defaultTex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0232"/>
    <a:srgbClr val="090232"/>
    <a:srgbClr val="0DD7D7"/>
    <a:srgbClr val="F7FA6C"/>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8722"/>
  </p:normalViewPr>
  <p:slideViewPr>
    <p:cSldViewPr>
      <p:cViewPr varScale="1">
        <p:scale>
          <a:sx n="96" d="100"/>
          <a:sy n="96" d="100"/>
        </p:scale>
        <p:origin x="2080"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598"/>
    </p:cViewPr>
  </p:sorterViewPr>
  <p:notesViewPr>
    <p:cSldViewPr>
      <p:cViewPr varScale="1">
        <p:scale>
          <a:sx n="64" d="100"/>
          <a:sy n="64" d="100"/>
        </p:scale>
        <p:origin x="-3221" y="-86"/>
      </p:cViewPr>
      <p:guideLst>
        <p:guide orient="horz" pos="3133"/>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8530" name="Rectangle 2"/>
          <p:cNvSpPr>
            <a:spLocks noGrp="1" noChangeArrowheads="1"/>
          </p:cNvSpPr>
          <p:nvPr>
            <p:ph type="hdr" sz="quarter"/>
          </p:nvPr>
        </p:nvSpPr>
        <p:spPr bwMode="auto">
          <a:xfrm>
            <a:off x="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Times New Roman" pitchFamily="18" charset="0"/>
              </a:defRPr>
            </a:lvl1pPr>
          </a:lstStyle>
          <a:p>
            <a:endParaRPr lang="fr-CA"/>
          </a:p>
        </p:txBody>
      </p:sp>
      <p:sp>
        <p:nvSpPr>
          <p:cNvPr id="278531" name="Rectangle 3"/>
          <p:cNvSpPr>
            <a:spLocks noGrp="1" noChangeArrowheads="1"/>
          </p:cNvSpPr>
          <p:nvPr>
            <p:ph type="dt" sz="quarter" idx="1"/>
          </p:nvPr>
        </p:nvSpPr>
        <p:spPr bwMode="auto">
          <a:xfrm>
            <a:off x="3884613"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fr-CA"/>
          </a:p>
        </p:txBody>
      </p:sp>
      <p:sp>
        <p:nvSpPr>
          <p:cNvPr id="278532" name="Rectangle 4"/>
          <p:cNvSpPr>
            <a:spLocks noGrp="1" noChangeArrowheads="1"/>
          </p:cNvSpPr>
          <p:nvPr>
            <p:ph type="ftr" sz="quarter" idx="2"/>
          </p:nvPr>
        </p:nvSpPr>
        <p:spPr bwMode="auto">
          <a:xfrm>
            <a:off x="0" y="9448185"/>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Times New Roman" pitchFamily="18" charset="0"/>
              </a:defRPr>
            </a:lvl1pPr>
          </a:lstStyle>
          <a:p>
            <a:endParaRPr lang="fr-CA"/>
          </a:p>
        </p:txBody>
      </p:sp>
      <p:sp>
        <p:nvSpPr>
          <p:cNvPr id="278533" name="Rectangle 5"/>
          <p:cNvSpPr>
            <a:spLocks noGrp="1" noChangeArrowheads="1"/>
          </p:cNvSpPr>
          <p:nvPr>
            <p:ph type="sldNum" sz="quarter" idx="3"/>
          </p:nvPr>
        </p:nvSpPr>
        <p:spPr bwMode="auto">
          <a:xfrm>
            <a:off x="3884613" y="9448185"/>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F6A9EBEB-5ABE-4D0E-A41F-8D214EFC00EA}" type="slidenum">
              <a:rPr lang="fr-CA"/>
              <a:pPr/>
              <a:t>‹#›</a:t>
            </a:fld>
            <a:endParaRPr lang="fr-CA"/>
          </a:p>
        </p:txBody>
      </p:sp>
    </p:spTree>
    <p:extLst>
      <p:ext uri="{BB962C8B-B14F-4D97-AF65-F5344CB8AC3E}">
        <p14:creationId xmlns:p14="http://schemas.microsoft.com/office/powerpoint/2010/main" val="604532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Times New Roman" pitchFamily="18" charset="0"/>
              </a:defRPr>
            </a:lvl1pPr>
          </a:lstStyle>
          <a:p>
            <a:endParaRPr lang="en-US"/>
          </a:p>
        </p:txBody>
      </p:sp>
      <p:sp>
        <p:nvSpPr>
          <p:cNvPr id="68611" name="Rectangle 3"/>
          <p:cNvSpPr>
            <a:spLocks noGrp="1" noChangeArrowheads="1"/>
          </p:cNvSpPr>
          <p:nvPr>
            <p:ph type="dt" idx="1"/>
          </p:nvPr>
        </p:nvSpPr>
        <p:spPr bwMode="auto">
          <a:xfrm>
            <a:off x="3886200" y="0"/>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a:p>
        </p:txBody>
      </p:sp>
      <p:sp>
        <p:nvSpPr>
          <p:cNvPr id="68612" name="Rectangle 4"/>
          <p:cNvSpPr>
            <a:spLocks noGrp="1" noRot="1" noChangeAspect="1" noChangeArrowheads="1" noTextEdit="1"/>
          </p:cNvSpPr>
          <p:nvPr>
            <p:ph type="sldImg" idx="2"/>
          </p:nvPr>
        </p:nvSpPr>
        <p:spPr bwMode="auto">
          <a:xfrm>
            <a:off x="942975" y="746125"/>
            <a:ext cx="4972050" cy="373062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8613" name="Rectangle 5"/>
          <p:cNvSpPr>
            <a:spLocks noGrp="1" noChangeArrowheads="1"/>
          </p:cNvSpPr>
          <p:nvPr>
            <p:ph type="body" sz="quarter" idx="3"/>
          </p:nvPr>
        </p:nvSpPr>
        <p:spPr bwMode="auto">
          <a:xfrm>
            <a:off x="914400" y="4724956"/>
            <a:ext cx="5029200" cy="4476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8614" name="Rectangle 6"/>
          <p:cNvSpPr>
            <a:spLocks noGrp="1" noChangeArrowheads="1"/>
          </p:cNvSpPr>
          <p:nvPr>
            <p:ph type="ftr" sz="quarter" idx="4"/>
          </p:nvPr>
        </p:nvSpPr>
        <p:spPr bwMode="auto">
          <a:xfrm>
            <a:off x="0" y="9449911"/>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Times New Roman" pitchFamily="18" charset="0"/>
              </a:defRPr>
            </a:lvl1pPr>
          </a:lstStyle>
          <a:p>
            <a:endParaRPr lang="en-US"/>
          </a:p>
        </p:txBody>
      </p:sp>
      <p:sp>
        <p:nvSpPr>
          <p:cNvPr id="68615" name="Rectangle 7"/>
          <p:cNvSpPr>
            <a:spLocks noGrp="1" noChangeArrowheads="1"/>
          </p:cNvSpPr>
          <p:nvPr>
            <p:ph type="sldNum" sz="quarter" idx="5"/>
          </p:nvPr>
        </p:nvSpPr>
        <p:spPr bwMode="auto">
          <a:xfrm>
            <a:off x="3886200" y="9449911"/>
            <a:ext cx="2971800" cy="49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CDF10738-2F8C-49EA-AC42-B550B93E250C}" type="slidenum">
              <a:rPr lang="en-US"/>
              <a:pPr/>
              <a:t>‹#›</a:t>
            </a:fld>
            <a:endParaRPr lang="en-US"/>
          </a:p>
        </p:txBody>
      </p:sp>
    </p:spTree>
    <p:extLst>
      <p:ext uri="{BB962C8B-B14F-4D97-AF65-F5344CB8AC3E}">
        <p14:creationId xmlns:p14="http://schemas.microsoft.com/office/powerpoint/2010/main" val="408129903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1pPr>
    <a:lvl2pPr marL="4572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2pPr>
    <a:lvl3pPr marL="9144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3pPr>
    <a:lvl4pPr marL="13716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4pPr>
    <a:lvl5pPr marL="1828800" algn="l" rtl="0" fontAlgn="base">
      <a:spcBef>
        <a:spcPct val="30000"/>
      </a:spcBef>
      <a:spcAft>
        <a:spcPct val="0"/>
      </a:spcAft>
      <a:defRPr kumimoji="1" sz="1200" kern="1200">
        <a:solidFill>
          <a:schemeClr val="tx1"/>
        </a:solidFill>
        <a:latin typeface="Times New Roman" pitchFamily="18"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1</a:t>
            </a:fld>
            <a:endParaRPr lang="en-US"/>
          </a:p>
        </p:txBody>
      </p:sp>
    </p:spTree>
    <p:extLst>
      <p:ext uri="{BB962C8B-B14F-4D97-AF65-F5344CB8AC3E}">
        <p14:creationId xmlns:p14="http://schemas.microsoft.com/office/powerpoint/2010/main" val="1096217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2</a:t>
            </a:fld>
            <a:endParaRPr lang="en-US"/>
          </a:p>
        </p:txBody>
      </p:sp>
    </p:spTree>
    <p:extLst>
      <p:ext uri="{BB962C8B-B14F-4D97-AF65-F5344CB8AC3E}">
        <p14:creationId xmlns:p14="http://schemas.microsoft.com/office/powerpoint/2010/main" val="3832830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4</a:t>
            </a:fld>
            <a:endParaRPr lang="en-US"/>
          </a:p>
        </p:txBody>
      </p:sp>
    </p:spTree>
    <p:extLst>
      <p:ext uri="{BB962C8B-B14F-4D97-AF65-F5344CB8AC3E}">
        <p14:creationId xmlns:p14="http://schemas.microsoft.com/office/powerpoint/2010/main" val="1542574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Going to limit linear programming </a:t>
            </a:r>
            <a:r>
              <a:rPr lang="en-CA" dirty="0" err="1"/>
              <a:t>asmuchaspossible</a:t>
            </a:r>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5</a:t>
            </a:fld>
            <a:endParaRPr lang="en-US"/>
          </a:p>
        </p:txBody>
      </p:sp>
    </p:spTree>
    <p:extLst>
      <p:ext uri="{BB962C8B-B14F-4D97-AF65-F5344CB8AC3E}">
        <p14:creationId xmlns:p14="http://schemas.microsoft.com/office/powerpoint/2010/main" val="3313506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Many good projects, which method to get best bundle? Most use PW, but all projects have to have same life (same with FW). Can use any method (except for simple IRR)</a:t>
            </a:r>
          </a:p>
          <a:p>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6</a:t>
            </a:fld>
            <a:endParaRPr lang="en-US"/>
          </a:p>
        </p:txBody>
      </p:sp>
    </p:spTree>
    <p:extLst>
      <p:ext uri="{BB962C8B-B14F-4D97-AF65-F5344CB8AC3E}">
        <p14:creationId xmlns:p14="http://schemas.microsoft.com/office/powerpoint/2010/main" val="3099023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8</a:t>
            </a:fld>
            <a:endParaRPr lang="en-US"/>
          </a:p>
        </p:txBody>
      </p:sp>
    </p:spTree>
    <p:extLst>
      <p:ext uri="{BB962C8B-B14F-4D97-AF65-F5344CB8AC3E}">
        <p14:creationId xmlns:p14="http://schemas.microsoft.com/office/powerpoint/2010/main" val="109180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This graph is pretty self-explanatory. Maximize NPW. </a:t>
            </a:r>
          </a:p>
        </p:txBody>
      </p:sp>
      <p:sp>
        <p:nvSpPr>
          <p:cNvPr id="4" name="Slide Number Placeholder 3"/>
          <p:cNvSpPr>
            <a:spLocks noGrp="1"/>
          </p:cNvSpPr>
          <p:nvPr>
            <p:ph type="sldNum" sz="quarter" idx="5"/>
          </p:nvPr>
        </p:nvSpPr>
        <p:spPr/>
        <p:txBody>
          <a:bodyPr/>
          <a:lstStyle/>
          <a:p>
            <a:fld id="{CDF10738-2F8C-49EA-AC42-B550B93E250C}" type="slidenum">
              <a:rPr lang="en-US" smtClean="0"/>
              <a:pPr/>
              <a:t>9</a:t>
            </a:fld>
            <a:endParaRPr lang="en-US"/>
          </a:p>
        </p:txBody>
      </p:sp>
    </p:spTree>
    <p:extLst>
      <p:ext uri="{BB962C8B-B14F-4D97-AF65-F5344CB8AC3E}">
        <p14:creationId xmlns:p14="http://schemas.microsoft.com/office/powerpoint/2010/main" val="4062599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Use any method to determine best if all projects are same duration. </a:t>
            </a:r>
          </a:p>
          <a:p>
            <a:r>
              <a:rPr lang="en-CA" dirty="0"/>
              <a:t>Must use incremental IRR for this. Focus is on individual, not incremental. Must compare each bundle to one another.</a:t>
            </a:r>
          </a:p>
        </p:txBody>
      </p:sp>
      <p:sp>
        <p:nvSpPr>
          <p:cNvPr id="4" name="Slide Number Placeholder 3"/>
          <p:cNvSpPr>
            <a:spLocks noGrp="1"/>
          </p:cNvSpPr>
          <p:nvPr>
            <p:ph type="sldNum" sz="quarter" idx="5"/>
          </p:nvPr>
        </p:nvSpPr>
        <p:spPr/>
        <p:txBody>
          <a:bodyPr/>
          <a:lstStyle/>
          <a:p>
            <a:fld id="{CDF10738-2F8C-49EA-AC42-B550B93E250C}" type="slidenum">
              <a:rPr lang="en-US" smtClean="0"/>
              <a:pPr/>
              <a:t>10</a:t>
            </a:fld>
            <a:endParaRPr lang="en-US"/>
          </a:p>
        </p:txBody>
      </p:sp>
    </p:spTree>
    <p:extLst>
      <p:ext uri="{BB962C8B-B14F-4D97-AF65-F5344CB8AC3E}">
        <p14:creationId xmlns:p14="http://schemas.microsoft.com/office/powerpoint/2010/main" val="2008561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All projects have same duration you can use any method , (use NPW) BUT remember if its Rate of Return, use incremental rate.</a:t>
            </a:r>
          </a:p>
        </p:txBody>
      </p:sp>
      <p:sp>
        <p:nvSpPr>
          <p:cNvPr id="4" name="Slide Number Placeholder 3"/>
          <p:cNvSpPr>
            <a:spLocks noGrp="1"/>
          </p:cNvSpPr>
          <p:nvPr>
            <p:ph type="sldNum" sz="quarter" idx="5"/>
          </p:nvPr>
        </p:nvSpPr>
        <p:spPr/>
        <p:txBody>
          <a:bodyPr/>
          <a:lstStyle/>
          <a:p>
            <a:fld id="{CDF10738-2F8C-49EA-AC42-B550B93E250C}" type="slidenum">
              <a:rPr lang="en-US" smtClean="0"/>
              <a:pPr/>
              <a:t>13</a:t>
            </a:fld>
            <a:endParaRPr lang="en-US"/>
          </a:p>
        </p:txBody>
      </p:sp>
    </p:spTree>
    <p:extLst>
      <p:ext uri="{BB962C8B-B14F-4D97-AF65-F5344CB8AC3E}">
        <p14:creationId xmlns:p14="http://schemas.microsoft.com/office/powerpoint/2010/main" val="4095176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14</a:t>
            </a:fld>
            <a:endParaRPr lang="en-US"/>
          </a:p>
        </p:txBody>
      </p:sp>
    </p:spTree>
    <p:extLst>
      <p:ext uri="{BB962C8B-B14F-4D97-AF65-F5344CB8AC3E}">
        <p14:creationId xmlns:p14="http://schemas.microsoft.com/office/powerpoint/2010/main" val="414471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Which one should I do first/has priority? Theoretically should have the same ranking, but NPW and IRR don’t.</a:t>
            </a:r>
          </a:p>
          <a:p>
            <a:r>
              <a:rPr lang="en-CA" dirty="0"/>
              <a:t>Exam Q: If you have to select a bundle, which methods could you use? Stick to NPW as it is </a:t>
            </a:r>
            <a:r>
              <a:rPr lang="en-CA"/>
              <a:t>always right. </a:t>
            </a:r>
            <a:endParaRPr lang="en-CA" dirty="0"/>
          </a:p>
        </p:txBody>
      </p:sp>
      <p:sp>
        <p:nvSpPr>
          <p:cNvPr id="4" name="Slide Number Placeholder 3"/>
          <p:cNvSpPr>
            <a:spLocks noGrp="1"/>
          </p:cNvSpPr>
          <p:nvPr>
            <p:ph type="sldNum" sz="quarter" idx="5"/>
          </p:nvPr>
        </p:nvSpPr>
        <p:spPr/>
        <p:txBody>
          <a:bodyPr/>
          <a:lstStyle/>
          <a:p>
            <a:fld id="{CDF10738-2F8C-49EA-AC42-B550B93E250C}" type="slidenum">
              <a:rPr lang="en-US" smtClean="0"/>
              <a:pPr/>
              <a:t>16</a:t>
            </a:fld>
            <a:endParaRPr lang="en-US"/>
          </a:p>
        </p:txBody>
      </p:sp>
    </p:spTree>
    <p:extLst>
      <p:ext uri="{BB962C8B-B14F-4D97-AF65-F5344CB8AC3E}">
        <p14:creationId xmlns:p14="http://schemas.microsoft.com/office/powerpoint/2010/main" val="986214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2089216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Date Placeholder 4"/>
          <p:cNvSpPr>
            <a:spLocks noGrp="1"/>
          </p:cNvSpPr>
          <p:nvPr>
            <p:ph type="dt" sz="half" idx="10"/>
          </p:nvPr>
        </p:nvSpPr>
        <p:spPr/>
        <p:txBody>
          <a:bodyPr/>
          <a:lstStyle/>
          <a:p>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3064150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7" name="Date Placeholder 6"/>
          <p:cNvSpPr>
            <a:spLocks noGrp="1"/>
          </p:cNvSpPr>
          <p:nvPr>
            <p:ph type="dt" sz="half" idx="10"/>
          </p:nvPr>
        </p:nvSpPr>
        <p:spPr/>
        <p:txBody>
          <a:bodyPr/>
          <a:lstStyle/>
          <a:p>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2658120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CA"/>
          </a:p>
        </p:txBody>
      </p:sp>
      <p:sp>
        <p:nvSpPr>
          <p:cNvPr id="3" name="Date Placeholder 2"/>
          <p:cNvSpPr>
            <a:spLocks noGrp="1"/>
          </p:cNvSpPr>
          <p:nvPr>
            <p:ph type="dt" sz="half" idx="10"/>
          </p:nvPr>
        </p:nvSpPr>
        <p:spPr/>
        <p:txBody>
          <a:bodyPr/>
          <a:lstStyle/>
          <a:p>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471887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1765946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3739065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1553472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p:cNvSpPr>
            <a:spLocks noGrp="1"/>
          </p:cNvSpPr>
          <p:nvPr>
            <p:ph type="dt" sz="half" idx="10"/>
          </p:nvPr>
        </p:nvSpPr>
        <p:spPr/>
        <p:txBody>
          <a:bodyPr/>
          <a:lstStyle/>
          <a:p>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450332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p:cNvSpPr>
            <a:spLocks noGrp="1"/>
          </p:cNvSpPr>
          <p:nvPr>
            <p:ph type="dt" sz="half" idx="10"/>
          </p:nvPr>
        </p:nvSpPr>
        <p:spPr/>
        <p:txBody>
          <a:bodyPr/>
          <a:lstStyle/>
          <a:p>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907376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241675" name="Rectangle 11"/>
          <p:cNvSpPr>
            <a:spLocks noGrp="1" noChangeArrowheads="1"/>
          </p:cNvSpPr>
          <p:nvPr>
            <p:ph type="ctrTitle"/>
          </p:nvPr>
        </p:nvSpPr>
        <p:spPr>
          <a:xfrm>
            <a:off x="2057400" y="1143000"/>
            <a:ext cx="6629400" cy="2209800"/>
          </a:xfrm>
        </p:spPr>
        <p:txBody>
          <a:bodyPr/>
          <a:lstStyle>
            <a:lvl1pPr>
              <a:defRPr sz="3800"/>
            </a:lvl1pPr>
          </a:lstStyle>
          <a:p>
            <a:pPr lvl="0"/>
            <a:r>
              <a:rPr lang="fr-CA" noProof="0"/>
              <a:t>Click to edit Master title style</a:t>
            </a:r>
          </a:p>
        </p:txBody>
      </p:sp>
      <p:sp>
        <p:nvSpPr>
          <p:cNvPr id="241676"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pPr lvl="0"/>
            <a:r>
              <a:rPr lang="fr-CA" noProof="0"/>
              <a:t>Click to edit Master subtitle style</a:t>
            </a:r>
          </a:p>
        </p:txBody>
      </p:sp>
      <p:sp>
        <p:nvSpPr>
          <p:cNvPr id="241678" name="Rectangle 14"/>
          <p:cNvSpPr>
            <a:spLocks noGrp="1" noChangeArrowheads="1"/>
          </p:cNvSpPr>
          <p:nvPr>
            <p:ph type="ftr" sz="quarter" idx="3"/>
          </p:nvPr>
        </p:nvSpPr>
        <p:spPr>
          <a:xfrm>
            <a:off x="3354388" y="6248400"/>
            <a:ext cx="2895600" cy="457200"/>
          </a:xfrm>
        </p:spPr>
        <p:txBody>
          <a:bodyPr/>
          <a:lstStyle>
            <a:lvl1pPr>
              <a:defRPr b="0"/>
            </a:lvl1pPr>
          </a:lstStyle>
          <a:p>
            <a:endParaRPr lang="fr-CA" dirty="0"/>
          </a:p>
        </p:txBody>
      </p:sp>
      <p:sp>
        <p:nvSpPr>
          <p:cNvPr id="241679" name="Rectangle 15"/>
          <p:cNvSpPr>
            <a:spLocks noGrp="1" noChangeArrowheads="1"/>
          </p:cNvSpPr>
          <p:nvPr>
            <p:ph type="sldNum" sz="quarter" idx="4"/>
          </p:nvPr>
        </p:nvSpPr>
        <p:spPr/>
        <p:txBody>
          <a:bodyPr/>
          <a:lstStyle>
            <a:lvl1pPr>
              <a:defRPr/>
            </a:lvl1pPr>
          </a:lstStyle>
          <a:p>
            <a:fld id="{C160DEB6-FBD5-44F1-838E-680260FF97DD}" type="slidenum">
              <a:rPr lang="fr-CA"/>
              <a:pPr/>
              <a:t>‹#›</a:t>
            </a:fld>
            <a:endParaRPr lang="fr-CA"/>
          </a:p>
        </p:txBody>
      </p:sp>
    </p:spTree>
    <p:extLst>
      <p:ext uri="{BB962C8B-B14F-4D97-AF65-F5344CB8AC3E}">
        <p14:creationId xmlns:p14="http://schemas.microsoft.com/office/powerpoint/2010/main" val="4035605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200">
                <a:latin typeface="Arial" panose="020B0604020202020204" pitchFamily="34" charset="0"/>
                <a:cs typeface="Arial" panose="020B0604020202020204" pitchFamily="34" charset="0"/>
              </a:defRPr>
            </a:lvl1pPr>
          </a:lstStyle>
          <a:p>
            <a:r>
              <a:rPr lang="en-US" dirty="0"/>
              <a:t>Click to edit Master title style</a:t>
            </a:r>
            <a:endParaRPr lang="en-CA" dirty="0"/>
          </a:p>
        </p:txBody>
      </p:sp>
      <p:sp>
        <p:nvSpPr>
          <p:cNvPr id="3" name="Content Placeholder 2"/>
          <p:cNvSpPr>
            <a:spLocks noGrp="1"/>
          </p:cNvSpPr>
          <p:nvPr>
            <p:ph idx="1"/>
          </p:nvPr>
        </p:nvSpPr>
        <p:spPr>
          <a:ln>
            <a:solidFill>
              <a:schemeClr val="tx1"/>
            </a:solidFill>
          </a:ln>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5" name="Footer Placeholder 4"/>
          <p:cNvSpPr>
            <a:spLocks noGrp="1"/>
          </p:cNvSpPr>
          <p:nvPr>
            <p:ph type="ftr" sz="quarter" idx="11"/>
          </p:nvPr>
        </p:nvSpPr>
        <p:spPr/>
        <p:txBody>
          <a:bodyPr/>
          <a:lstStyle>
            <a:lvl1pPr>
              <a:defRPr/>
            </a:lvl1pPr>
          </a:lstStyle>
          <a:p>
            <a:endParaRPr lang="fr-CA" dirty="0"/>
          </a:p>
        </p:txBody>
      </p:sp>
      <p:sp>
        <p:nvSpPr>
          <p:cNvPr id="6" name="Slide Number Placeholder 5"/>
          <p:cNvSpPr>
            <a:spLocks noGrp="1"/>
          </p:cNvSpPr>
          <p:nvPr>
            <p:ph type="sldNum" sz="quarter" idx="12"/>
          </p:nvPr>
        </p:nvSpPr>
        <p:spPr/>
        <p:txBody>
          <a:bodyPr/>
          <a:lstStyle>
            <a:lvl1pPr>
              <a:defRPr/>
            </a:lvl1pPr>
          </a:lstStyle>
          <a:p>
            <a:fld id="{2ED2ABA3-4ED8-417D-B09E-E3A95BF5ED31}" type="slidenum">
              <a:rPr lang="fr-CA"/>
              <a:pPr/>
              <a:t>‹#›</a:t>
            </a:fld>
            <a:endParaRPr lang="fr-CA"/>
          </a:p>
        </p:txBody>
      </p:sp>
    </p:spTree>
    <p:extLst>
      <p:ext uri="{BB962C8B-B14F-4D97-AF65-F5344CB8AC3E}">
        <p14:creationId xmlns:p14="http://schemas.microsoft.com/office/powerpoint/2010/main" val="1707835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3200" spc="-50" baseline="0">
                <a:solidFill>
                  <a:schemeClr val="tx1">
                    <a:lumMod val="85000"/>
                    <a:lumOff val="15000"/>
                  </a:schemeClr>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32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444FA04C-D7CF-4861-95F0-3F5ACF508755}" type="datetimeFigureOut">
              <a:rPr lang="en-US" smtClean="0"/>
              <a:t>10/1/19</a:t>
            </a:fld>
            <a:endParaRPr lang="en-US"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C160DEB6-FBD5-44F1-838E-680260FF97DD}" type="slidenum">
              <a:rPr lang="fr-CA" smtClean="0"/>
              <a:pPr/>
              <a:t>‹#›</a:t>
            </a:fld>
            <a:endParaRPr lang="fr-CA"/>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8671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200">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ln>
            <a:solidFill>
              <a:srgbClr val="0C0232"/>
            </a:solidFill>
          </a:ln>
        </p:spPr>
        <p:txBody>
          <a:bodyPr>
            <a:normAutofit/>
          </a:bodyPr>
          <a:lstStyle>
            <a:lvl1pPr>
              <a:defRPr sz="2400">
                <a:latin typeface="Arial" panose="020B0604020202020204" pitchFamily="34" charset="0"/>
                <a:cs typeface="Arial" panose="020B0604020202020204" pitchFamily="34" charset="0"/>
              </a:defRPr>
            </a:lvl1pPr>
            <a:lvl2pPr>
              <a:buClr>
                <a:srgbClr val="090232"/>
              </a:buClr>
              <a:defRPr sz="2400">
                <a:latin typeface="Arial" panose="020B0604020202020204" pitchFamily="34" charset="0"/>
                <a:cs typeface="Arial" panose="020B0604020202020204" pitchFamily="34" charset="0"/>
              </a:defRPr>
            </a:lvl2pPr>
            <a:lvl3pPr>
              <a:buClr>
                <a:srgbClr val="090232"/>
              </a:buClr>
              <a:defRPr sz="2400">
                <a:latin typeface="Arial" panose="020B0604020202020204" pitchFamily="34" charset="0"/>
                <a:cs typeface="Arial" panose="020B0604020202020204" pitchFamily="34" charset="0"/>
              </a:defRPr>
            </a:lvl3pPr>
            <a:lvl4pPr>
              <a:buClr>
                <a:srgbClr val="090232"/>
              </a:buClr>
              <a:defRPr sz="2400">
                <a:latin typeface="Arial" panose="020B0604020202020204" pitchFamily="34" charset="0"/>
                <a:cs typeface="Arial" panose="020B0604020202020204" pitchFamily="34" charset="0"/>
              </a:defRPr>
            </a:lvl4pPr>
            <a:lvl5pPr>
              <a:buClr>
                <a:srgbClr val="090232"/>
              </a:buClr>
              <a:defRPr sz="2400">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D6BC42F-EA91-460E-9436-9A6C9B1CB0C6}" type="datetimeFigureOut">
              <a:rPr lang="en-US" smtClean="0"/>
              <a:t>10/1/19</a:t>
            </a:fld>
            <a:endParaRPr lang="en-US"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2ED2ABA3-4ED8-417D-B09E-E3A95BF5ED31}" type="slidenum">
              <a:rPr lang="fr-CA" smtClean="0"/>
              <a:pPr/>
              <a:t>‹#›</a:t>
            </a:fld>
            <a:endParaRPr lang="fr-CA"/>
          </a:p>
        </p:txBody>
      </p:sp>
    </p:spTree>
    <p:extLst>
      <p:ext uri="{BB962C8B-B14F-4D97-AF65-F5344CB8AC3E}">
        <p14:creationId xmlns:p14="http://schemas.microsoft.com/office/powerpoint/2010/main" val="23197793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F13CE6-F2A4-4CA3-949B-313E7677989D}" type="slidenum">
              <a:rPr lang="fr-CA" smtClean="0"/>
              <a:t>‹#›</a:t>
            </a:fld>
            <a:endParaRPr lang="fr-CA"/>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13255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3907683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1311922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10699416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fr-CA"/>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fr-CA"/>
          </a:p>
        </p:txBody>
      </p:sp>
      <p:sp>
        <p:nvSpPr>
          <p:cNvPr id="9" name="Slide Number Placeholder 8"/>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23393542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fr-CA"/>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fr-CA"/>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F13CE6-F2A4-4CA3-949B-313E7677989D}" type="slidenum">
              <a:rPr lang="fr-CA" smtClean="0"/>
              <a:t>‹#›</a:t>
            </a:fld>
            <a:endParaRPr lang="fr-CA"/>
          </a:p>
        </p:txBody>
      </p:sp>
    </p:spTree>
    <p:extLst>
      <p:ext uri="{BB962C8B-B14F-4D97-AF65-F5344CB8AC3E}">
        <p14:creationId xmlns:p14="http://schemas.microsoft.com/office/powerpoint/2010/main" val="26372969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fr-CA"/>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35055322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24240272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F13CE6-F2A4-4CA3-949B-313E7677989D}" type="slidenum">
              <a:rPr lang="fr-CA" smtClean="0"/>
              <a:t>‹#›</a:t>
            </a:fld>
            <a:endParaRPr lang="fr-CA"/>
          </a:p>
        </p:txBody>
      </p:sp>
    </p:spTree>
    <p:extLst>
      <p:ext uri="{BB962C8B-B14F-4D97-AF65-F5344CB8AC3E}">
        <p14:creationId xmlns:p14="http://schemas.microsoft.com/office/powerpoint/2010/main" val="1146353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tint val="90000"/>
                <a:lumMod val="110000"/>
              </a:schemeClr>
            </a:gs>
            <a:gs pos="100000">
              <a:schemeClr val="bg1">
                <a:shade val="64000"/>
                <a:lumMod val="88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r-C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F13CE6-F2A4-4CA3-949B-313E7677989D}" type="slidenum">
              <a:rPr lang="fr-CA" smtClean="0"/>
              <a:t>‹#›</a:t>
            </a:fld>
            <a:endParaRPr lang="fr-CA"/>
          </a:p>
        </p:txBody>
      </p:sp>
    </p:spTree>
    <p:extLst>
      <p:ext uri="{BB962C8B-B14F-4D97-AF65-F5344CB8AC3E}">
        <p14:creationId xmlns:p14="http://schemas.microsoft.com/office/powerpoint/2010/main" val="168711210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0000"/>
                <a:lumMod val="110000"/>
              </a:schemeClr>
            </a:gs>
            <a:gs pos="100000">
              <a:schemeClr val="bg1">
                <a:shade val="64000"/>
                <a:lumMod val="88000"/>
              </a:schemeClr>
            </a:gs>
          </a:gsLst>
          <a:lin ang="5400000" scaled="0"/>
          <a:tileRect/>
        </a:gradFill>
        <a:effectLst/>
      </p:bgPr>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fr-CA"/>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fr-CA"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27F13CE6-F2A4-4CA3-949B-313E7677989D}" type="slidenum">
              <a:rPr lang="fr-CA" smtClean="0"/>
              <a:t>‹#›</a:t>
            </a:fld>
            <a:endParaRPr lang="fr-CA"/>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1044290"/>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7.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9970" name="Rectangle 2"/>
          <p:cNvSpPr>
            <a:spLocks noGrp="1" noChangeArrowheads="1"/>
          </p:cNvSpPr>
          <p:nvPr>
            <p:ph type="ctrTitle"/>
          </p:nvPr>
        </p:nvSpPr>
        <p:spPr>
          <a:xfrm>
            <a:off x="153988" y="1524000"/>
            <a:ext cx="8990012" cy="1447800"/>
          </a:xfrm>
          <a:ln>
            <a:solidFill>
              <a:schemeClr val="tx1"/>
            </a:solidFill>
          </a:ln>
        </p:spPr>
        <p:txBody>
          <a:bodyPr/>
          <a:lstStyle/>
          <a:p>
            <a:pPr algn="ctr"/>
            <a:br>
              <a:rPr lang="en-GB" sz="3400" b="1" dirty="0">
                <a:cs typeface="Times New Roman" pitchFamily="18" charset="0"/>
              </a:rPr>
            </a:br>
            <a:r>
              <a:rPr lang="en-GB" sz="2800" b="1" dirty="0"/>
              <a:t>Engineering Economics (ECO 1192)</a:t>
            </a:r>
            <a:br>
              <a:rPr lang="en-GB" sz="2000" b="1" dirty="0"/>
            </a:br>
            <a:r>
              <a:rPr lang="en-GB" sz="2000" dirty="0"/>
              <a:t> </a:t>
            </a:r>
            <a:r>
              <a:rPr lang="en-GB" sz="2400" b="1" dirty="0"/>
              <a:t>Topic 6: Capital Rationing (Budgeting)</a:t>
            </a:r>
            <a:endParaRPr lang="en-US" sz="2400" b="1" dirty="0"/>
          </a:p>
        </p:txBody>
      </p:sp>
      <p:sp>
        <p:nvSpPr>
          <p:cNvPr id="339971" name="Rectangle 3"/>
          <p:cNvSpPr>
            <a:spLocks noGrp="1" noChangeArrowheads="1"/>
          </p:cNvSpPr>
          <p:nvPr>
            <p:ph type="subTitle" idx="1"/>
          </p:nvPr>
        </p:nvSpPr>
        <p:spPr>
          <a:xfrm>
            <a:off x="2286000" y="3352800"/>
            <a:ext cx="5486400" cy="1752600"/>
          </a:xfrm>
        </p:spPr>
        <p:txBody>
          <a:bodyPr/>
          <a:lstStyle/>
          <a:p>
            <a:br>
              <a:rPr lang="en-GB" b="1" dirty="0">
                <a:cs typeface="Times New Roman" pitchFamily="18" charset="0"/>
              </a:rPr>
            </a:br>
            <a:r>
              <a:rPr lang="en-US" sz="2400" b="1" dirty="0">
                <a:solidFill>
                  <a:schemeClr val="tx1"/>
                </a:solidFill>
              </a:rPr>
              <a:t>Claude </a:t>
            </a:r>
            <a:r>
              <a:rPr lang="en-US" sz="2400" b="1" dirty="0" err="1">
                <a:solidFill>
                  <a:schemeClr val="tx1"/>
                </a:solidFill>
              </a:rPr>
              <a:t>Théoret</a:t>
            </a:r>
            <a:endParaRPr lang="en-US" sz="2400" b="1" dirty="0">
              <a:solidFill>
                <a:schemeClr val="tx1"/>
              </a:solidFill>
            </a:endParaRPr>
          </a:p>
          <a:p>
            <a:r>
              <a:rPr lang="en-US" sz="2400" b="1" dirty="0">
                <a:solidFill>
                  <a:schemeClr val="tx1"/>
                </a:solidFill>
              </a:rPr>
              <a:t>University of Ottawa</a:t>
            </a:r>
          </a:p>
        </p:txBody>
      </p:sp>
    </p:spTree>
    <p:extLst>
      <p:ext uri="{BB962C8B-B14F-4D97-AF65-F5344CB8AC3E}">
        <p14:creationId xmlns:p14="http://schemas.microsoft.com/office/powerpoint/2010/main" val="2581828569"/>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Content</a:t>
            </a:r>
          </a:p>
        </p:txBody>
      </p:sp>
      <p:sp>
        <p:nvSpPr>
          <p:cNvPr id="3" name="Content Placeholder 2"/>
          <p:cNvSpPr>
            <a:spLocks noGrp="1"/>
          </p:cNvSpPr>
          <p:nvPr>
            <p:ph idx="1"/>
          </p:nvPr>
        </p:nvSpPr>
        <p:spPr/>
        <p:txBody>
          <a:bodyPr/>
          <a:lstStyle/>
          <a:p>
            <a:r>
              <a:rPr lang="en-CA" sz="2800" dirty="0"/>
              <a:t>Methods for</a:t>
            </a:r>
          </a:p>
          <a:p>
            <a:pPr lvl="2">
              <a:buClr>
                <a:srgbClr val="0C0232"/>
              </a:buClr>
            </a:pPr>
            <a:r>
              <a:rPr lang="en-CA" sz="2800" dirty="0"/>
              <a:t>Selecting the best bundle of valid independent projects within a budget constraint</a:t>
            </a:r>
          </a:p>
          <a:p>
            <a:pPr lvl="2">
              <a:buClr>
                <a:srgbClr val="0C0232"/>
              </a:buClr>
            </a:pPr>
            <a:r>
              <a:rPr lang="en-CA" sz="2800" dirty="0"/>
              <a:t>Ranking the projects that make up the best bundle.</a:t>
            </a:r>
          </a:p>
          <a:p>
            <a:endParaRPr lang="en-CA" dirty="0"/>
          </a:p>
        </p:txBody>
      </p:sp>
      <p:sp>
        <p:nvSpPr>
          <p:cNvPr id="5" name="Slide Number Placeholder 4"/>
          <p:cNvSpPr>
            <a:spLocks noGrp="1"/>
          </p:cNvSpPr>
          <p:nvPr>
            <p:ph type="sldNum" sz="quarter" idx="12"/>
          </p:nvPr>
        </p:nvSpPr>
        <p:spPr/>
        <p:txBody>
          <a:bodyPr/>
          <a:lstStyle/>
          <a:p>
            <a:fld id="{2ED2ABA3-4ED8-417D-B09E-E3A95BF5ED31}" type="slidenum">
              <a:rPr lang="fr-CA" smtClean="0"/>
              <a:pPr/>
              <a:t>2</a:t>
            </a:fld>
            <a:endParaRPr lang="fr-CA"/>
          </a:p>
        </p:txBody>
      </p:sp>
    </p:spTree>
    <p:extLst>
      <p:ext uri="{BB962C8B-B14F-4D97-AF65-F5344CB8AC3E}">
        <p14:creationId xmlns:p14="http://schemas.microsoft.com/office/powerpoint/2010/main" val="4129116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References</a:t>
            </a:r>
          </a:p>
        </p:txBody>
      </p:sp>
      <p:sp>
        <p:nvSpPr>
          <p:cNvPr id="3" name="Content Placeholder 2"/>
          <p:cNvSpPr>
            <a:spLocks noGrp="1"/>
          </p:cNvSpPr>
          <p:nvPr>
            <p:ph idx="1"/>
          </p:nvPr>
        </p:nvSpPr>
        <p:spPr/>
        <p:txBody>
          <a:bodyPr/>
          <a:lstStyle/>
          <a:p>
            <a:pPr marL="457200">
              <a:spcAft>
                <a:spcPts val="0"/>
              </a:spcAft>
            </a:pPr>
            <a:r>
              <a:rPr lang="en-US" sz="2000" dirty="0">
                <a:solidFill>
                  <a:srgbClr val="000000"/>
                </a:solidFill>
                <a:ea typeface="Times New Roman"/>
                <a:cs typeface="Times New Roman"/>
              </a:rPr>
              <a:t>Blank, L., A. </a:t>
            </a:r>
            <a:r>
              <a:rPr lang="en-US" sz="2000" dirty="0" err="1">
                <a:solidFill>
                  <a:srgbClr val="000000"/>
                </a:solidFill>
                <a:ea typeface="Times New Roman"/>
                <a:cs typeface="Times New Roman"/>
              </a:rPr>
              <a:t>Tarquin</a:t>
            </a:r>
            <a:r>
              <a:rPr lang="en-US" sz="2000" dirty="0">
                <a:solidFill>
                  <a:srgbClr val="000000"/>
                </a:solidFill>
                <a:ea typeface="Times New Roman"/>
                <a:cs typeface="Times New Roman"/>
              </a:rPr>
              <a:t> and S. Iverson, </a:t>
            </a:r>
            <a:r>
              <a:rPr lang="en-US" sz="2000" u="sng" dirty="0">
                <a:solidFill>
                  <a:srgbClr val="000000"/>
                </a:solidFill>
                <a:ea typeface="Times New Roman"/>
                <a:cs typeface="Times New Roman"/>
              </a:rPr>
              <a:t>Engineering Economy</a:t>
            </a:r>
            <a:r>
              <a:rPr lang="en-US" sz="2000" dirty="0">
                <a:solidFill>
                  <a:srgbClr val="000000"/>
                </a:solidFill>
                <a:ea typeface="Times New Roman"/>
                <a:cs typeface="Times New Roman"/>
              </a:rPr>
              <a:t>, Second Canadian Edition, McGraw-Hill Ryerson, Toronto, 2012, chapter 12, “</a:t>
            </a:r>
            <a:r>
              <a:rPr lang="en-US" sz="2000" i="1" dirty="0">
                <a:solidFill>
                  <a:srgbClr val="000000"/>
                </a:solidFill>
                <a:ea typeface="Times New Roman"/>
                <a:cs typeface="Times New Roman"/>
              </a:rPr>
              <a:t>Selection from Independent Projects Under Capital Limitation</a:t>
            </a:r>
            <a:r>
              <a:rPr lang="en-US" sz="2000" dirty="0">
                <a:solidFill>
                  <a:srgbClr val="000000"/>
                </a:solidFill>
                <a:ea typeface="Times New Roman"/>
                <a:cs typeface="Times New Roman"/>
              </a:rPr>
              <a:t>”. </a:t>
            </a:r>
            <a:endParaRPr lang="en-CA" sz="2000" dirty="0">
              <a:ea typeface="Times New Roman"/>
              <a:cs typeface="Times New Roman"/>
            </a:endParaRPr>
          </a:p>
          <a:p>
            <a:pPr marL="457200">
              <a:spcAft>
                <a:spcPts val="0"/>
              </a:spcAft>
            </a:pPr>
            <a:r>
              <a:rPr lang="en-GB" sz="2000" dirty="0">
                <a:solidFill>
                  <a:srgbClr val="000000"/>
                </a:solidFill>
                <a:ea typeface="Times New Roman"/>
                <a:cs typeface="Times New Roman"/>
              </a:rPr>
              <a:t>Newnan, D.G., J.P. Lavelle and T. </a:t>
            </a:r>
            <a:r>
              <a:rPr lang="en-GB" sz="2000" dirty="0" err="1">
                <a:solidFill>
                  <a:srgbClr val="000000"/>
                </a:solidFill>
                <a:ea typeface="Times New Roman"/>
                <a:cs typeface="Times New Roman"/>
              </a:rPr>
              <a:t>Eschenbach</a:t>
            </a:r>
            <a:r>
              <a:rPr lang="en-GB" sz="2000" dirty="0">
                <a:solidFill>
                  <a:srgbClr val="000000"/>
                </a:solidFill>
                <a:ea typeface="Times New Roman"/>
                <a:cs typeface="Times New Roman"/>
              </a:rPr>
              <a:t>, </a:t>
            </a:r>
            <a:r>
              <a:rPr lang="en-GB" sz="2000" u="sng" dirty="0">
                <a:solidFill>
                  <a:srgbClr val="000000"/>
                </a:solidFill>
                <a:ea typeface="Times New Roman"/>
                <a:cs typeface="Times New Roman"/>
              </a:rPr>
              <a:t>Engineering Economic Analysis</a:t>
            </a:r>
            <a:r>
              <a:rPr lang="en-GB" sz="2000" dirty="0">
                <a:solidFill>
                  <a:srgbClr val="000000"/>
                </a:solidFill>
                <a:ea typeface="Times New Roman"/>
                <a:cs typeface="Times New Roman"/>
              </a:rPr>
              <a:t>, Engineering Press, Inc., 2006, chapter 17, “</a:t>
            </a:r>
            <a:r>
              <a:rPr lang="en-GB" sz="2000" i="1" dirty="0">
                <a:solidFill>
                  <a:srgbClr val="000000"/>
                </a:solidFill>
                <a:ea typeface="Times New Roman"/>
                <a:cs typeface="Times New Roman"/>
              </a:rPr>
              <a:t>Rationing Capital Among Competing Alternatives</a:t>
            </a:r>
            <a:r>
              <a:rPr lang="en-GB" sz="2000" dirty="0">
                <a:solidFill>
                  <a:srgbClr val="000000"/>
                </a:solidFill>
                <a:ea typeface="Times New Roman"/>
                <a:cs typeface="Times New Roman"/>
              </a:rPr>
              <a:t>”.</a:t>
            </a:r>
            <a:endParaRPr lang="en-CA" sz="2000" dirty="0">
              <a:ea typeface="Times New Roman"/>
              <a:cs typeface="Times New Roman"/>
            </a:endParaRPr>
          </a:p>
          <a:p>
            <a:pPr marL="457200">
              <a:spcAft>
                <a:spcPts val="0"/>
              </a:spcAft>
            </a:pPr>
            <a:r>
              <a:rPr lang="en-GB" sz="2000" dirty="0">
                <a:solidFill>
                  <a:srgbClr val="000000"/>
                </a:solidFill>
                <a:ea typeface="Times New Roman"/>
                <a:cs typeface="Times New Roman"/>
              </a:rPr>
              <a:t>White, J.A., K.E. Case and D.B. Pratt, </a:t>
            </a:r>
            <a:r>
              <a:rPr lang="en-GB" sz="2000" u="sng" dirty="0">
                <a:solidFill>
                  <a:srgbClr val="000000"/>
                </a:solidFill>
                <a:ea typeface="Times New Roman"/>
                <a:cs typeface="Times New Roman"/>
              </a:rPr>
              <a:t>Principles of Engineering Economics</a:t>
            </a:r>
            <a:r>
              <a:rPr lang="en-GB" sz="2000" dirty="0">
                <a:solidFill>
                  <a:srgbClr val="000000"/>
                </a:solidFill>
                <a:ea typeface="Times New Roman"/>
                <a:cs typeface="Times New Roman"/>
              </a:rPr>
              <a:t>, 5</a:t>
            </a:r>
            <a:r>
              <a:rPr lang="en-GB" sz="2000" baseline="30000" dirty="0">
                <a:solidFill>
                  <a:srgbClr val="000000"/>
                </a:solidFill>
                <a:ea typeface="Times New Roman"/>
                <a:cs typeface="Times New Roman"/>
              </a:rPr>
              <a:t>th</a:t>
            </a:r>
            <a:r>
              <a:rPr lang="en-GB" sz="2000" dirty="0">
                <a:solidFill>
                  <a:srgbClr val="000000"/>
                </a:solidFill>
                <a:ea typeface="Times New Roman"/>
                <a:cs typeface="Times New Roman"/>
              </a:rPr>
              <a:t> edition, John Wiley &amp; Sons, 2010, chapter 15 “</a:t>
            </a:r>
            <a:r>
              <a:rPr lang="en-GB" sz="2000" i="1" dirty="0">
                <a:solidFill>
                  <a:srgbClr val="000000"/>
                </a:solidFill>
                <a:ea typeface="Times New Roman"/>
                <a:cs typeface="Times New Roman"/>
              </a:rPr>
              <a:t>Capital Budgeting”</a:t>
            </a:r>
            <a:r>
              <a:rPr lang="en-GB" sz="2000" dirty="0">
                <a:solidFill>
                  <a:srgbClr val="000000"/>
                </a:solidFill>
                <a:ea typeface="Times New Roman"/>
                <a:cs typeface="Times New Roman"/>
              </a:rPr>
              <a:t>. </a:t>
            </a:r>
          </a:p>
          <a:p>
            <a:pPr marL="457200">
              <a:spcAft>
                <a:spcPts val="0"/>
              </a:spcAft>
            </a:pPr>
            <a:r>
              <a:rPr lang="en-CA" sz="2000" dirty="0"/>
              <a:t>Background Paper #6 (on Brightspace), Capital Budgeting and Excel’s ® Solver Add-In</a:t>
            </a:r>
            <a:endParaRPr lang="en-CA" dirty="0"/>
          </a:p>
        </p:txBody>
      </p:sp>
      <p:sp>
        <p:nvSpPr>
          <p:cNvPr id="5" name="Slide Number Placeholder 4"/>
          <p:cNvSpPr>
            <a:spLocks noGrp="1"/>
          </p:cNvSpPr>
          <p:nvPr>
            <p:ph type="sldNum" sz="quarter" idx="12"/>
          </p:nvPr>
        </p:nvSpPr>
        <p:spPr/>
        <p:txBody>
          <a:bodyPr/>
          <a:lstStyle/>
          <a:p>
            <a:fld id="{2ED2ABA3-4ED8-417D-B09E-E3A95BF5ED31}" type="slidenum">
              <a:rPr lang="fr-CA" smtClean="0"/>
              <a:pPr/>
              <a:t>3</a:t>
            </a:fld>
            <a:endParaRPr lang="fr-CA"/>
          </a:p>
        </p:txBody>
      </p:sp>
    </p:spTree>
    <p:extLst>
      <p:ext uri="{BB962C8B-B14F-4D97-AF65-F5344CB8AC3E}">
        <p14:creationId xmlns:p14="http://schemas.microsoft.com/office/powerpoint/2010/main" val="2244540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a:t>Capital budgeting characteristics</a:t>
            </a:r>
          </a:p>
        </p:txBody>
      </p:sp>
      <p:sp>
        <p:nvSpPr>
          <p:cNvPr id="3" name="Content Placeholder 2"/>
          <p:cNvSpPr>
            <a:spLocks noGrp="1"/>
          </p:cNvSpPr>
          <p:nvPr>
            <p:ph idx="1"/>
          </p:nvPr>
        </p:nvSpPr>
        <p:spPr/>
        <p:txBody>
          <a:bodyPr>
            <a:normAutofit/>
          </a:bodyPr>
          <a:lstStyle/>
          <a:p>
            <a:pPr marL="0" indent="0">
              <a:buClrTx/>
              <a:buNone/>
            </a:pPr>
            <a:r>
              <a:rPr lang="en-CA" sz="2400" dirty="0"/>
              <a:t>Several (usually not all) valid independent projects can be implemented.</a:t>
            </a:r>
          </a:p>
          <a:p>
            <a:pPr marL="0" indent="0">
              <a:buClrTx/>
              <a:buNone/>
            </a:pPr>
            <a:r>
              <a:rPr lang="en-CA" sz="2400" dirty="0"/>
              <a:t>Selected projects must be implemented in their entirety (no partial projects)</a:t>
            </a:r>
          </a:p>
          <a:p>
            <a:pPr marL="1143000" lvl="2" indent="-342900">
              <a:buClrTx/>
            </a:pPr>
            <a:r>
              <a:rPr lang="en-CA" sz="2400" dirty="0"/>
              <a:t>the “lumpiness” issue.</a:t>
            </a:r>
          </a:p>
          <a:p>
            <a:pPr marL="0" indent="0">
              <a:buClrTx/>
              <a:buNone/>
            </a:pPr>
            <a:r>
              <a:rPr lang="en-CA" sz="2400" dirty="0"/>
              <a:t>A known budgetary ($) constraint limits the number of projects that can be implemented.</a:t>
            </a:r>
          </a:p>
          <a:p>
            <a:pPr marL="0" indent="0">
              <a:buClrTx/>
              <a:buNone/>
            </a:pPr>
            <a:r>
              <a:rPr lang="en-CA" sz="2400" dirty="0"/>
              <a:t>The objective is to maximize total returns ($) on the total investment (the capital budget).</a:t>
            </a:r>
          </a:p>
        </p:txBody>
      </p:sp>
      <p:sp>
        <p:nvSpPr>
          <p:cNvPr id="5" name="Slide Number Placeholder 4"/>
          <p:cNvSpPr>
            <a:spLocks noGrp="1"/>
          </p:cNvSpPr>
          <p:nvPr>
            <p:ph type="sldNum" sz="quarter" idx="12"/>
          </p:nvPr>
        </p:nvSpPr>
        <p:spPr/>
        <p:txBody>
          <a:bodyPr/>
          <a:lstStyle/>
          <a:p>
            <a:fld id="{2ED2ABA3-4ED8-417D-B09E-E3A95BF5ED31}" type="slidenum">
              <a:rPr lang="fr-CA" smtClean="0"/>
              <a:pPr/>
              <a:t>4</a:t>
            </a:fld>
            <a:endParaRPr lang="fr-CA"/>
          </a:p>
        </p:txBody>
      </p:sp>
    </p:spTree>
    <p:extLst>
      <p:ext uri="{BB962C8B-B14F-4D97-AF65-F5344CB8AC3E}">
        <p14:creationId xmlns:p14="http://schemas.microsoft.com/office/powerpoint/2010/main" val="3809960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Capital Budgeting Methods</a:t>
            </a:r>
          </a:p>
        </p:txBody>
      </p:sp>
      <p:sp>
        <p:nvSpPr>
          <p:cNvPr id="3" name="Content Placeholder 2"/>
          <p:cNvSpPr>
            <a:spLocks noGrp="1"/>
          </p:cNvSpPr>
          <p:nvPr>
            <p:ph idx="1"/>
          </p:nvPr>
        </p:nvSpPr>
        <p:spPr/>
        <p:txBody>
          <a:bodyPr>
            <a:normAutofit/>
          </a:bodyPr>
          <a:lstStyle/>
          <a:p>
            <a:r>
              <a:rPr lang="en-CA" sz="2400" dirty="0"/>
              <a:t>Selection of valid independent projects</a:t>
            </a:r>
          </a:p>
          <a:p>
            <a:pPr lvl="1"/>
            <a:r>
              <a:rPr lang="en-CA" sz="2400" dirty="0"/>
              <a:t>Linear programming</a:t>
            </a:r>
          </a:p>
          <a:p>
            <a:pPr lvl="2"/>
            <a:r>
              <a:rPr lang="en-CA" sz="2400" dirty="0"/>
              <a:t>Maximize: </a:t>
            </a:r>
            <a:r>
              <a:rPr lang="en-CA" sz="2400" dirty="0" err="1"/>
              <a:t>Σ</a:t>
            </a:r>
            <a:r>
              <a:rPr lang="en-CA" sz="2400" baseline="-25000" dirty="0" err="1"/>
              <a:t>k</a:t>
            </a:r>
            <a:r>
              <a:rPr lang="en-CA" sz="2400" dirty="0"/>
              <a:t> </a:t>
            </a:r>
            <a:r>
              <a:rPr lang="en-CA" sz="2400" dirty="0" err="1"/>
              <a:t>NPW</a:t>
            </a:r>
            <a:r>
              <a:rPr lang="en-CA" sz="2400" baseline="-25000" dirty="0" err="1"/>
              <a:t>k</a:t>
            </a:r>
            <a:r>
              <a:rPr lang="en-CA" sz="2400" dirty="0" err="1"/>
              <a:t>x</a:t>
            </a:r>
            <a:r>
              <a:rPr lang="en-CA" sz="2400" baseline="-25000" dirty="0" err="1"/>
              <a:t>k</a:t>
            </a:r>
            <a:r>
              <a:rPr lang="en-CA" sz="2400" dirty="0"/>
              <a:t> = Z, k = 1 to N</a:t>
            </a:r>
          </a:p>
          <a:p>
            <a:pPr lvl="2">
              <a:buClr>
                <a:srgbClr val="000000"/>
              </a:buClr>
            </a:pPr>
            <a:r>
              <a:rPr lang="en-CA" sz="2400" dirty="0"/>
              <a:t>Constraints: </a:t>
            </a:r>
            <a:r>
              <a:rPr lang="en-CA" sz="2400" dirty="0">
                <a:solidFill>
                  <a:srgbClr val="000000"/>
                </a:solidFill>
              </a:rPr>
              <a:t>Σ</a:t>
            </a:r>
            <a:r>
              <a:rPr lang="en-CA" sz="2400" baseline="-25000" dirty="0">
                <a:solidFill>
                  <a:srgbClr val="000000"/>
                </a:solidFill>
              </a:rPr>
              <a:t>k</a:t>
            </a:r>
            <a:r>
              <a:rPr lang="en-CA" sz="2400" dirty="0">
                <a:solidFill>
                  <a:srgbClr val="000000"/>
                </a:solidFill>
              </a:rPr>
              <a:t>NCF</a:t>
            </a:r>
            <a:r>
              <a:rPr lang="en-CA" sz="2400" baseline="-25000" dirty="0">
                <a:solidFill>
                  <a:srgbClr val="000000"/>
                </a:solidFill>
              </a:rPr>
              <a:t>k0</a:t>
            </a:r>
            <a:r>
              <a:rPr lang="en-CA" sz="2400" dirty="0">
                <a:solidFill>
                  <a:srgbClr val="000000"/>
                </a:solidFill>
              </a:rPr>
              <a:t>x</a:t>
            </a:r>
            <a:r>
              <a:rPr lang="en-CA" sz="2400" baseline="-25000" dirty="0">
                <a:solidFill>
                  <a:srgbClr val="000000"/>
                </a:solidFill>
              </a:rPr>
              <a:t>k</a:t>
            </a:r>
            <a:r>
              <a:rPr lang="en-CA" sz="2400" dirty="0">
                <a:solidFill>
                  <a:srgbClr val="000000"/>
                </a:solidFill>
              </a:rPr>
              <a:t> ≤ Budget ($)</a:t>
            </a:r>
          </a:p>
          <a:p>
            <a:pPr marL="857250" lvl="2" indent="0" algn="ctr">
              <a:buNone/>
            </a:pPr>
            <a:r>
              <a:rPr lang="en-CA" sz="2400" dirty="0"/>
              <a:t>Where </a:t>
            </a:r>
            <a:r>
              <a:rPr lang="en-CA" sz="2400" dirty="0" err="1"/>
              <a:t>x</a:t>
            </a:r>
            <a:r>
              <a:rPr lang="en-CA" sz="2400" baseline="-25000" dirty="0" err="1"/>
              <a:t>k</a:t>
            </a:r>
            <a:r>
              <a:rPr lang="en-CA" sz="2400" dirty="0"/>
              <a:t> = 0 or 1; N = number of projects;</a:t>
            </a:r>
          </a:p>
          <a:p>
            <a:pPr marL="857250" lvl="2" indent="0" algn="ctr">
              <a:buNone/>
            </a:pPr>
            <a:r>
              <a:rPr lang="en-CA" sz="2400" dirty="0"/>
              <a:t>NCF = Net cash flow at time = 0 (initial cost)</a:t>
            </a:r>
          </a:p>
          <a:p>
            <a:pPr lvl="1"/>
            <a:r>
              <a:rPr lang="en-CA" sz="2400" dirty="0"/>
              <a:t>Use Excel’s “Solver” add-in function. </a:t>
            </a:r>
          </a:p>
        </p:txBody>
      </p:sp>
      <p:sp>
        <p:nvSpPr>
          <p:cNvPr id="5" name="Slide Number Placeholder 4"/>
          <p:cNvSpPr>
            <a:spLocks noGrp="1"/>
          </p:cNvSpPr>
          <p:nvPr>
            <p:ph type="sldNum" sz="quarter" idx="12"/>
          </p:nvPr>
        </p:nvSpPr>
        <p:spPr/>
        <p:txBody>
          <a:bodyPr/>
          <a:lstStyle/>
          <a:p>
            <a:fld id="{2ED2ABA3-4ED8-417D-B09E-E3A95BF5ED31}" type="slidenum">
              <a:rPr lang="fr-CA" smtClean="0"/>
              <a:pPr/>
              <a:t>5</a:t>
            </a:fld>
            <a:endParaRPr lang="fr-CA"/>
          </a:p>
        </p:txBody>
      </p:sp>
    </p:spTree>
    <p:extLst>
      <p:ext uri="{BB962C8B-B14F-4D97-AF65-F5344CB8AC3E}">
        <p14:creationId xmlns:p14="http://schemas.microsoft.com/office/powerpoint/2010/main" val="3919514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24F95-3B54-4CF3-93AD-AC6FFED5B8DD}"/>
              </a:ext>
            </a:extLst>
          </p:cNvPr>
          <p:cNvSpPr>
            <a:spLocks noGrp="1"/>
          </p:cNvSpPr>
          <p:nvPr>
            <p:ph type="title"/>
          </p:nvPr>
        </p:nvSpPr>
        <p:spPr/>
        <p:txBody>
          <a:bodyPr>
            <a:normAutofit/>
          </a:bodyPr>
          <a:lstStyle/>
          <a:p>
            <a:r>
              <a:rPr lang="en-CA" dirty="0"/>
              <a:t>Capital Budgeting:</a:t>
            </a:r>
            <a:br>
              <a:rPr lang="en-CA" dirty="0"/>
            </a:br>
            <a:r>
              <a:rPr lang="en-CA" dirty="0"/>
              <a:t>Selecting the best bundle of projects</a:t>
            </a:r>
          </a:p>
        </p:txBody>
      </p:sp>
      <p:sp>
        <p:nvSpPr>
          <p:cNvPr id="3" name="Content Placeholder 2">
            <a:extLst>
              <a:ext uri="{FF2B5EF4-FFF2-40B4-BE49-F238E27FC236}">
                <a16:creationId xmlns:a16="http://schemas.microsoft.com/office/drawing/2014/main" id="{276521E1-1BA3-426A-81FE-6FC7D4D7DF3B}"/>
              </a:ext>
            </a:extLst>
          </p:cNvPr>
          <p:cNvSpPr>
            <a:spLocks noGrp="1"/>
          </p:cNvSpPr>
          <p:nvPr>
            <p:ph idx="1"/>
          </p:nvPr>
        </p:nvSpPr>
        <p:spPr/>
        <p:txBody>
          <a:bodyPr/>
          <a:lstStyle/>
          <a:p>
            <a:pPr marL="57150" indent="0">
              <a:buNone/>
            </a:pPr>
            <a:r>
              <a:rPr lang="en-CA" sz="2800" dirty="0"/>
              <a:t>A.	Projects of Equal Duration (Na=</a:t>
            </a:r>
            <a:r>
              <a:rPr lang="en-CA" sz="2800" dirty="0" err="1"/>
              <a:t>Nb</a:t>
            </a:r>
            <a:r>
              <a:rPr lang="en-CA" sz="2800" dirty="0"/>
              <a:t>=  )</a:t>
            </a:r>
          </a:p>
          <a:p>
            <a:pPr lvl="2"/>
            <a:r>
              <a:rPr lang="en-CA" sz="2800" dirty="0"/>
              <a:t>Valid methods: NPW; ΔIRR; </a:t>
            </a:r>
            <a:r>
              <a:rPr lang="el-GR" sz="2800" dirty="0"/>
              <a:t>Δ</a:t>
            </a:r>
            <a:r>
              <a:rPr lang="en-US" sz="2800" dirty="0"/>
              <a:t>ERR; </a:t>
            </a:r>
            <a:r>
              <a:rPr lang="el-GR" sz="2800" dirty="0"/>
              <a:t>Δ</a:t>
            </a:r>
            <a:r>
              <a:rPr lang="en-US" sz="2800" dirty="0"/>
              <a:t>B/</a:t>
            </a:r>
            <a:r>
              <a:rPr lang="el-GR" sz="2800" dirty="0"/>
              <a:t>Δ</a:t>
            </a:r>
            <a:r>
              <a:rPr lang="en-US" sz="2800" dirty="0"/>
              <a:t>C</a:t>
            </a:r>
          </a:p>
          <a:p>
            <a:pPr marL="57150" indent="0">
              <a:buClr>
                <a:srgbClr val="000000"/>
              </a:buClr>
              <a:buNone/>
            </a:pPr>
            <a:r>
              <a:rPr lang="en-CA" sz="2800" dirty="0">
                <a:solidFill>
                  <a:srgbClr val="000000"/>
                </a:solidFill>
              </a:rPr>
              <a:t>B.	Projects of Unequal Duration (</a:t>
            </a:r>
            <a:r>
              <a:rPr lang="en-CA" sz="2800" dirty="0" err="1">
                <a:solidFill>
                  <a:srgbClr val="000000"/>
                </a:solidFill>
              </a:rPr>
              <a:t>Na≠Nb</a:t>
            </a:r>
            <a:r>
              <a:rPr lang="en-CA" sz="2800" dirty="0">
                <a:solidFill>
                  <a:srgbClr val="000000"/>
                </a:solidFill>
              </a:rPr>
              <a:t>≠..)</a:t>
            </a:r>
          </a:p>
          <a:p>
            <a:pPr lvl="2">
              <a:buClr>
                <a:srgbClr val="000000"/>
              </a:buClr>
            </a:pPr>
            <a:r>
              <a:rPr lang="en-CA" sz="2800" dirty="0">
                <a:solidFill>
                  <a:srgbClr val="000000"/>
                </a:solidFill>
              </a:rPr>
              <a:t>Valid method: NPW (based on the duration of individual projects)</a:t>
            </a:r>
            <a:endParaRPr lang="en-US" sz="2800" dirty="0">
              <a:solidFill>
                <a:srgbClr val="000000"/>
              </a:solidFill>
            </a:endParaRPr>
          </a:p>
          <a:p>
            <a:pPr lvl="1"/>
            <a:endParaRPr lang="en-US" dirty="0"/>
          </a:p>
          <a:p>
            <a:pPr lvl="1"/>
            <a:endParaRPr lang="en-CA" dirty="0"/>
          </a:p>
        </p:txBody>
      </p:sp>
      <p:sp>
        <p:nvSpPr>
          <p:cNvPr id="4" name="Slide Number Placeholder 3">
            <a:extLst>
              <a:ext uri="{FF2B5EF4-FFF2-40B4-BE49-F238E27FC236}">
                <a16:creationId xmlns:a16="http://schemas.microsoft.com/office/drawing/2014/main" id="{5D282F46-7EA8-42A5-8661-0550306E15E3}"/>
              </a:ext>
            </a:extLst>
          </p:cNvPr>
          <p:cNvSpPr>
            <a:spLocks noGrp="1"/>
          </p:cNvSpPr>
          <p:nvPr>
            <p:ph type="sldNum" sz="quarter" idx="12"/>
          </p:nvPr>
        </p:nvSpPr>
        <p:spPr/>
        <p:txBody>
          <a:bodyPr/>
          <a:lstStyle/>
          <a:p>
            <a:fld id="{2ED2ABA3-4ED8-417D-B09E-E3A95BF5ED31}" type="slidenum">
              <a:rPr lang="fr-CA" smtClean="0"/>
              <a:pPr/>
              <a:t>6</a:t>
            </a:fld>
            <a:endParaRPr lang="fr-CA"/>
          </a:p>
        </p:txBody>
      </p:sp>
    </p:spTree>
    <p:extLst>
      <p:ext uri="{BB962C8B-B14F-4D97-AF65-F5344CB8AC3E}">
        <p14:creationId xmlns:p14="http://schemas.microsoft.com/office/powerpoint/2010/main" val="4244294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24F95-3B54-4CF3-93AD-AC6FFED5B8DD}"/>
              </a:ext>
            </a:extLst>
          </p:cNvPr>
          <p:cNvSpPr>
            <a:spLocks noGrp="1"/>
          </p:cNvSpPr>
          <p:nvPr>
            <p:ph type="title"/>
          </p:nvPr>
        </p:nvSpPr>
        <p:spPr/>
        <p:txBody>
          <a:bodyPr/>
          <a:lstStyle/>
          <a:p>
            <a:r>
              <a:rPr lang="en-CA" dirty="0"/>
              <a:t>Capital Budgeting</a:t>
            </a:r>
            <a:br>
              <a:rPr lang="en-CA" dirty="0"/>
            </a:br>
            <a:r>
              <a:rPr lang="en-CA" sz="2400" dirty="0"/>
              <a:t>Ranking Projects Within the Best Bundle of Projects</a:t>
            </a:r>
          </a:p>
        </p:txBody>
      </p:sp>
      <p:sp>
        <p:nvSpPr>
          <p:cNvPr id="3" name="Content Placeholder 2">
            <a:extLst>
              <a:ext uri="{FF2B5EF4-FFF2-40B4-BE49-F238E27FC236}">
                <a16:creationId xmlns:a16="http://schemas.microsoft.com/office/drawing/2014/main" id="{276521E1-1BA3-426A-81FE-6FC7D4D7DF3B}"/>
              </a:ext>
            </a:extLst>
          </p:cNvPr>
          <p:cNvSpPr>
            <a:spLocks noGrp="1"/>
          </p:cNvSpPr>
          <p:nvPr>
            <p:ph idx="1"/>
          </p:nvPr>
        </p:nvSpPr>
        <p:spPr/>
        <p:txBody>
          <a:bodyPr/>
          <a:lstStyle/>
          <a:p>
            <a:pPr marL="57150" indent="0">
              <a:buNone/>
            </a:pPr>
            <a:r>
              <a:rPr lang="en-CA" dirty="0"/>
              <a:t>Projects of Equal </a:t>
            </a:r>
            <a:r>
              <a:rPr lang="en-CA" b="1" u="sng" dirty="0"/>
              <a:t>OR</a:t>
            </a:r>
            <a:r>
              <a:rPr lang="en-CA" dirty="0"/>
              <a:t> Unequal Duration </a:t>
            </a:r>
          </a:p>
          <a:p>
            <a:pPr lvl="1"/>
            <a:r>
              <a:rPr lang="en-CA" dirty="0"/>
              <a:t>Calculate NPW/P for each project</a:t>
            </a:r>
          </a:p>
          <a:p>
            <a:pPr marL="914400" lvl="2" indent="0">
              <a:buNone/>
            </a:pPr>
            <a:r>
              <a:rPr lang="en-CA" dirty="0"/>
              <a:t>where NPW is that of the entire bundle of projects</a:t>
            </a:r>
          </a:p>
          <a:p>
            <a:pPr lvl="2"/>
            <a:r>
              <a:rPr lang="en-CA" dirty="0"/>
              <a:t>Select projects in decreasing order of their NPW/P ratio (implement highest first); next highest second).</a:t>
            </a:r>
          </a:p>
          <a:p>
            <a:pPr lvl="2">
              <a:buClr>
                <a:srgbClr val="000000"/>
              </a:buClr>
            </a:pPr>
            <a:r>
              <a:rPr lang="en-CA" dirty="0"/>
              <a:t>Note that the use of other decision criteria (e.g., </a:t>
            </a:r>
            <a:r>
              <a:rPr lang="en-CA" dirty="0">
                <a:solidFill>
                  <a:srgbClr val="000000"/>
                </a:solidFill>
              </a:rPr>
              <a:t>NPW; ΔIRR; </a:t>
            </a:r>
            <a:r>
              <a:rPr lang="el-GR" dirty="0">
                <a:solidFill>
                  <a:srgbClr val="000000"/>
                </a:solidFill>
              </a:rPr>
              <a:t>Δ</a:t>
            </a:r>
            <a:r>
              <a:rPr lang="en-US" dirty="0">
                <a:solidFill>
                  <a:srgbClr val="000000"/>
                </a:solidFill>
              </a:rPr>
              <a:t>ERR; </a:t>
            </a:r>
            <a:r>
              <a:rPr lang="el-GR" dirty="0">
                <a:solidFill>
                  <a:srgbClr val="000000"/>
                </a:solidFill>
              </a:rPr>
              <a:t>Δ</a:t>
            </a:r>
            <a:r>
              <a:rPr lang="en-US" dirty="0">
                <a:solidFill>
                  <a:srgbClr val="000000"/>
                </a:solidFill>
              </a:rPr>
              <a:t>B/</a:t>
            </a:r>
            <a:r>
              <a:rPr lang="el-GR" dirty="0">
                <a:solidFill>
                  <a:srgbClr val="000000"/>
                </a:solidFill>
              </a:rPr>
              <a:t>Δ</a:t>
            </a:r>
            <a:r>
              <a:rPr lang="en-US" dirty="0">
                <a:solidFill>
                  <a:srgbClr val="000000"/>
                </a:solidFill>
              </a:rPr>
              <a:t>C) </a:t>
            </a:r>
            <a:r>
              <a:rPr lang="en-CA" dirty="0"/>
              <a:t>will give a different (incorrect) ranking.</a:t>
            </a:r>
          </a:p>
        </p:txBody>
      </p:sp>
      <p:sp>
        <p:nvSpPr>
          <p:cNvPr id="4" name="Slide Number Placeholder 3">
            <a:extLst>
              <a:ext uri="{FF2B5EF4-FFF2-40B4-BE49-F238E27FC236}">
                <a16:creationId xmlns:a16="http://schemas.microsoft.com/office/drawing/2014/main" id="{5D282F46-7EA8-42A5-8661-0550306E15E3}"/>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ED2ABA3-4ED8-417D-B09E-E3A95BF5ED31}" type="slidenum">
              <a:rPr kumimoji="0" lang="fr-CA"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fr-CA"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020677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6290" name="Rectangle 2"/>
          <p:cNvSpPr>
            <a:spLocks noGrp="1" noChangeArrowheads="1"/>
          </p:cNvSpPr>
          <p:nvPr>
            <p:ph type="title"/>
          </p:nvPr>
        </p:nvSpPr>
        <p:spPr/>
        <p:txBody>
          <a:bodyPr>
            <a:normAutofit/>
          </a:bodyPr>
          <a:lstStyle/>
          <a:p>
            <a:r>
              <a:rPr lang="en-GB"/>
              <a:t>Independent Projects With Capital Budgeting (i.e., limited funds)</a:t>
            </a:r>
            <a:endParaRPr lang="en-US"/>
          </a:p>
        </p:txBody>
      </p:sp>
      <p:sp>
        <p:nvSpPr>
          <p:cNvPr id="396291" name="Rectangle 3"/>
          <p:cNvSpPr>
            <a:spLocks noGrp="1" noChangeArrowheads="1"/>
          </p:cNvSpPr>
          <p:nvPr>
            <p:ph idx="1"/>
          </p:nvPr>
        </p:nvSpPr>
        <p:spPr/>
        <p:txBody>
          <a:bodyPr>
            <a:normAutofit fontScale="92500" lnSpcReduction="20000"/>
          </a:bodyPr>
          <a:lstStyle/>
          <a:p>
            <a:pPr>
              <a:lnSpc>
                <a:spcPct val="80000"/>
              </a:lnSpc>
            </a:pPr>
            <a:r>
              <a:rPr lang="en-US" sz="2000" dirty="0"/>
              <a:t>Capital budgeting or rationing applies to investment decisions with budget constraints (limited funds)</a:t>
            </a:r>
          </a:p>
          <a:p>
            <a:pPr lvl="1">
              <a:lnSpc>
                <a:spcPct val="80000"/>
              </a:lnSpc>
            </a:pPr>
            <a:r>
              <a:rPr lang="en-US" sz="2000" dirty="0"/>
              <a:t>Probably impossible to fund all valid projects</a:t>
            </a:r>
          </a:p>
          <a:p>
            <a:pPr>
              <a:lnSpc>
                <a:spcPct val="80000"/>
              </a:lnSpc>
            </a:pPr>
            <a:r>
              <a:rPr lang="en-US" sz="2200" dirty="0"/>
              <a:t>Methods used to ration capital;</a:t>
            </a:r>
          </a:p>
          <a:p>
            <a:pPr lvl="1">
              <a:lnSpc>
                <a:spcPct val="80000"/>
              </a:lnSpc>
            </a:pPr>
            <a:r>
              <a:rPr lang="en-CA" sz="2000" dirty="0"/>
              <a:t>Internal rate of return (IRR)</a:t>
            </a:r>
          </a:p>
          <a:p>
            <a:pPr lvl="1">
              <a:lnSpc>
                <a:spcPct val="80000"/>
              </a:lnSpc>
            </a:pPr>
            <a:r>
              <a:rPr lang="en-CA" sz="2000" dirty="0"/>
              <a:t>Net present worth (NPW)</a:t>
            </a:r>
            <a:endParaRPr lang="en-US" sz="2000" dirty="0"/>
          </a:p>
          <a:p>
            <a:pPr>
              <a:lnSpc>
                <a:spcPct val="80000"/>
              </a:lnSpc>
              <a:buFont typeface="Wingdings" pitchFamily="2" charset="2"/>
              <a:buNone/>
            </a:pPr>
            <a:r>
              <a:rPr lang="en-US" sz="2000" u="sng" dirty="0"/>
              <a:t>Example</a:t>
            </a:r>
          </a:p>
          <a:p>
            <a:pPr>
              <a:lnSpc>
                <a:spcPct val="80000"/>
              </a:lnSpc>
            </a:pPr>
            <a:r>
              <a:rPr lang="en-US" sz="2000" dirty="0"/>
              <a:t>An investor is considering three (3) investments (see next slide). </a:t>
            </a:r>
          </a:p>
          <a:p>
            <a:pPr lvl="1">
              <a:lnSpc>
                <a:spcPct val="80000"/>
              </a:lnSpc>
            </a:pPr>
            <a:r>
              <a:rPr lang="en-US" sz="2000" dirty="0"/>
              <a:t>Determine each project’s net present worth assuming that MARR=10%. </a:t>
            </a:r>
            <a:endParaRPr lang="en-US" sz="2000" b="1" dirty="0"/>
          </a:p>
          <a:p>
            <a:pPr lvl="1">
              <a:lnSpc>
                <a:spcPct val="80000"/>
              </a:lnSpc>
            </a:pPr>
            <a:r>
              <a:rPr lang="en-US" sz="2000" dirty="0"/>
              <a:t>Assume that the </a:t>
            </a:r>
            <a:r>
              <a:rPr lang="en-US" sz="2400" b="1" dirty="0"/>
              <a:t>investor has $15,000</a:t>
            </a:r>
            <a:r>
              <a:rPr lang="en-US" sz="2000" dirty="0"/>
              <a:t> (limited finds) to spend on the projects</a:t>
            </a:r>
          </a:p>
          <a:p>
            <a:pPr lvl="1">
              <a:lnSpc>
                <a:spcPct val="80000"/>
              </a:lnSpc>
            </a:pPr>
            <a:r>
              <a:rPr lang="en-US" sz="2000" dirty="0"/>
              <a:t>Determine the feasible investments</a:t>
            </a:r>
          </a:p>
          <a:p>
            <a:pPr lvl="1">
              <a:lnSpc>
                <a:spcPct val="80000"/>
              </a:lnSpc>
            </a:pPr>
            <a:r>
              <a:rPr lang="en-US" sz="2000" dirty="0"/>
              <a:t>Determine the optimal investment (i.e., best combination of projects).</a:t>
            </a:r>
          </a:p>
        </p:txBody>
      </p:sp>
      <p:sp>
        <p:nvSpPr>
          <p:cNvPr id="6" name="Slide Number Placeholder 5"/>
          <p:cNvSpPr>
            <a:spLocks noGrp="1"/>
          </p:cNvSpPr>
          <p:nvPr>
            <p:ph type="sldNum" sz="quarter" idx="12"/>
          </p:nvPr>
        </p:nvSpPr>
        <p:spPr/>
        <p:txBody>
          <a:bodyPr/>
          <a:lstStyle/>
          <a:p>
            <a:fld id="{F67542E4-120E-4DDE-8124-83FC2AEF11A4}" type="slidenum">
              <a:rPr lang="fr-CA"/>
              <a:pPr/>
              <a:t>8</a:t>
            </a:fld>
            <a:endParaRPr lang="fr-CA"/>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98338" name="Group 2"/>
          <p:cNvGraphicFramePr>
            <a:graphicFrameLocks noGrp="1"/>
          </p:cNvGraphicFramePr>
          <p:nvPr>
            <p:extLst>
              <p:ext uri="{D42A27DB-BD31-4B8C-83A1-F6EECF244321}">
                <p14:modId xmlns:p14="http://schemas.microsoft.com/office/powerpoint/2010/main" val="4016542380"/>
              </p:ext>
            </p:extLst>
          </p:nvPr>
        </p:nvGraphicFramePr>
        <p:xfrm>
          <a:off x="990600" y="1828800"/>
          <a:ext cx="7315200" cy="3838576"/>
        </p:xfrm>
        <a:graphic>
          <a:graphicData uri="http://schemas.openxmlformats.org/drawingml/2006/table">
            <a:tbl>
              <a:tblPr/>
              <a:tblGrid>
                <a:gridCol w="16002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109663">
                  <a:extLst>
                    <a:ext uri="{9D8B030D-6E8A-4147-A177-3AD203B41FA5}">
                      <a16:colId xmlns:a16="http://schemas.microsoft.com/office/drawing/2014/main" val="20002"/>
                    </a:ext>
                  </a:extLst>
                </a:gridCol>
                <a:gridCol w="1462087">
                  <a:extLst>
                    <a:ext uri="{9D8B030D-6E8A-4147-A177-3AD203B41FA5}">
                      <a16:colId xmlns:a16="http://schemas.microsoft.com/office/drawing/2014/main" val="20003"/>
                    </a:ext>
                  </a:extLst>
                </a:gridCol>
                <a:gridCol w="1466850">
                  <a:extLst>
                    <a:ext uri="{9D8B030D-6E8A-4147-A177-3AD203B41FA5}">
                      <a16:colId xmlns:a16="http://schemas.microsoft.com/office/drawing/2014/main" val="20004"/>
                    </a:ext>
                  </a:extLst>
                </a:gridCol>
              </a:tblGrid>
              <a:tr h="1066800">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endParaRPr kumimoji="1" lang="en-US" sz="1600" b="1" i="0" u="sng" strike="noStrike" cap="none" normalizeH="0" baseline="0">
                        <a:ln>
                          <a:noFill/>
                        </a:ln>
                        <a:solidFill>
                          <a:schemeClr val="tx1"/>
                        </a:solidFill>
                        <a:effectLst/>
                        <a:latin typeface="Arial"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Possible</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Combinations</a:t>
                      </a:r>
                      <a:endParaRPr kumimoji="1" lang="en-US" sz="1600" b="1" i="0" u="sng"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Individual </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or Project</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Combinations</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(A,B,C)</a:t>
                      </a:r>
                      <a:endParaRPr kumimoji="1" lang="en-US" sz="1600" b="1" i="0" u="sng"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Funds</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Required</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a:t>
                      </a:r>
                      <a:endParaRPr kumimoji="1" lang="en-US" sz="1600" b="1" i="0" u="sng"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endParaRPr kumimoji="1" lang="en-US" sz="1600" b="1" i="0" u="sng" strike="noStrike" cap="none" normalizeH="0" baseline="0">
                        <a:ln>
                          <a:noFill/>
                        </a:ln>
                        <a:solidFill>
                          <a:schemeClr val="tx1"/>
                        </a:solidFill>
                        <a:effectLst/>
                        <a:latin typeface="Arial"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Residual </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Budget</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 ($)</a:t>
                      </a:r>
                      <a:endParaRPr kumimoji="1" lang="en-US" sz="1600" b="1" i="0" u="sng"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endParaRPr kumimoji="1" lang="en-US" sz="1600" b="1" i="0" u="sng" strike="noStrike" cap="none" normalizeH="0" baseline="0">
                        <a:ln>
                          <a:noFill/>
                        </a:ln>
                        <a:solidFill>
                          <a:schemeClr val="tx1"/>
                        </a:solidFill>
                        <a:effectLst/>
                        <a:latin typeface="Arial"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Net Present</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Worth</a:t>
                      </a:r>
                    </a:p>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sng" strike="noStrike" cap="none" normalizeH="0" baseline="0">
                          <a:ln>
                            <a:noFill/>
                          </a:ln>
                          <a:solidFill>
                            <a:schemeClr val="tx1"/>
                          </a:solidFill>
                          <a:effectLst/>
                          <a:latin typeface="Arial" pitchFamily="34" charset="0"/>
                          <a:cs typeface="Times New Roman" pitchFamily="18" charset="0"/>
                        </a:rPr>
                        <a:t> ($)</a:t>
                      </a:r>
                      <a:endParaRPr kumimoji="1" lang="en-US" sz="1600" b="1" i="0" u="sng"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46075">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0 0 0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15,000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46075">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2*</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1 0 0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2,000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13,000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1,979</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46075">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3*</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0 1 0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9,000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6,000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948</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47663">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4*</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0 0 1</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15,000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noStrike" cap="none" normalizeH="0" baseline="0">
                          <a:ln>
                            <a:noFill/>
                          </a:ln>
                          <a:solidFill>
                            <a:schemeClr val="tx1"/>
                          </a:solidFill>
                          <a:effectLst/>
                          <a:latin typeface="Arial" pitchFamily="34" charset="0"/>
                          <a:cs typeface="Times New Roman" pitchFamily="18" charset="0"/>
                        </a:rPr>
                        <a:t>1,165</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46075">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1" u="none" strike="noStrike" cap="none" normalizeH="0" baseline="0">
                          <a:ln>
                            <a:noFill/>
                          </a:ln>
                          <a:solidFill>
                            <a:schemeClr val="tx1"/>
                          </a:solidFill>
                          <a:effectLst/>
                          <a:latin typeface="Arial" pitchFamily="34" charset="0"/>
                          <a:cs typeface="Times New Roman" pitchFamily="18" charset="0"/>
                        </a:rPr>
                        <a:t>5*,***</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1" u="none" strike="noStrike" cap="none" normalizeH="0" baseline="0">
                          <a:ln>
                            <a:noFill/>
                          </a:ln>
                          <a:solidFill>
                            <a:schemeClr val="tx1"/>
                          </a:solidFill>
                          <a:effectLst/>
                          <a:latin typeface="Arial" pitchFamily="34" charset="0"/>
                          <a:cs typeface="Times New Roman" pitchFamily="18" charset="0"/>
                        </a:rPr>
                        <a:t>1 1 0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1" u="none" strike="noStrike" cap="none" normalizeH="0" baseline="0">
                          <a:ln>
                            <a:noFill/>
                          </a:ln>
                          <a:solidFill>
                            <a:schemeClr val="tx1"/>
                          </a:solidFill>
                          <a:effectLst/>
                          <a:latin typeface="Arial" pitchFamily="34" charset="0"/>
                          <a:cs typeface="Times New Roman" pitchFamily="18" charset="0"/>
                        </a:rPr>
                        <a:t>11,000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1" u="none" strike="noStrike" cap="none" normalizeH="0" baseline="0">
                          <a:ln>
                            <a:noFill/>
                          </a:ln>
                          <a:solidFill>
                            <a:schemeClr val="tx1"/>
                          </a:solidFill>
                          <a:effectLst/>
                          <a:latin typeface="Arial" pitchFamily="34" charset="0"/>
                          <a:cs typeface="Times New Roman" pitchFamily="18" charset="0"/>
                        </a:rPr>
                        <a:t>4,000</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1" u="none" strike="noStrike" cap="none" normalizeH="0" baseline="0">
                          <a:ln>
                            <a:noFill/>
                          </a:ln>
                          <a:solidFill>
                            <a:schemeClr val="tx1"/>
                          </a:solidFill>
                          <a:effectLst/>
                          <a:latin typeface="Arial" pitchFamily="34" charset="0"/>
                          <a:cs typeface="Times New Roman" pitchFamily="18" charset="0"/>
                        </a:rPr>
                        <a:t>2,927</a:t>
                      </a:r>
                      <a:endParaRPr kumimoji="1" lang="en-US" sz="1600" b="1" i="0" u="none" strike="no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extLst>
                  <a:ext uri="{0D108BD9-81ED-4DB2-BD59-A6C34878D82A}">
                    <a16:rowId xmlns:a16="http://schemas.microsoft.com/office/drawing/2014/main" val="10005"/>
                  </a:ext>
                </a:extLst>
              </a:tr>
              <a:tr h="346075">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6**</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1 0 1</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17,000</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-2,000</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3,144</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47663">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7**</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0 1 1</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24,000</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-9,000</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a:ln>
                            <a:noFill/>
                          </a:ln>
                          <a:solidFill>
                            <a:schemeClr val="tx1"/>
                          </a:solidFill>
                          <a:effectLst/>
                          <a:latin typeface="Arial" pitchFamily="34" charset="0"/>
                          <a:cs typeface="Times New Roman" pitchFamily="18" charset="0"/>
                        </a:rPr>
                        <a:t>2,113</a:t>
                      </a:r>
                      <a:endParaRPr kumimoji="1" lang="en-US" sz="1600" b="1" i="0" u="none" strike="sngStrike" cap="none" normalizeH="0" baseline="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46075">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8**</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1 1 1</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26,000</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-11,000</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Pct val="75000"/>
                        <a:buFontTx/>
                        <a:buNone/>
                        <a:tabLst/>
                      </a:pPr>
                      <a:r>
                        <a:rPr kumimoji="1" lang="en-US" sz="1600" b="1" i="0" u="none" strike="sngStrike" cap="none" normalizeH="0" baseline="0" dirty="0">
                          <a:ln>
                            <a:noFill/>
                          </a:ln>
                          <a:solidFill>
                            <a:schemeClr val="tx1"/>
                          </a:solidFill>
                          <a:effectLst/>
                          <a:latin typeface="Arial" pitchFamily="34" charset="0"/>
                          <a:cs typeface="Times New Roman" pitchFamily="18" charset="0"/>
                        </a:rPr>
                        <a:t>4,092</a:t>
                      </a:r>
                      <a:endParaRPr kumimoji="1" lang="en-US" sz="1600" b="1" i="0" u="none" strike="sngStrike" cap="none" normalizeH="0" baseline="0" dirty="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398400" name="Text Box 64"/>
          <p:cNvSpPr txBox="1">
            <a:spLocks noChangeArrowheads="1"/>
          </p:cNvSpPr>
          <p:nvPr/>
        </p:nvSpPr>
        <p:spPr bwMode="auto">
          <a:xfrm>
            <a:off x="457200" y="5943600"/>
            <a:ext cx="8058616" cy="646331"/>
          </a:xfrm>
          <a:prstGeom prst="rect">
            <a:avLst/>
          </a:prstGeom>
          <a:solidFill>
            <a:schemeClr val="bg1">
              <a:lumMod val="65000"/>
            </a:schemeClr>
          </a:solidFill>
          <a:ln w="9525">
            <a:solidFill>
              <a:schemeClr val="tx1"/>
            </a:solidFill>
            <a:miter lim="800000"/>
            <a:headEnd/>
            <a:tailEnd/>
          </a:ln>
          <a:effectLst/>
        </p:spPr>
        <p:txBody>
          <a:bodyPr wrap="none">
            <a:spAutoFit/>
          </a:bodyPr>
          <a:lstStyle/>
          <a:p>
            <a:pPr algn="l"/>
            <a:r>
              <a:rPr lang="en-US" b="1" dirty="0"/>
              <a:t>*** Combination 5 is optimal (maximum NPW of a feasible combination).</a:t>
            </a:r>
          </a:p>
          <a:p>
            <a:pPr algn="l"/>
            <a:r>
              <a:rPr lang="en-US" b="1" dirty="0"/>
              <a:t>** Combinations 6, 7 and 8 are not feasible.</a:t>
            </a:r>
          </a:p>
        </p:txBody>
      </p:sp>
      <p:sp>
        <p:nvSpPr>
          <p:cNvPr id="398401" name="Rectangle 65"/>
          <p:cNvSpPr>
            <a:spLocks noGrp="1" noChangeArrowheads="1"/>
          </p:cNvSpPr>
          <p:nvPr>
            <p:ph type="title"/>
          </p:nvPr>
        </p:nvSpPr>
        <p:spPr/>
        <p:txBody>
          <a:bodyPr>
            <a:normAutofit fontScale="90000"/>
          </a:bodyPr>
          <a:lstStyle/>
          <a:p>
            <a:r>
              <a:rPr lang="en-GB"/>
              <a:t>Independent Projects With Capital Budgeting (i.e., limited funds) cont’d</a:t>
            </a:r>
            <a:endParaRPr lang="en-US"/>
          </a:p>
        </p:txBody>
      </p:sp>
      <p:sp>
        <p:nvSpPr>
          <p:cNvPr id="6" name="Slide Number Placeholder 5"/>
          <p:cNvSpPr>
            <a:spLocks noGrp="1"/>
          </p:cNvSpPr>
          <p:nvPr>
            <p:ph type="sldNum" sz="quarter" idx="12"/>
          </p:nvPr>
        </p:nvSpPr>
        <p:spPr/>
        <p:txBody>
          <a:bodyPr/>
          <a:lstStyle/>
          <a:p>
            <a:fld id="{BE8F2C40-1980-4C6D-AA3A-F03F2CA19053}" type="slidenum">
              <a:rPr lang="fr-CA" smtClean="0"/>
              <a:pPr/>
              <a:t>9</a:t>
            </a:fld>
            <a:endParaRPr lang="fr-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AEC5A1C-A66C-46A9-9242-6D6D3045EF3E}"/>
              </a:ext>
            </a:extLst>
          </p:cNvPr>
          <p:cNvSpPr>
            <a:spLocks noGrp="1"/>
          </p:cNvSpPr>
          <p:nvPr>
            <p:ph type="title"/>
          </p:nvPr>
        </p:nvSpPr>
        <p:spPr>
          <a:xfrm>
            <a:off x="822958" y="656345"/>
            <a:ext cx="7452361" cy="748455"/>
          </a:xfrm>
        </p:spPr>
        <p:txBody>
          <a:bodyPr/>
          <a:lstStyle/>
          <a:p>
            <a:r>
              <a:rPr lang="en-CA" dirty="0"/>
              <a:t>Example: Capital Rationing </a:t>
            </a:r>
            <a:endParaRPr lang="en-US" dirty="0"/>
          </a:p>
        </p:txBody>
      </p:sp>
      <p:sp>
        <p:nvSpPr>
          <p:cNvPr id="7" name="Content Placeholder 6">
            <a:extLst>
              <a:ext uri="{FF2B5EF4-FFF2-40B4-BE49-F238E27FC236}">
                <a16:creationId xmlns:a16="http://schemas.microsoft.com/office/drawing/2014/main" id="{CAA319B3-85F7-4CC1-8CA7-B5943B19B61C}"/>
              </a:ext>
            </a:extLst>
          </p:cNvPr>
          <p:cNvSpPr>
            <a:spLocks noGrp="1"/>
          </p:cNvSpPr>
          <p:nvPr>
            <p:ph idx="1"/>
          </p:nvPr>
        </p:nvSpPr>
        <p:spPr>
          <a:xfrm>
            <a:off x="665795" y="1417320"/>
            <a:ext cx="7543801" cy="4023360"/>
          </a:xfrm>
          <a:ln>
            <a:noFill/>
          </a:ln>
        </p:spPr>
        <p:txBody>
          <a:bodyPr/>
          <a:lstStyle/>
          <a:p>
            <a:r>
              <a:rPr lang="en-CA" sz="2400" dirty="0"/>
              <a:t>Given:</a:t>
            </a:r>
          </a:p>
          <a:p>
            <a:pPr lvl="1"/>
            <a:r>
              <a:rPr lang="en-CA" sz="2400" dirty="0"/>
              <a:t>4 projects: A, B, C and D</a:t>
            </a:r>
          </a:p>
          <a:p>
            <a:pPr lvl="1"/>
            <a:r>
              <a:rPr lang="en-CA" sz="2400" dirty="0"/>
              <a:t>Project Life = 1 year</a:t>
            </a:r>
          </a:p>
          <a:p>
            <a:pPr lvl="1"/>
            <a:r>
              <a:rPr lang="en-CA" sz="2400" dirty="0"/>
              <a:t>MARR = 10% </a:t>
            </a:r>
            <a:endParaRPr lang="en-US" sz="2400" dirty="0"/>
          </a:p>
        </p:txBody>
      </p:sp>
      <p:sp>
        <p:nvSpPr>
          <p:cNvPr id="4" name="Slide Number Placeholder 3">
            <a:extLst>
              <a:ext uri="{FF2B5EF4-FFF2-40B4-BE49-F238E27FC236}">
                <a16:creationId xmlns:a16="http://schemas.microsoft.com/office/drawing/2014/main" id="{F39CF985-08B1-478D-B94E-8BD562F6CC6D}"/>
              </a:ext>
            </a:extLst>
          </p:cNvPr>
          <p:cNvSpPr>
            <a:spLocks noGrp="1"/>
          </p:cNvSpPr>
          <p:nvPr>
            <p:ph type="sldNum" sz="quarter" idx="12"/>
          </p:nvPr>
        </p:nvSpPr>
        <p:spPr/>
        <p:txBody>
          <a:bodyPr/>
          <a:lstStyle/>
          <a:p>
            <a:fld id="{BE8F2C40-1980-4C6D-AA3A-F03F2CA19053}" type="slidenum">
              <a:rPr lang="fr-CA" smtClean="0"/>
              <a:pPr/>
              <a:t>10</a:t>
            </a:fld>
            <a:endParaRPr lang="fr-CA"/>
          </a:p>
        </p:txBody>
      </p:sp>
      <p:graphicFrame>
        <p:nvGraphicFramePr>
          <p:cNvPr id="5" name="Table 4">
            <a:extLst>
              <a:ext uri="{FF2B5EF4-FFF2-40B4-BE49-F238E27FC236}">
                <a16:creationId xmlns:a16="http://schemas.microsoft.com/office/drawing/2014/main" id="{40618677-0E99-424A-94C4-5C3A9F3332B7}"/>
              </a:ext>
            </a:extLst>
          </p:cNvPr>
          <p:cNvGraphicFramePr>
            <a:graphicFrameLocks noGrp="1"/>
          </p:cNvGraphicFramePr>
          <p:nvPr>
            <p:extLst>
              <p:ext uri="{D42A27DB-BD31-4B8C-83A1-F6EECF244321}">
                <p14:modId xmlns:p14="http://schemas.microsoft.com/office/powerpoint/2010/main" val="1184255941"/>
              </p:ext>
            </p:extLst>
          </p:nvPr>
        </p:nvGraphicFramePr>
        <p:xfrm>
          <a:off x="914399" y="3324977"/>
          <a:ext cx="7772402" cy="1780423"/>
        </p:xfrm>
        <a:graphic>
          <a:graphicData uri="http://schemas.openxmlformats.org/drawingml/2006/table">
            <a:tbl>
              <a:tblPr/>
              <a:tblGrid>
                <a:gridCol w="574846">
                  <a:extLst>
                    <a:ext uri="{9D8B030D-6E8A-4147-A177-3AD203B41FA5}">
                      <a16:colId xmlns:a16="http://schemas.microsoft.com/office/drawing/2014/main" val="1342305443"/>
                    </a:ext>
                  </a:extLst>
                </a:gridCol>
                <a:gridCol w="479039">
                  <a:extLst>
                    <a:ext uri="{9D8B030D-6E8A-4147-A177-3AD203B41FA5}">
                      <a16:colId xmlns:a16="http://schemas.microsoft.com/office/drawing/2014/main" val="345479568"/>
                    </a:ext>
                  </a:extLst>
                </a:gridCol>
                <a:gridCol w="467063">
                  <a:extLst>
                    <a:ext uri="{9D8B030D-6E8A-4147-A177-3AD203B41FA5}">
                      <a16:colId xmlns:a16="http://schemas.microsoft.com/office/drawing/2014/main" val="241691221"/>
                    </a:ext>
                  </a:extLst>
                </a:gridCol>
                <a:gridCol w="494009">
                  <a:extLst>
                    <a:ext uri="{9D8B030D-6E8A-4147-A177-3AD203B41FA5}">
                      <a16:colId xmlns:a16="http://schemas.microsoft.com/office/drawing/2014/main" val="2526547878"/>
                    </a:ext>
                  </a:extLst>
                </a:gridCol>
                <a:gridCol w="467063">
                  <a:extLst>
                    <a:ext uri="{9D8B030D-6E8A-4147-A177-3AD203B41FA5}">
                      <a16:colId xmlns:a16="http://schemas.microsoft.com/office/drawing/2014/main" val="2384373368"/>
                    </a:ext>
                  </a:extLst>
                </a:gridCol>
                <a:gridCol w="458081">
                  <a:extLst>
                    <a:ext uri="{9D8B030D-6E8A-4147-A177-3AD203B41FA5}">
                      <a16:colId xmlns:a16="http://schemas.microsoft.com/office/drawing/2014/main" val="4023330962"/>
                    </a:ext>
                  </a:extLst>
                </a:gridCol>
                <a:gridCol w="443111">
                  <a:extLst>
                    <a:ext uri="{9D8B030D-6E8A-4147-A177-3AD203B41FA5}">
                      <a16:colId xmlns:a16="http://schemas.microsoft.com/office/drawing/2014/main" val="850764719"/>
                    </a:ext>
                  </a:extLst>
                </a:gridCol>
                <a:gridCol w="458081">
                  <a:extLst>
                    <a:ext uri="{9D8B030D-6E8A-4147-A177-3AD203B41FA5}">
                      <a16:colId xmlns:a16="http://schemas.microsoft.com/office/drawing/2014/main" val="2775602308"/>
                    </a:ext>
                  </a:extLst>
                </a:gridCol>
                <a:gridCol w="526942">
                  <a:extLst>
                    <a:ext uri="{9D8B030D-6E8A-4147-A177-3AD203B41FA5}">
                      <a16:colId xmlns:a16="http://schemas.microsoft.com/office/drawing/2014/main" val="4181003179"/>
                    </a:ext>
                  </a:extLst>
                </a:gridCol>
                <a:gridCol w="458081">
                  <a:extLst>
                    <a:ext uri="{9D8B030D-6E8A-4147-A177-3AD203B41FA5}">
                      <a16:colId xmlns:a16="http://schemas.microsoft.com/office/drawing/2014/main" val="2945988126"/>
                    </a:ext>
                  </a:extLst>
                </a:gridCol>
                <a:gridCol w="422152">
                  <a:extLst>
                    <a:ext uri="{9D8B030D-6E8A-4147-A177-3AD203B41FA5}">
                      <a16:colId xmlns:a16="http://schemas.microsoft.com/office/drawing/2014/main" val="3427595742"/>
                    </a:ext>
                  </a:extLst>
                </a:gridCol>
                <a:gridCol w="455087">
                  <a:extLst>
                    <a:ext uri="{9D8B030D-6E8A-4147-A177-3AD203B41FA5}">
                      <a16:colId xmlns:a16="http://schemas.microsoft.com/office/drawing/2014/main" val="3754309417"/>
                    </a:ext>
                  </a:extLst>
                </a:gridCol>
                <a:gridCol w="601792">
                  <a:extLst>
                    <a:ext uri="{9D8B030D-6E8A-4147-A177-3AD203B41FA5}">
                      <a16:colId xmlns:a16="http://schemas.microsoft.com/office/drawing/2014/main" val="1408163576"/>
                    </a:ext>
                  </a:extLst>
                </a:gridCol>
                <a:gridCol w="407182">
                  <a:extLst>
                    <a:ext uri="{9D8B030D-6E8A-4147-A177-3AD203B41FA5}">
                      <a16:colId xmlns:a16="http://schemas.microsoft.com/office/drawing/2014/main" val="3973704276"/>
                    </a:ext>
                  </a:extLst>
                </a:gridCol>
                <a:gridCol w="458081">
                  <a:extLst>
                    <a:ext uri="{9D8B030D-6E8A-4147-A177-3AD203B41FA5}">
                      <a16:colId xmlns:a16="http://schemas.microsoft.com/office/drawing/2014/main" val="786222963"/>
                    </a:ext>
                  </a:extLst>
                </a:gridCol>
                <a:gridCol w="601792">
                  <a:extLst>
                    <a:ext uri="{9D8B030D-6E8A-4147-A177-3AD203B41FA5}">
                      <a16:colId xmlns:a16="http://schemas.microsoft.com/office/drawing/2014/main" val="3479475921"/>
                    </a:ext>
                  </a:extLst>
                </a:gridCol>
              </a:tblGrid>
              <a:tr h="390163">
                <a:tc gridSpan="16">
                  <a:txBody>
                    <a:bodyPr/>
                    <a:lstStyle/>
                    <a:p>
                      <a:pPr algn="ctr" fontAlgn="b"/>
                      <a:r>
                        <a:rPr lang="en-US" sz="1600" b="1" i="0" u="sng" strike="noStrike" dirty="0">
                          <a:solidFill>
                            <a:srgbClr val="000000"/>
                          </a:solidFill>
                          <a:effectLst/>
                          <a:latin typeface="Calibri" panose="020F0502020204030204" pitchFamily="34" charset="0"/>
                        </a:rPr>
                        <a:t>Individual and Combinations of Projects</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r" fontAlgn="b"/>
                      <a:endParaRPr lang="en-US" sz="1000" b="1" i="0" u="none" strike="noStrike">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1" i="0" u="none" strike="noStrike">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1"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r" fontAlgn="b"/>
                      <a:endParaRPr lang="en-US" sz="1000" b="1"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1"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7655000"/>
                  </a:ext>
                </a:extLst>
              </a:tr>
              <a:tr h="278052">
                <a:tc>
                  <a:txBody>
                    <a:bodyPr/>
                    <a:lstStyle/>
                    <a:p>
                      <a:pPr algn="l" fontAlgn="b"/>
                      <a:r>
                        <a:rPr lang="en-US" sz="1200" b="0" i="0" u="none" strike="noStrike" dirty="0">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B</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A&amp;B</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A&amp;C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A&amp;D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B&amp;C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B&amp;D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C&amp;D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ABC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ABD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ACD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BCD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Calibri" panose="020F0502020204030204" pitchFamily="34" charset="0"/>
                        </a:rPr>
                        <a:t>ABCD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1761962"/>
                  </a:ext>
                </a:extLst>
              </a:tr>
              <a:tr h="278052">
                <a:tc>
                  <a:txBody>
                    <a:bodyPr/>
                    <a:lstStyle/>
                    <a:p>
                      <a:pPr algn="r" fontAlgn="b"/>
                      <a:r>
                        <a:rPr lang="en-US" sz="1200" b="1" i="0" u="none" strike="noStrike" dirty="0">
                          <a:solidFill>
                            <a:srgbClr val="000000"/>
                          </a:solidFill>
                          <a:effectLst/>
                          <a:latin typeface="Calibri" panose="020F0502020204030204" pitchFamily="34" charset="0"/>
                        </a:rPr>
                        <a:t>P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-10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-15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-51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-56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-61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-66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-76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9257295"/>
                  </a:ext>
                </a:extLst>
              </a:tr>
              <a:tr h="278052">
                <a:tc>
                  <a:txBody>
                    <a:bodyPr/>
                    <a:lstStyle/>
                    <a:p>
                      <a:pPr algn="r" fontAlgn="b"/>
                      <a:r>
                        <a:rPr lang="en-US" sz="1200" b="1" i="0" u="none" strike="noStrike" dirty="0">
                          <a:solidFill>
                            <a:srgbClr val="000000"/>
                          </a:solidFill>
                          <a:effectLst/>
                          <a:latin typeface="Calibri" panose="020F0502020204030204" pitchFamily="34" charset="0"/>
                        </a:rPr>
                        <a:t>AOR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15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20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28</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51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48</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56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64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63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71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79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84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99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2410127"/>
                  </a:ext>
                </a:extLst>
              </a:tr>
              <a:tr h="278052">
                <a:tc>
                  <a:txBody>
                    <a:bodyPr/>
                    <a:lstStyle/>
                    <a:p>
                      <a:pPr algn="r" fontAlgn="b"/>
                      <a:r>
                        <a:rPr lang="en-US" sz="1200" b="1" i="0" u="none" strike="noStrike" dirty="0">
                          <a:solidFill>
                            <a:srgbClr val="000000"/>
                          </a:solidFill>
                          <a:effectLst/>
                          <a:latin typeface="Calibri" panose="020F0502020204030204" pitchFamily="34" charset="0"/>
                        </a:rPr>
                        <a:t>IRR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50%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33%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16%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22%</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40%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27%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Calibri" panose="020F0502020204030204" pitchFamily="34" charset="0"/>
                        </a:rPr>
                        <a:t>30%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3201325"/>
                  </a:ext>
                </a:extLst>
              </a:tr>
              <a:tr h="278052">
                <a:tc>
                  <a:txBody>
                    <a:bodyPr/>
                    <a:lstStyle/>
                    <a:p>
                      <a:pPr algn="r" fontAlgn="b"/>
                      <a:r>
                        <a:rPr lang="en-US" sz="1200" b="1" i="0" u="none" strike="noStrike">
                          <a:solidFill>
                            <a:srgbClr val="000000"/>
                          </a:solidFill>
                          <a:effectLst/>
                          <a:latin typeface="Calibri" panose="020F0502020204030204" pitchFamily="34" charset="0"/>
                        </a:rPr>
                        <a:t>NPW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$3.31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$2.89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$4.96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$1.57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$6.20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$8.26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$4.88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$7.85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$4.46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$6.53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$11.16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$7.77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$9.83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$9.42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Calibri" panose="020F0502020204030204" pitchFamily="34" charset="0"/>
                        </a:rPr>
                        <a:t>$12.73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6959887"/>
                  </a:ext>
                </a:extLst>
              </a:tr>
            </a:tbl>
          </a:graphicData>
        </a:graphic>
      </p:graphicFrame>
      <p:sp>
        <p:nvSpPr>
          <p:cNvPr id="8" name="TextBox 7">
            <a:extLst>
              <a:ext uri="{FF2B5EF4-FFF2-40B4-BE49-F238E27FC236}">
                <a16:creationId xmlns:a16="http://schemas.microsoft.com/office/drawing/2014/main" id="{83B52237-E1B9-411C-AC2B-BD8E2A03AF0F}"/>
              </a:ext>
            </a:extLst>
          </p:cNvPr>
          <p:cNvSpPr txBox="1"/>
          <p:nvPr/>
        </p:nvSpPr>
        <p:spPr>
          <a:xfrm>
            <a:off x="304801" y="5389146"/>
            <a:ext cx="8686799" cy="954107"/>
          </a:xfrm>
          <a:prstGeom prst="rect">
            <a:avLst/>
          </a:prstGeom>
          <a:solidFill>
            <a:schemeClr val="bg1">
              <a:lumMod val="65000"/>
            </a:schemeClr>
          </a:solidFill>
          <a:ln>
            <a:solidFill>
              <a:schemeClr val="tx1"/>
            </a:solidFill>
          </a:ln>
        </p:spPr>
        <p:txBody>
          <a:bodyPr wrap="square" rtlCol="0">
            <a:spAutoFit/>
          </a:bodyPr>
          <a:lstStyle/>
          <a:p>
            <a:pPr marL="171450" indent="-171450" algn="l">
              <a:buFont typeface="Arial" panose="020B0604020202020204" pitchFamily="34" charset="0"/>
              <a:buChar char="•"/>
            </a:pPr>
            <a:r>
              <a:rPr lang="en-CA" sz="1400" b="1" dirty="0"/>
              <a:t>The number of possible project bundles = 4</a:t>
            </a:r>
            <a:r>
              <a:rPr lang="en-CA" sz="1400" b="1" baseline="30000" dirty="0"/>
              <a:t>2</a:t>
            </a:r>
            <a:r>
              <a:rPr lang="en-CA" sz="1400" b="1" dirty="0"/>
              <a:t> = 16 (includes “Doing Nothing”)</a:t>
            </a:r>
          </a:p>
          <a:p>
            <a:pPr marL="171450" indent="-171450" algn="l">
              <a:buFont typeface="Arial" panose="020B0604020202020204" pitchFamily="34" charset="0"/>
              <a:buChar char="•"/>
            </a:pPr>
            <a:r>
              <a:rPr lang="en-CA" sz="1400" b="1" dirty="0"/>
              <a:t> The number of feasible bundles will depend on the capital budget ($) and the initial cost ($)  of the projects. </a:t>
            </a:r>
          </a:p>
          <a:p>
            <a:pPr marL="171450" indent="-171450" algn="l">
              <a:buFont typeface="Arial" panose="020B0604020202020204" pitchFamily="34" charset="0"/>
              <a:buChar char="•"/>
            </a:pPr>
            <a:r>
              <a:rPr lang="en-CA" sz="1400" b="1" dirty="0"/>
              <a:t>All projects and bundles of projects in the Table have valid IRRs &gt; MARR (=10%).</a:t>
            </a:r>
            <a:endParaRPr lang="en-US" sz="1400" b="1" dirty="0"/>
          </a:p>
        </p:txBody>
      </p:sp>
    </p:spTree>
    <p:extLst>
      <p:ext uri="{BB962C8B-B14F-4D97-AF65-F5344CB8AC3E}">
        <p14:creationId xmlns:p14="http://schemas.microsoft.com/office/powerpoint/2010/main" val="1756421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89917-FB18-4A0B-AC44-15E3C3E76212}"/>
              </a:ext>
            </a:extLst>
          </p:cNvPr>
          <p:cNvSpPr>
            <a:spLocks noGrp="1"/>
          </p:cNvSpPr>
          <p:nvPr>
            <p:ph type="title"/>
          </p:nvPr>
        </p:nvSpPr>
        <p:spPr>
          <a:xfrm>
            <a:off x="533400" y="527981"/>
            <a:ext cx="7528560" cy="746761"/>
          </a:xfrm>
        </p:spPr>
        <p:txBody>
          <a:bodyPr/>
          <a:lstStyle/>
          <a:p>
            <a:r>
              <a:rPr lang="en-CA" dirty="0"/>
              <a:t>Example: Capital Rationing </a:t>
            </a:r>
            <a:endParaRPr lang="en-US" dirty="0"/>
          </a:p>
        </p:txBody>
      </p:sp>
      <p:sp>
        <p:nvSpPr>
          <p:cNvPr id="3" name="Content Placeholder 2">
            <a:extLst>
              <a:ext uri="{FF2B5EF4-FFF2-40B4-BE49-F238E27FC236}">
                <a16:creationId xmlns:a16="http://schemas.microsoft.com/office/drawing/2014/main" id="{77FED191-B098-4B24-A6C0-E7E3425630D8}"/>
              </a:ext>
            </a:extLst>
          </p:cNvPr>
          <p:cNvSpPr>
            <a:spLocks noGrp="1"/>
          </p:cNvSpPr>
          <p:nvPr>
            <p:ph idx="1"/>
          </p:nvPr>
        </p:nvSpPr>
        <p:spPr>
          <a:xfrm>
            <a:off x="838200" y="1600201"/>
            <a:ext cx="7848600" cy="2438400"/>
          </a:xfrm>
          <a:ln>
            <a:solidFill>
              <a:schemeClr val="bg2"/>
            </a:solidFill>
          </a:ln>
        </p:spPr>
        <p:txBody>
          <a:bodyPr>
            <a:normAutofit/>
          </a:bodyPr>
          <a:lstStyle/>
          <a:p>
            <a:r>
              <a:rPr lang="en-CA" sz="2000" dirty="0"/>
              <a:t>If the budget constraint = $45K</a:t>
            </a:r>
          </a:p>
          <a:p>
            <a:pPr lvl="1"/>
            <a:r>
              <a:rPr lang="en-CA" sz="2000" dirty="0"/>
              <a:t>All individual projects and bundles of projects are feasible except bundles BD; CD; ABD; ACD; BCD and ABCD (their total cost &gt; $45K).</a:t>
            </a:r>
          </a:p>
          <a:p>
            <a:r>
              <a:rPr lang="en-CA" sz="2000" dirty="0"/>
              <a:t>From the Table, the best bundle (or individual project) is </a:t>
            </a:r>
          </a:p>
          <a:p>
            <a:pPr lvl="1"/>
            <a:r>
              <a:rPr lang="en-CA" sz="2000" dirty="0"/>
              <a:t>ABC based on the NPW method;</a:t>
            </a:r>
          </a:p>
          <a:p>
            <a:pPr lvl="1"/>
            <a:r>
              <a:rPr lang="en-CA" sz="2000" dirty="0"/>
              <a:t>Project A based on IRR </a:t>
            </a:r>
          </a:p>
        </p:txBody>
      </p:sp>
      <p:sp>
        <p:nvSpPr>
          <p:cNvPr id="5" name="Slide Number Placeholder 4">
            <a:extLst>
              <a:ext uri="{FF2B5EF4-FFF2-40B4-BE49-F238E27FC236}">
                <a16:creationId xmlns:a16="http://schemas.microsoft.com/office/drawing/2014/main" id="{3C95288A-8149-4498-9AA8-95F3AD617B1D}"/>
              </a:ext>
            </a:extLst>
          </p:cNvPr>
          <p:cNvSpPr>
            <a:spLocks noGrp="1"/>
          </p:cNvSpPr>
          <p:nvPr>
            <p:ph type="sldNum" sz="quarter" idx="12"/>
          </p:nvPr>
        </p:nvSpPr>
        <p:spPr/>
        <p:txBody>
          <a:bodyPr/>
          <a:lstStyle/>
          <a:p>
            <a:fld id="{2ED2ABA3-4ED8-417D-B09E-E3A95BF5ED31}" type="slidenum">
              <a:rPr lang="fr-CA" smtClean="0"/>
              <a:pPr/>
              <a:t>11</a:t>
            </a:fld>
            <a:endParaRPr lang="fr-CA"/>
          </a:p>
        </p:txBody>
      </p:sp>
      <p:pic>
        <p:nvPicPr>
          <p:cNvPr id="4" name="Picture 3">
            <a:extLst>
              <a:ext uri="{FF2B5EF4-FFF2-40B4-BE49-F238E27FC236}">
                <a16:creationId xmlns:a16="http://schemas.microsoft.com/office/drawing/2014/main" id="{95389977-67B4-49BB-8F71-F27FF80C64A2}"/>
              </a:ext>
            </a:extLst>
          </p:cNvPr>
          <p:cNvPicPr>
            <a:picLocks noChangeAspect="1"/>
          </p:cNvPicPr>
          <p:nvPr/>
        </p:nvPicPr>
        <p:blipFill>
          <a:blip r:embed="rId2"/>
          <a:stretch>
            <a:fillRect/>
          </a:stretch>
        </p:blipFill>
        <p:spPr>
          <a:xfrm>
            <a:off x="838200" y="4230115"/>
            <a:ext cx="7791363" cy="1889924"/>
          </a:xfrm>
          <a:prstGeom prst="rect">
            <a:avLst/>
          </a:prstGeom>
        </p:spPr>
      </p:pic>
    </p:spTree>
    <p:extLst>
      <p:ext uri="{BB962C8B-B14F-4D97-AF65-F5344CB8AC3E}">
        <p14:creationId xmlns:p14="http://schemas.microsoft.com/office/powerpoint/2010/main" val="203752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89917-FB18-4A0B-AC44-15E3C3E76212}"/>
              </a:ext>
            </a:extLst>
          </p:cNvPr>
          <p:cNvSpPr>
            <a:spLocks noGrp="1"/>
          </p:cNvSpPr>
          <p:nvPr>
            <p:ph type="title"/>
          </p:nvPr>
        </p:nvSpPr>
        <p:spPr>
          <a:xfrm>
            <a:off x="855301" y="748817"/>
            <a:ext cx="7604760" cy="594361"/>
          </a:xfrm>
        </p:spPr>
        <p:txBody>
          <a:bodyPr/>
          <a:lstStyle/>
          <a:p>
            <a:r>
              <a:rPr lang="en-CA" dirty="0"/>
              <a:t>Example: Capital Rationing </a:t>
            </a:r>
            <a:endParaRPr lang="en-US" dirty="0"/>
          </a:p>
        </p:txBody>
      </p:sp>
      <p:sp>
        <p:nvSpPr>
          <p:cNvPr id="3" name="Content Placeholder 2">
            <a:extLst>
              <a:ext uri="{FF2B5EF4-FFF2-40B4-BE49-F238E27FC236}">
                <a16:creationId xmlns:a16="http://schemas.microsoft.com/office/drawing/2014/main" id="{77FED191-B098-4B24-A6C0-E7E3425630D8}"/>
              </a:ext>
            </a:extLst>
          </p:cNvPr>
          <p:cNvSpPr>
            <a:spLocks noGrp="1"/>
          </p:cNvSpPr>
          <p:nvPr>
            <p:ph idx="1"/>
          </p:nvPr>
        </p:nvSpPr>
        <p:spPr>
          <a:xfrm>
            <a:off x="914400" y="1600201"/>
            <a:ext cx="7772400" cy="2514600"/>
          </a:xfrm>
          <a:ln>
            <a:solidFill>
              <a:schemeClr val="tx1"/>
            </a:solidFill>
          </a:ln>
        </p:spPr>
        <p:txBody>
          <a:bodyPr>
            <a:normAutofit/>
          </a:bodyPr>
          <a:lstStyle/>
          <a:p>
            <a:pPr>
              <a:spcBef>
                <a:spcPts val="0"/>
              </a:spcBef>
            </a:pPr>
            <a:r>
              <a:rPr lang="en-CA" sz="2000" dirty="0"/>
              <a:t>If the budget constraint = $60K</a:t>
            </a:r>
          </a:p>
          <a:p>
            <a:pPr lvl="1">
              <a:spcBef>
                <a:spcPts val="0"/>
              </a:spcBef>
            </a:pPr>
            <a:r>
              <a:rPr lang="en-CA" sz="2000" dirty="0"/>
              <a:t>All individual projects and bundles of projects are feasible except bundles ACD; BCD and ABCD (their total cost &gt; $60K).</a:t>
            </a:r>
          </a:p>
          <a:p>
            <a:pPr>
              <a:spcBef>
                <a:spcPts val="0"/>
              </a:spcBef>
            </a:pPr>
            <a:r>
              <a:rPr lang="en-CA" sz="2000" dirty="0"/>
              <a:t>From the Table,  the best bundle (or individual project) is </a:t>
            </a:r>
          </a:p>
          <a:p>
            <a:pPr lvl="1">
              <a:spcBef>
                <a:spcPts val="0"/>
              </a:spcBef>
            </a:pPr>
            <a:r>
              <a:rPr lang="en-CA" sz="2000" dirty="0"/>
              <a:t>Bundle ABC based on the NPW method;</a:t>
            </a:r>
          </a:p>
          <a:p>
            <a:pPr lvl="1">
              <a:spcBef>
                <a:spcPts val="0"/>
              </a:spcBef>
            </a:pPr>
            <a:r>
              <a:rPr lang="en-CA" sz="2000" dirty="0"/>
              <a:t>Project A based on IRR</a:t>
            </a:r>
          </a:p>
          <a:p>
            <a:pPr lvl="1">
              <a:spcBef>
                <a:spcPts val="0"/>
              </a:spcBef>
            </a:pPr>
            <a:r>
              <a:rPr lang="en-CA" sz="2000" dirty="0"/>
              <a:t>Note that the outcome is the same as with a budget = $45K.</a:t>
            </a:r>
            <a:endParaRPr lang="en-US" sz="2000" dirty="0"/>
          </a:p>
          <a:p>
            <a:pPr lvl="1"/>
            <a:endParaRPr lang="en-US" dirty="0"/>
          </a:p>
        </p:txBody>
      </p:sp>
      <p:sp>
        <p:nvSpPr>
          <p:cNvPr id="5" name="Slide Number Placeholder 4">
            <a:extLst>
              <a:ext uri="{FF2B5EF4-FFF2-40B4-BE49-F238E27FC236}">
                <a16:creationId xmlns:a16="http://schemas.microsoft.com/office/drawing/2014/main" id="{3C95288A-8149-4498-9AA8-95F3AD617B1D}"/>
              </a:ext>
            </a:extLst>
          </p:cNvPr>
          <p:cNvSpPr>
            <a:spLocks noGrp="1"/>
          </p:cNvSpPr>
          <p:nvPr>
            <p:ph type="sldNum" sz="quarter" idx="12"/>
          </p:nvPr>
        </p:nvSpPr>
        <p:spPr/>
        <p:txBody>
          <a:bodyPr/>
          <a:lstStyle/>
          <a:p>
            <a:fld id="{2ED2ABA3-4ED8-417D-B09E-E3A95BF5ED31}" type="slidenum">
              <a:rPr lang="fr-CA" smtClean="0"/>
              <a:pPr/>
              <a:t>12</a:t>
            </a:fld>
            <a:endParaRPr lang="fr-CA"/>
          </a:p>
        </p:txBody>
      </p:sp>
      <p:pic>
        <p:nvPicPr>
          <p:cNvPr id="4" name="Picture 3">
            <a:extLst>
              <a:ext uri="{FF2B5EF4-FFF2-40B4-BE49-F238E27FC236}">
                <a16:creationId xmlns:a16="http://schemas.microsoft.com/office/drawing/2014/main" id="{B1F5B80E-E051-41C0-8D2C-79E3E740D464}"/>
              </a:ext>
            </a:extLst>
          </p:cNvPr>
          <p:cNvPicPr>
            <a:picLocks noChangeAspect="1"/>
          </p:cNvPicPr>
          <p:nvPr/>
        </p:nvPicPr>
        <p:blipFill>
          <a:blip r:embed="rId2"/>
          <a:stretch>
            <a:fillRect/>
          </a:stretch>
        </p:blipFill>
        <p:spPr>
          <a:xfrm>
            <a:off x="762000" y="4312838"/>
            <a:ext cx="7791363" cy="1889924"/>
          </a:xfrm>
          <a:prstGeom prst="rect">
            <a:avLst/>
          </a:prstGeom>
        </p:spPr>
      </p:pic>
    </p:spTree>
    <p:extLst>
      <p:ext uri="{BB962C8B-B14F-4D97-AF65-F5344CB8AC3E}">
        <p14:creationId xmlns:p14="http://schemas.microsoft.com/office/powerpoint/2010/main" val="2109691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6DFB8F-2111-437A-9C18-1DD3135D03A8}"/>
              </a:ext>
            </a:extLst>
          </p:cNvPr>
          <p:cNvSpPr>
            <a:spLocks noGrp="1"/>
          </p:cNvSpPr>
          <p:nvPr>
            <p:ph type="title"/>
          </p:nvPr>
        </p:nvSpPr>
        <p:spPr>
          <a:xfrm>
            <a:off x="718838" y="563290"/>
            <a:ext cx="7523440" cy="779066"/>
          </a:xfrm>
        </p:spPr>
        <p:txBody>
          <a:bodyPr>
            <a:normAutofit/>
          </a:bodyPr>
          <a:lstStyle/>
          <a:p>
            <a:r>
              <a:rPr lang="en-CA" sz="3200" dirty="0">
                <a:latin typeface="Arial" panose="020B0604020202020204" pitchFamily="34" charset="0"/>
                <a:cs typeface="Arial" panose="020B0604020202020204" pitchFamily="34" charset="0"/>
              </a:rPr>
              <a:t>Example: Capital Rationing</a:t>
            </a:r>
            <a:endParaRPr lang="en-US" sz="32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86BA557C-E85F-436C-9873-8D0112B611D0}"/>
              </a:ext>
            </a:extLst>
          </p:cNvPr>
          <p:cNvSpPr>
            <a:spLocks noGrp="1"/>
          </p:cNvSpPr>
          <p:nvPr>
            <p:ph type="sldNum" sz="quarter" idx="12"/>
          </p:nvPr>
        </p:nvSpPr>
        <p:spPr/>
        <p:txBody>
          <a:bodyPr/>
          <a:lstStyle/>
          <a:p>
            <a:fld id="{2ED2ABA3-4ED8-417D-B09E-E3A95BF5ED31}" type="slidenum">
              <a:rPr lang="fr-CA" smtClean="0"/>
              <a:pPr/>
              <a:t>13</a:t>
            </a:fld>
            <a:endParaRPr lang="fr-CA"/>
          </a:p>
        </p:txBody>
      </p:sp>
      <p:graphicFrame>
        <p:nvGraphicFramePr>
          <p:cNvPr id="7" name="Table 6">
            <a:extLst>
              <a:ext uri="{FF2B5EF4-FFF2-40B4-BE49-F238E27FC236}">
                <a16:creationId xmlns:a16="http://schemas.microsoft.com/office/drawing/2014/main" id="{4E2295D8-99D1-4ED5-A306-277B80080C5E}"/>
              </a:ext>
            </a:extLst>
          </p:cNvPr>
          <p:cNvGraphicFramePr>
            <a:graphicFrameLocks noGrp="1"/>
          </p:cNvGraphicFramePr>
          <p:nvPr>
            <p:extLst>
              <p:ext uri="{D42A27DB-BD31-4B8C-83A1-F6EECF244321}">
                <p14:modId xmlns:p14="http://schemas.microsoft.com/office/powerpoint/2010/main" val="3152919222"/>
              </p:ext>
            </p:extLst>
          </p:nvPr>
        </p:nvGraphicFramePr>
        <p:xfrm>
          <a:off x="843320" y="1726417"/>
          <a:ext cx="7772401" cy="2810134"/>
        </p:xfrm>
        <a:graphic>
          <a:graphicData uri="http://schemas.openxmlformats.org/drawingml/2006/table">
            <a:tbl>
              <a:tblPr/>
              <a:tblGrid>
                <a:gridCol w="481399">
                  <a:extLst>
                    <a:ext uri="{9D8B030D-6E8A-4147-A177-3AD203B41FA5}">
                      <a16:colId xmlns:a16="http://schemas.microsoft.com/office/drawing/2014/main" val="3835906136"/>
                    </a:ext>
                  </a:extLst>
                </a:gridCol>
                <a:gridCol w="455141">
                  <a:extLst>
                    <a:ext uri="{9D8B030D-6E8A-4147-A177-3AD203B41FA5}">
                      <a16:colId xmlns:a16="http://schemas.microsoft.com/office/drawing/2014/main" val="3951123956"/>
                    </a:ext>
                  </a:extLst>
                </a:gridCol>
                <a:gridCol w="446388">
                  <a:extLst>
                    <a:ext uri="{9D8B030D-6E8A-4147-A177-3AD203B41FA5}">
                      <a16:colId xmlns:a16="http://schemas.microsoft.com/office/drawing/2014/main" val="2777578977"/>
                    </a:ext>
                  </a:extLst>
                </a:gridCol>
                <a:gridCol w="431800">
                  <a:extLst>
                    <a:ext uri="{9D8B030D-6E8A-4147-A177-3AD203B41FA5}">
                      <a16:colId xmlns:a16="http://schemas.microsoft.com/office/drawing/2014/main" val="1620733045"/>
                    </a:ext>
                  </a:extLst>
                </a:gridCol>
                <a:gridCol w="446388">
                  <a:extLst>
                    <a:ext uri="{9D8B030D-6E8A-4147-A177-3AD203B41FA5}">
                      <a16:colId xmlns:a16="http://schemas.microsoft.com/office/drawing/2014/main" val="2667572091"/>
                    </a:ext>
                  </a:extLst>
                </a:gridCol>
                <a:gridCol w="513492">
                  <a:extLst>
                    <a:ext uri="{9D8B030D-6E8A-4147-A177-3AD203B41FA5}">
                      <a16:colId xmlns:a16="http://schemas.microsoft.com/office/drawing/2014/main" val="367796186"/>
                    </a:ext>
                  </a:extLst>
                </a:gridCol>
                <a:gridCol w="446388">
                  <a:extLst>
                    <a:ext uri="{9D8B030D-6E8A-4147-A177-3AD203B41FA5}">
                      <a16:colId xmlns:a16="http://schemas.microsoft.com/office/drawing/2014/main" val="445633551"/>
                    </a:ext>
                  </a:extLst>
                </a:gridCol>
                <a:gridCol w="411377">
                  <a:extLst>
                    <a:ext uri="{9D8B030D-6E8A-4147-A177-3AD203B41FA5}">
                      <a16:colId xmlns:a16="http://schemas.microsoft.com/office/drawing/2014/main" val="1724293586"/>
                    </a:ext>
                  </a:extLst>
                </a:gridCol>
                <a:gridCol w="443470">
                  <a:extLst>
                    <a:ext uri="{9D8B030D-6E8A-4147-A177-3AD203B41FA5}">
                      <a16:colId xmlns:a16="http://schemas.microsoft.com/office/drawing/2014/main" val="3104975498"/>
                    </a:ext>
                  </a:extLst>
                </a:gridCol>
                <a:gridCol w="586431">
                  <a:extLst>
                    <a:ext uri="{9D8B030D-6E8A-4147-A177-3AD203B41FA5}">
                      <a16:colId xmlns:a16="http://schemas.microsoft.com/office/drawing/2014/main" val="590635589"/>
                    </a:ext>
                  </a:extLst>
                </a:gridCol>
                <a:gridCol w="396789">
                  <a:extLst>
                    <a:ext uri="{9D8B030D-6E8A-4147-A177-3AD203B41FA5}">
                      <a16:colId xmlns:a16="http://schemas.microsoft.com/office/drawing/2014/main" val="2338111087"/>
                    </a:ext>
                  </a:extLst>
                </a:gridCol>
                <a:gridCol w="446388">
                  <a:extLst>
                    <a:ext uri="{9D8B030D-6E8A-4147-A177-3AD203B41FA5}">
                      <a16:colId xmlns:a16="http://schemas.microsoft.com/office/drawing/2014/main" val="3820887441"/>
                    </a:ext>
                  </a:extLst>
                </a:gridCol>
                <a:gridCol w="586431">
                  <a:extLst>
                    <a:ext uri="{9D8B030D-6E8A-4147-A177-3AD203B41FA5}">
                      <a16:colId xmlns:a16="http://schemas.microsoft.com/office/drawing/2014/main" val="2034517252"/>
                    </a:ext>
                  </a:extLst>
                </a:gridCol>
                <a:gridCol w="560173">
                  <a:extLst>
                    <a:ext uri="{9D8B030D-6E8A-4147-A177-3AD203B41FA5}">
                      <a16:colId xmlns:a16="http://schemas.microsoft.com/office/drawing/2014/main" val="1534149821"/>
                    </a:ext>
                  </a:extLst>
                </a:gridCol>
                <a:gridCol w="560173">
                  <a:extLst>
                    <a:ext uri="{9D8B030D-6E8A-4147-A177-3AD203B41FA5}">
                      <a16:colId xmlns:a16="http://schemas.microsoft.com/office/drawing/2014/main" val="2978039477"/>
                    </a:ext>
                  </a:extLst>
                </a:gridCol>
                <a:gridCol w="560173">
                  <a:extLst>
                    <a:ext uri="{9D8B030D-6E8A-4147-A177-3AD203B41FA5}">
                      <a16:colId xmlns:a16="http://schemas.microsoft.com/office/drawing/2014/main" val="2818790375"/>
                    </a:ext>
                  </a:extLst>
                </a:gridCol>
              </a:tblGrid>
              <a:tr h="175581">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a:solidFill>
                            <a:srgbClr val="000000"/>
                          </a:solidFill>
                          <a:effectLst/>
                          <a:latin typeface="Arial" panose="020B0604020202020204" pitchFamily="34" charset="0"/>
                          <a:cs typeface="Arial" panose="020B0604020202020204" pitchFamily="34" charset="0"/>
                        </a:rPr>
                        <a:t>AD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6708839"/>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A</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892277"/>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4732821"/>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6089129"/>
                  </a:ext>
                </a:extLst>
              </a:tr>
              <a:tr h="175581">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AB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8494975"/>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AC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0751108"/>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-83%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#NUM!</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7136357"/>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200%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3871315"/>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AD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8697489"/>
                  </a:ext>
                </a:extLst>
              </a:tr>
              <a:tr h="175581">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ABC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93%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200%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5310130"/>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14%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#NUM!</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9632787"/>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20%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-83%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7298867"/>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ABD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0769251"/>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ACD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28%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6274321"/>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00834683"/>
                  </a:ext>
                </a:extLst>
              </a:tr>
              <a:tr h="175581">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ABCD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4819130"/>
                  </a:ext>
                </a:extLst>
              </a:tr>
            </a:tbl>
          </a:graphicData>
        </a:graphic>
      </p:graphicFrame>
      <p:sp>
        <p:nvSpPr>
          <p:cNvPr id="8" name="TextBox 7">
            <a:extLst>
              <a:ext uri="{FF2B5EF4-FFF2-40B4-BE49-F238E27FC236}">
                <a16:creationId xmlns:a16="http://schemas.microsoft.com/office/drawing/2014/main" id="{90C8B291-9C59-4AFA-901A-0107579BB7C0}"/>
              </a:ext>
            </a:extLst>
          </p:cNvPr>
          <p:cNvSpPr txBox="1"/>
          <p:nvPr/>
        </p:nvSpPr>
        <p:spPr>
          <a:xfrm>
            <a:off x="594358" y="4953000"/>
            <a:ext cx="7772401" cy="738664"/>
          </a:xfrm>
          <a:prstGeom prst="rect">
            <a:avLst/>
          </a:prstGeom>
          <a:solidFill>
            <a:schemeClr val="bg1">
              <a:lumMod val="65000"/>
            </a:schemeClr>
          </a:solidFill>
          <a:ln>
            <a:solidFill>
              <a:schemeClr val="tx1"/>
            </a:solidFill>
          </a:ln>
        </p:spPr>
        <p:txBody>
          <a:bodyPr wrap="square" rtlCol="0">
            <a:spAutoFit/>
          </a:bodyPr>
          <a:lstStyle/>
          <a:p>
            <a:pPr marL="171450" indent="-171450" algn="l">
              <a:buFont typeface="Arial" panose="020B0604020202020204" pitchFamily="34" charset="0"/>
              <a:buChar char="•"/>
            </a:pPr>
            <a:r>
              <a:rPr lang="en-CA" sz="1400" b="1" dirty="0"/>
              <a:t>Individual projects and bundles are ranked in the increasing order of their initial cost.</a:t>
            </a:r>
          </a:p>
          <a:p>
            <a:pPr marL="171450" indent="-171450" algn="l">
              <a:buFont typeface="Arial" panose="020B0604020202020204" pitchFamily="34" charset="0"/>
              <a:buChar char="•"/>
            </a:pPr>
            <a:r>
              <a:rPr lang="en-CA" sz="1400" b="1" dirty="0"/>
              <a:t>Rates on the diagonal are project or bundle-specific IRRs.</a:t>
            </a:r>
          </a:p>
          <a:p>
            <a:pPr marL="171450" indent="-171450" algn="l">
              <a:buFont typeface="Arial" panose="020B0604020202020204" pitchFamily="34" charset="0"/>
              <a:buChar char="•"/>
            </a:pPr>
            <a:r>
              <a:rPr lang="en-CA" sz="1400" b="1" dirty="0"/>
              <a:t>Rates off diagonal are incremental IRRs.</a:t>
            </a:r>
            <a:endParaRPr lang="en-US" sz="1400" b="1" dirty="0"/>
          </a:p>
        </p:txBody>
      </p:sp>
    </p:spTree>
    <p:extLst>
      <p:ext uri="{BB962C8B-B14F-4D97-AF65-F5344CB8AC3E}">
        <p14:creationId xmlns:p14="http://schemas.microsoft.com/office/powerpoint/2010/main" val="1103641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6DFB8F-2111-437A-9C18-1DD3135D03A8}"/>
              </a:ext>
            </a:extLst>
          </p:cNvPr>
          <p:cNvSpPr>
            <a:spLocks noGrp="1"/>
          </p:cNvSpPr>
          <p:nvPr>
            <p:ph type="title"/>
          </p:nvPr>
        </p:nvSpPr>
        <p:spPr/>
        <p:txBody>
          <a:bodyPr>
            <a:normAutofit/>
          </a:bodyPr>
          <a:lstStyle/>
          <a:p>
            <a:r>
              <a:rPr lang="en-CA" sz="2800" dirty="0">
                <a:latin typeface="Arial" panose="020B0604020202020204" pitchFamily="34" charset="0"/>
                <a:cs typeface="Arial" panose="020B0604020202020204" pitchFamily="34" charset="0"/>
              </a:rPr>
              <a:t>Capital Rationing with a $45K Budget</a:t>
            </a:r>
            <a:endParaRPr lang="en-US" sz="28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86BA557C-E85F-436C-9873-8D0112B611D0}"/>
              </a:ext>
            </a:extLst>
          </p:cNvPr>
          <p:cNvSpPr>
            <a:spLocks noGrp="1"/>
          </p:cNvSpPr>
          <p:nvPr>
            <p:ph type="sldNum" sz="quarter" idx="12"/>
          </p:nvPr>
        </p:nvSpPr>
        <p:spPr/>
        <p:txBody>
          <a:bodyPr/>
          <a:lstStyle/>
          <a:p>
            <a:fld id="{2ED2ABA3-4ED8-417D-B09E-E3A95BF5ED31}" type="slidenum">
              <a:rPr lang="fr-CA" smtClean="0"/>
              <a:pPr/>
              <a:t>14</a:t>
            </a:fld>
            <a:endParaRPr lang="fr-CA"/>
          </a:p>
        </p:txBody>
      </p:sp>
      <p:graphicFrame>
        <p:nvGraphicFramePr>
          <p:cNvPr id="7" name="Table 6">
            <a:extLst>
              <a:ext uri="{FF2B5EF4-FFF2-40B4-BE49-F238E27FC236}">
                <a16:creationId xmlns:a16="http://schemas.microsoft.com/office/drawing/2014/main" id="{4E2295D8-99D1-4ED5-A306-277B80080C5E}"/>
              </a:ext>
            </a:extLst>
          </p:cNvPr>
          <p:cNvGraphicFramePr>
            <a:graphicFrameLocks noGrp="1"/>
          </p:cNvGraphicFramePr>
          <p:nvPr>
            <p:extLst>
              <p:ext uri="{D42A27DB-BD31-4B8C-83A1-F6EECF244321}">
                <p14:modId xmlns:p14="http://schemas.microsoft.com/office/powerpoint/2010/main" val="625997618"/>
              </p:ext>
            </p:extLst>
          </p:nvPr>
        </p:nvGraphicFramePr>
        <p:xfrm>
          <a:off x="762000" y="1859008"/>
          <a:ext cx="7772401" cy="2822704"/>
        </p:xfrm>
        <a:graphic>
          <a:graphicData uri="http://schemas.openxmlformats.org/drawingml/2006/table">
            <a:tbl>
              <a:tblPr/>
              <a:tblGrid>
                <a:gridCol w="481399">
                  <a:extLst>
                    <a:ext uri="{9D8B030D-6E8A-4147-A177-3AD203B41FA5}">
                      <a16:colId xmlns:a16="http://schemas.microsoft.com/office/drawing/2014/main" val="3835906136"/>
                    </a:ext>
                  </a:extLst>
                </a:gridCol>
                <a:gridCol w="455141">
                  <a:extLst>
                    <a:ext uri="{9D8B030D-6E8A-4147-A177-3AD203B41FA5}">
                      <a16:colId xmlns:a16="http://schemas.microsoft.com/office/drawing/2014/main" val="3951123956"/>
                    </a:ext>
                  </a:extLst>
                </a:gridCol>
                <a:gridCol w="446388">
                  <a:extLst>
                    <a:ext uri="{9D8B030D-6E8A-4147-A177-3AD203B41FA5}">
                      <a16:colId xmlns:a16="http://schemas.microsoft.com/office/drawing/2014/main" val="2777578977"/>
                    </a:ext>
                  </a:extLst>
                </a:gridCol>
                <a:gridCol w="431800">
                  <a:extLst>
                    <a:ext uri="{9D8B030D-6E8A-4147-A177-3AD203B41FA5}">
                      <a16:colId xmlns:a16="http://schemas.microsoft.com/office/drawing/2014/main" val="1620733045"/>
                    </a:ext>
                  </a:extLst>
                </a:gridCol>
                <a:gridCol w="446388">
                  <a:extLst>
                    <a:ext uri="{9D8B030D-6E8A-4147-A177-3AD203B41FA5}">
                      <a16:colId xmlns:a16="http://schemas.microsoft.com/office/drawing/2014/main" val="2667572091"/>
                    </a:ext>
                  </a:extLst>
                </a:gridCol>
                <a:gridCol w="513492">
                  <a:extLst>
                    <a:ext uri="{9D8B030D-6E8A-4147-A177-3AD203B41FA5}">
                      <a16:colId xmlns:a16="http://schemas.microsoft.com/office/drawing/2014/main" val="367796186"/>
                    </a:ext>
                  </a:extLst>
                </a:gridCol>
                <a:gridCol w="446388">
                  <a:extLst>
                    <a:ext uri="{9D8B030D-6E8A-4147-A177-3AD203B41FA5}">
                      <a16:colId xmlns:a16="http://schemas.microsoft.com/office/drawing/2014/main" val="445633551"/>
                    </a:ext>
                  </a:extLst>
                </a:gridCol>
                <a:gridCol w="411377">
                  <a:extLst>
                    <a:ext uri="{9D8B030D-6E8A-4147-A177-3AD203B41FA5}">
                      <a16:colId xmlns:a16="http://schemas.microsoft.com/office/drawing/2014/main" val="1724293586"/>
                    </a:ext>
                  </a:extLst>
                </a:gridCol>
                <a:gridCol w="443470">
                  <a:extLst>
                    <a:ext uri="{9D8B030D-6E8A-4147-A177-3AD203B41FA5}">
                      <a16:colId xmlns:a16="http://schemas.microsoft.com/office/drawing/2014/main" val="3104975498"/>
                    </a:ext>
                  </a:extLst>
                </a:gridCol>
                <a:gridCol w="586431">
                  <a:extLst>
                    <a:ext uri="{9D8B030D-6E8A-4147-A177-3AD203B41FA5}">
                      <a16:colId xmlns:a16="http://schemas.microsoft.com/office/drawing/2014/main" val="590635589"/>
                    </a:ext>
                  </a:extLst>
                </a:gridCol>
                <a:gridCol w="396789">
                  <a:extLst>
                    <a:ext uri="{9D8B030D-6E8A-4147-A177-3AD203B41FA5}">
                      <a16:colId xmlns:a16="http://schemas.microsoft.com/office/drawing/2014/main" val="2338111087"/>
                    </a:ext>
                  </a:extLst>
                </a:gridCol>
                <a:gridCol w="446388">
                  <a:extLst>
                    <a:ext uri="{9D8B030D-6E8A-4147-A177-3AD203B41FA5}">
                      <a16:colId xmlns:a16="http://schemas.microsoft.com/office/drawing/2014/main" val="3820887441"/>
                    </a:ext>
                  </a:extLst>
                </a:gridCol>
                <a:gridCol w="586431">
                  <a:extLst>
                    <a:ext uri="{9D8B030D-6E8A-4147-A177-3AD203B41FA5}">
                      <a16:colId xmlns:a16="http://schemas.microsoft.com/office/drawing/2014/main" val="2034517252"/>
                    </a:ext>
                  </a:extLst>
                </a:gridCol>
                <a:gridCol w="560173">
                  <a:extLst>
                    <a:ext uri="{9D8B030D-6E8A-4147-A177-3AD203B41FA5}">
                      <a16:colId xmlns:a16="http://schemas.microsoft.com/office/drawing/2014/main" val="1534149821"/>
                    </a:ext>
                  </a:extLst>
                </a:gridCol>
                <a:gridCol w="560173">
                  <a:extLst>
                    <a:ext uri="{9D8B030D-6E8A-4147-A177-3AD203B41FA5}">
                      <a16:colId xmlns:a16="http://schemas.microsoft.com/office/drawing/2014/main" val="2978039477"/>
                    </a:ext>
                  </a:extLst>
                </a:gridCol>
                <a:gridCol w="560173">
                  <a:extLst>
                    <a:ext uri="{9D8B030D-6E8A-4147-A177-3AD203B41FA5}">
                      <a16:colId xmlns:a16="http://schemas.microsoft.com/office/drawing/2014/main" val="2818790375"/>
                    </a:ext>
                  </a:extLst>
                </a:gridCol>
              </a:tblGrid>
              <a:tr h="0">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a:solidFill>
                            <a:srgbClr val="000000"/>
                          </a:solidFill>
                          <a:effectLst/>
                          <a:latin typeface="Arial" panose="020B0604020202020204" pitchFamily="34" charset="0"/>
                          <a:cs typeface="Arial" panose="020B0604020202020204" pitchFamily="34" charset="0"/>
                        </a:rPr>
                        <a:t>AD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6708839"/>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892277"/>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4732821"/>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6089129"/>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8494975"/>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0751108"/>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-83%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#NUM!</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7136357"/>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200%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3871315"/>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8697489"/>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93%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200%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5310130"/>
                  </a:ext>
                </a:extLst>
              </a:tr>
              <a:tr h="175581">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14%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#NUM!</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29632787"/>
                  </a:ext>
                </a:extLst>
              </a:tr>
              <a:tr h="175581">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-83%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17298867"/>
                  </a:ext>
                </a:extLst>
              </a:tr>
              <a:tr h="175581">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ABD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260769251"/>
                  </a:ext>
                </a:extLst>
              </a:tr>
              <a:tr h="175581">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ACD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53%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586274321"/>
                  </a:ext>
                </a:extLst>
              </a:tr>
              <a:tr h="175581">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14%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32%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900834683"/>
                  </a:ext>
                </a:extLst>
              </a:tr>
              <a:tr h="175581">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ABCD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34819130"/>
                  </a:ext>
                </a:extLst>
              </a:tr>
            </a:tbl>
          </a:graphicData>
        </a:graphic>
      </p:graphicFrame>
      <p:sp>
        <p:nvSpPr>
          <p:cNvPr id="8" name="TextBox 7">
            <a:extLst>
              <a:ext uri="{FF2B5EF4-FFF2-40B4-BE49-F238E27FC236}">
                <a16:creationId xmlns:a16="http://schemas.microsoft.com/office/drawing/2014/main" id="{90C8B291-9C59-4AFA-901A-0107579BB7C0}"/>
              </a:ext>
            </a:extLst>
          </p:cNvPr>
          <p:cNvSpPr txBox="1"/>
          <p:nvPr/>
        </p:nvSpPr>
        <p:spPr>
          <a:xfrm>
            <a:off x="914400" y="4876800"/>
            <a:ext cx="7446975" cy="892552"/>
          </a:xfrm>
          <a:prstGeom prst="rect">
            <a:avLst/>
          </a:prstGeom>
          <a:solidFill>
            <a:schemeClr val="bg1">
              <a:lumMod val="65000"/>
            </a:schemeClr>
          </a:solidFill>
          <a:ln>
            <a:solidFill>
              <a:schemeClr val="tx1"/>
            </a:solidFill>
          </a:ln>
        </p:spPr>
        <p:txBody>
          <a:bodyPr wrap="none" rtlCol="0">
            <a:spAutoFit/>
          </a:bodyPr>
          <a:lstStyle/>
          <a:p>
            <a:pPr marL="171450" indent="-171450" algn="l">
              <a:buFont typeface="Arial" panose="020B0604020202020204" pitchFamily="34" charset="0"/>
              <a:buChar char="•"/>
            </a:pPr>
            <a:r>
              <a:rPr lang="en-CA" sz="1000" b="1" dirty="0"/>
              <a:t>Individual projects and bundles are ranked in the increasing order of their initial cost.</a:t>
            </a:r>
          </a:p>
          <a:p>
            <a:pPr marL="171450" indent="-171450" algn="l">
              <a:buFont typeface="Arial" panose="020B0604020202020204" pitchFamily="34" charset="0"/>
              <a:buChar char="•"/>
            </a:pPr>
            <a:r>
              <a:rPr lang="en-CA" sz="1000" b="1" dirty="0"/>
              <a:t>Rates on the diagonal are project or bundle-specific IRRs.</a:t>
            </a:r>
          </a:p>
          <a:p>
            <a:pPr marL="171450" indent="-171450" algn="l">
              <a:buFont typeface="Arial" panose="020B0604020202020204" pitchFamily="34" charset="0"/>
              <a:buChar char="•"/>
            </a:pPr>
            <a:r>
              <a:rPr lang="en-CA" sz="1000" b="1" dirty="0"/>
              <a:t>Rates off diagonal are incremental IRRs.</a:t>
            </a:r>
            <a:endParaRPr lang="en-US" sz="1000" b="1" dirty="0"/>
          </a:p>
          <a:p>
            <a:pPr marL="171450" indent="-171450" algn="l">
              <a:buFont typeface="Arial" panose="020B0604020202020204" pitchFamily="34" charset="0"/>
              <a:buChar char="•"/>
            </a:pPr>
            <a:r>
              <a:rPr lang="en-CA" sz="1000" b="1" dirty="0"/>
              <a:t>With a $45K budget constraint, the unfeasible bundles of projects are highlighted in red.</a:t>
            </a:r>
          </a:p>
          <a:p>
            <a:pPr marL="171450" indent="-171450" algn="l">
              <a:buFont typeface="Wingdings" panose="05000000000000000000" pitchFamily="2" charset="2"/>
              <a:buChar char="Ø"/>
            </a:pPr>
            <a:r>
              <a:rPr lang="en-CA" sz="1200" b="1" dirty="0"/>
              <a:t>The ABC bundle was also selected as the best bundle by the incremental IRR and NPW methods.</a:t>
            </a:r>
            <a:endParaRPr lang="en-CA" sz="1000" b="1" dirty="0"/>
          </a:p>
        </p:txBody>
      </p:sp>
    </p:spTree>
    <p:extLst>
      <p:ext uri="{BB962C8B-B14F-4D97-AF65-F5344CB8AC3E}">
        <p14:creationId xmlns:p14="http://schemas.microsoft.com/office/powerpoint/2010/main" val="1363055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6DFB8F-2111-437A-9C18-1DD3135D03A8}"/>
              </a:ext>
            </a:extLst>
          </p:cNvPr>
          <p:cNvSpPr>
            <a:spLocks noGrp="1"/>
          </p:cNvSpPr>
          <p:nvPr>
            <p:ph type="title"/>
          </p:nvPr>
        </p:nvSpPr>
        <p:spPr>
          <a:xfrm>
            <a:off x="957002" y="909268"/>
            <a:ext cx="7452361" cy="615553"/>
          </a:xfrm>
        </p:spPr>
        <p:txBody>
          <a:bodyPr>
            <a:normAutofit/>
          </a:bodyPr>
          <a:lstStyle/>
          <a:p>
            <a:r>
              <a:rPr lang="en-CA" sz="2800" dirty="0">
                <a:latin typeface="Arial" panose="020B0604020202020204" pitchFamily="34" charset="0"/>
                <a:cs typeface="Arial" panose="020B0604020202020204" pitchFamily="34" charset="0"/>
              </a:rPr>
              <a:t>Capital Rationing with a $60K Budget</a:t>
            </a:r>
            <a:endParaRPr lang="en-US" sz="28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86BA557C-E85F-436C-9873-8D0112B611D0}"/>
              </a:ext>
            </a:extLst>
          </p:cNvPr>
          <p:cNvSpPr>
            <a:spLocks noGrp="1"/>
          </p:cNvSpPr>
          <p:nvPr>
            <p:ph type="sldNum" sz="quarter" idx="12"/>
          </p:nvPr>
        </p:nvSpPr>
        <p:spPr/>
        <p:txBody>
          <a:bodyPr/>
          <a:lstStyle/>
          <a:p>
            <a:fld id="{2ED2ABA3-4ED8-417D-B09E-E3A95BF5ED31}" type="slidenum">
              <a:rPr lang="fr-CA" smtClean="0"/>
              <a:pPr/>
              <a:t>15</a:t>
            </a:fld>
            <a:endParaRPr lang="fr-CA"/>
          </a:p>
        </p:txBody>
      </p:sp>
      <p:graphicFrame>
        <p:nvGraphicFramePr>
          <p:cNvPr id="7" name="Table 6">
            <a:extLst>
              <a:ext uri="{FF2B5EF4-FFF2-40B4-BE49-F238E27FC236}">
                <a16:creationId xmlns:a16="http://schemas.microsoft.com/office/drawing/2014/main" id="{4E2295D8-99D1-4ED5-A306-277B80080C5E}"/>
              </a:ext>
            </a:extLst>
          </p:cNvPr>
          <p:cNvGraphicFramePr>
            <a:graphicFrameLocks noGrp="1"/>
          </p:cNvGraphicFramePr>
          <p:nvPr>
            <p:extLst>
              <p:ext uri="{D42A27DB-BD31-4B8C-83A1-F6EECF244321}">
                <p14:modId xmlns:p14="http://schemas.microsoft.com/office/powerpoint/2010/main" val="560970160"/>
              </p:ext>
            </p:extLst>
          </p:nvPr>
        </p:nvGraphicFramePr>
        <p:xfrm>
          <a:off x="914399" y="2133600"/>
          <a:ext cx="7772401" cy="2822704"/>
        </p:xfrm>
        <a:graphic>
          <a:graphicData uri="http://schemas.openxmlformats.org/drawingml/2006/table">
            <a:tbl>
              <a:tblPr/>
              <a:tblGrid>
                <a:gridCol w="481399">
                  <a:extLst>
                    <a:ext uri="{9D8B030D-6E8A-4147-A177-3AD203B41FA5}">
                      <a16:colId xmlns:a16="http://schemas.microsoft.com/office/drawing/2014/main" val="3835906136"/>
                    </a:ext>
                  </a:extLst>
                </a:gridCol>
                <a:gridCol w="455141">
                  <a:extLst>
                    <a:ext uri="{9D8B030D-6E8A-4147-A177-3AD203B41FA5}">
                      <a16:colId xmlns:a16="http://schemas.microsoft.com/office/drawing/2014/main" val="3951123956"/>
                    </a:ext>
                  </a:extLst>
                </a:gridCol>
                <a:gridCol w="446388">
                  <a:extLst>
                    <a:ext uri="{9D8B030D-6E8A-4147-A177-3AD203B41FA5}">
                      <a16:colId xmlns:a16="http://schemas.microsoft.com/office/drawing/2014/main" val="2777578977"/>
                    </a:ext>
                  </a:extLst>
                </a:gridCol>
                <a:gridCol w="431800">
                  <a:extLst>
                    <a:ext uri="{9D8B030D-6E8A-4147-A177-3AD203B41FA5}">
                      <a16:colId xmlns:a16="http://schemas.microsoft.com/office/drawing/2014/main" val="1620733045"/>
                    </a:ext>
                  </a:extLst>
                </a:gridCol>
                <a:gridCol w="446388">
                  <a:extLst>
                    <a:ext uri="{9D8B030D-6E8A-4147-A177-3AD203B41FA5}">
                      <a16:colId xmlns:a16="http://schemas.microsoft.com/office/drawing/2014/main" val="2667572091"/>
                    </a:ext>
                  </a:extLst>
                </a:gridCol>
                <a:gridCol w="513492">
                  <a:extLst>
                    <a:ext uri="{9D8B030D-6E8A-4147-A177-3AD203B41FA5}">
                      <a16:colId xmlns:a16="http://schemas.microsoft.com/office/drawing/2014/main" val="367796186"/>
                    </a:ext>
                  </a:extLst>
                </a:gridCol>
                <a:gridCol w="446388">
                  <a:extLst>
                    <a:ext uri="{9D8B030D-6E8A-4147-A177-3AD203B41FA5}">
                      <a16:colId xmlns:a16="http://schemas.microsoft.com/office/drawing/2014/main" val="445633551"/>
                    </a:ext>
                  </a:extLst>
                </a:gridCol>
                <a:gridCol w="411377">
                  <a:extLst>
                    <a:ext uri="{9D8B030D-6E8A-4147-A177-3AD203B41FA5}">
                      <a16:colId xmlns:a16="http://schemas.microsoft.com/office/drawing/2014/main" val="1724293586"/>
                    </a:ext>
                  </a:extLst>
                </a:gridCol>
                <a:gridCol w="443470">
                  <a:extLst>
                    <a:ext uri="{9D8B030D-6E8A-4147-A177-3AD203B41FA5}">
                      <a16:colId xmlns:a16="http://schemas.microsoft.com/office/drawing/2014/main" val="3104975498"/>
                    </a:ext>
                  </a:extLst>
                </a:gridCol>
                <a:gridCol w="586431">
                  <a:extLst>
                    <a:ext uri="{9D8B030D-6E8A-4147-A177-3AD203B41FA5}">
                      <a16:colId xmlns:a16="http://schemas.microsoft.com/office/drawing/2014/main" val="590635589"/>
                    </a:ext>
                  </a:extLst>
                </a:gridCol>
                <a:gridCol w="396789">
                  <a:extLst>
                    <a:ext uri="{9D8B030D-6E8A-4147-A177-3AD203B41FA5}">
                      <a16:colId xmlns:a16="http://schemas.microsoft.com/office/drawing/2014/main" val="2338111087"/>
                    </a:ext>
                  </a:extLst>
                </a:gridCol>
                <a:gridCol w="446388">
                  <a:extLst>
                    <a:ext uri="{9D8B030D-6E8A-4147-A177-3AD203B41FA5}">
                      <a16:colId xmlns:a16="http://schemas.microsoft.com/office/drawing/2014/main" val="3820887441"/>
                    </a:ext>
                  </a:extLst>
                </a:gridCol>
                <a:gridCol w="586431">
                  <a:extLst>
                    <a:ext uri="{9D8B030D-6E8A-4147-A177-3AD203B41FA5}">
                      <a16:colId xmlns:a16="http://schemas.microsoft.com/office/drawing/2014/main" val="2034517252"/>
                    </a:ext>
                  </a:extLst>
                </a:gridCol>
                <a:gridCol w="560173">
                  <a:extLst>
                    <a:ext uri="{9D8B030D-6E8A-4147-A177-3AD203B41FA5}">
                      <a16:colId xmlns:a16="http://schemas.microsoft.com/office/drawing/2014/main" val="1534149821"/>
                    </a:ext>
                  </a:extLst>
                </a:gridCol>
                <a:gridCol w="560173">
                  <a:extLst>
                    <a:ext uri="{9D8B030D-6E8A-4147-A177-3AD203B41FA5}">
                      <a16:colId xmlns:a16="http://schemas.microsoft.com/office/drawing/2014/main" val="2978039477"/>
                    </a:ext>
                  </a:extLst>
                </a:gridCol>
                <a:gridCol w="560173">
                  <a:extLst>
                    <a:ext uri="{9D8B030D-6E8A-4147-A177-3AD203B41FA5}">
                      <a16:colId xmlns:a16="http://schemas.microsoft.com/office/drawing/2014/main" val="2818790375"/>
                    </a:ext>
                  </a:extLst>
                </a:gridCol>
              </a:tblGrid>
              <a:tr h="175581">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a:solidFill>
                            <a:srgbClr val="000000"/>
                          </a:solidFill>
                          <a:effectLst/>
                          <a:latin typeface="Arial" panose="020B0604020202020204" pitchFamily="34" charset="0"/>
                          <a:cs typeface="Arial" panose="020B0604020202020204" pitchFamily="34" charset="0"/>
                        </a:rPr>
                        <a:t>AD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sng" strike="noStrike" dirty="0">
                          <a:solidFill>
                            <a:srgbClr val="000000"/>
                          </a:solidFill>
                          <a:effectLst/>
                          <a:latin typeface="Arial" panose="020B0604020202020204" pitchFamily="34" charset="0"/>
                          <a:cs typeface="Arial" panose="020B0604020202020204" pitchFamily="34" charset="0"/>
                        </a:rPr>
                        <a:t>ABCD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6708839"/>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892277"/>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4732821"/>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6089129"/>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AB</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8494975"/>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0751108"/>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-83%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#NUM!</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7136357"/>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200%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3871315"/>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8697489"/>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ABC</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93%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200%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5310130"/>
                  </a:ext>
                </a:extLst>
              </a:tr>
              <a:tr h="175581">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14%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#NUM!</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29632787"/>
                  </a:ext>
                </a:extLst>
              </a:tr>
              <a:tr h="175581">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-83%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17298867"/>
                  </a:ext>
                </a:extLst>
              </a:tr>
              <a:tr h="175581">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ABD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10%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60769251"/>
                  </a:ext>
                </a:extLst>
              </a:tr>
              <a:tr h="175581">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ACD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28%</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19%</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53%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60%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586274321"/>
                  </a:ext>
                </a:extLst>
              </a:tr>
              <a:tr h="175581">
                <a:tc>
                  <a:txBody>
                    <a:bodyPr/>
                    <a:lstStyle/>
                    <a:p>
                      <a:pPr algn="ctr" fontAlgn="b"/>
                      <a:r>
                        <a:rPr lang="en-US" sz="1100" b="1" i="0" u="none" strike="noStrike" dirty="0">
                          <a:solidFill>
                            <a:srgbClr val="000000"/>
                          </a:solidFill>
                          <a:effectLst/>
                          <a:latin typeface="Arial" panose="020B0604020202020204" pitchFamily="34" charset="0"/>
                          <a:cs typeface="Arial" panose="020B0604020202020204" pitchFamily="34" charset="0"/>
                        </a:rPr>
                        <a:t>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 </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900834683"/>
                  </a:ext>
                </a:extLst>
              </a:tr>
              <a:tr h="175581">
                <a:tc>
                  <a:txBody>
                    <a:bodyPr/>
                    <a:lstStyle/>
                    <a:p>
                      <a:pPr algn="ctr" fontAlgn="b"/>
                      <a:r>
                        <a:rPr lang="en-US" sz="1100" b="1" i="0" u="none" strike="noStrike">
                          <a:solidFill>
                            <a:srgbClr val="000000"/>
                          </a:solidFill>
                          <a:effectLst/>
                          <a:latin typeface="Arial" panose="020B0604020202020204" pitchFamily="34" charset="0"/>
                          <a:cs typeface="Arial" panose="020B0604020202020204" pitchFamily="34" charset="0"/>
                        </a:rPr>
                        <a:t>ABCD</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25%</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22%</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24%</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37%</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16%</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a:solidFill>
                            <a:srgbClr val="000000"/>
                          </a:solidFill>
                          <a:effectLst/>
                          <a:latin typeface="Arial" panose="020B0604020202020204" pitchFamily="34" charset="0"/>
                          <a:cs typeface="Arial" panose="020B0604020202020204" pitchFamily="34" charset="0"/>
                        </a:rPr>
                        <a:t>40%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50%</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1" i="0" u="none" strike="sngStrike" dirty="0">
                          <a:solidFill>
                            <a:srgbClr val="000000"/>
                          </a:solidFill>
                          <a:effectLst/>
                          <a:latin typeface="Arial" panose="020B0604020202020204" pitchFamily="34" charset="0"/>
                          <a:cs typeface="Arial" panose="020B0604020202020204" pitchFamily="34" charset="0"/>
                        </a:rPr>
                        <a:t>33%</a:t>
                      </a:r>
                    </a:p>
                  </a:txBody>
                  <a:tcPr marL="8779" marR="8779" marT="87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34819130"/>
                  </a:ext>
                </a:extLst>
              </a:tr>
            </a:tbl>
          </a:graphicData>
        </a:graphic>
      </p:graphicFrame>
      <p:sp>
        <p:nvSpPr>
          <p:cNvPr id="8" name="TextBox 7">
            <a:extLst>
              <a:ext uri="{FF2B5EF4-FFF2-40B4-BE49-F238E27FC236}">
                <a16:creationId xmlns:a16="http://schemas.microsoft.com/office/drawing/2014/main" id="{90C8B291-9C59-4AFA-901A-0107579BB7C0}"/>
              </a:ext>
            </a:extLst>
          </p:cNvPr>
          <p:cNvSpPr txBox="1"/>
          <p:nvPr/>
        </p:nvSpPr>
        <p:spPr>
          <a:xfrm>
            <a:off x="762000" y="5294575"/>
            <a:ext cx="7852534" cy="615553"/>
          </a:xfrm>
          <a:prstGeom prst="rect">
            <a:avLst/>
          </a:prstGeom>
          <a:solidFill>
            <a:schemeClr val="bg1">
              <a:lumMod val="65000"/>
            </a:schemeClr>
          </a:solidFill>
          <a:ln>
            <a:solidFill>
              <a:schemeClr val="tx1"/>
            </a:solidFill>
          </a:ln>
        </p:spPr>
        <p:txBody>
          <a:bodyPr wrap="none" rtlCol="0">
            <a:spAutoFit/>
          </a:bodyPr>
          <a:lstStyle/>
          <a:p>
            <a:pPr marL="171450" indent="-171450" algn="l">
              <a:buFont typeface="Arial" panose="020B0604020202020204" pitchFamily="34" charset="0"/>
              <a:buChar char="•"/>
            </a:pPr>
            <a:r>
              <a:rPr lang="en-CA" sz="1000" b="1" dirty="0"/>
              <a:t>With a $60K budget constraint, the unfeasible bundles of projects are highlighted in red.</a:t>
            </a:r>
          </a:p>
          <a:p>
            <a:pPr marL="171450" indent="-171450" algn="l">
              <a:buFont typeface="Arial" panose="020B0604020202020204" pitchFamily="34" charset="0"/>
              <a:buChar char="•"/>
            </a:pPr>
            <a:r>
              <a:rPr lang="en-CA" sz="1000" b="1" dirty="0"/>
              <a:t>Based on an incremental IRR analysis, the best project or bundle is </a:t>
            </a:r>
            <a:r>
              <a:rPr lang="en-CA" sz="1200" b="1" dirty="0"/>
              <a:t>ABC.</a:t>
            </a:r>
          </a:p>
          <a:p>
            <a:pPr marL="171450" indent="-171450" algn="l">
              <a:buFont typeface="Arial" panose="020B0604020202020204" pitchFamily="34" charset="0"/>
              <a:buChar char="•"/>
            </a:pPr>
            <a:r>
              <a:rPr lang="en-CA" sz="1200" b="1" dirty="0"/>
              <a:t>The ABC bundle was also selected as the best bundle with the NPW and incremental IRR  methods.</a:t>
            </a:r>
            <a:endParaRPr lang="en-CA" sz="1000" b="1" dirty="0"/>
          </a:p>
        </p:txBody>
      </p:sp>
    </p:spTree>
    <p:extLst>
      <p:ext uri="{BB962C8B-B14F-4D97-AF65-F5344CB8AC3E}">
        <p14:creationId xmlns:p14="http://schemas.microsoft.com/office/powerpoint/2010/main" val="1128357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F1A5D-806E-479E-9522-CECDB1EADDBD}"/>
              </a:ext>
            </a:extLst>
          </p:cNvPr>
          <p:cNvSpPr>
            <a:spLocks noGrp="1"/>
          </p:cNvSpPr>
          <p:nvPr>
            <p:ph type="title"/>
          </p:nvPr>
        </p:nvSpPr>
        <p:spPr/>
        <p:txBody>
          <a:bodyPr>
            <a:normAutofit/>
          </a:bodyPr>
          <a:lstStyle/>
          <a:p>
            <a:r>
              <a:rPr lang="en-CA" b="1" u="sng" dirty="0"/>
              <a:t>Ranking</a:t>
            </a:r>
            <a:r>
              <a:rPr lang="en-CA" dirty="0"/>
              <a:t> Projects Within the Best Bundle of Projects (ABC) </a:t>
            </a:r>
            <a:endParaRPr lang="en-US" dirty="0"/>
          </a:p>
        </p:txBody>
      </p:sp>
      <p:sp>
        <p:nvSpPr>
          <p:cNvPr id="3" name="Content Placeholder 2">
            <a:extLst>
              <a:ext uri="{FF2B5EF4-FFF2-40B4-BE49-F238E27FC236}">
                <a16:creationId xmlns:a16="http://schemas.microsoft.com/office/drawing/2014/main" id="{E23FBF69-E89D-4D60-8E0C-CAF98026563A}"/>
              </a:ext>
            </a:extLst>
          </p:cNvPr>
          <p:cNvSpPr>
            <a:spLocks noGrp="1"/>
          </p:cNvSpPr>
          <p:nvPr>
            <p:ph idx="1"/>
          </p:nvPr>
        </p:nvSpPr>
        <p:spPr>
          <a:ln>
            <a:solidFill>
              <a:schemeClr val="tx1"/>
            </a:solidFill>
          </a:ln>
        </p:spPr>
        <p:txBody>
          <a:bodyPr>
            <a:normAutofit lnSpcReduction="10000"/>
          </a:bodyPr>
          <a:lstStyle/>
          <a:p>
            <a:pPr>
              <a:spcBef>
                <a:spcPts val="0"/>
              </a:spcBef>
            </a:pPr>
            <a:r>
              <a:rPr lang="en-CA" sz="2400" dirty="0"/>
              <a:t>Ranking with the NPW method (declining NPW)</a:t>
            </a:r>
          </a:p>
          <a:p>
            <a:pPr fontAlgn="b">
              <a:spcBef>
                <a:spcPts val="0"/>
              </a:spcBef>
            </a:pPr>
            <a:r>
              <a:rPr lang="en-CA" sz="2400" dirty="0"/>
              <a:t>#1: project C (NPW=</a:t>
            </a:r>
            <a:r>
              <a:rPr lang="en-US" sz="2400" dirty="0"/>
              <a:t>$4.96) </a:t>
            </a:r>
          </a:p>
          <a:p>
            <a:pPr fontAlgn="b">
              <a:spcBef>
                <a:spcPts val="0"/>
              </a:spcBef>
            </a:pPr>
            <a:r>
              <a:rPr lang="en-CA" sz="2400" dirty="0"/>
              <a:t>#2: project A (NPW=$3.31)</a:t>
            </a:r>
          </a:p>
          <a:p>
            <a:pPr>
              <a:spcBef>
                <a:spcPts val="0"/>
              </a:spcBef>
            </a:pPr>
            <a:r>
              <a:rPr lang="en-CA" sz="2400" dirty="0"/>
              <a:t>#3: project B (NPW=$2.89)</a:t>
            </a:r>
          </a:p>
          <a:p>
            <a:pPr marL="0" indent="0">
              <a:spcBef>
                <a:spcPts val="0"/>
              </a:spcBef>
              <a:buNone/>
            </a:pPr>
            <a:r>
              <a:rPr lang="en-CA" sz="2400" dirty="0"/>
              <a:t> </a:t>
            </a:r>
          </a:p>
          <a:p>
            <a:pPr>
              <a:spcBef>
                <a:spcPts val="0"/>
              </a:spcBef>
            </a:pPr>
            <a:r>
              <a:rPr lang="en-CA" sz="2400" dirty="0"/>
              <a:t>Ranking with the incremental IRR method </a:t>
            </a:r>
          </a:p>
          <a:p>
            <a:pPr>
              <a:spcBef>
                <a:spcPts val="0"/>
              </a:spcBef>
            </a:pPr>
            <a:r>
              <a:rPr lang="en-CA" sz="2400" dirty="0"/>
              <a:t>#1: project A </a:t>
            </a:r>
            <a:endParaRPr lang="en-US" sz="2400" dirty="0"/>
          </a:p>
          <a:p>
            <a:pPr fontAlgn="b">
              <a:spcBef>
                <a:spcPts val="0"/>
              </a:spcBef>
            </a:pPr>
            <a:r>
              <a:rPr lang="en-CA" sz="2400" dirty="0"/>
              <a:t>#2: project C </a:t>
            </a:r>
          </a:p>
          <a:p>
            <a:pPr fontAlgn="b">
              <a:spcBef>
                <a:spcPts val="0"/>
              </a:spcBef>
            </a:pPr>
            <a:r>
              <a:rPr lang="en-CA" sz="2400" dirty="0"/>
              <a:t>#3: project B </a:t>
            </a:r>
          </a:p>
          <a:p>
            <a:pPr marL="0" indent="0" fontAlgn="b">
              <a:spcBef>
                <a:spcPts val="0"/>
              </a:spcBef>
              <a:buNone/>
            </a:pPr>
            <a:r>
              <a:rPr lang="en-CA" sz="2400" b="1" dirty="0"/>
              <a:t>Conclusion</a:t>
            </a:r>
            <a:r>
              <a:rPr lang="en-CA" sz="2400" dirty="0"/>
              <a:t>: 	the NPW and IRR methods give different 		rankings within the best bundle of 			projects.</a:t>
            </a:r>
            <a:endParaRPr lang="en-US" sz="2400" dirty="0"/>
          </a:p>
        </p:txBody>
      </p:sp>
      <p:sp>
        <p:nvSpPr>
          <p:cNvPr id="5" name="Slide Number Placeholder 4">
            <a:extLst>
              <a:ext uri="{FF2B5EF4-FFF2-40B4-BE49-F238E27FC236}">
                <a16:creationId xmlns:a16="http://schemas.microsoft.com/office/drawing/2014/main" id="{76EFEF13-5187-491A-94CF-7F474425763C}"/>
              </a:ext>
            </a:extLst>
          </p:cNvPr>
          <p:cNvSpPr>
            <a:spLocks noGrp="1"/>
          </p:cNvSpPr>
          <p:nvPr>
            <p:ph type="sldNum" sz="quarter" idx="12"/>
          </p:nvPr>
        </p:nvSpPr>
        <p:spPr/>
        <p:txBody>
          <a:bodyPr/>
          <a:lstStyle/>
          <a:p>
            <a:fld id="{2ED2ABA3-4ED8-417D-B09E-E3A95BF5ED31}" type="slidenum">
              <a:rPr lang="fr-CA" smtClean="0"/>
              <a:pPr/>
              <a:t>16</a:t>
            </a:fld>
            <a:endParaRPr lang="fr-CA"/>
          </a:p>
        </p:txBody>
      </p:sp>
    </p:spTree>
    <p:extLst>
      <p:ext uri="{BB962C8B-B14F-4D97-AF65-F5344CB8AC3E}">
        <p14:creationId xmlns:p14="http://schemas.microsoft.com/office/powerpoint/2010/main" val="141480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Ranking Projects Within Bundle ABC </a:t>
            </a:r>
            <a:endParaRPr lang="fr-CA" dirty="0"/>
          </a:p>
        </p:txBody>
      </p:sp>
      <p:sp>
        <p:nvSpPr>
          <p:cNvPr id="3" name="Content Placeholder 2"/>
          <p:cNvSpPr>
            <a:spLocks noGrp="1"/>
          </p:cNvSpPr>
          <p:nvPr>
            <p:ph idx="1"/>
          </p:nvPr>
        </p:nvSpPr>
        <p:spPr/>
        <p:txBody>
          <a:bodyPr/>
          <a:lstStyle/>
          <a:p>
            <a:r>
              <a:rPr lang="en-CA" sz="2400" dirty="0"/>
              <a:t>The NPW method is suitable for ranking projects if the NPW of a project is divided by its initial (first) cost (P) </a:t>
            </a:r>
            <a:r>
              <a:rPr lang="en-CA" sz="2400" dirty="0">
                <a:sym typeface="Wingdings" panose="05000000000000000000" pitchFamily="2" charset="2"/>
              </a:rPr>
              <a:t> NPW per $ of initial cost</a:t>
            </a:r>
            <a:r>
              <a:rPr lang="en-CA" sz="2400" dirty="0"/>
              <a:t>. </a:t>
            </a:r>
          </a:p>
          <a:p>
            <a:r>
              <a:rPr lang="en-CA" sz="2400" dirty="0"/>
              <a:t>While the </a:t>
            </a:r>
            <a:r>
              <a:rPr lang="en-CA" sz="2400" b="1" dirty="0"/>
              <a:t>individual</a:t>
            </a:r>
            <a:r>
              <a:rPr lang="en-CA" sz="2400" dirty="0"/>
              <a:t> IRR method is NOT suitable for ranking projects, the </a:t>
            </a:r>
            <a:r>
              <a:rPr lang="en-CA" sz="2400" b="1" dirty="0"/>
              <a:t>incremental</a:t>
            </a:r>
            <a:r>
              <a:rPr lang="en-CA" sz="2400" dirty="0"/>
              <a:t> IRR method is suitable.</a:t>
            </a:r>
          </a:p>
          <a:p>
            <a:r>
              <a:rPr lang="en-CA" sz="2600" dirty="0"/>
              <a:t>Although ranking projects with the IRR and NPW methods can lead to different results, many companies apply the IRR method to rank projects.</a:t>
            </a:r>
          </a:p>
        </p:txBody>
      </p:sp>
      <p:sp>
        <p:nvSpPr>
          <p:cNvPr id="5" name="Slide Number Placeholder 4"/>
          <p:cNvSpPr>
            <a:spLocks noGrp="1"/>
          </p:cNvSpPr>
          <p:nvPr>
            <p:ph type="sldNum" sz="quarter" idx="12"/>
          </p:nvPr>
        </p:nvSpPr>
        <p:spPr/>
        <p:txBody>
          <a:bodyPr/>
          <a:lstStyle/>
          <a:p>
            <a:fld id="{2ED2ABA3-4ED8-417D-B09E-E3A95BF5ED31}" type="slidenum">
              <a:rPr lang="fr-CA" smtClean="0"/>
              <a:pPr/>
              <a:t>17</a:t>
            </a:fld>
            <a:endParaRPr lang="fr-CA"/>
          </a:p>
        </p:txBody>
      </p:sp>
    </p:spTree>
    <p:extLst>
      <p:ext uri="{BB962C8B-B14F-4D97-AF65-F5344CB8AC3E}">
        <p14:creationId xmlns:p14="http://schemas.microsoft.com/office/powerpoint/2010/main" val="2968725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75D3DC5-595F-49CD-AA51-8565E720DD6B}"/>
              </a:ext>
            </a:extLst>
          </p:cNvPr>
          <p:cNvSpPr>
            <a:spLocks noGrp="1"/>
          </p:cNvSpPr>
          <p:nvPr>
            <p:ph type="title"/>
          </p:nvPr>
        </p:nvSpPr>
        <p:spPr>
          <a:xfrm>
            <a:off x="831532" y="832739"/>
            <a:ext cx="7543800" cy="518161"/>
          </a:xfrm>
        </p:spPr>
        <p:txBody>
          <a:bodyPr>
            <a:normAutofit/>
          </a:bodyPr>
          <a:lstStyle/>
          <a:p>
            <a:r>
              <a:rPr lang="en-CA" sz="3200" dirty="0">
                <a:latin typeface="Arial" panose="020B0604020202020204" pitchFamily="34" charset="0"/>
                <a:cs typeface="Arial" panose="020B0604020202020204" pitchFamily="34" charset="0"/>
              </a:rPr>
              <a:t>Ranking Projects Within Bundle ABC </a:t>
            </a:r>
            <a:endParaRPr lang="en-US" sz="32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8397CF39-7A68-419B-998D-1724D606D37B}"/>
              </a:ext>
            </a:extLst>
          </p:cNvPr>
          <p:cNvSpPr>
            <a:spLocks noGrp="1"/>
          </p:cNvSpPr>
          <p:nvPr>
            <p:ph type="sldNum" sz="quarter" idx="12"/>
          </p:nvPr>
        </p:nvSpPr>
        <p:spPr/>
        <p:txBody>
          <a:bodyPr/>
          <a:lstStyle/>
          <a:p>
            <a:fld id="{2ED2ABA3-4ED8-417D-B09E-E3A95BF5ED31}" type="slidenum">
              <a:rPr lang="fr-CA" smtClean="0"/>
              <a:pPr/>
              <a:t>18</a:t>
            </a:fld>
            <a:endParaRPr lang="fr-CA"/>
          </a:p>
        </p:txBody>
      </p:sp>
      <p:graphicFrame>
        <p:nvGraphicFramePr>
          <p:cNvPr id="8" name="Table 7">
            <a:extLst>
              <a:ext uri="{FF2B5EF4-FFF2-40B4-BE49-F238E27FC236}">
                <a16:creationId xmlns:a16="http://schemas.microsoft.com/office/drawing/2014/main" id="{FBBC7DA0-AAA9-48E0-8B11-029E42F5D00F}"/>
              </a:ext>
            </a:extLst>
          </p:cNvPr>
          <p:cNvGraphicFramePr>
            <a:graphicFrameLocks noGrp="1"/>
          </p:cNvGraphicFramePr>
          <p:nvPr>
            <p:extLst>
              <p:ext uri="{D42A27DB-BD31-4B8C-83A1-F6EECF244321}">
                <p14:modId xmlns:p14="http://schemas.microsoft.com/office/powerpoint/2010/main" val="3909459632"/>
              </p:ext>
            </p:extLst>
          </p:nvPr>
        </p:nvGraphicFramePr>
        <p:xfrm>
          <a:off x="822960" y="1737362"/>
          <a:ext cx="7901942" cy="1962401"/>
        </p:xfrm>
        <a:graphic>
          <a:graphicData uri="http://schemas.openxmlformats.org/drawingml/2006/table">
            <a:tbl>
              <a:tblPr/>
              <a:tblGrid>
                <a:gridCol w="584427">
                  <a:extLst>
                    <a:ext uri="{9D8B030D-6E8A-4147-A177-3AD203B41FA5}">
                      <a16:colId xmlns:a16="http://schemas.microsoft.com/office/drawing/2014/main" val="2544166309"/>
                    </a:ext>
                  </a:extLst>
                </a:gridCol>
                <a:gridCol w="487023">
                  <a:extLst>
                    <a:ext uri="{9D8B030D-6E8A-4147-A177-3AD203B41FA5}">
                      <a16:colId xmlns:a16="http://schemas.microsoft.com/office/drawing/2014/main" val="2669077928"/>
                    </a:ext>
                  </a:extLst>
                </a:gridCol>
                <a:gridCol w="474847">
                  <a:extLst>
                    <a:ext uri="{9D8B030D-6E8A-4147-A177-3AD203B41FA5}">
                      <a16:colId xmlns:a16="http://schemas.microsoft.com/office/drawing/2014/main" val="1216280915"/>
                    </a:ext>
                  </a:extLst>
                </a:gridCol>
                <a:gridCol w="502242">
                  <a:extLst>
                    <a:ext uri="{9D8B030D-6E8A-4147-A177-3AD203B41FA5}">
                      <a16:colId xmlns:a16="http://schemas.microsoft.com/office/drawing/2014/main" val="2047363782"/>
                    </a:ext>
                  </a:extLst>
                </a:gridCol>
                <a:gridCol w="474847">
                  <a:extLst>
                    <a:ext uri="{9D8B030D-6E8A-4147-A177-3AD203B41FA5}">
                      <a16:colId xmlns:a16="http://schemas.microsoft.com/office/drawing/2014/main" val="1980738948"/>
                    </a:ext>
                  </a:extLst>
                </a:gridCol>
                <a:gridCol w="465716">
                  <a:extLst>
                    <a:ext uri="{9D8B030D-6E8A-4147-A177-3AD203B41FA5}">
                      <a16:colId xmlns:a16="http://schemas.microsoft.com/office/drawing/2014/main" val="3741129615"/>
                    </a:ext>
                  </a:extLst>
                </a:gridCol>
                <a:gridCol w="450496">
                  <a:extLst>
                    <a:ext uri="{9D8B030D-6E8A-4147-A177-3AD203B41FA5}">
                      <a16:colId xmlns:a16="http://schemas.microsoft.com/office/drawing/2014/main" val="1055758049"/>
                    </a:ext>
                  </a:extLst>
                </a:gridCol>
                <a:gridCol w="465716">
                  <a:extLst>
                    <a:ext uri="{9D8B030D-6E8A-4147-A177-3AD203B41FA5}">
                      <a16:colId xmlns:a16="http://schemas.microsoft.com/office/drawing/2014/main" val="1205116419"/>
                    </a:ext>
                  </a:extLst>
                </a:gridCol>
                <a:gridCol w="535724">
                  <a:extLst>
                    <a:ext uri="{9D8B030D-6E8A-4147-A177-3AD203B41FA5}">
                      <a16:colId xmlns:a16="http://schemas.microsoft.com/office/drawing/2014/main" val="1942889769"/>
                    </a:ext>
                  </a:extLst>
                </a:gridCol>
                <a:gridCol w="465716">
                  <a:extLst>
                    <a:ext uri="{9D8B030D-6E8A-4147-A177-3AD203B41FA5}">
                      <a16:colId xmlns:a16="http://schemas.microsoft.com/office/drawing/2014/main" val="1241791562"/>
                    </a:ext>
                  </a:extLst>
                </a:gridCol>
                <a:gridCol w="429188">
                  <a:extLst>
                    <a:ext uri="{9D8B030D-6E8A-4147-A177-3AD203B41FA5}">
                      <a16:colId xmlns:a16="http://schemas.microsoft.com/office/drawing/2014/main" val="1479308168"/>
                    </a:ext>
                  </a:extLst>
                </a:gridCol>
                <a:gridCol w="462672">
                  <a:extLst>
                    <a:ext uri="{9D8B030D-6E8A-4147-A177-3AD203B41FA5}">
                      <a16:colId xmlns:a16="http://schemas.microsoft.com/office/drawing/2014/main" val="3214291988"/>
                    </a:ext>
                  </a:extLst>
                </a:gridCol>
                <a:gridCol w="611822">
                  <a:extLst>
                    <a:ext uri="{9D8B030D-6E8A-4147-A177-3AD203B41FA5}">
                      <a16:colId xmlns:a16="http://schemas.microsoft.com/office/drawing/2014/main" val="465816703"/>
                    </a:ext>
                  </a:extLst>
                </a:gridCol>
                <a:gridCol w="413968">
                  <a:extLst>
                    <a:ext uri="{9D8B030D-6E8A-4147-A177-3AD203B41FA5}">
                      <a16:colId xmlns:a16="http://schemas.microsoft.com/office/drawing/2014/main" val="3986476651"/>
                    </a:ext>
                  </a:extLst>
                </a:gridCol>
                <a:gridCol w="465716">
                  <a:extLst>
                    <a:ext uri="{9D8B030D-6E8A-4147-A177-3AD203B41FA5}">
                      <a16:colId xmlns:a16="http://schemas.microsoft.com/office/drawing/2014/main" val="2259798750"/>
                    </a:ext>
                  </a:extLst>
                </a:gridCol>
                <a:gridCol w="611822">
                  <a:extLst>
                    <a:ext uri="{9D8B030D-6E8A-4147-A177-3AD203B41FA5}">
                      <a16:colId xmlns:a16="http://schemas.microsoft.com/office/drawing/2014/main" val="4268602043"/>
                    </a:ext>
                  </a:extLst>
                </a:gridCol>
              </a:tblGrid>
              <a:tr h="280343">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1" i="0" u="none" strike="noStrike">
                          <a:solidFill>
                            <a:srgbClr val="000000"/>
                          </a:solidFill>
                          <a:effectLst/>
                          <a:latin typeface="Calibri" panose="020F0502020204030204" pitchFamily="34" charset="0"/>
                        </a:rPr>
                        <a:t>MARR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10%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000" b="1"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83845766"/>
                  </a:ext>
                </a:extLst>
              </a:tr>
              <a:tr h="280343">
                <a:tc>
                  <a:txBody>
                    <a:bodyPr/>
                    <a:lstStyle/>
                    <a:p>
                      <a:pPr algn="l" fontAlgn="b"/>
                      <a:r>
                        <a:rPr lang="en-US" sz="1000" b="0" i="0" u="none" strike="noStrike">
                          <a:solidFill>
                            <a:srgbClr val="000000"/>
                          </a:solidFill>
                          <a:effectLst/>
                          <a:latin typeface="Calibri" panose="020F0502020204030204" pitchFamily="34" charset="0"/>
                        </a:rPr>
                        <a:t>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B</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A&amp;B</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A&amp;C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A&amp;D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B&amp;C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B&amp;D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C&amp;D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ABC</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ABD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ACD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BCD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sng" strike="noStrike">
                          <a:solidFill>
                            <a:srgbClr val="000000"/>
                          </a:solidFill>
                          <a:effectLst/>
                          <a:latin typeface="Calibri" panose="020F0502020204030204" pitchFamily="34" charset="0"/>
                        </a:rPr>
                        <a:t>ABCD</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4690811"/>
                  </a:ext>
                </a:extLst>
              </a:tr>
              <a:tr h="280343">
                <a:tc>
                  <a:txBody>
                    <a:bodyPr/>
                    <a:lstStyle/>
                    <a:p>
                      <a:pPr algn="r" fontAlgn="b"/>
                      <a:r>
                        <a:rPr lang="en-US" sz="1000" b="1" i="0" u="none" strike="noStrike">
                          <a:solidFill>
                            <a:srgbClr val="000000"/>
                          </a:solidFill>
                          <a:effectLst/>
                          <a:latin typeface="Calibri" panose="020F0502020204030204" pitchFamily="34" charset="0"/>
                        </a:rPr>
                        <a:t>P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-51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-56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-61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-66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-76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7302789"/>
                  </a:ext>
                </a:extLst>
              </a:tr>
              <a:tr h="280343">
                <a:tc>
                  <a:txBody>
                    <a:bodyPr/>
                    <a:lstStyle/>
                    <a:p>
                      <a:pPr algn="r" fontAlgn="b"/>
                      <a:r>
                        <a:rPr lang="en-US" sz="1000" b="1" i="0" u="none" strike="noStrike">
                          <a:solidFill>
                            <a:srgbClr val="000000"/>
                          </a:solidFill>
                          <a:effectLst/>
                          <a:latin typeface="Calibri" panose="020F0502020204030204" pitchFamily="34" charset="0"/>
                        </a:rPr>
                        <a:t>AOR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28</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51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48</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56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64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63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71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79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5108420"/>
                  </a:ext>
                </a:extLst>
              </a:tr>
              <a:tr h="280343">
                <a:tc>
                  <a:txBody>
                    <a:bodyPr/>
                    <a:lstStyle/>
                    <a:p>
                      <a:pPr algn="r" fontAlgn="b"/>
                      <a:r>
                        <a:rPr lang="en-US" sz="1000" b="1" i="0" u="none" strike="noStrike">
                          <a:solidFill>
                            <a:srgbClr val="000000"/>
                          </a:solidFill>
                          <a:effectLst/>
                          <a:latin typeface="Calibri" panose="020F0502020204030204" pitchFamily="34" charset="0"/>
                        </a:rPr>
                        <a:t>IRR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50%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22%</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245156"/>
                  </a:ext>
                </a:extLst>
              </a:tr>
              <a:tr h="280343">
                <a:tc>
                  <a:txBody>
                    <a:bodyPr/>
                    <a:lstStyle/>
                    <a:p>
                      <a:pPr algn="r" fontAlgn="b"/>
                      <a:r>
                        <a:rPr lang="en-US" sz="1000" b="1" i="0" u="none" strike="noStrike">
                          <a:solidFill>
                            <a:srgbClr val="000000"/>
                          </a:solidFill>
                          <a:effectLst/>
                          <a:latin typeface="Calibri" panose="020F0502020204030204" pitchFamily="34" charset="0"/>
                        </a:rPr>
                        <a:t>NPW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$3.31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$2.89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$4.96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$1.57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$6.20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$8.26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$4.88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$7.85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$4.46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$6.53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$11.16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$7.77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$9.83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$9.42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$12.73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0284438"/>
                  </a:ext>
                </a:extLst>
              </a:tr>
              <a:tr h="280343">
                <a:tc>
                  <a:txBody>
                    <a:bodyPr/>
                    <a:lstStyle/>
                    <a:p>
                      <a:pPr algn="r" fontAlgn="b"/>
                      <a:r>
                        <a:rPr lang="en-US" sz="1000" b="1" i="0" u="none" strike="noStrike">
                          <a:solidFill>
                            <a:srgbClr val="000000"/>
                          </a:solidFill>
                          <a:effectLst/>
                          <a:latin typeface="Calibri" panose="020F0502020204030204" pitchFamily="34" charset="0"/>
                        </a:rPr>
                        <a:t>NPW/P =</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0.3306</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0.1928</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0.24793</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0.0507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0.2479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0.2755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0.1189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0.22432</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0.097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dirty="0">
                          <a:solidFill>
                            <a:srgbClr val="000000"/>
                          </a:solidFill>
                          <a:effectLst/>
                          <a:latin typeface="Calibri" panose="020F0502020204030204" pitchFamily="34" charset="0"/>
                        </a:rPr>
                        <a:t>0.128</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0.2479</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0.138725</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dirty="0">
                          <a:solidFill>
                            <a:srgbClr val="000000"/>
                          </a:solidFill>
                          <a:effectLst/>
                          <a:latin typeface="Calibri" panose="020F0502020204030204" pitchFamily="34" charset="0"/>
                        </a:rPr>
                        <a:t>0.161</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a:solidFill>
                            <a:srgbClr val="000000"/>
                          </a:solidFill>
                          <a:effectLst/>
                          <a:latin typeface="Calibri" panose="020F0502020204030204" pitchFamily="34" charset="0"/>
                        </a:rPr>
                        <a:t>0.1427</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000" b="1" i="0" u="none" strike="noStrike" dirty="0">
                          <a:solidFill>
                            <a:srgbClr val="000000"/>
                          </a:solidFill>
                          <a:effectLst/>
                          <a:latin typeface="Calibri" panose="020F0502020204030204" pitchFamily="34" charset="0"/>
                        </a:rPr>
                        <a:t>0.167464</a:t>
                      </a:r>
                    </a:p>
                  </a:txBody>
                  <a:tcPr marL="9010" marR="9010" marT="90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077215023"/>
                  </a:ext>
                </a:extLst>
              </a:tr>
            </a:tbl>
          </a:graphicData>
        </a:graphic>
      </p:graphicFrame>
      <p:sp>
        <p:nvSpPr>
          <p:cNvPr id="9" name="TextBox 8">
            <a:extLst>
              <a:ext uri="{FF2B5EF4-FFF2-40B4-BE49-F238E27FC236}">
                <a16:creationId xmlns:a16="http://schemas.microsoft.com/office/drawing/2014/main" id="{51994A03-54B4-4903-926C-68933C93A380}"/>
              </a:ext>
            </a:extLst>
          </p:cNvPr>
          <p:cNvSpPr txBox="1"/>
          <p:nvPr/>
        </p:nvSpPr>
        <p:spPr>
          <a:xfrm>
            <a:off x="364758" y="4114800"/>
            <a:ext cx="8227380" cy="923330"/>
          </a:xfrm>
          <a:prstGeom prst="rect">
            <a:avLst/>
          </a:prstGeom>
          <a:solidFill>
            <a:schemeClr val="bg1">
              <a:lumMod val="65000"/>
            </a:schemeClr>
          </a:solidFill>
          <a:ln>
            <a:solidFill>
              <a:schemeClr val="tx1"/>
            </a:solidFill>
          </a:ln>
        </p:spPr>
        <p:txBody>
          <a:bodyPr wrap="none" rtlCol="0">
            <a:spAutoFit/>
          </a:bodyPr>
          <a:lstStyle/>
          <a:p>
            <a:pPr marL="171450" indent="-171450" algn="l">
              <a:buFont typeface="Arial" panose="020B0604020202020204" pitchFamily="34" charset="0"/>
              <a:buChar char="•"/>
            </a:pPr>
            <a:r>
              <a:rPr lang="en-CA" b="1" dirty="0"/>
              <a:t>The rank of individual projects in the ABC bundle is the same with </a:t>
            </a:r>
            <a:r>
              <a:rPr lang="el-GR" b="1" dirty="0"/>
              <a:t>Δ</a:t>
            </a:r>
            <a:r>
              <a:rPr lang="en-CA" b="1" dirty="0"/>
              <a:t>IRR</a:t>
            </a:r>
          </a:p>
          <a:p>
            <a:pPr algn="l"/>
            <a:r>
              <a:rPr lang="en-CA" b="1" dirty="0"/>
              <a:t>	 and the NPW per dollar of initial cost methods.</a:t>
            </a:r>
          </a:p>
          <a:p>
            <a:pPr marL="171450" indent="-171450" algn="l">
              <a:buFont typeface="Arial" panose="020B0604020202020204" pitchFamily="34" charset="0"/>
              <a:buChar char="•"/>
            </a:pPr>
            <a:r>
              <a:rPr lang="en-CA" b="1" dirty="0"/>
              <a:t>The order of projects in declining importance is A, C and B.</a:t>
            </a:r>
            <a:endParaRPr lang="en-US" b="1" dirty="0"/>
          </a:p>
        </p:txBody>
      </p:sp>
    </p:spTree>
    <p:extLst>
      <p:ext uri="{BB962C8B-B14F-4D97-AF65-F5344CB8AC3E}">
        <p14:creationId xmlns:p14="http://schemas.microsoft.com/office/powerpoint/2010/main" val="3313112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4482" name="Rectangle 2"/>
          <p:cNvSpPr>
            <a:spLocks noGrp="1" noChangeArrowheads="1"/>
          </p:cNvSpPr>
          <p:nvPr>
            <p:ph type="title"/>
          </p:nvPr>
        </p:nvSpPr>
        <p:spPr>
          <a:xfrm>
            <a:off x="495300" y="750665"/>
            <a:ext cx="8153400" cy="594361"/>
          </a:xfrm>
        </p:spPr>
        <p:txBody>
          <a:bodyPr>
            <a:normAutofit/>
          </a:bodyPr>
          <a:lstStyle/>
          <a:p>
            <a:r>
              <a:rPr lang="en-CA" sz="2800" dirty="0">
                <a:latin typeface="Arial" panose="020B0604020202020204" pitchFamily="34" charset="0"/>
                <a:cs typeface="Arial" panose="020B0604020202020204" pitchFamily="34" charset="0"/>
              </a:rPr>
              <a:t>Capital Budgeting For Projects With Unequal Lives</a:t>
            </a:r>
            <a:r>
              <a:rPr lang="fr-CA" sz="2800" dirty="0">
                <a:latin typeface="Arial" panose="020B0604020202020204" pitchFamily="34" charset="0"/>
                <a:cs typeface="Arial" panose="020B0604020202020204" pitchFamily="34" charset="0"/>
              </a:rPr>
              <a:t> </a:t>
            </a:r>
          </a:p>
        </p:txBody>
      </p:sp>
      <p:sp>
        <p:nvSpPr>
          <p:cNvPr id="6" name="Slide Number Placeholder 5"/>
          <p:cNvSpPr>
            <a:spLocks noGrp="1"/>
          </p:cNvSpPr>
          <p:nvPr>
            <p:ph type="sldNum" sz="quarter" idx="12"/>
          </p:nvPr>
        </p:nvSpPr>
        <p:spPr/>
        <p:txBody>
          <a:bodyPr/>
          <a:lstStyle/>
          <a:p>
            <a:fld id="{BE8F2C40-1980-4C6D-AA3A-F03F2CA19053}" type="slidenum">
              <a:rPr lang="fr-CA" smtClean="0"/>
              <a:pPr/>
              <a:t>19</a:t>
            </a:fld>
            <a:endParaRPr lang="fr-CA"/>
          </a:p>
        </p:txBody>
      </p:sp>
      <p:graphicFrame>
        <p:nvGraphicFramePr>
          <p:cNvPr id="404483" name="Group 3"/>
          <p:cNvGraphicFramePr>
            <a:graphicFrameLocks noGrp="1"/>
          </p:cNvGraphicFramePr>
          <p:nvPr>
            <p:extLst>
              <p:ext uri="{D42A27DB-BD31-4B8C-83A1-F6EECF244321}">
                <p14:modId xmlns:p14="http://schemas.microsoft.com/office/powerpoint/2010/main" val="3505953703"/>
              </p:ext>
            </p:extLst>
          </p:nvPr>
        </p:nvGraphicFramePr>
        <p:xfrm>
          <a:off x="1600200" y="1903413"/>
          <a:ext cx="6019801" cy="4012274"/>
        </p:xfrm>
        <a:graphic>
          <a:graphicData uri="http://schemas.openxmlformats.org/drawingml/2006/table">
            <a:tbl>
              <a:tblPr/>
              <a:tblGrid>
                <a:gridCol w="1089557">
                  <a:extLst>
                    <a:ext uri="{9D8B030D-6E8A-4147-A177-3AD203B41FA5}">
                      <a16:colId xmlns:a16="http://schemas.microsoft.com/office/drawing/2014/main" val="20000"/>
                    </a:ext>
                  </a:extLst>
                </a:gridCol>
                <a:gridCol w="253818">
                  <a:extLst>
                    <a:ext uri="{9D8B030D-6E8A-4147-A177-3AD203B41FA5}">
                      <a16:colId xmlns:a16="http://schemas.microsoft.com/office/drawing/2014/main" val="20001"/>
                    </a:ext>
                  </a:extLst>
                </a:gridCol>
                <a:gridCol w="1372677">
                  <a:extLst>
                    <a:ext uri="{9D8B030D-6E8A-4147-A177-3AD203B41FA5}">
                      <a16:colId xmlns:a16="http://schemas.microsoft.com/office/drawing/2014/main" val="20002"/>
                    </a:ext>
                  </a:extLst>
                </a:gridCol>
                <a:gridCol w="1714812">
                  <a:extLst>
                    <a:ext uri="{9D8B030D-6E8A-4147-A177-3AD203B41FA5}">
                      <a16:colId xmlns:a16="http://schemas.microsoft.com/office/drawing/2014/main" val="20003"/>
                    </a:ext>
                  </a:extLst>
                </a:gridCol>
                <a:gridCol w="323565">
                  <a:extLst>
                    <a:ext uri="{9D8B030D-6E8A-4147-A177-3AD203B41FA5}">
                      <a16:colId xmlns:a16="http://schemas.microsoft.com/office/drawing/2014/main" val="20004"/>
                    </a:ext>
                  </a:extLst>
                </a:gridCol>
                <a:gridCol w="1265372">
                  <a:extLst>
                    <a:ext uri="{9D8B030D-6E8A-4147-A177-3AD203B41FA5}">
                      <a16:colId xmlns:a16="http://schemas.microsoft.com/office/drawing/2014/main" val="20005"/>
                    </a:ext>
                  </a:extLst>
                </a:gridCol>
              </a:tblGrid>
              <a:tr h="32733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sng" strike="noStrike" cap="none" normalizeH="0" baseline="0" dirty="0">
                          <a:ln>
                            <a:noFill/>
                          </a:ln>
                          <a:solidFill>
                            <a:schemeClr val="tx1"/>
                          </a:solidFill>
                          <a:effectLst/>
                          <a:latin typeface="Arial" pitchFamily="34" charset="0"/>
                          <a:cs typeface="Arial" pitchFamily="34" charset="0"/>
                        </a:rPr>
                        <a:t>Project</a:t>
                      </a:r>
                      <a:endParaRPr kumimoji="0" lang="en-US" sz="18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sng" strike="noStrike" cap="none" normalizeH="0" baseline="0" dirty="0">
                          <a:ln>
                            <a:noFill/>
                          </a:ln>
                          <a:solidFill>
                            <a:schemeClr val="tx1"/>
                          </a:solidFill>
                          <a:effectLst/>
                          <a:latin typeface="Arial" pitchFamily="34" charset="0"/>
                          <a:cs typeface="Arial" pitchFamily="34" charset="0"/>
                        </a:rPr>
                        <a:t>Initial Investment</a:t>
                      </a:r>
                      <a:endParaRPr kumimoji="0" lang="en-US" sz="18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sng" strike="noStrike" cap="none" normalizeH="0" baseline="0" dirty="0">
                          <a:ln>
                            <a:noFill/>
                          </a:ln>
                          <a:solidFill>
                            <a:schemeClr val="tx1"/>
                          </a:solidFill>
                          <a:effectLst/>
                          <a:latin typeface="Arial" pitchFamily="34" charset="0"/>
                          <a:cs typeface="Arial" pitchFamily="34" charset="0"/>
                        </a:rPr>
                        <a:t>Net Annual Cash Flow</a:t>
                      </a:r>
                      <a:endParaRPr kumimoji="0" lang="en-US" sz="18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sng" strike="noStrike" cap="none" normalizeH="0" baseline="0" dirty="0">
                          <a:ln>
                            <a:noFill/>
                          </a:ln>
                          <a:solidFill>
                            <a:schemeClr val="tx1"/>
                          </a:solidFill>
                          <a:effectLst/>
                          <a:latin typeface="Arial" pitchFamily="34" charset="0"/>
                          <a:cs typeface="Arial" pitchFamily="34" charset="0"/>
                        </a:rPr>
                        <a:t>Project Life</a:t>
                      </a:r>
                      <a:endParaRPr kumimoji="0" lang="en-US" sz="18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extLst>
                  <a:ext uri="{0D108BD9-81ED-4DB2-BD59-A6C34878D82A}">
                    <a16:rowId xmlns:a16="http://schemas.microsoft.com/office/drawing/2014/main" val="10000"/>
                  </a:ext>
                </a:extLst>
              </a:tr>
              <a:tr h="32733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A</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10000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4000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extLst>
                  <a:ext uri="{0D108BD9-81ED-4DB2-BD59-A6C34878D82A}">
                    <a16:rowId xmlns:a16="http://schemas.microsoft.com/office/drawing/2014/main" val="10001"/>
                  </a:ext>
                </a:extLst>
              </a:tr>
              <a:tr h="32733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B</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14000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3200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9</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extLst>
                  <a:ext uri="{0D108BD9-81ED-4DB2-BD59-A6C34878D82A}">
                    <a16:rowId xmlns:a16="http://schemas.microsoft.com/office/drawing/2014/main" val="10002"/>
                  </a:ext>
                </a:extLst>
              </a:tr>
              <a:tr h="32733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C</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9000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2900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5</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extLst>
                  <a:ext uri="{0D108BD9-81ED-4DB2-BD59-A6C34878D82A}">
                    <a16:rowId xmlns:a16="http://schemas.microsoft.com/office/drawing/2014/main" val="10003"/>
                  </a:ext>
                </a:extLst>
              </a:tr>
              <a:tr h="32733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D</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11000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2700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4</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extLst>
                  <a:ext uri="{0D108BD9-81ED-4DB2-BD59-A6C34878D82A}">
                    <a16:rowId xmlns:a16="http://schemas.microsoft.com/office/drawing/2014/main" val="10004"/>
                  </a:ext>
                </a:extLst>
              </a:tr>
              <a:tr h="32733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extLst>
                  <a:ext uri="{0D108BD9-81ED-4DB2-BD59-A6C34878D82A}">
                    <a16:rowId xmlns:a16="http://schemas.microsoft.com/office/drawing/2014/main" val="10005"/>
                  </a:ext>
                </a:extLst>
              </a:tr>
              <a:tr h="405013">
                <a:tc gridSpan="6">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Possible bundles = 16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6"/>
                  </a:ext>
                </a:extLst>
              </a:tr>
              <a:tr h="406861">
                <a:tc gridSpan="6">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Feasible bundles = 11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7"/>
                  </a:ext>
                </a:extLst>
              </a:tr>
              <a:tr h="327339">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MARR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endParaRPr lang="en-CA"/>
                    </a:p>
                  </a:txBody>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15%</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endParaRPr lang="en-CA"/>
                    </a:p>
                  </a:txBody>
                  <a:tcPr/>
                </a:tc>
                <a:extLst>
                  <a:ext uri="{0D108BD9-81ED-4DB2-BD59-A6C34878D82A}">
                    <a16:rowId xmlns:a16="http://schemas.microsoft.com/office/drawing/2014/main" val="10008"/>
                  </a:ext>
                </a:extLst>
              </a:tr>
              <a:tr h="327339">
                <a:tc gridSpan="3">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Budget Constraint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endParaRPr lang="en-CA"/>
                    </a:p>
                  </a:txBody>
                  <a:tcPr/>
                </a:tc>
                <a:tc hMerge="1">
                  <a:txBody>
                    <a:bodyPr/>
                    <a:lstStyle/>
                    <a:p>
                      <a:endParaRPr lang="en-CA"/>
                    </a:p>
                  </a:txBody>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$25,000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grid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800" b="1" i="0" u="none" strike="noStrike" cap="none" normalizeH="0" baseline="0" dirty="0">
                          <a:ln>
                            <a:noFill/>
                          </a:ln>
                          <a:solidFill>
                            <a:schemeClr val="tx1"/>
                          </a:solidFill>
                          <a:effectLst/>
                          <a:latin typeface="Arial" pitchFamily="34" charset="0"/>
                          <a:cs typeface="Arial" pitchFamily="34" charset="0"/>
                        </a:rPr>
                        <a:t> </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schemeClr>
                    </a:solidFill>
                  </a:tcPr>
                </a:tc>
                <a:tc hMerge="1">
                  <a:txBody>
                    <a:bodyPr/>
                    <a:lstStyle/>
                    <a:p>
                      <a:endParaRPr lang="en-CA"/>
                    </a:p>
                  </a:txBody>
                  <a:tcPr/>
                </a:tc>
                <a:extLst>
                  <a:ext uri="{0D108BD9-81ED-4DB2-BD59-A6C34878D82A}">
                    <a16:rowId xmlns:a16="http://schemas.microsoft.com/office/drawing/2014/main" val="10009"/>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bg1">
                <a:lumMod val="65000"/>
              </a:schemeClr>
            </a:gs>
            <a:gs pos="100000">
              <a:schemeClr val="bg1">
                <a:shade val="64000"/>
                <a:lumMod val="88000"/>
              </a:schemeClr>
            </a:gs>
          </a:gsLst>
          <a:lin ang="5400000" scaled="0"/>
          <a:tileRect/>
        </a:gradFill>
        <a:effectLst/>
      </p:bgPr>
    </p:bg>
    <p:spTree>
      <p:nvGrpSpPr>
        <p:cNvPr id="1" name=""/>
        <p:cNvGrpSpPr/>
        <p:nvPr/>
      </p:nvGrpSpPr>
      <p:grpSpPr>
        <a:xfrm>
          <a:off x="0" y="0"/>
          <a:ext cx="0" cy="0"/>
          <a:chOff x="0" y="0"/>
          <a:chExt cx="0" cy="0"/>
        </a:xfrm>
      </p:grpSpPr>
      <p:sp>
        <p:nvSpPr>
          <p:cNvPr id="405506" name="Rectangle 2"/>
          <p:cNvSpPr>
            <a:spLocks noGrp="1" noChangeArrowheads="1"/>
          </p:cNvSpPr>
          <p:nvPr>
            <p:ph type="title"/>
          </p:nvPr>
        </p:nvSpPr>
        <p:spPr>
          <a:xfrm>
            <a:off x="990600" y="76200"/>
            <a:ext cx="7772400" cy="1143000"/>
          </a:xfrm>
        </p:spPr>
        <p:txBody>
          <a:bodyPr/>
          <a:lstStyle/>
          <a:p>
            <a:r>
              <a:rPr lang="en-CA" sz="2400" dirty="0"/>
              <a:t>Capital Budgeting For Projects With Unequal Lives</a:t>
            </a:r>
            <a:endParaRPr lang="fr-CA" sz="2400" dirty="0"/>
          </a:p>
        </p:txBody>
      </p:sp>
      <p:sp>
        <p:nvSpPr>
          <p:cNvPr id="6" name="Slide Number Placeholder 5"/>
          <p:cNvSpPr>
            <a:spLocks noGrp="1"/>
          </p:cNvSpPr>
          <p:nvPr>
            <p:ph type="sldNum" sz="quarter" idx="12"/>
          </p:nvPr>
        </p:nvSpPr>
        <p:spPr/>
        <p:txBody>
          <a:bodyPr/>
          <a:lstStyle/>
          <a:p>
            <a:fld id="{BE8F2C40-1980-4C6D-AA3A-F03F2CA19053}" type="slidenum">
              <a:rPr lang="fr-CA" smtClean="0"/>
              <a:pPr/>
              <a:t>20</a:t>
            </a:fld>
            <a:endParaRPr lang="fr-CA"/>
          </a:p>
        </p:txBody>
      </p:sp>
      <p:graphicFrame>
        <p:nvGraphicFramePr>
          <p:cNvPr id="405507" name="Group 3"/>
          <p:cNvGraphicFramePr>
            <a:graphicFrameLocks noGrp="1"/>
          </p:cNvGraphicFramePr>
          <p:nvPr>
            <p:extLst>
              <p:ext uri="{D42A27DB-BD31-4B8C-83A1-F6EECF244321}">
                <p14:modId xmlns:p14="http://schemas.microsoft.com/office/powerpoint/2010/main" val="93367936"/>
              </p:ext>
            </p:extLst>
          </p:nvPr>
        </p:nvGraphicFramePr>
        <p:xfrm>
          <a:off x="734637" y="914402"/>
          <a:ext cx="8256963" cy="5593080"/>
        </p:xfrm>
        <a:graphic>
          <a:graphicData uri="http://schemas.openxmlformats.org/drawingml/2006/table">
            <a:tbl>
              <a:tblPr/>
              <a:tblGrid>
                <a:gridCol w="874304">
                  <a:extLst>
                    <a:ext uri="{9D8B030D-6E8A-4147-A177-3AD203B41FA5}">
                      <a16:colId xmlns:a16="http://schemas.microsoft.com/office/drawing/2014/main" val="20000"/>
                    </a:ext>
                  </a:extLst>
                </a:gridCol>
                <a:gridCol w="1112607">
                  <a:extLst>
                    <a:ext uri="{9D8B030D-6E8A-4147-A177-3AD203B41FA5}">
                      <a16:colId xmlns:a16="http://schemas.microsoft.com/office/drawing/2014/main" val="20001"/>
                    </a:ext>
                  </a:extLst>
                </a:gridCol>
                <a:gridCol w="1088934">
                  <a:extLst>
                    <a:ext uri="{9D8B030D-6E8A-4147-A177-3AD203B41FA5}">
                      <a16:colId xmlns:a16="http://schemas.microsoft.com/office/drawing/2014/main" val="20002"/>
                    </a:ext>
                  </a:extLst>
                </a:gridCol>
                <a:gridCol w="1092091">
                  <a:extLst>
                    <a:ext uri="{9D8B030D-6E8A-4147-A177-3AD203B41FA5}">
                      <a16:colId xmlns:a16="http://schemas.microsoft.com/office/drawing/2014/main" val="20003"/>
                    </a:ext>
                  </a:extLst>
                </a:gridCol>
                <a:gridCol w="1090512">
                  <a:extLst>
                    <a:ext uri="{9D8B030D-6E8A-4147-A177-3AD203B41FA5}">
                      <a16:colId xmlns:a16="http://schemas.microsoft.com/office/drawing/2014/main" val="20004"/>
                    </a:ext>
                  </a:extLst>
                </a:gridCol>
                <a:gridCol w="1092091">
                  <a:extLst>
                    <a:ext uri="{9D8B030D-6E8A-4147-A177-3AD203B41FA5}">
                      <a16:colId xmlns:a16="http://schemas.microsoft.com/office/drawing/2014/main" val="20005"/>
                    </a:ext>
                  </a:extLst>
                </a:gridCol>
                <a:gridCol w="1090513">
                  <a:extLst>
                    <a:ext uri="{9D8B030D-6E8A-4147-A177-3AD203B41FA5}">
                      <a16:colId xmlns:a16="http://schemas.microsoft.com/office/drawing/2014/main" val="20006"/>
                    </a:ext>
                  </a:extLst>
                </a:gridCol>
                <a:gridCol w="815911">
                  <a:extLst>
                    <a:ext uri="{9D8B030D-6E8A-4147-A177-3AD203B41FA5}">
                      <a16:colId xmlns:a16="http://schemas.microsoft.com/office/drawing/2014/main" val="20007"/>
                    </a:ext>
                  </a:extLst>
                </a:gridCol>
              </a:tblGrid>
              <a:tr h="259122">
                <a:tc gridSpan="8">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Viable project bundles</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0000"/>
                  </a:ext>
                </a:extLst>
              </a:tr>
              <a:tr h="388682">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24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24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24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Net Annual</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Net Annual</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Net Annual</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Net Annual</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24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88682">
                <a:tc row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a:ln>
                            <a:noFill/>
                          </a:ln>
                          <a:solidFill>
                            <a:schemeClr val="tx1"/>
                          </a:solidFill>
                          <a:effectLst/>
                          <a:latin typeface="Arial" pitchFamily="34" charset="0"/>
                          <a:cs typeface="Arial" pitchFamily="34" charset="0"/>
                        </a:rPr>
                        <a:t>Bundles</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a:ln>
                            <a:noFill/>
                          </a:ln>
                          <a:solidFill>
                            <a:schemeClr val="tx1"/>
                          </a:solidFill>
                          <a:effectLst/>
                          <a:latin typeface="Arial" pitchFamily="34" charset="0"/>
                          <a:cs typeface="Arial" pitchFamily="34" charset="0"/>
                        </a:rPr>
                        <a:t>Projects</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none" strike="noStrike" cap="none" normalizeH="0" baseline="0" dirty="0">
                          <a:ln>
                            <a:noFill/>
                          </a:ln>
                          <a:solidFill>
                            <a:schemeClr val="tx1"/>
                          </a:solidFill>
                          <a:effectLst/>
                          <a:latin typeface="Arial" pitchFamily="34" charset="0"/>
                          <a:cs typeface="Arial" pitchFamily="34" charset="0"/>
                        </a:rPr>
                        <a:t>Initial</a:t>
                      </a:r>
                      <a:endParaRPr kumimoji="0" lang="en-US" sz="1200" b="0" i="0" u="none" strike="noStrike" cap="none" normalizeH="0" baseline="0" dirty="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a:ln>
                            <a:noFill/>
                          </a:ln>
                          <a:solidFill>
                            <a:schemeClr val="tx1"/>
                          </a:solidFill>
                          <a:effectLst/>
                          <a:latin typeface="Arial" pitchFamily="34" charset="0"/>
                          <a:cs typeface="Arial" pitchFamily="34" charset="0"/>
                        </a:rPr>
                        <a:t>Investment</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600" b="1" i="0" u="sng" strike="noStrike" cap="none" normalizeH="0" baseline="0" dirty="0">
                          <a:ln>
                            <a:noFill/>
                          </a:ln>
                          <a:solidFill>
                            <a:schemeClr val="tx1"/>
                          </a:solidFill>
                          <a:effectLst/>
                          <a:latin typeface="Arial" pitchFamily="34" charset="0"/>
                          <a:cs typeface="Arial" pitchFamily="34" charset="0"/>
                        </a:rPr>
                        <a:t>Cash Flows</a:t>
                      </a:r>
                      <a:endParaRPr kumimoji="0" lang="en-US" sz="16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24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3209">
                <a:tc v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err="1">
                          <a:ln>
                            <a:noFill/>
                          </a:ln>
                          <a:solidFill>
                            <a:schemeClr val="tx1"/>
                          </a:solidFill>
                          <a:effectLst/>
                          <a:latin typeface="Arial" pitchFamily="34" charset="0"/>
                          <a:cs typeface="Arial" pitchFamily="34" charset="0"/>
                        </a:rPr>
                        <a:t>Yr</a:t>
                      </a:r>
                      <a:r>
                        <a:rPr kumimoji="0" lang="en-US" sz="1200" b="1" i="0" u="sng" strike="noStrike" cap="none" normalizeH="0" baseline="0" dirty="0">
                          <a:ln>
                            <a:noFill/>
                          </a:ln>
                          <a:solidFill>
                            <a:schemeClr val="tx1"/>
                          </a:solidFill>
                          <a:effectLst/>
                          <a:latin typeface="Arial" pitchFamily="34" charset="0"/>
                          <a:cs typeface="Arial" pitchFamily="34" charset="0"/>
                        </a:rPr>
                        <a:t> 1 to </a:t>
                      </a:r>
                      <a:r>
                        <a:rPr kumimoji="0" lang="en-US" sz="1200" b="1" i="0" u="sng" strike="noStrike" cap="none" normalizeH="0" baseline="0" dirty="0" err="1">
                          <a:ln>
                            <a:noFill/>
                          </a:ln>
                          <a:solidFill>
                            <a:schemeClr val="tx1"/>
                          </a:solidFill>
                          <a:effectLst/>
                          <a:latin typeface="Arial" pitchFamily="34" charset="0"/>
                          <a:cs typeface="Arial" pitchFamily="34" charset="0"/>
                        </a:rPr>
                        <a:t>Yr</a:t>
                      </a:r>
                      <a:r>
                        <a:rPr kumimoji="0" lang="en-US" sz="1200" b="1" i="0" u="sng" strike="noStrike" cap="none" normalizeH="0" baseline="0" dirty="0">
                          <a:ln>
                            <a:noFill/>
                          </a:ln>
                          <a:solidFill>
                            <a:schemeClr val="tx1"/>
                          </a:solidFill>
                          <a:effectLst/>
                          <a:latin typeface="Arial" pitchFamily="34" charset="0"/>
                          <a:cs typeface="Arial" pitchFamily="34" charset="0"/>
                        </a:rPr>
                        <a:t> 4</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err="1">
                          <a:ln>
                            <a:noFill/>
                          </a:ln>
                          <a:solidFill>
                            <a:schemeClr val="tx1"/>
                          </a:solidFill>
                          <a:effectLst/>
                          <a:latin typeface="Arial" pitchFamily="34" charset="0"/>
                          <a:cs typeface="Arial" pitchFamily="34" charset="0"/>
                        </a:rPr>
                        <a:t>Yr</a:t>
                      </a:r>
                      <a:r>
                        <a:rPr kumimoji="0" lang="en-US" sz="1200" b="1" i="0" u="sng" strike="noStrike" cap="none" normalizeH="0" baseline="0" dirty="0">
                          <a:ln>
                            <a:noFill/>
                          </a:ln>
                          <a:solidFill>
                            <a:schemeClr val="tx1"/>
                          </a:solidFill>
                          <a:effectLst/>
                          <a:latin typeface="Arial" pitchFamily="34" charset="0"/>
                          <a:cs typeface="Arial" pitchFamily="34" charset="0"/>
                        </a:rPr>
                        <a:t> 5</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err="1">
                          <a:ln>
                            <a:noFill/>
                          </a:ln>
                          <a:solidFill>
                            <a:schemeClr val="tx1"/>
                          </a:solidFill>
                          <a:effectLst/>
                          <a:latin typeface="Arial" pitchFamily="34" charset="0"/>
                          <a:cs typeface="Arial" pitchFamily="34" charset="0"/>
                        </a:rPr>
                        <a:t>Yr</a:t>
                      </a:r>
                      <a:r>
                        <a:rPr kumimoji="0" lang="en-US" sz="1200" b="1" i="0" u="sng" strike="noStrike" cap="none" normalizeH="0" baseline="0" dirty="0">
                          <a:ln>
                            <a:noFill/>
                          </a:ln>
                          <a:solidFill>
                            <a:schemeClr val="tx1"/>
                          </a:solidFill>
                          <a:effectLst/>
                          <a:latin typeface="Arial" pitchFamily="34" charset="0"/>
                          <a:cs typeface="Arial" pitchFamily="34" charset="0"/>
                        </a:rPr>
                        <a:t> 6</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err="1">
                          <a:ln>
                            <a:noFill/>
                          </a:ln>
                          <a:solidFill>
                            <a:schemeClr val="tx1"/>
                          </a:solidFill>
                          <a:effectLst/>
                          <a:latin typeface="Arial" pitchFamily="34" charset="0"/>
                          <a:cs typeface="Arial" pitchFamily="34" charset="0"/>
                        </a:rPr>
                        <a:t>Yr</a:t>
                      </a:r>
                      <a:r>
                        <a:rPr kumimoji="0" lang="en-US" sz="1200" b="1" i="0" u="sng" strike="noStrike" cap="none" normalizeH="0" baseline="0" dirty="0">
                          <a:ln>
                            <a:noFill/>
                          </a:ln>
                          <a:solidFill>
                            <a:schemeClr val="tx1"/>
                          </a:solidFill>
                          <a:effectLst/>
                          <a:latin typeface="Arial" pitchFamily="34" charset="0"/>
                          <a:cs typeface="Arial" pitchFamily="34" charset="0"/>
                        </a:rPr>
                        <a:t> 7 to </a:t>
                      </a:r>
                      <a:r>
                        <a:rPr kumimoji="0" lang="en-US" sz="1200" b="1" i="0" u="sng" strike="noStrike" cap="none" normalizeH="0" baseline="0" dirty="0" err="1">
                          <a:ln>
                            <a:noFill/>
                          </a:ln>
                          <a:solidFill>
                            <a:schemeClr val="tx1"/>
                          </a:solidFill>
                          <a:effectLst/>
                          <a:latin typeface="Arial" pitchFamily="34" charset="0"/>
                          <a:cs typeface="Arial" pitchFamily="34" charset="0"/>
                        </a:rPr>
                        <a:t>Yr</a:t>
                      </a:r>
                      <a:r>
                        <a:rPr kumimoji="0" lang="en-US" sz="1200" b="1" i="0" u="sng" strike="noStrike" cap="none" normalizeH="0" baseline="0" dirty="0">
                          <a:ln>
                            <a:noFill/>
                          </a:ln>
                          <a:solidFill>
                            <a:schemeClr val="tx1"/>
                          </a:solidFill>
                          <a:effectLst/>
                          <a:latin typeface="Arial" pitchFamily="34" charset="0"/>
                          <a:cs typeface="Arial" pitchFamily="34" charset="0"/>
                        </a:rPr>
                        <a:t> 9</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sng" strike="noStrike" cap="none" normalizeH="0" baseline="0" dirty="0">
                          <a:ln>
                            <a:noFill/>
                          </a:ln>
                          <a:solidFill>
                            <a:schemeClr val="tx1"/>
                          </a:solidFill>
                          <a:effectLst/>
                          <a:latin typeface="Arial" pitchFamily="34" charset="0"/>
                          <a:cs typeface="Arial" pitchFamily="34" charset="0"/>
                        </a:rPr>
                        <a:t>NPW</a:t>
                      </a:r>
                      <a:endParaRPr kumimoji="0" lang="en-US" sz="12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3"/>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1</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Do Nothing</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4"/>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2</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A</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10000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$5,138</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5"/>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3</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B</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$1,269</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6"/>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4</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C</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9000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2900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2900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$721</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7"/>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5</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D</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11000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2700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-$3,292</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8"/>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6</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AB</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7200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7200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7200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$7,911</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9"/>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7</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AC</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19000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6900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6900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$24,859</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10"/>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8</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AD</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21000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6700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4000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$1,846</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11"/>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9</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BC</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23000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6100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6100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$1,990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12"/>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BD</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25000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5900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3200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-$2,022</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13"/>
                  </a:ext>
                </a:extLst>
              </a:tr>
              <a:tr h="220253">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11</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CD</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20000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a:ln>
                            <a:noFill/>
                          </a:ln>
                          <a:solidFill>
                            <a:schemeClr val="tx1"/>
                          </a:solidFill>
                          <a:effectLst/>
                          <a:latin typeface="Arial" pitchFamily="34" charset="0"/>
                          <a:cs typeface="Arial" pitchFamily="34" charset="0"/>
                        </a:rPr>
                        <a:t>5600</a:t>
                      </a:r>
                      <a:endParaRPr kumimoji="0" lang="en-US" sz="11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2900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100" b="1" i="0" u="none" strike="noStrike" cap="none" normalizeH="0" baseline="0" dirty="0">
                          <a:ln>
                            <a:noFill/>
                          </a:ln>
                          <a:solidFill>
                            <a:schemeClr val="tx1"/>
                          </a:solidFill>
                          <a:effectLst/>
                          <a:latin typeface="Arial" pitchFamily="34" charset="0"/>
                          <a:cs typeface="Arial" pitchFamily="34" charset="0"/>
                        </a:rPr>
                        <a:t>$17,430</a:t>
                      </a:r>
                      <a:endParaRPr kumimoji="0" lang="en-US" sz="11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14"/>
                  </a:ext>
                </a:extLst>
              </a:tr>
              <a:tr h="207297">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12</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ABC</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dirty="0">
                          <a:ln>
                            <a:noFill/>
                          </a:ln>
                          <a:solidFill>
                            <a:schemeClr val="tx1"/>
                          </a:solidFill>
                          <a:effectLst/>
                          <a:latin typeface="Arial" pitchFamily="34" charset="0"/>
                          <a:cs typeface="Arial" pitchFamily="34" charset="0"/>
                        </a:rPr>
                        <a:t>31000</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dirty="0">
                          <a:ln>
                            <a:noFill/>
                          </a:ln>
                          <a:solidFill>
                            <a:schemeClr val="tx1"/>
                          </a:solidFill>
                          <a:effectLst/>
                          <a:latin typeface="Arial" pitchFamily="34" charset="0"/>
                          <a:cs typeface="Arial" pitchFamily="34" charset="0"/>
                        </a:rPr>
                        <a:t> </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dirty="0">
                          <a:ln>
                            <a:noFill/>
                          </a:ln>
                          <a:solidFill>
                            <a:schemeClr val="tx1"/>
                          </a:solidFill>
                          <a:effectLst/>
                          <a:latin typeface="Arial" pitchFamily="34" charset="0"/>
                          <a:cs typeface="Arial" pitchFamily="34" charset="0"/>
                        </a:rPr>
                        <a:t> </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extLst>
                  <a:ext uri="{0D108BD9-81ED-4DB2-BD59-A6C34878D82A}">
                    <a16:rowId xmlns:a16="http://schemas.microsoft.com/office/drawing/2014/main" val="10015"/>
                  </a:ext>
                </a:extLst>
              </a:tr>
              <a:tr h="207297">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13</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ABD</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36000</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extLst>
                  <a:ext uri="{0D108BD9-81ED-4DB2-BD59-A6C34878D82A}">
                    <a16:rowId xmlns:a16="http://schemas.microsoft.com/office/drawing/2014/main" val="10016"/>
                  </a:ext>
                </a:extLst>
              </a:tr>
              <a:tr h="233209">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14</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ACD</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30000</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gridSpan="3">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200" b="1" i="0" u="none" strike="noStrike" cap="none" normalizeH="0" baseline="0">
                          <a:ln>
                            <a:noFill/>
                          </a:ln>
                          <a:solidFill>
                            <a:schemeClr val="tx1"/>
                          </a:solidFill>
                          <a:effectLst/>
                          <a:latin typeface="Arial" pitchFamily="34" charset="0"/>
                          <a:cs typeface="Arial" pitchFamily="34" charset="0"/>
                        </a:rPr>
                        <a:t>These bundles are too costly.</a:t>
                      </a:r>
                      <a:endParaRPr kumimoji="0" lang="en-US" sz="12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hMerge="1">
                  <a:txBody>
                    <a:bodyPr/>
                    <a:lstStyle/>
                    <a:p>
                      <a:endParaRPr lang="en-CA"/>
                    </a:p>
                  </a:txBody>
                  <a:tcPr/>
                </a:tc>
                <a:tc hMerge="1">
                  <a:txBody>
                    <a:bodyPr/>
                    <a:lstStyle/>
                    <a:p>
                      <a:endParaRPr lang="en-CA"/>
                    </a:p>
                  </a:txBody>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extLst>
                  <a:ext uri="{0D108BD9-81ED-4DB2-BD59-A6C34878D82A}">
                    <a16:rowId xmlns:a16="http://schemas.microsoft.com/office/drawing/2014/main" val="10017"/>
                  </a:ext>
                </a:extLst>
              </a:tr>
              <a:tr h="207297">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15</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BCD</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34000</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dirty="0">
                          <a:ln>
                            <a:noFill/>
                          </a:ln>
                          <a:solidFill>
                            <a:schemeClr val="tx1"/>
                          </a:solidFill>
                          <a:effectLst/>
                          <a:latin typeface="Arial" pitchFamily="34" charset="0"/>
                          <a:cs typeface="Arial" pitchFamily="34" charset="0"/>
                        </a:rPr>
                        <a:t> </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extLst>
                  <a:ext uri="{0D108BD9-81ED-4DB2-BD59-A6C34878D82A}">
                    <a16:rowId xmlns:a16="http://schemas.microsoft.com/office/drawing/2014/main" val="10018"/>
                  </a:ext>
                </a:extLst>
              </a:tr>
              <a:tr h="207297">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16</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ABCD</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44000</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 latinLnBrk="0" hangingPunct="1">
                        <a:lnSpc>
                          <a:spcPct val="100000"/>
                        </a:lnSpc>
                        <a:spcBef>
                          <a:spcPct val="0"/>
                        </a:spcBef>
                        <a:spcAft>
                          <a:spcPct val="0"/>
                        </a:spcAft>
                        <a:buClrTx/>
                        <a:buSzPct val="75000"/>
                        <a:buFontTx/>
                        <a:buNone/>
                        <a:tabLst/>
                      </a:pPr>
                      <a:r>
                        <a:rPr kumimoji="0" lang="en-US" sz="1000" b="1" i="0" u="none" strike="noStrike" cap="none" normalizeH="0" baseline="0" dirty="0">
                          <a:ln>
                            <a:noFill/>
                          </a:ln>
                          <a:solidFill>
                            <a:schemeClr val="tx1"/>
                          </a:solidFill>
                          <a:effectLst/>
                          <a:latin typeface="Arial" pitchFamily="34" charset="0"/>
                          <a:cs typeface="Arial" pitchFamily="34" charset="0"/>
                        </a:rPr>
                        <a:t> </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extLst>
                  <a:ext uri="{0D108BD9-81ED-4DB2-BD59-A6C34878D82A}">
                    <a16:rowId xmlns:a16="http://schemas.microsoft.com/office/drawing/2014/main" val="10019"/>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6530" name="Rectangle 2"/>
          <p:cNvSpPr>
            <a:spLocks noGrp="1" noChangeArrowheads="1"/>
          </p:cNvSpPr>
          <p:nvPr>
            <p:ph type="title"/>
          </p:nvPr>
        </p:nvSpPr>
        <p:spPr/>
        <p:txBody>
          <a:bodyPr/>
          <a:lstStyle/>
          <a:p>
            <a:r>
              <a:rPr lang="en-CA" sz="2400"/>
              <a:t>Capital Budgeting For Projects With Unequal Lives</a:t>
            </a:r>
            <a:endParaRPr lang="fr-CA" sz="2400"/>
          </a:p>
        </p:txBody>
      </p:sp>
      <p:sp>
        <p:nvSpPr>
          <p:cNvPr id="6" name="Slide Number Placeholder 5"/>
          <p:cNvSpPr>
            <a:spLocks noGrp="1"/>
          </p:cNvSpPr>
          <p:nvPr>
            <p:ph type="sldNum" sz="quarter" idx="12"/>
          </p:nvPr>
        </p:nvSpPr>
        <p:spPr/>
        <p:txBody>
          <a:bodyPr/>
          <a:lstStyle/>
          <a:p>
            <a:fld id="{BE8F2C40-1980-4C6D-AA3A-F03F2CA19053}" type="slidenum">
              <a:rPr lang="fr-CA" smtClean="0"/>
              <a:pPr/>
              <a:t>21</a:t>
            </a:fld>
            <a:endParaRPr lang="fr-CA" dirty="0"/>
          </a:p>
        </p:txBody>
      </p:sp>
      <p:graphicFrame>
        <p:nvGraphicFramePr>
          <p:cNvPr id="406531" name="Object 3"/>
          <p:cNvGraphicFramePr>
            <a:graphicFrameLocks noChangeAspect="1"/>
          </p:cNvGraphicFramePr>
          <p:nvPr>
            <p:extLst>
              <p:ext uri="{D42A27DB-BD31-4B8C-83A1-F6EECF244321}">
                <p14:modId xmlns:p14="http://schemas.microsoft.com/office/powerpoint/2010/main" val="2652307093"/>
              </p:ext>
            </p:extLst>
          </p:nvPr>
        </p:nvGraphicFramePr>
        <p:xfrm>
          <a:off x="685800" y="1447800"/>
          <a:ext cx="7666038" cy="4227513"/>
        </p:xfrm>
        <a:graphic>
          <a:graphicData uri="http://schemas.openxmlformats.org/presentationml/2006/ole">
            <mc:AlternateContent xmlns:mc="http://schemas.openxmlformats.org/markup-compatibility/2006">
              <mc:Choice xmlns:v="urn:schemas-microsoft-com:vml" Requires="v">
                <p:oleObj spid="_x0000_s406669" name="Worksheet" r:id="rId3" imgW="8905743" imgH="2867130" progId="Excel.Sheet.8">
                  <p:embed/>
                </p:oleObj>
              </mc:Choice>
              <mc:Fallback>
                <p:oleObj name="Worksheet" r:id="rId3" imgW="8905743" imgH="2867130" progId="Excel.Sheet.8">
                  <p:embed/>
                  <p:pic>
                    <p:nvPicPr>
                      <p:cNvPr id="0" name="Object 3"/>
                      <p:cNvPicPr>
                        <a:picLocks noChangeAspect="1" noChangeArrowheads="1"/>
                      </p:cNvPicPr>
                      <p:nvPr/>
                    </p:nvPicPr>
                    <p:blipFill>
                      <a:blip r:embed="rId4"/>
                      <a:srcRect/>
                      <a:stretch>
                        <a:fillRect/>
                      </a:stretch>
                    </p:blipFill>
                    <p:spPr bwMode="auto">
                      <a:xfrm>
                        <a:off x="685800" y="1447800"/>
                        <a:ext cx="7666038" cy="4227513"/>
                      </a:xfrm>
                      <a:prstGeom prst="rect">
                        <a:avLst/>
                      </a:prstGeom>
                      <a:noFill/>
                      <a:ln>
                        <a:solidFill>
                          <a:schemeClr val="tx1"/>
                        </a:solidFill>
                      </a:ln>
                      <a:effectLst/>
                    </p:spPr>
                  </p:pic>
                </p:oleObj>
              </mc:Fallback>
            </mc:AlternateContent>
          </a:graphicData>
        </a:graphic>
      </p:graphicFrame>
      <p:sp>
        <p:nvSpPr>
          <p:cNvPr id="406532" name="AutoShape 4"/>
          <p:cNvSpPr>
            <a:spLocks noChangeArrowheads="1"/>
          </p:cNvSpPr>
          <p:nvPr/>
        </p:nvSpPr>
        <p:spPr bwMode="auto">
          <a:xfrm rot="16200000">
            <a:off x="5181600" y="5151736"/>
            <a:ext cx="990600" cy="1905000"/>
          </a:xfrm>
          <a:prstGeom prst="rightArrowCallout">
            <a:avLst>
              <a:gd name="adj1" fmla="val 48077"/>
              <a:gd name="adj2" fmla="val 48077"/>
              <a:gd name="adj3" fmla="val 16667"/>
              <a:gd name="adj4" fmla="val 66667"/>
            </a:avLst>
          </a:prstGeom>
          <a:noFill/>
          <a:ln w="57150">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406533" name="Text Box 5"/>
          <p:cNvSpPr txBox="1">
            <a:spLocks noChangeArrowheads="1"/>
          </p:cNvSpPr>
          <p:nvPr/>
        </p:nvSpPr>
        <p:spPr bwMode="auto">
          <a:xfrm>
            <a:off x="4803775" y="5941000"/>
            <a:ext cx="1746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fr-CA" b="1" dirty="0"/>
              <a:t>Best Bundle!!!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9970" name="Rectangle 2"/>
          <p:cNvSpPr>
            <a:spLocks noGrp="1" noChangeArrowheads="1"/>
          </p:cNvSpPr>
          <p:nvPr>
            <p:ph type="ctrTitle"/>
          </p:nvPr>
        </p:nvSpPr>
        <p:spPr>
          <a:xfrm>
            <a:off x="153988" y="762000"/>
            <a:ext cx="8990012" cy="2209800"/>
          </a:xfrm>
        </p:spPr>
        <p:txBody>
          <a:bodyPr/>
          <a:lstStyle/>
          <a:p>
            <a:br>
              <a:rPr lang="en-GB" sz="3400" b="1" dirty="0">
                <a:cs typeface="Times New Roman" pitchFamily="18" charset="0"/>
              </a:rPr>
            </a:br>
            <a:r>
              <a:rPr lang="en-GB" sz="2800" b="1" dirty="0"/>
              <a:t>Engineering Economics (ECO 1192)</a:t>
            </a:r>
            <a:br>
              <a:rPr lang="en-GB" sz="2000" b="1" dirty="0"/>
            </a:br>
            <a:r>
              <a:rPr lang="en-GB" sz="2000" dirty="0"/>
              <a:t> </a:t>
            </a:r>
            <a:r>
              <a:rPr lang="en-GB" sz="2400" b="1" dirty="0"/>
              <a:t>Topic 6: Capital Rationing (Budgeting)</a:t>
            </a:r>
            <a:endParaRPr lang="en-US" sz="2400" b="1" dirty="0"/>
          </a:p>
        </p:txBody>
      </p:sp>
      <p:sp>
        <p:nvSpPr>
          <p:cNvPr id="339971" name="Rectangle 3"/>
          <p:cNvSpPr>
            <a:spLocks noGrp="1" noChangeArrowheads="1"/>
          </p:cNvSpPr>
          <p:nvPr>
            <p:ph type="subTitle" idx="1"/>
          </p:nvPr>
        </p:nvSpPr>
        <p:spPr>
          <a:xfrm>
            <a:off x="2286000" y="3352800"/>
            <a:ext cx="5486400" cy="1752600"/>
          </a:xfrm>
        </p:spPr>
        <p:txBody>
          <a:bodyPr/>
          <a:lstStyle/>
          <a:p>
            <a:br>
              <a:rPr lang="en-GB" b="1">
                <a:cs typeface="Times New Roman" pitchFamily="18" charset="0"/>
              </a:rPr>
            </a:br>
            <a:r>
              <a:rPr lang="en-US" sz="2400"/>
              <a:t>Claude Théoret</a:t>
            </a:r>
          </a:p>
          <a:p>
            <a:r>
              <a:rPr lang="en-US" sz="2400"/>
              <a:t>University of Ottawa</a:t>
            </a:r>
          </a:p>
        </p:txBody>
      </p:sp>
    </p:spTree>
  </p:cSld>
  <p:clrMapOvr>
    <a:masterClrMapping/>
  </p:clrMapOvr>
  <p:transition/>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2854</TotalTime>
  <Words>2746</Words>
  <Application>Microsoft Macintosh PowerPoint</Application>
  <PresentationFormat>On-screen Show (4:3)</PresentationFormat>
  <Paragraphs>1342</Paragraphs>
  <Slides>22</Slides>
  <Notes>11</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22</vt:i4>
      </vt:variant>
    </vt:vector>
  </HeadingPairs>
  <TitlesOfParts>
    <vt:vector size="30" baseType="lpstr">
      <vt:lpstr>Arial</vt:lpstr>
      <vt:lpstr>Calibri</vt:lpstr>
      <vt:lpstr>Calibri Light</vt:lpstr>
      <vt:lpstr>Times New Roman</vt:lpstr>
      <vt:lpstr>Wingdings</vt:lpstr>
      <vt:lpstr>Custom Design</vt:lpstr>
      <vt:lpstr>Retrospect</vt:lpstr>
      <vt:lpstr>Worksheet</vt:lpstr>
      <vt:lpstr> Engineering Economics (ECO 1192)  Topic 6: Capital Rationing (Budgeting)</vt:lpstr>
      <vt:lpstr>Content</vt:lpstr>
      <vt:lpstr>References</vt:lpstr>
      <vt:lpstr>Capital budgeting characteristics</vt:lpstr>
      <vt:lpstr>Capital Budgeting Methods</vt:lpstr>
      <vt:lpstr>Capital Budgeting: Selecting the best bundle of projects</vt:lpstr>
      <vt:lpstr>Capital Budgeting Ranking Projects Within the Best Bundle of Projects</vt:lpstr>
      <vt:lpstr>Independent Projects With Capital Budgeting (i.e., limited funds)</vt:lpstr>
      <vt:lpstr>Independent Projects With Capital Budgeting (i.e., limited funds) cont’d</vt:lpstr>
      <vt:lpstr>Example: Capital Rationing </vt:lpstr>
      <vt:lpstr>Example: Capital Rationing </vt:lpstr>
      <vt:lpstr>Example: Capital Rationing </vt:lpstr>
      <vt:lpstr>Example: Capital Rationing</vt:lpstr>
      <vt:lpstr>Capital Rationing with a $45K Budget</vt:lpstr>
      <vt:lpstr>Capital Rationing with a $60K Budget</vt:lpstr>
      <vt:lpstr>Ranking Projects Within the Best Bundle of Projects (ABC) </vt:lpstr>
      <vt:lpstr>Ranking Projects Within Bundle ABC </vt:lpstr>
      <vt:lpstr>Ranking Projects Within Bundle ABC </vt:lpstr>
      <vt:lpstr>Capital Budgeting For Projects With Unequal Lives </vt:lpstr>
      <vt:lpstr>Capital Budgeting For Projects With Unequal Lives</vt:lpstr>
      <vt:lpstr>Capital Budgeting For Projects With Unequal Lives</vt:lpstr>
      <vt:lpstr> Engineering Economics (ECO 1192)  Topic 6: Capital Rationing (Budgeting)</vt:lpstr>
    </vt:vector>
  </TitlesOfParts>
  <Company>Cognos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ASSESSMENT: RATE OF RETURN METHODS (IRR &amp; ERR)</dc:title>
  <dc:creator>qinb</dc:creator>
  <cp:lastModifiedBy>Jonathan Landsman</cp:lastModifiedBy>
  <cp:revision>276</cp:revision>
  <cp:lastPrinted>2018-01-31T02:06:20Z</cp:lastPrinted>
  <dcterms:created xsi:type="dcterms:W3CDTF">2003-03-27T15:01:12Z</dcterms:created>
  <dcterms:modified xsi:type="dcterms:W3CDTF">2019-10-02T00:55:57Z</dcterms:modified>
</cp:coreProperties>
</file>