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9" r:id="rId1"/>
  </p:sldMasterIdLst>
  <p:notesMasterIdLst>
    <p:notesMasterId r:id="rId35"/>
  </p:notesMasterIdLst>
  <p:handoutMasterIdLst>
    <p:handoutMasterId r:id="rId36"/>
  </p:handoutMasterIdLst>
  <p:sldIdLst>
    <p:sldId id="493" r:id="rId2"/>
    <p:sldId id="482" r:id="rId3"/>
    <p:sldId id="472" r:id="rId4"/>
    <p:sldId id="427" r:id="rId5"/>
    <p:sldId id="428" r:id="rId6"/>
    <p:sldId id="488" r:id="rId7"/>
    <p:sldId id="429" r:id="rId8"/>
    <p:sldId id="489" r:id="rId9"/>
    <p:sldId id="430" r:id="rId10"/>
    <p:sldId id="431" r:id="rId11"/>
    <p:sldId id="437" r:id="rId12"/>
    <p:sldId id="438" r:id="rId13"/>
    <p:sldId id="439" r:id="rId14"/>
    <p:sldId id="474" r:id="rId15"/>
    <p:sldId id="475" r:id="rId16"/>
    <p:sldId id="470" r:id="rId17"/>
    <p:sldId id="471" r:id="rId18"/>
    <p:sldId id="441" r:id="rId19"/>
    <p:sldId id="442" r:id="rId20"/>
    <p:sldId id="443" r:id="rId21"/>
    <p:sldId id="444" r:id="rId22"/>
    <p:sldId id="487" r:id="rId23"/>
    <p:sldId id="445" r:id="rId24"/>
    <p:sldId id="478" r:id="rId25"/>
    <p:sldId id="446" r:id="rId26"/>
    <p:sldId id="447" r:id="rId27"/>
    <p:sldId id="448" r:id="rId28"/>
    <p:sldId id="449" r:id="rId29"/>
    <p:sldId id="454" r:id="rId30"/>
    <p:sldId id="455" r:id="rId31"/>
    <p:sldId id="486" r:id="rId32"/>
    <p:sldId id="492" r:id="rId33"/>
    <p:sldId id="490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473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0D9DF43-9F11-420E-B127-C905AFDF8380}" type="datetimeFigureOut">
              <a:rPr lang="en-US"/>
              <a:pPr>
                <a:defRPr/>
              </a:pPr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26D3612-57A2-458B-B45A-D52CA6270AC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1242B11-A071-421F-8EDA-4C603FE2B8A6}" type="datetimeFigureOut">
              <a:rPr lang="en-US"/>
              <a:pPr>
                <a:defRPr/>
              </a:pPr>
              <a:t>10/18/2017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E72EFA6-E24A-4880-A89F-B4513AE9BAA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447E0B-0397-4770-B968-0980C91F0FDF}" type="slidenum">
              <a:rPr lang="en-US" altLang="en-US"/>
              <a:pPr eaLnBrk="1" hangingPunct="1"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6162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63D43FD-1979-49F4-886A-559D8F4FC318}" type="slidenum">
              <a:rPr lang="en-US" altLang="en-US" sz="1200"/>
              <a:pPr algn="r"/>
              <a:t>10</a:t>
            </a:fld>
            <a:endParaRPr lang="en-US" altLang="en-US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11DEDD-80D1-45AC-8268-A2F6EF8D95BA}" type="slidenum">
              <a:rPr lang="en-US" altLang="en-US" smtClean="0">
                <a:latin typeface="Arial" charset="0"/>
                <a:cs typeface="Arial" charset="0"/>
              </a:rPr>
              <a:pPr/>
              <a:t>11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085A83-A360-4A96-842E-45D8995A6476}" type="slidenum">
              <a:rPr lang="en-US" altLang="en-US" smtClean="0">
                <a:latin typeface="Arial" charset="0"/>
                <a:cs typeface="Arial" charset="0"/>
              </a:rPr>
              <a:pPr/>
              <a:t>12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49A9E8-E995-41C8-AF7F-E00CE0F3BD4A}" type="slidenum">
              <a:rPr lang="en-US" altLang="en-US" smtClean="0">
                <a:latin typeface="Arial" charset="0"/>
                <a:cs typeface="Arial" charset="0"/>
              </a:rPr>
              <a:pPr/>
              <a:t>13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947F02C-AE38-4DE8-AE60-D3201B45E983}" type="slidenum">
              <a:rPr lang="en-US" altLang="en-US" smtClean="0">
                <a:latin typeface="Arial" charset="0"/>
                <a:cs typeface="Arial" charset="0"/>
              </a:rPr>
              <a:pPr/>
              <a:t>14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A9BBFD9-8E1D-4942-A87D-67CDF4875773}" type="slidenum">
              <a:rPr lang="en-US" altLang="en-US" smtClean="0">
                <a:latin typeface="Arial" charset="0"/>
                <a:cs typeface="Arial" charset="0"/>
              </a:rPr>
              <a:pPr/>
              <a:t>15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533373D-B358-4B0B-879C-41E94A9EDD61}" type="slidenum">
              <a:rPr lang="en-US" altLang="en-US" smtClean="0">
                <a:latin typeface="Arial" charset="0"/>
                <a:cs typeface="Arial" charset="0"/>
              </a:rPr>
              <a:pPr/>
              <a:t>16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878380F-818D-453D-94EC-21099BAE574F}" type="slidenum">
              <a:rPr lang="en-US" altLang="en-US" smtClean="0">
                <a:latin typeface="Arial" charset="0"/>
                <a:cs typeface="Arial" charset="0"/>
              </a:rPr>
              <a:pPr/>
              <a:t>17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3DA49C-0E94-49DC-A6F9-3357D89DC484}" type="slidenum">
              <a:rPr lang="en-US" altLang="en-US" smtClean="0">
                <a:latin typeface="Arial" charset="0"/>
                <a:cs typeface="Arial" charset="0"/>
              </a:rPr>
              <a:pPr/>
              <a:t>18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10FBA3-177B-4CD7-86E6-4A6F35C2EC3F}" type="slidenum">
              <a:rPr lang="en-US" altLang="en-US" smtClean="0">
                <a:latin typeface="Arial" charset="0"/>
                <a:cs typeface="Arial" charset="0"/>
              </a:rPr>
              <a:pPr/>
              <a:t>19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7B2AD7-FBE5-455E-8BEC-C8B129EBF049}" type="slidenum">
              <a:rPr lang="en-US" altLang="en-US" smtClean="0">
                <a:latin typeface="Arial" charset="0"/>
                <a:cs typeface="Arial" charset="0"/>
              </a:rPr>
              <a:pPr/>
              <a:t>2</a:t>
            </a:fld>
            <a:endParaRPr lang="en-US" altLang="en-US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AAD2F0-FF11-4823-B468-836164D866E8}" type="slidenum">
              <a:rPr lang="en-US" altLang="en-US" smtClean="0">
                <a:latin typeface="Arial" charset="0"/>
                <a:cs typeface="Arial" charset="0"/>
              </a:rPr>
              <a:pPr/>
              <a:t>20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A5217F9-67E6-43EA-930D-31254882EBBE}" type="slidenum">
              <a:rPr lang="en-US" altLang="en-US" smtClean="0">
                <a:latin typeface="Arial" charset="0"/>
                <a:cs typeface="Arial" charset="0"/>
              </a:rPr>
              <a:pPr/>
              <a:t>21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A5217F9-67E6-43EA-930D-31254882EBBE}" type="slidenum">
              <a:rPr lang="en-US" altLang="en-US" smtClean="0">
                <a:latin typeface="Arial" charset="0"/>
                <a:cs typeface="Arial" charset="0"/>
              </a:rPr>
              <a:pPr/>
              <a:t>22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9840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CE483-E171-42B7-AAD5-596C7494A363}" type="slidenum">
              <a:rPr lang="en-US" altLang="en-US" smtClean="0">
                <a:latin typeface="Arial" charset="0"/>
                <a:cs typeface="Arial" charset="0"/>
              </a:rPr>
              <a:pPr/>
              <a:t>23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1F64DF-E55B-4259-8DB4-954DC760BCD0}" type="slidenum">
              <a:rPr lang="en-US" altLang="en-US" smtClean="0">
                <a:latin typeface="Arial" charset="0"/>
                <a:cs typeface="Arial" charset="0"/>
              </a:rPr>
              <a:pPr/>
              <a:t>24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C1E93A-06A4-4E55-BCBF-C3DE821FDC23}" type="slidenum">
              <a:rPr lang="en-US" altLang="en-US" smtClean="0">
                <a:latin typeface="Arial" charset="0"/>
                <a:cs typeface="Arial" charset="0"/>
              </a:rPr>
              <a:pPr/>
              <a:t>25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ED8AEF-D596-45C9-B681-F18D4BBFAE63}" type="slidenum">
              <a:rPr lang="en-US" altLang="en-US" smtClean="0">
                <a:latin typeface="Arial" charset="0"/>
                <a:cs typeface="Arial" charset="0"/>
              </a:rPr>
              <a:pPr/>
              <a:t>26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1514E8-E93F-43D3-8B13-8232C261CF16}" type="slidenum">
              <a:rPr lang="en-US" altLang="en-US" smtClean="0">
                <a:latin typeface="Arial" charset="0"/>
                <a:cs typeface="Arial" charset="0"/>
              </a:rPr>
              <a:pPr/>
              <a:t>27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4EBA8A6-72EF-4676-AB59-A4DAD9E2EFF2}" type="slidenum">
              <a:rPr lang="en-US" altLang="en-US" smtClean="0">
                <a:latin typeface="Arial" charset="0"/>
                <a:cs typeface="Arial" charset="0"/>
              </a:rPr>
              <a:pPr/>
              <a:t>28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896803-D7F3-4B19-9583-FAA603D4F8FC}" type="slidenum">
              <a:rPr lang="en-US" altLang="en-US" smtClean="0">
                <a:latin typeface="Arial" charset="0"/>
                <a:cs typeface="Arial" charset="0"/>
              </a:rPr>
              <a:pPr/>
              <a:t>29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D89243A-D0C0-4830-A4AA-A323A2CB9E80}" type="slidenum">
              <a:rPr lang="en-US" altLang="en-US" smtClean="0">
                <a:latin typeface="Arial" charset="0"/>
                <a:cs typeface="Arial" charset="0"/>
              </a:rPr>
              <a:pPr/>
              <a:t>3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0C8FF1-C231-4CA7-83D1-70975AB3F03A}" type="slidenum">
              <a:rPr lang="en-US" altLang="en-US" smtClean="0">
                <a:latin typeface="Arial" charset="0"/>
                <a:cs typeface="Arial" charset="0"/>
              </a:rPr>
              <a:pPr/>
              <a:t>30</a:t>
            </a:fld>
            <a:endParaRPr lang="en-US" altLang="en-US">
              <a:latin typeface="Arial" charset="0"/>
              <a:cs typeface="Arial" charset="0"/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4EFEA22-A931-4A1E-A0C4-F4D9BD395D81}" type="slidenum">
              <a:rPr lang="en-US" altLang="en-US" sz="1200"/>
              <a:pPr algn="r" eaLnBrk="1" hangingPunct="1"/>
              <a:t>31</a:t>
            </a:fld>
            <a:endParaRPr lang="en-US" altLang="en-US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6691455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4EFEA22-A931-4A1E-A0C4-F4D9BD395D81}" type="slidenum">
              <a:rPr lang="en-US" altLang="en-US" sz="1200"/>
              <a:pPr algn="r" eaLnBrk="1" hangingPunct="1"/>
              <a:t>32</a:t>
            </a:fld>
            <a:endParaRPr lang="en-US" altLang="en-US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0527805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851D65-7FDE-4010-986B-C42905BA9CA9}" type="slidenum">
              <a:rPr lang="en-US" altLang="en-US"/>
              <a:pPr eaLnBrk="1" hangingPunct="1"/>
              <a:t>33</a:t>
            </a:fld>
            <a:endParaRPr lang="en-US" altLang="en-US" dirty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42123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57C64E-ED2B-4732-A0F8-42FD0914D96A}" type="slidenum">
              <a:rPr lang="en-US" altLang="en-US" sz="1200"/>
              <a:pPr algn="r"/>
              <a:t>4</a:t>
            </a:fld>
            <a:endParaRPr lang="en-US" alt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76C5632-1DF9-4FE4-BA47-9C888ACD0637}" type="slidenum">
              <a:rPr lang="en-US" altLang="en-US" sz="1200"/>
              <a:pPr algn="r"/>
              <a:t>5</a:t>
            </a:fld>
            <a:endParaRPr lang="en-US" alt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76C5632-1DF9-4FE4-BA47-9C888ACD0637}" type="slidenum">
              <a:rPr lang="en-US" altLang="en-US" sz="1200"/>
              <a:pPr algn="r"/>
              <a:t>6</a:t>
            </a:fld>
            <a:endParaRPr lang="en-US" alt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813927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77720EF-2C82-47F1-BE97-018CEBDDE663}" type="slidenum">
              <a:rPr lang="en-US" altLang="en-US" sz="1200"/>
              <a:pPr algn="r"/>
              <a:t>7</a:t>
            </a:fld>
            <a:endParaRPr lang="en-US" alt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77720EF-2C82-47F1-BE97-018CEBDDE663}" type="slidenum">
              <a:rPr lang="en-US" altLang="en-US" sz="1200"/>
              <a:pPr algn="r"/>
              <a:t>8</a:t>
            </a:fld>
            <a:endParaRPr lang="en-US" alt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042196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FA9491E-FD06-41E2-AEA8-2DA1EE966E73}" type="slidenum">
              <a:rPr lang="en-US" altLang="en-US" sz="1200"/>
              <a:pPr algn="r"/>
              <a:t>9</a:t>
            </a:fld>
            <a:endParaRPr lang="en-US" alt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CA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83B7A-E744-423D-A5BC-6B22CECC1B9A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5A3D55D7-A58C-4A92-9AC0-65BCCFDE2AC8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6C12A-192C-45EC-8996-465DC0825212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28C04-409C-49FB-9088-495E3F0CBE25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B0268-B348-4B2D-8C0B-81D1473ACC79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8FD90-2D37-4571-87A2-B31AA99CEE79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1D9D4-56A3-4B1F-AF11-EB68E3B7B6D0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50EE5-C906-4EEA-980A-89FDD8395689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8E3A0-40A5-4A0E-9812-DA5568B92585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B56226E7-47B8-4678-984F-985FF84BFED3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0ADD-7E93-40E9-B3D1-381AC2AF7AFB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C0A13-9882-4426-B517-80D3EAA659C3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6DF8-EBD4-4F3D-AF03-417FA6F517BA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DF195-4224-4426-BEBD-542DB0CCEC24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F678F-0E0C-4C2D-A2D6-7B97544903FD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ADC9-190F-46E7-AD70-33D1B5690445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1E2B2-4673-4AEA-80D3-1C22518F02D8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4926E-44FA-4CA8-8063-5AB3F5C1EA9E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06ED7-F7F5-45C8-9E1B-2104E851B5A4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0E6B7-3793-4A20-B296-C9E52197B21F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FDA7-1BB0-4BD9-9B22-9167EF5FCB45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347F2-E101-4946-85C0-6C3FC396141A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A791C33-5D7E-4641-AD3C-8E2BFB960403}" type="datetimeFigureOut">
              <a:rPr lang="en-US"/>
              <a:pPr>
                <a:defRPr/>
              </a:pPr>
              <a:t>10/18/2017</a:t>
            </a:fld>
            <a:endParaRPr lang="en-CA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dirty="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1348747-CC94-49A3-9417-AF306EEA28A3}" type="slidenum">
              <a:rPr lang="en-CA" altLang="en-US"/>
              <a:pPr>
                <a:defRPr/>
              </a:pPr>
              <a:t>‹#›</a:t>
            </a:fld>
            <a:endParaRPr lang="en-CA" alt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0" r:id="rId2"/>
    <p:sldLayoutId id="2147483892" r:id="rId3"/>
    <p:sldLayoutId id="2147483889" r:id="rId4"/>
    <p:sldLayoutId id="2147483888" r:id="rId5"/>
    <p:sldLayoutId id="2147483887" r:id="rId6"/>
    <p:sldLayoutId id="2147483886" r:id="rId7"/>
    <p:sldLayoutId id="2147483885" r:id="rId8"/>
    <p:sldLayoutId id="2147483893" r:id="rId9"/>
    <p:sldLayoutId id="2147483884" r:id="rId10"/>
    <p:sldLayoutId id="21474838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14347" y="1077444"/>
            <a:ext cx="7772400" cy="3041661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CA" sz="4900" dirty="0">
                <a:solidFill>
                  <a:schemeClr val="tx1"/>
                </a:solidFill>
              </a:rPr>
              <a:t>English 1112D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4900" dirty="0">
                <a:solidFill>
                  <a:schemeClr val="tx1"/>
                </a:solidFill>
              </a:rPr>
              <a:t>Technical Report Writing</a:t>
            </a:r>
            <a:br>
              <a:rPr lang="en-CA" sz="4900" dirty="0">
                <a:solidFill>
                  <a:schemeClr val="tx1"/>
                </a:solidFill>
              </a:rPr>
            </a:br>
            <a:r>
              <a:rPr lang="en-CA" sz="6000" dirty="0"/>
              <a:t> </a:t>
            </a:r>
            <a:r>
              <a:rPr lang="en-CA" sz="3200" dirty="0">
                <a:solidFill>
                  <a:schemeClr val="tx1"/>
                </a:solidFill>
              </a:rPr>
              <a:t>Lynda Morrissey</a:t>
            </a:r>
            <a:br>
              <a:rPr lang="en-CA" sz="3200" dirty="0">
                <a:solidFill>
                  <a:schemeClr val="tx1"/>
                </a:solidFill>
              </a:rPr>
            </a:br>
            <a:r>
              <a:rPr lang="en-CA" sz="3200" dirty="0">
                <a:solidFill>
                  <a:schemeClr val="tx1"/>
                </a:solidFill>
              </a:rPr>
              <a:t>October 16, 2017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1035829" y="4581128"/>
            <a:ext cx="7129435" cy="1296144"/>
          </a:xfrm>
        </p:spPr>
        <p:txBody>
          <a:bodyPr/>
          <a:lstStyle/>
          <a:p>
            <a:pPr marR="0" algn="l" eaLnBrk="1" hangingPunct="1"/>
            <a:r>
              <a:rPr lang="en-CA" altLang="en-US" sz="2800" b="1" dirty="0"/>
              <a:t>Teaching Assistants:  	Patricia Magazoni</a:t>
            </a:r>
          </a:p>
          <a:p>
            <a:pPr marR="0" algn="l" eaLnBrk="1" hangingPunct="1"/>
            <a:r>
              <a:rPr lang="en-CA" altLang="en-US" sz="2800" b="1" dirty="0"/>
              <a:t>				Brenner Holash	</a:t>
            </a:r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47032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 b="1"/>
              <a:t> Your final report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29698" name="Rectangle 1"/>
          <p:cNvSpPr>
            <a:spLocks noGrp="1" noChangeArrowheads="1"/>
          </p:cNvSpPr>
          <p:nvPr>
            <p:ph idx="4294967295"/>
          </p:nvPr>
        </p:nvSpPr>
        <p:spPr>
          <a:xfrm>
            <a:off x="528638" y="1690948"/>
            <a:ext cx="8286750" cy="5192191"/>
          </a:xfrm>
        </p:spPr>
        <p:txBody>
          <a:bodyPr anchor="ctr">
            <a:spAutoFit/>
          </a:bodyPr>
          <a:lstStyle/>
          <a:p>
            <a:pPr marL="0" indent="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en-CA" altLang="en-US" b="1" dirty="0">
                <a:latin typeface="Arial" charset="0"/>
                <a:ea typeface="Calibri" pitchFamily="34" charset="0"/>
                <a:cs typeface="Arial" charset="0"/>
              </a:rPr>
              <a:t>Research, field report (Investigative)</a:t>
            </a:r>
          </a:p>
          <a:p>
            <a:pPr marL="0" indent="0">
              <a:spcBef>
                <a:spcPct val="0"/>
              </a:spcBef>
              <a:spcAft>
                <a:spcPts val="1200"/>
              </a:spcAft>
              <a:buClrTx/>
              <a:buSzTx/>
              <a:buFont typeface="Wingdings 2" pitchFamily="18" charset="2"/>
              <a:buNone/>
            </a:pPr>
            <a:r>
              <a:rPr lang="en-CA" altLang="en-US" b="1" dirty="0">
                <a:latin typeface="Arial" charset="0"/>
                <a:ea typeface="Calibri" pitchFamily="34" charset="0"/>
                <a:cs typeface="Arial" charset="0"/>
              </a:rPr>
              <a:t>or</a:t>
            </a:r>
          </a:p>
          <a:p>
            <a:pPr marL="0" indent="0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r>
              <a:rPr lang="en-CA" altLang="en-US" b="1" dirty="0">
                <a:latin typeface="Arial" charset="0"/>
                <a:ea typeface="Calibri" pitchFamily="34" charset="0"/>
                <a:cs typeface="Arial" charset="0"/>
              </a:rPr>
              <a:t>Combination Research, field report (Investigative) and Recommendation report</a:t>
            </a:r>
          </a:p>
          <a:p>
            <a:pPr marL="0" indent="0">
              <a:lnSpc>
                <a:spcPct val="80000"/>
              </a:lnSpc>
              <a:buFont typeface="Wingdings 2" pitchFamily="18" charset="2"/>
              <a:buNone/>
            </a:pPr>
            <a:endParaRPr lang="en-CA" b="1" dirty="0">
              <a:solidFill>
                <a:srgbClr val="FF0000"/>
              </a:solidFill>
              <a:latin typeface="Arial" charset="0"/>
              <a:ea typeface="Calibri" pitchFamily="34" charset="0"/>
              <a:cs typeface="Arial" charset="0"/>
            </a:endParaRP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Poses a question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Introduce issues – field of study / approach taken (research methodology)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Involves investigation, and/or comparative research, and analysis to answer that question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Discusses the research methodology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Presents data and discusses analysis of the data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Presents, discusses and justifies conclusions</a:t>
            </a:r>
          </a:p>
          <a:p>
            <a:pPr marL="533400" indent="-355600">
              <a:lnSpc>
                <a:spcPct val="80000"/>
              </a:lnSpc>
              <a:buClr>
                <a:schemeClr val="tx1"/>
              </a:buClr>
              <a:buFont typeface="Vivaldi" panose="03020602050506090804" pitchFamily="66" charset="0"/>
              <a:buChar char="√"/>
            </a:pPr>
            <a:r>
              <a:rPr lang="en-CA" sz="1900" b="1" dirty="0">
                <a:latin typeface="Arial" charset="0"/>
                <a:ea typeface="Calibri" pitchFamily="34" charset="0"/>
                <a:cs typeface="Arial" charset="0"/>
              </a:rPr>
              <a:t>Answers the research question</a:t>
            </a:r>
          </a:p>
          <a:p>
            <a:pPr marL="0" indent="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None/>
            </a:pPr>
            <a:endParaRPr lang="en-CA" altLang="en-US" sz="2800" b="1" dirty="0">
              <a:latin typeface="Arial" charset="0"/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357313"/>
            <a:ext cx="8101012" cy="5715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>
                <a:solidFill>
                  <a:schemeClr val="bg2">
                    <a:lumMod val="50000"/>
                  </a:schemeClr>
                </a:solidFill>
              </a:rPr>
              <a:t>Formal Reports</a:t>
            </a:r>
            <a:endParaRPr lang="en-US" sz="60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971601" y="2420888"/>
            <a:ext cx="7128792" cy="2808312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5900" b="1" dirty="0">
                <a:latin typeface="Arial" pitchFamily="34" charset="0"/>
                <a:cs typeface="Arial" pitchFamily="34" charset="0"/>
              </a:rPr>
              <a:t>Usually written according to fixed specifications mandated by business, professional organization, academic community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908050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Specifications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643063"/>
            <a:ext cx="8223250" cy="4776787"/>
          </a:xfrm>
        </p:spPr>
        <p:txBody>
          <a:bodyPr>
            <a:normAutofit fontScale="70000" lnSpcReduction="2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en-US" sz="2800" b="1" i="1" dirty="0">
                <a:latin typeface="Arial" pitchFamily="34" charset="0"/>
                <a:cs typeface="Arial" pitchFamily="34" charset="0"/>
              </a:rPr>
              <a:t>Specifications for 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Technical reports involve: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organization and content 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layout, (order, length of sections)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format of headings and lists,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design of the graphics, and so on.</a:t>
            </a:r>
          </a:p>
          <a:p>
            <a:pPr marL="533400" indent="-53340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n-CA" sz="2800" b="1" dirty="0">
              <a:latin typeface="Arial" pitchFamily="34" charset="0"/>
              <a:cs typeface="Arial" pitchFamily="34" charset="0"/>
            </a:endParaRPr>
          </a:p>
          <a:p>
            <a:pPr marL="533400" indent="-533400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n-CA" sz="2800" b="1" dirty="0">
              <a:latin typeface="Arial" pitchFamily="34" charset="0"/>
              <a:cs typeface="Arial" pitchFamily="34" charset="0"/>
            </a:endParaRPr>
          </a:p>
          <a:p>
            <a:pPr>
              <a:buFont typeface="Wingdings 2" pitchFamily="18" charset="2"/>
              <a:buNone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Tend to be quite consistent within business entities, professional organizations, academic departments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 Standardized </a:t>
            </a:r>
          </a:p>
          <a:p>
            <a:pPr>
              <a:buFont typeface="Wingdings 2" pitchFamily="18" charset="2"/>
              <a:buNone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The advantage</a:t>
            </a:r>
          </a:p>
          <a:p>
            <a:pPr marL="812800" indent="-4572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Facilitates the writing and reading processes</a:t>
            </a:r>
          </a:p>
          <a:p>
            <a:pPr marL="812800" indent="-4572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Writers are aware of the format requirements - often involve use of templates</a:t>
            </a:r>
          </a:p>
          <a:p>
            <a:pPr marL="812800" indent="-4572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800" b="1" dirty="0">
                <a:latin typeface="Arial" pitchFamily="34" charset="0"/>
                <a:cs typeface="Arial" pitchFamily="34" charset="0"/>
              </a:rPr>
              <a:t>Readers can expect the report to be designed in a familiar way-  know what to look for and where to find it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n-US" sz="28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640358"/>
            <a:ext cx="6233889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dirty="0">
                <a:latin typeface="Arial" charset="0"/>
                <a:cs typeface="Arial" charset="0"/>
              </a:rPr>
              <a:t> </a:t>
            </a: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Report Components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5842" name="Rectangle 1"/>
          <p:cNvSpPr>
            <a:spLocks noGrp="1" noChangeArrowheads="1"/>
          </p:cNvSpPr>
          <p:nvPr>
            <p:ph idx="1"/>
          </p:nvPr>
        </p:nvSpPr>
        <p:spPr>
          <a:xfrm>
            <a:off x="528638" y="1310347"/>
            <a:ext cx="8286750" cy="5195268"/>
          </a:xfrm>
        </p:spPr>
        <p:txBody>
          <a:bodyPr anchor="ctr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Potential parts of the typical technical report: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latin typeface="Arial" charset="0"/>
                <a:cs typeface="Arial" charset="0"/>
              </a:rPr>
              <a:t>Transmittal letter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Report Cover / Title Page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latin typeface="Arial" charset="0"/>
                <a:cs typeface="Arial" charset="0"/>
              </a:rPr>
              <a:t>Table of contents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latin typeface="Arial" charset="0"/>
                <a:cs typeface="Arial" charset="0"/>
              </a:rPr>
              <a:t>List of figures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Executive Summary </a:t>
            </a:r>
            <a:r>
              <a:rPr lang="en-US" altLang="en-US" sz="1600" b="1" dirty="0">
                <a:latin typeface="Arial" charset="0"/>
                <a:cs typeface="Arial" charset="0"/>
              </a:rPr>
              <a:t>(or Abstract)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Introduction </a:t>
            </a:r>
            <a:r>
              <a:rPr lang="en-US" altLang="en-US" sz="1600" b="1" dirty="0">
                <a:latin typeface="Arial" charset="0"/>
                <a:cs typeface="Arial" charset="0"/>
              </a:rPr>
              <a:t>(could include background)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Background </a:t>
            </a:r>
            <a:r>
              <a:rPr lang="en-US" altLang="en-US" sz="1600" b="1" dirty="0">
                <a:latin typeface="Arial" charset="0"/>
                <a:cs typeface="Arial" charset="0"/>
              </a:rPr>
              <a:t>(could be a separate component or could be incorporated into the Introduction)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Methodology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Findings, observations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Conclusions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latin typeface="Arial" charset="0"/>
                <a:cs typeface="Arial" charset="0"/>
              </a:rPr>
              <a:t>Appendixes / Appendices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altLang="en-US" sz="1600" b="1" dirty="0">
                <a:solidFill>
                  <a:srgbClr val="FF0000"/>
                </a:solidFill>
                <a:latin typeface="Arial" charset="0"/>
                <a:cs typeface="Arial" charset="0"/>
              </a:rPr>
              <a:t>References / bibliography</a:t>
            </a:r>
          </a:p>
          <a:p>
            <a:pPr marL="723900" indent="-368300"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US" altLang="en-US" sz="18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355600" indent="0">
              <a:buClr>
                <a:schemeClr val="tx1"/>
              </a:buClr>
              <a:buNone/>
            </a:pPr>
            <a:r>
              <a:rPr lang="en-US" altLang="en-US" sz="1800" b="1" dirty="0">
                <a:latin typeface="Arial" charset="0"/>
                <a:cs typeface="Arial" charset="0"/>
              </a:rPr>
              <a:t>[Not all reports contain all parts.  </a:t>
            </a:r>
            <a:r>
              <a:rPr lang="en-US" altLang="en-US" sz="1800" b="1" dirty="0">
                <a:solidFill>
                  <a:srgbClr val="FF0000"/>
                </a:solidFill>
                <a:latin typeface="Arial" charset="0"/>
                <a:cs typeface="Arial" charset="0"/>
              </a:rPr>
              <a:t>Standard parts in red – </a:t>
            </a:r>
            <a:r>
              <a:rPr lang="en-US" altLang="en-US" sz="1800" b="1" dirty="0">
                <a:latin typeface="Arial" charset="0"/>
                <a:cs typeface="Arial" charset="0"/>
              </a:rPr>
              <a:t>seen on all (most) reports]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785813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CA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Sample Technical Report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571625"/>
            <a:ext cx="8223250" cy="4419600"/>
          </a:xfrm>
        </p:spPr>
        <p:txBody>
          <a:bodyPr/>
          <a:lstStyle/>
          <a:p>
            <a:pPr marL="444500" indent="-444500">
              <a:buClr>
                <a:schemeClr val="tx1"/>
              </a:buClr>
              <a:buSzPct val="86000"/>
              <a:buFont typeface="Wide Latin" pitchFamily="18" charset="0"/>
              <a:buChar char="√"/>
            </a:pPr>
            <a:r>
              <a:rPr lang="en-CA" altLang="en-US" sz="3400" b="1" dirty="0">
                <a:latin typeface="Arial" charset="0"/>
                <a:cs typeface="Arial" charset="0"/>
              </a:rPr>
              <a:t>Prepared for City of Ottawa</a:t>
            </a:r>
            <a:endParaRPr lang="en-US" altLang="en-US" sz="3400" b="1" dirty="0">
              <a:latin typeface="Arial" charset="0"/>
              <a:cs typeface="Arial" charset="0"/>
            </a:endParaRPr>
          </a:p>
          <a:p>
            <a:pPr marL="444500" indent="-444500">
              <a:buClr>
                <a:schemeClr val="tx1"/>
              </a:buClr>
              <a:buSzPct val="86000"/>
              <a:buFont typeface="Wide Latin" pitchFamily="18" charset="0"/>
              <a:buChar char="√"/>
            </a:pPr>
            <a:r>
              <a:rPr lang="en-US" altLang="en-US" sz="3400" b="1" dirty="0">
                <a:latin typeface="Arial" charset="0"/>
                <a:cs typeface="Arial" charset="0"/>
              </a:rPr>
              <a:t>From City of Ottawa website</a:t>
            </a:r>
          </a:p>
          <a:p>
            <a:pPr marL="444500" indent="-444500">
              <a:buClr>
                <a:schemeClr val="tx1"/>
              </a:buClr>
              <a:buSzPct val="86000"/>
              <a:buFont typeface="Wide Latin" pitchFamily="18" charset="0"/>
              <a:buChar char="√"/>
            </a:pPr>
            <a:r>
              <a:rPr lang="en-US" altLang="en-US" sz="3400" b="1" dirty="0">
                <a:latin typeface="Arial" charset="0"/>
                <a:cs typeface="Arial" charset="0"/>
              </a:rPr>
              <a:t>Generally follows specifications of a technical report</a:t>
            </a:r>
          </a:p>
          <a:p>
            <a:pPr marL="444500" indent="-444500">
              <a:buSzPct val="86000"/>
              <a:buFont typeface="Wide Latin" pitchFamily="18" charset="0"/>
              <a:buChar char="√"/>
            </a:pPr>
            <a:endParaRPr lang="en-US" altLang="en-US" sz="3400" b="1" dirty="0">
              <a:latin typeface="Arial" charset="0"/>
              <a:cs typeface="Arial" charset="0"/>
            </a:endParaRPr>
          </a:p>
          <a:p>
            <a:pPr marL="444500" indent="-444500">
              <a:buSzPct val="86000"/>
              <a:buFont typeface="Wingdings 2" pitchFamily="18" charset="2"/>
              <a:buNone/>
            </a:pPr>
            <a:r>
              <a:rPr lang="en-US" altLang="en-US" sz="3400" b="1" dirty="0">
                <a:latin typeface="Arial" charset="0"/>
                <a:cs typeface="Arial" charset="0"/>
              </a:rPr>
              <a:t>Let’s look at it.</a:t>
            </a:r>
          </a:p>
          <a:p>
            <a:pPr marL="444500" indent="-444500">
              <a:buSzPct val="86000"/>
              <a:buFont typeface="Wingdings 2" pitchFamily="18" charset="2"/>
              <a:buNone/>
            </a:pPr>
            <a:r>
              <a:rPr lang="en-US" altLang="en-US" sz="3400" b="1" dirty="0">
                <a:solidFill>
                  <a:srgbClr val="FF0000"/>
                </a:solidFill>
                <a:latin typeface="Arial" charset="0"/>
                <a:cs typeface="Arial" charset="0"/>
              </a:rPr>
              <a:t>Note:  It is NOT the model for your final report</a:t>
            </a:r>
          </a:p>
          <a:p>
            <a:pPr marL="444500" indent="-444500">
              <a:buSzPct val="86000"/>
              <a:buFont typeface="Wide Latin" pitchFamily="18" charset="0"/>
              <a:buChar char="√"/>
            </a:pPr>
            <a:endParaRPr lang="en-US" altLang="en-US" sz="3600" b="1" dirty="0">
              <a:latin typeface="Arial" charset="0"/>
              <a:cs typeface="Arial" charset="0"/>
            </a:endParaRPr>
          </a:p>
          <a:p>
            <a:pPr marL="444500" indent="-444500">
              <a:buSzPct val="86000"/>
              <a:buFont typeface="Wingdings 2" pitchFamily="18" charset="2"/>
              <a:buNone/>
            </a:pPr>
            <a:endParaRPr lang="en-US" altLang="en-US" sz="36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785813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dirty="0">
                <a:latin typeface="Arial" charset="0"/>
                <a:cs typeface="Arial" charset="0"/>
              </a:rPr>
              <a:t> </a:t>
            </a: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Parts of </a:t>
            </a:r>
            <a:r>
              <a:rPr lang="en-US" sz="4400" b="1" i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Your</a:t>
            </a:r>
            <a:r>
              <a:rPr lang="en-US" sz="44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Final Report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9938" name="Rectangle 1"/>
          <p:cNvSpPr>
            <a:spLocks noGrp="1" noChangeArrowheads="1"/>
          </p:cNvSpPr>
          <p:nvPr>
            <p:ph idx="1"/>
          </p:nvPr>
        </p:nvSpPr>
        <p:spPr>
          <a:xfrm>
            <a:off x="500063" y="1892021"/>
            <a:ext cx="8286750" cy="4253472"/>
          </a:xfrm>
        </p:spPr>
        <p:txBody>
          <a:bodyPr anchor="ctr">
            <a:spAutoFit/>
          </a:bodyPr>
          <a:lstStyle/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Title page (separate page)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Executive Summary (separate page)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Introduction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Methodology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Findings and Observations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Conclusions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Appendixes / Appendices if required (separate page)</a:t>
            </a:r>
          </a:p>
          <a:p>
            <a:pPr marL="450850" indent="-450850">
              <a:buClr>
                <a:schemeClr val="tx1"/>
              </a:buClr>
              <a:buFont typeface="Wingdings" pitchFamily="2" charset="2"/>
              <a:buChar char="Ø"/>
            </a:pPr>
            <a:r>
              <a:rPr lang="en-US" altLang="en-US" b="1" dirty="0">
                <a:latin typeface="Arial" charset="0"/>
                <a:cs typeface="Arial" charset="0"/>
              </a:rPr>
              <a:t>List of Sources (separate page)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857250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Report Cover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1986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8223250" cy="4419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en-US" sz="2800" b="1" dirty="0">
                <a:latin typeface="Arial" charset="0"/>
                <a:cs typeface="Arial" charset="0"/>
              </a:rPr>
              <a:t>Recommendations (General):</a:t>
            </a:r>
          </a:p>
          <a:p>
            <a:pPr marL="723900" indent="-355600">
              <a:buClr>
                <a:schemeClr val="tx1"/>
              </a:buClr>
              <a:buFont typeface="Wingdings 2" panose="05020102010507070707" pitchFamily="18" charset="2"/>
              <a:buChar char=""/>
            </a:pPr>
            <a:r>
              <a:rPr lang="en-US" altLang="en-US" sz="2200" b="1" dirty="0">
                <a:latin typeface="Arial" charset="0"/>
                <a:cs typeface="Arial" charset="0"/>
              </a:rPr>
              <a:t>Reports over 10 pages should be bound in some way.  Best  - covers with plastic spiral binding (allows report to lie flat)</a:t>
            </a:r>
          </a:p>
          <a:p>
            <a:pPr marL="723900" indent="-355600">
              <a:buClr>
                <a:schemeClr val="tx1"/>
              </a:buClr>
              <a:buFont typeface="Wingdings 2" panose="05020102010507070707" pitchFamily="18" charset="2"/>
              <a:buChar char=""/>
            </a:pPr>
            <a:r>
              <a:rPr lang="en-US" altLang="en-US" sz="2200" b="1" dirty="0">
                <a:latin typeface="Arial" charset="0"/>
                <a:cs typeface="Arial" charset="0"/>
              </a:rPr>
              <a:t>Less ideal – ring binders – (bulky, pages can tear)</a:t>
            </a:r>
          </a:p>
          <a:p>
            <a:pPr marL="723900" indent="-355600">
              <a:buClr>
                <a:schemeClr val="tx1"/>
              </a:buClr>
              <a:buFont typeface="Wingdings 2" panose="05020102010507070707" pitchFamily="18" charset="2"/>
              <a:buChar char=""/>
            </a:pPr>
            <a:r>
              <a:rPr lang="en-US" altLang="en-US" sz="2200" b="1" dirty="0">
                <a:latin typeface="Arial" charset="0"/>
                <a:cs typeface="Arial" charset="0"/>
              </a:rPr>
              <a:t>Never use clear (or </a:t>
            </a:r>
            <a:r>
              <a:rPr lang="en-US" altLang="en-US" sz="2200" b="1" dirty="0" err="1">
                <a:latin typeface="Arial" charset="0"/>
                <a:cs typeface="Arial" charset="0"/>
              </a:rPr>
              <a:t>coloured</a:t>
            </a:r>
            <a:r>
              <a:rPr lang="en-US" altLang="en-US" sz="2200" b="1" dirty="0">
                <a:latin typeface="Arial" charset="0"/>
                <a:cs typeface="Arial" charset="0"/>
              </a:rPr>
              <a:t>) plastic slip cases with the plastic sleeve on the left – (aggravating for reader)</a:t>
            </a:r>
          </a:p>
          <a:p>
            <a:pPr marL="723900" indent="-355600">
              <a:buClr>
                <a:schemeClr val="tx1"/>
              </a:buClr>
              <a:buFont typeface="Wingdings 2" panose="05020102010507070707" pitchFamily="18" charset="2"/>
              <a:buChar char=""/>
            </a:pPr>
            <a:r>
              <a:rPr lang="en-US" altLang="en-US" sz="2200" b="1" dirty="0">
                <a:latin typeface="Arial" charset="0"/>
                <a:cs typeface="Arial" charset="0"/>
              </a:rPr>
              <a:t>Avoid covers that hold 3-hole paper with bend down fasteners – pages don’t lie flat - (annoying to handle)</a:t>
            </a:r>
          </a:p>
          <a:p>
            <a:pPr marL="723900" indent="-355600">
              <a:buClr>
                <a:schemeClr val="tx1"/>
              </a:buClr>
              <a:buFont typeface="Wingdings 2" panose="05020102010507070707" pitchFamily="18" charset="2"/>
              <a:buChar char=""/>
            </a:pPr>
            <a:r>
              <a:rPr lang="en-US" altLang="en-US" sz="2200" b="1" dirty="0">
                <a:latin typeface="Arial" charset="0"/>
                <a:cs typeface="Arial" charset="0"/>
              </a:rPr>
              <a:t>Avoid overly fancy covers – keep things simple, plain and functional (business-like)</a:t>
            </a:r>
          </a:p>
          <a:p>
            <a:pPr>
              <a:buFont typeface="Wingdings 2" pitchFamily="18" charset="2"/>
              <a:buNone/>
            </a:pPr>
            <a:endParaRPr lang="en-US" altLang="en-US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857250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Report Cover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8223250" cy="4419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en-US" sz="2800" b="1">
                <a:latin typeface="Arial" charset="0"/>
                <a:cs typeface="Arial" charset="0"/>
              </a:rPr>
              <a:t>Recommendations (General):</a:t>
            </a:r>
          </a:p>
          <a:p>
            <a:pPr>
              <a:buFont typeface="Wingdings 2" pitchFamily="18" charset="2"/>
              <a:buNone/>
            </a:pPr>
            <a:r>
              <a:rPr lang="en-US" altLang="en-US" sz="2800" b="1">
                <a:latin typeface="Arial" charset="0"/>
                <a:cs typeface="Arial" charset="0"/>
              </a:rPr>
              <a:t>	Use a label – directly printed on cover</a:t>
            </a:r>
          </a:p>
          <a:p>
            <a:pPr>
              <a:buFont typeface="Wingdings 2" pitchFamily="18" charset="2"/>
              <a:buNone/>
            </a:pPr>
            <a:endParaRPr lang="en-US" altLang="en-US" sz="2800" b="1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US" altLang="en-US" sz="2800" b="1">
                <a:latin typeface="Arial" charset="0"/>
                <a:cs typeface="Arial" charset="0"/>
              </a:rPr>
              <a:t>Information: basic, minimal, </a:t>
            </a:r>
          </a:p>
          <a:p>
            <a:pPr>
              <a:buFont typeface="Wingdings 2" pitchFamily="18" charset="2"/>
              <a:buNone/>
            </a:pPr>
            <a:r>
              <a:rPr lang="en-US" altLang="en-US" sz="2800" b="1">
                <a:latin typeface="Arial" charset="0"/>
                <a:cs typeface="Arial" charset="0"/>
              </a:rPr>
              <a:t> (title, your name, organization, identification / file / tracking number, date)</a:t>
            </a:r>
          </a:p>
          <a:p>
            <a:pPr>
              <a:buFont typeface="Wingdings 2" pitchFamily="18" charset="2"/>
              <a:buNone/>
            </a:pPr>
            <a:endParaRPr lang="en-US" altLang="en-US"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857250"/>
            <a:ext cx="8715375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0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Cover Page for </a:t>
            </a:r>
            <a:r>
              <a:rPr lang="en-US" sz="4000" b="1" dirty="0">
                <a:solidFill>
                  <a:srgbClr val="FF0000"/>
                </a:solidFill>
                <a:latin typeface="Arial" charset="0"/>
                <a:cs typeface="Arial" charset="0"/>
              </a:rPr>
              <a:t>YOUR</a:t>
            </a:r>
            <a:r>
              <a:rPr lang="en-US" sz="40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Final Report</a:t>
            </a:r>
            <a:endParaRPr lang="en-US" sz="40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419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en-US" sz="2300" b="1" dirty="0">
                <a:latin typeface="Arial" charset="0"/>
                <a:cs typeface="Arial" charset="0"/>
              </a:rPr>
              <a:t>It is less than 10 pages – </a:t>
            </a:r>
            <a:r>
              <a:rPr lang="en-US" altLang="en-US" sz="2300" b="1" dirty="0">
                <a:solidFill>
                  <a:srgbClr val="FF0000"/>
                </a:solidFill>
                <a:latin typeface="Arial" charset="0"/>
                <a:cs typeface="Arial" charset="0"/>
              </a:rPr>
              <a:t>Do not bind</a:t>
            </a:r>
            <a:r>
              <a:rPr lang="en-US" altLang="en-US" sz="2300" b="1" dirty="0">
                <a:latin typeface="Arial" charset="0"/>
                <a:cs typeface="Arial" charset="0"/>
              </a:rPr>
              <a:t>.</a:t>
            </a:r>
          </a:p>
          <a:p>
            <a:pPr>
              <a:buFont typeface="Wingdings 2" pitchFamily="18" charset="2"/>
              <a:buNone/>
            </a:pPr>
            <a:r>
              <a:rPr lang="en-US" altLang="en-US" sz="2300" b="1" dirty="0">
                <a:latin typeface="Arial" charset="0"/>
                <a:cs typeface="Arial" charset="0"/>
              </a:rPr>
              <a:t>Staple – top left hand corner</a:t>
            </a:r>
          </a:p>
          <a:p>
            <a:pPr>
              <a:buFont typeface="Wingdings 2" pitchFamily="18" charset="2"/>
              <a:buNone/>
            </a:pPr>
            <a:r>
              <a:rPr lang="en-US" altLang="en-US" sz="2300" b="1" dirty="0">
                <a:latin typeface="Arial" charset="0"/>
                <a:cs typeface="Arial" charset="0"/>
              </a:rPr>
              <a:t>Cover Page: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Should have appropriate </a:t>
            </a:r>
            <a:r>
              <a:rPr lang="en-US" altLang="en-US" sz="2300" b="1" i="1" dirty="0">
                <a:latin typeface="Arial" charset="0"/>
                <a:cs typeface="Arial" charset="0"/>
              </a:rPr>
              <a:t>title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Identifies the author, date the report completed / submitted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Identifies context, audience (course #, professor)</a:t>
            </a:r>
          </a:p>
          <a:p>
            <a:pPr>
              <a:buFont typeface="Wingdings 2" pitchFamily="18" charset="2"/>
              <a:buNone/>
            </a:pPr>
            <a:r>
              <a:rPr lang="en-US" altLang="en-US" sz="2300" b="1" dirty="0">
                <a:latin typeface="Arial" charset="0"/>
                <a:cs typeface="Arial" charset="0"/>
              </a:rPr>
              <a:t>Title on cover page: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should be concise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Should be specific</a:t>
            </a:r>
          </a:p>
          <a:p>
            <a:pPr marL="723900" indent="-368300">
              <a:buClr>
                <a:schemeClr val="tx1"/>
              </a:buClr>
              <a:buFont typeface="Wingdings 2" panose="05020102010507070707" pitchFamily="18" charset="2"/>
              <a:buChar char="P"/>
            </a:pPr>
            <a:r>
              <a:rPr lang="en-US" altLang="en-US" sz="2300" b="1" dirty="0">
                <a:latin typeface="Arial" charset="0"/>
                <a:cs typeface="Arial" charset="0"/>
              </a:rPr>
              <a:t>should be related to, identify the content of, the report</a:t>
            </a:r>
          </a:p>
          <a:p>
            <a:pPr>
              <a:buFont typeface="Wingdings 2" pitchFamily="18" charset="2"/>
              <a:buNone/>
            </a:pPr>
            <a:endParaRPr lang="en-US" altLang="en-US" sz="2800" b="1" dirty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endParaRPr lang="en-US" alt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785813"/>
            <a:ext cx="8101013" cy="1214437"/>
          </a:xfrm>
        </p:spPr>
        <p:txBody>
          <a:bodyPr/>
          <a:lstStyle/>
          <a:p>
            <a:pPr eaLnBrk="1" hangingPunct="1">
              <a:defRPr/>
            </a:pPr>
            <a:r>
              <a:rPr lang="en-CA" sz="4800" b="1" dirty="0">
                <a:solidFill>
                  <a:schemeClr val="bg2">
                    <a:lumMod val="50000"/>
                  </a:schemeClr>
                </a:solidFill>
              </a:rPr>
              <a:t>Executive Summary</a:t>
            </a:r>
            <a:br>
              <a:rPr lang="en-US" sz="4800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</a:br>
            <a:endParaRPr lang="en-US" sz="48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49263" y="1772816"/>
            <a:ext cx="8223250" cy="4776787"/>
          </a:xfrm>
        </p:spPr>
        <p:txBody>
          <a:bodyPr>
            <a:normAutofit fontScale="25000" lnSpcReduction="20000"/>
          </a:bodyPr>
          <a:lstStyle/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latin typeface="Arial" pitchFamily="34" charset="0"/>
                <a:cs typeface="Arial" pitchFamily="34" charset="0"/>
              </a:rPr>
              <a:t>Essentially – a </a:t>
            </a:r>
            <a:r>
              <a:rPr lang="en-US" sz="9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mini version of the report</a:t>
            </a:r>
          </a:p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latin typeface="Arial" pitchFamily="34" charset="0"/>
                <a:cs typeface="Arial" pitchFamily="34" charset="0"/>
              </a:rPr>
              <a:t>One of the most important parts of a report</a:t>
            </a:r>
            <a:endParaRPr lang="en-US" sz="9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Summarizes</a:t>
            </a:r>
            <a:r>
              <a:rPr lang="en-US" sz="9800" b="1" dirty="0">
                <a:latin typeface="Arial" pitchFamily="34" charset="0"/>
                <a:cs typeface="Arial" pitchFamily="34" charset="0"/>
              </a:rPr>
              <a:t> the key facts and conclusions contained in the report.</a:t>
            </a:r>
          </a:p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latin typeface="Arial" pitchFamily="34" charset="0"/>
                <a:cs typeface="Arial" pitchFamily="34" charset="0"/>
              </a:rPr>
              <a:t>Sometimes the only part that is read</a:t>
            </a:r>
          </a:p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latin typeface="Arial" pitchFamily="34" charset="0"/>
                <a:cs typeface="Arial" pitchFamily="34" charset="0"/>
              </a:rPr>
              <a:t>Will often determine whether the remainder of the report will be read</a:t>
            </a:r>
          </a:p>
          <a:p>
            <a:pPr marL="533400" indent="-533400"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9800" b="1" dirty="0">
                <a:latin typeface="Arial" pitchFamily="34" charset="0"/>
                <a:cs typeface="Arial" pitchFamily="34" charset="0"/>
              </a:rPr>
              <a:t>often used as the circulation document when the entire report is lengthy (</a:t>
            </a:r>
            <a:r>
              <a:rPr lang="en-US" sz="9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outlines critical/key points</a:t>
            </a:r>
            <a:r>
              <a:rPr lang="en-US" sz="9800" b="1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444500" indent="-444500">
              <a:spcAft>
                <a:spcPts val="1200"/>
              </a:spcAft>
              <a:buFont typeface="Wingdings 2" pitchFamily="18" charset="2"/>
              <a:buNone/>
              <a:defRPr/>
            </a:pPr>
            <a:endParaRPr lang="en-US" sz="80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39750" y="404664"/>
            <a:ext cx="8183563" cy="1050925"/>
          </a:xfrm>
        </p:spPr>
        <p:txBody>
          <a:bodyPr/>
          <a:lstStyle/>
          <a:p>
            <a:pPr eaLnBrk="1" hangingPunct="1">
              <a:defRPr/>
            </a:pPr>
            <a:r>
              <a:rPr lang="en-CA" b="1" dirty="0">
                <a:solidFill>
                  <a:schemeClr val="bg2">
                    <a:lumMod val="50000"/>
                  </a:schemeClr>
                </a:solidFill>
              </a:rPr>
              <a:t>Administrative Information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19572" y="1844824"/>
            <a:ext cx="8303741" cy="4525962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000" b="1" dirty="0">
                <a:latin typeface="Arial" charset="0"/>
                <a:cs typeface="Arial" charset="0"/>
              </a:rPr>
              <a:t>Bibliography assignment due today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altLang="en-US" sz="2000" b="1" dirty="0">
                <a:latin typeface="Arial" charset="0"/>
                <a:cs typeface="Arial" charset="0"/>
              </a:rPr>
              <a:t>Quiz 1 – Wednesday (October 18) – in discussion group period (15% of final mark)</a:t>
            </a:r>
          </a:p>
          <a:p>
            <a:pPr lvl="1"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altLang="en-US" sz="1800" b="1" dirty="0">
                <a:solidFill>
                  <a:srgbClr val="FF0000"/>
                </a:solidFill>
                <a:latin typeface="Arial" charset="0"/>
                <a:cs typeface="Arial" charset="0"/>
              </a:rPr>
              <a:t>Quizzes must be completed during designated discussion group time.  No quiz may be taken after the designated date unless absence is justified by a medical certificate or doctor’s note.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000" b="1" dirty="0">
                <a:latin typeface="Arial" charset="0"/>
                <a:cs typeface="Arial" charset="0"/>
              </a:rPr>
              <a:t>Quiz will include any material covered in lectures – including today’s lecture.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000" b="1" dirty="0">
                <a:latin typeface="Arial" charset="0"/>
                <a:cs typeface="Arial" charset="0"/>
              </a:rPr>
              <a:t>Bibliography and quiz will be handed back after lecture on Oct. 30.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altLang="en-US" sz="2000" b="1" dirty="0">
                <a:latin typeface="Arial" charset="0"/>
                <a:cs typeface="Arial" charset="0"/>
              </a:rPr>
              <a:t>Approval for alternate report topic, will have to be obtained from me.  Feel free to vet topic through the TA beforehand.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CA" sz="2000" b="1" dirty="0">
                <a:latin typeface="Arial" charset="0"/>
                <a:cs typeface="Arial" charset="0"/>
              </a:rPr>
              <a:t>Alternate Report topics – must not result in explanatory / expository narrative – must entail comparative research and analysis – Current, controversial topics are not appropriate and will not be approved.</a:t>
            </a:r>
          </a:p>
          <a:p>
            <a:pPr marL="0" indent="0" eaLnBrk="1" hangingPunct="1">
              <a:lnSpc>
                <a:spcPct val="90000"/>
              </a:lnSpc>
              <a:spcAft>
                <a:spcPts val="1200"/>
              </a:spcAft>
              <a:buFont typeface="Wingdings 2" pitchFamily="18" charset="2"/>
              <a:buNone/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Arial" charset="0"/>
              <a:buChar char="•"/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290513" lvl="1" indent="0" algn="r" eaLnBrk="1" hangingPunct="1">
              <a:lnSpc>
                <a:spcPct val="90000"/>
              </a:lnSpc>
              <a:buFont typeface="Arial" charset="0"/>
              <a:buNone/>
            </a:pPr>
            <a:endParaRPr lang="en-US" sz="1300" b="1" dirty="0">
              <a:latin typeface="Arial" charset="0"/>
              <a:cs typeface="Arial" charset="0"/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Char char="•"/>
            </a:pPr>
            <a:endParaRPr lang="en-CA"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25538"/>
            <a:ext cx="8101012" cy="1214437"/>
          </a:xfrm>
        </p:spPr>
        <p:txBody>
          <a:bodyPr/>
          <a:lstStyle/>
          <a:p>
            <a:pPr eaLnBrk="1" hangingPunct="1">
              <a:defRPr/>
            </a:pPr>
            <a:r>
              <a:rPr lang="en-CA" sz="4800" b="1" dirty="0">
                <a:solidFill>
                  <a:schemeClr val="bg2">
                    <a:lumMod val="50000"/>
                  </a:schemeClr>
                </a:solidFill>
              </a:rPr>
              <a:t>Executive Summary (cont’d)</a:t>
            </a:r>
            <a:br>
              <a:rPr lang="en-US" sz="4800" dirty="0">
                <a:latin typeface="Arial" charset="0"/>
                <a:cs typeface="Arial" charset="0"/>
              </a:rPr>
            </a:br>
            <a:endParaRPr lang="en-US" sz="48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571625"/>
            <a:ext cx="8223250" cy="4419600"/>
          </a:xfrm>
        </p:spPr>
        <p:txBody>
          <a:bodyPr>
            <a:normAutofit fontScale="25000" lnSpcReduction="20000"/>
          </a:bodyPr>
          <a:lstStyle/>
          <a:p>
            <a:pPr>
              <a:buFont typeface="Wingdings 2" pitchFamily="18" charset="2"/>
              <a:buNone/>
              <a:defRPr/>
            </a:pPr>
            <a:endParaRPr lang="en-US" sz="8000" dirty="0">
              <a:latin typeface="Arial" pitchFamily="34" charset="0"/>
              <a:cs typeface="Arial" pitchFamily="34" charset="0"/>
            </a:endParaRPr>
          </a:p>
          <a:p>
            <a:pPr marL="901700" indent="-5461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Condenses information </a:t>
            </a:r>
            <a:r>
              <a:rPr lang="en-CA" sz="8800" b="1" dirty="0">
                <a:latin typeface="Arial" pitchFamily="34" charset="0"/>
                <a:cs typeface="Arial" pitchFamily="34" charset="0"/>
              </a:rPr>
              <a:t>from main body of the report</a:t>
            </a:r>
          </a:p>
          <a:p>
            <a:pPr marL="901700" indent="-5461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Briefly</a:t>
            </a:r>
            <a:r>
              <a:rPr lang="en-CA" sz="88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CA" sz="8800" b="1" dirty="0">
                <a:latin typeface="Arial" pitchFamily="34" charset="0"/>
                <a:cs typeface="Arial" pitchFamily="34" charset="0"/>
              </a:rPr>
              <a:t>states the </a:t>
            </a:r>
            <a:r>
              <a:rPr lang="en-CA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objective</a:t>
            </a:r>
            <a:r>
              <a:rPr lang="en-CA" sz="8800" b="1" dirty="0">
                <a:latin typeface="Arial" pitchFamily="34" charset="0"/>
                <a:cs typeface="Arial" pitchFamily="34" charset="0"/>
              </a:rPr>
              <a:t> of the investigation / report.</a:t>
            </a:r>
          </a:p>
          <a:p>
            <a:pPr marL="901700" indent="-5461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Briefly</a:t>
            </a:r>
            <a:r>
              <a:rPr lang="en-CA" sz="8800" b="1" dirty="0">
                <a:latin typeface="Arial" pitchFamily="34" charset="0"/>
                <a:cs typeface="Arial" pitchFamily="34" charset="0"/>
              </a:rPr>
              <a:t> describes the </a:t>
            </a:r>
            <a:r>
              <a:rPr lang="en-CA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methodology</a:t>
            </a:r>
            <a:r>
              <a:rPr lang="en-CA" sz="88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901700" indent="-5461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Summarizes</a:t>
            </a:r>
            <a:r>
              <a:rPr lang="en-CA" sz="8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findings and conclusions</a:t>
            </a:r>
          </a:p>
          <a:p>
            <a:pPr marL="901700" indent="-5461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dirty="0">
                <a:latin typeface="Arial" pitchFamily="34" charset="0"/>
                <a:cs typeface="Arial" pitchFamily="34" charset="0"/>
              </a:rPr>
              <a:t>Group findings and conclusions into categories (possibly separated by paragraphs, number, bullet lists)</a:t>
            </a:r>
          </a:p>
          <a:p>
            <a:pPr marL="901700" indent="-546100" eaLnBrk="1" fontAlgn="auto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dirty="0">
                <a:latin typeface="Arial" pitchFamily="34" charset="0"/>
                <a:cs typeface="Arial" pitchFamily="34" charset="0"/>
              </a:rPr>
              <a:t>Compiling the Executive Summary amounts to cut and paste.</a:t>
            </a:r>
          </a:p>
          <a:p>
            <a:pPr marL="901700" indent="-546100" eaLnBrk="1" fontAlgn="auto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8800" b="1" dirty="0">
                <a:latin typeface="Arial" pitchFamily="34" charset="0"/>
                <a:cs typeface="Arial" pitchFamily="34" charset="0"/>
              </a:rPr>
              <a:t>Information in the Executive Summary is repeated elsewhere in the report.</a:t>
            </a:r>
            <a:endParaRPr lang="en-CA" sz="8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167284"/>
            <a:ext cx="6192688" cy="571500"/>
          </a:xfrm>
        </p:spPr>
        <p:txBody>
          <a:bodyPr/>
          <a:lstStyle/>
          <a:p>
            <a:pPr marL="342900" indent="-342900" eaLnBrk="1" hangingPunct="1">
              <a:defRPr/>
            </a:pP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Introduction</a:t>
            </a:r>
            <a:br>
              <a:rPr lang="en-US" sz="4400" b="1" dirty="0">
                <a:latin typeface="Arial" charset="0"/>
                <a:cs typeface="Arial" charset="0"/>
              </a:rPr>
            </a:br>
            <a:endParaRPr lang="en-US" sz="18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38944" y="1453034"/>
            <a:ext cx="8223250" cy="5143500"/>
          </a:xfrm>
        </p:spPr>
        <p:txBody>
          <a:bodyPr>
            <a:normAutofit/>
          </a:bodyPr>
          <a:lstStyle/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Usually </a:t>
            </a:r>
            <a:r>
              <a:rPr lang="en-US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[advisedly]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the </a:t>
            </a:r>
            <a:r>
              <a:rPr lang="en-US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last section 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of the report to be written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Provides Background (such as concepts, definitions, history, statistics)—just enough to get readers interested; just enough to enable them to understand the context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Enunciates clearly the purpose and contents of the report – focus of the investigation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Outlines Scope of the report—topics covered - as well as topics not covered (particularly topics that that some readers might expect to be in the report)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States problems or issues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b="1" dirty="0">
                <a:latin typeface="Arial" pitchFamily="34" charset="0"/>
                <a:cs typeface="Arial" pitchFamily="34" charset="0"/>
              </a:rPr>
              <a:t>Identifies any limitations to investigation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1417340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Introduction</a:t>
            </a:r>
            <a:br>
              <a:rPr lang="en-US" sz="4400" b="1" dirty="0">
                <a:latin typeface="Arial" charset="0"/>
                <a:cs typeface="Arial" charset="0"/>
              </a:rPr>
            </a:br>
            <a:endParaRPr lang="en-US" sz="1800" b="1" dirty="0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988840"/>
            <a:ext cx="8223250" cy="5143500"/>
          </a:xfrm>
        </p:spPr>
        <p:txBody>
          <a:bodyPr>
            <a:normAutofit/>
          </a:bodyPr>
          <a:lstStyle/>
          <a:p>
            <a:pPr marL="371475" indent="-371475">
              <a:buFont typeface="Wingdings 2" pitchFamily="18" charset="2"/>
              <a:buNone/>
              <a:defRPr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Why Last section?</a:t>
            </a:r>
          </a:p>
          <a:p>
            <a:pPr marL="371475" indent="-371475">
              <a:buClr>
                <a:schemeClr val="tx1"/>
              </a:buClr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Can be very difficult and time-consuming – can bog down the creative process</a:t>
            </a:r>
          </a:p>
          <a:p>
            <a:pPr marL="371475" indent="-371475">
              <a:buClr>
                <a:schemeClr val="tx1"/>
              </a:buClr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Easier to tackle when the findings, observations, analysis, conclusions have been reached and discussed.</a:t>
            </a:r>
          </a:p>
          <a:p>
            <a:pPr>
              <a:buFont typeface="Wingdings 2" pitchFamily="18" charset="2"/>
              <a:buNone/>
              <a:defRPr/>
            </a:pPr>
            <a:endParaRPr lang="en-CA" sz="20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8348753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642938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Methodology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85762" y="1484784"/>
            <a:ext cx="8501063" cy="4419600"/>
          </a:xfrm>
        </p:spPr>
        <p:txBody>
          <a:bodyPr/>
          <a:lstStyle/>
          <a:p>
            <a:pPr marL="723900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Outlines the approach of the research, area of investigation</a:t>
            </a:r>
          </a:p>
          <a:p>
            <a:pPr marL="723900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Describes the type/s of research undertaken (primary research, secondary research</a:t>
            </a:r>
          </a:p>
          <a:p>
            <a:pPr marL="1090613" lvl="1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Reference to, analysis of existing </a:t>
            </a:r>
            <a:r>
              <a:rPr lang="en-US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literature research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printed material on a subject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CA" altLang="en-US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marL="1090613" lvl="1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the collection of raw data])</a:t>
            </a:r>
          </a:p>
          <a:p>
            <a:pPr marL="723900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Describes the type of information that was required / sought</a:t>
            </a:r>
          </a:p>
          <a:p>
            <a:pPr marL="723900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Describes how information was gathered</a:t>
            </a:r>
          </a:p>
          <a:p>
            <a:pPr marL="998537" lvl="2" indent="-5461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(literature research, independent testing, [observation, interviews, surveys] Public opinion research [blogs, newsrooms, special interest websites])</a:t>
            </a:r>
            <a:endParaRPr lang="en-CA" altLang="en-US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CA" alt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642938"/>
            <a:ext cx="8101012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Methodology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385762" y="1412776"/>
            <a:ext cx="8501063" cy="4419600"/>
          </a:xfrm>
        </p:spPr>
        <p:txBody>
          <a:bodyPr/>
          <a:lstStyle/>
          <a:p>
            <a:pPr marL="901700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Describes types of </a:t>
            </a:r>
            <a:r>
              <a:rPr lang="en-CA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literature research </a:t>
            </a:r>
            <a:r>
              <a:rPr lang="en-CA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(medical books, medical journals, scientific journals / reports, academic studies, government reports)</a:t>
            </a:r>
          </a:p>
          <a:p>
            <a:pPr marL="901700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000" b="1" dirty="0">
                <a:latin typeface="Arial" charset="0"/>
                <a:cs typeface="Arial" charset="0"/>
              </a:rPr>
              <a:t>Describes </a:t>
            </a:r>
            <a:r>
              <a:rPr lang="en-CA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objective of literature research </a:t>
            </a:r>
            <a:r>
              <a:rPr lang="en-CA" altLang="en-US" sz="2000" b="1" dirty="0">
                <a:latin typeface="Arial" charset="0"/>
                <a:cs typeface="Arial" charset="0"/>
              </a:rPr>
              <a:t>(what specific information was sought through particular references sources)</a:t>
            </a:r>
          </a:p>
          <a:p>
            <a:pPr marL="1268413" lvl="1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1800" b="1" dirty="0">
                <a:latin typeface="Arial" charset="0"/>
                <a:cs typeface="Arial" charset="0"/>
              </a:rPr>
              <a:t>e.g. (weather data, anatomy, history of immunization, evolution of the nuclear power industry, features of hybrid automobiles)</a:t>
            </a:r>
          </a:p>
          <a:p>
            <a:pPr marL="901700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000" b="1" dirty="0">
                <a:latin typeface="Arial" charset="0"/>
                <a:cs typeface="Arial" charset="0"/>
              </a:rPr>
              <a:t>Primary Research  - Provides objective of primary research – type of data to be collected and details on method for collecting raw data</a:t>
            </a:r>
          </a:p>
          <a:p>
            <a:pPr marL="1176337" lvl="2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1700" b="1" dirty="0">
                <a:latin typeface="Arial" charset="0"/>
                <a:cs typeface="Arial" charset="0"/>
              </a:rPr>
              <a:t>(description of independent research; if survey or interview - purpose or objective of survey, how survey conducted, what questions asked, who interviewed – and why) </a:t>
            </a:r>
          </a:p>
          <a:p>
            <a:pPr marL="901700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000" b="1" dirty="0">
                <a:latin typeface="Arial" charset="0"/>
                <a:cs typeface="Arial" charset="0"/>
              </a:rPr>
              <a:t>Provides criteria used to evaluate results, findings</a:t>
            </a:r>
          </a:p>
          <a:p>
            <a:pPr marL="901700" lvl="1" indent="-54610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CA" altLang="en-US" sz="2100" b="1" dirty="0">
              <a:latin typeface="Arial" charset="0"/>
              <a:cs typeface="Arial" charset="0"/>
            </a:endParaRPr>
          </a:p>
          <a:p>
            <a:endParaRPr lang="en-CA" altLang="en-US" sz="2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14313"/>
            <a:ext cx="8101012" cy="935037"/>
          </a:xfrm>
        </p:spPr>
        <p:txBody>
          <a:bodyPr/>
          <a:lstStyle/>
          <a:p>
            <a:pPr marL="342900" indent="-342900" eaLnBrk="1" hangingPunct="1">
              <a:defRPr/>
            </a:pP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Findings and Observations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214438"/>
            <a:ext cx="8223250" cy="4419600"/>
          </a:xfrm>
        </p:spPr>
        <p:txBody>
          <a:bodyPr/>
          <a:lstStyle/>
          <a:p>
            <a:pPr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charset="0"/>
                <a:cs typeface="Arial" charset="0"/>
              </a:rPr>
              <a:t>The main body of the report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charset="0"/>
                <a:cs typeface="Arial" charset="0"/>
              </a:rPr>
              <a:t>Outlines, explains facts / information discovered using methodology</a:t>
            </a:r>
          </a:p>
          <a:p>
            <a:pPr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charset="0"/>
                <a:cs typeface="Arial" charset="0"/>
              </a:rPr>
              <a:t>Findings grouped logically into categories by:</a:t>
            </a:r>
          </a:p>
          <a:p>
            <a:pPr lvl="1" indent="-284163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charset="0"/>
                <a:cs typeface="Arial" charset="0"/>
              </a:rPr>
              <a:t>Topic / subject</a:t>
            </a:r>
          </a:p>
          <a:p>
            <a:pPr marL="355600" lvl="1" indent="0">
              <a:buClr>
                <a:schemeClr val="tx1"/>
              </a:buClr>
              <a:buNone/>
              <a:defRPr/>
            </a:pPr>
            <a:r>
              <a:rPr lang="en-US" altLang="en-US" sz="2000" b="1" dirty="0">
                <a:latin typeface="Arial" charset="0"/>
                <a:cs typeface="Arial" charset="0"/>
              </a:rPr>
              <a:t>or</a:t>
            </a:r>
          </a:p>
          <a:p>
            <a:pPr lvl="1" indent="-284163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latin typeface="Arial" charset="0"/>
                <a:cs typeface="Arial" charset="0"/>
              </a:rPr>
              <a:t>Particular methods (independent research, observation, product literature, consumer reports, surveys, interviews)</a:t>
            </a:r>
          </a:p>
          <a:p>
            <a:pPr lvl="1" indent="-284163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000" b="1" dirty="0">
                <a:latin typeface="Arial" charset="0"/>
                <a:cs typeface="Arial" charset="0"/>
              </a:rPr>
              <a:t>Often requires sub-headings</a:t>
            </a:r>
          </a:p>
          <a:p>
            <a:pPr marL="357187" lvl="1" indent="-34290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2200" b="1" dirty="0">
                <a:latin typeface="Arial" charset="0"/>
                <a:cs typeface="Arial" charset="0"/>
              </a:rPr>
              <a:t>Tables, charts, graphs, figures, diagrams, etc. </a:t>
            </a:r>
          </a:p>
          <a:p>
            <a:pPr marL="631824" lvl="2" indent="-34290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US" altLang="en-US" sz="1900" b="1" dirty="0">
                <a:latin typeface="Arial" charset="0"/>
                <a:cs typeface="Arial" charset="0"/>
              </a:rPr>
              <a:t> If used in your report, they should be inserted at the appropriate point (where they fit best) – and  described, identified – the source acknowledged.</a:t>
            </a:r>
          </a:p>
          <a:p>
            <a:pPr marL="260350" lvl="1">
              <a:buFont typeface="Wingdings 2" pitchFamily="18" charset="2"/>
              <a:buNone/>
              <a:defRPr/>
            </a:pPr>
            <a:endParaRPr lang="en-US" altLang="en-US" sz="22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8107" y="836712"/>
            <a:ext cx="8101013" cy="735013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Conclusions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idx="1"/>
          </p:nvPr>
        </p:nvSpPr>
        <p:spPr>
          <a:xfrm>
            <a:off x="557734" y="1844824"/>
            <a:ext cx="8223250" cy="4419600"/>
          </a:xfrm>
        </p:spPr>
        <p:txBody>
          <a:bodyPr/>
          <a:lstStyle/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300" b="1" dirty="0">
                <a:latin typeface="Arial" charset="0"/>
                <a:cs typeface="Arial" charset="0"/>
              </a:rPr>
              <a:t>Summarizes findings of the report</a:t>
            </a:r>
          </a:p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300" b="1" dirty="0">
                <a:latin typeface="Arial" charset="0"/>
                <a:cs typeface="Arial" charset="0"/>
              </a:rPr>
              <a:t>Statements of fact derived from the findings</a:t>
            </a:r>
          </a:p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300" b="1" dirty="0">
                <a:latin typeface="Arial" charset="0"/>
                <a:cs typeface="Arial" charset="0"/>
              </a:rPr>
              <a:t>Answers to issue under investigation – (answer to the research question)</a:t>
            </a:r>
          </a:p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300" b="1" dirty="0">
                <a:latin typeface="Arial" charset="0"/>
                <a:cs typeface="Arial" charset="0"/>
              </a:rPr>
              <a:t>Draws together arguments presented in the “findings and observations” discussion</a:t>
            </a:r>
          </a:p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300" b="1" dirty="0">
                <a:latin typeface="Arial" charset="0"/>
                <a:cs typeface="Arial" charset="0"/>
              </a:rPr>
              <a:t>Could also be grouped logically into categories.</a:t>
            </a:r>
            <a:endParaRPr lang="en-CA" altLang="en-US" sz="2300" b="1" dirty="0">
              <a:latin typeface="Arial" charset="0"/>
              <a:cs typeface="Arial" charset="0"/>
            </a:endParaRPr>
          </a:p>
          <a:p>
            <a:pPr marL="622300" indent="-4445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300" b="1" dirty="0">
                <a:latin typeface="Arial" charset="0"/>
                <a:cs typeface="Arial" charset="0"/>
              </a:rPr>
              <a:t>Should not contain any unexpected outcomes, decisions</a:t>
            </a:r>
          </a:p>
          <a:p>
            <a:pPr marL="1176337" lvl="2" indent="-357188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CA" altLang="en-US" sz="2000" b="1" dirty="0">
                <a:latin typeface="Arial" charset="0"/>
                <a:cs typeface="Arial" charset="0"/>
              </a:rPr>
              <a:t>(i.e. Conclusions have been explained and justified in the context of findings, in the findings and observations section of the report.)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 Appendices 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(if required)</a:t>
            </a:r>
            <a:endParaRPr lang="en-US" sz="32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928813"/>
            <a:ext cx="8223250" cy="441960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en-CA" sz="4000" b="1" dirty="0">
                <a:latin typeface="Arial" pitchFamily="34" charset="0"/>
                <a:cs typeface="Arial" pitchFamily="34" charset="0"/>
              </a:rPr>
              <a:t>Examples:</a:t>
            </a:r>
          </a:p>
          <a:p>
            <a:pPr marL="622300" indent="-6223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Copies of survey, interview questionnaire</a:t>
            </a:r>
          </a:p>
          <a:p>
            <a:pPr marL="622300" indent="-6223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List of interviewees</a:t>
            </a:r>
          </a:p>
          <a:p>
            <a:pPr marL="622300" indent="-6223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Details / list of survey population</a:t>
            </a:r>
          </a:p>
          <a:p>
            <a:pPr marL="622300" indent="-6223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3200" b="1" dirty="0">
                <a:latin typeface="Arial" pitchFamily="34" charset="0"/>
                <a:cs typeface="Arial" pitchFamily="34" charset="0"/>
              </a:rPr>
              <a:t>Tables, charts, diagrams that don’t fit properly in body of report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CA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List of Sources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71688"/>
            <a:ext cx="8223250" cy="502972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2400" b="1" dirty="0">
                <a:latin typeface="Arial" charset="0"/>
                <a:cs typeface="Arial" charset="0"/>
              </a:rPr>
              <a:t>Bibliography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2400" b="1" dirty="0">
                <a:latin typeface="Arial" charset="0"/>
                <a:cs typeface="Arial" charset="0"/>
              </a:rPr>
              <a:t>According to approved format (MLA, APA, IEEE)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2400" b="1" dirty="0">
                <a:latin typeface="Arial" charset="0"/>
                <a:cs typeface="Arial" charset="0"/>
              </a:rPr>
              <a:t>References for citation styles</a:t>
            </a:r>
          </a:p>
          <a:p>
            <a:pPr marL="708025" indent="-342900">
              <a:buClr>
                <a:schemeClr val="tx1"/>
              </a:buClr>
              <a:buSzPct val="85000"/>
              <a:buFont typeface="Wingdings" panose="05000000000000000000" pitchFamily="2" charset="2"/>
              <a:buChar char="Ø"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University of Ottawa website:</a:t>
            </a:r>
          </a:p>
          <a:p>
            <a:pPr marL="354013" indent="0">
              <a:buClr>
                <a:schemeClr val="tx1"/>
              </a:buClr>
              <a:buNone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	</a:t>
            </a:r>
            <a:r>
              <a:rPr lang="en-CA" sz="1800" b="1" dirty="0">
                <a:latin typeface="Arial" charset="0"/>
                <a:cs typeface="Arial" charset="0"/>
              </a:rPr>
              <a:t>http://www.sass.uottawa.ca/writing/kit/referencing.php</a:t>
            </a:r>
          </a:p>
          <a:p>
            <a:pPr marL="696913" indent="-3429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696913" indent="-342900"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en-CA" sz="2000" b="1" dirty="0">
                <a:latin typeface="Arial" charset="0"/>
                <a:cs typeface="Arial" charset="0"/>
              </a:rPr>
              <a:t>OWL – Purdue Online Writing Lab</a:t>
            </a:r>
          </a:p>
          <a:p>
            <a:pPr>
              <a:spcBef>
                <a:spcPts val="0"/>
              </a:spcBef>
              <a:buNone/>
            </a:pPr>
            <a:r>
              <a:rPr lang="en-CA" altLang="en-US" sz="2400" b="1" dirty="0"/>
              <a:t>		MLA Formatting and Style Guide</a:t>
            </a:r>
          </a:p>
          <a:p>
            <a:pPr>
              <a:spcBef>
                <a:spcPts val="0"/>
              </a:spcBef>
              <a:buNone/>
            </a:pPr>
            <a:r>
              <a:rPr lang="en-CA" altLang="en-US" sz="1800" b="1" dirty="0"/>
              <a:t>		https://owl.english.purdue.edu/owl/resource/747/01/</a:t>
            </a:r>
          </a:p>
          <a:p>
            <a:pPr>
              <a:buNone/>
            </a:pPr>
            <a:endParaRPr lang="en-CA" altLang="en-US" sz="1000" b="1" dirty="0"/>
          </a:p>
          <a:p>
            <a:pPr>
              <a:spcBef>
                <a:spcPts val="0"/>
              </a:spcBef>
              <a:buNone/>
            </a:pPr>
            <a:r>
              <a:rPr lang="en-CA" altLang="en-US" sz="2400" b="1" dirty="0"/>
              <a:t>		APA Formatting and Style Guide</a:t>
            </a:r>
          </a:p>
          <a:p>
            <a:pPr>
              <a:spcBef>
                <a:spcPts val="0"/>
              </a:spcBef>
              <a:buNone/>
            </a:pPr>
            <a:r>
              <a:rPr lang="en-CA" altLang="en-US" sz="2400" b="1" dirty="0"/>
              <a:t>		</a:t>
            </a:r>
            <a:r>
              <a:rPr lang="en-CA" altLang="en-US" sz="1800" b="1" dirty="0"/>
              <a:t>https://owl.english.purdue.edu/owl/resource/560/01/</a:t>
            </a:r>
          </a:p>
          <a:p>
            <a:pPr>
              <a:buFont typeface="Wingdings 2" pitchFamily="18" charset="2"/>
              <a:buNone/>
              <a:defRPr/>
            </a:pPr>
            <a:endParaRPr lang="en-US" sz="2400" i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785813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>
                <a:latin typeface="Arial" charset="0"/>
                <a:cs typeface="Arial" charset="0"/>
              </a:rPr>
              <a:t> </a:t>
            </a:r>
            <a:r>
              <a:rPr lang="en-US" altLang="en-US" sz="4400" b="1">
                <a:latin typeface="Arial" charset="0"/>
                <a:cs typeface="Arial" charset="0"/>
              </a:rPr>
              <a:t>Format of Final Report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66562" name="Rectangle 1"/>
          <p:cNvSpPr>
            <a:spLocks noGrp="1" noChangeArrowheads="1"/>
          </p:cNvSpPr>
          <p:nvPr>
            <p:ph idx="1"/>
          </p:nvPr>
        </p:nvSpPr>
        <p:spPr>
          <a:xfrm>
            <a:off x="500063" y="2006600"/>
            <a:ext cx="8286750" cy="4267200"/>
          </a:xfrm>
        </p:spPr>
        <p:txBody>
          <a:bodyPr anchor="ctr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Total Length – 7 to 9 pages – </a:t>
            </a:r>
            <a:r>
              <a:rPr lang="en-US" altLang="en-US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not including Title page, Appendices and List of Sources</a:t>
            </a: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Report length should not deviate by more than 1 page</a:t>
            </a: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(6, 10)</a:t>
            </a:r>
          </a:p>
          <a:p>
            <a:pPr>
              <a:buFont typeface="Wingdings 2" pitchFamily="18" charset="2"/>
              <a:buNone/>
            </a:pPr>
            <a:endParaRPr lang="en-US" altLang="en-US" sz="2400" b="1" dirty="0">
              <a:latin typeface="Arial" charset="0"/>
              <a:cs typeface="Arial" charset="0"/>
            </a:endParaRP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1 inch margins top, bottom, left, right</a:t>
            </a: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Typed - Single spaced - One side only</a:t>
            </a: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12 point times roman</a:t>
            </a:r>
          </a:p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	[16 point won’t do  . . . . ]</a:t>
            </a:r>
          </a:p>
          <a:p>
            <a:pPr>
              <a:buFont typeface="Wingdings 2" pitchFamily="18" charset="2"/>
              <a:buNone/>
            </a:pPr>
            <a:endParaRPr lang="en-US" altLang="en-US" sz="1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357313"/>
            <a:ext cx="8101012" cy="5715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1" dirty="0">
                <a:solidFill>
                  <a:schemeClr val="bg2">
                    <a:lumMod val="50000"/>
                  </a:schemeClr>
                </a:solidFill>
              </a:rPr>
              <a:t>Lecture outline</a:t>
            </a:r>
            <a:endParaRPr lang="en-US" sz="60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23250" cy="44196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533400" indent="-53340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Technical documents</a:t>
            </a:r>
          </a:p>
          <a:p>
            <a:pPr marL="533400" indent="-53340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Formatting technical reports</a:t>
            </a:r>
          </a:p>
          <a:p>
            <a:pPr marL="533400" indent="-53340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Required Format for </a:t>
            </a:r>
            <a:r>
              <a:rPr lang="en-US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your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Technical Report</a:t>
            </a:r>
          </a:p>
          <a:p>
            <a:pPr marL="533400" indent="-533400" eaLnBrk="1" fontAlgn="auto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85000"/>
              <a:buFont typeface="Wingdings" pitchFamily="2" charset="2"/>
              <a:buChar char="Ø"/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Quiz - discussion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785813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>
                <a:latin typeface="Arial" charset="0"/>
                <a:cs typeface="Arial" charset="0"/>
              </a:rPr>
              <a:t> </a:t>
            </a:r>
            <a:r>
              <a:rPr lang="en-US" altLang="en-US" sz="4400" b="1">
                <a:latin typeface="Arial" charset="0"/>
                <a:cs typeface="Arial" charset="0"/>
              </a:rPr>
              <a:t>Format of Final Report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68610" name="Rectangle 1"/>
          <p:cNvSpPr>
            <a:spLocks noGrp="1" noChangeArrowheads="1"/>
          </p:cNvSpPr>
          <p:nvPr>
            <p:ph idx="1"/>
          </p:nvPr>
        </p:nvSpPr>
        <p:spPr>
          <a:xfrm>
            <a:off x="503466" y="1556792"/>
            <a:ext cx="8286750" cy="5059847"/>
          </a:xfrm>
        </p:spPr>
        <p:txBody>
          <a:bodyPr anchor="ctr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en-US" altLang="en-US" sz="2400" b="1" dirty="0">
                <a:latin typeface="Arial" charset="0"/>
                <a:cs typeface="Arial" charset="0"/>
              </a:rPr>
              <a:t>APPROXIMATE LENGTH OF EACH SECTION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Title page – (N/A)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Executive Summary (1 page or less)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Introduction (1 to 1½ 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Methodology  (1 page or less)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Findings and Observations (3½ to 4 pages)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Conclusions (1 to 1½ 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Appendixes / Appendices (N/A)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400" b="1" dirty="0">
                <a:latin typeface="Arial" charset="0"/>
                <a:cs typeface="Arial" charset="0"/>
              </a:rPr>
              <a:t>List of Sources [bibliography, Works cited] (N/A) </a:t>
            </a:r>
          </a:p>
          <a:p>
            <a:pPr marL="533400" indent="-533400"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en-US" altLang="en-US" sz="2400" b="1" dirty="0">
              <a:latin typeface="Arial" charset="0"/>
              <a:cs typeface="Arial" charset="0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en-US" altLang="en-US" sz="1800" b="1" dirty="0">
                <a:latin typeface="Arial" charset="0"/>
                <a:cs typeface="Arial" charset="0"/>
              </a:rPr>
              <a:t>Two examples of final report will be posted in Brightspace – folder “Reference Documents”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620688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The Quiz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1520" y="1509049"/>
            <a:ext cx="8223250" cy="5302274"/>
          </a:xfrm>
        </p:spPr>
        <p:txBody>
          <a:bodyPr/>
          <a:lstStyle/>
          <a:p>
            <a:pPr marL="530225" indent="-530225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42925" algn="l"/>
              </a:tabLst>
              <a:defRPr/>
            </a:pP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October 18 in discussion group locations</a:t>
            </a:r>
          </a:p>
          <a:p>
            <a:pPr marL="530225" indent="-530225">
              <a:buClr>
                <a:srgbClr val="FF0000"/>
              </a:buClr>
              <a:buFont typeface="Wingdings" panose="05000000000000000000" pitchFamily="2" charset="2"/>
              <a:buChar char="Ø"/>
              <a:tabLst>
                <a:tab pos="542925" algn="l"/>
              </a:tabLst>
              <a:defRPr/>
            </a:pPr>
            <a:r>
              <a:rPr lang="en-CA" altLang="en-US" sz="3200" b="1" dirty="0">
                <a:solidFill>
                  <a:srgbClr val="FF0000"/>
                </a:solidFill>
                <a:latin typeface="Arial" charset="0"/>
                <a:cs typeface="Arial" charset="0"/>
              </a:rPr>
              <a:t>Quizzes must be completed during designated discussion group time.  No quiz may be taken after the designated date unless absence is justified by a medical certificate or doctor’s note</a:t>
            </a:r>
            <a:r>
              <a:rPr lang="en-CA" alt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.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spcBef>
                <a:spcPts val="0"/>
              </a:spcBef>
              <a:buClr>
                <a:schemeClr val="tx1"/>
              </a:buClr>
              <a:buNone/>
              <a:tabLst>
                <a:tab pos="542925" algn="l"/>
              </a:tabLst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7634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908720"/>
            <a:ext cx="8101013" cy="571500"/>
          </a:xfrm>
        </p:spPr>
        <p:txBody>
          <a:bodyPr/>
          <a:lstStyle/>
          <a:p>
            <a:pPr marL="342900" indent="-342900" eaLnBrk="1" hangingPunct="1">
              <a:defRPr/>
            </a:pPr>
            <a:br>
              <a:rPr lang="en-CA" sz="1700" b="1" dirty="0">
                <a:latin typeface="Arial" charset="0"/>
                <a:cs typeface="Arial" charset="0"/>
              </a:rPr>
            </a:b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latin typeface="Arial" charset="0"/>
                <a:cs typeface="Arial" charset="0"/>
              </a:rPr>
              <a:t>The Quiz</a:t>
            </a:r>
            <a:endParaRPr lang="en-US" sz="44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89323" y="1700808"/>
            <a:ext cx="8223250" cy="5302274"/>
          </a:xfrm>
        </p:spPr>
        <p:txBody>
          <a:bodyPr/>
          <a:lstStyle/>
          <a:p>
            <a:pPr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§"/>
              <a:tabLst>
                <a:tab pos="542925" algn="l"/>
              </a:tabLst>
            </a:pPr>
            <a:endParaRPr lang="en-CA" sz="1000" b="1" dirty="0"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None/>
              <a:tabLst>
                <a:tab pos="542925" algn="l"/>
              </a:tabLst>
            </a:pPr>
            <a:r>
              <a:rPr lang="en-CA" sz="2000" b="1" dirty="0">
                <a:latin typeface="Arial" pitchFamily="34" charset="0"/>
                <a:cs typeface="Arial" pitchFamily="34" charset="0"/>
              </a:rPr>
              <a:t>TOPICS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Value of effective communication and writing skills for professionals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Audiences for business communication – how they determine characteristics of communication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Characteristics of proper business communication – especially emails – what to do, what not to do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Conducting research – types of research (primary, secondary)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Publication databases vs. publications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Sources of information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Types of information resources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Peer-reviewed Periodicals [scholarly vs. popular]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Plagiarism – what it is, how to avoid it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Styles for referencing and citing secondary sources –[format for bibliography]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Technical documents / reports – types</a:t>
            </a:r>
          </a:p>
          <a:p>
            <a:pPr marL="542925" indent="-542925" eaLnBrk="1" hangingPunct="1">
              <a:spcBef>
                <a:spcPts val="0"/>
              </a:spcBef>
              <a:buClr>
                <a:schemeClr val="tx1"/>
              </a:buClr>
              <a:buFont typeface="Wingdings" panose="05000000000000000000" pitchFamily="2" charset="2"/>
              <a:buChar char="ü"/>
              <a:tabLst>
                <a:tab pos="542925" algn="l"/>
              </a:tabLst>
            </a:pPr>
            <a:r>
              <a:rPr lang="en-CA" sz="1800" b="1" dirty="0">
                <a:latin typeface="Arial" pitchFamily="34" charset="0"/>
                <a:cs typeface="Arial" pitchFamily="34" charset="0"/>
              </a:rPr>
              <a:t>The Technical Report - Components - requirements</a:t>
            </a:r>
          </a:p>
          <a:p>
            <a:pPr marL="0" indent="0" eaLnBrk="1" hangingPunct="1">
              <a:spcBef>
                <a:spcPts val="0"/>
              </a:spcBef>
              <a:buClr>
                <a:schemeClr val="tx1"/>
              </a:buClr>
              <a:buNone/>
              <a:tabLst>
                <a:tab pos="542925" algn="l"/>
              </a:tabLst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spcBef>
                <a:spcPts val="0"/>
              </a:spcBef>
              <a:buClr>
                <a:schemeClr val="tx1"/>
              </a:buClr>
              <a:buNone/>
              <a:tabLst>
                <a:tab pos="542925" algn="l"/>
              </a:tabLst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5492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620713"/>
            <a:ext cx="7958137" cy="881062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Discussion Groups – Oct. 18</a:t>
            </a:r>
            <a:endParaRPr lang="en-US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071563" y="1795463"/>
            <a:ext cx="7546975" cy="4154487"/>
          </a:xfrm>
        </p:spPr>
        <p:txBody>
          <a:bodyPr>
            <a:normAutofit/>
          </a:bodyPr>
          <a:lstStyle/>
          <a:p>
            <a:pPr algn="ctr">
              <a:buFont typeface="Wingdings 2" panose="05020102010507070707" pitchFamily="18" charset="2"/>
              <a:buNone/>
              <a:defRPr/>
            </a:pPr>
            <a:endParaRPr lang="en-US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r>
              <a:rPr lang="en-US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Quiz 1</a:t>
            </a:r>
          </a:p>
          <a:p>
            <a:pPr algn="ctr">
              <a:buFont typeface="Wingdings 2" panose="05020102010507070707" pitchFamily="18" charset="2"/>
              <a:buNone/>
              <a:defRPr/>
            </a:pPr>
            <a:endParaRPr lang="en-US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Font typeface="Wingdings 2" panose="05020102010507070707" pitchFamily="18" charset="2"/>
              <a:buNone/>
              <a:defRPr/>
            </a:pPr>
            <a:r>
              <a:rPr lang="en-US" sz="4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Good Luck</a:t>
            </a:r>
          </a:p>
          <a:p>
            <a:pPr marL="355600" indent="19050" eaLnBrk="1" hangingPunct="1">
              <a:spcAft>
                <a:spcPts val="1200"/>
              </a:spcAft>
              <a:buNone/>
              <a:defRPr/>
            </a:pPr>
            <a:endParaRPr lang="en-CA" sz="3600" b="1" dirty="0"/>
          </a:p>
          <a:p>
            <a:pPr>
              <a:buFont typeface="Wingdings 2" panose="05020102010507070707" pitchFamily="18" charset="2"/>
              <a:buNone/>
              <a:defRPr/>
            </a:pPr>
            <a:endParaRPr lang="en-US" sz="39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US" sz="2000" b="1" dirty="0">
              <a:latin typeface="Arial" pitchFamily="34" charset="0"/>
              <a:cs typeface="Arial" pitchFamily="34" charset="0"/>
            </a:endParaRPr>
          </a:p>
          <a:p>
            <a:pPr marL="365125" lvl="2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US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anose="05020102010507070707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792640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642938"/>
            <a:ext cx="8101012" cy="2214562"/>
          </a:xfrm>
        </p:spPr>
        <p:txBody>
          <a:bodyPr/>
          <a:lstStyle/>
          <a:p>
            <a:pPr eaLnBrk="1" hangingPunct="1"/>
            <a:r>
              <a:rPr lang="en-US" altLang="en-US" sz="4400" b="1"/>
              <a:t>Technical Documents</a:t>
            </a:r>
            <a:br>
              <a:rPr lang="en-US" altLang="en-US" sz="4400" b="1"/>
            </a:br>
            <a:br>
              <a:rPr lang="en-US" altLang="en-US" sz="4400">
                <a:latin typeface="Arial" charset="0"/>
                <a:cs typeface="Arial" charset="0"/>
              </a:rPr>
            </a:br>
            <a:endParaRPr lang="en-US" altLang="en-US" sz="4400" b="1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8625" y="1571625"/>
            <a:ext cx="8223250" cy="44196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(Beer Chapter 5)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CA" sz="2400" b="1" dirty="0">
                <a:latin typeface="Arial" pitchFamily="34" charset="0"/>
                <a:cs typeface="Arial" pitchFamily="34" charset="0"/>
              </a:rPr>
              <a:t>Common types of reports written by professionals – typical content and organization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CA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Some apply to your final report</a:t>
            </a: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533400" indent="-355600">
              <a:buClr>
                <a:schemeClr val="tx1"/>
              </a:buClr>
              <a:defRPr/>
            </a:pPr>
            <a:r>
              <a:rPr lang="en-CA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Research, laboratory, field reports</a:t>
            </a:r>
            <a:r>
              <a:rPr lang="en-CA" sz="2400" b="1" i="1" dirty="0">
                <a:latin typeface="Arial" pitchFamily="34" charset="0"/>
                <a:cs typeface="Arial" pitchFamily="34" charset="0"/>
              </a:rPr>
              <a:t> 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533400" indent="-355600">
              <a:buClr>
                <a:schemeClr val="tx1"/>
              </a:buClr>
              <a:defRPr/>
            </a:pPr>
            <a:r>
              <a:rPr lang="en-CA" sz="2400" b="1" i="1" dirty="0">
                <a:latin typeface="Arial" pitchFamily="34" charset="0"/>
                <a:cs typeface="Arial" pitchFamily="34" charset="0"/>
              </a:rPr>
              <a:t>Proposals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533400" indent="-355600">
              <a:buClr>
                <a:schemeClr val="tx1"/>
              </a:buClr>
              <a:defRPr/>
            </a:pPr>
            <a:r>
              <a:rPr lang="en-CA" sz="2400" b="1" i="1" dirty="0">
                <a:latin typeface="Arial" pitchFamily="34" charset="0"/>
                <a:cs typeface="Arial" pitchFamily="34" charset="0"/>
              </a:rPr>
              <a:t>Progress reports. 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533400" indent="-355600">
              <a:buClr>
                <a:schemeClr val="tx1"/>
              </a:buClr>
              <a:defRPr/>
            </a:pPr>
            <a:r>
              <a:rPr lang="en-CA" sz="2400" b="1" i="1" dirty="0">
                <a:latin typeface="Arial" pitchFamily="34" charset="0"/>
                <a:cs typeface="Arial" pitchFamily="34" charset="0"/>
              </a:rPr>
              <a:t>Instructions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533400" indent="-355600">
              <a:buClr>
                <a:schemeClr val="tx1"/>
              </a:buClr>
              <a:defRPr/>
            </a:pPr>
            <a:r>
              <a:rPr lang="en-CA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Recommendation and feasibility reports</a:t>
            </a:r>
            <a:endParaRPr lang="en-CA" sz="24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20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500" b="1" dirty="0">
              <a:latin typeface="Arial" pitchFamily="34" charset="0"/>
              <a:cs typeface="Arial" pitchFamily="34" charset="0"/>
            </a:endParaRPr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defRPr/>
            </a:pPr>
            <a:endParaRPr lang="en-CA" sz="2200" b="1" dirty="0">
              <a:latin typeface="Arial" pitchFamily="34" charset="0"/>
              <a:cs typeface="Arial" pitchFamily="34" charset="0"/>
            </a:endParaRPr>
          </a:p>
          <a:p>
            <a:pPr marL="723901" lvl="1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CA" sz="18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b="1" dirty="0"/>
          </a:p>
          <a:p>
            <a:pPr marL="357188" indent="-357188" eaLnBrk="1" fontAlgn="auto" hangingPunct="1"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CA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38" y="714375"/>
            <a:ext cx="8101012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 b="1"/>
              <a:t> Technical Documents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20700" y="1916832"/>
            <a:ext cx="8223250" cy="432048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  <a:buFont typeface="Wingdings 2" pitchFamily="18" charset="2"/>
              <a:buNone/>
            </a:pPr>
            <a:r>
              <a:rPr lang="en-CA" sz="2400" b="1" i="1" u="sng" dirty="0">
                <a:solidFill>
                  <a:srgbClr val="FF0000"/>
                </a:solidFill>
                <a:latin typeface="Arial" charset="0"/>
                <a:cs typeface="Arial" charset="0"/>
              </a:rPr>
              <a:t>Research</a:t>
            </a:r>
            <a:r>
              <a:rPr lang="en-CA" b="1" dirty="0">
                <a:solidFill>
                  <a:srgbClr val="FF0000"/>
                </a:solidFill>
                <a:latin typeface="Arial" charset="0"/>
                <a:cs typeface="Arial" charset="0"/>
              </a:rPr>
              <a:t>, laboratory, field reports (Investigative)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Report related to research, observation, an experiment, (may included testing, or survey)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Introduce issue – field of study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Discuss the approach taken - Outline the precise research methodology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Present the data collected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Discuss analysis of the data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Present and discuss conclusions - Provide justification</a:t>
            </a:r>
          </a:p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1800" b="1" dirty="0">
                <a:latin typeface="Arial" charset="0"/>
                <a:cs typeface="Arial" charset="0"/>
              </a:rPr>
              <a:t>Suggest / explore applications for further research based on findings</a:t>
            </a:r>
          </a:p>
          <a:p>
            <a:pPr>
              <a:lnSpc>
                <a:spcPct val="80000"/>
              </a:lnSpc>
            </a:pPr>
            <a:endParaRPr lang="en-CA" sz="1900" b="1" dirty="0">
              <a:latin typeface="Arial" charset="0"/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CA" sz="1600" b="1" dirty="0">
                <a:latin typeface="Arial" charset="0"/>
                <a:cs typeface="Arial" charset="0"/>
              </a:rPr>
              <a:t>Topics:  electronic devices, home heating, hybrid autos</a:t>
            </a:r>
          </a:p>
          <a:p>
            <a:pPr>
              <a:lnSpc>
                <a:spcPct val="80000"/>
              </a:lnSpc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723900" lvl="1" indent="-357188" eaLnBrk="1" hangingPunct="1">
              <a:lnSpc>
                <a:spcPct val="80000"/>
              </a:lnSpc>
              <a:spcBef>
                <a:spcPct val="0"/>
              </a:spcBef>
              <a:buClr>
                <a:srgbClr val="0BD0D9"/>
              </a:buClr>
              <a:buFont typeface="Wingdings 2" pitchFamily="18" charset="2"/>
              <a:buNone/>
            </a:pPr>
            <a:endParaRPr lang="en-CA" sz="1700" b="1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b="1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b="1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38" y="714375"/>
            <a:ext cx="8101012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 b="1"/>
              <a:t> Technical Documents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55576" y="1785938"/>
            <a:ext cx="8223250" cy="380330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en-CA" sz="1900" b="1" dirty="0"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 typeface="Wingdings 2" pitchFamily="18" charset="2"/>
              <a:buNone/>
            </a:pPr>
            <a:r>
              <a:rPr lang="en-CA" sz="3000" b="1" dirty="0">
                <a:solidFill>
                  <a:srgbClr val="FF0000"/>
                </a:solidFill>
                <a:latin typeface="Arial" charset="0"/>
                <a:ea typeface="Calibri" pitchFamily="34" charset="0"/>
                <a:cs typeface="Arial" charset="0"/>
              </a:rPr>
              <a:t>Recommendation and feasibility report</a:t>
            </a:r>
          </a:p>
          <a:p>
            <a:pPr marL="533400" indent="-44450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Study a situation or a problem</a:t>
            </a:r>
          </a:p>
          <a:p>
            <a:pPr marL="533400" indent="-44450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Report on various options to resolve the problem</a:t>
            </a:r>
          </a:p>
          <a:p>
            <a:pPr marL="533400" indent="-44450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Assess the feasibility of a new idea</a:t>
            </a:r>
          </a:p>
          <a:p>
            <a:pPr marL="533400" indent="-44450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Recommend the best approach</a:t>
            </a:r>
          </a:p>
          <a:p>
            <a:pPr marL="533400" indent="-444500">
              <a:lnSpc>
                <a:spcPct val="80000"/>
              </a:lnSpc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Provide justification</a:t>
            </a:r>
          </a:p>
          <a:p>
            <a:pPr>
              <a:lnSpc>
                <a:spcPct val="80000"/>
              </a:lnSpc>
            </a:pPr>
            <a:endParaRPr lang="en-CA" sz="2000" b="1" dirty="0">
              <a:latin typeface="Arial" charset="0"/>
              <a:cs typeface="Arial" charset="0"/>
            </a:endParaRPr>
          </a:p>
          <a:p>
            <a:pPr marL="723900" lvl="1" indent="-357188" eaLnBrk="1" hangingPunct="1">
              <a:lnSpc>
                <a:spcPct val="80000"/>
              </a:lnSpc>
              <a:spcBef>
                <a:spcPct val="0"/>
              </a:spcBef>
              <a:buClr>
                <a:srgbClr val="0BD0D9"/>
              </a:buClr>
              <a:buFont typeface="Wingdings 2" pitchFamily="18" charset="2"/>
              <a:buNone/>
            </a:pPr>
            <a:endParaRPr lang="en-CA" sz="1700" b="1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b="1" dirty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b="1" dirty="0"/>
          </a:p>
          <a:p>
            <a:pPr marL="812800" indent="-81280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en-CA" sz="1800" b="1" dirty="0">
                <a:latin typeface="Arial" charset="0"/>
                <a:cs typeface="Arial" charset="0"/>
              </a:rPr>
              <a:t>Topics:  climate change, fracking, natural gas, vitamins, Weight-loss program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CA" sz="1900" dirty="0"/>
          </a:p>
        </p:txBody>
      </p:sp>
    </p:spTree>
    <p:extLst>
      <p:ext uri="{BB962C8B-B14F-4D97-AF65-F5344CB8AC3E}">
        <p14:creationId xmlns:p14="http://schemas.microsoft.com/office/powerpoint/2010/main" val="2783083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 b="1"/>
              <a:t> Technical Documents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28625" y="1643063"/>
            <a:ext cx="8223250" cy="4306217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buFont typeface="Wingdings 2" pitchFamily="18" charset="2"/>
              <a:buNone/>
            </a:pPr>
            <a:r>
              <a:rPr lang="en-CA" sz="3000" b="1" dirty="0">
                <a:latin typeface="Arial" charset="0"/>
                <a:cs typeface="Arial" charset="0"/>
              </a:rPr>
              <a:t>Progress reports</a:t>
            </a:r>
          </a:p>
          <a:p>
            <a:pPr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Related to an ongoing initiative (project, research)</a:t>
            </a:r>
          </a:p>
          <a:p>
            <a:pPr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Outline how a project is going</a:t>
            </a:r>
          </a:p>
          <a:p>
            <a:pPr lvl="1"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b="1" dirty="0">
                <a:latin typeface="Arial" charset="0"/>
                <a:cs typeface="Arial" charset="0"/>
              </a:rPr>
              <a:t>What has been accomplished</a:t>
            </a:r>
          </a:p>
          <a:p>
            <a:pPr lvl="1"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b="1" dirty="0">
                <a:latin typeface="Arial" charset="0"/>
                <a:cs typeface="Arial" charset="0"/>
              </a:rPr>
              <a:t>what remains to be done</a:t>
            </a:r>
          </a:p>
          <a:p>
            <a:pPr lvl="1"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b="1" dirty="0">
                <a:latin typeface="Arial" charset="0"/>
                <a:cs typeface="Arial" charset="0"/>
              </a:rPr>
              <a:t>What is current timeframe</a:t>
            </a:r>
          </a:p>
          <a:p>
            <a:pPr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Reveal any problems that have arisen</a:t>
            </a:r>
          </a:p>
          <a:p>
            <a:pPr>
              <a:buClr>
                <a:schemeClr val="tx1"/>
              </a:buClr>
              <a:buSzTx/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Propose remedial action or identify remedial action taken</a:t>
            </a:r>
          </a:p>
          <a:p>
            <a:pPr>
              <a:buFont typeface="Wingdings 2" pitchFamily="18" charset="2"/>
              <a:buNone/>
            </a:pPr>
            <a:endParaRPr lang="en-CA" sz="1800" b="1" dirty="0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endParaRPr lang="en-CA" sz="2000" b="1" dirty="0"/>
          </a:p>
          <a:p>
            <a:pPr eaLnBrk="1" hangingPunct="1">
              <a:spcBef>
                <a:spcPct val="0"/>
              </a:spcBef>
            </a:pPr>
            <a:endParaRPr lang="en-CA" sz="2000" b="1" dirty="0"/>
          </a:p>
          <a:p>
            <a:pPr eaLnBrk="1" hangingPunct="1">
              <a:spcBef>
                <a:spcPct val="0"/>
              </a:spcBef>
            </a:pPr>
            <a:endParaRPr lang="en-CA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928688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>
                <a:latin typeface="Arial" charset="0"/>
                <a:cs typeface="Arial" charset="0"/>
              </a:rPr>
            </a:br>
            <a:r>
              <a:rPr lang="en-US" altLang="en-US" sz="4400" b="1"/>
              <a:t> Technical Documents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49895" y="1844824"/>
            <a:ext cx="8223250" cy="3730153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  <a:buFont typeface="Wingdings 2" pitchFamily="18" charset="2"/>
              <a:buNone/>
            </a:pPr>
            <a:r>
              <a:rPr lang="en-CA" sz="3000" b="1" dirty="0">
                <a:latin typeface="Arial" charset="0"/>
                <a:cs typeface="Arial" charset="0"/>
              </a:rPr>
              <a:t>Instructions</a:t>
            </a:r>
          </a:p>
          <a:p>
            <a:pPr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Explain how to perform certain tasks</a:t>
            </a:r>
          </a:p>
          <a:p>
            <a:pPr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Outline policies and operating parameters </a:t>
            </a:r>
          </a:p>
          <a:p>
            <a:pPr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Provide procedures </a:t>
            </a:r>
          </a:p>
          <a:p>
            <a:pPr>
              <a:buClr>
                <a:schemeClr val="tx1"/>
              </a:buClr>
              <a:buFont typeface="Wingdings 2" pitchFamily="18" charset="2"/>
              <a:buChar char=""/>
            </a:pPr>
            <a:r>
              <a:rPr lang="en-CA" sz="2400" b="1" dirty="0">
                <a:latin typeface="Arial" charset="0"/>
                <a:cs typeface="Arial" charset="0"/>
              </a:rPr>
              <a:t>Troubleshooting and maintenance guidelines</a:t>
            </a:r>
          </a:p>
          <a:p>
            <a:pPr>
              <a:buFont typeface="Wingdings 2" pitchFamily="18" charset="2"/>
              <a:buNone/>
            </a:pPr>
            <a:endParaRPr lang="en-CA" sz="2400" b="1" dirty="0">
              <a:latin typeface="Arial" charset="0"/>
              <a:cs typeface="Arial" charset="0"/>
            </a:endParaRPr>
          </a:p>
          <a:p>
            <a:endParaRPr lang="en-CA" sz="2400" b="1" dirty="0">
              <a:latin typeface="Arial" charset="0"/>
              <a:cs typeface="Arial" charset="0"/>
            </a:endParaRPr>
          </a:p>
          <a:p>
            <a:pPr lvl="1" eaLnBrk="1" hangingPunct="1">
              <a:spcBef>
                <a:spcPct val="0"/>
              </a:spcBef>
              <a:buClr>
                <a:srgbClr val="0BD0D9"/>
              </a:buClr>
              <a:buFont typeface="Wingdings 2" pitchFamily="18" charset="2"/>
              <a:buNone/>
            </a:pPr>
            <a:endParaRPr lang="en-CA" sz="1800" b="1" dirty="0"/>
          </a:p>
          <a:p>
            <a:pPr eaLnBrk="1" hangingPunct="1">
              <a:spcBef>
                <a:spcPct val="0"/>
              </a:spcBef>
            </a:pPr>
            <a:endParaRPr lang="en-CA" sz="2000" b="1" dirty="0"/>
          </a:p>
          <a:p>
            <a:pPr eaLnBrk="1" hangingPunct="1">
              <a:spcBef>
                <a:spcPct val="0"/>
              </a:spcBef>
            </a:pPr>
            <a:endParaRPr lang="en-CA" sz="2000" b="1" dirty="0"/>
          </a:p>
          <a:p>
            <a:pPr eaLnBrk="1" hangingPunct="1">
              <a:spcBef>
                <a:spcPct val="0"/>
              </a:spcBef>
            </a:pP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535367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6987" y="771096"/>
            <a:ext cx="8101013" cy="571500"/>
          </a:xfrm>
        </p:spPr>
        <p:txBody>
          <a:bodyPr/>
          <a:lstStyle/>
          <a:p>
            <a:pPr marL="342900" indent="-342900" eaLnBrk="1" hangingPunct="1"/>
            <a:br>
              <a:rPr lang="en-CA" altLang="en-US" sz="1700" b="1" dirty="0">
                <a:latin typeface="Arial" charset="0"/>
                <a:cs typeface="Arial" charset="0"/>
              </a:rPr>
            </a:br>
            <a:r>
              <a:rPr lang="en-US" altLang="en-US" sz="4400" b="1" dirty="0"/>
              <a:t> Technical Documents</a:t>
            </a:r>
            <a:endParaRPr lang="en-US" altLang="en-US" sz="4400" b="1" dirty="0">
              <a:latin typeface="Arial" charset="0"/>
            </a:endParaRPr>
          </a:p>
        </p:txBody>
      </p:sp>
      <p:sp>
        <p:nvSpPr>
          <p:cNvPr id="58369" name="Rectangle 1"/>
          <p:cNvSpPr>
            <a:spLocks noGrp="1" noChangeArrowheads="1"/>
          </p:cNvSpPr>
          <p:nvPr>
            <p:ph idx="4294967295"/>
          </p:nvPr>
        </p:nvSpPr>
        <p:spPr>
          <a:xfrm>
            <a:off x="511250" y="1360976"/>
            <a:ext cx="8286750" cy="5367623"/>
          </a:xfrm>
        </p:spPr>
        <p:txBody>
          <a:bodyPr anchor="ctr">
            <a:spAutoFit/>
          </a:bodyPr>
          <a:lstStyle/>
          <a:p>
            <a:pPr marL="360363" indent="-360363">
              <a:buFont typeface="Wingdings 2" pitchFamily="18" charset="2"/>
              <a:buNone/>
            </a:pPr>
            <a:r>
              <a:rPr lang="en-CA" sz="2800" b="1" dirty="0">
                <a:latin typeface="Arial" charset="0"/>
                <a:cs typeface="Arial" charset="0"/>
              </a:rPr>
              <a:t>Proposals</a:t>
            </a:r>
          </a:p>
          <a:p>
            <a:pPr marL="360363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400" b="1" dirty="0">
                <a:latin typeface="Arial" charset="0"/>
                <a:cs typeface="Arial" charset="0"/>
              </a:rPr>
              <a:t>To obtain endorsement (approval) to undertake an initiative</a:t>
            </a:r>
          </a:p>
          <a:p>
            <a:pPr marL="727076" lvl="1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200" b="1" dirty="0">
                <a:latin typeface="Arial" charset="0"/>
                <a:cs typeface="Arial" charset="0"/>
              </a:rPr>
              <a:t>Seek a contract</a:t>
            </a:r>
          </a:p>
          <a:p>
            <a:pPr marL="727076" lvl="1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200" b="1" dirty="0">
                <a:latin typeface="Arial" charset="0"/>
                <a:cs typeface="Arial" charset="0"/>
              </a:rPr>
              <a:t>Seek approval or funding for a project</a:t>
            </a:r>
          </a:p>
          <a:p>
            <a:pPr marL="360363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400" b="1" dirty="0">
                <a:latin typeface="Arial" charset="0"/>
                <a:cs typeface="Arial" charset="0"/>
              </a:rPr>
              <a:t>Promote yourself or your organization as a candidate for a job or  project</a:t>
            </a:r>
          </a:p>
          <a:p>
            <a:pPr marL="360363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400" b="1" dirty="0">
                <a:latin typeface="Arial" charset="0"/>
                <a:cs typeface="Arial" charset="0"/>
              </a:rPr>
              <a:t>Outlines rationale, objective, scope, approach for undertaking an initiative</a:t>
            </a:r>
          </a:p>
          <a:p>
            <a:pPr marL="360363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400" b="1" dirty="0">
                <a:latin typeface="Arial" charset="0"/>
                <a:cs typeface="Arial" charset="0"/>
              </a:rPr>
              <a:t>Describes benefits of undertaking the initiative</a:t>
            </a:r>
          </a:p>
          <a:p>
            <a:pPr marL="360363" indent="-360363">
              <a:buClr>
                <a:schemeClr val="tx1"/>
              </a:buClr>
              <a:buFont typeface="Wingdings" pitchFamily="2" charset="2"/>
              <a:buChar char="Ø"/>
            </a:pPr>
            <a:r>
              <a:rPr lang="en-CA" sz="2400" b="1" dirty="0">
                <a:latin typeface="Arial" charset="0"/>
                <a:cs typeface="Arial" charset="0"/>
              </a:rPr>
              <a:t>Identifies any potential issues and suggests ways to address them</a:t>
            </a:r>
          </a:p>
          <a:p>
            <a:pPr marL="360363" indent="-360363">
              <a:spcBef>
                <a:spcPct val="0"/>
              </a:spcBef>
              <a:buClrTx/>
              <a:buSzTx/>
              <a:buFont typeface="Wingdings 2" pitchFamily="18" charset="2"/>
              <a:buNone/>
            </a:pPr>
            <a:endParaRPr lang="en-CA" sz="22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5282</TotalTime>
  <Words>1985</Words>
  <Application>Microsoft Office PowerPoint</Application>
  <PresentationFormat>On-screen Show (4:3)</PresentationFormat>
  <Paragraphs>355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Constantia</vt:lpstr>
      <vt:lpstr>Vivaldi</vt:lpstr>
      <vt:lpstr>Wide Latin</vt:lpstr>
      <vt:lpstr>Wingdings</vt:lpstr>
      <vt:lpstr>Wingdings 2</vt:lpstr>
      <vt:lpstr>Flow</vt:lpstr>
      <vt:lpstr>English 1112D Technical Report Writing  Lynda Morrissey October 16, 2017</vt:lpstr>
      <vt:lpstr>Administrative Information</vt:lpstr>
      <vt:lpstr>Lecture outline</vt:lpstr>
      <vt:lpstr>Technical Documents  </vt:lpstr>
      <vt:lpstr>  Technical Documents</vt:lpstr>
      <vt:lpstr>  Technical Documents</vt:lpstr>
      <vt:lpstr>  Technical Documents</vt:lpstr>
      <vt:lpstr>  Technical Documents</vt:lpstr>
      <vt:lpstr>  Technical Documents</vt:lpstr>
      <vt:lpstr>  Your final report</vt:lpstr>
      <vt:lpstr>Formal Reports</vt:lpstr>
      <vt:lpstr>Specifications</vt:lpstr>
      <vt:lpstr>  Report Components</vt:lpstr>
      <vt:lpstr> Sample Technical Report</vt:lpstr>
      <vt:lpstr>  Parts of Your Final Report</vt:lpstr>
      <vt:lpstr> Report Cover</vt:lpstr>
      <vt:lpstr> Report Cover</vt:lpstr>
      <vt:lpstr> Cover Page for YOUR Final Report</vt:lpstr>
      <vt:lpstr>Executive Summary </vt:lpstr>
      <vt:lpstr>Executive Summary (cont’d) </vt:lpstr>
      <vt:lpstr>Introduction </vt:lpstr>
      <vt:lpstr>Introduction </vt:lpstr>
      <vt:lpstr> Methodology</vt:lpstr>
      <vt:lpstr> Methodology</vt:lpstr>
      <vt:lpstr>Findings and Observations</vt:lpstr>
      <vt:lpstr> Conclusions</vt:lpstr>
      <vt:lpstr>  Appendices (if required)</vt:lpstr>
      <vt:lpstr> List of Sources</vt:lpstr>
      <vt:lpstr>  Format of Final Report</vt:lpstr>
      <vt:lpstr>  Format of Final Report</vt:lpstr>
      <vt:lpstr> The Quiz</vt:lpstr>
      <vt:lpstr> The Quiz</vt:lpstr>
      <vt:lpstr> Discussion Groups – Oct. 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an Information Architecture</dc:title>
  <dc:creator>owner</dc:creator>
  <cp:lastModifiedBy>Sabina Henry</cp:lastModifiedBy>
  <cp:revision>296</cp:revision>
  <dcterms:created xsi:type="dcterms:W3CDTF">2011-08-18T17:07:07Z</dcterms:created>
  <dcterms:modified xsi:type="dcterms:W3CDTF">2017-10-18T14:59:27Z</dcterms:modified>
</cp:coreProperties>
</file>