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28"/>
  </p:notesMasterIdLst>
  <p:handoutMasterIdLst>
    <p:handoutMasterId r:id="rId29"/>
  </p:handoutMasterIdLst>
  <p:sldIdLst>
    <p:sldId id="256" r:id="rId2"/>
    <p:sldId id="296" r:id="rId3"/>
    <p:sldId id="257" r:id="rId4"/>
    <p:sldId id="280" r:id="rId5"/>
    <p:sldId id="264" r:id="rId6"/>
    <p:sldId id="265" r:id="rId7"/>
    <p:sldId id="289" r:id="rId8"/>
    <p:sldId id="266" r:id="rId9"/>
    <p:sldId id="282" r:id="rId10"/>
    <p:sldId id="268" r:id="rId11"/>
    <p:sldId id="283" r:id="rId12"/>
    <p:sldId id="297" r:id="rId13"/>
    <p:sldId id="269" r:id="rId14"/>
    <p:sldId id="284" r:id="rId15"/>
    <p:sldId id="272" r:id="rId16"/>
    <p:sldId id="291" r:id="rId17"/>
    <p:sldId id="290" r:id="rId18"/>
    <p:sldId id="275" r:id="rId19"/>
    <p:sldId id="273" r:id="rId20"/>
    <p:sldId id="288" r:id="rId21"/>
    <p:sldId id="274" r:id="rId22"/>
    <p:sldId id="285" r:id="rId23"/>
    <p:sldId id="277" r:id="rId24"/>
    <p:sldId id="293" r:id="rId25"/>
    <p:sldId id="294" r:id="rId26"/>
    <p:sldId id="295" r:id="rId27"/>
  </p:sldIdLst>
  <p:sldSz cx="9144000" cy="6858000" type="screen4x3"/>
  <p:notesSz cx="7099300" cy="102346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0000FF"/>
    <a:srgbClr val="FF5050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456" y="-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496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1886" y="-8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8079D4-65A2-4253-9A17-BA940568202E}" type="doc">
      <dgm:prSet loTypeId="urn:microsoft.com/office/officeart/2005/8/layout/cycle4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CA"/>
        </a:p>
      </dgm:t>
    </dgm:pt>
    <dgm:pt modelId="{3BF3DF6E-C366-424F-AEF1-F6155CC6B788}">
      <dgm:prSet/>
      <dgm:spPr/>
      <dgm:t>
        <a:bodyPr/>
        <a:lstStyle/>
        <a:p>
          <a:pPr rtl="0"/>
          <a:r>
            <a:rPr lang="fr-CA" smtClean="0"/>
            <a:t>Planification</a:t>
          </a:r>
          <a:endParaRPr lang="en-CA"/>
        </a:p>
      </dgm:t>
    </dgm:pt>
    <dgm:pt modelId="{0E43EFDC-4E67-4BDA-8E55-CC4F3E7A9577}" type="parTrans" cxnId="{E28385C9-AC15-4642-9D33-B095DF072296}">
      <dgm:prSet/>
      <dgm:spPr/>
      <dgm:t>
        <a:bodyPr/>
        <a:lstStyle/>
        <a:p>
          <a:endParaRPr lang="en-CA"/>
        </a:p>
      </dgm:t>
    </dgm:pt>
    <dgm:pt modelId="{AD80C5CF-A220-4638-B71A-6BE9B1FAB9EF}" type="sibTrans" cxnId="{E28385C9-AC15-4642-9D33-B095DF072296}">
      <dgm:prSet/>
      <dgm:spPr/>
      <dgm:t>
        <a:bodyPr/>
        <a:lstStyle/>
        <a:p>
          <a:endParaRPr lang="en-CA"/>
        </a:p>
      </dgm:t>
    </dgm:pt>
    <dgm:pt modelId="{FD0A27D9-3BA8-4122-ACE0-6BA63BC4BA54}">
      <dgm:prSet/>
      <dgm:spPr/>
      <dgm:t>
        <a:bodyPr/>
        <a:lstStyle/>
        <a:p>
          <a:pPr rtl="0"/>
          <a:r>
            <a:rPr lang="fr-CA" smtClean="0"/>
            <a:t>Organisation et mise en œuvre </a:t>
          </a:r>
          <a:endParaRPr lang="en-CA"/>
        </a:p>
      </dgm:t>
    </dgm:pt>
    <dgm:pt modelId="{1F7969E7-A869-4BB9-812B-11CBAC5F5111}" type="parTrans" cxnId="{FF12A33D-EAF5-42D6-AF3A-EACB1C0DB484}">
      <dgm:prSet/>
      <dgm:spPr/>
      <dgm:t>
        <a:bodyPr/>
        <a:lstStyle/>
        <a:p>
          <a:endParaRPr lang="en-CA"/>
        </a:p>
      </dgm:t>
    </dgm:pt>
    <dgm:pt modelId="{C11F30EF-17A4-495B-8C29-887B7C45B547}" type="sibTrans" cxnId="{FF12A33D-EAF5-42D6-AF3A-EACB1C0DB484}">
      <dgm:prSet/>
      <dgm:spPr/>
      <dgm:t>
        <a:bodyPr/>
        <a:lstStyle/>
        <a:p>
          <a:endParaRPr lang="en-CA"/>
        </a:p>
      </dgm:t>
    </dgm:pt>
    <dgm:pt modelId="{B19D6507-6EA1-4B16-A09F-F4FCF0944D60}">
      <dgm:prSet/>
      <dgm:spPr/>
      <dgm:t>
        <a:bodyPr/>
        <a:lstStyle/>
        <a:p>
          <a:pPr rtl="0"/>
          <a:r>
            <a:rPr lang="fr-CA" b="1" dirty="0" smtClean="0"/>
            <a:t>Contrôle et reddition de compte</a:t>
          </a:r>
          <a:endParaRPr lang="en-CA" b="1" dirty="0"/>
        </a:p>
      </dgm:t>
    </dgm:pt>
    <dgm:pt modelId="{4D81D32E-1711-4CA7-9EC0-C9EC984E5A86}" type="parTrans" cxnId="{69E0ED95-89BF-46FB-B012-54C4E85D2F95}">
      <dgm:prSet/>
      <dgm:spPr/>
      <dgm:t>
        <a:bodyPr/>
        <a:lstStyle/>
        <a:p>
          <a:endParaRPr lang="en-CA"/>
        </a:p>
      </dgm:t>
    </dgm:pt>
    <dgm:pt modelId="{4F715222-5AA7-4C3A-86C3-161CFDFDB924}" type="sibTrans" cxnId="{69E0ED95-89BF-46FB-B012-54C4E85D2F95}">
      <dgm:prSet/>
      <dgm:spPr/>
      <dgm:t>
        <a:bodyPr/>
        <a:lstStyle/>
        <a:p>
          <a:endParaRPr lang="en-CA"/>
        </a:p>
      </dgm:t>
    </dgm:pt>
    <dgm:pt modelId="{58AB9A25-A058-48C9-BD7C-D9363347DAFC}">
      <dgm:prSet/>
      <dgm:spPr/>
      <dgm:t>
        <a:bodyPr/>
        <a:lstStyle/>
        <a:p>
          <a:pPr rtl="0"/>
          <a:r>
            <a:rPr lang="fr-CA" dirty="0" err="1" smtClean="0"/>
            <a:t>Amlioration</a:t>
          </a:r>
          <a:r>
            <a:rPr lang="fr-CA" dirty="0" smtClean="0"/>
            <a:t> et innovation</a:t>
          </a:r>
          <a:endParaRPr lang="en-CA" dirty="0"/>
        </a:p>
      </dgm:t>
    </dgm:pt>
    <dgm:pt modelId="{345951D2-379B-44AC-A873-CFF7FB7A84A3}" type="parTrans" cxnId="{A0EDCD54-0723-480C-B174-2793A890143C}">
      <dgm:prSet/>
      <dgm:spPr/>
      <dgm:t>
        <a:bodyPr/>
        <a:lstStyle/>
        <a:p>
          <a:endParaRPr lang="en-CA"/>
        </a:p>
      </dgm:t>
    </dgm:pt>
    <dgm:pt modelId="{1DE2AE65-E100-4E67-9E96-F72DC29C0E09}" type="sibTrans" cxnId="{A0EDCD54-0723-480C-B174-2793A890143C}">
      <dgm:prSet/>
      <dgm:spPr/>
      <dgm:t>
        <a:bodyPr/>
        <a:lstStyle/>
        <a:p>
          <a:endParaRPr lang="en-CA"/>
        </a:p>
      </dgm:t>
    </dgm:pt>
    <dgm:pt modelId="{02267077-7362-46B8-B921-EB70E3B74959}" type="pres">
      <dgm:prSet presAssocID="{BC8079D4-65A2-4253-9A17-BA940568202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73017973-9128-46A1-B32E-CEDC44BA28C1}" type="pres">
      <dgm:prSet presAssocID="{BC8079D4-65A2-4253-9A17-BA940568202E}" presName="children" presStyleCnt="0"/>
      <dgm:spPr/>
    </dgm:pt>
    <dgm:pt modelId="{BAACCB32-05EC-4C94-8E4C-112032C907FE}" type="pres">
      <dgm:prSet presAssocID="{BC8079D4-65A2-4253-9A17-BA940568202E}" presName="childPlaceholder" presStyleCnt="0"/>
      <dgm:spPr/>
    </dgm:pt>
    <dgm:pt modelId="{8E67FA16-9874-4E2D-BBC1-C10389289C8C}" type="pres">
      <dgm:prSet presAssocID="{BC8079D4-65A2-4253-9A17-BA940568202E}" presName="circle" presStyleCnt="0"/>
      <dgm:spPr/>
    </dgm:pt>
    <dgm:pt modelId="{F96C0658-3F2E-413B-B16C-24F3D8CC56D5}" type="pres">
      <dgm:prSet presAssocID="{BC8079D4-65A2-4253-9A17-BA940568202E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B262B0FA-E670-45DF-9363-6DE0D5C3B4D6}" type="pres">
      <dgm:prSet presAssocID="{BC8079D4-65A2-4253-9A17-BA940568202E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39ABB5F6-1190-4624-8943-33E10D8A6C2C}" type="pres">
      <dgm:prSet presAssocID="{BC8079D4-65A2-4253-9A17-BA940568202E}" presName="quadrant3" presStyleLbl="node1" presStyleIdx="2" presStyleCnt="4" custLinFactNeighborX="18686" custLinFactNeighborY="11687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304B34AD-FE8E-466F-8FBB-75E847E11250}" type="pres">
      <dgm:prSet presAssocID="{BC8079D4-65A2-4253-9A17-BA940568202E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AB86BFA6-C215-4EB1-8051-7F9F4D28DDEE}" type="pres">
      <dgm:prSet presAssocID="{BC8079D4-65A2-4253-9A17-BA940568202E}" presName="quadrantPlaceholder" presStyleCnt="0"/>
      <dgm:spPr/>
    </dgm:pt>
    <dgm:pt modelId="{AD1961EB-2F24-463B-ACF8-1D8EDB37AF1B}" type="pres">
      <dgm:prSet presAssocID="{BC8079D4-65A2-4253-9A17-BA940568202E}" presName="center1" presStyleLbl="fgShp" presStyleIdx="0" presStyleCnt="2"/>
      <dgm:spPr/>
    </dgm:pt>
    <dgm:pt modelId="{11CEDDCA-F7A5-4DEA-B3F5-77F5D060486C}" type="pres">
      <dgm:prSet presAssocID="{BC8079D4-65A2-4253-9A17-BA940568202E}" presName="center2" presStyleLbl="fgShp" presStyleIdx="1" presStyleCnt="2"/>
      <dgm:spPr/>
    </dgm:pt>
  </dgm:ptLst>
  <dgm:cxnLst>
    <dgm:cxn modelId="{A0EDCD54-0723-480C-B174-2793A890143C}" srcId="{BC8079D4-65A2-4253-9A17-BA940568202E}" destId="{58AB9A25-A058-48C9-BD7C-D9363347DAFC}" srcOrd="3" destOrd="0" parTransId="{345951D2-379B-44AC-A873-CFF7FB7A84A3}" sibTransId="{1DE2AE65-E100-4E67-9E96-F72DC29C0E09}"/>
    <dgm:cxn modelId="{FF12A33D-EAF5-42D6-AF3A-EACB1C0DB484}" srcId="{BC8079D4-65A2-4253-9A17-BA940568202E}" destId="{FD0A27D9-3BA8-4122-ACE0-6BA63BC4BA54}" srcOrd="1" destOrd="0" parTransId="{1F7969E7-A869-4BB9-812B-11CBAC5F5111}" sibTransId="{C11F30EF-17A4-495B-8C29-887B7C45B547}"/>
    <dgm:cxn modelId="{77EC21F8-00EA-4AAF-95BB-ED9DBC022D5B}" type="presOf" srcId="{58AB9A25-A058-48C9-BD7C-D9363347DAFC}" destId="{304B34AD-FE8E-466F-8FBB-75E847E11250}" srcOrd="0" destOrd="0" presId="urn:microsoft.com/office/officeart/2005/8/layout/cycle4"/>
    <dgm:cxn modelId="{286A528D-9C3D-4B2A-892A-905C489B86A5}" type="presOf" srcId="{B19D6507-6EA1-4B16-A09F-F4FCF0944D60}" destId="{39ABB5F6-1190-4624-8943-33E10D8A6C2C}" srcOrd="0" destOrd="0" presId="urn:microsoft.com/office/officeart/2005/8/layout/cycle4"/>
    <dgm:cxn modelId="{D7867EDD-28F1-4E78-8324-78648F30AB1C}" type="presOf" srcId="{BC8079D4-65A2-4253-9A17-BA940568202E}" destId="{02267077-7362-46B8-B921-EB70E3B74959}" srcOrd="0" destOrd="0" presId="urn:microsoft.com/office/officeart/2005/8/layout/cycle4"/>
    <dgm:cxn modelId="{9C8F51AA-FE47-4D9E-AFC4-2001F5D0DFC9}" type="presOf" srcId="{FD0A27D9-3BA8-4122-ACE0-6BA63BC4BA54}" destId="{B262B0FA-E670-45DF-9363-6DE0D5C3B4D6}" srcOrd="0" destOrd="0" presId="urn:microsoft.com/office/officeart/2005/8/layout/cycle4"/>
    <dgm:cxn modelId="{C7711B17-CA9C-4E71-BE57-10B2CDA1E786}" type="presOf" srcId="{3BF3DF6E-C366-424F-AEF1-F6155CC6B788}" destId="{F96C0658-3F2E-413B-B16C-24F3D8CC56D5}" srcOrd="0" destOrd="0" presId="urn:microsoft.com/office/officeart/2005/8/layout/cycle4"/>
    <dgm:cxn modelId="{69E0ED95-89BF-46FB-B012-54C4E85D2F95}" srcId="{BC8079D4-65A2-4253-9A17-BA940568202E}" destId="{B19D6507-6EA1-4B16-A09F-F4FCF0944D60}" srcOrd="2" destOrd="0" parTransId="{4D81D32E-1711-4CA7-9EC0-C9EC984E5A86}" sibTransId="{4F715222-5AA7-4C3A-86C3-161CFDFDB924}"/>
    <dgm:cxn modelId="{E28385C9-AC15-4642-9D33-B095DF072296}" srcId="{BC8079D4-65A2-4253-9A17-BA940568202E}" destId="{3BF3DF6E-C366-424F-AEF1-F6155CC6B788}" srcOrd="0" destOrd="0" parTransId="{0E43EFDC-4E67-4BDA-8E55-CC4F3E7A9577}" sibTransId="{AD80C5CF-A220-4638-B71A-6BE9B1FAB9EF}"/>
    <dgm:cxn modelId="{F2F03369-6294-468D-8EEF-C627833DC773}" type="presParOf" srcId="{02267077-7362-46B8-B921-EB70E3B74959}" destId="{73017973-9128-46A1-B32E-CEDC44BA28C1}" srcOrd="0" destOrd="0" presId="urn:microsoft.com/office/officeart/2005/8/layout/cycle4"/>
    <dgm:cxn modelId="{81DEDB20-AF0B-4055-BC3C-F6BDC4DD91AF}" type="presParOf" srcId="{73017973-9128-46A1-B32E-CEDC44BA28C1}" destId="{BAACCB32-05EC-4C94-8E4C-112032C907FE}" srcOrd="0" destOrd="0" presId="urn:microsoft.com/office/officeart/2005/8/layout/cycle4"/>
    <dgm:cxn modelId="{063F51DF-62D0-41DC-A9A0-19002F3E68FA}" type="presParOf" srcId="{02267077-7362-46B8-B921-EB70E3B74959}" destId="{8E67FA16-9874-4E2D-BBC1-C10389289C8C}" srcOrd="1" destOrd="0" presId="urn:microsoft.com/office/officeart/2005/8/layout/cycle4"/>
    <dgm:cxn modelId="{D74BD364-FFCE-498B-A823-8EA6DD35A57E}" type="presParOf" srcId="{8E67FA16-9874-4E2D-BBC1-C10389289C8C}" destId="{F96C0658-3F2E-413B-B16C-24F3D8CC56D5}" srcOrd="0" destOrd="0" presId="urn:microsoft.com/office/officeart/2005/8/layout/cycle4"/>
    <dgm:cxn modelId="{CC90CC3F-DFC4-43B6-9844-4E6077E9963A}" type="presParOf" srcId="{8E67FA16-9874-4E2D-BBC1-C10389289C8C}" destId="{B262B0FA-E670-45DF-9363-6DE0D5C3B4D6}" srcOrd="1" destOrd="0" presId="urn:microsoft.com/office/officeart/2005/8/layout/cycle4"/>
    <dgm:cxn modelId="{B86E8908-E011-4F41-8DA4-CE4B32C68B70}" type="presParOf" srcId="{8E67FA16-9874-4E2D-BBC1-C10389289C8C}" destId="{39ABB5F6-1190-4624-8943-33E10D8A6C2C}" srcOrd="2" destOrd="0" presId="urn:microsoft.com/office/officeart/2005/8/layout/cycle4"/>
    <dgm:cxn modelId="{9A6B56D5-F552-4E3A-88BF-81C783168FAD}" type="presParOf" srcId="{8E67FA16-9874-4E2D-BBC1-C10389289C8C}" destId="{304B34AD-FE8E-466F-8FBB-75E847E11250}" srcOrd="3" destOrd="0" presId="urn:microsoft.com/office/officeart/2005/8/layout/cycle4"/>
    <dgm:cxn modelId="{23357548-D1BD-427C-8027-5C63B3339186}" type="presParOf" srcId="{8E67FA16-9874-4E2D-BBC1-C10389289C8C}" destId="{AB86BFA6-C215-4EB1-8051-7F9F4D28DDEE}" srcOrd="4" destOrd="0" presId="urn:microsoft.com/office/officeart/2005/8/layout/cycle4"/>
    <dgm:cxn modelId="{CABA2443-18D8-4348-9DD8-496D6E7CF463}" type="presParOf" srcId="{02267077-7362-46B8-B921-EB70E3B74959}" destId="{AD1961EB-2F24-463B-ACF8-1D8EDB37AF1B}" srcOrd="2" destOrd="0" presId="urn:microsoft.com/office/officeart/2005/8/layout/cycle4"/>
    <dgm:cxn modelId="{C41F35A6-01BB-46B2-BC30-AC5ECF4BA18A}" type="presParOf" srcId="{02267077-7362-46B8-B921-EB70E3B74959}" destId="{11CEDDCA-F7A5-4DEA-B3F5-77F5D060486C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5D8547-EBCE-479E-8BA1-92B2D0A7A196}" type="doc">
      <dgm:prSet loTypeId="urn:microsoft.com/office/officeart/2005/8/layout/hProcess9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EA96FA1-C940-417E-94E5-DC279F5CF642}">
      <dgm:prSet custT="1"/>
      <dgm:spPr/>
      <dgm:t>
        <a:bodyPr/>
        <a:lstStyle/>
        <a:p>
          <a:pPr rtl="0"/>
          <a:r>
            <a:rPr lang="fr-FR" sz="2200" u="sng" dirty="0" smtClean="0"/>
            <a:t>Contrôle préventif</a:t>
          </a:r>
          <a:r>
            <a:rPr lang="fr-FR" sz="2200" dirty="0" smtClean="0"/>
            <a:t>:</a:t>
          </a:r>
          <a:br>
            <a:rPr lang="fr-FR" sz="2200" dirty="0" smtClean="0"/>
          </a:br>
          <a:r>
            <a:rPr lang="fr-FR" sz="1600" dirty="0" smtClean="0"/>
            <a:t>orienter les activités pour qu’elles débouchent sur les résultats souhaités (description de poste; normes de performance, etc.)</a:t>
          </a:r>
          <a:endParaRPr lang="en-US" sz="1600" dirty="0"/>
        </a:p>
      </dgm:t>
    </dgm:pt>
    <dgm:pt modelId="{46BBDCE8-8BF7-40CE-AE9B-5B236BB678CC}" type="parTrans" cxnId="{96742756-C068-485E-8F81-DE77934DD9D6}">
      <dgm:prSet/>
      <dgm:spPr/>
      <dgm:t>
        <a:bodyPr/>
        <a:lstStyle/>
        <a:p>
          <a:endParaRPr lang="en-US"/>
        </a:p>
      </dgm:t>
    </dgm:pt>
    <dgm:pt modelId="{03565172-0DF4-45EF-ABD8-AA852830030A}" type="sibTrans" cxnId="{96742756-C068-485E-8F81-DE77934DD9D6}">
      <dgm:prSet/>
      <dgm:spPr/>
      <dgm:t>
        <a:bodyPr/>
        <a:lstStyle/>
        <a:p>
          <a:endParaRPr lang="en-US"/>
        </a:p>
      </dgm:t>
    </dgm:pt>
    <dgm:pt modelId="{FBFD2626-1ABE-4905-93F1-50C9B342C756}">
      <dgm:prSet custT="1"/>
      <dgm:spPr/>
      <dgm:t>
        <a:bodyPr/>
        <a:lstStyle/>
        <a:p>
          <a:pPr rtl="0"/>
          <a:r>
            <a:rPr lang="fr-FR" sz="2200" u="sng" dirty="0" smtClean="0"/>
            <a:t>Contrôle continu</a:t>
          </a:r>
          <a:r>
            <a:rPr lang="fr-FR" sz="2200" dirty="0" smtClean="0"/>
            <a:t>:</a:t>
          </a:r>
          <a:r>
            <a:rPr lang="fr-FR" sz="2000" dirty="0" smtClean="0"/>
            <a:t/>
          </a:r>
          <a:br>
            <a:rPr lang="fr-FR" sz="2000" dirty="0" smtClean="0"/>
          </a:br>
          <a:r>
            <a:rPr lang="fr-FR" sz="2000" dirty="0" smtClean="0"/>
            <a:t>permet de surveiller les activités au cours de la phase de mise en </a:t>
          </a:r>
          <a:r>
            <a:rPr lang="fr-FR" sz="2000" dirty="0" err="1" smtClean="0"/>
            <a:t>oeuvre</a:t>
          </a:r>
          <a:endParaRPr lang="fr-FR" sz="2000" dirty="0"/>
        </a:p>
      </dgm:t>
    </dgm:pt>
    <dgm:pt modelId="{6B341CCE-B189-463F-8AFC-84392FDDC4E4}" type="parTrans" cxnId="{E6ACC113-51BE-4A6E-9E10-8E4090B015FA}">
      <dgm:prSet/>
      <dgm:spPr/>
      <dgm:t>
        <a:bodyPr/>
        <a:lstStyle/>
        <a:p>
          <a:endParaRPr lang="en-US"/>
        </a:p>
      </dgm:t>
    </dgm:pt>
    <dgm:pt modelId="{1F373B6A-7C51-4225-8919-6A464A4D1DE6}" type="sibTrans" cxnId="{E6ACC113-51BE-4A6E-9E10-8E4090B015FA}">
      <dgm:prSet/>
      <dgm:spPr/>
      <dgm:t>
        <a:bodyPr/>
        <a:lstStyle/>
        <a:p>
          <a:endParaRPr lang="en-US"/>
        </a:p>
      </dgm:t>
    </dgm:pt>
    <dgm:pt modelId="{1FA33978-10FC-44C6-AB90-55A1B93B5791}">
      <dgm:prSet custT="1"/>
      <dgm:spPr/>
      <dgm:t>
        <a:bodyPr/>
        <a:lstStyle/>
        <a:p>
          <a:pPr rtl="0"/>
          <a:r>
            <a:rPr lang="fr-FR" sz="2200" u="sng" dirty="0" smtClean="0"/>
            <a:t>Contrôle rétroactif</a:t>
          </a:r>
          <a:r>
            <a:rPr lang="fr-FR" sz="2200" dirty="0" smtClean="0"/>
            <a:t>: </a:t>
          </a:r>
          <a:r>
            <a:rPr lang="fr-FR" sz="2000" dirty="0" smtClean="0"/>
            <a:t>s’effectue après que l’on a réalisé les plans et pris connaissance des résultats obtenus</a:t>
          </a:r>
          <a:endParaRPr lang="fr-FR" sz="2000" dirty="0"/>
        </a:p>
      </dgm:t>
    </dgm:pt>
    <dgm:pt modelId="{846279FB-D5E4-4358-B1BB-0A98416112D3}" type="parTrans" cxnId="{4403DB3B-24C3-4118-B14A-2839DBB66B3B}">
      <dgm:prSet/>
      <dgm:spPr/>
      <dgm:t>
        <a:bodyPr/>
        <a:lstStyle/>
        <a:p>
          <a:endParaRPr lang="en-US"/>
        </a:p>
      </dgm:t>
    </dgm:pt>
    <dgm:pt modelId="{78CE4295-6648-4B67-B565-74B672B5851F}" type="sibTrans" cxnId="{4403DB3B-24C3-4118-B14A-2839DBB66B3B}">
      <dgm:prSet/>
      <dgm:spPr/>
      <dgm:t>
        <a:bodyPr/>
        <a:lstStyle/>
        <a:p>
          <a:endParaRPr lang="en-US"/>
        </a:p>
      </dgm:t>
    </dgm:pt>
    <dgm:pt modelId="{24D08399-6E4C-4CAA-BB2C-196E5CE7098F}" type="pres">
      <dgm:prSet presAssocID="{E65D8547-EBCE-479E-8BA1-92B2D0A7A196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CBF313A0-55B4-4D79-9E38-2C59B52EF7BC}" type="pres">
      <dgm:prSet presAssocID="{E65D8547-EBCE-479E-8BA1-92B2D0A7A196}" presName="arrow" presStyleLbl="bgShp" presStyleIdx="0" presStyleCnt="1"/>
      <dgm:spPr/>
    </dgm:pt>
    <dgm:pt modelId="{F0870145-6AFA-42AB-A613-26B049EC8AAA}" type="pres">
      <dgm:prSet presAssocID="{E65D8547-EBCE-479E-8BA1-92B2D0A7A196}" presName="linearProcess" presStyleCnt="0"/>
      <dgm:spPr/>
    </dgm:pt>
    <dgm:pt modelId="{F2B6D710-B671-4F5F-8AC5-D56DA3FFE858}" type="pres">
      <dgm:prSet presAssocID="{EEA96FA1-C940-417E-94E5-DC279F5CF642}" presName="textNode" presStyleLbl="node1" presStyleIdx="0" presStyleCnt="3" custScaleX="100227" custScaleY="1198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34DBDF-EDF3-43FA-A11F-4B32B7253AC7}" type="pres">
      <dgm:prSet presAssocID="{03565172-0DF4-45EF-ABD8-AA852830030A}" presName="sibTrans" presStyleCnt="0"/>
      <dgm:spPr/>
    </dgm:pt>
    <dgm:pt modelId="{92B5E27B-1A56-4A0F-97C4-84536AD9AC42}" type="pres">
      <dgm:prSet presAssocID="{FBFD2626-1ABE-4905-93F1-50C9B342C756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B54B44-4F36-485F-9C1A-DBA20D2F5F5D}" type="pres">
      <dgm:prSet presAssocID="{1F373B6A-7C51-4225-8919-6A464A4D1DE6}" presName="sibTrans" presStyleCnt="0"/>
      <dgm:spPr/>
    </dgm:pt>
    <dgm:pt modelId="{3587F45D-5DE8-4562-939E-CDA317992B09}" type="pres">
      <dgm:prSet presAssocID="{1FA33978-10FC-44C6-AB90-55A1B93B5791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A8E74DD6-D4C5-4910-8EE7-B8721AFC86E8}" type="presOf" srcId="{EEA96FA1-C940-417E-94E5-DC279F5CF642}" destId="{F2B6D710-B671-4F5F-8AC5-D56DA3FFE858}" srcOrd="0" destOrd="0" presId="urn:microsoft.com/office/officeart/2005/8/layout/hProcess9"/>
    <dgm:cxn modelId="{E6ACC113-51BE-4A6E-9E10-8E4090B015FA}" srcId="{E65D8547-EBCE-479E-8BA1-92B2D0A7A196}" destId="{FBFD2626-1ABE-4905-93F1-50C9B342C756}" srcOrd="1" destOrd="0" parTransId="{6B341CCE-B189-463F-8AFC-84392FDDC4E4}" sibTransId="{1F373B6A-7C51-4225-8919-6A464A4D1DE6}"/>
    <dgm:cxn modelId="{96742756-C068-485E-8F81-DE77934DD9D6}" srcId="{E65D8547-EBCE-479E-8BA1-92B2D0A7A196}" destId="{EEA96FA1-C940-417E-94E5-DC279F5CF642}" srcOrd="0" destOrd="0" parTransId="{46BBDCE8-8BF7-40CE-AE9B-5B236BB678CC}" sibTransId="{03565172-0DF4-45EF-ABD8-AA852830030A}"/>
    <dgm:cxn modelId="{4403DB3B-24C3-4118-B14A-2839DBB66B3B}" srcId="{E65D8547-EBCE-479E-8BA1-92B2D0A7A196}" destId="{1FA33978-10FC-44C6-AB90-55A1B93B5791}" srcOrd="2" destOrd="0" parTransId="{846279FB-D5E4-4358-B1BB-0A98416112D3}" sibTransId="{78CE4295-6648-4B67-B565-74B672B5851F}"/>
    <dgm:cxn modelId="{B47FCE15-9BFF-41F7-A7FA-BCDCC1F7F725}" type="presOf" srcId="{1FA33978-10FC-44C6-AB90-55A1B93B5791}" destId="{3587F45D-5DE8-4562-939E-CDA317992B09}" srcOrd="0" destOrd="0" presId="urn:microsoft.com/office/officeart/2005/8/layout/hProcess9"/>
    <dgm:cxn modelId="{362D73C1-8DCB-4432-B9C6-F38919CA6DFF}" type="presOf" srcId="{FBFD2626-1ABE-4905-93F1-50C9B342C756}" destId="{92B5E27B-1A56-4A0F-97C4-84536AD9AC42}" srcOrd="0" destOrd="0" presId="urn:microsoft.com/office/officeart/2005/8/layout/hProcess9"/>
    <dgm:cxn modelId="{75264219-4E78-4C58-A3D4-D2593003B709}" type="presOf" srcId="{E65D8547-EBCE-479E-8BA1-92B2D0A7A196}" destId="{24D08399-6E4C-4CAA-BB2C-196E5CE7098F}" srcOrd="0" destOrd="0" presId="urn:microsoft.com/office/officeart/2005/8/layout/hProcess9"/>
    <dgm:cxn modelId="{4FE63DE5-3868-4895-8AAA-2D6E60857606}" type="presParOf" srcId="{24D08399-6E4C-4CAA-BB2C-196E5CE7098F}" destId="{CBF313A0-55B4-4D79-9E38-2C59B52EF7BC}" srcOrd="0" destOrd="0" presId="urn:microsoft.com/office/officeart/2005/8/layout/hProcess9"/>
    <dgm:cxn modelId="{8F0F50EF-F44F-4864-AB61-D79444E39E75}" type="presParOf" srcId="{24D08399-6E4C-4CAA-BB2C-196E5CE7098F}" destId="{F0870145-6AFA-42AB-A613-26B049EC8AAA}" srcOrd="1" destOrd="0" presId="urn:microsoft.com/office/officeart/2005/8/layout/hProcess9"/>
    <dgm:cxn modelId="{45B8353D-ACF6-4EDD-9142-F80543C36F2C}" type="presParOf" srcId="{F0870145-6AFA-42AB-A613-26B049EC8AAA}" destId="{F2B6D710-B671-4F5F-8AC5-D56DA3FFE858}" srcOrd="0" destOrd="0" presId="urn:microsoft.com/office/officeart/2005/8/layout/hProcess9"/>
    <dgm:cxn modelId="{C5A9A2EC-D9EE-4DAA-A265-7BD3B7F9EAA1}" type="presParOf" srcId="{F0870145-6AFA-42AB-A613-26B049EC8AAA}" destId="{6234DBDF-EDF3-43FA-A11F-4B32B7253AC7}" srcOrd="1" destOrd="0" presId="urn:microsoft.com/office/officeart/2005/8/layout/hProcess9"/>
    <dgm:cxn modelId="{10E66CD5-B76F-43F3-813F-5FCE28958D82}" type="presParOf" srcId="{F0870145-6AFA-42AB-A613-26B049EC8AAA}" destId="{92B5E27B-1A56-4A0F-97C4-84536AD9AC42}" srcOrd="2" destOrd="0" presId="urn:microsoft.com/office/officeart/2005/8/layout/hProcess9"/>
    <dgm:cxn modelId="{E908A8F4-9A74-44A1-8847-D2A10191DED2}" type="presParOf" srcId="{F0870145-6AFA-42AB-A613-26B049EC8AAA}" destId="{E7B54B44-4F36-485F-9C1A-DBA20D2F5F5D}" srcOrd="3" destOrd="0" presId="urn:microsoft.com/office/officeart/2005/8/layout/hProcess9"/>
    <dgm:cxn modelId="{8936FC74-0D91-47FE-B127-2F884425D643}" type="presParOf" srcId="{F0870145-6AFA-42AB-A613-26B049EC8AAA}" destId="{3587F45D-5DE8-4562-939E-CDA317992B09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6C0658-3F2E-413B-B16C-24F3D8CC56D5}">
      <dsp:nvSpPr>
        <dsp:cNvPr id="0" name=""/>
        <dsp:cNvSpPr/>
      </dsp:nvSpPr>
      <dsp:spPr>
        <a:xfrm>
          <a:off x="2215110" y="270894"/>
          <a:ext cx="2057844" cy="2057844"/>
        </a:xfrm>
        <a:prstGeom prst="pieWedg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800" kern="1200" smtClean="0"/>
            <a:t>Planification</a:t>
          </a:r>
          <a:endParaRPr lang="en-CA" sz="1800" kern="1200"/>
        </a:p>
      </dsp:txBody>
      <dsp:txXfrm>
        <a:off x="2817839" y="873623"/>
        <a:ext cx="1455115" cy="1455115"/>
      </dsp:txXfrm>
    </dsp:sp>
    <dsp:sp modelId="{B262B0FA-E670-45DF-9363-6DE0D5C3B4D6}">
      <dsp:nvSpPr>
        <dsp:cNvPr id="0" name=""/>
        <dsp:cNvSpPr/>
      </dsp:nvSpPr>
      <dsp:spPr>
        <a:xfrm rot="5400000">
          <a:off x="4368005" y="270894"/>
          <a:ext cx="2057844" cy="2057844"/>
        </a:xfrm>
        <a:prstGeom prst="pieWedge">
          <a:avLst/>
        </a:prstGeom>
        <a:solidFill>
          <a:schemeClr val="accent2">
            <a:hueOff val="1560507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800" kern="1200" smtClean="0"/>
            <a:t>Organisation et mise en œuvre </a:t>
          </a:r>
          <a:endParaRPr lang="en-CA" sz="1800" kern="1200"/>
        </a:p>
      </dsp:txBody>
      <dsp:txXfrm rot="-5400000">
        <a:off x="4368005" y="873623"/>
        <a:ext cx="1455115" cy="1455115"/>
      </dsp:txXfrm>
    </dsp:sp>
    <dsp:sp modelId="{39ABB5F6-1190-4624-8943-33E10D8A6C2C}">
      <dsp:nvSpPr>
        <dsp:cNvPr id="0" name=""/>
        <dsp:cNvSpPr/>
      </dsp:nvSpPr>
      <dsp:spPr>
        <a:xfrm rot="10800000">
          <a:off x="4752534" y="2664289"/>
          <a:ext cx="2057844" cy="2057844"/>
        </a:xfrm>
        <a:prstGeom prst="pieWedge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800" b="1" kern="1200" dirty="0" smtClean="0"/>
            <a:t>Contrôle et reddition de compte</a:t>
          </a:r>
          <a:endParaRPr lang="en-CA" sz="1800" b="1" kern="1200" dirty="0"/>
        </a:p>
      </dsp:txBody>
      <dsp:txXfrm rot="10800000">
        <a:off x="4752534" y="2664289"/>
        <a:ext cx="1455115" cy="1455115"/>
      </dsp:txXfrm>
    </dsp:sp>
    <dsp:sp modelId="{304B34AD-FE8E-466F-8FBB-75E847E11250}">
      <dsp:nvSpPr>
        <dsp:cNvPr id="0" name=""/>
        <dsp:cNvSpPr/>
      </dsp:nvSpPr>
      <dsp:spPr>
        <a:xfrm rot="16200000">
          <a:off x="2215110" y="2423789"/>
          <a:ext cx="2057844" cy="2057844"/>
        </a:xfrm>
        <a:prstGeom prst="pieWedge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800" kern="1200" dirty="0" err="1" smtClean="0"/>
            <a:t>Amlioration</a:t>
          </a:r>
          <a:r>
            <a:rPr lang="fr-CA" sz="1800" kern="1200" dirty="0" smtClean="0"/>
            <a:t> et innovation</a:t>
          </a:r>
          <a:endParaRPr lang="en-CA" sz="1800" kern="1200" dirty="0"/>
        </a:p>
      </dsp:txBody>
      <dsp:txXfrm rot="5400000">
        <a:off x="2817839" y="2423789"/>
        <a:ext cx="1455115" cy="1455115"/>
      </dsp:txXfrm>
    </dsp:sp>
    <dsp:sp modelId="{AD1961EB-2F24-463B-ACF8-1D8EDB37AF1B}">
      <dsp:nvSpPr>
        <dsp:cNvPr id="0" name=""/>
        <dsp:cNvSpPr/>
      </dsp:nvSpPr>
      <dsp:spPr>
        <a:xfrm>
          <a:off x="3965228" y="1948536"/>
          <a:ext cx="710502" cy="617828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CEDDCA-F7A5-4DEA-B3F5-77F5D060486C}">
      <dsp:nvSpPr>
        <dsp:cNvPr id="0" name=""/>
        <dsp:cNvSpPr/>
      </dsp:nvSpPr>
      <dsp:spPr>
        <a:xfrm rot="10800000">
          <a:off x="3965228" y="2186162"/>
          <a:ext cx="710502" cy="617828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F313A0-55B4-4D79-9E38-2C59B52EF7BC}">
      <dsp:nvSpPr>
        <dsp:cNvPr id="0" name=""/>
        <dsp:cNvSpPr/>
      </dsp:nvSpPr>
      <dsp:spPr>
        <a:xfrm>
          <a:off x="627245" y="0"/>
          <a:ext cx="7108781" cy="4977961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B6D710-B671-4F5F-8AC5-D56DA3FFE858}">
      <dsp:nvSpPr>
        <dsp:cNvPr id="0" name=""/>
        <dsp:cNvSpPr/>
      </dsp:nvSpPr>
      <dsp:spPr>
        <a:xfrm>
          <a:off x="1219" y="1296141"/>
          <a:ext cx="2529411" cy="238567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200" u="sng" kern="1200" dirty="0" smtClean="0"/>
            <a:t>Contrôle préventif</a:t>
          </a:r>
          <a:r>
            <a:rPr lang="fr-FR" sz="2200" kern="1200" dirty="0" smtClean="0"/>
            <a:t>:</a:t>
          </a:r>
          <a:br>
            <a:rPr lang="fr-FR" sz="2200" kern="1200" dirty="0" smtClean="0"/>
          </a:br>
          <a:r>
            <a:rPr lang="fr-FR" sz="1600" kern="1200" dirty="0" smtClean="0"/>
            <a:t>orienter les activités pour qu’elles débouchent sur les résultats souhaités (description de poste; normes de performance, etc.)</a:t>
          </a:r>
          <a:endParaRPr lang="en-US" sz="1600" kern="1200" dirty="0"/>
        </a:p>
      </dsp:txBody>
      <dsp:txXfrm>
        <a:off x="117678" y="1412600"/>
        <a:ext cx="2296493" cy="2152759"/>
      </dsp:txXfrm>
    </dsp:sp>
    <dsp:sp modelId="{92B5E27B-1A56-4A0F-97C4-84536AD9AC42}">
      <dsp:nvSpPr>
        <dsp:cNvPr id="0" name=""/>
        <dsp:cNvSpPr/>
      </dsp:nvSpPr>
      <dsp:spPr>
        <a:xfrm>
          <a:off x="2922659" y="1493388"/>
          <a:ext cx="2523682" cy="1991184"/>
        </a:xfrm>
        <a:prstGeom prst="roundRect">
          <a:avLst/>
        </a:prstGeom>
        <a:solidFill>
          <a:schemeClr val="accent2">
            <a:hueOff val="2340760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200" u="sng" kern="1200" dirty="0" smtClean="0"/>
            <a:t>Contrôle continu</a:t>
          </a:r>
          <a:r>
            <a:rPr lang="fr-FR" sz="2200" kern="1200" dirty="0" smtClean="0"/>
            <a:t>:</a:t>
          </a:r>
          <a:r>
            <a:rPr lang="fr-FR" sz="2000" kern="1200" dirty="0" smtClean="0"/>
            <a:t/>
          </a:r>
          <a:br>
            <a:rPr lang="fr-FR" sz="2000" kern="1200" dirty="0" smtClean="0"/>
          </a:br>
          <a:r>
            <a:rPr lang="fr-FR" sz="2000" kern="1200" dirty="0" smtClean="0"/>
            <a:t>permet de surveiller les activités au cours de la phase de mise en </a:t>
          </a:r>
          <a:r>
            <a:rPr lang="fr-FR" sz="2000" kern="1200" dirty="0" err="1" smtClean="0"/>
            <a:t>oeuvre</a:t>
          </a:r>
          <a:endParaRPr lang="fr-FR" sz="2000" kern="1200" dirty="0"/>
        </a:p>
      </dsp:txBody>
      <dsp:txXfrm>
        <a:off x="3019861" y="1590590"/>
        <a:ext cx="2329278" cy="1796780"/>
      </dsp:txXfrm>
    </dsp:sp>
    <dsp:sp modelId="{3587F45D-5DE8-4562-939E-CDA317992B09}">
      <dsp:nvSpPr>
        <dsp:cNvPr id="0" name=""/>
        <dsp:cNvSpPr/>
      </dsp:nvSpPr>
      <dsp:spPr>
        <a:xfrm>
          <a:off x="5838370" y="1493388"/>
          <a:ext cx="2523682" cy="1991184"/>
        </a:xfrm>
        <a:prstGeom prst="roundRect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200" u="sng" kern="1200" dirty="0" smtClean="0"/>
            <a:t>Contrôle rétroactif</a:t>
          </a:r>
          <a:r>
            <a:rPr lang="fr-FR" sz="2200" kern="1200" dirty="0" smtClean="0"/>
            <a:t>: </a:t>
          </a:r>
          <a:r>
            <a:rPr lang="fr-FR" sz="2000" kern="1200" dirty="0" smtClean="0"/>
            <a:t>s’effectue après que l’on a réalisé les plans et pris connaissance des résultats obtenus</a:t>
          </a:r>
          <a:endParaRPr lang="fr-FR" sz="2000" kern="1200" dirty="0"/>
        </a:p>
      </dsp:txBody>
      <dsp:txXfrm>
        <a:off x="5935572" y="1590590"/>
        <a:ext cx="2329278" cy="17967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endParaRPr lang="fr-FR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fr-FR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fld id="{045B9609-A4ED-4C83-A94C-8402360BEBC2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28423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3775" y="769938"/>
            <a:ext cx="5113338" cy="3835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fld id="{CC23EF71-2B96-4EFF-950F-8620D85EB159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608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C9AD6C-2B27-44D9-B770-D63DE22E5F1F}" type="slidenum">
              <a:rPr lang="fr-FR"/>
              <a:pPr/>
              <a:t>1</a:t>
            </a:fld>
            <a:endParaRPr lang="fr-FR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Pour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cours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queles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le </a:t>
            </a:r>
          </a:p>
          <a:p>
            <a:endParaRPr lang="en-US" baseline="0" dirty="0" smtClean="0"/>
          </a:p>
          <a:p>
            <a:r>
              <a:rPr lang="en-US" baseline="0" dirty="0" smtClean="0"/>
              <a:t>A pour bout de </a:t>
            </a:r>
            <a:r>
              <a:rPr lang="en-US" baseline="0" dirty="0" err="1" smtClean="0"/>
              <a:t>s’assurer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conformité</a:t>
            </a:r>
            <a:r>
              <a:rPr lang="en-US" baseline="0" dirty="0" smtClean="0"/>
              <a:t> et de la </a:t>
            </a:r>
            <a:r>
              <a:rPr lang="en-US" baseline="0" dirty="0" err="1" smtClean="0"/>
              <a:t>qualité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gestes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administratif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organisatio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controle</a:t>
            </a:r>
            <a:r>
              <a:rPr lang="en-US" baseline="0" dirty="0" smtClean="0"/>
              <a:t> inter et </a:t>
            </a:r>
            <a:r>
              <a:rPr lang="en-US" baseline="0" dirty="0" err="1" smtClean="0"/>
              <a:t>exter</a:t>
            </a:r>
            <a:endParaRPr lang="en-US" baseline="0" dirty="0" smtClean="0"/>
          </a:p>
          <a:p>
            <a:r>
              <a:rPr lang="en-US" baseline="0" dirty="0" err="1" smtClean="0"/>
              <a:t>Evaluer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rendemenet</a:t>
            </a:r>
            <a:r>
              <a:rPr lang="en-US" baseline="0" dirty="0" smtClean="0"/>
              <a:t> en </a:t>
            </a:r>
            <a:r>
              <a:rPr lang="en-US" baseline="0" dirty="0" err="1" smtClean="0"/>
              <a:t>comparant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resultats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obtenus</a:t>
            </a:r>
            <a:r>
              <a:rPr lang="en-US" baseline="0" dirty="0" smtClean="0"/>
              <a:t> avec les </a:t>
            </a:r>
            <a:r>
              <a:rPr lang="en-US" baseline="0" dirty="0" err="1" smtClean="0"/>
              <a:t>objectifs</a:t>
            </a:r>
            <a:r>
              <a:rPr lang="en-US" baseline="0" dirty="0" smtClean="0"/>
              <a:t> et les plans </a:t>
            </a:r>
            <a:r>
              <a:rPr lang="en-US" baseline="0" dirty="0" err="1" smtClean="0"/>
              <a:t>établis</a:t>
            </a:r>
            <a:endParaRPr lang="en-US" baseline="0" dirty="0" smtClean="0"/>
          </a:p>
          <a:p>
            <a:r>
              <a:rPr lang="en-US" baseline="0" dirty="0" err="1" smtClean="0"/>
              <a:t>Prendre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mesures</a:t>
            </a:r>
            <a:r>
              <a:rPr lang="en-US" baseline="0" dirty="0" smtClean="0"/>
              <a:t> de correction par rapport au </a:t>
            </a:r>
            <a:r>
              <a:rPr lang="en-US" baseline="0" dirty="0" err="1" smtClean="0"/>
              <a:t>ecarts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appropriés</a:t>
            </a:r>
            <a:r>
              <a:rPr lang="en-US" baseline="0" dirty="0" smtClean="0"/>
              <a:t> au </a:t>
            </a:r>
            <a:r>
              <a:rPr lang="en-US" baseline="0" dirty="0" err="1" smtClean="0"/>
              <a:t>besoin</a:t>
            </a: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175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98968" indent="-307296" defTabSz="990175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229182" indent="-245836" defTabSz="990175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20855" indent="-245836" defTabSz="990175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12528" indent="-245836" defTabSz="990175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04201" indent="-245836" defTabSz="9901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195874" indent="-245836" defTabSz="9901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87547" indent="-245836" defTabSz="9901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79219" indent="-245836" defTabSz="9901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608F5FE2-61BF-4CA5-AF7C-F9BCF44E2E07}" type="slidenum">
              <a:rPr lang="fr-FR" smtClean="0"/>
              <a:pPr eaLnBrk="1" hangingPunct="1"/>
              <a:t>2</a:t>
            </a:fld>
            <a:endParaRPr lang="fr-FR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C2BAEB-15AC-44CD-998D-6356F298009D}" type="slidenum">
              <a:rPr lang="fr-FR"/>
              <a:pPr/>
              <a:t>3</a:t>
            </a:fld>
            <a:endParaRPr lang="fr-FR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F64826-863D-4191-8BE7-E125AE6AF16D}" type="slidenum">
              <a:rPr lang="fr-FR"/>
              <a:pPr/>
              <a:t>4</a:t>
            </a:fld>
            <a:endParaRPr lang="fr-FR"/>
          </a:p>
        </p:txBody>
      </p:sp>
      <p:sp>
        <p:nvSpPr>
          <p:cNvPr id="541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1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88999B-FADE-40E1-B6CB-7EC8286E5725}" type="slidenum">
              <a:rPr lang="fr-FR"/>
              <a:pPr/>
              <a:t>5</a:t>
            </a:fld>
            <a:endParaRPr lang="fr-FR"/>
          </a:p>
        </p:txBody>
      </p:sp>
      <p:sp>
        <p:nvSpPr>
          <p:cNvPr id="508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8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Pour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cours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queles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le </a:t>
            </a:r>
          </a:p>
          <a:p>
            <a:endParaRPr lang="en-US" baseline="0" dirty="0" smtClean="0"/>
          </a:p>
          <a:p>
            <a:r>
              <a:rPr lang="en-US" baseline="0" dirty="0" smtClean="0"/>
              <a:t>A pour bout de </a:t>
            </a:r>
            <a:r>
              <a:rPr lang="en-US" baseline="0" dirty="0" err="1" smtClean="0"/>
              <a:t>s’assurer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conformité</a:t>
            </a:r>
            <a:r>
              <a:rPr lang="en-US" baseline="0" dirty="0" smtClean="0"/>
              <a:t> et de la </a:t>
            </a:r>
            <a:r>
              <a:rPr lang="en-US" baseline="0" dirty="0" err="1" smtClean="0"/>
              <a:t>qualité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gestes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administratif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organisatio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controle</a:t>
            </a:r>
            <a:r>
              <a:rPr lang="en-US" baseline="0" dirty="0" smtClean="0"/>
              <a:t> inter et </a:t>
            </a:r>
            <a:r>
              <a:rPr lang="en-US" baseline="0" dirty="0" err="1" smtClean="0"/>
              <a:t>exter</a:t>
            </a:r>
            <a:endParaRPr lang="en-US" baseline="0" dirty="0" smtClean="0"/>
          </a:p>
          <a:p>
            <a:r>
              <a:rPr lang="en-US" baseline="0" dirty="0" err="1" smtClean="0"/>
              <a:t>Evaluer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rendemenet</a:t>
            </a:r>
            <a:r>
              <a:rPr lang="en-US" baseline="0" dirty="0" smtClean="0"/>
              <a:t> en </a:t>
            </a:r>
            <a:r>
              <a:rPr lang="en-US" baseline="0" dirty="0" err="1" smtClean="0"/>
              <a:t>comparant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resultats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obtenus</a:t>
            </a:r>
            <a:r>
              <a:rPr lang="en-US" baseline="0" dirty="0" smtClean="0"/>
              <a:t> avec les </a:t>
            </a:r>
            <a:r>
              <a:rPr lang="en-US" baseline="0" dirty="0" err="1" smtClean="0"/>
              <a:t>objectifs</a:t>
            </a:r>
            <a:r>
              <a:rPr lang="en-US" baseline="0" dirty="0" smtClean="0"/>
              <a:t> et les plans </a:t>
            </a:r>
            <a:r>
              <a:rPr lang="en-US" baseline="0" dirty="0" err="1" smtClean="0"/>
              <a:t>établis</a:t>
            </a:r>
            <a:endParaRPr lang="en-US" baseline="0" dirty="0" smtClean="0"/>
          </a:p>
          <a:p>
            <a:r>
              <a:rPr lang="en-US" baseline="0" dirty="0" err="1" smtClean="0"/>
              <a:t>Prendre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mesures</a:t>
            </a:r>
            <a:r>
              <a:rPr lang="en-US" baseline="0" dirty="0" smtClean="0"/>
              <a:t> de correction par rapport au </a:t>
            </a:r>
            <a:r>
              <a:rPr lang="en-US" baseline="0" dirty="0" err="1" smtClean="0"/>
              <a:t>ecarts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appropriés</a:t>
            </a:r>
            <a:r>
              <a:rPr lang="en-US" baseline="0" dirty="0" smtClean="0"/>
              <a:t> au </a:t>
            </a:r>
            <a:r>
              <a:rPr lang="en-US" baseline="0" dirty="0" err="1" smtClean="0"/>
              <a:t>besoin</a:t>
            </a:r>
            <a:endParaRPr lang="en-US" smtClean="0"/>
          </a:p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811DE0-4E20-43F9-A6AE-F3494E6C4AFA}" type="slidenum">
              <a:rPr lang="fr-FR"/>
              <a:pPr/>
              <a:t>6</a:t>
            </a:fld>
            <a:endParaRPr lang="fr-FR"/>
          </a:p>
        </p:txBody>
      </p:sp>
      <p:sp>
        <p:nvSpPr>
          <p:cNvPr id="510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0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3EF71-2B96-4EFF-950F-8620D85EB159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EE780B-72BC-4E9C-8BB0-CB0629E8DC82}" type="slidenum">
              <a:rPr lang="fr-FR"/>
              <a:pPr/>
              <a:t>8</a:t>
            </a:fld>
            <a:endParaRPr lang="fr-FR"/>
          </a:p>
        </p:txBody>
      </p:sp>
      <p:sp>
        <p:nvSpPr>
          <p:cNvPr id="513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3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32E3A4-8420-4F2D-A70D-CD37B38FFEF7}" type="slidenum">
              <a:rPr lang="fr-FR"/>
              <a:pPr/>
              <a:t>9</a:t>
            </a:fld>
            <a:endParaRPr lang="fr-FR"/>
          </a:p>
        </p:txBody>
      </p:sp>
      <p:sp>
        <p:nvSpPr>
          <p:cNvPr id="547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7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47014B-7908-430D-AF20-489B5EEDB707}" type="slidenum">
              <a:rPr lang="fr-FR"/>
              <a:pPr/>
              <a:t>10</a:t>
            </a:fld>
            <a:endParaRPr lang="fr-FR"/>
          </a:p>
        </p:txBody>
      </p:sp>
      <p:sp>
        <p:nvSpPr>
          <p:cNvPr id="517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7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D99ADD-FF2A-4196-A311-09E204121115}" type="slidenum">
              <a:rPr lang="fr-FR"/>
              <a:pPr/>
              <a:t>11</a:t>
            </a:fld>
            <a:endParaRPr lang="fr-FR"/>
          </a:p>
        </p:txBody>
      </p:sp>
      <p:sp>
        <p:nvSpPr>
          <p:cNvPr id="549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9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D99ADD-FF2A-4196-A311-09E204121115}" type="slidenum">
              <a:rPr lang="fr-FR"/>
              <a:pPr/>
              <a:t>12</a:t>
            </a:fld>
            <a:endParaRPr lang="fr-FR"/>
          </a:p>
        </p:txBody>
      </p:sp>
      <p:sp>
        <p:nvSpPr>
          <p:cNvPr id="549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9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8A7C03-F7EF-473E-859B-3752385B108B}" type="slidenum">
              <a:rPr lang="fr-FR"/>
              <a:pPr/>
              <a:t>13</a:t>
            </a:fld>
            <a:endParaRPr lang="fr-FR"/>
          </a:p>
        </p:txBody>
      </p:sp>
      <p:sp>
        <p:nvSpPr>
          <p:cNvPr id="519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9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0F7DA4-F9A1-43D4-8DE2-C535DA678209}" type="slidenum">
              <a:rPr lang="fr-FR"/>
              <a:pPr/>
              <a:t>14</a:t>
            </a:fld>
            <a:endParaRPr lang="fr-FR"/>
          </a:p>
        </p:txBody>
      </p:sp>
      <p:sp>
        <p:nvSpPr>
          <p:cNvPr id="551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1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059A1C-BE90-4FE5-8D85-76DAB05F4513}" type="slidenum">
              <a:rPr lang="fr-FR"/>
              <a:pPr/>
              <a:t>15</a:t>
            </a:fld>
            <a:endParaRPr lang="fr-FR"/>
          </a:p>
        </p:txBody>
      </p:sp>
      <p:sp>
        <p:nvSpPr>
          <p:cNvPr id="525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5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059A1C-BE90-4FE5-8D85-76DAB05F4513}" type="slidenum">
              <a:rPr lang="fr-FR"/>
              <a:pPr/>
              <a:t>16</a:t>
            </a:fld>
            <a:endParaRPr lang="fr-FR"/>
          </a:p>
        </p:txBody>
      </p:sp>
      <p:sp>
        <p:nvSpPr>
          <p:cNvPr id="525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5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E4D205-3BB8-46D2-8AF2-96C5505083DD}" type="slidenum">
              <a:rPr lang="fr-FR"/>
              <a:pPr/>
              <a:t>17</a:t>
            </a:fld>
            <a:endParaRPr lang="fr-FR"/>
          </a:p>
        </p:txBody>
      </p:sp>
      <p:sp>
        <p:nvSpPr>
          <p:cNvPr id="531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1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E4D205-3BB8-46D2-8AF2-96C5505083DD}" type="slidenum">
              <a:rPr lang="fr-FR"/>
              <a:pPr/>
              <a:t>18</a:t>
            </a:fld>
            <a:endParaRPr lang="fr-FR"/>
          </a:p>
        </p:txBody>
      </p:sp>
      <p:sp>
        <p:nvSpPr>
          <p:cNvPr id="531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1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AC589F-579B-4D5E-8439-68145F03B533}" type="slidenum">
              <a:rPr lang="fr-FR"/>
              <a:pPr/>
              <a:t>19</a:t>
            </a:fld>
            <a:endParaRPr lang="fr-FR"/>
          </a:p>
        </p:txBody>
      </p:sp>
      <p:sp>
        <p:nvSpPr>
          <p:cNvPr id="527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7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AC589F-579B-4D5E-8439-68145F03B533}" type="slidenum">
              <a:rPr lang="fr-FR"/>
              <a:pPr/>
              <a:t>20</a:t>
            </a:fld>
            <a:endParaRPr lang="fr-FR"/>
          </a:p>
        </p:txBody>
      </p:sp>
      <p:sp>
        <p:nvSpPr>
          <p:cNvPr id="527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7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33DA65-F617-4F62-88E3-E998B685E63E}" type="slidenum">
              <a:rPr lang="fr-FR"/>
              <a:pPr/>
              <a:t>21</a:t>
            </a:fld>
            <a:endParaRPr lang="fr-FR"/>
          </a:p>
        </p:txBody>
      </p:sp>
      <p:sp>
        <p:nvSpPr>
          <p:cNvPr id="529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9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AC3E93-7B9C-41AF-A90B-BDE606A755AA}" type="slidenum">
              <a:rPr lang="fr-FR"/>
              <a:pPr/>
              <a:t>22</a:t>
            </a:fld>
            <a:endParaRPr lang="fr-FR"/>
          </a:p>
        </p:txBody>
      </p:sp>
      <p:sp>
        <p:nvSpPr>
          <p:cNvPr id="553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F8DCF0-D04D-4899-9939-F2F06F230AF4}" type="slidenum">
              <a:rPr lang="fr-FR"/>
              <a:pPr/>
              <a:t>23</a:t>
            </a:fld>
            <a:endParaRPr lang="fr-FR"/>
          </a:p>
        </p:txBody>
      </p:sp>
      <p:sp>
        <p:nvSpPr>
          <p:cNvPr id="535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5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05F00-275B-4E20-B593-80C8D2349D23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3493905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05F00-275B-4E20-B593-80C8D2349D23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454537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05F00-275B-4E20-B593-80C8D2349D23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7600788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05F00-275B-4E20-B593-80C8D2349D23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04499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05F00-275B-4E20-B593-80C8D2349D23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315185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05F00-275B-4E20-B593-80C8D2349D23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750682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05F00-275B-4E20-B593-80C8D2349D23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5976160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05F00-275B-4E20-B593-80C8D2349D23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731177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05F00-275B-4E20-B593-80C8D2349D23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549740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05F00-275B-4E20-B593-80C8D2349D23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825391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05F00-275B-4E20-B593-80C8D2349D23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049976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D05F00-275B-4E20-B593-80C8D2349D23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Line 9"/>
          <p:cNvSpPr>
            <a:spLocks noChangeShapeType="1"/>
          </p:cNvSpPr>
          <p:nvPr userDrawn="1"/>
        </p:nvSpPr>
        <p:spPr bwMode="auto">
          <a:xfrm>
            <a:off x="468313" y="5734050"/>
            <a:ext cx="82073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990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382713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fr-FR" sz="4000" dirty="0"/>
              <a:t>Le processus de </a:t>
            </a:r>
            <a:r>
              <a:rPr lang="fr-FR" sz="4000" dirty="0" smtClean="0"/>
              <a:t>contrôle dans la fonction publique</a:t>
            </a:r>
            <a:r>
              <a:rPr lang="fr-FR" sz="4000" dirty="0"/>
              <a:t/>
            </a:r>
            <a:br>
              <a:rPr lang="fr-FR" sz="4000" dirty="0"/>
            </a:br>
            <a:r>
              <a:rPr lang="fr-FR" sz="4000" dirty="0"/>
              <a:t/>
            </a:r>
            <a:br>
              <a:rPr lang="fr-FR" sz="4000" dirty="0"/>
            </a:br>
            <a:r>
              <a:rPr lang="fr-FR" sz="1600" dirty="0"/>
              <a:t>Séance du </a:t>
            </a:r>
            <a:r>
              <a:rPr lang="fr-FR" sz="1600" dirty="0" smtClean="0"/>
              <a:t>4 février 2013</a:t>
            </a:r>
            <a:r>
              <a:rPr lang="fr-FR" sz="1600" dirty="0"/>
              <a:t/>
            </a:r>
            <a:br>
              <a:rPr lang="fr-FR" sz="1600" dirty="0"/>
            </a:br>
            <a:endParaRPr lang="fr-FR" sz="16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716016" y="4416657"/>
            <a:ext cx="3417888" cy="1031875"/>
          </a:xfrm>
        </p:spPr>
        <p:txBody>
          <a:bodyPr>
            <a:normAutofit fontScale="92500" lnSpcReduction="20000"/>
          </a:bodyPr>
          <a:lstStyle/>
          <a:p>
            <a:pPr algn="r">
              <a:lnSpc>
                <a:spcPct val="120000"/>
              </a:lnSpc>
            </a:pPr>
            <a:r>
              <a:rPr lang="en-CA" sz="1400" dirty="0" err="1" smtClean="0"/>
              <a:t>Professeur</a:t>
            </a:r>
            <a:r>
              <a:rPr lang="en-CA" sz="1400" dirty="0" smtClean="0"/>
              <a:t> Eric Champagne</a:t>
            </a:r>
          </a:p>
          <a:p>
            <a:pPr algn="r">
              <a:lnSpc>
                <a:spcPct val="120000"/>
              </a:lnSpc>
            </a:pPr>
            <a:r>
              <a:rPr lang="en-CA" sz="1400" dirty="0" err="1" smtClean="0"/>
              <a:t>École</a:t>
            </a:r>
            <a:r>
              <a:rPr lang="en-CA" sz="1400" dirty="0" smtClean="0"/>
              <a:t> </a:t>
            </a:r>
            <a:r>
              <a:rPr lang="en-CA" sz="1400" dirty="0" err="1"/>
              <a:t>d’études</a:t>
            </a:r>
            <a:r>
              <a:rPr lang="en-CA" sz="1400" dirty="0"/>
              <a:t> </a:t>
            </a:r>
            <a:r>
              <a:rPr lang="en-CA" sz="1400" dirty="0" err="1"/>
              <a:t>politiques</a:t>
            </a:r>
            <a:endParaRPr lang="fr-FR" sz="1400" dirty="0"/>
          </a:p>
          <a:p>
            <a:pPr algn="r">
              <a:lnSpc>
                <a:spcPct val="120000"/>
              </a:lnSpc>
            </a:pPr>
            <a:r>
              <a:rPr lang="fr-FR" sz="1400" dirty="0"/>
              <a:t>Gestion dans le secteur public</a:t>
            </a:r>
            <a:br>
              <a:rPr lang="fr-FR" sz="1400" dirty="0"/>
            </a:br>
            <a:r>
              <a:rPr lang="fr-FR" sz="1400" dirty="0"/>
              <a:t>PAP 2027</a:t>
            </a:r>
          </a:p>
        </p:txBody>
      </p:sp>
      <p:pic>
        <p:nvPicPr>
          <p:cNvPr id="2054" name="Picture 6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4508500"/>
            <a:ext cx="1008062" cy="941388"/>
          </a:xfrm>
          <a:prstGeom prst="rect">
            <a:avLst/>
          </a:prstGeom>
          <a:noFill/>
        </p:spPr>
      </p:pic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sz="3600" dirty="0" smtClean="0"/>
              <a:t>Quatre grandes fonctions de la gestion</a:t>
            </a:r>
            <a:endParaRPr lang="fr-FR" sz="2700" dirty="0" smtClean="0"/>
          </a:p>
        </p:txBody>
      </p:sp>
      <p:sp>
        <p:nvSpPr>
          <p:cNvPr id="18435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E01A92F-FF7C-4317-B236-D5C99048AA46}" type="slidenum">
              <a:rPr lang="fr-FR"/>
              <a:pPr eaLnBrk="1" hangingPunct="1"/>
              <a:t>2</a:t>
            </a:fld>
            <a:endParaRPr lang="fr-FR"/>
          </a:p>
        </p:txBody>
      </p:sp>
      <p:graphicFrame>
        <p:nvGraphicFramePr>
          <p:cNvPr id="3" name="Diagramme 2"/>
          <p:cNvGraphicFramePr/>
          <p:nvPr>
            <p:extLst>
              <p:ext uri="{D42A27DB-BD31-4B8C-83A1-F6EECF244321}">
                <p14:modId xmlns:p14="http://schemas.microsoft.com/office/powerpoint/2010/main" val="2588826420"/>
              </p:ext>
            </p:extLst>
          </p:nvPr>
        </p:nvGraphicFramePr>
        <p:xfrm>
          <a:off x="251520" y="980728"/>
          <a:ext cx="864096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14763195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fr-CA" sz="4000"/>
              <a:t>Objectifs</a:t>
            </a:r>
            <a:r>
              <a:rPr lang="en-CA" sz="4000"/>
              <a:t> de la séance</a:t>
            </a:r>
            <a:endParaRPr lang="fr-FR" sz="400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484784"/>
            <a:ext cx="8229600" cy="4308475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dirty="0"/>
              <a:t>Définir le contrôle et présenter les différentes formes de contrôle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dirty="0"/>
              <a:t>Illustrer le contrôle dans le </a:t>
            </a:r>
            <a:r>
              <a:rPr lang="fr-CA" dirty="0" smtClean="0"/>
              <a:t>contexte</a:t>
            </a:r>
            <a:br>
              <a:rPr lang="fr-CA" dirty="0" smtClean="0"/>
            </a:br>
            <a:r>
              <a:rPr lang="fr-CA" dirty="0" smtClean="0"/>
              <a:t>de </a:t>
            </a:r>
            <a:r>
              <a:rPr lang="fr-CA" dirty="0"/>
              <a:t>la gestion </a:t>
            </a:r>
            <a:r>
              <a:rPr lang="fr-CA" dirty="0" smtClean="0"/>
              <a:t>publique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8D30B-5647-4F90-94F7-B6AC2EA6AF0A}" type="slidenum">
              <a:rPr lang="fr-FR"/>
              <a:pPr/>
              <a:t>3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6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fr-CA"/>
              <a:t>Définition et formes</a:t>
            </a:r>
            <a:br>
              <a:rPr lang="fr-CA"/>
            </a:br>
            <a:r>
              <a:rPr lang="fr-CA"/>
              <a:t>de contrôle</a:t>
            </a:r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0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067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9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sz="3600" dirty="0"/>
              <a:t>Définition de la notion</a:t>
            </a:r>
            <a:br>
              <a:rPr lang="fr-CA" sz="3600" dirty="0"/>
            </a:br>
            <a:r>
              <a:rPr lang="fr-CA" sz="3600" dirty="0"/>
              <a:t>de « contrôle »</a:t>
            </a:r>
            <a:endParaRPr lang="fr-FR" sz="3600" dirty="0"/>
          </a:p>
        </p:txBody>
      </p:sp>
      <p:sp>
        <p:nvSpPr>
          <p:cNvPr id="50790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0768"/>
            <a:ext cx="8229600" cy="4464496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5000"/>
              </a:lnSpc>
              <a:spcBef>
                <a:spcPct val="85000"/>
              </a:spcBef>
              <a:buFontTx/>
              <a:buNone/>
            </a:pPr>
            <a:r>
              <a:rPr lang="fr-CA" i="1" dirty="0" smtClean="0"/>
              <a:t>Fonction </a:t>
            </a:r>
            <a:r>
              <a:rPr lang="fr-CA" i="1" dirty="0"/>
              <a:t>de la gestion </a:t>
            </a:r>
            <a:r>
              <a:rPr lang="fr-CA" i="1" dirty="0" smtClean="0"/>
              <a:t>ayant pour but:</a:t>
            </a:r>
          </a:p>
          <a:p>
            <a:pPr marL="0" indent="0" algn="ctr">
              <a:lnSpc>
                <a:spcPct val="105000"/>
              </a:lnSpc>
              <a:spcBef>
                <a:spcPct val="85000"/>
              </a:spcBef>
              <a:buNone/>
            </a:pPr>
            <a:r>
              <a:rPr lang="fr-CA" sz="12000" i="1" dirty="0"/>
              <a:t>?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184AC-8C06-4B6F-BE90-1CE2027EB77A}" type="slidenum">
              <a:rPr lang="fr-FR"/>
              <a:pPr/>
              <a:t>5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0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7906" grpId="0"/>
      <p:bldP spid="50790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9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r>
              <a:rPr lang="fr-CA" sz="4000"/>
              <a:t>À quoi sert le contrôle?</a:t>
            </a:r>
            <a:endParaRPr lang="fr-FR" sz="4000"/>
          </a:p>
        </p:txBody>
      </p:sp>
      <p:sp>
        <p:nvSpPr>
          <p:cNvPr id="5099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65213"/>
            <a:ext cx="8229600" cy="4956175"/>
          </a:xfrm>
        </p:spPr>
        <p:txBody>
          <a:bodyPr/>
          <a:lstStyle/>
          <a:p>
            <a:pPr marL="609600" indent="-609600">
              <a:spcBef>
                <a:spcPct val="65000"/>
              </a:spcBef>
              <a:buFontTx/>
              <a:buAutoNum type="arabicPeriod"/>
            </a:pPr>
            <a:r>
              <a:rPr lang="fr-CA" sz="2400" dirty="0"/>
              <a:t>Moyen de savoir ce qui se passe dans une organisation </a:t>
            </a:r>
          </a:p>
          <a:p>
            <a:pPr marL="609600" indent="-609600">
              <a:spcBef>
                <a:spcPct val="65000"/>
              </a:spcBef>
              <a:buFontTx/>
              <a:buAutoNum type="arabicPeriod"/>
            </a:pPr>
            <a:r>
              <a:rPr lang="fr-CA" sz="2400" dirty="0"/>
              <a:t>Déterminer si les résultats sont atteints</a:t>
            </a:r>
          </a:p>
          <a:p>
            <a:pPr marL="609600" indent="-609600">
              <a:spcBef>
                <a:spcPct val="65000"/>
              </a:spcBef>
              <a:buFontTx/>
              <a:buAutoNum type="arabicPeriod"/>
            </a:pPr>
            <a:r>
              <a:rPr lang="fr-CA" sz="2400" dirty="0"/>
              <a:t>Moyen de limiter l’arbitraire de la fonction publique (protéger les ressources de l’organisation)</a:t>
            </a:r>
          </a:p>
          <a:p>
            <a:pPr marL="609600" indent="-609600">
              <a:spcBef>
                <a:spcPct val="65000"/>
              </a:spcBef>
              <a:buFontTx/>
              <a:buAutoNum type="arabicPeriod"/>
            </a:pPr>
            <a:r>
              <a:rPr lang="fr-CA" sz="2400" dirty="0"/>
              <a:t>Avoir un effet sur l’organisation et ses membres dans le but d’optimiser les organisations</a:t>
            </a:r>
          </a:p>
          <a:p>
            <a:pPr marL="609600" indent="-609600">
              <a:spcBef>
                <a:spcPct val="65000"/>
              </a:spcBef>
              <a:buFontTx/>
              <a:buAutoNum type="arabicPeriod"/>
            </a:pPr>
            <a:r>
              <a:rPr lang="fr-CA" sz="2400" dirty="0"/>
              <a:t>Permet aux gestionnaires d’être plus efficaces</a:t>
            </a:r>
            <a:br>
              <a:rPr lang="fr-CA" sz="2400" dirty="0"/>
            </a:br>
            <a:r>
              <a:rPr lang="fr-CA" sz="2400" dirty="0"/>
              <a:t>et plus efficients (motiver et responsabiliser)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35CE8-3896-4BA4-BEFF-47995139AB76}" type="slidenum">
              <a:rPr lang="fr-FR"/>
              <a:pPr/>
              <a:t>6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09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9954" grpId="0"/>
      <p:bldP spid="5099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err="1" smtClean="0"/>
              <a:t>Trois</a:t>
            </a:r>
            <a:r>
              <a:rPr lang="en-CA" sz="4000" dirty="0" smtClean="0"/>
              <a:t> phases de </a:t>
            </a:r>
            <a:r>
              <a:rPr lang="en-CA" sz="4000" dirty="0" err="1" smtClean="0"/>
              <a:t>contrôle</a:t>
            </a:r>
            <a:endParaRPr lang="en-US" sz="4000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457200" y="1403367"/>
          <a:ext cx="8363272" cy="4977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CAE11-62A6-46B7-A8E6-FC9B4DA2039C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fr-CA" sz="4000" dirty="0"/>
              <a:t>Typologies des contrôles</a:t>
            </a:r>
            <a:endParaRPr lang="fr-FR" sz="4000" dirty="0"/>
          </a:p>
        </p:txBody>
      </p:sp>
      <p:sp>
        <p:nvSpPr>
          <p:cNvPr id="5120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00213"/>
            <a:ext cx="8229600" cy="3744912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dirty="0" smtClean="0"/>
              <a:t>Contrôles automatiques vs aléatoires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dirty="0" smtClean="0"/>
              <a:t>Contrôles internes vs externes</a:t>
            </a:r>
            <a:endParaRPr lang="fr-CA" dirty="0"/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dirty="0"/>
              <a:t>Contrôles a priori vs a posteriori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7D3FD-56BD-4B61-BE9E-163CEBC58DE7}" type="slidenum">
              <a:rPr lang="fr-FR"/>
              <a:pPr/>
              <a:t>8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02" grpId="0"/>
      <p:bldP spid="51200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fr-CA" sz="3600" dirty="0"/>
              <a:t>Contrôles automatiques vs </a:t>
            </a:r>
            <a:r>
              <a:rPr lang="fr-CA" sz="3600" dirty="0" smtClean="0"/>
              <a:t>aléatoires</a:t>
            </a:r>
            <a:endParaRPr lang="fr-FR" sz="3600" dirty="0"/>
          </a:p>
        </p:txBody>
      </p:sp>
      <p:sp>
        <p:nvSpPr>
          <p:cNvPr id="546820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457200" y="1135063"/>
            <a:ext cx="4038600" cy="4525962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ctr">
              <a:buFontTx/>
              <a:buNone/>
            </a:pPr>
            <a:r>
              <a:rPr lang="fr-FR" sz="2400">
                <a:solidFill>
                  <a:schemeClr val="hlink"/>
                </a:solidFill>
              </a:rPr>
              <a:t>Automatiques</a:t>
            </a:r>
          </a:p>
          <a:p>
            <a:r>
              <a:rPr lang="fr-FR" sz="2400"/>
              <a:t>Contrôle généralisé, prédéterminé (procédure)</a:t>
            </a:r>
          </a:p>
          <a:p>
            <a:r>
              <a:rPr lang="fr-FR" sz="2400"/>
              <a:t>Contrôle des horaires de travail; des dépenses de l’organisation; des appels longue distance; etc.</a:t>
            </a:r>
          </a:p>
          <a:p>
            <a:r>
              <a:rPr lang="fr-FR" sz="2400"/>
              <a:t>Plus acceptables pour les employés mais alourdissent la bureaucratie</a:t>
            </a:r>
          </a:p>
        </p:txBody>
      </p:sp>
      <p:sp>
        <p:nvSpPr>
          <p:cNvPr id="546819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4648200" y="1135063"/>
            <a:ext cx="4038600" cy="4525962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ctr">
              <a:buFontTx/>
              <a:buNone/>
            </a:pPr>
            <a:r>
              <a:rPr lang="fr-FR" sz="2400" dirty="0" smtClean="0">
                <a:solidFill>
                  <a:schemeClr val="hlink"/>
                </a:solidFill>
              </a:rPr>
              <a:t>Aléatoires</a:t>
            </a:r>
            <a:endParaRPr lang="fr-FR" sz="2400" dirty="0">
              <a:solidFill>
                <a:schemeClr val="hlink"/>
              </a:solidFill>
            </a:endParaRPr>
          </a:p>
          <a:p>
            <a:r>
              <a:rPr lang="fr-FR" sz="2400" dirty="0"/>
              <a:t>Arbitraire et décision cas par cas (événementiel)</a:t>
            </a:r>
          </a:p>
          <a:p>
            <a:r>
              <a:rPr lang="fr-FR" sz="2400" dirty="0"/>
              <a:t>Quand on soupçonne un problème ou au hasard</a:t>
            </a:r>
          </a:p>
          <a:p>
            <a:r>
              <a:rPr lang="fr-FR" sz="2400" dirty="0" smtClean="0"/>
              <a:t>Enquêtes spéciales, enquêtes </a:t>
            </a:r>
            <a:r>
              <a:rPr lang="fr-FR" sz="2400" dirty="0"/>
              <a:t>sur l’impôt; </a:t>
            </a:r>
            <a:r>
              <a:rPr lang="fr-FR" sz="2400" dirty="0" smtClean="0"/>
              <a:t>vérificateur </a:t>
            </a:r>
            <a:r>
              <a:rPr lang="fr-FR" sz="2400" dirty="0"/>
              <a:t>général; </a:t>
            </a:r>
            <a:r>
              <a:rPr lang="fr-FR" sz="2400" dirty="0" smtClean="0"/>
              <a:t>protecteur </a:t>
            </a:r>
            <a:r>
              <a:rPr lang="fr-FR" sz="2400" dirty="0"/>
              <a:t>du citoyen; </a:t>
            </a:r>
            <a:r>
              <a:rPr lang="fr-FR" sz="2400" dirty="0" smtClean="0"/>
              <a:t>etc</a:t>
            </a:r>
            <a:r>
              <a:rPr lang="fr-FR" sz="2400" dirty="0"/>
              <a:t>.</a:t>
            </a:r>
          </a:p>
          <a:p>
            <a:r>
              <a:rPr lang="fr-FR" sz="2400" dirty="0"/>
              <a:t>Souvent stressant, cause de désagrément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EEB69-5F6D-425B-BA98-25B3C6A4F51A}" type="slidenum">
              <a:rPr lang="fr-FR"/>
              <a:pPr/>
              <a:t>9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6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68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fr-CA" sz="3600" dirty="0"/>
              <a:t>Contrôles </a:t>
            </a:r>
            <a:r>
              <a:rPr lang="fr-CA" sz="3600" dirty="0" smtClean="0"/>
              <a:t>internes vs externes</a:t>
            </a:r>
            <a:endParaRPr lang="fr-FR" sz="3600" dirty="0"/>
          </a:p>
        </p:txBody>
      </p:sp>
      <p:sp>
        <p:nvSpPr>
          <p:cNvPr id="516101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4860032" y="1124744"/>
            <a:ext cx="4038600" cy="4525962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fr-FR" sz="2400" dirty="0">
                <a:solidFill>
                  <a:schemeClr val="hlink"/>
                </a:solidFill>
              </a:rPr>
              <a:t>Externes</a:t>
            </a:r>
          </a:p>
          <a:p>
            <a:pPr>
              <a:lnSpc>
                <a:spcPct val="90000"/>
              </a:lnSpc>
            </a:pPr>
            <a:r>
              <a:rPr lang="fr-FR" sz="2400" dirty="0"/>
              <a:t>Vérifications indépendantes à l’organisation (vérificateurs </a:t>
            </a:r>
            <a:r>
              <a:rPr lang="fr-FR" sz="2400" dirty="0" smtClean="0"/>
              <a:t>ou évaluateurs externes</a:t>
            </a:r>
            <a:r>
              <a:rPr lang="fr-FR" sz="2400" dirty="0"/>
              <a:t>)</a:t>
            </a:r>
          </a:p>
          <a:p>
            <a:pPr>
              <a:lnSpc>
                <a:spcPct val="90000"/>
              </a:lnSpc>
            </a:pPr>
            <a:r>
              <a:rPr lang="fr-FR" sz="2400" dirty="0"/>
              <a:t>Met l’accent sur les résultats </a:t>
            </a:r>
            <a:r>
              <a:rPr lang="fr-FR" sz="2400" dirty="0" smtClean="0"/>
              <a:t>antérieurs (fin d’un cycle)</a:t>
            </a:r>
            <a:endParaRPr lang="fr-FR" sz="2400" dirty="0"/>
          </a:p>
          <a:p>
            <a:pPr>
              <a:lnSpc>
                <a:spcPct val="90000"/>
              </a:lnSpc>
            </a:pPr>
            <a:r>
              <a:rPr lang="fr-FR" sz="2400" dirty="0"/>
              <a:t>Rapports budgétaires ou rapports de vérification externes à l’organisation</a:t>
            </a:r>
          </a:p>
        </p:txBody>
      </p:sp>
      <p:sp>
        <p:nvSpPr>
          <p:cNvPr id="516100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251520" y="1124744"/>
            <a:ext cx="4038600" cy="4525962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fr-FR" sz="2400" dirty="0">
                <a:solidFill>
                  <a:schemeClr val="hlink"/>
                </a:solidFill>
              </a:rPr>
              <a:t>Internes</a:t>
            </a:r>
          </a:p>
          <a:p>
            <a:pPr>
              <a:lnSpc>
                <a:spcPct val="90000"/>
              </a:lnSpc>
            </a:pPr>
            <a:r>
              <a:rPr lang="fr-FR" sz="2400" dirty="0"/>
              <a:t>Contrôle continu fait par les membres de l’organisation (cadres ou </a:t>
            </a:r>
            <a:r>
              <a:rPr lang="fr-FR" sz="2400" dirty="0" smtClean="0"/>
              <a:t>vérificateurs/évaluateurs  </a:t>
            </a:r>
            <a:r>
              <a:rPr lang="fr-FR" sz="2400" dirty="0"/>
              <a:t>internes)</a:t>
            </a:r>
          </a:p>
          <a:p>
            <a:pPr>
              <a:lnSpc>
                <a:spcPct val="90000"/>
              </a:lnSpc>
            </a:pPr>
            <a:r>
              <a:rPr lang="fr-FR" sz="2400" dirty="0"/>
              <a:t>Met l’accent sur les procédures de contrôle permettant de corriger la situation en cours de route</a:t>
            </a:r>
          </a:p>
          <a:p>
            <a:pPr>
              <a:lnSpc>
                <a:spcPct val="90000"/>
              </a:lnSpc>
            </a:pPr>
            <a:r>
              <a:rPr lang="fr-FR" sz="2400" dirty="0"/>
              <a:t>Signatures d’autorisation, tableau de bord, etc.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26E1F-B17E-4BD9-A97A-2B3BB0225F0D}" type="slidenum">
              <a:rPr lang="fr-FR"/>
              <a:pPr/>
              <a:t>10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6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609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fr-CA" sz="3600"/>
              <a:t>Contrôles a priori vs a posteriori</a:t>
            </a:r>
            <a:endParaRPr lang="fr-FR" sz="3600"/>
          </a:p>
        </p:txBody>
      </p:sp>
      <p:sp>
        <p:nvSpPr>
          <p:cNvPr id="548868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457200" y="1135063"/>
            <a:ext cx="4038600" cy="4525962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fr-FR" sz="2400" dirty="0">
                <a:solidFill>
                  <a:schemeClr val="hlink"/>
                </a:solidFill>
              </a:rPr>
              <a:t>A priori</a:t>
            </a:r>
          </a:p>
          <a:p>
            <a:pPr>
              <a:lnSpc>
                <a:spcPct val="90000"/>
              </a:lnSpc>
            </a:pPr>
            <a:r>
              <a:rPr lang="en-CA" sz="2400" dirty="0" err="1"/>
              <a:t>Effectué</a:t>
            </a:r>
            <a:r>
              <a:rPr lang="en-CA" sz="2400" dirty="0"/>
              <a:t> </a:t>
            </a:r>
            <a:r>
              <a:rPr lang="en-CA" sz="2400" dirty="0" err="1"/>
              <a:t>avant</a:t>
            </a:r>
            <a:r>
              <a:rPr lang="en-CA" sz="2400" dirty="0"/>
              <a:t> </a:t>
            </a:r>
            <a:r>
              <a:rPr lang="en-CA" sz="2400" dirty="0" smtClean="0"/>
              <a:t>le </a:t>
            </a:r>
            <a:r>
              <a:rPr lang="en-CA" sz="2400" dirty="0" err="1" smtClean="0"/>
              <a:t>projet</a:t>
            </a:r>
            <a:endParaRPr lang="en-CA" sz="2400" dirty="0"/>
          </a:p>
          <a:p>
            <a:pPr>
              <a:lnSpc>
                <a:spcPct val="90000"/>
              </a:lnSpc>
            </a:pPr>
            <a:r>
              <a:rPr lang="en-CA" sz="2400" dirty="0" err="1"/>
              <a:t>Approche</a:t>
            </a:r>
            <a:r>
              <a:rPr lang="en-CA" sz="2400" dirty="0"/>
              <a:t> </a:t>
            </a:r>
            <a:r>
              <a:rPr lang="en-CA" sz="2400" dirty="0" err="1"/>
              <a:t>préventive</a:t>
            </a:r>
            <a:endParaRPr lang="en-CA" sz="2400" dirty="0"/>
          </a:p>
          <a:p>
            <a:pPr>
              <a:lnSpc>
                <a:spcPct val="90000"/>
              </a:lnSpc>
            </a:pPr>
            <a:r>
              <a:rPr lang="en-CA" sz="2400" dirty="0" err="1"/>
              <a:t>Servent</a:t>
            </a:r>
            <a:r>
              <a:rPr lang="en-CA" sz="2400" dirty="0"/>
              <a:t> à </a:t>
            </a:r>
            <a:r>
              <a:rPr lang="en-CA" sz="2400" dirty="0" err="1"/>
              <a:t>éviter</a:t>
            </a:r>
            <a:r>
              <a:rPr lang="en-CA" sz="2400" dirty="0"/>
              <a:t> des </a:t>
            </a:r>
            <a:r>
              <a:rPr lang="en-CA" sz="2400" dirty="0" err="1"/>
              <a:t>erreurs</a:t>
            </a:r>
            <a:r>
              <a:rPr lang="en-CA" sz="2400" dirty="0"/>
              <a:t>, des </a:t>
            </a:r>
            <a:r>
              <a:rPr lang="en-CA" sz="2400" dirty="0" err="1"/>
              <a:t>fraudes</a:t>
            </a:r>
            <a:r>
              <a:rPr lang="en-CA" sz="2400" dirty="0"/>
              <a:t> et </a:t>
            </a:r>
            <a:r>
              <a:rPr lang="en-CA" sz="2400" dirty="0" err="1"/>
              <a:t>réduire</a:t>
            </a:r>
            <a:r>
              <a:rPr lang="en-CA" sz="2400" dirty="0"/>
              <a:t> les </a:t>
            </a:r>
            <a:r>
              <a:rPr lang="en-CA" sz="2400" dirty="0" err="1"/>
              <a:t>dépenses</a:t>
            </a:r>
            <a:endParaRPr lang="en-CA" sz="2400" dirty="0"/>
          </a:p>
          <a:p>
            <a:pPr>
              <a:lnSpc>
                <a:spcPct val="90000"/>
              </a:lnSpc>
            </a:pPr>
            <a:r>
              <a:rPr lang="en-CA" sz="2400" dirty="0" err="1"/>
              <a:t>Contrôles</a:t>
            </a:r>
            <a:r>
              <a:rPr lang="en-CA" sz="2400" dirty="0"/>
              <a:t> </a:t>
            </a:r>
            <a:r>
              <a:rPr lang="en-CA" sz="2400" dirty="0" err="1"/>
              <a:t>bureaucratiques</a:t>
            </a:r>
            <a:r>
              <a:rPr lang="en-CA" sz="2400" dirty="0"/>
              <a:t>/</a:t>
            </a:r>
            <a:br>
              <a:rPr lang="en-CA" sz="2400" dirty="0"/>
            </a:br>
            <a:r>
              <a:rPr lang="en-CA" sz="2400" dirty="0" err="1"/>
              <a:t>opérationnel</a:t>
            </a:r>
            <a:endParaRPr lang="en-CA" sz="2400" dirty="0"/>
          </a:p>
          <a:p>
            <a:pPr>
              <a:lnSpc>
                <a:spcPct val="90000"/>
              </a:lnSpc>
            </a:pPr>
            <a:r>
              <a:rPr lang="en-CA" sz="2400" dirty="0"/>
              <a:t>Ex. </a:t>
            </a:r>
            <a:r>
              <a:rPr lang="en-CA" sz="2400" dirty="0" err="1"/>
              <a:t>demande</a:t>
            </a:r>
            <a:r>
              <a:rPr lang="en-CA" sz="2400" dirty="0"/>
              <a:t> </a:t>
            </a:r>
            <a:r>
              <a:rPr lang="en-CA" sz="2400" dirty="0" err="1"/>
              <a:t>d’approbation</a:t>
            </a:r>
            <a:r>
              <a:rPr lang="en-CA" sz="2400" dirty="0"/>
              <a:t> </a:t>
            </a:r>
            <a:r>
              <a:rPr lang="en-CA" sz="2400" dirty="0" err="1"/>
              <a:t>ou</a:t>
            </a:r>
            <a:r>
              <a:rPr lang="en-CA" sz="2400" dirty="0"/>
              <a:t> </a:t>
            </a:r>
            <a:r>
              <a:rPr lang="en-CA" sz="2400" dirty="0" err="1"/>
              <a:t>d’autorisation</a:t>
            </a:r>
            <a:r>
              <a:rPr lang="en-CA" sz="2400" dirty="0"/>
              <a:t> </a:t>
            </a:r>
            <a:r>
              <a:rPr lang="en-CA" sz="2400" dirty="0" err="1"/>
              <a:t>écrite</a:t>
            </a:r>
            <a:endParaRPr lang="fr-FR" sz="2400" dirty="0"/>
          </a:p>
        </p:txBody>
      </p:sp>
      <p:sp>
        <p:nvSpPr>
          <p:cNvPr id="548867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4648200" y="1135063"/>
            <a:ext cx="4038600" cy="4525962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fr-FR" sz="2400">
                <a:solidFill>
                  <a:schemeClr val="hlink"/>
                </a:solidFill>
              </a:rPr>
              <a:t>A posteriori</a:t>
            </a:r>
          </a:p>
          <a:p>
            <a:pPr>
              <a:lnSpc>
                <a:spcPct val="90000"/>
              </a:lnSpc>
            </a:pPr>
            <a:r>
              <a:rPr lang="en-CA" sz="2400"/>
              <a:t>On indique à l’avance ce qui sera contrôlé et comment</a:t>
            </a:r>
          </a:p>
          <a:p>
            <a:pPr>
              <a:lnSpc>
                <a:spcPct val="90000"/>
              </a:lnSpc>
            </a:pPr>
            <a:r>
              <a:rPr lang="en-CA" sz="2400"/>
              <a:t>Comptes à rendre: sur quoi, comment, par qui, ou?</a:t>
            </a:r>
          </a:p>
          <a:p>
            <a:pPr>
              <a:lnSpc>
                <a:spcPct val="90000"/>
              </a:lnSpc>
            </a:pPr>
            <a:r>
              <a:rPr lang="en-CA" sz="2400"/>
              <a:t>Écart entre normes de rendement et résultat</a:t>
            </a:r>
          </a:p>
          <a:p>
            <a:pPr>
              <a:lnSpc>
                <a:spcPct val="90000"/>
              </a:lnSpc>
            </a:pPr>
            <a:r>
              <a:rPr lang="en-CA" sz="2400"/>
              <a:t>Ex. Évaluation de programme ou contrôle surprise</a:t>
            </a:r>
            <a:endParaRPr lang="fr-FR" sz="24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40C2A-AD46-4D43-ABD9-A64A3B35C6AD}" type="slidenum">
              <a:rPr lang="fr-FR"/>
              <a:pPr/>
              <a:t>11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8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88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sz="3600" dirty="0"/>
              <a:t>Contrôles </a:t>
            </a:r>
            <a:r>
              <a:rPr lang="fr-CA" sz="3600" dirty="0" smtClean="0"/>
              <a:t>administratifs ou</a:t>
            </a:r>
            <a:br>
              <a:rPr lang="fr-CA" sz="3600" dirty="0" smtClean="0"/>
            </a:br>
            <a:r>
              <a:rPr lang="fr-CA" sz="3600" dirty="0" smtClean="0"/>
              <a:t>parlementaires (politiques)</a:t>
            </a:r>
            <a:endParaRPr lang="fr-FR" sz="3600" dirty="0"/>
          </a:p>
        </p:txBody>
      </p:sp>
      <p:sp>
        <p:nvSpPr>
          <p:cNvPr id="548868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457200" y="1135063"/>
            <a:ext cx="4038600" cy="4525962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fr-FR" sz="2400" dirty="0" smtClean="0">
                <a:solidFill>
                  <a:schemeClr val="hlink"/>
                </a:solidFill>
              </a:rPr>
              <a:t>Administratifs</a:t>
            </a:r>
            <a:endParaRPr lang="fr-FR" sz="2400" dirty="0">
              <a:solidFill>
                <a:schemeClr val="hlink"/>
              </a:solidFill>
            </a:endParaRPr>
          </a:p>
          <a:p>
            <a:pPr>
              <a:lnSpc>
                <a:spcPct val="90000"/>
              </a:lnSpc>
            </a:pPr>
            <a:r>
              <a:rPr lang="en-CA" sz="2400" dirty="0" smtClean="0"/>
              <a:t>Par les organisations de </a:t>
            </a:r>
            <a:r>
              <a:rPr lang="en-CA" sz="2400" dirty="0" err="1" smtClean="0"/>
              <a:t>l’administration</a:t>
            </a:r>
            <a:r>
              <a:rPr lang="en-CA" sz="2400" dirty="0" smtClean="0"/>
              <a:t> </a:t>
            </a:r>
            <a:r>
              <a:rPr lang="en-CA" sz="2400" dirty="0" err="1" smtClean="0"/>
              <a:t>publique</a:t>
            </a:r>
            <a:endParaRPr lang="en-CA" sz="2400" dirty="0" smtClean="0"/>
          </a:p>
          <a:p>
            <a:pPr>
              <a:lnSpc>
                <a:spcPct val="90000"/>
              </a:lnSpc>
            </a:pPr>
            <a:r>
              <a:rPr lang="fr-CA" sz="2400" dirty="0" smtClean="0"/>
              <a:t>Ex. bureau du vérificateur général</a:t>
            </a:r>
            <a:endParaRPr lang="fr-FR" sz="2400" dirty="0"/>
          </a:p>
        </p:txBody>
      </p:sp>
      <p:sp>
        <p:nvSpPr>
          <p:cNvPr id="548867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4648200" y="1135063"/>
            <a:ext cx="4038600" cy="4525962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fr-FR" sz="2400" dirty="0" smtClean="0">
                <a:solidFill>
                  <a:schemeClr val="hlink"/>
                </a:solidFill>
              </a:rPr>
              <a:t>Parlementaire (politique)</a:t>
            </a:r>
            <a:endParaRPr lang="fr-FR" sz="2400" dirty="0">
              <a:solidFill>
                <a:schemeClr val="hlink"/>
              </a:solidFill>
            </a:endParaRPr>
          </a:p>
          <a:p>
            <a:pPr>
              <a:lnSpc>
                <a:spcPct val="90000"/>
              </a:lnSpc>
            </a:pPr>
            <a:r>
              <a:rPr lang="en-CA" sz="2400" dirty="0" smtClean="0"/>
              <a:t>Par les </a:t>
            </a:r>
            <a:r>
              <a:rPr lang="en-CA" sz="2400" dirty="0" err="1" smtClean="0"/>
              <a:t>élus</a:t>
            </a:r>
            <a:endParaRPr lang="en-CA" sz="2400" dirty="0" smtClean="0"/>
          </a:p>
          <a:p>
            <a:pPr>
              <a:lnSpc>
                <a:spcPct val="90000"/>
              </a:lnSpc>
            </a:pPr>
            <a:r>
              <a:rPr lang="fr-CA" sz="2400" dirty="0" smtClean="0"/>
              <a:t>Ex. La Chambre des communes et le Sénat</a:t>
            </a:r>
            <a:endParaRPr lang="fr-FR" sz="24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40C2A-AD46-4D43-ABD9-A64A3B35C6AD}" type="slidenum">
              <a:rPr lang="fr-FR"/>
              <a:pPr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108568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8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886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854075"/>
          </a:xfrm>
        </p:spPr>
        <p:txBody>
          <a:bodyPr/>
          <a:lstStyle/>
          <a:p>
            <a:r>
              <a:rPr lang="fr-CA" sz="3600"/>
              <a:t>Deux notions clés</a:t>
            </a:r>
            <a:endParaRPr lang="fr-FR" sz="3600"/>
          </a:p>
        </p:txBody>
      </p:sp>
      <p:sp>
        <p:nvSpPr>
          <p:cNvPr id="5181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52513"/>
            <a:ext cx="4475163" cy="4524375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600" dirty="0">
                <a:solidFill>
                  <a:schemeClr val="hlink"/>
                </a:solidFill>
              </a:rPr>
              <a:t>Responsabilité</a:t>
            </a:r>
            <a:r>
              <a:rPr lang="fr-CA" sz="2600" dirty="0"/>
              <a:t>: </a:t>
            </a:r>
            <a:r>
              <a:rPr lang="fr-CA" sz="2600" dirty="0" smtClean="0"/>
              <a:t/>
            </a:r>
            <a:br>
              <a:rPr lang="fr-CA" sz="2600" dirty="0" smtClean="0"/>
            </a:br>
            <a:r>
              <a:rPr lang="fr-CA" sz="2600" dirty="0" smtClean="0"/>
              <a:t>se </a:t>
            </a:r>
            <a:r>
              <a:rPr lang="fr-CA" sz="2600" dirty="0"/>
              <a:t>sentir ou être responsable des résultats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600" dirty="0">
                <a:solidFill>
                  <a:schemeClr val="hlink"/>
                </a:solidFill>
              </a:rPr>
              <a:t>Imputabilité</a:t>
            </a:r>
            <a:r>
              <a:rPr lang="fr-CA" sz="2600" dirty="0"/>
              <a:t>: </a:t>
            </a:r>
            <a:r>
              <a:rPr lang="fr-CA" sz="2600" dirty="0" smtClean="0"/>
              <a:t/>
            </a:r>
            <a:br>
              <a:rPr lang="fr-CA" sz="2600" dirty="0" smtClean="0"/>
            </a:br>
            <a:r>
              <a:rPr lang="fr-CA" sz="2600" dirty="0" smtClean="0"/>
              <a:t>rendre </a:t>
            </a:r>
            <a:r>
              <a:rPr lang="fr-CA" sz="2600" dirty="0"/>
              <a:t>des </a:t>
            </a:r>
            <a:r>
              <a:rPr lang="fr-CA" sz="2600" dirty="0" smtClean="0"/>
              <a:t>comptes </a:t>
            </a:r>
            <a:r>
              <a:rPr lang="fr-CA" sz="2600" dirty="0"/>
              <a:t>sur l’atteinte des objectifs et sur l’utilisation des </a:t>
            </a:r>
            <a:r>
              <a:rPr lang="fr-CA" sz="2600" dirty="0" smtClean="0"/>
              <a:t>ressources (reddition de compte)</a:t>
            </a:r>
            <a:endParaRPr lang="fr-CA" sz="2600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31DF2-A433-427E-9093-393BFF3FF37F}" type="slidenum">
              <a:rPr lang="fr-FR"/>
              <a:pPr/>
              <a:t>13</a:t>
            </a:fld>
            <a:endParaRPr lang="fr-FR"/>
          </a:p>
        </p:txBody>
      </p:sp>
      <p:sp>
        <p:nvSpPr>
          <p:cNvPr id="518148" name="AutoShape 4"/>
          <p:cNvSpPr>
            <a:spLocks noChangeArrowheads="1"/>
          </p:cNvSpPr>
          <p:nvPr/>
        </p:nvSpPr>
        <p:spPr bwMode="auto">
          <a:xfrm>
            <a:off x="5004048" y="1268760"/>
            <a:ext cx="1511969" cy="3671887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18149" name="Text Box 5"/>
          <p:cNvSpPr txBox="1">
            <a:spLocks noChangeArrowheads="1"/>
          </p:cNvSpPr>
          <p:nvPr/>
        </p:nvSpPr>
        <p:spPr bwMode="auto">
          <a:xfrm>
            <a:off x="6784975" y="1124744"/>
            <a:ext cx="1758950" cy="476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dirty="0" err="1"/>
              <a:t>Normes</a:t>
            </a:r>
            <a:r>
              <a:rPr lang="en-CA" dirty="0"/>
              <a:t> de</a:t>
            </a:r>
          </a:p>
          <a:p>
            <a:pPr algn="ctr"/>
            <a:r>
              <a:rPr lang="en-CA" dirty="0"/>
              <a:t>performance</a:t>
            </a:r>
          </a:p>
          <a:p>
            <a:pPr algn="ctr"/>
            <a:endParaRPr lang="en-CA" dirty="0"/>
          </a:p>
          <a:p>
            <a:pPr algn="ctr"/>
            <a:endParaRPr lang="en-CA" dirty="0"/>
          </a:p>
          <a:p>
            <a:pPr algn="ctr"/>
            <a:r>
              <a:rPr lang="en-CA" dirty="0" err="1"/>
              <a:t>Conséquences</a:t>
            </a:r>
            <a:endParaRPr lang="en-CA" dirty="0"/>
          </a:p>
          <a:p>
            <a:pPr algn="ctr"/>
            <a:r>
              <a:rPr lang="en-CA" dirty="0" err="1"/>
              <a:t>possibles</a:t>
            </a:r>
            <a:endParaRPr lang="en-CA" dirty="0"/>
          </a:p>
          <a:p>
            <a:pPr algn="ctr"/>
            <a:endParaRPr lang="en-CA" dirty="0"/>
          </a:p>
          <a:p>
            <a:pPr algn="ctr"/>
            <a:endParaRPr lang="en-CA" dirty="0"/>
          </a:p>
          <a:p>
            <a:pPr algn="ctr"/>
            <a:r>
              <a:rPr lang="en-CA" dirty="0"/>
              <a:t>Influence les</a:t>
            </a:r>
          </a:p>
          <a:p>
            <a:pPr algn="ctr"/>
            <a:r>
              <a:rPr lang="en-CA" dirty="0" err="1"/>
              <a:t>comportements</a:t>
            </a:r>
            <a:endParaRPr lang="en-CA" dirty="0"/>
          </a:p>
          <a:p>
            <a:pPr algn="ctr"/>
            <a:endParaRPr lang="en-CA" dirty="0"/>
          </a:p>
          <a:p>
            <a:pPr algn="ctr"/>
            <a:endParaRPr lang="en-CA" dirty="0"/>
          </a:p>
          <a:p>
            <a:pPr algn="ctr"/>
            <a:r>
              <a:rPr lang="en-CA" dirty="0"/>
              <a:t>Optimise les</a:t>
            </a:r>
          </a:p>
          <a:p>
            <a:pPr algn="ctr"/>
            <a:r>
              <a:rPr lang="en-CA" dirty="0"/>
              <a:t>organisations</a:t>
            </a:r>
          </a:p>
          <a:p>
            <a:pPr algn="ctr"/>
            <a:endParaRPr lang="en-CA" dirty="0"/>
          </a:p>
          <a:p>
            <a:pPr algn="ctr"/>
            <a:endParaRPr lang="en-CA" dirty="0"/>
          </a:p>
          <a:p>
            <a:pPr algn="ctr"/>
            <a:endParaRPr lang="fr-FR" dirty="0"/>
          </a:p>
        </p:txBody>
      </p:sp>
      <p:sp>
        <p:nvSpPr>
          <p:cNvPr id="518150" name="AutoShape 6"/>
          <p:cNvSpPr>
            <a:spLocks noChangeArrowheads="1"/>
          </p:cNvSpPr>
          <p:nvPr/>
        </p:nvSpPr>
        <p:spPr bwMode="auto">
          <a:xfrm rot="5400000">
            <a:off x="7487444" y="2997200"/>
            <a:ext cx="287338" cy="358775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18151" name="AutoShape 7"/>
          <p:cNvSpPr>
            <a:spLocks noChangeArrowheads="1"/>
          </p:cNvSpPr>
          <p:nvPr/>
        </p:nvSpPr>
        <p:spPr bwMode="auto">
          <a:xfrm rot="5400000">
            <a:off x="7489032" y="4113213"/>
            <a:ext cx="287337" cy="358775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18152" name="AutoShape 8"/>
          <p:cNvSpPr>
            <a:spLocks noChangeArrowheads="1"/>
          </p:cNvSpPr>
          <p:nvPr/>
        </p:nvSpPr>
        <p:spPr bwMode="auto">
          <a:xfrm rot="5400000">
            <a:off x="7487444" y="1817688"/>
            <a:ext cx="287337" cy="358775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8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8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8146" grpId="0"/>
      <p:bldP spid="51814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9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fr-CA"/>
              <a:t>Le contrôle dans le contexte de la gestion publique</a:t>
            </a:r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0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09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r>
              <a:rPr lang="fr-CA" sz="3600" dirty="0" smtClean="0"/>
              <a:t>Pluralité des moyens de contrôle</a:t>
            </a:r>
            <a:endParaRPr lang="fr-FR" sz="3600" dirty="0"/>
          </a:p>
        </p:txBody>
      </p:sp>
      <p:sp>
        <p:nvSpPr>
          <p:cNvPr id="524291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052736"/>
            <a:ext cx="8229600" cy="4308475"/>
          </a:xfrm>
        </p:spPr>
        <p:txBody>
          <a:bodyPr>
            <a:normAutofit fontScale="92500" lnSpcReduction="10000"/>
          </a:bodyPr>
          <a:lstStyle/>
          <a:p>
            <a:pPr marL="590550" indent="-533400">
              <a:spcBef>
                <a:spcPct val="55000"/>
              </a:spcBef>
              <a:buFontTx/>
              <a:buChar char="•"/>
            </a:pPr>
            <a:r>
              <a:rPr lang="fr-CA" sz="2700" dirty="0" smtClean="0"/>
              <a:t>Par nature, il y aura toujours des individus pour contourner les règles ou les lois</a:t>
            </a:r>
          </a:p>
          <a:p>
            <a:pPr marL="590550" indent="-533400">
              <a:spcBef>
                <a:spcPct val="55000"/>
              </a:spcBef>
              <a:buFontTx/>
              <a:buChar char="•"/>
            </a:pPr>
            <a:r>
              <a:rPr lang="fr-CA" sz="2700" dirty="0" smtClean="0"/>
              <a:t>Parfois, c’est pour le bien commun (quand le statuquo empêche le progrès); souvent, c’est pour un gain individuel (mauvaise gouvernance) – les valeurs publiques sont importantes</a:t>
            </a:r>
          </a:p>
          <a:p>
            <a:pPr marL="590550" indent="-533400">
              <a:spcBef>
                <a:spcPct val="55000"/>
              </a:spcBef>
              <a:buFontTx/>
              <a:buChar char="•"/>
            </a:pPr>
            <a:r>
              <a:rPr lang="fr-CA" sz="2700" dirty="0" smtClean="0"/>
              <a:t>S’il existe une variété de moyens de contrôle aujourd’hui, c’est pour réduire le risque de mauvaise gouvernance</a:t>
            </a:r>
          </a:p>
          <a:p>
            <a:pPr marL="590550" indent="-533400">
              <a:spcBef>
                <a:spcPct val="55000"/>
              </a:spcBef>
              <a:buFontTx/>
              <a:buChar char="•"/>
            </a:pPr>
            <a:r>
              <a:rPr lang="fr-CA" sz="2700" dirty="0" smtClean="0"/>
              <a:t>La création de tous ces mécanisme est cumulatif… et il y a toujours un risque d’alourdissement de la bureaucratie</a:t>
            </a:r>
            <a:endParaRPr lang="fr-CA" sz="27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0780A-7CCA-4192-ACD4-72FBE87A883B}" type="slidenum">
              <a:rPr lang="fr-FR"/>
              <a:pPr/>
              <a:t>15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2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24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4290" grpId="0"/>
      <p:bldP spid="5242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r>
              <a:rPr lang="fr-CA" sz="3600" dirty="0" smtClean="0"/>
              <a:t>Principaux moyens de contrôles</a:t>
            </a:r>
            <a:endParaRPr lang="fr-FR" sz="3600" dirty="0"/>
          </a:p>
        </p:txBody>
      </p:sp>
      <p:sp>
        <p:nvSpPr>
          <p:cNvPr id="52429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52736"/>
            <a:ext cx="8229600" cy="4308475"/>
          </a:xfrm>
        </p:spPr>
        <p:txBody>
          <a:bodyPr/>
          <a:lstStyle/>
          <a:p>
            <a:pPr marL="590550" indent="-533400">
              <a:spcBef>
                <a:spcPct val="55000"/>
              </a:spcBef>
              <a:buFontTx/>
              <a:buChar char="•"/>
            </a:pPr>
            <a:r>
              <a:rPr lang="fr-CA" sz="2700" dirty="0" smtClean="0"/>
              <a:t>Contrôle des opérations </a:t>
            </a:r>
          </a:p>
          <a:p>
            <a:pPr marL="590550" indent="-533400">
              <a:spcBef>
                <a:spcPct val="55000"/>
              </a:spcBef>
              <a:buFontTx/>
              <a:buChar char="•"/>
            </a:pPr>
            <a:r>
              <a:rPr lang="fr-CA" sz="2700" dirty="0" smtClean="0"/>
              <a:t>Contrôle financier</a:t>
            </a:r>
          </a:p>
          <a:p>
            <a:pPr marL="590550" indent="-533400">
              <a:spcBef>
                <a:spcPct val="55000"/>
              </a:spcBef>
              <a:buFontTx/>
              <a:buChar char="•"/>
            </a:pPr>
            <a:r>
              <a:rPr lang="fr-CA" sz="2700" dirty="0" smtClean="0"/>
              <a:t>Vérification (interne/externe)</a:t>
            </a:r>
          </a:p>
          <a:p>
            <a:pPr marL="590550" indent="-533400">
              <a:spcBef>
                <a:spcPct val="55000"/>
              </a:spcBef>
              <a:buFontTx/>
              <a:buChar char="•"/>
            </a:pPr>
            <a:r>
              <a:rPr lang="fr-CA" sz="2700" dirty="0" smtClean="0"/>
              <a:t>Évaluation de programme</a:t>
            </a:r>
          </a:p>
          <a:p>
            <a:pPr marL="590550" indent="-533400">
              <a:spcBef>
                <a:spcPct val="55000"/>
              </a:spcBef>
              <a:buFontTx/>
              <a:buChar char="•"/>
            </a:pPr>
            <a:r>
              <a:rPr lang="fr-CA" sz="2700" dirty="0" smtClean="0"/>
              <a:t>Contrôle budgétaire</a:t>
            </a:r>
          </a:p>
          <a:p>
            <a:pPr marL="990600" lvl="1" indent="-533400">
              <a:spcBef>
                <a:spcPct val="55000"/>
              </a:spcBef>
              <a:buFontTx/>
              <a:buChar char="•"/>
            </a:pPr>
            <a:endParaRPr lang="fr-CA" sz="2300" dirty="0" smtClean="0"/>
          </a:p>
          <a:p>
            <a:pPr marL="990600" lvl="1" indent="-533400">
              <a:spcBef>
                <a:spcPct val="55000"/>
              </a:spcBef>
              <a:buFontTx/>
              <a:buChar char="•"/>
            </a:pPr>
            <a:endParaRPr lang="fr-CA" sz="2300" dirty="0" smtClean="0"/>
          </a:p>
          <a:p>
            <a:pPr marL="990600" lvl="1" indent="-533400">
              <a:spcBef>
                <a:spcPct val="55000"/>
              </a:spcBef>
              <a:buFontTx/>
              <a:buChar char="•"/>
            </a:pPr>
            <a:endParaRPr lang="fr-CA" sz="23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0780A-7CCA-4192-ACD4-72FBE87A883B}" type="slidenum">
              <a:rPr lang="fr-FR"/>
              <a:pPr/>
              <a:t>16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2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24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4290" grpId="0"/>
      <p:bldP spid="52429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854075"/>
          </a:xfrm>
        </p:spPr>
        <p:txBody>
          <a:bodyPr/>
          <a:lstStyle/>
          <a:p>
            <a:r>
              <a:rPr lang="fr-CA" sz="3600" dirty="0"/>
              <a:t>Contrôle </a:t>
            </a:r>
            <a:r>
              <a:rPr lang="fr-CA" sz="3600" dirty="0" smtClean="0"/>
              <a:t>des opérations</a:t>
            </a:r>
            <a:endParaRPr lang="fr-FR" sz="3600" dirty="0"/>
          </a:p>
        </p:txBody>
      </p:sp>
      <p:sp>
        <p:nvSpPr>
          <p:cNvPr id="5304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28670"/>
            <a:ext cx="8229600" cy="5029200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Sert à évaluer le rendement dans divers secteurs d’une organisation – sert aussi à évaluer l’efficacité des gestionnaires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Contrôle des RH: l’évaluation périodique du rendement des employés (indique les faiblesses et les actions à prendre – comportement, formation, réaffectation, congédiement, etc.)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 dirty="0" smtClean="0"/>
              <a:t>Le suivi: contrôle continu des activités et des progrès réalisés par l’organisation. Correction continue des écarts (tableau de bord)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endParaRPr lang="fr-CA" sz="25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5A1A-3B5A-4FF7-872B-F9591AE504F0}" type="slidenum">
              <a:rPr lang="fr-FR"/>
              <a:pPr/>
              <a:t>17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0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30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0434" grpId="0"/>
      <p:bldP spid="5304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854075"/>
          </a:xfrm>
        </p:spPr>
        <p:txBody>
          <a:bodyPr/>
          <a:lstStyle/>
          <a:p>
            <a:r>
              <a:rPr lang="fr-CA" sz="3600"/>
              <a:t>Contrôle financier</a:t>
            </a:r>
            <a:endParaRPr lang="fr-FR" sz="3600"/>
          </a:p>
        </p:txBody>
      </p:sp>
      <p:sp>
        <p:nvSpPr>
          <p:cNvPr id="5304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92188"/>
            <a:ext cx="8229600" cy="5029200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/>
              <a:t>Fait par des comptables à divers niveaux de l’organisation ou à la fin d’un exercice par des comptables externes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/>
              <a:t>Analyse continue du rendement financier de l’entreprise (autoriser les dépenses et vérifier si on a les liquidités pour effectuer les dépenses)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500"/>
              <a:t>États financiers à des périodes prédéterminées (mensuel, trimestriel, annuel)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15A1A-3B5A-4FF7-872B-F9591AE504F0}" type="slidenum">
              <a:rPr lang="fr-FR"/>
              <a:pPr/>
              <a:t>18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0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30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0434" grpId="0"/>
      <p:bldP spid="5304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854075"/>
          </a:xfrm>
        </p:spPr>
        <p:txBody>
          <a:bodyPr/>
          <a:lstStyle/>
          <a:p>
            <a:r>
              <a:rPr lang="fr-CA" sz="3600"/>
              <a:t>Vérification externe</a:t>
            </a:r>
            <a:endParaRPr lang="fr-FR" sz="3600"/>
          </a:p>
        </p:txBody>
      </p:sp>
      <p:sp>
        <p:nvSpPr>
          <p:cNvPr id="5263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25538"/>
            <a:ext cx="8229600" cy="4308475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spcBef>
                <a:spcPct val="50000"/>
              </a:spcBef>
              <a:buFontTx/>
              <a:buAutoNum type="arabicPeriod"/>
            </a:pPr>
            <a:r>
              <a:rPr lang="fr-CA" sz="2600" dirty="0"/>
              <a:t>Effectuée par vérificateurs externes (privés)</a:t>
            </a:r>
          </a:p>
          <a:p>
            <a:pPr marL="609600" indent="-609600">
              <a:lnSpc>
                <a:spcPct val="90000"/>
              </a:lnSpc>
              <a:spcBef>
                <a:spcPct val="50000"/>
              </a:spcBef>
              <a:buFontTx/>
              <a:buAutoNum type="arabicPeriod"/>
            </a:pPr>
            <a:r>
              <a:rPr lang="fr-CA" sz="2600" dirty="0"/>
              <a:t>Effectuée par organisations gouvernementales indépendantes (Vérificateur général; Conseil du Trésor; etc.) </a:t>
            </a:r>
          </a:p>
          <a:p>
            <a:pPr marL="609600" indent="-609600">
              <a:lnSpc>
                <a:spcPct val="90000"/>
              </a:lnSpc>
              <a:spcBef>
                <a:spcPct val="50000"/>
              </a:spcBef>
              <a:buFontTx/>
              <a:buAutoNum type="arabicPeriod"/>
            </a:pPr>
            <a:r>
              <a:rPr lang="fr-CA" sz="2600" dirty="0"/>
              <a:t>Contrôle législatif par les élus (comités parlementaires, commissions de l’Assemblée Nationale, Conseil des ministres, etc.)</a:t>
            </a:r>
          </a:p>
          <a:p>
            <a:pPr marL="609600" indent="-609600">
              <a:lnSpc>
                <a:spcPct val="90000"/>
              </a:lnSpc>
              <a:spcBef>
                <a:spcPct val="50000"/>
              </a:spcBef>
              <a:buFontTx/>
              <a:buAutoNum type="arabicPeriod"/>
            </a:pPr>
            <a:r>
              <a:rPr lang="fr-CA" sz="2600" dirty="0"/>
              <a:t>On </a:t>
            </a:r>
            <a:r>
              <a:rPr lang="fr-CA" sz="2600" dirty="0" smtClean="0"/>
              <a:t>vérifie quoi? </a:t>
            </a:r>
            <a:r>
              <a:rPr lang="fr-CA" sz="2600" dirty="0"/>
              <a:t>la conformité avec les lois et procédures, l’efficience, la gestion (opérations, finances, etc.)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98BA6-DD6F-42B7-9FA3-07C0C32BB6C3}" type="slidenum">
              <a:rPr lang="fr-FR"/>
              <a:pPr/>
              <a:t>19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26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26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6338" grpId="0"/>
      <p:bldP spid="5263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854075"/>
          </a:xfrm>
        </p:spPr>
        <p:txBody>
          <a:bodyPr/>
          <a:lstStyle/>
          <a:p>
            <a:r>
              <a:rPr lang="fr-CA" sz="3600" dirty="0"/>
              <a:t>Vérification </a:t>
            </a:r>
            <a:r>
              <a:rPr lang="fr-CA" sz="3600" dirty="0" smtClean="0"/>
              <a:t>interne</a:t>
            </a:r>
            <a:endParaRPr lang="fr-FR" sz="3600" dirty="0"/>
          </a:p>
        </p:txBody>
      </p:sp>
      <p:sp>
        <p:nvSpPr>
          <p:cNvPr id="5263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25538"/>
            <a:ext cx="8229600" cy="4308475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spcBef>
                <a:spcPct val="50000"/>
              </a:spcBef>
              <a:buFontTx/>
              <a:buAutoNum type="arabicPeriod"/>
            </a:pPr>
            <a:r>
              <a:rPr lang="fr-CA" sz="2600" dirty="0"/>
              <a:t>Effectuée par </a:t>
            </a:r>
            <a:r>
              <a:rPr lang="fr-CA" sz="2600" dirty="0" smtClean="0"/>
              <a:t>les cadres ou les vérificateurs internes (donc publics) d’une unité ou d’un ministère</a:t>
            </a:r>
          </a:p>
          <a:p>
            <a:pPr marL="609600" indent="-609600">
              <a:lnSpc>
                <a:spcPct val="90000"/>
              </a:lnSpc>
              <a:spcBef>
                <a:spcPct val="50000"/>
              </a:spcBef>
              <a:buFontTx/>
              <a:buAutoNum type="arabicPeriod"/>
            </a:pPr>
            <a:r>
              <a:rPr lang="fr-CA" sz="2600" dirty="0" smtClean="0"/>
              <a:t>Procédures de contrôle automatiques</a:t>
            </a:r>
          </a:p>
          <a:p>
            <a:pPr marL="609600" indent="-609600">
              <a:lnSpc>
                <a:spcPct val="90000"/>
              </a:lnSpc>
              <a:spcBef>
                <a:spcPct val="50000"/>
              </a:spcBef>
              <a:buFontTx/>
              <a:buAutoNum type="arabicPeriod"/>
            </a:pPr>
            <a:r>
              <a:rPr lang="fr-CA" sz="2600" dirty="0" smtClean="0"/>
              <a:t>Application des lois et des procédures</a:t>
            </a:r>
          </a:p>
          <a:p>
            <a:pPr marL="609600" indent="-609600">
              <a:lnSpc>
                <a:spcPct val="90000"/>
              </a:lnSpc>
              <a:spcBef>
                <a:spcPct val="50000"/>
              </a:spcBef>
              <a:buFontTx/>
              <a:buAutoNum type="arabicPeriod"/>
            </a:pPr>
            <a:r>
              <a:rPr lang="fr-CA" sz="2600" dirty="0" smtClean="0"/>
              <a:t>Contrôle des opérations et financier sont de bons exemple…</a:t>
            </a:r>
            <a:endParaRPr lang="fr-CA" sz="26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98BA6-DD6F-42B7-9FA3-07C0C32BB6C3}" type="slidenum">
              <a:rPr lang="fr-FR"/>
              <a:pPr/>
              <a:t>20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26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26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6338" grpId="0"/>
      <p:bldP spid="5263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r>
              <a:rPr lang="fr-CA" sz="3600"/>
              <a:t>Évaluation de programme</a:t>
            </a:r>
            <a:endParaRPr lang="fr-FR" sz="3600"/>
          </a:p>
        </p:txBody>
      </p:sp>
      <p:sp>
        <p:nvSpPr>
          <p:cNvPr id="5283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52513"/>
            <a:ext cx="8229600" cy="4537075"/>
          </a:xfrm>
        </p:spPr>
        <p:txBody>
          <a:bodyPr/>
          <a:lstStyle/>
          <a:p>
            <a:pPr marL="609600" indent="-609600">
              <a:spcBef>
                <a:spcPct val="65000"/>
              </a:spcBef>
              <a:buFontTx/>
              <a:buAutoNum type="arabicPeriod"/>
            </a:pPr>
            <a:r>
              <a:rPr lang="fr-CA" sz="2300"/>
              <a:t>Évaluation indépendante (faite par des évaluateurs externes privés)</a:t>
            </a:r>
          </a:p>
          <a:p>
            <a:pPr marL="609600" indent="-609600">
              <a:spcBef>
                <a:spcPct val="65000"/>
              </a:spcBef>
              <a:buFontTx/>
              <a:buAutoNum type="arabicPeriod"/>
            </a:pPr>
            <a:r>
              <a:rPr lang="fr-CA" sz="2300"/>
              <a:t>On évalue le rendement a posteriori (à la fin d’un cycle d’un programme)</a:t>
            </a:r>
          </a:p>
          <a:p>
            <a:pPr marL="609600" indent="-609600">
              <a:spcBef>
                <a:spcPct val="65000"/>
              </a:spcBef>
              <a:buFontTx/>
              <a:buAutoNum type="arabicPeriod"/>
            </a:pPr>
            <a:r>
              <a:rPr lang="fr-CA" sz="2300"/>
              <a:t>On évalue: la performance organisationnelle, le rendement par rapport aux cibles, l’adéquation entre résultats et besoins, l’efficience, la pertinence, etc.</a:t>
            </a:r>
          </a:p>
          <a:p>
            <a:pPr marL="609600" indent="-609600">
              <a:spcBef>
                <a:spcPct val="65000"/>
              </a:spcBef>
              <a:buFontTx/>
              <a:buAutoNum type="arabicPeriod"/>
            </a:pPr>
            <a:r>
              <a:rPr lang="fr-CA" sz="2300"/>
              <a:t>Risques politiques: prouver l’inefficacité ou l’inutilité du programme; élimination du programme ou réduction des ressources, etc.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1588-C8CF-45EB-816C-06F021285DA5}" type="slidenum">
              <a:rPr lang="fr-FR"/>
              <a:pPr/>
              <a:t>21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28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2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8386" grpId="0"/>
      <p:bldP spid="52838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782638"/>
          </a:xfrm>
        </p:spPr>
        <p:txBody>
          <a:bodyPr/>
          <a:lstStyle/>
          <a:p>
            <a:r>
              <a:rPr lang="fr-CA" sz="3600"/>
              <a:t>Contrôle budgétaire</a:t>
            </a:r>
            <a:endParaRPr lang="fr-FR" sz="3600"/>
          </a:p>
        </p:txBody>
      </p:sp>
      <p:sp>
        <p:nvSpPr>
          <p:cNvPr id="5529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764704"/>
            <a:ext cx="8229600" cy="4681538"/>
          </a:xfrm>
        </p:spPr>
        <p:txBody>
          <a:bodyPr>
            <a:normAutofit lnSpcReduction="10000"/>
          </a:bodyPr>
          <a:lstStyle/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1800" dirty="0" smtClean="0"/>
              <a:t>Mécanisme </a:t>
            </a:r>
            <a:r>
              <a:rPr lang="fr-FR" sz="1800" dirty="0"/>
              <a:t>de contrôle </a:t>
            </a:r>
            <a:r>
              <a:rPr lang="fr-FR" sz="1800" i="1" dirty="0"/>
              <a:t>a priori</a:t>
            </a:r>
            <a:r>
              <a:rPr lang="fr-FR" sz="1800" dirty="0"/>
              <a:t> et </a:t>
            </a:r>
            <a:r>
              <a:rPr lang="fr-FR" sz="1800" i="1" dirty="0"/>
              <a:t>a posteriori</a:t>
            </a:r>
            <a:r>
              <a:rPr lang="fr-FR" sz="1800" dirty="0"/>
              <a:t> </a:t>
            </a:r>
            <a:r>
              <a:rPr lang="fr-FR" sz="1800" dirty="0" smtClean="0"/>
              <a:t>effectué par le SCT et les parlementaires (élus)</a:t>
            </a:r>
            <a:endParaRPr lang="fr-FR" sz="1800" dirty="0"/>
          </a:p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1800" dirty="0" smtClean="0"/>
              <a:t>Le SCT a la responsabilité d’approuver les crédits (</a:t>
            </a:r>
            <a:r>
              <a:rPr lang="fr-CA" sz="1800" dirty="0" smtClean="0"/>
              <a:t>présentations au Secrétariat du Conseil du Trésor de cadres de mesure du rendement pour l’obtention des crédits; politiques de vérification et d’évaluation…)</a:t>
            </a:r>
            <a:endParaRPr lang="fr-FR" sz="1800" dirty="0" smtClean="0"/>
          </a:p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1800" dirty="0" smtClean="0"/>
              <a:t>Le </a:t>
            </a:r>
            <a:r>
              <a:rPr lang="fr-FR" sz="1800" dirty="0"/>
              <a:t>Parlement a un droit de regard sur les plans de dépenses du gouvernement fédéral par l’examen des budgets des dépenses et l’adoption des projets de loi de crédits et d’autres </a:t>
            </a:r>
            <a:r>
              <a:rPr lang="fr-FR" sz="1800" dirty="0" smtClean="0"/>
              <a:t>lois</a:t>
            </a:r>
            <a:endParaRPr lang="fr-FR" sz="1800" dirty="0"/>
          </a:p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1800" dirty="0"/>
              <a:t>Il peut aussi effectuer un examen des dépenses </a:t>
            </a:r>
            <a:r>
              <a:rPr lang="fr-FR" sz="1800" i="1" dirty="0"/>
              <a:t>a posteriori</a:t>
            </a:r>
            <a:r>
              <a:rPr lang="fr-FR" sz="1800" dirty="0"/>
              <a:t> par l’entremise des travaux des différents comités permanents de la Chambre des communes et du Sénat</a:t>
            </a:r>
            <a:r>
              <a:rPr lang="fr-FR" sz="1800" dirty="0" smtClean="0"/>
              <a:t>.</a:t>
            </a:r>
          </a:p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</a:pPr>
            <a:r>
              <a:rPr lang="fr-FR" sz="1800" dirty="0" smtClean="0"/>
              <a:t>Comités </a:t>
            </a:r>
            <a:r>
              <a:rPr lang="fr-FR" sz="1800" dirty="0"/>
              <a:t>parlementaires ont la possibilité d’étudier les </a:t>
            </a:r>
            <a:r>
              <a:rPr lang="fr-FR" sz="1800" i="1" dirty="0"/>
              <a:t>Rapports sur les plans et les priorités</a:t>
            </a:r>
            <a:r>
              <a:rPr lang="fr-FR" sz="1800" dirty="0"/>
              <a:t>  et les </a:t>
            </a:r>
            <a:r>
              <a:rPr lang="fr-FR" sz="1800" i="1" dirty="0"/>
              <a:t>Rapports sur le rendement</a:t>
            </a:r>
            <a:r>
              <a:rPr lang="fr-FR" sz="1800" dirty="0"/>
              <a:t> des ministères et organismes qui relèvent de leur mandat. </a:t>
            </a:r>
            <a:endParaRPr lang="fr-CA" sz="1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2DB12-30AD-4546-82AC-A8175415E68E}" type="slidenum">
              <a:rPr lang="fr-FR"/>
              <a:pPr/>
              <a:t>22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2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52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62" grpId="0"/>
      <p:bldP spid="55296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fr-CA" sz="3600"/>
              <a:t>Le contrôle comme outil d’apprentissage</a:t>
            </a:r>
            <a:endParaRPr lang="fr-FR" sz="3600"/>
          </a:p>
        </p:txBody>
      </p:sp>
      <p:sp>
        <p:nvSpPr>
          <p:cNvPr id="5345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01783"/>
            <a:ext cx="8229600" cy="4884737"/>
          </a:xfrm>
        </p:spPr>
        <p:txBody>
          <a:bodyPr/>
          <a:lstStyle/>
          <a:p>
            <a:pPr marL="609600" indent="-609600">
              <a:spcBef>
                <a:spcPct val="45000"/>
              </a:spcBef>
              <a:buFontTx/>
              <a:buAutoNum type="arabicPeriod"/>
            </a:pPr>
            <a:r>
              <a:rPr lang="fr-CA" sz="2400" dirty="0"/>
              <a:t>Le contrôle n’est pas uniquement un</a:t>
            </a:r>
            <a:br>
              <a:rPr lang="fr-CA" sz="2400" dirty="0"/>
            </a:br>
            <a:r>
              <a:rPr lang="fr-CA" sz="2400" dirty="0"/>
              <a:t>outil de gestion coercitif </a:t>
            </a:r>
            <a:r>
              <a:rPr lang="fr-CA" sz="2400" dirty="0" smtClean="0"/>
              <a:t>(outil de gendarme versus outil de guidage)</a:t>
            </a:r>
            <a:endParaRPr lang="fr-CA" sz="2400" dirty="0"/>
          </a:p>
          <a:p>
            <a:pPr marL="609600" indent="-609600">
              <a:spcBef>
                <a:spcPct val="45000"/>
              </a:spcBef>
              <a:buFontTx/>
              <a:buAutoNum type="arabicPeriod"/>
            </a:pPr>
            <a:r>
              <a:rPr lang="fr-CA" sz="2400" dirty="0"/>
              <a:t>Le contrôle (vérification et évaluation) doit être utilisé comme outil d’apprentissage pour les membres de l’organisation</a:t>
            </a:r>
          </a:p>
          <a:p>
            <a:pPr marL="609600" indent="-609600">
              <a:spcBef>
                <a:spcPct val="45000"/>
              </a:spcBef>
              <a:buFontTx/>
              <a:buAutoNum type="arabicPeriod"/>
            </a:pPr>
            <a:r>
              <a:rPr lang="fr-CA" sz="2400" dirty="0"/>
              <a:t>Le meilleur contrôle est celui qui est intégré à la gestion et qui sert à tirer des leçons pour améliorer </a:t>
            </a:r>
            <a:r>
              <a:rPr lang="fr-CA" sz="2400" dirty="0" smtClean="0"/>
              <a:t>l’organisation de manière continue </a:t>
            </a:r>
            <a:endParaRPr lang="fr-CA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F6F21-A7A3-4367-A645-954D8B9BA593}" type="slidenum">
              <a:rPr lang="fr-FR"/>
              <a:pPr/>
              <a:t>23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4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34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4530" grpId="0"/>
      <p:bldP spid="53453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CA" sz="2500" dirty="0"/>
              <a:t>Exemple:</a:t>
            </a:r>
            <a:br>
              <a:rPr lang="fr-CA" sz="2500" dirty="0"/>
            </a:br>
            <a:r>
              <a:rPr lang="fr-CA" sz="2500" dirty="0"/>
              <a:t>Mécanismes de contrôles des </a:t>
            </a:r>
            <a:r>
              <a:rPr lang="fr-CA" sz="2500" dirty="0" smtClean="0"/>
              <a:t>dépenses</a:t>
            </a:r>
            <a:br>
              <a:rPr lang="fr-CA" sz="2500" dirty="0" smtClean="0"/>
            </a:br>
            <a:r>
              <a:rPr lang="fr-CA" sz="2500" dirty="0" smtClean="0"/>
              <a:t>du </a:t>
            </a:r>
            <a:r>
              <a:rPr lang="fr-CA" sz="2500" dirty="0"/>
              <a:t>gouvernement fédéral</a:t>
            </a:r>
            <a:endParaRPr lang="en-CA" sz="25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95325"/>
            <a:ext cx="8229600" cy="4525963"/>
          </a:xfrm>
        </p:spPr>
        <p:txBody>
          <a:bodyPr>
            <a:normAutofit/>
          </a:bodyPr>
          <a:lstStyle/>
          <a:p>
            <a:r>
              <a:rPr lang="fr-CA" sz="1900" dirty="0" smtClean="0"/>
              <a:t>Année fiscale: débute le 30 mars et se termine le 1 avril</a:t>
            </a:r>
          </a:p>
          <a:p>
            <a:r>
              <a:rPr lang="fr-CA" sz="1900" dirty="0"/>
              <a:t>Contrôle administratif </a:t>
            </a:r>
            <a:r>
              <a:rPr lang="fr-CA" sz="1900" dirty="0" smtClean="0"/>
              <a:t>interne à priori:</a:t>
            </a:r>
            <a:endParaRPr lang="fr-CA" sz="1900" dirty="0"/>
          </a:p>
          <a:p>
            <a:pPr lvl="1"/>
            <a:r>
              <a:rPr lang="fr-CA" sz="1900" dirty="0" smtClean="0"/>
              <a:t>Contrôle financier par les cadres et les responsables des finances des ministères sur une base régulière (tout au long de l’année)</a:t>
            </a:r>
          </a:p>
          <a:p>
            <a:pPr lvl="1"/>
            <a:r>
              <a:rPr lang="fr-CA" sz="1900" dirty="0" smtClean="0"/>
              <a:t>Examen des dépenses (justifier les programmes et les budgets nécessaires) – Secrétariat du conseil du Trésor et ministères</a:t>
            </a:r>
          </a:p>
          <a:p>
            <a:pPr marL="457200" lvl="1" indent="0">
              <a:buNone/>
            </a:pPr>
            <a:r>
              <a:rPr lang="fr-CA" sz="1900" dirty="0"/>
              <a:t>Contrôle parlementaire </a:t>
            </a:r>
            <a:r>
              <a:rPr lang="fr-CA" sz="1900" dirty="0" smtClean="0"/>
              <a:t>externe à </a:t>
            </a:r>
            <a:r>
              <a:rPr lang="fr-CA" sz="1900" dirty="0"/>
              <a:t>priori</a:t>
            </a:r>
            <a:r>
              <a:rPr lang="fr-CA" sz="1900" dirty="0" smtClean="0"/>
              <a:t>:</a:t>
            </a:r>
          </a:p>
          <a:p>
            <a:pPr lvl="1"/>
            <a:r>
              <a:rPr lang="fr-CA" sz="1900" dirty="0" smtClean="0"/>
              <a:t>Étude du budget principal des dépenses (plans et priorités proposées sur un base annuelle) – Par les élus de la Chambre via divers comités de la Chambre des communes - étudie les propositions de dépenses et pose des questions </a:t>
            </a:r>
          </a:p>
          <a:p>
            <a:pPr lvl="1"/>
            <a:r>
              <a:rPr lang="fr-CA" sz="1900" dirty="0"/>
              <a:t>Sept jours désignés à la chambre pour interroger les ministres et attirer l’attention des médias et du public sur le plan financier du gouvernement</a:t>
            </a:r>
          </a:p>
          <a:p>
            <a:pPr lvl="1"/>
            <a:endParaRPr lang="en-CA" sz="22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05F00-275B-4E20-B593-80C8D2349D23}" type="slidenum">
              <a:rPr lang="fr-FR" smtClean="0"/>
              <a:pPr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2663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Autofit/>
          </a:bodyPr>
          <a:lstStyle/>
          <a:p>
            <a:r>
              <a:rPr lang="fr-CA" sz="2500" dirty="0"/>
              <a:t>Exemple:</a:t>
            </a:r>
            <a:br>
              <a:rPr lang="fr-CA" sz="2500" dirty="0"/>
            </a:br>
            <a:r>
              <a:rPr lang="fr-CA" sz="2500" dirty="0"/>
              <a:t>Mécanismes de contrôles des </a:t>
            </a:r>
            <a:r>
              <a:rPr lang="fr-CA" sz="2500" dirty="0" smtClean="0"/>
              <a:t>dépenses</a:t>
            </a:r>
            <a:br>
              <a:rPr lang="fr-CA" sz="2500" dirty="0" smtClean="0"/>
            </a:br>
            <a:r>
              <a:rPr lang="fr-CA" sz="2500" dirty="0" smtClean="0"/>
              <a:t>du </a:t>
            </a:r>
            <a:r>
              <a:rPr lang="fr-CA" sz="2500" dirty="0"/>
              <a:t>gouvernement fédéral</a:t>
            </a:r>
            <a:endParaRPr lang="en-CA" sz="25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>
            <a:normAutofit/>
          </a:bodyPr>
          <a:lstStyle/>
          <a:p>
            <a:r>
              <a:rPr lang="fr-CA" sz="2000" dirty="0" smtClean="0"/>
              <a:t>Contrôle </a:t>
            </a:r>
            <a:r>
              <a:rPr lang="fr-CA" sz="2000" dirty="0"/>
              <a:t>administratif </a:t>
            </a:r>
            <a:r>
              <a:rPr lang="fr-CA" sz="2000" dirty="0" smtClean="0"/>
              <a:t>interne à postériori:</a:t>
            </a:r>
          </a:p>
          <a:p>
            <a:pPr lvl="1"/>
            <a:r>
              <a:rPr lang="fr-CA" sz="1600" dirty="0" smtClean="0"/>
              <a:t>Bureau du contrôleur général</a:t>
            </a:r>
          </a:p>
          <a:p>
            <a:pPr lvl="1"/>
            <a:r>
              <a:rPr lang="fr-CA" sz="1600" dirty="0"/>
              <a:t>V</a:t>
            </a:r>
            <a:r>
              <a:rPr lang="fr-CA" sz="1600" dirty="0" smtClean="0"/>
              <a:t>érification interne – gestion financière et vérification internes des opérations financières – contrôle budgétaire. </a:t>
            </a:r>
          </a:p>
          <a:p>
            <a:pPr lvl="1"/>
            <a:r>
              <a:rPr lang="fr-CA" sz="1600" dirty="0" smtClean="0"/>
              <a:t>Le contrôleur général surveille les dépenses du gouvernement et s’assure que les normes et procédures sont respectées. Il fournit un bilan des comptes publics à la fin de l’année.</a:t>
            </a:r>
          </a:p>
          <a:p>
            <a:r>
              <a:rPr lang="fr-CA" sz="2000" dirty="0" smtClean="0"/>
              <a:t>Contrôle </a:t>
            </a:r>
            <a:r>
              <a:rPr lang="fr-CA" sz="2000" dirty="0"/>
              <a:t>administratif </a:t>
            </a:r>
            <a:r>
              <a:rPr lang="fr-CA" sz="2000" dirty="0" smtClean="0"/>
              <a:t>externe à postériori </a:t>
            </a:r>
          </a:p>
          <a:p>
            <a:pPr lvl="1"/>
            <a:r>
              <a:rPr lang="fr-CA" sz="1600" dirty="0" smtClean="0"/>
              <a:t>Bureau du vérificateur général</a:t>
            </a:r>
          </a:p>
          <a:p>
            <a:pPr lvl="1"/>
            <a:r>
              <a:rPr lang="fr-CA" sz="1600" dirty="0" smtClean="0"/>
              <a:t>Vérification indépendante des états financiers des ministères et des organismes relevant du gouvernement fédéral</a:t>
            </a:r>
          </a:p>
          <a:p>
            <a:pPr lvl="1"/>
            <a:r>
              <a:rPr lang="fr-CA" sz="1600" dirty="0" smtClean="0"/>
              <a:t>Il effectue aussi des vérification sur la conformité et l’optimisation de la gestion (qualité de la gestion, des procédures et des coûts-bénéfice)</a:t>
            </a:r>
          </a:p>
          <a:p>
            <a:pPr lvl="1"/>
            <a:r>
              <a:rPr lang="fr-CA" sz="1600" dirty="0" smtClean="0"/>
              <a:t>Il transmet au parlement les résultats de ses vérifications pour favoriser la reddition de compte</a:t>
            </a:r>
          </a:p>
          <a:p>
            <a:pPr lvl="1"/>
            <a:endParaRPr lang="en-CA" sz="22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05F00-275B-4E20-B593-80C8D2349D23}" type="slidenum">
              <a:rPr lang="fr-FR" smtClean="0"/>
              <a:pPr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9222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Autofit/>
          </a:bodyPr>
          <a:lstStyle/>
          <a:p>
            <a:r>
              <a:rPr lang="fr-CA" sz="2500" dirty="0"/>
              <a:t>Exemple:</a:t>
            </a:r>
            <a:br>
              <a:rPr lang="fr-CA" sz="2500" dirty="0"/>
            </a:br>
            <a:r>
              <a:rPr lang="fr-CA" sz="2500" dirty="0"/>
              <a:t>Mécanismes de contrôles des </a:t>
            </a:r>
            <a:r>
              <a:rPr lang="fr-CA" sz="2500" dirty="0" smtClean="0"/>
              <a:t>dépenses</a:t>
            </a:r>
            <a:br>
              <a:rPr lang="fr-CA" sz="2500" dirty="0" smtClean="0"/>
            </a:br>
            <a:r>
              <a:rPr lang="fr-CA" sz="2500" dirty="0" smtClean="0"/>
              <a:t>du </a:t>
            </a:r>
            <a:r>
              <a:rPr lang="fr-CA" sz="2500" dirty="0"/>
              <a:t>gouvernement fédéral</a:t>
            </a:r>
            <a:endParaRPr lang="en-CA" sz="25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>
            <a:normAutofit/>
          </a:bodyPr>
          <a:lstStyle/>
          <a:p>
            <a:r>
              <a:rPr lang="fr-CA" sz="2500" dirty="0" smtClean="0"/>
              <a:t>Contrôle administratif interne à priori et à postériori </a:t>
            </a:r>
          </a:p>
          <a:p>
            <a:pPr lvl="1"/>
            <a:r>
              <a:rPr lang="en-CA" sz="2400" dirty="0" err="1" smtClean="0"/>
              <a:t>Directeur</a:t>
            </a:r>
            <a:r>
              <a:rPr lang="en-CA" sz="2400" dirty="0" smtClean="0"/>
              <a:t> </a:t>
            </a:r>
            <a:r>
              <a:rPr lang="en-CA" sz="2400" dirty="0" err="1"/>
              <a:t>parlementaire</a:t>
            </a:r>
            <a:r>
              <a:rPr lang="en-CA" sz="2400" dirty="0"/>
              <a:t> du budget </a:t>
            </a:r>
            <a:endParaRPr lang="en-CA" sz="2400" dirty="0" smtClean="0"/>
          </a:p>
          <a:p>
            <a:pPr lvl="1"/>
            <a:r>
              <a:rPr lang="fr-CA" sz="2100" dirty="0" smtClean="0"/>
              <a:t>A </a:t>
            </a:r>
            <a:r>
              <a:rPr lang="fr-CA" sz="2100" dirty="0"/>
              <a:t>pour mandat de présenter au Parlement une analyse indépendante sur l’état des finances de la nation, le budget des </a:t>
            </a:r>
            <a:r>
              <a:rPr lang="fr-CA" sz="2100" dirty="0" smtClean="0"/>
              <a:t>dépenses, </a:t>
            </a:r>
            <a:r>
              <a:rPr lang="fr-CA" sz="2100" dirty="0"/>
              <a:t>ainsi que les tendances de l’économie nationale; </a:t>
            </a:r>
            <a:r>
              <a:rPr lang="fr-CA" sz="2100" dirty="0" smtClean="0"/>
              <a:t>de </a:t>
            </a:r>
            <a:r>
              <a:rPr lang="fr-CA" sz="2100" dirty="0"/>
              <a:t>faire </a:t>
            </a:r>
            <a:r>
              <a:rPr lang="fr-CA" sz="2100" dirty="0" smtClean="0"/>
              <a:t>des estimations </a:t>
            </a:r>
            <a:r>
              <a:rPr lang="fr-CA" sz="2100" dirty="0"/>
              <a:t>des coûts </a:t>
            </a:r>
            <a:r>
              <a:rPr lang="fr-CA" sz="2100" dirty="0" smtClean="0"/>
              <a:t>des propositions de dépenses (ex. F35)</a:t>
            </a:r>
          </a:p>
          <a:p>
            <a:r>
              <a:rPr lang="fr-CA" sz="2500" dirty="0" smtClean="0"/>
              <a:t>Contrôle </a:t>
            </a:r>
            <a:r>
              <a:rPr lang="fr-CA" sz="2500" dirty="0"/>
              <a:t>parlementaire </a:t>
            </a:r>
            <a:r>
              <a:rPr lang="fr-CA" sz="2500" dirty="0" smtClean="0"/>
              <a:t>externe à postériori </a:t>
            </a:r>
          </a:p>
          <a:p>
            <a:pPr lvl="1"/>
            <a:r>
              <a:rPr lang="fr-CA" sz="2500" dirty="0" smtClean="0"/>
              <a:t>Analyse des rapports sur le rendement des ministères</a:t>
            </a:r>
          </a:p>
          <a:p>
            <a:pPr lvl="1"/>
            <a:r>
              <a:rPr lang="fr-CA" sz="2500" dirty="0" smtClean="0"/>
              <a:t>Analyse des rapports sur les comptes publics</a:t>
            </a:r>
          </a:p>
          <a:p>
            <a:pPr lvl="1"/>
            <a:r>
              <a:rPr lang="fr-CA" sz="2500" dirty="0" smtClean="0"/>
              <a:t>Analyse des rapports du vérificateur général</a:t>
            </a:r>
          </a:p>
          <a:p>
            <a:pPr lvl="1"/>
            <a:endParaRPr lang="en-CA" sz="25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05F00-275B-4E20-B593-80C8D2349D23}" type="slidenum">
              <a:rPr lang="fr-FR" smtClean="0"/>
              <a:pPr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555782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4617</TotalTime>
  <Words>1539</Words>
  <Application>Microsoft Macintosh PowerPoint</Application>
  <PresentationFormat>On-screen Show (4:3)</PresentationFormat>
  <Paragraphs>214</Paragraphs>
  <Slides>26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Thème Office</vt:lpstr>
      <vt:lpstr>Le processus de contrôle dans la fonction publique  Séance du 4 février 2013 </vt:lpstr>
      <vt:lpstr>Quatre grandes fonctions de la gestion</vt:lpstr>
      <vt:lpstr>Objectifs de la séance</vt:lpstr>
      <vt:lpstr>Définition et formes de contrôle</vt:lpstr>
      <vt:lpstr>Définition de la notion de « contrôle »</vt:lpstr>
      <vt:lpstr>À quoi sert le contrôle?</vt:lpstr>
      <vt:lpstr>Trois phases de contrôle</vt:lpstr>
      <vt:lpstr>Typologies des contrôles</vt:lpstr>
      <vt:lpstr>Contrôles automatiques vs aléatoires</vt:lpstr>
      <vt:lpstr>Contrôles internes vs externes</vt:lpstr>
      <vt:lpstr>Contrôles a priori vs a posteriori</vt:lpstr>
      <vt:lpstr>Contrôles administratifs ou parlementaires (politiques)</vt:lpstr>
      <vt:lpstr>Deux notions clés</vt:lpstr>
      <vt:lpstr>Le contrôle dans le contexte de la gestion publique</vt:lpstr>
      <vt:lpstr>Pluralité des moyens de contrôle</vt:lpstr>
      <vt:lpstr>Principaux moyens de contrôles</vt:lpstr>
      <vt:lpstr>Contrôle des opérations</vt:lpstr>
      <vt:lpstr>Contrôle financier</vt:lpstr>
      <vt:lpstr>Vérification externe</vt:lpstr>
      <vt:lpstr>Vérification interne</vt:lpstr>
      <vt:lpstr>Évaluation de programme</vt:lpstr>
      <vt:lpstr>Contrôle budgétaire</vt:lpstr>
      <vt:lpstr>Le contrôle comme outil d’apprentissage</vt:lpstr>
      <vt:lpstr>Exemple: Mécanismes de contrôles des dépenses du gouvernement fédéral</vt:lpstr>
      <vt:lpstr>Exemple: Mécanismes de contrôles des dépenses du gouvernement fédéral</vt:lpstr>
      <vt:lpstr>Exemple: Mécanismes de contrôles des dépenses du gouvernement fédéral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métier de gestionnaire public d’hier à aujourd’hui  Séance du 9 janvier 2009</dc:title>
  <dc:creator>Eric Champagne</dc:creator>
  <cp:lastModifiedBy>Emmanuel Arango Giraldo</cp:lastModifiedBy>
  <cp:revision>227</cp:revision>
  <cp:lastPrinted>2012-02-16T18:11:10Z</cp:lastPrinted>
  <dcterms:created xsi:type="dcterms:W3CDTF">2009-01-08T15:04:08Z</dcterms:created>
  <dcterms:modified xsi:type="dcterms:W3CDTF">2013-02-25T16:24:27Z</dcterms:modified>
</cp:coreProperties>
</file>