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7" r:id="rId2"/>
    <p:sldId id="258" r:id="rId3"/>
    <p:sldId id="261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75" r:id="rId16"/>
    <p:sldId id="276" r:id="rId17"/>
    <p:sldId id="277" r:id="rId18"/>
    <p:sldId id="278" r:id="rId19"/>
    <p:sldId id="279" r:id="rId20"/>
    <p:sldId id="281" r:id="rId21"/>
    <p:sldId id="283" r:id="rId22"/>
    <p:sldId id="284" r:id="rId23"/>
    <p:sldId id="285" r:id="rId24"/>
    <p:sldId id="286" r:id="rId25"/>
    <p:sldId id="287" r:id="rId26"/>
    <p:sldId id="28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8A15"/>
    <a:srgbClr val="FF9933"/>
    <a:srgbClr val="EFA511"/>
    <a:srgbClr val="743D00"/>
    <a:srgbClr val="EF8731"/>
    <a:srgbClr val="0E39C4"/>
    <a:srgbClr val="FBCC05"/>
    <a:srgbClr val="17D9D4"/>
    <a:srgbClr val="FFC7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31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0DE75-9A56-4975-AB9A-C281797BB0C2}" type="datetimeFigureOut">
              <a:rPr lang="en-CA" smtClean="0"/>
              <a:t>03/12/2015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E4BFB3-EBD6-4E6D-98B1-6C6CE0CFEB7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792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75F76-69C2-4756-B72E-B4A467ADFC91}" type="datetime1">
              <a:rPr lang="en-US" smtClean="0"/>
              <a:t>12/3/2015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9364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94146"/>
            <a:ext cx="7886700" cy="1325563"/>
          </a:xfrm>
        </p:spPr>
        <p:txBody>
          <a:bodyPr>
            <a:normAutofit/>
          </a:bodyPr>
          <a:lstStyle>
            <a:lvl1pPr>
              <a:defRPr sz="4000">
                <a:latin typeface="Bookman Old Style" panose="02050604050505020204" pitchFamily="18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15900"/>
            <a:ext cx="7886700" cy="4351338"/>
          </a:xfrm>
        </p:spPr>
        <p:txBody>
          <a:bodyPr>
            <a:normAutofit/>
          </a:bodyPr>
          <a:lstStyle>
            <a:lvl1pPr>
              <a:buClr>
                <a:schemeClr val="tx1">
                  <a:lumMod val="95000"/>
                  <a:lumOff val="5000"/>
                </a:schemeClr>
              </a:buCl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chemeClr val="tx1">
                  <a:lumMod val="95000"/>
                  <a:lumOff val="5000"/>
                </a:schemeClr>
              </a:buCl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chemeClr val="tx1">
                  <a:lumMod val="95000"/>
                  <a:lumOff val="5000"/>
                </a:schemeClr>
              </a:buCl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chemeClr val="tx1">
                  <a:lumMod val="95000"/>
                  <a:lumOff val="5000"/>
                </a:schemeClr>
              </a:buCl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chemeClr val="tx1">
                  <a:lumMod val="95000"/>
                  <a:lumOff val="5000"/>
                </a:schemeClr>
              </a:buClr>
              <a:defRPr sz="28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BD7CD-D04E-4B95-BF16-BDB337A30001}" type="datetime1">
              <a:rPr lang="en-US" smtClean="0"/>
              <a:t>12/3/2015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-8466"/>
            <a:ext cx="9144000" cy="452702"/>
          </a:xfrm>
          <a:prstGeom prst="rect">
            <a:avLst/>
          </a:prstGeom>
          <a:solidFill>
            <a:srgbClr val="743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CA" sz="1350"/>
          </a:p>
        </p:txBody>
      </p:sp>
      <p:sp>
        <p:nvSpPr>
          <p:cNvPr id="8" name="Rectangle 7"/>
          <p:cNvSpPr/>
          <p:nvPr userDrawn="1"/>
        </p:nvSpPr>
        <p:spPr>
          <a:xfrm>
            <a:off x="0" y="443045"/>
            <a:ext cx="9144000" cy="277548"/>
          </a:xfrm>
          <a:prstGeom prst="rect">
            <a:avLst/>
          </a:prstGeom>
          <a:solidFill>
            <a:srgbClr val="FF8A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CA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9816" y="23681"/>
            <a:ext cx="2057400" cy="365125"/>
          </a:xfrm>
        </p:spPr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5F102797-734F-426E-B223-F768FEC9CDC0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631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1EB81-E56E-4B87-A402-A146E6610D5E}" type="datetime1">
              <a:rPr lang="en-US" smtClean="0"/>
              <a:t>12/3/2015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36767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32394-7733-4182-8CE3-43988EE41CDB}" type="datetime1">
              <a:rPr lang="en-US" smtClean="0"/>
              <a:t>12/3/2015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291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AE32E-3C84-4139-A7B0-8A4374BFD73C}" type="datetime1">
              <a:rPr lang="en-US" smtClean="0"/>
              <a:t>12/3/2015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3138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B4F01-75F1-42D0-A086-E357B43656C1}" type="datetime1">
              <a:rPr lang="en-US" smtClean="0"/>
              <a:t>12/3/2015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13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0EC58-5C59-4EE9-B693-39F7AFF172FC}" type="datetime1">
              <a:rPr lang="en-US" smtClean="0"/>
              <a:t>12/3/2015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0995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333F1-319A-4BE3-A425-320FBADAA11F}" type="datetime1">
              <a:rPr lang="en-US" smtClean="0"/>
              <a:t>12/3/2015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0601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C6A32-14DE-444E-B125-A7A5056E1FD9}" type="datetime1">
              <a:rPr lang="en-US" smtClean="0"/>
              <a:t>12/3/2015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0535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DCEA-1984-4D6A-9BC0-C01DE2C39F6A}" type="datetime1">
              <a:rPr lang="en-US" smtClean="0"/>
              <a:t>12/3/2015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800387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CF2B4-BD84-4E8E-93EA-31F61D05FEE2}" type="datetime1">
              <a:rPr lang="en-US" smtClean="0"/>
              <a:t>12/3/2015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30864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42F8B-07CC-42F5-A129-5985D8A27D95}" type="datetime1">
              <a:rPr lang="en-US" smtClean="0"/>
              <a:t>12/3/2015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02797-734F-426E-B223-F768FEC9CD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389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53315"/>
            <a:ext cx="7886700" cy="1325563"/>
          </a:xfrm>
        </p:spPr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196561"/>
            <a:ext cx="7886700" cy="435133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1</a:t>
            </a:fld>
            <a:endParaRPr lang="en-CA"/>
          </a:p>
        </p:txBody>
      </p:sp>
      <p:pic>
        <p:nvPicPr>
          <p:cNvPr id="1026" name="Picture 2" descr="http://img.vavel.com/mccown-483750554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5" r="24583"/>
          <a:stretch/>
        </p:blipFill>
        <p:spPr bwMode="auto">
          <a:xfrm>
            <a:off x="934183" y="1329832"/>
            <a:ext cx="3821502" cy="413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static1.businessinsider.com/image/53e8eebbeab8ea4367cb91bc/the-browns-schedule-is-starting-to-set-up-perfectly-for-johnny-manziel-to-have-a-huge-year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27"/>
          <a:stretch/>
        </p:blipFill>
        <p:spPr bwMode="auto">
          <a:xfrm>
            <a:off x="3238887" y="4740466"/>
            <a:ext cx="1082946" cy="161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08430" y="2443387"/>
            <a:ext cx="35195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Topic 10</a:t>
            </a:r>
          </a:p>
          <a:p>
            <a:endParaRPr lang="en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Monopolistic Competition</a:t>
            </a:r>
            <a:endParaRPr lang="en-CA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ttp://img.bleacherreport.net/img/images/photos/003/551/163/hi-res-327c0d364aeb90d97fe140a2cc0faae8_crop_north.jpg?w=630&amp;h=420&amp;q=7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2" r="32009" b="20972"/>
          <a:stretch/>
        </p:blipFill>
        <p:spPr bwMode="auto">
          <a:xfrm>
            <a:off x="323159" y="2970286"/>
            <a:ext cx="2915728" cy="316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https://upload.wikimedia.org/wikipedia/commons/3/35/Orange_question_mark.svg"/>
          <p:cNvSpPr>
            <a:spLocks noChangeAspect="1" noChangeArrowheads="1"/>
          </p:cNvSpPr>
          <p:nvPr/>
        </p:nvSpPr>
        <p:spPr bwMode="auto">
          <a:xfrm>
            <a:off x="155575" y="-2057400"/>
            <a:ext cx="428625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pic>
        <p:nvPicPr>
          <p:cNvPr id="1032" name="Picture 8" descr="https://upload.wikimedia.org/wikipedia/commons/thumb/f/f6/Lol_question_mark.png/484px-Lol_question_mark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910" y="2970286"/>
            <a:ext cx="1307584" cy="129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17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Things to Consider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My mom only </a:t>
            </a:r>
            <a:r>
              <a:rPr lang="en-US" dirty="0" smtClean="0"/>
              <a:t>used </a:t>
            </a:r>
            <a:r>
              <a:rPr lang="en-US" dirty="0"/>
              <a:t>Tide detergent. Aren’t the cheaper no-name ones just as good?</a:t>
            </a:r>
          </a:p>
          <a:p>
            <a:endParaRPr lang="en-US" dirty="0"/>
          </a:p>
          <a:p>
            <a:r>
              <a:rPr lang="en-US" dirty="0"/>
              <a:t>Why are so many fast food restaurants clustered on Upper James? Shouldn’t they spread out to avoid competition?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02797-734F-426E-B223-F768FEC9CDC0}" type="slidenum">
              <a:rPr lang="en-CA" smtClean="0"/>
              <a:t>2</a:t>
            </a:fld>
            <a:endParaRPr lang="en-CA"/>
          </a:p>
        </p:txBody>
      </p:sp>
      <p:pic>
        <p:nvPicPr>
          <p:cNvPr id="5" name="Picture 2" descr="http://www.cliparthut.com/clip-arts/254/football-player-clip-art-black-white-2544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16" y="5374257"/>
            <a:ext cx="1880365" cy="129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39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560088"/>
            <a:ext cx="8229600" cy="1066800"/>
          </a:xfrm>
        </p:spPr>
        <p:txBody>
          <a:bodyPr/>
          <a:lstStyle/>
          <a:p>
            <a:pPr eaLnBrk="1" hangingPunct="1"/>
            <a:r>
              <a:rPr lang="en-US" sz="4400" dirty="0" smtClean="0"/>
              <a:t>Monopolistic Competition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358775" y="1798169"/>
            <a:ext cx="8229600" cy="5059831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dirty="0" smtClean="0">
                <a:solidFill>
                  <a:srgbClr val="C00000"/>
                </a:solidFill>
              </a:rPr>
              <a:t>Monopolistic Competition:</a:t>
            </a:r>
          </a:p>
          <a:p>
            <a:pPr eaLnBrk="1" hangingPunct="1"/>
            <a:endParaRPr lang="en-US" dirty="0">
              <a:solidFill>
                <a:srgbClr val="C00000"/>
              </a:solidFill>
            </a:endParaRPr>
          </a:p>
          <a:p>
            <a:pPr eaLnBrk="1" hangingPunct="1"/>
            <a:r>
              <a:rPr lang="en-US" altLang="en-US" dirty="0"/>
              <a:t>Many sellers.</a:t>
            </a:r>
          </a:p>
          <a:p>
            <a:pPr eaLnBrk="1" hangingPunct="1"/>
            <a:r>
              <a:rPr lang="en-US" altLang="en-US" dirty="0"/>
              <a:t>Product differentiation: each firm’s product is at least slightly different from another firm’s.</a:t>
            </a:r>
          </a:p>
          <a:p>
            <a:pPr lvl="1"/>
            <a:r>
              <a:rPr lang="en-US" altLang="en-US" dirty="0" smtClean="0"/>
              <a:t>So</a:t>
            </a:r>
            <a:r>
              <a:rPr lang="en-US" altLang="en-US" dirty="0"/>
              <a:t>, each firm faces a downward sloping </a:t>
            </a:r>
            <a:r>
              <a:rPr lang="en-US" altLang="en-US" dirty="0" smtClean="0"/>
              <a:t>demand </a:t>
            </a:r>
            <a:r>
              <a:rPr lang="en-US" altLang="en-US" dirty="0"/>
              <a:t>curve, like a monopolist.</a:t>
            </a:r>
          </a:p>
          <a:p>
            <a:pPr eaLnBrk="1" hangingPunct="1"/>
            <a:r>
              <a:rPr lang="en-US" altLang="en-US" dirty="0"/>
              <a:t>Free entry and exit (no barriers to entry).</a:t>
            </a:r>
          </a:p>
          <a:p>
            <a:pPr eaLnBrk="1" hangingPunct="1"/>
            <a:r>
              <a:rPr lang="en-US" altLang="en-US" dirty="0"/>
              <a:t>Firms are </a:t>
            </a:r>
            <a:r>
              <a:rPr lang="en-US" altLang="en-US" dirty="0">
                <a:solidFill>
                  <a:srgbClr val="C00000"/>
                </a:solidFill>
              </a:rPr>
              <a:t>price setters </a:t>
            </a:r>
            <a:r>
              <a:rPr lang="en-US" altLang="en-US" dirty="0"/>
              <a:t>to some degree.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Examples: restaurants, most retailers</a:t>
            </a:r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monopolistically competitive firm will maximize profits when it produces where its MC = MR and charge a price based on demand (just like a monopoly).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In the SR, a monopolistically competitive firm behaves </a:t>
            </a:r>
            <a:r>
              <a:rPr lang="en-US" dirty="0" smtClean="0">
                <a:solidFill>
                  <a:srgbClr val="C00000"/>
                </a:solidFill>
              </a:rPr>
              <a:t>just like a monopolist.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49"/>
          <p:cNvSpPr>
            <a:spLocks noChangeArrowheads="1"/>
          </p:cNvSpPr>
          <p:nvPr/>
        </p:nvSpPr>
        <p:spPr bwMode="auto">
          <a:xfrm>
            <a:off x="0" y="946150"/>
            <a:ext cx="9144000" cy="591185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500" smtClean="0">
                <a:solidFill>
                  <a:schemeClr val="bg1"/>
                </a:solidFill>
              </a:rPr>
              <a:t>Monopolistic Competition in the Short Run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3F6F9"/>
          </a:solidFill>
          <a:ln w="22225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2F4F8"/>
          </a:solidFill>
          <a:ln w="2016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1F4F7"/>
          </a:solidFill>
          <a:ln w="182563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0F2F5"/>
          </a:solidFill>
          <a:ln w="1619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EF1F4"/>
          </a:solidFill>
          <a:ln w="14128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9" name="Rectangle 10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DEFF3"/>
          </a:solidFill>
          <a:ln w="1206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0" name="Rectangle 11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BEEF2"/>
          </a:solidFill>
          <a:ln w="10160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1" name="Rectangle 12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AECF1"/>
          </a:solidFill>
          <a:ln w="809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2" name="Rectangle 13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9EBF0"/>
          </a:solidFill>
          <a:ln w="6032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3" name="Rectangle 14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7EAEF"/>
          </a:solidFill>
          <a:ln w="396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4" name="Rectangle 1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6E9EF"/>
          </a:solidFill>
          <a:ln w="2063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5" name="Rectangle 16"/>
          <p:cNvSpPr>
            <a:spLocks noChangeArrowheads="1"/>
          </p:cNvSpPr>
          <p:nvPr/>
        </p:nvSpPr>
        <p:spPr bwMode="auto">
          <a:xfrm>
            <a:off x="2119313" y="1846263"/>
            <a:ext cx="4832350" cy="3919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7" name="Freeform 18"/>
          <p:cNvSpPr>
            <a:spLocks/>
          </p:cNvSpPr>
          <p:nvPr/>
        </p:nvSpPr>
        <p:spPr bwMode="auto">
          <a:xfrm>
            <a:off x="2119313" y="1846263"/>
            <a:ext cx="4832350" cy="3919537"/>
          </a:xfrm>
          <a:custGeom>
            <a:avLst/>
            <a:gdLst>
              <a:gd name="T0" fmla="*/ 0 w 3044"/>
              <a:gd name="T1" fmla="*/ 0 h 2469"/>
              <a:gd name="T2" fmla="*/ 0 w 3044"/>
              <a:gd name="T3" fmla="*/ 2147483646 h 2469"/>
              <a:gd name="T4" fmla="*/ 2147483646 w 3044"/>
              <a:gd name="T5" fmla="*/ 2147483646 h 2469"/>
              <a:gd name="T6" fmla="*/ 0 60000 65536"/>
              <a:gd name="T7" fmla="*/ 0 60000 65536"/>
              <a:gd name="T8" fmla="*/ 0 60000 65536"/>
              <a:gd name="T9" fmla="*/ 0 w 3044"/>
              <a:gd name="T10" fmla="*/ 0 h 2469"/>
              <a:gd name="T11" fmla="*/ 3044 w 3044"/>
              <a:gd name="T12" fmla="*/ 2469 h 24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4" h="2469">
                <a:moveTo>
                  <a:pt x="0" y="0"/>
                </a:moveTo>
                <a:lnTo>
                  <a:pt x="0" y="2469"/>
                </a:lnTo>
                <a:lnTo>
                  <a:pt x="3044" y="2469"/>
                </a:lnTo>
              </a:path>
            </a:pathLst>
          </a:custGeom>
          <a:noFill/>
          <a:ln w="206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08" name="Rectangle 19"/>
          <p:cNvSpPr>
            <a:spLocks noChangeArrowheads="1"/>
          </p:cNvSpPr>
          <p:nvPr/>
        </p:nvSpPr>
        <p:spPr bwMode="auto">
          <a:xfrm>
            <a:off x="6088063" y="5835650"/>
            <a:ext cx="966787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09" name="Rectangle 20"/>
          <p:cNvSpPr>
            <a:spLocks noChangeArrowheads="1"/>
          </p:cNvSpPr>
          <p:nvPr/>
        </p:nvSpPr>
        <p:spPr bwMode="auto">
          <a:xfrm>
            <a:off x="1938338" y="5842000"/>
            <a:ext cx="2143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10" name="Rectangle 21"/>
          <p:cNvSpPr>
            <a:spLocks noChangeArrowheads="1"/>
          </p:cNvSpPr>
          <p:nvPr/>
        </p:nvSpPr>
        <p:spPr bwMode="auto">
          <a:xfrm>
            <a:off x="1535113" y="1800225"/>
            <a:ext cx="631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Price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12312" name="Group 28"/>
          <p:cNvGrpSpPr>
            <a:grpSpLocks/>
          </p:cNvGrpSpPr>
          <p:nvPr/>
        </p:nvGrpSpPr>
        <p:grpSpPr bwMode="auto">
          <a:xfrm>
            <a:off x="2260600" y="3441700"/>
            <a:ext cx="4378325" cy="1508125"/>
            <a:chOff x="1424" y="2168"/>
            <a:chExt cx="2758" cy="950"/>
          </a:xfrm>
        </p:grpSpPr>
        <p:sp>
          <p:nvSpPr>
            <p:cNvPr id="12333" name="Line 29"/>
            <p:cNvSpPr>
              <a:spLocks noChangeShapeType="1"/>
            </p:cNvSpPr>
            <p:nvPr/>
          </p:nvSpPr>
          <p:spPr bwMode="auto">
            <a:xfrm>
              <a:off x="1424" y="2168"/>
              <a:ext cx="2140" cy="840"/>
            </a:xfrm>
            <a:prstGeom prst="line">
              <a:avLst/>
            </a:prstGeom>
            <a:noFill/>
            <a:ln w="60325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4" name="Rectangle 30"/>
            <p:cNvSpPr>
              <a:spLocks noChangeArrowheads="1"/>
            </p:cNvSpPr>
            <p:nvPr/>
          </p:nvSpPr>
          <p:spPr bwMode="auto">
            <a:xfrm>
              <a:off x="3619" y="2936"/>
              <a:ext cx="563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3" name="Group 31"/>
          <p:cNvGrpSpPr>
            <a:grpSpLocks/>
          </p:cNvGrpSpPr>
          <p:nvPr/>
        </p:nvGrpSpPr>
        <p:grpSpPr bwMode="auto">
          <a:xfrm>
            <a:off x="2482850" y="3684588"/>
            <a:ext cx="2416175" cy="1731962"/>
            <a:chOff x="1564" y="2321"/>
            <a:chExt cx="1522" cy="1091"/>
          </a:xfrm>
        </p:grpSpPr>
        <p:sp>
          <p:nvSpPr>
            <p:cNvPr id="12331" name="Line 32"/>
            <p:cNvSpPr>
              <a:spLocks noChangeShapeType="1"/>
            </p:cNvSpPr>
            <p:nvPr/>
          </p:nvSpPr>
          <p:spPr bwMode="auto">
            <a:xfrm>
              <a:off x="1564" y="2321"/>
              <a:ext cx="1248" cy="980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2" name="Rectangle 33"/>
            <p:cNvSpPr>
              <a:spLocks noChangeArrowheads="1"/>
            </p:cNvSpPr>
            <p:nvPr/>
          </p:nvSpPr>
          <p:spPr bwMode="auto">
            <a:xfrm>
              <a:off x="2875" y="3249"/>
              <a:ext cx="211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4" name="Group 34"/>
          <p:cNvGrpSpPr>
            <a:grpSpLocks/>
          </p:cNvGrpSpPr>
          <p:nvPr/>
        </p:nvGrpSpPr>
        <p:grpSpPr bwMode="auto">
          <a:xfrm>
            <a:off x="2482850" y="2686050"/>
            <a:ext cx="4097338" cy="2068513"/>
            <a:chOff x="1564" y="1692"/>
            <a:chExt cx="2581" cy="1303"/>
          </a:xfrm>
        </p:grpSpPr>
        <p:sp>
          <p:nvSpPr>
            <p:cNvPr id="12329" name="Freeform 35"/>
            <p:cNvSpPr>
              <a:spLocks/>
            </p:cNvSpPr>
            <p:nvPr/>
          </p:nvSpPr>
          <p:spPr bwMode="auto">
            <a:xfrm>
              <a:off x="1564" y="1838"/>
              <a:ext cx="2229" cy="1157"/>
            </a:xfrm>
            <a:custGeom>
              <a:avLst/>
              <a:gdLst>
                <a:gd name="T0" fmla="*/ 0 w 175"/>
                <a:gd name="T1" fmla="*/ 2147483646 h 91"/>
                <a:gd name="T2" fmla="*/ 2147483646 w 175"/>
                <a:gd name="T3" fmla="*/ 2147483646 h 91"/>
                <a:gd name="T4" fmla="*/ 2147483646 w 175"/>
                <a:gd name="T5" fmla="*/ 0 h 91"/>
                <a:gd name="T6" fmla="*/ 0 60000 65536"/>
                <a:gd name="T7" fmla="*/ 0 60000 65536"/>
                <a:gd name="T8" fmla="*/ 0 60000 65536"/>
                <a:gd name="T9" fmla="*/ 0 w 175"/>
                <a:gd name="T10" fmla="*/ 0 h 91"/>
                <a:gd name="T11" fmla="*/ 175 w 175"/>
                <a:gd name="T12" fmla="*/ 91 h 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5" h="91">
                  <a:moveTo>
                    <a:pt x="0" y="23"/>
                  </a:moveTo>
                  <a:cubicBezTo>
                    <a:pt x="8" y="34"/>
                    <a:pt x="26" y="55"/>
                    <a:pt x="51" y="70"/>
                  </a:cubicBezTo>
                  <a:cubicBezTo>
                    <a:pt x="86" y="91"/>
                    <a:pt x="145" y="39"/>
                    <a:pt x="175" y="0"/>
                  </a:cubicBezTo>
                </a:path>
              </a:pathLst>
            </a:custGeom>
            <a:noFill/>
            <a:ln w="60325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0" name="Rectangle 36"/>
            <p:cNvSpPr>
              <a:spLocks noChangeArrowheads="1"/>
            </p:cNvSpPr>
            <p:nvPr/>
          </p:nvSpPr>
          <p:spPr bwMode="auto">
            <a:xfrm>
              <a:off x="3873" y="1692"/>
              <a:ext cx="272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315" name="Rectangle 37"/>
          <p:cNvSpPr>
            <a:spLocks noChangeArrowheads="1"/>
          </p:cNvSpPr>
          <p:nvPr/>
        </p:nvSpPr>
        <p:spPr bwMode="auto">
          <a:xfrm>
            <a:off x="3489325" y="1323975"/>
            <a:ext cx="24221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000000"/>
                </a:solidFill>
                <a:latin typeface="Arial" panose="020B0604020202020204" pitchFamily="34" charset="0"/>
              </a:rPr>
              <a:t>Firm Makes </a:t>
            </a:r>
            <a:r>
              <a:rPr lang="en-US" sz="20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 Profit</a:t>
            </a:r>
            <a:endParaRPr lang="en-US" sz="2000" dirty="0">
              <a:latin typeface="Times New Roman" panose="02020603050405020304" pitchFamily="18" charset="0"/>
            </a:endParaRPr>
          </a:p>
        </p:txBody>
      </p:sp>
      <p:grpSp>
        <p:nvGrpSpPr>
          <p:cNvPr id="12318" name="Group 45"/>
          <p:cNvGrpSpPr>
            <a:grpSpLocks/>
          </p:cNvGrpSpPr>
          <p:nvPr/>
        </p:nvGrpSpPr>
        <p:grpSpPr bwMode="auto">
          <a:xfrm>
            <a:off x="2746375" y="2243138"/>
            <a:ext cx="3348038" cy="3300412"/>
            <a:chOff x="1730" y="1413"/>
            <a:chExt cx="2109" cy="2079"/>
          </a:xfrm>
        </p:grpSpPr>
        <p:sp>
          <p:nvSpPr>
            <p:cNvPr id="9250" name="Line 46"/>
            <p:cNvSpPr>
              <a:spLocks noChangeShapeType="1"/>
            </p:cNvSpPr>
            <p:nvPr/>
          </p:nvSpPr>
          <p:spPr bwMode="auto">
            <a:xfrm flipH="1">
              <a:off x="1730" y="1583"/>
              <a:ext cx="1923" cy="1909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323" name="Rectangle 47"/>
            <p:cNvSpPr>
              <a:spLocks noChangeArrowheads="1"/>
            </p:cNvSpPr>
            <p:nvPr/>
          </p:nvSpPr>
          <p:spPr bwMode="auto">
            <a:xfrm>
              <a:off x="3628" y="1413"/>
              <a:ext cx="211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319" name="Oval 48"/>
          <p:cNvSpPr>
            <a:spLocks noChangeArrowheads="1"/>
          </p:cNvSpPr>
          <p:nvPr/>
        </p:nvSpPr>
        <p:spPr bwMode="auto">
          <a:xfrm>
            <a:off x="3616325" y="4552950"/>
            <a:ext cx="120650" cy="1412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21" name="Rectangle 50"/>
          <p:cNvSpPr>
            <a:spLocks noChangeArrowheads="1"/>
          </p:cNvSpPr>
          <p:nvPr/>
        </p:nvSpPr>
        <p:spPr bwMode="auto">
          <a:xfrm>
            <a:off x="6762750" y="1785938"/>
            <a:ext cx="693738" cy="397986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286" y="5508625"/>
            <a:ext cx="6762750" cy="819150"/>
          </a:xfrm>
          <a:prstGeom prst="rect">
            <a:avLst/>
          </a:prstGeom>
        </p:spPr>
      </p:pic>
      <p:grpSp>
        <p:nvGrpSpPr>
          <p:cNvPr id="12311" name="Group 22"/>
          <p:cNvGrpSpPr>
            <a:grpSpLocks/>
          </p:cNvGrpSpPr>
          <p:nvPr/>
        </p:nvGrpSpPr>
        <p:grpSpPr bwMode="auto">
          <a:xfrm>
            <a:off x="1566070" y="3846513"/>
            <a:ext cx="2744787" cy="2819400"/>
            <a:chOff x="989" y="2424"/>
            <a:chExt cx="1729" cy="1776"/>
          </a:xfrm>
        </p:grpSpPr>
        <p:sp>
          <p:nvSpPr>
            <p:cNvPr id="12335" name="Freeform 23"/>
            <p:cNvSpPr>
              <a:spLocks/>
            </p:cNvSpPr>
            <p:nvPr/>
          </p:nvSpPr>
          <p:spPr bwMode="auto">
            <a:xfrm>
              <a:off x="1335" y="2512"/>
              <a:ext cx="981" cy="1120"/>
            </a:xfrm>
            <a:custGeom>
              <a:avLst/>
              <a:gdLst>
                <a:gd name="T0" fmla="*/ 0 w 981"/>
                <a:gd name="T1" fmla="*/ 0 h 1120"/>
                <a:gd name="T2" fmla="*/ 981 w 981"/>
                <a:gd name="T3" fmla="*/ 0 h 1120"/>
                <a:gd name="T4" fmla="*/ 981 w 981"/>
                <a:gd name="T5" fmla="*/ 1120 h 1120"/>
                <a:gd name="T6" fmla="*/ 0 60000 65536"/>
                <a:gd name="T7" fmla="*/ 0 60000 65536"/>
                <a:gd name="T8" fmla="*/ 0 60000 65536"/>
                <a:gd name="T9" fmla="*/ 0 w 981"/>
                <a:gd name="T10" fmla="*/ 0 h 1120"/>
                <a:gd name="T11" fmla="*/ 981 w 981"/>
                <a:gd name="T12" fmla="*/ 1120 h 11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81" h="1120">
                  <a:moveTo>
                    <a:pt x="0" y="0"/>
                  </a:moveTo>
                  <a:lnTo>
                    <a:pt x="981" y="0"/>
                  </a:lnTo>
                  <a:lnTo>
                    <a:pt x="981" y="1120"/>
                  </a:lnTo>
                </a:path>
              </a:pathLst>
            </a:custGeom>
            <a:noFill/>
            <a:ln w="2063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6" name="Rectangle 24"/>
            <p:cNvSpPr>
              <a:spLocks noChangeArrowheads="1"/>
            </p:cNvSpPr>
            <p:nvPr/>
          </p:nvSpPr>
          <p:spPr bwMode="auto">
            <a:xfrm>
              <a:off x="2156" y="3680"/>
              <a:ext cx="423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>
                  <a:solidFill>
                    <a:srgbClr val="000000"/>
                  </a:solidFill>
                  <a:latin typeface="Arial" panose="020B0604020202020204" pitchFamily="34" charset="0"/>
                </a:rPr>
                <a:t>Profit-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2337" name="Rectangle 25"/>
            <p:cNvSpPr>
              <a:spLocks noChangeArrowheads="1"/>
            </p:cNvSpPr>
            <p:nvPr/>
          </p:nvSpPr>
          <p:spPr bwMode="auto">
            <a:xfrm>
              <a:off x="1999" y="3849"/>
              <a:ext cx="719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maximizing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8" name="Rectangle 26"/>
            <p:cNvSpPr>
              <a:spLocks noChangeArrowheads="1"/>
            </p:cNvSpPr>
            <p:nvPr/>
          </p:nvSpPr>
          <p:spPr bwMode="auto">
            <a:xfrm>
              <a:off x="2101" y="4018"/>
              <a:ext cx="52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quantity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9" name="Rectangle 27"/>
            <p:cNvSpPr>
              <a:spLocks noChangeArrowheads="1"/>
            </p:cNvSpPr>
            <p:nvPr/>
          </p:nvSpPr>
          <p:spPr bwMode="auto">
            <a:xfrm>
              <a:off x="989" y="2424"/>
              <a:ext cx="36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Price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730" y="1711608"/>
            <a:ext cx="7234721" cy="50757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5730" y="1987550"/>
            <a:ext cx="60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    P</a:t>
            </a:r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7580120" y="6473047"/>
            <a:ext cx="60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4310857" y="3914371"/>
            <a:ext cx="0" cy="2486834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112264" y="3934709"/>
            <a:ext cx="2196452" cy="81985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Profit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3050" y="3750043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</a:t>
            </a:r>
            <a:endParaRPr lang="en-CA" dirty="0"/>
          </a:p>
        </p:txBody>
      </p:sp>
      <p:sp>
        <p:nvSpPr>
          <p:cNvPr id="56" name="TextBox 55"/>
          <p:cNvSpPr txBox="1"/>
          <p:nvPr/>
        </p:nvSpPr>
        <p:spPr>
          <a:xfrm>
            <a:off x="1302046" y="4521256"/>
            <a:ext cx="658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ATC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769362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49"/>
          <p:cNvSpPr>
            <a:spLocks noChangeArrowheads="1"/>
          </p:cNvSpPr>
          <p:nvPr/>
        </p:nvSpPr>
        <p:spPr bwMode="auto">
          <a:xfrm>
            <a:off x="0" y="946150"/>
            <a:ext cx="9144000" cy="591185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500" smtClean="0">
                <a:solidFill>
                  <a:schemeClr val="bg1"/>
                </a:solidFill>
              </a:rPr>
              <a:t>Monopolistic Competition in the Short Run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3F6F9"/>
          </a:solidFill>
          <a:ln w="22225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2F4F8"/>
          </a:solidFill>
          <a:ln w="2016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1F4F7"/>
          </a:solidFill>
          <a:ln w="182563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0F2F5"/>
          </a:solidFill>
          <a:ln w="1619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EF1F4"/>
          </a:solidFill>
          <a:ln w="14128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9" name="Rectangle 10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DEFF3"/>
          </a:solidFill>
          <a:ln w="1206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0" name="Rectangle 11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BEEF2"/>
          </a:solidFill>
          <a:ln w="10160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1" name="Rectangle 12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AECF1"/>
          </a:solidFill>
          <a:ln w="809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2" name="Rectangle 13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9EBF0"/>
          </a:solidFill>
          <a:ln w="6032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3" name="Rectangle 14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7EAEF"/>
          </a:solidFill>
          <a:ln w="396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4" name="Rectangle 1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6E9EF"/>
          </a:solidFill>
          <a:ln w="2063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5" name="Rectangle 16"/>
          <p:cNvSpPr>
            <a:spLocks noChangeArrowheads="1"/>
          </p:cNvSpPr>
          <p:nvPr/>
        </p:nvSpPr>
        <p:spPr bwMode="auto">
          <a:xfrm>
            <a:off x="2119313" y="1846263"/>
            <a:ext cx="4832350" cy="3919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6" name="Rectangle 17"/>
          <p:cNvSpPr>
            <a:spLocks noChangeArrowheads="1"/>
          </p:cNvSpPr>
          <p:nvPr/>
        </p:nvSpPr>
        <p:spPr bwMode="auto">
          <a:xfrm>
            <a:off x="2098675" y="3586798"/>
            <a:ext cx="1577975" cy="403225"/>
          </a:xfrm>
          <a:prstGeom prst="rect">
            <a:avLst/>
          </a:prstGeom>
          <a:solidFill>
            <a:srgbClr val="00007A"/>
          </a:solidFill>
          <a:ln>
            <a:noFill/>
          </a:ln>
          <a:extLst/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7" name="Freeform 18"/>
          <p:cNvSpPr>
            <a:spLocks/>
          </p:cNvSpPr>
          <p:nvPr/>
        </p:nvSpPr>
        <p:spPr bwMode="auto">
          <a:xfrm>
            <a:off x="2119313" y="1846263"/>
            <a:ext cx="4832350" cy="3919537"/>
          </a:xfrm>
          <a:custGeom>
            <a:avLst/>
            <a:gdLst>
              <a:gd name="T0" fmla="*/ 0 w 3044"/>
              <a:gd name="T1" fmla="*/ 0 h 2469"/>
              <a:gd name="T2" fmla="*/ 0 w 3044"/>
              <a:gd name="T3" fmla="*/ 2147483646 h 2469"/>
              <a:gd name="T4" fmla="*/ 2147483646 w 3044"/>
              <a:gd name="T5" fmla="*/ 2147483646 h 2469"/>
              <a:gd name="T6" fmla="*/ 0 60000 65536"/>
              <a:gd name="T7" fmla="*/ 0 60000 65536"/>
              <a:gd name="T8" fmla="*/ 0 60000 65536"/>
              <a:gd name="T9" fmla="*/ 0 w 3044"/>
              <a:gd name="T10" fmla="*/ 0 h 2469"/>
              <a:gd name="T11" fmla="*/ 3044 w 3044"/>
              <a:gd name="T12" fmla="*/ 2469 h 24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4" h="2469">
                <a:moveTo>
                  <a:pt x="0" y="0"/>
                </a:moveTo>
                <a:lnTo>
                  <a:pt x="0" y="2469"/>
                </a:lnTo>
                <a:lnTo>
                  <a:pt x="3044" y="2469"/>
                </a:lnTo>
              </a:path>
            </a:pathLst>
          </a:custGeom>
          <a:noFill/>
          <a:ln w="206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08" name="Rectangle 19"/>
          <p:cNvSpPr>
            <a:spLocks noChangeArrowheads="1"/>
          </p:cNvSpPr>
          <p:nvPr/>
        </p:nvSpPr>
        <p:spPr bwMode="auto">
          <a:xfrm>
            <a:off x="6088063" y="5835650"/>
            <a:ext cx="966787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09" name="Rectangle 20"/>
          <p:cNvSpPr>
            <a:spLocks noChangeArrowheads="1"/>
          </p:cNvSpPr>
          <p:nvPr/>
        </p:nvSpPr>
        <p:spPr bwMode="auto">
          <a:xfrm>
            <a:off x="1938338" y="5842000"/>
            <a:ext cx="2143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10" name="Rectangle 21"/>
          <p:cNvSpPr>
            <a:spLocks noChangeArrowheads="1"/>
          </p:cNvSpPr>
          <p:nvPr/>
        </p:nvSpPr>
        <p:spPr bwMode="auto">
          <a:xfrm>
            <a:off x="1535113" y="1800225"/>
            <a:ext cx="631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Price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12312" name="Group 28"/>
          <p:cNvGrpSpPr>
            <a:grpSpLocks/>
          </p:cNvGrpSpPr>
          <p:nvPr/>
        </p:nvGrpSpPr>
        <p:grpSpPr bwMode="auto">
          <a:xfrm>
            <a:off x="2260600" y="3441700"/>
            <a:ext cx="4378325" cy="1508125"/>
            <a:chOff x="1424" y="2168"/>
            <a:chExt cx="2758" cy="950"/>
          </a:xfrm>
        </p:grpSpPr>
        <p:sp>
          <p:nvSpPr>
            <p:cNvPr id="12333" name="Line 29"/>
            <p:cNvSpPr>
              <a:spLocks noChangeShapeType="1"/>
            </p:cNvSpPr>
            <p:nvPr/>
          </p:nvSpPr>
          <p:spPr bwMode="auto">
            <a:xfrm>
              <a:off x="1424" y="2168"/>
              <a:ext cx="2140" cy="840"/>
            </a:xfrm>
            <a:prstGeom prst="line">
              <a:avLst/>
            </a:prstGeom>
            <a:noFill/>
            <a:ln w="60325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4" name="Rectangle 30"/>
            <p:cNvSpPr>
              <a:spLocks noChangeArrowheads="1"/>
            </p:cNvSpPr>
            <p:nvPr/>
          </p:nvSpPr>
          <p:spPr bwMode="auto">
            <a:xfrm>
              <a:off x="3619" y="2936"/>
              <a:ext cx="563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3" name="Group 31"/>
          <p:cNvGrpSpPr>
            <a:grpSpLocks/>
          </p:cNvGrpSpPr>
          <p:nvPr/>
        </p:nvGrpSpPr>
        <p:grpSpPr bwMode="auto">
          <a:xfrm>
            <a:off x="2482850" y="3684588"/>
            <a:ext cx="2416175" cy="1731962"/>
            <a:chOff x="1564" y="2321"/>
            <a:chExt cx="1522" cy="1091"/>
          </a:xfrm>
        </p:grpSpPr>
        <p:sp>
          <p:nvSpPr>
            <p:cNvPr id="12331" name="Line 32"/>
            <p:cNvSpPr>
              <a:spLocks noChangeShapeType="1"/>
            </p:cNvSpPr>
            <p:nvPr/>
          </p:nvSpPr>
          <p:spPr bwMode="auto">
            <a:xfrm>
              <a:off x="1564" y="2321"/>
              <a:ext cx="1248" cy="980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2" name="Rectangle 33"/>
            <p:cNvSpPr>
              <a:spLocks noChangeArrowheads="1"/>
            </p:cNvSpPr>
            <p:nvPr/>
          </p:nvSpPr>
          <p:spPr bwMode="auto">
            <a:xfrm>
              <a:off x="2875" y="3249"/>
              <a:ext cx="211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4" name="Group 34"/>
          <p:cNvGrpSpPr>
            <a:grpSpLocks/>
          </p:cNvGrpSpPr>
          <p:nvPr/>
        </p:nvGrpSpPr>
        <p:grpSpPr bwMode="auto">
          <a:xfrm>
            <a:off x="3028950" y="2229643"/>
            <a:ext cx="4097338" cy="2068513"/>
            <a:chOff x="1564" y="1692"/>
            <a:chExt cx="2581" cy="1303"/>
          </a:xfrm>
        </p:grpSpPr>
        <p:sp>
          <p:nvSpPr>
            <p:cNvPr id="12329" name="Freeform 35"/>
            <p:cNvSpPr>
              <a:spLocks/>
            </p:cNvSpPr>
            <p:nvPr/>
          </p:nvSpPr>
          <p:spPr bwMode="auto">
            <a:xfrm>
              <a:off x="1564" y="1838"/>
              <a:ext cx="2229" cy="1157"/>
            </a:xfrm>
            <a:custGeom>
              <a:avLst/>
              <a:gdLst>
                <a:gd name="T0" fmla="*/ 0 w 175"/>
                <a:gd name="T1" fmla="*/ 2147483646 h 91"/>
                <a:gd name="T2" fmla="*/ 2147483646 w 175"/>
                <a:gd name="T3" fmla="*/ 2147483646 h 91"/>
                <a:gd name="T4" fmla="*/ 2147483646 w 175"/>
                <a:gd name="T5" fmla="*/ 0 h 91"/>
                <a:gd name="T6" fmla="*/ 0 60000 65536"/>
                <a:gd name="T7" fmla="*/ 0 60000 65536"/>
                <a:gd name="T8" fmla="*/ 0 60000 65536"/>
                <a:gd name="T9" fmla="*/ 0 w 175"/>
                <a:gd name="T10" fmla="*/ 0 h 91"/>
                <a:gd name="T11" fmla="*/ 175 w 175"/>
                <a:gd name="T12" fmla="*/ 91 h 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5" h="91">
                  <a:moveTo>
                    <a:pt x="0" y="23"/>
                  </a:moveTo>
                  <a:cubicBezTo>
                    <a:pt x="8" y="34"/>
                    <a:pt x="26" y="55"/>
                    <a:pt x="51" y="70"/>
                  </a:cubicBezTo>
                  <a:cubicBezTo>
                    <a:pt x="86" y="91"/>
                    <a:pt x="145" y="39"/>
                    <a:pt x="175" y="0"/>
                  </a:cubicBezTo>
                </a:path>
              </a:pathLst>
            </a:custGeom>
            <a:noFill/>
            <a:ln w="60325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0" name="Rectangle 36"/>
            <p:cNvSpPr>
              <a:spLocks noChangeArrowheads="1"/>
            </p:cNvSpPr>
            <p:nvPr/>
          </p:nvSpPr>
          <p:spPr bwMode="auto">
            <a:xfrm>
              <a:off x="3873" y="1692"/>
              <a:ext cx="272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315" name="Rectangle 37"/>
          <p:cNvSpPr>
            <a:spLocks noChangeArrowheads="1"/>
          </p:cNvSpPr>
          <p:nvPr/>
        </p:nvSpPr>
        <p:spPr bwMode="auto">
          <a:xfrm>
            <a:off x="3128051" y="1150620"/>
            <a:ext cx="28148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</a:rPr>
              <a:t>Firm Makes </a:t>
            </a:r>
            <a:r>
              <a:rPr lang="en-US" sz="2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 Loss</a:t>
            </a:r>
            <a:endParaRPr lang="en-US" sz="2400" dirty="0">
              <a:latin typeface="Times New Roman" panose="02020603050405020304" pitchFamily="18" charset="0"/>
            </a:endParaRPr>
          </a:p>
        </p:txBody>
      </p:sp>
      <p:grpSp>
        <p:nvGrpSpPr>
          <p:cNvPr id="12316" name="Group 38"/>
          <p:cNvGrpSpPr>
            <a:grpSpLocks/>
          </p:cNvGrpSpPr>
          <p:nvPr/>
        </p:nvGrpSpPr>
        <p:grpSpPr bwMode="auto">
          <a:xfrm>
            <a:off x="1179005" y="3205065"/>
            <a:ext cx="2470150" cy="488950"/>
            <a:chOff x="760" y="2514"/>
            <a:chExt cx="1556" cy="308"/>
          </a:xfrm>
        </p:grpSpPr>
        <p:sp>
          <p:nvSpPr>
            <p:cNvPr id="12326" name="Line 39"/>
            <p:cNvSpPr>
              <a:spLocks noChangeShapeType="1"/>
            </p:cNvSpPr>
            <p:nvPr/>
          </p:nvSpPr>
          <p:spPr bwMode="auto">
            <a:xfrm>
              <a:off x="1335" y="2766"/>
              <a:ext cx="981" cy="1"/>
            </a:xfrm>
            <a:prstGeom prst="line">
              <a:avLst/>
            </a:prstGeom>
            <a:noFill/>
            <a:ln w="2063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27" name="Rectangle 40"/>
            <p:cNvSpPr>
              <a:spLocks noChangeArrowheads="1"/>
            </p:cNvSpPr>
            <p:nvPr/>
          </p:nvSpPr>
          <p:spPr bwMode="auto">
            <a:xfrm>
              <a:off x="793" y="2514"/>
              <a:ext cx="546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Average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28" name="Rectangle 41"/>
            <p:cNvSpPr>
              <a:spLocks noChangeArrowheads="1"/>
            </p:cNvSpPr>
            <p:nvPr/>
          </p:nvSpPr>
          <p:spPr bwMode="auto">
            <a:xfrm>
              <a:off x="760" y="2640"/>
              <a:ext cx="592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total cost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7" name="Group 42"/>
          <p:cNvGrpSpPr>
            <a:grpSpLocks/>
          </p:cNvGrpSpPr>
          <p:nvPr/>
        </p:nvGrpSpPr>
        <p:grpSpPr bwMode="auto">
          <a:xfrm>
            <a:off x="2203259" y="3962970"/>
            <a:ext cx="461963" cy="779463"/>
            <a:chOff x="1428" y="2677"/>
            <a:chExt cx="291" cy="491"/>
          </a:xfrm>
        </p:grpSpPr>
        <p:sp>
          <p:nvSpPr>
            <p:cNvPr id="12324" name="Line 43"/>
            <p:cNvSpPr>
              <a:spLocks noChangeShapeType="1"/>
            </p:cNvSpPr>
            <p:nvPr/>
          </p:nvSpPr>
          <p:spPr bwMode="auto">
            <a:xfrm flipV="1">
              <a:off x="1577" y="2677"/>
              <a:ext cx="102" cy="331"/>
            </a:xfrm>
            <a:prstGeom prst="line">
              <a:avLst/>
            </a:prstGeom>
            <a:noFill/>
            <a:ln w="206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25" name="Rectangle 44"/>
            <p:cNvSpPr>
              <a:spLocks noChangeArrowheads="1"/>
            </p:cNvSpPr>
            <p:nvPr/>
          </p:nvSpPr>
          <p:spPr bwMode="auto">
            <a:xfrm>
              <a:off x="1428" y="3003"/>
              <a:ext cx="29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Loss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8" name="Group 45"/>
          <p:cNvGrpSpPr>
            <a:grpSpLocks/>
          </p:cNvGrpSpPr>
          <p:nvPr/>
        </p:nvGrpSpPr>
        <p:grpSpPr bwMode="auto">
          <a:xfrm>
            <a:off x="2746375" y="2243138"/>
            <a:ext cx="3348038" cy="3300412"/>
            <a:chOff x="1730" y="1413"/>
            <a:chExt cx="2109" cy="2079"/>
          </a:xfrm>
        </p:grpSpPr>
        <p:sp>
          <p:nvSpPr>
            <p:cNvPr id="9250" name="Line 46"/>
            <p:cNvSpPr>
              <a:spLocks noChangeShapeType="1"/>
            </p:cNvSpPr>
            <p:nvPr/>
          </p:nvSpPr>
          <p:spPr bwMode="auto">
            <a:xfrm flipH="1">
              <a:off x="1730" y="1583"/>
              <a:ext cx="1923" cy="1909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323" name="Rectangle 47"/>
            <p:cNvSpPr>
              <a:spLocks noChangeArrowheads="1"/>
            </p:cNvSpPr>
            <p:nvPr/>
          </p:nvSpPr>
          <p:spPr bwMode="auto">
            <a:xfrm>
              <a:off x="3628" y="1413"/>
              <a:ext cx="211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319" name="Oval 48"/>
          <p:cNvSpPr>
            <a:spLocks noChangeArrowheads="1"/>
          </p:cNvSpPr>
          <p:nvPr/>
        </p:nvSpPr>
        <p:spPr bwMode="auto">
          <a:xfrm>
            <a:off x="3616325" y="4552950"/>
            <a:ext cx="120650" cy="1412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21" name="Rectangle 50"/>
          <p:cNvSpPr>
            <a:spLocks noChangeArrowheads="1"/>
          </p:cNvSpPr>
          <p:nvPr/>
        </p:nvSpPr>
        <p:spPr bwMode="auto">
          <a:xfrm>
            <a:off x="6762750" y="1785938"/>
            <a:ext cx="693738" cy="397986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286" y="5508625"/>
            <a:ext cx="6762750" cy="819150"/>
          </a:xfrm>
          <a:prstGeom prst="rect">
            <a:avLst/>
          </a:prstGeom>
        </p:spPr>
      </p:pic>
      <p:grpSp>
        <p:nvGrpSpPr>
          <p:cNvPr id="12311" name="Group 22"/>
          <p:cNvGrpSpPr>
            <a:grpSpLocks/>
          </p:cNvGrpSpPr>
          <p:nvPr/>
        </p:nvGrpSpPr>
        <p:grpSpPr bwMode="auto">
          <a:xfrm>
            <a:off x="1566070" y="3846513"/>
            <a:ext cx="2632075" cy="2819400"/>
            <a:chOff x="989" y="2424"/>
            <a:chExt cx="1658" cy="1776"/>
          </a:xfrm>
        </p:grpSpPr>
        <p:sp>
          <p:nvSpPr>
            <p:cNvPr id="12335" name="Freeform 23"/>
            <p:cNvSpPr>
              <a:spLocks/>
            </p:cNvSpPr>
            <p:nvPr/>
          </p:nvSpPr>
          <p:spPr bwMode="auto">
            <a:xfrm>
              <a:off x="1335" y="2512"/>
              <a:ext cx="981" cy="1120"/>
            </a:xfrm>
            <a:custGeom>
              <a:avLst/>
              <a:gdLst>
                <a:gd name="T0" fmla="*/ 0 w 981"/>
                <a:gd name="T1" fmla="*/ 0 h 1120"/>
                <a:gd name="T2" fmla="*/ 981 w 981"/>
                <a:gd name="T3" fmla="*/ 0 h 1120"/>
                <a:gd name="T4" fmla="*/ 981 w 981"/>
                <a:gd name="T5" fmla="*/ 1120 h 1120"/>
                <a:gd name="T6" fmla="*/ 0 60000 65536"/>
                <a:gd name="T7" fmla="*/ 0 60000 65536"/>
                <a:gd name="T8" fmla="*/ 0 60000 65536"/>
                <a:gd name="T9" fmla="*/ 0 w 981"/>
                <a:gd name="T10" fmla="*/ 0 h 1120"/>
                <a:gd name="T11" fmla="*/ 981 w 981"/>
                <a:gd name="T12" fmla="*/ 1120 h 11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81" h="1120">
                  <a:moveTo>
                    <a:pt x="0" y="0"/>
                  </a:moveTo>
                  <a:lnTo>
                    <a:pt x="981" y="0"/>
                  </a:lnTo>
                  <a:lnTo>
                    <a:pt x="981" y="1120"/>
                  </a:lnTo>
                </a:path>
              </a:pathLst>
            </a:custGeom>
            <a:noFill/>
            <a:ln w="2063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6" name="Rectangle 24"/>
            <p:cNvSpPr>
              <a:spLocks noChangeArrowheads="1"/>
            </p:cNvSpPr>
            <p:nvPr/>
          </p:nvSpPr>
          <p:spPr bwMode="auto">
            <a:xfrm>
              <a:off x="2156" y="3680"/>
              <a:ext cx="29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Loss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7" name="Rectangle 25"/>
            <p:cNvSpPr>
              <a:spLocks noChangeArrowheads="1"/>
            </p:cNvSpPr>
            <p:nvPr/>
          </p:nvSpPr>
          <p:spPr bwMode="auto">
            <a:xfrm>
              <a:off x="1999" y="3849"/>
              <a:ext cx="64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minimizing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8" name="Rectangle 26"/>
            <p:cNvSpPr>
              <a:spLocks noChangeArrowheads="1"/>
            </p:cNvSpPr>
            <p:nvPr/>
          </p:nvSpPr>
          <p:spPr bwMode="auto">
            <a:xfrm>
              <a:off x="2101" y="4018"/>
              <a:ext cx="52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quantity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9" name="Rectangle 27"/>
            <p:cNvSpPr>
              <a:spLocks noChangeArrowheads="1"/>
            </p:cNvSpPr>
            <p:nvPr/>
          </p:nvSpPr>
          <p:spPr bwMode="auto">
            <a:xfrm>
              <a:off x="989" y="2424"/>
              <a:ext cx="36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Price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cxnSp>
        <p:nvCxnSpPr>
          <p:cNvPr id="6" name="Straight Connector 5"/>
          <p:cNvCxnSpPr/>
          <p:nvPr/>
        </p:nvCxnSpPr>
        <p:spPr>
          <a:xfrm flipV="1">
            <a:off x="3672682" y="3573016"/>
            <a:ext cx="0" cy="818009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682750"/>
            <a:ext cx="8077336" cy="5075237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 flipV="1">
            <a:off x="3616325" y="3503138"/>
            <a:ext cx="1" cy="2837337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003415" y="3493929"/>
            <a:ext cx="2621246" cy="40871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Loss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0868" y="3704432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</a:t>
            </a:r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366795" y="3298587"/>
            <a:ext cx="658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ATC</a:t>
            </a:r>
            <a:endParaRPr lang="en-CA" dirty="0"/>
          </a:p>
        </p:txBody>
      </p:sp>
      <p:sp>
        <p:nvSpPr>
          <p:cNvPr id="63" name="TextBox 62"/>
          <p:cNvSpPr txBox="1"/>
          <p:nvPr/>
        </p:nvSpPr>
        <p:spPr>
          <a:xfrm>
            <a:off x="535363" y="1835889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</a:t>
            </a:r>
            <a:endParaRPr lang="en-CA" dirty="0"/>
          </a:p>
        </p:txBody>
      </p:sp>
      <p:sp>
        <p:nvSpPr>
          <p:cNvPr id="64" name="TextBox 63"/>
          <p:cNvSpPr txBox="1"/>
          <p:nvPr/>
        </p:nvSpPr>
        <p:spPr>
          <a:xfrm>
            <a:off x="7560332" y="6388655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517765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431800" y="1643303"/>
            <a:ext cx="8229600" cy="43243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 smtClean="0"/>
              <a:t>In the Short Run,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 smtClean="0"/>
              <a:t>   SR economic profits encourage new firms to enter the market. This: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49"/>
          <p:cNvSpPr>
            <a:spLocks noChangeArrowheads="1"/>
          </p:cNvSpPr>
          <p:nvPr/>
        </p:nvSpPr>
        <p:spPr bwMode="auto">
          <a:xfrm>
            <a:off x="0" y="946150"/>
            <a:ext cx="9144000" cy="591185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3F6F9"/>
          </a:solidFill>
          <a:ln w="22225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2F4F8"/>
          </a:solidFill>
          <a:ln w="2016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1F4F7"/>
          </a:solidFill>
          <a:ln w="182563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0F2F5"/>
          </a:solidFill>
          <a:ln w="1619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EF1F4"/>
          </a:solidFill>
          <a:ln w="14128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9" name="Rectangle 10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DEFF3"/>
          </a:solidFill>
          <a:ln w="1206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0" name="Rectangle 11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BEEF2"/>
          </a:solidFill>
          <a:ln w="10160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1" name="Rectangle 12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AECF1"/>
          </a:solidFill>
          <a:ln w="809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2" name="Rectangle 13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9EBF0"/>
          </a:solidFill>
          <a:ln w="6032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3" name="Rectangle 14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7EAEF"/>
          </a:solidFill>
          <a:ln w="396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4" name="Rectangle 1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6E9EF"/>
          </a:solidFill>
          <a:ln w="2063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5" name="Rectangle 16"/>
          <p:cNvSpPr>
            <a:spLocks noChangeArrowheads="1"/>
          </p:cNvSpPr>
          <p:nvPr/>
        </p:nvSpPr>
        <p:spPr bwMode="auto">
          <a:xfrm>
            <a:off x="2119313" y="1846263"/>
            <a:ext cx="4832350" cy="3919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7" name="Freeform 18"/>
          <p:cNvSpPr>
            <a:spLocks/>
          </p:cNvSpPr>
          <p:nvPr/>
        </p:nvSpPr>
        <p:spPr bwMode="auto">
          <a:xfrm>
            <a:off x="2119313" y="1846263"/>
            <a:ext cx="4832350" cy="3919537"/>
          </a:xfrm>
          <a:custGeom>
            <a:avLst/>
            <a:gdLst>
              <a:gd name="T0" fmla="*/ 0 w 3044"/>
              <a:gd name="T1" fmla="*/ 0 h 2469"/>
              <a:gd name="T2" fmla="*/ 0 w 3044"/>
              <a:gd name="T3" fmla="*/ 2147483646 h 2469"/>
              <a:gd name="T4" fmla="*/ 2147483646 w 3044"/>
              <a:gd name="T5" fmla="*/ 2147483646 h 2469"/>
              <a:gd name="T6" fmla="*/ 0 60000 65536"/>
              <a:gd name="T7" fmla="*/ 0 60000 65536"/>
              <a:gd name="T8" fmla="*/ 0 60000 65536"/>
              <a:gd name="T9" fmla="*/ 0 w 3044"/>
              <a:gd name="T10" fmla="*/ 0 h 2469"/>
              <a:gd name="T11" fmla="*/ 3044 w 3044"/>
              <a:gd name="T12" fmla="*/ 2469 h 24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4" h="2469">
                <a:moveTo>
                  <a:pt x="0" y="0"/>
                </a:moveTo>
                <a:lnTo>
                  <a:pt x="0" y="2469"/>
                </a:lnTo>
                <a:lnTo>
                  <a:pt x="3044" y="2469"/>
                </a:lnTo>
              </a:path>
            </a:pathLst>
          </a:custGeom>
          <a:noFill/>
          <a:ln w="206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08" name="Rectangle 19"/>
          <p:cNvSpPr>
            <a:spLocks noChangeArrowheads="1"/>
          </p:cNvSpPr>
          <p:nvPr/>
        </p:nvSpPr>
        <p:spPr bwMode="auto">
          <a:xfrm>
            <a:off x="6088063" y="5835650"/>
            <a:ext cx="966787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09" name="Rectangle 20"/>
          <p:cNvSpPr>
            <a:spLocks noChangeArrowheads="1"/>
          </p:cNvSpPr>
          <p:nvPr/>
        </p:nvSpPr>
        <p:spPr bwMode="auto">
          <a:xfrm>
            <a:off x="1938338" y="5842000"/>
            <a:ext cx="2143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10" name="Rectangle 21"/>
          <p:cNvSpPr>
            <a:spLocks noChangeArrowheads="1"/>
          </p:cNvSpPr>
          <p:nvPr/>
        </p:nvSpPr>
        <p:spPr bwMode="auto">
          <a:xfrm>
            <a:off x="1535113" y="1800225"/>
            <a:ext cx="631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Price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12312" name="Group 28"/>
          <p:cNvGrpSpPr>
            <a:grpSpLocks/>
          </p:cNvGrpSpPr>
          <p:nvPr/>
        </p:nvGrpSpPr>
        <p:grpSpPr bwMode="auto">
          <a:xfrm>
            <a:off x="2260600" y="3441700"/>
            <a:ext cx="4378325" cy="1508125"/>
            <a:chOff x="1424" y="2168"/>
            <a:chExt cx="2758" cy="950"/>
          </a:xfrm>
        </p:grpSpPr>
        <p:sp>
          <p:nvSpPr>
            <p:cNvPr id="12333" name="Line 29"/>
            <p:cNvSpPr>
              <a:spLocks noChangeShapeType="1"/>
            </p:cNvSpPr>
            <p:nvPr/>
          </p:nvSpPr>
          <p:spPr bwMode="auto">
            <a:xfrm>
              <a:off x="1424" y="2168"/>
              <a:ext cx="2140" cy="840"/>
            </a:xfrm>
            <a:prstGeom prst="line">
              <a:avLst/>
            </a:prstGeom>
            <a:noFill/>
            <a:ln w="60325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4" name="Rectangle 30"/>
            <p:cNvSpPr>
              <a:spLocks noChangeArrowheads="1"/>
            </p:cNvSpPr>
            <p:nvPr/>
          </p:nvSpPr>
          <p:spPr bwMode="auto">
            <a:xfrm>
              <a:off x="3619" y="2936"/>
              <a:ext cx="563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3" name="Group 31"/>
          <p:cNvGrpSpPr>
            <a:grpSpLocks/>
          </p:cNvGrpSpPr>
          <p:nvPr/>
        </p:nvGrpSpPr>
        <p:grpSpPr bwMode="auto">
          <a:xfrm>
            <a:off x="2482850" y="3684588"/>
            <a:ext cx="2416175" cy="1731962"/>
            <a:chOff x="1564" y="2321"/>
            <a:chExt cx="1522" cy="1091"/>
          </a:xfrm>
        </p:grpSpPr>
        <p:sp>
          <p:nvSpPr>
            <p:cNvPr id="12331" name="Line 32"/>
            <p:cNvSpPr>
              <a:spLocks noChangeShapeType="1"/>
            </p:cNvSpPr>
            <p:nvPr/>
          </p:nvSpPr>
          <p:spPr bwMode="auto">
            <a:xfrm>
              <a:off x="1564" y="2321"/>
              <a:ext cx="1248" cy="980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2" name="Rectangle 33"/>
            <p:cNvSpPr>
              <a:spLocks noChangeArrowheads="1"/>
            </p:cNvSpPr>
            <p:nvPr/>
          </p:nvSpPr>
          <p:spPr bwMode="auto">
            <a:xfrm>
              <a:off x="2875" y="3249"/>
              <a:ext cx="211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4" name="Group 34"/>
          <p:cNvGrpSpPr>
            <a:grpSpLocks/>
          </p:cNvGrpSpPr>
          <p:nvPr/>
        </p:nvGrpSpPr>
        <p:grpSpPr bwMode="auto">
          <a:xfrm>
            <a:off x="2482850" y="2686050"/>
            <a:ext cx="4097338" cy="2068513"/>
            <a:chOff x="1564" y="1692"/>
            <a:chExt cx="2581" cy="1303"/>
          </a:xfrm>
        </p:grpSpPr>
        <p:sp>
          <p:nvSpPr>
            <p:cNvPr id="12329" name="Freeform 35"/>
            <p:cNvSpPr>
              <a:spLocks/>
            </p:cNvSpPr>
            <p:nvPr/>
          </p:nvSpPr>
          <p:spPr bwMode="auto">
            <a:xfrm>
              <a:off x="1564" y="1838"/>
              <a:ext cx="2229" cy="1157"/>
            </a:xfrm>
            <a:custGeom>
              <a:avLst/>
              <a:gdLst>
                <a:gd name="T0" fmla="*/ 0 w 175"/>
                <a:gd name="T1" fmla="*/ 2147483646 h 91"/>
                <a:gd name="T2" fmla="*/ 2147483646 w 175"/>
                <a:gd name="T3" fmla="*/ 2147483646 h 91"/>
                <a:gd name="T4" fmla="*/ 2147483646 w 175"/>
                <a:gd name="T5" fmla="*/ 0 h 91"/>
                <a:gd name="T6" fmla="*/ 0 60000 65536"/>
                <a:gd name="T7" fmla="*/ 0 60000 65536"/>
                <a:gd name="T8" fmla="*/ 0 60000 65536"/>
                <a:gd name="T9" fmla="*/ 0 w 175"/>
                <a:gd name="T10" fmla="*/ 0 h 91"/>
                <a:gd name="T11" fmla="*/ 175 w 175"/>
                <a:gd name="T12" fmla="*/ 91 h 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5" h="91">
                  <a:moveTo>
                    <a:pt x="0" y="23"/>
                  </a:moveTo>
                  <a:cubicBezTo>
                    <a:pt x="8" y="34"/>
                    <a:pt x="26" y="55"/>
                    <a:pt x="51" y="70"/>
                  </a:cubicBezTo>
                  <a:cubicBezTo>
                    <a:pt x="86" y="91"/>
                    <a:pt x="145" y="39"/>
                    <a:pt x="175" y="0"/>
                  </a:cubicBezTo>
                </a:path>
              </a:pathLst>
            </a:custGeom>
            <a:noFill/>
            <a:ln w="60325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0" name="Rectangle 36"/>
            <p:cNvSpPr>
              <a:spLocks noChangeArrowheads="1"/>
            </p:cNvSpPr>
            <p:nvPr/>
          </p:nvSpPr>
          <p:spPr bwMode="auto">
            <a:xfrm>
              <a:off x="3873" y="1692"/>
              <a:ext cx="272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8" name="Group 45"/>
          <p:cNvGrpSpPr>
            <a:grpSpLocks/>
          </p:cNvGrpSpPr>
          <p:nvPr/>
        </p:nvGrpSpPr>
        <p:grpSpPr bwMode="auto">
          <a:xfrm>
            <a:off x="2746375" y="2243138"/>
            <a:ext cx="3348038" cy="3300412"/>
            <a:chOff x="1730" y="1413"/>
            <a:chExt cx="2109" cy="2079"/>
          </a:xfrm>
        </p:grpSpPr>
        <p:sp>
          <p:nvSpPr>
            <p:cNvPr id="9250" name="Line 46"/>
            <p:cNvSpPr>
              <a:spLocks noChangeShapeType="1"/>
            </p:cNvSpPr>
            <p:nvPr/>
          </p:nvSpPr>
          <p:spPr bwMode="auto">
            <a:xfrm flipH="1">
              <a:off x="1730" y="1583"/>
              <a:ext cx="1923" cy="1909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323" name="Rectangle 47"/>
            <p:cNvSpPr>
              <a:spLocks noChangeArrowheads="1"/>
            </p:cNvSpPr>
            <p:nvPr/>
          </p:nvSpPr>
          <p:spPr bwMode="auto">
            <a:xfrm>
              <a:off x="3628" y="1413"/>
              <a:ext cx="211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319" name="Oval 48"/>
          <p:cNvSpPr>
            <a:spLocks noChangeArrowheads="1"/>
          </p:cNvSpPr>
          <p:nvPr/>
        </p:nvSpPr>
        <p:spPr bwMode="auto">
          <a:xfrm>
            <a:off x="3616325" y="4552950"/>
            <a:ext cx="120650" cy="1412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21" name="Rectangle 50"/>
          <p:cNvSpPr>
            <a:spLocks noChangeArrowheads="1"/>
          </p:cNvSpPr>
          <p:nvPr/>
        </p:nvSpPr>
        <p:spPr bwMode="auto">
          <a:xfrm>
            <a:off x="6762750" y="1785938"/>
            <a:ext cx="693738" cy="397986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286" y="5508625"/>
            <a:ext cx="6762750" cy="819150"/>
          </a:xfrm>
          <a:prstGeom prst="rect">
            <a:avLst/>
          </a:prstGeom>
        </p:spPr>
      </p:pic>
      <p:grpSp>
        <p:nvGrpSpPr>
          <p:cNvPr id="12311" name="Group 22"/>
          <p:cNvGrpSpPr>
            <a:grpSpLocks/>
          </p:cNvGrpSpPr>
          <p:nvPr/>
        </p:nvGrpSpPr>
        <p:grpSpPr bwMode="auto">
          <a:xfrm>
            <a:off x="1566070" y="3846513"/>
            <a:ext cx="2744787" cy="2819400"/>
            <a:chOff x="989" y="2424"/>
            <a:chExt cx="1729" cy="1776"/>
          </a:xfrm>
        </p:grpSpPr>
        <p:sp>
          <p:nvSpPr>
            <p:cNvPr id="12335" name="Freeform 23"/>
            <p:cNvSpPr>
              <a:spLocks/>
            </p:cNvSpPr>
            <p:nvPr/>
          </p:nvSpPr>
          <p:spPr bwMode="auto">
            <a:xfrm>
              <a:off x="1335" y="2512"/>
              <a:ext cx="981" cy="1120"/>
            </a:xfrm>
            <a:custGeom>
              <a:avLst/>
              <a:gdLst>
                <a:gd name="T0" fmla="*/ 0 w 981"/>
                <a:gd name="T1" fmla="*/ 0 h 1120"/>
                <a:gd name="T2" fmla="*/ 981 w 981"/>
                <a:gd name="T3" fmla="*/ 0 h 1120"/>
                <a:gd name="T4" fmla="*/ 981 w 981"/>
                <a:gd name="T5" fmla="*/ 1120 h 1120"/>
                <a:gd name="T6" fmla="*/ 0 60000 65536"/>
                <a:gd name="T7" fmla="*/ 0 60000 65536"/>
                <a:gd name="T8" fmla="*/ 0 60000 65536"/>
                <a:gd name="T9" fmla="*/ 0 w 981"/>
                <a:gd name="T10" fmla="*/ 0 h 1120"/>
                <a:gd name="T11" fmla="*/ 981 w 981"/>
                <a:gd name="T12" fmla="*/ 1120 h 11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81" h="1120">
                  <a:moveTo>
                    <a:pt x="0" y="0"/>
                  </a:moveTo>
                  <a:lnTo>
                    <a:pt x="981" y="0"/>
                  </a:lnTo>
                  <a:lnTo>
                    <a:pt x="981" y="1120"/>
                  </a:lnTo>
                </a:path>
              </a:pathLst>
            </a:custGeom>
            <a:noFill/>
            <a:ln w="2063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6" name="Rectangle 24"/>
            <p:cNvSpPr>
              <a:spLocks noChangeArrowheads="1"/>
            </p:cNvSpPr>
            <p:nvPr/>
          </p:nvSpPr>
          <p:spPr bwMode="auto">
            <a:xfrm>
              <a:off x="2156" y="3680"/>
              <a:ext cx="423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>
                  <a:solidFill>
                    <a:srgbClr val="000000"/>
                  </a:solidFill>
                  <a:latin typeface="Arial" panose="020B0604020202020204" pitchFamily="34" charset="0"/>
                </a:rPr>
                <a:t>Profit-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2337" name="Rectangle 25"/>
            <p:cNvSpPr>
              <a:spLocks noChangeArrowheads="1"/>
            </p:cNvSpPr>
            <p:nvPr/>
          </p:nvSpPr>
          <p:spPr bwMode="auto">
            <a:xfrm>
              <a:off x="1999" y="3849"/>
              <a:ext cx="719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maximizing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8" name="Rectangle 26"/>
            <p:cNvSpPr>
              <a:spLocks noChangeArrowheads="1"/>
            </p:cNvSpPr>
            <p:nvPr/>
          </p:nvSpPr>
          <p:spPr bwMode="auto">
            <a:xfrm>
              <a:off x="2101" y="4018"/>
              <a:ext cx="52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quantity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9" name="Rectangle 27"/>
            <p:cNvSpPr>
              <a:spLocks noChangeArrowheads="1"/>
            </p:cNvSpPr>
            <p:nvPr/>
          </p:nvSpPr>
          <p:spPr bwMode="auto">
            <a:xfrm>
              <a:off x="989" y="2424"/>
              <a:ext cx="36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Price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730" y="1711608"/>
            <a:ext cx="7234721" cy="50757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5730" y="1987550"/>
            <a:ext cx="60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    P</a:t>
            </a:r>
            <a:endParaRPr lang="en-CA" dirty="0"/>
          </a:p>
        </p:txBody>
      </p:sp>
      <p:sp>
        <p:nvSpPr>
          <p:cNvPr id="48" name="TextBox 47"/>
          <p:cNvSpPr txBox="1"/>
          <p:nvPr/>
        </p:nvSpPr>
        <p:spPr>
          <a:xfrm>
            <a:off x="7580120" y="6473047"/>
            <a:ext cx="60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endParaRPr lang="en-CA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4310857" y="3914371"/>
            <a:ext cx="0" cy="2486834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2112264" y="3934709"/>
            <a:ext cx="2196452" cy="81985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Profit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43050" y="3750043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</a:t>
            </a:r>
            <a:endParaRPr lang="en-CA" dirty="0"/>
          </a:p>
        </p:txBody>
      </p:sp>
      <p:sp>
        <p:nvSpPr>
          <p:cNvPr id="56" name="TextBox 55"/>
          <p:cNvSpPr txBox="1"/>
          <p:nvPr/>
        </p:nvSpPr>
        <p:spPr>
          <a:xfrm>
            <a:off x="1302046" y="4521256"/>
            <a:ext cx="658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ATC</a:t>
            </a:r>
            <a:endParaRPr lang="en-CA" dirty="0"/>
          </a:p>
        </p:txBody>
      </p:sp>
      <p:sp>
        <p:nvSpPr>
          <p:cNvPr id="54" name="TextBox 53"/>
          <p:cNvSpPr txBox="1"/>
          <p:nvPr/>
        </p:nvSpPr>
        <p:spPr>
          <a:xfrm>
            <a:off x="1419621" y="784252"/>
            <a:ext cx="506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profit means new entry and existing firms’ D decreases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112264" y="2686050"/>
            <a:ext cx="4526662" cy="3786997"/>
          </a:xfrm>
          <a:prstGeom prst="line">
            <a:avLst/>
          </a:prstGeom>
          <a:ln w="28575">
            <a:solidFill>
              <a:srgbClr val="0033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2264664" y="2838450"/>
            <a:ext cx="2214244" cy="3632200"/>
          </a:xfrm>
          <a:prstGeom prst="line">
            <a:avLst/>
          </a:prstGeom>
          <a:ln w="28575">
            <a:solidFill>
              <a:srgbClr val="0033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4163220" y="4344636"/>
            <a:ext cx="46831" cy="2126014"/>
          </a:xfrm>
          <a:prstGeom prst="line">
            <a:avLst/>
          </a:prstGeom>
          <a:ln w="28575">
            <a:solidFill>
              <a:srgbClr val="003366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119312" y="4387851"/>
            <a:ext cx="2043907" cy="3381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New Profit</a:t>
            </a:r>
            <a:endParaRPr lang="en-CA" dirty="0">
              <a:solidFill>
                <a:schemeClr val="tx1"/>
              </a:solidFill>
            </a:endParaRPr>
          </a:p>
        </p:txBody>
      </p:sp>
      <p:cxnSp>
        <p:nvCxnSpPr>
          <p:cNvPr id="61" name="Straight Arrow Connector 60"/>
          <p:cNvCxnSpPr/>
          <p:nvPr/>
        </p:nvCxnSpPr>
        <p:spPr>
          <a:xfrm flipH="1">
            <a:off x="5362179" y="5078589"/>
            <a:ext cx="280561" cy="31573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rot="5400000">
            <a:off x="4352925" y="6095207"/>
            <a:ext cx="182562" cy="182563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7113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800" smtClean="0">
              <a:latin typeface="Tahoma" panose="020B0604030504040204" pitchFamily="34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1781565"/>
            <a:ext cx="8229600" cy="43243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 smtClean="0"/>
              <a:t>   SR economic losses encourage firms to exit the market. This: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49"/>
          <p:cNvSpPr>
            <a:spLocks noChangeArrowheads="1"/>
          </p:cNvSpPr>
          <p:nvPr/>
        </p:nvSpPr>
        <p:spPr bwMode="auto">
          <a:xfrm>
            <a:off x="0" y="946150"/>
            <a:ext cx="9144000" cy="591185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500" smtClean="0">
                <a:solidFill>
                  <a:schemeClr val="bg1"/>
                </a:solidFill>
              </a:rPr>
              <a:t>Monopolistic Competition in the Short Run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3F6F9"/>
          </a:solidFill>
          <a:ln w="22225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5" name="Rectangle 6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2F4F8"/>
          </a:solidFill>
          <a:ln w="2016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1F4F7"/>
          </a:solidFill>
          <a:ln w="182563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7" name="Rectangle 8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0F2F5"/>
          </a:solidFill>
          <a:ln w="1619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8" name="Rectangle 9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EF1F4"/>
          </a:solidFill>
          <a:ln w="14128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299" name="Rectangle 10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DEFF3"/>
          </a:solidFill>
          <a:ln w="1206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0" name="Rectangle 11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BEEF2"/>
          </a:solidFill>
          <a:ln w="10160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1" name="Rectangle 12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AECF1"/>
          </a:solidFill>
          <a:ln w="809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2" name="Rectangle 13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9EBF0"/>
          </a:solidFill>
          <a:ln w="6032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3" name="Rectangle 14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7EAEF"/>
          </a:solidFill>
          <a:ln w="396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4" name="Rectangle 1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6E9EF"/>
          </a:solidFill>
          <a:ln w="2063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5" name="Rectangle 16"/>
          <p:cNvSpPr>
            <a:spLocks noChangeArrowheads="1"/>
          </p:cNvSpPr>
          <p:nvPr/>
        </p:nvSpPr>
        <p:spPr bwMode="auto">
          <a:xfrm>
            <a:off x="2119313" y="1846263"/>
            <a:ext cx="4832350" cy="3919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6" name="Rectangle 17"/>
          <p:cNvSpPr>
            <a:spLocks noChangeArrowheads="1"/>
          </p:cNvSpPr>
          <p:nvPr/>
        </p:nvSpPr>
        <p:spPr bwMode="auto">
          <a:xfrm>
            <a:off x="2098675" y="3586798"/>
            <a:ext cx="1577975" cy="403225"/>
          </a:xfrm>
          <a:prstGeom prst="rect">
            <a:avLst/>
          </a:prstGeom>
          <a:solidFill>
            <a:srgbClr val="00007A"/>
          </a:solidFill>
          <a:ln>
            <a:noFill/>
          </a:ln>
          <a:extLst/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07" name="Freeform 18"/>
          <p:cNvSpPr>
            <a:spLocks/>
          </p:cNvSpPr>
          <p:nvPr/>
        </p:nvSpPr>
        <p:spPr bwMode="auto">
          <a:xfrm>
            <a:off x="2119313" y="1846263"/>
            <a:ext cx="4832350" cy="3919537"/>
          </a:xfrm>
          <a:custGeom>
            <a:avLst/>
            <a:gdLst>
              <a:gd name="T0" fmla="*/ 0 w 3044"/>
              <a:gd name="T1" fmla="*/ 0 h 2469"/>
              <a:gd name="T2" fmla="*/ 0 w 3044"/>
              <a:gd name="T3" fmla="*/ 2147483646 h 2469"/>
              <a:gd name="T4" fmla="*/ 2147483646 w 3044"/>
              <a:gd name="T5" fmla="*/ 2147483646 h 2469"/>
              <a:gd name="T6" fmla="*/ 0 60000 65536"/>
              <a:gd name="T7" fmla="*/ 0 60000 65536"/>
              <a:gd name="T8" fmla="*/ 0 60000 65536"/>
              <a:gd name="T9" fmla="*/ 0 w 3044"/>
              <a:gd name="T10" fmla="*/ 0 h 2469"/>
              <a:gd name="T11" fmla="*/ 3044 w 3044"/>
              <a:gd name="T12" fmla="*/ 2469 h 246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44" h="2469">
                <a:moveTo>
                  <a:pt x="0" y="0"/>
                </a:moveTo>
                <a:lnTo>
                  <a:pt x="0" y="2469"/>
                </a:lnTo>
                <a:lnTo>
                  <a:pt x="3044" y="2469"/>
                </a:lnTo>
              </a:path>
            </a:pathLst>
          </a:custGeom>
          <a:noFill/>
          <a:ln w="2063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308" name="Rectangle 19"/>
          <p:cNvSpPr>
            <a:spLocks noChangeArrowheads="1"/>
          </p:cNvSpPr>
          <p:nvPr/>
        </p:nvSpPr>
        <p:spPr bwMode="auto">
          <a:xfrm>
            <a:off x="6088063" y="5835650"/>
            <a:ext cx="966787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09" name="Rectangle 20"/>
          <p:cNvSpPr>
            <a:spLocks noChangeArrowheads="1"/>
          </p:cNvSpPr>
          <p:nvPr/>
        </p:nvSpPr>
        <p:spPr bwMode="auto">
          <a:xfrm>
            <a:off x="1938338" y="5842000"/>
            <a:ext cx="2143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12310" name="Rectangle 21"/>
          <p:cNvSpPr>
            <a:spLocks noChangeArrowheads="1"/>
          </p:cNvSpPr>
          <p:nvPr/>
        </p:nvSpPr>
        <p:spPr bwMode="auto">
          <a:xfrm>
            <a:off x="1535113" y="1800225"/>
            <a:ext cx="631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Price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12312" name="Group 28"/>
          <p:cNvGrpSpPr>
            <a:grpSpLocks/>
          </p:cNvGrpSpPr>
          <p:nvPr/>
        </p:nvGrpSpPr>
        <p:grpSpPr bwMode="auto">
          <a:xfrm>
            <a:off x="2260600" y="3441700"/>
            <a:ext cx="4378325" cy="1508125"/>
            <a:chOff x="1424" y="2168"/>
            <a:chExt cx="2758" cy="950"/>
          </a:xfrm>
        </p:grpSpPr>
        <p:sp>
          <p:nvSpPr>
            <p:cNvPr id="12333" name="Line 29"/>
            <p:cNvSpPr>
              <a:spLocks noChangeShapeType="1"/>
            </p:cNvSpPr>
            <p:nvPr/>
          </p:nvSpPr>
          <p:spPr bwMode="auto">
            <a:xfrm>
              <a:off x="1424" y="2168"/>
              <a:ext cx="2140" cy="840"/>
            </a:xfrm>
            <a:prstGeom prst="line">
              <a:avLst/>
            </a:prstGeom>
            <a:noFill/>
            <a:ln w="60325">
              <a:solidFill>
                <a:schemeClr val="accent4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4" name="Rectangle 30"/>
            <p:cNvSpPr>
              <a:spLocks noChangeArrowheads="1"/>
            </p:cNvSpPr>
            <p:nvPr/>
          </p:nvSpPr>
          <p:spPr bwMode="auto">
            <a:xfrm>
              <a:off x="3619" y="2936"/>
              <a:ext cx="563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3" name="Group 31"/>
          <p:cNvGrpSpPr>
            <a:grpSpLocks/>
          </p:cNvGrpSpPr>
          <p:nvPr/>
        </p:nvGrpSpPr>
        <p:grpSpPr bwMode="auto">
          <a:xfrm>
            <a:off x="2482850" y="3684588"/>
            <a:ext cx="2416175" cy="1731962"/>
            <a:chOff x="1564" y="2321"/>
            <a:chExt cx="1522" cy="1091"/>
          </a:xfrm>
        </p:grpSpPr>
        <p:sp>
          <p:nvSpPr>
            <p:cNvPr id="12331" name="Line 32"/>
            <p:cNvSpPr>
              <a:spLocks noChangeShapeType="1"/>
            </p:cNvSpPr>
            <p:nvPr/>
          </p:nvSpPr>
          <p:spPr bwMode="auto">
            <a:xfrm>
              <a:off x="1564" y="2321"/>
              <a:ext cx="1248" cy="980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2" name="Rectangle 33"/>
            <p:cNvSpPr>
              <a:spLocks noChangeArrowheads="1"/>
            </p:cNvSpPr>
            <p:nvPr/>
          </p:nvSpPr>
          <p:spPr bwMode="auto">
            <a:xfrm>
              <a:off x="2875" y="3249"/>
              <a:ext cx="211" cy="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 dirty="0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4" name="Group 34"/>
          <p:cNvGrpSpPr>
            <a:grpSpLocks/>
          </p:cNvGrpSpPr>
          <p:nvPr/>
        </p:nvGrpSpPr>
        <p:grpSpPr bwMode="auto">
          <a:xfrm>
            <a:off x="3028950" y="2229643"/>
            <a:ext cx="4097338" cy="2068513"/>
            <a:chOff x="1564" y="1692"/>
            <a:chExt cx="2581" cy="1303"/>
          </a:xfrm>
        </p:grpSpPr>
        <p:sp>
          <p:nvSpPr>
            <p:cNvPr id="12329" name="Freeform 35"/>
            <p:cNvSpPr>
              <a:spLocks/>
            </p:cNvSpPr>
            <p:nvPr/>
          </p:nvSpPr>
          <p:spPr bwMode="auto">
            <a:xfrm>
              <a:off x="1564" y="1838"/>
              <a:ext cx="2229" cy="1157"/>
            </a:xfrm>
            <a:custGeom>
              <a:avLst/>
              <a:gdLst>
                <a:gd name="T0" fmla="*/ 0 w 175"/>
                <a:gd name="T1" fmla="*/ 2147483646 h 91"/>
                <a:gd name="T2" fmla="*/ 2147483646 w 175"/>
                <a:gd name="T3" fmla="*/ 2147483646 h 91"/>
                <a:gd name="T4" fmla="*/ 2147483646 w 175"/>
                <a:gd name="T5" fmla="*/ 0 h 91"/>
                <a:gd name="T6" fmla="*/ 0 60000 65536"/>
                <a:gd name="T7" fmla="*/ 0 60000 65536"/>
                <a:gd name="T8" fmla="*/ 0 60000 65536"/>
                <a:gd name="T9" fmla="*/ 0 w 175"/>
                <a:gd name="T10" fmla="*/ 0 h 91"/>
                <a:gd name="T11" fmla="*/ 175 w 175"/>
                <a:gd name="T12" fmla="*/ 91 h 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75" h="91">
                  <a:moveTo>
                    <a:pt x="0" y="23"/>
                  </a:moveTo>
                  <a:cubicBezTo>
                    <a:pt x="8" y="34"/>
                    <a:pt x="26" y="55"/>
                    <a:pt x="51" y="70"/>
                  </a:cubicBezTo>
                  <a:cubicBezTo>
                    <a:pt x="86" y="91"/>
                    <a:pt x="145" y="39"/>
                    <a:pt x="175" y="0"/>
                  </a:cubicBezTo>
                </a:path>
              </a:pathLst>
            </a:custGeom>
            <a:noFill/>
            <a:ln w="60325">
              <a:solidFill>
                <a:srgbClr val="CC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0" name="Rectangle 36"/>
            <p:cNvSpPr>
              <a:spLocks noChangeArrowheads="1"/>
            </p:cNvSpPr>
            <p:nvPr/>
          </p:nvSpPr>
          <p:spPr bwMode="auto">
            <a:xfrm>
              <a:off x="3873" y="1692"/>
              <a:ext cx="272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6" name="Group 38"/>
          <p:cNvGrpSpPr>
            <a:grpSpLocks/>
          </p:cNvGrpSpPr>
          <p:nvPr/>
        </p:nvGrpSpPr>
        <p:grpSpPr bwMode="auto">
          <a:xfrm>
            <a:off x="1179005" y="3205065"/>
            <a:ext cx="2470150" cy="488950"/>
            <a:chOff x="760" y="2514"/>
            <a:chExt cx="1556" cy="308"/>
          </a:xfrm>
        </p:grpSpPr>
        <p:sp>
          <p:nvSpPr>
            <p:cNvPr id="12326" name="Line 39"/>
            <p:cNvSpPr>
              <a:spLocks noChangeShapeType="1"/>
            </p:cNvSpPr>
            <p:nvPr/>
          </p:nvSpPr>
          <p:spPr bwMode="auto">
            <a:xfrm>
              <a:off x="1335" y="2766"/>
              <a:ext cx="981" cy="1"/>
            </a:xfrm>
            <a:prstGeom prst="line">
              <a:avLst/>
            </a:prstGeom>
            <a:noFill/>
            <a:ln w="2063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27" name="Rectangle 40"/>
            <p:cNvSpPr>
              <a:spLocks noChangeArrowheads="1"/>
            </p:cNvSpPr>
            <p:nvPr/>
          </p:nvSpPr>
          <p:spPr bwMode="auto">
            <a:xfrm>
              <a:off x="793" y="2514"/>
              <a:ext cx="546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Average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28" name="Rectangle 41"/>
            <p:cNvSpPr>
              <a:spLocks noChangeArrowheads="1"/>
            </p:cNvSpPr>
            <p:nvPr/>
          </p:nvSpPr>
          <p:spPr bwMode="auto">
            <a:xfrm>
              <a:off x="760" y="2640"/>
              <a:ext cx="592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total cost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7" name="Group 42"/>
          <p:cNvGrpSpPr>
            <a:grpSpLocks/>
          </p:cNvGrpSpPr>
          <p:nvPr/>
        </p:nvGrpSpPr>
        <p:grpSpPr bwMode="auto">
          <a:xfrm>
            <a:off x="2203259" y="3962970"/>
            <a:ext cx="461963" cy="779463"/>
            <a:chOff x="1428" y="2677"/>
            <a:chExt cx="291" cy="491"/>
          </a:xfrm>
        </p:grpSpPr>
        <p:sp>
          <p:nvSpPr>
            <p:cNvPr id="12324" name="Line 43"/>
            <p:cNvSpPr>
              <a:spLocks noChangeShapeType="1"/>
            </p:cNvSpPr>
            <p:nvPr/>
          </p:nvSpPr>
          <p:spPr bwMode="auto">
            <a:xfrm flipV="1">
              <a:off x="1577" y="2677"/>
              <a:ext cx="102" cy="331"/>
            </a:xfrm>
            <a:prstGeom prst="line">
              <a:avLst/>
            </a:prstGeom>
            <a:noFill/>
            <a:ln w="20638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25" name="Rectangle 44"/>
            <p:cNvSpPr>
              <a:spLocks noChangeArrowheads="1"/>
            </p:cNvSpPr>
            <p:nvPr/>
          </p:nvSpPr>
          <p:spPr bwMode="auto">
            <a:xfrm>
              <a:off x="1428" y="3003"/>
              <a:ext cx="29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Loss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318" name="Group 45"/>
          <p:cNvGrpSpPr>
            <a:grpSpLocks/>
          </p:cNvGrpSpPr>
          <p:nvPr/>
        </p:nvGrpSpPr>
        <p:grpSpPr bwMode="auto">
          <a:xfrm>
            <a:off x="2746375" y="2243138"/>
            <a:ext cx="3348038" cy="3300412"/>
            <a:chOff x="1730" y="1413"/>
            <a:chExt cx="2109" cy="2079"/>
          </a:xfrm>
        </p:grpSpPr>
        <p:sp>
          <p:nvSpPr>
            <p:cNvPr id="9250" name="Line 46"/>
            <p:cNvSpPr>
              <a:spLocks noChangeShapeType="1"/>
            </p:cNvSpPr>
            <p:nvPr/>
          </p:nvSpPr>
          <p:spPr bwMode="auto">
            <a:xfrm flipH="1">
              <a:off x="1730" y="1583"/>
              <a:ext cx="1923" cy="1909"/>
            </a:xfrm>
            <a:prstGeom prst="line">
              <a:avLst/>
            </a:prstGeom>
            <a:noFill/>
            <a:ln w="60325">
              <a:solidFill>
                <a:schemeClr val="accent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323" name="Rectangle 47"/>
            <p:cNvSpPr>
              <a:spLocks noChangeArrowheads="1"/>
            </p:cNvSpPr>
            <p:nvPr/>
          </p:nvSpPr>
          <p:spPr bwMode="auto">
            <a:xfrm>
              <a:off x="3628" y="1413"/>
              <a:ext cx="211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2319" name="Oval 48"/>
          <p:cNvSpPr>
            <a:spLocks noChangeArrowheads="1"/>
          </p:cNvSpPr>
          <p:nvPr/>
        </p:nvSpPr>
        <p:spPr bwMode="auto">
          <a:xfrm>
            <a:off x="3616325" y="4552950"/>
            <a:ext cx="120650" cy="1412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2321" name="Rectangle 50"/>
          <p:cNvSpPr>
            <a:spLocks noChangeArrowheads="1"/>
          </p:cNvSpPr>
          <p:nvPr/>
        </p:nvSpPr>
        <p:spPr bwMode="auto">
          <a:xfrm>
            <a:off x="6762750" y="1785938"/>
            <a:ext cx="693738" cy="397986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286" y="5508625"/>
            <a:ext cx="6762750" cy="819150"/>
          </a:xfrm>
          <a:prstGeom prst="rect">
            <a:avLst/>
          </a:prstGeom>
        </p:spPr>
      </p:pic>
      <p:grpSp>
        <p:nvGrpSpPr>
          <p:cNvPr id="12311" name="Group 22"/>
          <p:cNvGrpSpPr>
            <a:grpSpLocks/>
          </p:cNvGrpSpPr>
          <p:nvPr/>
        </p:nvGrpSpPr>
        <p:grpSpPr bwMode="auto">
          <a:xfrm>
            <a:off x="1566070" y="3846513"/>
            <a:ext cx="2632075" cy="2819400"/>
            <a:chOff x="989" y="2424"/>
            <a:chExt cx="1658" cy="1776"/>
          </a:xfrm>
        </p:grpSpPr>
        <p:sp>
          <p:nvSpPr>
            <p:cNvPr id="12335" name="Freeform 23"/>
            <p:cNvSpPr>
              <a:spLocks/>
            </p:cNvSpPr>
            <p:nvPr/>
          </p:nvSpPr>
          <p:spPr bwMode="auto">
            <a:xfrm>
              <a:off x="1335" y="2512"/>
              <a:ext cx="981" cy="1120"/>
            </a:xfrm>
            <a:custGeom>
              <a:avLst/>
              <a:gdLst>
                <a:gd name="T0" fmla="*/ 0 w 981"/>
                <a:gd name="T1" fmla="*/ 0 h 1120"/>
                <a:gd name="T2" fmla="*/ 981 w 981"/>
                <a:gd name="T3" fmla="*/ 0 h 1120"/>
                <a:gd name="T4" fmla="*/ 981 w 981"/>
                <a:gd name="T5" fmla="*/ 1120 h 1120"/>
                <a:gd name="T6" fmla="*/ 0 60000 65536"/>
                <a:gd name="T7" fmla="*/ 0 60000 65536"/>
                <a:gd name="T8" fmla="*/ 0 60000 65536"/>
                <a:gd name="T9" fmla="*/ 0 w 981"/>
                <a:gd name="T10" fmla="*/ 0 h 1120"/>
                <a:gd name="T11" fmla="*/ 981 w 981"/>
                <a:gd name="T12" fmla="*/ 1120 h 11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81" h="1120">
                  <a:moveTo>
                    <a:pt x="0" y="0"/>
                  </a:moveTo>
                  <a:lnTo>
                    <a:pt x="981" y="0"/>
                  </a:lnTo>
                  <a:lnTo>
                    <a:pt x="981" y="1120"/>
                  </a:lnTo>
                </a:path>
              </a:pathLst>
            </a:custGeom>
            <a:noFill/>
            <a:ln w="2063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2336" name="Rectangle 24"/>
            <p:cNvSpPr>
              <a:spLocks noChangeArrowheads="1"/>
            </p:cNvSpPr>
            <p:nvPr/>
          </p:nvSpPr>
          <p:spPr bwMode="auto">
            <a:xfrm>
              <a:off x="2156" y="3680"/>
              <a:ext cx="291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Loss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7" name="Rectangle 25"/>
            <p:cNvSpPr>
              <a:spLocks noChangeArrowheads="1"/>
            </p:cNvSpPr>
            <p:nvPr/>
          </p:nvSpPr>
          <p:spPr bwMode="auto">
            <a:xfrm>
              <a:off x="1999" y="3849"/>
              <a:ext cx="648" cy="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 smtClean="0">
                  <a:solidFill>
                    <a:srgbClr val="000000"/>
                  </a:solidFill>
                  <a:latin typeface="Arial" panose="020B0604020202020204" pitchFamily="34" charset="0"/>
                </a:rPr>
                <a:t>minimizing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8" name="Rectangle 26"/>
            <p:cNvSpPr>
              <a:spLocks noChangeArrowheads="1"/>
            </p:cNvSpPr>
            <p:nvPr/>
          </p:nvSpPr>
          <p:spPr bwMode="auto">
            <a:xfrm>
              <a:off x="2101" y="4018"/>
              <a:ext cx="52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quantity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12339" name="Rectangle 27"/>
            <p:cNvSpPr>
              <a:spLocks noChangeArrowheads="1"/>
            </p:cNvSpPr>
            <p:nvPr/>
          </p:nvSpPr>
          <p:spPr bwMode="auto">
            <a:xfrm>
              <a:off x="989" y="2424"/>
              <a:ext cx="364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dirty="0">
                  <a:solidFill>
                    <a:srgbClr val="000000"/>
                  </a:solidFill>
                  <a:latin typeface="Arial" panose="020B0604020202020204" pitchFamily="34" charset="0"/>
                </a:rPr>
                <a:t>Price</a:t>
              </a:r>
              <a:endParaRPr lang="en-US" sz="2400" dirty="0">
                <a:latin typeface="Times New Roman" panose="02020603050405020304" pitchFamily="18" charset="0"/>
              </a:endParaRPr>
            </a:p>
          </p:txBody>
        </p:sp>
      </p:grpSp>
      <p:cxnSp>
        <p:nvCxnSpPr>
          <p:cNvPr id="6" name="Straight Connector 5"/>
          <p:cNvCxnSpPr/>
          <p:nvPr/>
        </p:nvCxnSpPr>
        <p:spPr>
          <a:xfrm flipV="1">
            <a:off x="3672682" y="3573016"/>
            <a:ext cx="0" cy="818009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" y="1682750"/>
            <a:ext cx="8077336" cy="5075237"/>
          </a:xfrm>
          <a:prstGeom prst="rect">
            <a:avLst/>
          </a:prstGeom>
        </p:spPr>
      </p:pic>
      <p:cxnSp>
        <p:nvCxnSpPr>
          <p:cNvPr id="56" name="Straight Connector 55"/>
          <p:cNvCxnSpPr/>
          <p:nvPr/>
        </p:nvCxnSpPr>
        <p:spPr>
          <a:xfrm flipV="1">
            <a:off x="3580995" y="3493929"/>
            <a:ext cx="1" cy="2837337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1003415" y="3493929"/>
            <a:ext cx="2621246" cy="408716"/>
          </a:xfrm>
          <a:prstGeom prst="rect">
            <a:avLst/>
          </a:prstGeom>
          <a:solidFill>
            <a:srgbClr val="FF66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Loss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10868" y="3704432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</a:t>
            </a:r>
            <a:endParaRPr lang="en-CA" dirty="0"/>
          </a:p>
        </p:txBody>
      </p:sp>
      <p:sp>
        <p:nvSpPr>
          <p:cNvPr id="60" name="TextBox 59"/>
          <p:cNvSpPr txBox="1"/>
          <p:nvPr/>
        </p:nvSpPr>
        <p:spPr>
          <a:xfrm>
            <a:off x="366795" y="3298587"/>
            <a:ext cx="658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ATC</a:t>
            </a:r>
            <a:endParaRPr lang="en-CA" dirty="0"/>
          </a:p>
        </p:txBody>
      </p:sp>
      <p:sp>
        <p:nvSpPr>
          <p:cNvPr id="63" name="TextBox 62"/>
          <p:cNvSpPr txBox="1"/>
          <p:nvPr/>
        </p:nvSpPr>
        <p:spPr>
          <a:xfrm>
            <a:off x="535363" y="1835889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</a:t>
            </a:r>
            <a:endParaRPr lang="en-CA" dirty="0"/>
          </a:p>
        </p:txBody>
      </p:sp>
      <p:sp>
        <p:nvSpPr>
          <p:cNvPr id="64" name="TextBox 63"/>
          <p:cNvSpPr txBox="1"/>
          <p:nvPr/>
        </p:nvSpPr>
        <p:spPr>
          <a:xfrm>
            <a:off x="7560332" y="6388655"/>
            <a:ext cx="468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Q</a:t>
            </a:r>
            <a:endParaRPr lang="en-CA" dirty="0"/>
          </a:p>
        </p:txBody>
      </p:sp>
      <p:cxnSp>
        <p:nvCxnSpPr>
          <p:cNvPr id="65" name="Straight Connector 64"/>
          <p:cNvCxnSpPr/>
          <p:nvPr/>
        </p:nvCxnSpPr>
        <p:spPr>
          <a:xfrm>
            <a:off x="1047182" y="2058988"/>
            <a:ext cx="6285186" cy="4344987"/>
          </a:xfrm>
          <a:prstGeom prst="line">
            <a:avLst/>
          </a:prstGeom>
          <a:ln w="28575">
            <a:solidFill>
              <a:srgbClr val="0033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1042317" y="2055796"/>
            <a:ext cx="3291209" cy="4557729"/>
          </a:xfrm>
          <a:prstGeom prst="line">
            <a:avLst/>
          </a:prstGeom>
          <a:ln w="28575">
            <a:solidFill>
              <a:srgbClr val="0033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 flipV="1">
            <a:off x="3666730" y="3814111"/>
            <a:ext cx="13544" cy="2581926"/>
          </a:xfrm>
          <a:prstGeom prst="line">
            <a:avLst/>
          </a:prstGeom>
          <a:ln w="28575">
            <a:solidFill>
              <a:srgbClr val="003366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003415" y="3500340"/>
            <a:ext cx="2663315" cy="3461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 smtClean="0">
                <a:solidFill>
                  <a:schemeClr val="tx1"/>
                </a:solidFill>
              </a:rPr>
              <a:t>New Loss</a:t>
            </a: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237818" y="878770"/>
            <a:ext cx="5067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Losses means firms exit and remaining firms’ demand increases</a:t>
            </a:r>
            <a:endParaRPr lang="en-C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2242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400" smtClean="0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72644" y="1673352"/>
            <a:ext cx="8229600" cy="4324350"/>
          </a:xfrm>
        </p:spPr>
        <p:txBody>
          <a:bodyPr/>
          <a:lstStyle/>
          <a:p>
            <a:pPr eaLnBrk="1" hangingPunct="1"/>
            <a:r>
              <a:rPr lang="en-US" dirty="0" smtClean="0"/>
              <a:t>If there are positive profits or losses, firms will enter or exit until the firms are making exactly zero economic profits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en-US" dirty="0" smtClean="0">
                <a:solidFill>
                  <a:srgbClr val="CC3300"/>
                </a:solidFill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just like perfect competition.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Firms make zero economic profits when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 smtClean="0"/>
              <a:t>  P = ATC.</a:t>
            </a:r>
          </a:p>
          <a:p>
            <a:r>
              <a:rPr lang="en-US" dirty="0" smtClean="0"/>
              <a:t>However, zero profit looks different than it does for perfect competition.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44"/>
          <p:cNvSpPr>
            <a:spLocks noChangeArrowheads="1"/>
          </p:cNvSpPr>
          <p:nvPr/>
        </p:nvSpPr>
        <p:spPr bwMode="auto">
          <a:xfrm>
            <a:off x="0" y="1092200"/>
            <a:ext cx="9144000" cy="576580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title"/>
          </p:nvPr>
        </p:nvSpPr>
        <p:spPr>
          <a:xfrm>
            <a:off x="550503" y="657225"/>
            <a:ext cx="7886700" cy="13255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LR Equilibrium</a:t>
            </a:r>
            <a:r>
              <a:rPr lang="en-US" dirty="0" smtClean="0">
                <a:solidFill>
                  <a:schemeClr val="bg1"/>
                </a:solidFill>
              </a:rPr>
              <a:t> Competitive Firm in the Long Run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3F6F9"/>
          </a:solidFill>
          <a:ln w="212725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3" name="Rectangle 6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2F4F8"/>
          </a:solidFill>
          <a:ln w="193675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4" name="Rectangle 7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1F4F7"/>
          </a:solidFill>
          <a:ln w="174625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5" name="Rectangle 8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0F2F5"/>
          </a:solidFill>
          <a:ln w="15557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6" name="Rectangle 9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EF1F4"/>
          </a:solidFill>
          <a:ln w="13493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7" name="Rectangle 10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DEFF3"/>
          </a:solidFill>
          <a:ln w="115888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8" name="Rectangle 11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BEEF2"/>
          </a:solidFill>
          <a:ln w="96838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9" name="Rectangle 12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AECF1"/>
          </a:solidFill>
          <a:ln w="77788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70" name="Rectangle 13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9EBF0"/>
          </a:solidFill>
          <a:ln w="58738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71" name="Rectangle 14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7EAEF"/>
          </a:solidFill>
          <a:ln w="38100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74" name="Freeform 17"/>
          <p:cNvSpPr>
            <a:spLocks/>
          </p:cNvSpPr>
          <p:nvPr/>
        </p:nvSpPr>
        <p:spPr bwMode="auto">
          <a:xfrm>
            <a:off x="1354138" y="1370013"/>
            <a:ext cx="6735762" cy="4495800"/>
          </a:xfrm>
          <a:custGeom>
            <a:avLst/>
            <a:gdLst>
              <a:gd name="T0" fmla="*/ 0 w 4243"/>
              <a:gd name="T1" fmla="*/ 0 h 2832"/>
              <a:gd name="T2" fmla="*/ 0 w 4243"/>
              <a:gd name="T3" fmla="*/ 2147483646 h 2832"/>
              <a:gd name="T4" fmla="*/ 2147483646 w 4243"/>
              <a:gd name="T5" fmla="*/ 2147483646 h 2832"/>
              <a:gd name="T6" fmla="*/ 0 60000 65536"/>
              <a:gd name="T7" fmla="*/ 0 60000 65536"/>
              <a:gd name="T8" fmla="*/ 0 60000 65536"/>
              <a:gd name="T9" fmla="*/ 0 w 4243"/>
              <a:gd name="T10" fmla="*/ 0 h 2832"/>
              <a:gd name="T11" fmla="*/ 4243 w 4243"/>
              <a:gd name="T12" fmla="*/ 2832 h 28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43" h="2832">
                <a:moveTo>
                  <a:pt x="0" y="0"/>
                </a:moveTo>
                <a:lnTo>
                  <a:pt x="0" y="2832"/>
                </a:lnTo>
                <a:lnTo>
                  <a:pt x="4243" y="2832"/>
                </a:ln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7" name="Rectangle 20"/>
          <p:cNvSpPr>
            <a:spLocks noChangeArrowheads="1"/>
          </p:cNvSpPr>
          <p:nvPr/>
        </p:nvSpPr>
        <p:spPr bwMode="auto">
          <a:xfrm>
            <a:off x="1231900" y="5713413"/>
            <a:ext cx="2032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6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19478" name="Group 21"/>
          <p:cNvGrpSpPr>
            <a:grpSpLocks/>
          </p:cNvGrpSpPr>
          <p:nvPr/>
        </p:nvGrpSpPr>
        <p:grpSpPr bwMode="auto">
          <a:xfrm>
            <a:off x="1358900" y="2552700"/>
            <a:ext cx="4541838" cy="2862263"/>
            <a:chOff x="856" y="1608"/>
            <a:chExt cx="2861" cy="1803"/>
          </a:xfrm>
        </p:grpSpPr>
        <p:sp>
          <p:nvSpPr>
            <p:cNvPr id="19492" name="Line 22"/>
            <p:cNvSpPr>
              <a:spLocks noChangeShapeType="1"/>
            </p:cNvSpPr>
            <p:nvPr/>
          </p:nvSpPr>
          <p:spPr bwMode="auto">
            <a:xfrm>
              <a:off x="856" y="1608"/>
              <a:ext cx="2073" cy="1599"/>
            </a:xfrm>
            <a:prstGeom prst="line">
              <a:avLst/>
            </a:prstGeom>
            <a:noFill/>
            <a:ln w="58738">
              <a:solidFill>
                <a:srgbClr val="003F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93" name="Rectangle 23"/>
            <p:cNvSpPr>
              <a:spLocks noChangeArrowheads="1"/>
            </p:cNvSpPr>
            <p:nvPr/>
          </p:nvSpPr>
          <p:spPr bwMode="auto">
            <a:xfrm>
              <a:off x="3184" y="3239"/>
              <a:ext cx="53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79" name="Group 24"/>
          <p:cNvGrpSpPr>
            <a:grpSpLocks/>
          </p:cNvGrpSpPr>
          <p:nvPr/>
        </p:nvGrpSpPr>
        <p:grpSpPr bwMode="auto">
          <a:xfrm>
            <a:off x="1395413" y="2698750"/>
            <a:ext cx="2339975" cy="2903538"/>
            <a:chOff x="879" y="1700"/>
            <a:chExt cx="1474" cy="1829"/>
          </a:xfrm>
        </p:grpSpPr>
        <p:sp>
          <p:nvSpPr>
            <p:cNvPr id="19490" name="Line 25"/>
            <p:cNvSpPr>
              <a:spLocks noChangeShapeType="1"/>
            </p:cNvSpPr>
            <p:nvPr/>
          </p:nvSpPr>
          <p:spPr bwMode="auto">
            <a:xfrm>
              <a:off x="879" y="1700"/>
              <a:ext cx="999" cy="1430"/>
            </a:xfrm>
            <a:prstGeom prst="line">
              <a:avLst/>
            </a:prstGeom>
            <a:noFill/>
            <a:ln w="58738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91" name="Rectangle 26"/>
            <p:cNvSpPr>
              <a:spLocks noChangeArrowheads="1"/>
            </p:cNvSpPr>
            <p:nvPr/>
          </p:nvSpPr>
          <p:spPr bwMode="auto">
            <a:xfrm>
              <a:off x="2154" y="3375"/>
              <a:ext cx="199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 i="1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80" name="Group 27"/>
          <p:cNvGrpSpPr>
            <a:grpSpLocks/>
          </p:cNvGrpSpPr>
          <p:nvPr/>
        </p:nvGrpSpPr>
        <p:grpSpPr bwMode="auto">
          <a:xfrm>
            <a:off x="1760538" y="2132013"/>
            <a:ext cx="4970462" cy="1892300"/>
            <a:chOff x="1109" y="1343"/>
            <a:chExt cx="3131" cy="1192"/>
          </a:xfrm>
        </p:grpSpPr>
        <p:sp>
          <p:nvSpPr>
            <p:cNvPr id="19488" name="Freeform 28"/>
            <p:cNvSpPr>
              <a:spLocks/>
            </p:cNvSpPr>
            <p:nvPr/>
          </p:nvSpPr>
          <p:spPr bwMode="auto">
            <a:xfrm>
              <a:off x="1109" y="1449"/>
              <a:ext cx="2756" cy="1086"/>
            </a:xfrm>
            <a:custGeom>
              <a:avLst/>
              <a:gdLst>
                <a:gd name="T0" fmla="*/ 2147483646 w 226"/>
                <a:gd name="T1" fmla="*/ 0 h 89"/>
                <a:gd name="T2" fmla="*/ 2147483646 w 226"/>
                <a:gd name="T3" fmla="*/ 2147483646 h 89"/>
                <a:gd name="T4" fmla="*/ 2147483646 w 226"/>
                <a:gd name="T5" fmla="*/ 2147483646 h 89"/>
                <a:gd name="T6" fmla="*/ 0 w 226"/>
                <a:gd name="T7" fmla="*/ 2147483646 h 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6"/>
                <a:gd name="T13" fmla="*/ 0 h 89"/>
                <a:gd name="T14" fmla="*/ 226 w 226"/>
                <a:gd name="T15" fmla="*/ 89 h 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6" h="89">
                  <a:moveTo>
                    <a:pt x="226" y="0"/>
                  </a:moveTo>
                  <a:cubicBezTo>
                    <a:pt x="196" y="39"/>
                    <a:pt x="141" y="89"/>
                    <a:pt x="100" y="89"/>
                  </a:cubicBezTo>
                  <a:cubicBezTo>
                    <a:pt x="86" y="89"/>
                    <a:pt x="70" y="80"/>
                    <a:pt x="68" y="79"/>
                  </a:cubicBezTo>
                  <a:cubicBezTo>
                    <a:pt x="44" y="65"/>
                    <a:pt x="16" y="26"/>
                    <a:pt x="0" y="2"/>
                  </a:cubicBezTo>
                </a:path>
              </a:pathLst>
            </a:custGeom>
            <a:noFill/>
            <a:ln w="58738">
              <a:solidFill>
                <a:srgbClr val="7030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89" name="Rectangle 29"/>
            <p:cNvSpPr>
              <a:spLocks noChangeArrowheads="1"/>
            </p:cNvSpPr>
            <p:nvPr/>
          </p:nvSpPr>
          <p:spPr bwMode="auto">
            <a:xfrm>
              <a:off x="3985" y="1343"/>
              <a:ext cx="255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81" name="Group 30"/>
          <p:cNvGrpSpPr>
            <a:grpSpLocks/>
          </p:cNvGrpSpPr>
          <p:nvPr/>
        </p:nvGrpSpPr>
        <p:grpSpPr bwMode="auto">
          <a:xfrm>
            <a:off x="2206625" y="1789113"/>
            <a:ext cx="3709988" cy="3727450"/>
            <a:chOff x="1390" y="1127"/>
            <a:chExt cx="2337" cy="2348"/>
          </a:xfrm>
        </p:grpSpPr>
        <p:sp>
          <p:nvSpPr>
            <p:cNvPr id="19486" name="Line 31"/>
            <p:cNvSpPr>
              <a:spLocks noChangeShapeType="1"/>
            </p:cNvSpPr>
            <p:nvPr/>
          </p:nvSpPr>
          <p:spPr bwMode="auto">
            <a:xfrm flipH="1">
              <a:off x="1390" y="1303"/>
              <a:ext cx="2194" cy="2172"/>
            </a:xfrm>
            <a:prstGeom prst="line">
              <a:avLst/>
            </a:prstGeom>
            <a:noFill/>
            <a:ln w="58738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87" name="Rectangle 32"/>
            <p:cNvSpPr>
              <a:spLocks noChangeArrowheads="1"/>
            </p:cNvSpPr>
            <p:nvPr/>
          </p:nvSpPr>
          <p:spPr bwMode="auto">
            <a:xfrm>
              <a:off x="3528" y="1127"/>
              <a:ext cx="199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482" name="Oval 42"/>
          <p:cNvSpPr>
            <a:spLocks noChangeArrowheads="1"/>
          </p:cNvSpPr>
          <p:nvPr/>
        </p:nvSpPr>
        <p:spPr bwMode="auto">
          <a:xfrm>
            <a:off x="2806700" y="4779963"/>
            <a:ext cx="134938" cy="136525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cxnSp>
        <p:nvCxnSpPr>
          <p:cNvPr id="19485" name="Straight Connector 47"/>
          <p:cNvCxnSpPr>
            <a:cxnSpLocks noChangeShapeType="1"/>
          </p:cNvCxnSpPr>
          <p:nvPr/>
        </p:nvCxnSpPr>
        <p:spPr bwMode="auto">
          <a:xfrm rot="16200000" flipH="1">
            <a:off x="2892425" y="4999038"/>
            <a:ext cx="730250" cy="584200"/>
          </a:xfrm>
          <a:prstGeom prst="line">
            <a:avLst/>
          </a:prstGeom>
          <a:noFill/>
          <a:ln w="57150" algn="ctr">
            <a:solidFill>
              <a:srgbClr val="C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06" y="1370013"/>
            <a:ext cx="8690694" cy="5451606"/>
          </a:xfrm>
          <a:prstGeom prst="rect">
            <a:avLst/>
          </a:prstGeom>
        </p:spPr>
      </p:pic>
      <p:cxnSp>
        <p:nvCxnSpPr>
          <p:cNvPr id="41" name="Straight Connector 40"/>
          <p:cNvCxnSpPr/>
          <p:nvPr/>
        </p:nvCxnSpPr>
        <p:spPr>
          <a:xfrm flipH="1" flipV="1">
            <a:off x="791580" y="3645024"/>
            <a:ext cx="2758070" cy="1"/>
          </a:xfrm>
          <a:prstGeom prst="line">
            <a:avLst/>
          </a:prstGeom>
          <a:ln w="28575">
            <a:solidFill>
              <a:srgbClr val="003366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3110075" y="1378367"/>
            <a:ext cx="391725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ATC curve is just tangent to the demand curve in LR equilibrium.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can’t be tangent at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minATC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because the demand curve is downward sloping.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499" y="3429000"/>
            <a:ext cx="801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P=ATC</a:t>
            </a:r>
            <a:endParaRPr lang="en-CA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797176" y="5432525"/>
            <a:ext cx="928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MR=MC</a:t>
            </a:r>
            <a:endParaRPr lang="en-CA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49"/>
          <p:cNvSpPr>
            <a:spLocks noChangeArrowheads="1"/>
          </p:cNvSpPr>
          <p:nvPr/>
        </p:nvSpPr>
        <p:spPr bwMode="auto">
          <a:xfrm>
            <a:off x="0" y="946150"/>
            <a:ext cx="9144000" cy="591185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500" smtClean="0">
                <a:solidFill>
                  <a:schemeClr val="bg1"/>
                </a:solidFill>
              </a:rPr>
              <a:t>Monopolistic Competition in the Short Run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22533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3F6F9"/>
          </a:solidFill>
          <a:ln w="22225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35" name="Rectangle 6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2F4F8"/>
          </a:solidFill>
          <a:ln w="2016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36" name="Rectangle 7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1F4F7"/>
          </a:solidFill>
          <a:ln w="182563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37" name="Rectangle 8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F0F2F5"/>
          </a:solidFill>
          <a:ln w="1619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38" name="Rectangle 9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EF1F4"/>
          </a:solidFill>
          <a:ln w="14128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39" name="Rectangle 10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DEFF3"/>
          </a:solidFill>
          <a:ln w="1206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0" name="Rectangle 11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BEEF2"/>
          </a:solidFill>
          <a:ln w="10160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1" name="Rectangle 12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AECF1"/>
          </a:solidFill>
          <a:ln w="809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2" name="Rectangle 13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9EBF0"/>
          </a:solidFill>
          <a:ln w="6032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3" name="Rectangle 14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7EAEF"/>
          </a:solidFill>
          <a:ln w="396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4" name="Rectangle 15"/>
          <p:cNvSpPr>
            <a:spLocks noChangeArrowheads="1"/>
          </p:cNvSpPr>
          <p:nvPr/>
        </p:nvSpPr>
        <p:spPr bwMode="auto">
          <a:xfrm>
            <a:off x="2239963" y="1987550"/>
            <a:ext cx="4732337" cy="3838575"/>
          </a:xfrm>
          <a:prstGeom prst="rect">
            <a:avLst/>
          </a:prstGeom>
          <a:solidFill>
            <a:srgbClr val="E6E9EF"/>
          </a:solidFill>
          <a:ln w="2063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5" name="Rectangle 16"/>
          <p:cNvSpPr>
            <a:spLocks noChangeArrowheads="1"/>
          </p:cNvSpPr>
          <p:nvPr/>
        </p:nvSpPr>
        <p:spPr bwMode="auto">
          <a:xfrm>
            <a:off x="2119313" y="1846263"/>
            <a:ext cx="4832350" cy="391953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6088063" y="5835650"/>
            <a:ext cx="966787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1938338" y="5842000"/>
            <a:ext cx="214312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7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22550" name="Group 28"/>
          <p:cNvGrpSpPr>
            <a:grpSpLocks/>
          </p:cNvGrpSpPr>
          <p:nvPr/>
        </p:nvGrpSpPr>
        <p:grpSpPr bwMode="auto">
          <a:xfrm>
            <a:off x="2162175" y="3355975"/>
            <a:ext cx="4476750" cy="1593850"/>
            <a:chOff x="1362" y="2114"/>
            <a:chExt cx="2820" cy="1004"/>
          </a:xfrm>
        </p:grpSpPr>
        <p:sp>
          <p:nvSpPr>
            <p:cNvPr id="22564" name="Line 29"/>
            <p:cNvSpPr>
              <a:spLocks noChangeShapeType="1"/>
            </p:cNvSpPr>
            <p:nvPr/>
          </p:nvSpPr>
          <p:spPr bwMode="auto">
            <a:xfrm>
              <a:off x="1362" y="2114"/>
              <a:ext cx="2140" cy="840"/>
            </a:xfrm>
            <a:prstGeom prst="line">
              <a:avLst/>
            </a:prstGeom>
            <a:noFill/>
            <a:ln w="60325">
              <a:solidFill>
                <a:srgbClr val="003F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2565" name="Rectangle 30"/>
            <p:cNvSpPr>
              <a:spLocks noChangeArrowheads="1"/>
            </p:cNvSpPr>
            <p:nvPr/>
          </p:nvSpPr>
          <p:spPr bwMode="auto">
            <a:xfrm>
              <a:off x="3619" y="2936"/>
              <a:ext cx="563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2551" name="Group 31"/>
          <p:cNvGrpSpPr>
            <a:grpSpLocks/>
          </p:cNvGrpSpPr>
          <p:nvPr/>
        </p:nvGrpSpPr>
        <p:grpSpPr bwMode="auto">
          <a:xfrm>
            <a:off x="2162175" y="3392488"/>
            <a:ext cx="2416175" cy="1719262"/>
            <a:chOff x="1362" y="2137"/>
            <a:chExt cx="1522" cy="1083"/>
          </a:xfrm>
        </p:grpSpPr>
        <p:sp>
          <p:nvSpPr>
            <p:cNvPr id="22562" name="Line 32"/>
            <p:cNvSpPr>
              <a:spLocks noChangeShapeType="1"/>
            </p:cNvSpPr>
            <p:nvPr/>
          </p:nvSpPr>
          <p:spPr bwMode="auto">
            <a:xfrm>
              <a:off x="1362" y="2137"/>
              <a:ext cx="1248" cy="980"/>
            </a:xfrm>
            <a:prstGeom prst="line">
              <a:avLst/>
            </a:prstGeom>
            <a:noFill/>
            <a:ln w="60325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2563" name="Rectangle 33"/>
            <p:cNvSpPr>
              <a:spLocks noChangeArrowheads="1"/>
            </p:cNvSpPr>
            <p:nvPr/>
          </p:nvSpPr>
          <p:spPr bwMode="auto">
            <a:xfrm>
              <a:off x="2673" y="3057"/>
              <a:ext cx="211" cy="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700" i="1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2554" name="Oval 48"/>
          <p:cNvSpPr>
            <a:spLocks noChangeArrowheads="1"/>
          </p:cNvSpPr>
          <p:nvPr/>
        </p:nvSpPr>
        <p:spPr bwMode="auto">
          <a:xfrm>
            <a:off x="3616325" y="4552950"/>
            <a:ext cx="120650" cy="141288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56" name="Rectangle 50"/>
          <p:cNvSpPr>
            <a:spLocks noChangeArrowheads="1"/>
          </p:cNvSpPr>
          <p:nvPr/>
        </p:nvSpPr>
        <p:spPr bwMode="auto">
          <a:xfrm>
            <a:off x="6762750" y="1785938"/>
            <a:ext cx="693738" cy="397986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2557" name="TextBox 42"/>
          <p:cNvSpPr txBox="1">
            <a:spLocks noChangeArrowheads="1"/>
          </p:cNvSpPr>
          <p:nvPr/>
        </p:nvSpPr>
        <p:spPr bwMode="auto">
          <a:xfrm>
            <a:off x="449263" y="1401808"/>
            <a:ext cx="79232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LR, there will be     A) entry     B)  exit      C) already in LR equilibrium 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870" y="2245033"/>
            <a:ext cx="6550646" cy="4595813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416835" y="2419934"/>
            <a:ext cx="609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    P</a:t>
            </a:r>
            <a:endParaRPr lang="en-CA" dirty="0"/>
          </a:p>
        </p:txBody>
      </p:sp>
      <p:sp>
        <p:nvSpPr>
          <p:cNvPr id="41" name="TextBox 40"/>
          <p:cNvSpPr txBox="1"/>
          <p:nvPr/>
        </p:nvSpPr>
        <p:spPr>
          <a:xfrm>
            <a:off x="6944457" y="6219309"/>
            <a:ext cx="940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    Q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449263" y="715763"/>
            <a:ext cx="45978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200" dirty="0" smtClean="0">
                <a:latin typeface="Bookman Old Style" panose="02050604050505020204" pitchFamily="18" charset="0"/>
              </a:rPr>
              <a:t>Test Yourself</a:t>
            </a:r>
            <a:endParaRPr lang="en-CA" sz="3200" dirty="0"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302044" y="805312"/>
            <a:ext cx="8229600" cy="1066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Two Characteristics of Monopolistic Competition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877618" y="1793756"/>
            <a:ext cx="7772400" cy="453072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C00000"/>
                </a:solidFill>
              </a:rPr>
              <a:t>As in a monopoly:</a:t>
            </a:r>
          </a:p>
          <a:p>
            <a:pPr eaLnBrk="1" hangingPunct="1">
              <a:lnSpc>
                <a:spcPct val="90000"/>
              </a:lnSpc>
            </a:pPr>
            <a:endParaRPr lang="en-US" dirty="0">
              <a:solidFill>
                <a:srgbClr val="C0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dirty="0" smtClean="0">
              <a:solidFill>
                <a:srgbClr val="CC33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  <a:p>
            <a:pPr eaLnBrk="1" hangingPunct="1">
              <a:lnSpc>
                <a:spcPct val="90000"/>
              </a:lnSpc>
            </a:pPr>
            <a:r>
              <a:rPr lang="en-US" dirty="0" smtClean="0">
                <a:solidFill>
                  <a:srgbClr val="C00000"/>
                </a:solidFill>
              </a:rPr>
              <a:t>As in a competitive market: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800" smtClean="0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386662" y="1602596"/>
            <a:ext cx="8229600" cy="4324350"/>
          </a:xfrm>
        </p:spPr>
        <p:txBody>
          <a:bodyPr/>
          <a:lstStyle/>
          <a:p>
            <a:pPr eaLnBrk="1" hangingPunct="1"/>
            <a:r>
              <a:rPr lang="en-US" dirty="0" smtClean="0"/>
              <a:t>One big difference between perfect competition and monopolistic competition is the Q produced in the LR.</a:t>
            </a:r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dirty="0" smtClean="0"/>
              <a:t>Monopolistically competitive firms produce at a level we call </a:t>
            </a:r>
            <a:r>
              <a:rPr lang="en-US" dirty="0" smtClean="0">
                <a:solidFill>
                  <a:srgbClr val="C00000"/>
                </a:solidFill>
              </a:rPr>
              <a:t>excess capacity: </a:t>
            </a:r>
          </a:p>
          <a:p>
            <a:pPr eaLnBrk="1" hangingPunct="1"/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 smtClean="0"/>
              <a:t>  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85"/>
          <p:cNvSpPr>
            <a:spLocks noChangeArrowheads="1"/>
          </p:cNvSpPr>
          <p:nvPr/>
        </p:nvSpPr>
        <p:spPr bwMode="auto">
          <a:xfrm>
            <a:off x="0" y="1055688"/>
            <a:ext cx="9144000" cy="580231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26630" name="Rectangle 5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F3F6F9"/>
          </a:solidFill>
          <a:ln w="15240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1" name="Rectangle 6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F2F4F8"/>
          </a:solidFill>
          <a:ln w="1381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2" name="Rectangle 7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F1F4F7"/>
          </a:solidFill>
          <a:ln w="123825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F0F2F5"/>
          </a:solidFill>
          <a:ln w="1111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4" name="Rectangle 9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EF1F4"/>
          </a:solidFill>
          <a:ln w="9683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5" name="Rectangle 10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DEFF3"/>
          </a:solidFill>
          <a:ln w="825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6" name="Rectangle 11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BEEF2"/>
          </a:solidFill>
          <a:ln w="6985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7" name="Rectangle 12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AECF1"/>
          </a:solidFill>
          <a:ln w="555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8" name="Rectangle 13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9EBF0"/>
          </a:solidFill>
          <a:ln w="4127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39" name="Rectangle 14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7EAEF"/>
          </a:solidFill>
          <a:ln w="269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0" name="Rectangle 15"/>
          <p:cNvSpPr>
            <a:spLocks noChangeArrowheads="1"/>
          </p:cNvSpPr>
          <p:nvPr/>
        </p:nvSpPr>
        <p:spPr bwMode="auto">
          <a:xfrm>
            <a:off x="1160463" y="2447925"/>
            <a:ext cx="3221037" cy="2611438"/>
          </a:xfrm>
          <a:prstGeom prst="rect">
            <a:avLst/>
          </a:prstGeom>
          <a:solidFill>
            <a:srgbClr val="E6E9EF"/>
          </a:solidFill>
          <a:ln w="1428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1" name="Rectangle 16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F3F6F9"/>
          </a:solidFill>
          <a:ln w="152400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2" name="Rectangle 17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F2F4F8"/>
          </a:solidFill>
          <a:ln w="138113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3" name="Rectangle 18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F1F4F7"/>
          </a:solidFill>
          <a:ln w="123825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4" name="Rectangle 19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F0F2F5"/>
          </a:solidFill>
          <a:ln w="11112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5" name="Rectangle 20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EF1F4"/>
          </a:solidFill>
          <a:ln w="9683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6" name="Rectangle 21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DEFF3"/>
          </a:solidFill>
          <a:ln w="82550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7" name="Rectangle 22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BEEF2"/>
          </a:solidFill>
          <a:ln w="69850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8" name="Rectangle 23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AECF1"/>
          </a:solidFill>
          <a:ln w="55563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49" name="Rectangle 24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9EBF0"/>
          </a:solidFill>
          <a:ln w="41275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50" name="Rectangle 25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7EAEF"/>
          </a:solidFill>
          <a:ln w="26988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51" name="Rectangle 26"/>
          <p:cNvSpPr>
            <a:spLocks noChangeArrowheads="1"/>
          </p:cNvSpPr>
          <p:nvPr/>
        </p:nvSpPr>
        <p:spPr bwMode="auto">
          <a:xfrm>
            <a:off x="5321300" y="2447925"/>
            <a:ext cx="3221038" cy="2611438"/>
          </a:xfrm>
          <a:prstGeom prst="rect">
            <a:avLst/>
          </a:prstGeom>
          <a:solidFill>
            <a:srgbClr val="E6E9EF"/>
          </a:solidFill>
          <a:ln w="14288">
            <a:solidFill>
              <a:srgbClr val="E6E9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52" name="Rectangle 27"/>
          <p:cNvSpPr>
            <a:spLocks noChangeArrowheads="1"/>
          </p:cNvSpPr>
          <p:nvPr/>
        </p:nvSpPr>
        <p:spPr bwMode="auto">
          <a:xfrm>
            <a:off x="1063625" y="2363788"/>
            <a:ext cx="3303588" cy="26685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53" name="Rectangle 28"/>
          <p:cNvSpPr>
            <a:spLocks noChangeArrowheads="1"/>
          </p:cNvSpPr>
          <p:nvPr/>
        </p:nvSpPr>
        <p:spPr bwMode="auto">
          <a:xfrm>
            <a:off x="5210175" y="2363788"/>
            <a:ext cx="3305175" cy="26685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54" name="Freeform 29"/>
          <p:cNvSpPr>
            <a:spLocks/>
          </p:cNvSpPr>
          <p:nvPr/>
        </p:nvSpPr>
        <p:spPr bwMode="auto">
          <a:xfrm>
            <a:off x="1063625" y="2363788"/>
            <a:ext cx="3303588" cy="2668587"/>
          </a:xfrm>
          <a:custGeom>
            <a:avLst/>
            <a:gdLst>
              <a:gd name="T0" fmla="*/ 0 w 2081"/>
              <a:gd name="T1" fmla="*/ 0 h 1681"/>
              <a:gd name="T2" fmla="*/ 0 w 2081"/>
              <a:gd name="T3" fmla="*/ 2147483646 h 1681"/>
              <a:gd name="T4" fmla="*/ 2147483646 w 2081"/>
              <a:gd name="T5" fmla="*/ 2147483646 h 1681"/>
              <a:gd name="T6" fmla="*/ 0 60000 65536"/>
              <a:gd name="T7" fmla="*/ 0 60000 65536"/>
              <a:gd name="T8" fmla="*/ 0 60000 65536"/>
              <a:gd name="T9" fmla="*/ 0 w 2081"/>
              <a:gd name="T10" fmla="*/ 0 h 1681"/>
              <a:gd name="T11" fmla="*/ 2081 w 2081"/>
              <a:gd name="T12" fmla="*/ 1681 h 16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1" h="1681">
                <a:moveTo>
                  <a:pt x="0" y="0"/>
                </a:moveTo>
                <a:lnTo>
                  <a:pt x="0" y="1681"/>
                </a:lnTo>
                <a:lnTo>
                  <a:pt x="2081" y="1681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55" name="Freeform 30"/>
          <p:cNvSpPr>
            <a:spLocks/>
          </p:cNvSpPr>
          <p:nvPr/>
        </p:nvSpPr>
        <p:spPr bwMode="auto">
          <a:xfrm>
            <a:off x="5210175" y="2363788"/>
            <a:ext cx="3305175" cy="2668587"/>
          </a:xfrm>
          <a:custGeom>
            <a:avLst/>
            <a:gdLst>
              <a:gd name="T0" fmla="*/ 0 w 2082"/>
              <a:gd name="T1" fmla="*/ 0 h 1681"/>
              <a:gd name="T2" fmla="*/ 0 w 2082"/>
              <a:gd name="T3" fmla="*/ 2147483646 h 1681"/>
              <a:gd name="T4" fmla="*/ 2147483646 w 2082"/>
              <a:gd name="T5" fmla="*/ 2147483646 h 1681"/>
              <a:gd name="T6" fmla="*/ 0 60000 65536"/>
              <a:gd name="T7" fmla="*/ 0 60000 65536"/>
              <a:gd name="T8" fmla="*/ 0 60000 65536"/>
              <a:gd name="T9" fmla="*/ 0 w 2082"/>
              <a:gd name="T10" fmla="*/ 0 h 1681"/>
              <a:gd name="T11" fmla="*/ 2082 w 2082"/>
              <a:gd name="T12" fmla="*/ 1681 h 168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082" h="1681">
                <a:moveTo>
                  <a:pt x="0" y="0"/>
                </a:moveTo>
                <a:lnTo>
                  <a:pt x="0" y="1681"/>
                </a:lnTo>
                <a:lnTo>
                  <a:pt x="2082" y="1681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56" name="Rectangle 31"/>
          <p:cNvSpPr>
            <a:spLocks noChangeArrowheads="1"/>
          </p:cNvSpPr>
          <p:nvPr/>
        </p:nvSpPr>
        <p:spPr bwMode="auto">
          <a:xfrm>
            <a:off x="3771900" y="5080000"/>
            <a:ext cx="6191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26657" name="Rectangle 32"/>
          <p:cNvSpPr>
            <a:spLocks noChangeArrowheads="1"/>
          </p:cNvSpPr>
          <p:nvPr/>
        </p:nvSpPr>
        <p:spPr bwMode="auto">
          <a:xfrm>
            <a:off x="931863" y="5084763"/>
            <a:ext cx="84137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2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26658" name="Rectangle 33"/>
          <p:cNvSpPr>
            <a:spLocks noChangeArrowheads="1"/>
          </p:cNvSpPr>
          <p:nvPr/>
        </p:nvSpPr>
        <p:spPr bwMode="auto">
          <a:xfrm>
            <a:off x="655638" y="2354263"/>
            <a:ext cx="371475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  <a:latin typeface="Arial" panose="020B0604020202020204" pitchFamily="34" charset="0"/>
              </a:rPr>
              <a:t>Price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26659" name="Group 34"/>
          <p:cNvGrpSpPr>
            <a:grpSpLocks/>
          </p:cNvGrpSpPr>
          <p:nvPr/>
        </p:nvGrpSpPr>
        <p:grpSpPr bwMode="auto">
          <a:xfrm>
            <a:off x="1243013" y="3184525"/>
            <a:ext cx="2784475" cy="1495425"/>
            <a:chOff x="980" y="2006"/>
            <a:chExt cx="1754" cy="942"/>
          </a:xfrm>
        </p:grpSpPr>
        <p:sp>
          <p:nvSpPr>
            <p:cNvPr id="26707" name="Line 35"/>
            <p:cNvSpPr>
              <a:spLocks noChangeShapeType="1"/>
            </p:cNvSpPr>
            <p:nvPr/>
          </p:nvSpPr>
          <p:spPr bwMode="auto">
            <a:xfrm>
              <a:off x="980" y="2006"/>
              <a:ext cx="1358" cy="866"/>
            </a:xfrm>
            <a:prstGeom prst="line">
              <a:avLst/>
            </a:prstGeom>
            <a:noFill/>
            <a:ln w="41275">
              <a:solidFill>
                <a:srgbClr val="003F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708" name="Rectangle 36"/>
            <p:cNvSpPr>
              <a:spLocks noChangeArrowheads="1"/>
            </p:cNvSpPr>
            <p:nvPr/>
          </p:nvSpPr>
          <p:spPr bwMode="auto">
            <a:xfrm>
              <a:off x="2373" y="2833"/>
              <a:ext cx="361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6660" name="Rectangle 37"/>
          <p:cNvSpPr>
            <a:spLocks noChangeArrowheads="1"/>
          </p:cNvSpPr>
          <p:nvPr/>
        </p:nvSpPr>
        <p:spPr bwMode="auto">
          <a:xfrm>
            <a:off x="849413" y="2008982"/>
            <a:ext cx="34845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600" b="1" dirty="0">
                <a:solidFill>
                  <a:srgbClr val="000000"/>
                </a:solidFill>
                <a:latin typeface="Arial" panose="020B0604020202020204" pitchFamily="34" charset="0"/>
              </a:rPr>
              <a:t>   Monopolistically Competitive </a:t>
            </a:r>
            <a:r>
              <a:rPr lang="en-US" sz="1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Firm</a:t>
            </a:r>
            <a:endParaRPr lang="en-US" sz="1600" dirty="0">
              <a:latin typeface="Times New Roman" panose="02020603050405020304" pitchFamily="18" charset="0"/>
            </a:endParaRPr>
          </a:p>
        </p:txBody>
      </p:sp>
      <p:sp>
        <p:nvSpPr>
          <p:cNvPr id="26661" name="Rectangle 38"/>
          <p:cNvSpPr>
            <a:spLocks noChangeArrowheads="1"/>
          </p:cNvSpPr>
          <p:nvPr/>
        </p:nvSpPr>
        <p:spPr bwMode="auto">
          <a:xfrm>
            <a:off x="7913688" y="5080000"/>
            <a:ext cx="619125" cy="18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  <a:latin typeface="Arial" panose="020B0604020202020204" pitchFamily="34" charset="0"/>
              </a:rPr>
              <a:t>Quantity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26662" name="Rectangle 39"/>
          <p:cNvSpPr>
            <a:spLocks noChangeArrowheads="1"/>
          </p:cNvSpPr>
          <p:nvPr/>
        </p:nvSpPr>
        <p:spPr bwMode="auto">
          <a:xfrm>
            <a:off x="5076825" y="5084763"/>
            <a:ext cx="84138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2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sp>
        <p:nvSpPr>
          <p:cNvPr id="26663" name="Rectangle 40"/>
          <p:cNvSpPr>
            <a:spLocks noChangeArrowheads="1"/>
          </p:cNvSpPr>
          <p:nvPr/>
        </p:nvSpPr>
        <p:spPr bwMode="auto">
          <a:xfrm>
            <a:off x="4797425" y="2354263"/>
            <a:ext cx="371475" cy="18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200" b="1">
                <a:solidFill>
                  <a:srgbClr val="000000"/>
                </a:solidFill>
                <a:latin typeface="Arial" panose="020B0604020202020204" pitchFamily="34" charset="0"/>
              </a:rPr>
              <a:t>Price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26664" name="Group 41"/>
          <p:cNvGrpSpPr>
            <a:grpSpLocks/>
          </p:cNvGrpSpPr>
          <p:nvPr/>
        </p:nvGrpSpPr>
        <p:grpSpPr bwMode="auto">
          <a:xfrm>
            <a:off x="4664075" y="3678238"/>
            <a:ext cx="3802063" cy="550862"/>
            <a:chOff x="3135" y="2317"/>
            <a:chExt cx="2395" cy="347"/>
          </a:xfrm>
        </p:grpSpPr>
        <p:sp>
          <p:nvSpPr>
            <p:cNvPr id="26698" name="Line 42"/>
            <p:cNvSpPr>
              <a:spLocks noChangeShapeType="1"/>
            </p:cNvSpPr>
            <p:nvPr/>
          </p:nvSpPr>
          <p:spPr bwMode="auto">
            <a:xfrm>
              <a:off x="3479" y="2365"/>
              <a:ext cx="1681" cy="1"/>
            </a:xfrm>
            <a:prstGeom prst="line">
              <a:avLst/>
            </a:prstGeom>
            <a:noFill/>
            <a:ln w="41275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99" name="Rectangle 43"/>
            <p:cNvSpPr>
              <a:spLocks noChangeArrowheads="1"/>
            </p:cNvSpPr>
            <p:nvPr/>
          </p:nvSpPr>
          <p:spPr bwMode="auto">
            <a:xfrm>
              <a:off x="3135" y="2317"/>
              <a:ext cx="91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P 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0" name="Rectangle 44"/>
            <p:cNvSpPr>
              <a:spLocks noChangeArrowheads="1"/>
            </p:cNvSpPr>
            <p:nvPr/>
          </p:nvSpPr>
          <p:spPr bwMode="auto">
            <a:xfrm>
              <a:off x="3222" y="2317"/>
              <a:ext cx="83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= 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1" name="Rectangle 45"/>
            <p:cNvSpPr>
              <a:spLocks noChangeArrowheads="1"/>
            </p:cNvSpPr>
            <p:nvPr/>
          </p:nvSpPr>
          <p:spPr bwMode="auto">
            <a:xfrm>
              <a:off x="3303" y="2317"/>
              <a:ext cx="149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2" name="Rectangle 46"/>
            <p:cNvSpPr>
              <a:spLocks noChangeArrowheads="1"/>
            </p:cNvSpPr>
            <p:nvPr/>
          </p:nvSpPr>
          <p:spPr bwMode="auto">
            <a:xfrm>
              <a:off x="5179" y="2317"/>
              <a:ext cx="91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P 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3" name="Rectangle 47"/>
            <p:cNvSpPr>
              <a:spLocks noChangeArrowheads="1"/>
            </p:cNvSpPr>
            <p:nvPr/>
          </p:nvSpPr>
          <p:spPr bwMode="auto">
            <a:xfrm>
              <a:off x="5266" y="2317"/>
              <a:ext cx="83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= 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4" name="Rectangle 48"/>
            <p:cNvSpPr>
              <a:spLocks noChangeArrowheads="1"/>
            </p:cNvSpPr>
            <p:nvPr/>
          </p:nvSpPr>
          <p:spPr bwMode="auto">
            <a:xfrm>
              <a:off x="5347" y="2317"/>
              <a:ext cx="149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5" name="Rectangle 49"/>
            <p:cNvSpPr>
              <a:spLocks noChangeArrowheads="1"/>
            </p:cNvSpPr>
            <p:nvPr/>
          </p:nvSpPr>
          <p:spPr bwMode="auto">
            <a:xfrm>
              <a:off x="5153" y="2433"/>
              <a:ext cx="377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(demand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706" name="Rectangle 50"/>
            <p:cNvSpPr>
              <a:spLocks noChangeArrowheads="1"/>
            </p:cNvSpPr>
            <p:nvPr/>
          </p:nvSpPr>
          <p:spPr bwMode="auto">
            <a:xfrm>
              <a:off x="5208" y="2549"/>
              <a:ext cx="266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curve)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6665" name="Rectangle 51"/>
          <p:cNvSpPr>
            <a:spLocks noChangeArrowheads="1"/>
          </p:cNvSpPr>
          <p:nvPr/>
        </p:nvSpPr>
        <p:spPr bwMode="auto">
          <a:xfrm>
            <a:off x="5364163" y="2028825"/>
            <a:ext cx="2863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600" b="1">
                <a:solidFill>
                  <a:srgbClr val="000000"/>
                </a:solidFill>
                <a:latin typeface="Arial" panose="020B0604020202020204" pitchFamily="34" charset="0"/>
              </a:rPr>
              <a:t>     Perfectly Competitive Firm</a:t>
            </a:r>
            <a:endParaRPr lang="en-US" sz="1600">
              <a:latin typeface="Times New Roman" panose="02020603050405020304" pitchFamily="18" charset="0"/>
            </a:endParaRPr>
          </a:p>
        </p:txBody>
      </p:sp>
      <p:grpSp>
        <p:nvGrpSpPr>
          <p:cNvPr id="26666" name="Group 56"/>
          <p:cNvGrpSpPr>
            <a:grpSpLocks/>
          </p:cNvGrpSpPr>
          <p:nvPr/>
        </p:nvGrpSpPr>
        <p:grpSpPr bwMode="auto">
          <a:xfrm>
            <a:off x="5486400" y="2814638"/>
            <a:ext cx="2382838" cy="1703387"/>
            <a:chOff x="3653" y="1773"/>
            <a:chExt cx="1501" cy="1073"/>
          </a:xfrm>
        </p:grpSpPr>
        <p:sp>
          <p:nvSpPr>
            <p:cNvPr id="26696" name="Line 57"/>
            <p:cNvSpPr>
              <a:spLocks noChangeShapeType="1"/>
            </p:cNvSpPr>
            <p:nvPr/>
          </p:nvSpPr>
          <p:spPr bwMode="auto">
            <a:xfrm flipH="1">
              <a:off x="3653" y="1875"/>
              <a:ext cx="1420" cy="971"/>
            </a:xfrm>
            <a:prstGeom prst="line">
              <a:avLst/>
            </a:prstGeom>
            <a:noFill/>
            <a:ln w="41275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97" name="Rectangle 58"/>
            <p:cNvSpPr>
              <a:spLocks noChangeArrowheads="1"/>
            </p:cNvSpPr>
            <p:nvPr/>
          </p:nvSpPr>
          <p:spPr bwMode="auto">
            <a:xfrm>
              <a:off x="5005" y="1773"/>
              <a:ext cx="149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67" name="Group 59"/>
          <p:cNvGrpSpPr>
            <a:grpSpLocks/>
          </p:cNvGrpSpPr>
          <p:nvPr/>
        </p:nvGrpSpPr>
        <p:grpSpPr bwMode="auto">
          <a:xfrm>
            <a:off x="5459413" y="2878138"/>
            <a:ext cx="2955925" cy="876300"/>
            <a:chOff x="3636" y="1813"/>
            <a:chExt cx="1862" cy="552"/>
          </a:xfrm>
        </p:grpSpPr>
        <p:sp>
          <p:nvSpPr>
            <p:cNvPr id="26694" name="Freeform 60"/>
            <p:cNvSpPr>
              <a:spLocks/>
            </p:cNvSpPr>
            <p:nvPr/>
          </p:nvSpPr>
          <p:spPr bwMode="auto">
            <a:xfrm>
              <a:off x="3636" y="1813"/>
              <a:ext cx="1716" cy="552"/>
            </a:xfrm>
            <a:custGeom>
              <a:avLst/>
              <a:gdLst>
                <a:gd name="T0" fmla="*/ 0 w 197"/>
                <a:gd name="T1" fmla="*/ 0 h 63"/>
                <a:gd name="T2" fmla="*/ 2147483646 w 197"/>
                <a:gd name="T3" fmla="*/ 2147483646 h 63"/>
                <a:gd name="T4" fmla="*/ 2147483646 w 197"/>
                <a:gd name="T5" fmla="*/ 2147483646 h 63"/>
                <a:gd name="T6" fmla="*/ 0 60000 65536"/>
                <a:gd name="T7" fmla="*/ 0 60000 65536"/>
                <a:gd name="T8" fmla="*/ 0 60000 65536"/>
                <a:gd name="T9" fmla="*/ 0 w 197"/>
                <a:gd name="T10" fmla="*/ 0 h 63"/>
                <a:gd name="T11" fmla="*/ 197 w 197"/>
                <a:gd name="T12" fmla="*/ 63 h 6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7" h="63">
                  <a:moveTo>
                    <a:pt x="0" y="0"/>
                  </a:moveTo>
                  <a:cubicBezTo>
                    <a:pt x="0" y="0"/>
                    <a:pt x="21" y="63"/>
                    <a:pt x="82" y="63"/>
                  </a:cubicBezTo>
                  <a:cubicBezTo>
                    <a:pt x="126" y="63"/>
                    <a:pt x="186" y="24"/>
                    <a:pt x="197" y="15"/>
                  </a:cubicBezTo>
                </a:path>
              </a:pathLst>
            </a:custGeom>
            <a:noFill/>
            <a:ln w="41275">
              <a:solidFill>
                <a:srgbClr val="003F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95" name="Rectangle 61"/>
            <p:cNvSpPr>
              <a:spLocks noChangeArrowheads="1"/>
            </p:cNvSpPr>
            <p:nvPr/>
          </p:nvSpPr>
          <p:spPr bwMode="auto">
            <a:xfrm>
              <a:off x="5306" y="1843"/>
              <a:ext cx="192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68" name="Group 62"/>
          <p:cNvGrpSpPr>
            <a:grpSpLocks/>
          </p:cNvGrpSpPr>
          <p:nvPr/>
        </p:nvGrpSpPr>
        <p:grpSpPr bwMode="auto">
          <a:xfrm>
            <a:off x="1339850" y="2809875"/>
            <a:ext cx="2384425" cy="1693863"/>
            <a:chOff x="1041" y="1770"/>
            <a:chExt cx="1502" cy="1067"/>
          </a:xfrm>
        </p:grpSpPr>
        <p:sp>
          <p:nvSpPr>
            <p:cNvPr id="26692" name="Line 63"/>
            <p:cNvSpPr>
              <a:spLocks noChangeShapeType="1"/>
            </p:cNvSpPr>
            <p:nvPr/>
          </p:nvSpPr>
          <p:spPr bwMode="auto">
            <a:xfrm flipH="1">
              <a:off x="1041" y="1875"/>
              <a:ext cx="1411" cy="962"/>
            </a:xfrm>
            <a:prstGeom prst="line">
              <a:avLst/>
            </a:prstGeom>
            <a:noFill/>
            <a:ln w="41275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93" name="Rectangle 64"/>
            <p:cNvSpPr>
              <a:spLocks noChangeArrowheads="1"/>
            </p:cNvSpPr>
            <p:nvPr/>
          </p:nvSpPr>
          <p:spPr bwMode="auto">
            <a:xfrm>
              <a:off x="2394" y="1770"/>
              <a:ext cx="149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69" name="Group 65"/>
          <p:cNvGrpSpPr>
            <a:grpSpLocks/>
          </p:cNvGrpSpPr>
          <p:nvPr/>
        </p:nvGrpSpPr>
        <p:grpSpPr bwMode="auto">
          <a:xfrm>
            <a:off x="1311275" y="2865438"/>
            <a:ext cx="2963863" cy="889000"/>
            <a:chOff x="1023" y="1805"/>
            <a:chExt cx="1867" cy="560"/>
          </a:xfrm>
        </p:grpSpPr>
        <p:sp>
          <p:nvSpPr>
            <p:cNvPr id="26690" name="Freeform 66"/>
            <p:cNvSpPr>
              <a:spLocks/>
            </p:cNvSpPr>
            <p:nvPr/>
          </p:nvSpPr>
          <p:spPr bwMode="auto">
            <a:xfrm>
              <a:off x="1023" y="1805"/>
              <a:ext cx="1707" cy="560"/>
            </a:xfrm>
            <a:custGeom>
              <a:avLst/>
              <a:gdLst>
                <a:gd name="T0" fmla="*/ 0 w 196"/>
                <a:gd name="T1" fmla="*/ 0 h 64"/>
                <a:gd name="T2" fmla="*/ 2147483646 w 196"/>
                <a:gd name="T3" fmla="*/ 2147483646 h 64"/>
                <a:gd name="T4" fmla="*/ 2147483646 w 196"/>
                <a:gd name="T5" fmla="*/ 2147483646 h 64"/>
                <a:gd name="T6" fmla="*/ 0 60000 65536"/>
                <a:gd name="T7" fmla="*/ 0 60000 65536"/>
                <a:gd name="T8" fmla="*/ 0 60000 65536"/>
                <a:gd name="T9" fmla="*/ 0 w 196"/>
                <a:gd name="T10" fmla="*/ 0 h 64"/>
                <a:gd name="T11" fmla="*/ 196 w 196"/>
                <a:gd name="T12" fmla="*/ 64 h 6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6" h="64">
                  <a:moveTo>
                    <a:pt x="0" y="0"/>
                  </a:moveTo>
                  <a:cubicBezTo>
                    <a:pt x="0" y="0"/>
                    <a:pt x="21" y="63"/>
                    <a:pt x="82" y="63"/>
                  </a:cubicBezTo>
                  <a:cubicBezTo>
                    <a:pt x="126" y="64"/>
                    <a:pt x="185" y="24"/>
                    <a:pt x="196" y="16"/>
                  </a:cubicBezTo>
                </a:path>
              </a:pathLst>
            </a:custGeom>
            <a:noFill/>
            <a:ln w="41275">
              <a:solidFill>
                <a:srgbClr val="003F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91" name="Rectangle 67"/>
            <p:cNvSpPr>
              <a:spLocks noChangeArrowheads="1"/>
            </p:cNvSpPr>
            <p:nvPr/>
          </p:nvSpPr>
          <p:spPr bwMode="auto">
            <a:xfrm>
              <a:off x="2698" y="1837"/>
              <a:ext cx="192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70" name="Group 68"/>
          <p:cNvGrpSpPr>
            <a:grpSpLocks/>
          </p:cNvGrpSpPr>
          <p:nvPr/>
        </p:nvGrpSpPr>
        <p:grpSpPr bwMode="auto">
          <a:xfrm>
            <a:off x="1270000" y="3336925"/>
            <a:ext cx="1139825" cy="1277938"/>
            <a:chOff x="997" y="2102"/>
            <a:chExt cx="718" cy="805"/>
          </a:xfrm>
        </p:grpSpPr>
        <p:sp>
          <p:nvSpPr>
            <p:cNvPr id="26688" name="Line 69"/>
            <p:cNvSpPr>
              <a:spLocks noChangeShapeType="1"/>
            </p:cNvSpPr>
            <p:nvPr/>
          </p:nvSpPr>
          <p:spPr bwMode="auto">
            <a:xfrm>
              <a:off x="997" y="2102"/>
              <a:ext cx="531" cy="718"/>
            </a:xfrm>
            <a:prstGeom prst="line">
              <a:avLst/>
            </a:prstGeom>
            <a:noFill/>
            <a:ln w="41275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89" name="Rectangle 70"/>
            <p:cNvSpPr>
              <a:spLocks noChangeArrowheads="1"/>
            </p:cNvSpPr>
            <p:nvPr/>
          </p:nvSpPr>
          <p:spPr bwMode="auto">
            <a:xfrm>
              <a:off x="1566" y="2792"/>
              <a:ext cx="149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6671" name="Group 76"/>
          <p:cNvGrpSpPr>
            <a:grpSpLocks/>
          </p:cNvGrpSpPr>
          <p:nvPr/>
        </p:nvGrpSpPr>
        <p:grpSpPr bwMode="auto">
          <a:xfrm>
            <a:off x="917575" y="3508375"/>
            <a:ext cx="1169988" cy="1943100"/>
            <a:chOff x="775" y="2210"/>
            <a:chExt cx="737" cy="1224"/>
          </a:xfrm>
        </p:grpSpPr>
        <p:sp>
          <p:nvSpPr>
            <p:cNvPr id="26682" name="Rectangle 77"/>
            <p:cNvSpPr>
              <a:spLocks noChangeArrowheads="1"/>
            </p:cNvSpPr>
            <p:nvPr/>
          </p:nvSpPr>
          <p:spPr bwMode="auto">
            <a:xfrm>
              <a:off x="775" y="2210"/>
              <a:ext cx="64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 i="1">
                  <a:solidFill>
                    <a:srgbClr val="000000"/>
                  </a:solidFill>
                  <a:latin typeface="Arial" panose="020B0604020202020204" pitchFamily="34" charset="0"/>
                </a:rPr>
                <a:t>P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26683" name="Group 78"/>
            <p:cNvGrpSpPr>
              <a:grpSpLocks/>
            </p:cNvGrpSpPr>
            <p:nvPr/>
          </p:nvGrpSpPr>
          <p:grpSpPr bwMode="auto">
            <a:xfrm>
              <a:off x="867" y="2225"/>
              <a:ext cx="645" cy="1209"/>
              <a:chOff x="867" y="2225"/>
              <a:chExt cx="645" cy="1209"/>
            </a:xfrm>
          </p:grpSpPr>
          <p:sp>
            <p:nvSpPr>
              <p:cNvPr id="26684" name="Freeform 79"/>
              <p:cNvSpPr>
                <a:spLocks/>
              </p:cNvSpPr>
              <p:nvPr/>
            </p:nvSpPr>
            <p:spPr bwMode="auto">
              <a:xfrm>
                <a:off x="867" y="2260"/>
                <a:ext cx="505" cy="910"/>
              </a:xfrm>
              <a:custGeom>
                <a:avLst/>
                <a:gdLst>
                  <a:gd name="T0" fmla="*/ 0 w 505"/>
                  <a:gd name="T1" fmla="*/ 0 h 910"/>
                  <a:gd name="T2" fmla="*/ 505 w 505"/>
                  <a:gd name="T3" fmla="*/ 0 h 910"/>
                  <a:gd name="T4" fmla="*/ 505 w 505"/>
                  <a:gd name="T5" fmla="*/ 910 h 910"/>
                  <a:gd name="T6" fmla="*/ 0 60000 65536"/>
                  <a:gd name="T7" fmla="*/ 0 60000 65536"/>
                  <a:gd name="T8" fmla="*/ 0 60000 65536"/>
                  <a:gd name="T9" fmla="*/ 0 w 505"/>
                  <a:gd name="T10" fmla="*/ 0 h 910"/>
                  <a:gd name="T11" fmla="*/ 505 w 505"/>
                  <a:gd name="T12" fmla="*/ 910 h 91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05" h="910">
                    <a:moveTo>
                      <a:pt x="0" y="0"/>
                    </a:moveTo>
                    <a:lnTo>
                      <a:pt x="505" y="0"/>
                    </a:lnTo>
                    <a:lnTo>
                      <a:pt x="505" y="910"/>
                    </a:lnTo>
                  </a:path>
                </a:pathLst>
              </a:custGeom>
              <a:noFill/>
              <a:ln w="14288">
                <a:solidFill>
                  <a:schemeClr val="tx1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26685" name="Oval 80"/>
              <p:cNvSpPr>
                <a:spLocks noChangeArrowheads="1"/>
              </p:cNvSpPr>
              <p:nvPr/>
            </p:nvSpPr>
            <p:spPr bwMode="auto">
              <a:xfrm>
                <a:off x="1346" y="2225"/>
                <a:ext cx="61" cy="61"/>
              </a:xfrm>
              <a:prstGeom prst="ellipse">
                <a:avLst/>
              </a:pr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ts val="300"/>
                  </a:spcBef>
                  <a:buClr>
                    <a:srgbClr val="1B587C"/>
                  </a:buClr>
                  <a:buFont typeface="Georgia" panose="02040502050405020303" pitchFamily="18" charset="0"/>
                  <a:buChar char="•"/>
                  <a:defRPr sz="2800">
                    <a:solidFill>
                      <a:schemeClr val="tx1"/>
                    </a:solidFill>
                    <a:latin typeface="Georgia" panose="02040502050405020303" pitchFamily="18" charset="0"/>
                  </a:defRPr>
                </a:lvl1pPr>
                <a:lvl2pPr marL="742950" indent="-285750">
                  <a:spcBef>
                    <a:spcPts val="300"/>
                  </a:spcBef>
                  <a:buClr>
                    <a:schemeClr val="accent2"/>
                  </a:buClr>
                  <a:buFont typeface="Georgia" panose="02040502050405020303" pitchFamily="18" charset="0"/>
                  <a:buChar char="▫"/>
                  <a:defRPr sz="2600">
                    <a:solidFill>
                      <a:schemeClr val="accent2"/>
                    </a:solidFill>
                    <a:latin typeface="Georgia" panose="02040502050405020303" pitchFamily="18" charset="0"/>
                  </a:defRPr>
                </a:lvl2pPr>
                <a:lvl3pPr marL="1143000" indent="-228600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sz="2400">
                    <a:solidFill>
                      <a:schemeClr val="accent1"/>
                    </a:solidFill>
                    <a:latin typeface="Georgia" panose="02040502050405020303" pitchFamily="18" charset="0"/>
                  </a:defRPr>
                </a:lvl3pPr>
                <a:lvl4pPr marL="1600200" indent="-228600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sz="2200">
                    <a:solidFill>
                      <a:schemeClr val="accent1"/>
                    </a:solidFill>
                    <a:latin typeface="Georgia" panose="02040502050405020303" pitchFamily="18" charset="0"/>
                  </a:defRPr>
                </a:lvl4pPr>
                <a:lvl5pPr marL="2057400" indent="-228600">
                  <a:spcBef>
                    <a:spcPts val="300"/>
                  </a:spcBef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5pPr>
                <a:lvl6pPr marL="25146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6pPr>
                <a:lvl7pPr marL="29718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7pPr>
                <a:lvl8pPr marL="34290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8pPr>
                <a:lvl9pPr marL="38862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FontTx/>
                  <a:buNone/>
                </a:pPr>
                <a:endParaRPr 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26686" name="Rectangle 81"/>
              <p:cNvSpPr>
                <a:spLocks noChangeArrowheads="1"/>
              </p:cNvSpPr>
              <p:nvPr/>
            </p:nvSpPr>
            <p:spPr bwMode="auto">
              <a:xfrm>
                <a:off x="1154" y="3203"/>
                <a:ext cx="357" cy="1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ts val="300"/>
                  </a:spcBef>
                  <a:buClr>
                    <a:srgbClr val="1B587C"/>
                  </a:buClr>
                  <a:buFont typeface="Georgia" panose="02040502050405020303" pitchFamily="18" charset="0"/>
                  <a:buChar char="•"/>
                  <a:defRPr sz="2800">
                    <a:solidFill>
                      <a:schemeClr val="tx1"/>
                    </a:solidFill>
                    <a:latin typeface="Georgia" panose="02040502050405020303" pitchFamily="18" charset="0"/>
                  </a:defRPr>
                </a:lvl1pPr>
                <a:lvl2pPr marL="742950" indent="-285750">
                  <a:spcBef>
                    <a:spcPts val="300"/>
                  </a:spcBef>
                  <a:buClr>
                    <a:schemeClr val="accent2"/>
                  </a:buClr>
                  <a:buFont typeface="Georgia" panose="02040502050405020303" pitchFamily="18" charset="0"/>
                  <a:buChar char="▫"/>
                  <a:defRPr sz="2600">
                    <a:solidFill>
                      <a:schemeClr val="accent2"/>
                    </a:solidFill>
                    <a:latin typeface="Georgia" panose="02040502050405020303" pitchFamily="18" charset="0"/>
                  </a:defRPr>
                </a:lvl2pPr>
                <a:lvl3pPr marL="1143000" indent="-228600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sz="2400">
                    <a:solidFill>
                      <a:schemeClr val="accent1"/>
                    </a:solidFill>
                    <a:latin typeface="Georgia" panose="02040502050405020303" pitchFamily="18" charset="0"/>
                  </a:defRPr>
                </a:lvl3pPr>
                <a:lvl4pPr marL="1600200" indent="-228600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sz="2200">
                    <a:solidFill>
                      <a:schemeClr val="accent1"/>
                    </a:solidFill>
                    <a:latin typeface="Georgia" panose="02040502050405020303" pitchFamily="18" charset="0"/>
                  </a:defRPr>
                </a:lvl4pPr>
                <a:lvl5pPr marL="2057400" indent="-228600">
                  <a:spcBef>
                    <a:spcPts val="300"/>
                  </a:spcBef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5pPr>
                <a:lvl6pPr marL="25146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6pPr>
                <a:lvl7pPr marL="29718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7pPr>
                <a:lvl8pPr marL="34290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8pPr>
                <a:lvl9pPr marL="38862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>
                    <a:solidFill>
                      <a:srgbClr val="000000"/>
                    </a:solidFill>
                    <a:latin typeface="Arial" panose="020B0604020202020204" pitchFamily="34" charset="0"/>
                  </a:rPr>
                  <a:t>Quantity</a:t>
                </a:r>
                <a:endParaRPr lang="en-US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6687" name="Rectangle 82"/>
              <p:cNvSpPr>
                <a:spLocks noChangeArrowheads="1"/>
              </p:cNvSpPr>
              <p:nvPr/>
            </p:nvSpPr>
            <p:spPr bwMode="auto">
              <a:xfrm>
                <a:off x="1114" y="3319"/>
                <a:ext cx="398" cy="1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>
                  <a:spcBef>
                    <a:spcPts val="300"/>
                  </a:spcBef>
                  <a:buClr>
                    <a:srgbClr val="1B587C"/>
                  </a:buClr>
                  <a:buFont typeface="Georgia" panose="02040502050405020303" pitchFamily="18" charset="0"/>
                  <a:buChar char="•"/>
                  <a:defRPr sz="2800">
                    <a:solidFill>
                      <a:schemeClr val="tx1"/>
                    </a:solidFill>
                    <a:latin typeface="Georgia" panose="02040502050405020303" pitchFamily="18" charset="0"/>
                  </a:defRPr>
                </a:lvl1pPr>
                <a:lvl2pPr marL="742950" indent="-285750">
                  <a:spcBef>
                    <a:spcPts val="300"/>
                  </a:spcBef>
                  <a:buClr>
                    <a:schemeClr val="accent2"/>
                  </a:buClr>
                  <a:buFont typeface="Georgia" panose="02040502050405020303" pitchFamily="18" charset="0"/>
                  <a:buChar char="▫"/>
                  <a:defRPr sz="2600">
                    <a:solidFill>
                      <a:schemeClr val="accent2"/>
                    </a:solidFill>
                    <a:latin typeface="Georgia" panose="02040502050405020303" pitchFamily="18" charset="0"/>
                  </a:defRPr>
                </a:lvl2pPr>
                <a:lvl3pPr marL="1143000" indent="-228600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sz="2400">
                    <a:solidFill>
                      <a:schemeClr val="accent1"/>
                    </a:solidFill>
                    <a:latin typeface="Georgia" panose="02040502050405020303" pitchFamily="18" charset="0"/>
                  </a:defRPr>
                </a:lvl3pPr>
                <a:lvl4pPr marL="1600200" indent="-228600">
                  <a:spcBef>
                    <a:spcPts val="300"/>
                  </a:spcBef>
                  <a:buClr>
                    <a:schemeClr val="accent1"/>
                  </a:buClr>
                  <a:buFont typeface="Wingdings 2" panose="05020102010507070707" pitchFamily="18" charset="2"/>
                  <a:buChar char=""/>
                  <a:defRPr sz="2200">
                    <a:solidFill>
                      <a:schemeClr val="accent1"/>
                    </a:solidFill>
                    <a:latin typeface="Georgia" panose="02040502050405020303" pitchFamily="18" charset="0"/>
                  </a:defRPr>
                </a:lvl4pPr>
                <a:lvl5pPr marL="2057400" indent="-228600">
                  <a:spcBef>
                    <a:spcPts val="300"/>
                  </a:spcBef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5pPr>
                <a:lvl6pPr marL="25146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6pPr>
                <a:lvl7pPr marL="29718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7pPr>
                <a:lvl8pPr marL="34290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8pPr>
                <a:lvl9pPr marL="3886200" indent="-228600" eaLnBrk="0" fontAlgn="base" hangingPunct="0">
                  <a:spcBef>
                    <a:spcPts val="300"/>
                  </a:spcBef>
                  <a:spcAft>
                    <a:spcPct val="0"/>
                  </a:spcAft>
                  <a:buClr>
                    <a:srgbClr val="1B587C"/>
                  </a:buClr>
                  <a:buFont typeface="Georgia" panose="02040502050405020303" pitchFamily="18" charset="0"/>
                  <a:buChar char="▫"/>
                  <a:defRPr sz="2000">
                    <a:solidFill>
                      <a:srgbClr val="1B587C"/>
                    </a:solidFill>
                    <a:latin typeface="Georgia" panose="02040502050405020303" pitchFamily="18" charset="0"/>
                  </a:defRPr>
                </a:lvl9pPr>
              </a:lstStyle>
              <a:p>
                <a:pPr>
                  <a:spcBef>
                    <a:spcPct val="0"/>
                  </a:spcBef>
                  <a:buClrTx/>
                  <a:buFontTx/>
                  <a:buNone/>
                </a:pPr>
                <a:r>
                  <a:rPr lang="en-US" sz="1200">
                    <a:solidFill>
                      <a:srgbClr val="000000"/>
                    </a:solidFill>
                    <a:latin typeface="Arial" panose="020B0604020202020204" pitchFamily="34" charset="0"/>
                  </a:rPr>
                  <a:t>produced</a:t>
                </a:r>
                <a:endParaRPr lang="en-US" sz="2400">
                  <a:latin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6672" name="Group 83"/>
          <p:cNvGrpSpPr>
            <a:grpSpLocks/>
          </p:cNvGrpSpPr>
          <p:nvPr/>
        </p:nvGrpSpPr>
        <p:grpSpPr bwMode="auto">
          <a:xfrm>
            <a:off x="5932488" y="3711575"/>
            <a:ext cx="1373187" cy="1739900"/>
            <a:chOff x="3934" y="2338"/>
            <a:chExt cx="865" cy="1096"/>
          </a:xfrm>
        </p:grpSpPr>
        <p:sp>
          <p:nvSpPr>
            <p:cNvPr id="26678" name="Line 84"/>
            <p:cNvSpPr>
              <a:spLocks noChangeShapeType="1"/>
            </p:cNvSpPr>
            <p:nvPr/>
          </p:nvSpPr>
          <p:spPr bwMode="auto">
            <a:xfrm>
              <a:off x="4359" y="2365"/>
              <a:ext cx="1" cy="805"/>
            </a:xfrm>
            <a:prstGeom prst="line">
              <a:avLst/>
            </a:prstGeom>
            <a:noFill/>
            <a:ln w="14288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6679" name="Oval 85"/>
            <p:cNvSpPr>
              <a:spLocks noChangeArrowheads="1"/>
            </p:cNvSpPr>
            <p:nvPr/>
          </p:nvSpPr>
          <p:spPr bwMode="auto">
            <a:xfrm>
              <a:off x="4324" y="2338"/>
              <a:ext cx="61" cy="53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</a:pPr>
              <a:endParaRPr lang="en-US" sz="1800">
                <a:latin typeface="Arial" panose="020B0604020202020204" pitchFamily="34" charset="0"/>
              </a:endParaRPr>
            </a:p>
          </p:txBody>
        </p:sp>
        <p:sp>
          <p:nvSpPr>
            <p:cNvPr id="26680" name="Rectangle 86"/>
            <p:cNvSpPr>
              <a:spLocks noChangeArrowheads="1"/>
            </p:cNvSpPr>
            <p:nvPr/>
          </p:nvSpPr>
          <p:spPr bwMode="auto">
            <a:xfrm>
              <a:off x="3934" y="3203"/>
              <a:ext cx="865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Quantity produced =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6681" name="Rectangle 87"/>
            <p:cNvSpPr>
              <a:spLocks noChangeArrowheads="1"/>
            </p:cNvSpPr>
            <p:nvPr/>
          </p:nvSpPr>
          <p:spPr bwMode="auto">
            <a:xfrm>
              <a:off x="4067" y="3319"/>
              <a:ext cx="591" cy="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000000"/>
                  </a:solidFill>
                  <a:latin typeface="Arial" panose="020B0604020202020204" pitchFamily="34" charset="0"/>
                </a:rPr>
                <a:t>Efficient scale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26674" name="Rectangle 86"/>
          <p:cNvSpPr>
            <a:spLocks noChangeArrowheads="1"/>
          </p:cNvSpPr>
          <p:nvPr/>
        </p:nvSpPr>
        <p:spPr bwMode="auto">
          <a:xfrm>
            <a:off x="4279900" y="2370138"/>
            <a:ext cx="255588" cy="2701925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75" name="Rectangle 87"/>
          <p:cNvSpPr>
            <a:spLocks noChangeArrowheads="1"/>
          </p:cNvSpPr>
          <p:nvPr/>
        </p:nvSpPr>
        <p:spPr bwMode="auto">
          <a:xfrm>
            <a:off x="8515350" y="2297113"/>
            <a:ext cx="73025" cy="266541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76" name="Rectangle 88"/>
          <p:cNvSpPr>
            <a:spLocks noChangeArrowheads="1"/>
          </p:cNvSpPr>
          <p:nvPr/>
        </p:nvSpPr>
        <p:spPr bwMode="auto">
          <a:xfrm>
            <a:off x="8515350" y="2224088"/>
            <a:ext cx="292100" cy="2811462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26677" name="Rectangle 89"/>
          <p:cNvSpPr>
            <a:spLocks noChangeArrowheads="1"/>
          </p:cNvSpPr>
          <p:nvPr/>
        </p:nvSpPr>
        <p:spPr bwMode="auto">
          <a:xfrm>
            <a:off x="4572000" y="1822450"/>
            <a:ext cx="4271963" cy="3906838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316" y="2360549"/>
            <a:ext cx="4138621" cy="34037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6085" y="2370138"/>
            <a:ext cx="3973087" cy="3320997"/>
          </a:xfrm>
          <a:prstGeom prst="rect">
            <a:avLst/>
          </a:prstGeom>
        </p:spPr>
      </p:pic>
      <p:sp>
        <p:nvSpPr>
          <p:cNvPr id="88" name="Rectangle 37"/>
          <p:cNvSpPr>
            <a:spLocks noChangeArrowheads="1"/>
          </p:cNvSpPr>
          <p:nvPr/>
        </p:nvSpPr>
        <p:spPr bwMode="auto">
          <a:xfrm>
            <a:off x="5163412" y="2026286"/>
            <a:ext cx="277640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600" b="1" dirty="0">
                <a:solidFill>
                  <a:srgbClr val="000000"/>
                </a:solidFill>
                <a:latin typeface="Arial" panose="020B0604020202020204" pitchFamily="34" charset="0"/>
              </a:rPr>
              <a:t>   </a:t>
            </a:r>
            <a:r>
              <a:rPr lang="en-US" sz="1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Perfectly </a:t>
            </a:r>
            <a:r>
              <a:rPr lang="en-US" sz="1600" b="1" dirty="0">
                <a:solidFill>
                  <a:srgbClr val="000000"/>
                </a:solidFill>
                <a:latin typeface="Arial" panose="020B0604020202020204" pitchFamily="34" charset="0"/>
              </a:rPr>
              <a:t>Competitive </a:t>
            </a:r>
            <a:r>
              <a:rPr lang="en-US" sz="1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Firm</a:t>
            </a:r>
            <a:endParaRPr lang="en-US" sz="1600" dirty="0"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5976" y="5553236"/>
            <a:ext cx="323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Q</a:t>
            </a:r>
            <a:endParaRPr lang="en-CA" sz="1200" dirty="0"/>
          </a:p>
        </p:txBody>
      </p:sp>
      <p:sp>
        <p:nvSpPr>
          <p:cNvPr id="90" name="TextBox 89"/>
          <p:cNvSpPr txBox="1"/>
          <p:nvPr/>
        </p:nvSpPr>
        <p:spPr>
          <a:xfrm>
            <a:off x="6217985" y="5485577"/>
            <a:ext cx="10876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Efficient Q</a:t>
            </a:r>
            <a:endParaRPr lang="en-CA" sz="1200" dirty="0"/>
          </a:p>
        </p:txBody>
      </p:sp>
      <p:sp>
        <p:nvSpPr>
          <p:cNvPr id="91" name="Text Box 88"/>
          <p:cNvSpPr txBox="1">
            <a:spLocks noChangeArrowheads="1"/>
          </p:cNvSpPr>
          <p:nvPr/>
        </p:nvSpPr>
        <p:spPr bwMode="auto">
          <a:xfrm>
            <a:off x="567768" y="5834063"/>
            <a:ext cx="8135937" cy="923925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monopolistically competitive firm has the ability to produce more Q (excess capacity) and lower its ATC. However, it would be making a loss because its ATC would be greater than the price it could get for that quantity.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LR Equilibrium Compared</a:t>
            </a:r>
            <a:endParaRPr lang="en-CA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800" smtClean="0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196975"/>
            <a:ext cx="8229600" cy="492778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For a competitive firm, P = MC.</a:t>
            </a:r>
          </a:p>
          <a:p>
            <a:pPr eaLnBrk="1" hangingPunct="1"/>
            <a:r>
              <a:rPr lang="en-US" dirty="0" smtClean="0"/>
              <a:t>For a monopolistically competitive firm, P &gt; MC.</a:t>
            </a:r>
          </a:p>
          <a:p>
            <a:pPr eaLnBrk="1" hangingPunct="1"/>
            <a:r>
              <a:rPr lang="en-US" dirty="0" smtClean="0"/>
              <a:t>Because price exceeds marginal cost, an extra unit sold at the going price means more profit for the monopolistically competitive firm (adds more to TR than it does to TC).</a:t>
            </a:r>
          </a:p>
          <a:p>
            <a:pPr eaLnBrk="1" hangingPunct="1"/>
            <a:r>
              <a:rPr lang="en-US" dirty="0" smtClean="0"/>
              <a:t>A firms wants more customers, so it will advertise to get them.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400" smtClean="0"/>
              <a:t>Advertising</a:t>
            </a:r>
            <a:endParaRPr lang="en-US" sz="4400" smtClean="0">
              <a:latin typeface="Tahoma" panose="020B0604030504040204" pitchFamily="34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CA" dirty="0" smtClean="0"/>
              <a:t>Proponents say:</a:t>
            </a:r>
          </a:p>
          <a:p>
            <a:pPr lvl="0"/>
            <a:r>
              <a:rPr lang="en-CA" dirty="0" smtClean="0"/>
              <a:t>It </a:t>
            </a:r>
            <a:r>
              <a:rPr lang="en-CA" dirty="0"/>
              <a:t>provides information to consumers about new products and services, sales and so forth.</a:t>
            </a:r>
          </a:p>
          <a:p>
            <a:pPr lvl="0"/>
            <a:r>
              <a:rPr lang="en-CA" dirty="0"/>
              <a:t>It encourages price competition (“we’ll match any competitor’s price – just bring us their flyer”).</a:t>
            </a:r>
          </a:p>
          <a:p>
            <a:pPr lvl="0"/>
            <a:r>
              <a:rPr lang="en-CA" dirty="0"/>
              <a:t>It allows new firms to enter an industry (they can advertise to make their presence and products known to consumers).</a:t>
            </a:r>
          </a:p>
          <a:p>
            <a:pPr lvl="0"/>
            <a:r>
              <a:rPr lang="en-CA" dirty="0"/>
              <a:t>It signals consumers that the product is of high quality (the firm wouldn’t spend so much money to advertise a junk good because it wants repeat customers</a:t>
            </a:r>
            <a:r>
              <a:rPr lang="en-CA" dirty="0" smtClean="0"/>
              <a:t>).</a:t>
            </a:r>
            <a:endParaRPr lang="en-CA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800" smtClean="0">
              <a:latin typeface="Tahoma" panose="020B0604030504040204" pitchFamily="34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2010015"/>
            <a:ext cx="8229600" cy="432435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CA" dirty="0" smtClean="0"/>
              <a:t>Critics say:</a:t>
            </a:r>
          </a:p>
          <a:p>
            <a:pPr lvl="0"/>
            <a:r>
              <a:rPr lang="en-CA" dirty="0" smtClean="0"/>
              <a:t>It </a:t>
            </a:r>
            <a:r>
              <a:rPr lang="en-CA" dirty="0"/>
              <a:t>could be a barrier to entry by helping existing firms build intense brand loyalty (a new firm wouldn’t stand a chance of being competitive against a firm with a committed consumer base).</a:t>
            </a:r>
          </a:p>
          <a:p>
            <a:pPr lvl="0"/>
            <a:r>
              <a:rPr lang="en-CA" dirty="0"/>
              <a:t>It could increase prices by increasing the costs of production.</a:t>
            </a:r>
          </a:p>
          <a:p>
            <a:pPr lvl="0"/>
            <a:r>
              <a:rPr lang="en-CA" dirty="0"/>
              <a:t>It manipulates consumers into buying stuff they don’t really want.</a:t>
            </a:r>
          </a:p>
          <a:p>
            <a:pPr lvl="0"/>
            <a:r>
              <a:rPr lang="en-CA" dirty="0"/>
              <a:t>When aimed at children, advertising is exploitative.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373063" y="434975"/>
            <a:ext cx="8229600" cy="1066800"/>
          </a:xfrm>
        </p:spPr>
        <p:txBody>
          <a:bodyPr/>
          <a:lstStyle/>
          <a:p>
            <a:pPr eaLnBrk="1" hangingPunct="1"/>
            <a:r>
              <a:rPr lang="en-US" sz="3400" dirty="0" smtClean="0">
                <a:solidFill>
                  <a:schemeClr val="tx1"/>
                </a:solidFill>
              </a:rPr>
              <a:t>Brand Names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373063" y="1787136"/>
            <a:ext cx="8229600" cy="432435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Critics argue that brand names cause consumers to perceive differences that do not really exist.</a:t>
            </a:r>
          </a:p>
          <a:p>
            <a:pPr eaLnBrk="1" hangingPunct="1"/>
            <a:r>
              <a:rPr lang="en-US" dirty="0" smtClean="0"/>
              <a:t>Consumers’ willingness to pay more for brand names is irrational, fostered by advertising</a:t>
            </a:r>
          </a:p>
          <a:p>
            <a:pPr eaLnBrk="1" hangingPunct="1"/>
            <a:r>
              <a:rPr lang="en-US" dirty="0" smtClean="0"/>
              <a:t>Brand names signal information about quality.</a:t>
            </a:r>
          </a:p>
          <a:p>
            <a:pPr eaLnBrk="1" hangingPunct="1"/>
            <a:r>
              <a:rPr lang="en-US" dirty="0" smtClean="0"/>
              <a:t>Companies with brand names have incentive </a:t>
            </a:r>
            <a:br>
              <a:rPr lang="en-US" dirty="0" smtClean="0"/>
            </a:br>
            <a:r>
              <a:rPr lang="en-US" dirty="0" smtClean="0"/>
              <a:t>to maintain quality, to protect the reputation of their brand names.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44"/>
          <p:cNvSpPr>
            <a:spLocks noChangeArrowheads="1"/>
          </p:cNvSpPr>
          <p:nvPr/>
        </p:nvSpPr>
        <p:spPr bwMode="auto">
          <a:xfrm>
            <a:off x="0" y="1092200"/>
            <a:ext cx="9144000" cy="5765800"/>
          </a:xfrm>
          <a:prstGeom prst="rect">
            <a:avLst/>
          </a:prstGeom>
          <a:solidFill>
            <a:srgbClr val="FFFFFB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500" smtClean="0">
                <a:solidFill>
                  <a:schemeClr val="bg1"/>
                </a:solidFill>
              </a:rPr>
              <a:t> Monopolistically Competitive Firm in the Long Run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5C3CF1-AACF-469B-A89A-F67F06E7FEAF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6564313" y="6680200"/>
            <a:ext cx="26416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altLang="en-US" sz="800" b="1">
                <a:solidFill>
                  <a:schemeClr val="bg1"/>
                </a:solidFill>
                <a:latin typeface="Arial" panose="020B0604020202020204" pitchFamily="34" charset="0"/>
              </a:rPr>
              <a:t>Copyright©2003  Southwestern/Thomson Learning</a:t>
            </a: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3F6F9"/>
          </a:solidFill>
          <a:ln w="212725">
            <a:solidFill>
              <a:srgbClr val="F3F6F9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3" name="Rectangle 6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2F4F8"/>
          </a:solidFill>
          <a:ln w="193675">
            <a:solidFill>
              <a:srgbClr val="F2F4F8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4" name="Rectangle 7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1F4F7"/>
          </a:solidFill>
          <a:ln w="174625">
            <a:solidFill>
              <a:srgbClr val="F1F4F7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5" name="Rectangle 8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F0F2F5"/>
          </a:solidFill>
          <a:ln w="155575">
            <a:solidFill>
              <a:srgbClr val="F0F2F5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6" name="Rectangle 9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EF1F4"/>
          </a:solidFill>
          <a:ln w="134938">
            <a:solidFill>
              <a:srgbClr val="EEF1F4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7" name="Rectangle 10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DEFF3"/>
          </a:solidFill>
          <a:ln w="115888">
            <a:solidFill>
              <a:srgbClr val="EDEFF3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8" name="Rectangle 11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BEEF2"/>
          </a:solidFill>
          <a:ln w="96838">
            <a:solidFill>
              <a:srgbClr val="EBEEF2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69" name="Rectangle 12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AECF1"/>
          </a:solidFill>
          <a:ln w="77788">
            <a:solidFill>
              <a:srgbClr val="EAECF1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70" name="Rectangle 13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9EBF0"/>
          </a:solidFill>
          <a:ln w="58738">
            <a:solidFill>
              <a:srgbClr val="E9EBF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71" name="Rectangle 14"/>
          <p:cNvSpPr>
            <a:spLocks noChangeArrowheads="1"/>
          </p:cNvSpPr>
          <p:nvPr/>
        </p:nvSpPr>
        <p:spPr bwMode="auto">
          <a:xfrm>
            <a:off x="1509713" y="1485900"/>
            <a:ext cx="6619875" cy="4437063"/>
          </a:xfrm>
          <a:prstGeom prst="rect">
            <a:avLst/>
          </a:prstGeom>
          <a:solidFill>
            <a:srgbClr val="E7EAEF"/>
          </a:solidFill>
          <a:ln w="38100">
            <a:solidFill>
              <a:srgbClr val="E7EAEF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sp>
        <p:nvSpPr>
          <p:cNvPr id="19474" name="Freeform 17"/>
          <p:cNvSpPr>
            <a:spLocks/>
          </p:cNvSpPr>
          <p:nvPr/>
        </p:nvSpPr>
        <p:spPr bwMode="auto">
          <a:xfrm>
            <a:off x="1354138" y="1370013"/>
            <a:ext cx="6735762" cy="4495800"/>
          </a:xfrm>
          <a:custGeom>
            <a:avLst/>
            <a:gdLst>
              <a:gd name="T0" fmla="*/ 0 w 4243"/>
              <a:gd name="T1" fmla="*/ 0 h 2832"/>
              <a:gd name="T2" fmla="*/ 0 w 4243"/>
              <a:gd name="T3" fmla="*/ 2147483646 h 2832"/>
              <a:gd name="T4" fmla="*/ 2147483646 w 4243"/>
              <a:gd name="T5" fmla="*/ 2147483646 h 2832"/>
              <a:gd name="T6" fmla="*/ 0 60000 65536"/>
              <a:gd name="T7" fmla="*/ 0 60000 65536"/>
              <a:gd name="T8" fmla="*/ 0 60000 65536"/>
              <a:gd name="T9" fmla="*/ 0 w 4243"/>
              <a:gd name="T10" fmla="*/ 0 h 2832"/>
              <a:gd name="T11" fmla="*/ 4243 w 4243"/>
              <a:gd name="T12" fmla="*/ 2832 h 283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243" h="2832">
                <a:moveTo>
                  <a:pt x="0" y="0"/>
                </a:moveTo>
                <a:lnTo>
                  <a:pt x="0" y="2832"/>
                </a:lnTo>
                <a:lnTo>
                  <a:pt x="4243" y="2832"/>
                </a:lnTo>
              </a:path>
            </a:pathLst>
          </a:cu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477" name="Rectangle 20"/>
          <p:cNvSpPr>
            <a:spLocks noChangeArrowheads="1"/>
          </p:cNvSpPr>
          <p:nvPr/>
        </p:nvSpPr>
        <p:spPr bwMode="auto">
          <a:xfrm>
            <a:off x="1231900" y="5713413"/>
            <a:ext cx="203200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US" sz="1600">
                <a:solidFill>
                  <a:srgbClr val="000000"/>
                </a:solidFill>
                <a:latin typeface="Arial" panose="020B0604020202020204" pitchFamily="34" charset="0"/>
              </a:rPr>
              <a:t>0</a:t>
            </a:r>
            <a:endParaRPr lang="en-US" sz="2400">
              <a:latin typeface="Times New Roman" panose="02020603050405020304" pitchFamily="18" charset="0"/>
            </a:endParaRPr>
          </a:p>
        </p:txBody>
      </p:sp>
      <p:grpSp>
        <p:nvGrpSpPr>
          <p:cNvPr id="19478" name="Group 21"/>
          <p:cNvGrpSpPr>
            <a:grpSpLocks/>
          </p:cNvGrpSpPr>
          <p:nvPr/>
        </p:nvGrpSpPr>
        <p:grpSpPr bwMode="auto">
          <a:xfrm>
            <a:off x="1358900" y="2552700"/>
            <a:ext cx="4541838" cy="2862263"/>
            <a:chOff x="856" y="1608"/>
            <a:chExt cx="2861" cy="1803"/>
          </a:xfrm>
        </p:grpSpPr>
        <p:sp>
          <p:nvSpPr>
            <p:cNvPr id="19492" name="Line 22"/>
            <p:cNvSpPr>
              <a:spLocks noChangeShapeType="1"/>
            </p:cNvSpPr>
            <p:nvPr/>
          </p:nvSpPr>
          <p:spPr bwMode="auto">
            <a:xfrm>
              <a:off x="856" y="1608"/>
              <a:ext cx="2073" cy="1599"/>
            </a:xfrm>
            <a:prstGeom prst="line">
              <a:avLst/>
            </a:prstGeom>
            <a:noFill/>
            <a:ln w="58738">
              <a:solidFill>
                <a:srgbClr val="003F9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93" name="Rectangle 23"/>
            <p:cNvSpPr>
              <a:spLocks noChangeArrowheads="1"/>
            </p:cNvSpPr>
            <p:nvPr/>
          </p:nvSpPr>
          <p:spPr bwMode="auto">
            <a:xfrm>
              <a:off x="3184" y="3239"/>
              <a:ext cx="533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>
                  <a:solidFill>
                    <a:srgbClr val="000000"/>
                  </a:solidFill>
                  <a:latin typeface="Arial" panose="020B0604020202020204" pitchFamily="34" charset="0"/>
                </a:rPr>
                <a:t>Demand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79" name="Group 24"/>
          <p:cNvGrpSpPr>
            <a:grpSpLocks/>
          </p:cNvGrpSpPr>
          <p:nvPr/>
        </p:nvGrpSpPr>
        <p:grpSpPr bwMode="auto">
          <a:xfrm>
            <a:off x="1395413" y="2698750"/>
            <a:ext cx="2339975" cy="2903538"/>
            <a:chOff x="879" y="1700"/>
            <a:chExt cx="1474" cy="1829"/>
          </a:xfrm>
        </p:grpSpPr>
        <p:sp>
          <p:nvSpPr>
            <p:cNvPr id="19490" name="Line 25"/>
            <p:cNvSpPr>
              <a:spLocks noChangeShapeType="1"/>
            </p:cNvSpPr>
            <p:nvPr/>
          </p:nvSpPr>
          <p:spPr bwMode="auto">
            <a:xfrm>
              <a:off x="879" y="1700"/>
              <a:ext cx="999" cy="1430"/>
            </a:xfrm>
            <a:prstGeom prst="line">
              <a:avLst/>
            </a:prstGeom>
            <a:noFill/>
            <a:ln w="58738">
              <a:solidFill>
                <a:srgbClr val="AD0D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91" name="Rectangle 26"/>
            <p:cNvSpPr>
              <a:spLocks noChangeArrowheads="1"/>
            </p:cNvSpPr>
            <p:nvPr/>
          </p:nvSpPr>
          <p:spPr bwMode="auto">
            <a:xfrm>
              <a:off x="2154" y="3375"/>
              <a:ext cx="199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 i="1">
                  <a:solidFill>
                    <a:srgbClr val="000000"/>
                  </a:solidFill>
                  <a:latin typeface="Arial" panose="020B0604020202020204" pitchFamily="34" charset="0"/>
                </a:rPr>
                <a:t>MR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80" name="Group 27"/>
          <p:cNvGrpSpPr>
            <a:grpSpLocks/>
          </p:cNvGrpSpPr>
          <p:nvPr/>
        </p:nvGrpSpPr>
        <p:grpSpPr bwMode="auto">
          <a:xfrm>
            <a:off x="1760538" y="2132013"/>
            <a:ext cx="4970462" cy="1892300"/>
            <a:chOff x="1109" y="1343"/>
            <a:chExt cx="3131" cy="1192"/>
          </a:xfrm>
        </p:grpSpPr>
        <p:sp>
          <p:nvSpPr>
            <p:cNvPr id="19488" name="Freeform 28"/>
            <p:cNvSpPr>
              <a:spLocks/>
            </p:cNvSpPr>
            <p:nvPr/>
          </p:nvSpPr>
          <p:spPr bwMode="auto">
            <a:xfrm>
              <a:off x="1109" y="1449"/>
              <a:ext cx="2756" cy="1086"/>
            </a:xfrm>
            <a:custGeom>
              <a:avLst/>
              <a:gdLst>
                <a:gd name="T0" fmla="*/ 2147483646 w 226"/>
                <a:gd name="T1" fmla="*/ 0 h 89"/>
                <a:gd name="T2" fmla="*/ 2147483646 w 226"/>
                <a:gd name="T3" fmla="*/ 2147483646 h 89"/>
                <a:gd name="T4" fmla="*/ 2147483646 w 226"/>
                <a:gd name="T5" fmla="*/ 2147483646 h 89"/>
                <a:gd name="T6" fmla="*/ 0 w 226"/>
                <a:gd name="T7" fmla="*/ 2147483646 h 8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26"/>
                <a:gd name="T13" fmla="*/ 0 h 89"/>
                <a:gd name="T14" fmla="*/ 226 w 226"/>
                <a:gd name="T15" fmla="*/ 89 h 8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26" h="89">
                  <a:moveTo>
                    <a:pt x="226" y="0"/>
                  </a:moveTo>
                  <a:cubicBezTo>
                    <a:pt x="196" y="39"/>
                    <a:pt x="141" y="89"/>
                    <a:pt x="100" y="89"/>
                  </a:cubicBezTo>
                  <a:cubicBezTo>
                    <a:pt x="86" y="89"/>
                    <a:pt x="70" y="80"/>
                    <a:pt x="68" y="79"/>
                  </a:cubicBezTo>
                  <a:cubicBezTo>
                    <a:pt x="44" y="65"/>
                    <a:pt x="16" y="26"/>
                    <a:pt x="0" y="2"/>
                  </a:cubicBezTo>
                </a:path>
              </a:pathLst>
            </a:custGeom>
            <a:noFill/>
            <a:ln w="58738">
              <a:solidFill>
                <a:srgbClr val="7030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89" name="Rectangle 29"/>
            <p:cNvSpPr>
              <a:spLocks noChangeArrowheads="1"/>
            </p:cNvSpPr>
            <p:nvPr/>
          </p:nvSpPr>
          <p:spPr bwMode="auto">
            <a:xfrm>
              <a:off x="3985" y="1343"/>
              <a:ext cx="255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 i="1">
                  <a:solidFill>
                    <a:srgbClr val="000000"/>
                  </a:solidFill>
                  <a:latin typeface="Arial" panose="020B0604020202020204" pitchFamily="34" charset="0"/>
                </a:rPr>
                <a:t>ATC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81" name="Group 30"/>
          <p:cNvGrpSpPr>
            <a:grpSpLocks/>
          </p:cNvGrpSpPr>
          <p:nvPr/>
        </p:nvGrpSpPr>
        <p:grpSpPr bwMode="auto">
          <a:xfrm>
            <a:off x="2206625" y="1789113"/>
            <a:ext cx="3709988" cy="3727450"/>
            <a:chOff x="1390" y="1127"/>
            <a:chExt cx="2337" cy="2348"/>
          </a:xfrm>
        </p:grpSpPr>
        <p:sp>
          <p:nvSpPr>
            <p:cNvPr id="19486" name="Line 31"/>
            <p:cNvSpPr>
              <a:spLocks noChangeShapeType="1"/>
            </p:cNvSpPr>
            <p:nvPr/>
          </p:nvSpPr>
          <p:spPr bwMode="auto">
            <a:xfrm flipH="1">
              <a:off x="1390" y="1303"/>
              <a:ext cx="2194" cy="2172"/>
            </a:xfrm>
            <a:prstGeom prst="line">
              <a:avLst/>
            </a:prstGeom>
            <a:noFill/>
            <a:ln w="58738">
              <a:solidFill>
                <a:srgbClr val="0099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9487" name="Rectangle 32"/>
            <p:cNvSpPr>
              <a:spLocks noChangeArrowheads="1"/>
            </p:cNvSpPr>
            <p:nvPr/>
          </p:nvSpPr>
          <p:spPr bwMode="auto">
            <a:xfrm>
              <a:off x="3528" y="1127"/>
              <a:ext cx="199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•"/>
                <a:defRPr sz="28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ts val="300"/>
                </a:spcBef>
                <a:buClr>
                  <a:schemeClr val="accent2"/>
                </a:buClr>
                <a:buFont typeface="Georgia" panose="02040502050405020303" pitchFamily="18" charset="0"/>
                <a:buChar char="▫"/>
                <a:defRPr sz="2600">
                  <a:solidFill>
                    <a:schemeClr val="accent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400">
                  <a:solidFill>
                    <a:schemeClr val="accent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ts val="300"/>
                </a:spcBef>
                <a:buClr>
                  <a:schemeClr val="accent1"/>
                </a:buClr>
                <a:buFont typeface="Wingdings 2" panose="05020102010507070707" pitchFamily="18" charset="2"/>
                <a:buChar char=""/>
                <a:defRPr sz="2200">
                  <a:solidFill>
                    <a:schemeClr val="accent1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ts val="300"/>
                </a:spcBef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rgbClr val="1B587C"/>
                </a:buClr>
                <a:buFont typeface="Georgia" panose="02040502050405020303" pitchFamily="18" charset="0"/>
                <a:buChar char="▫"/>
                <a:defRPr sz="2000">
                  <a:solidFill>
                    <a:srgbClr val="1B587C"/>
                  </a:solidFill>
                  <a:latin typeface="Georgia" panose="02040502050405020303" pitchFamily="18" charset="0"/>
                </a:defRPr>
              </a:lvl9pPr>
            </a:lstStyle>
            <a:p>
              <a:pPr>
                <a:spcBef>
                  <a:spcPct val="0"/>
                </a:spcBef>
                <a:buClrTx/>
                <a:buFontTx/>
                <a:buNone/>
              </a:pPr>
              <a:r>
                <a:rPr lang="en-US" sz="1600" i="1">
                  <a:solidFill>
                    <a:srgbClr val="000000"/>
                  </a:solidFill>
                  <a:latin typeface="Arial" panose="020B0604020202020204" pitchFamily="34" charset="0"/>
                </a:rPr>
                <a:t>MC</a:t>
              </a:r>
              <a:endParaRPr lang="en-US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482" name="Oval 42"/>
          <p:cNvSpPr>
            <a:spLocks noChangeArrowheads="1"/>
          </p:cNvSpPr>
          <p:nvPr/>
        </p:nvSpPr>
        <p:spPr bwMode="auto">
          <a:xfrm>
            <a:off x="2806700" y="4779963"/>
            <a:ext cx="134938" cy="136525"/>
          </a:xfrm>
          <a:prstGeom prst="ellipse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1B587C"/>
              </a:buClr>
              <a:buFont typeface="Georgia" panose="02040502050405020303" pitchFamily="18" charset="0"/>
              <a:buChar char="▫"/>
              <a:defRPr sz="2000">
                <a:solidFill>
                  <a:srgbClr val="1B587C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sz="1800">
              <a:latin typeface="Arial" panose="020B0604020202020204" pitchFamily="34" charset="0"/>
            </a:endParaRPr>
          </a:p>
        </p:txBody>
      </p:sp>
      <p:cxnSp>
        <p:nvCxnSpPr>
          <p:cNvPr id="19485" name="Straight Connector 47"/>
          <p:cNvCxnSpPr>
            <a:cxnSpLocks noChangeShapeType="1"/>
          </p:cNvCxnSpPr>
          <p:nvPr/>
        </p:nvCxnSpPr>
        <p:spPr bwMode="auto">
          <a:xfrm rot="16200000" flipH="1">
            <a:off x="2892425" y="4999038"/>
            <a:ext cx="730250" cy="584200"/>
          </a:xfrm>
          <a:prstGeom prst="line">
            <a:avLst/>
          </a:prstGeom>
          <a:noFill/>
          <a:ln w="57150" algn="ctr">
            <a:solidFill>
              <a:srgbClr val="C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06" y="1347738"/>
            <a:ext cx="8690694" cy="5473881"/>
          </a:xfrm>
          <a:prstGeom prst="rect">
            <a:avLst/>
          </a:prstGeom>
        </p:spPr>
      </p:pic>
      <p:cxnSp>
        <p:nvCxnSpPr>
          <p:cNvPr id="41" name="Straight Connector 40"/>
          <p:cNvCxnSpPr/>
          <p:nvPr/>
        </p:nvCxnSpPr>
        <p:spPr>
          <a:xfrm flipH="1" flipV="1">
            <a:off x="791580" y="3645024"/>
            <a:ext cx="2758070" cy="1"/>
          </a:xfrm>
          <a:prstGeom prst="line">
            <a:avLst/>
          </a:prstGeom>
          <a:ln w="28575">
            <a:solidFill>
              <a:srgbClr val="003366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1499" y="3429000"/>
            <a:ext cx="8016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P=ATC</a:t>
            </a:r>
            <a:endParaRPr lang="en-CA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797176" y="5432525"/>
            <a:ext cx="928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 smtClean="0"/>
              <a:t>MR=MC</a:t>
            </a:r>
            <a:endParaRPr lang="en-CA" sz="1400" dirty="0"/>
          </a:p>
        </p:txBody>
      </p:sp>
      <p:sp>
        <p:nvSpPr>
          <p:cNvPr id="5" name="Oval 4"/>
          <p:cNvSpPr/>
          <p:nvPr/>
        </p:nvSpPr>
        <p:spPr>
          <a:xfrm rot="19949897">
            <a:off x="3616986" y="5365083"/>
            <a:ext cx="655582" cy="27534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2" name="Oval 41"/>
          <p:cNvSpPr/>
          <p:nvPr/>
        </p:nvSpPr>
        <p:spPr>
          <a:xfrm rot="19749435">
            <a:off x="3910503" y="5216713"/>
            <a:ext cx="562343" cy="26234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3" name="Oval 42"/>
          <p:cNvSpPr/>
          <p:nvPr/>
        </p:nvSpPr>
        <p:spPr>
          <a:xfrm rot="18858386">
            <a:off x="4152645" y="4913938"/>
            <a:ext cx="588174" cy="342151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6" name="Isosceles Triangle 5"/>
          <p:cNvSpPr/>
          <p:nvPr/>
        </p:nvSpPr>
        <p:spPr>
          <a:xfrm rot="3990600">
            <a:off x="4706871" y="4455318"/>
            <a:ext cx="358150" cy="628696"/>
          </a:xfrm>
          <a:prstGeom prst="triangle">
            <a:avLst>
              <a:gd name="adj" fmla="val 226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/>
          <p:cNvSpPr txBox="1"/>
          <p:nvPr/>
        </p:nvSpPr>
        <p:spPr>
          <a:xfrm>
            <a:off x="3790739" y="4543979"/>
            <a:ext cx="841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DWL</a:t>
            </a:r>
            <a:endParaRPr lang="en-CA" dirty="0"/>
          </a:p>
        </p:txBody>
      </p:sp>
      <p:sp>
        <p:nvSpPr>
          <p:cNvPr id="45" name="Rectangle 2"/>
          <p:cNvSpPr txBox="1">
            <a:spLocks noChangeArrowheads="1"/>
          </p:cNvSpPr>
          <p:nvPr/>
        </p:nvSpPr>
        <p:spPr>
          <a:xfrm>
            <a:off x="429578" y="40111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Bookman Old Style" panose="02050604050505020204" pitchFamily="18" charset="0"/>
                <a:ea typeface="+mj-ea"/>
                <a:cs typeface="+mj-cs"/>
              </a:defRPr>
            </a:lvl1pPr>
          </a:lstStyle>
          <a:p>
            <a:r>
              <a:rPr lang="en-US" smtClean="0"/>
              <a:t>Deadweight Loss</a:t>
            </a:r>
            <a:endParaRPr 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3105944" y="1606470"/>
            <a:ext cx="33845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Just like monopoly, there are deadweight losses due to monopolistic competition that make it socially inefficient.</a:t>
            </a:r>
          </a:p>
          <a:p>
            <a:endParaRPr lang="en-CA" dirty="0"/>
          </a:p>
        </p:txBody>
      </p:sp>
      <p:sp>
        <p:nvSpPr>
          <p:cNvPr id="4" name="Isosceles Triangle 3"/>
          <p:cNvSpPr/>
          <p:nvPr/>
        </p:nvSpPr>
        <p:spPr>
          <a:xfrm rot="5400000">
            <a:off x="3344600" y="3987123"/>
            <a:ext cx="2056656" cy="1449707"/>
          </a:xfrm>
          <a:prstGeom prst="triangle">
            <a:avLst>
              <a:gd name="adj" fmla="val 4277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514744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800" smtClean="0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Another way in which monopolistic competition may be socially inefficient is:</a:t>
            </a:r>
          </a:p>
          <a:p>
            <a:pPr lvl="1"/>
            <a:r>
              <a:rPr lang="en-US" dirty="0" smtClean="0"/>
              <a:t>the number of firms in the market may not be the “ideal” one; and</a:t>
            </a:r>
          </a:p>
          <a:p>
            <a:pPr lvl="1"/>
            <a:r>
              <a:rPr lang="en-US" dirty="0" smtClean="0"/>
              <a:t>there may be too much or too little entry.</a:t>
            </a:r>
          </a:p>
          <a:p>
            <a:pPr lvl="1"/>
            <a:r>
              <a:rPr lang="en-US" dirty="0" smtClean="0"/>
              <a:t>there may be externalities.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z="3800" smtClean="0">
              <a:solidFill>
                <a:srgbClr val="FFFFFF"/>
              </a:solidFill>
              <a:latin typeface="Tahoma" panose="020B060403050404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7788"/>
            <a:ext cx="8229600" cy="5226050"/>
          </a:xfrm>
        </p:spPr>
        <p:txBody>
          <a:bodyPr/>
          <a:lstStyle/>
          <a:p>
            <a:pPr eaLnBrk="1" hangingPunct="1"/>
            <a:r>
              <a:rPr lang="en-US" altLang="en-US" dirty="0"/>
              <a:t>A </a:t>
            </a:r>
            <a:r>
              <a:rPr lang="en-US" altLang="en-US" u="sng" dirty="0"/>
              <a:t>product-variety</a:t>
            </a:r>
            <a:r>
              <a:rPr lang="en-US" altLang="en-US" dirty="0"/>
              <a:t> externality</a:t>
            </a:r>
            <a:r>
              <a:rPr lang="en-US" altLang="en-US" dirty="0" smtClean="0"/>
              <a:t>: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 smtClean="0"/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 smtClean="0"/>
              <a:t>A </a:t>
            </a:r>
            <a:r>
              <a:rPr lang="en-US" altLang="en-US" u="sng" dirty="0"/>
              <a:t>business-stealing</a:t>
            </a:r>
            <a:r>
              <a:rPr lang="en-US" altLang="en-US" dirty="0"/>
              <a:t> externality</a:t>
            </a:r>
            <a:r>
              <a:rPr lang="en-US" altLang="en-US" dirty="0" smtClean="0"/>
              <a:t>:</a:t>
            </a:r>
            <a:endParaRPr lang="en-US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98056"/>
            <a:ext cx="8229600" cy="4324350"/>
          </a:xfrm>
        </p:spPr>
        <p:txBody>
          <a:bodyPr/>
          <a:lstStyle/>
          <a:p>
            <a:pPr eaLnBrk="1" hangingPunct="1"/>
            <a:r>
              <a:rPr lang="en-US" dirty="0" smtClean="0"/>
              <a:t>Whichever externality is greater determines whether too many or too few firms exist:</a:t>
            </a:r>
          </a:p>
          <a:p>
            <a:pPr eaLnBrk="1" hangingPunct="1"/>
            <a:endParaRPr lang="en-US" dirty="0"/>
          </a:p>
          <a:p>
            <a:pPr eaLnBrk="1" hangingPunct="1"/>
            <a:r>
              <a:rPr lang="en-US" altLang="en-US" dirty="0"/>
              <a:t>If the product-variety externality is greater than the business-stealing externality, more firms are desirable.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If the business-stealing externality is greater than the product-variety externality, fewer firms are desirable.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big thing to remember about monopolistic competition is that: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Test Yourself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Which firm would typically be part of a monopolistically competitive industry?</a:t>
            </a:r>
          </a:p>
          <a:p>
            <a:r>
              <a:rPr lang="en-US" smtClean="0"/>
              <a:t>A) Molson’s Brewery</a:t>
            </a:r>
          </a:p>
          <a:p>
            <a:r>
              <a:rPr lang="en-US" smtClean="0"/>
              <a:t>B) Esso Oil</a:t>
            </a:r>
          </a:p>
          <a:p>
            <a:r>
              <a:rPr lang="en-US" smtClean="0"/>
              <a:t>C) Old Navy</a:t>
            </a:r>
          </a:p>
          <a:p>
            <a:r>
              <a:rPr lang="en-US" smtClean="0"/>
              <a:t>D) VIA Rail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7D979C-2B32-4C91-9BC6-6F357EE77889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1069</Words>
  <Application>Microsoft Office PowerPoint</Application>
  <PresentationFormat>On-screen Show (4:3)</PresentationFormat>
  <Paragraphs>258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Bookman Old Style</vt:lpstr>
      <vt:lpstr>Calibri</vt:lpstr>
      <vt:lpstr>Calibri Light</vt:lpstr>
      <vt:lpstr>Tahoma</vt:lpstr>
      <vt:lpstr>Times New Roman</vt:lpstr>
      <vt:lpstr>Wingdings</vt:lpstr>
      <vt:lpstr>Office Theme</vt:lpstr>
      <vt:lpstr>PowerPoint Presentation</vt:lpstr>
      <vt:lpstr>Things to Consider</vt:lpstr>
      <vt:lpstr>Monopolistic Competition</vt:lpstr>
      <vt:lpstr>PowerPoint Presentation</vt:lpstr>
      <vt:lpstr>Monopolistic Competition in the Short Run</vt:lpstr>
      <vt:lpstr>Monopolistic Competition in the Short Run</vt:lpstr>
      <vt:lpstr>PowerPoint Presentation</vt:lpstr>
      <vt:lpstr>PowerPoint Presentation</vt:lpstr>
      <vt:lpstr>PowerPoint Presentation</vt:lpstr>
      <vt:lpstr>Monopolistic Competition in the Short Run</vt:lpstr>
      <vt:lpstr>PowerPoint Presentation</vt:lpstr>
      <vt:lpstr> LR Equilibrium Competitive Firm in the Long Run</vt:lpstr>
      <vt:lpstr>Monopolistic Competition in the Short Run</vt:lpstr>
      <vt:lpstr>Two Characteristics of Monopolistic Competition</vt:lpstr>
      <vt:lpstr>PowerPoint Presentation</vt:lpstr>
      <vt:lpstr>LR Equilibrium Compared</vt:lpstr>
      <vt:lpstr>PowerPoint Presentation</vt:lpstr>
      <vt:lpstr>Advertising</vt:lpstr>
      <vt:lpstr>PowerPoint Presentation</vt:lpstr>
      <vt:lpstr>Brand Names</vt:lpstr>
      <vt:lpstr> Monopolistically Competitive Firm in the Long Run</vt:lpstr>
      <vt:lpstr>PowerPoint Presentation</vt:lpstr>
      <vt:lpstr>PowerPoint Presentation</vt:lpstr>
      <vt:lpstr>PowerPoint Presentation</vt:lpstr>
      <vt:lpstr>PowerPoint Presentation</vt:lpstr>
      <vt:lpstr>Test Yourself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Holmes</dc:creator>
  <cp:lastModifiedBy>Hannah Holmes</cp:lastModifiedBy>
  <cp:revision>25</cp:revision>
  <dcterms:created xsi:type="dcterms:W3CDTF">2015-09-20T21:53:52Z</dcterms:created>
  <dcterms:modified xsi:type="dcterms:W3CDTF">2015-12-04T04:45:29Z</dcterms:modified>
</cp:coreProperties>
</file>