
<file path=[Content_Types].xml><?xml version="1.0" encoding="utf-8"?>
<Types xmlns="http://schemas.openxmlformats.org/package/2006/content-types">
  <Default Extension="bin" ContentType="application/vnd.openxmlformats-officedocument.oleObject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embeddedFontLst>
    <p:embeddedFont>
      <p:font typeface="Arial Narrow" panose="020B0606020202030204" pitchFamily="34" charset="0"/>
      <p:regular r:id="rId17"/>
      <p:bold r:id="rId18"/>
      <p:italic r:id="rId19"/>
      <p:boldItalic r:id="rId20"/>
    </p:embeddedFont>
    <p:embeddedFont>
      <p:font typeface="Comic Sans MS" panose="030F0702030302020204" pitchFamily="66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5" roundtripDataSignature="AMtx7miMJMvKM4mxZjiady0WIKx1oG08i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1162" y="1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00" d="100"/>
          <a:sy n="100" d="100"/>
        </p:scale>
        <p:origin x="0" y="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customschemas.google.com/relationships/presentationmetadata" Target="metadata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228600" algn="l" rtl="0">
              <a:spcBef>
                <a:spcPts val="36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1" name="Google Shape;81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5" name="Google Shape;9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8" name="Google Shape;108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5" name="Google Shape;11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1" name="Google Shape;12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9" name="Google Shape;129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6" name="Google Shape;136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5" name="Google Shape;145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3" name="Google Shape;153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8" name="Google Shape;158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16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6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7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7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  <a:defRPr/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None/>
              <a:defRPr/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/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7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17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18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8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25" name="Google Shape;25;p18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8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9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4000" b="1" cap="none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9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/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/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/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9pPr>
          </a:lstStyle>
          <a:p>
            <a:endParaRPr/>
          </a:p>
        </p:txBody>
      </p:sp>
      <p:sp>
        <p:nvSpPr>
          <p:cNvPr id="30" name="Google Shape;30;p19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9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0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0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35" name="Google Shape;35;p20"/>
          <p:cNvSpPr txBox="1">
            <a:spLocks noGrp="1"/>
          </p:cNvSpPr>
          <p:nvPr>
            <p:ph type="body" idx="2"/>
          </p:nvPr>
        </p:nvSpPr>
        <p:spPr>
          <a:xfrm>
            <a:off x="4648200" y="1981200"/>
            <a:ext cx="38100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»"/>
              <a:defRPr sz="1800"/>
            </a:lvl9pPr>
          </a:lstStyle>
          <a:p>
            <a:endParaRPr/>
          </a:p>
        </p:txBody>
      </p:sp>
      <p:sp>
        <p:nvSpPr>
          <p:cNvPr id="36" name="Google Shape;36;p20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20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0" name="Google Shape;40;p21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21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42" name="Google Shape;42;p21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imes New Roman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Times New Roman"/>
              <a:buChar char="»"/>
              <a:defRPr sz="1600"/>
            </a:lvl9pPr>
          </a:lstStyle>
          <a:p>
            <a:endParaRPr/>
          </a:p>
        </p:txBody>
      </p:sp>
      <p:sp>
        <p:nvSpPr>
          <p:cNvPr id="44" name="Google Shape;44;p21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22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2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2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3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3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54" name="Google Shape;54;p23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23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4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2000" b="1"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4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59" name="Google Shape;59;p24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Times New Roman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Times New Roman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Times New Roman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Font typeface="Times New Roman"/>
              <a:buNone/>
              <a:defRPr sz="900"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1" name="Google Shape;61;p24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25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25"/>
          <p:cNvSpPr txBox="1">
            <a:spLocks noGrp="1"/>
          </p:cNvSpPr>
          <p:nvPr>
            <p:ph type="body" idx="1"/>
          </p:nvPr>
        </p:nvSpPr>
        <p:spPr>
          <a:xfrm rot="5400000">
            <a:off x="2514600" y="152400"/>
            <a:ext cx="4114800" cy="777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65" name="Google Shape;65;p2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5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26"/>
          <p:cNvSpPr txBox="1">
            <a:spLocks noGrp="1"/>
          </p:cNvSpPr>
          <p:nvPr>
            <p:ph type="title"/>
          </p:nvPr>
        </p:nvSpPr>
        <p:spPr>
          <a:xfrm rot="5400000">
            <a:off x="4743450" y="2381250"/>
            <a:ext cx="5486400" cy="194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26"/>
          <p:cNvSpPr txBox="1">
            <a:spLocks noGrp="1"/>
          </p:cNvSpPr>
          <p:nvPr>
            <p:ph type="body" idx="1"/>
          </p:nvPr>
        </p:nvSpPr>
        <p:spPr>
          <a:xfrm rot="5400000">
            <a:off x="781050" y="514350"/>
            <a:ext cx="5486400" cy="567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9pPr>
          </a:lstStyle>
          <a:p>
            <a:endParaRPr/>
          </a:p>
        </p:txBody>
      </p:sp>
      <p:sp>
        <p:nvSpPr>
          <p:cNvPr id="70" name="Google Shape;70;p26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6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lvl="0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lvl="1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lvl="2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lvl="3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lvl="4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lvl="5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lvl="6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lvl="7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lvl="8" indent="0" algn="r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5"/>
          <p:cNvSpPr txBox="1"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R="0" lvl="2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R="0" lvl="3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R="0" lvl="4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R="0" lvl="5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R="0" lvl="6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R="0" lvl="7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R="0" lvl="8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2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1" name="Google Shape;11;p15"/>
          <p:cNvSpPr txBox="1">
            <a:spLocks noGrp="1"/>
          </p:cNvSpPr>
          <p:nvPr>
            <p:ph type="body" idx="1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Char char="•"/>
              <a:defRPr sz="32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Char char="–"/>
              <a:defRPr sz="28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Times New Roman"/>
              <a:buChar char="•"/>
              <a:defRPr sz="2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–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Times New Roman"/>
              <a:buChar char="»"/>
              <a:defRPr sz="20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endParaRPr/>
          </a:p>
        </p:txBody>
      </p:sp>
      <p:sp>
        <p:nvSpPr>
          <p:cNvPr id="12" name="Google Shape;12;p15"/>
          <p:cNvSpPr txBox="1">
            <a:spLocks noGrp="1"/>
          </p:cNvSpPr>
          <p:nvPr>
            <p:ph type="dt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R="0" lvl="1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sldNum" idx="12"/>
          </p:nvPr>
        </p:nvSpPr>
        <p:spPr>
          <a:xfrm>
            <a:off x="6705600" y="6096000"/>
            <a:ext cx="1905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400" b="0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J. Ca</a:t>
            </a:r>
            <a:endParaRPr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becomehealthynow.com/article/anatom/704/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oleObject" Target="../embeddings/oleObject1.bin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graphics.stanford.edu/courses/cs48n-03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"/>
          <p:cNvSpPr txBox="1"/>
          <p:nvPr/>
        </p:nvSpPr>
        <p:spPr>
          <a:xfrm>
            <a:off x="152400" y="38100"/>
            <a:ext cx="8839200" cy="4905958"/>
          </a:xfrm>
          <a:prstGeom prst="rect">
            <a:avLst/>
          </a:prstGeom>
          <a:gradFill>
            <a:gsLst>
              <a:gs pos="0">
                <a:srgbClr val="99FFCC">
                  <a:alpha val="20000"/>
                </a:srgbClr>
              </a:gs>
              <a:gs pos="50000">
                <a:srgbClr val="FFFFFF"/>
              </a:gs>
              <a:gs pos="100000">
                <a:srgbClr val="99FFCC">
                  <a:alpha val="2000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i="0" u="none" strike="noStrike" cap="non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ANP 1106 </a:t>
            </a:r>
            <a:r>
              <a:rPr lang="en-US" sz="4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(sections A, C)</a:t>
            </a:r>
            <a:endParaRPr sz="4400" b="1" i="0" u="none" strike="noStrike" cap="none">
              <a:solidFill>
                <a:srgbClr val="0066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-457200" algn="ctr" rtl="0">
              <a:spcBef>
                <a:spcPts val="140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8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(Winter, 2019)</a:t>
            </a:r>
            <a:endParaRPr sz="2800" b="1" i="0" u="none" strike="noStrike" cap="none">
              <a:solidFill>
                <a:srgbClr val="8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Anatomical Terms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Integumentary System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Anatomy of the Skeletal System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Anatomy and Physiology of the Joints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Anatomy of the Muscular System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rgbClr val="006600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rgbClr val="006600"/>
                </a:solidFill>
                <a:latin typeface="Comic Sans MS"/>
                <a:ea typeface="Comic Sans MS"/>
                <a:cs typeface="Comic Sans MS"/>
                <a:sym typeface="Comic Sans MS"/>
              </a:rPr>
              <a:t>Anatomy of the Nervous System</a:t>
            </a:r>
            <a:endParaRPr/>
          </a:p>
          <a:p>
            <a:pPr marL="457200" marR="0" lvl="0" indent="-457200" algn="ctr" rtl="0">
              <a:lnSpc>
                <a:spcPct val="85000"/>
              </a:lnSpc>
              <a:spcBef>
                <a:spcPts val="1200"/>
              </a:spcBef>
              <a:spcAft>
                <a:spcPts val="0"/>
              </a:spcAft>
              <a:buClr>
                <a:schemeClr val="hlink"/>
              </a:buClr>
              <a:buSzPts val="2400"/>
              <a:buFont typeface="Comic Sans MS"/>
              <a:buAutoNum type="arabicPeriod"/>
            </a:pPr>
            <a:r>
              <a:rPr lang="en-US" sz="2400" b="1" i="0" u="none" strike="noStrike" cap="none">
                <a:solidFill>
                  <a:schemeClr val="hlink"/>
                </a:solidFill>
                <a:latin typeface="Comic Sans MS"/>
                <a:ea typeface="Comic Sans MS"/>
                <a:cs typeface="Comic Sans MS"/>
                <a:sym typeface="Comic Sans MS"/>
              </a:rPr>
              <a:t>Physiology of the Nervous System</a:t>
            </a:r>
            <a:endParaRPr/>
          </a:p>
        </p:txBody>
      </p:sp>
      <p:sp>
        <p:nvSpPr>
          <p:cNvPr id="77" name="Google Shape;77;p1"/>
          <p:cNvSpPr txBox="1"/>
          <p:nvPr/>
        </p:nvSpPr>
        <p:spPr>
          <a:xfrm>
            <a:off x="4484688" y="5922963"/>
            <a:ext cx="4368800" cy="652462"/>
          </a:xfrm>
          <a:prstGeom prst="rect">
            <a:avLst/>
          </a:prstGeom>
          <a:solidFill>
            <a:schemeClr val="lt1"/>
          </a:solidFill>
          <a:ln w="12700" cap="flat" cmpd="sng">
            <a:solidFill>
              <a:srgbClr val="0066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1" i="0" u="none" strike="noStrike" cap="none">
                <a:solidFill>
                  <a:schemeClr val="dk1"/>
                </a:solidFill>
                <a:latin typeface="Arial Narrow"/>
                <a:ea typeface="Arial Narrow"/>
                <a:cs typeface="Arial Narrow"/>
                <a:sym typeface="Arial Narrow"/>
              </a:rPr>
              <a:t>All figures are from Human Anatomy &amp; Physiology, by Elaine Marieb. &amp; Katja Hoehn, © 2019 by Benjamin/Cummings Publishing Co.  Reproduced by permission.</a:t>
            </a:r>
            <a:endParaRPr/>
          </a:p>
        </p:txBody>
      </p:sp>
      <p:sp>
        <p:nvSpPr>
          <p:cNvPr id="78" name="Google Shape;78;p1" descr="Newsprint"/>
          <p:cNvSpPr txBox="1"/>
          <p:nvPr/>
        </p:nvSpPr>
        <p:spPr>
          <a:xfrm>
            <a:off x="228599" y="6019800"/>
            <a:ext cx="1338943" cy="246221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1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J. Carnegie, UofO</a:t>
            </a:r>
            <a:endParaRPr sz="1000" b="1" i="1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"/>
          <p:cNvSpPr txBox="1"/>
          <p:nvPr/>
        </p:nvSpPr>
        <p:spPr>
          <a:xfrm>
            <a:off x="4951156" y="1179286"/>
            <a:ext cx="3662156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993300"/>
                </a:solidFill>
                <a:latin typeface="Arial"/>
                <a:ea typeface="Arial"/>
                <a:cs typeface="Arial"/>
                <a:sym typeface="Arial"/>
              </a:rPr>
              <a:t>Course Web Sites</a:t>
            </a:r>
            <a:endParaRPr sz="3200" b="1" i="0" u="none" strike="noStrike" cap="none">
              <a:solidFill>
                <a:srgbClr val="9933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4" name="Google Shape;84;p2"/>
          <p:cNvPicPr preferRelativeResize="0"/>
          <p:nvPr/>
        </p:nvPicPr>
        <p:blipFill rotWithShape="1">
          <a:blip r:embed="rId3">
            <a:alphaModFix/>
          </a:blip>
          <a:srcRect l="4676" t="39890" r="76452" b="38310"/>
          <a:stretch/>
        </p:blipFill>
        <p:spPr>
          <a:xfrm>
            <a:off x="626806" y="889204"/>
            <a:ext cx="3697544" cy="3061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85" name="Google Shape;85;p2"/>
          <p:cNvPicPr preferRelativeResize="0"/>
          <p:nvPr/>
        </p:nvPicPr>
        <p:blipFill rotWithShape="1">
          <a:blip r:embed="rId3">
            <a:alphaModFix/>
          </a:blip>
          <a:srcRect l="42823" t="39672" r="37983" b="35584"/>
          <a:stretch/>
        </p:blipFill>
        <p:spPr>
          <a:xfrm>
            <a:off x="4743450" y="2855657"/>
            <a:ext cx="3849943" cy="34697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3"/>
          <p:cNvSpPr/>
          <p:nvPr/>
        </p:nvSpPr>
        <p:spPr>
          <a:xfrm>
            <a:off x="1016000" y="460375"/>
            <a:ext cx="7185025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rgbClr val="006600"/>
                </a:solidFill>
                <a:latin typeface="Arial"/>
                <a:ea typeface="Arial"/>
                <a:cs typeface="Arial"/>
                <a:sym typeface="Arial"/>
              </a:rPr>
              <a:t>TOPIC #1:  ANATOMICAL TERMS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000" b="1" i="0" u="none" strike="noStrike" cap="none">
              <a:solidFill>
                <a:srgbClr val="0066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1.1	Become familiar with anatomical nomenclature  (pp. 12-20)</a:t>
            </a:r>
            <a:endParaRPr sz="2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1" name="Google Shape;91;p3" descr="med_lat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54213" y="2179638"/>
            <a:ext cx="5402262" cy="4321175"/>
          </a:xfrm>
          <a:prstGeom prst="rect">
            <a:avLst/>
          </a:prstGeom>
          <a:noFill/>
          <a:ln>
            <a:noFill/>
          </a:ln>
        </p:spPr>
      </p:pic>
      <p:sp>
        <p:nvSpPr>
          <p:cNvPr id="92" name="Google Shape;92;p3"/>
          <p:cNvSpPr/>
          <p:nvPr/>
        </p:nvSpPr>
        <p:spPr>
          <a:xfrm>
            <a:off x="2674938" y="6540500"/>
            <a:ext cx="3952875" cy="2746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b="0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http://www.becomehealthynow.com/article/anatom/704/</a:t>
            </a:r>
            <a:r>
              <a:rPr lang="en-US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"/>
          <p:cNvSpPr txBox="1"/>
          <p:nvPr/>
        </p:nvSpPr>
        <p:spPr>
          <a:xfrm>
            <a:off x="0" y="76200"/>
            <a:ext cx="9144000" cy="2533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-4572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1.1. Describe the anatomical position, the regional and the directional terms as well as planes and sections</a:t>
            </a:r>
            <a:endParaRPr/>
          </a:p>
          <a:p>
            <a:pPr marL="457200" marR="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b="1" u="sng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The Anatomical Position of the Human Body (see Table 1.1)</a:t>
            </a:r>
            <a:endParaRPr sz="2000" b="1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 describe body parts/positions precisely &amp; with as few words as possible:</a:t>
            </a:r>
            <a:endParaRPr/>
          </a:p>
          <a:p>
            <a:pPr marL="457200" marR="0" lvl="0" indent="-4572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a)  an initial reference point = body in 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standard anatomical position</a:t>
            </a:r>
            <a:endParaRPr sz="2000">
              <a:solidFill>
                <a:schemeClr val="accent2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45720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b)  an indication of direction -  remember that “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right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” and “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left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” refer to the 		patient or the cadaver, 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not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the observer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690563" y="3530600"/>
            <a:ext cx="4713287" cy="13112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The anatomical position is very simple:  body erect, feet slightly apart, and palms face forward with thumbs pointing away from body.</a:t>
            </a:r>
            <a:endParaRPr/>
          </a:p>
        </p:txBody>
      </p:sp>
      <p:sp>
        <p:nvSpPr>
          <p:cNvPr id="99" name="Google Shape;99;p4" descr="Newsprint"/>
          <p:cNvSpPr txBox="1"/>
          <p:nvPr/>
        </p:nvSpPr>
        <p:spPr>
          <a:xfrm>
            <a:off x="327025" y="6362700"/>
            <a:ext cx="1603375" cy="244475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J. Carnegie, UofO</a:t>
            </a:r>
            <a:endParaRPr sz="10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0" name="Google Shape;100;p4" descr="Image result for anatomical position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19851" y="2388488"/>
            <a:ext cx="2565400" cy="43837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5" name="Google Shape;105;p5"/>
          <p:cNvGraphicFramePr/>
          <p:nvPr/>
        </p:nvGraphicFramePr>
        <p:xfrm>
          <a:off x="-5625" y="101600"/>
          <a:ext cx="9072033" cy="690315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r:id="rId4" imgW="9072033" imgH="6903157" progId="Word.Document.8">
                  <p:embed/>
                </p:oleObj>
              </mc:Choice>
              <mc:Fallback>
                <p:oleObj r:id="rId4" imgW="9072033" imgH="6903157" progId="Word.Document.8">
                  <p:embed/>
                  <p:pic>
                    <p:nvPicPr>
                      <p:cNvPr id="105" name="Google Shape;105;p5"/>
                      <p:cNvPicPr preferRelativeResize="0"/>
                      <p:nvPr/>
                    </p:nvPicPr>
                    <p:blipFill rotWithShape="1">
                      <a:blip r:embed="rId5">
                        <a:alphaModFix/>
                      </a:blip>
                      <a:srcRect/>
                      <a:stretch/>
                    </p:blipFill>
                    <p:spPr>
                      <a:xfrm>
                        <a:off x="-5625" y="101600"/>
                        <a:ext cx="9072033" cy="690315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6"/>
          <p:cNvSpPr txBox="1"/>
          <p:nvPr/>
        </p:nvSpPr>
        <p:spPr>
          <a:xfrm>
            <a:off x="180975" y="120650"/>
            <a:ext cx="8743950" cy="234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u="sng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Regional Terms: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 fundamental divisions of body: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1.  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axial part:</a:t>
            </a: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= head, neck &amp; trunk</a:t>
            </a:r>
            <a:endParaRPr/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2.  </a:t>
            </a:r>
            <a:r>
              <a:rPr lang="en-US" sz="2000" b="1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appendicular part:</a:t>
            </a: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=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appendages or limbs attached to axis</a:t>
            </a:r>
            <a:endParaRPr sz="2000" i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then </a:t>
            </a:r>
            <a:r>
              <a:rPr lang="en-US" sz="2000">
                <a:solidFill>
                  <a:schemeClr val="accent2"/>
                </a:solidFill>
                <a:latin typeface="Arial"/>
                <a:ea typeface="Arial"/>
                <a:cs typeface="Arial"/>
                <a:sym typeface="Arial"/>
              </a:rPr>
              <a:t>regional terms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(see Fig.1.8) used to designate specific areas within the axial or appendicular part of the body</a:t>
            </a:r>
            <a:endParaRPr sz="2000" i="1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1" name="Google Shape;111;p6" descr="vesalius-torso-essh"/>
          <p:cNvPicPr preferRelativeResize="0"/>
          <p:nvPr/>
        </p:nvPicPr>
        <p:blipFill rotWithShape="1">
          <a:blip r:embed="rId3">
            <a:alphaModFix/>
          </a:blip>
          <a:srcRect l="3937" t="3783" r="5627"/>
          <a:stretch/>
        </p:blipFill>
        <p:spPr>
          <a:xfrm>
            <a:off x="4548188" y="2527300"/>
            <a:ext cx="4595812" cy="4330700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6"/>
          <p:cNvSpPr/>
          <p:nvPr/>
        </p:nvSpPr>
        <p:spPr>
          <a:xfrm>
            <a:off x="1089025" y="6332538"/>
            <a:ext cx="3354388" cy="2746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http://graphics.stanford.edu/courses/cs48n-03/</a:t>
            </a:r>
            <a:r>
              <a:rPr lang="en-US" sz="1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" name="Google Shape;117;p7" descr="E:\Chapter_01\B_JPEG_Images_and_Tables\a_labeled\figure_01_07_labeled.jpg"/>
          <p:cNvPicPr preferRelativeResize="0"/>
          <p:nvPr/>
        </p:nvPicPr>
        <p:blipFill rotWithShape="1">
          <a:blip r:embed="rId3">
            <a:alphaModFix/>
          </a:blip>
          <a:srcRect l="1515" t="1644" r="1342" b="5611"/>
          <a:stretch/>
        </p:blipFill>
        <p:spPr>
          <a:xfrm>
            <a:off x="124347" y="145146"/>
            <a:ext cx="8948802" cy="6524171"/>
          </a:xfrm>
          <a:prstGeom prst="rect">
            <a:avLst/>
          </a:prstGeom>
          <a:noFill/>
          <a:ln>
            <a:noFill/>
          </a:ln>
        </p:spPr>
      </p:pic>
      <p:sp>
        <p:nvSpPr>
          <p:cNvPr id="118" name="Google Shape;118;p7"/>
          <p:cNvSpPr txBox="1"/>
          <p:nvPr/>
        </p:nvSpPr>
        <p:spPr>
          <a:xfrm>
            <a:off x="7696200" y="5889172"/>
            <a:ext cx="914400" cy="346075"/>
          </a:xfrm>
          <a:prstGeom prst="rect">
            <a:avLst/>
          </a:prstGeom>
          <a:noFill/>
          <a:ln w="9525" cap="flat" cmpd="sng">
            <a:solidFill>
              <a:srgbClr val="CC66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1.8</a:t>
            </a:r>
            <a:endParaRPr sz="16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8" descr="ha5lf0108_b"/>
          <p:cNvPicPr preferRelativeResize="0"/>
          <p:nvPr/>
        </p:nvPicPr>
        <p:blipFill rotWithShape="1">
          <a:blip r:embed="rId3">
            <a:alphaModFix/>
          </a:blip>
          <a:srcRect l="13948" t="2272" r="20086" b="4999"/>
          <a:stretch/>
        </p:blipFill>
        <p:spPr>
          <a:xfrm>
            <a:off x="4724400" y="838200"/>
            <a:ext cx="4419600" cy="6019800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8"/>
          <p:cNvSpPr txBox="1"/>
          <p:nvPr/>
        </p:nvSpPr>
        <p:spPr>
          <a:xfrm>
            <a:off x="7165622" y="5389563"/>
            <a:ext cx="1978378" cy="338554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CC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Fig. 1.8 (9</a:t>
            </a:r>
            <a:r>
              <a:rPr lang="en-US" sz="1600" baseline="30000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US" sz="1600">
                <a:solidFill>
                  <a:srgbClr val="CC0000"/>
                </a:solidFill>
                <a:latin typeface="Arial"/>
                <a:ea typeface="Arial"/>
                <a:cs typeface="Arial"/>
                <a:sym typeface="Arial"/>
              </a:rPr>
              <a:t> edition)</a:t>
            </a:r>
            <a:endParaRPr sz="1600">
              <a:solidFill>
                <a:srgbClr val="CC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5" name="Google Shape;125;p8" descr="Newsprint"/>
          <p:cNvSpPr txBox="1"/>
          <p:nvPr/>
        </p:nvSpPr>
        <p:spPr>
          <a:xfrm>
            <a:off x="4441371" y="6461125"/>
            <a:ext cx="1273629" cy="246221"/>
          </a:xfrm>
          <a:prstGeom prst="rect">
            <a:avLst/>
          </a:prstGeom>
          <a:blipFill rotWithShape="1">
            <a:blip r:embed="rId4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J. Carnegie, UofO</a:t>
            </a:r>
            <a:endParaRPr sz="10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6" name="Google Shape;126;p8"/>
          <p:cNvSpPr txBox="1"/>
          <p:nvPr/>
        </p:nvSpPr>
        <p:spPr>
          <a:xfrm>
            <a:off x="0" y="393700"/>
            <a:ext cx="5181600" cy="6188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u="sng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 Body Planes &amp; Sections</a:t>
            </a:r>
            <a:endParaRPr sz="2000" b="1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 common body planes - 2 are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vertical</a:t>
            </a:r>
            <a:r>
              <a:rPr lang="en-US" sz="2000">
                <a:solidFill>
                  <a:srgbClr val="990033"/>
                </a:solidFill>
                <a:latin typeface="Arial"/>
                <a:ea typeface="Arial"/>
                <a:cs typeface="Arial"/>
                <a:sym typeface="Arial"/>
              </a:rPr>
              <a:t> 	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&amp; 1 is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horizontal</a:t>
            </a:r>
            <a:endParaRPr sz="20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1)  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sagittal plane</a:t>
            </a:r>
            <a:r>
              <a:rPr lang="en-US" sz="2000" b="1">
                <a:solidFill>
                  <a:srgbClr val="990033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vertical plane that 	divides body into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right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&amp;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left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parts    </a:t>
            </a:r>
            <a:endParaRPr/>
          </a:p>
          <a:p>
            <a:pPr marL="0" marR="0" lvl="0" indent="0" algn="ctr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Why not right and left </a:t>
            </a:r>
            <a:r>
              <a:rPr lang="en-US" sz="2000" b="1" i="1" u="sng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halves</a:t>
            </a: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  What is a </a:t>
            </a:r>
            <a:r>
              <a:rPr lang="en-US" sz="2000" b="1" i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midsagittal</a:t>
            </a: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or </a:t>
            </a:r>
            <a:r>
              <a:rPr lang="en-US" sz="2000" b="1" i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median</a:t>
            </a: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plane?  What is a </a:t>
            </a:r>
            <a:r>
              <a:rPr lang="en-US" sz="2000" b="1" i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parasagittal</a:t>
            </a: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plane?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2)  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frontal plane: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vertical plane that 	divides the body into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anterior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	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posterior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parts; also called a 	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coronal</a:t>
            </a:r>
            <a:r>
              <a:rPr lang="en-US" sz="20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plane</a:t>
            </a:r>
            <a:endParaRPr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3)  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transverse or horizontal plane: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	from right to left dividing the body	into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superior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inferior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parts </a:t>
            </a:r>
            <a:endParaRPr/>
          </a:p>
          <a:p>
            <a:pPr marL="0" marR="0" lvl="0" indent="0" algn="ctr" rtl="0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transverse section  = cross-section  </a:t>
            </a:r>
            <a:endParaRPr/>
          </a:p>
          <a:p>
            <a:pPr marL="0" marR="0" lvl="0" indent="0" algn="ctr" rtl="0">
              <a:lnSpc>
                <a:spcPct val="7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is an </a:t>
            </a:r>
            <a:r>
              <a:rPr lang="en-US" sz="2000" b="1" i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oblique</a:t>
            </a:r>
            <a:r>
              <a:rPr lang="en-US" sz="2000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section??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Google Shape;131;p9"/>
          <p:cNvPicPr preferRelativeResize="0"/>
          <p:nvPr/>
        </p:nvPicPr>
        <p:blipFill rotWithShape="1">
          <a:blip r:embed="rId3">
            <a:alphaModFix/>
          </a:blip>
          <a:srcRect b="4293"/>
          <a:stretch/>
        </p:blipFill>
        <p:spPr>
          <a:xfrm>
            <a:off x="847725" y="0"/>
            <a:ext cx="8056255" cy="6812641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9"/>
          <p:cNvSpPr txBox="1"/>
          <p:nvPr/>
        </p:nvSpPr>
        <p:spPr>
          <a:xfrm>
            <a:off x="141268" y="3562350"/>
            <a:ext cx="95410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1.9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3" name="Google Shape;133;p9"/>
          <p:cNvSpPr txBox="1"/>
          <p:nvPr/>
        </p:nvSpPr>
        <p:spPr>
          <a:xfrm>
            <a:off x="2362200" y="3514725"/>
            <a:ext cx="447675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i="1">
                <a:solidFill>
                  <a:srgbClr val="21218A"/>
                </a:solidFill>
                <a:latin typeface="Arial"/>
                <a:ea typeface="Arial"/>
                <a:cs typeface="Arial"/>
                <a:sym typeface="Arial"/>
              </a:rPr>
              <a:t>Magnetic resonance imaging (MRI) scans</a:t>
            </a:r>
            <a:endParaRPr sz="1800" i="1">
              <a:solidFill>
                <a:srgbClr val="21218A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0" descr="Newsprint"/>
          <p:cNvSpPr txBox="1"/>
          <p:nvPr/>
        </p:nvSpPr>
        <p:spPr>
          <a:xfrm>
            <a:off x="228600" y="127000"/>
            <a:ext cx="8763000" cy="336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1.2  Describe the body cavities</a:t>
            </a:r>
            <a:endParaRPr sz="20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9" name="Google Shape;139;p10" descr="Newsprint"/>
          <p:cNvSpPr txBox="1"/>
          <p:nvPr/>
        </p:nvSpPr>
        <p:spPr>
          <a:xfrm>
            <a:off x="355600" y="6308725"/>
            <a:ext cx="1314450" cy="244475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J. Carnegie, UofO</a:t>
            </a:r>
            <a:endParaRPr sz="10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0" name="Google Shape;140;p10" descr="ha5lf0109ab_a"/>
          <p:cNvPicPr preferRelativeResize="0"/>
          <p:nvPr/>
        </p:nvPicPr>
        <p:blipFill rotWithShape="1">
          <a:blip r:embed="rId4">
            <a:alphaModFix/>
          </a:blip>
          <a:srcRect l="1328" t="2272" r="63738" b="5512"/>
          <a:stretch/>
        </p:blipFill>
        <p:spPr>
          <a:xfrm>
            <a:off x="5383213" y="542925"/>
            <a:ext cx="3559175" cy="6291263"/>
          </a:xfrm>
          <a:prstGeom prst="rect">
            <a:avLst/>
          </a:prstGeom>
          <a:noFill/>
          <a:ln>
            <a:noFill/>
          </a:ln>
        </p:spPr>
      </p:pic>
      <p:sp>
        <p:nvSpPr>
          <p:cNvPr id="141" name="Google Shape;141;p10"/>
          <p:cNvSpPr txBox="1"/>
          <p:nvPr/>
        </p:nvSpPr>
        <p:spPr>
          <a:xfrm>
            <a:off x="111125" y="679450"/>
            <a:ext cx="5645150" cy="201612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u="sng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1.  Dorsal body cavity:</a:t>
            </a:r>
            <a:endParaRPr sz="2000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cranial cavity: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enclosed by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houses the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 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.</a:t>
            </a:r>
            <a:endParaRPr sz="20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vertebral (spinal) cavity: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enclosed by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and houses the </a:t>
            </a:r>
            <a:r>
              <a:rPr lang="en-US" sz="2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.</a:t>
            </a:r>
            <a:endParaRPr/>
          </a:p>
          <a:p>
            <a:pPr marL="0" marR="0" lvl="0" indent="0" algn="l" rtl="0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Both cavities are continuous and well-protected</a:t>
            </a:r>
            <a:endParaRPr/>
          </a:p>
        </p:txBody>
      </p:sp>
      <p:sp>
        <p:nvSpPr>
          <p:cNvPr id="142" name="Google Shape;142;p10"/>
          <p:cNvSpPr txBox="1"/>
          <p:nvPr/>
        </p:nvSpPr>
        <p:spPr>
          <a:xfrm>
            <a:off x="2783214" y="5988050"/>
            <a:ext cx="1082349" cy="369332"/>
          </a:xfrm>
          <a:prstGeom prst="rect">
            <a:avLst/>
          </a:prstGeom>
          <a:noFill/>
          <a:ln w="9525" cap="flat" cmpd="sng">
            <a:solidFill>
              <a:srgbClr val="FFFF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1.10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1"/>
          <p:cNvSpPr txBox="1"/>
          <p:nvPr/>
        </p:nvSpPr>
        <p:spPr>
          <a:xfrm>
            <a:off x="2355850" y="6103938"/>
            <a:ext cx="1092200" cy="369332"/>
          </a:xfrm>
          <a:prstGeom prst="rect">
            <a:avLst/>
          </a:prstGeom>
          <a:noFill/>
          <a:ln w="9525" cap="flat" cmpd="sng">
            <a:solidFill>
              <a:srgbClr val="FFCC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1.10</a:t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1" descr="Newsprint"/>
          <p:cNvSpPr txBox="1"/>
          <p:nvPr/>
        </p:nvSpPr>
        <p:spPr>
          <a:xfrm>
            <a:off x="414338" y="6173788"/>
            <a:ext cx="1312862" cy="244475"/>
          </a:xfrm>
          <a:prstGeom prst="rect">
            <a:avLst/>
          </a:prstGeom>
          <a:blipFill rotWithShape="1">
            <a:blip r:embed="rId3">
              <a:alphaModFix/>
            </a:blip>
            <a:tile tx="0" ty="0" sx="100000" sy="100000" flip="none" algn="tl"/>
          </a:blip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00" b="1" i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J. Carnegie, UofO</a:t>
            </a:r>
            <a:endParaRPr sz="10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11" descr="ha5lf0109ab_a"/>
          <p:cNvPicPr preferRelativeResize="0"/>
          <p:nvPr/>
        </p:nvPicPr>
        <p:blipFill rotWithShape="1">
          <a:blip r:embed="rId4">
            <a:alphaModFix/>
          </a:blip>
          <a:srcRect l="37332" t="2272" r="1328" b="4999"/>
          <a:stretch/>
        </p:blipFill>
        <p:spPr>
          <a:xfrm>
            <a:off x="3797449" y="1446213"/>
            <a:ext cx="5346551" cy="5411787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11"/>
          <p:cNvSpPr/>
          <p:nvPr/>
        </p:nvSpPr>
        <p:spPr>
          <a:xfrm>
            <a:off x="0" y="0"/>
            <a:ext cx="9144000" cy="14652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i="1" u="sng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2.  Ventral body cavity:</a:t>
            </a:r>
            <a:endParaRPr sz="2000" u="sng">
              <a:solidFill>
                <a:srgbClr val="8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larger; houses the viscera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thoracic cavity: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2 lateral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pleural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cavities + central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pericardial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cavity</a:t>
            </a:r>
            <a:endParaRPr/>
          </a:p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abdominopelvic cavity: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superior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abdominal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cavity (stomach, intestines, spleen, liver) &amp; inferior </a:t>
            </a:r>
            <a:r>
              <a:rPr lang="en-US" sz="2000" b="1">
                <a:solidFill>
                  <a:srgbClr val="800000"/>
                </a:solidFill>
                <a:latin typeface="Arial"/>
                <a:ea typeface="Arial"/>
                <a:cs typeface="Arial"/>
                <a:sym typeface="Arial"/>
              </a:rPr>
              <a:t>pelvic</a:t>
            </a: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cavity (bladder, some reprod organs, rectum)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12"/>
          <p:cNvSpPr/>
          <p:nvPr/>
        </p:nvSpPr>
        <p:spPr>
          <a:xfrm>
            <a:off x="646113" y="1597025"/>
            <a:ext cx="7213600" cy="308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996633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structure separates the thoracic and abdominopelvic cavities??  The abdominal and pelvic cavities??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2800" b="1" u="sng">
              <a:solidFill>
                <a:srgbClr val="996633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1">
                <a:solidFill>
                  <a:srgbClr val="996633"/>
                </a:solidFill>
                <a:latin typeface="Comic Sans MS"/>
                <a:ea typeface="Comic Sans MS"/>
                <a:cs typeface="Comic Sans MS"/>
                <a:sym typeface="Comic Sans MS"/>
              </a:rPr>
              <a:t>In which body cavity do the organs receive the least protection from physical trauma??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3"/>
          <p:cNvSpPr txBox="1"/>
          <p:nvPr/>
        </p:nvSpPr>
        <p:spPr>
          <a:xfrm>
            <a:off x="570154" y="290454"/>
            <a:ext cx="456124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Abdominopelvic Quadrants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1" name="Google Shape;161;p13" descr="E:\Chapter_01\D_JPEG_Images_and_Tables\Labeled\figure_01_11_labeled.jpg"/>
          <p:cNvPicPr preferRelativeResize="0"/>
          <p:nvPr/>
        </p:nvPicPr>
        <p:blipFill rotWithShape="1">
          <a:blip r:embed="rId3">
            <a:alphaModFix/>
          </a:blip>
          <a:srcRect t="11113" b="4543"/>
          <a:stretch/>
        </p:blipFill>
        <p:spPr>
          <a:xfrm>
            <a:off x="1348558" y="903642"/>
            <a:ext cx="6083362" cy="4883972"/>
          </a:xfrm>
          <a:prstGeom prst="rect">
            <a:avLst/>
          </a:prstGeom>
          <a:noFill/>
          <a:ln>
            <a:noFill/>
          </a:ln>
        </p:spPr>
      </p:pic>
      <p:sp>
        <p:nvSpPr>
          <p:cNvPr id="162" name="Google Shape;162;p13"/>
          <p:cNvSpPr txBox="1"/>
          <p:nvPr/>
        </p:nvSpPr>
        <p:spPr>
          <a:xfrm>
            <a:off x="574700" y="6142617"/>
            <a:ext cx="7816266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1.12: Transverse and median planes intersect at the umbilicus  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Google Shape;167;p14" descr="E:\Chapter_01\D_JPEG_Images_and_Tables\Labeled\figure_01_12_labeled.jpg"/>
          <p:cNvPicPr preferRelativeResize="0"/>
          <p:nvPr/>
        </p:nvPicPr>
        <p:blipFill rotWithShape="1">
          <a:blip r:embed="rId3">
            <a:alphaModFix/>
          </a:blip>
          <a:srcRect l="1064" t="2988" r="1564" b="4659"/>
          <a:stretch/>
        </p:blipFill>
        <p:spPr>
          <a:xfrm>
            <a:off x="179255" y="1463039"/>
            <a:ext cx="8905653" cy="4109421"/>
          </a:xfrm>
          <a:prstGeom prst="rect">
            <a:avLst/>
          </a:prstGeom>
          <a:noFill/>
          <a:ln>
            <a:noFill/>
          </a:ln>
        </p:spPr>
      </p:pic>
      <p:sp>
        <p:nvSpPr>
          <p:cNvPr id="168" name="Google Shape;168;p14"/>
          <p:cNvSpPr txBox="1"/>
          <p:nvPr/>
        </p:nvSpPr>
        <p:spPr>
          <a:xfrm>
            <a:off x="484094" y="473336"/>
            <a:ext cx="6239435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Nine abdominopelvic regions</a:t>
            </a:r>
            <a:endParaRPr sz="24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9" name="Google Shape;169;p14"/>
          <p:cNvSpPr txBox="1"/>
          <p:nvPr/>
        </p:nvSpPr>
        <p:spPr>
          <a:xfrm>
            <a:off x="835479" y="6002767"/>
            <a:ext cx="7302192" cy="40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Fig. 1.13:  This division method is used primarily by anatomists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603</Words>
  <Application>Microsoft Office PowerPoint</Application>
  <PresentationFormat>On-screen Show (4:3)</PresentationFormat>
  <Paragraphs>62</Paragraphs>
  <Slides>14</Slides>
  <Notes>14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 Narrow</vt:lpstr>
      <vt:lpstr>Times New Roman</vt:lpstr>
      <vt:lpstr>Comic Sans MS</vt:lpstr>
      <vt:lpstr>Arial</vt:lpstr>
      <vt:lpstr>Default Design</vt:lpstr>
      <vt:lpstr>Microsoft Word 97 - 2003 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CMM</dc:creator>
  <cp:lastModifiedBy>Nidal El-Jeizawi</cp:lastModifiedBy>
  <cp:revision>1</cp:revision>
  <dcterms:created xsi:type="dcterms:W3CDTF">1999-08-10T13:00:22Z</dcterms:created>
  <dcterms:modified xsi:type="dcterms:W3CDTF">2021-11-24T03:13:27Z</dcterms:modified>
</cp:coreProperties>
</file>