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emf" ContentType="image/x-emf"/>
  <Default Extension="vml" ContentType="application/vnd.openxmlformats-officedocument.vmlDrawing"/>
  <Default Extension="wdp" ContentType="image/vnd.ms-photo"/>
  <Default Extension="bin" ContentType="application/vnd.openxmlformats-officedocument.oleObjec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4" r:id="rId1"/>
    <p:sldMasterId id="2147483686" r:id="rId2"/>
  </p:sldMasterIdLst>
  <p:notesMasterIdLst>
    <p:notesMasterId r:id="rId65"/>
  </p:notesMasterIdLst>
  <p:handoutMasterIdLst>
    <p:handoutMasterId r:id="rId66"/>
  </p:handoutMasterIdLst>
  <p:sldIdLst>
    <p:sldId id="597" r:id="rId3"/>
    <p:sldId id="559" r:id="rId4"/>
    <p:sldId id="548" r:id="rId5"/>
    <p:sldId id="549" r:id="rId6"/>
    <p:sldId id="476" r:id="rId7"/>
    <p:sldId id="258" r:id="rId8"/>
    <p:sldId id="573" r:id="rId9"/>
    <p:sldId id="554" r:id="rId10"/>
    <p:sldId id="553" r:id="rId11"/>
    <p:sldId id="259" r:id="rId12"/>
    <p:sldId id="325" r:id="rId13"/>
    <p:sldId id="372" r:id="rId14"/>
    <p:sldId id="601" r:id="rId15"/>
    <p:sldId id="602" r:id="rId16"/>
    <p:sldId id="378" r:id="rId17"/>
    <p:sldId id="379" r:id="rId18"/>
    <p:sldId id="572" r:id="rId19"/>
    <p:sldId id="571" r:id="rId20"/>
    <p:sldId id="384" r:id="rId21"/>
    <p:sldId id="326" r:id="rId22"/>
    <p:sldId id="327" r:id="rId23"/>
    <p:sldId id="555" r:id="rId24"/>
    <p:sldId id="552" r:id="rId25"/>
    <p:sldId id="279" r:id="rId26"/>
    <p:sldId id="477" r:id="rId27"/>
    <p:sldId id="556" r:id="rId28"/>
    <p:sldId id="582" r:id="rId29"/>
    <p:sldId id="583" r:id="rId30"/>
    <p:sldId id="584" r:id="rId31"/>
    <p:sldId id="585" r:id="rId32"/>
    <p:sldId id="586" r:id="rId33"/>
    <p:sldId id="557" r:id="rId34"/>
    <p:sldId id="560" r:id="rId35"/>
    <p:sldId id="561" r:id="rId36"/>
    <p:sldId id="380" r:id="rId37"/>
    <p:sldId id="381" r:id="rId38"/>
    <p:sldId id="480" r:id="rId39"/>
    <p:sldId id="501" r:id="rId40"/>
    <p:sldId id="502" r:id="rId41"/>
    <p:sldId id="503" r:id="rId42"/>
    <p:sldId id="504" r:id="rId43"/>
    <p:sldId id="505" r:id="rId44"/>
    <p:sldId id="587" r:id="rId45"/>
    <p:sldId id="506" r:id="rId46"/>
    <p:sldId id="507" r:id="rId47"/>
    <p:sldId id="508" r:id="rId48"/>
    <p:sldId id="509" r:id="rId49"/>
    <p:sldId id="510" r:id="rId50"/>
    <p:sldId id="558" r:id="rId51"/>
    <p:sldId id="590" r:id="rId52"/>
    <p:sldId id="588" r:id="rId53"/>
    <p:sldId id="589" r:id="rId54"/>
    <p:sldId id="593" r:id="rId55"/>
    <p:sldId id="563" r:id="rId56"/>
    <p:sldId id="564" r:id="rId57"/>
    <p:sldId id="565" r:id="rId58"/>
    <p:sldId id="566" r:id="rId59"/>
    <p:sldId id="567" r:id="rId60"/>
    <p:sldId id="568" r:id="rId61"/>
    <p:sldId id="569" r:id="rId62"/>
    <p:sldId id="570" r:id="rId63"/>
    <p:sldId id="600" r:id="rId64"/>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3FD69"/>
    <a:srgbClr val="009900"/>
    <a:srgbClr val="FF9900"/>
    <a:srgbClr val="008000"/>
    <a:srgbClr val="FF0000"/>
    <a:srgbClr val="25119F"/>
    <a:srgbClr val="C6BEF8"/>
    <a:srgbClr val="CC0000"/>
    <a:srgbClr val="DC566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87" autoAdjust="0"/>
    <p:restoredTop sz="94627" autoAdjust="0"/>
  </p:normalViewPr>
  <p:slideViewPr>
    <p:cSldViewPr>
      <p:cViewPr varScale="1">
        <p:scale>
          <a:sx n="88" d="100"/>
          <a:sy n="88" d="100"/>
        </p:scale>
        <p:origin x="576" y="184"/>
      </p:cViewPr>
      <p:guideLst>
        <p:guide orient="horz" pos="2160"/>
        <p:guide pos="2880"/>
      </p:guideLst>
    </p:cSldViewPr>
  </p:slideViewPr>
  <p:outlineViewPr>
    <p:cViewPr>
      <p:scale>
        <a:sx n="33" d="100"/>
        <a:sy n="33" d="100"/>
      </p:scale>
      <p:origin x="42" y="0"/>
    </p:cViewPr>
  </p:outlineViewPr>
  <p:notesTextViewPr>
    <p:cViewPr>
      <p:scale>
        <a:sx n="100" d="100"/>
        <a:sy n="100" d="100"/>
      </p:scale>
      <p:origin x="0" y="0"/>
    </p:cViewPr>
  </p:notesTextViewPr>
  <p:sorterViewPr>
    <p:cViewPr>
      <p:scale>
        <a:sx n="100" d="100"/>
        <a:sy n="100" d="100"/>
      </p:scale>
      <p:origin x="0" y="16980"/>
    </p:cViewPr>
  </p:sorterViewPr>
  <p:notesViewPr>
    <p:cSldViewPr>
      <p:cViewPr varScale="1">
        <p:scale>
          <a:sx n="46" d="100"/>
          <a:sy n="46" d="100"/>
        </p:scale>
        <p:origin x="-1398" y="-90"/>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63" Type="http://schemas.openxmlformats.org/officeDocument/2006/relationships/slide" Target="slides/slide61.xml"/><Relationship Id="rId64" Type="http://schemas.openxmlformats.org/officeDocument/2006/relationships/slide" Target="slides/slide62.xml"/><Relationship Id="rId65" Type="http://schemas.openxmlformats.org/officeDocument/2006/relationships/notesMaster" Target="notesMasters/notesMaster1.xml"/><Relationship Id="rId66" Type="http://schemas.openxmlformats.org/officeDocument/2006/relationships/handoutMaster" Target="handoutMasters/handoutMaster1.xml"/><Relationship Id="rId67" Type="http://schemas.openxmlformats.org/officeDocument/2006/relationships/presProps" Target="presProps.xml"/><Relationship Id="rId68" Type="http://schemas.openxmlformats.org/officeDocument/2006/relationships/viewProps" Target="viewProps.xml"/><Relationship Id="rId69" Type="http://schemas.openxmlformats.org/officeDocument/2006/relationships/theme" Target="theme/theme1.xml"/><Relationship Id="rId50" Type="http://schemas.openxmlformats.org/officeDocument/2006/relationships/slide" Target="slides/slide48.xml"/><Relationship Id="rId51" Type="http://schemas.openxmlformats.org/officeDocument/2006/relationships/slide" Target="slides/slide49.xml"/><Relationship Id="rId52" Type="http://schemas.openxmlformats.org/officeDocument/2006/relationships/slide" Target="slides/slide50.xml"/><Relationship Id="rId53" Type="http://schemas.openxmlformats.org/officeDocument/2006/relationships/slide" Target="slides/slide51.xml"/><Relationship Id="rId54" Type="http://schemas.openxmlformats.org/officeDocument/2006/relationships/slide" Target="slides/slide52.xml"/><Relationship Id="rId55" Type="http://schemas.openxmlformats.org/officeDocument/2006/relationships/slide" Target="slides/slide53.xml"/><Relationship Id="rId56" Type="http://schemas.openxmlformats.org/officeDocument/2006/relationships/slide" Target="slides/slide54.xml"/><Relationship Id="rId57" Type="http://schemas.openxmlformats.org/officeDocument/2006/relationships/slide" Target="slides/slide55.xml"/><Relationship Id="rId58" Type="http://schemas.openxmlformats.org/officeDocument/2006/relationships/slide" Target="slides/slide56.xml"/><Relationship Id="rId59" Type="http://schemas.openxmlformats.org/officeDocument/2006/relationships/slide" Target="slides/slide57.xml"/><Relationship Id="rId40" Type="http://schemas.openxmlformats.org/officeDocument/2006/relationships/slide" Target="slides/slide38.xml"/><Relationship Id="rId41" Type="http://schemas.openxmlformats.org/officeDocument/2006/relationships/slide" Target="slides/slide39.xml"/><Relationship Id="rId42" Type="http://schemas.openxmlformats.org/officeDocument/2006/relationships/slide" Target="slides/slide40.xml"/><Relationship Id="rId43" Type="http://schemas.openxmlformats.org/officeDocument/2006/relationships/slide" Target="slides/slide41.xml"/><Relationship Id="rId44" Type="http://schemas.openxmlformats.org/officeDocument/2006/relationships/slide" Target="slides/slide42.xml"/><Relationship Id="rId45" Type="http://schemas.openxmlformats.org/officeDocument/2006/relationships/slide" Target="slides/slide43.xml"/><Relationship Id="rId46" Type="http://schemas.openxmlformats.org/officeDocument/2006/relationships/slide" Target="slides/slide44.xml"/><Relationship Id="rId47" Type="http://schemas.openxmlformats.org/officeDocument/2006/relationships/slide" Target="slides/slide45.xml"/><Relationship Id="rId48" Type="http://schemas.openxmlformats.org/officeDocument/2006/relationships/slide" Target="slides/slide46.xml"/><Relationship Id="rId49" Type="http://schemas.openxmlformats.org/officeDocument/2006/relationships/slide" Target="slides/slide47.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30" Type="http://schemas.openxmlformats.org/officeDocument/2006/relationships/slide" Target="slides/slide28.xml"/><Relationship Id="rId31" Type="http://schemas.openxmlformats.org/officeDocument/2006/relationships/slide" Target="slides/slide29.xml"/><Relationship Id="rId32" Type="http://schemas.openxmlformats.org/officeDocument/2006/relationships/slide" Target="slides/slide30.xml"/><Relationship Id="rId33" Type="http://schemas.openxmlformats.org/officeDocument/2006/relationships/slide" Target="slides/slide31.xml"/><Relationship Id="rId34" Type="http://schemas.openxmlformats.org/officeDocument/2006/relationships/slide" Target="slides/slide32.xml"/><Relationship Id="rId35" Type="http://schemas.openxmlformats.org/officeDocument/2006/relationships/slide" Target="slides/slide33.xml"/><Relationship Id="rId36" Type="http://schemas.openxmlformats.org/officeDocument/2006/relationships/slide" Target="slides/slide34.xml"/><Relationship Id="rId37" Type="http://schemas.openxmlformats.org/officeDocument/2006/relationships/slide" Target="slides/slide35.xml"/><Relationship Id="rId38" Type="http://schemas.openxmlformats.org/officeDocument/2006/relationships/slide" Target="slides/slide36.xml"/><Relationship Id="rId39" Type="http://schemas.openxmlformats.org/officeDocument/2006/relationships/slide" Target="slides/slide37.xml"/><Relationship Id="rId70" Type="http://schemas.openxmlformats.org/officeDocument/2006/relationships/tableStyles" Target="tableStyles.xml"/><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60" Type="http://schemas.openxmlformats.org/officeDocument/2006/relationships/slide" Target="slides/slide58.xml"/><Relationship Id="rId61" Type="http://schemas.openxmlformats.org/officeDocument/2006/relationships/slide" Target="slides/slide59.xml"/><Relationship Id="rId62" Type="http://schemas.openxmlformats.org/officeDocument/2006/relationships/slide" Target="slides/slide60.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2338" name="Rectangle 2"/>
          <p:cNvSpPr>
            <a:spLocks noGrp="1" noChangeArrowheads="1"/>
          </p:cNvSpPr>
          <p:nvPr>
            <p:ph type="hdr" sz="quarte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lvl1pPr defTabSz="931863">
              <a:defRPr sz="1200"/>
            </a:lvl1pPr>
          </a:lstStyle>
          <a:p>
            <a:pPr>
              <a:defRPr/>
            </a:pPr>
            <a:endParaRPr lang="en-US"/>
          </a:p>
        </p:txBody>
      </p:sp>
      <p:sp>
        <p:nvSpPr>
          <p:cNvPr id="142339" name="Rectangle 3"/>
          <p:cNvSpPr>
            <a:spLocks noGrp="1" noChangeArrowheads="1"/>
          </p:cNvSpPr>
          <p:nvPr>
            <p:ph type="dt" sz="quarter" idx="1"/>
          </p:nvPr>
        </p:nvSpPr>
        <p:spPr bwMode="auto">
          <a:xfrm>
            <a:off x="3970338"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lvl1pPr algn="r" defTabSz="931863">
              <a:defRPr sz="1200"/>
            </a:lvl1pPr>
          </a:lstStyle>
          <a:p>
            <a:pPr>
              <a:defRPr/>
            </a:pPr>
            <a:endParaRPr lang="en-US"/>
          </a:p>
        </p:txBody>
      </p:sp>
      <p:sp>
        <p:nvSpPr>
          <p:cNvPr id="142340" name="Rectangle 4"/>
          <p:cNvSpPr>
            <a:spLocks noGrp="1" noChangeArrowheads="1"/>
          </p:cNvSpPr>
          <p:nvPr>
            <p:ph type="ftr" sz="quarter" idx="2"/>
          </p:nvPr>
        </p:nvSpPr>
        <p:spPr bwMode="auto">
          <a:xfrm>
            <a:off x="0"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b" anchorCtr="0" compatLnSpc="1">
            <a:prstTxWarp prst="textNoShape">
              <a:avLst/>
            </a:prstTxWarp>
          </a:bodyPr>
          <a:lstStyle>
            <a:lvl1pPr defTabSz="931863">
              <a:defRPr sz="1200"/>
            </a:lvl1pPr>
          </a:lstStyle>
          <a:p>
            <a:pPr>
              <a:defRPr/>
            </a:pPr>
            <a:endParaRPr lang="en-US"/>
          </a:p>
        </p:txBody>
      </p:sp>
      <p:sp>
        <p:nvSpPr>
          <p:cNvPr id="142341" name="Rectangle 5"/>
          <p:cNvSpPr>
            <a:spLocks noGrp="1" noChangeArrowheads="1"/>
          </p:cNvSpPr>
          <p:nvPr>
            <p:ph type="sldNum" sz="quarter" idx="3"/>
          </p:nvPr>
        </p:nvSpPr>
        <p:spPr bwMode="auto">
          <a:xfrm>
            <a:off x="3970338"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b" anchorCtr="0" compatLnSpc="1">
            <a:prstTxWarp prst="textNoShape">
              <a:avLst/>
            </a:prstTxWarp>
          </a:bodyPr>
          <a:lstStyle>
            <a:lvl1pPr algn="r" defTabSz="931863">
              <a:defRPr sz="1200"/>
            </a:lvl1pPr>
          </a:lstStyle>
          <a:p>
            <a:pPr>
              <a:defRPr/>
            </a:pPr>
            <a:fld id="{F2DD933D-BEA2-41C7-8D76-6B0C84003F90}" type="slidenum">
              <a:rPr lang="en-US"/>
              <a:pPr>
                <a:defRPr/>
              </a:pPr>
              <a:t>‹#›</a:t>
            </a:fld>
            <a:endParaRPr lang="en-US"/>
          </a:p>
        </p:txBody>
      </p:sp>
    </p:spTree>
    <p:extLst>
      <p:ext uri="{BB962C8B-B14F-4D97-AF65-F5344CB8AC3E}">
        <p14:creationId xmlns:p14="http://schemas.microsoft.com/office/powerpoint/2010/main" val="11732512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0290" name="Rectangle 2"/>
          <p:cNvSpPr>
            <a:spLocks noGrp="1" noChangeArrowheads="1"/>
          </p:cNvSpPr>
          <p:nvPr>
            <p:ph type="hdr" sz="quarte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lvl1pPr defTabSz="931863">
              <a:defRPr sz="1200"/>
            </a:lvl1pPr>
          </a:lstStyle>
          <a:p>
            <a:pPr>
              <a:defRPr/>
            </a:pPr>
            <a:endParaRPr lang="en-US"/>
          </a:p>
        </p:txBody>
      </p:sp>
      <p:sp>
        <p:nvSpPr>
          <p:cNvPr id="140291" name="Rectangle 3"/>
          <p:cNvSpPr>
            <a:spLocks noGrp="1" noChangeArrowheads="1"/>
          </p:cNvSpPr>
          <p:nvPr>
            <p:ph type="dt" idx="1"/>
          </p:nvPr>
        </p:nvSpPr>
        <p:spPr bwMode="auto">
          <a:xfrm>
            <a:off x="3970338"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lvl1pPr algn="r" defTabSz="931863">
              <a:defRPr sz="1200"/>
            </a:lvl1pPr>
          </a:lstStyle>
          <a:p>
            <a:pPr>
              <a:defRPr/>
            </a:pPr>
            <a:endParaRPr lang="en-US"/>
          </a:p>
        </p:txBody>
      </p:sp>
      <p:sp>
        <p:nvSpPr>
          <p:cNvPr id="66564"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40293" name="Rectangle 5"/>
          <p:cNvSpPr>
            <a:spLocks noGrp="1" noChangeArrowheads="1"/>
          </p:cNvSpPr>
          <p:nvPr>
            <p:ph type="body" sz="quarter" idx="3"/>
          </p:nvPr>
        </p:nvSpPr>
        <p:spPr bwMode="auto">
          <a:xfrm>
            <a:off x="701675" y="4416425"/>
            <a:ext cx="5607050" cy="4183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40294" name="Rectangle 6"/>
          <p:cNvSpPr>
            <a:spLocks noGrp="1" noChangeArrowheads="1"/>
          </p:cNvSpPr>
          <p:nvPr>
            <p:ph type="ftr" sz="quarter" idx="4"/>
          </p:nvPr>
        </p:nvSpPr>
        <p:spPr bwMode="auto">
          <a:xfrm>
            <a:off x="0"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b" anchorCtr="0" compatLnSpc="1">
            <a:prstTxWarp prst="textNoShape">
              <a:avLst/>
            </a:prstTxWarp>
          </a:bodyPr>
          <a:lstStyle>
            <a:lvl1pPr defTabSz="931863">
              <a:defRPr sz="1200"/>
            </a:lvl1pPr>
          </a:lstStyle>
          <a:p>
            <a:pPr>
              <a:defRPr/>
            </a:pPr>
            <a:endParaRPr lang="en-US"/>
          </a:p>
        </p:txBody>
      </p:sp>
      <p:sp>
        <p:nvSpPr>
          <p:cNvPr id="140295" name="Rectangle 7"/>
          <p:cNvSpPr>
            <a:spLocks noGrp="1" noChangeArrowheads="1"/>
          </p:cNvSpPr>
          <p:nvPr>
            <p:ph type="sldNum" sz="quarter" idx="5"/>
          </p:nvPr>
        </p:nvSpPr>
        <p:spPr bwMode="auto">
          <a:xfrm>
            <a:off x="3970338"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b" anchorCtr="0" compatLnSpc="1">
            <a:prstTxWarp prst="textNoShape">
              <a:avLst/>
            </a:prstTxWarp>
          </a:bodyPr>
          <a:lstStyle>
            <a:lvl1pPr algn="r" defTabSz="931863">
              <a:defRPr sz="1200"/>
            </a:lvl1pPr>
          </a:lstStyle>
          <a:p>
            <a:pPr>
              <a:defRPr/>
            </a:pPr>
            <a:fld id="{534A8003-9EDD-4477-A03C-808148E354DD}" type="slidenum">
              <a:rPr lang="en-US"/>
              <a:pPr>
                <a:defRPr/>
              </a:pPr>
              <a:t>‹#›</a:t>
            </a:fld>
            <a:endParaRPr lang="en-US"/>
          </a:p>
        </p:txBody>
      </p:sp>
    </p:spTree>
    <p:extLst>
      <p:ext uri="{BB962C8B-B14F-4D97-AF65-F5344CB8AC3E}">
        <p14:creationId xmlns:p14="http://schemas.microsoft.com/office/powerpoint/2010/main" val="292131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5.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6.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7.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8.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9.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0.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57066" indent="-291179" eaLnBrk="0" hangingPunct="0">
              <a:defRPr>
                <a:solidFill>
                  <a:schemeClr val="tx1"/>
                </a:solidFill>
                <a:latin typeface="Arial" charset="0"/>
                <a:cs typeface="Arial" charset="0"/>
              </a:defRPr>
            </a:lvl2pPr>
            <a:lvl3pPr marL="1164717" indent="-232943" eaLnBrk="0" hangingPunct="0">
              <a:defRPr>
                <a:solidFill>
                  <a:schemeClr val="tx1"/>
                </a:solidFill>
                <a:latin typeface="Arial" charset="0"/>
                <a:cs typeface="Arial" charset="0"/>
              </a:defRPr>
            </a:lvl3pPr>
            <a:lvl4pPr marL="1630604" indent="-232943" eaLnBrk="0" hangingPunct="0">
              <a:defRPr>
                <a:solidFill>
                  <a:schemeClr val="tx1"/>
                </a:solidFill>
                <a:latin typeface="Arial" charset="0"/>
                <a:cs typeface="Arial" charset="0"/>
              </a:defRPr>
            </a:lvl4pPr>
            <a:lvl5pPr marL="2096491" indent="-232943" eaLnBrk="0" hangingPunct="0">
              <a:defRPr>
                <a:solidFill>
                  <a:schemeClr val="tx1"/>
                </a:solidFill>
                <a:latin typeface="Arial" charset="0"/>
                <a:cs typeface="Arial" charset="0"/>
              </a:defRPr>
            </a:lvl5pPr>
            <a:lvl6pPr marL="2562377" indent="-232943" eaLnBrk="0" fontAlgn="base" hangingPunct="0">
              <a:spcBef>
                <a:spcPct val="0"/>
              </a:spcBef>
              <a:spcAft>
                <a:spcPct val="0"/>
              </a:spcAft>
              <a:defRPr>
                <a:solidFill>
                  <a:schemeClr val="tx1"/>
                </a:solidFill>
                <a:latin typeface="Arial" charset="0"/>
                <a:cs typeface="Arial" charset="0"/>
              </a:defRPr>
            </a:lvl6pPr>
            <a:lvl7pPr marL="3028264" indent="-232943" eaLnBrk="0" fontAlgn="base" hangingPunct="0">
              <a:spcBef>
                <a:spcPct val="0"/>
              </a:spcBef>
              <a:spcAft>
                <a:spcPct val="0"/>
              </a:spcAft>
              <a:defRPr>
                <a:solidFill>
                  <a:schemeClr val="tx1"/>
                </a:solidFill>
                <a:latin typeface="Arial" charset="0"/>
                <a:cs typeface="Arial" charset="0"/>
              </a:defRPr>
            </a:lvl7pPr>
            <a:lvl8pPr marL="3494151" indent="-232943" eaLnBrk="0" fontAlgn="base" hangingPunct="0">
              <a:spcBef>
                <a:spcPct val="0"/>
              </a:spcBef>
              <a:spcAft>
                <a:spcPct val="0"/>
              </a:spcAft>
              <a:defRPr>
                <a:solidFill>
                  <a:schemeClr val="tx1"/>
                </a:solidFill>
                <a:latin typeface="Arial" charset="0"/>
                <a:cs typeface="Arial" charset="0"/>
              </a:defRPr>
            </a:lvl8pPr>
            <a:lvl9pPr marL="3960038" indent="-232943" eaLnBrk="0" fontAlgn="base" hangingPunct="0">
              <a:spcBef>
                <a:spcPct val="0"/>
              </a:spcBef>
              <a:spcAft>
                <a:spcPct val="0"/>
              </a:spcAft>
              <a:defRPr>
                <a:solidFill>
                  <a:schemeClr val="tx1"/>
                </a:solidFill>
                <a:latin typeface="Arial" charset="0"/>
                <a:cs typeface="Arial" charset="0"/>
              </a:defRPr>
            </a:lvl9pPr>
          </a:lstStyle>
          <a:p>
            <a:pPr eaLnBrk="1" hangingPunct="1"/>
            <a:fld id="{9CC6BA7C-F91F-4AD9-B404-CB622113D702}" type="slidenum">
              <a:rPr lang="en-CA" altLang="fr-FR" smtClean="0">
                <a:solidFill>
                  <a:prstClr val="black"/>
                </a:solidFill>
              </a:rPr>
              <a:pPr eaLnBrk="1" hangingPunct="1"/>
              <a:t>1</a:t>
            </a:fld>
            <a:endParaRPr lang="en-CA" altLang="fr-FR" smtClean="0">
              <a:solidFill>
                <a:prstClr val="black"/>
              </a:solidFill>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p:spPr>
        <p:txBody>
          <a:bodyPr/>
          <a:lstStyle/>
          <a:p>
            <a:pPr eaLnBrk="1" hangingPunct="1"/>
            <a:endParaRPr lang="fr-CA" altLang="fr-FR" smtClean="0"/>
          </a:p>
        </p:txBody>
      </p:sp>
    </p:spTree>
    <p:extLst>
      <p:ext uri="{BB962C8B-B14F-4D97-AF65-F5344CB8AC3E}">
        <p14:creationId xmlns:p14="http://schemas.microsoft.com/office/powerpoint/2010/main" val="2932495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a:ln/>
        </p:spPr>
      </p:sp>
      <p:sp>
        <p:nvSpPr>
          <p:cNvPr id="68611" name="Notes Placeholder 2"/>
          <p:cNvSpPr>
            <a:spLocks noGrp="1"/>
          </p:cNvSpPr>
          <p:nvPr>
            <p:ph type="body" idx="1"/>
          </p:nvPr>
        </p:nvSpPr>
        <p:spPr>
          <a:noFill/>
        </p:spPr>
        <p:txBody>
          <a:bodyPr/>
          <a:lstStyle/>
          <a:p>
            <a:endParaRPr lang="en-CA" altLang="en-US" smtClean="0"/>
          </a:p>
        </p:txBody>
      </p:sp>
      <p:sp>
        <p:nvSpPr>
          <p:cNvPr id="68612" name="Slide Number Placeholder 3"/>
          <p:cNvSpPr>
            <a:spLocks noGrp="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D15D023D-6DD4-456D-90F5-AFBFE8C95A2B}" type="slidenum">
              <a:rPr lang="en-US" altLang="en-US" smtClean="0"/>
              <a:pPr eaLnBrk="1" hangingPunct="1">
                <a:spcBef>
                  <a:spcPct val="0"/>
                </a:spcBef>
              </a:pPr>
              <a:t>4</a:t>
            </a:fld>
            <a:endParaRPr lang="en-US" altLang="en-US" smtClean="0"/>
          </a:p>
        </p:txBody>
      </p:sp>
    </p:spTree>
    <p:extLst>
      <p:ext uri="{BB962C8B-B14F-4D97-AF65-F5344CB8AC3E}">
        <p14:creationId xmlns:p14="http://schemas.microsoft.com/office/powerpoint/2010/main" val="1706707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8807C170-4458-42BA-AEF3-754E680C6A4F}" type="slidenum">
              <a:rPr lang="en-US" altLang="en-US" smtClean="0"/>
              <a:pPr eaLnBrk="1" hangingPunct="1">
                <a:spcBef>
                  <a:spcPct val="0"/>
                </a:spcBef>
              </a:pPr>
              <a:t>6</a:t>
            </a:fld>
            <a:endParaRPr lang="en-US" altLang="en-US" smtClean="0"/>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15730298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AA64DB33-DC84-4D59-B62D-90A5FCA696AA}" type="slidenum">
              <a:rPr lang="en-US" altLang="en-US" smtClean="0"/>
              <a:pPr eaLnBrk="1" hangingPunct="1">
                <a:spcBef>
                  <a:spcPct val="0"/>
                </a:spcBef>
              </a:pPr>
              <a:t>7</a:t>
            </a:fld>
            <a:endParaRPr lang="en-US" altLang="en-US" smtClean="0"/>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3812764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0409C903-8677-4D4F-9002-8764DBE3C457}" type="slidenum">
              <a:rPr lang="en-US" altLang="en-US" smtClean="0"/>
              <a:pPr eaLnBrk="1" hangingPunct="1">
                <a:spcBef>
                  <a:spcPct val="0"/>
                </a:spcBef>
              </a:pPr>
              <a:t>10</a:t>
            </a:fld>
            <a:endParaRPr lang="en-US" altLang="en-US" smtClean="0"/>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227143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66D8B2F9-AD69-4D90-A929-28434DD881D8}" type="slidenum">
              <a:rPr lang="en-US" altLang="en-US" smtClean="0"/>
              <a:pPr eaLnBrk="1" hangingPunct="1">
                <a:spcBef>
                  <a:spcPct val="0"/>
                </a:spcBef>
              </a:pPr>
              <a:t>11</a:t>
            </a:fld>
            <a:endParaRPr lang="en-US" altLang="en-US" smtClean="0"/>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16556598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986D671B-ADFC-4A65-902B-C783C957FB11}" type="slidenum">
              <a:rPr lang="en-US" altLang="en-US" smtClean="0"/>
              <a:pPr eaLnBrk="1" hangingPunct="1">
                <a:spcBef>
                  <a:spcPct val="0"/>
                </a:spcBef>
              </a:pPr>
              <a:t>12</a:t>
            </a:fld>
            <a:endParaRPr lang="en-US" altLang="en-US" smtClean="0"/>
          </a:p>
        </p:txBody>
      </p:sp>
      <p:sp>
        <p:nvSpPr>
          <p:cNvPr id="73731" name="Rectangle 2"/>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3732" name="Rectangle 3"/>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776288" eaLnBrk="0" hangingPunct="0">
              <a:spcBef>
                <a:spcPct val="30000"/>
              </a:spcBef>
              <a:defRPr sz="1200">
                <a:solidFill>
                  <a:schemeClr val="tx1"/>
                </a:solidFill>
                <a:latin typeface="Arial" charset="0"/>
                <a:cs typeface="Arial" charset="0"/>
              </a:defRPr>
            </a:lvl1pPr>
            <a:lvl2pPr marL="742950" indent="-285750" defTabSz="776288" eaLnBrk="0" hangingPunct="0">
              <a:spcBef>
                <a:spcPct val="30000"/>
              </a:spcBef>
              <a:defRPr sz="1200">
                <a:solidFill>
                  <a:schemeClr val="tx1"/>
                </a:solidFill>
                <a:latin typeface="Arial" charset="0"/>
                <a:cs typeface="Arial" charset="0"/>
              </a:defRPr>
            </a:lvl2pPr>
            <a:lvl3pPr marL="1143000" indent="-228600" defTabSz="776288" eaLnBrk="0" hangingPunct="0">
              <a:spcBef>
                <a:spcPct val="30000"/>
              </a:spcBef>
              <a:defRPr sz="1200">
                <a:solidFill>
                  <a:schemeClr val="tx1"/>
                </a:solidFill>
                <a:latin typeface="Arial" charset="0"/>
                <a:cs typeface="Arial" charset="0"/>
              </a:defRPr>
            </a:lvl3pPr>
            <a:lvl4pPr marL="1600200" indent="-228600" defTabSz="776288" eaLnBrk="0" hangingPunct="0">
              <a:spcBef>
                <a:spcPct val="30000"/>
              </a:spcBef>
              <a:defRPr sz="1200">
                <a:solidFill>
                  <a:schemeClr val="tx1"/>
                </a:solidFill>
                <a:latin typeface="Arial" charset="0"/>
                <a:cs typeface="Arial" charset="0"/>
              </a:defRPr>
            </a:lvl4pPr>
            <a:lvl5pPr marL="2057400" indent="-228600" defTabSz="776288" eaLnBrk="0" hangingPunct="0">
              <a:spcBef>
                <a:spcPct val="30000"/>
              </a:spcBef>
              <a:defRPr sz="1200">
                <a:solidFill>
                  <a:schemeClr val="tx1"/>
                </a:solidFill>
                <a:latin typeface="Arial" charset="0"/>
                <a:cs typeface="Arial" charset="0"/>
              </a:defRPr>
            </a:lvl5pPr>
            <a:lvl6pPr marL="2514600" indent="-228600" defTabSz="776288" eaLnBrk="0" fontAlgn="base" hangingPunct="0">
              <a:spcBef>
                <a:spcPct val="30000"/>
              </a:spcBef>
              <a:spcAft>
                <a:spcPct val="0"/>
              </a:spcAft>
              <a:defRPr sz="1200">
                <a:solidFill>
                  <a:schemeClr val="tx1"/>
                </a:solidFill>
                <a:latin typeface="Arial" charset="0"/>
                <a:cs typeface="Arial" charset="0"/>
              </a:defRPr>
            </a:lvl6pPr>
            <a:lvl7pPr marL="2971800" indent="-228600" defTabSz="776288" eaLnBrk="0" fontAlgn="base" hangingPunct="0">
              <a:spcBef>
                <a:spcPct val="30000"/>
              </a:spcBef>
              <a:spcAft>
                <a:spcPct val="0"/>
              </a:spcAft>
              <a:defRPr sz="1200">
                <a:solidFill>
                  <a:schemeClr val="tx1"/>
                </a:solidFill>
                <a:latin typeface="Arial" charset="0"/>
                <a:cs typeface="Arial" charset="0"/>
              </a:defRPr>
            </a:lvl7pPr>
            <a:lvl8pPr marL="3429000" indent="-228600" defTabSz="776288" eaLnBrk="0" fontAlgn="base" hangingPunct="0">
              <a:spcBef>
                <a:spcPct val="30000"/>
              </a:spcBef>
              <a:spcAft>
                <a:spcPct val="0"/>
              </a:spcAft>
              <a:defRPr sz="1200">
                <a:solidFill>
                  <a:schemeClr val="tx1"/>
                </a:solidFill>
                <a:latin typeface="Arial" charset="0"/>
                <a:cs typeface="Arial" charset="0"/>
              </a:defRPr>
            </a:lvl8pPr>
            <a:lvl9pPr marL="3886200" indent="-228600" defTabSz="776288"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3733" name="Rectangle 4"/>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3734" name="Rectangle 5"/>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3735" name="Rectangle 6"/>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3736" name="Rectangle 7"/>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3737" name="Rectangle 8"/>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3738" name="Rectangle 9"/>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3739" name="Rectangle 10"/>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3740" name="Rectangle 11"/>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3741" name="Rectangle 12"/>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3742" name="Rectangle 13"/>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3743" name="Rectangle 14"/>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3744" name="Rectangle 15"/>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3745" name="Rectangle 16"/>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3746" name="Rectangle 17"/>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3747" name="Rectangle 18"/>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3748" name="Rectangle 19"/>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3749" name="Rectangle 20"/>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3750" name="Rectangle 21"/>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3751" name="Rectangle 22"/>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3752" name="Rectangle 23"/>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3753" name="Rectangle 24"/>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3754" name="Rectangle 25"/>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3755" name="Rectangle 26"/>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3756" name="Rectangle 27"/>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3757" name="Rectangle 28"/>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3758" name="Rectangle 29"/>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3759" name="Rectangle 30"/>
          <p:cNvSpPr>
            <a:spLocks noChangeArrowheads="1"/>
          </p:cNvSpPr>
          <p:nvPr/>
        </p:nvSpPr>
        <p:spPr bwMode="auto">
          <a:xfrm>
            <a:off x="3970338" y="0"/>
            <a:ext cx="3040062"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3760" name="Rectangle 31"/>
          <p:cNvSpPr>
            <a:spLocks noChangeArrowheads="1"/>
          </p:cNvSpPr>
          <p:nvPr/>
        </p:nvSpPr>
        <p:spPr bwMode="auto">
          <a:xfrm>
            <a:off x="3970338" y="8829675"/>
            <a:ext cx="3040062"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13</a:t>
            </a:r>
          </a:p>
        </p:txBody>
      </p:sp>
      <p:sp>
        <p:nvSpPr>
          <p:cNvPr id="73761" name="Rectangle 32"/>
          <p:cNvSpPr>
            <a:spLocks noChangeArrowheads="1"/>
          </p:cNvSpPr>
          <p:nvPr/>
        </p:nvSpPr>
        <p:spPr bwMode="auto">
          <a:xfrm>
            <a:off x="-1588" y="8829675"/>
            <a:ext cx="3038476"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3762" name="Rectangle 33"/>
          <p:cNvSpPr>
            <a:spLocks noChangeArrowheads="1"/>
          </p:cNvSpPr>
          <p:nvPr/>
        </p:nvSpPr>
        <p:spPr bwMode="auto">
          <a:xfrm>
            <a:off x="-1588" y="0"/>
            <a:ext cx="3038476"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3763" name="Rectangle 34"/>
          <p:cNvSpPr>
            <a:spLocks noGrp="1" noRot="1" noChangeAspect="1" noChangeArrowheads="1" noTextEdit="1"/>
          </p:cNvSpPr>
          <p:nvPr>
            <p:ph type="sldImg"/>
          </p:nvPr>
        </p:nvSpPr>
        <p:spPr>
          <a:xfrm>
            <a:off x="1190625" y="703263"/>
            <a:ext cx="4630738" cy="3473450"/>
          </a:xfrm>
          <a:ln w="12700" cap="flat">
            <a:solidFill>
              <a:schemeClr val="tx1"/>
            </a:solidFill>
          </a:ln>
        </p:spPr>
      </p:sp>
      <p:sp>
        <p:nvSpPr>
          <p:cNvPr id="73764" name="Rectangle 35"/>
          <p:cNvSpPr>
            <a:spLocks noGrp="1" noChangeArrowheads="1"/>
          </p:cNvSpPr>
          <p:nvPr>
            <p:ph type="body" idx="1"/>
          </p:nvPr>
        </p:nvSpPr>
        <p:spPr>
          <a:xfrm>
            <a:off x="933450" y="4414838"/>
            <a:ext cx="5140325" cy="4183062"/>
          </a:xfrm>
          <a:noFill/>
          <a:extLst>
            <a:ext uri="{91240B29-F687-4F45-9708-019B960494DF}">
              <a14:hiddenLine xmlns:a14="http://schemas.microsoft.com/office/drawing/2010/main" w="12700">
                <a:solidFill>
                  <a:schemeClr val="tx1"/>
                </a:solidFill>
                <a:miter lim="800000"/>
                <a:headEnd/>
                <a:tailEnd/>
              </a14:hiddenLine>
            </a:ext>
          </a:extLst>
        </p:spPr>
        <p:txBody>
          <a:bodyPr lIns="92207" tIns="45295" rIns="92207" bIns="45295"/>
          <a:lstStyle/>
          <a:p>
            <a:pPr eaLnBrk="1" hangingPunct="1"/>
            <a:endParaRPr lang="fr-CA" altLang="en-US" smtClean="0"/>
          </a:p>
        </p:txBody>
      </p:sp>
    </p:spTree>
    <p:extLst>
      <p:ext uri="{BB962C8B-B14F-4D97-AF65-F5344CB8AC3E}">
        <p14:creationId xmlns:p14="http://schemas.microsoft.com/office/powerpoint/2010/main" val="17287788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524320BE-8B89-455E-B332-4F6D8EF8142D}" type="slidenum">
              <a:rPr lang="en-US" altLang="en-US" smtClean="0"/>
              <a:pPr eaLnBrk="1" hangingPunct="1">
                <a:spcBef>
                  <a:spcPct val="0"/>
                </a:spcBef>
              </a:pPr>
              <a:t>15</a:t>
            </a:fld>
            <a:endParaRPr lang="en-US" altLang="en-US" smtClean="0"/>
          </a:p>
        </p:txBody>
      </p:sp>
      <p:sp>
        <p:nvSpPr>
          <p:cNvPr id="74755" name="Rectangle 2"/>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4756" name="Rectangle 3"/>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776288" eaLnBrk="0" hangingPunct="0">
              <a:spcBef>
                <a:spcPct val="30000"/>
              </a:spcBef>
              <a:defRPr sz="1200">
                <a:solidFill>
                  <a:schemeClr val="tx1"/>
                </a:solidFill>
                <a:latin typeface="Arial" charset="0"/>
                <a:cs typeface="Arial" charset="0"/>
              </a:defRPr>
            </a:lvl1pPr>
            <a:lvl2pPr marL="742950" indent="-285750" defTabSz="776288" eaLnBrk="0" hangingPunct="0">
              <a:spcBef>
                <a:spcPct val="30000"/>
              </a:spcBef>
              <a:defRPr sz="1200">
                <a:solidFill>
                  <a:schemeClr val="tx1"/>
                </a:solidFill>
                <a:latin typeface="Arial" charset="0"/>
                <a:cs typeface="Arial" charset="0"/>
              </a:defRPr>
            </a:lvl2pPr>
            <a:lvl3pPr marL="1143000" indent="-228600" defTabSz="776288" eaLnBrk="0" hangingPunct="0">
              <a:spcBef>
                <a:spcPct val="30000"/>
              </a:spcBef>
              <a:defRPr sz="1200">
                <a:solidFill>
                  <a:schemeClr val="tx1"/>
                </a:solidFill>
                <a:latin typeface="Arial" charset="0"/>
                <a:cs typeface="Arial" charset="0"/>
              </a:defRPr>
            </a:lvl3pPr>
            <a:lvl4pPr marL="1600200" indent="-228600" defTabSz="776288" eaLnBrk="0" hangingPunct="0">
              <a:spcBef>
                <a:spcPct val="30000"/>
              </a:spcBef>
              <a:defRPr sz="1200">
                <a:solidFill>
                  <a:schemeClr val="tx1"/>
                </a:solidFill>
                <a:latin typeface="Arial" charset="0"/>
                <a:cs typeface="Arial" charset="0"/>
              </a:defRPr>
            </a:lvl4pPr>
            <a:lvl5pPr marL="2057400" indent="-228600" defTabSz="776288" eaLnBrk="0" hangingPunct="0">
              <a:spcBef>
                <a:spcPct val="30000"/>
              </a:spcBef>
              <a:defRPr sz="1200">
                <a:solidFill>
                  <a:schemeClr val="tx1"/>
                </a:solidFill>
                <a:latin typeface="Arial" charset="0"/>
                <a:cs typeface="Arial" charset="0"/>
              </a:defRPr>
            </a:lvl5pPr>
            <a:lvl6pPr marL="2514600" indent="-228600" defTabSz="776288" eaLnBrk="0" fontAlgn="base" hangingPunct="0">
              <a:spcBef>
                <a:spcPct val="30000"/>
              </a:spcBef>
              <a:spcAft>
                <a:spcPct val="0"/>
              </a:spcAft>
              <a:defRPr sz="1200">
                <a:solidFill>
                  <a:schemeClr val="tx1"/>
                </a:solidFill>
                <a:latin typeface="Arial" charset="0"/>
                <a:cs typeface="Arial" charset="0"/>
              </a:defRPr>
            </a:lvl6pPr>
            <a:lvl7pPr marL="2971800" indent="-228600" defTabSz="776288" eaLnBrk="0" fontAlgn="base" hangingPunct="0">
              <a:spcBef>
                <a:spcPct val="30000"/>
              </a:spcBef>
              <a:spcAft>
                <a:spcPct val="0"/>
              </a:spcAft>
              <a:defRPr sz="1200">
                <a:solidFill>
                  <a:schemeClr val="tx1"/>
                </a:solidFill>
                <a:latin typeface="Arial" charset="0"/>
                <a:cs typeface="Arial" charset="0"/>
              </a:defRPr>
            </a:lvl7pPr>
            <a:lvl8pPr marL="3429000" indent="-228600" defTabSz="776288" eaLnBrk="0" fontAlgn="base" hangingPunct="0">
              <a:spcBef>
                <a:spcPct val="30000"/>
              </a:spcBef>
              <a:spcAft>
                <a:spcPct val="0"/>
              </a:spcAft>
              <a:defRPr sz="1200">
                <a:solidFill>
                  <a:schemeClr val="tx1"/>
                </a:solidFill>
                <a:latin typeface="Arial" charset="0"/>
                <a:cs typeface="Arial" charset="0"/>
              </a:defRPr>
            </a:lvl8pPr>
            <a:lvl9pPr marL="3886200" indent="-228600" defTabSz="776288"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4757" name="Rectangle 4"/>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4758" name="Rectangle 5"/>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4759" name="Rectangle 6"/>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4760" name="Rectangle 7"/>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4761" name="Rectangle 8"/>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4762" name="Rectangle 9"/>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4763" name="Rectangle 10"/>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4764" name="Rectangle 11"/>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4765" name="Rectangle 12"/>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4766" name="Rectangle 13"/>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4767" name="Rectangle 14"/>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4768" name="Rectangle 15"/>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4769" name="Rectangle 16"/>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4770" name="Rectangle 17"/>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4771" name="Rectangle 18"/>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4772" name="Rectangle 19"/>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4773" name="Rectangle 20"/>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4774" name="Rectangle 21"/>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4775" name="Rectangle 22"/>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4776" name="Rectangle 23"/>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4777" name="Rectangle 24"/>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4778" name="Rectangle 25"/>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4779" name="Rectangle 26"/>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4780" name="Rectangle 27"/>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4781" name="Rectangle 28"/>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4782" name="Rectangle 29"/>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4783" name="Rectangle 30"/>
          <p:cNvSpPr>
            <a:spLocks noChangeArrowheads="1"/>
          </p:cNvSpPr>
          <p:nvPr/>
        </p:nvSpPr>
        <p:spPr bwMode="auto">
          <a:xfrm>
            <a:off x="3970338" y="0"/>
            <a:ext cx="3040062"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4784" name="Rectangle 31"/>
          <p:cNvSpPr>
            <a:spLocks noChangeArrowheads="1"/>
          </p:cNvSpPr>
          <p:nvPr/>
        </p:nvSpPr>
        <p:spPr bwMode="auto">
          <a:xfrm>
            <a:off x="3970338" y="8829675"/>
            <a:ext cx="3040062"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13</a:t>
            </a:r>
          </a:p>
        </p:txBody>
      </p:sp>
      <p:sp>
        <p:nvSpPr>
          <p:cNvPr id="74785" name="Rectangle 32"/>
          <p:cNvSpPr>
            <a:spLocks noChangeArrowheads="1"/>
          </p:cNvSpPr>
          <p:nvPr/>
        </p:nvSpPr>
        <p:spPr bwMode="auto">
          <a:xfrm>
            <a:off x="-1588" y="8829675"/>
            <a:ext cx="3038476"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4786" name="Rectangle 33"/>
          <p:cNvSpPr>
            <a:spLocks noChangeArrowheads="1"/>
          </p:cNvSpPr>
          <p:nvPr/>
        </p:nvSpPr>
        <p:spPr bwMode="auto">
          <a:xfrm>
            <a:off x="-1588" y="0"/>
            <a:ext cx="3038476"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4787" name="Rectangle 34"/>
          <p:cNvSpPr>
            <a:spLocks noGrp="1" noRot="1" noChangeAspect="1" noChangeArrowheads="1" noTextEdit="1"/>
          </p:cNvSpPr>
          <p:nvPr>
            <p:ph type="sldImg"/>
          </p:nvPr>
        </p:nvSpPr>
        <p:spPr>
          <a:xfrm>
            <a:off x="1190625" y="703263"/>
            <a:ext cx="4630738" cy="3473450"/>
          </a:xfrm>
          <a:ln w="12700" cap="flat">
            <a:solidFill>
              <a:schemeClr val="tx1"/>
            </a:solidFill>
          </a:ln>
        </p:spPr>
      </p:sp>
      <p:sp>
        <p:nvSpPr>
          <p:cNvPr id="74788" name="Rectangle 35"/>
          <p:cNvSpPr>
            <a:spLocks noGrp="1" noChangeArrowheads="1"/>
          </p:cNvSpPr>
          <p:nvPr>
            <p:ph type="body" idx="1"/>
          </p:nvPr>
        </p:nvSpPr>
        <p:spPr>
          <a:xfrm>
            <a:off x="933450" y="4414838"/>
            <a:ext cx="5140325" cy="4183062"/>
          </a:xfrm>
          <a:noFill/>
          <a:extLst>
            <a:ext uri="{91240B29-F687-4F45-9708-019B960494DF}">
              <a14:hiddenLine xmlns:a14="http://schemas.microsoft.com/office/drawing/2010/main" w="12700">
                <a:solidFill>
                  <a:schemeClr val="tx1"/>
                </a:solidFill>
                <a:miter lim="800000"/>
                <a:headEnd/>
                <a:tailEnd/>
              </a14:hiddenLine>
            </a:ext>
          </a:extLst>
        </p:spPr>
        <p:txBody>
          <a:bodyPr lIns="92207" tIns="45295" rIns="92207" bIns="45295"/>
          <a:lstStyle/>
          <a:p>
            <a:pPr eaLnBrk="1" hangingPunct="1"/>
            <a:endParaRPr lang="fr-CA" altLang="en-US" smtClean="0"/>
          </a:p>
        </p:txBody>
      </p:sp>
    </p:spTree>
    <p:extLst>
      <p:ext uri="{BB962C8B-B14F-4D97-AF65-F5344CB8AC3E}">
        <p14:creationId xmlns:p14="http://schemas.microsoft.com/office/powerpoint/2010/main" val="1328418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8DD18D7F-4406-495B-9B7D-C5969E07ACB9}" type="slidenum">
              <a:rPr lang="en-US" altLang="en-US" smtClean="0"/>
              <a:pPr eaLnBrk="1" hangingPunct="1">
                <a:spcBef>
                  <a:spcPct val="0"/>
                </a:spcBef>
              </a:pPr>
              <a:t>16</a:t>
            </a:fld>
            <a:endParaRPr lang="en-US" altLang="en-US" smtClean="0"/>
          </a:p>
        </p:txBody>
      </p:sp>
      <p:sp>
        <p:nvSpPr>
          <p:cNvPr id="75779" name="Rectangle 2"/>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5780" name="Rectangle 3"/>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776288" eaLnBrk="0" hangingPunct="0">
              <a:spcBef>
                <a:spcPct val="30000"/>
              </a:spcBef>
              <a:defRPr sz="1200">
                <a:solidFill>
                  <a:schemeClr val="tx1"/>
                </a:solidFill>
                <a:latin typeface="Arial" charset="0"/>
                <a:cs typeface="Arial" charset="0"/>
              </a:defRPr>
            </a:lvl1pPr>
            <a:lvl2pPr marL="742950" indent="-285750" defTabSz="776288" eaLnBrk="0" hangingPunct="0">
              <a:spcBef>
                <a:spcPct val="30000"/>
              </a:spcBef>
              <a:defRPr sz="1200">
                <a:solidFill>
                  <a:schemeClr val="tx1"/>
                </a:solidFill>
                <a:latin typeface="Arial" charset="0"/>
                <a:cs typeface="Arial" charset="0"/>
              </a:defRPr>
            </a:lvl2pPr>
            <a:lvl3pPr marL="1143000" indent="-228600" defTabSz="776288" eaLnBrk="0" hangingPunct="0">
              <a:spcBef>
                <a:spcPct val="30000"/>
              </a:spcBef>
              <a:defRPr sz="1200">
                <a:solidFill>
                  <a:schemeClr val="tx1"/>
                </a:solidFill>
                <a:latin typeface="Arial" charset="0"/>
                <a:cs typeface="Arial" charset="0"/>
              </a:defRPr>
            </a:lvl3pPr>
            <a:lvl4pPr marL="1600200" indent="-228600" defTabSz="776288" eaLnBrk="0" hangingPunct="0">
              <a:spcBef>
                <a:spcPct val="30000"/>
              </a:spcBef>
              <a:defRPr sz="1200">
                <a:solidFill>
                  <a:schemeClr val="tx1"/>
                </a:solidFill>
                <a:latin typeface="Arial" charset="0"/>
                <a:cs typeface="Arial" charset="0"/>
              </a:defRPr>
            </a:lvl4pPr>
            <a:lvl5pPr marL="2057400" indent="-228600" defTabSz="776288" eaLnBrk="0" hangingPunct="0">
              <a:spcBef>
                <a:spcPct val="30000"/>
              </a:spcBef>
              <a:defRPr sz="1200">
                <a:solidFill>
                  <a:schemeClr val="tx1"/>
                </a:solidFill>
                <a:latin typeface="Arial" charset="0"/>
                <a:cs typeface="Arial" charset="0"/>
              </a:defRPr>
            </a:lvl5pPr>
            <a:lvl6pPr marL="2514600" indent="-228600" defTabSz="776288" eaLnBrk="0" fontAlgn="base" hangingPunct="0">
              <a:spcBef>
                <a:spcPct val="30000"/>
              </a:spcBef>
              <a:spcAft>
                <a:spcPct val="0"/>
              </a:spcAft>
              <a:defRPr sz="1200">
                <a:solidFill>
                  <a:schemeClr val="tx1"/>
                </a:solidFill>
                <a:latin typeface="Arial" charset="0"/>
                <a:cs typeface="Arial" charset="0"/>
              </a:defRPr>
            </a:lvl6pPr>
            <a:lvl7pPr marL="2971800" indent="-228600" defTabSz="776288" eaLnBrk="0" fontAlgn="base" hangingPunct="0">
              <a:spcBef>
                <a:spcPct val="30000"/>
              </a:spcBef>
              <a:spcAft>
                <a:spcPct val="0"/>
              </a:spcAft>
              <a:defRPr sz="1200">
                <a:solidFill>
                  <a:schemeClr val="tx1"/>
                </a:solidFill>
                <a:latin typeface="Arial" charset="0"/>
                <a:cs typeface="Arial" charset="0"/>
              </a:defRPr>
            </a:lvl7pPr>
            <a:lvl8pPr marL="3429000" indent="-228600" defTabSz="776288" eaLnBrk="0" fontAlgn="base" hangingPunct="0">
              <a:spcBef>
                <a:spcPct val="30000"/>
              </a:spcBef>
              <a:spcAft>
                <a:spcPct val="0"/>
              </a:spcAft>
              <a:defRPr sz="1200">
                <a:solidFill>
                  <a:schemeClr val="tx1"/>
                </a:solidFill>
                <a:latin typeface="Arial" charset="0"/>
                <a:cs typeface="Arial" charset="0"/>
              </a:defRPr>
            </a:lvl8pPr>
            <a:lvl9pPr marL="3886200" indent="-228600" defTabSz="776288"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5781" name="Rectangle 4"/>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5782" name="Rectangle 5"/>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5783" name="Rectangle 6"/>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5784" name="Rectangle 7"/>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5785" name="Rectangle 8"/>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5786" name="Rectangle 9"/>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5787" name="Rectangle 10"/>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5788" name="Rectangle 11"/>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5789" name="Rectangle 12"/>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5790" name="Rectangle 13"/>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5791" name="Rectangle 14"/>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5792" name="Rectangle 15"/>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5793" name="Rectangle 16"/>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5794" name="Rectangle 17"/>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5795" name="Rectangle 18"/>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5796" name="Rectangle 19"/>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5797" name="Rectangle 20"/>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5798" name="Rectangle 21"/>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5799" name="Rectangle 22"/>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5800" name="Rectangle 23"/>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5801" name="Rectangle 24"/>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5802" name="Rectangle 25"/>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5803" name="Rectangle 26"/>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5804" name="Rectangle 27"/>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5805" name="Rectangle 28"/>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5806" name="Rectangle 29"/>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5807" name="Rectangle 30"/>
          <p:cNvSpPr>
            <a:spLocks noChangeArrowheads="1"/>
          </p:cNvSpPr>
          <p:nvPr/>
        </p:nvSpPr>
        <p:spPr bwMode="auto">
          <a:xfrm>
            <a:off x="3970338" y="0"/>
            <a:ext cx="3040062"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5808" name="Rectangle 31"/>
          <p:cNvSpPr>
            <a:spLocks noChangeArrowheads="1"/>
          </p:cNvSpPr>
          <p:nvPr/>
        </p:nvSpPr>
        <p:spPr bwMode="auto">
          <a:xfrm>
            <a:off x="3970338" y="8829675"/>
            <a:ext cx="3040062"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13</a:t>
            </a:r>
          </a:p>
        </p:txBody>
      </p:sp>
      <p:sp>
        <p:nvSpPr>
          <p:cNvPr id="75809" name="Rectangle 32"/>
          <p:cNvSpPr>
            <a:spLocks noChangeArrowheads="1"/>
          </p:cNvSpPr>
          <p:nvPr/>
        </p:nvSpPr>
        <p:spPr bwMode="auto">
          <a:xfrm>
            <a:off x="-1588" y="8829675"/>
            <a:ext cx="3038476"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5810" name="Rectangle 33"/>
          <p:cNvSpPr>
            <a:spLocks noChangeArrowheads="1"/>
          </p:cNvSpPr>
          <p:nvPr/>
        </p:nvSpPr>
        <p:spPr bwMode="auto">
          <a:xfrm>
            <a:off x="-1588" y="0"/>
            <a:ext cx="3038476"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5811" name="Rectangle 34"/>
          <p:cNvSpPr>
            <a:spLocks noGrp="1" noRot="1" noChangeAspect="1" noChangeArrowheads="1" noTextEdit="1"/>
          </p:cNvSpPr>
          <p:nvPr>
            <p:ph type="sldImg"/>
          </p:nvPr>
        </p:nvSpPr>
        <p:spPr>
          <a:xfrm>
            <a:off x="1190625" y="703263"/>
            <a:ext cx="4630738" cy="3473450"/>
          </a:xfrm>
          <a:ln w="12700" cap="flat">
            <a:solidFill>
              <a:schemeClr val="tx1"/>
            </a:solidFill>
          </a:ln>
        </p:spPr>
      </p:sp>
      <p:sp>
        <p:nvSpPr>
          <p:cNvPr id="75812" name="Rectangle 35"/>
          <p:cNvSpPr>
            <a:spLocks noGrp="1" noChangeArrowheads="1"/>
          </p:cNvSpPr>
          <p:nvPr>
            <p:ph type="body" idx="1"/>
          </p:nvPr>
        </p:nvSpPr>
        <p:spPr>
          <a:xfrm>
            <a:off x="933450" y="4414838"/>
            <a:ext cx="5140325" cy="4183062"/>
          </a:xfrm>
          <a:noFill/>
          <a:extLst>
            <a:ext uri="{91240B29-F687-4F45-9708-019B960494DF}">
              <a14:hiddenLine xmlns:a14="http://schemas.microsoft.com/office/drawing/2010/main" w="12700">
                <a:solidFill>
                  <a:schemeClr val="tx1"/>
                </a:solidFill>
                <a:miter lim="800000"/>
                <a:headEnd/>
                <a:tailEnd/>
              </a14:hiddenLine>
            </a:ext>
          </a:extLst>
        </p:spPr>
        <p:txBody>
          <a:bodyPr lIns="92207" tIns="45295" rIns="92207" bIns="45295"/>
          <a:lstStyle/>
          <a:p>
            <a:pPr eaLnBrk="1" hangingPunct="1"/>
            <a:endParaRPr lang="fr-CA" altLang="en-US" smtClean="0"/>
          </a:p>
        </p:txBody>
      </p:sp>
    </p:spTree>
    <p:extLst>
      <p:ext uri="{BB962C8B-B14F-4D97-AF65-F5344CB8AC3E}">
        <p14:creationId xmlns:p14="http://schemas.microsoft.com/office/powerpoint/2010/main" val="14371107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679BD67B-3D43-4E0D-BCC2-B145463499CA}" type="slidenum">
              <a:rPr lang="en-US" altLang="en-US" smtClean="0"/>
              <a:pPr eaLnBrk="1" hangingPunct="1">
                <a:spcBef>
                  <a:spcPct val="0"/>
                </a:spcBef>
              </a:pPr>
              <a:t>17</a:t>
            </a:fld>
            <a:endParaRPr lang="en-US" altLang="en-US" smtClean="0"/>
          </a:p>
        </p:txBody>
      </p:sp>
      <p:sp>
        <p:nvSpPr>
          <p:cNvPr id="76803" name="Rectangle 2"/>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6804" name="Rectangle 3"/>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776288" eaLnBrk="0" hangingPunct="0">
              <a:spcBef>
                <a:spcPct val="30000"/>
              </a:spcBef>
              <a:defRPr sz="1200">
                <a:solidFill>
                  <a:schemeClr val="tx1"/>
                </a:solidFill>
                <a:latin typeface="Arial" charset="0"/>
                <a:cs typeface="Arial" charset="0"/>
              </a:defRPr>
            </a:lvl1pPr>
            <a:lvl2pPr marL="742950" indent="-285750" defTabSz="776288" eaLnBrk="0" hangingPunct="0">
              <a:spcBef>
                <a:spcPct val="30000"/>
              </a:spcBef>
              <a:defRPr sz="1200">
                <a:solidFill>
                  <a:schemeClr val="tx1"/>
                </a:solidFill>
                <a:latin typeface="Arial" charset="0"/>
                <a:cs typeface="Arial" charset="0"/>
              </a:defRPr>
            </a:lvl2pPr>
            <a:lvl3pPr marL="1143000" indent="-228600" defTabSz="776288" eaLnBrk="0" hangingPunct="0">
              <a:spcBef>
                <a:spcPct val="30000"/>
              </a:spcBef>
              <a:defRPr sz="1200">
                <a:solidFill>
                  <a:schemeClr val="tx1"/>
                </a:solidFill>
                <a:latin typeface="Arial" charset="0"/>
                <a:cs typeface="Arial" charset="0"/>
              </a:defRPr>
            </a:lvl3pPr>
            <a:lvl4pPr marL="1600200" indent="-228600" defTabSz="776288" eaLnBrk="0" hangingPunct="0">
              <a:spcBef>
                <a:spcPct val="30000"/>
              </a:spcBef>
              <a:defRPr sz="1200">
                <a:solidFill>
                  <a:schemeClr val="tx1"/>
                </a:solidFill>
                <a:latin typeface="Arial" charset="0"/>
                <a:cs typeface="Arial" charset="0"/>
              </a:defRPr>
            </a:lvl4pPr>
            <a:lvl5pPr marL="2057400" indent="-228600" defTabSz="776288" eaLnBrk="0" hangingPunct="0">
              <a:spcBef>
                <a:spcPct val="30000"/>
              </a:spcBef>
              <a:defRPr sz="1200">
                <a:solidFill>
                  <a:schemeClr val="tx1"/>
                </a:solidFill>
                <a:latin typeface="Arial" charset="0"/>
                <a:cs typeface="Arial" charset="0"/>
              </a:defRPr>
            </a:lvl5pPr>
            <a:lvl6pPr marL="2514600" indent="-228600" defTabSz="776288" eaLnBrk="0" fontAlgn="base" hangingPunct="0">
              <a:spcBef>
                <a:spcPct val="30000"/>
              </a:spcBef>
              <a:spcAft>
                <a:spcPct val="0"/>
              </a:spcAft>
              <a:defRPr sz="1200">
                <a:solidFill>
                  <a:schemeClr val="tx1"/>
                </a:solidFill>
                <a:latin typeface="Arial" charset="0"/>
                <a:cs typeface="Arial" charset="0"/>
              </a:defRPr>
            </a:lvl6pPr>
            <a:lvl7pPr marL="2971800" indent="-228600" defTabSz="776288" eaLnBrk="0" fontAlgn="base" hangingPunct="0">
              <a:spcBef>
                <a:spcPct val="30000"/>
              </a:spcBef>
              <a:spcAft>
                <a:spcPct val="0"/>
              </a:spcAft>
              <a:defRPr sz="1200">
                <a:solidFill>
                  <a:schemeClr val="tx1"/>
                </a:solidFill>
                <a:latin typeface="Arial" charset="0"/>
                <a:cs typeface="Arial" charset="0"/>
              </a:defRPr>
            </a:lvl7pPr>
            <a:lvl8pPr marL="3429000" indent="-228600" defTabSz="776288" eaLnBrk="0" fontAlgn="base" hangingPunct="0">
              <a:spcBef>
                <a:spcPct val="30000"/>
              </a:spcBef>
              <a:spcAft>
                <a:spcPct val="0"/>
              </a:spcAft>
              <a:defRPr sz="1200">
                <a:solidFill>
                  <a:schemeClr val="tx1"/>
                </a:solidFill>
                <a:latin typeface="Arial" charset="0"/>
                <a:cs typeface="Arial" charset="0"/>
              </a:defRPr>
            </a:lvl8pPr>
            <a:lvl9pPr marL="3886200" indent="-228600" defTabSz="776288"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6805" name="Rectangle 4"/>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6806" name="Rectangle 5"/>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6807" name="Rectangle 6"/>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6808" name="Rectangle 7"/>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6809" name="Rectangle 8"/>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6810" name="Rectangle 9"/>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6811" name="Rectangle 10"/>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6812" name="Rectangle 11"/>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6813" name="Rectangle 12"/>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6814" name="Rectangle 13"/>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6815" name="Rectangle 14"/>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6816" name="Rectangle 15"/>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6817" name="Rectangle 16"/>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6818" name="Rectangle 17"/>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6819" name="Rectangle 18"/>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6820" name="Rectangle 19"/>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6821" name="Rectangle 20"/>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6822" name="Rectangle 21"/>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6823" name="Rectangle 22"/>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6824" name="Rectangle 23"/>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6825" name="Rectangle 24"/>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6826" name="Rectangle 25"/>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6827" name="Rectangle 26"/>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6828" name="Rectangle 27"/>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6829" name="Rectangle 28"/>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6830" name="Rectangle 29"/>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6831" name="Rectangle 30"/>
          <p:cNvSpPr>
            <a:spLocks noChangeArrowheads="1"/>
          </p:cNvSpPr>
          <p:nvPr/>
        </p:nvSpPr>
        <p:spPr bwMode="auto">
          <a:xfrm>
            <a:off x="3970338" y="0"/>
            <a:ext cx="3040062"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6832" name="Rectangle 31"/>
          <p:cNvSpPr>
            <a:spLocks noChangeArrowheads="1"/>
          </p:cNvSpPr>
          <p:nvPr/>
        </p:nvSpPr>
        <p:spPr bwMode="auto">
          <a:xfrm>
            <a:off x="3970338" y="8829675"/>
            <a:ext cx="3040062"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13</a:t>
            </a:r>
          </a:p>
        </p:txBody>
      </p:sp>
      <p:sp>
        <p:nvSpPr>
          <p:cNvPr id="76833" name="Rectangle 32"/>
          <p:cNvSpPr>
            <a:spLocks noChangeArrowheads="1"/>
          </p:cNvSpPr>
          <p:nvPr/>
        </p:nvSpPr>
        <p:spPr bwMode="auto">
          <a:xfrm>
            <a:off x="-1588" y="8829675"/>
            <a:ext cx="3038476"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6834" name="Rectangle 33"/>
          <p:cNvSpPr>
            <a:spLocks noChangeArrowheads="1"/>
          </p:cNvSpPr>
          <p:nvPr/>
        </p:nvSpPr>
        <p:spPr bwMode="auto">
          <a:xfrm>
            <a:off x="-1588" y="0"/>
            <a:ext cx="3038476"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6835" name="Rectangle 34"/>
          <p:cNvSpPr>
            <a:spLocks noGrp="1" noRot="1" noChangeAspect="1" noChangeArrowheads="1" noTextEdit="1"/>
          </p:cNvSpPr>
          <p:nvPr>
            <p:ph type="sldImg"/>
          </p:nvPr>
        </p:nvSpPr>
        <p:spPr>
          <a:xfrm>
            <a:off x="1190625" y="703263"/>
            <a:ext cx="4630738" cy="3473450"/>
          </a:xfrm>
          <a:ln w="12700" cap="flat">
            <a:solidFill>
              <a:schemeClr val="tx1"/>
            </a:solidFill>
          </a:ln>
        </p:spPr>
      </p:sp>
      <p:sp>
        <p:nvSpPr>
          <p:cNvPr id="76836" name="Rectangle 35"/>
          <p:cNvSpPr>
            <a:spLocks noGrp="1" noChangeArrowheads="1"/>
          </p:cNvSpPr>
          <p:nvPr>
            <p:ph type="body" idx="1"/>
          </p:nvPr>
        </p:nvSpPr>
        <p:spPr>
          <a:xfrm>
            <a:off x="933450" y="4414838"/>
            <a:ext cx="5140325" cy="4183062"/>
          </a:xfrm>
          <a:noFill/>
          <a:extLst>
            <a:ext uri="{91240B29-F687-4F45-9708-019B960494DF}">
              <a14:hiddenLine xmlns:a14="http://schemas.microsoft.com/office/drawing/2010/main" w="12700">
                <a:solidFill>
                  <a:schemeClr val="tx1"/>
                </a:solidFill>
                <a:miter lim="800000"/>
                <a:headEnd/>
                <a:tailEnd/>
              </a14:hiddenLine>
            </a:ext>
          </a:extLst>
        </p:spPr>
        <p:txBody>
          <a:bodyPr lIns="92207" tIns="45295" rIns="92207" bIns="45295"/>
          <a:lstStyle/>
          <a:p>
            <a:pPr eaLnBrk="1" hangingPunct="1"/>
            <a:endParaRPr lang="fr-CA" altLang="en-US" smtClean="0"/>
          </a:p>
        </p:txBody>
      </p:sp>
    </p:spTree>
    <p:extLst>
      <p:ext uri="{BB962C8B-B14F-4D97-AF65-F5344CB8AC3E}">
        <p14:creationId xmlns:p14="http://schemas.microsoft.com/office/powerpoint/2010/main" val="7721335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0ABD0ACC-A4BF-4B2B-B9A3-89D9EB2647BA}" type="slidenum">
              <a:rPr lang="en-US" altLang="en-US" smtClean="0"/>
              <a:pPr eaLnBrk="1" hangingPunct="1">
                <a:spcBef>
                  <a:spcPct val="0"/>
                </a:spcBef>
              </a:pPr>
              <a:t>18</a:t>
            </a:fld>
            <a:endParaRPr lang="en-US" altLang="en-US" smtClean="0"/>
          </a:p>
        </p:txBody>
      </p:sp>
      <p:sp>
        <p:nvSpPr>
          <p:cNvPr id="77827" name="Rectangle 2"/>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7828" name="Rectangle 3"/>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776288" eaLnBrk="0" hangingPunct="0">
              <a:spcBef>
                <a:spcPct val="30000"/>
              </a:spcBef>
              <a:defRPr sz="1200">
                <a:solidFill>
                  <a:schemeClr val="tx1"/>
                </a:solidFill>
                <a:latin typeface="Arial" charset="0"/>
                <a:cs typeface="Arial" charset="0"/>
              </a:defRPr>
            </a:lvl1pPr>
            <a:lvl2pPr marL="742950" indent="-285750" defTabSz="776288" eaLnBrk="0" hangingPunct="0">
              <a:spcBef>
                <a:spcPct val="30000"/>
              </a:spcBef>
              <a:defRPr sz="1200">
                <a:solidFill>
                  <a:schemeClr val="tx1"/>
                </a:solidFill>
                <a:latin typeface="Arial" charset="0"/>
                <a:cs typeface="Arial" charset="0"/>
              </a:defRPr>
            </a:lvl2pPr>
            <a:lvl3pPr marL="1143000" indent="-228600" defTabSz="776288" eaLnBrk="0" hangingPunct="0">
              <a:spcBef>
                <a:spcPct val="30000"/>
              </a:spcBef>
              <a:defRPr sz="1200">
                <a:solidFill>
                  <a:schemeClr val="tx1"/>
                </a:solidFill>
                <a:latin typeface="Arial" charset="0"/>
                <a:cs typeface="Arial" charset="0"/>
              </a:defRPr>
            </a:lvl3pPr>
            <a:lvl4pPr marL="1600200" indent="-228600" defTabSz="776288" eaLnBrk="0" hangingPunct="0">
              <a:spcBef>
                <a:spcPct val="30000"/>
              </a:spcBef>
              <a:defRPr sz="1200">
                <a:solidFill>
                  <a:schemeClr val="tx1"/>
                </a:solidFill>
                <a:latin typeface="Arial" charset="0"/>
                <a:cs typeface="Arial" charset="0"/>
              </a:defRPr>
            </a:lvl4pPr>
            <a:lvl5pPr marL="2057400" indent="-228600" defTabSz="776288" eaLnBrk="0" hangingPunct="0">
              <a:spcBef>
                <a:spcPct val="30000"/>
              </a:spcBef>
              <a:defRPr sz="1200">
                <a:solidFill>
                  <a:schemeClr val="tx1"/>
                </a:solidFill>
                <a:latin typeface="Arial" charset="0"/>
                <a:cs typeface="Arial" charset="0"/>
              </a:defRPr>
            </a:lvl5pPr>
            <a:lvl6pPr marL="2514600" indent="-228600" defTabSz="776288" eaLnBrk="0" fontAlgn="base" hangingPunct="0">
              <a:spcBef>
                <a:spcPct val="30000"/>
              </a:spcBef>
              <a:spcAft>
                <a:spcPct val="0"/>
              </a:spcAft>
              <a:defRPr sz="1200">
                <a:solidFill>
                  <a:schemeClr val="tx1"/>
                </a:solidFill>
                <a:latin typeface="Arial" charset="0"/>
                <a:cs typeface="Arial" charset="0"/>
              </a:defRPr>
            </a:lvl6pPr>
            <a:lvl7pPr marL="2971800" indent="-228600" defTabSz="776288" eaLnBrk="0" fontAlgn="base" hangingPunct="0">
              <a:spcBef>
                <a:spcPct val="30000"/>
              </a:spcBef>
              <a:spcAft>
                <a:spcPct val="0"/>
              </a:spcAft>
              <a:defRPr sz="1200">
                <a:solidFill>
                  <a:schemeClr val="tx1"/>
                </a:solidFill>
                <a:latin typeface="Arial" charset="0"/>
                <a:cs typeface="Arial" charset="0"/>
              </a:defRPr>
            </a:lvl7pPr>
            <a:lvl8pPr marL="3429000" indent="-228600" defTabSz="776288" eaLnBrk="0" fontAlgn="base" hangingPunct="0">
              <a:spcBef>
                <a:spcPct val="30000"/>
              </a:spcBef>
              <a:spcAft>
                <a:spcPct val="0"/>
              </a:spcAft>
              <a:defRPr sz="1200">
                <a:solidFill>
                  <a:schemeClr val="tx1"/>
                </a:solidFill>
                <a:latin typeface="Arial" charset="0"/>
                <a:cs typeface="Arial" charset="0"/>
              </a:defRPr>
            </a:lvl8pPr>
            <a:lvl9pPr marL="3886200" indent="-228600" defTabSz="776288"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7829" name="Rectangle 4"/>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7830" name="Rectangle 5"/>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7831" name="Rectangle 6"/>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7832" name="Rectangle 7"/>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7833" name="Rectangle 8"/>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7834" name="Rectangle 9"/>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7835" name="Rectangle 10"/>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7836" name="Rectangle 11"/>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7837" name="Rectangle 12"/>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7838" name="Rectangle 13"/>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7839" name="Rectangle 14"/>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7840" name="Rectangle 15"/>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7841" name="Rectangle 16"/>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7842" name="Rectangle 17"/>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7843" name="Rectangle 18"/>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7844" name="Rectangle 19"/>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7845" name="Rectangle 20"/>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7846" name="Rectangle 21"/>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7847" name="Rectangle 22"/>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7848" name="Rectangle 23"/>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7849" name="Rectangle 24"/>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7850" name="Rectangle 25"/>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7851" name="Rectangle 26"/>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7852" name="Rectangle 27"/>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77853" name="Rectangle 28"/>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7854" name="Rectangle 29"/>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7855" name="Rectangle 30"/>
          <p:cNvSpPr>
            <a:spLocks noChangeArrowheads="1"/>
          </p:cNvSpPr>
          <p:nvPr/>
        </p:nvSpPr>
        <p:spPr bwMode="auto">
          <a:xfrm>
            <a:off x="3970338" y="0"/>
            <a:ext cx="3040062"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7856" name="Rectangle 31"/>
          <p:cNvSpPr>
            <a:spLocks noChangeArrowheads="1"/>
          </p:cNvSpPr>
          <p:nvPr/>
        </p:nvSpPr>
        <p:spPr bwMode="auto">
          <a:xfrm>
            <a:off x="3970338" y="8829675"/>
            <a:ext cx="3040062"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13</a:t>
            </a:r>
          </a:p>
        </p:txBody>
      </p:sp>
      <p:sp>
        <p:nvSpPr>
          <p:cNvPr id="77857" name="Rectangle 32"/>
          <p:cNvSpPr>
            <a:spLocks noChangeArrowheads="1"/>
          </p:cNvSpPr>
          <p:nvPr/>
        </p:nvSpPr>
        <p:spPr bwMode="auto">
          <a:xfrm>
            <a:off x="-1588" y="8829675"/>
            <a:ext cx="3038476"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7858" name="Rectangle 33"/>
          <p:cNvSpPr>
            <a:spLocks noChangeArrowheads="1"/>
          </p:cNvSpPr>
          <p:nvPr/>
        </p:nvSpPr>
        <p:spPr bwMode="auto">
          <a:xfrm>
            <a:off x="-1588" y="0"/>
            <a:ext cx="3038476"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77859" name="Rectangle 34"/>
          <p:cNvSpPr>
            <a:spLocks noGrp="1" noRot="1" noChangeAspect="1" noChangeArrowheads="1" noTextEdit="1"/>
          </p:cNvSpPr>
          <p:nvPr>
            <p:ph type="sldImg"/>
          </p:nvPr>
        </p:nvSpPr>
        <p:spPr>
          <a:xfrm>
            <a:off x="1190625" y="703263"/>
            <a:ext cx="4630738" cy="3473450"/>
          </a:xfrm>
          <a:ln w="12700" cap="flat">
            <a:solidFill>
              <a:schemeClr val="tx1"/>
            </a:solidFill>
          </a:ln>
        </p:spPr>
      </p:sp>
      <p:sp>
        <p:nvSpPr>
          <p:cNvPr id="77860" name="Rectangle 35"/>
          <p:cNvSpPr>
            <a:spLocks noGrp="1" noChangeArrowheads="1"/>
          </p:cNvSpPr>
          <p:nvPr>
            <p:ph type="body" idx="1"/>
          </p:nvPr>
        </p:nvSpPr>
        <p:spPr>
          <a:xfrm>
            <a:off x="933450" y="4414838"/>
            <a:ext cx="5140325" cy="4183062"/>
          </a:xfrm>
          <a:noFill/>
          <a:extLst>
            <a:ext uri="{91240B29-F687-4F45-9708-019B960494DF}">
              <a14:hiddenLine xmlns:a14="http://schemas.microsoft.com/office/drawing/2010/main" w="12700">
                <a:solidFill>
                  <a:schemeClr val="tx1"/>
                </a:solidFill>
                <a:miter lim="800000"/>
                <a:headEnd/>
                <a:tailEnd/>
              </a14:hiddenLine>
            </a:ext>
          </a:extLst>
        </p:spPr>
        <p:txBody>
          <a:bodyPr lIns="92207" tIns="45295" rIns="92207" bIns="45295"/>
          <a:lstStyle/>
          <a:p>
            <a:pPr eaLnBrk="1" hangingPunct="1"/>
            <a:endParaRPr lang="fr-CA" altLang="en-US" smtClean="0"/>
          </a:p>
        </p:txBody>
      </p:sp>
    </p:spTree>
    <p:extLst>
      <p:ext uri="{BB962C8B-B14F-4D97-AF65-F5344CB8AC3E}">
        <p14:creationId xmlns:p14="http://schemas.microsoft.com/office/powerpoint/2010/main" val="5349591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7F9DCD1F-5A0F-4287-A697-2B33437B311D}" type="slidenum">
              <a:rPr lang="en-US" altLang="en-US" smtClean="0"/>
              <a:pPr eaLnBrk="1" hangingPunct="1">
                <a:spcBef>
                  <a:spcPct val="0"/>
                </a:spcBef>
              </a:pPr>
              <a:t>19</a:t>
            </a:fld>
            <a:endParaRPr lang="en-US" altLang="en-US" smtClean="0"/>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16925936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F32795CC-6504-457D-B127-4BEB88F886C0}" type="slidenum">
              <a:rPr lang="en-US" altLang="en-US" smtClean="0"/>
              <a:pPr eaLnBrk="1" hangingPunct="1">
                <a:spcBef>
                  <a:spcPct val="0"/>
                </a:spcBef>
              </a:pPr>
              <a:t>20</a:t>
            </a:fld>
            <a:endParaRPr lang="en-US" altLang="en-US" smtClean="0"/>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18522806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2DCF1637-41C0-4845-998C-0287278CAB62}" type="slidenum">
              <a:rPr lang="en-US" altLang="en-US" smtClean="0"/>
              <a:pPr eaLnBrk="1" hangingPunct="1">
                <a:spcBef>
                  <a:spcPct val="0"/>
                </a:spcBef>
              </a:pPr>
              <a:t>21</a:t>
            </a:fld>
            <a:endParaRPr lang="en-US" altLang="en-US" smtClean="0"/>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13579712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28746AA7-165E-4EA2-B987-374149386D95}" type="slidenum">
              <a:rPr lang="en-US" altLang="en-US" smtClean="0"/>
              <a:pPr eaLnBrk="1" hangingPunct="1">
                <a:spcBef>
                  <a:spcPct val="0"/>
                </a:spcBef>
              </a:pPr>
              <a:t>24</a:t>
            </a:fld>
            <a:endParaRPr lang="en-US" altLang="en-US" smtClean="0"/>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21141156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B74D9BA7-334B-4C27-A086-3DBFBDF71A64}" type="slidenum">
              <a:rPr lang="en-US" altLang="en-US" smtClean="0"/>
              <a:pPr eaLnBrk="1" hangingPunct="1">
                <a:spcBef>
                  <a:spcPct val="0"/>
                </a:spcBef>
              </a:pPr>
              <a:t>25</a:t>
            </a:fld>
            <a:endParaRPr lang="en-US" altLang="en-US" smtClean="0"/>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18255462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4227F2F4-6F99-497F-9B05-5977334F82F4}" type="slidenum">
              <a:rPr lang="en-US" altLang="en-US" smtClean="0"/>
              <a:pPr eaLnBrk="1" hangingPunct="1">
                <a:spcBef>
                  <a:spcPct val="0"/>
                </a:spcBef>
              </a:pPr>
              <a:t>27</a:t>
            </a:fld>
            <a:endParaRPr lang="en-US" altLang="en-US" smtClean="0"/>
          </a:p>
        </p:txBody>
      </p:sp>
      <p:sp>
        <p:nvSpPr>
          <p:cNvPr id="83971" name="Rectangle 2"/>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3972" name="Rectangle 3"/>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776288" eaLnBrk="0" hangingPunct="0">
              <a:spcBef>
                <a:spcPct val="30000"/>
              </a:spcBef>
              <a:defRPr sz="1200">
                <a:solidFill>
                  <a:schemeClr val="tx1"/>
                </a:solidFill>
                <a:latin typeface="Arial" charset="0"/>
                <a:cs typeface="Arial" charset="0"/>
              </a:defRPr>
            </a:lvl1pPr>
            <a:lvl2pPr marL="742950" indent="-285750" defTabSz="776288" eaLnBrk="0" hangingPunct="0">
              <a:spcBef>
                <a:spcPct val="30000"/>
              </a:spcBef>
              <a:defRPr sz="1200">
                <a:solidFill>
                  <a:schemeClr val="tx1"/>
                </a:solidFill>
                <a:latin typeface="Arial" charset="0"/>
                <a:cs typeface="Arial" charset="0"/>
              </a:defRPr>
            </a:lvl2pPr>
            <a:lvl3pPr marL="1143000" indent="-228600" defTabSz="776288" eaLnBrk="0" hangingPunct="0">
              <a:spcBef>
                <a:spcPct val="30000"/>
              </a:spcBef>
              <a:defRPr sz="1200">
                <a:solidFill>
                  <a:schemeClr val="tx1"/>
                </a:solidFill>
                <a:latin typeface="Arial" charset="0"/>
                <a:cs typeface="Arial" charset="0"/>
              </a:defRPr>
            </a:lvl3pPr>
            <a:lvl4pPr marL="1600200" indent="-228600" defTabSz="776288" eaLnBrk="0" hangingPunct="0">
              <a:spcBef>
                <a:spcPct val="30000"/>
              </a:spcBef>
              <a:defRPr sz="1200">
                <a:solidFill>
                  <a:schemeClr val="tx1"/>
                </a:solidFill>
                <a:latin typeface="Arial" charset="0"/>
                <a:cs typeface="Arial" charset="0"/>
              </a:defRPr>
            </a:lvl4pPr>
            <a:lvl5pPr marL="2057400" indent="-228600" defTabSz="776288" eaLnBrk="0" hangingPunct="0">
              <a:spcBef>
                <a:spcPct val="30000"/>
              </a:spcBef>
              <a:defRPr sz="1200">
                <a:solidFill>
                  <a:schemeClr val="tx1"/>
                </a:solidFill>
                <a:latin typeface="Arial" charset="0"/>
                <a:cs typeface="Arial" charset="0"/>
              </a:defRPr>
            </a:lvl5pPr>
            <a:lvl6pPr marL="2514600" indent="-228600" defTabSz="776288" eaLnBrk="0" fontAlgn="base" hangingPunct="0">
              <a:spcBef>
                <a:spcPct val="30000"/>
              </a:spcBef>
              <a:spcAft>
                <a:spcPct val="0"/>
              </a:spcAft>
              <a:defRPr sz="1200">
                <a:solidFill>
                  <a:schemeClr val="tx1"/>
                </a:solidFill>
                <a:latin typeface="Arial" charset="0"/>
                <a:cs typeface="Arial" charset="0"/>
              </a:defRPr>
            </a:lvl6pPr>
            <a:lvl7pPr marL="2971800" indent="-228600" defTabSz="776288" eaLnBrk="0" fontAlgn="base" hangingPunct="0">
              <a:spcBef>
                <a:spcPct val="30000"/>
              </a:spcBef>
              <a:spcAft>
                <a:spcPct val="0"/>
              </a:spcAft>
              <a:defRPr sz="1200">
                <a:solidFill>
                  <a:schemeClr val="tx1"/>
                </a:solidFill>
                <a:latin typeface="Arial" charset="0"/>
                <a:cs typeface="Arial" charset="0"/>
              </a:defRPr>
            </a:lvl7pPr>
            <a:lvl8pPr marL="3429000" indent="-228600" defTabSz="776288" eaLnBrk="0" fontAlgn="base" hangingPunct="0">
              <a:spcBef>
                <a:spcPct val="30000"/>
              </a:spcBef>
              <a:spcAft>
                <a:spcPct val="0"/>
              </a:spcAft>
              <a:defRPr sz="1200">
                <a:solidFill>
                  <a:schemeClr val="tx1"/>
                </a:solidFill>
                <a:latin typeface="Arial" charset="0"/>
                <a:cs typeface="Arial" charset="0"/>
              </a:defRPr>
            </a:lvl8pPr>
            <a:lvl9pPr marL="3886200" indent="-228600" defTabSz="776288"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3973" name="Rectangle 4"/>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3974" name="Rectangle 5"/>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3975" name="Rectangle 6"/>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3976" name="Rectangle 7"/>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3977" name="Rectangle 8"/>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3978" name="Rectangle 9"/>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3979" name="Rectangle 10"/>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3980" name="Rectangle 11"/>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3981" name="Rectangle 12"/>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3982" name="Rectangle 13"/>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3983" name="Rectangle 14"/>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3984" name="Rectangle 15"/>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3985" name="Rectangle 16"/>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3986" name="Rectangle 17"/>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3987" name="Rectangle 18"/>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3988" name="Rectangle 19"/>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3989" name="Rectangle 20"/>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3990" name="Rectangle 21"/>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3991" name="Rectangle 22"/>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3992" name="Rectangle 23"/>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3993" name="Rectangle 24"/>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3994" name="Rectangle 25"/>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3995" name="Rectangle 26"/>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3996" name="Rectangle 27"/>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3997" name="Rectangle 28"/>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3998" name="Rectangle 29"/>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3999" name="Rectangle 30"/>
          <p:cNvSpPr>
            <a:spLocks noChangeArrowheads="1"/>
          </p:cNvSpPr>
          <p:nvPr/>
        </p:nvSpPr>
        <p:spPr bwMode="auto">
          <a:xfrm>
            <a:off x="3970338" y="0"/>
            <a:ext cx="3040062"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4000" name="Rectangle 31"/>
          <p:cNvSpPr>
            <a:spLocks noChangeArrowheads="1"/>
          </p:cNvSpPr>
          <p:nvPr/>
        </p:nvSpPr>
        <p:spPr bwMode="auto">
          <a:xfrm>
            <a:off x="3970338" y="8829675"/>
            <a:ext cx="3040062"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13</a:t>
            </a:r>
          </a:p>
        </p:txBody>
      </p:sp>
      <p:sp>
        <p:nvSpPr>
          <p:cNvPr id="84001" name="Rectangle 32"/>
          <p:cNvSpPr>
            <a:spLocks noChangeArrowheads="1"/>
          </p:cNvSpPr>
          <p:nvPr/>
        </p:nvSpPr>
        <p:spPr bwMode="auto">
          <a:xfrm>
            <a:off x="-1588" y="8829675"/>
            <a:ext cx="3038476"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4002" name="Rectangle 33"/>
          <p:cNvSpPr>
            <a:spLocks noChangeArrowheads="1"/>
          </p:cNvSpPr>
          <p:nvPr/>
        </p:nvSpPr>
        <p:spPr bwMode="auto">
          <a:xfrm>
            <a:off x="-1588" y="0"/>
            <a:ext cx="3038476"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4003" name="Rectangle 34"/>
          <p:cNvSpPr>
            <a:spLocks noGrp="1" noRot="1" noChangeAspect="1" noChangeArrowheads="1" noTextEdit="1"/>
          </p:cNvSpPr>
          <p:nvPr>
            <p:ph type="sldImg"/>
          </p:nvPr>
        </p:nvSpPr>
        <p:spPr>
          <a:xfrm>
            <a:off x="1190625" y="703263"/>
            <a:ext cx="4630738" cy="3473450"/>
          </a:xfrm>
          <a:ln w="12700" cap="flat">
            <a:solidFill>
              <a:schemeClr val="tx1"/>
            </a:solidFill>
          </a:ln>
        </p:spPr>
      </p:sp>
      <p:sp>
        <p:nvSpPr>
          <p:cNvPr id="84004" name="Rectangle 35"/>
          <p:cNvSpPr>
            <a:spLocks noGrp="1" noChangeArrowheads="1"/>
          </p:cNvSpPr>
          <p:nvPr>
            <p:ph type="body" idx="1"/>
          </p:nvPr>
        </p:nvSpPr>
        <p:spPr>
          <a:xfrm>
            <a:off x="933450" y="4414838"/>
            <a:ext cx="5140325" cy="4183062"/>
          </a:xfrm>
          <a:noFill/>
          <a:extLst>
            <a:ext uri="{91240B29-F687-4F45-9708-019B960494DF}">
              <a14:hiddenLine xmlns:a14="http://schemas.microsoft.com/office/drawing/2010/main" w="12700">
                <a:solidFill>
                  <a:schemeClr val="tx1"/>
                </a:solidFill>
                <a:miter lim="800000"/>
                <a:headEnd/>
                <a:tailEnd/>
              </a14:hiddenLine>
            </a:ext>
          </a:extLst>
        </p:spPr>
        <p:txBody>
          <a:bodyPr lIns="92207" tIns="45295" rIns="92207" bIns="45295"/>
          <a:lstStyle/>
          <a:p>
            <a:pPr eaLnBrk="1" hangingPunct="1"/>
            <a:endParaRPr lang="fr-CA" altLang="en-US" smtClean="0"/>
          </a:p>
        </p:txBody>
      </p:sp>
    </p:spTree>
    <p:extLst>
      <p:ext uri="{BB962C8B-B14F-4D97-AF65-F5344CB8AC3E}">
        <p14:creationId xmlns:p14="http://schemas.microsoft.com/office/powerpoint/2010/main" val="8569590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16E287BC-D9E8-420E-8A26-1436516A3B9F}" type="slidenum">
              <a:rPr lang="en-US" altLang="en-US" smtClean="0"/>
              <a:pPr eaLnBrk="1" hangingPunct="1">
                <a:spcBef>
                  <a:spcPct val="0"/>
                </a:spcBef>
              </a:pPr>
              <a:t>28</a:t>
            </a:fld>
            <a:endParaRPr lang="en-US" altLang="en-US" smtClean="0"/>
          </a:p>
        </p:txBody>
      </p:sp>
      <p:sp>
        <p:nvSpPr>
          <p:cNvPr id="84995" name="Rectangle 2"/>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4996" name="Rectangle 3"/>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776288" eaLnBrk="0" hangingPunct="0">
              <a:spcBef>
                <a:spcPct val="30000"/>
              </a:spcBef>
              <a:defRPr sz="1200">
                <a:solidFill>
                  <a:schemeClr val="tx1"/>
                </a:solidFill>
                <a:latin typeface="Arial" charset="0"/>
                <a:cs typeface="Arial" charset="0"/>
              </a:defRPr>
            </a:lvl1pPr>
            <a:lvl2pPr marL="742950" indent="-285750" defTabSz="776288" eaLnBrk="0" hangingPunct="0">
              <a:spcBef>
                <a:spcPct val="30000"/>
              </a:spcBef>
              <a:defRPr sz="1200">
                <a:solidFill>
                  <a:schemeClr val="tx1"/>
                </a:solidFill>
                <a:latin typeface="Arial" charset="0"/>
                <a:cs typeface="Arial" charset="0"/>
              </a:defRPr>
            </a:lvl2pPr>
            <a:lvl3pPr marL="1143000" indent="-228600" defTabSz="776288" eaLnBrk="0" hangingPunct="0">
              <a:spcBef>
                <a:spcPct val="30000"/>
              </a:spcBef>
              <a:defRPr sz="1200">
                <a:solidFill>
                  <a:schemeClr val="tx1"/>
                </a:solidFill>
                <a:latin typeface="Arial" charset="0"/>
                <a:cs typeface="Arial" charset="0"/>
              </a:defRPr>
            </a:lvl3pPr>
            <a:lvl4pPr marL="1600200" indent="-228600" defTabSz="776288" eaLnBrk="0" hangingPunct="0">
              <a:spcBef>
                <a:spcPct val="30000"/>
              </a:spcBef>
              <a:defRPr sz="1200">
                <a:solidFill>
                  <a:schemeClr val="tx1"/>
                </a:solidFill>
                <a:latin typeface="Arial" charset="0"/>
                <a:cs typeface="Arial" charset="0"/>
              </a:defRPr>
            </a:lvl4pPr>
            <a:lvl5pPr marL="2057400" indent="-228600" defTabSz="776288" eaLnBrk="0" hangingPunct="0">
              <a:spcBef>
                <a:spcPct val="30000"/>
              </a:spcBef>
              <a:defRPr sz="1200">
                <a:solidFill>
                  <a:schemeClr val="tx1"/>
                </a:solidFill>
                <a:latin typeface="Arial" charset="0"/>
                <a:cs typeface="Arial" charset="0"/>
              </a:defRPr>
            </a:lvl5pPr>
            <a:lvl6pPr marL="2514600" indent="-228600" defTabSz="776288" eaLnBrk="0" fontAlgn="base" hangingPunct="0">
              <a:spcBef>
                <a:spcPct val="30000"/>
              </a:spcBef>
              <a:spcAft>
                <a:spcPct val="0"/>
              </a:spcAft>
              <a:defRPr sz="1200">
                <a:solidFill>
                  <a:schemeClr val="tx1"/>
                </a:solidFill>
                <a:latin typeface="Arial" charset="0"/>
                <a:cs typeface="Arial" charset="0"/>
              </a:defRPr>
            </a:lvl6pPr>
            <a:lvl7pPr marL="2971800" indent="-228600" defTabSz="776288" eaLnBrk="0" fontAlgn="base" hangingPunct="0">
              <a:spcBef>
                <a:spcPct val="30000"/>
              </a:spcBef>
              <a:spcAft>
                <a:spcPct val="0"/>
              </a:spcAft>
              <a:defRPr sz="1200">
                <a:solidFill>
                  <a:schemeClr val="tx1"/>
                </a:solidFill>
                <a:latin typeface="Arial" charset="0"/>
                <a:cs typeface="Arial" charset="0"/>
              </a:defRPr>
            </a:lvl7pPr>
            <a:lvl8pPr marL="3429000" indent="-228600" defTabSz="776288" eaLnBrk="0" fontAlgn="base" hangingPunct="0">
              <a:spcBef>
                <a:spcPct val="30000"/>
              </a:spcBef>
              <a:spcAft>
                <a:spcPct val="0"/>
              </a:spcAft>
              <a:defRPr sz="1200">
                <a:solidFill>
                  <a:schemeClr val="tx1"/>
                </a:solidFill>
                <a:latin typeface="Arial" charset="0"/>
                <a:cs typeface="Arial" charset="0"/>
              </a:defRPr>
            </a:lvl8pPr>
            <a:lvl9pPr marL="3886200" indent="-228600" defTabSz="776288"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4997" name="Rectangle 4"/>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4998" name="Rectangle 5"/>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4999" name="Rectangle 6"/>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5000" name="Rectangle 7"/>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5001" name="Rectangle 8"/>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5002" name="Rectangle 9"/>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5003" name="Rectangle 10"/>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5004" name="Rectangle 11"/>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5005" name="Rectangle 12"/>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5006" name="Rectangle 13"/>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5007" name="Rectangle 14"/>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5008" name="Rectangle 15"/>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5009" name="Rectangle 16"/>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5010" name="Rectangle 17"/>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5011" name="Rectangle 18"/>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5012" name="Rectangle 19"/>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5013" name="Rectangle 20"/>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5014" name="Rectangle 21"/>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5015" name="Rectangle 22"/>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5016" name="Rectangle 23"/>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5017" name="Rectangle 24"/>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5018" name="Rectangle 25"/>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5019" name="Rectangle 26"/>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5020" name="Rectangle 27"/>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5021" name="Rectangle 28"/>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5022" name="Rectangle 29"/>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5023" name="Rectangle 30"/>
          <p:cNvSpPr>
            <a:spLocks noChangeArrowheads="1"/>
          </p:cNvSpPr>
          <p:nvPr/>
        </p:nvSpPr>
        <p:spPr bwMode="auto">
          <a:xfrm>
            <a:off x="3970338" y="0"/>
            <a:ext cx="3040062"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5024" name="Rectangle 31"/>
          <p:cNvSpPr>
            <a:spLocks noChangeArrowheads="1"/>
          </p:cNvSpPr>
          <p:nvPr/>
        </p:nvSpPr>
        <p:spPr bwMode="auto">
          <a:xfrm>
            <a:off x="3970338" y="8829675"/>
            <a:ext cx="3040062"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13</a:t>
            </a:r>
          </a:p>
        </p:txBody>
      </p:sp>
      <p:sp>
        <p:nvSpPr>
          <p:cNvPr id="85025" name="Rectangle 32"/>
          <p:cNvSpPr>
            <a:spLocks noChangeArrowheads="1"/>
          </p:cNvSpPr>
          <p:nvPr/>
        </p:nvSpPr>
        <p:spPr bwMode="auto">
          <a:xfrm>
            <a:off x="-1588" y="8829675"/>
            <a:ext cx="3038476"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5026" name="Rectangle 33"/>
          <p:cNvSpPr>
            <a:spLocks noChangeArrowheads="1"/>
          </p:cNvSpPr>
          <p:nvPr/>
        </p:nvSpPr>
        <p:spPr bwMode="auto">
          <a:xfrm>
            <a:off x="-1588" y="0"/>
            <a:ext cx="3038476"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5027" name="Rectangle 34"/>
          <p:cNvSpPr>
            <a:spLocks noGrp="1" noRot="1" noChangeAspect="1" noChangeArrowheads="1" noTextEdit="1"/>
          </p:cNvSpPr>
          <p:nvPr>
            <p:ph type="sldImg"/>
          </p:nvPr>
        </p:nvSpPr>
        <p:spPr>
          <a:xfrm>
            <a:off x="1190625" y="703263"/>
            <a:ext cx="4630738" cy="3473450"/>
          </a:xfrm>
          <a:ln w="12700" cap="flat">
            <a:solidFill>
              <a:schemeClr val="tx1"/>
            </a:solidFill>
          </a:ln>
        </p:spPr>
      </p:sp>
      <p:sp>
        <p:nvSpPr>
          <p:cNvPr id="85028" name="Rectangle 35"/>
          <p:cNvSpPr>
            <a:spLocks noGrp="1" noChangeArrowheads="1"/>
          </p:cNvSpPr>
          <p:nvPr>
            <p:ph type="body" idx="1"/>
          </p:nvPr>
        </p:nvSpPr>
        <p:spPr>
          <a:xfrm>
            <a:off x="933450" y="4414838"/>
            <a:ext cx="5140325" cy="4183062"/>
          </a:xfrm>
          <a:noFill/>
          <a:extLst>
            <a:ext uri="{91240B29-F687-4F45-9708-019B960494DF}">
              <a14:hiddenLine xmlns:a14="http://schemas.microsoft.com/office/drawing/2010/main" w="12700">
                <a:solidFill>
                  <a:schemeClr val="tx1"/>
                </a:solidFill>
                <a:miter lim="800000"/>
                <a:headEnd/>
                <a:tailEnd/>
              </a14:hiddenLine>
            </a:ext>
          </a:extLst>
        </p:spPr>
        <p:txBody>
          <a:bodyPr lIns="92207" tIns="45295" rIns="92207" bIns="45295"/>
          <a:lstStyle/>
          <a:p>
            <a:pPr eaLnBrk="1" hangingPunct="1"/>
            <a:endParaRPr lang="fr-CA" altLang="en-US" smtClean="0"/>
          </a:p>
        </p:txBody>
      </p:sp>
    </p:spTree>
    <p:extLst>
      <p:ext uri="{BB962C8B-B14F-4D97-AF65-F5344CB8AC3E}">
        <p14:creationId xmlns:p14="http://schemas.microsoft.com/office/powerpoint/2010/main" val="18856014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BE01B6EF-1238-40B1-944B-683AAC759309}" type="slidenum">
              <a:rPr lang="en-US" altLang="en-US" smtClean="0"/>
              <a:pPr eaLnBrk="1" hangingPunct="1">
                <a:spcBef>
                  <a:spcPct val="0"/>
                </a:spcBef>
              </a:pPr>
              <a:t>29</a:t>
            </a:fld>
            <a:endParaRPr lang="en-US" altLang="en-US" smtClean="0"/>
          </a:p>
        </p:txBody>
      </p:sp>
      <p:sp>
        <p:nvSpPr>
          <p:cNvPr id="86019" name="Rectangle 2"/>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6020" name="Rectangle 3"/>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776288" eaLnBrk="0" hangingPunct="0">
              <a:spcBef>
                <a:spcPct val="30000"/>
              </a:spcBef>
              <a:defRPr sz="1200">
                <a:solidFill>
                  <a:schemeClr val="tx1"/>
                </a:solidFill>
                <a:latin typeface="Arial" charset="0"/>
                <a:cs typeface="Arial" charset="0"/>
              </a:defRPr>
            </a:lvl1pPr>
            <a:lvl2pPr marL="742950" indent="-285750" defTabSz="776288" eaLnBrk="0" hangingPunct="0">
              <a:spcBef>
                <a:spcPct val="30000"/>
              </a:spcBef>
              <a:defRPr sz="1200">
                <a:solidFill>
                  <a:schemeClr val="tx1"/>
                </a:solidFill>
                <a:latin typeface="Arial" charset="0"/>
                <a:cs typeface="Arial" charset="0"/>
              </a:defRPr>
            </a:lvl2pPr>
            <a:lvl3pPr marL="1143000" indent="-228600" defTabSz="776288" eaLnBrk="0" hangingPunct="0">
              <a:spcBef>
                <a:spcPct val="30000"/>
              </a:spcBef>
              <a:defRPr sz="1200">
                <a:solidFill>
                  <a:schemeClr val="tx1"/>
                </a:solidFill>
                <a:latin typeface="Arial" charset="0"/>
                <a:cs typeface="Arial" charset="0"/>
              </a:defRPr>
            </a:lvl3pPr>
            <a:lvl4pPr marL="1600200" indent="-228600" defTabSz="776288" eaLnBrk="0" hangingPunct="0">
              <a:spcBef>
                <a:spcPct val="30000"/>
              </a:spcBef>
              <a:defRPr sz="1200">
                <a:solidFill>
                  <a:schemeClr val="tx1"/>
                </a:solidFill>
                <a:latin typeface="Arial" charset="0"/>
                <a:cs typeface="Arial" charset="0"/>
              </a:defRPr>
            </a:lvl4pPr>
            <a:lvl5pPr marL="2057400" indent="-228600" defTabSz="776288" eaLnBrk="0" hangingPunct="0">
              <a:spcBef>
                <a:spcPct val="30000"/>
              </a:spcBef>
              <a:defRPr sz="1200">
                <a:solidFill>
                  <a:schemeClr val="tx1"/>
                </a:solidFill>
                <a:latin typeface="Arial" charset="0"/>
                <a:cs typeface="Arial" charset="0"/>
              </a:defRPr>
            </a:lvl5pPr>
            <a:lvl6pPr marL="2514600" indent="-228600" defTabSz="776288" eaLnBrk="0" fontAlgn="base" hangingPunct="0">
              <a:spcBef>
                <a:spcPct val="30000"/>
              </a:spcBef>
              <a:spcAft>
                <a:spcPct val="0"/>
              </a:spcAft>
              <a:defRPr sz="1200">
                <a:solidFill>
                  <a:schemeClr val="tx1"/>
                </a:solidFill>
                <a:latin typeface="Arial" charset="0"/>
                <a:cs typeface="Arial" charset="0"/>
              </a:defRPr>
            </a:lvl6pPr>
            <a:lvl7pPr marL="2971800" indent="-228600" defTabSz="776288" eaLnBrk="0" fontAlgn="base" hangingPunct="0">
              <a:spcBef>
                <a:spcPct val="30000"/>
              </a:spcBef>
              <a:spcAft>
                <a:spcPct val="0"/>
              </a:spcAft>
              <a:defRPr sz="1200">
                <a:solidFill>
                  <a:schemeClr val="tx1"/>
                </a:solidFill>
                <a:latin typeface="Arial" charset="0"/>
                <a:cs typeface="Arial" charset="0"/>
              </a:defRPr>
            </a:lvl7pPr>
            <a:lvl8pPr marL="3429000" indent="-228600" defTabSz="776288" eaLnBrk="0" fontAlgn="base" hangingPunct="0">
              <a:spcBef>
                <a:spcPct val="30000"/>
              </a:spcBef>
              <a:spcAft>
                <a:spcPct val="0"/>
              </a:spcAft>
              <a:defRPr sz="1200">
                <a:solidFill>
                  <a:schemeClr val="tx1"/>
                </a:solidFill>
                <a:latin typeface="Arial" charset="0"/>
                <a:cs typeface="Arial" charset="0"/>
              </a:defRPr>
            </a:lvl8pPr>
            <a:lvl9pPr marL="3886200" indent="-228600" defTabSz="776288"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6021" name="Rectangle 4"/>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6022" name="Rectangle 5"/>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6023" name="Rectangle 6"/>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6024" name="Rectangle 7"/>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6025" name="Rectangle 8"/>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6026" name="Rectangle 9"/>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6027" name="Rectangle 10"/>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6028" name="Rectangle 11"/>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6029" name="Rectangle 12"/>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6030" name="Rectangle 13"/>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6031" name="Rectangle 14"/>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6032" name="Rectangle 15"/>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6033" name="Rectangle 16"/>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6034" name="Rectangle 17"/>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6035" name="Rectangle 18"/>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6036" name="Rectangle 19"/>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6037" name="Rectangle 20"/>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6038" name="Rectangle 21"/>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6039" name="Rectangle 22"/>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6040" name="Rectangle 23"/>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6041" name="Rectangle 24"/>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6042" name="Rectangle 25"/>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6043" name="Rectangle 26"/>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6044" name="Rectangle 27"/>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6045" name="Rectangle 28"/>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6046" name="Rectangle 29"/>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6047" name="Rectangle 30"/>
          <p:cNvSpPr>
            <a:spLocks noChangeArrowheads="1"/>
          </p:cNvSpPr>
          <p:nvPr/>
        </p:nvSpPr>
        <p:spPr bwMode="auto">
          <a:xfrm>
            <a:off x="3970338" y="0"/>
            <a:ext cx="3040062"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6048" name="Rectangle 31"/>
          <p:cNvSpPr>
            <a:spLocks noChangeArrowheads="1"/>
          </p:cNvSpPr>
          <p:nvPr/>
        </p:nvSpPr>
        <p:spPr bwMode="auto">
          <a:xfrm>
            <a:off x="3970338" y="8829675"/>
            <a:ext cx="3040062"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13</a:t>
            </a:r>
          </a:p>
        </p:txBody>
      </p:sp>
      <p:sp>
        <p:nvSpPr>
          <p:cNvPr id="86049" name="Rectangle 32"/>
          <p:cNvSpPr>
            <a:spLocks noChangeArrowheads="1"/>
          </p:cNvSpPr>
          <p:nvPr/>
        </p:nvSpPr>
        <p:spPr bwMode="auto">
          <a:xfrm>
            <a:off x="-1588" y="8829675"/>
            <a:ext cx="3038476"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6050" name="Rectangle 33"/>
          <p:cNvSpPr>
            <a:spLocks noChangeArrowheads="1"/>
          </p:cNvSpPr>
          <p:nvPr/>
        </p:nvSpPr>
        <p:spPr bwMode="auto">
          <a:xfrm>
            <a:off x="-1588" y="0"/>
            <a:ext cx="3038476"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6051" name="Rectangle 34"/>
          <p:cNvSpPr>
            <a:spLocks noGrp="1" noRot="1" noChangeAspect="1" noChangeArrowheads="1" noTextEdit="1"/>
          </p:cNvSpPr>
          <p:nvPr>
            <p:ph type="sldImg"/>
          </p:nvPr>
        </p:nvSpPr>
        <p:spPr>
          <a:xfrm>
            <a:off x="1190625" y="703263"/>
            <a:ext cx="4630738" cy="3473450"/>
          </a:xfrm>
          <a:ln w="12700" cap="flat">
            <a:solidFill>
              <a:schemeClr val="tx1"/>
            </a:solidFill>
          </a:ln>
        </p:spPr>
      </p:sp>
      <p:sp>
        <p:nvSpPr>
          <p:cNvPr id="86052" name="Rectangle 35"/>
          <p:cNvSpPr>
            <a:spLocks noGrp="1" noChangeArrowheads="1"/>
          </p:cNvSpPr>
          <p:nvPr>
            <p:ph type="body" idx="1"/>
          </p:nvPr>
        </p:nvSpPr>
        <p:spPr>
          <a:xfrm>
            <a:off x="933450" y="4414838"/>
            <a:ext cx="5140325" cy="4183062"/>
          </a:xfrm>
          <a:noFill/>
          <a:extLst>
            <a:ext uri="{91240B29-F687-4F45-9708-019B960494DF}">
              <a14:hiddenLine xmlns:a14="http://schemas.microsoft.com/office/drawing/2010/main" w="12700">
                <a:solidFill>
                  <a:schemeClr val="tx1"/>
                </a:solidFill>
                <a:miter lim="800000"/>
                <a:headEnd/>
                <a:tailEnd/>
              </a14:hiddenLine>
            </a:ext>
          </a:extLst>
        </p:spPr>
        <p:txBody>
          <a:bodyPr lIns="92207" tIns="45295" rIns="92207" bIns="45295"/>
          <a:lstStyle/>
          <a:p>
            <a:pPr eaLnBrk="1" hangingPunct="1"/>
            <a:endParaRPr lang="fr-CA" altLang="en-US" smtClean="0"/>
          </a:p>
        </p:txBody>
      </p:sp>
    </p:spTree>
    <p:extLst>
      <p:ext uri="{BB962C8B-B14F-4D97-AF65-F5344CB8AC3E}">
        <p14:creationId xmlns:p14="http://schemas.microsoft.com/office/powerpoint/2010/main" val="8873073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573DE7C5-24A1-4F30-8054-EF53383C2CE2}" type="slidenum">
              <a:rPr lang="en-US" altLang="en-US" smtClean="0"/>
              <a:pPr eaLnBrk="1" hangingPunct="1">
                <a:spcBef>
                  <a:spcPct val="0"/>
                </a:spcBef>
              </a:pPr>
              <a:t>30</a:t>
            </a:fld>
            <a:endParaRPr lang="en-US" altLang="en-US" smtClean="0"/>
          </a:p>
        </p:txBody>
      </p:sp>
      <p:sp>
        <p:nvSpPr>
          <p:cNvPr id="87043" name="Rectangle 2"/>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7044" name="Rectangle 3"/>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776288" eaLnBrk="0" hangingPunct="0">
              <a:spcBef>
                <a:spcPct val="30000"/>
              </a:spcBef>
              <a:defRPr sz="1200">
                <a:solidFill>
                  <a:schemeClr val="tx1"/>
                </a:solidFill>
                <a:latin typeface="Arial" charset="0"/>
                <a:cs typeface="Arial" charset="0"/>
              </a:defRPr>
            </a:lvl1pPr>
            <a:lvl2pPr marL="742950" indent="-285750" defTabSz="776288" eaLnBrk="0" hangingPunct="0">
              <a:spcBef>
                <a:spcPct val="30000"/>
              </a:spcBef>
              <a:defRPr sz="1200">
                <a:solidFill>
                  <a:schemeClr val="tx1"/>
                </a:solidFill>
                <a:latin typeface="Arial" charset="0"/>
                <a:cs typeface="Arial" charset="0"/>
              </a:defRPr>
            </a:lvl2pPr>
            <a:lvl3pPr marL="1143000" indent="-228600" defTabSz="776288" eaLnBrk="0" hangingPunct="0">
              <a:spcBef>
                <a:spcPct val="30000"/>
              </a:spcBef>
              <a:defRPr sz="1200">
                <a:solidFill>
                  <a:schemeClr val="tx1"/>
                </a:solidFill>
                <a:latin typeface="Arial" charset="0"/>
                <a:cs typeface="Arial" charset="0"/>
              </a:defRPr>
            </a:lvl3pPr>
            <a:lvl4pPr marL="1600200" indent="-228600" defTabSz="776288" eaLnBrk="0" hangingPunct="0">
              <a:spcBef>
                <a:spcPct val="30000"/>
              </a:spcBef>
              <a:defRPr sz="1200">
                <a:solidFill>
                  <a:schemeClr val="tx1"/>
                </a:solidFill>
                <a:latin typeface="Arial" charset="0"/>
                <a:cs typeface="Arial" charset="0"/>
              </a:defRPr>
            </a:lvl4pPr>
            <a:lvl5pPr marL="2057400" indent="-228600" defTabSz="776288" eaLnBrk="0" hangingPunct="0">
              <a:spcBef>
                <a:spcPct val="30000"/>
              </a:spcBef>
              <a:defRPr sz="1200">
                <a:solidFill>
                  <a:schemeClr val="tx1"/>
                </a:solidFill>
                <a:latin typeface="Arial" charset="0"/>
                <a:cs typeface="Arial" charset="0"/>
              </a:defRPr>
            </a:lvl5pPr>
            <a:lvl6pPr marL="2514600" indent="-228600" defTabSz="776288" eaLnBrk="0" fontAlgn="base" hangingPunct="0">
              <a:spcBef>
                <a:spcPct val="30000"/>
              </a:spcBef>
              <a:spcAft>
                <a:spcPct val="0"/>
              </a:spcAft>
              <a:defRPr sz="1200">
                <a:solidFill>
                  <a:schemeClr val="tx1"/>
                </a:solidFill>
                <a:latin typeface="Arial" charset="0"/>
                <a:cs typeface="Arial" charset="0"/>
              </a:defRPr>
            </a:lvl6pPr>
            <a:lvl7pPr marL="2971800" indent="-228600" defTabSz="776288" eaLnBrk="0" fontAlgn="base" hangingPunct="0">
              <a:spcBef>
                <a:spcPct val="30000"/>
              </a:spcBef>
              <a:spcAft>
                <a:spcPct val="0"/>
              </a:spcAft>
              <a:defRPr sz="1200">
                <a:solidFill>
                  <a:schemeClr val="tx1"/>
                </a:solidFill>
                <a:latin typeface="Arial" charset="0"/>
                <a:cs typeface="Arial" charset="0"/>
              </a:defRPr>
            </a:lvl7pPr>
            <a:lvl8pPr marL="3429000" indent="-228600" defTabSz="776288" eaLnBrk="0" fontAlgn="base" hangingPunct="0">
              <a:spcBef>
                <a:spcPct val="30000"/>
              </a:spcBef>
              <a:spcAft>
                <a:spcPct val="0"/>
              </a:spcAft>
              <a:defRPr sz="1200">
                <a:solidFill>
                  <a:schemeClr val="tx1"/>
                </a:solidFill>
                <a:latin typeface="Arial" charset="0"/>
                <a:cs typeface="Arial" charset="0"/>
              </a:defRPr>
            </a:lvl8pPr>
            <a:lvl9pPr marL="3886200" indent="-228600" defTabSz="776288"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7045" name="Rectangle 4"/>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7046" name="Rectangle 5"/>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7047" name="Rectangle 6"/>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7048" name="Rectangle 7"/>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7049" name="Rectangle 8"/>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7050" name="Rectangle 9"/>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7051" name="Rectangle 10"/>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7052" name="Rectangle 11"/>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7053" name="Rectangle 12"/>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7054" name="Rectangle 13"/>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7055" name="Rectangle 14"/>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7056" name="Rectangle 15"/>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7057" name="Rectangle 16"/>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7058" name="Rectangle 17"/>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7059" name="Rectangle 18"/>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7060" name="Rectangle 19"/>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7061" name="Rectangle 20"/>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7062" name="Rectangle 21"/>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7063" name="Rectangle 22"/>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7064" name="Rectangle 23"/>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7065" name="Rectangle 24"/>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7066" name="Rectangle 25"/>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7067" name="Rectangle 26"/>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7068" name="Rectangle 27"/>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7069" name="Rectangle 28"/>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7070" name="Rectangle 29"/>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7071" name="Rectangle 30"/>
          <p:cNvSpPr>
            <a:spLocks noChangeArrowheads="1"/>
          </p:cNvSpPr>
          <p:nvPr/>
        </p:nvSpPr>
        <p:spPr bwMode="auto">
          <a:xfrm>
            <a:off x="3970338" y="0"/>
            <a:ext cx="3040062"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7072" name="Rectangle 31"/>
          <p:cNvSpPr>
            <a:spLocks noChangeArrowheads="1"/>
          </p:cNvSpPr>
          <p:nvPr/>
        </p:nvSpPr>
        <p:spPr bwMode="auto">
          <a:xfrm>
            <a:off x="3970338" y="8829675"/>
            <a:ext cx="3040062"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13</a:t>
            </a:r>
          </a:p>
        </p:txBody>
      </p:sp>
      <p:sp>
        <p:nvSpPr>
          <p:cNvPr id="87073" name="Rectangle 32"/>
          <p:cNvSpPr>
            <a:spLocks noChangeArrowheads="1"/>
          </p:cNvSpPr>
          <p:nvPr/>
        </p:nvSpPr>
        <p:spPr bwMode="auto">
          <a:xfrm>
            <a:off x="-1588" y="8829675"/>
            <a:ext cx="3038476"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7074" name="Rectangle 33"/>
          <p:cNvSpPr>
            <a:spLocks noChangeArrowheads="1"/>
          </p:cNvSpPr>
          <p:nvPr/>
        </p:nvSpPr>
        <p:spPr bwMode="auto">
          <a:xfrm>
            <a:off x="-1588" y="0"/>
            <a:ext cx="3038476"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7075" name="Rectangle 34"/>
          <p:cNvSpPr>
            <a:spLocks noGrp="1" noRot="1" noChangeAspect="1" noChangeArrowheads="1" noTextEdit="1"/>
          </p:cNvSpPr>
          <p:nvPr>
            <p:ph type="sldImg"/>
          </p:nvPr>
        </p:nvSpPr>
        <p:spPr>
          <a:xfrm>
            <a:off x="1190625" y="703263"/>
            <a:ext cx="4630738" cy="3473450"/>
          </a:xfrm>
          <a:ln w="12700" cap="flat">
            <a:solidFill>
              <a:schemeClr val="tx1"/>
            </a:solidFill>
          </a:ln>
        </p:spPr>
      </p:sp>
      <p:sp>
        <p:nvSpPr>
          <p:cNvPr id="87076" name="Rectangle 35"/>
          <p:cNvSpPr>
            <a:spLocks noGrp="1" noChangeArrowheads="1"/>
          </p:cNvSpPr>
          <p:nvPr>
            <p:ph type="body" idx="1"/>
          </p:nvPr>
        </p:nvSpPr>
        <p:spPr>
          <a:xfrm>
            <a:off x="933450" y="4414838"/>
            <a:ext cx="5140325" cy="4183062"/>
          </a:xfrm>
          <a:noFill/>
          <a:extLst>
            <a:ext uri="{91240B29-F687-4F45-9708-019B960494DF}">
              <a14:hiddenLine xmlns:a14="http://schemas.microsoft.com/office/drawing/2010/main" w="12700">
                <a:solidFill>
                  <a:schemeClr val="tx1"/>
                </a:solidFill>
                <a:miter lim="800000"/>
                <a:headEnd/>
                <a:tailEnd/>
              </a14:hiddenLine>
            </a:ext>
          </a:extLst>
        </p:spPr>
        <p:txBody>
          <a:bodyPr lIns="92207" tIns="45295" rIns="92207" bIns="45295"/>
          <a:lstStyle/>
          <a:p>
            <a:pPr eaLnBrk="1" hangingPunct="1"/>
            <a:endParaRPr lang="fr-CA" altLang="en-US" smtClean="0"/>
          </a:p>
        </p:txBody>
      </p:sp>
    </p:spTree>
    <p:extLst>
      <p:ext uri="{BB962C8B-B14F-4D97-AF65-F5344CB8AC3E}">
        <p14:creationId xmlns:p14="http://schemas.microsoft.com/office/powerpoint/2010/main" val="8040212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7667AB33-9870-4C3B-8445-D45877196768}" type="slidenum">
              <a:rPr lang="en-US" altLang="en-US" smtClean="0"/>
              <a:pPr eaLnBrk="1" hangingPunct="1">
                <a:spcBef>
                  <a:spcPct val="0"/>
                </a:spcBef>
              </a:pPr>
              <a:t>31</a:t>
            </a:fld>
            <a:endParaRPr lang="en-US" altLang="en-US" smtClean="0"/>
          </a:p>
        </p:txBody>
      </p:sp>
      <p:sp>
        <p:nvSpPr>
          <p:cNvPr id="88067" name="Rectangle 2"/>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8068" name="Rectangle 3"/>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776288" eaLnBrk="0" hangingPunct="0">
              <a:spcBef>
                <a:spcPct val="30000"/>
              </a:spcBef>
              <a:defRPr sz="1200">
                <a:solidFill>
                  <a:schemeClr val="tx1"/>
                </a:solidFill>
                <a:latin typeface="Arial" charset="0"/>
                <a:cs typeface="Arial" charset="0"/>
              </a:defRPr>
            </a:lvl1pPr>
            <a:lvl2pPr marL="742950" indent="-285750" defTabSz="776288" eaLnBrk="0" hangingPunct="0">
              <a:spcBef>
                <a:spcPct val="30000"/>
              </a:spcBef>
              <a:defRPr sz="1200">
                <a:solidFill>
                  <a:schemeClr val="tx1"/>
                </a:solidFill>
                <a:latin typeface="Arial" charset="0"/>
                <a:cs typeface="Arial" charset="0"/>
              </a:defRPr>
            </a:lvl2pPr>
            <a:lvl3pPr marL="1143000" indent="-228600" defTabSz="776288" eaLnBrk="0" hangingPunct="0">
              <a:spcBef>
                <a:spcPct val="30000"/>
              </a:spcBef>
              <a:defRPr sz="1200">
                <a:solidFill>
                  <a:schemeClr val="tx1"/>
                </a:solidFill>
                <a:latin typeface="Arial" charset="0"/>
                <a:cs typeface="Arial" charset="0"/>
              </a:defRPr>
            </a:lvl3pPr>
            <a:lvl4pPr marL="1600200" indent="-228600" defTabSz="776288" eaLnBrk="0" hangingPunct="0">
              <a:spcBef>
                <a:spcPct val="30000"/>
              </a:spcBef>
              <a:defRPr sz="1200">
                <a:solidFill>
                  <a:schemeClr val="tx1"/>
                </a:solidFill>
                <a:latin typeface="Arial" charset="0"/>
                <a:cs typeface="Arial" charset="0"/>
              </a:defRPr>
            </a:lvl4pPr>
            <a:lvl5pPr marL="2057400" indent="-228600" defTabSz="776288" eaLnBrk="0" hangingPunct="0">
              <a:spcBef>
                <a:spcPct val="30000"/>
              </a:spcBef>
              <a:defRPr sz="1200">
                <a:solidFill>
                  <a:schemeClr val="tx1"/>
                </a:solidFill>
                <a:latin typeface="Arial" charset="0"/>
                <a:cs typeface="Arial" charset="0"/>
              </a:defRPr>
            </a:lvl5pPr>
            <a:lvl6pPr marL="2514600" indent="-228600" defTabSz="776288" eaLnBrk="0" fontAlgn="base" hangingPunct="0">
              <a:spcBef>
                <a:spcPct val="30000"/>
              </a:spcBef>
              <a:spcAft>
                <a:spcPct val="0"/>
              </a:spcAft>
              <a:defRPr sz="1200">
                <a:solidFill>
                  <a:schemeClr val="tx1"/>
                </a:solidFill>
                <a:latin typeface="Arial" charset="0"/>
                <a:cs typeface="Arial" charset="0"/>
              </a:defRPr>
            </a:lvl6pPr>
            <a:lvl7pPr marL="2971800" indent="-228600" defTabSz="776288" eaLnBrk="0" fontAlgn="base" hangingPunct="0">
              <a:spcBef>
                <a:spcPct val="30000"/>
              </a:spcBef>
              <a:spcAft>
                <a:spcPct val="0"/>
              </a:spcAft>
              <a:defRPr sz="1200">
                <a:solidFill>
                  <a:schemeClr val="tx1"/>
                </a:solidFill>
                <a:latin typeface="Arial" charset="0"/>
                <a:cs typeface="Arial" charset="0"/>
              </a:defRPr>
            </a:lvl7pPr>
            <a:lvl8pPr marL="3429000" indent="-228600" defTabSz="776288" eaLnBrk="0" fontAlgn="base" hangingPunct="0">
              <a:spcBef>
                <a:spcPct val="30000"/>
              </a:spcBef>
              <a:spcAft>
                <a:spcPct val="0"/>
              </a:spcAft>
              <a:defRPr sz="1200">
                <a:solidFill>
                  <a:schemeClr val="tx1"/>
                </a:solidFill>
                <a:latin typeface="Arial" charset="0"/>
                <a:cs typeface="Arial" charset="0"/>
              </a:defRPr>
            </a:lvl8pPr>
            <a:lvl9pPr marL="3886200" indent="-228600" defTabSz="776288"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8069" name="Rectangle 4"/>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8070" name="Rectangle 5"/>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8071" name="Rectangle 6"/>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8072" name="Rectangle 7"/>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8073" name="Rectangle 8"/>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8074" name="Rectangle 9"/>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8075" name="Rectangle 10"/>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8076" name="Rectangle 11"/>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8077" name="Rectangle 12"/>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8078" name="Rectangle 13"/>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8079" name="Rectangle 14"/>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8080" name="Rectangle 15"/>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8081" name="Rectangle 16"/>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8082" name="Rectangle 17"/>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8083" name="Rectangle 18"/>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8084" name="Rectangle 19"/>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8085" name="Rectangle 20"/>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8086" name="Rectangle 21"/>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8087" name="Rectangle 22"/>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8088" name="Rectangle 23"/>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8089" name="Rectangle 24"/>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8090" name="Rectangle 25"/>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8091" name="Rectangle 26"/>
          <p:cNvSpPr>
            <a:spLocks noChangeArrowheads="1"/>
          </p:cNvSpPr>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8092" name="Rectangle 27"/>
          <p:cNvSpPr>
            <a:spLocks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20</a:t>
            </a:r>
          </a:p>
        </p:txBody>
      </p:sp>
      <p:sp>
        <p:nvSpPr>
          <p:cNvPr id="88093" name="Rectangle 28"/>
          <p:cNvSpPr>
            <a:spLocks noChangeArrowheads="1"/>
          </p:cNvSpPr>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8094" name="Rectangle 29"/>
          <p:cNvSpPr>
            <a:spLocks noChangeArrowheads="1"/>
          </p:cNvSpP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8095" name="Rectangle 30"/>
          <p:cNvSpPr>
            <a:spLocks noChangeArrowheads="1"/>
          </p:cNvSpPr>
          <p:nvPr/>
        </p:nvSpPr>
        <p:spPr bwMode="auto">
          <a:xfrm>
            <a:off x="3970338" y="0"/>
            <a:ext cx="3040062"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8096" name="Rectangle 31"/>
          <p:cNvSpPr>
            <a:spLocks noChangeArrowheads="1"/>
          </p:cNvSpPr>
          <p:nvPr/>
        </p:nvSpPr>
        <p:spPr bwMode="auto">
          <a:xfrm>
            <a:off x="3970338" y="8829675"/>
            <a:ext cx="3040062"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algn="r">
              <a:spcBef>
                <a:spcPct val="0"/>
              </a:spcBef>
            </a:pPr>
            <a:r>
              <a:rPr lang="en-US" altLang="en-US" sz="1000" i="1">
                <a:latin typeface="Times New Roman" pitchFamily="18" charset="0"/>
              </a:rPr>
              <a:t>13</a:t>
            </a:r>
          </a:p>
        </p:txBody>
      </p:sp>
      <p:sp>
        <p:nvSpPr>
          <p:cNvPr id="88097" name="Rectangle 32"/>
          <p:cNvSpPr>
            <a:spLocks noChangeArrowheads="1"/>
          </p:cNvSpPr>
          <p:nvPr/>
        </p:nvSpPr>
        <p:spPr bwMode="auto">
          <a:xfrm>
            <a:off x="-1588" y="8829675"/>
            <a:ext cx="3038476"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8098" name="Rectangle 33"/>
          <p:cNvSpPr>
            <a:spLocks noChangeArrowheads="1"/>
          </p:cNvSpPr>
          <p:nvPr/>
        </p:nvSpPr>
        <p:spPr bwMode="auto">
          <a:xfrm>
            <a:off x="-1588" y="0"/>
            <a:ext cx="3038476"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8099" name="Rectangle 34"/>
          <p:cNvSpPr>
            <a:spLocks noGrp="1" noRot="1" noChangeAspect="1" noChangeArrowheads="1" noTextEdit="1"/>
          </p:cNvSpPr>
          <p:nvPr>
            <p:ph type="sldImg"/>
          </p:nvPr>
        </p:nvSpPr>
        <p:spPr>
          <a:xfrm>
            <a:off x="1190625" y="703263"/>
            <a:ext cx="4630738" cy="3473450"/>
          </a:xfrm>
          <a:ln w="12700" cap="flat">
            <a:solidFill>
              <a:schemeClr val="tx1"/>
            </a:solidFill>
          </a:ln>
        </p:spPr>
      </p:sp>
      <p:sp>
        <p:nvSpPr>
          <p:cNvPr id="88100" name="Rectangle 35"/>
          <p:cNvSpPr>
            <a:spLocks noGrp="1" noChangeArrowheads="1"/>
          </p:cNvSpPr>
          <p:nvPr>
            <p:ph type="body" idx="1"/>
          </p:nvPr>
        </p:nvSpPr>
        <p:spPr>
          <a:xfrm>
            <a:off x="933450" y="4414838"/>
            <a:ext cx="5140325" cy="4183062"/>
          </a:xfrm>
          <a:noFill/>
          <a:extLst>
            <a:ext uri="{91240B29-F687-4F45-9708-019B960494DF}">
              <a14:hiddenLine xmlns:a14="http://schemas.microsoft.com/office/drawing/2010/main" w="12700">
                <a:solidFill>
                  <a:schemeClr val="tx1"/>
                </a:solidFill>
                <a:miter lim="800000"/>
                <a:headEnd/>
                <a:tailEnd/>
              </a14:hiddenLine>
            </a:ext>
          </a:extLst>
        </p:spPr>
        <p:txBody>
          <a:bodyPr lIns="92207" tIns="45295" rIns="92207" bIns="45295"/>
          <a:lstStyle/>
          <a:p>
            <a:pPr eaLnBrk="1" hangingPunct="1"/>
            <a:endParaRPr lang="fr-CA" altLang="en-US" smtClean="0"/>
          </a:p>
        </p:txBody>
      </p:sp>
    </p:spTree>
    <p:extLst>
      <p:ext uri="{BB962C8B-B14F-4D97-AF65-F5344CB8AC3E}">
        <p14:creationId xmlns:p14="http://schemas.microsoft.com/office/powerpoint/2010/main" val="12182267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A0B658FC-2D75-4B15-AD83-D4D5434FADC6}" type="slidenum">
              <a:rPr lang="en-US" altLang="en-US" smtClean="0"/>
              <a:pPr eaLnBrk="1" hangingPunct="1">
                <a:spcBef>
                  <a:spcPct val="0"/>
                </a:spcBef>
              </a:pPr>
              <a:t>33</a:t>
            </a:fld>
            <a:endParaRPr lang="en-US" altLang="en-US" smtClean="0"/>
          </a:p>
        </p:txBody>
      </p:sp>
      <p:sp>
        <p:nvSpPr>
          <p:cNvPr id="89091" name="Text Box 2"/>
          <p:cNvSpPr txBox="1">
            <a:spLocks noChangeArrowheads="1"/>
          </p:cNvSpPr>
          <p:nvPr/>
        </p:nvSpPr>
        <p:spPr bwMode="auto">
          <a:xfrm>
            <a:off x="1168400" y="696913"/>
            <a:ext cx="4673600" cy="3486150"/>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89092" name="Text Box 3"/>
          <p:cNvSpPr>
            <a:spLocks noGrp="1" noChangeArrowheads="1"/>
          </p:cNvSpPr>
          <p:nvPr>
            <p:ph type="body"/>
          </p:nvPr>
        </p:nvSpPr>
        <p:spPr>
          <a:noFill/>
          <a:extLst>
            <a:ext uri="{91240B29-F687-4F45-9708-019B960494DF}">
              <a14:hiddenLine xmlns:a14="http://schemas.microsoft.com/office/drawing/2010/main" w="9525">
                <a:solidFill>
                  <a:schemeClr val="tx1"/>
                </a:solidFill>
                <a:round/>
                <a:headEnd/>
                <a:tailEnd/>
              </a14:hiddenLine>
            </a:ext>
          </a:extLst>
        </p:spPr>
        <p:txBody>
          <a:bodyPr/>
          <a:lstStyle/>
          <a:p>
            <a:pPr defTabSz="449263" eaLnBrk="1" hangingPunct="1">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altLang="en-US" sz="1600" dirty="0" smtClean="0">
                <a:latin typeface="Calibri" pitchFamily="34" charset="0"/>
                <a:ea typeface="ＭＳ Ｐゴシック" charset="-128"/>
              </a:rPr>
              <a:t> </a:t>
            </a:r>
          </a:p>
        </p:txBody>
      </p:sp>
      <p:sp>
        <p:nvSpPr>
          <p:cNvPr id="89093" name="Text Box 4"/>
          <p:cNvSpPr txBox="1">
            <a:spLocks noChangeArrowheads="1"/>
          </p:cNvSpPr>
          <p:nvPr/>
        </p:nvSpPr>
        <p:spPr bwMode="auto">
          <a:xfrm>
            <a:off x="3970338" y="8829675"/>
            <a:ext cx="3038475" cy="4651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1710" tIns="47689" rIns="91710" bIns="47689" anchor="b"/>
          <a:lstStyle>
            <a:lvl1pPr defTabSz="457200" eaLnBrk="0" hangingPunct="0">
              <a:spcBef>
                <a:spcPct val="30000"/>
              </a:spcBef>
              <a:tabLst>
                <a:tab pos="0" algn="l"/>
                <a:tab pos="455613" algn="l"/>
                <a:tab pos="914400" algn="l"/>
                <a:tab pos="1371600" algn="l"/>
                <a:tab pos="1828800" algn="l"/>
                <a:tab pos="2287588" algn="l"/>
                <a:tab pos="2744788" algn="l"/>
                <a:tab pos="3203575" algn="l"/>
                <a:tab pos="3660775" algn="l"/>
                <a:tab pos="4117975" algn="l"/>
                <a:tab pos="4576763" algn="l"/>
                <a:tab pos="5033963" algn="l"/>
                <a:tab pos="5492750" algn="l"/>
                <a:tab pos="5949950" algn="l"/>
                <a:tab pos="6407150" algn="l"/>
                <a:tab pos="6865938" algn="l"/>
                <a:tab pos="7323138" algn="l"/>
                <a:tab pos="7780338" algn="l"/>
                <a:tab pos="8239125" algn="l"/>
                <a:tab pos="8696325" algn="l"/>
                <a:tab pos="9155113" algn="l"/>
              </a:tabLst>
              <a:defRPr sz="1200">
                <a:solidFill>
                  <a:schemeClr val="tx1"/>
                </a:solidFill>
                <a:latin typeface="Arial" charset="0"/>
                <a:cs typeface="Arial" charset="0"/>
              </a:defRPr>
            </a:lvl1pPr>
            <a:lvl2pPr marL="742950" indent="-285750" defTabSz="457200" eaLnBrk="0" hangingPunct="0">
              <a:spcBef>
                <a:spcPct val="30000"/>
              </a:spcBef>
              <a:tabLst>
                <a:tab pos="0" algn="l"/>
                <a:tab pos="455613" algn="l"/>
                <a:tab pos="914400" algn="l"/>
                <a:tab pos="1371600" algn="l"/>
                <a:tab pos="1828800" algn="l"/>
                <a:tab pos="2287588" algn="l"/>
                <a:tab pos="2744788" algn="l"/>
                <a:tab pos="3203575" algn="l"/>
                <a:tab pos="3660775" algn="l"/>
                <a:tab pos="4117975" algn="l"/>
                <a:tab pos="4576763" algn="l"/>
                <a:tab pos="5033963" algn="l"/>
                <a:tab pos="5492750" algn="l"/>
                <a:tab pos="5949950" algn="l"/>
                <a:tab pos="6407150" algn="l"/>
                <a:tab pos="6865938" algn="l"/>
                <a:tab pos="7323138" algn="l"/>
                <a:tab pos="7780338" algn="l"/>
                <a:tab pos="8239125" algn="l"/>
                <a:tab pos="8696325" algn="l"/>
                <a:tab pos="9155113" algn="l"/>
              </a:tabLst>
              <a:defRPr sz="1200">
                <a:solidFill>
                  <a:schemeClr val="tx1"/>
                </a:solidFill>
                <a:latin typeface="Arial" charset="0"/>
                <a:cs typeface="Arial" charset="0"/>
              </a:defRPr>
            </a:lvl2pPr>
            <a:lvl3pPr marL="1143000" indent="-228600" defTabSz="457200" eaLnBrk="0" hangingPunct="0">
              <a:spcBef>
                <a:spcPct val="30000"/>
              </a:spcBef>
              <a:tabLst>
                <a:tab pos="0" algn="l"/>
                <a:tab pos="455613" algn="l"/>
                <a:tab pos="914400" algn="l"/>
                <a:tab pos="1371600" algn="l"/>
                <a:tab pos="1828800" algn="l"/>
                <a:tab pos="2287588" algn="l"/>
                <a:tab pos="2744788" algn="l"/>
                <a:tab pos="3203575" algn="l"/>
                <a:tab pos="3660775" algn="l"/>
                <a:tab pos="4117975" algn="l"/>
                <a:tab pos="4576763" algn="l"/>
                <a:tab pos="5033963" algn="l"/>
                <a:tab pos="5492750" algn="l"/>
                <a:tab pos="5949950" algn="l"/>
                <a:tab pos="6407150" algn="l"/>
                <a:tab pos="6865938" algn="l"/>
                <a:tab pos="7323138" algn="l"/>
                <a:tab pos="7780338" algn="l"/>
                <a:tab pos="8239125" algn="l"/>
                <a:tab pos="8696325" algn="l"/>
                <a:tab pos="9155113" algn="l"/>
              </a:tabLst>
              <a:defRPr sz="1200">
                <a:solidFill>
                  <a:schemeClr val="tx1"/>
                </a:solidFill>
                <a:latin typeface="Arial" charset="0"/>
                <a:cs typeface="Arial" charset="0"/>
              </a:defRPr>
            </a:lvl3pPr>
            <a:lvl4pPr marL="1600200" indent="-228600" defTabSz="457200" eaLnBrk="0" hangingPunct="0">
              <a:spcBef>
                <a:spcPct val="30000"/>
              </a:spcBef>
              <a:tabLst>
                <a:tab pos="0" algn="l"/>
                <a:tab pos="455613" algn="l"/>
                <a:tab pos="914400" algn="l"/>
                <a:tab pos="1371600" algn="l"/>
                <a:tab pos="1828800" algn="l"/>
                <a:tab pos="2287588" algn="l"/>
                <a:tab pos="2744788" algn="l"/>
                <a:tab pos="3203575" algn="l"/>
                <a:tab pos="3660775" algn="l"/>
                <a:tab pos="4117975" algn="l"/>
                <a:tab pos="4576763" algn="l"/>
                <a:tab pos="5033963" algn="l"/>
                <a:tab pos="5492750" algn="l"/>
                <a:tab pos="5949950" algn="l"/>
                <a:tab pos="6407150" algn="l"/>
                <a:tab pos="6865938" algn="l"/>
                <a:tab pos="7323138" algn="l"/>
                <a:tab pos="7780338" algn="l"/>
                <a:tab pos="8239125" algn="l"/>
                <a:tab pos="8696325" algn="l"/>
                <a:tab pos="9155113" algn="l"/>
              </a:tabLst>
              <a:defRPr sz="1200">
                <a:solidFill>
                  <a:schemeClr val="tx1"/>
                </a:solidFill>
                <a:latin typeface="Arial" charset="0"/>
                <a:cs typeface="Arial" charset="0"/>
              </a:defRPr>
            </a:lvl4pPr>
            <a:lvl5pPr marL="2057400" indent="-228600" defTabSz="457200" eaLnBrk="0" hangingPunct="0">
              <a:spcBef>
                <a:spcPct val="30000"/>
              </a:spcBef>
              <a:tabLst>
                <a:tab pos="0" algn="l"/>
                <a:tab pos="455613" algn="l"/>
                <a:tab pos="914400" algn="l"/>
                <a:tab pos="1371600" algn="l"/>
                <a:tab pos="1828800" algn="l"/>
                <a:tab pos="2287588" algn="l"/>
                <a:tab pos="2744788" algn="l"/>
                <a:tab pos="3203575" algn="l"/>
                <a:tab pos="3660775" algn="l"/>
                <a:tab pos="4117975" algn="l"/>
                <a:tab pos="4576763" algn="l"/>
                <a:tab pos="5033963" algn="l"/>
                <a:tab pos="5492750" algn="l"/>
                <a:tab pos="5949950" algn="l"/>
                <a:tab pos="6407150" algn="l"/>
                <a:tab pos="6865938" algn="l"/>
                <a:tab pos="7323138" algn="l"/>
                <a:tab pos="7780338" algn="l"/>
                <a:tab pos="8239125" algn="l"/>
                <a:tab pos="8696325" algn="l"/>
                <a:tab pos="9155113" algn="l"/>
              </a:tabLst>
              <a:defRPr sz="1200">
                <a:solidFill>
                  <a:schemeClr val="tx1"/>
                </a:solidFill>
                <a:latin typeface="Arial" charset="0"/>
                <a:cs typeface="Arial" charset="0"/>
              </a:defRPr>
            </a:lvl5pPr>
            <a:lvl6pPr marL="2514600" indent="-228600" defTabSz="457200" eaLnBrk="0" fontAlgn="base" hangingPunct="0">
              <a:spcBef>
                <a:spcPct val="30000"/>
              </a:spcBef>
              <a:spcAft>
                <a:spcPct val="0"/>
              </a:spcAft>
              <a:tabLst>
                <a:tab pos="0" algn="l"/>
                <a:tab pos="455613" algn="l"/>
                <a:tab pos="914400" algn="l"/>
                <a:tab pos="1371600" algn="l"/>
                <a:tab pos="1828800" algn="l"/>
                <a:tab pos="2287588" algn="l"/>
                <a:tab pos="2744788" algn="l"/>
                <a:tab pos="3203575" algn="l"/>
                <a:tab pos="3660775" algn="l"/>
                <a:tab pos="4117975" algn="l"/>
                <a:tab pos="4576763" algn="l"/>
                <a:tab pos="5033963" algn="l"/>
                <a:tab pos="5492750" algn="l"/>
                <a:tab pos="5949950" algn="l"/>
                <a:tab pos="6407150" algn="l"/>
                <a:tab pos="6865938" algn="l"/>
                <a:tab pos="7323138" algn="l"/>
                <a:tab pos="7780338" algn="l"/>
                <a:tab pos="8239125" algn="l"/>
                <a:tab pos="8696325" algn="l"/>
                <a:tab pos="9155113" algn="l"/>
              </a:tabLst>
              <a:defRPr sz="1200">
                <a:solidFill>
                  <a:schemeClr val="tx1"/>
                </a:solidFill>
                <a:latin typeface="Arial" charset="0"/>
                <a:cs typeface="Arial" charset="0"/>
              </a:defRPr>
            </a:lvl6pPr>
            <a:lvl7pPr marL="2971800" indent="-228600" defTabSz="457200" eaLnBrk="0" fontAlgn="base" hangingPunct="0">
              <a:spcBef>
                <a:spcPct val="30000"/>
              </a:spcBef>
              <a:spcAft>
                <a:spcPct val="0"/>
              </a:spcAft>
              <a:tabLst>
                <a:tab pos="0" algn="l"/>
                <a:tab pos="455613" algn="l"/>
                <a:tab pos="914400" algn="l"/>
                <a:tab pos="1371600" algn="l"/>
                <a:tab pos="1828800" algn="l"/>
                <a:tab pos="2287588" algn="l"/>
                <a:tab pos="2744788" algn="l"/>
                <a:tab pos="3203575" algn="l"/>
                <a:tab pos="3660775" algn="l"/>
                <a:tab pos="4117975" algn="l"/>
                <a:tab pos="4576763" algn="l"/>
                <a:tab pos="5033963" algn="l"/>
                <a:tab pos="5492750" algn="l"/>
                <a:tab pos="5949950" algn="l"/>
                <a:tab pos="6407150" algn="l"/>
                <a:tab pos="6865938" algn="l"/>
                <a:tab pos="7323138" algn="l"/>
                <a:tab pos="7780338" algn="l"/>
                <a:tab pos="8239125" algn="l"/>
                <a:tab pos="8696325" algn="l"/>
                <a:tab pos="9155113" algn="l"/>
              </a:tabLst>
              <a:defRPr sz="1200">
                <a:solidFill>
                  <a:schemeClr val="tx1"/>
                </a:solidFill>
                <a:latin typeface="Arial" charset="0"/>
                <a:cs typeface="Arial" charset="0"/>
              </a:defRPr>
            </a:lvl7pPr>
            <a:lvl8pPr marL="3429000" indent="-228600" defTabSz="457200" eaLnBrk="0" fontAlgn="base" hangingPunct="0">
              <a:spcBef>
                <a:spcPct val="30000"/>
              </a:spcBef>
              <a:spcAft>
                <a:spcPct val="0"/>
              </a:spcAft>
              <a:tabLst>
                <a:tab pos="0" algn="l"/>
                <a:tab pos="455613" algn="l"/>
                <a:tab pos="914400" algn="l"/>
                <a:tab pos="1371600" algn="l"/>
                <a:tab pos="1828800" algn="l"/>
                <a:tab pos="2287588" algn="l"/>
                <a:tab pos="2744788" algn="l"/>
                <a:tab pos="3203575" algn="l"/>
                <a:tab pos="3660775" algn="l"/>
                <a:tab pos="4117975" algn="l"/>
                <a:tab pos="4576763" algn="l"/>
                <a:tab pos="5033963" algn="l"/>
                <a:tab pos="5492750" algn="l"/>
                <a:tab pos="5949950" algn="l"/>
                <a:tab pos="6407150" algn="l"/>
                <a:tab pos="6865938" algn="l"/>
                <a:tab pos="7323138" algn="l"/>
                <a:tab pos="7780338" algn="l"/>
                <a:tab pos="8239125" algn="l"/>
                <a:tab pos="8696325" algn="l"/>
                <a:tab pos="9155113" algn="l"/>
              </a:tabLst>
              <a:defRPr sz="1200">
                <a:solidFill>
                  <a:schemeClr val="tx1"/>
                </a:solidFill>
                <a:latin typeface="Arial" charset="0"/>
                <a:cs typeface="Arial" charset="0"/>
              </a:defRPr>
            </a:lvl8pPr>
            <a:lvl9pPr marL="3886200" indent="-228600" defTabSz="457200" eaLnBrk="0" fontAlgn="base" hangingPunct="0">
              <a:spcBef>
                <a:spcPct val="30000"/>
              </a:spcBef>
              <a:spcAft>
                <a:spcPct val="0"/>
              </a:spcAft>
              <a:tabLst>
                <a:tab pos="0" algn="l"/>
                <a:tab pos="455613" algn="l"/>
                <a:tab pos="914400" algn="l"/>
                <a:tab pos="1371600" algn="l"/>
                <a:tab pos="1828800" algn="l"/>
                <a:tab pos="2287588" algn="l"/>
                <a:tab pos="2744788" algn="l"/>
                <a:tab pos="3203575" algn="l"/>
                <a:tab pos="3660775" algn="l"/>
                <a:tab pos="4117975" algn="l"/>
                <a:tab pos="4576763" algn="l"/>
                <a:tab pos="5033963" algn="l"/>
                <a:tab pos="5492750" algn="l"/>
                <a:tab pos="5949950" algn="l"/>
                <a:tab pos="6407150" algn="l"/>
                <a:tab pos="6865938" algn="l"/>
                <a:tab pos="7323138" algn="l"/>
                <a:tab pos="7780338" algn="l"/>
                <a:tab pos="8239125" algn="l"/>
                <a:tab pos="8696325" algn="l"/>
                <a:tab pos="9155113" algn="l"/>
              </a:tabLst>
              <a:defRPr sz="1200">
                <a:solidFill>
                  <a:schemeClr val="tx1"/>
                </a:solidFill>
                <a:latin typeface="Arial" charset="0"/>
                <a:cs typeface="Arial" charset="0"/>
              </a:defRPr>
            </a:lvl9pPr>
          </a:lstStyle>
          <a:p>
            <a:pPr algn="r" eaLnBrk="1" hangingPunct="1">
              <a:spcBef>
                <a:spcPct val="0"/>
              </a:spcBef>
              <a:buClr>
                <a:srgbClr val="000000"/>
              </a:buClr>
              <a:buFont typeface="Times New Roman" pitchFamily="18" charset="0"/>
              <a:buNone/>
            </a:pPr>
            <a:fld id="{D3CB6FA7-2A80-4632-A671-FF334307C312}" type="slidenum">
              <a:rPr lang="en-US" altLang="en-US">
                <a:solidFill>
                  <a:srgbClr val="000000"/>
                </a:solidFill>
                <a:latin typeface="Calibri" pitchFamily="34" charset="0"/>
                <a:ea typeface="ＭＳ Ｐゴシック" charset="-128"/>
              </a:rPr>
              <a:pPr algn="r" eaLnBrk="1" hangingPunct="1">
                <a:spcBef>
                  <a:spcPct val="0"/>
                </a:spcBef>
                <a:buClr>
                  <a:srgbClr val="000000"/>
                </a:buClr>
                <a:buFont typeface="Times New Roman" pitchFamily="18" charset="0"/>
                <a:buNone/>
              </a:pPr>
              <a:t>33</a:t>
            </a:fld>
            <a:endParaRPr lang="en-US" altLang="en-US">
              <a:solidFill>
                <a:srgbClr val="000000"/>
              </a:solidFill>
              <a:latin typeface="Calibri" pitchFamily="34" charset="0"/>
              <a:ea typeface="ＭＳ Ｐゴシック" charset="-128"/>
            </a:endParaRPr>
          </a:p>
        </p:txBody>
      </p:sp>
    </p:spTree>
    <p:extLst>
      <p:ext uri="{BB962C8B-B14F-4D97-AF65-F5344CB8AC3E}">
        <p14:creationId xmlns:p14="http://schemas.microsoft.com/office/powerpoint/2010/main" val="6271068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EB36C642-4F47-4159-94F8-16D1D659D032}" type="slidenum">
              <a:rPr lang="en-US" altLang="en-US" smtClean="0"/>
              <a:pPr eaLnBrk="1" hangingPunct="1">
                <a:spcBef>
                  <a:spcPct val="0"/>
                </a:spcBef>
              </a:pPr>
              <a:t>34</a:t>
            </a:fld>
            <a:endParaRPr lang="en-US" altLang="en-US" smtClean="0"/>
          </a:p>
        </p:txBody>
      </p:sp>
      <p:sp>
        <p:nvSpPr>
          <p:cNvPr id="90115" name="Text Box 2"/>
          <p:cNvSpPr txBox="1">
            <a:spLocks noChangeArrowheads="1"/>
          </p:cNvSpPr>
          <p:nvPr/>
        </p:nvSpPr>
        <p:spPr bwMode="auto">
          <a:xfrm>
            <a:off x="1168400" y="696913"/>
            <a:ext cx="4673600" cy="3486150"/>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endParaRPr lang="en-CA" altLang="en-US" sz="1800"/>
          </a:p>
        </p:txBody>
      </p:sp>
      <p:sp>
        <p:nvSpPr>
          <p:cNvPr id="90116" name="Text Box 3"/>
          <p:cNvSpPr>
            <a:spLocks noGrp="1" noChangeArrowheads="1"/>
          </p:cNvSpPr>
          <p:nvPr>
            <p:ph type="body"/>
          </p:nvPr>
        </p:nvSpPr>
        <p:spPr>
          <a:noFill/>
          <a:extLst>
            <a:ext uri="{91240B29-F687-4F45-9708-019B960494DF}">
              <a14:hiddenLine xmlns:a14="http://schemas.microsoft.com/office/drawing/2010/main" w="9525">
                <a:solidFill>
                  <a:schemeClr val="tx1"/>
                </a:solidFill>
                <a:round/>
                <a:headEnd/>
                <a:tailEnd/>
              </a14:hiddenLine>
            </a:ext>
          </a:extLst>
        </p:spPr>
        <p:txBody>
          <a:bodyPr/>
          <a:lstStyle/>
          <a:p>
            <a:pPr defTabSz="449263" eaLnBrk="1" hangingPunct="1">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fr-FR" altLang="en-US" sz="1600" dirty="0" smtClean="0">
              <a:latin typeface="Calibri" pitchFamily="34" charset="0"/>
              <a:ea typeface="ＭＳ Ｐゴシック" charset="-128"/>
            </a:endParaRPr>
          </a:p>
        </p:txBody>
      </p:sp>
      <p:sp>
        <p:nvSpPr>
          <p:cNvPr id="90117" name="Text Box 4"/>
          <p:cNvSpPr txBox="1">
            <a:spLocks noChangeArrowheads="1"/>
          </p:cNvSpPr>
          <p:nvPr/>
        </p:nvSpPr>
        <p:spPr bwMode="auto">
          <a:xfrm>
            <a:off x="3970338" y="8829675"/>
            <a:ext cx="3038475" cy="4651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1710" tIns="47689" rIns="91710" bIns="47689" anchor="b"/>
          <a:lstStyle>
            <a:lvl1pPr defTabSz="457200" eaLnBrk="0" hangingPunct="0">
              <a:spcBef>
                <a:spcPct val="30000"/>
              </a:spcBef>
              <a:tabLst>
                <a:tab pos="0" algn="l"/>
                <a:tab pos="455613" algn="l"/>
                <a:tab pos="914400" algn="l"/>
                <a:tab pos="1371600" algn="l"/>
                <a:tab pos="1828800" algn="l"/>
                <a:tab pos="2287588" algn="l"/>
                <a:tab pos="2744788" algn="l"/>
                <a:tab pos="3203575" algn="l"/>
                <a:tab pos="3660775" algn="l"/>
                <a:tab pos="4117975" algn="l"/>
                <a:tab pos="4576763" algn="l"/>
                <a:tab pos="5033963" algn="l"/>
                <a:tab pos="5492750" algn="l"/>
                <a:tab pos="5949950" algn="l"/>
                <a:tab pos="6407150" algn="l"/>
                <a:tab pos="6865938" algn="l"/>
                <a:tab pos="7323138" algn="l"/>
                <a:tab pos="7780338" algn="l"/>
                <a:tab pos="8239125" algn="l"/>
                <a:tab pos="8696325" algn="l"/>
                <a:tab pos="9155113" algn="l"/>
              </a:tabLst>
              <a:defRPr sz="1200">
                <a:solidFill>
                  <a:schemeClr val="tx1"/>
                </a:solidFill>
                <a:latin typeface="Arial" charset="0"/>
                <a:cs typeface="Arial" charset="0"/>
              </a:defRPr>
            </a:lvl1pPr>
            <a:lvl2pPr marL="742950" indent="-285750" defTabSz="457200" eaLnBrk="0" hangingPunct="0">
              <a:spcBef>
                <a:spcPct val="30000"/>
              </a:spcBef>
              <a:tabLst>
                <a:tab pos="0" algn="l"/>
                <a:tab pos="455613" algn="l"/>
                <a:tab pos="914400" algn="l"/>
                <a:tab pos="1371600" algn="l"/>
                <a:tab pos="1828800" algn="l"/>
                <a:tab pos="2287588" algn="l"/>
                <a:tab pos="2744788" algn="l"/>
                <a:tab pos="3203575" algn="l"/>
                <a:tab pos="3660775" algn="l"/>
                <a:tab pos="4117975" algn="l"/>
                <a:tab pos="4576763" algn="l"/>
                <a:tab pos="5033963" algn="l"/>
                <a:tab pos="5492750" algn="l"/>
                <a:tab pos="5949950" algn="l"/>
                <a:tab pos="6407150" algn="l"/>
                <a:tab pos="6865938" algn="l"/>
                <a:tab pos="7323138" algn="l"/>
                <a:tab pos="7780338" algn="l"/>
                <a:tab pos="8239125" algn="l"/>
                <a:tab pos="8696325" algn="l"/>
                <a:tab pos="9155113" algn="l"/>
              </a:tabLst>
              <a:defRPr sz="1200">
                <a:solidFill>
                  <a:schemeClr val="tx1"/>
                </a:solidFill>
                <a:latin typeface="Arial" charset="0"/>
                <a:cs typeface="Arial" charset="0"/>
              </a:defRPr>
            </a:lvl2pPr>
            <a:lvl3pPr marL="1143000" indent="-228600" defTabSz="457200" eaLnBrk="0" hangingPunct="0">
              <a:spcBef>
                <a:spcPct val="30000"/>
              </a:spcBef>
              <a:tabLst>
                <a:tab pos="0" algn="l"/>
                <a:tab pos="455613" algn="l"/>
                <a:tab pos="914400" algn="l"/>
                <a:tab pos="1371600" algn="l"/>
                <a:tab pos="1828800" algn="l"/>
                <a:tab pos="2287588" algn="l"/>
                <a:tab pos="2744788" algn="l"/>
                <a:tab pos="3203575" algn="l"/>
                <a:tab pos="3660775" algn="l"/>
                <a:tab pos="4117975" algn="l"/>
                <a:tab pos="4576763" algn="l"/>
                <a:tab pos="5033963" algn="l"/>
                <a:tab pos="5492750" algn="l"/>
                <a:tab pos="5949950" algn="l"/>
                <a:tab pos="6407150" algn="l"/>
                <a:tab pos="6865938" algn="l"/>
                <a:tab pos="7323138" algn="l"/>
                <a:tab pos="7780338" algn="l"/>
                <a:tab pos="8239125" algn="l"/>
                <a:tab pos="8696325" algn="l"/>
                <a:tab pos="9155113" algn="l"/>
              </a:tabLst>
              <a:defRPr sz="1200">
                <a:solidFill>
                  <a:schemeClr val="tx1"/>
                </a:solidFill>
                <a:latin typeface="Arial" charset="0"/>
                <a:cs typeface="Arial" charset="0"/>
              </a:defRPr>
            </a:lvl3pPr>
            <a:lvl4pPr marL="1600200" indent="-228600" defTabSz="457200" eaLnBrk="0" hangingPunct="0">
              <a:spcBef>
                <a:spcPct val="30000"/>
              </a:spcBef>
              <a:tabLst>
                <a:tab pos="0" algn="l"/>
                <a:tab pos="455613" algn="l"/>
                <a:tab pos="914400" algn="l"/>
                <a:tab pos="1371600" algn="l"/>
                <a:tab pos="1828800" algn="l"/>
                <a:tab pos="2287588" algn="l"/>
                <a:tab pos="2744788" algn="l"/>
                <a:tab pos="3203575" algn="l"/>
                <a:tab pos="3660775" algn="l"/>
                <a:tab pos="4117975" algn="l"/>
                <a:tab pos="4576763" algn="l"/>
                <a:tab pos="5033963" algn="l"/>
                <a:tab pos="5492750" algn="l"/>
                <a:tab pos="5949950" algn="l"/>
                <a:tab pos="6407150" algn="l"/>
                <a:tab pos="6865938" algn="l"/>
                <a:tab pos="7323138" algn="l"/>
                <a:tab pos="7780338" algn="l"/>
                <a:tab pos="8239125" algn="l"/>
                <a:tab pos="8696325" algn="l"/>
                <a:tab pos="9155113" algn="l"/>
              </a:tabLst>
              <a:defRPr sz="1200">
                <a:solidFill>
                  <a:schemeClr val="tx1"/>
                </a:solidFill>
                <a:latin typeface="Arial" charset="0"/>
                <a:cs typeface="Arial" charset="0"/>
              </a:defRPr>
            </a:lvl4pPr>
            <a:lvl5pPr marL="2057400" indent="-228600" defTabSz="457200" eaLnBrk="0" hangingPunct="0">
              <a:spcBef>
                <a:spcPct val="30000"/>
              </a:spcBef>
              <a:tabLst>
                <a:tab pos="0" algn="l"/>
                <a:tab pos="455613" algn="l"/>
                <a:tab pos="914400" algn="l"/>
                <a:tab pos="1371600" algn="l"/>
                <a:tab pos="1828800" algn="l"/>
                <a:tab pos="2287588" algn="l"/>
                <a:tab pos="2744788" algn="l"/>
                <a:tab pos="3203575" algn="l"/>
                <a:tab pos="3660775" algn="l"/>
                <a:tab pos="4117975" algn="l"/>
                <a:tab pos="4576763" algn="l"/>
                <a:tab pos="5033963" algn="l"/>
                <a:tab pos="5492750" algn="l"/>
                <a:tab pos="5949950" algn="l"/>
                <a:tab pos="6407150" algn="l"/>
                <a:tab pos="6865938" algn="l"/>
                <a:tab pos="7323138" algn="l"/>
                <a:tab pos="7780338" algn="l"/>
                <a:tab pos="8239125" algn="l"/>
                <a:tab pos="8696325" algn="l"/>
                <a:tab pos="9155113" algn="l"/>
              </a:tabLst>
              <a:defRPr sz="1200">
                <a:solidFill>
                  <a:schemeClr val="tx1"/>
                </a:solidFill>
                <a:latin typeface="Arial" charset="0"/>
                <a:cs typeface="Arial" charset="0"/>
              </a:defRPr>
            </a:lvl5pPr>
            <a:lvl6pPr marL="2514600" indent="-228600" defTabSz="457200" eaLnBrk="0" fontAlgn="base" hangingPunct="0">
              <a:spcBef>
                <a:spcPct val="30000"/>
              </a:spcBef>
              <a:spcAft>
                <a:spcPct val="0"/>
              </a:spcAft>
              <a:tabLst>
                <a:tab pos="0" algn="l"/>
                <a:tab pos="455613" algn="l"/>
                <a:tab pos="914400" algn="l"/>
                <a:tab pos="1371600" algn="l"/>
                <a:tab pos="1828800" algn="l"/>
                <a:tab pos="2287588" algn="l"/>
                <a:tab pos="2744788" algn="l"/>
                <a:tab pos="3203575" algn="l"/>
                <a:tab pos="3660775" algn="l"/>
                <a:tab pos="4117975" algn="l"/>
                <a:tab pos="4576763" algn="l"/>
                <a:tab pos="5033963" algn="l"/>
                <a:tab pos="5492750" algn="l"/>
                <a:tab pos="5949950" algn="l"/>
                <a:tab pos="6407150" algn="l"/>
                <a:tab pos="6865938" algn="l"/>
                <a:tab pos="7323138" algn="l"/>
                <a:tab pos="7780338" algn="l"/>
                <a:tab pos="8239125" algn="l"/>
                <a:tab pos="8696325" algn="l"/>
                <a:tab pos="9155113" algn="l"/>
              </a:tabLst>
              <a:defRPr sz="1200">
                <a:solidFill>
                  <a:schemeClr val="tx1"/>
                </a:solidFill>
                <a:latin typeface="Arial" charset="0"/>
                <a:cs typeface="Arial" charset="0"/>
              </a:defRPr>
            </a:lvl6pPr>
            <a:lvl7pPr marL="2971800" indent="-228600" defTabSz="457200" eaLnBrk="0" fontAlgn="base" hangingPunct="0">
              <a:spcBef>
                <a:spcPct val="30000"/>
              </a:spcBef>
              <a:spcAft>
                <a:spcPct val="0"/>
              </a:spcAft>
              <a:tabLst>
                <a:tab pos="0" algn="l"/>
                <a:tab pos="455613" algn="l"/>
                <a:tab pos="914400" algn="l"/>
                <a:tab pos="1371600" algn="l"/>
                <a:tab pos="1828800" algn="l"/>
                <a:tab pos="2287588" algn="l"/>
                <a:tab pos="2744788" algn="l"/>
                <a:tab pos="3203575" algn="l"/>
                <a:tab pos="3660775" algn="l"/>
                <a:tab pos="4117975" algn="l"/>
                <a:tab pos="4576763" algn="l"/>
                <a:tab pos="5033963" algn="l"/>
                <a:tab pos="5492750" algn="l"/>
                <a:tab pos="5949950" algn="l"/>
                <a:tab pos="6407150" algn="l"/>
                <a:tab pos="6865938" algn="l"/>
                <a:tab pos="7323138" algn="l"/>
                <a:tab pos="7780338" algn="l"/>
                <a:tab pos="8239125" algn="l"/>
                <a:tab pos="8696325" algn="l"/>
                <a:tab pos="9155113" algn="l"/>
              </a:tabLst>
              <a:defRPr sz="1200">
                <a:solidFill>
                  <a:schemeClr val="tx1"/>
                </a:solidFill>
                <a:latin typeface="Arial" charset="0"/>
                <a:cs typeface="Arial" charset="0"/>
              </a:defRPr>
            </a:lvl7pPr>
            <a:lvl8pPr marL="3429000" indent="-228600" defTabSz="457200" eaLnBrk="0" fontAlgn="base" hangingPunct="0">
              <a:spcBef>
                <a:spcPct val="30000"/>
              </a:spcBef>
              <a:spcAft>
                <a:spcPct val="0"/>
              </a:spcAft>
              <a:tabLst>
                <a:tab pos="0" algn="l"/>
                <a:tab pos="455613" algn="l"/>
                <a:tab pos="914400" algn="l"/>
                <a:tab pos="1371600" algn="l"/>
                <a:tab pos="1828800" algn="l"/>
                <a:tab pos="2287588" algn="l"/>
                <a:tab pos="2744788" algn="l"/>
                <a:tab pos="3203575" algn="l"/>
                <a:tab pos="3660775" algn="l"/>
                <a:tab pos="4117975" algn="l"/>
                <a:tab pos="4576763" algn="l"/>
                <a:tab pos="5033963" algn="l"/>
                <a:tab pos="5492750" algn="l"/>
                <a:tab pos="5949950" algn="l"/>
                <a:tab pos="6407150" algn="l"/>
                <a:tab pos="6865938" algn="l"/>
                <a:tab pos="7323138" algn="l"/>
                <a:tab pos="7780338" algn="l"/>
                <a:tab pos="8239125" algn="l"/>
                <a:tab pos="8696325" algn="l"/>
                <a:tab pos="9155113" algn="l"/>
              </a:tabLst>
              <a:defRPr sz="1200">
                <a:solidFill>
                  <a:schemeClr val="tx1"/>
                </a:solidFill>
                <a:latin typeface="Arial" charset="0"/>
                <a:cs typeface="Arial" charset="0"/>
              </a:defRPr>
            </a:lvl8pPr>
            <a:lvl9pPr marL="3886200" indent="-228600" defTabSz="457200" eaLnBrk="0" fontAlgn="base" hangingPunct="0">
              <a:spcBef>
                <a:spcPct val="30000"/>
              </a:spcBef>
              <a:spcAft>
                <a:spcPct val="0"/>
              </a:spcAft>
              <a:tabLst>
                <a:tab pos="0" algn="l"/>
                <a:tab pos="455613" algn="l"/>
                <a:tab pos="914400" algn="l"/>
                <a:tab pos="1371600" algn="l"/>
                <a:tab pos="1828800" algn="l"/>
                <a:tab pos="2287588" algn="l"/>
                <a:tab pos="2744788" algn="l"/>
                <a:tab pos="3203575" algn="l"/>
                <a:tab pos="3660775" algn="l"/>
                <a:tab pos="4117975" algn="l"/>
                <a:tab pos="4576763" algn="l"/>
                <a:tab pos="5033963" algn="l"/>
                <a:tab pos="5492750" algn="l"/>
                <a:tab pos="5949950" algn="l"/>
                <a:tab pos="6407150" algn="l"/>
                <a:tab pos="6865938" algn="l"/>
                <a:tab pos="7323138" algn="l"/>
                <a:tab pos="7780338" algn="l"/>
                <a:tab pos="8239125" algn="l"/>
                <a:tab pos="8696325" algn="l"/>
                <a:tab pos="9155113" algn="l"/>
              </a:tabLst>
              <a:defRPr sz="1200">
                <a:solidFill>
                  <a:schemeClr val="tx1"/>
                </a:solidFill>
                <a:latin typeface="Arial" charset="0"/>
                <a:cs typeface="Arial" charset="0"/>
              </a:defRPr>
            </a:lvl9pPr>
          </a:lstStyle>
          <a:p>
            <a:pPr algn="r" eaLnBrk="1" hangingPunct="1">
              <a:spcBef>
                <a:spcPct val="0"/>
              </a:spcBef>
              <a:buClr>
                <a:srgbClr val="000000"/>
              </a:buClr>
              <a:buFont typeface="Times New Roman" pitchFamily="18" charset="0"/>
              <a:buNone/>
            </a:pPr>
            <a:fld id="{9E7D8973-B952-4DBD-8B18-E34111E7B727}" type="slidenum">
              <a:rPr lang="en-US" altLang="en-US">
                <a:solidFill>
                  <a:srgbClr val="000000"/>
                </a:solidFill>
                <a:latin typeface="Calibri" pitchFamily="34" charset="0"/>
                <a:ea typeface="ＭＳ Ｐゴシック" charset="-128"/>
              </a:rPr>
              <a:pPr algn="r" eaLnBrk="1" hangingPunct="1">
                <a:spcBef>
                  <a:spcPct val="0"/>
                </a:spcBef>
                <a:buClr>
                  <a:srgbClr val="000000"/>
                </a:buClr>
                <a:buFont typeface="Times New Roman" pitchFamily="18" charset="0"/>
                <a:buNone/>
              </a:pPr>
              <a:t>34</a:t>
            </a:fld>
            <a:endParaRPr lang="en-US" altLang="en-US">
              <a:solidFill>
                <a:srgbClr val="000000"/>
              </a:solidFill>
              <a:latin typeface="Calibri" pitchFamily="34" charset="0"/>
              <a:ea typeface="ＭＳ Ｐゴシック" charset="-128"/>
            </a:endParaRPr>
          </a:p>
        </p:txBody>
      </p:sp>
    </p:spTree>
    <p:extLst>
      <p:ext uri="{BB962C8B-B14F-4D97-AF65-F5344CB8AC3E}">
        <p14:creationId xmlns:p14="http://schemas.microsoft.com/office/powerpoint/2010/main" val="20821183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08DA2AE7-6985-4908-9A89-0862F53FAF8D}" type="slidenum">
              <a:rPr lang="en-US" altLang="en-US" smtClean="0"/>
              <a:pPr eaLnBrk="1" hangingPunct="1">
                <a:spcBef>
                  <a:spcPct val="0"/>
                </a:spcBef>
              </a:pPr>
              <a:t>35</a:t>
            </a:fld>
            <a:endParaRPr lang="en-US" altLang="en-US" smtClean="0"/>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p:spPr>
        <p:txBody>
          <a:bodyPr/>
          <a:lstStyle/>
          <a:p>
            <a:pPr eaLnBrk="1" hangingPunct="1"/>
            <a:r>
              <a:rPr lang="en-US" altLang="en-US" smtClean="0"/>
              <a:t>The magic of market equilibrium and the forces that bring it about and keep the market there need to be demonstrated with the basic diagram, with intuition, and, if you’ve got the time, with hard evidence in the form of further class activity.</a:t>
            </a:r>
          </a:p>
          <a:p>
            <a:pPr eaLnBrk="1" hangingPunct="1"/>
            <a:r>
              <a:rPr lang="en-US" altLang="en-US" smtClean="0"/>
              <a:t>You might want to begin with the demand curve experiment and explain that in that market, the supply was fixed (vertical supply curve) at the quantity of bottles that you brought to class. The equilibrium occurred where the market demand curve (demand by the students) intersected your supply curve.</a:t>
            </a:r>
          </a:p>
          <a:p>
            <a:pPr eaLnBrk="1" hangingPunct="1"/>
            <a:r>
              <a:rPr lang="en-US" altLang="en-US" smtClean="0"/>
              <a:t>Then you might use the supply curve experiment and explain that in that market, demand was fixed (vertical demand curve) at the quantity that you had decided to buy. The equilibrium occurred where the market supply curve (supply by the students) intersected your demand curve.</a:t>
            </a:r>
          </a:p>
          <a:p>
            <a:pPr eaLnBrk="1" hangingPunct="1"/>
            <a:r>
              <a:rPr lang="en-US" altLang="en-US" smtClean="0"/>
              <a:t>Point out that the trades you made in your little economy made buyers and sellers better off.</a:t>
            </a:r>
          </a:p>
          <a:p>
            <a:pPr eaLnBrk="1" hangingPunct="1"/>
            <a:r>
              <a:rPr lang="en-US" altLang="en-US" smtClean="0"/>
              <a:t>If you want to devote a class to equilibrium and the gains from trade in a market, you might want to run a double oral auction. There are lots of descriptions of these and one of the best is at Marcelo Clerici-Arias’s Web site at Stanford University—</a:t>
            </a:r>
            <a:r>
              <a:rPr lang="en-US" altLang="en-US" u="sng" smtClean="0"/>
              <a:t>http://www.stanford.edu/~marcelo/index.html?Teaching/Docs/Experiments/Auction/auction.htm~mainFrame</a:t>
            </a:r>
          </a:p>
        </p:txBody>
      </p:sp>
    </p:spTree>
    <p:extLst>
      <p:ext uri="{BB962C8B-B14F-4D97-AF65-F5344CB8AC3E}">
        <p14:creationId xmlns:p14="http://schemas.microsoft.com/office/powerpoint/2010/main" val="9167780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F1B4AE1D-4DB3-487C-A31F-6E986E7EB55B}" type="slidenum">
              <a:rPr lang="en-US" altLang="en-US" smtClean="0"/>
              <a:pPr eaLnBrk="1" hangingPunct="1">
                <a:spcBef>
                  <a:spcPct val="0"/>
                </a:spcBef>
              </a:pPr>
              <a:t>38</a:t>
            </a:fld>
            <a:endParaRPr lang="en-US" altLang="en-US" smtClean="0"/>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9203375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4F53D1CF-E908-45C4-BE82-1B88B20A58BE}" type="slidenum">
              <a:rPr lang="en-US" altLang="en-US" smtClean="0"/>
              <a:pPr eaLnBrk="1" hangingPunct="1">
                <a:spcBef>
                  <a:spcPct val="0"/>
                </a:spcBef>
              </a:pPr>
              <a:t>39</a:t>
            </a:fld>
            <a:endParaRPr lang="en-US" altLang="en-US" smtClean="0"/>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19364309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65F4A35C-D595-4F69-AE63-7A400482B82B}" type="slidenum">
              <a:rPr lang="en-US" altLang="en-US" smtClean="0"/>
              <a:pPr eaLnBrk="1" hangingPunct="1">
                <a:spcBef>
                  <a:spcPct val="0"/>
                </a:spcBef>
              </a:pPr>
              <a:t>40</a:t>
            </a:fld>
            <a:endParaRPr lang="en-US" altLang="en-US" smtClean="0"/>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4802223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5A2CF979-13FE-40CE-AEEE-8D65BC651616}" type="slidenum">
              <a:rPr lang="en-US" altLang="en-US" smtClean="0"/>
              <a:pPr eaLnBrk="1" hangingPunct="1">
                <a:spcBef>
                  <a:spcPct val="0"/>
                </a:spcBef>
              </a:pPr>
              <a:t>41</a:t>
            </a:fld>
            <a:endParaRPr lang="en-US" altLang="en-US" smtClean="0"/>
          </a:p>
        </p:txBody>
      </p:sp>
      <p:sp>
        <p:nvSpPr>
          <p:cNvPr id="95235"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8531548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36C45B4C-138B-4F92-9A10-29247B8A7FE4}" type="slidenum">
              <a:rPr lang="en-US" altLang="en-US" smtClean="0"/>
              <a:pPr eaLnBrk="1" hangingPunct="1">
                <a:spcBef>
                  <a:spcPct val="0"/>
                </a:spcBef>
              </a:pPr>
              <a:t>42</a:t>
            </a:fld>
            <a:endParaRPr lang="en-US" altLang="en-US" smtClean="0"/>
          </a:p>
        </p:txBody>
      </p:sp>
      <p:sp>
        <p:nvSpPr>
          <p:cNvPr id="96259" name="Rectangle 2"/>
          <p:cNvSpPr>
            <a:spLocks noGrp="1" noRot="1" noChangeAspect="1" noChangeArrowheads="1" noTextEdit="1"/>
          </p:cNvSpPr>
          <p:nvPr>
            <p:ph type="sldImg"/>
          </p:nvPr>
        </p:nvSpPr>
        <p:spPr>
          <a:ln/>
        </p:spPr>
      </p:sp>
      <p:sp>
        <p:nvSpPr>
          <p:cNvPr id="96260"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22582436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509AE0F2-FF68-45B8-8BD0-CE8D21374205}" type="slidenum">
              <a:rPr lang="en-US" altLang="en-US" smtClean="0"/>
              <a:pPr eaLnBrk="1" hangingPunct="1">
                <a:spcBef>
                  <a:spcPct val="0"/>
                </a:spcBef>
              </a:pPr>
              <a:t>44</a:t>
            </a:fld>
            <a:endParaRPr lang="en-US" altLang="en-US" smtClean="0"/>
          </a:p>
        </p:txBody>
      </p:sp>
      <p:sp>
        <p:nvSpPr>
          <p:cNvPr id="97283" name="Rectangle 2"/>
          <p:cNvSpPr>
            <a:spLocks noGrp="1" noRot="1" noChangeAspect="1" noChangeArrowheads="1" noTextEdit="1"/>
          </p:cNvSpPr>
          <p:nvPr>
            <p:ph type="sldImg"/>
          </p:nvPr>
        </p:nvSpPr>
        <p:spPr>
          <a:ln/>
        </p:spPr>
      </p:sp>
      <p:sp>
        <p:nvSpPr>
          <p:cNvPr id="97284"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82656553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396919E1-A9E2-491A-B3E5-94ED227C52F6}" type="slidenum">
              <a:rPr lang="en-US" altLang="en-US" smtClean="0"/>
              <a:pPr eaLnBrk="1" hangingPunct="1">
                <a:spcBef>
                  <a:spcPct val="0"/>
                </a:spcBef>
              </a:pPr>
              <a:t>45</a:t>
            </a:fld>
            <a:endParaRPr lang="en-US" altLang="en-US" smtClean="0"/>
          </a:p>
        </p:txBody>
      </p:sp>
      <p:sp>
        <p:nvSpPr>
          <p:cNvPr id="98307" name="Rectangle 2"/>
          <p:cNvSpPr>
            <a:spLocks noGrp="1" noRot="1" noChangeAspect="1" noChangeArrowheads="1" noTextEdit="1"/>
          </p:cNvSpPr>
          <p:nvPr>
            <p:ph type="sldImg"/>
          </p:nvPr>
        </p:nvSpPr>
        <p:spPr>
          <a:ln/>
        </p:spPr>
      </p:sp>
      <p:sp>
        <p:nvSpPr>
          <p:cNvPr id="98308"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152174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DE8839FD-A128-4BE2-8EE6-3FD7B1762851}" type="slidenum">
              <a:rPr lang="en-US" altLang="en-US" smtClean="0"/>
              <a:pPr eaLnBrk="1" hangingPunct="1">
                <a:spcBef>
                  <a:spcPct val="0"/>
                </a:spcBef>
              </a:pPr>
              <a:t>46</a:t>
            </a:fld>
            <a:endParaRPr lang="en-US" altLang="en-US" smtClean="0"/>
          </a:p>
        </p:txBody>
      </p:sp>
      <p:sp>
        <p:nvSpPr>
          <p:cNvPr id="99331" name="Rectangle 2"/>
          <p:cNvSpPr>
            <a:spLocks noGrp="1" noRot="1" noChangeAspect="1" noChangeArrowheads="1" noTextEdit="1"/>
          </p:cNvSpPr>
          <p:nvPr>
            <p:ph type="sldImg"/>
          </p:nvPr>
        </p:nvSpPr>
        <p:spPr>
          <a:ln/>
        </p:spPr>
      </p:sp>
      <p:sp>
        <p:nvSpPr>
          <p:cNvPr id="99332"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20988447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BB5DAB06-6840-40EE-BEBB-B8D6DA75E737}" type="slidenum">
              <a:rPr lang="en-US" altLang="en-US" smtClean="0"/>
              <a:pPr eaLnBrk="1" hangingPunct="1">
                <a:spcBef>
                  <a:spcPct val="0"/>
                </a:spcBef>
              </a:pPr>
              <a:t>47</a:t>
            </a:fld>
            <a:endParaRPr lang="en-US" altLang="en-US" smtClean="0"/>
          </a:p>
        </p:txBody>
      </p:sp>
      <p:sp>
        <p:nvSpPr>
          <p:cNvPr id="100355" name="Rectangle 2"/>
          <p:cNvSpPr>
            <a:spLocks noGrp="1" noRot="1" noChangeAspect="1" noChangeArrowheads="1" noTextEdit="1"/>
          </p:cNvSpPr>
          <p:nvPr>
            <p:ph type="sldImg"/>
          </p:nvPr>
        </p:nvSpPr>
        <p:spPr>
          <a:ln/>
        </p:spPr>
      </p:sp>
      <p:sp>
        <p:nvSpPr>
          <p:cNvPr id="100356"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136017253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0DF54BEE-8FFE-468A-94C7-2F5BD879B5FB}" type="slidenum">
              <a:rPr lang="en-US" altLang="en-US" smtClean="0"/>
              <a:pPr eaLnBrk="1" hangingPunct="1">
                <a:spcBef>
                  <a:spcPct val="0"/>
                </a:spcBef>
              </a:pPr>
              <a:t>48</a:t>
            </a:fld>
            <a:endParaRPr lang="en-US" altLang="en-US" smtClean="0"/>
          </a:p>
        </p:txBody>
      </p:sp>
      <p:sp>
        <p:nvSpPr>
          <p:cNvPr id="101379" name="Rectangle 2"/>
          <p:cNvSpPr>
            <a:spLocks noGrp="1" noRot="1" noChangeAspect="1" noChangeArrowheads="1" noTextEdit="1"/>
          </p:cNvSpPr>
          <p:nvPr>
            <p:ph type="sldImg"/>
          </p:nvPr>
        </p:nvSpPr>
        <p:spPr>
          <a:ln/>
        </p:spPr>
      </p:sp>
      <p:sp>
        <p:nvSpPr>
          <p:cNvPr id="101380"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45628939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EC63B42E-29C6-4E50-B1C2-FB928D017EEF}" type="slidenum">
              <a:rPr lang="en-US" altLang="en-US" smtClean="0"/>
              <a:pPr eaLnBrk="1" hangingPunct="1">
                <a:spcBef>
                  <a:spcPct val="0"/>
                </a:spcBef>
              </a:pPr>
              <a:t>50</a:t>
            </a:fld>
            <a:endParaRPr lang="en-US" altLang="en-US" smtClean="0"/>
          </a:p>
        </p:txBody>
      </p:sp>
      <p:sp>
        <p:nvSpPr>
          <p:cNvPr id="102403" name="Rectangle 2"/>
          <p:cNvSpPr>
            <a:spLocks noGrp="1" noRot="1" noChangeAspect="1" noChangeArrowheads="1" noTextEdit="1"/>
          </p:cNvSpPr>
          <p:nvPr>
            <p:ph type="sldImg"/>
          </p:nvPr>
        </p:nvSpPr>
        <p:spPr>
          <a:ln/>
        </p:spPr>
      </p:sp>
      <p:sp>
        <p:nvSpPr>
          <p:cNvPr id="102404"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214670667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0FB0291F-4DC9-4AE3-BF2E-74E89C4E7511}" type="slidenum">
              <a:rPr lang="en-US" altLang="en-US" smtClean="0"/>
              <a:pPr eaLnBrk="1" hangingPunct="1">
                <a:spcBef>
                  <a:spcPct val="0"/>
                </a:spcBef>
              </a:pPr>
              <a:t>54</a:t>
            </a:fld>
            <a:endParaRPr lang="en-US" altLang="en-US" smtClean="0"/>
          </a:p>
        </p:txBody>
      </p:sp>
      <p:sp>
        <p:nvSpPr>
          <p:cNvPr id="103427" name="Rectangle 2"/>
          <p:cNvSpPr>
            <a:spLocks noGrp="1" noRot="1" noChangeAspect="1" noChangeArrowheads="1" noTextEdit="1"/>
          </p:cNvSpPr>
          <p:nvPr>
            <p:ph type="sldImg"/>
          </p:nvPr>
        </p:nvSpPr>
        <p:spPr>
          <a:ln/>
        </p:spPr>
      </p:sp>
      <p:sp>
        <p:nvSpPr>
          <p:cNvPr id="103428"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197373309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6970E18A-CC84-4154-AE4E-E2C35C32FF11}" type="slidenum">
              <a:rPr lang="en-US" altLang="en-US" smtClean="0"/>
              <a:pPr eaLnBrk="1" hangingPunct="1">
                <a:spcBef>
                  <a:spcPct val="0"/>
                </a:spcBef>
              </a:pPr>
              <a:t>55</a:t>
            </a:fld>
            <a:endParaRPr lang="en-US" altLang="en-US" smtClean="0"/>
          </a:p>
        </p:txBody>
      </p:sp>
      <p:sp>
        <p:nvSpPr>
          <p:cNvPr id="104451" name="Rectangle 2"/>
          <p:cNvSpPr>
            <a:spLocks noGrp="1" noRot="1" noChangeAspect="1" noChangeArrowheads="1" noTextEdit="1"/>
          </p:cNvSpPr>
          <p:nvPr>
            <p:ph type="sldImg"/>
          </p:nvPr>
        </p:nvSpPr>
        <p:spPr>
          <a:ln/>
        </p:spPr>
      </p:sp>
      <p:sp>
        <p:nvSpPr>
          <p:cNvPr id="104452"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3521484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5A617659-3F13-4EE2-9FC1-6884D4B34F1F}" type="slidenum">
              <a:rPr lang="en-US" altLang="en-US" smtClean="0"/>
              <a:pPr eaLnBrk="1" hangingPunct="1">
                <a:spcBef>
                  <a:spcPct val="0"/>
                </a:spcBef>
              </a:pPr>
              <a:t>56</a:t>
            </a:fld>
            <a:endParaRPr lang="en-US" altLang="en-US" smtClean="0"/>
          </a:p>
        </p:txBody>
      </p:sp>
      <p:sp>
        <p:nvSpPr>
          <p:cNvPr id="105475" name="Rectangle 2"/>
          <p:cNvSpPr>
            <a:spLocks noGrp="1" noRot="1" noChangeAspect="1" noChangeArrowheads="1" noTextEdit="1"/>
          </p:cNvSpPr>
          <p:nvPr>
            <p:ph type="sldImg"/>
          </p:nvPr>
        </p:nvSpPr>
        <p:spPr>
          <a:ln/>
        </p:spPr>
      </p:sp>
      <p:sp>
        <p:nvSpPr>
          <p:cNvPr id="105476"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9358061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38AA737E-1126-44C3-8374-09AA62E9FBDC}" type="slidenum">
              <a:rPr lang="en-US" altLang="en-US" smtClean="0"/>
              <a:pPr eaLnBrk="1" hangingPunct="1">
                <a:spcBef>
                  <a:spcPct val="0"/>
                </a:spcBef>
              </a:pPr>
              <a:t>57</a:t>
            </a:fld>
            <a:endParaRPr lang="en-US" altLang="en-US" smtClean="0"/>
          </a:p>
        </p:txBody>
      </p:sp>
      <p:sp>
        <p:nvSpPr>
          <p:cNvPr id="106499" name="Rectangle 2"/>
          <p:cNvSpPr>
            <a:spLocks noGrp="1" noRot="1" noChangeAspect="1" noChangeArrowheads="1" noTextEdit="1"/>
          </p:cNvSpPr>
          <p:nvPr>
            <p:ph type="sldImg"/>
          </p:nvPr>
        </p:nvSpPr>
        <p:spPr>
          <a:ln/>
        </p:spPr>
      </p:sp>
      <p:sp>
        <p:nvSpPr>
          <p:cNvPr id="106500"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85136670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E9D0818B-73B9-4E82-BE53-3568ED053B78}" type="slidenum">
              <a:rPr lang="en-US" altLang="en-US" smtClean="0"/>
              <a:pPr eaLnBrk="1" hangingPunct="1">
                <a:spcBef>
                  <a:spcPct val="0"/>
                </a:spcBef>
              </a:pPr>
              <a:t>58</a:t>
            </a:fld>
            <a:endParaRPr lang="en-US" altLang="en-US" smtClean="0"/>
          </a:p>
        </p:txBody>
      </p:sp>
      <p:sp>
        <p:nvSpPr>
          <p:cNvPr id="107523" name="Rectangle 2"/>
          <p:cNvSpPr>
            <a:spLocks noGrp="1" noRot="1" noChangeAspect="1" noChangeArrowheads="1" noTextEdit="1"/>
          </p:cNvSpPr>
          <p:nvPr>
            <p:ph type="sldImg"/>
          </p:nvPr>
        </p:nvSpPr>
        <p:spPr>
          <a:ln/>
        </p:spPr>
      </p:sp>
      <p:sp>
        <p:nvSpPr>
          <p:cNvPr id="107524"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23660374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74129965-5FA0-43EC-9FC8-791E4C243EB2}" type="slidenum">
              <a:rPr lang="en-US" altLang="en-US" smtClean="0"/>
              <a:pPr eaLnBrk="1" hangingPunct="1">
                <a:spcBef>
                  <a:spcPct val="0"/>
                </a:spcBef>
              </a:pPr>
              <a:t>59</a:t>
            </a:fld>
            <a:endParaRPr lang="en-US" altLang="en-US" smtClean="0"/>
          </a:p>
        </p:txBody>
      </p:sp>
      <p:sp>
        <p:nvSpPr>
          <p:cNvPr id="108547" name="Rectangle 2"/>
          <p:cNvSpPr>
            <a:spLocks noGrp="1" noRot="1" noChangeAspect="1" noChangeArrowheads="1" noTextEdit="1"/>
          </p:cNvSpPr>
          <p:nvPr>
            <p:ph type="sldImg"/>
          </p:nvPr>
        </p:nvSpPr>
        <p:spPr>
          <a:ln/>
        </p:spPr>
      </p:sp>
      <p:sp>
        <p:nvSpPr>
          <p:cNvPr id="108548"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160692842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F839BD65-593E-455B-B81C-D1496E75F3A7}" type="slidenum">
              <a:rPr lang="en-US" altLang="en-US" smtClean="0"/>
              <a:pPr eaLnBrk="1" hangingPunct="1">
                <a:spcBef>
                  <a:spcPct val="0"/>
                </a:spcBef>
              </a:pPr>
              <a:t>60</a:t>
            </a:fld>
            <a:endParaRPr lang="en-US" altLang="en-US" smtClean="0"/>
          </a:p>
        </p:txBody>
      </p:sp>
      <p:sp>
        <p:nvSpPr>
          <p:cNvPr id="109571" name="Rectangle 2"/>
          <p:cNvSpPr>
            <a:spLocks noGrp="1" noRot="1" noChangeAspect="1" noChangeArrowheads="1" noTextEdit="1"/>
          </p:cNvSpPr>
          <p:nvPr>
            <p:ph type="sldImg"/>
          </p:nvPr>
        </p:nvSpPr>
        <p:spPr>
          <a:ln/>
        </p:spPr>
      </p:sp>
      <p:sp>
        <p:nvSpPr>
          <p:cNvPr id="109572"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89169430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p:spPr>
        <p:txBody>
          <a:bodyPr/>
          <a:lstStyle>
            <a:lvl1pPr defTabSz="931863" eaLnBrk="0" hangingPunct="0">
              <a:spcBef>
                <a:spcPct val="30000"/>
              </a:spcBef>
              <a:defRPr sz="1200">
                <a:solidFill>
                  <a:schemeClr val="tx1"/>
                </a:solidFill>
                <a:latin typeface="Arial" charset="0"/>
                <a:cs typeface="Arial" charset="0"/>
              </a:defRPr>
            </a:lvl1pPr>
            <a:lvl2pPr marL="742950" indent="-285750" defTabSz="931863" eaLnBrk="0" hangingPunct="0">
              <a:spcBef>
                <a:spcPct val="30000"/>
              </a:spcBef>
              <a:defRPr sz="1200">
                <a:solidFill>
                  <a:schemeClr val="tx1"/>
                </a:solidFill>
                <a:latin typeface="Arial" charset="0"/>
                <a:cs typeface="Arial" charset="0"/>
              </a:defRPr>
            </a:lvl2pPr>
            <a:lvl3pPr marL="1143000" indent="-228600" defTabSz="931863" eaLnBrk="0" hangingPunct="0">
              <a:spcBef>
                <a:spcPct val="30000"/>
              </a:spcBef>
              <a:defRPr sz="1200">
                <a:solidFill>
                  <a:schemeClr val="tx1"/>
                </a:solidFill>
                <a:latin typeface="Arial" charset="0"/>
                <a:cs typeface="Arial" charset="0"/>
              </a:defRPr>
            </a:lvl3pPr>
            <a:lvl4pPr marL="1600200" indent="-228600" defTabSz="931863" eaLnBrk="0" hangingPunct="0">
              <a:spcBef>
                <a:spcPct val="30000"/>
              </a:spcBef>
              <a:defRPr sz="1200">
                <a:solidFill>
                  <a:schemeClr val="tx1"/>
                </a:solidFill>
                <a:latin typeface="Arial" charset="0"/>
                <a:cs typeface="Arial" charset="0"/>
              </a:defRPr>
            </a:lvl4pPr>
            <a:lvl5pPr marL="2057400" indent="-228600" defTabSz="931863" eaLnBrk="0" hangingPunct="0">
              <a:spcBef>
                <a:spcPct val="30000"/>
              </a:spcBef>
              <a:defRPr sz="1200">
                <a:solidFill>
                  <a:schemeClr val="tx1"/>
                </a:solidFill>
                <a:latin typeface="Arial" charset="0"/>
                <a:cs typeface="Arial" charset="0"/>
              </a:defRPr>
            </a:lvl5pPr>
            <a:lvl6pPr marL="2514600" indent="-228600" defTabSz="931863" eaLnBrk="0" fontAlgn="base" hangingPunct="0">
              <a:spcBef>
                <a:spcPct val="30000"/>
              </a:spcBef>
              <a:spcAft>
                <a:spcPct val="0"/>
              </a:spcAft>
              <a:defRPr sz="1200">
                <a:solidFill>
                  <a:schemeClr val="tx1"/>
                </a:solidFill>
                <a:latin typeface="Arial" charset="0"/>
                <a:cs typeface="Arial" charset="0"/>
              </a:defRPr>
            </a:lvl6pPr>
            <a:lvl7pPr marL="2971800" indent="-228600" defTabSz="931863" eaLnBrk="0" fontAlgn="base" hangingPunct="0">
              <a:spcBef>
                <a:spcPct val="30000"/>
              </a:spcBef>
              <a:spcAft>
                <a:spcPct val="0"/>
              </a:spcAft>
              <a:defRPr sz="1200">
                <a:solidFill>
                  <a:schemeClr val="tx1"/>
                </a:solidFill>
                <a:latin typeface="Arial" charset="0"/>
                <a:cs typeface="Arial" charset="0"/>
              </a:defRPr>
            </a:lvl7pPr>
            <a:lvl8pPr marL="3429000" indent="-228600" defTabSz="931863" eaLnBrk="0" fontAlgn="base" hangingPunct="0">
              <a:spcBef>
                <a:spcPct val="30000"/>
              </a:spcBef>
              <a:spcAft>
                <a:spcPct val="0"/>
              </a:spcAft>
              <a:defRPr sz="1200">
                <a:solidFill>
                  <a:schemeClr val="tx1"/>
                </a:solidFill>
                <a:latin typeface="Arial" charset="0"/>
                <a:cs typeface="Arial" charset="0"/>
              </a:defRPr>
            </a:lvl8pPr>
            <a:lvl9pPr marL="3886200" indent="-228600" defTabSz="931863"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F2F824D0-6171-4150-9F14-76800B03DCC0}" type="slidenum">
              <a:rPr lang="en-US" altLang="en-US" smtClean="0"/>
              <a:pPr eaLnBrk="1" hangingPunct="1">
                <a:spcBef>
                  <a:spcPct val="0"/>
                </a:spcBef>
              </a:pPr>
              <a:t>61</a:t>
            </a:fld>
            <a:endParaRPr lang="en-US" altLang="en-US" smtClean="0"/>
          </a:p>
        </p:txBody>
      </p:sp>
      <p:sp>
        <p:nvSpPr>
          <p:cNvPr id="110595" name="Rectangle 2"/>
          <p:cNvSpPr>
            <a:spLocks noGrp="1" noRot="1" noChangeAspect="1" noChangeArrowheads="1" noTextEdit="1"/>
          </p:cNvSpPr>
          <p:nvPr>
            <p:ph type="sldImg"/>
          </p:nvPr>
        </p:nvSpPr>
        <p:spPr>
          <a:ln/>
        </p:spPr>
      </p:sp>
      <p:sp>
        <p:nvSpPr>
          <p:cNvPr id="110596" name="Rectangle 3"/>
          <p:cNvSpPr>
            <a:spLocks noGrp="1" noChangeArrowheads="1"/>
          </p:cNvSpPr>
          <p:nvPr>
            <p:ph type="body" idx="1"/>
          </p:nvPr>
        </p:nvSpPr>
        <p:spPr>
          <a:noFill/>
        </p:spPr>
        <p:txBody>
          <a:bodyPr/>
          <a:lstStyle/>
          <a:p>
            <a:pPr eaLnBrk="1" hangingPunct="1"/>
            <a:endParaRPr lang="fr-CA" altLang="en-US" smtClean="0"/>
          </a:p>
        </p:txBody>
      </p:sp>
    </p:spTree>
    <p:extLst>
      <p:ext uri="{BB962C8B-B14F-4D97-AF65-F5344CB8AC3E}">
        <p14:creationId xmlns:p14="http://schemas.microsoft.com/office/powerpoint/2010/main" val="156526175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57066" indent="-291179" eaLnBrk="0" hangingPunct="0">
              <a:defRPr>
                <a:solidFill>
                  <a:schemeClr val="tx1"/>
                </a:solidFill>
                <a:latin typeface="Arial" charset="0"/>
                <a:cs typeface="Arial" charset="0"/>
              </a:defRPr>
            </a:lvl2pPr>
            <a:lvl3pPr marL="1164717" indent="-232943" eaLnBrk="0" hangingPunct="0">
              <a:defRPr>
                <a:solidFill>
                  <a:schemeClr val="tx1"/>
                </a:solidFill>
                <a:latin typeface="Arial" charset="0"/>
                <a:cs typeface="Arial" charset="0"/>
              </a:defRPr>
            </a:lvl3pPr>
            <a:lvl4pPr marL="1630604" indent="-232943" eaLnBrk="0" hangingPunct="0">
              <a:defRPr>
                <a:solidFill>
                  <a:schemeClr val="tx1"/>
                </a:solidFill>
                <a:latin typeface="Arial" charset="0"/>
                <a:cs typeface="Arial" charset="0"/>
              </a:defRPr>
            </a:lvl4pPr>
            <a:lvl5pPr marL="2096491" indent="-232943" eaLnBrk="0" hangingPunct="0">
              <a:defRPr>
                <a:solidFill>
                  <a:schemeClr val="tx1"/>
                </a:solidFill>
                <a:latin typeface="Arial" charset="0"/>
                <a:cs typeface="Arial" charset="0"/>
              </a:defRPr>
            </a:lvl5pPr>
            <a:lvl6pPr marL="2562377" indent="-232943" eaLnBrk="0" fontAlgn="base" hangingPunct="0">
              <a:spcBef>
                <a:spcPct val="0"/>
              </a:spcBef>
              <a:spcAft>
                <a:spcPct val="0"/>
              </a:spcAft>
              <a:defRPr>
                <a:solidFill>
                  <a:schemeClr val="tx1"/>
                </a:solidFill>
                <a:latin typeface="Arial" charset="0"/>
                <a:cs typeface="Arial" charset="0"/>
              </a:defRPr>
            </a:lvl6pPr>
            <a:lvl7pPr marL="3028264" indent="-232943" eaLnBrk="0" fontAlgn="base" hangingPunct="0">
              <a:spcBef>
                <a:spcPct val="0"/>
              </a:spcBef>
              <a:spcAft>
                <a:spcPct val="0"/>
              </a:spcAft>
              <a:defRPr>
                <a:solidFill>
                  <a:schemeClr val="tx1"/>
                </a:solidFill>
                <a:latin typeface="Arial" charset="0"/>
                <a:cs typeface="Arial" charset="0"/>
              </a:defRPr>
            </a:lvl7pPr>
            <a:lvl8pPr marL="3494151" indent="-232943" eaLnBrk="0" fontAlgn="base" hangingPunct="0">
              <a:spcBef>
                <a:spcPct val="0"/>
              </a:spcBef>
              <a:spcAft>
                <a:spcPct val="0"/>
              </a:spcAft>
              <a:defRPr>
                <a:solidFill>
                  <a:schemeClr val="tx1"/>
                </a:solidFill>
                <a:latin typeface="Arial" charset="0"/>
                <a:cs typeface="Arial" charset="0"/>
              </a:defRPr>
            </a:lvl8pPr>
            <a:lvl9pPr marL="3960038" indent="-232943" eaLnBrk="0" fontAlgn="base" hangingPunct="0">
              <a:spcBef>
                <a:spcPct val="0"/>
              </a:spcBef>
              <a:spcAft>
                <a:spcPct val="0"/>
              </a:spcAft>
              <a:defRPr>
                <a:solidFill>
                  <a:schemeClr val="tx1"/>
                </a:solidFill>
                <a:latin typeface="Arial" charset="0"/>
                <a:cs typeface="Arial" charset="0"/>
              </a:defRPr>
            </a:lvl9pPr>
          </a:lstStyle>
          <a:p>
            <a:pPr eaLnBrk="1" hangingPunct="1"/>
            <a:fld id="{9CC6BA7C-F91F-4AD9-B404-CB622113D702}" type="slidenum">
              <a:rPr lang="en-CA" altLang="fr-FR" smtClean="0">
                <a:solidFill>
                  <a:prstClr val="black"/>
                </a:solidFill>
              </a:rPr>
              <a:pPr eaLnBrk="1" hangingPunct="1"/>
              <a:t>62</a:t>
            </a:fld>
            <a:endParaRPr lang="en-CA" altLang="fr-FR" smtClean="0">
              <a:solidFill>
                <a:prstClr val="black"/>
              </a:solidFill>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p:spPr>
        <p:txBody>
          <a:bodyPr/>
          <a:lstStyle/>
          <a:p>
            <a:pPr eaLnBrk="1" hangingPunct="1"/>
            <a:endParaRPr lang="fr-CA" altLang="fr-FR" smtClean="0"/>
          </a:p>
        </p:txBody>
      </p:sp>
    </p:spTree>
    <p:extLst>
      <p:ext uri="{BB962C8B-B14F-4D97-AF65-F5344CB8AC3E}">
        <p14:creationId xmlns:p14="http://schemas.microsoft.com/office/powerpoint/2010/main" val="6796405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fr-CA"/>
          </a:p>
        </p:txBody>
      </p:sp>
      <p:sp>
        <p:nvSpPr>
          <p:cNvPr id="5" name="Rectangle 5"/>
          <p:cNvSpPr>
            <a:spLocks noGrp="1" noChangeArrowheads="1"/>
          </p:cNvSpPr>
          <p:nvPr>
            <p:ph type="ftr" sz="quarter" idx="11"/>
          </p:nvPr>
        </p:nvSpPr>
        <p:spPr>
          <a:ln/>
        </p:spPr>
        <p:txBody>
          <a:bodyPr/>
          <a:lstStyle>
            <a:lvl1pPr>
              <a:defRPr/>
            </a:lvl1pPr>
          </a:lstStyle>
          <a:p>
            <a:pPr>
              <a:defRPr/>
            </a:pPr>
            <a:r>
              <a:rPr lang="fr-CA" smtClean="0"/>
              <a:t>L'offre et la demande</a:t>
            </a:r>
            <a:endParaRPr lang="fr-CA"/>
          </a:p>
        </p:txBody>
      </p:sp>
      <p:sp>
        <p:nvSpPr>
          <p:cNvPr id="6" name="Rectangle 6"/>
          <p:cNvSpPr>
            <a:spLocks noGrp="1" noChangeArrowheads="1"/>
          </p:cNvSpPr>
          <p:nvPr>
            <p:ph type="sldNum" sz="quarter" idx="12"/>
          </p:nvPr>
        </p:nvSpPr>
        <p:spPr>
          <a:ln/>
        </p:spPr>
        <p:txBody>
          <a:bodyPr/>
          <a:lstStyle>
            <a:lvl1pPr>
              <a:defRPr/>
            </a:lvl1pPr>
          </a:lstStyle>
          <a:p>
            <a:pPr>
              <a:defRPr/>
            </a:pPr>
            <a:fld id="{32863509-105F-460C-B898-0C416CF23A66}" type="slidenum">
              <a:rPr lang="fr-CA"/>
              <a:pPr>
                <a:defRPr/>
              </a:pPr>
              <a:t>‹#›</a:t>
            </a:fld>
            <a:endParaRPr lang="fr-CA"/>
          </a:p>
        </p:txBody>
      </p:sp>
    </p:spTree>
    <p:extLst>
      <p:ext uri="{BB962C8B-B14F-4D97-AF65-F5344CB8AC3E}">
        <p14:creationId xmlns:p14="http://schemas.microsoft.com/office/powerpoint/2010/main" val="244193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a:ln>
            <a:solidFill>
              <a:schemeClr val="tx1"/>
            </a:solidFill>
          </a:ln>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fr-CA"/>
          </a:p>
        </p:txBody>
      </p:sp>
      <p:sp>
        <p:nvSpPr>
          <p:cNvPr id="5" name="Rectangle 5"/>
          <p:cNvSpPr>
            <a:spLocks noGrp="1" noChangeArrowheads="1"/>
          </p:cNvSpPr>
          <p:nvPr>
            <p:ph type="ftr" sz="quarter" idx="11"/>
          </p:nvPr>
        </p:nvSpPr>
        <p:spPr>
          <a:ln/>
        </p:spPr>
        <p:txBody>
          <a:bodyPr/>
          <a:lstStyle>
            <a:lvl1pPr>
              <a:defRPr/>
            </a:lvl1pPr>
          </a:lstStyle>
          <a:p>
            <a:pPr>
              <a:defRPr/>
            </a:pPr>
            <a:r>
              <a:rPr lang="fr-CA" smtClean="0"/>
              <a:t>L'offre et la demande</a:t>
            </a:r>
            <a:endParaRPr lang="fr-CA"/>
          </a:p>
        </p:txBody>
      </p:sp>
      <p:sp>
        <p:nvSpPr>
          <p:cNvPr id="6" name="Rectangle 6"/>
          <p:cNvSpPr>
            <a:spLocks noGrp="1" noChangeArrowheads="1"/>
          </p:cNvSpPr>
          <p:nvPr>
            <p:ph type="sldNum" sz="quarter" idx="12"/>
          </p:nvPr>
        </p:nvSpPr>
        <p:spPr>
          <a:ln/>
        </p:spPr>
        <p:txBody>
          <a:bodyPr/>
          <a:lstStyle>
            <a:lvl1pPr>
              <a:defRPr/>
            </a:lvl1pPr>
          </a:lstStyle>
          <a:p>
            <a:pPr>
              <a:defRPr/>
            </a:pPr>
            <a:fld id="{EF71866B-F307-480D-89A2-1FFB12DE1F73}" type="slidenum">
              <a:rPr lang="fr-CA"/>
              <a:pPr>
                <a:defRPr/>
              </a:pPr>
              <a:t>‹#›</a:t>
            </a:fld>
            <a:endParaRPr lang="fr-CA"/>
          </a:p>
        </p:txBody>
      </p:sp>
    </p:spTree>
    <p:extLst>
      <p:ext uri="{BB962C8B-B14F-4D97-AF65-F5344CB8AC3E}">
        <p14:creationId xmlns:p14="http://schemas.microsoft.com/office/powerpoint/2010/main" val="3080921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fr-CA"/>
          </a:p>
        </p:txBody>
      </p:sp>
      <p:sp>
        <p:nvSpPr>
          <p:cNvPr id="5" name="Rectangle 5"/>
          <p:cNvSpPr>
            <a:spLocks noGrp="1" noChangeArrowheads="1"/>
          </p:cNvSpPr>
          <p:nvPr>
            <p:ph type="ftr" sz="quarter" idx="11"/>
          </p:nvPr>
        </p:nvSpPr>
        <p:spPr>
          <a:ln/>
        </p:spPr>
        <p:txBody>
          <a:bodyPr/>
          <a:lstStyle>
            <a:lvl1pPr>
              <a:defRPr/>
            </a:lvl1pPr>
          </a:lstStyle>
          <a:p>
            <a:pPr>
              <a:defRPr/>
            </a:pPr>
            <a:r>
              <a:rPr lang="fr-CA" smtClean="0"/>
              <a:t>L'offre et la demande</a:t>
            </a:r>
            <a:endParaRPr lang="fr-CA"/>
          </a:p>
        </p:txBody>
      </p:sp>
      <p:sp>
        <p:nvSpPr>
          <p:cNvPr id="6" name="Rectangle 6"/>
          <p:cNvSpPr>
            <a:spLocks noGrp="1" noChangeArrowheads="1"/>
          </p:cNvSpPr>
          <p:nvPr>
            <p:ph type="sldNum" sz="quarter" idx="12"/>
          </p:nvPr>
        </p:nvSpPr>
        <p:spPr>
          <a:ln/>
        </p:spPr>
        <p:txBody>
          <a:bodyPr/>
          <a:lstStyle>
            <a:lvl1pPr>
              <a:defRPr/>
            </a:lvl1pPr>
          </a:lstStyle>
          <a:p>
            <a:pPr>
              <a:defRPr/>
            </a:pPr>
            <a:fld id="{64270EF1-88C7-4100-B142-5AA316F8B1D8}" type="slidenum">
              <a:rPr lang="fr-CA"/>
              <a:pPr>
                <a:defRPr/>
              </a:pPr>
              <a:t>‹#›</a:t>
            </a:fld>
            <a:endParaRPr lang="fr-CA"/>
          </a:p>
        </p:txBody>
      </p:sp>
    </p:spTree>
    <p:extLst>
      <p:ext uri="{BB962C8B-B14F-4D97-AF65-F5344CB8AC3E}">
        <p14:creationId xmlns:p14="http://schemas.microsoft.com/office/powerpoint/2010/main" val="16297288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
          <p:cNvSpPr>
            <a:spLocks noGrp="1" noChangeArrowheads="1"/>
          </p:cNvSpPr>
          <p:nvPr>
            <p:ph type="dt" sz="half" idx="10"/>
          </p:nvPr>
        </p:nvSpPr>
        <p:spPr>
          <a:ln/>
        </p:spPr>
        <p:txBody>
          <a:bodyPr/>
          <a:lstStyle>
            <a:lvl1pPr>
              <a:defRPr/>
            </a:lvl1pPr>
          </a:lstStyle>
          <a:p>
            <a:pPr>
              <a:defRPr/>
            </a:pPr>
            <a:endParaRPr lang="fr-CA"/>
          </a:p>
        </p:txBody>
      </p:sp>
      <p:sp>
        <p:nvSpPr>
          <p:cNvPr id="6" name="Rectangle 5"/>
          <p:cNvSpPr>
            <a:spLocks noGrp="1" noChangeArrowheads="1"/>
          </p:cNvSpPr>
          <p:nvPr>
            <p:ph type="ftr" sz="quarter" idx="11"/>
          </p:nvPr>
        </p:nvSpPr>
        <p:spPr>
          <a:ln/>
        </p:spPr>
        <p:txBody>
          <a:bodyPr/>
          <a:lstStyle>
            <a:lvl1pPr>
              <a:defRPr/>
            </a:lvl1pPr>
          </a:lstStyle>
          <a:p>
            <a:pPr>
              <a:defRPr/>
            </a:pPr>
            <a:r>
              <a:rPr lang="fr-CA" smtClean="0"/>
              <a:t>L'offre et la demande</a:t>
            </a:r>
            <a:endParaRPr lang="fr-CA"/>
          </a:p>
        </p:txBody>
      </p:sp>
      <p:sp>
        <p:nvSpPr>
          <p:cNvPr id="7" name="Rectangle 6"/>
          <p:cNvSpPr>
            <a:spLocks noGrp="1" noChangeArrowheads="1"/>
          </p:cNvSpPr>
          <p:nvPr>
            <p:ph type="sldNum" sz="quarter" idx="12"/>
          </p:nvPr>
        </p:nvSpPr>
        <p:spPr>
          <a:ln/>
        </p:spPr>
        <p:txBody>
          <a:bodyPr/>
          <a:lstStyle>
            <a:lvl1pPr>
              <a:defRPr/>
            </a:lvl1pPr>
          </a:lstStyle>
          <a:p>
            <a:pPr>
              <a:defRPr/>
            </a:pPr>
            <a:fld id="{41A96E0C-0C22-464D-8522-081511344A93}" type="slidenum">
              <a:rPr lang="fr-CA"/>
              <a:pPr>
                <a:defRPr/>
              </a:pPr>
              <a:t>‹#›</a:t>
            </a:fld>
            <a:endParaRPr lang="fr-CA"/>
          </a:p>
        </p:txBody>
      </p:sp>
    </p:spTree>
    <p:extLst>
      <p:ext uri="{BB962C8B-B14F-4D97-AF65-F5344CB8AC3E}">
        <p14:creationId xmlns:p14="http://schemas.microsoft.com/office/powerpoint/2010/main" val="10419558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
          <p:cNvSpPr>
            <a:spLocks noGrp="1" noChangeArrowheads="1"/>
          </p:cNvSpPr>
          <p:nvPr>
            <p:ph type="dt" sz="half" idx="10"/>
          </p:nvPr>
        </p:nvSpPr>
        <p:spPr>
          <a:ln/>
        </p:spPr>
        <p:txBody>
          <a:bodyPr/>
          <a:lstStyle>
            <a:lvl1pPr>
              <a:defRPr/>
            </a:lvl1pPr>
          </a:lstStyle>
          <a:p>
            <a:pPr>
              <a:defRPr/>
            </a:pPr>
            <a:endParaRPr lang="fr-CA"/>
          </a:p>
        </p:txBody>
      </p:sp>
      <p:sp>
        <p:nvSpPr>
          <p:cNvPr id="8" name="Rectangle 5"/>
          <p:cNvSpPr>
            <a:spLocks noGrp="1" noChangeArrowheads="1"/>
          </p:cNvSpPr>
          <p:nvPr>
            <p:ph type="ftr" sz="quarter" idx="11"/>
          </p:nvPr>
        </p:nvSpPr>
        <p:spPr>
          <a:ln/>
        </p:spPr>
        <p:txBody>
          <a:bodyPr/>
          <a:lstStyle>
            <a:lvl1pPr>
              <a:defRPr/>
            </a:lvl1pPr>
          </a:lstStyle>
          <a:p>
            <a:pPr>
              <a:defRPr/>
            </a:pPr>
            <a:r>
              <a:rPr lang="fr-CA" smtClean="0"/>
              <a:t>L'offre et la demande</a:t>
            </a:r>
            <a:endParaRPr lang="fr-CA"/>
          </a:p>
        </p:txBody>
      </p:sp>
      <p:sp>
        <p:nvSpPr>
          <p:cNvPr id="9" name="Rectangle 6"/>
          <p:cNvSpPr>
            <a:spLocks noGrp="1" noChangeArrowheads="1"/>
          </p:cNvSpPr>
          <p:nvPr>
            <p:ph type="sldNum" sz="quarter" idx="12"/>
          </p:nvPr>
        </p:nvSpPr>
        <p:spPr>
          <a:ln/>
        </p:spPr>
        <p:txBody>
          <a:bodyPr/>
          <a:lstStyle>
            <a:lvl1pPr>
              <a:defRPr/>
            </a:lvl1pPr>
          </a:lstStyle>
          <a:p>
            <a:pPr>
              <a:defRPr/>
            </a:pPr>
            <a:fld id="{07763A44-2C3C-4400-90A5-4158C7F48898}" type="slidenum">
              <a:rPr lang="fr-CA"/>
              <a:pPr>
                <a:defRPr/>
              </a:pPr>
              <a:t>‹#›</a:t>
            </a:fld>
            <a:endParaRPr lang="fr-CA"/>
          </a:p>
        </p:txBody>
      </p:sp>
    </p:spTree>
    <p:extLst>
      <p:ext uri="{BB962C8B-B14F-4D97-AF65-F5344CB8AC3E}">
        <p14:creationId xmlns:p14="http://schemas.microsoft.com/office/powerpoint/2010/main" val="7568374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4"/>
          <p:cNvSpPr>
            <a:spLocks noGrp="1" noChangeArrowheads="1"/>
          </p:cNvSpPr>
          <p:nvPr>
            <p:ph type="dt" sz="half" idx="10"/>
          </p:nvPr>
        </p:nvSpPr>
        <p:spPr>
          <a:ln/>
        </p:spPr>
        <p:txBody>
          <a:bodyPr/>
          <a:lstStyle>
            <a:lvl1pPr>
              <a:defRPr/>
            </a:lvl1pPr>
          </a:lstStyle>
          <a:p>
            <a:pPr>
              <a:defRPr/>
            </a:pPr>
            <a:endParaRPr lang="fr-CA"/>
          </a:p>
        </p:txBody>
      </p:sp>
      <p:sp>
        <p:nvSpPr>
          <p:cNvPr id="4" name="Rectangle 5"/>
          <p:cNvSpPr>
            <a:spLocks noGrp="1" noChangeArrowheads="1"/>
          </p:cNvSpPr>
          <p:nvPr>
            <p:ph type="ftr" sz="quarter" idx="11"/>
          </p:nvPr>
        </p:nvSpPr>
        <p:spPr>
          <a:ln/>
        </p:spPr>
        <p:txBody>
          <a:bodyPr/>
          <a:lstStyle>
            <a:lvl1pPr>
              <a:defRPr/>
            </a:lvl1pPr>
          </a:lstStyle>
          <a:p>
            <a:pPr>
              <a:defRPr/>
            </a:pPr>
            <a:r>
              <a:rPr lang="fr-CA" smtClean="0"/>
              <a:t>L'offre et la demande</a:t>
            </a:r>
            <a:endParaRPr lang="fr-CA"/>
          </a:p>
        </p:txBody>
      </p:sp>
      <p:sp>
        <p:nvSpPr>
          <p:cNvPr id="5" name="Rectangle 6"/>
          <p:cNvSpPr>
            <a:spLocks noGrp="1" noChangeArrowheads="1"/>
          </p:cNvSpPr>
          <p:nvPr>
            <p:ph type="sldNum" sz="quarter" idx="12"/>
          </p:nvPr>
        </p:nvSpPr>
        <p:spPr>
          <a:ln/>
        </p:spPr>
        <p:txBody>
          <a:bodyPr/>
          <a:lstStyle>
            <a:lvl1pPr>
              <a:defRPr/>
            </a:lvl1pPr>
          </a:lstStyle>
          <a:p>
            <a:pPr>
              <a:defRPr/>
            </a:pPr>
            <a:fld id="{DA23EE77-EAC0-43F2-B5D7-54459D6906C7}" type="slidenum">
              <a:rPr lang="fr-CA"/>
              <a:pPr>
                <a:defRPr/>
              </a:pPr>
              <a:t>‹#›</a:t>
            </a:fld>
            <a:endParaRPr lang="fr-CA"/>
          </a:p>
        </p:txBody>
      </p:sp>
    </p:spTree>
    <p:extLst>
      <p:ext uri="{BB962C8B-B14F-4D97-AF65-F5344CB8AC3E}">
        <p14:creationId xmlns:p14="http://schemas.microsoft.com/office/powerpoint/2010/main" val="21252949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fr-CA"/>
          </a:p>
        </p:txBody>
      </p:sp>
      <p:sp>
        <p:nvSpPr>
          <p:cNvPr id="3" name="Rectangle 5"/>
          <p:cNvSpPr>
            <a:spLocks noGrp="1" noChangeArrowheads="1"/>
          </p:cNvSpPr>
          <p:nvPr>
            <p:ph type="ftr" sz="quarter" idx="11"/>
          </p:nvPr>
        </p:nvSpPr>
        <p:spPr>
          <a:ln/>
        </p:spPr>
        <p:txBody>
          <a:bodyPr/>
          <a:lstStyle>
            <a:lvl1pPr>
              <a:defRPr/>
            </a:lvl1pPr>
          </a:lstStyle>
          <a:p>
            <a:pPr>
              <a:defRPr/>
            </a:pPr>
            <a:r>
              <a:rPr lang="fr-CA" smtClean="0"/>
              <a:t>L'offre et la demande</a:t>
            </a:r>
            <a:endParaRPr lang="fr-CA"/>
          </a:p>
        </p:txBody>
      </p:sp>
      <p:sp>
        <p:nvSpPr>
          <p:cNvPr id="4" name="Rectangle 6"/>
          <p:cNvSpPr>
            <a:spLocks noGrp="1" noChangeArrowheads="1"/>
          </p:cNvSpPr>
          <p:nvPr>
            <p:ph type="sldNum" sz="quarter" idx="12"/>
          </p:nvPr>
        </p:nvSpPr>
        <p:spPr>
          <a:ln/>
        </p:spPr>
        <p:txBody>
          <a:bodyPr/>
          <a:lstStyle>
            <a:lvl1pPr>
              <a:defRPr/>
            </a:lvl1pPr>
          </a:lstStyle>
          <a:p>
            <a:pPr>
              <a:defRPr/>
            </a:pPr>
            <a:fld id="{AC07B321-A42D-4E48-9051-52225C650A46}" type="slidenum">
              <a:rPr lang="fr-CA"/>
              <a:pPr>
                <a:defRPr/>
              </a:pPr>
              <a:t>‹#›</a:t>
            </a:fld>
            <a:endParaRPr lang="fr-CA"/>
          </a:p>
        </p:txBody>
      </p:sp>
    </p:spTree>
    <p:extLst>
      <p:ext uri="{BB962C8B-B14F-4D97-AF65-F5344CB8AC3E}">
        <p14:creationId xmlns:p14="http://schemas.microsoft.com/office/powerpoint/2010/main" val="8513323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fr-CA"/>
          </a:p>
        </p:txBody>
      </p:sp>
      <p:sp>
        <p:nvSpPr>
          <p:cNvPr id="6" name="Rectangle 5"/>
          <p:cNvSpPr>
            <a:spLocks noGrp="1" noChangeArrowheads="1"/>
          </p:cNvSpPr>
          <p:nvPr>
            <p:ph type="ftr" sz="quarter" idx="11"/>
          </p:nvPr>
        </p:nvSpPr>
        <p:spPr>
          <a:ln/>
        </p:spPr>
        <p:txBody>
          <a:bodyPr/>
          <a:lstStyle>
            <a:lvl1pPr>
              <a:defRPr/>
            </a:lvl1pPr>
          </a:lstStyle>
          <a:p>
            <a:pPr>
              <a:defRPr/>
            </a:pPr>
            <a:r>
              <a:rPr lang="fr-CA" smtClean="0"/>
              <a:t>L'offre et la demande</a:t>
            </a:r>
            <a:endParaRPr lang="fr-CA"/>
          </a:p>
        </p:txBody>
      </p:sp>
      <p:sp>
        <p:nvSpPr>
          <p:cNvPr id="7" name="Rectangle 6"/>
          <p:cNvSpPr>
            <a:spLocks noGrp="1" noChangeArrowheads="1"/>
          </p:cNvSpPr>
          <p:nvPr>
            <p:ph type="sldNum" sz="quarter" idx="12"/>
          </p:nvPr>
        </p:nvSpPr>
        <p:spPr>
          <a:ln/>
        </p:spPr>
        <p:txBody>
          <a:bodyPr/>
          <a:lstStyle>
            <a:lvl1pPr>
              <a:defRPr/>
            </a:lvl1pPr>
          </a:lstStyle>
          <a:p>
            <a:pPr>
              <a:defRPr/>
            </a:pPr>
            <a:fld id="{19B0D3B0-7801-4B57-80AF-1A953690CE58}" type="slidenum">
              <a:rPr lang="fr-CA"/>
              <a:pPr>
                <a:defRPr/>
              </a:pPr>
              <a:t>‹#›</a:t>
            </a:fld>
            <a:endParaRPr lang="fr-CA"/>
          </a:p>
        </p:txBody>
      </p:sp>
    </p:spTree>
    <p:extLst>
      <p:ext uri="{BB962C8B-B14F-4D97-AF65-F5344CB8AC3E}">
        <p14:creationId xmlns:p14="http://schemas.microsoft.com/office/powerpoint/2010/main" val="31057624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fr-CA"/>
          </a:p>
        </p:txBody>
      </p:sp>
      <p:sp>
        <p:nvSpPr>
          <p:cNvPr id="6" name="Rectangle 5"/>
          <p:cNvSpPr>
            <a:spLocks noGrp="1" noChangeArrowheads="1"/>
          </p:cNvSpPr>
          <p:nvPr>
            <p:ph type="ftr" sz="quarter" idx="11"/>
          </p:nvPr>
        </p:nvSpPr>
        <p:spPr>
          <a:ln/>
        </p:spPr>
        <p:txBody>
          <a:bodyPr/>
          <a:lstStyle>
            <a:lvl1pPr>
              <a:defRPr/>
            </a:lvl1pPr>
          </a:lstStyle>
          <a:p>
            <a:pPr>
              <a:defRPr/>
            </a:pPr>
            <a:r>
              <a:rPr lang="fr-CA" smtClean="0"/>
              <a:t>L'offre et la demande</a:t>
            </a:r>
            <a:endParaRPr lang="fr-CA"/>
          </a:p>
        </p:txBody>
      </p:sp>
      <p:sp>
        <p:nvSpPr>
          <p:cNvPr id="7" name="Rectangle 6"/>
          <p:cNvSpPr>
            <a:spLocks noGrp="1" noChangeArrowheads="1"/>
          </p:cNvSpPr>
          <p:nvPr>
            <p:ph type="sldNum" sz="quarter" idx="12"/>
          </p:nvPr>
        </p:nvSpPr>
        <p:spPr>
          <a:ln/>
        </p:spPr>
        <p:txBody>
          <a:bodyPr/>
          <a:lstStyle>
            <a:lvl1pPr>
              <a:defRPr/>
            </a:lvl1pPr>
          </a:lstStyle>
          <a:p>
            <a:pPr>
              <a:defRPr/>
            </a:pPr>
            <a:fld id="{366F1ADF-F835-430B-9DE2-976C5D1F72D7}" type="slidenum">
              <a:rPr lang="fr-CA"/>
              <a:pPr>
                <a:defRPr/>
              </a:pPr>
              <a:t>‹#›</a:t>
            </a:fld>
            <a:endParaRPr lang="fr-CA"/>
          </a:p>
        </p:txBody>
      </p:sp>
    </p:spTree>
    <p:extLst>
      <p:ext uri="{BB962C8B-B14F-4D97-AF65-F5344CB8AC3E}">
        <p14:creationId xmlns:p14="http://schemas.microsoft.com/office/powerpoint/2010/main" val="36550718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fr-CA"/>
          </a:p>
        </p:txBody>
      </p:sp>
      <p:sp>
        <p:nvSpPr>
          <p:cNvPr id="5" name="Rectangle 5"/>
          <p:cNvSpPr>
            <a:spLocks noGrp="1" noChangeArrowheads="1"/>
          </p:cNvSpPr>
          <p:nvPr>
            <p:ph type="ftr" sz="quarter" idx="11"/>
          </p:nvPr>
        </p:nvSpPr>
        <p:spPr>
          <a:ln/>
        </p:spPr>
        <p:txBody>
          <a:bodyPr/>
          <a:lstStyle>
            <a:lvl1pPr>
              <a:defRPr/>
            </a:lvl1pPr>
          </a:lstStyle>
          <a:p>
            <a:pPr>
              <a:defRPr/>
            </a:pPr>
            <a:r>
              <a:rPr lang="fr-CA" smtClean="0"/>
              <a:t>L'offre et la demande</a:t>
            </a:r>
            <a:endParaRPr lang="fr-CA"/>
          </a:p>
        </p:txBody>
      </p:sp>
      <p:sp>
        <p:nvSpPr>
          <p:cNvPr id="6" name="Rectangle 6"/>
          <p:cNvSpPr>
            <a:spLocks noGrp="1" noChangeArrowheads="1"/>
          </p:cNvSpPr>
          <p:nvPr>
            <p:ph type="sldNum" sz="quarter" idx="12"/>
          </p:nvPr>
        </p:nvSpPr>
        <p:spPr>
          <a:ln/>
        </p:spPr>
        <p:txBody>
          <a:bodyPr/>
          <a:lstStyle>
            <a:lvl1pPr>
              <a:defRPr/>
            </a:lvl1pPr>
          </a:lstStyle>
          <a:p>
            <a:pPr>
              <a:defRPr/>
            </a:pPr>
            <a:fld id="{A1CF4152-9339-43DD-ACA5-27C92110E965}" type="slidenum">
              <a:rPr lang="fr-CA"/>
              <a:pPr>
                <a:defRPr/>
              </a:pPr>
              <a:t>‹#›</a:t>
            </a:fld>
            <a:endParaRPr lang="fr-CA"/>
          </a:p>
        </p:txBody>
      </p:sp>
    </p:spTree>
    <p:extLst>
      <p:ext uri="{BB962C8B-B14F-4D97-AF65-F5344CB8AC3E}">
        <p14:creationId xmlns:p14="http://schemas.microsoft.com/office/powerpoint/2010/main" val="3894579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fr-CA"/>
          </a:p>
        </p:txBody>
      </p:sp>
      <p:sp>
        <p:nvSpPr>
          <p:cNvPr id="5" name="Rectangle 5"/>
          <p:cNvSpPr>
            <a:spLocks noGrp="1" noChangeArrowheads="1"/>
          </p:cNvSpPr>
          <p:nvPr>
            <p:ph type="ftr" sz="quarter" idx="11"/>
          </p:nvPr>
        </p:nvSpPr>
        <p:spPr>
          <a:ln/>
        </p:spPr>
        <p:txBody>
          <a:bodyPr/>
          <a:lstStyle>
            <a:lvl1pPr>
              <a:defRPr/>
            </a:lvl1pPr>
          </a:lstStyle>
          <a:p>
            <a:pPr>
              <a:defRPr/>
            </a:pPr>
            <a:r>
              <a:rPr lang="fr-CA" smtClean="0"/>
              <a:t>L'offre et la demande</a:t>
            </a:r>
            <a:endParaRPr lang="fr-CA"/>
          </a:p>
        </p:txBody>
      </p:sp>
      <p:sp>
        <p:nvSpPr>
          <p:cNvPr id="6" name="Rectangle 6"/>
          <p:cNvSpPr>
            <a:spLocks noGrp="1" noChangeArrowheads="1"/>
          </p:cNvSpPr>
          <p:nvPr>
            <p:ph type="sldNum" sz="quarter" idx="12"/>
          </p:nvPr>
        </p:nvSpPr>
        <p:spPr>
          <a:ln/>
        </p:spPr>
        <p:txBody>
          <a:bodyPr/>
          <a:lstStyle>
            <a:lvl1pPr>
              <a:defRPr/>
            </a:lvl1pPr>
          </a:lstStyle>
          <a:p>
            <a:pPr>
              <a:defRPr/>
            </a:pPr>
            <a:fld id="{3B6DC8A8-D2C2-4704-A3D4-D66F564223D4}" type="slidenum">
              <a:rPr lang="fr-CA"/>
              <a:pPr>
                <a:defRPr/>
              </a:pPr>
              <a:t>‹#›</a:t>
            </a:fld>
            <a:endParaRPr lang="fr-CA"/>
          </a:p>
        </p:txBody>
      </p:sp>
    </p:spTree>
    <p:extLst>
      <p:ext uri="{BB962C8B-B14F-4D97-AF65-F5344CB8AC3E}">
        <p14:creationId xmlns:p14="http://schemas.microsoft.com/office/powerpoint/2010/main" val="41787467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77C3882A-B59B-462E-9081-D634985F7801}"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32065581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CA" dirty="0"/>
          </a:p>
        </p:txBody>
      </p:sp>
      <p:sp>
        <p:nvSpPr>
          <p:cNvPr id="3" name="Content Placeholder 2"/>
          <p:cNvSpPr>
            <a:spLocks noGrp="1"/>
          </p:cNvSpPr>
          <p:nvPr>
            <p:ph idx="1"/>
          </p:nvPr>
        </p:nvSpPr>
        <p:spPr>
          <a:ln>
            <a:solidFill>
              <a:schemeClr val="tx1"/>
            </a:solidFill>
          </a:ln>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2141D4F7-DED3-4754-9624-AA4CE70DAA11}"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13536597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fr-CA">
              <a:solidFill>
                <a:srgbClr val="000000"/>
              </a:solidFill>
            </a:endParaRPr>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fr-CA" smtClean="0">
                <a:solidFill>
                  <a:srgbClr val="000000"/>
                </a:solidFill>
              </a:rPr>
              <a:t>L'offre et la demande</a:t>
            </a:r>
            <a:endParaRPr lang="fr-CA">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AF071AE-79F2-40C4-88E8-AC51BC41ABF8}"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15938031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fr-CA">
              <a:solidFill>
                <a:srgbClr val="000000"/>
              </a:solidFill>
            </a:endParaRPr>
          </a:p>
        </p:txBody>
      </p:sp>
      <p:sp>
        <p:nvSpPr>
          <p:cNvPr id="6" name="Footer Placeholder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fr-CA" smtClean="0">
                <a:solidFill>
                  <a:srgbClr val="000000"/>
                </a:solidFill>
              </a:rPr>
              <a:t>L'offre et la demande</a:t>
            </a:r>
            <a:endParaRPr lang="fr-CA">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15D3DF8-21A0-4208-8729-176367744E25}"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23352862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fr-CA">
              <a:solidFill>
                <a:srgbClr val="000000"/>
              </a:solidFill>
            </a:endParaRPr>
          </a:p>
        </p:txBody>
      </p:sp>
      <p:sp>
        <p:nvSpPr>
          <p:cNvPr id="8"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fr-CA" smtClean="0">
                <a:solidFill>
                  <a:srgbClr val="000000"/>
                </a:solidFill>
              </a:rPr>
              <a:t>L'offre et la demande</a:t>
            </a:r>
            <a:endParaRPr lang="fr-CA">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77DB7C16-48A4-495C-9E52-786953534B49}"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2373662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5" name="Rectangle 6"/>
          <p:cNvSpPr>
            <a:spLocks noGrp="1" noChangeArrowheads="1"/>
          </p:cNvSpPr>
          <p:nvPr>
            <p:ph type="sldNum" sz="quarter" idx="12"/>
          </p:nvPr>
        </p:nvSpPr>
        <p:spPr>
          <a:ln/>
        </p:spPr>
        <p:txBody>
          <a:bodyPr/>
          <a:lstStyle>
            <a:lvl1pPr>
              <a:defRPr/>
            </a:lvl1pPr>
          </a:lstStyle>
          <a:p>
            <a:pPr>
              <a:defRPr/>
            </a:pPr>
            <a:fld id="{6411F993-1457-4962-9E7C-881DD4AF0B05}"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21623073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fr-CA">
              <a:solidFill>
                <a:srgbClr val="000000"/>
              </a:solidFill>
            </a:endParaRPr>
          </a:p>
        </p:txBody>
      </p:sp>
      <p:sp>
        <p:nvSpPr>
          <p:cNvPr id="3"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fr-CA" smtClean="0">
                <a:solidFill>
                  <a:srgbClr val="000000"/>
                </a:solidFill>
              </a:rPr>
              <a:t>L'offre et la demande</a:t>
            </a:r>
            <a:endParaRPr lang="fr-CA">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CCA20F1A-DFB3-4BAF-9595-7B920B37E46F}"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36193717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fr-CA">
              <a:solidFill>
                <a:srgbClr val="000000"/>
              </a:solidFill>
            </a:endParaRPr>
          </a:p>
        </p:txBody>
      </p:sp>
      <p:sp>
        <p:nvSpPr>
          <p:cNvPr id="6" name="Footer Placeholder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fr-CA" smtClean="0">
                <a:solidFill>
                  <a:srgbClr val="000000"/>
                </a:solidFill>
              </a:rPr>
              <a:t>L'offre et la demande</a:t>
            </a:r>
            <a:endParaRPr lang="fr-CA">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8BABE0F-18D2-43B6-9313-AE3D142988BC}"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18626115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fr-CA">
              <a:solidFill>
                <a:srgbClr val="000000"/>
              </a:solidFill>
            </a:endParaRPr>
          </a:p>
        </p:txBody>
      </p:sp>
      <p:sp>
        <p:nvSpPr>
          <p:cNvPr id="6" name="Footer Placeholder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fr-CA" smtClean="0">
                <a:solidFill>
                  <a:srgbClr val="000000"/>
                </a:solidFill>
              </a:rPr>
              <a:t>L'offre et la demande</a:t>
            </a:r>
            <a:endParaRPr lang="fr-CA">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151E785-AF99-44A9-96B9-B05B61895A97}"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37652174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fr-CA">
              <a:solidFill>
                <a:srgbClr val="000000"/>
              </a:solidFill>
            </a:endParaRPr>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fr-CA" smtClean="0">
                <a:solidFill>
                  <a:srgbClr val="000000"/>
                </a:solidFill>
              </a:rPr>
              <a:t>L'offre et la demande</a:t>
            </a:r>
            <a:endParaRPr lang="fr-CA">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F869389-53CC-4D7B-AF71-5B42652A6D4F}"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37515366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fr-CA">
              <a:solidFill>
                <a:srgbClr val="000000"/>
              </a:solidFill>
            </a:endParaRPr>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fr-CA" smtClean="0">
                <a:solidFill>
                  <a:srgbClr val="000000"/>
                </a:solidFill>
              </a:rPr>
              <a:t>L'offre et la demande</a:t>
            </a:r>
            <a:endParaRPr lang="fr-CA">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D31E18E-B9BC-4C7E-8DB1-FE236ABA2EBF}"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421467190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fr-CA"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CA" altLang="en-US" smtClean="0"/>
              <a:t>Click to edit Master text styles</a:t>
            </a:r>
          </a:p>
          <a:p>
            <a:pPr lvl="1"/>
            <a:r>
              <a:rPr lang="fr-CA" altLang="en-US" smtClean="0"/>
              <a:t>Second level</a:t>
            </a:r>
          </a:p>
          <a:p>
            <a:pPr lvl="2"/>
            <a:r>
              <a:rPr lang="fr-CA" altLang="en-US" smtClean="0"/>
              <a:t>Third level</a:t>
            </a:r>
          </a:p>
          <a:p>
            <a:pPr lvl="3"/>
            <a:r>
              <a:rPr lang="fr-CA" altLang="en-US" smtClean="0"/>
              <a:t>Fourth level</a:t>
            </a:r>
          </a:p>
          <a:p>
            <a:pPr lvl="4"/>
            <a:r>
              <a:rPr lang="fr-CA" altLang="en-US" smtClean="0"/>
              <a:t>Fifth level</a:t>
            </a:r>
          </a:p>
        </p:txBody>
      </p:sp>
      <p:sp>
        <p:nvSpPr>
          <p:cNvPr id="649220"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fr-CA"/>
          </a:p>
        </p:txBody>
      </p:sp>
      <p:sp>
        <p:nvSpPr>
          <p:cNvPr id="649221"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a:defRPr/>
            </a:pPr>
            <a:r>
              <a:rPr lang="fr-CA" smtClean="0"/>
              <a:t>L'offre et la demande</a:t>
            </a:r>
            <a:endParaRPr lang="fr-CA"/>
          </a:p>
        </p:txBody>
      </p:sp>
      <p:sp>
        <p:nvSpPr>
          <p:cNvPr id="649222"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981FDCB5-574F-4C7F-9E47-861C824CB5C7}" type="slidenum">
              <a:rPr lang="fr-CA"/>
              <a:pPr>
                <a:defRPr/>
              </a:pPr>
              <a:t>‹#›</a:t>
            </a:fld>
            <a:endParaRPr lang="fr-CA"/>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hf hdr="0" dt="0"/>
  <p:txStyles>
    <p:titleStyle>
      <a:lvl1pPr algn="ctr" rtl="0" eaLnBrk="0" fontAlgn="base" hangingPunct="0">
        <a:spcBef>
          <a:spcPct val="0"/>
        </a:spcBef>
        <a:spcAft>
          <a:spcPct val="0"/>
        </a:spcAft>
        <a:defRPr sz="3200">
          <a:solidFill>
            <a:schemeClr val="tx2"/>
          </a:solidFill>
          <a:latin typeface="+mj-lt"/>
          <a:ea typeface="+mj-ea"/>
          <a:cs typeface="+mj-cs"/>
        </a:defRPr>
      </a:lvl1pPr>
      <a:lvl2pPr algn="ctr" rtl="0" eaLnBrk="0" fontAlgn="base" hangingPunct="0">
        <a:spcBef>
          <a:spcPct val="0"/>
        </a:spcBef>
        <a:spcAft>
          <a:spcPct val="0"/>
        </a:spcAft>
        <a:defRPr sz="3200">
          <a:solidFill>
            <a:schemeClr val="tx2"/>
          </a:solidFill>
          <a:latin typeface="Arial" charset="0"/>
          <a:cs typeface="Arial" charset="0"/>
        </a:defRPr>
      </a:lvl2pPr>
      <a:lvl3pPr algn="ctr" rtl="0" eaLnBrk="0" fontAlgn="base" hangingPunct="0">
        <a:spcBef>
          <a:spcPct val="0"/>
        </a:spcBef>
        <a:spcAft>
          <a:spcPct val="0"/>
        </a:spcAft>
        <a:defRPr sz="3200">
          <a:solidFill>
            <a:schemeClr val="tx2"/>
          </a:solidFill>
          <a:latin typeface="Arial" charset="0"/>
          <a:cs typeface="Arial" charset="0"/>
        </a:defRPr>
      </a:lvl3pPr>
      <a:lvl4pPr algn="ctr" rtl="0" eaLnBrk="0" fontAlgn="base" hangingPunct="0">
        <a:spcBef>
          <a:spcPct val="0"/>
        </a:spcBef>
        <a:spcAft>
          <a:spcPct val="0"/>
        </a:spcAft>
        <a:defRPr sz="3200">
          <a:solidFill>
            <a:schemeClr val="tx2"/>
          </a:solidFill>
          <a:latin typeface="Arial" charset="0"/>
          <a:cs typeface="Arial" charset="0"/>
        </a:defRPr>
      </a:lvl4pPr>
      <a:lvl5pPr algn="ctr" rtl="0" eaLnBrk="0" fontAlgn="base" hangingPunct="0">
        <a:spcBef>
          <a:spcPct val="0"/>
        </a:spcBef>
        <a:spcAft>
          <a:spcPct val="0"/>
        </a:spcAft>
        <a:defRPr sz="3200">
          <a:solidFill>
            <a:schemeClr val="tx2"/>
          </a:solidFill>
          <a:latin typeface="Arial" charset="0"/>
          <a:cs typeface="Arial" charset="0"/>
        </a:defRPr>
      </a:lvl5pPr>
      <a:lvl6pPr marL="457200" algn="ctr" rtl="0" fontAlgn="base">
        <a:spcBef>
          <a:spcPct val="0"/>
        </a:spcBef>
        <a:spcAft>
          <a:spcPct val="0"/>
        </a:spcAft>
        <a:defRPr sz="3200">
          <a:solidFill>
            <a:schemeClr val="tx2"/>
          </a:solidFill>
          <a:latin typeface="Arial" charset="0"/>
          <a:cs typeface="Arial" charset="0"/>
        </a:defRPr>
      </a:lvl6pPr>
      <a:lvl7pPr marL="914400" algn="ctr" rtl="0" fontAlgn="base">
        <a:spcBef>
          <a:spcPct val="0"/>
        </a:spcBef>
        <a:spcAft>
          <a:spcPct val="0"/>
        </a:spcAft>
        <a:defRPr sz="3200">
          <a:solidFill>
            <a:schemeClr val="tx2"/>
          </a:solidFill>
          <a:latin typeface="Arial" charset="0"/>
          <a:cs typeface="Arial" charset="0"/>
        </a:defRPr>
      </a:lvl7pPr>
      <a:lvl8pPr marL="1371600" algn="ctr" rtl="0" fontAlgn="base">
        <a:spcBef>
          <a:spcPct val="0"/>
        </a:spcBef>
        <a:spcAft>
          <a:spcPct val="0"/>
        </a:spcAft>
        <a:defRPr sz="3200">
          <a:solidFill>
            <a:schemeClr val="tx2"/>
          </a:solidFill>
          <a:latin typeface="Arial" charset="0"/>
          <a:cs typeface="Arial" charset="0"/>
        </a:defRPr>
      </a:lvl8pPr>
      <a:lvl9pPr marL="1828800" algn="ctr" rtl="0" fontAlgn="base">
        <a:spcBef>
          <a:spcPct val="0"/>
        </a:spcBef>
        <a:spcAft>
          <a:spcPct val="0"/>
        </a:spcAft>
        <a:defRPr sz="32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cs typeface="+mn-cs"/>
        </a:defRPr>
      </a:lvl2pPr>
      <a:lvl3pPr marL="1143000" indent="-228600" algn="l" rtl="0" eaLnBrk="0" fontAlgn="base" hangingPunct="0">
        <a:spcBef>
          <a:spcPct val="20000"/>
        </a:spcBef>
        <a:spcAft>
          <a:spcPct val="0"/>
        </a:spcAft>
        <a:buChar char="•"/>
        <a:defRPr sz="20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fr-CA" altLang="fr-FR"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CA" altLang="fr-FR" dirty="0" smtClean="0"/>
              <a:t>Click to </a:t>
            </a:r>
            <a:r>
              <a:rPr lang="fr-CA" altLang="fr-FR" dirty="0" err="1" smtClean="0"/>
              <a:t>edit</a:t>
            </a:r>
            <a:r>
              <a:rPr lang="fr-CA" altLang="fr-FR" dirty="0" smtClean="0"/>
              <a:t> Master </a:t>
            </a:r>
            <a:r>
              <a:rPr lang="fr-CA" altLang="fr-FR" dirty="0" err="1" smtClean="0"/>
              <a:t>text</a:t>
            </a:r>
            <a:r>
              <a:rPr lang="fr-CA" altLang="fr-FR" dirty="0" smtClean="0"/>
              <a:t> styles</a:t>
            </a:r>
          </a:p>
          <a:p>
            <a:pPr lvl="1"/>
            <a:r>
              <a:rPr lang="fr-CA" altLang="fr-FR" dirty="0" smtClean="0"/>
              <a:t>Second </a:t>
            </a:r>
            <a:r>
              <a:rPr lang="fr-CA" altLang="fr-FR" dirty="0" err="1" smtClean="0"/>
              <a:t>level</a:t>
            </a:r>
            <a:endParaRPr lang="fr-CA" altLang="fr-FR" dirty="0" smtClean="0"/>
          </a:p>
          <a:p>
            <a:pPr lvl="2"/>
            <a:r>
              <a:rPr lang="fr-CA" altLang="fr-FR" dirty="0" err="1" smtClean="0"/>
              <a:t>Third</a:t>
            </a:r>
            <a:r>
              <a:rPr lang="fr-CA" altLang="fr-FR" dirty="0" smtClean="0"/>
              <a:t> </a:t>
            </a:r>
            <a:r>
              <a:rPr lang="fr-CA" altLang="fr-FR" dirty="0" err="1" smtClean="0"/>
              <a:t>level</a:t>
            </a:r>
            <a:endParaRPr lang="fr-CA" altLang="fr-FR" dirty="0" smtClean="0"/>
          </a:p>
          <a:p>
            <a:pPr lvl="3"/>
            <a:r>
              <a:rPr lang="fr-CA" altLang="fr-FR" dirty="0" err="1" smtClean="0"/>
              <a:t>Fourth</a:t>
            </a:r>
            <a:r>
              <a:rPr lang="fr-CA" altLang="fr-FR" dirty="0" smtClean="0"/>
              <a:t> </a:t>
            </a:r>
            <a:r>
              <a:rPr lang="fr-CA" altLang="fr-FR" dirty="0" err="1" smtClean="0"/>
              <a:t>level</a:t>
            </a:r>
            <a:endParaRPr lang="fr-CA" altLang="fr-FR" dirty="0" smtClean="0"/>
          </a:p>
          <a:p>
            <a:pPr lvl="4"/>
            <a:r>
              <a:rPr lang="fr-CA" altLang="fr-FR" dirty="0" err="1" smtClean="0"/>
              <a:t>Fifth</a:t>
            </a:r>
            <a:r>
              <a:rPr lang="fr-CA" altLang="fr-FR" dirty="0" smtClean="0"/>
              <a:t> </a:t>
            </a:r>
            <a:r>
              <a:rPr lang="fr-CA" altLang="fr-FR" dirty="0" err="1" smtClean="0"/>
              <a:t>level</a:t>
            </a:r>
            <a:endParaRPr lang="fr-CA" altLang="fr-FR" dirty="0" smtClean="0"/>
          </a:p>
        </p:txBody>
      </p:sp>
      <p:sp>
        <p:nvSpPr>
          <p:cNvPr id="26112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73D973F9-09E9-496E-AFA9-DA24D8DB1733}"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1676302512"/>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hf hdr="0" dt="0"/>
  <p:txStyles>
    <p:titleStyle>
      <a:lvl1pPr algn="ctr" rtl="0" eaLnBrk="0" fontAlgn="base" hangingPunct="0">
        <a:spcBef>
          <a:spcPct val="0"/>
        </a:spcBef>
        <a:spcAft>
          <a:spcPct val="0"/>
        </a:spcAft>
        <a:defRPr sz="2800">
          <a:solidFill>
            <a:schemeClr val="tx2"/>
          </a:solidFill>
          <a:latin typeface="+mj-lt"/>
          <a:ea typeface="+mj-ea"/>
          <a:cs typeface="+mj-cs"/>
        </a:defRPr>
      </a:lvl1pPr>
      <a:lvl2pPr algn="ctr" rtl="0" eaLnBrk="0" fontAlgn="base" hangingPunct="0">
        <a:spcBef>
          <a:spcPct val="0"/>
        </a:spcBef>
        <a:spcAft>
          <a:spcPct val="0"/>
        </a:spcAft>
        <a:defRPr sz="2800">
          <a:solidFill>
            <a:schemeClr val="tx2"/>
          </a:solidFill>
          <a:latin typeface="Arial" charset="0"/>
          <a:cs typeface="Arial" charset="0"/>
        </a:defRPr>
      </a:lvl2pPr>
      <a:lvl3pPr algn="ctr" rtl="0" eaLnBrk="0" fontAlgn="base" hangingPunct="0">
        <a:spcBef>
          <a:spcPct val="0"/>
        </a:spcBef>
        <a:spcAft>
          <a:spcPct val="0"/>
        </a:spcAft>
        <a:defRPr sz="2800">
          <a:solidFill>
            <a:schemeClr val="tx2"/>
          </a:solidFill>
          <a:latin typeface="Arial" charset="0"/>
          <a:cs typeface="Arial" charset="0"/>
        </a:defRPr>
      </a:lvl3pPr>
      <a:lvl4pPr algn="ctr" rtl="0" eaLnBrk="0" fontAlgn="base" hangingPunct="0">
        <a:spcBef>
          <a:spcPct val="0"/>
        </a:spcBef>
        <a:spcAft>
          <a:spcPct val="0"/>
        </a:spcAft>
        <a:defRPr sz="2800">
          <a:solidFill>
            <a:schemeClr val="tx2"/>
          </a:solidFill>
          <a:latin typeface="Arial" charset="0"/>
          <a:cs typeface="Arial" charset="0"/>
        </a:defRPr>
      </a:lvl4pPr>
      <a:lvl5pPr algn="ctr" rtl="0" eaLnBrk="0" fontAlgn="base" hangingPunct="0">
        <a:spcBef>
          <a:spcPct val="0"/>
        </a:spcBef>
        <a:spcAft>
          <a:spcPct val="0"/>
        </a:spcAft>
        <a:defRPr sz="2800">
          <a:solidFill>
            <a:schemeClr val="tx2"/>
          </a:solidFill>
          <a:latin typeface="Arial" charset="0"/>
          <a:cs typeface="Arial" charset="0"/>
        </a:defRPr>
      </a:lvl5pPr>
      <a:lvl6pPr marL="457200" algn="ctr" rtl="0" fontAlgn="base">
        <a:spcBef>
          <a:spcPct val="0"/>
        </a:spcBef>
        <a:spcAft>
          <a:spcPct val="0"/>
        </a:spcAft>
        <a:defRPr sz="2800">
          <a:solidFill>
            <a:schemeClr val="tx2"/>
          </a:solidFill>
          <a:latin typeface="Arial" charset="0"/>
          <a:cs typeface="Arial" charset="0"/>
        </a:defRPr>
      </a:lvl6pPr>
      <a:lvl7pPr marL="914400" algn="ctr" rtl="0" fontAlgn="base">
        <a:spcBef>
          <a:spcPct val="0"/>
        </a:spcBef>
        <a:spcAft>
          <a:spcPct val="0"/>
        </a:spcAft>
        <a:defRPr sz="2800">
          <a:solidFill>
            <a:schemeClr val="tx2"/>
          </a:solidFill>
          <a:latin typeface="Arial" charset="0"/>
          <a:cs typeface="Arial" charset="0"/>
        </a:defRPr>
      </a:lvl7pPr>
      <a:lvl8pPr marL="1371600" algn="ctr" rtl="0" fontAlgn="base">
        <a:spcBef>
          <a:spcPct val="0"/>
        </a:spcBef>
        <a:spcAft>
          <a:spcPct val="0"/>
        </a:spcAft>
        <a:defRPr sz="2800">
          <a:solidFill>
            <a:schemeClr val="tx2"/>
          </a:solidFill>
          <a:latin typeface="Arial" charset="0"/>
          <a:cs typeface="Arial" charset="0"/>
        </a:defRPr>
      </a:lvl8pPr>
      <a:lvl9pPr marL="1828800" algn="ctr" rtl="0" fontAlgn="base">
        <a:spcBef>
          <a:spcPct val="0"/>
        </a:spcBef>
        <a:spcAft>
          <a:spcPct val="0"/>
        </a:spcAft>
        <a:defRPr sz="28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cs typeface="+mn-cs"/>
        </a:defRPr>
      </a:lvl2pPr>
      <a:lvl3pPr marL="1143000" indent="-228600" algn="l" rtl="0" eaLnBrk="0" fontAlgn="base" hangingPunct="0">
        <a:spcBef>
          <a:spcPct val="20000"/>
        </a:spcBef>
        <a:spcAft>
          <a:spcPct val="0"/>
        </a:spcAft>
        <a:buChar char="•"/>
        <a:defRPr sz="20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5.xml"/><Relationship Id="rId4" Type="http://schemas.openxmlformats.org/officeDocument/2006/relationships/oleObject" Target="../embeddings/oleObject1.bin"/><Relationship Id="rId5" Type="http://schemas.openxmlformats.org/officeDocument/2006/relationships/image" Target="../media/image1.emf"/><Relationship Id="rId1" Type="http://schemas.openxmlformats.org/officeDocument/2006/relationships/vmlDrawing" Target="../drawings/vmlDrawing1.vml"/><Relationship Id="rId2"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4" Type="http://schemas.microsoft.com/office/2007/relationships/hdphoto" Target="../media/hdphoto1.wdp"/><Relationship Id="rId1" Type="http://schemas.openxmlformats.org/officeDocument/2006/relationships/slideLayout" Target="../slideLayouts/slideLayout7.xml"/><Relationship Id="rId2" Type="http://schemas.openxmlformats.org/officeDocument/2006/relationships/notesSlide" Target="../notesSlides/notesSlide22.xml"/></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4" Type="http://schemas.microsoft.com/office/2007/relationships/hdphoto" Target="../media/hdphoto2.wdp"/><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9.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ChangeArrowheads="1"/>
          </p:cNvSpPr>
          <p:nvPr/>
        </p:nvSpPr>
        <p:spPr bwMode="auto">
          <a:xfrm>
            <a:off x="925513" y="795338"/>
            <a:ext cx="6997700" cy="185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lnSpc>
                <a:spcPct val="160000"/>
              </a:lnSpc>
            </a:pPr>
            <a:r>
              <a:rPr lang="fr-CA" altLang="fr-FR" sz="3600" b="1">
                <a:solidFill>
                  <a:srgbClr val="000000"/>
                </a:solidFill>
                <a:ea typeface="ＭＳ Ｐゴシック" charset="-128"/>
              </a:rPr>
              <a:t/>
            </a:r>
            <a:br>
              <a:rPr lang="fr-CA" altLang="fr-FR" sz="3600" b="1">
                <a:solidFill>
                  <a:srgbClr val="000000"/>
                </a:solidFill>
                <a:ea typeface="ＭＳ Ｐゴシック" charset="-128"/>
              </a:rPr>
            </a:br>
            <a:endParaRPr lang="fr-CA" altLang="fr-FR" sz="3600" b="1">
              <a:solidFill>
                <a:srgbClr val="000000"/>
              </a:solidFill>
              <a:ea typeface="ＭＳ Ｐゴシック" charset="-128"/>
            </a:endParaRPr>
          </a:p>
        </p:txBody>
      </p:sp>
      <p:sp>
        <p:nvSpPr>
          <p:cNvPr id="2051" name="Rectangle 3"/>
          <p:cNvSpPr>
            <a:spLocks noGrp="1" noChangeArrowheads="1"/>
          </p:cNvSpPr>
          <p:nvPr>
            <p:ph type="ctrTitle"/>
          </p:nvPr>
        </p:nvSpPr>
        <p:spPr>
          <a:xfrm>
            <a:off x="685800" y="1524000"/>
            <a:ext cx="7851775" cy="1676400"/>
          </a:xfrm>
          <a:solidFill>
            <a:schemeClr val="bg1"/>
          </a:solidFill>
          <a:ln>
            <a:solidFill>
              <a:schemeClr val="tx1"/>
            </a:solidFill>
          </a:ln>
        </p:spPr>
        <p:txBody>
          <a:bodyPr/>
          <a:lstStyle/>
          <a:p>
            <a:pPr eaLnBrk="1" hangingPunct="1"/>
            <a:r>
              <a:rPr lang="fr-CA" altLang="fr-FR" sz="1800" b="1" dirty="0">
                <a:solidFill>
                  <a:srgbClr val="000000"/>
                </a:solidFill>
              </a:rPr>
              <a:t>Introduction à la microéconomie</a:t>
            </a:r>
            <a:br>
              <a:rPr lang="fr-CA" altLang="fr-FR" sz="1800" b="1" dirty="0">
                <a:solidFill>
                  <a:srgbClr val="000000"/>
                </a:solidFill>
              </a:rPr>
            </a:br>
            <a:r>
              <a:rPr lang="fr-CA" altLang="fr-FR" sz="1800" b="1" dirty="0">
                <a:solidFill>
                  <a:srgbClr val="000000"/>
                </a:solidFill>
              </a:rPr>
              <a:t>Université d</a:t>
            </a:r>
            <a:r>
              <a:rPr lang="en-CA" altLang="fr-FR" sz="1800" b="1" dirty="0">
                <a:solidFill>
                  <a:srgbClr val="000000"/>
                </a:solidFill>
              </a:rPr>
              <a:t>’Ottawa</a:t>
            </a:r>
            <a:br>
              <a:rPr lang="en-CA" altLang="fr-FR" sz="1800" b="1" dirty="0">
                <a:solidFill>
                  <a:srgbClr val="000000"/>
                </a:solidFill>
              </a:rPr>
            </a:br>
            <a:r>
              <a:rPr lang="fr-CA" altLang="fr-FR" sz="1800" b="1" dirty="0">
                <a:solidFill>
                  <a:srgbClr val="000000"/>
                </a:solidFill>
              </a:rPr>
              <a:t>ECO </a:t>
            </a:r>
            <a:r>
              <a:rPr lang="fr-CA" altLang="fr-FR" sz="1800" b="1" dirty="0" smtClean="0">
                <a:solidFill>
                  <a:srgbClr val="000000"/>
                </a:solidFill>
              </a:rPr>
              <a:t>1504</a:t>
            </a:r>
            <a:endParaRPr lang="en-US" altLang="fr-FR" sz="1400" b="1" i="1" dirty="0" smtClean="0">
              <a:solidFill>
                <a:schemeClr val="tx1"/>
              </a:solidFill>
            </a:endParaRPr>
          </a:p>
        </p:txBody>
      </p:sp>
      <p:sp>
        <p:nvSpPr>
          <p:cNvPr id="2052" name="Rectangle 4"/>
          <p:cNvSpPr>
            <a:spLocks noGrp="1" noChangeArrowheads="1"/>
          </p:cNvSpPr>
          <p:nvPr>
            <p:ph type="subTitle" idx="1"/>
          </p:nvPr>
        </p:nvSpPr>
        <p:spPr>
          <a:xfrm>
            <a:off x="1295400" y="3581400"/>
            <a:ext cx="6553200" cy="1066800"/>
          </a:xfrm>
          <a:solidFill>
            <a:schemeClr val="bg1"/>
          </a:solidFill>
          <a:ln>
            <a:solidFill>
              <a:schemeClr val="tx1"/>
            </a:solidFill>
            <a:miter lim="800000"/>
            <a:headEnd/>
            <a:tailEnd/>
          </a:ln>
        </p:spPr>
        <p:txBody>
          <a:bodyPr/>
          <a:lstStyle/>
          <a:p>
            <a:pPr eaLnBrk="1" hangingPunct="1"/>
            <a:r>
              <a:rPr lang="fr-CA" altLang="fr-FR" sz="2400" b="1" dirty="0" smtClean="0">
                <a:solidFill>
                  <a:schemeClr val="tx2"/>
                </a:solidFill>
              </a:rPr>
              <a:t>4</a:t>
            </a:r>
            <a:r>
              <a:rPr lang="fr-CA" altLang="fr-FR" sz="2400" b="1" baseline="30000" dirty="0" smtClean="0">
                <a:solidFill>
                  <a:schemeClr val="tx2"/>
                </a:solidFill>
              </a:rPr>
              <a:t>e</a:t>
            </a:r>
            <a:r>
              <a:rPr lang="fr-CA" altLang="fr-FR" sz="2400" b="1" dirty="0" smtClean="0">
                <a:solidFill>
                  <a:schemeClr val="tx2"/>
                </a:solidFill>
              </a:rPr>
              <a:t> thème : L’offre et la demande</a:t>
            </a:r>
          </a:p>
          <a:p>
            <a:pPr eaLnBrk="1" hangingPunct="1"/>
            <a:r>
              <a:rPr lang="fr-CA" altLang="fr-FR" sz="1800" b="1" dirty="0" smtClean="0">
                <a:solidFill>
                  <a:schemeClr val="tx2"/>
                </a:solidFill>
              </a:rPr>
              <a:t>(</a:t>
            </a:r>
            <a:r>
              <a:rPr lang="fr-CA" altLang="fr-FR" sz="1800" b="1" dirty="0" err="1" smtClean="0">
                <a:solidFill>
                  <a:schemeClr val="tx2"/>
                </a:solidFill>
              </a:rPr>
              <a:t>Mankiw</a:t>
            </a:r>
            <a:r>
              <a:rPr lang="fr-CA" altLang="fr-FR" sz="1800" b="1" dirty="0" smtClean="0">
                <a:solidFill>
                  <a:schemeClr val="tx2"/>
                </a:solidFill>
              </a:rPr>
              <a:t>, chapitre 4)</a:t>
            </a:r>
          </a:p>
        </p:txBody>
      </p:sp>
    </p:spTree>
    <p:extLst>
      <p:ext uri="{BB962C8B-B14F-4D97-AF65-F5344CB8AC3E}">
        <p14:creationId xmlns:p14="http://schemas.microsoft.com/office/powerpoint/2010/main" val="9401485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Footer Placeholder 4"/>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3076" name="Slide Number Placeholder 5"/>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EC8463D4-C65E-42B5-927F-909B1AC69C9C}" type="slidenum">
              <a:rPr lang="fr-CA" altLang="en-US" sz="1400" smtClean="0"/>
              <a:pPr eaLnBrk="1" hangingPunct="1">
                <a:spcBef>
                  <a:spcPct val="0"/>
                </a:spcBef>
                <a:buFontTx/>
                <a:buNone/>
              </a:pPr>
              <a:t>2</a:t>
            </a:fld>
            <a:endParaRPr lang="fr-CA" altLang="en-US" sz="1400" smtClean="0"/>
          </a:p>
        </p:txBody>
      </p:sp>
      <p:sp>
        <p:nvSpPr>
          <p:cNvPr id="3077" name="Rectangle 2"/>
          <p:cNvSpPr>
            <a:spLocks noGrp="1" noChangeArrowheads="1"/>
          </p:cNvSpPr>
          <p:nvPr>
            <p:ph type="title"/>
          </p:nvPr>
        </p:nvSpPr>
        <p:spPr/>
        <p:txBody>
          <a:bodyPr/>
          <a:lstStyle/>
          <a:p>
            <a:pPr eaLnBrk="1" hangingPunct="1"/>
            <a:r>
              <a:rPr lang="fr-CA" altLang="en-US" smtClean="0"/>
              <a:t>Objectifs</a:t>
            </a:r>
          </a:p>
        </p:txBody>
      </p:sp>
      <p:sp>
        <p:nvSpPr>
          <p:cNvPr id="3078" name="Rectangle 3"/>
          <p:cNvSpPr>
            <a:spLocks noGrp="1" noChangeArrowheads="1"/>
          </p:cNvSpPr>
          <p:nvPr>
            <p:ph type="body" idx="1"/>
          </p:nvPr>
        </p:nvSpPr>
        <p:spPr>
          <a:noFill/>
          <a:ln>
            <a:solidFill>
              <a:schemeClr val="tx1"/>
            </a:solidFill>
            <a:miter lim="800000"/>
            <a:headEnd/>
            <a:tailEnd/>
          </a:ln>
        </p:spPr>
        <p:txBody>
          <a:bodyPr/>
          <a:lstStyle/>
          <a:p>
            <a:pPr marL="457200" indent="-457200" eaLnBrk="1" hangingPunct="1">
              <a:buFontTx/>
              <a:buAutoNum type="arabicPeriod"/>
            </a:pPr>
            <a:r>
              <a:rPr lang="fr-CA" altLang="en-US" sz="2400" smtClean="0"/>
              <a:t>Comprendre la nature d’un marché concurrentiel.</a:t>
            </a:r>
          </a:p>
          <a:p>
            <a:pPr marL="457200" indent="-457200" eaLnBrk="1" hangingPunct="1">
              <a:buFontTx/>
              <a:buAutoNum type="arabicPeriod"/>
            </a:pPr>
            <a:r>
              <a:rPr lang="fr-CA" altLang="en-US" sz="2400" smtClean="0"/>
              <a:t>Analyser les déterminants de la demande sur un marché concurrentiel.</a:t>
            </a:r>
          </a:p>
          <a:p>
            <a:pPr marL="457200" indent="-457200" eaLnBrk="1" hangingPunct="1">
              <a:buFontTx/>
              <a:buAutoNum type="arabicPeriod"/>
            </a:pPr>
            <a:r>
              <a:rPr lang="fr-CA" altLang="en-US" sz="2400" smtClean="0"/>
              <a:t>Analyser les déterminants de l’offre sur un marché concurrentiel.</a:t>
            </a:r>
          </a:p>
          <a:p>
            <a:pPr marL="457200" indent="-457200" eaLnBrk="1" hangingPunct="1">
              <a:buFontTx/>
              <a:buAutoNum type="arabicPeriod"/>
            </a:pPr>
            <a:r>
              <a:rPr lang="fr-CA" altLang="en-US" sz="2400" smtClean="0"/>
              <a:t>Voir le rôle de l’offre et de la demande dans la fixation du prix d’un bien et des quantités vendues. </a:t>
            </a:r>
          </a:p>
          <a:p>
            <a:pPr marL="457200" indent="-457200" eaLnBrk="1" hangingPunct="1">
              <a:buFontTx/>
              <a:buAutoNum type="arabicPeriod"/>
            </a:pPr>
            <a:r>
              <a:rPr lang="fr-CA" altLang="en-US" sz="2400" smtClean="0"/>
              <a:t>Saisir le rôle essentiel que jouent les prix lors de l’allocation des ressources rares dans une économie de marché. </a:t>
            </a:r>
          </a:p>
          <a:p>
            <a:pPr marL="457200" indent="-457200" eaLnBrk="1" hangingPunct="1"/>
            <a:endParaRPr lang="fr-CA" altLang="en-US" sz="240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Footer Placeholder 4"/>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4100" name="Slide Number Placeholder 5"/>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125567FC-B686-4C5E-B51B-DD9B3A7C90DC}" type="slidenum">
              <a:rPr lang="fr-CA" altLang="en-US" sz="1400" smtClean="0"/>
              <a:pPr eaLnBrk="1" hangingPunct="1">
                <a:spcBef>
                  <a:spcPct val="0"/>
                </a:spcBef>
                <a:buFontTx/>
                <a:buNone/>
              </a:pPr>
              <a:t>3</a:t>
            </a:fld>
            <a:endParaRPr lang="fr-CA" altLang="en-US" sz="1400" smtClean="0"/>
          </a:p>
        </p:txBody>
      </p:sp>
      <p:sp>
        <p:nvSpPr>
          <p:cNvPr id="4101" name="Rectangle 2"/>
          <p:cNvSpPr>
            <a:spLocks noGrp="1" noChangeArrowheads="1"/>
          </p:cNvSpPr>
          <p:nvPr>
            <p:ph type="title"/>
          </p:nvPr>
        </p:nvSpPr>
        <p:spPr>
          <a:xfrm>
            <a:off x="457200" y="188913"/>
            <a:ext cx="8229600" cy="647700"/>
          </a:xfrm>
        </p:spPr>
        <p:txBody>
          <a:bodyPr/>
          <a:lstStyle/>
          <a:p>
            <a:pPr eaLnBrk="1" hangingPunct="1"/>
            <a:r>
              <a:rPr lang="fr-CA" altLang="en-US" smtClean="0"/>
              <a:t>Plan de cette séance</a:t>
            </a:r>
          </a:p>
        </p:txBody>
      </p:sp>
      <p:sp>
        <p:nvSpPr>
          <p:cNvPr id="4102" name="Rectangle 3"/>
          <p:cNvSpPr>
            <a:spLocks noGrp="1" noChangeArrowheads="1"/>
          </p:cNvSpPr>
          <p:nvPr>
            <p:ph type="body" idx="1"/>
          </p:nvPr>
        </p:nvSpPr>
        <p:spPr>
          <a:xfrm>
            <a:off x="533400" y="1143000"/>
            <a:ext cx="8215313" cy="5454650"/>
          </a:xfrm>
        </p:spPr>
        <p:txBody>
          <a:bodyPr/>
          <a:lstStyle/>
          <a:p>
            <a:pPr marL="533400" indent="-533400" eaLnBrk="1" hangingPunct="1">
              <a:spcBef>
                <a:spcPct val="5000"/>
              </a:spcBef>
              <a:buFontTx/>
              <a:buNone/>
            </a:pPr>
            <a:r>
              <a:rPr lang="fr-CA" altLang="en-US" sz="2400" u="sng" dirty="0" smtClean="0"/>
              <a:t>La demande</a:t>
            </a:r>
          </a:p>
          <a:p>
            <a:pPr marL="533400" indent="-533400" eaLnBrk="1" hangingPunct="1">
              <a:spcBef>
                <a:spcPct val="5000"/>
              </a:spcBef>
              <a:buFontTx/>
              <a:buAutoNum type="arabicPeriod"/>
            </a:pPr>
            <a:r>
              <a:rPr lang="fr-CA" altLang="en-US" sz="2400" dirty="0" smtClean="0"/>
              <a:t>Loi, barème et courbe  </a:t>
            </a:r>
          </a:p>
          <a:p>
            <a:pPr marL="533400" indent="-533400" eaLnBrk="1" hangingPunct="1">
              <a:spcBef>
                <a:spcPct val="5000"/>
              </a:spcBef>
              <a:buFontTx/>
              <a:buAutoNum type="arabicPeriod"/>
            </a:pPr>
            <a:r>
              <a:rPr lang="fr-CA" altLang="en-US" sz="2400" dirty="0" smtClean="0"/>
              <a:t>Déplacement et glissement</a:t>
            </a:r>
          </a:p>
          <a:p>
            <a:pPr marL="914400" lvl="1" indent="-457200" eaLnBrk="1" hangingPunct="1">
              <a:spcBef>
                <a:spcPct val="5000"/>
              </a:spcBef>
              <a:buFontTx/>
              <a:buChar char="•"/>
            </a:pPr>
            <a:r>
              <a:rPr lang="fr-CA" altLang="en-US" dirty="0" smtClean="0"/>
              <a:t>Facteurs</a:t>
            </a:r>
          </a:p>
          <a:p>
            <a:pPr marL="533400" indent="-533400" eaLnBrk="1" hangingPunct="1">
              <a:spcBef>
                <a:spcPct val="5000"/>
              </a:spcBef>
              <a:buFontTx/>
              <a:buAutoNum type="arabicPeriod"/>
            </a:pPr>
            <a:r>
              <a:rPr lang="fr-CA" altLang="en-US" sz="2400" dirty="0" smtClean="0"/>
              <a:t>Demande</a:t>
            </a:r>
          </a:p>
          <a:p>
            <a:pPr marL="914400" lvl="1" indent="-457200" eaLnBrk="1" hangingPunct="1">
              <a:spcBef>
                <a:spcPct val="5000"/>
              </a:spcBef>
              <a:buFontTx/>
              <a:buChar char="•"/>
            </a:pPr>
            <a:r>
              <a:rPr lang="fr-CA" altLang="en-US" dirty="0" smtClean="0"/>
              <a:t>Individuelle et du marché</a:t>
            </a:r>
          </a:p>
          <a:p>
            <a:pPr marL="533400" indent="-533400" eaLnBrk="1" hangingPunct="1">
              <a:spcBef>
                <a:spcPct val="5000"/>
              </a:spcBef>
              <a:buFontTx/>
              <a:buNone/>
            </a:pPr>
            <a:r>
              <a:rPr lang="fr-CA" altLang="en-US" sz="2400" u="sng" dirty="0" smtClean="0"/>
              <a:t>L’offre</a:t>
            </a:r>
          </a:p>
          <a:p>
            <a:pPr marL="533400" indent="-533400" eaLnBrk="1" hangingPunct="1">
              <a:spcBef>
                <a:spcPct val="5000"/>
              </a:spcBef>
              <a:buFontTx/>
              <a:buAutoNum type="arabicPeriod"/>
            </a:pPr>
            <a:r>
              <a:rPr lang="fr-CA" altLang="en-US" sz="2400" dirty="0" smtClean="0"/>
              <a:t>Loi, barème et courbe  </a:t>
            </a:r>
          </a:p>
          <a:p>
            <a:pPr marL="533400" indent="-533400" eaLnBrk="1" hangingPunct="1">
              <a:spcBef>
                <a:spcPct val="5000"/>
              </a:spcBef>
              <a:buFontTx/>
              <a:buAutoNum type="arabicPeriod"/>
            </a:pPr>
            <a:r>
              <a:rPr lang="fr-CA" altLang="en-US" sz="2400" dirty="0" smtClean="0"/>
              <a:t>Déplacement et glissement</a:t>
            </a:r>
          </a:p>
          <a:p>
            <a:pPr marL="914400" lvl="1" indent="-457200" eaLnBrk="1" hangingPunct="1">
              <a:spcBef>
                <a:spcPct val="5000"/>
              </a:spcBef>
              <a:buFontTx/>
              <a:buChar char="•"/>
            </a:pPr>
            <a:r>
              <a:rPr lang="fr-CA" altLang="en-US" dirty="0" smtClean="0"/>
              <a:t>Facteurs</a:t>
            </a:r>
          </a:p>
          <a:p>
            <a:pPr marL="533400" indent="-533400" eaLnBrk="1" hangingPunct="1">
              <a:spcBef>
                <a:spcPct val="5000"/>
              </a:spcBef>
              <a:buFontTx/>
              <a:buAutoNum type="arabicPeriod"/>
            </a:pPr>
            <a:r>
              <a:rPr lang="fr-CA" altLang="en-US" sz="2400" dirty="0" smtClean="0"/>
              <a:t>Offre</a:t>
            </a:r>
          </a:p>
          <a:p>
            <a:pPr marL="914400" lvl="1" indent="-457200" eaLnBrk="1" hangingPunct="1">
              <a:spcBef>
                <a:spcPct val="5000"/>
              </a:spcBef>
              <a:buFontTx/>
              <a:buChar char="•"/>
            </a:pPr>
            <a:r>
              <a:rPr lang="fr-CA" altLang="en-US" dirty="0" smtClean="0"/>
              <a:t>Individuelle et du marché</a:t>
            </a:r>
          </a:p>
          <a:p>
            <a:pPr marL="914400" lvl="1" indent="-457200" eaLnBrk="1" hangingPunct="1">
              <a:buFontTx/>
              <a:buNone/>
            </a:pPr>
            <a:endParaRPr lang="fr-CA" altLang="en-US" dirty="0" smtClean="0"/>
          </a:p>
          <a:p>
            <a:pPr marL="1295400" lvl="2" indent="-381000" eaLnBrk="1" hangingPunct="1"/>
            <a:endParaRPr lang="fr-CA" altLang="en-US" sz="2400"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Footer Placeholder 4"/>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5124" name="Slide Number Placeholder 5"/>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132BD6FA-F777-43E7-9629-E22F81C64724}" type="slidenum">
              <a:rPr lang="fr-CA" altLang="en-US" sz="1400" smtClean="0"/>
              <a:pPr eaLnBrk="1" hangingPunct="1">
                <a:spcBef>
                  <a:spcPct val="0"/>
                </a:spcBef>
                <a:buFontTx/>
                <a:buNone/>
              </a:pPr>
              <a:t>4</a:t>
            </a:fld>
            <a:endParaRPr lang="fr-CA" altLang="en-US" sz="1400" smtClean="0"/>
          </a:p>
        </p:txBody>
      </p:sp>
      <p:sp>
        <p:nvSpPr>
          <p:cNvPr id="5125" name="Rectangle 2"/>
          <p:cNvSpPr>
            <a:spLocks noGrp="1" noChangeArrowheads="1"/>
          </p:cNvSpPr>
          <p:nvPr>
            <p:ph type="title"/>
          </p:nvPr>
        </p:nvSpPr>
        <p:spPr>
          <a:xfrm>
            <a:off x="457200" y="304800"/>
            <a:ext cx="8229600" cy="692150"/>
          </a:xfrm>
        </p:spPr>
        <p:txBody>
          <a:bodyPr/>
          <a:lstStyle/>
          <a:p>
            <a:pPr eaLnBrk="1" hangingPunct="1"/>
            <a:r>
              <a:rPr lang="fr-CA" altLang="en-US" smtClean="0"/>
              <a:t>Plan de la séance …2</a:t>
            </a:r>
          </a:p>
        </p:txBody>
      </p:sp>
      <p:sp>
        <p:nvSpPr>
          <p:cNvPr id="5126" name="Rectangle 3"/>
          <p:cNvSpPr>
            <a:spLocks noGrp="1" noChangeArrowheads="1"/>
          </p:cNvSpPr>
          <p:nvPr>
            <p:ph type="body" idx="1"/>
          </p:nvPr>
        </p:nvSpPr>
        <p:spPr>
          <a:xfrm>
            <a:off x="533400" y="1447800"/>
            <a:ext cx="8153400" cy="5076825"/>
          </a:xfrm>
          <a:noFill/>
          <a:ln>
            <a:solidFill>
              <a:schemeClr val="tx1"/>
            </a:solidFill>
            <a:miter lim="800000"/>
            <a:headEnd/>
            <a:tailEnd/>
          </a:ln>
        </p:spPr>
        <p:txBody>
          <a:bodyPr/>
          <a:lstStyle/>
          <a:p>
            <a:pPr eaLnBrk="1" hangingPunct="1">
              <a:buFontTx/>
              <a:buNone/>
            </a:pPr>
            <a:r>
              <a:rPr lang="fr-CA" altLang="en-US" sz="2400" u="sng" smtClean="0"/>
              <a:t>Équilibre d’un marché</a:t>
            </a:r>
          </a:p>
          <a:p>
            <a:pPr eaLnBrk="1" hangingPunct="1"/>
            <a:r>
              <a:rPr lang="fr-CA" altLang="en-US" sz="2400" smtClean="0"/>
              <a:t>Retour à l’équilibre par les variations de prix en cas de demande excédentaire</a:t>
            </a:r>
          </a:p>
          <a:p>
            <a:pPr eaLnBrk="1" hangingPunct="1"/>
            <a:r>
              <a:rPr lang="fr-CA" altLang="en-US" sz="2400" smtClean="0"/>
              <a:t>Retour à l’équilibre par les variations de prix en cas d’offre excédentaire</a:t>
            </a:r>
          </a:p>
          <a:p>
            <a:pPr eaLnBrk="1" hangingPunct="1">
              <a:buFontTx/>
              <a:buNone/>
            </a:pPr>
            <a:r>
              <a:rPr lang="fr-CA" altLang="en-US" sz="2400" u="sng" smtClean="0"/>
              <a:t>Prédictions</a:t>
            </a:r>
          </a:p>
          <a:p>
            <a:pPr eaLnBrk="1" hangingPunct="1"/>
            <a:r>
              <a:rPr lang="fr-CA" altLang="en-US" sz="2400" smtClean="0"/>
              <a:t>Définition du nouvel équilibre</a:t>
            </a:r>
          </a:p>
          <a:p>
            <a:pPr lvl="1" eaLnBrk="1" hangingPunct="1">
              <a:buFontTx/>
              <a:buChar char="•"/>
            </a:pPr>
            <a:r>
              <a:rPr lang="fr-CA" altLang="en-US" sz="2000" smtClean="0"/>
              <a:t>Glissements uniques et simultanés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Footer Placeholder 4"/>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6148" name="Slide Number Placeholder 5"/>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E322E2A2-4918-4E0A-8E7E-77336F9AFAAB}" type="slidenum">
              <a:rPr lang="fr-CA" altLang="en-US" sz="1400" smtClean="0"/>
              <a:pPr eaLnBrk="1" hangingPunct="1">
                <a:spcBef>
                  <a:spcPct val="0"/>
                </a:spcBef>
                <a:buFontTx/>
                <a:buNone/>
              </a:pPr>
              <a:t>5</a:t>
            </a:fld>
            <a:endParaRPr lang="fr-CA" altLang="en-US" sz="1400" smtClean="0"/>
          </a:p>
        </p:txBody>
      </p:sp>
      <p:sp>
        <p:nvSpPr>
          <p:cNvPr id="6149" name="Rectangle 2"/>
          <p:cNvSpPr>
            <a:spLocks noGrp="1" noChangeArrowheads="1"/>
          </p:cNvSpPr>
          <p:nvPr>
            <p:ph type="title"/>
          </p:nvPr>
        </p:nvSpPr>
        <p:spPr>
          <a:xfrm>
            <a:off x="762000" y="457200"/>
            <a:ext cx="7696200" cy="1014413"/>
          </a:xfrm>
        </p:spPr>
        <p:txBody>
          <a:bodyPr/>
          <a:lstStyle/>
          <a:p>
            <a:pPr eaLnBrk="1" hangingPunct="1"/>
            <a:r>
              <a:rPr lang="fr-CA" altLang="en-US" sz="3500" dirty="0" smtClean="0"/>
              <a:t>Marchés privés concurrentiels</a:t>
            </a:r>
          </a:p>
        </p:txBody>
      </p:sp>
      <p:sp>
        <p:nvSpPr>
          <p:cNvPr id="6150" name="Rectangle 3"/>
          <p:cNvSpPr>
            <a:spLocks noGrp="1" noChangeArrowheads="1"/>
          </p:cNvSpPr>
          <p:nvPr>
            <p:ph type="body" idx="1"/>
          </p:nvPr>
        </p:nvSpPr>
        <p:spPr>
          <a:xfrm>
            <a:off x="685800" y="1676400"/>
            <a:ext cx="8001000" cy="4616450"/>
          </a:xfrm>
        </p:spPr>
        <p:txBody>
          <a:bodyPr/>
          <a:lstStyle/>
          <a:p>
            <a:pPr eaLnBrk="1" hangingPunct="1">
              <a:lnSpc>
                <a:spcPct val="115000"/>
              </a:lnSpc>
              <a:buFontTx/>
              <a:buNone/>
            </a:pPr>
            <a:r>
              <a:rPr lang="fr-CA" altLang="en-US" sz="2400" dirty="0" smtClean="0"/>
              <a:t>1.</a:t>
            </a:r>
            <a:r>
              <a:rPr lang="fr-CA" altLang="en-US" sz="2400" dirty="0" smtClean="0">
                <a:latin typeface="Times New Roman" pitchFamily="18" charset="0"/>
              </a:rPr>
              <a:t> </a:t>
            </a:r>
            <a:r>
              <a:rPr lang="fr-CA" altLang="en-US" sz="2400" dirty="0" smtClean="0"/>
              <a:t>De nombreux acheteurs et vendeurs, tous de trop petite taille pour pouvoir espérer avoir un impact individuel sur le marché.</a:t>
            </a:r>
            <a:endParaRPr lang="fr-CA" altLang="en-US" sz="2400" dirty="0" smtClean="0">
              <a:solidFill>
                <a:srgbClr val="3333CC"/>
              </a:solidFill>
            </a:endParaRPr>
          </a:p>
          <a:p>
            <a:pPr eaLnBrk="1" hangingPunct="1">
              <a:lnSpc>
                <a:spcPct val="115000"/>
              </a:lnSpc>
              <a:buFontTx/>
              <a:buNone/>
            </a:pPr>
            <a:r>
              <a:rPr lang="fr-CA" altLang="en-US" sz="2400" dirty="0" smtClean="0"/>
              <a:t>2. Une information parfaite pour tous les acheteurs et tous les vendeurs sur les prix pratiqués.</a:t>
            </a:r>
          </a:p>
          <a:p>
            <a:pPr eaLnBrk="1" hangingPunct="1">
              <a:lnSpc>
                <a:spcPct val="110000"/>
              </a:lnSpc>
              <a:buFontTx/>
              <a:buNone/>
            </a:pPr>
            <a:r>
              <a:rPr lang="fr-CA" altLang="en-US" sz="2400" dirty="0" smtClean="0"/>
              <a:t>3. Produit homogène. </a:t>
            </a:r>
          </a:p>
          <a:p>
            <a:pPr eaLnBrk="1" hangingPunct="1">
              <a:lnSpc>
                <a:spcPct val="110000"/>
              </a:lnSpc>
              <a:buFontTx/>
              <a:buNone/>
            </a:pPr>
            <a:r>
              <a:rPr lang="fr-CA" altLang="en-US" sz="2400" dirty="0" smtClean="0"/>
              <a:t>4. Entrée et sortie sans coût</a:t>
            </a:r>
          </a:p>
          <a:p>
            <a:pPr eaLnBrk="1" hangingPunct="1">
              <a:lnSpc>
                <a:spcPct val="110000"/>
              </a:lnSpc>
              <a:buFontTx/>
              <a:buNone/>
            </a:pPr>
            <a:r>
              <a:rPr lang="fr-CA" altLang="en-US" sz="2400" dirty="0" smtClean="0"/>
              <a:t>	- mobilité des facteurs à long terme.</a:t>
            </a:r>
          </a:p>
          <a:p>
            <a:pPr eaLnBrk="1" hangingPunct="1">
              <a:lnSpc>
                <a:spcPct val="110000"/>
              </a:lnSpc>
              <a:buFontTx/>
              <a:buNone/>
            </a:pPr>
            <a:endParaRPr lang="fr-CA" altLang="en-US" sz="2400"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Footer Placeholder 4"/>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7172" name="Slide Number Placeholder 5"/>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3950AE1A-77D5-4D16-8408-702CCD63EC34}" type="slidenum">
              <a:rPr lang="fr-CA" altLang="en-US" sz="1400" smtClean="0"/>
              <a:pPr eaLnBrk="1" hangingPunct="1">
                <a:spcBef>
                  <a:spcPct val="0"/>
                </a:spcBef>
                <a:buFontTx/>
                <a:buNone/>
              </a:pPr>
              <a:t>6</a:t>
            </a:fld>
            <a:endParaRPr lang="fr-CA" altLang="en-US" sz="1400" smtClean="0"/>
          </a:p>
        </p:txBody>
      </p:sp>
      <p:sp>
        <p:nvSpPr>
          <p:cNvPr id="7173" name="Rectangle 2"/>
          <p:cNvSpPr>
            <a:spLocks noGrp="1" noChangeArrowheads="1"/>
          </p:cNvSpPr>
          <p:nvPr>
            <p:ph type="title"/>
          </p:nvPr>
        </p:nvSpPr>
        <p:spPr>
          <a:xfrm>
            <a:off x="457200" y="333375"/>
            <a:ext cx="8229600" cy="862013"/>
          </a:xfrm>
        </p:spPr>
        <p:txBody>
          <a:bodyPr/>
          <a:lstStyle/>
          <a:p>
            <a:pPr eaLnBrk="1" hangingPunct="1"/>
            <a:r>
              <a:rPr lang="fr-CA" altLang="en-US" smtClean="0"/>
              <a:t>La demande</a:t>
            </a:r>
          </a:p>
        </p:txBody>
      </p:sp>
      <p:sp>
        <p:nvSpPr>
          <p:cNvPr id="7174" name="Rectangle 3"/>
          <p:cNvSpPr>
            <a:spLocks noGrp="1" noChangeArrowheads="1"/>
          </p:cNvSpPr>
          <p:nvPr>
            <p:ph type="body" idx="1"/>
          </p:nvPr>
        </p:nvSpPr>
        <p:spPr>
          <a:xfrm>
            <a:off x="685800" y="1447800"/>
            <a:ext cx="8001000" cy="4645025"/>
          </a:xfrm>
        </p:spPr>
        <p:txBody>
          <a:bodyPr/>
          <a:lstStyle/>
          <a:p>
            <a:pPr eaLnBrk="1" hangingPunct="1">
              <a:lnSpc>
                <a:spcPct val="135000"/>
              </a:lnSpc>
            </a:pPr>
            <a:r>
              <a:rPr lang="fr-CA" altLang="en-US" smtClean="0"/>
              <a:t>Les quantités d’un bien ou d’un service que les acheteurs sont prêts à acquérir à différents prix, pendant une période donnée.</a:t>
            </a:r>
          </a:p>
          <a:p>
            <a:pPr eaLnBrk="1" hangingPunct="1">
              <a:lnSpc>
                <a:spcPct val="135000"/>
              </a:lnSpc>
            </a:pPr>
            <a:r>
              <a:rPr lang="fr-CA" altLang="en-US" smtClean="0"/>
              <a:t>Tous les autres facteurs restent constants (prix des autres biens, revenus, publicité, goûts</a:t>
            </a:r>
            <a:r>
              <a:rPr lang="fr-CA" altLang="en-US" smtClean="0">
                <a:solidFill>
                  <a:srgbClr val="FF3300"/>
                </a:solidFill>
              </a:rPr>
              <a:t> </a:t>
            </a:r>
            <a:r>
              <a:rPr lang="fr-CA" altLang="en-US" smtClean="0"/>
              <a:t>…)</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Footer Placeholder 4"/>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8196" name="Slide Number Placeholder 5"/>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D1C53183-BFDD-4C5B-87C9-85875D508E35}" type="slidenum">
              <a:rPr lang="fr-CA" altLang="en-US" sz="1400" smtClean="0"/>
              <a:pPr eaLnBrk="1" hangingPunct="1">
                <a:spcBef>
                  <a:spcPct val="0"/>
                </a:spcBef>
                <a:buFontTx/>
                <a:buNone/>
              </a:pPr>
              <a:t>7</a:t>
            </a:fld>
            <a:endParaRPr lang="fr-CA" altLang="en-US" sz="1400" smtClean="0"/>
          </a:p>
        </p:txBody>
      </p:sp>
      <p:sp>
        <p:nvSpPr>
          <p:cNvPr id="8197" name="Rectangle 2"/>
          <p:cNvSpPr>
            <a:spLocks noGrp="1" noChangeArrowheads="1"/>
          </p:cNvSpPr>
          <p:nvPr>
            <p:ph type="title"/>
          </p:nvPr>
        </p:nvSpPr>
        <p:spPr/>
        <p:txBody>
          <a:bodyPr/>
          <a:lstStyle/>
          <a:p>
            <a:pPr eaLnBrk="1" hangingPunct="1"/>
            <a:r>
              <a:rPr lang="fr-CA" altLang="en-US" smtClean="0"/>
              <a:t>Loi de la demande</a:t>
            </a:r>
            <a:endParaRPr lang="en-US" altLang="en-US" smtClean="0"/>
          </a:p>
        </p:txBody>
      </p:sp>
      <p:sp>
        <p:nvSpPr>
          <p:cNvPr id="8198" name="Rectangle 3"/>
          <p:cNvSpPr>
            <a:spLocks noGrp="1" noChangeArrowheads="1"/>
          </p:cNvSpPr>
          <p:nvPr>
            <p:ph type="body" idx="1"/>
          </p:nvPr>
        </p:nvSpPr>
        <p:spPr/>
        <p:txBody>
          <a:bodyPr/>
          <a:lstStyle/>
          <a:p>
            <a:pPr eaLnBrk="1" hangingPunct="1">
              <a:lnSpc>
                <a:spcPct val="150000"/>
              </a:lnSpc>
            </a:pPr>
            <a:r>
              <a:rPr lang="fr-CA" altLang="en-US" sz="2400" dirty="0" smtClean="0"/>
              <a:t>Les prix et quantités sont inversement proportionnels </a:t>
            </a:r>
          </a:p>
          <a:p>
            <a:pPr eaLnBrk="1" hangingPunct="1">
              <a:lnSpc>
                <a:spcPct val="150000"/>
              </a:lnSpc>
            </a:pPr>
            <a:r>
              <a:rPr lang="fr-CA" altLang="en-US" sz="2600" dirty="0" smtClean="0"/>
              <a:t>Les acheteurs sont prêts à acheter </a:t>
            </a:r>
          </a:p>
          <a:p>
            <a:pPr lvl="2" eaLnBrk="1" hangingPunct="1">
              <a:lnSpc>
                <a:spcPct val="150000"/>
              </a:lnSpc>
            </a:pPr>
            <a:r>
              <a:rPr lang="fr-CA" altLang="en-US" sz="2100" dirty="0" smtClean="0"/>
              <a:t>plus à un prix moins élevé </a:t>
            </a:r>
          </a:p>
          <a:p>
            <a:pPr lvl="2" eaLnBrk="1" hangingPunct="1">
              <a:lnSpc>
                <a:spcPct val="150000"/>
              </a:lnSpc>
            </a:pPr>
            <a:r>
              <a:rPr lang="fr-CA" altLang="en-US" sz="2100" dirty="0" smtClean="0"/>
              <a:t>moins à un prix plus élevé</a:t>
            </a:r>
          </a:p>
          <a:p>
            <a:pPr lvl="0">
              <a:defRPr/>
            </a:pPr>
            <a:r>
              <a:rPr lang="fr-CA" dirty="0">
                <a:solidFill>
                  <a:srgbClr val="000000"/>
                </a:solidFill>
              </a:rPr>
              <a:t>Demande de maïs (Q</a:t>
            </a:r>
            <a:r>
              <a:rPr lang="fr-CA" baseline="-25000" dirty="0">
                <a:solidFill>
                  <a:srgbClr val="000000"/>
                </a:solidFill>
              </a:rPr>
              <a:t>M</a:t>
            </a:r>
            <a:r>
              <a:rPr lang="fr-CA" dirty="0">
                <a:solidFill>
                  <a:srgbClr val="000000"/>
                </a:solidFill>
              </a:rPr>
              <a:t>) </a:t>
            </a:r>
          </a:p>
          <a:p>
            <a:pPr marL="0" lvl="0" indent="0">
              <a:buNone/>
              <a:defRPr/>
            </a:pPr>
            <a:r>
              <a:rPr lang="fr-CA" dirty="0">
                <a:solidFill>
                  <a:srgbClr val="000000"/>
                </a:solidFill>
              </a:rPr>
              <a:t>	Q</a:t>
            </a:r>
            <a:r>
              <a:rPr lang="fr-CA" baseline="-25000" dirty="0">
                <a:solidFill>
                  <a:srgbClr val="000000"/>
                </a:solidFill>
              </a:rPr>
              <a:t>M</a:t>
            </a:r>
            <a:r>
              <a:rPr lang="fr-CA" dirty="0">
                <a:solidFill>
                  <a:srgbClr val="000000"/>
                </a:solidFill>
              </a:rPr>
              <a:t> = 4 000 -100P</a:t>
            </a:r>
            <a:r>
              <a:rPr lang="fr-CA" baseline="-25000" dirty="0">
                <a:solidFill>
                  <a:srgbClr val="000000"/>
                </a:solidFill>
              </a:rPr>
              <a:t>M </a:t>
            </a:r>
            <a:r>
              <a:rPr lang="fr-CA" dirty="0">
                <a:solidFill>
                  <a:srgbClr val="000000"/>
                </a:solidFill>
              </a:rPr>
              <a:t>– 60P</a:t>
            </a:r>
            <a:r>
              <a:rPr lang="fr-CA" baseline="-25000" dirty="0">
                <a:solidFill>
                  <a:srgbClr val="000000"/>
                </a:solidFill>
              </a:rPr>
              <a:t>B </a:t>
            </a:r>
            <a:r>
              <a:rPr lang="fr-CA" dirty="0">
                <a:solidFill>
                  <a:srgbClr val="000000"/>
                </a:solidFill>
              </a:rPr>
              <a:t>+ 0.8Y</a:t>
            </a:r>
          </a:p>
          <a:p>
            <a:pPr marL="0" lvl="0" indent="0" algn="ctr">
              <a:buNone/>
              <a:defRPr/>
            </a:pPr>
            <a:r>
              <a:rPr lang="fr-CA" dirty="0">
                <a:solidFill>
                  <a:srgbClr val="000000"/>
                </a:solidFill>
              </a:rPr>
              <a:t>M = maïs; B = blé; Y = revenu</a:t>
            </a:r>
          </a:p>
          <a:p>
            <a:pPr lvl="2" eaLnBrk="1" hangingPunct="1">
              <a:lnSpc>
                <a:spcPct val="150000"/>
              </a:lnSpc>
            </a:pPr>
            <a:endParaRPr lang="fr-CA" altLang="en-US" sz="2100"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Footer Placeholder 4"/>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9220" name="Slide Number Placeholder 5"/>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0747594F-E2C5-49AA-9950-1E6584BB2EF8}" type="slidenum">
              <a:rPr lang="fr-CA" altLang="en-US" sz="1400" smtClean="0"/>
              <a:pPr eaLnBrk="1" hangingPunct="1">
                <a:spcBef>
                  <a:spcPct val="0"/>
                </a:spcBef>
                <a:buFontTx/>
                <a:buNone/>
              </a:pPr>
              <a:t>8</a:t>
            </a:fld>
            <a:endParaRPr lang="fr-CA" altLang="en-US" sz="1400" smtClean="0"/>
          </a:p>
        </p:txBody>
      </p:sp>
      <p:sp>
        <p:nvSpPr>
          <p:cNvPr id="9221" name="Rectangle 2"/>
          <p:cNvSpPr>
            <a:spLocks noGrp="1" noChangeArrowheads="1"/>
          </p:cNvSpPr>
          <p:nvPr>
            <p:ph type="title"/>
          </p:nvPr>
        </p:nvSpPr>
        <p:spPr/>
        <p:txBody>
          <a:bodyPr/>
          <a:lstStyle/>
          <a:p>
            <a:pPr eaLnBrk="1" hangingPunct="1"/>
            <a:r>
              <a:rPr lang="fr-CA" altLang="en-US" smtClean="0"/>
              <a:t>Barème et courbe de demande</a:t>
            </a:r>
            <a:endParaRPr lang="en-US" altLang="en-US" smtClean="0"/>
          </a:p>
        </p:txBody>
      </p:sp>
      <p:sp>
        <p:nvSpPr>
          <p:cNvPr id="9222" name="Rectangle 3"/>
          <p:cNvSpPr>
            <a:spLocks noGrp="1" noChangeArrowheads="1"/>
          </p:cNvSpPr>
          <p:nvPr>
            <p:ph type="body" idx="1"/>
          </p:nvPr>
        </p:nvSpPr>
        <p:spPr/>
        <p:txBody>
          <a:bodyPr/>
          <a:lstStyle/>
          <a:p>
            <a:pPr eaLnBrk="1" hangingPunct="1">
              <a:buFontTx/>
              <a:buNone/>
            </a:pPr>
            <a:r>
              <a:rPr lang="fr-CA" altLang="en-US" dirty="0" smtClean="0"/>
              <a:t>Barème demande</a:t>
            </a:r>
          </a:p>
          <a:p>
            <a:pPr lvl="1" eaLnBrk="1" hangingPunct="1"/>
            <a:r>
              <a:rPr lang="fr-CA" altLang="en-US" dirty="0" smtClean="0"/>
              <a:t>une liste des quantités demandées selon différents prix, tout autre facteur ayant une incidence sur les plans d</a:t>
            </a:r>
            <a:r>
              <a:rPr lang="en-US" altLang="en-US" dirty="0" smtClean="0"/>
              <a:t>’</a:t>
            </a:r>
            <a:r>
              <a:rPr lang="en-US" altLang="en-US" dirty="0" err="1" smtClean="0"/>
              <a:t>achat</a:t>
            </a:r>
            <a:r>
              <a:rPr lang="en-US" altLang="en-US" dirty="0" smtClean="0"/>
              <a:t> </a:t>
            </a:r>
            <a:r>
              <a:rPr lang="fr-CA" altLang="en-US" dirty="0" smtClean="0"/>
              <a:t>des consommateurs demeurant par ailleurs constant.</a:t>
            </a:r>
          </a:p>
          <a:p>
            <a:pPr eaLnBrk="1" hangingPunct="1">
              <a:buFontTx/>
              <a:buNone/>
            </a:pPr>
            <a:r>
              <a:rPr lang="fr-CA" altLang="en-US" dirty="0" smtClean="0"/>
              <a:t>Courbe de demande </a:t>
            </a:r>
          </a:p>
          <a:p>
            <a:pPr lvl="1" eaLnBrk="1" hangingPunct="1"/>
            <a:r>
              <a:rPr lang="fr-CA" altLang="en-US" dirty="0" smtClean="0"/>
              <a:t>relation (courbe) entre la quantité </a:t>
            </a:r>
            <a:r>
              <a:rPr lang="fr-CA" altLang="en-US" dirty="0" err="1" smtClean="0"/>
              <a:t>demand</a:t>
            </a:r>
            <a:r>
              <a:rPr lang="en-US" altLang="en-US" dirty="0" err="1" smtClean="0"/>
              <a:t>ée</a:t>
            </a:r>
            <a:r>
              <a:rPr lang="fr-CA" altLang="en-US" dirty="0" smtClean="0"/>
              <a:t> d'un bien et le prix de ce bien toutes autres choses étant égales par ailleurs « </a:t>
            </a:r>
            <a:r>
              <a:rPr lang="fr-CA" altLang="en-US" i="1" dirty="0" err="1" smtClean="0"/>
              <a:t>ceteris</a:t>
            </a:r>
            <a:r>
              <a:rPr lang="fr-CA" altLang="en-US" i="1" dirty="0" smtClean="0"/>
              <a:t> </a:t>
            </a:r>
            <a:r>
              <a:rPr lang="fr-CA" altLang="en-US" i="1" dirty="0" err="1" smtClean="0"/>
              <a:t>paribus</a:t>
            </a:r>
            <a:r>
              <a:rPr lang="fr-CA" altLang="en-US" i="1" dirty="0" smtClean="0"/>
              <a:t> »</a:t>
            </a:r>
            <a:r>
              <a:rPr lang="fr-CA" altLang="en-US" dirty="0" smtClean="0"/>
              <a:t>.</a:t>
            </a:r>
            <a:endParaRPr lang="en-US" altLang="en-US" dirty="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Footer Placeholder 3"/>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10244" name="Slide Number Placeholder 4"/>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43F10368-DC3D-41A7-B2CE-D7F7F9B93A56}" type="slidenum">
              <a:rPr lang="fr-CA" altLang="en-US" sz="1400" smtClean="0"/>
              <a:pPr eaLnBrk="1" hangingPunct="1">
                <a:spcBef>
                  <a:spcPct val="0"/>
                </a:spcBef>
                <a:buFontTx/>
                <a:buNone/>
              </a:pPr>
              <a:t>9</a:t>
            </a:fld>
            <a:endParaRPr lang="fr-CA" altLang="en-US" sz="1400" smtClean="0"/>
          </a:p>
        </p:txBody>
      </p:sp>
      <p:graphicFrame>
        <p:nvGraphicFramePr>
          <p:cNvPr id="663554" name="Group 2"/>
          <p:cNvGraphicFramePr>
            <a:graphicFrameLocks noGrp="1"/>
          </p:cNvGraphicFramePr>
          <p:nvPr>
            <p:extLst>
              <p:ext uri="{D42A27DB-BD31-4B8C-83A1-F6EECF244321}">
                <p14:modId xmlns:p14="http://schemas.microsoft.com/office/powerpoint/2010/main" val="3036403832"/>
              </p:ext>
            </p:extLst>
          </p:nvPr>
        </p:nvGraphicFramePr>
        <p:xfrm>
          <a:off x="1760538" y="1752600"/>
          <a:ext cx="5622925" cy="3475036"/>
        </p:xfrm>
        <a:graphic>
          <a:graphicData uri="http://schemas.openxmlformats.org/drawingml/2006/table">
            <a:tbl>
              <a:tblPr/>
              <a:tblGrid>
                <a:gridCol w="1868487"/>
                <a:gridCol w="3754438"/>
              </a:tblGrid>
              <a:tr h="70110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latin typeface="Arial" charset="0"/>
                          <a:ea typeface="Times New Roman" pitchFamily="18" charset="0"/>
                          <a:cs typeface="Courier New" pitchFamily="49" charset="0"/>
                        </a:rPr>
                        <a:t>Prix du bien ($)</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latin typeface="Arial" charset="0"/>
                          <a:ea typeface="Times New Roman" pitchFamily="18" charset="0"/>
                          <a:cs typeface="Courier New" pitchFamily="49" charset="0"/>
                        </a:rPr>
                        <a:t>Quantit</a:t>
                      </a:r>
                      <a:r>
                        <a:rPr kumimoji="0" lang="fr-FR" sz="2000" b="1" i="0" u="none" strike="noStrike" cap="none" normalizeH="0" baseline="0" dirty="0" smtClean="0">
                          <a:ln>
                            <a:noFill/>
                          </a:ln>
                          <a:solidFill>
                            <a:schemeClr val="tx1"/>
                          </a:solidFill>
                          <a:effectLst/>
                          <a:latin typeface="Comic Sans MS"/>
                          <a:ea typeface="Times New Roman" pitchFamily="18" charset="0"/>
                          <a:cs typeface="Courier New" pitchFamily="49" charset="0"/>
                        </a:rPr>
                        <a:t>é</a:t>
                      </a:r>
                      <a:r>
                        <a:rPr kumimoji="0" lang="fr-FR" sz="2000" b="1" i="0" u="none" strike="noStrike" cap="none" normalizeH="0" baseline="0" dirty="0" smtClean="0">
                          <a:ln>
                            <a:noFill/>
                          </a:ln>
                          <a:solidFill>
                            <a:schemeClr val="tx1"/>
                          </a:solidFill>
                          <a:effectLst/>
                          <a:latin typeface="Arial" charset="0"/>
                          <a:ea typeface="Times New Roman" pitchFamily="18" charset="0"/>
                          <a:cs typeface="Courier New" pitchFamily="49" charset="0"/>
                        </a:rPr>
                        <a:t> demand</a:t>
                      </a:r>
                      <a:r>
                        <a:rPr kumimoji="0" lang="fr-FR" sz="2000" b="1" i="0" u="none" strike="noStrike" cap="none" normalizeH="0" baseline="0" dirty="0" smtClean="0">
                          <a:ln>
                            <a:noFill/>
                          </a:ln>
                          <a:solidFill>
                            <a:schemeClr val="tx1"/>
                          </a:solidFill>
                          <a:effectLst/>
                          <a:latin typeface="Comic Sans MS"/>
                          <a:ea typeface="Times New Roman" pitchFamily="18" charset="0"/>
                          <a:cs typeface="Courier New" pitchFamily="49" charset="0"/>
                        </a:rPr>
                        <a:t>é</a:t>
                      </a:r>
                      <a:r>
                        <a:rPr kumimoji="0" lang="fr-FR" sz="2000" b="1" i="0" u="none" strike="noStrike" cap="none" normalizeH="0" baseline="0" dirty="0" smtClean="0">
                          <a:ln>
                            <a:noFill/>
                          </a:ln>
                          <a:solidFill>
                            <a:schemeClr val="tx1"/>
                          </a:solidFill>
                          <a:effectLst/>
                          <a:latin typeface="Arial" charset="0"/>
                          <a:ea typeface="Times New Roman" pitchFamily="18" charset="0"/>
                          <a:cs typeface="Courier New" pitchFamily="49" charset="0"/>
                        </a:rPr>
                        <a:t>e**</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latin typeface="Arial" charset="0"/>
                          <a:ea typeface="Times New Roman" pitchFamily="18" charset="0"/>
                          <a:cs typeface="Courier New" pitchFamily="49" charset="0"/>
                        </a:rPr>
                        <a:t> (par semaine)</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27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ea typeface="Times New Roman" pitchFamily="18" charset="0"/>
                          <a:cs typeface="Courier New" pitchFamily="49" charset="0"/>
                        </a:rPr>
                        <a:t>10</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ea typeface="Times New Roman" pitchFamily="18" charset="0"/>
                          <a:cs typeface="Courier New" pitchFamily="49" charset="0"/>
                        </a:rPr>
                        <a:t>1</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27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latin typeface="Arial" charset="0"/>
                          <a:ea typeface="Times New Roman" pitchFamily="18" charset="0"/>
                          <a:cs typeface="Courier New" pitchFamily="49" charset="0"/>
                        </a:rPr>
                        <a:t>9</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latin typeface="Arial" charset="0"/>
                          <a:ea typeface="Times New Roman" pitchFamily="18" charset="0"/>
                          <a:cs typeface="Courier New" pitchFamily="49" charset="0"/>
                        </a:rPr>
                        <a:t>3</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27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ea typeface="Times New Roman" pitchFamily="18" charset="0"/>
                          <a:cs typeface="Courier New" pitchFamily="49" charset="0"/>
                        </a:rPr>
                        <a:t>8</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ea typeface="Times New Roman" pitchFamily="18" charset="0"/>
                          <a:cs typeface="Courier New" pitchFamily="49" charset="0"/>
                        </a:rPr>
                        <a:t>5</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27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ea typeface="Times New Roman" pitchFamily="18" charset="0"/>
                          <a:cs typeface="Courier New" pitchFamily="49" charset="0"/>
                        </a:rPr>
                        <a:t>7</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ea typeface="Times New Roman" pitchFamily="18" charset="0"/>
                          <a:cs typeface="Courier New" pitchFamily="49" charset="0"/>
                        </a:rPr>
                        <a:t>8</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27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ea typeface="Times New Roman" pitchFamily="18" charset="0"/>
                          <a:cs typeface="Courier New" pitchFamily="49" charset="0"/>
                        </a:rPr>
                        <a:t>6</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ea typeface="Times New Roman" pitchFamily="18" charset="0"/>
                          <a:cs typeface="Courier New" pitchFamily="49" charset="0"/>
                        </a:rPr>
                        <a:t>12</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27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ea typeface="Times New Roman" pitchFamily="18" charset="0"/>
                          <a:cs typeface="Courier New" pitchFamily="49" charset="0"/>
                        </a:rPr>
                        <a:t>5</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ea typeface="Times New Roman" pitchFamily="18" charset="0"/>
                          <a:cs typeface="Courier New" pitchFamily="49" charset="0"/>
                        </a:rPr>
                        <a:t>16</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27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ea typeface="Times New Roman" pitchFamily="18" charset="0"/>
                          <a:cs typeface="Courier New" pitchFamily="49" charset="0"/>
                        </a:rPr>
                        <a:t>4</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ea typeface="Times New Roman" pitchFamily="18" charset="0"/>
                          <a:cs typeface="Courier New" pitchFamily="49" charset="0"/>
                        </a:rPr>
                        <a:t>21</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0274" name="Rectangle 31"/>
          <p:cNvSpPr>
            <a:spLocks noGrp="1" noChangeArrowheads="1"/>
          </p:cNvSpPr>
          <p:nvPr>
            <p:ph type="title"/>
          </p:nvPr>
        </p:nvSpPr>
        <p:spPr/>
        <p:txBody>
          <a:bodyPr/>
          <a:lstStyle/>
          <a:p>
            <a:pPr eaLnBrk="1" hangingPunct="1"/>
            <a:r>
              <a:rPr lang="fr-CA" altLang="en-US" smtClean="0"/>
              <a:t>Barème de demande</a:t>
            </a:r>
          </a:p>
        </p:txBody>
      </p:sp>
      <p:sp>
        <p:nvSpPr>
          <p:cNvPr id="2" name="TextBox 1"/>
          <p:cNvSpPr txBox="1"/>
          <p:nvPr/>
        </p:nvSpPr>
        <p:spPr>
          <a:xfrm>
            <a:off x="2667000" y="5530334"/>
            <a:ext cx="4476610" cy="369332"/>
          </a:xfrm>
          <a:prstGeom prst="rect">
            <a:avLst/>
          </a:prstGeom>
          <a:noFill/>
          <a:ln>
            <a:solidFill>
              <a:schemeClr val="tx1"/>
            </a:solidFill>
          </a:ln>
        </p:spPr>
        <p:txBody>
          <a:bodyPr wrap="none" rtlCol="0">
            <a:spAutoFit/>
          </a:bodyPr>
          <a:lstStyle/>
          <a:p>
            <a:r>
              <a:rPr lang="en-CA" dirty="0" smtClean="0"/>
              <a:t>** </a:t>
            </a:r>
            <a:r>
              <a:rPr lang="fr-CA" dirty="0" smtClean="0"/>
              <a:t>Toutes choses étant égales par ailleurs.</a:t>
            </a:r>
            <a:endParaRPr lang="fr-CA"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6" name="Rectangle 2"/>
          <p:cNvSpPr>
            <a:spLocks noGrp="1" noChangeArrowheads="1"/>
          </p:cNvSpPr>
          <p:nvPr>
            <p:ph type="body" idx="4294967295"/>
          </p:nvPr>
        </p:nvSpPr>
        <p:spPr>
          <a:xfrm>
            <a:off x="0" y="260350"/>
            <a:ext cx="8229600" cy="5865813"/>
          </a:xfrm>
        </p:spPr>
        <p:txBody>
          <a:bodyPr/>
          <a:lstStyle/>
          <a:p>
            <a:pPr eaLnBrk="1" hangingPunct="1">
              <a:buFontTx/>
              <a:buNone/>
            </a:pPr>
            <a:r>
              <a:rPr lang="fr-CA" altLang="en-US" smtClean="0"/>
              <a:t> </a:t>
            </a:r>
          </a:p>
          <a:p>
            <a:pPr eaLnBrk="1" hangingPunct="1">
              <a:buFontTx/>
              <a:buNone/>
            </a:pPr>
            <a:endParaRPr lang="fr-CA" altLang="en-US" smtClean="0"/>
          </a:p>
        </p:txBody>
      </p:sp>
      <p:sp>
        <p:nvSpPr>
          <p:cNvPr id="11267" name="Line 3"/>
          <p:cNvSpPr>
            <a:spLocks noChangeShapeType="1"/>
          </p:cNvSpPr>
          <p:nvPr/>
        </p:nvSpPr>
        <p:spPr bwMode="auto">
          <a:xfrm flipV="1">
            <a:off x="1187450" y="836613"/>
            <a:ext cx="0" cy="4897437"/>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1268" name="Line 4"/>
          <p:cNvSpPr>
            <a:spLocks noChangeShapeType="1"/>
          </p:cNvSpPr>
          <p:nvPr/>
        </p:nvSpPr>
        <p:spPr bwMode="auto">
          <a:xfrm>
            <a:off x="1187450" y="5734050"/>
            <a:ext cx="6264275"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1269" name="Line 5"/>
          <p:cNvSpPr>
            <a:spLocks noChangeShapeType="1"/>
          </p:cNvSpPr>
          <p:nvPr/>
        </p:nvSpPr>
        <p:spPr bwMode="auto">
          <a:xfrm>
            <a:off x="2195513" y="981075"/>
            <a:ext cx="4824412" cy="4535488"/>
          </a:xfrm>
          <a:prstGeom prst="line">
            <a:avLst/>
          </a:prstGeom>
          <a:noFill/>
          <a:ln w="7620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1270" name="Line 6"/>
          <p:cNvSpPr>
            <a:spLocks noChangeShapeType="1"/>
          </p:cNvSpPr>
          <p:nvPr/>
        </p:nvSpPr>
        <p:spPr bwMode="auto">
          <a:xfrm>
            <a:off x="1116013" y="2997200"/>
            <a:ext cx="3240087" cy="0"/>
          </a:xfrm>
          <a:prstGeom prst="line">
            <a:avLst/>
          </a:prstGeom>
          <a:noFill/>
          <a:ln w="381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1271" name="Line 7"/>
          <p:cNvSpPr>
            <a:spLocks noChangeShapeType="1"/>
          </p:cNvSpPr>
          <p:nvPr/>
        </p:nvSpPr>
        <p:spPr bwMode="auto">
          <a:xfrm>
            <a:off x="2627313" y="1412875"/>
            <a:ext cx="0" cy="4321175"/>
          </a:xfrm>
          <a:prstGeom prst="line">
            <a:avLst/>
          </a:prstGeom>
          <a:noFill/>
          <a:ln w="3810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1272" name="Line 8"/>
          <p:cNvSpPr>
            <a:spLocks noChangeShapeType="1"/>
          </p:cNvSpPr>
          <p:nvPr/>
        </p:nvSpPr>
        <p:spPr bwMode="auto">
          <a:xfrm>
            <a:off x="4356100" y="2997200"/>
            <a:ext cx="0" cy="2736850"/>
          </a:xfrm>
          <a:prstGeom prst="line">
            <a:avLst/>
          </a:prstGeom>
          <a:noFill/>
          <a:ln w="381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1273" name="Line 9"/>
          <p:cNvSpPr>
            <a:spLocks noChangeShapeType="1"/>
          </p:cNvSpPr>
          <p:nvPr/>
        </p:nvSpPr>
        <p:spPr bwMode="auto">
          <a:xfrm flipH="1">
            <a:off x="1116013" y="1412875"/>
            <a:ext cx="1584325" cy="0"/>
          </a:xfrm>
          <a:prstGeom prst="line">
            <a:avLst/>
          </a:prstGeom>
          <a:noFill/>
          <a:ln w="3810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1274" name="Line 10"/>
          <p:cNvSpPr>
            <a:spLocks noChangeShapeType="1"/>
          </p:cNvSpPr>
          <p:nvPr/>
        </p:nvSpPr>
        <p:spPr bwMode="auto">
          <a:xfrm>
            <a:off x="1187450" y="5157788"/>
            <a:ext cx="5400675" cy="0"/>
          </a:xfrm>
          <a:prstGeom prst="line">
            <a:avLst/>
          </a:prstGeom>
          <a:noFill/>
          <a:ln w="3810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1275" name="Text Box 11"/>
          <p:cNvSpPr txBox="1">
            <a:spLocks noChangeArrowheads="1"/>
          </p:cNvSpPr>
          <p:nvPr/>
        </p:nvSpPr>
        <p:spPr bwMode="auto">
          <a:xfrm>
            <a:off x="684213" y="260350"/>
            <a:ext cx="45243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fr-CA" altLang="en-US" sz="1800"/>
          </a:p>
        </p:txBody>
      </p:sp>
      <p:sp>
        <p:nvSpPr>
          <p:cNvPr id="11276" name="Text Box 12"/>
          <p:cNvSpPr txBox="1">
            <a:spLocks noChangeArrowheads="1"/>
          </p:cNvSpPr>
          <p:nvPr/>
        </p:nvSpPr>
        <p:spPr bwMode="auto">
          <a:xfrm>
            <a:off x="762000" y="381000"/>
            <a:ext cx="7096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2400"/>
              <a:t>Prix</a:t>
            </a:r>
          </a:p>
        </p:txBody>
      </p:sp>
      <p:sp>
        <p:nvSpPr>
          <p:cNvPr id="11277" name="Text Box 13"/>
          <p:cNvSpPr txBox="1">
            <a:spLocks noChangeArrowheads="1"/>
          </p:cNvSpPr>
          <p:nvPr/>
        </p:nvSpPr>
        <p:spPr bwMode="auto">
          <a:xfrm>
            <a:off x="7239000" y="5815013"/>
            <a:ext cx="13366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2400"/>
              <a:t>Quantité</a:t>
            </a:r>
          </a:p>
        </p:txBody>
      </p:sp>
      <p:sp>
        <p:nvSpPr>
          <p:cNvPr id="11278" name="Text Box 14"/>
          <p:cNvSpPr txBox="1">
            <a:spLocks noChangeArrowheads="1"/>
          </p:cNvSpPr>
          <p:nvPr/>
        </p:nvSpPr>
        <p:spPr bwMode="auto">
          <a:xfrm>
            <a:off x="611188" y="981075"/>
            <a:ext cx="6477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solidFill>
                  <a:srgbClr val="009900"/>
                </a:solidFill>
              </a:rPr>
              <a:t>P</a:t>
            </a:r>
            <a:r>
              <a:rPr lang="fr-CA" altLang="en-US" sz="3200" b="1" baseline="-25000">
                <a:solidFill>
                  <a:srgbClr val="009900"/>
                </a:solidFill>
              </a:rPr>
              <a:t>B</a:t>
            </a:r>
            <a:endParaRPr lang="fr-CA" altLang="en-US" sz="3200" b="1">
              <a:solidFill>
                <a:srgbClr val="009900"/>
              </a:solidFill>
            </a:endParaRPr>
          </a:p>
        </p:txBody>
      </p:sp>
      <p:sp>
        <p:nvSpPr>
          <p:cNvPr id="11279" name="Text Box 15"/>
          <p:cNvSpPr txBox="1">
            <a:spLocks noChangeArrowheads="1"/>
          </p:cNvSpPr>
          <p:nvPr/>
        </p:nvSpPr>
        <p:spPr bwMode="auto">
          <a:xfrm>
            <a:off x="611188" y="2636838"/>
            <a:ext cx="6477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solidFill>
                  <a:srgbClr val="FF3300"/>
                </a:solidFill>
              </a:rPr>
              <a:t>P</a:t>
            </a:r>
            <a:r>
              <a:rPr lang="fr-CA" altLang="en-US" sz="3200" b="1" baseline="-25000">
                <a:solidFill>
                  <a:srgbClr val="FF3300"/>
                </a:solidFill>
              </a:rPr>
              <a:t>A</a:t>
            </a:r>
            <a:endParaRPr lang="fr-CA" altLang="en-US" sz="3200" b="1">
              <a:solidFill>
                <a:srgbClr val="FF3300"/>
              </a:solidFill>
            </a:endParaRPr>
          </a:p>
        </p:txBody>
      </p:sp>
      <p:sp>
        <p:nvSpPr>
          <p:cNvPr id="11280" name="Text Box 16"/>
          <p:cNvSpPr txBox="1">
            <a:spLocks noChangeArrowheads="1"/>
          </p:cNvSpPr>
          <p:nvPr/>
        </p:nvSpPr>
        <p:spPr bwMode="auto">
          <a:xfrm>
            <a:off x="611188" y="4724400"/>
            <a:ext cx="6477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solidFill>
                  <a:srgbClr val="FF33CC"/>
                </a:solidFill>
              </a:rPr>
              <a:t>P</a:t>
            </a:r>
            <a:r>
              <a:rPr lang="fr-CA" altLang="en-US" sz="3200" b="1" baseline="-25000">
                <a:solidFill>
                  <a:srgbClr val="FF33CC"/>
                </a:solidFill>
              </a:rPr>
              <a:t>C</a:t>
            </a:r>
            <a:endParaRPr lang="fr-CA" altLang="en-US" sz="3200" b="1">
              <a:solidFill>
                <a:srgbClr val="FF33CC"/>
              </a:solidFill>
            </a:endParaRPr>
          </a:p>
        </p:txBody>
      </p:sp>
      <p:sp>
        <p:nvSpPr>
          <p:cNvPr id="11281" name="Text Box 17"/>
          <p:cNvSpPr txBox="1">
            <a:spLocks noChangeArrowheads="1"/>
          </p:cNvSpPr>
          <p:nvPr/>
        </p:nvSpPr>
        <p:spPr bwMode="auto">
          <a:xfrm>
            <a:off x="3851275" y="5661025"/>
            <a:ext cx="6921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solidFill>
                  <a:srgbClr val="FF3300"/>
                </a:solidFill>
              </a:rPr>
              <a:t>Q</a:t>
            </a:r>
            <a:r>
              <a:rPr lang="fr-CA" altLang="en-US" sz="3200" b="1" baseline="-25000">
                <a:solidFill>
                  <a:srgbClr val="FF3300"/>
                </a:solidFill>
              </a:rPr>
              <a:t>A</a:t>
            </a:r>
            <a:endParaRPr lang="fr-CA" altLang="en-US" sz="3200" b="1">
              <a:solidFill>
                <a:srgbClr val="FF3300"/>
              </a:solidFill>
            </a:endParaRPr>
          </a:p>
        </p:txBody>
      </p:sp>
      <p:sp>
        <p:nvSpPr>
          <p:cNvPr id="11282" name="Text Box 18"/>
          <p:cNvSpPr txBox="1">
            <a:spLocks noChangeArrowheads="1"/>
          </p:cNvSpPr>
          <p:nvPr/>
        </p:nvSpPr>
        <p:spPr bwMode="auto">
          <a:xfrm>
            <a:off x="4356100" y="2562225"/>
            <a:ext cx="47783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solidFill>
                  <a:srgbClr val="FF3300"/>
                </a:solidFill>
              </a:rPr>
              <a:t>A</a:t>
            </a:r>
          </a:p>
        </p:txBody>
      </p:sp>
      <p:sp>
        <p:nvSpPr>
          <p:cNvPr id="11283" name="Text Box 19"/>
          <p:cNvSpPr txBox="1">
            <a:spLocks noChangeArrowheads="1"/>
          </p:cNvSpPr>
          <p:nvPr/>
        </p:nvSpPr>
        <p:spPr bwMode="auto">
          <a:xfrm>
            <a:off x="2555875" y="977900"/>
            <a:ext cx="47783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solidFill>
                  <a:srgbClr val="009900"/>
                </a:solidFill>
              </a:rPr>
              <a:t>B</a:t>
            </a:r>
          </a:p>
        </p:txBody>
      </p:sp>
      <p:sp>
        <p:nvSpPr>
          <p:cNvPr id="11284" name="Text Box 20"/>
          <p:cNvSpPr txBox="1">
            <a:spLocks noChangeArrowheads="1"/>
          </p:cNvSpPr>
          <p:nvPr/>
        </p:nvSpPr>
        <p:spPr bwMode="auto">
          <a:xfrm>
            <a:off x="6542088" y="4721225"/>
            <a:ext cx="477837"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solidFill>
                  <a:srgbClr val="FF33CC"/>
                </a:solidFill>
              </a:rPr>
              <a:t>C</a:t>
            </a:r>
          </a:p>
        </p:txBody>
      </p:sp>
      <p:sp>
        <p:nvSpPr>
          <p:cNvPr id="11285" name="Text Box 21"/>
          <p:cNvSpPr txBox="1">
            <a:spLocks noChangeArrowheads="1"/>
          </p:cNvSpPr>
          <p:nvPr/>
        </p:nvSpPr>
        <p:spPr bwMode="auto">
          <a:xfrm>
            <a:off x="827088" y="5734050"/>
            <a:ext cx="4095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0</a:t>
            </a:r>
          </a:p>
        </p:txBody>
      </p:sp>
      <p:sp>
        <p:nvSpPr>
          <p:cNvPr id="11286" name="Text Box 23"/>
          <p:cNvSpPr txBox="1">
            <a:spLocks noChangeArrowheads="1"/>
          </p:cNvSpPr>
          <p:nvPr/>
        </p:nvSpPr>
        <p:spPr bwMode="auto">
          <a:xfrm>
            <a:off x="2051050" y="5661025"/>
            <a:ext cx="6921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solidFill>
                  <a:srgbClr val="009900"/>
                </a:solidFill>
              </a:rPr>
              <a:t>Q</a:t>
            </a:r>
            <a:r>
              <a:rPr lang="fr-CA" altLang="en-US" sz="3200" b="1" baseline="-25000">
                <a:solidFill>
                  <a:srgbClr val="009900"/>
                </a:solidFill>
              </a:rPr>
              <a:t>B</a:t>
            </a:r>
            <a:endParaRPr lang="fr-CA" altLang="en-US" sz="3200" b="1">
              <a:solidFill>
                <a:srgbClr val="009900"/>
              </a:solidFill>
            </a:endParaRPr>
          </a:p>
        </p:txBody>
      </p:sp>
      <p:sp>
        <p:nvSpPr>
          <p:cNvPr id="11287" name="Text Box 24"/>
          <p:cNvSpPr txBox="1">
            <a:spLocks noChangeArrowheads="1"/>
          </p:cNvSpPr>
          <p:nvPr/>
        </p:nvSpPr>
        <p:spPr bwMode="auto">
          <a:xfrm>
            <a:off x="6011863" y="5661025"/>
            <a:ext cx="6921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solidFill>
                  <a:srgbClr val="FF33CC"/>
                </a:solidFill>
              </a:rPr>
              <a:t>Q</a:t>
            </a:r>
            <a:r>
              <a:rPr lang="fr-CA" altLang="en-US" sz="3200" b="1" baseline="-25000">
                <a:solidFill>
                  <a:srgbClr val="FF33CC"/>
                </a:solidFill>
              </a:rPr>
              <a:t>C</a:t>
            </a:r>
            <a:endParaRPr lang="fr-CA" altLang="en-US" sz="3200" b="1">
              <a:solidFill>
                <a:srgbClr val="FF33CC"/>
              </a:solidFill>
            </a:endParaRPr>
          </a:p>
        </p:txBody>
      </p:sp>
      <p:sp>
        <p:nvSpPr>
          <p:cNvPr id="11288" name="Line 25"/>
          <p:cNvSpPr>
            <a:spLocks noChangeShapeType="1"/>
          </p:cNvSpPr>
          <p:nvPr/>
        </p:nvSpPr>
        <p:spPr bwMode="auto">
          <a:xfrm>
            <a:off x="6588125" y="5084763"/>
            <a:ext cx="0" cy="649287"/>
          </a:xfrm>
          <a:prstGeom prst="line">
            <a:avLst/>
          </a:prstGeom>
          <a:noFill/>
          <a:ln w="3810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1289" name="Text Box 27"/>
          <p:cNvSpPr txBox="1">
            <a:spLocks noChangeArrowheads="1"/>
          </p:cNvSpPr>
          <p:nvPr/>
        </p:nvSpPr>
        <p:spPr bwMode="auto">
          <a:xfrm>
            <a:off x="3657600" y="1295400"/>
            <a:ext cx="2874963" cy="427038"/>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2200" b="1"/>
              <a:t>Courbe de demande</a:t>
            </a:r>
          </a:p>
        </p:txBody>
      </p:sp>
      <p:sp>
        <p:nvSpPr>
          <p:cNvPr id="11291" name="Footer Placeholder 2"/>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11292" name="Slide Number Placeholder 3"/>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5B4D9BA9-813A-4B1B-BF58-EAF961EB7BFC}" type="slidenum">
              <a:rPr lang="fr-CA" altLang="en-US" sz="1400" smtClean="0"/>
              <a:pPr eaLnBrk="1" hangingPunct="1">
                <a:spcBef>
                  <a:spcPct val="0"/>
                </a:spcBef>
                <a:buFontTx/>
                <a:buNone/>
              </a:pPr>
              <a:t>10</a:t>
            </a:fld>
            <a:endParaRPr lang="fr-CA" altLang="en-US" sz="140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Footer Placeholder 4"/>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12292" name="Slide Number Placeholder 5"/>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3E9E16E7-B6A9-43F1-83E8-1CDC3D3366FA}" type="slidenum">
              <a:rPr lang="fr-CA" altLang="en-US" sz="1400" smtClean="0"/>
              <a:pPr eaLnBrk="1" hangingPunct="1">
                <a:spcBef>
                  <a:spcPct val="0"/>
                </a:spcBef>
                <a:buFontTx/>
                <a:buNone/>
              </a:pPr>
              <a:t>11</a:t>
            </a:fld>
            <a:endParaRPr lang="fr-CA" altLang="en-US" sz="1400" smtClean="0"/>
          </a:p>
        </p:txBody>
      </p:sp>
      <p:sp>
        <p:nvSpPr>
          <p:cNvPr id="12293" name="Rectangle 2"/>
          <p:cNvSpPr>
            <a:spLocks noGrp="1" noChangeArrowheads="1"/>
          </p:cNvSpPr>
          <p:nvPr>
            <p:ph type="title"/>
          </p:nvPr>
        </p:nvSpPr>
        <p:spPr/>
        <p:txBody>
          <a:bodyPr/>
          <a:lstStyle/>
          <a:p>
            <a:pPr eaLnBrk="1" hangingPunct="1"/>
            <a:r>
              <a:rPr lang="fr-CA" altLang="en-US" dirty="0" smtClean="0"/>
              <a:t>Déplacement sur la courbe de demande et glissement de la courbe de demande</a:t>
            </a:r>
          </a:p>
        </p:txBody>
      </p:sp>
      <p:sp>
        <p:nvSpPr>
          <p:cNvPr id="12294" name="Rectangle 3"/>
          <p:cNvSpPr>
            <a:spLocks noGrp="1" noChangeArrowheads="1"/>
          </p:cNvSpPr>
          <p:nvPr>
            <p:ph type="body" idx="1"/>
          </p:nvPr>
        </p:nvSpPr>
        <p:spPr/>
        <p:txBody>
          <a:bodyPr/>
          <a:lstStyle/>
          <a:p>
            <a:pPr marL="533400" indent="-533400" eaLnBrk="1" hangingPunct="1">
              <a:lnSpc>
                <a:spcPct val="90000"/>
              </a:lnSpc>
              <a:buFontTx/>
              <a:buNone/>
            </a:pPr>
            <a:r>
              <a:rPr lang="fr-CA" altLang="en-US" sz="2400" u="sng" dirty="0" smtClean="0"/>
              <a:t>Déplacement sur la courbe de demande</a:t>
            </a:r>
          </a:p>
          <a:p>
            <a:pPr marL="552450" indent="-495300" eaLnBrk="1" hangingPunct="1">
              <a:lnSpc>
                <a:spcPct val="90000"/>
              </a:lnSpc>
            </a:pPr>
            <a:r>
              <a:rPr lang="fr-CA" altLang="en-US" sz="2400" dirty="0" smtClean="0"/>
              <a:t>∆ prix du bien ou du service</a:t>
            </a:r>
          </a:p>
          <a:p>
            <a:pPr marL="533400" indent="-533400" eaLnBrk="1" hangingPunct="1">
              <a:lnSpc>
                <a:spcPct val="90000"/>
              </a:lnSpc>
              <a:buFontTx/>
              <a:buNone/>
            </a:pPr>
            <a:endParaRPr lang="fr-CA" altLang="en-US" sz="2400" dirty="0"/>
          </a:p>
          <a:p>
            <a:pPr marL="533400" indent="-533400" eaLnBrk="1" hangingPunct="1">
              <a:lnSpc>
                <a:spcPct val="90000"/>
              </a:lnSpc>
              <a:buFontTx/>
              <a:buNone/>
            </a:pPr>
            <a:r>
              <a:rPr lang="fr-CA" altLang="en-US" sz="2400" u="sng" dirty="0" smtClean="0"/>
              <a:t>Glissement de la courbe de demande</a:t>
            </a:r>
          </a:p>
          <a:p>
            <a:pPr marL="533400" indent="-533400" eaLnBrk="1" hangingPunct="1">
              <a:lnSpc>
                <a:spcPct val="90000"/>
              </a:lnSpc>
              <a:buFontTx/>
              <a:buAutoNum type="arabicPeriod"/>
            </a:pPr>
            <a:r>
              <a:rPr lang="fr-CA" altLang="en-US" sz="2400" dirty="0" smtClean="0"/>
              <a:t>∆ revenus</a:t>
            </a:r>
          </a:p>
          <a:p>
            <a:pPr marL="533400" indent="-533400" eaLnBrk="1" hangingPunct="1">
              <a:lnSpc>
                <a:spcPct val="90000"/>
              </a:lnSpc>
              <a:buFontTx/>
              <a:buAutoNum type="arabicPeriod"/>
            </a:pPr>
            <a:r>
              <a:rPr lang="fr-CA" altLang="en-US" sz="2400" dirty="0" smtClean="0"/>
              <a:t>∆ goûts, préférences</a:t>
            </a:r>
          </a:p>
          <a:p>
            <a:pPr marL="533400" indent="-533400" eaLnBrk="1" hangingPunct="1">
              <a:lnSpc>
                <a:spcPct val="90000"/>
              </a:lnSpc>
              <a:buFontTx/>
              <a:buAutoNum type="arabicPeriod"/>
            </a:pPr>
            <a:r>
              <a:rPr lang="fr-CA" altLang="en-US" sz="2400" dirty="0" smtClean="0"/>
              <a:t>∆ anticipations (revenus, prix)</a:t>
            </a:r>
          </a:p>
          <a:p>
            <a:pPr marL="533400" indent="-533400" eaLnBrk="1" hangingPunct="1">
              <a:lnSpc>
                <a:spcPct val="90000"/>
              </a:lnSpc>
              <a:buFontTx/>
              <a:buAutoNum type="arabicPeriod"/>
            </a:pPr>
            <a:r>
              <a:rPr lang="fr-CA" altLang="en-US" sz="2400" dirty="0" smtClean="0"/>
              <a:t>∆ prix des autres biens et services</a:t>
            </a:r>
          </a:p>
          <a:p>
            <a:pPr marL="533400" indent="-533400" eaLnBrk="1" hangingPunct="1">
              <a:lnSpc>
                <a:spcPct val="90000"/>
              </a:lnSpc>
              <a:buFontTx/>
              <a:buAutoNum type="arabicPeriod"/>
            </a:pPr>
            <a:r>
              <a:rPr lang="fr-CA" altLang="en-US" sz="2400" dirty="0" smtClean="0"/>
              <a:t>∆ population</a:t>
            </a:r>
          </a:p>
          <a:p>
            <a:pPr marL="533400" indent="-533400" eaLnBrk="1" hangingPunct="1">
              <a:lnSpc>
                <a:spcPct val="90000"/>
              </a:lnSpc>
              <a:buFontTx/>
              <a:buAutoNum type="arabicPeriod"/>
            </a:pPr>
            <a:r>
              <a:rPr lang="fr-CA" altLang="en-US" sz="2400" dirty="0" smtClean="0"/>
              <a:t>…..</a:t>
            </a:r>
          </a:p>
          <a:p>
            <a:pPr marL="533400" indent="-533400" eaLnBrk="1" hangingPunct="1">
              <a:lnSpc>
                <a:spcPct val="90000"/>
              </a:lnSpc>
              <a:buFontTx/>
              <a:buAutoNum type="arabicPeriod"/>
            </a:pPr>
            <a:endParaRPr lang="fr-CA" alt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3315"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3316" name="Rectangle 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3317" name="Rectangle 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3318" name="Rectangle 6"/>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3319" name="Rectangle 7"/>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3320" name="Rectangle 8"/>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3321" name="Rectangle 9"/>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3322" name="Rectangle 10"/>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3323" name="Rectangle 11"/>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3324" name="Rectangle 1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3325" name="Rectangle 1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3326" name="Rectangle 1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3327" name="Rectangle 1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3328" name="Rectangle 16"/>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3329" name="Rectangle 17"/>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3330" name="Rectangle 18"/>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r>
              <a:rPr lang="fr-CA" altLang="en-US" dirty="0" smtClean="0"/>
              <a:t>Facteur de glissement : ∆ Revenu</a:t>
            </a:r>
            <a:endParaRPr lang="fr-CA" altLang="en-US" dirty="0" smtClean="0">
              <a:solidFill>
                <a:schemeClr val="tx1"/>
              </a:solidFill>
            </a:endParaRPr>
          </a:p>
        </p:txBody>
      </p:sp>
      <p:sp>
        <p:nvSpPr>
          <p:cNvPr id="13331" name="Line 19"/>
          <p:cNvSpPr>
            <a:spLocks noChangeShapeType="1"/>
          </p:cNvSpPr>
          <p:nvPr/>
        </p:nvSpPr>
        <p:spPr bwMode="auto">
          <a:xfrm>
            <a:off x="1828800" y="2133600"/>
            <a:ext cx="2743200" cy="2362200"/>
          </a:xfrm>
          <a:prstGeom prst="line">
            <a:avLst/>
          </a:prstGeom>
          <a:noFill/>
          <a:ln w="127000">
            <a:solidFill>
              <a:srgbClr val="FC0128"/>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3332" name="Rectangle 20"/>
          <p:cNvSpPr>
            <a:spLocks noChangeArrowheads="1"/>
          </p:cNvSpPr>
          <p:nvPr/>
        </p:nvSpPr>
        <p:spPr bwMode="auto">
          <a:xfrm>
            <a:off x="685800" y="1676400"/>
            <a:ext cx="452438" cy="5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FontTx/>
              <a:buNone/>
            </a:pPr>
            <a:r>
              <a:rPr lang="en-US" altLang="en-US" sz="3200" b="1"/>
              <a:t>P</a:t>
            </a:r>
          </a:p>
        </p:txBody>
      </p:sp>
      <p:sp>
        <p:nvSpPr>
          <p:cNvPr id="13333" name="Line 21"/>
          <p:cNvSpPr>
            <a:spLocks noChangeShapeType="1"/>
          </p:cNvSpPr>
          <p:nvPr/>
        </p:nvSpPr>
        <p:spPr bwMode="auto">
          <a:xfrm>
            <a:off x="1219200" y="1752600"/>
            <a:ext cx="0" cy="4038600"/>
          </a:xfrm>
          <a:prstGeom prst="line">
            <a:avLst/>
          </a:prstGeom>
          <a:noFill/>
          <a:ln w="127000">
            <a:solidFill>
              <a:schemeClr val="tx2"/>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3334" name="Line 22"/>
          <p:cNvSpPr>
            <a:spLocks noChangeShapeType="1"/>
          </p:cNvSpPr>
          <p:nvPr/>
        </p:nvSpPr>
        <p:spPr bwMode="auto">
          <a:xfrm>
            <a:off x="1143000" y="5791200"/>
            <a:ext cx="3276600" cy="0"/>
          </a:xfrm>
          <a:prstGeom prst="line">
            <a:avLst/>
          </a:prstGeom>
          <a:noFill/>
          <a:ln w="127000">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3335" name="Line 23"/>
          <p:cNvSpPr>
            <a:spLocks noChangeShapeType="1"/>
          </p:cNvSpPr>
          <p:nvPr/>
        </p:nvSpPr>
        <p:spPr bwMode="auto">
          <a:xfrm>
            <a:off x="1524000" y="2971800"/>
            <a:ext cx="2743200" cy="2362200"/>
          </a:xfrm>
          <a:prstGeom prst="line">
            <a:avLst/>
          </a:prstGeom>
          <a:noFill/>
          <a:ln w="101600">
            <a:solidFill>
              <a:srgbClr val="FC012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3336" name="AutoShape 24"/>
          <p:cNvSpPr>
            <a:spLocks noChangeArrowheads="1"/>
          </p:cNvSpPr>
          <p:nvPr/>
        </p:nvSpPr>
        <p:spPr bwMode="auto">
          <a:xfrm rot="-3300000">
            <a:off x="1981200" y="2743200"/>
            <a:ext cx="520700" cy="520700"/>
          </a:xfrm>
          <a:prstGeom prst="rightArrow">
            <a:avLst>
              <a:gd name="adj1" fmla="val 50000"/>
              <a:gd name="adj2" fmla="val 50005"/>
            </a:avLst>
          </a:prstGeom>
          <a:solidFill>
            <a:schemeClr val="accent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3337" name="AutoShape 25"/>
          <p:cNvSpPr>
            <a:spLocks noChangeArrowheads="1"/>
          </p:cNvSpPr>
          <p:nvPr/>
        </p:nvSpPr>
        <p:spPr bwMode="auto">
          <a:xfrm rot="-3300000">
            <a:off x="3276600" y="3886200"/>
            <a:ext cx="520700" cy="520700"/>
          </a:xfrm>
          <a:prstGeom prst="rightArrow">
            <a:avLst>
              <a:gd name="adj1" fmla="val 50000"/>
              <a:gd name="adj2" fmla="val 50005"/>
            </a:avLst>
          </a:prstGeom>
          <a:solidFill>
            <a:schemeClr val="accent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3338" name="Rectangle 26"/>
          <p:cNvSpPr>
            <a:spLocks noChangeArrowheads="1"/>
          </p:cNvSpPr>
          <p:nvPr/>
        </p:nvSpPr>
        <p:spPr bwMode="auto">
          <a:xfrm>
            <a:off x="3948113" y="5838825"/>
            <a:ext cx="496887" cy="5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FontTx/>
              <a:buNone/>
            </a:pPr>
            <a:r>
              <a:rPr lang="en-US" altLang="en-US" sz="3200" b="1"/>
              <a:t>Q</a:t>
            </a:r>
          </a:p>
        </p:txBody>
      </p:sp>
      <p:sp>
        <p:nvSpPr>
          <p:cNvPr id="13339" name="Rectangle 27"/>
          <p:cNvSpPr>
            <a:spLocks noChangeArrowheads="1"/>
          </p:cNvSpPr>
          <p:nvPr/>
        </p:nvSpPr>
        <p:spPr bwMode="auto">
          <a:xfrm>
            <a:off x="4343400" y="1981200"/>
            <a:ext cx="4191000" cy="1196975"/>
          </a:xfrm>
          <a:prstGeom prst="rect">
            <a:avLst/>
          </a:prstGeom>
          <a:solidFill>
            <a:srgbClr val="FFFF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2400"/>
              <a:t>Augmentation du revenu </a:t>
            </a:r>
            <a:r>
              <a:rPr lang="fr-CA" altLang="en-US" sz="2400">
                <a:sym typeface="Wingdings" pitchFamily="2" charset="2"/>
              </a:rPr>
              <a:t> augmentation de la </a:t>
            </a:r>
            <a:r>
              <a:rPr lang="fr-CA" altLang="en-US" sz="2400"/>
              <a:t>demande d’un bien </a:t>
            </a:r>
            <a:r>
              <a:rPr lang="fr-CA" altLang="en-US" sz="2400" i="1" u="sng">
                <a:solidFill>
                  <a:schemeClr val="tx2"/>
                </a:solidFill>
              </a:rPr>
              <a:t>normal</a:t>
            </a:r>
            <a:endParaRPr lang="fr-CA" altLang="en-US" sz="2400" u="sng"/>
          </a:p>
        </p:txBody>
      </p:sp>
      <p:sp>
        <p:nvSpPr>
          <p:cNvPr id="13340" name="Text Box 28"/>
          <p:cNvSpPr txBox="1">
            <a:spLocks noChangeArrowheads="1"/>
          </p:cNvSpPr>
          <p:nvPr/>
        </p:nvSpPr>
        <p:spPr bwMode="auto">
          <a:xfrm>
            <a:off x="4191000" y="4800600"/>
            <a:ext cx="16541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spcBef>
                <a:spcPct val="50000"/>
              </a:spcBef>
              <a:buClr>
                <a:schemeClr val="tx1"/>
              </a:buClr>
              <a:buFontTx/>
              <a:buNone/>
            </a:pPr>
            <a:r>
              <a:rPr lang="en-US" altLang="en-US" sz="2000" b="1">
                <a:solidFill>
                  <a:srgbClr val="FF0000"/>
                </a:solidFill>
              </a:rPr>
              <a:t>Demande</a:t>
            </a:r>
          </a:p>
        </p:txBody>
      </p:sp>
      <p:sp>
        <p:nvSpPr>
          <p:cNvPr id="13342" name="Footer Placeholder 2"/>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13343" name="Slide Number Placeholder 3"/>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0F4F3759-D6F2-4746-B1E2-9CA613E7F46F}" type="slidenum">
              <a:rPr lang="fr-CA" altLang="en-US" sz="1400" smtClean="0"/>
              <a:pPr eaLnBrk="1" hangingPunct="1">
                <a:spcBef>
                  <a:spcPct val="0"/>
                </a:spcBef>
                <a:buFontTx/>
                <a:buNone/>
              </a:pPr>
              <a:t>12</a:t>
            </a:fld>
            <a:endParaRPr lang="fr-CA" altLang="en-US" sz="1400" smtClean="0"/>
          </a:p>
        </p:txBody>
      </p:sp>
    </p:spTree>
  </p:cSld>
  <p:clrMapOvr>
    <a:masterClrMapping/>
  </p:clrMapOvr>
  <p:transition>
    <p:wipe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Footer Placeholder 3"/>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solidFill>
                  <a:srgbClr val="000000"/>
                </a:solidFill>
              </a:rPr>
              <a:t>L'offre et la demande</a:t>
            </a:r>
          </a:p>
        </p:txBody>
      </p:sp>
      <p:sp>
        <p:nvSpPr>
          <p:cNvPr id="10244" name="Slide Number Placeholder 4"/>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43F10368-DC3D-41A7-B2CE-D7F7F9B93A56}" type="slidenum">
              <a:rPr lang="fr-CA" altLang="en-US" sz="1400" smtClean="0">
                <a:solidFill>
                  <a:srgbClr val="000000"/>
                </a:solidFill>
              </a:rPr>
              <a:pPr eaLnBrk="1" hangingPunct="1">
                <a:spcBef>
                  <a:spcPct val="0"/>
                </a:spcBef>
                <a:buFontTx/>
                <a:buNone/>
              </a:pPr>
              <a:t>13</a:t>
            </a:fld>
            <a:endParaRPr lang="fr-CA" altLang="en-US" sz="1400" smtClean="0">
              <a:solidFill>
                <a:srgbClr val="000000"/>
              </a:solidFill>
            </a:endParaRPr>
          </a:p>
        </p:txBody>
      </p:sp>
      <p:graphicFrame>
        <p:nvGraphicFramePr>
          <p:cNvPr id="663554" name="Group 2"/>
          <p:cNvGraphicFramePr>
            <a:graphicFrameLocks noGrp="1"/>
          </p:cNvGraphicFramePr>
          <p:nvPr>
            <p:extLst>
              <p:ext uri="{D42A27DB-BD31-4B8C-83A1-F6EECF244321}">
                <p14:modId xmlns:p14="http://schemas.microsoft.com/office/powerpoint/2010/main" val="302624022"/>
              </p:ext>
            </p:extLst>
          </p:nvPr>
        </p:nvGraphicFramePr>
        <p:xfrm>
          <a:off x="1828800" y="1371600"/>
          <a:ext cx="5622925" cy="3916932"/>
        </p:xfrm>
        <a:graphic>
          <a:graphicData uri="http://schemas.openxmlformats.org/drawingml/2006/table">
            <a:tbl>
              <a:tblPr/>
              <a:tblGrid>
                <a:gridCol w="1897062"/>
                <a:gridCol w="1676400"/>
                <a:gridCol w="2049463"/>
              </a:tblGrid>
              <a:tr h="1143000">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fr-FR" sz="1400" b="1" i="0" u="none" strike="noStrike" kern="1200" cap="none" spc="0" normalizeH="0" baseline="0" noProof="0" dirty="0" smtClean="0">
                          <a:ln>
                            <a:noFill/>
                          </a:ln>
                          <a:solidFill>
                            <a:srgbClr val="000000"/>
                          </a:solidFill>
                          <a:effectLst/>
                          <a:uLnTx/>
                          <a:uFillTx/>
                          <a:latin typeface="+mn-lt"/>
                          <a:ea typeface="Times New Roman" pitchFamily="18" charset="0"/>
                          <a:cs typeface="Courier New" pitchFamily="49" charset="0"/>
                        </a:rPr>
                        <a:t>Quantité hebdomadaire</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fr-FR" sz="1400" b="1" i="0" u="none" strike="noStrike" kern="1200" cap="none" spc="0" normalizeH="0" baseline="0" noProof="0" dirty="0" smtClean="0">
                          <a:ln>
                            <a:noFill/>
                          </a:ln>
                          <a:solidFill>
                            <a:srgbClr val="000000"/>
                          </a:solidFill>
                          <a:effectLst/>
                          <a:uLnTx/>
                          <a:uFillTx/>
                          <a:latin typeface="+mn-lt"/>
                          <a:ea typeface="Times New Roman" pitchFamily="18" charset="0"/>
                          <a:cs typeface="Courier New" pitchFamily="49" charset="0"/>
                        </a:rPr>
                        <a:t>demandée**</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fr-FR" sz="1400" b="1" i="0" u="none" strike="noStrike" kern="1200" cap="none" spc="0" normalizeH="0" baseline="0" noProof="0" dirty="0" smtClean="0">
                          <a:ln>
                            <a:noFill/>
                          </a:ln>
                          <a:solidFill>
                            <a:srgbClr val="000000"/>
                          </a:solidFill>
                          <a:effectLst/>
                          <a:uLnTx/>
                          <a:uFillTx/>
                          <a:latin typeface="+mn-lt"/>
                          <a:ea typeface="Times New Roman" pitchFamily="18" charset="0"/>
                          <a:cs typeface="Courier New" pitchFamily="49" charset="0"/>
                        </a:rPr>
                        <a:t> (Revenu = 120 $)</a:t>
                      </a:r>
                      <a:endParaRPr kumimoji="0" lang="fr-FR" sz="2000" b="1"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fr-FR" sz="1400" b="1" i="0" u="none" strike="noStrike" cap="none" normalizeH="0" baseline="0" dirty="0" smtClean="0">
                        <a:ln>
                          <a:noFill/>
                        </a:ln>
                        <a:solidFill>
                          <a:schemeClr val="tx1"/>
                        </a:solidFill>
                        <a:effectLst/>
                        <a:latin typeface="+mn-lt"/>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fr-FR" sz="1400" b="1" i="0" u="none" strike="noStrike" cap="none" normalizeH="0" baseline="0" dirty="0" smtClean="0">
                        <a:ln>
                          <a:noFill/>
                        </a:ln>
                        <a:solidFill>
                          <a:schemeClr val="tx1"/>
                        </a:solidFill>
                        <a:effectLst/>
                        <a:latin typeface="+mn-lt"/>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mn-lt"/>
                          <a:ea typeface="Times New Roman" pitchFamily="18" charset="0"/>
                          <a:cs typeface="Courier New" pitchFamily="49" charset="0"/>
                        </a:rPr>
                        <a:t>Prix du bien</a:t>
                      </a: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3FD6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mn-lt"/>
                          <a:ea typeface="Times New Roman" pitchFamily="18" charset="0"/>
                          <a:cs typeface="Courier New" pitchFamily="49" charset="0"/>
                        </a:rPr>
                        <a:t>Quantité hebdomadaire</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mn-lt"/>
                          <a:ea typeface="Times New Roman" pitchFamily="18" charset="0"/>
                          <a:cs typeface="Courier New" pitchFamily="49" charset="0"/>
                        </a:rPr>
                        <a:t>demandée**</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mn-lt"/>
                          <a:ea typeface="Times New Roman" pitchFamily="18" charset="0"/>
                          <a:cs typeface="Courier New" pitchFamily="49" charset="0"/>
                        </a:rPr>
                        <a:t> (Revenu = 100 $)</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r>
              <a:tr h="39627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2</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10 $</a:t>
                      </a: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3FD6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1</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r>
              <a:tr h="39627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4</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9</a:t>
                      </a: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3FD6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3</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r>
              <a:tr h="39627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7</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8</a:t>
                      </a: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3FD6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5</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r>
              <a:tr h="39627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9</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7</a:t>
                      </a: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3FD6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8</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r>
              <a:tr h="39627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14</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6</a:t>
                      </a: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3FD6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12</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r>
              <a:tr h="39627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19</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5</a:t>
                      </a: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3FD6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16</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r>
              <a:tr h="39627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25</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4</a:t>
                      </a: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93FD6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21</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C000"/>
                    </a:solidFill>
                  </a:tcPr>
                </a:tc>
              </a:tr>
            </a:tbl>
          </a:graphicData>
        </a:graphic>
      </p:graphicFrame>
      <p:sp>
        <p:nvSpPr>
          <p:cNvPr id="10274" name="Rectangle 31"/>
          <p:cNvSpPr>
            <a:spLocks noGrp="1" noChangeArrowheads="1"/>
          </p:cNvSpPr>
          <p:nvPr>
            <p:ph type="title"/>
          </p:nvPr>
        </p:nvSpPr>
        <p:spPr/>
        <p:txBody>
          <a:bodyPr/>
          <a:lstStyle/>
          <a:p>
            <a:pPr eaLnBrk="1" hangingPunct="1"/>
            <a:r>
              <a:rPr lang="fr-CA" altLang="en-US" dirty="0" smtClean="0"/>
              <a:t>Barème de demande : Bien ?</a:t>
            </a:r>
          </a:p>
        </p:txBody>
      </p:sp>
      <p:sp>
        <p:nvSpPr>
          <p:cNvPr id="2" name="TextBox 1"/>
          <p:cNvSpPr txBox="1"/>
          <p:nvPr/>
        </p:nvSpPr>
        <p:spPr>
          <a:xfrm>
            <a:off x="2667000" y="5530334"/>
            <a:ext cx="4476610" cy="369332"/>
          </a:xfrm>
          <a:prstGeom prst="rect">
            <a:avLst/>
          </a:prstGeom>
          <a:noFill/>
          <a:ln>
            <a:solidFill>
              <a:schemeClr val="tx1"/>
            </a:solidFill>
          </a:ln>
        </p:spPr>
        <p:txBody>
          <a:bodyPr wrap="none" rtlCol="0">
            <a:spAutoFit/>
          </a:bodyPr>
          <a:lstStyle/>
          <a:p>
            <a:r>
              <a:rPr lang="en-CA" dirty="0" smtClean="0">
                <a:solidFill>
                  <a:srgbClr val="000000"/>
                </a:solidFill>
              </a:rPr>
              <a:t>** </a:t>
            </a:r>
            <a:r>
              <a:rPr lang="fr-CA" dirty="0" smtClean="0">
                <a:solidFill>
                  <a:srgbClr val="000000"/>
                </a:solidFill>
              </a:rPr>
              <a:t>Toutes choses étant égales par ailleurs.</a:t>
            </a:r>
            <a:endParaRPr lang="fr-CA" dirty="0">
              <a:solidFill>
                <a:srgbClr val="000000"/>
              </a:solidFill>
            </a:endParaRPr>
          </a:p>
        </p:txBody>
      </p:sp>
    </p:spTree>
    <p:extLst>
      <p:ext uri="{BB962C8B-B14F-4D97-AF65-F5344CB8AC3E}">
        <p14:creationId xmlns:p14="http://schemas.microsoft.com/office/powerpoint/2010/main" val="27013319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Footer Placeholder 3"/>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solidFill>
                  <a:srgbClr val="000000"/>
                </a:solidFill>
              </a:rPr>
              <a:t>L'offre et la demande</a:t>
            </a:r>
          </a:p>
        </p:txBody>
      </p:sp>
      <p:sp>
        <p:nvSpPr>
          <p:cNvPr id="10244" name="Slide Number Placeholder 4"/>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43F10368-DC3D-41A7-B2CE-D7F7F9B93A56}" type="slidenum">
              <a:rPr lang="fr-CA" altLang="en-US" sz="1400" smtClean="0">
                <a:solidFill>
                  <a:srgbClr val="000000"/>
                </a:solidFill>
              </a:rPr>
              <a:pPr eaLnBrk="1" hangingPunct="1">
                <a:spcBef>
                  <a:spcPct val="0"/>
                </a:spcBef>
                <a:buFontTx/>
                <a:buNone/>
              </a:pPr>
              <a:t>14</a:t>
            </a:fld>
            <a:endParaRPr lang="fr-CA" altLang="en-US" sz="1400" smtClean="0">
              <a:solidFill>
                <a:srgbClr val="000000"/>
              </a:solidFill>
            </a:endParaRPr>
          </a:p>
        </p:txBody>
      </p:sp>
      <p:graphicFrame>
        <p:nvGraphicFramePr>
          <p:cNvPr id="663554" name="Group 2"/>
          <p:cNvGraphicFramePr>
            <a:graphicFrameLocks noGrp="1"/>
          </p:cNvGraphicFramePr>
          <p:nvPr>
            <p:extLst>
              <p:ext uri="{D42A27DB-BD31-4B8C-83A1-F6EECF244321}">
                <p14:modId xmlns:p14="http://schemas.microsoft.com/office/powerpoint/2010/main" val="1049339850"/>
              </p:ext>
            </p:extLst>
          </p:nvPr>
        </p:nvGraphicFramePr>
        <p:xfrm>
          <a:off x="1828800" y="1371600"/>
          <a:ext cx="5622925" cy="3916932"/>
        </p:xfrm>
        <a:graphic>
          <a:graphicData uri="http://schemas.openxmlformats.org/drawingml/2006/table">
            <a:tbl>
              <a:tblPr/>
              <a:tblGrid>
                <a:gridCol w="1897062"/>
                <a:gridCol w="1676400"/>
                <a:gridCol w="2049463"/>
              </a:tblGrid>
              <a:tr h="1143000">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fr-FR" sz="1400" b="1" i="0" u="none" strike="noStrike" kern="1200" cap="none" spc="0" normalizeH="0" baseline="0" noProof="0" dirty="0" smtClean="0">
                          <a:ln>
                            <a:noFill/>
                          </a:ln>
                          <a:solidFill>
                            <a:srgbClr val="000000"/>
                          </a:solidFill>
                          <a:effectLst/>
                          <a:uLnTx/>
                          <a:uFillTx/>
                          <a:latin typeface="+mn-lt"/>
                          <a:ea typeface="Times New Roman" pitchFamily="18" charset="0"/>
                          <a:cs typeface="Courier New" pitchFamily="49" charset="0"/>
                        </a:rPr>
                        <a:t>Quantité hebdomadaire</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fr-FR" sz="1400" b="1" i="0" u="none" strike="noStrike" kern="1200" cap="none" spc="0" normalizeH="0" baseline="0" noProof="0" dirty="0" smtClean="0">
                          <a:ln>
                            <a:noFill/>
                          </a:ln>
                          <a:solidFill>
                            <a:srgbClr val="000000"/>
                          </a:solidFill>
                          <a:effectLst/>
                          <a:uLnTx/>
                          <a:uFillTx/>
                          <a:latin typeface="+mn-lt"/>
                          <a:ea typeface="Times New Roman" pitchFamily="18" charset="0"/>
                          <a:cs typeface="Courier New" pitchFamily="49" charset="0"/>
                        </a:rPr>
                        <a:t>demandée**</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fr-FR" sz="1400" b="1" i="0" u="none" strike="noStrike" kern="1200" cap="none" spc="0" normalizeH="0" baseline="0" noProof="0" dirty="0" smtClean="0">
                          <a:ln>
                            <a:noFill/>
                          </a:ln>
                          <a:solidFill>
                            <a:srgbClr val="000000"/>
                          </a:solidFill>
                          <a:effectLst/>
                          <a:uLnTx/>
                          <a:uFillTx/>
                          <a:latin typeface="+mn-lt"/>
                          <a:ea typeface="Times New Roman" pitchFamily="18" charset="0"/>
                          <a:cs typeface="Courier New" pitchFamily="49" charset="0"/>
                        </a:rPr>
                        <a:t> (Revenu = 120 $)</a:t>
                      </a:r>
                      <a:endParaRPr kumimoji="0" lang="fr-FR" sz="2000" b="1"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fr-FR" sz="1400" b="1" i="0" u="none" strike="noStrike" cap="none" normalizeH="0" baseline="0" dirty="0" smtClean="0">
                        <a:ln>
                          <a:noFill/>
                        </a:ln>
                        <a:solidFill>
                          <a:schemeClr val="tx1"/>
                        </a:solidFill>
                        <a:effectLst/>
                        <a:latin typeface="+mn-lt"/>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fr-FR" sz="1400" b="1" i="0" u="none" strike="noStrike" cap="none" normalizeH="0" baseline="0" dirty="0" smtClean="0">
                        <a:ln>
                          <a:noFill/>
                        </a:ln>
                        <a:solidFill>
                          <a:schemeClr val="tx1"/>
                        </a:solidFill>
                        <a:effectLst/>
                        <a:latin typeface="+mn-lt"/>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mn-lt"/>
                          <a:ea typeface="Times New Roman" pitchFamily="18" charset="0"/>
                          <a:cs typeface="Courier New" pitchFamily="49" charset="0"/>
                        </a:rPr>
                        <a:t>Prix du bien</a:t>
                      </a: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3FD6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mn-lt"/>
                          <a:ea typeface="Times New Roman" pitchFamily="18" charset="0"/>
                          <a:cs typeface="Courier New" pitchFamily="49" charset="0"/>
                        </a:rPr>
                        <a:t>Quantité hebdomadaire</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mn-lt"/>
                          <a:ea typeface="Times New Roman" pitchFamily="18" charset="0"/>
                          <a:cs typeface="Courier New" pitchFamily="49" charset="0"/>
                        </a:rPr>
                        <a:t>demandée**</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mn-lt"/>
                          <a:ea typeface="Times New Roman" pitchFamily="18" charset="0"/>
                          <a:cs typeface="Courier New" pitchFamily="49" charset="0"/>
                        </a:rPr>
                        <a:t> (Revenu = 100 $)</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r>
              <a:tr h="39627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1</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10 $</a:t>
                      </a: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3FD6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1</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r>
              <a:tr h="39627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2</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9</a:t>
                      </a: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3FD6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3</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r>
              <a:tr h="39627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4</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8</a:t>
                      </a: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3FD6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5</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r>
              <a:tr h="39627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7</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7</a:t>
                      </a: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3FD6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8</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r>
              <a:tr h="39627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10</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6</a:t>
                      </a: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3FD6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12</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r>
              <a:tr h="39627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14</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5</a:t>
                      </a: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3FD6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16</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r>
              <a:tr h="39627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18</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4</a:t>
                      </a: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93FD6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21</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C000"/>
                    </a:solidFill>
                  </a:tcPr>
                </a:tc>
              </a:tr>
            </a:tbl>
          </a:graphicData>
        </a:graphic>
      </p:graphicFrame>
      <p:sp>
        <p:nvSpPr>
          <p:cNvPr id="10274" name="Rectangle 31"/>
          <p:cNvSpPr>
            <a:spLocks noGrp="1" noChangeArrowheads="1"/>
          </p:cNvSpPr>
          <p:nvPr>
            <p:ph type="title"/>
          </p:nvPr>
        </p:nvSpPr>
        <p:spPr/>
        <p:txBody>
          <a:bodyPr/>
          <a:lstStyle/>
          <a:p>
            <a:pPr eaLnBrk="1" hangingPunct="1"/>
            <a:r>
              <a:rPr lang="fr-CA" altLang="en-US" dirty="0" smtClean="0"/>
              <a:t>Barème de demande : Bien ?</a:t>
            </a:r>
          </a:p>
        </p:txBody>
      </p:sp>
      <p:sp>
        <p:nvSpPr>
          <p:cNvPr id="2" name="TextBox 1"/>
          <p:cNvSpPr txBox="1"/>
          <p:nvPr/>
        </p:nvSpPr>
        <p:spPr>
          <a:xfrm>
            <a:off x="2667000" y="5530334"/>
            <a:ext cx="4476610" cy="369332"/>
          </a:xfrm>
          <a:prstGeom prst="rect">
            <a:avLst/>
          </a:prstGeom>
          <a:noFill/>
          <a:ln>
            <a:solidFill>
              <a:schemeClr val="tx1"/>
            </a:solidFill>
          </a:ln>
        </p:spPr>
        <p:txBody>
          <a:bodyPr wrap="none" rtlCol="0">
            <a:spAutoFit/>
          </a:bodyPr>
          <a:lstStyle/>
          <a:p>
            <a:r>
              <a:rPr lang="en-CA" dirty="0" smtClean="0">
                <a:solidFill>
                  <a:srgbClr val="000000"/>
                </a:solidFill>
              </a:rPr>
              <a:t>** </a:t>
            </a:r>
            <a:r>
              <a:rPr lang="fr-CA" dirty="0" smtClean="0">
                <a:solidFill>
                  <a:srgbClr val="000000"/>
                </a:solidFill>
              </a:rPr>
              <a:t>Toutes choses étant égales par ailleurs.</a:t>
            </a:r>
            <a:endParaRPr lang="fr-CA" dirty="0">
              <a:solidFill>
                <a:srgbClr val="000000"/>
              </a:solidFill>
            </a:endParaRPr>
          </a:p>
        </p:txBody>
      </p:sp>
    </p:spTree>
    <p:extLst>
      <p:ext uri="{BB962C8B-B14F-4D97-AF65-F5344CB8AC3E}">
        <p14:creationId xmlns:p14="http://schemas.microsoft.com/office/powerpoint/2010/main" val="35677267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4339"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4340" name="Rectangle 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4341" name="Rectangle 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4342" name="Rectangle 6"/>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4343" name="Rectangle 7"/>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4344" name="Rectangle 8"/>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4345" name="Rectangle 9"/>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4346" name="Rectangle 10"/>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4347" name="Rectangle 11"/>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4348" name="Rectangle 1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4349" name="Rectangle 1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4350" name="Rectangle 1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4351" name="Rectangle 1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4352" name="Rectangle 16"/>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4353" name="Rectangle 17"/>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4354" name="Rectangle 18"/>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r>
              <a:rPr lang="fr-CA" altLang="en-US" smtClean="0"/>
              <a:t>Facteur de glissement : substituts</a:t>
            </a:r>
            <a:br>
              <a:rPr lang="fr-CA" altLang="en-US" smtClean="0"/>
            </a:br>
            <a:r>
              <a:rPr lang="fr-CA" altLang="en-US" smtClean="0"/>
              <a:t>(poisson et poulet)</a:t>
            </a:r>
          </a:p>
        </p:txBody>
      </p:sp>
      <p:sp>
        <p:nvSpPr>
          <p:cNvPr id="14355" name="Line 19"/>
          <p:cNvSpPr>
            <a:spLocks noChangeShapeType="1"/>
          </p:cNvSpPr>
          <p:nvPr/>
        </p:nvSpPr>
        <p:spPr bwMode="auto">
          <a:xfrm>
            <a:off x="1828800" y="2133600"/>
            <a:ext cx="2971800" cy="2514600"/>
          </a:xfrm>
          <a:prstGeom prst="line">
            <a:avLst/>
          </a:prstGeom>
          <a:noFill/>
          <a:ln w="127000">
            <a:solidFill>
              <a:srgbClr val="FC0128"/>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4356" name="Rectangle 20"/>
          <p:cNvSpPr>
            <a:spLocks noChangeArrowheads="1"/>
          </p:cNvSpPr>
          <p:nvPr/>
        </p:nvSpPr>
        <p:spPr bwMode="auto">
          <a:xfrm>
            <a:off x="685800" y="1676400"/>
            <a:ext cx="452438" cy="5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FontTx/>
              <a:buNone/>
            </a:pPr>
            <a:r>
              <a:rPr lang="en-US" altLang="en-US" sz="3200" b="1"/>
              <a:t>P</a:t>
            </a:r>
          </a:p>
        </p:txBody>
      </p:sp>
      <p:sp>
        <p:nvSpPr>
          <p:cNvPr id="14357" name="Line 21"/>
          <p:cNvSpPr>
            <a:spLocks noChangeShapeType="1"/>
          </p:cNvSpPr>
          <p:nvPr/>
        </p:nvSpPr>
        <p:spPr bwMode="auto">
          <a:xfrm>
            <a:off x="1219200" y="1752600"/>
            <a:ext cx="0" cy="4038600"/>
          </a:xfrm>
          <a:prstGeom prst="line">
            <a:avLst/>
          </a:prstGeom>
          <a:noFill/>
          <a:ln w="127000">
            <a:solidFill>
              <a:schemeClr val="tx2"/>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4358" name="Line 22"/>
          <p:cNvSpPr>
            <a:spLocks noChangeShapeType="1"/>
          </p:cNvSpPr>
          <p:nvPr/>
        </p:nvSpPr>
        <p:spPr bwMode="auto">
          <a:xfrm>
            <a:off x="1143000" y="5791200"/>
            <a:ext cx="3276600" cy="0"/>
          </a:xfrm>
          <a:prstGeom prst="line">
            <a:avLst/>
          </a:prstGeom>
          <a:noFill/>
          <a:ln w="127000">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4359" name="Line 23"/>
          <p:cNvSpPr>
            <a:spLocks noChangeShapeType="1"/>
          </p:cNvSpPr>
          <p:nvPr/>
        </p:nvSpPr>
        <p:spPr bwMode="auto">
          <a:xfrm>
            <a:off x="1524000" y="2971800"/>
            <a:ext cx="2743200" cy="2362200"/>
          </a:xfrm>
          <a:prstGeom prst="line">
            <a:avLst/>
          </a:prstGeom>
          <a:noFill/>
          <a:ln w="101600">
            <a:solidFill>
              <a:srgbClr val="FC012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4360" name="AutoShape 24"/>
          <p:cNvSpPr>
            <a:spLocks noChangeArrowheads="1"/>
          </p:cNvSpPr>
          <p:nvPr/>
        </p:nvSpPr>
        <p:spPr bwMode="auto">
          <a:xfrm rot="-2859526">
            <a:off x="2057400" y="2819400"/>
            <a:ext cx="520700" cy="520700"/>
          </a:xfrm>
          <a:prstGeom prst="rightArrow">
            <a:avLst>
              <a:gd name="adj1" fmla="val 50000"/>
              <a:gd name="adj2" fmla="val 50005"/>
            </a:avLst>
          </a:prstGeom>
          <a:solidFill>
            <a:schemeClr val="accent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4361" name="AutoShape 25"/>
          <p:cNvSpPr>
            <a:spLocks noChangeArrowheads="1"/>
          </p:cNvSpPr>
          <p:nvPr/>
        </p:nvSpPr>
        <p:spPr bwMode="auto">
          <a:xfrm rot="-2776815">
            <a:off x="3581400" y="4114800"/>
            <a:ext cx="520700" cy="520700"/>
          </a:xfrm>
          <a:prstGeom prst="rightArrow">
            <a:avLst>
              <a:gd name="adj1" fmla="val 50000"/>
              <a:gd name="adj2" fmla="val 50005"/>
            </a:avLst>
          </a:prstGeom>
          <a:solidFill>
            <a:schemeClr val="accent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4362" name="Rectangle 26"/>
          <p:cNvSpPr>
            <a:spLocks noChangeArrowheads="1"/>
          </p:cNvSpPr>
          <p:nvPr/>
        </p:nvSpPr>
        <p:spPr bwMode="auto">
          <a:xfrm>
            <a:off x="3948113" y="5838825"/>
            <a:ext cx="496887" cy="5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FontTx/>
              <a:buNone/>
            </a:pPr>
            <a:r>
              <a:rPr lang="en-US" altLang="en-US" sz="3200" b="1"/>
              <a:t>Q</a:t>
            </a:r>
          </a:p>
        </p:txBody>
      </p:sp>
      <p:sp>
        <p:nvSpPr>
          <p:cNvPr id="14363" name="Text Box 27"/>
          <p:cNvSpPr txBox="1">
            <a:spLocks noChangeArrowheads="1"/>
          </p:cNvSpPr>
          <p:nvPr/>
        </p:nvSpPr>
        <p:spPr bwMode="auto">
          <a:xfrm>
            <a:off x="4114800" y="2514600"/>
            <a:ext cx="4130675" cy="1079500"/>
          </a:xfrm>
          <a:prstGeom prst="rect">
            <a:avLst/>
          </a:prstGeom>
          <a:solidFill>
            <a:srgbClr val="FFFF99"/>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fr-CA" altLang="en-US" sz="2000"/>
              <a:t>Hausse du prix du poulet </a:t>
            </a:r>
            <a:r>
              <a:rPr lang="fr-CA" altLang="en-US" sz="2000">
                <a:sym typeface="Wingdings" pitchFamily="2" charset="2"/>
              </a:rPr>
              <a:t> augmentation (glissement vers l’extérieur) de la demande de poisson.</a:t>
            </a:r>
            <a:endParaRPr lang="fr-CA" altLang="en-US" sz="2000"/>
          </a:p>
        </p:txBody>
      </p:sp>
      <p:sp>
        <p:nvSpPr>
          <p:cNvPr id="14364" name="Text Box 28"/>
          <p:cNvSpPr txBox="1">
            <a:spLocks noChangeArrowheads="1"/>
          </p:cNvSpPr>
          <p:nvPr/>
        </p:nvSpPr>
        <p:spPr bwMode="auto">
          <a:xfrm>
            <a:off x="4327525" y="5089525"/>
            <a:ext cx="27400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en-US" altLang="en-US" sz="2000" b="1">
                <a:solidFill>
                  <a:srgbClr val="FF0000"/>
                </a:solidFill>
              </a:rPr>
              <a:t>Demande de poisson</a:t>
            </a:r>
          </a:p>
        </p:txBody>
      </p:sp>
      <p:sp>
        <p:nvSpPr>
          <p:cNvPr id="14366" name="Footer Placeholder 2"/>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14367" name="Slide Number Placeholder 3"/>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68C9D705-6DEF-4C55-9B1D-B4BADB730590}" type="slidenum">
              <a:rPr lang="fr-CA" altLang="en-US" sz="1400" smtClean="0"/>
              <a:pPr eaLnBrk="1" hangingPunct="1">
                <a:spcBef>
                  <a:spcPct val="0"/>
                </a:spcBef>
                <a:buFontTx/>
                <a:buNone/>
              </a:pPr>
              <a:t>15</a:t>
            </a:fld>
            <a:endParaRPr lang="fr-CA" altLang="en-US" sz="1400" smtClean="0"/>
          </a:p>
        </p:txBody>
      </p:sp>
    </p:spTree>
  </p:cSld>
  <p:clrMapOvr>
    <a:masterClrMapping/>
  </p:clrMapOvr>
  <p:transition>
    <p:wipe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362"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5363"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5364" name="Rectangle 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5365" name="Rectangle 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5366" name="Rectangle 6"/>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5367" name="Rectangle 7"/>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5368" name="Rectangle 8"/>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5369" name="Rectangle 9"/>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5370" name="Rectangle 10"/>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5371" name="Rectangle 11"/>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5372" name="Rectangle 1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5373" name="Rectangle 1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5374" name="Rectangle 1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5375" name="Rectangle 1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5376" name="Rectangle 16"/>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5377" name="Rectangle 17"/>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5378" name="Rectangle 18"/>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r>
              <a:rPr lang="fr-CA" altLang="en-US" smtClean="0"/>
              <a:t>Facteur de glissement : compléments (raquettes et balles de tennis)</a:t>
            </a:r>
          </a:p>
        </p:txBody>
      </p:sp>
      <p:sp>
        <p:nvSpPr>
          <p:cNvPr id="15379" name="Rectangle 19"/>
          <p:cNvSpPr>
            <a:spLocks noChangeArrowheads="1"/>
          </p:cNvSpPr>
          <p:nvPr/>
        </p:nvSpPr>
        <p:spPr bwMode="auto">
          <a:xfrm>
            <a:off x="685800" y="1676400"/>
            <a:ext cx="452438" cy="5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FontTx/>
              <a:buNone/>
            </a:pPr>
            <a:r>
              <a:rPr lang="en-US" altLang="en-US" sz="3200" b="1"/>
              <a:t>P</a:t>
            </a:r>
          </a:p>
        </p:txBody>
      </p:sp>
      <p:sp>
        <p:nvSpPr>
          <p:cNvPr id="15380" name="Line 20"/>
          <p:cNvSpPr>
            <a:spLocks noChangeShapeType="1"/>
          </p:cNvSpPr>
          <p:nvPr/>
        </p:nvSpPr>
        <p:spPr bwMode="auto">
          <a:xfrm>
            <a:off x="1219200" y="1752600"/>
            <a:ext cx="0" cy="4038600"/>
          </a:xfrm>
          <a:prstGeom prst="line">
            <a:avLst/>
          </a:prstGeom>
          <a:noFill/>
          <a:ln w="127000">
            <a:solidFill>
              <a:schemeClr val="tx2"/>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5381" name="Line 21"/>
          <p:cNvSpPr>
            <a:spLocks noChangeShapeType="1"/>
          </p:cNvSpPr>
          <p:nvPr/>
        </p:nvSpPr>
        <p:spPr bwMode="auto">
          <a:xfrm>
            <a:off x="1143000" y="5791200"/>
            <a:ext cx="3276600" cy="0"/>
          </a:xfrm>
          <a:prstGeom prst="line">
            <a:avLst/>
          </a:prstGeom>
          <a:noFill/>
          <a:ln w="127000">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5382" name="Line 22"/>
          <p:cNvSpPr>
            <a:spLocks noChangeShapeType="1"/>
          </p:cNvSpPr>
          <p:nvPr/>
        </p:nvSpPr>
        <p:spPr bwMode="auto">
          <a:xfrm>
            <a:off x="2057400" y="2667000"/>
            <a:ext cx="2743200" cy="2362200"/>
          </a:xfrm>
          <a:prstGeom prst="line">
            <a:avLst/>
          </a:prstGeom>
          <a:noFill/>
          <a:ln w="101600">
            <a:solidFill>
              <a:srgbClr val="FC012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5383" name="Rectangle 23"/>
          <p:cNvSpPr>
            <a:spLocks noChangeArrowheads="1"/>
          </p:cNvSpPr>
          <p:nvPr/>
        </p:nvSpPr>
        <p:spPr bwMode="auto">
          <a:xfrm>
            <a:off x="3948113" y="5838825"/>
            <a:ext cx="496887" cy="5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FontTx/>
              <a:buNone/>
            </a:pPr>
            <a:r>
              <a:rPr lang="en-US" altLang="en-US" sz="3200" b="1"/>
              <a:t>Q</a:t>
            </a:r>
          </a:p>
        </p:txBody>
      </p:sp>
      <p:sp>
        <p:nvSpPr>
          <p:cNvPr id="15384" name="Text Box 24"/>
          <p:cNvSpPr txBox="1">
            <a:spLocks noChangeArrowheads="1"/>
          </p:cNvSpPr>
          <p:nvPr/>
        </p:nvSpPr>
        <p:spPr bwMode="auto">
          <a:xfrm>
            <a:off x="3657600" y="2133600"/>
            <a:ext cx="4130675" cy="1443038"/>
          </a:xfrm>
          <a:prstGeom prst="rect">
            <a:avLst/>
          </a:prstGeom>
          <a:solidFill>
            <a:srgbClr val="FFFF99"/>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fr-CA" altLang="en-US" sz="2200"/>
              <a:t>Hausse du prix des raquettes de tennis </a:t>
            </a:r>
            <a:r>
              <a:rPr lang="fr-CA" altLang="en-US" sz="2200">
                <a:sym typeface="Wingdings" pitchFamily="2" charset="2"/>
              </a:rPr>
              <a:t> diminution de la </a:t>
            </a:r>
            <a:r>
              <a:rPr lang="fr-CA" altLang="en-US" sz="2200"/>
              <a:t>demande de balles de tennis (glissement de la demande de balles de tennis vers l’intérieur</a:t>
            </a:r>
            <a:r>
              <a:rPr lang="en-CA" altLang="en-US" sz="2000"/>
              <a:t>).</a:t>
            </a:r>
            <a:endParaRPr lang="en-US" altLang="en-US" sz="2000"/>
          </a:p>
        </p:txBody>
      </p:sp>
      <p:sp>
        <p:nvSpPr>
          <p:cNvPr id="15385" name="Text Box 25"/>
          <p:cNvSpPr txBox="1">
            <a:spLocks noChangeArrowheads="1"/>
          </p:cNvSpPr>
          <p:nvPr/>
        </p:nvSpPr>
        <p:spPr bwMode="auto">
          <a:xfrm>
            <a:off x="4327525" y="5089525"/>
            <a:ext cx="3668713"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en-US" altLang="en-US" sz="2000" b="1">
                <a:solidFill>
                  <a:srgbClr val="FF0000"/>
                </a:solidFill>
              </a:rPr>
              <a:t>Demande de balles de tennis</a:t>
            </a:r>
          </a:p>
        </p:txBody>
      </p:sp>
      <p:sp>
        <p:nvSpPr>
          <p:cNvPr id="15386" name="Line 26"/>
          <p:cNvSpPr>
            <a:spLocks noChangeShapeType="1"/>
          </p:cNvSpPr>
          <p:nvPr/>
        </p:nvSpPr>
        <p:spPr bwMode="auto">
          <a:xfrm>
            <a:off x="1524000" y="3429000"/>
            <a:ext cx="2438400" cy="2057400"/>
          </a:xfrm>
          <a:prstGeom prst="line">
            <a:avLst/>
          </a:prstGeom>
          <a:noFill/>
          <a:ln w="127000">
            <a:solidFill>
              <a:srgbClr val="FC0128"/>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5387" name="AutoShape 27"/>
          <p:cNvSpPr>
            <a:spLocks noChangeArrowheads="1"/>
          </p:cNvSpPr>
          <p:nvPr/>
        </p:nvSpPr>
        <p:spPr bwMode="auto">
          <a:xfrm rot="7689933">
            <a:off x="1905000" y="3124200"/>
            <a:ext cx="520700" cy="520700"/>
          </a:xfrm>
          <a:prstGeom prst="rightArrow">
            <a:avLst>
              <a:gd name="adj1" fmla="val 50000"/>
              <a:gd name="adj2" fmla="val 50005"/>
            </a:avLst>
          </a:prstGeom>
          <a:solidFill>
            <a:schemeClr val="accent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5388" name="AutoShape 28"/>
          <p:cNvSpPr>
            <a:spLocks noChangeArrowheads="1"/>
          </p:cNvSpPr>
          <p:nvPr/>
        </p:nvSpPr>
        <p:spPr bwMode="auto">
          <a:xfrm rot="7984835">
            <a:off x="3505200" y="4419600"/>
            <a:ext cx="520700" cy="520700"/>
          </a:xfrm>
          <a:prstGeom prst="rightArrow">
            <a:avLst>
              <a:gd name="adj1" fmla="val 50000"/>
              <a:gd name="adj2" fmla="val 50005"/>
            </a:avLst>
          </a:prstGeom>
          <a:solidFill>
            <a:schemeClr val="accent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5390" name="Footer Placeholder 2"/>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15391" name="Slide Number Placeholder 3"/>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E117BEB3-C35E-42A8-A480-8561E31EB3F3}" type="slidenum">
              <a:rPr lang="fr-CA" altLang="en-US" sz="1400" smtClean="0"/>
              <a:pPr eaLnBrk="1" hangingPunct="1">
                <a:spcBef>
                  <a:spcPct val="0"/>
                </a:spcBef>
                <a:buFontTx/>
                <a:buNone/>
              </a:pPr>
              <a:t>16</a:t>
            </a:fld>
            <a:endParaRPr lang="fr-CA" altLang="en-US" sz="1400" smtClean="0"/>
          </a:p>
        </p:txBody>
      </p:sp>
    </p:spTree>
  </p:cSld>
  <p:clrMapOvr>
    <a:masterClrMapping/>
  </p:clrMapOvr>
  <p:transition>
    <p:wipe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7" name="Footer Placeholder 3"/>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16388" name="Slide Number Placeholder 4"/>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E4FD53BF-0446-4ABF-B959-370876363FAC}" type="slidenum">
              <a:rPr lang="fr-CA" altLang="en-US" sz="1400" smtClean="0"/>
              <a:pPr eaLnBrk="1" hangingPunct="1">
                <a:spcBef>
                  <a:spcPct val="0"/>
                </a:spcBef>
                <a:buFontTx/>
                <a:buNone/>
              </a:pPr>
              <a:t>17</a:t>
            </a:fld>
            <a:endParaRPr lang="fr-CA" altLang="en-US" sz="1400" smtClean="0"/>
          </a:p>
        </p:txBody>
      </p:sp>
      <p:sp>
        <p:nvSpPr>
          <p:cNvPr id="16389"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6390"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6391" name="Rectangle 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6392" name="Rectangle 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6393" name="Rectangle 6"/>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6394" name="Rectangle 7"/>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6395" name="Rectangle 8"/>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6396" name="Rectangle 9"/>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6397" name="Rectangle 10"/>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6398" name="Rectangle 11"/>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6399" name="Rectangle 1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6400" name="Rectangle 1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6401" name="Rectangle 1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6402" name="Rectangle 1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6403" name="Rectangle 16"/>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6404" name="Rectangle 17"/>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6405" name="Rectangle 18"/>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r>
              <a:rPr lang="fr-CA" altLang="en-US" smtClean="0"/>
              <a:t>Facteur de glissement : Goûts et préférences</a:t>
            </a:r>
          </a:p>
        </p:txBody>
      </p:sp>
      <p:sp>
        <p:nvSpPr>
          <p:cNvPr id="16406" name="Line 19"/>
          <p:cNvSpPr>
            <a:spLocks noChangeShapeType="1"/>
          </p:cNvSpPr>
          <p:nvPr/>
        </p:nvSpPr>
        <p:spPr bwMode="auto">
          <a:xfrm>
            <a:off x="1828800" y="2133600"/>
            <a:ext cx="2971800" cy="2514600"/>
          </a:xfrm>
          <a:prstGeom prst="line">
            <a:avLst/>
          </a:prstGeom>
          <a:noFill/>
          <a:ln w="127000">
            <a:solidFill>
              <a:srgbClr val="FC0128"/>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6407" name="Rectangle 20"/>
          <p:cNvSpPr>
            <a:spLocks noChangeArrowheads="1"/>
          </p:cNvSpPr>
          <p:nvPr/>
        </p:nvSpPr>
        <p:spPr bwMode="auto">
          <a:xfrm>
            <a:off x="685800" y="1676400"/>
            <a:ext cx="452438" cy="5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FontTx/>
              <a:buNone/>
            </a:pPr>
            <a:r>
              <a:rPr lang="en-US" altLang="en-US" sz="3200" b="1"/>
              <a:t>P</a:t>
            </a:r>
          </a:p>
        </p:txBody>
      </p:sp>
      <p:sp>
        <p:nvSpPr>
          <p:cNvPr id="16408" name="Line 21"/>
          <p:cNvSpPr>
            <a:spLocks noChangeShapeType="1"/>
          </p:cNvSpPr>
          <p:nvPr/>
        </p:nvSpPr>
        <p:spPr bwMode="auto">
          <a:xfrm>
            <a:off x="1219200" y="1752600"/>
            <a:ext cx="0" cy="4038600"/>
          </a:xfrm>
          <a:prstGeom prst="line">
            <a:avLst/>
          </a:prstGeom>
          <a:noFill/>
          <a:ln w="127000">
            <a:solidFill>
              <a:schemeClr val="tx2"/>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6409" name="Line 22"/>
          <p:cNvSpPr>
            <a:spLocks noChangeShapeType="1"/>
          </p:cNvSpPr>
          <p:nvPr/>
        </p:nvSpPr>
        <p:spPr bwMode="auto">
          <a:xfrm>
            <a:off x="1143000" y="5791200"/>
            <a:ext cx="3276600" cy="0"/>
          </a:xfrm>
          <a:prstGeom prst="line">
            <a:avLst/>
          </a:prstGeom>
          <a:noFill/>
          <a:ln w="127000">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6410" name="Line 23"/>
          <p:cNvSpPr>
            <a:spLocks noChangeShapeType="1"/>
          </p:cNvSpPr>
          <p:nvPr/>
        </p:nvSpPr>
        <p:spPr bwMode="auto">
          <a:xfrm>
            <a:off x="1524000" y="2971800"/>
            <a:ext cx="2743200" cy="2362200"/>
          </a:xfrm>
          <a:prstGeom prst="line">
            <a:avLst/>
          </a:prstGeom>
          <a:noFill/>
          <a:ln w="101600">
            <a:solidFill>
              <a:srgbClr val="FC012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6411" name="AutoShape 24"/>
          <p:cNvSpPr>
            <a:spLocks noChangeArrowheads="1"/>
          </p:cNvSpPr>
          <p:nvPr/>
        </p:nvSpPr>
        <p:spPr bwMode="auto">
          <a:xfrm rot="-2859526">
            <a:off x="2057400" y="2819400"/>
            <a:ext cx="520700" cy="520700"/>
          </a:xfrm>
          <a:prstGeom prst="rightArrow">
            <a:avLst>
              <a:gd name="adj1" fmla="val 50000"/>
              <a:gd name="adj2" fmla="val 50005"/>
            </a:avLst>
          </a:prstGeom>
          <a:solidFill>
            <a:schemeClr val="accent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6412" name="AutoShape 25"/>
          <p:cNvSpPr>
            <a:spLocks noChangeArrowheads="1"/>
          </p:cNvSpPr>
          <p:nvPr/>
        </p:nvSpPr>
        <p:spPr bwMode="auto">
          <a:xfrm rot="-2776815">
            <a:off x="3581400" y="4114800"/>
            <a:ext cx="520700" cy="520700"/>
          </a:xfrm>
          <a:prstGeom prst="rightArrow">
            <a:avLst>
              <a:gd name="adj1" fmla="val 50000"/>
              <a:gd name="adj2" fmla="val 50005"/>
            </a:avLst>
          </a:prstGeom>
          <a:solidFill>
            <a:schemeClr val="accent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6413" name="Rectangle 26"/>
          <p:cNvSpPr>
            <a:spLocks noChangeArrowheads="1"/>
          </p:cNvSpPr>
          <p:nvPr/>
        </p:nvSpPr>
        <p:spPr bwMode="auto">
          <a:xfrm>
            <a:off x="3948113" y="5838825"/>
            <a:ext cx="496887" cy="5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FontTx/>
              <a:buNone/>
            </a:pPr>
            <a:r>
              <a:rPr lang="en-US" altLang="en-US" sz="3200" b="1"/>
              <a:t>Q</a:t>
            </a:r>
          </a:p>
        </p:txBody>
      </p:sp>
      <p:sp>
        <p:nvSpPr>
          <p:cNvPr id="16414" name="Text Box 27"/>
          <p:cNvSpPr txBox="1">
            <a:spLocks noChangeArrowheads="1"/>
          </p:cNvSpPr>
          <p:nvPr/>
        </p:nvSpPr>
        <p:spPr bwMode="auto">
          <a:xfrm>
            <a:off x="4114800" y="2514600"/>
            <a:ext cx="4130675" cy="835025"/>
          </a:xfrm>
          <a:prstGeom prst="rect">
            <a:avLst/>
          </a:prstGeom>
          <a:solidFill>
            <a:srgbClr val="FFFF99"/>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fr-CA" altLang="en-US" sz="2000" dirty="0"/>
              <a:t>Préférence accrue pour un bien </a:t>
            </a:r>
            <a:r>
              <a:rPr lang="fr-CA" altLang="en-US" sz="2000" dirty="0">
                <a:sym typeface="Wingdings" pitchFamily="2" charset="2"/>
              </a:rPr>
              <a:t> augmentation (glissement vers l’extérieur) de la demande du bien.</a:t>
            </a:r>
            <a:endParaRPr lang="fr-CA" altLang="en-US" sz="2000" dirty="0"/>
          </a:p>
        </p:txBody>
      </p:sp>
      <p:sp>
        <p:nvSpPr>
          <p:cNvPr id="16415" name="Text Box 28"/>
          <p:cNvSpPr txBox="1">
            <a:spLocks noChangeArrowheads="1"/>
          </p:cNvSpPr>
          <p:nvPr/>
        </p:nvSpPr>
        <p:spPr bwMode="auto">
          <a:xfrm>
            <a:off x="4327525" y="5089525"/>
            <a:ext cx="27400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en-US" altLang="en-US" sz="2000" b="1">
                <a:solidFill>
                  <a:srgbClr val="FF0000"/>
                </a:solidFill>
              </a:rPr>
              <a:t>Demande de poisson</a:t>
            </a:r>
          </a:p>
        </p:txBody>
      </p:sp>
    </p:spTree>
  </p:cSld>
  <p:clrMapOvr>
    <a:masterClrMapping/>
  </p:clrMapOvr>
  <p:transition>
    <p:wipe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1" name="Footer Placeholder 3"/>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17412" name="Slide Number Placeholder 4"/>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A8BC00BA-1201-4FAC-9CC8-FA7D11CC2A4E}" type="slidenum">
              <a:rPr lang="fr-CA" altLang="en-US" sz="1400" smtClean="0"/>
              <a:pPr eaLnBrk="1" hangingPunct="1">
                <a:spcBef>
                  <a:spcPct val="0"/>
                </a:spcBef>
                <a:buFontTx/>
                <a:buNone/>
              </a:pPr>
              <a:t>18</a:t>
            </a:fld>
            <a:endParaRPr lang="fr-CA" altLang="en-US" sz="1400" smtClean="0"/>
          </a:p>
        </p:txBody>
      </p:sp>
      <p:sp>
        <p:nvSpPr>
          <p:cNvPr id="17413"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7414"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7415" name="Rectangle 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7416" name="Rectangle 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7417" name="Rectangle 6"/>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7418" name="Rectangle 7"/>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7419" name="Rectangle 8"/>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7420" name="Rectangle 9"/>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7421" name="Rectangle 10"/>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7422" name="Rectangle 11"/>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7423" name="Rectangle 1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7424" name="Rectangle 1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7425" name="Rectangle 1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7426" name="Rectangle 1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7427" name="Rectangle 16"/>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7428" name="Rectangle 17"/>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7429" name="Rectangle 18"/>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r>
              <a:rPr lang="fr-CA" altLang="en-US" smtClean="0"/>
              <a:t>Facteur de glissement : Population</a:t>
            </a:r>
          </a:p>
        </p:txBody>
      </p:sp>
      <p:sp>
        <p:nvSpPr>
          <p:cNvPr id="17430" name="Line 19"/>
          <p:cNvSpPr>
            <a:spLocks noChangeShapeType="1"/>
          </p:cNvSpPr>
          <p:nvPr/>
        </p:nvSpPr>
        <p:spPr bwMode="auto">
          <a:xfrm>
            <a:off x="1828800" y="2133600"/>
            <a:ext cx="2971800" cy="2514600"/>
          </a:xfrm>
          <a:prstGeom prst="line">
            <a:avLst/>
          </a:prstGeom>
          <a:noFill/>
          <a:ln w="127000">
            <a:solidFill>
              <a:srgbClr val="FC0128"/>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7431" name="Rectangle 20"/>
          <p:cNvSpPr>
            <a:spLocks noChangeArrowheads="1"/>
          </p:cNvSpPr>
          <p:nvPr/>
        </p:nvSpPr>
        <p:spPr bwMode="auto">
          <a:xfrm>
            <a:off x="685800" y="1676400"/>
            <a:ext cx="452438" cy="5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FontTx/>
              <a:buNone/>
            </a:pPr>
            <a:r>
              <a:rPr lang="en-US" altLang="en-US" sz="3200" b="1"/>
              <a:t>P</a:t>
            </a:r>
          </a:p>
        </p:txBody>
      </p:sp>
      <p:sp>
        <p:nvSpPr>
          <p:cNvPr id="17432" name="Line 21"/>
          <p:cNvSpPr>
            <a:spLocks noChangeShapeType="1"/>
          </p:cNvSpPr>
          <p:nvPr/>
        </p:nvSpPr>
        <p:spPr bwMode="auto">
          <a:xfrm>
            <a:off x="1219200" y="1752600"/>
            <a:ext cx="0" cy="4038600"/>
          </a:xfrm>
          <a:prstGeom prst="line">
            <a:avLst/>
          </a:prstGeom>
          <a:noFill/>
          <a:ln w="127000">
            <a:solidFill>
              <a:schemeClr val="tx2"/>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7433" name="Line 22"/>
          <p:cNvSpPr>
            <a:spLocks noChangeShapeType="1"/>
          </p:cNvSpPr>
          <p:nvPr/>
        </p:nvSpPr>
        <p:spPr bwMode="auto">
          <a:xfrm>
            <a:off x="1143000" y="5791200"/>
            <a:ext cx="3276600" cy="0"/>
          </a:xfrm>
          <a:prstGeom prst="line">
            <a:avLst/>
          </a:prstGeom>
          <a:noFill/>
          <a:ln w="127000">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7434" name="Line 23"/>
          <p:cNvSpPr>
            <a:spLocks noChangeShapeType="1"/>
          </p:cNvSpPr>
          <p:nvPr/>
        </p:nvSpPr>
        <p:spPr bwMode="auto">
          <a:xfrm>
            <a:off x="1524000" y="2971800"/>
            <a:ext cx="2743200" cy="2362200"/>
          </a:xfrm>
          <a:prstGeom prst="line">
            <a:avLst/>
          </a:prstGeom>
          <a:noFill/>
          <a:ln w="101600">
            <a:solidFill>
              <a:srgbClr val="FC012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7435" name="AutoShape 24"/>
          <p:cNvSpPr>
            <a:spLocks noChangeArrowheads="1"/>
          </p:cNvSpPr>
          <p:nvPr/>
        </p:nvSpPr>
        <p:spPr bwMode="auto">
          <a:xfrm rot="-2859526">
            <a:off x="2057400" y="2819400"/>
            <a:ext cx="520700" cy="520700"/>
          </a:xfrm>
          <a:prstGeom prst="rightArrow">
            <a:avLst>
              <a:gd name="adj1" fmla="val 50000"/>
              <a:gd name="adj2" fmla="val 50005"/>
            </a:avLst>
          </a:prstGeom>
          <a:solidFill>
            <a:schemeClr val="accent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7436" name="AutoShape 25"/>
          <p:cNvSpPr>
            <a:spLocks noChangeArrowheads="1"/>
          </p:cNvSpPr>
          <p:nvPr/>
        </p:nvSpPr>
        <p:spPr bwMode="auto">
          <a:xfrm rot="-2776815">
            <a:off x="3581400" y="4114800"/>
            <a:ext cx="520700" cy="520700"/>
          </a:xfrm>
          <a:prstGeom prst="rightArrow">
            <a:avLst>
              <a:gd name="adj1" fmla="val 50000"/>
              <a:gd name="adj2" fmla="val 50005"/>
            </a:avLst>
          </a:prstGeom>
          <a:solidFill>
            <a:schemeClr val="accent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17437" name="Rectangle 26"/>
          <p:cNvSpPr>
            <a:spLocks noChangeArrowheads="1"/>
          </p:cNvSpPr>
          <p:nvPr/>
        </p:nvSpPr>
        <p:spPr bwMode="auto">
          <a:xfrm>
            <a:off x="3948113" y="5838825"/>
            <a:ext cx="496887" cy="5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FontTx/>
              <a:buNone/>
            </a:pPr>
            <a:r>
              <a:rPr lang="en-US" altLang="en-US" sz="3200" b="1"/>
              <a:t>Q</a:t>
            </a:r>
          </a:p>
        </p:txBody>
      </p:sp>
      <p:sp>
        <p:nvSpPr>
          <p:cNvPr id="17438" name="Text Box 27"/>
          <p:cNvSpPr txBox="1">
            <a:spLocks noChangeArrowheads="1"/>
          </p:cNvSpPr>
          <p:nvPr/>
        </p:nvSpPr>
        <p:spPr bwMode="auto">
          <a:xfrm>
            <a:off x="4114800" y="2514600"/>
            <a:ext cx="4130675" cy="895350"/>
          </a:xfrm>
          <a:prstGeom prst="rect">
            <a:avLst/>
          </a:prstGeom>
          <a:solidFill>
            <a:srgbClr val="FFFF99"/>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fr-CA" altLang="en-US" sz="2000"/>
              <a:t>Augmentation de la population</a:t>
            </a:r>
          </a:p>
          <a:p>
            <a:pPr eaLnBrk="1" hangingPunct="1">
              <a:lnSpc>
                <a:spcPct val="80000"/>
              </a:lnSpc>
              <a:buClr>
                <a:schemeClr val="tx1"/>
              </a:buClr>
              <a:buFontTx/>
              <a:buNone/>
            </a:pPr>
            <a:r>
              <a:rPr lang="fr-CA" altLang="en-US" sz="2000">
                <a:sym typeface="Wingdings" pitchFamily="2" charset="2"/>
              </a:rPr>
              <a:t> augmentation (glissement vers l’extérieur) de la demande du bien.</a:t>
            </a:r>
            <a:endParaRPr lang="fr-CA" altLang="en-US" sz="2000"/>
          </a:p>
        </p:txBody>
      </p:sp>
      <p:sp>
        <p:nvSpPr>
          <p:cNvPr id="17439" name="Text Box 28"/>
          <p:cNvSpPr txBox="1">
            <a:spLocks noChangeArrowheads="1"/>
          </p:cNvSpPr>
          <p:nvPr/>
        </p:nvSpPr>
        <p:spPr bwMode="auto">
          <a:xfrm>
            <a:off x="4327525" y="5089525"/>
            <a:ext cx="27400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en-US" altLang="en-US" sz="2000" b="1">
                <a:solidFill>
                  <a:srgbClr val="FF0000"/>
                </a:solidFill>
              </a:rPr>
              <a:t>Demande de poisson</a:t>
            </a:r>
          </a:p>
        </p:txBody>
      </p:sp>
    </p:spTree>
  </p:cSld>
  <p:clrMapOvr>
    <a:masterClrMapping/>
  </p:clrMapOvr>
  <p:transition>
    <p:wipe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274638"/>
            <a:ext cx="8229600" cy="990600"/>
          </a:xfrm>
        </p:spPr>
        <p:txBody>
          <a:bodyPr/>
          <a:lstStyle/>
          <a:p>
            <a:pPr eaLnBrk="1" hangingPunct="1"/>
            <a:r>
              <a:rPr lang="en-US" altLang="en-US" smtClean="0"/>
              <a:t>Résumé</a:t>
            </a:r>
          </a:p>
        </p:txBody>
      </p:sp>
      <p:graphicFrame>
        <p:nvGraphicFramePr>
          <p:cNvPr id="328707" name="Group 3"/>
          <p:cNvGraphicFramePr>
            <a:graphicFrameLocks noGrp="1"/>
          </p:cNvGraphicFramePr>
          <p:nvPr>
            <p:extLst>
              <p:ext uri="{D42A27DB-BD31-4B8C-83A1-F6EECF244321}">
                <p14:modId xmlns:p14="http://schemas.microsoft.com/office/powerpoint/2010/main" val="4014792636"/>
              </p:ext>
            </p:extLst>
          </p:nvPr>
        </p:nvGraphicFramePr>
        <p:xfrm>
          <a:off x="609600" y="1143000"/>
          <a:ext cx="7924800" cy="4589463"/>
        </p:xfrm>
        <a:graphic>
          <a:graphicData uri="http://schemas.openxmlformats.org/drawingml/2006/table">
            <a:tbl>
              <a:tblPr/>
              <a:tblGrid>
                <a:gridCol w="3505200"/>
                <a:gridCol w="457200"/>
                <a:gridCol w="3962400"/>
              </a:tblGrid>
              <a:tr h="438150">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1800" b="1" i="0" u="none" strike="noStrike" cap="none" normalizeH="0" baseline="0" dirty="0" smtClean="0">
                          <a:ln>
                            <a:noFill/>
                          </a:ln>
                          <a:solidFill>
                            <a:schemeClr val="tx2"/>
                          </a:solidFill>
                          <a:effectLst/>
                          <a:latin typeface="Arial" charset="0"/>
                          <a:cs typeface="Times New Roman" pitchFamily="18" charset="0"/>
                        </a:rPr>
                        <a:t>LOI DE LA DEMANDE -- La quantité de crayons demandée..</a:t>
                      </a:r>
                      <a:r>
                        <a:rPr kumimoji="0" lang="fr-CA" sz="1800" b="0" i="0" u="none" strike="noStrike" cap="none" normalizeH="0" baseline="0" dirty="0" smtClean="0">
                          <a:ln>
                            <a:noFill/>
                          </a:ln>
                          <a:solidFill>
                            <a:schemeClr val="tx2"/>
                          </a:solidFill>
                          <a:effectLst/>
                          <a:latin typeface="Arial" charset="0"/>
                          <a:cs typeface="Times New Roman" pitchFamily="18" charset="0"/>
                        </a:rPr>
                        <a:t>.</a:t>
                      </a:r>
                    </a:p>
                  </a:txBody>
                  <a:tcPr horzOverflow="overflow">
                    <a:lnL w="635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635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CA"/>
                    </a:p>
                  </a:txBody>
                  <a:tcPr/>
                </a:tc>
                <a:tc hMerge="1">
                  <a:txBody>
                    <a:bodyPr/>
                    <a:lstStyle/>
                    <a:p>
                      <a:endParaRPr lang="en-CA"/>
                    </a:p>
                  </a:txBody>
                  <a:tcPr/>
                </a:tc>
              </a:tr>
              <a:tr h="766763">
                <a:tc gridSpan="2">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fr-CA" sz="1800" b="1" i="0" u="none" strike="noStrike" cap="none" normalizeH="0" baseline="0" smtClean="0">
                          <a:ln>
                            <a:noFill/>
                          </a:ln>
                          <a:solidFill>
                            <a:schemeClr val="tx2"/>
                          </a:solidFill>
                          <a:effectLst/>
                          <a:latin typeface="Arial" charset="0"/>
                          <a:cs typeface="Times New Roman" pitchFamily="18" charset="0"/>
                        </a:rPr>
                        <a:t> diminue</a:t>
                      </a:r>
                      <a:r>
                        <a:rPr kumimoji="0" lang="fr-CA" sz="1800" b="0" i="0" u="none" strike="noStrike" cap="none" normalizeH="0" baseline="0" smtClean="0">
                          <a:ln>
                            <a:noFill/>
                          </a:ln>
                          <a:solidFill>
                            <a:schemeClr val="tx2"/>
                          </a:solidFill>
                          <a:effectLst/>
                          <a:latin typeface="Arial" charset="0"/>
                          <a:cs typeface="Times New Roman" pitchFamily="18" charset="0"/>
                        </a:rPr>
                        <a:t> si le prix des crayons augmente</a:t>
                      </a:r>
                    </a:p>
                  </a:txBody>
                  <a:tcPr horzOverflow="overflow">
                    <a:lnL w="635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CA"/>
                    </a:p>
                  </a:txBody>
                  <a:tcPr/>
                </a:tc>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fr-CA" sz="1800" b="1" i="0" u="none" strike="noStrike" cap="none" normalizeH="0" baseline="0" smtClean="0">
                          <a:ln>
                            <a:noFill/>
                          </a:ln>
                          <a:solidFill>
                            <a:schemeClr val="tx2"/>
                          </a:solidFill>
                          <a:effectLst/>
                          <a:latin typeface="Arial" charset="0"/>
                          <a:cs typeface="Times New Roman" pitchFamily="18" charset="0"/>
                        </a:rPr>
                        <a:t> augmente </a:t>
                      </a:r>
                      <a:r>
                        <a:rPr kumimoji="0" lang="fr-CA" sz="1800" b="0" i="0" u="none" strike="noStrike" cap="none" normalizeH="0" baseline="0" smtClean="0">
                          <a:ln>
                            <a:noFill/>
                          </a:ln>
                          <a:solidFill>
                            <a:schemeClr val="tx2"/>
                          </a:solidFill>
                          <a:effectLst/>
                          <a:latin typeface="Arial" charset="0"/>
                          <a:cs typeface="Times New Roman" pitchFamily="18" charset="0"/>
                        </a:rPr>
                        <a:t>si le prix des crayons diminue</a:t>
                      </a:r>
                    </a:p>
                  </a:txBody>
                  <a:tcPr horzOverflow="overflow">
                    <a:lnL w="127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8150">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1800" b="1" i="0" u="none" strike="noStrike" cap="none" normalizeH="0" baseline="0" smtClean="0">
                          <a:ln>
                            <a:noFill/>
                          </a:ln>
                          <a:solidFill>
                            <a:schemeClr val="tx1"/>
                          </a:solidFill>
                          <a:effectLst/>
                          <a:latin typeface="Arial" charset="0"/>
                          <a:cs typeface="Times New Roman" pitchFamily="18" charset="0"/>
                        </a:rPr>
                        <a:t>GLISSEMENT DE LA DEMANDE -- La demande de crayons ...</a:t>
                      </a:r>
                    </a:p>
                  </a:txBody>
                  <a:tcPr horzOverflow="overflow">
                    <a:lnL w="635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CA"/>
                    </a:p>
                  </a:txBody>
                  <a:tcPr/>
                </a:tc>
                <a:tc hMerge="1">
                  <a:txBody>
                    <a:bodyPr/>
                    <a:lstStyle/>
                    <a:p>
                      <a:endParaRPr lang="en-CA"/>
                    </a:p>
                  </a:txBody>
                  <a:tcPr/>
                </a:tc>
              </a:tr>
              <a:tr h="2946400">
                <a:tc>
                  <a:txBody>
                    <a:bodyPr/>
                    <a:lstStyle/>
                    <a:p>
                      <a:pPr marL="514350" marR="0" lvl="0" indent="-514350" algn="l" defTabSz="914400" rtl="0" eaLnBrk="1" fontAlgn="base" latinLnBrk="0" hangingPunct="1">
                        <a:lnSpc>
                          <a:spcPct val="100000"/>
                        </a:lnSpc>
                        <a:spcBef>
                          <a:spcPct val="0"/>
                        </a:spcBef>
                        <a:spcAft>
                          <a:spcPct val="0"/>
                        </a:spcAft>
                        <a:buClrTx/>
                        <a:buSzTx/>
                        <a:buFontTx/>
                        <a:buNone/>
                        <a:tabLst>
                          <a:tab pos="-914400" algn="l"/>
                        </a:tabLst>
                      </a:pPr>
                      <a:r>
                        <a:rPr kumimoji="0" lang="fr-CA" sz="1800" b="1" i="0" u="sng" strike="noStrike" cap="none" normalizeH="0" baseline="0" dirty="0" smtClean="0">
                          <a:ln>
                            <a:noFill/>
                          </a:ln>
                          <a:solidFill>
                            <a:schemeClr val="tx1"/>
                          </a:solidFill>
                          <a:effectLst/>
                          <a:latin typeface="Arial" charset="0"/>
                          <a:cs typeface="Times New Roman" pitchFamily="18" charset="0"/>
                        </a:rPr>
                        <a:t>diminue si</a:t>
                      </a:r>
                      <a:r>
                        <a:rPr kumimoji="0" lang="fr-CA" sz="1800" b="0" i="0" u="sng" strike="noStrike" cap="none" normalizeH="0" baseline="0" dirty="0" smtClean="0">
                          <a:ln>
                            <a:noFill/>
                          </a:ln>
                          <a:solidFill>
                            <a:schemeClr val="tx1"/>
                          </a:solidFill>
                          <a:effectLst/>
                          <a:latin typeface="Arial" charset="0"/>
                          <a:cs typeface="Times New Roman" pitchFamily="18" charset="0"/>
                        </a:rPr>
                        <a:t> </a:t>
                      </a:r>
                      <a:endParaRPr kumimoji="0" lang="en-US" sz="1800" b="0" i="0" u="none" strike="noStrike" cap="none" normalizeH="0" baseline="0" dirty="0" smtClean="0">
                        <a:ln>
                          <a:noFill/>
                        </a:ln>
                        <a:solidFill>
                          <a:schemeClr val="tx1"/>
                        </a:solidFill>
                        <a:effectLst/>
                        <a:latin typeface="Arial" charset="0"/>
                        <a:cs typeface="Times New Roman" pitchFamily="18" charset="0"/>
                      </a:endParaRPr>
                    </a:p>
                    <a:p>
                      <a:pPr marL="514350" marR="0" lvl="0" indent="-514350" algn="l" defTabSz="914400" rtl="0" eaLnBrk="0" fontAlgn="base" latinLnBrk="0" hangingPunct="0">
                        <a:lnSpc>
                          <a:spcPct val="100000"/>
                        </a:lnSpc>
                        <a:spcBef>
                          <a:spcPct val="0"/>
                        </a:spcBef>
                        <a:spcAft>
                          <a:spcPct val="0"/>
                        </a:spcAft>
                        <a:buClrTx/>
                        <a:buSzTx/>
                        <a:buFontTx/>
                        <a:buChar char="•"/>
                        <a:tabLst>
                          <a:tab pos="-914400" algn="l"/>
                        </a:tabLst>
                      </a:pPr>
                      <a:r>
                        <a:rPr kumimoji="0" lang="fr-CA" sz="1800" b="0" i="0" u="none" strike="noStrike" cap="none" normalizeH="0" baseline="0" dirty="0" smtClean="0">
                          <a:ln>
                            <a:noFill/>
                          </a:ln>
                          <a:solidFill>
                            <a:schemeClr val="tx1"/>
                          </a:solidFill>
                          <a:effectLst/>
                          <a:latin typeface="Arial" charset="0"/>
                          <a:cs typeface="Times New Roman" pitchFamily="18" charset="0"/>
                        </a:rPr>
                        <a:t>le prix d'un substitut baisse</a:t>
                      </a:r>
                      <a:endParaRPr kumimoji="0" lang="en-US" sz="1800" b="0" i="0" u="none" strike="noStrike" cap="none" normalizeH="0" baseline="0" dirty="0" smtClean="0">
                        <a:ln>
                          <a:noFill/>
                        </a:ln>
                        <a:solidFill>
                          <a:schemeClr val="tx1"/>
                        </a:solidFill>
                        <a:effectLst/>
                        <a:latin typeface="Arial" charset="0"/>
                        <a:cs typeface="Times New Roman" pitchFamily="18" charset="0"/>
                      </a:endParaRPr>
                    </a:p>
                    <a:p>
                      <a:pPr marL="514350" marR="0" lvl="0" indent="-514350" algn="l" defTabSz="914400" rtl="0" eaLnBrk="0" fontAlgn="base" latinLnBrk="0" hangingPunct="0">
                        <a:lnSpc>
                          <a:spcPct val="100000"/>
                        </a:lnSpc>
                        <a:spcBef>
                          <a:spcPct val="0"/>
                        </a:spcBef>
                        <a:spcAft>
                          <a:spcPct val="0"/>
                        </a:spcAft>
                        <a:buClrTx/>
                        <a:buSzTx/>
                        <a:buFontTx/>
                        <a:buChar char="•"/>
                        <a:tabLst>
                          <a:tab pos="-914400" algn="l"/>
                        </a:tabLst>
                      </a:pPr>
                      <a:r>
                        <a:rPr kumimoji="0" lang="fr-CA" sz="1800" b="0" i="0" u="none" strike="noStrike" cap="none" normalizeH="0" baseline="0" dirty="0" smtClean="0">
                          <a:ln>
                            <a:noFill/>
                          </a:ln>
                          <a:solidFill>
                            <a:schemeClr val="tx1"/>
                          </a:solidFill>
                          <a:effectLst/>
                          <a:latin typeface="Arial" charset="0"/>
                          <a:cs typeface="Times New Roman" pitchFamily="18" charset="0"/>
                        </a:rPr>
                        <a:t>le prix d'un complément augmente</a:t>
                      </a:r>
                      <a:endParaRPr kumimoji="0" lang="en-US" sz="1800" b="0" i="0" u="none" strike="noStrike" cap="none" normalizeH="0" baseline="0" dirty="0" smtClean="0">
                        <a:ln>
                          <a:noFill/>
                        </a:ln>
                        <a:solidFill>
                          <a:schemeClr val="tx1"/>
                        </a:solidFill>
                        <a:effectLst/>
                        <a:latin typeface="Arial" charset="0"/>
                        <a:cs typeface="Times New Roman" pitchFamily="18" charset="0"/>
                      </a:endParaRPr>
                    </a:p>
                    <a:p>
                      <a:pPr marL="514350" marR="0" lvl="0" indent="-514350" algn="l" defTabSz="914400" rtl="0" eaLnBrk="0" fontAlgn="base" latinLnBrk="0" hangingPunct="0">
                        <a:lnSpc>
                          <a:spcPct val="100000"/>
                        </a:lnSpc>
                        <a:spcBef>
                          <a:spcPct val="0"/>
                        </a:spcBef>
                        <a:spcAft>
                          <a:spcPct val="0"/>
                        </a:spcAft>
                        <a:buClrTx/>
                        <a:buSzTx/>
                        <a:buFontTx/>
                        <a:buChar char="•"/>
                        <a:tabLst>
                          <a:tab pos="-914400" algn="l"/>
                        </a:tabLst>
                      </a:pPr>
                      <a:r>
                        <a:rPr kumimoji="0" lang="fr-CA" sz="1800" b="0" i="0" u="none" strike="noStrike" cap="none" normalizeH="0" baseline="0" dirty="0" smtClean="0">
                          <a:ln>
                            <a:noFill/>
                          </a:ln>
                          <a:solidFill>
                            <a:schemeClr val="tx1"/>
                          </a:solidFill>
                          <a:effectLst/>
                          <a:latin typeface="Arial" charset="0"/>
                          <a:cs typeface="Times New Roman" pitchFamily="18" charset="0"/>
                        </a:rPr>
                        <a:t>Les goûts diminuent</a:t>
                      </a:r>
                    </a:p>
                    <a:p>
                      <a:pPr marL="514350" marR="0" lvl="0" indent="-514350" algn="l" defTabSz="914400" rtl="0" eaLnBrk="0" fontAlgn="base" latinLnBrk="0" hangingPunct="0">
                        <a:lnSpc>
                          <a:spcPct val="100000"/>
                        </a:lnSpc>
                        <a:spcBef>
                          <a:spcPct val="0"/>
                        </a:spcBef>
                        <a:spcAft>
                          <a:spcPct val="0"/>
                        </a:spcAft>
                        <a:buClrTx/>
                        <a:buSzTx/>
                        <a:buFontTx/>
                        <a:buChar char="•"/>
                        <a:tabLst>
                          <a:tab pos="-914400" algn="l"/>
                        </a:tabLst>
                      </a:pPr>
                      <a:r>
                        <a:rPr kumimoji="0" lang="fr-CA" sz="1800" b="0" i="0" u="none" strike="noStrike" cap="none" normalizeH="0" baseline="0" dirty="0" smtClean="0">
                          <a:ln>
                            <a:noFill/>
                          </a:ln>
                          <a:solidFill>
                            <a:schemeClr val="tx1"/>
                          </a:solidFill>
                          <a:effectLst/>
                          <a:latin typeface="Arial" charset="0"/>
                          <a:cs typeface="Times New Roman" pitchFamily="18" charset="0"/>
                        </a:rPr>
                        <a:t>le revenu diminue (pour un bien normal)</a:t>
                      </a:r>
                      <a:endParaRPr kumimoji="0" lang="en-US" sz="1800" b="0" i="0" u="none" strike="noStrike" cap="none" normalizeH="0" baseline="0" dirty="0" smtClean="0">
                        <a:ln>
                          <a:noFill/>
                        </a:ln>
                        <a:solidFill>
                          <a:schemeClr val="tx1"/>
                        </a:solidFill>
                        <a:effectLst/>
                        <a:latin typeface="Arial" charset="0"/>
                        <a:cs typeface="Times New Roman" pitchFamily="18" charset="0"/>
                      </a:endParaRPr>
                    </a:p>
                    <a:p>
                      <a:pPr marL="514350" marR="0" lvl="0" indent="-514350" algn="l" defTabSz="914400" rtl="0" eaLnBrk="0" fontAlgn="base" latinLnBrk="0" hangingPunct="0">
                        <a:lnSpc>
                          <a:spcPct val="100000"/>
                        </a:lnSpc>
                        <a:spcBef>
                          <a:spcPct val="0"/>
                        </a:spcBef>
                        <a:spcAft>
                          <a:spcPct val="0"/>
                        </a:spcAft>
                        <a:buClrTx/>
                        <a:buSzTx/>
                        <a:buFontTx/>
                        <a:buChar char="•"/>
                        <a:tabLst>
                          <a:tab pos="-914400" algn="l"/>
                        </a:tabLst>
                      </a:pPr>
                      <a:r>
                        <a:rPr kumimoji="0" lang="fr-CA" sz="1800" b="0" i="0" u="none" strike="noStrike" cap="none" normalizeH="0" baseline="0" dirty="0" smtClean="0">
                          <a:ln>
                            <a:noFill/>
                          </a:ln>
                          <a:solidFill>
                            <a:schemeClr val="tx1"/>
                          </a:solidFill>
                          <a:effectLst/>
                          <a:latin typeface="Arial" charset="0"/>
                          <a:cs typeface="Times New Roman" pitchFamily="18" charset="0"/>
                        </a:rPr>
                        <a:t>la population diminue</a:t>
                      </a:r>
                      <a:endParaRPr kumimoji="0" lang="en-US" sz="1800" b="0" i="0" u="none" strike="noStrike" cap="none" normalizeH="0" baseline="0" dirty="0" smtClean="0">
                        <a:ln>
                          <a:noFill/>
                        </a:ln>
                        <a:solidFill>
                          <a:schemeClr val="tx1"/>
                        </a:solidFill>
                        <a:effectLst/>
                        <a:latin typeface="Arial" charset="0"/>
                        <a:cs typeface="Times New Roman" pitchFamily="18" charset="0"/>
                      </a:endParaRPr>
                    </a:p>
                  </a:txBody>
                  <a:tcPr horzOverflow="overflow">
                    <a:lnL w="635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tab pos="-914400" algn="l"/>
                        </a:tabLst>
                      </a:pPr>
                      <a:r>
                        <a:rPr kumimoji="0" lang="fr-CA" sz="1800" b="1" i="0" u="sng" strike="noStrike" cap="none" normalizeH="0" baseline="0" dirty="0" smtClean="0">
                          <a:ln>
                            <a:noFill/>
                          </a:ln>
                          <a:solidFill>
                            <a:schemeClr val="tx1"/>
                          </a:solidFill>
                          <a:effectLst/>
                          <a:latin typeface="Arial" charset="0"/>
                          <a:cs typeface="Times New Roman" pitchFamily="18" charset="0"/>
                        </a:rPr>
                        <a:t>augmente si</a:t>
                      </a:r>
                      <a:r>
                        <a:rPr kumimoji="0" lang="fr-CA" sz="1800" b="0" i="0" u="sng" strike="noStrike" cap="none" normalizeH="0" baseline="0" dirty="0" smtClean="0">
                          <a:ln>
                            <a:noFill/>
                          </a:ln>
                          <a:solidFill>
                            <a:schemeClr val="tx1"/>
                          </a:solidFill>
                          <a:effectLst/>
                          <a:latin typeface="Arial" charset="0"/>
                          <a:cs typeface="Times New Roman" pitchFamily="18" charset="0"/>
                        </a:rPr>
                        <a:t> </a:t>
                      </a:r>
                      <a:endParaRPr kumimoji="0" lang="en-US" sz="1800" b="0" i="0" u="none" strike="noStrike" cap="none" normalizeH="0" baseline="0" dirty="0" smtClean="0">
                        <a:ln>
                          <a:noFill/>
                        </a:ln>
                        <a:solidFill>
                          <a:schemeClr val="tx1"/>
                        </a:solidFill>
                        <a:effectLst/>
                        <a:latin typeface="Arial"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914400" algn="l"/>
                        </a:tabLst>
                      </a:pPr>
                      <a:r>
                        <a:rPr kumimoji="0" lang="fr-CA" sz="1800" b="0" i="0" u="none" strike="noStrike" cap="none" normalizeH="0" baseline="0" dirty="0" smtClean="0">
                          <a:ln>
                            <a:noFill/>
                          </a:ln>
                          <a:solidFill>
                            <a:schemeClr val="tx1"/>
                          </a:solidFill>
                          <a:effectLst/>
                          <a:latin typeface="Arial" charset="0"/>
                          <a:cs typeface="Times New Roman" pitchFamily="18" charset="0"/>
                        </a:rPr>
                        <a:t> le prix d'un substitut augmente</a:t>
                      </a:r>
                      <a:endParaRPr kumimoji="0" lang="en-US" sz="1800" b="0" i="0" u="none" strike="noStrike" cap="none" normalizeH="0" baseline="0" dirty="0" smtClean="0">
                        <a:ln>
                          <a:noFill/>
                        </a:ln>
                        <a:solidFill>
                          <a:schemeClr val="tx1"/>
                        </a:solidFill>
                        <a:effectLst/>
                        <a:latin typeface="Arial"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914400" algn="l"/>
                        </a:tabLst>
                      </a:pPr>
                      <a:r>
                        <a:rPr kumimoji="0" lang="fr-CA" sz="1800" b="0" i="0" u="none" strike="noStrike" cap="none" normalizeH="0" baseline="0" dirty="0" smtClean="0">
                          <a:ln>
                            <a:noFill/>
                          </a:ln>
                          <a:solidFill>
                            <a:schemeClr val="tx1"/>
                          </a:solidFill>
                          <a:effectLst/>
                          <a:latin typeface="Arial" charset="0"/>
                          <a:cs typeface="Times New Roman" pitchFamily="18" charset="0"/>
                        </a:rPr>
                        <a:t> le prix d'un complément diminue</a:t>
                      </a:r>
                      <a:endParaRPr kumimoji="0" lang="en-US" sz="1800" b="0" i="0" u="none" strike="noStrike" cap="none" normalizeH="0" baseline="0" dirty="0" smtClean="0">
                        <a:ln>
                          <a:noFill/>
                        </a:ln>
                        <a:solidFill>
                          <a:schemeClr val="tx1"/>
                        </a:solidFill>
                        <a:effectLst/>
                        <a:latin typeface="Arial"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914400" algn="l"/>
                        </a:tabLst>
                      </a:pPr>
                      <a:r>
                        <a:rPr kumimoji="0" lang="fr-CA" sz="1800" b="0" i="0" u="none" strike="noStrike" cap="none" normalizeH="0" baseline="0" dirty="0" smtClean="0">
                          <a:ln>
                            <a:noFill/>
                          </a:ln>
                          <a:solidFill>
                            <a:schemeClr val="tx1"/>
                          </a:solidFill>
                          <a:effectLst/>
                          <a:latin typeface="Arial" charset="0"/>
                          <a:cs typeface="Times New Roman" pitchFamily="18" charset="0"/>
                        </a:rPr>
                        <a:t> le revenu augmente (pour un bien normal)</a:t>
                      </a:r>
                      <a:endParaRPr kumimoji="0" lang="en-US" sz="1800" b="0" i="0" u="none" strike="noStrike" cap="none" normalizeH="0" baseline="0" dirty="0" smtClean="0">
                        <a:ln>
                          <a:noFill/>
                        </a:ln>
                        <a:solidFill>
                          <a:schemeClr val="tx1"/>
                        </a:solidFill>
                        <a:effectLst/>
                        <a:latin typeface="Arial"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914400" algn="l"/>
                        </a:tabLst>
                      </a:pPr>
                      <a:r>
                        <a:rPr kumimoji="0" lang="fr-CA" sz="1800" b="0" i="0" u="none" strike="noStrike" cap="none" normalizeH="0" baseline="0" dirty="0" smtClean="0">
                          <a:ln>
                            <a:noFill/>
                          </a:ln>
                          <a:solidFill>
                            <a:schemeClr val="tx1"/>
                          </a:solidFill>
                          <a:effectLst/>
                          <a:latin typeface="Arial" charset="0"/>
                          <a:cs typeface="Times New Roman" pitchFamily="18" charset="0"/>
                        </a:rPr>
                        <a:t> la population augmente</a:t>
                      </a:r>
                      <a:endParaRPr kumimoji="0" lang="en-US" sz="1800" b="0" i="0" u="none" strike="noStrike" cap="none" normalizeH="0" baseline="0" dirty="0" smtClean="0">
                        <a:ln>
                          <a:noFill/>
                        </a:ln>
                        <a:solidFill>
                          <a:schemeClr val="tx1"/>
                        </a:solidFill>
                        <a:effectLst/>
                        <a:latin typeface="Arial"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CA"/>
                    </a:p>
                  </a:txBody>
                  <a:tcPr/>
                </a:tc>
              </a:tr>
            </a:tbl>
          </a:graphicData>
        </a:graphic>
      </p:graphicFrame>
      <p:sp>
        <p:nvSpPr>
          <p:cNvPr id="18452" name="Footer Placeholder 2"/>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18453" name="Slide Number Placeholder 3"/>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BA4721BC-C0F2-4253-A8B5-C6FC1A0BA859}" type="slidenum">
              <a:rPr lang="fr-CA" altLang="en-US" sz="1400" smtClean="0"/>
              <a:pPr eaLnBrk="1" hangingPunct="1">
                <a:spcBef>
                  <a:spcPct val="0"/>
                </a:spcBef>
                <a:buFontTx/>
                <a:buNone/>
              </a:pPr>
              <a:t>19</a:t>
            </a:fld>
            <a:endParaRPr lang="fr-CA" altLang="en-US" sz="140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Footer Placeholder 4"/>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19460" name="Slide Number Placeholder 5"/>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6B866366-AB0A-4011-957C-BFCDF1A201DA}" type="slidenum">
              <a:rPr lang="fr-CA" altLang="en-US" sz="1400" smtClean="0"/>
              <a:pPr eaLnBrk="1" hangingPunct="1">
                <a:spcBef>
                  <a:spcPct val="0"/>
                </a:spcBef>
                <a:buFontTx/>
                <a:buNone/>
              </a:pPr>
              <a:t>20</a:t>
            </a:fld>
            <a:endParaRPr lang="fr-CA" altLang="en-US" sz="1400" smtClean="0"/>
          </a:p>
        </p:txBody>
      </p:sp>
      <p:sp>
        <p:nvSpPr>
          <p:cNvPr id="19461" name="Rectangle 2"/>
          <p:cNvSpPr>
            <a:spLocks noGrp="1" noChangeArrowheads="1"/>
          </p:cNvSpPr>
          <p:nvPr>
            <p:ph type="title"/>
          </p:nvPr>
        </p:nvSpPr>
        <p:spPr>
          <a:xfrm>
            <a:off x="457200" y="333375"/>
            <a:ext cx="8229600" cy="862013"/>
          </a:xfrm>
        </p:spPr>
        <p:txBody>
          <a:bodyPr/>
          <a:lstStyle/>
          <a:p>
            <a:pPr eaLnBrk="1" hangingPunct="1"/>
            <a:r>
              <a:rPr lang="fr-CA" altLang="en-US" smtClean="0"/>
              <a:t>L’offre</a:t>
            </a:r>
          </a:p>
        </p:txBody>
      </p:sp>
      <p:sp>
        <p:nvSpPr>
          <p:cNvPr id="19462" name="Rectangle 3"/>
          <p:cNvSpPr>
            <a:spLocks noGrp="1" noChangeArrowheads="1"/>
          </p:cNvSpPr>
          <p:nvPr>
            <p:ph type="body" idx="1"/>
          </p:nvPr>
        </p:nvSpPr>
        <p:spPr>
          <a:xfrm>
            <a:off x="762000" y="1524000"/>
            <a:ext cx="7924800" cy="4568825"/>
          </a:xfrm>
        </p:spPr>
        <p:txBody>
          <a:bodyPr/>
          <a:lstStyle/>
          <a:p>
            <a:pPr eaLnBrk="1" hangingPunct="1">
              <a:lnSpc>
                <a:spcPct val="135000"/>
              </a:lnSpc>
            </a:pPr>
            <a:r>
              <a:rPr lang="fr-CA" altLang="en-US" sz="2400" dirty="0" smtClean="0"/>
              <a:t>Relation entre les </a:t>
            </a:r>
            <a:r>
              <a:rPr lang="fr-CA" altLang="en-US" sz="2400" b="1" dirty="0" smtClean="0"/>
              <a:t>quantités</a:t>
            </a:r>
            <a:r>
              <a:rPr lang="fr-CA" altLang="en-US" sz="2400" dirty="0" smtClean="0"/>
              <a:t> d’un bien ou d’un service que les producteurs sont prêts à produire à différents </a:t>
            </a:r>
            <a:r>
              <a:rPr lang="fr-CA" altLang="en-US" sz="2400" b="1" dirty="0" smtClean="0"/>
              <a:t>prix</a:t>
            </a:r>
            <a:r>
              <a:rPr lang="fr-CA" altLang="en-US" sz="2400" dirty="0" smtClean="0"/>
              <a:t>, pendant une période donnée.</a:t>
            </a:r>
          </a:p>
          <a:p>
            <a:pPr eaLnBrk="1" hangingPunct="1">
              <a:lnSpc>
                <a:spcPct val="135000"/>
              </a:lnSpc>
            </a:pPr>
            <a:r>
              <a:rPr lang="fr-CA" altLang="en-US" sz="2400" dirty="0" smtClean="0"/>
              <a:t>Tous les autres facteurs restent constants</a:t>
            </a:r>
          </a:p>
          <a:p>
            <a:pPr lvl="1" eaLnBrk="1" hangingPunct="1">
              <a:lnSpc>
                <a:spcPct val="135000"/>
              </a:lnSpc>
            </a:pPr>
            <a:r>
              <a:rPr lang="fr-CA" altLang="en-US" sz="2000" dirty="0" smtClean="0"/>
              <a:t>Prix des biens de production complémentaires ou substituables</a:t>
            </a:r>
          </a:p>
          <a:p>
            <a:pPr lvl="1" eaLnBrk="1" hangingPunct="1">
              <a:lnSpc>
                <a:spcPct val="135000"/>
              </a:lnSpc>
            </a:pPr>
            <a:r>
              <a:rPr lang="fr-CA" altLang="en-US" sz="2000" dirty="0" smtClean="0"/>
              <a:t>Prix des intrants (salaires, intérêts…)</a:t>
            </a:r>
          </a:p>
          <a:p>
            <a:pPr lvl="1" eaLnBrk="1" hangingPunct="1">
              <a:lnSpc>
                <a:spcPct val="135000"/>
              </a:lnSpc>
            </a:pPr>
            <a:r>
              <a:rPr lang="fr-CA" altLang="en-US" sz="2000" dirty="0" smtClean="0"/>
              <a:t>Progrès technologiques</a:t>
            </a:r>
          </a:p>
          <a:p>
            <a:pPr lvl="1" eaLnBrk="1" hangingPunct="1">
              <a:lnSpc>
                <a:spcPct val="135000"/>
              </a:lnSpc>
              <a:buClr>
                <a:schemeClr val="tx1"/>
              </a:buClr>
            </a:pPr>
            <a:r>
              <a:rPr lang="fr-CA" altLang="en-US" sz="2000" dirty="0" smtClean="0">
                <a:solidFill>
                  <a:srgbClr val="FF3300"/>
                </a:solidFill>
              </a:rPr>
              <a:t> </a:t>
            </a:r>
            <a:r>
              <a:rPr lang="fr-CA" altLang="en-US" sz="2000" dirty="0" smtClean="0"/>
              <a:t>…</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Footer Placeholder 4"/>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20484" name="Slide Number Placeholder 5"/>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E5EEC886-E0DB-43F4-9E46-FD92546AB555}" type="slidenum">
              <a:rPr lang="fr-CA" altLang="en-US" sz="1400" smtClean="0"/>
              <a:pPr eaLnBrk="1" hangingPunct="1">
                <a:spcBef>
                  <a:spcPct val="0"/>
                </a:spcBef>
                <a:buFontTx/>
                <a:buNone/>
              </a:pPr>
              <a:t>21</a:t>
            </a:fld>
            <a:endParaRPr lang="fr-CA" altLang="en-US" sz="1400" smtClean="0"/>
          </a:p>
        </p:txBody>
      </p:sp>
      <p:sp>
        <p:nvSpPr>
          <p:cNvPr id="20485" name="Rectangle 2"/>
          <p:cNvSpPr>
            <a:spLocks noGrp="1" noChangeArrowheads="1"/>
          </p:cNvSpPr>
          <p:nvPr>
            <p:ph type="title"/>
          </p:nvPr>
        </p:nvSpPr>
        <p:spPr/>
        <p:txBody>
          <a:bodyPr/>
          <a:lstStyle/>
          <a:p>
            <a:pPr eaLnBrk="1" hangingPunct="1"/>
            <a:r>
              <a:rPr lang="fr-CA" altLang="en-US" smtClean="0"/>
              <a:t>Loi de l’offre</a:t>
            </a:r>
            <a:endParaRPr lang="en-US" altLang="en-US" smtClean="0"/>
          </a:p>
        </p:txBody>
      </p:sp>
      <p:sp>
        <p:nvSpPr>
          <p:cNvPr id="20486" name="Rectangle 3"/>
          <p:cNvSpPr>
            <a:spLocks noGrp="1" noChangeArrowheads="1"/>
          </p:cNvSpPr>
          <p:nvPr>
            <p:ph type="body" idx="1"/>
          </p:nvPr>
        </p:nvSpPr>
        <p:spPr/>
        <p:txBody>
          <a:bodyPr/>
          <a:lstStyle/>
          <a:p>
            <a:pPr eaLnBrk="1" hangingPunct="1">
              <a:lnSpc>
                <a:spcPct val="150000"/>
              </a:lnSpc>
            </a:pPr>
            <a:r>
              <a:rPr lang="fr-CA" altLang="en-US" sz="2400" dirty="0" smtClean="0"/>
              <a:t>Prix et quantités sont proportionnels </a:t>
            </a:r>
          </a:p>
          <a:p>
            <a:pPr lvl="1" eaLnBrk="1" hangingPunct="1">
              <a:lnSpc>
                <a:spcPct val="150000"/>
              </a:lnSpc>
            </a:pPr>
            <a:r>
              <a:rPr lang="fr-CA" altLang="en-US" sz="2200" dirty="0" smtClean="0"/>
              <a:t>Les producteurs vont produire </a:t>
            </a:r>
          </a:p>
          <a:p>
            <a:pPr lvl="2" eaLnBrk="1" hangingPunct="1">
              <a:lnSpc>
                <a:spcPct val="150000"/>
              </a:lnSpc>
            </a:pPr>
            <a:r>
              <a:rPr lang="fr-CA" altLang="en-US" sz="2100" dirty="0" smtClean="0"/>
              <a:t>plus à des prix plus </a:t>
            </a:r>
            <a:r>
              <a:rPr lang="en-US" altLang="en-US" sz="2100" dirty="0" err="1" smtClean="0"/>
              <a:t>élevés</a:t>
            </a:r>
            <a:r>
              <a:rPr lang="en-US" altLang="en-US" sz="2100" dirty="0" smtClean="0"/>
              <a:t> </a:t>
            </a:r>
          </a:p>
          <a:p>
            <a:pPr lvl="2" eaLnBrk="1" hangingPunct="1">
              <a:lnSpc>
                <a:spcPct val="150000"/>
              </a:lnSpc>
            </a:pPr>
            <a:r>
              <a:rPr lang="fr-CA" altLang="en-US" sz="2100" dirty="0" smtClean="0"/>
              <a:t>moins à des prix plus faibles</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Footer Placeholder 4"/>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21508" name="Slide Number Placeholder 5"/>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171D9F1F-4E71-455B-BED4-34273ADCE613}" type="slidenum">
              <a:rPr lang="fr-CA" altLang="en-US" sz="1400" smtClean="0"/>
              <a:pPr eaLnBrk="1" hangingPunct="1">
                <a:spcBef>
                  <a:spcPct val="0"/>
                </a:spcBef>
                <a:buFontTx/>
                <a:buNone/>
              </a:pPr>
              <a:t>22</a:t>
            </a:fld>
            <a:endParaRPr lang="fr-CA" altLang="en-US" sz="1400" smtClean="0"/>
          </a:p>
        </p:txBody>
      </p:sp>
      <p:sp>
        <p:nvSpPr>
          <p:cNvPr id="21509" name="Rectangle 2"/>
          <p:cNvSpPr>
            <a:spLocks noGrp="1" noChangeArrowheads="1"/>
          </p:cNvSpPr>
          <p:nvPr>
            <p:ph type="title"/>
          </p:nvPr>
        </p:nvSpPr>
        <p:spPr/>
        <p:txBody>
          <a:bodyPr/>
          <a:lstStyle/>
          <a:p>
            <a:pPr eaLnBrk="1" hangingPunct="1"/>
            <a:r>
              <a:rPr lang="fr-CA" altLang="en-US" smtClean="0"/>
              <a:t>Barème et courbe d’offre</a:t>
            </a:r>
            <a:endParaRPr lang="en-US" altLang="en-US" smtClean="0"/>
          </a:p>
        </p:txBody>
      </p:sp>
      <p:sp>
        <p:nvSpPr>
          <p:cNvPr id="21510" name="Rectangle 3"/>
          <p:cNvSpPr>
            <a:spLocks noGrp="1" noChangeArrowheads="1"/>
          </p:cNvSpPr>
          <p:nvPr>
            <p:ph type="body" idx="1"/>
          </p:nvPr>
        </p:nvSpPr>
        <p:spPr/>
        <p:txBody>
          <a:bodyPr/>
          <a:lstStyle/>
          <a:p>
            <a:pPr eaLnBrk="1" hangingPunct="1"/>
            <a:r>
              <a:rPr lang="fr-CA" altLang="en-US" dirty="0" smtClean="0"/>
              <a:t>Barème d'offre</a:t>
            </a:r>
          </a:p>
          <a:p>
            <a:pPr lvl="1" eaLnBrk="1" hangingPunct="1"/>
            <a:r>
              <a:rPr lang="fr-CA" altLang="en-US" dirty="0" smtClean="0"/>
              <a:t>liste des quantités offertes selon différents prix, tout autre facteur ayant une incidence sur les plans de vente des entreprises demeurant par ailleurs constant.</a:t>
            </a:r>
          </a:p>
          <a:p>
            <a:pPr eaLnBrk="1" hangingPunct="1"/>
            <a:r>
              <a:rPr lang="fr-CA" altLang="en-US" dirty="0" smtClean="0"/>
              <a:t>Courbe d'offre </a:t>
            </a:r>
          </a:p>
          <a:p>
            <a:pPr lvl="1" eaLnBrk="1" hangingPunct="1"/>
            <a:r>
              <a:rPr lang="fr-CA" altLang="en-US" dirty="0" smtClean="0"/>
              <a:t>graphique qui montre la relation entre la quantité offerte d'un bien et le prix de ce bien toutes autres choses étant égales par ailleurs (</a:t>
            </a:r>
            <a:r>
              <a:rPr lang="fr-CA" altLang="en-US" i="1" dirty="0" err="1" smtClean="0"/>
              <a:t>ceteris</a:t>
            </a:r>
            <a:r>
              <a:rPr lang="fr-CA" altLang="en-US" i="1" dirty="0" smtClean="0"/>
              <a:t> </a:t>
            </a:r>
            <a:r>
              <a:rPr lang="fr-CA" altLang="en-US" i="1" dirty="0" err="1" smtClean="0"/>
              <a:t>paribus</a:t>
            </a:r>
            <a:r>
              <a:rPr lang="fr-CA" altLang="en-US" dirty="0" smtClean="0"/>
              <a:t>).</a:t>
            </a:r>
            <a:endParaRPr lang="en-US" altLang="en-US" dirty="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Footer Placeholder 3"/>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22532" name="Slide Number Placeholder 4"/>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0AF7347F-4D47-40FE-A3DD-685033FD9655}" type="slidenum">
              <a:rPr lang="fr-CA" altLang="en-US" sz="1400" smtClean="0"/>
              <a:pPr eaLnBrk="1" hangingPunct="1">
                <a:spcBef>
                  <a:spcPct val="0"/>
                </a:spcBef>
                <a:buFontTx/>
                <a:buNone/>
              </a:pPr>
              <a:t>23</a:t>
            </a:fld>
            <a:endParaRPr lang="fr-CA" altLang="en-US" sz="1400" smtClean="0"/>
          </a:p>
        </p:txBody>
      </p:sp>
      <p:sp>
        <p:nvSpPr>
          <p:cNvPr id="22533" name="Rectangle 35"/>
          <p:cNvSpPr>
            <a:spLocks noGrp="1" noChangeArrowheads="1"/>
          </p:cNvSpPr>
          <p:nvPr>
            <p:ph type="title"/>
          </p:nvPr>
        </p:nvSpPr>
        <p:spPr/>
        <p:txBody>
          <a:bodyPr/>
          <a:lstStyle/>
          <a:p>
            <a:pPr eaLnBrk="1" hangingPunct="1"/>
            <a:r>
              <a:rPr lang="fr-CA" altLang="en-US" smtClean="0"/>
              <a:t>Barème de l’offre</a:t>
            </a:r>
          </a:p>
        </p:txBody>
      </p:sp>
      <p:graphicFrame>
        <p:nvGraphicFramePr>
          <p:cNvPr id="661541" name="Group 37"/>
          <p:cNvGraphicFramePr>
            <a:graphicFrameLocks noGrp="1"/>
          </p:cNvGraphicFramePr>
          <p:nvPr>
            <p:extLst>
              <p:ext uri="{D42A27DB-BD31-4B8C-83A1-F6EECF244321}">
                <p14:modId xmlns:p14="http://schemas.microsoft.com/office/powerpoint/2010/main" val="1938522004"/>
              </p:ext>
            </p:extLst>
          </p:nvPr>
        </p:nvGraphicFramePr>
        <p:xfrm>
          <a:off x="1981200" y="1600200"/>
          <a:ext cx="5334000" cy="3771900"/>
        </p:xfrm>
        <a:graphic>
          <a:graphicData uri="http://schemas.openxmlformats.org/drawingml/2006/table">
            <a:tbl>
              <a:tblPr/>
              <a:tblGrid>
                <a:gridCol w="1773238"/>
                <a:gridCol w="3560762"/>
              </a:tblGrid>
              <a:tr h="70109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latin typeface="Arial" charset="0"/>
                          <a:cs typeface="Times New Roman" pitchFamily="18" charset="0"/>
                        </a:rPr>
                        <a:t>Prix</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latin typeface="Arial" charset="0"/>
                          <a:cs typeface="Times New Roman" pitchFamily="18" charset="0"/>
                        </a:rPr>
                        <a:t>(unité)</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cs typeface="Times New Roman" pitchFamily="18" charset="0"/>
                        </a:rPr>
                        <a:t>Quantité offerte</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cs typeface="Times New Roman" pitchFamily="18" charset="0"/>
                        </a:rPr>
                        <a:t> (par semaine)</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27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cs typeface="Times New Roman" pitchFamily="18" charset="0"/>
                        </a:rPr>
                        <a:t>0 $</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cs typeface="Times New Roman" pitchFamily="18" charset="0"/>
                        </a:rPr>
                        <a:t>0</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7470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cs typeface="Times New Roman" pitchFamily="18" charset="0"/>
                        </a:rPr>
                        <a:t>2</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cs typeface="Times New Roman" pitchFamily="18" charset="0"/>
                        </a:rPr>
                        <a:t>1</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27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cs typeface="Times New Roman" pitchFamily="18" charset="0"/>
                        </a:rPr>
                        <a:t>4</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cs typeface="Times New Roman" pitchFamily="18" charset="0"/>
                        </a:rPr>
                        <a:t>2</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429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cs typeface="Times New Roman" pitchFamily="18" charset="0"/>
                        </a:rPr>
                        <a:t>6</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cs typeface="Times New Roman" pitchFamily="18" charset="0"/>
                        </a:rPr>
                        <a:t>3</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40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cs typeface="Times New Roman" pitchFamily="18" charset="0"/>
                        </a:rPr>
                        <a:t>8</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cs typeface="Times New Roman" pitchFamily="18" charset="0"/>
                        </a:rPr>
                        <a:t>4</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247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cs typeface="Times New Roman" pitchFamily="18" charset="0"/>
                        </a:rPr>
                        <a:t>10</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cs typeface="Times New Roman" pitchFamily="18" charset="0"/>
                        </a:rPr>
                        <a:t>5</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40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cs typeface="Times New Roman" pitchFamily="18" charset="0"/>
                        </a:rPr>
                        <a:t>12</a:t>
                      </a: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charset="0"/>
                          <a:cs typeface="Times New Roman" pitchFamily="18" charset="0"/>
                        </a:rPr>
                        <a:t>6</a:t>
                      </a: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070100" y="454025"/>
            <a:ext cx="5326063" cy="649288"/>
          </a:xfrm>
          <a:solidFill>
            <a:srgbClr val="FFFF99"/>
          </a:solidFill>
          <a:ln>
            <a:solidFill>
              <a:schemeClr val="tx1"/>
            </a:solidFill>
          </a:ln>
        </p:spPr>
        <p:txBody>
          <a:bodyPr/>
          <a:lstStyle/>
          <a:p>
            <a:pPr eaLnBrk="1" hangingPunct="1"/>
            <a:r>
              <a:rPr lang="fr-CA" altLang="en-US" smtClean="0"/>
              <a:t>Courbes d’offre</a:t>
            </a:r>
          </a:p>
        </p:txBody>
      </p:sp>
      <p:graphicFrame>
        <p:nvGraphicFramePr>
          <p:cNvPr id="23555" name="Object 3"/>
          <p:cNvGraphicFramePr>
            <a:graphicFrameLocks noGrp="1" noChangeAspect="1"/>
          </p:cNvGraphicFramePr>
          <p:nvPr>
            <p:ph idx="1"/>
          </p:nvPr>
        </p:nvGraphicFramePr>
        <p:xfrm>
          <a:off x="-8877300" y="6970713"/>
          <a:ext cx="8178800" cy="4495800"/>
        </p:xfrm>
        <a:graphic>
          <a:graphicData uri="http://schemas.openxmlformats.org/presentationml/2006/ole">
            <mc:AlternateContent xmlns:mc="http://schemas.openxmlformats.org/markup-compatibility/2006">
              <mc:Choice xmlns:v="urn:schemas-microsoft-com:vml" Requires="v">
                <p:oleObj spid="_x0000_s23613" name="Graphique" r:id="rId4" imgW="8229600" imgH="4524375" progId="MSGraph.Chart.8">
                  <p:embed followColorScheme="full"/>
                </p:oleObj>
              </mc:Choice>
              <mc:Fallback>
                <p:oleObj name="Graphique" r:id="rId4" imgW="8229600" imgH="4524375" progId="MSGraph.Chart.8">
                  <p:embed followColorScheme="full"/>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77300" y="6970713"/>
                        <a:ext cx="8178800" cy="4495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23556" name="Rectangle 4"/>
          <p:cNvSpPr>
            <a:spLocks noGrp="1" noChangeArrowheads="1"/>
          </p:cNvSpPr>
          <p:nvPr>
            <p:ph type="body" idx="4294967295"/>
          </p:nvPr>
        </p:nvSpPr>
        <p:spPr>
          <a:xfrm>
            <a:off x="0" y="1600200"/>
            <a:ext cx="8229600" cy="4525963"/>
          </a:xfrm>
        </p:spPr>
        <p:txBody>
          <a:bodyPr/>
          <a:lstStyle/>
          <a:p>
            <a:pPr eaLnBrk="1" hangingPunct="1">
              <a:buFontTx/>
              <a:buNone/>
            </a:pPr>
            <a:r>
              <a:rPr lang="fr-CA" altLang="en-US" smtClean="0"/>
              <a:t> </a:t>
            </a:r>
          </a:p>
        </p:txBody>
      </p:sp>
      <p:sp>
        <p:nvSpPr>
          <p:cNvPr id="23557" name="Line 5"/>
          <p:cNvSpPr>
            <a:spLocks noChangeShapeType="1"/>
          </p:cNvSpPr>
          <p:nvPr/>
        </p:nvSpPr>
        <p:spPr bwMode="auto">
          <a:xfrm flipV="1">
            <a:off x="3563938" y="2492375"/>
            <a:ext cx="5113337" cy="3168650"/>
          </a:xfrm>
          <a:prstGeom prst="line">
            <a:avLst/>
          </a:prstGeom>
          <a:noFill/>
          <a:ln w="5715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3558" name="Line 7"/>
          <p:cNvSpPr>
            <a:spLocks noChangeShapeType="1"/>
          </p:cNvSpPr>
          <p:nvPr/>
        </p:nvSpPr>
        <p:spPr bwMode="auto">
          <a:xfrm flipV="1">
            <a:off x="1835150" y="1052513"/>
            <a:ext cx="3241675" cy="3240087"/>
          </a:xfrm>
          <a:prstGeom prst="line">
            <a:avLst/>
          </a:prstGeom>
          <a:noFill/>
          <a:ln w="57150">
            <a:solidFill>
              <a:srgbClr val="00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3559" name="Line 8"/>
          <p:cNvSpPr>
            <a:spLocks noChangeShapeType="1"/>
          </p:cNvSpPr>
          <p:nvPr/>
        </p:nvSpPr>
        <p:spPr bwMode="auto">
          <a:xfrm flipV="1">
            <a:off x="2268538" y="1050925"/>
            <a:ext cx="5399087" cy="4249738"/>
          </a:xfrm>
          <a:prstGeom prst="line">
            <a:avLst/>
          </a:prstGeom>
          <a:noFill/>
          <a:ln w="76200">
            <a:solidFill>
              <a:srgbClr val="0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3560" name="Line 10"/>
          <p:cNvSpPr>
            <a:spLocks noChangeShapeType="1"/>
          </p:cNvSpPr>
          <p:nvPr/>
        </p:nvSpPr>
        <p:spPr bwMode="auto">
          <a:xfrm flipV="1">
            <a:off x="1547813" y="981075"/>
            <a:ext cx="0" cy="489585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3561" name="Line 14"/>
          <p:cNvSpPr>
            <a:spLocks noChangeShapeType="1"/>
          </p:cNvSpPr>
          <p:nvPr/>
        </p:nvSpPr>
        <p:spPr bwMode="auto">
          <a:xfrm>
            <a:off x="1547813" y="5876925"/>
            <a:ext cx="6840537"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3562" name="Text Box 16"/>
          <p:cNvSpPr txBox="1">
            <a:spLocks noChangeArrowheads="1"/>
          </p:cNvSpPr>
          <p:nvPr/>
        </p:nvSpPr>
        <p:spPr bwMode="auto">
          <a:xfrm>
            <a:off x="533400" y="914400"/>
            <a:ext cx="9525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Prix</a:t>
            </a:r>
          </a:p>
        </p:txBody>
      </p:sp>
      <p:sp>
        <p:nvSpPr>
          <p:cNvPr id="23563" name="Text Box 17"/>
          <p:cNvSpPr txBox="1">
            <a:spLocks noChangeArrowheads="1"/>
          </p:cNvSpPr>
          <p:nvPr/>
        </p:nvSpPr>
        <p:spPr bwMode="auto">
          <a:xfrm>
            <a:off x="7010400" y="5257800"/>
            <a:ext cx="1828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Quantité</a:t>
            </a:r>
          </a:p>
        </p:txBody>
      </p:sp>
      <p:sp>
        <p:nvSpPr>
          <p:cNvPr id="23564" name="Text Box 20"/>
          <p:cNvSpPr txBox="1">
            <a:spLocks noChangeArrowheads="1"/>
          </p:cNvSpPr>
          <p:nvPr/>
        </p:nvSpPr>
        <p:spPr bwMode="auto">
          <a:xfrm>
            <a:off x="7524750" y="620713"/>
            <a:ext cx="7397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solidFill>
                  <a:srgbClr val="25119F"/>
                </a:solidFill>
              </a:rPr>
              <a:t>O</a:t>
            </a:r>
            <a:r>
              <a:rPr lang="fr-CA" altLang="en-US" sz="3200" b="1" baseline="-25000">
                <a:solidFill>
                  <a:srgbClr val="25119F"/>
                </a:solidFill>
              </a:rPr>
              <a:t>0</a:t>
            </a:r>
            <a:endParaRPr lang="fr-CA" altLang="en-US" sz="3200" b="1">
              <a:solidFill>
                <a:srgbClr val="25119F"/>
              </a:solidFill>
            </a:endParaRPr>
          </a:p>
        </p:txBody>
      </p:sp>
      <p:sp>
        <p:nvSpPr>
          <p:cNvPr id="23565" name="Text Box 21"/>
          <p:cNvSpPr txBox="1">
            <a:spLocks noChangeArrowheads="1"/>
          </p:cNvSpPr>
          <p:nvPr/>
        </p:nvSpPr>
        <p:spPr bwMode="auto">
          <a:xfrm>
            <a:off x="8077200" y="2895600"/>
            <a:ext cx="7397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solidFill>
                  <a:srgbClr val="FF3300"/>
                </a:solidFill>
              </a:rPr>
              <a:t>O</a:t>
            </a:r>
            <a:r>
              <a:rPr lang="fr-CA" altLang="en-US" sz="3200" b="1" baseline="-25000">
                <a:solidFill>
                  <a:srgbClr val="FF3300"/>
                </a:solidFill>
              </a:rPr>
              <a:t>1</a:t>
            </a:r>
            <a:endParaRPr lang="fr-CA" altLang="en-US" sz="3200" b="1">
              <a:solidFill>
                <a:srgbClr val="FF3300"/>
              </a:solidFill>
            </a:endParaRPr>
          </a:p>
        </p:txBody>
      </p:sp>
      <p:sp>
        <p:nvSpPr>
          <p:cNvPr id="23566" name="Text Box 22"/>
          <p:cNvSpPr txBox="1">
            <a:spLocks noChangeArrowheads="1"/>
          </p:cNvSpPr>
          <p:nvPr/>
        </p:nvSpPr>
        <p:spPr bwMode="auto">
          <a:xfrm>
            <a:off x="3059113" y="1773238"/>
            <a:ext cx="7397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solidFill>
                  <a:srgbClr val="009900"/>
                </a:solidFill>
              </a:rPr>
              <a:t>O</a:t>
            </a:r>
            <a:r>
              <a:rPr lang="fr-CA" altLang="en-US" sz="3200" b="1" baseline="-25000">
                <a:solidFill>
                  <a:srgbClr val="009900"/>
                </a:solidFill>
              </a:rPr>
              <a:t>2</a:t>
            </a:r>
            <a:endParaRPr lang="fr-CA" altLang="en-US" sz="3200" b="1">
              <a:solidFill>
                <a:srgbClr val="009900"/>
              </a:solidFill>
            </a:endParaRPr>
          </a:p>
        </p:txBody>
      </p:sp>
      <p:sp>
        <p:nvSpPr>
          <p:cNvPr id="23567" name="Line 30"/>
          <p:cNvSpPr>
            <a:spLocks noChangeShapeType="1"/>
          </p:cNvSpPr>
          <p:nvPr/>
        </p:nvSpPr>
        <p:spPr bwMode="auto">
          <a:xfrm>
            <a:off x="3779838" y="4221163"/>
            <a:ext cx="2016125" cy="0"/>
          </a:xfrm>
          <a:prstGeom prst="line">
            <a:avLst/>
          </a:prstGeom>
          <a:noFill/>
          <a:ln w="76200">
            <a:solidFill>
              <a:schemeClr val="tx1"/>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3568" name="Line 31"/>
          <p:cNvSpPr>
            <a:spLocks noChangeShapeType="1"/>
          </p:cNvSpPr>
          <p:nvPr/>
        </p:nvSpPr>
        <p:spPr bwMode="auto">
          <a:xfrm flipH="1">
            <a:off x="4500563" y="1628775"/>
            <a:ext cx="2303462" cy="0"/>
          </a:xfrm>
          <a:prstGeom prst="line">
            <a:avLst/>
          </a:prstGeom>
          <a:noFill/>
          <a:ln w="76200">
            <a:solidFill>
              <a:schemeClr val="tx1"/>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3569" name="Text Box 32"/>
          <p:cNvSpPr txBox="1">
            <a:spLocks noChangeArrowheads="1"/>
          </p:cNvSpPr>
          <p:nvPr/>
        </p:nvSpPr>
        <p:spPr bwMode="auto">
          <a:xfrm>
            <a:off x="1258888" y="5734050"/>
            <a:ext cx="4095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a:t>0</a:t>
            </a:r>
          </a:p>
        </p:txBody>
      </p:sp>
      <p:sp>
        <p:nvSpPr>
          <p:cNvPr id="23570" name="Line 37"/>
          <p:cNvSpPr>
            <a:spLocks noChangeShapeType="1"/>
          </p:cNvSpPr>
          <p:nvPr/>
        </p:nvSpPr>
        <p:spPr bwMode="auto">
          <a:xfrm>
            <a:off x="5486400" y="2819400"/>
            <a:ext cx="2590800" cy="0"/>
          </a:xfrm>
          <a:prstGeom prst="line">
            <a:avLst/>
          </a:prstGeom>
          <a:noFill/>
          <a:ln w="76200">
            <a:solidFill>
              <a:schemeClr val="tx1"/>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3571" name="Line 38"/>
          <p:cNvSpPr>
            <a:spLocks noChangeShapeType="1"/>
          </p:cNvSpPr>
          <p:nvPr/>
        </p:nvSpPr>
        <p:spPr bwMode="auto">
          <a:xfrm flipH="1">
            <a:off x="2895600" y="3200400"/>
            <a:ext cx="2057400" cy="0"/>
          </a:xfrm>
          <a:prstGeom prst="line">
            <a:avLst/>
          </a:prstGeom>
          <a:noFill/>
          <a:ln w="76200">
            <a:solidFill>
              <a:schemeClr val="tx1"/>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3572" name="Slide Number Placeholder 3"/>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B7B0D905-9AB4-477C-A93F-B99D54B63667}" type="slidenum">
              <a:rPr lang="fr-CA" altLang="en-US" sz="1400" smtClean="0"/>
              <a:pPr eaLnBrk="1" hangingPunct="1">
                <a:spcBef>
                  <a:spcPct val="0"/>
                </a:spcBef>
                <a:buFontTx/>
                <a:buNone/>
              </a:pPr>
              <a:t>24</a:t>
            </a:fld>
            <a:endParaRPr lang="fr-CA" altLang="en-US" sz="1400" smtClean="0"/>
          </a:p>
        </p:txBody>
      </p:sp>
      <p:sp>
        <p:nvSpPr>
          <p:cNvPr id="2" name="Footer Placeholder 1"/>
          <p:cNvSpPr>
            <a:spLocks noGrp="1"/>
          </p:cNvSpPr>
          <p:nvPr>
            <p:ph type="ftr" sz="quarter" idx="11"/>
          </p:nvPr>
        </p:nvSpPr>
        <p:spPr/>
        <p:txBody>
          <a:bodyPr/>
          <a:lstStyle/>
          <a:p>
            <a:pPr>
              <a:defRPr/>
            </a:pPr>
            <a:r>
              <a:rPr lang="fr-CA" smtClean="0"/>
              <a:t>L'offre et la demande</a:t>
            </a:r>
            <a:endParaRPr lang="fr-CA"/>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Footer Placeholder 4"/>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24580" name="Slide Number Placeholder 5"/>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90158942-6FD3-41CD-841A-FA767D5C8063}" type="slidenum">
              <a:rPr lang="fr-CA" altLang="en-US" sz="1400" smtClean="0"/>
              <a:pPr eaLnBrk="1" hangingPunct="1">
                <a:spcBef>
                  <a:spcPct val="0"/>
                </a:spcBef>
                <a:buFontTx/>
                <a:buNone/>
              </a:pPr>
              <a:t>25</a:t>
            </a:fld>
            <a:endParaRPr lang="fr-CA" altLang="en-US" sz="1400" smtClean="0"/>
          </a:p>
        </p:txBody>
      </p:sp>
      <p:sp>
        <p:nvSpPr>
          <p:cNvPr id="24581" name="Rectangle 2"/>
          <p:cNvSpPr>
            <a:spLocks noGrp="1" noChangeArrowheads="1"/>
          </p:cNvSpPr>
          <p:nvPr>
            <p:ph type="title"/>
          </p:nvPr>
        </p:nvSpPr>
        <p:spPr/>
        <p:txBody>
          <a:bodyPr/>
          <a:lstStyle/>
          <a:p>
            <a:pPr eaLnBrk="1" hangingPunct="1"/>
            <a:r>
              <a:rPr lang="fr-CA" altLang="en-US" smtClean="0"/>
              <a:t>Déplacements sur et glissements de la courbe de l’offre</a:t>
            </a:r>
          </a:p>
        </p:txBody>
      </p:sp>
      <p:sp>
        <p:nvSpPr>
          <p:cNvPr id="24582" name="Rectangle 3"/>
          <p:cNvSpPr>
            <a:spLocks noGrp="1" noChangeArrowheads="1"/>
          </p:cNvSpPr>
          <p:nvPr>
            <p:ph type="body" idx="1"/>
          </p:nvPr>
        </p:nvSpPr>
        <p:spPr>
          <a:xfrm>
            <a:off x="609600" y="1828800"/>
            <a:ext cx="7696200" cy="4038600"/>
          </a:xfrm>
        </p:spPr>
        <p:txBody>
          <a:bodyPr/>
          <a:lstStyle/>
          <a:p>
            <a:pPr marL="590550" indent="-590550" eaLnBrk="1" hangingPunct="1">
              <a:buFont typeface="Wingdings" pitchFamily="2" charset="2"/>
              <a:buNone/>
            </a:pPr>
            <a:r>
              <a:rPr lang="fr-CA" altLang="en-US" sz="2400" u="sng" dirty="0" smtClean="0"/>
              <a:t>Déplacement sur la courbe</a:t>
            </a:r>
          </a:p>
          <a:p>
            <a:pPr marL="590550" indent="-590550" eaLnBrk="1" hangingPunct="1"/>
            <a:r>
              <a:rPr lang="fr-CA" altLang="en-US" sz="2400" dirty="0" smtClean="0"/>
              <a:t>∆ du prix du bien ou du service </a:t>
            </a:r>
          </a:p>
          <a:p>
            <a:pPr marL="590550" indent="-590550" eaLnBrk="1" hangingPunct="1">
              <a:buFontTx/>
              <a:buNone/>
            </a:pPr>
            <a:r>
              <a:rPr lang="fr-CA" altLang="en-US" sz="2600" u="sng" dirty="0" smtClean="0"/>
              <a:t>Glissements de la courbe</a:t>
            </a:r>
            <a:r>
              <a:rPr lang="fr-CA" altLang="en-US" sz="2400" dirty="0" smtClean="0"/>
              <a:t> </a:t>
            </a:r>
          </a:p>
          <a:p>
            <a:pPr marL="590550" indent="-590550" eaLnBrk="1" hangingPunct="1">
              <a:buFont typeface="Wingdings" pitchFamily="2" charset="2"/>
              <a:buAutoNum type="arabicPeriod"/>
            </a:pPr>
            <a:r>
              <a:rPr lang="fr-CA" altLang="en-US" sz="2400" dirty="0" smtClean="0"/>
              <a:t>∆ prix des intrants</a:t>
            </a:r>
          </a:p>
          <a:p>
            <a:pPr marL="590550" indent="-590550" eaLnBrk="1" hangingPunct="1">
              <a:buFont typeface="Wingdings" pitchFamily="2" charset="2"/>
              <a:buAutoNum type="arabicPeriod"/>
            </a:pPr>
            <a:r>
              <a:rPr lang="fr-CA" altLang="en-US" sz="2400" dirty="0" smtClean="0"/>
              <a:t>Avancées technologiques</a:t>
            </a:r>
          </a:p>
          <a:p>
            <a:pPr marL="590550" indent="-590550" eaLnBrk="1" hangingPunct="1">
              <a:buFont typeface="Wingdings" pitchFamily="2" charset="2"/>
              <a:buAutoNum type="arabicPeriod"/>
            </a:pPr>
            <a:r>
              <a:rPr lang="fr-CA" altLang="en-US" sz="2400" dirty="0" smtClean="0"/>
              <a:t>∆ nombre de producteurs </a:t>
            </a:r>
          </a:p>
          <a:p>
            <a:pPr marL="590550" indent="-590550" eaLnBrk="1" hangingPunct="1">
              <a:buFont typeface="Wingdings" pitchFamily="2" charset="2"/>
              <a:buAutoNum type="arabicPeriod"/>
            </a:pPr>
            <a:r>
              <a:rPr lang="fr-CA" altLang="en-US" sz="2400" dirty="0" smtClean="0"/>
              <a:t>∆ réglementation gouvernementale</a:t>
            </a:r>
          </a:p>
          <a:p>
            <a:pPr marL="590550" indent="-590550" eaLnBrk="1" hangingPunct="1">
              <a:buFont typeface="Wingdings" pitchFamily="2" charset="2"/>
              <a:buAutoNum type="arabicPeriod"/>
            </a:pPr>
            <a:r>
              <a:rPr lang="fr-CA" altLang="en-US" sz="2400" dirty="0" smtClean="0"/>
              <a:t>∆ anticipations des producteurs (prix futurs)</a:t>
            </a:r>
          </a:p>
          <a:p>
            <a:pPr marL="590550" indent="-590550" eaLnBrk="1" hangingPunct="1">
              <a:buFont typeface="Wingdings" pitchFamily="2" charset="2"/>
              <a:buAutoNum type="arabicPeriod"/>
            </a:pPr>
            <a:r>
              <a:rPr lang="fr-CA" altLang="en-US" sz="2400" dirty="0" smtClean="0"/>
              <a:t>…</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Footer Placeholder 4"/>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25604" name="Slide Number Placeholder 5"/>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35644A3F-856B-483A-98E0-E711E8EF5887}" type="slidenum">
              <a:rPr lang="fr-CA" altLang="en-US" sz="1400" smtClean="0"/>
              <a:pPr eaLnBrk="1" hangingPunct="1">
                <a:spcBef>
                  <a:spcPct val="0"/>
                </a:spcBef>
                <a:buFontTx/>
                <a:buNone/>
              </a:pPr>
              <a:t>26</a:t>
            </a:fld>
            <a:endParaRPr lang="fr-CA" altLang="en-US" sz="1400" smtClean="0"/>
          </a:p>
        </p:txBody>
      </p:sp>
      <p:sp>
        <p:nvSpPr>
          <p:cNvPr id="25605" name="Rectangle 2"/>
          <p:cNvSpPr>
            <a:spLocks noGrp="1" noChangeArrowheads="1"/>
          </p:cNvSpPr>
          <p:nvPr>
            <p:ph type="title"/>
          </p:nvPr>
        </p:nvSpPr>
        <p:spPr>
          <a:xfrm>
            <a:off x="457200" y="274638"/>
            <a:ext cx="8229600" cy="1425575"/>
          </a:xfrm>
        </p:spPr>
        <p:txBody>
          <a:bodyPr/>
          <a:lstStyle/>
          <a:p>
            <a:pPr eaLnBrk="1" hangingPunct="1"/>
            <a:r>
              <a:rPr lang="fr-CA" altLang="en-US" dirty="0" smtClean="0"/>
              <a:t>Facteurs de glissement de l’offre</a:t>
            </a:r>
          </a:p>
        </p:txBody>
      </p:sp>
      <p:sp>
        <p:nvSpPr>
          <p:cNvPr id="25606" name="Rectangle 3"/>
          <p:cNvSpPr>
            <a:spLocks noGrp="1" noChangeArrowheads="1"/>
          </p:cNvSpPr>
          <p:nvPr>
            <p:ph type="body" idx="1"/>
          </p:nvPr>
        </p:nvSpPr>
        <p:spPr>
          <a:xfrm>
            <a:off x="457200" y="1773238"/>
            <a:ext cx="8686800" cy="4824412"/>
          </a:xfrm>
        </p:spPr>
        <p:txBody>
          <a:bodyPr/>
          <a:lstStyle/>
          <a:p>
            <a:pPr marL="533400" indent="-533400" eaLnBrk="1" hangingPunct="1">
              <a:buFontTx/>
              <a:buAutoNum type="arabicPeriod"/>
            </a:pPr>
            <a:r>
              <a:rPr lang="fr-CA" altLang="en-US" sz="2400" dirty="0" smtClean="0"/>
              <a:t>Prix des intrants (matières premières et facteurs de production (capital, travail)).</a:t>
            </a:r>
          </a:p>
          <a:p>
            <a:pPr marL="914400" lvl="1" indent="-457200" eaLnBrk="1" hangingPunct="1">
              <a:buFontTx/>
              <a:buChar char="•"/>
            </a:pPr>
            <a:r>
              <a:rPr lang="fr-CA" altLang="en-US" dirty="0" smtClean="0"/>
              <a:t>Hausse du prix des intrants </a:t>
            </a:r>
            <a:r>
              <a:rPr lang="fr-CA" altLang="en-US" dirty="0" smtClean="0">
                <a:sym typeface="Wingdings" panose="05000000000000000000" pitchFamily="2" charset="2"/>
              </a:rPr>
              <a:t> production moindre.</a:t>
            </a:r>
            <a:endParaRPr lang="fr-CA" altLang="en-US" dirty="0" smtClean="0"/>
          </a:p>
          <a:p>
            <a:pPr marL="533400" indent="-533400" eaLnBrk="1" hangingPunct="1">
              <a:buFontTx/>
              <a:buAutoNum type="arabicPeriod"/>
            </a:pPr>
            <a:r>
              <a:rPr lang="fr-CA" altLang="en-US" sz="2400" dirty="0" smtClean="0"/>
              <a:t>La technologie</a:t>
            </a:r>
          </a:p>
          <a:p>
            <a:pPr marL="914400" lvl="1" indent="-457200" eaLnBrk="1" hangingPunct="1">
              <a:buFontTx/>
              <a:buChar char="•"/>
            </a:pPr>
            <a:r>
              <a:rPr lang="fr-CA" altLang="en-US" sz="2000" dirty="0" smtClean="0"/>
              <a:t>réduit les coûts et accroît la production pour tous les prix</a:t>
            </a:r>
          </a:p>
          <a:p>
            <a:pPr marL="533400" indent="-533400" eaLnBrk="1" hangingPunct="1">
              <a:buFontTx/>
              <a:buAutoNum type="arabicPeriod"/>
            </a:pPr>
            <a:r>
              <a:rPr lang="fr-CA" altLang="en-US" sz="2400" dirty="0" smtClean="0"/>
              <a:t>Le nombre de producteurs</a:t>
            </a:r>
          </a:p>
          <a:p>
            <a:pPr marL="914400" lvl="1" indent="-457200" eaLnBrk="1" hangingPunct="1">
              <a:buFontTx/>
              <a:buChar char="•"/>
            </a:pPr>
            <a:r>
              <a:rPr lang="fr-CA" altLang="en-US" sz="2000" dirty="0" smtClean="0"/>
              <a:t>Hausse de la production à chaque prix</a:t>
            </a:r>
            <a:endParaRPr lang="fr-CA" altLang="en-US" sz="2000" baseline="-25000" dirty="0" smtClean="0"/>
          </a:p>
          <a:p>
            <a:pPr marL="533400" indent="-533400" eaLnBrk="1" hangingPunct="1">
              <a:buFontTx/>
              <a:buAutoNum type="arabicPeriod"/>
            </a:pPr>
            <a:r>
              <a:rPr lang="fr-CA" altLang="en-US" sz="2400" dirty="0" smtClean="0"/>
              <a:t>La réglementation gouvernementale</a:t>
            </a:r>
          </a:p>
          <a:p>
            <a:pPr marL="914400" lvl="1" indent="-457200" eaLnBrk="1" hangingPunct="1">
              <a:buFontTx/>
              <a:buChar char="•"/>
            </a:pPr>
            <a:r>
              <a:rPr lang="fr-CA" altLang="en-US" sz="2000" dirty="0" smtClean="0"/>
              <a:t>Accroissement des coûts de production</a:t>
            </a:r>
            <a:endParaRPr lang="fr-CA" altLang="en-US" sz="2000" u="sng" dirty="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Slide Number Placeholder 4"/>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90A51F16-732E-439B-B80F-E1469CF0E6BA}" type="slidenum">
              <a:rPr lang="fr-CA" altLang="en-US" sz="1400" smtClean="0"/>
              <a:pPr eaLnBrk="1" hangingPunct="1">
                <a:spcBef>
                  <a:spcPct val="0"/>
                </a:spcBef>
                <a:buFontTx/>
                <a:buNone/>
              </a:pPr>
              <a:t>27</a:t>
            </a:fld>
            <a:endParaRPr lang="fr-CA" altLang="en-US" sz="1400" smtClean="0"/>
          </a:p>
        </p:txBody>
      </p:sp>
      <p:sp>
        <p:nvSpPr>
          <p:cNvPr id="26627"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6628"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6629" name="Rectangle 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6630" name="Rectangle 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6631" name="Rectangle 6"/>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6632" name="Rectangle 7"/>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6633" name="Rectangle 8"/>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6634" name="Rectangle 9"/>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6635" name="Rectangle 10"/>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6636" name="Rectangle 11"/>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6637" name="Rectangle 1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6638" name="Rectangle 1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6639" name="Rectangle 1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6640" name="Rectangle 1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6641" name="Rectangle 16"/>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6642" name="Rectangle 17"/>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6643" name="Rectangle 18"/>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r>
              <a:rPr lang="fr-CA" altLang="en-US" dirty="0" smtClean="0"/>
              <a:t>Facteur de glissement de l</a:t>
            </a:r>
            <a:r>
              <a:rPr lang="en-CA" altLang="en-US" dirty="0" smtClean="0"/>
              <a:t>’</a:t>
            </a:r>
            <a:r>
              <a:rPr lang="fr-CA" altLang="en-US" dirty="0" smtClean="0"/>
              <a:t>offre : Hausse du prix des intrants (p. ex. salaires)</a:t>
            </a:r>
          </a:p>
        </p:txBody>
      </p:sp>
      <p:sp>
        <p:nvSpPr>
          <p:cNvPr id="26644" name="Line 19"/>
          <p:cNvSpPr>
            <a:spLocks noChangeShapeType="1"/>
          </p:cNvSpPr>
          <p:nvPr/>
        </p:nvSpPr>
        <p:spPr bwMode="auto">
          <a:xfrm flipV="1">
            <a:off x="2209800" y="2667000"/>
            <a:ext cx="2819400" cy="1905000"/>
          </a:xfrm>
          <a:prstGeom prst="line">
            <a:avLst/>
          </a:prstGeom>
          <a:noFill/>
          <a:ln w="127000">
            <a:solidFill>
              <a:srgbClr val="FC0128"/>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6645" name="Rectangle 20"/>
          <p:cNvSpPr>
            <a:spLocks noChangeArrowheads="1"/>
          </p:cNvSpPr>
          <p:nvPr/>
        </p:nvSpPr>
        <p:spPr bwMode="auto">
          <a:xfrm>
            <a:off x="685800" y="1676400"/>
            <a:ext cx="452438" cy="5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FontTx/>
              <a:buNone/>
            </a:pPr>
            <a:r>
              <a:rPr lang="en-US" altLang="en-US" sz="3200" b="1"/>
              <a:t>P</a:t>
            </a:r>
          </a:p>
        </p:txBody>
      </p:sp>
      <p:sp>
        <p:nvSpPr>
          <p:cNvPr id="26646" name="Line 21"/>
          <p:cNvSpPr>
            <a:spLocks noChangeShapeType="1"/>
          </p:cNvSpPr>
          <p:nvPr/>
        </p:nvSpPr>
        <p:spPr bwMode="auto">
          <a:xfrm>
            <a:off x="1219200" y="1752600"/>
            <a:ext cx="0" cy="4038600"/>
          </a:xfrm>
          <a:prstGeom prst="line">
            <a:avLst/>
          </a:prstGeom>
          <a:noFill/>
          <a:ln w="127000">
            <a:solidFill>
              <a:schemeClr val="tx2"/>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6647" name="Line 22"/>
          <p:cNvSpPr>
            <a:spLocks noChangeShapeType="1"/>
          </p:cNvSpPr>
          <p:nvPr/>
        </p:nvSpPr>
        <p:spPr bwMode="auto">
          <a:xfrm>
            <a:off x="1143000" y="5791200"/>
            <a:ext cx="3276600" cy="0"/>
          </a:xfrm>
          <a:prstGeom prst="line">
            <a:avLst/>
          </a:prstGeom>
          <a:noFill/>
          <a:ln w="127000">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6648" name="Line 23"/>
          <p:cNvSpPr>
            <a:spLocks noChangeShapeType="1"/>
          </p:cNvSpPr>
          <p:nvPr/>
        </p:nvSpPr>
        <p:spPr bwMode="auto">
          <a:xfrm flipV="1">
            <a:off x="2438400" y="3124200"/>
            <a:ext cx="3048000" cy="1981200"/>
          </a:xfrm>
          <a:prstGeom prst="line">
            <a:avLst/>
          </a:prstGeom>
          <a:noFill/>
          <a:ln w="101600">
            <a:solidFill>
              <a:srgbClr val="FC012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6649" name="AutoShape 25"/>
          <p:cNvSpPr>
            <a:spLocks noChangeArrowheads="1"/>
          </p:cNvSpPr>
          <p:nvPr/>
        </p:nvSpPr>
        <p:spPr bwMode="auto">
          <a:xfrm rot="-7522892">
            <a:off x="4724400" y="2819400"/>
            <a:ext cx="520700" cy="520700"/>
          </a:xfrm>
          <a:prstGeom prst="rightArrow">
            <a:avLst>
              <a:gd name="adj1" fmla="val 50000"/>
              <a:gd name="adj2" fmla="val 50005"/>
            </a:avLst>
          </a:prstGeom>
          <a:solidFill>
            <a:schemeClr val="accent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6650" name="Rectangle 26"/>
          <p:cNvSpPr>
            <a:spLocks noChangeArrowheads="1"/>
          </p:cNvSpPr>
          <p:nvPr/>
        </p:nvSpPr>
        <p:spPr bwMode="auto">
          <a:xfrm>
            <a:off x="3948113" y="5838825"/>
            <a:ext cx="496887" cy="5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FontTx/>
              <a:buNone/>
            </a:pPr>
            <a:r>
              <a:rPr lang="en-US" altLang="en-US" sz="3200" b="1"/>
              <a:t>Q</a:t>
            </a:r>
          </a:p>
        </p:txBody>
      </p:sp>
      <p:sp>
        <p:nvSpPr>
          <p:cNvPr id="26651" name="Text Box 27"/>
          <p:cNvSpPr txBox="1">
            <a:spLocks noChangeArrowheads="1"/>
          </p:cNvSpPr>
          <p:nvPr/>
        </p:nvSpPr>
        <p:spPr bwMode="auto">
          <a:xfrm>
            <a:off x="3733800" y="1600200"/>
            <a:ext cx="4587875" cy="650875"/>
          </a:xfrm>
          <a:prstGeom prst="rect">
            <a:avLst/>
          </a:prstGeom>
          <a:solidFill>
            <a:srgbClr val="FFFF99"/>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fr-CA" altLang="en-US" sz="2000"/>
              <a:t>Hausse du coût de production </a:t>
            </a:r>
          </a:p>
          <a:p>
            <a:pPr eaLnBrk="1" hangingPunct="1">
              <a:lnSpc>
                <a:spcPct val="80000"/>
              </a:lnSpc>
              <a:buClr>
                <a:schemeClr val="tx1"/>
              </a:buClr>
              <a:buFontTx/>
              <a:buNone/>
            </a:pPr>
            <a:r>
              <a:rPr lang="fr-CA" altLang="en-US" sz="2000">
                <a:sym typeface="Wingdings" pitchFamily="2" charset="2"/>
              </a:rPr>
              <a:t> Glissement de l’offre vers l’intérieur</a:t>
            </a:r>
            <a:endParaRPr lang="fr-CA" altLang="en-US" sz="2000"/>
          </a:p>
        </p:txBody>
      </p:sp>
      <p:sp>
        <p:nvSpPr>
          <p:cNvPr id="26652" name="Text Box 28"/>
          <p:cNvSpPr txBox="1">
            <a:spLocks noChangeArrowheads="1"/>
          </p:cNvSpPr>
          <p:nvPr/>
        </p:nvSpPr>
        <p:spPr bwMode="auto">
          <a:xfrm>
            <a:off x="3581400" y="4343400"/>
            <a:ext cx="21145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en-US" altLang="en-US" sz="2000" b="1" dirty="0" err="1">
                <a:solidFill>
                  <a:srgbClr val="FF0000"/>
                </a:solidFill>
              </a:rPr>
              <a:t>Offre</a:t>
            </a:r>
            <a:r>
              <a:rPr lang="en-US" altLang="en-US" sz="2000" b="1" dirty="0">
                <a:solidFill>
                  <a:srgbClr val="FF0000"/>
                </a:solidFill>
              </a:rPr>
              <a:t> de </a:t>
            </a:r>
            <a:r>
              <a:rPr lang="en-US" altLang="en-US" sz="2000" b="1" dirty="0" err="1">
                <a:solidFill>
                  <a:srgbClr val="FF0000"/>
                </a:solidFill>
              </a:rPr>
              <a:t>bidules</a:t>
            </a:r>
            <a:endParaRPr lang="en-US" altLang="en-US" sz="2000" b="1" dirty="0">
              <a:solidFill>
                <a:srgbClr val="FF0000"/>
              </a:solidFill>
            </a:endParaRPr>
          </a:p>
        </p:txBody>
      </p:sp>
      <p:sp>
        <p:nvSpPr>
          <p:cNvPr id="26653" name="AutoShape 29"/>
          <p:cNvSpPr>
            <a:spLocks noChangeArrowheads="1"/>
          </p:cNvSpPr>
          <p:nvPr/>
        </p:nvSpPr>
        <p:spPr bwMode="auto">
          <a:xfrm rot="-7522892">
            <a:off x="2667000" y="4191000"/>
            <a:ext cx="520700" cy="520700"/>
          </a:xfrm>
          <a:prstGeom prst="rightArrow">
            <a:avLst>
              <a:gd name="adj1" fmla="val 50000"/>
              <a:gd name="adj2" fmla="val 50005"/>
            </a:avLst>
          </a:prstGeom>
          <a:solidFill>
            <a:schemeClr val="accent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 name="Footer Placeholder 1"/>
          <p:cNvSpPr>
            <a:spLocks noGrp="1"/>
          </p:cNvSpPr>
          <p:nvPr>
            <p:ph type="ftr" sz="quarter" idx="11"/>
          </p:nvPr>
        </p:nvSpPr>
        <p:spPr/>
        <p:txBody>
          <a:bodyPr/>
          <a:lstStyle/>
          <a:p>
            <a:pPr>
              <a:defRPr/>
            </a:pPr>
            <a:r>
              <a:rPr lang="fr-CA" smtClean="0"/>
              <a:t>L'offre et la demande</a:t>
            </a:r>
            <a:endParaRPr lang="fr-CA"/>
          </a:p>
        </p:txBody>
      </p:sp>
    </p:spTree>
  </p:cSld>
  <p:clrMapOvr>
    <a:masterClrMapping/>
  </p:clrMapOvr>
  <p:transition>
    <p:wipe di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Slide Number Placeholder 4"/>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19CCA7BD-9993-43E5-946A-1C9D5B36E558}" type="slidenum">
              <a:rPr lang="fr-CA" altLang="en-US" sz="1400" smtClean="0"/>
              <a:pPr eaLnBrk="1" hangingPunct="1">
                <a:spcBef>
                  <a:spcPct val="0"/>
                </a:spcBef>
                <a:buFontTx/>
                <a:buNone/>
              </a:pPr>
              <a:t>28</a:t>
            </a:fld>
            <a:endParaRPr lang="fr-CA" altLang="en-US" sz="1400" smtClean="0"/>
          </a:p>
        </p:txBody>
      </p:sp>
      <p:sp>
        <p:nvSpPr>
          <p:cNvPr id="27651"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7652"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7653" name="Rectangle 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7654" name="Rectangle 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7655" name="Rectangle 6"/>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7656" name="Rectangle 7"/>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7657" name="Rectangle 8"/>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7658" name="Rectangle 9"/>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7659" name="Rectangle 10"/>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7660" name="Rectangle 11"/>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7661" name="Rectangle 1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7662" name="Rectangle 1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7663" name="Rectangle 1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7664" name="Rectangle 1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7665" name="Rectangle 16"/>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7666" name="Rectangle 17"/>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7667" name="Rectangle 18"/>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r>
              <a:rPr lang="fr-CA" altLang="en-US" smtClean="0"/>
              <a:t>Facteur de glissement de l</a:t>
            </a:r>
            <a:r>
              <a:rPr lang="en-CA" altLang="en-US" smtClean="0"/>
              <a:t>’</a:t>
            </a:r>
            <a:r>
              <a:rPr lang="fr-CA" altLang="en-US" smtClean="0"/>
              <a:t>offre : Hausse de la réglementation</a:t>
            </a:r>
          </a:p>
        </p:txBody>
      </p:sp>
      <p:sp>
        <p:nvSpPr>
          <p:cNvPr id="27668" name="Line 19"/>
          <p:cNvSpPr>
            <a:spLocks noChangeShapeType="1"/>
          </p:cNvSpPr>
          <p:nvPr/>
        </p:nvSpPr>
        <p:spPr bwMode="auto">
          <a:xfrm flipV="1">
            <a:off x="2209800" y="2667000"/>
            <a:ext cx="2819400" cy="1905000"/>
          </a:xfrm>
          <a:prstGeom prst="line">
            <a:avLst/>
          </a:prstGeom>
          <a:noFill/>
          <a:ln w="127000">
            <a:solidFill>
              <a:srgbClr val="FC0128"/>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7669" name="Rectangle 20"/>
          <p:cNvSpPr>
            <a:spLocks noChangeArrowheads="1"/>
          </p:cNvSpPr>
          <p:nvPr/>
        </p:nvSpPr>
        <p:spPr bwMode="auto">
          <a:xfrm>
            <a:off x="685800" y="1676400"/>
            <a:ext cx="452438" cy="5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FontTx/>
              <a:buNone/>
            </a:pPr>
            <a:r>
              <a:rPr lang="en-US" altLang="en-US" sz="3200" b="1"/>
              <a:t>P</a:t>
            </a:r>
          </a:p>
        </p:txBody>
      </p:sp>
      <p:sp>
        <p:nvSpPr>
          <p:cNvPr id="27670" name="Line 21"/>
          <p:cNvSpPr>
            <a:spLocks noChangeShapeType="1"/>
          </p:cNvSpPr>
          <p:nvPr/>
        </p:nvSpPr>
        <p:spPr bwMode="auto">
          <a:xfrm>
            <a:off x="1219200" y="1752600"/>
            <a:ext cx="0" cy="4038600"/>
          </a:xfrm>
          <a:prstGeom prst="line">
            <a:avLst/>
          </a:prstGeom>
          <a:noFill/>
          <a:ln w="127000">
            <a:solidFill>
              <a:schemeClr val="tx2"/>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7671" name="Line 22"/>
          <p:cNvSpPr>
            <a:spLocks noChangeShapeType="1"/>
          </p:cNvSpPr>
          <p:nvPr/>
        </p:nvSpPr>
        <p:spPr bwMode="auto">
          <a:xfrm>
            <a:off x="1143000" y="5791200"/>
            <a:ext cx="3276600" cy="0"/>
          </a:xfrm>
          <a:prstGeom prst="line">
            <a:avLst/>
          </a:prstGeom>
          <a:noFill/>
          <a:ln w="127000">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7672" name="Line 23"/>
          <p:cNvSpPr>
            <a:spLocks noChangeShapeType="1"/>
          </p:cNvSpPr>
          <p:nvPr/>
        </p:nvSpPr>
        <p:spPr bwMode="auto">
          <a:xfrm flipV="1">
            <a:off x="2438400" y="3124200"/>
            <a:ext cx="3048000" cy="1981200"/>
          </a:xfrm>
          <a:prstGeom prst="line">
            <a:avLst/>
          </a:prstGeom>
          <a:noFill/>
          <a:ln w="101600">
            <a:solidFill>
              <a:srgbClr val="FC012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7673" name="AutoShape 24"/>
          <p:cNvSpPr>
            <a:spLocks noChangeArrowheads="1"/>
          </p:cNvSpPr>
          <p:nvPr/>
        </p:nvSpPr>
        <p:spPr bwMode="auto">
          <a:xfrm rot="-7522892">
            <a:off x="4724400" y="2819400"/>
            <a:ext cx="520700" cy="520700"/>
          </a:xfrm>
          <a:prstGeom prst="rightArrow">
            <a:avLst>
              <a:gd name="adj1" fmla="val 50000"/>
              <a:gd name="adj2" fmla="val 50005"/>
            </a:avLst>
          </a:prstGeom>
          <a:solidFill>
            <a:schemeClr val="accent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7674" name="Rectangle 25"/>
          <p:cNvSpPr>
            <a:spLocks noChangeArrowheads="1"/>
          </p:cNvSpPr>
          <p:nvPr/>
        </p:nvSpPr>
        <p:spPr bwMode="auto">
          <a:xfrm>
            <a:off x="3948113" y="5838825"/>
            <a:ext cx="496887" cy="5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FontTx/>
              <a:buNone/>
            </a:pPr>
            <a:r>
              <a:rPr lang="en-US" altLang="en-US" sz="3200" b="1"/>
              <a:t>Q</a:t>
            </a:r>
          </a:p>
        </p:txBody>
      </p:sp>
      <p:sp>
        <p:nvSpPr>
          <p:cNvPr id="27675" name="Text Box 26"/>
          <p:cNvSpPr txBox="1">
            <a:spLocks noChangeArrowheads="1"/>
          </p:cNvSpPr>
          <p:nvPr/>
        </p:nvSpPr>
        <p:spPr bwMode="auto">
          <a:xfrm>
            <a:off x="3733800" y="1600200"/>
            <a:ext cx="4587875" cy="955675"/>
          </a:xfrm>
          <a:prstGeom prst="rect">
            <a:avLst/>
          </a:prstGeom>
          <a:solidFill>
            <a:srgbClr val="FFFF99"/>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fr-CA" altLang="en-US" sz="2000"/>
              <a:t>Davantage de réglementation  </a:t>
            </a:r>
          </a:p>
          <a:p>
            <a:pPr eaLnBrk="1" hangingPunct="1">
              <a:lnSpc>
                <a:spcPct val="80000"/>
              </a:lnSpc>
              <a:buClr>
                <a:schemeClr val="tx1"/>
              </a:buClr>
              <a:buFontTx/>
              <a:buNone/>
            </a:pPr>
            <a:r>
              <a:rPr lang="fr-CA" altLang="en-US" sz="2000">
                <a:sym typeface="Wingdings" pitchFamily="2" charset="2"/>
              </a:rPr>
              <a:t> Hausse du coût de production</a:t>
            </a:r>
          </a:p>
          <a:p>
            <a:pPr eaLnBrk="1" hangingPunct="1">
              <a:lnSpc>
                <a:spcPct val="80000"/>
              </a:lnSpc>
              <a:buClr>
                <a:schemeClr val="tx1"/>
              </a:buClr>
              <a:buFontTx/>
              <a:buNone/>
            </a:pPr>
            <a:r>
              <a:rPr lang="fr-CA" altLang="en-US" sz="1800">
                <a:sym typeface="Wingdings" pitchFamily="2" charset="2"/>
              </a:rPr>
              <a:t> </a:t>
            </a:r>
            <a:r>
              <a:rPr lang="fr-CA" altLang="en-US" sz="2000">
                <a:sym typeface="Wingdings" pitchFamily="2" charset="2"/>
              </a:rPr>
              <a:t>Glissement de l’offre vers l’intérieur</a:t>
            </a:r>
          </a:p>
        </p:txBody>
      </p:sp>
      <p:sp>
        <p:nvSpPr>
          <p:cNvPr id="27676" name="Text Box 27"/>
          <p:cNvSpPr txBox="1">
            <a:spLocks noChangeArrowheads="1"/>
          </p:cNvSpPr>
          <p:nvPr/>
        </p:nvSpPr>
        <p:spPr bwMode="auto">
          <a:xfrm>
            <a:off x="3733800" y="4267200"/>
            <a:ext cx="21145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fr-CA" altLang="en-US" sz="2000" b="1">
                <a:solidFill>
                  <a:srgbClr val="FF0000"/>
                </a:solidFill>
              </a:rPr>
              <a:t>Offre de bidules</a:t>
            </a:r>
          </a:p>
        </p:txBody>
      </p:sp>
      <p:sp>
        <p:nvSpPr>
          <p:cNvPr id="27677" name="AutoShape 28"/>
          <p:cNvSpPr>
            <a:spLocks noChangeArrowheads="1"/>
          </p:cNvSpPr>
          <p:nvPr/>
        </p:nvSpPr>
        <p:spPr bwMode="auto">
          <a:xfrm rot="-7522892">
            <a:off x="2667000" y="4191000"/>
            <a:ext cx="520700" cy="520700"/>
          </a:xfrm>
          <a:prstGeom prst="rightArrow">
            <a:avLst>
              <a:gd name="adj1" fmla="val 50000"/>
              <a:gd name="adj2" fmla="val 50005"/>
            </a:avLst>
          </a:prstGeom>
          <a:solidFill>
            <a:schemeClr val="accent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 name="Footer Placeholder 1"/>
          <p:cNvSpPr>
            <a:spLocks noGrp="1"/>
          </p:cNvSpPr>
          <p:nvPr>
            <p:ph type="ftr" sz="quarter" idx="11"/>
          </p:nvPr>
        </p:nvSpPr>
        <p:spPr/>
        <p:txBody>
          <a:bodyPr/>
          <a:lstStyle/>
          <a:p>
            <a:pPr>
              <a:defRPr/>
            </a:pPr>
            <a:r>
              <a:rPr lang="fr-CA" smtClean="0"/>
              <a:t>L'offre et la demande</a:t>
            </a:r>
            <a:endParaRPr lang="fr-CA"/>
          </a:p>
        </p:txBody>
      </p:sp>
    </p:spTree>
  </p:cSld>
  <p:clrMapOvr>
    <a:masterClrMapping/>
  </p:clrMapOvr>
  <p:transition>
    <p:wipe di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Slide Number Placeholder 4"/>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579CEF75-3659-4BCA-B5E5-3024FF81D009}" type="slidenum">
              <a:rPr lang="fr-CA" altLang="en-US" sz="1400" smtClean="0"/>
              <a:pPr eaLnBrk="1" hangingPunct="1">
                <a:spcBef>
                  <a:spcPct val="0"/>
                </a:spcBef>
                <a:buFontTx/>
                <a:buNone/>
              </a:pPr>
              <a:t>29</a:t>
            </a:fld>
            <a:endParaRPr lang="fr-CA" altLang="en-US" sz="1400" smtClean="0"/>
          </a:p>
        </p:txBody>
      </p:sp>
      <p:sp>
        <p:nvSpPr>
          <p:cNvPr id="28675"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8676"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8677" name="Rectangle 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8678" name="Rectangle 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8679" name="Rectangle 6"/>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8680" name="Rectangle 7"/>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8681" name="Rectangle 8"/>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8682" name="Rectangle 9"/>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8683" name="Rectangle 10"/>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8684" name="Rectangle 11"/>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8685" name="Rectangle 1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8686" name="Rectangle 1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8687" name="Rectangle 1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8688" name="Rectangle 1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8689" name="Rectangle 16"/>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8690" name="Rectangle 17"/>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8691" name="Rectangle 18"/>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r>
              <a:rPr lang="fr-CA" altLang="en-US" smtClean="0"/>
              <a:t>Facteur de glissement de l</a:t>
            </a:r>
            <a:r>
              <a:rPr lang="en-CA" altLang="en-US" smtClean="0"/>
              <a:t>’</a:t>
            </a:r>
            <a:r>
              <a:rPr lang="fr-CA" altLang="en-US" smtClean="0"/>
              <a:t>offre : Hausse de la productivité des intrants</a:t>
            </a:r>
          </a:p>
        </p:txBody>
      </p:sp>
      <p:sp>
        <p:nvSpPr>
          <p:cNvPr id="28692" name="Line 19"/>
          <p:cNvSpPr>
            <a:spLocks noChangeShapeType="1"/>
          </p:cNvSpPr>
          <p:nvPr/>
        </p:nvSpPr>
        <p:spPr bwMode="auto">
          <a:xfrm flipV="1">
            <a:off x="2209800" y="2667000"/>
            <a:ext cx="2819400" cy="1905000"/>
          </a:xfrm>
          <a:prstGeom prst="line">
            <a:avLst/>
          </a:prstGeom>
          <a:noFill/>
          <a:ln w="127000">
            <a:solidFill>
              <a:srgbClr val="FC012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8693" name="Rectangle 20"/>
          <p:cNvSpPr>
            <a:spLocks noChangeArrowheads="1"/>
          </p:cNvSpPr>
          <p:nvPr/>
        </p:nvSpPr>
        <p:spPr bwMode="auto">
          <a:xfrm>
            <a:off x="685800" y="1676400"/>
            <a:ext cx="452438" cy="5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FontTx/>
              <a:buNone/>
            </a:pPr>
            <a:r>
              <a:rPr lang="en-US" altLang="en-US" sz="3200" b="1"/>
              <a:t>P</a:t>
            </a:r>
          </a:p>
        </p:txBody>
      </p:sp>
      <p:sp>
        <p:nvSpPr>
          <p:cNvPr id="28694" name="Line 21"/>
          <p:cNvSpPr>
            <a:spLocks noChangeShapeType="1"/>
          </p:cNvSpPr>
          <p:nvPr/>
        </p:nvSpPr>
        <p:spPr bwMode="auto">
          <a:xfrm>
            <a:off x="1219200" y="1752600"/>
            <a:ext cx="0" cy="4038600"/>
          </a:xfrm>
          <a:prstGeom prst="line">
            <a:avLst/>
          </a:prstGeom>
          <a:noFill/>
          <a:ln w="127000">
            <a:solidFill>
              <a:schemeClr val="tx2"/>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8695" name="Line 22"/>
          <p:cNvSpPr>
            <a:spLocks noChangeShapeType="1"/>
          </p:cNvSpPr>
          <p:nvPr/>
        </p:nvSpPr>
        <p:spPr bwMode="auto">
          <a:xfrm>
            <a:off x="1143000" y="5791200"/>
            <a:ext cx="3276600" cy="0"/>
          </a:xfrm>
          <a:prstGeom prst="line">
            <a:avLst/>
          </a:prstGeom>
          <a:noFill/>
          <a:ln w="127000">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8696" name="Line 23"/>
          <p:cNvSpPr>
            <a:spLocks noChangeShapeType="1"/>
          </p:cNvSpPr>
          <p:nvPr/>
        </p:nvSpPr>
        <p:spPr bwMode="auto">
          <a:xfrm flipV="1">
            <a:off x="2438400" y="3124200"/>
            <a:ext cx="3048000" cy="1981200"/>
          </a:xfrm>
          <a:prstGeom prst="line">
            <a:avLst/>
          </a:prstGeom>
          <a:noFill/>
          <a:ln w="101600">
            <a:solidFill>
              <a:srgbClr val="FC0128"/>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8697" name="AutoShape 24"/>
          <p:cNvSpPr>
            <a:spLocks noChangeArrowheads="1"/>
          </p:cNvSpPr>
          <p:nvPr/>
        </p:nvSpPr>
        <p:spPr bwMode="auto">
          <a:xfrm rot="3342096">
            <a:off x="4724400" y="2819400"/>
            <a:ext cx="520700" cy="520700"/>
          </a:xfrm>
          <a:prstGeom prst="rightArrow">
            <a:avLst>
              <a:gd name="adj1" fmla="val 50000"/>
              <a:gd name="adj2" fmla="val 50005"/>
            </a:avLst>
          </a:prstGeom>
          <a:solidFill>
            <a:schemeClr val="accent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8698" name="Rectangle 25"/>
          <p:cNvSpPr>
            <a:spLocks noChangeArrowheads="1"/>
          </p:cNvSpPr>
          <p:nvPr/>
        </p:nvSpPr>
        <p:spPr bwMode="auto">
          <a:xfrm>
            <a:off x="3948113" y="5838825"/>
            <a:ext cx="496887" cy="5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FontTx/>
              <a:buNone/>
            </a:pPr>
            <a:r>
              <a:rPr lang="en-US" altLang="en-US" sz="3200" b="1"/>
              <a:t>Q</a:t>
            </a:r>
          </a:p>
        </p:txBody>
      </p:sp>
      <p:sp>
        <p:nvSpPr>
          <p:cNvPr id="28699" name="Text Box 26"/>
          <p:cNvSpPr txBox="1">
            <a:spLocks noChangeArrowheads="1"/>
          </p:cNvSpPr>
          <p:nvPr/>
        </p:nvSpPr>
        <p:spPr bwMode="auto">
          <a:xfrm>
            <a:off x="3733800" y="1600200"/>
            <a:ext cx="4587875" cy="955675"/>
          </a:xfrm>
          <a:prstGeom prst="rect">
            <a:avLst/>
          </a:prstGeom>
          <a:solidFill>
            <a:srgbClr val="FFFF99"/>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fr-CA" altLang="en-US" sz="2000">
                <a:sym typeface="Wingdings" pitchFamily="2" charset="2"/>
              </a:rPr>
              <a:t>Hausse de la productivité</a:t>
            </a:r>
          </a:p>
          <a:p>
            <a:pPr eaLnBrk="1" hangingPunct="1">
              <a:lnSpc>
                <a:spcPct val="80000"/>
              </a:lnSpc>
              <a:buClr>
                <a:schemeClr val="tx1"/>
              </a:buClr>
              <a:buFontTx/>
              <a:buNone/>
            </a:pPr>
            <a:r>
              <a:rPr lang="fr-CA" altLang="en-US" sz="1800">
                <a:sym typeface="Wingdings" pitchFamily="2" charset="2"/>
              </a:rPr>
              <a:t> Réduction d</a:t>
            </a:r>
            <a:r>
              <a:rPr lang="fr-CA" altLang="en-US" sz="2000">
                <a:sym typeface="Wingdings" pitchFamily="2" charset="2"/>
              </a:rPr>
              <a:t>u coût de production</a:t>
            </a:r>
          </a:p>
          <a:p>
            <a:pPr eaLnBrk="1" hangingPunct="1">
              <a:lnSpc>
                <a:spcPct val="80000"/>
              </a:lnSpc>
              <a:buClr>
                <a:schemeClr val="tx1"/>
              </a:buClr>
              <a:buFontTx/>
              <a:buNone/>
            </a:pPr>
            <a:r>
              <a:rPr lang="fr-CA" altLang="en-US" sz="1800">
                <a:sym typeface="Wingdings" pitchFamily="2" charset="2"/>
              </a:rPr>
              <a:t> </a:t>
            </a:r>
            <a:r>
              <a:rPr lang="fr-CA" altLang="en-US" sz="2000">
                <a:sym typeface="Wingdings" pitchFamily="2" charset="2"/>
              </a:rPr>
              <a:t>Glissement de l’offre vers l’extérieur</a:t>
            </a:r>
          </a:p>
        </p:txBody>
      </p:sp>
      <p:sp>
        <p:nvSpPr>
          <p:cNvPr id="28700" name="Text Box 27"/>
          <p:cNvSpPr txBox="1">
            <a:spLocks noChangeArrowheads="1"/>
          </p:cNvSpPr>
          <p:nvPr/>
        </p:nvSpPr>
        <p:spPr bwMode="auto">
          <a:xfrm>
            <a:off x="3733800" y="4267200"/>
            <a:ext cx="21145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fr-CA" altLang="en-US" sz="2000" b="1">
                <a:solidFill>
                  <a:srgbClr val="FF0000"/>
                </a:solidFill>
              </a:rPr>
              <a:t>Offre de bidules</a:t>
            </a:r>
          </a:p>
        </p:txBody>
      </p:sp>
      <p:sp>
        <p:nvSpPr>
          <p:cNvPr id="28701" name="AutoShape 28"/>
          <p:cNvSpPr>
            <a:spLocks noChangeArrowheads="1"/>
          </p:cNvSpPr>
          <p:nvPr/>
        </p:nvSpPr>
        <p:spPr bwMode="auto">
          <a:xfrm rot="3678468">
            <a:off x="2667000" y="4191000"/>
            <a:ext cx="520700" cy="520700"/>
          </a:xfrm>
          <a:prstGeom prst="rightArrow">
            <a:avLst>
              <a:gd name="adj1" fmla="val 50000"/>
              <a:gd name="adj2" fmla="val 50005"/>
            </a:avLst>
          </a:prstGeom>
          <a:solidFill>
            <a:schemeClr val="accent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 name="Footer Placeholder 1"/>
          <p:cNvSpPr>
            <a:spLocks noGrp="1"/>
          </p:cNvSpPr>
          <p:nvPr>
            <p:ph type="ftr" sz="quarter" idx="11"/>
          </p:nvPr>
        </p:nvSpPr>
        <p:spPr/>
        <p:txBody>
          <a:bodyPr/>
          <a:lstStyle/>
          <a:p>
            <a:pPr>
              <a:defRPr/>
            </a:pPr>
            <a:r>
              <a:rPr lang="fr-CA" smtClean="0"/>
              <a:t>L'offre et la demande</a:t>
            </a:r>
            <a:endParaRPr lang="fr-CA"/>
          </a:p>
        </p:txBody>
      </p:sp>
    </p:spTree>
  </p:cSld>
  <p:clrMapOvr>
    <a:masterClrMapping/>
  </p:clrMapOvr>
  <p:transition>
    <p:wipe di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Slide Number Placeholder 4"/>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FB0EAFB1-E354-48B6-AD88-050ACDC3BFCC}" type="slidenum">
              <a:rPr lang="fr-CA" altLang="en-US" sz="1400" smtClean="0"/>
              <a:pPr eaLnBrk="1" hangingPunct="1">
                <a:spcBef>
                  <a:spcPct val="0"/>
                </a:spcBef>
                <a:buFontTx/>
                <a:buNone/>
              </a:pPr>
              <a:t>30</a:t>
            </a:fld>
            <a:endParaRPr lang="fr-CA" altLang="en-US" sz="1400" smtClean="0"/>
          </a:p>
        </p:txBody>
      </p:sp>
      <p:sp>
        <p:nvSpPr>
          <p:cNvPr id="29699"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9700"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9701" name="Rectangle 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9702" name="Rectangle 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9703" name="Rectangle 6"/>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9704" name="Rectangle 7"/>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9705" name="Rectangle 8"/>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9706" name="Rectangle 9"/>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9707" name="Rectangle 10"/>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9708" name="Rectangle 11"/>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9709" name="Rectangle 1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9710" name="Rectangle 1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9711" name="Rectangle 1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9712" name="Rectangle 1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9713" name="Rectangle 16"/>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9714" name="Rectangle 17"/>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9715" name="Rectangle 18"/>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r>
              <a:rPr lang="fr-CA" altLang="en-US" smtClean="0"/>
              <a:t>Facteur de glissement de l</a:t>
            </a:r>
            <a:r>
              <a:rPr lang="en-CA" altLang="en-US" smtClean="0"/>
              <a:t>’</a:t>
            </a:r>
            <a:r>
              <a:rPr lang="fr-CA" altLang="en-US" smtClean="0"/>
              <a:t>offre : Avancées technologiques</a:t>
            </a:r>
          </a:p>
        </p:txBody>
      </p:sp>
      <p:sp>
        <p:nvSpPr>
          <p:cNvPr id="29716" name="Line 19"/>
          <p:cNvSpPr>
            <a:spLocks noChangeShapeType="1"/>
          </p:cNvSpPr>
          <p:nvPr/>
        </p:nvSpPr>
        <p:spPr bwMode="auto">
          <a:xfrm flipV="1">
            <a:off x="2209800" y="2667000"/>
            <a:ext cx="2819400" cy="1905000"/>
          </a:xfrm>
          <a:prstGeom prst="line">
            <a:avLst/>
          </a:prstGeom>
          <a:noFill/>
          <a:ln w="127000">
            <a:solidFill>
              <a:srgbClr val="FC012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9717" name="Rectangle 20"/>
          <p:cNvSpPr>
            <a:spLocks noChangeArrowheads="1"/>
          </p:cNvSpPr>
          <p:nvPr/>
        </p:nvSpPr>
        <p:spPr bwMode="auto">
          <a:xfrm>
            <a:off x="685800" y="1676400"/>
            <a:ext cx="452438" cy="5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FontTx/>
              <a:buNone/>
            </a:pPr>
            <a:r>
              <a:rPr lang="en-US" altLang="en-US" sz="3200" b="1"/>
              <a:t>P</a:t>
            </a:r>
          </a:p>
        </p:txBody>
      </p:sp>
      <p:sp>
        <p:nvSpPr>
          <p:cNvPr id="29718" name="Line 21"/>
          <p:cNvSpPr>
            <a:spLocks noChangeShapeType="1"/>
          </p:cNvSpPr>
          <p:nvPr/>
        </p:nvSpPr>
        <p:spPr bwMode="auto">
          <a:xfrm>
            <a:off x="1143000" y="1828800"/>
            <a:ext cx="0" cy="4038600"/>
          </a:xfrm>
          <a:prstGeom prst="line">
            <a:avLst/>
          </a:prstGeom>
          <a:noFill/>
          <a:ln w="127000">
            <a:solidFill>
              <a:schemeClr val="tx2"/>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9719" name="Line 22"/>
          <p:cNvSpPr>
            <a:spLocks noChangeShapeType="1"/>
          </p:cNvSpPr>
          <p:nvPr/>
        </p:nvSpPr>
        <p:spPr bwMode="auto">
          <a:xfrm>
            <a:off x="1143000" y="5791200"/>
            <a:ext cx="3276600" cy="0"/>
          </a:xfrm>
          <a:prstGeom prst="line">
            <a:avLst/>
          </a:prstGeom>
          <a:noFill/>
          <a:ln w="127000">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9720" name="Line 23"/>
          <p:cNvSpPr>
            <a:spLocks noChangeShapeType="1"/>
          </p:cNvSpPr>
          <p:nvPr/>
        </p:nvSpPr>
        <p:spPr bwMode="auto">
          <a:xfrm flipV="1">
            <a:off x="2438400" y="3124200"/>
            <a:ext cx="3048000" cy="1981200"/>
          </a:xfrm>
          <a:prstGeom prst="line">
            <a:avLst/>
          </a:prstGeom>
          <a:noFill/>
          <a:ln w="101600">
            <a:solidFill>
              <a:srgbClr val="FC0128"/>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9721" name="AutoShape 24"/>
          <p:cNvSpPr>
            <a:spLocks noChangeArrowheads="1"/>
          </p:cNvSpPr>
          <p:nvPr/>
        </p:nvSpPr>
        <p:spPr bwMode="auto">
          <a:xfrm rot="3342096">
            <a:off x="4724400" y="2819400"/>
            <a:ext cx="520700" cy="520700"/>
          </a:xfrm>
          <a:prstGeom prst="rightArrow">
            <a:avLst>
              <a:gd name="adj1" fmla="val 50000"/>
              <a:gd name="adj2" fmla="val 50005"/>
            </a:avLst>
          </a:prstGeom>
          <a:solidFill>
            <a:schemeClr val="accent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9722" name="Rectangle 25"/>
          <p:cNvSpPr>
            <a:spLocks noChangeArrowheads="1"/>
          </p:cNvSpPr>
          <p:nvPr/>
        </p:nvSpPr>
        <p:spPr bwMode="auto">
          <a:xfrm>
            <a:off x="3948113" y="5838825"/>
            <a:ext cx="496887" cy="5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FontTx/>
              <a:buNone/>
            </a:pPr>
            <a:r>
              <a:rPr lang="en-US" altLang="en-US" sz="3200" b="1"/>
              <a:t>Q</a:t>
            </a:r>
          </a:p>
        </p:txBody>
      </p:sp>
      <p:sp>
        <p:nvSpPr>
          <p:cNvPr id="29723" name="Text Box 26"/>
          <p:cNvSpPr txBox="1">
            <a:spLocks noChangeArrowheads="1"/>
          </p:cNvSpPr>
          <p:nvPr/>
        </p:nvSpPr>
        <p:spPr bwMode="auto">
          <a:xfrm>
            <a:off x="3733800" y="1600200"/>
            <a:ext cx="4587875" cy="955675"/>
          </a:xfrm>
          <a:prstGeom prst="rect">
            <a:avLst/>
          </a:prstGeom>
          <a:solidFill>
            <a:srgbClr val="FFFF99"/>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fr-CA" altLang="en-US" sz="2000">
                <a:sym typeface="Wingdings" pitchFamily="2" charset="2"/>
              </a:rPr>
              <a:t>Avancées technologiques</a:t>
            </a:r>
          </a:p>
          <a:p>
            <a:pPr eaLnBrk="1" hangingPunct="1">
              <a:lnSpc>
                <a:spcPct val="80000"/>
              </a:lnSpc>
              <a:buClr>
                <a:schemeClr val="tx1"/>
              </a:buClr>
              <a:buFontTx/>
              <a:buNone/>
            </a:pPr>
            <a:r>
              <a:rPr lang="fr-CA" altLang="en-US" sz="1800">
                <a:sym typeface="Wingdings" pitchFamily="2" charset="2"/>
              </a:rPr>
              <a:t> Réduction d</a:t>
            </a:r>
            <a:r>
              <a:rPr lang="fr-CA" altLang="en-US" sz="2000">
                <a:sym typeface="Wingdings" pitchFamily="2" charset="2"/>
              </a:rPr>
              <a:t>u coût de production</a:t>
            </a:r>
          </a:p>
          <a:p>
            <a:pPr eaLnBrk="1" hangingPunct="1">
              <a:lnSpc>
                <a:spcPct val="80000"/>
              </a:lnSpc>
              <a:buClr>
                <a:schemeClr val="tx1"/>
              </a:buClr>
              <a:buFontTx/>
              <a:buNone/>
            </a:pPr>
            <a:r>
              <a:rPr lang="fr-CA" altLang="en-US" sz="1800">
                <a:sym typeface="Wingdings" pitchFamily="2" charset="2"/>
              </a:rPr>
              <a:t> </a:t>
            </a:r>
            <a:r>
              <a:rPr lang="fr-CA" altLang="en-US" sz="2000">
                <a:sym typeface="Wingdings" pitchFamily="2" charset="2"/>
              </a:rPr>
              <a:t>Glissement de l’offre vers l’extérieur</a:t>
            </a:r>
          </a:p>
        </p:txBody>
      </p:sp>
      <p:sp>
        <p:nvSpPr>
          <p:cNvPr id="29724" name="Text Box 27"/>
          <p:cNvSpPr txBox="1">
            <a:spLocks noChangeArrowheads="1"/>
          </p:cNvSpPr>
          <p:nvPr/>
        </p:nvSpPr>
        <p:spPr bwMode="auto">
          <a:xfrm>
            <a:off x="3733800" y="4267200"/>
            <a:ext cx="21145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fr-CA" altLang="en-US" sz="2000" b="1">
                <a:solidFill>
                  <a:srgbClr val="FF0000"/>
                </a:solidFill>
              </a:rPr>
              <a:t>Offre de bidules</a:t>
            </a:r>
          </a:p>
        </p:txBody>
      </p:sp>
      <p:sp>
        <p:nvSpPr>
          <p:cNvPr id="29725" name="AutoShape 28"/>
          <p:cNvSpPr>
            <a:spLocks noChangeArrowheads="1"/>
          </p:cNvSpPr>
          <p:nvPr/>
        </p:nvSpPr>
        <p:spPr bwMode="auto">
          <a:xfrm rot="3678468">
            <a:off x="2667000" y="4191000"/>
            <a:ext cx="520700" cy="520700"/>
          </a:xfrm>
          <a:prstGeom prst="rightArrow">
            <a:avLst>
              <a:gd name="adj1" fmla="val 50000"/>
              <a:gd name="adj2" fmla="val 50005"/>
            </a:avLst>
          </a:prstGeom>
          <a:solidFill>
            <a:schemeClr val="accent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 name="Footer Placeholder 1"/>
          <p:cNvSpPr>
            <a:spLocks noGrp="1"/>
          </p:cNvSpPr>
          <p:nvPr>
            <p:ph type="ftr" sz="quarter" idx="11"/>
          </p:nvPr>
        </p:nvSpPr>
        <p:spPr/>
        <p:txBody>
          <a:bodyPr/>
          <a:lstStyle/>
          <a:p>
            <a:pPr>
              <a:defRPr/>
            </a:pPr>
            <a:r>
              <a:rPr lang="fr-CA" smtClean="0"/>
              <a:t>L'offre et la demande</a:t>
            </a:r>
            <a:endParaRPr lang="fr-CA"/>
          </a:p>
        </p:txBody>
      </p:sp>
    </p:spTree>
  </p:cSld>
  <p:clrMapOvr>
    <a:masterClrMapping/>
  </p:clrMapOvr>
  <p:transition>
    <p:wipe di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Slide Number Placeholder 4"/>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34CF5020-22AC-453E-81C7-E32FF75E65C0}" type="slidenum">
              <a:rPr lang="fr-CA" altLang="en-US" sz="1400" smtClean="0"/>
              <a:pPr eaLnBrk="1" hangingPunct="1">
                <a:spcBef>
                  <a:spcPct val="0"/>
                </a:spcBef>
                <a:buFontTx/>
                <a:buNone/>
              </a:pPr>
              <a:t>31</a:t>
            </a:fld>
            <a:endParaRPr lang="fr-CA" altLang="en-US" sz="1400" smtClean="0"/>
          </a:p>
        </p:txBody>
      </p:sp>
      <p:sp>
        <p:nvSpPr>
          <p:cNvPr id="30723"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0724"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0725" name="Rectangle 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0726" name="Rectangle 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0727" name="Rectangle 6"/>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0728" name="Rectangle 7"/>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0729" name="Rectangle 8"/>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0730" name="Rectangle 9"/>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0731" name="Rectangle 10"/>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0732" name="Rectangle 11"/>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0733" name="Rectangle 1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0734" name="Rectangle 1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0735" name="Rectangle 14"/>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0736" name="Rectangle 15"/>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0737" name="Rectangle 16"/>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0738" name="Rectangle 17"/>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0739" name="Rectangle 18"/>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r>
              <a:rPr lang="fr-CA" altLang="en-US" smtClean="0"/>
              <a:t>Facteur de glissement de l</a:t>
            </a:r>
            <a:r>
              <a:rPr lang="en-CA" altLang="en-US" smtClean="0"/>
              <a:t>’</a:t>
            </a:r>
            <a:r>
              <a:rPr lang="fr-CA" altLang="en-US" smtClean="0"/>
              <a:t>offre : Augmentation du nombre de producteurs</a:t>
            </a:r>
          </a:p>
        </p:txBody>
      </p:sp>
      <p:sp>
        <p:nvSpPr>
          <p:cNvPr id="30740" name="Line 19"/>
          <p:cNvSpPr>
            <a:spLocks noChangeShapeType="1"/>
          </p:cNvSpPr>
          <p:nvPr/>
        </p:nvSpPr>
        <p:spPr bwMode="auto">
          <a:xfrm flipV="1">
            <a:off x="2209800" y="2667000"/>
            <a:ext cx="2819400" cy="1905000"/>
          </a:xfrm>
          <a:prstGeom prst="line">
            <a:avLst/>
          </a:prstGeom>
          <a:noFill/>
          <a:ln w="127000">
            <a:solidFill>
              <a:srgbClr val="FC012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30741" name="Rectangle 20"/>
          <p:cNvSpPr>
            <a:spLocks noChangeArrowheads="1"/>
          </p:cNvSpPr>
          <p:nvPr/>
        </p:nvSpPr>
        <p:spPr bwMode="auto">
          <a:xfrm>
            <a:off x="685800" y="1676400"/>
            <a:ext cx="452438" cy="5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FontTx/>
              <a:buNone/>
            </a:pPr>
            <a:r>
              <a:rPr lang="en-US" altLang="en-US" sz="3200" b="1"/>
              <a:t>P</a:t>
            </a:r>
          </a:p>
        </p:txBody>
      </p:sp>
      <p:sp>
        <p:nvSpPr>
          <p:cNvPr id="30742" name="Line 21"/>
          <p:cNvSpPr>
            <a:spLocks noChangeShapeType="1"/>
          </p:cNvSpPr>
          <p:nvPr/>
        </p:nvSpPr>
        <p:spPr bwMode="auto">
          <a:xfrm>
            <a:off x="1143000" y="1828800"/>
            <a:ext cx="0" cy="4038600"/>
          </a:xfrm>
          <a:prstGeom prst="line">
            <a:avLst/>
          </a:prstGeom>
          <a:noFill/>
          <a:ln w="127000">
            <a:solidFill>
              <a:schemeClr val="tx2"/>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30743" name="Line 22"/>
          <p:cNvSpPr>
            <a:spLocks noChangeShapeType="1"/>
          </p:cNvSpPr>
          <p:nvPr/>
        </p:nvSpPr>
        <p:spPr bwMode="auto">
          <a:xfrm>
            <a:off x="1143000" y="5791200"/>
            <a:ext cx="3276600" cy="0"/>
          </a:xfrm>
          <a:prstGeom prst="line">
            <a:avLst/>
          </a:prstGeom>
          <a:noFill/>
          <a:ln w="127000">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30744" name="Line 23"/>
          <p:cNvSpPr>
            <a:spLocks noChangeShapeType="1"/>
          </p:cNvSpPr>
          <p:nvPr/>
        </p:nvSpPr>
        <p:spPr bwMode="auto">
          <a:xfrm flipV="1">
            <a:off x="2438400" y="3124200"/>
            <a:ext cx="3048000" cy="1981200"/>
          </a:xfrm>
          <a:prstGeom prst="line">
            <a:avLst/>
          </a:prstGeom>
          <a:noFill/>
          <a:ln w="101600">
            <a:solidFill>
              <a:srgbClr val="FC0128"/>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30745" name="AutoShape 24"/>
          <p:cNvSpPr>
            <a:spLocks noChangeArrowheads="1"/>
          </p:cNvSpPr>
          <p:nvPr/>
        </p:nvSpPr>
        <p:spPr bwMode="auto">
          <a:xfrm rot="3342096">
            <a:off x="4724400" y="2819400"/>
            <a:ext cx="520700" cy="520700"/>
          </a:xfrm>
          <a:prstGeom prst="rightArrow">
            <a:avLst>
              <a:gd name="adj1" fmla="val 50000"/>
              <a:gd name="adj2" fmla="val 50005"/>
            </a:avLst>
          </a:prstGeom>
          <a:solidFill>
            <a:schemeClr val="accent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0746" name="Rectangle 25"/>
          <p:cNvSpPr>
            <a:spLocks noChangeArrowheads="1"/>
          </p:cNvSpPr>
          <p:nvPr/>
        </p:nvSpPr>
        <p:spPr bwMode="auto">
          <a:xfrm>
            <a:off x="3948113" y="5838825"/>
            <a:ext cx="496887" cy="5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FontTx/>
              <a:buNone/>
            </a:pPr>
            <a:r>
              <a:rPr lang="en-US" altLang="en-US" sz="3200" b="1"/>
              <a:t>Q</a:t>
            </a:r>
          </a:p>
        </p:txBody>
      </p:sp>
      <p:sp>
        <p:nvSpPr>
          <p:cNvPr id="30747" name="Text Box 26"/>
          <p:cNvSpPr txBox="1">
            <a:spLocks noChangeArrowheads="1"/>
          </p:cNvSpPr>
          <p:nvPr/>
        </p:nvSpPr>
        <p:spPr bwMode="auto">
          <a:xfrm>
            <a:off x="3733800" y="1600200"/>
            <a:ext cx="5257800" cy="650875"/>
          </a:xfrm>
          <a:prstGeom prst="rect">
            <a:avLst/>
          </a:prstGeom>
          <a:solidFill>
            <a:srgbClr val="FFFF99"/>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fr-CA" altLang="en-US" sz="2000">
                <a:sym typeface="Wingdings" pitchFamily="2" charset="2"/>
              </a:rPr>
              <a:t>Augmentation du nombre de producteurs</a:t>
            </a:r>
          </a:p>
          <a:p>
            <a:pPr eaLnBrk="1" hangingPunct="1">
              <a:lnSpc>
                <a:spcPct val="80000"/>
              </a:lnSpc>
              <a:buClr>
                <a:schemeClr val="tx1"/>
              </a:buClr>
              <a:buFontTx/>
              <a:buNone/>
            </a:pPr>
            <a:r>
              <a:rPr lang="fr-CA" altLang="en-US" sz="1800">
                <a:sym typeface="Wingdings" pitchFamily="2" charset="2"/>
              </a:rPr>
              <a:t> </a:t>
            </a:r>
            <a:r>
              <a:rPr lang="fr-CA" altLang="en-US" sz="2000">
                <a:sym typeface="Wingdings" pitchFamily="2" charset="2"/>
              </a:rPr>
              <a:t>Glissement de l’offre vers l’extérieur</a:t>
            </a:r>
          </a:p>
        </p:txBody>
      </p:sp>
      <p:sp>
        <p:nvSpPr>
          <p:cNvPr id="30748" name="Text Box 27"/>
          <p:cNvSpPr txBox="1">
            <a:spLocks noChangeArrowheads="1"/>
          </p:cNvSpPr>
          <p:nvPr/>
        </p:nvSpPr>
        <p:spPr bwMode="auto">
          <a:xfrm>
            <a:off x="3733800" y="4267200"/>
            <a:ext cx="21145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fr-CA" altLang="en-US" sz="2000" b="1">
                <a:solidFill>
                  <a:srgbClr val="FF0000"/>
                </a:solidFill>
              </a:rPr>
              <a:t>Offre de bidules</a:t>
            </a:r>
          </a:p>
        </p:txBody>
      </p:sp>
      <p:sp>
        <p:nvSpPr>
          <p:cNvPr id="30749" name="AutoShape 28"/>
          <p:cNvSpPr>
            <a:spLocks noChangeArrowheads="1"/>
          </p:cNvSpPr>
          <p:nvPr/>
        </p:nvSpPr>
        <p:spPr bwMode="auto">
          <a:xfrm rot="3678468">
            <a:off x="2667000" y="4191000"/>
            <a:ext cx="520700" cy="520700"/>
          </a:xfrm>
          <a:prstGeom prst="rightArrow">
            <a:avLst>
              <a:gd name="adj1" fmla="val 50000"/>
              <a:gd name="adj2" fmla="val 50005"/>
            </a:avLst>
          </a:prstGeom>
          <a:solidFill>
            <a:schemeClr val="accent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2" name="Footer Placeholder 1"/>
          <p:cNvSpPr>
            <a:spLocks noGrp="1"/>
          </p:cNvSpPr>
          <p:nvPr>
            <p:ph type="ftr" sz="quarter" idx="11"/>
          </p:nvPr>
        </p:nvSpPr>
        <p:spPr/>
        <p:txBody>
          <a:bodyPr/>
          <a:lstStyle/>
          <a:p>
            <a:pPr>
              <a:defRPr/>
            </a:pPr>
            <a:r>
              <a:rPr lang="fr-CA" smtClean="0"/>
              <a:t>L'offre et la demande</a:t>
            </a:r>
            <a:endParaRPr lang="fr-CA"/>
          </a:p>
        </p:txBody>
      </p:sp>
    </p:spTree>
  </p:cSld>
  <p:clrMapOvr>
    <a:masterClrMapping/>
  </p:clrMapOvr>
  <p:transition>
    <p:wipe di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Number Placeholder 4"/>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6240CFE6-1B8A-4A91-8CB4-75DC2A64DF75}" type="slidenum">
              <a:rPr lang="fr-CA" altLang="en-US" sz="1400" smtClean="0"/>
              <a:pPr eaLnBrk="1" hangingPunct="1">
                <a:spcBef>
                  <a:spcPct val="0"/>
                </a:spcBef>
                <a:buFontTx/>
                <a:buNone/>
              </a:pPr>
              <a:t>32</a:t>
            </a:fld>
            <a:endParaRPr lang="fr-CA" altLang="en-US" sz="1400" smtClean="0"/>
          </a:p>
        </p:txBody>
      </p:sp>
      <p:sp>
        <p:nvSpPr>
          <p:cNvPr id="31747" name="Rectangle 2"/>
          <p:cNvSpPr>
            <a:spLocks noGrp="1" noChangeArrowheads="1"/>
          </p:cNvSpPr>
          <p:nvPr>
            <p:ph type="title"/>
          </p:nvPr>
        </p:nvSpPr>
        <p:spPr/>
        <p:txBody>
          <a:bodyPr/>
          <a:lstStyle/>
          <a:p>
            <a:pPr eaLnBrk="1" hangingPunct="1"/>
            <a:r>
              <a:rPr lang="en-US" altLang="en-US" smtClean="0">
                <a:solidFill>
                  <a:schemeClr val="tx1"/>
                </a:solidFill>
              </a:rPr>
              <a:t>L’offre</a:t>
            </a:r>
          </a:p>
        </p:txBody>
      </p:sp>
      <p:graphicFrame>
        <p:nvGraphicFramePr>
          <p:cNvPr id="670739" name="Group 19"/>
          <p:cNvGraphicFramePr>
            <a:graphicFrameLocks noGrp="1"/>
          </p:cNvGraphicFramePr>
          <p:nvPr/>
        </p:nvGraphicFramePr>
        <p:xfrm>
          <a:off x="838200" y="1447800"/>
          <a:ext cx="7924800" cy="4840334"/>
        </p:xfrm>
        <a:graphic>
          <a:graphicData uri="http://schemas.openxmlformats.org/drawingml/2006/table">
            <a:tbl>
              <a:tblPr/>
              <a:tblGrid>
                <a:gridCol w="4411663"/>
                <a:gridCol w="3513137"/>
              </a:tblGrid>
              <a:tr h="398393">
                <a:tc gridSpan="2">
                  <a:txBody>
                    <a:bodyPr/>
                    <a:lstStyle/>
                    <a:p>
                      <a:pPr marL="342900" marR="0" lvl="0" indent="-342900" algn="l" defTabSz="914400" rtl="0" eaLnBrk="1" fontAlgn="base" latinLnBrk="0" hangingPunct="1">
                        <a:lnSpc>
                          <a:spcPct val="100000"/>
                        </a:lnSpc>
                        <a:spcBef>
                          <a:spcPct val="0"/>
                        </a:spcBef>
                        <a:spcAft>
                          <a:spcPct val="0"/>
                        </a:spcAft>
                        <a:buClrTx/>
                        <a:buSzTx/>
                        <a:buFontTx/>
                        <a:buNone/>
                        <a:tabLst>
                          <a:tab pos="-914400" algn="l"/>
                          <a:tab pos="-457200" algn="l"/>
                          <a:tab pos="0" algn="l"/>
                          <a:tab pos="382588" algn="l"/>
                          <a:tab pos="1371600" algn="l"/>
                          <a:tab pos="1828800" algn="l"/>
                          <a:tab pos="2286000" algn="l"/>
                          <a:tab pos="2743200" algn="l"/>
                          <a:tab pos="3200400" algn="l"/>
                          <a:tab pos="3889375" algn="l"/>
                          <a:tab pos="4114800" algn="l"/>
                          <a:tab pos="4572000" algn="l"/>
                          <a:tab pos="5029200" algn="l"/>
                          <a:tab pos="5486400" algn="l"/>
                          <a:tab pos="5943600" algn="l"/>
                        </a:tabLst>
                      </a:pPr>
                      <a:r>
                        <a:rPr kumimoji="0" lang="fr-CA" sz="1800" b="1" i="0" u="none" strike="noStrike" cap="none" normalizeH="0" baseline="0" dirty="0" smtClean="0">
                          <a:ln>
                            <a:noFill/>
                          </a:ln>
                          <a:solidFill>
                            <a:schemeClr val="tx1"/>
                          </a:solidFill>
                          <a:effectLst/>
                          <a:latin typeface="Arial" charset="0"/>
                          <a:cs typeface="Times New Roman" pitchFamily="18" charset="0"/>
                        </a:rPr>
                        <a:t>LOI DE L'OFFRE -- La quantité de cassettes offerte .....</a:t>
                      </a:r>
                      <a:endParaRPr kumimoji="0" lang="fr-CA" sz="1800" b="0" i="0" u="none" strike="noStrike" cap="none" normalizeH="0" baseline="0" dirty="0" smtClean="0">
                        <a:ln>
                          <a:noFill/>
                        </a:ln>
                        <a:solidFill>
                          <a:schemeClr val="tx1"/>
                        </a:solidFill>
                        <a:effectLst/>
                        <a:latin typeface="Arial" charset="0"/>
                        <a:cs typeface="Times New Roman" pitchFamily="18" charset="0"/>
                      </a:endParaRPr>
                    </a:p>
                  </a:txBody>
                  <a:tcPr marT="45712" marB="45712" horzOverflow="overflow">
                    <a:lnL w="635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635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CA"/>
                    </a:p>
                  </a:txBody>
                  <a:tcPr/>
                </a:tc>
              </a:tr>
              <a:tr h="660284">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tab pos="-914400" algn="l"/>
                          <a:tab pos="-457200" algn="l"/>
                          <a:tab pos="0" algn="l"/>
                          <a:tab pos="382588" algn="l"/>
                          <a:tab pos="1371600" algn="l"/>
                          <a:tab pos="1828800" algn="l"/>
                          <a:tab pos="2286000" algn="l"/>
                          <a:tab pos="2743200" algn="l"/>
                          <a:tab pos="3200400" algn="l"/>
                          <a:tab pos="3889375" algn="l"/>
                          <a:tab pos="4114800" algn="l"/>
                          <a:tab pos="4572000" algn="l"/>
                          <a:tab pos="5029200" algn="l"/>
                          <a:tab pos="5486400" algn="l"/>
                          <a:tab pos="5943600" algn="l"/>
                        </a:tabLst>
                      </a:pPr>
                      <a:r>
                        <a:rPr kumimoji="0" lang="fr-CA" sz="1800" b="0" i="0" u="none" strike="noStrike" cap="none" normalizeH="0" baseline="0" smtClean="0">
                          <a:ln>
                            <a:noFill/>
                          </a:ln>
                          <a:solidFill>
                            <a:schemeClr val="tx1"/>
                          </a:solidFill>
                          <a:effectLst/>
                          <a:latin typeface="Arial" charset="0"/>
                          <a:cs typeface="Times New Roman" pitchFamily="18" charset="0"/>
                        </a:rPr>
                        <a:t>.. diminue si le prix des cassettes diminue</a:t>
                      </a:r>
                    </a:p>
                  </a:txBody>
                  <a:tcPr marT="45712" marB="45712" horzOverflow="overflow">
                    <a:lnL w="635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tab pos="-914400" algn="l"/>
                          <a:tab pos="-457200" algn="l"/>
                          <a:tab pos="0" algn="l"/>
                          <a:tab pos="382588" algn="l"/>
                          <a:tab pos="1371600" algn="l"/>
                          <a:tab pos="1828800" algn="l"/>
                          <a:tab pos="2286000" algn="l"/>
                          <a:tab pos="2743200" algn="l"/>
                          <a:tab pos="3200400" algn="l"/>
                          <a:tab pos="3889375" algn="l"/>
                          <a:tab pos="4114800" algn="l"/>
                          <a:tab pos="4572000" algn="l"/>
                          <a:tab pos="5029200" algn="l"/>
                          <a:tab pos="5486400" algn="l"/>
                          <a:tab pos="5943600" algn="l"/>
                        </a:tabLst>
                      </a:pPr>
                      <a:r>
                        <a:rPr kumimoji="0" lang="fr-CA" sz="1800" b="0" i="0" u="none" strike="noStrike" cap="none" normalizeH="0" baseline="0" smtClean="0">
                          <a:ln>
                            <a:noFill/>
                          </a:ln>
                          <a:solidFill>
                            <a:schemeClr val="tx1"/>
                          </a:solidFill>
                          <a:effectLst/>
                          <a:latin typeface="Arial" charset="0"/>
                          <a:cs typeface="Times New Roman" pitchFamily="18" charset="0"/>
                        </a:rPr>
                        <a:t>.. augmente si le prix des cassettes augmente</a:t>
                      </a:r>
                    </a:p>
                  </a:txBody>
                  <a:tcPr marT="45712" marB="45712" horzOverflow="overflow">
                    <a:lnL w="127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8393">
                <a:tc gridSpan="2">
                  <a:txBody>
                    <a:bodyPr/>
                    <a:lstStyle/>
                    <a:p>
                      <a:pPr marL="342900" marR="0" lvl="0" indent="-342900" algn="l" defTabSz="914400" rtl="0" eaLnBrk="1" fontAlgn="base" latinLnBrk="0" hangingPunct="1">
                        <a:lnSpc>
                          <a:spcPct val="100000"/>
                        </a:lnSpc>
                        <a:spcBef>
                          <a:spcPct val="0"/>
                        </a:spcBef>
                        <a:spcAft>
                          <a:spcPct val="0"/>
                        </a:spcAft>
                        <a:buClrTx/>
                        <a:buSzTx/>
                        <a:buFontTx/>
                        <a:buNone/>
                        <a:tabLst>
                          <a:tab pos="-914400" algn="l"/>
                          <a:tab pos="-457200" algn="l"/>
                          <a:tab pos="0" algn="l"/>
                          <a:tab pos="382588" algn="l"/>
                          <a:tab pos="1371600" algn="l"/>
                          <a:tab pos="1828800" algn="l"/>
                          <a:tab pos="2286000" algn="l"/>
                          <a:tab pos="2743200" algn="l"/>
                          <a:tab pos="3200400" algn="l"/>
                          <a:tab pos="3889375" algn="l"/>
                          <a:tab pos="4114800" algn="l"/>
                          <a:tab pos="4572000" algn="l"/>
                          <a:tab pos="5029200" algn="l"/>
                          <a:tab pos="5486400" algn="l"/>
                          <a:tab pos="5943600" algn="l"/>
                        </a:tabLst>
                      </a:pPr>
                      <a:r>
                        <a:rPr kumimoji="0" lang="fr-CA" sz="1800" b="1" i="0" u="none" strike="noStrike" cap="none" normalizeH="0" baseline="0" smtClean="0">
                          <a:ln>
                            <a:noFill/>
                          </a:ln>
                          <a:solidFill>
                            <a:schemeClr val="tx1"/>
                          </a:solidFill>
                          <a:effectLst/>
                          <a:latin typeface="Arial" charset="0"/>
                          <a:cs typeface="Times New Roman" pitchFamily="18" charset="0"/>
                        </a:rPr>
                        <a:t>MODIFICATION DE L'OFFRE... L'OFFRE DE CASSETTES ...</a:t>
                      </a:r>
                      <a:endParaRPr kumimoji="0" lang="fr-CA" sz="1800" b="0" i="0" u="none" strike="noStrike" cap="none" normalizeH="0" baseline="0" smtClean="0">
                        <a:ln>
                          <a:noFill/>
                        </a:ln>
                        <a:solidFill>
                          <a:schemeClr val="tx1"/>
                        </a:solidFill>
                        <a:effectLst/>
                        <a:latin typeface="Arial" charset="0"/>
                        <a:cs typeface="Times New Roman" pitchFamily="18" charset="0"/>
                      </a:endParaRPr>
                    </a:p>
                  </a:txBody>
                  <a:tcPr marT="45712" marB="45712" horzOverflow="overflow">
                    <a:lnL w="635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CA"/>
                    </a:p>
                  </a:txBody>
                  <a:tcPr/>
                </a:tc>
              </a:tr>
              <a:tr h="3383218">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tab pos="-914400" algn="l"/>
                          <a:tab pos="-457200" algn="l"/>
                          <a:tab pos="0" algn="l"/>
                          <a:tab pos="1371600" algn="l"/>
                          <a:tab pos="1828800" algn="l"/>
                          <a:tab pos="2286000" algn="l"/>
                          <a:tab pos="2743200" algn="l"/>
                          <a:tab pos="3200400" algn="l"/>
                          <a:tab pos="3889375" algn="l"/>
                          <a:tab pos="4114800" algn="l"/>
                          <a:tab pos="4572000" algn="l"/>
                          <a:tab pos="5029200" algn="l"/>
                          <a:tab pos="5486400" algn="l"/>
                          <a:tab pos="5943600" algn="l"/>
                        </a:tabLst>
                      </a:pPr>
                      <a:r>
                        <a:rPr kumimoji="0" lang="fr-CA" sz="1800" b="1" i="0" u="none" strike="noStrike" cap="none" normalizeH="0" baseline="0" dirty="0" smtClean="0">
                          <a:ln>
                            <a:noFill/>
                          </a:ln>
                          <a:solidFill>
                            <a:schemeClr val="tx1"/>
                          </a:solidFill>
                          <a:effectLst/>
                          <a:latin typeface="Arial" charset="0"/>
                          <a:cs typeface="Times New Roman" pitchFamily="18" charset="0"/>
                        </a:rPr>
                        <a:t>diminue si</a:t>
                      </a:r>
                      <a:endParaRPr kumimoji="0" lang="en-US" sz="1800" b="0" i="0" u="none" strike="noStrike" cap="none" normalizeH="0" baseline="0" dirty="0" smtClean="0">
                        <a:ln>
                          <a:noFill/>
                        </a:ln>
                        <a:solidFill>
                          <a:schemeClr val="tx1"/>
                        </a:solidFill>
                        <a:effectLst/>
                        <a:latin typeface="Arial"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tab pos="-914400" algn="l"/>
                          <a:tab pos="-457200" algn="l"/>
                          <a:tab pos="0" algn="l"/>
                          <a:tab pos="1371600" algn="l"/>
                          <a:tab pos="1828800" algn="l"/>
                          <a:tab pos="2286000" algn="l"/>
                          <a:tab pos="2743200" algn="l"/>
                          <a:tab pos="3200400" algn="l"/>
                          <a:tab pos="3889375" algn="l"/>
                          <a:tab pos="4114800" algn="l"/>
                          <a:tab pos="4572000" algn="l"/>
                          <a:tab pos="5029200" algn="l"/>
                          <a:tab pos="5486400" algn="l"/>
                          <a:tab pos="5943600" algn="l"/>
                        </a:tabLst>
                      </a:pPr>
                      <a:r>
                        <a:rPr kumimoji="0" lang="fr-CA" sz="1800" b="0" i="0" u="none" strike="noStrike" cap="none" normalizeH="0" baseline="0" dirty="0" smtClean="0">
                          <a:ln>
                            <a:noFill/>
                          </a:ln>
                          <a:solidFill>
                            <a:schemeClr val="tx1"/>
                          </a:solidFill>
                          <a:effectLst/>
                          <a:latin typeface="Arial" charset="0"/>
                          <a:cs typeface="Times New Roman" pitchFamily="18" charset="0"/>
                        </a:rPr>
                        <a:t>le prix d'un substitut de production augmente, le prix d'un complément de production diminue</a:t>
                      </a:r>
                      <a:endParaRPr kumimoji="0" lang="en-US" sz="1800" b="0" i="0" u="none" strike="noStrike" cap="none" normalizeH="0" baseline="0" dirty="0" smtClean="0">
                        <a:ln>
                          <a:noFill/>
                        </a:ln>
                        <a:solidFill>
                          <a:schemeClr val="tx1"/>
                        </a:solidFill>
                        <a:effectLst/>
                        <a:latin typeface="Arial"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tab pos="-914400" algn="l"/>
                          <a:tab pos="-457200" algn="l"/>
                          <a:tab pos="0" algn="l"/>
                          <a:tab pos="1371600" algn="l"/>
                          <a:tab pos="1828800" algn="l"/>
                          <a:tab pos="2286000" algn="l"/>
                          <a:tab pos="2743200" algn="l"/>
                          <a:tab pos="3200400" algn="l"/>
                          <a:tab pos="3889375" algn="l"/>
                          <a:tab pos="4114800" algn="l"/>
                          <a:tab pos="4572000" algn="l"/>
                          <a:tab pos="5029200" algn="l"/>
                          <a:tab pos="5486400" algn="l"/>
                          <a:tab pos="5943600" algn="l"/>
                        </a:tabLst>
                      </a:pPr>
                      <a:r>
                        <a:rPr kumimoji="0" lang="fr-CA" sz="1800" b="0" i="0" u="none" strike="noStrike" cap="none" normalizeH="0" baseline="0" dirty="0" smtClean="0">
                          <a:ln>
                            <a:noFill/>
                          </a:ln>
                          <a:solidFill>
                            <a:schemeClr val="tx1"/>
                          </a:solidFill>
                          <a:effectLst/>
                          <a:latin typeface="Arial" charset="0"/>
                          <a:cs typeface="Times New Roman" pitchFamily="18" charset="0"/>
                        </a:rPr>
                        <a:t>le prix d'un facteur de production utilisé dans la production des cassettes augmente </a:t>
                      </a:r>
                      <a:endParaRPr kumimoji="0" lang="en-US" sz="1800" b="0" i="0" u="none" strike="noStrike" cap="none" normalizeH="0" baseline="0" dirty="0" smtClean="0">
                        <a:ln>
                          <a:noFill/>
                        </a:ln>
                        <a:solidFill>
                          <a:schemeClr val="tx1"/>
                        </a:solidFill>
                        <a:effectLst/>
                        <a:latin typeface="Arial"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tab pos="-914400" algn="l"/>
                          <a:tab pos="-457200" algn="l"/>
                          <a:tab pos="0" algn="l"/>
                          <a:tab pos="1371600" algn="l"/>
                          <a:tab pos="1828800" algn="l"/>
                          <a:tab pos="2286000" algn="l"/>
                          <a:tab pos="2743200" algn="l"/>
                          <a:tab pos="3200400" algn="l"/>
                          <a:tab pos="3889375" algn="l"/>
                          <a:tab pos="4114800" algn="l"/>
                          <a:tab pos="4572000" algn="l"/>
                          <a:tab pos="5029200" algn="l"/>
                          <a:tab pos="5486400" algn="l"/>
                          <a:tab pos="5943600" algn="l"/>
                        </a:tabLst>
                      </a:pPr>
                      <a:r>
                        <a:rPr kumimoji="0" lang="fr-CA" sz="1800" b="0" i="0" u="none" strike="noStrike" cap="none" normalizeH="0" baseline="0" dirty="0" smtClean="0">
                          <a:ln>
                            <a:noFill/>
                          </a:ln>
                          <a:solidFill>
                            <a:schemeClr val="tx1"/>
                          </a:solidFill>
                          <a:effectLst/>
                          <a:latin typeface="Arial" charset="0"/>
                          <a:cs typeface="Times New Roman" pitchFamily="18" charset="0"/>
                        </a:rPr>
                        <a:t>des techniques de production moins efficaces sont utilisées.</a:t>
                      </a:r>
                      <a:endParaRPr kumimoji="0" lang="en-US" sz="1800" b="0" i="0" u="none" strike="noStrike" cap="none" normalizeH="0" baseline="0" dirty="0" smtClean="0">
                        <a:ln>
                          <a:noFill/>
                        </a:ln>
                        <a:solidFill>
                          <a:schemeClr val="tx1"/>
                        </a:solidFill>
                        <a:effectLst/>
                        <a:latin typeface="Arial" charset="0"/>
                        <a:cs typeface="Times New Roman" pitchFamily="18" charset="0"/>
                      </a:endParaRPr>
                    </a:p>
                  </a:txBody>
                  <a:tcPr marT="45712" marB="45712" horzOverflow="overflow">
                    <a:lnL w="635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tab pos="-914400" algn="l"/>
                          <a:tab pos="-457200" algn="l"/>
                          <a:tab pos="0" algn="l"/>
                          <a:tab pos="382588" algn="l"/>
                          <a:tab pos="1371600" algn="l"/>
                          <a:tab pos="1828800" algn="l"/>
                          <a:tab pos="2286000" algn="l"/>
                          <a:tab pos="2743200" algn="l"/>
                          <a:tab pos="3200400" algn="l"/>
                          <a:tab pos="3889375" algn="l"/>
                          <a:tab pos="4114800" algn="l"/>
                          <a:tab pos="4572000" algn="l"/>
                          <a:tab pos="5029200" algn="l"/>
                          <a:tab pos="5486400" algn="l"/>
                          <a:tab pos="5943600" algn="l"/>
                        </a:tabLst>
                      </a:pPr>
                      <a:r>
                        <a:rPr kumimoji="0" lang="fr-CA" sz="1800" b="1" i="0" u="none" strike="noStrike" cap="none" normalizeH="0" baseline="0" dirty="0" smtClean="0">
                          <a:ln>
                            <a:noFill/>
                          </a:ln>
                          <a:solidFill>
                            <a:schemeClr val="tx1"/>
                          </a:solidFill>
                          <a:effectLst/>
                          <a:latin typeface="Arial" charset="0"/>
                          <a:cs typeface="Times New Roman" pitchFamily="18" charset="0"/>
                        </a:rPr>
                        <a:t>augmente si</a:t>
                      </a:r>
                      <a:endParaRPr kumimoji="0" lang="en-US" sz="1800" b="0" i="0" u="none" strike="noStrike" cap="none" normalizeH="0" baseline="0" dirty="0" smtClean="0">
                        <a:ln>
                          <a:noFill/>
                        </a:ln>
                        <a:solidFill>
                          <a:schemeClr val="tx1"/>
                        </a:solidFill>
                        <a:effectLst/>
                        <a:latin typeface="Arial"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tab pos="-914400" algn="l"/>
                          <a:tab pos="-457200" algn="l"/>
                          <a:tab pos="0" algn="l"/>
                          <a:tab pos="382588" algn="l"/>
                          <a:tab pos="1371600" algn="l"/>
                          <a:tab pos="1828800" algn="l"/>
                          <a:tab pos="2286000" algn="l"/>
                          <a:tab pos="2743200" algn="l"/>
                          <a:tab pos="3200400" algn="l"/>
                          <a:tab pos="3889375" algn="l"/>
                          <a:tab pos="4114800" algn="l"/>
                          <a:tab pos="4572000" algn="l"/>
                          <a:tab pos="5029200" algn="l"/>
                          <a:tab pos="5486400" algn="l"/>
                          <a:tab pos="5943600" algn="l"/>
                        </a:tabLst>
                      </a:pPr>
                      <a:r>
                        <a:rPr kumimoji="0" lang="fr-CA" sz="1800" b="0" i="0" u="none" strike="noStrike" cap="none" normalizeH="0" baseline="0" dirty="0" smtClean="0">
                          <a:ln>
                            <a:noFill/>
                          </a:ln>
                          <a:solidFill>
                            <a:schemeClr val="tx1"/>
                          </a:solidFill>
                          <a:effectLst/>
                          <a:latin typeface="Arial" charset="0"/>
                          <a:cs typeface="Times New Roman" pitchFamily="18" charset="0"/>
                        </a:rPr>
                        <a:t>le prix d'un substitut de production baisse, le prix d'un complément de production augmente</a:t>
                      </a:r>
                      <a:endParaRPr kumimoji="0" lang="en-US" sz="1800" b="0" i="0" u="none" strike="noStrike" cap="none" normalizeH="0" baseline="0" dirty="0" smtClean="0">
                        <a:ln>
                          <a:noFill/>
                        </a:ln>
                        <a:solidFill>
                          <a:schemeClr val="tx1"/>
                        </a:solidFill>
                        <a:effectLst/>
                        <a:latin typeface="Arial"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tab pos="-914400" algn="l"/>
                          <a:tab pos="-457200" algn="l"/>
                          <a:tab pos="0" algn="l"/>
                          <a:tab pos="382588" algn="l"/>
                          <a:tab pos="1371600" algn="l"/>
                          <a:tab pos="1828800" algn="l"/>
                          <a:tab pos="2286000" algn="l"/>
                          <a:tab pos="2743200" algn="l"/>
                          <a:tab pos="3200400" algn="l"/>
                          <a:tab pos="3889375" algn="l"/>
                          <a:tab pos="4114800" algn="l"/>
                          <a:tab pos="4572000" algn="l"/>
                          <a:tab pos="5029200" algn="l"/>
                          <a:tab pos="5486400" algn="l"/>
                          <a:tab pos="5943600" algn="l"/>
                        </a:tabLst>
                      </a:pPr>
                      <a:r>
                        <a:rPr kumimoji="0" lang="fr-CA" sz="1800" b="0" i="0" u="none" strike="noStrike" cap="none" normalizeH="0" baseline="0" dirty="0" smtClean="0">
                          <a:ln>
                            <a:noFill/>
                          </a:ln>
                          <a:solidFill>
                            <a:schemeClr val="tx1"/>
                          </a:solidFill>
                          <a:effectLst/>
                          <a:latin typeface="Arial" charset="0"/>
                          <a:cs typeface="Times New Roman" pitchFamily="18" charset="0"/>
                        </a:rPr>
                        <a:t>le prix d'un facteur de production utilisé dans la production des cassettes diminue</a:t>
                      </a:r>
                      <a:endParaRPr kumimoji="0" lang="en-US" sz="1800" b="0" i="0" u="none" strike="noStrike" cap="none" normalizeH="0" baseline="0" dirty="0" smtClean="0">
                        <a:ln>
                          <a:noFill/>
                        </a:ln>
                        <a:solidFill>
                          <a:schemeClr val="tx1"/>
                        </a:solidFill>
                        <a:effectLst/>
                        <a:latin typeface="Arial"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tab pos="-914400" algn="l"/>
                          <a:tab pos="-457200" algn="l"/>
                          <a:tab pos="0" algn="l"/>
                          <a:tab pos="382588" algn="l"/>
                          <a:tab pos="1371600" algn="l"/>
                          <a:tab pos="1828800" algn="l"/>
                          <a:tab pos="2286000" algn="l"/>
                          <a:tab pos="2743200" algn="l"/>
                          <a:tab pos="3200400" algn="l"/>
                          <a:tab pos="3889375" algn="l"/>
                          <a:tab pos="4114800" algn="l"/>
                          <a:tab pos="4572000" algn="l"/>
                          <a:tab pos="5029200" algn="l"/>
                          <a:tab pos="5486400" algn="l"/>
                          <a:tab pos="5943600" algn="l"/>
                        </a:tabLst>
                      </a:pPr>
                      <a:r>
                        <a:rPr kumimoji="0" lang="fr-CA" sz="1800" b="0" i="0" u="none" strike="noStrike" cap="none" normalizeH="0" baseline="0" dirty="0" smtClean="0">
                          <a:ln>
                            <a:noFill/>
                          </a:ln>
                          <a:solidFill>
                            <a:schemeClr val="tx1"/>
                          </a:solidFill>
                          <a:effectLst/>
                          <a:latin typeface="Arial" charset="0"/>
                          <a:cs typeface="Times New Roman" pitchFamily="18" charset="0"/>
                        </a:rPr>
                        <a:t>si des techniques de production plus efficaces sont découvertes.</a:t>
                      </a:r>
                      <a:endParaRPr kumimoji="0" lang="en-US" sz="1800" b="0" i="0" u="none" strike="noStrike" cap="none" normalizeH="0" baseline="0" dirty="0" smtClean="0">
                        <a:ln>
                          <a:noFill/>
                        </a:ln>
                        <a:solidFill>
                          <a:schemeClr val="tx1"/>
                        </a:solidFill>
                        <a:effectLst/>
                        <a:latin typeface="Arial" charset="0"/>
                        <a:cs typeface="Times New Roman" pitchFamily="18" charset="0"/>
                      </a:endParaRPr>
                    </a:p>
                  </a:txBody>
                  <a:tcPr marT="45712" marB="45712" horzOverflow="overflow">
                    <a:lnL w="127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 name="Footer Placeholder 1"/>
          <p:cNvSpPr>
            <a:spLocks noGrp="1"/>
          </p:cNvSpPr>
          <p:nvPr>
            <p:ph type="ftr" sz="quarter" idx="11"/>
          </p:nvPr>
        </p:nvSpPr>
        <p:spPr/>
        <p:txBody>
          <a:bodyPr/>
          <a:lstStyle/>
          <a:p>
            <a:pPr>
              <a:defRPr/>
            </a:pPr>
            <a:r>
              <a:rPr lang="fr-CA" smtClean="0"/>
              <a:t>L'offre et la demande</a:t>
            </a:r>
            <a:endParaRPr lang="fr-CA"/>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3"/>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D0BDD095-D600-44B3-ABF7-9E826AB93568}" type="slidenum">
              <a:rPr lang="fr-CA" altLang="en-US" sz="1400" smtClean="0"/>
              <a:pPr eaLnBrk="1" hangingPunct="1">
                <a:spcBef>
                  <a:spcPct val="0"/>
                </a:spcBef>
                <a:buFontTx/>
                <a:buNone/>
              </a:pPr>
              <a:t>33</a:t>
            </a:fld>
            <a:endParaRPr lang="fr-CA" altLang="en-US" sz="1400" smtClean="0"/>
          </a:p>
        </p:txBody>
      </p:sp>
      <p:sp>
        <p:nvSpPr>
          <p:cNvPr id="32771" name="Text Box 2"/>
          <p:cNvSpPr txBox="1">
            <a:spLocks noChangeArrowheads="1"/>
          </p:cNvSpPr>
          <p:nvPr/>
        </p:nvSpPr>
        <p:spPr bwMode="auto">
          <a:xfrm>
            <a:off x="6781800" y="0"/>
            <a:ext cx="2209800" cy="822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r">
              <a:spcBef>
                <a:spcPct val="0"/>
              </a:spcBef>
              <a:buFontTx/>
              <a:buNone/>
            </a:pPr>
            <a:endParaRPr lang="fr-CA" altLang="en-US" sz="1200">
              <a:ea typeface="Geneva" pitchFamily="84" charset="-128"/>
            </a:endParaRPr>
          </a:p>
        </p:txBody>
      </p:sp>
      <p:sp>
        <p:nvSpPr>
          <p:cNvPr id="32772" name="Rectangle 3"/>
          <p:cNvSpPr>
            <a:spLocks noChangeArrowheads="1"/>
          </p:cNvSpPr>
          <p:nvPr/>
        </p:nvSpPr>
        <p:spPr bwMode="auto">
          <a:xfrm>
            <a:off x="990600" y="914400"/>
            <a:ext cx="8153400" cy="519113"/>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Clr>
                <a:srgbClr val="000000"/>
              </a:buClr>
              <a:buFont typeface="Times New Roman" pitchFamily="18" charset="0"/>
              <a:buNone/>
            </a:pPr>
            <a:r>
              <a:rPr lang="fr-FR" altLang="en-US">
                <a:solidFill>
                  <a:srgbClr val="000000"/>
                </a:solidFill>
                <a:ea typeface="ＭＳ Ｐゴシック" charset="-128"/>
              </a:rPr>
              <a:t>Demande de marché et demandes individuelles</a:t>
            </a:r>
          </a:p>
        </p:txBody>
      </p:sp>
      <p:pic>
        <p:nvPicPr>
          <p:cNvPr id="32773" name="Picture 4" descr="Fig_4"/>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28000" contrast="56000"/>
                    </a14:imgEffect>
                  </a14:imgLayer>
                </a14:imgProps>
              </a:ext>
              <a:ext uri="{28A0092B-C50C-407E-A947-70E740481C1C}">
                <a14:useLocalDpi xmlns:a14="http://schemas.microsoft.com/office/drawing/2010/main" val="0"/>
              </a:ext>
            </a:extLst>
          </a:blip>
          <a:srcRect/>
          <a:stretch>
            <a:fillRect/>
          </a:stretch>
        </p:blipFill>
        <p:spPr bwMode="auto">
          <a:xfrm>
            <a:off x="838200" y="1600200"/>
            <a:ext cx="7924800" cy="45037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Number Placeholder 3"/>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D51663F0-27FC-4FCE-9622-269956163F5E}" type="slidenum">
              <a:rPr lang="fr-CA" altLang="en-US" sz="1400" smtClean="0"/>
              <a:pPr eaLnBrk="1" hangingPunct="1">
                <a:spcBef>
                  <a:spcPct val="0"/>
                </a:spcBef>
                <a:buFontTx/>
                <a:buNone/>
              </a:pPr>
              <a:t>34</a:t>
            </a:fld>
            <a:endParaRPr lang="fr-CA" altLang="en-US" sz="1400" smtClean="0"/>
          </a:p>
        </p:txBody>
      </p:sp>
      <p:sp>
        <p:nvSpPr>
          <p:cNvPr id="33795" name="Text Box 2"/>
          <p:cNvSpPr txBox="1">
            <a:spLocks noChangeArrowheads="1"/>
          </p:cNvSpPr>
          <p:nvPr/>
        </p:nvSpPr>
        <p:spPr bwMode="auto">
          <a:xfrm>
            <a:off x="6781800" y="0"/>
            <a:ext cx="2209800" cy="822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r">
              <a:spcBef>
                <a:spcPct val="0"/>
              </a:spcBef>
              <a:buFontTx/>
              <a:buNone/>
            </a:pPr>
            <a:endParaRPr lang="fr-CA" altLang="en-US" sz="1200">
              <a:ea typeface="Geneva" pitchFamily="84" charset="-128"/>
            </a:endParaRPr>
          </a:p>
        </p:txBody>
      </p:sp>
      <p:sp>
        <p:nvSpPr>
          <p:cNvPr id="33796" name="Text Box 3"/>
          <p:cNvSpPr txBox="1">
            <a:spLocks noChangeArrowheads="1"/>
          </p:cNvSpPr>
          <p:nvPr/>
        </p:nvSpPr>
        <p:spPr bwMode="auto">
          <a:xfrm>
            <a:off x="990600" y="914400"/>
            <a:ext cx="8153400" cy="914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FontTx/>
              <a:buNone/>
            </a:pPr>
            <a:r>
              <a:rPr lang="fr-FR" altLang="en-US">
                <a:solidFill>
                  <a:srgbClr val="000000"/>
                </a:solidFill>
                <a:ea typeface="ＭＳ Ｐゴシック" charset="-128"/>
              </a:rPr>
              <a:t>L’offre de marché et les offres individuelles</a:t>
            </a:r>
            <a:endParaRPr lang="fr-CA" altLang="en-US">
              <a:solidFill>
                <a:srgbClr val="000000"/>
              </a:solidFill>
              <a:ea typeface="ＭＳ Ｐゴシック" charset="-128"/>
            </a:endParaRPr>
          </a:p>
        </p:txBody>
      </p:sp>
      <p:pic>
        <p:nvPicPr>
          <p:cNvPr id="33797" name="Picture 4" descr="Fig_4"/>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36000" contrast="70000"/>
                    </a14:imgEffect>
                  </a14:imgLayer>
                </a14:imgProps>
              </a:ext>
              <a:ext uri="{28A0092B-C50C-407E-A947-70E740481C1C}">
                <a14:useLocalDpi xmlns:a14="http://schemas.microsoft.com/office/drawing/2010/main" val="0"/>
              </a:ext>
            </a:extLst>
          </a:blip>
          <a:srcRect/>
          <a:stretch>
            <a:fillRect/>
          </a:stretch>
        </p:blipFill>
        <p:spPr bwMode="auto">
          <a:xfrm>
            <a:off x="838200" y="1828800"/>
            <a:ext cx="7848600" cy="44989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Footer Placeholder 4"/>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34820" name="Slide Number Placeholder 5"/>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AE54631F-EBAF-4C9B-A1B8-19B89D7C8DDF}" type="slidenum">
              <a:rPr lang="fr-CA" altLang="en-US" sz="1400" smtClean="0"/>
              <a:pPr eaLnBrk="1" hangingPunct="1">
                <a:spcBef>
                  <a:spcPct val="0"/>
                </a:spcBef>
                <a:buFontTx/>
                <a:buNone/>
              </a:pPr>
              <a:t>35</a:t>
            </a:fld>
            <a:endParaRPr lang="fr-CA" altLang="en-US" sz="1400" smtClean="0"/>
          </a:p>
        </p:txBody>
      </p:sp>
      <p:sp>
        <p:nvSpPr>
          <p:cNvPr id="34821" name="Rectangle 2"/>
          <p:cNvSpPr>
            <a:spLocks noGrp="1" noChangeArrowheads="1"/>
          </p:cNvSpPr>
          <p:nvPr>
            <p:ph type="title"/>
          </p:nvPr>
        </p:nvSpPr>
        <p:spPr/>
        <p:txBody>
          <a:bodyPr/>
          <a:lstStyle/>
          <a:p>
            <a:pPr eaLnBrk="1" hangingPunct="1"/>
            <a:r>
              <a:rPr lang="fr-CA" altLang="en-US" smtClean="0"/>
              <a:t>Équilibre du marché</a:t>
            </a:r>
          </a:p>
        </p:txBody>
      </p:sp>
      <p:sp>
        <p:nvSpPr>
          <p:cNvPr id="34822" name="Rectangle 3"/>
          <p:cNvSpPr>
            <a:spLocks noGrp="1" noChangeArrowheads="1"/>
          </p:cNvSpPr>
          <p:nvPr>
            <p:ph type="body" idx="1"/>
          </p:nvPr>
        </p:nvSpPr>
        <p:spPr/>
        <p:txBody>
          <a:bodyPr/>
          <a:lstStyle/>
          <a:p>
            <a:pPr eaLnBrk="1" hangingPunct="1"/>
            <a:r>
              <a:rPr lang="fr-CA" altLang="en-US" dirty="0" smtClean="0"/>
              <a:t>Prix d’un marché en équilibre</a:t>
            </a:r>
          </a:p>
          <a:p>
            <a:pPr lvl="1" eaLnBrk="1" hangingPunct="1"/>
            <a:r>
              <a:rPr lang="fr-CA" altLang="en-US" dirty="0" smtClean="0">
                <a:sym typeface="Wingdings" pitchFamily="2" charset="2"/>
              </a:rPr>
              <a:t>quantité demandée = quantité offerte</a:t>
            </a:r>
            <a:r>
              <a:rPr lang="fr-CA" altLang="en-US" dirty="0" smtClean="0"/>
              <a:t> </a:t>
            </a:r>
          </a:p>
          <a:p>
            <a:pPr eaLnBrk="1" hangingPunct="1"/>
            <a:r>
              <a:rPr lang="fr-CA" altLang="en-US" dirty="0" smtClean="0"/>
              <a:t>Quantité d’un marché en équilibre</a:t>
            </a:r>
          </a:p>
          <a:p>
            <a:pPr lvl="1" eaLnBrk="1" hangingPunct="1"/>
            <a:r>
              <a:rPr lang="fr-CA" altLang="en-US" dirty="0" smtClean="0"/>
              <a:t>Quantités demandée = quantité offerte au prix d’équilibre</a:t>
            </a:r>
          </a:p>
          <a:p>
            <a:pPr lvl="1" eaLnBrk="1" hangingPunct="1"/>
            <a:endParaRPr lang="fr-CA" altLang="en-US" dirty="0" smtClean="0"/>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842" name="Rectangle 2"/>
          <p:cNvSpPr>
            <a:spLocks noGrp="1" noChangeArrowheads="1"/>
          </p:cNvSpPr>
          <p:nvPr>
            <p:ph type="title" idx="4294967295"/>
          </p:nvPr>
        </p:nvSpPr>
        <p:spPr>
          <a:xfrm>
            <a:off x="1371600" y="277813"/>
            <a:ext cx="7772400" cy="1143000"/>
          </a:xfrm>
        </p:spPr>
        <p:txBody>
          <a:bodyPr/>
          <a:lstStyle/>
          <a:p>
            <a:pPr eaLnBrk="1" hangingPunct="1"/>
            <a:r>
              <a:rPr lang="fr-CA" altLang="en-US" smtClean="0"/>
              <a:t>Équilibre du marché</a:t>
            </a:r>
          </a:p>
        </p:txBody>
      </p:sp>
      <p:grpSp>
        <p:nvGrpSpPr>
          <p:cNvPr id="35843" name="Group 3"/>
          <p:cNvGrpSpPr>
            <a:grpSpLocks/>
          </p:cNvGrpSpPr>
          <p:nvPr/>
        </p:nvGrpSpPr>
        <p:grpSpPr bwMode="auto">
          <a:xfrm>
            <a:off x="762000" y="2286000"/>
            <a:ext cx="5507038" cy="4162425"/>
            <a:chOff x="576" y="1344"/>
            <a:chExt cx="4100" cy="2622"/>
          </a:xfrm>
        </p:grpSpPr>
        <p:sp>
          <p:nvSpPr>
            <p:cNvPr id="35850" name="Line 4"/>
            <p:cNvSpPr>
              <a:spLocks noChangeShapeType="1"/>
            </p:cNvSpPr>
            <p:nvPr/>
          </p:nvSpPr>
          <p:spPr bwMode="auto">
            <a:xfrm>
              <a:off x="1186" y="1402"/>
              <a:ext cx="0" cy="2352"/>
            </a:xfrm>
            <a:prstGeom prst="line">
              <a:avLst/>
            </a:prstGeom>
            <a:noFill/>
            <a:ln w="57150">
              <a:solidFill>
                <a:schemeClr val="tx1"/>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35851" name="Line 5"/>
            <p:cNvSpPr>
              <a:spLocks noChangeShapeType="1"/>
            </p:cNvSpPr>
            <p:nvPr/>
          </p:nvSpPr>
          <p:spPr bwMode="auto">
            <a:xfrm>
              <a:off x="1282" y="1498"/>
              <a:ext cx="2112" cy="2064"/>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35852" name="Line 6"/>
            <p:cNvSpPr>
              <a:spLocks noChangeShapeType="1"/>
            </p:cNvSpPr>
            <p:nvPr/>
          </p:nvSpPr>
          <p:spPr bwMode="auto">
            <a:xfrm flipH="1">
              <a:off x="1522" y="1738"/>
              <a:ext cx="2160" cy="1824"/>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35853" name="Line 7"/>
            <p:cNvSpPr>
              <a:spLocks noChangeShapeType="1"/>
            </p:cNvSpPr>
            <p:nvPr/>
          </p:nvSpPr>
          <p:spPr bwMode="auto">
            <a:xfrm flipV="1">
              <a:off x="1200" y="3744"/>
              <a:ext cx="3326"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35854" name="Text Box 8"/>
            <p:cNvSpPr txBox="1">
              <a:spLocks noChangeArrowheads="1"/>
            </p:cNvSpPr>
            <p:nvPr/>
          </p:nvSpPr>
          <p:spPr bwMode="auto">
            <a:xfrm>
              <a:off x="576" y="1493"/>
              <a:ext cx="657"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spcBef>
                  <a:spcPct val="50000"/>
                </a:spcBef>
                <a:buClr>
                  <a:schemeClr val="tx1"/>
                </a:buClr>
                <a:buFontTx/>
                <a:buNone/>
              </a:pPr>
              <a:r>
                <a:rPr lang="en-US" altLang="en-US" sz="2000"/>
                <a:t>Prix</a:t>
              </a:r>
            </a:p>
          </p:txBody>
        </p:sp>
        <p:sp>
          <p:nvSpPr>
            <p:cNvPr id="35855" name="Text Box 9"/>
            <p:cNvSpPr txBox="1">
              <a:spLocks noChangeArrowheads="1"/>
            </p:cNvSpPr>
            <p:nvPr/>
          </p:nvSpPr>
          <p:spPr bwMode="auto">
            <a:xfrm>
              <a:off x="3825" y="3754"/>
              <a:ext cx="851"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en-US" altLang="en-US" sz="2000"/>
                <a:t>Quantité</a:t>
              </a:r>
            </a:p>
          </p:txBody>
        </p:sp>
        <p:sp>
          <p:nvSpPr>
            <p:cNvPr id="35856" name="Line 10"/>
            <p:cNvSpPr>
              <a:spLocks noChangeShapeType="1"/>
            </p:cNvSpPr>
            <p:nvPr/>
          </p:nvSpPr>
          <p:spPr bwMode="auto">
            <a:xfrm>
              <a:off x="1186" y="2698"/>
              <a:ext cx="1296" cy="0"/>
            </a:xfrm>
            <a:prstGeom prst="line">
              <a:avLst/>
            </a:prstGeom>
            <a:noFill/>
            <a:ln w="3810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35857" name="Line 11"/>
            <p:cNvSpPr>
              <a:spLocks noChangeShapeType="1"/>
            </p:cNvSpPr>
            <p:nvPr/>
          </p:nvSpPr>
          <p:spPr bwMode="auto">
            <a:xfrm flipV="1">
              <a:off x="2530" y="2698"/>
              <a:ext cx="0" cy="1008"/>
            </a:xfrm>
            <a:prstGeom prst="line">
              <a:avLst/>
            </a:prstGeom>
            <a:noFill/>
            <a:ln w="3810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35858" name="Text Box 12"/>
            <p:cNvSpPr txBox="1">
              <a:spLocks noChangeArrowheads="1"/>
            </p:cNvSpPr>
            <p:nvPr/>
          </p:nvSpPr>
          <p:spPr bwMode="auto">
            <a:xfrm>
              <a:off x="840" y="2544"/>
              <a:ext cx="33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en-US" altLang="en-US" sz="2000"/>
                <a:t>P</a:t>
              </a:r>
              <a:r>
                <a:rPr lang="en-US" altLang="en-US" sz="2000" baseline="-25000"/>
                <a:t>e</a:t>
              </a:r>
            </a:p>
          </p:txBody>
        </p:sp>
        <p:sp>
          <p:nvSpPr>
            <p:cNvPr id="35859" name="Text Box 13"/>
            <p:cNvSpPr txBox="1">
              <a:spLocks noChangeArrowheads="1"/>
            </p:cNvSpPr>
            <p:nvPr/>
          </p:nvSpPr>
          <p:spPr bwMode="auto">
            <a:xfrm>
              <a:off x="2337" y="3754"/>
              <a:ext cx="353"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en-US" altLang="en-US" sz="2000"/>
                <a:t>Q</a:t>
              </a:r>
              <a:r>
                <a:rPr lang="en-US" altLang="en-US" sz="2000" baseline="-25000"/>
                <a:t>e</a:t>
              </a:r>
            </a:p>
          </p:txBody>
        </p:sp>
        <p:sp>
          <p:nvSpPr>
            <p:cNvPr id="35860" name="Text Box 14"/>
            <p:cNvSpPr txBox="1">
              <a:spLocks noChangeArrowheads="1"/>
            </p:cNvSpPr>
            <p:nvPr/>
          </p:nvSpPr>
          <p:spPr bwMode="auto">
            <a:xfrm>
              <a:off x="887" y="2112"/>
              <a:ext cx="375"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en-US" altLang="en-US" sz="2000"/>
                <a:t>P</a:t>
              </a:r>
              <a:r>
                <a:rPr lang="en-US" altLang="en-US" sz="2000" baseline="-25000"/>
                <a:t>1</a:t>
              </a:r>
            </a:p>
          </p:txBody>
        </p:sp>
        <p:sp>
          <p:nvSpPr>
            <p:cNvPr id="35861" name="Line 15"/>
            <p:cNvSpPr>
              <a:spLocks noChangeShapeType="1"/>
            </p:cNvSpPr>
            <p:nvPr/>
          </p:nvSpPr>
          <p:spPr bwMode="auto">
            <a:xfrm>
              <a:off x="1186" y="2266"/>
              <a:ext cx="1872" cy="0"/>
            </a:xfrm>
            <a:prstGeom prst="line">
              <a:avLst/>
            </a:prstGeom>
            <a:noFill/>
            <a:ln w="3810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35862" name="Line 16"/>
            <p:cNvSpPr>
              <a:spLocks noChangeShapeType="1"/>
            </p:cNvSpPr>
            <p:nvPr/>
          </p:nvSpPr>
          <p:spPr bwMode="auto">
            <a:xfrm>
              <a:off x="1186" y="3226"/>
              <a:ext cx="1872" cy="0"/>
            </a:xfrm>
            <a:prstGeom prst="line">
              <a:avLst/>
            </a:prstGeom>
            <a:noFill/>
            <a:ln w="3810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35863" name="Text Box 17"/>
            <p:cNvSpPr txBox="1">
              <a:spLocks noChangeArrowheads="1"/>
            </p:cNvSpPr>
            <p:nvPr/>
          </p:nvSpPr>
          <p:spPr bwMode="auto">
            <a:xfrm>
              <a:off x="888" y="3072"/>
              <a:ext cx="453"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en-US" altLang="en-US" sz="2000"/>
                <a:t>P</a:t>
              </a:r>
              <a:r>
                <a:rPr lang="en-US" altLang="en-US" sz="2000" baseline="-25000"/>
                <a:t>2</a:t>
              </a:r>
            </a:p>
          </p:txBody>
        </p:sp>
        <p:sp>
          <p:nvSpPr>
            <p:cNvPr id="35864" name="Oval 18"/>
            <p:cNvSpPr>
              <a:spLocks noChangeArrowheads="1"/>
            </p:cNvSpPr>
            <p:nvPr/>
          </p:nvSpPr>
          <p:spPr bwMode="auto">
            <a:xfrm>
              <a:off x="4066" y="2602"/>
              <a:ext cx="144" cy="96"/>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5865" name="Oval 19"/>
            <p:cNvSpPr>
              <a:spLocks noChangeArrowheads="1"/>
            </p:cNvSpPr>
            <p:nvPr/>
          </p:nvSpPr>
          <p:spPr bwMode="auto">
            <a:xfrm>
              <a:off x="2434" y="2650"/>
              <a:ext cx="144" cy="144"/>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5866" name="Text Box 20"/>
            <p:cNvSpPr txBox="1">
              <a:spLocks noChangeArrowheads="1"/>
            </p:cNvSpPr>
            <p:nvPr/>
          </p:nvSpPr>
          <p:spPr bwMode="auto">
            <a:xfrm>
              <a:off x="3722" y="1584"/>
              <a:ext cx="555"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fr-CA" altLang="en-US" sz="2000"/>
                <a:t>Offre</a:t>
              </a:r>
            </a:p>
          </p:txBody>
        </p:sp>
        <p:sp>
          <p:nvSpPr>
            <p:cNvPr id="35867" name="Text Box 21"/>
            <p:cNvSpPr txBox="1">
              <a:spLocks noChangeArrowheads="1"/>
            </p:cNvSpPr>
            <p:nvPr/>
          </p:nvSpPr>
          <p:spPr bwMode="auto">
            <a:xfrm>
              <a:off x="1318" y="1344"/>
              <a:ext cx="958"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fr-CA" altLang="en-US" sz="2000"/>
                <a:t>Demande</a:t>
              </a:r>
            </a:p>
          </p:txBody>
        </p:sp>
      </p:grpSp>
      <p:sp>
        <p:nvSpPr>
          <p:cNvPr id="35844" name="Text Box 22"/>
          <p:cNvSpPr txBox="1">
            <a:spLocks noChangeArrowheads="1"/>
          </p:cNvSpPr>
          <p:nvPr/>
        </p:nvSpPr>
        <p:spPr bwMode="auto">
          <a:xfrm>
            <a:off x="4267200" y="3962400"/>
            <a:ext cx="4495800" cy="1139825"/>
          </a:xfrm>
          <a:prstGeom prst="rect">
            <a:avLst/>
          </a:prstGeom>
          <a:solidFill>
            <a:srgbClr val="FFFF99"/>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fr-CA" altLang="en-US" sz="2000" b="1" dirty="0"/>
              <a:t>Prix P</a:t>
            </a:r>
            <a:r>
              <a:rPr lang="fr-CA" altLang="en-US" sz="2000" b="1" baseline="-25000" dirty="0"/>
              <a:t>1</a:t>
            </a:r>
            <a:r>
              <a:rPr lang="fr-CA" altLang="en-US" sz="2000" b="1" dirty="0"/>
              <a:t> : </a:t>
            </a:r>
            <a:r>
              <a:rPr lang="fr-CA" altLang="en-US" sz="2000" dirty="0"/>
              <a:t>quantité offerte </a:t>
            </a:r>
            <a:r>
              <a:rPr lang="fr-CA" altLang="en-US" sz="2000" dirty="0">
                <a:sym typeface="Wingdings" pitchFamily="2" charset="2"/>
              </a:rPr>
              <a:t>&gt; </a:t>
            </a:r>
            <a:r>
              <a:rPr lang="fr-CA" altLang="en-US" sz="2000" dirty="0"/>
              <a:t>quantité demandée </a:t>
            </a:r>
            <a:r>
              <a:rPr lang="fr-CA" altLang="en-US" sz="2000" dirty="0">
                <a:sym typeface="Wingdings" pitchFamily="2" charset="2"/>
              </a:rPr>
              <a:t> </a:t>
            </a:r>
            <a:r>
              <a:rPr lang="fr-CA" altLang="en-US" sz="2000" dirty="0" smtClean="0">
                <a:sym typeface="Wingdings" pitchFamily="2" charset="2"/>
              </a:rPr>
              <a:t>chute du prix</a:t>
            </a:r>
            <a:endParaRPr lang="fr-CA" altLang="en-US" sz="2000" dirty="0">
              <a:sym typeface="Wingdings" pitchFamily="2" charset="2"/>
            </a:endParaRPr>
          </a:p>
          <a:p>
            <a:pPr eaLnBrk="1" hangingPunct="1">
              <a:lnSpc>
                <a:spcPct val="80000"/>
              </a:lnSpc>
              <a:buClr>
                <a:schemeClr val="tx1"/>
              </a:buClr>
              <a:buFontTx/>
              <a:buNone/>
            </a:pPr>
            <a:r>
              <a:rPr lang="fr-CA" altLang="en-US" sz="2000" b="1" dirty="0"/>
              <a:t>Prix P</a:t>
            </a:r>
            <a:r>
              <a:rPr lang="fr-CA" altLang="en-US" sz="2000" b="1" baseline="-25000" dirty="0"/>
              <a:t>2</a:t>
            </a:r>
            <a:r>
              <a:rPr lang="fr-CA" altLang="en-US" sz="2000" b="1" dirty="0"/>
              <a:t> : </a:t>
            </a:r>
            <a:r>
              <a:rPr lang="fr-CA" altLang="en-US" sz="2000" dirty="0"/>
              <a:t>quantité offerte &lt; quantité demandée </a:t>
            </a:r>
            <a:r>
              <a:rPr lang="fr-CA" altLang="en-US" sz="2000" dirty="0">
                <a:sym typeface="Wingdings" pitchFamily="2" charset="2"/>
              </a:rPr>
              <a:t> hausse du prix</a:t>
            </a:r>
          </a:p>
        </p:txBody>
      </p:sp>
      <p:sp>
        <p:nvSpPr>
          <p:cNvPr id="35845" name="Rectangle 23"/>
          <p:cNvSpPr>
            <a:spLocks noChangeArrowheads="1"/>
          </p:cNvSpPr>
          <p:nvPr/>
        </p:nvSpPr>
        <p:spPr bwMode="auto">
          <a:xfrm>
            <a:off x="4038600" y="3657600"/>
            <a:ext cx="152400" cy="152400"/>
          </a:xfrm>
          <a:prstGeom prst="rect">
            <a:avLst/>
          </a:prstGeom>
          <a:solidFill>
            <a:schemeClr val="tx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5846" name="Rectangle 24"/>
          <p:cNvSpPr>
            <a:spLocks noChangeArrowheads="1"/>
          </p:cNvSpPr>
          <p:nvPr/>
        </p:nvSpPr>
        <p:spPr bwMode="auto">
          <a:xfrm>
            <a:off x="3962400" y="5181600"/>
            <a:ext cx="152400" cy="152400"/>
          </a:xfrm>
          <a:prstGeom prst="rect">
            <a:avLst/>
          </a:prstGeom>
          <a:solidFill>
            <a:schemeClr val="tx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5847" name="Rectangle 25"/>
          <p:cNvSpPr>
            <a:spLocks noChangeArrowheads="1"/>
          </p:cNvSpPr>
          <p:nvPr/>
        </p:nvSpPr>
        <p:spPr bwMode="auto">
          <a:xfrm>
            <a:off x="2514600" y="5181600"/>
            <a:ext cx="152400" cy="152400"/>
          </a:xfrm>
          <a:prstGeom prst="rect">
            <a:avLst/>
          </a:prstGeom>
          <a:solidFill>
            <a:schemeClr val="tx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5848" name="Rectangle 26"/>
          <p:cNvSpPr>
            <a:spLocks noChangeArrowheads="1"/>
          </p:cNvSpPr>
          <p:nvPr/>
        </p:nvSpPr>
        <p:spPr bwMode="auto">
          <a:xfrm>
            <a:off x="2667000" y="3657600"/>
            <a:ext cx="152400" cy="152400"/>
          </a:xfrm>
          <a:prstGeom prst="rect">
            <a:avLst/>
          </a:prstGeom>
          <a:solidFill>
            <a:schemeClr val="tx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5849" name="Slide Number Placeholder 3"/>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52F08234-C7BF-418F-BBD6-23FA8B94C2BD}" type="slidenum">
              <a:rPr lang="fr-CA" altLang="en-US" sz="1400" smtClean="0"/>
              <a:pPr eaLnBrk="1" hangingPunct="1">
                <a:spcBef>
                  <a:spcPct val="0"/>
                </a:spcBef>
                <a:buFontTx/>
                <a:buNone/>
              </a:pPr>
              <a:t>36</a:t>
            </a:fld>
            <a:endParaRPr lang="fr-CA" altLang="en-US" sz="1400" smtClean="0"/>
          </a:p>
        </p:txBody>
      </p:sp>
      <p:sp>
        <p:nvSpPr>
          <p:cNvPr id="2" name="Footer Placeholder 1"/>
          <p:cNvSpPr>
            <a:spLocks noGrp="1"/>
          </p:cNvSpPr>
          <p:nvPr>
            <p:ph type="ftr" sz="quarter" idx="11"/>
          </p:nvPr>
        </p:nvSpPr>
        <p:spPr/>
        <p:txBody>
          <a:bodyPr/>
          <a:lstStyle/>
          <a:p>
            <a:pPr>
              <a:defRPr/>
            </a:pPr>
            <a:r>
              <a:rPr lang="fr-CA" smtClean="0"/>
              <a:t>L'offre et la demande</a:t>
            </a:r>
            <a:endParaRPr lang="fr-CA"/>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866" name="Rectangle 5"/>
          <p:cNvSpPr>
            <a:spLocks noGrp="1" noChangeArrowheads="1"/>
          </p:cNvSpPr>
          <p:nvPr>
            <p:ph type="title" idx="4294967295"/>
          </p:nvPr>
        </p:nvSpPr>
        <p:spPr>
          <a:xfrm>
            <a:off x="1371600" y="277813"/>
            <a:ext cx="7772400" cy="1143000"/>
          </a:xfrm>
        </p:spPr>
        <p:txBody>
          <a:bodyPr/>
          <a:lstStyle/>
          <a:p>
            <a:pPr eaLnBrk="1" hangingPunct="1"/>
            <a:r>
              <a:rPr lang="fr-CA" altLang="en-US" smtClean="0"/>
              <a:t>Équilibre du marché</a:t>
            </a:r>
          </a:p>
        </p:txBody>
      </p:sp>
      <p:sp>
        <p:nvSpPr>
          <p:cNvPr id="36867" name="Text Box 13"/>
          <p:cNvSpPr txBox="1">
            <a:spLocks noChangeArrowheads="1"/>
          </p:cNvSpPr>
          <p:nvPr/>
        </p:nvSpPr>
        <p:spPr bwMode="auto">
          <a:xfrm>
            <a:off x="152400" y="2514600"/>
            <a:ext cx="738188"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spcBef>
                <a:spcPct val="50000"/>
              </a:spcBef>
              <a:buClr>
                <a:schemeClr val="tx1"/>
              </a:buClr>
              <a:buFontTx/>
              <a:buNone/>
            </a:pPr>
            <a:r>
              <a:rPr lang="en-US" altLang="en-US" sz="2000"/>
              <a:t>Prix</a:t>
            </a:r>
          </a:p>
        </p:txBody>
      </p:sp>
      <p:sp>
        <p:nvSpPr>
          <p:cNvPr id="36868" name="Text Box 18"/>
          <p:cNvSpPr txBox="1">
            <a:spLocks noChangeArrowheads="1"/>
          </p:cNvSpPr>
          <p:nvPr/>
        </p:nvSpPr>
        <p:spPr bwMode="auto">
          <a:xfrm>
            <a:off x="255588" y="4572000"/>
            <a:ext cx="6000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US" altLang="en-US" sz="1800"/>
              <a:t>110</a:t>
            </a:r>
            <a:endParaRPr lang="en-CA" altLang="en-US" sz="1800"/>
          </a:p>
        </p:txBody>
      </p:sp>
      <p:sp>
        <p:nvSpPr>
          <p:cNvPr id="36869" name="Text Box 19"/>
          <p:cNvSpPr txBox="1">
            <a:spLocks noChangeArrowheads="1"/>
          </p:cNvSpPr>
          <p:nvPr/>
        </p:nvSpPr>
        <p:spPr bwMode="auto">
          <a:xfrm>
            <a:off x="255588" y="3352800"/>
            <a:ext cx="565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US" altLang="en-US" sz="1800"/>
              <a:t>190</a:t>
            </a:r>
            <a:endParaRPr lang="en-CA" altLang="en-US" sz="1800"/>
          </a:p>
        </p:txBody>
      </p:sp>
      <p:sp>
        <p:nvSpPr>
          <p:cNvPr id="36870" name="Text Box 21"/>
          <p:cNvSpPr txBox="1">
            <a:spLocks noChangeArrowheads="1"/>
          </p:cNvSpPr>
          <p:nvPr/>
        </p:nvSpPr>
        <p:spPr bwMode="auto">
          <a:xfrm>
            <a:off x="3311525" y="6096000"/>
            <a:ext cx="565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US" altLang="en-US" sz="1800"/>
              <a:t>380</a:t>
            </a:r>
            <a:endParaRPr lang="en-CA" altLang="en-US" sz="1800"/>
          </a:p>
        </p:txBody>
      </p:sp>
      <p:sp>
        <p:nvSpPr>
          <p:cNvPr id="36871" name="Text Box 22"/>
          <p:cNvSpPr txBox="1">
            <a:spLocks noChangeArrowheads="1"/>
          </p:cNvSpPr>
          <p:nvPr/>
        </p:nvSpPr>
        <p:spPr bwMode="auto">
          <a:xfrm>
            <a:off x="255588" y="4038600"/>
            <a:ext cx="565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US" altLang="en-US" sz="1800"/>
              <a:t>150</a:t>
            </a:r>
            <a:endParaRPr lang="en-CA" altLang="en-US" sz="1800"/>
          </a:p>
        </p:txBody>
      </p:sp>
      <p:grpSp>
        <p:nvGrpSpPr>
          <p:cNvPr id="36872" name="Group 72"/>
          <p:cNvGrpSpPr>
            <a:grpSpLocks/>
          </p:cNvGrpSpPr>
          <p:nvPr/>
        </p:nvGrpSpPr>
        <p:grpSpPr bwMode="auto">
          <a:xfrm>
            <a:off x="700088" y="2362200"/>
            <a:ext cx="4392612" cy="4070350"/>
            <a:chOff x="441" y="1488"/>
            <a:chExt cx="2767" cy="2564"/>
          </a:xfrm>
        </p:grpSpPr>
        <p:sp>
          <p:nvSpPr>
            <p:cNvPr id="36920" name="Line 9"/>
            <p:cNvSpPr>
              <a:spLocks noChangeShapeType="1"/>
            </p:cNvSpPr>
            <p:nvPr/>
          </p:nvSpPr>
          <p:spPr bwMode="auto">
            <a:xfrm>
              <a:off x="480" y="1488"/>
              <a:ext cx="0" cy="2352"/>
            </a:xfrm>
            <a:prstGeom prst="line">
              <a:avLst/>
            </a:prstGeom>
            <a:noFill/>
            <a:ln w="57150">
              <a:solidFill>
                <a:schemeClr val="tx1"/>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36921" name="Line 10"/>
            <p:cNvSpPr>
              <a:spLocks noChangeShapeType="1"/>
            </p:cNvSpPr>
            <p:nvPr/>
          </p:nvSpPr>
          <p:spPr bwMode="auto">
            <a:xfrm>
              <a:off x="480" y="2304"/>
              <a:ext cx="1767" cy="1536"/>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36922" name="Line 11"/>
            <p:cNvSpPr>
              <a:spLocks noChangeShapeType="1"/>
            </p:cNvSpPr>
            <p:nvPr/>
          </p:nvSpPr>
          <p:spPr bwMode="auto">
            <a:xfrm flipH="1">
              <a:off x="480" y="1536"/>
              <a:ext cx="2008" cy="144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36923" name="Line 12"/>
            <p:cNvSpPr>
              <a:spLocks noChangeShapeType="1"/>
            </p:cNvSpPr>
            <p:nvPr/>
          </p:nvSpPr>
          <p:spPr bwMode="auto">
            <a:xfrm flipV="1">
              <a:off x="441" y="3840"/>
              <a:ext cx="2353"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36924" name="Text Box 14"/>
            <p:cNvSpPr txBox="1">
              <a:spLocks noChangeArrowheads="1"/>
            </p:cNvSpPr>
            <p:nvPr/>
          </p:nvSpPr>
          <p:spPr bwMode="auto">
            <a:xfrm>
              <a:off x="2488" y="3840"/>
              <a:ext cx="720"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en-US" altLang="en-US" sz="2000"/>
                <a:t>Quantité</a:t>
              </a:r>
            </a:p>
          </p:txBody>
        </p:sp>
        <p:sp>
          <p:nvSpPr>
            <p:cNvPr id="36925" name="Line 15"/>
            <p:cNvSpPr>
              <a:spLocks noChangeShapeType="1"/>
            </p:cNvSpPr>
            <p:nvPr/>
          </p:nvSpPr>
          <p:spPr bwMode="auto">
            <a:xfrm flipV="1">
              <a:off x="923" y="2688"/>
              <a:ext cx="0" cy="1104"/>
            </a:xfrm>
            <a:prstGeom prst="line">
              <a:avLst/>
            </a:prstGeom>
            <a:noFill/>
            <a:ln w="3810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36926" name="Text Box 16"/>
            <p:cNvSpPr txBox="1">
              <a:spLocks noChangeArrowheads="1"/>
            </p:cNvSpPr>
            <p:nvPr/>
          </p:nvSpPr>
          <p:spPr bwMode="auto">
            <a:xfrm>
              <a:off x="2225" y="1680"/>
              <a:ext cx="470"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en-US" altLang="en-US" sz="2000"/>
                <a:t>Offre</a:t>
              </a:r>
            </a:p>
          </p:txBody>
        </p:sp>
        <p:sp>
          <p:nvSpPr>
            <p:cNvPr id="36927" name="Text Box 17"/>
            <p:cNvSpPr txBox="1">
              <a:spLocks noChangeArrowheads="1"/>
            </p:cNvSpPr>
            <p:nvPr/>
          </p:nvSpPr>
          <p:spPr bwMode="auto">
            <a:xfrm>
              <a:off x="1726" y="3216"/>
              <a:ext cx="810"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lnSpc>
                  <a:spcPct val="80000"/>
                </a:lnSpc>
                <a:buClr>
                  <a:schemeClr val="tx1"/>
                </a:buClr>
                <a:buFontTx/>
                <a:buNone/>
              </a:pPr>
              <a:r>
                <a:rPr lang="en-US" altLang="en-US" sz="2000"/>
                <a:t>Demande</a:t>
              </a:r>
            </a:p>
          </p:txBody>
        </p:sp>
        <p:sp>
          <p:nvSpPr>
            <p:cNvPr id="36928" name="Line 20"/>
            <p:cNvSpPr>
              <a:spLocks noChangeShapeType="1"/>
            </p:cNvSpPr>
            <p:nvPr/>
          </p:nvSpPr>
          <p:spPr bwMode="auto">
            <a:xfrm flipV="1">
              <a:off x="480" y="2688"/>
              <a:ext cx="443" cy="0"/>
            </a:xfrm>
            <a:prstGeom prst="line">
              <a:avLst/>
            </a:prstGeom>
            <a:noFill/>
            <a:ln w="3810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36929" name="Text Box 23"/>
            <p:cNvSpPr txBox="1">
              <a:spLocks noChangeArrowheads="1"/>
            </p:cNvSpPr>
            <p:nvPr/>
          </p:nvSpPr>
          <p:spPr bwMode="auto">
            <a:xfrm>
              <a:off x="795" y="3815"/>
              <a:ext cx="27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US" altLang="en-US" sz="1800"/>
                <a:t>80</a:t>
              </a:r>
              <a:endParaRPr lang="en-CA" altLang="en-US" sz="1800"/>
            </a:p>
          </p:txBody>
        </p:sp>
      </p:grpSp>
      <p:graphicFrame>
        <p:nvGraphicFramePr>
          <p:cNvPr id="510028" name="Group 76"/>
          <p:cNvGraphicFramePr>
            <a:graphicFrameLocks noGrp="1"/>
          </p:cNvGraphicFramePr>
          <p:nvPr>
            <p:ph type="body" sz="half" idx="4294967295"/>
          </p:nvPr>
        </p:nvGraphicFramePr>
        <p:xfrm>
          <a:off x="4876800" y="1600200"/>
          <a:ext cx="3810000" cy="4286250"/>
        </p:xfrm>
        <a:graphic>
          <a:graphicData uri="http://schemas.openxmlformats.org/drawingml/2006/table">
            <a:tbl>
              <a:tblPr/>
              <a:tblGrid>
                <a:gridCol w="1270000"/>
                <a:gridCol w="1270000"/>
                <a:gridCol w="1270000"/>
              </a:tblGrid>
              <a:tr h="57916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fr-CA" sz="1600" b="1" i="0" u="none" strike="noStrike" cap="none" normalizeH="0" baseline="0" smtClean="0">
                        <a:ln>
                          <a:noFill/>
                        </a:ln>
                        <a:solidFill>
                          <a:schemeClr val="tx1"/>
                        </a:solidFill>
                        <a:effectLst/>
                        <a:latin typeface="Arial"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fr-CA" sz="1600" b="1" i="0" u="none" strike="noStrike" cap="none" normalizeH="0" baseline="0" smtClean="0">
                          <a:ln>
                            <a:noFill/>
                          </a:ln>
                          <a:solidFill>
                            <a:schemeClr val="tx1"/>
                          </a:solidFill>
                          <a:effectLst/>
                          <a:latin typeface="Arial" charset="0"/>
                          <a:cs typeface="Times New Roman" pitchFamily="18" charset="0"/>
                        </a:rPr>
                        <a:t>Prix</a:t>
                      </a:r>
                    </a:p>
                  </a:txBody>
                  <a:tcPr marT="45723" marB="45723"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600" b="1" i="0" u="none" strike="noStrike" cap="none" normalizeH="0" baseline="0" smtClean="0">
                          <a:ln>
                            <a:noFill/>
                          </a:ln>
                          <a:solidFill>
                            <a:schemeClr val="tx1"/>
                          </a:solidFill>
                          <a:effectLst/>
                          <a:latin typeface="Arial" charset="0"/>
                          <a:cs typeface="Times New Roman" pitchFamily="18" charset="0"/>
                        </a:rPr>
                        <a:t>Quantit</a:t>
                      </a:r>
                      <a:r>
                        <a:rPr kumimoji="0" lang="en-US" sz="1600" b="1" i="0" u="none" strike="noStrike" cap="none" normalizeH="0" baseline="0" smtClean="0">
                          <a:ln>
                            <a:noFill/>
                          </a:ln>
                          <a:solidFill>
                            <a:schemeClr val="tx1"/>
                          </a:solidFill>
                          <a:effectLst/>
                          <a:latin typeface="Arial" charset="0"/>
                          <a:cs typeface="Times New Roman" pitchFamily="18" charset="0"/>
                        </a:rPr>
                        <a:t>é offerte</a:t>
                      </a: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600" b="1" i="0" u="none" strike="noStrike" cap="none" normalizeH="0" baseline="0" smtClean="0">
                          <a:ln>
                            <a:noFill/>
                          </a:ln>
                          <a:solidFill>
                            <a:schemeClr val="tx1"/>
                          </a:solidFill>
                          <a:effectLst/>
                          <a:latin typeface="Arial" charset="0"/>
                          <a:cs typeface="Times New Roman" pitchFamily="18" charset="0"/>
                        </a:rPr>
                        <a:t>Quantité demandée</a:t>
                      </a:r>
                    </a:p>
                  </a:txBody>
                  <a:tcPr marT="45723" marB="45723"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2546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110 $</a:t>
                      </a:r>
                    </a:p>
                  </a:txBody>
                  <a:tcPr marT="45723" marB="45723"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0 </a:t>
                      </a: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160 unités</a:t>
                      </a:r>
                    </a:p>
                  </a:txBody>
                  <a:tcPr marT="45723" marB="45723"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531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120</a:t>
                      </a:r>
                    </a:p>
                  </a:txBody>
                  <a:tcPr marT="45723" marB="45723"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20</a:t>
                      </a: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140</a:t>
                      </a:r>
                    </a:p>
                  </a:txBody>
                  <a:tcPr marT="45723" marB="45723"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531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130</a:t>
                      </a:r>
                    </a:p>
                  </a:txBody>
                  <a:tcPr marT="45723" marB="45723"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40</a:t>
                      </a: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120</a:t>
                      </a:r>
                    </a:p>
                  </a:txBody>
                  <a:tcPr marT="45723" marB="45723"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531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140</a:t>
                      </a:r>
                    </a:p>
                  </a:txBody>
                  <a:tcPr marT="45723" marB="45723"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60</a:t>
                      </a: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100</a:t>
                      </a:r>
                    </a:p>
                  </a:txBody>
                  <a:tcPr marT="45723" marB="45723"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372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150</a:t>
                      </a:r>
                    </a:p>
                  </a:txBody>
                  <a:tcPr marT="45723" marB="45723"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C566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80</a:t>
                      </a: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C566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80</a:t>
                      </a:r>
                    </a:p>
                  </a:txBody>
                  <a:tcPr marT="45723" marB="45723"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C5669"/>
                    </a:solidFill>
                  </a:tcPr>
                </a:tc>
              </a:tr>
              <a:tr h="39531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160</a:t>
                      </a:r>
                    </a:p>
                  </a:txBody>
                  <a:tcPr marT="45723" marB="45723"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100</a:t>
                      </a: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60</a:t>
                      </a:r>
                    </a:p>
                  </a:txBody>
                  <a:tcPr marT="45723" marB="45723"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531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170</a:t>
                      </a:r>
                    </a:p>
                  </a:txBody>
                  <a:tcPr marT="45723" marB="45723"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120</a:t>
                      </a: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40</a:t>
                      </a:r>
                    </a:p>
                  </a:txBody>
                  <a:tcPr marT="45723" marB="45723"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531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180</a:t>
                      </a:r>
                    </a:p>
                  </a:txBody>
                  <a:tcPr marT="45723" marB="45723"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140</a:t>
                      </a: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20</a:t>
                      </a:r>
                    </a:p>
                  </a:txBody>
                  <a:tcPr marT="45723" marB="45723"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1599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190</a:t>
                      </a:r>
                    </a:p>
                  </a:txBody>
                  <a:tcPr marT="45723" marB="45723"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160</a:t>
                      </a: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400" b="1" i="0" u="none" strike="noStrike" cap="none" normalizeH="0" baseline="0" smtClean="0">
                          <a:ln>
                            <a:noFill/>
                          </a:ln>
                          <a:solidFill>
                            <a:schemeClr val="tx1"/>
                          </a:solidFill>
                          <a:effectLst/>
                          <a:latin typeface="Arial" charset="0"/>
                          <a:cs typeface="Times New Roman" pitchFamily="18" charset="0"/>
                        </a:rPr>
                        <a:t>0</a:t>
                      </a:r>
                    </a:p>
                  </a:txBody>
                  <a:tcPr marT="45723" marB="45723"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6919" name="Slide Number Placeholder 3"/>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C8F90DA9-CF12-45D8-BE91-1864F0188053}" type="slidenum">
              <a:rPr lang="fr-CA" altLang="en-US" sz="1400" smtClean="0"/>
              <a:pPr eaLnBrk="1" hangingPunct="1">
                <a:spcBef>
                  <a:spcPct val="0"/>
                </a:spcBef>
                <a:buFontTx/>
                <a:buNone/>
              </a:pPr>
              <a:t>37</a:t>
            </a:fld>
            <a:endParaRPr lang="fr-CA" altLang="en-US" sz="1400" smtClean="0"/>
          </a:p>
        </p:txBody>
      </p:sp>
      <p:sp>
        <p:nvSpPr>
          <p:cNvPr id="2" name="Footer Placeholder 1"/>
          <p:cNvSpPr>
            <a:spLocks noGrp="1"/>
          </p:cNvSpPr>
          <p:nvPr>
            <p:ph type="ftr" sz="quarter" idx="11"/>
          </p:nvPr>
        </p:nvSpPr>
        <p:spPr/>
        <p:txBody>
          <a:bodyPr/>
          <a:lstStyle/>
          <a:p>
            <a:pPr>
              <a:defRPr/>
            </a:pPr>
            <a:r>
              <a:rPr lang="fr-CA" smtClean="0"/>
              <a:t>L'offre et la demande</a:t>
            </a:r>
            <a:endParaRPr lang="fr-CA"/>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fr-CA" altLang="en-US" sz="3900" smtClean="0"/>
              <a:t>Prédictions</a:t>
            </a:r>
            <a:r>
              <a:rPr lang="fr-CA" altLang="en-US" smtClean="0"/>
              <a:t/>
            </a:r>
            <a:br>
              <a:rPr lang="fr-CA" altLang="en-US" smtClean="0"/>
            </a:br>
            <a:r>
              <a:rPr lang="fr-CA" altLang="en-US" sz="2800" smtClean="0"/>
              <a:t>(Glissement de l’offre </a:t>
            </a:r>
            <a:r>
              <a:rPr lang="fr-CA" altLang="en-US" sz="2800" u="sng" smtClean="0"/>
              <a:t>OU</a:t>
            </a:r>
            <a:r>
              <a:rPr lang="fr-CA" altLang="en-US" sz="2800" smtClean="0"/>
              <a:t> de la demande)</a:t>
            </a:r>
          </a:p>
        </p:txBody>
      </p:sp>
      <p:sp>
        <p:nvSpPr>
          <p:cNvPr id="37891" name="Rectangle 3"/>
          <p:cNvSpPr>
            <a:spLocks noGrp="1" noChangeArrowheads="1"/>
          </p:cNvSpPr>
          <p:nvPr>
            <p:ph type="body" idx="1"/>
          </p:nvPr>
        </p:nvSpPr>
        <p:spPr>
          <a:xfrm>
            <a:off x="685800" y="1981200"/>
            <a:ext cx="8001000" cy="4144963"/>
          </a:xfrm>
        </p:spPr>
        <p:txBody>
          <a:bodyPr/>
          <a:lstStyle/>
          <a:p>
            <a:pPr marL="590550" indent="-590550" eaLnBrk="1" hangingPunct="1">
              <a:lnSpc>
                <a:spcPct val="90000"/>
              </a:lnSpc>
              <a:buFont typeface="Wingdings" pitchFamily="2" charset="2"/>
              <a:buAutoNum type="arabicPeriod"/>
            </a:pPr>
            <a:r>
              <a:rPr lang="fr-CA" altLang="en-US" dirty="0" smtClean="0"/>
              <a:t>Augmentation de la demande (offre invariable) </a:t>
            </a:r>
          </a:p>
          <a:p>
            <a:pPr marL="590550" indent="-590550" eaLnBrk="1" hangingPunct="1">
              <a:lnSpc>
                <a:spcPct val="90000"/>
              </a:lnSpc>
              <a:buFont typeface="Wingdings" pitchFamily="2" charset="2"/>
              <a:buAutoNum type="arabicPeriod"/>
            </a:pPr>
            <a:r>
              <a:rPr lang="fr-CA" altLang="en-US" dirty="0" smtClean="0"/>
              <a:t>Diminution de la demande (offre invariable)</a:t>
            </a:r>
          </a:p>
          <a:p>
            <a:pPr marL="590550" indent="-590550" eaLnBrk="1" hangingPunct="1">
              <a:lnSpc>
                <a:spcPct val="90000"/>
              </a:lnSpc>
              <a:buFont typeface="Wingdings" pitchFamily="2" charset="2"/>
              <a:buAutoNum type="arabicPeriod"/>
            </a:pPr>
            <a:r>
              <a:rPr lang="fr-CA" altLang="en-US" dirty="0" smtClean="0"/>
              <a:t>Augmentation de l’offre (demande invariable)</a:t>
            </a:r>
          </a:p>
          <a:p>
            <a:pPr marL="590550" indent="-590550" eaLnBrk="1" hangingPunct="1">
              <a:lnSpc>
                <a:spcPct val="90000"/>
              </a:lnSpc>
              <a:buFont typeface="Wingdings" pitchFamily="2" charset="2"/>
              <a:buAutoNum type="arabicPeriod"/>
            </a:pPr>
            <a:r>
              <a:rPr lang="fr-CA" altLang="en-US" dirty="0" smtClean="0"/>
              <a:t>Diminution de l’offre (demande invariable)</a:t>
            </a:r>
          </a:p>
          <a:p>
            <a:pPr marL="590550" indent="-590550" eaLnBrk="1" hangingPunct="1">
              <a:lnSpc>
                <a:spcPct val="90000"/>
              </a:lnSpc>
              <a:buFont typeface="Wingdings" pitchFamily="2" charset="2"/>
              <a:buNone/>
            </a:pPr>
            <a:endParaRPr lang="en-CA" altLang="en-US" dirty="0" smtClean="0"/>
          </a:p>
          <a:p>
            <a:pPr marL="590550" indent="-590550" eaLnBrk="1" hangingPunct="1">
              <a:lnSpc>
                <a:spcPct val="90000"/>
              </a:lnSpc>
              <a:buFont typeface="Wingdings" pitchFamily="2" charset="2"/>
              <a:buNone/>
            </a:pPr>
            <a:endParaRPr lang="fr-CA" altLang="en-US" dirty="0" smtClean="0"/>
          </a:p>
        </p:txBody>
      </p:sp>
      <p:sp>
        <p:nvSpPr>
          <p:cNvPr id="37893" name="Footer Placeholder 2"/>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37894" name="Slide Number Placeholder 3"/>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72194B0F-0088-4900-8F39-F69D684C6F3B}" type="slidenum">
              <a:rPr lang="fr-CA" altLang="en-US" sz="1400" smtClean="0"/>
              <a:pPr eaLnBrk="1" hangingPunct="1">
                <a:spcBef>
                  <a:spcPct val="0"/>
                </a:spcBef>
                <a:buFontTx/>
                <a:buNone/>
              </a:pPr>
              <a:t>38</a:t>
            </a:fld>
            <a:endParaRPr lang="fr-CA" altLang="en-US" sz="1400"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473075" y="285750"/>
            <a:ext cx="8213725" cy="993775"/>
          </a:xfrm>
          <a:solidFill>
            <a:srgbClr val="FFFF99"/>
          </a:solidFill>
          <a:ln>
            <a:solidFill>
              <a:schemeClr val="tx1"/>
            </a:solidFill>
            <a:miter lim="800000"/>
            <a:headEnd/>
            <a:tailEnd/>
          </a:ln>
        </p:spPr>
        <p:txBody>
          <a:bodyPr/>
          <a:lstStyle/>
          <a:p>
            <a:pPr eaLnBrk="1" hangingPunct="1"/>
            <a:r>
              <a:rPr lang="fr-CA" altLang="en-US" sz="2800" dirty="0" smtClean="0">
                <a:solidFill>
                  <a:schemeClr val="tx1"/>
                </a:solidFill>
              </a:rPr>
              <a:t>1. Accroissement de la demande : </a:t>
            </a:r>
            <a:r>
              <a:rPr lang="el-GR" altLang="en-US" sz="2800" dirty="0" smtClean="0">
                <a:solidFill>
                  <a:schemeClr val="tx1"/>
                </a:solidFill>
              </a:rPr>
              <a:t>Δ</a:t>
            </a:r>
            <a:r>
              <a:rPr lang="fr-CA" altLang="en-US" sz="2800" baseline="30000" dirty="0" smtClean="0">
                <a:solidFill>
                  <a:schemeClr val="tx1"/>
                </a:solidFill>
              </a:rPr>
              <a:t>+</a:t>
            </a:r>
            <a:r>
              <a:rPr lang="fr-CA" altLang="en-US" sz="2800" dirty="0" smtClean="0">
                <a:solidFill>
                  <a:schemeClr val="tx1"/>
                </a:solidFill>
              </a:rPr>
              <a:t>P et </a:t>
            </a:r>
            <a:r>
              <a:rPr lang="el-GR" altLang="en-US" sz="2800" dirty="0" smtClean="0">
                <a:solidFill>
                  <a:schemeClr val="tx1"/>
                </a:solidFill>
              </a:rPr>
              <a:t>Δ</a:t>
            </a:r>
            <a:r>
              <a:rPr lang="fr-CA" altLang="en-US" sz="2800" baseline="30000" dirty="0" smtClean="0">
                <a:solidFill>
                  <a:schemeClr val="tx1"/>
                </a:solidFill>
              </a:rPr>
              <a:t>+</a:t>
            </a:r>
            <a:r>
              <a:rPr lang="fr-CA" altLang="en-US" sz="2800" dirty="0" smtClean="0">
                <a:solidFill>
                  <a:schemeClr val="tx1"/>
                </a:solidFill>
              </a:rPr>
              <a:t>Q</a:t>
            </a:r>
            <a:endParaRPr lang="el-GR" altLang="en-US" sz="2800" dirty="0" smtClean="0">
              <a:solidFill>
                <a:schemeClr val="tx1"/>
              </a:solidFill>
            </a:endParaRPr>
          </a:p>
        </p:txBody>
      </p:sp>
      <p:grpSp>
        <p:nvGrpSpPr>
          <p:cNvPr id="38915" name="Group 3"/>
          <p:cNvGrpSpPr>
            <a:grpSpLocks/>
          </p:cNvGrpSpPr>
          <p:nvPr/>
        </p:nvGrpSpPr>
        <p:grpSpPr bwMode="auto">
          <a:xfrm>
            <a:off x="250825" y="1398588"/>
            <a:ext cx="7994650" cy="5259387"/>
            <a:chOff x="158" y="881"/>
            <a:chExt cx="5036" cy="3313"/>
          </a:xfrm>
        </p:grpSpPr>
        <p:sp>
          <p:nvSpPr>
            <p:cNvPr id="38920" name="Line 4"/>
            <p:cNvSpPr>
              <a:spLocks noChangeShapeType="1"/>
            </p:cNvSpPr>
            <p:nvPr/>
          </p:nvSpPr>
          <p:spPr bwMode="auto">
            <a:xfrm flipV="1">
              <a:off x="831" y="1201"/>
              <a:ext cx="0" cy="2596"/>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38921" name="Line 5"/>
            <p:cNvSpPr>
              <a:spLocks noChangeShapeType="1"/>
            </p:cNvSpPr>
            <p:nvPr/>
          </p:nvSpPr>
          <p:spPr bwMode="auto">
            <a:xfrm>
              <a:off x="800" y="3790"/>
              <a:ext cx="3840"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38922" name="Line 6"/>
            <p:cNvSpPr>
              <a:spLocks noChangeShapeType="1"/>
            </p:cNvSpPr>
            <p:nvPr/>
          </p:nvSpPr>
          <p:spPr bwMode="auto">
            <a:xfrm>
              <a:off x="1384" y="1268"/>
              <a:ext cx="2366" cy="2296"/>
            </a:xfrm>
            <a:prstGeom prst="line">
              <a:avLst/>
            </a:prstGeom>
            <a:noFill/>
            <a:ln w="76200">
              <a:solidFill>
                <a:srgbClr val="0099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8923" name="Line 7"/>
            <p:cNvSpPr>
              <a:spLocks noChangeShapeType="1"/>
            </p:cNvSpPr>
            <p:nvPr/>
          </p:nvSpPr>
          <p:spPr bwMode="auto">
            <a:xfrm>
              <a:off x="2381" y="1071"/>
              <a:ext cx="2366" cy="2296"/>
            </a:xfrm>
            <a:prstGeom prst="line">
              <a:avLst/>
            </a:prstGeom>
            <a:noFill/>
            <a:ln w="76200">
              <a:solidFill>
                <a:srgbClr val="00008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8924" name="Line 8"/>
            <p:cNvSpPr>
              <a:spLocks noChangeShapeType="1"/>
            </p:cNvSpPr>
            <p:nvPr/>
          </p:nvSpPr>
          <p:spPr bwMode="auto">
            <a:xfrm flipV="1">
              <a:off x="1753" y="1201"/>
              <a:ext cx="2611" cy="1764"/>
            </a:xfrm>
            <a:prstGeom prst="line">
              <a:avLst/>
            </a:prstGeom>
            <a:noFill/>
            <a:ln w="76200">
              <a:solidFill>
                <a:srgbClr val="FF33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8925" name="Line 9"/>
            <p:cNvSpPr>
              <a:spLocks noChangeShapeType="1"/>
            </p:cNvSpPr>
            <p:nvPr/>
          </p:nvSpPr>
          <p:spPr bwMode="auto">
            <a:xfrm>
              <a:off x="2552" y="2400"/>
              <a:ext cx="0" cy="1431"/>
            </a:xfrm>
            <a:prstGeom prst="line">
              <a:avLst/>
            </a:prstGeom>
            <a:noFill/>
            <a:ln w="38100">
              <a:solidFill>
                <a:srgbClr val="009900"/>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38926" name="Line 10"/>
            <p:cNvSpPr>
              <a:spLocks noChangeShapeType="1"/>
            </p:cNvSpPr>
            <p:nvPr/>
          </p:nvSpPr>
          <p:spPr bwMode="auto">
            <a:xfrm>
              <a:off x="3258" y="1934"/>
              <a:ext cx="0" cy="1897"/>
            </a:xfrm>
            <a:prstGeom prst="line">
              <a:avLst/>
            </a:prstGeom>
            <a:noFill/>
            <a:ln w="57150">
              <a:solidFill>
                <a:srgbClr val="FF33CC"/>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38927" name="Line 11"/>
            <p:cNvSpPr>
              <a:spLocks noChangeShapeType="1"/>
            </p:cNvSpPr>
            <p:nvPr/>
          </p:nvSpPr>
          <p:spPr bwMode="auto">
            <a:xfrm flipH="1">
              <a:off x="831" y="2433"/>
              <a:ext cx="1721" cy="0"/>
            </a:xfrm>
            <a:prstGeom prst="line">
              <a:avLst/>
            </a:prstGeom>
            <a:noFill/>
            <a:ln w="38100">
              <a:solidFill>
                <a:srgbClr val="009900"/>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38928" name="Line 12"/>
            <p:cNvSpPr>
              <a:spLocks noChangeShapeType="1"/>
            </p:cNvSpPr>
            <p:nvPr/>
          </p:nvSpPr>
          <p:spPr bwMode="auto">
            <a:xfrm flipH="1">
              <a:off x="801" y="1934"/>
              <a:ext cx="2457" cy="0"/>
            </a:xfrm>
            <a:prstGeom prst="line">
              <a:avLst/>
            </a:prstGeom>
            <a:noFill/>
            <a:ln w="57150">
              <a:solidFill>
                <a:srgbClr val="FF33CC"/>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38929" name="Text Box 13"/>
            <p:cNvSpPr txBox="1">
              <a:spLocks noChangeArrowheads="1"/>
            </p:cNvSpPr>
            <p:nvPr/>
          </p:nvSpPr>
          <p:spPr bwMode="auto">
            <a:xfrm>
              <a:off x="4559" y="3702"/>
              <a:ext cx="560" cy="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Q</a:t>
              </a:r>
            </a:p>
          </p:txBody>
        </p:sp>
        <p:sp>
          <p:nvSpPr>
            <p:cNvPr id="38930" name="Text Box 14"/>
            <p:cNvSpPr txBox="1">
              <a:spLocks noChangeArrowheads="1"/>
            </p:cNvSpPr>
            <p:nvPr/>
          </p:nvSpPr>
          <p:spPr bwMode="auto">
            <a:xfrm>
              <a:off x="749" y="881"/>
              <a:ext cx="317" cy="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600" b="1"/>
                <a:t>P</a:t>
              </a:r>
            </a:p>
          </p:txBody>
        </p:sp>
        <p:sp>
          <p:nvSpPr>
            <p:cNvPr id="38931" name="Text Box 15"/>
            <p:cNvSpPr txBox="1">
              <a:spLocks noChangeArrowheads="1"/>
            </p:cNvSpPr>
            <p:nvPr/>
          </p:nvSpPr>
          <p:spPr bwMode="auto">
            <a:xfrm>
              <a:off x="1523" y="1101"/>
              <a:ext cx="631" cy="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solidFill>
                    <a:srgbClr val="009900"/>
                  </a:solidFill>
                </a:rPr>
                <a:t>D</a:t>
              </a:r>
              <a:r>
                <a:rPr lang="fr-CA" altLang="en-US" sz="3200" b="1" baseline="-25000">
                  <a:solidFill>
                    <a:srgbClr val="009900"/>
                  </a:solidFill>
                </a:rPr>
                <a:t>0</a:t>
              </a:r>
              <a:endParaRPr lang="fr-CA" altLang="en-US" sz="3200" b="1">
                <a:solidFill>
                  <a:srgbClr val="009900"/>
                </a:solidFill>
              </a:endParaRPr>
            </a:p>
          </p:txBody>
        </p:sp>
        <p:sp>
          <p:nvSpPr>
            <p:cNvPr id="38932" name="Text Box 16"/>
            <p:cNvSpPr txBox="1">
              <a:spLocks noChangeArrowheads="1"/>
            </p:cNvSpPr>
            <p:nvPr/>
          </p:nvSpPr>
          <p:spPr bwMode="auto">
            <a:xfrm>
              <a:off x="2644" y="1068"/>
              <a:ext cx="508" cy="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chemeClr val="tx2"/>
                  </a:solidFill>
                </a:rPr>
                <a:t>D</a:t>
              </a:r>
              <a:r>
                <a:rPr lang="fr-CA" altLang="en-US" b="1" baseline="-25000">
                  <a:solidFill>
                    <a:schemeClr val="tx2"/>
                  </a:solidFill>
                </a:rPr>
                <a:t>1</a:t>
              </a:r>
              <a:endParaRPr lang="fr-CA" altLang="en-US" b="1">
                <a:solidFill>
                  <a:schemeClr val="tx2"/>
                </a:solidFill>
              </a:endParaRPr>
            </a:p>
          </p:txBody>
        </p:sp>
        <p:sp>
          <p:nvSpPr>
            <p:cNvPr id="38933" name="Line 17"/>
            <p:cNvSpPr>
              <a:spLocks noChangeShapeType="1"/>
            </p:cNvSpPr>
            <p:nvPr/>
          </p:nvSpPr>
          <p:spPr bwMode="auto">
            <a:xfrm>
              <a:off x="2551" y="3790"/>
              <a:ext cx="737" cy="0"/>
            </a:xfrm>
            <a:prstGeom prst="line">
              <a:avLst/>
            </a:prstGeom>
            <a:noFill/>
            <a:ln w="127000">
              <a:solidFill>
                <a:srgbClr val="FF33CC"/>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38934" name="Line 18"/>
            <p:cNvSpPr>
              <a:spLocks noChangeShapeType="1"/>
            </p:cNvSpPr>
            <p:nvPr/>
          </p:nvSpPr>
          <p:spPr bwMode="auto">
            <a:xfrm flipV="1">
              <a:off x="831" y="1900"/>
              <a:ext cx="0" cy="533"/>
            </a:xfrm>
            <a:prstGeom prst="line">
              <a:avLst/>
            </a:prstGeom>
            <a:noFill/>
            <a:ln w="127000">
              <a:solidFill>
                <a:srgbClr val="FF33CC"/>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38935" name="Line 19"/>
            <p:cNvSpPr>
              <a:spLocks noChangeShapeType="1"/>
            </p:cNvSpPr>
            <p:nvPr/>
          </p:nvSpPr>
          <p:spPr bwMode="auto">
            <a:xfrm>
              <a:off x="3534" y="3291"/>
              <a:ext cx="1115" cy="3"/>
            </a:xfrm>
            <a:prstGeom prst="line">
              <a:avLst/>
            </a:prstGeom>
            <a:noFill/>
            <a:ln w="127000">
              <a:solidFill>
                <a:srgbClr val="000080"/>
              </a:solidFill>
              <a:round/>
              <a:headEnd/>
              <a:tailEnd type="arrow" w="med" len="med"/>
            </a:ln>
            <a:extLst>
              <a:ext uri="{909E8E84-426E-40DD-AFC4-6F175D3DCCD1}">
                <a14:hiddenFill xmlns:a14="http://schemas.microsoft.com/office/drawing/2010/main">
                  <a:noFill/>
                </a14:hiddenFill>
              </a:ext>
            </a:extLst>
          </p:spPr>
          <p:txBody>
            <a:bodyPr/>
            <a:lstStyle/>
            <a:p>
              <a:endParaRPr lang="en-CA"/>
            </a:p>
          </p:txBody>
        </p:sp>
        <p:sp>
          <p:nvSpPr>
            <p:cNvPr id="38936" name="Text Box 20"/>
            <p:cNvSpPr txBox="1">
              <a:spLocks noChangeArrowheads="1"/>
            </p:cNvSpPr>
            <p:nvPr/>
          </p:nvSpPr>
          <p:spPr bwMode="auto">
            <a:xfrm>
              <a:off x="4332" y="890"/>
              <a:ext cx="862" cy="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FF3300"/>
                  </a:solidFill>
                </a:rPr>
                <a:t>Offre</a:t>
              </a:r>
            </a:p>
          </p:txBody>
        </p:sp>
        <p:sp>
          <p:nvSpPr>
            <p:cNvPr id="38937" name="Text Box 21"/>
            <p:cNvSpPr txBox="1">
              <a:spLocks noChangeArrowheads="1"/>
            </p:cNvSpPr>
            <p:nvPr/>
          </p:nvSpPr>
          <p:spPr bwMode="auto">
            <a:xfrm>
              <a:off x="2473" y="2057"/>
              <a:ext cx="362" cy="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009900"/>
                  </a:solidFill>
                </a:rPr>
                <a:t>A</a:t>
              </a:r>
            </a:p>
          </p:txBody>
        </p:sp>
        <p:sp>
          <p:nvSpPr>
            <p:cNvPr id="38938" name="Text Box 22"/>
            <p:cNvSpPr txBox="1">
              <a:spLocks noChangeArrowheads="1"/>
            </p:cNvSpPr>
            <p:nvPr/>
          </p:nvSpPr>
          <p:spPr bwMode="auto">
            <a:xfrm>
              <a:off x="3152" y="1610"/>
              <a:ext cx="212" cy="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FF33CC"/>
                  </a:solidFill>
                </a:rPr>
                <a:t>B</a:t>
              </a:r>
            </a:p>
          </p:txBody>
        </p:sp>
        <p:sp>
          <p:nvSpPr>
            <p:cNvPr id="38939" name="Text Box 23"/>
            <p:cNvSpPr txBox="1">
              <a:spLocks noChangeArrowheads="1"/>
            </p:cNvSpPr>
            <p:nvPr/>
          </p:nvSpPr>
          <p:spPr bwMode="auto">
            <a:xfrm>
              <a:off x="645" y="3757"/>
              <a:ext cx="285" cy="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0</a:t>
              </a:r>
            </a:p>
          </p:txBody>
        </p:sp>
        <p:sp>
          <p:nvSpPr>
            <p:cNvPr id="38940" name="Text Box 24"/>
            <p:cNvSpPr txBox="1">
              <a:spLocks noChangeArrowheads="1"/>
            </p:cNvSpPr>
            <p:nvPr/>
          </p:nvSpPr>
          <p:spPr bwMode="auto">
            <a:xfrm>
              <a:off x="3696" y="3411"/>
              <a:ext cx="135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l-GR" altLang="en-US" b="1">
                  <a:solidFill>
                    <a:schemeClr val="tx2"/>
                  </a:solidFill>
                </a:rPr>
                <a:t>Δ</a:t>
              </a:r>
              <a:r>
                <a:rPr lang="fr-CA" altLang="en-US" b="1" baseline="30000">
                  <a:solidFill>
                    <a:schemeClr val="tx2"/>
                  </a:solidFill>
                </a:rPr>
                <a:t>+</a:t>
              </a:r>
              <a:r>
                <a:rPr lang="fr-CA" altLang="en-US" b="1">
                  <a:solidFill>
                    <a:schemeClr val="tx2"/>
                  </a:solidFill>
                </a:rPr>
                <a:t>demande</a:t>
              </a:r>
              <a:endParaRPr lang="el-GR" altLang="en-US" b="1">
                <a:solidFill>
                  <a:schemeClr val="tx2"/>
                </a:solidFill>
              </a:endParaRPr>
            </a:p>
          </p:txBody>
        </p:sp>
        <p:sp>
          <p:nvSpPr>
            <p:cNvPr id="38941" name="Text Box 25"/>
            <p:cNvSpPr txBox="1">
              <a:spLocks noChangeArrowheads="1"/>
            </p:cNvSpPr>
            <p:nvPr/>
          </p:nvSpPr>
          <p:spPr bwMode="auto">
            <a:xfrm>
              <a:off x="158" y="2014"/>
              <a:ext cx="51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l-GR" altLang="en-US" b="1">
                  <a:solidFill>
                    <a:srgbClr val="FF33CC"/>
                  </a:solidFill>
                </a:rPr>
                <a:t>Δ</a:t>
              </a:r>
              <a:r>
                <a:rPr lang="fr-CA" altLang="en-US" b="1" baseline="30000">
                  <a:solidFill>
                    <a:srgbClr val="FF33CC"/>
                  </a:solidFill>
                </a:rPr>
                <a:t>+</a:t>
              </a:r>
              <a:r>
                <a:rPr lang="fr-CA" altLang="en-US" b="1">
                  <a:solidFill>
                    <a:srgbClr val="FF33CC"/>
                  </a:solidFill>
                </a:rPr>
                <a:t>P</a:t>
              </a:r>
              <a:endParaRPr lang="el-GR" altLang="en-US" b="1">
                <a:solidFill>
                  <a:srgbClr val="FF33CC"/>
                </a:solidFill>
              </a:endParaRPr>
            </a:p>
          </p:txBody>
        </p:sp>
        <p:sp>
          <p:nvSpPr>
            <p:cNvPr id="38942" name="Text Box 26"/>
            <p:cNvSpPr txBox="1">
              <a:spLocks noChangeArrowheads="1"/>
            </p:cNvSpPr>
            <p:nvPr/>
          </p:nvSpPr>
          <p:spPr bwMode="auto">
            <a:xfrm>
              <a:off x="2517" y="3867"/>
              <a:ext cx="540"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l-GR" altLang="en-US" b="1">
                  <a:solidFill>
                    <a:srgbClr val="FF33CC"/>
                  </a:solidFill>
                </a:rPr>
                <a:t>Δ</a:t>
              </a:r>
              <a:r>
                <a:rPr lang="fr-CA" altLang="en-US" b="1" baseline="30000">
                  <a:solidFill>
                    <a:srgbClr val="FF33CC"/>
                  </a:solidFill>
                </a:rPr>
                <a:t>+</a:t>
              </a:r>
              <a:r>
                <a:rPr lang="fr-CA" altLang="en-US" b="1">
                  <a:solidFill>
                    <a:srgbClr val="FF33CC"/>
                  </a:solidFill>
                </a:rPr>
                <a:t>Q</a:t>
              </a:r>
              <a:endParaRPr lang="el-GR" altLang="en-US" b="1">
                <a:solidFill>
                  <a:srgbClr val="FF33CC"/>
                </a:solidFill>
              </a:endParaRPr>
            </a:p>
          </p:txBody>
        </p:sp>
      </p:grpSp>
      <p:sp>
        <p:nvSpPr>
          <p:cNvPr id="38916" name="Text Box 27"/>
          <p:cNvSpPr txBox="1">
            <a:spLocks noChangeArrowheads="1"/>
          </p:cNvSpPr>
          <p:nvPr/>
        </p:nvSpPr>
        <p:spPr bwMode="auto">
          <a:xfrm>
            <a:off x="6003925" y="2935288"/>
            <a:ext cx="1403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US" altLang="en-US" sz="2400" b="1"/>
              <a:t>de A à B</a:t>
            </a:r>
            <a:endParaRPr lang="fr-CA" altLang="en-US" sz="2400" b="1"/>
          </a:p>
        </p:txBody>
      </p:sp>
      <p:sp>
        <p:nvSpPr>
          <p:cNvPr id="38917" name="Oval 28"/>
          <p:cNvSpPr>
            <a:spLocks noChangeArrowheads="1"/>
          </p:cNvSpPr>
          <p:nvPr/>
        </p:nvSpPr>
        <p:spPr bwMode="auto">
          <a:xfrm>
            <a:off x="4953000" y="2895600"/>
            <a:ext cx="381000" cy="381000"/>
          </a:xfrm>
          <a:prstGeom prst="ellipse">
            <a:avLst/>
          </a:prstGeom>
          <a:solidFill>
            <a:srgbClr val="FF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8918" name="Oval 29"/>
          <p:cNvSpPr>
            <a:spLocks noChangeArrowheads="1"/>
          </p:cNvSpPr>
          <p:nvPr/>
        </p:nvSpPr>
        <p:spPr bwMode="auto">
          <a:xfrm>
            <a:off x="3886200" y="3657600"/>
            <a:ext cx="381000" cy="3810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8919" name="Slide Number Placeholder 3"/>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84375837-622D-4B3B-B755-193BE1081AED}" type="slidenum">
              <a:rPr lang="fr-CA" altLang="en-US" sz="1400" smtClean="0"/>
              <a:pPr eaLnBrk="1" hangingPunct="1">
                <a:spcBef>
                  <a:spcPct val="0"/>
                </a:spcBef>
                <a:buFontTx/>
                <a:buNone/>
              </a:pPr>
              <a:t>39</a:t>
            </a:fld>
            <a:endParaRPr lang="fr-CA" altLang="en-US" sz="1400" smtClean="0"/>
          </a:p>
        </p:txBody>
      </p:sp>
      <p:sp>
        <p:nvSpPr>
          <p:cNvPr id="2" name="Footer Placeholder 1"/>
          <p:cNvSpPr>
            <a:spLocks noGrp="1"/>
          </p:cNvSpPr>
          <p:nvPr>
            <p:ph type="ftr" sz="quarter" idx="11"/>
          </p:nvPr>
        </p:nvSpPr>
        <p:spPr/>
        <p:txBody>
          <a:bodyPr/>
          <a:lstStyle/>
          <a:p>
            <a:pPr>
              <a:defRPr/>
            </a:pPr>
            <a:r>
              <a:rPr lang="fr-CA" smtClean="0"/>
              <a:t>L'offre et la demande</a:t>
            </a:r>
            <a:endParaRPr lang="fr-CA"/>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473075" y="285750"/>
            <a:ext cx="8213725" cy="993775"/>
          </a:xfrm>
          <a:solidFill>
            <a:srgbClr val="FFFF99"/>
          </a:solidFill>
          <a:ln>
            <a:solidFill>
              <a:schemeClr val="tx1"/>
            </a:solidFill>
            <a:miter lim="800000"/>
            <a:headEnd/>
            <a:tailEnd/>
          </a:ln>
        </p:spPr>
        <p:txBody>
          <a:bodyPr/>
          <a:lstStyle/>
          <a:p>
            <a:pPr eaLnBrk="1" hangingPunct="1"/>
            <a:r>
              <a:rPr lang="fr-CA" altLang="en-US" sz="2800" smtClean="0">
                <a:solidFill>
                  <a:schemeClr val="tx1"/>
                </a:solidFill>
              </a:rPr>
              <a:t>2. Diminution de la demande : </a:t>
            </a:r>
            <a:r>
              <a:rPr lang="el-GR" altLang="en-US" sz="2800" smtClean="0">
                <a:solidFill>
                  <a:schemeClr val="tx1"/>
                </a:solidFill>
              </a:rPr>
              <a:t>Δ</a:t>
            </a:r>
            <a:r>
              <a:rPr lang="fr-CA" altLang="en-US" sz="2800" baseline="30000" smtClean="0">
                <a:solidFill>
                  <a:schemeClr val="tx1"/>
                </a:solidFill>
              </a:rPr>
              <a:t>-</a:t>
            </a:r>
            <a:r>
              <a:rPr lang="fr-CA" altLang="en-US" sz="2800" smtClean="0">
                <a:solidFill>
                  <a:schemeClr val="tx1"/>
                </a:solidFill>
              </a:rPr>
              <a:t> P et </a:t>
            </a:r>
            <a:r>
              <a:rPr lang="el-GR" altLang="en-US" sz="2800" smtClean="0">
                <a:solidFill>
                  <a:schemeClr val="tx1"/>
                </a:solidFill>
              </a:rPr>
              <a:t>Δ</a:t>
            </a:r>
            <a:r>
              <a:rPr lang="fr-CA" altLang="en-US" sz="2800" baseline="30000" smtClean="0">
                <a:solidFill>
                  <a:schemeClr val="tx1"/>
                </a:solidFill>
              </a:rPr>
              <a:t>-</a:t>
            </a:r>
            <a:r>
              <a:rPr lang="fr-CA" altLang="en-US" sz="2800" smtClean="0">
                <a:solidFill>
                  <a:schemeClr val="tx1"/>
                </a:solidFill>
              </a:rPr>
              <a:t> Q</a:t>
            </a:r>
            <a:r>
              <a:rPr lang="fr-CA" altLang="en-US" sz="1900" smtClean="0">
                <a:solidFill>
                  <a:srgbClr val="25119F"/>
                </a:solidFill>
              </a:rPr>
              <a:t> </a:t>
            </a:r>
            <a:r>
              <a:rPr lang="fr-CA" altLang="en-US" sz="2400" u="sng" smtClean="0"/>
              <a:t> </a:t>
            </a:r>
            <a:endParaRPr lang="el-GR" altLang="en-US" sz="2400" u="sng" smtClean="0"/>
          </a:p>
        </p:txBody>
      </p:sp>
      <p:sp>
        <p:nvSpPr>
          <p:cNvPr id="39939" name="Line 3"/>
          <p:cNvSpPr>
            <a:spLocks noChangeShapeType="1"/>
          </p:cNvSpPr>
          <p:nvPr/>
        </p:nvSpPr>
        <p:spPr bwMode="auto">
          <a:xfrm flipV="1">
            <a:off x="1319213" y="1906588"/>
            <a:ext cx="0" cy="412115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39940" name="Line 4"/>
          <p:cNvSpPr>
            <a:spLocks noChangeShapeType="1"/>
          </p:cNvSpPr>
          <p:nvPr/>
        </p:nvSpPr>
        <p:spPr bwMode="auto">
          <a:xfrm>
            <a:off x="1270000" y="6016625"/>
            <a:ext cx="6096000"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39941" name="Line 5"/>
          <p:cNvSpPr>
            <a:spLocks noChangeShapeType="1"/>
          </p:cNvSpPr>
          <p:nvPr/>
        </p:nvSpPr>
        <p:spPr bwMode="auto">
          <a:xfrm>
            <a:off x="2197100" y="2012950"/>
            <a:ext cx="3756025" cy="3644900"/>
          </a:xfrm>
          <a:prstGeom prst="line">
            <a:avLst/>
          </a:prstGeom>
          <a:noFill/>
          <a:ln w="76200">
            <a:solidFill>
              <a:srgbClr val="00008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9942" name="Line 6"/>
          <p:cNvSpPr>
            <a:spLocks noChangeShapeType="1"/>
          </p:cNvSpPr>
          <p:nvPr/>
        </p:nvSpPr>
        <p:spPr bwMode="auto">
          <a:xfrm>
            <a:off x="3779838" y="1700213"/>
            <a:ext cx="3756025" cy="3644900"/>
          </a:xfrm>
          <a:prstGeom prst="line">
            <a:avLst/>
          </a:prstGeom>
          <a:noFill/>
          <a:ln w="76200">
            <a:solidFill>
              <a:srgbClr val="0099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9943" name="Line 7"/>
          <p:cNvSpPr>
            <a:spLocks noChangeShapeType="1"/>
          </p:cNvSpPr>
          <p:nvPr/>
        </p:nvSpPr>
        <p:spPr bwMode="auto">
          <a:xfrm flipV="1">
            <a:off x="2782888" y="1906588"/>
            <a:ext cx="4144962" cy="2800350"/>
          </a:xfrm>
          <a:prstGeom prst="line">
            <a:avLst/>
          </a:prstGeom>
          <a:noFill/>
          <a:ln w="76200">
            <a:solidFill>
              <a:srgbClr val="FF33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9944" name="Line 8"/>
          <p:cNvSpPr>
            <a:spLocks noChangeShapeType="1"/>
          </p:cNvSpPr>
          <p:nvPr/>
        </p:nvSpPr>
        <p:spPr bwMode="auto">
          <a:xfrm>
            <a:off x="4051300" y="3810000"/>
            <a:ext cx="0" cy="2271713"/>
          </a:xfrm>
          <a:prstGeom prst="line">
            <a:avLst/>
          </a:prstGeom>
          <a:noFill/>
          <a:ln w="76200">
            <a:solidFill>
              <a:srgbClr val="FF33CC"/>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39945" name="Line 9"/>
          <p:cNvSpPr>
            <a:spLocks noChangeShapeType="1"/>
          </p:cNvSpPr>
          <p:nvPr/>
        </p:nvSpPr>
        <p:spPr bwMode="auto">
          <a:xfrm>
            <a:off x="5172075" y="3070225"/>
            <a:ext cx="0" cy="3011488"/>
          </a:xfrm>
          <a:prstGeom prst="line">
            <a:avLst/>
          </a:prstGeom>
          <a:noFill/>
          <a:ln w="57150" cap="rnd">
            <a:solidFill>
              <a:srgbClr val="009900"/>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39946" name="Line 10"/>
          <p:cNvSpPr>
            <a:spLocks noChangeShapeType="1"/>
          </p:cNvSpPr>
          <p:nvPr/>
        </p:nvSpPr>
        <p:spPr bwMode="auto">
          <a:xfrm flipH="1">
            <a:off x="1319213" y="3862388"/>
            <a:ext cx="2732087" cy="0"/>
          </a:xfrm>
          <a:prstGeom prst="line">
            <a:avLst/>
          </a:prstGeom>
          <a:noFill/>
          <a:ln w="76200">
            <a:solidFill>
              <a:srgbClr val="FF33CC"/>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39947" name="Line 11"/>
          <p:cNvSpPr>
            <a:spLocks noChangeShapeType="1"/>
          </p:cNvSpPr>
          <p:nvPr/>
        </p:nvSpPr>
        <p:spPr bwMode="auto">
          <a:xfrm flipH="1">
            <a:off x="1271588" y="3070225"/>
            <a:ext cx="3900487" cy="0"/>
          </a:xfrm>
          <a:prstGeom prst="line">
            <a:avLst/>
          </a:prstGeom>
          <a:noFill/>
          <a:ln w="57150" cap="rnd">
            <a:solidFill>
              <a:srgbClr val="009900"/>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39948" name="Text Box 12"/>
          <p:cNvSpPr txBox="1">
            <a:spLocks noChangeArrowheads="1"/>
          </p:cNvSpPr>
          <p:nvPr/>
        </p:nvSpPr>
        <p:spPr bwMode="auto">
          <a:xfrm>
            <a:off x="7237413" y="5876925"/>
            <a:ext cx="8890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Q</a:t>
            </a:r>
          </a:p>
        </p:txBody>
      </p:sp>
      <p:sp>
        <p:nvSpPr>
          <p:cNvPr id="39949" name="Text Box 13"/>
          <p:cNvSpPr txBox="1">
            <a:spLocks noChangeArrowheads="1"/>
          </p:cNvSpPr>
          <p:nvPr/>
        </p:nvSpPr>
        <p:spPr bwMode="auto">
          <a:xfrm>
            <a:off x="1189038" y="1398588"/>
            <a:ext cx="503237" cy="950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P</a:t>
            </a:r>
          </a:p>
        </p:txBody>
      </p:sp>
      <p:sp>
        <p:nvSpPr>
          <p:cNvPr id="39950" name="Text Box 14"/>
          <p:cNvSpPr txBox="1">
            <a:spLocks noChangeArrowheads="1"/>
          </p:cNvSpPr>
          <p:nvPr/>
        </p:nvSpPr>
        <p:spPr bwMode="auto">
          <a:xfrm>
            <a:off x="2417763" y="1747838"/>
            <a:ext cx="1001712"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chemeClr val="tx2"/>
                </a:solidFill>
              </a:rPr>
              <a:t>D</a:t>
            </a:r>
            <a:r>
              <a:rPr lang="fr-CA" altLang="en-US" b="1" baseline="-25000">
                <a:solidFill>
                  <a:schemeClr val="tx2"/>
                </a:solidFill>
              </a:rPr>
              <a:t>1</a:t>
            </a:r>
            <a:endParaRPr lang="fr-CA" altLang="en-US" b="1">
              <a:solidFill>
                <a:schemeClr val="tx2"/>
              </a:solidFill>
            </a:endParaRPr>
          </a:p>
        </p:txBody>
      </p:sp>
      <p:sp>
        <p:nvSpPr>
          <p:cNvPr id="39951" name="Text Box 15"/>
          <p:cNvSpPr txBox="1">
            <a:spLocks noChangeArrowheads="1"/>
          </p:cNvSpPr>
          <p:nvPr/>
        </p:nvSpPr>
        <p:spPr bwMode="auto">
          <a:xfrm>
            <a:off x="4197350" y="1695450"/>
            <a:ext cx="806450" cy="95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009900"/>
                </a:solidFill>
              </a:rPr>
              <a:t>D</a:t>
            </a:r>
            <a:r>
              <a:rPr lang="fr-CA" altLang="en-US" b="1" baseline="-25000">
                <a:solidFill>
                  <a:srgbClr val="009900"/>
                </a:solidFill>
              </a:rPr>
              <a:t>0</a:t>
            </a:r>
            <a:endParaRPr lang="fr-CA" altLang="en-US" b="1">
              <a:solidFill>
                <a:srgbClr val="009900"/>
              </a:solidFill>
            </a:endParaRPr>
          </a:p>
        </p:txBody>
      </p:sp>
      <p:sp>
        <p:nvSpPr>
          <p:cNvPr id="39952" name="Line 16"/>
          <p:cNvSpPr>
            <a:spLocks noChangeShapeType="1"/>
          </p:cNvSpPr>
          <p:nvPr/>
        </p:nvSpPr>
        <p:spPr bwMode="auto">
          <a:xfrm>
            <a:off x="4049713" y="6016625"/>
            <a:ext cx="1169987" cy="0"/>
          </a:xfrm>
          <a:prstGeom prst="line">
            <a:avLst/>
          </a:prstGeom>
          <a:noFill/>
          <a:ln w="127000">
            <a:solidFill>
              <a:srgbClr val="FF33CC"/>
            </a:solidFill>
            <a:round/>
            <a:headEnd type="triangle" w="med" len="med"/>
            <a:tailEnd/>
          </a:ln>
          <a:extLst>
            <a:ext uri="{909E8E84-426E-40DD-AFC4-6F175D3DCCD1}">
              <a14:hiddenFill xmlns:a14="http://schemas.microsoft.com/office/drawing/2010/main">
                <a:noFill/>
              </a14:hiddenFill>
            </a:ext>
          </a:extLst>
        </p:spPr>
        <p:txBody>
          <a:bodyPr/>
          <a:lstStyle/>
          <a:p>
            <a:endParaRPr lang="en-CA"/>
          </a:p>
        </p:txBody>
      </p:sp>
      <p:sp>
        <p:nvSpPr>
          <p:cNvPr id="39953" name="Line 17"/>
          <p:cNvSpPr>
            <a:spLocks noChangeShapeType="1"/>
          </p:cNvSpPr>
          <p:nvPr/>
        </p:nvSpPr>
        <p:spPr bwMode="auto">
          <a:xfrm flipV="1">
            <a:off x="1319213" y="3016250"/>
            <a:ext cx="0" cy="846138"/>
          </a:xfrm>
          <a:prstGeom prst="line">
            <a:avLst/>
          </a:prstGeom>
          <a:noFill/>
          <a:ln w="127000">
            <a:solidFill>
              <a:srgbClr val="FF33CC"/>
            </a:solidFill>
            <a:round/>
            <a:headEnd type="triangle" w="med" len="med"/>
            <a:tailEnd/>
          </a:ln>
          <a:extLst>
            <a:ext uri="{909E8E84-426E-40DD-AFC4-6F175D3DCCD1}">
              <a14:hiddenFill xmlns:a14="http://schemas.microsoft.com/office/drawing/2010/main">
                <a:noFill/>
              </a14:hiddenFill>
            </a:ext>
          </a:extLst>
        </p:spPr>
        <p:txBody>
          <a:bodyPr/>
          <a:lstStyle/>
          <a:p>
            <a:endParaRPr lang="en-CA"/>
          </a:p>
        </p:txBody>
      </p:sp>
      <p:sp>
        <p:nvSpPr>
          <p:cNvPr id="39954" name="Line 18"/>
          <p:cNvSpPr>
            <a:spLocks noChangeShapeType="1"/>
          </p:cNvSpPr>
          <p:nvPr/>
        </p:nvSpPr>
        <p:spPr bwMode="auto">
          <a:xfrm>
            <a:off x="5610225" y="5224463"/>
            <a:ext cx="1770063" cy="4762"/>
          </a:xfrm>
          <a:prstGeom prst="line">
            <a:avLst/>
          </a:prstGeom>
          <a:noFill/>
          <a:ln w="127000">
            <a:solidFill>
              <a:srgbClr val="FF33CC"/>
            </a:solidFill>
            <a:round/>
            <a:headEnd type="arrow" w="med" len="med"/>
            <a:tailEnd/>
          </a:ln>
          <a:extLst>
            <a:ext uri="{909E8E84-426E-40DD-AFC4-6F175D3DCCD1}">
              <a14:hiddenFill xmlns:a14="http://schemas.microsoft.com/office/drawing/2010/main">
                <a:noFill/>
              </a14:hiddenFill>
            </a:ext>
          </a:extLst>
        </p:spPr>
        <p:txBody>
          <a:bodyPr/>
          <a:lstStyle/>
          <a:p>
            <a:endParaRPr lang="en-CA"/>
          </a:p>
        </p:txBody>
      </p:sp>
      <p:sp>
        <p:nvSpPr>
          <p:cNvPr id="39955" name="Text Box 19"/>
          <p:cNvSpPr txBox="1">
            <a:spLocks noChangeArrowheads="1"/>
          </p:cNvSpPr>
          <p:nvPr/>
        </p:nvSpPr>
        <p:spPr bwMode="auto">
          <a:xfrm>
            <a:off x="6877050" y="1412875"/>
            <a:ext cx="1368425"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FF3300"/>
                </a:solidFill>
                <a:latin typeface="Comic Sans MS" pitchFamily="66" charset="0"/>
              </a:rPr>
              <a:t>Offre</a:t>
            </a:r>
          </a:p>
        </p:txBody>
      </p:sp>
      <p:sp>
        <p:nvSpPr>
          <p:cNvPr id="39956" name="Text Box 20"/>
          <p:cNvSpPr txBox="1">
            <a:spLocks noChangeArrowheads="1"/>
          </p:cNvSpPr>
          <p:nvPr/>
        </p:nvSpPr>
        <p:spPr bwMode="auto">
          <a:xfrm>
            <a:off x="5003800" y="2420938"/>
            <a:ext cx="574675"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009900"/>
                </a:solidFill>
              </a:rPr>
              <a:t>A</a:t>
            </a:r>
          </a:p>
        </p:txBody>
      </p:sp>
      <p:sp>
        <p:nvSpPr>
          <p:cNvPr id="39957" name="Text Box 21"/>
          <p:cNvSpPr txBox="1">
            <a:spLocks noChangeArrowheads="1"/>
          </p:cNvSpPr>
          <p:nvPr/>
        </p:nvSpPr>
        <p:spPr bwMode="auto">
          <a:xfrm>
            <a:off x="3851275" y="3284538"/>
            <a:ext cx="336550" cy="728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FF33CC"/>
                </a:solidFill>
              </a:rPr>
              <a:t>B</a:t>
            </a:r>
          </a:p>
        </p:txBody>
      </p:sp>
      <p:sp>
        <p:nvSpPr>
          <p:cNvPr id="39958" name="Text Box 22"/>
          <p:cNvSpPr txBox="1">
            <a:spLocks noChangeArrowheads="1"/>
          </p:cNvSpPr>
          <p:nvPr/>
        </p:nvSpPr>
        <p:spPr bwMode="auto">
          <a:xfrm>
            <a:off x="1023938" y="5964238"/>
            <a:ext cx="452437" cy="63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0</a:t>
            </a:r>
          </a:p>
        </p:txBody>
      </p:sp>
      <p:sp>
        <p:nvSpPr>
          <p:cNvPr id="39959" name="Text Box 23"/>
          <p:cNvSpPr txBox="1">
            <a:spLocks noChangeArrowheads="1"/>
          </p:cNvSpPr>
          <p:nvPr/>
        </p:nvSpPr>
        <p:spPr bwMode="auto">
          <a:xfrm>
            <a:off x="6003925" y="5384800"/>
            <a:ext cx="208438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l-GR" altLang="en-US" b="1">
                <a:solidFill>
                  <a:srgbClr val="FF33CC"/>
                </a:solidFill>
              </a:rPr>
              <a:t>Δ</a:t>
            </a:r>
            <a:r>
              <a:rPr lang="fr-CA" altLang="en-US" b="1" baseline="30000">
                <a:solidFill>
                  <a:srgbClr val="FF33CC"/>
                </a:solidFill>
              </a:rPr>
              <a:t>-</a:t>
            </a:r>
            <a:r>
              <a:rPr lang="fr-CA" altLang="en-US" b="1">
                <a:solidFill>
                  <a:srgbClr val="FF33CC"/>
                </a:solidFill>
              </a:rPr>
              <a:t>demande</a:t>
            </a:r>
            <a:endParaRPr lang="el-GR" altLang="en-US" b="1">
              <a:solidFill>
                <a:srgbClr val="FF33CC"/>
              </a:solidFill>
            </a:endParaRPr>
          </a:p>
        </p:txBody>
      </p:sp>
      <p:sp>
        <p:nvSpPr>
          <p:cNvPr id="39960" name="Text Box 24"/>
          <p:cNvSpPr txBox="1">
            <a:spLocks noChangeArrowheads="1"/>
          </p:cNvSpPr>
          <p:nvPr/>
        </p:nvSpPr>
        <p:spPr bwMode="auto">
          <a:xfrm>
            <a:off x="250825" y="3197225"/>
            <a:ext cx="75723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l-GR" altLang="en-US" b="1">
                <a:solidFill>
                  <a:srgbClr val="FF33CC"/>
                </a:solidFill>
              </a:rPr>
              <a:t>Δ</a:t>
            </a:r>
            <a:r>
              <a:rPr lang="fr-CA" altLang="en-US" b="1" baseline="30000">
                <a:solidFill>
                  <a:srgbClr val="FF33CC"/>
                </a:solidFill>
              </a:rPr>
              <a:t>-</a:t>
            </a:r>
            <a:r>
              <a:rPr lang="fr-CA" altLang="en-US" b="1">
                <a:solidFill>
                  <a:srgbClr val="FF33CC"/>
                </a:solidFill>
              </a:rPr>
              <a:t>P</a:t>
            </a:r>
            <a:endParaRPr lang="el-GR" altLang="en-US" b="1">
              <a:solidFill>
                <a:srgbClr val="FF33CC"/>
              </a:solidFill>
            </a:endParaRPr>
          </a:p>
        </p:txBody>
      </p:sp>
      <p:sp>
        <p:nvSpPr>
          <p:cNvPr id="39961" name="Text Box 25"/>
          <p:cNvSpPr txBox="1">
            <a:spLocks noChangeArrowheads="1"/>
          </p:cNvSpPr>
          <p:nvPr/>
        </p:nvSpPr>
        <p:spPr bwMode="auto">
          <a:xfrm>
            <a:off x="3995738" y="6138863"/>
            <a:ext cx="7969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l-GR" altLang="en-US" b="1">
                <a:solidFill>
                  <a:srgbClr val="FF33CC"/>
                </a:solidFill>
              </a:rPr>
              <a:t>Δ</a:t>
            </a:r>
            <a:r>
              <a:rPr lang="fr-CA" altLang="en-US" b="1" baseline="30000">
                <a:solidFill>
                  <a:srgbClr val="FF33CC"/>
                </a:solidFill>
              </a:rPr>
              <a:t>-</a:t>
            </a:r>
            <a:r>
              <a:rPr lang="fr-CA" altLang="en-US" b="1">
                <a:solidFill>
                  <a:srgbClr val="FF33CC"/>
                </a:solidFill>
              </a:rPr>
              <a:t>Q</a:t>
            </a:r>
            <a:endParaRPr lang="el-GR" altLang="en-US" b="1">
              <a:solidFill>
                <a:srgbClr val="FF33CC"/>
              </a:solidFill>
            </a:endParaRPr>
          </a:p>
        </p:txBody>
      </p:sp>
      <p:sp>
        <p:nvSpPr>
          <p:cNvPr id="39962" name="Oval 26"/>
          <p:cNvSpPr>
            <a:spLocks noChangeArrowheads="1"/>
          </p:cNvSpPr>
          <p:nvPr/>
        </p:nvSpPr>
        <p:spPr bwMode="auto">
          <a:xfrm>
            <a:off x="4953000" y="2895600"/>
            <a:ext cx="381000" cy="381000"/>
          </a:xfrm>
          <a:prstGeom prst="ellipse">
            <a:avLst/>
          </a:prstGeom>
          <a:solidFill>
            <a:srgbClr val="00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9963" name="Oval 27"/>
          <p:cNvSpPr>
            <a:spLocks noChangeArrowheads="1"/>
          </p:cNvSpPr>
          <p:nvPr/>
        </p:nvSpPr>
        <p:spPr bwMode="auto">
          <a:xfrm>
            <a:off x="3810000" y="3657600"/>
            <a:ext cx="381000" cy="381000"/>
          </a:xfrm>
          <a:prstGeom prst="ellipse">
            <a:avLst/>
          </a:prstGeom>
          <a:solidFill>
            <a:srgbClr val="FF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39964" name="Slide Number Placeholder 3"/>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BFF62D3D-1A6B-48F4-85B1-7A854F8CE926}" type="slidenum">
              <a:rPr lang="fr-CA" altLang="en-US" sz="1400" smtClean="0"/>
              <a:pPr eaLnBrk="1" hangingPunct="1">
                <a:spcBef>
                  <a:spcPct val="0"/>
                </a:spcBef>
                <a:buFontTx/>
                <a:buNone/>
              </a:pPr>
              <a:t>40</a:t>
            </a:fld>
            <a:endParaRPr lang="fr-CA" altLang="en-US" sz="1400" smtClean="0"/>
          </a:p>
        </p:txBody>
      </p:sp>
      <p:sp>
        <p:nvSpPr>
          <p:cNvPr id="2" name="Footer Placeholder 1"/>
          <p:cNvSpPr>
            <a:spLocks noGrp="1"/>
          </p:cNvSpPr>
          <p:nvPr>
            <p:ph type="ftr" sz="quarter" idx="11"/>
          </p:nvPr>
        </p:nvSpPr>
        <p:spPr/>
        <p:txBody>
          <a:bodyPr/>
          <a:lstStyle/>
          <a:p>
            <a:pPr>
              <a:defRPr/>
            </a:pPr>
            <a:r>
              <a:rPr lang="fr-CA" smtClean="0"/>
              <a:t>L'offre et la demande</a:t>
            </a:r>
            <a:endParaRPr lang="fr-CA"/>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762000" y="304800"/>
            <a:ext cx="7696200" cy="1143000"/>
          </a:xfrm>
          <a:solidFill>
            <a:srgbClr val="FFFF99"/>
          </a:solidFill>
          <a:ln>
            <a:solidFill>
              <a:schemeClr val="tx1"/>
            </a:solidFill>
            <a:miter lim="800000"/>
            <a:headEnd/>
            <a:tailEnd/>
          </a:ln>
        </p:spPr>
        <p:txBody>
          <a:bodyPr/>
          <a:lstStyle/>
          <a:p>
            <a:pPr eaLnBrk="1" hangingPunct="1"/>
            <a:r>
              <a:rPr lang="fr-CA" altLang="en-US" sz="2800" smtClean="0">
                <a:solidFill>
                  <a:schemeClr val="tx1"/>
                </a:solidFill>
              </a:rPr>
              <a:t>3. Accroissement de l’offre : </a:t>
            </a:r>
            <a:r>
              <a:rPr lang="el-GR" altLang="en-US" sz="2800" smtClean="0">
                <a:solidFill>
                  <a:schemeClr val="tx1"/>
                </a:solidFill>
              </a:rPr>
              <a:t>Δ</a:t>
            </a:r>
            <a:r>
              <a:rPr lang="fr-CA" altLang="en-US" sz="2800" baseline="30000" smtClean="0">
                <a:solidFill>
                  <a:schemeClr val="tx1"/>
                </a:solidFill>
              </a:rPr>
              <a:t>-</a:t>
            </a:r>
            <a:r>
              <a:rPr lang="fr-CA" altLang="en-US" sz="2800" smtClean="0">
                <a:solidFill>
                  <a:schemeClr val="tx1"/>
                </a:solidFill>
              </a:rPr>
              <a:t>P et </a:t>
            </a:r>
            <a:r>
              <a:rPr lang="el-GR" altLang="en-US" sz="2800" smtClean="0">
                <a:solidFill>
                  <a:schemeClr val="tx1"/>
                </a:solidFill>
              </a:rPr>
              <a:t>Δ</a:t>
            </a:r>
            <a:r>
              <a:rPr lang="fr-CA" altLang="en-US" sz="2800" baseline="30000" smtClean="0">
                <a:solidFill>
                  <a:schemeClr val="tx1"/>
                </a:solidFill>
              </a:rPr>
              <a:t>+</a:t>
            </a:r>
            <a:r>
              <a:rPr lang="fr-CA" altLang="en-US" sz="2800" smtClean="0">
                <a:solidFill>
                  <a:schemeClr val="tx1"/>
                </a:solidFill>
              </a:rPr>
              <a:t>Q</a:t>
            </a:r>
          </a:p>
        </p:txBody>
      </p:sp>
      <p:sp>
        <p:nvSpPr>
          <p:cNvPr id="40963" name="Line 3"/>
          <p:cNvSpPr>
            <a:spLocks noChangeShapeType="1"/>
          </p:cNvSpPr>
          <p:nvPr/>
        </p:nvSpPr>
        <p:spPr bwMode="auto">
          <a:xfrm flipV="1">
            <a:off x="1003300" y="1717675"/>
            <a:ext cx="0" cy="4148138"/>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0964" name="Line 4"/>
          <p:cNvSpPr>
            <a:spLocks noChangeShapeType="1"/>
          </p:cNvSpPr>
          <p:nvPr/>
        </p:nvSpPr>
        <p:spPr bwMode="auto">
          <a:xfrm>
            <a:off x="954088" y="5797550"/>
            <a:ext cx="6154737"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0965" name="Line 5"/>
          <p:cNvSpPr>
            <a:spLocks noChangeShapeType="1"/>
          </p:cNvSpPr>
          <p:nvPr/>
        </p:nvSpPr>
        <p:spPr bwMode="auto">
          <a:xfrm>
            <a:off x="1889125" y="1824038"/>
            <a:ext cx="3792538" cy="3670300"/>
          </a:xfrm>
          <a:prstGeom prst="line">
            <a:avLst/>
          </a:prstGeom>
          <a:noFill/>
          <a:ln w="76200">
            <a:solidFill>
              <a:srgbClr val="003366"/>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0966" name="Line 6"/>
          <p:cNvSpPr>
            <a:spLocks noChangeShapeType="1"/>
          </p:cNvSpPr>
          <p:nvPr/>
        </p:nvSpPr>
        <p:spPr bwMode="auto">
          <a:xfrm flipV="1">
            <a:off x="1692275" y="2268538"/>
            <a:ext cx="4186238" cy="2819400"/>
          </a:xfrm>
          <a:prstGeom prst="line">
            <a:avLst/>
          </a:prstGeom>
          <a:noFill/>
          <a:ln w="76200">
            <a:solidFill>
              <a:srgbClr val="FF33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0967" name="Line 7"/>
          <p:cNvSpPr>
            <a:spLocks noChangeShapeType="1"/>
          </p:cNvSpPr>
          <p:nvPr/>
        </p:nvSpPr>
        <p:spPr bwMode="auto">
          <a:xfrm>
            <a:off x="3760788" y="3632200"/>
            <a:ext cx="0" cy="2287588"/>
          </a:xfrm>
          <a:prstGeom prst="line">
            <a:avLst/>
          </a:prstGeom>
          <a:noFill/>
          <a:ln w="38100">
            <a:solidFill>
              <a:srgbClr val="FF3300"/>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40968" name="Line 8"/>
          <p:cNvSpPr>
            <a:spLocks noChangeShapeType="1"/>
          </p:cNvSpPr>
          <p:nvPr/>
        </p:nvSpPr>
        <p:spPr bwMode="auto">
          <a:xfrm flipH="1">
            <a:off x="1003300" y="3686175"/>
            <a:ext cx="2757488" cy="0"/>
          </a:xfrm>
          <a:prstGeom prst="line">
            <a:avLst/>
          </a:prstGeom>
          <a:noFill/>
          <a:ln w="38100">
            <a:solidFill>
              <a:srgbClr val="FF3300"/>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40969" name="Text Box 9"/>
          <p:cNvSpPr txBox="1">
            <a:spLocks noChangeArrowheads="1"/>
          </p:cNvSpPr>
          <p:nvPr/>
        </p:nvSpPr>
        <p:spPr bwMode="auto">
          <a:xfrm>
            <a:off x="2152650" y="1557338"/>
            <a:ext cx="2532063" cy="957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chemeClr val="accent2"/>
                </a:solidFill>
              </a:rPr>
              <a:t>Demande</a:t>
            </a:r>
          </a:p>
        </p:txBody>
      </p:sp>
      <p:sp>
        <p:nvSpPr>
          <p:cNvPr id="40970" name="Line 10"/>
          <p:cNvSpPr>
            <a:spLocks noChangeShapeType="1"/>
          </p:cNvSpPr>
          <p:nvPr/>
        </p:nvSpPr>
        <p:spPr bwMode="auto">
          <a:xfrm>
            <a:off x="3748088" y="5851525"/>
            <a:ext cx="1181100" cy="0"/>
          </a:xfrm>
          <a:prstGeom prst="line">
            <a:avLst/>
          </a:prstGeom>
          <a:noFill/>
          <a:ln w="127000">
            <a:solidFill>
              <a:srgbClr val="FF33CC"/>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0971" name="Line 11"/>
          <p:cNvSpPr>
            <a:spLocks noChangeShapeType="1"/>
          </p:cNvSpPr>
          <p:nvPr/>
        </p:nvSpPr>
        <p:spPr bwMode="auto">
          <a:xfrm flipV="1">
            <a:off x="4395788" y="3300413"/>
            <a:ext cx="2663825" cy="6350"/>
          </a:xfrm>
          <a:prstGeom prst="line">
            <a:avLst/>
          </a:prstGeom>
          <a:noFill/>
          <a:ln w="76200">
            <a:solidFill>
              <a:srgbClr val="FF33CC"/>
            </a:solidFill>
            <a:round/>
            <a:headEnd/>
            <a:tailEnd type="arrow" w="med" len="med"/>
          </a:ln>
          <a:extLst>
            <a:ext uri="{909E8E84-426E-40DD-AFC4-6F175D3DCCD1}">
              <a14:hiddenFill xmlns:a14="http://schemas.microsoft.com/office/drawing/2010/main">
                <a:noFill/>
              </a14:hiddenFill>
            </a:ext>
          </a:extLst>
        </p:spPr>
        <p:txBody>
          <a:bodyPr/>
          <a:lstStyle/>
          <a:p>
            <a:endParaRPr lang="en-CA"/>
          </a:p>
        </p:txBody>
      </p:sp>
      <p:sp>
        <p:nvSpPr>
          <p:cNvPr id="40972" name="Line 12"/>
          <p:cNvSpPr>
            <a:spLocks noChangeShapeType="1"/>
          </p:cNvSpPr>
          <p:nvPr/>
        </p:nvSpPr>
        <p:spPr bwMode="auto">
          <a:xfrm flipV="1">
            <a:off x="3465513" y="2906713"/>
            <a:ext cx="4184650" cy="2819400"/>
          </a:xfrm>
          <a:prstGeom prst="line">
            <a:avLst/>
          </a:prstGeom>
          <a:noFill/>
          <a:ln w="76200">
            <a:solidFill>
              <a:srgbClr val="0099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0973" name="Line 13"/>
          <p:cNvSpPr>
            <a:spLocks noChangeShapeType="1"/>
          </p:cNvSpPr>
          <p:nvPr/>
        </p:nvSpPr>
        <p:spPr bwMode="auto">
          <a:xfrm flipV="1">
            <a:off x="4940300" y="4681538"/>
            <a:ext cx="0" cy="1116012"/>
          </a:xfrm>
          <a:prstGeom prst="line">
            <a:avLst/>
          </a:prstGeom>
          <a:noFill/>
          <a:ln w="9525">
            <a:solidFill>
              <a:srgbClr val="000000"/>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40974" name="Text Box 14"/>
          <p:cNvSpPr txBox="1">
            <a:spLocks noChangeArrowheads="1"/>
          </p:cNvSpPr>
          <p:nvPr/>
        </p:nvSpPr>
        <p:spPr bwMode="auto">
          <a:xfrm>
            <a:off x="4900613" y="1651000"/>
            <a:ext cx="2027237"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FF3300"/>
                </a:solidFill>
              </a:rPr>
              <a:t>Offre O</a:t>
            </a:r>
            <a:r>
              <a:rPr lang="fr-CA" altLang="en-US" b="1" baseline="-25000">
                <a:solidFill>
                  <a:srgbClr val="FF3300"/>
                </a:solidFill>
              </a:rPr>
              <a:t>0</a:t>
            </a:r>
            <a:endParaRPr lang="fr-CA" altLang="en-US" b="1">
              <a:solidFill>
                <a:srgbClr val="FF3300"/>
              </a:solidFill>
            </a:endParaRPr>
          </a:p>
        </p:txBody>
      </p:sp>
      <p:sp>
        <p:nvSpPr>
          <p:cNvPr id="40975" name="Line 15"/>
          <p:cNvSpPr>
            <a:spLocks noChangeShapeType="1"/>
          </p:cNvSpPr>
          <p:nvPr/>
        </p:nvSpPr>
        <p:spPr bwMode="auto">
          <a:xfrm flipH="1">
            <a:off x="954088" y="4733925"/>
            <a:ext cx="3987800" cy="0"/>
          </a:xfrm>
          <a:prstGeom prst="line">
            <a:avLst/>
          </a:prstGeom>
          <a:noFill/>
          <a:ln w="57150">
            <a:solidFill>
              <a:srgbClr val="FF33CC"/>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40976" name="Line 16"/>
          <p:cNvSpPr>
            <a:spLocks noChangeShapeType="1"/>
          </p:cNvSpPr>
          <p:nvPr/>
        </p:nvSpPr>
        <p:spPr bwMode="auto">
          <a:xfrm>
            <a:off x="954088" y="3651250"/>
            <a:ext cx="0" cy="1117600"/>
          </a:xfrm>
          <a:prstGeom prst="line">
            <a:avLst/>
          </a:prstGeom>
          <a:noFill/>
          <a:ln w="127000">
            <a:solidFill>
              <a:srgbClr val="FF33CC"/>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0977" name="Text Box 17"/>
          <p:cNvSpPr txBox="1">
            <a:spLocks noChangeArrowheads="1"/>
          </p:cNvSpPr>
          <p:nvPr/>
        </p:nvSpPr>
        <p:spPr bwMode="auto">
          <a:xfrm>
            <a:off x="796925" y="1219200"/>
            <a:ext cx="503238"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P</a:t>
            </a:r>
          </a:p>
        </p:txBody>
      </p:sp>
      <p:sp>
        <p:nvSpPr>
          <p:cNvPr id="40978" name="Text Box 18"/>
          <p:cNvSpPr txBox="1">
            <a:spLocks noChangeArrowheads="1"/>
          </p:cNvSpPr>
          <p:nvPr/>
        </p:nvSpPr>
        <p:spPr bwMode="auto">
          <a:xfrm>
            <a:off x="3633788" y="3122613"/>
            <a:ext cx="619125" cy="54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FF3300"/>
                </a:solidFill>
              </a:rPr>
              <a:t>A</a:t>
            </a:r>
          </a:p>
        </p:txBody>
      </p:sp>
      <p:sp>
        <p:nvSpPr>
          <p:cNvPr id="40979" name="Text Box 19"/>
          <p:cNvSpPr txBox="1">
            <a:spLocks noChangeArrowheads="1"/>
          </p:cNvSpPr>
          <p:nvPr/>
        </p:nvSpPr>
        <p:spPr bwMode="auto">
          <a:xfrm>
            <a:off x="4756150" y="4232275"/>
            <a:ext cx="606425"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009900"/>
                </a:solidFill>
              </a:rPr>
              <a:t>B</a:t>
            </a:r>
          </a:p>
        </p:txBody>
      </p:sp>
      <p:sp>
        <p:nvSpPr>
          <p:cNvPr id="40980" name="Text Box 20"/>
          <p:cNvSpPr txBox="1">
            <a:spLocks noChangeArrowheads="1"/>
          </p:cNvSpPr>
          <p:nvPr/>
        </p:nvSpPr>
        <p:spPr bwMode="auto">
          <a:xfrm>
            <a:off x="7061200" y="5395913"/>
            <a:ext cx="50323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Q</a:t>
            </a:r>
          </a:p>
        </p:txBody>
      </p:sp>
      <p:sp>
        <p:nvSpPr>
          <p:cNvPr id="40981" name="Text Box 21"/>
          <p:cNvSpPr txBox="1">
            <a:spLocks noChangeArrowheads="1"/>
          </p:cNvSpPr>
          <p:nvPr/>
        </p:nvSpPr>
        <p:spPr bwMode="auto">
          <a:xfrm>
            <a:off x="796925" y="5756275"/>
            <a:ext cx="503238"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0</a:t>
            </a:r>
          </a:p>
        </p:txBody>
      </p:sp>
      <p:sp>
        <p:nvSpPr>
          <p:cNvPr id="40982" name="Text Box 22"/>
          <p:cNvSpPr txBox="1">
            <a:spLocks noChangeArrowheads="1"/>
          </p:cNvSpPr>
          <p:nvPr/>
        </p:nvSpPr>
        <p:spPr bwMode="auto">
          <a:xfrm>
            <a:off x="6248400" y="3657600"/>
            <a:ext cx="2027238"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009900"/>
                </a:solidFill>
              </a:rPr>
              <a:t>Offre O</a:t>
            </a:r>
            <a:r>
              <a:rPr lang="fr-CA" altLang="en-US" b="1" baseline="-25000">
                <a:solidFill>
                  <a:srgbClr val="009900"/>
                </a:solidFill>
              </a:rPr>
              <a:t>1</a:t>
            </a:r>
            <a:endParaRPr lang="fr-CA" altLang="en-US" b="1">
              <a:solidFill>
                <a:srgbClr val="009900"/>
              </a:solidFill>
            </a:endParaRPr>
          </a:p>
        </p:txBody>
      </p:sp>
      <p:sp>
        <p:nvSpPr>
          <p:cNvPr id="40983" name="Text Box 23"/>
          <p:cNvSpPr txBox="1">
            <a:spLocks noChangeArrowheads="1"/>
          </p:cNvSpPr>
          <p:nvPr/>
        </p:nvSpPr>
        <p:spPr bwMode="auto">
          <a:xfrm>
            <a:off x="76200" y="3857625"/>
            <a:ext cx="75723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l-GR" altLang="en-US" b="1">
                <a:solidFill>
                  <a:srgbClr val="FF33CC"/>
                </a:solidFill>
              </a:rPr>
              <a:t>Δ</a:t>
            </a:r>
            <a:r>
              <a:rPr lang="fr-CA" altLang="en-US" b="1" baseline="30000">
                <a:solidFill>
                  <a:srgbClr val="FF33CC"/>
                </a:solidFill>
              </a:rPr>
              <a:t>-</a:t>
            </a:r>
            <a:r>
              <a:rPr lang="fr-CA" altLang="en-US" b="1">
                <a:solidFill>
                  <a:srgbClr val="FF33CC"/>
                </a:solidFill>
              </a:rPr>
              <a:t>P</a:t>
            </a:r>
            <a:endParaRPr lang="el-GR" altLang="en-US" b="1">
              <a:solidFill>
                <a:srgbClr val="FF33CC"/>
              </a:solidFill>
            </a:endParaRPr>
          </a:p>
        </p:txBody>
      </p:sp>
      <p:sp>
        <p:nvSpPr>
          <p:cNvPr id="40984" name="Text Box 24"/>
          <p:cNvSpPr txBox="1">
            <a:spLocks noChangeArrowheads="1"/>
          </p:cNvSpPr>
          <p:nvPr/>
        </p:nvSpPr>
        <p:spPr bwMode="auto">
          <a:xfrm>
            <a:off x="3819525" y="5967413"/>
            <a:ext cx="1296988"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l-GR" altLang="en-US" b="1">
                <a:solidFill>
                  <a:srgbClr val="FF33CC"/>
                </a:solidFill>
              </a:rPr>
              <a:t>Δ</a:t>
            </a:r>
            <a:r>
              <a:rPr lang="fr-CA" altLang="en-US" b="1" baseline="30000">
                <a:solidFill>
                  <a:srgbClr val="FF33CC"/>
                </a:solidFill>
              </a:rPr>
              <a:t>+</a:t>
            </a:r>
            <a:r>
              <a:rPr lang="fr-CA" altLang="en-US" b="1">
                <a:solidFill>
                  <a:srgbClr val="FF33CC"/>
                </a:solidFill>
              </a:rPr>
              <a:t>Q</a:t>
            </a:r>
            <a:endParaRPr lang="el-GR" altLang="en-US" b="1">
              <a:solidFill>
                <a:srgbClr val="FF33CC"/>
              </a:solidFill>
            </a:endParaRPr>
          </a:p>
        </p:txBody>
      </p:sp>
      <p:sp>
        <p:nvSpPr>
          <p:cNvPr id="40985" name="Text Box 25"/>
          <p:cNvSpPr txBox="1">
            <a:spLocks noChangeArrowheads="1"/>
          </p:cNvSpPr>
          <p:nvPr/>
        </p:nvSpPr>
        <p:spPr bwMode="auto">
          <a:xfrm>
            <a:off x="5116513" y="2776538"/>
            <a:ext cx="14319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l-GR" altLang="en-US" b="1">
                <a:solidFill>
                  <a:srgbClr val="FF33CC"/>
                </a:solidFill>
              </a:rPr>
              <a:t>Δ</a:t>
            </a:r>
            <a:r>
              <a:rPr lang="fr-CA" altLang="en-US" b="1" baseline="30000">
                <a:solidFill>
                  <a:srgbClr val="FF33CC"/>
                </a:solidFill>
              </a:rPr>
              <a:t>+</a:t>
            </a:r>
            <a:r>
              <a:rPr lang="fr-CA" altLang="en-US" b="1">
                <a:solidFill>
                  <a:srgbClr val="FF33CC"/>
                </a:solidFill>
              </a:rPr>
              <a:t>Offre</a:t>
            </a:r>
            <a:endParaRPr lang="el-GR" altLang="en-US" b="1">
              <a:solidFill>
                <a:srgbClr val="FF33CC"/>
              </a:solidFill>
            </a:endParaRPr>
          </a:p>
        </p:txBody>
      </p:sp>
      <p:sp>
        <p:nvSpPr>
          <p:cNvPr id="40986" name="Oval 26"/>
          <p:cNvSpPr>
            <a:spLocks noChangeArrowheads="1"/>
          </p:cNvSpPr>
          <p:nvPr/>
        </p:nvSpPr>
        <p:spPr bwMode="auto">
          <a:xfrm>
            <a:off x="3581400" y="3505200"/>
            <a:ext cx="381000" cy="381000"/>
          </a:xfrm>
          <a:prstGeom prst="ellipse">
            <a:avLst/>
          </a:prstGeom>
          <a:solidFill>
            <a:srgbClr val="FF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40987" name="Oval 27"/>
          <p:cNvSpPr>
            <a:spLocks noChangeArrowheads="1"/>
          </p:cNvSpPr>
          <p:nvPr/>
        </p:nvSpPr>
        <p:spPr bwMode="auto">
          <a:xfrm>
            <a:off x="4724400" y="4572000"/>
            <a:ext cx="381000" cy="3810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40988" name="Slide Number Placeholder 3"/>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6BA382BF-A1EE-4A82-AF87-FDC972F76582}" type="slidenum">
              <a:rPr lang="fr-CA" altLang="en-US" sz="1400" smtClean="0"/>
              <a:pPr eaLnBrk="1" hangingPunct="1">
                <a:spcBef>
                  <a:spcPct val="0"/>
                </a:spcBef>
                <a:buFontTx/>
                <a:buNone/>
              </a:pPr>
              <a:t>41</a:t>
            </a:fld>
            <a:endParaRPr lang="fr-CA" altLang="en-US" sz="1400" smtClean="0"/>
          </a:p>
        </p:txBody>
      </p:sp>
      <p:sp>
        <p:nvSpPr>
          <p:cNvPr id="2" name="Footer Placeholder 1"/>
          <p:cNvSpPr>
            <a:spLocks noGrp="1"/>
          </p:cNvSpPr>
          <p:nvPr>
            <p:ph type="ftr" sz="quarter" idx="11"/>
          </p:nvPr>
        </p:nvSpPr>
        <p:spPr/>
        <p:txBody>
          <a:bodyPr/>
          <a:lstStyle/>
          <a:p>
            <a:pPr>
              <a:defRPr/>
            </a:pPr>
            <a:r>
              <a:rPr lang="fr-CA" smtClean="0"/>
              <a:t>L'offre et la demande</a:t>
            </a:r>
            <a:endParaRPr lang="fr-CA"/>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457200" y="301625"/>
            <a:ext cx="7761288" cy="1081088"/>
          </a:xfrm>
          <a:solidFill>
            <a:srgbClr val="FFFF99"/>
          </a:solidFill>
          <a:ln>
            <a:solidFill>
              <a:schemeClr val="tx1"/>
            </a:solidFill>
            <a:miter lim="800000"/>
            <a:headEnd/>
            <a:tailEnd/>
          </a:ln>
        </p:spPr>
        <p:txBody>
          <a:bodyPr/>
          <a:lstStyle/>
          <a:p>
            <a:pPr eaLnBrk="1" hangingPunct="1"/>
            <a:r>
              <a:rPr lang="fr-CA" altLang="en-US" sz="2800" smtClean="0">
                <a:solidFill>
                  <a:schemeClr val="tx1"/>
                </a:solidFill>
              </a:rPr>
              <a:t>4. Diminution de l’offre : </a:t>
            </a:r>
            <a:r>
              <a:rPr lang="el-GR" altLang="en-US" sz="2800" smtClean="0">
                <a:solidFill>
                  <a:schemeClr val="tx1"/>
                </a:solidFill>
              </a:rPr>
              <a:t>Δ</a:t>
            </a:r>
            <a:r>
              <a:rPr lang="fr-CA" altLang="en-US" sz="2800" baseline="30000" smtClean="0">
                <a:solidFill>
                  <a:schemeClr val="tx1"/>
                </a:solidFill>
              </a:rPr>
              <a:t>+</a:t>
            </a:r>
            <a:r>
              <a:rPr lang="fr-CA" altLang="en-US" sz="2800" smtClean="0">
                <a:solidFill>
                  <a:schemeClr val="tx1"/>
                </a:solidFill>
              </a:rPr>
              <a:t>P et </a:t>
            </a:r>
            <a:r>
              <a:rPr lang="el-GR" altLang="en-US" sz="2800" smtClean="0">
                <a:solidFill>
                  <a:schemeClr val="tx1"/>
                </a:solidFill>
              </a:rPr>
              <a:t>Δ</a:t>
            </a:r>
            <a:r>
              <a:rPr lang="fr-CA" altLang="en-US" sz="2800" baseline="30000" smtClean="0">
                <a:solidFill>
                  <a:schemeClr val="tx1"/>
                </a:solidFill>
              </a:rPr>
              <a:t>-</a:t>
            </a:r>
            <a:r>
              <a:rPr lang="fr-CA" altLang="en-US" sz="2800" smtClean="0">
                <a:solidFill>
                  <a:schemeClr val="tx1"/>
                </a:solidFill>
              </a:rPr>
              <a:t>Q</a:t>
            </a:r>
          </a:p>
        </p:txBody>
      </p:sp>
      <p:grpSp>
        <p:nvGrpSpPr>
          <p:cNvPr id="41987" name="Group 3"/>
          <p:cNvGrpSpPr>
            <a:grpSpLocks/>
          </p:cNvGrpSpPr>
          <p:nvPr/>
        </p:nvGrpSpPr>
        <p:grpSpPr bwMode="auto">
          <a:xfrm>
            <a:off x="355600" y="1190625"/>
            <a:ext cx="8464550" cy="5478463"/>
            <a:chOff x="43" y="754"/>
            <a:chExt cx="5332" cy="3451"/>
          </a:xfrm>
        </p:grpSpPr>
        <p:sp>
          <p:nvSpPr>
            <p:cNvPr id="41991" name="Text Box 4"/>
            <p:cNvSpPr txBox="1">
              <a:spLocks noChangeArrowheads="1"/>
            </p:cNvSpPr>
            <p:nvPr/>
          </p:nvSpPr>
          <p:spPr bwMode="auto">
            <a:xfrm>
              <a:off x="4432" y="3608"/>
              <a:ext cx="353" cy="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Q</a:t>
              </a:r>
            </a:p>
          </p:txBody>
        </p:sp>
        <p:sp>
          <p:nvSpPr>
            <p:cNvPr id="41992" name="Line 5"/>
            <p:cNvSpPr>
              <a:spLocks noChangeShapeType="1"/>
            </p:cNvSpPr>
            <p:nvPr/>
          </p:nvSpPr>
          <p:spPr bwMode="auto">
            <a:xfrm flipV="1">
              <a:off x="652" y="1037"/>
              <a:ext cx="0" cy="2796"/>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1993" name="Line 6"/>
            <p:cNvSpPr>
              <a:spLocks noChangeShapeType="1"/>
            </p:cNvSpPr>
            <p:nvPr/>
          </p:nvSpPr>
          <p:spPr bwMode="auto">
            <a:xfrm>
              <a:off x="620" y="3786"/>
              <a:ext cx="3877"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1994" name="Line 7"/>
            <p:cNvSpPr>
              <a:spLocks noChangeShapeType="1"/>
            </p:cNvSpPr>
            <p:nvPr/>
          </p:nvSpPr>
          <p:spPr bwMode="auto">
            <a:xfrm>
              <a:off x="1210" y="1109"/>
              <a:ext cx="2388" cy="2473"/>
            </a:xfrm>
            <a:prstGeom prst="line">
              <a:avLst/>
            </a:prstGeom>
            <a:noFill/>
            <a:ln w="76200">
              <a:solidFill>
                <a:srgbClr val="003366"/>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1995" name="Line 8"/>
            <p:cNvSpPr>
              <a:spLocks noChangeShapeType="1"/>
            </p:cNvSpPr>
            <p:nvPr/>
          </p:nvSpPr>
          <p:spPr bwMode="auto">
            <a:xfrm flipV="1">
              <a:off x="1086" y="1408"/>
              <a:ext cx="2636" cy="1900"/>
            </a:xfrm>
            <a:prstGeom prst="line">
              <a:avLst/>
            </a:prstGeom>
            <a:noFill/>
            <a:ln w="76200">
              <a:solidFill>
                <a:srgbClr val="FF33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1996" name="Line 9"/>
            <p:cNvSpPr>
              <a:spLocks noChangeShapeType="1"/>
            </p:cNvSpPr>
            <p:nvPr/>
          </p:nvSpPr>
          <p:spPr bwMode="auto">
            <a:xfrm>
              <a:off x="2388" y="2289"/>
              <a:ext cx="0" cy="1542"/>
            </a:xfrm>
            <a:prstGeom prst="line">
              <a:avLst/>
            </a:prstGeom>
            <a:noFill/>
            <a:ln w="57150">
              <a:solidFill>
                <a:srgbClr val="FF33CC"/>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41997" name="Line 10"/>
            <p:cNvSpPr>
              <a:spLocks noChangeShapeType="1"/>
            </p:cNvSpPr>
            <p:nvPr/>
          </p:nvSpPr>
          <p:spPr bwMode="auto">
            <a:xfrm flipH="1">
              <a:off x="652" y="2362"/>
              <a:ext cx="1736" cy="0"/>
            </a:xfrm>
            <a:prstGeom prst="line">
              <a:avLst/>
            </a:prstGeom>
            <a:noFill/>
            <a:ln w="57150">
              <a:solidFill>
                <a:srgbClr val="FF33CC"/>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41998" name="Text Box 11"/>
            <p:cNvSpPr txBox="1">
              <a:spLocks noChangeArrowheads="1"/>
            </p:cNvSpPr>
            <p:nvPr/>
          </p:nvSpPr>
          <p:spPr bwMode="auto">
            <a:xfrm>
              <a:off x="1247" y="845"/>
              <a:ext cx="1595" cy="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chemeClr val="tx2"/>
                  </a:solidFill>
                </a:rPr>
                <a:t>Demande</a:t>
              </a:r>
            </a:p>
          </p:txBody>
        </p:sp>
        <p:sp>
          <p:nvSpPr>
            <p:cNvPr id="41999" name="Line 12"/>
            <p:cNvSpPr>
              <a:spLocks noChangeShapeType="1"/>
            </p:cNvSpPr>
            <p:nvPr/>
          </p:nvSpPr>
          <p:spPr bwMode="auto">
            <a:xfrm>
              <a:off x="2419" y="3822"/>
              <a:ext cx="745" cy="0"/>
            </a:xfrm>
            <a:prstGeom prst="line">
              <a:avLst/>
            </a:prstGeom>
            <a:noFill/>
            <a:ln w="127000">
              <a:solidFill>
                <a:srgbClr val="FF33CC"/>
              </a:solidFill>
              <a:round/>
              <a:headEnd type="triangle" w="med" len="med"/>
              <a:tailEnd/>
            </a:ln>
            <a:extLst>
              <a:ext uri="{909E8E84-426E-40DD-AFC4-6F175D3DCCD1}">
                <a14:hiddenFill xmlns:a14="http://schemas.microsoft.com/office/drawing/2010/main">
                  <a:noFill/>
                </a14:hiddenFill>
              </a:ext>
            </a:extLst>
          </p:spPr>
          <p:txBody>
            <a:bodyPr/>
            <a:lstStyle/>
            <a:p>
              <a:endParaRPr lang="en-CA"/>
            </a:p>
          </p:txBody>
        </p:sp>
        <p:sp>
          <p:nvSpPr>
            <p:cNvPr id="42000" name="Line 13"/>
            <p:cNvSpPr>
              <a:spLocks noChangeShapeType="1"/>
            </p:cNvSpPr>
            <p:nvPr/>
          </p:nvSpPr>
          <p:spPr bwMode="auto">
            <a:xfrm>
              <a:off x="2789" y="2115"/>
              <a:ext cx="1631" cy="0"/>
            </a:xfrm>
            <a:prstGeom prst="line">
              <a:avLst/>
            </a:prstGeom>
            <a:noFill/>
            <a:ln w="127000">
              <a:solidFill>
                <a:srgbClr val="FF33CC"/>
              </a:solidFill>
              <a:round/>
              <a:headEnd type="arrow" w="med" len="med"/>
              <a:tailEnd/>
            </a:ln>
            <a:extLst>
              <a:ext uri="{909E8E84-426E-40DD-AFC4-6F175D3DCCD1}">
                <a14:hiddenFill xmlns:a14="http://schemas.microsoft.com/office/drawing/2010/main">
                  <a:noFill/>
                </a14:hiddenFill>
              </a:ext>
            </a:extLst>
          </p:spPr>
          <p:txBody>
            <a:bodyPr/>
            <a:lstStyle/>
            <a:p>
              <a:endParaRPr lang="en-CA"/>
            </a:p>
          </p:txBody>
        </p:sp>
        <p:sp>
          <p:nvSpPr>
            <p:cNvPr id="42001" name="Line 14"/>
            <p:cNvSpPr>
              <a:spLocks noChangeShapeType="1"/>
            </p:cNvSpPr>
            <p:nvPr/>
          </p:nvSpPr>
          <p:spPr bwMode="auto">
            <a:xfrm flipV="1">
              <a:off x="2202" y="1839"/>
              <a:ext cx="2637" cy="1899"/>
            </a:xfrm>
            <a:prstGeom prst="line">
              <a:avLst/>
            </a:prstGeom>
            <a:noFill/>
            <a:ln w="76200">
              <a:solidFill>
                <a:srgbClr val="0099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2002" name="Line 15"/>
            <p:cNvSpPr>
              <a:spLocks noChangeShapeType="1"/>
            </p:cNvSpPr>
            <p:nvPr/>
          </p:nvSpPr>
          <p:spPr bwMode="auto">
            <a:xfrm flipV="1">
              <a:off x="3132" y="3033"/>
              <a:ext cx="0" cy="753"/>
            </a:xfrm>
            <a:prstGeom prst="line">
              <a:avLst/>
            </a:prstGeom>
            <a:noFill/>
            <a:ln w="57150">
              <a:solidFill>
                <a:srgbClr val="000000"/>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42003" name="Text Box 16"/>
            <p:cNvSpPr txBox="1">
              <a:spLocks noChangeArrowheads="1"/>
            </p:cNvSpPr>
            <p:nvPr/>
          </p:nvSpPr>
          <p:spPr bwMode="auto">
            <a:xfrm>
              <a:off x="3598" y="1050"/>
              <a:ext cx="1051" cy="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FF3300"/>
                  </a:solidFill>
                </a:rPr>
                <a:t>Offre</a:t>
              </a:r>
              <a:r>
                <a:rPr lang="fr-CA" altLang="en-US" b="1" baseline="-25000">
                  <a:solidFill>
                    <a:srgbClr val="FF3300"/>
                  </a:solidFill>
                </a:rPr>
                <a:t>1</a:t>
              </a:r>
              <a:endParaRPr lang="fr-CA" altLang="en-US" b="1">
                <a:solidFill>
                  <a:srgbClr val="FF3300"/>
                </a:solidFill>
              </a:endParaRPr>
            </a:p>
          </p:txBody>
        </p:sp>
        <p:sp>
          <p:nvSpPr>
            <p:cNvPr id="42004" name="Line 17"/>
            <p:cNvSpPr>
              <a:spLocks noChangeShapeType="1"/>
            </p:cNvSpPr>
            <p:nvPr/>
          </p:nvSpPr>
          <p:spPr bwMode="auto">
            <a:xfrm flipH="1">
              <a:off x="620" y="3069"/>
              <a:ext cx="2513" cy="0"/>
            </a:xfrm>
            <a:prstGeom prst="line">
              <a:avLst/>
            </a:prstGeom>
            <a:noFill/>
            <a:ln w="57150">
              <a:solidFill>
                <a:srgbClr val="009900"/>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42005" name="Line 18"/>
            <p:cNvSpPr>
              <a:spLocks noChangeShapeType="1"/>
            </p:cNvSpPr>
            <p:nvPr/>
          </p:nvSpPr>
          <p:spPr bwMode="auto">
            <a:xfrm>
              <a:off x="620" y="2339"/>
              <a:ext cx="0" cy="753"/>
            </a:xfrm>
            <a:prstGeom prst="line">
              <a:avLst/>
            </a:prstGeom>
            <a:noFill/>
            <a:ln w="127000">
              <a:solidFill>
                <a:srgbClr val="FF33CC"/>
              </a:solidFill>
              <a:round/>
              <a:headEnd type="triangle" w="med" len="med"/>
              <a:tailEnd/>
            </a:ln>
            <a:extLst>
              <a:ext uri="{909E8E84-426E-40DD-AFC4-6F175D3DCCD1}">
                <a14:hiddenFill xmlns:a14="http://schemas.microsoft.com/office/drawing/2010/main">
                  <a:noFill/>
                </a14:hiddenFill>
              </a:ext>
            </a:extLst>
          </p:spPr>
          <p:txBody>
            <a:bodyPr/>
            <a:lstStyle/>
            <a:p>
              <a:endParaRPr lang="en-CA"/>
            </a:p>
          </p:txBody>
        </p:sp>
        <p:sp>
          <p:nvSpPr>
            <p:cNvPr id="42006" name="Text Box 19"/>
            <p:cNvSpPr txBox="1">
              <a:spLocks noChangeArrowheads="1"/>
            </p:cNvSpPr>
            <p:nvPr/>
          </p:nvSpPr>
          <p:spPr bwMode="auto">
            <a:xfrm>
              <a:off x="476" y="754"/>
              <a:ext cx="453" cy="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P</a:t>
              </a:r>
            </a:p>
          </p:txBody>
        </p:sp>
        <p:sp>
          <p:nvSpPr>
            <p:cNvPr id="42007" name="Text Box 20"/>
            <p:cNvSpPr txBox="1">
              <a:spLocks noChangeArrowheads="1"/>
            </p:cNvSpPr>
            <p:nvPr/>
          </p:nvSpPr>
          <p:spPr bwMode="auto">
            <a:xfrm>
              <a:off x="2290" y="1979"/>
              <a:ext cx="363" cy="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FF3300"/>
                  </a:solidFill>
                </a:rPr>
                <a:t>B</a:t>
              </a:r>
            </a:p>
          </p:txBody>
        </p:sp>
        <p:sp>
          <p:nvSpPr>
            <p:cNvPr id="42008" name="Text Box 21"/>
            <p:cNvSpPr txBox="1">
              <a:spLocks noChangeArrowheads="1"/>
            </p:cNvSpPr>
            <p:nvPr/>
          </p:nvSpPr>
          <p:spPr bwMode="auto">
            <a:xfrm>
              <a:off x="2997" y="2741"/>
              <a:ext cx="473"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009900"/>
                  </a:solidFill>
                </a:rPr>
                <a:t>A</a:t>
              </a:r>
            </a:p>
          </p:txBody>
        </p:sp>
        <p:sp>
          <p:nvSpPr>
            <p:cNvPr id="42009" name="Text Box 22"/>
            <p:cNvSpPr txBox="1">
              <a:spLocks noChangeArrowheads="1"/>
            </p:cNvSpPr>
            <p:nvPr/>
          </p:nvSpPr>
          <p:spPr bwMode="auto">
            <a:xfrm>
              <a:off x="476" y="3748"/>
              <a:ext cx="353" cy="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0</a:t>
              </a:r>
            </a:p>
          </p:txBody>
        </p:sp>
        <p:sp>
          <p:nvSpPr>
            <p:cNvPr id="42010" name="Text Box 23"/>
            <p:cNvSpPr txBox="1">
              <a:spLocks noChangeArrowheads="1"/>
            </p:cNvSpPr>
            <p:nvPr/>
          </p:nvSpPr>
          <p:spPr bwMode="auto">
            <a:xfrm>
              <a:off x="4324" y="2024"/>
              <a:ext cx="1051" cy="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009900"/>
                  </a:solidFill>
                </a:rPr>
                <a:t>Offre</a:t>
              </a:r>
              <a:r>
                <a:rPr lang="fr-CA" altLang="en-US" b="1" baseline="-25000">
                  <a:solidFill>
                    <a:srgbClr val="009900"/>
                  </a:solidFill>
                </a:rPr>
                <a:t>0</a:t>
              </a:r>
              <a:endParaRPr lang="fr-CA" altLang="en-US" b="1">
                <a:solidFill>
                  <a:srgbClr val="009900"/>
                </a:solidFill>
              </a:endParaRPr>
            </a:p>
          </p:txBody>
        </p:sp>
        <p:sp>
          <p:nvSpPr>
            <p:cNvPr id="42011" name="Text Box 24"/>
            <p:cNvSpPr txBox="1">
              <a:spLocks noChangeArrowheads="1"/>
            </p:cNvSpPr>
            <p:nvPr/>
          </p:nvSpPr>
          <p:spPr bwMode="auto">
            <a:xfrm>
              <a:off x="3288" y="1781"/>
              <a:ext cx="86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l-GR" altLang="en-US" b="1">
                  <a:solidFill>
                    <a:srgbClr val="FF33CC"/>
                  </a:solidFill>
                </a:rPr>
                <a:t>Δ</a:t>
              </a:r>
              <a:r>
                <a:rPr lang="fr-CA" altLang="en-US" b="1" baseline="30000">
                  <a:solidFill>
                    <a:srgbClr val="FF33CC"/>
                  </a:solidFill>
                </a:rPr>
                <a:t>-</a:t>
              </a:r>
              <a:r>
                <a:rPr lang="fr-CA" altLang="en-US" b="1">
                  <a:solidFill>
                    <a:srgbClr val="FF33CC"/>
                  </a:solidFill>
                </a:rPr>
                <a:t>Offre</a:t>
              </a:r>
              <a:endParaRPr lang="el-GR" altLang="en-US" b="1">
                <a:solidFill>
                  <a:srgbClr val="FF33CC"/>
                </a:solidFill>
              </a:endParaRPr>
            </a:p>
          </p:txBody>
        </p:sp>
        <p:sp>
          <p:nvSpPr>
            <p:cNvPr id="42012" name="Text Box 25"/>
            <p:cNvSpPr txBox="1">
              <a:spLocks noChangeArrowheads="1"/>
            </p:cNvSpPr>
            <p:nvPr/>
          </p:nvSpPr>
          <p:spPr bwMode="auto">
            <a:xfrm>
              <a:off x="2597" y="3867"/>
              <a:ext cx="50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l-GR" altLang="en-US" b="1">
                  <a:solidFill>
                    <a:srgbClr val="FF33CC"/>
                  </a:solidFill>
                </a:rPr>
                <a:t>Δ</a:t>
              </a:r>
              <a:r>
                <a:rPr lang="fr-CA" altLang="en-US" b="1" baseline="30000">
                  <a:solidFill>
                    <a:srgbClr val="FF33CC"/>
                  </a:solidFill>
                </a:rPr>
                <a:t>-</a:t>
              </a:r>
              <a:r>
                <a:rPr lang="fr-CA" altLang="en-US" b="1">
                  <a:solidFill>
                    <a:srgbClr val="FF33CC"/>
                  </a:solidFill>
                </a:rPr>
                <a:t>Q</a:t>
              </a:r>
              <a:endParaRPr lang="el-GR" altLang="en-US" b="1">
                <a:solidFill>
                  <a:srgbClr val="FF33CC"/>
                </a:solidFill>
              </a:endParaRPr>
            </a:p>
          </p:txBody>
        </p:sp>
        <p:sp>
          <p:nvSpPr>
            <p:cNvPr id="42013" name="Text Box 26"/>
            <p:cNvSpPr txBox="1">
              <a:spLocks noChangeArrowheads="1"/>
            </p:cNvSpPr>
            <p:nvPr/>
          </p:nvSpPr>
          <p:spPr bwMode="auto">
            <a:xfrm>
              <a:off x="43" y="2645"/>
              <a:ext cx="51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l-GR" altLang="en-US" b="1">
                  <a:solidFill>
                    <a:srgbClr val="FF33CC"/>
                  </a:solidFill>
                </a:rPr>
                <a:t>Δ</a:t>
              </a:r>
              <a:r>
                <a:rPr lang="fr-CA" altLang="en-US" b="1" baseline="30000">
                  <a:solidFill>
                    <a:srgbClr val="FF33CC"/>
                  </a:solidFill>
                </a:rPr>
                <a:t>+</a:t>
              </a:r>
              <a:r>
                <a:rPr lang="fr-CA" altLang="en-US" b="1">
                  <a:solidFill>
                    <a:srgbClr val="FF33CC"/>
                  </a:solidFill>
                </a:rPr>
                <a:t>P</a:t>
              </a:r>
              <a:endParaRPr lang="el-GR" altLang="en-US" b="1">
                <a:solidFill>
                  <a:srgbClr val="FF33CC"/>
                </a:solidFill>
              </a:endParaRPr>
            </a:p>
          </p:txBody>
        </p:sp>
      </p:grpSp>
      <p:sp>
        <p:nvSpPr>
          <p:cNvPr id="41988" name="Oval 27"/>
          <p:cNvSpPr>
            <a:spLocks noChangeArrowheads="1"/>
          </p:cNvSpPr>
          <p:nvPr/>
        </p:nvSpPr>
        <p:spPr bwMode="auto">
          <a:xfrm>
            <a:off x="5029200" y="4724400"/>
            <a:ext cx="381000" cy="3810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41989" name="Oval 28"/>
          <p:cNvSpPr>
            <a:spLocks noChangeArrowheads="1"/>
          </p:cNvSpPr>
          <p:nvPr/>
        </p:nvSpPr>
        <p:spPr bwMode="auto">
          <a:xfrm>
            <a:off x="3886200" y="3581400"/>
            <a:ext cx="381000" cy="381000"/>
          </a:xfrm>
          <a:prstGeom prst="ellipse">
            <a:avLst/>
          </a:prstGeom>
          <a:solidFill>
            <a:srgbClr val="FF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41990" name="Slide Number Placeholder 3"/>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4063828F-5530-4301-8F82-52C35B2EC9B3}" type="slidenum">
              <a:rPr lang="fr-CA" altLang="en-US" sz="1400" smtClean="0"/>
              <a:pPr eaLnBrk="1" hangingPunct="1">
                <a:spcBef>
                  <a:spcPct val="0"/>
                </a:spcBef>
                <a:buFontTx/>
                <a:buNone/>
              </a:pPr>
              <a:t>42</a:t>
            </a:fld>
            <a:endParaRPr lang="fr-CA" altLang="en-US" sz="1400" smtClean="0"/>
          </a:p>
        </p:txBody>
      </p:sp>
      <p:sp>
        <p:nvSpPr>
          <p:cNvPr id="2" name="Footer Placeholder 1"/>
          <p:cNvSpPr>
            <a:spLocks noGrp="1"/>
          </p:cNvSpPr>
          <p:nvPr>
            <p:ph type="ftr" sz="quarter" idx="11"/>
          </p:nvPr>
        </p:nvSpPr>
        <p:spPr/>
        <p:txBody>
          <a:bodyPr/>
          <a:lstStyle/>
          <a:p>
            <a:pPr>
              <a:defRPr/>
            </a:pPr>
            <a:r>
              <a:rPr lang="fr-CA" smtClean="0"/>
              <a:t>L'offre et la demande</a:t>
            </a:r>
            <a:endParaRPr lang="fr-CA"/>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Number Placeholder 4"/>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142BB6E9-7201-47A7-A408-3FBCA2FBCDF2}" type="slidenum">
              <a:rPr lang="fr-CA" altLang="en-US" sz="1400" smtClean="0"/>
              <a:pPr eaLnBrk="1" hangingPunct="1">
                <a:spcBef>
                  <a:spcPct val="0"/>
                </a:spcBef>
                <a:buFontTx/>
                <a:buNone/>
              </a:pPr>
              <a:t>43</a:t>
            </a:fld>
            <a:endParaRPr lang="fr-CA" altLang="en-US" sz="1400" smtClean="0"/>
          </a:p>
        </p:txBody>
      </p:sp>
      <p:sp>
        <p:nvSpPr>
          <p:cNvPr id="43011" name="Rectangle 2"/>
          <p:cNvSpPr>
            <a:spLocks noGrp="1" noChangeArrowheads="1"/>
          </p:cNvSpPr>
          <p:nvPr>
            <p:ph type="title"/>
          </p:nvPr>
        </p:nvSpPr>
        <p:spPr/>
        <p:txBody>
          <a:bodyPr/>
          <a:lstStyle/>
          <a:p>
            <a:pPr eaLnBrk="1" hangingPunct="1"/>
            <a:r>
              <a:rPr lang="fr-CA" altLang="en-US" sz="2800" smtClean="0"/>
              <a:t>Résumé : Glissements de l’offre ou de la demande</a:t>
            </a:r>
            <a:endParaRPr lang="en-US" altLang="en-US" sz="2800" smtClean="0"/>
          </a:p>
        </p:txBody>
      </p:sp>
      <p:graphicFrame>
        <p:nvGraphicFramePr>
          <p:cNvPr id="726084" name="Group 68"/>
          <p:cNvGraphicFramePr>
            <a:graphicFrameLocks noGrp="1"/>
          </p:cNvGraphicFramePr>
          <p:nvPr/>
        </p:nvGraphicFramePr>
        <p:xfrm>
          <a:off x="609600" y="1965325"/>
          <a:ext cx="7924800" cy="2581276"/>
        </p:xfrm>
        <a:graphic>
          <a:graphicData uri="http://schemas.openxmlformats.org/drawingml/2006/table">
            <a:tbl>
              <a:tblPr/>
              <a:tblGrid>
                <a:gridCol w="2057400"/>
                <a:gridCol w="1825625"/>
                <a:gridCol w="1939925"/>
                <a:gridCol w="2101850"/>
              </a:tblGrid>
              <a:tr h="642938">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Glissement de l</a:t>
                      </a:r>
                      <a:r>
                        <a:rPr kumimoji="0" lang="fr-FR" sz="1800" b="1" i="0" u="none" strike="noStrike" cap="none" normalizeH="0" baseline="0" dirty="0" smtClean="0">
                          <a:ln>
                            <a:noFill/>
                          </a:ln>
                          <a:solidFill>
                            <a:schemeClr val="tx1"/>
                          </a:solidFill>
                          <a:effectLst/>
                          <a:latin typeface="Comic Sans MS"/>
                          <a:ea typeface="Times New Roman" pitchFamily="18" charset="0"/>
                          <a:cs typeface="Courier New" pitchFamily="49" charset="0"/>
                        </a:rPr>
                        <a:t>’</a:t>
                      </a: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offre ou de la demande</a:t>
                      </a:r>
                      <a:endParaRPr kumimoji="0" lang="fr-FR" sz="1800" b="0"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CA"/>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Pr</a:t>
                      </a:r>
                      <a:r>
                        <a:rPr kumimoji="0" lang="fr-FR" sz="1800" b="1" i="0" u="none" strike="noStrike" cap="none" normalizeH="0" baseline="0" dirty="0" smtClean="0">
                          <a:ln>
                            <a:noFill/>
                          </a:ln>
                          <a:solidFill>
                            <a:schemeClr val="tx1"/>
                          </a:solidFill>
                          <a:effectLst/>
                          <a:latin typeface="Comic Sans MS"/>
                          <a:ea typeface="Times New Roman" pitchFamily="18" charset="0"/>
                          <a:cs typeface="Courier New" pitchFamily="49" charset="0"/>
                        </a:rPr>
                        <a:t>é</a:t>
                      </a: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dictions</a:t>
                      </a:r>
                      <a:r>
                        <a:rPr kumimoji="0" lang="fr-FR" sz="1800" b="1" i="0" u="none" strike="noStrike" cap="none" normalizeH="0" baseline="0" dirty="0" smtClean="0">
                          <a:ln>
                            <a:noFill/>
                          </a:ln>
                          <a:solidFill>
                            <a:schemeClr val="tx1"/>
                          </a:solidFill>
                          <a:effectLst/>
                          <a:latin typeface="Comic Sans MS"/>
                          <a:ea typeface="Times New Roman" pitchFamily="18" charset="0"/>
                          <a:cs typeface="Courier New" pitchFamily="49" charset="0"/>
                        </a:rPr>
                        <a:t> </a:t>
                      </a: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 Nouvel </a:t>
                      </a:r>
                      <a:r>
                        <a:rPr kumimoji="0" lang="fr-FR" sz="1800" b="1" i="0" u="none" strike="noStrike" cap="none" normalizeH="0" baseline="0" dirty="0" smtClean="0">
                          <a:ln>
                            <a:noFill/>
                          </a:ln>
                          <a:solidFill>
                            <a:schemeClr val="tx1"/>
                          </a:solidFill>
                          <a:effectLst/>
                          <a:latin typeface="Comic Sans MS"/>
                          <a:ea typeface="Times New Roman" pitchFamily="18" charset="0"/>
                          <a:cs typeface="Courier New" pitchFamily="49" charset="0"/>
                        </a:rPr>
                        <a:t>é</a:t>
                      </a: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quilibre</a:t>
                      </a:r>
                      <a:endParaRPr kumimoji="0" lang="fr-FR" sz="1800" b="0"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CA"/>
                    </a:p>
                  </a:txBody>
                  <a:tcPr/>
                </a:tc>
              </a:tr>
              <a:tr h="3873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sng" strike="noStrike" cap="none" normalizeH="0" baseline="0" smtClean="0">
                          <a:ln>
                            <a:noFill/>
                          </a:ln>
                          <a:solidFill>
                            <a:schemeClr val="tx1"/>
                          </a:solidFill>
                          <a:effectLst/>
                          <a:latin typeface="Arial" charset="0"/>
                          <a:ea typeface="Times New Roman" pitchFamily="18" charset="0"/>
                          <a:cs typeface="Courier New" pitchFamily="49" charset="0"/>
                        </a:rPr>
                        <a:t>Demande</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sng" strike="noStrike" cap="none" normalizeH="0" baseline="0" smtClean="0">
                          <a:ln>
                            <a:noFill/>
                          </a:ln>
                          <a:solidFill>
                            <a:schemeClr val="tx1"/>
                          </a:solidFill>
                          <a:effectLst/>
                          <a:latin typeface="Arial" charset="0"/>
                          <a:ea typeface="Times New Roman" pitchFamily="18" charset="0"/>
                          <a:cs typeface="Courier New" pitchFamily="49" charset="0"/>
                        </a:rPr>
                        <a:t>Offre</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sng" strike="noStrike" cap="none" normalizeH="0" baseline="0" smtClean="0">
                          <a:ln>
                            <a:noFill/>
                          </a:ln>
                          <a:solidFill>
                            <a:schemeClr val="tx1"/>
                          </a:solidFill>
                          <a:effectLst/>
                          <a:latin typeface="Arial" charset="0"/>
                          <a:ea typeface="Times New Roman" pitchFamily="18" charset="0"/>
                          <a:cs typeface="Courier New" pitchFamily="49" charset="0"/>
                        </a:rPr>
                        <a:t>Prix</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sng" strike="noStrike" cap="none" normalizeH="0" baseline="0" smtClean="0">
                          <a:ln>
                            <a:noFill/>
                          </a:ln>
                          <a:solidFill>
                            <a:schemeClr val="tx1"/>
                          </a:solidFill>
                          <a:effectLst/>
                          <a:latin typeface="Arial" charset="0"/>
                          <a:ea typeface="Times New Roman" pitchFamily="18" charset="0"/>
                          <a:cs typeface="Courier New" pitchFamily="49" charset="0"/>
                        </a:rPr>
                        <a:t>Quantit</a:t>
                      </a:r>
                      <a:r>
                        <a:rPr kumimoji="0" lang="fr-FR" sz="1800" b="1" i="0" u="sng" strike="noStrike" cap="none" normalizeH="0" baseline="0" smtClean="0">
                          <a:ln>
                            <a:noFill/>
                          </a:ln>
                          <a:solidFill>
                            <a:schemeClr val="tx1"/>
                          </a:solidFill>
                          <a:effectLst/>
                          <a:latin typeface="Comic Sans MS"/>
                          <a:ea typeface="Times New Roman" pitchFamily="18" charset="0"/>
                          <a:cs typeface="Courier New" pitchFamily="49" charset="0"/>
                        </a:rPr>
                        <a:t>é</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7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1. Augmentation</a:t>
                      </a:r>
                      <a:endParaRPr kumimoji="0" lang="fr-FR" sz="1800" b="0"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Inchang</a:t>
                      </a:r>
                      <a:r>
                        <a:rPr kumimoji="0" lang="fr-FR" sz="1800" b="1" i="0" u="none" strike="noStrike" cap="none" normalizeH="0" baseline="0" smtClean="0">
                          <a:ln>
                            <a:noFill/>
                          </a:ln>
                          <a:solidFill>
                            <a:schemeClr val="tx1"/>
                          </a:solidFill>
                          <a:effectLst/>
                          <a:latin typeface="Comic Sans MS"/>
                          <a:ea typeface="Times New Roman" pitchFamily="18" charset="0"/>
                          <a:cs typeface="Courier New" pitchFamily="49" charset="0"/>
                        </a:rPr>
                        <a:t>é</a:t>
                      </a: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e</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Augmentation</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Augmentation</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7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2. Diminution</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Inchang</a:t>
                      </a:r>
                      <a:r>
                        <a:rPr kumimoji="0" lang="fr-FR" sz="1800" b="1" i="0" u="none" strike="noStrike" cap="none" normalizeH="0" baseline="0" smtClean="0">
                          <a:ln>
                            <a:noFill/>
                          </a:ln>
                          <a:solidFill>
                            <a:schemeClr val="tx1"/>
                          </a:solidFill>
                          <a:effectLst/>
                          <a:latin typeface="Comic Sans MS"/>
                          <a:ea typeface="Times New Roman" pitchFamily="18" charset="0"/>
                          <a:cs typeface="Courier New" pitchFamily="49" charset="0"/>
                        </a:rPr>
                        <a:t>é</a:t>
                      </a: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e</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Diminution</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Diminution</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7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3. Inchang</a:t>
                      </a:r>
                      <a:r>
                        <a:rPr kumimoji="0" lang="fr-FR" sz="1800" b="1" i="0" u="none" strike="noStrike" cap="none" normalizeH="0" baseline="0" smtClean="0">
                          <a:ln>
                            <a:noFill/>
                          </a:ln>
                          <a:solidFill>
                            <a:schemeClr val="tx1"/>
                          </a:solidFill>
                          <a:effectLst/>
                          <a:latin typeface="Comic Sans MS"/>
                          <a:ea typeface="Times New Roman" pitchFamily="18" charset="0"/>
                          <a:cs typeface="Courier New" pitchFamily="49" charset="0"/>
                        </a:rPr>
                        <a:t>é</a:t>
                      </a: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e</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Augmentation</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Diminution</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Augmentation</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89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4. Inchang</a:t>
                      </a:r>
                      <a:r>
                        <a:rPr kumimoji="0" lang="fr-FR" sz="1800" b="1" i="0" u="none" strike="noStrike" cap="none" normalizeH="0" baseline="0" smtClean="0">
                          <a:ln>
                            <a:noFill/>
                          </a:ln>
                          <a:solidFill>
                            <a:schemeClr val="tx1"/>
                          </a:solidFill>
                          <a:effectLst/>
                          <a:latin typeface="Comic Sans MS"/>
                          <a:ea typeface="Times New Roman" pitchFamily="18" charset="0"/>
                          <a:cs typeface="Courier New" pitchFamily="49" charset="0"/>
                        </a:rPr>
                        <a:t>é</a:t>
                      </a: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e</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Diminution</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Augmentation</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Diminution</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 name="Footer Placeholder 1"/>
          <p:cNvSpPr>
            <a:spLocks noGrp="1"/>
          </p:cNvSpPr>
          <p:nvPr>
            <p:ph type="ftr" sz="quarter" idx="11"/>
          </p:nvPr>
        </p:nvSpPr>
        <p:spPr/>
        <p:txBody>
          <a:bodyPr/>
          <a:lstStyle/>
          <a:p>
            <a:pPr>
              <a:defRPr/>
            </a:pPr>
            <a:r>
              <a:rPr lang="fr-CA" smtClean="0"/>
              <a:t>L'offre et la demande</a:t>
            </a:r>
            <a:endParaRPr lang="fr-CA"/>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r>
              <a:rPr lang="fr-CA" altLang="en-US" sz="3500" dirty="0" smtClean="0"/>
              <a:t>Prédictions</a:t>
            </a:r>
            <a:r>
              <a:rPr lang="fr-CA" altLang="en-US" sz="2800" dirty="0" smtClean="0"/>
              <a:t/>
            </a:r>
            <a:br>
              <a:rPr lang="fr-CA" altLang="en-US" sz="2800" dirty="0" smtClean="0"/>
            </a:br>
            <a:r>
              <a:rPr lang="fr-CA" altLang="en-US" sz="2300" dirty="0" smtClean="0"/>
              <a:t>Glissements </a:t>
            </a:r>
            <a:r>
              <a:rPr lang="fr-CA" altLang="en-US" sz="2300" u="sng" dirty="0" smtClean="0"/>
              <a:t>simultanés</a:t>
            </a:r>
            <a:r>
              <a:rPr lang="fr-CA" altLang="en-US" sz="2300" dirty="0" smtClean="0"/>
              <a:t> de l’offre et de la demande</a:t>
            </a:r>
          </a:p>
        </p:txBody>
      </p:sp>
      <p:sp>
        <p:nvSpPr>
          <p:cNvPr id="44035" name="Rectangle 3"/>
          <p:cNvSpPr>
            <a:spLocks noGrp="1" noChangeArrowheads="1"/>
          </p:cNvSpPr>
          <p:nvPr>
            <p:ph type="body" idx="1"/>
          </p:nvPr>
        </p:nvSpPr>
        <p:spPr/>
        <p:txBody>
          <a:bodyPr/>
          <a:lstStyle/>
          <a:p>
            <a:pPr marL="590550" indent="-590550" eaLnBrk="1" hangingPunct="1">
              <a:buFontTx/>
              <a:buNone/>
            </a:pPr>
            <a:r>
              <a:rPr lang="fr-CA" altLang="en-US" smtClean="0"/>
              <a:t>5.	Augmentation de la demande </a:t>
            </a:r>
            <a:r>
              <a:rPr lang="fr-CA" altLang="en-US" u="sng" smtClean="0"/>
              <a:t>et</a:t>
            </a:r>
            <a:r>
              <a:rPr lang="fr-CA" altLang="en-US" smtClean="0"/>
              <a:t> de l’offre</a:t>
            </a:r>
          </a:p>
          <a:p>
            <a:pPr marL="590550" indent="-590550" eaLnBrk="1" hangingPunct="1">
              <a:buFontTx/>
              <a:buNone/>
            </a:pPr>
            <a:r>
              <a:rPr lang="fr-CA" altLang="en-US" smtClean="0"/>
              <a:t>6.	Augmentation de la demande </a:t>
            </a:r>
            <a:r>
              <a:rPr lang="fr-CA" altLang="en-US" u="sng" smtClean="0"/>
              <a:t>et</a:t>
            </a:r>
            <a:r>
              <a:rPr lang="fr-CA" altLang="en-US" smtClean="0"/>
              <a:t> diminution de l’offre</a:t>
            </a:r>
          </a:p>
          <a:p>
            <a:pPr marL="590550" indent="-590550" eaLnBrk="1" hangingPunct="1">
              <a:buFont typeface="Wingdings" pitchFamily="2" charset="2"/>
              <a:buAutoNum type="arabicPeriod" startAt="7"/>
            </a:pPr>
            <a:r>
              <a:rPr lang="fr-CA" altLang="en-US" smtClean="0"/>
              <a:t>Diminution de la demande </a:t>
            </a:r>
            <a:r>
              <a:rPr lang="fr-CA" altLang="en-US" u="sng" smtClean="0"/>
              <a:t>et</a:t>
            </a:r>
            <a:r>
              <a:rPr lang="fr-CA" altLang="en-US" smtClean="0"/>
              <a:t> augmentation de l’offre</a:t>
            </a:r>
          </a:p>
          <a:p>
            <a:pPr marL="590550" indent="-590550" eaLnBrk="1" hangingPunct="1">
              <a:buFont typeface="Wingdings" pitchFamily="2" charset="2"/>
              <a:buAutoNum type="arabicPeriod" startAt="7"/>
            </a:pPr>
            <a:r>
              <a:rPr lang="fr-CA" altLang="en-US" smtClean="0"/>
              <a:t>Diminution de l’offre </a:t>
            </a:r>
            <a:r>
              <a:rPr lang="fr-CA" altLang="en-US" u="sng" smtClean="0"/>
              <a:t>et</a:t>
            </a:r>
            <a:r>
              <a:rPr lang="fr-CA" altLang="en-US" smtClean="0"/>
              <a:t> de la demande</a:t>
            </a:r>
          </a:p>
        </p:txBody>
      </p:sp>
      <p:sp>
        <p:nvSpPr>
          <p:cNvPr id="44037" name="Footer Placeholder 2"/>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44038" name="Slide Number Placeholder 3"/>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791C3A98-DA54-4644-903D-C7853C948BED}" type="slidenum">
              <a:rPr lang="fr-CA" altLang="en-US" sz="1400" smtClean="0"/>
              <a:pPr eaLnBrk="1" hangingPunct="1">
                <a:spcBef>
                  <a:spcPct val="0"/>
                </a:spcBef>
                <a:buFontTx/>
                <a:buNone/>
              </a:pPr>
              <a:t>44</a:t>
            </a:fld>
            <a:endParaRPr lang="fr-CA" altLang="en-US" sz="1400" smtClean="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838200" y="304800"/>
            <a:ext cx="7405688" cy="1081088"/>
          </a:xfrm>
          <a:solidFill>
            <a:srgbClr val="FFFF99"/>
          </a:solidFill>
          <a:ln>
            <a:solidFill>
              <a:schemeClr val="tx1"/>
            </a:solidFill>
            <a:miter lim="800000"/>
            <a:headEnd/>
            <a:tailEnd/>
          </a:ln>
        </p:spPr>
        <p:txBody>
          <a:bodyPr/>
          <a:lstStyle/>
          <a:p>
            <a:pPr eaLnBrk="1" hangingPunct="1"/>
            <a:r>
              <a:rPr lang="fr-CA" altLang="en-US" sz="2800" dirty="0" smtClean="0">
                <a:solidFill>
                  <a:schemeClr val="tx1"/>
                </a:solidFill>
              </a:rPr>
              <a:t>5. Augmentation de l’offre et de la demande :</a:t>
            </a:r>
            <a:br>
              <a:rPr lang="fr-CA" altLang="en-US" sz="2800" dirty="0" smtClean="0">
                <a:solidFill>
                  <a:schemeClr val="tx1"/>
                </a:solidFill>
              </a:rPr>
            </a:br>
            <a:r>
              <a:rPr lang="el-GR" altLang="en-US" sz="2800" dirty="0" smtClean="0">
                <a:solidFill>
                  <a:schemeClr val="tx1"/>
                </a:solidFill>
              </a:rPr>
              <a:t>Δ</a:t>
            </a:r>
            <a:r>
              <a:rPr lang="fr-CA" altLang="en-US" sz="2800" dirty="0" smtClean="0">
                <a:solidFill>
                  <a:schemeClr val="tx1"/>
                </a:solidFill>
              </a:rPr>
              <a:t>P = ? et </a:t>
            </a:r>
            <a:r>
              <a:rPr lang="el-GR" altLang="en-US" sz="2800" dirty="0" smtClean="0">
                <a:solidFill>
                  <a:schemeClr val="tx1"/>
                </a:solidFill>
              </a:rPr>
              <a:t>Δ</a:t>
            </a:r>
            <a:r>
              <a:rPr lang="fr-CA" altLang="en-US" sz="2800" baseline="30000" dirty="0" smtClean="0">
                <a:solidFill>
                  <a:schemeClr val="tx1"/>
                </a:solidFill>
              </a:rPr>
              <a:t>+</a:t>
            </a:r>
            <a:r>
              <a:rPr lang="fr-CA" altLang="en-US" sz="2800" dirty="0" smtClean="0">
                <a:solidFill>
                  <a:schemeClr val="tx1"/>
                </a:solidFill>
              </a:rPr>
              <a:t>Q </a:t>
            </a:r>
          </a:p>
        </p:txBody>
      </p:sp>
      <p:sp>
        <p:nvSpPr>
          <p:cNvPr id="45059" name="Text Box 3"/>
          <p:cNvSpPr txBox="1">
            <a:spLocks noChangeArrowheads="1"/>
          </p:cNvSpPr>
          <p:nvPr/>
        </p:nvSpPr>
        <p:spPr bwMode="auto">
          <a:xfrm>
            <a:off x="7348538" y="5749925"/>
            <a:ext cx="560387"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Q</a:t>
            </a:r>
          </a:p>
        </p:txBody>
      </p:sp>
      <p:sp>
        <p:nvSpPr>
          <p:cNvPr id="45060" name="Line 4"/>
          <p:cNvSpPr>
            <a:spLocks noChangeShapeType="1"/>
          </p:cNvSpPr>
          <p:nvPr/>
        </p:nvSpPr>
        <p:spPr bwMode="auto">
          <a:xfrm flipV="1">
            <a:off x="1347788" y="1668463"/>
            <a:ext cx="0" cy="443865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5061" name="Line 5"/>
          <p:cNvSpPr>
            <a:spLocks noChangeShapeType="1"/>
          </p:cNvSpPr>
          <p:nvPr/>
        </p:nvSpPr>
        <p:spPr bwMode="auto">
          <a:xfrm>
            <a:off x="1296988" y="6032500"/>
            <a:ext cx="6154737"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5062" name="Line 6"/>
          <p:cNvSpPr>
            <a:spLocks noChangeShapeType="1"/>
          </p:cNvSpPr>
          <p:nvPr/>
        </p:nvSpPr>
        <p:spPr bwMode="auto">
          <a:xfrm>
            <a:off x="2233613" y="1782763"/>
            <a:ext cx="3790950" cy="3925887"/>
          </a:xfrm>
          <a:prstGeom prst="line">
            <a:avLst/>
          </a:prstGeom>
          <a:noFill/>
          <a:ln w="76200">
            <a:solidFill>
              <a:srgbClr val="003366"/>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5063" name="Line 7"/>
          <p:cNvSpPr>
            <a:spLocks noChangeShapeType="1"/>
          </p:cNvSpPr>
          <p:nvPr/>
        </p:nvSpPr>
        <p:spPr bwMode="auto">
          <a:xfrm flipV="1">
            <a:off x="2036763" y="2257425"/>
            <a:ext cx="4184650" cy="3016250"/>
          </a:xfrm>
          <a:prstGeom prst="line">
            <a:avLst/>
          </a:prstGeom>
          <a:noFill/>
          <a:ln w="76200">
            <a:solidFill>
              <a:srgbClr val="FF33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5064" name="Line 8"/>
          <p:cNvSpPr>
            <a:spLocks noChangeShapeType="1"/>
          </p:cNvSpPr>
          <p:nvPr/>
        </p:nvSpPr>
        <p:spPr bwMode="auto">
          <a:xfrm>
            <a:off x="4103688" y="3656013"/>
            <a:ext cx="0" cy="2447925"/>
          </a:xfrm>
          <a:prstGeom prst="line">
            <a:avLst/>
          </a:prstGeom>
          <a:noFill/>
          <a:ln w="57150">
            <a:solidFill>
              <a:srgbClr val="FF33CC"/>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45065" name="Line 9"/>
          <p:cNvSpPr>
            <a:spLocks noChangeShapeType="1"/>
          </p:cNvSpPr>
          <p:nvPr/>
        </p:nvSpPr>
        <p:spPr bwMode="auto">
          <a:xfrm flipH="1">
            <a:off x="1347788" y="3771900"/>
            <a:ext cx="2755900" cy="0"/>
          </a:xfrm>
          <a:prstGeom prst="line">
            <a:avLst/>
          </a:prstGeom>
          <a:noFill/>
          <a:ln w="57150">
            <a:solidFill>
              <a:srgbClr val="FF33CC"/>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45066" name="Text Box 10"/>
          <p:cNvSpPr txBox="1">
            <a:spLocks noChangeArrowheads="1"/>
          </p:cNvSpPr>
          <p:nvPr/>
        </p:nvSpPr>
        <p:spPr bwMode="auto">
          <a:xfrm>
            <a:off x="2438400" y="1676400"/>
            <a:ext cx="67945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chemeClr val="tx2"/>
                </a:solidFill>
                <a:latin typeface="Comic Sans MS" pitchFamily="66" charset="0"/>
              </a:rPr>
              <a:t>D</a:t>
            </a:r>
            <a:r>
              <a:rPr lang="fr-CA" altLang="en-US" b="1" baseline="-25000">
                <a:solidFill>
                  <a:schemeClr val="tx2"/>
                </a:solidFill>
                <a:latin typeface="Comic Sans MS" pitchFamily="66" charset="0"/>
              </a:rPr>
              <a:t>0 </a:t>
            </a:r>
            <a:endParaRPr lang="fr-CA" altLang="en-US" sz="1800" b="1">
              <a:solidFill>
                <a:schemeClr val="tx2"/>
              </a:solidFill>
            </a:endParaRPr>
          </a:p>
        </p:txBody>
      </p:sp>
      <p:sp>
        <p:nvSpPr>
          <p:cNvPr id="45067" name="Line 11"/>
          <p:cNvSpPr>
            <a:spLocks noChangeShapeType="1"/>
          </p:cNvSpPr>
          <p:nvPr/>
        </p:nvSpPr>
        <p:spPr bwMode="auto">
          <a:xfrm>
            <a:off x="4152900" y="6089650"/>
            <a:ext cx="1790700" cy="6350"/>
          </a:xfrm>
          <a:prstGeom prst="line">
            <a:avLst/>
          </a:prstGeom>
          <a:noFill/>
          <a:ln w="127000">
            <a:solidFill>
              <a:srgbClr val="FF33CC"/>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5068" name="Line 12"/>
          <p:cNvSpPr>
            <a:spLocks noChangeShapeType="1"/>
          </p:cNvSpPr>
          <p:nvPr/>
        </p:nvSpPr>
        <p:spPr bwMode="auto">
          <a:xfrm flipV="1">
            <a:off x="3808413" y="2941638"/>
            <a:ext cx="4186237" cy="3014662"/>
          </a:xfrm>
          <a:prstGeom prst="line">
            <a:avLst/>
          </a:prstGeom>
          <a:noFill/>
          <a:ln w="76200">
            <a:solidFill>
              <a:srgbClr val="0099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5069" name="Line 13"/>
          <p:cNvSpPr>
            <a:spLocks noChangeShapeType="1"/>
          </p:cNvSpPr>
          <p:nvPr/>
        </p:nvSpPr>
        <p:spPr bwMode="auto">
          <a:xfrm flipV="1">
            <a:off x="5943600" y="4495800"/>
            <a:ext cx="0" cy="1500188"/>
          </a:xfrm>
          <a:prstGeom prst="line">
            <a:avLst/>
          </a:prstGeom>
          <a:noFill/>
          <a:ln w="57150">
            <a:solidFill>
              <a:schemeClr val="tx2"/>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45070" name="Text Box 14"/>
          <p:cNvSpPr txBox="1">
            <a:spLocks noChangeArrowheads="1"/>
          </p:cNvSpPr>
          <p:nvPr/>
        </p:nvSpPr>
        <p:spPr bwMode="auto">
          <a:xfrm>
            <a:off x="6024563" y="1689100"/>
            <a:ext cx="1668462"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FF3300"/>
                </a:solidFill>
                <a:latin typeface="Comic Sans MS" pitchFamily="66" charset="0"/>
              </a:rPr>
              <a:t>O</a:t>
            </a:r>
            <a:r>
              <a:rPr lang="fr-CA" altLang="en-US" b="1" baseline="-25000">
                <a:solidFill>
                  <a:srgbClr val="FF3300"/>
                </a:solidFill>
                <a:latin typeface="Comic Sans MS" pitchFamily="66" charset="0"/>
              </a:rPr>
              <a:t>0</a:t>
            </a:r>
            <a:endParaRPr lang="fr-CA" altLang="en-US" b="1">
              <a:solidFill>
                <a:srgbClr val="FF3300"/>
              </a:solidFill>
              <a:latin typeface="Comic Sans MS" pitchFamily="66" charset="0"/>
            </a:endParaRPr>
          </a:p>
        </p:txBody>
      </p:sp>
      <p:sp>
        <p:nvSpPr>
          <p:cNvPr id="45071" name="Line 15"/>
          <p:cNvSpPr>
            <a:spLocks noChangeShapeType="1"/>
          </p:cNvSpPr>
          <p:nvPr/>
        </p:nvSpPr>
        <p:spPr bwMode="auto">
          <a:xfrm flipH="1">
            <a:off x="1371600" y="4495800"/>
            <a:ext cx="4446588" cy="0"/>
          </a:xfrm>
          <a:prstGeom prst="line">
            <a:avLst/>
          </a:prstGeom>
          <a:noFill/>
          <a:ln w="57150">
            <a:solidFill>
              <a:srgbClr val="009900"/>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45072" name="Text Box 16"/>
          <p:cNvSpPr txBox="1">
            <a:spLocks noChangeArrowheads="1"/>
          </p:cNvSpPr>
          <p:nvPr/>
        </p:nvSpPr>
        <p:spPr bwMode="auto">
          <a:xfrm>
            <a:off x="1068388" y="1219200"/>
            <a:ext cx="71913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P</a:t>
            </a:r>
          </a:p>
        </p:txBody>
      </p:sp>
      <p:sp>
        <p:nvSpPr>
          <p:cNvPr id="45073" name="Text Box 17"/>
          <p:cNvSpPr txBox="1">
            <a:spLocks noChangeArrowheads="1"/>
          </p:cNvSpPr>
          <p:nvPr/>
        </p:nvSpPr>
        <p:spPr bwMode="auto">
          <a:xfrm>
            <a:off x="3948113" y="3163888"/>
            <a:ext cx="576262"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FF3300"/>
                </a:solidFill>
                <a:latin typeface="Comic Sans MS" pitchFamily="66" charset="0"/>
              </a:rPr>
              <a:t>A</a:t>
            </a:r>
          </a:p>
        </p:txBody>
      </p:sp>
      <p:sp>
        <p:nvSpPr>
          <p:cNvPr id="45074" name="Text Box 18"/>
          <p:cNvSpPr txBox="1">
            <a:spLocks noChangeArrowheads="1"/>
          </p:cNvSpPr>
          <p:nvPr/>
        </p:nvSpPr>
        <p:spPr bwMode="auto">
          <a:xfrm>
            <a:off x="4724400" y="2590800"/>
            <a:ext cx="750888"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009900"/>
                </a:solidFill>
                <a:latin typeface="Comic Sans MS" pitchFamily="66" charset="0"/>
              </a:rPr>
              <a:t>B</a:t>
            </a:r>
          </a:p>
        </p:txBody>
      </p:sp>
      <p:sp>
        <p:nvSpPr>
          <p:cNvPr id="45075" name="Text Box 19"/>
          <p:cNvSpPr txBox="1">
            <a:spLocks noChangeArrowheads="1"/>
          </p:cNvSpPr>
          <p:nvPr/>
        </p:nvSpPr>
        <p:spPr bwMode="auto">
          <a:xfrm>
            <a:off x="1068388" y="5972175"/>
            <a:ext cx="560387"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0</a:t>
            </a:r>
          </a:p>
        </p:txBody>
      </p:sp>
      <p:sp>
        <p:nvSpPr>
          <p:cNvPr id="45076" name="Text Box 20"/>
          <p:cNvSpPr txBox="1">
            <a:spLocks noChangeArrowheads="1"/>
          </p:cNvSpPr>
          <p:nvPr/>
        </p:nvSpPr>
        <p:spPr bwMode="auto">
          <a:xfrm>
            <a:off x="7086600" y="2667000"/>
            <a:ext cx="1668463"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009900"/>
                </a:solidFill>
                <a:latin typeface="Comic Sans MS" pitchFamily="66" charset="0"/>
              </a:rPr>
              <a:t>O</a:t>
            </a:r>
            <a:r>
              <a:rPr lang="fr-CA" altLang="en-US" b="1" baseline="-25000">
                <a:solidFill>
                  <a:srgbClr val="009900"/>
                </a:solidFill>
                <a:latin typeface="Comic Sans MS" pitchFamily="66" charset="0"/>
              </a:rPr>
              <a:t>1</a:t>
            </a:r>
            <a:endParaRPr lang="fr-CA" altLang="en-US" b="1">
              <a:solidFill>
                <a:srgbClr val="009900"/>
              </a:solidFill>
              <a:latin typeface="Comic Sans MS" pitchFamily="66" charset="0"/>
            </a:endParaRPr>
          </a:p>
        </p:txBody>
      </p:sp>
      <p:sp>
        <p:nvSpPr>
          <p:cNvPr id="45077" name="Text Box 21"/>
          <p:cNvSpPr txBox="1">
            <a:spLocks noChangeArrowheads="1"/>
          </p:cNvSpPr>
          <p:nvPr/>
        </p:nvSpPr>
        <p:spPr bwMode="auto">
          <a:xfrm>
            <a:off x="4435475" y="6169025"/>
            <a:ext cx="8985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l-GR" altLang="en-US" b="1">
                <a:solidFill>
                  <a:srgbClr val="FF33CC"/>
                </a:solidFill>
                <a:latin typeface="Comic Sans MS" pitchFamily="66" charset="0"/>
              </a:rPr>
              <a:t>Δ</a:t>
            </a:r>
            <a:r>
              <a:rPr lang="fr-CA" altLang="en-US" b="1" baseline="30000">
                <a:solidFill>
                  <a:srgbClr val="FF33CC"/>
                </a:solidFill>
                <a:latin typeface="Comic Sans MS" pitchFamily="66" charset="0"/>
              </a:rPr>
              <a:t>+</a:t>
            </a:r>
            <a:r>
              <a:rPr lang="fr-CA" altLang="en-US" b="1">
                <a:solidFill>
                  <a:srgbClr val="FF33CC"/>
                </a:solidFill>
                <a:latin typeface="Comic Sans MS" pitchFamily="66" charset="0"/>
              </a:rPr>
              <a:t>Q</a:t>
            </a:r>
            <a:endParaRPr lang="el-GR" altLang="en-US" b="1">
              <a:solidFill>
                <a:srgbClr val="FF33CC"/>
              </a:solidFill>
              <a:latin typeface="Comic Sans MS" pitchFamily="66" charset="0"/>
            </a:endParaRPr>
          </a:p>
        </p:txBody>
      </p:sp>
      <p:sp>
        <p:nvSpPr>
          <p:cNvPr id="45078" name="Text Box 22"/>
          <p:cNvSpPr txBox="1">
            <a:spLocks noChangeArrowheads="1"/>
          </p:cNvSpPr>
          <p:nvPr/>
        </p:nvSpPr>
        <p:spPr bwMode="auto">
          <a:xfrm>
            <a:off x="1447800" y="3886200"/>
            <a:ext cx="116998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l-GR" altLang="en-US" sz="3200" b="1">
                <a:solidFill>
                  <a:srgbClr val="FF33CC"/>
                </a:solidFill>
                <a:latin typeface="Comic Sans MS" pitchFamily="66" charset="0"/>
              </a:rPr>
              <a:t>Δ</a:t>
            </a:r>
            <a:r>
              <a:rPr lang="fr-CA" altLang="en-US" sz="3200" b="1">
                <a:solidFill>
                  <a:srgbClr val="FF33CC"/>
                </a:solidFill>
                <a:latin typeface="Comic Sans MS" pitchFamily="66" charset="0"/>
              </a:rPr>
              <a:t>P=?</a:t>
            </a:r>
            <a:endParaRPr lang="el-GR" altLang="en-US" sz="3200" b="1">
              <a:solidFill>
                <a:srgbClr val="FF33CC"/>
              </a:solidFill>
              <a:latin typeface="Comic Sans MS" pitchFamily="66" charset="0"/>
            </a:endParaRPr>
          </a:p>
        </p:txBody>
      </p:sp>
      <p:sp>
        <p:nvSpPr>
          <p:cNvPr id="45079" name="Oval 23"/>
          <p:cNvSpPr>
            <a:spLocks noChangeArrowheads="1"/>
          </p:cNvSpPr>
          <p:nvPr/>
        </p:nvSpPr>
        <p:spPr bwMode="auto">
          <a:xfrm>
            <a:off x="5715000" y="4267200"/>
            <a:ext cx="381000" cy="3810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45080" name="Oval 24"/>
          <p:cNvSpPr>
            <a:spLocks noChangeArrowheads="1"/>
          </p:cNvSpPr>
          <p:nvPr/>
        </p:nvSpPr>
        <p:spPr bwMode="auto">
          <a:xfrm>
            <a:off x="3886200" y="3581400"/>
            <a:ext cx="381000" cy="381000"/>
          </a:xfrm>
          <a:prstGeom prst="ellipse">
            <a:avLst/>
          </a:prstGeom>
          <a:solidFill>
            <a:srgbClr val="FF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45081" name="Line 25"/>
          <p:cNvSpPr>
            <a:spLocks noChangeShapeType="1"/>
          </p:cNvSpPr>
          <p:nvPr/>
        </p:nvSpPr>
        <p:spPr bwMode="auto">
          <a:xfrm>
            <a:off x="2386013" y="1935163"/>
            <a:ext cx="3790950" cy="3925887"/>
          </a:xfrm>
          <a:prstGeom prst="line">
            <a:avLst/>
          </a:prstGeom>
          <a:noFill/>
          <a:ln w="76200">
            <a:solidFill>
              <a:srgbClr val="003366"/>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5082" name="Line 26"/>
          <p:cNvSpPr>
            <a:spLocks noChangeShapeType="1"/>
          </p:cNvSpPr>
          <p:nvPr/>
        </p:nvSpPr>
        <p:spPr bwMode="auto">
          <a:xfrm>
            <a:off x="3429000" y="1828800"/>
            <a:ext cx="3790950" cy="3925888"/>
          </a:xfrm>
          <a:prstGeom prst="line">
            <a:avLst/>
          </a:prstGeom>
          <a:noFill/>
          <a:ln w="76200">
            <a:solidFill>
              <a:srgbClr val="9933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5083" name="Oval 27"/>
          <p:cNvSpPr>
            <a:spLocks noChangeArrowheads="1"/>
          </p:cNvSpPr>
          <p:nvPr/>
        </p:nvSpPr>
        <p:spPr bwMode="auto">
          <a:xfrm>
            <a:off x="4648200" y="3048000"/>
            <a:ext cx="381000" cy="381000"/>
          </a:xfrm>
          <a:prstGeom prst="ellipse">
            <a:avLst/>
          </a:prstGeom>
          <a:solidFill>
            <a:srgbClr val="FF0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45084" name="Text Box 28"/>
          <p:cNvSpPr txBox="1">
            <a:spLocks noChangeArrowheads="1"/>
          </p:cNvSpPr>
          <p:nvPr/>
        </p:nvSpPr>
        <p:spPr bwMode="auto">
          <a:xfrm>
            <a:off x="6096000" y="4191000"/>
            <a:ext cx="40481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US" altLang="en-US" b="1">
                <a:solidFill>
                  <a:srgbClr val="CC0000"/>
                </a:solidFill>
                <a:latin typeface="Comic Sans MS" pitchFamily="66" charset="0"/>
              </a:rPr>
              <a:t>C</a:t>
            </a:r>
            <a:endParaRPr lang="fr-CA" altLang="en-US" b="1">
              <a:solidFill>
                <a:srgbClr val="CC0000"/>
              </a:solidFill>
              <a:latin typeface="Comic Sans MS" pitchFamily="66" charset="0"/>
            </a:endParaRPr>
          </a:p>
        </p:txBody>
      </p:sp>
      <p:sp>
        <p:nvSpPr>
          <p:cNvPr id="45085" name="Text Box 29"/>
          <p:cNvSpPr txBox="1">
            <a:spLocks noChangeArrowheads="1"/>
          </p:cNvSpPr>
          <p:nvPr/>
        </p:nvSpPr>
        <p:spPr bwMode="auto">
          <a:xfrm>
            <a:off x="3946525" y="1749425"/>
            <a:ext cx="5889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US" altLang="en-US" b="1">
                <a:solidFill>
                  <a:srgbClr val="CC0000"/>
                </a:solidFill>
                <a:latin typeface="Comic Sans MS" pitchFamily="66" charset="0"/>
              </a:rPr>
              <a:t>D</a:t>
            </a:r>
            <a:r>
              <a:rPr lang="en-US" altLang="en-US" b="1" baseline="-25000">
                <a:solidFill>
                  <a:srgbClr val="CC0000"/>
                </a:solidFill>
                <a:latin typeface="Comic Sans MS" pitchFamily="66" charset="0"/>
              </a:rPr>
              <a:t>1</a:t>
            </a:r>
            <a:endParaRPr lang="fr-CA" altLang="en-US" b="1" baseline="-25000">
              <a:solidFill>
                <a:srgbClr val="CC0000"/>
              </a:solidFill>
              <a:latin typeface="Comic Sans MS" pitchFamily="66" charset="0"/>
            </a:endParaRPr>
          </a:p>
        </p:txBody>
      </p:sp>
      <p:sp>
        <p:nvSpPr>
          <p:cNvPr id="45086" name="Text Box 30"/>
          <p:cNvSpPr txBox="1">
            <a:spLocks noChangeArrowheads="1"/>
          </p:cNvSpPr>
          <p:nvPr/>
        </p:nvSpPr>
        <p:spPr bwMode="auto">
          <a:xfrm>
            <a:off x="5181600" y="3124200"/>
            <a:ext cx="1385888"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US" altLang="en-US" sz="2200" b="1">
                <a:solidFill>
                  <a:srgbClr val="FF9900"/>
                </a:solidFill>
              </a:rPr>
              <a:t>A</a:t>
            </a:r>
            <a:r>
              <a:rPr lang="en-US" altLang="en-US" sz="2200" b="1">
                <a:solidFill>
                  <a:srgbClr val="FF9900"/>
                </a:solidFill>
                <a:sym typeface="Wingdings" pitchFamily="2" charset="2"/>
              </a:rPr>
              <a:t>BC</a:t>
            </a:r>
            <a:endParaRPr lang="fr-CA" altLang="en-US" sz="2200" b="1">
              <a:solidFill>
                <a:srgbClr val="FF9900"/>
              </a:solidFill>
            </a:endParaRPr>
          </a:p>
        </p:txBody>
      </p:sp>
      <p:sp>
        <p:nvSpPr>
          <p:cNvPr id="45087" name="Rectangle 31"/>
          <p:cNvSpPr>
            <a:spLocks noChangeArrowheads="1"/>
          </p:cNvSpPr>
          <p:nvPr/>
        </p:nvSpPr>
        <p:spPr bwMode="auto">
          <a:xfrm>
            <a:off x="5181600" y="3048000"/>
            <a:ext cx="13716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45088" name="Slide Number Placeholder 3"/>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A8FC3F25-553B-4377-A5E7-37EAABF82EA0}" type="slidenum">
              <a:rPr lang="fr-CA" altLang="en-US" sz="1400" smtClean="0"/>
              <a:pPr eaLnBrk="1" hangingPunct="1">
                <a:spcBef>
                  <a:spcPct val="0"/>
                </a:spcBef>
                <a:buFontTx/>
                <a:buNone/>
              </a:pPr>
              <a:t>45</a:t>
            </a:fld>
            <a:endParaRPr lang="fr-CA" altLang="en-US" sz="1400" smtClean="0"/>
          </a:p>
        </p:txBody>
      </p:sp>
      <p:sp>
        <p:nvSpPr>
          <p:cNvPr id="2" name="Footer Placeholder 1"/>
          <p:cNvSpPr>
            <a:spLocks noGrp="1"/>
          </p:cNvSpPr>
          <p:nvPr>
            <p:ph type="ftr" sz="quarter" idx="11"/>
          </p:nvPr>
        </p:nvSpPr>
        <p:spPr/>
        <p:txBody>
          <a:bodyPr/>
          <a:lstStyle/>
          <a:p>
            <a:pPr>
              <a:defRPr/>
            </a:pPr>
            <a:r>
              <a:rPr lang="fr-CA" smtClean="0"/>
              <a:t>L'offre et la demande</a:t>
            </a:r>
            <a:endParaRPr lang="fr-CA"/>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838200" y="152400"/>
            <a:ext cx="7405688" cy="1233488"/>
          </a:xfrm>
          <a:solidFill>
            <a:srgbClr val="FFFF99"/>
          </a:solidFill>
          <a:ln>
            <a:solidFill>
              <a:schemeClr val="tx1"/>
            </a:solidFill>
            <a:miter lim="800000"/>
            <a:headEnd/>
            <a:tailEnd/>
          </a:ln>
        </p:spPr>
        <p:txBody>
          <a:bodyPr/>
          <a:lstStyle/>
          <a:p>
            <a:pPr eaLnBrk="1" hangingPunct="1"/>
            <a:r>
              <a:rPr lang="fr-CA" altLang="en-US" sz="2800" smtClean="0">
                <a:solidFill>
                  <a:schemeClr val="tx1"/>
                </a:solidFill>
              </a:rPr>
              <a:t>6. Augmentation de la demande et diminution de l’offre : </a:t>
            </a:r>
            <a:r>
              <a:rPr lang="el-GR" altLang="en-US" sz="2800" smtClean="0">
                <a:solidFill>
                  <a:schemeClr val="tx1"/>
                </a:solidFill>
              </a:rPr>
              <a:t>Δ</a:t>
            </a:r>
            <a:r>
              <a:rPr lang="en-US" altLang="en-US" sz="2800" baseline="30000" smtClean="0">
                <a:solidFill>
                  <a:schemeClr val="tx1"/>
                </a:solidFill>
              </a:rPr>
              <a:t>+</a:t>
            </a:r>
            <a:r>
              <a:rPr lang="fr-CA" altLang="en-US" sz="2800" smtClean="0">
                <a:solidFill>
                  <a:schemeClr val="tx1"/>
                </a:solidFill>
              </a:rPr>
              <a:t>P et </a:t>
            </a:r>
            <a:r>
              <a:rPr lang="el-GR" altLang="en-US" sz="2800" smtClean="0">
                <a:solidFill>
                  <a:schemeClr val="tx1"/>
                </a:solidFill>
              </a:rPr>
              <a:t>Δ</a:t>
            </a:r>
            <a:r>
              <a:rPr lang="fr-CA" altLang="en-US" sz="2800" smtClean="0">
                <a:solidFill>
                  <a:schemeClr val="tx1"/>
                </a:solidFill>
              </a:rPr>
              <a:t>Q = ?</a:t>
            </a:r>
          </a:p>
        </p:txBody>
      </p:sp>
      <p:sp>
        <p:nvSpPr>
          <p:cNvPr id="46083" name="Text Box 3"/>
          <p:cNvSpPr txBox="1">
            <a:spLocks noChangeArrowheads="1"/>
          </p:cNvSpPr>
          <p:nvPr/>
        </p:nvSpPr>
        <p:spPr bwMode="auto">
          <a:xfrm>
            <a:off x="7348538" y="5749925"/>
            <a:ext cx="560387"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Q</a:t>
            </a:r>
          </a:p>
        </p:txBody>
      </p:sp>
      <p:sp>
        <p:nvSpPr>
          <p:cNvPr id="46084" name="Line 4"/>
          <p:cNvSpPr>
            <a:spLocks noChangeShapeType="1"/>
          </p:cNvSpPr>
          <p:nvPr/>
        </p:nvSpPr>
        <p:spPr bwMode="auto">
          <a:xfrm flipV="1">
            <a:off x="1347788" y="1668463"/>
            <a:ext cx="0" cy="443865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6085" name="Line 5"/>
          <p:cNvSpPr>
            <a:spLocks noChangeShapeType="1"/>
          </p:cNvSpPr>
          <p:nvPr/>
        </p:nvSpPr>
        <p:spPr bwMode="auto">
          <a:xfrm>
            <a:off x="1296988" y="6032500"/>
            <a:ext cx="6154737"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6086" name="Line 6"/>
          <p:cNvSpPr>
            <a:spLocks noChangeShapeType="1"/>
          </p:cNvSpPr>
          <p:nvPr/>
        </p:nvSpPr>
        <p:spPr bwMode="auto">
          <a:xfrm>
            <a:off x="2233613" y="1782763"/>
            <a:ext cx="3790950" cy="3925887"/>
          </a:xfrm>
          <a:prstGeom prst="line">
            <a:avLst/>
          </a:prstGeom>
          <a:noFill/>
          <a:ln w="76200">
            <a:solidFill>
              <a:srgbClr val="003366"/>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6087" name="Line 7"/>
          <p:cNvSpPr>
            <a:spLocks noChangeShapeType="1"/>
          </p:cNvSpPr>
          <p:nvPr/>
        </p:nvSpPr>
        <p:spPr bwMode="auto">
          <a:xfrm flipV="1">
            <a:off x="2036763" y="2257425"/>
            <a:ext cx="4184650" cy="3016250"/>
          </a:xfrm>
          <a:prstGeom prst="line">
            <a:avLst/>
          </a:prstGeom>
          <a:noFill/>
          <a:ln w="76200">
            <a:solidFill>
              <a:srgbClr val="FF33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6088" name="Line 8"/>
          <p:cNvSpPr>
            <a:spLocks noChangeShapeType="1"/>
          </p:cNvSpPr>
          <p:nvPr/>
        </p:nvSpPr>
        <p:spPr bwMode="auto">
          <a:xfrm>
            <a:off x="4800600" y="3276600"/>
            <a:ext cx="0" cy="2828925"/>
          </a:xfrm>
          <a:prstGeom prst="line">
            <a:avLst/>
          </a:prstGeom>
          <a:noFill/>
          <a:ln w="57150">
            <a:solidFill>
              <a:srgbClr val="FF33CC"/>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46089" name="Line 9"/>
          <p:cNvSpPr>
            <a:spLocks noChangeShapeType="1"/>
          </p:cNvSpPr>
          <p:nvPr/>
        </p:nvSpPr>
        <p:spPr bwMode="auto">
          <a:xfrm flipH="1">
            <a:off x="1371600" y="3276600"/>
            <a:ext cx="3289300" cy="0"/>
          </a:xfrm>
          <a:prstGeom prst="line">
            <a:avLst/>
          </a:prstGeom>
          <a:noFill/>
          <a:ln w="57150">
            <a:solidFill>
              <a:srgbClr val="FF33CC"/>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46090" name="Text Box 10"/>
          <p:cNvSpPr txBox="1">
            <a:spLocks noChangeArrowheads="1"/>
          </p:cNvSpPr>
          <p:nvPr/>
        </p:nvSpPr>
        <p:spPr bwMode="auto">
          <a:xfrm>
            <a:off x="2438400" y="1676400"/>
            <a:ext cx="67945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chemeClr val="tx2"/>
                </a:solidFill>
                <a:latin typeface="Comic Sans MS" pitchFamily="66" charset="0"/>
              </a:rPr>
              <a:t>D</a:t>
            </a:r>
            <a:r>
              <a:rPr lang="fr-CA" altLang="en-US" b="1" baseline="-25000">
                <a:solidFill>
                  <a:schemeClr val="tx2"/>
                </a:solidFill>
                <a:latin typeface="Comic Sans MS" pitchFamily="66" charset="0"/>
              </a:rPr>
              <a:t>0 </a:t>
            </a:r>
            <a:endParaRPr lang="fr-CA" altLang="en-US" sz="1800" b="1">
              <a:solidFill>
                <a:schemeClr val="tx2"/>
              </a:solidFill>
            </a:endParaRPr>
          </a:p>
        </p:txBody>
      </p:sp>
      <p:sp>
        <p:nvSpPr>
          <p:cNvPr id="46091" name="Line 11"/>
          <p:cNvSpPr>
            <a:spLocks noChangeShapeType="1"/>
          </p:cNvSpPr>
          <p:nvPr/>
        </p:nvSpPr>
        <p:spPr bwMode="auto">
          <a:xfrm flipV="1">
            <a:off x="3808413" y="2941638"/>
            <a:ext cx="4186237" cy="3014662"/>
          </a:xfrm>
          <a:prstGeom prst="line">
            <a:avLst/>
          </a:prstGeom>
          <a:noFill/>
          <a:ln w="76200">
            <a:solidFill>
              <a:srgbClr val="0099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6092" name="Line 12"/>
          <p:cNvSpPr>
            <a:spLocks noChangeShapeType="1"/>
          </p:cNvSpPr>
          <p:nvPr/>
        </p:nvSpPr>
        <p:spPr bwMode="auto">
          <a:xfrm flipV="1">
            <a:off x="5257800" y="4876800"/>
            <a:ext cx="0" cy="1195388"/>
          </a:xfrm>
          <a:prstGeom prst="line">
            <a:avLst/>
          </a:prstGeom>
          <a:noFill/>
          <a:ln w="57150">
            <a:solidFill>
              <a:schemeClr val="tx2"/>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46093" name="Text Box 13"/>
          <p:cNvSpPr txBox="1">
            <a:spLocks noChangeArrowheads="1"/>
          </p:cNvSpPr>
          <p:nvPr/>
        </p:nvSpPr>
        <p:spPr bwMode="auto">
          <a:xfrm>
            <a:off x="6024563" y="1689100"/>
            <a:ext cx="1668462"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FF3300"/>
                </a:solidFill>
                <a:latin typeface="Comic Sans MS" pitchFamily="66" charset="0"/>
              </a:rPr>
              <a:t>O</a:t>
            </a:r>
            <a:r>
              <a:rPr lang="fr-CA" altLang="en-US" b="1" baseline="-25000">
                <a:solidFill>
                  <a:srgbClr val="FF3300"/>
                </a:solidFill>
                <a:latin typeface="Comic Sans MS" pitchFamily="66" charset="0"/>
              </a:rPr>
              <a:t>1</a:t>
            </a:r>
            <a:endParaRPr lang="fr-CA" altLang="en-US" b="1">
              <a:solidFill>
                <a:srgbClr val="FF3300"/>
              </a:solidFill>
              <a:latin typeface="Comic Sans MS" pitchFamily="66" charset="0"/>
            </a:endParaRPr>
          </a:p>
        </p:txBody>
      </p:sp>
      <p:sp>
        <p:nvSpPr>
          <p:cNvPr id="46094" name="Line 14"/>
          <p:cNvSpPr>
            <a:spLocks noChangeShapeType="1"/>
          </p:cNvSpPr>
          <p:nvPr/>
        </p:nvSpPr>
        <p:spPr bwMode="auto">
          <a:xfrm flipH="1">
            <a:off x="1371600" y="4876800"/>
            <a:ext cx="3886200" cy="0"/>
          </a:xfrm>
          <a:prstGeom prst="line">
            <a:avLst/>
          </a:prstGeom>
          <a:noFill/>
          <a:ln w="57150">
            <a:solidFill>
              <a:srgbClr val="009900"/>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46095" name="Line 15"/>
          <p:cNvSpPr>
            <a:spLocks noChangeShapeType="1"/>
          </p:cNvSpPr>
          <p:nvPr/>
        </p:nvSpPr>
        <p:spPr bwMode="auto">
          <a:xfrm flipH="1">
            <a:off x="1295400" y="3352800"/>
            <a:ext cx="0" cy="1524000"/>
          </a:xfrm>
          <a:prstGeom prst="line">
            <a:avLst/>
          </a:prstGeom>
          <a:noFill/>
          <a:ln w="127000">
            <a:solidFill>
              <a:srgbClr val="FF33CC"/>
            </a:solidFill>
            <a:round/>
            <a:headEnd type="triangle" w="med" len="med"/>
            <a:tailEnd/>
          </a:ln>
          <a:extLst>
            <a:ext uri="{909E8E84-426E-40DD-AFC4-6F175D3DCCD1}">
              <a14:hiddenFill xmlns:a14="http://schemas.microsoft.com/office/drawing/2010/main">
                <a:noFill/>
              </a14:hiddenFill>
            </a:ext>
          </a:extLst>
        </p:spPr>
        <p:txBody>
          <a:bodyPr/>
          <a:lstStyle/>
          <a:p>
            <a:endParaRPr lang="en-CA"/>
          </a:p>
        </p:txBody>
      </p:sp>
      <p:sp>
        <p:nvSpPr>
          <p:cNvPr id="46096" name="Text Box 16"/>
          <p:cNvSpPr txBox="1">
            <a:spLocks noChangeArrowheads="1"/>
          </p:cNvSpPr>
          <p:nvPr/>
        </p:nvSpPr>
        <p:spPr bwMode="auto">
          <a:xfrm>
            <a:off x="1068388" y="1219200"/>
            <a:ext cx="71913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P</a:t>
            </a:r>
          </a:p>
        </p:txBody>
      </p:sp>
      <p:sp>
        <p:nvSpPr>
          <p:cNvPr id="46097" name="Text Box 17"/>
          <p:cNvSpPr txBox="1">
            <a:spLocks noChangeArrowheads="1"/>
          </p:cNvSpPr>
          <p:nvPr/>
        </p:nvSpPr>
        <p:spPr bwMode="auto">
          <a:xfrm>
            <a:off x="4953000" y="4953000"/>
            <a:ext cx="576263"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FF3300"/>
                </a:solidFill>
                <a:latin typeface="Comic Sans MS" pitchFamily="66" charset="0"/>
              </a:rPr>
              <a:t>A</a:t>
            </a:r>
          </a:p>
        </p:txBody>
      </p:sp>
      <p:sp>
        <p:nvSpPr>
          <p:cNvPr id="46098" name="Text Box 18"/>
          <p:cNvSpPr txBox="1">
            <a:spLocks noChangeArrowheads="1"/>
          </p:cNvSpPr>
          <p:nvPr/>
        </p:nvSpPr>
        <p:spPr bwMode="auto">
          <a:xfrm>
            <a:off x="6096000" y="4267200"/>
            <a:ext cx="750888"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009900"/>
                </a:solidFill>
                <a:latin typeface="Comic Sans MS" pitchFamily="66" charset="0"/>
              </a:rPr>
              <a:t>B</a:t>
            </a:r>
          </a:p>
        </p:txBody>
      </p:sp>
      <p:sp>
        <p:nvSpPr>
          <p:cNvPr id="46099" name="Text Box 19"/>
          <p:cNvSpPr txBox="1">
            <a:spLocks noChangeArrowheads="1"/>
          </p:cNvSpPr>
          <p:nvPr/>
        </p:nvSpPr>
        <p:spPr bwMode="auto">
          <a:xfrm>
            <a:off x="1068388" y="5972175"/>
            <a:ext cx="560387"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0</a:t>
            </a:r>
          </a:p>
        </p:txBody>
      </p:sp>
      <p:sp>
        <p:nvSpPr>
          <p:cNvPr id="46100" name="Text Box 20"/>
          <p:cNvSpPr txBox="1">
            <a:spLocks noChangeArrowheads="1"/>
          </p:cNvSpPr>
          <p:nvPr/>
        </p:nvSpPr>
        <p:spPr bwMode="auto">
          <a:xfrm>
            <a:off x="7086600" y="2667000"/>
            <a:ext cx="1668463"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009900"/>
                </a:solidFill>
                <a:latin typeface="Comic Sans MS" pitchFamily="66" charset="0"/>
              </a:rPr>
              <a:t>O</a:t>
            </a:r>
            <a:r>
              <a:rPr lang="fr-CA" altLang="en-US" b="1" baseline="-25000">
                <a:solidFill>
                  <a:srgbClr val="009900"/>
                </a:solidFill>
                <a:latin typeface="Comic Sans MS" pitchFamily="66" charset="0"/>
              </a:rPr>
              <a:t>0</a:t>
            </a:r>
            <a:endParaRPr lang="fr-CA" altLang="en-US" b="1">
              <a:solidFill>
                <a:srgbClr val="009900"/>
              </a:solidFill>
              <a:latin typeface="Comic Sans MS" pitchFamily="66" charset="0"/>
            </a:endParaRPr>
          </a:p>
        </p:txBody>
      </p:sp>
      <p:sp>
        <p:nvSpPr>
          <p:cNvPr id="46101" name="Text Box 21"/>
          <p:cNvSpPr txBox="1">
            <a:spLocks noChangeArrowheads="1"/>
          </p:cNvSpPr>
          <p:nvPr/>
        </p:nvSpPr>
        <p:spPr bwMode="auto">
          <a:xfrm>
            <a:off x="4435475" y="6169025"/>
            <a:ext cx="116998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l-GR" altLang="en-US" b="1">
                <a:solidFill>
                  <a:srgbClr val="FF33CC"/>
                </a:solidFill>
                <a:latin typeface="Comic Sans MS" pitchFamily="66" charset="0"/>
              </a:rPr>
              <a:t>Δ</a:t>
            </a:r>
            <a:r>
              <a:rPr lang="fr-CA" altLang="en-US" b="1">
                <a:solidFill>
                  <a:srgbClr val="FF33CC"/>
                </a:solidFill>
                <a:latin typeface="Comic Sans MS" pitchFamily="66" charset="0"/>
              </a:rPr>
              <a:t>Q=?</a:t>
            </a:r>
            <a:endParaRPr lang="el-GR" altLang="en-US" b="1">
              <a:solidFill>
                <a:srgbClr val="FF33CC"/>
              </a:solidFill>
              <a:latin typeface="Comic Sans MS" pitchFamily="66" charset="0"/>
            </a:endParaRPr>
          </a:p>
        </p:txBody>
      </p:sp>
      <p:sp>
        <p:nvSpPr>
          <p:cNvPr id="46102" name="Text Box 22"/>
          <p:cNvSpPr txBox="1">
            <a:spLocks noChangeArrowheads="1"/>
          </p:cNvSpPr>
          <p:nvPr/>
        </p:nvSpPr>
        <p:spPr bwMode="auto">
          <a:xfrm>
            <a:off x="381000" y="4229100"/>
            <a:ext cx="77628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l-GR" altLang="en-US" b="1">
                <a:solidFill>
                  <a:srgbClr val="FF33CC"/>
                </a:solidFill>
                <a:latin typeface="Comic Sans MS" pitchFamily="66" charset="0"/>
              </a:rPr>
              <a:t>Δ</a:t>
            </a:r>
            <a:r>
              <a:rPr lang="fr-CA" altLang="en-US" b="1" baseline="30000">
                <a:solidFill>
                  <a:srgbClr val="FF33CC"/>
                </a:solidFill>
                <a:latin typeface="Comic Sans MS" pitchFamily="66" charset="0"/>
              </a:rPr>
              <a:t>+</a:t>
            </a:r>
            <a:r>
              <a:rPr lang="fr-CA" altLang="en-US" b="1">
                <a:solidFill>
                  <a:srgbClr val="FF33CC"/>
                </a:solidFill>
                <a:latin typeface="Comic Sans MS" pitchFamily="66" charset="0"/>
              </a:rPr>
              <a:t>P</a:t>
            </a:r>
            <a:endParaRPr lang="el-GR" altLang="en-US" b="1">
              <a:solidFill>
                <a:srgbClr val="FF33CC"/>
              </a:solidFill>
              <a:latin typeface="Comic Sans MS" pitchFamily="66" charset="0"/>
            </a:endParaRPr>
          </a:p>
        </p:txBody>
      </p:sp>
      <p:sp>
        <p:nvSpPr>
          <p:cNvPr id="46103" name="Oval 23"/>
          <p:cNvSpPr>
            <a:spLocks noChangeArrowheads="1"/>
          </p:cNvSpPr>
          <p:nvPr/>
        </p:nvSpPr>
        <p:spPr bwMode="auto">
          <a:xfrm>
            <a:off x="5715000" y="4267200"/>
            <a:ext cx="381000" cy="3810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46104" name="Oval 24"/>
          <p:cNvSpPr>
            <a:spLocks noChangeArrowheads="1"/>
          </p:cNvSpPr>
          <p:nvPr/>
        </p:nvSpPr>
        <p:spPr bwMode="auto">
          <a:xfrm>
            <a:off x="5105400" y="4724400"/>
            <a:ext cx="381000" cy="381000"/>
          </a:xfrm>
          <a:prstGeom prst="ellipse">
            <a:avLst/>
          </a:prstGeom>
          <a:solidFill>
            <a:srgbClr val="FF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46105" name="Line 25"/>
          <p:cNvSpPr>
            <a:spLocks noChangeShapeType="1"/>
          </p:cNvSpPr>
          <p:nvPr/>
        </p:nvSpPr>
        <p:spPr bwMode="auto">
          <a:xfrm>
            <a:off x="2362200" y="1905000"/>
            <a:ext cx="3790950" cy="3925888"/>
          </a:xfrm>
          <a:prstGeom prst="line">
            <a:avLst/>
          </a:prstGeom>
          <a:noFill/>
          <a:ln w="76200">
            <a:solidFill>
              <a:srgbClr val="003366"/>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6106" name="Line 26"/>
          <p:cNvSpPr>
            <a:spLocks noChangeShapeType="1"/>
          </p:cNvSpPr>
          <p:nvPr/>
        </p:nvSpPr>
        <p:spPr bwMode="auto">
          <a:xfrm>
            <a:off x="3429000" y="1828800"/>
            <a:ext cx="3790950" cy="3925888"/>
          </a:xfrm>
          <a:prstGeom prst="line">
            <a:avLst/>
          </a:prstGeom>
          <a:noFill/>
          <a:ln w="76200">
            <a:solidFill>
              <a:srgbClr val="9933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6107" name="Oval 27"/>
          <p:cNvSpPr>
            <a:spLocks noChangeArrowheads="1"/>
          </p:cNvSpPr>
          <p:nvPr/>
        </p:nvSpPr>
        <p:spPr bwMode="auto">
          <a:xfrm>
            <a:off x="4648200" y="3048000"/>
            <a:ext cx="381000" cy="381000"/>
          </a:xfrm>
          <a:prstGeom prst="ellipse">
            <a:avLst/>
          </a:prstGeom>
          <a:solidFill>
            <a:srgbClr val="FF0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46108" name="Text Box 28"/>
          <p:cNvSpPr txBox="1">
            <a:spLocks noChangeArrowheads="1"/>
          </p:cNvSpPr>
          <p:nvPr/>
        </p:nvSpPr>
        <p:spPr bwMode="auto">
          <a:xfrm>
            <a:off x="4724400" y="2590800"/>
            <a:ext cx="40481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US" altLang="en-US" b="1">
                <a:solidFill>
                  <a:srgbClr val="CC0000"/>
                </a:solidFill>
                <a:latin typeface="Comic Sans MS" pitchFamily="66" charset="0"/>
              </a:rPr>
              <a:t>C</a:t>
            </a:r>
            <a:endParaRPr lang="fr-CA" altLang="en-US" b="1">
              <a:solidFill>
                <a:srgbClr val="CC0000"/>
              </a:solidFill>
              <a:latin typeface="Comic Sans MS" pitchFamily="66" charset="0"/>
            </a:endParaRPr>
          </a:p>
        </p:txBody>
      </p:sp>
      <p:sp>
        <p:nvSpPr>
          <p:cNvPr id="46109" name="Text Box 29"/>
          <p:cNvSpPr txBox="1">
            <a:spLocks noChangeArrowheads="1"/>
          </p:cNvSpPr>
          <p:nvPr/>
        </p:nvSpPr>
        <p:spPr bwMode="auto">
          <a:xfrm>
            <a:off x="3946525" y="1749425"/>
            <a:ext cx="5889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US" altLang="en-US" b="1">
                <a:solidFill>
                  <a:srgbClr val="CC0000"/>
                </a:solidFill>
                <a:latin typeface="Comic Sans MS" pitchFamily="66" charset="0"/>
              </a:rPr>
              <a:t>D</a:t>
            </a:r>
            <a:r>
              <a:rPr lang="en-US" altLang="en-US" b="1" baseline="-25000">
                <a:solidFill>
                  <a:srgbClr val="CC0000"/>
                </a:solidFill>
                <a:latin typeface="Comic Sans MS" pitchFamily="66" charset="0"/>
              </a:rPr>
              <a:t>1</a:t>
            </a:r>
            <a:endParaRPr lang="fr-CA" altLang="en-US" b="1" baseline="-25000">
              <a:solidFill>
                <a:srgbClr val="CC0000"/>
              </a:solidFill>
              <a:latin typeface="Comic Sans MS" pitchFamily="66" charset="0"/>
            </a:endParaRPr>
          </a:p>
        </p:txBody>
      </p:sp>
      <p:sp>
        <p:nvSpPr>
          <p:cNvPr id="46110" name="Text Box 30"/>
          <p:cNvSpPr txBox="1">
            <a:spLocks noChangeArrowheads="1"/>
          </p:cNvSpPr>
          <p:nvPr/>
        </p:nvSpPr>
        <p:spPr bwMode="auto">
          <a:xfrm>
            <a:off x="5334000" y="2895600"/>
            <a:ext cx="1497013"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US" altLang="en-US" sz="2400" b="1">
                <a:solidFill>
                  <a:srgbClr val="FF9900"/>
                </a:solidFill>
              </a:rPr>
              <a:t>A</a:t>
            </a:r>
            <a:r>
              <a:rPr lang="en-US" altLang="en-US" sz="2400" b="1">
                <a:solidFill>
                  <a:srgbClr val="FF9900"/>
                </a:solidFill>
                <a:sym typeface="Wingdings" pitchFamily="2" charset="2"/>
              </a:rPr>
              <a:t>BC</a:t>
            </a:r>
            <a:endParaRPr lang="fr-CA" altLang="en-US" sz="2400" b="1">
              <a:solidFill>
                <a:srgbClr val="FF9900"/>
              </a:solidFill>
            </a:endParaRPr>
          </a:p>
          <a:p>
            <a:pPr eaLnBrk="1" hangingPunct="1">
              <a:spcBef>
                <a:spcPct val="0"/>
              </a:spcBef>
              <a:buFontTx/>
              <a:buNone/>
            </a:pPr>
            <a:endParaRPr lang="fr-CA" altLang="en-US" sz="2400"/>
          </a:p>
        </p:txBody>
      </p:sp>
      <p:sp>
        <p:nvSpPr>
          <p:cNvPr id="46111" name="Rectangle 31"/>
          <p:cNvSpPr>
            <a:spLocks noChangeArrowheads="1"/>
          </p:cNvSpPr>
          <p:nvPr/>
        </p:nvSpPr>
        <p:spPr bwMode="auto">
          <a:xfrm>
            <a:off x="5334000" y="2971800"/>
            <a:ext cx="1524000" cy="381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46112" name="Slide Number Placeholder 3"/>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109E80CB-4C35-4002-A7A0-7078A0D2A6B4}" type="slidenum">
              <a:rPr lang="fr-CA" altLang="en-US" sz="1400" smtClean="0"/>
              <a:pPr eaLnBrk="1" hangingPunct="1">
                <a:spcBef>
                  <a:spcPct val="0"/>
                </a:spcBef>
                <a:buFontTx/>
                <a:buNone/>
              </a:pPr>
              <a:t>46</a:t>
            </a:fld>
            <a:endParaRPr lang="fr-CA" altLang="en-US" sz="1400" smtClean="0"/>
          </a:p>
        </p:txBody>
      </p:sp>
      <p:sp>
        <p:nvSpPr>
          <p:cNvPr id="2" name="Footer Placeholder 1"/>
          <p:cNvSpPr>
            <a:spLocks noGrp="1"/>
          </p:cNvSpPr>
          <p:nvPr>
            <p:ph type="ftr" sz="quarter" idx="11"/>
          </p:nvPr>
        </p:nvSpPr>
        <p:spPr/>
        <p:txBody>
          <a:bodyPr/>
          <a:lstStyle/>
          <a:p>
            <a:pPr>
              <a:defRPr/>
            </a:pPr>
            <a:r>
              <a:rPr lang="fr-CA" smtClean="0"/>
              <a:t>L'offre et la demande</a:t>
            </a:r>
            <a:endParaRPr lang="fr-CA"/>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838200" y="381000"/>
            <a:ext cx="7405688" cy="1004888"/>
          </a:xfrm>
          <a:solidFill>
            <a:srgbClr val="FFFF99"/>
          </a:solidFill>
          <a:ln>
            <a:solidFill>
              <a:schemeClr val="tx1"/>
            </a:solidFill>
            <a:miter lim="800000"/>
            <a:headEnd/>
            <a:tailEnd/>
          </a:ln>
        </p:spPr>
        <p:txBody>
          <a:bodyPr/>
          <a:lstStyle/>
          <a:p>
            <a:pPr eaLnBrk="1" hangingPunct="1"/>
            <a:r>
              <a:rPr lang="fr-CA" altLang="en-US" sz="2800" smtClean="0">
                <a:solidFill>
                  <a:schemeClr val="tx1"/>
                </a:solidFill>
              </a:rPr>
              <a:t>7. Diminution de la demande et augmentation de l’offre : </a:t>
            </a:r>
            <a:r>
              <a:rPr lang="el-GR" altLang="en-US" sz="2800" smtClean="0">
                <a:solidFill>
                  <a:schemeClr val="tx1"/>
                </a:solidFill>
              </a:rPr>
              <a:t>Δ</a:t>
            </a:r>
            <a:r>
              <a:rPr lang="en-US" altLang="en-US" sz="2800" baseline="30000" smtClean="0">
                <a:solidFill>
                  <a:schemeClr val="tx1"/>
                </a:solidFill>
              </a:rPr>
              <a:t>-</a:t>
            </a:r>
            <a:r>
              <a:rPr lang="fr-CA" altLang="en-US" sz="2800" smtClean="0">
                <a:solidFill>
                  <a:schemeClr val="tx1"/>
                </a:solidFill>
              </a:rPr>
              <a:t>P et </a:t>
            </a:r>
            <a:r>
              <a:rPr lang="el-GR" altLang="en-US" sz="2800" smtClean="0">
                <a:solidFill>
                  <a:schemeClr val="tx1"/>
                </a:solidFill>
              </a:rPr>
              <a:t>Δ</a:t>
            </a:r>
            <a:r>
              <a:rPr lang="fr-CA" altLang="en-US" sz="2800" smtClean="0">
                <a:solidFill>
                  <a:schemeClr val="tx1"/>
                </a:solidFill>
              </a:rPr>
              <a:t>Q = ?</a:t>
            </a:r>
          </a:p>
        </p:txBody>
      </p:sp>
      <p:sp>
        <p:nvSpPr>
          <p:cNvPr id="47107" name="Text Box 3"/>
          <p:cNvSpPr txBox="1">
            <a:spLocks noChangeArrowheads="1"/>
          </p:cNvSpPr>
          <p:nvPr/>
        </p:nvSpPr>
        <p:spPr bwMode="auto">
          <a:xfrm>
            <a:off x="7348538" y="5749925"/>
            <a:ext cx="560387"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Q</a:t>
            </a:r>
          </a:p>
        </p:txBody>
      </p:sp>
      <p:sp>
        <p:nvSpPr>
          <p:cNvPr id="47108" name="Line 4"/>
          <p:cNvSpPr>
            <a:spLocks noChangeShapeType="1"/>
          </p:cNvSpPr>
          <p:nvPr/>
        </p:nvSpPr>
        <p:spPr bwMode="auto">
          <a:xfrm flipV="1">
            <a:off x="1347788" y="1668463"/>
            <a:ext cx="0" cy="443865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7109" name="Line 5"/>
          <p:cNvSpPr>
            <a:spLocks noChangeShapeType="1"/>
          </p:cNvSpPr>
          <p:nvPr/>
        </p:nvSpPr>
        <p:spPr bwMode="auto">
          <a:xfrm>
            <a:off x="1296988" y="6032500"/>
            <a:ext cx="6154737"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7110" name="Line 6"/>
          <p:cNvSpPr>
            <a:spLocks noChangeShapeType="1"/>
          </p:cNvSpPr>
          <p:nvPr/>
        </p:nvSpPr>
        <p:spPr bwMode="auto">
          <a:xfrm>
            <a:off x="2233613" y="1782763"/>
            <a:ext cx="3790950" cy="3925887"/>
          </a:xfrm>
          <a:prstGeom prst="line">
            <a:avLst/>
          </a:prstGeom>
          <a:noFill/>
          <a:ln w="76200">
            <a:solidFill>
              <a:srgbClr val="003366"/>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7111" name="Line 7"/>
          <p:cNvSpPr>
            <a:spLocks noChangeShapeType="1"/>
          </p:cNvSpPr>
          <p:nvPr/>
        </p:nvSpPr>
        <p:spPr bwMode="auto">
          <a:xfrm flipV="1">
            <a:off x="2036763" y="2257425"/>
            <a:ext cx="4184650" cy="3016250"/>
          </a:xfrm>
          <a:prstGeom prst="line">
            <a:avLst/>
          </a:prstGeom>
          <a:noFill/>
          <a:ln w="76200">
            <a:solidFill>
              <a:srgbClr val="FF33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7112" name="Line 8"/>
          <p:cNvSpPr>
            <a:spLocks noChangeShapeType="1"/>
          </p:cNvSpPr>
          <p:nvPr/>
        </p:nvSpPr>
        <p:spPr bwMode="auto">
          <a:xfrm>
            <a:off x="4800600" y="3276600"/>
            <a:ext cx="0" cy="2828925"/>
          </a:xfrm>
          <a:prstGeom prst="line">
            <a:avLst/>
          </a:prstGeom>
          <a:noFill/>
          <a:ln w="57150">
            <a:solidFill>
              <a:srgbClr val="FF33CC"/>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47113" name="Line 9"/>
          <p:cNvSpPr>
            <a:spLocks noChangeShapeType="1"/>
          </p:cNvSpPr>
          <p:nvPr/>
        </p:nvSpPr>
        <p:spPr bwMode="auto">
          <a:xfrm flipH="1">
            <a:off x="1371600" y="3276600"/>
            <a:ext cx="3289300" cy="0"/>
          </a:xfrm>
          <a:prstGeom prst="line">
            <a:avLst/>
          </a:prstGeom>
          <a:noFill/>
          <a:ln w="57150">
            <a:solidFill>
              <a:srgbClr val="FF33CC"/>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47114" name="Text Box 10"/>
          <p:cNvSpPr txBox="1">
            <a:spLocks noChangeArrowheads="1"/>
          </p:cNvSpPr>
          <p:nvPr/>
        </p:nvSpPr>
        <p:spPr bwMode="auto">
          <a:xfrm>
            <a:off x="2438400" y="1676400"/>
            <a:ext cx="67945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chemeClr val="tx2"/>
                </a:solidFill>
                <a:latin typeface="Comic Sans MS" pitchFamily="66" charset="0"/>
              </a:rPr>
              <a:t>D</a:t>
            </a:r>
            <a:r>
              <a:rPr lang="fr-CA" altLang="en-US" b="1" baseline="-25000">
                <a:solidFill>
                  <a:schemeClr val="tx2"/>
                </a:solidFill>
                <a:latin typeface="Comic Sans MS" pitchFamily="66" charset="0"/>
              </a:rPr>
              <a:t>1 </a:t>
            </a:r>
            <a:endParaRPr lang="fr-CA" altLang="en-US" sz="1800" b="1">
              <a:solidFill>
                <a:schemeClr val="tx2"/>
              </a:solidFill>
            </a:endParaRPr>
          </a:p>
        </p:txBody>
      </p:sp>
      <p:sp>
        <p:nvSpPr>
          <p:cNvPr id="47115" name="Line 11"/>
          <p:cNvSpPr>
            <a:spLocks noChangeShapeType="1"/>
          </p:cNvSpPr>
          <p:nvPr/>
        </p:nvSpPr>
        <p:spPr bwMode="auto">
          <a:xfrm flipV="1">
            <a:off x="3808413" y="2941638"/>
            <a:ext cx="4186237" cy="3014662"/>
          </a:xfrm>
          <a:prstGeom prst="line">
            <a:avLst/>
          </a:prstGeom>
          <a:noFill/>
          <a:ln w="76200">
            <a:solidFill>
              <a:srgbClr val="0099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7116" name="Line 12"/>
          <p:cNvSpPr>
            <a:spLocks noChangeShapeType="1"/>
          </p:cNvSpPr>
          <p:nvPr/>
        </p:nvSpPr>
        <p:spPr bwMode="auto">
          <a:xfrm flipV="1">
            <a:off x="5257800" y="4876800"/>
            <a:ext cx="0" cy="1195388"/>
          </a:xfrm>
          <a:prstGeom prst="line">
            <a:avLst/>
          </a:prstGeom>
          <a:noFill/>
          <a:ln w="57150">
            <a:solidFill>
              <a:schemeClr val="tx2"/>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47117" name="Text Box 13"/>
          <p:cNvSpPr txBox="1">
            <a:spLocks noChangeArrowheads="1"/>
          </p:cNvSpPr>
          <p:nvPr/>
        </p:nvSpPr>
        <p:spPr bwMode="auto">
          <a:xfrm>
            <a:off x="6024563" y="1689100"/>
            <a:ext cx="1668462"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FF3300"/>
                </a:solidFill>
                <a:latin typeface="Comic Sans MS" pitchFamily="66" charset="0"/>
              </a:rPr>
              <a:t>O</a:t>
            </a:r>
            <a:r>
              <a:rPr lang="fr-CA" altLang="en-US" b="1" baseline="-25000">
                <a:solidFill>
                  <a:srgbClr val="FF3300"/>
                </a:solidFill>
                <a:latin typeface="Comic Sans MS" pitchFamily="66" charset="0"/>
              </a:rPr>
              <a:t>0</a:t>
            </a:r>
            <a:endParaRPr lang="fr-CA" altLang="en-US" b="1">
              <a:solidFill>
                <a:srgbClr val="FF3300"/>
              </a:solidFill>
              <a:latin typeface="Comic Sans MS" pitchFamily="66" charset="0"/>
            </a:endParaRPr>
          </a:p>
        </p:txBody>
      </p:sp>
      <p:sp>
        <p:nvSpPr>
          <p:cNvPr id="47118" name="Line 14"/>
          <p:cNvSpPr>
            <a:spLocks noChangeShapeType="1"/>
          </p:cNvSpPr>
          <p:nvPr/>
        </p:nvSpPr>
        <p:spPr bwMode="auto">
          <a:xfrm flipH="1">
            <a:off x="1371600" y="4876800"/>
            <a:ext cx="3886200" cy="0"/>
          </a:xfrm>
          <a:prstGeom prst="line">
            <a:avLst/>
          </a:prstGeom>
          <a:noFill/>
          <a:ln w="57150">
            <a:solidFill>
              <a:srgbClr val="009900"/>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47119" name="Line 15"/>
          <p:cNvSpPr>
            <a:spLocks noChangeShapeType="1"/>
          </p:cNvSpPr>
          <p:nvPr/>
        </p:nvSpPr>
        <p:spPr bwMode="auto">
          <a:xfrm flipH="1">
            <a:off x="1295400" y="3352800"/>
            <a:ext cx="0" cy="1524000"/>
          </a:xfrm>
          <a:prstGeom prst="line">
            <a:avLst/>
          </a:prstGeom>
          <a:noFill/>
          <a:ln w="127000">
            <a:solidFill>
              <a:srgbClr val="FF33CC"/>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7120" name="Text Box 16"/>
          <p:cNvSpPr txBox="1">
            <a:spLocks noChangeArrowheads="1"/>
          </p:cNvSpPr>
          <p:nvPr/>
        </p:nvSpPr>
        <p:spPr bwMode="auto">
          <a:xfrm>
            <a:off x="1068388" y="1219200"/>
            <a:ext cx="71913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P</a:t>
            </a:r>
          </a:p>
        </p:txBody>
      </p:sp>
      <p:sp>
        <p:nvSpPr>
          <p:cNvPr id="47121" name="Text Box 17"/>
          <p:cNvSpPr txBox="1">
            <a:spLocks noChangeArrowheads="1"/>
          </p:cNvSpPr>
          <p:nvPr/>
        </p:nvSpPr>
        <p:spPr bwMode="auto">
          <a:xfrm>
            <a:off x="4648200" y="2514600"/>
            <a:ext cx="576263"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FF3300"/>
                </a:solidFill>
                <a:latin typeface="Comic Sans MS" pitchFamily="66" charset="0"/>
              </a:rPr>
              <a:t>A</a:t>
            </a:r>
          </a:p>
        </p:txBody>
      </p:sp>
      <p:sp>
        <p:nvSpPr>
          <p:cNvPr id="47122" name="Text Box 18"/>
          <p:cNvSpPr txBox="1">
            <a:spLocks noChangeArrowheads="1"/>
          </p:cNvSpPr>
          <p:nvPr/>
        </p:nvSpPr>
        <p:spPr bwMode="auto">
          <a:xfrm>
            <a:off x="3352800" y="3429000"/>
            <a:ext cx="750888"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009900"/>
                </a:solidFill>
                <a:latin typeface="Comic Sans MS" pitchFamily="66" charset="0"/>
              </a:rPr>
              <a:t>B</a:t>
            </a:r>
          </a:p>
        </p:txBody>
      </p:sp>
      <p:sp>
        <p:nvSpPr>
          <p:cNvPr id="47123" name="Text Box 19"/>
          <p:cNvSpPr txBox="1">
            <a:spLocks noChangeArrowheads="1"/>
          </p:cNvSpPr>
          <p:nvPr/>
        </p:nvSpPr>
        <p:spPr bwMode="auto">
          <a:xfrm>
            <a:off x="1068388" y="5972175"/>
            <a:ext cx="560387"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0</a:t>
            </a:r>
          </a:p>
        </p:txBody>
      </p:sp>
      <p:sp>
        <p:nvSpPr>
          <p:cNvPr id="47124" name="Text Box 20"/>
          <p:cNvSpPr txBox="1">
            <a:spLocks noChangeArrowheads="1"/>
          </p:cNvSpPr>
          <p:nvPr/>
        </p:nvSpPr>
        <p:spPr bwMode="auto">
          <a:xfrm>
            <a:off x="7086600" y="2667000"/>
            <a:ext cx="1668463"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009900"/>
                </a:solidFill>
                <a:latin typeface="Comic Sans MS" pitchFamily="66" charset="0"/>
              </a:rPr>
              <a:t>O</a:t>
            </a:r>
            <a:r>
              <a:rPr lang="fr-CA" altLang="en-US" b="1" baseline="-25000">
                <a:solidFill>
                  <a:srgbClr val="009900"/>
                </a:solidFill>
                <a:latin typeface="Comic Sans MS" pitchFamily="66" charset="0"/>
              </a:rPr>
              <a:t>1</a:t>
            </a:r>
            <a:endParaRPr lang="fr-CA" altLang="en-US" b="1">
              <a:solidFill>
                <a:srgbClr val="009900"/>
              </a:solidFill>
              <a:latin typeface="Comic Sans MS" pitchFamily="66" charset="0"/>
            </a:endParaRPr>
          </a:p>
        </p:txBody>
      </p:sp>
      <p:sp>
        <p:nvSpPr>
          <p:cNvPr id="47125" name="Text Box 21"/>
          <p:cNvSpPr txBox="1">
            <a:spLocks noChangeArrowheads="1"/>
          </p:cNvSpPr>
          <p:nvPr/>
        </p:nvSpPr>
        <p:spPr bwMode="auto">
          <a:xfrm>
            <a:off x="4435475" y="6169025"/>
            <a:ext cx="116998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l-GR" altLang="en-US" b="1">
                <a:solidFill>
                  <a:srgbClr val="FF33CC"/>
                </a:solidFill>
                <a:latin typeface="Comic Sans MS" pitchFamily="66" charset="0"/>
              </a:rPr>
              <a:t>Δ</a:t>
            </a:r>
            <a:r>
              <a:rPr lang="fr-CA" altLang="en-US" b="1">
                <a:solidFill>
                  <a:srgbClr val="FF33CC"/>
                </a:solidFill>
                <a:latin typeface="Comic Sans MS" pitchFamily="66" charset="0"/>
              </a:rPr>
              <a:t>Q=?</a:t>
            </a:r>
            <a:endParaRPr lang="el-GR" altLang="en-US" b="1">
              <a:solidFill>
                <a:srgbClr val="FF33CC"/>
              </a:solidFill>
              <a:latin typeface="Comic Sans MS" pitchFamily="66" charset="0"/>
            </a:endParaRPr>
          </a:p>
        </p:txBody>
      </p:sp>
      <p:sp>
        <p:nvSpPr>
          <p:cNvPr id="47126" name="Text Box 22"/>
          <p:cNvSpPr txBox="1">
            <a:spLocks noChangeArrowheads="1"/>
          </p:cNvSpPr>
          <p:nvPr/>
        </p:nvSpPr>
        <p:spPr bwMode="auto">
          <a:xfrm>
            <a:off x="381000" y="4229100"/>
            <a:ext cx="77628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l-GR" altLang="en-US" b="1">
                <a:solidFill>
                  <a:srgbClr val="FF33CC"/>
                </a:solidFill>
                <a:latin typeface="Comic Sans MS" pitchFamily="66" charset="0"/>
              </a:rPr>
              <a:t>Δ</a:t>
            </a:r>
            <a:r>
              <a:rPr lang="fr-CA" altLang="en-US" b="1" baseline="30000">
                <a:solidFill>
                  <a:srgbClr val="FF33CC"/>
                </a:solidFill>
                <a:latin typeface="Comic Sans MS" pitchFamily="66" charset="0"/>
              </a:rPr>
              <a:t>-</a:t>
            </a:r>
            <a:r>
              <a:rPr lang="fr-CA" altLang="en-US" b="1">
                <a:solidFill>
                  <a:srgbClr val="FF33CC"/>
                </a:solidFill>
                <a:latin typeface="Comic Sans MS" pitchFamily="66" charset="0"/>
              </a:rPr>
              <a:t>P</a:t>
            </a:r>
            <a:endParaRPr lang="el-GR" altLang="en-US" b="1">
              <a:solidFill>
                <a:srgbClr val="FF33CC"/>
              </a:solidFill>
              <a:latin typeface="Comic Sans MS" pitchFamily="66" charset="0"/>
            </a:endParaRPr>
          </a:p>
        </p:txBody>
      </p:sp>
      <p:sp>
        <p:nvSpPr>
          <p:cNvPr id="47127" name="Oval 23"/>
          <p:cNvSpPr>
            <a:spLocks noChangeArrowheads="1"/>
          </p:cNvSpPr>
          <p:nvPr/>
        </p:nvSpPr>
        <p:spPr bwMode="auto">
          <a:xfrm>
            <a:off x="3886200" y="3581400"/>
            <a:ext cx="381000" cy="3810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47128" name="Oval 24"/>
          <p:cNvSpPr>
            <a:spLocks noChangeArrowheads="1"/>
          </p:cNvSpPr>
          <p:nvPr/>
        </p:nvSpPr>
        <p:spPr bwMode="auto">
          <a:xfrm>
            <a:off x="5105400" y="4724400"/>
            <a:ext cx="381000" cy="381000"/>
          </a:xfrm>
          <a:prstGeom prst="ellipse">
            <a:avLst/>
          </a:prstGeom>
          <a:solidFill>
            <a:srgbClr val="FF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47129" name="Line 25"/>
          <p:cNvSpPr>
            <a:spLocks noChangeShapeType="1"/>
          </p:cNvSpPr>
          <p:nvPr/>
        </p:nvSpPr>
        <p:spPr bwMode="auto">
          <a:xfrm>
            <a:off x="2362200" y="1905000"/>
            <a:ext cx="3790950" cy="3925888"/>
          </a:xfrm>
          <a:prstGeom prst="line">
            <a:avLst/>
          </a:prstGeom>
          <a:noFill/>
          <a:ln w="76200">
            <a:solidFill>
              <a:srgbClr val="003366"/>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7130" name="Line 26"/>
          <p:cNvSpPr>
            <a:spLocks noChangeShapeType="1"/>
          </p:cNvSpPr>
          <p:nvPr/>
        </p:nvSpPr>
        <p:spPr bwMode="auto">
          <a:xfrm>
            <a:off x="3429000" y="1828800"/>
            <a:ext cx="3790950" cy="3925888"/>
          </a:xfrm>
          <a:prstGeom prst="line">
            <a:avLst/>
          </a:prstGeom>
          <a:noFill/>
          <a:ln w="76200">
            <a:solidFill>
              <a:srgbClr val="9933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7131" name="Oval 27"/>
          <p:cNvSpPr>
            <a:spLocks noChangeArrowheads="1"/>
          </p:cNvSpPr>
          <p:nvPr/>
        </p:nvSpPr>
        <p:spPr bwMode="auto">
          <a:xfrm>
            <a:off x="4648200" y="3048000"/>
            <a:ext cx="381000" cy="381000"/>
          </a:xfrm>
          <a:prstGeom prst="ellipse">
            <a:avLst/>
          </a:prstGeom>
          <a:solidFill>
            <a:srgbClr val="FF0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47132" name="Text Box 28"/>
          <p:cNvSpPr txBox="1">
            <a:spLocks noChangeArrowheads="1"/>
          </p:cNvSpPr>
          <p:nvPr/>
        </p:nvSpPr>
        <p:spPr bwMode="auto">
          <a:xfrm>
            <a:off x="5486400" y="4724400"/>
            <a:ext cx="40481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US" altLang="en-US" b="1">
                <a:solidFill>
                  <a:srgbClr val="CC0000"/>
                </a:solidFill>
                <a:latin typeface="Comic Sans MS" pitchFamily="66" charset="0"/>
              </a:rPr>
              <a:t>C</a:t>
            </a:r>
            <a:endParaRPr lang="fr-CA" altLang="en-US" b="1">
              <a:solidFill>
                <a:srgbClr val="CC0000"/>
              </a:solidFill>
              <a:latin typeface="Comic Sans MS" pitchFamily="66" charset="0"/>
            </a:endParaRPr>
          </a:p>
        </p:txBody>
      </p:sp>
      <p:sp>
        <p:nvSpPr>
          <p:cNvPr id="47133" name="Text Box 29"/>
          <p:cNvSpPr txBox="1">
            <a:spLocks noChangeArrowheads="1"/>
          </p:cNvSpPr>
          <p:nvPr/>
        </p:nvSpPr>
        <p:spPr bwMode="auto">
          <a:xfrm>
            <a:off x="3946525" y="1749425"/>
            <a:ext cx="5889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US" altLang="en-US" b="1">
                <a:solidFill>
                  <a:srgbClr val="CC0000"/>
                </a:solidFill>
                <a:latin typeface="Comic Sans MS" pitchFamily="66" charset="0"/>
              </a:rPr>
              <a:t>D</a:t>
            </a:r>
            <a:r>
              <a:rPr lang="en-US" altLang="en-US" b="1" baseline="-25000">
                <a:solidFill>
                  <a:srgbClr val="CC0000"/>
                </a:solidFill>
                <a:latin typeface="Comic Sans MS" pitchFamily="66" charset="0"/>
              </a:rPr>
              <a:t>0</a:t>
            </a:r>
            <a:endParaRPr lang="fr-CA" altLang="en-US" b="1" baseline="-25000">
              <a:solidFill>
                <a:srgbClr val="CC0000"/>
              </a:solidFill>
              <a:latin typeface="Comic Sans MS" pitchFamily="66" charset="0"/>
            </a:endParaRPr>
          </a:p>
        </p:txBody>
      </p:sp>
      <p:sp>
        <p:nvSpPr>
          <p:cNvPr id="47134" name="Text Box 30"/>
          <p:cNvSpPr txBox="1">
            <a:spLocks noChangeArrowheads="1"/>
          </p:cNvSpPr>
          <p:nvPr/>
        </p:nvSpPr>
        <p:spPr bwMode="auto">
          <a:xfrm>
            <a:off x="5470525" y="3111500"/>
            <a:ext cx="1385888"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US" altLang="en-US" sz="2200" b="1">
                <a:solidFill>
                  <a:srgbClr val="FF9900"/>
                </a:solidFill>
              </a:rPr>
              <a:t>A</a:t>
            </a:r>
            <a:r>
              <a:rPr lang="en-US" altLang="en-US" sz="2200" b="1">
                <a:solidFill>
                  <a:srgbClr val="FF9900"/>
                </a:solidFill>
                <a:sym typeface="Wingdings" pitchFamily="2" charset="2"/>
              </a:rPr>
              <a:t>BC</a:t>
            </a:r>
            <a:endParaRPr lang="fr-CA" altLang="en-US" sz="2200" b="1">
              <a:solidFill>
                <a:srgbClr val="FF9900"/>
              </a:solidFill>
            </a:endParaRPr>
          </a:p>
          <a:p>
            <a:pPr eaLnBrk="1" hangingPunct="1">
              <a:spcBef>
                <a:spcPct val="0"/>
              </a:spcBef>
              <a:buFontTx/>
              <a:buNone/>
            </a:pPr>
            <a:endParaRPr lang="fr-CA" altLang="en-US" sz="2200"/>
          </a:p>
        </p:txBody>
      </p:sp>
      <p:sp>
        <p:nvSpPr>
          <p:cNvPr id="47135" name="Rectangle 31"/>
          <p:cNvSpPr>
            <a:spLocks noChangeArrowheads="1"/>
          </p:cNvSpPr>
          <p:nvPr/>
        </p:nvSpPr>
        <p:spPr bwMode="auto">
          <a:xfrm>
            <a:off x="5486400" y="3124200"/>
            <a:ext cx="1447800" cy="381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47136" name="Slide Number Placeholder 3"/>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1A2F65C0-981B-4044-AA40-A1D9A09AF631}" type="slidenum">
              <a:rPr lang="fr-CA" altLang="en-US" sz="1400" smtClean="0"/>
              <a:pPr eaLnBrk="1" hangingPunct="1">
                <a:spcBef>
                  <a:spcPct val="0"/>
                </a:spcBef>
                <a:buFontTx/>
                <a:buNone/>
              </a:pPr>
              <a:t>47</a:t>
            </a:fld>
            <a:endParaRPr lang="fr-CA" altLang="en-US" sz="1400" smtClean="0"/>
          </a:p>
        </p:txBody>
      </p:sp>
      <p:sp>
        <p:nvSpPr>
          <p:cNvPr id="2" name="Footer Placeholder 1"/>
          <p:cNvSpPr>
            <a:spLocks noGrp="1"/>
          </p:cNvSpPr>
          <p:nvPr>
            <p:ph type="ftr" sz="quarter" idx="11"/>
          </p:nvPr>
        </p:nvSpPr>
        <p:spPr/>
        <p:txBody>
          <a:bodyPr/>
          <a:lstStyle/>
          <a:p>
            <a:pPr>
              <a:defRPr/>
            </a:pPr>
            <a:r>
              <a:rPr lang="fr-CA" smtClean="0"/>
              <a:t>L'offre et la demande</a:t>
            </a:r>
            <a:endParaRPr lang="fr-CA"/>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457200" y="301625"/>
            <a:ext cx="7761288" cy="1081088"/>
          </a:xfrm>
          <a:solidFill>
            <a:srgbClr val="FFFF99"/>
          </a:solidFill>
          <a:ln>
            <a:solidFill>
              <a:schemeClr val="tx1"/>
            </a:solidFill>
            <a:miter lim="800000"/>
            <a:headEnd/>
            <a:tailEnd/>
          </a:ln>
        </p:spPr>
        <p:txBody>
          <a:bodyPr/>
          <a:lstStyle/>
          <a:p>
            <a:pPr eaLnBrk="1" hangingPunct="1"/>
            <a:r>
              <a:rPr lang="fr-CA" altLang="en-US" sz="2800" smtClean="0">
                <a:solidFill>
                  <a:schemeClr val="tx1"/>
                </a:solidFill>
              </a:rPr>
              <a:t>8. Diminution de l’offre et de la demande :</a:t>
            </a:r>
            <a:br>
              <a:rPr lang="fr-CA" altLang="en-US" sz="2800" smtClean="0">
                <a:solidFill>
                  <a:schemeClr val="tx1"/>
                </a:solidFill>
              </a:rPr>
            </a:br>
            <a:r>
              <a:rPr lang="el-GR" altLang="en-US" sz="2800" smtClean="0">
                <a:solidFill>
                  <a:schemeClr val="tx1"/>
                </a:solidFill>
              </a:rPr>
              <a:t>Δ</a:t>
            </a:r>
            <a:r>
              <a:rPr lang="fr-CA" altLang="en-US" sz="2800" smtClean="0">
                <a:solidFill>
                  <a:schemeClr val="tx1"/>
                </a:solidFill>
              </a:rPr>
              <a:t>P = ? et </a:t>
            </a:r>
            <a:r>
              <a:rPr lang="el-GR" altLang="en-US" sz="2800" smtClean="0">
                <a:solidFill>
                  <a:schemeClr val="tx1"/>
                </a:solidFill>
              </a:rPr>
              <a:t>Δ</a:t>
            </a:r>
            <a:r>
              <a:rPr lang="en-US" altLang="en-US" sz="2800" baseline="30000" smtClean="0">
                <a:solidFill>
                  <a:schemeClr val="tx1"/>
                </a:solidFill>
              </a:rPr>
              <a:t>-</a:t>
            </a:r>
            <a:r>
              <a:rPr lang="fr-CA" altLang="en-US" sz="2800" smtClean="0">
                <a:solidFill>
                  <a:schemeClr val="tx1"/>
                </a:solidFill>
              </a:rPr>
              <a:t>Q</a:t>
            </a:r>
          </a:p>
        </p:txBody>
      </p:sp>
      <p:sp>
        <p:nvSpPr>
          <p:cNvPr id="48131" name="Text Box 3"/>
          <p:cNvSpPr txBox="1">
            <a:spLocks noChangeArrowheads="1"/>
          </p:cNvSpPr>
          <p:nvPr/>
        </p:nvSpPr>
        <p:spPr bwMode="auto">
          <a:xfrm>
            <a:off x="7348538" y="5749925"/>
            <a:ext cx="560387"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Q</a:t>
            </a:r>
          </a:p>
        </p:txBody>
      </p:sp>
      <p:sp>
        <p:nvSpPr>
          <p:cNvPr id="48132" name="Line 4"/>
          <p:cNvSpPr>
            <a:spLocks noChangeShapeType="1"/>
          </p:cNvSpPr>
          <p:nvPr/>
        </p:nvSpPr>
        <p:spPr bwMode="auto">
          <a:xfrm flipV="1">
            <a:off x="1347788" y="1668463"/>
            <a:ext cx="0" cy="443865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8133" name="Line 5"/>
          <p:cNvSpPr>
            <a:spLocks noChangeShapeType="1"/>
          </p:cNvSpPr>
          <p:nvPr/>
        </p:nvSpPr>
        <p:spPr bwMode="auto">
          <a:xfrm>
            <a:off x="1296988" y="6032500"/>
            <a:ext cx="6154737"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8134" name="Line 6"/>
          <p:cNvSpPr>
            <a:spLocks noChangeShapeType="1"/>
          </p:cNvSpPr>
          <p:nvPr/>
        </p:nvSpPr>
        <p:spPr bwMode="auto">
          <a:xfrm>
            <a:off x="2233613" y="1782763"/>
            <a:ext cx="3790950" cy="3925887"/>
          </a:xfrm>
          <a:prstGeom prst="line">
            <a:avLst/>
          </a:prstGeom>
          <a:noFill/>
          <a:ln w="76200">
            <a:solidFill>
              <a:srgbClr val="003366"/>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8135" name="Line 7"/>
          <p:cNvSpPr>
            <a:spLocks noChangeShapeType="1"/>
          </p:cNvSpPr>
          <p:nvPr/>
        </p:nvSpPr>
        <p:spPr bwMode="auto">
          <a:xfrm flipV="1">
            <a:off x="2036763" y="2257425"/>
            <a:ext cx="4184650" cy="3016250"/>
          </a:xfrm>
          <a:prstGeom prst="line">
            <a:avLst/>
          </a:prstGeom>
          <a:noFill/>
          <a:ln w="76200">
            <a:solidFill>
              <a:srgbClr val="FF33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8136" name="Line 8"/>
          <p:cNvSpPr>
            <a:spLocks noChangeShapeType="1"/>
          </p:cNvSpPr>
          <p:nvPr/>
        </p:nvSpPr>
        <p:spPr bwMode="auto">
          <a:xfrm>
            <a:off x="4114800" y="3657600"/>
            <a:ext cx="0" cy="2371725"/>
          </a:xfrm>
          <a:prstGeom prst="line">
            <a:avLst/>
          </a:prstGeom>
          <a:noFill/>
          <a:ln w="57150">
            <a:solidFill>
              <a:srgbClr val="FF33CC"/>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48137" name="Line 9"/>
          <p:cNvSpPr>
            <a:spLocks noChangeShapeType="1"/>
          </p:cNvSpPr>
          <p:nvPr/>
        </p:nvSpPr>
        <p:spPr bwMode="auto">
          <a:xfrm flipH="1">
            <a:off x="1371600" y="3733800"/>
            <a:ext cx="2743200" cy="0"/>
          </a:xfrm>
          <a:prstGeom prst="line">
            <a:avLst/>
          </a:prstGeom>
          <a:noFill/>
          <a:ln w="57150">
            <a:solidFill>
              <a:srgbClr val="FF33CC"/>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48138" name="Text Box 10"/>
          <p:cNvSpPr txBox="1">
            <a:spLocks noChangeArrowheads="1"/>
          </p:cNvSpPr>
          <p:nvPr/>
        </p:nvSpPr>
        <p:spPr bwMode="auto">
          <a:xfrm>
            <a:off x="2438400" y="1676400"/>
            <a:ext cx="67945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chemeClr val="tx2"/>
                </a:solidFill>
                <a:latin typeface="Comic Sans MS" pitchFamily="66" charset="0"/>
              </a:rPr>
              <a:t>D</a:t>
            </a:r>
            <a:r>
              <a:rPr lang="fr-CA" altLang="en-US" b="1" baseline="-25000">
                <a:solidFill>
                  <a:schemeClr val="tx2"/>
                </a:solidFill>
                <a:latin typeface="Comic Sans MS" pitchFamily="66" charset="0"/>
              </a:rPr>
              <a:t>1 </a:t>
            </a:r>
            <a:endParaRPr lang="fr-CA" altLang="en-US" sz="1800" b="1">
              <a:solidFill>
                <a:schemeClr val="tx2"/>
              </a:solidFill>
            </a:endParaRPr>
          </a:p>
        </p:txBody>
      </p:sp>
      <p:sp>
        <p:nvSpPr>
          <p:cNvPr id="48139" name="Line 11"/>
          <p:cNvSpPr>
            <a:spLocks noChangeShapeType="1"/>
          </p:cNvSpPr>
          <p:nvPr/>
        </p:nvSpPr>
        <p:spPr bwMode="auto">
          <a:xfrm flipV="1">
            <a:off x="3808413" y="2941638"/>
            <a:ext cx="4186237" cy="3014662"/>
          </a:xfrm>
          <a:prstGeom prst="line">
            <a:avLst/>
          </a:prstGeom>
          <a:noFill/>
          <a:ln w="76200">
            <a:solidFill>
              <a:srgbClr val="0099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8140" name="Line 12"/>
          <p:cNvSpPr>
            <a:spLocks noChangeShapeType="1"/>
          </p:cNvSpPr>
          <p:nvPr/>
        </p:nvSpPr>
        <p:spPr bwMode="auto">
          <a:xfrm flipV="1">
            <a:off x="5867400" y="4495800"/>
            <a:ext cx="0" cy="1500188"/>
          </a:xfrm>
          <a:prstGeom prst="line">
            <a:avLst/>
          </a:prstGeom>
          <a:noFill/>
          <a:ln w="57150">
            <a:solidFill>
              <a:schemeClr val="tx2"/>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48141" name="Text Box 13"/>
          <p:cNvSpPr txBox="1">
            <a:spLocks noChangeArrowheads="1"/>
          </p:cNvSpPr>
          <p:nvPr/>
        </p:nvSpPr>
        <p:spPr bwMode="auto">
          <a:xfrm>
            <a:off x="6024563" y="1689100"/>
            <a:ext cx="1668462"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FF3300"/>
                </a:solidFill>
                <a:latin typeface="Comic Sans MS" pitchFamily="66" charset="0"/>
              </a:rPr>
              <a:t>O</a:t>
            </a:r>
            <a:r>
              <a:rPr lang="fr-CA" altLang="en-US" b="1" baseline="-25000">
                <a:solidFill>
                  <a:srgbClr val="FF3300"/>
                </a:solidFill>
                <a:latin typeface="Comic Sans MS" pitchFamily="66" charset="0"/>
              </a:rPr>
              <a:t>1</a:t>
            </a:r>
            <a:endParaRPr lang="fr-CA" altLang="en-US" b="1">
              <a:solidFill>
                <a:srgbClr val="FF3300"/>
              </a:solidFill>
              <a:latin typeface="Comic Sans MS" pitchFamily="66" charset="0"/>
            </a:endParaRPr>
          </a:p>
        </p:txBody>
      </p:sp>
      <p:sp>
        <p:nvSpPr>
          <p:cNvPr id="48142" name="Line 14"/>
          <p:cNvSpPr>
            <a:spLocks noChangeShapeType="1"/>
          </p:cNvSpPr>
          <p:nvPr/>
        </p:nvSpPr>
        <p:spPr bwMode="auto">
          <a:xfrm flipH="1">
            <a:off x="1371600" y="4495800"/>
            <a:ext cx="4495800" cy="0"/>
          </a:xfrm>
          <a:prstGeom prst="line">
            <a:avLst/>
          </a:prstGeom>
          <a:noFill/>
          <a:ln w="57150">
            <a:solidFill>
              <a:srgbClr val="009900"/>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48143" name="Line 15"/>
          <p:cNvSpPr>
            <a:spLocks noChangeShapeType="1"/>
          </p:cNvSpPr>
          <p:nvPr/>
        </p:nvSpPr>
        <p:spPr bwMode="auto">
          <a:xfrm>
            <a:off x="4114800" y="6019800"/>
            <a:ext cx="1676400" cy="0"/>
          </a:xfrm>
          <a:prstGeom prst="line">
            <a:avLst/>
          </a:prstGeom>
          <a:noFill/>
          <a:ln w="127000">
            <a:solidFill>
              <a:srgbClr val="FF33CC"/>
            </a:solidFill>
            <a:round/>
            <a:headEnd type="triangle" w="med" len="med"/>
            <a:tailEnd/>
          </a:ln>
          <a:extLst>
            <a:ext uri="{909E8E84-426E-40DD-AFC4-6F175D3DCCD1}">
              <a14:hiddenFill xmlns:a14="http://schemas.microsoft.com/office/drawing/2010/main">
                <a:noFill/>
              </a14:hiddenFill>
            </a:ext>
          </a:extLst>
        </p:spPr>
        <p:txBody>
          <a:bodyPr/>
          <a:lstStyle/>
          <a:p>
            <a:endParaRPr lang="en-CA"/>
          </a:p>
        </p:txBody>
      </p:sp>
      <p:sp>
        <p:nvSpPr>
          <p:cNvPr id="48144" name="Text Box 16"/>
          <p:cNvSpPr txBox="1">
            <a:spLocks noChangeArrowheads="1"/>
          </p:cNvSpPr>
          <p:nvPr/>
        </p:nvSpPr>
        <p:spPr bwMode="auto">
          <a:xfrm>
            <a:off x="1068388" y="1219200"/>
            <a:ext cx="71913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P</a:t>
            </a:r>
          </a:p>
        </p:txBody>
      </p:sp>
      <p:sp>
        <p:nvSpPr>
          <p:cNvPr id="48145" name="Text Box 17"/>
          <p:cNvSpPr txBox="1">
            <a:spLocks noChangeArrowheads="1"/>
          </p:cNvSpPr>
          <p:nvPr/>
        </p:nvSpPr>
        <p:spPr bwMode="auto">
          <a:xfrm>
            <a:off x="5715000" y="3810000"/>
            <a:ext cx="576263"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FF3300"/>
                </a:solidFill>
                <a:latin typeface="Comic Sans MS" pitchFamily="66" charset="0"/>
              </a:rPr>
              <a:t>A</a:t>
            </a:r>
          </a:p>
        </p:txBody>
      </p:sp>
      <p:sp>
        <p:nvSpPr>
          <p:cNvPr id="48146" name="Text Box 18"/>
          <p:cNvSpPr txBox="1">
            <a:spLocks noChangeArrowheads="1"/>
          </p:cNvSpPr>
          <p:nvPr/>
        </p:nvSpPr>
        <p:spPr bwMode="auto">
          <a:xfrm>
            <a:off x="4495800" y="2590800"/>
            <a:ext cx="750888"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009900"/>
                </a:solidFill>
                <a:latin typeface="Comic Sans MS" pitchFamily="66" charset="0"/>
              </a:rPr>
              <a:t>B</a:t>
            </a:r>
          </a:p>
        </p:txBody>
      </p:sp>
      <p:sp>
        <p:nvSpPr>
          <p:cNvPr id="48147" name="Text Box 19"/>
          <p:cNvSpPr txBox="1">
            <a:spLocks noChangeArrowheads="1"/>
          </p:cNvSpPr>
          <p:nvPr/>
        </p:nvSpPr>
        <p:spPr bwMode="auto">
          <a:xfrm>
            <a:off x="1068388" y="5972175"/>
            <a:ext cx="560387"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0</a:t>
            </a:r>
          </a:p>
        </p:txBody>
      </p:sp>
      <p:sp>
        <p:nvSpPr>
          <p:cNvPr id="48148" name="Text Box 20"/>
          <p:cNvSpPr txBox="1">
            <a:spLocks noChangeArrowheads="1"/>
          </p:cNvSpPr>
          <p:nvPr/>
        </p:nvSpPr>
        <p:spPr bwMode="auto">
          <a:xfrm>
            <a:off x="7086600" y="2667000"/>
            <a:ext cx="1668463"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solidFill>
                  <a:srgbClr val="009900"/>
                </a:solidFill>
                <a:latin typeface="Comic Sans MS" pitchFamily="66" charset="0"/>
              </a:rPr>
              <a:t>O</a:t>
            </a:r>
            <a:r>
              <a:rPr lang="fr-CA" altLang="en-US" b="1" baseline="-25000">
                <a:solidFill>
                  <a:srgbClr val="009900"/>
                </a:solidFill>
                <a:latin typeface="Comic Sans MS" pitchFamily="66" charset="0"/>
              </a:rPr>
              <a:t>0</a:t>
            </a:r>
            <a:endParaRPr lang="fr-CA" altLang="en-US" b="1">
              <a:solidFill>
                <a:srgbClr val="009900"/>
              </a:solidFill>
              <a:latin typeface="Comic Sans MS" pitchFamily="66" charset="0"/>
            </a:endParaRPr>
          </a:p>
        </p:txBody>
      </p:sp>
      <p:sp>
        <p:nvSpPr>
          <p:cNvPr id="48149" name="Text Box 21"/>
          <p:cNvSpPr txBox="1">
            <a:spLocks noChangeArrowheads="1"/>
          </p:cNvSpPr>
          <p:nvPr/>
        </p:nvSpPr>
        <p:spPr bwMode="auto">
          <a:xfrm>
            <a:off x="4435475" y="6169025"/>
            <a:ext cx="8985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l-GR" altLang="en-US" b="1">
                <a:solidFill>
                  <a:srgbClr val="FF33CC"/>
                </a:solidFill>
                <a:latin typeface="Comic Sans MS" pitchFamily="66" charset="0"/>
              </a:rPr>
              <a:t>Δ</a:t>
            </a:r>
            <a:r>
              <a:rPr lang="en-US" altLang="en-US" b="1" baseline="30000">
                <a:solidFill>
                  <a:srgbClr val="FF33CC"/>
                </a:solidFill>
                <a:latin typeface="Comic Sans MS" pitchFamily="66" charset="0"/>
              </a:rPr>
              <a:t>-</a:t>
            </a:r>
            <a:r>
              <a:rPr lang="fr-CA" altLang="en-US" b="1">
                <a:solidFill>
                  <a:srgbClr val="FF33CC"/>
                </a:solidFill>
                <a:latin typeface="Comic Sans MS" pitchFamily="66" charset="0"/>
              </a:rPr>
              <a:t>Q</a:t>
            </a:r>
            <a:endParaRPr lang="el-GR" altLang="en-US" b="1">
              <a:solidFill>
                <a:srgbClr val="FF33CC"/>
              </a:solidFill>
              <a:latin typeface="Comic Sans MS" pitchFamily="66" charset="0"/>
            </a:endParaRPr>
          </a:p>
        </p:txBody>
      </p:sp>
      <p:sp>
        <p:nvSpPr>
          <p:cNvPr id="48150" name="Text Box 22"/>
          <p:cNvSpPr txBox="1">
            <a:spLocks noChangeArrowheads="1"/>
          </p:cNvSpPr>
          <p:nvPr/>
        </p:nvSpPr>
        <p:spPr bwMode="auto">
          <a:xfrm>
            <a:off x="381000" y="3886200"/>
            <a:ext cx="10477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l-GR" altLang="en-US" b="1">
                <a:solidFill>
                  <a:srgbClr val="FF33CC"/>
                </a:solidFill>
                <a:latin typeface="Comic Sans MS" pitchFamily="66" charset="0"/>
              </a:rPr>
              <a:t>Δ</a:t>
            </a:r>
            <a:r>
              <a:rPr lang="fr-CA" altLang="en-US" b="1">
                <a:solidFill>
                  <a:srgbClr val="FF33CC"/>
                </a:solidFill>
                <a:latin typeface="Comic Sans MS" pitchFamily="66" charset="0"/>
              </a:rPr>
              <a:t>P=?</a:t>
            </a:r>
            <a:endParaRPr lang="el-GR" altLang="en-US" b="1">
              <a:solidFill>
                <a:srgbClr val="FF33CC"/>
              </a:solidFill>
              <a:latin typeface="Comic Sans MS" pitchFamily="66" charset="0"/>
            </a:endParaRPr>
          </a:p>
        </p:txBody>
      </p:sp>
      <p:sp>
        <p:nvSpPr>
          <p:cNvPr id="48151" name="Oval 23"/>
          <p:cNvSpPr>
            <a:spLocks noChangeArrowheads="1"/>
          </p:cNvSpPr>
          <p:nvPr/>
        </p:nvSpPr>
        <p:spPr bwMode="auto">
          <a:xfrm>
            <a:off x="4572000" y="3124200"/>
            <a:ext cx="381000" cy="3810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48152" name="Oval 24"/>
          <p:cNvSpPr>
            <a:spLocks noChangeArrowheads="1"/>
          </p:cNvSpPr>
          <p:nvPr/>
        </p:nvSpPr>
        <p:spPr bwMode="auto">
          <a:xfrm>
            <a:off x="3962400" y="3505200"/>
            <a:ext cx="381000" cy="381000"/>
          </a:xfrm>
          <a:prstGeom prst="ellipse">
            <a:avLst/>
          </a:prstGeom>
          <a:solidFill>
            <a:srgbClr val="FF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48153" name="Line 25"/>
          <p:cNvSpPr>
            <a:spLocks noChangeShapeType="1"/>
          </p:cNvSpPr>
          <p:nvPr/>
        </p:nvSpPr>
        <p:spPr bwMode="auto">
          <a:xfrm>
            <a:off x="2362200" y="1905000"/>
            <a:ext cx="3790950" cy="3925888"/>
          </a:xfrm>
          <a:prstGeom prst="line">
            <a:avLst/>
          </a:prstGeom>
          <a:noFill/>
          <a:ln w="76200">
            <a:solidFill>
              <a:srgbClr val="003366"/>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8154" name="Line 26"/>
          <p:cNvSpPr>
            <a:spLocks noChangeShapeType="1"/>
          </p:cNvSpPr>
          <p:nvPr/>
        </p:nvSpPr>
        <p:spPr bwMode="auto">
          <a:xfrm>
            <a:off x="3429000" y="1828800"/>
            <a:ext cx="3790950" cy="3925888"/>
          </a:xfrm>
          <a:prstGeom prst="line">
            <a:avLst/>
          </a:prstGeom>
          <a:noFill/>
          <a:ln w="76200">
            <a:solidFill>
              <a:srgbClr val="9933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8155" name="Oval 27"/>
          <p:cNvSpPr>
            <a:spLocks noChangeArrowheads="1"/>
          </p:cNvSpPr>
          <p:nvPr/>
        </p:nvSpPr>
        <p:spPr bwMode="auto">
          <a:xfrm>
            <a:off x="5715000" y="4267200"/>
            <a:ext cx="381000" cy="381000"/>
          </a:xfrm>
          <a:prstGeom prst="ellipse">
            <a:avLst/>
          </a:prstGeom>
          <a:solidFill>
            <a:srgbClr val="FF0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48156" name="Text Box 28"/>
          <p:cNvSpPr txBox="1">
            <a:spLocks noChangeArrowheads="1"/>
          </p:cNvSpPr>
          <p:nvPr/>
        </p:nvSpPr>
        <p:spPr bwMode="auto">
          <a:xfrm>
            <a:off x="3505200" y="3276600"/>
            <a:ext cx="40481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US" altLang="en-US" b="1">
                <a:solidFill>
                  <a:srgbClr val="CC0000"/>
                </a:solidFill>
                <a:latin typeface="Comic Sans MS" pitchFamily="66" charset="0"/>
              </a:rPr>
              <a:t>C</a:t>
            </a:r>
            <a:endParaRPr lang="fr-CA" altLang="en-US" b="1">
              <a:solidFill>
                <a:srgbClr val="CC0000"/>
              </a:solidFill>
              <a:latin typeface="Comic Sans MS" pitchFamily="66" charset="0"/>
            </a:endParaRPr>
          </a:p>
        </p:txBody>
      </p:sp>
      <p:sp>
        <p:nvSpPr>
          <p:cNvPr id="48157" name="Text Box 29"/>
          <p:cNvSpPr txBox="1">
            <a:spLocks noChangeArrowheads="1"/>
          </p:cNvSpPr>
          <p:nvPr/>
        </p:nvSpPr>
        <p:spPr bwMode="auto">
          <a:xfrm>
            <a:off x="3946525" y="1749425"/>
            <a:ext cx="5889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US" altLang="en-US" b="1">
                <a:solidFill>
                  <a:srgbClr val="CC0000"/>
                </a:solidFill>
                <a:latin typeface="Comic Sans MS" pitchFamily="66" charset="0"/>
              </a:rPr>
              <a:t>D</a:t>
            </a:r>
            <a:r>
              <a:rPr lang="en-US" altLang="en-US" b="1" baseline="-25000">
                <a:solidFill>
                  <a:srgbClr val="CC0000"/>
                </a:solidFill>
                <a:latin typeface="Comic Sans MS" pitchFamily="66" charset="0"/>
              </a:rPr>
              <a:t>0</a:t>
            </a:r>
            <a:endParaRPr lang="fr-CA" altLang="en-US" b="1" baseline="-25000">
              <a:solidFill>
                <a:srgbClr val="CC0000"/>
              </a:solidFill>
              <a:latin typeface="Comic Sans MS" pitchFamily="66" charset="0"/>
            </a:endParaRPr>
          </a:p>
        </p:txBody>
      </p:sp>
      <p:sp>
        <p:nvSpPr>
          <p:cNvPr id="48158" name="Text Box 30"/>
          <p:cNvSpPr txBox="1">
            <a:spLocks noChangeArrowheads="1"/>
          </p:cNvSpPr>
          <p:nvPr/>
        </p:nvSpPr>
        <p:spPr bwMode="auto">
          <a:xfrm>
            <a:off x="5318125" y="3187700"/>
            <a:ext cx="1385888"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US" altLang="en-US" sz="2200" b="1">
                <a:solidFill>
                  <a:srgbClr val="FF9900"/>
                </a:solidFill>
              </a:rPr>
              <a:t>A</a:t>
            </a:r>
            <a:r>
              <a:rPr lang="en-US" altLang="en-US" sz="2200" b="1">
                <a:solidFill>
                  <a:srgbClr val="FF9900"/>
                </a:solidFill>
                <a:sym typeface="Wingdings" pitchFamily="2" charset="2"/>
              </a:rPr>
              <a:t>BC</a:t>
            </a:r>
            <a:endParaRPr lang="fr-CA" altLang="en-US" sz="2200" b="1">
              <a:solidFill>
                <a:srgbClr val="FF9900"/>
              </a:solidFill>
            </a:endParaRPr>
          </a:p>
          <a:p>
            <a:pPr eaLnBrk="1" hangingPunct="1">
              <a:spcBef>
                <a:spcPct val="0"/>
              </a:spcBef>
              <a:buFontTx/>
              <a:buNone/>
            </a:pPr>
            <a:endParaRPr lang="fr-CA" altLang="en-US" sz="2200"/>
          </a:p>
        </p:txBody>
      </p:sp>
      <p:sp>
        <p:nvSpPr>
          <p:cNvPr id="48159" name="Rectangle 31"/>
          <p:cNvSpPr>
            <a:spLocks noChangeArrowheads="1"/>
          </p:cNvSpPr>
          <p:nvPr/>
        </p:nvSpPr>
        <p:spPr bwMode="auto">
          <a:xfrm>
            <a:off x="5334000" y="3124200"/>
            <a:ext cx="13716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48160" name="Slide Number Placeholder 3"/>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DB2E757E-C4BD-4120-969F-9093365C623A}" type="slidenum">
              <a:rPr lang="fr-CA" altLang="en-US" sz="1400" smtClean="0"/>
              <a:pPr eaLnBrk="1" hangingPunct="1">
                <a:spcBef>
                  <a:spcPct val="0"/>
                </a:spcBef>
                <a:buFontTx/>
                <a:buNone/>
              </a:pPr>
              <a:t>48</a:t>
            </a:fld>
            <a:endParaRPr lang="fr-CA" altLang="en-US" sz="1400" smtClean="0"/>
          </a:p>
        </p:txBody>
      </p:sp>
      <p:sp>
        <p:nvSpPr>
          <p:cNvPr id="2" name="Footer Placeholder 1"/>
          <p:cNvSpPr>
            <a:spLocks noGrp="1"/>
          </p:cNvSpPr>
          <p:nvPr>
            <p:ph type="ftr" sz="quarter" idx="11"/>
          </p:nvPr>
        </p:nvSpPr>
        <p:spPr/>
        <p:txBody>
          <a:bodyPr/>
          <a:lstStyle/>
          <a:p>
            <a:pPr>
              <a:defRPr/>
            </a:pPr>
            <a:r>
              <a:rPr lang="fr-CA" smtClean="0"/>
              <a:t>L'offre et la demande</a:t>
            </a:r>
            <a:endParaRPr lang="fr-CA"/>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Footer Placeholder 3"/>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49156" name="Slide Number Placeholder 4"/>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71428524-8F8F-4C34-9CFA-F7ACFCB6D87C}" type="slidenum">
              <a:rPr lang="fr-CA" altLang="en-US" sz="1400" smtClean="0"/>
              <a:pPr eaLnBrk="1" hangingPunct="1">
                <a:spcBef>
                  <a:spcPct val="0"/>
                </a:spcBef>
                <a:buFontTx/>
                <a:buNone/>
              </a:pPr>
              <a:t>49</a:t>
            </a:fld>
            <a:endParaRPr lang="fr-CA" altLang="en-US" sz="1400" smtClean="0"/>
          </a:p>
        </p:txBody>
      </p:sp>
      <p:sp>
        <p:nvSpPr>
          <p:cNvPr id="49157" name="Rectangle 2"/>
          <p:cNvSpPr>
            <a:spLocks noGrp="1" noChangeArrowheads="1"/>
          </p:cNvSpPr>
          <p:nvPr>
            <p:ph type="title"/>
          </p:nvPr>
        </p:nvSpPr>
        <p:spPr/>
        <p:txBody>
          <a:bodyPr/>
          <a:lstStyle/>
          <a:p>
            <a:pPr eaLnBrk="1" hangingPunct="1"/>
            <a:r>
              <a:rPr lang="fr-CA" altLang="en-US" sz="2800" smtClean="0"/>
              <a:t>Glissements simultanés de l’offre et de la demande</a:t>
            </a:r>
            <a:endParaRPr lang="en-US" altLang="en-US" sz="2800" smtClean="0"/>
          </a:p>
        </p:txBody>
      </p:sp>
      <p:graphicFrame>
        <p:nvGraphicFramePr>
          <p:cNvPr id="671814" name="Group 70"/>
          <p:cNvGraphicFramePr>
            <a:graphicFrameLocks noGrp="1"/>
          </p:cNvGraphicFramePr>
          <p:nvPr>
            <p:extLst>
              <p:ext uri="{D42A27DB-BD31-4B8C-83A1-F6EECF244321}">
                <p14:modId xmlns:p14="http://schemas.microsoft.com/office/powerpoint/2010/main" val="1686207708"/>
              </p:ext>
            </p:extLst>
          </p:nvPr>
        </p:nvGraphicFramePr>
        <p:xfrm>
          <a:off x="609600" y="1965325"/>
          <a:ext cx="7924800" cy="2579688"/>
        </p:xfrm>
        <a:graphic>
          <a:graphicData uri="http://schemas.openxmlformats.org/drawingml/2006/table">
            <a:tbl>
              <a:tblPr/>
              <a:tblGrid>
                <a:gridCol w="1981200"/>
                <a:gridCol w="2057400"/>
                <a:gridCol w="1784350"/>
                <a:gridCol w="2101850"/>
              </a:tblGrid>
              <a:tr h="642938">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Glissement de l</a:t>
                      </a:r>
                      <a:r>
                        <a:rPr kumimoji="0" lang="fr-FR" sz="1800" b="1" i="0" u="none" strike="noStrike" cap="none" normalizeH="0" baseline="0" dirty="0" smtClean="0">
                          <a:ln>
                            <a:noFill/>
                          </a:ln>
                          <a:solidFill>
                            <a:schemeClr val="tx1"/>
                          </a:solidFill>
                          <a:effectLst/>
                          <a:latin typeface="Comic Sans MS"/>
                          <a:ea typeface="Times New Roman" pitchFamily="18" charset="0"/>
                          <a:cs typeface="Courier New" pitchFamily="49" charset="0"/>
                        </a:rPr>
                        <a:t>’</a:t>
                      </a: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offre et de la demande</a:t>
                      </a:r>
                      <a:endParaRPr kumimoji="0" lang="fr-FR" sz="1800" b="0"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CA"/>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Pr</a:t>
                      </a:r>
                      <a:r>
                        <a:rPr kumimoji="0" lang="fr-FR" sz="1800" b="1" i="0" u="none" strike="noStrike" cap="none" normalizeH="0" baseline="0" smtClean="0">
                          <a:ln>
                            <a:noFill/>
                          </a:ln>
                          <a:solidFill>
                            <a:schemeClr val="tx1"/>
                          </a:solidFill>
                          <a:effectLst/>
                          <a:latin typeface="Comic Sans MS"/>
                          <a:ea typeface="Times New Roman" pitchFamily="18" charset="0"/>
                          <a:cs typeface="Courier New" pitchFamily="49" charset="0"/>
                        </a:rPr>
                        <a:t>é</a:t>
                      </a: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dictions</a:t>
                      </a:r>
                      <a:r>
                        <a:rPr kumimoji="0" lang="fr-FR" sz="1800" b="1" i="0" u="none" strike="noStrike" cap="none" normalizeH="0" baseline="0" smtClean="0">
                          <a:ln>
                            <a:noFill/>
                          </a:ln>
                          <a:solidFill>
                            <a:schemeClr val="tx1"/>
                          </a:solidFill>
                          <a:effectLst/>
                          <a:latin typeface="Comic Sans MS"/>
                          <a:ea typeface="Times New Roman" pitchFamily="18" charset="0"/>
                          <a:cs typeface="Courier New" pitchFamily="49" charset="0"/>
                        </a:rPr>
                        <a:t> </a:t>
                      </a: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 Nouvel </a:t>
                      </a:r>
                      <a:r>
                        <a:rPr kumimoji="0" lang="fr-FR" sz="1800" b="1" i="0" u="none" strike="noStrike" cap="none" normalizeH="0" baseline="0" smtClean="0">
                          <a:ln>
                            <a:noFill/>
                          </a:ln>
                          <a:solidFill>
                            <a:schemeClr val="tx1"/>
                          </a:solidFill>
                          <a:effectLst/>
                          <a:latin typeface="Comic Sans MS"/>
                          <a:ea typeface="Times New Roman" pitchFamily="18" charset="0"/>
                          <a:cs typeface="Courier New" pitchFamily="49" charset="0"/>
                        </a:rPr>
                        <a:t>é</a:t>
                      </a: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quilibre</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CA"/>
                    </a:p>
                  </a:txBody>
                  <a:tcPr/>
                </a:tc>
              </a:tr>
              <a:tr h="3873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sng" strike="noStrike" cap="none" normalizeH="0" baseline="0" smtClean="0">
                          <a:ln>
                            <a:noFill/>
                          </a:ln>
                          <a:solidFill>
                            <a:schemeClr val="tx1"/>
                          </a:solidFill>
                          <a:effectLst/>
                          <a:latin typeface="Arial" charset="0"/>
                          <a:ea typeface="Times New Roman" pitchFamily="18" charset="0"/>
                          <a:cs typeface="Courier New" pitchFamily="49" charset="0"/>
                        </a:rPr>
                        <a:t>Demande</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sng" strike="noStrike" cap="none" normalizeH="0" baseline="0" smtClean="0">
                          <a:ln>
                            <a:noFill/>
                          </a:ln>
                          <a:solidFill>
                            <a:schemeClr val="tx1"/>
                          </a:solidFill>
                          <a:effectLst/>
                          <a:latin typeface="Arial" charset="0"/>
                          <a:ea typeface="Times New Roman" pitchFamily="18" charset="0"/>
                          <a:cs typeface="Courier New" pitchFamily="49" charset="0"/>
                        </a:rPr>
                        <a:t>Offre</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sng" strike="noStrike" cap="none" normalizeH="0" baseline="0" smtClean="0">
                          <a:ln>
                            <a:noFill/>
                          </a:ln>
                          <a:solidFill>
                            <a:schemeClr val="tx1"/>
                          </a:solidFill>
                          <a:effectLst/>
                          <a:latin typeface="Arial" charset="0"/>
                          <a:ea typeface="Times New Roman" pitchFamily="18" charset="0"/>
                          <a:cs typeface="Courier New" pitchFamily="49" charset="0"/>
                        </a:rPr>
                        <a:t>Prix</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sng" strike="noStrike" cap="none" normalizeH="0" baseline="0" smtClean="0">
                          <a:ln>
                            <a:noFill/>
                          </a:ln>
                          <a:solidFill>
                            <a:schemeClr val="tx1"/>
                          </a:solidFill>
                          <a:effectLst/>
                          <a:latin typeface="Arial" charset="0"/>
                          <a:ea typeface="Times New Roman" pitchFamily="18" charset="0"/>
                          <a:cs typeface="Courier New" pitchFamily="49" charset="0"/>
                        </a:rPr>
                        <a:t>Quantit</a:t>
                      </a:r>
                      <a:r>
                        <a:rPr kumimoji="0" lang="fr-FR" sz="1800" b="1" i="0" u="sng" strike="noStrike" cap="none" normalizeH="0" baseline="0" smtClean="0">
                          <a:ln>
                            <a:noFill/>
                          </a:ln>
                          <a:solidFill>
                            <a:schemeClr val="tx1"/>
                          </a:solidFill>
                          <a:effectLst/>
                          <a:latin typeface="Comic Sans MS"/>
                          <a:ea typeface="Times New Roman" pitchFamily="18" charset="0"/>
                          <a:cs typeface="Courier New" pitchFamily="49" charset="0"/>
                        </a:rPr>
                        <a:t>é</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7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5. Augmentation</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Augmentation</a:t>
                      </a:r>
                      <a:endParaRPr kumimoji="0" lang="fr-FR" sz="1800" b="0"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a:t>
                      </a:r>
                      <a:endParaRPr kumimoji="0" lang="fr-FR" sz="1800" b="0"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Augmentation</a:t>
                      </a:r>
                      <a:endParaRPr kumimoji="0" lang="fr-FR" sz="1800" b="0"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7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6. Augmentation</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Diminution</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Augmentation</a:t>
                      </a:r>
                      <a:endParaRPr kumimoji="0" lang="fr-FR" sz="1800" b="0"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a:t>
                      </a:r>
                      <a:endParaRPr kumimoji="0" lang="fr-FR" sz="1800" b="0"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7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7. Diminution</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Augmentation</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Diminution</a:t>
                      </a:r>
                      <a:endParaRPr kumimoji="0" lang="fr-FR" sz="1800" b="0"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a:t>
                      </a:r>
                      <a:endParaRPr kumimoji="0" lang="fr-FR" sz="1800" b="0"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7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8. Diminution</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smtClean="0">
                          <a:ln>
                            <a:noFill/>
                          </a:ln>
                          <a:solidFill>
                            <a:schemeClr val="tx1"/>
                          </a:solidFill>
                          <a:effectLst/>
                          <a:latin typeface="Arial" charset="0"/>
                          <a:ea typeface="Times New Roman" pitchFamily="18" charset="0"/>
                          <a:cs typeface="Courier New" pitchFamily="49" charset="0"/>
                        </a:rPr>
                        <a:t>Diminution</a:t>
                      </a:r>
                      <a:endParaRPr kumimoji="0" lang="fr-FR"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a:t>
                      </a:r>
                      <a:endParaRPr kumimoji="0" lang="fr-FR" sz="1800" b="0"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R</a:t>
                      </a:r>
                      <a:r>
                        <a:rPr kumimoji="0" lang="fr-CA"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éduction</a:t>
                      </a:r>
                      <a:endParaRPr kumimoji="0" lang="fr-FR" sz="1800" b="0"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Number Placeholder 4"/>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D50AE54A-FE1A-41FE-A9F3-615E41CF0F7F}" type="slidenum">
              <a:rPr lang="fr-CA" altLang="en-US" sz="1400" smtClean="0"/>
              <a:pPr eaLnBrk="1" hangingPunct="1">
                <a:spcBef>
                  <a:spcPct val="0"/>
                </a:spcBef>
                <a:buFontTx/>
                <a:buNone/>
              </a:pPr>
              <a:t>50</a:t>
            </a:fld>
            <a:endParaRPr lang="fr-CA" altLang="en-US" sz="1400" smtClean="0"/>
          </a:p>
        </p:txBody>
      </p:sp>
      <p:sp>
        <p:nvSpPr>
          <p:cNvPr id="50179" name="Rectangle 2"/>
          <p:cNvSpPr>
            <a:spLocks noGrp="1" noChangeArrowheads="1"/>
          </p:cNvSpPr>
          <p:nvPr>
            <p:ph type="title"/>
          </p:nvPr>
        </p:nvSpPr>
        <p:spPr>
          <a:xfrm>
            <a:off x="762000" y="304800"/>
            <a:ext cx="7696200" cy="1143000"/>
          </a:xfrm>
          <a:extLst>
            <a:ext uri="{909E8E84-426E-40DD-AFC4-6F175D3DCCD1}">
              <a14:hiddenFill xmlns:a14="http://schemas.microsoft.com/office/drawing/2010/main">
                <a:solidFill>
                  <a:srgbClr val="FFFF99"/>
                </a:solidFill>
              </a14:hiddenFill>
            </a:ext>
          </a:extLst>
        </p:spPr>
        <p:txBody>
          <a:bodyPr/>
          <a:lstStyle/>
          <a:p>
            <a:pPr eaLnBrk="1" hangingPunct="1"/>
            <a:r>
              <a:rPr lang="fr-CA" altLang="en-US" sz="2800" smtClean="0"/>
              <a:t>L’algèbre de l’offre et de la demande</a:t>
            </a:r>
          </a:p>
        </p:txBody>
      </p:sp>
      <p:sp>
        <p:nvSpPr>
          <p:cNvPr id="50180" name="Line 3"/>
          <p:cNvSpPr>
            <a:spLocks noChangeShapeType="1"/>
          </p:cNvSpPr>
          <p:nvPr/>
        </p:nvSpPr>
        <p:spPr bwMode="auto">
          <a:xfrm flipV="1">
            <a:off x="1003300" y="1717675"/>
            <a:ext cx="0" cy="4148138"/>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50181" name="Line 4"/>
          <p:cNvSpPr>
            <a:spLocks noChangeShapeType="1"/>
          </p:cNvSpPr>
          <p:nvPr/>
        </p:nvSpPr>
        <p:spPr bwMode="auto">
          <a:xfrm>
            <a:off x="954088" y="5797550"/>
            <a:ext cx="6154737"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50182" name="Line 5"/>
          <p:cNvSpPr>
            <a:spLocks noChangeShapeType="1"/>
          </p:cNvSpPr>
          <p:nvPr/>
        </p:nvSpPr>
        <p:spPr bwMode="auto">
          <a:xfrm>
            <a:off x="1889125" y="1824038"/>
            <a:ext cx="3792538" cy="3670300"/>
          </a:xfrm>
          <a:prstGeom prst="line">
            <a:avLst/>
          </a:prstGeom>
          <a:noFill/>
          <a:ln w="76200">
            <a:solidFill>
              <a:srgbClr val="003366"/>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50183" name="Line 6"/>
          <p:cNvSpPr>
            <a:spLocks noChangeShapeType="1"/>
          </p:cNvSpPr>
          <p:nvPr/>
        </p:nvSpPr>
        <p:spPr bwMode="auto">
          <a:xfrm flipV="1">
            <a:off x="1692275" y="2268538"/>
            <a:ext cx="4186238" cy="2819400"/>
          </a:xfrm>
          <a:prstGeom prst="line">
            <a:avLst/>
          </a:prstGeom>
          <a:noFill/>
          <a:ln w="76200">
            <a:solidFill>
              <a:srgbClr val="FF330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50184" name="Text Box 9"/>
          <p:cNvSpPr txBox="1">
            <a:spLocks noChangeArrowheads="1"/>
          </p:cNvSpPr>
          <p:nvPr/>
        </p:nvSpPr>
        <p:spPr bwMode="auto">
          <a:xfrm>
            <a:off x="2152650" y="1557338"/>
            <a:ext cx="4248150" cy="500062"/>
          </a:xfrm>
          <a:prstGeom prst="rect">
            <a:avLst/>
          </a:prstGeom>
          <a:solidFill>
            <a:srgbClr val="99CCFF"/>
          </a:solidFill>
          <a:ln w="9525">
            <a:solidFill>
              <a:schemeClr val="tx1"/>
            </a:solidFill>
            <a:miter lim="800000"/>
            <a:headEnd/>
            <a:tailEnd/>
          </a:ln>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t>Demande : Q</a:t>
            </a:r>
            <a:r>
              <a:rPr lang="fr-CA" altLang="en-US" b="1" baseline="30000"/>
              <a:t>D</a:t>
            </a:r>
            <a:r>
              <a:rPr lang="fr-CA" altLang="en-US" b="1"/>
              <a:t> = a - bP</a:t>
            </a:r>
          </a:p>
        </p:txBody>
      </p:sp>
      <p:sp>
        <p:nvSpPr>
          <p:cNvPr id="50185" name="Line 13"/>
          <p:cNvSpPr>
            <a:spLocks noChangeShapeType="1"/>
          </p:cNvSpPr>
          <p:nvPr/>
        </p:nvSpPr>
        <p:spPr bwMode="auto">
          <a:xfrm flipV="1">
            <a:off x="4940300" y="4681538"/>
            <a:ext cx="0" cy="1116012"/>
          </a:xfrm>
          <a:prstGeom prst="line">
            <a:avLst/>
          </a:prstGeom>
          <a:noFill/>
          <a:ln w="9525">
            <a:solidFill>
              <a:srgbClr val="000000"/>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50186" name="Text Box 14"/>
          <p:cNvSpPr txBox="1">
            <a:spLocks noChangeArrowheads="1"/>
          </p:cNvSpPr>
          <p:nvPr/>
        </p:nvSpPr>
        <p:spPr bwMode="auto">
          <a:xfrm>
            <a:off x="4876800" y="2971800"/>
            <a:ext cx="3733800" cy="635000"/>
          </a:xfrm>
          <a:prstGeom prst="rect">
            <a:avLst/>
          </a:prstGeom>
          <a:solidFill>
            <a:srgbClr val="FF6600"/>
          </a:solidFill>
          <a:ln w="9525">
            <a:solidFill>
              <a:schemeClr val="tx1"/>
            </a:solidFill>
            <a:miter lim="800000"/>
            <a:headEnd/>
            <a:tailEnd/>
          </a:ln>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b="1"/>
              <a:t>Offre : Q</a:t>
            </a:r>
            <a:r>
              <a:rPr lang="fr-CA" altLang="en-US" b="1" baseline="30000"/>
              <a:t>O</a:t>
            </a:r>
            <a:r>
              <a:rPr lang="fr-CA" altLang="en-US" b="1"/>
              <a:t> = c + dP</a:t>
            </a:r>
          </a:p>
        </p:txBody>
      </p:sp>
      <p:sp>
        <p:nvSpPr>
          <p:cNvPr id="50187" name="Text Box 17"/>
          <p:cNvSpPr txBox="1">
            <a:spLocks noChangeArrowheads="1"/>
          </p:cNvSpPr>
          <p:nvPr/>
        </p:nvSpPr>
        <p:spPr bwMode="auto">
          <a:xfrm>
            <a:off x="796925" y="1219200"/>
            <a:ext cx="503238"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P</a:t>
            </a:r>
          </a:p>
        </p:txBody>
      </p:sp>
      <p:sp>
        <p:nvSpPr>
          <p:cNvPr id="50188" name="Text Box 20"/>
          <p:cNvSpPr txBox="1">
            <a:spLocks noChangeArrowheads="1"/>
          </p:cNvSpPr>
          <p:nvPr/>
        </p:nvSpPr>
        <p:spPr bwMode="auto">
          <a:xfrm>
            <a:off x="7061200" y="5395913"/>
            <a:ext cx="50323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Q</a:t>
            </a:r>
          </a:p>
        </p:txBody>
      </p:sp>
      <p:sp>
        <p:nvSpPr>
          <p:cNvPr id="50189" name="Text Box 21"/>
          <p:cNvSpPr txBox="1">
            <a:spLocks noChangeArrowheads="1"/>
          </p:cNvSpPr>
          <p:nvPr/>
        </p:nvSpPr>
        <p:spPr bwMode="auto">
          <a:xfrm>
            <a:off x="796925" y="5756275"/>
            <a:ext cx="503238"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3200" b="1"/>
              <a:t>0</a:t>
            </a:r>
          </a:p>
        </p:txBody>
      </p:sp>
      <p:sp>
        <p:nvSpPr>
          <p:cNvPr id="50190" name="Oval 26"/>
          <p:cNvSpPr>
            <a:spLocks noChangeArrowheads="1"/>
          </p:cNvSpPr>
          <p:nvPr/>
        </p:nvSpPr>
        <p:spPr bwMode="auto">
          <a:xfrm>
            <a:off x="3581400" y="3505200"/>
            <a:ext cx="381000" cy="381000"/>
          </a:xfrm>
          <a:prstGeom prst="ellipse">
            <a:avLst/>
          </a:prstGeom>
          <a:solidFill>
            <a:srgbClr val="FF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endParaRPr lang="en-CA" altLang="en-US" sz="1800"/>
          </a:p>
        </p:txBody>
      </p:sp>
      <p:sp>
        <p:nvSpPr>
          <p:cNvPr id="50191" name="Line 28"/>
          <p:cNvSpPr>
            <a:spLocks noChangeShapeType="1"/>
          </p:cNvSpPr>
          <p:nvPr/>
        </p:nvSpPr>
        <p:spPr bwMode="auto">
          <a:xfrm flipV="1">
            <a:off x="990600" y="3657600"/>
            <a:ext cx="2819400" cy="76200"/>
          </a:xfrm>
          <a:prstGeom prst="line">
            <a:avLst/>
          </a:prstGeom>
          <a:noFill/>
          <a:ln w="5715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50192" name="Line 29"/>
          <p:cNvSpPr>
            <a:spLocks noChangeShapeType="1"/>
          </p:cNvSpPr>
          <p:nvPr/>
        </p:nvSpPr>
        <p:spPr bwMode="auto">
          <a:xfrm flipV="1">
            <a:off x="3810000" y="3657600"/>
            <a:ext cx="0" cy="2133600"/>
          </a:xfrm>
          <a:prstGeom prst="line">
            <a:avLst/>
          </a:prstGeom>
          <a:noFill/>
          <a:ln w="5715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50193" name="Text Box 30"/>
          <p:cNvSpPr txBox="1">
            <a:spLocks noChangeArrowheads="1"/>
          </p:cNvSpPr>
          <p:nvPr/>
        </p:nvSpPr>
        <p:spPr bwMode="auto">
          <a:xfrm>
            <a:off x="593725" y="3468688"/>
            <a:ext cx="506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CA" altLang="en-US" sz="2400"/>
              <a:t>P*</a:t>
            </a:r>
            <a:endParaRPr lang="fr-CA" altLang="en-US" sz="2400"/>
          </a:p>
        </p:txBody>
      </p:sp>
      <p:sp>
        <p:nvSpPr>
          <p:cNvPr id="50194" name="Text Box 31"/>
          <p:cNvSpPr txBox="1">
            <a:spLocks noChangeArrowheads="1"/>
          </p:cNvSpPr>
          <p:nvPr/>
        </p:nvSpPr>
        <p:spPr bwMode="auto">
          <a:xfrm>
            <a:off x="3641725" y="5754688"/>
            <a:ext cx="539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CA" altLang="en-US" sz="2400" b="1"/>
              <a:t>Q*</a:t>
            </a:r>
            <a:endParaRPr lang="fr-CA" altLang="en-US" sz="2400" b="1"/>
          </a:p>
        </p:txBody>
      </p:sp>
      <p:sp>
        <p:nvSpPr>
          <p:cNvPr id="2" name="Footer Placeholder 1"/>
          <p:cNvSpPr>
            <a:spLocks noGrp="1"/>
          </p:cNvSpPr>
          <p:nvPr>
            <p:ph type="ftr" sz="quarter" idx="11"/>
          </p:nvPr>
        </p:nvSpPr>
        <p:spPr/>
        <p:txBody>
          <a:bodyPr/>
          <a:lstStyle/>
          <a:p>
            <a:pPr>
              <a:defRPr/>
            </a:pPr>
            <a:r>
              <a:rPr lang="fr-CA" smtClean="0"/>
              <a:t>L'offre et la demande</a:t>
            </a:r>
            <a:endParaRPr lang="fr-CA"/>
          </a:p>
        </p:txBody>
      </p:sp>
      <p:sp>
        <p:nvSpPr>
          <p:cNvPr id="3" name="TextBox 2"/>
          <p:cNvSpPr txBox="1"/>
          <p:nvPr/>
        </p:nvSpPr>
        <p:spPr>
          <a:xfrm rot="19377460">
            <a:off x="1364471" y="2990742"/>
            <a:ext cx="3326552" cy="584775"/>
          </a:xfrm>
          <a:prstGeom prst="rect">
            <a:avLst/>
          </a:prstGeom>
          <a:noFill/>
          <a:ln>
            <a:solidFill>
              <a:schemeClr val="tx1"/>
            </a:solidFill>
          </a:ln>
        </p:spPr>
        <p:txBody>
          <a:bodyPr wrap="none" rtlCol="0">
            <a:spAutoFit/>
          </a:bodyPr>
          <a:lstStyle/>
          <a:p>
            <a:r>
              <a:rPr lang="fr-CA" sz="3200" b="1" dirty="0" smtClean="0">
                <a:solidFill>
                  <a:srgbClr val="FF0000"/>
                </a:solidFill>
                <a:latin typeface="Monotype Corsiva" panose="03010101010201010101" pitchFamily="66" charset="0"/>
              </a:rPr>
              <a:t>À titre d’information </a:t>
            </a:r>
            <a:endParaRPr lang="fr-CA" sz="3200" b="1" dirty="0">
              <a:solidFill>
                <a:srgbClr val="FF0000"/>
              </a:solidFill>
              <a:latin typeface="Monotype Corsiva" panose="03010101010201010101" pitchFamily="66" charset="0"/>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Footer Placeholder 4"/>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51204" name="Slide Number Placeholder 5"/>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01139275-0CF4-41E8-BCB8-32DAEF7B75E6}" type="slidenum">
              <a:rPr lang="fr-CA" altLang="en-US" sz="1400" smtClean="0"/>
              <a:pPr eaLnBrk="1" hangingPunct="1">
                <a:spcBef>
                  <a:spcPct val="0"/>
                </a:spcBef>
                <a:buFontTx/>
                <a:buNone/>
              </a:pPr>
              <a:t>51</a:t>
            </a:fld>
            <a:endParaRPr lang="fr-CA" altLang="en-US" sz="1400" smtClean="0"/>
          </a:p>
        </p:txBody>
      </p:sp>
      <p:sp>
        <p:nvSpPr>
          <p:cNvPr id="51205" name="Rectangle 2"/>
          <p:cNvSpPr>
            <a:spLocks noGrp="1" noChangeArrowheads="1"/>
          </p:cNvSpPr>
          <p:nvPr>
            <p:ph type="title"/>
          </p:nvPr>
        </p:nvSpPr>
        <p:spPr/>
        <p:txBody>
          <a:bodyPr/>
          <a:lstStyle/>
          <a:p>
            <a:pPr eaLnBrk="1" hangingPunct="1"/>
            <a:r>
              <a:rPr lang="fr-CA" altLang="en-US" smtClean="0"/>
              <a:t>L’algèbre de l’offre et de la demande</a:t>
            </a:r>
          </a:p>
        </p:txBody>
      </p:sp>
      <p:sp>
        <p:nvSpPr>
          <p:cNvPr id="51206" name="Rectangle 3"/>
          <p:cNvSpPr>
            <a:spLocks noGrp="1" noChangeArrowheads="1"/>
          </p:cNvSpPr>
          <p:nvPr>
            <p:ph type="body" idx="1"/>
          </p:nvPr>
        </p:nvSpPr>
        <p:spPr>
          <a:noFill/>
          <a:ln>
            <a:solidFill>
              <a:schemeClr val="tx1"/>
            </a:solidFill>
            <a:miter lim="800000"/>
            <a:headEnd/>
            <a:tailEnd/>
          </a:ln>
        </p:spPr>
        <p:txBody>
          <a:bodyPr/>
          <a:lstStyle/>
          <a:p>
            <a:pPr eaLnBrk="1" hangingPunct="1"/>
            <a:r>
              <a:rPr lang="fr-CA" altLang="en-US" dirty="0" smtClean="0"/>
              <a:t>Demande : Q</a:t>
            </a:r>
            <a:r>
              <a:rPr lang="fr-CA" altLang="en-US" baseline="30000" dirty="0" smtClean="0"/>
              <a:t>D</a:t>
            </a:r>
            <a:r>
              <a:rPr lang="fr-CA" altLang="en-US" dirty="0" smtClean="0"/>
              <a:t> = a – </a:t>
            </a:r>
            <a:r>
              <a:rPr lang="fr-CA" altLang="en-US" dirty="0" err="1" smtClean="0"/>
              <a:t>bP</a:t>
            </a:r>
            <a:endParaRPr lang="fr-CA" altLang="en-US" dirty="0" smtClean="0"/>
          </a:p>
          <a:p>
            <a:pPr eaLnBrk="1" hangingPunct="1"/>
            <a:r>
              <a:rPr lang="fr-CA" altLang="en-US" dirty="0" smtClean="0"/>
              <a:t>Offre : Q</a:t>
            </a:r>
            <a:r>
              <a:rPr lang="fr-CA" altLang="en-US" baseline="30000" dirty="0" smtClean="0"/>
              <a:t>O</a:t>
            </a:r>
            <a:r>
              <a:rPr lang="fr-CA" altLang="en-US" dirty="0" smtClean="0"/>
              <a:t> = c + </a:t>
            </a:r>
            <a:r>
              <a:rPr lang="fr-CA" altLang="en-US" dirty="0" err="1" smtClean="0"/>
              <a:t>dP</a:t>
            </a:r>
            <a:endParaRPr lang="fr-CA" altLang="en-US" dirty="0" smtClean="0"/>
          </a:p>
          <a:p>
            <a:pPr lvl="1" eaLnBrk="1" hangingPunct="1"/>
            <a:r>
              <a:rPr lang="fr-CA" altLang="en-US" dirty="0" smtClean="0"/>
              <a:t>Q</a:t>
            </a:r>
            <a:r>
              <a:rPr lang="fr-CA" altLang="en-US" baseline="30000" dirty="0" smtClean="0"/>
              <a:t>D</a:t>
            </a:r>
            <a:r>
              <a:rPr lang="fr-CA" altLang="en-US" dirty="0" smtClean="0"/>
              <a:t> = quantité demandée</a:t>
            </a:r>
          </a:p>
          <a:p>
            <a:pPr lvl="1" eaLnBrk="1" hangingPunct="1"/>
            <a:r>
              <a:rPr lang="fr-CA" altLang="en-US" dirty="0" smtClean="0"/>
              <a:t>Q</a:t>
            </a:r>
            <a:r>
              <a:rPr lang="fr-CA" altLang="en-US" baseline="30000" dirty="0" smtClean="0"/>
              <a:t>O</a:t>
            </a:r>
            <a:r>
              <a:rPr lang="fr-CA" altLang="en-US" dirty="0" smtClean="0"/>
              <a:t> = quantité offerte</a:t>
            </a:r>
          </a:p>
          <a:p>
            <a:pPr lvl="1" eaLnBrk="1" hangingPunct="1"/>
            <a:r>
              <a:rPr lang="fr-CA" altLang="en-US" dirty="0" smtClean="0"/>
              <a:t>P = Prix</a:t>
            </a:r>
          </a:p>
          <a:p>
            <a:pPr eaLnBrk="1" hangingPunct="1"/>
            <a:r>
              <a:rPr lang="fr-CA" altLang="en-US" dirty="0" smtClean="0"/>
              <a:t>Pour un marché en équilibre : Q</a:t>
            </a:r>
            <a:r>
              <a:rPr lang="fr-CA" altLang="en-US" baseline="30000" dirty="0" smtClean="0"/>
              <a:t>D</a:t>
            </a:r>
            <a:r>
              <a:rPr lang="fr-CA" altLang="en-US" dirty="0" smtClean="0"/>
              <a:t> = Q</a:t>
            </a:r>
            <a:r>
              <a:rPr lang="fr-CA" altLang="en-US" baseline="30000" dirty="0" smtClean="0"/>
              <a:t>O</a:t>
            </a:r>
            <a:r>
              <a:rPr lang="fr-CA" altLang="en-US" dirty="0" smtClean="0"/>
              <a:t> </a:t>
            </a:r>
          </a:p>
          <a:p>
            <a:pPr lvl="1" eaLnBrk="1" hangingPunct="1"/>
            <a:r>
              <a:rPr lang="fr-CA" altLang="en-US" dirty="0" smtClean="0"/>
              <a:t>une quantité (Q*) et un prix (P*)</a:t>
            </a:r>
          </a:p>
          <a:p>
            <a:pPr lvl="1" eaLnBrk="1" hangingPunct="1"/>
            <a:r>
              <a:rPr lang="fr-CA" altLang="en-US" dirty="0" smtClean="0"/>
              <a:t>Marché en équilibre : Q</a:t>
            </a:r>
            <a:r>
              <a:rPr lang="fr-CA" altLang="en-US" baseline="30000" dirty="0" smtClean="0"/>
              <a:t>*</a:t>
            </a:r>
            <a:r>
              <a:rPr lang="fr-CA" altLang="en-US" dirty="0" smtClean="0"/>
              <a:t> = a – </a:t>
            </a:r>
            <a:r>
              <a:rPr lang="fr-CA" altLang="en-US" dirty="0" err="1" smtClean="0"/>
              <a:t>bP</a:t>
            </a:r>
            <a:r>
              <a:rPr lang="fr-CA" altLang="en-US" dirty="0" smtClean="0"/>
              <a:t>* et Q* = c + </a:t>
            </a:r>
            <a:r>
              <a:rPr lang="fr-CA" altLang="en-US" dirty="0" err="1" smtClean="0"/>
              <a:t>dP</a:t>
            </a:r>
            <a:endParaRPr lang="fr-CA" altLang="en-US" dirty="0" smtClean="0"/>
          </a:p>
          <a:p>
            <a:pPr eaLnBrk="1" hangingPunct="1"/>
            <a:endParaRPr lang="fr-CA" altLang="en-US" dirty="0" smtClean="0"/>
          </a:p>
          <a:p>
            <a:pPr lvl="1" eaLnBrk="1" hangingPunct="1"/>
            <a:endParaRPr lang="fr-CA" altLang="en-US" dirty="0" smtClean="0"/>
          </a:p>
        </p:txBody>
      </p:sp>
      <p:sp>
        <p:nvSpPr>
          <p:cNvPr id="6" name="TextBox 5"/>
          <p:cNvSpPr txBox="1"/>
          <p:nvPr/>
        </p:nvSpPr>
        <p:spPr>
          <a:xfrm rot="19377460">
            <a:off x="1364471" y="2990742"/>
            <a:ext cx="3326552" cy="584775"/>
          </a:xfrm>
          <a:prstGeom prst="rect">
            <a:avLst/>
          </a:prstGeom>
          <a:noFill/>
          <a:ln>
            <a:solidFill>
              <a:schemeClr val="tx1"/>
            </a:solidFill>
          </a:ln>
        </p:spPr>
        <p:txBody>
          <a:bodyPr wrap="none" rtlCol="0">
            <a:spAutoFit/>
          </a:bodyPr>
          <a:lstStyle/>
          <a:p>
            <a:r>
              <a:rPr lang="fr-CA" sz="3200" b="1" dirty="0" smtClean="0">
                <a:solidFill>
                  <a:srgbClr val="FF0000"/>
                </a:solidFill>
                <a:latin typeface="Monotype Corsiva" panose="03010101010201010101" pitchFamily="66" charset="0"/>
              </a:rPr>
              <a:t>À titre d’information </a:t>
            </a:r>
            <a:endParaRPr lang="fr-CA" sz="3200" b="1" dirty="0">
              <a:solidFill>
                <a:srgbClr val="FF0000"/>
              </a:solidFill>
              <a:latin typeface="Monotype Corsiva" panose="03010101010201010101" pitchFamily="66" charset="0"/>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Footer Placeholder 4"/>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52228" name="Slide Number Placeholder 5"/>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4F89BE38-B645-4F99-AC8F-ADED8C415F41}" type="slidenum">
              <a:rPr lang="fr-CA" altLang="en-US" sz="1400" smtClean="0"/>
              <a:pPr eaLnBrk="1" hangingPunct="1">
                <a:spcBef>
                  <a:spcPct val="0"/>
                </a:spcBef>
                <a:buFontTx/>
                <a:buNone/>
              </a:pPr>
              <a:t>52</a:t>
            </a:fld>
            <a:endParaRPr lang="fr-CA" altLang="en-US" sz="1400" smtClean="0"/>
          </a:p>
        </p:txBody>
      </p:sp>
      <p:sp>
        <p:nvSpPr>
          <p:cNvPr id="52229" name="Rectangle 2"/>
          <p:cNvSpPr>
            <a:spLocks noGrp="1" noChangeArrowheads="1"/>
          </p:cNvSpPr>
          <p:nvPr>
            <p:ph type="title"/>
          </p:nvPr>
        </p:nvSpPr>
        <p:spPr/>
        <p:txBody>
          <a:bodyPr/>
          <a:lstStyle/>
          <a:p>
            <a:pPr eaLnBrk="1" hangingPunct="1"/>
            <a:r>
              <a:rPr lang="fr-CA" altLang="en-US" smtClean="0"/>
              <a:t>L’algèbre de l’offre et de la demande</a:t>
            </a:r>
          </a:p>
        </p:txBody>
      </p:sp>
      <p:sp>
        <p:nvSpPr>
          <p:cNvPr id="52230" name="Rectangle 3"/>
          <p:cNvSpPr>
            <a:spLocks noGrp="1" noChangeArrowheads="1"/>
          </p:cNvSpPr>
          <p:nvPr>
            <p:ph type="body" idx="1"/>
          </p:nvPr>
        </p:nvSpPr>
        <p:spPr>
          <a:noFill/>
          <a:ln>
            <a:solidFill>
              <a:schemeClr val="tx1"/>
            </a:solidFill>
            <a:miter lim="800000"/>
            <a:headEnd/>
            <a:tailEnd/>
          </a:ln>
        </p:spPr>
        <p:txBody>
          <a:bodyPr/>
          <a:lstStyle/>
          <a:p>
            <a:pPr eaLnBrk="1" hangingPunct="1">
              <a:lnSpc>
                <a:spcPct val="90000"/>
              </a:lnSpc>
            </a:pPr>
            <a:r>
              <a:rPr lang="fr-CA" altLang="en-US" sz="2400" smtClean="0"/>
              <a:t>Pour un marché en équilibre :</a:t>
            </a:r>
          </a:p>
          <a:p>
            <a:pPr lvl="1" eaLnBrk="1" hangingPunct="1">
              <a:lnSpc>
                <a:spcPct val="90000"/>
              </a:lnSpc>
              <a:buFont typeface="Wingdings" pitchFamily="2" charset="2"/>
              <a:buChar char="§"/>
            </a:pPr>
            <a:r>
              <a:rPr lang="fr-CA" altLang="en-US" sz="2000" smtClean="0"/>
              <a:t>a – bP* = c + dP*</a:t>
            </a:r>
          </a:p>
          <a:p>
            <a:pPr lvl="1" eaLnBrk="1" hangingPunct="1">
              <a:lnSpc>
                <a:spcPct val="90000"/>
              </a:lnSpc>
              <a:buFont typeface="Wingdings" pitchFamily="2" charset="2"/>
              <a:buChar char="§"/>
            </a:pPr>
            <a:r>
              <a:rPr lang="fr-CA" altLang="en-US" sz="2000" smtClean="0"/>
              <a:t>(a – c) = dP* + bP* = P*(b+d)</a:t>
            </a:r>
          </a:p>
          <a:p>
            <a:pPr lvl="1" eaLnBrk="1" hangingPunct="1">
              <a:lnSpc>
                <a:spcPct val="90000"/>
              </a:lnSpc>
              <a:buFont typeface="Wingdings" pitchFamily="2" charset="2"/>
              <a:buChar char="§"/>
            </a:pPr>
            <a:r>
              <a:rPr lang="fr-CA" altLang="en-US" sz="2000" smtClean="0"/>
              <a:t>Si (a – c) = P*(b+d), </a:t>
            </a:r>
          </a:p>
          <a:p>
            <a:pPr lvl="1" algn="ctr" eaLnBrk="1" hangingPunct="1">
              <a:lnSpc>
                <a:spcPct val="90000"/>
              </a:lnSpc>
              <a:buFontTx/>
              <a:buNone/>
            </a:pPr>
            <a:r>
              <a:rPr lang="fr-CA" altLang="en-US" sz="2800" b="1" smtClean="0"/>
              <a:t>P* = (a-c) ÷ (b+d)</a:t>
            </a:r>
          </a:p>
          <a:p>
            <a:pPr eaLnBrk="1" hangingPunct="1">
              <a:lnSpc>
                <a:spcPct val="90000"/>
              </a:lnSpc>
            </a:pPr>
            <a:r>
              <a:rPr lang="fr-CA" altLang="en-US" sz="2400" smtClean="0"/>
              <a:t>De Q* = a – bP* [ou Q* = C + dP*]</a:t>
            </a:r>
          </a:p>
          <a:p>
            <a:pPr eaLnBrk="1" hangingPunct="1">
              <a:lnSpc>
                <a:spcPct val="90000"/>
              </a:lnSpc>
              <a:buFontTx/>
              <a:buNone/>
            </a:pPr>
            <a:r>
              <a:rPr lang="fr-CA" altLang="en-US" sz="2400" smtClean="0"/>
              <a:t>	Q* = a – b*{(a-c) ÷ (b+d)}</a:t>
            </a:r>
          </a:p>
          <a:p>
            <a:pPr algn="ctr" eaLnBrk="1" hangingPunct="1">
              <a:lnSpc>
                <a:spcPct val="90000"/>
              </a:lnSpc>
              <a:buFontTx/>
              <a:buNone/>
            </a:pPr>
            <a:r>
              <a:rPr lang="fr-CA" altLang="en-US" sz="2400" smtClean="0"/>
              <a:t>	</a:t>
            </a:r>
            <a:r>
              <a:rPr lang="fr-CA" altLang="en-US" b="1" smtClean="0"/>
              <a:t>Q* = (ad + bc) ÷ (b+d)</a:t>
            </a:r>
          </a:p>
          <a:p>
            <a:pPr eaLnBrk="1" hangingPunct="1">
              <a:lnSpc>
                <a:spcPct val="90000"/>
              </a:lnSpc>
              <a:buFontTx/>
              <a:buNone/>
            </a:pPr>
            <a:endParaRPr lang="fr-CA" altLang="en-US" b="1" smtClean="0"/>
          </a:p>
          <a:p>
            <a:pPr eaLnBrk="1" hangingPunct="1">
              <a:lnSpc>
                <a:spcPct val="90000"/>
              </a:lnSpc>
              <a:buFontTx/>
              <a:buNone/>
            </a:pPr>
            <a:endParaRPr lang="fr-CA" altLang="en-US" sz="2400" b="1" smtClean="0"/>
          </a:p>
          <a:p>
            <a:pPr lvl="1" eaLnBrk="1" hangingPunct="1">
              <a:lnSpc>
                <a:spcPct val="90000"/>
              </a:lnSpc>
              <a:buFontTx/>
              <a:buNone/>
            </a:pPr>
            <a:r>
              <a:rPr lang="en-CA" altLang="en-US" sz="2000" smtClean="0"/>
              <a:t> </a:t>
            </a:r>
            <a:endParaRPr lang="fr-CA" altLang="en-US" sz="2000" smtClean="0"/>
          </a:p>
        </p:txBody>
      </p:sp>
      <p:sp>
        <p:nvSpPr>
          <p:cNvPr id="6" name="TextBox 5"/>
          <p:cNvSpPr txBox="1"/>
          <p:nvPr/>
        </p:nvSpPr>
        <p:spPr>
          <a:xfrm rot="19377460">
            <a:off x="1364471" y="2990742"/>
            <a:ext cx="3326552" cy="584775"/>
          </a:xfrm>
          <a:prstGeom prst="rect">
            <a:avLst/>
          </a:prstGeom>
          <a:noFill/>
          <a:ln>
            <a:solidFill>
              <a:schemeClr val="tx1"/>
            </a:solidFill>
          </a:ln>
        </p:spPr>
        <p:txBody>
          <a:bodyPr wrap="none" rtlCol="0">
            <a:spAutoFit/>
          </a:bodyPr>
          <a:lstStyle/>
          <a:p>
            <a:r>
              <a:rPr lang="fr-CA" sz="3200" b="1" dirty="0" smtClean="0">
                <a:solidFill>
                  <a:srgbClr val="FF0000"/>
                </a:solidFill>
                <a:latin typeface="Monotype Corsiva" panose="03010101010201010101" pitchFamily="66" charset="0"/>
              </a:rPr>
              <a:t>À titre d’information </a:t>
            </a:r>
            <a:endParaRPr lang="fr-CA" sz="3200" b="1" dirty="0">
              <a:solidFill>
                <a:srgbClr val="FF0000"/>
              </a:solidFill>
              <a:latin typeface="Monotype Corsiva" panose="03010101010201010101" pitchFamily="66" charset="0"/>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Footer Placeholder 5"/>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53252" name="Slide Number Placeholder 6"/>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F96F01A6-8F4E-4979-A853-26D2424E5593}" type="slidenum">
              <a:rPr lang="fr-CA" altLang="en-US" sz="1400" smtClean="0"/>
              <a:pPr eaLnBrk="1" hangingPunct="1">
                <a:spcBef>
                  <a:spcPct val="0"/>
                </a:spcBef>
                <a:buFontTx/>
                <a:buNone/>
              </a:pPr>
              <a:t>53</a:t>
            </a:fld>
            <a:endParaRPr lang="fr-CA" altLang="en-US" sz="1400" smtClean="0"/>
          </a:p>
        </p:txBody>
      </p:sp>
      <p:sp>
        <p:nvSpPr>
          <p:cNvPr id="53253" name="Rectangle 4"/>
          <p:cNvSpPr>
            <a:spLocks noGrp="1" noChangeArrowheads="1"/>
          </p:cNvSpPr>
          <p:nvPr>
            <p:ph type="title"/>
          </p:nvPr>
        </p:nvSpPr>
        <p:spPr/>
        <p:txBody>
          <a:bodyPr/>
          <a:lstStyle/>
          <a:p>
            <a:pPr eaLnBrk="1" hangingPunct="1"/>
            <a:r>
              <a:rPr lang="fr-CA" altLang="en-US" smtClean="0"/>
              <a:t>L’algèbre de l’offre et de la demande :</a:t>
            </a:r>
            <a:br>
              <a:rPr lang="fr-CA" altLang="en-US" smtClean="0"/>
            </a:br>
            <a:r>
              <a:rPr lang="fr-CA" altLang="en-US" smtClean="0"/>
              <a:t>Exemple</a:t>
            </a:r>
          </a:p>
        </p:txBody>
      </p:sp>
      <p:sp>
        <p:nvSpPr>
          <p:cNvPr id="53254" name="Rectangle 5"/>
          <p:cNvSpPr>
            <a:spLocks noGrp="1" noChangeArrowheads="1"/>
          </p:cNvSpPr>
          <p:nvPr>
            <p:ph type="body" sz="half" idx="1"/>
          </p:nvPr>
        </p:nvSpPr>
        <p:spPr>
          <a:noFill/>
          <a:ln>
            <a:solidFill>
              <a:schemeClr val="tx1"/>
            </a:solidFill>
            <a:miter lim="800000"/>
            <a:headEnd/>
            <a:tailEnd/>
          </a:ln>
        </p:spPr>
        <p:txBody>
          <a:bodyPr/>
          <a:lstStyle/>
          <a:p>
            <a:pPr eaLnBrk="1" hangingPunct="1"/>
            <a:r>
              <a:rPr lang="fr-CA" altLang="en-US" sz="2400" dirty="0" smtClean="0"/>
              <a:t>Q</a:t>
            </a:r>
            <a:r>
              <a:rPr lang="fr-CA" altLang="en-US" sz="2400" baseline="30000" dirty="0" smtClean="0"/>
              <a:t>D</a:t>
            </a:r>
            <a:r>
              <a:rPr lang="fr-CA" altLang="en-US" sz="2400" dirty="0" smtClean="0"/>
              <a:t> = 18 – 3P </a:t>
            </a:r>
          </a:p>
          <a:p>
            <a:pPr eaLnBrk="1" hangingPunct="1"/>
            <a:r>
              <a:rPr lang="fr-CA" altLang="en-US" sz="2400" dirty="0" smtClean="0"/>
              <a:t>Q</a:t>
            </a:r>
            <a:r>
              <a:rPr lang="fr-CA" altLang="en-US" sz="2400" baseline="30000" dirty="0" smtClean="0"/>
              <a:t>O</a:t>
            </a:r>
            <a:r>
              <a:rPr lang="fr-CA" altLang="en-US" sz="2400" dirty="0" smtClean="0"/>
              <a:t> = 2 + 5P</a:t>
            </a:r>
          </a:p>
          <a:p>
            <a:pPr algn="ctr" eaLnBrk="1" hangingPunct="1">
              <a:buFontTx/>
              <a:buNone/>
            </a:pPr>
            <a:r>
              <a:rPr lang="fr-CA" altLang="en-US" sz="2400" dirty="0" smtClean="0"/>
              <a:t>a = 18; b = 3; c = 2 et d = 5</a:t>
            </a:r>
          </a:p>
          <a:p>
            <a:pPr eaLnBrk="1" hangingPunct="1">
              <a:buFontTx/>
              <a:buNone/>
            </a:pPr>
            <a:r>
              <a:rPr lang="fr-CA" altLang="en-US" sz="2400" dirty="0" smtClean="0"/>
              <a:t>	</a:t>
            </a:r>
            <a:r>
              <a:rPr lang="fr-CA" altLang="en-US" sz="2400" u="sng" dirty="0" smtClean="0"/>
              <a:t>Marché en équilibre</a:t>
            </a:r>
            <a:r>
              <a:rPr lang="fr-CA" altLang="en-US" sz="2400" dirty="0" smtClean="0"/>
              <a:t> </a:t>
            </a:r>
          </a:p>
          <a:p>
            <a:pPr lvl="1" eaLnBrk="1" hangingPunct="1">
              <a:buFont typeface="Wingdings" pitchFamily="2" charset="2"/>
              <a:buChar char="§"/>
            </a:pPr>
            <a:r>
              <a:rPr lang="fr-CA" altLang="en-US" sz="2000" dirty="0" smtClean="0"/>
              <a:t>Q</a:t>
            </a:r>
            <a:r>
              <a:rPr lang="fr-CA" altLang="en-US" sz="2000" baseline="30000" dirty="0" smtClean="0"/>
              <a:t>*</a:t>
            </a:r>
            <a:r>
              <a:rPr lang="fr-CA" altLang="en-US" sz="2000" dirty="0" smtClean="0"/>
              <a:t> = 18 – 3P* et Q</a:t>
            </a:r>
            <a:r>
              <a:rPr lang="fr-CA" altLang="en-US" sz="2000" baseline="30000" dirty="0" smtClean="0"/>
              <a:t>*</a:t>
            </a:r>
            <a:r>
              <a:rPr lang="fr-CA" altLang="en-US" sz="2000" dirty="0" smtClean="0"/>
              <a:t> = 2 + 5P*</a:t>
            </a:r>
          </a:p>
          <a:p>
            <a:pPr lvl="1" eaLnBrk="1" hangingPunct="1">
              <a:buFont typeface="Wingdings" pitchFamily="2" charset="2"/>
              <a:buChar char="§"/>
            </a:pPr>
            <a:r>
              <a:rPr lang="fr-CA" altLang="en-US" sz="2000" dirty="0" smtClean="0"/>
              <a:t>18 – 3P* = 2 + 5P*; 8P* = 18 – 2 = 16; P* = 2</a:t>
            </a:r>
          </a:p>
          <a:p>
            <a:pPr lvl="1" eaLnBrk="1" hangingPunct="1">
              <a:buFont typeface="Wingdings" pitchFamily="2" charset="2"/>
              <a:buChar char="§"/>
            </a:pPr>
            <a:r>
              <a:rPr lang="fr-CA" altLang="en-US" sz="2000" dirty="0" smtClean="0"/>
              <a:t>Si P* = 2, Q* = 18 - 3(2) = 2 + 5(2) = 12</a:t>
            </a:r>
          </a:p>
          <a:p>
            <a:pPr lvl="1" eaLnBrk="1" hangingPunct="1">
              <a:buFontTx/>
              <a:buNone/>
            </a:pPr>
            <a:r>
              <a:rPr lang="fr-CA" altLang="en-US" sz="2000" u="sng" dirty="0" smtClean="0"/>
              <a:t>Prix et quantité en équilibre</a:t>
            </a:r>
            <a:r>
              <a:rPr lang="fr-CA" altLang="en-US" sz="2000" dirty="0" smtClean="0"/>
              <a:t>  P* = 2 et Q* = 12</a:t>
            </a:r>
          </a:p>
          <a:p>
            <a:pPr eaLnBrk="1" hangingPunct="1"/>
            <a:endParaRPr lang="fr-CA" altLang="en-US" sz="2400" dirty="0" smtClean="0"/>
          </a:p>
        </p:txBody>
      </p:sp>
      <p:sp>
        <p:nvSpPr>
          <p:cNvPr id="53255" name="Rectangle 7"/>
          <p:cNvSpPr>
            <a:spLocks noGrp="1" noChangeArrowheads="1"/>
          </p:cNvSpPr>
          <p:nvPr>
            <p:ph type="body" sz="half" idx="2"/>
          </p:nvPr>
        </p:nvSpPr>
        <p:spPr>
          <a:noFill/>
          <a:ln>
            <a:solidFill>
              <a:schemeClr val="tx1"/>
            </a:solidFill>
            <a:miter lim="800000"/>
            <a:headEnd/>
            <a:tailEnd/>
          </a:ln>
        </p:spPr>
        <p:txBody>
          <a:bodyPr/>
          <a:lstStyle/>
          <a:p>
            <a:pPr eaLnBrk="1" hangingPunct="1"/>
            <a:r>
              <a:rPr lang="fr-CA" altLang="en-US" sz="2400" dirty="0" smtClean="0"/>
              <a:t>P* = (a-c) ÷ (</a:t>
            </a:r>
            <a:r>
              <a:rPr lang="fr-CA" altLang="en-US" sz="2400" dirty="0" err="1" smtClean="0"/>
              <a:t>b+d</a:t>
            </a:r>
            <a:r>
              <a:rPr lang="fr-CA" altLang="en-US" sz="2400" dirty="0" smtClean="0"/>
              <a:t>) </a:t>
            </a:r>
          </a:p>
          <a:p>
            <a:pPr eaLnBrk="1" hangingPunct="1">
              <a:buFontTx/>
              <a:buNone/>
            </a:pPr>
            <a:r>
              <a:rPr lang="fr-CA" altLang="en-US" sz="2400" dirty="0" smtClean="0"/>
              <a:t>	= (18-2) ÷ (3+5) = 16 ÷ 8 = 2 $</a:t>
            </a:r>
          </a:p>
          <a:p>
            <a:pPr eaLnBrk="1" hangingPunct="1"/>
            <a:r>
              <a:rPr lang="fr-CA" altLang="en-US" sz="2400" dirty="0" smtClean="0"/>
              <a:t>Q* = (ad + </a:t>
            </a:r>
            <a:r>
              <a:rPr lang="fr-CA" altLang="en-US" sz="2400" dirty="0" err="1" smtClean="0"/>
              <a:t>bc</a:t>
            </a:r>
            <a:r>
              <a:rPr lang="fr-CA" altLang="en-US" sz="2400" dirty="0" smtClean="0"/>
              <a:t>) ÷ (</a:t>
            </a:r>
            <a:r>
              <a:rPr lang="fr-CA" altLang="en-US" sz="2400" dirty="0" err="1" smtClean="0"/>
              <a:t>b+d</a:t>
            </a:r>
            <a:r>
              <a:rPr lang="fr-CA" altLang="en-US" sz="2400" dirty="0" smtClean="0"/>
              <a:t>)</a:t>
            </a:r>
          </a:p>
          <a:p>
            <a:pPr eaLnBrk="1" hangingPunct="1">
              <a:buFontTx/>
              <a:buNone/>
            </a:pPr>
            <a:r>
              <a:rPr lang="fr-CA" altLang="en-US" sz="2400" dirty="0" smtClean="0"/>
              <a:t>	= [18(5) + 3(2)] ÷ (3+5) </a:t>
            </a:r>
          </a:p>
          <a:p>
            <a:pPr eaLnBrk="1" hangingPunct="1">
              <a:buFontTx/>
              <a:buNone/>
            </a:pPr>
            <a:r>
              <a:rPr lang="fr-CA" altLang="en-US" sz="2400" dirty="0" smtClean="0"/>
              <a:t>	= 96 ÷ 8 = 12 unités </a:t>
            </a:r>
          </a:p>
          <a:p>
            <a:pPr eaLnBrk="1" hangingPunct="1"/>
            <a:endParaRPr lang="fr-CA" altLang="en-US" sz="2400" dirty="0" smtClean="0"/>
          </a:p>
        </p:txBody>
      </p:sp>
      <p:sp>
        <p:nvSpPr>
          <p:cNvPr id="7" name="TextBox 6"/>
          <p:cNvSpPr txBox="1"/>
          <p:nvPr/>
        </p:nvSpPr>
        <p:spPr>
          <a:xfrm rot="19377460">
            <a:off x="1364471" y="2990742"/>
            <a:ext cx="3326552" cy="584775"/>
          </a:xfrm>
          <a:prstGeom prst="rect">
            <a:avLst/>
          </a:prstGeom>
          <a:noFill/>
          <a:ln>
            <a:solidFill>
              <a:schemeClr val="tx1"/>
            </a:solidFill>
          </a:ln>
        </p:spPr>
        <p:txBody>
          <a:bodyPr wrap="none" rtlCol="0">
            <a:spAutoFit/>
          </a:bodyPr>
          <a:lstStyle/>
          <a:p>
            <a:r>
              <a:rPr lang="fr-CA" sz="3200" b="1" dirty="0" smtClean="0">
                <a:solidFill>
                  <a:srgbClr val="FF0000"/>
                </a:solidFill>
                <a:latin typeface="Monotype Corsiva" panose="03010101010201010101" pitchFamily="66" charset="0"/>
              </a:rPr>
              <a:t>À titre d’information </a:t>
            </a:r>
            <a:endParaRPr lang="fr-CA" sz="3200" b="1" dirty="0">
              <a:solidFill>
                <a:srgbClr val="FF0000"/>
              </a:solidFill>
              <a:latin typeface="Monotype Corsiva" panose="03010101010201010101" pitchFamily="66"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Footer Placeholder 4"/>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54276" name="Slide Number Placeholder 5"/>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FA735D99-1B26-4A3C-A34C-F8E14E6B57D7}" type="slidenum">
              <a:rPr lang="fr-CA" altLang="en-US" sz="1400" smtClean="0"/>
              <a:pPr eaLnBrk="1" hangingPunct="1">
                <a:spcBef>
                  <a:spcPct val="0"/>
                </a:spcBef>
                <a:buFontTx/>
                <a:buNone/>
              </a:pPr>
              <a:t>54</a:t>
            </a:fld>
            <a:endParaRPr lang="fr-CA" altLang="en-US" sz="1400" smtClean="0"/>
          </a:p>
        </p:txBody>
      </p:sp>
      <p:sp>
        <p:nvSpPr>
          <p:cNvPr id="54277" name="Rectangle 2"/>
          <p:cNvSpPr>
            <a:spLocks noGrp="1" noChangeArrowheads="1"/>
          </p:cNvSpPr>
          <p:nvPr>
            <p:ph type="title"/>
          </p:nvPr>
        </p:nvSpPr>
        <p:spPr/>
        <p:txBody>
          <a:bodyPr/>
          <a:lstStyle/>
          <a:p>
            <a:pPr eaLnBrk="1" hangingPunct="1"/>
            <a:r>
              <a:rPr lang="fr-CA" altLang="en-US" dirty="0" smtClean="0"/>
              <a:t>1</a:t>
            </a:r>
            <a:r>
              <a:rPr lang="fr-CA" altLang="en-US" baseline="30000" dirty="0" smtClean="0"/>
              <a:t>er</a:t>
            </a:r>
            <a:r>
              <a:rPr lang="fr-CA" altLang="en-US" dirty="0" smtClean="0"/>
              <a:t> Exercice : L’offre et la demande</a:t>
            </a:r>
          </a:p>
        </p:txBody>
      </p:sp>
      <p:sp>
        <p:nvSpPr>
          <p:cNvPr id="54278" name="Rectangle 3"/>
          <p:cNvSpPr>
            <a:spLocks noGrp="1" noChangeArrowheads="1"/>
          </p:cNvSpPr>
          <p:nvPr>
            <p:ph type="body" idx="1"/>
          </p:nvPr>
        </p:nvSpPr>
        <p:spPr>
          <a:noFill/>
          <a:ln>
            <a:solidFill>
              <a:schemeClr val="tx1"/>
            </a:solidFill>
            <a:miter lim="800000"/>
            <a:headEnd/>
            <a:tailEnd/>
          </a:ln>
        </p:spPr>
        <p:txBody>
          <a:bodyPr/>
          <a:lstStyle/>
          <a:p>
            <a:pPr eaLnBrk="1" hangingPunct="1">
              <a:lnSpc>
                <a:spcPct val="90000"/>
              </a:lnSpc>
              <a:buFontTx/>
              <a:buNone/>
            </a:pPr>
            <a:r>
              <a:rPr lang="fr-CA" altLang="en-US" sz="2000" dirty="0" smtClean="0"/>
              <a:t>	</a:t>
            </a:r>
            <a:r>
              <a:rPr lang="fr-CA" altLang="en-US" sz="2400" dirty="0" smtClean="0"/>
              <a:t>Quel est l’impact des variations suivantes sur la quantité demandée ou sur la demande de disques compacts de musique “rock” ? </a:t>
            </a:r>
          </a:p>
          <a:p>
            <a:pPr eaLnBrk="1" hangingPunct="1">
              <a:lnSpc>
                <a:spcPct val="90000"/>
              </a:lnSpc>
              <a:buFontTx/>
              <a:buNone/>
            </a:pPr>
            <a:r>
              <a:rPr lang="fr-CA" altLang="en-US" sz="2400" dirty="0" smtClean="0"/>
              <a:t>	a)	Le prix des lecteurs de disques compacts augmente</a:t>
            </a:r>
          </a:p>
          <a:p>
            <a:pPr eaLnBrk="1" hangingPunct="1">
              <a:lnSpc>
                <a:spcPct val="90000"/>
              </a:lnSpc>
              <a:buFontTx/>
              <a:buNone/>
            </a:pPr>
            <a:r>
              <a:rPr lang="fr-CA" altLang="en-US" sz="2400" dirty="0" smtClean="0"/>
              <a:t>	b)	Le prix d’un disque compact diminue</a:t>
            </a:r>
          </a:p>
          <a:p>
            <a:pPr eaLnBrk="1" hangingPunct="1">
              <a:lnSpc>
                <a:spcPct val="90000"/>
              </a:lnSpc>
              <a:buFontTx/>
              <a:buNone/>
            </a:pPr>
            <a:r>
              <a:rPr lang="fr-CA" altLang="en-US" sz="2400" dirty="0" smtClean="0"/>
              <a:t>	c)	Le prix des cassettes augmente</a:t>
            </a:r>
          </a:p>
          <a:p>
            <a:pPr eaLnBrk="1" hangingPunct="1">
              <a:lnSpc>
                <a:spcPct val="90000"/>
              </a:lnSpc>
              <a:buFontTx/>
              <a:buNone/>
            </a:pPr>
            <a:r>
              <a:rPr lang="fr-CA" altLang="en-US" sz="2400" dirty="0" smtClean="0"/>
              <a:t>	d)	L’engouement pour la musique classique augmente</a:t>
            </a:r>
          </a:p>
          <a:p>
            <a:pPr eaLnBrk="1" hangingPunct="1">
              <a:lnSpc>
                <a:spcPct val="90000"/>
              </a:lnSpc>
              <a:buFontTx/>
              <a:buNone/>
            </a:pPr>
            <a:r>
              <a:rPr lang="fr-CA" altLang="en-US" sz="2400" dirty="0" smtClean="0"/>
              <a:t>	e)	Le revenu moyen de tous les acheteurs de disques 	compacts augmente </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Footer Placeholder 4"/>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55300" name="Slide Number Placeholder 5"/>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09023BE9-E3AB-4F93-9CD5-BC1E6AF062FA}" type="slidenum">
              <a:rPr lang="fr-CA" altLang="en-US" sz="1400" smtClean="0"/>
              <a:pPr eaLnBrk="1" hangingPunct="1">
                <a:spcBef>
                  <a:spcPct val="0"/>
                </a:spcBef>
                <a:buFontTx/>
                <a:buNone/>
              </a:pPr>
              <a:t>55</a:t>
            </a:fld>
            <a:endParaRPr lang="fr-CA" altLang="en-US" sz="1400" smtClean="0"/>
          </a:p>
        </p:txBody>
      </p:sp>
      <p:sp>
        <p:nvSpPr>
          <p:cNvPr id="55301" name="Rectangle 2"/>
          <p:cNvSpPr>
            <a:spLocks noGrp="1" noChangeArrowheads="1"/>
          </p:cNvSpPr>
          <p:nvPr>
            <p:ph type="title"/>
          </p:nvPr>
        </p:nvSpPr>
        <p:spPr/>
        <p:txBody>
          <a:bodyPr/>
          <a:lstStyle/>
          <a:p>
            <a:pPr eaLnBrk="1" hangingPunct="1"/>
            <a:r>
              <a:rPr lang="fr-CA" altLang="en-US" dirty="0"/>
              <a:t>1</a:t>
            </a:r>
            <a:r>
              <a:rPr lang="fr-CA" altLang="en-US" baseline="30000" dirty="0"/>
              <a:t>er</a:t>
            </a:r>
            <a:r>
              <a:rPr lang="fr-CA" altLang="en-US" dirty="0"/>
              <a:t> Exercice : </a:t>
            </a:r>
            <a:r>
              <a:rPr lang="fr-CA" altLang="en-US" dirty="0" smtClean="0"/>
              <a:t>Réponses</a:t>
            </a:r>
          </a:p>
        </p:txBody>
      </p:sp>
      <p:sp>
        <p:nvSpPr>
          <p:cNvPr id="55302" name="Rectangle 3"/>
          <p:cNvSpPr>
            <a:spLocks noGrp="1" noChangeArrowheads="1"/>
          </p:cNvSpPr>
          <p:nvPr>
            <p:ph type="body" idx="1"/>
          </p:nvPr>
        </p:nvSpPr>
        <p:spPr>
          <a:noFill/>
          <a:ln>
            <a:solidFill>
              <a:schemeClr val="tx1"/>
            </a:solidFill>
            <a:miter lim="800000"/>
            <a:headEnd/>
            <a:tailEnd/>
          </a:ln>
        </p:spPr>
        <p:txBody>
          <a:bodyPr/>
          <a:lstStyle/>
          <a:p>
            <a:pPr eaLnBrk="1" hangingPunct="1">
              <a:lnSpc>
                <a:spcPct val="90000"/>
              </a:lnSpc>
              <a:buFontTx/>
              <a:buNone/>
            </a:pPr>
            <a:r>
              <a:rPr lang="fr-CA" altLang="en-US" sz="2400" dirty="0" smtClean="0"/>
              <a:t>a)	Le prix des lecteurs de disques compacts augmente </a:t>
            </a:r>
            <a:r>
              <a:rPr lang="fr-CA" altLang="en-US" sz="2400" b="1" dirty="0" smtClean="0"/>
              <a:t>(diminution de la demande : biens complémentaires)</a:t>
            </a:r>
          </a:p>
          <a:p>
            <a:pPr marL="457200" indent="-457200" eaLnBrk="1" hangingPunct="1">
              <a:lnSpc>
                <a:spcPct val="90000"/>
              </a:lnSpc>
              <a:buFontTx/>
              <a:buAutoNum type="alphaLcParenR" startAt="2"/>
            </a:pPr>
            <a:r>
              <a:rPr lang="fr-CA" altLang="en-US" sz="2400" dirty="0" smtClean="0"/>
              <a:t>Le prix d’un disque compact diminue </a:t>
            </a:r>
          </a:p>
          <a:p>
            <a:pPr marL="0" indent="0" algn="ctr" eaLnBrk="1" hangingPunct="1">
              <a:lnSpc>
                <a:spcPct val="90000"/>
              </a:lnSpc>
              <a:buNone/>
            </a:pPr>
            <a:r>
              <a:rPr lang="fr-CA" altLang="en-US" sz="2400" b="1" dirty="0"/>
              <a:t>	</a:t>
            </a:r>
            <a:r>
              <a:rPr lang="fr-CA" altLang="en-US" sz="2400" b="1" dirty="0" smtClean="0"/>
              <a:t>(augmentation de la quantité demandée) </a:t>
            </a:r>
          </a:p>
          <a:p>
            <a:pPr marL="457200" indent="-457200" eaLnBrk="1" hangingPunct="1">
              <a:lnSpc>
                <a:spcPct val="90000"/>
              </a:lnSpc>
              <a:buFontTx/>
              <a:buAutoNum type="alphaLcParenR" startAt="3"/>
            </a:pPr>
            <a:r>
              <a:rPr lang="fr-CA" altLang="en-US" sz="2400" dirty="0" smtClean="0"/>
              <a:t>Le prix des cassettes augmente</a:t>
            </a:r>
          </a:p>
          <a:p>
            <a:pPr marL="0" indent="0" eaLnBrk="1" hangingPunct="1">
              <a:lnSpc>
                <a:spcPct val="90000"/>
              </a:lnSpc>
              <a:buNone/>
            </a:pPr>
            <a:r>
              <a:rPr lang="fr-CA" altLang="en-US" sz="2400" dirty="0"/>
              <a:t>	</a:t>
            </a:r>
            <a:r>
              <a:rPr lang="fr-CA" altLang="en-US" sz="2400" b="1" dirty="0" smtClean="0"/>
              <a:t> (augmentation de la demande : substituts)</a:t>
            </a:r>
          </a:p>
          <a:p>
            <a:pPr algn="ctr" eaLnBrk="1" hangingPunct="1">
              <a:lnSpc>
                <a:spcPct val="90000"/>
              </a:lnSpc>
              <a:buFontTx/>
              <a:buNone/>
            </a:pPr>
            <a:r>
              <a:rPr lang="fr-CA" altLang="en-US" sz="2400" dirty="0" smtClean="0"/>
              <a:t>d)	L’engouement pour la musique classique augmente 	</a:t>
            </a:r>
            <a:r>
              <a:rPr lang="fr-CA" altLang="en-US" sz="2400" b="1" dirty="0" smtClean="0"/>
              <a:t>(diminution de la demande)</a:t>
            </a:r>
          </a:p>
          <a:p>
            <a:pPr marL="457200" indent="-457200" eaLnBrk="1" hangingPunct="1">
              <a:lnSpc>
                <a:spcPct val="90000"/>
              </a:lnSpc>
              <a:buFontTx/>
              <a:buAutoNum type="alphaLcParenR" startAt="5"/>
            </a:pPr>
            <a:r>
              <a:rPr lang="fr-CA" altLang="en-US" sz="2400" dirty="0" smtClean="0"/>
              <a:t>Le revenu moyen de tous les acheteurs de disques compacts augmente </a:t>
            </a:r>
          </a:p>
          <a:p>
            <a:pPr marL="0" indent="0" algn="ctr" eaLnBrk="1" hangingPunct="1">
              <a:lnSpc>
                <a:spcPct val="90000"/>
              </a:lnSpc>
              <a:buNone/>
            </a:pPr>
            <a:r>
              <a:rPr lang="fr-CA" altLang="en-US" sz="2400" dirty="0"/>
              <a:t>	</a:t>
            </a:r>
            <a:r>
              <a:rPr lang="fr-CA" altLang="en-US" sz="2400" b="1" dirty="0" smtClean="0"/>
              <a:t>(augmentation de la demande)</a:t>
            </a:r>
          </a:p>
          <a:p>
            <a:pPr eaLnBrk="1" hangingPunct="1">
              <a:lnSpc>
                <a:spcPct val="90000"/>
              </a:lnSpc>
            </a:pPr>
            <a:endParaRPr lang="fr-CA" altLang="en-US" sz="2400" dirty="0" smtClean="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Footer Placeholder 4"/>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56324" name="Slide Number Placeholder 5"/>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9F4FBDE8-A9FA-4F3B-9CB8-681E181E2DB9}" type="slidenum">
              <a:rPr lang="fr-CA" altLang="en-US" sz="1400" smtClean="0"/>
              <a:pPr eaLnBrk="1" hangingPunct="1">
                <a:spcBef>
                  <a:spcPct val="0"/>
                </a:spcBef>
                <a:buFontTx/>
                <a:buNone/>
              </a:pPr>
              <a:t>56</a:t>
            </a:fld>
            <a:endParaRPr lang="fr-CA" altLang="en-US" sz="1400" smtClean="0"/>
          </a:p>
        </p:txBody>
      </p:sp>
      <p:sp>
        <p:nvSpPr>
          <p:cNvPr id="56325" name="Rectangle 2"/>
          <p:cNvSpPr>
            <a:spLocks noGrp="1" noChangeArrowheads="1"/>
          </p:cNvSpPr>
          <p:nvPr>
            <p:ph type="title"/>
          </p:nvPr>
        </p:nvSpPr>
        <p:spPr/>
        <p:txBody>
          <a:bodyPr/>
          <a:lstStyle/>
          <a:p>
            <a:pPr eaLnBrk="1" hangingPunct="1"/>
            <a:r>
              <a:rPr lang="fr-CA" altLang="en-US" dirty="0" smtClean="0"/>
              <a:t>2</a:t>
            </a:r>
            <a:r>
              <a:rPr lang="fr-CA" altLang="en-US" baseline="30000" dirty="0" smtClean="0"/>
              <a:t>e</a:t>
            </a:r>
            <a:r>
              <a:rPr lang="fr-CA" altLang="en-US" dirty="0" smtClean="0"/>
              <a:t> Exercice : L</a:t>
            </a:r>
            <a:r>
              <a:rPr lang="en-CA" altLang="en-US" dirty="0" smtClean="0"/>
              <a:t>’o</a:t>
            </a:r>
            <a:r>
              <a:rPr lang="fr-CA" altLang="en-US" dirty="0" err="1" smtClean="0"/>
              <a:t>ffre</a:t>
            </a:r>
            <a:r>
              <a:rPr lang="fr-CA" altLang="en-US" dirty="0" smtClean="0"/>
              <a:t> et la demande</a:t>
            </a:r>
            <a:endParaRPr lang="en-US" altLang="en-US" dirty="0" smtClean="0"/>
          </a:p>
        </p:txBody>
      </p:sp>
      <p:sp>
        <p:nvSpPr>
          <p:cNvPr id="56326" name="Rectangle 3"/>
          <p:cNvSpPr>
            <a:spLocks noGrp="1" noChangeArrowheads="1"/>
          </p:cNvSpPr>
          <p:nvPr>
            <p:ph type="body" idx="1"/>
          </p:nvPr>
        </p:nvSpPr>
        <p:spPr>
          <a:noFill/>
          <a:ln>
            <a:solidFill>
              <a:schemeClr val="tx1"/>
            </a:solidFill>
            <a:miter lim="800000"/>
            <a:headEnd/>
            <a:tailEnd/>
          </a:ln>
        </p:spPr>
        <p:txBody>
          <a:bodyPr/>
          <a:lstStyle/>
          <a:p>
            <a:pPr marL="590550" indent="-590550" eaLnBrk="1" hangingPunct="1">
              <a:lnSpc>
                <a:spcPct val="80000"/>
              </a:lnSpc>
              <a:buFontTx/>
              <a:buNone/>
            </a:pPr>
            <a:r>
              <a:rPr lang="fr-CA" altLang="en-US" sz="2400" dirty="0" smtClean="0"/>
              <a:t>De quelle façon les prix et les quantités échangés des marchés seront-ils perturbés</a:t>
            </a:r>
            <a:r>
              <a:rPr lang="en-CA" altLang="en-US" sz="2400" dirty="0" smtClean="0"/>
              <a:t>?</a:t>
            </a:r>
            <a:r>
              <a:rPr lang="fr-CA" altLang="en-US" sz="2400" dirty="0" smtClean="0"/>
              <a:t> ? </a:t>
            </a:r>
          </a:p>
          <a:p>
            <a:pPr marL="590550" indent="-590550" eaLnBrk="1" hangingPunct="1">
              <a:lnSpc>
                <a:spcPct val="80000"/>
              </a:lnSpc>
              <a:buFontTx/>
              <a:buNone/>
            </a:pPr>
            <a:r>
              <a:rPr lang="fr-CA" altLang="en-US" sz="2400" dirty="0" smtClean="0"/>
              <a:t>a)	Le marché du lait au Canada: une nouvelle campagne</a:t>
            </a:r>
          </a:p>
          <a:p>
            <a:pPr marL="590550" indent="-590550" eaLnBrk="1" hangingPunct="1">
              <a:lnSpc>
                <a:spcPct val="80000"/>
              </a:lnSpc>
              <a:buFontTx/>
              <a:buNone/>
            </a:pPr>
            <a:r>
              <a:rPr lang="fr-CA" altLang="en-US" sz="2400" dirty="0" smtClean="0"/>
              <a:t>	publicitaire vante les bénéfices des produits laitiers.</a:t>
            </a:r>
          </a:p>
          <a:p>
            <a:pPr marL="590550" indent="-590550" eaLnBrk="1" hangingPunct="1">
              <a:lnSpc>
                <a:spcPct val="80000"/>
              </a:lnSpc>
              <a:buFontTx/>
              <a:buNone/>
            </a:pPr>
            <a:r>
              <a:rPr lang="fr-CA" altLang="en-US" sz="2400" dirty="0" smtClean="0"/>
              <a:t>b)	Le marché des pneus d'automobiles: le revenu des</a:t>
            </a:r>
          </a:p>
          <a:p>
            <a:pPr marL="590550" indent="-590550" eaLnBrk="1" hangingPunct="1">
              <a:lnSpc>
                <a:spcPct val="80000"/>
              </a:lnSpc>
              <a:buFontTx/>
              <a:buNone/>
            </a:pPr>
            <a:r>
              <a:rPr lang="fr-CA" altLang="en-US" sz="2400" dirty="0" smtClean="0"/>
              <a:t>	consommateurs baisse; au même moment, une maladie détruit une grande partie du caoutchouc naturel utilisé dans la fabrication de pneus.</a:t>
            </a:r>
          </a:p>
          <a:p>
            <a:pPr marL="590550" indent="-590550" eaLnBrk="1" hangingPunct="1">
              <a:lnSpc>
                <a:spcPct val="80000"/>
              </a:lnSpc>
              <a:buFontTx/>
              <a:buNone/>
            </a:pPr>
            <a:r>
              <a:rPr lang="fr-CA" altLang="en-US" sz="2400" dirty="0" smtClean="0"/>
              <a:t>c)	Le marche du café: la récolte mondiale du café est faramineuse suite à des conditions climatiques très favorables; au même moment, une revue médicale influente fait état des effets néfastes de la consommation du café.</a:t>
            </a:r>
            <a:endParaRPr lang="en-US" altLang="en-US" sz="2400" dirty="0" smtClean="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Footer Placeholder 4"/>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57348" name="Slide Number Placeholder 5"/>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66D04670-0226-4D20-83C9-E3C1B34F6253}" type="slidenum">
              <a:rPr lang="fr-CA" altLang="en-US" sz="1400" smtClean="0"/>
              <a:pPr eaLnBrk="1" hangingPunct="1">
                <a:spcBef>
                  <a:spcPct val="0"/>
                </a:spcBef>
                <a:buFontTx/>
                <a:buNone/>
              </a:pPr>
              <a:t>57</a:t>
            </a:fld>
            <a:endParaRPr lang="fr-CA" altLang="en-US" sz="1400" smtClean="0"/>
          </a:p>
        </p:txBody>
      </p:sp>
      <p:sp>
        <p:nvSpPr>
          <p:cNvPr id="57349" name="Rectangle 2"/>
          <p:cNvSpPr>
            <a:spLocks noGrp="1" noChangeArrowheads="1"/>
          </p:cNvSpPr>
          <p:nvPr>
            <p:ph type="title"/>
          </p:nvPr>
        </p:nvSpPr>
        <p:spPr/>
        <p:txBody>
          <a:bodyPr/>
          <a:lstStyle/>
          <a:p>
            <a:pPr eaLnBrk="1" hangingPunct="1"/>
            <a:r>
              <a:rPr lang="fr-CA" altLang="en-US" dirty="0" smtClean="0"/>
              <a:t>2</a:t>
            </a:r>
            <a:r>
              <a:rPr lang="fr-CA" altLang="en-US" baseline="30000" dirty="0" smtClean="0"/>
              <a:t>e</a:t>
            </a:r>
            <a:r>
              <a:rPr lang="fr-CA" altLang="en-US" dirty="0" smtClean="0"/>
              <a:t> Exercice : Réponses</a:t>
            </a:r>
            <a:endParaRPr lang="en-US" altLang="en-US" dirty="0" smtClean="0"/>
          </a:p>
        </p:txBody>
      </p:sp>
      <p:sp>
        <p:nvSpPr>
          <p:cNvPr id="57350" name="Rectangle 3"/>
          <p:cNvSpPr>
            <a:spLocks noGrp="1" noChangeArrowheads="1"/>
          </p:cNvSpPr>
          <p:nvPr>
            <p:ph type="body" idx="1"/>
          </p:nvPr>
        </p:nvSpPr>
        <p:spPr>
          <a:noFill/>
          <a:ln>
            <a:solidFill>
              <a:schemeClr val="tx1"/>
            </a:solidFill>
            <a:miter lim="800000"/>
            <a:headEnd/>
            <a:tailEnd/>
          </a:ln>
        </p:spPr>
        <p:txBody>
          <a:bodyPr/>
          <a:lstStyle/>
          <a:p>
            <a:pPr marL="590550" indent="-590550" eaLnBrk="1" hangingPunct="1">
              <a:lnSpc>
                <a:spcPct val="80000"/>
              </a:lnSpc>
              <a:buFontTx/>
              <a:buNone/>
            </a:pPr>
            <a:r>
              <a:rPr lang="fr-CA" altLang="en-US" sz="2000" smtClean="0"/>
              <a:t>	Quelles seront les conséquences des situations suivantes sur le prix et la quantité d'équilibre ? </a:t>
            </a:r>
          </a:p>
          <a:p>
            <a:pPr marL="590550" indent="-590550" eaLnBrk="1" hangingPunct="1">
              <a:lnSpc>
                <a:spcPct val="80000"/>
              </a:lnSpc>
              <a:buFontTx/>
              <a:buNone/>
            </a:pPr>
            <a:r>
              <a:rPr lang="fr-CA" altLang="en-US" sz="2000" smtClean="0"/>
              <a:t>a)	Le marché du lait au Canada: une nouvelle campagne publicitaire vante les bénéfices des produits laitiers.</a:t>
            </a:r>
          </a:p>
          <a:p>
            <a:pPr marL="590550" indent="-590550" eaLnBrk="1" hangingPunct="1">
              <a:lnSpc>
                <a:spcPct val="80000"/>
              </a:lnSpc>
              <a:buFontTx/>
              <a:buNone/>
            </a:pPr>
            <a:r>
              <a:rPr lang="fr-CA" altLang="en-US" sz="2000" smtClean="0"/>
              <a:t>	</a:t>
            </a:r>
            <a:r>
              <a:rPr lang="fr-CA" altLang="en-US" sz="2000" b="1" smtClean="0"/>
              <a:t>Glissement de la demande vers la droite : prix et quantité augmentent</a:t>
            </a:r>
          </a:p>
          <a:p>
            <a:pPr marL="590550" indent="-590550" eaLnBrk="1" hangingPunct="1">
              <a:lnSpc>
                <a:spcPct val="80000"/>
              </a:lnSpc>
              <a:buFontTx/>
              <a:buNone/>
            </a:pPr>
            <a:r>
              <a:rPr lang="fr-CA" altLang="en-US" sz="2000" smtClean="0"/>
              <a:t>b)	Le marché des pneus d'automobiles: le revenu des</a:t>
            </a:r>
          </a:p>
          <a:p>
            <a:pPr marL="590550" indent="-590550" eaLnBrk="1" hangingPunct="1">
              <a:lnSpc>
                <a:spcPct val="80000"/>
              </a:lnSpc>
              <a:buFontTx/>
              <a:buNone/>
            </a:pPr>
            <a:r>
              <a:rPr lang="fr-CA" altLang="en-US" sz="2000" smtClean="0"/>
              <a:t>	consommateurs baisse; au même moment, une maladie</a:t>
            </a:r>
          </a:p>
          <a:p>
            <a:pPr marL="590550" indent="-590550" eaLnBrk="1" hangingPunct="1">
              <a:lnSpc>
                <a:spcPct val="80000"/>
              </a:lnSpc>
              <a:buFontTx/>
              <a:buNone/>
            </a:pPr>
            <a:r>
              <a:rPr lang="fr-CA" altLang="en-US" sz="2000" smtClean="0"/>
              <a:t>	détruit une grande partie du caoutchouc naturel utilisé dans la fabrication de pneus.</a:t>
            </a:r>
          </a:p>
          <a:p>
            <a:pPr marL="590550" indent="-590550" eaLnBrk="1" hangingPunct="1">
              <a:lnSpc>
                <a:spcPct val="80000"/>
              </a:lnSpc>
              <a:buFontTx/>
              <a:buNone/>
            </a:pPr>
            <a:r>
              <a:rPr lang="en-US" altLang="en-US" sz="2000" smtClean="0"/>
              <a:t>	</a:t>
            </a:r>
            <a:r>
              <a:rPr lang="fr-CA" altLang="en-US" sz="2000" b="1" smtClean="0"/>
              <a:t>Diminution du revenu </a:t>
            </a:r>
            <a:r>
              <a:rPr lang="fr-CA" altLang="en-US" sz="2000" b="1" smtClean="0">
                <a:sym typeface="Wingdings" pitchFamily="2" charset="2"/>
              </a:rPr>
              <a:t> diminution de la demande</a:t>
            </a:r>
          </a:p>
          <a:p>
            <a:pPr marL="590550" indent="-590550" eaLnBrk="1" hangingPunct="1">
              <a:lnSpc>
                <a:spcPct val="80000"/>
              </a:lnSpc>
              <a:buFontTx/>
              <a:buNone/>
            </a:pPr>
            <a:r>
              <a:rPr lang="fr-CA" altLang="en-US" sz="2000" b="1" smtClean="0">
                <a:sym typeface="Wingdings" pitchFamily="2" charset="2"/>
              </a:rPr>
              <a:t>	Maladie  diminution de l’offre</a:t>
            </a:r>
          </a:p>
          <a:p>
            <a:pPr marL="590550" indent="-590550" eaLnBrk="1" hangingPunct="1">
              <a:lnSpc>
                <a:spcPct val="80000"/>
              </a:lnSpc>
              <a:buFontTx/>
              <a:buNone/>
            </a:pPr>
            <a:r>
              <a:rPr lang="fr-CA" altLang="en-US" sz="2000" b="1" smtClean="0">
                <a:sym typeface="Wingdings" pitchFamily="2" charset="2"/>
              </a:rPr>
              <a:t>	Quantité échangée diminue;  ∆Prix = ?????</a:t>
            </a:r>
            <a:endParaRPr lang="fr-CA" altLang="en-US" sz="2000" b="1" smtClean="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Footer Placeholder 4"/>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58372" name="Slide Number Placeholder 5"/>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FD5CEB2D-407F-4565-86C9-74CC1C711B48}" type="slidenum">
              <a:rPr lang="fr-CA" altLang="en-US" sz="1400" smtClean="0"/>
              <a:pPr eaLnBrk="1" hangingPunct="1">
                <a:spcBef>
                  <a:spcPct val="0"/>
                </a:spcBef>
                <a:buFontTx/>
                <a:buNone/>
              </a:pPr>
              <a:t>58</a:t>
            </a:fld>
            <a:endParaRPr lang="fr-CA" altLang="en-US" sz="1400" smtClean="0"/>
          </a:p>
        </p:txBody>
      </p:sp>
      <p:sp>
        <p:nvSpPr>
          <p:cNvPr id="58373" name="Rectangle 2"/>
          <p:cNvSpPr>
            <a:spLocks noGrp="1" noChangeArrowheads="1"/>
          </p:cNvSpPr>
          <p:nvPr>
            <p:ph type="title"/>
          </p:nvPr>
        </p:nvSpPr>
        <p:spPr/>
        <p:txBody>
          <a:bodyPr/>
          <a:lstStyle/>
          <a:p>
            <a:pPr eaLnBrk="1" hangingPunct="1"/>
            <a:r>
              <a:rPr lang="fr-CA" altLang="en-US" dirty="0" smtClean="0"/>
              <a:t>2</a:t>
            </a:r>
            <a:r>
              <a:rPr lang="fr-CA" altLang="en-US" baseline="30000" dirty="0" smtClean="0"/>
              <a:t>e</a:t>
            </a:r>
            <a:r>
              <a:rPr lang="fr-CA" altLang="en-US" dirty="0" smtClean="0"/>
              <a:t> Exercice : Réponses</a:t>
            </a:r>
            <a:endParaRPr lang="en-US" altLang="en-US" dirty="0" smtClean="0"/>
          </a:p>
        </p:txBody>
      </p:sp>
      <p:sp>
        <p:nvSpPr>
          <p:cNvPr id="58374" name="Rectangle 3"/>
          <p:cNvSpPr>
            <a:spLocks noGrp="1" noChangeArrowheads="1"/>
          </p:cNvSpPr>
          <p:nvPr>
            <p:ph type="body" idx="1"/>
          </p:nvPr>
        </p:nvSpPr>
        <p:spPr>
          <a:xfrm>
            <a:off x="457200" y="1600200"/>
            <a:ext cx="8229600" cy="2971800"/>
          </a:xfrm>
          <a:noFill/>
          <a:ln>
            <a:solidFill>
              <a:schemeClr val="tx1"/>
            </a:solidFill>
            <a:miter lim="800000"/>
            <a:headEnd/>
            <a:tailEnd/>
          </a:ln>
        </p:spPr>
        <p:txBody>
          <a:bodyPr/>
          <a:lstStyle/>
          <a:p>
            <a:pPr marL="590550" indent="-590550" eaLnBrk="1" hangingPunct="1">
              <a:buFontTx/>
              <a:buNone/>
            </a:pPr>
            <a:r>
              <a:rPr lang="fr-CA" altLang="en-US" sz="2100" smtClean="0"/>
              <a:t>c)	Le marche du café: la récolte mondiale du café est faramineuse suite à des conditions climatiques très favorables; au même moment, une revue médicale influente fait état des effets néfastes de la consommation du café.</a:t>
            </a:r>
          </a:p>
          <a:p>
            <a:pPr marL="590550" indent="-590550" eaLnBrk="1" hangingPunct="1">
              <a:buFontTx/>
              <a:buNone/>
            </a:pPr>
            <a:r>
              <a:rPr lang="en-US" altLang="en-US" sz="2100" smtClean="0"/>
              <a:t>	</a:t>
            </a:r>
            <a:r>
              <a:rPr lang="en-US" altLang="en-US" sz="2100" b="1" smtClean="0"/>
              <a:t>Bonne récolte </a:t>
            </a:r>
            <a:r>
              <a:rPr lang="en-US" altLang="en-US" sz="2100" b="1" smtClean="0">
                <a:sym typeface="Wingdings" pitchFamily="2" charset="2"/>
              </a:rPr>
              <a:t> augmentation de l’offre</a:t>
            </a:r>
          </a:p>
          <a:p>
            <a:pPr marL="590550" indent="-590550" eaLnBrk="1" hangingPunct="1">
              <a:buFontTx/>
              <a:buNone/>
            </a:pPr>
            <a:r>
              <a:rPr lang="en-US" altLang="en-US" sz="2100" b="1" smtClean="0">
                <a:sym typeface="Wingdings" pitchFamily="2" charset="2"/>
              </a:rPr>
              <a:t>	Étude  diminution de la demande</a:t>
            </a:r>
          </a:p>
          <a:p>
            <a:pPr marL="590550" indent="-590550" eaLnBrk="1" hangingPunct="1">
              <a:buFontTx/>
              <a:buNone/>
            </a:pPr>
            <a:r>
              <a:rPr lang="en-US" altLang="en-US" sz="2100" b="1" smtClean="0">
                <a:sym typeface="Wingdings" pitchFamily="2" charset="2"/>
              </a:rPr>
              <a:t>	Prix diminue;  ∆Quantité échangée = ?????</a:t>
            </a:r>
            <a:endParaRPr lang="en-US" altLang="en-US" sz="2100" b="1" smtClean="0"/>
          </a:p>
          <a:p>
            <a:pPr marL="590550" indent="-590550" eaLnBrk="1" hangingPunct="1">
              <a:buFontTx/>
              <a:buNone/>
            </a:pPr>
            <a:endParaRPr lang="en-US" altLang="en-US" sz="2100" smtClean="0"/>
          </a:p>
          <a:p>
            <a:pPr marL="590550" indent="-590550" eaLnBrk="1" hangingPunct="1"/>
            <a:endParaRPr lang="en-US" altLang="en-US" sz="2400" smtClean="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Footer Placeholder 4"/>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59396" name="Slide Number Placeholder 5"/>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F61CB7A4-C0E8-473D-8534-DF52AD208234}" type="slidenum">
              <a:rPr lang="fr-CA" altLang="en-US" sz="1400" smtClean="0"/>
              <a:pPr eaLnBrk="1" hangingPunct="1">
                <a:spcBef>
                  <a:spcPct val="0"/>
                </a:spcBef>
                <a:buFontTx/>
                <a:buNone/>
              </a:pPr>
              <a:t>59</a:t>
            </a:fld>
            <a:endParaRPr lang="fr-CA" altLang="en-US" sz="1400" smtClean="0"/>
          </a:p>
        </p:txBody>
      </p:sp>
      <p:sp>
        <p:nvSpPr>
          <p:cNvPr id="59397" name="Rectangle 2"/>
          <p:cNvSpPr>
            <a:spLocks noGrp="1" noChangeArrowheads="1"/>
          </p:cNvSpPr>
          <p:nvPr>
            <p:ph type="title"/>
          </p:nvPr>
        </p:nvSpPr>
        <p:spPr/>
        <p:txBody>
          <a:bodyPr/>
          <a:lstStyle/>
          <a:p>
            <a:pPr eaLnBrk="1" hangingPunct="1"/>
            <a:r>
              <a:rPr lang="fr-CA" altLang="en-US" dirty="0" smtClean="0"/>
              <a:t>3</a:t>
            </a:r>
            <a:r>
              <a:rPr lang="fr-CA" altLang="en-US" baseline="30000" dirty="0" smtClean="0"/>
              <a:t>e</a:t>
            </a:r>
            <a:r>
              <a:rPr lang="fr-CA" altLang="en-US" dirty="0" smtClean="0"/>
              <a:t> Exercice : Un peu d</a:t>
            </a:r>
            <a:r>
              <a:rPr lang="en-CA" altLang="en-US" dirty="0" smtClean="0"/>
              <a:t>’</a:t>
            </a:r>
            <a:r>
              <a:rPr lang="fr-CA" altLang="en-US" dirty="0" smtClean="0"/>
              <a:t>algèbre</a:t>
            </a:r>
            <a:endParaRPr lang="en-US" altLang="en-US" dirty="0" smtClean="0"/>
          </a:p>
        </p:txBody>
      </p:sp>
      <p:sp>
        <p:nvSpPr>
          <p:cNvPr id="59398" name="Rectangle 3"/>
          <p:cNvSpPr>
            <a:spLocks noGrp="1" noChangeArrowheads="1"/>
          </p:cNvSpPr>
          <p:nvPr>
            <p:ph type="body" idx="1"/>
          </p:nvPr>
        </p:nvSpPr>
        <p:spPr>
          <a:noFill/>
          <a:ln>
            <a:solidFill>
              <a:schemeClr val="tx1"/>
            </a:solidFill>
            <a:miter lim="800000"/>
            <a:headEnd/>
            <a:tailEnd/>
          </a:ln>
        </p:spPr>
        <p:txBody>
          <a:bodyPr/>
          <a:lstStyle/>
          <a:p>
            <a:pPr marL="419100" indent="-419100" eaLnBrk="1" hangingPunct="1">
              <a:lnSpc>
                <a:spcPct val="90000"/>
              </a:lnSpc>
              <a:buFontTx/>
              <a:buNone/>
            </a:pPr>
            <a:r>
              <a:rPr lang="fr-CA" altLang="en-US" sz="2000" dirty="0" smtClean="0"/>
              <a:t>	</a:t>
            </a:r>
            <a:r>
              <a:rPr lang="fr-CA" altLang="en-US" sz="2400" dirty="0" smtClean="0"/>
              <a:t>Les équations de l'offre et de demande d</a:t>
            </a:r>
            <a:r>
              <a:rPr lang="fr-FR" altLang="en-US" sz="2400" dirty="0" smtClean="0"/>
              <a:t>u bien X sont </a:t>
            </a:r>
            <a:r>
              <a:rPr lang="fr-CA" altLang="en-US" sz="2400" dirty="0" smtClean="0"/>
              <a:t>:</a:t>
            </a:r>
            <a:endParaRPr lang="en-US" altLang="en-US" sz="2400" dirty="0" smtClean="0"/>
          </a:p>
          <a:p>
            <a:pPr marL="419100" indent="-419100" eaLnBrk="1" hangingPunct="1">
              <a:lnSpc>
                <a:spcPct val="90000"/>
              </a:lnSpc>
              <a:buFontTx/>
              <a:buNone/>
            </a:pPr>
            <a:r>
              <a:rPr lang="fr-CA" altLang="en-US" sz="2400" dirty="0" smtClean="0"/>
              <a:t>		Quantité demandée Q</a:t>
            </a:r>
            <a:r>
              <a:rPr lang="fr-CA" altLang="en-US" sz="2400" b="1" baseline="30000" dirty="0" smtClean="0"/>
              <a:t>D</a:t>
            </a:r>
            <a:r>
              <a:rPr lang="fr-CA" altLang="en-US" sz="2400" dirty="0" smtClean="0"/>
              <a:t>  = 30 - 4P  (où P ≡ prix)</a:t>
            </a:r>
          </a:p>
          <a:p>
            <a:pPr marL="419100" indent="-419100" algn="ctr" eaLnBrk="1" hangingPunct="1">
              <a:lnSpc>
                <a:spcPct val="90000"/>
              </a:lnSpc>
              <a:buFontTx/>
              <a:buNone/>
            </a:pPr>
            <a:r>
              <a:rPr lang="fr-CA" altLang="en-US" sz="2400" dirty="0" smtClean="0"/>
              <a:t>	Quantité offerte Q</a:t>
            </a:r>
            <a:r>
              <a:rPr lang="fr-CA" altLang="en-US" sz="2400" b="1" baseline="30000" dirty="0" smtClean="0"/>
              <a:t>O</a:t>
            </a:r>
            <a:r>
              <a:rPr lang="fr-CA" altLang="en-US" sz="2400" dirty="0" smtClean="0"/>
              <a:t> = 6 + 2P</a:t>
            </a:r>
            <a:endParaRPr lang="en-US" altLang="en-US" sz="2400" dirty="0" smtClean="0"/>
          </a:p>
          <a:p>
            <a:pPr marL="419100" indent="-419100" eaLnBrk="1" hangingPunct="1">
              <a:lnSpc>
                <a:spcPct val="90000"/>
              </a:lnSpc>
              <a:buFontTx/>
              <a:buNone/>
            </a:pPr>
            <a:r>
              <a:rPr lang="fr-CA" altLang="en-US" sz="2400" dirty="0" smtClean="0"/>
              <a:t>a)	Vérifiez si la fonction de l’offre satisfait la loi de l'offre (et si la fonction de demande satisfait la loi de la demande) en utilisant quelques prix hypothétiques.</a:t>
            </a:r>
          </a:p>
          <a:p>
            <a:pPr marL="419100" indent="-419100" eaLnBrk="1" hangingPunct="1">
              <a:lnSpc>
                <a:spcPct val="90000"/>
              </a:lnSpc>
              <a:buFontTx/>
              <a:buNone/>
            </a:pPr>
            <a:r>
              <a:rPr lang="fr-CA" altLang="en-US" sz="2400" dirty="0" smtClean="0"/>
              <a:t>b)	Calculez le prix et la quantité d'équilibre. </a:t>
            </a:r>
          </a:p>
          <a:p>
            <a:pPr marL="419100" indent="-419100" eaLnBrk="1" hangingPunct="1">
              <a:lnSpc>
                <a:spcPct val="90000"/>
              </a:lnSpc>
              <a:buFontTx/>
              <a:buNone/>
            </a:pPr>
            <a:r>
              <a:rPr lang="fr-CA" altLang="en-US" sz="2400" dirty="0" smtClean="0"/>
              <a:t>c)	Calculez les prix et quantité d'équilibre si la demande augmente de 12 unités (l'offre ne change pas)</a:t>
            </a:r>
          </a:p>
          <a:p>
            <a:pPr marL="419100" indent="-419100" eaLnBrk="1" hangingPunct="1">
              <a:lnSpc>
                <a:spcPct val="90000"/>
              </a:lnSpc>
              <a:buFontTx/>
              <a:buNone/>
            </a:pPr>
            <a:r>
              <a:rPr lang="fr-CA" altLang="en-US" sz="2400" dirty="0" smtClean="0"/>
              <a:t>d)	Calculez les prix et quantité d'équilibre si l</a:t>
            </a:r>
            <a:r>
              <a:rPr lang="en-US" altLang="en-US" sz="2400" dirty="0" smtClean="0"/>
              <a:t>’</a:t>
            </a:r>
            <a:r>
              <a:rPr lang="fr-CA" altLang="en-US" sz="2400" dirty="0" smtClean="0"/>
              <a:t>offre de la</a:t>
            </a:r>
          </a:p>
          <a:p>
            <a:pPr marL="419100" indent="-419100" eaLnBrk="1" hangingPunct="1">
              <a:lnSpc>
                <a:spcPct val="90000"/>
              </a:lnSpc>
              <a:buFontTx/>
              <a:buNone/>
            </a:pPr>
            <a:r>
              <a:rPr lang="fr-CA" altLang="en-US" sz="2400" dirty="0" smtClean="0"/>
              <a:t>	question c) diminue de 3 unités. </a:t>
            </a:r>
            <a:endParaRPr lang="en-US" altLang="en-US" sz="2400" dirty="0" smtClean="0"/>
          </a:p>
        </p:txBody>
      </p:sp>
      <p:sp>
        <p:nvSpPr>
          <p:cNvPr id="6" name="TextBox 5"/>
          <p:cNvSpPr txBox="1"/>
          <p:nvPr/>
        </p:nvSpPr>
        <p:spPr>
          <a:xfrm rot="19377460">
            <a:off x="1364471" y="2990742"/>
            <a:ext cx="3326552" cy="584775"/>
          </a:xfrm>
          <a:prstGeom prst="rect">
            <a:avLst/>
          </a:prstGeom>
          <a:noFill/>
          <a:ln>
            <a:solidFill>
              <a:schemeClr val="tx1"/>
            </a:solidFill>
          </a:ln>
        </p:spPr>
        <p:txBody>
          <a:bodyPr wrap="none" rtlCol="0">
            <a:spAutoFit/>
          </a:bodyPr>
          <a:lstStyle/>
          <a:p>
            <a:r>
              <a:rPr lang="fr-CA" sz="3200" b="1" dirty="0" smtClean="0">
                <a:solidFill>
                  <a:srgbClr val="FF0000"/>
                </a:solidFill>
                <a:latin typeface="Monotype Corsiva" panose="03010101010201010101" pitchFamily="66" charset="0"/>
              </a:rPr>
              <a:t>À titre d’information </a:t>
            </a:r>
            <a:endParaRPr lang="fr-CA" sz="3200" b="1" dirty="0">
              <a:solidFill>
                <a:srgbClr val="FF0000"/>
              </a:solidFill>
              <a:latin typeface="Monotype Corsiva" panose="03010101010201010101" pitchFamily="66" charset="0"/>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Footer Placeholder 4"/>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60420" name="Slide Number Placeholder 5"/>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E2DF1698-1457-4237-9F63-7E95DC31D5D3}" type="slidenum">
              <a:rPr lang="fr-CA" altLang="en-US" sz="1400" smtClean="0"/>
              <a:pPr eaLnBrk="1" hangingPunct="1">
                <a:spcBef>
                  <a:spcPct val="0"/>
                </a:spcBef>
                <a:buFontTx/>
                <a:buNone/>
              </a:pPr>
              <a:t>60</a:t>
            </a:fld>
            <a:endParaRPr lang="fr-CA" altLang="en-US" sz="1400" smtClean="0"/>
          </a:p>
        </p:txBody>
      </p:sp>
      <p:sp>
        <p:nvSpPr>
          <p:cNvPr id="60421" name="Rectangle 2"/>
          <p:cNvSpPr>
            <a:spLocks noGrp="1" noChangeArrowheads="1"/>
          </p:cNvSpPr>
          <p:nvPr>
            <p:ph type="title"/>
          </p:nvPr>
        </p:nvSpPr>
        <p:spPr/>
        <p:txBody>
          <a:bodyPr/>
          <a:lstStyle/>
          <a:p>
            <a:pPr eaLnBrk="1" hangingPunct="1"/>
            <a:r>
              <a:rPr lang="fr-CA" altLang="en-US" dirty="0" smtClean="0"/>
              <a:t>3</a:t>
            </a:r>
            <a:r>
              <a:rPr lang="fr-CA" altLang="en-US" baseline="30000" dirty="0" smtClean="0"/>
              <a:t>e</a:t>
            </a:r>
            <a:r>
              <a:rPr lang="fr-CA" altLang="en-US" dirty="0" smtClean="0"/>
              <a:t> Exercice : Réponses</a:t>
            </a:r>
          </a:p>
        </p:txBody>
      </p:sp>
      <p:sp>
        <p:nvSpPr>
          <p:cNvPr id="60422" name="Rectangle 3"/>
          <p:cNvSpPr>
            <a:spLocks noGrp="1" noChangeArrowheads="1"/>
          </p:cNvSpPr>
          <p:nvPr>
            <p:ph type="body" idx="1"/>
          </p:nvPr>
        </p:nvSpPr>
        <p:spPr>
          <a:noFill/>
          <a:ln>
            <a:solidFill>
              <a:schemeClr val="tx1"/>
            </a:solidFill>
            <a:miter lim="800000"/>
            <a:headEnd/>
            <a:tailEnd/>
          </a:ln>
        </p:spPr>
        <p:txBody>
          <a:bodyPr/>
          <a:lstStyle/>
          <a:p>
            <a:pPr marL="514350" indent="-514350" eaLnBrk="1" hangingPunct="1">
              <a:lnSpc>
                <a:spcPct val="80000"/>
              </a:lnSpc>
              <a:buFontTx/>
              <a:buNone/>
            </a:pPr>
            <a:r>
              <a:rPr lang="fr-CA" altLang="en-US" sz="2000" smtClean="0"/>
              <a:t>Les équations de l'offre et de demande d</a:t>
            </a:r>
            <a:r>
              <a:rPr lang="fr-FR" altLang="en-US" sz="2000" smtClean="0"/>
              <a:t>u bien X sont </a:t>
            </a:r>
            <a:r>
              <a:rPr lang="fr-CA" altLang="en-US" sz="2000" smtClean="0"/>
              <a:t>:</a:t>
            </a:r>
            <a:endParaRPr lang="en-US" altLang="en-US" sz="2000" smtClean="0"/>
          </a:p>
          <a:p>
            <a:pPr marL="514350" indent="-514350" eaLnBrk="1" hangingPunct="1">
              <a:lnSpc>
                <a:spcPct val="80000"/>
              </a:lnSpc>
            </a:pPr>
            <a:r>
              <a:rPr lang="fr-CA" altLang="en-US" sz="2000" smtClean="0"/>
              <a:t>Quantité demandée Q</a:t>
            </a:r>
            <a:r>
              <a:rPr lang="fr-CA" altLang="en-US" sz="2000" b="1" baseline="30000" smtClean="0"/>
              <a:t>D</a:t>
            </a:r>
            <a:r>
              <a:rPr lang="fr-CA" altLang="en-US" sz="2000" smtClean="0"/>
              <a:t>  = 30 - 4P  (où P ≡ prix)</a:t>
            </a:r>
          </a:p>
          <a:p>
            <a:pPr marL="514350" indent="-514350" eaLnBrk="1" hangingPunct="1">
              <a:lnSpc>
                <a:spcPct val="80000"/>
              </a:lnSpc>
            </a:pPr>
            <a:r>
              <a:rPr lang="fr-CA" altLang="en-US" sz="2000" smtClean="0"/>
              <a:t>Quantité offerte Q</a:t>
            </a:r>
            <a:r>
              <a:rPr lang="fr-CA" altLang="en-US" sz="2000" b="1" baseline="30000" smtClean="0"/>
              <a:t>O</a:t>
            </a:r>
            <a:r>
              <a:rPr lang="fr-CA" altLang="en-US" sz="2000" smtClean="0"/>
              <a:t> = 6 + 2P</a:t>
            </a:r>
            <a:endParaRPr lang="en-US" altLang="en-US" sz="2000" smtClean="0"/>
          </a:p>
          <a:p>
            <a:pPr marL="514350" indent="-514350" eaLnBrk="1" hangingPunct="1">
              <a:lnSpc>
                <a:spcPct val="80000"/>
              </a:lnSpc>
              <a:buFontTx/>
              <a:buNone/>
            </a:pPr>
            <a:endParaRPr lang="fr-CA" altLang="en-US" sz="2000" smtClean="0"/>
          </a:p>
          <a:p>
            <a:pPr marL="514350" indent="-514350" eaLnBrk="1" hangingPunct="1">
              <a:lnSpc>
                <a:spcPct val="80000"/>
              </a:lnSpc>
              <a:buFontTx/>
              <a:buNone/>
            </a:pPr>
            <a:r>
              <a:rPr lang="fr-CA" altLang="en-US" sz="2000" smtClean="0"/>
              <a:t>a)	Vérifiez si la fonction de l’offre satisfait la loi de l'offre (et si la fonction de demande satisfait la loi de la demande) en utilisant quelques prix hypothétiques.</a:t>
            </a:r>
          </a:p>
          <a:p>
            <a:pPr marL="514350" indent="-514350" eaLnBrk="1" hangingPunct="1">
              <a:lnSpc>
                <a:spcPct val="80000"/>
              </a:lnSpc>
            </a:pPr>
            <a:r>
              <a:rPr lang="fr-CA" altLang="en-US" sz="2000" b="1" smtClean="0"/>
              <a:t>Si le prix était de 5$, la quantité demandée serait de 10</a:t>
            </a:r>
          </a:p>
          <a:p>
            <a:pPr marL="514350" indent="-514350" eaLnBrk="1" hangingPunct="1">
              <a:lnSpc>
                <a:spcPct val="80000"/>
              </a:lnSpc>
              <a:buFontTx/>
              <a:buNone/>
            </a:pPr>
            <a:r>
              <a:rPr lang="fr-CA" altLang="en-US" sz="2000" b="1" smtClean="0"/>
              <a:t>	unités et la quantité offerte de 16 unités.</a:t>
            </a:r>
          </a:p>
          <a:p>
            <a:pPr marL="514350" indent="-514350" eaLnBrk="1" hangingPunct="1">
              <a:lnSpc>
                <a:spcPct val="80000"/>
              </a:lnSpc>
            </a:pPr>
            <a:r>
              <a:rPr lang="fr-CA" altLang="en-US" sz="2000" b="1" smtClean="0"/>
              <a:t>Si le prix était de 4$, la quantité demandée serait de 14</a:t>
            </a:r>
          </a:p>
          <a:p>
            <a:pPr marL="514350" indent="-514350" eaLnBrk="1" hangingPunct="1">
              <a:lnSpc>
                <a:spcPct val="80000"/>
              </a:lnSpc>
              <a:buFontTx/>
              <a:buNone/>
            </a:pPr>
            <a:r>
              <a:rPr lang="fr-CA" altLang="en-US" sz="2000" b="1" smtClean="0"/>
              <a:t>	unités et la quantité offerte de 14 unités.</a:t>
            </a:r>
          </a:p>
          <a:p>
            <a:pPr marL="514350" indent="-514350" eaLnBrk="1" hangingPunct="1">
              <a:lnSpc>
                <a:spcPct val="80000"/>
              </a:lnSpc>
            </a:pPr>
            <a:r>
              <a:rPr lang="fr-CA" altLang="en-US" sz="2000" b="1" smtClean="0"/>
              <a:t>Donc, la quantité demandée augmente lorsque le prix chute et la quantité offerte diminue.</a:t>
            </a:r>
          </a:p>
        </p:txBody>
      </p:sp>
      <p:sp>
        <p:nvSpPr>
          <p:cNvPr id="6" name="TextBox 5"/>
          <p:cNvSpPr txBox="1"/>
          <p:nvPr/>
        </p:nvSpPr>
        <p:spPr>
          <a:xfrm rot="19377460">
            <a:off x="1364471" y="2990742"/>
            <a:ext cx="3326552" cy="584775"/>
          </a:xfrm>
          <a:prstGeom prst="rect">
            <a:avLst/>
          </a:prstGeom>
          <a:noFill/>
          <a:ln>
            <a:solidFill>
              <a:schemeClr val="tx1"/>
            </a:solidFill>
          </a:ln>
        </p:spPr>
        <p:txBody>
          <a:bodyPr wrap="none" rtlCol="0">
            <a:spAutoFit/>
          </a:bodyPr>
          <a:lstStyle/>
          <a:p>
            <a:r>
              <a:rPr lang="fr-CA" sz="3200" b="1" dirty="0" smtClean="0">
                <a:solidFill>
                  <a:srgbClr val="FF0000"/>
                </a:solidFill>
                <a:latin typeface="Monotype Corsiva" panose="03010101010201010101" pitchFamily="66" charset="0"/>
              </a:rPr>
              <a:t>À titre d’information </a:t>
            </a:r>
            <a:endParaRPr lang="fr-CA" sz="3200" b="1" dirty="0">
              <a:solidFill>
                <a:srgbClr val="FF0000"/>
              </a:solidFill>
              <a:latin typeface="Monotype Corsiva" panose="03010101010201010101" pitchFamily="66" charset="0"/>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Footer Placeholder 4"/>
          <p:cNvSpPr>
            <a:spLocks noGrp="1"/>
          </p:cNvSpPr>
          <p:nvPr>
            <p:ph type="ftr" sz="quarter" idx="11"/>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fr-CA" altLang="en-US" sz="1400" smtClean="0"/>
              <a:t>L'offre et la demande</a:t>
            </a:r>
          </a:p>
        </p:txBody>
      </p:sp>
      <p:sp>
        <p:nvSpPr>
          <p:cNvPr id="61444" name="Slide Number Placeholder 5"/>
          <p:cNvSpPr>
            <a:spLocks noGrp="1"/>
          </p:cNvSpPr>
          <p:nvPr>
            <p:ph type="sldNum" sz="quarter" idx="12"/>
          </p:nvPr>
        </p:nvSpPr>
        <p:spPr>
          <a:noFill/>
        </p:spPr>
        <p:txBody>
          <a:bodyPr/>
          <a:lstStyle>
            <a:lvl1pPr eaLnBrk="0" hangingPunct="0">
              <a:spcBef>
                <a:spcPct val="20000"/>
              </a:spcBef>
              <a:buChar char="•"/>
              <a:defRPr sz="2800">
                <a:solidFill>
                  <a:schemeClr val="tx1"/>
                </a:solidFill>
                <a:latin typeface="Arial" charset="0"/>
                <a:cs typeface="Arial" charset="0"/>
              </a:defRPr>
            </a:lvl1pPr>
            <a:lvl2pPr marL="742950" indent="-285750" eaLnBrk="0" hangingPunct="0">
              <a:spcBef>
                <a:spcPct val="20000"/>
              </a:spcBef>
              <a:buChar char="–"/>
              <a:defRPr sz="2400">
                <a:solidFill>
                  <a:schemeClr val="tx1"/>
                </a:solidFill>
                <a:latin typeface="Arial" charset="0"/>
                <a:cs typeface="Arial" charset="0"/>
              </a:defRPr>
            </a:lvl2pPr>
            <a:lvl3pPr marL="1143000" indent="-228600" eaLnBrk="0" hangingPunct="0">
              <a:spcBef>
                <a:spcPct val="20000"/>
              </a:spcBef>
              <a:buChar char="•"/>
              <a:defRPr sz="20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fld id="{010ACAB6-3695-4160-9B8B-88EC7FA9095E}" type="slidenum">
              <a:rPr lang="fr-CA" altLang="en-US" sz="1400" smtClean="0"/>
              <a:pPr eaLnBrk="1" hangingPunct="1">
                <a:spcBef>
                  <a:spcPct val="0"/>
                </a:spcBef>
                <a:buFontTx/>
                <a:buNone/>
              </a:pPr>
              <a:t>61</a:t>
            </a:fld>
            <a:endParaRPr lang="fr-CA" altLang="en-US" sz="1400" smtClean="0"/>
          </a:p>
        </p:txBody>
      </p:sp>
      <p:sp>
        <p:nvSpPr>
          <p:cNvPr id="61445" name="Rectangle 2"/>
          <p:cNvSpPr>
            <a:spLocks noGrp="1" noChangeArrowheads="1"/>
          </p:cNvSpPr>
          <p:nvPr>
            <p:ph type="title"/>
          </p:nvPr>
        </p:nvSpPr>
        <p:spPr/>
        <p:txBody>
          <a:bodyPr/>
          <a:lstStyle/>
          <a:p>
            <a:pPr eaLnBrk="1" hangingPunct="1"/>
            <a:r>
              <a:rPr lang="fr-CA" altLang="en-US" dirty="0" smtClean="0"/>
              <a:t>3</a:t>
            </a:r>
            <a:r>
              <a:rPr lang="fr-CA" altLang="en-US" baseline="30000" dirty="0" smtClean="0"/>
              <a:t>e</a:t>
            </a:r>
            <a:r>
              <a:rPr lang="fr-CA" altLang="en-US" dirty="0" smtClean="0"/>
              <a:t> Exercice : Réponses</a:t>
            </a:r>
            <a:endParaRPr lang="en-US" altLang="en-US" dirty="0" smtClean="0"/>
          </a:p>
        </p:txBody>
      </p:sp>
      <p:sp>
        <p:nvSpPr>
          <p:cNvPr id="61446" name="Rectangle 3"/>
          <p:cNvSpPr>
            <a:spLocks noGrp="1" noChangeArrowheads="1"/>
          </p:cNvSpPr>
          <p:nvPr>
            <p:ph type="body" idx="1"/>
          </p:nvPr>
        </p:nvSpPr>
        <p:spPr>
          <a:noFill/>
          <a:ln>
            <a:solidFill>
              <a:schemeClr val="tx1"/>
            </a:solidFill>
            <a:miter lim="800000"/>
            <a:headEnd/>
            <a:tailEnd/>
          </a:ln>
        </p:spPr>
        <p:txBody>
          <a:bodyPr/>
          <a:lstStyle/>
          <a:p>
            <a:pPr marL="419100" indent="-419100" eaLnBrk="1" hangingPunct="1">
              <a:lnSpc>
                <a:spcPct val="90000"/>
              </a:lnSpc>
              <a:buFontTx/>
              <a:buNone/>
            </a:pPr>
            <a:r>
              <a:rPr lang="fr-CA" altLang="en-US" sz="2000" dirty="0" smtClean="0"/>
              <a:t>	Les équations de l'offre et de demande d</a:t>
            </a:r>
            <a:r>
              <a:rPr lang="fr-FR" altLang="en-US" sz="2000" dirty="0" smtClean="0"/>
              <a:t>u bien X sont </a:t>
            </a:r>
            <a:r>
              <a:rPr lang="fr-CA" altLang="en-US" sz="2000" dirty="0" smtClean="0"/>
              <a:t>:</a:t>
            </a:r>
            <a:endParaRPr lang="en-US" altLang="en-US" sz="2000" dirty="0" smtClean="0"/>
          </a:p>
          <a:p>
            <a:pPr marL="419100" indent="-419100" eaLnBrk="1" hangingPunct="1">
              <a:lnSpc>
                <a:spcPct val="90000"/>
              </a:lnSpc>
              <a:buFontTx/>
              <a:buNone/>
            </a:pPr>
            <a:r>
              <a:rPr lang="fr-CA" altLang="en-US" sz="2000" dirty="0" smtClean="0"/>
              <a:t>		Quantité demandée Q</a:t>
            </a:r>
            <a:r>
              <a:rPr lang="fr-CA" altLang="en-US" sz="2000" b="1" baseline="30000" dirty="0" smtClean="0"/>
              <a:t>D</a:t>
            </a:r>
            <a:r>
              <a:rPr lang="fr-CA" altLang="en-US" sz="2000" dirty="0" smtClean="0"/>
              <a:t>  = 30 - 4P  (où P ≡ prix)</a:t>
            </a:r>
          </a:p>
          <a:p>
            <a:pPr marL="419100" indent="-419100" algn="ctr" eaLnBrk="1" hangingPunct="1">
              <a:lnSpc>
                <a:spcPct val="90000"/>
              </a:lnSpc>
              <a:buFontTx/>
              <a:buNone/>
            </a:pPr>
            <a:r>
              <a:rPr lang="fr-CA" altLang="en-US" sz="2000" dirty="0" smtClean="0"/>
              <a:t>	Quantité offerte Q</a:t>
            </a:r>
            <a:r>
              <a:rPr lang="fr-CA" altLang="en-US" sz="2000" b="1" baseline="30000" dirty="0" smtClean="0"/>
              <a:t>O</a:t>
            </a:r>
            <a:r>
              <a:rPr lang="fr-CA" altLang="en-US" sz="2000" dirty="0" smtClean="0"/>
              <a:t> = 6 + 2P</a:t>
            </a:r>
            <a:endParaRPr lang="en-US" altLang="en-US" sz="2000" dirty="0" smtClean="0"/>
          </a:p>
          <a:p>
            <a:pPr marL="419100" indent="-419100" eaLnBrk="1" hangingPunct="1">
              <a:lnSpc>
                <a:spcPct val="90000"/>
              </a:lnSpc>
              <a:buFontTx/>
              <a:buNone/>
            </a:pPr>
            <a:r>
              <a:rPr lang="fr-CA" altLang="en-US" sz="2000" dirty="0" smtClean="0"/>
              <a:t>b)	Calculez le prix et la quantité d'équilibre. </a:t>
            </a:r>
          </a:p>
          <a:p>
            <a:pPr marL="419100" indent="-419100" eaLnBrk="1" hangingPunct="1">
              <a:lnSpc>
                <a:spcPct val="90000"/>
              </a:lnSpc>
              <a:buFontTx/>
              <a:buNone/>
            </a:pPr>
            <a:r>
              <a:rPr lang="fr-CA" altLang="en-US" sz="2000" dirty="0" smtClean="0"/>
              <a:t>	</a:t>
            </a:r>
            <a:r>
              <a:rPr lang="fr-CA" altLang="en-US" sz="2000" b="1" dirty="0" smtClean="0"/>
              <a:t>En équilibre : Quantité demandée = Quantité offerte</a:t>
            </a:r>
          </a:p>
          <a:p>
            <a:pPr marL="419100" indent="-419100" eaLnBrk="1" hangingPunct="1">
              <a:lnSpc>
                <a:spcPct val="90000"/>
              </a:lnSpc>
              <a:buFontTx/>
              <a:buNone/>
            </a:pPr>
            <a:r>
              <a:rPr lang="fr-CA" altLang="en-US" sz="2000" b="1" dirty="0" smtClean="0"/>
              <a:t>	30 – 4P = 6 + 2P; P = 4 $; Q</a:t>
            </a:r>
            <a:r>
              <a:rPr lang="fr-CA" altLang="en-US" sz="2000" b="1" baseline="30000" dirty="0" smtClean="0"/>
              <a:t>D</a:t>
            </a:r>
            <a:r>
              <a:rPr lang="fr-CA" altLang="en-US" sz="2000" b="1" dirty="0" smtClean="0"/>
              <a:t> = Q</a:t>
            </a:r>
            <a:r>
              <a:rPr lang="fr-CA" altLang="en-US" sz="2000" b="1" baseline="30000" dirty="0" smtClean="0"/>
              <a:t>O</a:t>
            </a:r>
            <a:r>
              <a:rPr lang="fr-CA" altLang="en-US" sz="2000" b="1" dirty="0" smtClean="0"/>
              <a:t> = 14 unités</a:t>
            </a:r>
          </a:p>
          <a:p>
            <a:pPr marL="419100" indent="-419100" eaLnBrk="1" hangingPunct="1">
              <a:lnSpc>
                <a:spcPct val="90000"/>
              </a:lnSpc>
              <a:buFont typeface="Wingdings" pitchFamily="2" charset="2"/>
              <a:buAutoNum type="alphaLcParenR" startAt="3"/>
            </a:pPr>
            <a:r>
              <a:rPr lang="fr-CA" altLang="en-US" sz="2000" dirty="0" smtClean="0"/>
              <a:t>Calculez les prix et quantité d'équilibre si la demande augmente de 12 unités (l'offre ne change pas)</a:t>
            </a:r>
          </a:p>
          <a:p>
            <a:pPr marL="419100" indent="-419100" eaLnBrk="1" hangingPunct="1">
              <a:lnSpc>
                <a:spcPct val="90000"/>
              </a:lnSpc>
              <a:buFontTx/>
              <a:buNone/>
            </a:pPr>
            <a:r>
              <a:rPr lang="fr-CA" altLang="en-US" sz="2000" dirty="0" smtClean="0">
                <a:solidFill>
                  <a:srgbClr val="CC0000"/>
                </a:solidFill>
              </a:rPr>
              <a:t>	</a:t>
            </a:r>
            <a:r>
              <a:rPr lang="fr-CA" altLang="en-US" sz="2000" b="1" dirty="0" smtClean="0"/>
              <a:t>Nouvelle demande : Q</a:t>
            </a:r>
            <a:r>
              <a:rPr lang="fr-CA" altLang="en-US" sz="2000" b="1" baseline="30000" dirty="0" smtClean="0"/>
              <a:t>D</a:t>
            </a:r>
            <a:r>
              <a:rPr lang="fr-CA" altLang="en-US" sz="2000" b="1" dirty="0" smtClean="0"/>
              <a:t>  = (30+12) - 4P = 42 - 4P </a:t>
            </a:r>
          </a:p>
          <a:p>
            <a:pPr marL="419100" indent="-419100" eaLnBrk="1" hangingPunct="1">
              <a:lnSpc>
                <a:spcPct val="90000"/>
              </a:lnSpc>
              <a:buFontTx/>
              <a:buNone/>
            </a:pPr>
            <a:r>
              <a:rPr lang="fr-CA" altLang="en-US" sz="2000" b="1" dirty="0" smtClean="0"/>
              <a:t>	En équilibre : Quantité demandée = Quantité offerte</a:t>
            </a:r>
          </a:p>
          <a:p>
            <a:pPr marL="419100" indent="-419100" eaLnBrk="1" hangingPunct="1">
              <a:lnSpc>
                <a:spcPct val="90000"/>
              </a:lnSpc>
              <a:buFontTx/>
              <a:buNone/>
            </a:pPr>
            <a:r>
              <a:rPr lang="fr-CA" altLang="en-US" sz="2000" b="1" dirty="0" smtClean="0"/>
              <a:t>	42 – 4P = 6 + 2P; P = 6 $; Q</a:t>
            </a:r>
            <a:r>
              <a:rPr lang="fr-CA" altLang="en-US" sz="2000" b="1" baseline="30000" dirty="0" smtClean="0"/>
              <a:t>D</a:t>
            </a:r>
            <a:r>
              <a:rPr lang="fr-CA" altLang="en-US" sz="2000" b="1" dirty="0" smtClean="0"/>
              <a:t> = Q</a:t>
            </a:r>
            <a:r>
              <a:rPr lang="fr-CA" altLang="en-US" sz="2000" b="1" baseline="30000" dirty="0" smtClean="0"/>
              <a:t>O</a:t>
            </a:r>
            <a:r>
              <a:rPr lang="fr-CA" altLang="en-US" sz="2000" b="1" dirty="0" smtClean="0"/>
              <a:t> = 18 unités</a:t>
            </a:r>
          </a:p>
        </p:txBody>
      </p:sp>
      <p:sp>
        <p:nvSpPr>
          <p:cNvPr id="6" name="TextBox 5"/>
          <p:cNvSpPr txBox="1"/>
          <p:nvPr/>
        </p:nvSpPr>
        <p:spPr>
          <a:xfrm rot="19377460">
            <a:off x="1364471" y="2990742"/>
            <a:ext cx="3326552" cy="584775"/>
          </a:xfrm>
          <a:prstGeom prst="rect">
            <a:avLst/>
          </a:prstGeom>
          <a:noFill/>
          <a:ln>
            <a:solidFill>
              <a:schemeClr val="tx1"/>
            </a:solidFill>
          </a:ln>
        </p:spPr>
        <p:txBody>
          <a:bodyPr wrap="none" rtlCol="0">
            <a:spAutoFit/>
          </a:bodyPr>
          <a:lstStyle/>
          <a:p>
            <a:r>
              <a:rPr lang="fr-CA" sz="3200" b="1" dirty="0" smtClean="0">
                <a:solidFill>
                  <a:srgbClr val="FF0000"/>
                </a:solidFill>
                <a:latin typeface="Monotype Corsiva" panose="03010101010201010101" pitchFamily="66" charset="0"/>
              </a:rPr>
              <a:t>À titre d’information </a:t>
            </a:r>
            <a:endParaRPr lang="fr-CA" sz="3200" b="1" dirty="0">
              <a:solidFill>
                <a:srgbClr val="FF0000"/>
              </a:solidFill>
              <a:latin typeface="Monotype Corsiva" panose="03010101010201010101" pitchFamily="66" charset="0"/>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ChangeArrowheads="1"/>
          </p:cNvSpPr>
          <p:nvPr/>
        </p:nvSpPr>
        <p:spPr bwMode="auto">
          <a:xfrm>
            <a:off x="925513" y="795338"/>
            <a:ext cx="6997700" cy="185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lnSpc>
                <a:spcPct val="160000"/>
              </a:lnSpc>
            </a:pPr>
            <a:r>
              <a:rPr lang="fr-CA" altLang="fr-FR" sz="3600" b="1">
                <a:solidFill>
                  <a:srgbClr val="000000"/>
                </a:solidFill>
                <a:ea typeface="ＭＳ Ｐゴシック" charset="-128"/>
              </a:rPr>
              <a:t/>
            </a:r>
            <a:br>
              <a:rPr lang="fr-CA" altLang="fr-FR" sz="3600" b="1">
                <a:solidFill>
                  <a:srgbClr val="000000"/>
                </a:solidFill>
                <a:ea typeface="ＭＳ Ｐゴシック" charset="-128"/>
              </a:rPr>
            </a:br>
            <a:endParaRPr lang="fr-CA" altLang="fr-FR" sz="3600" b="1">
              <a:solidFill>
                <a:srgbClr val="000000"/>
              </a:solidFill>
              <a:ea typeface="ＭＳ Ｐゴシック" charset="-128"/>
            </a:endParaRPr>
          </a:p>
        </p:txBody>
      </p:sp>
      <p:sp>
        <p:nvSpPr>
          <p:cNvPr id="2051" name="Rectangle 3"/>
          <p:cNvSpPr>
            <a:spLocks noGrp="1" noChangeArrowheads="1"/>
          </p:cNvSpPr>
          <p:nvPr>
            <p:ph type="ctrTitle"/>
          </p:nvPr>
        </p:nvSpPr>
        <p:spPr>
          <a:xfrm>
            <a:off x="685800" y="1524000"/>
            <a:ext cx="7851775" cy="1676400"/>
          </a:xfrm>
          <a:solidFill>
            <a:schemeClr val="bg1"/>
          </a:solidFill>
          <a:ln>
            <a:solidFill>
              <a:schemeClr val="tx1"/>
            </a:solidFill>
          </a:ln>
        </p:spPr>
        <p:txBody>
          <a:bodyPr/>
          <a:lstStyle/>
          <a:p>
            <a:pPr eaLnBrk="1" hangingPunct="1"/>
            <a:r>
              <a:rPr lang="fr-CA" altLang="fr-FR" sz="1800" b="1" dirty="0">
                <a:solidFill>
                  <a:srgbClr val="000000"/>
                </a:solidFill>
              </a:rPr>
              <a:t>Introduction à la microéconomie</a:t>
            </a:r>
            <a:br>
              <a:rPr lang="fr-CA" altLang="fr-FR" sz="1800" b="1" dirty="0">
                <a:solidFill>
                  <a:srgbClr val="000000"/>
                </a:solidFill>
              </a:rPr>
            </a:br>
            <a:r>
              <a:rPr lang="fr-CA" altLang="fr-FR" sz="1800" b="1" dirty="0">
                <a:solidFill>
                  <a:srgbClr val="000000"/>
                </a:solidFill>
              </a:rPr>
              <a:t>Université d</a:t>
            </a:r>
            <a:r>
              <a:rPr lang="en-CA" altLang="fr-FR" sz="1800" b="1" dirty="0">
                <a:solidFill>
                  <a:srgbClr val="000000"/>
                </a:solidFill>
              </a:rPr>
              <a:t>’Ottawa</a:t>
            </a:r>
            <a:br>
              <a:rPr lang="en-CA" altLang="fr-FR" sz="1800" b="1" dirty="0">
                <a:solidFill>
                  <a:srgbClr val="000000"/>
                </a:solidFill>
              </a:rPr>
            </a:br>
            <a:r>
              <a:rPr lang="fr-CA" altLang="fr-FR" sz="1800" b="1" dirty="0">
                <a:solidFill>
                  <a:srgbClr val="000000"/>
                </a:solidFill>
              </a:rPr>
              <a:t>ECO </a:t>
            </a:r>
            <a:r>
              <a:rPr lang="fr-CA" altLang="fr-FR" sz="1800" b="1" dirty="0" smtClean="0">
                <a:solidFill>
                  <a:srgbClr val="000000"/>
                </a:solidFill>
              </a:rPr>
              <a:t>1504</a:t>
            </a:r>
            <a:endParaRPr lang="en-US" altLang="fr-FR" sz="1400" b="1" i="1" dirty="0" smtClean="0">
              <a:solidFill>
                <a:schemeClr val="tx1"/>
              </a:solidFill>
            </a:endParaRPr>
          </a:p>
        </p:txBody>
      </p:sp>
      <p:sp>
        <p:nvSpPr>
          <p:cNvPr id="2052" name="Rectangle 4"/>
          <p:cNvSpPr>
            <a:spLocks noGrp="1" noChangeArrowheads="1"/>
          </p:cNvSpPr>
          <p:nvPr>
            <p:ph type="subTitle" idx="1"/>
          </p:nvPr>
        </p:nvSpPr>
        <p:spPr>
          <a:xfrm>
            <a:off x="1295400" y="3581400"/>
            <a:ext cx="6553200" cy="1066800"/>
          </a:xfrm>
          <a:solidFill>
            <a:schemeClr val="bg1"/>
          </a:solidFill>
          <a:ln>
            <a:solidFill>
              <a:schemeClr val="tx1"/>
            </a:solidFill>
            <a:miter lim="800000"/>
            <a:headEnd/>
            <a:tailEnd/>
          </a:ln>
        </p:spPr>
        <p:txBody>
          <a:bodyPr/>
          <a:lstStyle/>
          <a:p>
            <a:pPr eaLnBrk="1" hangingPunct="1"/>
            <a:r>
              <a:rPr lang="fr-CA" altLang="fr-FR" sz="2400" b="1" dirty="0" smtClean="0">
                <a:solidFill>
                  <a:schemeClr val="tx2"/>
                </a:solidFill>
              </a:rPr>
              <a:t>4</a:t>
            </a:r>
            <a:r>
              <a:rPr lang="fr-CA" altLang="fr-FR" sz="2400" b="1" baseline="30000" dirty="0" smtClean="0">
                <a:solidFill>
                  <a:schemeClr val="tx2"/>
                </a:solidFill>
              </a:rPr>
              <a:t>e</a:t>
            </a:r>
            <a:r>
              <a:rPr lang="fr-CA" altLang="fr-FR" sz="2400" b="1" dirty="0" smtClean="0">
                <a:solidFill>
                  <a:schemeClr val="tx2"/>
                </a:solidFill>
              </a:rPr>
              <a:t> thème : L’offre et la demande</a:t>
            </a:r>
          </a:p>
          <a:p>
            <a:pPr eaLnBrk="1" hangingPunct="1"/>
            <a:r>
              <a:rPr lang="fr-CA" altLang="fr-FR" sz="1800" b="1" dirty="0" smtClean="0">
                <a:solidFill>
                  <a:schemeClr val="tx2"/>
                </a:solidFill>
              </a:rPr>
              <a:t>(</a:t>
            </a:r>
            <a:r>
              <a:rPr lang="fr-CA" altLang="fr-FR" sz="1800" b="1" dirty="0" err="1" smtClean="0">
                <a:solidFill>
                  <a:schemeClr val="tx2"/>
                </a:solidFill>
              </a:rPr>
              <a:t>Mankiw</a:t>
            </a:r>
            <a:r>
              <a:rPr lang="fr-CA" altLang="fr-FR" sz="1800" b="1" dirty="0" smtClean="0">
                <a:solidFill>
                  <a:schemeClr val="tx2"/>
                </a:solidFill>
              </a:rPr>
              <a:t>, chapitre 4)</a:t>
            </a:r>
          </a:p>
        </p:txBody>
      </p:sp>
    </p:spTree>
    <p:extLst>
      <p:ext uri="{BB962C8B-B14F-4D97-AF65-F5344CB8AC3E}">
        <p14:creationId xmlns:p14="http://schemas.microsoft.com/office/powerpoint/2010/main" val="2055405473"/>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4867</TotalTime>
  <Words>2890</Words>
  <Application>Microsoft Macintosh PowerPoint</Application>
  <PresentationFormat>On-screen Show (4:3)</PresentationFormat>
  <Paragraphs>904</Paragraphs>
  <Slides>62</Slides>
  <Notes>44</Notes>
  <HiddenSlides>0</HiddenSlides>
  <MMClips>0</MMClips>
  <ScaleCrop>false</ScaleCrop>
  <HeadingPairs>
    <vt:vector size="8" baseType="variant">
      <vt:variant>
        <vt:lpstr>Fonts Used</vt:lpstr>
      </vt:variant>
      <vt:variant>
        <vt:i4>9</vt:i4>
      </vt:variant>
      <vt:variant>
        <vt:lpstr>Theme</vt:lpstr>
      </vt:variant>
      <vt:variant>
        <vt:i4>2</vt:i4>
      </vt:variant>
      <vt:variant>
        <vt:lpstr>Embedded OLE Servers</vt:lpstr>
      </vt:variant>
      <vt:variant>
        <vt:i4>1</vt:i4>
      </vt:variant>
      <vt:variant>
        <vt:lpstr>Slide Titles</vt:lpstr>
      </vt:variant>
      <vt:variant>
        <vt:i4>62</vt:i4>
      </vt:variant>
    </vt:vector>
  </HeadingPairs>
  <TitlesOfParts>
    <vt:vector size="74" baseType="lpstr">
      <vt:lpstr>Calibri</vt:lpstr>
      <vt:lpstr>Comic Sans MS</vt:lpstr>
      <vt:lpstr>Courier New</vt:lpstr>
      <vt:lpstr>Geneva</vt:lpstr>
      <vt:lpstr>Monotype Corsiva</vt:lpstr>
      <vt:lpstr>ＭＳ Ｐゴシック</vt:lpstr>
      <vt:lpstr>Times New Roman</vt:lpstr>
      <vt:lpstr>Arial</vt:lpstr>
      <vt:lpstr>Wingdings</vt:lpstr>
      <vt:lpstr>Default Design</vt:lpstr>
      <vt:lpstr>1_Default Design</vt:lpstr>
      <vt:lpstr>Graphique</vt:lpstr>
      <vt:lpstr>Introduction à la microéconomie Université d’Ottawa ECO 1504</vt:lpstr>
      <vt:lpstr>Objectifs</vt:lpstr>
      <vt:lpstr>Plan de cette séance</vt:lpstr>
      <vt:lpstr>Plan de la séance …2</vt:lpstr>
      <vt:lpstr>Marchés privés concurrentiels</vt:lpstr>
      <vt:lpstr>La demande</vt:lpstr>
      <vt:lpstr>Loi de la demande</vt:lpstr>
      <vt:lpstr>Barème et courbe de demande</vt:lpstr>
      <vt:lpstr>Barème de demande</vt:lpstr>
      <vt:lpstr>PowerPoint Presentation</vt:lpstr>
      <vt:lpstr>Déplacement sur la courbe de demande et glissement de la courbe de demande</vt:lpstr>
      <vt:lpstr>Facteur de glissement : ∆ Revenu</vt:lpstr>
      <vt:lpstr>Barème de demande : Bien ?</vt:lpstr>
      <vt:lpstr>Barème de demande : Bien ?</vt:lpstr>
      <vt:lpstr>Facteur de glissement : substituts (poisson et poulet)</vt:lpstr>
      <vt:lpstr>Facteur de glissement : compléments (raquettes et balles de tennis)</vt:lpstr>
      <vt:lpstr>Facteur de glissement : Goûts et préférences</vt:lpstr>
      <vt:lpstr>Facteur de glissement : Population</vt:lpstr>
      <vt:lpstr>Résumé</vt:lpstr>
      <vt:lpstr>L’offre</vt:lpstr>
      <vt:lpstr>Loi de l’offre</vt:lpstr>
      <vt:lpstr>Barème et courbe d’offre</vt:lpstr>
      <vt:lpstr>Barème de l’offre</vt:lpstr>
      <vt:lpstr>Courbes d’offre</vt:lpstr>
      <vt:lpstr>Déplacements sur et glissements de la courbe de l’offre</vt:lpstr>
      <vt:lpstr>Facteurs de glissement de l’offre</vt:lpstr>
      <vt:lpstr>Facteur de glissement de l’offre : Hausse du prix des intrants (p. ex. salaires)</vt:lpstr>
      <vt:lpstr>Facteur de glissement de l’offre : Hausse de la réglementation</vt:lpstr>
      <vt:lpstr>Facteur de glissement de l’offre : Hausse de la productivité des intrants</vt:lpstr>
      <vt:lpstr>Facteur de glissement de l’offre : Avancées technologiques</vt:lpstr>
      <vt:lpstr>Facteur de glissement de l’offre : Augmentation du nombre de producteurs</vt:lpstr>
      <vt:lpstr>L’offre</vt:lpstr>
      <vt:lpstr>PowerPoint Presentation</vt:lpstr>
      <vt:lpstr>PowerPoint Presentation</vt:lpstr>
      <vt:lpstr>Équilibre du marché</vt:lpstr>
      <vt:lpstr>Équilibre du marché</vt:lpstr>
      <vt:lpstr>Équilibre du marché</vt:lpstr>
      <vt:lpstr>Prédictions (Glissement de l’offre OU de la demande)</vt:lpstr>
      <vt:lpstr>1. Accroissement de la demande : Δ+P et Δ+Q</vt:lpstr>
      <vt:lpstr>2. Diminution de la demande : Δ- P et Δ- Q  </vt:lpstr>
      <vt:lpstr>3. Accroissement de l’offre : Δ-P et Δ+Q</vt:lpstr>
      <vt:lpstr>4. Diminution de l’offre : Δ+P et Δ-Q</vt:lpstr>
      <vt:lpstr>Résumé : Glissements de l’offre ou de la demande</vt:lpstr>
      <vt:lpstr>Prédictions Glissements simultanés de l’offre et de la demande</vt:lpstr>
      <vt:lpstr>5. Augmentation de l’offre et de la demande : ΔP = ? et Δ+Q </vt:lpstr>
      <vt:lpstr>6. Augmentation de la demande et diminution de l’offre : Δ+P et ΔQ = ?</vt:lpstr>
      <vt:lpstr>7. Diminution de la demande et augmentation de l’offre : Δ-P et ΔQ = ?</vt:lpstr>
      <vt:lpstr>8. Diminution de l’offre et de la demande : ΔP = ? et Δ-Q</vt:lpstr>
      <vt:lpstr>Glissements simultanés de l’offre et de la demande</vt:lpstr>
      <vt:lpstr>L’algèbre de l’offre et de la demande</vt:lpstr>
      <vt:lpstr>L’algèbre de l’offre et de la demande</vt:lpstr>
      <vt:lpstr>L’algèbre de l’offre et de la demande</vt:lpstr>
      <vt:lpstr>L’algèbre de l’offre et de la demande : Exemple</vt:lpstr>
      <vt:lpstr>1er Exercice : L’offre et la demande</vt:lpstr>
      <vt:lpstr>1er Exercice : Réponses</vt:lpstr>
      <vt:lpstr>2e Exercice : L’offre et la demande</vt:lpstr>
      <vt:lpstr>2e Exercice : Réponses</vt:lpstr>
      <vt:lpstr>2e Exercice : Réponses</vt:lpstr>
      <vt:lpstr>3e Exercice : Un peu d’algèbre</vt:lpstr>
      <vt:lpstr>3e Exercice : Réponses</vt:lpstr>
      <vt:lpstr>3e Exercice : Réponses</vt:lpstr>
      <vt:lpstr>Introduction à la microéconomie Université d’Ottawa ECO 1504</vt:lpstr>
    </vt:vector>
  </TitlesOfParts>
  <Company>Ud'O</Company>
  <LinksUpToDate>false</LinksUpToDate>
  <SharedDoc>false</SharedDoc>
  <HyperlinksChanged>false</HyperlinksChanged>
  <AppVersion>15.0025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Ud'O</dc:creator>
  <cp:lastModifiedBy>Ralph Halabi</cp:lastModifiedBy>
  <cp:revision>192</cp:revision>
  <dcterms:created xsi:type="dcterms:W3CDTF">2004-06-17T18:52:05Z</dcterms:created>
  <dcterms:modified xsi:type="dcterms:W3CDTF">2016-09-28T16:42:53Z</dcterms:modified>
</cp:coreProperties>
</file>