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54" r:id="rId2"/>
  </p:sldMasterIdLst>
  <p:notesMasterIdLst>
    <p:notesMasterId r:id="rId21"/>
  </p:notes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76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8"/>
    <p:restoredTop sz="94620"/>
  </p:normalViewPr>
  <p:slideViewPr>
    <p:cSldViewPr>
      <p:cViewPr>
        <p:scale>
          <a:sx n="100" d="100"/>
          <a:sy n="100" d="100"/>
        </p:scale>
        <p:origin x="2752" y="22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notesMaster" Target="notesMasters/notesMaster1.xml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</a:defRPr>
            </a:lvl1pPr>
          </a:lstStyle>
          <a:p>
            <a:endParaRPr lang="fr-CA" alt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EAB9F114-9A57-AF43-8341-85484FDBF0DC}" type="datetime1">
              <a:rPr lang="fr-CA" altLang="en-US"/>
              <a:pPr/>
              <a:t>2015-09-10</a:t>
            </a:fld>
            <a:endParaRPr lang="fr-CA" alt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fr-CA" alt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/>
              <a:t>Modifiez les styles du texte du masque</a:t>
            </a:r>
          </a:p>
          <a:p>
            <a:pPr lvl="1"/>
            <a:r>
              <a:rPr lang="fr-FR" altLang="en-US"/>
              <a:t>Deuxième niveau</a:t>
            </a:r>
          </a:p>
          <a:p>
            <a:pPr lvl="2"/>
            <a:r>
              <a:rPr lang="fr-FR" altLang="en-US"/>
              <a:t>Troisième niveau</a:t>
            </a:r>
          </a:p>
          <a:p>
            <a:pPr lvl="3"/>
            <a:r>
              <a:rPr lang="fr-FR" altLang="en-US"/>
              <a:t>Quatrième niveau</a:t>
            </a:r>
          </a:p>
          <a:p>
            <a:pPr lvl="4"/>
            <a:r>
              <a:rPr lang="fr-FR" altLang="en-US"/>
              <a:t>Cinquième niveau</a:t>
            </a:r>
            <a:endParaRPr lang="fr-CA" alt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charset="0"/>
              </a:defRPr>
            </a:lvl1pPr>
          </a:lstStyle>
          <a:p>
            <a:endParaRPr lang="fr-CA" alt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BE0272CE-4D55-8146-AE45-225F489E7044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36422844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3ACA9A92-83C4-8A43-B643-F977FA8B92AB}" type="slidenum">
              <a:rPr lang="en-US" altLang="en-US"/>
              <a:pPr/>
              <a:t>2</a:t>
            </a:fld>
            <a:endParaRPr lang="en-US" altLang="en-US"/>
          </a:p>
        </p:txBody>
      </p:sp>
      <p:sp>
        <p:nvSpPr>
          <p:cNvPr id="2355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3556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fr-CA" altLang="en-US">
              <a:latin typeface="Arial Narro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7346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F02E71D8-E4F7-334C-92D8-A905D760B1C6}" type="slidenum">
              <a:rPr lang="en-US" altLang="en-US"/>
              <a:pPr/>
              <a:t>3</a:t>
            </a:fld>
            <a:endParaRPr lang="en-US" altLang="en-US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>
              <a:latin typeface="Arial Narro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584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5CFE1A77-6960-D84C-AEB4-1F6B6619968E}" type="slidenum">
              <a:rPr lang="en-US" altLang="en-US"/>
              <a:pPr/>
              <a:t>4</a:t>
            </a:fld>
            <a:endParaRPr lang="en-US" altLang="en-US"/>
          </a:p>
        </p:txBody>
      </p:sp>
      <p:sp>
        <p:nvSpPr>
          <p:cNvPr id="27651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7652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>
              <a:latin typeface="Arial Narro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44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C95D3E11-EA88-AF41-958F-721B8854EC17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63958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4E018805-C755-9F41-BA68-EDA9E7733FE9}" type="slidenum">
              <a:rPr lang="en-US" altLang="en-US"/>
              <a:pPr/>
              <a:t>6</a:t>
            </a:fld>
            <a:endParaRPr lang="en-US" altLang="en-US"/>
          </a:p>
        </p:txBody>
      </p:sp>
      <p:sp>
        <p:nvSpPr>
          <p:cNvPr id="31747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8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  <a:buFont typeface="Wingdings" charset="2"/>
              <a:buNone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31081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C526810C-E2DE-6448-A2A0-B54FE7BF7B8F}" type="slidenum">
              <a:rPr lang="en-US" altLang="en-US"/>
              <a:pPr/>
              <a:t>7</a:t>
            </a:fld>
            <a:endParaRPr lang="en-US" altLang="en-US"/>
          </a:p>
        </p:txBody>
      </p:sp>
      <p:sp>
        <p:nvSpPr>
          <p:cNvPr id="33795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3796" name="Rectangle 1027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lang="fr-CA" altLang="en-US">
                <a:latin typeface="Arial Narrow" charset="0"/>
              </a:rPr>
              <a:t>Intérêt :</a:t>
            </a:r>
          </a:p>
          <a:p>
            <a:pPr>
              <a:spcBef>
                <a:spcPct val="0"/>
              </a:spcBef>
            </a:pPr>
            <a:r>
              <a:rPr lang="fr-CA" altLang="en-US">
                <a:latin typeface="Arial Narrow" charset="0"/>
              </a:rPr>
              <a:t>Manifestation de la valeur temporelle de l’argent</a:t>
            </a:r>
          </a:p>
          <a:p>
            <a:pPr>
              <a:spcBef>
                <a:spcPct val="0"/>
              </a:spcBef>
            </a:pPr>
            <a:r>
              <a:rPr lang="fr-CA" altLang="en-US">
                <a:latin typeface="Arial Narrow" charset="0"/>
              </a:rPr>
              <a:t>Frais qu’on doit payer pour utiliser l’argent de quelqu’un d’autre</a:t>
            </a:r>
            <a:endParaRPr lang="fr-CA" altLang="ja-JP">
              <a:latin typeface="Arial Narrow" charset="0"/>
            </a:endParaRPr>
          </a:p>
          <a:p>
            <a:pPr>
              <a:spcBef>
                <a:spcPct val="0"/>
              </a:spcBef>
            </a:pPr>
            <a:r>
              <a:rPr lang="fr-CA" altLang="en-US">
                <a:latin typeface="Arial Narrow" charset="0"/>
              </a:rPr>
              <a:t>Différence entre un montant final et un montant initial</a:t>
            </a:r>
          </a:p>
          <a:p>
            <a:pPr>
              <a:spcBef>
                <a:spcPct val="0"/>
              </a:spcBef>
            </a:pPr>
            <a:endParaRPr lang="fr-CA" altLang="en-US">
              <a:latin typeface="Arial Narrow" charset="0"/>
            </a:endParaRPr>
          </a:p>
          <a:p>
            <a:pPr>
              <a:spcBef>
                <a:spcPct val="0"/>
              </a:spcBef>
            </a:pPr>
            <a:endParaRPr lang="fr-CA" altLang="en-US">
              <a:latin typeface="Arial Narro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738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A613C852-AABD-2448-AD85-F4DC43E38D30}" type="slidenum">
              <a:rPr lang="en-US" altLang="en-US"/>
              <a:pPr/>
              <a:t>9</a:t>
            </a:fld>
            <a:endParaRPr lang="en-US" altLang="en-US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lang="fr-CA" altLang="en-US" sz="2400" b="1">
                <a:solidFill>
                  <a:srgbClr val="3333CC"/>
                </a:solidFill>
                <a:latin typeface="Arial Narrow" charset="0"/>
              </a:rPr>
              <a:t>Si on investit actuellement un montant de 100 000 $ à un taux d’intérêt de 6 % par année, on dit qu’il équivaut à un montant de 106 000 $ dans 1 an.</a:t>
            </a:r>
          </a:p>
        </p:txBody>
      </p:sp>
    </p:spTree>
    <p:extLst>
      <p:ext uri="{BB962C8B-B14F-4D97-AF65-F5344CB8AC3E}">
        <p14:creationId xmlns:p14="http://schemas.microsoft.com/office/powerpoint/2010/main" val="2007905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EE982F21-324E-7448-95EE-B6D334B86A63}" type="slidenum">
              <a:rPr lang="en-US" altLang="en-US"/>
              <a:pPr/>
              <a:t>10</a:t>
            </a:fld>
            <a:endParaRPr lang="en-US" altLang="en-US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9834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750CD901-E402-1C4C-96F2-4AEAE4AA29F0}" type="slidenum">
              <a:rPr lang="en-US" altLang="en-US"/>
              <a:pPr/>
              <a:t>11</a:t>
            </a:fld>
            <a:endParaRPr lang="en-US" altLang="en-US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2890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D7B68D48-1C75-CC43-9890-FD5831A9035B}" type="slidenum">
              <a:rPr lang="en-US" altLang="en-US"/>
              <a:pPr/>
              <a:t>12</a:t>
            </a:fld>
            <a:endParaRPr lang="en-US" altLang="en-US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r>
              <a:rPr lang="fr-CA" altLang="en-US" i="1">
                <a:solidFill>
                  <a:srgbClr val="FF3300"/>
                </a:solidFill>
                <a:latin typeface="Arial Narrow" charset="0"/>
              </a:rPr>
              <a:t>P </a:t>
            </a:r>
            <a:r>
              <a:rPr lang="fr-CA" altLang="en-US">
                <a:solidFill>
                  <a:srgbClr val="FF3300"/>
                </a:solidFill>
                <a:latin typeface="Arial Narrow" charset="0"/>
              </a:rPr>
              <a:t>= 5 000 $                   </a:t>
            </a:r>
            <a:r>
              <a:rPr lang="fr-CA" altLang="en-US" i="1">
                <a:solidFill>
                  <a:srgbClr val="FF3300"/>
                </a:solidFill>
                <a:latin typeface="Arial Narrow" charset="0"/>
              </a:rPr>
              <a:t>A</a:t>
            </a:r>
            <a:r>
              <a:rPr lang="fr-CA" altLang="en-US">
                <a:solidFill>
                  <a:srgbClr val="FF3300"/>
                </a:solidFill>
                <a:latin typeface="Arial Narrow" charset="0"/>
              </a:rPr>
              <a:t> = ? par année </a:t>
            </a:r>
          </a:p>
          <a:p>
            <a:pPr>
              <a:spcBef>
                <a:spcPct val="0"/>
              </a:spcBef>
            </a:pPr>
            <a:r>
              <a:rPr lang="fr-CA" altLang="en-US" i="1">
                <a:solidFill>
                  <a:srgbClr val="FF3300"/>
                </a:solidFill>
                <a:latin typeface="Arial Narrow" charset="0"/>
              </a:rPr>
              <a:t>i</a:t>
            </a:r>
            <a:r>
              <a:rPr lang="fr-CA" altLang="en-US">
                <a:solidFill>
                  <a:srgbClr val="FF3300"/>
                </a:solidFill>
                <a:latin typeface="Arial Narrow" charset="0"/>
              </a:rPr>
              <a:t> = 5 % par année              </a:t>
            </a:r>
            <a:r>
              <a:rPr lang="fr-CA" altLang="en-US" i="1">
                <a:solidFill>
                  <a:srgbClr val="FF3300"/>
                </a:solidFill>
                <a:latin typeface="Arial Narrow" charset="0"/>
              </a:rPr>
              <a:t>n</a:t>
            </a:r>
            <a:r>
              <a:rPr lang="fr-CA" altLang="en-US">
                <a:solidFill>
                  <a:srgbClr val="FF3300"/>
                </a:solidFill>
                <a:latin typeface="Arial Narrow" charset="0"/>
              </a:rPr>
              <a:t> = 10 ans</a:t>
            </a:r>
          </a:p>
          <a:p>
            <a:pPr>
              <a:spcBef>
                <a:spcPct val="0"/>
              </a:spcBef>
            </a:pPr>
            <a:endParaRPr lang="fr-CA" altLang="en-US">
              <a:latin typeface="Arial Narrow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1207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E4F5FFA8-E3EC-7C4B-9737-D0FE2645E2EB}" type="slidenum">
              <a:rPr lang="en-US" altLang="en-US"/>
              <a:pPr/>
              <a:t>13</a:t>
            </a:fld>
            <a:endParaRPr lang="en-US" altLang="en-US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916989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D210C42B-522E-7745-9AEC-CE2C9E34D9BF}" type="slidenum">
              <a:rPr lang="en-US" altLang="en-US"/>
              <a:pPr/>
              <a:t>14</a:t>
            </a:fld>
            <a:endParaRPr lang="en-US" alt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317045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2C728EF7-EC59-5C42-9886-F661138F2767}" type="slidenum">
              <a:rPr lang="en-US" altLang="en-US"/>
              <a:pPr/>
              <a:t>15</a:t>
            </a:fld>
            <a:endParaRPr lang="en-US" altLang="en-US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87778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A1727544-7996-6C49-BE4C-B0A2743CC515}" type="slidenum">
              <a:rPr lang="en-US" altLang="en-US"/>
              <a:pPr/>
              <a:t>16</a:t>
            </a:fld>
            <a:endParaRPr lang="en-US" alt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51794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972B7F60-8018-234F-856D-1C74037B2085}" type="slidenum">
              <a:rPr lang="en-US" altLang="en-US"/>
              <a:pPr/>
              <a:t>17</a:t>
            </a:fld>
            <a:endParaRPr lang="en-US" altLang="en-US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48723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fld id="{1F36430A-1DDA-4749-B16D-26BFE27A5EE9}" type="slidenum">
              <a:rPr lang="en-US" altLang="en-US"/>
              <a:pPr/>
              <a:t>18</a:t>
            </a:fld>
            <a:endParaRPr lang="en-US" alt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72545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6982544" cy="1470025"/>
          </a:xfrm>
        </p:spPr>
        <p:txBody>
          <a:bodyPr/>
          <a:lstStyle>
            <a:lvl1pPr algn="r">
              <a:defRPr b="1" baseline="0">
                <a:solidFill>
                  <a:schemeClr val="bg2"/>
                </a:solidFill>
              </a:defRPr>
            </a:lvl1pPr>
          </a:lstStyle>
          <a:p>
            <a:r>
              <a:rPr lang="fr-CA" smtClean="0"/>
              <a:t>Cliquez et modifiez le titre</a:t>
            </a:r>
            <a:endParaRPr lang="fr-CA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43608" y="3861048"/>
            <a:ext cx="6296744" cy="1752600"/>
          </a:xfrm>
        </p:spPr>
        <p:txBody>
          <a:bodyPr/>
          <a:lstStyle>
            <a:lvl1pPr marL="0" indent="0" algn="ctr">
              <a:buNone/>
              <a:defRPr b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fr-CA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7F57A-EDE2-8B4E-8B94-453A2759CF1F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572276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6946031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/>
                </a:solidFill>
              </a:defRPr>
            </a:lvl1pPr>
          </a:lstStyle>
          <a:p>
            <a:r>
              <a:rPr lang="fr-FR" dirty="0" smtClean="0"/>
              <a:t>Modifiez le style du titre</a:t>
            </a:r>
            <a:endParaRPr lang="fr-CA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69460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FB844A-2A28-A244-BF93-BECFA6B4448D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69455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>
                <a:solidFill>
                  <a:schemeClr val="bg2"/>
                </a:solidFill>
              </a:defRPr>
            </a:lvl1pPr>
          </a:lstStyle>
          <a:p>
            <a:r>
              <a:rPr lang="fr-CA" smtClean="0"/>
              <a:t>Cliquez et modifiez le titre</a:t>
            </a:r>
            <a:endParaRPr lang="fr-CA" dirty="0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en-US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9E6030-EEF5-CE4D-9340-7F13301C83E1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703964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en-US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329595-A41A-1449-9E8B-49E27A992FBE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3524062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bg2"/>
                </a:solidFill>
              </a:defRPr>
            </a:lvl1pPr>
          </a:lstStyle>
          <a:p>
            <a:r>
              <a:rPr lang="fr-CA" smtClean="0"/>
              <a:t>Cliquez et modifiez le titre</a:t>
            </a:r>
            <a:endParaRPr lang="fr-CA" dirty="0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CA" altLang="en-US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2FC210-B52B-474F-8BCC-EFA82F744162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60002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331640" y="2130425"/>
            <a:ext cx="648072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5EDA179C-40C1-0E43-B9EA-8755452B9AFC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60051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ACAEFFD8-DE03-7A4D-B4C8-1EB32943D8CC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040332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3" y="4406900"/>
            <a:ext cx="730708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87623" y="2906713"/>
            <a:ext cx="730708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8A6F5B4A-F8FD-614F-8714-0442B170639B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128057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187624" y="1600200"/>
            <a:ext cx="36004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48064" y="1600200"/>
            <a:ext cx="353873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5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6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5DA53366-5FA0-3341-BD2E-4597CCB6410A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120048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87624" y="1535113"/>
            <a:ext cx="345638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187624" y="2174875"/>
            <a:ext cx="345638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860032" y="1535113"/>
            <a:ext cx="382676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860032" y="2174875"/>
            <a:ext cx="382676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u pied de page 7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8" name="Espace réservé du numéro de diapositive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A176096D-513B-E94B-A1B1-B20448CF22D6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378409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>
          <a:xfrm>
            <a:off x="1214438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 Narrow" charset="0"/>
              </a:defRPr>
            </a:lvl1pPr>
          </a:lstStyle>
          <a:p>
            <a:endParaRPr lang="fr-CA" alt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fld id="{EFEDD2A2-78CD-2F41-ACA8-47C19970D49D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5155300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pied de page 2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3" name="Espace réservé du numéro de diapositive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C4F52693-A7C8-E341-947C-F2C531E71C32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7132582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87624" y="273050"/>
            <a:ext cx="227788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dirty="0" smtClean="0"/>
              <a:t>Modifiez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CA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87624" y="1435100"/>
            <a:ext cx="227788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6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520DD57E-B06C-7E4A-805B-37096BDBCFE0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573363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u pied de page 5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6" name="Espace réservé du numéro de diapositive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4D13698F-D1A6-8142-B11E-3CBDC36E39B8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40995970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47920ED9-9184-2A45-8611-5E66DFC5B9BC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2077486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187624" y="274638"/>
            <a:ext cx="5289376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fld id="{5A16BDBF-D1C2-8044-8418-7E648514AA54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3732263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63286"/>
            <a:ext cx="7771694" cy="114300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86153" y="1796143"/>
            <a:ext cx="3801180" cy="4299857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6667" y="1796143"/>
            <a:ext cx="3801181" cy="4299857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Espace réservé de la date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3048000" cy="457200"/>
          </a:xfrm>
          <a:prstGeom prst="rect">
            <a:avLst/>
          </a:prstGeom>
        </p:spPr>
        <p:txBody>
          <a:bodyPr vert="horz" wrap="square" lIns="100008" tIns="50004" rIns="100008" bIns="50004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 Narrow" charset="0"/>
              </a:defRPr>
            </a:lvl1pPr>
          </a:lstStyle>
          <a:p>
            <a:r>
              <a:rPr lang="en-CA" altLang="en-US"/>
              <a:t>Slide Sets  to accompany Blank, Tarquin &amp; Iverson, Engineering Economy, Canadian Edition</a:t>
            </a:r>
            <a:endParaRPr lang="en-US" altLang="en-US" sz="1400" i="1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US"/>
              <a:t>Slides for Engineering Economy, 2nd Canadian edition, Blank, Tarquin, Iverson © 2012 McGraw-Hill Ltd.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altLang="en-US"/>
              <a:t>1-</a:t>
            </a:r>
            <a:fld id="{BDC3C652-D01E-BD44-A4B1-EA5EFBA12575}" type="slidenum">
              <a:rPr lang="en-US" altLang="en-US"/>
              <a:pPr/>
              <a:t>‹#›</a:t>
            </a:fld>
            <a:endParaRPr lang="en-US" altLang="en-US" sz="1400"/>
          </a:p>
        </p:txBody>
      </p:sp>
    </p:spTree>
    <p:extLst>
      <p:ext uri="{BB962C8B-B14F-4D97-AF65-F5344CB8AC3E}">
        <p14:creationId xmlns:p14="http://schemas.microsoft.com/office/powerpoint/2010/main" val="1631518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17.xml"/><Relationship Id="rId13" Type="http://schemas.openxmlformats.org/officeDocument/2006/relationships/theme" Target="../theme/theme2.xml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2" Type="http://schemas.openxmlformats.org/officeDocument/2006/relationships/slideLayout" Target="../slideLayouts/slideLayout7.xml"/><Relationship Id="rId3" Type="http://schemas.openxmlformats.org/officeDocument/2006/relationships/slideLayout" Target="../slideLayouts/slideLayout8.xml"/><Relationship Id="rId4" Type="http://schemas.openxmlformats.org/officeDocument/2006/relationships/slideLayout" Target="../slideLayouts/slideLayout9.xml"/><Relationship Id="rId5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2.xml"/><Relationship Id="rId8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2104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/>
              <a:t>MODIFIEZ LE STYLE DU TITRE</a:t>
            </a:r>
            <a:endParaRPr lang="fr-CA" altLang="en-US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21042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/>
              <a:t>Modifiez les styles du texte du masque</a:t>
            </a:r>
          </a:p>
          <a:p>
            <a:pPr lvl="1"/>
            <a:r>
              <a:rPr lang="fr-FR" altLang="en-US"/>
              <a:t>Deuxième niveau</a:t>
            </a:r>
          </a:p>
          <a:p>
            <a:pPr lvl="2"/>
            <a:r>
              <a:rPr lang="fr-FR" altLang="en-US"/>
              <a:t>Troisième niveau</a:t>
            </a:r>
          </a:p>
          <a:p>
            <a:pPr lvl="3"/>
            <a:r>
              <a:rPr lang="fr-FR" altLang="en-US"/>
              <a:t>Quatrième niveau</a:t>
            </a:r>
          </a:p>
          <a:p>
            <a:pPr lvl="4"/>
            <a:r>
              <a:rPr lang="fr-FR" altLang="en-US"/>
              <a:t>Cinquième niveau</a:t>
            </a:r>
            <a:endParaRPr lang="fr-CA" alt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  <a:latin typeface="Arial Narrow" charset="0"/>
              </a:defRPr>
            </a:lvl1pPr>
          </a:lstStyle>
          <a:p>
            <a:endParaRPr lang="fr-CA" alt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Arial Narrow" charset="0"/>
              </a:defRPr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1114425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Arial Narrow" charset="0"/>
              </a:defRPr>
            </a:lvl1pPr>
          </a:lstStyle>
          <a:p>
            <a:fld id="{D4D57465-D227-4446-A6B7-19C4E5CB7711}" type="slidenum">
              <a:rPr lang="fr-CA" altLang="en-US"/>
              <a:pPr/>
              <a:t>‹#›</a:t>
            </a:fld>
            <a:endParaRPr lang="fr-CA" altLang="en-US"/>
          </a:p>
        </p:txBody>
      </p:sp>
      <p:pic>
        <p:nvPicPr>
          <p:cNvPr id="1031" name="Picture 3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075" y="0"/>
            <a:ext cx="1431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iming>
    <p:tnLst>
      <p:par>
        <p:cTn id="1" dur="indefinite" restart="never" nodeType="tmRoot"/>
      </p:par>
    </p:tnLst>
  </p:timing>
  <p:hf hdr="0" dt="0"/>
  <p:txStyles>
    <p:titleStyle>
      <a:lvl1pPr algn="r" rtl="0" fontAlgn="base">
        <a:spcBef>
          <a:spcPct val="0"/>
        </a:spcBef>
        <a:spcAft>
          <a:spcPct val="0"/>
        </a:spcAft>
        <a:defRPr sz="4400" b="1" kern="1200">
          <a:solidFill>
            <a:schemeClr val="bg2"/>
          </a:solidFill>
          <a:latin typeface="+mj-lt"/>
          <a:ea typeface="ＭＳ Ｐゴシック" charset="-128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Arial Narrow" charset="0"/>
          <a:ea typeface="ＭＳ Ｐゴシック" charset="-128"/>
        </a:defRPr>
      </a:lvl2pPr>
      <a:lvl3pPr algn="r" rtl="0" fontAlgn="base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Arial Narrow" charset="0"/>
          <a:ea typeface="ＭＳ Ｐゴシック" charset="-128"/>
        </a:defRPr>
      </a:lvl3pPr>
      <a:lvl4pPr algn="r" rtl="0" fontAlgn="base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Arial Narrow" charset="0"/>
          <a:ea typeface="ＭＳ Ｐゴシック" charset="-128"/>
        </a:defRPr>
      </a:lvl4pPr>
      <a:lvl5pPr algn="r" rtl="0" fontAlgn="base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Arial Narrow" charset="0"/>
          <a:ea typeface="ＭＳ Ｐゴシック" charset="-128"/>
        </a:defRPr>
      </a:lvl5pPr>
      <a:lvl6pPr marL="457200" algn="r" rtl="0" fontAlgn="base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Arial Narrow" charset="0"/>
          <a:ea typeface="ＭＳ Ｐゴシック" charset="-128"/>
        </a:defRPr>
      </a:lvl6pPr>
      <a:lvl7pPr marL="914400" algn="r" rtl="0" fontAlgn="base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Arial Narrow" charset="0"/>
          <a:ea typeface="ＭＳ Ｐゴシック" charset="-128"/>
        </a:defRPr>
      </a:lvl7pPr>
      <a:lvl8pPr marL="1371600" algn="r" rtl="0" fontAlgn="base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Arial Narrow" charset="0"/>
          <a:ea typeface="ＭＳ Ｐゴシック" charset="-128"/>
        </a:defRPr>
      </a:lvl8pPr>
      <a:lvl9pPr marL="1828800" algn="r" rtl="0" fontAlgn="base">
        <a:spcBef>
          <a:spcPct val="0"/>
        </a:spcBef>
        <a:spcAft>
          <a:spcPct val="0"/>
        </a:spcAft>
        <a:defRPr sz="4400" b="1">
          <a:solidFill>
            <a:schemeClr val="bg2"/>
          </a:solidFill>
          <a:latin typeface="Arial Narrow" charset="0"/>
          <a:ea typeface="ＭＳ Ｐゴシック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1214438" y="274638"/>
            <a:ext cx="747236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/>
              <a:t>Modifiez le style du titre</a:t>
            </a:r>
            <a:endParaRPr lang="fr-CA" altLang="en-US"/>
          </a:p>
        </p:txBody>
      </p:sp>
      <p:sp>
        <p:nvSpPr>
          <p:cNvPr id="7171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1214438" y="1600200"/>
            <a:ext cx="7472362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n-US"/>
              <a:t>Modifiez les styles du texte du masque</a:t>
            </a:r>
          </a:p>
          <a:p>
            <a:pPr lvl="1"/>
            <a:r>
              <a:rPr lang="fr-FR" altLang="en-US"/>
              <a:t>Deuxième niveau</a:t>
            </a:r>
          </a:p>
          <a:p>
            <a:pPr lvl="2"/>
            <a:r>
              <a:rPr lang="fr-FR" altLang="en-US"/>
              <a:t>Troisième niveau</a:t>
            </a:r>
          </a:p>
          <a:p>
            <a:pPr lvl="3"/>
            <a:r>
              <a:rPr lang="fr-FR" altLang="en-US"/>
              <a:t>Quatrième niveau</a:t>
            </a:r>
          </a:p>
          <a:p>
            <a:pPr lvl="4"/>
            <a:r>
              <a:rPr lang="fr-FR" altLang="en-US"/>
              <a:t>Cinquième niveau</a:t>
            </a:r>
            <a:endParaRPr lang="fr-CA" altLang="en-US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995738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 Narrow" charset="0"/>
              </a:defRPr>
            </a:lvl1pPr>
          </a:lstStyle>
          <a:p>
            <a:r>
              <a:rPr lang="fr-CA" altLang="en-US"/>
              <a:t>Mention légale Chenelière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596188" y="6356350"/>
            <a:ext cx="1090612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Arial Narrow" charset="0"/>
              </a:defRPr>
            </a:lvl1pPr>
          </a:lstStyle>
          <a:p>
            <a:fld id="{397E286E-7DED-CD47-80FE-7DE84A517505}" type="slidenum">
              <a:rPr lang="fr-CA" altLang="en-US"/>
              <a:pPr/>
              <a:t>‹#›</a:t>
            </a:fld>
            <a:endParaRPr lang="fr-CA" altLang="en-US"/>
          </a:p>
        </p:txBody>
      </p:sp>
      <p:sp>
        <p:nvSpPr>
          <p:cNvPr id="15" name="Espace réservé du pied de page 4"/>
          <p:cNvSpPr txBox="1">
            <a:spLocks/>
          </p:cNvSpPr>
          <p:nvPr userDrawn="1"/>
        </p:nvSpPr>
        <p:spPr>
          <a:xfrm>
            <a:off x="1214438" y="6351588"/>
            <a:ext cx="2724150" cy="365125"/>
          </a:xfrm>
          <a:prstGeom prst="rect">
            <a:avLst/>
          </a:prstGeom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 algn="ctr"/>
            <a:r>
              <a:rPr lang="fr-CA" altLang="en-US" sz="1200">
                <a:solidFill>
                  <a:srgbClr val="898989"/>
                </a:solidFill>
              </a:rPr>
              <a:t>Économie pour ingénieurs</a:t>
            </a:r>
          </a:p>
        </p:txBody>
      </p:sp>
      <p:pic>
        <p:nvPicPr>
          <p:cNvPr id="7175" name="Picture 6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4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charset="0"/>
          <a:ea typeface="ＭＳ Ｐゴシック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charset="0"/>
          <a:ea typeface="ＭＳ Ｐゴシック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charset="0"/>
          <a:ea typeface="ＭＳ Ｐゴシック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charset="0"/>
          <a:ea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charset="0"/>
          <a:ea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charset="0"/>
          <a:ea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charset="0"/>
          <a:ea typeface="ＭＳ Ｐゴシック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ags" Target="../tags/tag1.x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g"/><Relationship Id="rId3" Type="http://schemas.openxmlformats.org/officeDocument/2006/relationships/image" Target="../media/image3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6981825" cy="1470025"/>
          </a:xfrm>
        </p:spPr>
        <p:txBody>
          <a:bodyPr/>
          <a:lstStyle/>
          <a:p>
            <a:r>
              <a:rPr lang="fr-CA" altLang="en-US"/>
              <a:t>ÉCONOMIE </a:t>
            </a:r>
            <a:br>
              <a:rPr lang="fr-CA" altLang="en-US"/>
            </a:br>
            <a:r>
              <a:rPr lang="fr-CA" altLang="en-US"/>
              <a:t>POUR INGÉNIEURS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042988" y="3860800"/>
            <a:ext cx="6297612" cy="1752600"/>
          </a:xfrm>
        </p:spPr>
        <p:txBody>
          <a:bodyPr>
            <a:normAutofit/>
          </a:bodyPr>
          <a:lstStyle/>
          <a:p>
            <a:pPr algn="l"/>
            <a:r>
              <a:rPr lang="fr-CA" altLang="en-US" sz="3000" b="1" dirty="0">
                <a:solidFill>
                  <a:srgbClr val="FFFFFF"/>
                </a:solidFill>
              </a:rPr>
              <a:t>CHAPITRE 1</a:t>
            </a:r>
          </a:p>
          <a:p>
            <a:pPr algn="l"/>
            <a:r>
              <a:rPr lang="fr-CA" altLang="en-US" sz="3000" dirty="0">
                <a:solidFill>
                  <a:srgbClr val="FFFFFF"/>
                </a:solidFill>
              </a:rPr>
              <a:t>Les fondements de l’économie d’ingénierie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 bwMode="auto">
          <a:xfrm>
            <a:off x="3200400" y="6324600"/>
            <a:ext cx="2606675" cy="341313"/>
          </a:xfrm>
          <a:ln>
            <a:miter lim="800000"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FFFFFF"/>
                </a:solidFill>
              </a:rPr>
              <a:t>© 2013 Chenelière Éducation inc.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61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altLang="en-US" sz="3200"/>
              <a:t> L’importance de l’économie d’ingénierie pour les ingénieurs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r-CA" altLang="en-US" sz="2600" dirty="0"/>
              <a:t>Les ingénieurs élaborent un concept et le concrétisent.</a:t>
            </a:r>
            <a:endParaRPr lang="fr-CA" altLang="ja-JP" sz="2600" dirty="0"/>
          </a:p>
          <a:p>
            <a:r>
              <a:rPr lang="fr-CA" altLang="en-US" sz="2600" dirty="0"/>
              <a:t>Toute conception exige des décisions de nature économique.</a:t>
            </a:r>
          </a:p>
          <a:p>
            <a:r>
              <a:rPr lang="fr-CA" altLang="en-US" sz="2600" dirty="0"/>
              <a:t>Les ingénieurs doivent être en mesure d’intégrer des analyses économiques à leurs projets de conception.</a:t>
            </a:r>
          </a:p>
          <a:p>
            <a:r>
              <a:rPr lang="fr-CA" altLang="en-US" sz="2600" dirty="0"/>
              <a:t>Ils doivent choisir des solutions parmi plusieurs possibilités, puis les mettre à exécution.</a:t>
            </a:r>
          </a:p>
          <a:p>
            <a:r>
              <a:rPr lang="fr-CA" altLang="en-US" sz="2600" dirty="0"/>
              <a:t>La réalisation d’une analyse économique adéquate pour guider ce choix et cette exécution se trouve à la base de la conception technique.</a:t>
            </a:r>
          </a:p>
        </p:txBody>
      </p:sp>
      <p:sp>
        <p:nvSpPr>
          <p:cNvPr id="4098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22533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A478C784-4121-364D-B479-396898BE8781}" type="slidenum">
              <a:rPr lang="fr-CA" altLang="en-US" sz="1700"/>
              <a:pPr/>
              <a:t>2</a:t>
            </a:fld>
            <a:endParaRPr lang="fr-CA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/>
              <a:t>L’économie d’ingénierie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r-CA" altLang="en-US" sz="2600" dirty="0"/>
              <a:t>L'analyse économique est un art et une science. </a:t>
            </a:r>
            <a:endParaRPr lang="fr-CA" altLang="en-US" sz="2600" dirty="0" smtClean="0"/>
          </a:p>
          <a:p>
            <a:r>
              <a:rPr lang="fr-CA" altLang="en-US" sz="2600" dirty="0" smtClean="0"/>
              <a:t>En </a:t>
            </a:r>
            <a:r>
              <a:rPr lang="fr-CA" altLang="en-US" sz="2600" dirty="0"/>
              <a:t>font partie :</a:t>
            </a:r>
          </a:p>
          <a:p>
            <a:pPr lvl="1"/>
            <a:r>
              <a:rPr lang="fr-CA" altLang="en-US" sz="2400" dirty="0">
                <a:solidFill>
                  <a:schemeClr val="tx2"/>
                </a:solidFill>
              </a:rPr>
              <a:t>les formules ;</a:t>
            </a:r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l'estimation ;</a:t>
            </a:r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l'évaluation des répercussions économiques.</a:t>
            </a:r>
          </a:p>
          <a:p>
            <a:r>
              <a:rPr lang="fr-CA" altLang="en-US" sz="2600" dirty="0"/>
              <a:t>L’économie d’ingénierie porte sur le choix de solutions à partir de paramètres économiques et techniques associés à un projet, de même que sur l’exécution des solutions choisies.</a:t>
            </a:r>
          </a:p>
        </p:txBody>
      </p:sp>
      <p:sp>
        <p:nvSpPr>
          <p:cNvPr id="5122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24581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en-US" altLang="en-US" sz="1700"/>
              <a:t>1-</a:t>
            </a:r>
            <a:fld id="{B38AE106-546F-3242-B3B5-ED9704094CCC}" type="slidenum">
              <a:rPr lang="en-US" altLang="en-US" sz="1700"/>
              <a:pPr/>
              <a:t>3</a:t>
            </a:fld>
            <a:endParaRPr lang="en-US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6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altLang="en-US" sz="3200"/>
              <a:t>Le rôle de l’économie d’ingénierie dans le processus décisionnel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r-CA" altLang="en-US" sz="2600" dirty="0"/>
              <a:t>Le processus décisionnel nécessite l’estimation d’événements ou de résultats futurs</a:t>
            </a:r>
            <a:r>
              <a:rPr lang="fr-CA" altLang="en-US" sz="2600" dirty="0" smtClean="0"/>
              <a:t>.</a:t>
            </a:r>
            <a:endParaRPr lang="fr-CA" altLang="en-US" sz="2600" dirty="0"/>
          </a:p>
          <a:p>
            <a:r>
              <a:rPr lang="fr-CA" altLang="en-US" sz="2600" dirty="0"/>
              <a:t>Ce processus procure un cadre permettant de résoudre des problèmes liés aux éléments suivants :</a:t>
            </a:r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le temps ;</a:t>
            </a:r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l'argent ;</a:t>
            </a:r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les taux d'intérêt.</a:t>
            </a:r>
          </a:p>
        </p:txBody>
      </p:sp>
      <p:sp>
        <p:nvSpPr>
          <p:cNvPr id="6146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26629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5E892043-0EB4-0D44-B4BE-FB398146717A}" type="slidenum">
              <a:rPr lang="fr-CA" altLang="en-US" sz="1700"/>
              <a:pPr/>
              <a:t>4</a:t>
            </a:fld>
            <a:endParaRPr lang="fr-CA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28675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en-US" altLang="en-US" sz="1700"/>
              <a:t>1-</a:t>
            </a:r>
            <a:fld id="{C9384907-0C47-AF43-9814-538158FE1916}" type="slidenum">
              <a:rPr lang="en-US" altLang="en-US" sz="1700"/>
              <a:pPr/>
              <a:t>5</a:t>
            </a:fld>
            <a:endParaRPr lang="en-US" altLang="en-US" sz="1400"/>
          </a:p>
        </p:txBody>
      </p:sp>
      <p:sp>
        <p:nvSpPr>
          <p:cNvPr id="2867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/>
              <a:t>La valeur temporelle de l’argent</a:t>
            </a:r>
          </a:p>
        </p:txBody>
      </p:sp>
      <p:sp>
        <p:nvSpPr>
          <p:cNvPr id="2867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altLang="en-US" sz="2600"/>
              <a:t>Toutes les entreprises investissent des fonds.</a:t>
            </a:r>
          </a:p>
          <a:p>
            <a:r>
              <a:rPr lang="fr-CA" altLang="en-US" sz="2600"/>
              <a:t>On s’attend à ce que les investissements offrent un certain rendement.</a:t>
            </a:r>
          </a:p>
          <a:p>
            <a:r>
              <a:rPr lang="fr-CA" altLang="en-US" sz="2600"/>
              <a:t>Pour investir, il faut de l’argent.</a:t>
            </a:r>
          </a:p>
          <a:p>
            <a:r>
              <a:rPr lang="fr-CA" altLang="en-US" sz="2600"/>
              <a:t>L’argent possède une « valeur temporelle ».</a:t>
            </a:r>
            <a:endParaRPr lang="fr-CA" altLang="ja-JP" sz="2600"/>
          </a:p>
          <a:p>
            <a:r>
              <a:rPr lang="fr-CA" altLang="en-US" sz="2600"/>
              <a:t>La « valeur temporelle de l’argent » constitue la notion la plus importante en économie d’ingénierie.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30723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en-US" altLang="en-US" sz="1700"/>
              <a:t>1-</a:t>
            </a:r>
            <a:fld id="{13390492-785C-2843-AE4B-C1C0CDCC211E}" type="slidenum">
              <a:rPr lang="en-US" altLang="en-US" sz="1700"/>
              <a:pPr/>
              <a:t>6</a:t>
            </a:fld>
            <a:endParaRPr lang="en-US" altLang="en-US" sz="1400"/>
          </a:p>
        </p:txBody>
      </p:sp>
      <p:sp>
        <p:nvSpPr>
          <p:cNvPr id="5007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altLang="en-US" sz="3200"/>
              <a:t>Étapes de la prise de décisions en économie d’ingénierie</a:t>
            </a:r>
          </a:p>
        </p:txBody>
      </p:sp>
      <p:sp>
        <p:nvSpPr>
          <p:cNvPr id="819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fr-CA" altLang="en-US" sz="2400" smtClean="0"/>
              <a:t>Définir </a:t>
            </a:r>
            <a:r>
              <a:rPr lang="fr-CA" altLang="en-US" sz="2400" dirty="0"/>
              <a:t>les objectifs et les critères d’évaluation</a:t>
            </a:r>
          </a:p>
          <a:p>
            <a:r>
              <a:rPr lang="fr-CA" altLang="en-US" sz="2400" dirty="0"/>
              <a:t>Définir les solutions possibles</a:t>
            </a:r>
          </a:p>
          <a:p>
            <a:pPr lvl="1">
              <a:buFont typeface="Arial" charset="0"/>
              <a:buNone/>
            </a:pPr>
            <a:r>
              <a:rPr lang="fr-CA" altLang="en-US" sz="2400" dirty="0">
                <a:solidFill>
                  <a:srgbClr val="2E7892"/>
                </a:solidFill>
              </a:rPr>
              <a:t>–  Choisir la solution du </a:t>
            </a:r>
            <a:r>
              <a:rPr lang="fr-CA" altLang="en-US" sz="2400" i="1" dirty="0">
                <a:solidFill>
                  <a:srgbClr val="2E7892"/>
                </a:solidFill>
              </a:rPr>
              <a:t>statu quo</a:t>
            </a:r>
            <a:r>
              <a:rPr lang="fr-CA" altLang="en-US" sz="2400" dirty="0">
                <a:solidFill>
                  <a:srgbClr val="2E7892"/>
                </a:solidFill>
              </a:rPr>
              <a:t> – pour ne rien changer</a:t>
            </a:r>
          </a:p>
          <a:p>
            <a:pPr lvl="1">
              <a:buFont typeface="Arial" charset="0"/>
              <a:buNone/>
            </a:pPr>
            <a:r>
              <a:rPr lang="fr-CA" altLang="en-US" sz="2400" dirty="0">
                <a:solidFill>
                  <a:srgbClr val="2E7892"/>
                </a:solidFill>
              </a:rPr>
              <a:t>–  Définir toutes les solutions réalisables – pour résoudre un problème donné</a:t>
            </a:r>
          </a:p>
          <a:p>
            <a:r>
              <a:rPr lang="fr-CA" altLang="en-US" sz="2400" dirty="0"/>
              <a:t> Définir ou estimer les flux monétaires actuels et futurs</a:t>
            </a:r>
          </a:p>
          <a:p>
            <a:r>
              <a:rPr lang="fr-CA" altLang="en-US" sz="2400" dirty="0"/>
              <a:t> Effectuer l’analyse</a:t>
            </a:r>
          </a:p>
          <a:p>
            <a:pPr lvl="1">
              <a:buFont typeface="Arial" charset="0"/>
              <a:buNone/>
            </a:pPr>
            <a:r>
              <a:rPr lang="fr-CA" altLang="en-US" sz="2400" dirty="0">
                <a:solidFill>
                  <a:srgbClr val="2E7892"/>
                </a:solidFill>
              </a:rPr>
              <a:t>–  Utiliser les outils et appliquer les méthodes de l'économie d'ingénierie</a:t>
            </a:r>
          </a:p>
          <a:p>
            <a:r>
              <a:rPr lang="fr-CA" altLang="en-US" sz="2400" dirty="0"/>
              <a:t> Choisir la meilleure solution possible</a:t>
            </a:r>
          </a:p>
          <a:p>
            <a:r>
              <a:rPr lang="fr-CA" altLang="en-US" sz="2400" dirty="0"/>
              <a:t> Mettre cette solution en œuvre et surveiller les résultats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/>
              <a:t>Le taux de rendement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>
          <a:xfrm>
            <a:off x="1333501" y="1240223"/>
            <a:ext cx="7472362" cy="1396689"/>
          </a:xfrm>
        </p:spPr>
        <p:txBody>
          <a:bodyPr/>
          <a:lstStyle/>
          <a:p>
            <a:r>
              <a:rPr lang="fr-CA" altLang="en-US" sz="2400" dirty="0"/>
              <a:t>Le produit d’intérêt obtenu au cours d’une période s’exprime sous la forme d’un pourcentage du montant initial, plus </a:t>
            </a:r>
            <a:r>
              <a:rPr lang="fr-CA" altLang="en-US" sz="2400" dirty="0" smtClean="0"/>
              <a:t>précisément: </a:t>
            </a:r>
            <a:endParaRPr lang="fr-CA" altLang="en-US" sz="2000" dirty="0"/>
          </a:p>
        </p:txBody>
      </p:sp>
      <p:sp>
        <p:nvSpPr>
          <p:cNvPr id="9218" name="Footer Placeholder 5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32773" name="Slide Number Placeholder 6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DA02E5A9-AC76-AA4C-B057-F15EF28F56B2}" type="slidenum">
              <a:rPr lang="fr-CA" altLang="en-US" sz="1700"/>
              <a:pPr/>
              <a:t>7</a:t>
            </a:fld>
            <a:endParaRPr lang="fr-CA" altLang="en-US" sz="1400"/>
          </a:p>
        </p:txBody>
      </p:sp>
      <p:sp>
        <p:nvSpPr>
          <p:cNvPr id="32774" name="Text Box 6"/>
          <p:cNvSpPr txBox="1">
            <a:spLocks noChangeArrowheads="1"/>
          </p:cNvSpPr>
          <p:nvPr/>
        </p:nvSpPr>
        <p:spPr bwMode="auto">
          <a:xfrm>
            <a:off x="1258888" y="4244975"/>
            <a:ext cx="7546975" cy="1024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fr-CA" altLang="en-US" sz="2400" dirty="0"/>
              <a:t> Point de vue de l’emprunteur : charge d’intérêt</a:t>
            </a:r>
            <a:endParaRPr lang="fr-CA" altLang="ja-JP" sz="2400" dirty="0"/>
          </a:p>
          <a:p>
            <a:pPr>
              <a:spcBef>
                <a:spcPct val="50000"/>
              </a:spcBef>
              <a:buFont typeface="Arial" charset="0"/>
              <a:buChar char="•"/>
            </a:pPr>
            <a:r>
              <a:rPr lang="fr-CA" altLang="en-US" sz="2400" dirty="0"/>
              <a:t> Point de vue du prêteur : produit d’intérêt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488" y="2903303"/>
            <a:ext cx="7380312" cy="5092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fr-CA" altLang="en-US" smtClean="0"/>
              <a:t>Mention légale Chenelière</a:t>
            </a:r>
            <a:endParaRPr lang="fr-CA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AEFFD8-DE03-7A4D-B4C8-1EB32943D8CC}" type="slidenum">
              <a:rPr lang="fr-CA" altLang="en-US" smtClean="0"/>
              <a:pPr/>
              <a:t>8</a:t>
            </a:fld>
            <a:endParaRPr lang="fr-CA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527" y="2867775"/>
            <a:ext cx="9144022" cy="6309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463" y="4439604"/>
            <a:ext cx="7380312" cy="50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243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34819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en-US" altLang="en-US" sz="1700"/>
              <a:t>1-</a:t>
            </a:r>
            <a:fld id="{91B8D0CA-77F3-7943-94FD-6EF36AF6608B}" type="slidenum">
              <a:rPr lang="en-US" altLang="en-US" sz="1700"/>
              <a:pPr/>
              <a:t>9</a:t>
            </a:fld>
            <a:endParaRPr lang="en-US" altLang="en-US" sz="1400"/>
          </a:p>
        </p:txBody>
      </p:sp>
      <p:sp>
        <p:nvSpPr>
          <p:cNvPr id="3482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/>
              <a:t>L’équivalence</a:t>
            </a:r>
          </a:p>
        </p:txBody>
      </p:sp>
      <p:sp>
        <p:nvSpPr>
          <p:cNvPr id="3482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85863" y="1550988"/>
            <a:ext cx="7262812" cy="979487"/>
          </a:xfrm>
        </p:spPr>
        <p:txBody>
          <a:bodyPr/>
          <a:lstStyle/>
          <a:p>
            <a:r>
              <a:rPr lang="fr-CA" altLang="en-US" sz="2600"/>
              <a:t>Différents montants à différents moments peuvent posséder une valeur économique équivalente.</a:t>
            </a:r>
          </a:p>
        </p:txBody>
      </p:sp>
      <p:grpSp>
        <p:nvGrpSpPr>
          <p:cNvPr id="34822" name="Group 8"/>
          <p:cNvGrpSpPr>
            <a:grpSpLocks/>
          </p:cNvGrpSpPr>
          <p:nvPr/>
        </p:nvGrpSpPr>
        <p:grpSpPr bwMode="auto">
          <a:xfrm>
            <a:off x="2067294" y="3509963"/>
            <a:ext cx="5249863" cy="1878012"/>
            <a:chOff x="908" y="1104"/>
            <a:chExt cx="2976" cy="1104"/>
          </a:xfrm>
        </p:grpSpPr>
        <p:sp>
          <p:nvSpPr>
            <p:cNvPr id="34827" name="Line 4"/>
            <p:cNvSpPr>
              <a:spLocks noChangeShapeType="1"/>
            </p:cNvSpPr>
            <p:nvPr/>
          </p:nvSpPr>
          <p:spPr bwMode="auto">
            <a:xfrm>
              <a:off x="912" y="1680"/>
              <a:ext cx="264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28" name="Line 5"/>
            <p:cNvSpPr>
              <a:spLocks noChangeShapeType="1"/>
            </p:cNvSpPr>
            <p:nvPr/>
          </p:nvSpPr>
          <p:spPr bwMode="auto">
            <a:xfrm>
              <a:off x="912" y="1680"/>
              <a:ext cx="0" cy="528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29" name="Line 6"/>
            <p:cNvSpPr>
              <a:spLocks noChangeShapeType="1"/>
            </p:cNvSpPr>
            <p:nvPr/>
          </p:nvSpPr>
          <p:spPr bwMode="auto">
            <a:xfrm flipV="1">
              <a:off x="3552" y="1104"/>
              <a:ext cx="0" cy="576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34830" name="Text Box 7"/>
            <p:cNvSpPr txBox="1">
              <a:spLocks noChangeArrowheads="1"/>
            </p:cNvSpPr>
            <p:nvPr/>
          </p:nvSpPr>
          <p:spPr bwMode="auto">
            <a:xfrm>
              <a:off x="908" y="1717"/>
              <a:ext cx="2976" cy="2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2pPr>
              <a:lvl3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3pPr>
              <a:lvl4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4pPr>
              <a:lvl5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1700" b="1" dirty="0"/>
                <a:t>  0                                                                                       1</a:t>
              </a:r>
            </a:p>
          </p:txBody>
        </p:sp>
      </p:grpSp>
      <p:sp>
        <p:nvSpPr>
          <p:cNvPr id="34823" name="Text Box 9"/>
          <p:cNvSpPr txBox="1">
            <a:spLocks noChangeArrowheads="1"/>
          </p:cNvSpPr>
          <p:nvPr/>
        </p:nvSpPr>
        <p:spPr bwMode="auto">
          <a:xfrm>
            <a:off x="1281113" y="5387975"/>
            <a:ext cx="3019425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fr-CA" altLang="en-US" sz="2000"/>
              <a:t>100 000 $ maintenant</a:t>
            </a:r>
          </a:p>
        </p:txBody>
      </p:sp>
      <p:sp>
        <p:nvSpPr>
          <p:cNvPr id="34824" name="Text Box 10"/>
          <p:cNvSpPr txBox="1">
            <a:spLocks noChangeArrowheads="1"/>
          </p:cNvSpPr>
          <p:nvPr/>
        </p:nvSpPr>
        <p:spPr bwMode="auto">
          <a:xfrm>
            <a:off x="5842000" y="2938463"/>
            <a:ext cx="2878138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fr-CA" altLang="en-US" sz="2000"/>
              <a:t>106 000 $ </a:t>
            </a:r>
            <a:r>
              <a:rPr lang="fr-CA" altLang="en-US" sz="2000">
                <a:ea typeface="MS PGothic" charset="-128"/>
              </a:rPr>
              <a:t>dans 1 an </a:t>
            </a:r>
          </a:p>
        </p:txBody>
      </p:sp>
      <p:sp>
        <p:nvSpPr>
          <p:cNvPr id="34825" name="Text Box 11"/>
          <p:cNvSpPr txBox="1">
            <a:spLocks noChangeArrowheads="1"/>
          </p:cNvSpPr>
          <p:nvPr/>
        </p:nvSpPr>
        <p:spPr bwMode="auto">
          <a:xfrm>
            <a:off x="2790825" y="4700587"/>
            <a:ext cx="3387725" cy="407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fr-CA" altLang="en-US" sz="2000"/>
              <a:t>Taux d’intérêt = 6 % par année</a:t>
            </a:r>
          </a:p>
        </p:txBody>
      </p:sp>
      <p:sp>
        <p:nvSpPr>
          <p:cNvPr id="34826" name="Text Box 13"/>
          <p:cNvSpPr txBox="1">
            <a:spLocks noChangeArrowheads="1"/>
          </p:cNvSpPr>
          <p:nvPr/>
        </p:nvSpPr>
        <p:spPr bwMode="auto">
          <a:xfrm>
            <a:off x="5292725" y="1196975"/>
            <a:ext cx="4464050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endParaRPr lang="fr-CA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/>
              <a:t> L’intérêt simple et l’intérêt composé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r-CA" altLang="en-US" sz="2800"/>
              <a:t> Intérêt simple</a:t>
            </a:r>
          </a:p>
          <a:p>
            <a:pPr lvl="1"/>
            <a:r>
              <a:rPr lang="fr-CA" altLang="en-US" dirty="0">
                <a:solidFill>
                  <a:schemeClr val="tx2"/>
                </a:solidFill>
              </a:rPr>
              <a:t>Intérêt = (capital)(nombre de périodes)(taux  d’intérêt)</a:t>
            </a:r>
          </a:p>
          <a:p>
            <a:pPr lvl="1">
              <a:buFont typeface="Arial" charset="0"/>
              <a:buNone/>
            </a:pPr>
            <a:endParaRPr lang="fr-CA" altLang="en-US" dirty="0">
              <a:solidFill>
                <a:schemeClr val="tx2"/>
              </a:solidFill>
            </a:endParaRPr>
          </a:p>
          <a:p>
            <a:r>
              <a:rPr lang="fr-CA" altLang="en-US" sz="2800" dirty="0"/>
              <a:t> Intérêt composé</a:t>
            </a:r>
          </a:p>
          <a:p>
            <a:pPr lvl="1"/>
            <a:r>
              <a:rPr lang="fr-CA" altLang="en-US" dirty="0">
                <a:solidFill>
                  <a:schemeClr val="tx2"/>
                </a:solidFill>
              </a:rPr>
              <a:t>Intérêt calculé sur de l’intérêt</a:t>
            </a:r>
          </a:p>
          <a:p>
            <a:pPr lvl="1"/>
            <a:r>
              <a:rPr lang="fr-CA" altLang="en-US" dirty="0">
                <a:solidFill>
                  <a:schemeClr val="tx2"/>
                </a:solidFill>
              </a:rPr>
              <a:t>Capitalisation au fil du temps</a:t>
            </a:r>
          </a:p>
          <a:p>
            <a:pPr lvl="1"/>
            <a:r>
              <a:rPr lang="fr-CA" altLang="en-US" dirty="0">
                <a:solidFill>
                  <a:schemeClr val="tx2"/>
                </a:solidFill>
              </a:rPr>
              <a:t>Intérêt = (capital + total de l’intérêt couru)(taux d’intérêt)</a:t>
            </a:r>
          </a:p>
          <a:p>
            <a:pPr lvl="1">
              <a:buFont typeface="Wingdings" charset="2"/>
              <a:buNone/>
            </a:pPr>
            <a:endParaRPr lang="fr-CA" altLang="en-US" sz="3200" dirty="0">
              <a:solidFill>
                <a:srgbClr val="3333CC"/>
              </a:solidFill>
            </a:endParaRPr>
          </a:p>
        </p:txBody>
      </p:sp>
      <p:sp>
        <p:nvSpPr>
          <p:cNvPr id="11266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A3DDE41A-DDE8-854D-8BE4-7ED8F2F1A785}" type="slidenum">
              <a:rPr lang="fr-CA" altLang="en-US" sz="1700"/>
              <a:pPr/>
              <a:t>10</a:t>
            </a:fld>
            <a:endParaRPr lang="fr-CA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>
                <a:solidFill>
                  <a:srgbClr val="3399FF"/>
                </a:solidFill>
              </a:rPr>
              <a:t> </a:t>
            </a:r>
            <a:r>
              <a:rPr lang="fr-CA" altLang="en-US" sz="3200"/>
              <a:t>Quelques termes et symboles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214438" y="1600200"/>
            <a:ext cx="7678042" cy="4525963"/>
          </a:xfrm>
        </p:spPr>
        <p:txBody>
          <a:bodyPr/>
          <a:lstStyle/>
          <a:p>
            <a:pPr>
              <a:buClr>
                <a:schemeClr val="tx1"/>
              </a:buClr>
            </a:pPr>
            <a:r>
              <a:rPr lang="fr-CA" altLang="en-US" sz="2800" i="1" dirty="0">
                <a:solidFill>
                  <a:srgbClr val="FF0000"/>
                </a:solidFill>
              </a:rPr>
              <a:t>P</a:t>
            </a:r>
            <a:r>
              <a:rPr lang="fr-CA" altLang="en-US" sz="2800" dirty="0"/>
              <a:t> </a:t>
            </a:r>
            <a:r>
              <a:rPr lang="fr-CA" altLang="en-US" sz="2800" dirty="0" smtClean="0"/>
              <a:t> 	= </a:t>
            </a:r>
            <a:r>
              <a:rPr lang="fr-CA" altLang="en-US" sz="2800" dirty="0"/>
              <a:t>montant actuel à un moment considéré comme le moment 0 (</a:t>
            </a:r>
            <a:r>
              <a:rPr lang="fr-CA" altLang="en-US" sz="2800" b="1" i="1" dirty="0" err="1"/>
              <a:t>t</a:t>
            </a:r>
            <a:r>
              <a:rPr lang="fr-CA" altLang="en-US" sz="2800" dirty="0"/>
              <a:t> = 0)   { </a:t>
            </a:r>
            <a:r>
              <a:rPr lang="fr-CA" altLang="en-US" sz="2800" b="1" i="1" dirty="0" err="1"/>
              <a:t>t</a:t>
            </a:r>
            <a:r>
              <a:rPr lang="fr-CA" altLang="en-US" sz="2800" i="1" dirty="0"/>
              <a:t> </a:t>
            </a:r>
            <a:r>
              <a:rPr lang="fr-CA" altLang="en-US" sz="2800" dirty="0"/>
              <a:t>représentant le temps}</a:t>
            </a:r>
          </a:p>
          <a:p>
            <a:pPr>
              <a:buClr>
                <a:schemeClr val="tx1"/>
              </a:buClr>
            </a:pPr>
            <a:r>
              <a:rPr lang="fr-CA" altLang="en-US" sz="2800" i="1" dirty="0">
                <a:solidFill>
                  <a:srgbClr val="FF0000"/>
                </a:solidFill>
              </a:rPr>
              <a:t>F</a:t>
            </a:r>
            <a:r>
              <a:rPr lang="fr-CA" altLang="en-US" sz="2800" dirty="0"/>
              <a:t> </a:t>
            </a:r>
            <a:r>
              <a:rPr lang="fr-CA" altLang="en-US" sz="2800" dirty="0" smtClean="0"/>
              <a:t> 	= </a:t>
            </a:r>
            <a:r>
              <a:rPr lang="fr-CA" altLang="en-US" sz="2800" dirty="0"/>
              <a:t>montant futur à un moment ultérieur au moment </a:t>
            </a:r>
            <a:r>
              <a:rPr lang="fr-CA" altLang="en-US" sz="2800" b="1" i="1" dirty="0" err="1"/>
              <a:t>t</a:t>
            </a:r>
            <a:r>
              <a:rPr lang="fr-CA" altLang="en-US" sz="2800" dirty="0"/>
              <a:t> = 0</a:t>
            </a:r>
          </a:p>
          <a:p>
            <a:pPr>
              <a:buClr>
                <a:schemeClr val="tx1"/>
              </a:buClr>
            </a:pPr>
            <a:r>
              <a:rPr lang="fr-CA" altLang="en-US" sz="2800" i="1" dirty="0">
                <a:solidFill>
                  <a:srgbClr val="FF0000"/>
                </a:solidFill>
              </a:rPr>
              <a:t>A</a:t>
            </a:r>
            <a:r>
              <a:rPr lang="fr-CA" altLang="en-US" sz="2800" dirty="0"/>
              <a:t> </a:t>
            </a:r>
            <a:r>
              <a:rPr lang="fr-CA" altLang="en-US" sz="2800" dirty="0" smtClean="0"/>
              <a:t> 	= </a:t>
            </a:r>
            <a:r>
              <a:rPr lang="fr-CA" altLang="en-US" sz="2800" dirty="0"/>
              <a:t>série de flux monétaires égaux à la fin de plusieurs périodes</a:t>
            </a:r>
          </a:p>
          <a:p>
            <a:pPr>
              <a:buClr>
                <a:schemeClr val="tx1"/>
              </a:buClr>
            </a:pPr>
            <a:r>
              <a:rPr lang="fr-CA" altLang="en-US" sz="2800" i="1" dirty="0">
                <a:solidFill>
                  <a:srgbClr val="FF0000"/>
                </a:solidFill>
              </a:rPr>
              <a:t>n</a:t>
            </a:r>
            <a:r>
              <a:rPr lang="fr-CA" altLang="en-US" sz="2800" dirty="0"/>
              <a:t> </a:t>
            </a:r>
            <a:r>
              <a:rPr lang="fr-CA" altLang="en-US" sz="2800" dirty="0" smtClean="0"/>
              <a:t> 	= </a:t>
            </a:r>
            <a:r>
              <a:rPr lang="fr-CA" altLang="en-US" sz="2800" dirty="0"/>
              <a:t>nombre de périodes d’intérêt</a:t>
            </a:r>
          </a:p>
          <a:p>
            <a:pPr>
              <a:buClr>
                <a:schemeClr val="tx1"/>
              </a:buClr>
            </a:pPr>
            <a:r>
              <a:rPr lang="fr-CA" altLang="en-US" sz="2800" i="1" dirty="0">
                <a:solidFill>
                  <a:srgbClr val="FF0000"/>
                </a:solidFill>
              </a:rPr>
              <a:t>i</a:t>
            </a:r>
            <a:r>
              <a:rPr lang="fr-CA" altLang="en-US" sz="2800" dirty="0"/>
              <a:t> </a:t>
            </a:r>
            <a:r>
              <a:rPr lang="fr-CA" altLang="en-US" sz="2800" dirty="0" smtClean="0"/>
              <a:t> 	= </a:t>
            </a:r>
            <a:r>
              <a:rPr lang="fr-CA" altLang="en-US" sz="2800" dirty="0"/>
              <a:t>taux d’intérêt ou de rendement par période, exprimé en pourcentage</a:t>
            </a:r>
          </a:p>
        </p:txBody>
      </p:sp>
      <p:sp>
        <p:nvSpPr>
          <p:cNvPr id="12290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38917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5BB50F42-E3A9-AD4F-A985-74684E03DAAA}" type="slidenum">
              <a:rPr lang="fr-CA" altLang="en-US" sz="1700"/>
              <a:pPr/>
              <a:t>11</a:t>
            </a:fld>
            <a:endParaRPr lang="fr-CA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 dirty="0"/>
              <a:t>Exemple</a:t>
            </a:r>
          </a:p>
        </p:txBody>
      </p:sp>
      <p:sp>
        <p:nvSpPr>
          <p:cNvPr id="1331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20000"/>
              </a:lnSpc>
            </a:pPr>
            <a:r>
              <a:rPr lang="fr-CA" altLang="en-US" sz="2600" dirty="0" smtClean="0">
                <a:solidFill>
                  <a:srgbClr val="000000"/>
                </a:solidFill>
              </a:rPr>
              <a:t>Le </a:t>
            </a:r>
            <a:r>
              <a:rPr lang="fr-CA" altLang="en-US" sz="2600" dirty="0">
                <a:solidFill>
                  <a:srgbClr val="000000"/>
                </a:solidFill>
              </a:rPr>
              <a:t>1</a:t>
            </a:r>
            <a:r>
              <a:rPr lang="fr-CA" altLang="en-US" sz="2600" baseline="30000" dirty="0">
                <a:solidFill>
                  <a:srgbClr val="000000"/>
                </a:solidFill>
              </a:rPr>
              <a:t>er</a:t>
            </a:r>
            <a:r>
              <a:rPr lang="fr-CA" altLang="en-US" sz="2600" dirty="0">
                <a:solidFill>
                  <a:srgbClr val="000000"/>
                </a:solidFill>
              </a:rPr>
              <a:t> juillet, votre employeur, la société </a:t>
            </a:r>
            <a:r>
              <a:rPr lang="fr-CA" altLang="en-US" sz="2600" dirty="0" smtClean="0">
                <a:solidFill>
                  <a:srgbClr val="000000"/>
                </a:solidFill>
              </a:rPr>
              <a:t>Canadien Pacifique</a:t>
            </a:r>
            <a:r>
              <a:rPr lang="fr-CA" altLang="en-US" sz="2600" dirty="0">
                <a:solidFill>
                  <a:srgbClr val="000000"/>
                </a:solidFill>
              </a:rPr>
              <a:t>, dépose 5 000 $ dans votre compte d’épargne à titre de prime d’embauche. </a:t>
            </a:r>
          </a:p>
          <a:p>
            <a:pPr>
              <a:lnSpc>
                <a:spcPct val="120000"/>
              </a:lnSpc>
            </a:pPr>
            <a:r>
              <a:rPr lang="fr-CA" altLang="en-US" sz="2600" dirty="0" smtClean="0">
                <a:solidFill>
                  <a:srgbClr val="000000"/>
                </a:solidFill>
              </a:rPr>
              <a:t>Ce </a:t>
            </a:r>
            <a:r>
              <a:rPr lang="fr-CA" altLang="en-US" sz="2600" dirty="0">
                <a:solidFill>
                  <a:srgbClr val="000000"/>
                </a:solidFill>
              </a:rPr>
              <a:t>compte rapporte un taux d’intérêt de 5 % par année. Vous prévoyez en retirer un montant annuel constant pendant les 10 années à venir. </a:t>
            </a:r>
            <a:endParaRPr lang="fr-CA" altLang="en-US" sz="2600" dirty="0" smtClean="0">
              <a:solidFill>
                <a:srgbClr val="000000"/>
              </a:solidFill>
            </a:endParaRPr>
          </a:p>
          <a:p>
            <a:pPr>
              <a:lnSpc>
                <a:spcPct val="120000"/>
              </a:lnSpc>
            </a:pPr>
            <a:r>
              <a:rPr lang="fr-CA" altLang="en-US" sz="2600" dirty="0" smtClean="0">
                <a:solidFill>
                  <a:srgbClr val="000000"/>
                </a:solidFill>
              </a:rPr>
              <a:t>Déterminez </a:t>
            </a:r>
            <a:r>
              <a:rPr lang="fr-CA" altLang="en-US" sz="2600" dirty="0">
                <a:solidFill>
                  <a:srgbClr val="000000"/>
                </a:solidFill>
              </a:rPr>
              <a:t>à quoi correspondent les symboles suivants et indiquez leur valeur :</a:t>
            </a:r>
          </a:p>
          <a:p>
            <a:pPr>
              <a:lnSpc>
                <a:spcPct val="120000"/>
              </a:lnSpc>
              <a:buFont typeface="Wingdings" charset="2"/>
              <a:buNone/>
            </a:pPr>
            <a:r>
              <a:rPr lang="fr-CA" altLang="en-US" sz="2500" dirty="0">
                <a:solidFill>
                  <a:schemeClr val="tx2"/>
                </a:solidFill>
              </a:rPr>
              <a:t>    </a:t>
            </a:r>
            <a:r>
              <a:rPr lang="fr-CA" altLang="en-US" sz="3000" i="1" dirty="0">
                <a:solidFill>
                  <a:schemeClr val="tx2"/>
                </a:solidFill>
              </a:rPr>
              <a:t>P  </a:t>
            </a:r>
            <a:r>
              <a:rPr lang="fr-CA" altLang="en-US" sz="3000" i="1" dirty="0" smtClean="0">
                <a:solidFill>
                  <a:schemeClr val="tx2"/>
                </a:solidFill>
              </a:rPr>
              <a:t>=  </a:t>
            </a:r>
            <a:r>
              <a:rPr lang="fr-CA" altLang="en-US" sz="3000" dirty="0" smtClean="0">
                <a:solidFill>
                  <a:schemeClr val="tx2"/>
                </a:solidFill>
              </a:rPr>
              <a:t>? 	</a:t>
            </a:r>
            <a:r>
              <a:rPr lang="fr-CA" altLang="en-US" sz="3000" i="1" dirty="0" smtClean="0">
                <a:solidFill>
                  <a:schemeClr val="tx2"/>
                </a:solidFill>
              </a:rPr>
              <a:t>A  =  </a:t>
            </a:r>
            <a:r>
              <a:rPr lang="fr-CA" altLang="en-US" sz="3000" dirty="0" smtClean="0">
                <a:solidFill>
                  <a:schemeClr val="tx2"/>
                </a:solidFill>
              </a:rPr>
              <a:t>?  	</a:t>
            </a:r>
            <a:r>
              <a:rPr lang="fr-CA" altLang="en-US" sz="3000" i="1" dirty="0" smtClean="0">
                <a:solidFill>
                  <a:schemeClr val="tx2"/>
                </a:solidFill>
              </a:rPr>
              <a:t>i</a:t>
            </a:r>
            <a:r>
              <a:rPr lang="fr-CA" altLang="en-US" sz="3000" dirty="0" smtClean="0">
                <a:solidFill>
                  <a:schemeClr val="tx2"/>
                </a:solidFill>
              </a:rPr>
              <a:t>  =  ? 	 	</a:t>
            </a:r>
            <a:r>
              <a:rPr lang="fr-CA" altLang="en-US" sz="3000" i="1" dirty="0" smtClean="0">
                <a:solidFill>
                  <a:schemeClr val="tx2"/>
                </a:solidFill>
              </a:rPr>
              <a:t>n</a:t>
            </a:r>
            <a:r>
              <a:rPr lang="fr-CA" altLang="en-US" sz="3000" dirty="0" smtClean="0">
                <a:solidFill>
                  <a:schemeClr val="tx2"/>
                </a:solidFill>
              </a:rPr>
              <a:t>  =  ?</a:t>
            </a:r>
            <a:endParaRPr lang="fr-CA" altLang="en-US" sz="3000" dirty="0">
              <a:solidFill>
                <a:schemeClr val="tx2"/>
              </a:solidFill>
            </a:endParaRPr>
          </a:p>
        </p:txBody>
      </p:sp>
      <p:sp>
        <p:nvSpPr>
          <p:cNvPr id="13314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40965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CD8A6058-E1C1-5C46-9C5A-D41DBFBD8230}" type="slidenum">
              <a:rPr lang="fr-CA" altLang="en-US" sz="1700"/>
              <a:pPr/>
              <a:t>12</a:t>
            </a:fld>
            <a:endParaRPr lang="fr-CA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>
                <a:solidFill>
                  <a:srgbClr val="3399FF"/>
                </a:solidFill>
              </a:rPr>
              <a:t> </a:t>
            </a:r>
            <a:r>
              <a:rPr lang="fr-CA" altLang="en-US" sz="3200"/>
              <a:t>Le taux de rendement acceptable minimum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r-CA" altLang="en-US" sz="2600"/>
              <a:t>Les investisseurs s’attendent à obtenir un certain taux de rendement du capital investi (engagement de fonds) au fil du temps.</a:t>
            </a:r>
          </a:p>
          <a:p>
            <a:r>
              <a:rPr lang="fr-CA" altLang="en-US" sz="2600"/>
              <a:t>Un investissement rentable doit rapporter un montant supérieur à celui qui a été investi.</a:t>
            </a:r>
          </a:p>
          <a:p>
            <a:r>
              <a:rPr lang="fr-CA" altLang="en-US" sz="2600"/>
              <a:t>Les projets économiques doivent procurer un rendement appréciable, désigné ainsi :</a:t>
            </a:r>
          </a:p>
          <a:p>
            <a:pPr lvl="1"/>
            <a:r>
              <a:rPr lang="fr-CA" altLang="en-US" sz="2400">
                <a:solidFill>
                  <a:srgbClr val="2E7892"/>
                </a:solidFill>
              </a:rPr>
              <a:t>taux de rendement acceptable minimum (TRAM) ;</a:t>
            </a:r>
          </a:p>
          <a:p>
            <a:pPr lvl="1"/>
            <a:r>
              <a:rPr lang="fr-CA" altLang="en-US" sz="2400">
                <a:solidFill>
                  <a:srgbClr val="2E7892"/>
                </a:solidFill>
              </a:rPr>
              <a:t>également appelé « taux de rendement minimal » d’un investissement.</a:t>
            </a:r>
          </a:p>
        </p:txBody>
      </p:sp>
      <p:sp>
        <p:nvSpPr>
          <p:cNvPr id="14338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43013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D99E1F73-DDC0-3548-AEFA-5C794D5E2FE8}" type="slidenum">
              <a:rPr lang="fr-CA" altLang="en-US" sz="1700"/>
              <a:pPr/>
              <a:t>13</a:t>
            </a:fld>
            <a:endParaRPr lang="fr-CA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/>
              <a:t>Le TRAM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fr-CA" altLang="en-US" sz="2600" dirty="0"/>
              <a:t>Le TRAM est établi par les gestionnaires financiers d’une entreprise. </a:t>
            </a:r>
          </a:p>
          <a:p>
            <a:r>
              <a:rPr lang="fr-CA" altLang="en-US" sz="2600" dirty="0"/>
              <a:t>Le TRAM s’exprime en </a:t>
            </a:r>
            <a:r>
              <a:rPr lang="fr-CA" altLang="en-US" sz="2600" u="sng" dirty="0"/>
              <a:t>pourcentage</a:t>
            </a:r>
            <a:r>
              <a:rPr lang="fr-CA" altLang="en-US" sz="2600" dirty="0"/>
              <a:t>.</a:t>
            </a:r>
            <a:endParaRPr lang="fr-CA" altLang="en-US" sz="2600" u="sng" dirty="0"/>
          </a:p>
          <a:p>
            <a:r>
              <a:rPr lang="fr-CA" altLang="en-US" sz="2600" dirty="0"/>
              <a:t>La plupart des projets, voire tous, devraient procurer un taux de rendement égal ou supérieur au TRAM établi.</a:t>
            </a:r>
          </a:p>
          <a:p>
            <a:r>
              <a:rPr lang="fr-CA" altLang="en-US" sz="2600" dirty="0"/>
              <a:t>Le TRAM est établi en fonction :</a:t>
            </a:r>
            <a:endParaRPr lang="fr-CA" altLang="ja-JP" sz="2600" dirty="0"/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du coût de tous les types de capital ;</a:t>
            </a:r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d’une marge de sécurité.</a:t>
            </a:r>
          </a:p>
        </p:txBody>
      </p:sp>
      <p:sp>
        <p:nvSpPr>
          <p:cNvPr id="15362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45061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E7F37346-3C8B-E34F-B7C6-CCDB04E9CCBE}" type="slidenum">
              <a:rPr lang="fr-CA" altLang="en-US" sz="1700"/>
              <a:pPr/>
              <a:t>14</a:t>
            </a:fld>
            <a:endParaRPr lang="fr-CA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/>
              <a:t>Les types de financement</a:t>
            </a:r>
          </a:p>
        </p:txBody>
      </p:sp>
      <p:sp>
        <p:nvSpPr>
          <p:cNvPr id="1638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Clr>
                <a:schemeClr val="tx1"/>
              </a:buClr>
            </a:pPr>
            <a:r>
              <a:rPr lang="fr-CA" altLang="en-US" sz="2600" b="1" dirty="0">
                <a:solidFill>
                  <a:srgbClr val="FF0000"/>
                </a:solidFill>
              </a:rPr>
              <a:t>Financement par capitaux propres </a:t>
            </a:r>
            <a:r>
              <a:rPr lang="fr-CA" altLang="en-US" sz="2600" dirty="0">
                <a:solidFill>
                  <a:srgbClr val="FF0000"/>
                </a:solidFill>
              </a:rPr>
              <a:t>: </a:t>
            </a:r>
            <a:r>
              <a:rPr lang="fr-CA" altLang="ja-JP" sz="2600" dirty="0"/>
              <a:t>l’entreprise utilise des fonds provenant de ses résultats non distribués, de nouvelles émissions d’actions ou de l’injection d’argent par son propriétaire.</a:t>
            </a:r>
          </a:p>
          <a:p>
            <a:pPr>
              <a:buClr>
                <a:schemeClr val="tx1"/>
              </a:buClr>
            </a:pPr>
            <a:r>
              <a:rPr lang="fr-CA" altLang="en-US" sz="2600" b="1" dirty="0">
                <a:solidFill>
                  <a:srgbClr val="FF0000"/>
                </a:solidFill>
              </a:rPr>
              <a:t>Financement par emprunt </a:t>
            </a:r>
            <a:r>
              <a:rPr lang="fr-CA" altLang="en-US" sz="2600" dirty="0">
                <a:solidFill>
                  <a:srgbClr val="FF0000"/>
                </a:solidFill>
              </a:rPr>
              <a:t>:</a:t>
            </a:r>
            <a:r>
              <a:rPr lang="fr-CA" altLang="en-US" sz="2600" dirty="0"/>
              <a:t> l’entreprise emprunte des fonds auprès de sources externes.</a:t>
            </a:r>
          </a:p>
          <a:p>
            <a:pPr lvl="1"/>
            <a:r>
              <a:rPr lang="fr-CA" altLang="en-US" sz="2200" dirty="0">
                <a:solidFill>
                  <a:srgbClr val="2E7892"/>
                </a:solidFill>
              </a:rPr>
              <a:t>Coût du financement par emprunt = taux d’intérêt couru sur le montant emprunté (prêt)</a:t>
            </a:r>
          </a:p>
          <a:p>
            <a:r>
              <a:rPr lang="fr-CA" altLang="en-US" sz="2400" dirty="0"/>
              <a:t>On estime le TRAM à partir du coût moyen pondéré du capital de l’entreprise provenant de toutes les sources confondues.</a:t>
            </a:r>
          </a:p>
          <a:p>
            <a:r>
              <a:rPr lang="fr-CA" altLang="en-US" sz="2400" dirty="0"/>
              <a:t>TR de l’entreprise </a:t>
            </a:r>
            <a:r>
              <a:rPr lang="fr-CA" altLang="ja-JP" sz="2400" dirty="0"/>
              <a:t>&gt;</a:t>
            </a:r>
            <a:r>
              <a:rPr lang="fr-CA" altLang="ja-JP" sz="2400" dirty="0">
                <a:sym typeface="MT Symbol" charset="0"/>
              </a:rPr>
              <a:t> TRAM &gt; coût du capital, où TR est le taux de rendement</a:t>
            </a:r>
            <a:endParaRPr lang="fr-CA" altLang="en-US" sz="2400" dirty="0">
              <a:sym typeface="MT Symbol" charset="0"/>
            </a:endParaRPr>
          </a:p>
        </p:txBody>
      </p:sp>
      <p:sp>
        <p:nvSpPr>
          <p:cNvPr id="16386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47109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16C22F8E-B8D9-084B-97F2-29D9CBDDF819}" type="slidenum">
              <a:rPr lang="fr-CA" altLang="en-US" sz="1700"/>
              <a:pPr/>
              <a:t>15</a:t>
            </a:fld>
            <a:endParaRPr lang="fr-CA" alt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49155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FF980791-C4CD-7348-963D-6249A1273D3C}" type="slidenum">
              <a:rPr lang="fr-CA" altLang="en-US" sz="1700"/>
              <a:pPr/>
              <a:t>16</a:t>
            </a:fld>
            <a:endParaRPr lang="fr-CA" altLang="en-US" sz="1400"/>
          </a:p>
        </p:txBody>
      </p:sp>
      <p:sp>
        <p:nvSpPr>
          <p:cNvPr id="5109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CA" altLang="en-US" sz="3200">
                <a:solidFill>
                  <a:srgbClr val="3399FF"/>
                </a:solidFill>
              </a:rPr>
              <a:t> </a:t>
            </a:r>
            <a:r>
              <a:rPr lang="fr-CA" altLang="en-US" sz="3200"/>
              <a:t>Les flux monétaires : estimations et diagrammes</a:t>
            </a:r>
          </a:p>
        </p:txBody>
      </p:sp>
      <p:sp>
        <p:nvSpPr>
          <p:cNvPr id="4915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r-CA" altLang="en-US" sz="2600"/>
              <a:t> Définition des termes</a:t>
            </a:r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Encaissements : rentrées de fonds de l’entreprise</a:t>
            </a:r>
          </a:p>
          <a:p>
            <a:pPr lvl="1"/>
            <a:r>
              <a:rPr lang="fr-CA" altLang="en-US" sz="2400" dirty="0">
                <a:solidFill>
                  <a:srgbClr val="2E7892"/>
                </a:solidFill>
              </a:rPr>
              <a:t>Décaissements : sorties de fonds de l’entreprise</a:t>
            </a:r>
          </a:p>
          <a:p>
            <a:r>
              <a:rPr lang="fr-CA" altLang="en-US" sz="2600" dirty="0"/>
              <a:t> Flux monétaires nets</a:t>
            </a:r>
          </a:p>
          <a:p>
            <a:pPr lvl="1"/>
            <a:r>
              <a:rPr lang="fr-CA" altLang="en-US" sz="2400" dirty="0">
                <a:solidFill>
                  <a:schemeClr val="tx2"/>
                </a:solidFill>
              </a:rPr>
              <a:t>Encaissements – décaissements</a:t>
            </a:r>
          </a:p>
          <a:p>
            <a:r>
              <a:rPr lang="fr-CA" altLang="en-US" sz="2600" dirty="0"/>
              <a:t> Convention pour analyse : </a:t>
            </a:r>
            <a:r>
              <a:rPr lang="fr-CA" altLang="en-US" sz="2600" b="1" dirty="0">
                <a:solidFill>
                  <a:schemeClr val="accent1"/>
                </a:solidFill>
              </a:rPr>
              <a:t>fin de période</a:t>
            </a:r>
          </a:p>
          <a:p>
            <a:pPr lvl="1"/>
            <a:r>
              <a:rPr lang="fr-CA" altLang="en-US" sz="2400" dirty="0">
                <a:solidFill>
                  <a:schemeClr val="tx2"/>
                </a:solidFill>
              </a:rPr>
              <a:t>On considère que les flux monétaires se produisent à la fin d’une période (d’intérêt) donnée.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 sz="3200"/>
              <a:t>Les diagrammes des flux monétaires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1211263" y="1484313"/>
            <a:ext cx="7627937" cy="4638675"/>
          </a:xfrm>
        </p:spPr>
        <p:txBody>
          <a:bodyPr/>
          <a:lstStyle/>
          <a:p>
            <a:r>
              <a:rPr lang="fr-CA" altLang="en-US" sz="2600"/>
              <a:t> Voici un exemple de diagramme des flux monétaires type :</a:t>
            </a:r>
          </a:p>
          <a:p>
            <a:endParaRPr lang="fr-CA" altLang="en-US" sz="2400"/>
          </a:p>
          <a:p>
            <a:endParaRPr lang="fr-CA" altLang="en-US"/>
          </a:p>
        </p:txBody>
      </p:sp>
      <p:sp>
        <p:nvSpPr>
          <p:cNvPr id="18434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51205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94955730-BA8B-BA4F-BB36-89519B3466BB}" type="slidenum">
              <a:rPr lang="fr-CA" altLang="en-US" sz="1700"/>
              <a:pPr/>
              <a:t>17</a:t>
            </a:fld>
            <a:endParaRPr lang="fr-CA" altLang="en-US" sz="1400"/>
          </a:p>
        </p:txBody>
      </p:sp>
      <p:grpSp>
        <p:nvGrpSpPr>
          <p:cNvPr id="51206" name="Group 15"/>
          <p:cNvGrpSpPr>
            <a:grpSpLocks/>
          </p:cNvGrpSpPr>
          <p:nvPr/>
        </p:nvGrpSpPr>
        <p:grpSpPr bwMode="auto">
          <a:xfrm>
            <a:off x="1087438" y="2530475"/>
            <a:ext cx="7112000" cy="746125"/>
            <a:chOff x="576" y="2016"/>
            <a:chExt cx="4032" cy="427"/>
          </a:xfrm>
        </p:grpSpPr>
        <p:sp>
          <p:nvSpPr>
            <p:cNvPr id="51225" name="Line 4"/>
            <p:cNvSpPr>
              <a:spLocks noChangeShapeType="1"/>
            </p:cNvSpPr>
            <p:nvPr/>
          </p:nvSpPr>
          <p:spPr bwMode="auto">
            <a:xfrm>
              <a:off x="672" y="2064"/>
              <a:ext cx="370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6" name="Line 5"/>
            <p:cNvSpPr>
              <a:spLocks noChangeShapeType="1"/>
            </p:cNvSpPr>
            <p:nvPr/>
          </p:nvSpPr>
          <p:spPr bwMode="auto">
            <a:xfrm>
              <a:off x="1248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7" name="Line 6"/>
            <p:cNvSpPr>
              <a:spLocks noChangeShapeType="1"/>
            </p:cNvSpPr>
            <p:nvPr/>
          </p:nvSpPr>
          <p:spPr bwMode="auto">
            <a:xfrm>
              <a:off x="1824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8" name="Line 7"/>
            <p:cNvSpPr>
              <a:spLocks noChangeShapeType="1"/>
            </p:cNvSpPr>
            <p:nvPr/>
          </p:nvSpPr>
          <p:spPr bwMode="auto">
            <a:xfrm>
              <a:off x="672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9" name="Line 8"/>
            <p:cNvSpPr>
              <a:spLocks noChangeShapeType="1"/>
            </p:cNvSpPr>
            <p:nvPr/>
          </p:nvSpPr>
          <p:spPr bwMode="auto">
            <a:xfrm>
              <a:off x="3840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30" name="Line 9"/>
            <p:cNvSpPr>
              <a:spLocks noChangeShapeType="1"/>
            </p:cNvSpPr>
            <p:nvPr/>
          </p:nvSpPr>
          <p:spPr bwMode="auto">
            <a:xfrm>
              <a:off x="4368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31" name="Text Box 10"/>
            <p:cNvSpPr txBox="1">
              <a:spLocks noChangeArrowheads="1"/>
            </p:cNvSpPr>
            <p:nvPr/>
          </p:nvSpPr>
          <p:spPr bwMode="auto">
            <a:xfrm>
              <a:off x="576" y="2208"/>
              <a:ext cx="4032" cy="2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2pPr>
              <a:lvl3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3pPr>
              <a:lvl4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4pPr>
              <a:lvl5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fr-CA" altLang="en-US" sz="2000" b="1"/>
                <a:t> 0               1                2                     …   …    …                 </a:t>
              </a:r>
              <a:r>
                <a:rPr lang="fr-CA" altLang="en-US" sz="2000" b="1" i="1"/>
                <a:t>n </a:t>
              </a:r>
              <a:r>
                <a:rPr lang="fr-CA" altLang="en-US" sz="2000"/>
                <a:t>– </a:t>
              </a:r>
              <a:r>
                <a:rPr lang="fr-CA" altLang="en-US" sz="2000" b="1"/>
                <a:t>1           </a:t>
              </a:r>
              <a:r>
                <a:rPr lang="fr-CA" altLang="en-US" sz="2000" b="1" i="1"/>
                <a:t>n</a:t>
              </a:r>
            </a:p>
          </p:txBody>
        </p:sp>
      </p:grpSp>
      <p:sp>
        <p:nvSpPr>
          <p:cNvPr id="51207" name="Text Box 11"/>
          <p:cNvSpPr txBox="1">
            <a:spLocks noChangeArrowheads="1"/>
          </p:cNvSpPr>
          <p:nvPr/>
        </p:nvSpPr>
        <p:spPr bwMode="auto">
          <a:xfrm>
            <a:off x="1219200" y="2057400"/>
            <a:ext cx="4718050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fr-CA" altLang="en-US" sz="2200"/>
              <a:t>1. Dessin d’une échelle de temps</a:t>
            </a:r>
          </a:p>
        </p:txBody>
      </p:sp>
      <p:sp>
        <p:nvSpPr>
          <p:cNvPr id="51208" name="Rectangle 12"/>
          <p:cNvSpPr>
            <a:spLocks noChangeArrowheads="1"/>
          </p:cNvSpPr>
          <p:nvPr/>
        </p:nvSpPr>
        <p:spPr bwMode="auto">
          <a:xfrm>
            <a:off x="1306513" y="2620963"/>
            <a:ext cx="846137" cy="2444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00008" tIns="50004" rIns="100008" bIns="50004" anchor="ctr"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endParaRPr lang="fr-CA" altLang="en-US"/>
          </a:p>
        </p:txBody>
      </p:sp>
      <p:sp>
        <p:nvSpPr>
          <p:cNvPr id="51209" name="AutoShape 13"/>
          <p:cNvSpPr>
            <a:spLocks/>
          </p:cNvSpPr>
          <p:nvPr/>
        </p:nvSpPr>
        <p:spPr bwMode="auto">
          <a:xfrm>
            <a:off x="1741488" y="3300412"/>
            <a:ext cx="1101725" cy="366713"/>
          </a:xfrm>
          <a:prstGeom prst="borderCallout2">
            <a:avLst>
              <a:gd name="adj1" fmla="val 33333"/>
              <a:gd name="adj2" fmla="val -7694"/>
              <a:gd name="adj3" fmla="val 33333"/>
              <a:gd name="adj4" fmla="val -14745"/>
              <a:gd name="adj5" fmla="val -74074"/>
              <a:gd name="adj6" fmla="val -21796"/>
            </a:avLst>
          </a:prstGeom>
          <a:solidFill>
            <a:srgbClr val="33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100008" tIns="50004" rIns="100008" bIns="50004"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 algn="ctr"/>
            <a:r>
              <a:rPr lang="fr-CA" altLang="en-US" sz="1400" b="1"/>
              <a:t>Une période</a:t>
            </a:r>
          </a:p>
        </p:txBody>
      </p:sp>
      <p:grpSp>
        <p:nvGrpSpPr>
          <p:cNvPr id="51210" name="Group 16"/>
          <p:cNvGrpSpPr>
            <a:grpSpLocks/>
          </p:cNvGrpSpPr>
          <p:nvPr/>
        </p:nvGrpSpPr>
        <p:grpSpPr bwMode="auto">
          <a:xfrm>
            <a:off x="1273175" y="4816475"/>
            <a:ext cx="7112000" cy="727075"/>
            <a:chOff x="576" y="2016"/>
            <a:chExt cx="4032" cy="427"/>
          </a:xfrm>
        </p:grpSpPr>
        <p:sp>
          <p:nvSpPr>
            <p:cNvPr id="51218" name="Line 17"/>
            <p:cNvSpPr>
              <a:spLocks noChangeShapeType="1"/>
            </p:cNvSpPr>
            <p:nvPr/>
          </p:nvSpPr>
          <p:spPr bwMode="auto">
            <a:xfrm>
              <a:off x="672" y="2064"/>
              <a:ext cx="370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19" name="Line 18"/>
            <p:cNvSpPr>
              <a:spLocks noChangeShapeType="1"/>
            </p:cNvSpPr>
            <p:nvPr/>
          </p:nvSpPr>
          <p:spPr bwMode="auto">
            <a:xfrm>
              <a:off x="1248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0" name="Line 19"/>
            <p:cNvSpPr>
              <a:spLocks noChangeShapeType="1"/>
            </p:cNvSpPr>
            <p:nvPr/>
          </p:nvSpPr>
          <p:spPr bwMode="auto">
            <a:xfrm>
              <a:off x="1824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1" name="Line 20"/>
            <p:cNvSpPr>
              <a:spLocks noChangeShapeType="1"/>
            </p:cNvSpPr>
            <p:nvPr/>
          </p:nvSpPr>
          <p:spPr bwMode="auto">
            <a:xfrm>
              <a:off x="672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2" name="Line 21"/>
            <p:cNvSpPr>
              <a:spLocks noChangeShapeType="1"/>
            </p:cNvSpPr>
            <p:nvPr/>
          </p:nvSpPr>
          <p:spPr bwMode="auto">
            <a:xfrm>
              <a:off x="3840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3" name="Line 22"/>
            <p:cNvSpPr>
              <a:spLocks noChangeShapeType="1"/>
            </p:cNvSpPr>
            <p:nvPr/>
          </p:nvSpPr>
          <p:spPr bwMode="auto">
            <a:xfrm>
              <a:off x="4368" y="2016"/>
              <a:ext cx="0" cy="19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51224" name="Text Box 23"/>
            <p:cNvSpPr txBox="1">
              <a:spLocks noChangeArrowheads="1"/>
            </p:cNvSpPr>
            <p:nvPr/>
          </p:nvSpPr>
          <p:spPr bwMode="auto">
            <a:xfrm>
              <a:off x="576" y="2208"/>
              <a:ext cx="4032" cy="2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1pPr>
              <a:lvl2pPr marL="37931725" indent="-37474525"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2pPr>
              <a:lvl3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3pPr>
              <a:lvl4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4pPr>
              <a:lvl5pPr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5pPr>
              <a:lvl6pPr marL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6pPr>
              <a:lvl7pPr marL="9144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7pPr>
              <a:lvl8pPr marL="1371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8pPr>
              <a:lvl9pPr marL="18288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 Narrow" charset="0"/>
                  <a:ea typeface="ＭＳ Ｐゴシック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fr-CA" altLang="en-US" sz="2000" b="1"/>
                <a:t>  0              1                2                     …   …    …                 </a:t>
              </a:r>
              <a:r>
                <a:rPr lang="fr-CA" altLang="en-US" sz="2000" b="1" i="1"/>
                <a:t>n </a:t>
              </a:r>
              <a:r>
                <a:rPr lang="fr-CA" altLang="en-US" sz="2000"/>
                <a:t>– </a:t>
              </a:r>
              <a:r>
                <a:rPr lang="fr-CA" altLang="en-US" sz="2000" b="1"/>
                <a:t>1             </a:t>
              </a:r>
              <a:r>
                <a:rPr lang="fr-CA" altLang="en-US" sz="2000" b="1" i="1"/>
                <a:t>n</a:t>
              </a:r>
            </a:p>
          </p:txBody>
        </p:sp>
      </p:grpSp>
      <p:sp>
        <p:nvSpPr>
          <p:cNvPr id="51211" name="Text Box 24"/>
          <p:cNvSpPr txBox="1">
            <a:spLocks noChangeArrowheads="1"/>
          </p:cNvSpPr>
          <p:nvPr/>
        </p:nvSpPr>
        <p:spPr bwMode="auto">
          <a:xfrm>
            <a:off x="1295400" y="3810000"/>
            <a:ext cx="5192713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fr-CA" altLang="en-US" sz="2200"/>
              <a:t>2. Représentation des flux monétaires</a:t>
            </a:r>
          </a:p>
        </p:txBody>
      </p:sp>
      <p:sp>
        <p:nvSpPr>
          <p:cNvPr id="51212" name="Line 25"/>
          <p:cNvSpPr>
            <a:spLocks noChangeShapeType="1"/>
          </p:cNvSpPr>
          <p:nvPr/>
        </p:nvSpPr>
        <p:spPr bwMode="auto">
          <a:xfrm>
            <a:off x="1443038" y="5224463"/>
            <a:ext cx="0" cy="81756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008" tIns="50004" rIns="100008" bIns="50004"/>
          <a:lstStyle/>
          <a:p>
            <a:endParaRPr lang="en-CA"/>
          </a:p>
        </p:txBody>
      </p:sp>
      <p:sp>
        <p:nvSpPr>
          <p:cNvPr id="51213" name="Line 26"/>
          <p:cNvSpPr>
            <a:spLocks noChangeShapeType="1"/>
          </p:cNvSpPr>
          <p:nvPr/>
        </p:nvSpPr>
        <p:spPr bwMode="auto">
          <a:xfrm flipV="1">
            <a:off x="2459038" y="4356100"/>
            <a:ext cx="0" cy="4079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008" tIns="50004" rIns="100008" bIns="50004"/>
          <a:lstStyle/>
          <a:p>
            <a:endParaRPr lang="en-CA"/>
          </a:p>
        </p:txBody>
      </p:sp>
      <p:sp>
        <p:nvSpPr>
          <p:cNvPr id="51214" name="Line 27"/>
          <p:cNvSpPr>
            <a:spLocks noChangeShapeType="1"/>
          </p:cNvSpPr>
          <p:nvPr/>
        </p:nvSpPr>
        <p:spPr bwMode="auto">
          <a:xfrm flipV="1">
            <a:off x="7031038" y="3756025"/>
            <a:ext cx="0" cy="9794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008" tIns="50004" rIns="100008" bIns="50004"/>
          <a:lstStyle/>
          <a:p>
            <a:endParaRPr lang="en-CA"/>
          </a:p>
        </p:txBody>
      </p:sp>
      <p:sp>
        <p:nvSpPr>
          <p:cNvPr id="51215" name="Line 28"/>
          <p:cNvSpPr>
            <a:spLocks noChangeShapeType="1"/>
          </p:cNvSpPr>
          <p:nvPr/>
        </p:nvSpPr>
        <p:spPr bwMode="auto">
          <a:xfrm>
            <a:off x="7970838" y="5143500"/>
            <a:ext cx="0" cy="9794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100008" tIns="50004" rIns="100008" bIns="50004"/>
          <a:lstStyle/>
          <a:p>
            <a:endParaRPr lang="en-CA"/>
          </a:p>
        </p:txBody>
      </p:sp>
      <p:sp>
        <p:nvSpPr>
          <p:cNvPr id="51216" name="Text Box 29"/>
          <p:cNvSpPr txBox="1">
            <a:spLocks noChangeArrowheads="1"/>
          </p:cNvSpPr>
          <p:nvPr/>
        </p:nvSpPr>
        <p:spPr bwMode="auto">
          <a:xfrm>
            <a:off x="1524000" y="5486400"/>
            <a:ext cx="6180138" cy="85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CA" altLang="en-US" sz="1400" b="1">
                <a:solidFill>
                  <a:schemeClr val="tx2"/>
                </a:solidFill>
              </a:rPr>
              <a:t>Les flux monétaires sont représentés par des flèches (vers le haut pour les flux monétaires positifs et vers le bas pour les flux monétaires négatifs) ---</a:t>
            </a:r>
          </a:p>
          <a:p>
            <a:pPr algn="ctr">
              <a:spcBef>
                <a:spcPct val="50000"/>
              </a:spcBef>
            </a:pPr>
            <a:r>
              <a:rPr lang="fr-CA" altLang="en-US" sz="1400" b="1">
                <a:solidFill>
                  <a:schemeClr val="tx2"/>
                </a:solidFill>
              </a:rPr>
              <a:t> (+) encaissements ; (</a:t>
            </a:r>
            <a:r>
              <a:rPr lang="fr-CA" altLang="en-US" sz="1400"/>
              <a:t>–</a:t>
            </a:r>
            <a:r>
              <a:rPr lang="fr-CA" altLang="en-US" sz="1400" b="1">
                <a:solidFill>
                  <a:schemeClr val="tx2"/>
                </a:solidFill>
              </a:rPr>
              <a:t>) décaissements</a:t>
            </a:r>
          </a:p>
        </p:txBody>
      </p:sp>
      <p:sp>
        <p:nvSpPr>
          <p:cNvPr id="51217" name="Text Box 30"/>
          <p:cNvSpPr txBox="1">
            <a:spLocks noChangeArrowheads="1"/>
          </p:cNvSpPr>
          <p:nvPr/>
        </p:nvSpPr>
        <p:spPr bwMode="auto">
          <a:xfrm>
            <a:off x="2843213" y="4200525"/>
            <a:ext cx="3600450" cy="56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0008" tIns="50004" rIns="100008" bIns="50004">
            <a:spAutoFit/>
          </a:bodyPr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CA" altLang="en-US" sz="1500" i="1">
                <a:solidFill>
                  <a:schemeClr val="tx2"/>
                </a:solidFill>
              </a:rPr>
              <a:t>Considérez toujours que les flux monétaires se produisent en fin de période 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Footer Placeholder 4"/>
          <p:cNvSpPr>
            <a:spLocks noGrp="1"/>
          </p:cNvSpPr>
          <p:nvPr>
            <p:ph type="ftr" sz="quarter" idx="10"/>
          </p:nvPr>
        </p:nvSpPr>
        <p:spPr>
          <a:extLst/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>
                <a:solidFill>
                  <a:srgbClr val="7F7F7F"/>
                </a:solidFill>
              </a:rPr>
              <a:t>© 2013 Chenelière Éducation inc.</a:t>
            </a:r>
          </a:p>
        </p:txBody>
      </p:sp>
      <p:sp>
        <p:nvSpPr>
          <p:cNvPr id="53251" name="Slide Number Placeholder 5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1pPr>
            <a:lvl2pPr marL="37931725" indent="-37474525"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2pPr>
            <a:lvl3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3pPr>
            <a:lvl4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4pPr>
            <a:lvl5pPr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charset="0"/>
                <a:ea typeface="ＭＳ Ｐゴシック" charset="-128"/>
              </a:defRPr>
            </a:lvl9pPr>
          </a:lstStyle>
          <a:p>
            <a:r>
              <a:rPr lang="fr-CA" altLang="en-US" sz="1700"/>
              <a:t>1-</a:t>
            </a:r>
            <a:fld id="{0CDE0710-B502-5F4B-AC71-1F84CA934F46}" type="slidenum">
              <a:rPr lang="fr-CA" altLang="en-US" sz="1700"/>
              <a:pPr/>
              <a:t>18</a:t>
            </a:fld>
            <a:endParaRPr lang="fr-CA" altLang="en-US" sz="1400"/>
          </a:p>
        </p:txBody>
      </p:sp>
      <p:sp>
        <p:nvSpPr>
          <p:cNvPr id="514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219200" y="381000"/>
            <a:ext cx="7472363" cy="1143000"/>
          </a:xfrm>
        </p:spPr>
        <p:txBody>
          <a:bodyPr>
            <a:normAutofit fontScale="90000"/>
          </a:bodyPr>
          <a:lstStyle/>
          <a:p>
            <a:r>
              <a:rPr lang="fr-CA" altLang="en-US" sz="3200" b="1"/>
              <a:t> La règle de 72 : estimation du temps requis pour qu'un capital investi à un taux d'intérêt composé donné puisse doubler</a:t>
            </a:r>
          </a:p>
        </p:txBody>
      </p:sp>
      <p:sp>
        <p:nvSpPr>
          <p:cNvPr id="5325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31913" y="1557338"/>
            <a:ext cx="7126287" cy="45386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fr-CA" altLang="en-US" sz="2600"/>
              <a:t> </a:t>
            </a:r>
          </a:p>
          <a:p>
            <a:r>
              <a:rPr lang="fr-CA" altLang="en-US" sz="2600"/>
              <a:t>Point de vue intéressant :</a:t>
            </a:r>
          </a:p>
          <a:p>
            <a:pPr lvl="1"/>
            <a:r>
              <a:rPr lang="fr-CA" altLang="en-US" sz="2400">
                <a:solidFill>
                  <a:srgbClr val="2E7892"/>
                </a:solidFill>
              </a:rPr>
              <a:t>Estimation du nombre de périodes nécessaires pour que des flux monétaires doublent</a:t>
            </a:r>
          </a:p>
          <a:p>
            <a:pPr lvl="1"/>
            <a:r>
              <a:rPr lang="fr-CA" altLang="en-US" sz="2400">
                <a:solidFill>
                  <a:srgbClr val="2E7892"/>
                </a:solidFill>
              </a:rPr>
              <a:t>Selon un taux d’intérêt </a:t>
            </a:r>
            <a:r>
              <a:rPr lang="fr-CA" altLang="en-US" sz="2400" i="1">
                <a:solidFill>
                  <a:srgbClr val="2E7892"/>
                </a:solidFill>
              </a:rPr>
              <a:t>i% </a:t>
            </a:r>
            <a:r>
              <a:rPr lang="fr-CA" altLang="en-US" sz="2400">
                <a:solidFill>
                  <a:srgbClr val="2E7892"/>
                </a:solidFill>
              </a:rPr>
              <a:t>/ période</a:t>
            </a:r>
          </a:p>
          <a:p>
            <a:pPr lvl="1"/>
            <a:r>
              <a:rPr lang="fr-CA" altLang="en-US" sz="2400">
                <a:solidFill>
                  <a:srgbClr val="2E7892"/>
                </a:solidFill>
              </a:rPr>
              <a:t>Formule à utiliser pour </a:t>
            </a:r>
            <a:r>
              <a:rPr lang="fr-CA" altLang="en-US" sz="2400" u="sng">
                <a:solidFill>
                  <a:srgbClr val="2E7892"/>
                </a:solidFill>
              </a:rPr>
              <a:t>estimer le temps </a:t>
            </a:r>
            <a:r>
              <a:rPr lang="fr-CA" altLang="en-US" sz="2400" i="1" u="sng">
                <a:solidFill>
                  <a:srgbClr val="2E7892"/>
                </a:solidFill>
              </a:rPr>
              <a:t>n</a:t>
            </a:r>
            <a:r>
              <a:rPr lang="fr-CA" altLang="en-US" sz="2400">
                <a:solidFill>
                  <a:srgbClr val="2E7892"/>
                </a:solidFill>
              </a:rPr>
              <a:t> nécessaire pour que la valeur d’un investissement double :</a:t>
            </a:r>
          </a:p>
          <a:p>
            <a:pPr lvl="1">
              <a:buFont typeface="Wingdings" charset="2"/>
              <a:buNone/>
            </a:pPr>
            <a:r>
              <a:rPr lang="fr-CA" altLang="en-US" sz="2600"/>
              <a:t>				</a:t>
            </a:r>
            <a:r>
              <a:rPr lang="fr-CA" altLang="en-US" sz="2600" i="1"/>
              <a:t>n</a:t>
            </a:r>
            <a:r>
              <a:rPr lang="fr-CA" altLang="en-US" sz="2600"/>
              <a:t> = 72 / </a:t>
            </a:r>
            <a:r>
              <a:rPr lang="fr-CA" altLang="en-US" sz="2600" i="1"/>
              <a:t>i</a:t>
            </a:r>
          </a:p>
          <a:p>
            <a:pPr lvl="1"/>
            <a:r>
              <a:rPr lang="fr-CA" altLang="en-US" sz="2400">
                <a:solidFill>
                  <a:srgbClr val="2E7892"/>
                </a:solidFill>
              </a:rPr>
              <a:t>Ainsi, un montant de 10 000 $ à un taux de 7 % par année double pour atteindre 20 000 $ en 10,3 ans.</a:t>
            </a:r>
          </a:p>
          <a:p>
            <a:pPr lvl="1">
              <a:buFont typeface="Wingdings" charset="2"/>
              <a:buNone/>
            </a:pPr>
            <a:endParaRPr lang="fr-CA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UM" val="1"/>
</p:tagLst>
</file>

<file path=ppt/theme/theme1.xml><?xml version="1.0" encoding="utf-8"?>
<a:theme xmlns:a="http://schemas.openxmlformats.org/drawingml/2006/main" name="Page titre">
  <a:themeElements>
    <a:clrScheme name="Économie pour ingénieurs Chenelière">
      <a:dk1>
        <a:sysClr val="windowText" lastClr="000000"/>
      </a:dk1>
      <a:lt1>
        <a:sysClr val="window" lastClr="FFFFFF"/>
      </a:lt1>
      <a:dk2>
        <a:srgbClr val="2E7892"/>
      </a:dk2>
      <a:lt2>
        <a:srgbClr val="EEECE1"/>
      </a:lt2>
      <a:accent1>
        <a:srgbClr val="2E7892"/>
      </a:accent1>
      <a:accent2>
        <a:srgbClr val="F97045"/>
      </a:accent2>
      <a:accent3>
        <a:srgbClr val="73C054"/>
      </a:accent3>
      <a:accent4>
        <a:srgbClr val="8064A2"/>
      </a:accent4>
      <a:accent5>
        <a:srgbClr val="F42473"/>
      </a:accent5>
      <a:accent6>
        <a:srgbClr val="F79646"/>
      </a:accent6>
      <a:hlink>
        <a:srgbClr val="0000FF"/>
      </a:hlink>
      <a:folHlink>
        <a:srgbClr val="800080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onception personnalisée">
  <a:themeElements>
    <a:clrScheme name="Économie pour ingénieurs Chenelière">
      <a:dk1>
        <a:sysClr val="windowText" lastClr="000000"/>
      </a:dk1>
      <a:lt1>
        <a:sysClr val="window" lastClr="FFFFFF"/>
      </a:lt1>
      <a:dk2>
        <a:srgbClr val="2E7892"/>
      </a:dk2>
      <a:lt2>
        <a:srgbClr val="EEECE1"/>
      </a:lt2>
      <a:accent1>
        <a:srgbClr val="2E7892"/>
      </a:accent1>
      <a:accent2>
        <a:srgbClr val="F97045"/>
      </a:accent2>
      <a:accent3>
        <a:srgbClr val="73C054"/>
      </a:accent3>
      <a:accent4>
        <a:srgbClr val="8064A2"/>
      </a:accent4>
      <a:accent5>
        <a:srgbClr val="F42473"/>
      </a:accent5>
      <a:accent6>
        <a:srgbClr val="F79646"/>
      </a:accent6>
      <a:hlink>
        <a:srgbClr val="0000FF"/>
      </a:hlink>
      <a:folHlink>
        <a:srgbClr val="800080"/>
      </a:folHlink>
    </a:clrScheme>
    <a:fontScheme name="Horizon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2028</TotalTime>
  <Words>1124</Words>
  <Application>Microsoft Macintosh PowerPoint</Application>
  <PresentationFormat>On-screen Show (4:3)</PresentationFormat>
  <Paragraphs>170</Paragraphs>
  <Slides>18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 Narrow</vt:lpstr>
      <vt:lpstr>ＭＳ Ｐゴシック</vt:lpstr>
      <vt:lpstr>Arial</vt:lpstr>
      <vt:lpstr>Calibri</vt:lpstr>
      <vt:lpstr>HGｺﾞｼｯｸM</vt:lpstr>
      <vt:lpstr>MS PGothic</vt:lpstr>
      <vt:lpstr>Wingdings</vt:lpstr>
      <vt:lpstr>MT Symbol</vt:lpstr>
      <vt:lpstr>Page titre</vt:lpstr>
      <vt:lpstr>Conception personnalisée</vt:lpstr>
      <vt:lpstr>ÉCONOMIE  POUR INGÉNIEURS</vt:lpstr>
      <vt:lpstr> L’importance de l’économie d’ingénierie pour les ingénieurs</vt:lpstr>
      <vt:lpstr>L’économie d’ingénierie</vt:lpstr>
      <vt:lpstr>Le rôle de l’économie d’ingénierie dans le processus décisionnel</vt:lpstr>
      <vt:lpstr>La valeur temporelle de l’argent</vt:lpstr>
      <vt:lpstr>Étapes de la prise de décisions en économie d’ingénierie</vt:lpstr>
      <vt:lpstr>Le taux de rendement</vt:lpstr>
      <vt:lpstr>PowerPoint Presentation</vt:lpstr>
      <vt:lpstr>L’équivalence</vt:lpstr>
      <vt:lpstr> L’intérêt simple et l’intérêt composé</vt:lpstr>
      <vt:lpstr> Quelques termes et symboles</vt:lpstr>
      <vt:lpstr>Exemple</vt:lpstr>
      <vt:lpstr> Le taux de rendement acceptable minimum</vt:lpstr>
      <vt:lpstr>Le TRAM</vt:lpstr>
      <vt:lpstr>Les types de financement</vt:lpstr>
      <vt:lpstr> Les flux monétaires : estimations et diagrammes</vt:lpstr>
      <vt:lpstr>Les diagrammes des flux monétaires</vt:lpstr>
      <vt:lpstr> La règle de 72 : estimation du temps requis pour qu'un capital investi à un taux d'intérêt composé donné puisse doubler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ÉCONOMIE  POUR INGÉNIEURS</dc:title>
  <dc:creator>mprudhomme@mac.com</dc:creator>
  <cp:lastModifiedBy>mprudhomme@mac.com</cp:lastModifiedBy>
  <cp:revision>5</cp:revision>
  <dcterms:created xsi:type="dcterms:W3CDTF">2015-09-11T03:31:00Z</dcterms:created>
  <dcterms:modified xsi:type="dcterms:W3CDTF">2015-09-12T13:19:03Z</dcterms:modified>
</cp:coreProperties>
</file>