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78" r:id="rId2"/>
    <p:sldId id="279" r:id="rId3"/>
    <p:sldId id="262" r:id="rId4"/>
    <p:sldId id="257" r:id="rId5"/>
    <p:sldId id="258" r:id="rId6"/>
    <p:sldId id="259" r:id="rId7"/>
    <p:sldId id="260" r:id="rId8"/>
    <p:sldId id="261" r:id="rId9"/>
    <p:sldId id="263" r:id="rId10"/>
    <p:sldId id="265" r:id="rId11"/>
    <p:sldId id="269" r:id="rId12"/>
    <p:sldId id="270" r:id="rId13"/>
    <p:sldId id="266" r:id="rId14"/>
    <p:sldId id="267" r:id="rId15"/>
    <p:sldId id="275" r:id="rId16"/>
    <p:sldId id="268" r:id="rId17"/>
    <p:sldId id="264" r:id="rId18"/>
    <p:sldId id="271" r:id="rId19"/>
    <p:sldId id="272" r:id="rId20"/>
    <p:sldId id="273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35"/>
    <p:restoredTop sz="94513"/>
  </p:normalViewPr>
  <p:slideViewPr>
    <p:cSldViewPr snapToGrid="0" snapToObjects="1">
      <p:cViewPr varScale="1">
        <p:scale>
          <a:sx n="115" d="100"/>
          <a:sy n="115" d="100"/>
        </p:scale>
        <p:origin x="240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58768-3E43-0341-88AE-76D93F4F2635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34CA3-6406-DC40-ADC0-70331B9B9F8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238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740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907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768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011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108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3413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914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140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3339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7836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7719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452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647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2103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6655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6409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6205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632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34CA3-6406-DC40-ADC0-70331B9B9F8C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240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B3C3A-4A1D-6643-B67D-155F27DC03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E94B29-6DA0-124E-8370-433CCD2B7C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06E4B-8C92-494D-BCCA-559A46106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35619-8E09-4045-988B-EE3578A84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AB22C-34EA-754D-A309-5F065605D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6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C82A0-A6A2-DC49-B0C5-A57B1BBE3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A3356-7209-A04F-980A-389603718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4BD7E-0F5E-E64D-89EC-F5365ABD4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2D2F9-CA78-114C-9E11-2D5B846A4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0E2CB-4A7F-9E45-B0BE-50863ED9F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64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C92CB-3ACE-6749-9B08-84756279D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7FB3C-5DFC-AB45-B0EA-AD28671F1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01F9C-3AAA-0D4A-9C7C-23E24639A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F4289-755E-794B-8809-A020133EA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D2486-21E8-5343-BE39-2532A77B8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24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47754-C929-BB4F-91FF-52A5DF300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80E38-DF62-1A43-AE51-2BCFC06B27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82ED59-374E-7440-9718-3F5B4BBDE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90F1B-5D78-5547-B98B-2880D6E7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2BA5A9-A56C-6A4C-BECA-03F0C1515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456BAF-7FDB-1649-BF1B-FE4B78450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56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85146-1A95-F54B-A08A-7AAE3D4D4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07BEFF-539E-9449-A2CA-E15FF750A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46FBB-9508-5445-A13A-44C5FF4E7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749CD4-9D3D-4740-B1AF-36AD9DCF8F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40FA07-0417-8F42-8C5B-C756DEE597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F48A6D-DCBC-8E41-98E1-A9EFF72BE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72C305-A554-6A4A-B622-D28CC1DF0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525FD7-72FA-4847-9C55-E75D57C66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018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1AF1C-633F-2246-990E-0321B7E83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0C328-ABEF-784D-B11B-25A3B9D27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7EAE76-B3C7-A742-A2CD-0764967C0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A5AA28-DAF8-EF41-B886-F14AEEB2E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328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2C7B52-11A8-A04C-8B9F-798BEC53D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3C347F-F6E6-2647-B473-18FDADC7B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FEB8C4-763C-D44A-855D-ED515C022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05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A62CC-9FAA-F541-A652-67BE0CA1C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656A0-3870-CD4F-9B24-6B316CB04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1B01EC-F137-A842-B186-2E8AF3ACD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7DFBB-EBC9-A940-B523-F8A17419B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58C9EB-50EF-164E-ABEB-C36F57BCD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54ACF2-A108-0948-A75B-7718561F7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008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E7485-5636-4B40-9591-F9BEEFEB7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608AFA-4CCA-E54B-8FEC-D6526DF58D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51229C-BF36-1D49-BB4A-EF031079A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38718-11B8-2848-B907-A6A4DEFE9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C691B2-A041-AD4E-BF08-476ACADED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BF8C4F-6573-6446-AB25-3F9A81E67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740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8A922-94E6-6C45-9A83-2E33CEC46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6C0E8B-4CA4-9E47-AC42-564D7FCBB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24AA3-7104-454A-9C15-769C3DE2B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32EE33-0E8D-DF4A-8B34-23DF085E8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96483-C955-EE49-B76B-50D3FDD2F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1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5F0C29-C289-D645-BC2D-43E92766B0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BE4790-5197-F447-B3D3-DC457FA3DA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FE580-4E00-AE46-B44C-D796B517A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FDB6C-4398-8448-B443-B4DEBF2E7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9EC99-528C-B143-9A64-B87E95CED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689178-7FB3-0D42-A62E-B2577C87C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C8EE65-2A6F-B344-9AEB-42C2CDD6C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19A2D-F64B-974B-A5E5-F698F59C2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0E9A2-EFB3-2740-A2B2-FF0E005E0BE9}" type="datetimeFigureOut">
              <a:rPr lang="en-US" smtClean="0"/>
              <a:t>5/23/20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16808-97C2-2847-A940-70BAF5978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A938A-586D-9748-8468-4732FA91E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492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764466" y="0"/>
            <a:ext cx="33315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6170429" y="0"/>
            <a:ext cx="30267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9271592" y="0"/>
            <a:ext cx="283889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Q&amp;A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9961DC-A9A1-7946-AE2F-22BF3285FE6D}"/>
              </a:ext>
            </a:extLst>
          </p:cNvPr>
          <p:cNvGraphicFramePr>
            <a:graphicFrameLocks noGrp="1"/>
          </p:cNvGraphicFramePr>
          <p:nvPr/>
        </p:nvGraphicFramePr>
        <p:xfrm>
          <a:off x="2796778" y="1889817"/>
          <a:ext cx="6598443" cy="2708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9481">
                  <a:extLst>
                    <a:ext uri="{9D8B030D-6E8A-4147-A177-3AD203B41FA5}">
                      <a16:colId xmlns:a16="http://schemas.microsoft.com/office/drawing/2014/main" val="858668300"/>
                    </a:ext>
                  </a:extLst>
                </a:gridCol>
                <a:gridCol w="2199481">
                  <a:extLst>
                    <a:ext uri="{9D8B030D-6E8A-4147-A177-3AD203B41FA5}">
                      <a16:colId xmlns:a16="http://schemas.microsoft.com/office/drawing/2014/main" val="1756203058"/>
                    </a:ext>
                  </a:extLst>
                </a:gridCol>
                <a:gridCol w="2199481">
                  <a:extLst>
                    <a:ext uri="{9D8B030D-6E8A-4147-A177-3AD203B41FA5}">
                      <a16:colId xmlns:a16="http://schemas.microsoft.com/office/drawing/2014/main" val="860900683"/>
                    </a:ext>
                  </a:extLst>
                </a:gridCol>
              </a:tblGrid>
              <a:tr h="432884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Time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Leader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392160"/>
                  </a:ext>
                </a:extLst>
              </a:tr>
              <a:tr h="438897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1:00 pm– 2:15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Sarah</a:t>
                      </a:r>
                    </a:p>
                    <a:p>
                      <a:pPr algn="ctr"/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5440083"/>
                  </a:ext>
                </a:extLst>
              </a:tr>
              <a:tr h="757548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2:30 pm – 3:45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Sarah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3033497"/>
                  </a:ext>
                </a:extLst>
              </a:tr>
              <a:tr h="438897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2:30 pm - 3:45 pm</a:t>
                      </a:r>
                      <a:endParaRPr lang="en-US" sz="1800" b="1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Sarah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0974684"/>
                  </a:ext>
                </a:extLst>
              </a:tr>
              <a:tr h="438897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1:00 pm- 3:00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Long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0928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7079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5249732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8684676" y="0"/>
            <a:ext cx="860861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10075455" y="0"/>
            <a:ext cx="752555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357928" y="0"/>
            <a:ext cx="752555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495EBEAB-91B2-3A4A-9ADA-458B63983424}"/>
              </a:ext>
            </a:extLst>
          </p:cNvPr>
          <p:cNvSpPr/>
          <p:nvPr/>
        </p:nvSpPr>
        <p:spPr>
          <a:xfrm>
            <a:off x="7293897" y="0"/>
            <a:ext cx="860861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50BD91B9-5813-3140-97C9-054DC586B416}"/>
              </a:ext>
            </a:extLst>
          </p:cNvPr>
          <p:cNvSpPr/>
          <p:nvPr/>
        </p:nvSpPr>
        <p:spPr>
          <a:xfrm>
            <a:off x="5903118" y="0"/>
            <a:ext cx="860861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B0E192-71FC-9A45-B052-CC504A0E190C}"/>
              </a:ext>
            </a:extLst>
          </p:cNvPr>
          <p:cNvSpPr txBox="1"/>
          <p:nvPr/>
        </p:nvSpPr>
        <p:spPr>
          <a:xfrm>
            <a:off x="-1893346" y="3872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E1BEC-CD1E-E84E-B0AE-2CFC3ACBF0CE}"/>
              </a:ext>
            </a:extLst>
          </p:cNvPr>
          <p:cNvSpPr txBox="1"/>
          <p:nvPr/>
        </p:nvSpPr>
        <p:spPr>
          <a:xfrm>
            <a:off x="4651862" y="1751456"/>
            <a:ext cx="4224233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8"/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24A879-653F-D94E-BF22-F50ABBA5ED3B}"/>
              </a:ext>
            </a:extLst>
          </p:cNvPr>
          <p:cNvGraphicFramePr>
            <a:graphicFrameLocks noGrp="1"/>
          </p:cNvGraphicFramePr>
          <p:nvPr/>
        </p:nvGraphicFramePr>
        <p:xfrm>
          <a:off x="1399396" y="1945640"/>
          <a:ext cx="812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3473630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0769861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3865707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570050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9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1757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8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54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9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REVIWQ 8-10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893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947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REVIEW 4-7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2378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8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59164"/>
                  </a:ext>
                </a:extLst>
              </a:tr>
            </a:tbl>
          </a:graphicData>
        </a:graphic>
      </p:graphicFrame>
      <p:sp>
        <p:nvSpPr>
          <p:cNvPr id="13" name="Pentagon 12">
            <a:extLst>
              <a:ext uri="{FF2B5EF4-FFF2-40B4-BE49-F238E27FC236}">
                <a16:creationId xmlns:a16="http://schemas.microsoft.com/office/drawing/2014/main" id="{22F735FC-E271-1C4D-8ABD-49FAA9C50B33}"/>
              </a:ext>
            </a:extLst>
          </p:cNvPr>
          <p:cNvSpPr/>
          <p:nvPr/>
        </p:nvSpPr>
        <p:spPr>
          <a:xfrm>
            <a:off x="1692258" y="2040674"/>
            <a:ext cx="1550020" cy="156118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4679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764466" y="0"/>
            <a:ext cx="33315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6170429" y="0"/>
            <a:ext cx="30267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9271592" y="0"/>
            <a:ext cx="283889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Q&amp;A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0F4E96-1727-1043-B991-B247334AD34C}"/>
              </a:ext>
            </a:extLst>
          </p:cNvPr>
          <p:cNvSpPr txBox="1"/>
          <p:nvPr/>
        </p:nvSpPr>
        <p:spPr>
          <a:xfrm>
            <a:off x="626484" y="1679944"/>
            <a:ext cx="3180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1">
                    <a:lumMod val="50000"/>
                  </a:schemeClr>
                </a:solidFill>
              </a:rPr>
              <a:t>What’s important ?!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3C4996-4436-BE4F-94A4-C2669716D1FB}"/>
              </a:ext>
            </a:extLst>
          </p:cNvPr>
          <p:cNvSpPr txBox="1"/>
          <p:nvPr/>
        </p:nvSpPr>
        <p:spPr>
          <a:xfrm>
            <a:off x="2476871" y="2519660"/>
            <a:ext cx="4205382" cy="267765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The AD/AS Model.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Potential GDP.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Output Gaps.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Adjustments to Output Gaps.</a:t>
            </a:r>
          </a:p>
        </p:txBody>
      </p:sp>
    </p:spTree>
    <p:extLst>
      <p:ext uri="{BB962C8B-B14F-4D97-AF65-F5344CB8AC3E}">
        <p14:creationId xmlns:p14="http://schemas.microsoft.com/office/powerpoint/2010/main" val="411083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47721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39C96B-9AB4-5142-881D-63F790661E97}"/>
              </a:ext>
            </a:extLst>
          </p:cNvPr>
          <p:cNvSpPr txBox="1"/>
          <p:nvPr/>
        </p:nvSpPr>
        <p:spPr>
          <a:xfrm>
            <a:off x="1021153" y="1245426"/>
            <a:ext cx="2937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The AD/AS Model: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8BA2950-10ED-024E-A84A-75007B191A8F}"/>
              </a:ext>
            </a:extLst>
          </p:cNvPr>
          <p:cNvCxnSpPr/>
          <p:nvPr/>
        </p:nvCxnSpPr>
        <p:spPr>
          <a:xfrm>
            <a:off x="1027771" y="2279753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C506F4-3865-794E-A2BB-B55A28FF6D37}"/>
              </a:ext>
            </a:extLst>
          </p:cNvPr>
          <p:cNvCxnSpPr/>
          <p:nvPr/>
        </p:nvCxnSpPr>
        <p:spPr>
          <a:xfrm>
            <a:off x="1027771" y="5512419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0DA136A-9D20-3641-AD99-9747F866C89E}"/>
              </a:ext>
            </a:extLst>
          </p:cNvPr>
          <p:cNvCxnSpPr/>
          <p:nvPr/>
        </p:nvCxnSpPr>
        <p:spPr>
          <a:xfrm flipV="1">
            <a:off x="1027771" y="3062760"/>
            <a:ext cx="3200400" cy="16002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163CA6D-29DE-6444-8161-C0E1F2678BA7}"/>
              </a:ext>
            </a:extLst>
          </p:cNvPr>
          <p:cNvCxnSpPr/>
          <p:nvPr/>
        </p:nvCxnSpPr>
        <p:spPr>
          <a:xfrm>
            <a:off x="1027770" y="2619964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BFBFA302-C6CC-D546-8646-0A4C573941CA}"/>
              </a:ext>
            </a:extLst>
          </p:cNvPr>
          <p:cNvSpPr/>
          <p:nvPr/>
        </p:nvSpPr>
        <p:spPr>
          <a:xfrm>
            <a:off x="3846512" y="5069554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A0D291-357E-394F-9E86-48A3EB16C8C5}"/>
              </a:ext>
            </a:extLst>
          </p:cNvPr>
          <p:cNvSpPr/>
          <p:nvPr/>
        </p:nvSpPr>
        <p:spPr>
          <a:xfrm>
            <a:off x="4205857" y="2840896"/>
            <a:ext cx="55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350F87-C767-114C-84AA-9E2ECC970BB4}"/>
              </a:ext>
            </a:extLst>
          </p:cNvPr>
          <p:cNvSpPr txBox="1"/>
          <p:nvPr/>
        </p:nvSpPr>
        <p:spPr>
          <a:xfrm>
            <a:off x="4485509" y="540933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F9BB6F-517E-4B4C-8380-9CB2470049B0}"/>
              </a:ext>
            </a:extLst>
          </p:cNvPr>
          <p:cNvSpPr/>
          <p:nvPr/>
        </p:nvSpPr>
        <p:spPr>
          <a:xfrm>
            <a:off x="714864" y="2028276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3964DC9-2376-E342-9A69-D2E04DDEEF09}"/>
              </a:ext>
            </a:extLst>
          </p:cNvPr>
          <p:cNvSpPr/>
          <p:nvPr/>
        </p:nvSpPr>
        <p:spPr>
          <a:xfrm>
            <a:off x="517534" y="3673064"/>
            <a:ext cx="394660" cy="3795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en-US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1267786-39E5-294C-B2D8-B368F8BE4259}"/>
              </a:ext>
            </a:extLst>
          </p:cNvPr>
          <p:cNvCxnSpPr/>
          <p:nvPr/>
        </p:nvCxnSpPr>
        <p:spPr>
          <a:xfrm flipH="1">
            <a:off x="1027770" y="3896085"/>
            <a:ext cx="130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CEDF870-F2BF-7D47-8197-F78BD6B35150}"/>
              </a:ext>
            </a:extLst>
          </p:cNvPr>
          <p:cNvCxnSpPr/>
          <p:nvPr/>
        </p:nvCxnSpPr>
        <p:spPr>
          <a:xfrm>
            <a:off x="1034316" y="3955013"/>
            <a:ext cx="14031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2567618-2862-544C-936E-23DABC49D605}"/>
              </a:ext>
            </a:extLst>
          </p:cNvPr>
          <p:cNvCxnSpPr>
            <a:cxnSpLocks/>
          </p:cNvCxnSpPr>
          <p:nvPr/>
        </p:nvCxnSpPr>
        <p:spPr>
          <a:xfrm>
            <a:off x="2437470" y="3955013"/>
            <a:ext cx="13090" cy="15507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A233E535-C96D-0943-93B6-C883AD666A3B}"/>
              </a:ext>
            </a:extLst>
          </p:cNvPr>
          <p:cNvSpPr/>
          <p:nvPr/>
        </p:nvSpPr>
        <p:spPr>
          <a:xfrm>
            <a:off x="2233193" y="5464098"/>
            <a:ext cx="434734" cy="3795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0364BE9-00C4-9143-B8D3-5AA88E422DB3}"/>
              </a:ext>
            </a:extLst>
          </p:cNvPr>
          <p:cNvSpPr txBox="1"/>
          <p:nvPr/>
        </p:nvSpPr>
        <p:spPr>
          <a:xfrm>
            <a:off x="5432501" y="2015933"/>
            <a:ext cx="672404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AD is  Expenditure by consumers “How much are consumers willing to spend at each price”.</a:t>
            </a:r>
          </a:p>
          <a:p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rgbClr val="FF0000"/>
                </a:solidFill>
                <a:latin typeface="Algerian" pitchFamily="82" charset="77"/>
              </a:rPr>
              <a:t>Note</a:t>
            </a:r>
            <a:r>
              <a:rPr lang="en-US" b="1" dirty="0">
                <a:solidFill>
                  <a:srgbClr val="FF0000"/>
                </a:solidFill>
              </a:rPr>
              <a:t>: It is the same formula as Expenditure-based GDP in Chapter 4</a:t>
            </a:r>
          </a:p>
          <a:p>
            <a:r>
              <a:rPr lang="en-US" b="1" dirty="0">
                <a:solidFill>
                  <a:srgbClr val="FF0000"/>
                </a:solidFill>
              </a:rPr>
              <a:t>AD= C + I+ G + X - IM</a:t>
            </a:r>
          </a:p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AS is how much suppliers are willing to supply at each price.</a:t>
            </a:r>
          </a:p>
        </p:txBody>
      </p:sp>
    </p:spTree>
    <p:extLst>
      <p:ext uri="{BB962C8B-B14F-4D97-AF65-F5344CB8AC3E}">
        <p14:creationId xmlns:p14="http://schemas.microsoft.com/office/powerpoint/2010/main" val="141515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FEC81-BE92-6049-B618-D1B4F419EE99}"/>
              </a:ext>
            </a:extLst>
          </p:cNvPr>
          <p:cNvSpPr txBox="1"/>
          <p:nvPr/>
        </p:nvSpPr>
        <p:spPr>
          <a:xfrm>
            <a:off x="506132" y="1777927"/>
            <a:ext cx="4216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Why is AD downward slopping?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D68BB3-107B-C34F-87A2-E2E9656FF362}"/>
              </a:ext>
            </a:extLst>
          </p:cNvPr>
          <p:cNvSpPr txBox="1"/>
          <p:nvPr/>
        </p:nvSpPr>
        <p:spPr>
          <a:xfrm>
            <a:off x="7566482" y="1786702"/>
            <a:ext cx="4099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Why is AS Upward slopping?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B2F7E3-0A29-6645-904B-35CF6AACE5A3}"/>
              </a:ext>
            </a:extLst>
          </p:cNvPr>
          <p:cNvSpPr txBox="1"/>
          <p:nvPr/>
        </p:nvSpPr>
        <p:spPr>
          <a:xfrm>
            <a:off x="734553" y="2403294"/>
            <a:ext cx="290791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Interest Rate Effect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Substitution Effect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Wealth Effect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C2EFEBB-E328-E049-B064-8999F253E1F1}"/>
              </a:ext>
            </a:extLst>
          </p:cNvPr>
          <p:cNvCxnSpPr/>
          <p:nvPr/>
        </p:nvCxnSpPr>
        <p:spPr>
          <a:xfrm flipV="1">
            <a:off x="1717287" y="4181706"/>
            <a:ext cx="0" cy="18399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239FB2A-DFB6-194B-9F16-C27901085FB9}"/>
              </a:ext>
            </a:extLst>
          </p:cNvPr>
          <p:cNvCxnSpPr>
            <a:cxnSpLocks/>
          </p:cNvCxnSpPr>
          <p:nvPr/>
        </p:nvCxnSpPr>
        <p:spPr>
          <a:xfrm flipV="1">
            <a:off x="1717287" y="6021657"/>
            <a:ext cx="179422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C2829CF-D1EB-044D-B1D5-27ABDA29B797}"/>
              </a:ext>
            </a:extLst>
          </p:cNvPr>
          <p:cNvCxnSpPr>
            <a:cxnSpLocks/>
          </p:cNvCxnSpPr>
          <p:nvPr/>
        </p:nvCxnSpPr>
        <p:spPr>
          <a:xfrm flipV="1">
            <a:off x="8564137" y="6021657"/>
            <a:ext cx="2196790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81306DC-45C4-E14D-8B7F-984617D8F3F1}"/>
              </a:ext>
            </a:extLst>
          </p:cNvPr>
          <p:cNvCxnSpPr>
            <a:cxnSpLocks/>
          </p:cNvCxnSpPr>
          <p:nvPr/>
        </p:nvCxnSpPr>
        <p:spPr>
          <a:xfrm flipV="1">
            <a:off x="8564137" y="4058164"/>
            <a:ext cx="0" cy="1963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E546494-2876-ED42-AD51-52102A13C553}"/>
              </a:ext>
            </a:extLst>
          </p:cNvPr>
          <p:cNvCxnSpPr/>
          <p:nvPr/>
        </p:nvCxnSpPr>
        <p:spPr>
          <a:xfrm>
            <a:off x="1727694" y="4599252"/>
            <a:ext cx="1672683" cy="132695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265F4D6D-FC6D-B246-A2B7-B352FDFB751E}"/>
              </a:ext>
            </a:extLst>
          </p:cNvPr>
          <p:cNvSpPr txBox="1"/>
          <p:nvPr/>
        </p:nvSpPr>
        <p:spPr>
          <a:xfrm>
            <a:off x="3389971" y="5741536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18561B8-7CC8-2E45-BE3C-6775E64FD57F}"/>
              </a:ext>
            </a:extLst>
          </p:cNvPr>
          <p:cNvSpPr txBox="1"/>
          <p:nvPr/>
        </p:nvSpPr>
        <p:spPr>
          <a:xfrm>
            <a:off x="3400377" y="611086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A72BCD-8001-904B-A888-4F66CF0108D1}"/>
              </a:ext>
            </a:extLst>
          </p:cNvPr>
          <p:cNvSpPr txBox="1"/>
          <p:nvPr/>
        </p:nvSpPr>
        <p:spPr>
          <a:xfrm>
            <a:off x="1405909" y="4018244"/>
            <a:ext cx="256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EA06083-7ED4-CE46-9B99-0E193FD7BD92}"/>
              </a:ext>
            </a:extLst>
          </p:cNvPr>
          <p:cNvCxnSpPr/>
          <p:nvPr/>
        </p:nvCxnSpPr>
        <p:spPr>
          <a:xfrm flipV="1">
            <a:off x="8564137" y="4270916"/>
            <a:ext cx="2001140" cy="130469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49BF2F0-135E-7749-995A-5FCA67000D1F}"/>
              </a:ext>
            </a:extLst>
          </p:cNvPr>
          <p:cNvSpPr txBox="1"/>
          <p:nvPr/>
        </p:nvSpPr>
        <p:spPr>
          <a:xfrm>
            <a:off x="10705171" y="408134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D55FFEB-5A51-924E-AF25-E782D43D46B4}"/>
              </a:ext>
            </a:extLst>
          </p:cNvPr>
          <p:cNvSpPr txBox="1"/>
          <p:nvPr/>
        </p:nvSpPr>
        <p:spPr>
          <a:xfrm>
            <a:off x="8226068" y="3867635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33FD77E-8313-D14C-B421-20D1A2D73D73}"/>
              </a:ext>
            </a:extLst>
          </p:cNvPr>
          <p:cNvSpPr txBox="1"/>
          <p:nvPr/>
        </p:nvSpPr>
        <p:spPr>
          <a:xfrm>
            <a:off x="10816683" y="6043961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02A42DA-4261-AC49-B30B-096649F2285A}"/>
              </a:ext>
            </a:extLst>
          </p:cNvPr>
          <p:cNvSpPr txBox="1"/>
          <p:nvPr/>
        </p:nvSpPr>
        <p:spPr>
          <a:xfrm>
            <a:off x="4127731" y="4387576"/>
            <a:ext cx="3546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Equilibrium Point: AD = AS</a:t>
            </a:r>
          </a:p>
        </p:txBody>
      </p:sp>
    </p:spTree>
    <p:extLst>
      <p:ext uri="{BB962C8B-B14F-4D97-AF65-F5344CB8AC3E}">
        <p14:creationId xmlns:p14="http://schemas.microsoft.com/office/powerpoint/2010/main" val="762950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1CEC33-BFB1-384B-8D05-C559FBA5A818}"/>
              </a:ext>
            </a:extLst>
          </p:cNvPr>
          <p:cNvSpPr txBox="1"/>
          <p:nvPr/>
        </p:nvSpPr>
        <p:spPr>
          <a:xfrm>
            <a:off x="134112" y="1878383"/>
            <a:ext cx="8180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 &gt; D     UNPLANNED </a:t>
            </a:r>
            <a:r>
              <a:rPr lang="en-US" sz="2400" dirty="0">
                <a:solidFill>
                  <a:srgbClr val="FF0000"/>
                </a:solidFill>
              </a:rPr>
              <a:t>INCREASE</a:t>
            </a:r>
            <a:r>
              <a:rPr lang="en-US" sz="2400" dirty="0"/>
              <a:t> IN INVENTORIES     Y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EB4CB4-B776-4A4B-A15E-4AB96EF2B0EA}"/>
              </a:ext>
            </a:extLst>
          </p:cNvPr>
          <p:cNvSpPr txBox="1"/>
          <p:nvPr/>
        </p:nvSpPr>
        <p:spPr>
          <a:xfrm>
            <a:off x="113221" y="3745618"/>
            <a:ext cx="6638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S&lt; D     UPLANNED </a:t>
            </a:r>
            <a:r>
              <a:rPr lang="en-US" sz="2400" dirty="0">
                <a:solidFill>
                  <a:srgbClr val="FF0000"/>
                </a:solidFill>
              </a:rPr>
              <a:t>DECREASE</a:t>
            </a:r>
            <a:r>
              <a:rPr lang="en-US" sz="2400" dirty="0"/>
              <a:t> IN INVENTORIES.     Y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AF55820-AD77-3D4B-BFF5-17C9F2EA7ECA}"/>
              </a:ext>
            </a:extLst>
          </p:cNvPr>
          <p:cNvCxnSpPr/>
          <p:nvPr/>
        </p:nvCxnSpPr>
        <p:spPr>
          <a:xfrm>
            <a:off x="914400" y="2109216"/>
            <a:ext cx="18288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EE57560-E8C7-FE47-A36B-06475C85943A}"/>
              </a:ext>
            </a:extLst>
          </p:cNvPr>
          <p:cNvCxnSpPr/>
          <p:nvPr/>
        </p:nvCxnSpPr>
        <p:spPr>
          <a:xfrm>
            <a:off x="6204530" y="2109216"/>
            <a:ext cx="18288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7173819-DA84-854B-AC53-89A1CB581F63}"/>
              </a:ext>
            </a:extLst>
          </p:cNvPr>
          <p:cNvCxnSpPr>
            <a:cxnSpLocks/>
          </p:cNvCxnSpPr>
          <p:nvPr/>
        </p:nvCxnSpPr>
        <p:spPr>
          <a:xfrm>
            <a:off x="6702552" y="1994002"/>
            <a:ext cx="225552" cy="2304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1D00825-84C2-104B-9DBB-249E3590C7DA}"/>
              </a:ext>
            </a:extLst>
          </p:cNvPr>
          <p:cNvCxnSpPr/>
          <p:nvPr/>
        </p:nvCxnSpPr>
        <p:spPr>
          <a:xfrm>
            <a:off x="822960" y="3988364"/>
            <a:ext cx="18288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C5BFA32-05FD-794E-BFF9-CF0D394CFC5C}"/>
              </a:ext>
            </a:extLst>
          </p:cNvPr>
          <p:cNvCxnSpPr>
            <a:cxnSpLocks/>
          </p:cNvCxnSpPr>
          <p:nvPr/>
        </p:nvCxnSpPr>
        <p:spPr>
          <a:xfrm flipV="1">
            <a:off x="6568440" y="3861034"/>
            <a:ext cx="182880" cy="2308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1FF7E4A-2960-9948-841E-36BF2C088207}"/>
              </a:ext>
            </a:extLst>
          </p:cNvPr>
          <p:cNvCxnSpPr/>
          <p:nvPr/>
        </p:nvCxnSpPr>
        <p:spPr>
          <a:xfrm>
            <a:off x="6029084" y="3976450"/>
            <a:ext cx="18288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2DD07B9-8FF4-E646-9110-06097A73ECF3}"/>
              </a:ext>
            </a:extLst>
          </p:cNvPr>
          <p:cNvSpPr txBox="1"/>
          <p:nvPr/>
        </p:nvSpPr>
        <p:spPr>
          <a:xfrm>
            <a:off x="7418418" y="1969532"/>
            <a:ext cx="1202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” </a:t>
            </a:r>
            <a:r>
              <a:rPr lang="en-US" sz="2000" dirty="0">
                <a:solidFill>
                  <a:srgbClr val="FF0000"/>
                </a:solidFill>
              </a:rPr>
              <a:t>Surplus</a:t>
            </a:r>
            <a:r>
              <a:rPr lang="en-US" dirty="0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44B152-B41C-C746-A806-C634269AC23B}"/>
              </a:ext>
            </a:extLst>
          </p:cNvPr>
          <p:cNvSpPr txBox="1"/>
          <p:nvPr/>
        </p:nvSpPr>
        <p:spPr>
          <a:xfrm>
            <a:off x="7418418" y="3745618"/>
            <a:ext cx="1330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“Shortage”</a:t>
            </a:r>
          </a:p>
        </p:txBody>
      </p:sp>
    </p:spTree>
    <p:extLst>
      <p:ext uri="{BB962C8B-B14F-4D97-AF65-F5344CB8AC3E}">
        <p14:creationId xmlns:p14="http://schemas.microsoft.com/office/powerpoint/2010/main" val="201917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FC837C-AC68-AA41-97D2-1F1686513245}"/>
              </a:ext>
            </a:extLst>
          </p:cNvPr>
          <p:cNvSpPr txBox="1"/>
          <p:nvPr/>
        </p:nvSpPr>
        <p:spPr>
          <a:xfrm>
            <a:off x="377952" y="1418642"/>
            <a:ext cx="8736238" cy="24948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Potential Output ( Also called </a:t>
            </a:r>
            <a:r>
              <a:rPr lang="en-US" sz="2000" b="1" dirty="0">
                <a:solidFill>
                  <a:srgbClr val="FF0000"/>
                </a:solidFill>
              </a:rPr>
              <a:t>LAS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): The highest output the economy can produce on a long term basis.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It is determined by three factors: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Labor Force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Capital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Technology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7C8628-FFD5-DF4D-B7D1-6981A339EB1A}"/>
              </a:ext>
            </a:extLst>
          </p:cNvPr>
          <p:cNvSpPr txBox="1"/>
          <p:nvPr/>
        </p:nvSpPr>
        <p:spPr>
          <a:xfrm>
            <a:off x="207264" y="3726966"/>
            <a:ext cx="6220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NOTE: Changes in prices have no impact on the Potential Output.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40BCD69-FE5D-2D4B-BBDE-217A8B217846}"/>
              </a:ext>
            </a:extLst>
          </p:cNvPr>
          <p:cNvCxnSpPr/>
          <p:nvPr/>
        </p:nvCxnSpPr>
        <p:spPr>
          <a:xfrm>
            <a:off x="7510272" y="3206496"/>
            <a:ext cx="0" cy="2389632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A4EF889-6DF5-7246-A97B-A6F92621CA09}"/>
              </a:ext>
            </a:extLst>
          </p:cNvPr>
          <p:cNvCxnSpPr>
            <a:cxnSpLocks/>
          </p:cNvCxnSpPr>
          <p:nvPr/>
        </p:nvCxnSpPr>
        <p:spPr>
          <a:xfrm flipH="1">
            <a:off x="7510272" y="5596128"/>
            <a:ext cx="278736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D842DD31-0BD4-F74C-9E4F-0E8E967D8CCA}"/>
              </a:ext>
            </a:extLst>
          </p:cNvPr>
          <p:cNvSpPr txBox="1"/>
          <p:nvPr/>
        </p:nvSpPr>
        <p:spPr>
          <a:xfrm>
            <a:off x="10311893" y="559612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5C1F774-7933-4140-9B73-CD957E0E589B}"/>
              </a:ext>
            </a:extLst>
          </p:cNvPr>
          <p:cNvSpPr txBox="1"/>
          <p:nvPr/>
        </p:nvSpPr>
        <p:spPr>
          <a:xfrm>
            <a:off x="7121640" y="3055588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F93C8DE-FFC7-C149-AF33-10E9BDE72104}"/>
              </a:ext>
            </a:extLst>
          </p:cNvPr>
          <p:cNvCxnSpPr/>
          <p:nvPr/>
        </p:nvCxnSpPr>
        <p:spPr>
          <a:xfrm flipV="1">
            <a:off x="9284878" y="3206496"/>
            <a:ext cx="0" cy="23896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9DD32315-348C-E64D-9457-816D08B5FE1B}"/>
              </a:ext>
            </a:extLst>
          </p:cNvPr>
          <p:cNvSpPr txBox="1"/>
          <p:nvPr/>
        </p:nvSpPr>
        <p:spPr>
          <a:xfrm>
            <a:off x="9112103" y="5610106"/>
            <a:ext cx="5517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Q</a:t>
            </a:r>
            <a:r>
              <a:rPr lang="en-US" sz="1600" dirty="0"/>
              <a:t>p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471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F24CA2-ECDF-CB45-BF50-F31B3E9D48EF}"/>
              </a:ext>
            </a:extLst>
          </p:cNvPr>
          <p:cNvSpPr txBox="1"/>
          <p:nvPr/>
        </p:nvSpPr>
        <p:spPr>
          <a:xfrm>
            <a:off x="189571" y="1683834"/>
            <a:ext cx="72675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EX: 20,000 employees reach the age of retirement and retire.</a:t>
            </a:r>
          </a:p>
          <a:p>
            <a:r>
              <a:rPr lang="en-US" dirty="0"/>
              <a:t>Thus our labor force is Decreased and the Potential output shifts to the left.</a:t>
            </a:r>
          </a:p>
          <a:p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01592C0-7FC5-4F42-ACDA-CBFBC18F34C5}"/>
              </a:ext>
            </a:extLst>
          </p:cNvPr>
          <p:cNvCxnSpPr/>
          <p:nvPr/>
        </p:nvCxnSpPr>
        <p:spPr>
          <a:xfrm>
            <a:off x="4030731" y="2547382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0C0A86-D022-714B-880F-0137915A8A20}"/>
              </a:ext>
            </a:extLst>
          </p:cNvPr>
          <p:cNvCxnSpPr/>
          <p:nvPr/>
        </p:nvCxnSpPr>
        <p:spPr>
          <a:xfrm>
            <a:off x="4028138" y="5780048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8D54B4-5086-EE43-875E-B800FA0D3A3C}"/>
              </a:ext>
            </a:extLst>
          </p:cNvPr>
          <p:cNvCxnSpPr>
            <a:cxnSpLocks/>
          </p:cNvCxnSpPr>
          <p:nvPr/>
        </p:nvCxnSpPr>
        <p:spPr>
          <a:xfrm flipV="1">
            <a:off x="4028138" y="3393506"/>
            <a:ext cx="3429000" cy="186987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0FD0BDD-64C5-7345-96BC-6BC3263549C4}"/>
              </a:ext>
            </a:extLst>
          </p:cNvPr>
          <p:cNvCxnSpPr/>
          <p:nvPr/>
        </p:nvCxnSpPr>
        <p:spPr>
          <a:xfrm>
            <a:off x="4028138" y="2894089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BBD2A0F-CD8E-1847-8167-4E54CBD58D94}"/>
              </a:ext>
            </a:extLst>
          </p:cNvPr>
          <p:cNvSpPr txBox="1"/>
          <p:nvPr/>
        </p:nvSpPr>
        <p:spPr>
          <a:xfrm>
            <a:off x="6847538" y="5344468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290A23-8627-3544-90F9-C7611490415F}"/>
              </a:ext>
            </a:extLst>
          </p:cNvPr>
          <p:cNvSpPr txBox="1"/>
          <p:nvPr/>
        </p:nvSpPr>
        <p:spPr>
          <a:xfrm>
            <a:off x="7503265" y="317125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2C8458-7BF0-CA42-8E12-6AFF600DC4DF}"/>
              </a:ext>
            </a:extLst>
          </p:cNvPr>
          <p:cNvSpPr txBox="1"/>
          <p:nvPr/>
        </p:nvSpPr>
        <p:spPr>
          <a:xfrm>
            <a:off x="3671710" y="2422498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AF4CF7-AF68-FA4C-B317-811AE9E40724}"/>
              </a:ext>
            </a:extLst>
          </p:cNvPr>
          <p:cNvSpPr txBox="1"/>
          <p:nvPr/>
        </p:nvSpPr>
        <p:spPr>
          <a:xfrm>
            <a:off x="7446718" y="5680386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151E18-A081-A346-81F8-8DFA7020B36B}"/>
              </a:ext>
            </a:extLst>
          </p:cNvPr>
          <p:cNvCxnSpPr>
            <a:cxnSpLocks/>
          </p:cNvCxnSpPr>
          <p:nvPr/>
        </p:nvCxnSpPr>
        <p:spPr>
          <a:xfrm flipV="1">
            <a:off x="5619566" y="2815040"/>
            <a:ext cx="0" cy="30268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9021A6E1-BBBE-7447-94CC-B2971AE29E48}"/>
              </a:ext>
            </a:extLst>
          </p:cNvPr>
          <p:cNvSpPr/>
          <p:nvPr/>
        </p:nvSpPr>
        <p:spPr>
          <a:xfrm>
            <a:off x="5405694" y="5957690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Q</a:t>
            </a:r>
            <a:r>
              <a:rPr lang="en-US" sz="1200" dirty="0" err="1"/>
              <a:t>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3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899253E-6058-A142-8172-148C72E82851}"/>
              </a:ext>
            </a:extLst>
          </p:cNvPr>
          <p:cNvCxnSpPr/>
          <p:nvPr/>
        </p:nvCxnSpPr>
        <p:spPr>
          <a:xfrm>
            <a:off x="4030731" y="2547382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0F8E578-9E1D-6F44-9AF3-C9E8EECA4F6B}"/>
              </a:ext>
            </a:extLst>
          </p:cNvPr>
          <p:cNvCxnSpPr/>
          <p:nvPr/>
        </p:nvCxnSpPr>
        <p:spPr>
          <a:xfrm>
            <a:off x="4028138" y="5780048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E5F9A2A-9E1E-BA48-9C3D-459FF76F49B8}"/>
              </a:ext>
            </a:extLst>
          </p:cNvPr>
          <p:cNvCxnSpPr>
            <a:cxnSpLocks/>
          </p:cNvCxnSpPr>
          <p:nvPr/>
        </p:nvCxnSpPr>
        <p:spPr>
          <a:xfrm flipV="1">
            <a:off x="4028138" y="3348560"/>
            <a:ext cx="3429000" cy="186987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E1BBE7B-0CF8-3A49-BA1F-68C26A20B0E1}"/>
              </a:ext>
            </a:extLst>
          </p:cNvPr>
          <p:cNvCxnSpPr/>
          <p:nvPr/>
        </p:nvCxnSpPr>
        <p:spPr>
          <a:xfrm>
            <a:off x="4028138" y="2894089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B30869B-1406-B840-945F-115393D46BDE}"/>
              </a:ext>
            </a:extLst>
          </p:cNvPr>
          <p:cNvCxnSpPr>
            <a:cxnSpLocks/>
          </p:cNvCxnSpPr>
          <p:nvPr/>
        </p:nvCxnSpPr>
        <p:spPr>
          <a:xfrm flipV="1">
            <a:off x="6271076" y="2753246"/>
            <a:ext cx="0" cy="30268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5CBAE903-0C8A-0942-A613-C4DA6AE00A2B}"/>
              </a:ext>
            </a:extLst>
          </p:cNvPr>
          <p:cNvSpPr/>
          <p:nvPr/>
        </p:nvSpPr>
        <p:spPr>
          <a:xfrm>
            <a:off x="6096000" y="5942089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Q</a:t>
            </a:r>
            <a:r>
              <a:rPr lang="en-US" sz="1200" dirty="0" err="1"/>
              <a:t>p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3B99F95-EB82-7D48-9F89-1F4869AE717C}"/>
              </a:ext>
            </a:extLst>
          </p:cNvPr>
          <p:cNvSpPr txBox="1"/>
          <p:nvPr/>
        </p:nvSpPr>
        <p:spPr>
          <a:xfrm>
            <a:off x="6847538" y="5393461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23C16F2-BB10-594F-9A90-C4AFDDB4C5D0}"/>
              </a:ext>
            </a:extLst>
          </p:cNvPr>
          <p:cNvSpPr txBox="1"/>
          <p:nvPr/>
        </p:nvSpPr>
        <p:spPr>
          <a:xfrm>
            <a:off x="7447757" y="3085329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1ACBA0-319A-EA42-AF85-D42E5A92956D}"/>
              </a:ext>
            </a:extLst>
          </p:cNvPr>
          <p:cNvSpPr txBox="1"/>
          <p:nvPr/>
        </p:nvSpPr>
        <p:spPr>
          <a:xfrm>
            <a:off x="3724850" y="2283676"/>
            <a:ext cx="317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P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040EE85-7351-B846-89FD-EE4F75DF33DF}"/>
              </a:ext>
            </a:extLst>
          </p:cNvPr>
          <p:cNvSpPr txBox="1"/>
          <p:nvPr/>
        </p:nvSpPr>
        <p:spPr>
          <a:xfrm>
            <a:off x="7457138" y="572162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B37735C-716B-CB49-BA44-364344665662}"/>
              </a:ext>
            </a:extLst>
          </p:cNvPr>
          <p:cNvCxnSpPr/>
          <p:nvPr/>
        </p:nvCxnSpPr>
        <p:spPr>
          <a:xfrm>
            <a:off x="5634990" y="4328441"/>
            <a:ext cx="0" cy="1451607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DDAF2DD6-A60D-474D-9795-553A273EBC82}"/>
              </a:ext>
            </a:extLst>
          </p:cNvPr>
          <p:cNvCxnSpPr>
            <a:cxnSpLocks/>
          </p:cNvCxnSpPr>
          <p:nvPr/>
        </p:nvCxnSpPr>
        <p:spPr>
          <a:xfrm flipH="1">
            <a:off x="4028138" y="4328441"/>
            <a:ext cx="1614822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51F2025-CFE3-7A46-B916-FF77AB831147}"/>
              </a:ext>
            </a:extLst>
          </p:cNvPr>
          <p:cNvSpPr txBox="1"/>
          <p:nvPr/>
        </p:nvSpPr>
        <p:spPr>
          <a:xfrm>
            <a:off x="3503052" y="4110127"/>
            <a:ext cx="41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sz="1600" dirty="0"/>
              <a:t>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B2C5206-D550-4A42-9725-BDF6F92517DA}"/>
              </a:ext>
            </a:extLst>
          </p:cNvPr>
          <p:cNvSpPr txBox="1"/>
          <p:nvPr/>
        </p:nvSpPr>
        <p:spPr>
          <a:xfrm>
            <a:off x="5414352" y="5906288"/>
            <a:ext cx="433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Q</a:t>
            </a:r>
            <a:r>
              <a:rPr lang="en-US" sz="1200" dirty="0"/>
              <a:t>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24D23CA-255C-8D4A-AA9B-52D82B98275F}"/>
              </a:ext>
            </a:extLst>
          </p:cNvPr>
          <p:cNvSpPr txBox="1"/>
          <p:nvPr/>
        </p:nvSpPr>
        <p:spPr>
          <a:xfrm>
            <a:off x="5794845" y="59062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&lt;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66EB1D-1852-0C42-91AB-9D416AB86FA6}"/>
              </a:ext>
            </a:extLst>
          </p:cNvPr>
          <p:cNvSpPr txBox="1"/>
          <p:nvPr/>
        </p:nvSpPr>
        <p:spPr>
          <a:xfrm>
            <a:off x="266157" y="1309360"/>
            <a:ext cx="242388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Output Gaps</a:t>
            </a:r>
          </a:p>
          <a:p>
            <a:endParaRPr lang="en-US" sz="2400" dirty="0"/>
          </a:p>
          <a:p>
            <a:r>
              <a:rPr lang="en-US" sz="2000" dirty="0"/>
              <a:t>When </a:t>
            </a:r>
          </a:p>
          <a:p>
            <a:r>
              <a:rPr lang="en-US" sz="2000" dirty="0"/>
              <a:t>Equilibrium Quantity</a:t>
            </a:r>
          </a:p>
          <a:p>
            <a:pPr algn="ctr"/>
            <a:r>
              <a:rPr lang="en-US" sz="2000" dirty="0"/>
              <a:t> </a:t>
            </a:r>
            <a:r>
              <a:rPr lang="en-US" sz="2000" dirty="0">
                <a:solidFill>
                  <a:srgbClr val="FF0000"/>
                </a:solidFill>
              </a:rPr>
              <a:t>&lt;</a:t>
            </a:r>
          </a:p>
          <a:p>
            <a:r>
              <a:rPr lang="en-US" sz="2000" dirty="0"/>
              <a:t> Potential Quantity </a:t>
            </a:r>
          </a:p>
          <a:p>
            <a:endParaRPr lang="en-US" sz="2000" dirty="0"/>
          </a:p>
          <a:p>
            <a:r>
              <a:rPr lang="en-US" sz="2000" dirty="0"/>
              <a:t>We have a </a:t>
            </a:r>
            <a:r>
              <a:rPr lang="en-US" sz="2000" b="1" dirty="0">
                <a:solidFill>
                  <a:srgbClr val="FF0000"/>
                </a:solidFill>
              </a:rPr>
              <a:t>recessionary</a:t>
            </a:r>
            <a:r>
              <a:rPr lang="en-US" sz="2000" dirty="0"/>
              <a:t> Gap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C034A09-3936-1845-B5BB-B30B8CEC205C}"/>
              </a:ext>
            </a:extLst>
          </p:cNvPr>
          <p:cNvSpPr txBox="1"/>
          <p:nvPr/>
        </p:nvSpPr>
        <p:spPr>
          <a:xfrm>
            <a:off x="7873833" y="2048167"/>
            <a:ext cx="4138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Note: Unemployment Rates will go UP</a:t>
            </a:r>
          </a:p>
        </p:txBody>
      </p:sp>
    </p:spTree>
    <p:extLst>
      <p:ext uri="{BB962C8B-B14F-4D97-AF65-F5344CB8AC3E}">
        <p14:creationId xmlns:p14="http://schemas.microsoft.com/office/powerpoint/2010/main" val="5116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899253E-6058-A142-8172-148C72E82851}"/>
              </a:ext>
            </a:extLst>
          </p:cNvPr>
          <p:cNvCxnSpPr/>
          <p:nvPr/>
        </p:nvCxnSpPr>
        <p:spPr>
          <a:xfrm>
            <a:off x="4030731" y="2547382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0F8E578-9E1D-6F44-9AF3-C9E8EECA4F6B}"/>
              </a:ext>
            </a:extLst>
          </p:cNvPr>
          <p:cNvCxnSpPr/>
          <p:nvPr/>
        </p:nvCxnSpPr>
        <p:spPr>
          <a:xfrm>
            <a:off x="4028138" y="5780048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E5F9A2A-9E1E-BA48-9C3D-459FF76F49B8}"/>
              </a:ext>
            </a:extLst>
          </p:cNvPr>
          <p:cNvCxnSpPr>
            <a:cxnSpLocks/>
          </p:cNvCxnSpPr>
          <p:nvPr/>
        </p:nvCxnSpPr>
        <p:spPr>
          <a:xfrm flipV="1">
            <a:off x="4028138" y="3348560"/>
            <a:ext cx="3429000" cy="186987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E1BBE7B-0CF8-3A49-BA1F-68C26A20B0E1}"/>
              </a:ext>
            </a:extLst>
          </p:cNvPr>
          <p:cNvCxnSpPr/>
          <p:nvPr/>
        </p:nvCxnSpPr>
        <p:spPr>
          <a:xfrm>
            <a:off x="4028138" y="2894089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B30869B-1406-B840-945F-115393D46BDE}"/>
              </a:ext>
            </a:extLst>
          </p:cNvPr>
          <p:cNvCxnSpPr>
            <a:cxnSpLocks/>
          </p:cNvCxnSpPr>
          <p:nvPr/>
        </p:nvCxnSpPr>
        <p:spPr>
          <a:xfrm flipV="1">
            <a:off x="5025372" y="2753246"/>
            <a:ext cx="0" cy="30268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5CBAE903-0C8A-0942-A613-C4DA6AE00A2B}"/>
              </a:ext>
            </a:extLst>
          </p:cNvPr>
          <p:cNvSpPr/>
          <p:nvPr/>
        </p:nvSpPr>
        <p:spPr>
          <a:xfrm>
            <a:off x="4815218" y="5921677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Q</a:t>
            </a:r>
            <a:r>
              <a:rPr lang="en-US" sz="1200" dirty="0" err="1"/>
              <a:t>p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3B99F95-EB82-7D48-9F89-1F4869AE717C}"/>
              </a:ext>
            </a:extLst>
          </p:cNvPr>
          <p:cNvSpPr txBox="1"/>
          <p:nvPr/>
        </p:nvSpPr>
        <p:spPr>
          <a:xfrm>
            <a:off x="6847538" y="5393461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23C16F2-BB10-594F-9A90-C4AFDDB4C5D0}"/>
              </a:ext>
            </a:extLst>
          </p:cNvPr>
          <p:cNvSpPr txBox="1"/>
          <p:nvPr/>
        </p:nvSpPr>
        <p:spPr>
          <a:xfrm>
            <a:off x="7447757" y="3085329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1ACBA0-319A-EA42-AF85-D42E5A92956D}"/>
              </a:ext>
            </a:extLst>
          </p:cNvPr>
          <p:cNvSpPr txBox="1"/>
          <p:nvPr/>
        </p:nvSpPr>
        <p:spPr>
          <a:xfrm>
            <a:off x="3724850" y="2283676"/>
            <a:ext cx="317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P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040EE85-7351-B846-89FD-EE4F75DF33DF}"/>
              </a:ext>
            </a:extLst>
          </p:cNvPr>
          <p:cNvSpPr txBox="1"/>
          <p:nvPr/>
        </p:nvSpPr>
        <p:spPr>
          <a:xfrm>
            <a:off x="7457138" y="572162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B37735C-716B-CB49-BA44-364344665662}"/>
              </a:ext>
            </a:extLst>
          </p:cNvPr>
          <p:cNvCxnSpPr/>
          <p:nvPr/>
        </p:nvCxnSpPr>
        <p:spPr>
          <a:xfrm>
            <a:off x="5634990" y="4328441"/>
            <a:ext cx="0" cy="1451607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DDAF2DD6-A60D-474D-9795-553A273EBC82}"/>
              </a:ext>
            </a:extLst>
          </p:cNvPr>
          <p:cNvCxnSpPr>
            <a:cxnSpLocks/>
          </p:cNvCxnSpPr>
          <p:nvPr/>
        </p:nvCxnSpPr>
        <p:spPr>
          <a:xfrm flipH="1">
            <a:off x="4028138" y="4328441"/>
            <a:ext cx="1614822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51F2025-CFE3-7A46-B916-FF77AB831147}"/>
              </a:ext>
            </a:extLst>
          </p:cNvPr>
          <p:cNvSpPr txBox="1"/>
          <p:nvPr/>
        </p:nvSpPr>
        <p:spPr>
          <a:xfrm>
            <a:off x="3503052" y="4110127"/>
            <a:ext cx="41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sz="1600" dirty="0"/>
              <a:t>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B2C5206-D550-4A42-9725-BDF6F92517DA}"/>
              </a:ext>
            </a:extLst>
          </p:cNvPr>
          <p:cNvSpPr txBox="1"/>
          <p:nvPr/>
        </p:nvSpPr>
        <p:spPr>
          <a:xfrm>
            <a:off x="5414352" y="5906288"/>
            <a:ext cx="433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Q</a:t>
            </a:r>
            <a:r>
              <a:rPr lang="en-US" sz="1200" dirty="0"/>
              <a:t>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66EB1D-1852-0C42-91AB-9D416AB86FA6}"/>
              </a:ext>
            </a:extLst>
          </p:cNvPr>
          <p:cNvSpPr txBox="1"/>
          <p:nvPr/>
        </p:nvSpPr>
        <p:spPr>
          <a:xfrm>
            <a:off x="266157" y="1309360"/>
            <a:ext cx="242388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Output Gaps</a:t>
            </a:r>
          </a:p>
          <a:p>
            <a:endParaRPr lang="en-US" sz="2400" dirty="0"/>
          </a:p>
          <a:p>
            <a:r>
              <a:rPr lang="en-US" sz="2000" dirty="0"/>
              <a:t>When </a:t>
            </a:r>
          </a:p>
          <a:p>
            <a:r>
              <a:rPr lang="en-US" sz="2000" dirty="0"/>
              <a:t>Equilibrium Quantity</a:t>
            </a:r>
          </a:p>
          <a:p>
            <a:pPr algn="ctr"/>
            <a:r>
              <a:rPr lang="en-US" sz="2000" dirty="0"/>
              <a:t> </a:t>
            </a:r>
            <a:r>
              <a:rPr lang="en-US" sz="2000" dirty="0">
                <a:solidFill>
                  <a:srgbClr val="FF0000"/>
                </a:solidFill>
              </a:rPr>
              <a:t>&gt;</a:t>
            </a:r>
          </a:p>
          <a:p>
            <a:r>
              <a:rPr lang="en-US" sz="2000" dirty="0"/>
              <a:t> Potential Quantity </a:t>
            </a:r>
          </a:p>
          <a:p>
            <a:endParaRPr lang="en-US" sz="2000" dirty="0"/>
          </a:p>
          <a:p>
            <a:r>
              <a:rPr lang="en-US" sz="2000" dirty="0"/>
              <a:t>We have a </a:t>
            </a:r>
            <a:r>
              <a:rPr lang="en-US" sz="2000" b="1" dirty="0">
                <a:solidFill>
                  <a:srgbClr val="FF0000"/>
                </a:solidFill>
              </a:rPr>
              <a:t>Inflationary</a:t>
            </a:r>
            <a:r>
              <a:rPr lang="en-US" sz="2000" dirty="0"/>
              <a:t> Gap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C034A09-3936-1845-B5BB-B30B8CEC205C}"/>
              </a:ext>
            </a:extLst>
          </p:cNvPr>
          <p:cNvSpPr txBox="1"/>
          <p:nvPr/>
        </p:nvSpPr>
        <p:spPr>
          <a:xfrm>
            <a:off x="7605551" y="2072706"/>
            <a:ext cx="45864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Note: Unemployment Rates will go DOWN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A6FE99-2FA6-2248-BF6C-3F531EACCFAB}"/>
              </a:ext>
            </a:extLst>
          </p:cNvPr>
          <p:cNvSpPr txBox="1"/>
          <p:nvPr/>
        </p:nvSpPr>
        <p:spPr>
          <a:xfrm>
            <a:off x="5180788" y="592167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&lt;</a:t>
            </a:r>
          </a:p>
        </p:txBody>
      </p:sp>
    </p:spTree>
    <p:extLst>
      <p:ext uri="{BB962C8B-B14F-4D97-AF65-F5344CB8AC3E}">
        <p14:creationId xmlns:p14="http://schemas.microsoft.com/office/powerpoint/2010/main" val="338487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899253E-6058-A142-8172-148C72E82851}"/>
              </a:ext>
            </a:extLst>
          </p:cNvPr>
          <p:cNvCxnSpPr/>
          <p:nvPr/>
        </p:nvCxnSpPr>
        <p:spPr>
          <a:xfrm>
            <a:off x="4030731" y="2547382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0F8E578-9E1D-6F44-9AF3-C9E8EECA4F6B}"/>
              </a:ext>
            </a:extLst>
          </p:cNvPr>
          <p:cNvCxnSpPr/>
          <p:nvPr/>
        </p:nvCxnSpPr>
        <p:spPr>
          <a:xfrm>
            <a:off x="4028138" y="5780048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E5F9A2A-9E1E-BA48-9C3D-459FF76F49B8}"/>
              </a:ext>
            </a:extLst>
          </p:cNvPr>
          <p:cNvCxnSpPr>
            <a:cxnSpLocks/>
          </p:cNvCxnSpPr>
          <p:nvPr/>
        </p:nvCxnSpPr>
        <p:spPr>
          <a:xfrm flipV="1">
            <a:off x="4028138" y="3348560"/>
            <a:ext cx="3429000" cy="186987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E1BBE7B-0CF8-3A49-BA1F-68C26A20B0E1}"/>
              </a:ext>
            </a:extLst>
          </p:cNvPr>
          <p:cNvCxnSpPr/>
          <p:nvPr/>
        </p:nvCxnSpPr>
        <p:spPr>
          <a:xfrm>
            <a:off x="4028138" y="2894089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B30869B-1406-B840-945F-115393D46BDE}"/>
              </a:ext>
            </a:extLst>
          </p:cNvPr>
          <p:cNvCxnSpPr>
            <a:cxnSpLocks/>
          </p:cNvCxnSpPr>
          <p:nvPr/>
        </p:nvCxnSpPr>
        <p:spPr>
          <a:xfrm flipV="1">
            <a:off x="6271076" y="2753246"/>
            <a:ext cx="0" cy="30268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5CBAE903-0C8A-0942-A613-C4DA6AE00A2B}"/>
              </a:ext>
            </a:extLst>
          </p:cNvPr>
          <p:cNvSpPr/>
          <p:nvPr/>
        </p:nvSpPr>
        <p:spPr>
          <a:xfrm>
            <a:off x="6096000" y="5942089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Q</a:t>
            </a:r>
            <a:r>
              <a:rPr lang="en-US" sz="1200" dirty="0" err="1"/>
              <a:t>p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3B99F95-EB82-7D48-9F89-1F4869AE717C}"/>
              </a:ext>
            </a:extLst>
          </p:cNvPr>
          <p:cNvSpPr txBox="1"/>
          <p:nvPr/>
        </p:nvSpPr>
        <p:spPr>
          <a:xfrm>
            <a:off x="6847538" y="5393461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23C16F2-BB10-594F-9A90-C4AFDDB4C5D0}"/>
              </a:ext>
            </a:extLst>
          </p:cNvPr>
          <p:cNvSpPr txBox="1"/>
          <p:nvPr/>
        </p:nvSpPr>
        <p:spPr>
          <a:xfrm>
            <a:off x="7447757" y="3085329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1ACBA0-319A-EA42-AF85-D42E5A92956D}"/>
              </a:ext>
            </a:extLst>
          </p:cNvPr>
          <p:cNvSpPr txBox="1"/>
          <p:nvPr/>
        </p:nvSpPr>
        <p:spPr>
          <a:xfrm>
            <a:off x="3724850" y="2283676"/>
            <a:ext cx="317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P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040EE85-7351-B846-89FD-EE4F75DF33DF}"/>
              </a:ext>
            </a:extLst>
          </p:cNvPr>
          <p:cNvSpPr txBox="1"/>
          <p:nvPr/>
        </p:nvSpPr>
        <p:spPr>
          <a:xfrm>
            <a:off x="7457138" y="572162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B37735C-716B-CB49-BA44-364344665662}"/>
              </a:ext>
            </a:extLst>
          </p:cNvPr>
          <p:cNvCxnSpPr/>
          <p:nvPr/>
        </p:nvCxnSpPr>
        <p:spPr>
          <a:xfrm>
            <a:off x="5634990" y="4328441"/>
            <a:ext cx="0" cy="1451607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DDAF2DD6-A60D-474D-9795-553A273EBC82}"/>
              </a:ext>
            </a:extLst>
          </p:cNvPr>
          <p:cNvCxnSpPr>
            <a:cxnSpLocks/>
          </p:cNvCxnSpPr>
          <p:nvPr/>
        </p:nvCxnSpPr>
        <p:spPr>
          <a:xfrm flipH="1">
            <a:off x="4028138" y="4328441"/>
            <a:ext cx="1614822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51F2025-CFE3-7A46-B916-FF77AB831147}"/>
              </a:ext>
            </a:extLst>
          </p:cNvPr>
          <p:cNvSpPr txBox="1"/>
          <p:nvPr/>
        </p:nvSpPr>
        <p:spPr>
          <a:xfrm>
            <a:off x="3503052" y="4110127"/>
            <a:ext cx="41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sz="1600" dirty="0"/>
              <a:t>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B2C5206-D550-4A42-9725-BDF6F92517DA}"/>
              </a:ext>
            </a:extLst>
          </p:cNvPr>
          <p:cNvSpPr txBox="1"/>
          <p:nvPr/>
        </p:nvSpPr>
        <p:spPr>
          <a:xfrm>
            <a:off x="5414352" y="5906288"/>
            <a:ext cx="433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Q</a:t>
            </a:r>
            <a:r>
              <a:rPr lang="en-US" sz="1200" dirty="0"/>
              <a:t>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24D23CA-255C-8D4A-AA9B-52D82B98275F}"/>
              </a:ext>
            </a:extLst>
          </p:cNvPr>
          <p:cNvSpPr txBox="1"/>
          <p:nvPr/>
        </p:nvSpPr>
        <p:spPr>
          <a:xfrm>
            <a:off x="5794845" y="59062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&lt;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FC9B73-9F5F-6941-84E2-0D14BC40B4EC}"/>
              </a:ext>
            </a:extLst>
          </p:cNvPr>
          <p:cNvSpPr txBox="1"/>
          <p:nvPr/>
        </p:nvSpPr>
        <p:spPr>
          <a:xfrm>
            <a:off x="251792" y="1325218"/>
            <a:ext cx="4042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How to adjust to output gaps?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D3CB949-B0D5-4247-8063-E1C61453387C}"/>
              </a:ext>
            </a:extLst>
          </p:cNvPr>
          <p:cNvSpPr txBox="1"/>
          <p:nvPr/>
        </p:nvSpPr>
        <p:spPr>
          <a:xfrm>
            <a:off x="295558" y="2164826"/>
            <a:ext cx="23778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I. Recessionary Gaps: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703693-89A7-D543-9805-BDA412353CC3}"/>
              </a:ext>
            </a:extLst>
          </p:cNvPr>
          <p:cNvSpPr txBox="1"/>
          <p:nvPr/>
        </p:nvSpPr>
        <p:spPr>
          <a:xfrm>
            <a:off x="220345" y="2840728"/>
            <a:ext cx="31348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Wages will Fall</a:t>
            </a:r>
          </a:p>
          <a:p>
            <a:pPr marL="285750" indent="-285750">
              <a:buFontTx/>
              <a:buChar char="-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AS will shift to the RIGHT</a:t>
            </a:r>
          </a:p>
          <a:p>
            <a:pPr marL="285750" indent="-285750">
              <a:buFontTx/>
              <a:buChar char="-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Back to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Yp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7CF299F-C458-6540-B1A0-6EB4133644DC}"/>
              </a:ext>
            </a:extLst>
          </p:cNvPr>
          <p:cNvCxnSpPr>
            <a:cxnSpLocks/>
          </p:cNvCxnSpPr>
          <p:nvPr/>
        </p:nvCxnSpPr>
        <p:spPr>
          <a:xfrm flipV="1">
            <a:off x="4863198" y="3886243"/>
            <a:ext cx="3429000" cy="1869870"/>
          </a:xfrm>
          <a:prstGeom prst="line">
            <a:avLst/>
          </a:prstGeom>
          <a:ln w="3492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15956E69-3BB6-B440-948C-5C60A6CCD9A7}"/>
              </a:ext>
            </a:extLst>
          </p:cNvPr>
          <p:cNvSpPr txBox="1"/>
          <p:nvPr/>
        </p:nvSpPr>
        <p:spPr>
          <a:xfrm>
            <a:off x="8405610" y="3583180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AS’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39A286D-A7A2-404B-9963-94106C18893E}"/>
              </a:ext>
            </a:extLst>
          </p:cNvPr>
          <p:cNvCxnSpPr/>
          <p:nvPr/>
        </p:nvCxnSpPr>
        <p:spPr>
          <a:xfrm>
            <a:off x="6958536" y="3856391"/>
            <a:ext cx="349384" cy="410256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C973B67-EF6F-9A48-A166-654F7F9AE79F}"/>
              </a:ext>
            </a:extLst>
          </p:cNvPr>
          <p:cNvCxnSpPr/>
          <p:nvPr/>
        </p:nvCxnSpPr>
        <p:spPr>
          <a:xfrm>
            <a:off x="5085015" y="4789071"/>
            <a:ext cx="349384" cy="410256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386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899253E-6058-A142-8172-148C72E82851}"/>
              </a:ext>
            </a:extLst>
          </p:cNvPr>
          <p:cNvCxnSpPr/>
          <p:nvPr/>
        </p:nvCxnSpPr>
        <p:spPr>
          <a:xfrm>
            <a:off x="4030731" y="2547382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0F8E578-9E1D-6F44-9AF3-C9E8EECA4F6B}"/>
              </a:ext>
            </a:extLst>
          </p:cNvPr>
          <p:cNvCxnSpPr/>
          <p:nvPr/>
        </p:nvCxnSpPr>
        <p:spPr>
          <a:xfrm>
            <a:off x="4028138" y="5780048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E5F9A2A-9E1E-BA48-9C3D-459FF76F49B8}"/>
              </a:ext>
            </a:extLst>
          </p:cNvPr>
          <p:cNvCxnSpPr>
            <a:cxnSpLocks/>
          </p:cNvCxnSpPr>
          <p:nvPr/>
        </p:nvCxnSpPr>
        <p:spPr>
          <a:xfrm flipV="1">
            <a:off x="4028138" y="3348560"/>
            <a:ext cx="3429000" cy="186987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E1BBE7B-0CF8-3A49-BA1F-68C26A20B0E1}"/>
              </a:ext>
            </a:extLst>
          </p:cNvPr>
          <p:cNvCxnSpPr/>
          <p:nvPr/>
        </p:nvCxnSpPr>
        <p:spPr>
          <a:xfrm>
            <a:off x="4028138" y="2894089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B30869B-1406-B840-945F-115393D46BDE}"/>
              </a:ext>
            </a:extLst>
          </p:cNvPr>
          <p:cNvCxnSpPr>
            <a:cxnSpLocks/>
          </p:cNvCxnSpPr>
          <p:nvPr/>
        </p:nvCxnSpPr>
        <p:spPr>
          <a:xfrm flipV="1">
            <a:off x="5025372" y="2753246"/>
            <a:ext cx="0" cy="30268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5CBAE903-0C8A-0942-A613-C4DA6AE00A2B}"/>
              </a:ext>
            </a:extLst>
          </p:cNvPr>
          <p:cNvSpPr/>
          <p:nvPr/>
        </p:nvSpPr>
        <p:spPr>
          <a:xfrm>
            <a:off x="4815218" y="5921677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Q</a:t>
            </a:r>
            <a:r>
              <a:rPr lang="en-US" sz="1200" dirty="0" err="1"/>
              <a:t>p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3B99F95-EB82-7D48-9F89-1F4869AE717C}"/>
              </a:ext>
            </a:extLst>
          </p:cNvPr>
          <p:cNvSpPr txBox="1"/>
          <p:nvPr/>
        </p:nvSpPr>
        <p:spPr>
          <a:xfrm>
            <a:off x="6847538" y="5393461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23C16F2-BB10-594F-9A90-C4AFDDB4C5D0}"/>
              </a:ext>
            </a:extLst>
          </p:cNvPr>
          <p:cNvSpPr txBox="1"/>
          <p:nvPr/>
        </p:nvSpPr>
        <p:spPr>
          <a:xfrm>
            <a:off x="7447757" y="3085329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1ACBA0-319A-EA42-AF85-D42E5A92956D}"/>
              </a:ext>
            </a:extLst>
          </p:cNvPr>
          <p:cNvSpPr txBox="1"/>
          <p:nvPr/>
        </p:nvSpPr>
        <p:spPr>
          <a:xfrm>
            <a:off x="3724850" y="2283676"/>
            <a:ext cx="317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P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040EE85-7351-B846-89FD-EE4F75DF33DF}"/>
              </a:ext>
            </a:extLst>
          </p:cNvPr>
          <p:cNvSpPr txBox="1"/>
          <p:nvPr/>
        </p:nvSpPr>
        <p:spPr>
          <a:xfrm>
            <a:off x="7457138" y="572162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B37735C-716B-CB49-BA44-364344665662}"/>
              </a:ext>
            </a:extLst>
          </p:cNvPr>
          <p:cNvCxnSpPr/>
          <p:nvPr/>
        </p:nvCxnSpPr>
        <p:spPr>
          <a:xfrm>
            <a:off x="5634990" y="4328441"/>
            <a:ext cx="0" cy="1451607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DDAF2DD6-A60D-474D-9795-553A273EBC82}"/>
              </a:ext>
            </a:extLst>
          </p:cNvPr>
          <p:cNvCxnSpPr>
            <a:cxnSpLocks/>
          </p:cNvCxnSpPr>
          <p:nvPr/>
        </p:nvCxnSpPr>
        <p:spPr>
          <a:xfrm flipH="1">
            <a:off x="4028138" y="4328441"/>
            <a:ext cx="1614822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51F2025-CFE3-7A46-B916-FF77AB831147}"/>
              </a:ext>
            </a:extLst>
          </p:cNvPr>
          <p:cNvSpPr txBox="1"/>
          <p:nvPr/>
        </p:nvSpPr>
        <p:spPr>
          <a:xfrm>
            <a:off x="3503052" y="4110127"/>
            <a:ext cx="41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sz="1600" dirty="0"/>
              <a:t>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B2C5206-D550-4A42-9725-BDF6F92517DA}"/>
              </a:ext>
            </a:extLst>
          </p:cNvPr>
          <p:cNvSpPr txBox="1"/>
          <p:nvPr/>
        </p:nvSpPr>
        <p:spPr>
          <a:xfrm>
            <a:off x="5414352" y="5906288"/>
            <a:ext cx="433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Q</a:t>
            </a:r>
            <a:r>
              <a:rPr lang="en-US" sz="1200" dirty="0"/>
              <a:t>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A6FE99-2FA6-2248-BF6C-3F531EACCFAB}"/>
              </a:ext>
            </a:extLst>
          </p:cNvPr>
          <p:cNvSpPr txBox="1"/>
          <p:nvPr/>
        </p:nvSpPr>
        <p:spPr>
          <a:xfrm>
            <a:off x="5180788" y="592167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&lt;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3472194-7927-C54B-B12D-A1E02D1DE995}"/>
              </a:ext>
            </a:extLst>
          </p:cNvPr>
          <p:cNvSpPr txBox="1"/>
          <p:nvPr/>
        </p:nvSpPr>
        <p:spPr>
          <a:xfrm>
            <a:off x="251792" y="1325218"/>
            <a:ext cx="4042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How to adjust to output gaps?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157C76D-9907-BF4B-AE1B-7BF0EE91F0FF}"/>
              </a:ext>
            </a:extLst>
          </p:cNvPr>
          <p:cNvSpPr txBox="1"/>
          <p:nvPr/>
        </p:nvSpPr>
        <p:spPr>
          <a:xfrm>
            <a:off x="295558" y="2164826"/>
            <a:ext cx="2218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I. Inflationary Gaps: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94AE3F-B02A-4E4B-92A1-52081E203BC5}"/>
              </a:ext>
            </a:extLst>
          </p:cNvPr>
          <p:cNvSpPr txBox="1"/>
          <p:nvPr/>
        </p:nvSpPr>
        <p:spPr>
          <a:xfrm>
            <a:off x="358161" y="2967335"/>
            <a:ext cx="267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Wages will RISE</a:t>
            </a: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- AS will shift to the left</a:t>
            </a: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- Back to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Yp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4A520B2-825A-4044-8017-352AA7BA54DC}"/>
              </a:ext>
            </a:extLst>
          </p:cNvPr>
          <p:cNvCxnSpPr>
            <a:cxnSpLocks/>
          </p:cNvCxnSpPr>
          <p:nvPr/>
        </p:nvCxnSpPr>
        <p:spPr>
          <a:xfrm flipV="1">
            <a:off x="4003061" y="2510840"/>
            <a:ext cx="3429000" cy="1869870"/>
          </a:xfrm>
          <a:prstGeom prst="line">
            <a:avLst/>
          </a:prstGeom>
          <a:ln w="3492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EFACC65-92E1-A74E-BD1A-0F37CE567041}"/>
              </a:ext>
            </a:extLst>
          </p:cNvPr>
          <p:cNvSpPr txBox="1"/>
          <p:nvPr/>
        </p:nvSpPr>
        <p:spPr>
          <a:xfrm>
            <a:off x="7557487" y="2568580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AS’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F301646-C423-0A40-A854-CB1EA17FAF68}"/>
              </a:ext>
            </a:extLst>
          </p:cNvPr>
          <p:cNvCxnSpPr/>
          <p:nvPr/>
        </p:nvCxnSpPr>
        <p:spPr>
          <a:xfrm flipH="1" flipV="1">
            <a:off x="6294783" y="3604591"/>
            <a:ext cx="154471" cy="186401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61C516D-2AA6-5846-BCDD-387EB6D46359}"/>
              </a:ext>
            </a:extLst>
          </p:cNvPr>
          <p:cNvCxnSpPr/>
          <p:nvPr/>
        </p:nvCxnSpPr>
        <p:spPr>
          <a:xfrm flipH="1" flipV="1">
            <a:off x="4603824" y="4522338"/>
            <a:ext cx="154471" cy="186401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08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DD32315-348C-E64D-9457-816D08B5FE1B}"/>
              </a:ext>
            </a:extLst>
          </p:cNvPr>
          <p:cNvSpPr txBox="1"/>
          <p:nvPr/>
        </p:nvSpPr>
        <p:spPr>
          <a:xfrm>
            <a:off x="9112103" y="561010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90D387-C7C0-334E-9F60-2D53087691C1}"/>
              </a:ext>
            </a:extLst>
          </p:cNvPr>
          <p:cNvSpPr txBox="1"/>
          <p:nvPr/>
        </p:nvSpPr>
        <p:spPr>
          <a:xfrm>
            <a:off x="251792" y="1325218"/>
            <a:ext cx="96512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Summary of Output Gaps:</a:t>
            </a:r>
          </a:p>
          <a:p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Equilibrium Quantity </a:t>
            </a:r>
            <a:r>
              <a:rPr lang="en-US" sz="2400" b="1" dirty="0">
                <a:solidFill>
                  <a:srgbClr val="FF0000"/>
                </a:solidFill>
              </a:rPr>
              <a:t>&lt;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Potential Output we have a ____ Gap.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Equilibrium Quantity </a:t>
            </a:r>
            <a:r>
              <a:rPr lang="en-US" sz="2400" b="1" dirty="0">
                <a:solidFill>
                  <a:srgbClr val="FF0000"/>
                </a:solidFill>
              </a:rPr>
              <a:t>&gt;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Potential Output we have a _____ Gap.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Equilibrium Quantity </a:t>
            </a:r>
            <a:r>
              <a:rPr lang="en-US" sz="2400" b="1" dirty="0">
                <a:solidFill>
                  <a:srgbClr val="FF0000"/>
                </a:solidFill>
              </a:rPr>
              <a:t>=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Potential Quantity we have “ Full Employment”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In other words natural unemployment rate = ____</a:t>
            </a:r>
          </a:p>
          <a:p>
            <a:pPr marL="457200" indent="-457200">
              <a:buAutoNum type="arabicPeriod"/>
            </a:pP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19" name="Object 4">
            <a:extLst>
              <a:ext uri="{FF2B5EF4-FFF2-40B4-BE49-F238E27FC236}">
                <a16:creationId xmlns:a16="http://schemas.microsoft.com/office/drawing/2014/main" id="{0C6A4A56-3C39-834C-9C62-7AFA58AE5E0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6334339"/>
              </p:ext>
            </p:extLst>
          </p:nvPr>
        </p:nvGraphicFramePr>
        <p:xfrm>
          <a:off x="2690037" y="5275028"/>
          <a:ext cx="3689350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4" imgW="2311200" imgH="609480" progId="Equation.DSMT4">
                  <p:embed/>
                </p:oleObj>
              </mc:Choice>
              <mc:Fallback>
                <p:oleObj name="Equation" r:id="rId4" imgW="2311200" imgH="609480" progId="Equation.DSMT4">
                  <p:embed/>
                  <p:pic>
                    <p:nvPicPr>
                      <p:cNvPr id="5120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0037" y="5275028"/>
                        <a:ext cx="3689350" cy="973138"/>
                      </a:xfrm>
                      <a:prstGeom prst="rect">
                        <a:avLst/>
                      </a:prstGeom>
                      <a:noFill/>
                      <a:ln w="2857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057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DD32315-348C-E64D-9457-816D08B5FE1B}"/>
              </a:ext>
            </a:extLst>
          </p:cNvPr>
          <p:cNvSpPr txBox="1"/>
          <p:nvPr/>
        </p:nvSpPr>
        <p:spPr>
          <a:xfrm>
            <a:off x="9112103" y="561010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4FB82-FD35-4145-8863-C2423165ED33}"/>
              </a:ext>
            </a:extLst>
          </p:cNvPr>
          <p:cNvSpPr txBox="1"/>
          <p:nvPr/>
        </p:nvSpPr>
        <p:spPr>
          <a:xfrm>
            <a:off x="289932" y="1520785"/>
            <a:ext cx="8331063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Short Run Supply</a:t>
            </a:r>
          </a:p>
          <a:p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Constant prices; including constant wages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Fixed Capital stock, Technology and Labor force.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Changes in output are due to changes in employment and capital utilization</a:t>
            </a:r>
            <a:br>
              <a:rPr lang="en-CA" dirty="0">
                <a:solidFill>
                  <a:schemeClr val="accent1">
                    <a:lumMod val="50000"/>
                  </a:schemeClr>
                </a:solidFill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823887-D1F1-0448-8B1E-063E67A4DC0F}"/>
              </a:ext>
            </a:extLst>
          </p:cNvPr>
          <p:cNvSpPr txBox="1"/>
          <p:nvPr/>
        </p:nvSpPr>
        <p:spPr>
          <a:xfrm>
            <a:off x="479503" y="3546088"/>
            <a:ext cx="4476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VS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B3140-8542-3845-80A1-D5D6E367A706}"/>
              </a:ext>
            </a:extLst>
          </p:cNvPr>
          <p:cNvSpPr txBox="1"/>
          <p:nvPr/>
        </p:nvSpPr>
        <p:spPr>
          <a:xfrm>
            <a:off x="289932" y="4114279"/>
            <a:ext cx="6700424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Long Run Supply</a:t>
            </a:r>
          </a:p>
          <a:p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Prices may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Changes in output are due to changes in production factors:</a:t>
            </a:r>
          </a:p>
          <a:p>
            <a:r>
              <a:rPr lang="en-US" dirty="0"/>
              <a:t>- Technology</a:t>
            </a:r>
          </a:p>
          <a:p>
            <a:r>
              <a:rPr lang="en-US" dirty="0"/>
              <a:t>- Labor force</a:t>
            </a:r>
          </a:p>
          <a:p>
            <a:r>
              <a:rPr lang="en-US" dirty="0"/>
              <a:t>- Capital stock</a:t>
            </a:r>
          </a:p>
        </p:txBody>
      </p:sp>
    </p:spTree>
    <p:extLst>
      <p:ext uri="{BB962C8B-B14F-4D97-AF65-F5344CB8AC3E}">
        <p14:creationId xmlns:p14="http://schemas.microsoft.com/office/powerpoint/2010/main" val="4059219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690037" y="0"/>
            <a:ext cx="6422066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5: Output, Business Cycles, Growth  and  Employment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DD32315-348C-E64D-9457-816D08B5FE1B}"/>
              </a:ext>
            </a:extLst>
          </p:cNvPr>
          <p:cNvSpPr txBox="1"/>
          <p:nvPr/>
        </p:nvSpPr>
        <p:spPr>
          <a:xfrm>
            <a:off x="9112103" y="561010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2FBB39-5521-FD4B-99AA-57255E25B63A}"/>
              </a:ext>
            </a:extLst>
          </p:cNvPr>
          <p:cNvSpPr txBox="1"/>
          <p:nvPr/>
        </p:nvSpPr>
        <p:spPr>
          <a:xfrm>
            <a:off x="4164221" y="1927958"/>
            <a:ext cx="38635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Ready to Work ?!</a:t>
            </a:r>
          </a:p>
        </p:txBody>
      </p:sp>
      <p:pic>
        <p:nvPicPr>
          <p:cNvPr id="7" name="Graphic 6" descr="Sunglasses face with no fill">
            <a:extLst>
              <a:ext uri="{FF2B5EF4-FFF2-40B4-BE49-F238E27FC236}">
                <a16:creationId xmlns:a16="http://schemas.microsoft.com/office/drawing/2014/main" id="{F96B290B-50F9-9148-BF29-DF176CDEF1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78017" y="3728296"/>
            <a:ext cx="2016335" cy="201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2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DD32315-348C-E64D-9457-816D08B5FE1B}"/>
              </a:ext>
            </a:extLst>
          </p:cNvPr>
          <p:cNvSpPr txBox="1"/>
          <p:nvPr/>
        </p:nvSpPr>
        <p:spPr>
          <a:xfrm>
            <a:off x="9112103" y="561010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1262980A-9C57-F44C-A988-CB2C29CB95F7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644F33-1D49-CC48-85D3-F1ADB7B837D5}"/>
              </a:ext>
            </a:extLst>
          </p:cNvPr>
          <p:cNvSpPr txBox="1"/>
          <p:nvPr/>
        </p:nvSpPr>
        <p:spPr>
          <a:xfrm>
            <a:off x="498189" y="1378420"/>
            <a:ext cx="70290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CA" sz="2400" b="1" dirty="0">
                <a:solidFill>
                  <a:schemeClr val="accent1">
                    <a:lumMod val="50000"/>
                  </a:schemeClr>
                </a:solidFill>
              </a:rPr>
              <a:t>An increase in price:</a:t>
            </a:r>
          </a:p>
          <a:p>
            <a:endParaRPr lang="en-CA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A) Shifts the AD curve to the right.</a:t>
            </a: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B) Shift the AD curve to the left.</a:t>
            </a: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C) Causes a downward movement along the AD curve.</a:t>
            </a: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D) Causes an upward movement along the AD curve.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8B7ACF-6FFD-AB49-AEF6-4667EE36EDE7}"/>
              </a:ext>
            </a:extLst>
          </p:cNvPr>
          <p:cNvSpPr txBox="1"/>
          <p:nvPr/>
        </p:nvSpPr>
        <p:spPr>
          <a:xfrm>
            <a:off x="498189" y="3989383"/>
            <a:ext cx="693574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2. An Increase In Investment will:</a:t>
            </a:r>
          </a:p>
          <a:p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A) Shifts the AD curve to the right.</a:t>
            </a: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B) Shift the AD curve to the left.</a:t>
            </a: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C) Causes a downward movement along the AD curve.</a:t>
            </a: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D) Causes an upward movement along the AD curve.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927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6F10C8-3641-D54B-AE41-106EE39ADF60}"/>
              </a:ext>
            </a:extLst>
          </p:cNvPr>
          <p:cNvSpPr txBox="1"/>
          <p:nvPr/>
        </p:nvSpPr>
        <p:spPr>
          <a:xfrm>
            <a:off x="448617" y="1527602"/>
            <a:ext cx="98490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chemeClr val="accent1">
                    <a:lumMod val="50000"/>
                  </a:schemeClr>
                </a:solidFill>
              </a:rPr>
              <a:t>3. Indicate for each of the following if they will have an impact on the AD or AS curve?</a:t>
            </a:r>
          </a:p>
          <a:p>
            <a:endParaRPr lang="en-CA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●Increase in productivity of workers due to a technological improvement</a:t>
            </a:r>
          </a:p>
          <a:p>
            <a:endParaRPr lang="en-CA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●Reduction in income tax</a:t>
            </a:r>
          </a:p>
          <a:p>
            <a:endParaRPr lang="en-CA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●Decrease in the price of oil</a:t>
            </a:r>
          </a:p>
          <a:p>
            <a:endParaRPr lang="en-CA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●Better education</a:t>
            </a:r>
          </a:p>
          <a:p>
            <a:endParaRPr lang="en-CA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●Federal spending on education</a:t>
            </a: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9FB73A33-B417-6B40-8B60-9F9EB200D363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A47E48D5-2BDE-3240-A51C-8853E386AFE3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293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9FB73A33-B417-6B40-8B60-9F9EB200D363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A47E48D5-2BDE-3240-A51C-8853E386AFE3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110A73-8FB0-B546-9C38-0E4D651BB3D1}"/>
              </a:ext>
            </a:extLst>
          </p:cNvPr>
          <p:cNvSpPr txBox="1"/>
          <p:nvPr/>
        </p:nvSpPr>
        <p:spPr>
          <a:xfrm>
            <a:off x="371060" y="1364974"/>
            <a:ext cx="83223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. During the recession in Dreamland, which of the following was true:</a:t>
            </a:r>
          </a:p>
          <a:p>
            <a:pPr marL="342900" indent="-342900">
              <a:buAutoNum type="alphaUcParenR"/>
            </a:pPr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Actual real GDP was greater than potential GDP. </a:t>
            </a:r>
          </a:p>
          <a:p>
            <a:pPr marL="342900" indent="-342900">
              <a:buAutoNum type="alphaUcParenR"/>
            </a:pPr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 Actual real GDP and potential GDP were equal. </a:t>
            </a:r>
          </a:p>
          <a:p>
            <a:pPr marL="342900" indent="-342900">
              <a:buAutoNum type="alphaUcParenR"/>
            </a:pPr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 Actual real GDP was less than potential GDP. </a:t>
            </a:r>
          </a:p>
          <a:p>
            <a:pPr marL="342900" indent="-342900">
              <a:buAutoNum type="alphaUcParenR"/>
            </a:pPr>
            <a:r>
              <a:rPr lang="en-CA" sz="2400" dirty="0">
                <a:solidFill>
                  <a:schemeClr val="accent1">
                    <a:lumMod val="50000"/>
                  </a:schemeClr>
                </a:solidFill>
              </a:rPr>
              <a:t>Potential GDP declined while actual GDP increased.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2F7C9A-D69F-DC4B-BB86-92A9727C554B}"/>
              </a:ext>
            </a:extLst>
          </p:cNvPr>
          <p:cNvSpPr txBox="1"/>
          <p:nvPr/>
        </p:nvSpPr>
        <p:spPr>
          <a:xfrm>
            <a:off x="371060" y="4202766"/>
            <a:ext cx="1015547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5. Which of the following would shift the Potential GDP: ( Check all that apply)</a:t>
            </a:r>
          </a:p>
          <a:p>
            <a:pPr marL="342900" indent="-342900">
              <a:buAutoNum type="alphaUcParenR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A new technology that increases the efficiency of production.</a:t>
            </a:r>
          </a:p>
          <a:p>
            <a:pPr marL="342900" indent="-342900">
              <a:buAutoNum type="alphaUcParenR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Prices increase</a:t>
            </a:r>
          </a:p>
          <a:p>
            <a:pPr marL="342900" indent="-342900">
              <a:buAutoNum type="alphaUcParenR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Inflation Rate increases</a:t>
            </a:r>
          </a:p>
          <a:p>
            <a:pPr marL="342900" indent="-342900">
              <a:buAutoNum type="alphaUcParenR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Stock Market Boom</a:t>
            </a:r>
          </a:p>
          <a:p>
            <a:pPr marL="342900" indent="-342900">
              <a:buAutoNum type="alphaU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150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9FB73A33-B417-6B40-8B60-9F9EB200D363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A47E48D5-2BDE-3240-A51C-8853E386AFE3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376CA8-C49C-584E-9FE5-1EF325D67B6E}"/>
              </a:ext>
            </a:extLst>
          </p:cNvPr>
          <p:cNvSpPr txBox="1"/>
          <p:nvPr/>
        </p:nvSpPr>
        <p:spPr>
          <a:xfrm>
            <a:off x="450574" y="1378226"/>
            <a:ext cx="3443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6. Fill the following Table: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3F29E5F-4DE3-2042-A5B0-5DCCB7880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527597"/>
              </p:ext>
            </p:extLst>
          </p:nvPr>
        </p:nvGraphicFramePr>
        <p:xfrm>
          <a:off x="620131" y="2527189"/>
          <a:ext cx="10951738" cy="270967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64534">
                  <a:extLst>
                    <a:ext uri="{9D8B030D-6E8A-4147-A177-3AD203B41FA5}">
                      <a16:colId xmlns:a16="http://schemas.microsoft.com/office/drawing/2014/main" val="33283342"/>
                    </a:ext>
                  </a:extLst>
                </a:gridCol>
                <a:gridCol w="1564534">
                  <a:extLst>
                    <a:ext uri="{9D8B030D-6E8A-4147-A177-3AD203B41FA5}">
                      <a16:colId xmlns:a16="http://schemas.microsoft.com/office/drawing/2014/main" val="4089676647"/>
                    </a:ext>
                  </a:extLst>
                </a:gridCol>
                <a:gridCol w="1564534">
                  <a:extLst>
                    <a:ext uri="{9D8B030D-6E8A-4147-A177-3AD203B41FA5}">
                      <a16:colId xmlns:a16="http://schemas.microsoft.com/office/drawing/2014/main" val="2809042688"/>
                    </a:ext>
                  </a:extLst>
                </a:gridCol>
                <a:gridCol w="1564534">
                  <a:extLst>
                    <a:ext uri="{9D8B030D-6E8A-4147-A177-3AD203B41FA5}">
                      <a16:colId xmlns:a16="http://schemas.microsoft.com/office/drawing/2014/main" val="1931529213"/>
                    </a:ext>
                  </a:extLst>
                </a:gridCol>
                <a:gridCol w="1564534">
                  <a:extLst>
                    <a:ext uri="{9D8B030D-6E8A-4147-A177-3AD203B41FA5}">
                      <a16:colId xmlns:a16="http://schemas.microsoft.com/office/drawing/2014/main" val="3722116436"/>
                    </a:ext>
                  </a:extLst>
                </a:gridCol>
                <a:gridCol w="1564534">
                  <a:extLst>
                    <a:ext uri="{9D8B030D-6E8A-4147-A177-3AD203B41FA5}">
                      <a16:colId xmlns:a16="http://schemas.microsoft.com/office/drawing/2014/main" val="3788698367"/>
                    </a:ext>
                  </a:extLst>
                </a:gridCol>
                <a:gridCol w="1564534">
                  <a:extLst>
                    <a:ext uri="{9D8B030D-6E8A-4147-A177-3AD203B41FA5}">
                      <a16:colId xmlns:a16="http://schemas.microsoft.com/office/drawing/2014/main" val="585184133"/>
                    </a:ext>
                  </a:extLst>
                </a:gridCol>
              </a:tblGrid>
              <a:tr h="182609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YEAR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REAL GDP</a:t>
                      </a:r>
                    </a:p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Millions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GROWTH RATE OF GDP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POTENTIAL GDP</a:t>
                      </a:r>
                    </a:p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Millions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GROWTH RATE OF POTENTIAL GDP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OUTPUT GAP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TYPE OF OUTPUT GAP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879496"/>
                  </a:ext>
                </a:extLst>
              </a:tr>
              <a:tr h="506986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1111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63166"/>
                  </a:ext>
                </a:extLst>
              </a:tr>
              <a:tr h="506986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1190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1180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2025520"/>
                  </a:ext>
                </a:extLst>
              </a:tr>
              <a:tr h="506986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7486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6612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9FB73A33-B417-6B40-8B60-9F9EB200D363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A47E48D5-2BDE-3240-A51C-8853E386AFE3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AB2401-8896-434C-BDDE-2A4A31F9E4BC}"/>
              </a:ext>
            </a:extLst>
          </p:cNvPr>
          <p:cNvSpPr txBox="1"/>
          <p:nvPr/>
        </p:nvSpPr>
        <p:spPr>
          <a:xfrm>
            <a:off x="291469" y="1683834"/>
            <a:ext cx="965174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7. For each of the following cases, demonstrate the effect on the AS curve:</a:t>
            </a:r>
          </a:p>
          <a:p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Decrease in wages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Increase in Raw material prices</a:t>
            </a:r>
          </a:p>
          <a:p>
            <a:pPr marL="342900" indent="-342900">
              <a:buFontTx/>
              <a:buChar char="-"/>
            </a:pP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165A80-4CE5-FC43-84E0-43DC3B3DF504}"/>
              </a:ext>
            </a:extLst>
          </p:cNvPr>
          <p:cNvSpPr txBox="1"/>
          <p:nvPr/>
        </p:nvSpPr>
        <p:spPr>
          <a:xfrm>
            <a:off x="291469" y="4348043"/>
            <a:ext cx="57671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8. How would an Increase in Imports effect AD curve</a:t>
            </a:r>
          </a:p>
        </p:txBody>
      </p:sp>
    </p:spTree>
    <p:extLst>
      <p:ext uri="{BB962C8B-B14F-4D97-AF65-F5344CB8AC3E}">
        <p14:creationId xmlns:p14="http://schemas.microsoft.com/office/powerpoint/2010/main" val="3350492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9FB73A33-B417-6B40-8B60-9F9EB200D363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A47E48D5-2BDE-3240-A51C-8853E386AFE3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078A98-3292-9F46-9220-A7C07CA3E5F5}"/>
              </a:ext>
            </a:extLst>
          </p:cNvPr>
          <p:cNvSpPr txBox="1"/>
          <p:nvPr/>
        </p:nvSpPr>
        <p:spPr>
          <a:xfrm>
            <a:off x="308561" y="1349297"/>
            <a:ext cx="96346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8. The aggregate demand curve is: </a:t>
            </a:r>
          </a:p>
          <a:p>
            <a:endParaRPr lang="en-CA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•A)vertical if full employment exists. 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•B)horizontal when there is considerable unemployment in the economy.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 •C)down sloping because of the interest-rate, wealth or real balances, and foreign trade effects. 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•D)down sloping because production costs decrease as real output increases.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854EF7-8000-F547-BE54-014374E6C0D2}"/>
              </a:ext>
            </a:extLst>
          </p:cNvPr>
          <p:cNvSpPr txBox="1"/>
          <p:nvPr/>
        </p:nvSpPr>
        <p:spPr>
          <a:xfrm>
            <a:off x="308561" y="4104914"/>
            <a:ext cx="8932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9.</a:t>
            </a: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 A fall in the Canadian price level will cause foreigners to:</a:t>
            </a:r>
          </a:p>
          <a:p>
            <a:endParaRPr lang="en-CA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 •A) substitute Canadian goods for foreign goods. 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•B)substitute foreign goods for Canadian goods. 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•C)buy more foreign goods. 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•D)buy fewer Canadian goods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913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  <a:p>
            <a:pPr algn="ctr"/>
            <a:endParaRPr lang="en-US" b="1" dirty="0"/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93B63D2B-3951-FF4F-9F20-75C640B7C5F6}"/>
              </a:ext>
            </a:extLst>
          </p:cNvPr>
          <p:cNvSpPr/>
          <p:nvPr/>
        </p:nvSpPr>
        <p:spPr>
          <a:xfrm>
            <a:off x="9943214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402240F-9E6E-6947-8AEB-57A00E4F15FF}"/>
              </a:ext>
            </a:extLst>
          </p:cNvPr>
          <p:cNvSpPr/>
          <p:nvPr/>
        </p:nvSpPr>
        <p:spPr>
          <a:xfrm>
            <a:off x="11483162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9FB73A33-B417-6B40-8B60-9F9EB200D363}"/>
              </a:ext>
            </a:extLst>
          </p:cNvPr>
          <p:cNvSpPr/>
          <p:nvPr/>
        </p:nvSpPr>
        <p:spPr>
          <a:xfrm>
            <a:off x="3521148" y="0"/>
            <a:ext cx="4360120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A47E48D5-2BDE-3240-A51C-8853E386AFE3}"/>
              </a:ext>
            </a:extLst>
          </p:cNvPr>
          <p:cNvSpPr/>
          <p:nvPr/>
        </p:nvSpPr>
        <p:spPr>
          <a:xfrm>
            <a:off x="8522049" y="0"/>
            <a:ext cx="708837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4C7DAF-999E-F94D-851E-9F4BE847D357}"/>
              </a:ext>
            </a:extLst>
          </p:cNvPr>
          <p:cNvSpPr txBox="1"/>
          <p:nvPr/>
        </p:nvSpPr>
        <p:spPr>
          <a:xfrm>
            <a:off x="401444" y="1490008"/>
            <a:ext cx="9333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10. In the short run with fixed wages and prices: </a:t>
            </a:r>
          </a:p>
          <a:p>
            <a:endParaRPr lang="en-CA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•A)equilibrium real GDP is determined by aggregate demand.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•B)equilibrium real GDP is determined by aggregate supply.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 •C)labour and the productive capacity of firms are always fully employed.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•D)equilibrium real GDP is a fixed amount and will not change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091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1815</TotalTime>
  <Words>1243</Words>
  <Application>Microsoft Macintosh PowerPoint</Application>
  <PresentationFormat>Widescreen</PresentationFormat>
  <Paragraphs>344</Paragraphs>
  <Slides>22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Algerian</vt:lpstr>
      <vt:lpstr>Apple Chancery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Sawaya</dc:creator>
  <cp:lastModifiedBy>Sarah Sawaya</cp:lastModifiedBy>
  <cp:revision>46</cp:revision>
  <cp:lastPrinted>2019-09-23T00:52:57Z</cp:lastPrinted>
  <dcterms:created xsi:type="dcterms:W3CDTF">2019-09-13T22:12:24Z</dcterms:created>
  <dcterms:modified xsi:type="dcterms:W3CDTF">2020-05-23T16:25:08Z</dcterms:modified>
</cp:coreProperties>
</file>