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294" r:id="rId3"/>
    <p:sldId id="295" r:id="rId4"/>
    <p:sldId id="296" r:id="rId5"/>
    <p:sldId id="297" r:id="rId6"/>
    <p:sldId id="298" r:id="rId7"/>
    <p:sldId id="299" r:id="rId8"/>
    <p:sldId id="300" r:id="rId9"/>
    <p:sldId id="301" r:id="rId10"/>
    <p:sldId id="302" r:id="rId11"/>
    <p:sldId id="303" r:id="rId12"/>
    <p:sldId id="304" r:id="rId13"/>
    <p:sldId id="305" r:id="rId14"/>
    <p:sldId id="306" r:id="rId15"/>
    <p:sldId id="307" r:id="rId16"/>
    <p:sldId id="308" r:id="rId17"/>
    <p:sldId id="309" r:id="rId18"/>
    <p:sldId id="31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78322"/>
  </p:normalViewPr>
  <p:slideViewPr>
    <p:cSldViewPr>
      <p:cViewPr>
        <p:scale>
          <a:sx n="73" d="100"/>
          <a:sy n="73" d="100"/>
        </p:scale>
        <p:origin x="2224" y="23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74AAFD-FFA4-7C43-8CB6-C44C92A64674}" type="datetimeFigureOut">
              <a:rPr lang="en-US" smtClean="0"/>
              <a:t>11/27/15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94E69D-0549-E640-83BB-882159E42E97}" type="slidenum">
              <a:rPr lang="en-US" smtClean="0"/>
              <a:t>‹#›</a:t>
            </a:fld>
            <a:endParaRPr lang="en-US"/>
          </a:p>
        </p:txBody>
      </p:sp>
    </p:spTree>
    <p:extLst>
      <p:ext uri="{BB962C8B-B14F-4D97-AF65-F5344CB8AC3E}">
        <p14:creationId xmlns:p14="http://schemas.microsoft.com/office/powerpoint/2010/main" val="301099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1.breathing! Via inspiration and expiration. Gases continuously refreshed=resp. system</a:t>
            </a:r>
          </a:p>
          <a:p>
            <a:r>
              <a:rPr lang="en-US" dirty="0" smtClean="0"/>
              <a:t>2.O2 diffuses from lungs to blood. CO2 diffuses</a:t>
            </a:r>
            <a:r>
              <a:rPr lang="en-US" baseline="0" dirty="0" smtClean="0"/>
              <a:t> from blood to lungs=</a:t>
            </a:r>
            <a:r>
              <a:rPr lang="en-US" dirty="0" smtClean="0"/>
              <a:t>resp. system</a:t>
            </a:r>
            <a:endParaRPr lang="en-US" dirty="0" smtClean="0"/>
          </a:p>
          <a:p>
            <a:r>
              <a:rPr lang="en-US" dirty="0" smtClean="0"/>
              <a:t>3.blood=transporting fluid for gas exchange=CV</a:t>
            </a:r>
          </a:p>
          <a:p>
            <a:r>
              <a:rPr lang="en-US" dirty="0" smtClean="0"/>
              <a:t>4.O2 diffuses from</a:t>
            </a:r>
            <a:r>
              <a:rPr lang="en-US" baseline="0" dirty="0" smtClean="0"/>
              <a:t> blood to tissue cells. CO2 diffuses from tissue cells to blood=CV</a:t>
            </a:r>
            <a:endParaRPr lang="en-US" dirty="0" smtClean="0"/>
          </a:p>
          <a:p>
            <a:endParaRPr lang="en-US" dirty="0" smtClean="0"/>
          </a:p>
          <a:p>
            <a:r>
              <a:rPr lang="en-US" dirty="0" smtClean="0"/>
              <a:t>Cellular</a:t>
            </a:r>
            <a:r>
              <a:rPr lang="en-US" baseline="0" dirty="0" smtClean="0"/>
              <a:t> respiration: use of O2 and production of CO2 by tissue cells</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2</a:t>
            </a:fld>
            <a:endParaRPr lang="en-US"/>
          </a:p>
        </p:txBody>
      </p:sp>
    </p:spTree>
    <p:extLst>
      <p:ext uri="{BB962C8B-B14F-4D97-AF65-F5344CB8AC3E}">
        <p14:creationId xmlns:p14="http://schemas.microsoft.com/office/powerpoint/2010/main" val="11159419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Respiratory zone: </a:t>
            </a:r>
            <a:r>
              <a:rPr lang="en-US" dirty="0" err="1" smtClean="0"/>
              <a:t>microscoipic</a:t>
            </a:r>
            <a:r>
              <a:rPr lang="en-US" dirty="0" smtClean="0"/>
              <a:t> structures!!</a:t>
            </a:r>
          </a:p>
          <a:p>
            <a:r>
              <a:rPr lang="en-US" dirty="0" smtClean="0"/>
              <a:t>Conducting zone: all other respiratory passageways. Rigid conduits for air to reach gas exchange sites</a:t>
            </a:r>
          </a:p>
          <a:p>
            <a:r>
              <a:rPr lang="en-US" dirty="0" smtClean="0"/>
              <a:t>As a result of cleanse etc. air reaching lungs have fewer irritants (e.g.</a:t>
            </a:r>
            <a:r>
              <a:rPr lang="en-US" baseline="0" dirty="0" smtClean="0"/>
              <a:t> dust, bacteria, etc.) than when it entered the body.</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3</a:t>
            </a:fld>
            <a:endParaRPr lang="en-US"/>
          </a:p>
        </p:txBody>
      </p:sp>
    </p:spTree>
    <p:extLst>
      <p:ext uri="{BB962C8B-B14F-4D97-AF65-F5344CB8AC3E}">
        <p14:creationId xmlns:p14="http://schemas.microsoft.com/office/powerpoint/2010/main" val="1021596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Structure</a:t>
            </a:r>
            <a:r>
              <a:rPr lang="en-US" baseline="0" dirty="0" smtClean="0"/>
              <a:t>s of nose are divided into the internal nasal cavity and external nose </a:t>
            </a:r>
          </a:p>
          <a:p>
            <a:r>
              <a:rPr lang="en-US" baseline="0" dirty="0" smtClean="0"/>
              <a:t>External openings of the nose (nostrils or nares) are bounded laterally by the flared </a:t>
            </a:r>
            <a:r>
              <a:rPr lang="en-US" b="1" baseline="0" dirty="0" err="1" smtClean="0"/>
              <a:t>alae</a:t>
            </a:r>
            <a:r>
              <a:rPr lang="en-US" baseline="0" dirty="0" smtClean="0"/>
              <a:t>.</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4</a:t>
            </a:fld>
            <a:endParaRPr lang="en-US"/>
          </a:p>
        </p:txBody>
      </p:sp>
    </p:spTree>
    <p:extLst>
      <p:ext uri="{BB962C8B-B14F-4D97-AF65-F5344CB8AC3E}">
        <p14:creationId xmlns:p14="http://schemas.microsoft.com/office/powerpoint/2010/main" val="513054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Nasal cavity lies in and posterior to the external nose</a:t>
            </a:r>
          </a:p>
          <a:p>
            <a:endParaRPr lang="en-US" dirty="0" smtClean="0"/>
          </a:p>
          <a:p>
            <a:r>
              <a:rPr lang="en-US" dirty="0" smtClean="0"/>
              <a:t>Anterior has support of maxillary</a:t>
            </a:r>
            <a:r>
              <a:rPr lang="en-US" baseline="0" dirty="0" smtClean="0"/>
              <a:t> bone structure</a:t>
            </a:r>
          </a:p>
          <a:p>
            <a:r>
              <a:rPr lang="en-US" baseline="0" dirty="0" smtClean="0"/>
              <a:t>Posterior is unsupported so it is muscular</a:t>
            </a:r>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5</a:t>
            </a:fld>
            <a:endParaRPr lang="en-US"/>
          </a:p>
        </p:txBody>
      </p:sp>
    </p:spTree>
    <p:extLst>
      <p:ext uri="{BB962C8B-B14F-4D97-AF65-F5344CB8AC3E}">
        <p14:creationId xmlns:p14="http://schemas.microsoft.com/office/powerpoint/2010/main" val="202863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Lines most of the nasal</a:t>
            </a:r>
            <a:r>
              <a:rPr lang="en-US" baseline="0" dirty="0" smtClean="0"/>
              <a:t> cavity</a:t>
            </a:r>
          </a:p>
          <a:p>
            <a:r>
              <a:rPr lang="en-US" baseline="0" dirty="0" err="1" smtClean="0"/>
              <a:t>Pseudostratified</a:t>
            </a:r>
            <a:r>
              <a:rPr lang="en-US" baseline="0" dirty="0" smtClean="0"/>
              <a:t> columnar epithelium</a:t>
            </a:r>
          </a:p>
          <a:p>
            <a:r>
              <a:rPr lang="en-US" baseline="0" dirty="0" smtClean="0"/>
              <a:t>Contain goblet cells that rest on lamina </a:t>
            </a:r>
            <a:r>
              <a:rPr lang="en-US" baseline="0" dirty="0" err="1" smtClean="0"/>
              <a:t>propria</a:t>
            </a:r>
            <a:r>
              <a:rPr lang="en-US" baseline="0" dirty="0" smtClean="0"/>
              <a:t> which is richly supplied with </a:t>
            </a:r>
            <a:r>
              <a:rPr lang="en-US" baseline="0" dirty="0" err="1" smtClean="0"/>
              <a:t>seromucous</a:t>
            </a:r>
            <a:r>
              <a:rPr lang="en-US" baseline="0" dirty="0" smtClean="0"/>
              <a:t> nasal glands.</a:t>
            </a:r>
          </a:p>
          <a:p>
            <a:endParaRPr lang="en-US" dirty="0" smtClean="0"/>
          </a:p>
          <a:p>
            <a:r>
              <a:rPr lang="en-US" dirty="0" smtClean="0"/>
              <a:t> </a:t>
            </a:r>
            <a:r>
              <a:rPr lang="en-CA" dirty="0" smtClean="0"/>
              <a:t>•  What are nasal conchae?</a:t>
            </a:r>
            <a:r>
              <a:rPr lang="en-CA" sz="2000" dirty="0" smtClean="0"/>
              <a:t> Protrude medially on lateral wall of nasal cavity,</a:t>
            </a:r>
            <a:r>
              <a:rPr lang="en-CA" sz="2000" baseline="0" dirty="0" smtClean="0"/>
              <a:t> three scroll-like mucosa covered projections: the superior, middle and inferior nasal conchae.</a:t>
            </a:r>
          </a:p>
          <a:p>
            <a:r>
              <a:rPr lang="en-CA" sz="2000" baseline="0" dirty="0" smtClean="0"/>
              <a:t>-groove inferior to each concha is a nasal meatus</a:t>
            </a:r>
          </a:p>
          <a:p>
            <a:r>
              <a:rPr lang="en-CA" sz="2000" baseline="0" dirty="0" smtClean="0"/>
              <a:t>-curved conchae increase the mucosal surface area exposed to air and enhance air turbulence in the cavity</a:t>
            </a:r>
          </a:p>
          <a:p>
            <a:r>
              <a:rPr lang="en-CA" sz="2000" baseline="0" dirty="0" smtClean="0"/>
              <a:t>-gases in inhaled air swirl through the twists and turns, deflecting heavier, nongaseous particles onto the mucous coated surfaces where they become trapped.</a:t>
            </a:r>
          </a:p>
          <a:p>
            <a:r>
              <a:rPr lang="en-CA" sz="2000" baseline="0" dirty="0" smtClean="0"/>
              <a:t>-during exhalation, cooled conchae precipitate moisture and heat lost form the body through breathing, helping us survive in dry and cold climates</a:t>
            </a:r>
            <a:endParaRPr lang="en-US" dirty="0" smtClean="0"/>
          </a:p>
        </p:txBody>
      </p:sp>
      <p:sp>
        <p:nvSpPr>
          <p:cNvPr id="4" name="Slide Number Placeholder 3"/>
          <p:cNvSpPr>
            <a:spLocks noGrp="1"/>
          </p:cNvSpPr>
          <p:nvPr>
            <p:ph type="sldNum" sz="quarter" idx="10"/>
          </p:nvPr>
        </p:nvSpPr>
        <p:spPr/>
        <p:txBody>
          <a:bodyPr/>
          <a:lstStyle/>
          <a:p>
            <a:fld id="{7E94E69D-0549-E640-83BB-882159E42E97}" type="slidenum">
              <a:rPr lang="en-US" smtClean="0"/>
              <a:t>6</a:t>
            </a:fld>
            <a:endParaRPr lang="en-US"/>
          </a:p>
        </p:txBody>
      </p:sp>
    </p:spTree>
    <p:extLst>
      <p:ext uri="{BB962C8B-B14F-4D97-AF65-F5344CB8AC3E}">
        <p14:creationId xmlns:p14="http://schemas.microsoft.com/office/powerpoint/2010/main" val="1503313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Mucosa-lined</a:t>
            </a:r>
          </a:p>
          <a:p>
            <a:r>
              <a:rPr lang="en-US" dirty="0" smtClean="0"/>
              <a:t>Air filled</a:t>
            </a:r>
            <a:r>
              <a:rPr lang="en-US" baseline="0" dirty="0" smtClean="0"/>
              <a:t> cavities in cranial bones surrounding nasal cavity</a:t>
            </a:r>
          </a:p>
          <a:p>
            <a:r>
              <a:rPr lang="en-US" dirty="0" smtClean="0"/>
              <a:t>Have same function as nasal cavity except  no receptors fro smell;</a:t>
            </a:r>
            <a:r>
              <a:rPr lang="en-US" baseline="0" dirty="0" smtClean="0"/>
              <a:t> also lighten skull</a:t>
            </a:r>
          </a:p>
          <a:p>
            <a:r>
              <a:rPr lang="en-US" baseline="0" dirty="0" smtClean="0"/>
              <a:t>-mucous produced flows into nasal cavity and suctioning effect created by nose blowing helps drain nose</a:t>
            </a:r>
          </a:p>
          <a:p>
            <a:endParaRPr lang="en-US" baseline="0" dirty="0" smtClean="0"/>
          </a:p>
          <a:p>
            <a:r>
              <a:rPr lang="en-US" baseline="0" dirty="0" smtClean="0"/>
              <a:t>Remember function of nose (internal and external): produce mucous, filters, warms, and moistens incoming air, resonance chamber for speech. Receptors for smell</a:t>
            </a:r>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7</a:t>
            </a:fld>
            <a:endParaRPr lang="en-US"/>
          </a:p>
        </p:txBody>
      </p:sp>
    </p:spTree>
    <p:extLst>
      <p:ext uri="{BB962C8B-B14F-4D97-AF65-F5344CB8AC3E}">
        <p14:creationId xmlns:p14="http://schemas.microsoft.com/office/powerpoint/2010/main" val="2037811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Passageway connecting</a:t>
            </a:r>
            <a:r>
              <a:rPr lang="en-US" baseline="0" dirty="0" smtClean="0"/>
              <a:t> nasal cavity to larynx and oral cavity to esophagus.</a:t>
            </a:r>
          </a:p>
          <a:p>
            <a:r>
              <a:rPr lang="en-US" baseline="0" dirty="0" smtClean="0"/>
              <a:t>Three sub divisions</a:t>
            </a:r>
          </a:p>
          <a:p>
            <a:r>
              <a:rPr lang="en-US" baseline="0" dirty="0" smtClean="0"/>
              <a:t>Houses tonsils (lymphoid tissue masses involved in protection against antigens)</a:t>
            </a:r>
          </a:p>
          <a:p>
            <a:endParaRPr lang="en-US" baseline="0" dirty="0" smtClean="0"/>
          </a:p>
          <a:p>
            <a:r>
              <a:rPr lang="en-US" baseline="0" dirty="0" smtClean="0"/>
              <a:t>Ultimate functions: passageway for food and air</a:t>
            </a:r>
          </a:p>
          <a:p>
            <a:r>
              <a:rPr lang="en-US" baseline="0" dirty="0" smtClean="0"/>
              <a:t>For tonsils: facilitates exposure of immune system to inhaled antigens</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3.a) what happens when swallowing? the soft plate and uvula move superiorly which</a:t>
            </a:r>
            <a:r>
              <a:rPr lang="en-US" baseline="0" dirty="0" smtClean="0"/>
              <a:t> closes the nasopharynx and prevents food from entering nasal cavity (when we giggle this may fail, so why food comes out of nose)</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srgbClr val="0066CC"/>
                </a:solidFill>
              </a:rPr>
              <a:t>pharyngeal tonsils</a:t>
            </a:r>
            <a:r>
              <a:rPr lang="en-US" dirty="0" smtClean="0"/>
              <a:t> : on posterior wall;</a:t>
            </a:r>
            <a:r>
              <a:rPr lang="en-US" baseline="0" dirty="0" smtClean="0"/>
              <a:t> traps and destroys pathogens entering nasopharynx for air</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 Lies</a:t>
            </a:r>
            <a:r>
              <a:rPr lang="en-US" baseline="0" dirty="0" smtClean="0"/>
              <a:t> posterior to oral cavity and is continuous with it through the archway called isthmus of the </a:t>
            </a:r>
            <a:r>
              <a:rPr lang="en-US" baseline="0" dirty="0" err="1" smtClean="0"/>
              <a:t>fauces</a:t>
            </a:r>
            <a:r>
              <a:rPr 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-extends inferiorly form soft plate to the epiglottis. Both swallowed food and inhaled air move through it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-change in epithelium from </a:t>
            </a:r>
            <a:r>
              <a:rPr lang="en-US" baseline="0" dirty="0" err="1" smtClean="0"/>
              <a:t>nasaopharynx</a:t>
            </a:r>
            <a:r>
              <a:rPr lang="en-US" baseline="0" dirty="0" smtClean="0"/>
              <a:t> (</a:t>
            </a:r>
            <a:r>
              <a:rPr lang="en-US" baseline="0" dirty="0" err="1" smtClean="0"/>
              <a:t>strcutural</a:t>
            </a:r>
            <a:r>
              <a:rPr lang="en-US" baseline="0" dirty="0" smtClean="0"/>
              <a:t> adaptation) </a:t>
            </a:r>
            <a:r>
              <a:rPr lang="en-US" baseline="0" dirty="0" err="1" smtClean="0"/>
              <a:t>accomodates</a:t>
            </a:r>
            <a:r>
              <a:rPr lang="en-US" baseline="0" dirty="0" smtClean="0"/>
              <a:t> increased friction and chemical trauma (hot and spicy foods)</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-palatine tonsils embedded in lateral walls of oropharyngeal mucosa, posterior of oral cavity</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-lingual tonsil: covers the posterior surface of the tongue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c)Lies directly posterior to upright epiglottis and extends to larynx, where respiratory and digestive pathways diverge. At that point the laryngopharynx is continuous with the esophagus posteriorly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baseline="0" dirty="0" smtClean="0"/>
          </a:p>
        </p:txBody>
      </p:sp>
      <p:sp>
        <p:nvSpPr>
          <p:cNvPr id="4" name="Slide Number Placeholder 3"/>
          <p:cNvSpPr>
            <a:spLocks noGrp="1"/>
          </p:cNvSpPr>
          <p:nvPr>
            <p:ph type="sldNum" sz="quarter" idx="10"/>
          </p:nvPr>
        </p:nvSpPr>
        <p:spPr/>
        <p:txBody>
          <a:bodyPr/>
          <a:lstStyle/>
          <a:p>
            <a:fld id="{7E94E69D-0549-E640-83BB-882159E42E97}" type="slidenum">
              <a:rPr lang="en-US" smtClean="0"/>
              <a:t>8</a:t>
            </a:fld>
            <a:endParaRPr lang="en-US"/>
          </a:p>
        </p:txBody>
      </p:sp>
    </p:spTree>
    <p:extLst>
      <p:ext uri="{BB962C8B-B14F-4D97-AF65-F5344CB8AC3E}">
        <p14:creationId xmlns:p14="http://schemas.microsoft.com/office/powerpoint/2010/main" val="2001092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Connects</a:t>
            </a:r>
            <a:r>
              <a:rPr lang="en-US" baseline="0" dirty="0" smtClean="0"/>
              <a:t> pharynx to trachea</a:t>
            </a:r>
          </a:p>
          <a:p>
            <a:r>
              <a:rPr lang="en-US" baseline="0" dirty="0" smtClean="0"/>
              <a:t>Has framework of cartilage and dense CT</a:t>
            </a:r>
          </a:p>
          <a:p>
            <a:r>
              <a:rPr lang="en-US" baseline="0" dirty="0" smtClean="0"/>
              <a:t>Opening (glottis) can be closed by epiglottis or vocal folds. =&gt;air passageway; prevents food from entering lower respiratory tract</a:t>
            </a:r>
          </a:p>
          <a:p>
            <a:r>
              <a:rPr lang="en-US" baseline="0" dirty="0" smtClean="0"/>
              <a:t>Houses vocal folds (true vocal folds)=&gt;voice production</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Thyroid</a:t>
            </a:r>
            <a:r>
              <a:rPr lang="en-US" baseline="0" dirty="0" smtClean="0"/>
              <a:t> cartilage: </a:t>
            </a:r>
            <a:r>
              <a:rPr lang="en-US" dirty="0" smtClean="0"/>
              <a:t>(puberty in males?) The</a:t>
            </a:r>
            <a:r>
              <a:rPr lang="en-US" baseline="0" dirty="0" smtClean="0"/>
              <a:t> midline laryngeal prominence, which marks the fusion point of the two cartilage plates is obvious externally as the Adam's apple. This cartilage typically larger in males because male sex hormones stimulate its growth during puberty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 epithelial lining of upper versus lower larynx? Stratified squamous lines the superior portion of larynx, an area subject to food contact. Below the vocal folds</a:t>
            </a:r>
            <a:r>
              <a:rPr lang="en-US" baseline="0" dirty="0" smtClean="0"/>
              <a:t> the epithelium is </a:t>
            </a:r>
            <a:r>
              <a:rPr lang="en-US" baseline="0" dirty="0" err="1" smtClean="0"/>
              <a:t>pseudostratfied</a:t>
            </a:r>
            <a:r>
              <a:rPr lang="en-US" baseline="0" dirty="0" smtClean="0"/>
              <a:t> ciliated columnar that filters dust. The power stroke of the cilia is directed upward towards the pharynx to continually move mucous away from the lungs.</a:t>
            </a:r>
          </a:p>
          <a:p>
            <a:pPr marL="0" marR="0" indent="0" algn="l" defTabSz="914400" rtl="0" eaLnBrk="1" fontAlgn="auto" latinLnBrk="0" hangingPunct="1">
              <a:lnSpc>
                <a:spcPct val="100000"/>
              </a:lnSpc>
              <a:spcBef>
                <a:spcPts val="0"/>
              </a:spcBef>
              <a:spcAft>
                <a:spcPts val="0"/>
              </a:spcAft>
              <a:buClrTx/>
              <a:buSzTx/>
              <a:buFontTx/>
              <a:buNone/>
              <a:tabLst/>
              <a:defRPr/>
            </a:pPr>
            <a:r>
              <a:rPr lang="en-US" u="sng" baseline="0" dirty="0" smtClean="0"/>
              <a:t>-we help move mucus up and out of the larynx when we “clear our throat”</a:t>
            </a:r>
            <a:endParaRPr lang="en-US" u="sng"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9</a:t>
            </a:fld>
            <a:endParaRPr lang="en-US"/>
          </a:p>
        </p:txBody>
      </p:sp>
    </p:spTree>
    <p:extLst>
      <p:ext uri="{BB962C8B-B14F-4D97-AF65-F5344CB8AC3E}">
        <p14:creationId xmlns:p14="http://schemas.microsoft.com/office/powerpoint/2010/main" val="995791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male voice at puberty: vocal cords vibrate more slowly – why?</a:t>
            </a:r>
          </a:p>
          <a:p>
            <a:r>
              <a:rPr lang="en-US" dirty="0" smtClean="0"/>
              <a:t>-a boy’s larynx enlarges during puberty, his vocal cods become longer and thicker. This causes</a:t>
            </a:r>
            <a:r>
              <a:rPr lang="en-US" baseline="0" dirty="0" smtClean="0"/>
              <a:t> slower vibration. </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u="sng" dirty="0" smtClean="0">
                <a:solidFill>
                  <a:srgbClr val="990000"/>
                </a:solidFill>
              </a:rPr>
              <a:t>Valsalva’s maneuver</a:t>
            </a:r>
            <a:r>
              <a:rPr lang="en-US" dirty="0" smtClean="0"/>
              <a:t>:  </a:t>
            </a:r>
            <a:r>
              <a:rPr lang="en-US" i="1" dirty="0" smtClean="0"/>
              <a:t>What is this?</a:t>
            </a:r>
            <a:endParaRPr lang="en-US" i="1" u="sng" dirty="0" smtClean="0"/>
          </a:p>
          <a:p>
            <a:r>
              <a:rPr lang="en-US" dirty="0" smtClean="0"/>
              <a:t>-during abdominal straining associated with defecation, the glottis closes to prevent exhalation and the abdominal muscles contract causing the intra-abdominal pressure to rise.</a:t>
            </a:r>
          </a:p>
          <a:p>
            <a:r>
              <a:rPr lang="en-US" dirty="0" smtClean="0"/>
              <a:t>-these events</a:t>
            </a:r>
            <a:r>
              <a:rPr lang="en-US" baseline="0" dirty="0" smtClean="0"/>
              <a:t> help empty the rectum and can also splint (stabilize) the body trunk when lifting a heavy load</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10</a:t>
            </a:fld>
            <a:endParaRPr lang="en-US"/>
          </a:p>
        </p:txBody>
      </p:sp>
    </p:spTree>
    <p:extLst>
      <p:ext uri="{BB962C8B-B14F-4D97-AF65-F5344CB8AC3E}">
        <p14:creationId xmlns:p14="http://schemas.microsoft.com/office/powerpoint/2010/main" val="314295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-flexible tube running from larynx and</a:t>
            </a:r>
            <a:r>
              <a:rPr lang="en-US" baseline="0" dirty="0" smtClean="0"/>
              <a:t> dividing inferiorly into 2 main bronchi. Walls contain C-shaped cartilages that are incomplete posteriorly where connected by </a:t>
            </a:r>
            <a:r>
              <a:rPr lang="en-US" baseline="0" dirty="0" err="1" smtClean="0"/>
              <a:t>trachealis</a:t>
            </a:r>
            <a:endParaRPr lang="en-US" baseline="0" dirty="0" smtClean="0"/>
          </a:p>
          <a:p>
            <a:r>
              <a:rPr lang="en-US" baseline="0" dirty="0" smtClean="0"/>
              <a:t>=&gt;air passageways; cleans, warms and moistens incoming air</a:t>
            </a:r>
          </a:p>
          <a:p>
            <a:endParaRPr lang="en-US" dirty="0" smtClean="0"/>
          </a:p>
          <a:p>
            <a:r>
              <a:rPr lang="en-US" dirty="0" smtClean="0"/>
              <a:t>-subdivided into 2 at the </a:t>
            </a:r>
            <a:r>
              <a:rPr lang="en-US" dirty="0" err="1" smtClean="0"/>
              <a:t>midthorax</a:t>
            </a:r>
            <a:endParaRPr lang="en-US" dirty="0" smtClean="0"/>
          </a:p>
          <a:p>
            <a:r>
              <a:rPr lang="en-US" dirty="0" smtClean="0"/>
              <a:t>-several</a:t>
            </a:r>
            <a:r>
              <a:rPr lang="en-US" baseline="0" dirty="0" smtClean="0"/>
              <a:t> layers: mucosa, submucosa, adventitia plus a layer of hyaline cartilage</a:t>
            </a:r>
          </a:p>
          <a:p>
            <a:endParaRPr lang="en-US" baseline="0" dirty="0" smtClean="0"/>
          </a:p>
          <a:p>
            <a:r>
              <a:rPr lang="en-US" baseline="0" dirty="0" smtClean="0"/>
              <a:t>Mucosa: has the same goblet cell containing </a:t>
            </a:r>
            <a:r>
              <a:rPr lang="en-US" baseline="0" dirty="0" err="1" smtClean="0"/>
              <a:t>pseudostratified</a:t>
            </a:r>
            <a:r>
              <a:rPr lang="en-US" baseline="0" dirty="0" smtClean="0"/>
              <a:t> epithelium that occurs throughout most of the respiratory tract</a:t>
            </a:r>
          </a:p>
          <a:p>
            <a:r>
              <a:rPr lang="en-US" baseline="0" dirty="0" smtClean="0"/>
              <a:t>Epithelium: rests on thick lamina </a:t>
            </a:r>
            <a:r>
              <a:rPr lang="en-US" baseline="0" dirty="0" err="1" smtClean="0"/>
              <a:t>propria</a:t>
            </a:r>
            <a:r>
              <a:rPr lang="en-US" baseline="0" dirty="0" smtClean="0"/>
              <a:t> that has a rich supply of elastic fibers</a:t>
            </a:r>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11</a:t>
            </a:fld>
            <a:endParaRPr lang="en-US"/>
          </a:p>
        </p:txBody>
      </p:sp>
    </p:spTree>
    <p:extLst>
      <p:ext uri="{BB962C8B-B14F-4D97-AF65-F5344CB8AC3E}">
        <p14:creationId xmlns:p14="http://schemas.microsoft.com/office/powerpoint/2010/main" val="6876787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Consists of: left and right main bronchi which subdivide within the lungs to form lobar and segmental</a:t>
            </a:r>
            <a:r>
              <a:rPr lang="en-US" baseline="0" dirty="0" smtClean="0"/>
              <a:t> bronchi and bronchioles. Bronchiolar walls lack cartilage but have a complete layer of smooth muscle. Contraction of smooth muscle-impedes expiration</a:t>
            </a:r>
          </a:p>
          <a:p>
            <a:pPr marL="171450" indent="-171450">
              <a:buFont typeface="Symbol" charset="2"/>
              <a:buChar char="Þ"/>
            </a:pPr>
            <a:r>
              <a:rPr lang="en-US" baseline="0" dirty="0" smtClean="0"/>
              <a:t>Air passageways connecting trachea with alveoli; cleans, warms and moistens incoming air</a:t>
            </a:r>
          </a:p>
          <a:p>
            <a:pPr marL="0" indent="0">
              <a:buFont typeface="Symbol" charset="2"/>
              <a:buNone/>
            </a:pPr>
            <a:endParaRPr lang="en-US" dirty="0" smtClean="0"/>
          </a:p>
          <a:p>
            <a:pPr marL="0" indent="0">
              <a:buFont typeface="Symbol" charset="2"/>
              <a:buNone/>
            </a:pPr>
            <a:r>
              <a:rPr lang="en-US" dirty="0" smtClean="0"/>
              <a:t>b)</a:t>
            </a:r>
            <a:r>
              <a:rPr lang="en-US" dirty="0" err="1" smtClean="0"/>
              <a:t>Mucousal</a:t>
            </a:r>
            <a:r>
              <a:rPr lang="en-US" dirty="0" smtClean="0"/>
              <a:t> epithelium thins as it changes</a:t>
            </a:r>
            <a:r>
              <a:rPr lang="en-US" baseline="0" dirty="0" smtClean="0"/>
              <a:t> from pseudo to columnar then cuboidal in terminal bronchioles</a:t>
            </a:r>
          </a:p>
          <a:p>
            <a:pPr marL="0" indent="0">
              <a:buFont typeface="Symbol" charset="2"/>
              <a:buNone/>
            </a:pPr>
            <a:r>
              <a:rPr lang="en-US" baseline="0" dirty="0" smtClean="0"/>
              <a:t>c) A complete layer of circular smooth muscle in the bronchioles and lack of supporting cartilage (would hinder constriction) allows bronchioles to provide substantial resistance to air passage under certain </a:t>
            </a:r>
            <a:r>
              <a:rPr lang="en-US" baseline="0" dirty="0" err="1" smtClean="0"/>
              <a:t>condtions</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12</a:t>
            </a:fld>
            <a:endParaRPr lang="en-US"/>
          </a:p>
        </p:txBody>
      </p:sp>
    </p:spTree>
    <p:extLst>
      <p:ext uri="{BB962C8B-B14F-4D97-AF65-F5344CB8AC3E}">
        <p14:creationId xmlns:p14="http://schemas.microsoft.com/office/powerpoint/2010/main" val="342501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-defined</a:t>
            </a:r>
            <a:r>
              <a:rPr lang="en-US" baseline="0" dirty="0" smtClean="0"/>
              <a:t> by presence of thin walled sacs called alveoli. (gas exchange in lungs)</a:t>
            </a:r>
          </a:p>
          <a:p>
            <a:r>
              <a:rPr lang="en-US" baseline="0" dirty="0" smtClean="0"/>
              <a:t>-zone begins at the terminal bronchioles which feed in the respiratory bronchioles within the lung.</a:t>
            </a:r>
          </a:p>
          <a:p>
            <a:r>
              <a:rPr lang="en-US" baseline="0" dirty="0" smtClean="0"/>
              <a:t>-protruding from smaller bronchioles are scattered alveoli</a:t>
            </a:r>
          </a:p>
          <a:p>
            <a:r>
              <a:rPr lang="en-US" baseline="0" dirty="0" smtClean="0"/>
              <a:t>-respiratory bronchioles lead into winding alveolar ducts” walls consist of diffusely arranged tings of smooth muscle cells, CT fibers, and </a:t>
            </a:r>
            <a:r>
              <a:rPr lang="en-US" baseline="0" dirty="0" err="1" smtClean="0"/>
              <a:t>outpocketing</a:t>
            </a:r>
            <a:r>
              <a:rPr lang="en-US" baseline="0" dirty="0" smtClean="0"/>
              <a:t> alveoli</a:t>
            </a:r>
          </a:p>
          <a:p>
            <a:r>
              <a:rPr lang="en-US" baseline="0" dirty="0" smtClean="0"/>
              <a:t>-alveolar ducts lead into terminal cluster alveoli called alveolar sacs or alveolar </a:t>
            </a:r>
            <a:r>
              <a:rPr lang="en-US" baseline="0" dirty="0" err="1" smtClean="0"/>
              <a:t>saccules</a:t>
            </a:r>
            <a:endParaRPr lang="en-US" baseline="0" dirty="0" smtClean="0"/>
          </a:p>
          <a:p>
            <a:r>
              <a:rPr lang="en-US" baseline="0" dirty="0" smtClean="0"/>
              <a:t>Alveolar sacs and alveoli are NOT the same thing!</a:t>
            </a:r>
          </a:p>
          <a:p>
            <a:r>
              <a:rPr lang="en-US" baseline="0" dirty="0" smtClean="0"/>
              <a:t>Sac is like a bunch of grapes and alveoli is individual grape</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13</a:t>
            </a:fld>
            <a:endParaRPr lang="en-US"/>
          </a:p>
        </p:txBody>
      </p:sp>
    </p:spTree>
    <p:extLst>
      <p:ext uri="{BB962C8B-B14F-4D97-AF65-F5344CB8AC3E}">
        <p14:creationId xmlns:p14="http://schemas.microsoft.com/office/powerpoint/2010/main" val="16929499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Smooth muscle, elastic fibers, alveolus, terminal bronchiole, respiratory bronchiole</a:t>
            </a:r>
          </a:p>
          <a:p>
            <a:r>
              <a:rPr lang="en-US" dirty="0" smtClean="0"/>
              <a:t>2)</a:t>
            </a:r>
            <a:r>
              <a:rPr lang="en-US" baseline="0" dirty="0" smtClean="0"/>
              <a:t> alveoli, red blood cell in capillary, Type 2 alveolar cell, Type 1 alveolar cell, respiratory membrane, endothelial cell nucleus, macrophage, capillary, alveolar pores, nucleus of type 1 alveolar cell</a:t>
            </a:r>
          </a:p>
          <a:p>
            <a:endParaRPr lang="en-US" baseline="0" dirty="0" smtClean="0"/>
          </a:p>
          <a:p>
            <a:r>
              <a:rPr lang="en-US" baseline="0" dirty="0" smtClean="0"/>
              <a:t>p.813</a:t>
            </a:r>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14</a:t>
            </a:fld>
            <a:endParaRPr lang="en-US"/>
          </a:p>
        </p:txBody>
      </p:sp>
    </p:spTree>
    <p:extLst>
      <p:ext uri="{BB962C8B-B14F-4D97-AF65-F5344CB8AC3E}">
        <p14:creationId xmlns:p14="http://schemas.microsoft.com/office/powerpoint/2010/main" val="18383221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Labels: p.812</a:t>
            </a:r>
          </a:p>
          <a:p>
            <a:endParaRPr lang="en-US" dirty="0" smtClean="0"/>
          </a:p>
          <a:p>
            <a:r>
              <a:rPr lang="en-US" dirty="0" smtClean="0"/>
              <a:t>-alveolar duct, alveoli, alveolar pores</a:t>
            </a:r>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15</a:t>
            </a:fld>
            <a:endParaRPr lang="en-US"/>
          </a:p>
        </p:txBody>
      </p:sp>
    </p:spTree>
    <p:extLst>
      <p:ext uri="{BB962C8B-B14F-4D97-AF65-F5344CB8AC3E}">
        <p14:creationId xmlns:p14="http://schemas.microsoft.com/office/powerpoint/2010/main" val="730928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Labelled p.814</a:t>
            </a:r>
          </a:p>
          <a:p>
            <a:r>
              <a:rPr lang="en-US" dirty="0" smtClean="0"/>
              <a:t>Base:</a:t>
            </a:r>
            <a:r>
              <a:rPr lang="en-US" baseline="0" dirty="0" smtClean="0"/>
              <a:t> the concave, inferior, surface that rests on the diaphragm</a:t>
            </a:r>
          </a:p>
          <a:p>
            <a:r>
              <a:rPr lang="en-US" baseline="0" dirty="0" smtClean="0"/>
              <a:t>Hilum: on the mediastinal surface of each lung is an indentation, where pulmonary and systemic blood vessels, bronchi, lymphatic vessels, and nerves enter and leave the lungs</a:t>
            </a:r>
          </a:p>
          <a:p>
            <a:r>
              <a:rPr lang="en-US" baseline="0" dirty="0" smtClean="0"/>
              <a:t>-each main bronchus plunges into hilum on its own side and begins to branch immediately</a:t>
            </a:r>
          </a:p>
          <a:p>
            <a:r>
              <a:rPr lang="en-US" baseline="0" dirty="0" smtClean="0"/>
              <a:t>-all conducting and respiratory passageways distal to main bronchi are found in the lungs</a:t>
            </a:r>
          </a:p>
          <a:p>
            <a:endParaRPr lang="en-US" baseline="0" dirty="0" smtClean="0"/>
          </a:p>
          <a:p>
            <a:r>
              <a:rPr lang="en-US" baseline="0" dirty="0" smtClean="0"/>
              <a:t>-2 lungs differ in shape and size slightly because the apex of the heart is slightly to the left of the median plane: left lung smaller than right.</a:t>
            </a:r>
          </a:p>
          <a:p>
            <a:r>
              <a:rPr lang="en-US" baseline="0" dirty="0" smtClean="0"/>
              <a:t>Cardiac notch: concavity in median-is molded to and accommodates the heart</a:t>
            </a:r>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16</a:t>
            </a:fld>
            <a:endParaRPr lang="en-US"/>
          </a:p>
        </p:txBody>
      </p:sp>
    </p:spTree>
    <p:extLst>
      <p:ext uri="{BB962C8B-B14F-4D97-AF65-F5344CB8AC3E}">
        <p14:creationId xmlns:p14="http://schemas.microsoft.com/office/powerpoint/2010/main" val="6763381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Left lung: sub divided into</a:t>
            </a:r>
            <a:r>
              <a:rPr lang="en-US" baseline="0" dirty="0" smtClean="0"/>
              <a:t> superior and inferior lobes by the oblique fissure</a:t>
            </a:r>
          </a:p>
          <a:p>
            <a:r>
              <a:rPr lang="en-US" baseline="0" dirty="0" smtClean="0"/>
              <a:t>Right lung: partitioned into superior, middle, and inferior lobes by the oblique and horizontal fissures</a:t>
            </a:r>
          </a:p>
          <a:p>
            <a:endParaRPr lang="en-US" baseline="0" dirty="0" smtClean="0"/>
          </a:p>
          <a:p>
            <a:r>
              <a:rPr lang="en-US" baseline="0" dirty="0" smtClean="0"/>
              <a:t>-each lobe contains pyramid shaped </a:t>
            </a:r>
            <a:r>
              <a:rPr lang="en-US" baseline="0" dirty="0" err="1" smtClean="0"/>
              <a:t>bronchopulmonary</a:t>
            </a:r>
            <a:r>
              <a:rPr lang="en-US" baseline="0" dirty="0" smtClean="0"/>
              <a:t> segments separated form one another by CT septa. Right lung has 10 segments whereas left has 8-10. Each </a:t>
            </a:r>
            <a:r>
              <a:rPr lang="en-US" baseline="0" dirty="0" err="1" smtClean="0"/>
              <a:t>segemnt</a:t>
            </a:r>
            <a:r>
              <a:rPr lang="en-US" baseline="0" dirty="0" smtClean="0"/>
              <a:t> has it’s own artery and vein and receives air from an individual segmental (tertiary) bronchus</a:t>
            </a:r>
          </a:p>
          <a:p>
            <a:endParaRPr lang="en-US" baseline="0" dirty="0" smtClean="0"/>
          </a:p>
          <a:p>
            <a:r>
              <a:rPr lang="en-US" dirty="0" smtClean="0"/>
              <a:t>MOTOR FIBERS VIA PULMONARY PLEXUS: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innervation primarily </a:t>
            </a:r>
            <a:r>
              <a:rPr lang="en-US" dirty="0" err="1" smtClean="0"/>
              <a:t>parasymp</a:t>
            </a:r>
            <a:r>
              <a:rPr lang="en-US" dirty="0" smtClean="0"/>
              <a:t> (effect?): cause air tubules to constrict</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some </a:t>
            </a:r>
            <a:r>
              <a:rPr lang="en-US" dirty="0" err="1" smtClean="0"/>
              <a:t>symp</a:t>
            </a:r>
            <a:r>
              <a:rPr lang="en-US" dirty="0" smtClean="0"/>
              <a:t> (effect?):cause air tubules to </a:t>
            </a:r>
            <a:r>
              <a:rPr lang="en-US" dirty="0" err="1" smtClean="0"/>
              <a:t>dialate</a:t>
            </a:r>
            <a:endParaRPr lang="en-US" u="sng" dirty="0" smtClean="0"/>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17</a:t>
            </a:fld>
            <a:endParaRPr lang="en-US"/>
          </a:p>
        </p:txBody>
      </p:sp>
    </p:spTree>
    <p:extLst>
      <p:ext uri="{BB962C8B-B14F-4D97-AF65-F5344CB8AC3E}">
        <p14:creationId xmlns:p14="http://schemas.microsoft.com/office/powerpoint/2010/main" val="17190013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p.816 if want more detail.</a:t>
            </a:r>
          </a:p>
          <a:p>
            <a:endParaRPr lang="en-US" dirty="0"/>
          </a:p>
        </p:txBody>
      </p:sp>
      <p:sp>
        <p:nvSpPr>
          <p:cNvPr id="4" name="Slide Number Placeholder 3"/>
          <p:cNvSpPr>
            <a:spLocks noGrp="1"/>
          </p:cNvSpPr>
          <p:nvPr>
            <p:ph type="sldNum" sz="quarter" idx="10"/>
          </p:nvPr>
        </p:nvSpPr>
        <p:spPr/>
        <p:txBody>
          <a:bodyPr/>
          <a:lstStyle/>
          <a:p>
            <a:fld id="{7E94E69D-0549-E640-83BB-882159E42E97}" type="slidenum">
              <a:rPr lang="en-US" smtClean="0"/>
              <a:t>18</a:t>
            </a:fld>
            <a:endParaRPr lang="en-US"/>
          </a:p>
        </p:txBody>
      </p:sp>
    </p:spTree>
    <p:extLst>
      <p:ext uri="{BB962C8B-B14F-4D97-AF65-F5344CB8AC3E}">
        <p14:creationId xmlns:p14="http://schemas.microsoft.com/office/powerpoint/2010/main" val="499873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72C426D-CA4E-447C-9B37-32B1E71BEC6B}" type="datetimeFigureOut">
              <a:rPr lang="en-US" smtClean="0"/>
              <a:t>11/27/15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2515318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C426D-CA4E-447C-9B37-32B1E71BEC6B}" type="datetimeFigureOut">
              <a:rPr lang="en-US" smtClean="0"/>
              <a:t>11/27/15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3229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2C426D-CA4E-447C-9B37-32B1E71BEC6B}" type="datetimeFigureOut">
              <a:rPr lang="en-US" smtClean="0"/>
              <a:t>11/27/15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2903219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72C426D-CA4E-447C-9B37-32B1E71BEC6B}" type="datetimeFigureOut">
              <a:rPr lang="en-US" smtClean="0"/>
              <a:t>11/27/15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1795010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72C426D-CA4E-447C-9B37-32B1E71BEC6B}" type="datetimeFigureOut">
              <a:rPr lang="en-US" smtClean="0"/>
              <a:t>11/27/15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3306968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72C426D-CA4E-447C-9B37-32B1E71BEC6B}" type="datetimeFigureOut">
              <a:rPr lang="en-US" smtClean="0"/>
              <a:t>11/27/15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4057501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2C426D-CA4E-447C-9B37-32B1E71BEC6B}" type="datetimeFigureOut">
              <a:rPr lang="en-US" smtClean="0"/>
              <a:t>11/27/15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3040004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C426D-CA4E-447C-9B37-32B1E71BEC6B}" type="datetimeFigureOut">
              <a:rPr lang="en-US" smtClean="0"/>
              <a:t>11/27/15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4067717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2C426D-CA4E-447C-9B37-32B1E71BEC6B}" type="datetimeFigureOut">
              <a:rPr lang="en-US" smtClean="0"/>
              <a:t>11/27/15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1967778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C426D-CA4E-447C-9B37-32B1E71BEC6B}" type="datetimeFigureOut">
              <a:rPr lang="en-US" smtClean="0"/>
              <a:t>11/27/15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2558998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72C426D-CA4E-447C-9B37-32B1E71BEC6B}" type="datetimeFigureOut">
              <a:rPr lang="en-US" smtClean="0"/>
              <a:t>11/27/15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DDA259-2034-4140-A977-8FD75B0944E6}" type="slidenum">
              <a:rPr lang="en-US" smtClean="0"/>
              <a:t>‹#›</a:t>
            </a:fld>
            <a:endParaRPr lang="en-US"/>
          </a:p>
        </p:txBody>
      </p:sp>
    </p:spTree>
    <p:extLst>
      <p:ext uri="{BB962C8B-B14F-4D97-AF65-F5344CB8AC3E}">
        <p14:creationId xmlns:p14="http://schemas.microsoft.com/office/powerpoint/2010/main" val="28511879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2C426D-CA4E-447C-9B37-32B1E71BEC6B}" type="datetimeFigureOut">
              <a:rPr lang="en-US" smtClean="0"/>
              <a:t>11/27/15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DDA259-2034-4140-A977-8FD75B0944E6}" type="slidenum">
              <a:rPr lang="en-US" smtClean="0"/>
              <a:t>‹#›</a:t>
            </a:fld>
            <a:endParaRPr lang="en-US"/>
          </a:p>
        </p:txBody>
      </p:sp>
    </p:spTree>
    <p:extLst>
      <p:ext uri="{BB962C8B-B14F-4D97-AF65-F5344CB8AC3E}">
        <p14:creationId xmlns:p14="http://schemas.microsoft.com/office/powerpoint/2010/main" val="528480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6.jpeg"/><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9.jpeg"/><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2.jpeg"/><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3.jpe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15.jpeg"/><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6.jpeg"/><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17.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19.jpeg"/><Relationship Id="rId5" Type="http://schemas.openxmlformats.org/officeDocument/2006/relationships/hyperlink" Target="http://www.answers.com/topic/pleura" TargetMode="External"/><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hat-when-how.com/wp-content/uploads/2012/08/tmp69677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8" y="504002"/>
            <a:ext cx="5728187" cy="5816996"/>
          </a:xfrm>
          <a:prstGeom prst="rect">
            <a:avLst/>
          </a:prstGeom>
          <a:noFill/>
          <a:extLst>
            <a:ext uri="{909E8E84-426E-40DD-AFC4-6F175D3DCCD1}">
              <a14:hiddenFill xmlns:a14="http://schemas.microsoft.com/office/drawing/2010/main">
                <a:solidFill>
                  <a:srgbClr val="FFFFFF"/>
                </a:solidFill>
              </a14:hiddenFill>
            </a:ext>
          </a:extLst>
        </p:spPr>
      </p:pic>
      <p:sp>
        <p:nvSpPr>
          <p:cNvPr id="3075" name="Text Box 5"/>
          <p:cNvSpPr txBox="1">
            <a:spLocks noChangeArrowheads="1"/>
          </p:cNvSpPr>
          <p:nvPr/>
        </p:nvSpPr>
        <p:spPr bwMode="auto">
          <a:xfrm>
            <a:off x="4933034" y="1703046"/>
            <a:ext cx="3995813" cy="1508105"/>
          </a:xfrm>
          <a:prstGeom prst="rect">
            <a:avLst/>
          </a:prstGeom>
          <a:noFill/>
          <a:ln w="9525">
            <a:noFill/>
            <a:miter lim="800000"/>
            <a:headEnd/>
            <a:tailEnd/>
          </a:ln>
        </p:spPr>
        <p:txBody>
          <a:bodyPr wrap="square">
            <a:spAutoFit/>
          </a:bodyPr>
          <a:lstStyle/>
          <a:p>
            <a:r>
              <a:rPr lang="en-US" sz="3200" b="1" u="sng" dirty="0" smtClean="0"/>
              <a:t>Nov 27</a:t>
            </a:r>
            <a:r>
              <a:rPr lang="en-US" sz="3200" dirty="0" smtClean="0"/>
              <a:t>, Dec 01, 04, 08  </a:t>
            </a:r>
          </a:p>
          <a:p>
            <a:endParaRPr lang="en-US" sz="2800" dirty="0"/>
          </a:p>
          <a:p>
            <a:pPr algn="ctr"/>
            <a:r>
              <a:rPr lang="en-US" sz="3200" dirty="0" smtClean="0"/>
              <a:t>Chapter </a:t>
            </a:r>
            <a:r>
              <a:rPr lang="en-US" sz="3200" dirty="0"/>
              <a:t>22</a:t>
            </a:r>
          </a:p>
        </p:txBody>
      </p:sp>
      <p:sp>
        <p:nvSpPr>
          <p:cNvPr id="2" name="TextBox 1"/>
          <p:cNvSpPr txBox="1"/>
          <p:nvPr/>
        </p:nvSpPr>
        <p:spPr>
          <a:xfrm>
            <a:off x="4936030" y="242392"/>
            <a:ext cx="4265142" cy="1754326"/>
          </a:xfrm>
          <a:prstGeom prst="rect">
            <a:avLst/>
          </a:prstGeom>
          <a:noFill/>
        </p:spPr>
        <p:txBody>
          <a:bodyPr wrap="none" rtlCol="0">
            <a:spAutoFit/>
          </a:bodyPr>
          <a:lstStyle/>
          <a:p>
            <a:r>
              <a:rPr lang="en-US" sz="4000" dirty="0" smtClean="0"/>
              <a:t>Respiratory System</a:t>
            </a:r>
          </a:p>
          <a:p>
            <a:r>
              <a:rPr lang="en-US" sz="4000" dirty="0"/>
              <a:t>Anatomy</a:t>
            </a:r>
          </a:p>
          <a:p>
            <a:endParaRPr lang="en-US" sz="2800" dirty="0"/>
          </a:p>
        </p:txBody>
      </p:sp>
      <p:sp>
        <p:nvSpPr>
          <p:cNvPr id="3" name="TextBox 2"/>
          <p:cNvSpPr txBox="1"/>
          <p:nvPr/>
        </p:nvSpPr>
        <p:spPr>
          <a:xfrm>
            <a:off x="6096000" y="3412500"/>
            <a:ext cx="3041217" cy="2031325"/>
          </a:xfrm>
          <a:prstGeom prst="rect">
            <a:avLst/>
          </a:prstGeom>
          <a:noFill/>
        </p:spPr>
        <p:txBody>
          <a:bodyPr wrap="none" rtlCol="0">
            <a:spAutoFit/>
          </a:bodyPr>
          <a:lstStyle/>
          <a:p>
            <a:r>
              <a:rPr lang="en-US" dirty="0" smtClean="0"/>
              <a:t>November 27</a:t>
            </a:r>
          </a:p>
          <a:p>
            <a:r>
              <a:rPr lang="en-US" dirty="0" smtClean="0"/>
              <a:t>pp. 807-822 in the 10</a:t>
            </a:r>
            <a:r>
              <a:rPr lang="en-US" baseline="30000" dirty="0" smtClean="0"/>
              <a:t>th</a:t>
            </a:r>
            <a:r>
              <a:rPr lang="en-US" dirty="0" smtClean="0"/>
              <a:t> edition</a:t>
            </a:r>
          </a:p>
          <a:p>
            <a:endParaRPr lang="en-US" dirty="0" smtClean="0"/>
          </a:p>
          <a:p>
            <a:r>
              <a:rPr lang="en-US" dirty="0" smtClean="0"/>
              <a:t>November 27</a:t>
            </a:r>
          </a:p>
          <a:p>
            <a:r>
              <a:rPr lang="en-US" dirty="0" smtClean="0"/>
              <a:t>pp. 801-816 in </a:t>
            </a:r>
            <a:r>
              <a:rPr lang="en-US" smtClean="0"/>
              <a:t>the 9</a:t>
            </a:r>
            <a:r>
              <a:rPr lang="en-US" baseline="30000" smtClean="0"/>
              <a:t>th</a:t>
            </a:r>
            <a:r>
              <a:rPr lang="en-US" smtClean="0"/>
              <a:t> </a:t>
            </a:r>
            <a:r>
              <a:rPr lang="en-US" dirty="0" smtClean="0"/>
              <a:t>edition</a:t>
            </a:r>
          </a:p>
          <a:p>
            <a:endParaRPr lang="en-US" dirty="0"/>
          </a:p>
          <a:p>
            <a:endParaRPr lang="en-US" dirty="0"/>
          </a:p>
        </p:txBody>
      </p:sp>
    </p:spTree>
    <p:extLst>
      <p:ext uri="{BB962C8B-B14F-4D97-AF65-F5344CB8AC3E}">
        <p14:creationId xmlns:p14="http://schemas.microsoft.com/office/powerpoint/2010/main" val="14149930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52400" y="244475"/>
            <a:ext cx="8839200" cy="5468869"/>
          </a:xfrm>
          <a:prstGeom prst="rect">
            <a:avLst/>
          </a:prstGeom>
          <a:solidFill>
            <a:schemeClr val="bg1"/>
          </a:solidFill>
          <a:ln w="38100">
            <a:noFill/>
            <a:miter lim="800000"/>
            <a:headEnd/>
            <a:tailEnd/>
          </a:ln>
        </p:spPr>
        <p:txBody>
          <a:bodyPr>
            <a:spAutoFit/>
          </a:bodyPr>
          <a:lstStyle/>
          <a:p>
            <a:pPr marL="522288" indent="-522288" eaLnBrk="0" hangingPunct="0">
              <a:lnSpc>
                <a:spcPct val="85000"/>
              </a:lnSpc>
              <a:spcBef>
                <a:spcPct val="50000"/>
              </a:spcBef>
            </a:pPr>
            <a:r>
              <a:rPr lang="en-US" sz="2400" b="1" dirty="0">
                <a:solidFill>
                  <a:srgbClr val="CC6600"/>
                </a:solidFill>
              </a:rPr>
              <a:t>INTRODUCTION</a:t>
            </a:r>
          </a:p>
          <a:p>
            <a:pPr marL="522288" indent="-522288" eaLnBrk="0" hangingPunct="0">
              <a:lnSpc>
                <a:spcPct val="85000"/>
              </a:lnSpc>
              <a:spcBef>
                <a:spcPct val="50000"/>
              </a:spcBef>
            </a:pPr>
            <a:r>
              <a:rPr lang="en-US" sz="2400" dirty="0"/>
              <a:t>•  major function of respiratory system is to supply O</a:t>
            </a:r>
            <a:r>
              <a:rPr lang="en-US" sz="2400" baseline="-25000" dirty="0"/>
              <a:t>2</a:t>
            </a:r>
            <a:r>
              <a:rPr lang="en-US" sz="2400" dirty="0"/>
              <a:t> and dispose of  CO</a:t>
            </a:r>
            <a:r>
              <a:rPr lang="en-US" sz="2400" baseline="-25000" dirty="0"/>
              <a:t>2</a:t>
            </a:r>
            <a:endParaRPr lang="en-US" sz="2400" dirty="0"/>
          </a:p>
          <a:p>
            <a:pPr marL="522288" indent="-522288" eaLnBrk="0" hangingPunct="0">
              <a:lnSpc>
                <a:spcPct val="85000"/>
              </a:lnSpc>
              <a:spcBef>
                <a:spcPct val="50000"/>
              </a:spcBef>
            </a:pPr>
            <a:r>
              <a:rPr lang="en-US" sz="2400" dirty="0"/>
              <a:t>•  4 distinct processes:</a:t>
            </a:r>
          </a:p>
          <a:p>
            <a:pPr marL="522288" indent="-522288" eaLnBrk="0" hangingPunct="0">
              <a:lnSpc>
                <a:spcPct val="85000"/>
              </a:lnSpc>
              <a:spcBef>
                <a:spcPct val="50000"/>
              </a:spcBef>
            </a:pPr>
            <a:r>
              <a:rPr lang="en-US" sz="2400" dirty="0"/>
              <a:t>  1)  </a:t>
            </a:r>
            <a:r>
              <a:rPr lang="en-US" sz="2400" b="1" dirty="0">
                <a:solidFill>
                  <a:srgbClr val="CC6600"/>
                </a:solidFill>
              </a:rPr>
              <a:t>Pulmonary ventilation:</a:t>
            </a:r>
            <a:r>
              <a:rPr lang="en-US" sz="2400" dirty="0"/>
              <a:t>  movement of air in and out of lungs</a:t>
            </a:r>
          </a:p>
          <a:p>
            <a:pPr marL="522288" indent="-522288" eaLnBrk="0" hangingPunct="0">
              <a:lnSpc>
                <a:spcPct val="85000"/>
              </a:lnSpc>
              <a:spcBef>
                <a:spcPct val="50000"/>
              </a:spcBef>
            </a:pPr>
            <a:r>
              <a:rPr lang="en-US" sz="2400" dirty="0"/>
              <a:t>  2)  </a:t>
            </a:r>
            <a:r>
              <a:rPr lang="en-US" sz="2400" b="1" dirty="0">
                <a:solidFill>
                  <a:srgbClr val="CC6600"/>
                </a:solidFill>
              </a:rPr>
              <a:t>External respiration:</a:t>
            </a:r>
            <a:r>
              <a:rPr lang="en-US" sz="2400" dirty="0"/>
              <a:t>  exchange of gases between blood &amp; air of alveoli</a:t>
            </a:r>
          </a:p>
          <a:p>
            <a:pPr marL="522288" indent="-522288" eaLnBrk="0" hangingPunct="0">
              <a:lnSpc>
                <a:spcPct val="85000"/>
              </a:lnSpc>
              <a:spcBef>
                <a:spcPct val="50000"/>
              </a:spcBef>
            </a:pPr>
            <a:r>
              <a:rPr lang="en-US" sz="2400" dirty="0"/>
              <a:t>  3)  </a:t>
            </a:r>
            <a:r>
              <a:rPr lang="en-US" sz="2400" b="1" dirty="0">
                <a:solidFill>
                  <a:srgbClr val="CC6600"/>
                </a:solidFill>
              </a:rPr>
              <a:t>Transport of respiratory gases:</a:t>
            </a:r>
            <a:r>
              <a:rPr lang="en-US" sz="2400" dirty="0"/>
              <a:t>  role of blood in transport of gases between lungs &amp; tissues of body</a:t>
            </a:r>
          </a:p>
          <a:p>
            <a:pPr marL="522288" indent="-522288" eaLnBrk="0" hangingPunct="0">
              <a:lnSpc>
                <a:spcPct val="85000"/>
              </a:lnSpc>
              <a:spcBef>
                <a:spcPct val="50000"/>
              </a:spcBef>
            </a:pPr>
            <a:r>
              <a:rPr lang="en-US" sz="2400" dirty="0"/>
              <a:t>  4)  </a:t>
            </a:r>
            <a:r>
              <a:rPr lang="en-US" sz="2400" b="1" dirty="0">
                <a:solidFill>
                  <a:srgbClr val="CC6600"/>
                </a:solidFill>
              </a:rPr>
              <a:t>Internal respiration:</a:t>
            </a:r>
            <a:r>
              <a:rPr lang="en-US" sz="2400" dirty="0"/>
              <a:t>  at the level of the tissues, exchange of gases between blood in systemic capillaries and tissue cells</a:t>
            </a:r>
          </a:p>
          <a:p>
            <a:pPr marL="522288" indent="-522288" eaLnBrk="0" hangingPunct="0">
              <a:lnSpc>
                <a:spcPct val="85000"/>
              </a:lnSpc>
              <a:spcBef>
                <a:spcPct val="50000"/>
              </a:spcBef>
            </a:pPr>
            <a:r>
              <a:rPr lang="en-US" sz="2400" dirty="0"/>
              <a:t>•  first 2 functions handled by respiratory system; other two by CV system</a:t>
            </a:r>
            <a:endParaRPr lang="en-US" sz="2400" b="1" dirty="0"/>
          </a:p>
        </p:txBody>
      </p:sp>
      <p:sp>
        <p:nvSpPr>
          <p:cNvPr id="4099" name="Text Box 5" descr="Newsprint"/>
          <p:cNvSpPr txBox="1">
            <a:spLocks noChangeArrowheads="1"/>
          </p:cNvSpPr>
          <p:nvPr/>
        </p:nvSpPr>
        <p:spPr bwMode="auto">
          <a:xfrm>
            <a:off x="7848600" y="6613525"/>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spTree>
    <p:extLst>
      <p:ext uri="{BB962C8B-B14F-4D97-AF65-F5344CB8AC3E}">
        <p14:creationId xmlns:p14="http://schemas.microsoft.com/office/powerpoint/2010/main" val="3353021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133350" y="147638"/>
            <a:ext cx="8839200" cy="823944"/>
          </a:xfrm>
          <a:prstGeom prst="rect">
            <a:avLst/>
          </a:prstGeom>
          <a:noFill/>
          <a:ln w="38100">
            <a:noFill/>
            <a:miter lim="800000"/>
            <a:headEnd/>
            <a:tailEnd/>
          </a:ln>
        </p:spPr>
        <p:txBody>
          <a:bodyPr>
            <a:spAutoFit/>
          </a:bodyPr>
          <a:lstStyle/>
          <a:p>
            <a:pPr marL="609600" indent="-609600" eaLnBrk="0" hangingPunct="0">
              <a:lnSpc>
                <a:spcPct val="75000"/>
              </a:lnSpc>
              <a:spcBef>
                <a:spcPct val="50000"/>
              </a:spcBef>
            </a:pPr>
            <a:r>
              <a:rPr lang="en-US" sz="2400" b="1" i="1" u="sng" dirty="0">
                <a:solidFill>
                  <a:srgbClr val="008080"/>
                </a:solidFill>
              </a:rPr>
              <a:t>6.1  Describe the structure of each one of the components of the conduction and respiratory zones</a:t>
            </a:r>
          </a:p>
          <a:p>
            <a:pPr marL="609600" indent="-609600" eaLnBrk="0" hangingPunct="0">
              <a:lnSpc>
                <a:spcPct val="75000"/>
              </a:lnSpc>
              <a:spcBef>
                <a:spcPct val="50000"/>
              </a:spcBef>
            </a:pPr>
            <a:endParaRPr lang="en-US" sz="900" b="1" i="1" dirty="0">
              <a:solidFill>
                <a:srgbClr val="008080"/>
              </a:solidFill>
            </a:endParaRPr>
          </a:p>
        </p:txBody>
      </p:sp>
      <p:pic>
        <p:nvPicPr>
          <p:cNvPr id="5123" name="Picture 5" descr="E:\Chapter_22\D_JPEG_Images_and_Tables\Unlabeled_without_leaders\figure_22_01_unlabeled.jpg"/>
          <p:cNvPicPr>
            <a:picLocks noChangeAspect="1" noChangeArrowheads="1"/>
          </p:cNvPicPr>
          <p:nvPr/>
        </p:nvPicPr>
        <p:blipFill>
          <a:blip r:embed="rId3" cstate="print">
            <a:lum bright="-10000" contrast="20000"/>
          </a:blip>
          <a:srcRect l="11325" t="658" r="15800" b="7915"/>
          <a:stretch>
            <a:fillRect/>
          </a:stretch>
        </p:blipFill>
        <p:spPr bwMode="auto">
          <a:xfrm>
            <a:off x="5036870" y="2301875"/>
            <a:ext cx="4046805" cy="4471988"/>
          </a:xfrm>
          <a:prstGeom prst="rect">
            <a:avLst/>
          </a:prstGeom>
          <a:noFill/>
          <a:ln w="9525">
            <a:noFill/>
            <a:miter lim="800000"/>
            <a:headEnd/>
            <a:tailEnd/>
          </a:ln>
        </p:spPr>
      </p:pic>
      <p:sp>
        <p:nvSpPr>
          <p:cNvPr id="5124" name="Rectangle 7"/>
          <p:cNvSpPr>
            <a:spLocks noChangeArrowheads="1"/>
          </p:cNvSpPr>
          <p:nvPr/>
        </p:nvSpPr>
        <p:spPr bwMode="auto">
          <a:xfrm>
            <a:off x="288925" y="995208"/>
            <a:ext cx="5354638" cy="4893647"/>
          </a:xfrm>
          <a:prstGeom prst="rect">
            <a:avLst/>
          </a:prstGeom>
          <a:noFill/>
          <a:ln w="9525">
            <a:noFill/>
            <a:miter lim="800000"/>
            <a:headEnd/>
            <a:tailEnd/>
          </a:ln>
        </p:spPr>
        <p:txBody>
          <a:bodyPr>
            <a:spAutoFit/>
          </a:bodyPr>
          <a:lstStyle/>
          <a:p>
            <a:pPr marL="223838" indent="-223838"/>
            <a:r>
              <a:rPr lang="en-US" sz="2400" dirty="0" smtClean="0"/>
              <a:t>•  </a:t>
            </a:r>
            <a:r>
              <a:rPr lang="en-US" sz="2400" b="1" dirty="0">
                <a:solidFill>
                  <a:srgbClr val="008080"/>
                </a:solidFill>
              </a:rPr>
              <a:t>conducting zone:</a:t>
            </a:r>
            <a:r>
              <a:rPr lang="en-US" sz="2400" b="1" dirty="0"/>
              <a:t>  </a:t>
            </a:r>
            <a:r>
              <a:rPr lang="en-US" sz="2400" dirty="0"/>
              <a:t>(passageways) </a:t>
            </a:r>
            <a:r>
              <a:rPr lang="en-US" sz="2400" dirty="0" smtClean="0"/>
              <a:t>»»»» </a:t>
            </a:r>
            <a:r>
              <a:rPr lang="en-US" sz="2000" b="1" dirty="0" smtClean="0"/>
              <a:t>1</a:t>
            </a:r>
            <a:r>
              <a:rPr lang="en-US" sz="2400" dirty="0" smtClean="0"/>
              <a:t> nose</a:t>
            </a:r>
            <a:r>
              <a:rPr lang="en-US" sz="2400" dirty="0"/>
              <a:t>, </a:t>
            </a:r>
            <a:r>
              <a:rPr lang="en-US" sz="2000" b="1" dirty="0" smtClean="0"/>
              <a:t>2</a:t>
            </a:r>
            <a:r>
              <a:rPr lang="en-US" sz="2400" b="1" dirty="0" smtClean="0"/>
              <a:t> </a:t>
            </a:r>
            <a:r>
              <a:rPr lang="en-US" sz="2400" dirty="0" smtClean="0"/>
              <a:t>nasal </a:t>
            </a:r>
            <a:r>
              <a:rPr lang="en-US" sz="2400" dirty="0"/>
              <a:t>cavity, </a:t>
            </a:r>
            <a:r>
              <a:rPr lang="en-US" sz="2000" b="1" dirty="0" smtClean="0"/>
              <a:t>3</a:t>
            </a:r>
            <a:r>
              <a:rPr lang="en-US" sz="2400" b="1" dirty="0" smtClean="0"/>
              <a:t> </a:t>
            </a:r>
            <a:r>
              <a:rPr lang="en-US" sz="2400" dirty="0" smtClean="0"/>
              <a:t>pharynx</a:t>
            </a:r>
            <a:r>
              <a:rPr lang="en-US" sz="2400" dirty="0"/>
              <a:t>, </a:t>
            </a:r>
            <a:r>
              <a:rPr lang="en-US" sz="2400" dirty="0" smtClean="0"/>
              <a:t>            </a:t>
            </a:r>
            <a:r>
              <a:rPr lang="en-US" sz="2000" b="1" dirty="0" smtClean="0"/>
              <a:t>4</a:t>
            </a:r>
            <a:r>
              <a:rPr lang="en-US" sz="2400" b="1" dirty="0" smtClean="0"/>
              <a:t> </a:t>
            </a:r>
            <a:r>
              <a:rPr lang="en-US" sz="2400" dirty="0" smtClean="0"/>
              <a:t>larynx</a:t>
            </a:r>
            <a:r>
              <a:rPr lang="en-US" sz="2400" dirty="0"/>
              <a:t>, </a:t>
            </a:r>
            <a:r>
              <a:rPr lang="en-US" sz="2000" b="1" dirty="0" smtClean="0"/>
              <a:t>5 </a:t>
            </a:r>
            <a:r>
              <a:rPr lang="en-US" sz="2400" dirty="0" smtClean="0"/>
              <a:t>trachea, </a:t>
            </a:r>
            <a:r>
              <a:rPr lang="en-US" sz="2000" b="1" dirty="0" smtClean="0"/>
              <a:t>6</a:t>
            </a:r>
            <a:r>
              <a:rPr lang="en-US" sz="2400" dirty="0" smtClean="0"/>
              <a:t> bronchi</a:t>
            </a:r>
            <a:r>
              <a:rPr lang="en-US" sz="2400" dirty="0"/>
              <a:t>, bronchioles, terminal </a:t>
            </a:r>
            <a:r>
              <a:rPr lang="en-US" sz="2400" dirty="0" smtClean="0"/>
              <a:t>bronchioles /  </a:t>
            </a:r>
            <a:r>
              <a:rPr lang="en-US" sz="2400" dirty="0"/>
              <a:t>as well as providing a passageway, conducting zone organs also </a:t>
            </a:r>
            <a:r>
              <a:rPr lang="en-US" sz="2400" b="1" dirty="0">
                <a:solidFill>
                  <a:srgbClr val="008080"/>
                </a:solidFill>
              </a:rPr>
              <a:t>cleanse</a:t>
            </a:r>
            <a:r>
              <a:rPr lang="en-US" sz="2400" dirty="0"/>
              <a:t>, </a:t>
            </a:r>
            <a:r>
              <a:rPr lang="en-US" sz="2400" b="1" dirty="0">
                <a:solidFill>
                  <a:srgbClr val="008080"/>
                </a:solidFill>
              </a:rPr>
              <a:t>humidify</a:t>
            </a:r>
            <a:r>
              <a:rPr lang="en-US" sz="2400" dirty="0"/>
              <a:t> &amp; </a:t>
            </a:r>
            <a:r>
              <a:rPr lang="en-US" sz="2400" b="1" dirty="0">
                <a:solidFill>
                  <a:srgbClr val="008080"/>
                </a:solidFill>
              </a:rPr>
              <a:t>warm</a:t>
            </a:r>
            <a:r>
              <a:rPr lang="en-US" sz="2400" dirty="0"/>
              <a:t> incoming </a:t>
            </a:r>
            <a:r>
              <a:rPr lang="en-US" sz="2400" dirty="0" smtClean="0"/>
              <a:t>air</a:t>
            </a:r>
          </a:p>
          <a:p>
            <a:pPr marL="223838" indent="-223838"/>
            <a:endParaRPr lang="en-US" sz="2400" b="1" dirty="0" smtClean="0">
              <a:solidFill>
                <a:srgbClr val="008080"/>
              </a:solidFill>
            </a:endParaRPr>
          </a:p>
          <a:p>
            <a:pPr marL="223838" indent="-223838"/>
            <a:r>
              <a:rPr lang="en-US" sz="2400" dirty="0"/>
              <a:t>• </a:t>
            </a:r>
            <a:r>
              <a:rPr lang="en-US" sz="2400" b="1" dirty="0" smtClean="0">
                <a:solidFill>
                  <a:srgbClr val="008080"/>
                </a:solidFill>
              </a:rPr>
              <a:t>respiratory </a:t>
            </a:r>
            <a:r>
              <a:rPr lang="en-US" sz="2400" b="1" dirty="0">
                <a:solidFill>
                  <a:srgbClr val="008080"/>
                </a:solidFill>
              </a:rPr>
              <a:t>zone:</a:t>
            </a:r>
            <a:r>
              <a:rPr lang="en-US" sz="2400" b="1" dirty="0"/>
              <a:t>  </a:t>
            </a:r>
            <a:r>
              <a:rPr lang="en-US" sz="2400" dirty="0"/>
              <a:t>(= site of gas exchange) »»  composed of respiratory bronchioles, alveolar ducts &amp; alveoli (microscopic)</a:t>
            </a:r>
          </a:p>
          <a:p>
            <a:pPr marL="223838" indent="-223838"/>
            <a:endParaRPr lang="en-US" sz="2400" dirty="0"/>
          </a:p>
        </p:txBody>
      </p:sp>
      <p:sp>
        <p:nvSpPr>
          <p:cNvPr id="2" name="TextBox 1"/>
          <p:cNvSpPr txBox="1"/>
          <p:nvPr/>
        </p:nvSpPr>
        <p:spPr>
          <a:xfrm>
            <a:off x="6642848" y="3603812"/>
            <a:ext cx="301686" cy="369332"/>
          </a:xfrm>
          <a:prstGeom prst="rect">
            <a:avLst/>
          </a:prstGeom>
          <a:noFill/>
        </p:spPr>
        <p:txBody>
          <a:bodyPr wrap="none" rtlCol="0">
            <a:spAutoFit/>
          </a:bodyPr>
          <a:lstStyle/>
          <a:p>
            <a:r>
              <a:rPr lang="en-US" dirty="0" smtClean="0"/>
              <a:t>3</a:t>
            </a:r>
            <a:endParaRPr lang="en-US" dirty="0"/>
          </a:p>
        </p:txBody>
      </p:sp>
      <p:sp>
        <p:nvSpPr>
          <p:cNvPr id="3" name="TextBox 2"/>
          <p:cNvSpPr txBox="1"/>
          <p:nvPr/>
        </p:nvSpPr>
        <p:spPr>
          <a:xfrm>
            <a:off x="5983942" y="3288268"/>
            <a:ext cx="484095" cy="369332"/>
          </a:xfrm>
          <a:prstGeom prst="rect">
            <a:avLst/>
          </a:prstGeom>
          <a:noFill/>
        </p:spPr>
        <p:txBody>
          <a:bodyPr wrap="square" rtlCol="0">
            <a:spAutoFit/>
          </a:bodyPr>
          <a:lstStyle/>
          <a:p>
            <a:r>
              <a:rPr lang="en-US" dirty="0" smtClean="0"/>
              <a:t>1</a:t>
            </a:r>
            <a:endParaRPr lang="en-US" dirty="0"/>
          </a:p>
        </p:txBody>
      </p:sp>
      <p:sp>
        <p:nvSpPr>
          <p:cNvPr id="7" name="TextBox 6"/>
          <p:cNvSpPr txBox="1"/>
          <p:nvPr/>
        </p:nvSpPr>
        <p:spPr>
          <a:xfrm>
            <a:off x="6663704" y="4095947"/>
            <a:ext cx="301686" cy="369332"/>
          </a:xfrm>
          <a:prstGeom prst="rect">
            <a:avLst/>
          </a:prstGeom>
          <a:noFill/>
        </p:spPr>
        <p:txBody>
          <a:bodyPr wrap="none" rtlCol="0">
            <a:spAutoFit/>
          </a:bodyPr>
          <a:lstStyle/>
          <a:p>
            <a:r>
              <a:rPr lang="en-US" dirty="0"/>
              <a:t>4</a:t>
            </a:r>
          </a:p>
        </p:txBody>
      </p:sp>
      <p:sp>
        <p:nvSpPr>
          <p:cNvPr id="4" name="Rectangle 3"/>
          <p:cNvSpPr/>
          <p:nvPr/>
        </p:nvSpPr>
        <p:spPr>
          <a:xfrm>
            <a:off x="6909429" y="4992452"/>
            <a:ext cx="301686" cy="369332"/>
          </a:xfrm>
          <a:prstGeom prst="rect">
            <a:avLst/>
          </a:prstGeom>
        </p:spPr>
        <p:txBody>
          <a:bodyPr wrap="none">
            <a:spAutoFit/>
          </a:bodyPr>
          <a:lstStyle/>
          <a:p>
            <a:r>
              <a:rPr lang="en-US" dirty="0"/>
              <a:t>6</a:t>
            </a:r>
          </a:p>
        </p:txBody>
      </p:sp>
      <p:sp>
        <p:nvSpPr>
          <p:cNvPr id="5" name="Rectangle 4"/>
          <p:cNvSpPr/>
          <p:nvPr/>
        </p:nvSpPr>
        <p:spPr>
          <a:xfrm>
            <a:off x="6822391" y="4520829"/>
            <a:ext cx="301686" cy="369332"/>
          </a:xfrm>
          <a:prstGeom prst="rect">
            <a:avLst/>
          </a:prstGeom>
        </p:spPr>
        <p:txBody>
          <a:bodyPr wrap="none">
            <a:spAutoFit/>
          </a:bodyPr>
          <a:lstStyle/>
          <a:p>
            <a:r>
              <a:rPr lang="en-US" dirty="0"/>
              <a:t>5</a:t>
            </a:r>
          </a:p>
        </p:txBody>
      </p:sp>
      <p:sp>
        <p:nvSpPr>
          <p:cNvPr id="6" name="Rectangle 5"/>
          <p:cNvSpPr/>
          <p:nvPr/>
        </p:nvSpPr>
        <p:spPr>
          <a:xfrm>
            <a:off x="6271216" y="3203702"/>
            <a:ext cx="359394" cy="400110"/>
          </a:xfrm>
          <a:prstGeom prst="rect">
            <a:avLst/>
          </a:prstGeom>
        </p:spPr>
        <p:txBody>
          <a:bodyPr wrap="none">
            <a:spAutoFit/>
          </a:bodyPr>
          <a:lstStyle/>
          <a:p>
            <a:r>
              <a:rPr lang="en-US" dirty="0"/>
              <a:t>2</a:t>
            </a:r>
            <a:r>
              <a:rPr lang="en-US" sz="2000" b="1" dirty="0"/>
              <a:t> </a:t>
            </a:r>
            <a:endParaRPr lang="en-US" dirty="0"/>
          </a:p>
        </p:txBody>
      </p:sp>
    </p:spTree>
    <p:extLst>
      <p:ext uri="{BB962C8B-B14F-4D97-AF65-F5344CB8AC3E}">
        <p14:creationId xmlns:p14="http://schemas.microsoft.com/office/powerpoint/2010/main" val="3776094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0" y="0"/>
            <a:ext cx="9144000" cy="3216275"/>
          </a:xfrm>
          <a:prstGeom prst="rect">
            <a:avLst/>
          </a:prstGeom>
          <a:noFill/>
          <a:ln w="38100">
            <a:noFill/>
            <a:miter lim="800000"/>
            <a:headEnd/>
            <a:tailEnd/>
          </a:ln>
        </p:spPr>
        <p:txBody>
          <a:bodyPr>
            <a:spAutoFit/>
          </a:bodyPr>
          <a:lstStyle/>
          <a:p>
            <a:pPr marL="223838" indent="-223838" eaLnBrk="0" hangingPunct="0">
              <a:lnSpc>
                <a:spcPct val="75000"/>
              </a:lnSpc>
              <a:spcBef>
                <a:spcPct val="50000"/>
              </a:spcBef>
            </a:pPr>
            <a:r>
              <a:rPr lang="en-CA" b="1" u="sng">
                <a:solidFill>
                  <a:srgbClr val="008080"/>
                </a:solidFill>
              </a:rPr>
              <a:t>1.  Nose</a:t>
            </a:r>
          </a:p>
          <a:p>
            <a:pPr marL="223838" indent="-223838" eaLnBrk="0" hangingPunct="0">
              <a:lnSpc>
                <a:spcPct val="65000"/>
              </a:lnSpc>
              <a:spcBef>
                <a:spcPct val="50000"/>
              </a:spcBef>
            </a:pPr>
            <a:r>
              <a:rPr lang="en-CA"/>
              <a:t>•  functions:  </a:t>
            </a:r>
          </a:p>
          <a:p>
            <a:pPr marL="223838" indent="-223838" eaLnBrk="0" hangingPunct="0">
              <a:lnSpc>
                <a:spcPct val="50000"/>
              </a:lnSpc>
              <a:spcBef>
                <a:spcPct val="50000"/>
              </a:spcBef>
            </a:pPr>
            <a:r>
              <a:rPr lang="en-CA"/>
              <a:t>   a)  airway for respiration</a:t>
            </a:r>
          </a:p>
          <a:p>
            <a:pPr marL="223838" indent="-223838" eaLnBrk="0" hangingPunct="0">
              <a:lnSpc>
                <a:spcPct val="50000"/>
              </a:lnSpc>
              <a:spcBef>
                <a:spcPct val="50000"/>
              </a:spcBef>
            </a:pPr>
            <a:r>
              <a:rPr lang="en-CA"/>
              <a:t>   b)  moistens &amp; warms incoming air</a:t>
            </a:r>
          </a:p>
          <a:p>
            <a:pPr marL="223838" indent="-223838" eaLnBrk="0" hangingPunct="0">
              <a:lnSpc>
                <a:spcPct val="50000"/>
              </a:lnSpc>
              <a:spcBef>
                <a:spcPct val="50000"/>
              </a:spcBef>
            </a:pPr>
            <a:r>
              <a:rPr lang="en-CA"/>
              <a:t>   c)  filters &amp; cleans inspired air</a:t>
            </a:r>
          </a:p>
          <a:p>
            <a:pPr marL="223838" indent="-223838" eaLnBrk="0" hangingPunct="0">
              <a:lnSpc>
                <a:spcPct val="50000"/>
              </a:lnSpc>
              <a:spcBef>
                <a:spcPct val="50000"/>
              </a:spcBef>
            </a:pPr>
            <a:r>
              <a:rPr lang="en-CA"/>
              <a:t>   d)  resonating chamber for speech</a:t>
            </a:r>
          </a:p>
          <a:p>
            <a:pPr marL="223838" indent="-223838" eaLnBrk="0" hangingPunct="0">
              <a:lnSpc>
                <a:spcPct val="50000"/>
              </a:lnSpc>
              <a:spcBef>
                <a:spcPct val="50000"/>
              </a:spcBef>
            </a:pPr>
            <a:r>
              <a:rPr lang="en-CA"/>
              <a:t>   </a:t>
            </a:r>
            <a:r>
              <a:rPr lang="en-US"/>
              <a:t>e</a:t>
            </a:r>
            <a:r>
              <a:rPr lang="en-CA"/>
              <a:t>)  olfactory (smell) receptors</a:t>
            </a:r>
          </a:p>
          <a:p>
            <a:pPr marL="223838" indent="-223838" eaLnBrk="0" hangingPunct="0">
              <a:lnSpc>
                <a:spcPct val="75000"/>
              </a:lnSpc>
              <a:spcBef>
                <a:spcPct val="50000"/>
              </a:spcBef>
            </a:pPr>
            <a:r>
              <a:rPr lang="en-CA"/>
              <a:t>•  structure of </a:t>
            </a:r>
            <a:r>
              <a:rPr lang="en-CA" b="1">
                <a:solidFill>
                  <a:srgbClr val="008080"/>
                </a:solidFill>
              </a:rPr>
              <a:t>external</a:t>
            </a:r>
            <a:r>
              <a:rPr lang="en-CA"/>
              <a:t> nose: differences in nose size/shape due to differences in nasal cartilages</a:t>
            </a:r>
          </a:p>
          <a:p>
            <a:pPr marL="223838" indent="-223838" eaLnBrk="0" hangingPunct="0">
              <a:lnSpc>
                <a:spcPct val="75000"/>
              </a:lnSpc>
              <a:spcBef>
                <a:spcPct val="50000"/>
              </a:spcBef>
            </a:pPr>
            <a:r>
              <a:rPr lang="en-CA"/>
              <a:t>  </a:t>
            </a:r>
            <a:endParaRPr lang="en-CA" b="1" u="sng"/>
          </a:p>
        </p:txBody>
      </p:sp>
      <p:sp>
        <p:nvSpPr>
          <p:cNvPr id="6147" name="Text Box 6"/>
          <p:cNvSpPr txBox="1">
            <a:spLocks noChangeArrowheads="1"/>
          </p:cNvSpPr>
          <p:nvPr/>
        </p:nvSpPr>
        <p:spPr bwMode="auto">
          <a:xfrm>
            <a:off x="336550" y="3398838"/>
            <a:ext cx="3021013" cy="1016000"/>
          </a:xfrm>
          <a:prstGeom prst="rect">
            <a:avLst/>
          </a:prstGeom>
          <a:noFill/>
          <a:ln w="3175">
            <a:solidFill>
              <a:srgbClr val="008080"/>
            </a:solidFill>
            <a:miter lim="800000"/>
            <a:headEnd/>
            <a:tailEnd/>
          </a:ln>
        </p:spPr>
        <p:txBody>
          <a:bodyPr>
            <a:spAutoFit/>
          </a:bodyPr>
          <a:lstStyle/>
          <a:p>
            <a:pPr algn="ctr" eaLnBrk="0" hangingPunct="0">
              <a:lnSpc>
                <a:spcPct val="75000"/>
              </a:lnSpc>
              <a:spcBef>
                <a:spcPct val="50000"/>
              </a:spcBef>
            </a:pPr>
            <a:r>
              <a:rPr lang="en-CA"/>
              <a:t>skin covering dorsal</a:t>
            </a:r>
            <a:r>
              <a:rPr lang="en-US"/>
              <a:t>/</a:t>
            </a:r>
            <a:r>
              <a:rPr lang="en-CA"/>
              <a:t>lateral aspects of nose is thin</a:t>
            </a:r>
            <a:r>
              <a:rPr lang="en-US"/>
              <a:t>;</a:t>
            </a:r>
            <a:r>
              <a:rPr lang="en-CA"/>
              <a:t> contains many </a:t>
            </a:r>
            <a:r>
              <a:rPr lang="en-CA" b="1">
                <a:solidFill>
                  <a:srgbClr val="008080"/>
                </a:solidFill>
              </a:rPr>
              <a:t>sebaceous</a:t>
            </a:r>
            <a:r>
              <a:rPr lang="en-CA"/>
              <a:t> glands</a:t>
            </a:r>
            <a:endParaRPr lang="en-CA" u="sng"/>
          </a:p>
        </p:txBody>
      </p:sp>
      <p:pic>
        <p:nvPicPr>
          <p:cNvPr id="6148" name="Picture 9" descr="E:\Chapter_22\B_JPEG_Images_and_Tables\a_labeled\figure_22_02b_labeled.jpg"/>
          <p:cNvPicPr>
            <a:picLocks noChangeAspect="1" noChangeArrowheads="1"/>
          </p:cNvPicPr>
          <p:nvPr/>
        </p:nvPicPr>
        <p:blipFill>
          <a:blip r:embed="rId3" cstate="print"/>
          <a:srcRect l="1855" t="1517" r="1688" b="5920"/>
          <a:stretch>
            <a:fillRect/>
          </a:stretch>
        </p:blipFill>
        <p:spPr bwMode="auto">
          <a:xfrm>
            <a:off x="3765550" y="2606675"/>
            <a:ext cx="5083175" cy="4167188"/>
          </a:xfrm>
          <a:prstGeom prst="rect">
            <a:avLst/>
          </a:prstGeom>
          <a:noFill/>
          <a:ln w="9525">
            <a:noFill/>
            <a:miter lim="800000"/>
            <a:headEnd/>
            <a:tailEnd/>
          </a:ln>
        </p:spPr>
      </p:pic>
      <p:sp>
        <p:nvSpPr>
          <p:cNvPr id="11" name="Text Box 7"/>
          <p:cNvSpPr txBox="1">
            <a:spLocks noChangeArrowheads="1"/>
          </p:cNvSpPr>
          <p:nvPr/>
        </p:nvSpPr>
        <p:spPr bwMode="auto">
          <a:xfrm>
            <a:off x="8051800" y="5441950"/>
            <a:ext cx="893763" cy="304800"/>
          </a:xfrm>
          <a:prstGeom prst="rect">
            <a:avLst/>
          </a:prstGeom>
          <a:noFill/>
          <a:ln w="9525">
            <a:noFill/>
            <a:miter lim="800000"/>
            <a:headEnd/>
            <a:tailEnd/>
          </a:ln>
          <a:effectLst/>
        </p:spPr>
        <p:txBody>
          <a:bodyPr wrap="none">
            <a:spAutoFit/>
          </a:bodyPr>
          <a:lstStyle/>
          <a:p>
            <a:pPr eaLnBrk="0" hangingPunct="0">
              <a:defRPr/>
            </a:pPr>
            <a:r>
              <a:rPr lang="en-US" sz="1400" b="1" dirty="0" err="1">
                <a:effectLst>
                  <a:outerShdw blurRad="38100" dist="38100" dir="2700000" algn="tl">
                    <a:srgbClr val="000000">
                      <a:alpha val="43137"/>
                    </a:srgbClr>
                  </a:outerShdw>
                </a:effectLst>
              </a:rPr>
              <a:t>philtrum</a:t>
            </a:r>
            <a:endParaRPr lang="en-US" sz="1400" b="1" dirty="0">
              <a:effectLst>
                <a:outerShdw blurRad="38100" dist="38100" dir="2700000" algn="tl">
                  <a:srgbClr val="000000">
                    <a:alpha val="43137"/>
                  </a:srgbClr>
                </a:outerShdw>
              </a:effectLst>
            </a:endParaRPr>
          </a:p>
        </p:txBody>
      </p:sp>
      <p:sp>
        <p:nvSpPr>
          <p:cNvPr id="6150" name="Text Box 5"/>
          <p:cNvSpPr txBox="1">
            <a:spLocks noChangeArrowheads="1"/>
          </p:cNvSpPr>
          <p:nvPr/>
        </p:nvSpPr>
        <p:spPr bwMode="auto">
          <a:xfrm>
            <a:off x="7923213" y="6459538"/>
            <a:ext cx="1131887" cy="346075"/>
          </a:xfrm>
          <a:prstGeom prst="rect">
            <a:avLst/>
          </a:prstGeom>
          <a:solidFill>
            <a:schemeClr val="bg1"/>
          </a:solidFill>
          <a:ln w="9525">
            <a:solidFill>
              <a:srgbClr val="008080"/>
            </a:solidFill>
            <a:miter lim="800000"/>
            <a:headEnd/>
            <a:tailEnd/>
          </a:ln>
        </p:spPr>
        <p:txBody>
          <a:bodyPr wrap="none">
            <a:spAutoFit/>
          </a:bodyPr>
          <a:lstStyle/>
          <a:p>
            <a:pPr eaLnBrk="0" hangingPunct="0"/>
            <a:r>
              <a:rPr lang="en-CA" sz="1600" b="1"/>
              <a:t>Fig. 22.2</a:t>
            </a:r>
            <a:r>
              <a:rPr lang="en-US" sz="1600" b="1"/>
              <a:t>b</a:t>
            </a:r>
            <a:endParaRPr lang="en-CA" sz="1600" b="1"/>
          </a:p>
        </p:txBody>
      </p:sp>
    </p:spTree>
    <p:extLst>
      <p:ext uri="{BB962C8B-B14F-4D97-AF65-F5344CB8AC3E}">
        <p14:creationId xmlns:p14="http://schemas.microsoft.com/office/powerpoint/2010/main" val="177334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6986588" y="6065838"/>
            <a:ext cx="1371600" cy="406400"/>
          </a:xfrm>
          <a:prstGeom prst="rect">
            <a:avLst/>
          </a:prstGeom>
          <a:gradFill rotWithShape="0">
            <a:gsLst>
              <a:gs pos="0">
                <a:srgbClr val="FFCC99"/>
              </a:gs>
              <a:gs pos="50000">
                <a:srgbClr val="FFFFFF"/>
              </a:gs>
              <a:gs pos="100000">
                <a:srgbClr val="FFCC99"/>
              </a:gs>
            </a:gsLst>
            <a:lin ang="5400000" scaled="1"/>
          </a:gradFill>
          <a:ln w="9525">
            <a:solidFill>
              <a:srgbClr val="FF9933"/>
            </a:solidFill>
            <a:miter lim="800000"/>
            <a:headEnd/>
            <a:tailEnd/>
          </a:ln>
        </p:spPr>
        <p:txBody>
          <a:bodyPr>
            <a:spAutoFit/>
          </a:bodyPr>
          <a:lstStyle/>
          <a:p>
            <a:pPr algn="ctr" eaLnBrk="0" hangingPunct="0">
              <a:spcBef>
                <a:spcPct val="50000"/>
              </a:spcBef>
            </a:pPr>
            <a:r>
              <a:rPr lang="en-US" b="1"/>
              <a:t>Fig. 22.3</a:t>
            </a:r>
            <a:endParaRPr lang="en-CA" b="1"/>
          </a:p>
        </p:txBody>
      </p:sp>
      <p:pic>
        <p:nvPicPr>
          <p:cNvPr id="7171" name="Picture 5" descr="22-03bUpperRespir_UN.jpg"/>
          <p:cNvPicPr>
            <a:picLocks noChangeAspect="1" noChangeArrowheads="1"/>
          </p:cNvPicPr>
          <p:nvPr/>
        </p:nvPicPr>
        <p:blipFill>
          <a:blip r:embed="rId3" cstate="print">
            <a:lum bright="-6000" contrast="12000"/>
          </a:blip>
          <a:srcRect l="19774" t="1993" r="18622" b="5978"/>
          <a:stretch>
            <a:fillRect/>
          </a:stretch>
        </p:blipFill>
        <p:spPr bwMode="auto">
          <a:xfrm>
            <a:off x="4491038" y="1189038"/>
            <a:ext cx="4652962" cy="4754562"/>
          </a:xfrm>
          <a:prstGeom prst="rect">
            <a:avLst/>
          </a:prstGeom>
          <a:noFill/>
          <a:ln w="9525">
            <a:noFill/>
            <a:miter lim="800000"/>
            <a:headEnd/>
            <a:tailEnd/>
          </a:ln>
        </p:spPr>
      </p:pic>
      <p:sp>
        <p:nvSpPr>
          <p:cNvPr id="7172" name="Text Box 6"/>
          <p:cNvSpPr txBox="1">
            <a:spLocks noChangeArrowheads="1"/>
          </p:cNvSpPr>
          <p:nvPr/>
        </p:nvSpPr>
        <p:spPr bwMode="auto">
          <a:xfrm>
            <a:off x="0" y="0"/>
            <a:ext cx="4829175" cy="4801314"/>
          </a:xfrm>
          <a:prstGeom prst="rect">
            <a:avLst/>
          </a:prstGeom>
          <a:noFill/>
          <a:ln w="3175">
            <a:noFill/>
            <a:miter lim="800000"/>
            <a:headEnd/>
            <a:tailEnd/>
          </a:ln>
        </p:spPr>
        <p:txBody>
          <a:bodyPr>
            <a:spAutoFit/>
          </a:bodyPr>
          <a:lstStyle/>
          <a:p>
            <a:pPr marL="223838" indent="-223838" eaLnBrk="0" hangingPunct="0">
              <a:spcBef>
                <a:spcPts val="0"/>
              </a:spcBef>
              <a:buFont typeface="Arial" pitchFamily="34" charset="0"/>
              <a:buChar char="•"/>
              <a:defRPr/>
            </a:pPr>
            <a:r>
              <a:rPr lang="en-CA" dirty="0"/>
              <a:t>air enters </a:t>
            </a:r>
            <a:r>
              <a:rPr lang="en-CA" b="1" dirty="0">
                <a:solidFill>
                  <a:srgbClr val="993300"/>
                </a:solidFill>
              </a:rPr>
              <a:t>nasal cavity</a:t>
            </a:r>
            <a:r>
              <a:rPr lang="en-CA" dirty="0">
                <a:solidFill>
                  <a:srgbClr val="993300"/>
                </a:solidFill>
              </a:rPr>
              <a:t> </a:t>
            </a:r>
            <a:r>
              <a:rPr lang="en-CA" dirty="0"/>
              <a:t>via </a:t>
            </a:r>
            <a:r>
              <a:rPr lang="en-CA" b="1" dirty="0">
                <a:solidFill>
                  <a:srgbClr val="993300"/>
                </a:solidFill>
              </a:rPr>
              <a:t>external nares</a:t>
            </a:r>
            <a:r>
              <a:rPr lang="en-CA" dirty="0">
                <a:solidFill>
                  <a:srgbClr val="993300"/>
                </a:solidFill>
              </a:rPr>
              <a:t> (</a:t>
            </a:r>
            <a:r>
              <a:rPr lang="en-CA" b="1" dirty="0">
                <a:solidFill>
                  <a:srgbClr val="993300"/>
                </a:solidFill>
              </a:rPr>
              <a:t>nostrils</a:t>
            </a:r>
            <a:r>
              <a:rPr lang="en-CA" dirty="0">
                <a:solidFill>
                  <a:srgbClr val="993300"/>
                </a:solidFill>
              </a:rPr>
              <a:t>)</a:t>
            </a:r>
            <a:r>
              <a:rPr lang="en-CA" dirty="0"/>
              <a:t> </a:t>
            </a:r>
            <a:r>
              <a:rPr lang="en-CA" dirty="0" smtClean="0"/>
              <a:t>-cavity </a:t>
            </a:r>
            <a:r>
              <a:rPr lang="en-CA" dirty="0"/>
              <a:t>divided by midline </a:t>
            </a:r>
            <a:r>
              <a:rPr lang="en-CA" b="1" dirty="0">
                <a:solidFill>
                  <a:srgbClr val="993300"/>
                </a:solidFill>
              </a:rPr>
              <a:t>nasal septum</a:t>
            </a:r>
            <a:r>
              <a:rPr lang="en-CA" dirty="0">
                <a:solidFill>
                  <a:srgbClr val="993300"/>
                </a:solidFill>
              </a:rPr>
              <a:t> </a:t>
            </a:r>
            <a:r>
              <a:rPr lang="en-CA" dirty="0"/>
              <a:t>(cartilage » bone); air then goes via </a:t>
            </a:r>
            <a:r>
              <a:rPr lang="en-CA" b="1" dirty="0">
                <a:solidFill>
                  <a:srgbClr val="993300"/>
                </a:solidFill>
              </a:rPr>
              <a:t>internal nares</a:t>
            </a:r>
            <a:r>
              <a:rPr lang="en-CA" dirty="0">
                <a:solidFill>
                  <a:srgbClr val="993300"/>
                </a:solidFill>
              </a:rPr>
              <a:t> </a:t>
            </a:r>
            <a:r>
              <a:rPr lang="en-CA" dirty="0"/>
              <a:t>to </a:t>
            </a:r>
            <a:r>
              <a:rPr lang="en-CA" b="1" dirty="0">
                <a:solidFill>
                  <a:srgbClr val="993300"/>
                </a:solidFill>
              </a:rPr>
              <a:t>nasopharynx</a:t>
            </a:r>
          </a:p>
          <a:p>
            <a:pPr marL="223838" indent="-223838" eaLnBrk="0" hangingPunct="0">
              <a:spcBef>
                <a:spcPts val="0"/>
              </a:spcBef>
              <a:defRPr/>
            </a:pPr>
            <a:r>
              <a:rPr lang="en-CA" dirty="0"/>
              <a:t>•  </a:t>
            </a:r>
            <a:r>
              <a:rPr lang="en-CA" b="1" dirty="0">
                <a:solidFill>
                  <a:srgbClr val="993300"/>
                </a:solidFill>
              </a:rPr>
              <a:t>roof</a:t>
            </a:r>
            <a:r>
              <a:rPr lang="en-CA" dirty="0"/>
              <a:t> of nasal cavity formed by </a:t>
            </a:r>
            <a:r>
              <a:rPr lang="en-CA" b="1" dirty="0">
                <a:solidFill>
                  <a:srgbClr val="993300"/>
                </a:solidFill>
              </a:rPr>
              <a:t>ethmoid</a:t>
            </a:r>
            <a:r>
              <a:rPr lang="en-CA" dirty="0"/>
              <a:t> &amp; </a:t>
            </a:r>
            <a:r>
              <a:rPr lang="en-CA" b="1" dirty="0">
                <a:solidFill>
                  <a:srgbClr val="993300"/>
                </a:solidFill>
              </a:rPr>
              <a:t>sphenoid</a:t>
            </a:r>
            <a:r>
              <a:rPr lang="en-CA" dirty="0"/>
              <a:t> bones of skull</a:t>
            </a:r>
          </a:p>
          <a:p>
            <a:pPr marL="223838" indent="-223838" eaLnBrk="0" hangingPunct="0">
              <a:spcBef>
                <a:spcPts val="0"/>
              </a:spcBef>
              <a:defRPr/>
            </a:pPr>
            <a:r>
              <a:rPr lang="en-CA" dirty="0"/>
              <a:t>•  </a:t>
            </a:r>
            <a:r>
              <a:rPr lang="en-CA" b="1" dirty="0">
                <a:solidFill>
                  <a:srgbClr val="993300"/>
                </a:solidFill>
              </a:rPr>
              <a:t>floor</a:t>
            </a:r>
            <a:r>
              <a:rPr lang="en-CA" dirty="0"/>
              <a:t> of nasal cavity formed by </a:t>
            </a:r>
            <a:r>
              <a:rPr lang="en-CA" b="1" dirty="0">
                <a:solidFill>
                  <a:srgbClr val="993300"/>
                </a:solidFill>
              </a:rPr>
              <a:t>palate</a:t>
            </a:r>
            <a:r>
              <a:rPr lang="en-CA" b="1" dirty="0"/>
              <a:t> </a:t>
            </a:r>
            <a:r>
              <a:rPr lang="en-CA" dirty="0"/>
              <a:t>(anterior is hard; posterior is soft)</a:t>
            </a:r>
          </a:p>
          <a:p>
            <a:pPr marL="223838" indent="-223838" eaLnBrk="0" hangingPunct="0">
              <a:spcBef>
                <a:spcPts val="0"/>
              </a:spcBef>
              <a:defRPr/>
            </a:pPr>
            <a:endParaRPr lang="en-US" dirty="0"/>
          </a:p>
          <a:p>
            <a:pPr marL="223838" indent="-223838" eaLnBrk="0" hangingPunct="0">
              <a:spcBef>
                <a:spcPts val="0"/>
              </a:spcBef>
              <a:defRPr/>
            </a:pPr>
            <a:r>
              <a:rPr lang="en-CA" dirty="0"/>
              <a:t>•  </a:t>
            </a:r>
            <a:r>
              <a:rPr lang="en-CA" b="1" dirty="0">
                <a:solidFill>
                  <a:srgbClr val="993300"/>
                </a:solidFill>
              </a:rPr>
              <a:t>vibrissae</a:t>
            </a:r>
            <a:r>
              <a:rPr lang="en-CA" dirty="0"/>
              <a:t>:  what are these</a:t>
            </a:r>
            <a:r>
              <a:rPr lang="en-CA" dirty="0" smtClean="0"/>
              <a:t>?-Hairs that filter coarse particles (dust, pollen) from inspired air.</a:t>
            </a:r>
            <a:endParaRPr lang="en-CA" dirty="0"/>
          </a:p>
          <a:p>
            <a:pPr marL="223838" indent="-223838" eaLnBrk="0" hangingPunct="0">
              <a:spcBef>
                <a:spcPts val="0"/>
              </a:spcBef>
              <a:defRPr/>
            </a:pPr>
            <a:endParaRPr lang="en-CA" dirty="0"/>
          </a:p>
          <a:p>
            <a:pPr marL="223838" indent="-223838" eaLnBrk="0" hangingPunct="0">
              <a:spcBef>
                <a:spcPts val="0"/>
              </a:spcBef>
              <a:defRPr/>
            </a:pPr>
            <a:r>
              <a:rPr lang="en-CA" dirty="0"/>
              <a:t>•  nasal cavity lined by 2 types of mucosa</a:t>
            </a:r>
          </a:p>
          <a:p>
            <a:pPr marL="577850" indent="-228600" eaLnBrk="0" hangingPunct="0">
              <a:spcBef>
                <a:spcPts val="0"/>
              </a:spcBef>
              <a:defRPr/>
            </a:pPr>
            <a:r>
              <a:rPr lang="en-CA" dirty="0"/>
              <a:t> a) </a:t>
            </a:r>
            <a:r>
              <a:rPr lang="en-CA" b="1" dirty="0">
                <a:solidFill>
                  <a:srgbClr val="993300"/>
                </a:solidFill>
              </a:rPr>
              <a:t>olfactory mucosa:</a:t>
            </a:r>
            <a:r>
              <a:rPr lang="en-CA" dirty="0"/>
              <a:t> contains receptors for sense of </a:t>
            </a:r>
            <a:r>
              <a:rPr lang="en-CA" dirty="0" smtClean="0"/>
              <a:t>smell (olfactory epithelium)</a:t>
            </a:r>
          </a:p>
          <a:p>
            <a:pPr marL="577850" indent="-228600" eaLnBrk="0" hangingPunct="0">
              <a:spcBef>
                <a:spcPts val="0"/>
              </a:spcBef>
              <a:defRPr/>
            </a:pPr>
            <a:r>
              <a:rPr lang="en-CA" b="1" dirty="0" smtClean="0"/>
              <a:t>-lines slit like superior region of the nasal cavity</a:t>
            </a:r>
            <a:endParaRPr lang="en-CA" b="1" dirty="0"/>
          </a:p>
        </p:txBody>
      </p:sp>
    </p:spTree>
    <p:extLst>
      <p:ext uri="{BB962C8B-B14F-4D97-AF65-F5344CB8AC3E}">
        <p14:creationId xmlns:p14="http://schemas.microsoft.com/office/powerpoint/2010/main" val="27326651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0" y="0"/>
            <a:ext cx="4179888" cy="6355586"/>
          </a:xfrm>
          <a:prstGeom prst="rect">
            <a:avLst/>
          </a:prstGeom>
          <a:noFill/>
          <a:ln w="28575">
            <a:noFill/>
            <a:miter lim="800000"/>
            <a:headEnd/>
            <a:tailEnd/>
          </a:ln>
        </p:spPr>
        <p:txBody>
          <a:bodyPr>
            <a:spAutoFit/>
          </a:bodyPr>
          <a:lstStyle/>
          <a:p>
            <a:pPr marL="223838" indent="-223838" eaLnBrk="0" hangingPunct="0">
              <a:lnSpc>
                <a:spcPct val="80000"/>
              </a:lnSpc>
              <a:spcBef>
                <a:spcPct val="50000"/>
              </a:spcBef>
            </a:pPr>
            <a:endParaRPr lang="en-CA" dirty="0"/>
          </a:p>
          <a:p>
            <a:pPr marL="223838" indent="-223838" eaLnBrk="0" hangingPunct="0">
              <a:lnSpc>
                <a:spcPct val="80000"/>
              </a:lnSpc>
              <a:spcBef>
                <a:spcPct val="50000"/>
              </a:spcBef>
            </a:pPr>
            <a:r>
              <a:rPr lang="en-CA" dirty="0"/>
              <a:t>b) </a:t>
            </a:r>
            <a:r>
              <a:rPr lang="en-CA" b="1" dirty="0">
                <a:solidFill>
                  <a:srgbClr val="993300"/>
                </a:solidFill>
              </a:rPr>
              <a:t>respiratory mucosa: </a:t>
            </a:r>
            <a:r>
              <a:rPr lang="en-CA" dirty="0">
                <a:solidFill>
                  <a:srgbClr val="993300"/>
                </a:solidFill>
              </a:rPr>
              <a:t>pseudostratified ciliated columnar epithelium </a:t>
            </a:r>
            <a:r>
              <a:rPr lang="en-CA" dirty="0"/>
              <a:t>with </a:t>
            </a:r>
            <a:r>
              <a:rPr lang="en-CA" dirty="0">
                <a:solidFill>
                  <a:srgbClr val="993300"/>
                </a:solidFill>
              </a:rPr>
              <a:t>goblet</a:t>
            </a:r>
            <a:r>
              <a:rPr lang="en-CA" dirty="0"/>
              <a:t> cells; lamina </a:t>
            </a:r>
            <a:r>
              <a:rPr lang="en-CA" dirty="0" err="1"/>
              <a:t>propria</a:t>
            </a:r>
            <a:r>
              <a:rPr lang="en-CA" dirty="0"/>
              <a:t> has </a:t>
            </a:r>
            <a:r>
              <a:rPr lang="en-CA" dirty="0">
                <a:solidFill>
                  <a:srgbClr val="993300"/>
                </a:solidFill>
              </a:rPr>
              <a:t>mucous</a:t>
            </a:r>
            <a:r>
              <a:rPr lang="en-CA" dirty="0"/>
              <a:t> &amp; </a:t>
            </a:r>
            <a:r>
              <a:rPr lang="en-CA" dirty="0">
                <a:solidFill>
                  <a:srgbClr val="993300"/>
                </a:solidFill>
              </a:rPr>
              <a:t>serous</a:t>
            </a:r>
            <a:r>
              <a:rPr lang="en-CA" dirty="0"/>
              <a:t> glands (1 L/day sticky mucus containing </a:t>
            </a:r>
            <a:r>
              <a:rPr lang="en-CA" dirty="0">
                <a:solidFill>
                  <a:srgbClr val="993300"/>
                </a:solidFill>
              </a:rPr>
              <a:t>lysozyme</a:t>
            </a:r>
            <a:r>
              <a:rPr lang="en-CA" dirty="0"/>
              <a:t>)</a:t>
            </a:r>
          </a:p>
          <a:p>
            <a:pPr marL="223838" indent="-223838" eaLnBrk="0" hangingPunct="0">
              <a:lnSpc>
                <a:spcPct val="80000"/>
              </a:lnSpc>
              <a:spcBef>
                <a:spcPct val="50000"/>
              </a:spcBef>
            </a:pPr>
            <a:r>
              <a:rPr lang="en-CA" dirty="0"/>
              <a:t>  • </a:t>
            </a:r>
            <a:r>
              <a:rPr lang="en-CA" dirty="0" err="1"/>
              <a:t>resp</a:t>
            </a:r>
            <a:r>
              <a:rPr lang="en-CA" dirty="0"/>
              <a:t> mucosa cilia move contaminated mucus posteriorly to pharynx</a:t>
            </a:r>
          </a:p>
          <a:p>
            <a:pPr marL="223838" indent="-223838" eaLnBrk="0" hangingPunct="0">
              <a:lnSpc>
                <a:spcPct val="80000"/>
              </a:lnSpc>
              <a:spcBef>
                <a:spcPct val="50000"/>
              </a:spcBef>
            </a:pPr>
            <a:r>
              <a:rPr lang="en-CA" dirty="0"/>
              <a:t>  • </a:t>
            </a:r>
            <a:r>
              <a:rPr lang="en-CA" b="1" dirty="0">
                <a:solidFill>
                  <a:srgbClr val="993300"/>
                </a:solidFill>
              </a:rPr>
              <a:t>cold</a:t>
            </a:r>
            <a:r>
              <a:rPr lang="en-CA" dirty="0"/>
              <a:t> air slows cilia → runny nose</a:t>
            </a:r>
          </a:p>
          <a:p>
            <a:pPr marL="223838" indent="-223838" eaLnBrk="0" hangingPunct="0">
              <a:lnSpc>
                <a:spcPct val="80000"/>
              </a:lnSpc>
              <a:spcBef>
                <a:spcPct val="50000"/>
              </a:spcBef>
            </a:pPr>
            <a:r>
              <a:rPr lang="en-CA" dirty="0"/>
              <a:t>•  thin-walled veins under nasal epithelium </a:t>
            </a:r>
            <a:r>
              <a:rPr lang="en-CA" dirty="0">
                <a:sym typeface="WP IconicSymbolsA" pitchFamily="2" charset="2"/>
              </a:rPr>
              <a:t> role?</a:t>
            </a:r>
            <a:r>
              <a:rPr lang="en-CA" dirty="0"/>
              <a:t> cold air &amp;</a:t>
            </a:r>
            <a:r>
              <a:rPr lang="en-CA" dirty="0">
                <a:sym typeface="WP IconicSymbolsA" pitchFamily="2" charset="2"/>
              </a:rPr>
              <a:t> </a:t>
            </a:r>
            <a:r>
              <a:rPr lang="en-CA" dirty="0"/>
              <a:t>nosebleeds</a:t>
            </a:r>
            <a:r>
              <a:rPr lang="en-CA" dirty="0" smtClean="0"/>
              <a:t>?</a:t>
            </a:r>
          </a:p>
          <a:p>
            <a:pPr marL="223838" indent="-223838" eaLnBrk="0" hangingPunct="0">
              <a:lnSpc>
                <a:spcPct val="80000"/>
              </a:lnSpc>
              <a:spcBef>
                <a:spcPct val="50000"/>
              </a:spcBef>
            </a:pPr>
            <a:r>
              <a:rPr lang="en-CA" dirty="0" smtClean="0"/>
              <a:t>-when inspired air is cold. The vascular plexus becomes engorged with blood, intensifying the air heating process</a:t>
            </a:r>
          </a:p>
          <a:p>
            <a:pPr marL="223838" indent="-223838" eaLnBrk="0" hangingPunct="0">
              <a:lnSpc>
                <a:spcPct val="80000"/>
              </a:lnSpc>
              <a:spcBef>
                <a:spcPct val="50000"/>
              </a:spcBef>
            </a:pPr>
            <a:r>
              <a:rPr lang="en-CA" dirty="0" smtClean="0"/>
              <a:t>-because blood vessels are located superficially and abundant nosebleeds are common</a:t>
            </a:r>
            <a:endParaRPr lang="en-CA" dirty="0"/>
          </a:p>
          <a:p>
            <a:pPr marL="223838" indent="-223838" eaLnBrk="0" hangingPunct="0">
              <a:lnSpc>
                <a:spcPct val="80000"/>
              </a:lnSpc>
              <a:spcBef>
                <a:spcPct val="50000"/>
              </a:spcBef>
            </a:pPr>
            <a:r>
              <a:rPr lang="en-CA" dirty="0"/>
              <a:t>•  What are nasal conchae</a:t>
            </a:r>
            <a:r>
              <a:rPr lang="en-CA" dirty="0" smtClean="0"/>
              <a:t>?</a:t>
            </a:r>
            <a:r>
              <a:rPr lang="en-CA" sz="3200" dirty="0" smtClean="0"/>
              <a:t> *</a:t>
            </a:r>
            <a:endParaRPr lang="en-CA" sz="3200" dirty="0"/>
          </a:p>
          <a:p>
            <a:pPr marL="223838" indent="-223838" eaLnBrk="0" hangingPunct="0">
              <a:lnSpc>
                <a:spcPct val="80000"/>
              </a:lnSpc>
              <a:spcBef>
                <a:spcPct val="50000"/>
              </a:spcBef>
            </a:pPr>
            <a:r>
              <a:rPr lang="en-CA" dirty="0" smtClean="0"/>
              <a:t>•  </a:t>
            </a:r>
            <a:r>
              <a:rPr lang="en-CA" dirty="0"/>
              <a:t>nasal mucosa richly supplied with sensory nerves </a:t>
            </a:r>
            <a:r>
              <a:rPr lang="en-CA" dirty="0">
                <a:sym typeface="WP IconicSymbolsA" pitchFamily="2" charset="2"/>
              </a:rPr>
              <a:t></a:t>
            </a:r>
            <a:r>
              <a:rPr lang="en-CA" dirty="0"/>
              <a:t> irritants trigger </a:t>
            </a:r>
            <a:r>
              <a:rPr lang="en-CA" dirty="0" smtClean="0"/>
              <a:t>   sneeze </a:t>
            </a:r>
            <a:r>
              <a:rPr lang="en-CA" dirty="0"/>
              <a:t>reflex</a:t>
            </a:r>
            <a:endParaRPr lang="en-CA" i="1" u="sng" dirty="0"/>
          </a:p>
        </p:txBody>
      </p:sp>
      <p:sp>
        <p:nvSpPr>
          <p:cNvPr id="8195" name="Text Box 7" descr="Newsprint"/>
          <p:cNvSpPr txBox="1">
            <a:spLocks noChangeArrowheads="1"/>
          </p:cNvSpPr>
          <p:nvPr/>
        </p:nvSpPr>
        <p:spPr bwMode="auto">
          <a:xfrm>
            <a:off x="125413" y="6513513"/>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8196" name="Picture 9" descr="E:\Chapter_22\B_JPEG_Images_and_Tables\b_unlabeled\figure_22_03a_unlabeled.jpg"/>
          <p:cNvPicPr>
            <a:picLocks noChangeAspect="1" noChangeArrowheads="1"/>
          </p:cNvPicPr>
          <p:nvPr/>
        </p:nvPicPr>
        <p:blipFill>
          <a:blip r:embed="rId4" cstate="print"/>
          <a:srcRect l="22701" t="3326" r="24754" b="14247"/>
          <a:stretch>
            <a:fillRect/>
          </a:stretch>
        </p:blipFill>
        <p:spPr bwMode="auto">
          <a:xfrm>
            <a:off x="4048125" y="976313"/>
            <a:ext cx="5008563" cy="4910137"/>
          </a:xfrm>
          <a:prstGeom prst="rect">
            <a:avLst/>
          </a:prstGeom>
          <a:noFill/>
          <a:ln w="9525">
            <a:noFill/>
            <a:miter lim="800000"/>
            <a:headEnd/>
            <a:tailEnd/>
          </a:ln>
        </p:spPr>
      </p:pic>
      <p:sp>
        <p:nvSpPr>
          <p:cNvPr id="8197" name="TextBox 9"/>
          <p:cNvSpPr txBox="1">
            <a:spLocks noChangeArrowheads="1"/>
          </p:cNvSpPr>
          <p:nvPr/>
        </p:nvSpPr>
        <p:spPr bwMode="auto">
          <a:xfrm>
            <a:off x="6075363" y="6149975"/>
            <a:ext cx="1323975" cy="400050"/>
          </a:xfrm>
          <a:prstGeom prst="rect">
            <a:avLst/>
          </a:prstGeom>
          <a:noFill/>
          <a:ln w="9525">
            <a:noFill/>
            <a:miter lim="800000"/>
            <a:headEnd/>
            <a:tailEnd/>
          </a:ln>
        </p:spPr>
        <p:txBody>
          <a:bodyPr wrap="none">
            <a:spAutoFit/>
          </a:bodyPr>
          <a:lstStyle/>
          <a:p>
            <a:r>
              <a:rPr lang="en-US"/>
              <a:t>Fig. 22.3a</a:t>
            </a:r>
          </a:p>
        </p:txBody>
      </p:sp>
      <p:sp>
        <p:nvSpPr>
          <p:cNvPr id="2" name="Rectangle 1"/>
          <p:cNvSpPr/>
          <p:nvPr/>
        </p:nvSpPr>
        <p:spPr>
          <a:xfrm>
            <a:off x="4395509" y="3272034"/>
            <a:ext cx="352982" cy="313932"/>
          </a:xfrm>
          <a:prstGeom prst="rect">
            <a:avLst/>
          </a:prstGeom>
        </p:spPr>
        <p:txBody>
          <a:bodyPr wrap="none">
            <a:spAutoFit/>
          </a:bodyPr>
          <a:lstStyle/>
          <a:p>
            <a:pPr marL="223838" indent="-223838" eaLnBrk="0" hangingPunct="0">
              <a:lnSpc>
                <a:spcPct val="80000"/>
              </a:lnSpc>
              <a:spcBef>
                <a:spcPct val="50000"/>
              </a:spcBef>
            </a:pPr>
            <a:r>
              <a:rPr lang="en-CA" dirty="0"/>
              <a:t> *</a:t>
            </a:r>
          </a:p>
        </p:txBody>
      </p:sp>
      <p:sp>
        <p:nvSpPr>
          <p:cNvPr id="3" name="Rectangle 2"/>
          <p:cNvSpPr/>
          <p:nvPr/>
        </p:nvSpPr>
        <p:spPr>
          <a:xfrm>
            <a:off x="6075363" y="2613128"/>
            <a:ext cx="389850" cy="486287"/>
          </a:xfrm>
          <a:prstGeom prst="rect">
            <a:avLst/>
          </a:prstGeom>
        </p:spPr>
        <p:txBody>
          <a:bodyPr wrap="none">
            <a:spAutoFit/>
          </a:bodyPr>
          <a:lstStyle/>
          <a:p>
            <a:pPr marL="223838" indent="-223838" eaLnBrk="0" hangingPunct="0">
              <a:lnSpc>
                <a:spcPct val="80000"/>
              </a:lnSpc>
              <a:spcBef>
                <a:spcPct val="50000"/>
              </a:spcBef>
            </a:pPr>
            <a:r>
              <a:rPr lang="en-CA" sz="3200" dirty="0"/>
              <a:t>*</a:t>
            </a:r>
          </a:p>
        </p:txBody>
      </p:sp>
    </p:spTree>
    <p:extLst>
      <p:ext uri="{BB962C8B-B14F-4D97-AF65-F5344CB8AC3E}">
        <p14:creationId xmlns:p14="http://schemas.microsoft.com/office/powerpoint/2010/main" val="22026631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5"/>
          <p:cNvSpPr txBox="1">
            <a:spLocks noChangeArrowheads="1"/>
          </p:cNvSpPr>
          <p:nvPr/>
        </p:nvSpPr>
        <p:spPr bwMode="auto">
          <a:xfrm>
            <a:off x="471488" y="1598613"/>
            <a:ext cx="1120775" cy="346075"/>
          </a:xfrm>
          <a:prstGeom prst="rect">
            <a:avLst/>
          </a:prstGeom>
          <a:noFill/>
          <a:ln w="9525">
            <a:solidFill>
              <a:srgbClr val="0066CC"/>
            </a:solidFill>
            <a:miter lim="800000"/>
            <a:headEnd/>
            <a:tailEnd/>
          </a:ln>
        </p:spPr>
        <p:txBody>
          <a:bodyPr wrap="none">
            <a:spAutoFit/>
          </a:bodyPr>
          <a:lstStyle/>
          <a:p>
            <a:pPr eaLnBrk="0" hangingPunct="0"/>
            <a:r>
              <a:rPr lang="en-CA" sz="1600" b="1"/>
              <a:t>Fig. 7.11a</a:t>
            </a:r>
          </a:p>
        </p:txBody>
      </p:sp>
      <p:sp>
        <p:nvSpPr>
          <p:cNvPr id="9219" name="Text Box 3"/>
          <p:cNvSpPr txBox="1">
            <a:spLocks noChangeArrowheads="1"/>
          </p:cNvSpPr>
          <p:nvPr/>
        </p:nvSpPr>
        <p:spPr bwMode="auto">
          <a:xfrm>
            <a:off x="171450" y="4276725"/>
            <a:ext cx="8743950" cy="2383729"/>
          </a:xfrm>
          <a:prstGeom prst="rect">
            <a:avLst/>
          </a:prstGeom>
          <a:noFill/>
          <a:ln w="3175">
            <a:noFill/>
            <a:miter lim="800000"/>
            <a:headEnd/>
            <a:tailEnd/>
          </a:ln>
        </p:spPr>
        <p:txBody>
          <a:bodyPr>
            <a:spAutoFit/>
          </a:bodyPr>
          <a:lstStyle/>
          <a:p>
            <a:pPr marL="457200" indent="-457200" eaLnBrk="0" hangingPunct="0">
              <a:lnSpc>
                <a:spcPct val="70000"/>
              </a:lnSpc>
              <a:spcBef>
                <a:spcPct val="50000"/>
              </a:spcBef>
              <a:buFontTx/>
              <a:buAutoNum type="arabicPeriod" startAt="2"/>
            </a:pPr>
            <a:r>
              <a:rPr lang="en-CA" sz="2000" b="1" u="sng" dirty="0">
                <a:solidFill>
                  <a:srgbClr val="0066CC"/>
                </a:solidFill>
              </a:rPr>
              <a:t>Paranasal Sinuses</a:t>
            </a:r>
            <a:endParaRPr lang="en-US" sz="2000" b="1" u="sng" dirty="0">
              <a:solidFill>
                <a:srgbClr val="0066CC"/>
              </a:solidFill>
            </a:endParaRPr>
          </a:p>
          <a:p>
            <a:pPr marL="457200" indent="-457200" eaLnBrk="0" hangingPunct="0">
              <a:lnSpc>
                <a:spcPct val="70000"/>
              </a:lnSpc>
              <a:spcBef>
                <a:spcPct val="50000"/>
              </a:spcBef>
            </a:pPr>
            <a:r>
              <a:rPr lang="en-CA" sz="2000" dirty="0"/>
              <a:t>surround nasal cavity</a:t>
            </a:r>
          </a:p>
          <a:p>
            <a:pPr marL="457200" indent="-457200" eaLnBrk="0" hangingPunct="0">
              <a:lnSpc>
                <a:spcPct val="70000"/>
              </a:lnSpc>
              <a:spcBef>
                <a:spcPct val="50000"/>
              </a:spcBef>
            </a:pPr>
            <a:r>
              <a:rPr lang="en-CA" sz="2000" dirty="0" smtClean="0"/>
              <a:t>Location: frontal</a:t>
            </a:r>
            <a:r>
              <a:rPr lang="en-CA" sz="2000" dirty="0"/>
              <a:t>, </a:t>
            </a:r>
            <a:r>
              <a:rPr lang="en-CA" sz="2000" dirty="0" err="1"/>
              <a:t>sp</a:t>
            </a:r>
            <a:r>
              <a:rPr lang="en-US" sz="2000" dirty="0"/>
              <a:t>h</a:t>
            </a:r>
            <a:r>
              <a:rPr lang="en-CA" sz="2000" dirty="0" err="1"/>
              <a:t>enoid</a:t>
            </a:r>
            <a:r>
              <a:rPr lang="en-CA" sz="2000" dirty="0"/>
              <a:t>, ethmoid,</a:t>
            </a:r>
            <a:r>
              <a:rPr lang="en-US" sz="2000" dirty="0"/>
              <a:t> </a:t>
            </a:r>
            <a:r>
              <a:rPr lang="en-CA" sz="2000" dirty="0"/>
              <a:t>maxillary bones</a:t>
            </a:r>
          </a:p>
          <a:p>
            <a:pPr marL="457200" indent="-457200" eaLnBrk="0" hangingPunct="0">
              <a:lnSpc>
                <a:spcPct val="70000"/>
              </a:lnSpc>
              <a:spcBef>
                <a:spcPct val="50000"/>
              </a:spcBef>
            </a:pPr>
            <a:r>
              <a:rPr lang="en-CA" sz="2000" dirty="0"/>
              <a:t>lighten skull, produce mucus, also warm &amp; moisten air</a:t>
            </a:r>
          </a:p>
          <a:p>
            <a:pPr marL="457200" indent="-457200" eaLnBrk="0" hangingPunct="0">
              <a:lnSpc>
                <a:spcPct val="70000"/>
              </a:lnSpc>
              <a:spcBef>
                <a:spcPct val="50000"/>
              </a:spcBef>
            </a:pPr>
            <a:r>
              <a:rPr lang="en-CA" sz="2000" dirty="0"/>
              <a:t>sinus mucosa continuous with nasal mucosa »» spread of infections</a:t>
            </a:r>
          </a:p>
          <a:p>
            <a:pPr marL="457200" indent="-457200" eaLnBrk="0" hangingPunct="0">
              <a:lnSpc>
                <a:spcPct val="70000"/>
              </a:lnSpc>
              <a:spcBef>
                <a:spcPct val="50000"/>
              </a:spcBef>
            </a:pPr>
            <a:r>
              <a:rPr lang="en-CA" sz="2000" b="1" i="1" dirty="0">
                <a:solidFill>
                  <a:srgbClr val="0066CC"/>
                </a:solidFill>
              </a:rPr>
              <a:t>sinus headache</a:t>
            </a:r>
            <a:r>
              <a:rPr lang="en-CA" sz="2000" b="1" i="1" dirty="0"/>
              <a:t>:</a:t>
            </a:r>
            <a:r>
              <a:rPr lang="en-CA" sz="2000" dirty="0"/>
              <a:t>  passageways connecting sinuses to nasal cavity blocked » air in sinus absorbed » partial vacuum</a:t>
            </a:r>
          </a:p>
        </p:txBody>
      </p:sp>
      <p:pic>
        <p:nvPicPr>
          <p:cNvPr id="9220" name="Picture 5" descr="E:\Chapter_07\D_JPEG_Images_and_Tables\Labeled\figure_07_14a_labeled.jpg"/>
          <p:cNvPicPr>
            <a:picLocks noChangeAspect="1" noChangeArrowheads="1"/>
          </p:cNvPicPr>
          <p:nvPr/>
        </p:nvPicPr>
        <p:blipFill>
          <a:blip r:embed="rId3" cstate="print"/>
          <a:srcRect l="1328" r="-156" b="13145"/>
          <a:stretch>
            <a:fillRect/>
          </a:stretch>
        </p:blipFill>
        <p:spPr bwMode="auto">
          <a:xfrm>
            <a:off x="2271713" y="36140"/>
            <a:ext cx="6691312" cy="4162425"/>
          </a:xfrm>
          <a:prstGeom prst="rect">
            <a:avLst/>
          </a:prstGeom>
          <a:noFill/>
          <a:ln w="9525">
            <a:noFill/>
            <a:miter lim="800000"/>
            <a:headEnd/>
            <a:tailEnd/>
          </a:ln>
        </p:spPr>
      </p:pic>
    </p:spTree>
    <p:extLst>
      <p:ext uri="{BB962C8B-B14F-4D97-AF65-F5344CB8AC3E}">
        <p14:creationId xmlns:p14="http://schemas.microsoft.com/office/powerpoint/2010/main" val="3213487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6" descr="E:\Chapter_22\D_JPEG_Images_and_Tables\Unlabeled_without_leaders\figure_22_03b_unlabeled.jpg"/>
          <p:cNvPicPr>
            <a:picLocks noChangeAspect="1" noChangeArrowheads="1"/>
          </p:cNvPicPr>
          <p:nvPr/>
        </p:nvPicPr>
        <p:blipFill>
          <a:blip r:embed="rId3" cstate="print">
            <a:lum bright="-10000" contrast="20000"/>
          </a:blip>
          <a:srcRect l="20349" t="2290" r="23846" b="8276"/>
          <a:stretch>
            <a:fillRect/>
          </a:stretch>
        </p:blipFill>
        <p:spPr bwMode="auto">
          <a:xfrm>
            <a:off x="4446588" y="373063"/>
            <a:ext cx="4613275" cy="6196012"/>
          </a:xfrm>
          <a:prstGeom prst="rect">
            <a:avLst/>
          </a:prstGeom>
          <a:noFill/>
          <a:ln w="9525">
            <a:noFill/>
            <a:miter lim="800000"/>
            <a:headEnd/>
            <a:tailEnd/>
          </a:ln>
        </p:spPr>
      </p:pic>
      <p:sp>
        <p:nvSpPr>
          <p:cNvPr id="10243" name="Text Box 6"/>
          <p:cNvSpPr txBox="1">
            <a:spLocks noChangeArrowheads="1"/>
          </p:cNvSpPr>
          <p:nvPr/>
        </p:nvSpPr>
        <p:spPr bwMode="auto">
          <a:xfrm>
            <a:off x="7284478" y="5650706"/>
            <a:ext cx="1073150" cy="366713"/>
          </a:xfrm>
          <a:prstGeom prst="rect">
            <a:avLst/>
          </a:prstGeom>
          <a:noFill/>
          <a:ln w="9525">
            <a:noFill/>
            <a:miter lim="800000"/>
            <a:headEnd/>
            <a:tailEnd/>
          </a:ln>
        </p:spPr>
        <p:txBody>
          <a:bodyPr wrap="none">
            <a:spAutoFit/>
          </a:bodyPr>
          <a:lstStyle/>
          <a:p>
            <a:r>
              <a:rPr lang="en-US" sz="1800" dirty="0"/>
              <a:t>Fig. 22.3</a:t>
            </a:r>
          </a:p>
        </p:txBody>
      </p:sp>
      <p:sp>
        <p:nvSpPr>
          <p:cNvPr id="10244" name="Text Box 2"/>
          <p:cNvSpPr txBox="1">
            <a:spLocks noChangeArrowheads="1"/>
          </p:cNvSpPr>
          <p:nvPr/>
        </p:nvSpPr>
        <p:spPr bwMode="auto">
          <a:xfrm>
            <a:off x="76200" y="21665"/>
            <a:ext cx="5073650" cy="8032968"/>
          </a:xfrm>
          <a:prstGeom prst="rect">
            <a:avLst/>
          </a:prstGeom>
          <a:noFill/>
          <a:ln w="38100">
            <a:noFill/>
            <a:miter lim="800000"/>
            <a:headEnd/>
            <a:tailEnd/>
          </a:ln>
        </p:spPr>
        <p:txBody>
          <a:bodyPr>
            <a:spAutoFit/>
          </a:bodyPr>
          <a:lstStyle/>
          <a:p>
            <a:pPr marL="342900" indent="-342900" eaLnBrk="0" hangingPunct="0">
              <a:buFontTx/>
              <a:buAutoNum type="arabicPeriod" startAt="3"/>
            </a:pPr>
            <a:r>
              <a:rPr lang="en-US" sz="1600" b="1" u="sng" dirty="0" smtClean="0">
                <a:solidFill>
                  <a:srgbClr val="0066CC"/>
                </a:solidFill>
              </a:rPr>
              <a:t>Pharynx  </a:t>
            </a:r>
            <a:r>
              <a:rPr lang="en-US" sz="1600" dirty="0" smtClean="0"/>
              <a:t>•  </a:t>
            </a:r>
            <a:r>
              <a:rPr lang="en-US" sz="1600" dirty="0"/>
              <a:t>common pathway for food </a:t>
            </a:r>
            <a:r>
              <a:rPr lang="en-US" sz="1600" b="1" dirty="0"/>
              <a:t>and</a:t>
            </a:r>
            <a:r>
              <a:rPr lang="en-US" sz="1600" dirty="0"/>
              <a:t> </a:t>
            </a:r>
            <a:r>
              <a:rPr lang="en-US" sz="1600" dirty="0" smtClean="0"/>
              <a:t>air,  </a:t>
            </a:r>
            <a:r>
              <a:rPr lang="en-US" sz="1600" dirty="0"/>
              <a:t>wall composed of skeletal muscle throughout  ~13 cm length; mucosal lining varies</a:t>
            </a:r>
          </a:p>
          <a:p>
            <a:pPr marL="342900" indent="-342900" eaLnBrk="0" hangingPunct="0"/>
            <a:r>
              <a:rPr lang="en-US" u="sng" dirty="0" smtClean="0">
                <a:solidFill>
                  <a:srgbClr val="0066CC"/>
                </a:solidFill>
              </a:rPr>
              <a:t>3a</a:t>
            </a:r>
            <a:r>
              <a:rPr lang="en-US" u="sng" dirty="0">
                <a:solidFill>
                  <a:srgbClr val="0066CC"/>
                </a:solidFill>
              </a:rPr>
              <a:t>)  </a:t>
            </a:r>
            <a:r>
              <a:rPr lang="en-US" u="sng" dirty="0" smtClean="0">
                <a:solidFill>
                  <a:srgbClr val="0066CC"/>
                </a:solidFill>
              </a:rPr>
              <a:t>Nasopharynx</a:t>
            </a:r>
            <a:r>
              <a:rPr lang="en-US" dirty="0" smtClean="0">
                <a:solidFill>
                  <a:srgbClr val="0066CC"/>
                </a:solidFill>
              </a:rPr>
              <a:t>   </a:t>
            </a:r>
            <a:r>
              <a:rPr lang="en-US" dirty="0" err="1" smtClean="0">
                <a:solidFill>
                  <a:srgbClr val="0066CC"/>
                </a:solidFill>
              </a:rPr>
              <a:t>psterior</a:t>
            </a:r>
            <a:r>
              <a:rPr lang="en-US" dirty="0" smtClean="0">
                <a:solidFill>
                  <a:srgbClr val="0066CC"/>
                </a:solidFill>
              </a:rPr>
              <a:t> to  nasal cavity and inferior to sphenoid bone</a:t>
            </a:r>
            <a:r>
              <a:rPr lang="en-US" sz="2400" b="1" dirty="0" smtClean="0">
                <a:solidFill>
                  <a:srgbClr val="FFFF00"/>
                </a:solidFill>
              </a:rPr>
              <a:t>------------</a:t>
            </a:r>
            <a:endParaRPr lang="en-US" sz="2400" b="1" dirty="0" smtClean="0">
              <a:solidFill>
                <a:srgbClr val="FFFF00"/>
              </a:solidFill>
            </a:endParaRPr>
          </a:p>
          <a:p>
            <a:pPr marL="342900" indent="-342900" eaLnBrk="0" hangingPunct="0"/>
            <a:r>
              <a:rPr lang="en-US" dirty="0" smtClean="0"/>
              <a:t>•  below sphenoid bone, above </a:t>
            </a:r>
            <a:r>
              <a:rPr lang="en-US" dirty="0" smtClean="0"/>
              <a:t>(superior to) soft </a:t>
            </a:r>
            <a:r>
              <a:rPr lang="en-US" dirty="0" smtClean="0"/>
              <a:t>palate</a:t>
            </a:r>
          </a:p>
          <a:p>
            <a:pPr marL="342900" indent="-342900" eaLnBrk="0" hangingPunct="0"/>
            <a:r>
              <a:rPr lang="en-US" dirty="0" smtClean="0"/>
              <a:t>•  </a:t>
            </a:r>
            <a:r>
              <a:rPr lang="en-US" b="1" dirty="0">
                <a:solidFill>
                  <a:srgbClr val="0066CC"/>
                </a:solidFill>
              </a:rPr>
              <a:t>only</a:t>
            </a:r>
            <a:r>
              <a:rPr lang="en-US" dirty="0"/>
              <a:t> an </a:t>
            </a:r>
            <a:r>
              <a:rPr lang="en-US" b="1" dirty="0">
                <a:solidFill>
                  <a:srgbClr val="0066CC"/>
                </a:solidFill>
              </a:rPr>
              <a:t>air</a:t>
            </a:r>
            <a:r>
              <a:rPr lang="en-US" dirty="0"/>
              <a:t> passageway</a:t>
            </a:r>
          </a:p>
          <a:p>
            <a:pPr marL="342900" indent="-342900" eaLnBrk="0" hangingPunct="0"/>
            <a:r>
              <a:rPr lang="en-US" dirty="0"/>
              <a:t>•  what happens when swallowing?</a:t>
            </a:r>
          </a:p>
          <a:p>
            <a:pPr marL="342900" indent="-342900" eaLnBrk="0" hangingPunct="0"/>
            <a:r>
              <a:rPr lang="en-US" dirty="0"/>
              <a:t>•  pseudostratified ciliated epithelium</a:t>
            </a:r>
          </a:p>
          <a:p>
            <a:pPr marL="342900" indent="-342900" eaLnBrk="0" hangingPunct="0"/>
            <a:r>
              <a:rPr lang="en-US" dirty="0"/>
              <a:t>•  </a:t>
            </a:r>
            <a:r>
              <a:rPr lang="en-US" b="1" dirty="0">
                <a:solidFill>
                  <a:srgbClr val="0066CC"/>
                </a:solidFill>
              </a:rPr>
              <a:t>pharyngeal tonsils</a:t>
            </a:r>
            <a:r>
              <a:rPr lang="en-US" dirty="0"/>
              <a:t> </a:t>
            </a:r>
          </a:p>
          <a:p>
            <a:pPr marL="342900" indent="-342900" eaLnBrk="0" hangingPunct="0"/>
            <a:r>
              <a:rPr lang="en-US" dirty="0"/>
              <a:t>• </a:t>
            </a:r>
            <a:r>
              <a:rPr lang="en-US" dirty="0">
                <a:solidFill>
                  <a:srgbClr val="0066CC"/>
                </a:solidFill>
              </a:rPr>
              <a:t> </a:t>
            </a:r>
            <a:r>
              <a:rPr lang="en-US" b="1" dirty="0">
                <a:solidFill>
                  <a:srgbClr val="0066CC"/>
                </a:solidFill>
              </a:rPr>
              <a:t>pharyngotympanic</a:t>
            </a:r>
            <a:r>
              <a:rPr lang="en-US" b="1" dirty="0"/>
              <a:t> </a:t>
            </a:r>
            <a:r>
              <a:rPr lang="en-US" dirty="0"/>
              <a:t>(auditory) </a:t>
            </a:r>
            <a:r>
              <a:rPr lang="en-US" b="1" dirty="0">
                <a:solidFill>
                  <a:srgbClr val="0066CC"/>
                </a:solidFill>
              </a:rPr>
              <a:t>tubes</a:t>
            </a:r>
            <a:r>
              <a:rPr lang="en-US" dirty="0"/>
              <a:t> drain from middle </a:t>
            </a:r>
            <a:r>
              <a:rPr lang="en-US" dirty="0" smtClean="0"/>
              <a:t>ear</a:t>
            </a:r>
          </a:p>
          <a:p>
            <a:pPr indent="-342900" eaLnBrk="0" hangingPunct="0"/>
            <a:r>
              <a:rPr lang="en-US" u="sng" dirty="0">
                <a:solidFill>
                  <a:srgbClr val="0066CC"/>
                </a:solidFill>
              </a:rPr>
              <a:t>3b)  </a:t>
            </a:r>
            <a:r>
              <a:rPr lang="en-US" u="sng" dirty="0" smtClean="0">
                <a:solidFill>
                  <a:srgbClr val="0066CC"/>
                </a:solidFill>
              </a:rPr>
              <a:t>Oropharynx </a:t>
            </a:r>
            <a:r>
              <a:rPr lang="en-US" sz="2400" dirty="0" smtClean="0">
                <a:solidFill>
                  <a:srgbClr val="0066CC"/>
                </a:solidFill>
              </a:rPr>
              <a:t>  --------</a:t>
            </a:r>
          </a:p>
          <a:p>
            <a:pPr marL="342900" indent="-342900" eaLnBrk="0" hangingPunct="0">
              <a:lnSpc>
                <a:spcPct val="70000"/>
              </a:lnSpc>
              <a:spcBef>
                <a:spcPct val="50000"/>
              </a:spcBef>
            </a:pPr>
            <a:r>
              <a:rPr lang="en-US" dirty="0" smtClean="0"/>
              <a:t>•  </a:t>
            </a:r>
            <a:r>
              <a:rPr lang="en-US" dirty="0" err="1"/>
              <a:t>fauces</a:t>
            </a:r>
            <a:r>
              <a:rPr lang="en-US" dirty="0"/>
              <a:t> connects oral cavity with oropharynx</a:t>
            </a:r>
          </a:p>
          <a:p>
            <a:pPr marL="342900" indent="-342900" eaLnBrk="0" hangingPunct="0">
              <a:lnSpc>
                <a:spcPct val="70000"/>
              </a:lnSpc>
              <a:spcBef>
                <a:spcPct val="50000"/>
              </a:spcBef>
            </a:pPr>
            <a:r>
              <a:rPr lang="en-US" dirty="0"/>
              <a:t>•  from soft palate to epiglottis  (air </a:t>
            </a:r>
            <a:r>
              <a:rPr lang="en-US" b="1" dirty="0">
                <a:solidFill>
                  <a:srgbClr val="0066CC"/>
                </a:solidFill>
              </a:rPr>
              <a:t>and</a:t>
            </a:r>
            <a:r>
              <a:rPr lang="en-US" dirty="0"/>
              <a:t> food)</a:t>
            </a:r>
          </a:p>
          <a:p>
            <a:pPr marL="342900" indent="-342900" eaLnBrk="0" hangingPunct="0">
              <a:lnSpc>
                <a:spcPct val="70000"/>
              </a:lnSpc>
              <a:spcBef>
                <a:spcPct val="50000"/>
              </a:spcBef>
            </a:pPr>
            <a:r>
              <a:rPr lang="en-US" dirty="0"/>
              <a:t>•  epithelium becomes stratified squamous </a:t>
            </a:r>
            <a:endParaRPr lang="en-US" dirty="0" smtClean="0"/>
          </a:p>
          <a:p>
            <a:pPr marL="342900" indent="-342900" eaLnBrk="0" hangingPunct="0">
              <a:lnSpc>
                <a:spcPct val="70000"/>
              </a:lnSpc>
              <a:spcBef>
                <a:spcPct val="50000"/>
              </a:spcBef>
            </a:pPr>
            <a:r>
              <a:rPr lang="en-US" dirty="0" smtClean="0"/>
              <a:t>•  </a:t>
            </a:r>
            <a:r>
              <a:rPr lang="en-US" dirty="0"/>
              <a:t>paired </a:t>
            </a:r>
            <a:r>
              <a:rPr lang="en-US" b="1" dirty="0">
                <a:solidFill>
                  <a:srgbClr val="0066CC"/>
                </a:solidFill>
              </a:rPr>
              <a:t>palatine tonsils</a:t>
            </a:r>
            <a:r>
              <a:rPr lang="en-US" dirty="0"/>
              <a:t> + single </a:t>
            </a:r>
            <a:r>
              <a:rPr lang="en-US" b="1" dirty="0">
                <a:solidFill>
                  <a:srgbClr val="0066CC"/>
                </a:solidFill>
              </a:rPr>
              <a:t>lingual tonsil</a:t>
            </a:r>
          </a:p>
          <a:p>
            <a:pPr marL="223838" indent="-223838" eaLnBrk="0" hangingPunct="0">
              <a:lnSpc>
                <a:spcPct val="80000"/>
              </a:lnSpc>
              <a:spcBef>
                <a:spcPct val="50000"/>
              </a:spcBef>
            </a:pPr>
            <a:r>
              <a:rPr lang="en-US" u="sng" dirty="0">
                <a:solidFill>
                  <a:srgbClr val="0066CC"/>
                </a:solidFill>
              </a:rPr>
              <a:t>3c)  </a:t>
            </a:r>
            <a:r>
              <a:rPr lang="en-US" u="sng" dirty="0" smtClean="0">
                <a:solidFill>
                  <a:srgbClr val="0066CC"/>
                </a:solidFill>
              </a:rPr>
              <a:t>Laryngopharynx</a:t>
            </a:r>
            <a:r>
              <a:rPr lang="en-US" dirty="0" smtClean="0">
                <a:solidFill>
                  <a:srgbClr val="0066CC"/>
                </a:solidFill>
              </a:rPr>
              <a:t>  </a:t>
            </a:r>
            <a:r>
              <a:rPr lang="en-US" sz="2400" b="1" dirty="0" smtClean="0">
                <a:solidFill>
                  <a:srgbClr val="92D050"/>
                </a:solidFill>
              </a:rPr>
              <a:t>-------------</a:t>
            </a:r>
            <a:endParaRPr lang="en-US" sz="2400" b="1" dirty="0">
              <a:solidFill>
                <a:srgbClr val="92D050"/>
              </a:solidFill>
            </a:endParaRPr>
          </a:p>
          <a:p>
            <a:pPr marL="223838" indent="-223838" eaLnBrk="0" hangingPunct="0">
              <a:lnSpc>
                <a:spcPct val="80000"/>
              </a:lnSpc>
              <a:spcBef>
                <a:spcPct val="50000"/>
              </a:spcBef>
            </a:pPr>
            <a:r>
              <a:rPr lang="en-US" dirty="0"/>
              <a:t>•  also both food </a:t>
            </a:r>
            <a:r>
              <a:rPr lang="en-US" b="1" dirty="0">
                <a:solidFill>
                  <a:srgbClr val="0066CC"/>
                </a:solidFill>
              </a:rPr>
              <a:t>and</a:t>
            </a:r>
            <a:r>
              <a:rPr lang="en-US" dirty="0"/>
              <a:t> air</a:t>
            </a:r>
          </a:p>
          <a:p>
            <a:pPr marL="223838" indent="-223838" eaLnBrk="0" hangingPunct="0">
              <a:lnSpc>
                <a:spcPct val="80000"/>
              </a:lnSpc>
              <a:spcBef>
                <a:spcPct val="50000"/>
              </a:spcBef>
            </a:pPr>
            <a:r>
              <a:rPr lang="en-US" dirty="0"/>
              <a:t>•  stratified squamous 	</a:t>
            </a:r>
          </a:p>
          <a:p>
            <a:pPr marL="223838" indent="-223838" eaLnBrk="0" hangingPunct="0">
              <a:lnSpc>
                <a:spcPct val="80000"/>
              </a:lnSpc>
              <a:spcBef>
                <a:spcPct val="50000"/>
              </a:spcBef>
            </a:pPr>
            <a:r>
              <a:rPr lang="en-US" dirty="0"/>
              <a:t>•  from epiglottis to larynx –  then </a:t>
            </a:r>
            <a:r>
              <a:rPr lang="en-US" dirty="0" smtClean="0"/>
              <a:t>respiratory</a:t>
            </a:r>
          </a:p>
          <a:p>
            <a:pPr marL="223838" indent="-223838" eaLnBrk="0" hangingPunct="0">
              <a:lnSpc>
                <a:spcPct val="80000"/>
              </a:lnSpc>
              <a:spcBef>
                <a:spcPct val="50000"/>
              </a:spcBef>
            </a:pPr>
            <a:r>
              <a:rPr lang="en-US" dirty="0" smtClean="0"/>
              <a:t> </a:t>
            </a:r>
            <a:r>
              <a:rPr lang="en-US" dirty="0"/>
              <a:t>&amp; GI pathways </a:t>
            </a:r>
            <a:r>
              <a:rPr lang="en-US" dirty="0" smtClean="0"/>
              <a:t>diverge</a:t>
            </a:r>
            <a:r>
              <a:rPr lang="en-US" b="1" dirty="0" smtClean="0"/>
              <a:t>,  </a:t>
            </a:r>
            <a:r>
              <a:rPr lang="en-US" b="1" dirty="0"/>
              <a:t>during swallowing</a:t>
            </a:r>
            <a:r>
              <a:rPr lang="en-US" b="1" dirty="0" smtClean="0"/>
              <a:t>,          </a:t>
            </a:r>
            <a:r>
              <a:rPr lang="en-US" b="1" dirty="0"/>
              <a:t>food has “right-of-way</a:t>
            </a:r>
            <a:r>
              <a:rPr lang="en-US" b="1" dirty="0" smtClean="0"/>
              <a:t>” before air (will temporarily stop)</a:t>
            </a:r>
            <a:endParaRPr lang="en-US" b="1" u="sng" dirty="0"/>
          </a:p>
          <a:p>
            <a:pPr marL="342900" indent="-342900" eaLnBrk="0" hangingPunct="0"/>
            <a:endParaRPr lang="en-US" dirty="0"/>
          </a:p>
        </p:txBody>
      </p:sp>
      <p:sp>
        <p:nvSpPr>
          <p:cNvPr id="2" name="Rectangle 1"/>
          <p:cNvSpPr/>
          <p:nvPr/>
        </p:nvSpPr>
        <p:spPr>
          <a:xfrm rot="5400000">
            <a:off x="5006663" y="2003392"/>
            <a:ext cx="1519968" cy="400110"/>
          </a:xfrm>
          <a:prstGeom prst="rect">
            <a:avLst/>
          </a:prstGeom>
        </p:spPr>
        <p:txBody>
          <a:bodyPr wrap="none">
            <a:spAutoFit/>
          </a:bodyPr>
          <a:lstStyle/>
          <a:p>
            <a:pPr eaLnBrk="0" hangingPunct="0"/>
            <a:r>
              <a:rPr lang="en-US" sz="2000" b="1" dirty="0" smtClean="0">
                <a:solidFill>
                  <a:srgbClr val="FFFF00"/>
                </a:solidFill>
              </a:rPr>
              <a:t>-----------------</a:t>
            </a:r>
            <a:endParaRPr lang="en-US" b="1" dirty="0">
              <a:solidFill>
                <a:srgbClr val="0066CC"/>
              </a:solidFill>
            </a:endParaRPr>
          </a:p>
        </p:txBody>
      </p:sp>
      <p:sp>
        <p:nvSpPr>
          <p:cNvPr id="6" name="Rectangle 5"/>
          <p:cNvSpPr/>
          <p:nvPr/>
        </p:nvSpPr>
        <p:spPr>
          <a:xfrm rot="5400000">
            <a:off x="5224268" y="2963610"/>
            <a:ext cx="869603" cy="707886"/>
          </a:xfrm>
          <a:prstGeom prst="rect">
            <a:avLst/>
          </a:prstGeom>
        </p:spPr>
        <p:txBody>
          <a:bodyPr wrap="square">
            <a:spAutoFit/>
          </a:bodyPr>
          <a:lstStyle/>
          <a:p>
            <a:pPr eaLnBrk="0" hangingPunct="0"/>
            <a:r>
              <a:rPr lang="en-US" sz="2000" b="1" dirty="0" smtClean="0">
                <a:solidFill>
                  <a:schemeClr val="tx2">
                    <a:lumMod val="20000"/>
                    <a:lumOff val="80000"/>
                  </a:schemeClr>
                </a:solidFill>
              </a:rPr>
              <a:t>---------</a:t>
            </a:r>
            <a:endParaRPr lang="en-US" b="1" dirty="0">
              <a:solidFill>
                <a:schemeClr val="tx2">
                  <a:lumMod val="20000"/>
                  <a:lumOff val="80000"/>
                </a:schemeClr>
              </a:solidFill>
            </a:endParaRPr>
          </a:p>
        </p:txBody>
      </p:sp>
      <p:sp>
        <p:nvSpPr>
          <p:cNvPr id="7" name="Rectangle 6"/>
          <p:cNvSpPr/>
          <p:nvPr/>
        </p:nvSpPr>
        <p:spPr>
          <a:xfrm rot="5400000">
            <a:off x="5354783" y="3948248"/>
            <a:ext cx="970137" cy="400110"/>
          </a:xfrm>
          <a:prstGeom prst="rect">
            <a:avLst/>
          </a:prstGeom>
        </p:spPr>
        <p:txBody>
          <a:bodyPr wrap="none">
            <a:spAutoFit/>
          </a:bodyPr>
          <a:lstStyle/>
          <a:p>
            <a:pPr eaLnBrk="0" hangingPunct="0"/>
            <a:r>
              <a:rPr lang="en-US" sz="2000" b="1" dirty="0" smtClean="0">
                <a:solidFill>
                  <a:srgbClr val="92D050"/>
                </a:solidFill>
              </a:rPr>
              <a:t>----------</a:t>
            </a:r>
            <a:endParaRPr lang="en-US" b="1" dirty="0">
              <a:solidFill>
                <a:srgbClr val="92D050"/>
              </a:solidFill>
            </a:endParaRPr>
          </a:p>
        </p:txBody>
      </p:sp>
    </p:spTree>
    <p:extLst>
      <p:ext uri="{BB962C8B-B14F-4D97-AF65-F5344CB8AC3E}">
        <p14:creationId xmlns:p14="http://schemas.microsoft.com/office/powerpoint/2010/main" val="23606401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0" y="0"/>
            <a:ext cx="5453063" cy="5493812"/>
          </a:xfrm>
          <a:prstGeom prst="rect">
            <a:avLst/>
          </a:prstGeom>
          <a:noFill/>
          <a:ln w="28575">
            <a:noFill/>
            <a:miter lim="800000"/>
            <a:headEnd/>
            <a:tailEnd/>
          </a:ln>
        </p:spPr>
        <p:txBody>
          <a:bodyPr>
            <a:spAutoFit/>
          </a:bodyPr>
          <a:lstStyle/>
          <a:p>
            <a:pPr marL="342900" indent="-342900" eaLnBrk="0" hangingPunct="0">
              <a:lnSpc>
                <a:spcPct val="70000"/>
              </a:lnSpc>
              <a:spcBef>
                <a:spcPct val="50000"/>
              </a:spcBef>
              <a:buFontTx/>
              <a:buAutoNum type="arabicPeriod" startAt="4"/>
            </a:pPr>
            <a:r>
              <a:rPr lang="en-US" b="1" u="sng" dirty="0" smtClean="0">
                <a:solidFill>
                  <a:srgbClr val="993300"/>
                </a:solidFill>
              </a:rPr>
              <a:t>Larynx aka voice box</a:t>
            </a:r>
            <a:endParaRPr lang="en-US" u="sng" dirty="0">
              <a:solidFill>
                <a:srgbClr val="993300"/>
              </a:solidFill>
            </a:endParaRPr>
          </a:p>
          <a:p>
            <a:pPr marL="342900" indent="-342900" eaLnBrk="0" hangingPunct="0">
              <a:lnSpc>
                <a:spcPct val="70000"/>
              </a:lnSpc>
              <a:spcBef>
                <a:spcPct val="50000"/>
              </a:spcBef>
            </a:pPr>
            <a:r>
              <a:rPr lang="en-US" dirty="0"/>
              <a:t>•  ~5 cm (4th-6th cervical vertebrae)</a:t>
            </a:r>
          </a:p>
          <a:p>
            <a:pPr marL="342900" indent="-342900" eaLnBrk="0" hangingPunct="0">
              <a:lnSpc>
                <a:spcPct val="70000"/>
              </a:lnSpc>
              <a:spcBef>
                <a:spcPct val="50000"/>
              </a:spcBef>
            </a:pPr>
            <a:r>
              <a:rPr lang="en-US" dirty="0"/>
              <a:t>•  attached to hyoid bone (above); continuous with trachea (below)</a:t>
            </a:r>
          </a:p>
          <a:p>
            <a:pPr marL="342900" indent="-342900" eaLnBrk="0" hangingPunct="0">
              <a:lnSpc>
                <a:spcPct val="45000"/>
              </a:lnSpc>
              <a:spcBef>
                <a:spcPct val="50000"/>
              </a:spcBef>
            </a:pPr>
            <a:r>
              <a:rPr lang="en-US" dirty="0">
                <a:solidFill>
                  <a:srgbClr val="993300"/>
                </a:solidFill>
              </a:rPr>
              <a:t>•  3 functions:</a:t>
            </a:r>
            <a:r>
              <a:rPr lang="en-US" dirty="0">
                <a:solidFill>
                  <a:srgbClr val="FF6600"/>
                </a:solidFill>
              </a:rPr>
              <a:t>	</a:t>
            </a:r>
          </a:p>
          <a:p>
            <a:pPr marL="342900" indent="-342900" eaLnBrk="0" hangingPunct="0">
              <a:lnSpc>
                <a:spcPct val="45000"/>
              </a:lnSpc>
              <a:spcBef>
                <a:spcPct val="50000"/>
              </a:spcBef>
            </a:pPr>
            <a:r>
              <a:rPr lang="en-US" dirty="0">
                <a:solidFill>
                  <a:srgbClr val="FF6600"/>
                </a:solidFill>
              </a:rPr>
              <a:t>	</a:t>
            </a:r>
            <a:r>
              <a:rPr lang="en-US" dirty="0"/>
              <a:t>(</a:t>
            </a:r>
            <a:r>
              <a:rPr lang="en-US" dirty="0" err="1"/>
              <a:t>i</a:t>
            </a:r>
            <a:r>
              <a:rPr lang="en-US" dirty="0"/>
              <a:t>) open, 2-directional airway</a:t>
            </a:r>
          </a:p>
          <a:p>
            <a:pPr marL="342900" indent="-342900" eaLnBrk="0" hangingPunct="0">
              <a:lnSpc>
                <a:spcPct val="45000"/>
              </a:lnSpc>
              <a:spcBef>
                <a:spcPct val="50000"/>
              </a:spcBef>
            </a:pPr>
            <a:r>
              <a:rPr lang="en-US" dirty="0"/>
              <a:t>	(ii) switching: food vs air</a:t>
            </a:r>
          </a:p>
          <a:p>
            <a:pPr marL="342900" indent="-342900" eaLnBrk="0" hangingPunct="0">
              <a:lnSpc>
                <a:spcPct val="45000"/>
              </a:lnSpc>
              <a:spcBef>
                <a:spcPct val="50000"/>
              </a:spcBef>
            </a:pPr>
            <a:r>
              <a:rPr lang="en-US" dirty="0"/>
              <a:t>	(iii) voice production</a:t>
            </a:r>
          </a:p>
          <a:p>
            <a:pPr marL="342900" indent="-342900" eaLnBrk="0" hangingPunct="0">
              <a:lnSpc>
                <a:spcPct val="70000"/>
              </a:lnSpc>
              <a:spcBef>
                <a:spcPct val="50000"/>
              </a:spcBef>
            </a:pPr>
            <a:r>
              <a:rPr lang="en-US" dirty="0"/>
              <a:t>• 9 cartilages in total</a:t>
            </a:r>
          </a:p>
          <a:p>
            <a:pPr marL="342900" indent="-342900" eaLnBrk="0" hangingPunct="0">
              <a:lnSpc>
                <a:spcPct val="70000"/>
              </a:lnSpc>
              <a:spcBef>
                <a:spcPct val="50000"/>
              </a:spcBef>
            </a:pPr>
            <a:r>
              <a:rPr lang="en-US" b="1" i="1" dirty="0">
                <a:solidFill>
                  <a:srgbClr val="993300"/>
                </a:solidFill>
              </a:rPr>
              <a:t>thyroid cartilage:</a:t>
            </a:r>
            <a:r>
              <a:rPr lang="en-US" dirty="0">
                <a:solidFill>
                  <a:srgbClr val="993300"/>
                </a:solidFill>
              </a:rPr>
              <a:t>  </a:t>
            </a:r>
            <a:r>
              <a:rPr lang="en-US" dirty="0"/>
              <a:t>large, shield-shaped cartilage in front (puberty in males?)</a:t>
            </a:r>
          </a:p>
          <a:p>
            <a:pPr marL="342900" indent="-342900" eaLnBrk="0" hangingPunct="0">
              <a:lnSpc>
                <a:spcPct val="70000"/>
              </a:lnSpc>
              <a:spcBef>
                <a:spcPct val="50000"/>
              </a:spcBef>
            </a:pPr>
            <a:r>
              <a:rPr lang="en-US" b="1" i="1" dirty="0">
                <a:solidFill>
                  <a:srgbClr val="993300"/>
                </a:solidFill>
              </a:rPr>
              <a:t>arytenoid cartilages (2):</a:t>
            </a:r>
            <a:r>
              <a:rPr lang="en-US" dirty="0">
                <a:solidFill>
                  <a:srgbClr val="993300"/>
                </a:solidFill>
              </a:rPr>
              <a:t>  </a:t>
            </a:r>
            <a:r>
              <a:rPr lang="en-US" dirty="0"/>
              <a:t>lateral, pyramid-shaped, anchor vocal </a:t>
            </a:r>
            <a:r>
              <a:rPr lang="en-US" dirty="0" smtClean="0"/>
              <a:t>cords: cuneiform and </a:t>
            </a:r>
            <a:r>
              <a:rPr lang="en-US" dirty="0" err="1" smtClean="0"/>
              <a:t>corniculate</a:t>
            </a:r>
            <a:endParaRPr lang="en-US" dirty="0"/>
          </a:p>
          <a:p>
            <a:pPr marL="342900" indent="-342900" eaLnBrk="0" hangingPunct="0">
              <a:lnSpc>
                <a:spcPct val="70000"/>
              </a:lnSpc>
              <a:spcBef>
                <a:spcPct val="50000"/>
              </a:spcBef>
            </a:pPr>
            <a:r>
              <a:rPr lang="en-US" b="1" i="1" dirty="0">
                <a:solidFill>
                  <a:srgbClr val="FF6600"/>
                </a:solidFill>
              </a:rPr>
              <a:t>9t</a:t>
            </a:r>
            <a:r>
              <a:rPr lang="en-US" b="1" i="1" dirty="0">
                <a:solidFill>
                  <a:srgbClr val="993300"/>
                </a:solidFill>
              </a:rPr>
              <a:t>h cartilage</a:t>
            </a:r>
            <a:r>
              <a:rPr lang="en-US" dirty="0">
                <a:solidFill>
                  <a:srgbClr val="993300"/>
                </a:solidFill>
              </a:rPr>
              <a:t> </a:t>
            </a:r>
            <a:r>
              <a:rPr lang="en-US" dirty="0"/>
              <a:t>is </a:t>
            </a:r>
            <a:r>
              <a:rPr lang="en-US" b="1" i="1" dirty="0">
                <a:solidFill>
                  <a:srgbClr val="993300"/>
                </a:solidFill>
              </a:rPr>
              <a:t>epiglottis</a:t>
            </a:r>
            <a:r>
              <a:rPr lang="en-US" dirty="0">
                <a:solidFill>
                  <a:srgbClr val="993300"/>
                </a:solidFill>
              </a:rPr>
              <a:t>: </a:t>
            </a:r>
            <a:r>
              <a:rPr lang="en-US" dirty="0"/>
              <a:t>elastic cartilage, anchored to anterior rim of thyroid cartilage &amp; extends </a:t>
            </a:r>
            <a:r>
              <a:rPr lang="en-US" b="1" dirty="0">
                <a:solidFill>
                  <a:srgbClr val="993300"/>
                </a:solidFill>
              </a:rPr>
              <a:t>up</a:t>
            </a:r>
            <a:r>
              <a:rPr lang="en-US" dirty="0"/>
              <a:t> to base of tongue</a:t>
            </a:r>
          </a:p>
          <a:p>
            <a:pPr marL="342900" indent="-342900" eaLnBrk="0" hangingPunct="0">
              <a:lnSpc>
                <a:spcPct val="70000"/>
              </a:lnSpc>
              <a:spcBef>
                <a:spcPct val="50000"/>
              </a:spcBef>
            </a:pPr>
            <a:r>
              <a:rPr lang="en-US" b="1" i="1" dirty="0">
                <a:solidFill>
                  <a:srgbClr val="993300"/>
                </a:solidFill>
              </a:rPr>
              <a:t>true vocal cords:</a:t>
            </a:r>
            <a:r>
              <a:rPr lang="en-US" dirty="0">
                <a:solidFill>
                  <a:srgbClr val="993300"/>
                </a:solidFill>
              </a:rPr>
              <a:t>  </a:t>
            </a:r>
            <a:r>
              <a:rPr lang="en-US" dirty="0"/>
              <a:t>white (avascular); vibrate in response to air movement up from lungs (what is the </a:t>
            </a:r>
            <a:r>
              <a:rPr lang="en-US" b="1" dirty="0">
                <a:solidFill>
                  <a:srgbClr val="993300"/>
                </a:solidFill>
              </a:rPr>
              <a:t>glottis?</a:t>
            </a:r>
            <a:r>
              <a:rPr lang="en-US" dirty="0"/>
              <a:t>)</a:t>
            </a:r>
          </a:p>
          <a:p>
            <a:pPr marL="342900" indent="-342900" eaLnBrk="0" hangingPunct="0">
              <a:lnSpc>
                <a:spcPct val="70000"/>
              </a:lnSpc>
              <a:spcBef>
                <a:spcPct val="50000"/>
              </a:spcBef>
            </a:pPr>
            <a:r>
              <a:rPr lang="en-US" b="1" i="1" dirty="0">
                <a:solidFill>
                  <a:srgbClr val="993300"/>
                </a:solidFill>
              </a:rPr>
              <a:t>false vocal cords:</a:t>
            </a:r>
            <a:r>
              <a:rPr lang="en-US" dirty="0">
                <a:solidFill>
                  <a:srgbClr val="993300"/>
                </a:solidFill>
              </a:rPr>
              <a:t>  </a:t>
            </a:r>
            <a:r>
              <a:rPr lang="en-US" dirty="0"/>
              <a:t>above true vocal cords</a:t>
            </a:r>
          </a:p>
          <a:p>
            <a:pPr marL="342900" indent="-342900" eaLnBrk="0" hangingPunct="0">
              <a:lnSpc>
                <a:spcPct val="70000"/>
              </a:lnSpc>
              <a:spcBef>
                <a:spcPct val="50000"/>
              </a:spcBef>
            </a:pPr>
            <a:r>
              <a:rPr lang="en-US" dirty="0"/>
              <a:t>• epithelial lining of upper versus lower larynx?</a:t>
            </a:r>
            <a:endParaRPr lang="en-US" u="sng" dirty="0"/>
          </a:p>
        </p:txBody>
      </p:sp>
      <p:sp>
        <p:nvSpPr>
          <p:cNvPr id="12291" name="Text Box 6" descr="Newsprint"/>
          <p:cNvSpPr txBox="1">
            <a:spLocks noChangeArrowheads="1"/>
          </p:cNvSpPr>
          <p:nvPr/>
        </p:nvSpPr>
        <p:spPr bwMode="auto">
          <a:xfrm>
            <a:off x="7612063" y="6408738"/>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12292" name="Picture 8" descr="22-04a-bLarynx_UN.jpg"/>
          <p:cNvPicPr>
            <a:picLocks noChangeAspect="1" noChangeArrowheads="1"/>
          </p:cNvPicPr>
          <p:nvPr/>
        </p:nvPicPr>
        <p:blipFill>
          <a:blip r:embed="rId4" cstate="print">
            <a:lum bright="-10000" contrast="20000"/>
          </a:blip>
          <a:srcRect l="16591" t="2127" r="59245" b="17287"/>
          <a:stretch>
            <a:fillRect/>
          </a:stretch>
        </p:blipFill>
        <p:spPr bwMode="auto">
          <a:xfrm>
            <a:off x="6719888" y="0"/>
            <a:ext cx="2424112" cy="3959225"/>
          </a:xfrm>
          <a:prstGeom prst="rect">
            <a:avLst/>
          </a:prstGeom>
          <a:noFill/>
          <a:ln w="9525">
            <a:noFill/>
            <a:miter lim="800000"/>
            <a:headEnd/>
            <a:tailEnd/>
          </a:ln>
        </p:spPr>
      </p:pic>
      <p:pic>
        <p:nvPicPr>
          <p:cNvPr id="12293" name="Picture 9" descr="22-04a-bLarynx_UN.jpg"/>
          <p:cNvPicPr>
            <a:picLocks noChangeAspect="1" noChangeArrowheads="1"/>
          </p:cNvPicPr>
          <p:nvPr/>
        </p:nvPicPr>
        <p:blipFill>
          <a:blip r:embed="rId4" cstate="print">
            <a:lum bright="-10000" contrast="20000"/>
          </a:blip>
          <a:srcRect l="58380" t="2127" r="19682" b="17287"/>
          <a:stretch>
            <a:fillRect/>
          </a:stretch>
        </p:blipFill>
        <p:spPr bwMode="auto">
          <a:xfrm>
            <a:off x="5289550" y="2928551"/>
            <a:ext cx="2149218" cy="3865949"/>
          </a:xfrm>
          <a:prstGeom prst="rect">
            <a:avLst/>
          </a:prstGeom>
          <a:noFill/>
          <a:ln w="9525">
            <a:noFill/>
            <a:miter lim="800000"/>
            <a:headEnd/>
            <a:tailEnd/>
          </a:ln>
        </p:spPr>
      </p:pic>
      <p:sp>
        <p:nvSpPr>
          <p:cNvPr id="12294" name="Text Box 10"/>
          <p:cNvSpPr txBox="1">
            <a:spLocks noChangeArrowheads="1"/>
          </p:cNvSpPr>
          <p:nvPr/>
        </p:nvSpPr>
        <p:spPr bwMode="auto">
          <a:xfrm>
            <a:off x="3741738" y="6319838"/>
            <a:ext cx="1876425" cy="369887"/>
          </a:xfrm>
          <a:prstGeom prst="rect">
            <a:avLst/>
          </a:prstGeom>
          <a:solidFill>
            <a:schemeClr val="bg1"/>
          </a:solidFill>
          <a:ln w="9525">
            <a:solidFill>
              <a:srgbClr val="CC6600"/>
            </a:solidFill>
            <a:miter lim="800000"/>
            <a:headEnd/>
            <a:tailEnd/>
          </a:ln>
        </p:spPr>
        <p:txBody>
          <a:bodyPr>
            <a:spAutoFit/>
          </a:bodyPr>
          <a:lstStyle/>
          <a:p>
            <a:pPr eaLnBrk="0" hangingPunct="0">
              <a:spcBef>
                <a:spcPct val="50000"/>
              </a:spcBef>
            </a:pPr>
            <a:r>
              <a:rPr lang="en-US" sz="1800" b="1"/>
              <a:t>Figs. 22.4a &amp;b</a:t>
            </a:r>
          </a:p>
        </p:txBody>
      </p:sp>
    </p:spTree>
    <p:extLst>
      <p:ext uri="{BB962C8B-B14F-4D97-AF65-F5344CB8AC3E}">
        <p14:creationId xmlns:p14="http://schemas.microsoft.com/office/powerpoint/2010/main" val="17310409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0" y="0"/>
            <a:ext cx="9144000" cy="3250121"/>
          </a:xfrm>
          <a:prstGeom prst="rect">
            <a:avLst/>
          </a:prstGeom>
          <a:noFill/>
          <a:ln w="38100">
            <a:noFill/>
            <a:miter lim="800000"/>
            <a:headEnd/>
            <a:tailEnd/>
          </a:ln>
        </p:spPr>
        <p:txBody>
          <a:bodyPr>
            <a:spAutoFit/>
          </a:bodyPr>
          <a:lstStyle/>
          <a:p>
            <a:pPr marL="223838" indent="-223838" eaLnBrk="0" hangingPunct="0">
              <a:lnSpc>
                <a:spcPct val="70000"/>
              </a:lnSpc>
              <a:spcBef>
                <a:spcPct val="50000"/>
              </a:spcBef>
            </a:pPr>
            <a:r>
              <a:rPr lang="en-US" i="1" u="sng" dirty="0">
                <a:solidFill>
                  <a:srgbClr val="A50021"/>
                </a:solidFill>
              </a:rPr>
              <a:t>Voice Production:</a:t>
            </a:r>
            <a:endParaRPr lang="en-US" dirty="0"/>
          </a:p>
          <a:p>
            <a:pPr marL="223838" indent="-223838" eaLnBrk="0" hangingPunct="0">
              <a:lnSpc>
                <a:spcPct val="70000"/>
              </a:lnSpc>
              <a:spcBef>
                <a:spcPct val="50000"/>
              </a:spcBef>
            </a:pPr>
            <a:r>
              <a:rPr lang="en-US" dirty="0"/>
              <a:t>•  speech = intermittent release of expired air + opening &amp; closing of glottis</a:t>
            </a:r>
          </a:p>
          <a:p>
            <a:pPr marL="223838" indent="-223838" eaLnBrk="0" hangingPunct="0">
              <a:lnSpc>
                <a:spcPct val="70000"/>
              </a:lnSpc>
              <a:spcBef>
                <a:spcPct val="50000"/>
              </a:spcBef>
            </a:pPr>
            <a:r>
              <a:rPr lang="en-US" dirty="0"/>
              <a:t>•  length of vocal cords &amp; size of glottis altered by action of laryngeal muscles that move </a:t>
            </a:r>
            <a:r>
              <a:rPr lang="en-US" b="1" dirty="0">
                <a:solidFill>
                  <a:srgbClr val="A50021"/>
                </a:solidFill>
              </a:rPr>
              <a:t>arytenoid</a:t>
            </a:r>
            <a:r>
              <a:rPr lang="en-US" dirty="0"/>
              <a:t> cartilages</a:t>
            </a:r>
          </a:p>
          <a:p>
            <a:pPr marL="223838" indent="-223838" eaLnBrk="0" hangingPunct="0">
              <a:lnSpc>
                <a:spcPct val="65000"/>
              </a:lnSpc>
              <a:spcBef>
                <a:spcPct val="50000"/>
              </a:spcBef>
            </a:pPr>
            <a:r>
              <a:rPr lang="en-US" dirty="0"/>
              <a:t>•  male voice at puberty: vocal cords vibrate more slowly – why?</a:t>
            </a:r>
          </a:p>
          <a:p>
            <a:pPr marL="223838" indent="-223838" eaLnBrk="0" hangingPunct="0">
              <a:lnSpc>
                <a:spcPct val="65000"/>
              </a:lnSpc>
              <a:spcBef>
                <a:spcPct val="50000"/>
              </a:spcBef>
            </a:pPr>
            <a:r>
              <a:rPr lang="en-US" dirty="0"/>
              <a:t>•  </a:t>
            </a:r>
            <a:r>
              <a:rPr lang="en-US" b="1" dirty="0">
                <a:solidFill>
                  <a:srgbClr val="A50021"/>
                </a:solidFill>
              </a:rPr>
              <a:t>loudness</a:t>
            </a:r>
            <a:r>
              <a:rPr lang="en-US" dirty="0"/>
              <a:t> of voice:  force of air across vocal </a:t>
            </a:r>
            <a:r>
              <a:rPr lang="en-US" dirty="0" smtClean="0"/>
              <a:t>cords; depends on the force with which the airstream rushes across the vocal folds. The greater the force the louder the sound.</a:t>
            </a:r>
            <a:endParaRPr lang="en-US" dirty="0"/>
          </a:p>
          <a:p>
            <a:pPr marL="223838" indent="-223838" eaLnBrk="0" hangingPunct="0">
              <a:lnSpc>
                <a:spcPct val="65000"/>
              </a:lnSpc>
              <a:spcBef>
                <a:spcPct val="50000"/>
              </a:spcBef>
            </a:pPr>
            <a:r>
              <a:rPr lang="en-US" dirty="0"/>
              <a:t>•  </a:t>
            </a:r>
            <a:r>
              <a:rPr lang="en-US" b="1" dirty="0">
                <a:solidFill>
                  <a:srgbClr val="A50021"/>
                </a:solidFill>
              </a:rPr>
              <a:t>laryngitis:</a:t>
            </a:r>
            <a:r>
              <a:rPr lang="en-US" b="1" dirty="0"/>
              <a:t> </a:t>
            </a:r>
            <a:r>
              <a:rPr lang="en-US" dirty="0"/>
              <a:t>inflammation of vocal cords </a:t>
            </a:r>
            <a:r>
              <a:rPr lang="en-US" dirty="0">
                <a:sym typeface="Symbol" pitchFamily="18" charset="2"/>
              </a:rPr>
              <a:t> </a:t>
            </a:r>
            <a:r>
              <a:rPr lang="en-US" dirty="0"/>
              <a:t>vibration impaired</a:t>
            </a:r>
          </a:p>
          <a:p>
            <a:pPr marL="223838" indent="-223838" eaLnBrk="0" hangingPunct="0">
              <a:lnSpc>
                <a:spcPct val="65000"/>
              </a:lnSpc>
              <a:spcBef>
                <a:spcPct val="50000"/>
              </a:spcBef>
            </a:pPr>
            <a:r>
              <a:rPr lang="en-US" dirty="0"/>
              <a:t>•  </a:t>
            </a:r>
            <a:r>
              <a:rPr lang="en-US" b="1" dirty="0">
                <a:solidFill>
                  <a:srgbClr val="990000"/>
                </a:solidFill>
              </a:rPr>
              <a:t>sphincter functions</a:t>
            </a:r>
            <a:r>
              <a:rPr lang="en-US" dirty="0"/>
              <a:t> of vocal cords:</a:t>
            </a:r>
          </a:p>
          <a:p>
            <a:pPr marL="223838" indent="-223838" eaLnBrk="0" hangingPunct="0">
              <a:lnSpc>
                <a:spcPct val="65000"/>
              </a:lnSpc>
              <a:spcBef>
                <a:spcPct val="50000"/>
              </a:spcBef>
            </a:pPr>
            <a:r>
              <a:rPr lang="en-US" dirty="0"/>
              <a:t> (</a:t>
            </a:r>
            <a:r>
              <a:rPr lang="en-US" dirty="0" err="1"/>
              <a:t>i</a:t>
            </a:r>
            <a:r>
              <a:rPr lang="en-US" dirty="0"/>
              <a:t>)  epiglottis closes respiratory tract during swallowing</a:t>
            </a:r>
          </a:p>
          <a:p>
            <a:pPr marL="223838" indent="-223838" eaLnBrk="0" hangingPunct="0">
              <a:lnSpc>
                <a:spcPct val="70000"/>
              </a:lnSpc>
              <a:spcBef>
                <a:spcPct val="50000"/>
              </a:spcBef>
            </a:pPr>
            <a:r>
              <a:rPr lang="en-US" dirty="0"/>
              <a:t> (ii) </a:t>
            </a:r>
            <a:r>
              <a:rPr lang="en-US" u="sng" dirty="0">
                <a:solidFill>
                  <a:srgbClr val="990000"/>
                </a:solidFill>
              </a:rPr>
              <a:t>Valsalva’s maneuver</a:t>
            </a:r>
            <a:r>
              <a:rPr lang="en-US" dirty="0"/>
              <a:t>:  </a:t>
            </a:r>
            <a:r>
              <a:rPr lang="en-US" i="1" dirty="0"/>
              <a:t>What is this?</a:t>
            </a:r>
            <a:endParaRPr lang="en-US" i="1" u="sng" dirty="0"/>
          </a:p>
        </p:txBody>
      </p:sp>
      <p:pic>
        <p:nvPicPr>
          <p:cNvPr id="13315" name="Picture 4" descr="22-05_VocalCords_1"/>
          <p:cNvPicPr>
            <a:picLocks noChangeAspect="1" noChangeArrowheads="1"/>
          </p:cNvPicPr>
          <p:nvPr/>
        </p:nvPicPr>
        <p:blipFill>
          <a:blip r:embed="rId3" cstate="print">
            <a:lum bright="-6000" contrast="12000"/>
          </a:blip>
          <a:srcRect t="967" b="16714"/>
          <a:stretch>
            <a:fillRect/>
          </a:stretch>
        </p:blipFill>
        <p:spPr bwMode="auto">
          <a:xfrm>
            <a:off x="152400" y="4038600"/>
            <a:ext cx="8839200" cy="2819400"/>
          </a:xfrm>
          <a:prstGeom prst="rect">
            <a:avLst/>
          </a:prstGeom>
          <a:noFill/>
          <a:ln w="9525">
            <a:noFill/>
            <a:miter lim="800000"/>
            <a:headEnd/>
            <a:tailEnd/>
          </a:ln>
        </p:spPr>
      </p:pic>
      <p:sp>
        <p:nvSpPr>
          <p:cNvPr id="13316" name="Text Box 5"/>
          <p:cNvSpPr txBox="1">
            <a:spLocks noChangeArrowheads="1"/>
          </p:cNvSpPr>
          <p:nvPr/>
        </p:nvSpPr>
        <p:spPr bwMode="auto">
          <a:xfrm>
            <a:off x="2330450" y="3471863"/>
            <a:ext cx="4286250" cy="400050"/>
          </a:xfrm>
          <a:prstGeom prst="rect">
            <a:avLst/>
          </a:prstGeom>
          <a:solidFill>
            <a:schemeClr val="bg1"/>
          </a:solidFill>
          <a:ln w="9525">
            <a:solidFill>
              <a:srgbClr val="C00000"/>
            </a:solidFill>
            <a:miter lim="800000"/>
            <a:headEnd/>
            <a:tailEnd/>
          </a:ln>
        </p:spPr>
        <p:txBody>
          <a:bodyPr wrap="none">
            <a:spAutoFit/>
          </a:bodyPr>
          <a:lstStyle/>
          <a:p>
            <a:pPr eaLnBrk="0" hangingPunct="0"/>
            <a:r>
              <a:rPr lang="en-US" b="1">
                <a:solidFill>
                  <a:srgbClr val="0066CC"/>
                </a:solidFill>
              </a:rPr>
              <a:t>What is the Heimlich maneuver??</a:t>
            </a:r>
          </a:p>
        </p:txBody>
      </p:sp>
    </p:spTree>
    <p:extLst>
      <p:ext uri="{BB962C8B-B14F-4D97-AF65-F5344CB8AC3E}">
        <p14:creationId xmlns:p14="http://schemas.microsoft.com/office/powerpoint/2010/main" val="236881115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0" y="0"/>
            <a:ext cx="9142413" cy="2239074"/>
          </a:xfrm>
          <a:prstGeom prst="rect">
            <a:avLst/>
          </a:prstGeom>
          <a:noFill/>
          <a:ln w="38100">
            <a:noFill/>
            <a:miter lim="800000"/>
            <a:headEnd/>
            <a:tailEnd/>
          </a:ln>
        </p:spPr>
        <p:txBody>
          <a:bodyPr>
            <a:spAutoFit/>
          </a:bodyPr>
          <a:lstStyle/>
          <a:p>
            <a:pPr marL="342900" indent="-342900" eaLnBrk="0" hangingPunct="0">
              <a:lnSpc>
                <a:spcPct val="75000"/>
              </a:lnSpc>
              <a:spcBef>
                <a:spcPct val="50000"/>
              </a:spcBef>
              <a:buFontTx/>
              <a:buAutoNum type="arabicPeriod" startAt="5"/>
            </a:pPr>
            <a:r>
              <a:rPr lang="en-US" b="1" u="sng" dirty="0" smtClean="0">
                <a:solidFill>
                  <a:srgbClr val="0066CC"/>
                </a:solidFill>
              </a:rPr>
              <a:t>Trachea-&gt;aka windpipe</a:t>
            </a:r>
            <a:endParaRPr lang="en-US" dirty="0"/>
          </a:p>
          <a:p>
            <a:pPr marL="342900" indent="-342900" eaLnBrk="0" hangingPunct="0">
              <a:lnSpc>
                <a:spcPct val="75000"/>
              </a:lnSpc>
              <a:spcBef>
                <a:spcPct val="50000"/>
              </a:spcBef>
            </a:pPr>
            <a:r>
              <a:rPr lang="en-US" dirty="0"/>
              <a:t>•  10-12 cm long; ~2.5 cm diameter; flexible, mobile</a:t>
            </a:r>
          </a:p>
          <a:p>
            <a:pPr marL="342900" indent="-342900" eaLnBrk="0" hangingPunct="0">
              <a:lnSpc>
                <a:spcPct val="75000"/>
              </a:lnSpc>
              <a:spcBef>
                <a:spcPct val="50000"/>
              </a:spcBef>
            </a:pPr>
            <a:r>
              <a:rPr lang="en-US" dirty="0"/>
              <a:t>•  </a:t>
            </a:r>
            <a:r>
              <a:rPr lang="en-US" dirty="0" err="1"/>
              <a:t>pseudostratified</a:t>
            </a:r>
            <a:r>
              <a:rPr lang="en-US" dirty="0"/>
              <a:t> ciliated columnar; cilia move </a:t>
            </a:r>
            <a:r>
              <a:rPr lang="en-US" dirty="0" smtClean="0"/>
              <a:t>mucus/debris </a:t>
            </a:r>
            <a:r>
              <a:rPr lang="en-US" b="1" dirty="0">
                <a:solidFill>
                  <a:srgbClr val="0066CC"/>
                </a:solidFill>
              </a:rPr>
              <a:t>up</a:t>
            </a:r>
            <a:r>
              <a:rPr lang="en-US" dirty="0"/>
              <a:t> to pharynx</a:t>
            </a:r>
          </a:p>
          <a:p>
            <a:pPr marL="342900" indent="-342900" algn="ctr" eaLnBrk="0" hangingPunct="0">
              <a:lnSpc>
                <a:spcPct val="75000"/>
              </a:lnSpc>
              <a:spcBef>
                <a:spcPct val="50000"/>
              </a:spcBef>
            </a:pPr>
            <a:r>
              <a:rPr lang="en-US" b="1" i="1" dirty="0">
                <a:solidFill>
                  <a:srgbClr val="0066CC"/>
                </a:solidFill>
              </a:rPr>
              <a:t>smoking inhibits &amp; then destroys cilia; only coughing to clear mucus </a:t>
            </a:r>
          </a:p>
          <a:p>
            <a:pPr marL="342900" indent="-342900" eaLnBrk="0" hangingPunct="0">
              <a:lnSpc>
                <a:spcPct val="75000"/>
              </a:lnSpc>
              <a:spcBef>
                <a:spcPct val="50000"/>
              </a:spcBef>
            </a:pPr>
            <a:r>
              <a:rPr lang="en-US" dirty="0"/>
              <a:t>•  submucosa is CT with </a:t>
            </a:r>
            <a:r>
              <a:rPr lang="en-US" dirty="0" err="1"/>
              <a:t>seromucous</a:t>
            </a:r>
            <a:r>
              <a:rPr lang="en-US" dirty="0"/>
              <a:t> glands</a:t>
            </a:r>
          </a:p>
          <a:p>
            <a:pPr marL="342900" indent="-342900" eaLnBrk="0" hangingPunct="0">
              <a:lnSpc>
                <a:spcPct val="75000"/>
              </a:lnSpc>
              <a:spcBef>
                <a:spcPct val="50000"/>
              </a:spcBef>
            </a:pPr>
            <a:r>
              <a:rPr lang="en-US" dirty="0"/>
              <a:t>•  outer adventitia reinforced internally by 16-20 C-shaped cartilaginous rings; keep airway open during pressure changes associated with breathing</a:t>
            </a:r>
            <a:endParaRPr lang="en-US" b="1" u="sng" dirty="0">
              <a:solidFill>
                <a:srgbClr val="0066CC"/>
              </a:solidFill>
            </a:endParaRPr>
          </a:p>
        </p:txBody>
      </p:sp>
      <p:pic>
        <p:nvPicPr>
          <p:cNvPr id="14339" name="Picture 5" descr="E:\Chapter_22\B_JPEG_Images_and_Tables\a_labeled\figure_22_06a_labeled.jpg"/>
          <p:cNvPicPr>
            <a:picLocks noChangeAspect="1" noChangeArrowheads="1"/>
          </p:cNvPicPr>
          <p:nvPr/>
        </p:nvPicPr>
        <p:blipFill>
          <a:blip r:embed="rId3" cstate="print">
            <a:lum bright="-10000" contrast="20000"/>
          </a:blip>
          <a:srcRect t="2232" r="1419" b="5969"/>
          <a:stretch>
            <a:fillRect/>
          </a:stretch>
        </p:blipFill>
        <p:spPr bwMode="auto">
          <a:xfrm>
            <a:off x="742950" y="2506663"/>
            <a:ext cx="6397625" cy="4094162"/>
          </a:xfrm>
          <a:prstGeom prst="rect">
            <a:avLst/>
          </a:prstGeom>
          <a:noFill/>
          <a:ln w="9525">
            <a:noFill/>
            <a:miter lim="800000"/>
            <a:headEnd/>
            <a:tailEnd/>
          </a:ln>
        </p:spPr>
      </p:pic>
      <p:sp>
        <p:nvSpPr>
          <p:cNvPr id="14340" name="Text Box 3"/>
          <p:cNvSpPr txBox="1">
            <a:spLocks noChangeArrowheads="1"/>
          </p:cNvSpPr>
          <p:nvPr/>
        </p:nvSpPr>
        <p:spPr bwMode="auto">
          <a:xfrm>
            <a:off x="6938963" y="6130925"/>
            <a:ext cx="1209675" cy="376238"/>
          </a:xfrm>
          <a:prstGeom prst="rect">
            <a:avLst/>
          </a:prstGeom>
          <a:solidFill>
            <a:schemeClr val="bg1"/>
          </a:solidFill>
          <a:ln w="9525">
            <a:solidFill>
              <a:srgbClr val="A50021"/>
            </a:solidFill>
            <a:miter lim="800000"/>
            <a:headEnd/>
            <a:tailEnd/>
          </a:ln>
        </p:spPr>
        <p:txBody>
          <a:bodyPr wrap="none">
            <a:spAutoFit/>
          </a:bodyPr>
          <a:lstStyle/>
          <a:p>
            <a:pPr eaLnBrk="0" hangingPunct="0"/>
            <a:r>
              <a:rPr lang="en-US" sz="1800"/>
              <a:t>Fig. 22.6a</a:t>
            </a:r>
          </a:p>
        </p:txBody>
      </p:sp>
    </p:spTree>
    <p:extLst>
      <p:ext uri="{BB962C8B-B14F-4D97-AF65-F5344CB8AC3E}">
        <p14:creationId xmlns:p14="http://schemas.microsoft.com/office/powerpoint/2010/main" val="18434852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0" y="0"/>
            <a:ext cx="5468938" cy="4186238"/>
          </a:xfrm>
          <a:prstGeom prst="rect">
            <a:avLst/>
          </a:prstGeom>
          <a:noFill/>
          <a:ln w="38100">
            <a:noFill/>
            <a:miter lim="800000"/>
            <a:headEnd/>
            <a:tailEnd/>
          </a:ln>
        </p:spPr>
        <p:txBody>
          <a:bodyPr>
            <a:spAutoFit/>
          </a:bodyPr>
          <a:lstStyle/>
          <a:p>
            <a:pPr marL="223838" indent="-223838" eaLnBrk="0" hangingPunct="0">
              <a:lnSpc>
                <a:spcPct val="75000"/>
              </a:lnSpc>
              <a:spcBef>
                <a:spcPct val="50000"/>
              </a:spcBef>
            </a:pPr>
            <a:r>
              <a:rPr lang="en-US" b="1" u="sng" dirty="0">
                <a:solidFill>
                  <a:srgbClr val="7030A0"/>
                </a:solidFill>
              </a:rPr>
              <a:t>The Bronchial Tree</a:t>
            </a:r>
          </a:p>
          <a:p>
            <a:pPr marL="223838" indent="-223838" eaLnBrk="0" hangingPunct="0">
              <a:lnSpc>
                <a:spcPct val="75000"/>
              </a:lnSpc>
              <a:spcBef>
                <a:spcPct val="50000"/>
              </a:spcBef>
            </a:pPr>
            <a:r>
              <a:rPr lang="en-US" u="sng" dirty="0"/>
              <a:t>Conducting zone structures:</a:t>
            </a:r>
          </a:p>
          <a:p>
            <a:pPr marL="223838" indent="-223838" eaLnBrk="0" hangingPunct="0">
              <a:lnSpc>
                <a:spcPct val="75000"/>
              </a:lnSpc>
              <a:spcBef>
                <a:spcPct val="50000"/>
              </a:spcBef>
            </a:pPr>
            <a:r>
              <a:rPr lang="en-US" dirty="0"/>
              <a:t>•  right primary bronchus is wider, shorter, more vertical than left</a:t>
            </a:r>
          </a:p>
          <a:p>
            <a:pPr marL="223838" indent="-223838" eaLnBrk="0" hangingPunct="0">
              <a:lnSpc>
                <a:spcPct val="75000"/>
              </a:lnSpc>
              <a:spcBef>
                <a:spcPct val="50000"/>
              </a:spcBef>
            </a:pPr>
            <a:r>
              <a:rPr lang="en-US" dirty="0"/>
              <a:t>•  air in bronchi is warm, cleansed of most impurities &amp; humidified</a:t>
            </a:r>
          </a:p>
          <a:p>
            <a:pPr marL="223838" indent="-223838" eaLnBrk="0" hangingPunct="0">
              <a:lnSpc>
                <a:spcPct val="75000"/>
              </a:lnSpc>
              <a:spcBef>
                <a:spcPct val="50000"/>
              </a:spcBef>
            </a:pPr>
            <a:r>
              <a:rPr lang="en-US" dirty="0"/>
              <a:t>•  ~23 orders of branching air passages in lungs = </a:t>
            </a:r>
            <a:r>
              <a:rPr lang="en-US" b="1" dirty="0">
                <a:solidFill>
                  <a:srgbClr val="7030A0"/>
                </a:solidFill>
              </a:rPr>
              <a:t>bronchial</a:t>
            </a:r>
            <a:r>
              <a:rPr lang="en-US" dirty="0">
                <a:solidFill>
                  <a:srgbClr val="7030A0"/>
                </a:solidFill>
              </a:rPr>
              <a:t> or </a:t>
            </a:r>
            <a:r>
              <a:rPr lang="en-US" b="1" dirty="0">
                <a:solidFill>
                  <a:srgbClr val="7030A0"/>
                </a:solidFill>
              </a:rPr>
              <a:t>respiratory tree</a:t>
            </a:r>
            <a:endParaRPr lang="en-US" dirty="0">
              <a:solidFill>
                <a:srgbClr val="7030A0"/>
              </a:solidFill>
            </a:endParaRPr>
          </a:p>
          <a:p>
            <a:pPr marL="223838" indent="-223838" algn="ctr" eaLnBrk="0" hangingPunct="0">
              <a:lnSpc>
                <a:spcPct val="55000"/>
              </a:lnSpc>
              <a:spcBef>
                <a:spcPct val="50000"/>
              </a:spcBef>
            </a:pPr>
            <a:r>
              <a:rPr lang="en-US" i="1" dirty="0"/>
              <a:t>bronchi (1</a:t>
            </a:r>
            <a:r>
              <a:rPr lang="en-US" i="1" baseline="30000" dirty="0"/>
              <a:t>0</a:t>
            </a:r>
            <a:r>
              <a:rPr lang="en-US" i="1" dirty="0"/>
              <a:t>, 2</a:t>
            </a:r>
            <a:r>
              <a:rPr lang="en-US" i="1" baseline="30000" dirty="0"/>
              <a:t>0</a:t>
            </a:r>
            <a:r>
              <a:rPr lang="en-US" i="1" dirty="0"/>
              <a:t>, . . )</a:t>
            </a:r>
          </a:p>
          <a:p>
            <a:pPr marL="223838" indent="-223838" algn="ctr" eaLnBrk="0" hangingPunct="0">
              <a:lnSpc>
                <a:spcPct val="55000"/>
              </a:lnSpc>
              <a:spcBef>
                <a:spcPct val="50000"/>
              </a:spcBef>
            </a:pPr>
            <a:endParaRPr lang="en-US" i="1" dirty="0"/>
          </a:p>
          <a:p>
            <a:pPr marL="223838" indent="-223838" algn="ctr" eaLnBrk="0" hangingPunct="0">
              <a:lnSpc>
                <a:spcPct val="55000"/>
              </a:lnSpc>
              <a:spcBef>
                <a:spcPct val="50000"/>
              </a:spcBef>
            </a:pPr>
            <a:r>
              <a:rPr lang="en-US" i="1" dirty="0"/>
              <a:t>bronchioles (&lt; 1 mm </a:t>
            </a:r>
            <a:r>
              <a:rPr lang="en-US" i="1" dirty="0" err="1"/>
              <a:t>diam</a:t>
            </a:r>
            <a:r>
              <a:rPr lang="en-US" i="1"/>
              <a:t>)</a:t>
            </a:r>
          </a:p>
          <a:p>
            <a:pPr marL="223838" indent="-223838" algn="ctr" eaLnBrk="0" hangingPunct="0">
              <a:lnSpc>
                <a:spcPct val="55000"/>
              </a:lnSpc>
              <a:spcBef>
                <a:spcPct val="50000"/>
              </a:spcBef>
            </a:pPr>
            <a:endParaRPr lang="en-US" i="1" dirty="0"/>
          </a:p>
          <a:p>
            <a:pPr marL="223838" indent="-223838" algn="ctr" eaLnBrk="0" hangingPunct="0">
              <a:lnSpc>
                <a:spcPct val="55000"/>
              </a:lnSpc>
              <a:spcBef>
                <a:spcPct val="50000"/>
              </a:spcBef>
            </a:pPr>
            <a:r>
              <a:rPr lang="en-US" i="1" dirty="0"/>
              <a:t>terminal bronchioles (&lt; 0.5 mm </a:t>
            </a:r>
            <a:r>
              <a:rPr lang="en-US" i="1" dirty="0" err="1"/>
              <a:t>diam</a:t>
            </a:r>
            <a:r>
              <a:rPr lang="en-US" i="1" dirty="0"/>
              <a:t>)</a:t>
            </a:r>
          </a:p>
        </p:txBody>
      </p:sp>
      <p:sp>
        <p:nvSpPr>
          <p:cNvPr id="15363" name="Line 3"/>
          <p:cNvSpPr>
            <a:spLocks noChangeShapeType="1"/>
          </p:cNvSpPr>
          <p:nvPr/>
        </p:nvSpPr>
        <p:spPr bwMode="auto">
          <a:xfrm>
            <a:off x="2438400" y="3072714"/>
            <a:ext cx="0" cy="381000"/>
          </a:xfrm>
          <a:prstGeom prst="line">
            <a:avLst/>
          </a:prstGeom>
          <a:noFill/>
          <a:ln w="57150">
            <a:solidFill>
              <a:srgbClr val="7030A0"/>
            </a:solidFill>
            <a:round/>
            <a:headEnd/>
            <a:tailEnd type="triangle" w="med" len="med"/>
          </a:ln>
        </p:spPr>
        <p:txBody>
          <a:bodyPr wrap="none" anchor="ctr"/>
          <a:lstStyle/>
          <a:p>
            <a:endParaRPr lang="en-US"/>
          </a:p>
        </p:txBody>
      </p:sp>
      <p:sp>
        <p:nvSpPr>
          <p:cNvPr id="15364" name="Line 4"/>
          <p:cNvSpPr>
            <a:spLocks noChangeShapeType="1"/>
          </p:cNvSpPr>
          <p:nvPr/>
        </p:nvSpPr>
        <p:spPr bwMode="auto">
          <a:xfrm>
            <a:off x="2438400" y="2514600"/>
            <a:ext cx="0" cy="381000"/>
          </a:xfrm>
          <a:prstGeom prst="line">
            <a:avLst/>
          </a:prstGeom>
          <a:noFill/>
          <a:ln w="57150">
            <a:solidFill>
              <a:srgbClr val="7030A0"/>
            </a:solidFill>
            <a:round/>
            <a:headEnd/>
            <a:tailEnd type="triangle" w="med" len="med"/>
          </a:ln>
        </p:spPr>
        <p:txBody>
          <a:bodyPr wrap="none" anchor="ctr"/>
          <a:lstStyle/>
          <a:p>
            <a:endParaRPr lang="en-US"/>
          </a:p>
        </p:txBody>
      </p:sp>
      <p:sp>
        <p:nvSpPr>
          <p:cNvPr id="15365" name="Text Box 5"/>
          <p:cNvSpPr txBox="1">
            <a:spLocks noChangeArrowheads="1"/>
          </p:cNvSpPr>
          <p:nvPr/>
        </p:nvSpPr>
        <p:spPr bwMode="auto">
          <a:xfrm>
            <a:off x="146051" y="3891555"/>
            <a:ext cx="4981575" cy="2585323"/>
          </a:xfrm>
          <a:prstGeom prst="rect">
            <a:avLst/>
          </a:prstGeom>
          <a:noFill/>
          <a:ln w="38100">
            <a:noFill/>
            <a:miter lim="800000"/>
            <a:headEnd/>
            <a:tailEnd/>
          </a:ln>
        </p:spPr>
        <p:txBody>
          <a:bodyPr>
            <a:spAutoFit/>
          </a:bodyPr>
          <a:lstStyle/>
          <a:p>
            <a:pPr marL="223838" indent="-223838" eaLnBrk="0" hangingPunct="0">
              <a:lnSpc>
                <a:spcPct val="75000"/>
              </a:lnSpc>
              <a:spcBef>
                <a:spcPct val="50000"/>
              </a:spcBef>
            </a:pPr>
            <a:r>
              <a:rPr lang="en-US" dirty="0"/>
              <a:t>•  changes in wall composition as one moves through tree:</a:t>
            </a:r>
          </a:p>
          <a:p>
            <a:pPr marL="223838" indent="-223838" eaLnBrk="0" hangingPunct="0">
              <a:lnSpc>
                <a:spcPct val="75000"/>
              </a:lnSpc>
              <a:spcBef>
                <a:spcPct val="50000"/>
              </a:spcBef>
            </a:pPr>
            <a:r>
              <a:rPr lang="en-US" dirty="0"/>
              <a:t>  a)  </a:t>
            </a:r>
            <a:r>
              <a:rPr lang="en-US" b="1" dirty="0">
                <a:solidFill>
                  <a:srgbClr val="7030A0"/>
                </a:solidFill>
              </a:rPr>
              <a:t>cartilage:</a:t>
            </a:r>
            <a:r>
              <a:rPr lang="en-US" dirty="0">
                <a:solidFill>
                  <a:srgbClr val="7030A0"/>
                </a:solidFill>
              </a:rPr>
              <a:t> </a:t>
            </a:r>
            <a:r>
              <a:rPr lang="en-US" dirty="0"/>
              <a:t>(cartilage) </a:t>
            </a:r>
            <a:r>
              <a:rPr lang="en-US" dirty="0" smtClean="0"/>
              <a:t> </a:t>
            </a:r>
            <a:r>
              <a:rPr lang="en-US" b="1" dirty="0" smtClean="0">
                <a:solidFill>
                  <a:srgbClr val="7030A0"/>
                </a:solidFill>
              </a:rPr>
              <a:t>rings</a:t>
            </a:r>
            <a:r>
              <a:rPr lang="en-US" dirty="0" smtClean="0">
                <a:solidFill>
                  <a:srgbClr val="7030A0"/>
                </a:solidFill>
              </a:rPr>
              <a:t> </a:t>
            </a:r>
            <a:r>
              <a:rPr lang="en-US" dirty="0"/>
              <a:t>to </a:t>
            </a:r>
            <a:r>
              <a:rPr lang="en-US" b="1" dirty="0">
                <a:solidFill>
                  <a:srgbClr val="7030A0"/>
                </a:solidFill>
              </a:rPr>
              <a:t>plates</a:t>
            </a:r>
            <a:r>
              <a:rPr lang="en-US" dirty="0"/>
              <a:t> </a:t>
            </a:r>
            <a:r>
              <a:rPr lang="en-US" dirty="0" smtClean="0"/>
              <a:t>(cartilage) to </a:t>
            </a:r>
            <a:r>
              <a:rPr lang="en-US" b="1" dirty="0">
                <a:solidFill>
                  <a:srgbClr val="7030A0"/>
                </a:solidFill>
              </a:rPr>
              <a:t>none</a:t>
            </a:r>
          </a:p>
          <a:p>
            <a:pPr marL="223838" indent="-223838" eaLnBrk="0" hangingPunct="0">
              <a:lnSpc>
                <a:spcPct val="75000"/>
              </a:lnSpc>
              <a:spcBef>
                <a:spcPct val="50000"/>
              </a:spcBef>
            </a:pPr>
            <a:r>
              <a:rPr lang="en-US" b="1" dirty="0">
                <a:solidFill>
                  <a:srgbClr val="00CC00"/>
                </a:solidFill>
              </a:rPr>
              <a:t>  </a:t>
            </a:r>
            <a:r>
              <a:rPr lang="en-US" dirty="0"/>
              <a:t>b) </a:t>
            </a:r>
            <a:r>
              <a:rPr lang="en-US" b="1" dirty="0">
                <a:solidFill>
                  <a:srgbClr val="7030A0"/>
                </a:solidFill>
              </a:rPr>
              <a:t>epithelium:</a:t>
            </a:r>
            <a:r>
              <a:rPr lang="en-US" dirty="0"/>
              <a:t> </a:t>
            </a:r>
            <a:r>
              <a:rPr lang="en-US" dirty="0" err="1"/>
              <a:t>pseudostratified</a:t>
            </a:r>
            <a:r>
              <a:rPr lang="en-US" dirty="0"/>
              <a:t> columnar to columnar to cuboidal;  no cilia or mucous cells in bronchioles </a:t>
            </a:r>
            <a:r>
              <a:rPr lang="en-US" dirty="0" smtClean="0"/>
              <a:t> (so any debris found must be removed by macrophages in alveoli)</a:t>
            </a:r>
            <a:endParaRPr lang="en-US" dirty="0"/>
          </a:p>
          <a:p>
            <a:pPr marL="223838" indent="-223838" eaLnBrk="0" hangingPunct="0">
              <a:lnSpc>
                <a:spcPct val="75000"/>
              </a:lnSpc>
              <a:spcBef>
                <a:spcPct val="50000"/>
              </a:spcBef>
            </a:pPr>
            <a:r>
              <a:rPr lang="en-US" dirty="0"/>
              <a:t>  c)  </a:t>
            </a:r>
            <a:r>
              <a:rPr lang="en-US" b="1" dirty="0">
                <a:solidFill>
                  <a:srgbClr val="7030A0"/>
                </a:solidFill>
              </a:rPr>
              <a:t>smooth muscle:</a:t>
            </a:r>
            <a:r>
              <a:rPr lang="en-US" dirty="0">
                <a:solidFill>
                  <a:srgbClr val="7030A0"/>
                </a:solidFill>
              </a:rPr>
              <a:t>  </a:t>
            </a:r>
            <a:r>
              <a:rPr lang="en-US" b="1" dirty="0">
                <a:solidFill>
                  <a:srgbClr val="7030A0"/>
                </a:solidFill>
              </a:rPr>
              <a:t>relative</a:t>
            </a:r>
            <a:r>
              <a:rPr lang="en-US" dirty="0">
                <a:solidFill>
                  <a:srgbClr val="7030A0"/>
                </a:solidFill>
              </a:rPr>
              <a:t> </a:t>
            </a:r>
            <a:r>
              <a:rPr lang="en-US" dirty="0"/>
              <a:t>amount increases as passages become smaller</a:t>
            </a:r>
          </a:p>
        </p:txBody>
      </p:sp>
      <p:sp>
        <p:nvSpPr>
          <p:cNvPr id="15366" name="Text Box 13" descr="Newsprint"/>
          <p:cNvSpPr txBox="1">
            <a:spLocks noChangeArrowheads="1"/>
          </p:cNvSpPr>
          <p:nvPr/>
        </p:nvSpPr>
        <p:spPr bwMode="auto">
          <a:xfrm>
            <a:off x="7208838" y="6249988"/>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15367" name="Picture 15" descr="22-07Conducting_UN.jpg"/>
          <p:cNvPicPr>
            <a:picLocks noChangeAspect="1" noChangeArrowheads="1"/>
          </p:cNvPicPr>
          <p:nvPr/>
        </p:nvPicPr>
        <p:blipFill>
          <a:blip r:embed="rId4" cstate="print">
            <a:lum bright="-6000" contrast="12000"/>
          </a:blip>
          <a:srcRect l="19386" t="4817" r="23059" b="8368"/>
          <a:stretch>
            <a:fillRect/>
          </a:stretch>
        </p:blipFill>
        <p:spPr bwMode="auto">
          <a:xfrm>
            <a:off x="5216525" y="1365250"/>
            <a:ext cx="3479800" cy="3455988"/>
          </a:xfrm>
          <a:prstGeom prst="rect">
            <a:avLst/>
          </a:prstGeom>
          <a:noFill/>
          <a:ln w="9525">
            <a:noFill/>
            <a:miter lim="800000"/>
            <a:headEnd/>
            <a:tailEnd/>
          </a:ln>
        </p:spPr>
      </p:pic>
      <p:sp>
        <p:nvSpPr>
          <p:cNvPr id="15368" name="Text Box 16"/>
          <p:cNvSpPr txBox="1">
            <a:spLocks noChangeArrowheads="1"/>
          </p:cNvSpPr>
          <p:nvPr/>
        </p:nvSpPr>
        <p:spPr bwMode="auto">
          <a:xfrm>
            <a:off x="6326188" y="4800600"/>
            <a:ext cx="1171575" cy="396875"/>
          </a:xfrm>
          <a:prstGeom prst="rect">
            <a:avLst/>
          </a:prstGeom>
          <a:noFill/>
          <a:ln w="9525">
            <a:noFill/>
            <a:miter lim="800000"/>
            <a:headEnd/>
            <a:tailEnd/>
          </a:ln>
        </p:spPr>
        <p:txBody>
          <a:bodyPr wrap="none">
            <a:spAutoFit/>
          </a:bodyPr>
          <a:lstStyle/>
          <a:p>
            <a:r>
              <a:rPr lang="en-US"/>
              <a:t>Fig. 22.7</a:t>
            </a:r>
          </a:p>
        </p:txBody>
      </p:sp>
    </p:spTree>
    <p:extLst>
      <p:ext uri="{BB962C8B-B14F-4D97-AF65-F5344CB8AC3E}">
        <p14:creationId xmlns:p14="http://schemas.microsoft.com/office/powerpoint/2010/main" val="31259960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817563" y="779463"/>
            <a:ext cx="7459662" cy="1138237"/>
          </a:xfrm>
          <a:prstGeom prst="rect">
            <a:avLst/>
          </a:prstGeom>
          <a:noFill/>
          <a:ln w="38100">
            <a:noFill/>
            <a:miter lim="800000"/>
            <a:headEnd/>
            <a:tailEnd/>
          </a:ln>
        </p:spPr>
        <p:txBody>
          <a:bodyPr>
            <a:spAutoFit/>
          </a:bodyPr>
          <a:lstStyle/>
          <a:p>
            <a:pPr eaLnBrk="0" hangingPunct="0">
              <a:lnSpc>
                <a:spcPct val="80000"/>
              </a:lnSpc>
              <a:spcBef>
                <a:spcPct val="50000"/>
              </a:spcBef>
            </a:pPr>
            <a:r>
              <a:rPr lang="en-US" u="sng"/>
              <a:t>2.  Respiratory Zone</a:t>
            </a:r>
          </a:p>
          <a:p>
            <a:pPr algn="ctr" eaLnBrk="0" hangingPunct="0">
              <a:lnSpc>
                <a:spcPct val="80000"/>
              </a:lnSpc>
              <a:spcBef>
                <a:spcPct val="50000"/>
              </a:spcBef>
            </a:pPr>
            <a:r>
              <a:rPr lang="en-US" b="1">
                <a:solidFill>
                  <a:srgbClr val="008000"/>
                </a:solidFill>
              </a:rPr>
              <a:t>terminal bronchioles</a:t>
            </a:r>
            <a:r>
              <a:rPr lang="en-US"/>
              <a:t> branch into </a:t>
            </a:r>
            <a:r>
              <a:rPr lang="en-US" b="1">
                <a:solidFill>
                  <a:srgbClr val="008000"/>
                </a:solidFill>
              </a:rPr>
              <a:t>respiratory bronchioles</a:t>
            </a:r>
          </a:p>
          <a:p>
            <a:pPr algn="ctr" eaLnBrk="0" hangingPunct="0">
              <a:lnSpc>
                <a:spcPct val="80000"/>
              </a:lnSpc>
              <a:spcBef>
                <a:spcPct val="50000"/>
              </a:spcBef>
            </a:pPr>
            <a:r>
              <a:rPr lang="en-US"/>
              <a:t>~300 million alveoli = huge surface for gas exchange</a:t>
            </a:r>
            <a:endParaRPr lang="en-US" b="1" u="sng"/>
          </a:p>
        </p:txBody>
      </p:sp>
      <p:pic>
        <p:nvPicPr>
          <p:cNvPr id="16387" name="Picture 6" descr="E:\Chapter_22\D_JPEG_Images_and_Tables\Labeled\figure_22_08a_labeled.jpg"/>
          <p:cNvPicPr>
            <a:picLocks noChangeAspect="1" noChangeArrowheads="1"/>
          </p:cNvPicPr>
          <p:nvPr/>
        </p:nvPicPr>
        <p:blipFill>
          <a:blip r:embed="rId3" cstate="print">
            <a:lum bright="-10000" contrast="20000"/>
          </a:blip>
          <a:srcRect l="728" t="882" r="391" b="11964"/>
          <a:stretch>
            <a:fillRect/>
          </a:stretch>
        </p:blipFill>
        <p:spPr bwMode="auto">
          <a:xfrm>
            <a:off x="84138" y="2433638"/>
            <a:ext cx="8988425" cy="3702050"/>
          </a:xfrm>
          <a:prstGeom prst="rect">
            <a:avLst/>
          </a:prstGeom>
          <a:noFill/>
          <a:ln w="9525">
            <a:noFill/>
            <a:miter lim="800000"/>
            <a:headEnd/>
            <a:tailEnd/>
          </a:ln>
        </p:spPr>
      </p:pic>
      <p:sp>
        <p:nvSpPr>
          <p:cNvPr id="16388" name="Text Box 6"/>
          <p:cNvSpPr txBox="1">
            <a:spLocks noChangeArrowheads="1"/>
          </p:cNvSpPr>
          <p:nvPr/>
        </p:nvSpPr>
        <p:spPr bwMode="auto">
          <a:xfrm>
            <a:off x="4414838" y="6192838"/>
            <a:ext cx="1200150" cy="366712"/>
          </a:xfrm>
          <a:prstGeom prst="rect">
            <a:avLst/>
          </a:prstGeom>
          <a:solidFill>
            <a:schemeClr val="bg1"/>
          </a:solidFill>
          <a:ln w="9525">
            <a:noFill/>
            <a:miter lim="800000"/>
            <a:headEnd/>
            <a:tailEnd/>
          </a:ln>
        </p:spPr>
        <p:txBody>
          <a:bodyPr wrap="none">
            <a:spAutoFit/>
          </a:bodyPr>
          <a:lstStyle/>
          <a:p>
            <a:pPr eaLnBrk="0" hangingPunct="0"/>
            <a:r>
              <a:rPr lang="en-US" sz="1800"/>
              <a:t>Fig. 22.8a</a:t>
            </a:r>
          </a:p>
        </p:txBody>
      </p:sp>
    </p:spTree>
    <p:extLst>
      <p:ext uri="{BB962C8B-B14F-4D97-AF65-F5344CB8AC3E}">
        <p14:creationId xmlns:p14="http://schemas.microsoft.com/office/powerpoint/2010/main" val="1450283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1401763" y="844550"/>
            <a:ext cx="1184275" cy="409575"/>
          </a:xfrm>
          <a:prstGeom prst="rect">
            <a:avLst/>
          </a:prstGeom>
          <a:gradFill rotWithShape="0">
            <a:gsLst>
              <a:gs pos="0">
                <a:srgbClr val="8488C4"/>
              </a:gs>
              <a:gs pos="53000">
                <a:srgbClr val="D4DEFF"/>
              </a:gs>
              <a:gs pos="83000">
                <a:srgbClr val="D4DEFF"/>
              </a:gs>
              <a:gs pos="100000">
                <a:srgbClr val="96AB94"/>
              </a:gs>
            </a:gsLst>
            <a:lin ang="5400000"/>
          </a:gradFill>
          <a:ln w="12700">
            <a:solidFill>
              <a:srgbClr val="006600"/>
            </a:solidFill>
            <a:miter lim="800000"/>
            <a:headEnd/>
            <a:tailEnd/>
          </a:ln>
        </p:spPr>
        <p:txBody>
          <a:bodyPr wrap="none">
            <a:spAutoFit/>
          </a:bodyPr>
          <a:lstStyle/>
          <a:p>
            <a:pPr eaLnBrk="0" hangingPunct="0"/>
            <a:r>
              <a:rPr lang="en-US"/>
              <a:t>Fig. 22.9</a:t>
            </a:r>
            <a:endParaRPr lang="en-CA"/>
          </a:p>
        </p:txBody>
      </p:sp>
      <p:sp>
        <p:nvSpPr>
          <p:cNvPr id="17411" name="Text Box 14"/>
          <p:cNvSpPr txBox="1">
            <a:spLocks noChangeArrowheads="1"/>
          </p:cNvSpPr>
          <p:nvPr/>
        </p:nvSpPr>
        <p:spPr bwMode="auto">
          <a:xfrm>
            <a:off x="4718050" y="5286375"/>
            <a:ext cx="3959225" cy="701675"/>
          </a:xfrm>
          <a:prstGeom prst="rect">
            <a:avLst/>
          </a:prstGeom>
          <a:noFill/>
          <a:ln w="9525">
            <a:noFill/>
            <a:miter lim="800000"/>
            <a:headEnd/>
            <a:tailEnd/>
          </a:ln>
        </p:spPr>
        <p:txBody>
          <a:bodyPr>
            <a:spAutoFit/>
          </a:bodyPr>
          <a:lstStyle/>
          <a:p>
            <a:pPr algn="ctr"/>
            <a:r>
              <a:rPr lang="en-US"/>
              <a:t>Identify the cell types shown in this diagram</a:t>
            </a:r>
          </a:p>
        </p:txBody>
      </p:sp>
      <p:pic>
        <p:nvPicPr>
          <p:cNvPr id="17412" name="Picture 15" descr="E:\Chapter_22\B_JPEG_Images_and_Tables\b_unlabeled\figure_22_09a_unlabeled.jpg"/>
          <p:cNvPicPr>
            <a:picLocks noChangeAspect="1" noChangeArrowheads="1"/>
          </p:cNvPicPr>
          <p:nvPr/>
        </p:nvPicPr>
        <p:blipFill>
          <a:blip r:embed="rId3" cstate="print">
            <a:lum bright="-10000" contrast="20000"/>
          </a:blip>
          <a:srcRect l="9785" t="4060" r="29160" b="11595"/>
          <a:stretch>
            <a:fillRect/>
          </a:stretch>
        </p:blipFill>
        <p:spPr bwMode="auto">
          <a:xfrm>
            <a:off x="150813" y="1903413"/>
            <a:ext cx="4183062" cy="4333875"/>
          </a:xfrm>
          <a:prstGeom prst="rect">
            <a:avLst/>
          </a:prstGeom>
          <a:noFill/>
          <a:ln w="9525">
            <a:noFill/>
            <a:miter lim="800000"/>
            <a:headEnd/>
            <a:tailEnd/>
          </a:ln>
        </p:spPr>
      </p:pic>
      <p:pic>
        <p:nvPicPr>
          <p:cNvPr id="17413" name="Picture 16" descr="E:\Chapter_22\B_JPEG_Images_and_Tables\b_unlabeled\figure_22_09c_unlabeled.jpg"/>
          <p:cNvPicPr>
            <a:picLocks noChangeAspect="1" noChangeArrowheads="1"/>
          </p:cNvPicPr>
          <p:nvPr/>
        </p:nvPicPr>
        <p:blipFill>
          <a:blip r:embed="rId4" cstate="print">
            <a:lum bright="-10000" contrast="20000"/>
          </a:blip>
          <a:srcRect l="1859" t="6120" r="52055" b="27080"/>
          <a:stretch>
            <a:fillRect/>
          </a:stretch>
        </p:blipFill>
        <p:spPr bwMode="auto">
          <a:xfrm>
            <a:off x="4511675" y="263525"/>
            <a:ext cx="4381500" cy="4157663"/>
          </a:xfrm>
          <a:prstGeom prst="rect">
            <a:avLst/>
          </a:prstGeom>
          <a:noFill/>
          <a:ln w="9525">
            <a:noFill/>
            <a:miter lim="800000"/>
            <a:headEnd/>
            <a:tailEnd/>
          </a:ln>
        </p:spPr>
      </p:pic>
    </p:spTree>
    <p:extLst>
      <p:ext uri="{BB962C8B-B14F-4D97-AF65-F5344CB8AC3E}">
        <p14:creationId xmlns:p14="http://schemas.microsoft.com/office/powerpoint/2010/main" val="14208996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76200" y="134938"/>
            <a:ext cx="8915400" cy="3292475"/>
          </a:xfrm>
          <a:prstGeom prst="rect">
            <a:avLst/>
          </a:prstGeom>
          <a:noFill/>
          <a:ln w="38100">
            <a:noFill/>
            <a:miter lim="800000"/>
            <a:headEnd/>
            <a:tailEnd/>
          </a:ln>
        </p:spPr>
        <p:txBody>
          <a:bodyPr>
            <a:spAutoFit/>
          </a:bodyPr>
          <a:lstStyle/>
          <a:p>
            <a:pPr marL="223838" indent="-223838" algn="ctr" eaLnBrk="0" hangingPunct="0">
              <a:lnSpc>
                <a:spcPct val="75000"/>
              </a:lnSpc>
              <a:spcBef>
                <a:spcPct val="50000"/>
              </a:spcBef>
            </a:pPr>
            <a:r>
              <a:rPr lang="en-US" b="1" i="1"/>
              <a:t>respiratory membrane = alveolar wall + capillary wall + basal laminae</a:t>
            </a:r>
          </a:p>
          <a:p>
            <a:pPr marL="223838" indent="-223838" eaLnBrk="0" hangingPunct="0">
              <a:lnSpc>
                <a:spcPct val="75000"/>
              </a:lnSpc>
              <a:spcBef>
                <a:spcPct val="50000"/>
              </a:spcBef>
            </a:pPr>
            <a:r>
              <a:rPr lang="en-US"/>
              <a:t>• respiratory membrane is an </a:t>
            </a:r>
            <a:r>
              <a:rPr lang="en-US" b="1">
                <a:solidFill>
                  <a:srgbClr val="CC6600"/>
                </a:solidFill>
              </a:rPr>
              <a:t>air-blood barrier</a:t>
            </a:r>
            <a:r>
              <a:rPr lang="en-US"/>
              <a:t>; gas exchange by simple diffusion</a:t>
            </a:r>
          </a:p>
          <a:p>
            <a:pPr marL="223838" indent="-223838" eaLnBrk="0" hangingPunct="0">
              <a:lnSpc>
                <a:spcPct val="75000"/>
              </a:lnSpc>
              <a:spcBef>
                <a:spcPct val="50000"/>
              </a:spcBef>
            </a:pPr>
            <a:r>
              <a:rPr lang="en-US"/>
              <a:t>•  </a:t>
            </a:r>
            <a:r>
              <a:rPr lang="en-US" b="1">
                <a:solidFill>
                  <a:srgbClr val="CC6600"/>
                </a:solidFill>
              </a:rPr>
              <a:t>type II cells:</a:t>
            </a:r>
            <a:r>
              <a:rPr lang="en-US"/>
              <a:t>  scattered among type I cells; secrete </a:t>
            </a:r>
            <a:r>
              <a:rPr lang="en-US" b="1">
                <a:solidFill>
                  <a:srgbClr val="CC6600"/>
                </a:solidFill>
              </a:rPr>
              <a:t>surfactant</a:t>
            </a:r>
          </a:p>
          <a:p>
            <a:pPr marL="223838" indent="-223838" eaLnBrk="0" hangingPunct="0">
              <a:lnSpc>
                <a:spcPct val="75000"/>
              </a:lnSpc>
              <a:spcBef>
                <a:spcPct val="50000"/>
              </a:spcBef>
            </a:pPr>
            <a:r>
              <a:rPr lang="en-US"/>
              <a:t>•  other characteristics of lung alveoli:</a:t>
            </a:r>
          </a:p>
          <a:p>
            <a:pPr marL="223838" indent="-223838" eaLnBrk="0" hangingPunct="0">
              <a:lnSpc>
                <a:spcPct val="75000"/>
              </a:lnSpc>
              <a:spcBef>
                <a:spcPct val="50000"/>
              </a:spcBef>
            </a:pPr>
            <a:r>
              <a:rPr lang="en-US"/>
              <a:t>  (i)  surrounded by fine </a:t>
            </a:r>
            <a:r>
              <a:rPr lang="en-US" b="1">
                <a:solidFill>
                  <a:srgbClr val="CC6600"/>
                </a:solidFill>
              </a:rPr>
              <a:t>elastic</a:t>
            </a:r>
            <a:r>
              <a:rPr lang="en-US"/>
              <a:t> fibers</a:t>
            </a:r>
          </a:p>
          <a:p>
            <a:pPr marL="223838" indent="-223838" eaLnBrk="0" hangingPunct="0">
              <a:lnSpc>
                <a:spcPct val="75000"/>
              </a:lnSpc>
              <a:spcBef>
                <a:spcPct val="50000"/>
              </a:spcBef>
            </a:pPr>
            <a:r>
              <a:rPr lang="en-US"/>
              <a:t>  (ii) </a:t>
            </a:r>
            <a:r>
              <a:rPr lang="en-US" b="1">
                <a:solidFill>
                  <a:srgbClr val="CC6600"/>
                </a:solidFill>
              </a:rPr>
              <a:t>alveolar pores:</a:t>
            </a:r>
            <a:r>
              <a:rPr lang="en-US"/>
              <a:t>  allow equalization of air pressure throughout lung; alternate air routes if bronchi collapsed</a:t>
            </a:r>
          </a:p>
          <a:p>
            <a:pPr marL="223838" indent="-223838" eaLnBrk="0" hangingPunct="0">
              <a:lnSpc>
                <a:spcPct val="75000"/>
              </a:lnSpc>
              <a:spcBef>
                <a:spcPct val="50000"/>
              </a:spcBef>
            </a:pPr>
            <a:r>
              <a:rPr lang="en-US"/>
              <a:t> (iii) alveolar </a:t>
            </a:r>
            <a:r>
              <a:rPr lang="en-US" b="1">
                <a:solidFill>
                  <a:srgbClr val="CC6600"/>
                </a:solidFill>
              </a:rPr>
              <a:t>macrophages</a:t>
            </a:r>
            <a:r>
              <a:rPr lang="en-US"/>
              <a:t> = dust cells; </a:t>
            </a:r>
            <a:r>
              <a:rPr lang="en-US" b="1">
                <a:solidFill>
                  <a:srgbClr val="CC6600"/>
                </a:solidFill>
              </a:rPr>
              <a:t>inner alveolar surface</a:t>
            </a:r>
            <a:r>
              <a:rPr lang="en-US"/>
              <a:t>; </a:t>
            </a:r>
            <a:r>
              <a:rPr lang="en-US" i="1"/>
              <a:t>clear &amp; swallow &gt; 2 million dust cells/hour!</a:t>
            </a:r>
          </a:p>
        </p:txBody>
      </p:sp>
      <p:sp>
        <p:nvSpPr>
          <p:cNvPr id="18435" name="Text Box 5" descr="Newsprint"/>
          <p:cNvSpPr txBox="1">
            <a:spLocks noChangeArrowheads="1"/>
          </p:cNvSpPr>
          <p:nvPr/>
        </p:nvSpPr>
        <p:spPr bwMode="auto">
          <a:xfrm>
            <a:off x="444500" y="6456363"/>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sp>
        <p:nvSpPr>
          <p:cNvPr id="18436" name="Text Box 8"/>
          <p:cNvSpPr txBox="1">
            <a:spLocks noChangeArrowheads="1"/>
          </p:cNvSpPr>
          <p:nvPr/>
        </p:nvSpPr>
        <p:spPr bwMode="auto">
          <a:xfrm>
            <a:off x="2746375" y="5827713"/>
            <a:ext cx="1171575" cy="396875"/>
          </a:xfrm>
          <a:prstGeom prst="rect">
            <a:avLst/>
          </a:prstGeom>
          <a:noFill/>
          <a:ln w="9525">
            <a:noFill/>
            <a:miter lim="800000"/>
            <a:headEnd/>
            <a:tailEnd/>
          </a:ln>
        </p:spPr>
        <p:txBody>
          <a:bodyPr wrap="none">
            <a:spAutoFit/>
          </a:bodyPr>
          <a:lstStyle/>
          <a:p>
            <a:r>
              <a:rPr lang="en-US"/>
              <a:t>Fig. 22.8</a:t>
            </a:r>
          </a:p>
        </p:txBody>
      </p:sp>
      <p:pic>
        <p:nvPicPr>
          <p:cNvPr id="18437" name="Picture 6" descr="E:\Chapter_22\D_JPEG_Images_and_Tables\Unlabeled_without_leaders\figure_22_08b_unlabeled.jpg"/>
          <p:cNvPicPr>
            <a:picLocks noChangeAspect="1" noChangeArrowheads="1"/>
          </p:cNvPicPr>
          <p:nvPr/>
        </p:nvPicPr>
        <p:blipFill>
          <a:blip r:embed="rId4" cstate="print">
            <a:lum bright="-10000" contrast="20000"/>
          </a:blip>
          <a:srcRect l="64418" t="9636" b="12814"/>
          <a:stretch>
            <a:fillRect/>
          </a:stretch>
        </p:blipFill>
        <p:spPr bwMode="auto">
          <a:xfrm>
            <a:off x="4451350" y="3149600"/>
            <a:ext cx="3717925" cy="3567113"/>
          </a:xfrm>
          <a:prstGeom prst="rect">
            <a:avLst/>
          </a:prstGeom>
          <a:noFill/>
          <a:ln w="9525">
            <a:noFill/>
            <a:miter lim="800000"/>
            <a:headEnd/>
            <a:tailEnd/>
          </a:ln>
        </p:spPr>
      </p:pic>
    </p:spTree>
    <p:extLst>
      <p:ext uri="{BB962C8B-B14F-4D97-AF65-F5344CB8AC3E}">
        <p14:creationId xmlns:p14="http://schemas.microsoft.com/office/powerpoint/2010/main" val="42170918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306388" y="241300"/>
            <a:ext cx="8534400" cy="2360613"/>
          </a:xfrm>
          <a:prstGeom prst="rect">
            <a:avLst/>
          </a:prstGeom>
          <a:solidFill>
            <a:schemeClr val="bg1"/>
          </a:solidFill>
          <a:ln w="38100">
            <a:noFill/>
            <a:miter lim="800000"/>
            <a:headEnd/>
            <a:tailEnd/>
          </a:ln>
        </p:spPr>
        <p:txBody>
          <a:bodyPr>
            <a:spAutoFit/>
          </a:bodyPr>
          <a:lstStyle/>
          <a:p>
            <a:pPr marL="223838" indent="-223838" eaLnBrk="0" hangingPunct="0">
              <a:lnSpc>
                <a:spcPct val="85000"/>
              </a:lnSpc>
              <a:spcBef>
                <a:spcPct val="50000"/>
              </a:spcBef>
            </a:pPr>
            <a:r>
              <a:rPr lang="en-US" b="1" i="1" u="sng">
                <a:solidFill>
                  <a:srgbClr val="800080"/>
                </a:solidFill>
              </a:rPr>
              <a:t>6.2  Describe the gross structure of the lungs and the pleural coverings</a:t>
            </a:r>
          </a:p>
          <a:p>
            <a:pPr marL="223838" indent="-223838" eaLnBrk="0" hangingPunct="0">
              <a:lnSpc>
                <a:spcPct val="85000"/>
              </a:lnSpc>
              <a:spcBef>
                <a:spcPct val="50000"/>
              </a:spcBef>
            </a:pPr>
            <a:r>
              <a:rPr lang="en-US"/>
              <a:t>•  paired lungs occupy entire thoracic cavity except mediastinum</a:t>
            </a:r>
          </a:p>
          <a:p>
            <a:pPr marL="223838" indent="-223838" eaLnBrk="0" hangingPunct="0">
              <a:lnSpc>
                <a:spcPct val="85000"/>
              </a:lnSpc>
              <a:spcBef>
                <a:spcPct val="50000"/>
              </a:spcBef>
            </a:pPr>
            <a:r>
              <a:rPr lang="en-US"/>
              <a:t>•  each lung suspended in own </a:t>
            </a:r>
            <a:r>
              <a:rPr lang="en-US" b="1">
                <a:solidFill>
                  <a:srgbClr val="990099"/>
                </a:solidFill>
              </a:rPr>
              <a:t>pleural cavity</a:t>
            </a:r>
            <a:r>
              <a:rPr lang="en-US"/>
              <a:t>; connected to mediastinum by vascular &amp; bronchial attachments (=</a:t>
            </a:r>
            <a:r>
              <a:rPr lang="en-US" b="1">
                <a:solidFill>
                  <a:srgbClr val="990099"/>
                </a:solidFill>
              </a:rPr>
              <a:t> root</a:t>
            </a:r>
            <a:r>
              <a:rPr lang="en-US"/>
              <a:t>)</a:t>
            </a:r>
          </a:p>
          <a:p>
            <a:pPr marL="223838" indent="-223838" eaLnBrk="0" hangingPunct="0">
              <a:lnSpc>
                <a:spcPct val="85000"/>
              </a:lnSpc>
              <a:spcBef>
                <a:spcPct val="50000"/>
              </a:spcBef>
            </a:pPr>
            <a:r>
              <a:rPr lang="en-US"/>
              <a:t>•  </a:t>
            </a:r>
            <a:r>
              <a:rPr lang="en-US" b="1">
                <a:solidFill>
                  <a:srgbClr val="990099"/>
                </a:solidFill>
              </a:rPr>
              <a:t>costal surface</a:t>
            </a:r>
            <a:r>
              <a:rPr lang="en-US"/>
              <a:t> = anterior, lateral &amp; posterior lung surfaces in close contact with ribs</a:t>
            </a:r>
          </a:p>
        </p:txBody>
      </p:sp>
      <p:pic>
        <p:nvPicPr>
          <p:cNvPr id="19459" name="Picture 9" descr="22-10aAnatomical_UN.jpg"/>
          <p:cNvPicPr>
            <a:picLocks noChangeAspect="1" noChangeArrowheads="1"/>
          </p:cNvPicPr>
          <p:nvPr/>
        </p:nvPicPr>
        <p:blipFill>
          <a:blip r:embed="rId3" cstate="print">
            <a:lum bright="-6000" contrast="12000"/>
          </a:blip>
          <a:srcRect l="14087" t="2541" r="17545" b="22865"/>
          <a:stretch>
            <a:fillRect/>
          </a:stretch>
        </p:blipFill>
        <p:spPr bwMode="auto">
          <a:xfrm>
            <a:off x="3590925" y="2692400"/>
            <a:ext cx="5294313" cy="3708400"/>
          </a:xfrm>
          <a:prstGeom prst="rect">
            <a:avLst/>
          </a:prstGeom>
          <a:noFill/>
          <a:ln w="9525">
            <a:noFill/>
            <a:miter lim="800000"/>
            <a:headEnd/>
            <a:tailEnd/>
          </a:ln>
        </p:spPr>
      </p:pic>
      <p:sp>
        <p:nvSpPr>
          <p:cNvPr id="19460" name="Text Box 10"/>
          <p:cNvSpPr txBox="1">
            <a:spLocks noChangeArrowheads="1"/>
          </p:cNvSpPr>
          <p:nvPr/>
        </p:nvSpPr>
        <p:spPr bwMode="auto">
          <a:xfrm>
            <a:off x="244475" y="2849563"/>
            <a:ext cx="3244850" cy="3557587"/>
          </a:xfrm>
          <a:prstGeom prst="rect">
            <a:avLst/>
          </a:prstGeom>
          <a:noFill/>
          <a:ln w="28575">
            <a:noFill/>
            <a:miter lim="800000"/>
            <a:headEnd/>
            <a:tailEnd/>
          </a:ln>
        </p:spPr>
        <p:txBody>
          <a:bodyPr>
            <a:spAutoFit/>
          </a:bodyPr>
          <a:lstStyle/>
          <a:p>
            <a:pPr algn="ctr" eaLnBrk="0" hangingPunct="0">
              <a:lnSpc>
                <a:spcPct val="75000"/>
              </a:lnSpc>
              <a:spcBef>
                <a:spcPct val="50000"/>
              </a:spcBef>
            </a:pPr>
            <a:r>
              <a:rPr lang="en-US" b="1">
                <a:solidFill>
                  <a:srgbClr val="990033"/>
                </a:solidFill>
              </a:rPr>
              <a:t>apex</a:t>
            </a:r>
            <a:r>
              <a:rPr lang="en-US"/>
              <a:t>, </a:t>
            </a:r>
            <a:r>
              <a:rPr lang="en-US" b="1">
                <a:solidFill>
                  <a:srgbClr val="990033"/>
                </a:solidFill>
              </a:rPr>
              <a:t>base</a:t>
            </a:r>
            <a:r>
              <a:rPr lang="en-US"/>
              <a:t>; also </a:t>
            </a:r>
            <a:r>
              <a:rPr lang="en-US" b="1">
                <a:solidFill>
                  <a:srgbClr val="990033"/>
                </a:solidFill>
              </a:rPr>
              <a:t>hilus</a:t>
            </a:r>
            <a:r>
              <a:rPr lang="en-US"/>
              <a:t>  »» blood vessels enter &amp; leave lungs</a:t>
            </a:r>
          </a:p>
          <a:p>
            <a:pPr algn="ctr" eaLnBrk="0" hangingPunct="0">
              <a:lnSpc>
                <a:spcPct val="75000"/>
              </a:lnSpc>
              <a:spcBef>
                <a:spcPct val="50000"/>
              </a:spcBef>
            </a:pPr>
            <a:r>
              <a:rPr lang="en-US"/>
              <a:t>1</a:t>
            </a:r>
            <a:r>
              <a:rPr lang="en-US" baseline="30000"/>
              <a:t>0</a:t>
            </a:r>
            <a:r>
              <a:rPr lang="en-US"/>
              <a:t> bronchus enters lungs</a:t>
            </a:r>
          </a:p>
          <a:p>
            <a:pPr algn="ctr" eaLnBrk="0" hangingPunct="0">
              <a:lnSpc>
                <a:spcPct val="75000"/>
              </a:lnSpc>
              <a:spcBef>
                <a:spcPct val="50000"/>
              </a:spcBef>
            </a:pPr>
            <a:r>
              <a:rPr lang="en-US" b="1">
                <a:solidFill>
                  <a:srgbClr val="990033"/>
                </a:solidFill>
              </a:rPr>
              <a:t>fissures: </a:t>
            </a:r>
            <a:r>
              <a:rPr lang="en-US"/>
              <a:t>oblique, horizontal » </a:t>
            </a:r>
            <a:r>
              <a:rPr lang="en-US" b="1">
                <a:solidFill>
                  <a:srgbClr val="990033"/>
                </a:solidFill>
              </a:rPr>
              <a:t>septa</a:t>
            </a:r>
            <a:r>
              <a:rPr lang="en-US"/>
              <a:t>  subdivide each lung into 10 bronchopulmonary segments (CT divisions; own artery &amp; vein) </a:t>
            </a:r>
          </a:p>
          <a:p>
            <a:pPr algn="ctr" eaLnBrk="0" hangingPunct="0">
              <a:lnSpc>
                <a:spcPct val="75000"/>
              </a:lnSpc>
              <a:spcBef>
                <a:spcPct val="50000"/>
              </a:spcBef>
            </a:pPr>
            <a:r>
              <a:rPr lang="en-US"/>
              <a:t>pulmonary disease often segmental &amp; can be treated that way</a:t>
            </a:r>
            <a:endParaRPr lang="en-CA" u="sng">
              <a:latin typeface="Times New Roman" pitchFamily="18" charset="0"/>
            </a:endParaRPr>
          </a:p>
        </p:txBody>
      </p:sp>
      <p:sp>
        <p:nvSpPr>
          <p:cNvPr id="19461" name="Text Box 11"/>
          <p:cNvSpPr txBox="1">
            <a:spLocks noChangeArrowheads="1"/>
          </p:cNvSpPr>
          <p:nvPr/>
        </p:nvSpPr>
        <p:spPr bwMode="auto">
          <a:xfrm>
            <a:off x="7392988" y="5378450"/>
            <a:ext cx="1114425" cy="339725"/>
          </a:xfrm>
          <a:prstGeom prst="rect">
            <a:avLst/>
          </a:prstGeom>
          <a:noFill/>
          <a:ln w="3175">
            <a:solidFill>
              <a:srgbClr val="990033"/>
            </a:solidFill>
            <a:miter lim="800000"/>
            <a:headEnd/>
            <a:tailEnd/>
          </a:ln>
        </p:spPr>
        <p:txBody>
          <a:bodyPr wrap="none">
            <a:spAutoFit/>
          </a:bodyPr>
          <a:lstStyle/>
          <a:p>
            <a:pPr eaLnBrk="0" hangingPunct="0"/>
            <a:r>
              <a:rPr lang="en-US" sz="1600" b="1"/>
              <a:t>Fig. 22.10</a:t>
            </a:r>
          </a:p>
        </p:txBody>
      </p:sp>
    </p:spTree>
    <p:extLst>
      <p:ext uri="{BB962C8B-B14F-4D97-AF65-F5344CB8AC3E}">
        <p14:creationId xmlns:p14="http://schemas.microsoft.com/office/powerpoint/2010/main" val="26371598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p:cNvSpPr txBox="1">
            <a:spLocks noChangeArrowheads="1"/>
          </p:cNvSpPr>
          <p:nvPr/>
        </p:nvSpPr>
        <p:spPr bwMode="auto">
          <a:xfrm>
            <a:off x="111125" y="100013"/>
            <a:ext cx="8915400" cy="930275"/>
          </a:xfrm>
          <a:prstGeom prst="rect">
            <a:avLst/>
          </a:prstGeom>
          <a:solidFill>
            <a:schemeClr val="bg1"/>
          </a:solidFill>
          <a:ln w="28575">
            <a:noFill/>
            <a:miter lim="800000"/>
            <a:headEnd/>
            <a:tailEnd/>
          </a:ln>
        </p:spPr>
        <p:txBody>
          <a:bodyPr>
            <a:spAutoFit/>
          </a:bodyPr>
          <a:lstStyle/>
          <a:p>
            <a:pPr marL="228600" indent="-228600" eaLnBrk="0" hangingPunct="0">
              <a:lnSpc>
                <a:spcPct val="75000"/>
              </a:lnSpc>
              <a:spcBef>
                <a:spcPct val="50000"/>
              </a:spcBef>
            </a:pPr>
            <a:r>
              <a:rPr lang="en-US"/>
              <a:t>•  </a:t>
            </a:r>
            <a:r>
              <a:rPr lang="en-US" b="1">
                <a:solidFill>
                  <a:srgbClr val="990033"/>
                </a:solidFill>
              </a:rPr>
              <a:t>lobule:</a:t>
            </a:r>
            <a:r>
              <a:rPr lang="en-US"/>
              <a:t>  smallest subdivision seen with naked eye; hexagon ~ size of pencil eraser; served by large bronchiole</a:t>
            </a:r>
          </a:p>
          <a:p>
            <a:pPr marL="228600" indent="-228600" eaLnBrk="0" hangingPunct="0">
              <a:lnSpc>
                <a:spcPct val="75000"/>
              </a:lnSpc>
              <a:spcBef>
                <a:spcPct val="50000"/>
              </a:spcBef>
            </a:pPr>
            <a:r>
              <a:rPr lang="en-US"/>
              <a:t>•  </a:t>
            </a:r>
            <a:r>
              <a:rPr lang="en-US" b="1">
                <a:solidFill>
                  <a:srgbClr val="990033"/>
                </a:solidFill>
              </a:rPr>
              <a:t>lung :</a:t>
            </a:r>
            <a:r>
              <a:rPr lang="en-US"/>
              <a:t>  primarily air spaces; rest is elastic CT</a:t>
            </a:r>
          </a:p>
        </p:txBody>
      </p:sp>
      <p:sp>
        <p:nvSpPr>
          <p:cNvPr id="20483" name="Text Box 5"/>
          <p:cNvSpPr txBox="1">
            <a:spLocks noChangeArrowheads="1"/>
          </p:cNvSpPr>
          <p:nvPr/>
        </p:nvSpPr>
        <p:spPr bwMode="auto">
          <a:xfrm>
            <a:off x="111125" y="1031875"/>
            <a:ext cx="8915400" cy="1601977"/>
          </a:xfrm>
          <a:prstGeom prst="rect">
            <a:avLst/>
          </a:prstGeom>
          <a:solidFill>
            <a:schemeClr val="bg1"/>
          </a:solidFill>
          <a:ln w="3175">
            <a:solidFill>
              <a:srgbClr val="5F5F5F"/>
            </a:solidFill>
            <a:miter lim="800000"/>
            <a:headEnd/>
            <a:tailEnd/>
          </a:ln>
        </p:spPr>
        <p:txBody>
          <a:bodyPr>
            <a:spAutoFit/>
          </a:bodyPr>
          <a:lstStyle/>
          <a:p>
            <a:pPr marL="228600" indent="-228600" eaLnBrk="0" hangingPunct="0">
              <a:lnSpc>
                <a:spcPct val="75000"/>
              </a:lnSpc>
              <a:spcBef>
                <a:spcPct val="50000"/>
              </a:spcBef>
            </a:pPr>
            <a:r>
              <a:rPr lang="en-US" u="sng" dirty="0">
                <a:solidFill>
                  <a:srgbClr val="990033"/>
                </a:solidFill>
              </a:rPr>
              <a:t>Blood Supply &amp; Innervation</a:t>
            </a:r>
          </a:p>
          <a:p>
            <a:pPr marL="228600" indent="-228600" eaLnBrk="0" hangingPunct="0">
              <a:lnSpc>
                <a:spcPct val="75000"/>
              </a:lnSpc>
              <a:spcBef>
                <a:spcPct val="50000"/>
              </a:spcBef>
            </a:pPr>
            <a:r>
              <a:rPr lang="en-US" dirty="0"/>
              <a:t>• </a:t>
            </a:r>
            <a:r>
              <a:rPr lang="en-US" b="1" dirty="0">
                <a:solidFill>
                  <a:srgbClr val="990033"/>
                </a:solidFill>
              </a:rPr>
              <a:t>pulmonary arteries</a:t>
            </a:r>
            <a:r>
              <a:rPr lang="en-US" dirty="0"/>
              <a:t> bring blood to be oxygenated </a:t>
            </a:r>
            <a:r>
              <a:rPr lang="en-US" dirty="0" smtClean="0"/>
              <a:t>; anterior to main bronchi, branch a  lot</a:t>
            </a:r>
            <a:endParaRPr lang="en-US" dirty="0">
              <a:solidFill>
                <a:srgbClr val="990033"/>
              </a:solidFill>
            </a:endParaRPr>
          </a:p>
          <a:p>
            <a:pPr marL="228600" indent="-228600" eaLnBrk="0" hangingPunct="0">
              <a:lnSpc>
                <a:spcPct val="75000"/>
              </a:lnSpc>
              <a:spcBef>
                <a:spcPct val="50000"/>
              </a:spcBef>
            </a:pPr>
            <a:r>
              <a:rPr lang="en-US" dirty="0"/>
              <a:t>• </a:t>
            </a:r>
            <a:r>
              <a:rPr lang="en-US" b="1" dirty="0">
                <a:solidFill>
                  <a:srgbClr val="990033"/>
                </a:solidFill>
              </a:rPr>
              <a:t>pulmonary veins</a:t>
            </a:r>
            <a:r>
              <a:rPr lang="en-US" dirty="0"/>
              <a:t> return oxygenated </a:t>
            </a:r>
            <a:r>
              <a:rPr lang="en-US" dirty="0" smtClean="0"/>
              <a:t>blood from resp. zone to heart. Course back to hilum</a:t>
            </a:r>
            <a:endParaRPr lang="en-US" dirty="0"/>
          </a:p>
          <a:p>
            <a:pPr marL="228600" indent="-228600" eaLnBrk="0" hangingPunct="0">
              <a:lnSpc>
                <a:spcPct val="45000"/>
              </a:lnSpc>
              <a:spcBef>
                <a:spcPct val="50000"/>
              </a:spcBef>
            </a:pPr>
            <a:r>
              <a:rPr lang="en-US" dirty="0"/>
              <a:t>•  </a:t>
            </a:r>
            <a:r>
              <a:rPr lang="en-US" b="1" dirty="0">
                <a:solidFill>
                  <a:srgbClr val="990033"/>
                </a:solidFill>
              </a:rPr>
              <a:t>bronchial arteries</a:t>
            </a:r>
            <a:r>
              <a:rPr lang="en-US" dirty="0"/>
              <a:t> provide </a:t>
            </a:r>
            <a:r>
              <a:rPr lang="en-US" dirty="0" smtClean="0"/>
              <a:t>oxygenated systemic </a:t>
            </a:r>
            <a:r>
              <a:rPr lang="en-US" dirty="0"/>
              <a:t>blood to lungs </a:t>
            </a:r>
            <a:r>
              <a:rPr lang="en-US" dirty="0">
                <a:sym typeface="Symbol" pitchFamily="18" charset="2"/>
              </a:rPr>
              <a:t></a:t>
            </a:r>
            <a:r>
              <a:rPr lang="en-US" dirty="0"/>
              <a:t> </a:t>
            </a:r>
            <a:r>
              <a:rPr lang="en-US" b="1" dirty="0">
                <a:solidFill>
                  <a:srgbClr val="990033"/>
                </a:solidFill>
              </a:rPr>
              <a:t>bronchial veins</a:t>
            </a:r>
          </a:p>
          <a:p>
            <a:pPr marL="228600" indent="-228600" eaLnBrk="0" hangingPunct="0">
              <a:lnSpc>
                <a:spcPct val="75000"/>
              </a:lnSpc>
              <a:spcBef>
                <a:spcPct val="50000"/>
              </a:spcBef>
            </a:pPr>
            <a:r>
              <a:rPr lang="en-US" dirty="0"/>
              <a:t>•  innervation primarily </a:t>
            </a:r>
            <a:r>
              <a:rPr lang="en-US" dirty="0" err="1"/>
              <a:t>parasymp</a:t>
            </a:r>
            <a:r>
              <a:rPr lang="en-US" dirty="0"/>
              <a:t> (effect?) + some </a:t>
            </a:r>
            <a:r>
              <a:rPr lang="en-US" dirty="0" err="1"/>
              <a:t>symp</a:t>
            </a:r>
            <a:r>
              <a:rPr lang="en-US" dirty="0"/>
              <a:t> (effect?)</a:t>
            </a:r>
            <a:endParaRPr lang="en-US" u="sng" dirty="0"/>
          </a:p>
        </p:txBody>
      </p:sp>
      <p:grpSp>
        <p:nvGrpSpPr>
          <p:cNvPr id="2" name="Group 8"/>
          <p:cNvGrpSpPr>
            <a:grpSpLocks/>
          </p:cNvGrpSpPr>
          <p:nvPr/>
        </p:nvGrpSpPr>
        <p:grpSpPr bwMode="auto">
          <a:xfrm>
            <a:off x="1468438" y="2874963"/>
            <a:ext cx="7061200" cy="3862387"/>
            <a:chOff x="481263" y="2502568"/>
            <a:chExt cx="8049126" cy="4162926"/>
          </a:xfrm>
        </p:grpSpPr>
        <p:pic>
          <p:nvPicPr>
            <p:cNvPr id="20486" name="Picture 7" descr="E:\Chapter_22\D_JPEG_Images_and_Tables\Labeled\figure_22_10c_labeled.jpg"/>
            <p:cNvPicPr>
              <a:picLocks noChangeAspect="1" noChangeArrowheads="1"/>
            </p:cNvPicPr>
            <p:nvPr/>
          </p:nvPicPr>
          <p:blipFill>
            <a:blip r:embed="rId3" cstate="print"/>
            <a:srcRect l="5766" t="7837" r="728" b="13307"/>
            <a:stretch>
              <a:fillRect/>
            </a:stretch>
          </p:blipFill>
          <p:spPr bwMode="auto">
            <a:xfrm>
              <a:off x="493294" y="2502568"/>
              <a:ext cx="8037095" cy="4162926"/>
            </a:xfrm>
            <a:prstGeom prst="rect">
              <a:avLst/>
            </a:prstGeom>
            <a:noFill/>
            <a:ln w="9525">
              <a:noFill/>
              <a:miter lim="800000"/>
              <a:headEnd/>
              <a:tailEnd/>
            </a:ln>
          </p:spPr>
        </p:pic>
        <p:sp>
          <p:nvSpPr>
            <p:cNvPr id="8" name="Rectangle 7"/>
            <p:cNvSpPr/>
            <p:nvPr/>
          </p:nvSpPr>
          <p:spPr>
            <a:xfrm>
              <a:off x="481263" y="2502568"/>
              <a:ext cx="2274674" cy="96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20485" name="Text Box 11"/>
          <p:cNvSpPr txBox="1">
            <a:spLocks noChangeArrowheads="1"/>
          </p:cNvSpPr>
          <p:nvPr/>
        </p:nvSpPr>
        <p:spPr bwMode="auto">
          <a:xfrm>
            <a:off x="292100" y="5265738"/>
            <a:ext cx="1352550" cy="366712"/>
          </a:xfrm>
          <a:prstGeom prst="rect">
            <a:avLst/>
          </a:prstGeom>
          <a:noFill/>
          <a:ln w="9525">
            <a:noFill/>
            <a:miter lim="800000"/>
            <a:headEnd/>
            <a:tailEnd/>
          </a:ln>
        </p:spPr>
        <p:txBody>
          <a:bodyPr wrap="none">
            <a:spAutoFit/>
          </a:bodyPr>
          <a:lstStyle/>
          <a:p>
            <a:r>
              <a:rPr lang="en-US" sz="1800" b="1"/>
              <a:t>Fig. 22.10c</a:t>
            </a:r>
          </a:p>
        </p:txBody>
      </p:sp>
    </p:spTree>
    <p:extLst>
      <p:ext uri="{BB962C8B-B14F-4D97-AF65-F5344CB8AC3E}">
        <p14:creationId xmlns:p14="http://schemas.microsoft.com/office/powerpoint/2010/main" val="28850601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190500" y="109538"/>
            <a:ext cx="8504238" cy="1901803"/>
          </a:xfrm>
          <a:prstGeom prst="rect">
            <a:avLst/>
          </a:prstGeom>
          <a:solidFill>
            <a:schemeClr val="bg1"/>
          </a:solidFill>
          <a:ln w="28575">
            <a:noFill/>
            <a:miter lim="800000"/>
            <a:headEnd/>
            <a:tailEnd/>
          </a:ln>
        </p:spPr>
        <p:txBody>
          <a:bodyPr>
            <a:spAutoFit/>
          </a:bodyPr>
          <a:lstStyle/>
          <a:p>
            <a:pPr marL="223838" indent="-223838" eaLnBrk="0" hangingPunct="0">
              <a:lnSpc>
                <a:spcPct val="75000"/>
              </a:lnSpc>
              <a:spcBef>
                <a:spcPct val="50000"/>
              </a:spcBef>
            </a:pPr>
            <a:r>
              <a:rPr lang="en-US" b="1" u="sng" dirty="0">
                <a:solidFill>
                  <a:schemeClr val="accent2"/>
                </a:solidFill>
              </a:rPr>
              <a:t>Pleura</a:t>
            </a:r>
            <a:endParaRPr lang="en-US" b="1" u="sng" dirty="0"/>
          </a:p>
          <a:p>
            <a:pPr marL="223838" indent="-223838" eaLnBrk="0" hangingPunct="0">
              <a:lnSpc>
                <a:spcPct val="75000"/>
              </a:lnSpc>
              <a:spcBef>
                <a:spcPct val="50000"/>
              </a:spcBef>
            </a:pPr>
            <a:r>
              <a:rPr lang="en-US" dirty="0"/>
              <a:t>•  thin, double-layered (</a:t>
            </a:r>
            <a:r>
              <a:rPr lang="en-US" b="1" dirty="0">
                <a:solidFill>
                  <a:schemeClr val="accent2"/>
                </a:solidFill>
              </a:rPr>
              <a:t>parietal</a:t>
            </a:r>
            <a:r>
              <a:rPr lang="en-US" dirty="0"/>
              <a:t> &amp; </a:t>
            </a:r>
            <a:r>
              <a:rPr lang="en-US" b="1" dirty="0">
                <a:solidFill>
                  <a:schemeClr val="accent2"/>
                </a:solidFill>
              </a:rPr>
              <a:t>visceral</a:t>
            </a:r>
            <a:r>
              <a:rPr lang="en-US" dirty="0">
                <a:solidFill>
                  <a:schemeClr val="tx2"/>
                </a:solidFill>
              </a:rPr>
              <a:t>)</a:t>
            </a:r>
            <a:r>
              <a:rPr lang="en-US" dirty="0"/>
              <a:t> </a:t>
            </a:r>
            <a:r>
              <a:rPr lang="en-US" dirty="0" err="1"/>
              <a:t>serosa</a:t>
            </a:r>
            <a:endParaRPr lang="en-US" b="1" dirty="0"/>
          </a:p>
          <a:p>
            <a:pPr marL="223838" indent="-223838" eaLnBrk="0" hangingPunct="0">
              <a:lnSpc>
                <a:spcPct val="75000"/>
              </a:lnSpc>
              <a:spcBef>
                <a:spcPct val="50000"/>
              </a:spcBef>
            </a:pPr>
            <a:r>
              <a:rPr lang="en-US" dirty="0"/>
              <a:t>•  </a:t>
            </a:r>
            <a:r>
              <a:rPr lang="en-US" b="1" dirty="0">
                <a:solidFill>
                  <a:schemeClr val="accent2"/>
                </a:solidFill>
              </a:rPr>
              <a:t>pleural fluid:</a:t>
            </a:r>
            <a:r>
              <a:rPr lang="en-US" dirty="0"/>
              <a:t> serous secretion that fills pleural cavity »» lungs slide easily during breathing; </a:t>
            </a:r>
            <a:r>
              <a:rPr lang="en-US" b="1" dirty="0">
                <a:solidFill>
                  <a:schemeClr val="accent2"/>
                </a:solidFill>
              </a:rPr>
              <a:t>surface tension</a:t>
            </a:r>
            <a:r>
              <a:rPr lang="en-US" dirty="0"/>
              <a:t> keeps pleurae from separating</a:t>
            </a:r>
          </a:p>
          <a:p>
            <a:pPr marL="223838" indent="-223838" eaLnBrk="0" hangingPunct="0">
              <a:lnSpc>
                <a:spcPct val="75000"/>
              </a:lnSpc>
              <a:spcBef>
                <a:spcPct val="50000"/>
              </a:spcBef>
            </a:pPr>
            <a:r>
              <a:rPr lang="en-US" dirty="0"/>
              <a:t>•  3 chambers:  central </a:t>
            </a:r>
            <a:r>
              <a:rPr lang="en-US" b="1" dirty="0">
                <a:solidFill>
                  <a:schemeClr val="accent2"/>
                </a:solidFill>
              </a:rPr>
              <a:t>mediastinum</a:t>
            </a:r>
            <a:r>
              <a:rPr lang="en-US" dirty="0"/>
              <a:t> + 2 lateral </a:t>
            </a:r>
            <a:r>
              <a:rPr lang="en-US" b="1" dirty="0">
                <a:solidFill>
                  <a:schemeClr val="accent2"/>
                </a:solidFill>
              </a:rPr>
              <a:t>pleural compartments</a:t>
            </a:r>
          </a:p>
          <a:p>
            <a:pPr marL="223838" indent="-223838" eaLnBrk="0" hangingPunct="0">
              <a:lnSpc>
                <a:spcPct val="75000"/>
              </a:lnSpc>
              <a:spcBef>
                <a:spcPct val="50000"/>
              </a:spcBef>
            </a:pPr>
            <a:r>
              <a:rPr lang="en-US" dirty="0">
                <a:solidFill>
                  <a:schemeClr val="accent2"/>
                </a:solidFill>
              </a:rPr>
              <a:t>• </a:t>
            </a:r>
            <a:r>
              <a:rPr lang="en-US" b="1" dirty="0">
                <a:solidFill>
                  <a:schemeClr val="accent2"/>
                </a:solidFill>
              </a:rPr>
              <a:t> pleurisy:  </a:t>
            </a:r>
            <a:r>
              <a:rPr lang="en-US" dirty="0"/>
              <a:t>inflammation of pleurae</a:t>
            </a:r>
          </a:p>
        </p:txBody>
      </p:sp>
      <p:sp>
        <p:nvSpPr>
          <p:cNvPr id="21507" name="Text Box 5" descr="Newsprint"/>
          <p:cNvSpPr txBox="1">
            <a:spLocks noChangeArrowheads="1"/>
          </p:cNvSpPr>
          <p:nvPr/>
        </p:nvSpPr>
        <p:spPr bwMode="auto">
          <a:xfrm>
            <a:off x="228600" y="6159500"/>
            <a:ext cx="1295400" cy="244475"/>
          </a:xfrm>
          <a:prstGeom prst="rect">
            <a:avLst/>
          </a:prstGeom>
          <a:blipFill dpi="0" rotWithShape="0">
            <a:blip r:embed="rId3" cstate="print"/>
            <a:srcRect/>
            <a:tile tx="0" ty="0" sx="100000" sy="100000" flip="none" algn="tl"/>
          </a:blipFill>
          <a:ln w="9525">
            <a:noFill/>
            <a:miter lim="800000"/>
            <a:headEnd/>
            <a:tailEnd/>
          </a:ln>
        </p:spPr>
        <p:txBody>
          <a:bodyPr>
            <a:spAutoFit/>
          </a:bodyPr>
          <a:lstStyle/>
          <a:p>
            <a:pPr algn="ctr" eaLnBrk="0" hangingPunct="0"/>
            <a:r>
              <a:rPr lang="en-US" sz="1000" b="1" i="1">
                <a:latin typeface="NuptialScript" pitchFamily="18" charset="0"/>
              </a:rPr>
              <a:t>J. Carnegie, UofO</a:t>
            </a:r>
            <a:endParaRPr lang="en-CA" sz="1000" b="1" i="1">
              <a:latin typeface="NuptialScript" pitchFamily="18" charset="0"/>
            </a:endParaRPr>
          </a:p>
        </p:txBody>
      </p:sp>
      <p:pic>
        <p:nvPicPr>
          <p:cNvPr id="21508" name="Picture 9" descr="0199210896"/>
          <p:cNvPicPr>
            <a:picLocks noChangeAspect="1" noChangeArrowheads="1"/>
          </p:cNvPicPr>
          <p:nvPr/>
        </p:nvPicPr>
        <p:blipFill>
          <a:blip r:embed="rId4" cstate="print"/>
          <a:srcRect/>
          <a:stretch>
            <a:fillRect/>
          </a:stretch>
        </p:blipFill>
        <p:spPr bwMode="auto">
          <a:xfrm>
            <a:off x="2038350" y="2627313"/>
            <a:ext cx="6807200" cy="4006850"/>
          </a:xfrm>
          <a:prstGeom prst="rect">
            <a:avLst/>
          </a:prstGeom>
          <a:noFill/>
          <a:ln w="9525">
            <a:noFill/>
            <a:miter lim="800000"/>
            <a:headEnd/>
            <a:tailEnd/>
          </a:ln>
        </p:spPr>
      </p:pic>
      <p:sp>
        <p:nvSpPr>
          <p:cNvPr id="21509" name="Rectangle 10"/>
          <p:cNvSpPr>
            <a:spLocks noChangeArrowheads="1"/>
          </p:cNvSpPr>
          <p:nvPr/>
        </p:nvSpPr>
        <p:spPr bwMode="auto">
          <a:xfrm>
            <a:off x="2451100" y="6184900"/>
            <a:ext cx="2703513" cy="274638"/>
          </a:xfrm>
          <a:prstGeom prst="rect">
            <a:avLst/>
          </a:prstGeom>
          <a:noFill/>
          <a:ln w="9525">
            <a:noFill/>
            <a:miter lim="800000"/>
            <a:headEnd/>
            <a:tailEnd/>
          </a:ln>
        </p:spPr>
        <p:txBody>
          <a:bodyPr wrap="none">
            <a:spAutoFit/>
          </a:bodyPr>
          <a:lstStyle/>
          <a:p>
            <a:r>
              <a:rPr lang="en-US" sz="1200">
                <a:hlinkClick r:id="rId5"/>
              </a:rPr>
              <a:t>http://www.answers.com/topic/pleura</a:t>
            </a:r>
            <a:r>
              <a:rPr lang="en-US" sz="1200"/>
              <a:t> </a:t>
            </a:r>
          </a:p>
        </p:txBody>
      </p:sp>
    </p:spTree>
    <p:extLst>
      <p:ext uri="{BB962C8B-B14F-4D97-AF65-F5344CB8AC3E}">
        <p14:creationId xmlns:p14="http://schemas.microsoft.com/office/powerpoint/2010/main" val="1058757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TotalTime>
  <Words>3015</Words>
  <Application>Microsoft Macintosh PowerPoint</Application>
  <PresentationFormat>On-screen Show (4:3)</PresentationFormat>
  <Paragraphs>309</Paragraphs>
  <Slides>18</Slides>
  <Notes>17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Calibri</vt:lpstr>
      <vt:lpstr>NuptialScript</vt:lpstr>
      <vt:lpstr>Symbol</vt:lpstr>
      <vt:lpstr>Times New Roman</vt:lpstr>
      <vt:lpstr>WP IconicSymbolsA</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Medtech</dc:creator>
  <cp:lastModifiedBy>Sonya Parboodial</cp:lastModifiedBy>
  <cp:revision>18</cp:revision>
  <dcterms:created xsi:type="dcterms:W3CDTF">2015-11-27T00:17:46Z</dcterms:created>
  <dcterms:modified xsi:type="dcterms:W3CDTF">2015-11-27T19:14:23Z</dcterms:modified>
</cp:coreProperties>
</file>