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7" r:id="rId3"/>
    <p:sldId id="259" r:id="rId4"/>
    <p:sldId id="269" r:id="rId5"/>
    <p:sldId id="270" r:id="rId6"/>
    <p:sldId id="271" r:id="rId7"/>
    <p:sldId id="260" r:id="rId8"/>
    <p:sldId id="261" r:id="rId9"/>
    <p:sldId id="262" r:id="rId10"/>
    <p:sldId id="263" r:id="rId11"/>
    <p:sldId id="265" r:id="rId12"/>
    <p:sldId id="264" r:id="rId13"/>
    <p:sldId id="266" r:id="rId14"/>
    <p:sldId id="276" r:id="rId15"/>
    <p:sldId id="272" r:id="rId16"/>
    <p:sldId id="275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1CED0B1-0262-4292-A970-9373F466E16D}">
          <p14:sldIdLst>
            <p14:sldId id="256"/>
            <p14:sldId id="257"/>
            <p14:sldId id="259"/>
            <p14:sldId id="269"/>
            <p14:sldId id="270"/>
            <p14:sldId id="271"/>
            <p14:sldId id="260"/>
            <p14:sldId id="261"/>
            <p14:sldId id="262"/>
            <p14:sldId id="263"/>
            <p14:sldId id="265"/>
            <p14:sldId id="264"/>
            <p14:sldId id="266"/>
            <p14:sldId id="276"/>
            <p14:sldId id="272"/>
            <p14:sldId id="27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743" autoAdjust="0"/>
    <p:restoredTop sz="81319" autoAdjust="0"/>
  </p:normalViewPr>
  <p:slideViewPr>
    <p:cSldViewPr>
      <p:cViewPr>
        <p:scale>
          <a:sx n="88" d="100"/>
          <a:sy n="88" d="100"/>
        </p:scale>
        <p:origin x="749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817A00-7E98-424F-AA54-D76A4D57630E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2C3B6-E21F-294C-91FB-0B62EEEE21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81931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28035D-7815-434A-A15B-57A911A739CD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55645-2AD7-413C-A978-1A3673BBBC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97713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TL;DR il faut gagner la confiance du patron avant de pouvoir lui faire passer une</a:t>
            </a:r>
            <a:r>
              <a:rPr lang="en-US" baseline="0"/>
              <a:t> opinion.</a:t>
            </a:r>
          </a:p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7328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Pouvoir</a:t>
            </a:r>
            <a:r>
              <a:rPr lang="en-US" baseline="0"/>
              <a:t> de récompense; élèves avec les évaluations de professeurs.</a:t>
            </a:r>
          </a:p>
          <a:p>
            <a:endParaRPr lang="en-US" baseline="0"/>
          </a:p>
          <a:p>
            <a:r>
              <a:rPr lang="en-US" baseline="0"/>
              <a:t>Pouvoir de référence, qu'à quelqu'un quand il est la personne "idéale", personne inspirante, charismatique, capable, encourageante.</a:t>
            </a:r>
          </a:p>
          <a:p>
            <a:endParaRPr lang="en-US" baseline="0"/>
          </a:p>
          <a:p>
            <a:r>
              <a:rPr lang="en-US" baseline="0"/>
              <a:t>Coercition = forcer à agir</a:t>
            </a:r>
          </a:p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4126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=&gt;</a:t>
            </a:r>
            <a:r>
              <a:rPr lang="en-US" baseline="0"/>
              <a:t> Comprendre les relations de pouvoir parmis les gens autours, cerner ce que sont les besoins, peurs, et se servir de ces informations pour réaliser leurs objectifs.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0921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d) faux si on a pas encore gagné la</a:t>
            </a:r>
            <a:r>
              <a:rPr lang="en-US" baseline="0"/>
              <a:t> confiance du patron</a:t>
            </a:r>
          </a:p>
          <a:p>
            <a:endParaRPr lang="en-US" baseline="0"/>
          </a:p>
          <a:p>
            <a:r>
              <a:rPr lang="en-US" baseline="0"/>
              <a:t>=&gt; c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810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314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title</a:t>
            </a:r>
            <a:r>
              <a:rPr lang="fr-CA" noProof="0" dirty="0"/>
              <a:t>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text</a:t>
            </a:r>
            <a:r>
              <a:rPr lang="fr-CA" noProof="0" dirty="0"/>
              <a:t> styles</a:t>
            </a:r>
          </a:p>
          <a:p>
            <a:pPr lvl="1"/>
            <a:r>
              <a:rPr lang="fr-CA" noProof="0" dirty="0"/>
              <a:t>Second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2"/>
            <a:r>
              <a:rPr lang="fr-CA" noProof="0" dirty="0" err="1"/>
              <a:t>Third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3"/>
            <a:r>
              <a:rPr lang="fr-CA" noProof="0" dirty="0" err="1"/>
              <a:t>Fourth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4"/>
            <a:r>
              <a:rPr lang="fr-CA" noProof="0" dirty="0" err="1"/>
              <a:t>Fifth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498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815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86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675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803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894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485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556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977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674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title</a:t>
            </a:r>
            <a:r>
              <a:rPr lang="fr-CA" noProof="0" dirty="0"/>
              <a:t>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text</a:t>
            </a:r>
            <a:r>
              <a:rPr lang="fr-CA" noProof="0" dirty="0"/>
              <a:t> styles</a:t>
            </a:r>
          </a:p>
          <a:p>
            <a:pPr lvl="1"/>
            <a:r>
              <a:rPr lang="fr-CA" noProof="0" dirty="0"/>
              <a:t>Second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2"/>
            <a:r>
              <a:rPr lang="fr-CA" noProof="0" dirty="0" err="1"/>
              <a:t>Third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3"/>
            <a:r>
              <a:rPr lang="fr-CA" noProof="0" dirty="0" err="1"/>
              <a:t>Fourth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4"/>
            <a:r>
              <a:rPr lang="fr-CA" noProof="0" dirty="0" err="1"/>
              <a:t>Fifth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78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1224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A" dirty="0"/>
              <a:t>ADM2736A</a:t>
            </a:r>
            <a:br>
              <a:rPr lang="fr-CA" dirty="0"/>
            </a:br>
            <a:r>
              <a:rPr lang="fr-CA" dirty="0"/>
              <a:t>Comportement organisationnel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CA" dirty="0"/>
              <a:t>Le pouvoir et le jeu politique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117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Pouvoir et influence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Pouvoir</a:t>
            </a:r>
          </a:p>
          <a:p>
            <a:pPr lvl="1"/>
            <a:r>
              <a:rPr lang="fr-CA" dirty="0"/>
              <a:t>Capacité à amener autrui à accomplir une tâche qu’on veut voir menée à bien, ou d’influer sur le cours des évènements. </a:t>
            </a:r>
          </a:p>
          <a:p>
            <a:pPr lvl="1"/>
            <a:endParaRPr lang="fr-CA" dirty="0"/>
          </a:p>
          <a:p>
            <a:r>
              <a:rPr lang="fr-CA" dirty="0"/>
              <a:t>Influence</a:t>
            </a:r>
          </a:p>
          <a:p>
            <a:pPr lvl="1"/>
            <a:r>
              <a:rPr lang="fr-CA" dirty="0"/>
              <a:t>L’effet sur autrui du pouvoir exercé par un individu ; « Parce qu’il a du pouvoir, il peut influencer les autres. »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98412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Acceptation de l’autorité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CA" dirty="0"/>
              <a:t>Les employés sont plus portés à obéir leur patron </a:t>
            </a:r>
            <a:r>
              <a:rPr lang="fr-CA"/>
              <a:t>lorsqu’ils…</a:t>
            </a:r>
          </a:p>
          <a:p>
            <a:pPr lvl="1"/>
            <a:r>
              <a:rPr lang="en-US"/>
              <a:t>comprennent bien la directive</a:t>
            </a:r>
          </a:p>
          <a:p>
            <a:pPr lvl="1"/>
            <a:r>
              <a:rPr lang="en-US"/>
              <a:t>se jugent aptes à se conformer à la directive.</a:t>
            </a:r>
          </a:p>
          <a:p>
            <a:pPr lvl="1"/>
            <a:r>
              <a:rPr lang="en-US"/>
              <a:t>estiment que la directive ne va pas à l'encontre de la mission de l'organization (ou du groupe)</a:t>
            </a:r>
          </a:p>
          <a:p>
            <a:pPr lvl="1"/>
            <a:r>
              <a:rPr lang="en-US"/>
              <a:t>estiment que la directive ne va pas à l'encontre de leurs intérêts personnels </a:t>
            </a:r>
          </a:p>
          <a:p>
            <a:pPr lvl="1"/>
            <a:r>
              <a:rPr lang="en-US"/>
              <a:t>jugent que suivre la directive est leur devoir (fait partie de leur contrat psychologique avec l'organization)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2734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Résistance à l’autorité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CA" dirty="0"/>
              <a:t>L’obéissance de son patron n’est pas toujours cohérente avec les intérêts de </a:t>
            </a:r>
            <a:r>
              <a:rPr lang="fr-CA"/>
              <a:t>l’organisation.</a:t>
            </a:r>
          </a:p>
          <a:p>
            <a:r>
              <a:rPr lang="en-US"/>
              <a:t>Résistance dysfonctionnelle</a:t>
            </a:r>
          </a:p>
          <a:p>
            <a:pPr lvl="1"/>
            <a:r>
              <a:rPr lang="en-US"/>
              <a:t>But : déstabiliser ou faire déraper le travail demandé par le patron</a:t>
            </a:r>
            <a:r>
              <a:rPr lang="fr-CA"/>
              <a:t>.</a:t>
            </a:r>
          </a:p>
          <a:p>
            <a:r>
              <a:rPr lang="en-US"/>
              <a:t>Résistance constructive</a:t>
            </a:r>
          </a:p>
          <a:p>
            <a:pPr lvl="1"/>
            <a:r>
              <a:rPr lang="en-US"/>
              <a:t>But : permettre un dialogue productif avec le patron concernant la tâche demandée.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897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dirty="0"/>
              <a:t>Résistance à l’autorité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5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4620402"/>
              </p:ext>
            </p:extLst>
          </p:nvPr>
        </p:nvGraphicFramePr>
        <p:xfrm>
          <a:off x="762000" y="1371600"/>
          <a:ext cx="7620000" cy="472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13777">
                <a:tc>
                  <a:txBody>
                    <a:bodyPr/>
                    <a:lstStyle/>
                    <a:p>
                      <a:pPr algn="ctr"/>
                      <a:r>
                        <a:rPr lang="fr-CA" sz="2400" dirty="0"/>
                        <a:t>Exemples dysfonctionnels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2400" dirty="0"/>
                        <a:t>Exemples</a:t>
                      </a:r>
                      <a:r>
                        <a:rPr lang="fr-CA" sz="2400" baseline="0" dirty="0"/>
                        <a:t> constructifs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3777">
                <a:tc>
                  <a:txBody>
                    <a:bodyPr/>
                    <a:lstStyle/>
                    <a:p>
                      <a:r>
                        <a:rPr lang="fr-CA" sz="2000" dirty="0"/>
                        <a:t>Faire semblant de ne pas avoir entendu la directive du patron.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CA" sz="2000" dirty="0"/>
                        <a:t>Demander au patron pour des explications ou des clarifications.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70999">
                <a:tc>
                  <a:txBody>
                    <a:bodyPr/>
                    <a:lstStyle/>
                    <a:p>
                      <a:r>
                        <a:rPr lang="fr-CA" sz="2000" dirty="0"/>
                        <a:t>Dire « non » explicitement au patron.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CA" sz="2000" dirty="0"/>
                        <a:t>Expliquer au patron que la tâche</a:t>
                      </a:r>
                      <a:r>
                        <a:rPr lang="fr-CA" sz="2000" baseline="0" dirty="0"/>
                        <a:t> ne mènera pas aux avantages prévus. 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25847">
                <a:tc>
                  <a:txBody>
                    <a:bodyPr/>
                    <a:lstStyle/>
                    <a:p>
                      <a:r>
                        <a:rPr lang="fr-CA" sz="2000" dirty="0"/>
                        <a:t>Refuser</a:t>
                      </a:r>
                      <a:r>
                        <a:rPr lang="fr-CA" sz="2000" baseline="0" dirty="0"/>
                        <a:t> de suivre les directives du patron.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CA" sz="2000" dirty="0"/>
                        <a:t>Expliquer logiquement</a:t>
                      </a:r>
                      <a:r>
                        <a:rPr lang="fr-CA" sz="2000" baseline="0" dirty="0"/>
                        <a:t> pourquoi la tâche devrait être accomplie différemment ou à un autre moment.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49789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dirty="0"/>
              <a:t>Résistance à l’autorité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6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286000" y="1981201"/>
            <a:ext cx="4953000" cy="29718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457200" y="2895600"/>
            <a:ext cx="145203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b="1" dirty="0"/>
              <a:t>Performance de l’employé telle que jugée par le patron</a:t>
            </a:r>
            <a:endParaRPr lang="en-US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4267200" y="5588756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b="1" dirty="0"/>
              <a:t>Résistance</a:t>
            </a:r>
            <a:endParaRPr lang="en-US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2362200" y="5219424"/>
            <a:ext cx="1754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dirty="0"/>
              <a:t>Dysfonctionnelle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819775" y="5219424"/>
            <a:ext cx="1754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dirty="0"/>
              <a:t>Constructive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990600" y="1769231"/>
            <a:ext cx="11800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dirty="0"/>
              <a:t>Superbe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990600" y="4752699"/>
            <a:ext cx="11800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dirty="0"/>
              <a:t>Affreuse</a:t>
            </a:r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3048000" y="2743200"/>
            <a:ext cx="3048000" cy="762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24375" y="2142550"/>
            <a:ext cx="259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/>
              <a:t>Patron percevait la relation avec l'employé comme étant bonne</a:t>
            </a:r>
            <a:endParaRPr lang="fr-CA" sz="1400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3048000" y="3390069"/>
            <a:ext cx="3200400" cy="175736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593771" y="3764936"/>
            <a:ext cx="259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/>
              <a:t>Patron percevait la relation avec l'employé comme étant pauvre</a:t>
            </a:r>
            <a:endParaRPr lang="fr-CA" sz="1400"/>
          </a:p>
        </p:txBody>
      </p:sp>
    </p:spTree>
    <p:extLst>
      <p:ext uri="{BB962C8B-B14F-4D97-AF65-F5344CB8AC3E}">
        <p14:creationId xmlns:p14="http://schemas.microsoft.com/office/powerpoint/2010/main" val="2539728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Types (sources) de pouvoir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8987332"/>
              </p:ext>
            </p:extLst>
          </p:nvPr>
        </p:nvGraphicFramePr>
        <p:xfrm>
          <a:off x="457200" y="1600200"/>
          <a:ext cx="822960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3880">
                <a:tc>
                  <a:txBody>
                    <a:bodyPr/>
                    <a:lstStyle/>
                    <a:p>
                      <a:pPr algn="ctr"/>
                      <a:r>
                        <a:rPr lang="fr-CA" sz="2400" dirty="0"/>
                        <a:t>Hiérarchique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2400" dirty="0"/>
                        <a:t>Personnel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64920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fr-CA" sz="2400" b="1" dirty="0"/>
                        <a:t>Pouvoir de récompense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fr-CA" sz="2400" b="1" dirty="0"/>
                        <a:t>Pouvoir de coercition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fr-CA" sz="2400" b="1" dirty="0"/>
                        <a:t>Pouvoir</a:t>
                      </a:r>
                      <a:r>
                        <a:rPr lang="fr-CA" sz="2400" b="1" baseline="0" dirty="0"/>
                        <a:t> légitime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fr-CA" sz="2400" b="1" dirty="0"/>
                        <a:t>Pouvoir d’expertise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fr-CA" sz="2400" b="1" dirty="0"/>
                        <a:t>Pouvoir de référence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7</a:t>
            </a:fld>
            <a:endParaRPr lang="en-US"/>
          </a:p>
        </p:txBody>
      </p:sp>
      <p:sp>
        <p:nvSpPr>
          <p:cNvPr id="9" name="Left Brace 8"/>
          <p:cNvSpPr/>
          <p:nvPr/>
        </p:nvSpPr>
        <p:spPr>
          <a:xfrm rot="16200000">
            <a:off x="2305050" y="2038350"/>
            <a:ext cx="304800" cy="3390900"/>
          </a:xfrm>
          <a:prstGeom prst="leftBrac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552448" y="3905250"/>
            <a:ext cx="3810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dirty="0"/>
              <a:t>Toujours réservés aux gestionnaires 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1070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Quels types de pouvoir semblent être plus utiles pour un gestionnaire ?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8</a:t>
            </a:fld>
            <a:endParaRPr lang="en-US"/>
          </a:p>
        </p:txBody>
      </p:sp>
      <p:sp>
        <p:nvSpPr>
          <p:cNvPr id="8" name="Right Arrow 7"/>
          <p:cNvSpPr/>
          <p:nvPr/>
        </p:nvSpPr>
        <p:spPr>
          <a:xfrm>
            <a:off x="1828800" y="1752600"/>
            <a:ext cx="6477000" cy="609600"/>
          </a:xfrm>
          <a:prstGeom prst="rightArrow">
            <a:avLst/>
          </a:prstGeom>
          <a:gradFill flip="none" rotWithShape="1">
            <a:gsLst>
              <a:gs pos="100000">
                <a:schemeClr val="accent1"/>
              </a:gs>
              <a:gs pos="39000">
                <a:schemeClr val="accent1">
                  <a:tint val="44500"/>
                  <a:satMod val="160000"/>
                </a:schemeClr>
              </a:gs>
              <a:gs pos="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>
                <a:solidFill>
                  <a:schemeClr val="accent1">
                    <a:lumMod val="50000"/>
                  </a:schemeClr>
                </a:solidFill>
              </a:rPr>
              <a:t>Résistance	         Conformité	                  Engagement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8800" y="2514600"/>
            <a:ext cx="6477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1895475" y="2558534"/>
            <a:ext cx="441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i="1" dirty="0"/>
              <a:t>Réactions prévisibles des employés</a:t>
            </a:r>
            <a:endParaRPr lang="en-US" i="1" dirty="0"/>
          </a:p>
        </p:txBody>
      </p:sp>
      <p:sp>
        <p:nvSpPr>
          <p:cNvPr id="16" name="TextBox 15"/>
          <p:cNvSpPr txBox="1"/>
          <p:nvPr/>
        </p:nvSpPr>
        <p:spPr>
          <a:xfrm>
            <a:off x="276225" y="2115919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b="1" dirty="0"/>
              <a:t>Types de pouvoir</a:t>
            </a:r>
            <a:endParaRPr lang="en-US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228600" y="28956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dirty="0"/>
              <a:t>De coercition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238125" y="3293328"/>
            <a:ext cx="1485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dirty="0"/>
              <a:t>De récompense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323850" y="3930134"/>
            <a:ext cx="1333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dirty="0"/>
              <a:t>Légitime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304800" y="4419600"/>
            <a:ext cx="1333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dirty="0"/>
              <a:t>D’expertise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323850" y="4858434"/>
            <a:ext cx="1333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dirty="0"/>
              <a:t>De référence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828800" y="2927866"/>
            <a:ext cx="914400" cy="337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2" name="Rectangle 21"/>
          <p:cNvSpPr/>
          <p:nvPr/>
        </p:nvSpPr>
        <p:spPr>
          <a:xfrm>
            <a:off x="1828800" y="3474521"/>
            <a:ext cx="3352800" cy="3598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3" name="Rectangle 22"/>
          <p:cNvSpPr/>
          <p:nvPr/>
        </p:nvSpPr>
        <p:spPr>
          <a:xfrm>
            <a:off x="1828800" y="3986728"/>
            <a:ext cx="3352800" cy="3598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4" name="Rectangle 23"/>
          <p:cNvSpPr/>
          <p:nvPr/>
        </p:nvSpPr>
        <p:spPr>
          <a:xfrm>
            <a:off x="1828800" y="4526322"/>
            <a:ext cx="5924550" cy="37325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5" name="Rectangle 24"/>
          <p:cNvSpPr/>
          <p:nvPr/>
        </p:nvSpPr>
        <p:spPr>
          <a:xfrm>
            <a:off x="1828800" y="5038529"/>
            <a:ext cx="5924550" cy="37325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00973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Comment accroître son pouvoir personnel 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A"/>
              <a:t>Pouvoir d’expertise</a:t>
            </a:r>
          </a:p>
          <a:p>
            <a:pPr lvl="1"/>
            <a:r>
              <a:rPr lang="en-US"/>
              <a:t>Faire des choses extraordinaires, visibles et pertinentes</a:t>
            </a:r>
            <a:endParaRPr lang="fr-CA" dirty="0"/>
          </a:p>
          <a:p>
            <a:r>
              <a:rPr lang="fr-CA" dirty="0"/>
              <a:t>Pouvoir </a:t>
            </a:r>
            <a:r>
              <a:rPr lang="fr-CA"/>
              <a:t>de référence</a:t>
            </a:r>
          </a:p>
          <a:p>
            <a:pPr lvl="1"/>
            <a:r>
              <a:rPr lang="en-US"/>
              <a:t>Développer son charisme (à suivre)</a:t>
            </a:r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2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F7F7F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F7F7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 fontScale="90000"/>
          </a:bodyPr>
          <a:lstStyle/>
          <a:p>
            <a:r>
              <a:rPr lang="fr-CA" dirty="0"/>
              <a:t>Bien choisir ses stratégies d’influence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10</a:t>
            </a:fld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9940354"/>
              </p:ext>
            </p:extLst>
          </p:nvPr>
        </p:nvGraphicFramePr>
        <p:xfrm>
          <a:off x="762000" y="1295400"/>
          <a:ext cx="7543800" cy="48811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8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0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61063">
                <a:tc>
                  <a:txBody>
                    <a:bodyPr/>
                    <a:lstStyle/>
                    <a:p>
                      <a:r>
                        <a:rPr lang="fr-CA" dirty="0"/>
                        <a:t>Stratégie d’influence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/>
                        <a:t>Particulièrement utile pour influencer…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92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dirty="0"/>
                        <a:t>L’affirmation de soi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noProof="0"/>
                        <a:t>subordonnés</a:t>
                      </a:r>
                      <a:endParaRPr lang="fr-CA" noProof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1063">
                <a:tc>
                  <a:txBody>
                    <a:bodyPr/>
                    <a:lstStyle/>
                    <a:p>
                      <a:r>
                        <a:rPr lang="fr-CA" dirty="0"/>
                        <a:t>Récompenses / punitions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noProof="0"/>
                        <a:t>subordonnés</a:t>
                      </a:r>
                      <a:endParaRPr lang="fr-CA" noProof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1063">
                <a:tc>
                  <a:txBody>
                    <a:bodyPr/>
                    <a:lstStyle/>
                    <a:p>
                      <a:r>
                        <a:rPr lang="fr-CA" dirty="0"/>
                        <a:t>L’amabilité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noProof="0"/>
                        <a:t>subordonnés</a:t>
                      </a:r>
                      <a:endParaRPr lang="fr-CA" noProof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9271">
                <a:tc>
                  <a:txBody>
                    <a:bodyPr/>
                    <a:lstStyle/>
                    <a:p>
                      <a:r>
                        <a:rPr lang="fr-CA" dirty="0"/>
                        <a:t>Faire appel aux autorités supérieures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noProof="0"/>
                        <a:t>subordonnés</a:t>
                      </a:r>
                      <a:endParaRPr lang="fr-CA" noProof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92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dirty="0"/>
                        <a:t>La raison (persuasion rationnelle)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noProof="0"/>
                        <a:t>subordonnés, patrons</a:t>
                      </a:r>
                      <a:r>
                        <a:rPr lang="en-US" baseline="0" noProof="0"/>
                        <a:t> et pairs</a:t>
                      </a:r>
                      <a:endParaRPr lang="fr-CA" noProof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9271">
                <a:tc>
                  <a:txBody>
                    <a:bodyPr/>
                    <a:lstStyle/>
                    <a:p>
                      <a:r>
                        <a:rPr lang="fr-CA" dirty="0"/>
                        <a:t>La négociation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noProof="0"/>
                        <a:t>pairs</a:t>
                      </a:r>
                      <a:endParaRPr lang="fr-CA" noProof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9271">
                <a:tc>
                  <a:txBody>
                    <a:bodyPr/>
                    <a:lstStyle/>
                    <a:p>
                      <a:r>
                        <a:rPr lang="fr-CA" dirty="0"/>
                        <a:t>Former une coalition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noProof="0"/>
                        <a:t>pairs</a:t>
                      </a:r>
                      <a:endParaRPr lang="fr-CA" noProof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4407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L’habileté politique</a:t>
            </a:r>
            <a:endParaRPr lang="en-US" dirty="0"/>
          </a:p>
        </p:txBody>
      </p:sp>
      <p:sp>
        <p:nvSpPr>
          <p:cNvPr id="8" name="Subtitle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CA" dirty="0"/>
              <a:t>L’habileté à bien comprendre les autres au travail, et à utiliser cette compréhension pour influencer autrui de façon à réaliser des buts personnels ou organisationnels.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1533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28800"/>
            <a:ext cx="8229600" cy="3657600"/>
          </a:xfrm>
        </p:spPr>
        <p:txBody>
          <a:bodyPr>
            <a:normAutofit/>
          </a:bodyPr>
          <a:lstStyle/>
          <a:p>
            <a:r>
              <a:rPr lang="fr-CA" dirty="0"/>
              <a:t>Certaines personnes ont-elles plus de facilité à jouer le jeu politique ?</a:t>
            </a:r>
            <a:br>
              <a:rPr lang="fr-CA" dirty="0"/>
            </a:br>
            <a:br>
              <a:rPr lang="fr-CA" dirty="0"/>
            </a:br>
            <a:r>
              <a:rPr lang="fr-CA" i="1" dirty="0"/>
              <a:t>Remplissez le questionnaire</a:t>
            </a:r>
            <a:endParaRPr lang="en-US" i="1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2088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Les éléments de l’habileté politique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7892457"/>
              </p:ext>
            </p:extLst>
          </p:nvPr>
        </p:nvGraphicFramePr>
        <p:xfrm>
          <a:off x="457200" y="1371599"/>
          <a:ext cx="8229600" cy="472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2378">
                <a:tc>
                  <a:txBody>
                    <a:bodyPr/>
                    <a:lstStyle/>
                    <a:p>
                      <a:r>
                        <a:rPr lang="fr-CA" dirty="0"/>
                        <a:t>Élément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CA" dirty="0"/>
                        <a:t>Définition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8561">
                <a:tc>
                  <a:txBody>
                    <a:bodyPr/>
                    <a:lstStyle/>
                    <a:p>
                      <a:r>
                        <a:rPr lang="fr-CA" dirty="0"/>
                        <a:t>Intelligence (perspicacité)</a:t>
                      </a:r>
                      <a:r>
                        <a:rPr lang="fr-CA" baseline="0" dirty="0"/>
                        <a:t> </a:t>
                      </a:r>
                      <a:r>
                        <a:rPr lang="fr-CA" dirty="0"/>
                        <a:t>sociale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Capacité</a:t>
                      </a:r>
                      <a:r>
                        <a:rPr lang="en-US" baseline="0"/>
                        <a:t> à bien observer les autres et à cerner ce qui les préoccupe; être conscient de l'impact de son proper comportement sur autrui.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4718">
                <a:tc>
                  <a:txBody>
                    <a:bodyPr/>
                    <a:lstStyle/>
                    <a:p>
                      <a:r>
                        <a:rPr lang="fr-CA" dirty="0"/>
                        <a:t>Capacité d’influence interpersonnelle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Savoir être convaincant</a:t>
                      </a:r>
                      <a:r>
                        <a:rPr lang="en-US" baseline="0"/>
                        <a:t> tout en étant modeste.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28748">
                <a:tc>
                  <a:txBody>
                    <a:bodyPr/>
                    <a:lstStyle/>
                    <a:p>
                      <a:r>
                        <a:rPr lang="fr-CA" dirty="0"/>
                        <a:t>Capacité de réseautage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Capacité</a:t>
                      </a:r>
                      <a:r>
                        <a:rPr lang="en-US" baseline="0"/>
                        <a:t> à developer et à utilizer des réseaux varies composes de gens utiles à l'atteinte de buts personnels ou organisationnels; maître du quid pro quo.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9995">
                <a:tc>
                  <a:txBody>
                    <a:bodyPr/>
                    <a:lstStyle/>
                    <a:p>
                      <a:r>
                        <a:rPr lang="fr-CA" dirty="0"/>
                        <a:t>Sincérité</a:t>
                      </a:r>
                      <a:r>
                        <a:rPr lang="fr-CA" baseline="0" dirty="0"/>
                        <a:t> apparente</a:t>
                      </a:r>
                    </a:p>
                    <a:p>
                      <a:r>
                        <a:rPr lang="fr-CA" baseline="0" dirty="0"/>
                        <a:t>(</a:t>
                      </a:r>
                      <a:r>
                        <a:rPr lang="fr-CA" i="1" baseline="0" dirty="0"/>
                        <a:t>essentielle à la réussite de l’influence</a:t>
                      </a:r>
                      <a:r>
                        <a:rPr lang="fr-CA" baseline="0" dirty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Être</a:t>
                      </a:r>
                      <a:r>
                        <a:rPr lang="en-US" baseline="0"/>
                        <a:t> perçu par autrui comme étant sincere, honnête et ouvert.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9159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Avantages de l’habileté politique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Les gestionnaires ayant une meilleure habileté politique sont perçus comme étant plus efficaces par leurs employés. </a:t>
            </a:r>
          </a:p>
          <a:p>
            <a:r>
              <a:rPr lang="fr-CA" dirty="0"/>
              <a:t>Les employés ayant une meilleure habileté politique sont jugés comme étant plus performants par leurs patrons.</a:t>
            </a:r>
          </a:p>
          <a:p>
            <a:pPr lvl="1"/>
            <a:r>
              <a:rPr lang="fr-CA" dirty="0"/>
              <a:t>Surtout quand le patron tend à influencer à partir d’un grand pouvoir personnel.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734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Habilitation du personnel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La traduction anglaise du terme est « </a:t>
            </a:r>
            <a:r>
              <a:rPr lang="fr-CA" dirty="0" err="1"/>
              <a:t>employee</a:t>
            </a:r>
            <a:r>
              <a:rPr lang="fr-CA" dirty="0"/>
              <a:t> </a:t>
            </a:r>
            <a:r>
              <a:rPr lang="fr-CA" dirty="0" err="1"/>
              <a:t>empowerment</a:t>
            </a:r>
            <a:r>
              <a:rPr lang="fr-CA"/>
              <a:t> ».</a:t>
            </a:r>
          </a:p>
          <a:p>
            <a:r>
              <a:rPr lang="en-US"/>
              <a:t>Se produit lorsqu'un gestionnaire accorde plus de son pouvoir décisionnel aux employés.</a:t>
            </a:r>
          </a:p>
          <a:p>
            <a:r>
              <a:rPr lang="en-US"/>
              <a:t>Est synonyme du principe d'autonomie discuté dans le contecte des theories de la motivation.</a:t>
            </a:r>
          </a:p>
          <a:p>
            <a:pPr marL="0" indent="0">
              <a:buNone/>
            </a:pPr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8040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Question de pratique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fr-CA" dirty="0"/>
              <a:t>Lequel des énoncés suivants est VRAI ?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Les gens ayant une grande habileté politique manquent de sincérité apparente. 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L’habilitation du personnel devrait toujours être assurée.  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On devrait toujours essayer d’utiliser la raison pour influencer quelqu’un, qu’il s’agisse du patron, d’un collègue, ou d’un subordonné.  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Résister les demandes d’un patron n’est pas risqué si on résiste de façon constructive.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(c) et (d) sont vrais.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644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1617</TotalTime>
  <Words>915</Words>
  <Application>Microsoft Office PowerPoint</Application>
  <PresentationFormat>On-screen Show (4:3)</PresentationFormat>
  <Paragraphs>171</Paragraphs>
  <Slides>16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ADM2736A Comportement organisationnel</vt:lpstr>
      <vt:lpstr>Pouvoir et influence</vt:lpstr>
      <vt:lpstr>Acceptation de l’autorité</vt:lpstr>
      <vt:lpstr>Résistance à l’autorité</vt:lpstr>
      <vt:lpstr>Résistance à l’autorité</vt:lpstr>
      <vt:lpstr>Résistance à l’autorité</vt:lpstr>
      <vt:lpstr>Types (sources) de pouvoir</vt:lpstr>
      <vt:lpstr>Quels types de pouvoir semblent être plus utiles pour un gestionnaire ?</vt:lpstr>
      <vt:lpstr>Comment accroître son pouvoir personnel ?</vt:lpstr>
      <vt:lpstr>Bien choisir ses stratégies d’influence</vt:lpstr>
      <vt:lpstr>L’habileté politique</vt:lpstr>
      <vt:lpstr>Certaines personnes ont-elles plus de facilité à jouer le jeu politique ?  Remplissez le questionnaire</vt:lpstr>
      <vt:lpstr>Les éléments de l’habileté politique</vt:lpstr>
      <vt:lpstr>Avantages de l’habileté politique</vt:lpstr>
      <vt:lpstr>Habilitation du personnel</vt:lpstr>
      <vt:lpstr>Question de pratique</vt:lpstr>
    </vt:vector>
  </TitlesOfParts>
  <Company>Telfer School of Management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MBA5531A Comportement organisationnel</dc:title>
  <dc:creator>Laurent Lapierre</dc:creator>
  <cp:lastModifiedBy>Axel Grissa</cp:lastModifiedBy>
  <cp:revision>210</cp:revision>
  <dcterms:created xsi:type="dcterms:W3CDTF">2013-03-05T14:47:52Z</dcterms:created>
  <dcterms:modified xsi:type="dcterms:W3CDTF">2016-11-02T13:38:30Z</dcterms:modified>
</cp:coreProperties>
</file>