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handoutMasterIdLst>
    <p:handoutMasterId r:id="rId54"/>
  </p:handoutMasterIdLst>
  <p:sldIdLst>
    <p:sldId id="321" r:id="rId2"/>
    <p:sldId id="287" r:id="rId3"/>
    <p:sldId id="322" r:id="rId4"/>
    <p:sldId id="259" r:id="rId5"/>
    <p:sldId id="323" r:id="rId6"/>
    <p:sldId id="324" r:id="rId7"/>
    <p:sldId id="325" r:id="rId8"/>
    <p:sldId id="303" r:id="rId9"/>
    <p:sldId id="302" r:id="rId10"/>
    <p:sldId id="326" r:id="rId11"/>
    <p:sldId id="301" r:id="rId12"/>
    <p:sldId id="327" r:id="rId13"/>
    <p:sldId id="300" r:id="rId14"/>
    <p:sldId id="328" r:id="rId15"/>
    <p:sldId id="299" r:id="rId16"/>
    <p:sldId id="329" r:id="rId17"/>
    <p:sldId id="298" r:id="rId18"/>
    <p:sldId id="297" r:id="rId19"/>
    <p:sldId id="296" r:id="rId20"/>
    <p:sldId id="295" r:id="rId21"/>
    <p:sldId id="330" r:id="rId22"/>
    <p:sldId id="294" r:id="rId23"/>
    <p:sldId id="293" r:id="rId24"/>
    <p:sldId id="292" r:id="rId25"/>
    <p:sldId id="291" r:id="rId26"/>
    <p:sldId id="331" r:id="rId27"/>
    <p:sldId id="290" r:id="rId28"/>
    <p:sldId id="332" r:id="rId29"/>
    <p:sldId id="307" r:id="rId30"/>
    <p:sldId id="334" r:id="rId31"/>
    <p:sldId id="289" r:id="rId32"/>
    <p:sldId id="306" r:id="rId33"/>
    <p:sldId id="335" r:id="rId34"/>
    <p:sldId id="339" r:id="rId35"/>
    <p:sldId id="305" r:id="rId36"/>
    <p:sldId id="288" r:id="rId37"/>
    <p:sldId id="308" r:id="rId38"/>
    <p:sldId id="336" r:id="rId39"/>
    <p:sldId id="310" r:id="rId40"/>
    <p:sldId id="337" r:id="rId41"/>
    <p:sldId id="338" r:id="rId42"/>
    <p:sldId id="309" r:id="rId43"/>
    <p:sldId id="311" r:id="rId44"/>
    <p:sldId id="312" r:id="rId45"/>
    <p:sldId id="313" r:id="rId46"/>
    <p:sldId id="314" r:id="rId47"/>
    <p:sldId id="315" r:id="rId48"/>
    <p:sldId id="320" r:id="rId49"/>
    <p:sldId id="317" r:id="rId50"/>
    <p:sldId id="340" r:id="rId51"/>
    <p:sldId id="319"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FF66"/>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17" autoAdjust="0"/>
    <p:restoredTop sz="94676" autoAdjust="0"/>
  </p:normalViewPr>
  <p:slideViewPr>
    <p:cSldViewPr>
      <p:cViewPr>
        <p:scale>
          <a:sx n="100" d="100"/>
          <a:sy n="100" d="100"/>
        </p:scale>
        <p:origin x="-1068" y="6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0EFCB99-FE1D-4D17-ADAA-190B65777BDB}" type="datetimeFigureOut">
              <a:rPr lang="en-US" smtClean="0"/>
              <a:pPr/>
              <a:t>4/4/2012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56E2913-BEBE-4A5A-B78E-C5815625C4BD}" type="slidenum">
              <a:rPr lang="en-US" smtClean="0"/>
              <a:pPr/>
              <a:t>‹#›</a:t>
            </a:fld>
            <a:endParaRPr lang="en-US"/>
          </a:p>
        </p:txBody>
      </p:sp>
    </p:spTree>
    <p:extLst>
      <p:ext uri="{BB962C8B-B14F-4D97-AF65-F5344CB8AC3E}">
        <p14:creationId xmlns:p14="http://schemas.microsoft.com/office/powerpoint/2010/main" val="389420739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96AD4B-C3DC-4C24-AD2C-C9FD6202E18E}" type="datetimeFigureOut">
              <a:rPr lang="en-US" smtClean="0"/>
              <a:pPr/>
              <a:t>4/4/2012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2FA81D-4737-4104-B2EC-85597486431F}" type="slidenum">
              <a:rPr lang="en-US" smtClean="0"/>
              <a:pPr/>
              <a:t>‹#›</a:t>
            </a:fld>
            <a:endParaRPr lang="en-US"/>
          </a:p>
        </p:txBody>
      </p:sp>
    </p:spTree>
    <p:extLst>
      <p:ext uri="{BB962C8B-B14F-4D97-AF65-F5344CB8AC3E}">
        <p14:creationId xmlns:p14="http://schemas.microsoft.com/office/powerpoint/2010/main" val="178593158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9</a:t>
            </a:fld>
            <a:endParaRPr lang="en-US"/>
          </a:p>
        </p:txBody>
      </p:sp>
    </p:spTree>
    <p:extLst>
      <p:ext uri="{BB962C8B-B14F-4D97-AF65-F5344CB8AC3E}">
        <p14:creationId xmlns:p14="http://schemas.microsoft.com/office/powerpoint/2010/main" val="2814118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10</a:t>
            </a:fld>
            <a:endParaRPr lang="en-US"/>
          </a:p>
        </p:txBody>
      </p:sp>
    </p:spTree>
    <p:extLst>
      <p:ext uri="{BB962C8B-B14F-4D97-AF65-F5344CB8AC3E}">
        <p14:creationId xmlns:p14="http://schemas.microsoft.com/office/powerpoint/2010/main" val="2814118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11</a:t>
            </a:fld>
            <a:endParaRPr lang="en-US"/>
          </a:p>
        </p:txBody>
      </p:sp>
    </p:spTree>
    <p:extLst>
      <p:ext uri="{BB962C8B-B14F-4D97-AF65-F5344CB8AC3E}">
        <p14:creationId xmlns:p14="http://schemas.microsoft.com/office/powerpoint/2010/main" val="4080518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12</a:t>
            </a:fld>
            <a:endParaRPr lang="en-US"/>
          </a:p>
        </p:txBody>
      </p:sp>
    </p:spTree>
    <p:extLst>
      <p:ext uri="{BB962C8B-B14F-4D97-AF65-F5344CB8AC3E}">
        <p14:creationId xmlns:p14="http://schemas.microsoft.com/office/powerpoint/2010/main" val="2580315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2FA81D-4737-4104-B2EC-85597486431F}" type="slidenum">
              <a:rPr lang="en-US" smtClean="0"/>
              <a:pPr/>
              <a:t>17</a:t>
            </a:fld>
            <a:endParaRPr lang="en-US"/>
          </a:p>
        </p:txBody>
      </p:sp>
    </p:spTree>
    <p:extLst>
      <p:ext uri="{BB962C8B-B14F-4D97-AF65-F5344CB8AC3E}">
        <p14:creationId xmlns:p14="http://schemas.microsoft.com/office/powerpoint/2010/main" val="23053699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19</a:t>
            </a:fld>
            <a:endParaRPr lang="en-US"/>
          </a:p>
        </p:txBody>
      </p:sp>
    </p:spTree>
    <p:extLst>
      <p:ext uri="{BB962C8B-B14F-4D97-AF65-F5344CB8AC3E}">
        <p14:creationId xmlns:p14="http://schemas.microsoft.com/office/powerpoint/2010/main" val="11761392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22</a:t>
            </a:fld>
            <a:endParaRPr lang="en-US"/>
          </a:p>
        </p:txBody>
      </p:sp>
    </p:spTree>
    <p:extLst>
      <p:ext uri="{BB962C8B-B14F-4D97-AF65-F5344CB8AC3E}">
        <p14:creationId xmlns:p14="http://schemas.microsoft.com/office/powerpoint/2010/main" val="2856562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23</a:t>
            </a:fld>
            <a:endParaRPr lang="en-US"/>
          </a:p>
        </p:txBody>
      </p:sp>
    </p:spTree>
    <p:extLst>
      <p:ext uri="{BB962C8B-B14F-4D97-AF65-F5344CB8AC3E}">
        <p14:creationId xmlns:p14="http://schemas.microsoft.com/office/powerpoint/2010/main" val="2696392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24</a:t>
            </a:fld>
            <a:endParaRPr lang="en-US"/>
          </a:p>
        </p:txBody>
      </p:sp>
    </p:spTree>
    <p:extLst>
      <p:ext uri="{BB962C8B-B14F-4D97-AF65-F5344CB8AC3E}">
        <p14:creationId xmlns:p14="http://schemas.microsoft.com/office/powerpoint/2010/main" val="38074583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25</a:t>
            </a:fld>
            <a:endParaRPr lang="en-US"/>
          </a:p>
        </p:txBody>
      </p:sp>
    </p:spTree>
    <p:extLst>
      <p:ext uri="{BB962C8B-B14F-4D97-AF65-F5344CB8AC3E}">
        <p14:creationId xmlns:p14="http://schemas.microsoft.com/office/powerpoint/2010/main" val="3315861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26</a:t>
            </a:fld>
            <a:endParaRPr lang="en-US"/>
          </a:p>
        </p:txBody>
      </p:sp>
    </p:spTree>
    <p:extLst>
      <p:ext uri="{BB962C8B-B14F-4D97-AF65-F5344CB8AC3E}">
        <p14:creationId xmlns:p14="http://schemas.microsoft.com/office/powerpoint/2010/main" val="3315861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27</a:t>
            </a:fld>
            <a:endParaRPr lang="en-US"/>
          </a:p>
        </p:txBody>
      </p:sp>
    </p:spTree>
    <p:extLst>
      <p:ext uri="{BB962C8B-B14F-4D97-AF65-F5344CB8AC3E}">
        <p14:creationId xmlns:p14="http://schemas.microsoft.com/office/powerpoint/2010/main" val="3739249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28</a:t>
            </a:fld>
            <a:endParaRPr lang="en-US"/>
          </a:p>
        </p:txBody>
      </p:sp>
    </p:spTree>
    <p:extLst>
      <p:ext uri="{BB962C8B-B14F-4D97-AF65-F5344CB8AC3E}">
        <p14:creationId xmlns:p14="http://schemas.microsoft.com/office/powerpoint/2010/main" val="3739249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29</a:t>
            </a:fld>
            <a:endParaRPr lang="en-US"/>
          </a:p>
        </p:txBody>
      </p:sp>
    </p:spTree>
    <p:extLst>
      <p:ext uri="{BB962C8B-B14F-4D97-AF65-F5344CB8AC3E}">
        <p14:creationId xmlns:p14="http://schemas.microsoft.com/office/powerpoint/2010/main" val="1751232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30</a:t>
            </a:fld>
            <a:endParaRPr lang="en-US"/>
          </a:p>
        </p:txBody>
      </p:sp>
    </p:spTree>
    <p:extLst>
      <p:ext uri="{BB962C8B-B14F-4D97-AF65-F5344CB8AC3E}">
        <p14:creationId xmlns:p14="http://schemas.microsoft.com/office/powerpoint/2010/main" val="17512325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32</a:t>
            </a:fld>
            <a:endParaRPr lang="en-US"/>
          </a:p>
        </p:txBody>
      </p:sp>
    </p:spTree>
    <p:extLst>
      <p:ext uri="{BB962C8B-B14F-4D97-AF65-F5344CB8AC3E}">
        <p14:creationId xmlns:p14="http://schemas.microsoft.com/office/powerpoint/2010/main" val="33947002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33</a:t>
            </a:fld>
            <a:endParaRPr lang="en-US"/>
          </a:p>
        </p:txBody>
      </p:sp>
    </p:spTree>
    <p:extLst>
      <p:ext uri="{BB962C8B-B14F-4D97-AF65-F5344CB8AC3E}">
        <p14:creationId xmlns:p14="http://schemas.microsoft.com/office/powerpoint/2010/main" val="33947002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34</a:t>
            </a:fld>
            <a:endParaRPr lang="en-US"/>
          </a:p>
        </p:txBody>
      </p:sp>
    </p:spTree>
    <p:extLst>
      <p:ext uri="{BB962C8B-B14F-4D97-AF65-F5344CB8AC3E}">
        <p14:creationId xmlns:p14="http://schemas.microsoft.com/office/powerpoint/2010/main" val="33947002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35</a:t>
            </a:fld>
            <a:endParaRPr lang="en-US"/>
          </a:p>
        </p:txBody>
      </p:sp>
    </p:spTree>
    <p:extLst>
      <p:ext uri="{BB962C8B-B14F-4D97-AF65-F5344CB8AC3E}">
        <p14:creationId xmlns:p14="http://schemas.microsoft.com/office/powerpoint/2010/main" val="25640412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36</a:t>
            </a:fld>
            <a:endParaRPr lang="en-US"/>
          </a:p>
        </p:txBody>
      </p:sp>
    </p:spTree>
    <p:extLst>
      <p:ext uri="{BB962C8B-B14F-4D97-AF65-F5344CB8AC3E}">
        <p14:creationId xmlns:p14="http://schemas.microsoft.com/office/powerpoint/2010/main" val="33055393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37</a:t>
            </a:fld>
            <a:endParaRPr lang="en-US"/>
          </a:p>
        </p:txBody>
      </p:sp>
    </p:spTree>
    <p:extLst>
      <p:ext uri="{BB962C8B-B14F-4D97-AF65-F5344CB8AC3E}">
        <p14:creationId xmlns:p14="http://schemas.microsoft.com/office/powerpoint/2010/main" val="25763995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38</a:t>
            </a:fld>
            <a:endParaRPr lang="en-US"/>
          </a:p>
        </p:txBody>
      </p:sp>
    </p:spTree>
    <p:extLst>
      <p:ext uri="{BB962C8B-B14F-4D97-AF65-F5344CB8AC3E}">
        <p14:creationId xmlns:p14="http://schemas.microsoft.com/office/powerpoint/2010/main" val="25763995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39</a:t>
            </a:fld>
            <a:endParaRPr lang="en-US"/>
          </a:p>
        </p:txBody>
      </p:sp>
    </p:spTree>
    <p:extLst>
      <p:ext uri="{BB962C8B-B14F-4D97-AF65-F5344CB8AC3E}">
        <p14:creationId xmlns:p14="http://schemas.microsoft.com/office/powerpoint/2010/main" val="7921787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40</a:t>
            </a:fld>
            <a:endParaRPr lang="en-US"/>
          </a:p>
        </p:txBody>
      </p:sp>
    </p:spTree>
    <p:extLst>
      <p:ext uri="{BB962C8B-B14F-4D97-AF65-F5344CB8AC3E}">
        <p14:creationId xmlns:p14="http://schemas.microsoft.com/office/powerpoint/2010/main" val="7921787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43</a:t>
            </a:fld>
            <a:endParaRPr lang="en-US"/>
          </a:p>
        </p:txBody>
      </p:sp>
    </p:spTree>
    <p:extLst>
      <p:ext uri="{BB962C8B-B14F-4D97-AF65-F5344CB8AC3E}">
        <p14:creationId xmlns:p14="http://schemas.microsoft.com/office/powerpoint/2010/main" val="25358089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44</a:t>
            </a:fld>
            <a:endParaRPr lang="en-US"/>
          </a:p>
        </p:txBody>
      </p:sp>
    </p:spTree>
    <p:extLst>
      <p:ext uri="{BB962C8B-B14F-4D97-AF65-F5344CB8AC3E}">
        <p14:creationId xmlns:p14="http://schemas.microsoft.com/office/powerpoint/2010/main" val="2827293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46</a:t>
            </a:fld>
            <a:endParaRPr lang="en-US"/>
          </a:p>
        </p:txBody>
      </p:sp>
    </p:spTree>
    <p:extLst>
      <p:ext uri="{BB962C8B-B14F-4D97-AF65-F5344CB8AC3E}">
        <p14:creationId xmlns:p14="http://schemas.microsoft.com/office/powerpoint/2010/main" val="2260303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47</a:t>
            </a:fld>
            <a:endParaRPr lang="en-US"/>
          </a:p>
        </p:txBody>
      </p:sp>
    </p:spTree>
    <p:extLst>
      <p:ext uri="{BB962C8B-B14F-4D97-AF65-F5344CB8AC3E}">
        <p14:creationId xmlns:p14="http://schemas.microsoft.com/office/powerpoint/2010/main" val="10791151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48</a:t>
            </a:fld>
            <a:endParaRPr lang="en-US"/>
          </a:p>
        </p:txBody>
      </p:sp>
    </p:spTree>
    <p:extLst>
      <p:ext uri="{BB962C8B-B14F-4D97-AF65-F5344CB8AC3E}">
        <p14:creationId xmlns:p14="http://schemas.microsoft.com/office/powerpoint/2010/main" val="2079630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FA81D-4737-4104-B2EC-85597486431F}" type="slidenum">
              <a:rPr lang="en-US" smtClean="0"/>
              <a:pPr/>
              <a:t>49</a:t>
            </a:fld>
            <a:endParaRPr lang="en-US"/>
          </a:p>
        </p:txBody>
      </p:sp>
    </p:spTree>
    <p:extLst>
      <p:ext uri="{BB962C8B-B14F-4D97-AF65-F5344CB8AC3E}">
        <p14:creationId xmlns:p14="http://schemas.microsoft.com/office/powerpoint/2010/main" val="2961134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CF25F2-CD29-4CAA-9879-C9C4797B2EED}" type="datetime1">
              <a:rPr lang="en-US" smtClean="0"/>
              <a:pPr/>
              <a:t>4/4/2012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FE54A1-2983-4171-B890-1BCEBA222F6F}" type="datetime1">
              <a:rPr lang="en-US" smtClean="0"/>
              <a:pPr/>
              <a:t>4/4/2012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997F11-7DB1-4286-809E-650775B91A83}" type="datetime1">
              <a:rPr lang="en-US" smtClean="0"/>
              <a:pPr/>
              <a:t>4/4/2012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732911E-651C-47CF-B8CA-FC9542EF9C6A}" type="datetime1">
              <a:rPr lang="en-US" smtClean="0"/>
              <a:pPr/>
              <a:t>4/4/2012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F1E255-AFBD-4CD8-8EF2-EA467ADB0780}" type="datetime1">
              <a:rPr lang="en-US" smtClean="0"/>
              <a:pPr/>
              <a:t>4/4/2012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F5CF3E-FD07-4CAF-A048-FE25E8273409}" type="datetime1">
              <a:rPr lang="en-US" smtClean="0"/>
              <a:pPr/>
              <a:t>4/4/2012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977B9F-C23B-48CA-9661-589EA433E22E}" type="datetime1">
              <a:rPr lang="en-US" smtClean="0"/>
              <a:pPr/>
              <a:t>4/4/2012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255A41-10BB-455A-902F-B040B9F06078}" type="datetime1">
              <a:rPr lang="en-US" smtClean="0"/>
              <a:pPr/>
              <a:t>4/4/2012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2C6067-8565-43C3-A4A6-88737F68F226}" type="datetime1">
              <a:rPr lang="en-US" smtClean="0"/>
              <a:pPr/>
              <a:t>4/4/2012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057933-039D-4BE1-A8DA-8C3AD00ECE6C}" type="datetime1">
              <a:rPr lang="en-US" smtClean="0"/>
              <a:pPr/>
              <a:t>4/4/2012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F3612D-B04B-4FE9-80A1-6B571864AF99}" type="datetime1">
              <a:rPr lang="en-US" smtClean="0"/>
              <a:pPr/>
              <a:t>4/4/2012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B41A2D-D3E6-40CF-9C59-54A53D2FD6FE}" type="datetime1">
              <a:rPr lang="en-US" smtClean="0"/>
              <a:pPr/>
              <a:t>4/4/2012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3.wdp"/></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5.wdp"/></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6.wdp"/></Relationships>
</file>

<file path=ppt/slides/_rels/slide1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8.wdp"/></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9.wdp"/></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11.wdp"/></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microsoft.com/office/2007/relationships/hdphoto" Target="../media/hdphoto12.wdp"/></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microsoft.com/office/2007/relationships/hdphoto" Target="../media/hdphoto13.wdp"/></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4.wdp"/></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microsoft.com/office/2007/relationships/hdphoto" Target="../media/hdphoto16.wdp"/></Relationships>
</file>

<file path=ppt/slides/_rels/slide4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70.png"/><Relationship Id="rId5" Type="http://schemas.openxmlformats.org/officeDocument/2006/relationships/image" Target="../media/image27.png"/><Relationship Id="rId4" Type="http://schemas.microsoft.com/office/2007/relationships/hdphoto" Target="../media/hdphoto17.wdp"/></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31.png"/><Relationship Id="rId1" Type="http://schemas.openxmlformats.org/officeDocument/2006/relationships/slideLayout" Target="../slideLayouts/slideLayout2.xml"/><Relationship Id="rId5" Type="http://schemas.microsoft.com/office/2007/relationships/hdphoto" Target="../media/hdphoto19.wdp"/><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838200"/>
            <a:ext cx="8458200" cy="3831818"/>
          </a:xfrm>
          <a:prstGeom prst="rect">
            <a:avLst/>
          </a:prstGeom>
          <a:noFill/>
        </p:spPr>
        <p:txBody>
          <a:bodyPr wrap="square" rtlCol="0">
            <a:spAutoFit/>
          </a:bodyPr>
          <a:lstStyle/>
          <a:p>
            <a:r>
              <a:rPr lang="en-US" sz="2200" u="sng" dirty="0" smtClean="0"/>
              <a:t>Why environmental forecasting</a:t>
            </a:r>
            <a:r>
              <a:rPr lang="en-US" sz="2200" dirty="0" smtClean="0"/>
              <a:t>?</a:t>
            </a:r>
          </a:p>
          <a:p>
            <a:endParaRPr lang="en-US" sz="2200" dirty="0"/>
          </a:p>
          <a:p>
            <a:r>
              <a:rPr lang="en-US" sz="2200" dirty="0" smtClean="0"/>
              <a:t>Answer the questions about the future of environmental issues:</a:t>
            </a:r>
          </a:p>
          <a:p>
            <a:endParaRPr lang="en-US" sz="2200" dirty="0"/>
          </a:p>
          <a:p>
            <a:endParaRPr lang="en-US" sz="1500" dirty="0" smtClean="0"/>
          </a:p>
          <a:p>
            <a:pPr marL="342900" indent="-342900">
              <a:buClr>
                <a:srgbClr val="FF0000"/>
              </a:buClr>
              <a:buFont typeface="Wingdings" pitchFamily="2" charset="2"/>
              <a:buChar char="Ø"/>
            </a:pPr>
            <a:r>
              <a:rPr lang="en-US" sz="2200" dirty="0" smtClean="0"/>
              <a:t>What actions to take to reduce the pollution?</a:t>
            </a:r>
          </a:p>
          <a:p>
            <a:pPr marL="342900" indent="-342900">
              <a:buClr>
                <a:srgbClr val="FF0000"/>
              </a:buClr>
              <a:buFont typeface="Wingdings" pitchFamily="2" charset="2"/>
              <a:buChar char="Ø"/>
            </a:pPr>
            <a:r>
              <a:rPr lang="en-US" sz="2200" dirty="0" smtClean="0"/>
              <a:t>How to preserve the future natural resources?</a:t>
            </a:r>
          </a:p>
          <a:p>
            <a:pPr marL="342900" indent="-342900">
              <a:buClr>
                <a:srgbClr val="FF0000"/>
              </a:buClr>
              <a:buFont typeface="Wingdings" pitchFamily="2" charset="2"/>
              <a:buChar char="Ø"/>
            </a:pPr>
            <a:r>
              <a:rPr lang="en-US" sz="2200" dirty="0" smtClean="0"/>
              <a:t>What will be the future consequences as a result of today’s actions?</a:t>
            </a:r>
          </a:p>
          <a:p>
            <a:endParaRPr lang="en-US" sz="1200" dirty="0" smtClean="0"/>
          </a:p>
          <a:p>
            <a:endParaRPr lang="en-US" sz="1200" dirty="0"/>
          </a:p>
          <a:p>
            <a:r>
              <a:rPr lang="en-US" sz="2200" dirty="0" smtClean="0"/>
              <a:t>Need to forecast </a:t>
            </a:r>
            <a:r>
              <a:rPr lang="en-US" sz="2200" b="1" dirty="0" smtClean="0"/>
              <a:t>environmental trends </a:t>
            </a:r>
            <a:r>
              <a:rPr lang="en-US" sz="2200" dirty="0" smtClean="0"/>
              <a:t>and know the </a:t>
            </a:r>
            <a:r>
              <a:rPr lang="en-US" sz="2200" b="1" dirty="0" smtClean="0"/>
              <a:t>key factors </a:t>
            </a:r>
            <a:r>
              <a:rPr lang="en-US" sz="2200" dirty="0" smtClean="0"/>
              <a:t>affecting these trends for policy making.</a:t>
            </a:r>
            <a:endParaRPr lang="en-US" sz="28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a:t>
            </a:fld>
            <a:endParaRPr lang="en-US"/>
          </a:p>
        </p:txBody>
      </p:sp>
    </p:spTree>
    <p:extLst>
      <p:ext uri="{BB962C8B-B14F-4D97-AF65-F5344CB8AC3E}">
        <p14:creationId xmlns:p14="http://schemas.microsoft.com/office/powerpoint/2010/main" val="27080530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42925" y="533400"/>
            <a:ext cx="8458200" cy="5601533"/>
          </a:xfrm>
          <a:prstGeom prst="rect">
            <a:avLst/>
          </a:prstGeom>
          <a:noFill/>
        </p:spPr>
        <p:txBody>
          <a:bodyPr wrap="square" rtlCol="0">
            <a:spAutoFit/>
          </a:bodyPr>
          <a:lstStyle/>
          <a:p>
            <a:r>
              <a:rPr lang="en-US" sz="2200" dirty="0"/>
              <a:t>What is the scope and objectives of environmental forecasting?</a:t>
            </a:r>
          </a:p>
          <a:p>
            <a:endParaRPr lang="en-US" sz="2200" dirty="0" smtClean="0"/>
          </a:p>
          <a:p>
            <a:r>
              <a:rPr lang="en-US" sz="2200" dirty="0" smtClean="0"/>
              <a:t>Examples of environmental concerns:</a:t>
            </a:r>
          </a:p>
          <a:p>
            <a:endParaRPr lang="en-US" sz="1500" dirty="0" smtClean="0"/>
          </a:p>
          <a:p>
            <a:r>
              <a:rPr lang="en-US" sz="2200" dirty="0" smtClean="0"/>
              <a:t>        Prediction of changes in ozone depletion: how would future ozone</a:t>
            </a:r>
          </a:p>
          <a:p>
            <a:r>
              <a:rPr lang="en-US" sz="2200" dirty="0"/>
              <a:t> </a:t>
            </a:r>
            <a:r>
              <a:rPr lang="en-US" sz="2200" dirty="0" smtClean="0"/>
              <a:t>       level change?</a:t>
            </a:r>
          </a:p>
          <a:p>
            <a:r>
              <a:rPr lang="en-US" sz="2200" dirty="0" smtClean="0"/>
              <a:t>        Prediction in climate change: how GHGs emissions will change?</a:t>
            </a:r>
          </a:p>
          <a:p>
            <a:r>
              <a:rPr lang="en-US" sz="2200" dirty="0" smtClean="0"/>
              <a:t>                                                </a:t>
            </a:r>
            <a:r>
              <a:rPr lang="en-US" sz="1500" dirty="0" smtClean="0">
                <a:sym typeface="Symbol"/>
              </a:rPr>
              <a:t></a:t>
            </a:r>
          </a:p>
          <a:p>
            <a:r>
              <a:rPr lang="en-US" sz="1500" dirty="0">
                <a:sym typeface="Symbol"/>
              </a:rPr>
              <a:t> </a:t>
            </a:r>
            <a:r>
              <a:rPr lang="en-US" sz="1500" dirty="0" smtClean="0">
                <a:sym typeface="Symbol"/>
              </a:rPr>
              <a:t>                                                                      </a:t>
            </a:r>
          </a:p>
          <a:p>
            <a:r>
              <a:rPr lang="en-US" sz="1500" dirty="0" smtClean="0">
                <a:sym typeface="Symbol"/>
              </a:rPr>
              <a:t>                                                                       </a:t>
            </a:r>
            <a:endParaRPr lang="en-US" sz="1500" dirty="0"/>
          </a:p>
          <a:p>
            <a:endParaRPr lang="en-US" sz="1500" dirty="0" smtClean="0"/>
          </a:p>
          <a:p>
            <a:r>
              <a:rPr lang="en-US" sz="2200" dirty="0" smtClean="0"/>
              <a:t>For example, estimation of pollutant concentrations in the future can be used to:</a:t>
            </a:r>
          </a:p>
          <a:p>
            <a:endParaRPr lang="en-US" sz="1200" dirty="0" smtClean="0"/>
          </a:p>
          <a:p>
            <a:pPr marL="342900" indent="-342900">
              <a:buFont typeface="Wingdings" pitchFamily="2" charset="2"/>
              <a:buChar char="§"/>
            </a:pPr>
            <a:r>
              <a:rPr lang="en-US" sz="2200" dirty="0" smtClean="0"/>
              <a:t>Anticipate problems that require taking action now</a:t>
            </a:r>
          </a:p>
          <a:p>
            <a:pPr marL="342900" indent="-342900">
              <a:buFont typeface="Wingdings" pitchFamily="2" charset="2"/>
              <a:buChar char="§"/>
            </a:pPr>
            <a:r>
              <a:rPr lang="en-US" sz="2200" dirty="0" smtClean="0"/>
              <a:t>to access future compliance with current regulations and standards</a:t>
            </a:r>
          </a:p>
          <a:p>
            <a:pPr marL="342900" indent="-342900">
              <a:buFont typeface="Wingdings" pitchFamily="2" charset="2"/>
              <a:buChar char="§"/>
            </a:pPr>
            <a:r>
              <a:rPr lang="en-US" sz="2200" dirty="0" smtClean="0"/>
              <a:t>Assessment of future impacts on human health and ecological systems</a:t>
            </a:r>
            <a:endParaRPr lang="en-US" sz="28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a:t>
            </a:fld>
            <a:endParaRPr lang="en-US"/>
          </a:p>
        </p:txBody>
      </p:sp>
    </p:spTree>
    <p:extLst>
      <p:ext uri="{BB962C8B-B14F-4D97-AF65-F5344CB8AC3E}">
        <p14:creationId xmlns:p14="http://schemas.microsoft.com/office/powerpoint/2010/main" val="12185701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533400"/>
            <a:ext cx="8458200" cy="5847755"/>
          </a:xfrm>
          <a:prstGeom prst="rect">
            <a:avLst/>
          </a:prstGeom>
          <a:noFill/>
        </p:spPr>
        <p:txBody>
          <a:bodyPr wrap="square" rtlCol="0">
            <a:spAutoFit/>
          </a:bodyPr>
          <a:lstStyle/>
          <a:p>
            <a:r>
              <a:rPr lang="en-US" sz="2200" dirty="0" smtClean="0"/>
              <a:t>Future changes in the land use such as residential areas, agriculture, etc. that affect human health and welfare is also important </a:t>
            </a:r>
            <a:endParaRPr lang="en-US" sz="2200" dirty="0"/>
          </a:p>
          <a:p>
            <a:endParaRPr lang="en-US" sz="1500" dirty="0" smtClean="0"/>
          </a:p>
          <a:p>
            <a:r>
              <a:rPr lang="en-US" sz="2200" dirty="0" smtClean="0"/>
              <a:t>Difference between forecast and scenario:</a:t>
            </a:r>
          </a:p>
          <a:p>
            <a:endParaRPr lang="en-US" sz="1500" dirty="0" smtClean="0"/>
          </a:p>
          <a:p>
            <a:r>
              <a:rPr lang="en-US" sz="2200" u="sng" dirty="0">
                <a:solidFill>
                  <a:srgbClr val="FF0000"/>
                </a:solidFill>
              </a:rPr>
              <a:t>Forecast</a:t>
            </a:r>
            <a:r>
              <a:rPr lang="en-US" sz="2200" dirty="0"/>
              <a:t> </a:t>
            </a:r>
            <a:endParaRPr lang="en-US" sz="2200" dirty="0" smtClean="0"/>
          </a:p>
          <a:p>
            <a:endParaRPr lang="en-US" sz="1200" dirty="0"/>
          </a:p>
          <a:p>
            <a:r>
              <a:rPr lang="en-US" sz="2200" dirty="0" smtClean="0"/>
              <a:t>Tries </a:t>
            </a:r>
            <a:r>
              <a:rPr lang="en-US" sz="2200" dirty="0"/>
              <a:t>to determine as accurately as possible, an outcome at some </a:t>
            </a:r>
            <a:r>
              <a:rPr lang="en-US" sz="2200" dirty="0" smtClean="0"/>
              <a:t>time in the future such as weather forecast (</a:t>
            </a:r>
            <a:r>
              <a:rPr lang="en-US" sz="2200" b="1" dirty="0" smtClean="0"/>
              <a:t>what</a:t>
            </a:r>
            <a:r>
              <a:rPr lang="en-US" sz="2200" dirty="0" smtClean="0"/>
              <a:t> the forecaster </a:t>
            </a:r>
            <a:r>
              <a:rPr lang="en-US" sz="2200" b="1" dirty="0" smtClean="0"/>
              <a:t>will</a:t>
            </a:r>
            <a:r>
              <a:rPr lang="en-US" sz="2200" dirty="0" smtClean="0"/>
              <a:t> think to </a:t>
            </a:r>
            <a:r>
              <a:rPr lang="en-US" sz="2200" b="1" dirty="0" smtClean="0"/>
              <a:t>happen</a:t>
            </a:r>
            <a:r>
              <a:rPr lang="en-US" sz="2200" dirty="0" smtClean="0"/>
              <a:t>)</a:t>
            </a:r>
          </a:p>
          <a:p>
            <a:endParaRPr lang="en-US" sz="1200" dirty="0"/>
          </a:p>
          <a:p>
            <a:r>
              <a:rPr lang="en-US" sz="2200" u="sng" dirty="0" smtClean="0">
                <a:solidFill>
                  <a:srgbClr val="FF0000"/>
                </a:solidFill>
              </a:rPr>
              <a:t>Scenario</a:t>
            </a:r>
            <a:r>
              <a:rPr lang="en-US" sz="2200" dirty="0" smtClean="0"/>
              <a:t> </a:t>
            </a:r>
          </a:p>
          <a:p>
            <a:endParaRPr lang="en-US" sz="1200" dirty="0"/>
          </a:p>
          <a:p>
            <a:r>
              <a:rPr lang="en-US" sz="2200" dirty="0" smtClean="0"/>
              <a:t>Tries to </a:t>
            </a:r>
            <a:r>
              <a:rPr lang="en-US" sz="2200" dirty="0"/>
              <a:t>describe </a:t>
            </a:r>
            <a:r>
              <a:rPr lang="en-US" sz="2200" b="1" dirty="0"/>
              <a:t>what would happen</a:t>
            </a:r>
            <a:r>
              <a:rPr lang="en-US" sz="2200" dirty="0"/>
              <a:t> under </a:t>
            </a:r>
            <a:r>
              <a:rPr lang="en-US" sz="2200" dirty="0" smtClean="0"/>
              <a:t>given </a:t>
            </a:r>
            <a:r>
              <a:rPr lang="en-US" sz="2200" dirty="0"/>
              <a:t>specified set of </a:t>
            </a:r>
            <a:r>
              <a:rPr lang="en-US" sz="2200" b="1" dirty="0" smtClean="0"/>
              <a:t>circumstances. </a:t>
            </a:r>
            <a:r>
              <a:rPr lang="en-US" sz="2200" dirty="0" smtClean="0"/>
              <a:t>A scenario, describes a possible outcome following an assumption about a factor affecting the outcome. </a:t>
            </a:r>
          </a:p>
          <a:p>
            <a:endParaRPr lang="en-US" sz="1200" dirty="0"/>
          </a:p>
          <a:p>
            <a:r>
              <a:rPr lang="en-US" sz="2200" dirty="0" smtClean="0"/>
              <a:t>Scenarios are specially useful in long terms when environmental forecasts become less reliable.</a:t>
            </a:r>
          </a:p>
        </p:txBody>
      </p:sp>
      <p:sp>
        <p:nvSpPr>
          <p:cNvPr id="2" name="Slide Number Placeholder 1"/>
          <p:cNvSpPr>
            <a:spLocks noGrp="1"/>
          </p:cNvSpPr>
          <p:nvPr>
            <p:ph type="sldNum" sz="quarter" idx="12"/>
          </p:nvPr>
        </p:nvSpPr>
        <p:spPr/>
        <p:txBody>
          <a:bodyPr/>
          <a:lstStyle/>
          <a:p>
            <a:fld id="{B6F15528-21DE-4FAA-801E-634DDDAF4B2B}" type="slidenum">
              <a:rPr lang="en-US" smtClean="0"/>
              <a:pPr/>
              <a:t>3</a:t>
            </a:fld>
            <a:endParaRPr lang="en-US"/>
          </a:p>
        </p:txBody>
      </p:sp>
    </p:spTree>
    <p:extLst>
      <p:ext uri="{BB962C8B-B14F-4D97-AF65-F5344CB8AC3E}">
        <p14:creationId xmlns:p14="http://schemas.microsoft.com/office/powerpoint/2010/main" val="25874889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666720"/>
            <a:ext cx="8315325" cy="5124480"/>
          </a:xfrm>
          <a:prstGeom prst="rect">
            <a:avLst/>
          </a:prstGeom>
          <a:noFill/>
        </p:spPr>
        <p:txBody>
          <a:bodyPr wrap="square" rtlCol="0">
            <a:spAutoFit/>
          </a:bodyPr>
          <a:lstStyle/>
          <a:p>
            <a:r>
              <a:rPr lang="en-US" sz="2200" u="sng" dirty="0" smtClean="0"/>
              <a:t>Time scale</a:t>
            </a:r>
            <a:r>
              <a:rPr lang="en-US" sz="2200" dirty="0" smtClean="0"/>
              <a:t> </a:t>
            </a:r>
          </a:p>
          <a:p>
            <a:endParaRPr lang="en-US" sz="1200" dirty="0" smtClean="0"/>
          </a:p>
          <a:p>
            <a:r>
              <a:rPr lang="en-US" sz="2200" dirty="0"/>
              <a:t>An important aspects of forecasting: short-term, long-term forecasting? Such as short or long terms environmental </a:t>
            </a:r>
            <a:r>
              <a:rPr lang="en-US" sz="2200" dirty="0" smtClean="0"/>
              <a:t>impacts.   </a:t>
            </a:r>
            <a:endParaRPr lang="en-US" sz="2200" dirty="0"/>
          </a:p>
          <a:p>
            <a:endParaRPr lang="en-US" sz="1200" dirty="0"/>
          </a:p>
          <a:p>
            <a:r>
              <a:rPr lang="en-US" sz="2200" dirty="0" smtClean="0"/>
              <a:t>Time scale determines  the </a:t>
            </a:r>
            <a:r>
              <a:rPr lang="en-US" sz="2200" b="1" dirty="0" smtClean="0"/>
              <a:t>type of models and methods </a:t>
            </a:r>
            <a:r>
              <a:rPr lang="en-US" sz="2200" dirty="0" smtClean="0"/>
              <a:t>used for analysis:</a:t>
            </a:r>
          </a:p>
          <a:p>
            <a:endParaRPr lang="en-US" sz="1200" dirty="0" smtClean="0"/>
          </a:p>
          <a:p>
            <a:r>
              <a:rPr lang="en-US" sz="2200" dirty="0" smtClean="0"/>
              <a:t>Detailed models  </a:t>
            </a:r>
            <a:r>
              <a:rPr lang="en-US" sz="2200" dirty="0" smtClean="0">
                <a:sym typeface="Symbol"/>
              </a:rPr>
              <a:t></a:t>
            </a:r>
            <a:r>
              <a:rPr lang="en-US" sz="2200" dirty="0" smtClean="0"/>
              <a:t>   short to medium term (perhaps 10-30 years)</a:t>
            </a:r>
          </a:p>
          <a:p>
            <a:endParaRPr lang="en-US" sz="1500" dirty="0" smtClean="0"/>
          </a:p>
          <a:p>
            <a:r>
              <a:rPr lang="en-US" sz="2200" dirty="0" smtClean="0"/>
              <a:t>Simpler models  </a:t>
            </a:r>
            <a:r>
              <a:rPr lang="en-US" sz="2200" dirty="0" smtClean="0">
                <a:sym typeface="Symbol"/>
              </a:rPr>
              <a:t></a:t>
            </a:r>
            <a:r>
              <a:rPr lang="en-US" sz="2200" dirty="0" smtClean="0"/>
              <a:t>    long term (several decades to several centuries)</a:t>
            </a:r>
          </a:p>
          <a:p>
            <a:endParaRPr lang="en-US" sz="1200" dirty="0"/>
          </a:p>
          <a:p>
            <a:r>
              <a:rPr lang="en-US" sz="2200" dirty="0" smtClean="0"/>
              <a:t>Also, other factors affect the model complexity:</a:t>
            </a:r>
          </a:p>
          <a:p>
            <a:endParaRPr lang="en-US" sz="2200" dirty="0" smtClean="0"/>
          </a:p>
          <a:p>
            <a:pPr marL="342900" indent="-114300">
              <a:buFont typeface="Wingdings" pitchFamily="2" charset="2"/>
              <a:buChar char="Ø"/>
            </a:pPr>
            <a:r>
              <a:rPr lang="en-US" sz="2200" dirty="0" smtClean="0"/>
              <a:t> Questions to be answered</a:t>
            </a:r>
          </a:p>
          <a:p>
            <a:pPr marL="342900" indent="-114300">
              <a:buFont typeface="Wingdings" pitchFamily="2" charset="2"/>
              <a:buChar char="Ø"/>
            </a:pPr>
            <a:r>
              <a:rPr lang="en-US" sz="2200" dirty="0" smtClean="0"/>
              <a:t> Available data and models</a:t>
            </a:r>
          </a:p>
          <a:p>
            <a:pPr marL="342900" indent="-114300">
              <a:buFont typeface="Wingdings" pitchFamily="2" charset="2"/>
              <a:buChar char="Ø"/>
            </a:pPr>
            <a:r>
              <a:rPr lang="en-US" sz="2200" dirty="0" smtClean="0"/>
              <a:t> Time and required resources for analysis</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a:t>
            </a:fld>
            <a:endParaRPr lang="en-US"/>
          </a:p>
        </p:txBody>
      </p:sp>
    </p:spTree>
    <p:extLst>
      <p:ext uri="{BB962C8B-B14F-4D97-AF65-F5344CB8AC3E}">
        <p14:creationId xmlns:p14="http://schemas.microsoft.com/office/powerpoint/2010/main" val="1609350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1475" y="685800"/>
            <a:ext cx="8458200" cy="5201424"/>
          </a:xfrm>
          <a:prstGeom prst="rect">
            <a:avLst/>
          </a:prstGeom>
          <a:noFill/>
        </p:spPr>
        <p:txBody>
          <a:bodyPr wrap="square" rtlCol="0">
            <a:spAutoFit/>
          </a:bodyPr>
          <a:lstStyle/>
          <a:p>
            <a:r>
              <a:rPr lang="en-US" sz="2200" dirty="0" smtClean="0"/>
              <a:t>    </a:t>
            </a:r>
            <a:r>
              <a:rPr lang="en-US" sz="2200" u="sng" dirty="0" smtClean="0"/>
              <a:t>Spatial scale</a:t>
            </a:r>
          </a:p>
          <a:p>
            <a:endParaRPr lang="en-US" sz="1200" dirty="0" smtClean="0"/>
          </a:p>
          <a:p>
            <a:endParaRPr lang="en-US" sz="1200" dirty="0"/>
          </a:p>
          <a:p>
            <a:r>
              <a:rPr lang="en-US" sz="2200" dirty="0" smtClean="0"/>
              <a:t>                                           </a:t>
            </a:r>
          </a:p>
          <a:p>
            <a:endParaRPr lang="en-US" sz="2200" dirty="0" smtClean="0"/>
          </a:p>
          <a:p>
            <a:endParaRPr lang="en-US" sz="2200" dirty="0" smtClean="0"/>
          </a:p>
          <a:p>
            <a:endParaRPr lang="en-US" sz="2200" dirty="0"/>
          </a:p>
          <a:p>
            <a:endParaRPr lang="en-US" sz="2200" dirty="0" smtClean="0"/>
          </a:p>
          <a:p>
            <a:endParaRPr lang="en-US" sz="2200" dirty="0"/>
          </a:p>
          <a:p>
            <a:r>
              <a:rPr lang="en-US" sz="2200" dirty="0" smtClean="0"/>
              <a:t>Environmental problems can be different regarding spatial scales: i.e. water and air pollution are concerns for urban areas (scale 50km or less) while acid rain and impact on land due to human activities are regional issues (scale: hundreds of kilometers)</a:t>
            </a:r>
          </a:p>
          <a:p>
            <a:endParaRPr lang="en-US" sz="2200" dirty="0"/>
          </a:p>
          <a:p>
            <a:r>
              <a:rPr lang="en-US" sz="2200" dirty="0" smtClean="0"/>
              <a:t>The choice of scale affects the feasibility and accuracy of environmental analysis</a:t>
            </a:r>
          </a:p>
        </p:txBody>
      </p:sp>
      <p:sp>
        <p:nvSpPr>
          <p:cNvPr id="2" name="Rectangle 1"/>
          <p:cNvSpPr/>
          <p:nvPr/>
        </p:nvSpPr>
        <p:spPr>
          <a:xfrm>
            <a:off x="3638550" y="1268789"/>
            <a:ext cx="1774588" cy="369332"/>
          </a:xfrm>
          <a:prstGeom prst="rect">
            <a:avLst/>
          </a:prstGeom>
          <a:solidFill>
            <a:schemeClr val="accent6">
              <a:lumMod val="60000"/>
              <a:lumOff val="40000"/>
            </a:schemeClr>
          </a:solidFill>
        </p:spPr>
        <p:txBody>
          <a:bodyPr wrap="none">
            <a:spAutoFit/>
          </a:bodyPr>
          <a:lstStyle/>
          <a:p>
            <a:r>
              <a:rPr lang="en-US" dirty="0"/>
              <a:t>Geographic scale</a:t>
            </a:r>
          </a:p>
        </p:txBody>
      </p:sp>
      <p:sp>
        <p:nvSpPr>
          <p:cNvPr id="4" name="Rectangle 3"/>
          <p:cNvSpPr/>
          <p:nvPr/>
        </p:nvSpPr>
        <p:spPr>
          <a:xfrm>
            <a:off x="2543175" y="2272605"/>
            <a:ext cx="663643" cy="369332"/>
          </a:xfrm>
          <a:prstGeom prst="rect">
            <a:avLst/>
          </a:prstGeom>
          <a:solidFill>
            <a:schemeClr val="accent6">
              <a:lumMod val="60000"/>
              <a:lumOff val="40000"/>
            </a:schemeClr>
          </a:solidFill>
        </p:spPr>
        <p:txBody>
          <a:bodyPr wrap="none">
            <a:spAutoFit/>
          </a:bodyPr>
          <a:lstStyle/>
          <a:p>
            <a:r>
              <a:rPr lang="en-US" dirty="0" smtClean="0"/>
              <a:t>Local</a:t>
            </a:r>
            <a:endParaRPr lang="en-US" dirty="0"/>
          </a:p>
        </p:txBody>
      </p:sp>
      <p:sp>
        <p:nvSpPr>
          <p:cNvPr id="6" name="Rectangle 5"/>
          <p:cNvSpPr/>
          <p:nvPr/>
        </p:nvSpPr>
        <p:spPr>
          <a:xfrm>
            <a:off x="3829050" y="2325469"/>
            <a:ext cx="1297919" cy="646331"/>
          </a:xfrm>
          <a:prstGeom prst="rect">
            <a:avLst/>
          </a:prstGeom>
          <a:solidFill>
            <a:schemeClr val="accent6">
              <a:lumMod val="60000"/>
              <a:lumOff val="40000"/>
            </a:schemeClr>
          </a:solidFill>
        </p:spPr>
        <p:txBody>
          <a:bodyPr wrap="none">
            <a:spAutoFit/>
          </a:bodyPr>
          <a:lstStyle/>
          <a:p>
            <a:pPr algn="ctr"/>
            <a:r>
              <a:rPr lang="en-US" dirty="0" smtClean="0"/>
              <a:t>Regional or </a:t>
            </a:r>
          </a:p>
          <a:p>
            <a:pPr algn="ctr"/>
            <a:r>
              <a:rPr lang="en-US" dirty="0" smtClean="0"/>
              <a:t>national </a:t>
            </a:r>
            <a:endParaRPr lang="en-US" dirty="0"/>
          </a:p>
        </p:txBody>
      </p:sp>
      <p:sp>
        <p:nvSpPr>
          <p:cNvPr id="7" name="Rectangle 6"/>
          <p:cNvSpPr/>
          <p:nvPr/>
        </p:nvSpPr>
        <p:spPr>
          <a:xfrm>
            <a:off x="5875370" y="2285821"/>
            <a:ext cx="790601" cy="369332"/>
          </a:xfrm>
          <a:prstGeom prst="rect">
            <a:avLst/>
          </a:prstGeom>
          <a:solidFill>
            <a:schemeClr val="accent6">
              <a:lumMod val="60000"/>
              <a:lumOff val="40000"/>
            </a:schemeClr>
          </a:solidFill>
        </p:spPr>
        <p:txBody>
          <a:bodyPr wrap="none">
            <a:spAutoFit/>
          </a:bodyPr>
          <a:lstStyle/>
          <a:p>
            <a:r>
              <a:rPr lang="en-US" dirty="0" smtClean="0"/>
              <a:t>Global</a:t>
            </a:r>
            <a:endParaRPr lang="en-US" dirty="0"/>
          </a:p>
        </p:txBody>
      </p:sp>
      <p:cxnSp>
        <p:nvCxnSpPr>
          <p:cNvPr id="8" name="Straight Arrow Connector 7"/>
          <p:cNvCxnSpPr/>
          <p:nvPr/>
        </p:nvCxnSpPr>
        <p:spPr>
          <a:xfrm flipH="1">
            <a:off x="4468694" y="1628596"/>
            <a:ext cx="9525" cy="69687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846421" y="1908511"/>
            <a:ext cx="340675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865471" y="1908511"/>
            <a:ext cx="0" cy="37361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6261146" y="1895295"/>
            <a:ext cx="0" cy="37361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fld id="{B6F15528-21DE-4FAA-801E-634DDDAF4B2B}" type="slidenum">
              <a:rPr lang="en-US" smtClean="0"/>
              <a:pPr/>
              <a:t>5</a:t>
            </a:fld>
            <a:endParaRPr lang="en-US"/>
          </a:p>
        </p:txBody>
      </p:sp>
    </p:spTree>
    <p:extLst>
      <p:ext uri="{BB962C8B-B14F-4D97-AF65-F5344CB8AC3E}">
        <p14:creationId xmlns:p14="http://schemas.microsoft.com/office/powerpoint/2010/main" val="1911365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1475" y="762000"/>
            <a:ext cx="8458200" cy="4339650"/>
          </a:xfrm>
          <a:prstGeom prst="rect">
            <a:avLst/>
          </a:prstGeom>
          <a:noFill/>
        </p:spPr>
        <p:txBody>
          <a:bodyPr wrap="square" rtlCol="0">
            <a:spAutoFit/>
          </a:bodyPr>
          <a:lstStyle/>
          <a:p>
            <a:r>
              <a:rPr lang="en-US" sz="2200" b="1" dirty="0" smtClean="0"/>
              <a:t>What factors influence the environmental change?</a:t>
            </a:r>
          </a:p>
          <a:p>
            <a:endParaRPr lang="en-US" sz="2200" dirty="0" smtClean="0"/>
          </a:p>
          <a:p>
            <a:endParaRPr lang="en-US" sz="1200" dirty="0" smtClean="0"/>
          </a:p>
          <a:p>
            <a:endParaRPr lang="en-US" sz="2200" dirty="0" smtClean="0"/>
          </a:p>
          <a:p>
            <a:endParaRPr lang="en-US" sz="2200" dirty="0"/>
          </a:p>
          <a:p>
            <a:endParaRPr lang="en-US" sz="2200" dirty="0" smtClean="0"/>
          </a:p>
          <a:p>
            <a:endParaRPr lang="en-US" sz="2200" dirty="0" smtClean="0"/>
          </a:p>
          <a:p>
            <a:endParaRPr lang="en-US" sz="2200" dirty="0" smtClean="0"/>
          </a:p>
          <a:p>
            <a:endParaRPr lang="en-US" sz="2200" dirty="0"/>
          </a:p>
          <a:p>
            <a:r>
              <a:rPr lang="en-US" sz="2200" u="sng" dirty="0"/>
              <a:t>1- Population</a:t>
            </a:r>
          </a:p>
          <a:p>
            <a:endParaRPr lang="en-US" sz="2200" dirty="0" smtClean="0"/>
          </a:p>
          <a:p>
            <a:r>
              <a:rPr lang="en-US" sz="2200" dirty="0" smtClean="0"/>
              <a:t>Extent of environmental impacts are strongly dependent on the number of people. Models to predict the future populations are required </a:t>
            </a:r>
            <a:endParaRPr lang="en-US" sz="2200" dirty="0"/>
          </a:p>
        </p:txBody>
      </p:sp>
      <p:sp>
        <p:nvSpPr>
          <p:cNvPr id="2" name="Rectangle 1"/>
          <p:cNvSpPr/>
          <p:nvPr/>
        </p:nvSpPr>
        <p:spPr>
          <a:xfrm>
            <a:off x="1295398" y="2607588"/>
            <a:ext cx="1420325" cy="430887"/>
          </a:xfrm>
          <a:prstGeom prst="rect">
            <a:avLst/>
          </a:prstGeom>
          <a:solidFill>
            <a:srgbClr val="FFC000"/>
          </a:solidFill>
        </p:spPr>
        <p:txBody>
          <a:bodyPr wrap="none">
            <a:spAutoFit/>
          </a:bodyPr>
          <a:lstStyle/>
          <a:p>
            <a:r>
              <a:rPr lang="en-US" sz="2200" dirty="0"/>
              <a:t>Population</a:t>
            </a:r>
          </a:p>
        </p:txBody>
      </p:sp>
      <p:sp>
        <p:nvSpPr>
          <p:cNvPr id="3" name="Rectangle 2"/>
          <p:cNvSpPr/>
          <p:nvPr/>
        </p:nvSpPr>
        <p:spPr>
          <a:xfrm>
            <a:off x="3095625" y="2598062"/>
            <a:ext cx="2238818" cy="430887"/>
          </a:xfrm>
          <a:prstGeom prst="rect">
            <a:avLst/>
          </a:prstGeom>
          <a:solidFill>
            <a:srgbClr val="FFC000"/>
          </a:solidFill>
        </p:spPr>
        <p:txBody>
          <a:bodyPr wrap="none">
            <a:spAutoFit/>
          </a:bodyPr>
          <a:lstStyle/>
          <a:p>
            <a:r>
              <a:rPr lang="en-US" sz="2200" dirty="0"/>
              <a:t>Standard of living </a:t>
            </a:r>
          </a:p>
        </p:txBody>
      </p:sp>
      <p:sp>
        <p:nvSpPr>
          <p:cNvPr id="4" name="Rectangle 3"/>
          <p:cNvSpPr/>
          <p:nvPr/>
        </p:nvSpPr>
        <p:spPr>
          <a:xfrm>
            <a:off x="5629275" y="2607586"/>
            <a:ext cx="2610651" cy="430887"/>
          </a:xfrm>
          <a:prstGeom prst="rect">
            <a:avLst/>
          </a:prstGeom>
          <a:solidFill>
            <a:srgbClr val="FFC000"/>
          </a:solidFill>
        </p:spPr>
        <p:txBody>
          <a:bodyPr wrap="none">
            <a:spAutoFit/>
          </a:bodyPr>
          <a:lstStyle/>
          <a:p>
            <a:r>
              <a:rPr lang="en-US" sz="2200" dirty="0"/>
              <a:t>Technological change</a:t>
            </a:r>
          </a:p>
        </p:txBody>
      </p:sp>
      <p:sp>
        <p:nvSpPr>
          <p:cNvPr id="6" name="Rectangle 5"/>
          <p:cNvSpPr/>
          <p:nvPr/>
        </p:nvSpPr>
        <p:spPr>
          <a:xfrm>
            <a:off x="3505200" y="1611868"/>
            <a:ext cx="1469505" cy="369332"/>
          </a:xfrm>
          <a:prstGeom prst="rect">
            <a:avLst/>
          </a:prstGeom>
          <a:solidFill>
            <a:schemeClr val="accent2">
              <a:lumMod val="60000"/>
              <a:lumOff val="40000"/>
            </a:schemeClr>
          </a:solidFill>
        </p:spPr>
        <p:txBody>
          <a:bodyPr wrap="none">
            <a:spAutoFit/>
          </a:bodyPr>
          <a:lstStyle/>
          <a:p>
            <a:r>
              <a:rPr lang="en-US" b="1" dirty="0" smtClean="0"/>
              <a:t>Major factors</a:t>
            </a:r>
            <a:endParaRPr lang="en-US" dirty="0"/>
          </a:p>
        </p:txBody>
      </p:sp>
      <p:cxnSp>
        <p:nvCxnSpPr>
          <p:cNvPr id="7" name="Straight Arrow Connector 6"/>
          <p:cNvCxnSpPr/>
          <p:nvPr/>
        </p:nvCxnSpPr>
        <p:spPr>
          <a:xfrm>
            <a:off x="4186459" y="1971675"/>
            <a:ext cx="0" cy="62632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005560" y="2236826"/>
            <a:ext cx="46238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015085" y="2233909"/>
            <a:ext cx="0" cy="37361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6619875" y="2236826"/>
            <a:ext cx="0" cy="37361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5" name="Slide Number Placeholder 14"/>
          <p:cNvSpPr>
            <a:spLocks noGrp="1"/>
          </p:cNvSpPr>
          <p:nvPr>
            <p:ph type="sldNum" sz="quarter" idx="12"/>
          </p:nvPr>
        </p:nvSpPr>
        <p:spPr/>
        <p:txBody>
          <a:bodyPr/>
          <a:lstStyle/>
          <a:p>
            <a:fld id="{B6F15528-21DE-4FAA-801E-634DDDAF4B2B}" type="slidenum">
              <a:rPr lang="en-US" smtClean="0"/>
              <a:pPr/>
              <a:t>6</a:t>
            </a:fld>
            <a:endParaRPr lang="en-US"/>
          </a:p>
        </p:txBody>
      </p:sp>
    </p:spTree>
    <p:extLst>
      <p:ext uri="{BB962C8B-B14F-4D97-AF65-F5344CB8AC3E}">
        <p14:creationId xmlns:p14="http://schemas.microsoft.com/office/powerpoint/2010/main" val="3851893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1475" y="609600"/>
            <a:ext cx="8458200" cy="5232202"/>
          </a:xfrm>
          <a:prstGeom prst="rect">
            <a:avLst/>
          </a:prstGeom>
          <a:noFill/>
        </p:spPr>
        <p:txBody>
          <a:bodyPr wrap="square" rtlCol="0">
            <a:spAutoFit/>
          </a:bodyPr>
          <a:lstStyle/>
          <a:p>
            <a:r>
              <a:rPr lang="en-US" sz="2200" u="sng" dirty="0" smtClean="0"/>
              <a:t>2- </a:t>
            </a:r>
            <a:r>
              <a:rPr lang="en-US" sz="2200" u="sng" dirty="0"/>
              <a:t>Standard of living (economic growth)</a:t>
            </a:r>
          </a:p>
          <a:p>
            <a:endParaRPr lang="en-US" sz="1200" dirty="0"/>
          </a:p>
          <a:p>
            <a:r>
              <a:rPr lang="en-US" sz="2200" dirty="0"/>
              <a:t>This is usually measured in economic terms such as gross domestic product (GDP) per capita. The more affluent the population, the more demand for goods and services and, therefore, higher environmental impacts per person</a:t>
            </a:r>
            <a:r>
              <a:rPr lang="en-US" sz="2200" dirty="0" smtClean="0"/>
              <a:t>.</a:t>
            </a:r>
          </a:p>
          <a:p>
            <a:endParaRPr lang="en-US" sz="2200" dirty="0" smtClean="0"/>
          </a:p>
          <a:p>
            <a:r>
              <a:rPr lang="en-US" sz="2200" u="sng" dirty="0"/>
              <a:t>3- Technological change</a:t>
            </a:r>
          </a:p>
          <a:p>
            <a:endParaRPr lang="en-US" sz="1200" dirty="0"/>
          </a:p>
          <a:p>
            <a:r>
              <a:rPr lang="en-US" sz="2200" dirty="0"/>
              <a:t>Methods to provide food, shelter, comfort, transportation, consumer products, and </a:t>
            </a:r>
            <a:r>
              <a:rPr lang="en-US" sz="2200" dirty="0" smtClean="0"/>
              <a:t>other </a:t>
            </a:r>
            <a:r>
              <a:rPr lang="en-US" sz="2200" dirty="0"/>
              <a:t>services such as education and health care.</a:t>
            </a:r>
          </a:p>
          <a:p>
            <a:endParaRPr lang="en-US" sz="1200" dirty="0"/>
          </a:p>
          <a:p>
            <a:r>
              <a:rPr lang="en-US" sz="2200" dirty="0"/>
              <a:t>Design and use of technology has its own environmental impacts (Chapter 2)</a:t>
            </a:r>
          </a:p>
          <a:p>
            <a:endParaRPr lang="en-US" sz="1200" dirty="0"/>
          </a:p>
          <a:p>
            <a:r>
              <a:rPr lang="en-US" sz="2200" dirty="0"/>
              <a:t>Technological change over time will change the environmental emissions and needs for energy and natural resources</a:t>
            </a:r>
            <a:r>
              <a:rPr lang="en-US" sz="2200" dirty="0" smtClean="0"/>
              <a:t>.</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7</a:t>
            </a:fld>
            <a:endParaRPr lang="en-US"/>
          </a:p>
        </p:txBody>
      </p:sp>
    </p:spTree>
    <p:extLst>
      <p:ext uri="{BB962C8B-B14F-4D97-AF65-F5344CB8AC3E}">
        <p14:creationId xmlns:p14="http://schemas.microsoft.com/office/powerpoint/2010/main" val="21128787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325" y="533400"/>
            <a:ext cx="8458200" cy="6109365"/>
          </a:xfrm>
          <a:prstGeom prst="rect">
            <a:avLst/>
          </a:prstGeom>
          <a:noFill/>
        </p:spPr>
        <p:txBody>
          <a:bodyPr wrap="square" rtlCol="0">
            <a:spAutoFit/>
          </a:bodyPr>
          <a:lstStyle/>
          <a:p>
            <a:r>
              <a:rPr lang="en-US" sz="2200" u="sng" dirty="0" smtClean="0"/>
              <a:t>Modeling environmental processes</a:t>
            </a:r>
          </a:p>
          <a:p>
            <a:endParaRPr lang="en-US" sz="1200" dirty="0"/>
          </a:p>
          <a:p>
            <a:r>
              <a:rPr lang="en-US" sz="2200" dirty="0" smtClean="0"/>
              <a:t>The 3 factors mentioned above, determine:</a:t>
            </a:r>
          </a:p>
          <a:p>
            <a:endParaRPr lang="en-US" sz="1200" dirty="0" smtClean="0"/>
          </a:p>
          <a:p>
            <a:pPr marL="914400" indent="-342900">
              <a:buFont typeface="Wingdings" pitchFamily="2" charset="2"/>
              <a:buChar char="ü"/>
            </a:pPr>
            <a:r>
              <a:rPr lang="en-US" sz="2200" dirty="0" smtClean="0"/>
              <a:t>The future </a:t>
            </a:r>
            <a:r>
              <a:rPr lang="en-US" sz="2200" b="1" dirty="0" smtClean="0"/>
              <a:t>land use </a:t>
            </a:r>
            <a:r>
              <a:rPr lang="en-US" sz="2200" dirty="0" smtClean="0"/>
              <a:t>pattern</a:t>
            </a:r>
          </a:p>
          <a:p>
            <a:pPr marL="914400" indent="-342900">
              <a:buFont typeface="Wingdings" pitchFamily="2" charset="2"/>
              <a:buChar char="ü"/>
            </a:pPr>
            <a:r>
              <a:rPr lang="en-US" sz="2200" dirty="0" smtClean="0"/>
              <a:t>Natural </a:t>
            </a:r>
            <a:r>
              <a:rPr lang="en-US" sz="2200" b="1" dirty="0" smtClean="0"/>
              <a:t>resource</a:t>
            </a:r>
            <a:r>
              <a:rPr lang="en-US" sz="2200" dirty="0" smtClean="0"/>
              <a:t> requirements</a:t>
            </a:r>
          </a:p>
          <a:p>
            <a:pPr marL="914400" indent="-342900">
              <a:buFont typeface="Wingdings" pitchFamily="2" charset="2"/>
              <a:buChar char="ü"/>
            </a:pPr>
            <a:r>
              <a:rPr lang="en-US" sz="2200" dirty="0" smtClean="0"/>
              <a:t>Pollution </a:t>
            </a:r>
            <a:r>
              <a:rPr lang="en-US" sz="2200" b="1" dirty="0" smtClean="0"/>
              <a:t>emission</a:t>
            </a:r>
            <a:r>
              <a:rPr lang="en-US" sz="2200" dirty="0" smtClean="0"/>
              <a:t> to air, water and land. </a:t>
            </a:r>
          </a:p>
          <a:p>
            <a:pPr marL="571500"/>
            <a:endParaRPr lang="en-US" sz="1500" dirty="0" smtClean="0"/>
          </a:p>
          <a:p>
            <a:r>
              <a:rPr lang="en-US" sz="2200" dirty="0" smtClean="0"/>
              <a:t>Need </a:t>
            </a:r>
            <a:r>
              <a:rPr lang="en-US" sz="2200" dirty="0"/>
              <a:t>science-based process models and data to predict the resulting environmental impacts due to anthropogenic </a:t>
            </a:r>
            <a:r>
              <a:rPr lang="en-US" sz="2200" dirty="0" smtClean="0"/>
              <a:t>emissions</a:t>
            </a:r>
          </a:p>
          <a:p>
            <a:endParaRPr lang="en-US" sz="2200" dirty="0"/>
          </a:p>
          <a:p>
            <a:endParaRPr lang="en-US" sz="2200" dirty="0" smtClean="0"/>
          </a:p>
          <a:p>
            <a:endParaRPr lang="en-US" sz="2200" dirty="0"/>
          </a:p>
          <a:p>
            <a:endParaRPr lang="en-US" sz="2200" dirty="0" smtClean="0"/>
          </a:p>
          <a:p>
            <a:endParaRPr lang="en-US" sz="2200" dirty="0"/>
          </a:p>
          <a:p>
            <a:endParaRPr lang="en-US" sz="2200" dirty="0" smtClean="0"/>
          </a:p>
          <a:p>
            <a:endParaRPr lang="en-US" sz="2200" dirty="0"/>
          </a:p>
          <a:p>
            <a:endParaRPr lang="en-US" sz="2200" dirty="0" smtClean="0"/>
          </a:p>
          <a:p>
            <a:endParaRPr lang="en-US" sz="2200" dirty="0"/>
          </a:p>
        </p:txBody>
      </p:sp>
      <p:pic>
        <p:nvPicPr>
          <p:cNvPr id="3075"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438400" y="3668345"/>
            <a:ext cx="5293188" cy="307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8</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533400"/>
            <a:ext cx="7315200" cy="954107"/>
          </a:xfrm>
          <a:prstGeom prst="rect">
            <a:avLst/>
          </a:prstGeom>
          <a:noFill/>
        </p:spPr>
        <p:txBody>
          <a:bodyPr wrap="square" rtlCol="0">
            <a:spAutoFit/>
          </a:bodyPr>
          <a:lstStyle/>
          <a:p>
            <a:r>
              <a:rPr lang="en-US" sz="2200" b="1" dirty="0" smtClean="0"/>
              <a:t>Population growth models</a:t>
            </a:r>
          </a:p>
          <a:p>
            <a:endParaRPr lang="en-US" sz="1200" dirty="0" smtClean="0"/>
          </a:p>
          <a:p>
            <a:r>
              <a:rPr lang="en-US" sz="2200" dirty="0" smtClean="0"/>
              <a:t>Need mathematical models to predict the population growth </a:t>
            </a:r>
            <a:endParaRPr lang="en-US" sz="2200" dirty="0"/>
          </a:p>
        </p:txBody>
      </p:sp>
      <p:pic>
        <p:nvPicPr>
          <p:cNvPr id="4099" name="Picture 3"/>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1328" b="1770"/>
          <a:stretch/>
        </p:blipFill>
        <p:spPr bwMode="auto">
          <a:xfrm>
            <a:off x="2838450" y="1752600"/>
            <a:ext cx="3810000" cy="486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7929"/>
          <a:stretch/>
        </p:blipFill>
        <p:spPr bwMode="auto">
          <a:xfrm>
            <a:off x="1468593" y="1813440"/>
            <a:ext cx="6005513" cy="4462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270647" y="609600"/>
            <a:ext cx="6858000" cy="1015663"/>
          </a:xfrm>
          <a:prstGeom prst="rect">
            <a:avLst/>
          </a:prstGeom>
        </p:spPr>
        <p:txBody>
          <a:bodyPr wrap="square">
            <a:spAutoFit/>
          </a:bodyPr>
          <a:lstStyle/>
          <a:p>
            <a:r>
              <a:rPr lang="en-US" b="1" dirty="0"/>
              <a:t>Estimated world population, 1950-2000, and projections: </a:t>
            </a:r>
            <a:r>
              <a:rPr lang="en-US" b="1" dirty="0" smtClean="0"/>
              <a:t>2000-2050</a:t>
            </a:r>
          </a:p>
          <a:p>
            <a:endParaRPr lang="en-US" sz="1400" dirty="0" smtClean="0"/>
          </a:p>
          <a:p>
            <a:r>
              <a:rPr lang="en-US" sz="1400" b="1" dirty="0" smtClean="0"/>
              <a:t>UN</a:t>
            </a:r>
            <a:r>
              <a:rPr lang="en-US" sz="1400" dirty="0" smtClean="0"/>
              <a:t> </a:t>
            </a:r>
            <a:r>
              <a:rPr lang="en-US" sz="1400" b="1" dirty="0"/>
              <a:t>Department of Economic and Social </a:t>
            </a:r>
            <a:r>
              <a:rPr lang="en-US" sz="1400" b="1" dirty="0" smtClean="0"/>
              <a:t>Affairs. Population </a:t>
            </a:r>
            <a:r>
              <a:rPr lang="en-US" sz="1400" b="1" dirty="0"/>
              <a:t>Division </a:t>
            </a:r>
            <a:r>
              <a:rPr lang="en-US" sz="1400" dirty="0" smtClean="0"/>
              <a:t>(Source</a:t>
            </a:r>
            <a:r>
              <a:rPr lang="en-US" sz="1400" dirty="0"/>
              <a:t>: http://</a:t>
            </a:r>
            <a:r>
              <a:rPr lang="en-US" sz="1400" dirty="0" smtClean="0"/>
              <a:t>www.un.org/esa/population/publications/longrange2/WorldPop2300final.pdf)</a:t>
            </a:r>
            <a:endParaRPr lang="en-US" sz="1400" dirty="0"/>
          </a:p>
        </p:txBody>
      </p:sp>
      <p:sp>
        <p:nvSpPr>
          <p:cNvPr id="3" name="Rectangle 2"/>
          <p:cNvSpPr/>
          <p:nvPr/>
        </p:nvSpPr>
        <p:spPr>
          <a:xfrm>
            <a:off x="4471351" y="6275793"/>
            <a:ext cx="475643" cy="292388"/>
          </a:xfrm>
          <a:prstGeom prst="rect">
            <a:avLst/>
          </a:prstGeom>
        </p:spPr>
        <p:txBody>
          <a:bodyPr wrap="none">
            <a:spAutoFit/>
          </a:bodyPr>
          <a:lstStyle/>
          <a:p>
            <a:r>
              <a:rPr lang="en-US" sz="1300" dirty="0" smtClean="0"/>
              <a:t>Year</a:t>
            </a:r>
            <a:endParaRPr lang="en-US" sz="13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a:p>
        </p:txBody>
      </p:sp>
    </p:spTree>
    <p:extLst>
      <p:ext uri="{BB962C8B-B14F-4D97-AF65-F5344CB8AC3E}">
        <p14:creationId xmlns:p14="http://schemas.microsoft.com/office/powerpoint/2010/main" val="3083938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762000"/>
            <a:ext cx="8458200" cy="1677382"/>
          </a:xfrm>
          <a:prstGeom prst="rect">
            <a:avLst/>
          </a:prstGeom>
          <a:noFill/>
        </p:spPr>
        <p:txBody>
          <a:bodyPr wrap="square" rtlCol="0">
            <a:spAutoFit/>
          </a:bodyPr>
          <a:lstStyle/>
          <a:p>
            <a:pPr marL="342900" indent="-342900">
              <a:buFont typeface="Arial" pitchFamily="34" charset="0"/>
              <a:buChar char="•"/>
            </a:pPr>
            <a:r>
              <a:rPr lang="en-US" sz="2200" dirty="0" smtClean="0"/>
              <a:t>Population change depends on the time frame and geographical factors</a:t>
            </a:r>
          </a:p>
          <a:p>
            <a:pPr marL="285750" indent="-285750">
              <a:buFont typeface="Arial" pitchFamily="34" charset="0"/>
              <a:buChar char="•"/>
            </a:pPr>
            <a:endParaRPr lang="en-US" sz="1500" dirty="0"/>
          </a:p>
          <a:p>
            <a:pPr marL="342900" indent="-342900">
              <a:buFont typeface="Arial" pitchFamily="34" charset="0"/>
              <a:buChar char="•"/>
            </a:pPr>
            <a:r>
              <a:rPr lang="en-US" sz="2200" dirty="0" smtClean="0"/>
              <a:t>Each population trajectory can be represented by a mathematical model </a:t>
            </a:r>
            <a:endParaRPr lang="en-US" sz="2200" dirty="0"/>
          </a:p>
        </p:txBody>
      </p:sp>
      <p:pic>
        <p:nvPicPr>
          <p:cNvPr id="5123" name="Picture 3"/>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2078"/>
          <a:stretch/>
        </p:blipFill>
        <p:spPr bwMode="auto">
          <a:xfrm>
            <a:off x="2895600" y="2545132"/>
            <a:ext cx="5000626" cy="3985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09600" y="3200400"/>
            <a:ext cx="2041713" cy="646331"/>
          </a:xfrm>
          <a:prstGeom prst="rect">
            <a:avLst/>
          </a:prstGeom>
          <a:noFill/>
        </p:spPr>
        <p:txBody>
          <a:bodyPr wrap="none" rtlCol="0">
            <a:spAutoFit/>
          </a:bodyPr>
          <a:lstStyle/>
          <a:p>
            <a:r>
              <a:rPr lang="en-US" dirty="0" smtClean="0">
                <a:solidFill>
                  <a:srgbClr val="FF0000"/>
                </a:solidFill>
              </a:rPr>
              <a:t>How to model </a:t>
            </a:r>
          </a:p>
          <a:p>
            <a:r>
              <a:rPr lang="en-US" dirty="0" smtClean="0">
                <a:solidFill>
                  <a:srgbClr val="FF0000"/>
                </a:solidFill>
              </a:rPr>
              <a:t>population change?</a:t>
            </a:r>
            <a:endParaRPr lang="en-US" dirty="0">
              <a:solidFill>
                <a:srgbClr val="FF0000"/>
              </a:solidFill>
            </a:endParaRPr>
          </a:p>
        </p:txBody>
      </p:sp>
      <p:sp>
        <p:nvSpPr>
          <p:cNvPr id="3" name="Right Arrow 2"/>
          <p:cNvSpPr/>
          <p:nvPr/>
        </p:nvSpPr>
        <p:spPr>
          <a:xfrm>
            <a:off x="1278759" y="3990975"/>
            <a:ext cx="762000" cy="381000"/>
          </a:xfrm>
          <a:prstGeom prst="right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426601"/>
            <a:ext cx="8610600" cy="3170099"/>
          </a:xfrm>
          <a:prstGeom prst="rect">
            <a:avLst/>
          </a:prstGeom>
          <a:noFill/>
        </p:spPr>
        <p:txBody>
          <a:bodyPr wrap="square" rtlCol="0">
            <a:spAutoFit/>
          </a:bodyPr>
          <a:lstStyle/>
          <a:p>
            <a:r>
              <a:rPr lang="en-US" sz="2200" u="sng" dirty="0" smtClean="0"/>
              <a:t>Annual growth rate model</a:t>
            </a:r>
          </a:p>
          <a:p>
            <a:endParaRPr lang="en-US" sz="2200" dirty="0"/>
          </a:p>
          <a:p>
            <a:r>
              <a:rPr lang="en-US" sz="2200" b="1" dirty="0" smtClean="0"/>
              <a:t>Constant annual growth rate </a:t>
            </a:r>
            <a:r>
              <a:rPr lang="en-US" sz="2200" dirty="0" smtClean="0"/>
              <a:t>is one of the most common and simplest model for population growth:</a:t>
            </a:r>
          </a:p>
          <a:p>
            <a:r>
              <a:rPr lang="en-US" sz="2200" dirty="0" smtClean="0"/>
              <a:t>                                                      P = P</a:t>
            </a:r>
            <a:r>
              <a:rPr lang="en-US" sz="2200" baseline="-25000" dirty="0" smtClean="0"/>
              <a:t>0</a:t>
            </a:r>
            <a:r>
              <a:rPr lang="en-US" sz="2200" dirty="0" smtClean="0"/>
              <a:t> (1+r)</a:t>
            </a:r>
            <a:r>
              <a:rPr lang="en-US" sz="2200" baseline="30000" dirty="0" smtClean="0"/>
              <a:t>t</a:t>
            </a:r>
            <a:r>
              <a:rPr lang="en-US" sz="2200" dirty="0" smtClean="0"/>
              <a:t> </a:t>
            </a:r>
          </a:p>
          <a:p>
            <a:r>
              <a:rPr lang="en-US" sz="2200" dirty="0" smtClean="0"/>
              <a:t>P</a:t>
            </a:r>
            <a:r>
              <a:rPr lang="en-US" sz="2200" baseline="-25000" dirty="0" smtClean="0"/>
              <a:t>0</a:t>
            </a:r>
            <a:r>
              <a:rPr lang="en-US" sz="2200" dirty="0" smtClean="0"/>
              <a:t> = population at time zero, t=0</a:t>
            </a:r>
          </a:p>
          <a:p>
            <a:r>
              <a:rPr lang="en-US" sz="2200" dirty="0" smtClean="0"/>
              <a:t>P =  population at any time, t</a:t>
            </a:r>
          </a:p>
          <a:p>
            <a:r>
              <a:rPr lang="en-US" sz="2200" dirty="0" smtClean="0"/>
              <a:t>r = Annual growth rate (fraction)</a:t>
            </a:r>
          </a:p>
          <a:p>
            <a:endParaRPr lang="en-US" sz="1200" dirty="0" smtClean="0"/>
          </a:p>
          <a:p>
            <a:endParaRPr lang="en-US" sz="1200" dirty="0"/>
          </a:p>
        </p:txBody>
      </p:sp>
      <p:pic>
        <p:nvPicPr>
          <p:cNvPr id="3075" name="Picture 3"/>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3696"/>
          <a:stretch/>
        </p:blipFill>
        <p:spPr bwMode="auto">
          <a:xfrm>
            <a:off x="2457450" y="3276600"/>
            <a:ext cx="4917257" cy="3353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12</a:t>
            </a:fld>
            <a:endParaRPr lang="en-US"/>
          </a:p>
        </p:txBody>
      </p:sp>
    </p:spTree>
    <p:extLst>
      <p:ext uri="{BB962C8B-B14F-4D97-AF65-F5344CB8AC3E}">
        <p14:creationId xmlns:p14="http://schemas.microsoft.com/office/powerpoint/2010/main" val="41245770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325" y="762000"/>
            <a:ext cx="8610600" cy="4062651"/>
          </a:xfrm>
          <a:prstGeom prst="rect">
            <a:avLst/>
          </a:prstGeom>
          <a:noFill/>
        </p:spPr>
        <p:txBody>
          <a:bodyPr wrap="square" rtlCol="0">
            <a:spAutoFit/>
          </a:bodyPr>
          <a:lstStyle/>
          <a:p>
            <a:r>
              <a:rPr lang="en-US" sz="2200" dirty="0" smtClean="0"/>
              <a:t>In this model, the population is ever-rising. The simplest model frequently </a:t>
            </a:r>
            <a:r>
              <a:rPr lang="en-US" sz="2200" dirty="0"/>
              <a:t>used </a:t>
            </a:r>
            <a:r>
              <a:rPr lang="en-US" sz="2200" dirty="0" smtClean="0"/>
              <a:t>in environmental forecasting.</a:t>
            </a:r>
          </a:p>
          <a:p>
            <a:endParaRPr lang="en-US" sz="1200" dirty="0"/>
          </a:p>
          <a:p>
            <a:r>
              <a:rPr lang="en-US" sz="2200" u="sng" dirty="0" smtClean="0"/>
              <a:t>Example</a:t>
            </a:r>
          </a:p>
          <a:p>
            <a:endParaRPr lang="en-US" sz="1200" dirty="0"/>
          </a:p>
          <a:p>
            <a:r>
              <a:rPr lang="en-US" sz="2200" dirty="0" smtClean="0"/>
              <a:t>If the population of a city is currently 200,000 people, with an annual growth rate of 6 percent/year, what will be the population increase after 15 years if this rate continue over the next 15 years?</a:t>
            </a:r>
          </a:p>
          <a:p>
            <a:endParaRPr lang="en-US" sz="1200" dirty="0" smtClean="0"/>
          </a:p>
          <a:p>
            <a:r>
              <a:rPr lang="en-US" sz="2200" dirty="0" smtClean="0"/>
              <a:t>P = P</a:t>
            </a:r>
            <a:r>
              <a:rPr lang="en-US" sz="2200" baseline="-25000" dirty="0" smtClean="0"/>
              <a:t>0</a:t>
            </a:r>
            <a:r>
              <a:rPr lang="en-US" sz="2200" dirty="0" smtClean="0"/>
              <a:t> (1+0.06)</a:t>
            </a:r>
            <a:r>
              <a:rPr lang="en-US" sz="2200" baseline="30000" dirty="0" smtClean="0"/>
              <a:t>15</a:t>
            </a:r>
            <a:r>
              <a:rPr lang="en-US" sz="2200" dirty="0" smtClean="0"/>
              <a:t> = 2.4P</a:t>
            </a:r>
            <a:r>
              <a:rPr lang="en-US" sz="2200" baseline="-25000" dirty="0" smtClean="0"/>
              <a:t>0</a:t>
            </a:r>
            <a:r>
              <a:rPr lang="en-US" sz="2200" dirty="0" smtClean="0"/>
              <a:t>    </a:t>
            </a:r>
          </a:p>
          <a:p>
            <a:endParaRPr lang="en-US" sz="1200" dirty="0">
              <a:sym typeface="Symbol"/>
            </a:endParaRPr>
          </a:p>
          <a:p>
            <a:r>
              <a:rPr lang="en-US" sz="2200" dirty="0" smtClean="0">
                <a:sym typeface="Symbol"/>
              </a:rPr>
              <a:t></a:t>
            </a:r>
            <a:r>
              <a:rPr lang="en-US" sz="2200" dirty="0" smtClean="0"/>
              <a:t>  Population increase = </a:t>
            </a:r>
            <a:r>
              <a:rPr lang="en-US" sz="2200" dirty="0"/>
              <a:t>P – P</a:t>
            </a:r>
            <a:r>
              <a:rPr lang="en-US" sz="2200" baseline="-25000" dirty="0" smtClean="0"/>
              <a:t>0</a:t>
            </a:r>
            <a:r>
              <a:rPr lang="en-US" sz="2200" dirty="0" smtClean="0"/>
              <a:t> = 2.4 P</a:t>
            </a:r>
            <a:r>
              <a:rPr lang="en-US" sz="2200" baseline="-25000" dirty="0" smtClean="0"/>
              <a:t>0</a:t>
            </a:r>
            <a:r>
              <a:rPr lang="en-US" sz="2200" dirty="0" smtClean="0"/>
              <a:t> – P</a:t>
            </a:r>
            <a:r>
              <a:rPr lang="en-US" sz="2200" baseline="-25000" dirty="0" smtClean="0"/>
              <a:t>0</a:t>
            </a:r>
            <a:r>
              <a:rPr lang="en-US" sz="2200" dirty="0" smtClean="0"/>
              <a:t> = 1.4P</a:t>
            </a:r>
            <a:r>
              <a:rPr lang="en-US" sz="2200" baseline="-25000" dirty="0" smtClean="0"/>
              <a:t>0</a:t>
            </a:r>
          </a:p>
          <a:p>
            <a:endParaRPr lang="en-US" sz="1200" dirty="0"/>
          </a:p>
          <a:p>
            <a:r>
              <a:rPr lang="en-US" sz="2200" dirty="0" smtClean="0"/>
              <a:t>or 1.4 (200,000) = 280,000 people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13</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609600"/>
            <a:ext cx="8448675" cy="5262979"/>
          </a:xfrm>
          <a:prstGeom prst="rect">
            <a:avLst/>
          </a:prstGeom>
          <a:noFill/>
        </p:spPr>
        <p:txBody>
          <a:bodyPr wrap="square" rtlCol="0">
            <a:spAutoFit/>
          </a:bodyPr>
          <a:lstStyle/>
          <a:p>
            <a:r>
              <a:rPr lang="en-US" sz="2200" u="sng" dirty="0" smtClean="0"/>
              <a:t>Example</a:t>
            </a:r>
          </a:p>
          <a:p>
            <a:endParaRPr lang="en-US" sz="1200" dirty="0"/>
          </a:p>
          <a:p>
            <a:r>
              <a:rPr lang="en-US" sz="2200" dirty="0" smtClean="0"/>
              <a:t>In the previous example is if the city currently produces 1.2 </a:t>
            </a:r>
            <a:r>
              <a:rPr lang="en-US" sz="2200" dirty="0" smtClean="0">
                <a:sym typeface="Symbol"/>
              </a:rPr>
              <a:t> 10</a:t>
            </a:r>
            <a:r>
              <a:rPr lang="en-US" sz="2200" baseline="30000" dirty="0" smtClean="0">
                <a:sym typeface="Symbol"/>
              </a:rPr>
              <a:t>6</a:t>
            </a:r>
            <a:r>
              <a:rPr lang="en-US" sz="2200" dirty="0" smtClean="0"/>
              <a:t> tons of municipal solid waste (MSW) per year, how much MSW will be generated annually after 15 years if the rate of waste generation remains the same?</a:t>
            </a:r>
          </a:p>
          <a:p>
            <a:endParaRPr lang="en-US" sz="2200" dirty="0"/>
          </a:p>
          <a:p>
            <a:r>
              <a:rPr lang="en-US" sz="2200" dirty="0" smtClean="0"/>
              <a:t>Rate of MSW generation </a:t>
            </a:r>
            <a:r>
              <a:rPr lang="en-US" sz="2200" dirty="0"/>
              <a:t>= 1.2 </a:t>
            </a:r>
            <a:r>
              <a:rPr lang="en-US" sz="2200" dirty="0">
                <a:sym typeface="Symbol"/>
              </a:rPr>
              <a:t> 10</a:t>
            </a:r>
            <a:r>
              <a:rPr lang="en-US" sz="2200" baseline="30000" dirty="0">
                <a:sym typeface="Symbol"/>
              </a:rPr>
              <a:t>6</a:t>
            </a:r>
            <a:r>
              <a:rPr lang="en-US" sz="2200" dirty="0"/>
              <a:t> </a:t>
            </a:r>
            <a:r>
              <a:rPr lang="en-US" sz="2200" dirty="0" smtClean="0"/>
              <a:t>tons/year </a:t>
            </a:r>
            <a:r>
              <a:rPr lang="en-US" sz="2200" dirty="0"/>
              <a:t>/</a:t>
            </a:r>
            <a:r>
              <a:rPr lang="en-US" sz="2200" dirty="0" smtClean="0"/>
              <a:t>200,000 </a:t>
            </a:r>
          </a:p>
          <a:p>
            <a:endParaRPr lang="en-US" sz="1200" dirty="0"/>
          </a:p>
          <a:p>
            <a:r>
              <a:rPr lang="en-US" sz="2200" dirty="0" smtClean="0"/>
              <a:t>                                             = 6 tons/</a:t>
            </a:r>
            <a:r>
              <a:rPr lang="en-US" sz="2200" dirty="0" err="1" smtClean="0"/>
              <a:t>year.capita</a:t>
            </a:r>
            <a:endParaRPr lang="en-US" sz="2200" dirty="0" smtClean="0"/>
          </a:p>
          <a:p>
            <a:endParaRPr lang="en-US" sz="1200" dirty="0"/>
          </a:p>
          <a:p>
            <a:r>
              <a:rPr lang="en-US" sz="2200" dirty="0" smtClean="0"/>
              <a:t>Population after 15 years</a:t>
            </a:r>
            <a:r>
              <a:rPr lang="en-US" sz="2200" dirty="0"/>
              <a:t>: 280,000 people </a:t>
            </a:r>
            <a:endParaRPr lang="en-US" sz="2200" dirty="0" smtClean="0"/>
          </a:p>
          <a:p>
            <a:endParaRPr lang="en-US" sz="1200" dirty="0" smtClean="0"/>
          </a:p>
          <a:p>
            <a:r>
              <a:rPr lang="en-US" sz="2200" dirty="0" smtClean="0"/>
              <a:t>MSW generated annually 15 years from now: </a:t>
            </a:r>
          </a:p>
          <a:p>
            <a:endParaRPr lang="en-US" sz="1200" dirty="0" smtClean="0"/>
          </a:p>
          <a:p>
            <a:r>
              <a:rPr lang="en-US" sz="2200" dirty="0"/>
              <a:t> </a:t>
            </a:r>
            <a:r>
              <a:rPr lang="en-US" sz="2200" dirty="0" smtClean="0"/>
              <a:t>       = </a:t>
            </a:r>
            <a:r>
              <a:rPr lang="en-US" sz="2200" dirty="0"/>
              <a:t>6 </a:t>
            </a:r>
            <a:r>
              <a:rPr lang="en-US" sz="2200" dirty="0" smtClean="0"/>
              <a:t>tons/</a:t>
            </a:r>
            <a:r>
              <a:rPr lang="en-US" sz="2200" dirty="0" err="1" smtClean="0"/>
              <a:t>capita.year</a:t>
            </a:r>
            <a:r>
              <a:rPr lang="en-US" sz="2200" dirty="0" smtClean="0"/>
              <a:t> </a:t>
            </a:r>
            <a:r>
              <a:rPr lang="en-US" sz="2200" dirty="0" smtClean="0">
                <a:sym typeface="Symbol"/>
              </a:rPr>
              <a:t></a:t>
            </a:r>
            <a:r>
              <a:rPr lang="en-US" sz="2200" dirty="0" smtClean="0"/>
              <a:t> 280,000 people =  1.7 </a:t>
            </a:r>
            <a:r>
              <a:rPr lang="en-US" sz="2200" dirty="0" smtClean="0">
                <a:sym typeface="Symbol"/>
              </a:rPr>
              <a:t></a:t>
            </a:r>
            <a:r>
              <a:rPr lang="en-US" sz="2200" dirty="0" smtClean="0"/>
              <a:t>10</a:t>
            </a:r>
            <a:r>
              <a:rPr lang="en-US" sz="2200" baseline="30000" dirty="0" smtClean="0"/>
              <a:t>6</a:t>
            </a:r>
            <a:r>
              <a:rPr lang="en-US" sz="2200" dirty="0" smtClean="0"/>
              <a:t> tons/year  </a:t>
            </a:r>
          </a:p>
          <a:p>
            <a:endParaRPr lang="en-US" sz="1200" dirty="0" smtClean="0"/>
          </a:p>
          <a:p>
            <a:r>
              <a:rPr lang="en-US" sz="2200" dirty="0" smtClean="0"/>
              <a:t>or  (1.7-1.2) </a:t>
            </a:r>
            <a:r>
              <a:rPr lang="en-US" sz="2200" dirty="0">
                <a:sym typeface="Symbol"/>
              </a:rPr>
              <a:t></a:t>
            </a:r>
            <a:r>
              <a:rPr lang="en-US" sz="2200" dirty="0"/>
              <a:t>10</a:t>
            </a:r>
            <a:r>
              <a:rPr lang="en-US" sz="2200" baseline="30000" dirty="0"/>
              <a:t>6</a:t>
            </a:r>
            <a:r>
              <a:rPr lang="en-US" sz="2200" dirty="0"/>
              <a:t> tons/year </a:t>
            </a:r>
            <a:r>
              <a:rPr lang="en-US" sz="2200" dirty="0" smtClean="0"/>
              <a:t>= 500,000 tons/year additional MSW</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14</a:t>
            </a:fld>
            <a:endParaRPr lang="en-US"/>
          </a:p>
        </p:txBody>
      </p:sp>
    </p:spTree>
    <p:extLst>
      <p:ext uri="{BB962C8B-B14F-4D97-AF65-F5344CB8AC3E}">
        <p14:creationId xmlns:p14="http://schemas.microsoft.com/office/powerpoint/2010/main" val="9745464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372772" y="533400"/>
                <a:ext cx="8582025" cy="3662541"/>
              </a:xfrm>
              <a:prstGeom prst="rect">
                <a:avLst/>
              </a:prstGeom>
              <a:noFill/>
            </p:spPr>
            <p:txBody>
              <a:bodyPr wrap="square" rtlCol="0">
                <a:spAutoFit/>
              </a:bodyPr>
              <a:lstStyle/>
              <a:p>
                <a:r>
                  <a:rPr lang="en-US" sz="2200" u="sng" dirty="0" smtClean="0"/>
                  <a:t>Exponential growth model</a:t>
                </a:r>
              </a:p>
              <a:p>
                <a:endParaRPr lang="en-US" sz="1200" dirty="0" smtClean="0"/>
              </a:p>
              <a:p>
                <a:endParaRPr lang="en-US" sz="1200" dirty="0" smtClean="0"/>
              </a:p>
              <a:p>
                <a:r>
                  <a:rPr lang="en-US" sz="2200" dirty="0" smtClean="0"/>
                  <a:t>A more realistic model for population increase. It is based on the assumption that at any time (t), rate of population change is proportional to the population at that time, or </a:t>
                </a:r>
              </a:p>
              <a:p>
                <a:endParaRPr lang="en-US" sz="2000" dirty="0"/>
              </a:p>
              <a:p>
                <a:r>
                  <a:rPr lang="en-US" sz="2200" dirty="0" smtClean="0"/>
                  <a:t>                                                 </a:t>
                </a:r>
                <a:r>
                  <a:rPr lang="en-US" sz="2200" dirty="0" err="1" smtClean="0"/>
                  <a:t>dP</a:t>
                </a:r>
                <a:r>
                  <a:rPr lang="en-US" sz="2200" dirty="0" smtClean="0"/>
                  <a:t>/</a:t>
                </a:r>
                <a:r>
                  <a:rPr lang="en-US" sz="2200" dirty="0" err="1" smtClean="0"/>
                  <a:t>dt</a:t>
                </a:r>
                <a:r>
                  <a:rPr lang="en-US" sz="2200" dirty="0" smtClean="0"/>
                  <a:t> = </a:t>
                </a:r>
                <a:r>
                  <a:rPr lang="en-US" sz="2200" dirty="0" err="1" smtClean="0"/>
                  <a:t>rP</a:t>
                </a:r>
                <a:endParaRPr lang="en-US" sz="2200" dirty="0" smtClean="0"/>
              </a:p>
              <a:p>
                <a:endParaRPr lang="en-US" sz="1200" dirty="0" smtClean="0"/>
              </a:p>
              <a:p>
                <a:r>
                  <a:rPr lang="en-US" sz="2200" dirty="0" smtClean="0"/>
                  <a:t>Solving this equation for time zero (t=0) and t= t  will result in the equation:</a:t>
                </a:r>
                <a:endParaRPr lang="en-US" sz="1200" dirty="0" smtClean="0"/>
              </a:p>
              <a:p>
                <a:r>
                  <a:rPr lang="en-US" sz="2200" dirty="0" smtClean="0"/>
                  <a:t>                                                </a:t>
                </a:r>
                <a:r>
                  <a:rPr lang="en-US" sz="2200" dirty="0"/>
                  <a:t>P = P</a:t>
                </a:r>
                <a:r>
                  <a:rPr lang="en-US" sz="2200" baseline="-25000" dirty="0"/>
                  <a:t>0</a:t>
                </a:r>
                <a:r>
                  <a:rPr lang="en-US" sz="2200" dirty="0"/>
                  <a:t> </a:t>
                </a:r>
                <a:r>
                  <a:rPr lang="en-US" sz="2200" dirty="0" err="1"/>
                  <a:t>exp</a:t>
                </a:r>
                <a:r>
                  <a:rPr lang="en-US" sz="2200" dirty="0"/>
                  <a:t> (</a:t>
                </a:r>
                <a:r>
                  <a:rPr lang="en-US" sz="2200" dirty="0" err="1"/>
                  <a:t>rt</a:t>
                </a:r>
                <a:r>
                  <a:rPr lang="en-US" sz="2200" dirty="0" smtClean="0"/>
                  <a:t>) or </a:t>
                </a:r>
                <a14:m>
                  <m:oMath xmlns:m="http://schemas.openxmlformats.org/officeDocument/2006/math">
                    <m:r>
                      <m:rPr>
                        <m:sty m:val="p"/>
                      </m:rPr>
                      <a:rPr lang="en-US" sz="2200" b="0" i="0" smtClean="0">
                        <a:latin typeface="Cambria Math"/>
                      </a:rPr>
                      <m:t>P</m:t>
                    </m:r>
                    <m:r>
                      <a:rPr lang="en-US" sz="2200" b="0" i="0" smtClean="0">
                        <a:latin typeface="Cambria Math"/>
                      </a:rPr>
                      <m:t>= </m:t>
                    </m:r>
                    <m:sSub>
                      <m:sSubPr>
                        <m:ctrlPr>
                          <a:rPr lang="en-US" sz="2200" b="0" i="1" smtClean="0">
                            <a:latin typeface="Cambria Math"/>
                          </a:rPr>
                        </m:ctrlPr>
                      </m:sSubPr>
                      <m:e>
                        <m:r>
                          <m:rPr>
                            <m:sty m:val="p"/>
                          </m:rPr>
                          <a:rPr lang="en-US" sz="2200" b="0" i="0" smtClean="0">
                            <a:latin typeface="Cambria Math"/>
                          </a:rPr>
                          <m:t>P</m:t>
                        </m:r>
                      </m:e>
                      <m:sub>
                        <m:r>
                          <a:rPr lang="en-US" sz="2200" b="0" i="0" smtClean="0">
                            <a:latin typeface="Cambria Math"/>
                          </a:rPr>
                          <m:t>0 </m:t>
                        </m:r>
                      </m:sub>
                    </m:sSub>
                    <m:sSup>
                      <m:sSupPr>
                        <m:ctrlPr>
                          <a:rPr lang="en-US" sz="2200" b="0" i="1" smtClean="0">
                            <a:latin typeface="Cambria Math"/>
                          </a:rPr>
                        </m:ctrlPr>
                      </m:sSupPr>
                      <m:e>
                        <m:r>
                          <m:rPr>
                            <m:sty m:val="p"/>
                          </m:rPr>
                          <a:rPr lang="en-US" sz="2200" b="0" i="0" smtClean="0">
                            <a:latin typeface="Cambria Math"/>
                          </a:rPr>
                          <m:t>e</m:t>
                        </m:r>
                      </m:e>
                      <m:sup>
                        <m:r>
                          <m:rPr>
                            <m:sty m:val="p"/>
                          </m:rPr>
                          <a:rPr lang="en-US" sz="2200" b="0" i="0" smtClean="0">
                            <a:latin typeface="Cambria Math"/>
                          </a:rPr>
                          <m:t>rt</m:t>
                        </m:r>
                      </m:sup>
                    </m:sSup>
                  </m:oMath>
                </a14:m>
                <a:endParaRPr lang="en-US" sz="2200" dirty="0" smtClean="0"/>
              </a:p>
            </p:txBody>
          </p:sp>
        </mc:Choice>
        <mc:Fallback xmlns="">
          <p:sp>
            <p:nvSpPr>
              <p:cNvPr id="5" name="TextBox 4"/>
              <p:cNvSpPr txBox="1">
                <a:spLocks noRot="1" noChangeAspect="1" noMove="1" noResize="1" noEditPoints="1" noAdjustHandles="1" noChangeArrowheads="1" noChangeShapeType="1" noTextEdit="1"/>
              </p:cNvSpPr>
              <p:nvPr/>
            </p:nvSpPr>
            <p:spPr>
              <a:xfrm>
                <a:off x="372772" y="533400"/>
                <a:ext cx="8582025" cy="3662541"/>
              </a:xfrm>
              <a:prstGeom prst="rect">
                <a:avLst/>
              </a:prstGeom>
              <a:blipFill rotWithShape="1">
                <a:blip r:embed="rId2" cstate="print"/>
                <a:stretch>
                  <a:fillRect l="-852" t="-1000" r="-355" b="-2333"/>
                </a:stretch>
              </a:blipFill>
            </p:spPr>
            <p:txBody>
              <a:bodyPr/>
              <a:lstStyle/>
              <a:p>
                <a:r>
                  <a:rPr lang="en-US">
                    <a:noFill/>
                  </a:rPr>
                  <a:t> </a:t>
                </a:r>
              </a:p>
            </p:txBody>
          </p:sp>
        </mc:Fallback>
      </mc:AlternateContent>
      <p:sp>
        <p:nvSpPr>
          <p:cNvPr id="2" name="Rectangle 1"/>
          <p:cNvSpPr/>
          <p:nvPr/>
        </p:nvSpPr>
        <p:spPr>
          <a:xfrm>
            <a:off x="3181350" y="4495800"/>
            <a:ext cx="2971800" cy="1752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2743200" y="4621709"/>
            <a:ext cx="303288" cy="369332"/>
          </a:xfrm>
          <a:prstGeom prst="rect">
            <a:avLst/>
          </a:prstGeom>
        </p:spPr>
        <p:txBody>
          <a:bodyPr wrap="none">
            <a:spAutoFit/>
          </a:bodyPr>
          <a:lstStyle/>
          <a:p>
            <a:r>
              <a:rPr lang="en-US" dirty="0"/>
              <a:t>P</a:t>
            </a:r>
          </a:p>
        </p:txBody>
      </p:sp>
      <p:sp>
        <p:nvSpPr>
          <p:cNvPr id="4" name="Rectangle 3"/>
          <p:cNvSpPr/>
          <p:nvPr/>
        </p:nvSpPr>
        <p:spPr>
          <a:xfrm>
            <a:off x="4538990" y="6324600"/>
            <a:ext cx="261610" cy="369332"/>
          </a:xfrm>
          <a:prstGeom prst="rect">
            <a:avLst/>
          </a:prstGeom>
        </p:spPr>
        <p:txBody>
          <a:bodyPr wrap="none">
            <a:spAutoFit/>
          </a:bodyPr>
          <a:lstStyle/>
          <a:p>
            <a:r>
              <a:rPr lang="en-US" dirty="0" smtClean="0"/>
              <a:t>t</a:t>
            </a:r>
            <a:endParaRPr lang="en-US" dirty="0"/>
          </a:p>
        </p:txBody>
      </p:sp>
      <p:sp>
        <p:nvSpPr>
          <p:cNvPr id="6" name="Rectangle 5"/>
          <p:cNvSpPr/>
          <p:nvPr/>
        </p:nvSpPr>
        <p:spPr>
          <a:xfrm>
            <a:off x="2761414" y="5879068"/>
            <a:ext cx="381836" cy="369332"/>
          </a:xfrm>
          <a:prstGeom prst="rect">
            <a:avLst/>
          </a:prstGeom>
        </p:spPr>
        <p:txBody>
          <a:bodyPr wrap="none">
            <a:spAutoFit/>
          </a:bodyPr>
          <a:lstStyle/>
          <a:p>
            <a:r>
              <a:rPr lang="en-US" dirty="0" smtClean="0"/>
              <a:t>P</a:t>
            </a:r>
            <a:r>
              <a:rPr lang="en-US" baseline="-25000" dirty="0" smtClean="0"/>
              <a:t>0</a:t>
            </a:r>
            <a:endParaRPr lang="en-US" baseline="-25000" dirty="0"/>
          </a:p>
        </p:txBody>
      </p:sp>
      <p:sp>
        <p:nvSpPr>
          <p:cNvPr id="8" name="Freeform 7"/>
          <p:cNvSpPr/>
          <p:nvPr/>
        </p:nvSpPr>
        <p:spPr>
          <a:xfrm rot="21268419">
            <a:off x="3112867" y="4714875"/>
            <a:ext cx="2552700" cy="1272513"/>
          </a:xfrm>
          <a:custGeom>
            <a:avLst/>
            <a:gdLst>
              <a:gd name="connsiteX0" fmla="*/ 0 w 2552700"/>
              <a:gd name="connsiteY0" fmla="*/ 1257300 h 1272513"/>
              <a:gd name="connsiteX1" fmla="*/ 1647825 w 2552700"/>
              <a:gd name="connsiteY1" fmla="*/ 1095375 h 1272513"/>
              <a:gd name="connsiteX2" fmla="*/ 2552700 w 2552700"/>
              <a:gd name="connsiteY2" fmla="*/ 0 h 1272513"/>
            </a:gdLst>
            <a:ahLst/>
            <a:cxnLst>
              <a:cxn ang="0">
                <a:pos x="connsiteX0" y="connsiteY0"/>
              </a:cxn>
              <a:cxn ang="0">
                <a:pos x="connsiteX1" y="connsiteY1"/>
              </a:cxn>
              <a:cxn ang="0">
                <a:pos x="connsiteX2" y="connsiteY2"/>
              </a:cxn>
            </a:cxnLst>
            <a:rect l="l" t="t" r="r" b="b"/>
            <a:pathLst>
              <a:path w="2552700" h="1272513">
                <a:moveTo>
                  <a:pt x="0" y="1257300"/>
                </a:moveTo>
                <a:cubicBezTo>
                  <a:pt x="611187" y="1281112"/>
                  <a:pt x="1222375" y="1304925"/>
                  <a:pt x="1647825" y="1095375"/>
                </a:cubicBezTo>
                <a:cubicBezTo>
                  <a:pt x="2073275" y="885825"/>
                  <a:pt x="2312987" y="442912"/>
                  <a:pt x="2552700"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9" name="Rectangle 8"/>
              <p:cNvSpPr/>
              <p:nvPr/>
            </p:nvSpPr>
            <p:spPr>
              <a:xfrm>
                <a:off x="4282785" y="4821764"/>
                <a:ext cx="1179361" cy="33855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i="1">
                          <a:latin typeface="Cambria Math"/>
                        </a:rPr>
                        <m:t>𝑃</m:t>
                      </m:r>
                      <m:r>
                        <a:rPr lang="en-US" sz="1600" i="1">
                          <a:latin typeface="Cambria Math"/>
                        </a:rPr>
                        <m:t>= </m:t>
                      </m:r>
                      <m:sSub>
                        <m:sSubPr>
                          <m:ctrlPr>
                            <a:rPr lang="en-US" sz="1600" i="1">
                              <a:latin typeface="Cambria Math"/>
                            </a:rPr>
                          </m:ctrlPr>
                        </m:sSubPr>
                        <m:e>
                          <m:r>
                            <a:rPr lang="en-US" sz="1600" i="1">
                              <a:latin typeface="Cambria Math"/>
                            </a:rPr>
                            <m:t>𝑃</m:t>
                          </m:r>
                        </m:e>
                        <m:sub>
                          <m:r>
                            <a:rPr lang="en-US" sz="1600" i="1">
                              <a:latin typeface="Cambria Math"/>
                            </a:rPr>
                            <m:t>0 </m:t>
                          </m:r>
                        </m:sub>
                      </m:sSub>
                      <m:sSup>
                        <m:sSupPr>
                          <m:ctrlPr>
                            <a:rPr lang="en-US" sz="1600" i="1">
                              <a:latin typeface="Cambria Math"/>
                            </a:rPr>
                          </m:ctrlPr>
                        </m:sSupPr>
                        <m:e>
                          <m:r>
                            <a:rPr lang="en-US" sz="1600" i="1">
                              <a:latin typeface="Cambria Math"/>
                            </a:rPr>
                            <m:t>𝑒</m:t>
                          </m:r>
                        </m:e>
                        <m:sup>
                          <m:r>
                            <a:rPr lang="en-US" sz="1600" i="1">
                              <a:latin typeface="Cambria Math"/>
                            </a:rPr>
                            <m:t>𝑟𝑡</m:t>
                          </m:r>
                        </m:sup>
                      </m:sSup>
                    </m:oMath>
                  </m:oMathPara>
                </a14:m>
                <a:endParaRPr lang="en-US" sz="1600" dirty="0"/>
              </a:p>
            </p:txBody>
          </p:sp>
        </mc:Choice>
        <mc:Fallback xmlns="">
          <p:sp>
            <p:nvSpPr>
              <p:cNvPr id="9" name="Rectangle 8"/>
              <p:cNvSpPr>
                <a:spLocks noRot="1" noChangeAspect="1" noMove="1" noResize="1" noEditPoints="1" noAdjustHandles="1" noChangeArrowheads="1" noChangeShapeType="1" noTextEdit="1"/>
              </p:cNvSpPr>
              <p:nvPr/>
            </p:nvSpPr>
            <p:spPr>
              <a:xfrm>
                <a:off x="4282785" y="4821764"/>
                <a:ext cx="1179361" cy="338554"/>
              </a:xfrm>
              <a:prstGeom prst="rect">
                <a:avLst/>
              </a:prstGeom>
              <a:blipFill rotWithShape="1">
                <a:blip r:embed="rId3" cstate="print"/>
                <a:stretch>
                  <a:fillRect/>
                </a:stretch>
              </a:blipFill>
            </p:spPr>
            <p:txBody>
              <a:bodyPr/>
              <a:lstStyle/>
              <a:p>
                <a:r>
                  <a:rPr lang="en-US">
                    <a:noFill/>
                  </a:rPr>
                  <a:t> </a:t>
                </a:r>
              </a:p>
            </p:txBody>
          </p:sp>
        </mc:Fallback>
      </mc:AlternateContent>
      <p:sp>
        <p:nvSpPr>
          <p:cNvPr id="10" name="Slide Number Placeholder 9"/>
          <p:cNvSpPr>
            <a:spLocks noGrp="1"/>
          </p:cNvSpPr>
          <p:nvPr>
            <p:ph type="sldNum" sz="quarter" idx="12"/>
          </p:nvPr>
        </p:nvSpPr>
        <p:spPr/>
        <p:txBody>
          <a:bodyPr/>
          <a:lstStyle/>
          <a:p>
            <a:fld id="{B6F15528-21DE-4FAA-801E-634DDDAF4B2B}" type="slidenum">
              <a:rPr lang="en-US" smtClean="0"/>
              <a:pPr/>
              <a:t>15</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333375" y="762000"/>
                <a:ext cx="8582025" cy="4912883"/>
              </a:xfrm>
              <a:prstGeom prst="rect">
                <a:avLst/>
              </a:prstGeom>
              <a:noFill/>
            </p:spPr>
            <p:txBody>
              <a:bodyPr wrap="square" rtlCol="0">
                <a:spAutoFit/>
              </a:bodyPr>
              <a:lstStyle/>
              <a:p>
                <a:r>
                  <a:rPr lang="en-US" sz="2200" u="sng" dirty="0" smtClean="0"/>
                  <a:t>Example </a:t>
                </a:r>
              </a:p>
              <a:p>
                <a:endParaRPr lang="en-US" sz="2200" dirty="0"/>
              </a:p>
              <a:p>
                <a:r>
                  <a:rPr lang="en-US" sz="2200" dirty="0" smtClean="0"/>
                  <a:t>For the previous example, the population increase after 15 years with an increase rate of 6%, using this model will be: </a:t>
                </a:r>
                <a:endParaRPr lang="en-US" sz="2200" dirty="0"/>
              </a:p>
              <a:p>
                <a:r>
                  <a:rPr lang="en-US" sz="2200" dirty="0" smtClean="0"/>
                  <a:t> </a:t>
                </a:r>
              </a:p>
              <a:p>
                <a:r>
                  <a:rPr lang="en-US" sz="2200" dirty="0" smtClean="0"/>
                  <a:t>                               P = P</a:t>
                </a:r>
                <a:r>
                  <a:rPr lang="en-US" sz="2200" baseline="-25000" dirty="0" smtClean="0"/>
                  <a:t>0</a:t>
                </a:r>
                <a:r>
                  <a:rPr lang="en-US" sz="2200" dirty="0" smtClean="0"/>
                  <a:t> </a:t>
                </a:r>
                <a14:m>
                  <m:oMath xmlns:m="http://schemas.openxmlformats.org/officeDocument/2006/math">
                    <m:sSup>
                      <m:sSupPr>
                        <m:ctrlPr>
                          <a:rPr lang="en-US" sz="2200" b="0" i="1" smtClean="0">
                            <a:latin typeface="Cambria Math"/>
                          </a:rPr>
                        </m:ctrlPr>
                      </m:sSupPr>
                      <m:e>
                        <m:r>
                          <a:rPr lang="en-US" sz="2200" b="0" i="1" smtClean="0">
                            <a:latin typeface="Cambria Math"/>
                          </a:rPr>
                          <m:t>𝑒</m:t>
                        </m:r>
                      </m:e>
                      <m:sup>
                        <m:r>
                          <a:rPr lang="en-US" sz="2200" b="0" i="1" smtClean="0">
                            <a:latin typeface="Cambria Math"/>
                          </a:rPr>
                          <m:t>0.06</m:t>
                        </m:r>
                        <m:r>
                          <a:rPr lang="en-US" sz="2200" b="0" i="1" smtClean="0">
                            <a:latin typeface="Cambria Math"/>
                            <a:sym typeface="Symbol"/>
                          </a:rPr>
                          <m:t>15</m:t>
                        </m:r>
                      </m:sup>
                    </m:sSup>
                  </m:oMath>
                </a14:m>
                <a:r>
                  <a:rPr lang="en-US" sz="2200" dirty="0" smtClean="0">
                    <a:sym typeface="Symbol"/>
                  </a:rPr>
                  <a:t> = 2.46 P</a:t>
                </a:r>
                <a:r>
                  <a:rPr lang="en-US" sz="2200" baseline="-25000" dirty="0" smtClean="0">
                    <a:sym typeface="Symbol"/>
                  </a:rPr>
                  <a:t>0</a:t>
                </a:r>
                <a:r>
                  <a:rPr lang="en-US" sz="2200" dirty="0" smtClean="0">
                    <a:sym typeface="Symbol"/>
                  </a:rPr>
                  <a:t> </a:t>
                </a:r>
              </a:p>
              <a:p>
                <a:endParaRPr lang="en-US" sz="1500" dirty="0" smtClean="0">
                  <a:sym typeface="Symbol"/>
                </a:endParaRPr>
              </a:p>
              <a:p>
                <a:r>
                  <a:rPr lang="en-US" sz="2200" dirty="0" smtClean="0">
                    <a:sym typeface="Symbol"/>
                  </a:rPr>
                  <a:t>            </a:t>
                </a:r>
                <a:r>
                  <a:rPr lang="en-US" sz="2200" dirty="0" smtClean="0"/>
                  <a:t>Population </a:t>
                </a:r>
                <a:r>
                  <a:rPr lang="en-US" sz="2200" dirty="0"/>
                  <a:t>increase = </a:t>
                </a:r>
                <a:r>
                  <a:rPr lang="en-US" sz="2200" dirty="0" smtClean="0"/>
                  <a:t>2.46 </a:t>
                </a:r>
                <a:r>
                  <a:rPr lang="en-US" sz="2200" dirty="0"/>
                  <a:t>P</a:t>
                </a:r>
                <a:r>
                  <a:rPr lang="en-US" sz="2200" baseline="-25000" dirty="0"/>
                  <a:t>0</a:t>
                </a:r>
                <a:r>
                  <a:rPr lang="en-US" sz="2200" dirty="0"/>
                  <a:t> – P</a:t>
                </a:r>
                <a:r>
                  <a:rPr lang="en-US" sz="2200" baseline="-25000" dirty="0"/>
                  <a:t>0</a:t>
                </a:r>
                <a:r>
                  <a:rPr lang="en-US" sz="2200" dirty="0"/>
                  <a:t> = </a:t>
                </a:r>
                <a:r>
                  <a:rPr lang="en-US" sz="2200" dirty="0" smtClean="0"/>
                  <a:t>1.46P</a:t>
                </a:r>
                <a:r>
                  <a:rPr lang="en-US" sz="2200" baseline="-25000" dirty="0" smtClean="0"/>
                  <a:t>0</a:t>
                </a:r>
                <a:endParaRPr lang="en-US" sz="2200" baseline="-25000" dirty="0"/>
              </a:p>
              <a:p>
                <a:endParaRPr lang="en-US" sz="1200" dirty="0"/>
              </a:p>
              <a:p>
                <a:r>
                  <a:rPr lang="en-US" sz="2200" dirty="0" smtClean="0"/>
                  <a:t>or 1.46 </a:t>
                </a:r>
                <a:r>
                  <a:rPr lang="en-US" sz="2200" dirty="0"/>
                  <a:t>(200,000) = </a:t>
                </a:r>
                <a:r>
                  <a:rPr lang="en-US" sz="2200" dirty="0" smtClean="0"/>
                  <a:t>292,000 </a:t>
                </a:r>
                <a:r>
                  <a:rPr lang="en-US" sz="2200" dirty="0"/>
                  <a:t>people </a:t>
                </a:r>
                <a:r>
                  <a:rPr lang="en-US" sz="2200" dirty="0" smtClean="0"/>
                  <a:t>(about 4% more than constant-rate model) </a:t>
                </a:r>
              </a:p>
              <a:p>
                <a:endParaRPr lang="en-US" sz="2200" dirty="0"/>
              </a:p>
              <a:p>
                <a:r>
                  <a:rPr lang="en-US" sz="2200" dirty="0"/>
                  <a:t>The predictions of the two model are close to each other for low values of growth rate and time periods.</a:t>
                </a:r>
              </a:p>
              <a:p>
                <a:endParaRPr lang="en-US" sz="2200" dirty="0"/>
              </a:p>
            </p:txBody>
          </p:sp>
        </mc:Choice>
        <mc:Fallback xmlns="">
          <p:sp>
            <p:nvSpPr>
              <p:cNvPr id="5" name="TextBox 4"/>
              <p:cNvSpPr txBox="1">
                <a:spLocks noRot="1" noChangeAspect="1" noMove="1" noResize="1" noEditPoints="1" noAdjustHandles="1" noChangeArrowheads="1" noChangeShapeType="1" noTextEdit="1"/>
              </p:cNvSpPr>
              <p:nvPr/>
            </p:nvSpPr>
            <p:spPr>
              <a:xfrm>
                <a:off x="333375" y="762000"/>
                <a:ext cx="8582025" cy="4912883"/>
              </a:xfrm>
              <a:prstGeom prst="rect">
                <a:avLst/>
              </a:prstGeom>
              <a:blipFill rotWithShape="1">
                <a:blip r:embed="rId2" cstate="print"/>
                <a:stretch>
                  <a:fillRect l="-923" t="-744" r="-1349"/>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16</a:t>
            </a:fld>
            <a:endParaRPr lang="en-US"/>
          </a:p>
        </p:txBody>
      </p:sp>
    </p:spTree>
    <p:extLst>
      <p:ext uri="{BB962C8B-B14F-4D97-AF65-F5344CB8AC3E}">
        <p14:creationId xmlns:p14="http://schemas.microsoft.com/office/powerpoint/2010/main" val="6848793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483691"/>
            <a:ext cx="8458200" cy="5693866"/>
          </a:xfrm>
          <a:prstGeom prst="rect">
            <a:avLst/>
          </a:prstGeom>
          <a:noFill/>
        </p:spPr>
        <p:txBody>
          <a:bodyPr wrap="square" rtlCol="0">
            <a:spAutoFit/>
          </a:bodyPr>
          <a:lstStyle/>
          <a:p>
            <a:endParaRPr lang="en-US" sz="2200" dirty="0"/>
          </a:p>
          <a:p>
            <a:endParaRPr lang="en-US" sz="2200" dirty="0" smtClean="0"/>
          </a:p>
          <a:p>
            <a:endParaRPr lang="en-US" sz="2200" dirty="0"/>
          </a:p>
          <a:p>
            <a:endParaRPr lang="en-US" sz="2200" dirty="0" smtClean="0"/>
          </a:p>
          <a:p>
            <a:endParaRPr lang="en-US" sz="2200" dirty="0"/>
          </a:p>
          <a:p>
            <a:endParaRPr lang="en-US" sz="2200" dirty="0" smtClean="0"/>
          </a:p>
          <a:p>
            <a:endParaRPr lang="en-US" sz="2200" dirty="0"/>
          </a:p>
          <a:p>
            <a:endParaRPr lang="en-US" sz="2200" dirty="0" smtClean="0"/>
          </a:p>
          <a:p>
            <a:r>
              <a:rPr lang="en-US" sz="2200" dirty="0" smtClean="0"/>
              <a:t>Exponential growth cannot continue forever. Due to finite space and resources to support the population’s needs, growth is eventually limited.</a:t>
            </a:r>
            <a:endParaRPr lang="en-US" sz="2200" dirty="0"/>
          </a:p>
          <a:p>
            <a:endParaRPr lang="en-US" sz="1200" dirty="0" smtClean="0"/>
          </a:p>
          <a:p>
            <a:r>
              <a:rPr lang="en-US" sz="2200" u="sng" dirty="0" smtClean="0"/>
              <a:t>Logistic growth model</a:t>
            </a:r>
          </a:p>
          <a:p>
            <a:endParaRPr lang="en-US" sz="2200" dirty="0"/>
          </a:p>
          <a:p>
            <a:r>
              <a:rPr lang="en-US" sz="2200" dirty="0" smtClean="0"/>
              <a:t>The population growth for many living organisms follows as S-shaped curve: initially grows exponentially, but finally reaches a limit, </a:t>
            </a:r>
            <a:r>
              <a:rPr lang="en-US" sz="2200" dirty="0" err="1" smtClean="0"/>
              <a:t>P</a:t>
            </a:r>
            <a:r>
              <a:rPr lang="en-US" sz="2200" baseline="-25000" dirty="0" err="1" smtClean="0"/>
              <a:t>max</a:t>
            </a:r>
            <a:r>
              <a:rPr lang="en-US" sz="2200" dirty="0" smtClean="0"/>
              <a:t>, and the growth rate becomes zero.   </a:t>
            </a:r>
            <a:endParaRPr lang="en-US" sz="2200" dirty="0"/>
          </a:p>
        </p:txBody>
      </p:sp>
      <p:pic>
        <p:nvPicPr>
          <p:cNvPr id="3" name="Picture 4"/>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126444" y="498475"/>
            <a:ext cx="4655356" cy="258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17</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4343400"/>
            <a:ext cx="8458200" cy="2123658"/>
          </a:xfrm>
          <a:prstGeom prst="rect">
            <a:avLst/>
          </a:prstGeom>
          <a:noFill/>
        </p:spPr>
        <p:txBody>
          <a:bodyPr wrap="square" rtlCol="0">
            <a:spAutoFit/>
          </a:bodyPr>
          <a:lstStyle/>
          <a:p>
            <a:pPr marL="342900" indent="-342900">
              <a:buFont typeface="Arial" pitchFamily="34" charset="0"/>
              <a:buChar char="•"/>
            </a:pPr>
            <a:r>
              <a:rPr lang="en-US" sz="2200" dirty="0" smtClean="0"/>
              <a:t>The population limit (</a:t>
            </a:r>
            <a:r>
              <a:rPr lang="en-US" sz="2200" dirty="0" err="1" smtClean="0"/>
              <a:t>P</a:t>
            </a:r>
            <a:r>
              <a:rPr lang="en-US" sz="2200" baseline="-25000" dirty="0" err="1" smtClean="0"/>
              <a:t>max</a:t>
            </a:r>
            <a:r>
              <a:rPr lang="en-US" sz="2200" dirty="0" smtClean="0"/>
              <a:t>) is called “carrying capacity” of the environment</a:t>
            </a:r>
          </a:p>
          <a:p>
            <a:pPr marL="342900" indent="-342900">
              <a:buFont typeface="Arial" pitchFamily="34" charset="0"/>
              <a:buChar char="•"/>
            </a:pPr>
            <a:r>
              <a:rPr lang="en-US" sz="2200" dirty="0" smtClean="0"/>
              <a:t>This population defines an equilibrium condition where the total demand of the population for food, water, waste disposal, and natural resources are in balance with the capability of the environment to supply those needs. </a:t>
            </a:r>
            <a:endParaRPr lang="en-US" sz="2200" dirty="0"/>
          </a:p>
        </p:txBody>
      </p:sp>
      <p:pic>
        <p:nvPicPr>
          <p:cNvPr id="9219"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219200" y="381000"/>
            <a:ext cx="5797550"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2" name="Rectangle 1"/>
              <p:cNvSpPr/>
              <p:nvPr/>
            </p:nvSpPr>
            <p:spPr>
              <a:xfrm>
                <a:off x="5867400" y="1447800"/>
                <a:ext cx="2018693" cy="62017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a:rPr>
                        <m:t>𝑃</m:t>
                      </m:r>
                      <m:r>
                        <a:rPr lang="en-US" i="1">
                          <a:latin typeface="Cambria Math"/>
                        </a:rPr>
                        <m:t>=</m:t>
                      </m:r>
                      <m:f>
                        <m:fPr>
                          <m:ctrlPr>
                            <a:rPr lang="en-US" i="1">
                              <a:latin typeface="Cambria Math"/>
                            </a:rPr>
                          </m:ctrlPr>
                        </m:fPr>
                        <m:num>
                          <m:sSub>
                            <m:sSubPr>
                              <m:ctrlPr>
                                <a:rPr lang="en-US" i="1">
                                  <a:latin typeface="Cambria Math"/>
                                </a:rPr>
                              </m:ctrlPr>
                            </m:sSubPr>
                            <m:e>
                              <m:r>
                                <a:rPr lang="en-US" i="1">
                                  <a:latin typeface="Cambria Math"/>
                                </a:rPr>
                                <m:t>𝑃</m:t>
                              </m:r>
                            </m:e>
                            <m:sub>
                              <m:r>
                                <a:rPr lang="en-US" i="1">
                                  <a:latin typeface="Cambria Math"/>
                                </a:rPr>
                                <m:t>𝑚𝑎𝑥</m:t>
                              </m:r>
                            </m:sub>
                          </m:sSub>
                        </m:num>
                        <m:den>
                          <m:r>
                            <a:rPr lang="en-US" i="1">
                              <a:latin typeface="Cambria Math"/>
                            </a:rPr>
                            <m:t>1+</m:t>
                          </m:r>
                          <m:sSup>
                            <m:sSupPr>
                              <m:ctrlPr>
                                <a:rPr lang="en-US" i="1">
                                  <a:latin typeface="Cambria Math"/>
                                </a:rPr>
                              </m:ctrlPr>
                            </m:sSupPr>
                            <m:e>
                              <m:r>
                                <a:rPr lang="en-US" i="1">
                                  <a:latin typeface="Cambria Math"/>
                                </a:rPr>
                                <m:t>𝑒</m:t>
                              </m:r>
                            </m:e>
                            <m:sup>
                              <m:r>
                                <a:rPr lang="en-US" i="1">
                                  <a:latin typeface="Cambria Math"/>
                                </a:rPr>
                                <m:t>−</m:t>
                              </m:r>
                              <m:r>
                                <a:rPr lang="en-US" i="1">
                                  <a:latin typeface="Cambria Math"/>
                                </a:rPr>
                                <m:t>𝑟</m:t>
                              </m:r>
                              <m:r>
                                <a:rPr lang="en-US" i="1">
                                  <a:latin typeface="Cambria Math"/>
                                </a:rPr>
                                <m:t>(</m:t>
                              </m:r>
                              <m:r>
                                <a:rPr lang="en-US" i="1">
                                  <a:latin typeface="Cambria Math"/>
                                </a:rPr>
                                <m:t>𝑡</m:t>
                              </m:r>
                              <m:r>
                                <a:rPr lang="en-US" i="1">
                                  <a:latin typeface="Cambria Math"/>
                                </a:rPr>
                                <m:t>−</m:t>
                              </m:r>
                              <m:r>
                                <a:rPr lang="en-US" i="1">
                                  <a:latin typeface="Cambria Math"/>
                                </a:rPr>
                                <m:t>𝑡𝑚</m:t>
                              </m:r>
                              <m:r>
                                <a:rPr lang="en-US" i="1">
                                  <a:latin typeface="Cambria Math"/>
                                </a:rPr>
                                <m:t>)</m:t>
                              </m:r>
                            </m:sup>
                          </m:sSup>
                        </m:den>
                      </m:f>
                    </m:oMath>
                  </m:oMathPara>
                </a14:m>
                <a:endParaRPr lang="en-US" dirty="0"/>
              </a:p>
            </p:txBody>
          </p:sp>
        </mc:Choice>
        <mc:Fallback xmlns="">
          <p:sp>
            <p:nvSpPr>
              <p:cNvPr id="2" name="Rectangle 1"/>
              <p:cNvSpPr>
                <a:spLocks noRot="1" noChangeAspect="1" noMove="1" noResize="1" noEditPoints="1" noAdjustHandles="1" noChangeArrowheads="1" noChangeShapeType="1" noTextEdit="1"/>
              </p:cNvSpPr>
              <p:nvPr/>
            </p:nvSpPr>
            <p:spPr>
              <a:xfrm>
                <a:off x="5867400" y="1447800"/>
                <a:ext cx="2018693" cy="620170"/>
              </a:xfrm>
              <a:prstGeom prst="rect">
                <a:avLst/>
              </a:prstGeom>
              <a:blipFill rotWithShape="1">
                <a:blip r:embed="rId4" cstate="print"/>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B6F15528-21DE-4FAA-801E-634DDDAF4B2B}" type="slidenum">
              <a:rPr lang="en-US" smtClean="0"/>
              <a:pPr/>
              <a:t>18</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304800" y="609600"/>
                <a:ext cx="8458200" cy="5883983"/>
              </a:xfrm>
              <a:prstGeom prst="rect">
                <a:avLst/>
              </a:prstGeom>
              <a:noFill/>
            </p:spPr>
            <p:txBody>
              <a:bodyPr wrap="square" rtlCol="0">
                <a:spAutoFit/>
              </a:bodyPr>
              <a:lstStyle/>
              <a:p>
                <a:r>
                  <a:rPr lang="en-US" sz="2200" dirty="0" smtClean="0"/>
                  <a:t>Population change for this model is defined according to:</a:t>
                </a:r>
              </a:p>
              <a:p>
                <a:endParaRPr lang="en-US" sz="1200" dirty="0" smtClean="0">
                  <a:latin typeface="Cambria Math"/>
                </a:endParaRPr>
              </a:p>
              <a:p>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r>
                            <a:rPr lang="en-US" b="0" i="1" smtClean="0">
                              <a:latin typeface="Cambria Math"/>
                            </a:rPr>
                            <m:t>𝑑𝑃</m:t>
                          </m:r>
                        </m:num>
                        <m:den>
                          <m:r>
                            <a:rPr lang="en-US" b="0" i="1" smtClean="0">
                              <a:latin typeface="Cambria Math"/>
                            </a:rPr>
                            <m:t>𝑑𝑡</m:t>
                          </m:r>
                        </m:den>
                      </m:f>
                      <m:r>
                        <a:rPr lang="en-US" b="0" i="1" smtClean="0">
                          <a:latin typeface="Cambria Math"/>
                        </a:rPr>
                        <m:t>=</m:t>
                      </m:r>
                      <m:r>
                        <a:rPr lang="en-US" b="0" i="1" smtClean="0">
                          <a:latin typeface="Cambria Math"/>
                        </a:rPr>
                        <m:t>𝑟𝑃</m:t>
                      </m:r>
                      <m:r>
                        <a:rPr lang="en-US" b="0" i="1" smtClean="0">
                          <a:latin typeface="Cambria Math"/>
                        </a:rPr>
                        <m:t>(1−</m:t>
                      </m:r>
                      <m:f>
                        <m:fPr>
                          <m:ctrlPr>
                            <a:rPr lang="en-US" b="0" i="1" smtClean="0">
                              <a:latin typeface="Cambria Math"/>
                            </a:rPr>
                          </m:ctrlPr>
                        </m:fPr>
                        <m:num>
                          <m:r>
                            <a:rPr lang="en-US" b="0" i="1" smtClean="0">
                              <a:latin typeface="Cambria Math"/>
                            </a:rPr>
                            <m:t>𝑃</m:t>
                          </m:r>
                        </m:num>
                        <m:den>
                          <m:sSub>
                            <m:sSubPr>
                              <m:ctrlPr>
                                <a:rPr lang="en-US" b="0" i="1" smtClean="0">
                                  <a:latin typeface="Cambria Math"/>
                                </a:rPr>
                              </m:ctrlPr>
                            </m:sSubPr>
                            <m:e>
                              <m:r>
                                <a:rPr lang="en-US" b="0" i="1" smtClean="0">
                                  <a:latin typeface="Cambria Math"/>
                                </a:rPr>
                                <m:t>𝑃</m:t>
                              </m:r>
                            </m:e>
                            <m:sub>
                              <m:r>
                                <a:rPr lang="en-US" b="0" i="1" smtClean="0">
                                  <a:latin typeface="Cambria Math"/>
                                </a:rPr>
                                <m:t>𝑚𝑎𝑥</m:t>
                              </m:r>
                            </m:sub>
                          </m:sSub>
                        </m:den>
                      </m:f>
                      <m:r>
                        <a:rPr lang="en-US" b="0" i="1" smtClean="0">
                          <a:latin typeface="Cambria Math"/>
                        </a:rPr>
                        <m:t>)</m:t>
                      </m:r>
                    </m:oMath>
                  </m:oMathPara>
                </a14:m>
                <a:endParaRPr lang="en-US" dirty="0" smtClean="0"/>
              </a:p>
              <a:p>
                <a:endParaRPr lang="en-US" sz="1200" dirty="0" smtClean="0"/>
              </a:p>
              <a:p>
                <a:r>
                  <a:rPr lang="en-US" sz="2200" dirty="0" smtClean="0"/>
                  <a:t>The equation for logistic growth model in the S-shape segment:</a:t>
                </a:r>
              </a:p>
              <a:p>
                <a:endParaRPr lang="en-US" sz="1200" dirty="0"/>
              </a:p>
              <a:p>
                <a:pPr/>
                <a14:m>
                  <m:oMathPara xmlns:m="http://schemas.openxmlformats.org/officeDocument/2006/math">
                    <m:oMathParaPr>
                      <m:jc m:val="centerGroup"/>
                    </m:oMathParaPr>
                    <m:oMath xmlns:m="http://schemas.openxmlformats.org/officeDocument/2006/math">
                      <m:r>
                        <a:rPr lang="en-US" b="0" i="1" smtClean="0">
                          <a:latin typeface="Cambria Math"/>
                        </a:rPr>
                        <m:t>𝑃</m:t>
                      </m:r>
                      <m:r>
                        <a:rPr lang="en-US" b="0" i="1" smtClean="0">
                          <a:latin typeface="Cambria Math"/>
                        </a:rPr>
                        <m:t>=</m:t>
                      </m:r>
                      <m:f>
                        <m:fPr>
                          <m:ctrlPr>
                            <a:rPr lang="en-US" i="1" smtClean="0">
                              <a:latin typeface="Cambria Math"/>
                            </a:rPr>
                          </m:ctrlPr>
                        </m:fPr>
                        <m:num>
                          <m:sSub>
                            <m:sSubPr>
                              <m:ctrlPr>
                                <a:rPr lang="en-US" i="1" smtClean="0">
                                  <a:latin typeface="Cambria Math"/>
                                </a:rPr>
                              </m:ctrlPr>
                            </m:sSubPr>
                            <m:e>
                              <m:r>
                                <a:rPr lang="en-US" b="0" i="1" smtClean="0">
                                  <a:latin typeface="Cambria Math"/>
                                </a:rPr>
                                <m:t>𝑃</m:t>
                              </m:r>
                            </m:e>
                            <m:sub>
                              <m:r>
                                <a:rPr lang="en-US" b="0" i="1" smtClean="0">
                                  <a:latin typeface="Cambria Math"/>
                                </a:rPr>
                                <m:t>𝑚𝑎𝑥</m:t>
                              </m:r>
                            </m:sub>
                          </m:sSub>
                        </m:num>
                        <m:den>
                          <m:r>
                            <a:rPr lang="en-US" b="0" i="1" smtClean="0">
                              <a:latin typeface="Cambria Math"/>
                            </a:rPr>
                            <m:t>1+</m:t>
                          </m:r>
                          <m:sSup>
                            <m:sSupPr>
                              <m:ctrlPr>
                                <a:rPr lang="en-US" b="0" i="1" smtClean="0">
                                  <a:latin typeface="Cambria Math"/>
                                </a:rPr>
                              </m:ctrlPr>
                            </m:sSupPr>
                            <m:e>
                              <m:r>
                                <a:rPr lang="en-US" b="0" i="1" smtClean="0">
                                  <a:latin typeface="Cambria Math"/>
                                </a:rPr>
                                <m:t>𝑒</m:t>
                              </m:r>
                            </m:e>
                            <m:sup>
                              <m:r>
                                <a:rPr lang="en-US" b="0" i="1" smtClean="0">
                                  <a:latin typeface="Cambria Math"/>
                                </a:rPr>
                                <m:t>−</m:t>
                              </m:r>
                              <m:r>
                                <a:rPr lang="en-US" b="0" i="1" smtClean="0">
                                  <a:latin typeface="Cambria Math"/>
                                </a:rPr>
                                <m:t>𝑟</m:t>
                              </m:r>
                              <m:r>
                                <a:rPr lang="en-US" b="0" i="1" smtClean="0">
                                  <a:latin typeface="Cambria Math"/>
                                </a:rPr>
                                <m:t>(</m:t>
                              </m:r>
                              <m:r>
                                <a:rPr lang="en-US" b="0" i="1" smtClean="0">
                                  <a:latin typeface="Cambria Math"/>
                                </a:rPr>
                                <m:t>𝑡</m:t>
                              </m:r>
                              <m:r>
                                <a:rPr lang="en-US" b="0" i="1" smtClean="0">
                                  <a:latin typeface="Cambria Math"/>
                                </a:rPr>
                                <m:t>−</m:t>
                              </m:r>
                              <m:r>
                                <a:rPr lang="en-US" b="0" i="1" smtClean="0">
                                  <a:latin typeface="Cambria Math"/>
                                </a:rPr>
                                <m:t>𝑡𝑚</m:t>
                              </m:r>
                              <m:r>
                                <a:rPr lang="en-US" b="0" i="1" smtClean="0">
                                  <a:latin typeface="Cambria Math"/>
                                </a:rPr>
                                <m:t>)</m:t>
                              </m:r>
                            </m:sup>
                          </m:sSup>
                        </m:den>
                      </m:f>
                    </m:oMath>
                  </m:oMathPara>
                </a14:m>
                <a:endParaRPr lang="en-US" dirty="0" smtClean="0"/>
              </a:p>
              <a:p>
                <a:endParaRPr lang="en-US" sz="1200" dirty="0" smtClean="0"/>
              </a:p>
              <a:p>
                <a:r>
                  <a:rPr lang="en-US" sz="2200" dirty="0" smtClean="0"/>
                  <a:t>t</a:t>
                </a:r>
                <a:r>
                  <a:rPr lang="en-US" sz="2200" baseline="-25000" dirty="0" smtClean="0"/>
                  <a:t>m</a:t>
                </a:r>
                <a:r>
                  <a:rPr lang="en-US" sz="2200" dirty="0" smtClean="0"/>
                  <a:t> = time required to reach half of </a:t>
                </a:r>
                <a14:m>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𝑚𝑎𝑥</m:t>
                        </m:r>
                      </m:sub>
                    </m:sSub>
                  </m:oMath>
                </a14:m>
                <a:r>
                  <a:rPr lang="en-US" dirty="0" smtClean="0"/>
                  <a:t> </a:t>
                </a:r>
                <a:r>
                  <a:rPr lang="en-US" sz="2200" dirty="0" smtClean="0"/>
                  <a:t>or </a:t>
                </a:r>
                <a14:m>
                  <m:oMath xmlns:m="http://schemas.openxmlformats.org/officeDocument/2006/math">
                    <m:f>
                      <m:fPr>
                        <m:ctrlPr>
                          <a:rPr lang="en-US" sz="2200" i="1" smtClean="0">
                            <a:latin typeface="Cambria Math"/>
                          </a:rPr>
                        </m:ctrlPr>
                      </m:fPr>
                      <m:num>
                        <m:sSub>
                          <m:sSubPr>
                            <m:ctrlPr>
                              <a:rPr lang="en-US" sz="2200" i="1" smtClean="0">
                                <a:latin typeface="Cambria Math"/>
                              </a:rPr>
                            </m:ctrlPr>
                          </m:sSubPr>
                          <m:e>
                            <m:r>
                              <a:rPr lang="en-US" sz="2200" b="0" i="1" smtClean="0">
                                <a:latin typeface="Cambria Math"/>
                              </a:rPr>
                              <m:t>𝑃</m:t>
                            </m:r>
                          </m:e>
                          <m:sub>
                            <m:r>
                              <a:rPr lang="en-US" sz="2200" b="0" i="1" smtClean="0">
                                <a:latin typeface="Cambria Math"/>
                              </a:rPr>
                              <m:t>𝑚𝑎𝑥</m:t>
                            </m:r>
                          </m:sub>
                        </m:sSub>
                      </m:num>
                      <m:den>
                        <m:r>
                          <a:rPr lang="en-US" sz="2200" b="0" i="1" smtClean="0">
                            <a:latin typeface="Cambria Math"/>
                          </a:rPr>
                          <m:t>2</m:t>
                        </m:r>
                      </m:den>
                    </m:f>
                  </m:oMath>
                </a14:m>
                <a:endParaRPr lang="en-US" sz="2200" baseline="-25000" dirty="0" smtClean="0"/>
              </a:p>
              <a:p>
                <a:endParaRPr lang="en-US" sz="1200" dirty="0" smtClean="0"/>
              </a:p>
              <a:p>
                <a:r>
                  <a:rPr lang="en-US" sz="2200" dirty="0" smtClean="0"/>
                  <a:t>The growth rate, r , is defined based on r</a:t>
                </a:r>
                <a:r>
                  <a:rPr lang="en-US" sz="2200" baseline="-25000" dirty="0" smtClean="0"/>
                  <a:t>0</a:t>
                </a:r>
                <a:r>
                  <a:rPr lang="en-US" sz="2200" dirty="0" smtClean="0"/>
                  <a:t> for an initial exponential growth rate:</a:t>
                </a:r>
              </a:p>
              <a:p>
                <a:r>
                  <a:rPr lang="en-US" sz="2200" dirty="0" smtClean="0"/>
                  <a:t>                                               </a:t>
                </a:r>
                <a14:m>
                  <m:oMath xmlns:m="http://schemas.openxmlformats.org/officeDocument/2006/math">
                    <m:r>
                      <m:rPr>
                        <m:sty m:val="p"/>
                      </m:rPr>
                      <a:rPr lang="en-US" sz="2200" b="0" i="0" smtClean="0">
                        <a:latin typeface="Cambria Math"/>
                      </a:rPr>
                      <m:t>r</m:t>
                    </m:r>
                    <m:r>
                      <a:rPr lang="en-US" sz="2200" i="1">
                        <a:latin typeface="Cambria Math"/>
                      </a:rPr>
                      <m:t>=</m:t>
                    </m:r>
                    <m:f>
                      <m:fPr>
                        <m:ctrlPr>
                          <a:rPr lang="en-US" sz="2200" i="1">
                            <a:latin typeface="Cambria Math"/>
                          </a:rPr>
                        </m:ctrlPr>
                      </m:fPr>
                      <m:num>
                        <m:sSub>
                          <m:sSubPr>
                            <m:ctrlPr>
                              <a:rPr lang="en-US" sz="2200" i="1">
                                <a:latin typeface="Cambria Math"/>
                              </a:rPr>
                            </m:ctrlPr>
                          </m:sSubPr>
                          <m:e>
                            <m:r>
                              <a:rPr lang="en-US" sz="2200" b="0" i="1" smtClean="0">
                                <a:latin typeface="Cambria Math"/>
                              </a:rPr>
                              <m:t>𝑟</m:t>
                            </m:r>
                          </m:e>
                          <m:sub>
                            <m:r>
                              <a:rPr lang="en-US" sz="2200" b="0" i="1" smtClean="0">
                                <a:latin typeface="Cambria Math"/>
                              </a:rPr>
                              <m:t>0</m:t>
                            </m:r>
                          </m:sub>
                        </m:sSub>
                      </m:num>
                      <m:den>
                        <m:r>
                          <a:rPr lang="en-US" sz="2200" i="1">
                            <a:latin typeface="Cambria Math"/>
                          </a:rPr>
                          <m:t>1</m:t>
                        </m:r>
                        <m:r>
                          <a:rPr lang="en-US" sz="2200" b="0" i="1" smtClean="0">
                            <a:latin typeface="Cambria Math"/>
                          </a:rPr>
                          <m:t>−</m:t>
                        </m:r>
                        <m:f>
                          <m:fPr>
                            <m:ctrlPr>
                              <a:rPr lang="en-US" sz="2200" b="0" i="1" smtClean="0">
                                <a:latin typeface="Cambria Math"/>
                              </a:rPr>
                            </m:ctrlPr>
                          </m:fPr>
                          <m:num>
                            <m:sSub>
                              <m:sSubPr>
                                <m:ctrlPr>
                                  <a:rPr lang="en-US" sz="2200" b="0" i="1" smtClean="0">
                                    <a:latin typeface="Cambria Math"/>
                                  </a:rPr>
                                </m:ctrlPr>
                              </m:sSubPr>
                              <m:e>
                                <m:r>
                                  <a:rPr lang="en-US" sz="2200" b="0" i="1" smtClean="0">
                                    <a:latin typeface="Cambria Math"/>
                                  </a:rPr>
                                  <m:t>𝑃</m:t>
                                </m:r>
                              </m:e>
                              <m:sub>
                                <m:r>
                                  <a:rPr lang="en-US" sz="2200" b="0" i="1" smtClean="0">
                                    <a:latin typeface="Cambria Math"/>
                                  </a:rPr>
                                  <m:t>0</m:t>
                                </m:r>
                              </m:sub>
                            </m:sSub>
                          </m:num>
                          <m:den>
                            <m:sSub>
                              <m:sSubPr>
                                <m:ctrlPr>
                                  <a:rPr lang="en-US" sz="2200" b="0" i="1" smtClean="0">
                                    <a:latin typeface="Cambria Math"/>
                                  </a:rPr>
                                </m:ctrlPr>
                              </m:sSubPr>
                              <m:e>
                                <m:r>
                                  <a:rPr lang="en-US" sz="2200" b="0" i="1" smtClean="0">
                                    <a:latin typeface="Cambria Math"/>
                                  </a:rPr>
                                  <m:t>𝑃</m:t>
                                </m:r>
                              </m:e>
                              <m:sub>
                                <m:r>
                                  <a:rPr lang="en-US" sz="2200" b="0" i="1" smtClean="0">
                                    <a:latin typeface="Cambria Math"/>
                                  </a:rPr>
                                  <m:t>𝑚𝑎𝑥</m:t>
                                </m:r>
                              </m:sub>
                            </m:sSub>
                          </m:den>
                        </m:f>
                      </m:den>
                    </m:f>
                  </m:oMath>
                </a14:m>
                <a:endParaRPr lang="en-US" sz="2200" dirty="0"/>
              </a:p>
              <a:p>
                <a:r>
                  <a:rPr lang="en-US" sz="1200" dirty="0" smtClean="0"/>
                  <a:t> </a:t>
                </a:r>
              </a:p>
              <a:p>
                <a:r>
                  <a:rPr lang="en-US" sz="2200" dirty="0" smtClean="0"/>
                  <a:t>t</a:t>
                </a:r>
                <a:r>
                  <a:rPr lang="en-US" sz="2200" baseline="-25000" dirty="0" smtClean="0"/>
                  <a:t>m</a:t>
                </a:r>
                <a:r>
                  <a:rPr lang="en-US" sz="2200" dirty="0" smtClean="0"/>
                  <a:t> can be obtained from the equation for P above:</a:t>
                </a:r>
              </a:p>
              <a:p>
                <a:endParaRPr lang="en-US" sz="1200" dirty="0"/>
              </a:p>
              <a:p>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𝑡</m:t>
                          </m:r>
                        </m:e>
                        <m:sub>
                          <m:r>
                            <a:rPr lang="en-US" b="0" i="1" smtClean="0">
                              <a:latin typeface="Cambria Math"/>
                            </a:rPr>
                            <m:t>𝑚</m:t>
                          </m:r>
                        </m:sub>
                      </m:sSub>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𝑟</m:t>
                          </m:r>
                        </m:den>
                      </m:f>
                      <m:r>
                        <m:rPr>
                          <m:sty m:val="p"/>
                        </m:rPr>
                        <a:rPr lang="en-US" b="0" i="0" smtClean="0">
                          <a:latin typeface="Cambria Math"/>
                        </a:rPr>
                        <m:t>ln</m:t>
                      </m:r>
                      <m:r>
                        <a:rPr lang="en-US" b="0" i="1" smtClean="0">
                          <a:latin typeface="Cambria Math"/>
                        </a:rPr>
                        <m:t>⁡(</m:t>
                      </m:r>
                      <m:f>
                        <m:fPr>
                          <m:ctrlPr>
                            <a:rPr lang="en-US" b="0" i="1" smtClean="0">
                              <a:latin typeface="Cambria Math"/>
                            </a:rPr>
                          </m:ctrlPr>
                        </m:fPr>
                        <m:num>
                          <m:sSub>
                            <m:sSubPr>
                              <m:ctrlPr>
                                <a:rPr lang="en-US" b="0" i="1" smtClean="0">
                                  <a:latin typeface="Cambria Math"/>
                                </a:rPr>
                              </m:ctrlPr>
                            </m:sSubPr>
                            <m:e>
                              <m:r>
                                <a:rPr lang="en-US" b="0" i="1" smtClean="0">
                                  <a:latin typeface="Cambria Math"/>
                                </a:rPr>
                                <m:t>𝑃</m:t>
                              </m:r>
                            </m:e>
                            <m:sub>
                              <m:r>
                                <a:rPr lang="en-US" b="0" i="1" smtClean="0">
                                  <a:latin typeface="Cambria Math"/>
                                </a:rPr>
                                <m:t>𝑚𝑎𝑥</m:t>
                              </m:r>
                            </m:sub>
                          </m:sSub>
                        </m:num>
                        <m:den>
                          <m:sSub>
                            <m:sSubPr>
                              <m:ctrlPr>
                                <a:rPr lang="en-US" b="0" i="1" smtClean="0">
                                  <a:latin typeface="Cambria Math"/>
                                </a:rPr>
                              </m:ctrlPr>
                            </m:sSubPr>
                            <m:e>
                              <m:r>
                                <a:rPr lang="en-US" b="0" i="1" smtClean="0">
                                  <a:latin typeface="Cambria Math"/>
                                </a:rPr>
                                <m:t>𝑃</m:t>
                              </m:r>
                            </m:e>
                            <m:sub>
                              <m:r>
                                <a:rPr lang="en-US" b="0" i="1" smtClean="0">
                                  <a:latin typeface="Cambria Math"/>
                                </a:rPr>
                                <m:t>0</m:t>
                              </m:r>
                            </m:sub>
                          </m:sSub>
                        </m:den>
                      </m:f>
                      <m:r>
                        <a:rPr lang="en-US" b="0" i="1" smtClean="0">
                          <a:latin typeface="Cambria Math"/>
                        </a:rPr>
                        <m:t>−1)</m:t>
                      </m:r>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304800" y="609600"/>
                <a:ext cx="8458200" cy="5883983"/>
              </a:xfrm>
              <a:prstGeom prst="rect">
                <a:avLst/>
              </a:prstGeom>
              <a:blipFill rotWithShape="1">
                <a:blip r:embed="rId3" cstate="print"/>
                <a:stretch>
                  <a:fillRect l="-865" t="-622"/>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19</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304800" y="685800"/>
                <a:ext cx="8458200" cy="4329968"/>
              </a:xfrm>
              <a:prstGeom prst="rect">
                <a:avLst/>
              </a:prstGeom>
              <a:noFill/>
            </p:spPr>
            <p:txBody>
              <a:bodyPr wrap="square" rtlCol="0">
                <a:spAutoFit/>
              </a:bodyPr>
              <a:lstStyle/>
              <a:p>
                <a:r>
                  <a:rPr lang="en-US" sz="2200" u="sng" dirty="0" smtClean="0"/>
                  <a:t>Example</a:t>
                </a:r>
                <a:r>
                  <a:rPr lang="en-US" sz="2200" dirty="0" smtClean="0"/>
                  <a:t> </a:t>
                </a:r>
              </a:p>
              <a:p>
                <a:endParaRPr lang="en-US" sz="2200" dirty="0"/>
              </a:p>
              <a:p>
                <a:r>
                  <a:rPr lang="en-US" sz="2200" dirty="0" smtClean="0"/>
                  <a:t>Prediction of world’s population in 2100:</a:t>
                </a:r>
              </a:p>
              <a:p>
                <a:r>
                  <a:rPr lang="en-US" sz="2200" dirty="0" smtClean="0"/>
                  <a:t>Carrying capacity = 20 billion people</a:t>
                </a:r>
              </a:p>
              <a:p>
                <a:r>
                  <a:rPr lang="en-US" sz="2200" dirty="0" smtClean="0"/>
                  <a:t>Current population = 6 billion with an exponential growth rate of 1.5%</a:t>
                </a:r>
              </a:p>
              <a:p>
                <a:r>
                  <a:rPr lang="en-US" sz="1200" dirty="0" smtClean="0"/>
                  <a:t> </a:t>
                </a:r>
              </a:p>
              <a:p>
                <a:r>
                  <a:rPr lang="en-US" sz="2200" dirty="0" smtClean="0"/>
                  <a:t>Find </a:t>
                </a:r>
                <a14:m>
                  <m:oMath xmlns:m="http://schemas.openxmlformats.org/officeDocument/2006/math">
                    <m:r>
                      <m:rPr>
                        <m:sty m:val="p"/>
                      </m:rPr>
                      <a:rPr lang="en-US" sz="2200">
                        <a:latin typeface="Cambria Math"/>
                      </a:rPr>
                      <m:t>r</m:t>
                    </m:r>
                    <m:r>
                      <a:rPr lang="en-US" sz="2200" i="1">
                        <a:latin typeface="Cambria Math"/>
                      </a:rPr>
                      <m:t>=</m:t>
                    </m:r>
                    <m:f>
                      <m:fPr>
                        <m:ctrlPr>
                          <a:rPr lang="en-US" sz="2200" i="1">
                            <a:latin typeface="Cambria Math"/>
                          </a:rPr>
                        </m:ctrlPr>
                      </m:fPr>
                      <m:num>
                        <m:sSub>
                          <m:sSubPr>
                            <m:ctrlPr>
                              <a:rPr lang="en-US" sz="2200" i="1">
                                <a:latin typeface="Cambria Math"/>
                              </a:rPr>
                            </m:ctrlPr>
                          </m:sSubPr>
                          <m:e>
                            <m:r>
                              <a:rPr lang="en-US" sz="2200" i="1">
                                <a:latin typeface="Cambria Math"/>
                              </a:rPr>
                              <m:t>𝑟</m:t>
                            </m:r>
                          </m:e>
                          <m:sub>
                            <m:r>
                              <a:rPr lang="en-US" sz="2200" i="1">
                                <a:latin typeface="Cambria Math"/>
                              </a:rPr>
                              <m:t>0</m:t>
                            </m:r>
                          </m:sub>
                        </m:sSub>
                      </m:num>
                      <m:den>
                        <m:r>
                          <a:rPr lang="en-US" sz="2200" i="1">
                            <a:latin typeface="Cambria Math"/>
                          </a:rPr>
                          <m:t>1−</m:t>
                        </m:r>
                        <m:f>
                          <m:fPr>
                            <m:ctrlPr>
                              <a:rPr lang="en-US" sz="2200" i="1">
                                <a:latin typeface="Cambria Math"/>
                              </a:rPr>
                            </m:ctrlPr>
                          </m:fPr>
                          <m:num>
                            <m:sSub>
                              <m:sSubPr>
                                <m:ctrlPr>
                                  <a:rPr lang="en-US" sz="2200" i="1">
                                    <a:latin typeface="Cambria Math"/>
                                  </a:rPr>
                                </m:ctrlPr>
                              </m:sSubPr>
                              <m:e>
                                <m:r>
                                  <a:rPr lang="en-US" sz="2200" i="1">
                                    <a:latin typeface="Cambria Math"/>
                                  </a:rPr>
                                  <m:t>𝑃</m:t>
                                </m:r>
                              </m:e>
                              <m:sub>
                                <m:r>
                                  <a:rPr lang="en-US" sz="2200" i="1">
                                    <a:latin typeface="Cambria Math"/>
                                  </a:rPr>
                                  <m:t>0</m:t>
                                </m:r>
                              </m:sub>
                            </m:sSub>
                          </m:num>
                          <m:den>
                            <m:sSub>
                              <m:sSubPr>
                                <m:ctrlPr>
                                  <a:rPr lang="en-US" sz="2200" i="1">
                                    <a:latin typeface="Cambria Math"/>
                                  </a:rPr>
                                </m:ctrlPr>
                              </m:sSubPr>
                              <m:e>
                                <m:r>
                                  <a:rPr lang="en-US" sz="2200" i="1">
                                    <a:latin typeface="Cambria Math"/>
                                  </a:rPr>
                                  <m:t>𝑃</m:t>
                                </m:r>
                              </m:e>
                              <m:sub>
                                <m:r>
                                  <a:rPr lang="en-US" sz="2200" i="1">
                                    <a:latin typeface="Cambria Math"/>
                                  </a:rPr>
                                  <m:t>𝑚𝑎𝑥</m:t>
                                </m:r>
                              </m:sub>
                            </m:sSub>
                          </m:den>
                        </m:f>
                      </m:den>
                    </m:f>
                    <m:r>
                      <a:rPr lang="en-US" sz="2200" b="0" i="1" smtClean="0">
                        <a:latin typeface="Cambria Math"/>
                      </a:rPr>
                      <m:t>=</m:t>
                    </m:r>
                    <m:f>
                      <m:fPr>
                        <m:ctrlPr>
                          <a:rPr lang="en-US" sz="2200" b="0" i="1" smtClean="0">
                            <a:latin typeface="Cambria Math"/>
                          </a:rPr>
                        </m:ctrlPr>
                      </m:fPr>
                      <m:num>
                        <m:r>
                          <a:rPr lang="en-US" sz="2200" b="0" i="1" smtClean="0">
                            <a:latin typeface="Cambria Math"/>
                          </a:rPr>
                          <m:t>0.015</m:t>
                        </m:r>
                      </m:num>
                      <m:den>
                        <m:r>
                          <a:rPr lang="en-US" sz="2200" b="0" i="1" smtClean="0">
                            <a:latin typeface="Cambria Math"/>
                          </a:rPr>
                          <m:t>1−</m:t>
                        </m:r>
                        <m:f>
                          <m:fPr>
                            <m:ctrlPr>
                              <a:rPr lang="en-US" sz="2200" b="0" i="1" smtClean="0">
                                <a:latin typeface="Cambria Math"/>
                              </a:rPr>
                            </m:ctrlPr>
                          </m:fPr>
                          <m:num>
                            <m:r>
                              <a:rPr lang="en-US" sz="2200" b="0" i="1" smtClean="0">
                                <a:latin typeface="Cambria Math"/>
                              </a:rPr>
                              <m:t>6</m:t>
                            </m:r>
                          </m:num>
                          <m:den>
                            <m:r>
                              <a:rPr lang="en-US" sz="2200" b="0" i="1" smtClean="0">
                                <a:latin typeface="Cambria Math"/>
                              </a:rPr>
                              <m:t>20</m:t>
                            </m:r>
                          </m:den>
                        </m:f>
                      </m:den>
                    </m:f>
                    <m:r>
                      <a:rPr lang="en-US" sz="2200" b="0" i="1" smtClean="0">
                        <a:latin typeface="Cambria Math"/>
                      </a:rPr>
                      <m:t>=0.0214</m:t>
                    </m:r>
                  </m:oMath>
                </a14:m>
                <a:r>
                  <a:rPr lang="en-US" sz="2200" dirty="0" smtClean="0"/>
                  <a:t> </a:t>
                </a:r>
              </a:p>
              <a:p>
                <a:endParaRPr lang="en-US" sz="2200" dirty="0" smtClean="0"/>
              </a:p>
              <a:p>
                <a:r>
                  <a:rPr lang="en-US" sz="2200" dirty="0" smtClean="0"/>
                  <a:t>Find </a:t>
                </a:r>
                <a14:m>
                  <m:oMath xmlns:m="http://schemas.openxmlformats.org/officeDocument/2006/math">
                    <m:sSub>
                      <m:sSubPr>
                        <m:ctrlPr>
                          <a:rPr lang="en-US" sz="2200" i="1">
                            <a:latin typeface="Cambria Math"/>
                          </a:rPr>
                        </m:ctrlPr>
                      </m:sSubPr>
                      <m:e>
                        <m:r>
                          <a:rPr lang="en-US" sz="2200" i="1">
                            <a:latin typeface="Cambria Math"/>
                          </a:rPr>
                          <m:t>𝑡</m:t>
                        </m:r>
                      </m:e>
                      <m:sub>
                        <m:r>
                          <a:rPr lang="en-US" sz="2200" i="1">
                            <a:latin typeface="Cambria Math"/>
                          </a:rPr>
                          <m:t>𝑚</m:t>
                        </m:r>
                      </m:sub>
                    </m:sSub>
                    <m:r>
                      <a:rPr lang="en-US" sz="2200" i="1">
                        <a:latin typeface="Cambria Math"/>
                      </a:rPr>
                      <m:t>=</m:t>
                    </m:r>
                    <m:f>
                      <m:fPr>
                        <m:ctrlPr>
                          <a:rPr lang="en-US" sz="2200" i="1">
                            <a:latin typeface="Cambria Math"/>
                          </a:rPr>
                        </m:ctrlPr>
                      </m:fPr>
                      <m:num>
                        <m:r>
                          <a:rPr lang="en-US" sz="2200" i="1">
                            <a:latin typeface="Cambria Math"/>
                          </a:rPr>
                          <m:t>1</m:t>
                        </m:r>
                      </m:num>
                      <m:den>
                        <m:r>
                          <a:rPr lang="en-US" sz="2200" i="1">
                            <a:latin typeface="Cambria Math"/>
                          </a:rPr>
                          <m:t>𝑟</m:t>
                        </m:r>
                      </m:den>
                    </m:f>
                    <m:func>
                      <m:funcPr>
                        <m:ctrlPr>
                          <a:rPr lang="en-US" sz="2200" i="1">
                            <a:latin typeface="Cambria Math"/>
                          </a:rPr>
                        </m:ctrlPr>
                      </m:funcPr>
                      <m:fName>
                        <m:r>
                          <m:rPr>
                            <m:sty m:val="p"/>
                          </m:rPr>
                          <a:rPr lang="en-US" sz="2200">
                            <a:latin typeface="Cambria Math"/>
                          </a:rPr>
                          <m:t>ln</m:t>
                        </m:r>
                      </m:fName>
                      <m:e>
                        <m:d>
                          <m:dPr>
                            <m:ctrlPr>
                              <a:rPr lang="en-US" sz="2200" i="1">
                                <a:latin typeface="Cambria Math"/>
                              </a:rPr>
                            </m:ctrlPr>
                          </m:dPr>
                          <m:e>
                            <m:f>
                              <m:fPr>
                                <m:ctrlPr>
                                  <a:rPr lang="en-US" sz="2200" i="1">
                                    <a:latin typeface="Cambria Math"/>
                                  </a:rPr>
                                </m:ctrlPr>
                              </m:fPr>
                              <m:num>
                                <m:sSub>
                                  <m:sSubPr>
                                    <m:ctrlPr>
                                      <a:rPr lang="en-US" sz="2200" i="1">
                                        <a:latin typeface="Cambria Math"/>
                                      </a:rPr>
                                    </m:ctrlPr>
                                  </m:sSubPr>
                                  <m:e>
                                    <m:r>
                                      <a:rPr lang="en-US" sz="2200" i="1">
                                        <a:latin typeface="Cambria Math"/>
                                      </a:rPr>
                                      <m:t>𝑃</m:t>
                                    </m:r>
                                  </m:e>
                                  <m:sub>
                                    <m:r>
                                      <a:rPr lang="en-US" sz="2200" i="1">
                                        <a:latin typeface="Cambria Math"/>
                                      </a:rPr>
                                      <m:t>𝑚𝑎𝑥</m:t>
                                    </m:r>
                                  </m:sub>
                                </m:sSub>
                              </m:num>
                              <m:den>
                                <m:sSub>
                                  <m:sSubPr>
                                    <m:ctrlPr>
                                      <a:rPr lang="en-US" sz="2200" i="1">
                                        <a:latin typeface="Cambria Math"/>
                                      </a:rPr>
                                    </m:ctrlPr>
                                  </m:sSubPr>
                                  <m:e>
                                    <m:r>
                                      <a:rPr lang="en-US" sz="2200" i="1">
                                        <a:latin typeface="Cambria Math"/>
                                      </a:rPr>
                                      <m:t>𝑃</m:t>
                                    </m:r>
                                  </m:e>
                                  <m:sub>
                                    <m:r>
                                      <a:rPr lang="en-US" sz="2200" i="1">
                                        <a:latin typeface="Cambria Math"/>
                                      </a:rPr>
                                      <m:t>0</m:t>
                                    </m:r>
                                  </m:sub>
                                </m:sSub>
                              </m:den>
                            </m:f>
                            <m:r>
                              <a:rPr lang="en-US" sz="2200" i="1">
                                <a:latin typeface="Cambria Math"/>
                              </a:rPr>
                              <m:t>−1</m:t>
                            </m:r>
                          </m:e>
                        </m:d>
                      </m:e>
                    </m:func>
                    <m:r>
                      <a:rPr lang="en-US" sz="2200" b="0" i="1" smtClean="0">
                        <a:latin typeface="Cambria Math"/>
                      </a:rPr>
                      <m:t>=</m:t>
                    </m:r>
                    <m:f>
                      <m:fPr>
                        <m:ctrlPr>
                          <a:rPr lang="en-US" sz="2200" b="0" i="1" smtClean="0">
                            <a:latin typeface="Cambria Math"/>
                          </a:rPr>
                        </m:ctrlPr>
                      </m:fPr>
                      <m:num>
                        <m:r>
                          <a:rPr lang="en-US" sz="2200" b="0" i="1" smtClean="0">
                            <a:latin typeface="Cambria Math"/>
                          </a:rPr>
                          <m:t>1</m:t>
                        </m:r>
                      </m:num>
                      <m:den>
                        <m:r>
                          <a:rPr lang="en-US" sz="2200" b="0" i="1" smtClean="0">
                            <a:latin typeface="Cambria Math"/>
                          </a:rPr>
                          <m:t>0.0214</m:t>
                        </m:r>
                      </m:den>
                    </m:f>
                    <m:func>
                      <m:funcPr>
                        <m:ctrlPr>
                          <a:rPr lang="en-US" sz="2200" b="0" i="1" smtClean="0">
                            <a:latin typeface="Cambria Math"/>
                          </a:rPr>
                        </m:ctrlPr>
                      </m:funcPr>
                      <m:fName>
                        <m:r>
                          <m:rPr>
                            <m:sty m:val="p"/>
                          </m:rPr>
                          <a:rPr lang="en-US" sz="2200" b="0" i="0" smtClean="0">
                            <a:latin typeface="Cambria Math"/>
                          </a:rPr>
                          <m:t>ln</m:t>
                        </m:r>
                      </m:fName>
                      <m:e>
                        <m:d>
                          <m:dPr>
                            <m:ctrlPr>
                              <a:rPr lang="en-US" sz="2200" b="0" i="1" smtClean="0">
                                <a:latin typeface="Cambria Math"/>
                              </a:rPr>
                            </m:ctrlPr>
                          </m:dPr>
                          <m:e>
                            <m:f>
                              <m:fPr>
                                <m:ctrlPr>
                                  <a:rPr lang="en-US" sz="2200" b="0" i="1" smtClean="0">
                                    <a:latin typeface="Cambria Math"/>
                                  </a:rPr>
                                </m:ctrlPr>
                              </m:fPr>
                              <m:num>
                                <m:r>
                                  <a:rPr lang="en-US" sz="2200" b="0" i="1" smtClean="0">
                                    <a:latin typeface="Cambria Math"/>
                                  </a:rPr>
                                  <m:t>20</m:t>
                                </m:r>
                              </m:num>
                              <m:den>
                                <m:r>
                                  <a:rPr lang="en-US" sz="2200" b="0" i="1" smtClean="0">
                                    <a:latin typeface="Cambria Math"/>
                                  </a:rPr>
                                  <m:t>6</m:t>
                                </m:r>
                              </m:den>
                            </m:f>
                            <m:r>
                              <a:rPr lang="en-US" sz="2200" b="0" i="1" smtClean="0">
                                <a:latin typeface="Cambria Math"/>
                              </a:rPr>
                              <m:t>−1</m:t>
                            </m:r>
                          </m:e>
                        </m:d>
                      </m:e>
                    </m:func>
                    <m:r>
                      <a:rPr lang="en-US" sz="2200" b="0" i="1" smtClean="0">
                        <a:latin typeface="Cambria Math"/>
                      </a:rPr>
                      <m:t>=39.5 </m:t>
                    </m:r>
                    <m:r>
                      <a:rPr lang="en-US" sz="2200" b="0" i="1" smtClean="0">
                        <a:latin typeface="Cambria Math"/>
                      </a:rPr>
                      <m:t>𝑦𝑒𝑎𝑟𝑠</m:t>
                    </m:r>
                  </m:oMath>
                </a14:m>
                <a:endParaRPr lang="en-US" sz="2200" dirty="0"/>
              </a:p>
              <a:p>
                <a:endParaRPr lang="en-US" sz="2200" dirty="0"/>
              </a:p>
              <a:p>
                <a:r>
                  <a:rPr lang="en-US" sz="2200" dirty="0" smtClean="0"/>
                  <a:t>Find </a:t>
                </a:r>
                <a14:m>
                  <m:oMath xmlns:m="http://schemas.openxmlformats.org/officeDocument/2006/math">
                    <m:r>
                      <a:rPr lang="en-US" sz="2200" i="1">
                        <a:latin typeface="Cambria Math"/>
                      </a:rPr>
                      <m:t>𝑃</m:t>
                    </m:r>
                    <m:r>
                      <a:rPr lang="en-US" sz="2200" i="1">
                        <a:latin typeface="Cambria Math"/>
                      </a:rPr>
                      <m:t>=</m:t>
                    </m:r>
                    <m:f>
                      <m:fPr>
                        <m:ctrlPr>
                          <a:rPr lang="en-US" sz="2200" i="1">
                            <a:latin typeface="Cambria Math"/>
                          </a:rPr>
                        </m:ctrlPr>
                      </m:fPr>
                      <m:num>
                        <m:sSub>
                          <m:sSubPr>
                            <m:ctrlPr>
                              <a:rPr lang="en-US" sz="2200" i="1">
                                <a:latin typeface="Cambria Math"/>
                              </a:rPr>
                            </m:ctrlPr>
                          </m:sSubPr>
                          <m:e>
                            <m:r>
                              <a:rPr lang="en-US" sz="2200" i="1">
                                <a:latin typeface="Cambria Math"/>
                              </a:rPr>
                              <m:t>𝑃</m:t>
                            </m:r>
                          </m:e>
                          <m:sub>
                            <m:r>
                              <a:rPr lang="en-US" sz="2200" i="1">
                                <a:latin typeface="Cambria Math"/>
                              </a:rPr>
                              <m:t>𝑚𝑎𝑥</m:t>
                            </m:r>
                          </m:sub>
                        </m:sSub>
                      </m:num>
                      <m:den>
                        <m:r>
                          <a:rPr lang="en-US" sz="2200" i="1">
                            <a:latin typeface="Cambria Math"/>
                          </a:rPr>
                          <m:t>1+</m:t>
                        </m:r>
                        <m:sSup>
                          <m:sSupPr>
                            <m:ctrlPr>
                              <a:rPr lang="en-US" sz="2200" i="1">
                                <a:latin typeface="Cambria Math"/>
                              </a:rPr>
                            </m:ctrlPr>
                          </m:sSupPr>
                          <m:e>
                            <m:r>
                              <a:rPr lang="en-US" sz="2200" i="1">
                                <a:latin typeface="Cambria Math"/>
                              </a:rPr>
                              <m:t>𝑒</m:t>
                            </m:r>
                          </m:e>
                          <m:sup>
                            <m:r>
                              <a:rPr lang="en-US" sz="2200" i="1">
                                <a:latin typeface="Cambria Math"/>
                              </a:rPr>
                              <m:t>−</m:t>
                            </m:r>
                            <m:r>
                              <a:rPr lang="en-US" sz="2200" i="1">
                                <a:latin typeface="Cambria Math"/>
                              </a:rPr>
                              <m:t>𝑟</m:t>
                            </m:r>
                            <m:r>
                              <a:rPr lang="en-US" sz="2200" i="1">
                                <a:latin typeface="Cambria Math"/>
                              </a:rPr>
                              <m:t>(</m:t>
                            </m:r>
                            <m:r>
                              <a:rPr lang="en-US" sz="2200" i="1">
                                <a:latin typeface="Cambria Math"/>
                              </a:rPr>
                              <m:t>𝑡</m:t>
                            </m:r>
                            <m:r>
                              <a:rPr lang="en-US" sz="2200" i="1">
                                <a:latin typeface="Cambria Math"/>
                              </a:rPr>
                              <m:t>−</m:t>
                            </m:r>
                            <m:r>
                              <a:rPr lang="en-US" sz="2200" i="1">
                                <a:latin typeface="Cambria Math"/>
                              </a:rPr>
                              <m:t>𝑡𝑚</m:t>
                            </m:r>
                            <m:r>
                              <a:rPr lang="en-US" sz="2200" i="1">
                                <a:latin typeface="Cambria Math"/>
                              </a:rPr>
                              <m:t>)</m:t>
                            </m:r>
                          </m:sup>
                        </m:sSup>
                      </m:den>
                    </m:f>
                    <m:r>
                      <a:rPr lang="en-US" sz="2200" b="0" i="1" smtClean="0">
                        <a:latin typeface="Cambria Math"/>
                      </a:rPr>
                      <m:t>=</m:t>
                    </m:r>
                    <m:f>
                      <m:fPr>
                        <m:ctrlPr>
                          <a:rPr lang="en-US" sz="2200" b="0" i="1" smtClean="0">
                            <a:latin typeface="Cambria Math"/>
                          </a:rPr>
                        </m:ctrlPr>
                      </m:fPr>
                      <m:num>
                        <m:r>
                          <a:rPr lang="en-US" sz="2200" b="0" i="1" smtClean="0">
                            <a:latin typeface="Cambria Math"/>
                          </a:rPr>
                          <m:t>20</m:t>
                        </m:r>
                      </m:num>
                      <m:den>
                        <m:r>
                          <a:rPr lang="en-US" sz="2200" i="1">
                            <a:latin typeface="Cambria Math"/>
                          </a:rPr>
                          <m:t>1+</m:t>
                        </m:r>
                        <m:sSup>
                          <m:sSupPr>
                            <m:ctrlPr>
                              <a:rPr lang="en-US" sz="2200" i="1">
                                <a:latin typeface="Cambria Math"/>
                              </a:rPr>
                            </m:ctrlPr>
                          </m:sSupPr>
                          <m:e>
                            <m:r>
                              <a:rPr lang="en-US" sz="2200" i="1">
                                <a:latin typeface="Cambria Math"/>
                              </a:rPr>
                              <m:t>𝑒</m:t>
                            </m:r>
                          </m:e>
                          <m:sup>
                            <m:r>
                              <a:rPr lang="en-US" sz="2200" i="1">
                                <a:latin typeface="Cambria Math"/>
                              </a:rPr>
                              <m:t>−</m:t>
                            </m:r>
                            <m:r>
                              <a:rPr lang="en-US" sz="2200" b="0" i="1" smtClean="0">
                                <a:latin typeface="Cambria Math"/>
                              </a:rPr>
                              <m:t>0.0214</m:t>
                            </m:r>
                            <m:r>
                              <a:rPr lang="en-US" sz="2200" i="1">
                                <a:latin typeface="Cambria Math"/>
                              </a:rPr>
                              <m:t>(</m:t>
                            </m:r>
                            <m:r>
                              <a:rPr lang="en-US" sz="2200" b="0" i="1" smtClean="0">
                                <a:latin typeface="Cambria Math"/>
                              </a:rPr>
                              <m:t>100</m:t>
                            </m:r>
                            <m:r>
                              <a:rPr lang="en-US" sz="2200" i="1">
                                <a:latin typeface="Cambria Math"/>
                              </a:rPr>
                              <m:t>−</m:t>
                            </m:r>
                            <m:r>
                              <a:rPr lang="en-US" sz="2200" b="0" i="1" smtClean="0">
                                <a:latin typeface="Cambria Math"/>
                              </a:rPr>
                              <m:t>39.5</m:t>
                            </m:r>
                            <m:r>
                              <a:rPr lang="en-US" sz="2200" i="1">
                                <a:latin typeface="Cambria Math"/>
                              </a:rPr>
                              <m:t>)</m:t>
                            </m:r>
                          </m:sup>
                        </m:sSup>
                      </m:den>
                    </m:f>
                    <m:r>
                      <a:rPr lang="en-US" sz="2200" b="0" i="1" smtClean="0">
                        <a:latin typeface="Cambria Math"/>
                      </a:rPr>
                      <m:t>=15.7 </m:t>
                    </m:r>
                    <m:r>
                      <a:rPr lang="en-US" sz="2200" b="0" i="1" smtClean="0">
                        <a:latin typeface="Cambria Math"/>
                      </a:rPr>
                      <m:t>𝑏𝑖𝑙𝑙𝑖𝑜𝑛</m:t>
                    </m:r>
                  </m:oMath>
                </a14:m>
                <a:endParaRPr lang="en-US" sz="2200" dirty="0"/>
              </a:p>
            </p:txBody>
          </p:sp>
        </mc:Choice>
        <mc:Fallback xmlns="">
          <p:sp>
            <p:nvSpPr>
              <p:cNvPr id="5" name="TextBox 4"/>
              <p:cNvSpPr txBox="1">
                <a:spLocks noRot="1" noChangeAspect="1" noMove="1" noResize="1" noEditPoints="1" noAdjustHandles="1" noChangeArrowheads="1" noChangeShapeType="1" noTextEdit="1"/>
              </p:cNvSpPr>
              <p:nvPr/>
            </p:nvSpPr>
            <p:spPr>
              <a:xfrm>
                <a:off x="304800" y="685800"/>
                <a:ext cx="8458200" cy="4329968"/>
              </a:xfrm>
              <a:prstGeom prst="rect">
                <a:avLst/>
              </a:prstGeom>
              <a:blipFill rotWithShape="1">
                <a:blip r:embed="rId2" cstate="print"/>
                <a:stretch>
                  <a:fillRect l="-865" t="-845" b="-141"/>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20</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762000"/>
            <a:ext cx="8458200" cy="2800767"/>
          </a:xfrm>
          <a:prstGeom prst="rect">
            <a:avLst/>
          </a:prstGeom>
          <a:noFill/>
        </p:spPr>
        <p:txBody>
          <a:bodyPr wrap="square" rtlCol="0">
            <a:spAutoFit/>
          </a:bodyPr>
          <a:lstStyle/>
          <a:p>
            <a:pPr marL="342900" indent="-342900">
              <a:buFont typeface="Arial" pitchFamily="34" charset="0"/>
              <a:buChar char="•"/>
            </a:pPr>
            <a:r>
              <a:rPr lang="en-US" sz="2200" dirty="0" smtClean="0"/>
              <a:t>These models are desirable since they are observed for the long-term growth patterns for microorganisms</a:t>
            </a:r>
          </a:p>
          <a:p>
            <a:endParaRPr lang="en-US" sz="2200" dirty="0" smtClean="0"/>
          </a:p>
          <a:p>
            <a:pPr marL="342900" indent="-342900">
              <a:buFont typeface="Arial" pitchFamily="34" charset="0"/>
              <a:buChar char="•"/>
            </a:pPr>
            <a:r>
              <a:rPr lang="en-US" sz="2200" dirty="0" smtClean="0"/>
              <a:t>They offer a long-term limit to growth and stabilization of population</a:t>
            </a:r>
          </a:p>
          <a:p>
            <a:endParaRPr lang="en-US" sz="2200" dirty="0" smtClean="0"/>
          </a:p>
          <a:p>
            <a:pPr marL="342900" indent="-342900">
              <a:buFont typeface="Arial" pitchFamily="34" charset="0"/>
              <a:buChar char="•"/>
            </a:pPr>
            <a:r>
              <a:rPr lang="en-US" sz="2200" dirty="0" smtClean="0"/>
              <a:t>However, they are less successful for human populations due to variations of carrying capacity and growth rates</a:t>
            </a:r>
          </a:p>
          <a:p>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21</a:t>
            </a:fld>
            <a:endParaRPr lang="en-US"/>
          </a:p>
        </p:txBody>
      </p:sp>
    </p:spTree>
    <p:extLst>
      <p:ext uri="{BB962C8B-B14F-4D97-AF65-F5344CB8AC3E}">
        <p14:creationId xmlns:p14="http://schemas.microsoft.com/office/powerpoint/2010/main" val="20013658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6225" y="762000"/>
            <a:ext cx="8458200" cy="5509200"/>
          </a:xfrm>
          <a:prstGeom prst="rect">
            <a:avLst/>
          </a:prstGeom>
          <a:noFill/>
        </p:spPr>
        <p:txBody>
          <a:bodyPr wrap="square" rtlCol="0">
            <a:spAutoFit/>
          </a:bodyPr>
          <a:lstStyle/>
          <a:p>
            <a:r>
              <a:rPr lang="en-US" sz="2200" u="sng" dirty="0" smtClean="0"/>
              <a:t>Demographic models</a:t>
            </a:r>
          </a:p>
          <a:p>
            <a:endParaRPr lang="en-US" sz="1200" dirty="0" smtClean="0"/>
          </a:p>
          <a:p>
            <a:r>
              <a:rPr lang="en-US" sz="2200" dirty="0" smtClean="0"/>
              <a:t>Demography: study of characteristics of human populations including their size, age, gender, geographic distributions, and other statistics</a:t>
            </a:r>
          </a:p>
          <a:p>
            <a:endParaRPr lang="en-US" sz="2200" dirty="0"/>
          </a:p>
          <a:p>
            <a:r>
              <a:rPr lang="en-US" sz="2200" dirty="0" smtClean="0"/>
              <a:t>The </a:t>
            </a:r>
            <a:r>
              <a:rPr lang="en-US" sz="2200" b="1" u="sng" dirty="0" smtClean="0"/>
              <a:t>crude rates</a:t>
            </a:r>
            <a:r>
              <a:rPr lang="en-US" sz="2200" b="1" dirty="0" smtClean="0"/>
              <a:t> </a:t>
            </a:r>
            <a:r>
              <a:rPr lang="en-US" sz="2200" dirty="0" smtClean="0"/>
              <a:t>(apply to whole population) of births and deaths and immigration rates are used for prediction of population and are expressed annually per 1000 people:</a:t>
            </a:r>
          </a:p>
          <a:p>
            <a:endParaRPr lang="en-US" sz="1200" dirty="0" smtClean="0"/>
          </a:p>
          <a:p>
            <a:r>
              <a:rPr lang="en-US" sz="2200" dirty="0" smtClean="0"/>
              <a:t> Growth arte = (</a:t>
            </a:r>
            <a:r>
              <a:rPr lang="en-US" sz="2200" b="1" dirty="0" smtClean="0"/>
              <a:t>Birth rate</a:t>
            </a:r>
            <a:r>
              <a:rPr lang="en-US" sz="2200" dirty="0" smtClean="0"/>
              <a:t>) – (</a:t>
            </a:r>
            <a:r>
              <a:rPr lang="en-US" sz="2200" b="1" dirty="0" smtClean="0"/>
              <a:t>Death rate</a:t>
            </a:r>
            <a:r>
              <a:rPr lang="en-US" sz="2200" dirty="0" smtClean="0"/>
              <a:t>) – (</a:t>
            </a:r>
            <a:r>
              <a:rPr lang="en-US" sz="2200" b="1" dirty="0" smtClean="0"/>
              <a:t>Immigration rate</a:t>
            </a:r>
            <a:r>
              <a:rPr lang="en-US" sz="2200" dirty="0" smtClean="0"/>
              <a:t>) </a:t>
            </a:r>
            <a:endParaRPr lang="en-US" sz="2200" dirty="0"/>
          </a:p>
          <a:p>
            <a:endParaRPr lang="en-US" sz="1200" dirty="0" smtClean="0"/>
          </a:p>
          <a:p>
            <a:r>
              <a:rPr lang="en-US" sz="2200" u="sng" dirty="0" smtClean="0"/>
              <a:t>Example</a:t>
            </a:r>
          </a:p>
          <a:p>
            <a:endParaRPr lang="en-US" sz="1500" dirty="0" smtClean="0"/>
          </a:p>
          <a:p>
            <a:r>
              <a:rPr lang="en-US" sz="2200" dirty="0" smtClean="0"/>
              <a:t>A country with crude rates of birth, death and immigration of 20, 9 and 1 person respectively per year per 1000 people, has growth rate of:</a:t>
            </a:r>
          </a:p>
          <a:p>
            <a:r>
              <a:rPr lang="en-US" sz="1500" dirty="0" smtClean="0"/>
              <a:t> </a:t>
            </a:r>
            <a:endParaRPr lang="en-US" sz="1500" dirty="0"/>
          </a:p>
          <a:p>
            <a:r>
              <a:rPr lang="en-US" sz="2200" dirty="0" smtClean="0"/>
              <a:t> 20-9+1 = 12 persons per 1000 people or 12/1000 </a:t>
            </a:r>
            <a:r>
              <a:rPr lang="en-US" sz="2200" dirty="0" smtClean="0">
                <a:sym typeface="Symbol"/>
              </a:rPr>
              <a:t> 100 = 1.2% growth rate</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22</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489972"/>
            <a:ext cx="8458200" cy="1338828"/>
          </a:xfrm>
          <a:prstGeom prst="rect">
            <a:avLst/>
          </a:prstGeom>
          <a:noFill/>
        </p:spPr>
        <p:txBody>
          <a:bodyPr wrap="square" rtlCol="0">
            <a:spAutoFit/>
          </a:bodyPr>
          <a:lstStyle/>
          <a:p>
            <a:r>
              <a:rPr lang="en-US" sz="2200" u="sng" dirty="0" smtClean="0"/>
              <a:t>Age-specific rates </a:t>
            </a:r>
          </a:p>
          <a:p>
            <a:endParaRPr lang="en-US" sz="1500" u="sng" dirty="0"/>
          </a:p>
          <a:p>
            <a:r>
              <a:rPr lang="en-US" sz="2200" dirty="0" smtClean="0"/>
              <a:t>Instead of crude rates, these rates which are based on gender, are more useful in estimation of population growth rates.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23</a:t>
            </a:fld>
            <a:endParaRPr lang="en-US"/>
          </a:p>
        </p:txBody>
      </p:sp>
      <p:pic>
        <p:nvPicPr>
          <p:cNvPr id="4099" name="Picture 3"/>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r="1708"/>
          <a:stretch/>
        </p:blipFill>
        <p:spPr bwMode="auto">
          <a:xfrm>
            <a:off x="2640806" y="2057400"/>
            <a:ext cx="3729037" cy="458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81000" y="609600"/>
            <a:ext cx="8534400" cy="4693593"/>
          </a:xfrm>
          <a:prstGeom prst="rect">
            <a:avLst/>
          </a:prstGeom>
          <a:noFill/>
        </p:spPr>
        <p:txBody>
          <a:bodyPr wrap="square" rtlCol="0">
            <a:spAutoFit/>
          </a:bodyPr>
          <a:lstStyle/>
          <a:p>
            <a:r>
              <a:rPr lang="en-US" sz="2200" u="sng" dirty="0" smtClean="0"/>
              <a:t>Fertility rates </a:t>
            </a:r>
          </a:p>
          <a:p>
            <a:endParaRPr lang="en-US" sz="1200" dirty="0"/>
          </a:p>
          <a:p>
            <a:r>
              <a:rPr lang="en-US" sz="2200" dirty="0" smtClean="0"/>
              <a:t>A key factor in population projection is the total fertility rate of women</a:t>
            </a:r>
            <a:endParaRPr lang="en-US" sz="1200" dirty="0"/>
          </a:p>
          <a:p>
            <a:r>
              <a:rPr lang="en-US" sz="2200" dirty="0" smtClean="0"/>
              <a:t>The average number of children born per each woman during her life time.</a:t>
            </a:r>
          </a:p>
          <a:p>
            <a:endParaRPr lang="en-US" sz="1500" dirty="0" smtClean="0"/>
          </a:p>
          <a:p>
            <a:r>
              <a:rPr lang="en-US" sz="2200" dirty="0" smtClean="0"/>
              <a:t>A </a:t>
            </a:r>
            <a:r>
              <a:rPr lang="en-US" sz="2200" dirty="0"/>
              <a:t>higher fertility rates is likely to lead to a higher future </a:t>
            </a:r>
            <a:r>
              <a:rPr lang="en-US" sz="2200" dirty="0" smtClean="0"/>
              <a:t>population</a:t>
            </a:r>
          </a:p>
          <a:p>
            <a:endParaRPr lang="en-US" sz="1500" dirty="0" smtClean="0"/>
          </a:p>
          <a:p>
            <a:r>
              <a:rPr lang="en-US" sz="2200" dirty="0" smtClean="0"/>
              <a:t>Replacement fertility rate is the average number of live births needed to replace each female in the current population with one female in the next generation</a:t>
            </a:r>
          </a:p>
          <a:p>
            <a:endParaRPr lang="en-US" sz="1500" dirty="0" smtClean="0"/>
          </a:p>
          <a:p>
            <a:r>
              <a:rPr lang="en-US" sz="2200" dirty="0" smtClean="0"/>
              <a:t>If fertility rate exceeds the replacement rate a population momentum is generated that leads to a sustained increase in population (such </a:t>
            </a:r>
            <a:r>
              <a:rPr lang="en-US" sz="2200" dirty="0"/>
              <a:t>as in developing countries</a:t>
            </a:r>
            <a:r>
              <a:rPr lang="en-US" sz="2200" dirty="0" smtClean="0"/>
              <a:t>)</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24</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762000"/>
            <a:ext cx="8458200" cy="5432256"/>
          </a:xfrm>
          <a:prstGeom prst="rect">
            <a:avLst/>
          </a:prstGeom>
          <a:noFill/>
        </p:spPr>
        <p:txBody>
          <a:bodyPr wrap="square" rtlCol="0">
            <a:spAutoFit/>
          </a:bodyPr>
          <a:lstStyle/>
          <a:p>
            <a:r>
              <a:rPr lang="en-US" sz="2200" u="sng" dirty="0" smtClean="0"/>
              <a:t>Limitations of demographic models</a:t>
            </a:r>
          </a:p>
          <a:p>
            <a:endParaRPr lang="en-US" sz="1500" dirty="0"/>
          </a:p>
          <a:p>
            <a:r>
              <a:rPr lang="en-US" sz="2200" dirty="0" smtClean="0"/>
              <a:t>Future fertility and death rates and immigration patterns are uncertain since they depend on assumptions about future economic development and standards of living   </a:t>
            </a:r>
          </a:p>
          <a:p>
            <a:endParaRPr lang="en-US" sz="1200" dirty="0" smtClean="0"/>
          </a:p>
          <a:p>
            <a:r>
              <a:rPr lang="en-US" sz="2200" dirty="0" smtClean="0"/>
              <a:t>They are limited in long-term forecasting of the changes in population</a:t>
            </a:r>
          </a:p>
          <a:p>
            <a:endParaRPr lang="en-US" sz="2200" dirty="0" smtClean="0"/>
          </a:p>
          <a:p>
            <a:r>
              <a:rPr lang="en-US" sz="2200" dirty="0" smtClean="0"/>
              <a:t>  </a:t>
            </a:r>
            <a:r>
              <a:rPr lang="en-US" sz="2200" b="1" dirty="0" smtClean="0"/>
              <a:t>However</a:t>
            </a:r>
            <a:r>
              <a:rPr lang="en-US" sz="2200" dirty="0" smtClean="0"/>
              <a:t>,  </a:t>
            </a:r>
          </a:p>
          <a:p>
            <a:endParaRPr lang="en-US" sz="2200" dirty="0" smtClean="0"/>
          </a:p>
          <a:p>
            <a:pPr marL="342900" indent="-342900">
              <a:buFont typeface="Arial" pitchFamily="34" charset="0"/>
              <a:buChar char="•"/>
            </a:pPr>
            <a:r>
              <a:rPr lang="en-US" sz="2200" dirty="0" smtClean="0"/>
              <a:t>These models are useful for analyzing scenarios of future populations</a:t>
            </a:r>
          </a:p>
          <a:p>
            <a:pPr marL="342900" indent="-342900">
              <a:buFont typeface="Arial" pitchFamily="34" charset="0"/>
              <a:buChar char="•"/>
            </a:pPr>
            <a:r>
              <a:rPr lang="en-US" sz="2200" dirty="0" smtClean="0"/>
              <a:t>They provide information about size and age structure of the available labor force of the future which is important for economic projections</a:t>
            </a:r>
          </a:p>
          <a:p>
            <a:pPr marL="342900" indent="-342900">
              <a:buFont typeface="Arial" pitchFamily="34" charset="0"/>
              <a:buChar char="•"/>
            </a:pPr>
            <a:r>
              <a:rPr lang="en-US" sz="2200" dirty="0" smtClean="0"/>
              <a:t>The can provide useful information applicable for other models for population growth  </a:t>
            </a:r>
          </a:p>
          <a:p>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25</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381000" y="457200"/>
                <a:ext cx="8458200" cy="4919232"/>
              </a:xfrm>
              <a:prstGeom prst="rect">
                <a:avLst/>
              </a:prstGeom>
              <a:noFill/>
            </p:spPr>
            <p:txBody>
              <a:bodyPr wrap="square" rtlCol="0">
                <a:spAutoFit/>
              </a:bodyPr>
              <a:lstStyle/>
              <a:p>
                <a:r>
                  <a:rPr lang="en-US" sz="2200" u="sng" dirty="0" smtClean="0"/>
                  <a:t>Example</a:t>
                </a:r>
              </a:p>
              <a:p>
                <a:endParaRPr lang="en-US" sz="2200" b="1" dirty="0"/>
              </a:p>
              <a:p>
                <a:r>
                  <a:rPr lang="en-US" sz="2200" dirty="0" smtClean="0"/>
                  <a:t>Results of a demographic models show increase in population of a region from 500 million to 772 million over next 30 years. If this increase were to be predicted by a simple exponential model, what would be the annual increase rate?</a:t>
                </a:r>
              </a:p>
              <a:p>
                <a:endParaRPr lang="en-US" sz="2200" dirty="0" smtClean="0"/>
              </a:p>
              <a:p>
                <a:r>
                  <a:rPr lang="en-US" sz="2200" b="0" dirty="0" smtClean="0"/>
                  <a:t>                                                        </a:t>
                </a:r>
                <a14:m>
                  <m:oMath xmlns:m="http://schemas.openxmlformats.org/officeDocument/2006/math">
                    <m:r>
                      <a:rPr lang="en-US" sz="2200" b="0" i="1" smtClean="0">
                        <a:latin typeface="Cambria Math"/>
                      </a:rPr>
                      <m:t>𝑃</m:t>
                    </m:r>
                    <m:r>
                      <a:rPr lang="en-US" sz="2200" b="0" i="1" smtClean="0">
                        <a:latin typeface="Cambria Math"/>
                      </a:rPr>
                      <m:t>=</m:t>
                    </m:r>
                    <m:sSub>
                      <m:sSubPr>
                        <m:ctrlPr>
                          <a:rPr lang="en-US" sz="2200" b="0" i="1" smtClean="0">
                            <a:latin typeface="Cambria Math"/>
                          </a:rPr>
                        </m:ctrlPr>
                      </m:sSubPr>
                      <m:e>
                        <m:r>
                          <a:rPr lang="en-US" sz="2200" b="0" i="1" smtClean="0">
                            <a:latin typeface="Cambria Math"/>
                          </a:rPr>
                          <m:t>𝑃</m:t>
                        </m:r>
                      </m:e>
                      <m:sub>
                        <m:r>
                          <a:rPr lang="en-US" sz="2200" b="0" i="1" smtClean="0">
                            <a:latin typeface="Cambria Math"/>
                          </a:rPr>
                          <m:t>0</m:t>
                        </m:r>
                      </m:sub>
                    </m:sSub>
                    <m:sSup>
                      <m:sSupPr>
                        <m:ctrlPr>
                          <a:rPr lang="en-US" sz="2200" b="0" i="1" smtClean="0">
                            <a:latin typeface="Cambria Math"/>
                          </a:rPr>
                        </m:ctrlPr>
                      </m:sSupPr>
                      <m:e>
                        <m:r>
                          <a:rPr lang="en-US" sz="2200" b="0" i="1" smtClean="0">
                            <a:latin typeface="Cambria Math"/>
                          </a:rPr>
                          <m:t>𝑒</m:t>
                        </m:r>
                      </m:e>
                      <m:sup>
                        <m:r>
                          <a:rPr lang="en-US" sz="2200" b="0" i="1" smtClean="0">
                            <a:latin typeface="Cambria Math"/>
                          </a:rPr>
                          <m:t>𝑟𝑡</m:t>
                        </m:r>
                      </m:sup>
                    </m:sSup>
                  </m:oMath>
                </a14:m>
                <a:r>
                  <a:rPr lang="en-US" sz="2200" dirty="0" smtClean="0"/>
                  <a:t>    r=?</a:t>
                </a:r>
              </a:p>
              <a:p>
                <a:endParaRPr lang="en-US" sz="2200" dirty="0" smtClean="0"/>
              </a:p>
              <a:p>
                <a:r>
                  <a:rPr lang="en-US" sz="2200" dirty="0" smtClean="0"/>
                  <a:t>or                                                   772 = 500 </a:t>
                </a:r>
                <a14:m>
                  <m:oMath xmlns:m="http://schemas.openxmlformats.org/officeDocument/2006/math">
                    <m:sSup>
                      <m:sSupPr>
                        <m:ctrlPr>
                          <a:rPr lang="en-US" sz="2200" i="1">
                            <a:latin typeface="Cambria Math"/>
                          </a:rPr>
                        </m:ctrlPr>
                      </m:sSupPr>
                      <m:e>
                        <m:r>
                          <a:rPr lang="en-US" sz="2200" i="1">
                            <a:latin typeface="Cambria Math"/>
                          </a:rPr>
                          <m:t>𝑒</m:t>
                        </m:r>
                      </m:e>
                      <m:sup>
                        <m:r>
                          <a:rPr lang="en-US" sz="2200" i="1">
                            <a:latin typeface="Cambria Math"/>
                          </a:rPr>
                          <m:t>𝑟</m:t>
                        </m:r>
                        <m:r>
                          <a:rPr lang="en-US" sz="2200" b="0" i="1" smtClean="0">
                            <a:latin typeface="Cambria Math"/>
                          </a:rPr>
                          <m:t>(30)</m:t>
                        </m:r>
                      </m:sup>
                    </m:sSup>
                  </m:oMath>
                </a14:m>
                <a:endParaRPr lang="en-US" sz="2200" dirty="0" smtClean="0"/>
              </a:p>
              <a:p>
                <a:r>
                  <a:rPr lang="en-US" sz="2200" dirty="0" smtClean="0"/>
                  <a:t> </a:t>
                </a:r>
              </a:p>
              <a:p>
                <a:r>
                  <a:rPr lang="en-US" sz="2200" dirty="0"/>
                  <a:t> </a:t>
                </a:r>
                <a:r>
                  <a:rPr lang="en-US" sz="2200" dirty="0" smtClean="0"/>
                  <a:t>                                                     772/500 = </a:t>
                </a:r>
                <a14:m>
                  <m:oMath xmlns:m="http://schemas.openxmlformats.org/officeDocument/2006/math">
                    <m:sSup>
                      <m:sSupPr>
                        <m:ctrlPr>
                          <a:rPr lang="en-US" sz="2200" i="1">
                            <a:latin typeface="Cambria Math"/>
                          </a:rPr>
                        </m:ctrlPr>
                      </m:sSupPr>
                      <m:e>
                        <m:r>
                          <a:rPr lang="en-US" sz="2200" i="1">
                            <a:latin typeface="Cambria Math"/>
                          </a:rPr>
                          <m:t>𝑒</m:t>
                        </m:r>
                      </m:e>
                      <m:sup>
                        <m:r>
                          <a:rPr lang="en-US" sz="2200" b="0" i="1" smtClean="0">
                            <a:latin typeface="Cambria Math"/>
                          </a:rPr>
                          <m:t>30</m:t>
                        </m:r>
                        <m:r>
                          <a:rPr lang="en-US" sz="2200" i="1">
                            <a:latin typeface="Cambria Math"/>
                          </a:rPr>
                          <m:t>𝑟</m:t>
                        </m:r>
                      </m:sup>
                    </m:sSup>
                  </m:oMath>
                </a14:m>
                <a:endParaRPr lang="en-US" sz="2200" dirty="0" smtClean="0"/>
              </a:p>
              <a:p>
                <a:endParaRPr lang="en-US" sz="1200" dirty="0"/>
              </a:p>
              <a:p>
                <a:r>
                  <a:rPr lang="en-US" sz="2200" dirty="0" smtClean="0"/>
                  <a:t>          Solving for r   </a:t>
                </a:r>
                <a:r>
                  <a:rPr lang="en-US" sz="2200" dirty="0" smtClean="0">
                    <a:sym typeface="Symbol"/>
                  </a:rPr>
                  <a:t> r = </a:t>
                </a:r>
                <a14:m>
                  <m:oMath xmlns:m="http://schemas.openxmlformats.org/officeDocument/2006/math">
                    <m:f>
                      <m:fPr>
                        <m:ctrlPr>
                          <a:rPr lang="en-US" sz="2000" b="0" i="1" smtClean="0">
                            <a:latin typeface="Cambria Math"/>
                            <a:sym typeface="Symbol"/>
                          </a:rPr>
                        </m:ctrlPr>
                      </m:fPr>
                      <m:num>
                        <m:func>
                          <m:funcPr>
                            <m:ctrlPr>
                              <a:rPr lang="en-US" sz="2000" i="1">
                                <a:latin typeface="Cambria Math"/>
                                <a:sym typeface="Symbol"/>
                              </a:rPr>
                            </m:ctrlPr>
                          </m:funcPr>
                          <m:fName>
                            <m:r>
                              <m:rPr>
                                <m:sty m:val="p"/>
                              </m:rPr>
                              <a:rPr lang="en-US" sz="2000">
                                <a:latin typeface="Cambria Math"/>
                                <a:sym typeface="Symbol"/>
                              </a:rPr>
                              <m:t>ln</m:t>
                            </m:r>
                            <m:r>
                              <a:rPr lang="en-US" sz="2000" b="0" i="1" smtClean="0">
                                <a:latin typeface="Cambria Math"/>
                                <a:sym typeface="Symbol"/>
                              </a:rPr>
                              <m:t>(</m:t>
                            </m:r>
                          </m:fName>
                          <m:e>
                            <m:f>
                              <m:fPr>
                                <m:ctrlPr>
                                  <a:rPr lang="en-US" sz="2000" i="1">
                                    <a:latin typeface="Cambria Math"/>
                                    <a:sym typeface="Symbol"/>
                                  </a:rPr>
                                </m:ctrlPr>
                              </m:fPr>
                              <m:num>
                                <m:r>
                                  <a:rPr lang="en-US" sz="2000" i="1">
                                    <a:latin typeface="Cambria Math"/>
                                    <a:sym typeface="Symbol"/>
                                  </a:rPr>
                                  <m:t>772</m:t>
                                </m:r>
                              </m:num>
                              <m:den>
                                <m:r>
                                  <a:rPr lang="en-US" sz="2000" i="1">
                                    <a:latin typeface="Cambria Math"/>
                                    <a:sym typeface="Symbol"/>
                                  </a:rPr>
                                  <m:t>500</m:t>
                                </m:r>
                              </m:den>
                            </m:f>
                            <m:r>
                              <a:rPr lang="en-US" sz="2000" b="0" i="1" smtClean="0">
                                <a:latin typeface="Cambria Math"/>
                                <a:sym typeface="Symbol"/>
                              </a:rPr>
                              <m:t>)</m:t>
                            </m:r>
                          </m:e>
                        </m:func>
                      </m:num>
                      <m:den>
                        <m:r>
                          <a:rPr lang="en-US" sz="2000" b="0" i="1" smtClean="0">
                            <a:latin typeface="Cambria Math"/>
                            <a:sym typeface="Symbol"/>
                          </a:rPr>
                          <m:t>30</m:t>
                        </m:r>
                      </m:den>
                    </m:f>
                    <m:r>
                      <a:rPr lang="en-US" sz="2000" b="0" i="1" smtClean="0">
                        <a:latin typeface="Cambria Math"/>
                        <a:sym typeface="Symbol"/>
                      </a:rPr>
                      <m:t>=0.0145</m:t>
                    </m:r>
                  </m:oMath>
                </a14:m>
                <a:r>
                  <a:rPr lang="en-US" sz="2200" dirty="0" smtClean="0"/>
                  <a:t>  or 1.45%</a:t>
                </a:r>
                <a:endParaRPr lang="en-US" sz="2200" dirty="0"/>
              </a:p>
            </p:txBody>
          </p:sp>
        </mc:Choice>
        <mc:Fallback xmlns="">
          <p:sp>
            <p:nvSpPr>
              <p:cNvPr id="5" name="TextBox 4"/>
              <p:cNvSpPr txBox="1">
                <a:spLocks noRot="1" noChangeAspect="1" noMove="1" noResize="1" noEditPoints="1" noAdjustHandles="1" noChangeArrowheads="1" noChangeShapeType="1" noTextEdit="1"/>
              </p:cNvSpPr>
              <p:nvPr/>
            </p:nvSpPr>
            <p:spPr>
              <a:xfrm>
                <a:off x="381000" y="457200"/>
                <a:ext cx="8458200" cy="4919232"/>
              </a:xfrm>
              <a:prstGeom prst="rect">
                <a:avLst/>
              </a:prstGeom>
              <a:blipFill rotWithShape="1">
                <a:blip r:embed="rId3" cstate="print"/>
                <a:stretch>
                  <a:fillRect l="-937" t="-743" r="-1586" b="-372"/>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26</a:t>
            </a:fld>
            <a:endParaRPr lang="en-US"/>
          </a:p>
        </p:txBody>
      </p:sp>
    </p:spTree>
    <p:extLst>
      <p:ext uri="{BB962C8B-B14F-4D97-AF65-F5344CB8AC3E}">
        <p14:creationId xmlns:p14="http://schemas.microsoft.com/office/powerpoint/2010/main" val="35645325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325" y="914400"/>
            <a:ext cx="8458200" cy="4524315"/>
          </a:xfrm>
          <a:prstGeom prst="rect">
            <a:avLst/>
          </a:prstGeom>
          <a:noFill/>
        </p:spPr>
        <p:txBody>
          <a:bodyPr wrap="square" rtlCol="0">
            <a:spAutoFit/>
          </a:bodyPr>
          <a:lstStyle/>
          <a:p>
            <a:r>
              <a:rPr lang="en-US" sz="2200" b="1" dirty="0"/>
              <a:t>Economic Growth Models</a:t>
            </a:r>
          </a:p>
          <a:p>
            <a:endParaRPr lang="en-US" sz="1200" dirty="0"/>
          </a:p>
          <a:p>
            <a:r>
              <a:rPr lang="en-US" sz="2200" dirty="0" smtClean="0"/>
              <a:t>Forecasting for the environmental impacts can be based on the development of economic models</a:t>
            </a:r>
          </a:p>
          <a:p>
            <a:endParaRPr lang="en-US" sz="2200" dirty="0"/>
          </a:p>
          <a:p>
            <a:r>
              <a:rPr lang="en-US" sz="2200" dirty="0" smtClean="0"/>
              <a:t>These models develop </a:t>
            </a:r>
            <a:r>
              <a:rPr lang="en-US" sz="2200" dirty="0"/>
              <a:t>a </a:t>
            </a:r>
            <a:r>
              <a:rPr lang="en-US" sz="2200" b="1" dirty="0"/>
              <a:t>relationship</a:t>
            </a:r>
            <a:r>
              <a:rPr lang="en-US" sz="2200" dirty="0"/>
              <a:t> between </a:t>
            </a:r>
            <a:r>
              <a:rPr lang="en-US" sz="2200" b="1" dirty="0"/>
              <a:t>economic growth </a:t>
            </a:r>
            <a:r>
              <a:rPr lang="en-US" sz="2200" dirty="0"/>
              <a:t>and the resulting demands for </a:t>
            </a:r>
            <a:r>
              <a:rPr lang="en-US" sz="2200" b="1" dirty="0"/>
              <a:t>goods</a:t>
            </a:r>
            <a:r>
              <a:rPr lang="en-US" sz="2200" dirty="0"/>
              <a:t> and </a:t>
            </a:r>
            <a:r>
              <a:rPr lang="en-US" sz="2200" b="1" dirty="0" smtClean="0"/>
              <a:t>services</a:t>
            </a:r>
          </a:p>
          <a:p>
            <a:endParaRPr lang="en-US" sz="1200" dirty="0"/>
          </a:p>
          <a:p>
            <a:r>
              <a:rPr lang="en-US" sz="2200" dirty="0"/>
              <a:t>The most common measure of economic activity is </a:t>
            </a:r>
            <a:r>
              <a:rPr lang="en-US" sz="2200" b="1" dirty="0"/>
              <a:t>gross domestic product (GDP)</a:t>
            </a:r>
            <a:r>
              <a:rPr lang="en-US" sz="2200" dirty="0"/>
              <a:t>: the monetary value of all final goods and services produced during a </a:t>
            </a:r>
            <a:r>
              <a:rPr lang="en-US" sz="2200" dirty="0" smtClean="0"/>
              <a:t>year</a:t>
            </a:r>
          </a:p>
          <a:p>
            <a:endParaRPr lang="en-US" sz="2200" dirty="0"/>
          </a:p>
          <a:p>
            <a:r>
              <a:rPr lang="en-US" sz="2200" dirty="0"/>
              <a:t>GDP per capita is a measure of the average wealth of the </a:t>
            </a:r>
            <a:r>
              <a:rPr lang="en-US" sz="2200" dirty="0" smtClean="0"/>
              <a:t>population. Change in GDP/capita over time is a measure of economy growth </a:t>
            </a:r>
          </a:p>
        </p:txBody>
      </p:sp>
      <p:sp>
        <p:nvSpPr>
          <p:cNvPr id="2" name="Slide Number Placeholder 1"/>
          <p:cNvSpPr>
            <a:spLocks noGrp="1"/>
          </p:cNvSpPr>
          <p:nvPr>
            <p:ph type="sldNum" sz="quarter" idx="12"/>
          </p:nvPr>
        </p:nvSpPr>
        <p:spPr/>
        <p:txBody>
          <a:bodyPr/>
          <a:lstStyle/>
          <a:p>
            <a:fld id="{B6F15528-21DE-4FAA-801E-634DDDAF4B2B}" type="slidenum">
              <a:rPr lang="en-US" smtClean="0"/>
              <a:pPr/>
              <a:t>27</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2425" y="3962400"/>
            <a:ext cx="8458200" cy="2492990"/>
          </a:xfrm>
          <a:prstGeom prst="rect">
            <a:avLst/>
          </a:prstGeom>
          <a:noFill/>
        </p:spPr>
        <p:txBody>
          <a:bodyPr wrap="square" rtlCol="0">
            <a:spAutoFit/>
          </a:bodyPr>
          <a:lstStyle/>
          <a:p>
            <a:r>
              <a:rPr lang="en-US" sz="2200" dirty="0" smtClean="0"/>
              <a:t>Prediction of future changes in GDP can be done, but, with uncertainty and based on historical trends of a country.</a:t>
            </a:r>
          </a:p>
          <a:p>
            <a:endParaRPr lang="en-US" sz="1200" dirty="0"/>
          </a:p>
          <a:p>
            <a:r>
              <a:rPr lang="en-US" sz="2200" dirty="0"/>
              <a:t>By making assumptions such as annual percentage increase in the overall GDP or in the related factors, GDP growth rate can be predicted.  </a:t>
            </a:r>
          </a:p>
          <a:p>
            <a:endParaRPr lang="en-US" sz="1200" dirty="0"/>
          </a:p>
          <a:p>
            <a:r>
              <a:rPr lang="en-US" sz="2200" dirty="0"/>
              <a:t>How to relate the economic well-being to other environmental implications</a:t>
            </a:r>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28</a:t>
            </a:fld>
            <a:endParaRPr lang="en-US"/>
          </a:p>
        </p:txBody>
      </p:sp>
      <p:pic>
        <p:nvPicPr>
          <p:cNvPr id="6" name="Picture 4"/>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3368" b="1950"/>
          <a:stretch/>
        </p:blipFill>
        <p:spPr bwMode="auto">
          <a:xfrm>
            <a:off x="2286000" y="457200"/>
            <a:ext cx="5095874" cy="337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29322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5275" y="838200"/>
            <a:ext cx="8458200" cy="5047536"/>
          </a:xfrm>
          <a:prstGeom prst="rect">
            <a:avLst/>
          </a:prstGeom>
          <a:noFill/>
        </p:spPr>
        <p:txBody>
          <a:bodyPr wrap="square" rtlCol="0">
            <a:spAutoFit/>
          </a:bodyPr>
          <a:lstStyle/>
          <a:p>
            <a:r>
              <a:rPr lang="en-US" sz="2200" u="sng" dirty="0" smtClean="0"/>
              <a:t>Activity coefficients  </a:t>
            </a:r>
          </a:p>
          <a:p>
            <a:endParaRPr lang="en-US" sz="1200" dirty="0"/>
          </a:p>
          <a:p>
            <a:r>
              <a:rPr lang="en-US" sz="2200" dirty="0"/>
              <a:t>Amount of products and services per person</a:t>
            </a:r>
          </a:p>
          <a:p>
            <a:endParaRPr lang="en-US" sz="1200" dirty="0" smtClean="0"/>
          </a:p>
          <a:p>
            <a:r>
              <a:rPr lang="en-US" sz="2200" dirty="0" smtClean="0"/>
              <a:t>These coefficients are related to the level of </a:t>
            </a:r>
            <a:r>
              <a:rPr lang="en-US" sz="2200" b="1" dirty="0" smtClean="0"/>
              <a:t>economic development</a:t>
            </a:r>
            <a:r>
              <a:rPr lang="en-US" sz="2200" dirty="0" smtClean="0"/>
              <a:t> and directly or indirectly influence the </a:t>
            </a:r>
            <a:r>
              <a:rPr lang="en-US" sz="2200" b="1" dirty="0" smtClean="0"/>
              <a:t>environmental impacts</a:t>
            </a:r>
          </a:p>
          <a:p>
            <a:endParaRPr lang="en-US" sz="1200" dirty="0" smtClean="0"/>
          </a:p>
          <a:p>
            <a:r>
              <a:rPr lang="en-US" sz="2200" u="sng" dirty="0" smtClean="0"/>
              <a:t>Examples</a:t>
            </a:r>
            <a:endParaRPr lang="en-US" sz="2200" dirty="0" smtClean="0"/>
          </a:p>
          <a:p>
            <a:endParaRPr lang="en-US" sz="2200" dirty="0" smtClean="0"/>
          </a:p>
          <a:p>
            <a:pPr marL="514350" indent="-228600">
              <a:buFont typeface="Arial" pitchFamily="34" charset="0"/>
              <a:buChar char="•"/>
            </a:pPr>
            <a:r>
              <a:rPr lang="en-US" sz="2200" dirty="0" smtClean="0"/>
              <a:t>Number </a:t>
            </a:r>
            <a:r>
              <a:rPr lang="en-US" sz="2200" dirty="0"/>
              <a:t>of </a:t>
            </a:r>
            <a:r>
              <a:rPr lang="en-US" sz="2200" dirty="0" smtClean="0"/>
              <a:t>cars per 1000 people</a:t>
            </a:r>
          </a:p>
          <a:p>
            <a:pPr marL="514350" indent="-228600">
              <a:buFont typeface="Arial" pitchFamily="34" charset="0"/>
              <a:buChar char="•"/>
            </a:pPr>
            <a:r>
              <a:rPr lang="en-US" sz="2200" dirty="0" smtClean="0"/>
              <a:t>Per capita residential housing (m</a:t>
            </a:r>
            <a:r>
              <a:rPr lang="en-US" sz="2200" baseline="30000" dirty="0" smtClean="0"/>
              <a:t>2</a:t>
            </a:r>
            <a:r>
              <a:rPr lang="en-US" sz="2200" dirty="0" smtClean="0"/>
              <a:t>/person)</a:t>
            </a:r>
          </a:p>
          <a:p>
            <a:pPr marL="514350" indent="-228600">
              <a:buFont typeface="Arial" pitchFamily="34" charset="0"/>
              <a:buChar char="•"/>
            </a:pPr>
            <a:r>
              <a:rPr lang="en-US" sz="2200" dirty="0" smtClean="0"/>
              <a:t>Solid waste generated per year (kg/person-year)</a:t>
            </a:r>
          </a:p>
          <a:p>
            <a:endParaRPr lang="en-US" sz="2200" dirty="0" smtClean="0"/>
          </a:p>
          <a:p>
            <a:pPr marL="342900" indent="-342900">
              <a:buFont typeface="Wingdings" pitchFamily="2" charset="2"/>
              <a:buChar char="Ø"/>
            </a:pPr>
            <a:r>
              <a:rPr lang="en-US" sz="2200" dirty="0" smtClean="0"/>
              <a:t>Useful for many types on environmental analysis</a:t>
            </a:r>
            <a:endParaRPr lang="en-US" sz="2200" dirty="0"/>
          </a:p>
          <a:p>
            <a:pPr marL="342900" indent="-342900">
              <a:buFont typeface="Wingdings" pitchFamily="2" charset="2"/>
              <a:buChar char="Ø"/>
            </a:pPr>
            <a:r>
              <a:rPr lang="en-US" sz="2200" dirty="0" smtClean="0"/>
              <a:t>However, these coefficients </a:t>
            </a:r>
            <a:r>
              <a:rPr lang="en-US" sz="2200" dirty="0"/>
              <a:t>are </a:t>
            </a:r>
            <a:r>
              <a:rPr lang="en-US" sz="2200" b="1" dirty="0"/>
              <a:t>not</a:t>
            </a:r>
            <a:r>
              <a:rPr lang="en-US" sz="2200" dirty="0"/>
              <a:t> </a:t>
            </a:r>
            <a:r>
              <a:rPr lang="en-US" sz="2200" b="1" dirty="0"/>
              <a:t>explicitly</a:t>
            </a:r>
            <a:r>
              <a:rPr lang="en-US" sz="2200" dirty="0"/>
              <a:t> </a:t>
            </a:r>
            <a:r>
              <a:rPr lang="en-US" sz="2200" b="1" dirty="0" smtClean="0"/>
              <a:t>linked </a:t>
            </a:r>
            <a:r>
              <a:rPr lang="en-US" sz="2200" b="1" dirty="0"/>
              <a:t>to the economic </a:t>
            </a:r>
            <a:r>
              <a:rPr lang="en-US" sz="2200" b="1" dirty="0" smtClean="0"/>
              <a:t>development</a:t>
            </a:r>
            <a:r>
              <a:rPr lang="en-US" sz="2200" dirty="0" smtClean="0"/>
              <a:t>, but they </a:t>
            </a:r>
            <a:r>
              <a:rPr lang="en-US" sz="2200" dirty="0" smtClean="0"/>
              <a:t>are </a:t>
            </a:r>
            <a:r>
              <a:rPr lang="en-US" sz="2200" dirty="0" smtClean="0"/>
              <a:t>related to the economic well being</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29</a:t>
            </a:fld>
            <a:endParaRPr lang="en-US"/>
          </a:p>
        </p:txBody>
      </p:sp>
    </p:spTree>
    <p:extLst>
      <p:ext uri="{BB962C8B-B14F-4D97-AF65-F5344CB8AC3E}">
        <p14:creationId xmlns:p14="http://schemas.microsoft.com/office/powerpoint/2010/main" val="25186686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5" name="TextBox 4"/>
              <p:cNvSpPr txBox="1"/>
              <p:nvPr/>
            </p:nvSpPr>
            <p:spPr>
              <a:xfrm>
                <a:off x="381000" y="533400"/>
                <a:ext cx="8382000" cy="5690019"/>
              </a:xfrm>
              <a:prstGeom prst="rect">
                <a:avLst/>
              </a:prstGeom>
              <a:noFill/>
            </p:spPr>
            <p:txBody>
              <a:bodyPr wrap="square" rtlCol="0">
                <a:spAutoFit/>
              </a:bodyPr>
              <a:lstStyle/>
              <a:p>
                <a:r>
                  <a:rPr lang="en-US" sz="2200" u="sng" dirty="0" smtClean="0"/>
                  <a:t>Example  </a:t>
                </a:r>
              </a:p>
              <a:p>
                <a:endParaRPr lang="en-US" sz="1200" dirty="0" smtClean="0"/>
              </a:p>
              <a:p>
                <a:r>
                  <a:rPr lang="en-US" sz="2200" dirty="0" smtClean="0"/>
                  <a:t>If economic development in India allowed the number of automobile/person </a:t>
                </a:r>
                <a:r>
                  <a:rPr lang="en-US" sz="2200" dirty="0" smtClean="0"/>
                  <a:t>to </a:t>
                </a:r>
                <a:r>
                  <a:rPr lang="en-US" sz="2200" dirty="0" smtClean="0"/>
                  <a:t>grow </a:t>
                </a:r>
                <a:r>
                  <a:rPr lang="en-US" sz="2200" dirty="0" smtClean="0"/>
                  <a:t>from 3 cars/1000 people to the world average of 12 cars/1000 people, how many more cars would there be in India based on the current population of 1 billion people? What if the future population were 1.3 billion?</a:t>
                </a:r>
              </a:p>
              <a:p>
                <a:endParaRPr lang="en-US" sz="1200" dirty="0"/>
              </a:p>
              <a:p>
                <a:r>
                  <a:rPr lang="en-US" sz="2200" dirty="0" smtClean="0"/>
                  <a:t>Current number of cars = </a:t>
                </a:r>
                <a14:m>
                  <m:oMath xmlns:m="http://schemas.openxmlformats.org/officeDocument/2006/math">
                    <m:f>
                      <m:fPr>
                        <m:ctrlPr>
                          <a:rPr lang="en-US" sz="2200" i="1" dirty="0" smtClean="0">
                            <a:latin typeface="Cambria Math"/>
                          </a:rPr>
                        </m:ctrlPr>
                      </m:fPr>
                      <m:num>
                        <m:r>
                          <a:rPr lang="en-US" sz="2200" i="1" dirty="0">
                            <a:latin typeface="Cambria Math"/>
                          </a:rPr>
                          <m:t>3</m:t>
                        </m:r>
                      </m:num>
                      <m:den>
                        <m:r>
                          <a:rPr lang="en-US" sz="2200" b="0" i="1" dirty="0" smtClean="0">
                            <a:latin typeface="Cambria Math"/>
                          </a:rPr>
                          <m:t>1000</m:t>
                        </m:r>
                      </m:den>
                    </m:f>
                    <m:r>
                      <a:rPr lang="en-US" sz="2200" i="1" dirty="0" smtClean="0">
                        <a:latin typeface="Cambria Math"/>
                        <a:sym typeface="Symbol"/>
                      </a:rPr>
                      <m:t></m:t>
                    </m:r>
                    <m:sSup>
                      <m:sSupPr>
                        <m:ctrlPr>
                          <a:rPr lang="en-US" sz="2200" b="0" i="1" dirty="0" smtClean="0">
                            <a:latin typeface="Cambria Math"/>
                            <a:sym typeface="Symbol"/>
                          </a:rPr>
                        </m:ctrlPr>
                      </m:sSupPr>
                      <m:e>
                        <m:r>
                          <a:rPr lang="en-US" sz="2200" b="0" i="1" dirty="0" smtClean="0">
                            <a:latin typeface="Cambria Math"/>
                            <a:sym typeface="Symbol"/>
                          </a:rPr>
                          <m:t>10</m:t>
                        </m:r>
                      </m:e>
                      <m:sup>
                        <m:r>
                          <a:rPr lang="en-US" sz="2200" b="0" i="1" dirty="0" smtClean="0">
                            <a:latin typeface="Cambria Math"/>
                            <a:sym typeface="Symbol"/>
                          </a:rPr>
                          <m:t>9</m:t>
                        </m:r>
                      </m:sup>
                    </m:sSup>
                    <m:r>
                      <a:rPr lang="en-US" sz="2200" b="0" i="1" dirty="0" smtClean="0">
                        <a:latin typeface="Cambria Math"/>
                        <a:sym typeface="Symbol"/>
                      </a:rPr>
                      <m:t>=</m:t>
                    </m:r>
                    <m:r>
                      <a:rPr lang="en-US" sz="2200" i="1" dirty="0" smtClean="0">
                        <a:latin typeface="Cambria Math"/>
                      </a:rPr>
                      <m:t> </m:t>
                    </m:r>
                  </m:oMath>
                </a14:m>
                <a:r>
                  <a:rPr lang="en-US" sz="2200" dirty="0" smtClean="0">
                    <a:sym typeface="Symbol"/>
                  </a:rPr>
                  <a:t>310</a:t>
                </a:r>
                <a:r>
                  <a:rPr lang="en-US" sz="2200" baseline="30000" dirty="0" smtClean="0">
                    <a:sym typeface="Symbol"/>
                  </a:rPr>
                  <a:t>6</a:t>
                </a:r>
                <a:r>
                  <a:rPr lang="en-US" sz="2200" dirty="0" smtClean="0">
                    <a:sym typeface="Symbol"/>
                  </a:rPr>
                  <a:t> cars</a:t>
                </a:r>
              </a:p>
              <a:p>
                <a:endParaRPr lang="en-US" sz="1200" dirty="0">
                  <a:sym typeface="Symbol"/>
                </a:endParaRPr>
              </a:p>
              <a:p>
                <a:r>
                  <a:rPr lang="en-US" sz="2200" dirty="0" smtClean="0">
                    <a:sym typeface="Symbol"/>
                  </a:rPr>
                  <a:t>Future number of cars for the world rate of 12 cars/1000: </a:t>
                </a:r>
              </a:p>
              <a:p>
                <a:endParaRPr lang="en-US" sz="1200" dirty="0">
                  <a:sym typeface="Symbol"/>
                </a:endParaRPr>
              </a:p>
              <a:p>
                <a:r>
                  <a:rPr lang="en-US" sz="2200" dirty="0" smtClean="0"/>
                  <a:t>                   </a:t>
                </a:r>
                <a14:m>
                  <m:oMath xmlns:m="http://schemas.openxmlformats.org/officeDocument/2006/math">
                    <m:f>
                      <m:fPr>
                        <m:ctrlPr>
                          <a:rPr lang="en-US" sz="2200" i="1" dirty="0">
                            <a:latin typeface="Cambria Math"/>
                          </a:rPr>
                        </m:ctrlPr>
                      </m:fPr>
                      <m:num>
                        <m:r>
                          <a:rPr lang="en-US" sz="2200" b="0" i="1" dirty="0" smtClean="0">
                            <a:latin typeface="Cambria Math"/>
                          </a:rPr>
                          <m:t>12</m:t>
                        </m:r>
                      </m:num>
                      <m:den>
                        <m:r>
                          <a:rPr lang="en-US" sz="2200" i="1" dirty="0">
                            <a:latin typeface="Cambria Math"/>
                          </a:rPr>
                          <m:t>1000</m:t>
                        </m:r>
                      </m:den>
                    </m:f>
                    <m:r>
                      <a:rPr lang="en-US" sz="2200" i="1" dirty="0" smtClean="0">
                        <a:latin typeface="Cambria Math"/>
                        <a:sym typeface="Symbol"/>
                      </a:rPr>
                      <m:t></m:t>
                    </m:r>
                    <m:sSup>
                      <m:sSupPr>
                        <m:ctrlPr>
                          <a:rPr lang="en-US" sz="2200" i="1" dirty="0">
                            <a:latin typeface="Cambria Math"/>
                            <a:sym typeface="Symbol"/>
                          </a:rPr>
                        </m:ctrlPr>
                      </m:sSupPr>
                      <m:e>
                        <m:r>
                          <a:rPr lang="en-US" sz="2200" b="0" i="1" dirty="0" smtClean="0">
                            <a:latin typeface="Cambria Math"/>
                            <a:sym typeface="Symbol"/>
                          </a:rPr>
                          <m:t>1</m:t>
                        </m:r>
                        <m:r>
                          <a:rPr lang="en-US" sz="2200" i="1" dirty="0">
                            <a:latin typeface="Cambria Math"/>
                            <a:sym typeface="Symbol"/>
                          </a:rPr>
                          <m:t>0</m:t>
                        </m:r>
                      </m:e>
                      <m:sup>
                        <m:r>
                          <a:rPr lang="en-US" sz="2200" i="1" dirty="0">
                            <a:latin typeface="Cambria Math"/>
                            <a:sym typeface="Symbol"/>
                          </a:rPr>
                          <m:t>9</m:t>
                        </m:r>
                      </m:sup>
                    </m:sSup>
                  </m:oMath>
                </a14:m>
                <a:r>
                  <a:rPr lang="en-US" sz="2200" dirty="0" smtClean="0"/>
                  <a:t>= 12</a:t>
                </a:r>
                <a:r>
                  <a:rPr lang="en-US" sz="2200" dirty="0" smtClean="0">
                    <a:sym typeface="Symbol"/>
                  </a:rPr>
                  <a:t>10</a:t>
                </a:r>
                <a:r>
                  <a:rPr lang="en-US" sz="2200" baseline="30000" dirty="0" smtClean="0">
                    <a:sym typeface="Symbol"/>
                  </a:rPr>
                  <a:t>6</a:t>
                </a:r>
                <a:r>
                  <a:rPr lang="en-US" sz="2200" dirty="0" smtClean="0"/>
                  <a:t> cars</a:t>
                </a:r>
              </a:p>
              <a:p>
                <a:endParaRPr lang="en-US" sz="1200" dirty="0" smtClean="0"/>
              </a:p>
              <a:p>
                <a:r>
                  <a:rPr lang="en-US" sz="2200" dirty="0" smtClean="0"/>
                  <a:t>Therefore, (12-3)</a:t>
                </a:r>
                <a:r>
                  <a:rPr lang="en-US" sz="2200" dirty="0" smtClean="0">
                    <a:sym typeface="Symbol"/>
                  </a:rPr>
                  <a:t>10</a:t>
                </a:r>
                <a:r>
                  <a:rPr lang="en-US" sz="2200" baseline="30000" dirty="0" smtClean="0">
                    <a:sym typeface="Symbol"/>
                  </a:rPr>
                  <a:t>6</a:t>
                </a:r>
                <a:r>
                  <a:rPr lang="en-US" sz="2200" dirty="0"/>
                  <a:t> or </a:t>
                </a:r>
                <a:r>
                  <a:rPr lang="en-US" sz="2200" dirty="0" smtClean="0"/>
                  <a:t>9</a:t>
                </a:r>
                <a:r>
                  <a:rPr lang="en-US" sz="2200" dirty="0" smtClean="0">
                    <a:sym typeface="Symbol"/>
                  </a:rPr>
                  <a:t></a:t>
                </a:r>
                <a:r>
                  <a:rPr lang="en-US" sz="2200" dirty="0">
                    <a:sym typeface="Symbol"/>
                  </a:rPr>
                  <a:t>10</a:t>
                </a:r>
                <a:r>
                  <a:rPr lang="en-US" sz="2200" baseline="30000" dirty="0">
                    <a:sym typeface="Symbol"/>
                  </a:rPr>
                  <a:t>6</a:t>
                </a:r>
                <a:r>
                  <a:rPr lang="en-US" sz="2200" dirty="0" smtClean="0"/>
                  <a:t> more cars would be in India. If the future population were 1.3 </a:t>
                </a:r>
                <a:r>
                  <a:rPr lang="en-US" sz="2200" dirty="0">
                    <a:sym typeface="Symbol"/>
                  </a:rPr>
                  <a:t></a:t>
                </a:r>
                <a:r>
                  <a:rPr lang="en-US" sz="2200" dirty="0" smtClean="0">
                    <a:sym typeface="Symbol"/>
                  </a:rPr>
                  <a:t>10</a:t>
                </a:r>
                <a:r>
                  <a:rPr lang="en-US" sz="2200" baseline="30000" dirty="0" smtClean="0">
                    <a:sym typeface="Symbol"/>
                  </a:rPr>
                  <a:t>6</a:t>
                </a:r>
                <a:r>
                  <a:rPr lang="en-US" sz="2200" dirty="0" smtClean="0"/>
                  <a:t>, the increase would be</a:t>
                </a:r>
              </a:p>
              <a:p>
                <a:endParaRPr lang="en-US" sz="1200" dirty="0" smtClean="0"/>
              </a:p>
              <a:p>
                <a14:m>
                  <m:oMath xmlns:m="http://schemas.openxmlformats.org/officeDocument/2006/math">
                    <m:f>
                      <m:fPr>
                        <m:ctrlPr>
                          <a:rPr lang="en-US" sz="2200" i="1" dirty="0">
                            <a:latin typeface="Cambria Math"/>
                          </a:rPr>
                        </m:ctrlPr>
                      </m:fPr>
                      <m:num>
                        <m:r>
                          <a:rPr lang="en-US" sz="2200" i="1" dirty="0">
                            <a:latin typeface="Cambria Math"/>
                          </a:rPr>
                          <m:t>12</m:t>
                        </m:r>
                      </m:num>
                      <m:den>
                        <m:r>
                          <a:rPr lang="en-US" sz="2200" i="1" dirty="0">
                            <a:latin typeface="Cambria Math"/>
                          </a:rPr>
                          <m:t>1000</m:t>
                        </m:r>
                      </m:den>
                    </m:f>
                    <m:r>
                      <a:rPr lang="en-US" sz="2200" i="1" dirty="0">
                        <a:latin typeface="Cambria Math"/>
                        <a:sym typeface="Symbol"/>
                      </a:rPr>
                      <m:t></m:t>
                    </m:r>
                    <m:sSup>
                      <m:sSupPr>
                        <m:ctrlPr>
                          <a:rPr lang="en-US" sz="2200" i="1" dirty="0">
                            <a:latin typeface="Cambria Math"/>
                            <a:sym typeface="Symbol"/>
                          </a:rPr>
                        </m:ctrlPr>
                      </m:sSupPr>
                      <m:e>
                        <m:r>
                          <a:rPr lang="en-US" sz="2200" b="0" i="1" dirty="0" smtClean="0">
                            <a:latin typeface="Cambria Math"/>
                            <a:sym typeface="Symbol"/>
                          </a:rPr>
                          <m:t>1.3</m:t>
                        </m:r>
                        <m:r>
                          <a:rPr lang="en-US" sz="2200" i="1" dirty="0">
                            <a:latin typeface="Cambria Math"/>
                            <a:sym typeface="Symbol"/>
                          </a:rPr>
                          <m:t>10</m:t>
                        </m:r>
                      </m:e>
                      <m:sup>
                        <m:r>
                          <a:rPr lang="en-US" sz="2200" i="1" dirty="0">
                            <a:latin typeface="Cambria Math"/>
                            <a:sym typeface="Symbol"/>
                          </a:rPr>
                          <m:t>9</m:t>
                        </m:r>
                      </m:sup>
                    </m:sSup>
                    <m:r>
                      <a:rPr lang="en-US" sz="2200" b="0" i="1" dirty="0" smtClean="0">
                        <a:latin typeface="Cambria Math"/>
                        <a:sym typeface="Symbol"/>
                      </a:rPr>
                      <m:t>−</m:t>
                    </m:r>
                    <m:f>
                      <m:fPr>
                        <m:ctrlPr>
                          <a:rPr lang="en-US" sz="2200" i="1" dirty="0">
                            <a:latin typeface="Cambria Math"/>
                          </a:rPr>
                        </m:ctrlPr>
                      </m:fPr>
                      <m:num>
                        <m:r>
                          <a:rPr lang="en-US" sz="2200" i="1" dirty="0">
                            <a:latin typeface="Cambria Math"/>
                          </a:rPr>
                          <m:t>3</m:t>
                        </m:r>
                      </m:num>
                      <m:den>
                        <m:r>
                          <a:rPr lang="en-US" sz="2200" i="1" dirty="0">
                            <a:latin typeface="Cambria Math"/>
                          </a:rPr>
                          <m:t>1000</m:t>
                        </m:r>
                      </m:den>
                    </m:f>
                    <m:r>
                      <a:rPr lang="en-US" sz="2200" i="1" dirty="0">
                        <a:latin typeface="Cambria Math"/>
                        <a:sym typeface="Symbol"/>
                      </a:rPr>
                      <m:t></m:t>
                    </m:r>
                    <m:sSup>
                      <m:sSupPr>
                        <m:ctrlPr>
                          <a:rPr lang="en-US" sz="2200" i="1" dirty="0">
                            <a:latin typeface="Cambria Math"/>
                            <a:sym typeface="Symbol"/>
                          </a:rPr>
                        </m:ctrlPr>
                      </m:sSupPr>
                      <m:e>
                        <m:r>
                          <a:rPr lang="en-US" sz="2200" i="1" dirty="0">
                            <a:latin typeface="Cambria Math"/>
                            <a:sym typeface="Symbol"/>
                          </a:rPr>
                          <m:t>10</m:t>
                        </m:r>
                      </m:e>
                      <m:sup>
                        <m:r>
                          <a:rPr lang="en-US" sz="2200" i="1" dirty="0">
                            <a:latin typeface="Cambria Math"/>
                            <a:sym typeface="Symbol"/>
                          </a:rPr>
                          <m:t>9</m:t>
                        </m:r>
                      </m:sup>
                    </m:sSup>
                  </m:oMath>
                </a14:m>
                <a:r>
                  <a:rPr lang="en-US" sz="2200" dirty="0" smtClean="0"/>
                  <a:t>=12.6</a:t>
                </a:r>
                <a:r>
                  <a:rPr lang="en-US" sz="2200" dirty="0">
                    <a:sym typeface="Symbol"/>
                  </a:rPr>
                  <a:t> 10</a:t>
                </a:r>
                <a:r>
                  <a:rPr lang="en-US" sz="2200" baseline="30000" dirty="0">
                    <a:sym typeface="Symbol"/>
                  </a:rPr>
                  <a:t>6</a:t>
                </a:r>
                <a:r>
                  <a:rPr lang="en-US" sz="2200" dirty="0"/>
                  <a:t> more cars </a:t>
                </a:r>
              </a:p>
            </p:txBody>
          </p:sp>
        </mc:Choice>
        <mc:Fallback>
          <p:sp>
            <p:nvSpPr>
              <p:cNvPr id="5" name="TextBox 4"/>
              <p:cNvSpPr txBox="1">
                <a:spLocks noRot="1" noChangeAspect="1" noMove="1" noResize="1" noEditPoints="1" noAdjustHandles="1" noChangeArrowheads="1" noChangeShapeType="1" noTextEdit="1"/>
              </p:cNvSpPr>
              <p:nvPr/>
            </p:nvSpPr>
            <p:spPr>
              <a:xfrm>
                <a:off x="381000" y="533400"/>
                <a:ext cx="8382000" cy="5690019"/>
              </a:xfrm>
              <a:prstGeom prst="rect">
                <a:avLst/>
              </a:prstGeom>
              <a:blipFill rotWithShape="1">
                <a:blip r:embed="rId3"/>
                <a:stretch>
                  <a:fillRect l="-945" t="-643" r="-1527"/>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30</a:t>
            </a:fld>
            <a:endParaRPr lang="en-US"/>
          </a:p>
        </p:txBody>
      </p:sp>
    </p:spTree>
    <p:extLst>
      <p:ext uri="{BB962C8B-B14F-4D97-AF65-F5344CB8AC3E}">
        <p14:creationId xmlns:p14="http://schemas.microsoft.com/office/powerpoint/2010/main" val="39170406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685800"/>
            <a:ext cx="7924800" cy="1338828"/>
          </a:xfrm>
          <a:prstGeom prst="rect">
            <a:avLst/>
          </a:prstGeom>
          <a:noFill/>
        </p:spPr>
        <p:txBody>
          <a:bodyPr wrap="square" rtlCol="0">
            <a:spAutoFit/>
          </a:bodyPr>
          <a:lstStyle/>
          <a:p>
            <a:r>
              <a:rPr lang="en-US" sz="2200" u="sng" dirty="0" smtClean="0"/>
              <a:t>Economic growth and energy use</a:t>
            </a:r>
          </a:p>
          <a:p>
            <a:endParaRPr lang="en-US" sz="1500" dirty="0" smtClean="0"/>
          </a:p>
          <a:p>
            <a:r>
              <a:rPr lang="en-US" sz="2200" dirty="0"/>
              <a:t>This approach </a:t>
            </a:r>
            <a:r>
              <a:rPr lang="en-US" sz="2200" dirty="0" smtClean="0"/>
              <a:t>relates the </a:t>
            </a:r>
            <a:r>
              <a:rPr lang="en-US" sz="2200" b="1" dirty="0" smtClean="0"/>
              <a:t>GDP</a:t>
            </a:r>
            <a:r>
              <a:rPr lang="en-US" sz="2200" dirty="0" smtClean="0"/>
              <a:t> to the </a:t>
            </a:r>
            <a:r>
              <a:rPr lang="en-US" sz="2200" b="1" dirty="0" smtClean="0"/>
              <a:t>energy use </a:t>
            </a:r>
            <a:r>
              <a:rPr lang="en-US" sz="2200" dirty="0" smtClean="0"/>
              <a:t>that is related </a:t>
            </a:r>
            <a:r>
              <a:rPr lang="en-US" sz="2200" dirty="0"/>
              <a:t>to </a:t>
            </a:r>
            <a:r>
              <a:rPr lang="en-US" sz="2200" b="1" dirty="0"/>
              <a:t>environmental </a:t>
            </a:r>
            <a:r>
              <a:rPr lang="en-US" sz="2200" b="1" dirty="0" smtClean="0"/>
              <a:t>impacts</a:t>
            </a:r>
            <a:r>
              <a:rPr lang="en-US" sz="2200" dirty="0" smtClean="0"/>
              <a:t>. </a:t>
            </a:r>
            <a:endParaRPr lang="en-US" sz="2200" dirty="0"/>
          </a:p>
        </p:txBody>
      </p:sp>
      <p:pic>
        <p:nvPicPr>
          <p:cNvPr id="6"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981200" y="2514600"/>
            <a:ext cx="5105400" cy="360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31</a:t>
            </a:fld>
            <a:endParaRPr lang="en-US"/>
          </a:p>
        </p:txBody>
      </p:sp>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5" name="TextBox 4"/>
              <p:cNvSpPr txBox="1"/>
              <p:nvPr/>
            </p:nvSpPr>
            <p:spPr>
              <a:xfrm>
                <a:off x="457200" y="533400"/>
                <a:ext cx="8153400" cy="5476114"/>
              </a:xfrm>
              <a:prstGeom prst="rect">
                <a:avLst/>
              </a:prstGeom>
              <a:noFill/>
            </p:spPr>
            <p:txBody>
              <a:bodyPr wrap="square" rtlCol="0">
                <a:spAutoFit/>
              </a:bodyPr>
              <a:lstStyle/>
              <a:p>
                <a:r>
                  <a:rPr lang="en-US" sz="2200" u="sng" dirty="0" smtClean="0"/>
                  <a:t>Example</a:t>
                </a:r>
              </a:p>
              <a:p>
                <a:endParaRPr lang="en-US" sz="1200" dirty="0"/>
              </a:p>
              <a:p>
                <a:r>
                  <a:rPr lang="en-US" sz="2200" dirty="0" smtClean="0"/>
                  <a:t>If GDP per capita for a country increases from $600/person to $6000/person, what would be the change in energy use per capita?</a:t>
                </a:r>
              </a:p>
              <a:p>
                <a:endParaRPr lang="en-US" sz="1200" dirty="0" smtClean="0"/>
              </a:p>
              <a:p>
                <a:endParaRPr lang="en-US" sz="1200" dirty="0" smtClean="0"/>
              </a:p>
              <a:p>
                <a:pPr/>
                <a14:m>
                  <m:oMathPara xmlns:m="http://schemas.openxmlformats.org/officeDocument/2006/math">
                    <m:oMathParaPr>
                      <m:jc m:val="centerGroup"/>
                    </m:oMathParaPr>
                    <m:oMath xmlns:m="http://schemas.openxmlformats.org/officeDocument/2006/math">
                      <m:r>
                        <m:rPr>
                          <m:sty m:val="p"/>
                        </m:rPr>
                        <a:rPr lang="en-US" b="0" i="0" smtClean="0">
                          <a:latin typeface="Cambria Math"/>
                        </a:rPr>
                        <m:t>log</m:t>
                      </m:r>
                      <m:r>
                        <a:rPr lang="en-US" b="0" i="1" smtClean="0">
                          <a:latin typeface="Cambria Math"/>
                        </a:rPr>
                        <m:t>⁡(</m:t>
                      </m:r>
                      <m:f>
                        <m:fPr>
                          <m:ctrlPr>
                            <a:rPr lang="en-US" b="0" i="1" smtClean="0">
                              <a:latin typeface="Cambria Math"/>
                            </a:rPr>
                          </m:ctrlPr>
                        </m:fPr>
                        <m:num>
                          <m:r>
                            <a:rPr lang="en-US" b="0" i="1" smtClean="0">
                              <a:latin typeface="Cambria Math"/>
                            </a:rPr>
                            <m:t>𝐸</m:t>
                          </m:r>
                        </m:num>
                        <m:den>
                          <m:r>
                            <a:rPr lang="en-US" b="0" i="1" smtClean="0">
                              <a:latin typeface="Cambria Math"/>
                            </a:rPr>
                            <m:t>𝑃</m:t>
                          </m:r>
                        </m:den>
                      </m:f>
                      <m:r>
                        <a:rPr lang="en-US" b="0" i="1" smtClean="0">
                          <a:latin typeface="Cambria Math"/>
                        </a:rPr>
                        <m:t>)=3.000−15.539</m:t>
                      </m:r>
                      <m:r>
                        <a:rPr lang="en-US" b="0" i="0" smtClean="0">
                          <a:latin typeface="Cambria Math"/>
                        </a:rPr>
                        <m:t>[</m:t>
                      </m:r>
                      <m:r>
                        <m:rPr>
                          <m:sty m:val="p"/>
                        </m:rPr>
                        <a:rPr lang="en-US" b="0" i="0" smtClean="0">
                          <a:latin typeface="Cambria Math"/>
                        </a:rPr>
                        <m:t>log</m:t>
                      </m:r>
                      <m:r>
                        <a:rPr lang="en-US" b="0" i="0" smtClean="0">
                          <a:latin typeface="Cambria Math"/>
                        </a:rPr>
                        <m:t>(</m:t>
                      </m:r>
                      <m:f>
                        <m:fPr>
                          <m:ctrlPr>
                            <a:rPr lang="en-US" b="0" i="1" smtClean="0">
                              <a:latin typeface="Cambria Math"/>
                            </a:rPr>
                          </m:ctrlPr>
                        </m:fPr>
                        <m:num>
                          <m:r>
                            <a:rPr lang="en-US" i="1">
                              <a:latin typeface="Cambria Math"/>
                            </a:rPr>
                            <m:t>𝐺𝐷𝑃</m:t>
                          </m:r>
                        </m:num>
                        <m:den>
                          <m:r>
                            <a:rPr lang="en-US" i="1">
                              <a:latin typeface="Cambria Math"/>
                            </a:rPr>
                            <m:t>𝑃</m:t>
                          </m:r>
                        </m:den>
                      </m:f>
                      <m:sSup>
                        <m:sSupPr>
                          <m:ctrlPr>
                            <a:rPr lang="en-US" b="0" i="1" smtClean="0">
                              <a:latin typeface="Cambria Math"/>
                            </a:rPr>
                          </m:ctrlPr>
                        </m:sSupPr>
                        <m:e>
                          <m:r>
                            <a:rPr lang="en-US" b="0" i="1" smtClean="0">
                              <a:latin typeface="Cambria Math"/>
                            </a:rPr>
                            <m:t>)]</m:t>
                          </m:r>
                        </m:e>
                        <m:sup>
                          <m:r>
                            <a:rPr lang="en-US" b="0" i="1" smtClean="0">
                              <a:latin typeface="Cambria Math"/>
                            </a:rPr>
                            <m:t>−2.108</m:t>
                          </m:r>
                        </m:sup>
                      </m:sSup>
                    </m:oMath>
                  </m:oMathPara>
                </a14:m>
                <a:endParaRPr lang="en-US" dirty="0" smtClean="0"/>
              </a:p>
              <a:p>
                <a:endParaRPr lang="en-US" sz="1500" i="1" dirty="0" smtClean="0">
                  <a:latin typeface="Cambria Math"/>
                </a:endParaRPr>
              </a:p>
              <a:p>
                <a14:m>
                  <m:oMath xmlns:m="http://schemas.openxmlformats.org/officeDocument/2006/math">
                    <m:func>
                      <m:funcPr>
                        <m:ctrlPr>
                          <a:rPr lang="en-US" i="1">
                            <a:latin typeface="Cambria Math"/>
                          </a:rPr>
                        </m:ctrlPr>
                      </m:funcPr>
                      <m:fName>
                        <m:r>
                          <m:rPr>
                            <m:sty m:val="p"/>
                          </m:rPr>
                          <a:rPr lang="en-US">
                            <a:latin typeface="Cambria Math"/>
                          </a:rPr>
                          <m:t>log</m:t>
                        </m:r>
                      </m:fName>
                      <m:e>
                        <m:d>
                          <m:dPr>
                            <m:ctrlPr>
                              <a:rPr lang="en-US" i="1">
                                <a:latin typeface="Cambria Math"/>
                              </a:rPr>
                            </m:ctrlPr>
                          </m:dPr>
                          <m:e>
                            <m:f>
                              <m:fPr>
                                <m:ctrlPr>
                                  <a:rPr lang="en-US" i="1">
                                    <a:latin typeface="Cambria Math"/>
                                  </a:rPr>
                                </m:ctrlPr>
                              </m:fPr>
                              <m:num>
                                <m:r>
                                  <a:rPr lang="en-US" i="1">
                                    <a:latin typeface="Cambria Math"/>
                                  </a:rPr>
                                  <m:t>𝐸</m:t>
                                </m:r>
                              </m:num>
                              <m:den>
                                <m:r>
                                  <a:rPr lang="en-US" i="1">
                                    <a:latin typeface="Cambria Math"/>
                                  </a:rPr>
                                  <m:t>𝑃</m:t>
                                </m:r>
                              </m:den>
                            </m:f>
                          </m:e>
                        </m:d>
                      </m:e>
                    </m:func>
                    <m:r>
                      <a:rPr lang="en-US" b="0" i="1" baseline="-25000" smtClean="0">
                        <a:latin typeface="Cambria Math"/>
                      </a:rPr>
                      <m:t>1</m:t>
                    </m:r>
                  </m:oMath>
                </a14:m>
                <a:r>
                  <a:rPr lang="en-US" dirty="0" smtClean="0"/>
                  <a:t> =</a:t>
                </a:r>
                <a:r>
                  <a:rPr lang="en-US" dirty="0">
                    <a:solidFill>
                      <a:prstClr val="black"/>
                    </a:solidFill>
                  </a:rPr>
                  <a:t> </a:t>
                </a:r>
                <a14:m>
                  <m:oMath xmlns:m="http://schemas.openxmlformats.org/officeDocument/2006/math">
                    <m:r>
                      <a:rPr lang="en-US" i="1">
                        <a:solidFill>
                          <a:prstClr val="black"/>
                        </a:solidFill>
                        <a:latin typeface="Cambria Math"/>
                      </a:rPr>
                      <m:t>3</m:t>
                    </m:r>
                    <m:r>
                      <a:rPr lang="en-US" b="0" i="1" smtClean="0">
                        <a:solidFill>
                          <a:prstClr val="black"/>
                        </a:solidFill>
                        <a:latin typeface="Cambria Math"/>
                      </a:rPr>
                      <m:t>.</m:t>
                    </m:r>
                    <m:r>
                      <a:rPr lang="en-US" i="1">
                        <a:solidFill>
                          <a:prstClr val="black"/>
                        </a:solidFill>
                        <a:latin typeface="Cambria Math"/>
                      </a:rPr>
                      <m:t>000−15</m:t>
                    </m:r>
                    <m:r>
                      <a:rPr lang="en-US" b="0" i="1" smtClean="0">
                        <a:solidFill>
                          <a:prstClr val="black"/>
                        </a:solidFill>
                        <a:latin typeface="Cambria Math"/>
                      </a:rPr>
                      <m:t>.</m:t>
                    </m:r>
                    <m:r>
                      <a:rPr lang="en-US" i="1">
                        <a:solidFill>
                          <a:prstClr val="black"/>
                        </a:solidFill>
                        <a:latin typeface="Cambria Math"/>
                      </a:rPr>
                      <m:t>539</m:t>
                    </m:r>
                    <m:r>
                      <a:rPr lang="en-US">
                        <a:solidFill>
                          <a:prstClr val="black"/>
                        </a:solidFill>
                        <a:latin typeface="Cambria Math"/>
                      </a:rPr>
                      <m:t>[</m:t>
                    </m:r>
                    <m:r>
                      <m:rPr>
                        <m:sty m:val="p"/>
                      </m:rPr>
                      <a:rPr lang="en-US">
                        <a:solidFill>
                          <a:prstClr val="black"/>
                        </a:solidFill>
                        <a:latin typeface="Cambria Math"/>
                      </a:rPr>
                      <m:t>log</m:t>
                    </m:r>
                    <m:r>
                      <a:rPr lang="en-US">
                        <a:solidFill>
                          <a:prstClr val="black"/>
                        </a:solidFill>
                        <a:latin typeface="Cambria Math"/>
                      </a:rPr>
                      <m:t>(</m:t>
                    </m:r>
                    <m:r>
                      <a:rPr lang="en-US" b="0" i="1" smtClean="0">
                        <a:solidFill>
                          <a:prstClr val="black"/>
                        </a:solidFill>
                        <a:latin typeface="Cambria Math"/>
                      </a:rPr>
                      <m:t>600</m:t>
                    </m:r>
                    <m:sSup>
                      <m:sSupPr>
                        <m:ctrlPr>
                          <a:rPr lang="en-US" i="1">
                            <a:solidFill>
                              <a:prstClr val="black"/>
                            </a:solidFill>
                            <a:latin typeface="Cambria Math"/>
                          </a:rPr>
                        </m:ctrlPr>
                      </m:sSupPr>
                      <m:e>
                        <m:r>
                          <a:rPr lang="en-US" i="1">
                            <a:solidFill>
                              <a:prstClr val="black"/>
                            </a:solidFill>
                            <a:latin typeface="Cambria Math"/>
                          </a:rPr>
                          <m:t>)]</m:t>
                        </m:r>
                      </m:e>
                      <m:sup>
                        <m:r>
                          <a:rPr lang="en-US" i="1">
                            <a:solidFill>
                              <a:prstClr val="black"/>
                            </a:solidFill>
                            <a:latin typeface="Cambria Math"/>
                          </a:rPr>
                          <m:t>−2.108</m:t>
                        </m:r>
                      </m:sup>
                    </m:sSup>
                  </m:oMath>
                </a14:m>
                <a:r>
                  <a:rPr lang="en-US" dirty="0" smtClean="0"/>
                  <a:t> = 1.197</a:t>
                </a:r>
              </a:p>
              <a:p>
                <a:endParaRPr lang="en-US" sz="1000" dirty="0" smtClean="0"/>
              </a:p>
              <a:p>
                <a:r>
                  <a:rPr lang="en-US" sz="2000" b="0" dirty="0" smtClean="0"/>
                  <a:t>                                         </a:t>
                </a:r>
                <a:r>
                  <a:rPr lang="en-US" sz="2000" b="0" dirty="0" smtClean="0">
                    <a:sym typeface="Symbol"/>
                  </a:rPr>
                  <a:t></a:t>
                </a:r>
                <a:r>
                  <a:rPr lang="en-US" sz="2000" b="0" dirty="0" smtClean="0"/>
                  <a:t> </a:t>
                </a:r>
                <a14:m>
                  <m:oMath xmlns:m="http://schemas.openxmlformats.org/officeDocument/2006/math">
                    <m:d>
                      <m:dPr>
                        <m:ctrlPr>
                          <a:rPr lang="en-US" i="1">
                            <a:solidFill>
                              <a:prstClr val="black"/>
                            </a:solidFill>
                            <a:latin typeface="Cambria Math"/>
                          </a:rPr>
                        </m:ctrlPr>
                      </m:dPr>
                      <m:e>
                        <m:f>
                          <m:fPr>
                            <m:ctrlPr>
                              <a:rPr lang="en-US" i="1">
                                <a:solidFill>
                                  <a:prstClr val="black"/>
                                </a:solidFill>
                                <a:latin typeface="Cambria Math"/>
                              </a:rPr>
                            </m:ctrlPr>
                          </m:fPr>
                          <m:num>
                            <m:r>
                              <a:rPr lang="en-US" i="1">
                                <a:solidFill>
                                  <a:prstClr val="black"/>
                                </a:solidFill>
                                <a:latin typeface="Cambria Math"/>
                              </a:rPr>
                              <m:t>𝐸</m:t>
                            </m:r>
                          </m:num>
                          <m:den>
                            <m:r>
                              <a:rPr lang="en-US" i="1">
                                <a:solidFill>
                                  <a:prstClr val="black"/>
                                </a:solidFill>
                                <a:latin typeface="Cambria Math"/>
                              </a:rPr>
                              <m:t>𝑃</m:t>
                            </m:r>
                          </m:den>
                        </m:f>
                      </m:e>
                    </m:d>
                    <m:r>
                      <a:rPr lang="en-US" b="0" i="1" baseline="-25000" smtClean="0">
                        <a:solidFill>
                          <a:prstClr val="black"/>
                        </a:solidFill>
                        <a:latin typeface="Cambria Math"/>
                      </a:rPr>
                      <m:t>1</m:t>
                    </m:r>
                  </m:oMath>
                </a14:m>
                <a:r>
                  <a:rPr lang="en-US" dirty="0">
                    <a:solidFill>
                      <a:prstClr val="black"/>
                    </a:solidFill>
                  </a:rPr>
                  <a:t> </a:t>
                </a:r>
                <a:r>
                  <a:rPr lang="en-US" sz="2200" dirty="0" smtClean="0"/>
                  <a:t>= </a:t>
                </a:r>
                <a:r>
                  <a:rPr lang="en-US" dirty="0" smtClean="0"/>
                  <a:t>15.7 GJ/Person</a:t>
                </a:r>
              </a:p>
              <a:p>
                <a:endParaRPr lang="en-US" sz="1000" dirty="0" smtClean="0"/>
              </a:p>
              <a:p>
                <a:pPr lvl="0"/>
                <a14:m>
                  <m:oMath xmlns:m="http://schemas.openxmlformats.org/officeDocument/2006/math">
                    <m:func>
                      <m:funcPr>
                        <m:ctrlPr>
                          <a:rPr lang="en-US" i="1">
                            <a:solidFill>
                              <a:prstClr val="black"/>
                            </a:solidFill>
                            <a:latin typeface="Cambria Math"/>
                          </a:rPr>
                        </m:ctrlPr>
                      </m:funcPr>
                      <m:fName>
                        <m:r>
                          <m:rPr>
                            <m:sty m:val="p"/>
                          </m:rPr>
                          <a:rPr lang="en-US">
                            <a:solidFill>
                              <a:prstClr val="black"/>
                            </a:solidFill>
                            <a:latin typeface="Cambria Math"/>
                          </a:rPr>
                          <m:t>log</m:t>
                        </m:r>
                      </m:fName>
                      <m:e>
                        <m:d>
                          <m:dPr>
                            <m:ctrlPr>
                              <a:rPr lang="en-US" i="1">
                                <a:solidFill>
                                  <a:prstClr val="black"/>
                                </a:solidFill>
                                <a:latin typeface="Cambria Math"/>
                              </a:rPr>
                            </m:ctrlPr>
                          </m:dPr>
                          <m:e>
                            <m:f>
                              <m:fPr>
                                <m:ctrlPr>
                                  <a:rPr lang="en-US" i="1">
                                    <a:solidFill>
                                      <a:prstClr val="black"/>
                                    </a:solidFill>
                                    <a:latin typeface="Cambria Math"/>
                                  </a:rPr>
                                </m:ctrlPr>
                              </m:fPr>
                              <m:num>
                                <m:r>
                                  <a:rPr lang="en-US" i="1">
                                    <a:solidFill>
                                      <a:prstClr val="black"/>
                                    </a:solidFill>
                                    <a:latin typeface="Cambria Math"/>
                                  </a:rPr>
                                  <m:t>𝐸</m:t>
                                </m:r>
                              </m:num>
                              <m:den>
                                <m:r>
                                  <a:rPr lang="en-US" i="1">
                                    <a:solidFill>
                                      <a:prstClr val="black"/>
                                    </a:solidFill>
                                    <a:latin typeface="Cambria Math"/>
                                  </a:rPr>
                                  <m:t>𝑃</m:t>
                                </m:r>
                              </m:den>
                            </m:f>
                          </m:e>
                        </m:d>
                      </m:e>
                    </m:func>
                    <m:r>
                      <a:rPr lang="en-US" b="0" i="1" baseline="-25000" smtClean="0">
                        <a:solidFill>
                          <a:prstClr val="black"/>
                        </a:solidFill>
                        <a:latin typeface="Cambria Math"/>
                      </a:rPr>
                      <m:t>2</m:t>
                    </m:r>
                  </m:oMath>
                </a14:m>
                <a:r>
                  <a:rPr lang="en-US" dirty="0">
                    <a:solidFill>
                      <a:prstClr val="black"/>
                    </a:solidFill>
                  </a:rPr>
                  <a:t> = </a:t>
                </a:r>
                <a14:m>
                  <m:oMath xmlns:m="http://schemas.openxmlformats.org/officeDocument/2006/math">
                    <m:r>
                      <a:rPr lang="en-US" i="1">
                        <a:solidFill>
                          <a:prstClr val="black"/>
                        </a:solidFill>
                        <a:latin typeface="Cambria Math"/>
                      </a:rPr>
                      <m:t>3</m:t>
                    </m:r>
                    <m:r>
                      <a:rPr lang="en-US" b="0" i="1" smtClean="0">
                        <a:solidFill>
                          <a:prstClr val="black"/>
                        </a:solidFill>
                        <a:latin typeface="Cambria Math"/>
                      </a:rPr>
                      <m:t>.</m:t>
                    </m:r>
                    <m:r>
                      <a:rPr lang="en-US" i="1">
                        <a:solidFill>
                          <a:prstClr val="black"/>
                        </a:solidFill>
                        <a:latin typeface="Cambria Math"/>
                      </a:rPr>
                      <m:t>000−15</m:t>
                    </m:r>
                    <m:r>
                      <a:rPr lang="en-US" b="0" i="1" smtClean="0">
                        <a:solidFill>
                          <a:prstClr val="black"/>
                        </a:solidFill>
                        <a:latin typeface="Cambria Math"/>
                      </a:rPr>
                      <m:t>.</m:t>
                    </m:r>
                    <m:r>
                      <a:rPr lang="en-US" i="1">
                        <a:solidFill>
                          <a:prstClr val="black"/>
                        </a:solidFill>
                        <a:latin typeface="Cambria Math"/>
                      </a:rPr>
                      <m:t>539</m:t>
                    </m:r>
                    <m:r>
                      <a:rPr lang="en-US">
                        <a:solidFill>
                          <a:prstClr val="black"/>
                        </a:solidFill>
                        <a:latin typeface="Cambria Math"/>
                      </a:rPr>
                      <m:t>[</m:t>
                    </m:r>
                    <m:r>
                      <m:rPr>
                        <m:sty m:val="p"/>
                      </m:rPr>
                      <a:rPr lang="en-US">
                        <a:solidFill>
                          <a:prstClr val="black"/>
                        </a:solidFill>
                        <a:latin typeface="Cambria Math"/>
                      </a:rPr>
                      <m:t>log</m:t>
                    </m:r>
                    <m:r>
                      <a:rPr lang="en-US">
                        <a:solidFill>
                          <a:prstClr val="black"/>
                        </a:solidFill>
                        <a:latin typeface="Cambria Math"/>
                      </a:rPr>
                      <m:t>(</m:t>
                    </m:r>
                    <m:r>
                      <a:rPr lang="en-US" i="1">
                        <a:solidFill>
                          <a:prstClr val="black"/>
                        </a:solidFill>
                        <a:latin typeface="Cambria Math"/>
                      </a:rPr>
                      <m:t>60</m:t>
                    </m:r>
                    <m:r>
                      <a:rPr lang="en-US" b="0" i="1" smtClean="0">
                        <a:solidFill>
                          <a:prstClr val="black"/>
                        </a:solidFill>
                        <a:latin typeface="Cambria Math"/>
                      </a:rPr>
                      <m:t>0</m:t>
                    </m:r>
                    <m:r>
                      <a:rPr lang="en-US" i="1">
                        <a:solidFill>
                          <a:prstClr val="black"/>
                        </a:solidFill>
                        <a:latin typeface="Cambria Math"/>
                      </a:rPr>
                      <m:t>0</m:t>
                    </m:r>
                    <m:sSup>
                      <m:sSupPr>
                        <m:ctrlPr>
                          <a:rPr lang="en-US" i="1">
                            <a:solidFill>
                              <a:prstClr val="black"/>
                            </a:solidFill>
                            <a:latin typeface="Cambria Math"/>
                          </a:rPr>
                        </m:ctrlPr>
                      </m:sSupPr>
                      <m:e>
                        <m:r>
                          <a:rPr lang="en-US" i="1">
                            <a:solidFill>
                              <a:prstClr val="black"/>
                            </a:solidFill>
                            <a:latin typeface="Cambria Math"/>
                          </a:rPr>
                          <m:t>)]</m:t>
                        </m:r>
                      </m:e>
                      <m:sup>
                        <m:r>
                          <a:rPr lang="en-US" i="1">
                            <a:solidFill>
                              <a:prstClr val="black"/>
                            </a:solidFill>
                            <a:latin typeface="Cambria Math"/>
                          </a:rPr>
                          <m:t>−2.108</m:t>
                        </m:r>
                      </m:sup>
                    </m:sSup>
                  </m:oMath>
                </a14:m>
                <a:r>
                  <a:rPr lang="en-US" dirty="0">
                    <a:solidFill>
                      <a:prstClr val="black"/>
                    </a:solidFill>
                  </a:rPr>
                  <a:t> = </a:t>
                </a:r>
                <a:r>
                  <a:rPr lang="en-US" dirty="0" smtClean="0">
                    <a:solidFill>
                      <a:prstClr val="black"/>
                    </a:solidFill>
                  </a:rPr>
                  <a:t>2.057</a:t>
                </a:r>
              </a:p>
              <a:p>
                <a:pPr lvl="0"/>
                <a:endParaRPr lang="en-US" sz="1000" dirty="0">
                  <a:solidFill>
                    <a:prstClr val="black"/>
                  </a:solidFill>
                </a:endParaRPr>
              </a:p>
              <a:p>
                <a:r>
                  <a:rPr lang="en-US" sz="2000" dirty="0" smtClean="0">
                    <a:solidFill>
                      <a:prstClr val="black"/>
                    </a:solidFill>
                  </a:rPr>
                  <a:t>                                        </a:t>
                </a:r>
                <a:r>
                  <a:rPr lang="en-US" sz="2000" dirty="0">
                    <a:solidFill>
                      <a:prstClr val="black"/>
                    </a:solidFill>
                    <a:sym typeface="Symbol"/>
                  </a:rPr>
                  <a:t></a:t>
                </a:r>
                <a:r>
                  <a:rPr lang="en-US" sz="2000" dirty="0">
                    <a:solidFill>
                      <a:prstClr val="black"/>
                    </a:solidFill>
                  </a:rPr>
                  <a:t> </a:t>
                </a:r>
                <a14:m>
                  <m:oMath xmlns:m="http://schemas.openxmlformats.org/officeDocument/2006/math">
                    <m:d>
                      <m:dPr>
                        <m:ctrlPr>
                          <a:rPr lang="en-US" i="1">
                            <a:solidFill>
                              <a:prstClr val="black"/>
                            </a:solidFill>
                            <a:latin typeface="Cambria Math"/>
                          </a:rPr>
                        </m:ctrlPr>
                      </m:dPr>
                      <m:e>
                        <m:f>
                          <m:fPr>
                            <m:ctrlPr>
                              <a:rPr lang="en-US" i="1">
                                <a:solidFill>
                                  <a:prstClr val="black"/>
                                </a:solidFill>
                                <a:latin typeface="Cambria Math"/>
                              </a:rPr>
                            </m:ctrlPr>
                          </m:fPr>
                          <m:num>
                            <m:r>
                              <a:rPr lang="en-US" i="1">
                                <a:solidFill>
                                  <a:prstClr val="black"/>
                                </a:solidFill>
                                <a:latin typeface="Cambria Math"/>
                              </a:rPr>
                              <m:t>𝐸</m:t>
                            </m:r>
                          </m:num>
                          <m:den>
                            <m:r>
                              <a:rPr lang="en-US" i="1">
                                <a:solidFill>
                                  <a:prstClr val="black"/>
                                </a:solidFill>
                                <a:latin typeface="Cambria Math"/>
                              </a:rPr>
                              <m:t>𝑃</m:t>
                            </m:r>
                          </m:den>
                        </m:f>
                      </m:e>
                    </m:d>
                    <m:r>
                      <a:rPr lang="en-US" b="0" i="1" baseline="-25000" smtClean="0">
                        <a:solidFill>
                          <a:prstClr val="black"/>
                        </a:solidFill>
                        <a:latin typeface="Cambria Math"/>
                      </a:rPr>
                      <m:t>2</m:t>
                    </m:r>
                  </m:oMath>
                </a14:m>
                <a:r>
                  <a:rPr lang="en-US" dirty="0" smtClean="0">
                    <a:solidFill>
                      <a:prstClr val="black"/>
                    </a:solidFill>
                  </a:rPr>
                  <a:t> = 114 GJ/person</a:t>
                </a:r>
                <a:endParaRPr lang="en-US" baseline="30000" dirty="0" smtClean="0">
                  <a:solidFill>
                    <a:prstClr val="black"/>
                  </a:solidFill>
                </a:endParaRPr>
              </a:p>
              <a:p>
                <a:endParaRPr lang="en-US" sz="1500" dirty="0" smtClean="0">
                  <a:solidFill>
                    <a:prstClr val="black"/>
                  </a:solidFill>
                </a:endParaRPr>
              </a:p>
              <a:p>
                <a:r>
                  <a:rPr lang="en-US" sz="2000" b="0" dirty="0" smtClean="0">
                    <a:solidFill>
                      <a:prstClr val="black"/>
                    </a:solidFill>
                    <a:sym typeface="Symbol"/>
                  </a:rPr>
                  <a:t>     </a:t>
                </a:r>
                <a:r>
                  <a:rPr lang="en-US" sz="2000" b="0" dirty="0" smtClean="0">
                    <a:solidFill>
                      <a:prstClr val="black"/>
                    </a:solidFill>
                  </a:rPr>
                  <a:t>   </a:t>
                </a:r>
                <a14:m>
                  <m:oMath xmlns:m="http://schemas.openxmlformats.org/officeDocument/2006/math">
                    <m:f>
                      <m:fPr>
                        <m:ctrlPr>
                          <a:rPr lang="en-US" sz="2000" b="0" i="1" smtClean="0">
                            <a:solidFill>
                              <a:prstClr val="black"/>
                            </a:solidFill>
                            <a:latin typeface="Cambria Math"/>
                          </a:rPr>
                        </m:ctrlPr>
                      </m:fPr>
                      <m:num>
                        <m:d>
                          <m:dPr>
                            <m:ctrlPr>
                              <a:rPr lang="en-US" sz="2000" i="1">
                                <a:solidFill>
                                  <a:prstClr val="black"/>
                                </a:solidFill>
                                <a:latin typeface="Cambria Math"/>
                              </a:rPr>
                            </m:ctrlPr>
                          </m:dPr>
                          <m:e>
                            <m:f>
                              <m:fPr>
                                <m:ctrlPr>
                                  <a:rPr lang="en-US" sz="2000" i="1">
                                    <a:solidFill>
                                      <a:prstClr val="black"/>
                                    </a:solidFill>
                                    <a:latin typeface="Cambria Math"/>
                                  </a:rPr>
                                </m:ctrlPr>
                              </m:fPr>
                              <m:num>
                                <m:r>
                                  <a:rPr lang="en-US" sz="2000" i="1">
                                    <a:solidFill>
                                      <a:prstClr val="black"/>
                                    </a:solidFill>
                                    <a:latin typeface="Cambria Math"/>
                                  </a:rPr>
                                  <m:t>𝐸</m:t>
                                </m:r>
                              </m:num>
                              <m:den>
                                <m:r>
                                  <a:rPr lang="en-US" sz="2000" i="1">
                                    <a:solidFill>
                                      <a:prstClr val="black"/>
                                    </a:solidFill>
                                    <a:latin typeface="Cambria Math"/>
                                  </a:rPr>
                                  <m:t>𝑃</m:t>
                                </m:r>
                              </m:den>
                            </m:f>
                          </m:e>
                        </m:d>
                        <m:r>
                          <a:rPr lang="en-US" sz="2000" b="0" i="1" baseline="-25000" smtClean="0">
                            <a:solidFill>
                              <a:prstClr val="black"/>
                            </a:solidFill>
                            <a:latin typeface="Cambria Math"/>
                          </a:rPr>
                          <m:t>2</m:t>
                        </m:r>
                      </m:num>
                      <m:den>
                        <m:d>
                          <m:dPr>
                            <m:ctrlPr>
                              <a:rPr lang="en-US" sz="2000" i="1">
                                <a:solidFill>
                                  <a:prstClr val="black"/>
                                </a:solidFill>
                                <a:latin typeface="Cambria Math"/>
                              </a:rPr>
                            </m:ctrlPr>
                          </m:dPr>
                          <m:e>
                            <m:f>
                              <m:fPr>
                                <m:ctrlPr>
                                  <a:rPr lang="en-US" sz="2000" i="1">
                                    <a:solidFill>
                                      <a:prstClr val="black"/>
                                    </a:solidFill>
                                    <a:latin typeface="Cambria Math"/>
                                  </a:rPr>
                                </m:ctrlPr>
                              </m:fPr>
                              <m:num>
                                <m:r>
                                  <a:rPr lang="en-US" sz="2000" i="1">
                                    <a:solidFill>
                                      <a:prstClr val="black"/>
                                    </a:solidFill>
                                    <a:latin typeface="Cambria Math"/>
                                  </a:rPr>
                                  <m:t>𝐸</m:t>
                                </m:r>
                              </m:num>
                              <m:den>
                                <m:r>
                                  <a:rPr lang="en-US" sz="2000" i="1">
                                    <a:solidFill>
                                      <a:prstClr val="black"/>
                                    </a:solidFill>
                                    <a:latin typeface="Cambria Math"/>
                                  </a:rPr>
                                  <m:t>𝑃</m:t>
                                </m:r>
                              </m:den>
                            </m:f>
                          </m:e>
                        </m:d>
                        <m:r>
                          <a:rPr lang="en-US" sz="2000" b="0" i="1" baseline="-25000" smtClean="0">
                            <a:solidFill>
                              <a:prstClr val="black"/>
                            </a:solidFill>
                            <a:latin typeface="Cambria Math"/>
                          </a:rPr>
                          <m:t>1</m:t>
                        </m:r>
                      </m:den>
                    </m:f>
                  </m:oMath>
                </a14:m>
                <a:r>
                  <a:rPr lang="en-US" sz="2000" dirty="0" smtClean="0">
                    <a:solidFill>
                      <a:prstClr val="black"/>
                    </a:solidFill>
                  </a:rPr>
                  <a:t> </a:t>
                </a:r>
                <a:r>
                  <a:rPr lang="en-US" sz="2000" dirty="0">
                    <a:solidFill>
                      <a:prstClr val="black"/>
                    </a:solidFill>
                  </a:rPr>
                  <a:t>=  </a:t>
                </a:r>
                <a:r>
                  <a:rPr lang="en-US" sz="2000" dirty="0" smtClean="0">
                    <a:solidFill>
                      <a:prstClr val="black"/>
                    </a:solidFill>
                  </a:rPr>
                  <a:t>114/15.7 = 7.26   or </a:t>
                </a:r>
                <a14:m>
                  <m:oMath xmlns:m="http://schemas.openxmlformats.org/officeDocument/2006/math">
                    <m:d>
                      <m:dPr>
                        <m:ctrlPr>
                          <a:rPr lang="en-US" sz="2000" i="1">
                            <a:solidFill>
                              <a:prstClr val="black"/>
                            </a:solidFill>
                            <a:latin typeface="Cambria Math"/>
                          </a:rPr>
                        </m:ctrlPr>
                      </m:dPr>
                      <m:e>
                        <m:f>
                          <m:fPr>
                            <m:ctrlPr>
                              <a:rPr lang="en-US" sz="2000" i="1">
                                <a:solidFill>
                                  <a:prstClr val="black"/>
                                </a:solidFill>
                                <a:latin typeface="Cambria Math"/>
                              </a:rPr>
                            </m:ctrlPr>
                          </m:fPr>
                          <m:num>
                            <m:r>
                              <a:rPr lang="en-US" sz="2000" i="1">
                                <a:solidFill>
                                  <a:prstClr val="black"/>
                                </a:solidFill>
                                <a:latin typeface="Cambria Math"/>
                              </a:rPr>
                              <m:t>𝐸</m:t>
                            </m:r>
                          </m:num>
                          <m:den>
                            <m:r>
                              <a:rPr lang="en-US" sz="2000" i="1">
                                <a:solidFill>
                                  <a:prstClr val="black"/>
                                </a:solidFill>
                                <a:latin typeface="Cambria Math"/>
                              </a:rPr>
                              <m:t>𝑃</m:t>
                            </m:r>
                          </m:den>
                        </m:f>
                      </m:e>
                    </m:d>
                    <m:r>
                      <a:rPr lang="en-US" sz="2000" i="1" baseline="-25000">
                        <a:solidFill>
                          <a:prstClr val="black"/>
                        </a:solidFill>
                        <a:latin typeface="Cambria Math"/>
                      </a:rPr>
                      <m:t>2</m:t>
                    </m:r>
                  </m:oMath>
                </a14:m>
                <a:r>
                  <a:rPr lang="en-US" sz="2000" dirty="0" smtClean="0">
                    <a:solidFill>
                      <a:prstClr val="black"/>
                    </a:solidFill>
                  </a:rPr>
                  <a:t> is 7.26 times higher than </a:t>
                </a:r>
                <a:r>
                  <a:rPr lang="en-US" sz="2000" dirty="0" smtClean="0"/>
                  <a:t> </a:t>
                </a:r>
                <a14:m>
                  <m:oMath xmlns:m="http://schemas.openxmlformats.org/officeDocument/2006/math">
                    <m:d>
                      <m:dPr>
                        <m:ctrlPr>
                          <a:rPr lang="en-US" sz="2000" i="1">
                            <a:solidFill>
                              <a:prstClr val="black"/>
                            </a:solidFill>
                            <a:latin typeface="Cambria Math"/>
                          </a:rPr>
                        </m:ctrlPr>
                      </m:dPr>
                      <m:e>
                        <m:f>
                          <m:fPr>
                            <m:ctrlPr>
                              <a:rPr lang="en-US" sz="2000" i="1">
                                <a:solidFill>
                                  <a:prstClr val="black"/>
                                </a:solidFill>
                                <a:latin typeface="Cambria Math"/>
                              </a:rPr>
                            </m:ctrlPr>
                          </m:fPr>
                          <m:num>
                            <m:r>
                              <a:rPr lang="en-US" sz="2000" i="1">
                                <a:solidFill>
                                  <a:prstClr val="black"/>
                                </a:solidFill>
                                <a:latin typeface="Cambria Math"/>
                              </a:rPr>
                              <m:t>𝐸</m:t>
                            </m:r>
                          </m:num>
                          <m:den>
                            <m:r>
                              <a:rPr lang="en-US" sz="2000" i="1">
                                <a:solidFill>
                                  <a:prstClr val="black"/>
                                </a:solidFill>
                                <a:latin typeface="Cambria Math"/>
                              </a:rPr>
                              <m:t>𝑃</m:t>
                            </m:r>
                          </m:den>
                        </m:f>
                      </m:e>
                    </m:d>
                    <m:r>
                      <a:rPr lang="en-US" sz="2000" b="0" i="1" baseline="-25000" smtClean="0">
                        <a:solidFill>
                          <a:prstClr val="black"/>
                        </a:solidFill>
                        <a:latin typeface="Cambria Math"/>
                      </a:rPr>
                      <m:t>1</m:t>
                    </m:r>
                  </m:oMath>
                </a14:m>
                <a:r>
                  <a:rPr lang="en-US" sz="2200" dirty="0" smtClean="0">
                    <a:solidFill>
                      <a:prstClr val="black"/>
                    </a:solidFill>
                  </a:rPr>
                  <a:t> </a:t>
                </a:r>
                <a:endParaRPr lang="en-US" sz="2200" dirty="0"/>
              </a:p>
            </p:txBody>
          </p:sp>
        </mc:Choice>
        <mc:Fallback>
          <p:sp>
            <p:nvSpPr>
              <p:cNvPr id="5" name="TextBox 4"/>
              <p:cNvSpPr txBox="1">
                <a:spLocks noRot="1" noChangeAspect="1" noMove="1" noResize="1" noEditPoints="1" noAdjustHandles="1" noChangeArrowheads="1" noChangeShapeType="1" noTextEdit="1"/>
              </p:cNvSpPr>
              <p:nvPr/>
            </p:nvSpPr>
            <p:spPr>
              <a:xfrm>
                <a:off x="457200" y="533400"/>
                <a:ext cx="8153400" cy="5476114"/>
              </a:xfrm>
              <a:prstGeom prst="rect">
                <a:avLst/>
              </a:prstGeom>
              <a:blipFill rotWithShape="1">
                <a:blip r:embed="rId3"/>
                <a:stretch>
                  <a:fillRect l="-897" t="-668"/>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32</a:t>
            </a:fld>
            <a:endParaRPr lang="en-US"/>
          </a:p>
        </p:txBody>
      </p:sp>
    </p:spTree>
    <p:extLst>
      <p:ext uri="{BB962C8B-B14F-4D97-AF65-F5344CB8AC3E}">
        <p14:creationId xmlns:p14="http://schemas.microsoft.com/office/powerpoint/2010/main" val="25186686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533400"/>
            <a:ext cx="8458200" cy="1107996"/>
          </a:xfrm>
          <a:prstGeom prst="rect">
            <a:avLst/>
          </a:prstGeom>
          <a:noFill/>
        </p:spPr>
        <p:txBody>
          <a:bodyPr wrap="square" rtlCol="0">
            <a:spAutoFit/>
          </a:bodyPr>
          <a:lstStyle/>
          <a:p>
            <a:pPr marL="342900" indent="-285750">
              <a:buFont typeface="Arial" pitchFamily="34" charset="0"/>
              <a:buChar char="•"/>
            </a:pPr>
            <a:r>
              <a:rPr lang="en-US" sz="2200" dirty="0"/>
              <a:t>However, the energy use per capita is different for countries even for those with similar GDPs which is due to differences in economic systems, energy efficiencies and other related factors</a:t>
            </a:r>
            <a:r>
              <a:rPr lang="en-US" sz="2200" dirty="0" smtClean="0"/>
              <a:t>.</a:t>
            </a:r>
            <a:endParaRPr lang="en-US" sz="1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33</a:t>
            </a:fld>
            <a:endParaRPr lang="en-US"/>
          </a:p>
        </p:txBody>
      </p:sp>
      <p:pic>
        <p:nvPicPr>
          <p:cNvPr id="1028" name="Picture 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029200" y="1828800"/>
            <a:ext cx="4005263" cy="4772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304800" y="2238613"/>
            <a:ext cx="4800600" cy="3170099"/>
          </a:xfrm>
          <a:prstGeom prst="rect">
            <a:avLst/>
          </a:prstGeom>
          <a:noFill/>
        </p:spPr>
        <p:txBody>
          <a:bodyPr wrap="square" rtlCol="0">
            <a:spAutoFit/>
          </a:bodyPr>
          <a:lstStyle/>
          <a:p>
            <a:pPr marL="57150"/>
            <a:r>
              <a:rPr lang="en-US" sz="2200" dirty="0" smtClean="0"/>
              <a:t>Another approach:</a:t>
            </a:r>
          </a:p>
          <a:p>
            <a:pPr marL="57150"/>
            <a:r>
              <a:rPr lang="en-US" sz="2200" b="1" dirty="0" smtClean="0"/>
              <a:t>Total </a:t>
            </a:r>
            <a:r>
              <a:rPr lang="en-US" sz="2200" b="1" dirty="0"/>
              <a:t>energy use over time </a:t>
            </a:r>
            <a:endParaRPr lang="en-US" sz="2200" b="1" dirty="0" smtClean="0"/>
          </a:p>
          <a:p>
            <a:pPr marL="57150"/>
            <a:endParaRPr lang="en-US" sz="1200" b="1" dirty="0"/>
          </a:p>
          <a:p>
            <a:pPr marL="57150"/>
            <a:r>
              <a:rPr lang="en-US" sz="2200" dirty="0" smtClean="0"/>
              <a:t>Over </a:t>
            </a:r>
            <a:r>
              <a:rPr lang="en-US" sz="2200" dirty="0"/>
              <a:t>time, a decrease in energy intensity </a:t>
            </a:r>
            <a:r>
              <a:rPr lang="en-US" sz="2200" dirty="0" smtClean="0"/>
              <a:t>(per year per capita) shows </a:t>
            </a:r>
            <a:r>
              <a:rPr lang="en-US" sz="2200" dirty="0"/>
              <a:t>an improvement in energy efficiency and structural changes in economy</a:t>
            </a:r>
            <a:r>
              <a:rPr lang="en-US" sz="2200" dirty="0" smtClean="0"/>
              <a:t>. </a:t>
            </a:r>
          </a:p>
          <a:p>
            <a:pPr marL="57150"/>
            <a:endParaRPr lang="en-US" sz="1200" dirty="0"/>
          </a:p>
          <a:p>
            <a:pPr marL="57150"/>
            <a:r>
              <a:rPr lang="en-US" sz="2200" dirty="0" smtClean="0"/>
              <a:t>However, the observed trend may not </a:t>
            </a:r>
            <a:r>
              <a:rPr lang="en-US" sz="2200" dirty="0" smtClean="0"/>
              <a:t>continue in </a:t>
            </a:r>
            <a:r>
              <a:rPr lang="en-US" sz="2200" dirty="0" smtClean="0"/>
              <a:t>the </a:t>
            </a:r>
            <a:r>
              <a:rPr lang="en-US" sz="2200" dirty="0" smtClean="0"/>
              <a:t>future</a:t>
            </a:r>
            <a:endParaRPr lang="en-US" sz="1200" dirty="0"/>
          </a:p>
        </p:txBody>
      </p:sp>
    </p:spTree>
    <p:extLst>
      <p:ext uri="{BB962C8B-B14F-4D97-AF65-F5344CB8AC3E}">
        <p14:creationId xmlns:p14="http://schemas.microsoft.com/office/powerpoint/2010/main" val="5069153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838200"/>
            <a:ext cx="8458200" cy="5109091"/>
          </a:xfrm>
          <a:prstGeom prst="rect">
            <a:avLst/>
          </a:prstGeom>
          <a:noFill/>
        </p:spPr>
        <p:txBody>
          <a:bodyPr wrap="square" rtlCol="0">
            <a:spAutoFit/>
          </a:bodyPr>
          <a:lstStyle/>
          <a:p>
            <a:endParaRPr lang="en-US" sz="1200" dirty="0"/>
          </a:p>
          <a:p>
            <a:r>
              <a:rPr lang="en-US" sz="2200" dirty="0" smtClean="0"/>
              <a:t>To evaluate the environmental consequences of increased energy use, additional models and methods are required. Two models relate the </a:t>
            </a:r>
            <a:r>
              <a:rPr lang="en-US" sz="2200" b="1" dirty="0" smtClean="0"/>
              <a:t>economic growth</a:t>
            </a:r>
            <a:r>
              <a:rPr lang="en-US" sz="2200" dirty="0" smtClean="0"/>
              <a:t> to the </a:t>
            </a:r>
            <a:r>
              <a:rPr lang="en-US" sz="2200" b="1" dirty="0" smtClean="0"/>
              <a:t>environmental impacts</a:t>
            </a:r>
            <a:r>
              <a:rPr lang="en-US" sz="2200" dirty="0" smtClean="0"/>
              <a:t>: </a:t>
            </a:r>
          </a:p>
          <a:p>
            <a:endParaRPr lang="en-US" sz="1200" dirty="0" smtClean="0"/>
          </a:p>
          <a:p>
            <a:endParaRPr lang="en-US" sz="1200" dirty="0"/>
          </a:p>
          <a:p>
            <a:pPr marL="800100" indent="-342900">
              <a:buFont typeface="+mj-lt"/>
              <a:buAutoNum type="arabicPeriod"/>
            </a:pPr>
            <a:r>
              <a:rPr lang="en-US" sz="2200" dirty="0" smtClean="0"/>
              <a:t>Input-output models</a:t>
            </a:r>
          </a:p>
          <a:p>
            <a:pPr marL="800100" indent="-342900">
              <a:buFont typeface="+mj-lt"/>
              <a:buAutoNum type="arabicPeriod"/>
            </a:pPr>
            <a:endParaRPr lang="en-US" sz="1200" dirty="0" smtClean="0"/>
          </a:p>
          <a:p>
            <a:pPr marL="800100" indent="-342900">
              <a:buFont typeface="+mj-lt"/>
              <a:buAutoNum type="arabicPeriod"/>
            </a:pPr>
            <a:r>
              <a:rPr lang="en-US" sz="2200" dirty="0" smtClean="0"/>
              <a:t>Macroeconomic models</a:t>
            </a:r>
          </a:p>
          <a:p>
            <a:endParaRPr lang="en-US" sz="2200" dirty="0" smtClean="0"/>
          </a:p>
          <a:p>
            <a:endParaRPr lang="en-US" sz="1200" dirty="0"/>
          </a:p>
          <a:p>
            <a:r>
              <a:rPr lang="en-US" sz="2200" u="sng" dirty="0"/>
              <a:t>Input-output models</a:t>
            </a:r>
          </a:p>
          <a:p>
            <a:endParaRPr lang="en-US" sz="1200" dirty="0"/>
          </a:p>
          <a:p>
            <a:r>
              <a:rPr lang="en-US" sz="2200" dirty="0"/>
              <a:t>These models relate the </a:t>
            </a:r>
            <a:r>
              <a:rPr lang="en-US" sz="2200" b="1" dirty="0"/>
              <a:t>interactions</a:t>
            </a:r>
            <a:r>
              <a:rPr lang="en-US" sz="2200" dirty="0"/>
              <a:t> among different </a:t>
            </a:r>
            <a:r>
              <a:rPr lang="en-US" sz="2200" b="1" dirty="0"/>
              <a:t>sectors</a:t>
            </a:r>
            <a:r>
              <a:rPr lang="en-US" sz="2200" dirty="0"/>
              <a:t> of an economy and quantify the value of goods and services that each sector requires from other sectors (inputs) to make its own product (output).</a:t>
            </a:r>
          </a:p>
          <a:p>
            <a:endParaRPr lang="en-US" sz="1200" dirty="0"/>
          </a:p>
          <a:p>
            <a:pPr marL="57150"/>
            <a:endParaRPr lang="en-US" sz="2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34</a:t>
            </a:fld>
            <a:endParaRPr lang="en-US"/>
          </a:p>
        </p:txBody>
      </p:sp>
    </p:spTree>
    <p:extLst>
      <p:ext uri="{BB962C8B-B14F-4D97-AF65-F5344CB8AC3E}">
        <p14:creationId xmlns:p14="http://schemas.microsoft.com/office/powerpoint/2010/main" val="29089842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2900" y="850166"/>
            <a:ext cx="8534400" cy="1631216"/>
          </a:xfrm>
          <a:prstGeom prst="rect">
            <a:avLst/>
          </a:prstGeom>
          <a:noFill/>
        </p:spPr>
        <p:txBody>
          <a:bodyPr wrap="square" rtlCol="0">
            <a:spAutoFit/>
          </a:bodyPr>
          <a:lstStyle/>
          <a:p>
            <a:r>
              <a:rPr lang="en-US" sz="2200" dirty="0" smtClean="0"/>
              <a:t>For example, to produce an average automobile, the auto sector requires products such as iron and plastics (inputs) from other industries (sectors).</a:t>
            </a:r>
          </a:p>
          <a:p>
            <a:endParaRPr lang="en-US" sz="1200" dirty="0"/>
          </a:p>
          <a:p>
            <a:r>
              <a:rPr lang="en-US" sz="2200" dirty="0" smtClean="0"/>
              <a:t>The amount of goods and services each sector buys from other sectors provides information about their economic interactions.     </a:t>
            </a:r>
            <a:endParaRPr lang="en-US" sz="2200" dirty="0"/>
          </a:p>
        </p:txBody>
      </p:sp>
      <p:pic>
        <p:nvPicPr>
          <p:cNvPr id="20485" name="Picture 5"/>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5434" r="14015"/>
          <a:stretch/>
        </p:blipFill>
        <p:spPr bwMode="auto">
          <a:xfrm>
            <a:off x="2895600" y="3276600"/>
            <a:ext cx="5200650" cy="198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a:xfrm>
            <a:off x="6696075" y="6175375"/>
            <a:ext cx="2133600" cy="365125"/>
          </a:xfrm>
        </p:spPr>
        <p:txBody>
          <a:bodyPr/>
          <a:lstStyle/>
          <a:p>
            <a:fld id="{B6F15528-21DE-4FAA-801E-634DDDAF4B2B}" type="slidenum">
              <a:rPr lang="en-US" smtClean="0"/>
              <a:pPr/>
              <a:t>35</a:t>
            </a:fld>
            <a:endParaRPr lang="en-US"/>
          </a:p>
        </p:txBody>
      </p:sp>
      <p:sp>
        <p:nvSpPr>
          <p:cNvPr id="3" name="Rectangle 2"/>
          <p:cNvSpPr/>
          <p:nvPr/>
        </p:nvSpPr>
        <p:spPr>
          <a:xfrm>
            <a:off x="1476374" y="3577432"/>
            <a:ext cx="4572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endParaRPr lang="en-US" dirty="0"/>
          </a:p>
        </p:txBody>
      </p:sp>
      <p:sp>
        <p:nvSpPr>
          <p:cNvPr id="6" name="Rectangle 5"/>
          <p:cNvSpPr/>
          <p:nvPr/>
        </p:nvSpPr>
        <p:spPr>
          <a:xfrm>
            <a:off x="981074" y="4410075"/>
            <a:ext cx="4572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endParaRPr lang="en-US" dirty="0"/>
          </a:p>
        </p:txBody>
      </p:sp>
      <p:sp>
        <p:nvSpPr>
          <p:cNvPr id="7" name="Rectangle 6"/>
          <p:cNvSpPr/>
          <p:nvPr/>
        </p:nvSpPr>
        <p:spPr>
          <a:xfrm>
            <a:off x="2047875" y="4410075"/>
            <a:ext cx="4572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endParaRPr lang="en-US" dirty="0"/>
          </a:p>
        </p:txBody>
      </p:sp>
      <p:cxnSp>
        <p:nvCxnSpPr>
          <p:cNvPr id="8" name="Straight Arrow Connector 7"/>
          <p:cNvCxnSpPr/>
          <p:nvPr/>
        </p:nvCxnSpPr>
        <p:spPr>
          <a:xfrm flipH="1">
            <a:off x="1162049" y="4034632"/>
            <a:ext cx="352425" cy="3468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1114424" y="3958432"/>
            <a:ext cx="333375" cy="33337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983583" y="3983434"/>
            <a:ext cx="228598" cy="3468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flipV="1">
            <a:off x="1864518" y="3983434"/>
            <a:ext cx="233364" cy="3468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a:off x="1483517" y="4672807"/>
            <a:ext cx="478632"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1521621" y="4537670"/>
            <a:ext cx="450053"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rot="18492352">
            <a:off x="898959" y="3817819"/>
            <a:ext cx="463588" cy="369332"/>
          </a:xfrm>
          <a:prstGeom prst="rect">
            <a:avLst/>
          </a:prstGeom>
          <a:noFill/>
        </p:spPr>
        <p:txBody>
          <a:bodyPr wrap="none" rtlCol="0">
            <a:spAutoFit/>
          </a:bodyPr>
          <a:lstStyle/>
          <a:p>
            <a:r>
              <a:rPr lang="en-US" b="1" dirty="0" smtClean="0"/>
              <a:t>b</a:t>
            </a:r>
            <a:r>
              <a:rPr lang="en-US" b="1" baseline="-25000" dirty="0" smtClean="0"/>
              <a:t>12</a:t>
            </a:r>
            <a:endParaRPr lang="en-US" b="1" baseline="-25000" dirty="0"/>
          </a:p>
        </p:txBody>
      </p:sp>
      <p:sp>
        <p:nvSpPr>
          <p:cNvPr id="15" name="TextBox 14"/>
          <p:cNvSpPr txBox="1"/>
          <p:nvPr/>
        </p:nvSpPr>
        <p:spPr>
          <a:xfrm rot="18492352">
            <a:off x="1256026" y="4033827"/>
            <a:ext cx="465192" cy="369332"/>
          </a:xfrm>
          <a:prstGeom prst="rect">
            <a:avLst/>
          </a:prstGeom>
          <a:noFill/>
        </p:spPr>
        <p:txBody>
          <a:bodyPr wrap="none" rtlCol="0">
            <a:spAutoFit/>
          </a:bodyPr>
          <a:lstStyle/>
          <a:p>
            <a:r>
              <a:rPr lang="en-US" b="1" dirty="0" smtClean="0"/>
              <a:t>b</a:t>
            </a:r>
            <a:r>
              <a:rPr lang="en-US" b="1" baseline="-25000" dirty="0" smtClean="0"/>
              <a:t>21</a:t>
            </a:r>
            <a:endParaRPr lang="en-US" b="1" baseline="-25000" dirty="0"/>
          </a:p>
        </p:txBody>
      </p:sp>
    </p:spTree>
    <p:extLst>
      <p:ext uri="{BB962C8B-B14F-4D97-AF65-F5344CB8AC3E}">
        <p14:creationId xmlns:p14="http://schemas.microsoft.com/office/powerpoint/2010/main" val="25186686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4323" y="381000"/>
            <a:ext cx="8458200" cy="2154436"/>
          </a:xfrm>
          <a:prstGeom prst="rect">
            <a:avLst/>
          </a:prstGeom>
          <a:noFill/>
        </p:spPr>
        <p:txBody>
          <a:bodyPr wrap="square" rtlCol="0">
            <a:spAutoFit/>
          </a:bodyPr>
          <a:lstStyle/>
          <a:p>
            <a:r>
              <a:rPr lang="en-US" sz="2200" dirty="0" smtClean="0"/>
              <a:t>How </a:t>
            </a:r>
            <a:r>
              <a:rPr lang="en-US" sz="2200" b="1" dirty="0" smtClean="0"/>
              <a:t>environmental impacts </a:t>
            </a:r>
            <a:r>
              <a:rPr lang="en-US" sz="2200" dirty="0" smtClean="0"/>
              <a:t>are accounted for?</a:t>
            </a:r>
          </a:p>
          <a:p>
            <a:endParaRPr lang="en-US" sz="1200" dirty="0"/>
          </a:p>
          <a:p>
            <a:r>
              <a:rPr lang="en-US" sz="2200" dirty="0" smtClean="0"/>
              <a:t>Any </a:t>
            </a:r>
            <a:r>
              <a:rPr lang="en-US" sz="2200" b="1" dirty="0" smtClean="0"/>
              <a:t>increase</a:t>
            </a:r>
            <a:r>
              <a:rPr lang="en-US" sz="2200" dirty="0" smtClean="0"/>
              <a:t> in </a:t>
            </a:r>
            <a:r>
              <a:rPr lang="en-US" sz="2200" b="1" dirty="0" smtClean="0"/>
              <a:t>economic activity </a:t>
            </a:r>
            <a:r>
              <a:rPr lang="en-US" sz="2200" dirty="0" smtClean="0"/>
              <a:t>will likely to generate more </a:t>
            </a:r>
            <a:r>
              <a:rPr lang="en-US" sz="2200" b="1" dirty="0" smtClean="0"/>
              <a:t>environmental emissions </a:t>
            </a:r>
            <a:r>
              <a:rPr lang="en-US" sz="2200" dirty="0" smtClean="0"/>
              <a:t>that can be quantified</a:t>
            </a:r>
          </a:p>
          <a:p>
            <a:endParaRPr lang="en-US" sz="1200" dirty="0" smtClean="0"/>
          </a:p>
          <a:p>
            <a:r>
              <a:rPr lang="en-US" sz="2200" dirty="0" smtClean="0"/>
              <a:t>As an example, EPA publication for release of toxic materials from manufacturing industries</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36</a:t>
            </a:fld>
            <a:endParaRPr lang="en-US"/>
          </a:p>
        </p:txBody>
      </p:sp>
      <p:pic>
        <p:nvPicPr>
          <p:cNvPr id="6" name="Picture 4"/>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1936"/>
          <a:stretch/>
        </p:blipFill>
        <p:spPr bwMode="auto">
          <a:xfrm>
            <a:off x="1478213" y="2743198"/>
            <a:ext cx="6130419" cy="394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43629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767119"/>
            <a:ext cx="8458200" cy="4555093"/>
          </a:xfrm>
          <a:prstGeom prst="rect">
            <a:avLst/>
          </a:prstGeom>
          <a:noFill/>
        </p:spPr>
        <p:txBody>
          <a:bodyPr wrap="square" rtlCol="0">
            <a:spAutoFit/>
          </a:bodyPr>
          <a:lstStyle/>
          <a:p>
            <a:r>
              <a:rPr lang="en-US" sz="2200" dirty="0" smtClean="0"/>
              <a:t>The main benefit of this model:</a:t>
            </a:r>
          </a:p>
          <a:p>
            <a:endParaRPr lang="en-US" sz="1200" dirty="0" smtClean="0"/>
          </a:p>
          <a:p>
            <a:r>
              <a:rPr lang="en-US" sz="2200" dirty="0" smtClean="0"/>
              <a:t>    Accounting for </a:t>
            </a:r>
            <a:r>
              <a:rPr lang="en-US" sz="2200" b="1" dirty="0" smtClean="0"/>
              <a:t>all direct and indirect impacts</a:t>
            </a:r>
            <a:r>
              <a:rPr lang="en-US" sz="2200" dirty="0" smtClean="0"/>
              <a:t> in the supply chain </a:t>
            </a:r>
          </a:p>
          <a:p>
            <a:r>
              <a:rPr lang="en-US" sz="2200" dirty="0"/>
              <a:t> </a:t>
            </a:r>
            <a:r>
              <a:rPr lang="en-US" sz="2200" dirty="0" smtClean="0"/>
              <a:t>   which provides a comprehensive method for LCA analysis.</a:t>
            </a:r>
          </a:p>
          <a:p>
            <a:pPr marL="171450" indent="-171450">
              <a:buFont typeface="Arial" pitchFamily="34" charset="0"/>
              <a:buChar char="•"/>
            </a:pPr>
            <a:endParaRPr lang="en-US" sz="1200" dirty="0"/>
          </a:p>
          <a:p>
            <a:r>
              <a:rPr lang="en-US" sz="2200" dirty="0" smtClean="0"/>
              <a:t>A major limitation of this model: </a:t>
            </a:r>
          </a:p>
          <a:p>
            <a:endParaRPr lang="en-US" sz="1200" dirty="0" smtClean="0"/>
          </a:p>
          <a:p>
            <a:r>
              <a:rPr lang="en-US" sz="2200" dirty="0" smtClean="0"/>
              <a:t>     Economic and environmental parameters considered, are for a </a:t>
            </a:r>
          </a:p>
          <a:p>
            <a:r>
              <a:rPr lang="en-US" sz="2200" dirty="0"/>
              <a:t> </a:t>
            </a:r>
            <a:r>
              <a:rPr lang="en-US" sz="2200" dirty="0" smtClean="0"/>
              <a:t>    particular year and environmental emissions are assumed to be </a:t>
            </a:r>
          </a:p>
          <a:p>
            <a:r>
              <a:rPr lang="en-US" sz="2200" dirty="0"/>
              <a:t> </a:t>
            </a:r>
            <a:r>
              <a:rPr lang="en-US" sz="2200" dirty="0" smtClean="0"/>
              <a:t>    proportional to economic growth. </a:t>
            </a:r>
          </a:p>
          <a:p>
            <a:endParaRPr lang="en-US" sz="2200" dirty="0"/>
          </a:p>
          <a:p>
            <a:r>
              <a:rPr lang="en-US" sz="2200" dirty="0" smtClean="0"/>
              <a:t>     However, in long term(such as 10 years), the structure of an economy </a:t>
            </a:r>
          </a:p>
          <a:p>
            <a:r>
              <a:rPr lang="en-US" sz="2200" dirty="0"/>
              <a:t> </a:t>
            </a:r>
            <a:r>
              <a:rPr lang="en-US" sz="2200" dirty="0" smtClean="0"/>
              <a:t>    and its environmental impacts will change. These models can be </a:t>
            </a:r>
          </a:p>
          <a:p>
            <a:r>
              <a:rPr lang="en-US" sz="2200" dirty="0"/>
              <a:t> </a:t>
            </a:r>
            <a:r>
              <a:rPr lang="en-US" sz="2200" dirty="0" smtClean="0"/>
              <a:t>    useful for near-term (next few years) analysis. </a:t>
            </a:r>
            <a:endParaRPr lang="en-US" sz="1200" dirty="0"/>
          </a:p>
          <a:p>
            <a:endParaRPr lang="en-US" sz="1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37</a:t>
            </a:fld>
            <a:endParaRPr lang="en-US"/>
          </a:p>
        </p:txBody>
      </p:sp>
    </p:spTree>
    <p:extLst>
      <p:ext uri="{BB962C8B-B14F-4D97-AF65-F5344CB8AC3E}">
        <p14:creationId xmlns:p14="http://schemas.microsoft.com/office/powerpoint/2010/main" val="39700846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50" y="495300"/>
            <a:ext cx="8458200" cy="2154436"/>
          </a:xfrm>
          <a:prstGeom prst="rect">
            <a:avLst/>
          </a:prstGeom>
          <a:noFill/>
        </p:spPr>
        <p:txBody>
          <a:bodyPr wrap="square" rtlCol="0">
            <a:spAutoFit/>
          </a:bodyPr>
          <a:lstStyle/>
          <a:p>
            <a:r>
              <a:rPr lang="en-US" sz="2200" u="sng" dirty="0" smtClean="0"/>
              <a:t>Macroeconomic models</a:t>
            </a:r>
          </a:p>
          <a:p>
            <a:endParaRPr lang="en-US" sz="1200" dirty="0"/>
          </a:p>
          <a:p>
            <a:r>
              <a:rPr lang="en-US" sz="2200" dirty="0" smtClean="0"/>
              <a:t>These models are based on the structure and performance of national economies and the effect of </a:t>
            </a:r>
            <a:r>
              <a:rPr lang="en-US" sz="2200" dirty="0" smtClean="0"/>
              <a:t>governmental policies </a:t>
            </a:r>
            <a:r>
              <a:rPr lang="en-US" sz="2200" dirty="0" smtClean="0"/>
              <a:t>on economic activity.</a:t>
            </a:r>
          </a:p>
          <a:p>
            <a:endParaRPr lang="en-US" sz="1200" dirty="0"/>
          </a:p>
          <a:p>
            <a:r>
              <a:rPr lang="en-US" sz="2200" dirty="0" smtClean="0"/>
              <a:t>Economic activity is expressed in terms of the </a:t>
            </a:r>
            <a:r>
              <a:rPr lang="en-US" sz="2200" b="1" dirty="0" smtClean="0"/>
              <a:t>interactions</a:t>
            </a:r>
            <a:r>
              <a:rPr lang="en-US" sz="2200" dirty="0" smtClean="0"/>
              <a:t> </a:t>
            </a:r>
            <a:r>
              <a:rPr lang="en-US" sz="2200" dirty="0" smtClean="0"/>
              <a:t>of 3 </a:t>
            </a:r>
            <a:r>
              <a:rPr lang="en-US" sz="2200" dirty="0" smtClean="0"/>
              <a:t>sectors</a:t>
            </a:r>
            <a:r>
              <a:rPr lang="en-US" sz="2200" dirty="0" smtClean="0"/>
              <a:t>: </a:t>
            </a:r>
            <a:r>
              <a:rPr lang="en-US" sz="2200" b="1" dirty="0" smtClean="0"/>
              <a:t>firms</a:t>
            </a:r>
            <a:r>
              <a:rPr lang="en-US" sz="2200" dirty="0" smtClean="0"/>
              <a:t>, </a:t>
            </a:r>
            <a:r>
              <a:rPr lang="en-US" sz="2200" b="1" dirty="0" smtClean="0"/>
              <a:t>households</a:t>
            </a:r>
            <a:r>
              <a:rPr lang="en-US" sz="2200" dirty="0" smtClean="0"/>
              <a:t> and </a:t>
            </a:r>
            <a:r>
              <a:rPr lang="en-US" sz="2200" b="1" dirty="0" smtClean="0"/>
              <a:t>government</a:t>
            </a:r>
            <a:r>
              <a:rPr lang="en-US" sz="2200" dirty="0" smtClean="0"/>
              <a:t>. </a:t>
            </a:r>
            <a:endParaRPr lang="en-US" sz="1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38</a:t>
            </a:fld>
            <a:endParaRPr lang="en-US"/>
          </a:p>
        </p:txBody>
      </p:sp>
      <p:pic>
        <p:nvPicPr>
          <p:cNvPr id="4" name="Picture 5"/>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1563"/>
          <a:stretch/>
        </p:blipFill>
        <p:spPr bwMode="auto">
          <a:xfrm>
            <a:off x="2209800" y="2791171"/>
            <a:ext cx="5257800" cy="3925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143250" y="3143250"/>
            <a:ext cx="1447800" cy="2362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052112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914400"/>
            <a:ext cx="8458200" cy="4678204"/>
          </a:xfrm>
          <a:prstGeom prst="rect">
            <a:avLst/>
          </a:prstGeom>
          <a:noFill/>
        </p:spPr>
        <p:txBody>
          <a:bodyPr wrap="square" rtlCol="0">
            <a:spAutoFit/>
          </a:bodyPr>
          <a:lstStyle/>
          <a:p>
            <a:r>
              <a:rPr lang="en-US" sz="2200" dirty="0"/>
              <a:t>These </a:t>
            </a:r>
            <a:r>
              <a:rPr lang="en-US" sz="2200" dirty="0" smtClean="0"/>
              <a:t>models use </a:t>
            </a:r>
            <a:r>
              <a:rPr lang="en-US" sz="2200" dirty="0" smtClean="0"/>
              <a:t>data about various interactions (Figure above) to explain overall changes in the </a:t>
            </a:r>
            <a:r>
              <a:rPr lang="en-US" sz="2200" dirty="0" smtClean="0"/>
              <a:t>economy</a:t>
            </a:r>
            <a:r>
              <a:rPr lang="en-US" sz="2200" dirty="0"/>
              <a:t> </a:t>
            </a:r>
            <a:r>
              <a:rPr lang="en-US" sz="2200" dirty="0" smtClean="0"/>
              <a:t>and to develop e mathematical model</a:t>
            </a:r>
            <a:endParaRPr lang="en-US" sz="2200" dirty="0" smtClean="0"/>
          </a:p>
          <a:p>
            <a:pPr marL="628650" indent="-228600">
              <a:buFont typeface="Arial" pitchFamily="34" charset="0"/>
              <a:buChar char="•"/>
            </a:pPr>
            <a:endParaRPr lang="en-US" sz="1200" dirty="0" smtClean="0"/>
          </a:p>
          <a:p>
            <a:pPr marL="400050"/>
            <a:endParaRPr lang="en-US" sz="2200" dirty="0" smtClean="0"/>
          </a:p>
          <a:p>
            <a:r>
              <a:rPr lang="en-US" sz="2200" dirty="0" smtClean="0"/>
              <a:t>For </a:t>
            </a:r>
            <a:r>
              <a:rPr lang="en-US" sz="2200" dirty="0" smtClean="0"/>
              <a:t>example, a </a:t>
            </a:r>
            <a:r>
              <a:rPr lang="en-US" sz="2200" dirty="0"/>
              <a:t>mathematical model for </a:t>
            </a:r>
            <a:r>
              <a:rPr lang="en-US" sz="2200" b="1" dirty="0"/>
              <a:t>gross national products </a:t>
            </a:r>
            <a:r>
              <a:rPr lang="en-US" sz="2200" dirty="0"/>
              <a:t>(</a:t>
            </a:r>
            <a:r>
              <a:rPr lang="en-US" sz="2200" b="1" dirty="0"/>
              <a:t>GNP</a:t>
            </a:r>
            <a:r>
              <a:rPr lang="en-US" sz="2200" dirty="0" smtClean="0"/>
              <a:t>) is developed using the data from these interactions:</a:t>
            </a:r>
            <a:endParaRPr lang="en-US" sz="2200" dirty="0"/>
          </a:p>
          <a:p>
            <a:endParaRPr lang="en-US" sz="1200" dirty="0"/>
          </a:p>
          <a:p>
            <a:r>
              <a:rPr lang="en-US" sz="2200" dirty="0"/>
              <a:t>             </a:t>
            </a:r>
            <a:r>
              <a:rPr lang="en-US" sz="2200" dirty="0" smtClean="0"/>
              <a:t>       Production function:  </a:t>
            </a:r>
            <a:r>
              <a:rPr lang="en-US" sz="2200" dirty="0"/>
              <a:t>G = P K</a:t>
            </a:r>
            <a:r>
              <a:rPr lang="en-US" sz="2200" baseline="30000" dirty="0"/>
              <a:t>0.3</a:t>
            </a:r>
            <a:r>
              <a:rPr lang="en-US" sz="2200" dirty="0"/>
              <a:t> L</a:t>
            </a:r>
            <a:r>
              <a:rPr lang="en-US" sz="2200" baseline="30000" dirty="0"/>
              <a:t>0.7</a:t>
            </a:r>
            <a:r>
              <a:rPr lang="en-US" sz="2200" dirty="0"/>
              <a:t> </a:t>
            </a:r>
          </a:p>
          <a:p>
            <a:endParaRPr lang="en-US" sz="1000" dirty="0"/>
          </a:p>
          <a:p>
            <a:pPr marL="685800" indent="-228600">
              <a:buFont typeface="Arial" pitchFamily="34" charset="0"/>
              <a:buChar char="•"/>
            </a:pPr>
            <a:r>
              <a:rPr lang="en-US" sz="2200" dirty="0"/>
              <a:t>G = </a:t>
            </a:r>
            <a:r>
              <a:rPr lang="en-US" sz="2200" dirty="0" smtClean="0"/>
              <a:t>Real </a:t>
            </a:r>
            <a:r>
              <a:rPr lang="en-US" sz="2200" dirty="0"/>
              <a:t>GNP (billions of dollars)</a:t>
            </a:r>
          </a:p>
          <a:p>
            <a:pPr marL="685800" indent="-228600">
              <a:buFont typeface="Arial" pitchFamily="34" charset="0"/>
              <a:buChar char="•"/>
            </a:pPr>
            <a:r>
              <a:rPr lang="en-US" sz="2200" dirty="0"/>
              <a:t>P = </a:t>
            </a:r>
            <a:r>
              <a:rPr lang="en-US" sz="2200" dirty="0" smtClean="0"/>
              <a:t>Productivity </a:t>
            </a:r>
            <a:r>
              <a:rPr lang="en-US" sz="2200" dirty="0"/>
              <a:t>factor for the economy </a:t>
            </a:r>
          </a:p>
          <a:p>
            <a:pPr marL="685800" indent="-228600">
              <a:buFont typeface="Arial" pitchFamily="34" charset="0"/>
              <a:buChar char="•"/>
            </a:pPr>
            <a:r>
              <a:rPr lang="en-US" sz="2200" dirty="0"/>
              <a:t>K = </a:t>
            </a:r>
            <a:r>
              <a:rPr lang="en-US" sz="2200" dirty="0" smtClean="0"/>
              <a:t>Annual </a:t>
            </a:r>
            <a:r>
              <a:rPr lang="en-US" sz="2200" dirty="0"/>
              <a:t>value of all capital goods for production (billions of dollars)</a:t>
            </a:r>
          </a:p>
          <a:p>
            <a:pPr marL="685800" indent="-228600">
              <a:buFont typeface="Arial" pitchFamily="34" charset="0"/>
              <a:buChar char="•"/>
            </a:pPr>
            <a:r>
              <a:rPr lang="en-US" sz="2200" dirty="0"/>
              <a:t>L = </a:t>
            </a:r>
            <a:r>
              <a:rPr lang="en-US" sz="2200" dirty="0" smtClean="0"/>
              <a:t>Labor </a:t>
            </a:r>
            <a:r>
              <a:rPr lang="en-US" sz="2200" dirty="0"/>
              <a:t>force (millions of workers</a:t>
            </a:r>
            <a:r>
              <a:rPr lang="en-US" sz="2200" dirty="0" smtClean="0"/>
              <a:t>)</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39</a:t>
            </a:fld>
            <a:endParaRPr lang="en-US"/>
          </a:p>
        </p:txBody>
      </p:sp>
    </p:spTree>
    <p:extLst>
      <p:ext uri="{BB962C8B-B14F-4D97-AF65-F5344CB8AC3E}">
        <p14:creationId xmlns:p14="http://schemas.microsoft.com/office/powerpoint/2010/main" val="19947673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381000"/>
            <a:ext cx="8458200" cy="5909310"/>
          </a:xfrm>
          <a:prstGeom prst="rect">
            <a:avLst/>
          </a:prstGeom>
          <a:noFill/>
        </p:spPr>
        <p:txBody>
          <a:bodyPr wrap="square" rtlCol="0">
            <a:spAutoFit/>
          </a:bodyPr>
          <a:lstStyle/>
          <a:p>
            <a:r>
              <a:rPr lang="en-US" sz="2200" u="sng" dirty="0" smtClean="0"/>
              <a:t>Example</a:t>
            </a:r>
          </a:p>
          <a:p>
            <a:endParaRPr lang="en-US" sz="1200" dirty="0"/>
          </a:p>
          <a:p>
            <a:r>
              <a:rPr lang="en-US" sz="2200" dirty="0" smtClean="0"/>
              <a:t>If the GNP for the US was $4,118 billion in 1989 along with total production capital of $3,960 billion and total labor of $117.3 million. How much would the overall economic grow if labor, capital, and productivity each increase by 2% in a given period?</a:t>
            </a:r>
          </a:p>
          <a:p>
            <a:r>
              <a:rPr lang="en-US" sz="1200" dirty="0" smtClean="0"/>
              <a:t> </a:t>
            </a:r>
            <a:endParaRPr lang="en-US" sz="1200" dirty="0"/>
          </a:p>
          <a:p>
            <a:r>
              <a:rPr lang="en-US" sz="2200" dirty="0"/>
              <a:t>                      G = P K</a:t>
            </a:r>
            <a:r>
              <a:rPr lang="en-US" sz="2200" baseline="30000" dirty="0"/>
              <a:t>0.3</a:t>
            </a:r>
            <a:r>
              <a:rPr lang="en-US" sz="2200" dirty="0"/>
              <a:t> L</a:t>
            </a:r>
            <a:r>
              <a:rPr lang="en-US" sz="2200" baseline="30000" dirty="0"/>
              <a:t>0.7</a:t>
            </a:r>
            <a:r>
              <a:rPr lang="en-US" sz="2200" dirty="0"/>
              <a:t> </a:t>
            </a:r>
          </a:p>
          <a:p>
            <a:endParaRPr lang="en-US" sz="1000" dirty="0"/>
          </a:p>
          <a:p>
            <a:r>
              <a:rPr lang="en-US" sz="2200" dirty="0" smtClean="0"/>
              <a:t>From G </a:t>
            </a:r>
            <a:r>
              <a:rPr lang="en-US" sz="2200" dirty="0"/>
              <a:t>= </a:t>
            </a:r>
            <a:r>
              <a:rPr lang="en-US" sz="2200" dirty="0" smtClean="0"/>
              <a:t>$4118 billion and K= $3960 billion and L= $117.3 million, P value can be estimated: </a:t>
            </a:r>
          </a:p>
          <a:p>
            <a:endParaRPr lang="en-US" sz="1200" dirty="0" smtClean="0"/>
          </a:p>
          <a:p>
            <a:r>
              <a:rPr lang="en-US" sz="2200" dirty="0" smtClean="0"/>
              <a:t>                                          P= G/(K</a:t>
            </a:r>
            <a:r>
              <a:rPr lang="en-US" sz="2200" baseline="30000" dirty="0" smtClean="0"/>
              <a:t>0.3</a:t>
            </a:r>
            <a:r>
              <a:rPr lang="en-US" sz="2200" dirty="0" smtClean="0"/>
              <a:t>L</a:t>
            </a:r>
            <a:r>
              <a:rPr lang="en-US" sz="2200" baseline="30000" dirty="0" smtClean="0"/>
              <a:t>0.7</a:t>
            </a:r>
            <a:r>
              <a:rPr lang="en-US" sz="2200" dirty="0"/>
              <a:t>) </a:t>
            </a:r>
            <a:r>
              <a:rPr lang="en-US" sz="2200" dirty="0" smtClean="0"/>
              <a:t>= 12.21 </a:t>
            </a:r>
          </a:p>
          <a:p>
            <a:endParaRPr lang="en-US" sz="1200" dirty="0"/>
          </a:p>
          <a:p>
            <a:r>
              <a:rPr lang="en-US" sz="2200" dirty="0" smtClean="0"/>
              <a:t>Now, if P, K and L, each increase by 2%,</a:t>
            </a:r>
          </a:p>
          <a:p>
            <a:endParaRPr lang="en-US" sz="1200" dirty="0"/>
          </a:p>
          <a:p>
            <a:r>
              <a:rPr lang="en-US" sz="2200" dirty="0" smtClean="0"/>
              <a:t>New G = (12.21 </a:t>
            </a:r>
            <a:r>
              <a:rPr lang="en-US" sz="2200" dirty="0" smtClean="0">
                <a:sym typeface="Symbol"/>
              </a:rPr>
              <a:t>1.02) (3960 1.02)</a:t>
            </a:r>
            <a:r>
              <a:rPr lang="en-US" sz="2200" baseline="30000" dirty="0" smtClean="0">
                <a:sym typeface="Symbol"/>
              </a:rPr>
              <a:t>0.3</a:t>
            </a:r>
            <a:r>
              <a:rPr lang="en-US" sz="2200" dirty="0" smtClean="0">
                <a:sym typeface="Symbol"/>
              </a:rPr>
              <a:t>(117.31.02)</a:t>
            </a:r>
            <a:r>
              <a:rPr lang="en-US" sz="2200" baseline="30000" dirty="0" smtClean="0">
                <a:sym typeface="Symbol"/>
              </a:rPr>
              <a:t>0.7</a:t>
            </a:r>
            <a:r>
              <a:rPr lang="en-US" sz="2200" dirty="0" smtClean="0">
                <a:sym typeface="Symbol"/>
              </a:rPr>
              <a:t> = $4283 billion</a:t>
            </a:r>
          </a:p>
          <a:p>
            <a:endParaRPr lang="en-US" sz="2200" dirty="0">
              <a:sym typeface="Symbol"/>
            </a:endParaRPr>
          </a:p>
          <a:p>
            <a:r>
              <a:rPr lang="en-US" sz="2200" dirty="0" smtClean="0">
                <a:sym typeface="Symbol"/>
              </a:rPr>
              <a:t>Overall, 4% increase in </a:t>
            </a:r>
            <a:r>
              <a:rPr lang="en-US" sz="2200" dirty="0" smtClean="0">
                <a:sym typeface="Symbol"/>
              </a:rPr>
              <a:t>GNP</a:t>
            </a:r>
            <a:endParaRPr lang="en-US" sz="2200" dirty="0" smtClean="0">
              <a:sym typeface="Symbol"/>
            </a:endParaRPr>
          </a:p>
          <a:p>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40</a:t>
            </a:fld>
            <a:endParaRPr lang="en-US"/>
          </a:p>
        </p:txBody>
      </p:sp>
    </p:spTree>
    <p:extLst>
      <p:ext uri="{BB962C8B-B14F-4D97-AF65-F5344CB8AC3E}">
        <p14:creationId xmlns:p14="http://schemas.microsoft.com/office/powerpoint/2010/main" val="28300407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50" y="381000"/>
            <a:ext cx="8458200" cy="1061829"/>
          </a:xfrm>
          <a:prstGeom prst="rect">
            <a:avLst/>
          </a:prstGeom>
          <a:noFill/>
        </p:spPr>
        <p:txBody>
          <a:bodyPr wrap="square" rtlCol="0">
            <a:spAutoFit/>
          </a:bodyPr>
          <a:lstStyle/>
          <a:p>
            <a:r>
              <a:rPr lang="en-US" sz="2100" dirty="0" smtClean="0"/>
              <a:t>These models are also used </a:t>
            </a:r>
            <a:r>
              <a:rPr lang="en-US" sz="2100" dirty="0"/>
              <a:t>to predict the </a:t>
            </a:r>
            <a:r>
              <a:rPr lang="en-US" sz="2100" b="1" dirty="0"/>
              <a:t>economic consequences </a:t>
            </a:r>
            <a:r>
              <a:rPr lang="en-US" sz="2100" dirty="0"/>
              <a:t>of proposed </a:t>
            </a:r>
            <a:r>
              <a:rPr lang="en-US" sz="2100" b="1" dirty="0"/>
              <a:t>environmental policy </a:t>
            </a:r>
            <a:r>
              <a:rPr lang="en-US" sz="2100" dirty="0" smtClean="0"/>
              <a:t>measures such as </a:t>
            </a:r>
            <a:r>
              <a:rPr lang="en-US" sz="2100" dirty="0" smtClean="0"/>
              <a:t>for </a:t>
            </a:r>
            <a:r>
              <a:rPr lang="en-US" sz="2100" dirty="0" smtClean="0"/>
              <a:t>modeling of impacts of </a:t>
            </a:r>
            <a:r>
              <a:rPr lang="en-US" sz="2100" b="1" dirty="0" smtClean="0"/>
              <a:t>carbon tax </a:t>
            </a:r>
            <a:r>
              <a:rPr lang="en-US" sz="2100" dirty="0" smtClean="0"/>
              <a:t>to reduce CO</a:t>
            </a:r>
            <a:r>
              <a:rPr lang="en-US" sz="2100" baseline="-25000" dirty="0" smtClean="0"/>
              <a:t>2</a:t>
            </a:r>
            <a:r>
              <a:rPr lang="en-US" sz="2100" dirty="0" smtClean="0"/>
              <a:t> emissions. </a:t>
            </a:r>
            <a:endParaRPr lang="en-US" sz="10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41</a:t>
            </a:fld>
            <a:endParaRPr lang="en-US"/>
          </a:p>
        </p:txBody>
      </p:sp>
      <p:pic>
        <p:nvPicPr>
          <p:cNvPr id="11267" name="Picture 3"/>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13112" r="11268" b="20933"/>
          <a:stretch/>
        </p:blipFill>
        <p:spPr bwMode="auto">
          <a:xfrm>
            <a:off x="2704280" y="3352800"/>
            <a:ext cx="4010025" cy="2914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734643" y="1659493"/>
            <a:ext cx="2328073" cy="369332"/>
          </a:xfrm>
          <a:prstGeom prst="rect">
            <a:avLst/>
          </a:prstGeom>
        </p:spPr>
        <p:txBody>
          <a:bodyPr wrap="none">
            <a:spAutoFit/>
          </a:bodyPr>
          <a:lstStyle/>
          <a:p>
            <a:r>
              <a:rPr lang="en-US" dirty="0" smtClean="0"/>
              <a:t>Increase in fuel prices </a:t>
            </a:r>
            <a:endParaRPr lang="en-US" dirty="0"/>
          </a:p>
        </p:txBody>
      </p:sp>
      <p:sp>
        <p:nvSpPr>
          <p:cNvPr id="4" name="Rectangle 3"/>
          <p:cNvSpPr/>
          <p:nvPr/>
        </p:nvSpPr>
        <p:spPr>
          <a:xfrm>
            <a:off x="4343400" y="1652111"/>
            <a:ext cx="1999778" cy="369332"/>
          </a:xfrm>
          <a:prstGeom prst="rect">
            <a:avLst/>
          </a:prstGeom>
        </p:spPr>
        <p:txBody>
          <a:bodyPr wrap="none">
            <a:spAutoFit/>
          </a:bodyPr>
          <a:lstStyle/>
          <a:p>
            <a:r>
              <a:rPr lang="en-US" dirty="0" smtClean="0"/>
              <a:t>lower </a:t>
            </a:r>
            <a:r>
              <a:rPr lang="en-US" dirty="0"/>
              <a:t>consumption</a:t>
            </a:r>
          </a:p>
        </p:txBody>
      </p:sp>
      <p:sp>
        <p:nvSpPr>
          <p:cNvPr id="7" name="Rectangle 6"/>
          <p:cNvSpPr/>
          <p:nvPr/>
        </p:nvSpPr>
        <p:spPr>
          <a:xfrm>
            <a:off x="1744066" y="2470666"/>
            <a:ext cx="2685543" cy="369332"/>
          </a:xfrm>
          <a:prstGeom prst="rect">
            <a:avLst/>
          </a:prstGeom>
        </p:spPr>
        <p:txBody>
          <a:bodyPr wrap="none">
            <a:spAutoFit/>
          </a:bodyPr>
          <a:lstStyle/>
          <a:p>
            <a:r>
              <a:rPr lang="en-US" dirty="0" smtClean="0"/>
              <a:t>Increase in price </a:t>
            </a:r>
            <a:r>
              <a:rPr lang="en-US" dirty="0"/>
              <a:t>of goods </a:t>
            </a:r>
          </a:p>
        </p:txBody>
      </p:sp>
      <p:sp>
        <p:nvSpPr>
          <p:cNvPr id="8" name="Rectangle 7"/>
          <p:cNvSpPr/>
          <p:nvPr/>
        </p:nvSpPr>
        <p:spPr>
          <a:xfrm>
            <a:off x="4714875" y="2469118"/>
            <a:ext cx="2371725" cy="369332"/>
          </a:xfrm>
          <a:prstGeom prst="rect">
            <a:avLst/>
          </a:prstGeom>
        </p:spPr>
        <p:txBody>
          <a:bodyPr wrap="square">
            <a:spAutoFit/>
          </a:bodyPr>
          <a:lstStyle/>
          <a:p>
            <a:r>
              <a:rPr lang="en-US" dirty="0" smtClean="0"/>
              <a:t>Less consumer demand </a:t>
            </a:r>
            <a:endParaRPr lang="en-US" dirty="0"/>
          </a:p>
        </p:txBody>
      </p:sp>
      <p:sp>
        <p:nvSpPr>
          <p:cNvPr id="9" name="Rectangle 8"/>
          <p:cNvSpPr/>
          <p:nvPr/>
        </p:nvSpPr>
        <p:spPr>
          <a:xfrm>
            <a:off x="7392391" y="2431018"/>
            <a:ext cx="1342034" cy="369332"/>
          </a:xfrm>
          <a:prstGeom prst="rect">
            <a:avLst/>
          </a:prstGeom>
        </p:spPr>
        <p:txBody>
          <a:bodyPr wrap="none">
            <a:spAutoFit/>
          </a:bodyPr>
          <a:lstStyle/>
          <a:p>
            <a:r>
              <a:rPr lang="en-US" dirty="0" smtClean="0"/>
              <a:t>Loss of GDP </a:t>
            </a:r>
            <a:endParaRPr lang="en-US" dirty="0"/>
          </a:p>
        </p:txBody>
      </p:sp>
      <p:sp>
        <p:nvSpPr>
          <p:cNvPr id="10" name="Rectangle 9"/>
          <p:cNvSpPr/>
          <p:nvPr/>
        </p:nvSpPr>
        <p:spPr>
          <a:xfrm>
            <a:off x="437587" y="1876425"/>
            <a:ext cx="1010213" cy="707886"/>
          </a:xfrm>
          <a:prstGeom prst="rect">
            <a:avLst/>
          </a:prstGeom>
        </p:spPr>
        <p:txBody>
          <a:bodyPr wrap="none">
            <a:spAutoFit/>
          </a:bodyPr>
          <a:lstStyle/>
          <a:p>
            <a:pPr algn="ctr"/>
            <a:r>
              <a:rPr lang="en-US" sz="2000" b="1" dirty="0" smtClean="0"/>
              <a:t>Carbon </a:t>
            </a:r>
          </a:p>
          <a:p>
            <a:pPr algn="ctr"/>
            <a:r>
              <a:rPr lang="en-US" sz="2000" b="1" dirty="0" smtClean="0"/>
              <a:t>tax</a:t>
            </a:r>
            <a:endParaRPr lang="en-US" sz="2000" dirty="0"/>
          </a:p>
        </p:txBody>
      </p:sp>
      <p:sp>
        <p:nvSpPr>
          <p:cNvPr id="11" name="Right Arrow 10"/>
          <p:cNvSpPr/>
          <p:nvPr/>
        </p:nvSpPr>
        <p:spPr>
          <a:xfrm>
            <a:off x="3981450" y="1726734"/>
            <a:ext cx="334089" cy="26768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Arrow 12"/>
          <p:cNvSpPr/>
          <p:nvPr/>
        </p:nvSpPr>
        <p:spPr>
          <a:xfrm>
            <a:off x="4343400" y="2520386"/>
            <a:ext cx="348542" cy="26768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Left Brace 11"/>
          <p:cNvSpPr/>
          <p:nvPr/>
        </p:nvSpPr>
        <p:spPr>
          <a:xfrm>
            <a:off x="1447800" y="1844498"/>
            <a:ext cx="304800" cy="810834"/>
          </a:xfrm>
          <a:prstGeom prst="leftBrace">
            <a:avLst>
              <a:gd name="adj1" fmla="val 27083"/>
              <a:gd name="adj2" fmla="val 47651"/>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Right Arrow 14"/>
          <p:cNvSpPr/>
          <p:nvPr/>
        </p:nvSpPr>
        <p:spPr>
          <a:xfrm>
            <a:off x="7124700" y="2509209"/>
            <a:ext cx="297093" cy="26768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40442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50" y="762000"/>
            <a:ext cx="8458200" cy="2800767"/>
          </a:xfrm>
          <a:prstGeom prst="rect">
            <a:avLst/>
          </a:prstGeom>
          <a:noFill/>
        </p:spPr>
        <p:txBody>
          <a:bodyPr wrap="square" rtlCol="0">
            <a:spAutoFit/>
          </a:bodyPr>
          <a:lstStyle/>
          <a:p>
            <a:r>
              <a:rPr lang="en-US" sz="2200" dirty="0" smtClean="0"/>
              <a:t>Conjunction of macroeconomic models with energy models can predict changes in the demand for specific energy supplies and fuels and therefore, subsequent environmental emissions  </a:t>
            </a:r>
          </a:p>
          <a:p>
            <a:endParaRPr lang="en-US" sz="2200" dirty="0"/>
          </a:p>
          <a:p>
            <a:r>
              <a:rPr lang="en-US" sz="2200" dirty="0" smtClean="0"/>
              <a:t>These </a:t>
            </a:r>
            <a:r>
              <a:rPr lang="en-US" sz="2200" dirty="0" smtClean="0"/>
              <a:t>models also have </a:t>
            </a:r>
            <a:r>
              <a:rPr lang="en-US" sz="2200" b="1" dirty="0" smtClean="0"/>
              <a:t>limitations</a:t>
            </a:r>
            <a:r>
              <a:rPr lang="en-US" sz="2200" dirty="0" smtClean="0"/>
              <a:t> since they are also based on </a:t>
            </a:r>
            <a:r>
              <a:rPr lang="en-US" sz="2200" b="1" dirty="0" smtClean="0"/>
              <a:t>assumption</a:t>
            </a:r>
            <a:r>
              <a:rPr lang="en-US" sz="2200" dirty="0" smtClean="0"/>
              <a:t>s about the input parameters such as </a:t>
            </a:r>
            <a:r>
              <a:rPr lang="en-US" sz="2200" dirty="0" smtClean="0"/>
              <a:t>fuel prices and growth </a:t>
            </a:r>
            <a:r>
              <a:rPr lang="en-US" sz="2200" dirty="0" smtClean="0"/>
              <a:t>rates that will change over time and they have simplifications that limit their predictive capabilities.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42</a:t>
            </a:fld>
            <a:endParaRPr lang="en-US"/>
          </a:p>
        </p:txBody>
      </p:sp>
    </p:spTree>
    <p:extLst>
      <p:ext uri="{BB962C8B-B14F-4D97-AF65-F5344CB8AC3E}">
        <p14:creationId xmlns:p14="http://schemas.microsoft.com/office/powerpoint/2010/main" val="199476730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381000"/>
            <a:ext cx="8458200" cy="6093976"/>
          </a:xfrm>
          <a:prstGeom prst="rect">
            <a:avLst/>
          </a:prstGeom>
          <a:noFill/>
        </p:spPr>
        <p:txBody>
          <a:bodyPr wrap="square" rtlCol="0">
            <a:spAutoFit/>
          </a:bodyPr>
          <a:lstStyle/>
          <a:p>
            <a:r>
              <a:rPr lang="en-US" sz="2200" b="1" dirty="0" smtClean="0"/>
              <a:t>Technological change</a:t>
            </a:r>
          </a:p>
          <a:p>
            <a:endParaRPr lang="en-US" sz="1200" dirty="0"/>
          </a:p>
          <a:p>
            <a:r>
              <a:rPr lang="en-US" sz="2200" dirty="0" smtClean="0"/>
              <a:t>Technological changes can </a:t>
            </a:r>
            <a:r>
              <a:rPr lang="en-US" sz="2200" dirty="0" smtClean="0"/>
              <a:t>directly influence environmental </a:t>
            </a:r>
            <a:r>
              <a:rPr lang="en-US" sz="2200" dirty="0" smtClean="0"/>
              <a:t>forecast or scenarios. </a:t>
            </a:r>
          </a:p>
          <a:p>
            <a:endParaRPr lang="en-US" sz="1200" dirty="0" smtClean="0"/>
          </a:p>
          <a:p>
            <a:r>
              <a:rPr lang="en-US" sz="2200" u="sng" dirty="0" smtClean="0"/>
              <a:t>Types of technology change</a:t>
            </a:r>
          </a:p>
          <a:p>
            <a:endParaRPr lang="en-US" sz="1200" dirty="0"/>
          </a:p>
          <a:p>
            <a:pPr marL="514350" indent="-285750">
              <a:buFont typeface="Arial" pitchFamily="34" charset="0"/>
              <a:buChar char="•"/>
            </a:pPr>
            <a:r>
              <a:rPr lang="en-US" sz="2200" b="1" dirty="0" smtClean="0"/>
              <a:t>Improvements</a:t>
            </a:r>
            <a:r>
              <a:rPr lang="en-US" sz="2200" dirty="0" smtClean="0"/>
              <a:t> to a current </a:t>
            </a:r>
            <a:r>
              <a:rPr lang="en-US" sz="2200" b="1" dirty="0" smtClean="0"/>
              <a:t>technology</a:t>
            </a:r>
            <a:r>
              <a:rPr lang="en-US" sz="2200" dirty="0" smtClean="0"/>
              <a:t> design can reduce its  environmental impacts, i.e. by improvement in its energy efficiency such as new car engines to reduce nitrogen oxides </a:t>
            </a:r>
            <a:r>
              <a:rPr lang="en-US" sz="2200" dirty="0" smtClean="0"/>
              <a:t>emissions</a:t>
            </a:r>
            <a:endParaRPr lang="en-US" sz="2200" dirty="0" smtClean="0"/>
          </a:p>
          <a:p>
            <a:pPr marL="514350" indent="-285750">
              <a:buFont typeface="Arial" pitchFamily="34" charset="0"/>
              <a:buChar char="•"/>
            </a:pPr>
            <a:endParaRPr lang="en-US" sz="1200" dirty="0"/>
          </a:p>
          <a:p>
            <a:pPr marL="514350" indent="-285750">
              <a:buFont typeface="Arial" pitchFamily="34" charset="0"/>
              <a:buChar char="•"/>
            </a:pPr>
            <a:r>
              <a:rPr lang="en-US" sz="2200" b="1" dirty="0" smtClean="0"/>
              <a:t>Alternative</a:t>
            </a:r>
            <a:r>
              <a:rPr lang="en-US" sz="2200" dirty="0" smtClean="0"/>
              <a:t> </a:t>
            </a:r>
            <a:r>
              <a:rPr lang="en-US" sz="2200" b="1" dirty="0" smtClean="0"/>
              <a:t>technologies</a:t>
            </a:r>
            <a:r>
              <a:rPr lang="en-US" sz="2200" dirty="0" smtClean="0"/>
              <a:t> can reduce environmental emissions, i.e. replacing a coal-fired power plant with an advanced gas-powered plant</a:t>
            </a:r>
          </a:p>
          <a:p>
            <a:pPr marL="514350" indent="-285750">
              <a:buFont typeface="Arial" pitchFamily="34" charset="0"/>
              <a:buChar char="•"/>
            </a:pPr>
            <a:endParaRPr lang="en-US" sz="1200" dirty="0"/>
          </a:p>
          <a:p>
            <a:pPr marL="514350" indent="-285750">
              <a:buFont typeface="Arial" pitchFamily="34" charset="0"/>
              <a:buChar char="•"/>
            </a:pPr>
            <a:r>
              <a:rPr lang="en-US" sz="2200" b="1" dirty="0" smtClean="0"/>
              <a:t>New technologies </a:t>
            </a:r>
            <a:r>
              <a:rPr lang="en-US" sz="2200" dirty="0" smtClean="0"/>
              <a:t>that are totally different than current technologies such as automobiles in comparison with bicycles.    </a:t>
            </a:r>
          </a:p>
          <a:p>
            <a:pPr marL="514350" indent="-285750">
              <a:buFont typeface="Arial" pitchFamily="34" charset="0"/>
              <a:buChar char="•"/>
            </a:pPr>
            <a:endParaRPr lang="en-US" sz="1200" dirty="0"/>
          </a:p>
          <a:p>
            <a:pPr marL="514350" indent="-285750">
              <a:buFont typeface="Arial" pitchFamily="34" charset="0"/>
              <a:buChar char="•"/>
            </a:pPr>
            <a:r>
              <a:rPr lang="en-US" sz="2200" dirty="0" smtClean="0"/>
              <a:t>Change in </a:t>
            </a:r>
            <a:r>
              <a:rPr lang="en-US" sz="2200" b="1" dirty="0" smtClean="0"/>
              <a:t>technology</a:t>
            </a:r>
            <a:r>
              <a:rPr lang="en-US" sz="2200" dirty="0" smtClean="0"/>
              <a:t> </a:t>
            </a:r>
            <a:r>
              <a:rPr lang="en-US" sz="2200" b="1" dirty="0" smtClean="0"/>
              <a:t>utilization</a:t>
            </a:r>
            <a:r>
              <a:rPr lang="en-US" sz="2200" dirty="0" smtClean="0"/>
              <a:t> determines its environmental impacts, so it has to be considered in environmental forecasting.</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43</a:t>
            </a:fld>
            <a:endParaRPr lang="en-US"/>
          </a:p>
        </p:txBody>
      </p:sp>
    </p:spTree>
    <p:extLst>
      <p:ext uri="{BB962C8B-B14F-4D97-AF65-F5344CB8AC3E}">
        <p14:creationId xmlns:p14="http://schemas.microsoft.com/office/powerpoint/2010/main" val="19947673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609600"/>
            <a:ext cx="8382000" cy="5878532"/>
          </a:xfrm>
          <a:prstGeom prst="rect">
            <a:avLst/>
          </a:prstGeom>
          <a:noFill/>
        </p:spPr>
        <p:txBody>
          <a:bodyPr wrap="square" rtlCol="0">
            <a:spAutoFit/>
          </a:bodyPr>
          <a:lstStyle/>
          <a:p>
            <a:r>
              <a:rPr lang="en-US" sz="2200" u="sng" dirty="0" smtClean="0"/>
              <a:t>Scenarios of alternative technologies</a:t>
            </a:r>
          </a:p>
          <a:p>
            <a:endParaRPr lang="en-US" sz="1200" dirty="0"/>
          </a:p>
          <a:p>
            <a:r>
              <a:rPr lang="en-US" sz="2200" dirty="0" smtClean="0"/>
              <a:t>Question: what would be the </a:t>
            </a:r>
            <a:r>
              <a:rPr lang="en-US" sz="2200" b="1" dirty="0" smtClean="0"/>
              <a:t>impacts on air pollution </a:t>
            </a:r>
            <a:r>
              <a:rPr lang="en-US" sz="2200" dirty="0" smtClean="0"/>
              <a:t>if the future automobiles use </a:t>
            </a:r>
            <a:r>
              <a:rPr lang="en-US" sz="2200" b="1" dirty="0" smtClean="0"/>
              <a:t>batteries</a:t>
            </a:r>
            <a:r>
              <a:rPr lang="en-US" sz="2200" dirty="0" smtClean="0"/>
              <a:t> instead of </a:t>
            </a:r>
            <a:r>
              <a:rPr lang="en-US" sz="2200" b="1" dirty="0" smtClean="0"/>
              <a:t>fuels</a:t>
            </a:r>
            <a:r>
              <a:rPr lang="en-US" sz="2200" dirty="0" smtClean="0"/>
              <a:t>?</a:t>
            </a:r>
          </a:p>
          <a:p>
            <a:endParaRPr lang="en-US" sz="1200" dirty="0" smtClean="0"/>
          </a:p>
          <a:p>
            <a:r>
              <a:rPr lang="en-US" sz="2200" dirty="0" smtClean="0"/>
              <a:t>The mathematical model can characterize alternative technologies in terms of </a:t>
            </a:r>
            <a:r>
              <a:rPr lang="en-US" sz="2200" dirty="0" smtClean="0"/>
              <a:t>direct impacts (emissions to air, water, solid </a:t>
            </a:r>
            <a:r>
              <a:rPr lang="en-US" sz="2200" dirty="0" smtClean="0"/>
              <a:t>waste </a:t>
            </a:r>
            <a:r>
              <a:rPr lang="en-US" sz="2200" dirty="0" smtClean="0"/>
              <a:t>generation) and indirect impacts (energy, materials, </a:t>
            </a:r>
            <a:r>
              <a:rPr lang="en-US" sz="2200" dirty="0" smtClean="0"/>
              <a:t>etc.</a:t>
            </a:r>
            <a:r>
              <a:rPr lang="en-US" sz="2200" dirty="0" smtClean="0"/>
              <a:t>)</a:t>
            </a:r>
            <a:endParaRPr lang="en-US" sz="2200" dirty="0" smtClean="0"/>
          </a:p>
          <a:p>
            <a:endParaRPr lang="en-US" sz="2200" dirty="0"/>
          </a:p>
          <a:p>
            <a:r>
              <a:rPr lang="en-US" sz="2200" u="sng" dirty="0" smtClean="0"/>
              <a:t>Example </a:t>
            </a:r>
          </a:p>
          <a:p>
            <a:r>
              <a:rPr lang="en-US" sz="2200" dirty="0" smtClean="0"/>
              <a:t>If future power plants use coal gasification combined cycle instead of current coal-fired cycle, the plant efficiency will improve from 30% to 50%. This will reduce CO</a:t>
            </a:r>
            <a:r>
              <a:rPr lang="en-US" sz="2200" baseline="-25000" dirty="0" smtClean="0"/>
              <a:t>2</a:t>
            </a:r>
            <a:r>
              <a:rPr lang="en-US" sz="2200" dirty="0" smtClean="0"/>
              <a:t> emissions by a factor of 30/50 or 60% since it is inversely related to the plant efficiency.</a:t>
            </a:r>
          </a:p>
          <a:p>
            <a:endParaRPr lang="en-US" sz="2200" dirty="0"/>
          </a:p>
          <a:p>
            <a:r>
              <a:rPr lang="en-US" sz="2200" dirty="0" smtClean="0"/>
              <a:t>Plant efficiency = Electrical energy output/coal energy input</a:t>
            </a:r>
          </a:p>
          <a:p>
            <a:r>
              <a:rPr lang="en-US" sz="2200" dirty="0" smtClean="0"/>
              <a:t>Current CO</a:t>
            </a:r>
            <a:r>
              <a:rPr lang="en-US" sz="2200" baseline="-25000" dirty="0" smtClean="0"/>
              <a:t>2</a:t>
            </a:r>
            <a:r>
              <a:rPr lang="en-US" sz="2200" dirty="0" smtClean="0"/>
              <a:t> emission rate = 1.1 kg /kW-hr </a:t>
            </a:r>
            <a:endParaRPr lang="en-US" sz="2200" dirty="0"/>
          </a:p>
          <a:p>
            <a:r>
              <a:rPr lang="en-US" sz="2200" dirty="0"/>
              <a:t>Future CO</a:t>
            </a:r>
            <a:r>
              <a:rPr lang="en-US" sz="2200" baseline="-25000" dirty="0"/>
              <a:t>2</a:t>
            </a:r>
            <a:r>
              <a:rPr lang="en-US" sz="2200" dirty="0" smtClean="0"/>
              <a:t> emission rate =  1.1 </a:t>
            </a:r>
            <a:r>
              <a:rPr lang="en-US" sz="2200" dirty="0" smtClean="0">
                <a:sym typeface="Symbol"/>
              </a:rPr>
              <a:t> 0.6 = 0.66 </a:t>
            </a:r>
            <a:r>
              <a:rPr lang="en-US" sz="2200" dirty="0"/>
              <a:t>kg /kW-hr </a:t>
            </a:r>
            <a:r>
              <a:rPr lang="en-US" sz="2200" dirty="0" smtClean="0"/>
              <a:t>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44</a:t>
            </a:fld>
            <a:endParaRPr lang="en-US"/>
          </a:p>
        </p:txBody>
      </p:sp>
    </p:spTree>
    <p:extLst>
      <p:ext uri="{BB962C8B-B14F-4D97-AF65-F5344CB8AC3E}">
        <p14:creationId xmlns:p14="http://schemas.microsoft.com/office/powerpoint/2010/main" val="19947673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840255"/>
            <a:ext cx="8458200" cy="4601260"/>
          </a:xfrm>
          <a:prstGeom prst="rect">
            <a:avLst/>
          </a:prstGeom>
          <a:noFill/>
        </p:spPr>
        <p:txBody>
          <a:bodyPr wrap="square" rtlCol="0">
            <a:spAutoFit/>
          </a:bodyPr>
          <a:lstStyle/>
          <a:p>
            <a:r>
              <a:rPr lang="en-US" sz="2200" u="sng" dirty="0" smtClean="0"/>
              <a:t>Technology adaptation</a:t>
            </a:r>
          </a:p>
          <a:p>
            <a:endParaRPr lang="en-US" sz="1200" dirty="0" smtClean="0"/>
          </a:p>
          <a:p>
            <a:r>
              <a:rPr lang="en-US" sz="2200" dirty="0" smtClean="0"/>
              <a:t>How long will it take for a new technology to be widespread?</a:t>
            </a:r>
          </a:p>
          <a:p>
            <a:endParaRPr lang="en-US" sz="100" dirty="0"/>
          </a:p>
          <a:p>
            <a:endParaRPr lang="en-US" sz="1200" dirty="0" smtClean="0"/>
          </a:p>
          <a:p>
            <a:r>
              <a:rPr lang="en-US" sz="2200" dirty="0" smtClean="0"/>
              <a:t>The answer is important in predicting the environmental impacts such as emissions and energy use.</a:t>
            </a:r>
          </a:p>
          <a:p>
            <a:endParaRPr lang="en-US" sz="1200" dirty="0"/>
          </a:p>
          <a:p>
            <a:r>
              <a:rPr lang="en-US" sz="2200" b="1" dirty="0" smtClean="0"/>
              <a:t>Price</a:t>
            </a:r>
            <a:r>
              <a:rPr lang="en-US" sz="2200" dirty="0" smtClean="0"/>
              <a:t>, useful </a:t>
            </a:r>
            <a:r>
              <a:rPr lang="en-US" sz="2200" b="1" dirty="0" smtClean="0"/>
              <a:t>lifetime</a:t>
            </a:r>
            <a:r>
              <a:rPr lang="en-US" sz="2200" dirty="0" smtClean="0"/>
              <a:t> and number of </a:t>
            </a:r>
            <a:r>
              <a:rPr lang="en-US" sz="2200" b="1" dirty="0" smtClean="0"/>
              <a:t>competing options</a:t>
            </a:r>
            <a:r>
              <a:rPr lang="en-US" sz="2200" dirty="0" smtClean="0"/>
              <a:t> are 3 important factors to determine how fast a technology is </a:t>
            </a:r>
            <a:r>
              <a:rPr lang="en-US" sz="2200" b="1" dirty="0" smtClean="0"/>
              <a:t>adopted</a:t>
            </a:r>
            <a:r>
              <a:rPr lang="en-US" sz="2200" dirty="0" smtClean="0"/>
              <a:t>.</a:t>
            </a:r>
          </a:p>
          <a:p>
            <a:endParaRPr lang="en-US" sz="1200" dirty="0"/>
          </a:p>
          <a:p>
            <a:r>
              <a:rPr lang="en-US" sz="2200" dirty="0" smtClean="0"/>
              <a:t>3 methods to </a:t>
            </a:r>
            <a:r>
              <a:rPr lang="en-US" sz="2200" dirty="0" smtClean="0"/>
              <a:t>model the </a:t>
            </a:r>
            <a:r>
              <a:rPr lang="en-US" sz="2200" b="1" dirty="0" smtClean="0"/>
              <a:t>rate </a:t>
            </a:r>
            <a:r>
              <a:rPr lang="en-US" sz="2200" b="1" dirty="0"/>
              <a:t>of </a:t>
            </a:r>
            <a:r>
              <a:rPr lang="en-US" sz="2200" b="1" dirty="0" smtClean="0"/>
              <a:t>adoption</a:t>
            </a:r>
            <a:r>
              <a:rPr lang="en-US" sz="2200" dirty="0" smtClean="0"/>
              <a:t> of a new </a:t>
            </a:r>
            <a:r>
              <a:rPr lang="en-US" sz="2200" b="1" dirty="0"/>
              <a:t>technology</a:t>
            </a:r>
            <a:r>
              <a:rPr lang="en-US" sz="2200" dirty="0"/>
              <a:t> :</a:t>
            </a:r>
            <a:endParaRPr lang="en-US" sz="2200" dirty="0" smtClean="0"/>
          </a:p>
          <a:p>
            <a:endParaRPr lang="en-US" sz="1200" dirty="0"/>
          </a:p>
          <a:p>
            <a:pPr marL="800100" indent="-457200">
              <a:buFont typeface="+mj-lt"/>
              <a:buAutoNum type="arabicPeriod"/>
            </a:pPr>
            <a:r>
              <a:rPr lang="en-US" sz="2200" dirty="0" smtClean="0"/>
              <a:t>Specific rate of change</a:t>
            </a:r>
          </a:p>
          <a:p>
            <a:pPr marL="800100" indent="-457200">
              <a:buFont typeface="+mj-lt"/>
              <a:buAutoNum type="arabicPeriod"/>
            </a:pPr>
            <a:r>
              <a:rPr lang="en-US" sz="2200" dirty="0" smtClean="0"/>
              <a:t>Specific market share</a:t>
            </a:r>
          </a:p>
          <a:p>
            <a:pPr marL="800100" indent="-457200">
              <a:buFont typeface="+mj-lt"/>
              <a:buAutoNum type="arabicPeriod"/>
            </a:pPr>
            <a:r>
              <a:rPr lang="en-US" sz="2200" dirty="0" smtClean="0"/>
              <a:t>Consumer choice method</a:t>
            </a:r>
          </a:p>
          <a:p>
            <a:endParaRPr lang="en-US" sz="1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45</a:t>
            </a:fld>
            <a:endParaRPr lang="en-US"/>
          </a:p>
        </p:txBody>
      </p:sp>
    </p:spTree>
    <p:extLst>
      <p:ext uri="{BB962C8B-B14F-4D97-AF65-F5344CB8AC3E}">
        <p14:creationId xmlns:p14="http://schemas.microsoft.com/office/powerpoint/2010/main" val="19947673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4825" y="609600"/>
            <a:ext cx="8181975" cy="2308324"/>
          </a:xfrm>
          <a:prstGeom prst="rect">
            <a:avLst/>
          </a:prstGeom>
          <a:noFill/>
        </p:spPr>
        <p:txBody>
          <a:bodyPr wrap="square" rtlCol="0">
            <a:spAutoFit/>
          </a:bodyPr>
          <a:lstStyle/>
          <a:p>
            <a:r>
              <a:rPr lang="en-US" sz="2200" u="sng" dirty="0"/>
              <a:t>Specific rate of change</a:t>
            </a:r>
          </a:p>
          <a:p>
            <a:endParaRPr lang="en-US" sz="1200" dirty="0"/>
          </a:p>
          <a:p>
            <a:r>
              <a:rPr lang="en-US" sz="2200" dirty="0"/>
              <a:t>It depends on the growth of </a:t>
            </a:r>
            <a:r>
              <a:rPr lang="en-US" sz="2200" b="1" dirty="0"/>
              <a:t>new markets </a:t>
            </a:r>
            <a:r>
              <a:rPr lang="en-US" sz="2200" dirty="0"/>
              <a:t>for the technology, plus the opportunity to </a:t>
            </a:r>
            <a:r>
              <a:rPr lang="en-US" sz="2200" b="1" dirty="0"/>
              <a:t>replace existing </a:t>
            </a:r>
            <a:r>
              <a:rPr lang="en-US" sz="2200" dirty="0"/>
              <a:t>technologies at the end of their useful lives.    </a:t>
            </a:r>
          </a:p>
          <a:p>
            <a:endParaRPr lang="en-US" sz="2200" dirty="0" smtClean="0"/>
          </a:p>
          <a:p>
            <a:r>
              <a:rPr lang="en-US" sz="2200" dirty="0" smtClean="0"/>
              <a:t>Typical life-time of several </a:t>
            </a:r>
            <a:r>
              <a:rPr lang="en-US" sz="2200" dirty="0" smtClean="0"/>
              <a:t>technologies</a:t>
            </a:r>
            <a:endParaRPr lang="en-US" sz="2200" dirty="0"/>
          </a:p>
        </p:txBody>
      </p:sp>
      <p:pic>
        <p:nvPicPr>
          <p:cNvPr id="27651" name="Picture 3"/>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l="1090" r="26557"/>
          <a:stretch/>
        </p:blipFill>
        <p:spPr bwMode="auto">
          <a:xfrm>
            <a:off x="2057400" y="3290090"/>
            <a:ext cx="4954227" cy="3013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46</a:t>
            </a:fld>
            <a:endParaRPr lang="en-US"/>
          </a:p>
        </p:txBody>
      </p:sp>
    </p:spTree>
    <p:extLst>
      <p:ext uri="{BB962C8B-B14F-4D97-AF65-F5344CB8AC3E}">
        <p14:creationId xmlns:p14="http://schemas.microsoft.com/office/powerpoint/2010/main" val="199476730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381000"/>
            <a:ext cx="8458200" cy="5355312"/>
          </a:xfrm>
          <a:prstGeom prst="rect">
            <a:avLst/>
          </a:prstGeom>
          <a:noFill/>
        </p:spPr>
        <p:txBody>
          <a:bodyPr wrap="square" rtlCol="0">
            <a:spAutoFit/>
          </a:bodyPr>
          <a:lstStyle/>
          <a:p>
            <a:r>
              <a:rPr lang="en-US" sz="2200" u="sng" dirty="0" smtClean="0"/>
              <a:t>Specified market share</a:t>
            </a:r>
          </a:p>
          <a:p>
            <a:endParaRPr lang="en-US" sz="1200" dirty="0"/>
          </a:p>
          <a:p>
            <a:r>
              <a:rPr lang="en-US" sz="2200" dirty="0" smtClean="0"/>
              <a:t>A new or improved </a:t>
            </a:r>
            <a:r>
              <a:rPr lang="en-US" sz="2200" b="1" dirty="0" smtClean="0"/>
              <a:t>technology</a:t>
            </a:r>
            <a:r>
              <a:rPr lang="en-US" sz="2200" dirty="0" smtClean="0"/>
              <a:t> must </a:t>
            </a:r>
            <a:r>
              <a:rPr lang="en-US" sz="2200" b="1" dirty="0" smtClean="0"/>
              <a:t>compete</a:t>
            </a:r>
            <a:r>
              <a:rPr lang="en-US" sz="2200" dirty="0" smtClean="0"/>
              <a:t> with alternative options in the market. Therefore, the adoption rate of a new technology depends also on its market share. </a:t>
            </a:r>
          </a:p>
          <a:p>
            <a:endParaRPr lang="en-US" sz="1200" dirty="0" smtClean="0"/>
          </a:p>
          <a:p>
            <a:r>
              <a:rPr lang="en-US" sz="2200" dirty="0" smtClean="0"/>
              <a:t>Prediction of </a:t>
            </a:r>
            <a:r>
              <a:rPr lang="en-US" sz="2200" b="1" dirty="0" smtClean="0"/>
              <a:t>market share</a:t>
            </a:r>
            <a:r>
              <a:rPr lang="en-US" sz="2200" dirty="0" smtClean="0"/>
              <a:t> using S-shaped logistic function for </a:t>
            </a:r>
            <a:r>
              <a:rPr lang="en-US" sz="2200" b="1" dirty="0" smtClean="0"/>
              <a:t>gradua</a:t>
            </a:r>
            <a:r>
              <a:rPr lang="en-US" sz="2200" dirty="0" smtClean="0"/>
              <a:t>l  </a:t>
            </a:r>
            <a:r>
              <a:rPr lang="en-US" sz="2200" b="1" dirty="0" smtClean="0"/>
              <a:t>diffusion</a:t>
            </a:r>
            <a:r>
              <a:rPr lang="en-US" sz="2200" dirty="0" smtClean="0"/>
              <a:t> of a technology in the market.</a:t>
            </a:r>
          </a:p>
          <a:p>
            <a:endParaRPr lang="en-US" sz="2200" dirty="0"/>
          </a:p>
          <a:p>
            <a:endParaRPr lang="en-US" sz="2200" dirty="0" smtClean="0"/>
          </a:p>
          <a:p>
            <a:r>
              <a:rPr lang="en-US" sz="2000" dirty="0" smtClean="0"/>
              <a:t>   </a:t>
            </a:r>
          </a:p>
          <a:p>
            <a:r>
              <a:rPr lang="en-US" sz="2000" dirty="0"/>
              <a:t> </a:t>
            </a:r>
            <a:r>
              <a:rPr lang="en-US" sz="2000" dirty="0" smtClean="0"/>
              <a:t>  </a:t>
            </a:r>
            <a:r>
              <a:rPr lang="en-US" sz="2000" dirty="0" smtClean="0"/>
              <a:t>P </a:t>
            </a:r>
            <a:r>
              <a:rPr lang="en-US" sz="2000" dirty="0" smtClean="0"/>
              <a:t>= percent market share</a:t>
            </a:r>
          </a:p>
          <a:p>
            <a:r>
              <a:rPr lang="en-US" sz="2000" dirty="0" smtClean="0"/>
              <a:t>   </a:t>
            </a:r>
            <a:r>
              <a:rPr lang="en-US" sz="2000" dirty="0" err="1" smtClean="0"/>
              <a:t>P</a:t>
            </a:r>
            <a:r>
              <a:rPr lang="en-US" sz="2000" baseline="-25000" dirty="0" err="1" smtClean="0"/>
              <a:t>max</a:t>
            </a:r>
            <a:r>
              <a:rPr lang="en-US" sz="2000" dirty="0" smtClean="0"/>
              <a:t> </a:t>
            </a:r>
            <a:r>
              <a:rPr lang="en-US" sz="2000" dirty="0" smtClean="0"/>
              <a:t>= maximum market share</a:t>
            </a:r>
          </a:p>
          <a:p>
            <a:r>
              <a:rPr lang="en-US" sz="2000" dirty="0" smtClean="0"/>
              <a:t>   t</a:t>
            </a:r>
            <a:r>
              <a:rPr lang="en-US" sz="2000" baseline="-25000" dirty="0" smtClean="0"/>
              <a:t>m</a:t>
            </a:r>
            <a:r>
              <a:rPr lang="en-US" sz="2000" dirty="0" smtClean="0"/>
              <a:t> </a:t>
            </a:r>
            <a:r>
              <a:rPr lang="en-US" sz="2000" dirty="0" smtClean="0"/>
              <a:t>= time to reach half </a:t>
            </a:r>
            <a:r>
              <a:rPr lang="en-US" sz="2000" dirty="0" err="1" smtClean="0"/>
              <a:t>P</a:t>
            </a:r>
            <a:r>
              <a:rPr lang="en-US" sz="2000" baseline="-25000" dirty="0" err="1" smtClean="0"/>
              <a:t>max</a:t>
            </a:r>
            <a:endParaRPr lang="en-US" sz="2000" dirty="0" smtClean="0"/>
          </a:p>
          <a:p>
            <a:r>
              <a:rPr lang="en-US" sz="2000" dirty="0" smtClean="0"/>
              <a:t>   r</a:t>
            </a:r>
            <a:r>
              <a:rPr lang="en-US" sz="2000" baseline="-25000" dirty="0" smtClean="0"/>
              <a:t>0</a:t>
            </a:r>
            <a:r>
              <a:rPr lang="en-US" sz="2000" dirty="0" smtClean="0"/>
              <a:t> </a:t>
            </a:r>
            <a:r>
              <a:rPr lang="en-US" sz="2000" dirty="0" smtClean="0"/>
              <a:t>= initial growth rate</a:t>
            </a:r>
          </a:p>
          <a:p>
            <a:r>
              <a:rPr lang="en-US" sz="2000" dirty="0" smtClean="0"/>
              <a:t>   r </a:t>
            </a:r>
            <a:r>
              <a:rPr lang="en-US" sz="2000" dirty="0" smtClean="0"/>
              <a:t>= composite growth rate</a:t>
            </a:r>
          </a:p>
          <a:p>
            <a:endParaRPr lang="en-US" sz="2200" dirty="0"/>
          </a:p>
        </p:txBody>
      </p:sp>
      <p:pic>
        <p:nvPicPr>
          <p:cNvPr id="28676" name="Picture 4"/>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24163" r="5001"/>
          <a:stretch/>
        </p:blipFill>
        <p:spPr bwMode="auto">
          <a:xfrm>
            <a:off x="3810000" y="3620631"/>
            <a:ext cx="5095875" cy="301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mc:Choice xmlns:a14="http://schemas.microsoft.com/office/drawing/2010/main" Requires="a14">
          <p:sp>
            <p:nvSpPr>
              <p:cNvPr id="6" name="Rectangle 5"/>
              <p:cNvSpPr/>
              <p:nvPr/>
            </p:nvSpPr>
            <p:spPr>
              <a:xfrm>
                <a:off x="4822226" y="2888828"/>
                <a:ext cx="1769074" cy="5615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i="1">
                          <a:latin typeface="Cambria Math"/>
                        </a:rPr>
                        <m:t>𝑃</m:t>
                      </m:r>
                      <m:r>
                        <a:rPr lang="en-US" sz="1600" i="1">
                          <a:latin typeface="Cambria Math"/>
                        </a:rPr>
                        <m:t>=</m:t>
                      </m:r>
                      <m:f>
                        <m:fPr>
                          <m:ctrlPr>
                            <a:rPr lang="en-US" sz="1600" i="1">
                              <a:latin typeface="Cambria Math"/>
                            </a:rPr>
                          </m:ctrlPr>
                        </m:fPr>
                        <m:num>
                          <m:sSub>
                            <m:sSubPr>
                              <m:ctrlPr>
                                <a:rPr lang="en-US" sz="1600" i="1">
                                  <a:latin typeface="Cambria Math"/>
                                </a:rPr>
                              </m:ctrlPr>
                            </m:sSubPr>
                            <m:e>
                              <m:r>
                                <a:rPr lang="en-US" sz="1600" i="1">
                                  <a:latin typeface="Cambria Math"/>
                                </a:rPr>
                                <m:t>𝑃</m:t>
                              </m:r>
                            </m:e>
                            <m:sub>
                              <m:r>
                                <a:rPr lang="en-US" sz="1600" i="1">
                                  <a:latin typeface="Cambria Math"/>
                                </a:rPr>
                                <m:t>𝑚𝑎𝑥</m:t>
                              </m:r>
                            </m:sub>
                          </m:sSub>
                        </m:num>
                        <m:den>
                          <m:r>
                            <a:rPr lang="en-US" sz="1600" i="1">
                              <a:latin typeface="Cambria Math"/>
                            </a:rPr>
                            <m:t>1+</m:t>
                          </m:r>
                          <m:sSup>
                            <m:sSupPr>
                              <m:ctrlPr>
                                <a:rPr lang="en-US" sz="1600" i="1">
                                  <a:latin typeface="Cambria Math"/>
                                </a:rPr>
                              </m:ctrlPr>
                            </m:sSupPr>
                            <m:e>
                              <m:r>
                                <a:rPr lang="en-US" sz="1600" i="1">
                                  <a:latin typeface="Cambria Math"/>
                                </a:rPr>
                                <m:t>𝑒</m:t>
                              </m:r>
                            </m:e>
                            <m:sup>
                              <m:r>
                                <a:rPr lang="en-US" sz="1600" i="1">
                                  <a:latin typeface="Cambria Math"/>
                                </a:rPr>
                                <m:t>−</m:t>
                              </m:r>
                              <m:r>
                                <a:rPr lang="en-US" sz="1600" i="1">
                                  <a:latin typeface="Cambria Math"/>
                                </a:rPr>
                                <m:t>𝑟</m:t>
                              </m:r>
                              <m:r>
                                <a:rPr lang="en-US" sz="1600" i="1">
                                  <a:latin typeface="Cambria Math"/>
                                </a:rPr>
                                <m:t>(</m:t>
                              </m:r>
                              <m:r>
                                <a:rPr lang="en-US" sz="1600" i="1">
                                  <a:latin typeface="Cambria Math"/>
                                </a:rPr>
                                <m:t>𝑡</m:t>
                              </m:r>
                              <m:r>
                                <a:rPr lang="en-US" sz="1600" i="1">
                                  <a:latin typeface="Cambria Math"/>
                                </a:rPr>
                                <m:t>−</m:t>
                              </m:r>
                              <m:r>
                                <a:rPr lang="en-US" sz="1600" i="1">
                                  <a:latin typeface="Cambria Math"/>
                                </a:rPr>
                                <m:t>𝑡𝑚</m:t>
                              </m:r>
                              <m:r>
                                <a:rPr lang="en-US" sz="1600" i="1">
                                  <a:latin typeface="Cambria Math"/>
                                </a:rPr>
                                <m:t>)</m:t>
                              </m:r>
                            </m:sup>
                          </m:sSup>
                        </m:den>
                      </m:f>
                    </m:oMath>
                  </m:oMathPara>
                </a14:m>
                <a:endParaRPr lang="en-US" sz="1600" dirty="0"/>
              </a:p>
            </p:txBody>
          </p:sp>
        </mc:Choice>
        <mc:Fallback>
          <p:sp>
            <p:nvSpPr>
              <p:cNvPr id="6" name="Rectangle 5"/>
              <p:cNvSpPr>
                <a:spLocks noRot="1" noChangeAspect="1" noMove="1" noResize="1" noEditPoints="1" noAdjustHandles="1" noChangeArrowheads="1" noChangeShapeType="1" noTextEdit="1"/>
              </p:cNvSpPr>
              <p:nvPr/>
            </p:nvSpPr>
            <p:spPr>
              <a:xfrm>
                <a:off x="4822226" y="2888828"/>
                <a:ext cx="1769074" cy="561564"/>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 name="Rectangle 1"/>
              <p:cNvSpPr/>
              <p:nvPr/>
            </p:nvSpPr>
            <p:spPr>
              <a:xfrm>
                <a:off x="6629400" y="2885307"/>
                <a:ext cx="1362616" cy="75437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sz="1600">
                          <a:latin typeface="Cambria Math"/>
                        </a:rPr>
                        <m:t>r</m:t>
                      </m:r>
                      <m:r>
                        <a:rPr lang="en-US" sz="1600" i="1">
                          <a:latin typeface="Cambria Math"/>
                        </a:rPr>
                        <m:t>=</m:t>
                      </m:r>
                      <m:f>
                        <m:fPr>
                          <m:ctrlPr>
                            <a:rPr lang="en-US" sz="1600" i="1">
                              <a:latin typeface="Cambria Math"/>
                            </a:rPr>
                          </m:ctrlPr>
                        </m:fPr>
                        <m:num>
                          <m:sSub>
                            <m:sSubPr>
                              <m:ctrlPr>
                                <a:rPr lang="en-US" sz="1600" i="1">
                                  <a:latin typeface="Cambria Math"/>
                                </a:rPr>
                              </m:ctrlPr>
                            </m:sSubPr>
                            <m:e>
                              <m:r>
                                <a:rPr lang="en-US" sz="1600" i="1">
                                  <a:latin typeface="Cambria Math"/>
                                </a:rPr>
                                <m:t>𝑟</m:t>
                              </m:r>
                            </m:e>
                            <m:sub>
                              <m:r>
                                <a:rPr lang="en-US" sz="1600" i="1">
                                  <a:latin typeface="Cambria Math"/>
                                </a:rPr>
                                <m:t>0</m:t>
                              </m:r>
                            </m:sub>
                          </m:sSub>
                        </m:num>
                        <m:den>
                          <m:r>
                            <a:rPr lang="en-US" sz="1600" i="1">
                              <a:latin typeface="Cambria Math"/>
                            </a:rPr>
                            <m:t>1−</m:t>
                          </m:r>
                          <m:f>
                            <m:fPr>
                              <m:ctrlPr>
                                <a:rPr lang="en-US" sz="1600" i="1">
                                  <a:latin typeface="Cambria Math"/>
                                </a:rPr>
                              </m:ctrlPr>
                            </m:fPr>
                            <m:num>
                              <m:sSub>
                                <m:sSubPr>
                                  <m:ctrlPr>
                                    <a:rPr lang="en-US" sz="1600" i="1">
                                      <a:latin typeface="Cambria Math"/>
                                    </a:rPr>
                                  </m:ctrlPr>
                                </m:sSubPr>
                                <m:e>
                                  <m:r>
                                    <a:rPr lang="en-US" sz="1600" i="1">
                                      <a:latin typeface="Cambria Math"/>
                                    </a:rPr>
                                    <m:t>𝑃</m:t>
                                  </m:r>
                                </m:e>
                                <m:sub>
                                  <m:r>
                                    <a:rPr lang="en-US" sz="1600" i="1">
                                      <a:latin typeface="Cambria Math"/>
                                    </a:rPr>
                                    <m:t>0</m:t>
                                  </m:r>
                                </m:sub>
                              </m:sSub>
                            </m:num>
                            <m:den>
                              <m:sSub>
                                <m:sSubPr>
                                  <m:ctrlPr>
                                    <a:rPr lang="en-US" sz="1600" i="1">
                                      <a:latin typeface="Cambria Math"/>
                                    </a:rPr>
                                  </m:ctrlPr>
                                </m:sSubPr>
                                <m:e>
                                  <m:r>
                                    <a:rPr lang="en-US" sz="1600" i="1">
                                      <a:latin typeface="Cambria Math"/>
                                    </a:rPr>
                                    <m:t>𝑃</m:t>
                                  </m:r>
                                </m:e>
                                <m:sub>
                                  <m:r>
                                    <a:rPr lang="en-US" sz="1600" i="1">
                                      <a:latin typeface="Cambria Math"/>
                                    </a:rPr>
                                    <m:t>𝑚𝑎𝑥</m:t>
                                  </m:r>
                                </m:sub>
                              </m:sSub>
                            </m:den>
                          </m:f>
                        </m:den>
                      </m:f>
                    </m:oMath>
                  </m:oMathPara>
                </a14:m>
                <a:endParaRPr lang="en-US" sz="1600" dirty="0"/>
              </a:p>
            </p:txBody>
          </p:sp>
        </mc:Choice>
        <mc:Fallback xmlns="">
          <p:sp>
            <p:nvSpPr>
              <p:cNvPr id="2" name="Rectangle 1"/>
              <p:cNvSpPr>
                <a:spLocks noRot="1" noChangeAspect="1" noMove="1" noResize="1" noEditPoints="1" noAdjustHandles="1" noChangeArrowheads="1" noChangeShapeType="1" noTextEdit="1"/>
              </p:cNvSpPr>
              <p:nvPr/>
            </p:nvSpPr>
            <p:spPr>
              <a:xfrm>
                <a:off x="6629400" y="2885307"/>
                <a:ext cx="1362616" cy="754374"/>
              </a:xfrm>
              <a:prstGeom prst="rect">
                <a:avLst/>
              </a:prstGeom>
              <a:blipFill rotWithShape="1">
                <a:blip r:embed="rId6" cstate="print"/>
                <a:stretch>
                  <a:fillRect/>
                </a:stretch>
              </a:blipFill>
            </p:spPr>
            <p:txBody>
              <a:bodyPr/>
              <a:lstStyle/>
              <a:p>
                <a:r>
                  <a:rPr lang="en-US">
                    <a:noFill/>
                  </a:rPr>
                  <a:t> </a:t>
                </a:r>
              </a:p>
            </p:txBody>
          </p:sp>
        </mc:Fallback>
      </mc:AlternateContent>
      <p:sp>
        <p:nvSpPr>
          <p:cNvPr id="3" name="Slide Number Placeholder 2"/>
          <p:cNvSpPr>
            <a:spLocks noGrp="1"/>
          </p:cNvSpPr>
          <p:nvPr>
            <p:ph type="sldNum" sz="quarter" idx="12"/>
          </p:nvPr>
        </p:nvSpPr>
        <p:spPr/>
        <p:txBody>
          <a:bodyPr/>
          <a:lstStyle/>
          <a:p>
            <a:fld id="{B6F15528-21DE-4FAA-801E-634DDDAF4B2B}" type="slidenum">
              <a:rPr lang="en-US" smtClean="0"/>
              <a:pPr/>
              <a:t>47</a:t>
            </a:fld>
            <a:endParaRPr lang="en-US"/>
          </a:p>
        </p:txBody>
      </p:sp>
    </p:spTree>
    <p:extLst>
      <p:ext uri="{BB962C8B-B14F-4D97-AF65-F5344CB8AC3E}">
        <p14:creationId xmlns:p14="http://schemas.microsoft.com/office/powerpoint/2010/main" val="17083764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Rectangle 3"/>
              <p:cNvSpPr/>
              <p:nvPr/>
            </p:nvSpPr>
            <p:spPr>
              <a:xfrm>
                <a:off x="381000" y="838200"/>
                <a:ext cx="8382000" cy="5020477"/>
              </a:xfrm>
              <a:prstGeom prst="rect">
                <a:avLst/>
              </a:prstGeom>
            </p:spPr>
            <p:txBody>
              <a:bodyPr wrap="square">
                <a:spAutoFit/>
              </a:bodyPr>
              <a:lstStyle/>
              <a:p>
                <a:r>
                  <a:rPr lang="en-US" sz="2200" u="sng" dirty="0" smtClean="0"/>
                  <a:t>Example 15.13</a:t>
                </a:r>
              </a:p>
              <a:p>
                <a:endParaRPr lang="en-US" sz="1200" dirty="0" smtClean="0"/>
              </a:p>
              <a:p>
                <a:r>
                  <a:rPr lang="en-US" sz="2000" dirty="0" smtClean="0"/>
                  <a:t>It will take 15 years for electrical cars to take 50% of the market after </a:t>
                </a:r>
                <a:r>
                  <a:rPr lang="en-US" sz="2000" dirty="0" smtClean="0"/>
                  <a:t>their </a:t>
                </a:r>
                <a:r>
                  <a:rPr lang="en-US" sz="2000" dirty="0" smtClean="0"/>
                  <a:t>initial share reached 10% . Initial growth rate is 5%. How long it takes for these cars to take 90% of the market?</a:t>
                </a:r>
              </a:p>
              <a:p>
                <a:endParaRPr lang="en-US" sz="2000" dirty="0"/>
              </a:p>
              <a:p>
                <a:r>
                  <a:rPr lang="en-US" sz="2000" dirty="0" smtClean="0"/>
                  <a:t>Assuming maximum market share is 100, </a:t>
                </a:r>
                <a:r>
                  <a:rPr lang="en-US" sz="2000" dirty="0" err="1" smtClean="0"/>
                  <a:t>P</a:t>
                </a:r>
                <a:r>
                  <a:rPr lang="en-US" sz="2000" baseline="-25000" dirty="0" err="1" smtClean="0"/>
                  <a:t>max</a:t>
                </a:r>
                <a:r>
                  <a:rPr lang="en-US" sz="2000" dirty="0" smtClean="0"/>
                  <a:t>=100</a:t>
                </a:r>
              </a:p>
              <a:p>
                <a:endParaRPr lang="en-US" sz="2000" dirty="0"/>
              </a:p>
              <a:p>
                <a:r>
                  <a:rPr lang="en-US" sz="2000" dirty="0" smtClean="0"/>
                  <a:t>Logistic growth rate: </a:t>
                </a:r>
              </a:p>
              <a:p>
                <a:endParaRPr lang="en-US" sz="2000" dirty="0"/>
              </a:p>
              <a:p>
                <a:endParaRPr lang="en-US" sz="1500" dirty="0" smtClean="0"/>
              </a:p>
              <a:p>
                <a:r>
                  <a:rPr lang="en-US" sz="2000" dirty="0" smtClean="0"/>
                  <a:t>Solve </a:t>
                </a:r>
                <a:r>
                  <a:rPr lang="en-US" sz="2000" dirty="0" smtClean="0"/>
                  <a:t>                                     </a:t>
                </a:r>
                <a:r>
                  <a:rPr lang="en-US" sz="2000" dirty="0" smtClean="0"/>
                  <a:t>for time, t , knowing that t</a:t>
                </a:r>
                <a:r>
                  <a:rPr lang="en-US" sz="2000" baseline="-25000" dirty="0" smtClean="0"/>
                  <a:t>m</a:t>
                </a:r>
                <a:r>
                  <a:rPr lang="en-US" sz="2000" dirty="0" smtClean="0"/>
                  <a:t> = 15 years (50% of </a:t>
                </a:r>
                <a:r>
                  <a:rPr lang="en-US" sz="2000" dirty="0" err="1" smtClean="0"/>
                  <a:t>P</a:t>
                </a:r>
                <a:r>
                  <a:rPr lang="en-US" sz="2000" baseline="-25000" dirty="0" err="1" smtClean="0"/>
                  <a:t>max</a:t>
                </a:r>
                <a:r>
                  <a:rPr lang="en-US" sz="2000" dirty="0" smtClean="0"/>
                  <a:t>)</a:t>
                </a:r>
              </a:p>
              <a:p>
                <a:endParaRPr lang="en-US" sz="1200" dirty="0" smtClean="0"/>
              </a:p>
              <a:p>
                <a:endParaRPr lang="en-US" sz="1500" dirty="0"/>
              </a:p>
              <a:p>
                <a:r>
                  <a:rPr lang="en-US" sz="2000" dirty="0" smtClean="0"/>
                  <a:t>1+ </a:t>
                </a:r>
                <a14:m>
                  <m:oMath xmlns:m="http://schemas.openxmlformats.org/officeDocument/2006/math">
                    <m:sSup>
                      <m:sSupPr>
                        <m:ctrlPr>
                          <a:rPr lang="en-US" sz="2000" i="1" smtClean="0">
                            <a:latin typeface="Cambria Math"/>
                          </a:rPr>
                        </m:ctrlPr>
                      </m:sSupPr>
                      <m:e>
                        <m:r>
                          <a:rPr lang="en-US" sz="2000" b="0" i="1" smtClean="0">
                            <a:latin typeface="Cambria Math"/>
                          </a:rPr>
                          <m:t>𝑒</m:t>
                        </m:r>
                      </m:e>
                      <m:sup>
                        <m:r>
                          <a:rPr lang="en-US" sz="2000" b="0" i="1" smtClean="0">
                            <a:latin typeface="Cambria Math"/>
                          </a:rPr>
                          <m:t>−0.0556(</m:t>
                        </m:r>
                        <m:r>
                          <a:rPr lang="en-US" sz="2000" b="0" i="1" smtClean="0">
                            <a:latin typeface="Cambria Math"/>
                          </a:rPr>
                          <m:t>𝑡</m:t>
                        </m:r>
                        <m:r>
                          <a:rPr lang="en-US" sz="2000" b="0" i="1" smtClean="0">
                            <a:latin typeface="Cambria Math"/>
                          </a:rPr>
                          <m:t>−15)</m:t>
                        </m:r>
                      </m:sup>
                    </m:sSup>
                    <m:r>
                      <a:rPr lang="en-US" sz="2000" b="0" i="1" smtClean="0">
                        <a:latin typeface="Cambria Math"/>
                      </a:rPr>
                      <m:t>=</m:t>
                    </m:r>
                    <m:f>
                      <m:fPr>
                        <m:ctrlPr>
                          <a:rPr lang="en-US" sz="2000" b="0" i="1" smtClean="0">
                            <a:latin typeface="Cambria Math"/>
                          </a:rPr>
                        </m:ctrlPr>
                      </m:fPr>
                      <m:num>
                        <m:r>
                          <a:rPr lang="en-US" sz="2000" b="0" i="1" smtClean="0">
                            <a:latin typeface="Cambria Math"/>
                          </a:rPr>
                          <m:t>100</m:t>
                        </m:r>
                      </m:num>
                      <m:den>
                        <m:r>
                          <a:rPr lang="en-US" sz="2000" b="0" i="1" smtClean="0">
                            <a:latin typeface="Cambria Math"/>
                          </a:rPr>
                          <m:t>90</m:t>
                        </m:r>
                      </m:den>
                    </m:f>
                    <m:r>
                      <a:rPr lang="en-US" sz="2000" b="0" i="1" smtClean="0">
                        <a:latin typeface="Cambria Math"/>
                      </a:rPr>
                      <m:t>=1.111</m:t>
                    </m:r>
                  </m:oMath>
                </a14:m>
                <a:endParaRPr lang="en-US" sz="2000" b="0" dirty="0" smtClean="0"/>
              </a:p>
              <a:p>
                <a:endParaRPr lang="en-US" sz="1500" b="0" dirty="0" smtClean="0"/>
              </a:p>
              <a:p>
                <a14:m>
                  <m:oMath xmlns:m="http://schemas.openxmlformats.org/officeDocument/2006/math">
                    <m:sSup>
                      <m:sSupPr>
                        <m:ctrlPr>
                          <a:rPr lang="en-US" sz="2000" i="1">
                            <a:latin typeface="Cambria Math"/>
                          </a:rPr>
                        </m:ctrlPr>
                      </m:sSupPr>
                      <m:e>
                        <m:r>
                          <a:rPr lang="en-US" sz="2000" i="1">
                            <a:latin typeface="Cambria Math"/>
                          </a:rPr>
                          <m:t>𝑒</m:t>
                        </m:r>
                      </m:e>
                      <m:sup>
                        <m:r>
                          <a:rPr lang="en-US" sz="2000" i="1">
                            <a:latin typeface="Cambria Math"/>
                          </a:rPr>
                          <m:t>−0.0556(</m:t>
                        </m:r>
                        <m:r>
                          <a:rPr lang="en-US" sz="2000" i="1">
                            <a:latin typeface="Cambria Math"/>
                          </a:rPr>
                          <m:t>𝑡</m:t>
                        </m:r>
                        <m:r>
                          <a:rPr lang="en-US" sz="2000" i="1">
                            <a:latin typeface="Cambria Math"/>
                          </a:rPr>
                          <m:t>−15)</m:t>
                        </m:r>
                      </m:sup>
                    </m:sSup>
                    <m:r>
                      <a:rPr lang="en-US" sz="2000" b="0" i="1" smtClean="0">
                        <a:latin typeface="Cambria Math"/>
                      </a:rPr>
                      <m:t>=0.111 </m:t>
                    </m:r>
                  </m:oMath>
                </a14:m>
                <a:r>
                  <a:rPr lang="en-US" sz="2000" dirty="0" smtClean="0"/>
                  <a:t>         </a:t>
                </a:r>
                <a:r>
                  <a:rPr lang="en-US" sz="2000" dirty="0" smtClean="0">
                    <a:sym typeface="Symbol"/>
                  </a:rPr>
                  <a:t>  t = 55 years</a:t>
                </a:r>
                <a:endParaRPr lang="en-US" sz="2000" dirty="0"/>
              </a:p>
            </p:txBody>
          </p:sp>
        </mc:Choice>
        <mc:Fallback>
          <p:sp>
            <p:nvSpPr>
              <p:cNvPr id="4" name="Rectangle 3"/>
              <p:cNvSpPr>
                <a:spLocks noRot="1" noChangeAspect="1" noMove="1" noResize="1" noEditPoints="1" noAdjustHandles="1" noChangeArrowheads="1" noChangeShapeType="1" noTextEdit="1"/>
              </p:cNvSpPr>
              <p:nvPr/>
            </p:nvSpPr>
            <p:spPr>
              <a:xfrm>
                <a:off x="381000" y="838200"/>
                <a:ext cx="8382000" cy="5020477"/>
              </a:xfrm>
              <a:prstGeom prst="rect">
                <a:avLst/>
              </a:prstGeom>
              <a:blipFill rotWithShape="1">
                <a:blip r:embed="rId3"/>
                <a:stretch>
                  <a:fillRect l="-945" t="-729" b="-121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6" name="Rectangle 5"/>
              <p:cNvSpPr/>
              <p:nvPr/>
            </p:nvSpPr>
            <p:spPr>
              <a:xfrm>
                <a:off x="1200150" y="3962400"/>
                <a:ext cx="1769074" cy="5615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b="0" i="1" smtClean="0">
                          <a:latin typeface="Cambria Math"/>
                        </a:rPr>
                        <m:t>𝑃</m:t>
                      </m:r>
                      <m:r>
                        <a:rPr lang="en-US" sz="1600" i="1">
                          <a:latin typeface="Cambria Math"/>
                        </a:rPr>
                        <m:t>=</m:t>
                      </m:r>
                      <m:f>
                        <m:fPr>
                          <m:ctrlPr>
                            <a:rPr lang="en-US" sz="1600" i="1">
                              <a:latin typeface="Cambria Math"/>
                            </a:rPr>
                          </m:ctrlPr>
                        </m:fPr>
                        <m:num>
                          <m:sSub>
                            <m:sSubPr>
                              <m:ctrlPr>
                                <a:rPr lang="en-US" sz="1600" i="1">
                                  <a:latin typeface="Cambria Math"/>
                                </a:rPr>
                              </m:ctrlPr>
                            </m:sSubPr>
                            <m:e>
                              <m:r>
                                <a:rPr lang="en-US" sz="1600" i="1">
                                  <a:latin typeface="Cambria Math"/>
                                </a:rPr>
                                <m:t>𝑃</m:t>
                              </m:r>
                            </m:e>
                            <m:sub>
                              <m:r>
                                <a:rPr lang="en-US" sz="1600" i="1">
                                  <a:latin typeface="Cambria Math"/>
                                </a:rPr>
                                <m:t>𝑚𝑎𝑥</m:t>
                              </m:r>
                            </m:sub>
                          </m:sSub>
                        </m:num>
                        <m:den>
                          <m:r>
                            <a:rPr lang="en-US" sz="1600" i="1">
                              <a:latin typeface="Cambria Math"/>
                            </a:rPr>
                            <m:t>1+</m:t>
                          </m:r>
                          <m:sSup>
                            <m:sSupPr>
                              <m:ctrlPr>
                                <a:rPr lang="en-US" sz="1600" i="1">
                                  <a:latin typeface="Cambria Math"/>
                                </a:rPr>
                              </m:ctrlPr>
                            </m:sSupPr>
                            <m:e>
                              <m:r>
                                <a:rPr lang="en-US" sz="1600" i="1">
                                  <a:latin typeface="Cambria Math"/>
                                </a:rPr>
                                <m:t>𝑒</m:t>
                              </m:r>
                            </m:e>
                            <m:sup>
                              <m:r>
                                <a:rPr lang="en-US" sz="1600" i="1">
                                  <a:latin typeface="Cambria Math"/>
                                </a:rPr>
                                <m:t>−</m:t>
                              </m:r>
                              <m:r>
                                <a:rPr lang="en-US" sz="1600" i="1">
                                  <a:latin typeface="Cambria Math"/>
                                </a:rPr>
                                <m:t>𝑟</m:t>
                              </m:r>
                              <m:r>
                                <a:rPr lang="en-US" sz="1600" i="1">
                                  <a:latin typeface="Cambria Math"/>
                                </a:rPr>
                                <m:t>(</m:t>
                              </m:r>
                              <m:r>
                                <a:rPr lang="en-US" sz="1600" i="1">
                                  <a:latin typeface="Cambria Math"/>
                                </a:rPr>
                                <m:t>𝑡</m:t>
                              </m:r>
                              <m:r>
                                <a:rPr lang="en-US" sz="1600" i="1">
                                  <a:latin typeface="Cambria Math"/>
                                </a:rPr>
                                <m:t>−</m:t>
                              </m:r>
                              <m:r>
                                <a:rPr lang="en-US" sz="1600" i="1">
                                  <a:latin typeface="Cambria Math"/>
                                </a:rPr>
                                <m:t>𝑡𝑚</m:t>
                              </m:r>
                              <m:r>
                                <a:rPr lang="en-US" sz="1600" i="1">
                                  <a:latin typeface="Cambria Math"/>
                                </a:rPr>
                                <m:t>)</m:t>
                              </m:r>
                            </m:sup>
                          </m:sSup>
                        </m:den>
                      </m:f>
                    </m:oMath>
                  </m:oMathPara>
                </a14:m>
                <a:endParaRPr lang="en-US" sz="1600" dirty="0"/>
              </a:p>
            </p:txBody>
          </p:sp>
        </mc:Choice>
        <mc:Fallback>
          <p:sp>
            <p:nvSpPr>
              <p:cNvPr id="6" name="Rectangle 5"/>
              <p:cNvSpPr>
                <a:spLocks noRot="1" noChangeAspect="1" noMove="1" noResize="1" noEditPoints="1" noAdjustHandles="1" noChangeArrowheads="1" noChangeShapeType="1" noTextEdit="1"/>
              </p:cNvSpPr>
              <p:nvPr/>
            </p:nvSpPr>
            <p:spPr>
              <a:xfrm>
                <a:off x="1200150" y="3962400"/>
                <a:ext cx="1769074" cy="561564"/>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7" name="Rectangle 6"/>
              <p:cNvSpPr/>
              <p:nvPr/>
            </p:nvSpPr>
            <p:spPr>
              <a:xfrm>
                <a:off x="2819400" y="3110184"/>
                <a:ext cx="3029868" cy="75854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sty m:val="p"/>
                        </m:rPr>
                        <a:rPr lang="en-US" sz="1600" smtClean="0">
                          <a:latin typeface="Cambria Math"/>
                        </a:rPr>
                        <m:t>r</m:t>
                      </m:r>
                      <m:r>
                        <a:rPr lang="en-US" sz="1600" i="1">
                          <a:latin typeface="Cambria Math"/>
                        </a:rPr>
                        <m:t>=</m:t>
                      </m:r>
                      <m:f>
                        <m:fPr>
                          <m:ctrlPr>
                            <a:rPr lang="en-US" sz="1600" i="1">
                              <a:latin typeface="Cambria Math"/>
                            </a:rPr>
                          </m:ctrlPr>
                        </m:fPr>
                        <m:num>
                          <m:r>
                            <a:rPr lang="en-US" sz="1600" b="0" i="1" smtClean="0">
                              <a:latin typeface="Cambria Math"/>
                            </a:rPr>
                            <m:t>0.05</m:t>
                          </m:r>
                        </m:num>
                        <m:den>
                          <m:r>
                            <a:rPr lang="en-US" sz="1600" i="1">
                              <a:latin typeface="Cambria Math"/>
                            </a:rPr>
                            <m:t>1−</m:t>
                          </m:r>
                          <m:f>
                            <m:fPr>
                              <m:ctrlPr>
                                <a:rPr lang="en-US" sz="1600" i="1">
                                  <a:latin typeface="Cambria Math"/>
                                </a:rPr>
                              </m:ctrlPr>
                            </m:fPr>
                            <m:num>
                              <m:r>
                                <a:rPr lang="en-US" sz="1600" i="1" smtClean="0">
                                  <a:latin typeface="Cambria Math"/>
                                </a:rPr>
                                <m:t>1</m:t>
                              </m:r>
                              <m:r>
                                <a:rPr lang="en-US" sz="1600" b="0" i="1" smtClean="0">
                                  <a:latin typeface="Cambria Math"/>
                                </a:rPr>
                                <m:t>0</m:t>
                              </m:r>
                            </m:num>
                            <m:den>
                              <m:r>
                                <a:rPr lang="en-US" sz="1600" b="0" i="1" smtClean="0">
                                  <a:latin typeface="Cambria Math"/>
                                </a:rPr>
                                <m:t>100</m:t>
                              </m:r>
                            </m:den>
                          </m:f>
                        </m:den>
                      </m:f>
                      <m:r>
                        <a:rPr lang="en-US" sz="1600" b="0" i="1" smtClean="0">
                          <a:latin typeface="Cambria Math"/>
                        </a:rPr>
                        <m:t>=0.0556</m:t>
                      </m:r>
                      <m:r>
                        <a:rPr lang="en-US" sz="1600" b="0" i="1" smtClean="0">
                          <a:latin typeface="Cambria Math"/>
                        </a:rPr>
                        <m:t> </m:t>
                      </m:r>
                      <m:r>
                        <a:rPr lang="en-US" sz="1600" b="0" i="1" smtClean="0">
                          <a:latin typeface="Cambria Math"/>
                        </a:rPr>
                        <m:t>𝑜𝑟</m:t>
                      </m:r>
                      <m:r>
                        <a:rPr lang="en-US" sz="1600" b="0" i="1" smtClean="0">
                          <a:latin typeface="Cambria Math"/>
                        </a:rPr>
                        <m:t> 5.56%</m:t>
                      </m:r>
                    </m:oMath>
                  </m:oMathPara>
                </a14:m>
                <a:endParaRPr lang="en-US" sz="1600" dirty="0"/>
              </a:p>
            </p:txBody>
          </p:sp>
        </mc:Choice>
        <mc:Fallback>
          <p:sp>
            <p:nvSpPr>
              <p:cNvPr id="7" name="Rectangle 6"/>
              <p:cNvSpPr>
                <a:spLocks noRot="1" noChangeAspect="1" noMove="1" noResize="1" noEditPoints="1" noAdjustHandles="1" noChangeArrowheads="1" noChangeShapeType="1" noTextEdit="1"/>
              </p:cNvSpPr>
              <p:nvPr/>
            </p:nvSpPr>
            <p:spPr>
              <a:xfrm>
                <a:off x="2819400" y="3110184"/>
                <a:ext cx="3029868" cy="758541"/>
              </a:xfrm>
              <a:prstGeom prst="rect">
                <a:avLst/>
              </a:prstGeom>
              <a:blipFill rotWithShape="1">
                <a:blip r:embed="rId5"/>
                <a:stretch>
                  <a:fillRect/>
                </a:stretch>
              </a:blipFill>
            </p:spPr>
            <p:txBody>
              <a:bodyPr/>
              <a:lstStyle/>
              <a:p>
                <a:r>
                  <a:rPr lang="en-US">
                    <a:noFill/>
                  </a:rPr>
                  <a:t> </a:t>
                </a:r>
              </a:p>
            </p:txBody>
          </p:sp>
        </mc:Fallback>
      </mc:AlternateContent>
      <p:sp>
        <p:nvSpPr>
          <p:cNvPr id="2" name="Slide Number Placeholder 1"/>
          <p:cNvSpPr>
            <a:spLocks noGrp="1"/>
          </p:cNvSpPr>
          <p:nvPr>
            <p:ph type="sldNum" sz="quarter" idx="12"/>
          </p:nvPr>
        </p:nvSpPr>
        <p:spPr/>
        <p:txBody>
          <a:bodyPr/>
          <a:lstStyle/>
          <a:p>
            <a:fld id="{B6F15528-21DE-4FAA-801E-634DDDAF4B2B}" type="slidenum">
              <a:rPr lang="en-US" smtClean="0"/>
              <a:pPr/>
              <a:t>48</a:t>
            </a:fld>
            <a:endParaRPr lang="en-US" dirty="0"/>
          </a:p>
        </p:txBody>
      </p:sp>
    </p:spTree>
    <p:extLst>
      <p:ext uri="{BB962C8B-B14F-4D97-AF65-F5344CB8AC3E}">
        <p14:creationId xmlns:p14="http://schemas.microsoft.com/office/powerpoint/2010/main" val="252220972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533400"/>
            <a:ext cx="8458200" cy="5078313"/>
          </a:xfrm>
          <a:prstGeom prst="rect">
            <a:avLst/>
          </a:prstGeom>
          <a:noFill/>
        </p:spPr>
        <p:txBody>
          <a:bodyPr wrap="square" rtlCol="0">
            <a:spAutoFit/>
          </a:bodyPr>
          <a:lstStyle/>
          <a:p>
            <a:endParaRPr lang="en-US" sz="2200" dirty="0"/>
          </a:p>
          <a:p>
            <a:r>
              <a:rPr lang="en-US" sz="2200" u="sng" dirty="0" smtClean="0"/>
              <a:t>Consumer choice model</a:t>
            </a:r>
          </a:p>
          <a:p>
            <a:endParaRPr lang="en-US" sz="1200" dirty="0" smtClean="0"/>
          </a:p>
          <a:p>
            <a:endParaRPr lang="en-US" sz="1200" dirty="0" smtClean="0"/>
          </a:p>
          <a:p>
            <a:r>
              <a:rPr lang="en-US" sz="2200" dirty="0" smtClean="0"/>
              <a:t>This model is based on </a:t>
            </a:r>
            <a:r>
              <a:rPr lang="en-US" sz="2200" b="1" dirty="0" smtClean="0"/>
              <a:t>consumer preferences</a:t>
            </a:r>
            <a:r>
              <a:rPr lang="en-US" sz="2200" dirty="0" smtClean="0"/>
              <a:t>. The </a:t>
            </a:r>
            <a:r>
              <a:rPr lang="en-US" sz="2200" b="1" dirty="0" smtClean="0"/>
              <a:t>capital and operating costs</a:t>
            </a:r>
            <a:r>
              <a:rPr lang="en-US" sz="2200" dirty="0" smtClean="0"/>
              <a:t> of a new technology is assessed along with the other competitive technologies. The choice is the </a:t>
            </a:r>
            <a:r>
              <a:rPr lang="en-US" sz="2200" b="1" dirty="0" smtClean="0"/>
              <a:t>cheapest</a:t>
            </a:r>
            <a:r>
              <a:rPr lang="en-US" sz="2200" dirty="0" smtClean="0"/>
              <a:t>.</a:t>
            </a:r>
          </a:p>
          <a:p>
            <a:endParaRPr lang="en-US" sz="1200" dirty="0"/>
          </a:p>
          <a:p>
            <a:pPr marL="342900" indent="-342900">
              <a:buFont typeface="Arial" pitchFamily="34" charset="0"/>
              <a:buChar char="•"/>
            </a:pPr>
            <a:r>
              <a:rPr lang="en-US" sz="2200" dirty="0" smtClean="0"/>
              <a:t>The cost of new technology may change over time</a:t>
            </a:r>
          </a:p>
          <a:p>
            <a:pPr marL="342900" indent="-342900">
              <a:buFont typeface="Arial" pitchFamily="34" charset="0"/>
              <a:buChar char="•"/>
            </a:pPr>
            <a:r>
              <a:rPr lang="en-US" sz="2200" dirty="0" smtClean="0"/>
              <a:t>There could be a limit for maximum </a:t>
            </a:r>
            <a:r>
              <a:rPr lang="en-US" sz="2200" dirty="0" smtClean="0"/>
              <a:t>market share of </a:t>
            </a:r>
            <a:r>
              <a:rPr lang="en-US" sz="2200" dirty="0" smtClean="0"/>
              <a:t>a technology due to non-economic </a:t>
            </a:r>
            <a:r>
              <a:rPr lang="en-US" sz="2200" dirty="0" smtClean="0"/>
              <a:t>factors in the assessment.</a:t>
            </a:r>
          </a:p>
          <a:p>
            <a:endParaRPr lang="en-US" sz="1200" dirty="0" smtClean="0"/>
          </a:p>
          <a:p>
            <a:r>
              <a:rPr lang="en-US" sz="2200" dirty="0" smtClean="0"/>
              <a:t>These models have often been used </a:t>
            </a:r>
            <a:r>
              <a:rPr lang="en-US" sz="2200" dirty="0" smtClean="0"/>
              <a:t>to analyze </a:t>
            </a:r>
            <a:r>
              <a:rPr lang="en-US" sz="2200" b="1" dirty="0" smtClean="0"/>
              <a:t>energy technologies </a:t>
            </a:r>
            <a:r>
              <a:rPr lang="en-US" sz="2200" dirty="0" smtClean="0"/>
              <a:t>and their environmental </a:t>
            </a:r>
            <a:r>
              <a:rPr lang="en-US" sz="2200" dirty="0" smtClean="0"/>
              <a:t>implications (such as electric power generation).</a:t>
            </a:r>
            <a:endParaRPr lang="en-US" sz="2200" dirty="0" smtClean="0"/>
          </a:p>
          <a:p>
            <a:endParaRPr lang="en-US" sz="1200" dirty="0"/>
          </a:p>
          <a:p>
            <a:r>
              <a:rPr lang="en-US" sz="2200" dirty="0" smtClean="0"/>
              <a:t>One </a:t>
            </a:r>
            <a:r>
              <a:rPr lang="en-US" sz="2200" b="1" dirty="0" smtClean="0"/>
              <a:t>disadvantage</a:t>
            </a:r>
            <a:r>
              <a:rPr lang="en-US" sz="2200" dirty="0" smtClean="0"/>
              <a:t> is </a:t>
            </a:r>
            <a:r>
              <a:rPr lang="en-US" sz="2200" b="1" dirty="0" smtClean="0"/>
              <a:t>lack</a:t>
            </a:r>
            <a:r>
              <a:rPr lang="en-US" sz="2200" dirty="0" smtClean="0"/>
              <a:t> of </a:t>
            </a:r>
            <a:r>
              <a:rPr lang="en-US" sz="2200" b="1" dirty="0" smtClean="0"/>
              <a:t>transparency</a:t>
            </a:r>
            <a:r>
              <a:rPr lang="en-US" sz="2200" dirty="0" smtClean="0"/>
              <a:t> due to many </a:t>
            </a:r>
            <a:r>
              <a:rPr lang="en-US" sz="2200" b="1" dirty="0" smtClean="0"/>
              <a:t>assumptions</a:t>
            </a:r>
            <a:r>
              <a:rPr lang="en-US" sz="2200" dirty="0" smtClean="0"/>
              <a:t> and not being clear which assumption is most influential </a:t>
            </a:r>
            <a:endParaRPr lang="en-US" sz="2200"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49</a:t>
            </a:fld>
            <a:endParaRPr lang="en-US"/>
          </a:p>
        </p:txBody>
      </p:sp>
    </p:spTree>
    <p:extLst>
      <p:ext uri="{BB962C8B-B14F-4D97-AF65-F5344CB8AC3E}">
        <p14:creationId xmlns:p14="http://schemas.microsoft.com/office/powerpoint/2010/main" val="170837641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066800"/>
            <a:ext cx="8458200" cy="4524315"/>
          </a:xfrm>
          <a:prstGeom prst="rect">
            <a:avLst/>
          </a:prstGeom>
          <a:noFill/>
        </p:spPr>
        <p:txBody>
          <a:bodyPr wrap="square" rtlCol="0">
            <a:spAutoFit/>
          </a:bodyPr>
          <a:lstStyle/>
          <a:p>
            <a:r>
              <a:rPr lang="en-US" sz="2200" u="sng" dirty="0" smtClean="0"/>
              <a:t>Rate of technology innovation</a:t>
            </a:r>
          </a:p>
          <a:p>
            <a:endParaRPr lang="en-US" sz="1200" dirty="0"/>
          </a:p>
          <a:p>
            <a:r>
              <a:rPr lang="en-US" sz="2200" dirty="0" smtClean="0"/>
              <a:t>Environmental forecasting mostly </a:t>
            </a:r>
            <a:r>
              <a:rPr lang="en-US" sz="2200" dirty="0" smtClean="0"/>
              <a:t>assumes that technologies will improve in the future. What </a:t>
            </a:r>
            <a:r>
              <a:rPr lang="en-US" sz="2200" b="1" dirty="0" smtClean="0"/>
              <a:t>factors</a:t>
            </a:r>
            <a:r>
              <a:rPr lang="en-US" sz="2200" dirty="0" smtClean="0"/>
              <a:t> affect this </a:t>
            </a:r>
            <a:r>
              <a:rPr lang="en-US" sz="2200" b="1" dirty="0" smtClean="0"/>
              <a:t>improvement</a:t>
            </a:r>
            <a:r>
              <a:rPr lang="en-US" sz="2200" dirty="0" smtClean="0"/>
              <a:t>?</a:t>
            </a:r>
            <a:endParaRPr lang="en-US" sz="2200" dirty="0"/>
          </a:p>
          <a:p>
            <a:endParaRPr lang="en-US" sz="2200" dirty="0" smtClean="0"/>
          </a:p>
          <a:p>
            <a:r>
              <a:rPr lang="en-US" sz="2200" b="1" dirty="0" smtClean="0"/>
              <a:t>Factor</a:t>
            </a:r>
            <a:r>
              <a:rPr lang="en-US" sz="2200" dirty="0" smtClean="0"/>
              <a:t>s </a:t>
            </a:r>
            <a:r>
              <a:rPr lang="en-US" sz="2200" dirty="0" smtClean="0"/>
              <a:t>that </a:t>
            </a:r>
            <a:r>
              <a:rPr lang="en-US" sz="2200" b="1" dirty="0" smtClean="0"/>
              <a:t>technology innovation </a:t>
            </a:r>
            <a:r>
              <a:rPr lang="en-US" sz="2200" dirty="0" smtClean="0"/>
              <a:t>depend on? How the new innovations come into effect</a:t>
            </a:r>
            <a:r>
              <a:rPr lang="en-US" sz="2200" dirty="0" smtClean="0"/>
              <a:t>?</a:t>
            </a:r>
          </a:p>
          <a:p>
            <a:endParaRPr lang="en-US" sz="2200" dirty="0" smtClean="0"/>
          </a:p>
          <a:p>
            <a:r>
              <a:rPr lang="en-US" sz="2200" dirty="0"/>
              <a:t>Some factors are market forces, organizational structure and government research funds </a:t>
            </a:r>
          </a:p>
          <a:p>
            <a:endParaRPr lang="en-US" sz="1200" dirty="0" smtClean="0"/>
          </a:p>
          <a:p>
            <a:r>
              <a:rPr lang="en-US" sz="2200" dirty="0" smtClean="0"/>
              <a:t>But, effective </a:t>
            </a:r>
            <a:r>
              <a:rPr lang="en-US" sz="2200" dirty="0" smtClean="0"/>
              <a:t>models </a:t>
            </a:r>
            <a:r>
              <a:rPr lang="en-US" sz="2200" dirty="0" smtClean="0"/>
              <a:t>are needed to </a:t>
            </a:r>
            <a:r>
              <a:rPr lang="en-US" sz="2200" b="1" dirty="0" smtClean="0"/>
              <a:t>predict technology innovation</a:t>
            </a:r>
            <a:r>
              <a:rPr lang="en-US" sz="2200" dirty="0" smtClean="0"/>
              <a:t>. </a:t>
            </a:r>
            <a:endParaRPr lang="en-US" sz="2200" dirty="0" smtClean="0"/>
          </a:p>
          <a:p>
            <a:endParaRPr lang="en-US" sz="2200" dirty="0"/>
          </a:p>
          <a:p>
            <a:r>
              <a:rPr lang="en-US" sz="2200" dirty="0" smtClean="0"/>
              <a:t> </a:t>
            </a:r>
            <a:endParaRPr lang="en-US" sz="2200" dirty="0" smtClean="0"/>
          </a:p>
        </p:txBody>
      </p:sp>
      <p:sp>
        <p:nvSpPr>
          <p:cNvPr id="2" name="Slide Number Placeholder 1"/>
          <p:cNvSpPr>
            <a:spLocks noGrp="1"/>
          </p:cNvSpPr>
          <p:nvPr>
            <p:ph type="sldNum" sz="quarter" idx="12"/>
          </p:nvPr>
        </p:nvSpPr>
        <p:spPr/>
        <p:txBody>
          <a:bodyPr/>
          <a:lstStyle/>
          <a:p>
            <a:fld id="{B6F15528-21DE-4FAA-801E-634DDDAF4B2B}" type="slidenum">
              <a:rPr lang="en-US" smtClean="0"/>
              <a:pPr/>
              <a:t>50</a:t>
            </a:fld>
            <a:endParaRPr lang="en-US"/>
          </a:p>
        </p:txBody>
      </p:sp>
    </p:spTree>
    <p:extLst>
      <p:ext uri="{BB962C8B-B14F-4D97-AF65-F5344CB8AC3E}">
        <p14:creationId xmlns:p14="http://schemas.microsoft.com/office/powerpoint/2010/main" val="322434443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7662" y="457200"/>
            <a:ext cx="8643937" cy="5878532"/>
          </a:xfrm>
          <a:prstGeom prst="rect">
            <a:avLst/>
          </a:prstGeom>
          <a:noFill/>
        </p:spPr>
        <p:txBody>
          <a:bodyPr wrap="square" rtlCol="0">
            <a:spAutoFit/>
          </a:bodyPr>
          <a:lstStyle/>
          <a:p>
            <a:r>
              <a:rPr lang="en-US" sz="2200" dirty="0"/>
              <a:t>But the future predictions are </a:t>
            </a:r>
            <a:r>
              <a:rPr lang="en-US" sz="2200" dirty="0" smtClean="0"/>
              <a:t>based </a:t>
            </a:r>
            <a:r>
              <a:rPr lang="en-US" sz="2200" dirty="0"/>
              <a:t>on the past trends; two examples:</a:t>
            </a:r>
          </a:p>
          <a:p>
            <a:endParaRPr lang="en-US" sz="1200" dirty="0" smtClean="0"/>
          </a:p>
          <a:p>
            <a:pPr marL="457200" indent="-457200">
              <a:buAutoNum type="alphaLcParenR"/>
            </a:pPr>
            <a:r>
              <a:rPr lang="en-US" sz="2200" dirty="0" smtClean="0"/>
              <a:t>Aircraft </a:t>
            </a:r>
            <a:r>
              <a:rPr lang="en-US" sz="2200" dirty="0" smtClean="0"/>
              <a:t>engine technology           </a:t>
            </a:r>
            <a:r>
              <a:rPr lang="en-US" sz="2200" dirty="0" smtClean="0"/>
              <a:t>       </a:t>
            </a:r>
            <a:r>
              <a:rPr lang="en-US" sz="2200" dirty="0" smtClean="0"/>
              <a:t>b) pollution removal </a:t>
            </a:r>
            <a:r>
              <a:rPr lang="en-US" sz="2200" dirty="0" smtClean="0"/>
              <a:t>technology</a:t>
            </a:r>
          </a:p>
          <a:p>
            <a:pPr marL="457200" indent="-457200">
              <a:buAutoNum type="alphaLcParenR"/>
            </a:pPr>
            <a:endParaRPr lang="en-US" sz="2200" dirty="0"/>
          </a:p>
          <a:p>
            <a:pPr marL="457200" indent="-457200">
              <a:buAutoNum type="alphaLcParenR"/>
            </a:pPr>
            <a:endParaRPr lang="en-US" sz="2200" dirty="0" smtClean="0"/>
          </a:p>
          <a:p>
            <a:pPr marL="457200" indent="-457200">
              <a:buAutoNum type="alphaLcParenR"/>
            </a:pPr>
            <a:endParaRPr lang="en-US" sz="2200" dirty="0"/>
          </a:p>
          <a:p>
            <a:pPr marL="457200" indent="-457200">
              <a:buAutoNum type="alphaLcParenR"/>
            </a:pPr>
            <a:endParaRPr lang="en-US" sz="2200" dirty="0" smtClean="0"/>
          </a:p>
          <a:p>
            <a:pPr marL="457200" indent="-457200">
              <a:buAutoNum type="alphaLcParenR"/>
            </a:pPr>
            <a:endParaRPr lang="en-US" sz="2200" dirty="0"/>
          </a:p>
          <a:p>
            <a:pPr marL="457200" indent="-457200">
              <a:buAutoNum type="alphaLcParenR"/>
            </a:pPr>
            <a:endParaRPr lang="en-US" sz="2200" dirty="0" smtClean="0"/>
          </a:p>
          <a:p>
            <a:pPr marL="457200" indent="-457200">
              <a:buAutoNum type="alphaLcParenR"/>
            </a:pPr>
            <a:endParaRPr lang="en-US" sz="2200" dirty="0"/>
          </a:p>
          <a:p>
            <a:pPr marL="457200" indent="-457200">
              <a:buAutoNum type="alphaLcParenR"/>
            </a:pPr>
            <a:endParaRPr lang="en-US" sz="2200" dirty="0" smtClean="0"/>
          </a:p>
          <a:p>
            <a:endParaRPr lang="en-US" sz="1500" dirty="0" smtClean="0"/>
          </a:p>
          <a:p>
            <a:r>
              <a:rPr lang="en-US" sz="2200" dirty="0" smtClean="0"/>
              <a:t>Many mathematical models based </a:t>
            </a:r>
            <a:r>
              <a:rPr lang="en-US" sz="2200" dirty="0"/>
              <a:t>on </a:t>
            </a:r>
            <a:r>
              <a:rPr lang="en-US" sz="2200" b="1" dirty="0"/>
              <a:t>historical </a:t>
            </a:r>
            <a:r>
              <a:rPr lang="en-US" sz="2200" b="1" dirty="0" smtClean="0"/>
              <a:t>trends</a:t>
            </a:r>
            <a:r>
              <a:rPr lang="en-US" sz="2200" dirty="0" smtClean="0"/>
              <a:t>, are not reliable for the prediction of future trends, </a:t>
            </a:r>
            <a:r>
              <a:rPr lang="en-US" sz="2200" dirty="0"/>
              <a:t>but can suggest the types and rates of </a:t>
            </a:r>
            <a:r>
              <a:rPr lang="en-US" sz="2200" dirty="0" smtClean="0"/>
              <a:t>technology innovations used </a:t>
            </a:r>
            <a:r>
              <a:rPr lang="en-US" sz="2200" dirty="0"/>
              <a:t>in the </a:t>
            </a:r>
            <a:r>
              <a:rPr lang="en-US" sz="2200" b="1" dirty="0"/>
              <a:t>scenario analysis</a:t>
            </a:r>
            <a:r>
              <a:rPr lang="en-US" sz="2200" dirty="0"/>
              <a:t>.</a:t>
            </a:r>
          </a:p>
          <a:p>
            <a:endParaRPr lang="en-US" sz="1200" dirty="0"/>
          </a:p>
          <a:p>
            <a:r>
              <a:rPr lang="en-US" sz="2200" dirty="0"/>
              <a:t>Prediction of </a:t>
            </a:r>
            <a:r>
              <a:rPr lang="en-US" sz="2200" b="1" dirty="0"/>
              <a:t>technology</a:t>
            </a:r>
            <a:r>
              <a:rPr lang="en-US" sz="2200" dirty="0"/>
              <a:t> trends should be in conjunction with </a:t>
            </a:r>
            <a:r>
              <a:rPr lang="en-US" sz="2200" b="1" dirty="0"/>
              <a:t>economic</a:t>
            </a:r>
            <a:r>
              <a:rPr lang="en-US" sz="2200" dirty="0"/>
              <a:t> and </a:t>
            </a:r>
            <a:r>
              <a:rPr lang="en-US" sz="2200" b="1" dirty="0"/>
              <a:t>population</a:t>
            </a:r>
            <a:r>
              <a:rPr lang="en-US" sz="2200" dirty="0"/>
              <a:t> trends.  </a:t>
            </a:r>
            <a:endParaRPr lang="en-US" sz="2200" dirty="0"/>
          </a:p>
        </p:txBody>
      </p:sp>
      <p:pic>
        <p:nvPicPr>
          <p:cNvPr id="30725" name="Picture 5"/>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0188" y="1447800"/>
            <a:ext cx="4346575" cy="2500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6" name="Picture 6"/>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4724400" y="1447800"/>
            <a:ext cx="4157663" cy="246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51</a:t>
            </a:fld>
            <a:endParaRPr lang="en-US"/>
          </a:p>
        </p:txBody>
      </p:sp>
    </p:spTree>
    <p:extLst>
      <p:ext uri="{BB962C8B-B14F-4D97-AF65-F5344CB8AC3E}">
        <p14:creationId xmlns:p14="http://schemas.microsoft.com/office/powerpoint/2010/main" val="18283604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4178</TotalTime>
  <Words>4147</Words>
  <Application>Microsoft Office PowerPoint</Application>
  <PresentationFormat>On-screen Show (4:3)</PresentationFormat>
  <Paragraphs>625</Paragraphs>
  <Slides>51</Slides>
  <Notes>30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PhD</dc:creator>
  <cp:lastModifiedBy>PhD</cp:lastModifiedBy>
  <cp:revision>380</cp:revision>
  <dcterms:created xsi:type="dcterms:W3CDTF">2006-08-16T00:00:00Z</dcterms:created>
  <dcterms:modified xsi:type="dcterms:W3CDTF">2012-04-04T21:45:23Z</dcterms:modified>
</cp:coreProperties>
</file>