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196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5BD2-37E2-1945-A74A-EED1F8515626}" type="datetimeFigureOut">
              <a:rPr lang="en-US" smtClean="0"/>
              <a:t>12-11-23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951B-FF08-7D4E-A79B-2E4EB7A66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063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5BD2-37E2-1945-A74A-EED1F8515626}" type="datetimeFigureOut">
              <a:rPr lang="en-US" smtClean="0"/>
              <a:t>12-11-23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951B-FF08-7D4E-A79B-2E4EB7A66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56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5BD2-37E2-1945-A74A-EED1F8515626}" type="datetimeFigureOut">
              <a:rPr lang="en-US" smtClean="0"/>
              <a:t>12-11-23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951B-FF08-7D4E-A79B-2E4EB7A66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992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5BD2-37E2-1945-A74A-EED1F8515626}" type="datetimeFigureOut">
              <a:rPr lang="en-US" smtClean="0"/>
              <a:t>12-11-23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951B-FF08-7D4E-A79B-2E4EB7A66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891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5BD2-37E2-1945-A74A-EED1F8515626}" type="datetimeFigureOut">
              <a:rPr lang="en-US" smtClean="0"/>
              <a:t>12-11-23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951B-FF08-7D4E-A79B-2E4EB7A66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43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5BD2-37E2-1945-A74A-EED1F8515626}" type="datetimeFigureOut">
              <a:rPr lang="en-US" smtClean="0"/>
              <a:t>12-11-23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951B-FF08-7D4E-A79B-2E4EB7A66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164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5BD2-37E2-1945-A74A-EED1F8515626}" type="datetimeFigureOut">
              <a:rPr lang="en-US" smtClean="0"/>
              <a:t>12-11-23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951B-FF08-7D4E-A79B-2E4EB7A66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278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5BD2-37E2-1945-A74A-EED1F8515626}" type="datetimeFigureOut">
              <a:rPr lang="en-US" smtClean="0"/>
              <a:t>12-11-23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951B-FF08-7D4E-A79B-2E4EB7A66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573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5BD2-37E2-1945-A74A-EED1F8515626}" type="datetimeFigureOut">
              <a:rPr lang="en-US" smtClean="0"/>
              <a:t>12-11-23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951B-FF08-7D4E-A79B-2E4EB7A66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267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5BD2-37E2-1945-A74A-EED1F8515626}" type="datetimeFigureOut">
              <a:rPr lang="en-US" smtClean="0"/>
              <a:t>12-11-23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951B-FF08-7D4E-A79B-2E4EB7A66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942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5BD2-37E2-1945-A74A-EED1F8515626}" type="datetimeFigureOut">
              <a:rPr lang="en-US" smtClean="0"/>
              <a:t>12-11-23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951B-FF08-7D4E-A79B-2E4EB7A66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420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95BD2-37E2-1945-A74A-EED1F8515626}" type="datetimeFigureOut">
              <a:rPr lang="en-US" smtClean="0"/>
              <a:t>12-11-23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1951B-FF08-7D4E-A79B-2E4EB7A66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533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11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Decision Making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2609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>
                <a:solidFill>
                  <a:srgbClr val="000000"/>
                </a:solidFill>
              </a:rPr>
              <a:t>Copyright </a:t>
            </a:r>
            <a:r>
              <a:rPr lang="en-CA">
                <a:solidFill>
                  <a:srgbClr val="000000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Group Decision Making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Many organizational decisions are made by groups, especially when problems are ill structured.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Why use groups for decision-making?</a:t>
            </a:r>
            <a:endParaRPr lang="en-US" i="1" dirty="0" smtClean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1208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>
                <a:solidFill>
                  <a:srgbClr val="000000"/>
                </a:solidFill>
              </a:rPr>
              <a:t>Copyright </a:t>
            </a:r>
            <a:r>
              <a:rPr lang="en-CA">
                <a:solidFill>
                  <a:srgbClr val="000000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Why Use Groups?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Decision Quality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Groups or teams </a:t>
            </a:r>
            <a:r>
              <a:rPr lang="en-US" i="1" dirty="0" smtClean="0">
                <a:solidFill>
                  <a:srgbClr val="000000"/>
                </a:solidFill>
              </a:rPr>
              <a:t>should</a:t>
            </a:r>
            <a:r>
              <a:rPr lang="en-US" dirty="0" smtClean="0">
                <a:solidFill>
                  <a:srgbClr val="000000"/>
                </a:solidFill>
              </a:rPr>
              <a:t> make higher-quality decisions than individuals. 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Decision Acceptance and Commitment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A group decision will be more acceptable to those involved.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This is especially important in getting a decision implemented.</a:t>
            </a:r>
          </a:p>
          <a:p>
            <a:pPr lvl="1" eaLnBrk="1" hangingPunct="1"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lvl="1" eaLnBrk="1" hangingPunct="1">
              <a:buFontTx/>
              <a:buNone/>
              <a:defRPr/>
            </a:pPr>
            <a:endParaRPr lang="en-US" i="1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62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>
                <a:solidFill>
                  <a:srgbClr val="000000"/>
                </a:solidFill>
              </a:rPr>
              <a:t>Copyright </a:t>
            </a:r>
            <a:r>
              <a:rPr lang="en-CA">
                <a:solidFill>
                  <a:srgbClr val="000000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Why Use Groups? (continued)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Diffusion of Responsibility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The ability of group members to share the burden of the negative consequences of a poor decision.</a:t>
            </a:r>
            <a:endParaRPr lang="en-US" i="1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999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>
                <a:solidFill>
                  <a:srgbClr val="000000"/>
                </a:solidFill>
              </a:rPr>
              <a:t>Copyright </a:t>
            </a:r>
            <a:r>
              <a:rPr lang="en-CA">
                <a:solidFill>
                  <a:srgbClr val="000000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457200"/>
            <a:ext cx="7162800" cy="685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Do Groups Actually Make Higher-Quality Decisions?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752600"/>
            <a:ext cx="7162800" cy="45720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Is the frequent use of groups to make decisions warranted by evidence?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Groups should perform better than individuals when: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the group members differ in relevant skills and abilities, as long as they do not differ so much that conflict occurs;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some division of </a:t>
            </a:r>
            <a:r>
              <a:rPr lang="en-US" dirty="0" err="1" smtClean="0">
                <a:solidFill>
                  <a:srgbClr val="000000"/>
                </a:solidFill>
              </a:rPr>
              <a:t>labour</a:t>
            </a:r>
            <a:r>
              <a:rPr lang="en-US" dirty="0" smtClean="0">
                <a:solidFill>
                  <a:srgbClr val="000000"/>
                </a:solidFill>
              </a:rPr>
              <a:t> can occur;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memory for facts is an important issue; </a:t>
            </a:r>
            <a:r>
              <a:rPr lang="en-US" dirty="0" smtClean="0">
                <a:solidFill>
                  <a:srgbClr val="000000"/>
                </a:solidFill>
              </a:rPr>
              <a:t>and</a:t>
            </a:r>
          </a:p>
          <a:p>
            <a:pPr lvl="1">
              <a:defRPr/>
            </a:pPr>
            <a:r>
              <a:rPr lang="en-US" dirty="0">
                <a:solidFill>
                  <a:srgbClr val="000000"/>
                </a:solidFill>
              </a:rPr>
              <a:t>individual judgments can be combined by weighting them to reflect the expertise of the various members.</a:t>
            </a:r>
          </a:p>
          <a:p>
            <a:pPr lvl="1" eaLnBrk="1" hangingPunct="1">
              <a:defRPr/>
            </a:pPr>
            <a:endParaRPr lang="en-US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839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>
                <a:solidFill>
                  <a:srgbClr val="000000"/>
                </a:solidFill>
              </a:rPr>
              <a:t>Copyright </a:t>
            </a:r>
            <a:r>
              <a:rPr lang="en-CA">
                <a:solidFill>
                  <a:srgbClr val="000000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457200"/>
            <a:ext cx="7162800" cy="685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Disadvantages of Group Decision Making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752600"/>
            <a:ext cx="7162800" cy="4572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Time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The time it takes to make a decision increases with group size.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Conflict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Decision quality can take a back seat to political wrangling and infighting.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Groups will make better decisions when members feel psychologically safe.</a:t>
            </a:r>
          </a:p>
          <a:p>
            <a:pPr eaLnBrk="1" hangingPunct="1">
              <a:buFontTx/>
              <a:buNone/>
              <a:defRPr/>
            </a:pPr>
            <a:endParaRPr lang="en-US" dirty="0" smtClean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8686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>
                <a:solidFill>
                  <a:srgbClr val="000000"/>
                </a:solidFill>
              </a:rPr>
              <a:t>Copyright </a:t>
            </a:r>
            <a:r>
              <a:rPr lang="en-CA">
                <a:solidFill>
                  <a:srgbClr val="000000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381000"/>
            <a:ext cx="71628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Disadvantages of Group Decision Making (continued)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828800"/>
            <a:ext cx="7162800" cy="4572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Domination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When meetings are dominated by a single individual or a small coalition.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Domination is not likely to lead to group acceptance and commitment.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If the dominant person is misinformed, the group decision is likely to be ineffective.</a:t>
            </a:r>
          </a:p>
        </p:txBody>
      </p:sp>
    </p:spTree>
    <p:extLst>
      <p:ext uri="{BB962C8B-B14F-4D97-AF65-F5344CB8AC3E}">
        <p14:creationId xmlns:p14="http://schemas.microsoft.com/office/powerpoint/2010/main" val="454294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>
                <a:solidFill>
                  <a:srgbClr val="000000"/>
                </a:solidFill>
              </a:rPr>
              <a:t>Copyright </a:t>
            </a:r>
            <a:r>
              <a:rPr lang="en-CA">
                <a:solidFill>
                  <a:srgbClr val="000000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Groupthink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The capacity for group pressure to damage the mental efficiency, reality testing, and moral judgment of decision-making groups.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Unanimous acceptance of decisions is stressed over quality of decisions.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Victims of groupthink operate in an atmosphere of unreality that should lead to low-quality decisions.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Power is in numbers (more </a:t>
            </a:r>
            <a:r>
              <a:rPr lang="en-US" dirty="0" err="1" smtClean="0">
                <a:solidFill>
                  <a:srgbClr val="000000"/>
                </a:solidFill>
                <a:cs typeface="+mn-cs"/>
              </a:rPr>
              <a:t>ppl</a:t>
            </a:r>
            <a:r>
              <a:rPr lang="en-US" dirty="0" smtClean="0">
                <a:solidFill>
                  <a:srgbClr val="000000"/>
                </a:solidFill>
                <a:cs typeface="+mn-cs"/>
              </a:rPr>
              <a:t>, more power). Group members make a coalition and pressure other members for the sake of consensus and norms</a:t>
            </a:r>
          </a:p>
        </p:txBody>
      </p:sp>
    </p:spTree>
    <p:extLst>
      <p:ext uri="{BB962C8B-B14F-4D97-AF65-F5344CB8AC3E}">
        <p14:creationId xmlns:p14="http://schemas.microsoft.com/office/powerpoint/2010/main" val="542215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>
                <a:solidFill>
                  <a:srgbClr val="000000"/>
                </a:solidFill>
              </a:rPr>
              <a:t>Copyright </a:t>
            </a:r>
            <a:r>
              <a:rPr lang="en-CA">
                <a:solidFill>
                  <a:srgbClr val="000000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Groupthink (continued)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Factors that can cause groupthink include: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High group cohesiveness.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Strong identification with the group.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Concern for approval from the group.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Isolation of the group from other sources of information.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Promotion of a particular decision by the group leader (this appears to be the strongest cause).</a:t>
            </a:r>
          </a:p>
          <a:p>
            <a:pPr eaLnBrk="1" hangingPunct="1">
              <a:defRPr/>
            </a:pPr>
            <a:endParaRPr lang="en-US" dirty="0" smtClean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6762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>
                <a:solidFill>
                  <a:schemeClr val="tx1"/>
                </a:solidFill>
              </a:rPr>
              <a:t>Copyright </a:t>
            </a:r>
            <a:r>
              <a:rPr lang="en-CA">
                <a:solidFill>
                  <a:schemeClr val="tx1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What Can Prevent Groupthink?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Leaders must avoid exerting undue pressure for a particular decision outcome and concentrate on good decision processes.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Leaders should establish norms that encourage and reward responsible dissent.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Outside experts should be brought in from time to time to challenge the group’s views.</a:t>
            </a:r>
          </a:p>
          <a:p>
            <a:pPr eaLnBrk="1" hangingPunct="1">
              <a:buFontTx/>
              <a:buNone/>
              <a:defRPr/>
            </a:pPr>
            <a:endParaRPr lang="en-US" dirty="0" smtClean="0">
              <a:cs typeface="+mn-cs"/>
            </a:endParaRPr>
          </a:p>
          <a:p>
            <a:pPr eaLnBrk="1" hangingPunct="1">
              <a:buFontTx/>
              <a:buNone/>
              <a:defRPr/>
            </a:pPr>
            <a:endParaRPr lang="en-US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4608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-40640" y="6356350"/>
            <a:ext cx="2844800" cy="365125"/>
          </a:xfrm>
        </p:spPr>
        <p:txBody>
          <a:bodyPr/>
          <a:lstStyle/>
          <a:p>
            <a:pPr>
              <a:defRPr/>
            </a:pPr>
            <a:r>
              <a:rPr lang="en-CA">
                <a:solidFill>
                  <a:srgbClr val="000000"/>
                </a:solidFill>
              </a:rPr>
              <a:t>Copyright </a:t>
            </a:r>
            <a:r>
              <a:rPr lang="en-CA">
                <a:solidFill>
                  <a:srgbClr val="000000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>
          <a:xfrm>
            <a:off x="-106680" y="381000"/>
            <a:ext cx="9753600" cy="4572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CA" b="1" dirty="0" smtClean="0">
                <a:solidFill>
                  <a:srgbClr val="000000"/>
                </a:solidFill>
                <a:cs typeface="+mj-cs"/>
              </a:rPr>
              <a:t>Learning Objectives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9144000" cy="4876800"/>
          </a:xfrm>
        </p:spPr>
        <p:txBody>
          <a:bodyPr>
            <a:normAutofit/>
          </a:bodyPr>
          <a:lstStyle/>
          <a:p>
            <a:pPr marL="457200" indent="-457200" eaLnBrk="1" hangingPunct="1">
              <a:buFontTx/>
              <a:buAutoNum type="arabicPeriod"/>
              <a:defRPr/>
            </a:pPr>
            <a:r>
              <a:rPr lang="en-CA" dirty="0" smtClean="0">
                <a:solidFill>
                  <a:srgbClr val="000000"/>
                </a:solidFill>
                <a:cs typeface="+mn-cs"/>
              </a:rPr>
              <a:t>Define </a:t>
            </a:r>
            <a:r>
              <a:rPr lang="en-CA" i="1" dirty="0" smtClean="0">
                <a:solidFill>
                  <a:srgbClr val="000000"/>
                </a:solidFill>
                <a:cs typeface="+mn-cs"/>
              </a:rPr>
              <a:t>decision making</a:t>
            </a:r>
            <a:r>
              <a:rPr lang="en-CA" dirty="0" smtClean="0">
                <a:solidFill>
                  <a:srgbClr val="000000"/>
                </a:solidFill>
                <a:cs typeface="+mn-cs"/>
              </a:rPr>
              <a:t> and differentiate well-structured and ill-structured problems.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CA" dirty="0" smtClean="0">
                <a:solidFill>
                  <a:srgbClr val="000000"/>
                </a:solidFill>
                <a:cs typeface="+mn-cs"/>
              </a:rPr>
              <a:t>Compare and contrast perfectly </a:t>
            </a:r>
            <a:r>
              <a:rPr lang="en-CA" i="1" dirty="0" smtClean="0">
                <a:solidFill>
                  <a:srgbClr val="000000"/>
                </a:solidFill>
                <a:cs typeface="+mn-cs"/>
              </a:rPr>
              <a:t>rational decision making</a:t>
            </a:r>
            <a:r>
              <a:rPr lang="en-CA" dirty="0" smtClean="0">
                <a:solidFill>
                  <a:srgbClr val="000000"/>
                </a:solidFill>
                <a:cs typeface="+mn-cs"/>
              </a:rPr>
              <a:t> with decision making under </a:t>
            </a:r>
            <a:r>
              <a:rPr lang="en-CA" i="1" dirty="0" smtClean="0">
                <a:solidFill>
                  <a:srgbClr val="000000"/>
                </a:solidFill>
                <a:cs typeface="+mn-cs"/>
              </a:rPr>
              <a:t>bounded rationality.</a:t>
            </a:r>
            <a:endParaRPr lang="en-CA" dirty="0" smtClean="0">
              <a:solidFill>
                <a:srgbClr val="000000"/>
              </a:solidFill>
              <a:cs typeface="+mn-cs"/>
            </a:endParaRP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CA" dirty="0" smtClean="0">
                <a:solidFill>
                  <a:srgbClr val="000000"/>
                </a:solidFill>
                <a:cs typeface="+mn-cs"/>
              </a:rPr>
              <a:t>Discuss the impact of </a:t>
            </a:r>
            <a:r>
              <a:rPr lang="en-CA" i="1" dirty="0" smtClean="0">
                <a:solidFill>
                  <a:srgbClr val="000000"/>
                </a:solidFill>
                <a:cs typeface="+mn-cs"/>
              </a:rPr>
              <a:t>framing</a:t>
            </a:r>
            <a:r>
              <a:rPr lang="en-CA" dirty="0" smtClean="0">
                <a:solidFill>
                  <a:srgbClr val="000000"/>
                </a:solidFill>
                <a:cs typeface="+mn-cs"/>
              </a:rPr>
              <a:t> and </a:t>
            </a:r>
            <a:r>
              <a:rPr lang="en-CA" i="1" dirty="0" smtClean="0">
                <a:solidFill>
                  <a:srgbClr val="000000"/>
                </a:solidFill>
                <a:cs typeface="+mn-cs"/>
              </a:rPr>
              <a:t>cognitive biases</a:t>
            </a:r>
            <a:r>
              <a:rPr lang="en-CA" dirty="0" smtClean="0">
                <a:solidFill>
                  <a:srgbClr val="000000"/>
                </a:solidFill>
                <a:cs typeface="+mn-cs"/>
              </a:rPr>
              <a:t> on the decision process.</a:t>
            </a:r>
          </a:p>
        </p:txBody>
      </p:sp>
    </p:spTree>
    <p:extLst>
      <p:ext uri="{BB962C8B-B14F-4D97-AF65-F5344CB8AC3E}">
        <p14:creationId xmlns:p14="http://schemas.microsoft.com/office/powerpoint/2010/main" val="11201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5544" y="6356350"/>
            <a:ext cx="2727496" cy="365125"/>
          </a:xfrm>
        </p:spPr>
        <p:txBody>
          <a:bodyPr/>
          <a:lstStyle/>
          <a:p>
            <a:pPr>
              <a:defRPr/>
            </a:pPr>
            <a:r>
              <a:rPr lang="en-CA">
                <a:solidFill>
                  <a:srgbClr val="000000"/>
                </a:solidFill>
              </a:rPr>
              <a:t>Copyright </a:t>
            </a:r>
            <a:r>
              <a:rPr lang="en-CA">
                <a:solidFill>
                  <a:srgbClr val="000000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11267" name="Rectangle 1027"/>
          <p:cNvSpPr>
            <a:spLocks noGrp="1" noChangeArrowheads="1"/>
          </p:cNvSpPr>
          <p:nvPr>
            <p:ph type="title"/>
          </p:nvPr>
        </p:nvSpPr>
        <p:spPr>
          <a:xfrm>
            <a:off x="51665" y="381000"/>
            <a:ext cx="9351415" cy="4572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CA" b="1" dirty="0" smtClean="0">
                <a:solidFill>
                  <a:srgbClr val="000000"/>
                </a:solidFill>
                <a:cs typeface="+mj-cs"/>
              </a:rPr>
              <a:t>Learning Objectives</a:t>
            </a:r>
          </a:p>
        </p:txBody>
      </p:sp>
      <p:sp>
        <p:nvSpPr>
          <p:cNvPr id="11268" name="Rectangle 1028"/>
          <p:cNvSpPr>
            <a:spLocks noGrp="1" noChangeArrowheads="1"/>
          </p:cNvSpPr>
          <p:nvPr>
            <p:ph type="body" idx="1"/>
          </p:nvPr>
        </p:nvSpPr>
        <p:spPr>
          <a:xfrm>
            <a:off x="148448" y="1219200"/>
            <a:ext cx="8766952" cy="4876800"/>
          </a:xfrm>
        </p:spPr>
        <p:txBody>
          <a:bodyPr>
            <a:normAutofit/>
          </a:bodyPr>
          <a:lstStyle/>
          <a:p>
            <a:pPr marL="457200" indent="-457200" eaLnBrk="1" hangingPunct="1">
              <a:buFontTx/>
              <a:buNone/>
              <a:defRPr/>
            </a:pPr>
            <a:r>
              <a:rPr lang="en-CA" dirty="0" smtClean="0">
                <a:solidFill>
                  <a:srgbClr val="000000"/>
                </a:solidFill>
                <a:cs typeface="+mn-cs"/>
              </a:rPr>
              <a:t>4.	Explain the process of </a:t>
            </a:r>
            <a:r>
              <a:rPr lang="en-CA" i="1" dirty="0" smtClean="0">
                <a:solidFill>
                  <a:srgbClr val="000000"/>
                </a:solidFill>
                <a:cs typeface="+mn-cs"/>
              </a:rPr>
              <a:t>escalation of commitment</a:t>
            </a:r>
            <a:r>
              <a:rPr lang="en-CA" dirty="0" smtClean="0">
                <a:solidFill>
                  <a:srgbClr val="000000"/>
                </a:solidFill>
                <a:cs typeface="+mn-cs"/>
              </a:rPr>
              <a:t> to an apparently failing course of action.</a:t>
            </a:r>
          </a:p>
          <a:p>
            <a:pPr marL="457200" indent="-457200" eaLnBrk="1" hangingPunct="1">
              <a:buFontTx/>
              <a:buNone/>
              <a:defRPr/>
            </a:pPr>
            <a:r>
              <a:rPr lang="en-CA" dirty="0" smtClean="0">
                <a:solidFill>
                  <a:srgbClr val="000000"/>
                </a:solidFill>
                <a:cs typeface="+mn-cs"/>
              </a:rPr>
              <a:t>5.	Consider how emotions and mood affect decision making.</a:t>
            </a:r>
          </a:p>
          <a:p>
            <a:pPr marL="457200" indent="-457200" eaLnBrk="1" hangingPunct="1">
              <a:buFontTx/>
              <a:buAutoNum type="arabicPeriod" startAt="6"/>
              <a:defRPr/>
            </a:pPr>
            <a:r>
              <a:rPr lang="en-CA" dirty="0" smtClean="0">
                <a:solidFill>
                  <a:srgbClr val="000000"/>
                </a:solidFill>
                <a:cs typeface="+mn-cs"/>
              </a:rPr>
              <a:t>Summarize the pros and cons of using groups to make decisions, with attention to the </a:t>
            </a:r>
            <a:r>
              <a:rPr lang="en-CA" i="1" dirty="0" smtClean="0">
                <a:solidFill>
                  <a:srgbClr val="000000"/>
                </a:solidFill>
                <a:cs typeface="+mn-cs"/>
              </a:rPr>
              <a:t>groupthink </a:t>
            </a:r>
            <a:r>
              <a:rPr lang="en-CA" dirty="0" smtClean="0">
                <a:solidFill>
                  <a:srgbClr val="000000"/>
                </a:solidFill>
                <a:cs typeface="+mn-cs"/>
              </a:rPr>
              <a:t>phenomenon and risk assessment</a:t>
            </a:r>
            <a:r>
              <a:rPr lang="en-CA" dirty="0" smtClean="0">
                <a:solidFill>
                  <a:srgbClr val="000000"/>
                </a:solidFill>
                <a:cs typeface="+mn-cs"/>
              </a:rPr>
              <a:t>.</a:t>
            </a:r>
            <a:endParaRPr lang="en-CA" dirty="0" smtClean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9219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>
                <a:solidFill>
                  <a:srgbClr val="000000"/>
                </a:solidFill>
              </a:rPr>
              <a:t>Copyright </a:t>
            </a:r>
            <a:r>
              <a:rPr lang="en-CA">
                <a:solidFill>
                  <a:srgbClr val="000000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What Is Decision Making?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i="1" dirty="0" smtClean="0">
                <a:solidFill>
                  <a:srgbClr val="000000"/>
                </a:solidFill>
                <a:cs typeface="+mn-cs"/>
              </a:rPr>
              <a:t>Decision making</a:t>
            </a:r>
            <a:r>
              <a:rPr lang="en-US" dirty="0" smtClean="0">
                <a:solidFill>
                  <a:srgbClr val="000000"/>
                </a:solidFill>
                <a:cs typeface="+mn-cs"/>
              </a:rPr>
              <a:t> is the process of developing a commitment to some course of action.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Three things are noteworthy about decision making: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It involves making a </a:t>
            </a:r>
            <a:r>
              <a:rPr lang="en-US" i="1" dirty="0" smtClean="0">
                <a:solidFill>
                  <a:srgbClr val="000000"/>
                </a:solidFill>
              </a:rPr>
              <a:t>choice</a:t>
            </a:r>
            <a:r>
              <a:rPr lang="en-US" dirty="0" smtClean="0">
                <a:solidFill>
                  <a:srgbClr val="000000"/>
                </a:solidFill>
              </a:rPr>
              <a:t> among several action alternatives.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It is a </a:t>
            </a:r>
            <a:r>
              <a:rPr lang="en-US" i="1" dirty="0" smtClean="0">
                <a:solidFill>
                  <a:srgbClr val="000000"/>
                </a:solidFill>
              </a:rPr>
              <a:t>process.</a:t>
            </a:r>
            <a:endParaRPr lang="en-US" dirty="0" smtClean="0">
              <a:solidFill>
                <a:srgbClr val="000000"/>
              </a:solidFill>
            </a:endParaRP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It involves a commitment of </a:t>
            </a:r>
            <a:r>
              <a:rPr lang="en-US" i="1" dirty="0" smtClean="0">
                <a:solidFill>
                  <a:srgbClr val="000000"/>
                </a:solidFill>
              </a:rPr>
              <a:t>resources</a:t>
            </a:r>
            <a:r>
              <a:rPr lang="en-US" dirty="0" smtClean="0">
                <a:solidFill>
                  <a:srgbClr val="000000"/>
                </a:solidFill>
              </a:rPr>
              <a:t>.(time money, skills, staff, raw materials)</a:t>
            </a:r>
          </a:p>
        </p:txBody>
      </p:sp>
    </p:spTree>
    <p:extLst>
      <p:ext uri="{BB962C8B-B14F-4D97-AF65-F5344CB8AC3E}">
        <p14:creationId xmlns:p14="http://schemas.microsoft.com/office/powerpoint/2010/main" val="897107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1000"/>
            <a:ext cx="7162800" cy="685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What Is Decision Making? (continued)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676400"/>
            <a:ext cx="7162800" cy="4572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Decision making can also be described as a process of problem solving.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A </a:t>
            </a:r>
            <a:r>
              <a:rPr lang="en-US" i="1" dirty="0" smtClean="0">
                <a:solidFill>
                  <a:srgbClr val="000000"/>
                </a:solidFill>
                <a:cs typeface="+mn-cs"/>
              </a:rPr>
              <a:t>problem</a:t>
            </a:r>
            <a:r>
              <a:rPr lang="en-US" dirty="0" smtClean="0">
                <a:solidFill>
                  <a:srgbClr val="000000"/>
                </a:solidFill>
                <a:cs typeface="+mn-cs"/>
              </a:rPr>
              <a:t> exists when a gap is perceived between some existing state and some desired state.</a:t>
            </a:r>
          </a:p>
        </p:txBody>
      </p:sp>
    </p:spTree>
    <p:extLst>
      <p:ext uri="{BB962C8B-B14F-4D97-AF65-F5344CB8AC3E}">
        <p14:creationId xmlns:p14="http://schemas.microsoft.com/office/powerpoint/2010/main" val="3367273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Well Structured Problems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447800"/>
            <a:ext cx="7162800" cy="152400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Programmed decisions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Clear, easy to define, easy to define, know how to solve them (had them before)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More efficient to rely on programmed solutions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>
                <a:solidFill>
                  <a:srgbClr val="000000"/>
                </a:solidFill>
              </a:rPr>
              <a:t>Copyright </a:t>
            </a:r>
            <a:r>
              <a:rPr lang="en-CA">
                <a:solidFill>
                  <a:srgbClr val="000000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1447800" y="3198813"/>
            <a:ext cx="6858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>
                <a:solidFill>
                  <a:srgbClr val="000000"/>
                </a:solidFill>
              </a:rPr>
              <a:t>Ill-Structured Problems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600200" y="4038600"/>
            <a:ext cx="71628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2000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2000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2000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Non-programmed decisions</a:t>
            </a:r>
          </a:p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Unique, difficult to define, haven’t occurred before</a:t>
            </a:r>
          </a:p>
          <a:p>
            <a:pPr>
              <a:defRPr/>
            </a:pPr>
            <a:endParaRPr lang="en-US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792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The Rational Decision Making Process</a:t>
            </a:r>
          </a:p>
        </p:txBody>
      </p:sp>
      <p:pic>
        <p:nvPicPr>
          <p:cNvPr id="13315" name="Picture 5" descr="11_johns_orgbehav_ex11-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4261"/>
            <a:ext cx="9144000" cy="5847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0315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0"/>
            <a:ext cx="9143999" cy="145160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dirty="0" smtClean="0">
                <a:solidFill>
                  <a:srgbClr val="000000"/>
                </a:solidFill>
                <a:cs typeface="+mj-cs"/>
              </a:rPr>
              <a:t>Perfectly Rational Decision Making Contrasted with Bounded Rationality</a:t>
            </a:r>
          </a:p>
        </p:txBody>
      </p:sp>
      <p:pic>
        <p:nvPicPr>
          <p:cNvPr id="50179" name="Picture 5" descr="slide11-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51603"/>
            <a:ext cx="8993188" cy="540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1733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dirty="0" smtClean="0">
                <a:solidFill>
                  <a:srgbClr val="000000"/>
                </a:solidFill>
                <a:cs typeface="+mj-cs"/>
              </a:rPr>
              <a:t>Summary of Cognitive Biases in Decision Making</a:t>
            </a:r>
          </a:p>
        </p:txBody>
      </p:sp>
      <p:pic>
        <p:nvPicPr>
          <p:cNvPr id="51203" name="Picture 5" descr="fig11-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2"/>
          <a:stretch>
            <a:fillRect/>
          </a:stretch>
        </p:blipFill>
        <p:spPr bwMode="auto">
          <a:xfrm>
            <a:off x="0" y="990600"/>
            <a:ext cx="9144000" cy="521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1619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803</Words>
  <Application>Microsoft Macintosh PowerPoint</Application>
  <PresentationFormat>On-screen Show (4:3)</PresentationFormat>
  <Paragraphs>92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Chapter 11</vt:lpstr>
      <vt:lpstr>Learning Objectives</vt:lpstr>
      <vt:lpstr>Learning Objectives</vt:lpstr>
      <vt:lpstr>What Is Decision Making?</vt:lpstr>
      <vt:lpstr>What Is Decision Making? (continued)</vt:lpstr>
      <vt:lpstr>Well Structured Problems</vt:lpstr>
      <vt:lpstr>The Rational Decision Making Process</vt:lpstr>
      <vt:lpstr>Perfectly Rational Decision Making Contrasted with Bounded Rationality</vt:lpstr>
      <vt:lpstr>Summary of Cognitive Biases in Decision Making</vt:lpstr>
      <vt:lpstr>Group Decision Making</vt:lpstr>
      <vt:lpstr>Why Use Groups?</vt:lpstr>
      <vt:lpstr>Why Use Groups? (continued)</vt:lpstr>
      <vt:lpstr>Do Groups Actually Make Higher-Quality Decisions?</vt:lpstr>
      <vt:lpstr>Disadvantages of Group Decision Making</vt:lpstr>
      <vt:lpstr>Disadvantages of Group Decision Making (continued)</vt:lpstr>
      <vt:lpstr>Groupthink</vt:lpstr>
      <vt:lpstr>Groupthink (continued)</vt:lpstr>
      <vt:lpstr>What Can Prevent Groupthink?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Rhianna Hardy</dc:creator>
  <cp:lastModifiedBy>Rhianna Hardy</cp:lastModifiedBy>
  <cp:revision>5</cp:revision>
  <dcterms:created xsi:type="dcterms:W3CDTF">2012-11-23T14:17:09Z</dcterms:created>
  <dcterms:modified xsi:type="dcterms:W3CDTF">2012-11-23T14:26:13Z</dcterms:modified>
</cp:coreProperties>
</file>