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13" r:id="rId1"/>
    <p:sldMasterId id="2147483721" r:id="rId2"/>
    <p:sldMasterId id="2147483727" r:id="rId3"/>
  </p:sldMasterIdLst>
  <p:notesMasterIdLst>
    <p:notesMasterId r:id="rId47"/>
  </p:notesMasterIdLst>
  <p:handoutMasterIdLst>
    <p:handoutMasterId r:id="rId48"/>
  </p:handoutMasterIdLst>
  <p:sldIdLst>
    <p:sldId id="314" r:id="rId4"/>
    <p:sldId id="284" r:id="rId5"/>
    <p:sldId id="261" r:id="rId6"/>
    <p:sldId id="304" r:id="rId7"/>
    <p:sldId id="315" r:id="rId8"/>
    <p:sldId id="316" r:id="rId9"/>
    <p:sldId id="257" r:id="rId10"/>
    <p:sldId id="295" r:id="rId11"/>
    <p:sldId id="305" r:id="rId12"/>
    <p:sldId id="306" r:id="rId13"/>
    <p:sldId id="307" r:id="rId14"/>
    <p:sldId id="296" r:id="rId15"/>
    <p:sldId id="266" r:id="rId16"/>
    <p:sldId id="317" r:id="rId17"/>
    <p:sldId id="271" r:id="rId18"/>
    <p:sldId id="269" r:id="rId19"/>
    <p:sldId id="308" r:id="rId20"/>
    <p:sldId id="270" r:id="rId21"/>
    <p:sldId id="301" r:id="rId22"/>
    <p:sldId id="318" r:id="rId23"/>
    <p:sldId id="272" r:id="rId24"/>
    <p:sldId id="319" r:id="rId25"/>
    <p:sldId id="276" r:id="rId26"/>
    <p:sldId id="309" r:id="rId27"/>
    <p:sldId id="302" r:id="rId28"/>
    <p:sldId id="290" r:id="rId29"/>
    <p:sldId id="311" r:id="rId30"/>
    <p:sldId id="277" r:id="rId31"/>
    <p:sldId id="278" r:id="rId32"/>
    <p:sldId id="313" r:id="rId33"/>
    <p:sldId id="279" r:id="rId34"/>
    <p:sldId id="280" r:id="rId35"/>
    <p:sldId id="303" r:id="rId36"/>
    <p:sldId id="320" r:id="rId37"/>
    <p:sldId id="281" r:id="rId38"/>
    <p:sldId id="282" r:id="rId39"/>
    <p:sldId id="321" r:id="rId40"/>
    <p:sldId id="322" r:id="rId41"/>
    <p:sldId id="323" r:id="rId42"/>
    <p:sldId id="324" r:id="rId43"/>
    <p:sldId id="325" r:id="rId44"/>
    <p:sldId id="326" r:id="rId45"/>
    <p:sldId id="327" r:id="rId46"/>
  </p:sldIdLst>
  <p:sldSz cx="9144000" cy="6858000" type="screen4x3"/>
  <p:notesSz cx="6858000" cy="9144000"/>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6pPr>
    <a:lvl7pPr marL="27432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7pPr>
    <a:lvl8pPr marL="32004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8pPr>
    <a:lvl9pPr marL="36576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768">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1D58"/>
    <a:srgbClr val="0000FF"/>
    <a:srgbClr val="660033"/>
    <a:srgbClr val="A50021"/>
    <a:srgbClr val="CC0000"/>
    <a:srgbClr val="00279F"/>
    <a:srgbClr val="676767"/>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15" autoAdjust="0"/>
    <p:restoredTop sz="81688" autoAdjust="0"/>
  </p:normalViewPr>
  <p:slideViewPr>
    <p:cSldViewPr>
      <p:cViewPr varScale="1">
        <p:scale>
          <a:sx n="52" d="100"/>
          <a:sy n="52" d="100"/>
        </p:scale>
        <p:origin x="84" y="72"/>
      </p:cViewPr>
      <p:guideLst>
        <p:guide orient="horz" pos="768"/>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6078"/>
    </p:cViewPr>
  </p:sorterViewPr>
  <p:notesViewPr>
    <p:cSldViewPr>
      <p:cViewPr>
        <p:scale>
          <a:sx n="100" d="100"/>
          <a:sy n="100" d="100"/>
        </p:scale>
        <p:origin x="-1890" y="19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handoutMaster" Target="handoutMasters/handoutMaster1.xml"/><Relationship Id="rId8" Type="http://schemas.openxmlformats.org/officeDocument/2006/relationships/slide" Target="slides/slide5.xml"/><Relationship Id="rId5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1D1CC9-EA89-445D-942E-9C768784732B}"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CA"/>
        </a:p>
      </dgm:t>
    </dgm:pt>
    <dgm:pt modelId="{AB8FB06E-B863-4654-AA08-ADCB1F6ADACF}">
      <dgm:prSet phldrT="[Text]"/>
      <dgm:spPr>
        <a:xfrm>
          <a:off x="2263140" y="1120140"/>
          <a:ext cx="960120" cy="960120"/>
        </a:xfr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r>
            <a:rPr lang="en-CA">
              <a:solidFill>
                <a:sysClr val="window" lastClr="FFFFFF"/>
              </a:solidFill>
              <a:latin typeface="Calibri" panose="020F0502020204030204"/>
              <a:ea typeface="+mn-ea"/>
              <a:cs typeface="+mn-cs"/>
            </a:rPr>
            <a:t>Selection</a:t>
          </a:r>
        </a:p>
      </dgm:t>
    </dgm:pt>
    <dgm:pt modelId="{663340DF-A7A3-4CE4-B45A-6266F2B1A5ED}" type="parTrans" cxnId="{060C0866-4B5C-4801-BD2C-9E92FF7BAF1B}">
      <dgm:prSet/>
      <dgm:spPr/>
      <dgm:t>
        <a:bodyPr/>
        <a:lstStyle/>
        <a:p>
          <a:endParaRPr lang="en-CA"/>
        </a:p>
      </dgm:t>
    </dgm:pt>
    <dgm:pt modelId="{2A6239BB-44C0-4F9C-8831-C879052787B6}" type="sibTrans" cxnId="{060C0866-4B5C-4801-BD2C-9E92FF7BAF1B}">
      <dgm:prSet/>
      <dgm:spPr/>
      <dgm:t>
        <a:bodyPr/>
        <a:lstStyle/>
        <a:p>
          <a:endParaRPr lang="en-CA"/>
        </a:p>
      </dgm:t>
    </dgm:pt>
    <dgm:pt modelId="{5EF6180E-D2A6-49D0-9632-1201F054D3F9}">
      <dgm:prSet phldrT="[Text]"/>
      <dgm:spPr>
        <a:xfrm>
          <a:off x="2421559" y="275"/>
          <a:ext cx="643280" cy="643280"/>
        </a:xfr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r>
            <a:rPr lang="en-IN">
              <a:solidFill>
                <a:sysClr val="window" lastClr="FFFFFF"/>
              </a:solidFill>
              <a:latin typeface="Calibri" panose="020F0502020204030204"/>
              <a:ea typeface="+mn-ea"/>
              <a:cs typeface="+mn-cs"/>
            </a:rPr>
            <a:t>Background information and reference checks</a:t>
          </a:r>
          <a:endParaRPr lang="en-CA">
            <a:solidFill>
              <a:sysClr val="window" lastClr="FFFFFF"/>
            </a:solidFill>
            <a:latin typeface="Calibri" panose="020F0502020204030204"/>
            <a:ea typeface="+mn-ea"/>
            <a:cs typeface="+mn-cs"/>
          </a:endParaRPr>
        </a:p>
      </dgm:t>
    </dgm:pt>
    <dgm:pt modelId="{C22BD829-2C97-4ED9-B082-EB1A742B5147}" type="parTrans" cxnId="{029BEA0A-FB8C-4EC3-B194-F462649EBCE2}">
      <dgm:prSet/>
      <dgm:spPr>
        <a:xfrm rot="16200000">
          <a:off x="2504907" y="881847"/>
          <a:ext cx="476584" cy="0"/>
        </a:xfrm>
        <a:noFill/>
        <a:ln w="12700" cap="flat" cmpd="sng" algn="ctr">
          <a:solidFill>
            <a:srgbClr val="5B9BD5">
              <a:shade val="60000"/>
              <a:hueOff val="0"/>
              <a:satOff val="0"/>
              <a:lumOff val="0"/>
              <a:alphaOff val="0"/>
            </a:srgbClr>
          </a:solidFill>
          <a:prstDash val="solid"/>
          <a:miter lim="800000"/>
        </a:ln>
        <a:effectLst/>
      </dgm:spPr>
      <dgm:t>
        <a:bodyPr/>
        <a:lstStyle/>
        <a:p>
          <a:endParaRPr lang="en-CA"/>
        </a:p>
      </dgm:t>
    </dgm:pt>
    <dgm:pt modelId="{C57727A5-40F2-4339-81C3-335C7A26F5CB}" type="sibTrans" cxnId="{029BEA0A-FB8C-4EC3-B194-F462649EBCE2}">
      <dgm:prSet/>
      <dgm:spPr/>
      <dgm:t>
        <a:bodyPr/>
        <a:lstStyle/>
        <a:p>
          <a:endParaRPr lang="en-CA"/>
        </a:p>
      </dgm:t>
    </dgm:pt>
    <dgm:pt modelId="{DEF530D5-8400-49D7-B2DE-7D2F9E559476}">
      <dgm:prSet phldrT="[Text]"/>
      <dgm:spPr>
        <a:xfrm>
          <a:off x="3699844" y="1278559"/>
          <a:ext cx="643280" cy="643280"/>
        </a:xfr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r>
            <a:rPr lang="en-IN">
              <a:solidFill>
                <a:sysClr val="window" lastClr="FFFFFF"/>
              </a:solidFill>
              <a:latin typeface="Calibri" panose="020F0502020204030204"/>
              <a:ea typeface="+mn-ea"/>
              <a:cs typeface="+mn-cs"/>
            </a:rPr>
            <a:t>Interviews</a:t>
          </a:r>
          <a:endParaRPr lang="en-CA">
            <a:solidFill>
              <a:sysClr val="window" lastClr="FFFFFF"/>
            </a:solidFill>
            <a:latin typeface="Calibri" panose="020F0502020204030204"/>
            <a:ea typeface="+mn-ea"/>
            <a:cs typeface="+mn-cs"/>
          </a:endParaRPr>
        </a:p>
      </dgm:t>
    </dgm:pt>
    <dgm:pt modelId="{84CE7F41-E8C8-4C79-84EF-08B3A606560C}" type="parTrans" cxnId="{D699D913-B4A9-4015-87AE-F92199086806}">
      <dgm:prSet/>
      <dgm:spPr>
        <a:xfrm>
          <a:off x="3223260" y="1600200"/>
          <a:ext cx="476584" cy="0"/>
        </a:xfrm>
        <a:noFill/>
        <a:ln w="12700" cap="flat" cmpd="sng" algn="ctr">
          <a:solidFill>
            <a:srgbClr val="5B9BD5">
              <a:shade val="60000"/>
              <a:hueOff val="0"/>
              <a:satOff val="0"/>
              <a:lumOff val="0"/>
              <a:alphaOff val="0"/>
            </a:srgbClr>
          </a:solidFill>
          <a:prstDash val="solid"/>
          <a:miter lim="800000"/>
        </a:ln>
        <a:effectLst/>
      </dgm:spPr>
      <dgm:t>
        <a:bodyPr/>
        <a:lstStyle/>
        <a:p>
          <a:endParaRPr lang="en-CA"/>
        </a:p>
      </dgm:t>
    </dgm:pt>
    <dgm:pt modelId="{018AD0FB-441B-40FD-9EA8-461099BF7AEE}" type="sibTrans" cxnId="{D699D913-B4A9-4015-87AE-F92199086806}">
      <dgm:prSet/>
      <dgm:spPr/>
      <dgm:t>
        <a:bodyPr/>
        <a:lstStyle/>
        <a:p>
          <a:endParaRPr lang="en-CA"/>
        </a:p>
      </dgm:t>
    </dgm:pt>
    <dgm:pt modelId="{29AADE44-CF64-409C-B0C8-0C1B1D336678}">
      <dgm:prSet phldrT="[Text]"/>
      <dgm:spPr>
        <a:xfrm>
          <a:off x="2421559" y="2556844"/>
          <a:ext cx="643280" cy="643280"/>
        </a:xfr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r>
            <a:rPr lang="en-CA">
              <a:solidFill>
                <a:sysClr val="window" lastClr="FFFFFF"/>
              </a:solidFill>
              <a:latin typeface="Calibri" panose="020F0502020204030204"/>
              <a:ea typeface="+mn-ea"/>
              <a:cs typeface="+mn-cs"/>
            </a:rPr>
            <a:t>Performance- Simulation Tests</a:t>
          </a:r>
        </a:p>
      </dgm:t>
    </dgm:pt>
    <dgm:pt modelId="{373CE132-B3A1-4C73-ABF5-3455F383071D}" type="parTrans" cxnId="{9333A9DA-8D17-4C7E-A6EB-39091E1F3D61}">
      <dgm:prSet/>
      <dgm:spPr>
        <a:xfrm rot="5400000">
          <a:off x="2504907" y="2318552"/>
          <a:ext cx="476584" cy="0"/>
        </a:xfrm>
        <a:noFill/>
        <a:ln w="12700" cap="flat" cmpd="sng" algn="ctr">
          <a:solidFill>
            <a:srgbClr val="5B9BD5">
              <a:shade val="60000"/>
              <a:hueOff val="0"/>
              <a:satOff val="0"/>
              <a:lumOff val="0"/>
              <a:alphaOff val="0"/>
            </a:srgbClr>
          </a:solidFill>
          <a:prstDash val="solid"/>
          <a:miter lim="800000"/>
        </a:ln>
        <a:effectLst/>
      </dgm:spPr>
      <dgm:t>
        <a:bodyPr/>
        <a:lstStyle/>
        <a:p>
          <a:endParaRPr lang="en-CA"/>
        </a:p>
      </dgm:t>
    </dgm:pt>
    <dgm:pt modelId="{64562393-5DA0-47B7-9F68-B0D12A1A04C4}" type="sibTrans" cxnId="{9333A9DA-8D17-4C7E-A6EB-39091E1F3D61}">
      <dgm:prSet/>
      <dgm:spPr/>
      <dgm:t>
        <a:bodyPr/>
        <a:lstStyle/>
        <a:p>
          <a:endParaRPr lang="en-CA"/>
        </a:p>
      </dgm:t>
    </dgm:pt>
    <dgm:pt modelId="{103B1287-D9C3-40D4-8394-67BDD8FBC7C6}">
      <dgm:prSet/>
      <dgm:spPr>
        <a:xfrm>
          <a:off x="1143275" y="1278559"/>
          <a:ext cx="643280" cy="643280"/>
        </a:xfr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r>
            <a:rPr lang="en-IN">
              <a:solidFill>
                <a:sysClr val="window" lastClr="FFFFFF"/>
              </a:solidFill>
              <a:latin typeface="Calibri" panose="020F0502020204030204"/>
              <a:ea typeface="+mn-ea"/>
              <a:cs typeface="+mn-cs"/>
            </a:rPr>
            <a:t>Written tests</a:t>
          </a:r>
          <a:endParaRPr lang="en-CA">
            <a:solidFill>
              <a:sysClr val="window" lastClr="FFFFFF"/>
            </a:solidFill>
            <a:latin typeface="Calibri" panose="020F0502020204030204"/>
            <a:ea typeface="+mn-ea"/>
            <a:cs typeface="+mn-cs"/>
          </a:endParaRPr>
        </a:p>
      </dgm:t>
    </dgm:pt>
    <dgm:pt modelId="{6E9FA956-4865-4095-9A72-DF465679A9B6}" type="parTrans" cxnId="{139E1848-912F-4E35-9691-6567F9E47A40}">
      <dgm:prSet/>
      <dgm:spPr>
        <a:xfrm rot="10800000">
          <a:off x="1786555" y="1600200"/>
          <a:ext cx="476584" cy="0"/>
        </a:xfrm>
        <a:noFill/>
        <a:ln w="12700" cap="flat" cmpd="sng" algn="ctr">
          <a:solidFill>
            <a:srgbClr val="5B9BD5">
              <a:shade val="60000"/>
              <a:hueOff val="0"/>
              <a:satOff val="0"/>
              <a:lumOff val="0"/>
              <a:alphaOff val="0"/>
            </a:srgbClr>
          </a:solidFill>
          <a:prstDash val="solid"/>
          <a:miter lim="800000"/>
        </a:ln>
        <a:effectLst/>
      </dgm:spPr>
      <dgm:t>
        <a:bodyPr/>
        <a:lstStyle/>
        <a:p>
          <a:endParaRPr lang="en-CA"/>
        </a:p>
      </dgm:t>
    </dgm:pt>
    <dgm:pt modelId="{AEFAC981-14E2-4CAF-AA3A-F5713D0BB956}" type="sibTrans" cxnId="{139E1848-912F-4E35-9691-6567F9E47A40}">
      <dgm:prSet/>
      <dgm:spPr/>
      <dgm:t>
        <a:bodyPr/>
        <a:lstStyle/>
        <a:p>
          <a:endParaRPr lang="en-CA"/>
        </a:p>
      </dgm:t>
    </dgm:pt>
    <dgm:pt modelId="{04C45493-30C3-45CE-A1A9-70165C4D2341}" type="pres">
      <dgm:prSet presAssocID="{E41D1CC9-EA89-445D-942E-9C768784732B}" presName="Name0" presStyleCnt="0">
        <dgm:presLayoutVars>
          <dgm:chMax val="1"/>
          <dgm:chPref val="1"/>
          <dgm:dir/>
          <dgm:animOne val="branch"/>
          <dgm:animLvl val="lvl"/>
        </dgm:presLayoutVars>
      </dgm:prSet>
      <dgm:spPr/>
      <dgm:t>
        <a:bodyPr/>
        <a:lstStyle/>
        <a:p>
          <a:endParaRPr lang="en-US"/>
        </a:p>
      </dgm:t>
    </dgm:pt>
    <dgm:pt modelId="{F1DA0A47-DEA4-4386-9312-6B8E93DCA6D5}" type="pres">
      <dgm:prSet presAssocID="{AB8FB06E-B863-4654-AA08-ADCB1F6ADACF}" presName="singleCycle" presStyleCnt="0"/>
      <dgm:spPr/>
    </dgm:pt>
    <dgm:pt modelId="{0EC5971A-01C0-45D0-8D2F-6816E4F89560}" type="pres">
      <dgm:prSet presAssocID="{AB8FB06E-B863-4654-AA08-ADCB1F6ADACF}" presName="singleCenter" presStyleLbl="node1" presStyleIdx="0" presStyleCnt="5">
        <dgm:presLayoutVars>
          <dgm:chMax val="7"/>
          <dgm:chPref val="7"/>
        </dgm:presLayoutVars>
      </dgm:prSet>
      <dgm:spPr>
        <a:prstGeom prst="roundRect">
          <a:avLst/>
        </a:prstGeom>
      </dgm:spPr>
      <dgm:t>
        <a:bodyPr/>
        <a:lstStyle/>
        <a:p>
          <a:endParaRPr lang="en-US"/>
        </a:p>
      </dgm:t>
    </dgm:pt>
    <dgm:pt modelId="{298462E0-0F7A-4640-9FB8-E0465060AA2F}" type="pres">
      <dgm:prSet presAssocID="{C22BD829-2C97-4ED9-B082-EB1A742B5147}" presName="Name56" presStyleLbl="parChTrans1D2" presStyleIdx="0" presStyleCnt="4"/>
      <dgm:spPr>
        <a:custGeom>
          <a:avLst/>
          <a:gdLst/>
          <a:ahLst/>
          <a:cxnLst/>
          <a:rect l="0" t="0" r="0" b="0"/>
          <a:pathLst>
            <a:path>
              <a:moveTo>
                <a:pt x="0" y="0"/>
              </a:moveTo>
              <a:lnTo>
                <a:pt x="476584" y="0"/>
              </a:lnTo>
            </a:path>
          </a:pathLst>
        </a:custGeom>
      </dgm:spPr>
      <dgm:t>
        <a:bodyPr/>
        <a:lstStyle/>
        <a:p>
          <a:endParaRPr lang="en-US"/>
        </a:p>
      </dgm:t>
    </dgm:pt>
    <dgm:pt modelId="{85CE74BA-D7DC-49B5-A60D-7B3780D3E854}" type="pres">
      <dgm:prSet presAssocID="{5EF6180E-D2A6-49D0-9632-1201F054D3F9}" presName="text0" presStyleLbl="node1" presStyleIdx="1" presStyleCnt="5">
        <dgm:presLayoutVars>
          <dgm:bulletEnabled val="1"/>
        </dgm:presLayoutVars>
      </dgm:prSet>
      <dgm:spPr>
        <a:prstGeom prst="roundRect">
          <a:avLst/>
        </a:prstGeom>
      </dgm:spPr>
      <dgm:t>
        <a:bodyPr/>
        <a:lstStyle/>
        <a:p>
          <a:endParaRPr lang="en-CA"/>
        </a:p>
      </dgm:t>
    </dgm:pt>
    <dgm:pt modelId="{3F447F53-5AF8-4EE6-BC7A-5D82CF12C2F8}" type="pres">
      <dgm:prSet presAssocID="{84CE7F41-E8C8-4C79-84EF-08B3A606560C}" presName="Name56" presStyleLbl="parChTrans1D2" presStyleIdx="1" presStyleCnt="4"/>
      <dgm:spPr>
        <a:custGeom>
          <a:avLst/>
          <a:gdLst/>
          <a:ahLst/>
          <a:cxnLst/>
          <a:rect l="0" t="0" r="0" b="0"/>
          <a:pathLst>
            <a:path>
              <a:moveTo>
                <a:pt x="0" y="0"/>
              </a:moveTo>
              <a:lnTo>
                <a:pt x="476584" y="0"/>
              </a:lnTo>
            </a:path>
          </a:pathLst>
        </a:custGeom>
      </dgm:spPr>
      <dgm:t>
        <a:bodyPr/>
        <a:lstStyle/>
        <a:p>
          <a:endParaRPr lang="en-US"/>
        </a:p>
      </dgm:t>
    </dgm:pt>
    <dgm:pt modelId="{37FBC1DF-86AD-4AC0-837E-A3E87A2C1D97}" type="pres">
      <dgm:prSet presAssocID="{DEF530D5-8400-49D7-B2DE-7D2F9E559476}" presName="text0" presStyleLbl="node1" presStyleIdx="2" presStyleCnt="5">
        <dgm:presLayoutVars>
          <dgm:bulletEnabled val="1"/>
        </dgm:presLayoutVars>
      </dgm:prSet>
      <dgm:spPr>
        <a:prstGeom prst="roundRect">
          <a:avLst/>
        </a:prstGeom>
      </dgm:spPr>
      <dgm:t>
        <a:bodyPr/>
        <a:lstStyle/>
        <a:p>
          <a:endParaRPr lang="en-CA"/>
        </a:p>
      </dgm:t>
    </dgm:pt>
    <dgm:pt modelId="{8499E117-30EE-4F78-BF6C-242BA3FCDB36}" type="pres">
      <dgm:prSet presAssocID="{373CE132-B3A1-4C73-ABF5-3455F383071D}" presName="Name56" presStyleLbl="parChTrans1D2" presStyleIdx="2" presStyleCnt="4"/>
      <dgm:spPr>
        <a:custGeom>
          <a:avLst/>
          <a:gdLst/>
          <a:ahLst/>
          <a:cxnLst/>
          <a:rect l="0" t="0" r="0" b="0"/>
          <a:pathLst>
            <a:path>
              <a:moveTo>
                <a:pt x="0" y="0"/>
              </a:moveTo>
              <a:lnTo>
                <a:pt x="476584" y="0"/>
              </a:lnTo>
            </a:path>
          </a:pathLst>
        </a:custGeom>
      </dgm:spPr>
      <dgm:t>
        <a:bodyPr/>
        <a:lstStyle/>
        <a:p>
          <a:endParaRPr lang="en-US"/>
        </a:p>
      </dgm:t>
    </dgm:pt>
    <dgm:pt modelId="{4F2AA059-7039-41B7-86C4-CB0A32D14E42}" type="pres">
      <dgm:prSet presAssocID="{29AADE44-CF64-409C-B0C8-0C1B1D336678}" presName="text0" presStyleLbl="node1" presStyleIdx="3" presStyleCnt="5">
        <dgm:presLayoutVars>
          <dgm:bulletEnabled val="1"/>
        </dgm:presLayoutVars>
      </dgm:prSet>
      <dgm:spPr>
        <a:prstGeom prst="roundRect">
          <a:avLst/>
        </a:prstGeom>
      </dgm:spPr>
      <dgm:t>
        <a:bodyPr/>
        <a:lstStyle/>
        <a:p>
          <a:endParaRPr lang="en-US"/>
        </a:p>
      </dgm:t>
    </dgm:pt>
    <dgm:pt modelId="{7FB3E420-E56B-480E-B2BB-43A9DA96D242}" type="pres">
      <dgm:prSet presAssocID="{6E9FA956-4865-4095-9A72-DF465679A9B6}" presName="Name56" presStyleLbl="parChTrans1D2" presStyleIdx="3" presStyleCnt="4"/>
      <dgm:spPr>
        <a:custGeom>
          <a:avLst/>
          <a:gdLst/>
          <a:ahLst/>
          <a:cxnLst/>
          <a:rect l="0" t="0" r="0" b="0"/>
          <a:pathLst>
            <a:path>
              <a:moveTo>
                <a:pt x="0" y="0"/>
              </a:moveTo>
              <a:lnTo>
                <a:pt x="476584" y="0"/>
              </a:lnTo>
            </a:path>
          </a:pathLst>
        </a:custGeom>
      </dgm:spPr>
      <dgm:t>
        <a:bodyPr/>
        <a:lstStyle/>
        <a:p>
          <a:endParaRPr lang="en-US"/>
        </a:p>
      </dgm:t>
    </dgm:pt>
    <dgm:pt modelId="{E42B2B03-E6E2-40CC-B743-576ACCA28B15}" type="pres">
      <dgm:prSet presAssocID="{103B1287-D9C3-40D4-8394-67BDD8FBC7C6}" presName="text0" presStyleLbl="node1" presStyleIdx="4" presStyleCnt="5">
        <dgm:presLayoutVars>
          <dgm:bulletEnabled val="1"/>
        </dgm:presLayoutVars>
      </dgm:prSet>
      <dgm:spPr>
        <a:prstGeom prst="roundRect">
          <a:avLst/>
        </a:prstGeom>
      </dgm:spPr>
      <dgm:t>
        <a:bodyPr/>
        <a:lstStyle/>
        <a:p>
          <a:endParaRPr lang="en-US"/>
        </a:p>
      </dgm:t>
    </dgm:pt>
  </dgm:ptLst>
  <dgm:cxnLst>
    <dgm:cxn modelId="{060C0866-4B5C-4801-BD2C-9E92FF7BAF1B}" srcId="{E41D1CC9-EA89-445D-942E-9C768784732B}" destId="{AB8FB06E-B863-4654-AA08-ADCB1F6ADACF}" srcOrd="0" destOrd="0" parTransId="{663340DF-A7A3-4CE4-B45A-6266F2B1A5ED}" sibTransId="{2A6239BB-44C0-4F9C-8831-C879052787B6}"/>
    <dgm:cxn modelId="{13095B02-ED4D-4FF0-B999-A94BD6569213}" type="presOf" srcId="{5EF6180E-D2A6-49D0-9632-1201F054D3F9}" destId="{85CE74BA-D7DC-49B5-A60D-7B3780D3E854}" srcOrd="0" destOrd="0" presId="urn:microsoft.com/office/officeart/2008/layout/RadialCluster"/>
    <dgm:cxn modelId="{E2670428-400E-42BB-B70C-745C2CD7793E}" type="presOf" srcId="{DEF530D5-8400-49D7-B2DE-7D2F9E559476}" destId="{37FBC1DF-86AD-4AC0-837E-A3E87A2C1D97}" srcOrd="0" destOrd="0" presId="urn:microsoft.com/office/officeart/2008/layout/RadialCluster"/>
    <dgm:cxn modelId="{D4AE7B37-44AC-4778-891C-87A1788C05B2}" type="presOf" srcId="{E41D1CC9-EA89-445D-942E-9C768784732B}" destId="{04C45493-30C3-45CE-A1A9-70165C4D2341}" srcOrd="0" destOrd="0" presId="urn:microsoft.com/office/officeart/2008/layout/RadialCluster"/>
    <dgm:cxn modelId="{4E4C9299-25B1-4978-9FEB-747DB68AA1F2}" type="presOf" srcId="{6E9FA956-4865-4095-9A72-DF465679A9B6}" destId="{7FB3E420-E56B-480E-B2BB-43A9DA96D242}" srcOrd="0" destOrd="0" presId="urn:microsoft.com/office/officeart/2008/layout/RadialCluster"/>
    <dgm:cxn modelId="{A5E7F14C-8776-42D1-AA2E-0ABC891D9C23}" type="presOf" srcId="{C22BD829-2C97-4ED9-B082-EB1A742B5147}" destId="{298462E0-0F7A-4640-9FB8-E0465060AA2F}" srcOrd="0" destOrd="0" presId="urn:microsoft.com/office/officeart/2008/layout/RadialCluster"/>
    <dgm:cxn modelId="{F31F98F8-60D4-4114-A279-230E58A2FFB9}" type="presOf" srcId="{29AADE44-CF64-409C-B0C8-0C1B1D336678}" destId="{4F2AA059-7039-41B7-86C4-CB0A32D14E42}" srcOrd="0" destOrd="0" presId="urn:microsoft.com/office/officeart/2008/layout/RadialCluster"/>
    <dgm:cxn modelId="{029BEA0A-FB8C-4EC3-B194-F462649EBCE2}" srcId="{AB8FB06E-B863-4654-AA08-ADCB1F6ADACF}" destId="{5EF6180E-D2A6-49D0-9632-1201F054D3F9}" srcOrd="0" destOrd="0" parTransId="{C22BD829-2C97-4ED9-B082-EB1A742B5147}" sibTransId="{C57727A5-40F2-4339-81C3-335C7A26F5CB}"/>
    <dgm:cxn modelId="{7E881F9C-F7F7-4EB8-93F4-301375787F3E}" type="presOf" srcId="{373CE132-B3A1-4C73-ABF5-3455F383071D}" destId="{8499E117-30EE-4F78-BF6C-242BA3FCDB36}" srcOrd="0" destOrd="0" presId="urn:microsoft.com/office/officeart/2008/layout/RadialCluster"/>
    <dgm:cxn modelId="{A5C1C9C5-CFBE-4736-8D70-509E62A69628}" type="presOf" srcId="{103B1287-D9C3-40D4-8394-67BDD8FBC7C6}" destId="{E42B2B03-E6E2-40CC-B743-576ACCA28B15}" srcOrd="0" destOrd="0" presId="urn:microsoft.com/office/officeart/2008/layout/RadialCluster"/>
    <dgm:cxn modelId="{9333A9DA-8D17-4C7E-A6EB-39091E1F3D61}" srcId="{AB8FB06E-B863-4654-AA08-ADCB1F6ADACF}" destId="{29AADE44-CF64-409C-B0C8-0C1B1D336678}" srcOrd="2" destOrd="0" parTransId="{373CE132-B3A1-4C73-ABF5-3455F383071D}" sibTransId="{64562393-5DA0-47B7-9F68-B0D12A1A04C4}"/>
    <dgm:cxn modelId="{139E1848-912F-4E35-9691-6567F9E47A40}" srcId="{AB8FB06E-B863-4654-AA08-ADCB1F6ADACF}" destId="{103B1287-D9C3-40D4-8394-67BDD8FBC7C6}" srcOrd="3" destOrd="0" parTransId="{6E9FA956-4865-4095-9A72-DF465679A9B6}" sibTransId="{AEFAC981-14E2-4CAF-AA3A-F5713D0BB956}"/>
    <dgm:cxn modelId="{D699D913-B4A9-4015-87AE-F92199086806}" srcId="{AB8FB06E-B863-4654-AA08-ADCB1F6ADACF}" destId="{DEF530D5-8400-49D7-B2DE-7D2F9E559476}" srcOrd="1" destOrd="0" parTransId="{84CE7F41-E8C8-4C79-84EF-08B3A606560C}" sibTransId="{018AD0FB-441B-40FD-9EA8-461099BF7AEE}"/>
    <dgm:cxn modelId="{B1B73990-64FD-4CBD-8A02-54531729091C}" type="presOf" srcId="{84CE7F41-E8C8-4C79-84EF-08B3A606560C}" destId="{3F447F53-5AF8-4EE6-BC7A-5D82CF12C2F8}" srcOrd="0" destOrd="0" presId="urn:microsoft.com/office/officeart/2008/layout/RadialCluster"/>
    <dgm:cxn modelId="{90CB9C5C-BA16-44F6-9435-68C6597D3D8B}" type="presOf" srcId="{AB8FB06E-B863-4654-AA08-ADCB1F6ADACF}" destId="{0EC5971A-01C0-45D0-8D2F-6816E4F89560}" srcOrd="0" destOrd="0" presId="urn:microsoft.com/office/officeart/2008/layout/RadialCluster"/>
    <dgm:cxn modelId="{A01199F1-8CF4-4919-BAAF-2D47762EB039}" type="presParOf" srcId="{04C45493-30C3-45CE-A1A9-70165C4D2341}" destId="{F1DA0A47-DEA4-4386-9312-6B8E93DCA6D5}" srcOrd="0" destOrd="0" presId="urn:microsoft.com/office/officeart/2008/layout/RadialCluster"/>
    <dgm:cxn modelId="{9F55242A-5FE0-4452-A558-483823D64D13}" type="presParOf" srcId="{F1DA0A47-DEA4-4386-9312-6B8E93DCA6D5}" destId="{0EC5971A-01C0-45D0-8D2F-6816E4F89560}" srcOrd="0" destOrd="0" presId="urn:microsoft.com/office/officeart/2008/layout/RadialCluster"/>
    <dgm:cxn modelId="{F25F177A-0BF3-4E8D-B10B-870E9A9DB636}" type="presParOf" srcId="{F1DA0A47-DEA4-4386-9312-6B8E93DCA6D5}" destId="{298462E0-0F7A-4640-9FB8-E0465060AA2F}" srcOrd="1" destOrd="0" presId="urn:microsoft.com/office/officeart/2008/layout/RadialCluster"/>
    <dgm:cxn modelId="{09BB34A7-E09E-4588-ADAC-58077891B41A}" type="presParOf" srcId="{F1DA0A47-DEA4-4386-9312-6B8E93DCA6D5}" destId="{85CE74BA-D7DC-49B5-A60D-7B3780D3E854}" srcOrd="2" destOrd="0" presId="urn:microsoft.com/office/officeart/2008/layout/RadialCluster"/>
    <dgm:cxn modelId="{1F1B3194-5CE9-4A2C-85D3-DD21705AF9A3}" type="presParOf" srcId="{F1DA0A47-DEA4-4386-9312-6B8E93DCA6D5}" destId="{3F447F53-5AF8-4EE6-BC7A-5D82CF12C2F8}" srcOrd="3" destOrd="0" presId="urn:microsoft.com/office/officeart/2008/layout/RadialCluster"/>
    <dgm:cxn modelId="{DE34ADD1-7A1B-4E1D-A365-B7954D1E4E70}" type="presParOf" srcId="{F1DA0A47-DEA4-4386-9312-6B8E93DCA6D5}" destId="{37FBC1DF-86AD-4AC0-837E-A3E87A2C1D97}" srcOrd="4" destOrd="0" presId="urn:microsoft.com/office/officeart/2008/layout/RadialCluster"/>
    <dgm:cxn modelId="{961125BC-D0D5-42A0-8861-80B4ECCE9259}" type="presParOf" srcId="{F1DA0A47-DEA4-4386-9312-6B8E93DCA6D5}" destId="{8499E117-30EE-4F78-BF6C-242BA3FCDB36}" srcOrd="5" destOrd="0" presId="urn:microsoft.com/office/officeart/2008/layout/RadialCluster"/>
    <dgm:cxn modelId="{C2FD6E2B-5B44-4209-8944-AEB1B826F5D5}" type="presParOf" srcId="{F1DA0A47-DEA4-4386-9312-6B8E93DCA6D5}" destId="{4F2AA059-7039-41B7-86C4-CB0A32D14E42}" srcOrd="6" destOrd="0" presId="urn:microsoft.com/office/officeart/2008/layout/RadialCluster"/>
    <dgm:cxn modelId="{8D0910DB-A1E2-4881-8537-BF6B81A7F36D}" type="presParOf" srcId="{F1DA0A47-DEA4-4386-9312-6B8E93DCA6D5}" destId="{7FB3E420-E56B-480E-B2BB-43A9DA96D242}" srcOrd="7" destOrd="0" presId="urn:microsoft.com/office/officeart/2008/layout/RadialCluster"/>
    <dgm:cxn modelId="{5B188F1A-38F1-4ACD-A57B-4F9D3CDF8D9F}" type="presParOf" srcId="{F1DA0A47-DEA4-4386-9312-6B8E93DCA6D5}" destId="{E42B2B03-E6E2-40CC-B743-576ACCA28B15}" srcOrd="8"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C5971A-01C0-45D0-8D2F-6816E4F89560}">
      <dsp:nvSpPr>
        <dsp:cNvPr id="0" name=""/>
        <dsp:cNvSpPr/>
      </dsp:nvSpPr>
      <dsp:spPr>
        <a:xfrm>
          <a:off x="2592669" y="1418038"/>
          <a:ext cx="1215462" cy="1215462"/>
        </a:xfrm>
        <a:prstGeom prst="round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en-CA" sz="2000" kern="1200">
              <a:solidFill>
                <a:sysClr val="window" lastClr="FFFFFF"/>
              </a:solidFill>
              <a:latin typeface="Calibri" panose="020F0502020204030204"/>
              <a:ea typeface="+mn-ea"/>
              <a:cs typeface="+mn-cs"/>
            </a:rPr>
            <a:t>Selection</a:t>
          </a:r>
        </a:p>
      </dsp:txBody>
      <dsp:txXfrm>
        <a:off x="2652003" y="1477372"/>
        <a:ext cx="1096794" cy="1096794"/>
      </dsp:txXfrm>
    </dsp:sp>
    <dsp:sp modelId="{298462E0-0F7A-4640-9FB8-E0465060AA2F}">
      <dsp:nvSpPr>
        <dsp:cNvPr id="0" name=""/>
        <dsp:cNvSpPr/>
      </dsp:nvSpPr>
      <dsp:spPr>
        <a:xfrm rot="16200000">
          <a:off x="2898734" y="1116373"/>
          <a:ext cx="603331" cy="0"/>
        </a:xfrm>
        <a:custGeom>
          <a:avLst/>
          <a:gdLst/>
          <a:ahLst/>
          <a:cxnLst/>
          <a:rect l="0" t="0" r="0" b="0"/>
          <a:pathLst>
            <a:path>
              <a:moveTo>
                <a:pt x="0" y="0"/>
              </a:moveTo>
              <a:lnTo>
                <a:pt x="476584" y="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5CE74BA-D7DC-49B5-A60D-7B3780D3E854}">
      <dsp:nvSpPr>
        <dsp:cNvPr id="0" name=""/>
        <dsp:cNvSpPr/>
      </dsp:nvSpPr>
      <dsp:spPr>
        <a:xfrm>
          <a:off x="2793220" y="348"/>
          <a:ext cx="814359" cy="814359"/>
        </a:xfrm>
        <a:prstGeom prst="round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400050">
            <a:lnSpc>
              <a:spcPct val="90000"/>
            </a:lnSpc>
            <a:spcBef>
              <a:spcPct val="0"/>
            </a:spcBef>
            <a:spcAft>
              <a:spcPct val="35000"/>
            </a:spcAft>
          </a:pPr>
          <a:r>
            <a:rPr lang="en-IN" sz="900" kern="1200">
              <a:solidFill>
                <a:sysClr val="window" lastClr="FFFFFF"/>
              </a:solidFill>
              <a:latin typeface="Calibri" panose="020F0502020204030204"/>
              <a:ea typeface="+mn-ea"/>
              <a:cs typeface="+mn-cs"/>
            </a:rPr>
            <a:t>Background information and reference checks</a:t>
          </a:r>
          <a:endParaRPr lang="en-CA" sz="900" kern="1200">
            <a:solidFill>
              <a:sysClr val="window" lastClr="FFFFFF"/>
            </a:solidFill>
            <a:latin typeface="Calibri" panose="020F0502020204030204"/>
            <a:ea typeface="+mn-ea"/>
            <a:cs typeface="+mn-cs"/>
          </a:endParaRPr>
        </a:p>
      </dsp:txBody>
      <dsp:txXfrm>
        <a:off x="2832974" y="40102"/>
        <a:ext cx="734851" cy="734851"/>
      </dsp:txXfrm>
    </dsp:sp>
    <dsp:sp modelId="{3F447F53-5AF8-4EE6-BC7A-5D82CF12C2F8}">
      <dsp:nvSpPr>
        <dsp:cNvPr id="0" name=""/>
        <dsp:cNvSpPr/>
      </dsp:nvSpPr>
      <dsp:spPr>
        <a:xfrm>
          <a:off x="3808131" y="2025769"/>
          <a:ext cx="603331" cy="0"/>
        </a:xfrm>
        <a:custGeom>
          <a:avLst/>
          <a:gdLst/>
          <a:ahLst/>
          <a:cxnLst/>
          <a:rect l="0" t="0" r="0" b="0"/>
          <a:pathLst>
            <a:path>
              <a:moveTo>
                <a:pt x="0" y="0"/>
              </a:moveTo>
              <a:lnTo>
                <a:pt x="476584" y="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7FBC1DF-86AD-4AC0-837E-A3E87A2C1D97}">
      <dsp:nvSpPr>
        <dsp:cNvPr id="0" name=""/>
        <dsp:cNvSpPr/>
      </dsp:nvSpPr>
      <dsp:spPr>
        <a:xfrm>
          <a:off x="4411462" y="1618590"/>
          <a:ext cx="814359" cy="814359"/>
        </a:xfrm>
        <a:prstGeom prst="round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533400">
            <a:lnSpc>
              <a:spcPct val="90000"/>
            </a:lnSpc>
            <a:spcBef>
              <a:spcPct val="0"/>
            </a:spcBef>
            <a:spcAft>
              <a:spcPct val="35000"/>
            </a:spcAft>
          </a:pPr>
          <a:r>
            <a:rPr lang="en-IN" sz="1200" kern="1200">
              <a:solidFill>
                <a:sysClr val="window" lastClr="FFFFFF"/>
              </a:solidFill>
              <a:latin typeface="Calibri" panose="020F0502020204030204"/>
              <a:ea typeface="+mn-ea"/>
              <a:cs typeface="+mn-cs"/>
            </a:rPr>
            <a:t>Interviews</a:t>
          </a:r>
          <a:endParaRPr lang="en-CA" sz="1200" kern="1200">
            <a:solidFill>
              <a:sysClr val="window" lastClr="FFFFFF"/>
            </a:solidFill>
            <a:latin typeface="Calibri" panose="020F0502020204030204"/>
            <a:ea typeface="+mn-ea"/>
            <a:cs typeface="+mn-cs"/>
          </a:endParaRPr>
        </a:p>
      </dsp:txBody>
      <dsp:txXfrm>
        <a:off x="4451216" y="1658344"/>
        <a:ext cx="734851" cy="734851"/>
      </dsp:txXfrm>
    </dsp:sp>
    <dsp:sp modelId="{8499E117-30EE-4F78-BF6C-242BA3FCDB36}">
      <dsp:nvSpPr>
        <dsp:cNvPr id="0" name=""/>
        <dsp:cNvSpPr/>
      </dsp:nvSpPr>
      <dsp:spPr>
        <a:xfrm rot="5400000">
          <a:off x="2898734" y="2935166"/>
          <a:ext cx="603331" cy="0"/>
        </a:xfrm>
        <a:custGeom>
          <a:avLst/>
          <a:gdLst/>
          <a:ahLst/>
          <a:cxnLst/>
          <a:rect l="0" t="0" r="0" b="0"/>
          <a:pathLst>
            <a:path>
              <a:moveTo>
                <a:pt x="0" y="0"/>
              </a:moveTo>
              <a:lnTo>
                <a:pt x="476584" y="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F2AA059-7039-41B7-86C4-CB0A32D14E42}">
      <dsp:nvSpPr>
        <dsp:cNvPr id="0" name=""/>
        <dsp:cNvSpPr/>
      </dsp:nvSpPr>
      <dsp:spPr>
        <a:xfrm>
          <a:off x="2793220" y="3236832"/>
          <a:ext cx="814359" cy="814359"/>
        </a:xfrm>
        <a:prstGeom prst="round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400050">
            <a:lnSpc>
              <a:spcPct val="90000"/>
            </a:lnSpc>
            <a:spcBef>
              <a:spcPct val="0"/>
            </a:spcBef>
            <a:spcAft>
              <a:spcPct val="35000"/>
            </a:spcAft>
          </a:pPr>
          <a:r>
            <a:rPr lang="en-CA" sz="900" kern="1200">
              <a:solidFill>
                <a:sysClr val="window" lastClr="FFFFFF"/>
              </a:solidFill>
              <a:latin typeface="Calibri" panose="020F0502020204030204"/>
              <a:ea typeface="+mn-ea"/>
              <a:cs typeface="+mn-cs"/>
            </a:rPr>
            <a:t>Performance- Simulation Tests</a:t>
          </a:r>
        </a:p>
      </dsp:txBody>
      <dsp:txXfrm>
        <a:off x="2832974" y="3276586"/>
        <a:ext cx="734851" cy="734851"/>
      </dsp:txXfrm>
    </dsp:sp>
    <dsp:sp modelId="{7FB3E420-E56B-480E-B2BB-43A9DA96D242}">
      <dsp:nvSpPr>
        <dsp:cNvPr id="0" name=""/>
        <dsp:cNvSpPr/>
      </dsp:nvSpPr>
      <dsp:spPr>
        <a:xfrm rot="10800000">
          <a:off x="1989337" y="2025770"/>
          <a:ext cx="603331" cy="0"/>
        </a:xfrm>
        <a:custGeom>
          <a:avLst/>
          <a:gdLst/>
          <a:ahLst/>
          <a:cxnLst/>
          <a:rect l="0" t="0" r="0" b="0"/>
          <a:pathLst>
            <a:path>
              <a:moveTo>
                <a:pt x="0" y="0"/>
              </a:moveTo>
              <a:lnTo>
                <a:pt x="476584" y="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E42B2B03-E6E2-40CC-B743-576ACCA28B15}">
      <dsp:nvSpPr>
        <dsp:cNvPr id="0" name=""/>
        <dsp:cNvSpPr/>
      </dsp:nvSpPr>
      <dsp:spPr>
        <a:xfrm>
          <a:off x="1174978" y="1618590"/>
          <a:ext cx="814359" cy="814359"/>
        </a:xfrm>
        <a:prstGeom prst="round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711200">
            <a:lnSpc>
              <a:spcPct val="90000"/>
            </a:lnSpc>
            <a:spcBef>
              <a:spcPct val="0"/>
            </a:spcBef>
            <a:spcAft>
              <a:spcPct val="35000"/>
            </a:spcAft>
          </a:pPr>
          <a:r>
            <a:rPr lang="en-IN" sz="1600" kern="1200">
              <a:solidFill>
                <a:sysClr val="window" lastClr="FFFFFF"/>
              </a:solidFill>
              <a:latin typeface="Calibri" panose="020F0502020204030204"/>
              <a:ea typeface="+mn-ea"/>
              <a:cs typeface="+mn-cs"/>
            </a:rPr>
            <a:t>Written tests</a:t>
          </a:r>
          <a:endParaRPr lang="en-CA" sz="1600" kern="1200">
            <a:solidFill>
              <a:sysClr val="window" lastClr="FFFFFF"/>
            </a:solidFill>
            <a:latin typeface="Calibri" panose="020F0502020204030204"/>
            <a:ea typeface="+mn-ea"/>
            <a:cs typeface="+mn-cs"/>
          </a:endParaRPr>
        </a:p>
      </dsp:txBody>
      <dsp:txXfrm>
        <a:off x="1214732" y="1658344"/>
        <a:ext cx="734851" cy="734851"/>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cs typeface="+mn-cs"/>
              </a:defRPr>
            </a:lvl1pPr>
          </a:lstStyle>
          <a:p>
            <a:pPr>
              <a:defRPr/>
            </a:pPr>
            <a:endParaRPr lang="en-US"/>
          </a:p>
        </p:txBody>
      </p:sp>
      <p:sp>
        <p:nvSpPr>
          <p:cNvPr id="3075"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cs typeface="+mn-cs"/>
              </a:defRPr>
            </a:lvl1pPr>
          </a:lstStyle>
          <a:p>
            <a:pPr>
              <a:defRPr/>
            </a:pPr>
            <a:endParaRPr lang="en-US"/>
          </a:p>
        </p:txBody>
      </p:sp>
      <p:sp>
        <p:nvSpPr>
          <p:cNvPr id="3076"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cs typeface="+mn-cs"/>
              </a:defRPr>
            </a:lvl1pPr>
          </a:lstStyle>
          <a:p>
            <a:pPr>
              <a:defRPr/>
            </a:pPr>
            <a:endParaRPr lang="en-US"/>
          </a:p>
        </p:txBody>
      </p:sp>
      <p:sp>
        <p:nvSpPr>
          <p:cNvPr id="3077"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72CD3D20-6994-4E98-8EDF-706C5C1429B7}" type="slidenum">
              <a:rPr lang="en-US" altLang="en-US"/>
              <a:pPr>
                <a:defRPr/>
              </a:pPr>
              <a:t>‹#›</a:t>
            </a:fld>
            <a:endParaRPr lang="en-US" altLang="en-US"/>
          </a:p>
        </p:txBody>
      </p:sp>
    </p:spTree>
    <p:extLst>
      <p:ext uri="{BB962C8B-B14F-4D97-AF65-F5344CB8AC3E}">
        <p14:creationId xmlns:p14="http://schemas.microsoft.com/office/powerpoint/2010/main" val="40539769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idx="2"/>
          </p:nvPr>
        </p:nvSpPr>
        <p:spPr bwMode="auto">
          <a:xfrm>
            <a:off x="1149350" y="692150"/>
            <a:ext cx="4559300" cy="34163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2051" name="Rectangle 3"/>
          <p:cNvSpPr>
            <a:spLocks noGrp="1" noChangeArrowheads="1"/>
          </p:cNvSpPr>
          <p:nvPr>
            <p:ph type="body" sz="quarter" idx="3"/>
          </p:nvPr>
        </p:nvSpPr>
        <p:spPr bwMode="auto">
          <a:xfrm>
            <a:off x="914400" y="4343400"/>
            <a:ext cx="5029200" cy="4114800"/>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52" name="Rectangle 4"/>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cs typeface="+mn-cs"/>
              </a:defRPr>
            </a:lvl1pPr>
          </a:lstStyle>
          <a:p>
            <a:pPr>
              <a:defRPr/>
            </a:pPr>
            <a:endParaRPr lang="en-US"/>
          </a:p>
        </p:txBody>
      </p:sp>
      <p:sp>
        <p:nvSpPr>
          <p:cNvPr id="2053" name="Rectangle 5"/>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cs typeface="+mn-cs"/>
              </a:defRPr>
            </a:lvl1pPr>
          </a:lstStyle>
          <a:p>
            <a:pPr>
              <a:defRPr/>
            </a:pPr>
            <a:endParaRPr lang="en-US"/>
          </a:p>
        </p:txBody>
      </p:sp>
      <p:sp>
        <p:nvSpPr>
          <p:cNvPr id="205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cs typeface="+mn-cs"/>
              </a:defRPr>
            </a:lvl1pPr>
          </a:lstStyle>
          <a:p>
            <a:pPr>
              <a:defRPr/>
            </a:pPr>
            <a:endParaRPr lang="en-US"/>
          </a:p>
        </p:txBody>
      </p:sp>
      <p:sp>
        <p:nvSpPr>
          <p:cNvPr id="205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46FA277D-4421-4E0E-9F8B-B07598089B25}" type="slidenum">
              <a:rPr lang="en-US" altLang="en-US"/>
              <a:pPr>
                <a:defRPr/>
              </a:pPr>
              <a:t>‹#›</a:t>
            </a:fld>
            <a:endParaRPr lang="en-US" altLang="en-US"/>
          </a:p>
        </p:txBody>
      </p:sp>
    </p:spTree>
    <p:extLst>
      <p:ext uri="{BB962C8B-B14F-4D97-AF65-F5344CB8AC3E}">
        <p14:creationId xmlns:p14="http://schemas.microsoft.com/office/powerpoint/2010/main" val="33014267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24251F0-ABBD-41C8-8B0B-177E34F5E409}" type="slidenum">
              <a:rPr lang="en-US" altLang="en-US" smtClean="0"/>
              <a:pPr>
                <a:spcBef>
                  <a:spcPct val="0"/>
                </a:spcBef>
              </a:pPr>
              <a:t>1</a:t>
            </a:fld>
            <a:endParaRPr lang="en-US" altLang="en-US" smtClean="0"/>
          </a:p>
        </p:txBody>
      </p:sp>
      <p:sp>
        <p:nvSpPr>
          <p:cNvPr id="10243" name="Rectangle 2050"/>
          <p:cNvSpPr>
            <a:spLocks noGrp="1" noRot="1" noChangeAspect="1" noChangeArrowheads="1" noTextEdit="1"/>
          </p:cNvSpPr>
          <p:nvPr>
            <p:ph type="sldImg"/>
          </p:nvPr>
        </p:nvSpPr>
        <p:spPr>
          <a:xfrm>
            <a:off x="1150938" y="692150"/>
            <a:ext cx="4556125" cy="3416300"/>
          </a:xfrm>
          <a:ln/>
        </p:spPr>
      </p:sp>
      <p:sp>
        <p:nvSpPr>
          <p:cNvPr id="10244" name="Rectangle 2051"/>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b="1" dirty="0" smtClean="0"/>
          </a:p>
        </p:txBody>
      </p:sp>
    </p:spTree>
    <p:extLst>
      <p:ext uri="{BB962C8B-B14F-4D97-AF65-F5344CB8AC3E}">
        <p14:creationId xmlns:p14="http://schemas.microsoft.com/office/powerpoint/2010/main" val="37994917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AC2D22F0-F706-449B-8C24-49CFF94F3DA3}" type="slidenum">
              <a:rPr lang="en-US" altLang="en-US" smtClean="0"/>
              <a:pPr>
                <a:spcBef>
                  <a:spcPct val="0"/>
                </a:spcBef>
              </a:pPr>
              <a:t>2</a:t>
            </a:fld>
            <a:endParaRPr lang="en-US" altLang="en-US" smtClean="0"/>
          </a:p>
        </p:txBody>
      </p:sp>
      <p:sp>
        <p:nvSpPr>
          <p:cNvPr id="12291" name="Rectangle 2"/>
          <p:cNvSpPr>
            <a:spLocks noGrp="1" noRot="1" noChangeAspect="1" noChangeArrowheads="1" noTextEdit="1"/>
          </p:cNvSpPr>
          <p:nvPr>
            <p:ph type="sldImg"/>
          </p:nvPr>
        </p:nvSpPr>
        <p:spPr>
          <a:xfrm>
            <a:off x="1150938" y="692150"/>
            <a:ext cx="4556125" cy="3416300"/>
          </a:xfrm>
          <a:ln/>
        </p:spPr>
      </p:sp>
      <p:sp>
        <p:nvSpPr>
          <p:cNvPr id="1229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2015844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3C54151-7749-49A7-B05A-03E478BE123D}" type="slidenum">
              <a:rPr lang="en-US" altLang="en-US" smtClean="0"/>
              <a:pPr>
                <a:spcBef>
                  <a:spcPct val="0"/>
                </a:spcBef>
              </a:pPr>
              <a:t>3</a:t>
            </a:fld>
            <a:endParaRPr lang="en-US" altLang="en-US" smtClean="0"/>
          </a:p>
        </p:txBody>
      </p:sp>
      <p:sp>
        <p:nvSpPr>
          <p:cNvPr id="14339" name="Rectangle 2"/>
          <p:cNvSpPr>
            <a:spLocks noGrp="1" noRot="1" noChangeAspect="1" noChangeArrowheads="1" noTextEdit="1"/>
          </p:cNvSpPr>
          <p:nvPr>
            <p:ph type="sldImg"/>
          </p:nvPr>
        </p:nvSpPr>
        <p:spPr>
          <a:xfrm>
            <a:off x="1150938" y="692150"/>
            <a:ext cx="4556125" cy="3416300"/>
          </a:xfrm>
          <a:ln cap="flat"/>
        </p:spPr>
      </p:sp>
      <p:sp>
        <p:nvSpPr>
          <p:cNvPr id="1434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Aft>
                <a:spcPts val="400"/>
              </a:spcAft>
              <a:buFont typeface="+mj-lt"/>
              <a:buNone/>
            </a:pPr>
            <a:r>
              <a:rPr lang="en-CA" altLang="en-US" b="1" i="1" dirty="0" smtClean="0"/>
              <a:t>LO1 </a:t>
            </a:r>
            <a:r>
              <a:rPr lang="en-US" altLang="en-US" b="1" i="1" dirty="0" smtClean="0"/>
              <a:t>Describe the legal framework of human resource management in Canada and why managing diversity effectively is good for business.</a:t>
            </a:r>
            <a:endParaRPr lang="en-CA" altLang="en-US" b="1" i="1" dirty="0" smtClean="0"/>
          </a:p>
          <a:p>
            <a:endParaRPr lang="en-CA" altLang="en-US" b="1" i="1" dirty="0" smtClean="0"/>
          </a:p>
        </p:txBody>
      </p:sp>
    </p:spTree>
    <p:extLst>
      <p:ext uri="{BB962C8B-B14F-4D97-AF65-F5344CB8AC3E}">
        <p14:creationId xmlns:p14="http://schemas.microsoft.com/office/powerpoint/2010/main" val="23497399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DD99056-A708-4F1D-9AED-13F80EE365AE}" type="slidenum">
              <a:rPr lang="en-US" altLang="en-US" smtClean="0"/>
              <a:pPr>
                <a:spcBef>
                  <a:spcPct val="0"/>
                </a:spcBef>
              </a:pPr>
              <a:t>4</a:t>
            </a:fld>
            <a:endParaRPr lang="en-US" altLang="en-US" smtClean="0"/>
          </a:p>
        </p:txBody>
      </p:sp>
      <p:sp>
        <p:nvSpPr>
          <p:cNvPr id="16387" name="Rectangle 2"/>
          <p:cNvSpPr>
            <a:spLocks noGrp="1" noRot="1" noChangeAspect="1" noChangeArrowheads="1" noTextEdit="1"/>
          </p:cNvSpPr>
          <p:nvPr>
            <p:ph type="sldImg"/>
          </p:nvPr>
        </p:nvSpPr>
        <p:spPr>
          <a:xfrm>
            <a:off x="1150938" y="692150"/>
            <a:ext cx="4556125" cy="3416300"/>
          </a:xfrm>
          <a:ln cap="flat"/>
        </p:spPr>
      </p:sp>
      <p:sp>
        <p:nvSpPr>
          <p:cNvPr id="1638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Aft>
                <a:spcPts val="400"/>
              </a:spcAft>
              <a:buFont typeface="+mj-lt"/>
              <a:buNone/>
            </a:pPr>
            <a:r>
              <a:rPr lang="en-CA" altLang="en-US" b="1" i="1" dirty="0" smtClean="0"/>
              <a:t>LO1 </a:t>
            </a:r>
            <a:r>
              <a:rPr lang="en-US" altLang="en-US" b="1" i="1" dirty="0" smtClean="0"/>
              <a:t>Describe the legal framework of human resource management in Canada and why managing diversity effectively is good for business.</a:t>
            </a:r>
            <a:endParaRPr lang="en-CA" altLang="en-US" b="1" i="1" dirty="0" smtClean="0"/>
          </a:p>
          <a:p>
            <a:endParaRPr lang="en-CA" altLang="en-US" b="1" i="1" dirty="0" smtClean="0"/>
          </a:p>
          <a:p>
            <a:endParaRPr lang="en-CA" altLang="en-US" b="1" i="1" dirty="0" smtClean="0"/>
          </a:p>
          <a:p>
            <a:r>
              <a:rPr lang="en-CA" altLang="en-US" dirty="0" smtClean="0"/>
              <a:t>There are differences across the nation. For example, in British Columbia, Prince Edward Island, Quebec, and Yukon, it is considered discriminatory to reject an applicant for employment based on a record of criminal conviction. This is not a prohibited ground of discrimination in any other of the 14 jurisdictions in Canada. </a:t>
            </a:r>
          </a:p>
          <a:p>
            <a:endParaRPr lang="en-CA" altLang="en-US" dirty="0" smtClean="0"/>
          </a:p>
          <a:p>
            <a:r>
              <a:rPr lang="en-CA" altLang="en-US" dirty="0" smtClean="0"/>
              <a:t>All jurisdictions prohibit discrimination on the grounds of race, colour, religion or creed, physical and mental disability, sex (including pregnancy and childbirth), and marital status. All areas have policies related to discrimination on the basis of age; however, the protected age groups differ. </a:t>
            </a:r>
          </a:p>
          <a:p>
            <a:endParaRPr lang="en-CA" altLang="en-US" dirty="0" smtClean="0"/>
          </a:p>
          <a:p>
            <a:r>
              <a:rPr lang="en-CA" altLang="en-US" dirty="0" smtClean="0"/>
              <a:t>Human resource managers must act according to the legislation that governs their jurisdiction in hiring and firing employees. Failure to do so, may result in charges of discrimination and may lead to increasingly large fines and settlements.</a:t>
            </a:r>
          </a:p>
          <a:p>
            <a:endParaRPr lang="en-CA" altLang="en-US" b="1" i="1" dirty="0" smtClean="0"/>
          </a:p>
        </p:txBody>
      </p:sp>
    </p:spTree>
    <p:extLst>
      <p:ext uri="{BB962C8B-B14F-4D97-AF65-F5344CB8AC3E}">
        <p14:creationId xmlns:p14="http://schemas.microsoft.com/office/powerpoint/2010/main" val="3194202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CDDB653-47AF-439E-A8CD-8D87B1033E87}" type="slidenum">
              <a:rPr lang="en-US" altLang="en-US" smtClean="0"/>
              <a:pPr>
                <a:spcBef>
                  <a:spcPct val="0"/>
                </a:spcBef>
              </a:pPr>
              <a:t>5</a:t>
            </a:fld>
            <a:endParaRPr lang="en-US" altLang="en-US" smtClean="0"/>
          </a:p>
        </p:txBody>
      </p:sp>
      <p:sp>
        <p:nvSpPr>
          <p:cNvPr id="18435" name="Rectangle 2"/>
          <p:cNvSpPr>
            <a:spLocks noGrp="1" noRot="1" noChangeAspect="1" noChangeArrowheads="1" noTextEdit="1"/>
          </p:cNvSpPr>
          <p:nvPr>
            <p:ph type="sldImg"/>
          </p:nvPr>
        </p:nvSpPr>
        <p:spPr>
          <a:xfrm>
            <a:off x="1150938" y="692150"/>
            <a:ext cx="4556125" cy="3416300"/>
          </a:xfrm>
          <a:ln cap="flat"/>
        </p:spPr>
      </p:sp>
      <p:sp>
        <p:nvSpPr>
          <p:cNvPr id="1843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Aft>
                <a:spcPts val="400"/>
              </a:spcAft>
              <a:buFont typeface="+mj-lt"/>
              <a:buNone/>
            </a:pPr>
            <a:r>
              <a:rPr lang="en-CA" altLang="en-US" b="1" i="1" dirty="0" smtClean="0"/>
              <a:t>LO1 </a:t>
            </a:r>
            <a:r>
              <a:rPr lang="en-US" altLang="en-US" b="1" i="1" dirty="0" smtClean="0"/>
              <a:t>Describe the legal framework of human resource management in Canada and why managing diversity effectively is good for business.</a:t>
            </a:r>
            <a:endParaRPr lang="en-CA" altLang="en-US" b="1" i="1" dirty="0" smtClean="0"/>
          </a:p>
          <a:p>
            <a:endParaRPr lang="en-CA" altLang="en-US" b="1" i="1" dirty="0" smtClean="0"/>
          </a:p>
          <a:p>
            <a:r>
              <a:rPr lang="en-CA" altLang="en-US" dirty="0" smtClean="0"/>
              <a:t>There are differences across the nation. For example, in British Columbia, Prince Edward Island, Quebec, and Yukon, it is considered discriminatory to reject an applicant for employment based on a record of criminal conviction. This is not a prohibited ground of discrimination in any other of the 14 jurisdictions in Canada. </a:t>
            </a:r>
          </a:p>
          <a:p>
            <a:endParaRPr lang="en-CA" altLang="en-US" dirty="0" smtClean="0"/>
          </a:p>
          <a:p>
            <a:r>
              <a:rPr lang="en-CA" altLang="en-US" dirty="0" smtClean="0"/>
              <a:t>All jurisdictions prohibit discrimination on the grounds of race, colour, religion or creed, physical and mental disability, sex (including pregnancy and childbirth), and marital status. All areas have policies related to discrimination on the basis of age; however, the protected age groups differ. </a:t>
            </a:r>
          </a:p>
          <a:p>
            <a:endParaRPr lang="en-CA" altLang="en-US" dirty="0" smtClean="0"/>
          </a:p>
          <a:p>
            <a:r>
              <a:rPr lang="en-CA" altLang="en-US" dirty="0" smtClean="0"/>
              <a:t>Human resource managers must act according to the legislation that governs their jurisdiction in hiring and firing employees. Failure to do so, may result in charges of discrimination and may lead to increasingly large fines and settlements.</a:t>
            </a:r>
          </a:p>
          <a:p>
            <a:endParaRPr lang="en-CA" altLang="en-US" b="1" i="1" dirty="0" smtClean="0"/>
          </a:p>
        </p:txBody>
      </p:sp>
    </p:spTree>
    <p:extLst>
      <p:ext uri="{BB962C8B-B14F-4D97-AF65-F5344CB8AC3E}">
        <p14:creationId xmlns:p14="http://schemas.microsoft.com/office/powerpoint/2010/main" val="31679140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72C992B0-EB1D-405F-AC04-58A0CC75FE75}" type="slidenum">
              <a:rPr lang="en-US" altLang="en-US" smtClean="0"/>
              <a:pPr>
                <a:spcBef>
                  <a:spcPct val="0"/>
                </a:spcBef>
              </a:pPr>
              <a:t>6</a:t>
            </a:fld>
            <a:endParaRPr lang="en-US" altLang="en-US" smtClean="0"/>
          </a:p>
        </p:txBody>
      </p:sp>
      <p:sp>
        <p:nvSpPr>
          <p:cNvPr id="20483" name="Rectangle 2"/>
          <p:cNvSpPr>
            <a:spLocks noGrp="1" noRot="1" noChangeAspect="1" noChangeArrowheads="1" noTextEdit="1"/>
          </p:cNvSpPr>
          <p:nvPr>
            <p:ph type="sldImg"/>
          </p:nvPr>
        </p:nvSpPr>
        <p:spPr>
          <a:xfrm>
            <a:off x="1150938" y="692150"/>
            <a:ext cx="4556125" cy="3416300"/>
          </a:xfrm>
          <a:ln cap="flat"/>
        </p:spPr>
      </p:sp>
      <p:sp>
        <p:nvSpPr>
          <p:cNvPr id="2048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Aft>
                <a:spcPts val="400"/>
              </a:spcAft>
              <a:buFont typeface="+mj-lt"/>
              <a:buNone/>
            </a:pPr>
            <a:r>
              <a:rPr lang="en-CA" altLang="en-US" b="1" i="1" dirty="0" smtClean="0"/>
              <a:t>LO1 </a:t>
            </a:r>
            <a:r>
              <a:rPr lang="en-US" altLang="en-US" b="1" i="1" dirty="0" smtClean="0"/>
              <a:t>Describe the legal framework of human resource management in Canada and why managing diversity effectively is good for business.</a:t>
            </a:r>
            <a:endParaRPr lang="en-CA" altLang="en-US" b="1" i="1" dirty="0" smtClean="0"/>
          </a:p>
          <a:p>
            <a:endParaRPr lang="en-CA" altLang="en-US" b="1" i="1" dirty="0" smtClean="0"/>
          </a:p>
          <a:p>
            <a:r>
              <a:rPr lang="en-CA" altLang="en-US" dirty="0" smtClean="0"/>
              <a:t>There are differences across the nation. For example, in British Columbia, Prince Edward Island, Quebec, and Yukon, it is considered discriminatory to reject an applicant for employment based on a record of criminal conviction. This is not a prohibited ground of discrimination in any other of the 14 jurisdictions in Canada. </a:t>
            </a:r>
          </a:p>
          <a:p>
            <a:endParaRPr lang="en-CA" altLang="en-US" dirty="0" smtClean="0"/>
          </a:p>
          <a:p>
            <a:r>
              <a:rPr lang="en-CA" altLang="en-US" dirty="0" smtClean="0"/>
              <a:t>All jurisdictions prohibit discrimination on the grounds of race, colour, religion or creed, physical and mental disability, sex (including pregnancy and childbirth), and marital status. All areas have policies related to discrimination on the basis of age; however, the protected age groups differ. </a:t>
            </a:r>
          </a:p>
          <a:p>
            <a:endParaRPr lang="en-CA" altLang="en-US" dirty="0" smtClean="0"/>
          </a:p>
          <a:p>
            <a:r>
              <a:rPr lang="en-CA" altLang="en-US" dirty="0" smtClean="0"/>
              <a:t>Human resource managers must act according to the legislation that governs their jurisdiction in hiring and firing employees. Failure to do so, may result in charges of discrimination and may lead to increasingly large fines and settlements.</a:t>
            </a:r>
          </a:p>
          <a:p>
            <a:endParaRPr lang="en-CA" altLang="en-US" b="1" i="1" dirty="0" smtClean="0"/>
          </a:p>
        </p:txBody>
      </p:sp>
    </p:spTree>
    <p:extLst>
      <p:ext uri="{BB962C8B-B14F-4D97-AF65-F5344CB8AC3E}">
        <p14:creationId xmlns:p14="http://schemas.microsoft.com/office/powerpoint/2010/main" val="36926920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F9DC9C18-213F-41DA-B31D-F893D0843FA6}" type="slidenum">
              <a:rPr lang="en-US" altLang="en-US" smtClean="0"/>
              <a:pPr>
                <a:spcBef>
                  <a:spcPct val="0"/>
                </a:spcBef>
              </a:pPr>
              <a:t>7</a:t>
            </a:fld>
            <a:endParaRPr lang="en-US" altLang="en-US" smtClean="0"/>
          </a:p>
        </p:txBody>
      </p:sp>
      <p:sp>
        <p:nvSpPr>
          <p:cNvPr id="22531" name="Rectangle 2"/>
          <p:cNvSpPr>
            <a:spLocks noGrp="1" noRot="1" noChangeAspect="1" noChangeArrowheads="1" noTextEdit="1"/>
          </p:cNvSpPr>
          <p:nvPr>
            <p:ph type="sldImg"/>
          </p:nvPr>
        </p:nvSpPr>
        <p:spPr>
          <a:xfrm>
            <a:off x="1150938" y="692150"/>
            <a:ext cx="4556125" cy="3416300"/>
          </a:xfrm>
          <a:ln cap="flat"/>
        </p:spPr>
      </p:sp>
      <p:sp>
        <p:nvSpPr>
          <p:cNvPr id="2253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LO2 Explain why strategic human resource management and human resources planning can help an organization gain a competitive advantage.</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HR is a wide-ranging field that changes constantly. This is a great field for students to enter that want to spend time with people in an area of critical importance to the success of the firm.</a:t>
            </a:r>
          </a:p>
          <a:p>
            <a:r>
              <a:rPr lang="en-US" altLang="en-US" dirty="0" smtClean="0">
                <a:cs typeface="Times New Roman" panose="02020603050405020304" pitchFamily="18" charset="0"/>
              </a:rPr>
              <a:t> </a:t>
            </a:r>
          </a:p>
          <a:p>
            <a:r>
              <a:rPr lang="en-US" altLang="en-US" dirty="0" smtClean="0">
                <a:cs typeface="Times New Roman" panose="02020603050405020304" pitchFamily="18" charset="0"/>
              </a:rPr>
              <a:t> </a:t>
            </a:r>
          </a:p>
          <a:p>
            <a:endParaRPr lang="en-US" altLang="en-US" dirty="0" smtClean="0"/>
          </a:p>
        </p:txBody>
      </p:sp>
    </p:spTree>
    <p:extLst>
      <p:ext uri="{BB962C8B-B14F-4D97-AF65-F5344CB8AC3E}">
        <p14:creationId xmlns:p14="http://schemas.microsoft.com/office/powerpoint/2010/main" val="7374173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CFD579F-B6C7-48E3-BEB3-0E94AB9CCF5B}" type="slidenum">
              <a:rPr lang="en-US" altLang="en-US" smtClean="0"/>
              <a:pPr>
                <a:spcBef>
                  <a:spcPct val="0"/>
                </a:spcBef>
              </a:pPr>
              <a:t>8</a:t>
            </a:fld>
            <a:endParaRPr lang="en-US" altLang="en-US" smtClean="0"/>
          </a:p>
        </p:txBody>
      </p:sp>
      <p:sp>
        <p:nvSpPr>
          <p:cNvPr id="24579" name="Rectangle 2"/>
          <p:cNvSpPr>
            <a:spLocks noGrp="1" noRot="1" noChangeAspect="1" noChangeArrowheads="1" noTextEdit="1"/>
          </p:cNvSpPr>
          <p:nvPr>
            <p:ph type="sldImg"/>
          </p:nvPr>
        </p:nvSpPr>
        <p:spPr>
          <a:xfrm>
            <a:off x="1150938" y="692150"/>
            <a:ext cx="4556125" cy="3416300"/>
          </a:xfrm>
          <a:ln cap="flat"/>
        </p:spPr>
      </p:sp>
      <p:sp>
        <p:nvSpPr>
          <p:cNvPr id="2458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Explain why strategic human resource management and human resources planning can help an organization gain a competitive advantage</a:t>
            </a:r>
            <a:r>
              <a:rPr lang="en-CA" altLang="en-US" b="1" smtClean="0"/>
              <a:t>.</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The first step of effective HR is the forecast of human resource needs. This obviously depends on the input from other managers in the organization.</a:t>
            </a:r>
          </a:p>
          <a:p>
            <a:r>
              <a:rPr lang="en-US" altLang="en-US" smtClean="0">
                <a:cs typeface="Times New Roman" panose="02020603050405020304" pitchFamily="18" charset="0"/>
              </a:rPr>
              <a:t>The HR professional will need to forecast the supply and demand for the labour market. </a:t>
            </a:r>
          </a:p>
          <a:p>
            <a:endParaRPr lang="en-US" altLang="en-US" smtClean="0">
              <a:cs typeface="Times New Roman" panose="02020603050405020304" pitchFamily="18" charset="0"/>
            </a:endParaRPr>
          </a:p>
          <a:p>
            <a:r>
              <a:rPr lang="en-US" altLang="en-US" smtClean="0">
                <a:cs typeface="Times New Roman" panose="02020603050405020304" pitchFamily="18" charset="0"/>
              </a:rPr>
              <a:t>Students will be surprised to learn that this can change rapidly and can be hard to predict.</a:t>
            </a:r>
          </a:p>
          <a:p>
            <a:endParaRPr lang="en-US" altLang="en-US" smtClean="0"/>
          </a:p>
        </p:txBody>
      </p:sp>
    </p:spTree>
    <p:extLst>
      <p:ext uri="{BB962C8B-B14F-4D97-AF65-F5344CB8AC3E}">
        <p14:creationId xmlns:p14="http://schemas.microsoft.com/office/powerpoint/2010/main" val="5830803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6C5D418-5631-410A-8E25-8EAF42514FA5}" type="slidenum">
              <a:rPr lang="en-US" altLang="en-US" smtClean="0"/>
              <a:pPr>
                <a:spcBef>
                  <a:spcPct val="0"/>
                </a:spcBef>
              </a:pPr>
              <a:t>9</a:t>
            </a:fld>
            <a:endParaRPr lang="en-US" altLang="en-US" smtClean="0"/>
          </a:p>
        </p:txBody>
      </p:sp>
      <p:sp>
        <p:nvSpPr>
          <p:cNvPr id="26627" name="Rectangle 2"/>
          <p:cNvSpPr>
            <a:spLocks noGrp="1" noRot="1" noChangeAspect="1" noChangeArrowheads="1" noTextEdit="1"/>
          </p:cNvSpPr>
          <p:nvPr>
            <p:ph type="sldImg"/>
          </p:nvPr>
        </p:nvSpPr>
        <p:spPr>
          <a:xfrm>
            <a:off x="1150938" y="692150"/>
            <a:ext cx="4556125" cy="3416300"/>
          </a:xfrm>
          <a:ln cap="flat"/>
        </p:spPr>
      </p:sp>
      <p:sp>
        <p:nvSpPr>
          <p:cNvPr id="2662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LO2 Explain why strategic human resource management and human resources planning can help an organization gain a competitive advantage.</a:t>
            </a:r>
          </a:p>
          <a:p>
            <a:endParaRPr lang="en-US" altLang="en-US" dirty="0" smtClean="0">
              <a:cs typeface="Times New Roman" panose="02020603050405020304" pitchFamily="18" charset="0"/>
            </a:endParaRPr>
          </a:p>
          <a:p>
            <a:r>
              <a:rPr lang="en-CA" altLang="en-US" dirty="0" smtClean="0"/>
              <a:t>Components of a Human Resource Management System </a:t>
            </a:r>
            <a:endParaRPr lang="en-US" altLang="en-US" dirty="0" smtClean="0">
              <a:cs typeface="Times New Roman" panose="02020603050405020304" pitchFamily="18" charset="0"/>
            </a:endParaRPr>
          </a:p>
          <a:p>
            <a:r>
              <a:rPr lang="en-US" altLang="en-US" dirty="0" smtClean="0">
                <a:cs typeface="Times New Roman" panose="02020603050405020304" pitchFamily="18" charset="0"/>
              </a:rPr>
              <a:t> </a:t>
            </a:r>
          </a:p>
          <a:p>
            <a:endParaRPr lang="en-US" altLang="en-US" dirty="0" smtClean="0"/>
          </a:p>
        </p:txBody>
      </p:sp>
    </p:spTree>
    <p:extLst>
      <p:ext uri="{BB962C8B-B14F-4D97-AF65-F5344CB8AC3E}">
        <p14:creationId xmlns:p14="http://schemas.microsoft.com/office/powerpoint/2010/main" val="35777645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1059C72-9A56-4B63-8145-541324D65736}" type="slidenum">
              <a:rPr lang="en-US" altLang="en-US" smtClean="0"/>
              <a:pPr>
                <a:spcBef>
                  <a:spcPct val="0"/>
                </a:spcBef>
              </a:pPr>
              <a:t>10</a:t>
            </a:fld>
            <a:endParaRPr lang="en-US" altLang="en-US" smtClean="0"/>
          </a:p>
        </p:txBody>
      </p:sp>
      <p:sp>
        <p:nvSpPr>
          <p:cNvPr id="28675" name="Rectangle 2"/>
          <p:cNvSpPr>
            <a:spLocks noGrp="1" noRot="1" noChangeAspect="1" noChangeArrowheads="1" noTextEdit="1"/>
          </p:cNvSpPr>
          <p:nvPr>
            <p:ph type="sldImg"/>
          </p:nvPr>
        </p:nvSpPr>
        <p:spPr>
          <a:xfrm>
            <a:off x="1150938" y="692150"/>
            <a:ext cx="4556125" cy="3416300"/>
          </a:xfrm>
          <a:ln cap="flat"/>
        </p:spPr>
      </p:sp>
      <p:sp>
        <p:nvSpPr>
          <p:cNvPr id="39940" name="Rectangle 3"/>
          <p:cNvSpPr>
            <a:spLocks noGrp="1" noChangeArrowheads="1"/>
          </p:cNvSpPr>
          <p:nvPr>
            <p:ph type="body" idx="1"/>
          </p:nvPr>
        </p:nvSpPr>
        <p:spPr>
          <a:ln w="9525"/>
        </p:spPr>
        <p:txBody>
          <a:bodyPr/>
          <a:lstStyle/>
          <a:p>
            <a:r>
              <a:rPr lang="en-CA" altLang="en-US" b="1" i="1" dirty="0" smtClean="0"/>
              <a:t>LO2 Explain why strategic human resource management and human resources planning can help an organization gain a competitive advantage.</a:t>
            </a:r>
          </a:p>
          <a:p>
            <a:pPr>
              <a:defRPr/>
            </a:pPr>
            <a:endParaRPr lang="en-CA" dirty="0" smtClean="0"/>
          </a:p>
          <a:p>
            <a:pPr>
              <a:defRPr/>
            </a:pPr>
            <a:r>
              <a:rPr lang="en-CA" dirty="0" smtClean="0"/>
              <a:t>Two reasons why human resource planning sometimes leads managers to outsource are flexibility and cost. </a:t>
            </a:r>
          </a:p>
          <a:p>
            <a:pPr>
              <a:defRPr/>
            </a:pPr>
            <a:endParaRPr lang="en-CA" dirty="0" smtClean="0"/>
          </a:p>
          <a:p>
            <a:pPr marL="228600" indent="-228600">
              <a:buFontTx/>
              <a:buAutoNum type="arabicParenBoth"/>
              <a:defRPr/>
            </a:pPr>
            <a:r>
              <a:rPr lang="en-CA" dirty="0" smtClean="0"/>
              <a:t>Outsourcing can give managers increased </a:t>
            </a:r>
            <a:r>
              <a:rPr lang="en-CA" i="1" dirty="0" smtClean="0"/>
              <a:t>flexibility,</a:t>
            </a:r>
            <a:r>
              <a:rPr lang="en-CA" dirty="0" smtClean="0"/>
              <a:t> especially when accurately forecasting human resource needs is difficult, human resource needs fluctuate over time, or finding skilled workers in a particular area is difficult. </a:t>
            </a:r>
          </a:p>
          <a:p>
            <a:pPr marL="228600" indent="-228600">
              <a:buFontTx/>
              <a:buAutoNum type="arabicParenBoth"/>
              <a:defRPr/>
            </a:pPr>
            <a:endParaRPr lang="en-CA" dirty="0" smtClean="0"/>
          </a:p>
          <a:p>
            <a:pPr marL="228600" indent="-228600">
              <a:buFontTx/>
              <a:buAutoNum type="arabicParenBoth"/>
              <a:defRPr/>
            </a:pPr>
            <a:r>
              <a:rPr lang="en-CA" dirty="0" smtClean="0"/>
              <a:t>Outsourcing can sometimes allow managers to make use of human resources at a lower </a:t>
            </a:r>
            <a:r>
              <a:rPr lang="en-CA" i="1" dirty="0" smtClean="0"/>
              <a:t>cost.</a:t>
            </a:r>
            <a:r>
              <a:rPr lang="en-CA" dirty="0" smtClean="0"/>
              <a:t> When work is outsourced, costs can be lower for a number of reasons: The organization does not have to provide benefits to workers; managers are able to contract for work only when the work is needed; and managers do not have to invest in training. Outsourcing can be used for functional activities such as after-sales service on appliances and equipment, legal work, and the management of information systems.</a:t>
            </a:r>
          </a:p>
          <a:p>
            <a:pPr>
              <a:defRPr/>
            </a:pPr>
            <a:endParaRPr lang="en-CA" b="1" dirty="0" smtClean="0"/>
          </a:p>
          <a:p>
            <a:pPr>
              <a:defRPr/>
            </a:pPr>
            <a:endParaRPr lang="en-CA" b="1" dirty="0" smtClean="0"/>
          </a:p>
          <a:p>
            <a:pPr>
              <a:defRPr/>
            </a:pPr>
            <a:endParaRPr lang="en-US" dirty="0" smtClean="0"/>
          </a:p>
        </p:txBody>
      </p:sp>
    </p:spTree>
    <p:extLst>
      <p:ext uri="{BB962C8B-B14F-4D97-AF65-F5344CB8AC3E}">
        <p14:creationId xmlns:p14="http://schemas.microsoft.com/office/powerpoint/2010/main" val="41107077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CF85B2A5-91D4-45AB-88FC-050E99003AA4}" type="slidenum">
              <a:rPr lang="en-US" altLang="en-US" smtClean="0"/>
              <a:pPr>
                <a:spcBef>
                  <a:spcPct val="0"/>
                </a:spcBef>
              </a:pPr>
              <a:t>11</a:t>
            </a:fld>
            <a:endParaRPr lang="en-US" altLang="en-US" smtClean="0"/>
          </a:p>
        </p:txBody>
      </p:sp>
      <p:sp>
        <p:nvSpPr>
          <p:cNvPr id="30723" name="Rectangle 2"/>
          <p:cNvSpPr>
            <a:spLocks noGrp="1" noRot="1" noChangeAspect="1" noChangeArrowheads="1" noTextEdit="1"/>
          </p:cNvSpPr>
          <p:nvPr>
            <p:ph type="sldImg"/>
          </p:nvPr>
        </p:nvSpPr>
        <p:spPr>
          <a:xfrm>
            <a:off x="1150938" y="692150"/>
            <a:ext cx="4556125" cy="3416300"/>
          </a:xfrm>
          <a:ln cap="flat"/>
        </p:spPr>
      </p:sp>
      <p:sp>
        <p:nvSpPr>
          <p:cNvPr id="3072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LO2 Explain why strategic human resource management and human resources planning can help an organization gain a competitive advantage.</a:t>
            </a:r>
          </a:p>
          <a:p>
            <a:endParaRPr lang="en-CA" altLang="en-US" dirty="0" smtClean="0"/>
          </a:p>
        </p:txBody>
      </p:sp>
    </p:spTree>
    <p:extLst>
      <p:ext uri="{BB962C8B-B14F-4D97-AF65-F5344CB8AC3E}">
        <p14:creationId xmlns:p14="http://schemas.microsoft.com/office/powerpoint/2010/main" val="3438834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331D6E64-87FA-4FD7-9AD9-D45F4232F754}" type="slidenum">
              <a:rPr lang="en-US" altLang="en-US" smtClean="0"/>
              <a:pPr>
                <a:spcBef>
                  <a:spcPct val="0"/>
                </a:spcBef>
              </a:pPr>
              <a:t>12</a:t>
            </a:fld>
            <a:endParaRPr lang="en-US" altLang="en-US" smtClean="0"/>
          </a:p>
        </p:txBody>
      </p:sp>
      <p:sp>
        <p:nvSpPr>
          <p:cNvPr id="32771" name="Rectangle 2"/>
          <p:cNvSpPr>
            <a:spLocks noGrp="1" noRot="1" noChangeAspect="1" noChangeArrowheads="1" noTextEdit="1"/>
          </p:cNvSpPr>
          <p:nvPr>
            <p:ph type="sldImg"/>
          </p:nvPr>
        </p:nvSpPr>
        <p:spPr>
          <a:xfrm>
            <a:off x="1150938" y="692150"/>
            <a:ext cx="4556125" cy="3416300"/>
          </a:xfrm>
          <a:ln cap="flat"/>
        </p:spPr>
      </p:sp>
      <p:sp>
        <p:nvSpPr>
          <p:cNvPr id="3277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LO2 Explain why strategic human resource management and human resources planning can help an organization gain a competitive advantage.</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Job analysis allows HR managers to identify the tasks and therefore skills that new and current workers require.</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This sounds great but given the increased use of flexible jobs and structures, these tasks become very hard to identify. Further, the task set will likely change in a short time, particularly in a high tech firm such as Oracle or Microsoft.</a:t>
            </a:r>
          </a:p>
          <a:p>
            <a:endParaRPr lang="en-US" altLang="en-US" dirty="0" smtClean="0"/>
          </a:p>
        </p:txBody>
      </p:sp>
    </p:spTree>
    <p:extLst>
      <p:ext uri="{BB962C8B-B14F-4D97-AF65-F5344CB8AC3E}">
        <p14:creationId xmlns:p14="http://schemas.microsoft.com/office/powerpoint/2010/main" val="2878344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8BFB63C3-9EC8-49E7-A88E-1B5830DF9E1D}" type="slidenum">
              <a:rPr lang="en-US" altLang="en-US" smtClean="0"/>
              <a:pPr>
                <a:spcBef>
                  <a:spcPct val="0"/>
                </a:spcBef>
              </a:pPr>
              <a:t>13</a:t>
            </a:fld>
            <a:endParaRPr lang="en-US" altLang="en-US" smtClean="0"/>
          </a:p>
        </p:txBody>
      </p:sp>
      <p:sp>
        <p:nvSpPr>
          <p:cNvPr id="34819" name="Rectangle 2"/>
          <p:cNvSpPr>
            <a:spLocks noGrp="1" noRot="1" noChangeAspect="1" noChangeArrowheads="1" noTextEdit="1"/>
          </p:cNvSpPr>
          <p:nvPr>
            <p:ph type="sldImg"/>
          </p:nvPr>
        </p:nvSpPr>
        <p:spPr>
          <a:xfrm>
            <a:off x="1150938" y="692150"/>
            <a:ext cx="4556125" cy="3416300"/>
          </a:xfrm>
          <a:ln cap="flat"/>
        </p:spPr>
      </p:sp>
      <p:sp>
        <p:nvSpPr>
          <p:cNvPr id="3482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Describe the five components of human resources management and explain how they fit together with the strategy and structure of the organization</a:t>
            </a:r>
            <a:r>
              <a:rPr lang="en-CA" altLang="en-US" b="1" smtClean="0"/>
              <a:t>.</a:t>
            </a:r>
          </a:p>
          <a:p>
            <a:endParaRPr lang="en-US" altLang="en-US" smtClean="0">
              <a:cs typeface="Times New Roman" panose="02020603050405020304" pitchFamily="18" charset="0"/>
            </a:endParaRPr>
          </a:p>
          <a:p>
            <a:r>
              <a:rPr lang="en-US" altLang="en-US" smtClean="0">
                <a:cs typeface="Times New Roman" panose="02020603050405020304" pitchFamily="18" charset="0"/>
              </a:rPr>
              <a:t>There are pros and cons for each method. External recruiting can be riskier since you are unfamiliar with the applicant’s abilities. However, there can also be great rewards since the new hire can bring new ideas and concepts to the firm.</a:t>
            </a:r>
          </a:p>
          <a:p>
            <a:r>
              <a:rPr lang="en-US" altLang="en-US" smtClean="0">
                <a:cs typeface="Times New Roman" panose="02020603050405020304" pitchFamily="18" charset="0"/>
              </a:rPr>
              <a:t> </a:t>
            </a:r>
          </a:p>
          <a:p>
            <a:endParaRPr lang="en-US" altLang="en-US" smtClean="0"/>
          </a:p>
        </p:txBody>
      </p:sp>
    </p:spTree>
    <p:extLst>
      <p:ext uri="{BB962C8B-B14F-4D97-AF65-F5344CB8AC3E}">
        <p14:creationId xmlns:p14="http://schemas.microsoft.com/office/powerpoint/2010/main" val="525828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FB8C09C7-5D27-412D-A218-DD958166DFEB}" type="slidenum">
              <a:rPr lang="en-US" altLang="en-US" smtClean="0"/>
              <a:pPr>
                <a:spcBef>
                  <a:spcPct val="0"/>
                </a:spcBef>
              </a:pPr>
              <a:t>14</a:t>
            </a:fld>
            <a:endParaRPr lang="en-US" altLang="en-US" smtClean="0"/>
          </a:p>
        </p:txBody>
      </p:sp>
      <p:sp>
        <p:nvSpPr>
          <p:cNvPr id="36867" name="Rectangle 2"/>
          <p:cNvSpPr>
            <a:spLocks noGrp="1" noRot="1" noChangeAspect="1" noChangeArrowheads="1" noTextEdit="1"/>
          </p:cNvSpPr>
          <p:nvPr>
            <p:ph type="sldImg"/>
          </p:nvPr>
        </p:nvSpPr>
        <p:spPr>
          <a:xfrm>
            <a:off x="1150938" y="692150"/>
            <a:ext cx="4556125" cy="3416300"/>
          </a:xfrm>
          <a:ln cap="flat"/>
        </p:spPr>
      </p:sp>
      <p:sp>
        <p:nvSpPr>
          <p:cNvPr id="3686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Describe the five components of human resources management and explain how they fit together with the strategy and structure of the organization</a:t>
            </a:r>
            <a:r>
              <a:rPr lang="en-CA" altLang="en-US" b="1" smtClean="0"/>
              <a:t>.</a:t>
            </a:r>
          </a:p>
          <a:p>
            <a:endParaRPr lang="en-US" altLang="en-US" smtClean="0">
              <a:cs typeface="Times New Roman" panose="02020603050405020304" pitchFamily="18" charset="0"/>
            </a:endParaRPr>
          </a:p>
          <a:p>
            <a:r>
              <a:rPr lang="en-US" altLang="en-US" smtClean="0">
                <a:cs typeface="Times New Roman" panose="02020603050405020304" pitchFamily="18" charset="0"/>
              </a:rPr>
              <a:t>There are pros and cons for each method. External recruiting can be riskier since you are unfamiliar with the applicant’s abilities. However, there can also be great rewards since the new hire can bring new ideas and concepts to the firm.</a:t>
            </a:r>
          </a:p>
          <a:p>
            <a:r>
              <a:rPr lang="en-US" altLang="en-US" smtClean="0">
                <a:cs typeface="Times New Roman" panose="02020603050405020304" pitchFamily="18" charset="0"/>
              </a:rPr>
              <a:t> </a:t>
            </a:r>
          </a:p>
          <a:p>
            <a:endParaRPr lang="en-US" altLang="en-US" smtClean="0"/>
          </a:p>
        </p:txBody>
      </p:sp>
    </p:spTree>
    <p:extLst>
      <p:ext uri="{BB962C8B-B14F-4D97-AF65-F5344CB8AC3E}">
        <p14:creationId xmlns:p14="http://schemas.microsoft.com/office/powerpoint/2010/main" val="29228409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266E3EE-0B69-46A6-9B03-89BFAF237F76}" type="slidenum">
              <a:rPr lang="en-US" altLang="en-US" smtClean="0"/>
              <a:pPr>
                <a:spcBef>
                  <a:spcPct val="0"/>
                </a:spcBef>
              </a:pPr>
              <a:t>15</a:t>
            </a:fld>
            <a:endParaRPr lang="en-US" altLang="en-US" smtClean="0"/>
          </a:p>
        </p:txBody>
      </p:sp>
      <p:sp>
        <p:nvSpPr>
          <p:cNvPr id="38915" name="Rectangle 2"/>
          <p:cNvSpPr>
            <a:spLocks noGrp="1" noRot="1" noChangeAspect="1" noChangeArrowheads="1" noTextEdit="1"/>
          </p:cNvSpPr>
          <p:nvPr>
            <p:ph type="sldImg"/>
          </p:nvPr>
        </p:nvSpPr>
        <p:spPr>
          <a:xfrm>
            <a:off x="1150938" y="692150"/>
            <a:ext cx="4556125" cy="3416300"/>
          </a:xfrm>
          <a:ln cap="flat"/>
        </p:spPr>
      </p:sp>
      <p:sp>
        <p:nvSpPr>
          <p:cNvPr id="3891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Describe the five components of human resources management and explain how they fit together with the strategy and structure of the organization</a:t>
            </a:r>
            <a:r>
              <a:rPr lang="en-CA" altLang="en-US" b="1" smtClean="0"/>
              <a:t>.</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The characteristics of reliability and validity are very important to effective HR managers. Managers must ensure that any tests stay reliable and valid over time. Given that many jobs experience changing tasks and duties over time, this concern is heightened even more.</a:t>
            </a:r>
          </a:p>
          <a:p>
            <a:r>
              <a:rPr lang="en-US" altLang="en-US" smtClean="0">
                <a:cs typeface="Times New Roman" panose="02020603050405020304" pitchFamily="18" charset="0"/>
              </a:rPr>
              <a:t> </a:t>
            </a:r>
          </a:p>
          <a:p>
            <a:endParaRPr lang="en-US" altLang="en-US" smtClean="0"/>
          </a:p>
        </p:txBody>
      </p:sp>
    </p:spTree>
    <p:extLst>
      <p:ext uri="{BB962C8B-B14F-4D97-AF65-F5344CB8AC3E}">
        <p14:creationId xmlns:p14="http://schemas.microsoft.com/office/powerpoint/2010/main" val="33891639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FC3401F4-71CB-4FBE-87C1-54420BECD086}" type="slidenum">
              <a:rPr lang="en-US" altLang="en-US" smtClean="0"/>
              <a:pPr>
                <a:spcBef>
                  <a:spcPct val="0"/>
                </a:spcBef>
              </a:pPr>
              <a:t>16</a:t>
            </a:fld>
            <a:endParaRPr lang="en-US" altLang="en-US" smtClean="0"/>
          </a:p>
        </p:txBody>
      </p:sp>
      <p:sp>
        <p:nvSpPr>
          <p:cNvPr id="40963" name="Rectangle 2"/>
          <p:cNvSpPr>
            <a:spLocks noGrp="1" noRot="1" noChangeAspect="1" noChangeArrowheads="1" noTextEdit="1"/>
          </p:cNvSpPr>
          <p:nvPr>
            <p:ph type="sldImg"/>
          </p:nvPr>
        </p:nvSpPr>
        <p:spPr>
          <a:xfrm>
            <a:off x="1150938" y="692150"/>
            <a:ext cx="4556125" cy="3416300"/>
          </a:xfrm>
          <a:ln cap="flat"/>
        </p:spPr>
      </p:sp>
      <p:sp>
        <p:nvSpPr>
          <p:cNvPr id="4096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Describe the five components of human resources management and explain how they fit together with the strategy and structure of the organization</a:t>
            </a:r>
            <a:r>
              <a:rPr lang="en-CA" altLang="en-US" b="1" smtClean="0"/>
              <a:t>.</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Most students have already been involved in submitting background information on a job application or resume. They have also probably been through an interview and can describe some of their reactions.</a:t>
            </a:r>
          </a:p>
          <a:p>
            <a:endParaRPr lang="en-US" altLang="en-US" smtClean="0">
              <a:cs typeface="Times New Roman" panose="02020603050405020304" pitchFamily="18" charset="0"/>
            </a:endParaRPr>
          </a:p>
          <a:p>
            <a:r>
              <a:rPr lang="en-US" altLang="en-US" smtClean="0">
                <a:cs typeface="Times New Roman" panose="02020603050405020304" pitchFamily="18" charset="0"/>
              </a:rPr>
              <a:t>One of the big problems with any interview is that the manager’s individual views can lead to bias. For this reason, structured interviews that seek the same information are more effective.</a:t>
            </a:r>
          </a:p>
          <a:p>
            <a:endParaRPr lang="en-US" altLang="en-US" smtClean="0"/>
          </a:p>
        </p:txBody>
      </p:sp>
    </p:spTree>
    <p:extLst>
      <p:ext uri="{BB962C8B-B14F-4D97-AF65-F5344CB8AC3E}">
        <p14:creationId xmlns:p14="http://schemas.microsoft.com/office/powerpoint/2010/main" val="33996299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A3DE6B1B-9720-4D02-8F5D-85B12BEED200}" type="slidenum">
              <a:rPr lang="en-US" altLang="en-US" smtClean="0"/>
              <a:pPr>
                <a:spcBef>
                  <a:spcPct val="0"/>
                </a:spcBef>
              </a:pPr>
              <a:t>17</a:t>
            </a:fld>
            <a:endParaRPr lang="en-US" altLang="en-US" smtClean="0"/>
          </a:p>
        </p:txBody>
      </p:sp>
      <p:sp>
        <p:nvSpPr>
          <p:cNvPr id="43011" name="Rectangle 2"/>
          <p:cNvSpPr>
            <a:spLocks noGrp="1" noRot="1" noChangeAspect="1" noChangeArrowheads="1" noTextEdit="1"/>
          </p:cNvSpPr>
          <p:nvPr>
            <p:ph type="sldImg"/>
          </p:nvPr>
        </p:nvSpPr>
        <p:spPr>
          <a:xfrm>
            <a:off x="1150938" y="692150"/>
            <a:ext cx="4556125" cy="3416300"/>
          </a:xfrm>
          <a:ln cap="flat"/>
        </p:spPr>
      </p:sp>
      <p:sp>
        <p:nvSpPr>
          <p:cNvPr id="4301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LO3 Describe the five components of human resources management and explain how they fit together with the strategy and structure of the organization</a:t>
            </a:r>
            <a:r>
              <a:rPr lang="en-CA" altLang="en-US" b="1" dirty="0" smtClean="0"/>
              <a:t>.</a:t>
            </a:r>
          </a:p>
          <a:p>
            <a:endParaRPr lang="en-US" altLang="en-US" dirty="0" smtClean="0">
              <a:latin typeface="Wingdings" panose="05000000000000000000" pitchFamily="2" charset="2"/>
              <a:cs typeface="Times New Roman" panose="02020603050405020304" pitchFamily="18" charset="0"/>
            </a:endParaRPr>
          </a:p>
          <a:p>
            <a:endParaRPr lang="en-US" altLang="en-US" dirty="0" smtClean="0"/>
          </a:p>
        </p:txBody>
      </p:sp>
    </p:spTree>
    <p:extLst>
      <p:ext uri="{BB962C8B-B14F-4D97-AF65-F5344CB8AC3E}">
        <p14:creationId xmlns:p14="http://schemas.microsoft.com/office/powerpoint/2010/main" val="22380936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9725138-5A60-4BE7-BB32-4738387296A3}" type="slidenum">
              <a:rPr lang="en-US" altLang="en-US" smtClean="0"/>
              <a:pPr>
                <a:spcBef>
                  <a:spcPct val="0"/>
                </a:spcBef>
              </a:pPr>
              <a:t>18</a:t>
            </a:fld>
            <a:endParaRPr lang="en-US" altLang="en-US" smtClean="0"/>
          </a:p>
        </p:txBody>
      </p:sp>
      <p:sp>
        <p:nvSpPr>
          <p:cNvPr id="45059" name="Rectangle 2"/>
          <p:cNvSpPr>
            <a:spLocks noGrp="1" noRot="1" noChangeAspect="1" noChangeArrowheads="1" noTextEdit="1"/>
          </p:cNvSpPr>
          <p:nvPr>
            <p:ph type="sldImg"/>
          </p:nvPr>
        </p:nvSpPr>
        <p:spPr>
          <a:xfrm>
            <a:off x="1150938" y="692150"/>
            <a:ext cx="4556125" cy="3416300"/>
          </a:xfrm>
          <a:ln cap="flat"/>
        </p:spPr>
      </p:sp>
      <p:sp>
        <p:nvSpPr>
          <p:cNvPr id="4506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Describe the five components of human resources management and explain how they fit together with the strategy and structure of the organization</a:t>
            </a:r>
            <a:r>
              <a:rPr lang="en-CA" altLang="en-US" b="1" smtClean="0"/>
              <a:t>.</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A variety of tests can be used during the selection process. Be sure to stress that any test must be a good predictor of on-the-job performance.</a:t>
            </a:r>
          </a:p>
          <a:p>
            <a:endParaRPr lang="en-US" altLang="en-US" smtClean="0">
              <a:cs typeface="Times New Roman" panose="02020603050405020304" pitchFamily="18" charset="0"/>
            </a:endParaRPr>
          </a:p>
          <a:p>
            <a:r>
              <a:rPr lang="en-US" altLang="en-US" smtClean="0">
                <a:cs typeface="Times New Roman" panose="02020603050405020304" pitchFamily="18" charset="0"/>
              </a:rPr>
              <a:t>Example: you provide a written IQ test during the selection process. If subsequent evaluation showed that workers who did poorly on the test still performed well on the job, managers would know that the test was not well correlated to the job requirements. Such a test cannot be used.</a:t>
            </a:r>
          </a:p>
          <a:p>
            <a:endParaRPr lang="en-US" altLang="en-US" smtClean="0"/>
          </a:p>
        </p:txBody>
      </p:sp>
    </p:spTree>
    <p:extLst>
      <p:ext uri="{BB962C8B-B14F-4D97-AF65-F5344CB8AC3E}">
        <p14:creationId xmlns:p14="http://schemas.microsoft.com/office/powerpoint/2010/main" val="19923354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8D48BBA2-BB38-4B2A-BA48-CDE89C29E247}" type="slidenum">
              <a:rPr lang="en-US" altLang="en-US" smtClean="0"/>
              <a:pPr>
                <a:spcBef>
                  <a:spcPct val="0"/>
                </a:spcBef>
              </a:pPr>
              <a:t>19</a:t>
            </a:fld>
            <a:endParaRPr lang="en-US" altLang="en-US" smtClean="0"/>
          </a:p>
        </p:txBody>
      </p:sp>
      <p:sp>
        <p:nvSpPr>
          <p:cNvPr id="47107" name="Rectangle 2"/>
          <p:cNvSpPr>
            <a:spLocks noGrp="1" noRot="1" noChangeAspect="1" noChangeArrowheads="1" noTextEdit="1"/>
          </p:cNvSpPr>
          <p:nvPr>
            <p:ph type="sldImg"/>
          </p:nvPr>
        </p:nvSpPr>
        <p:spPr>
          <a:xfrm>
            <a:off x="1150938" y="692150"/>
            <a:ext cx="4556125" cy="3416300"/>
          </a:xfrm>
          <a:ln cap="flat"/>
        </p:spPr>
      </p:sp>
      <p:sp>
        <p:nvSpPr>
          <p:cNvPr id="4710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Describe the five components of human resources management and explain how they fit together with the strategy and structure of the organization</a:t>
            </a:r>
            <a:r>
              <a:rPr lang="en-CA" altLang="en-US" b="1" smtClean="0"/>
              <a:t>.</a:t>
            </a:r>
          </a:p>
          <a:p>
            <a:endParaRPr lang="en-US" altLang="en-US" smtClean="0">
              <a:latin typeface="Wingdings" panose="05000000000000000000" pitchFamily="2" charset="2"/>
              <a:cs typeface="Times New Roman" panose="02020603050405020304" pitchFamily="18" charset="0"/>
            </a:endParaRPr>
          </a:p>
          <a:p>
            <a:endParaRPr lang="en-US" altLang="en-US" smtClean="0"/>
          </a:p>
        </p:txBody>
      </p:sp>
    </p:spTree>
    <p:extLst>
      <p:ext uri="{BB962C8B-B14F-4D97-AF65-F5344CB8AC3E}">
        <p14:creationId xmlns:p14="http://schemas.microsoft.com/office/powerpoint/2010/main" val="33531854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xfrm>
            <a:off x="1150938" y="692150"/>
            <a:ext cx="4556125" cy="3416300"/>
          </a:xfrm>
          <a:ln/>
        </p:spPr>
      </p:sp>
      <p:sp>
        <p:nvSpPr>
          <p:cNvPr id="49155"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b="1" i="1" smtClean="0"/>
              <a:t>LO3 Describe the five components of human resources management and explain how they fit together with the strategy and structure of the organization</a:t>
            </a:r>
            <a:r>
              <a:rPr lang="en-CA" altLang="en-US" b="1" smtClean="0"/>
              <a:t>.</a:t>
            </a:r>
          </a:p>
          <a:p>
            <a:endParaRPr lang="en-CA" altLang="en-US" smtClean="0"/>
          </a:p>
        </p:txBody>
      </p:sp>
      <p:sp>
        <p:nvSpPr>
          <p:cNvPr id="491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6D4FF2BA-3C27-49D8-88F9-18D74E4231E8}" type="slidenum">
              <a:rPr lang="en-US" altLang="en-US" sz="1200" smtClean="0"/>
              <a:pPr/>
              <a:t>20</a:t>
            </a:fld>
            <a:endParaRPr lang="en-US" altLang="en-US" sz="1200" smtClean="0"/>
          </a:p>
        </p:txBody>
      </p:sp>
    </p:spTree>
    <p:extLst>
      <p:ext uri="{BB962C8B-B14F-4D97-AF65-F5344CB8AC3E}">
        <p14:creationId xmlns:p14="http://schemas.microsoft.com/office/powerpoint/2010/main" val="13296008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783A215D-3FD0-480C-BDB2-950BF8CC22ED}" type="slidenum">
              <a:rPr lang="en-US" altLang="en-US" smtClean="0"/>
              <a:pPr>
                <a:spcBef>
                  <a:spcPct val="0"/>
                </a:spcBef>
              </a:pPr>
              <a:t>21</a:t>
            </a:fld>
            <a:endParaRPr lang="en-US" altLang="en-US" smtClean="0"/>
          </a:p>
        </p:txBody>
      </p:sp>
      <p:sp>
        <p:nvSpPr>
          <p:cNvPr id="51203" name="Rectangle 2"/>
          <p:cNvSpPr>
            <a:spLocks noGrp="1" noRot="1" noChangeAspect="1" noChangeArrowheads="1" noTextEdit="1"/>
          </p:cNvSpPr>
          <p:nvPr>
            <p:ph type="sldImg"/>
          </p:nvPr>
        </p:nvSpPr>
        <p:spPr>
          <a:xfrm>
            <a:off x="1150938" y="692150"/>
            <a:ext cx="4556125" cy="3416300"/>
          </a:xfrm>
          <a:ln cap="flat"/>
        </p:spPr>
      </p:sp>
      <p:sp>
        <p:nvSpPr>
          <p:cNvPr id="5120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Describe the five components of human resources management and explain how they fit together with the strategy and structure of the organization</a:t>
            </a:r>
            <a:r>
              <a:rPr lang="en-CA" altLang="en-US" b="1" smtClean="0"/>
              <a:t>.</a:t>
            </a:r>
          </a:p>
          <a:p>
            <a:endParaRPr lang="en-US" altLang="en-US" smtClean="0">
              <a:cs typeface="Times New Roman" panose="02020603050405020304" pitchFamily="18" charset="0"/>
            </a:endParaRPr>
          </a:p>
          <a:p>
            <a:r>
              <a:rPr lang="en-US" altLang="en-US" smtClean="0">
                <a:cs typeface="Times New Roman" panose="02020603050405020304" pitchFamily="18" charset="0"/>
              </a:rPr>
              <a:t>Training is an ongoing effort. Students often think about training of assembly line workers but be sure to mention the training required for a physician who is learning a new surgical procedure or for a bank teller learning a new banking software system.</a:t>
            </a:r>
          </a:p>
          <a:p>
            <a:endParaRPr lang="en-US" altLang="en-US" smtClean="0">
              <a:cs typeface="Times New Roman" panose="02020603050405020304" pitchFamily="18" charset="0"/>
            </a:endParaRPr>
          </a:p>
          <a:p>
            <a:r>
              <a:rPr lang="en-US" altLang="en-US" smtClean="0">
                <a:cs typeface="Times New Roman" panose="02020603050405020304" pitchFamily="18" charset="0"/>
              </a:rPr>
              <a:t>The Needs assessment is crucial since it determines where workers are lacking knowledge and how much training must be provided.</a:t>
            </a:r>
          </a:p>
          <a:p>
            <a:r>
              <a:rPr lang="en-US" altLang="en-US" smtClean="0">
                <a:cs typeface="Times New Roman" panose="02020603050405020304" pitchFamily="18" charset="0"/>
              </a:rPr>
              <a:t>A good exercise is to have students research what senior managers do regarding development opportunities. As many of these managers are getting older, there is more and more a need for pre-retirement workshops, ‘spirituality in the workplace’ workshops, and pension and benefits sessions.</a:t>
            </a:r>
          </a:p>
          <a:p>
            <a:pPr>
              <a:buFont typeface="Wingdings" panose="05000000000000000000" pitchFamily="2" charset="2"/>
              <a:buChar char="n"/>
            </a:pPr>
            <a:endParaRPr lang="en-US" altLang="en-US" smtClean="0">
              <a:cs typeface="Times New Roman" panose="02020603050405020304" pitchFamily="18" charset="0"/>
            </a:endParaRPr>
          </a:p>
          <a:p>
            <a:endParaRPr lang="en-US" altLang="en-US" smtClean="0"/>
          </a:p>
        </p:txBody>
      </p:sp>
    </p:spTree>
    <p:extLst>
      <p:ext uri="{BB962C8B-B14F-4D97-AF65-F5344CB8AC3E}">
        <p14:creationId xmlns:p14="http://schemas.microsoft.com/office/powerpoint/2010/main" val="38862212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2F58ECA-0EB9-45A3-AA4E-89141959A2C5}" type="slidenum">
              <a:rPr lang="en-US" altLang="en-US" smtClean="0"/>
              <a:pPr>
                <a:spcBef>
                  <a:spcPct val="0"/>
                </a:spcBef>
              </a:pPr>
              <a:t>22</a:t>
            </a:fld>
            <a:endParaRPr lang="en-US" altLang="en-US" smtClean="0"/>
          </a:p>
        </p:txBody>
      </p:sp>
      <p:sp>
        <p:nvSpPr>
          <p:cNvPr id="53251" name="Rectangle 2"/>
          <p:cNvSpPr>
            <a:spLocks noGrp="1" noRot="1" noChangeAspect="1" noChangeArrowheads="1" noTextEdit="1"/>
          </p:cNvSpPr>
          <p:nvPr>
            <p:ph type="sldImg"/>
          </p:nvPr>
        </p:nvSpPr>
        <p:spPr>
          <a:xfrm>
            <a:off x="1150938" y="692150"/>
            <a:ext cx="4556125" cy="3416300"/>
          </a:xfrm>
          <a:ln cap="flat"/>
        </p:spPr>
      </p:sp>
      <p:sp>
        <p:nvSpPr>
          <p:cNvPr id="5325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Describe the five components of human resources management and explain how they fit together with the strategy and structure of the organization</a:t>
            </a:r>
            <a:r>
              <a:rPr lang="en-CA" altLang="en-US" b="1" smtClean="0"/>
              <a:t>.</a:t>
            </a:r>
          </a:p>
          <a:p>
            <a:endParaRPr lang="en-US" altLang="en-US" smtClean="0">
              <a:cs typeface="Times New Roman" panose="02020603050405020304" pitchFamily="18" charset="0"/>
            </a:endParaRPr>
          </a:p>
          <a:p>
            <a:r>
              <a:rPr lang="en-US" altLang="en-US" smtClean="0">
                <a:cs typeface="Times New Roman" panose="02020603050405020304" pitchFamily="18" charset="0"/>
              </a:rPr>
              <a:t>Training is an ongoing effort. Students often think about training of assembly line workers but be sure to mention the training required for a physician who is learning a new surgical procedure or for a bank teller learning a new banking software system.</a:t>
            </a:r>
          </a:p>
          <a:p>
            <a:endParaRPr lang="en-US" altLang="en-US" smtClean="0">
              <a:cs typeface="Times New Roman" panose="02020603050405020304" pitchFamily="18" charset="0"/>
            </a:endParaRPr>
          </a:p>
          <a:p>
            <a:r>
              <a:rPr lang="en-US" altLang="en-US" smtClean="0">
                <a:cs typeface="Times New Roman" panose="02020603050405020304" pitchFamily="18" charset="0"/>
              </a:rPr>
              <a:t>The Needs assessment is crucial since it determines where workers are lacking knowledge and how much training must be provided.</a:t>
            </a:r>
          </a:p>
          <a:p>
            <a:r>
              <a:rPr lang="en-US" altLang="en-US" smtClean="0">
                <a:cs typeface="Times New Roman" panose="02020603050405020304" pitchFamily="18" charset="0"/>
              </a:rPr>
              <a:t>A good exercise is to have students research what senior managers do regarding development opportunities. As many of these managers are getting older, there is more and more a need for pre-retirement workshops, ‘spirituality in the workplace’ workshops, and pension and benefits sessions.</a:t>
            </a:r>
          </a:p>
          <a:p>
            <a:pPr>
              <a:buFont typeface="Wingdings" panose="05000000000000000000" pitchFamily="2" charset="2"/>
              <a:buChar char="n"/>
            </a:pPr>
            <a:endParaRPr lang="en-US" altLang="en-US" smtClean="0">
              <a:cs typeface="Times New Roman" panose="02020603050405020304" pitchFamily="18" charset="0"/>
            </a:endParaRPr>
          </a:p>
          <a:p>
            <a:endParaRPr lang="en-US" altLang="en-US" smtClean="0"/>
          </a:p>
        </p:txBody>
      </p:sp>
    </p:spTree>
    <p:extLst>
      <p:ext uri="{BB962C8B-B14F-4D97-AF65-F5344CB8AC3E}">
        <p14:creationId xmlns:p14="http://schemas.microsoft.com/office/powerpoint/2010/main" val="37751690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C205D48-E510-4F2E-870F-D9747F4D689D}" type="slidenum">
              <a:rPr lang="en-US" altLang="en-US" smtClean="0"/>
              <a:pPr>
                <a:spcBef>
                  <a:spcPct val="0"/>
                </a:spcBef>
              </a:pPr>
              <a:t>23</a:t>
            </a:fld>
            <a:endParaRPr lang="en-US" altLang="en-US" smtClean="0"/>
          </a:p>
        </p:txBody>
      </p:sp>
      <p:sp>
        <p:nvSpPr>
          <p:cNvPr id="55299" name="Rectangle 2"/>
          <p:cNvSpPr>
            <a:spLocks noGrp="1" noRot="1" noChangeAspect="1" noChangeArrowheads="1" noTextEdit="1"/>
          </p:cNvSpPr>
          <p:nvPr>
            <p:ph type="sldImg"/>
          </p:nvPr>
        </p:nvSpPr>
        <p:spPr>
          <a:xfrm>
            <a:off x="1150938" y="692150"/>
            <a:ext cx="4556125" cy="3416300"/>
          </a:xfrm>
          <a:ln cap="flat"/>
        </p:spPr>
      </p:sp>
      <p:sp>
        <p:nvSpPr>
          <p:cNvPr id="57348" name="Rectangle 3"/>
          <p:cNvSpPr>
            <a:spLocks noGrp="1" noChangeArrowheads="1"/>
          </p:cNvSpPr>
          <p:nvPr>
            <p:ph type="body" idx="1"/>
          </p:nvPr>
        </p:nvSpPr>
        <p:spPr>
          <a:ln w="9525"/>
        </p:spPr>
        <p:txBody>
          <a:bodyPr/>
          <a:lstStyle/>
          <a:p>
            <a:pPr>
              <a:defRPr/>
            </a:pPr>
            <a:r>
              <a:rPr lang="en-CA" b="1" i="1" dirty="0" smtClean="0"/>
              <a:t>LO3 Describe the five components of human resources management and explain how they fit together with the strategy and structure of the organization</a:t>
            </a:r>
            <a:endParaRPr lang="en-US" dirty="0" smtClean="0">
              <a:latin typeface="Wingdings" pitchFamily="2" charset="2"/>
              <a:cs typeface="Times New Roman" pitchFamily="18" charset="0"/>
            </a:endParaRPr>
          </a:p>
          <a:p>
            <a:pPr>
              <a:defRPr/>
            </a:pPr>
            <a:endParaRPr lang="en-US" dirty="0" smtClean="0">
              <a:latin typeface="Wingdings" pitchFamily="2" charset="2"/>
              <a:cs typeface="Times New Roman" pitchFamily="18" charset="0"/>
            </a:endParaRPr>
          </a:p>
          <a:p>
            <a:pPr>
              <a:defRPr/>
            </a:pPr>
            <a:r>
              <a:rPr lang="en-CA" dirty="0" smtClean="0"/>
              <a:t>Performance appraisal and feedback contribute to the effective management of human resources in two ways.</a:t>
            </a:r>
          </a:p>
          <a:p>
            <a:pPr>
              <a:defRPr/>
            </a:pPr>
            <a:endParaRPr lang="en-CA" dirty="0" smtClean="0"/>
          </a:p>
          <a:p>
            <a:pPr marL="228600" indent="-228600">
              <a:buFontTx/>
              <a:buAutoNum type="arabicParenBoth"/>
              <a:defRPr/>
            </a:pPr>
            <a:r>
              <a:rPr lang="en-CA" dirty="0" smtClean="0"/>
              <a:t>Performance appraisal gives managers important information on which to base human resource decisions.</a:t>
            </a:r>
            <a:r>
              <a:rPr lang="en-CA" baseline="30000" dirty="0" smtClean="0"/>
              <a:t> </a:t>
            </a:r>
            <a:r>
              <a:rPr lang="en-CA" dirty="0" smtClean="0"/>
              <a:t>Decisions about pay raises, bonuses, promotions, and job moves all hinge on the accurate appraisal of performance. </a:t>
            </a:r>
          </a:p>
          <a:p>
            <a:pPr marL="228600" indent="-228600">
              <a:buFontTx/>
              <a:buAutoNum type="arabicParenBoth"/>
              <a:defRPr/>
            </a:pPr>
            <a:r>
              <a:rPr lang="en-CA" dirty="0" smtClean="0"/>
              <a:t>Performance appraisal also can help managers determine which workers are candidates for training and development and in what areas. Performance feedback encourages high levels of employee motivation and performance. It alerts good performers that their efforts are valued and appreciated and alerts poor performers that their lacklustre performance needs improvement.</a:t>
            </a:r>
            <a:endParaRPr lang="en-US" dirty="0" smtClean="0"/>
          </a:p>
        </p:txBody>
      </p:sp>
    </p:spTree>
    <p:extLst>
      <p:ext uri="{BB962C8B-B14F-4D97-AF65-F5344CB8AC3E}">
        <p14:creationId xmlns:p14="http://schemas.microsoft.com/office/powerpoint/2010/main" val="1092867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F5733F6-CD86-4254-9A36-DAC239C263BF}" type="slidenum">
              <a:rPr lang="en-US" altLang="en-US" smtClean="0"/>
              <a:pPr>
                <a:spcBef>
                  <a:spcPct val="0"/>
                </a:spcBef>
              </a:pPr>
              <a:t>24</a:t>
            </a:fld>
            <a:endParaRPr lang="en-US" altLang="en-US" smtClean="0"/>
          </a:p>
        </p:txBody>
      </p:sp>
      <p:sp>
        <p:nvSpPr>
          <p:cNvPr id="57347" name="Rectangle 2"/>
          <p:cNvSpPr>
            <a:spLocks noGrp="1" noRot="1" noChangeAspect="1" noChangeArrowheads="1" noTextEdit="1"/>
          </p:cNvSpPr>
          <p:nvPr>
            <p:ph type="sldImg"/>
          </p:nvPr>
        </p:nvSpPr>
        <p:spPr>
          <a:xfrm>
            <a:off x="1150938" y="692150"/>
            <a:ext cx="4556125" cy="3416300"/>
          </a:xfrm>
          <a:ln cap="flat"/>
        </p:spPr>
      </p:sp>
      <p:sp>
        <p:nvSpPr>
          <p:cNvPr id="5734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Describe the five components of human resources management and explain how they fit together with the strategy and structure of the organization</a:t>
            </a:r>
            <a:endParaRPr lang="en-US" altLang="en-US" smtClean="0">
              <a:latin typeface="Wingdings" panose="05000000000000000000" pitchFamily="2" charset="2"/>
              <a:cs typeface="Times New Roman" panose="02020603050405020304" pitchFamily="18" charset="0"/>
            </a:endParaRP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There are many ways to appraise workers. Ideally, managers should focus on results but this can be hard to measure. As a result, managers often focus on traits and behaviours. </a:t>
            </a:r>
          </a:p>
          <a:p>
            <a:endParaRPr lang="en-US" altLang="en-US" smtClean="0">
              <a:cs typeface="Times New Roman" panose="02020603050405020304" pitchFamily="18" charset="0"/>
            </a:endParaRPr>
          </a:p>
          <a:p>
            <a:r>
              <a:rPr lang="en-US" altLang="en-US" smtClean="0">
                <a:cs typeface="Times New Roman" panose="02020603050405020304" pitchFamily="18" charset="0"/>
              </a:rPr>
              <a:t>Example: a sales representative should be a good communicator (trait), so it may be easy to evaluate if the sales rep is a good communicator rather than if he or she is a good sales rep. This would also be an example of a subjective appraisal since it is based on a manager’s perception.</a:t>
            </a:r>
          </a:p>
          <a:p>
            <a:endParaRPr lang="en-US" altLang="en-US" smtClean="0"/>
          </a:p>
        </p:txBody>
      </p:sp>
    </p:spTree>
    <p:extLst>
      <p:ext uri="{BB962C8B-B14F-4D97-AF65-F5344CB8AC3E}">
        <p14:creationId xmlns:p14="http://schemas.microsoft.com/office/powerpoint/2010/main" val="9632078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915BC19-C2D9-49AE-ABC1-1E7599205488}" type="slidenum">
              <a:rPr lang="en-US" altLang="en-US" smtClean="0"/>
              <a:pPr>
                <a:spcBef>
                  <a:spcPct val="0"/>
                </a:spcBef>
              </a:pPr>
              <a:t>25</a:t>
            </a:fld>
            <a:endParaRPr lang="en-US" altLang="en-US" smtClean="0"/>
          </a:p>
        </p:txBody>
      </p:sp>
      <p:sp>
        <p:nvSpPr>
          <p:cNvPr id="59395" name="Rectangle 2"/>
          <p:cNvSpPr>
            <a:spLocks noGrp="1" noRot="1" noChangeAspect="1" noChangeArrowheads="1" noTextEdit="1"/>
          </p:cNvSpPr>
          <p:nvPr>
            <p:ph type="sldImg"/>
          </p:nvPr>
        </p:nvSpPr>
        <p:spPr>
          <a:xfrm>
            <a:off x="1150938" y="692150"/>
            <a:ext cx="4556125" cy="3416300"/>
          </a:xfrm>
          <a:ln cap="flat"/>
        </p:spPr>
      </p:sp>
      <p:sp>
        <p:nvSpPr>
          <p:cNvPr id="5939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Describe the five components of human resources management and explain how they fit together with the strategy and structure of the organization</a:t>
            </a:r>
            <a:endParaRPr lang="en-US" altLang="en-US" smtClean="0">
              <a:latin typeface="Wingdings" panose="05000000000000000000" pitchFamily="2" charset="2"/>
              <a:cs typeface="Times New Roman" panose="02020603050405020304" pitchFamily="18" charset="0"/>
            </a:endParaRPr>
          </a:p>
        </p:txBody>
      </p:sp>
    </p:spTree>
    <p:extLst>
      <p:ext uri="{BB962C8B-B14F-4D97-AF65-F5344CB8AC3E}">
        <p14:creationId xmlns:p14="http://schemas.microsoft.com/office/powerpoint/2010/main" val="28986836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0E66366-619F-4DEF-AC4F-C77EBFFF86AE}" type="slidenum">
              <a:rPr lang="en-US" altLang="en-US" smtClean="0"/>
              <a:pPr>
                <a:spcBef>
                  <a:spcPct val="0"/>
                </a:spcBef>
              </a:pPr>
              <a:t>26</a:t>
            </a:fld>
            <a:endParaRPr lang="en-US" altLang="en-US" smtClean="0"/>
          </a:p>
        </p:txBody>
      </p:sp>
      <p:sp>
        <p:nvSpPr>
          <p:cNvPr id="61443" name="Rectangle 2"/>
          <p:cNvSpPr>
            <a:spLocks noGrp="1" noRot="1" noChangeAspect="1" noChangeArrowheads="1" noTextEdit="1"/>
          </p:cNvSpPr>
          <p:nvPr>
            <p:ph type="sldImg"/>
          </p:nvPr>
        </p:nvSpPr>
        <p:spPr>
          <a:xfrm>
            <a:off x="1150938" y="692150"/>
            <a:ext cx="4556125" cy="3416300"/>
          </a:xfrm>
          <a:ln/>
        </p:spPr>
      </p:sp>
      <p:sp>
        <p:nvSpPr>
          <p:cNvPr id="6144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LO3 Describe the five components of human resources management and explain how they fit together with the strategy and structure of the organization</a:t>
            </a:r>
            <a:endParaRPr lang="en-US" altLang="en-US" dirty="0" smtClean="0">
              <a:latin typeface="Wingdings" panose="05000000000000000000" pitchFamily="2" charset="2"/>
              <a:cs typeface="Times New Roman" panose="02020603050405020304" pitchFamily="18" charset="0"/>
            </a:endParaRPr>
          </a:p>
          <a:p>
            <a:endParaRPr lang="en-US" altLang="en-US" dirty="0" smtClean="0"/>
          </a:p>
        </p:txBody>
      </p:sp>
    </p:spTree>
    <p:extLst>
      <p:ext uri="{BB962C8B-B14F-4D97-AF65-F5344CB8AC3E}">
        <p14:creationId xmlns:p14="http://schemas.microsoft.com/office/powerpoint/2010/main" val="16115949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0402FA18-211D-4ECC-ABAB-3982CAC9D4DB}" type="slidenum">
              <a:rPr lang="en-US" altLang="en-US" smtClean="0"/>
              <a:pPr>
                <a:spcBef>
                  <a:spcPct val="0"/>
                </a:spcBef>
              </a:pPr>
              <a:t>27</a:t>
            </a:fld>
            <a:endParaRPr lang="en-US" altLang="en-US" smtClean="0"/>
          </a:p>
        </p:txBody>
      </p:sp>
      <p:sp>
        <p:nvSpPr>
          <p:cNvPr id="63491" name="Rectangle 2"/>
          <p:cNvSpPr>
            <a:spLocks noGrp="1" noRot="1" noChangeAspect="1" noChangeArrowheads="1" noTextEdit="1"/>
          </p:cNvSpPr>
          <p:nvPr>
            <p:ph type="sldImg"/>
          </p:nvPr>
        </p:nvSpPr>
        <p:spPr>
          <a:xfrm>
            <a:off x="1150938" y="692150"/>
            <a:ext cx="4556125" cy="3416300"/>
          </a:xfrm>
          <a:ln cap="flat"/>
        </p:spPr>
      </p:sp>
      <p:sp>
        <p:nvSpPr>
          <p:cNvPr id="6349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Describe the five components of human resources management and explain how they fit together with the strategy and structure of the organization</a:t>
            </a:r>
            <a:endParaRPr lang="en-US" altLang="en-US" smtClean="0">
              <a:latin typeface="Wingdings" panose="05000000000000000000" pitchFamily="2" charset="2"/>
              <a:cs typeface="Times New Roman" panose="02020603050405020304" pitchFamily="18" charset="0"/>
            </a:endParaRPr>
          </a:p>
        </p:txBody>
      </p:sp>
    </p:spTree>
    <p:extLst>
      <p:ext uri="{BB962C8B-B14F-4D97-AF65-F5344CB8AC3E}">
        <p14:creationId xmlns:p14="http://schemas.microsoft.com/office/powerpoint/2010/main" val="8810914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9412A708-870A-46B5-9936-B0F8F4455327}" type="slidenum">
              <a:rPr lang="en-US" altLang="en-US" smtClean="0"/>
              <a:pPr>
                <a:spcBef>
                  <a:spcPct val="0"/>
                </a:spcBef>
              </a:pPr>
              <a:t>28</a:t>
            </a:fld>
            <a:endParaRPr lang="en-US" altLang="en-US" smtClean="0"/>
          </a:p>
        </p:txBody>
      </p:sp>
      <p:sp>
        <p:nvSpPr>
          <p:cNvPr id="65539" name="Rectangle 2"/>
          <p:cNvSpPr>
            <a:spLocks noGrp="1" noRot="1" noChangeAspect="1" noChangeArrowheads="1" noTextEdit="1"/>
          </p:cNvSpPr>
          <p:nvPr>
            <p:ph type="sldImg"/>
          </p:nvPr>
        </p:nvSpPr>
        <p:spPr>
          <a:xfrm>
            <a:off x="1150938" y="692150"/>
            <a:ext cx="4556125" cy="3416300"/>
          </a:xfrm>
          <a:ln cap="flat"/>
        </p:spPr>
      </p:sp>
      <p:sp>
        <p:nvSpPr>
          <p:cNvPr id="6554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Describe the five components of human resources management and explain how they fit together with the strategy and structure of the organization</a:t>
            </a:r>
          </a:p>
          <a:p>
            <a:endParaRPr lang="en-US" altLang="en-US" smtClean="0">
              <a:latin typeface="Wingdings" panose="05000000000000000000" pitchFamily="2" charset="2"/>
              <a:cs typeface="Times New Roman" panose="02020603050405020304" pitchFamily="18" charset="0"/>
            </a:endParaRPr>
          </a:p>
          <a:p>
            <a:endParaRPr lang="en-US" altLang="en-US" smtClean="0">
              <a:cs typeface="Times New Roman" panose="02020603050405020304" pitchFamily="18" charset="0"/>
            </a:endParaRPr>
          </a:p>
          <a:p>
            <a:r>
              <a:rPr lang="en-US" altLang="en-US" smtClean="0">
                <a:cs typeface="Times New Roman" panose="02020603050405020304" pitchFamily="18" charset="0"/>
              </a:rPr>
              <a:t> </a:t>
            </a:r>
          </a:p>
          <a:p>
            <a:r>
              <a:rPr lang="en-US" altLang="en-US" smtClean="0">
                <a:cs typeface="Times New Roman" panose="02020603050405020304" pitchFamily="18" charset="0"/>
              </a:rPr>
              <a:t> </a:t>
            </a:r>
          </a:p>
          <a:p>
            <a:endParaRPr lang="en-US" altLang="en-US" smtClean="0"/>
          </a:p>
        </p:txBody>
      </p:sp>
    </p:spTree>
    <p:extLst>
      <p:ext uri="{BB962C8B-B14F-4D97-AF65-F5344CB8AC3E}">
        <p14:creationId xmlns:p14="http://schemas.microsoft.com/office/powerpoint/2010/main" val="20964617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A4BBACA0-6BDA-4B71-9FE4-D67B7AF57604}" type="slidenum">
              <a:rPr lang="en-US" altLang="en-US" smtClean="0"/>
              <a:pPr>
                <a:spcBef>
                  <a:spcPct val="0"/>
                </a:spcBef>
              </a:pPr>
              <a:t>29</a:t>
            </a:fld>
            <a:endParaRPr lang="en-US" altLang="en-US" smtClean="0"/>
          </a:p>
        </p:txBody>
      </p:sp>
      <p:sp>
        <p:nvSpPr>
          <p:cNvPr id="67587" name="Rectangle 2"/>
          <p:cNvSpPr>
            <a:spLocks noGrp="1" noRot="1" noChangeAspect="1" noChangeArrowheads="1" noTextEdit="1"/>
          </p:cNvSpPr>
          <p:nvPr>
            <p:ph type="sldImg"/>
          </p:nvPr>
        </p:nvSpPr>
        <p:spPr>
          <a:xfrm>
            <a:off x="1150938" y="692150"/>
            <a:ext cx="4556125" cy="3416300"/>
          </a:xfrm>
          <a:ln cap="flat"/>
        </p:spPr>
      </p:sp>
      <p:sp>
        <p:nvSpPr>
          <p:cNvPr id="6758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Describe the five components of human resources management and explain how they fit together with the strategy and structure of the organization</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Students may be surprised to learn that self appraisals are often very effective. When coupled with peer and customer input (to form a 360 degree), these appraisals provide a very accurate view of performance.</a:t>
            </a:r>
          </a:p>
          <a:p>
            <a:endParaRPr lang="en-US" altLang="en-US" smtClean="0">
              <a:cs typeface="Times New Roman" panose="02020603050405020304" pitchFamily="18" charset="0"/>
            </a:endParaRPr>
          </a:p>
          <a:p>
            <a:r>
              <a:rPr lang="en-US" altLang="en-US" smtClean="0">
                <a:cs typeface="Times New Roman" panose="02020603050405020304" pitchFamily="18" charset="0"/>
              </a:rPr>
              <a:t>Effective managers will usually provide both a formal appraisal and numerous informal appraisals over a year. The informal action as are particularly important and can be as simple as a statement “That was a great job last week.”</a:t>
            </a:r>
          </a:p>
          <a:p>
            <a:endParaRPr lang="en-US" altLang="en-US" smtClean="0"/>
          </a:p>
        </p:txBody>
      </p:sp>
    </p:spTree>
    <p:extLst>
      <p:ext uri="{BB962C8B-B14F-4D97-AF65-F5344CB8AC3E}">
        <p14:creationId xmlns:p14="http://schemas.microsoft.com/office/powerpoint/2010/main" val="35277829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78F2C90D-116D-4CBA-B2A3-19D957A09E12}" type="slidenum">
              <a:rPr lang="en-US" altLang="en-US" smtClean="0"/>
              <a:pPr>
                <a:spcBef>
                  <a:spcPct val="0"/>
                </a:spcBef>
              </a:pPr>
              <a:t>30</a:t>
            </a:fld>
            <a:endParaRPr lang="en-US" altLang="en-US" smtClean="0"/>
          </a:p>
        </p:txBody>
      </p:sp>
      <p:sp>
        <p:nvSpPr>
          <p:cNvPr id="69635" name="Rectangle 2"/>
          <p:cNvSpPr>
            <a:spLocks noGrp="1" noRot="1" noChangeAspect="1" noChangeArrowheads="1" noTextEdit="1"/>
          </p:cNvSpPr>
          <p:nvPr>
            <p:ph type="sldImg"/>
          </p:nvPr>
        </p:nvSpPr>
        <p:spPr>
          <a:xfrm>
            <a:off x="1150938" y="692150"/>
            <a:ext cx="4556125" cy="3416300"/>
          </a:xfrm>
          <a:ln cap="flat"/>
        </p:spPr>
      </p:sp>
      <p:sp>
        <p:nvSpPr>
          <p:cNvPr id="6963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Describe the five components of human resources management and explain how they fit together with the strategy and structure of the organization</a:t>
            </a:r>
          </a:p>
          <a:p>
            <a:endParaRPr lang="en-US" altLang="en-US" smtClean="0">
              <a:latin typeface="Wingdings" panose="05000000000000000000" pitchFamily="2" charset="2"/>
              <a:cs typeface="Times New Roman" panose="02020603050405020304" pitchFamily="18" charset="0"/>
            </a:endParaRPr>
          </a:p>
          <a:p>
            <a:endParaRPr lang="en-US" altLang="en-US" smtClean="0"/>
          </a:p>
        </p:txBody>
      </p:sp>
    </p:spTree>
    <p:extLst>
      <p:ext uri="{BB962C8B-B14F-4D97-AF65-F5344CB8AC3E}">
        <p14:creationId xmlns:p14="http://schemas.microsoft.com/office/powerpoint/2010/main" val="4022520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B6F8E46-829E-4BD2-8FA7-FA7F41A019DA}" type="slidenum">
              <a:rPr lang="en-US" altLang="en-US" smtClean="0"/>
              <a:pPr>
                <a:spcBef>
                  <a:spcPct val="0"/>
                </a:spcBef>
              </a:pPr>
              <a:t>31</a:t>
            </a:fld>
            <a:endParaRPr lang="en-US" altLang="en-US" smtClean="0"/>
          </a:p>
        </p:txBody>
      </p:sp>
      <p:sp>
        <p:nvSpPr>
          <p:cNvPr id="71683" name="Rectangle 2"/>
          <p:cNvSpPr>
            <a:spLocks noGrp="1" noRot="1" noChangeAspect="1" noChangeArrowheads="1" noTextEdit="1"/>
          </p:cNvSpPr>
          <p:nvPr>
            <p:ph type="sldImg"/>
          </p:nvPr>
        </p:nvSpPr>
        <p:spPr>
          <a:xfrm>
            <a:off x="1150938" y="692150"/>
            <a:ext cx="4556125" cy="3416300"/>
          </a:xfrm>
          <a:ln cap="flat"/>
        </p:spPr>
      </p:sp>
      <p:sp>
        <p:nvSpPr>
          <p:cNvPr id="7168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Describe the five components of human resources management and explain how they fit together with the strategy and structure of the organization</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The most accurate appraisals will do little to help performance without appropriate feedback being provided to the worker. Students have likely seen feedback that was poorly done. It is important to focus on the work and NOT the worker.</a:t>
            </a:r>
          </a:p>
          <a:p>
            <a:r>
              <a:rPr lang="en-US" altLang="en-US" smtClean="0">
                <a:cs typeface="Times New Roman" panose="02020603050405020304" pitchFamily="18" charset="0"/>
              </a:rPr>
              <a:t> </a:t>
            </a:r>
          </a:p>
          <a:p>
            <a:endParaRPr lang="en-US" altLang="en-US" smtClean="0"/>
          </a:p>
        </p:txBody>
      </p:sp>
    </p:spTree>
    <p:extLst>
      <p:ext uri="{BB962C8B-B14F-4D97-AF65-F5344CB8AC3E}">
        <p14:creationId xmlns:p14="http://schemas.microsoft.com/office/powerpoint/2010/main" val="1907993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5C49697-C53F-42E6-A953-B13AADB15C0A}" type="slidenum">
              <a:rPr lang="en-US" altLang="en-US" smtClean="0"/>
              <a:pPr>
                <a:spcBef>
                  <a:spcPct val="0"/>
                </a:spcBef>
              </a:pPr>
              <a:t>32</a:t>
            </a:fld>
            <a:endParaRPr lang="en-US" altLang="en-US" smtClean="0"/>
          </a:p>
        </p:txBody>
      </p:sp>
      <p:sp>
        <p:nvSpPr>
          <p:cNvPr id="73731" name="Rectangle 2"/>
          <p:cNvSpPr>
            <a:spLocks noGrp="1" noRot="1" noChangeAspect="1" noChangeArrowheads="1" noTextEdit="1"/>
          </p:cNvSpPr>
          <p:nvPr>
            <p:ph type="sldImg"/>
          </p:nvPr>
        </p:nvSpPr>
        <p:spPr>
          <a:xfrm>
            <a:off x="1150938" y="692150"/>
            <a:ext cx="4556125" cy="3416300"/>
          </a:xfrm>
          <a:ln cap="flat"/>
        </p:spPr>
      </p:sp>
      <p:sp>
        <p:nvSpPr>
          <p:cNvPr id="7373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Describe the five components of human resources management and explain how they fit together with the strategy and structure of the organization</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Pay levels are clearly important but the critical issue is how the firm’s pay levels compare with comparable firms in the same area. </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Students are often surprised at the cost of benefits to the firm. Many firms pay 25% or more of the salary in benefits. Students should be sure to understand that these costs are as real as the pay checks paid to employees.</a:t>
            </a:r>
          </a:p>
          <a:p>
            <a:endParaRPr lang="en-US" altLang="en-US" smtClean="0"/>
          </a:p>
        </p:txBody>
      </p:sp>
    </p:spTree>
    <p:extLst>
      <p:ext uri="{BB962C8B-B14F-4D97-AF65-F5344CB8AC3E}">
        <p14:creationId xmlns:p14="http://schemas.microsoft.com/office/powerpoint/2010/main" val="16624326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AC4D3C63-9C98-43A3-9905-3A61D581FA18}" type="slidenum">
              <a:rPr lang="en-US" altLang="en-US" smtClean="0"/>
              <a:pPr>
                <a:spcBef>
                  <a:spcPct val="0"/>
                </a:spcBef>
              </a:pPr>
              <a:t>33</a:t>
            </a:fld>
            <a:endParaRPr lang="en-US" altLang="en-US" smtClean="0"/>
          </a:p>
        </p:txBody>
      </p:sp>
      <p:sp>
        <p:nvSpPr>
          <p:cNvPr id="75779" name="Rectangle 2"/>
          <p:cNvSpPr>
            <a:spLocks noGrp="1" noRot="1" noChangeAspect="1" noChangeArrowheads="1" noTextEdit="1"/>
          </p:cNvSpPr>
          <p:nvPr>
            <p:ph type="sldImg"/>
          </p:nvPr>
        </p:nvSpPr>
        <p:spPr>
          <a:xfrm>
            <a:off x="1150938" y="692150"/>
            <a:ext cx="4556125" cy="3416300"/>
          </a:xfrm>
          <a:ln cap="flat"/>
        </p:spPr>
      </p:sp>
      <p:sp>
        <p:nvSpPr>
          <p:cNvPr id="7578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Describe the five components of human resources management and explain how they fit together with the strategy and structure of the organization</a:t>
            </a:r>
          </a:p>
          <a:p>
            <a:endParaRPr lang="en-US" altLang="en-US" smtClean="0">
              <a:cs typeface="Times New Roman" panose="02020603050405020304" pitchFamily="18" charset="0"/>
            </a:endParaRPr>
          </a:p>
          <a:p>
            <a:endParaRPr lang="en-US" altLang="en-US" smtClean="0"/>
          </a:p>
        </p:txBody>
      </p:sp>
    </p:spTree>
    <p:extLst>
      <p:ext uri="{BB962C8B-B14F-4D97-AF65-F5344CB8AC3E}">
        <p14:creationId xmlns:p14="http://schemas.microsoft.com/office/powerpoint/2010/main" val="23601009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CE0217BA-490C-459A-A8E6-876685EBE6A4}" type="slidenum">
              <a:rPr lang="en-US" altLang="en-US" smtClean="0"/>
              <a:pPr>
                <a:spcBef>
                  <a:spcPct val="0"/>
                </a:spcBef>
              </a:pPr>
              <a:t>34</a:t>
            </a:fld>
            <a:endParaRPr lang="en-US" altLang="en-US" smtClean="0"/>
          </a:p>
        </p:txBody>
      </p:sp>
      <p:sp>
        <p:nvSpPr>
          <p:cNvPr id="77827" name="Rectangle 2"/>
          <p:cNvSpPr>
            <a:spLocks noGrp="1" noRot="1" noChangeAspect="1" noChangeArrowheads="1" noTextEdit="1"/>
          </p:cNvSpPr>
          <p:nvPr>
            <p:ph type="sldImg"/>
          </p:nvPr>
        </p:nvSpPr>
        <p:spPr>
          <a:xfrm>
            <a:off x="1150938" y="692150"/>
            <a:ext cx="4556125" cy="3416300"/>
          </a:xfrm>
          <a:ln cap="flat"/>
        </p:spPr>
      </p:sp>
      <p:sp>
        <p:nvSpPr>
          <p:cNvPr id="7782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Describe the five components of human resources management and explain how they fit together with the strategy and structure of the organization</a:t>
            </a:r>
            <a:r>
              <a:rPr lang="en-CA" altLang="en-US" b="1" smtClean="0"/>
              <a:t>.</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Students (and most employees) focus first on the pay rate when looking at a given job. They should also understand that benefits cost significant amounts of resources and that pay alone is not a great long-term motivating force for most people.</a:t>
            </a:r>
          </a:p>
          <a:p>
            <a:endParaRPr lang="en-US" altLang="en-US" smtClean="0">
              <a:cs typeface="Times New Roman" panose="02020603050405020304" pitchFamily="18" charset="0"/>
            </a:endParaRPr>
          </a:p>
          <a:p>
            <a:r>
              <a:rPr lang="en-US" altLang="en-US" smtClean="0">
                <a:cs typeface="Times New Roman" panose="02020603050405020304" pitchFamily="18" charset="0"/>
              </a:rPr>
              <a:t>All managers should be well familiar with collective bargaining and union representation.</a:t>
            </a:r>
          </a:p>
          <a:p>
            <a:endParaRPr lang="en-US" altLang="en-US" smtClean="0"/>
          </a:p>
        </p:txBody>
      </p:sp>
    </p:spTree>
    <p:extLst>
      <p:ext uri="{BB962C8B-B14F-4D97-AF65-F5344CB8AC3E}">
        <p14:creationId xmlns:p14="http://schemas.microsoft.com/office/powerpoint/2010/main" val="248397563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496A51B-6E53-463A-B41F-BAEF6C819933}" type="slidenum">
              <a:rPr lang="en-US" altLang="en-US" smtClean="0"/>
              <a:pPr>
                <a:spcBef>
                  <a:spcPct val="0"/>
                </a:spcBef>
              </a:pPr>
              <a:t>35</a:t>
            </a:fld>
            <a:endParaRPr lang="en-US" altLang="en-US" smtClean="0"/>
          </a:p>
        </p:txBody>
      </p:sp>
      <p:sp>
        <p:nvSpPr>
          <p:cNvPr id="79875" name="Rectangle 2"/>
          <p:cNvSpPr>
            <a:spLocks noGrp="1" noRot="1" noChangeAspect="1" noChangeArrowheads="1" noTextEdit="1"/>
          </p:cNvSpPr>
          <p:nvPr>
            <p:ph type="sldImg"/>
          </p:nvPr>
        </p:nvSpPr>
        <p:spPr>
          <a:xfrm>
            <a:off x="1150938" y="692150"/>
            <a:ext cx="4556125" cy="3416300"/>
          </a:xfrm>
          <a:ln cap="flat"/>
        </p:spPr>
      </p:sp>
      <p:sp>
        <p:nvSpPr>
          <p:cNvPr id="7987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Describe the five components of human resources management and explain how they fit together with the strategy and structure of the organization</a:t>
            </a:r>
          </a:p>
          <a:p>
            <a:endParaRPr lang="en-US" altLang="en-US" smtClean="0">
              <a:latin typeface="Wingdings" panose="05000000000000000000" pitchFamily="2" charset="2"/>
              <a:cs typeface="Times New Roman" panose="02020603050405020304" pitchFamily="18" charset="0"/>
            </a:endParaRPr>
          </a:p>
          <a:p>
            <a:endParaRPr lang="en-US" altLang="en-US" smtClean="0"/>
          </a:p>
        </p:txBody>
      </p:sp>
    </p:spTree>
    <p:extLst>
      <p:ext uri="{BB962C8B-B14F-4D97-AF65-F5344CB8AC3E}">
        <p14:creationId xmlns:p14="http://schemas.microsoft.com/office/powerpoint/2010/main" val="102799335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FA8B696F-729F-4C40-A2D1-3D513DE17D06}" type="slidenum">
              <a:rPr lang="en-US" altLang="en-US" smtClean="0"/>
              <a:pPr>
                <a:spcBef>
                  <a:spcPct val="0"/>
                </a:spcBef>
              </a:pPr>
              <a:t>36</a:t>
            </a:fld>
            <a:endParaRPr lang="en-US" altLang="en-US" smtClean="0"/>
          </a:p>
        </p:txBody>
      </p:sp>
      <p:sp>
        <p:nvSpPr>
          <p:cNvPr id="81923" name="Rectangle 2"/>
          <p:cNvSpPr>
            <a:spLocks noGrp="1" noRot="1" noChangeAspect="1" noChangeArrowheads="1" noTextEdit="1"/>
          </p:cNvSpPr>
          <p:nvPr>
            <p:ph type="sldImg"/>
          </p:nvPr>
        </p:nvSpPr>
        <p:spPr>
          <a:xfrm>
            <a:off x="1150938" y="692150"/>
            <a:ext cx="4556125" cy="3416300"/>
          </a:xfrm>
          <a:ln cap="flat"/>
        </p:spPr>
      </p:sp>
      <p:sp>
        <p:nvSpPr>
          <p:cNvPr id="8192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Wingdings" panose="05000000000000000000" pitchFamily="2" charset="2"/>
              <a:buNone/>
            </a:pPr>
            <a:r>
              <a:rPr lang="en-CA" altLang="en-US" b="1" i="1" smtClean="0"/>
              <a:t>LO3 Describe the five components of human resources management and explain how they fit together with the strategy and structure of the organization</a:t>
            </a:r>
          </a:p>
          <a:p>
            <a:pPr>
              <a:buFont typeface="Wingdings" panose="05000000000000000000" pitchFamily="2" charset="2"/>
              <a:buNone/>
            </a:pPr>
            <a:endParaRPr lang="en-CA" altLang="en-US" b="1" i="1" smtClean="0"/>
          </a:p>
          <a:p>
            <a:pPr>
              <a:buFont typeface="Wingdings" panose="05000000000000000000" pitchFamily="2" charset="2"/>
              <a:buNone/>
            </a:pPr>
            <a:endParaRPr lang="en-CA" altLang="en-US" b="1" i="1" smtClean="0"/>
          </a:p>
          <a:p>
            <a:pPr>
              <a:buFont typeface="Wingdings" panose="05000000000000000000" pitchFamily="2" charset="2"/>
              <a:buChar char="n"/>
            </a:pPr>
            <a:endParaRPr lang="en-US" altLang="en-US" smtClean="0">
              <a:cs typeface="Times New Roman" panose="02020603050405020304" pitchFamily="18" charset="0"/>
            </a:endParaRPr>
          </a:p>
          <a:p>
            <a:endParaRPr lang="en-US" altLang="en-US" smtClean="0"/>
          </a:p>
        </p:txBody>
      </p:sp>
    </p:spTree>
    <p:extLst>
      <p:ext uri="{BB962C8B-B14F-4D97-AF65-F5344CB8AC3E}">
        <p14:creationId xmlns:p14="http://schemas.microsoft.com/office/powerpoint/2010/main" val="416685955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xfrm>
            <a:off x="1150938" y="692150"/>
            <a:ext cx="4556125" cy="3416300"/>
          </a:xfrm>
          <a:ln/>
        </p:spPr>
      </p:sp>
      <p:sp>
        <p:nvSpPr>
          <p:cNvPr id="83971"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b="1" i="1" dirty="0" smtClean="0"/>
              <a:t>LO4 Explain the role of the human resource manager in dealing with workplace harassment</a:t>
            </a:r>
            <a:endParaRPr lang="en-CA" altLang="en-US" b="1" i="1" dirty="0" smtClean="0"/>
          </a:p>
          <a:p>
            <a:endParaRPr lang="en-CA" altLang="en-US" b="1" i="1" dirty="0" smtClean="0"/>
          </a:p>
        </p:txBody>
      </p:sp>
      <p:sp>
        <p:nvSpPr>
          <p:cNvPr id="839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5FAA4E38-0940-4FBC-A9AC-DFED4BC9944E}" type="slidenum">
              <a:rPr lang="en-US" altLang="en-US" sz="1200" smtClean="0"/>
              <a:pPr/>
              <a:t>37</a:t>
            </a:fld>
            <a:endParaRPr lang="en-US" altLang="en-US" sz="1200" smtClean="0"/>
          </a:p>
        </p:txBody>
      </p:sp>
    </p:spTree>
    <p:extLst>
      <p:ext uri="{BB962C8B-B14F-4D97-AF65-F5344CB8AC3E}">
        <p14:creationId xmlns:p14="http://schemas.microsoft.com/office/powerpoint/2010/main" val="245128438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xfrm>
            <a:off x="1150938" y="692150"/>
            <a:ext cx="4556125" cy="3416300"/>
          </a:xfrm>
          <a:ln/>
        </p:spPr>
      </p:sp>
      <p:sp>
        <p:nvSpPr>
          <p:cNvPr id="86019"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b="1" i="1" dirty="0" smtClean="0"/>
              <a:t>LO4 Explain the role of the human resource manager in dealing with workplace harassment</a:t>
            </a:r>
            <a:endParaRPr lang="en-CA" altLang="en-US" b="1" i="1" dirty="0" smtClean="0"/>
          </a:p>
          <a:p>
            <a:endParaRPr lang="en-CA" altLang="en-US" b="1" i="1" dirty="0" smtClean="0"/>
          </a:p>
          <a:p>
            <a:endParaRPr lang="en-CA" altLang="en-US" b="1" i="1" dirty="0" smtClean="0"/>
          </a:p>
        </p:txBody>
      </p:sp>
      <p:sp>
        <p:nvSpPr>
          <p:cNvPr id="860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FE0574E6-8767-4911-B8AA-BFEF74C7A4FA}" type="slidenum">
              <a:rPr lang="en-US" altLang="en-US" sz="1200" smtClean="0"/>
              <a:pPr/>
              <a:t>38</a:t>
            </a:fld>
            <a:endParaRPr lang="en-US" altLang="en-US" sz="1200" smtClean="0"/>
          </a:p>
        </p:txBody>
      </p:sp>
    </p:spTree>
    <p:extLst>
      <p:ext uri="{BB962C8B-B14F-4D97-AF65-F5344CB8AC3E}">
        <p14:creationId xmlns:p14="http://schemas.microsoft.com/office/powerpoint/2010/main" val="296991401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xfrm>
            <a:off x="1150938" y="692150"/>
            <a:ext cx="4556125" cy="3416300"/>
          </a:xfrm>
          <a:ln/>
        </p:spPr>
      </p:sp>
      <p:sp>
        <p:nvSpPr>
          <p:cNvPr id="88067"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b="1" i="1" dirty="0" smtClean="0"/>
              <a:t>LO4 Explain the role of the human resource manager in dealing with workplace harassment</a:t>
            </a:r>
            <a:endParaRPr lang="en-CA" altLang="en-US" b="1" i="1" dirty="0" smtClean="0"/>
          </a:p>
          <a:p>
            <a:endParaRPr lang="en-CA" altLang="en-US" b="1" i="1" dirty="0" smtClean="0"/>
          </a:p>
          <a:p>
            <a:r>
              <a:rPr lang="en-US" altLang="en-US" i="1" dirty="0" smtClean="0"/>
              <a:t>Develop and clearly communicate a workplace harassment policy endorsed by top management.</a:t>
            </a:r>
            <a:r>
              <a:rPr lang="en-US" altLang="en-US" dirty="0" smtClean="0"/>
              <a:t> This policy should include prohibitions against both general workplace and sexual harassment. It should contain: (1) examples of types of behaviour that are unacceptable, (2) a procedure for employees to use to report instances of harassment, (3) a discussion of the disciplinary actions that will be taken when harassment has taken place, and (4) a commitment to educate and train organizational members about sexual harassment.</a:t>
            </a:r>
            <a:endParaRPr lang="en-CA" altLang="en-US" dirty="0" smtClean="0"/>
          </a:p>
          <a:p>
            <a:r>
              <a:rPr lang="en-US" altLang="en-US" dirty="0" smtClean="0"/>
              <a:t>	</a:t>
            </a:r>
            <a:r>
              <a:rPr lang="en-US" altLang="en-US" b="1" dirty="0" smtClean="0"/>
              <a:t>2.</a:t>
            </a:r>
            <a:r>
              <a:rPr lang="en-US" altLang="en-US" dirty="0" smtClean="0"/>
              <a:t>	</a:t>
            </a:r>
            <a:r>
              <a:rPr lang="en-US" altLang="en-US" i="1" dirty="0" smtClean="0"/>
              <a:t>Use a fair complaint procedure to investigate charges of workplace harassment.</a:t>
            </a:r>
            <a:r>
              <a:rPr lang="en-US" altLang="en-US" dirty="0" smtClean="0"/>
              <a:t> Such a procedure should (1) be managed by a neutral third party, (2) ensure that complaints are dealt with promptly and thoroughly, (3) protect and fairly treat victims, and (4) ensure that alleged harassers are fairly treated.</a:t>
            </a:r>
            <a:endParaRPr lang="en-CA" altLang="en-US" dirty="0" smtClean="0"/>
          </a:p>
          <a:p>
            <a:r>
              <a:rPr lang="en-US" altLang="en-US" dirty="0" smtClean="0"/>
              <a:t>	</a:t>
            </a:r>
            <a:r>
              <a:rPr lang="en-US" altLang="en-US" b="1" dirty="0" smtClean="0"/>
              <a:t>3.</a:t>
            </a:r>
            <a:r>
              <a:rPr lang="en-US" altLang="en-US" dirty="0" smtClean="0"/>
              <a:t>	</a:t>
            </a:r>
            <a:r>
              <a:rPr lang="en-US" altLang="en-US" i="1" dirty="0" smtClean="0"/>
              <a:t>When it has been determined that workplace harassment has taken place, take corrective actions as soon as possible.</a:t>
            </a:r>
            <a:r>
              <a:rPr lang="en-US" altLang="en-US" dirty="0" smtClean="0"/>
              <a:t> These actions can vary depending on the severity of the harassment. When harassment is extensive, prolonged over a period of time, of a quid pro quo nature, or severely objectionable in some other manner, corrective action may include firing the harasser.</a:t>
            </a:r>
            <a:endParaRPr lang="en-CA" altLang="en-US" dirty="0" smtClean="0"/>
          </a:p>
          <a:p>
            <a:r>
              <a:rPr lang="en-US" altLang="en-US" dirty="0" smtClean="0"/>
              <a:t>	</a:t>
            </a:r>
            <a:r>
              <a:rPr lang="en-US" altLang="en-US" b="1" dirty="0" smtClean="0"/>
              <a:t>4.</a:t>
            </a:r>
            <a:r>
              <a:rPr lang="en-US" altLang="en-US" dirty="0" smtClean="0"/>
              <a:t>	</a:t>
            </a:r>
            <a:r>
              <a:rPr lang="en-US" altLang="en-US" i="1" dirty="0" smtClean="0"/>
              <a:t>Provide workplace harassment education and training to organizational members, including managers.</a:t>
            </a:r>
            <a:r>
              <a:rPr lang="en-US" altLang="en-US" dirty="0" smtClean="0"/>
              <a:t> Managers at Du Pont, for example, developed Du Pont’s “A Matter of Respect” program to help educate employees about workplace harassment and prevent it from happening.</a:t>
            </a:r>
            <a:endParaRPr lang="en-CA" altLang="en-US" dirty="0" smtClean="0"/>
          </a:p>
          <a:p>
            <a:endParaRPr lang="en-CA" altLang="en-US" dirty="0" smtClean="0"/>
          </a:p>
        </p:txBody>
      </p:sp>
      <p:sp>
        <p:nvSpPr>
          <p:cNvPr id="880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257690BB-4A31-47F1-89D8-D268876AF67B}" type="slidenum">
              <a:rPr lang="en-US" altLang="en-US" sz="1200" smtClean="0"/>
              <a:pPr/>
              <a:t>39</a:t>
            </a:fld>
            <a:endParaRPr lang="en-US" altLang="en-US" sz="1200" smtClean="0"/>
          </a:p>
        </p:txBody>
      </p:sp>
    </p:spTree>
    <p:extLst>
      <p:ext uri="{BB962C8B-B14F-4D97-AF65-F5344CB8AC3E}">
        <p14:creationId xmlns:p14="http://schemas.microsoft.com/office/powerpoint/2010/main" val="35826388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6"/>
          <p:cNvSpPr>
            <a:spLocks noChangeArrowheads="1"/>
          </p:cNvSpPr>
          <p:nvPr userDrawn="1"/>
        </p:nvSpPr>
        <p:spPr bwMode="auto">
          <a:xfrm>
            <a:off x="0" y="0"/>
            <a:ext cx="304800" cy="6858000"/>
          </a:xfrm>
          <a:prstGeom prst="rect">
            <a:avLst/>
          </a:prstGeom>
          <a:solidFill>
            <a:srgbClr val="7030A0"/>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
        <p:nvSpPr>
          <p:cNvPr id="2" name="Title 1"/>
          <p:cNvSpPr>
            <a:spLocks noGrp="1"/>
          </p:cNvSpPr>
          <p:nvPr>
            <p:ph type="title"/>
          </p:nvPr>
        </p:nvSpPr>
        <p:spPr>
          <a:xfrm>
            <a:off x="434975" y="152400"/>
            <a:ext cx="8229600" cy="1143000"/>
          </a:xfrm>
        </p:spPr>
        <p:txBody>
          <a:bodyPr/>
          <a:lstStyle>
            <a:lvl1pPr>
              <a:defRPr>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609600" y="1755912"/>
            <a:ext cx="8229600" cy="4525963"/>
          </a:xfrm>
        </p:spPr>
        <p:txBody>
          <a:bodyPr/>
          <a:lstStyle>
            <a:lvl1pPr>
              <a:defRPr>
                <a:solidFill>
                  <a:srgbClr val="0070C0"/>
                </a:solidFill>
                <a:latin typeface="Times New Roman" pitchFamily="18" charset="0"/>
                <a:cs typeface="Times New Roman" pitchFamily="18" charset="0"/>
              </a:defRPr>
            </a:lvl1pPr>
            <a:lvl2pPr>
              <a:defRPr>
                <a:solidFill>
                  <a:srgbClr val="0070C0"/>
                </a:solidFill>
                <a:latin typeface="Times New Roman" pitchFamily="18" charset="0"/>
                <a:cs typeface="Times New Roman" pitchFamily="18" charset="0"/>
              </a:defRPr>
            </a:lvl2pPr>
            <a:lvl3pPr>
              <a:defRPr>
                <a:solidFill>
                  <a:srgbClr val="0070C0"/>
                </a:solidFill>
                <a:latin typeface="Times New Roman" pitchFamily="18" charset="0"/>
                <a:cs typeface="Times New Roman" pitchFamily="18" charset="0"/>
              </a:defRPr>
            </a:lvl3pPr>
            <a:lvl4pPr>
              <a:defRPr>
                <a:solidFill>
                  <a:srgbClr val="0070C0"/>
                </a:solidFill>
                <a:latin typeface="Times New Roman" pitchFamily="18" charset="0"/>
                <a:cs typeface="Times New Roman" pitchFamily="18" charset="0"/>
              </a:defRPr>
            </a:lvl4pPr>
            <a:lvl5pPr>
              <a:defRPr>
                <a:solidFill>
                  <a:srgbClr val="0070C0"/>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6592310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11113" y="0"/>
            <a:ext cx="9144001" cy="609600"/>
          </a:xfrm>
          <a:prstGeom prst="rect">
            <a:avLst/>
          </a:prstGeom>
          <a:solidFill>
            <a:srgbClr val="7030A0"/>
          </a:solidFill>
          <a:ln w="12700" algn="ctr">
            <a:solidFill>
              <a:schemeClr val="tx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2200" b="1" i="1" smtClean="0">
                <a:solidFill>
                  <a:srgbClr val="FFFFFF"/>
                </a:solidFill>
              </a:rPr>
              <a:t>ESSENTIALS OF CONTEMPORARY MANAGEMENT</a:t>
            </a:r>
          </a:p>
        </p:txBody>
      </p:sp>
      <p:sp>
        <p:nvSpPr>
          <p:cNvPr id="5" name="Rectangle 4"/>
          <p:cNvSpPr>
            <a:spLocks noChangeArrowheads="1"/>
          </p:cNvSpPr>
          <p:nvPr userDrawn="1"/>
        </p:nvSpPr>
        <p:spPr bwMode="auto">
          <a:xfrm>
            <a:off x="-11113" y="476250"/>
            <a:ext cx="1676401" cy="304800"/>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600" b="1" smtClean="0">
                <a:solidFill>
                  <a:srgbClr val="FFFFFF"/>
                </a:solidFill>
              </a:rPr>
              <a:t>FIFTH EDITION</a:t>
            </a:r>
          </a:p>
        </p:txBody>
      </p:sp>
      <p:sp>
        <p:nvSpPr>
          <p:cNvPr id="2" name="Title 1"/>
          <p:cNvSpPr>
            <a:spLocks noGrp="1"/>
          </p:cNvSpPr>
          <p:nvPr>
            <p:ph type="title"/>
          </p:nvPr>
        </p:nvSpPr>
        <p:spPr>
          <a:xfrm>
            <a:off x="493643" y="914400"/>
            <a:ext cx="8229600" cy="1143000"/>
          </a:xfrm>
        </p:spPr>
        <p:txBody>
          <a:bodyPr/>
          <a:lstStyle>
            <a:lvl1pPr>
              <a:defRPr sz="4000">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1"/>
            <a:ext cx="8229600" cy="2895600"/>
          </a:xfrm>
        </p:spPr>
        <p:txBody>
          <a:bodyPr/>
          <a:lstStyle>
            <a:lvl1pPr>
              <a:defRPr sz="2400">
                <a:solidFill>
                  <a:srgbClr val="0070C0"/>
                </a:solidFill>
                <a:latin typeface="Times New Roman" pitchFamily="18" charset="0"/>
                <a:cs typeface="Times New Roman" pitchFamily="18" charset="0"/>
              </a:defRPr>
            </a:lvl1pPr>
            <a:lvl2pPr marL="742950" indent="-285750">
              <a:buFont typeface="Wingdings" panose="05000000000000000000" pitchFamily="2" charset="2"/>
              <a:buChar char="Ø"/>
              <a:defRPr sz="2000">
                <a:solidFill>
                  <a:srgbClr val="0070C0"/>
                </a:solidFill>
                <a:latin typeface="Times New Roman" pitchFamily="18" charset="0"/>
                <a:cs typeface="Times New Roman" pitchFamily="18" charset="0"/>
              </a:defRPr>
            </a:lvl2pPr>
            <a:lvl3pPr>
              <a:defRPr>
                <a:solidFill>
                  <a:srgbClr val="0070C0"/>
                </a:solidFill>
                <a:latin typeface="Times New Roman" pitchFamily="18" charset="0"/>
                <a:cs typeface="Times New Roman" pitchFamily="18" charset="0"/>
              </a:defRPr>
            </a:lvl3pPr>
            <a:lvl4pPr>
              <a:defRPr>
                <a:solidFill>
                  <a:srgbClr val="0070C0"/>
                </a:solidFill>
                <a:latin typeface="Times New Roman" pitchFamily="18" charset="0"/>
                <a:cs typeface="Times New Roman" pitchFamily="18" charset="0"/>
              </a:defRPr>
            </a:lvl4pPr>
            <a:lvl5pPr>
              <a:defRPr>
                <a:solidFill>
                  <a:srgbClr val="0070C0"/>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Rectangle 2"/>
          <p:cNvSpPr>
            <a:spLocks noGrp="1" noChangeArrowheads="1"/>
          </p:cNvSpPr>
          <p:nvPr>
            <p:ph type="ftr" sz="quarter" idx="10"/>
          </p:nvPr>
        </p:nvSpPr>
        <p:spPr>
          <a:xfrm>
            <a:off x="463550" y="5562600"/>
            <a:ext cx="8207375" cy="476250"/>
          </a:xfrm>
        </p:spPr>
        <p:txBody>
          <a:bodyPr/>
          <a:lstStyle>
            <a:lvl1pPr>
              <a:defRPr/>
            </a:lvl1pPr>
          </a:lstStyle>
          <a:p>
            <a:pPr>
              <a:defRPr/>
            </a:pPr>
            <a:r>
              <a:rPr lang="en-CA"/>
              <a:t>Copyright (c) 2016 McGraw-Hill Education Limited</a:t>
            </a:r>
            <a:endParaRPr lang="en-CA" dirty="0"/>
          </a:p>
        </p:txBody>
      </p:sp>
    </p:spTree>
    <p:extLst>
      <p:ext uri="{BB962C8B-B14F-4D97-AF65-F5344CB8AC3E}">
        <p14:creationId xmlns:p14="http://schemas.microsoft.com/office/powerpoint/2010/main" val="4877756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11113" y="-46038"/>
            <a:ext cx="9155113" cy="609601"/>
          </a:xfrm>
          <a:prstGeom prst="rect">
            <a:avLst/>
          </a:prstGeom>
          <a:solidFill>
            <a:srgbClr val="B4E4FA"/>
          </a:solidFill>
          <a:ln w="12700" algn="ctr">
            <a:solidFill>
              <a:schemeClr val="bg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2800" dirty="0" smtClean="0">
                <a:ln w="0"/>
                <a:solidFill>
                  <a:srgbClr val="FF0000"/>
                </a:solidFill>
                <a:latin typeface="Arial Narrow" panose="020B0606020202030204" pitchFamily="34" charset="0"/>
              </a:rPr>
              <a:t>ESSENTIALS</a:t>
            </a:r>
            <a:r>
              <a:rPr lang="en-CA" altLang="en-US" sz="2800" dirty="0" smtClean="0">
                <a:solidFill>
                  <a:srgbClr val="FFFFFF"/>
                </a:solidFill>
                <a:latin typeface="Arial Narrow" panose="020B0606020202030204" pitchFamily="34" charset="0"/>
              </a:rPr>
              <a:t> </a:t>
            </a:r>
            <a:r>
              <a:rPr lang="en-CA" altLang="en-US" sz="2800" dirty="0" smtClean="0">
                <a:solidFill>
                  <a:srgbClr val="FF0000"/>
                </a:solidFill>
                <a:latin typeface="Arial Narrow" panose="020B0606020202030204" pitchFamily="34" charset="0"/>
              </a:rPr>
              <a:t>OF</a:t>
            </a:r>
            <a:r>
              <a:rPr lang="en-CA" altLang="en-US" sz="2800" dirty="0" smtClean="0">
                <a:solidFill>
                  <a:srgbClr val="FFFFFF"/>
                </a:solidFill>
                <a:latin typeface="Arial Narrow" panose="020B0606020202030204" pitchFamily="34" charset="0"/>
              </a:rPr>
              <a:t> </a:t>
            </a:r>
            <a:r>
              <a:rPr lang="en-CA" altLang="en-US" sz="2800" dirty="0" smtClean="0">
                <a:solidFill>
                  <a:srgbClr val="0070C0"/>
                </a:solidFill>
                <a:latin typeface="Arial Narrow" panose="020B0606020202030204" pitchFamily="34" charset="0"/>
              </a:rPr>
              <a:t>CONTEMPORARY</a:t>
            </a:r>
            <a:r>
              <a:rPr lang="en-CA" altLang="en-US" sz="2800" dirty="0" smtClean="0">
                <a:solidFill>
                  <a:srgbClr val="FFFFFF"/>
                </a:solidFill>
                <a:latin typeface="Arial Narrow" panose="020B0606020202030204" pitchFamily="34" charset="0"/>
              </a:rPr>
              <a:t> </a:t>
            </a:r>
            <a:r>
              <a:rPr lang="en-CA" altLang="en-US" sz="2800" dirty="0" smtClean="0">
                <a:solidFill>
                  <a:srgbClr val="92D050"/>
                </a:solidFill>
                <a:latin typeface="Arial Narrow" panose="020B0606020202030204" pitchFamily="34" charset="0"/>
              </a:rPr>
              <a:t>MANAGEMENT</a:t>
            </a:r>
          </a:p>
        </p:txBody>
      </p:sp>
      <p:sp>
        <p:nvSpPr>
          <p:cNvPr id="5" name="Rectangle 4"/>
          <p:cNvSpPr>
            <a:spLocks noChangeArrowheads="1"/>
          </p:cNvSpPr>
          <p:nvPr userDrawn="1"/>
        </p:nvSpPr>
        <p:spPr bwMode="auto">
          <a:xfrm>
            <a:off x="0" y="563563"/>
            <a:ext cx="2362200" cy="350837"/>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600" b="1" dirty="0" smtClean="0">
                <a:solidFill>
                  <a:srgbClr val="FFFFFF"/>
                </a:solidFill>
              </a:rPr>
              <a:t>Fifth Canadian Edition</a:t>
            </a:r>
          </a:p>
        </p:txBody>
      </p:sp>
      <p:pic>
        <p:nvPicPr>
          <p:cNvPr id="6" name="Picture 7"/>
          <p:cNvPicPr>
            <a:picLocks noChangeAspect="1"/>
          </p:cNvPicPr>
          <p:nvPr userDrawn="1"/>
        </p:nvPicPr>
        <p:blipFill>
          <a:blip r:embed="rId2">
            <a:extLst>
              <a:ext uri="{28A0092B-C50C-407E-A947-70E740481C1C}">
                <a14:useLocalDpi xmlns:a14="http://schemas.microsoft.com/office/drawing/2010/main" val="0"/>
              </a:ext>
            </a:extLst>
          </a:blip>
          <a:srcRect t="39693"/>
          <a:stretch>
            <a:fillRect/>
          </a:stretch>
        </p:blipFill>
        <p:spPr bwMode="auto">
          <a:xfrm>
            <a:off x="7543800" y="-44450"/>
            <a:ext cx="1590675"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93643" y="914400"/>
            <a:ext cx="8229600" cy="1143000"/>
          </a:xfrm>
        </p:spPr>
        <p:txBody>
          <a:bodyPr/>
          <a:lstStyle>
            <a:lvl1pPr>
              <a:defRPr sz="3600" b="1">
                <a:solidFill>
                  <a:schemeClr val="tx1"/>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1"/>
            <a:ext cx="8229600" cy="2952750"/>
          </a:xfrm>
        </p:spPr>
        <p:txBody>
          <a:bodyPr/>
          <a:lstStyle>
            <a:lvl1pPr>
              <a:spcAft>
                <a:spcPts val="600"/>
              </a:spcAft>
              <a:defRPr sz="2400">
                <a:solidFill>
                  <a:schemeClr val="tx1"/>
                </a:solidFill>
                <a:latin typeface="Times New Roman" pitchFamily="18" charset="0"/>
                <a:cs typeface="Times New Roman" pitchFamily="18" charset="0"/>
              </a:defRPr>
            </a:lvl1pPr>
            <a:lvl2pPr marL="742950" indent="-285750">
              <a:spcAft>
                <a:spcPts val="600"/>
              </a:spcAft>
              <a:buFont typeface="Wingdings" panose="05000000000000000000" pitchFamily="2" charset="2"/>
              <a:buChar char="Ø"/>
              <a:defRPr sz="2000">
                <a:solidFill>
                  <a:schemeClr val="tx1"/>
                </a:solidFill>
                <a:latin typeface="Times New Roman" pitchFamily="18" charset="0"/>
                <a:cs typeface="Times New Roman" pitchFamily="18" charset="0"/>
              </a:defRPr>
            </a:lvl2pPr>
            <a:lvl3pPr>
              <a:spcAft>
                <a:spcPts val="600"/>
              </a:spcAft>
              <a:defRPr>
                <a:solidFill>
                  <a:schemeClr val="tx1"/>
                </a:solidFill>
                <a:latin typeface="Times New Roman" pitchFamily="18" charset="0"/>
                <a:cs typeface="Times New Roman" pitchFamily="18" charset="0"/>
              </a:defRPr>
            </a:lvl3pPr>
            <a:lvl4pPr>
              <a:spcAft>
                <a:spcPts val="600"/>
              </a:spcAft>
              <a:defRPr>
                <a:solidFill>
                  <a:schemeClr val="tx1"/>
                </a:solidFill>
                <a:latin typeface="Times New Roman" pitchFamily="18" charset="0"/>
                <a:cs typeface="Times New Roman" pitchFamily="18" charset="0"/>
              </a:defRPr>
            </a:lvl4pPr>
            <a:lvl5pPr>
              <a:spcAft>
                <a:spcPts val="600"/>
              </a:spcAft>
              <a:defRPr>
                <a:solidFill>
                  <a:schemeClr val="tx1"/>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680593480"/>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D9D9D9">
            <a:alpha val="34901"/>
          </a:srgbClr>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4008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The McGraw-Hill Companies Inc. 					                                                   11- </a:t>
            </a:r>
            <a:fld id="{A1B839C0-9177-47F0-908B-A9208A6412C2}"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2" name="Rectangle 5"/>
          <p:cNvSpPr>
            <a:spLocks noGrp="1" noChangeArrowheads="1"/>
          </p:cNvSpPr>
          <p:nvPr>
            <p:ph type="title"/>
          </p:nvPr>
        </p:nvSpPr>
        <p:spPr bwMode="auto">
          <a:xfrm>
            <a:off x="4572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1028" name="Rectangle 6"/>
          <p:cNvSpPr>
            <a:spLocks noGrp="1" noChangeArrowheads="1"/>
          </p:cNvSpPr>
          <p:nvPr>
            <p:ph type="body" idx="1"/>
          </p:nvPr>
        </p:nvSpPr>
        <p:spPr bwMode="auto">
          <a:xfrm>
            <a:off x="474663" y="17526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1447800"/>
          </a:xfrm>
          <a:prstGeom prst="rect">
            <a:avLst/>
          </a:prstGeom>
          <a:solidFill>
            <a:srgbClr val="C9A6E4">
              <a:alpha val="25098"/>
            </a:srgbClr>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32" r:id="rId1"/>
  </p:sldLayoutIdLst>
  <p:hf sldNum="0" hd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2pPr>
      <a:lvl3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3pPr>
      <a:lvl4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4pPr>
      <a:lvl5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24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Wingdings" panose="05000000000000000000" pitchFamily="2" charset="2"/>
        <a:buChar char="Ø"/>
        <a:defRPr sz="20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4210" name="Rectangle 2"/>
          <p:cNvSpPr>
            <a:spLocks noGrp="1" noChangeArrowheads="1"/>
          </p:cNvSpPr>
          <p:nvPr>
            <p:ph type="ftr" sz="quarter" idx="3"/>
          </p:nvPr>
        </p:nvSpPr>
        <p:spPr bwMode="auto">
          <a:xfrm>
            <a:off x="457200" y="5622925"/>
            <a:ext cx="820737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solidFill>
                  <a:srgbClr val="000000"/>
                </a:solidFill>
                <a:latin typeface="Times New Roman" pitchFamily="18" charset="0"/>
                <a:cs typeface="Arial" charset="0"/>
              </a:defRPr>
            </a:lvl1pPr>
          </a:lstStyle>
          <a:p>
            <a:pPr>
              <a:defRPr/>
            </a:pPr>
            <a:r>
              <a:rPr lang="en-CA"/>
              <a:t>Copyright (c) 2016 McGraw-Hill Education Limited</a:t>
            </a:r>
          </a:p>
        </p:txBody>
      </p:sp>
      <p:sp>
        <p:nvSpPr>
          <p:cNvPr id="1027" name="Text Box 3"/>
          <p:cNvSpPr txBox="1">
            <a:spLocks noChangeArrowheads="1"/>
          </p:cNvSpPr>
          <p:nvPr/>
        </p:nvSpPr>
        <p:spPr bwMode="auto">
          <a:xfrm>
            <a:off x="304800" y="64008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The McGraw-Hill Companies Inc. 					                                                     1- </a:t>
            </a:r>
            <a:fld id="{71A2CD14-41AE-4F2A-B2E8-DDC62BFC9B82}"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2052" name="Rectangle 5"/>
          <p:cNvSpPr>
            <a:spLocks noGrp="1" noChangeArrowheads="1"/>
          </p:cNvSpPr>
          <p:nvPr>
            <p:ph type="title"/>
          </p:nvPr>
        </p:nvSpPr>
        <p:spPr bwMode="auto">
          <a:xfrm>
            <a:off x="4572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2053" name="Rectangle 6"/>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1447800"/>
          </a:xfrm>
          <a:prstGeom prst="rect">
            <a:avLst/>
          </a:prstGeom>
          <a:solidFill>
            <a:schemeClr val="bg1">
              <a:alpha val="25098"/>
            </a:schemeClr>
          </a:solid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33" r:id="rId1"/>
  </p:sldLayoutIdLst>
  <p:hf sldNum="0" hd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2pPr>
      <a:lvl3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3pPr>
      <a:lvl4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4pPr>
      <a:lvl5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5532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McGraw-Hill Education Limited	    				                                                    7- </a:t>
            </a:r>
            <a:fld id="{84334478-41FE-4060-BC5D-065B3C85B686}"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3075" name="Rectangle 5"/>
          <p:cNvSpPr>
            <a:spLocks noGrp="1" noChangeArrowheads="1"/>
          </p:cNvSpPr>
          <p:nvPr>
            <p:ph type="title"/>
          </p:nvPr>
        </p:nvSpPr>
        <p:spPr bwMode="auto">
          <a:xfrm>
            <a:off x="474663" y="74295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3076" name="Rectangle 6"/>
          <p:cNvSpPr>
            <a:spLocks noGrp="1" noChangeArrowheads="1"/>
          </p:cNvSpPr>
          <p:nvPr>
            <p:ph type="body" idx="1"/>
          </p:nvPr>
        </p:nvSpPr>
        <p:spPr bwMode="auto">
          <a:xfrm>
            <a:off x="457200" y="1981200"/>
            <a:ext cx="8229600" cy="334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749300"/>
          </a:xfrm>
          <a:prstGeom prst="rect">
            <a:avLst/>
          </a:prstGeom>
          <a:solidFill>
            <a:schemeClr val="bg1">
              <a:alpha val="25098"/>
            </a:schemeClr>
          </a:solid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34" r:id="rId1"/>
  </p:sldLayoutIdLst>
  <p:hf hdr="0" dt="0"/>
  <p:txStyles>
    <p:titleStyle>
      <a:lvl1pPr algn="ctr" rtl="0" eaLnBrk="0" fontAlgn="base" hangingPunct="0">
        <a:spcBef>
          <a:spcPct val="0"/>
        </a:spcBef>
        <a:spcAft>
          <a:spcPct val="0"/>
        </a:spcAft>
        <a:defRPr sz="4000">
          <a:solidFill>
            <a:schemeClr val="tx1"/>
          </a:solidFill>
          <a:latin typeface="Times New Roman" pitchFamily="18" charset="0"/>
          <a:ea typeface="+mj-ea"/>
          <a:cs typeface="Times New Roman" pitchFamily="18" charset="0"/>
        </a:defRPr>
      </a:lvl1pPr>
      <a:lvl2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2pPr>
      <a:lvl3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3pPr>
      <a:lvl4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4pPr>
      <a:lvl5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chemeClr val="tx1"/>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8.xml"/><Relationship Id="rId1" Type="http://schemas.openxmlformats.org/officeDocument/2006/relationships/slideLayout" Target="../slideLayouts/slideLayout3.xml"/><Relationship Id="rId4" Type="http://schemas.openxmlformats.org/officeDocument/2006/relationships/image" Target="cid:A82F81A7-04AD-4556-898C-799913F4DF11@hitronhub.home" TargetMode="Externa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6"/>
          <p:cNvSpPr>
            <a:spLocks noChangeArrowheads="1"/>
          </p:cNvSpPr>
          <p:nvPr/>
        </p:nvSpPr>
        <p:spPr bwMode="auto">
          <a:xfrm>
            <a:off x="4213225" y="1789113"/>
            <a:ext cx="4540250" cy="480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endParaRPr lang="en-US" altLang="en-US" sz="1800">
              <a:latin typeface="Arial" panose="020B0604020202020204" pitchFamily="34" charset="0"/>
              <a:cs typeface="Arial" panose="020B0604020202020204" pitchFamily="34" charset="0"/>
            </a:endParaRPr>
          </a:p>
        </p:txBody>
      </p:sp>
      <p:sp>
        <p:nvSpPr>
          <p:cNvPr id="9219" name="Rectangle 9"/>
          <p:cNvSpPr>
            <a:spLocks noChangeArrowheads="1"/>
          </p:cNvSpPr>
          <p:nvPr/>
        </p:nvSpPr>
        <p:spPr bwMode="auto">
          <a:xfrm>
            <a:off x="5105400" y="2247106"/>
            <a:ext cx="350520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a:spcBef>
                <a:spcPct val="0"/>
              </a:spcBef>
              <a:buFontTx/>
              <a:buNone/>
            </a:pPr>
            <a:r>
              <a:rPr lang="en-CA" altLang="en-US" sz="4000" b="1" dirty="0">
                <a:latin typeface="Baskerville Old Face" panose="02020602080505020303" pitchFamily="18" charset="0"/>
                <a:cs typeface="Arial" panose="020B0604020202020204" pitchFamily="34" charset="0"/>
              </a:rPr>
              <a:t>Chapter 7</a:t>
            </a:r>
          </a:p>
          <a:p>
            <a:pPr algn="ctr">
              <a:spcBef>
                <a:spcPct val="0"/>
              </a:spcBef>
              <a:buFontTx/>
              <a:buNone/>
            </a:pPr>
            <a:endParaRPr lang="en-CA" altLang="en-US" sz="1600" b="1" dirty="0">
              <a:latin typeface="Baskerville Old Face" panose="02020602080505020303" pitchFamily="18" charset="0"/>
              <a:cs typeface="Arial" panose="020B0604020202020204" pitchFamily="34" charset="0"/>
            </a:endParaRPr>
          </a:p>
          <a:p>
            <a:pPr algn="ctr">
              <a:spcBef>
                <a:spcPct val="0"/>
              </a:spcBef>
              <a:buFontTx/>
              <a:buNone/>
            </a:pPr>
            <a:r>
              <a:rPr lang="en-CA" altLang="en-US" sz="4000" b="1" dirty="0">
                <a:latin typeface="Baskerville Old Face" panose="02020602080505020303" pitchFamily="18" charset="0"/>
                <a:cs typeface="Arial" panose="020B0604020202020204" pitchFamily="34" charset="0"/>
              </a:rPr>
              <a:t>Managing Human Resources</a:t>
            </a:r>
          </a:p>
        </p:txBody>
      </p:sp>
      <p:pic>
        <p:nvPicPr>
          <p:cNvPr id="922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1371600"/>
            <a:ext cx="3505200" cy="455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4"/>
          <p:cNvSpPr>
            <a:spLocks noGrp="1"/>
          </p:cNvSpPr>
          <p:nvPr>
            <p:ph type="title"/>
          </p:nvPr>
        </p:nvSpPr>
        <p:spPr>
          <a:xfrm>
            <a:off x="609600" y="755650"/>
            <a:ext cx="8229600" cy="1143000"/>
          </a:xfrm>
        </p:spPr>
        <p:txBody>
          <a:bodyPr/>
          <a:lstStyle/>
          <a:p>
            <a:r>
              <a:rPr lang="en-CA" altLang="en-US" smtClean="0"/>
              <a:t>Learning Outcomes </a:t>
            </a:r>
          </a:p>
        </p:txBody>
      </p:sp>
      <p:sp>
        <p:nvSpPr>
          <p:cNvPr id="11267" name="Rectangle 6"/>
          <p:cNvSpPr>
            <a:spLocks noChangeArrowheads="1"/>
          </p:cNvSpPr>
          <p:nvPr/>
        </p:nvSpPr>
        <p:spPr bwMode="auto">
          <a:xfrm>
            <a:off x="609600" y="1879600"/>
            <a:ext cx="8534400" cy="454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ctr">
            <a:spAutoFit/>
          </a:bodyPr>
          <a:lstStyle>
            <a:lvl1pPr marL="457200" indent="-457200">
              <a:spcBef>
                <a:spcPct val="20000"/>
              </a:spcBef>
              <a:buChar char="•"/>
              <a:tabLst>
                <a:tab pos="381000" algn="l"/>
              </a:tabLst>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tabLst>
                <a:tab pos="381000" algn="l"/>
              </a:tabLst>
              <a:defRPr sz="2800">
                <a:solidFill>
                  <a:schemeClr val="tx1"/>
                </a:solidFill>
                <a:latin typeface="Times New Roman" panose="02020603050405020304" pitchFamily="18" charset="0"/>
                <a:cs typeface="Times New Roman" panose="02020603050405020304" pitchFamily="18" charset="0"/>
              </a:defRPr>
            </a:lvl2pPr>
            <a:lvl3pPr marL="685800" indent="-228600">
              <a:spcBef>
                <a:spcPct val="20000"/>
              </a:spcBef>
              <a:buChar char="•"/>
              <a:tabLst>
                <a:tab pos="381000" algn="l"/>
              </a:tabLst>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tabLst>
                <a:tab pos="381000" algn="l"/>
              </a:tabLst>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tabLst>
                <a:tab pos="381000" algn="l"/>
              </a:tabLst>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tabLst>
                <a:tab pos="381000" algn="l"/>
              </a:tabLst>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tabLst>
                <a:tab pos="381000" algn="l"/>
              </a:tabLst>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tabLst>
                <a:tab pos="381000" algn="l"/>
              </a:tabLst>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tabLst>
                <a:tab pos="381000" algn="l"/>
              </a:tabLst>
              <a:defRPr sz="2000">
                <a:solidFill>
                  <a:schemeClr val="tx1"/>
                </a:solidFill>
                <a:latin typeface="Times New Roman" panose="02020603050405020304" pitchFamily="18" charset="0"/>
                <a:cs typeface="Times New Roman" panose="02020603050405020304" pitchFamily="18" charset="0"/>
              </a:defRPr>
            </a:lvl9pPr>
          </a:lstStyle>
          <a:p>
            <a:pPr>
              <a:spcAft>
                <a:spcPts val="400"/>
              </a:spcAft>
              <a:buFontTx/>
              <a:buAutoNum type="arabicPeriod"/>
            </a:pPr>
            <a:r>
              <a:rPr lang="en-US" altLang="en-US" sz="1800"/>
              <a:t>Describe the legal framework of human resource management in Canada and why managing diversity effectively is good for business.</a:t>
            </a:r>
            <a:endParaRPr lang="en-CA" altLang="en-US" sz="1800"/>
          </a:p>
          <a:p>
            <a:pPr>
              <a:spcAft>
                <a:spcPts val="400"/>
              </a:spcAft>
              <a:buFontTx/>
              <a:buAutoNum type="arabicPeriod"/>
            </a:pPr>
            <a:r>
              <a:rPr lang="en-US" altLang="en-US" sz="1800"/>
              <a:t>Explain why strategic human resource management and human resources planning can help an organization gain a competitive advantage.</a:t>
            </a:r>
            <a:endParaRPr lang="en-CA" altLang="en-US" sz="1800"/>
          </a:p>
          <a:p>
            <a:pPr>
              <a:spcAft>
                <a:spcPts val="400"/>
              </a:spcAft>
              <a:buFontTx/>
              <a:buAutoNum type="arabicPeriod"/>
            </a:pPr>
            <a:r>
              <a:rPr lang="en-US" altLang="en-US" sz="1800"/>
              <a:t>Describe the five components of human resources management and explain how they fit together with the strategy and structure of the organization.</a:t>
            </a:r>
            <a:endParaRPr lang="en-CA" altLang="en-US" sz="1800"/>
          </a:p>
          <a:p>
            <a:pPr lvl="2">
              <a:spcAft>
                <a:spcPts val="400"/>
              </a:spcAft>
              <a:buFontTx/>
              <a:buNone/>
            </a:pPr>
            <a:r>
              <a:rPr lang="en-US" altLang="en-US" sz="1800"/>
              <a:t>	i.	 Recruitment and Selection</a:t>
            </a:r>
            <a:endParaRPr lang="en-CA" altLang="en-US" sz="1800"/>
          </a:p>
          <a:p>
            <a:pPr lvl="2">
              <a:spcAft>
                <a:spcPts val="400"/>
              </a:spcAft>
              <a:buFontTx/>
              <a:buNone/>
            </a:pPr>
            <a:r>
              <a:rPr lang="en-US" altLang="en-US" sz="1800"/>
              <a:t>	ii.	 Training and Development</a:t>
            </a:r>
            <a:endParaRPr lang="en-CA" altLang="en-US" sz="1800"/>
          </a:p>
          <a:p>
            <a:pPr lvl="2">
              <a:spcAft>
                <a:spcPts val="400"/>
              </a:spcAft>
              <a:buFontTx/>
              <a:buNone/>
            </a:pPr>
            <a:r>
              <a:rPr lang="en-US" altLang="en-US" sz="1800"/>
              <a:t>	iii. Performance Appraisal and Feedback</a:t>
            </a:r>
            <a:endParaRPr lang="en-CA" altLang="en-US" sz="1800"/>
          </a:p>
          <a:p>
            <a:pPr lvl="2">
              <a:spcAft>
                <a:spcPts val="400"/>
              </a:spcAft>
              <a:buFontTx/>
              <a:buNone/>
            </a:pPr>
            <a:r>
              <a:rPr lang="en-US" altLang="en-US" sz="1800"/>
              <a:t>	iv.	 Pay and Benefits</a:t>
            </a:r>
            <a:endParaRPr lang="en-CA" altLang="en-US" sz="1800"/>
          </a:p>
          <a:p>
            <a:pPr lvl="2">
              <a:spcAft>
                <a:spcPts val="400"/>
              </a:spcAft>
              <a:buFontTx/>
              <a:buNone/>
            </a:pPr>
            <a:r>
              <a:rPr lang="en-US" altLang="en-US" sz="1800"/>
              <a:t>	v.	 Employee Relations</a:t>
            </a:r>
          </a:p>
          <a:p>
            <a:pPr>
              <a:spcAft>
                <a:spcPts val="400"/>
              </a:spcAft>
              <a:buFontTx/>
              <a:buAutoNum type="arabicPeriod" startAt="4"/>
            </a:pPr>
            <a:r>
              <a:rPr lang="en-US" altLang="en-US" sz="1800"/>
              <a:t>Explain the role of the Human Resources Manager in Dealing with Workplace Harassment</a:t>
            </a:r>
            <a:endParaRPr lang="en-CA" altLang="en-US" sz="18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4"/>
          <p:cNvSpPr>
            <a:spLocks noGrp="1"/>
          </p:cNvSpPr>
          <p:nvPr>
            <p:ph type="title"/>
          </p:nvPr>
        </p:nvSpPr>
        <p:spPr>
          <a:xfrm>
            <a:off x="539750" y="1143000"/>
            <a:ext cx="8229600" cy="1143000"/>
          </a:xfrm>
        </p:spPr>
        <p:txBody>
          <a:bodyPr/>
          <a:lstStyle/>
          <a:p>
            <a:r>
              <a:rPr lang="en-IN" altLang="en-US" sz="3200" smtClean="0"/>
              <a:t>The Legal Framework of Human Resource Management in Canada</a:t>
            </a:r>
            <a:endParaRPr lang="en-CA" altLang="en-US" sz="3200" smtClean="0"/>
          </a:p>
        </p:txBody>
      </p:sp>
      <p:sp>
        <p:nvSpPr>
          <p:cNvPr id="13315" name="Rectangle 3"/>
          <p:cNvSpPr>
            <a:spLocks noGrp="1" noChangeArrowheads="1"/>
          </p:cNvSpPr>
          <p:nvPr>
            <p:ph idx="1"/>
          </p:nvPr>
        </p:nvSpPr>
        <p:spPr>
          <a:xfrm>
            <a:off x="-457200" y="2667000"/>
            <a:ext cx="9372600" cy="3886200"/>
          </a:xfrm>
        </p:spPr>
        <p:txBody>
          <a:bodyPr/>
          <a:lstStyle/>
          <a:p>
            <a:pPr lvl="2"/>
            <a:r>
              <a:rPr lang="en-US" altLang="en-US" b="1" smtClean="0"/>
              <a:t>Employment Standards Act: </a:t>
            </a:r>
          </a:p>
          <a:p>
            <a:pPr lvl="3">
              <a:buFont typeface="Wingdings" panose="05000000000000000000" pitchFamily="2" charset="2"/>
              <a:buChar char="Ø"/>
            </a:pPr>
            <a:r>
              <a:rPr lang="en-CA" altLang="en-US" sz="2400" smtClean="0"/>
              <a:t>Minimum standards for the private sector in federal, provincial, and territorial legislation.</a:t>
            </a:r>
          </a:p>
          <a:p>
            <a:pPr lvl="3">
              <a:buFont typeface="Wingdings" panose="05000000000000000000" pitchFamily="2" charset="2"/>
              <a:buChar char="Ø"/>
            </a:pPr>
            <a:r>
              <a:rPr lang="en-CA" altLang="en-US" sz="2400" smtClean="0"/>
              <a:t>Minimum age for employment, hours of work and overtime pay, minimum wages, equal pay, the weekly rest-day, general holidays with pay, annual vacations with pay, parental leave, and individual and group terminations of employment. </a:t>
            </a:r>
          </a:p>
          <a:p>
            <a:pPr lvl="3">
              <a:buFont typeface="Wingdings" panose="05000000000000000000" pitchFamily="2" charset="2"/>
              <a:buChar char="Ø"/>
            </a:pPr>
            <a:r>
              <a:rPr lang="en-CA" altLang="en-US" sz="2400" smtClean="0"/>
              <a:t>Mandatory retirement / whistleblower protection. </a:t>
            </a:r>
            <a:endParaRPr lang="en-US" altLang="en-US" smtClean="0"/>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4"/>
          <p:cNvSpPr>
            <a:spLocks noGrp="1"/>
          </p:cNvSpPr>
          <p:nvPr>
            <p:ph type="title"/>
          </p:nvPr>
        </p:nvSpPr>
        <p:spPr>
          <a:xfrm>
            <a:off x="506413" y="1143000"/>
            <a:ext cx="8229600" cy="1143000"/>
          </a:xfrm>
        </p:spPr>
        <p:txBody>
          <a:bodyPr/>
          <a:lstStyle/>
          <a:p>
            <a:r>
              <a:rPr lang="en-IN" altLang="en-US" sz="3200" dirty="0" smtClean="0"/>
              <a:t>The Legal Framework of Human </a:t>
            </a:r>
            <a:br>
              <a:rPr lang="en-IN" altLang="en-US" sz="3200" dirty="0" smtClean="0"/>
            </a:br>
            <a:r>
              <a:rPr lang="en-IN" altLang="en-US" sz="3200" dirty="0" smtClean="0"/>
              <a:t>Resource Management in Canada</a:t>
            </a:r>
            <a:endParaRPr lang="en-CA" altLang="en-US" sz="3200" dirty="0" smtClean="0"/>
          </a:p>
        </p:txBody>
      </p:sp>
      <p:sp>
        <p:nvSpPr>
          <p:cNvPr id="15363" name="Rectangle 3"/>
          <p:cNvSpPr>
            <a:spLocks noGrp="1" noChangeArrowheads="1"/>
          </p:cNvSpPr>
          <p:nvPr>
            <p:ph idx="1"/>
          </p:nvPr>
        </p:nvSpPr>
        <p:spPr>
          <a:xfrm>
            <a:off x="506413" y="2590800"/>
            <a:ext cx="8229600" cy="2952750"/>
          </a:xfrm>
        </p:spPr>
        <p:txBody>
          <a:bodyPr/>
          <a:lstStyle/>
          <a:p>
            <a:pPr lvl="1">
              <a:buFont typeface="Arial" panose="020B0604020202020204" pitchFamily="34" charset="0"/>
              <a:buChar char="•"/>
            </a:pPr>
            <a:r>
              <a:rPr lang="en-CA" altLang="en-US" sz="2400" b="1" dirty="0" smtClean="0"/>
              <a:t>The </a:t>
            </a:r>
            <a:r>
              <a:rPr lang="en-CA" altLang="en-US" sz="2400" b="1" i="1" dirty="0" smtClean="0"/>
              <a:t>Canadian Human Rights Act</a:t>
            </a:r>
            <a:r>
              <a:rPr lang="en-CA" altLang="en-US" sz="2400" b="1" dirty="0" smtClean="0"/>
              <a:t>:</a:t>
            </a:r>
          </a:p>
          <a:p>
            <a:pPr lvl="2">
              <a:buFont typeface="Wingdings" panose="05000000000000000000" pitchFamily="2" charset="2"/>
              <a:buChar char="Ø"/>
            </a:pPr>
            <a:r>
              <a:rPr lang="en-CA" altLang="en-US" dirty="0" smtClean="0"/>
              <a:t> Covers all businesses under federal jurisdiction. </a:t>
            </a:r>
          </a:p>
          <a:p>
            <a:pPr lvl="2">
              <a:buFont typeface="Wingdings" panose="05000000000000000000" pitchFamily="2" charset="2"/>
              <a:buChar char="Ø"/>
            </a:pPr>
            <a:r>
              <a:rPr lang="en-CA" altLang="en-US" dirty="0" smtClean="0"/>
              <a:t> Each province and territory has its own human rights legislation that prohibits discrimination based on specific grounds. </a:t>
            </a:r>
          </a:p>
          <a:p>
            <a:pPr lvl="2">
              <a:buFont typeface="Wingdings" panose="05000000000000000000" pitchFamily="2" charset="2"/>
              <a:buChar char="Ø"/>
            </a:pPr>
            <a:r>
              <a:rPr lang="en-CA" altLang="en-US" dirty="0" smtClean="0"/>
              <a:t> There are differences across the nation.</a:t>
            </a:r>
            <a:endParaRPr lang="en-US" altLang="en-US" dirty="0" smtClean="0"/>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4"/>
          <p:cNvSpPr>
            <a:spLocks noGrp="1"/>
          </p:cNvSpPr>
          <p:nvPr>
            <p:ph type="title"/>
          </p:nvPr>
        </p:nvSpPr>
        <p:spPr>
          <a:xfrm>
            <a:off x="457200" y="728133"/>
            <a:ext cx="8229600" cy="1143000"/>
          </a:xfrm>
        </p:spPr>
        <p:txBody>
          <a:bodyPr/>
          <a:lstStyle/>
          <a:p>
            <a:r>
              <a:rPr lang="en-IN" altLang="en-US" sz="4000" dirty="0" smtClean="0"/>
              <a:t>Diversity</a:t>
            </a:r>
            <a:endParaRPr lang="en-CA" altLang="en-US" sz="4000" dirty="0" smtClean="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55520" y="1871133"/>
            <a:ext cx="4632960" cy="4632960"/>
          </a:xfrm>
          <a:prstGeom prst="rect">
            <a:avLst/>
          </a:prstGeom>
        </p:spPr>
      </p:pic>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4"/>
          <p:cNvSpPr>
            <a:spLocks noGrp="1"/>
          </p:cNvSpPr>
          <p:nvPr>
            <p:ph type="title"/>
          </p:nvPr>
        </p:nvSpPr>
        <p:spPr>
          <a:xfrm>
            <a:off x="533400" y="914400"/>
            <a:ext cx="8229600" cy="1143000"/>
          </a:xfrm>
        </p:spPr>
        <p:txBody>
          <a:bodyPr/>
          <a:lstStyle/>
          <a:p>
            <a:r>
              <a:rPr lang="en-CA" altLang="en-US" smtClean="0"/>
              <a:t>Managing a Diverse Workforce</a:t>
            </a:r>
          </a:p>
        </p:txBody>
      </p:sp>
      <p:sp>
        <p:nvSpPr>
          <p:cNvPr id="19459" name="TextBox 1"/>
          <p:cNvSpPr txBox="1">
            <a:spLocks noChangeArrowheads="1"/>
          </p:cNvSpPr>
          <p:nvPr/>
        </p:nvSpPr>
        <p:spPr bwMode="auto">
          <a:xfrm>
            <a:off x="952500" y="2209800"/>
            <a:ext cx="73914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Arial" panose="020B0604020202020204" pitchFamily="34" charset="0"/>
              </a:defRPr>
            </a:lvl1pPr>
            <a:lvl2pPr marL="800100" indent="-34290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spcBef>
                <a:spcPts val="600"/>
              </a:spcBef>
              <a:spcAft>
                <a:spcPts val="600"/>
              </a:spcAft>
            </a:pPr>
            <a:r>
              <a:rPr lang="en-CA" altLang="en-US" b="1"/>
              <a:t>Perceptions of Generation Y (Millennials):</a:t>
            </a:r>
          </a:p>
          <a:p>
            <a:pPr lvl="1">
              <a:spcBef>
                <a:spcPts val="600"/>
              </a:spcBef>
              <a:spcAft>
                <a:spcPts val="600"/>
              </a:spcAft>
              <a:buSzPct val="85000"/>
              <a:buFont typeface="Wingdings" panose="05000000000000000000" pitchFamily="2" charset="2"/>
              <a:buChar char="Ø"/>
            </a:pPr>
            <a:r>
              <a:rPr lang="en-IN" altLang="en-US"/>
              <a:t>Disrespectful and vocal if dissatisfied</a:t>
            </a:r>
          </a:p>
          <a:p>
            <a:pPr lvl="1">
              <a:spcBef>
                <a:spcPts val="600"/>
              </a:spcBef>
              <a:spcAft>
                <a:spcPts val="600"/>
              </a:spcAft>
              <a:buSzPct val="85000"/>
              <a:buFont typeface="Wingdings" panose="05000000000000000000" pitchFamily="2" charset="2"/>
              <a:buChar char="Ø"/>
            </a:pPr>
            <a:r>
              <a:rPr lang="en-IN" altLang="en-US"/>
              <a:t>Lack a strong work ethic</a:t>
            </a:r>
          </a:p>
          <a:p>
            <a:pPr lvl="1">
              <a:spcBef>
                <a:spcPts val="600"/>
              </a:spcBef>
              <a:spcAft>
                <a:spcPts val="600"/>
              </a:spcAft>
              <a:buSzPct val="85000"/>
              <a:buFont typeface="Wingdings" panose="05000000000000000000" pitchFamily="2" charset="2"/>
              <a:buChar char="Ø"/>
            </a:pPr>
            <a:r>
              <a:rPr lang="en-IN" altLang="en-US"/>
              <a:t>Not loyal</a:t>
            </a:r>
          </a:p>
          <a:p>
            <a:pPr lvl="1">
              <a:spcBef>
                <a:spcPts val="600"/>
              </a:spcBef>
              <a:spcAft>
                <a:spcPts val="600"/>
              </a:spcAft>
              <a:buSzPct val="85000"/>
              <a:buFont typeface="Wingdings" panose="05000000000000000000" pitchFamily="2" charset="2"/>
              <a:buChar char="Ø"/>
            </a:pPr>
            <a:r>
              <a:rPr lang="en-IN" altLang="en-US"/>
              <a:t>High maintenance</a:t>
            </a:r>
          </a:p>
          <a:p>
            <a:pPr lvl="1">
              <a:spcBef>
                <a:spcPts val="600"/>
              </a:spcBef>
              <a:spcAft>
                <a:spcPts val="600"/>
              </a:spcAft>
              <a:buSzPct val="85000"/>
              <a:buFont typeface="Wingdings" panose="05000000000000000000" pitchFamily="2" charset="2"/>
              <a:buChar char="Ø"/>
            </a:pPr>
            <a:r>
              <a:rPr lang="en-IN" altLang="en-US"/>
              <a:t>Technologically dependent</a:t>
            </a:r>
          </a:p>
          <a:p>
            <a:pPr lvl="1">
              <a:spcBef>
                <a:spcPts val="600"/>
              </a:spcBef>
              <a:spcAft>
                <a:spcPts val="600"/>
              </a:spcAft>
              <a:buSzPct val="85000"/>
              <a:buFont typeface="Wingdings" panose="05000000000000000000" pitchFamily="2" charset="2"/>
              <a:buChar char="Ø"/>
            </a:pPr>
            <a:r>
              <a:rPr lang="en-IN" altLang="en-US"/>
              <a:t>Sense of entitlement</a:t>
            </a:r>
          </a:p>
          <a:p>
            <a:pPr lvl="1">
              <a:spcBef>
                <a:spcPts val="600"/>
              </a:spcBef>
              <a:spcAft>
                <a:spcPts val="600"/>
              </a:spcAft>
              <a:buSzPct val="85000"/>
              <a:buFont typeface="Wingdings" panose="05000000000000000000" pitchFamily="2" charset="2"/>
              <a:buChar char="Ø"/>
            </a:pPr>
            <a:r>
              <a:rPr lang="en-IN" altLang="en-US"/>
              <a:t>Supportive relationships</a:t>
            </a:r>
          </a:p>
          <a:p>
            <a:pPr>
              <a:spcBef>
                <a:spcPts val="600"/>
              </a:spcBef>
              <a:spcAft>
                <a:spcPts val="600"/>
              </a:spcAft>
            </a:pPr>
            <a:endParaRPr lang="en-CA" altLang="en-US"/>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4"/>
          <p:cNvSpPr>
            <a:spLocks noGrp="1"/>
          </p:cNvSpPr>
          <p:nvPr>
            <p:ph type="title"/>
          </p:nvPr>
        </p:nvSpPr>
        <p:spPr>
          <a:xfrm>
            <a:off x="530225" y="990600"/>
            <a:ext cx="8229600" cy="1143000"/>
          </a:xfrm>
        </p:spPr>
        <p:txBody>
          <a:bodyPr/>
          <a:lstStyle/>
          <a:p>
            <a:r>
              <a:rPr lang="en-CA" altLang="en-US" smtClean="0"/>
              <a:t>Strategic Human Resource Management</a:t>
            </a:r>
          </a:p>
        </p:txBody>
      </p:sp>
      <p:sp>
        <p:nvSpPr>
          <p:cNvPr id="21507" name="Rectangle 3"/>
          <p:cNvSpPr>
            <a:spLocks noGrp="1" noChangeArrowheads="1"/>
          </p:cNvSpPr>
          <p:nvPr>
            <p:ph idx="1"/>
          </p:nvPr>
        </p:nvSpPr>
        <p:spPr>
          <a:xfrm>
            <a:off x="530225" y="2150532"/>
            <a:ext cx="8229600" cy="4402667"/>
          </a:xfrm>
        </p:spPr>
        <p:txBody>
          <a:bodyPr/>
          <a:lstStyle/>
          <a:p>
            <a:r>
              <a:rPr lang="en-US" altLang="en-US" b="1" dirty="0" smtClean="0"/>
              <a:t>Human Resource Management </a:t>
            </a:r>
            <a:r>
              <a:rPr lang="en-US" altLang="en-US" dirty="0" smtClean="0"/>
              <a:t>includes all activities used to attract and retain employees and to ensure they perform at a high level in meeting organizational goals.</a:t>
            </a:r>
          </a:p>
          <a:p>
            <a:endParaRPr lang="en-US" altLang="en-US" sz="600" dirty="0" smtClean="0"/>
          </a:p>
          <a:p>
            <a:r>
              <a:rPr lang="en-US" altLang="en-US" dirty="0" smtClean="0"/>
              <a:t>These activities are made up of:</a:t>
            </a:r>
          </a:p>
          <a:p>
            <a:pPr marL="914400" lvl="2" indent="0">
              <a:buFontTx/>
              <a:buNone/>
            </a:pPr>
            <a:r>
              <a:rPr lang="en-US" altLang="en-US" sz="2000" dirty="0" smtClean="0"/>
              <a:t>1. </a:t>
            </a:r>
            <a:r>
              <a:rPr lang="en-US" altLang="en-US" sz="2200" dirty="0" smtClean="0"/>
              <a:t>Recruitment and Selection</a:t>
            </a:r>
          </a:p>
          <a:p>
            <a:pPr marL="914400" lvl="2" indent="0">
              <a:buFontTx/>
              <a:buNone/>
            </a:pPr>
            <a:r>
              <a:rPr lang="en-US" altLang="en-US" sz="2200" dirty="0" smtClean="0"/>
              <a:t>2. Training and Development</a:t>
            </a:r>
          </a:p>
          <a:p>
            <a:pPr marL="914400" lvl="2" indent="0">
              <a:buFontTx/>
              <a:buNone/>
            </a:pPr>
            <a:r>
              <a:rPr lang="en-US" altLang="en-US" sz="2200" dirty="0" smtClean="0"/>
              <a:t>3. Performance Appraisal and Feedback</a:t>
            </a:r>
          </a:p>
          <a:p>
            <a:pPr marL="914400" lvl="2" indent="0">
              <a:buFontTx/>
              <a:buNone/>
            </a:pPr>
            <a:r>
              <a:rPr lang="en-US" altLang="en-US" sz="2200" dirty="0" smtClean="0"/>
              <a:t>4. Pay and Benefits</a:t>
            </a:r>
          </a:p>
          <a:p>
            <a:pPr marL="914400" lvl="2" indent="0">
              <a:buFontTx/>
              <a:buNone/>
            </a:pPr>
            <a:r>
              <a:rPr lang="en-US" altLang="en-US" sz="2200" dirty="0" smtClean="0"/>
              <a:t>5. </a:t>
            </a:r>
            <a:r>
              <a:rPr lang="en-US" altLang="en-US" sz="2200" dirty="0" err="1" smtClean="0"/>
              <a:t>Labour</a:t>
            </a:r>
            <a:r>
              <a:rPr lang="en-US" altLang="en-US" sz="2200" dirty="0" smtClean="0"/>
              <a:t> Relations</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4"/>
          <p:cNvSpPr>
            <a:spLocks noGrp="1"/>
          </p:cNvSpPr>
          <p:nvPr>
            <p:ph type="title"/>
          </p:nvPr>
        </p:nvSpPr>
        <p:spPr>
          <a:xfrm>
            <a:off x="530225" y="1371600"/>
            <a:ext cx="8229600" cy="1143000"/>
          </a:xfrm>
        </p:spPr>
        <p:txBody>
          <a:bodyPr/>
          <a:lstStyle/>
          <a:p>
            <a:r>
              <a:rPr lang="en-CA" altLang="en-US" smtClean="0"/>
              <a:t>Human Resource Planning</a:t>
            </a:r>
          </a:p>
        </p:txBody>
      </p:sp>
      <p:sp>
        <p:nvSpPr>
          <p:cNvPr id="23555" name="Rectangle 3"/>
          <p:cNvSpPr>
            <a:spLocks noGrp="1" noChangeArrowheads="1"/>
          </p:cNvSpPr>
          <p:nvPr>
            <p:ph idx="1"/>
          </p:nvPr>
        </p:nvSpPr>
        <p:spPr>
          <a:xfrm>
            <a:off x="530225" y="2667000"/>
            <a:ext cx="8229600" cy="2952750"/>
          </a:xfrm>
        </p:spPr>
        <p:txBody>
          <a:bodyPr/>
          <a:lstStyle/>
          <a:p>
            <a:r>
              <a:rPr lang="en-US" altLang="en-US" smtClean="0"/>
              <a:t>HR Planning includes all activities managers do to forecast current and future HR needs.</a:t>
            </a:r>
          </a:p>
          <a:p>
            <a:r>
              <a:rPr lang="en-US" altLang="en-US" smtClean="0"/>
              <a:t>Must be done prior to recruitment and selection</a:t>
            </a:r>
          </a:p>
          <a:p>
            <a:pPr lvl="1"/>
            <a:r>
              <a:rPr lang="en-US" altLang="en-US" sz="2400" smtClean="0"/>
              <a:t>Demand forecasts made by managers estimate the number &amp; qualifications the firm will need.</a:t>
            </a:r>
          </a:p>
          <a:p>
            <a:pPr lvl="1"/>
            <a:r>
              <a:rPr lang="en-US" altLang="en-US" sz="2400" smtClean="0"/>
              <a:t>Supply forecasts estimate the availability and qualifications of current workers and those in the labour market.</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4"/>
          <p:cNvSpPr>
            <a:spLocks noGrp="1"/>
          </p:cNvSpPr>
          <p:nvPr>
            <p:ph type="title"/>
          </p:nvPr>
        </p:nvSpPr>
        <p:spPr>
          <a:xfrm>
            <a:off x="493713" y="1119188"/>
            <a:ext cx="8229600" cy="1143000"/>
          </a:xfrm>
        </p:spPr>
        <p:txBody>
          <a:bodyPr/>
          <a:lstStyle/>
          <a:p>
            <a:r>
              <a:rPr lang="en-CA" altLang="en-US" smtClean="0"/>
              <a:t>Resource Workforce Planning Cycle</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90281" y="2133600"/>
            <a:ext cx="5236464" cy="4120896"/>
          </a:xfrm>
          <a:prstGeom prst="rect">
            <a:avLst/>
          </a:prstGeom>
        </p:spPr>
      </p:pic>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4"/>
          <p:cNvSpPr>
            <a:spLocks noGrp="1"/>
          </p:cNvSpPr>
          <p:nvPr>
            <p:ph type="title"/>
          </p:nvPr>
        </p:nvSpPr>
        <p:spPr>
          <a:xfrm>
            <a:off x="530225" y="914400"/>
            <a:ext cx="8229600" cy="1143000"/>
          </a:xfrm>
        </p:spPr>
        <p:txBody>
          <a:bodyPr/>
          <a:lstStyle/>
          <a:p>
            <a:r>
              <a:rPr lang="en-CA" altLang="en-US" dirty="0" smtClean="0"/>
              <a:t>Human Resource Planning</a:t>
            </a:r>
          </a:p>
        </p:txBody>
      </p:sp>
      <p:sp>
        <p:nvSpPr>
          <p:cNvPr id="27651" name="Rectangle 3"/>
          <p:cNvSpPr>
            <a:spLocks noGrp="1" noChangeArrowheads="1"/>
          </p:cNvSpPr>
          <p:nvPr>
            <p:ph idx="1"/>
          </p:nvPr>
        </p:nvSpPr>
        <p:spPr>
          <a:xfrm>
            <a:off x="530225" y="2057400"/>
            <a:ext cx="8229600" cy="2952750"/>
          </a:xfrm>
        </p:spPr>
        <p:txBody>
          <a:bodyPr/>
          <a:lstStyle/>
          <a:p>
            <a:r>
              <a:rPr lang="en-CA" altLang="en-US" smtClean="0"/>
              <a:t>HR planning sometimes results in </a:t>
            </a:r>
            <a:r>
              <a:rPr lang="en-CA" altLang="en-US" b="1" smtClean="0"/>
              <a:t>outsourcing</a:t>
            </a:r>
            <a:r>
              <a:rPr lang="en-CA" altLang="en-US" smtClean="0"/>
              <a:t> to fill  human resource needs. </a:t>
            </a:r>
          </a:p>
          <a:p>
            <a:pPr lvl="1"/>
            <a:r>
              <a:rPr lang="en-CA" altLang="en-US" sz="2400" smtClean="0"/>
              <a:t>Instead of recruiting and selecting employees from within the organization, managers contract with people who are not members of their organization to produce goods and services. </a:t>
            </a:r>
          </a:p>
          <a:p>
            <a:pPr lvl="1"/>
            <a:r>
              <a:rPr lang="en-CA" altLang="en-US" sz="2400" smtClean="0"/>
              <a:t>Example: Managers in publishing companies, for example, frequently contract with freelance editors to copyedit books that they intend to publish.</a:t>
            </a:r>
            <a:endParaRPr lang="en-US" altLang="en-US" sz="2400" smtClean="0"/>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4"/>
          <p:cNvSpPr>
            <a:spLocks noGrp="1"/>
          </p:cNvSpPr>
          <p:nvPr>
            <p:ph type="title"/>
          </p:nvPr>
        </p:nvSpPr>
        <p:spPr>
          <a:xfrm>
            <a:off x="533400" y="1143000"/>
            <a:ext cx="8229600" cy="1143000"/>
          </a:xfrm>
        </p:spPr>
        <p:txBody>
          <a:bodyPr/>
          <a:lstStyle/>
          <a:p>
            <a:r>
              <a:rPr lang="en-CA" altLang="en-US" dirty="0" smtClean="0"/>
              <a:t>Advantages and Disadvantages of Outsourcing Human Resources</a:t>
            </a:r>
          </a:p>
        </p:txBody>
      </p:sp>
      <p:graphicFrame>
        <p:nvGraphicFramePr>
          <p:cNvPr id="3" name="Table 2"/>
          <p:cNvGraphicFramePr>
            <a:graphicFrameLocks noGrp="1"/>
          </p:cNvGraphicFramePr>
          <p:nvPr/>
        </p:nvGraphicFramePr>
        <p:xfrm>
          <a:off x="762000" y="2590800"/>
          <a:ext cx="7961313" cy="3521075"/>
        </p:xfrm>
        <a:graphic>
          <a:graphicData uri="http://schemas.openxmlformats.org/drawingml/2006/table">
            <a:tbl>
              <a:tblPr>
                <a:tableStyleId>{00A15C55-8517-42AA-B614-E9B94910E393}</a:tableStyleId>
              </a:tblPr>
              <a:tblGrid>
                <a:gridCol w="2286022"/>
                <a:gridCol w="2514622"/>
                <a:gridCol w="3160669"/>
              </a:tblGrid>
              <a:tr h="365826">
                <a:tc>
                  <a:txBody>
                    <a:bodyPr/>
                    <a:lstStyle/>
                    <a:p>
                      <a:pPr algn="l">
                        <a:lnSpc>
                          <a:spcPct val="100000"/>
                        </a:lnSpc>
                        <a:spcAft>
                          <a:spcPts val="600"/>
                        </a:spcAft>
                        <a:tabLst>
                          <a:tab pos="2159000" algn="l"/>
                          <a:tab pos="4152900" algn="l"/>
                        </a:tabLst>
                      </a:pPr>
                      <a:r>
                        <a:rPr lang="en-US" sz="2400" b="1" dirty="0">
                          <a:effectLst/>
                          <a:latin typeface="Times New Roman" panose="02020603050405020304" pitchFamily="18" charset="0"/>
                          <a:cs typeface="Times New Roman" panose="02020603050405020304" pitchFamily="18" charset="0"/>
                        </a:rPr>
                        <a:t>Examples</a:t>
                      </a:r>
                      <a:endParaRPr lang="en-CA"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1" marR="68581" marT="0" marB="0" anchor="ctr"/>
                </a:tc>
                <a:tc>
                  <a:txBody>
                    <a:bodyPr/>
                    <a:lstStyle/>
                    <a:p>
                      <a:pPr algn="l">
                        <a:lnSpc>
                          <a:spcPct val="100000"/>
                        </a:lnSpc>
                        <a:spcAft>
                          <a:spcPts val="600"/>
                        </a:spcAft>
                        <a:tabLst>
                          <a:tab pos="2159000" algn="l"/>
                          <a:tab pos="4152900" algn="l"/>
                        </a:tabLst>
                      </a:pPr>
                      <a:r>
                        <a:rPr lang="en-US" sz="2400" b="1">
                          <a:effectLst/>
                          <a:latin typeface="Times New Roman" panose="02020603050405020304" pitchFamily="18" charset="0"/>
                          <a:cs typeface="Times New Roman" panose="02020603050405020304" pitchFamily="18" charset="0"/>
                        </a:rPr>
                        <a:t>Advantages</a:t>
                      </a:r>
                      <a:endParaRPr lang="en-CA" sz="24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1" marR="68581" marT="0" marB="0" anchor="ctr"/>
                </a:tc>
                <a:tc>
                  <a:txBody>
                    <a:bodyPr/>
                    <a:lstStyle/>
                    <a:p>
                      <a:pPr algn="l">
                        <a:lnSpc>
                          <a:spcPct val="100000"/>
                        </a:lnSpc>
                        <a:spcAft>
                          <a:spcPts val="600"/>
                        </a:spcAft>
                        <a:tabLst>
                          <a:tab pos="2159000" algn="l"/>
                          <a:tab pos="4152900" algn="l"/>
                        </a:tabLst>
                      </a:pPr>
                      <a:r>
                        <a:rPr lang="en-US" sz="2400" b="1" dirty="0">
                          <a:effectLst/>
                          <a:latin typeface="Times New Roman" panose="02020603050405020304" pitchFamily="18" charset="0"/>
                          <a:cs typeface="Times New Roman" panose="02020603050405020304" pitchFamily="18" charset="0"/>
                        </a:rPr>
                        <a:t>Disadvantages</a:t>
                      </a:r>
                      <a:endParaRPr lang="en-CA"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1" marR="68581" marT="0" marB="0" anchor="ctr"/>
                </a:tc>
              </a:tr>
              <a:tr h="3155249">
                <a:tc>
                  <a:txBody>
                    <a:bodyPr/>
                    <a:lstStyle/>
                    <a:p>
                      <a:pPr algn="l">
                        <a:lnSpc>
                          <a:spcPct val="100000"/>
                        </a:lnSpc>
                        <a:spcAft>
                          <a:spcPts val="600"/>
                        </a:spcAft>
                      </a:pPr>
                      <a:r>
                        <a:rPr lang="en-US" sz="1600" dirty="0">
                          <a:effectLst/>
                          <a:latin typeface="Times New Roman" panose="02020603050405020304" pitchFamily="18" charset="0"/>
                          <a:cs typeface="Times New Roman" panose="02020603050405020304" pitchFamily="18" charset="0"/>
                        </a:rPr>
                        <a:t>Computer software companies outsourcing programming work to India</a:t>
                      </a:r>
                      <a:endParaRPr lang="en-CA" sz="1600" dirty="0">
                        <a:effectLst/>
                        <a:latin typeface="Times New Roman" panose="02020603050405020304" pitchFamily="18" charset="0"/>
                        <a:cs typeface="Times New Roman" panose="02020603050405020304" pitchFamily="18" charset="0"/>
                      </a:endParaRPr>
                    </a:p>
                    <a:p>
                      <a:pPr algn="l">
                        <a:lnSpc>
                          <a:spcPct val="100000"/>
                        </a:lnSpc>
                        <a:spcAft>
                          <a:spcPts val="600"/>
                        </a:spcAft>
                      </a:pPr>
                      <a:r>
                        <a:rPr lang="en-US" sz="1600" dirty="0">
                          <a:effectLst/>
                          <a:latin typeface="Times New Roman" panose="02020603050405020304" pitchFamily="18" charset="0"/>
                          <a:cs typeface="Times New Roman" panose="02020603050405020304" pitchFamily="18" charset="0"/>
                        </a:rPr>
                        <a:t>Contracting out activities to companies that specialize in HRM</a:t>
                      </a:r>
                      <a:endParaRPr lang="en-CA"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1" marR="68581" marT="0" marB="0"/>
                </a:tc>
                <a:tc>
                  <a:txBody>
                    <a:bodyPr/>
                    <a:lstStyle/>
                    <a:p>
                      <a:pPr algn="l">
                        <a:lnSpc>
                          <a:spcPct val="100000"/>
                        </a:lnSpc>
                        <a:spcAft>
                          <a:spcPts val="600"/>
                        </a:spcAft>
                      </a:pPr>
                      <a:r>
                        <a:rPr lang="en-US" sz="1600" dirty="0">
                          <a:effectLst/>
                          <a:latin typeface="Times New Roman" panose="02020603050405020304" pitchFamily="18" charset="0"/>
                          <a:cs typeface="Times New Roman" panose="02020603050405020304" pitchFamily="18" charset="0"/>
                        </a:rPr>
                        <a:t>Takes advantage of lower </a:t>
                      </a:r>
                      <a:r>
                        <a:rPr lang="en-US" sz="1600" dirty="0" err="1">
                          <a:effectLst/>
                          <a:latin typeface="Times New Roman" panose="02020603050405020304" pitchFamily="18" charset="0"/>
                          <a:cs typeface="Times New Roman" panose="02020603050405020304" pitchFamily="18" charset="0"/>
                        </a:rPr>
                        <a:t>labour</a:t>
                      </a:r>
                      <a:r>
                        <a:rPr lang="en-US" sz="1600" dirty="0">
                          <a:effectLst/>
                          <a:latin typeface="Times New Roman" panose="02020603050405020304" pitchFamily="18" charset="0"/>
                          <a:cs typeface="Times New Roman" panose="02020603050405020304" pitchFamily="18" charset="0"/>
                        </a:rPr>
                        <a:t> costs</a:t>
                      </a:r>
                      <a:endParaRPr lang="en-CA" sz="1600" dirty="0">
                        <a:effectLst/>
                        <a:latin typeface="Times New Roman" panose="02020603050405020304" pitchFamily="18" charset="0"/>
                        <a:cs typeface="Times New Roman" panose="02020603050405020304" pitchFamily="18" charset="0"/>
                      </a:endParaRPr>
                    </a:p>
                    <a:p>
                      <a:pPr algn="l">
                        <a:lnSpc>
                          <a:spcPct val="100000"/>
                        </a:lnSpc>
                        <a:spcAft>
                          <a:spcPts val="600"/>
                        </a:spcAft>
                      </a:pPr>
                      <a:r>
                        <a:rPr lang="en-US" sz="1600" dirty="0">
                          <a:effectLst/>
                          <a:latin typeface="Times New Roman" panose="02020603050405020304" pitchFamily="18" charset="0"/>
                          <a:cs typeface="Times New Roman" panose="02020603050405020304" pitchFamily="18" charset="0"/>
                        </a:rPr>
                        <a:t>Provides flexibility by allowing the company to focus on core competencies</a:t>
                      </a:r>
                      <a:endParaRPr lang="en-CA" sz="1600" dirty="0">
                        <a:effectLst/>
                        <a:latin typeface="Times New Roman" panose="02020603050405020304" pitchFamily="18" charset="0"/>
                        <a:cs typeface="Times New Roman" panose="02020603050405020304" pitchFamily="18" charset="0"/>
                      </a:endParaRPr>
                    </a:p>
                    <a:p>
                      <a:pPr algn="l">
                        <a:lnSpc>
                          <a:spcPct val="100000"/>
                        </a:lnSpc>
                        <a:spcAft>
                          <a:spcPts val="600"/>
                        </a:spcAft>
                      </a:pPr>
                      <a:r>
                        <a:rPr lang="en-US" sz="1600" dirty="0">
                          <a:effectLst/>
                          <a:latin typeface="Times New Roman" panose="02020603050405020304" pitchFamily="18" charset="0"/>
                          <a:cs typeface="Times New Roman" panose="02020603050405020304" pitchFamily="18" charset="0"/>
                        </a:rPr>
                        <a:t>Reduces costs: when a company outsources, it does not have to provide benefits to full-time workers or invest in training</a:t>
                      </a:r>
                      <a:endParaRPr lang="en-CA"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1" marR="68581" marT="50809" marB="50809"/>
                </a:tc>
                <a:tc>
                  <a:txBody>
                    <a:bodyPr/>
                    <a:lstStyle/>
                    <a:p>
                      <a:pPr algn="l">
                        <a:lnSpc>
                          <a:spcPct val="100000"/>
                        </a:lnSpc>
                        <a:spcAft>
                          <a:spcPts val="600"/>
                        </a:spcAft>
                      </a:pPr>
                      <a:r>
                        <a:rPr lang="en-US" sz="1600" dirty="0">
                          <a:effectLst/>
                          <a:latin typeface="Times New Roman" panose="02020603050405020304" pitchFamily="18" charset="0"/>
                          <a:cs typeface="Times New Roman" panose="02020603050405020304" pitchFamily="18" charset="0"/>
                        </a:rPr>
                        <a:t>Lose control over the quality of goods and services.</a:t>
                      </a:r>
                      <a:endParaRPr lang="en-CA" sz="1600" dirty="0">
                        <a:effectLst/>
                        <a:latin typeface="Times New Roman" panose="02020603050405020304" pitchFamily="18" charset="0"/>
                        <a:cs typeface="Times New Roman" panose="02020603050405020304" pitchFamily="18" charset="0"/>
                      </a:endParaRPr>
                    </a:p>
                    <a:p>
                      <a:pPr algn="l">
                        <a:lnSpc>
                          <a:spcPct val="100000"/>
                        </a:lnSpc>
                        <a:spcAft>
                          <a:spcPts val="600"/>
                        </a:spcAft>
                      </a:pPr>
                      <a:r>
                        <a:rPr lang="en-US" sz="1600" dirty="0">
                          <a:effectLst/>
                          <a:latin typeface="Times New Roman" panose="02020603050405020304" pitchFamily="18" charset="0"/>
                          <a:cs typeface="Times New Roman" panose="02020603050405020304" pitchFamily="18" charset="0"/>
                        </a:rPr>
                        <a:t>Companies hired to do the work have less knowledge of organizational practices, procedures, and goals.</a:t>
                      </a:r>
                      <a:endParaRPr lang="en-CA" sz="1600" dirty="0">
                        <a:effectLst/>
                        <a:latin typeface="Times New Roman" panose="02020603050405020304" pitchFamily="18" charset="0"/>
                        <a:cs typeface="Times New Roman" panose="02020603050405020304" pitchFamily="18" charset="0"/>
                      </a:endParaRPr>
                    </a:p>
                    <a:p>
                      <a:pPr algn="l">
                        <a:lnSpc>
                          <a:spcPct val="100000"/>
                        </a:lnSpc>
                        <a:spcAft>
                          <a:spcPts val="600"/>
                        </a:spcAft>
                      </a:pPr>
                      <a:r>
                        <a:rPr lang="en-US" sz="1600" dirty="0">
                          <a:effectLst/>
                          <a:latin typeface="Times New Roman" panose="02020603050405020304" pitchFamily="18" charset="0"/>
                          <a:cs typeface="Times New Roman" panose="02020603050405020304" pitchFamily="18" charset="0"/>
                        </a:rPr>
                        <a:t>Outsourced employees have less commitment to an organization than do regular, full-time employees.</a:t>
                      </a:r>
                      <a:endParaRPr lang="en-CA" sz="1600" dirty="0">
                        <a:effectLst/>
                        <a:latin typeface="Times New Roman" panose="02020603050405020304" pitchFamily="18" charset="0"/>
                        <a:cs typeface="Times New Roman" panose="02020603050405020304" pitchFamily="18" charset="0"/>
                      </a:endParaRPr>
                    </a:p>
                    <a:p>
                      <a:pPr algn="l">
                        <a:lnSpc>
                          <a:spcPct val="100000"/>
                        </a:lnSpc>
                        <a:spcAft>
                          <a:spcPts val="600"/>
                        </a:spcAft>
                      </a:pPr>
                      <a:r>
                        <a:rPr lang="en-US" sz="1600" dirty="0">
                          <a:effectLst/>
                          <a:latin typeface="Times New Roman" panose="02020603050405020304" pitchFamily="18" charset="0"/>
                          <a:cs typeface="Times New Roman" panose="02020603050405020304" pitchFamily="18" charset="0"/>
                        </a:rPr>
                        <a:t>The potential to eliminate members’ jobs creates resistance to outsourcing by </a:t>
                      </a:r>
                      <a:r>
                        <a:rPr lang="en-US" sz="1600" dirty="0" err="1">
                          <a:effectLst/>
                          <a:latin typeface="Times New Roman" panose="02020603050405020304" pitchFamily="18" charset="0"/>
                          <a:cs typeface="Times New Roman" panose="02020603050405020304" pitchFamily="18" charset="0"/>
                        </a:rPr>
                        <a:t>labour</a:t>
                      </a:r>
                      <a:r>
                        <a:rPr lang="en-US" sz="1600" dirty="0">
                          <a:effectLst/>
                          <a:latin typeface="Times New Roman" panose="02020603050405020304" pitchFamily="18" charset="0"/>
                          <a:cs typeface="Times New Roman" panose="02020603050405020304" pitchFamily="18" charset="0"/>
                        </a:rPr>
                        <a:t> unions.</a:t>
                      </a:r>
                      <a:endParaRPr lang="en-CA"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1" marR="68581" marT="0" marB="0"/>
                </a:tc>
              </a:tr>
            </a:tbl>
          </a:graphicData>
        </a:graphic>
      </p:graphicFrame>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4"/>
          <p:cNvSpPr>
            <a:spLocks noGrp="1"/>
          </p:cNvSpPr>
          <p:nvPr>
            <p:ph type="title"/>
          </p:nvPr>
        </p:nvSpPr>
        <p:spPr>
          <a:xfrm>
            <a:off x="530225" y="1295400"/>
            <a:ext cx="8229600" cy="1143000"/>
          </a:xfrm>
        </p:spPr>
        <p:txBody>
          <a:bodyPr/>
          <a:lstStyle/>
          <a:p>
            <a:r>
              <a:rPr lang="en-CA" altLang="en-US" smtClean="0"/>
              <a:t>HRM Planning: Job Analysis</a:t>
            </a:r>
          </a:p>
        </p:txBody>
      </p:sp>
      <p:sp>
        <p:nvSpPr>
          <p:cNvPr id="25603" name="Rectangle 3"/>
          <p:cNvSpPr>
            <a:spLocks noGrp="1" noChangeArrowheads="1"/>
          </p:cNvSpPr>
          <p:nvPr>
            <p:ph idx="1"/>
          </p:nvPr>
        </p:nvSpPr>
        <p:spPr>
          <a:xfrm>
            <a:off x="530225" y="2667000"/>
            <a:ext cx="8229600" cy="2952750"/>
          </a:xfrm>
        </p:spPr>
        <p:txBody>
          <a:bodyPr/>
          <a:lstStyle/>
          <a:p>
            <a:pPr lvl="1">
              <a:buFont typeface="Arial" panose="020B0604020202020204" pitchFamily="34" charset="0"/>
              <a:buChar char="•"/>
              <a:defRPr/>
            </a:pPr>
            <a:r>
              <a:rPr lang="en-US" altLang="en-US" sz="2400" dirty="0" smtClean="0"/>
              <a:t>Succession planning – </a:t>
            </a:r>
            <a:r>
              <a:rPr lang="en-US" altLang="en-US" sz="2400" b="1" dirty="0" smtClean="0"/>
              <a:t>personal replacement charts</a:t>
            </a:r>
          </a:p>
          <a:p>
            <a:pPr lvl="1">
              <a:spcBef>
                <a:spcPts val="600"/>
              </a:spcBef>
              <a:buFont typeface="Arial" panose="020B0604020202020204" pitchFamily="34" charset="0"/>
              <a:buChar char="•"/>
              <a:defRPr/>
            </a:pPr>
            <a:r>
              <a:rPr lang="en-US" altLang="en-US" sz="2400" b="1" dirty="0" smtClean="0"/>
              <a:t>Job analysis </a:t>
            </a:r>
            <a:r>
              <a:rPr lang="en-US" altLang="en-US" sz="2400" dirty="0" smtClean="0"/>
              <a:t>determines the tasks, duties and responsibilities of the job.</a:t>
            </a:r>
          </a:p>
          <a:p>
            <a:pPr lvl="2">
              <a:spcBef>
                <a:spcPts val="0"/>
              </a:spcBef>
              <a:spcAft>
                <a:spcPts val="0"/>
              </a:spcAft>
              <a:buFont typeface="Wingdings" panose="05000000000000000000" pitchFamily="2" charset="2"/>
              <a:buChar char="Ø"/>
              <a:defRPr/>
            </a:pPr>
            <a:r>
              <a:rPr lang="en-US" altLang="en-US" dirty="0" smtClean="0"/>
              <a:t> A job analysis should be done for each job in the  </a:t>
            </a:r>
          </a:p>
          <a:p>
            <a:pPr marL="914400" lvl="2" indent="0">
              <a:spcBef>
                <a:spcPts val="0"/>
              </a:spcBef>
              <a:spcAft>
                <a:spcPts val="0"/>
              </a:spcAft>
              <a:buFontTx/>
              <a:buNone/>
              <a:defRPr/>
            </a:pPr>
            <a:r>
              <a:rPr lang="en-US" altLang="en-US" dirty="0"/>
              <a:t> </a:t>
            </a:r>
            <a:r>
              <a:rPr lang="en-US" altLang="en-US" dirty="0" smtClean="0"/>
              <a:t>   organization.</a:t>
            </a:r>
          </a:p>
          <a:p>
            <a:pPr lvl="2">
              <a:spcBef>
                <a:spcPts val="0"/>
              </a:spcBef>
              <a:spcAft>
                <a:spcPts val="0"/>
              </a:spcAft>
              <a:buFont typeface="Wingdings" panose="05000000000000000000" pitchFamily="2" charset="2"/>
              <a:buChar char="Ø"/>
              <a:defRPr/>
            </a:pPr>
            <a:r>
              <a:rPr lang="en-US" altLang="en-US" dirty="0" smtClean="0"/>
              <a:t> Current trends are toward flexible jobs where duties are  </a:t>
            </a:r>
          </a:p>
          <a:p>
            <a:pPr marL="914400" lvl="2" indent="0">
              <a:spcBef>
                <a:spcPts val="0"/>
              </a:spcBef>
              <a:spcAft>
                <a:spcPts val="0"/>
              </a:spcAft>
              <a:buFontTx/>
              <a:buNone/>
              <a:defRPr/>
            </a:pPr>
            <a:r>
              <a:rPr lang="en-US" altLang="en-US" dirty="0"/>
              <a:t> </a:t>
            </a:r>
            <a:r>
              <a:rPr lang="en-US" altLang="en-US" dirty="0" smtClean="0"/>
              <a:t>   not easily defined in advance.</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4"/>
          <p:cNvSpPr>
            <a:spLocks noGrp="1"/>
          </p:cNvSpPr>
          <p:nvPr>
            <p:ph type="title"/>
          </p:nvPr>
        </p:nvSpPr>
        <p:spPr>
          <a:xfrm>
            <a:off x="457200" y="762000"/>
            <a:ext cx="8229600" cy="1143000"/>
          </a:xfrm>
        </p:spPr>
        <p:txBody>
          <a:bodyPr/>
          <a:lstStyle/>
          <a:p>
            <a:r>
              <a:rPr lang="en-CA" altLang="en-US" smtClean="0"/>
              <a:t>Recruitment and Selection</a:t>
            </a:r>
          </a:p>
        </p:txBody>
      </p:sp>
      <p:sp>
        <p:nvSpPr>
          <p:cNvPr id="33795" name="Rectangle 3"/>
          <p:cNvSpPr>
            <a:spLocks noGrp="1" noChangeArrowheads="1"/>
          </p:cNvSpPr>
          <p:nvPr>
            <p:ph idx="1"/>
          </p:nvPr>
        </p:nvSpPr>
        <p:spPr>
          <a:xfrm>
            <a:off x="228600" y="1896533"/>
            <a:ext cx="8686800" cy="4368800"/>
          </a:xfrm>
        </p:spPr>
        <p:txBody>
          <a:bodyPr/>
          <a:lstStyle/>
          <a:p>
            <a:pPr lvl="1">
              <a:buFont typeface="Arial" panose="020B0604020202020204" pitchFamily="34" charset="0"/>
              <a:buChar char="•"/>
            </a:pPr>
            <a:r>
              <a:rPr lang="en-US" altLang="en-US" sz="2400" b="1" dirty="0" smtClean="0"/>
              <a:t>External Recruiting</a:t>
            </a:r>
          </a:p>
          <a:p>
            <a:pPr lvl="2">
              <a:buSzPct val="85000"/>
              <a:buFont typeface="Wingdings" panose="05000000000000000000" pitchFamily="2" charset="2"/>
              <a:buChar char="Ø"/>
            </a:pPr>
            <a:r>
              <a:rPr lang="en-US" altLang="en-US" dirty="0" smtClean="0"/>
              <a:t>Managers advertise in newspapers, hold open houses, recruit at universities, and on the Internet.</a:t>
            </a:r>
          </a:p>
          <a:p>
            <a:pPr lvl="2">
              <a:buSzPct val="85000"/>
              <a:buFont typeface="Wingdings" panose="05000000000000000000" pitchFamily="2" charset="2"/>
              <a:buChar char="Ø"/>
            </a:pPr>
            <a:r>
              <a:rPr lang="en-US" altLang="en-US" dirty="0" smtClean="0"/>
              <a:t>External recruitment is difficult since many new jobs have specific skill needs.</a:t>
            </a:r>
          </a:p>
          <a:p>
            <a:pPr lvl="1">
              <a:buFont typeface="Arial" panose="020B0604020202020204" pitchFamily="34" charset="0"/>
              <a:buChar char="•"/>
            </a:pPr>
            <a:r>
              <a:rPr lang="en-US" altLang="en-US" sz="2400" b="1" dirty="0" smtClean="0"/>
              <a:t>Internal Recruiting</a:t>
            </a:r>
          </a:p>
          <a:p>
            <a:pPr lvl="2">
              <a:buSzPct val="85000"/>
              <a:buFont typeface="Wingdings" panose="05000000000000000000" pitchFamily="2" charset="2"/>
              <a:buChar char="Ø"/>
            </a:pPr>
            <a:r>
              <a:rPr lang="en-US" altLang="en-US" dirty="0" smtClean="0"/>
              <a:t>Workers know the firm’s culture, may not have new ideas.</a:t>
            </a:r>
          </a:p>
          <a:p>
            <a:pPr lvl="2">
              <a:buSzPct val="85000"/>
              <a:buFont typeface="Wingdings" panose="05000000000000000000" pitchFamily="2" charset="2"/>
              <a:buChar char="Ø"/>
            </a:pPr>
            <a:r>
              <a:rPr lang="en-US" altLang="en-US" dirty="0" smtClean="0"/>
              <a:t>Managers likely already know the candidates.</a:t>
            </a:r>
          </a:p>
          <a:p>
            <a:pPr lvl="2">
              <a:buSzPct val="85000"/>
              <a:buFont typeface="Wingdings" panose="05000000000000000000" pitchFamily="2" charset="2"/>
              <a:buChar char="Ø"/>
            </a:pPr>
            <a:r>
              <a:rPr lang="en-US" altLang="en-US" dirty="0" smtClean="0"/>
              <a:t>Internal advancement can motivate employees.</a:t>
            </a:r>
          </a:p>
          <a:p>
            <a:pPr lvl="1"/>
            <a:endParaRPr lang="en-US" altLang="en-US" sz="2400" dirty="0" smtClean="0"/>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4"/>
          <p:cNvSpPr>
            <a:spLocks noGrp="1"/>
          </p:cNvSpPr>
          <p:nvPr>
            <p:ph type="title"/>
          </p:nvPr>
        </p:nvSpPr>
        <p:spPr>
          <a:xfrm>
            <a:off x="493713" y="762000"/>
            <a:ext cx="8229600" cy="1143000"/>
          </a:xfrm>
        </p:spPr>
        <p:txBody>
          <a:bodyPr/>
          <a:lstStyle/>
          <a:p>
            <a:r>
              <a:rPr lang="en-CA" altLang="en-US" smtClean="0"/>
              <a:t>Recruitment and Selection</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3600" y="1905000"/>
            <a:ext cx="5230892" cy="4471416"/>
          </a:xfrm>
          <a:prstGeom prst="rect">
            <a:avLst/>
          </a:prstGeom>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4"/>
          <p:cNvSpPr>
            <a:spLocks noGrp="1"/>
          </p:cNvSpPr>
          <p:nvPr>
            <p:ph type="title"/>
          </p:nvPr>
        </p:nvSpPr>
        <p:spPr>
          <a:xfrm>
            <a:off x="381000" y="982133"/>
            <a:ext cx="8229600" cy="1143000"/>
          </a:xfrm>
        </p:spPr>
        <p:txBody>
          <a:bodyPr/>
          <a:lstStyle/>
          <a:p>
            <a:r>
              <a:rPr lang="en-CA" altLang="en-US" dirty="0" smtClean="0"/>
              <a:t>The Selection Process</a:t>
            </a:r>
          </a:p>
        </p:txBody>
      </p:sp>
      <p:sp>
        <p:nvSpPr>
          <p:cNvPr id="35843" name="Rectangle 3"/>
          <p:cNvSpPr>
            <a:spLocks noGrp="1" noChangeArrowheads="1"/>
          </p:cNvSpPr>
          <p:nvPr>
            <p:ph idx="1"/>
          </p:nvPr>
        </p:nvSpPr>
        <p:spPr>
          <a:xfrm>
            <a:off x="30163" y="2133600"/>
            <a:ext cx="6632575" cy="3733800"/>
          </a:xfrm>
        </p:spPr>
        <p:txBody>
          <a:bodyPr/>
          <a:lstStyle/>
          <a:p>
            <a:pPr lvl="1">
              <a:buFont typeface="Arial" panose="020B0604020202020204" pitchFamily="34" charset="0"/>
              <a:buChar char="•"/>
              <a:defRPr/>
            </a:pPr>
            <a:r>
              <a:rPr lang="en-US" altLang="en-US" sz="2400" b="1" dirty="0" smtClean="0"/>
              <a:t>Selection tools must be reliable and valid.</a:t>
            </a:r>
          </a:p>
          <a:p>
            <a:pPr lvl="2">
              <a:buFont typeface="Wingdings" panose="05000000000000000000" pitchFamily="2" charset="2"/>
              <a:buChar char="Ø"/>
              <a:defRPr/>
            </a:pPr>
            <a:r>
              <a:rPr lang="en-US" altLang="en-US" b="1" dirty="0" smtClean="0"/>
              <a:t>Reliability</a:t>
            </a:r>
            <a:r>
              <a:rPr lang="en-US" altLang="en-US" dirty="0" smtClean="0"/>
              <a:t>: the degree to which                   the tool measures the same thing           each time it is used.</a:t>
            </a:r>
          </a:p>
          <a:p>
            <a:pPr lvl="2">
              <a:buFont typeface="Wingdings" panose="05000000000000000000" pitchFamily="2" charset="2"/>
              <a:buChar char="Ø"/>
              <a:defRPr/>
            </a:pPr>
            <a:r>
              <a:rPr lang="en-US" altLang="en-US" b="1" dirty="0" smtClean="0"/>
              <a:t>Validity</a:t>
            </a:r>
            <a:r>
              <a:rPr lang="en-US" altLang="en-US" dirty="0" smtClean="0"/>
              <a:t>: </a:t>
            </a:r>
          </a:p>
          <a:p>
            <a:pPr marL="914400" lvl="2" indent="0">
              <a:spcBef>
                <a:spcPts val="0"/>
              </a:spcBef>
              <a:spcAft>
                <a:spcPts val="0"/>
              </a:spcAft>
              <a:buFontTx/>
              <a:buNone/>
              <a:defRPr/>
            </a:pPr>
            <a:r>
              <a:rPr lang="en-US" altLang="en-US" dirty="0" smtClean="0"/>
              <a:t>   Does the test measure                                             </a:t>
            </a:r>
          </a:p>
          <a:p>
            <a:pPr marL="914400" lvl="2" indent="0">
              <a:spcBef>
                <a:spcPts val="0"/>
              </a:spcBef>
              <a:spcAft>
                <a:spcPts val="0"/>
              </a:spcAft>
              <a:buFontTx/>
              <a:buNone/>
              <a:defRPr/>
            </a:pPr>
            <a:r>
              <a:rPr lang="en-US" altLang="en-US" dirty="0"/>
              <a:t> </a:t>
            </a:r>
            <a:r>
              <a:rPr lang="en-US" altLang="en-US" dirty="0" smtClean="0"/>
              <a:t>  what it is supposed to measure?</a:t>
            </a:r>
          </a:p>
        </p:txBody>
      </p:sp>
      <p:graphicFrame>
        <p:nvGraphicFramePr>
          <p:cNvPr id="4" name="Picture 12"/>
          <p:cNvGraphicFramePr>
            <a:graphicFrameLocks/>
          </p:cNvGraphicFramePr>
          <p:nvPr>
            <p:extLst>
              <p:ext uri="{D42A27DB-BD31-4B8C-83A1-F6EECF244321}">
                <p14:modId xmlns:p14="http://schemas.microsoft.com/office/powerpoint/2010/main" val="3021957732"/>
              </p:ext>
            </p:extLst>
          </p:nvPr>
        </p:nvGraphicFramePr>
        <p:xfrm>
          <a:off x="3733800" y="2091267"/>
          <a:ext cx="6400800" cy="40515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4"/>
          <p:cNvSpPr>
            <a:spLocks noGrp="1"/>
          </p:cNvSpPr>
          <p:nvPr>
            <p:ph type="title"/>
          </p:nvPr>
        </p:nvSpPr>
        <p:spPr>
          <a:xfrm>
            <a:off x="493713" y="1295400"/>
            <a:ext cx="8229600" cy="1143000"/>
          </a:xfrm>
        </p:spPr>
        <p:txBody>
          <a:bodyPr/>
          <a:lstStyle/>
          <a:p>
            <a:r>
              <a:rPr lang="en-CA" altLang="en-US" smtClean="0"/>
              <a:t>The Selection Process</a:t>
            </a:r>
          </a:p>
        </p:txBody>
      </p:sp>
      <p:sp>
        <p:nvSpPr>
          <p:cNvPr id="39939" name="Rectangle 3"/>
          <p:cNvSpPr>
            <a:spLocks noGrp="1" noChangeArrowheads="1"/>
          </p:cNvSpPr>
          <p:nvPr>
            <p:ph idx="1"/>
          </p:nvPr>
        </p:nvSpPr>
        <p:spPr>
          <a:xfrm>
            <a:off x="304800" y="2667000"/>
            <a:ext cx="8229600" cy="2952750"/>
          </a:xfrm>
        </p:spPr>
        <p:txBody>
          <a:bodyPr/>
          <a:lstStyle/>
          <a:p>
            <a:pPr lvl="1">
              <a:buFont typeface="Arial" panose="020B0604020202020204" pitchFamily="34" charset="0"/>
              <a:buChar char="•"/>
            </a:pPr>
            <a:r>
              <a:rPr lang="en-US" altLang="en-US" sz="2400" smtClean="0"/>
              <a:t>Once a pool of applicants are identified qualifications must be determined. </a:t>
            </a:r>
          </a:p>
          <a:p>
            <a:pPr lvl="2">
              <a:buFont typeface="Wingdings" panose="05000000000000000000" pitchFamily="2" charset="2"/>
              <a:buChar char="Ø"/>
            </a:pPr>
            <a:r>
              <a:rPr lang="en-US" altLang="en-US" smtClean="0"/>
              <a:t>Background Information</a:t>
            </a:r>
          </a:p>
          <a:p>
            <a:pPr lvl="2">
              <a:buFont typeface="Wingdings" panose="05000000000000000000" pitchFamily="2" charset="2"/>
              <a:buChar char="Ø"/>
            </a:pPr>
            <a:r>
              <a:rPr lang="en-US" altLang="en-US" smtClean="0"/>
              <a:t>Interviews: Structured and Unstructured</a:t>
            </a:r>
          </a:p>
          <a:p>
            <a:pPr lvl="2">
              <a:buFont typeface="Wingdings" panose="05000000000000000000" pitchFamily="2" charset="2"/>
              <a:buChar char="Ø"/>
            </a:pPr>
            <a:r>
              <a:rPr lang="en-CA" altLang="en-US" smtClean="0"/>
              <a:t>A realistic job preview </a:t>
            </a:r>
            <a:r>
              <a:rPr lang="en-US" altLang="en-US" smtClean="0"/>
              <a:t>Two types:</a:t>
            </a:r>
          </a:p>
          <a:p>
            <a:pPr lvl="3"/>
            <a:endParaRPr lang="en-US" altLang="en-US" sz="2400" smtClean="0"/>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4"/>
          <p:cNvSpPr>
            <a:spLocks noGrp="1"/>
          </p:cNvSpPr>
          <p:nvPr>
            <p:ph type="title"/>
          </p:nvPr>
        </p:nvSpPr>
        <p:spPr>
          <a:xfrm>
            <a:off x="533400" y="1143000"/>
            <a:ext cx="8229600" cy="1143000"/>
          </a:xfrm>
        </p:spPr>
        <p:txBody>
          <a:bodyPr/>
          <a:lstStyle/>
          <a:p>
            <a:r>
              <a:rPr lang="en-CA" altLang="en-US" dirty="0" smtClean="0"/>
              <a:t>The Selection Process: Examples of Interview Question Types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00" y="2667000"/>
            <a:ext cx="8248477" cy="2853191"/>
          </a:xfrm>
          <a:prstGeom prst="rect">
            <a:avLst/>
          </a:prstGeom>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4"/>
          <p:cNvSpPr>
            <a:spLocks noGrp="1"/>
          </p:cNvSpPr>
          <p:nvPr>
            <p:ph type="title"/>
          </p:nvPr>
        </p:nvSpPr>
        <p:spPr>
          <a:xfrm>
            <a:off x="531813" y="1219200"/>
            <a:ext cx="8229600" cy="1143000"/>
          </a:xfrm>
        </p:spPr>
        <p:txBody>
          <a:bodyPr/>
          <a:lstStyle/>
          <a:p>
            <a:r>
              <a:rPr lang="en-CA" altLang="en-US" smtClean="0"/>
              <a:t>The Selection Process: Testing</a:t>
            </a:r>
          </a:p>
        </p:txBody>
      </p:sp>
      <p:sp>
        <p:nvSpPr>
          <p:cNvPr id="44035" name="Rectangle 3"/>
          <p:cNvSpPr>
            <a:spLocks noGrp="1" noChangeArrowheads="1"/>
          </p:cNvSpPr>
          <p:nvPr>
            <p:ph idx="1"/>
          </p:nvPr>
        </p:nvSpPr>
        <p:spPr>
          <a:xfrm>
            <a:off x="-158750" y="2667000"/>
            <a:ext cx="8920163" cy="2952750"/>
          </a:xfrm>
        </p:spPr>
        <p:txBody>
          <a:bodyPr/>
          <a:lstStyle/>
          <a:p>
            <a:pPr lvl="2"/>
            <a:r>
              <a:rPr lang="en-US" altLang="en-US" dirty="0" smtClean="0"/>
              <a:t>Testing: includes testing of ability, personality, physical ability, and performance</a:t>
            </a:r>
          </a:p>
          <a:p>
            <a:pPr lvl="3">
              <a:buFont typeface="Wingdings" panose="05000000000000000000" pitchFamily="2" charset="2"/>
              <a:buChar char="Ø"/>
            </a:pPr>
            <a:r>
              <a:rPr lang="en-US" altLang="en-US" sz="2400" b="1" dirty="0" smtClean="0"/>
              <a:t>Ability test</a:t>
            </a:r>
            <a:r>
              <a:rPr lang="en-US" altLang="en-US" sz="2400" dirty="0" smtClean="0"/>
              <a:t>: assess if applicant has right skills for the job.</a:t>
            </a:r>
          </a:p>
          <a:p>
            <a:pPr lvl="3">
              <a:buFont typeface="Wingdings" panose="05000000000000000000" pitchFamily="2" charset="2"/>
              <a:buChar char="Ø"/>
            </a:pPr>
            <a:r>
              <a:rPr lang="en-US" altLang="en-US" sz="2400" b="1" dirty="0" smtClean="0"/>
              <a:t>Personality test</a:t>
            </a:r>
            <a:r>
              <a:rPr lang="en-US" altLang="en-US" sz="2400" dirty="0" smtClean="0"/>
              <a:t>: seek traits relevant to job performance.</a:t>
            </a:r>
          </a:p>
          <a:p>
            <a:pPr lvl="3">
              <a:buFont typeface="Wingdings" panose="05000000000000000000" pitchFamily="2" charset="2"/>
              <a:buChar char="Ø"/>
            </a:pPr>
            <a:r>
              <a:rPr lang="en-US" altLang="en-US" sz="2400" b="1" dirty="0" smtClean="0"/>
              <a:t>Physical ability test</a:t>
            </a:r>
            <a:r>
              <a:rPr lang="en-US" altLang="en-US" sz="2400" dirty="0" smtClean="0"/>
              <a:t>: assesses whether applicant has physical ability to do job tasks</a:t>
            </a: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3"/>
          <p:cNvSpPr>
            <a:spLocks noGrp="1"/>
          </p:cNvSpPr>
          <p:nvPr>
            <p:ph type="title"/>
          </p:nvPr>
        </p:nvSpPr>
        <p:spPr>
          <a:xfrm>
            <a:off x="493712" y="1066800"/>
            <a:ext cx="8229600" cy="1143000"/>
          </a:xfrm>
        </p:spPr>
        <p:txBody>
          <a:bodyPr/>
          <a:lstStyle/>
          <a:p>
            <a:r>
              <a:rPr lang="en-CA" altLang="en-US" smtClean="0"/>
              <a:t>Selection Process</a:t>
            </a:r>
          </a:p>
        </p:txBody>
      </p:sp>
      <p:sp>
        <p:nvSpPr>
          <p:cNvPr id="46083" name="Rectangle 3"/>
          <p:cNvSpPr>
            <a:spLocks noGrp="1" noChangeArrowheads="1"/>
          </p:cNvSpPr>
          <p:nvPr>
            <p:ph idx="1"/>
          </p:nvPr>
        </p:nvSpPr>
        <p:spPr>
          <a:xfrm>
            <a:off x="187324" y="2438400"/>
            <a:ext cx="8842375" cy="2952750"/>
          </a:xfrm>
        </p:spPr>
        <p:txBody>
          <a:bodyPr/>
          <a:lstStyle/>
          <a:p>
            <a:pPr lvl="2"/>
            <a:r>
              <a:rPr lang="en-US" altLang="en-US" b="1" smtClean="0"/>
              <a:t>Performance Tests</a:t>
            </a:r>
          </a:p>
          <a:p>
            <a:pPr lvl="3">
              <a:buFont typeface="Wingdings" panose="05000000000000000000" pitchFamily="2" charset="2"/>
              <a:buChar char="Ø"/>
            </a:pPr>
            <a:r>
              <a:rPr lang="en-US" altLang="en-US" sz="2400" smtClean="0"/>
              <a:t>Typing speed test is one example.</a:t>
            </a:r>
          </a:p>
          <a:p>
            <a:pPr lvl="3">
              <a:buFont typeface="Wingdings" panose="05000000000000000000" pitchFamily="2" charset="2"/>
              <a:buChar char="Ø"/>
            </a:pPr>
            <a:r>
              <a:rPr lang="en-US" altLang="en-US" sz="2400" smtClean="0"/>
              <a:t>Assessment Center: candidates assessed on job- related activities over a period of a few days.</a:t>
            </a:r>
          </a:p>
          <a:p>
            <a:pPr lvl="2"/>
            <a:r>
              <a:rPr lang="en-US" altLang="en-US" b="1" smtClean="0"/>
              <a:t>References</a:t>
            </a:r>
          </a:p>
          <a:p>
            <a:pPr lvl="3">
              <a:buFont typeface="Wingdings" panose="05000000000000000000" pitchFamily="2" charset="2"/>
              <a:buChar char="Ø"/>
            </a:pPr>
            <a:r>
              <a:rPr lang="en-US" altLang="en-US" sz="2400" smtClean="0"/>
              <a:t>Can be hard to get accurate, unbiased information.</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493713" y="914400"/>
            <a:ext cx="8229600" cy="1143000"/>
          </a:xfrm>
        </p:spPr>
        <p:txBody>
          <a:bodyPr/>
          <a:lstStyle/>
          <a:p>
            <a:r>
              <a:rPr lang="en-CA" altLang="en-US" smtClean="0"/>
              <a:t>Typical Steps in the Hiring Process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8613" y="2057400"/>
            <a:ext cx="6019800" cy="3828593"/>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4"/>
          <p:cNvSpPr>
            <a:spLocks noGrp="1"/>
          </p:cNvSpPr>
          <p:nvPr>
            <p:ph type="title"/>
          </p:nvPr>
        </p:nvSpPr>
        <p:spPr>
          <a:xfrm>
            <a:off x="493713" y="914400"/>
            <a:ext cx="8229600" cy="1143000"/>
          </a:xfrm>
        </p:spPr>
        <p:txBody>
          <a:bodyPr/>
          <a:lstStyle/>
          <a:p>
            <a:r>
              <a:rPr lang="en-CA" altLang="en-US" smtClean="0"/>
              <a:t>Orientation, Training and Development</a:t>
            </a:r>
          </a:p>
        </p:txBody>
      </p:sp>
      <p:sp>
        <p:nvSpPr>
          <p:cNvPr id="50179" name="Rectangle 3"/>
          <p:cNvSpPr>
            <a:spLocks noGrp="1" noChangeArrowheads="1"/>
          </p:cNvSpPr>
          <p:nvPr>
            <p:ph idx="1"/>
          </p:nvPr>
        </p:nvSpPr>
        <p:spPr>
          <a:xfrm>
            <a:off x="493713" y="2209800"/>
            <a:ext cx="8229600" cy="4038600"/>
          </a:xfrm>
        </p:spPr>
        <p:txBody>
          <a:bodyPr/>
          <a:lstStyle/>
          <a:p>
            <a:pPr lvl="1">
              <a:buFont typeface="Arial" panose="020B0604020202020204" pitchFamily="34" charset="0"/>
              <a:buChar char="•"/>
            </a:pPr>
            <a:r>
              <a:rPr lang="en-US" altLang="en-US" sz="2400" b="1" dirty="0" smtClean="0"/>
              <a:t>Orientation</a:t>
            </a:r>
            <a:r>
              <a:rPr lang="en-US" altLang="en-US" sz="2400" dirty="0" smtClean="0"/>
              <a:t> the introduction to the culture, norms, policies, values, vision and mission of the organization</a:t>
            </a:r>
            <a:endParaRPr lang="en-CA" altLang="en-US" sz="2400" dirty="0" smtClean="0"/>
          </a:p>
          <a:p>
            <a:pPr lvl="1">
              <a:buFont typeface="Arial" panose="020B0604020202020204" pitchFamily="34" charset="0"/>
              <a:buChar char="•"/>
            </a:pPr>
            <a:r>
              <a:rPr lang="en-US" altLang="en-US" sz="2400" b="1" dirty="0" smtClean="0"/>
              <a:t>Training</a:t>
            </a:r>
            <a:r>
              <a:rPr lang="en-US" altLang="en-US" sz="2400" dirty="0" smtClean="0"/>
              <a:t>: teach organizational members how to perform current jobs. </a:t>
            </a:r>
          </a:p>
          <a:p>
            <a:pPr lvl="1">
              <a:buFont typeface="Arial" panose="020B0604020202020204" pitchFamily="34" charset="0"/>
              <a:buChar char="•"/>
            </a:pPr>
            <a:r>
              <a:rPr lang="en-US" altLang="en-US" sz="2400" b="1" dirty="0" smtClean="0"/>
              <a:t>Development</a:t>
            </a:r>
            <a:r>
              <a:rPr lang="en-US" altLang="en-US" sz="2400" dirty="0" smtClean="0"/>
              <a:t>: builds worker’s skills to enable them to take on new duties.</a:t>
            </a:r>
          </a:p>
          <a:p>
            <a:pPr lvl="2">
              <a:buFont typeface="Wingdings" panose="05000000000000000000" pitchFamily="2" charset="2"/>
              <a:buChar char="Ø"/>
            </a:pPr>
            <a:r>
              <a:rPr lang="en-US" altLang="en-US" sz="2000" dirty="0" smtClean="0"/>
              <a:t>Training used more often at lower levels of firm, development is common with managers.</a:t>
            </a:r>
          </a:p>
          <a:p>
            <a:pPr lvl="2">
              <a:buFont typeface="Wingdings" panose="05000000000000000000" pitchFamily="2" charset="2"/>
              <a:buChar char="Ø"/>
            </a:pPr>
            <a:r>
              <a:rPr lang="en-US" altLang="en-US" sz="2000" dirty="0" smtClean="0"/>
              <a:t>A Needs Assessment should be taken first to determine who needs which program and what topics should be stressed.</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4"/>
          <p:cNvSpPr>
            <a:spLocks noGrp="1"/>
          </p:cNvSpPr>
          <p:nvPr>
            <p:ph type="title"/>
          </p:nvPr>
        </p:nvSpPr>
        <p:spPr>
          <a:xfrm>
            <a:off x="457200" y="1447800"/>
            <a:ext cx="8229600" cy="1143000"/>
          </a:xfrm>
        </p:spPr>
        <p:txBody>
          <a:bodyPr/>
          <a:lstStyle/>
          <a:p>
            <a:r>
              <a:rPr lang="en-CA" altLang="en-US" dirty="0" smtClean="0"/>
              <a:t>Training and Development Methods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2590800"/>
            <a:ext cx="8331289" cy="3599688"/>
          </a:xfrm>
          <a:prstGeom prst="rect">
            <a:avLst/>
          </a:prstGeom>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4"/>
          <p:cNvSpPr>
            <a:spLocks noGrp="1"/>
          </p:cNvSpPr>
          <p:nvPr>
            <p:ph type="title"/>
          </p:nvPr>
        </p:nvSpPr>
        <p:spPr>
          <a:xfrm>
            <a:off x="493713" y="914400"/>
            <a:ext cx="8229600" cy="1143000"/>
          </a:xfrm>
        </p:spPr>
        <p:txBody>
          <a:bodyPr/>
          <a:lstStyle/>
          <a:p>
            <a:r>
              <a:rPr lang="en-CA" altLang="en-US" smtClean="0"/>
              <a:t>Performance Appraisal &amp; Feedback</a:t>
            </a:r>
          </a:p>
        </p:txBody>
      </p:sp>
      <p:sp>
        <p:nvSpPr>
          <p:cNvPr id="54275" name="Rectangle 3"/>
          <p:cNvSpPr>
            <a:spLocks noGrp="1" noChangeArrowheads="1"/>
          </p:cNvSpPr>
          <p:nvPr>
            <p:ph idx="1"/>
          </p:nvPr>
        </p:nvSpPr>
        <p:spPr>
          <a:xfrm>
            <a:off x="527580" y="2438400"/>
            <a:ext cx="8229600" cy="2952750"/>
          </a:xfrm>
        </p:spPr>
        <p:txBody>
          <a:bodyPr/>
          <a:lstStyle/>
          <a:p>
            <a:r>
              <a:rPr lang="en-CA" altLang="en-US" b="1" dirty="0" smtClean="0"/>
              <a:t>Performance Appraisal </a:t>
            </a:r>
            <a:r>
              <a:rPr lang="en-CA" altLang="en-US" dirty="0" smtClean="0"/>
              <a:t>- The evaluation of employees’ job performance and contributions to their organization.</a:t>
            </a:r>
          </a:p>
          <a:p>
            <a:endParaRPr lang="en-CA" altLang="en-US" sz="1200" dirty="0" smtClean="0"/>
          </a:p>
          <a:p>
            <a:r>
              <a:rPr lang="en-CA" altLang="en-US" b="1" dirty="0" smtClean="0"/>
              <a:t>Performance Feedback </a:t>
            </a:r>
            <a:r>
              <a:rPr lang="en-CA" altLang="en-US" dirty="0" smtClean="0"/>
              <a:t>- The process through which managers share performance appraisal information with subordinates, give subordinates an opportunity to reflect on their own performance, and develop, with subordinates, plans for the future.</a:t>
            </a:r>
          </a:p>
          <a:p>
            <a:pPr lvl="1"/>
            <a:endParaRPr lang="en-US" altLang="en-US" dirty="0" smtClean="0"/>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4"/>
          <p:cNvSpPr>
            <a:spLocks noGrp="1"/>
          </p:cNvSpPr>
          <p:nvPr>
            <p:ph type="title"/>
          </p:nvPr>
        </p:nvSpPr>
        <p:spPr>
          <a:xfrm>
            <a:off x="503238" y="1143000"/>
            <a:ext cx="8229600" cy="1143000"/>
          </a:xfrm>
        </p:spPr>
        <p:txBody>
          <a:bodyPr/>
          <a:lstStyle/>
          <a:p>
            <a:r>
              <a:rPr lang="en-CA" altLang="en-US" dirty="0" smtClean="0"/>
              <a:t>Types of Performance Appraisals</a:t>
            </a:r>
          </a:p>
        </p:txBody>
      </p:sp>
      <p:sp>
        <p:nvSpPr>
          <p:cNvPr id="56323" name="Rectangle 3"/>
          <p:cNvSpPr>
            <a:spLocks noGrp="1" noChangeArrowheads="1"/>
          </p:cNvSpPr>
          <p:nvPr>
            <p:ph idx="1"/>
          </p:nvPr>
        </p:nvSpPr>
        <p:spPr>
          <a:xfrm>
            <a:off x="304800" y="2438400"/>
            <a:ext cx="8428038" cy="2952750"/>
          </a:xfrm>
        </p:spPr>
        <p:txBody>
          <a:bodyPr/>
          <a:lstStyle/>
          <a:p>
            <a:pPr lvl="1">
              <a:buFont typeface="Arial" panose="020B0604020202020204" pitchFamily="34" charset="0"/>
              <a:buChar char="•"/>
            </a:pPr>
            <a:r>
              <a:rPr lang="en-US" altLang="en-US" sz="2400" b="1" dirty="0" smtClean="0"/>
              <a:t>Trait Appraisals</a:t>
            </a:r>
            <a:r>
              <a:rPr lang="en-US" altLang="en-US" sz="2400" dirty="0" smtClean="0"/>
              <a:t>: Evaluate on traits (skills, abilities) related to the job.</a:t>
            </a:r>
          </a:p>
          <a:p>
            <a:pPr lvl="2">
              <a:buFont typeface="Wingdings" panose="05000000000000000000" pitchFamily="2" charset="2"/>
              <a:buChar char="Ø"/>
            </a:pPr>
            <a:r>
              <a:rPr lang="en-US" altLang="en-US" dirty="0" smtClean="0"/>
              <a:t>Problem: Even though a worker has the trait, they may not use it in the job and it is hard to give feedback.</a:t>
            </a:r>
          </a:p>
          <a:p>
            <a:pPr lvl="1">
              <a:buFont typeface="Arial" panose="020B0604020202020204" pitchFamily="34" charset="0"/>
              <a:buChar char="•"/>
            </a:pPr>
            <a:r>
              <a:rPr lang="en-US" altLang="en-US" sz="2400" b="1" dirty="0" smtClean="0"/>
              <a:t>Behaviour Appraisals:</a:t>
            </a:r>
            <a:r>
              <a:rPr lang="en-US" altLang="en-US" sz="2400" dirty="0" smtClean="0"/>
              <a:t> How a worker does the job.	</a:t>
            </a:r>
          </a:p>
          <a:p>
            <a:pPr lvl="2">
              <a:buFont typeface="Wingdings" panose="05000000000000000000" pitchFamily="2" charset="2"/>
              <a:buChar char="Ø"/>
            </a:pPr>
            <a:r>
              <a:rPr lang="en-US" altLang="en-US" dirty="0" smtClean="0"/>
              <a:t>Focuses on what a worker does and provides good feedback options.</a:t>
            </a:r>
          </a:p>
          <a:p>
            <a:pPr lvl="1"/>
            <a:endParaRPr lang="en-US" altLang="en-US" dirty="0" smtClean="0"/>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3"/>
          <p:cNvSpPr>
            <a:spLocks noGrp="1"/>
          </p:cNvSpPr>
          <p:nvPr>
            <p:ph type="title"/>
          </p:nvPr>
        </p:nvSpPr>
        <p:spPr>
          <a:xfrm>
            <a:off x="530225" y="1143000"/>
            <a:ext cx="8229600" cy="1143000"/>
          </a:xfrm>
        </p:spPr>
        <p:txBody>
          <a:bodyPr/>
          <a:lstStyle/>
          <a:p>
            <a:r>
              <a:rPr lang="en-CA" altLang="en-US" dirty="0" smtClean="0"/>
              <a:t>Types of Performance Appraisal</a:t>
            </a:r>
          </a:p>
        </p:txBody>
      </p:sp>
      <p:sp>
        <p:nvSpPr>
          <p:cNvPr id="58371" name="Rectangle 3"/>
          <p:cNvSpPr>
            <a:spLocks noGrp="1" noChangeArrowheads="1"/>
          </p:cNvSpPr>
          <p:nvPr>
            <p:ph idx="1"/>
          </p:nvPr>
        </p:nvSpPr>
        <p:spPr>
          <a:xfrm>
            <a:off x="338137" y="2514600"/>
            <a:ext cx="8613775" cy="2952750"/>
          </a:xfrm>
        </p:spPr>
        <p:txBody>
          <a:bodyPr/>
          <a:lstStyle/>
          <a:p>
            <a:pPr lvl="1">
              <a:buFont typeface="Arial" panose="020B0604020202020204" pitchFamily="34" charset="0"/>
              <a:buChar char="•"/>
            </a:pPr>
            <a:r>
              <a:rPr lang="en-US" altLang="en-US" sz="2400" b="1" dirty="0" smtClean="0"/>
              <a:t>Graphic Rating Scale Method</a:t>
            </a:r>
          </a:p>
          <a:p>
            <a:pPr lvl="2">
              <a:buFont typeface="Wingdings" panose="05000000000000000000" pitchFamily="2" charset="2"/>
              <a:buChar char="Ø"/>
            </a:pPr>
            <a:r>
              <a:rPr lang="en-CA" altLang="en-US" dirty="0" smtClean="0"/>
              <a:t>Appraiser scores the employee on a number of performance characteristics </a:t>
            </a:r>
          </a:p>
          <a:p>
            <a:pPr lvl="2">
              <a:buFont typeface="Wingdings" panose="05000000000000000000" pitchFamily="2" charset="2"/>
              <a:buChar char="Ø"/>
            </a:pPr>
            <a:r>
              <a:rPr lang="en-CA" altLang="en-US" dirty="0" smtClean="0"/>
              <a:t>Specific behavioural descriptions are used for each area that relate to the current job requirements. </a:t>
            </a:r>
          </a:p>
          <a:p>
            <a:pPr lvl="2">
              <a:buFont typeface="Wingdings" panose="05000000000000000000" pitchFamily="2" charset="2"/>
              <a:buChar char="Ø"/>
            </a:pPr>
            <a:r>
              <a:rPr lang="en-CA" altLang="en-US" dirty="0" smtClean="0"/>
              <a:t>Points are assigned for each rating and are totalled and averaged for an overall performance score</a:t>
            </a:r>
            <a:endParaRPr lang="en-US" altLang="en-US" dirty="0" smtClean="0"/>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493713" y="914400"/>
            <a:ext cx="8229600" cy="1143000"/>
          </a:xfrm>
        </p:spPr>
        <p:txBody>
          <a:bodyPr/>
          <a:lstStyle/>
          <a:p>
            <a:r>
              <a:rPr lang="en-US" altLang="en-US" smtClean="0"/>
              <a:t>Graphic Rating Scale</a:t>
            </a:r>
          </a:p>
        </p:txBody>
      </p:sp>
      <p:pic>
        <p:nvPicPr>
          <p:cNvPr id="2" name="Content Placeholder 1"/>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90532" y="2057400"/>
            <a:ext cx="7970881" cy="3902583"/>
          </a:xfr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3"/>
          <p:cNvSpPr>
            <a:spLocks noGrp="1"/>
          </p:cNvSpPr>
          <p:nvPr>
            <p:ph type="title"/>
          </p:nvPr>
        </p:nvSpPr>
        <p:spPr>
          <a:xfrm>
            <a:off x="493713" y="914400"/>
            <a:ext cx="8229600" cy="1143000"/>
          </a:xfrm>
        </p:spPr>
        <p:txBody>
          <a:bodyPr/>
          <a:lstStyle/>
          <a:p>
            <a:r>
              <a:rPr lang="en-CA" altLang="en-US" smtClean="0"/>
              <a:t>Types of Performance Appraisal</a:t>
            </a:r>
          </a:p>
        </p:txBody>
      </p:sp>
      <p:sp>
        <p:nvSpPr>
          <p:cNvPr id="62467" name="Rectangle 3"/>
          <p:cNvSpPr>
            <a:spLocks noGrp="1" noChangeArrowheads="1"/>
          </p:cNvSpPr>
          <p:nvPr>
            <p:ph idx="1"/>
          </p:nvPr>
        </p:nvSpPr>
        <p:spPr>
          <a:xfrm>
            <a:off x="265113" y="1947333"/>
            <a:ext cx="8686800" cy="4038600"/>
          </a:xfrm>
        </p:spPr>
        <p:txBody>
          <a:bodyPr/>
          <a:lstStyle/>
          <a:p>
            <a:pPr lvl="1">
              <a:buFont typeface="Arial" panose="020B0604020202020204" pitchFamily="34" charset="0"/>
              <a:buChar char="•"/>
            </a:pPr>
            <a:r>
              <a:rPr lang="en-US" altLang="en-US" sz="2400" b="1" dirty="0" smtClean="0"/>
              <a:t>Results Appraisals</a:t>
            </a:r>
            <a:r>
              <a:rPr lang="en-US" altLang="en-US" sz="2400" dirty="0" smtClean="0"/>
              <a:t>: </a:t>
            </a:r>
            <a:r>
              <a:rPr lang="en-CA" altLang="en-US" sz="2400" dirty="0" smtClean="0"/>
              <a:t>managers appraise performance by the results / outcomes of work behaviours. </a:t>
            </a:r>
          </a:p>
          <a:p>
            <a:pPr lvl="1">
              <a:buFont typeface="Arial" panose="020B0604020202020204" pitchFamily="34" charset="0"/>
              <a:buChar char="•"/>
            </a:pPr>
            <a:r>
              <a:rPr lang="en-CA" altLang="en-US" sz="2400" dirty="0" smtClean="0"/>
              <a:t>Example: </a:t>
            </a:r>
          </a:p>
          <a:p>
            <a:pPr lvl="2">
              <a:buFont typeface="Wingdings" panose="05000000000000000000" pitchFamily="2" charset="2"/>
              <a:buChar char="Ø"/>
            </a:pPr>
            <a:r>
              <a:rPr lang="en-CA" altLang="en-US" dirty="0" smtClean="0"/>
              <a:t>Two new-car salespersons - each individual has a different approach to how they do the job. Each salesperson is equally productive.</a:t>
            </a:r>
          </a:p>
          <a:p>
            <a:pPr lvl="2">
              <a:buFont typeface="Wingdings" panose="05000000000000000000" pitchFamily="2" charset="2"/>
              <a:buChar char="Ø"/>
            </a:pPr>
            <a:r>
              <a:rPr lang="en-CA" altLang="en-US" dirty="0" smtClean="0"/>
              <a:t>The manager uses result appraisals (sales numbers and customer satisfaction surveys) to evaluate performance because it does not matter which behaviour salespeople use to sell cars as long as they meet goals. </a:t>
            </a:r>
          </a:p>
          <a:p>
            <a:pPr lvl="2"/>
            <a:endParaRPr lang="en-US" altLang="en-US" dirty="0" smtClean="0"/>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5"/>
          <p:cNvSpPr>
            <a:spLocks noGrp="1"/>
          </p:cNvSpPr>
          <p:nvPr>
            <p:ph type="title"/>
          </p:nvPr>
        </p:nvSpPr>
        <p:spPr>
          <a:xfrm>
            <a:off x="493713" y="914400"/>
            <a:ext cx="8229600" cy="1143000"/>
          </a:xfrm>
        </p:spPr>
        <p:txBody>
          <a:bodyPr/>
          <a:lstStyle/>
          <a:p>
            <a:r>
              <a:rPr lang="en-CA" altLang="en-US" smtClean="0"/>
              <a:t>Who Appraises Performance?</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2200" y="2024743"/>
            <a:ext cx="4876800" cy="4583143"/>
          </a:xfrm>
          <a:prstGeom prst="rect">
            <a:avLst/>
          </a:prstGeom>
        </p:spPr>
      </p:pic>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4"/>
          <p:cNvSpPr>
            <a:spLocks noGrp="1"/>
          </p:cNvSpPr>
          <p:nvPr>
            <p:ph type="title"/>
          </p:nvPr>
        </p:nvSpPr>
        <p:spPr>
          <a:xfrm>
            <a:off x="513292" y="1066800"/>
            <a:ext cx="8229600" cy="1143000"/>
          </a:xfrm>
        </p:spPr>
        <p:txBody>
          <a:bodyPr/>
          <a:lstStyle/>
          <a:p>
            <a:r>
              <a:rPr lang="en-CA" altLang="en-US" dirty="0" smtClean="0"/>
              <a:t>Who Appraises Performance?</a:t>
            </a:r>
          </a:p>
        </p:txBody>
      </p:sp>
      <p:sp>
        <p:nvSpPr>
          <p:cNvPr id="66563" name="Rectangle 3"/>
          <p:cNvSpPr>
            <a:spLocks noGrp="1" noChangeArrowheads="1"/>
          </p:cNvSpPr>
          <p:nvPr>
            <p:ph idx="1"/>
          </p:nvPr>
        </p:nvSpPr>
        <p:spPr>
          <a:xfrm>
            <a:off x="513292" y="2235200"/>
            <a:ext cx="8229600" cy="4089400"/>
          </a:xfrm>
        </p:spPr>
        <p:txBody>
          <a:bodyPr/>
          <a:lstStyle/>
          <a:p>
            <a:pPr lvl="1">
              <a:buFont typeface="Arial" panose="020B0604020202020204" pitchFamily="34" charset="0"/>
              <a:buChar char="•"/>
            </a:pPr>
            <a:r>
              <a:rPr lang="en-US" altLang="en-US" sz="2400" b="1" smtClean="0"/>
              <a:t>Self</a:t>
            </a:r>
            <a:r>
              <a:rPr lang="en-US" altLang="en-US" sz="2400" smtClean="0"/>
              <a:t>: self appraisals can supplement manager view.</a:t>
            </a:r>
          </a:p>
          <a:p>
            <a:pPr lvl="1">
              <a:buFont typeface="Arial" panose="020B0604020202020204" pitchFamily="34" charset="0"/>
              <a:buChar char="•"/>
            </a:pPr>
            <a:r>
              <a:rPr lang="en-US" altLang="en-US" sz="2400" b="1" smtClean="0"/>
              <a:t>Peer appraisal</a:t>
            </a:r>
            <a:r>
              <a:rPr lang="en-US" altLang="en-US" sz="2400" smtClean="0"/>
              <a:t>: coworker provides appraisal; common in team settings.</a:t>
            </a:r>
          </a:p>
          <a:p>
            <a:pPr lvl="1">
              <a:buFont typeface="Arial" panose="020B0604020202020204" pitchFamily="34" charset="0"/>
              <a:buChar char="•"/>
            </a:pPr>
            <a:r>
              <a:rPr lang="en-US" altLang="en-US" sz="2400" smtClean="0"/>
              <a:t>Subordinates</a:t>
            </a:r>
          </a:p>
          <a:p>
            <a:pPr lvl="1">
              <a:buFont typeface="Arial" panose="020B0604020202020204" pitchFamily="34" charset="0"/>
              <a:buChar char="•"/>
            </a:pPr>
            <a:r>
              <a:rPr lang="en-US" altLang="en-US" sz="2400" smtClean="0"/>
              <a:t>Clients and customers</a:t>
            </a:r>
          </a:p>
          <a:p>
            <a:pPr lvl="1">
              <a:buFont typeface="Arial" panose="020B0604020202020204" pitchFamily="34" charset="0"/>
              <a:buChar char="•"/>
            </a:pPr>
            <a:r>
              <a:rPr lang="en-US" altLang="en-US" sz="2400" b="1" smtClean="0"/>
              <a:t>360-Degree Performance Appraisals</a:t>
            </a:r>
            <a:r>
              <a:rPr lang="en-US" altLang="en-US" sz="2400" smtClean="0"/>
              <a:t>: provides appraisal from a variety of people able to evaluate a manager.</a:t>
            </a: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4"/>
          <p:cNvSpPr>
            <a:spLocks noGrp="1"/>
          </p:cNvSpPr>
          <p:nvPr>
            <p:ph type="title"/>
          </p:nvPr>
        </p:nvSpPr>
        <p:spPr>
          <a:xfrm>
            <a:off x="522288" y="1219200"/>
            <a:ext cx="8229600" cy="1143000"/>
          </a:xfrm>
        </p:spPr>
        <p:txBody>
          <a:bodyPr/>
          <a:lstStyle/>
          <a:p>
            <a:r>
              <a:rPr lang="en-CA" altLang="en-US" dirty="0" smtClean="0"/>
              <a:t>Effective Performance Feedback</a:t>
            </a:r>
          </a:p>
        </p:txBody>
      </p:sp>
      <p:sp>
        <p:nvSpPr>
          <p:cNvPr id="68611" name="Rectangle 3"/>
          <p:cNvSpPr>
            <a:spLocks noGrp="1" noChangeArrowheads="1"/>
          </p:cNvSpPr>
          <p:nvPr>
            <p:ph idx="1"/>
          </p:nvPr>
        </p:nvSpPr>
        <p:spPr>
          <a:xfrm>
            <a:off x="522288" y="2667000"/>
            <a:ext cx="8229600" cy="2952750"/>
          </a:xfrm>
        </p:spPr>
        <p:txBody>
          <a:bodyPr/>
          <a:lstStyle/>
          <a:p>
            <a:pPr lvl="1">
              <a:buFont typeface="Arial" panose="020B0604020202020204" pitchFamily="34" charset="0"/>
              <a:buChar char="•"/>
            </a:pPr>
            <a:r>
              <a:rPr lang="en-US" altLang="en-US" sz="2400" b="1" dirty="0" smtClean="0"/>
              <a:t>Effective feedback</a:t>
            </a:r>
            <a:r>
              <a:rPr lang="en-US" altLang="en-US" sz="2400" dirty="0" smtClean="0"/>
              <a:t>: appraisals must provide feedback:</a:t>
            </a:r>
          </a:p>
          <a:p>
            <a:pPr lvl="1">
              <a:buFont typeface="Arial" panose="020B0604020202020204" pitchFamily="34" charset="0"/>
              <a:buChar char="•"/>
            </a:pPr>
            <a:r>
              <a:rPr lang="en-US" altLang="en-US" sz="2400" b="1" dirty="0" smtClean="0"/>
              <a:t>Formal appraisals</a:t>
            </a:r>
            <a:r>
              <a:rPr lang="en-US" altLang="en-US" sz="2400" dirty="0" smtClean="0"/>
              <a:t>: conducted at set times of the year</a:t>
            </a:r>
          </a:p>
          <a:p>
            <a:pPr lvl="2">
              <a:buFont typeface="Wingdings" panose="05000000000000000000" pitchFamily="2" charset="2"/>
              <a:buChar char="Ø"/>
            </a:pPr>
            <a:r>
              <a:rPr lang="en-US" altLang="en-US" sz="2000" dirty="0" smtClean="0"/>
              <a:t>Provides valuable, but infrequent feedback.</a:t>
            </a:r>
          </a:p>
          <a:p>
            <a:pPr lvl="1">
              <a:buFont typeface="Arial" panose="020B0604020202020204" pitchFamily="34" charset="0"/>
              <a:buChar char="•"/>
            </a:pPr>
            <a:r>
              <a:rPr lang="en-US" altLang="en-US" sz="2400" b="1" dirty="0" smtClean="0"/>
              <a:t>Informal appraisals</a:t>
            </a:r>
            <a:r>
              <a:rPr lang="en-US" altLang="en-US" sz="2400" dirty="0" smtClean="0"/>
              <a:t>: manager provides frequent feedback informally.</a:t>
            </a: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4"/>
          <p:cNvSpPr>
            <a:spLocks noGrp="1"/>
          </p:cNvSpPr>
          <p:nvPr>
            <p:ph type="title"/>
          </p:nvPr>
        </p:nvSpPr>
        <p:spPr>
          <a:xfrm>
            <a:off x="530225" y="1143000"/>
            <a:ext cx="8229600" cy="1143000"/>
          </a:xfrm>
        </p:spPr>
        <p:txBody>
          <a:bodyPr/>
          <a:lstStyle/>
          <a:p>
            <a:r>
              <a:rPr lang="en-CA" altLang="en-US" smtClean="0"/>
              <a:t>Effective Performance Feedback</a:t>
            </a:r>
          </a:p>
        </p:txBody>
      </p:sp>
      <p:sp>
        <p:nvSpPr>
          <p:cNvPr id="70659" name="Rectangle 3"/>
          <p:cNvSpPr>
            <a:spLocks noGrp="1" noChangeArrowheads="1"/>
          </p:cNvSpPr>
          <p:nvPr>
            <p:ph idx="1"/>
          </p:nvPr>
        </p:nvSpPr>
        <p:spPr>
          <a:xfrm>
            <a:off x="530225" y="2286000"/>
            <a:ext cx="8229600" cy="2952750"/>
          </a:xfrm>
        </p:spPr>
        <p:txBody>
          <a:bodyPr/>
          <a:lstStyle/>
          <a:p>
            <a:pPr lvl="1">
              <a:buFont typeface="Arial" panose="020B0604020202020204" pitchFamily="34" charset="0"/>
              <a:buChar char="•"/>
            </a:pPr>
            <a:r>
              <a:rPr lang="en-US" altLang="en-US" sz="2400" dirty="0" smtClean="0"/>
              <a:t>Be specific and focus on correctable behaviour. Provide a suggested improvement.</a:t>
            </a:r>
          </a:p>
          <a:p>
            <a:pPr lvl="1">
              <a:buFont typeface="Arial" panose="020B0604020202020204" pitchFamily="34" charset="0"/>
              <a:buChar char="•"/>
            </a:pPr>
            <a:r>
              <a:rPr lang="en-US" altLang="en-US" sz="2400" dirty="0" smtClean="0"/>
              <a:t>Focus on problem-solving and improvement, not criticism.</a:t>
            </a:r>
          </a:p>
          <a:p>
            <a:pPr lvl="1">
              <a:buFont typeface="Arial" panose="020B0604020202020204" pitchFamily="34" charset="0"/>
              <a:buChar char="•"/>
            </a:pPr>
            <a:r>
              <a:rPr lang="en-US" altLang="en-US" sz="2400" dirty="0" smtClean="0"/>
              <a:t>Express confidence in worker’s ability to improve.</a:t>
            </a:r>
          </a:p>
          <a:p>
            <a:pPr lvl="1">
              <a:buFont typeface="Arial" panose="020B0604020202020204" pitchFamily="34" charset="0"/>
              <a:buChar char="•"/>
            </a:pPr>
            <a:r>
              <a:rPr lang="en-US" altLang="en-US" sz="2400" dirty="0" smtClean="0"/>
              <a:t>Use formal and informal feedback.</a:t>
            </a:r>
          </a:p>
          <a:p>
            <a:pPr lvl="1">
              <a:buFont typeface="Arial" panose="020B0604020202020204" pitchFamily="34" charset="0"/>
              <a:buChar char="•"/>
            </a:pPr>
            <a:r>
              <a:rPr lang="en-US" altLang="en-US" sz="2400" dirty="0" smtClean="0"/>
              <a:t>Treat subordinates with respect and praise achievements.</a:t>
            </a:r>
          </a:p>
          <a:p>
            <a:pPr lvl="1">
              <a:buFont typeface="Arial" panose="020B0604020202020204" pitchFamily="34" charset="0"/>
              <a:buChar char="•"/>
            </a:pPr>
            <a:r>
              <a:rPr lang="en-US" altLang="en-US" sz="2400" dirty="0" smtClean="0"/>
              <a:t>Set a timetable for agreed changes.</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4"/>
          <p:cNvSpPr>
            <a:spLocks noGrp="1"/>
          </p:cNvSpPr>
          <p:nvPr>
            <p:ph type="title"/>
          </p:nvPr>
        </p:nvSpPr>
        <p:spPr>
          <a:xfrm>
            <a:off x="530225" y="914400"/>
            <a:ext cx="8229600" cy="1143000"/>
          </a:xfrm>
        </p:spPr>
        <p:txBody>
          <a:bodyPr/>
          <a:lstStyle/>
          <a:p>
            <a:r>
              <a:rPr lang="en-CA" altLang="en-US" dirty="0" smtClean="0"/>
              <a:t>Pay and Benefits </a:t>
            </a:r>
          </a:p>
        </p:txBody>
      </p:sp>
      <p:sp>
        <p:nvSpPr>
          <p:cNvPr id="72707" name="Rectangle 3"/>
          <p:cNvSpPr>
            <a:spLocks noGrp="1" noChangeArrowheads="1"/>
          </p:cNvSpPr>
          <p:nvPr>
            <p:ph idx="1"/>
          </p:nvPr>
        </p:nvSpPr>
        <p:spPr>
          <a:xfrm>
            <a:off x="530225" y="2438400"/>
            <a:ext cx="8229600" cy="2952750"/>
          </a:xfrm>
        </p:spPr>
        <p:txBody>
          <a:bodyPr/>
          <a:lstStyle/>
          <a:p>
            <a:pPr lvl="1">
              <a:buFont typeface="Arial" panose="020B0604020202020204" pitchFamily="34" charset="0"/>
              <a:buChar char="•"/>
            </a:pPr>
            <a:r>
              <a:rPr lang="en-US" altLang="en-US" sz="2400" b="1" dirty="0" smtClean="0"/>
              <a:t>Pay level</a:t>
            </a:r>
            <a:r>
              <a:rPr lang="en-US" altLang="en-US" sz="2400" dirty="0" smtClean="0"/>
              <a:t>: how the firm’s pay incentives compare to   other firms in the industry.</a:t>
            </a:r>
          </a:p>
          <a:p>
            <a:pPr lvl="2">
              <a:buFont typeface="Wingdings" panose="05000000000000000000" pitchFamily="2" charset="2"/>
              <a:buChar char="Ø"/>
            </a:pPr>
            <a:r>
              <a:rPr lang="en-US" altLang="en-US" dirty="0" smtClean="0"/>
              <a:t>Managers can decide to offer low or high relative wages.</a:t>
            </a:r>
          </a:p>
          <a:p>
            <a:pPr lvl="1">
              <a:buFont typeface="Arial" panose="020B0604020202020204" pitchFamily="34" charset="0"/>
              <a:buChar char="•"/>
            </a:pPr>
            <a:r>
              <a:rPr lang="en-US" altLang="en-US" sz="2400" b="1" dirty="0" smtClean="0"/>
              <a:t>Pay Structure</a:t>
            </a:r>
            <a:r>
              <a:rPr lang="en-US" altLang="en-US" sz="2400" dirty="0" smtClean="0"/>
              <a:t>: clusters jobs into categories based on importance, skills, and other issues.</a:t>
            </a:r>
            <a:br>
              <a:rPr lang="en-US" altLang="en-US" sz="2400" dirty="0" smtClean="0"/>
            </a:br>
            <a:endParaRPr lang="en-US" altLang="en-US" sz="2400" dirty="0" smtClean="0"/>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4"/>
          <p:cNvSpPr>
            <a:spLocks noGrp="1"/>
          </p:cNvSpPr>
          <p:nvPr>
            <p:ph type="title"/>
          </p:nvPr>
        </p:nvSpPr>
        <p:spPr>
          <a:xfrm>
            <a:off x="493713" y="914400"/>
            <a:ext cx="8229600" cy="1143000"/>
          </a:xfrm>
        </p:spPr>
        <p:txBody>
          <a:bodyPr/>
          <a:lstStyle/>
          <a:p>
            <a:r>
              <a:rPr lang="en-CA" altLang="en-US" smtClean="0"/>
              <a:t>Pay and Benefits </a:t>
            </a:r>
          </a:p>
        </p:txBody>
      </p:sp>
      <p:sp>
        <p:nvSpPr>
          <p:cNvPr id="74755" name="Rectangle 3"/>
          <p:cNvSpPr>
            <a:spLocks noGrp="1" noChangeArrowheads="1"/>
          </p:cNvSpPr>
          <p:nvPr>
            <p:ph idx="1"/>
          </p:nvPr>
        </p:nvSpPr>
        <p:spPr>
          <a:xfrm>
            <a:off x="519113" y="2286000"/>
            <a:ext cx="8229600" cy="2952750"/>
          </a:xfrm>
        </p:spPr>
        <p:txBody>
          <a:bodyPr/>
          <a:lstStyle/>
          <a:p>
            <a:pPr lvl="1">
              <a:buFont typeface="Arial" panose="020B0604020202020204" pitchFamily="34" charset="0"/>
              <a:buChar char="•"/>
            </a:pPr>
            <a:r>
              <a:rPr lang="en-US" altLang="en-US" sz="2400" b="1" dirty="0" smtClean="0"/>
              <a:t>Benefits</a:t>
            </a:r>
            <a:r>
              <a:rPr lang="en-US" altLang="en-US" sz="2400" dirty="0" smtClean="0"/>
              <a:t>: Some are required (social security, workers compensation)</a:t>
            </a:r>
          </a:p>
          <a:p>
            <a:pPr lvl="1">
              <a:buFont typeface="Arial" panose="020B0604020202020204" pitchFamily="34" charset="0"/>
              <a:buChar char="•"/>
            </a:pPr>
            <a:r>
              <a:rPr lang="en-US" altLang="en-US" sz="2400" dirty="0" smtClean="0"/>
              <a:t>Others (extended health insurance, day care) are provided at the employer’s option.</a:t>
            </a:r>
          </a:p>
          <a:p>
            <a:pPr lvl="1">
              <a:buFont typeface="Arial" panose="020B0604020202020204" pitchFamily="34" charset="0"/>
              <a:buChar char="•"/>
            </a:pPr>
            <a:r>
              <a:rPr lang="en-US" altLang="en-US" sz="2400" b="1" dirty="0" smtClean="0"/>
              <a:t>Cafeteria-style plan</a:t>
            </a:r>
            <a:r>
              <a:rPr lang="en-US" altLang="en-US" sz="2400" dirty="0" smtClean="0"/>
              <a:t>: employee can choose the best mix of benefits for them. Can be hard to manage.</a:t>
            </a:r>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4"/>
          <p:cNvSpPr>
            <a:spLocks noGrp="1"/>
          </p:cNvSpPr>
          <p:nvPr>
            <p:ph type="title"/>
          </p:nvPr>
        </p:nvSpPr>
        <p:spPr>
          <a:xfrm>
            <a:off x="381000" y="990600"/>
            <a:ext cx="8229600" cy="1143000"/>
          </a:xfrm>
        </p:spPr>
        <p:txBody>
          <a:bodyPr/>
          <a:lstStyle/>
          <a:p>
            <a:r>
              <a:rPr lang="en-CA" altLang="en-US" dirty="0" smtClean="0"/>
              <a:t>Employee Relations</a:t>
            </a:r>
          </a:p>
        </p:txBody>
      </p:sp>
      <p:sp>
        <p:nvSpPr>
          <p:cNvPr id="76803" name="Rectangle 3"/>
          <p:cNvSpPr>
            <a:spLocks noGrp="1" noChangeArrowheads="1"/>
          </p:cNvSpPr>
          <p:nvPr>
            <p:ph idx="1"/>
          </p:nvPr>
        </p:nvSpPr>
        <p:spPr>
          <a:xfrm>
            <a:off x="609600" y="2286000"/>
            <a:ext cx="8229600" cy="2952750"/>
          </a:xfrm>
        </p:spPr>
        <p:txBody>
          <a:bodyPr/>
          <a:lstStyle/>
          <a:p>
            <a:r>
              <a:rPr lang="en-IN" altLang="en-US" b="1" dirty="0" smtClean="0"/>
              <a:t>Employee relations</a:t>
            </a:r>
            <a:r>
              <a:rPr lang="en-IN" altLang="en-US" dirty="0" smtClean="0"/>
              <a:t> are the activities that managers engage in to ensure that fair and consistent treatment of all employees is maintained</a:t>
            </a:r>
          </a:p>
          <a:p>
            <a:pPr lvl="1"/>
            <a:r>
              <a:rPr lang="en-IN" altLang="en-US" sz="2400" dirty="0" smtClean="0"/>
              <a:t>Requires cooperation between managers and an HR employee relations representative</a:t>
            </a:r>
          </a:p>
          <a:p>
            <a:pPr lvl="1"/>
            <a:r>
              <a:rPr lang="en-IN" altLang="en-US" sz="2400" i="1" dirty="0" smtClean="0"/>
              <a:t>Employee Attitude surveys</a:t>
            </a:r>
            <a:r>
              <a:rPr lang="en-IN" altLang="en-US" sz="2400" dirty="0" smtClean="0"/>
              <a:t> </a:t>
            </a:r>
          </a:p>
          <a:p>
            <a:pPr lvl="1"/>
            <a:r>
              <a:rPr lang="en-IN" altLang="en-US" sz="2400" i="1" dirty="0" smtClean="0"/>
              <a:t>Employee Assistance Programs (EAPS)</a:t>
            </a:r>
            <a:r>
              <a:rPr lang="en-IN" altLang="en-US" sz="2400" dirty="0" smtClean="0"/>
              <a:t> </a:t>
            </a:r>
            <a:endParaRPr lang="en-US" altLang="en-US" sz="2400" b="1" dirty="0" smtClean="0"/>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4"/>
          <p:cNvSpPr>
            <a:spLocks noGrp="1"/>
          </p:cNvSpPr>
          <p:nvPr>
            <p:ph type="title"/>
          </p:nvPr>
        </p:nvSpPr>
        <p:spPr>
          <a:xfrm>
            <a:off x="493713" y="762000"/>
            <a:ext cx="8229600" cy="1143000"/>
          </a:xfrm>
        </p:spPr>
        <p:txBody>
          <a:bodyPr/>
          <a:lstStyle/>
          <a:p>
            <a:r>
              <a:rPr lang="en-CA" altLang="en-US" dirty="0" smtClean="0"/>
              <a:t>Labour Relations</a:t>
            </a:r>
          </a:p>
        </p:txBody>
      </p:sp>
      <p:sp>
        <p:nvSpPr>
          <p:cNvPr id="78851" name="Rectangle 3"/>
          <p:cNvSpPr>
            <a:spLocks noGrp="1" noChangeArrowheads="1"/>
          </p:cNvSpPr>
          <p:nvPr>
            <p:ph idx="1"/>
          </p:nvPr>
        </p:nvSpPr>
        <p:spPr>
          <a:xfrm>
            <a:off x="493713" y="2057400"/>
            <a:ext cx="8229600" cy="4191000"/>
          </a:xfrm>
        </p:spPr>
        <p:txBody>
          <a:bodyPr/>
          <a:lstStyle/>
          <a:p>
            <a:pPr lvl="1">
              <a:buFont typeface="Arial" panose="020B0604020202020204" pitchFamily="34" charset="0"/>
              <a:buChar char="•"/>
            </a:pPr>
            <a:r>
              <a:rPr lang="en-US" altLang="en-US" sz="2400" dirty="0" smtClean="0"/>
              <a:t>Considers all activities managers perform to ensure there is a good relationship with </a:t>
            </a:r>
            <a:r>
              <a:rPr lang="en-US" altLang="en-US" sz="2400" dirty="0" err="1" smtClean="0"/>
              <a:t>labour</a:t>
            </a:r>
            <a:r>
              <a:rPr lang="en-US" altLang="en-US" sz="2400" dirty="0" smtClean="0"/>
              <a:t> unions.</a:t>
            </a:r>
          </a:p>
          <a:p>
            <a:pPr lvl="1">
              <a:buFont typeface="Arial" panose="020B0604020202020204" pitchFamily="34" charset="0"/>
              <a:buChar char="•"/>
            </a:pPr>
            <a:r>
              <a:rPr lang="en-US" altLang="en-US" sz="2400" dirty="0" smtClean="0"/>
              <a:t>There are laws regulating some areas of employment.</a:t>
            </a:r>
          </a:p>
          <a:p>
            <a:pPr lvl="2">
              <a:buSzPct val="85000"/>
              <a:buFont typeface="Wingdings" panose="05000000000000000000" pitchFamily="2" charset="2"/>
              <a:buChar char="Ø"/>
            </a:pPr>
            <a:r>
              <a:rPr lang="en-US" altLang="en-US" dirty="0" smtClean="0"/>
              <a:t> </a:t>
            </a:r>
            <a:r>
              <a:rPr lang="en-US" altLang="en-US" sz="2000" dirty="0" smtClean="0"/>
              <a:t>Canada </a:t>
            </a:r>
            <a:r>
              <a:rPr lang="en-US" altLang="en-US" sz="2000" dirty="0" err="1" smtClean="0"/>
              <a:t>Labour</a:t>
            </a:r>
            <a:r>
              <a:rPr lang="en-US" altLang="en-US" sz="2000" dirty="0" smtClean="0"/>
              <a:t> Code</a:t>
            </a:r>
          </a:p>
          <a:p>
            <a:pPr lvl="2">
              <a:buSzPct val="85000"/>
              <a:buFont typeface="Wingdings" panose="05000000000000000000" pitchFamily="2" charset="2"/>
              <a:buChar char="Ø"/>
            </a:pPr>
            <a:r>
              <a:rPr lang="en-US" altLang="en-US" sz="2000" dirty="0" smtClean="0"/>
              <a:t> Canadian Human Rights Act</a:t>
            </a:r>
          </a:p>
          <a:p>
            <a:pPr lvl="2">
              <a:buSzPct val="85000"/>
              <a:buFont typeface="Wingdings" panose="05000000000000000000" pitchFamily="2" charset="2"/>
              <a:buChar char="Ø"/>
            </a:pPr>
            <a:r>
              <a:rPr lang="en-US" altLang="en-US" sz="2000" dirty="0" smtClean="0"/>
              <a:t> Provincial Employment Standards laws</a:t>
            </a:r>
          </a:p>
          <a:p>
            <a:pPr lvl="1">
              <a:buFont typeface="Arial" panose="020B0604020202020204" pitchFamily="34" charset="0"/>
              <a:buChar char="•"/>
            </a:pPr>
            <a:r>
              <a:rPr lang="en-US" altLang="en-US" sz="2400" b="1" dirty="0" smtClean="0"/>
              <a:t>Collective bargaining </a:t>
            </a:r>
          </a:p>
          <a:p>
            <a:pPr lvl="1">
              <a:buFont typeface="Arial" panose="020B0604020202020204" pitchFamily="34" charset="0"/>
              <a:buChar char="•"/>
            </a:pPr>
            <a:r>
              <a:rPr lang="en-US" altLang="en-US" sz="2400" b="1" dirty="0" smtClean="0"/>
              <a:t>Collective agreement </a:t>
            </a:r>
            <a:endParaRPr lang="en-CA" altLang="en-US" sz="2400" b="1" dirty="0" smtClean="0"/>
          </a:p>
          <a:p>
            <a:pPr lvl="1"/>
            <a:endParaRPr lang="en-US" altLang="en-US" sz="2400" dirty="0" smtClean="0"/>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4"/>
          <p:cNvSpPr>
            <a:spLocks noGrp="1"/>
          </p:cNvSpPr>
          <p:nvPr>
            <p:ph type="title"/>
          </p:nvPr>
        </p:nvSpPr>
        <p:spPr>
          <a:xfrm>
            <a:off x="493713" y="914400"/>
            <a:ext cx="8229600" cy="1143000"/>
          </a:xfrm>
        </p:spPr>
        <p:txBody>
          <a:bodyPr/>
          <a:lstStyle/>
          <a:p>
            <a:r>
              <a:rPr lang="en-CA" altLang="en-US" smtClean="0"/>
              <a:t>Trends in Labour Relations </a:t>
            </a:r>
          </a:p>
        </p:txBody>
      </p:sp>
      <p:sp>
        <p:nvSpPr>
          <p:cNvPr id="80899" name="Rectangle 3"/>
          <p:cNvSpPr>
            <a:spLocks noGrp="1" noChangeArrowheads="1"/>
          </p:cNvSpPr>
          <p:nvPr>
            <p:ph idx="1"/>
          </p:nvPr>
        </p:nvSpPr>
        <p:spPr>
          <a:xfrm>
            <a:off x="493713" y="2057400"/>
            <a:ext cx="8229600" cy="4267200"/>
          </a:xfrm>
        </p:spPr>
        <p:txBody>
          <a:bodyPr/>
          <a:lstStyle/>
          <a:p>
            <a:r>
              <a:rPr lang="en-US" altLang="en-US" smtClean="0"/>
              <a:t>Unions represent worker’s interests in organizations. Unions tend to shift the balance of power in organizations.</a:t>
            </a:r>
          </a:p>
          <a:p>
            <a:pPr lvl="1"/>
            <a:r>
              <a:rPr lang="en-CA" altLang="en-US" smtClean="0"/>
              <a:t>Once a collective agreement is signed, the HR department typically expands to include a labour relations specialist.</a:t>
            </a:r>
          </a:p>
          <a:p>
            <a:pPr lvl="1"/>
            <a:r>
              <a:rPr lang="en-CA" altLang="en-US" smtClean="0"/>
              <a:t>Managers may lose some decision-making power as union leaders increase their participation in issues affecting members. </a:t>
            </a:r>
          </a:p>
          <a:p>
            <a:pPr lvl="1"/>
            <a:r>
              <a:rPr lang="en-CA" altLang="en-US" smtClean="0"/>
              <a:t>Reward power is lessened, as pay levels and pay structures are set out in the terms of the collective agreement.</a:t>
            </a:r>
          </a:p>
          <a:p>
            <a:pPr lvl="1"/>
            <a:r>
              <a:rPr lang="en-CA" altLang="en-US" smtClean="0"/>
              <a:t> HR managers tend to keep more paper records of employee assignments and behaviours, as this is crucial at grievance and arbitration hearings.</a:t>
            </a:r>
            <a:endParaRPr lang="en-US" altLang="en-US" smtClean="0"/>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p:cNvSpPr>
            <a:spLocks noGrp="1"/>
          </p:cNvSpPr>
          <p:nvPr>
            <p:ph type="title"/>
          </p:nvPr>
        </p:nvSpPr>
        <p:spPr>
          <a:xfrm>
            <a:off x="530225" y="1219200"/>
            <a:ext cx="8229600" cy="1143000"/>
          </a:xfrm>
        </p:spPr>
        <p:txBody>
          <a:bodyPr/>
          <a:lstStyle/>
          <a:p>
            <a:r>
              <a:rPr lang="en-IN" altLang="en-US" dirty="0" smtClean="0"/>
              <a:t>Harassment in the Workplace</a:t>
            </a:r>
            <a:endParaRPr lang="en-CA" altLang="en-US" dirty="0" smtClean="0"/>
          </a:p>
        </p:txBody>
      </p:sp>
      <p:sp>
        <p:nvSpPr>
          <p:cNvPr id="82947" name="Content Placeholder 2"/>
          <p:cNvSpPr>
            <a:spLocks noGrp="1"/>
          </p:cNvSpPr>
          <p:nvPr>
            <p:ph idx="1"/>
          </p:nvPr>
        </p:nvSpPr>
        <p:spPr>
          <a:xfrm>
            <a:off x="547158" y="2590800"/>
            <a:ext cx="8229600" cy="2952750"/>
          </a:xfrm>
        </p:spPr>
        <p:txBody>
          <a:bodyPr/>
          <a:lstStyle/>
          <a:p>
            <a:r>
              <a:rPr lang="en-US" altLang="en-US" b="1" dirty="0" smtClean="0"/>
              <a:t>Workplace harassment - </a:t>
            </a:r>
            <a:r>
              <a:rPr lang="en-US" altLang="en-US" dirty="0" smtClean="0"/>
              <a:t>Any behaviour directed toward an employee that is known to be or ought to be known to be offensive and unwelcome.</a:t>
            </a:r>
            <a:endParaRPr lang="en-CA" altLang="en-US" dirty="0" smtClean="0"/>
          </a:p>
          <a:p>
            <a:r>
              <a:rPr lang="en-IN" altLang="en-US" b="1" dirty="0" smtClean="0"/>
              <a:t>Two Types</a:t>
            </a:r>
            <a:r>
              <a:rPr lang="en-IN" altLang="en-US" dirty="0" smtClean="0"/>
              <a:t>:</a:t>
            </a:r>
          </a:p>
          <a:p>
            <a:pPr lvl="1"/>
            <a:r>
              <a:rPr lang="en-IN" altLang="en-US" sz="2400" dirty="0" smtClean="0"/>
              <a:t>Abuse of authority and sexual harassment </a:t>
            </a:r>
            <a:endParaRPr lang="en-CA" altLang="en-US" sz="2400" dirty="0"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p:cNvSpPr>
            <a:spLocks noGrp="1"/>
          </p:cNvSpPr>
          <p:nvPr>
            <p:ph type="title"/>
          </p:nvPr>
        </p:nvSpPr>
        <p:spPr>
          <a:xfrm>
            <a:off x="493713" y="914400"/>
            <a:ext cx="8229600" cy="1143000"/>
          </a:xfrm>
        </p:spPr>
        <p:txBody>
          <a:bodyPr/>
          <a:lstStyle/>
          <a:p>
            <a:r>
              <a:rPr lang="en-IN" altLang="en-US" smtClean="0"/>
              <a:t>Sexual Harassment </a:t>
            </a:r>
            <a:endParaRPr lang="en-CA" altLang="en-US" smtClean="0"/>
          </a:p>
        </p:txBody>
      </p:sp>
      <p:sp>
        <p:nvSpPr>
          <p:cNvPr id="84995" name="Content Placeholder 2"/>
          <p:cNvSpPr>
            <a:spLocks noGrp="1"/>
          </p:cNvSpPr>
          <p:nvPr>
            <p:ph idx="1"/>
          </p:nvPr>
        </p:nvSpPr>
        <p:spPr>
          <a:xfrm>
            <a:off x="493713" y="2362200"/>
            <a:ext cx="8229600" cy="2952750"/>
          </a:xfrm>
        </p:spPr>
        <p:txBody>
          <a:bodyPr/>
          <a:lstStyle/>
          <a:p>
            <a:r>
              <a:rPr lang="en-IN" altLang="en-US" b="1" dirty="0" smtClean="0"/>
              <a:t>Quid pro quo sexual harassment</a:t>
            </a:r>
            <a:r>
              <a:rPr lang="en-IN" altLang="en-US" dirty="0" smtClean="0"/>
              <a:t> </a:t>
            </a:r>
          </a:p>
          <a:p>
            <a:r>
              <a:rPr lang="en-IN" altLang="en-US" b="1" dirty="0" smtClean="0"/>
              <a:t>Hostile work environment                                                        sexual harassment</a:t>
            </a:r>
            <a:r>
              <a:rPr lang="en-IN" altLang="en-US" dirty="0" smtClean="0"/>
              <a:t> </a:t>
            </a:r>
            <a:endParaRPr lang="en-CA" altLang="en-US" dirty="0" smtClean="0"/>
          </a:p>
        </p:txBody>
      </p:sp>
      <p:pic>
        <p:nvPicPr>
          <p:cNvPr id="84996" name="Picture 3" descr="cid:A82F81A7-04AD-4556-898C-799913F4DF11@hitronhub.home"/>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5486400" y="2219325"/>
            <a:ext cx="3124200" cy="384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p:cNvSpPr>
            <a:spLocks noGrp="1"/>
          </p:cNvSpPr>
          <p:nvPr>
            <p:ph type="title"/>
          </p:nvPr>
        </p:nvSpPr>
        <p:spPr>
          <a:xfrm>
            <a:off x="493712" y="1219200"/>
            <a:ext cx="8229600" cy="1143000"/>
          </a:xfrm>
        </p:spPr>
        <p:txBody>
          <a:bodyPr/>
          <a:lstStyle/>
          <a:p>
            <a:r>
              <a:rPr lang="en-IN" altLang="en-US" dirty="0" smtClean="0"/>
              <a:t>Steps Managers Can Take </a:t>
            </a:r>
            <a:br>
              <a:rPr lang="en-IN" altLang="en-US" dirty="0" smtClean="0"/>
            </a:br>
            <a:r>
              <a:rPr lang="en-IN" altLang="en-US" dirty="0" smtClean="0"/>
              <a:t>to Eradicate Workplace Harassment </a:t>
            </a:r>
            <a:endParaRPr lang="en-CA" altLang="en-US" dirty="0" smtClean="0"/>
          </a:p>
        </p:txBody>
      </p:sp>
      <p:sp>
        <p:nvSpPr>
          <p:cNvPr id="87043" name="Content Placeholder 2"/>
          <p:cNvSpPr>
            <a:spLocks noGrp="1"/>
          </p:cNvSpPr>
          <p:nvPr>
            <p:ph idx="1"/>
          </p:nvPr>
        </p:nvSpPr>
        <p:spPr>
          <a:xfrm>
            <a:off x="1330325" y="2971800"/>
            <a:ext cx="6556375" cy="2952750"/>
          </a:xfrm>
        </p:spPr>
        <p:txBody>
          <a:bodyPr/>
          <a:lstStyle/>
          <a:p>
            <a:r>
              <a:rPr lang="en-IN" altLang="en-US" smtClean="0"/>
              <a:t>Clearly communicate the policy</a:t>
            </a:r>
          </a:p>
          <a:p>
            <a:r>
              <a:rPr lang="en-IN" altLang="en-US" smtClean="0"/>
              <a:t>Use a complaint procedure and investigate</a:t>
            </a:r>
          </a:p>
          <a:p>
            <a:r>
              <a:rPr lang="en-IN" altLang="en-US" smtClean="0"/>
              <a:t>If harassment has taken place, take immediate corrective actin</a:t>
            </a:r>
          </a:p>
          <a:p>
            <a:r>
              <a:rPr lang="en-IN" altLang="en-US" smtClean="0"/>
              <a:t>Education employees</a:t>
            </a:r>
            <a:endParaRPr lang="en-CA" altLang="en-US" smtClean="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p:cNvSpPr>
            <a:spLocks noGrp="1"/>
          </p:cNvSpPr>
          <p:nvPr>
            <p:ph type="title"/>
          </p:nvPr>
        </p:nvSpPr>
        <p:spPr>
          <a:xfrm>
            <a:off x="381000" y="990600"/>
            <a:ext cx="8229600" cy="1143000"/>
          </a:xfrm>
        </p:spPr>
        <p:txBody>
          <a:bodyPr/>
          <a:lstStyle/>
          <a:p>
            <a:r>
              <a:rPr lang="en-CA" altLang="en-US" dirty="0" smtClean="0"/>
              <a:t>Summary and Review</a:t>
            </a:r>
          </a:p>
        </p:txBody>
      </p:sp>
      <p:sp>
        <p:nvSpPr>
          <p:cNvPr id="3" name="Content Placeholder 2"/>
          <p:cNvSpPr>
            <a:spLocks noGrp="1"/>
          </p:cNvSpPr>
          <p:nvPr>
            <p:ph idx="1"/>
          </p:nvPr>
        </p:nvSpPr>
        <p:spPr>
          <a:xfrm>
            <a:off x="530225" y="2362200"/>
            <a:ext cx="8229600" cy="2952750"/>
          </a:xfrm>
        </p:spPr>
        <p:txBody>
          <a:bodyPr/>
          <a:lstStyle/>
          <a:p>
            <a:pPr marL="0" indent="0">
              <a:buFontTx/>
              <a:buNone/>
              <a:defRPr/>
            </a:pPr>
            <a:r>
              <a:rPr lang="en-US" b="1" dirty="0"/>
              <a:t>LO1 The Legal Framework of Human Resource Management in Canada and Managing Diversity Effectively</a:t>
            </a:r>
            <a:r>
              <a:rPr lang="en-US" dirty="0"/>
              <a:t> </a:t>
            </a:r>
            <a:endParaRPr lang="en-US" dirty="0" smtClean="0"/>
          </a:p>
          <a:p>
            <a:pPr>
              <a:defRPr/>
            </a:pPr>
            <a:r>
              <a:rPr lang="en-US" dirty="0" smtClean="0"/>
              <a:t>Several </a:t>
            </a:r>
            <a:r>
              <a:rPr lang="en-US" dirty="0"/>
              <a:t>key pieces of legislation govern the management of human resources in Canada. </a:t>
            </a:r>
            <a:endParaRPr lang="en-US" dirty="0" smtClean="0"/>
          </a:p>
          <a:p>
            <a:pPr>
              <a:defRPr/>
            </a:pPr>
            <a:r>
              <a:rPr lang="en-US" dirty="0" smtClean="0"/>
              <a:t>Managing </a:t>
            </a:r>
            <a:r>
              <a:rPr lang="en-US" dirty="0"/>
              <a:t>diversity effectively can improve organizational effectiveness that leads to gaining a competitive advantage, engages all employees and is ethically and legally sound.</a:t>
            </a:r>
            <a:endParaRPr lang="en-CA"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le 1"/>
          <p:cNvSpPr>
            <a:spLocks noGrp="1"/>
          </p:cNvSpPr>
          <p:nvPr>
            <p:ph type="title"/>
          </p:nvPr>
        </p:nvSpPr>
        <p:spPr>
          <a:xfrm>
            <a:off x="496888" y="1066800"/>
            <a:ext cx="8229600" cy="1143000"/>
          </a:xfrm>
        </p:spPr>
        <p:txBody>
          <a:bodyPr/>
          <a:lstStyle/>
          <a:p>
            <a:r>
              <a:rPr lang="en-CA" altLang="en-US" smtClean="0"/>
              <a:t>Summary and Review</a:t>
            </a:r>
          </a:p>
        </p:txBody>
      </p:sp>
      <p:sp>
        <p:nvSpPr>
          <p:cNvPr id="3" name="Content Placeholder 2"/>
          <p:cNvSpPr>
            <a:spLocks noGrp="1"/>
          </p:cNvSpPr>
          <p:nvPr>
            <p:ph idx="1"/>
          </p:nvPr>
        </p:nvSpPr>
        <p:spPr>
          <a:xfrm>
            <a:off x="496888" y="2209800"/>
            <a:ext cx="8229600" cy="2952750"/>
          </a:xfrm>
        </p:spPr>
        <p:txBody>
          <a:bodyPr/>
          <a:lstStyle/>
          <a:p>
            <a:pPr marL="0" indent="0">
              <a:buFontTx/>
              <a:buNone/>
              <a:defRPr/>
            </a:pPr>
            <a:r>
              <a:rPr lang="en-US" b="1" dirty="0"/>
              <a:t>LO2 Strategic Human Resource Management</a:t>
            </a:r>
            <a:r>
              <a:rPr lang="en-US" dirty="0"/>
              <a:t> </a:t>
            </a:r>
            <a:endParaRPr lang="en-US" dirty="0" smtClean="0"/>
          </a:p>
          <a:p>
            <a:pPr>
              <a:defRPr/>
            </a:pPr>
            <a:r>
              <a:rPr lang="en-US" i="1" dirty="0" smtClean="0"/>
              <a:t>Strategic </a:t>
            </a:r>
            <a:r>
              <a:rPr lang="en-US" i="1" dirty="0"/>
              <a:t>HRM</a:t>
            </a:r>
            <a:r>
              <a:rPr lang="en-US" dirty="0"/>
              <a:t> is the process by which managers design the components of an HRM system to be consistent with each other, and with the organization’s strategies, structure, and goals. </a:t>
            </a:r>
            <a:endParaRPr lang="en-US" dirty="0" smtClean="0"/>
          </a:p>
          <a:p>
            <a:pPr>
              <a:defRPr/>
            </a:pPr>
            <a:r>
              <a:rPr lang="en-US" i="1" dirty="0" smtClean="0"/>
              <a:t>Human </a:t>
            </a:r>
            <a:r>
              <a:rPr lang="en-US" i="1" dirty="0"/>
              <a:t>resource planning</a:t>
            </a:r>
            <a:r>
              <a:rPr lang="en-US" dirty="0"/>
              <a:t> includes all the activities managers engage in to forecast their current and future needs for human resources. </a:t>
            </a:r>
            <a:r>
              <a:rPr lang="en-US" i="1" dirty="0"/>
              <a:t>Job analysis</a:t>
            </a:r>
            <a:r>
              <a:rPr lang="en-US" dirty="0"/>
              <a:t> is the process of identifying (1) the tasks, duties, and responsibilities that make up a job and (2) the knowledge, skills, and abilities needed to perform the job.</a:t>
            </a:r>
            <a:endParaRPr lang="en-CA"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p:cNvSpPr>
            <a:spLocks noGrp="1"/>
          </p:cNvSpPr>
          <p:nvPr>
            <p:ph type="title"/>
          </p:nvPr>
        </p:nvSpPr>
        <p:spPr>
          <a:xfrm>
            <a:off x="530225" y="990600"/>
            <a:ext cx="8229600" cy="1143000"/>
          </a:xfrm>
        </p:spPr>
        <p:txBody>
          <a:bodyPr/>
          <a:lstStyle/>
          <a:p>
            <a:r>
              <a:rPr lang="en-CA" altLang="en-US" dirty="0" smtClean="0"/>
              <a:t>Summary and Review</a:t>
            </a:r>
          </a:p>
        </p:txBody>
      </p:sp>
      <p:sp>
        <p:nvSpPr>
          <p:cNvPr id="3" name="Content Placeholder 2"/>
          <p:cNvSpPr>
            <a:spLocks noGrp="1"/>
          </p:cNvSpPr>
          <p:nvPr>
            <p:ph idx="1"/>
          </p:nvPr>
        </p:nvSpPr>
        <p:spPr>
          <a:xfrm>
            <a:off x="547158" y="2438400"/>
            <a:ext cx="8229600" cy="2952750"/>
          </a:xfrm>
        </p:spPr>
        <p:txBody>
          <a:bodyPr/>
          <a:lstStyle/>
          <a:p>
            <a:pPr marL="0" indent="0">
              <a:buFontTx/>
              <a:buNone/>
              <a:defRPr/>
            </a:pPr>
            <a:r>
              <a:rPr lang="en-US" b="1" dirty="0"/>
              <a:t>LO3 The Components of HRM</a:t>
            </a:r>
            <a:r>
              <a:rPr lang="en-US" dirty="0"/>
              <a:t> </a:t>
            </a:r>
            <a:endParaRPr lang="en-US" dirty="0" smtClean="0"/>
          </a:p>
          <a:p>
            <a:pPr>
              <a:defRPr/>
            </a:pPr>
            <a:r>
              <a:rPr lang="en-US" dirty="0" smtClean="0"/>
              <a:t>The </a:t>
            </a:r>
            <a:r>
              <a:rPr lang="en-US" dirty="0"/>
              <a:t>five major components of human resource management are: (</a:t>
            </a:r>
            <a:r>
              <a:rPr lang="en-US" dirty="0" err="1"/>
              <a:t>i</a:t>
            </a:r>
            <a:r>
              <a:rPr lang="en-US" dirty="0"/>
              <a:t>) recruitment and selection, (ii) training and development, (iii) performance appraisal and feedback, </a:t>
            </a:r>
            <a:r>
              <a:rPr lang="en-US" dirty="0" smtClean="0"/>
              <a:t>              (</a:t>
            </a:r>
            <a:r>
              <a:rPr lang="en-US" dirty="0"/>
              <a:t>iv) pay and benefits, and (v) employee relations. </a:t>
            </a:r>
            <a:endParaRPr lang="en-CA"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itle 1"/>
          <p:cNvSpPr>
            <a:spLocks noGrp="1"/>
          </p:cNvSpPr>
          <p:nvPr>
            <p:ph type="title"/>
          </p:nvPr>
        </p:nvSpPr>
        <p:spPr>
          <a:xfrm>
            <a:off x="381000" y="1066800"/>
            <a:ext cx="8229600" cy="1143000"/>
          </a:xfrm>
        </p:spPr>
        <p:txBody>
          <a:bodyPr/>
          <a:lstStyle/>
          <a:p>
            <a:r>
              <a:rPr lang="en-CA" altLang="en-US" dirty="0" smtClean="0"/>
              <a:t>Summary and Review</a:t>
            </a:r>
          </a:p>
        </p:txBody>
      </p:sp>
      <p:sp>
        <p:nvSpPr>
          <p:cNvPr id="3" name="Content Placeholder 2"/>
          <p:cNvSpPr>
            <a:spLocks noGrp="1"/>
          </p:cNvSpPr>
          <p:nvPr>
            <p:ph idx="1"/>
          </p:nvPr>
        </p:nvSpPr>
        <p:spPr>
          <a:xfrm>
            <a:off x="533400" y="2438400"/>
            <a:ext cx="8229600" cy="2952750"/>
          </a:xfrm>
        </p:spPr>
        <p:txBody>
          <a:bodyPr/>
          <a:lstStyle/>
          <a:p>
            <a:pPr marL="0" indent="0">
              <a:buFontTx/>
              <a:buNone/>
              <a:defRPr/>
            </a:pPr>
            <a:r>
              <a:rPr lang="en-US" b="1" dirty="0"/>
              <a:t>LO4  Dealing with Workplace Harassment</a:t>
            </a:r>
            <a:r>
              <a:rPr lang="en-US" dirty="0"/>
              <a:t>  </a:t>
            </a:r>
            <a:endParaRPr lang="en-US" dirty="0" smtClean="0"/>
          </a:p>
          <a:p>
            <a:pPr>
              <a:defRPr/>
            </a:pPr>
            <a:r>
              <a:rPr lang="en-US" dirty="0" smtClean="0"/>
              <a:t>Human </a:t>
            </a:r>
            <a:r>
              <a:rPr lang="en-US" dirty="0"/>
              <a:t>resource managers can deal with unwanted behavior that is offense and abusive by communicating anti-harassment policies and procedures, investigating complaints and taking corrective action such as discipline and training, to eradicate it in the workplace.</a:t>
            </a:r>
            <a:endParaRPr lang="en-CA" dirty="0"/>
          </a:p>
        </p:txBody>
      </p:sp>
    </p:spTree>
  </p:cSld>
  <p:clrMapOvr>
    <a:masterClrMapping/>
  </p:clrMapOvr>
</p:sld>
</file>

<file path=ppt/theme/theme1.xml><?xml version="1.0" encoding="utf-8"?>
<a:theme xmlns:a="http://schemas.openxmlformats.org/drawingml/2006/main" name="1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1472215185</TotalTime>
  <Pages>27</Pages>
  <Words>4084</Words>
  <Application>Microsoft Office PowerPoint</Application>
  <PresentationFormat>On-screen Show (4:3)</PresentationFormat>
  <Paragraphs>389</Paragraphs>
  <Slides>43</Slides>
  <Notes>39</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43</vt:i4>
      </vt:variant>
    </vt:vector>
  </HeadingPairs>
  <TitlesOfParts>
    <vt:vector size="53" baseType="lpstr">
      <vt:lpstr>Arial</vt:lpstr>
      <vt:lpstr>Arial Narrow</vt:lpstr>
      <vt:lpstr>Baskerville Old Face</vt:lpstr>
      <vt:lpstr>Calibri</vt:lpstr>
      <vt:lpstr>Symbol</vt:lpstr>
      <vt:lpstr>Times New Roman</vt:lpstr>
      <vt:lpstr>Wingdings</vt:lpstr>
      <vt:lpstr>1_McGraw Hill 2009</vt:lpstr>
      <vt:lpstr>McGraw Hill 2009</vt:lpstr>
      <vt:lpstr>3_McGraw Hill 2009</vt:lpstr>
      <vt:lpstr>PowerPoint Presentation</vt:lpstr>
      <vt:lpstr>Learning Outcomes </vt:lpstr>
      <vt:lpstr>The Legal Framework of Human Resource Management in Canada</vt:lpstr>
      <vt:lpstr>The Legal Framework of Human  Resource Management in Canada</vt:lpstr>
      <vt:lpstr>Diversity</vt:lpstr>
      <vt:lpstr>Managing a Diverse Workforce</vt:lpstr>
      <vt:lpstr>Strategic Human Resource Management</vt:lpstr>
      <vt:lpstr>Human Resource Planning</vt:lpstr>
      <vt:lpstr>Resource Workforce Planning Cycle</vt:lpstr>
      <vt:lpstr>Human Resource Planning</vt:lpstr>
      <vt:lpstr>Advantages and Disadvantages of Outsourcing Human Resources</vt:lpstr>
      <vt:lpstr>HRM Planning: Job Analysis</vt:lpstr>
      <vt:lpstr>Recruitment and Selection</vt:lpstr>
      <vt:lpstr>Recruitment and Selection</vt:lpstr>
      <vt:lpstr>The Selection Process</vt:lpstr>
      <vt:lpstr>The Selection Process</vt:lpstr>
      <vt:lpstr>The Selection Process: Examples of Interview Question Types</vt:lpstr>
      <vt:lpstr>The Selection Process: Testing</vt:lpstr>
      <vt:lpstr>Selection Process</vt:lpstr>
      <vt:lpstr>Typical Steps in the Hiring Process</vt:lpstr>
      <vt:lpstr>Orientation, Training and Development</vt:lpstr>
      <vt:lpstr>Training and Development Methods</vt:lpstr>
      <vt:lpstr>Performance Appraisal &amp; Feedback</vt:lpstr>
      <vt:lpstr>Types of Performance Appraisals</vt:lpstr>
      <vt:lpstr>Types of Performance Appraisal</vt:lpstr>
      <vt:lpstr>Graphic Rating Scale</vt:lpstr>
      <vt:lpstr>Types of Performance Appraisal</vt:lpstr>
      <vt:lpstr>Who Appraises Performance?</vt:lpstr>
      <vt:lpstr>Who Appraises Performance?</vt:lpstr>
      <vt:lpstr>Effective Performance Feedback</vt:lpstr>
      <vt:lpstr>Effective Performance Feedback</vt:lpstr>
      <vt:lpstr>Pay and Benefits </vt:lpstr>
      <vt:lpstr>Pay and Benefits </vt:lpstr>
      <vt:lpstr>Employee Relations</vt:lpstr>
      <vt:lpstr>Labour Relations</vt:lpstr>
      <vt:lpstr>Trends in Labour Relations </vt:lpstr>
      <vt:lpstr>Harassment in the Workplace</vt:lpstr>
      <vt:lpstr>Sexual Harassment </vt:lpstr>
      <vt:lpstr>Steps Managers Can Take  to Eradicate Workplace Harassment </vt:lpstr>
      <vt:lpstr>Summary and Review</vt:lpstr>
      <vt:lpstr>Summary and Review</vt:lpstr>
      <vt:lpstr>Summary and Review</vt:lpstr>
      <vt:lpstr>Summary and Review</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10</dc:title>
  <dc:creator>Authorized Gateway Customer</dc:creator>
  <cp:lastModifiedBy>Sandra Wellman</cp:lastModifiedBy>
  <cp:revision>139</cp:revision>
  <cp:lastPrinted>1601-01-01T00:00:00Z</cp:lastPrinted>
  <dcterms:created xsi:type="dcterms:W3CDTF">1997-05-14T15:01:44Z</dcterms:created>
  <dcterms:modified xsi:type="dcterms:W3CDTF">2016-02-05T02:20:01Z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emplateType">
    <vt:i4>1</vt:i4>
  </property>
  <property fmtid="{D5CDD505-2E9C-101B-9397-08002B2CF9AE}" pid="3" name="GraphicType">
    <vt:i4>2</vt:i4>
  </property>
  <property fmtid="{D5CDD505-2E9C-101B-9397-08002B2CF9AE}" pid="4" name="Compression">
    <vt:i4>100</vt:i4>
  </property>
  <property fmtid="{D5CDD505-2E9C-101B-9397-08002B2CF9AE}" pid="5" name="ScreenSize">
    <vt:i4>1</vt:i4>
  </property>
  <property fmtid="{D5CDD505-2E9C-101B-9397-08002B2CF9AE}" pid="6" name="ScreenUsage">
    <vt:i4>1</vt:i4>
  </property>
  <property fmtid="{D5CDD505-2E9C-101B-9397-08002B2CF9AE}" pid="7" name="MailAddress">
    <vt:lpwstr/>
  </property>
  <property fmtid="{D5CDD505-2E9C-101B-9397-08002B2CF9AE}" pid="8" name="HomePage">
    <vt:lpwstr/>
  </property>
  <property fmtid="{D5CDD505-2E9C-101B-9397-08002B2CF9AE}" pid="9" name="Other">
    <vt:lpwstr/>
  </property>
  <property fmtid="{D5CDD505-2E9C-101B-9397-08002B2CF9AE}" pid="10" name="DownloadOriginal">
    <vt:bool>false</vt:bool>
  </property>
  <property fmtid="{D5CDD505-2E9C-101B-9397-08002B2CF9AE}" pid="11" name="DownloadIEButton">
    <vt:bool>false</vt:bool>
  </property>
  <property fmtid="{D5CDD505-2E9C-101B-9397-08002B2CF9AE}" pid="12" name="UseBrowserColor">
    <vt:bool>true</vt:bool>
  </property>
  <property fmtid="{D5CDD505-2E9C-101B-9397-08002B2CF9AE}" pid="13" name="BackColor">
    <vt:i4>15132390</vt:i4>
  </property>
  <property fmtid="{D5CDD505-2E9C-101B-9397-08002B2CF9AE}" pid="14" name="TextColor">
    <vt:i4>0</vt:i4>
  </property>
  <property fmtid="{D5CDD505-2E9C-101B-9397-08002B2CF9AE}" pid="15" name="LinkColor">
    <vt:i4>16711782</vt:i4>
  </property>
  <property fmtid="{D5CDD505-2E9C-101B-9397-08002B2CF9AE}" pid="16" name="VisitedColor">
    <vt:i4>10040268</vt:i4>
  </property>
  <property fmtid="{D5CDD505-2E9C-101B-9397-08002B2CF9AE}" pid="17" name="TransparentButton">
    <vt:i4>0</vt:i4>
  </property>
  <property fmtid="{D5CDD505-2E9C-101B-9397-08002B2CF9AE}" pid="18" name="ButtonType">
    <vt:i4>1</vt:i4>
  </property>
  <property fmtid="{D5CDD505-2E9C-101B-9397-08002B2CF9AE}" pid="19" name="ShowNotes">
    <vt:bool>false</vt:bool>
  </property>
  <property fmtid="{D5CDD505-2E9C-101B-9397-08002B2CF9AE}" pid="20" name="NavBtnPos">
    <vt:i4>1</vt:i4>
  </property>
  <property fmtid="{D5CDD505-2E9C-101B-9397-08002B2CF9AE}" pid="21" name="OutputDir">
    <vt:lpwstr>P:\C_Tepper\Jones_all\Jones_PPTfin\JPEG_Thumbnails</vt:lpwstr>
  </property>
</Properties>
</file>