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3" r:id="rId1"/>
    <p:sldMasterId id="2147483696" r:id="rId2"/>
  </p:sldMasterIdLst>
  <p:notesMasterIdLst>
    <p:notesMasterId r:id="rId71"/>
  </p:notesMasterIdLst>
  <p:handoutMasterIdLst>
    <p:handoutMasterId r:id="rId72"/>
  </p:handoutMasterIdLst>
  <p:sldIdLst>
    <p:sldId id="432" r:id="rId3"/>
    <p:sldId id="362" r:id="rId4"/>
    <p:sldId id="341" r:id="rId5"/>
    <p:sldId id="344" r:id="rId6"/>
    <p:sldId id="468" r:id="rId7"/>
    <p:sldId id="373" r:id="rId8"/>
    <p:sldId id="335" r:id="rId9"/>
    <p:sldId id="272" r:id="rId10"/>
    <p:sldId id="306" r:id="rId11"/>
    <p:sldId id="273" r:id="rId12"/>
    <p:sldId id="353" r:id="rId13"/>
    <p:sldId id="366" r:id="rId14"/>
    <p:sldId id="363" r:id="rId15"/>
    <p:sldId id="469" r:id="rId16"/>
    <p:sldId id="354" r:id="rId17"/>
    <p:sldId id="462" r:id="rId18"/>
    <p:sldId id="334" r:id="rId19"/>
    <p:sldId id="315" r:id="rId20"/>
    <p:sldId id="380" r:id="rId21"/>
    <p:sldId id="383" r:id="rId22"/>
    <p:sldId id="310" r:id="rId23"/>
    <p:sldId id="336" r:id="rId24"/>
    <p:sldId id="317" r:id="rId25"/>
    <p:sldId id="374" r:id="rId26"/>
    <p:sldId id="316" r:id="rId27"/>
    <p:sldId id="318" r:id="rId28"/>
    <p:sldId id="352" r:id="rId29"/>
    <p:sldId id="345" r:id="rId30"/>
    <p:sldId id="347" r:id="rId31"/>
    <p:sldId id="349" r:id="rId32"/>
    <p:sldId id="434" r:id="rId33"/>
    <p:sldId id="470" r:id="rId34"/>
    <p:sldId id="471" r:id="rId35"/>
    <p:sldId id="436" r:id="rId36"/>
    <p:sldId id="375" r:id="rId37"/>
    <p:sldId id="350" r:id="rId38"/>
    <p:sldId id="351" r:id="rId39"/>
    <p:sldId id="287" r:id="rId40"/>
    <p:sldId id="319" r:id="rId41"/>
    <p:sldId id="320" r:id="rId42"/>
    <p:sldId id="321" r:id="rId43"/>
    <p:sldId id="289" r:id="rId44"/>
    <p:sldId id="368" r:id="rId45"/>
    <p:sldId id="372" r:id="rId46"/>
    <p:sldId id="413" r:id="rId47"/>
    <p:sldId id="420" r:id="rId48"/>
    <p:sldId id="421" r:id="rId49"/>
    <p:sldId id="458" r:id="rId50"/>
    <p:sldId id="463" r:id="rId51"/>
    <p:sldId id="464" r:id="rId52"/>
    <p:sldId id="465" r:id="rId53"/>
    <p:sldId id="423" r:id="rId54"/>
    <p:sldId id="424" r:id="rId55"/>
    <p:sldId id="425" r:id="rId56"/>
    <p:sldId id="441" r:id="rId57"/>
    <p:sldId id="452" r:id="rId58"/>
    <p:sldId id="439" r:id="rId59"/>
    <p:sldId id="442" r:id="rId60"/>
    <p:sldId id="454" r:id="rId61"/>
    <p:sldId id="466" r:id="rId62"/>
    <p:sldId id="328" r:id="rId63"/>
    <p:sldId id="376" r:id="rId64"/>
    <p:sldId id="327" r:id="rId65"/>
    <p:sldId id="430" r:id="rId66"/>
    <p:sldId id="431" r:id="rId67"/>
    <p:sldId id="369" r:id="rId68"/>
    <p:sldId id="467" r:id="rId69"/>
    <p:sldId id="385" r:id="rId70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DCF175"/>
    <a:srgbClr val="003399"/>
    <a:srgbClr val="FF9966"/>
    <a:srgbClr val="FB05BB"/>
    <a:srgbClr val="336699"/>
    <a:srgbClr val="008080"/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614" autoAdjust="0"/>
  </p:normalViewPr>
  <p:slideViewPr>
    <p:cSldViewPr>
      <p:cViewPr varScale="1">
        <p:scale>
          <a:sx n="107" d="100"/>
          <a:sy n="107" d="100"/>
        </p:scale>
        <p:origin x="-17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15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 eaLnBrk="0" hangingPunct="0">
              <a:defRPr sz="1200">
                <a:latin typeface="Times New Roman" pitchFamily="18" charset="0"/>
              </a:defRPr>
            </a:lvl1pPr>
          </a:lstStyle>
          <a:p>
            <a:r>
              <a:rPr lang="en-US"/>
              <a:t>Economy Lecture</a:t>
            </a: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 eaLnBrk="0" hangingPunct="0">
              <a:defRPr sz="1200">
                <a:latin typeface="Times New Roman" pitchFamily="18" charset="0"/>
              </a:defRPr>
            </a:lvl1pPr>
          </a:lstStyle>
          <a:p>
            <a:fld id="{8B762687-8EAC-490F-BD93-30BA6C8C04E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2254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416425"/>
            <a:ext cx="5140325" cy="418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 eaLnBrk="0" hangingPunct="0">
              <a:defRPr sz="1200">
                <a:latin typeface="Times New Roman" pitchFamily="18" charset="0"/>
              </a:defRPr>
            </a:lvl1pPr>
          </a:lstStyle>
          <a:p>
            <a:fld id="{F561CCEC-0F20-4E35-95A1-D99C5A69781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3705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49579D-F6F4-48B0-A105-99EB568EC92C}" type="slidenum">
              <a:rPr lang="en-US"/>
              <a:pPr/>
              <a:t>9</a:t>
            </a:fld>
            <a:endParaRPr lang="en-US"/>
          </a:p>
        </p:txBody>
      </p:sp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63" name="Rectangle 3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776288" eaLnBrk="0" hangingPunct="0"/>
            <a:r>
              <a:rPr lang="en-US" sz="1000" i="1">
                <a:latin typeface="Times New Roman" pitchFamily="18" charset="0"/>
              </a:rPr>
              <a:t>3</a:t>
            </a:r>
          </a:p>
        </p:txBody>
      </p:sp>
      <p:sp>
        <p:nvSpPr>
          <p:cNvPr id="92164" name="Rectangle 4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65" name="Rectangle 5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66" name="Rectangle 6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67" name="Rectangle 7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3</a:t>
            </a:r>
          </a:p>
        </p:txBody>
      </p:sp>
      <p:sp>
        <p:nvSpPr>
          <p:cNvPr id="92168" name="Rectangle 8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69" name="Rectangle 9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0" name="Rectangle 10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1" name="Rectangle 11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3</a:t>
            </a:r>
          </a:p>
        </p:txBody>
      </p:sp>
      <p:sp>
        <p:nvSpPr>
          <p:cNvPr id="92172" name="Rectangle 12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3" name="Rectangle 13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4" name="Rectangle 14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5" name="Rectangle 15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3</a:t>
            </a:r>
          </a:p>
        </p:txBody>
      </p:sp>
      <p:sp>
        <p:nvSpPr>
          <p:cNvPr id="92176" name="Rectangle 16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7" name="Rectangle 17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8" name="Rectangle 18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9" name="Rectangle 19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3</a:t>
            </a:r>
          </a:p>
        </p:txBody>
      </p:sp>
      <p:sp>
        <p:nvSpPr>
          <p:cNvPr id="92180" name="Rectangle 20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81" name="Rectangle 21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82" name="Rectangle 22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83" name="Rectangle 23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3</a:t>
            </a:r>
          </a:p>
        </p:txBody>
      </p:sp>
      <p:sp>
        <p:nvSpPr>
          <p:cNvPr id="92184" name="Rectangle 24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85" name="Rectangle 25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86" name="Rectangle 26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87" name="Rectangle 27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</a:t>
            </a:r>
          </a:p>
        </p:txBody>
      </p:sp>
      <p:sp>
        <p:nvSpPr>
          <p:cNvPr id="92188" name="Rectangle 28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89" name="Rectangle 29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90" name="Rectangle 30"/>
          <p:cNvSpPr>
            <a:spLocks noChangeArrowheads="1"/>
          </p:cNvSpPr>
          <p:nvPr/>
        </p:nvSpPr>
        <p:spPr bwMode="auto">
          <a:xfrm>
            <a:off x="3970338" y="0"/>
            <a:ext cx="3040062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91" name="Rectangle 31"/>
          <p:cNvSpPr>
            <a:spLocks noChangeArrowheads="1"/>
          </p:cNvSpPr>
          <p:nvPr/>
        </p:nvSpPr>
        <p:spPr bwMode="auto">
          <a:xfrm>
            <a:off x="3970338" y="8829675"/>
            <a:ext cx="3040062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</a:t>
            </a:r>
          </a:p>
        </p:txBody>
      </p:sp>
      <p:sp>
        <p:nvSpPr>
          <p:cNvPr id="92192" name="Rectangle 32"/>
          <p:cNvSpPr>
            <a:spLocks noChangeArrowheads="1"/>
          </p:cNvSpPr>
          <p:nvPr/>
        </p:nvSpPr>
        <p:spPr bwMode="auto">
          <a:xfrm>
            <a:off x="-1588" y="8829675"/>
            <a:ext cx="3038476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93" name="Rectangle 33"/>
          <p:cNvSpPr>
            <a:spLocks noChangeArrowheads="1"/>
          </p:cNvSpPr>
          <p:nvPr/>
        </p:nvSpPr>
        <p:spPr bwMode="auto">
          <a:xfrm>
            <a:off x="-1588" y="0"/>
            <a:ext cx="3038476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94" name="Rectangle 34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92195" name="Rectangle 35"/>
          <p:cNvSpPr>
            <a:spLocks noGrp="1" noChangeArrowheads="1"/>
          </p:cNvSpPr>
          <p:nvPr>
            <p:ph type="body" idx="1"/>
          </p:nvPr>
        </p:nvSpPr>
        <p:spPr>
          <a:xfrm>
            <a:off x="933450" y="4414838"/>
            <a:ext cx="5140325" cy="4183062"/>
          </a:xfrm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207" tIns="45295" rIns="92207" bIns="45295"/>
          <a:lstStyle/>
          <a:p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6ADBE3-D80E-40F9-B4F5-947262A5219F}" type="slidenum">
              <a:rPr lang="en-US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485761-972B-4F4A-97A3-20F0DDBEBA53}" type="slidenum">
              <a:rPr lang="en-US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5F1733-9154-426A-9E01-057F4E9DF3E2}" type="slidenum">
              <a:rPr lang="en-US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5F1733-9154-426A-9E01-057F4E9DF3E2}" type="slidenum">
              <a:rPr lang="en-US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CBF4EE2-43A8-48D6-8F6E-323272F943A7}" type="slidenum">
              <a:rPr lang="en-US"/>
              <a:pPr/>
              <a:t>17</a:t>
            </a:fld>
            <a:endParaRPr lang="en-US"/>
          </a:p>
        </p:txBody>
      </p:sp>
      <p:sp>
        <p:nvSpPr>
          <p:cNvPr id="149506" name="Rectangle 2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07" name="Rectangle 3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776288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08" name="Rectangle 4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09" name="Rectangle 5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0" name="Rectangle 6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1" name="Rectangle 7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12" name="Rectangle 8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3" name="Rectangle 9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4" name="Rectangle 10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5" name="Rectangle 11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16" name="Rectangle 12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7" name="Rectangle 13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8" name="Rectangle 14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9" name="Rectangle 15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20" name="Rectangle 16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21" name="Rectangle 17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22" name="Rectangle 18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23" name="Rectangle 19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24" name="Rectangle 20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25" name="Rectangle 21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26" name="Rectangle 22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27" name="Rectangle 23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28" name="Rectangle 24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29" name="Rectangle 25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0" name="Rectangle 26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1" name="Rectangle 27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32" name="Rectangle 28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3" name="Rectangle 29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4" name="Rectangle 30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5" name="Rectangle 31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36" name="Rectangle 32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7" name="Rectangle 33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8" name="Rectangle 34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9" name="Rectangle 35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40" name="Rectangle 36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41" name="Rectangle 37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42" name="Rectangle 38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43" name="Rectangle 39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20</a:t>
            </a:r>
          </a:p>
        </p:txBody>
      </p:sp>
      <p:sp>
        <p:nvSpPr>
          <p:cNvPr id="149544" name="Rectangle 40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45" name="Rectangle 41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46" name="Rectangle 42"/>
          <p:cNvSpPr>
            <a:spLocks noChangeArrowheads="1"/>
          </p:cNvSpPr>
          <p:nvPr/>
        </p:nvSpPr>
        <p:spPr bwMode="auto">
          <a:xfrm>
            <a:off x="3970338" y="0"/>
            <a:ext cx="3040062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47" name="Rectangle 43"/>
          <p:cNvSpPr>
            <a:spLocks noChangeArrowheads="1"/>
          </p:cNvSpPr>
          <p:nvPr/>
        </p:nvSpPr>
        <p:spPr bwMode="auto">
          <a:xfrm>
            <a:off x="3970338" y="8829675"/>
            <a:ext cx="3040062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20</a:t>
            </a:r>
          </a:p>
        </p:txBody>
      </p:sp>
      <p:sp>
        <p:nvSpPr>
          <p:cNvPr id="149548" name="Rectangle 44"/>
          <p:cNvSpPr>
            <a:spLocks noChangeArrowheads="1"/>
          </p:cNvSpPr>
          <p:nvPr/>
        </p:nvSpPr>
        <p:spPr bwMode="auto">
          <a:xfrm>
            <a:off x="-1588" y="8829675"/>
            <a:ext cx="3038476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49" name="Rectangle 45"/>
          <p:cNvSpPr>
            <a:spLocks noChangeArrowheads="1"/>
          </p:cNvSpPr>
          <p:nvPr/>
        </p:nvSpPr>
        <p:spPr bwMode="auto">
          <a:xfrm>
            <a:off x="-1588" y="0"/>
            <a:ext cx="3038476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50" name="Rectangle 4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149551" name="Rectangle 47"/>
          <p:cNvSpPr>
            <a:spLocks noGrp="1" noChangeArrowheads="1"/>
          </p:cNvSpPr>
          <p:nvPr>
            <p:ph type="body" idx="1"/>
          </p:nvPr>
        </p:nvSpPr>
        <p:spPr>
          <a:xfrm>
            <a:off x="933450" y="4414838"/>
            <a:ext cx="5140325" cy="4183062"/>
          </a:xfrm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207" tIns="45295" rIns="92207" bIns="45295"/>
          <a:lstStyle/>
          <a:p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03054A-C80E-4E23-B46D-87D90E79E3F1}" type="slidenum">
              <a:rPr lang="en-US"/>
              <a:pPr/>
              <a:t>19</a:t>
            </a:fld>
            <a:endParaRPr lang="en-US"/>
          </a:p>
        </p:txBody>
      </p:sp>
      <p:sp>
        <p:nvSpPr>
          <p:cNvPr id="242690" name="Rectangle 2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691" name="Rectangle 3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776288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692" name="Rectangle 4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693" name="Rectangle 5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694" name="Rectangle 6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695" name="Rectangle 7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696" name="Rectangle 8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697" name="Rectangle 9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698" name="Rectangle 10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699" name="Rectangle 11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700" name="Rectangle 12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01" name="Rectangle 13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02" name="Rectangle 14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03" name="Rectangle 15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704" name="Rectangle 16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05" name="Rectangle 17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06" name="Rectangle 18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07" name="Rectangle 19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708" name="Rectangle 20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09" name="Rectangle 21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0" name="Rectangle 22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1" name="Rectangle 23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712" name="Rectangle 24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3" name="Rectangle 25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4" name="Rectangle 26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5" name="Rectangle 27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716" name="Rectangle 28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7" name="Rectangle 29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8" name="Rectangle 30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9" name="Rectangle 31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720" name="Rectangle 32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21" name="Rectangle 33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22" name="Rectangle 34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23" name="Rectangle 35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724" name="Rectangle 36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25" name="Rectangle 37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26" name="Rectangle 38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27" name="Rectangle 39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20</a:t>
            </a:r>
          </a:p>
        </p:txBody>
      </p:sp>
      <p:sp>
        <p:nvSpPr>
          <p:cNvPr id="242728" name="Rectangle 40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29" name="Rectangle 41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30" name="Rectangle 42"/>
          <p:cNvSpPr>
            <a:spLocks noChangeArrowheads="1"/>
          </p:cNvSpPr>
          <p:nvPr/>
        </p:nvSpPr>
        <p:spPr bwMode="auto">
          <a:xfrm>
            <a:off x="3970338" y="0"/>
            <a:ext cx="3040062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31" name="Rectangle 43"/>
          <p:cNvSpPr>
            <a:spLocks noChangeArrowheads="1"/>
          </p:cNvSpPr>
          <p:nvPr/>
        </p:nvSpPr>
        <p:spPr bwMode="auto">
          <a:xfrm>
            <a:off x="3970338" y="8829675"/>
            <a:ext cx="3040062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20</a:t>
            </a:r>
          </a:p>
        </p:txBody>
      </p:sp>
      <p:sp>
        <p:nvSpPr>
          <p:cNvPr id="242732" name="Rectangle 44"/>
          <p:cNvSpPr>
            <a:spLocks noChangeArrowheads="1"/>
          </p:cNvSpPr>
          <p:nvPr/>
        </p:nvSpPr>
        <p:spPr bwMode="auto">
          <a:xfrm>
            <a:off x="-1588" y="8829675"/>
            <a:ext cx="3038476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33" name="Rectangle 45"/>
          <p:cNvSpPr>
            <a:spLocks noChangeArrowheads="1"/>
          </p:cNvSpPr>
          <p:nvPr/>
        </p:nvSpPr>
        <p:spPr bwMode="auto">
          <a:xfrm>
            <a:off x="-1588" y="0"/>
            <a:ext cx="3038476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34" name="Rectangle 4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242735" name="Rectangle 47"/>
          <p:cNvSpPr>
            <a:spLocks noGrp="1" noChangeArrowheads="1"/>
          </p:cNvSpPr>
          <p:nvPr>
            <p:ph type="body" idx="1"/>
          </p:nvPr>
        </p:nvSpPr>
        <p:spPr>
          <a:xfrm>
            <a:off x="933450" y="4414838"/>
            <a:ext cx="5140325" cy="4183062"/>
          </a:xfrm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207" tIns="45295" rIns="92207" bIns="45295"/>
          <a:lstStyle/>
          <a:p>
            <a:endParaRPr lang="en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1CCEC-0F20-4E35-95A1-D99C5A697819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6616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1CCEC-0F20-4E35-95A1-D99C5A697819}" type="slidenum">
              <a:rPr lang="en-US" smtClean="0">
                <a:solidFill>
                  <a:prstClr val="black"/>
                </a:solidFill>
              </a:rPr>
              <a:pPr/>
              <a:t>49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3135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DC13A6-BEEC-4A80-8B53-B9A1756B5DC1}" type="slidenum">
              <a:rPr lang="en-US">
                <a:solidFill>
                  <a:prstClr val="black"/>
                </a:solidFill>
              </a:rPr>
              <a:pPr/>
              <a:t>51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68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4416425"/>
            <a:ext cx="5607050" cy="4183063"/>
          </a:xfrm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12E9492-83A6-4D61-9A4B-1D01D26BD5D5}" type="slidenum">
              <a:rPr lang="en-US"/>
              <a:pPr/>
              <a:t>59</a:t>
            </a:fld>
            <a:endParaRPr lang="en-US"/>
          </a:p>
        </p:txBody>
      </p:sp>
      <p:sp>
        <p:nvSpPr>
          <p:cNvPr id="379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9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4416425"/>
            <a:ext cx="5607050" cy="4183063"/>
          </a:xfrm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42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26624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latin typeface="Times New Roman" pitchFamily="18" charset="0"/>
              </a:endParaRPr>
            </a:p>
          </p:txBody>
        </p:sp>
        <p:grpSp>
          <p:nvGrpSpPr>
            <p:cNvPr id="266244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266245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266246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266247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  <p:grpSp>
          <p:nvGrpSpPr>
            <p:cNvPr id="266248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266249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266250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</p:grpSp>
      <p:sp>
        <p:nvSpPr>
          <p:cNvPr id="266251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2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266252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266253" name="Rectangle 13"/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266254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266255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78CE9F9-E52B-4A6E-BB32-99C4E7CDA919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920190-3D50-4FFB-870A-7DD614E5B759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585569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D707CF-C723-400B-ADBB-1EA52D5B8A2E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30621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199D09-260C-4B67-B5CB-269A8B558190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78338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A07E4-674E-4A7E-9C57-6125A21E32A4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34914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F4A4D5-B877-493B-920C-1B77C94C347F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7294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2DCC5A-E086-4944-A5A2-CBF83EC7943D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54527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D0BFBC-FBE1-4ECE-8C87-A84F7BD57645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99565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F58EF-F820-40D1-AFC9-4E1AA815FBB0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06487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893D04-E79D-4BF4-9AD9-54399DDF9BAA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74507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ADDF34-F3BE-43A2-85E9-BDAD6A3FF4AD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457103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BBC2A49-1897-46BE-90A2-8E55EF3050E0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524538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42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26624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266244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266245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66246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66247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266248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266249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66250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66251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2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266252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266253" name="Rectangle 13"/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266254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266255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78CE9F9-E52B-4A6E-BB32-99C4E7CDA919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88507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920190-3D50-4FFB-870A-7DD614E5B759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5397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D707CF-C723-400B-ADBB-1EA52D5B8A2E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9044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199D09-260C-4B67-B5CB-269A8B558190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5646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A07E4-674E-4A7E-9C57-6125A21E32A4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3273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F4A4D5-B877-493B-920C-1B77C94C347F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1912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2DCC5A-E086-4944-A5A2-CBF83EC7943D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9681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D0BFBC-FBE1-4ECE-8C87-A84F7BD57645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0748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F58EF-F820-40D1-AFC9-4E1AA815FBB0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0415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893D04-E79D-4BF4-9AD9-54399DDF9BAA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1638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ADDF34-F3BE-43A2-85E9-BDAD6A3FF4AD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6912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BBC2A49-1897-46BE-90A2-8E55EF3050E0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009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5218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265219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latin typeface="Times New Roman" pitchFamily="18" charset="0"/>
              </a:endParaRPr>
            </a:p>
          </p:txBody>
        </p:sp>
        <p:grpSp>
          <p:nvGrpSpPr>
            <p:cNvPr id="265220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265221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265222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</p:grpSp>
      <p:sp>
        <p:nvSpPr>
          <p:cNvPr id="265223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265224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26522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fr-CA"/>
          </a:p>
        </p:txBody>
      </p:sp>
      <p:sp>
        <p:nvSpPr>
          <p:cNvPr id="265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r>
              <a:rPr lang="fr-CA" smtClean="0"/>
              <a:t>Topic 1 - Introduction</a:t>
            </a:r>
            <a:endParaRPr lang="fr-CA" dirty="0"/>
          </a:p>
        </p:txBody>
      </p:sp>
      <p:sp>
        <p:nvSpPr>
          <p:cNvPr id="265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E233BB0A-913B-4F79-A8E9-611981A91AC8}" type="slidenum">
              <a:rPr lang="fr-CA"/>
              <a:pPr/>
              <a:t>‹#›</a:t>
            </a:fld>
            <a:endParaRPr lang="fr-CA"/>
          </a:p>
        </p:txBody>
      </p:sp>
      <p:sp>
        <p:nvSpPr>
          <p:cNvPr id="265228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90000"/>
        <a:buChar char="•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§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5218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265219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265220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265221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65222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65223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65224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6522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265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265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E233BB0A-913B-4F79-A8E9-611981A91AC8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265228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9043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90000"/>
        <a:buChar char="•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§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ottawa.ca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2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3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5.jpeg"/><Relationship Id="rId5" Type="http://schemas.openxmlformats.org/officeDocument/2006/relationships/hyperlink" Target="http://classroomclipart.com/cgi-bin/kids/imageFolio.cgi?action=view&amp;link=Clipart/Cartoons&amp;image=Hunt.gif&amp;img=9&amp;tt=" TargetMode="External"/><Relationship Id="rId4" Type="http://schemas.openxmlformats.org/officeDocument/2006/relationships/image" Target="../media/image4.w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6.emf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2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7.emf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3.wmf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0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1066800"/>
            <a:ext cx="8990012" cy="1524000"/>
          </a:xfrm>
        </p:spPr>
        <p:txBody>
          <a:bodyPr/>
          <a:lstStyle/>
          <a:p>
            <a:pPr algn="ctr"/>
            <a:r>
              <a:rPr lang="en-GB" sz="2800" b="1" dirty="0">
                <a:cs typeface="Times New Roman" pitchFamily="18" charset="0"/>
              </a:rPr>
              <a:t>Engineering Economics</a:t>
            </a:r>
            <a:r>
              <a:rPr lang="en-GB" sz="2900" b="1" dirty="0">
                <a:cs typeface="Times New Roman" pitchFamily="18" charset="0"/>
              </a:rPr>
              <a:t/>
            </a:r>
            <a:br>
              <a:rPr lang="en-GB" sz="2900" b="1" dirty="0">
                <a:cs typeface="Times New Roman" pitchFamily="18" charset="0"/>
              </a:rPr>
            </a:br>
            <a:r>
              <a:rPr lang="en-GB" sz="2000" b="1" dirty="0">
                <a:cs typeface="Times New Roman" pitchFamily="18" charset="0"/>
              </a:rPr>
              <a:t>ECO 1192</a:t>
            </a:r>
            <a:br>
              <a:rPr lang="en-GB" sz="2000" b="1" dirty="0">
                <a:cs typeface="Times New Roman" pitchFamily="18" charset="0"/>
              </a:rPr>
            </a:br>
            <a:r>
              <a:rPr lang="en-GB" sz="2000" b="1" dirty="0" smtClean="0">
                <a:cs typeface="Times New Roman" pitchFamily="18" charset="0"/>
              </a:rPr>
              <a:t/>
            </a:r>
            <a:br>
              <a:rPr lang="en-GB" sz="2000" b="1" dirty="0" smtClean="0">
                <a:cs typeface="Times New Roman" pitchFamily="18" charset="0"/>
              </a:rPr>
            </a:br>
            <a:r>
              <a:rPr lang="en-GB" sz="2000" b="1" dirty="0" smtClean="0">
                <a:cs typeface="Times New Roman" pitchFamily="18" charset="0"/>
              </a:rPr>
              <a:t>Topic 1: </a:t>
            </a:r>
            <a:r>
              <a:rPr lang="en-GB" sz="2000" b="1" dirty="0">
                <a:cs typeface="Times New Roman" pitchFamily="18" charset="0"/>
              </a:rPr>
              <a:t>Introduction </a:t>
            </a:r>
            <a:endParaRPr lang="en-US" sz="2000" b="1" dirty="0"/>
          </a:p>
        </p:txBody>
      </p:sp>
      <p:sp>
        <p:nvSpPr>
          <p:cNvPr id="3440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124200" y="3429000"/>
            <a:ext cx="4572000" cy="1752600"/>
          </a:xfrm>
        </p:spPr>
        <p:txBody>
          <a:bodyPr/>
          <a:lstStyle/>
          <a:p>
            <a:r>
              <a:rPr lang="en-US" sz="2400" b="1">
                <a:solidFill>
                  <a:schemeClr val="tx2"/>
                </a:solidFill>
              </a:rPr>
              <a:t>Claude Théoret</a:t>
            </a:r>
          </a:p>
          <a:p>
            <a:r>
              <a:rPr lang="en-US" sz="2400" b="1">
                <a:solidFill>
                  <a:schemeClr val="tx2"/>
                </a:solidFill>
              </a:rPr>
              <a:t>University of Ottawa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D4545-1C25-438B-82E2-9EFBBE39C419}" type="slidenum">
              <a:rPr lang="fr-CA"/>
              <a:pPr/>
              <a:t>2</a:t>
            </a:fld>
            <a:endParaRPr lang="fr-CA" dirty="0"/>
          </a:p>
        </p:txBody>
      </p:sp>
      <p:sp>
        <p:nvSpPr>
          <p:cNvPr id="215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General Information</a:t>
            </a:r>
          </a:p>
        </p:txBody>
      </p:sp>
      <p:sp>
        <p:nvSpPr>
          <p:cNvPr id="215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/>
              <a:t>Availability</a:t>
            </a:r>
          </a:p>
          <a:p>
            <a:pPr lvl="1"/>
            <a:r>
              <a:rPr lang="en-GB" sz="1800" dirty="0" smtClean="0"/>
              <a:t>Weekly office hours</a:t>
            </a:r>
          </a:p>
          <a:p>
            <a:pPr lvl="2"/>
            <a:r>
              <a:rPr lang="en-GB" sz="1800" dirty="0" smtClean="0"/>
              <a:t>Instructor &amp; TAs: </a:t>
            </a:r>
            <a:r>
              <a:rPr lang="en-GB" sz="1800" dirty="0" err="1" smtClean="0"/>
              <a:t>tba</a:t>
            </a:r>
            <a:endParaRPr lang="en-GB" sz="1800" dirty="0" smtClean="0"/>
          </a:p>
          <a:p>
            <a:pPr lvl="2"/>
            <a:r>
              <a:rPr lang="en-GB" sz="1800" dirty="0" smtClean="0"/>
              <a:t>Consult course website for locations and times.</a:t>
            </a:r>
          </a:p>
          <a:p>
            <a:r>
              <a:rPr lang="en-GB" sz="1800" dirty="0" smtClean="0"/>
              <a:t>Final </a:t>
            </a:r>
            <a:r>
              <a:rPr lang="en-GB" sz="1800" dirty="0"/>
              <a:t>Grade</a:t>
            </a:r>
          </a:p>
          <a:p>
            <a:pPr lvl="1"/>
            <a:r>
              <a:rPr lang="en-GB" sz="1800" dirty="0" smtClean="0"/>
              <a:t>Two (2) mid-term </a:t>
            </a:r>
            <a:r>
              <a:rPr lang="en-GB" sz="1800" dirty="0" smtClean="0"/>
              <a:t>examinations: 2 </a:t>
            </a:r>
            <a:r>
              <a:rPr lang="en-GB" sz="1800" dirty="0" smtClean="0"/>
              <a:t>x 20% </a:t>
            </a:r>
            <a:r>
              <a:rPr lang="en-GB" sz="1800" dirty="0"/>
              <a:t>= </a:t>
            </a:r>
            <a:r>
              <a:rPr lang="en-GB" sz="1800" dirty="0" smtClean="0"/>
              <a:t>40%</a:t>
            </a:r>
          </a:p>
          <a:p>
            <a:pPr lvl="1"/>
            <a:r>
              <a:rPr lang="en-GB" sz="1800" dirty="0" smtClean="0"/>
              <a:t>One (1) </a:t>
            </a:r>
            <a:r>
              <a:rPr lang="en-GB" sz="1800" dirty="0" smtClean="0"/>
              <a:t>assignment: 1 </a:t>
            </a:r>
            <a:r>
              <a:rPr lang="en-GB" sz="1800" dirty="0" smtClean="0"/>
              <a:t>x 20%</a:t>
            </a:r>
            <a:endParaRPr lang="en-GB" sz="1800" dirty="0"/>
          </a:p>
          <a:p>
            <a:pPr lvl="1"/>
            <a:r>
              <a:rPr lang="en-GB" sz="1800" dirty="0" smtClean="0"/>
              <a:t>One (1) final </a:t>
            </a:r>
            <a:r>
              <a:rPr lang="en-GB" sz="1800" dirty="0" smtClean="0"/>
              <a:t>examination: 1 </a:t>
            </a:r>
            <a:r>
              <a:rPr lang="en-GB" sz="1800" dirty="0" smtClean="0"/>
              <a:t>x 40% </a:t>
            </a:r>
          </a:p>
          <a:p>
            <a:pPr lvl="1"/>
            <a:r>
              <a:rPr lang="en-GB" sz="1800" dirty="0" smtClean="0"/>
              <a:t>The assignment and the examinations are compulsory.  </a:t>
            </a:r>
            <a:endParaRPr lang="en-GB" sz="1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5997B-1F10-423F-B29C-8751A11E06DB}" type="slidenum">
              <a:rPr lang="fr-CA"/>
              <a:pPr/>
              <a:t>3</a:t>
            </a:fld>
            <a:endParaRPr lang="fr-CA"/>
          </a:p>
        </p:txBody>
      </p:sp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Recommended </a:t>
            </a:r>
            <a:r>
              <a:rPr lang="en-US" dirty="0" smtClean="0"/>
              <a:t> textbook</a:t>
            </a:r>
            <a:endParaRPr lang="en-US" dirty="0"/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Fraser and </a:t>
            </a:r>
            <a:r>
              <a:rPr lang="en-GB" dirty="0" err="1" smtClean="0"/>
              <a:t>Jewkes</a:t>
            </a:r>
            <a:r>
              <a:rPr lang="en-GB" dirty="0" smtClean="0"/>
              <a:t>, </a:t>
            </a:r>
            <a:r>
              <a:rPr lang="en-GB" i="1" u="sng" dirty="0"/>
              <a:t>Engineering </a:t>
            </a:r>
            <a:r>
              <a:rPr lang="en-GB" i="1" u="sng" dirty="0" smtClean="0"/>
              <a:t>Economics</a:t>
            </a:r>
            <a:r>
              <a:rPr lang="en-GB" dirty="0" smtClean="0"/>
              <a:t>, 5</a:t>
            </a:r>
            <a:r>
              <a:rPr lang="en-GB" baseline="30000" dirty="0" smtClean="0"/>
              <a:t>th</a:t>
            </a:r>
            <a:r>
              <a:rPr lang="en-GB" dirty="0" smtClean="0"/>
              <a:t> edition</a:t>
            </a:r>
            <a:r>
              <a:rPr lang="en-GB" dirty="0"/>
              <a:t>, </a:t>
            </a:r>
            <a:r>
              <a:rPr lang="en-GB" dirty="0" smtClean="0"/>
              <a:t>Pearson, Toronto, Ontario</a:t>
            </a:r>
            <a:r>
              <a:rPr lang="en-GB" dirty="0"/>
              <a:t>, </a:t>
            </a:r>
            <a:r>
              <a:rPr lang="en-GB" dirty="0" smtClean="0"/>
              <a:t>2013</a:t>
            </a:r>
            <a:endParaRPr lang="en-GB" dirty="0"/>
          </a:p>
          <a:p>
            <a:pPr lvl="1"/>
            <a:r>
              <a:rPr lang="en-GB" sz="2800" dirty="0"/>
              <a:t>Available at the </a:t>
            </a:r>
            <a:r>
              <a:rPr lang="en-GB" sz="2800" dirty="0" smtClean="0"/>
              <a:t>Agora and University bookstores.</a:t>
            </a:r>
            <a:endParaRPr lang="en-GB" sz="2800" dirty="0"/>
          </a:p>
          <a:p>
            <a:r>
              <a:rPr lang="en-GB" i="1" dirty="0"/>
              <a:t>On-going a</a:t>
            </a:r>
            <a:r>
              <a:rPr lang="en-GB" dirty="0"/>
              <a:t>ccess to an “engineering economics” text is highly </a:t>
            </a:r>
            <a:r>
              <a:rPr lang="en-GB" dirty="0" smtClean="0"/>
              <a:t>recommended.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1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9146F-820F-46CC-A32F-9BE460C7C5DF}" type="slidenum">
              <a:rPr lang="fr-CA"/>
              <a:pPr/>
              <a:t>4</a:t>
            </a:fld>
            <a:endParaRPr lang="fr-CA"/>
          </a:p>
        </p:txBody>
      </p:sp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Course website: ECO 1192</a:t>
            </a:r>
            <a:r>
              <a:rPr lang="en-US"/>
              <a:t> </a:t>
            </a:r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GB" sz="2400" dirty="0"/>
              <a:t>PowerPoint lecture notes**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GB" sz="2400" dirty="0"/>
              <a:t>Calendar of key events</a:t>
            </a:r>
          </a:p>
          <a:p>
            <a:pPr marL="952500" lvl="1" indent="-495300">
              <a:lnSpc>
                <a:spcPct val="80000"/>
              </a:lnSpc>
            </a:pPr>
            <a:r>
              <a:rPr lang="en-GB" sz="2200" dirty="0"/>
              <a:t>Lectures and references</a:t>
            </a:r>
          </a:p>
          <a:p>
            <a:pPr marL="952500" lvl="1" indent="-495300">
              <a:lnSpc>
                <a:spcPct val="80000"/>
              </a:lnSpc>
            </a:pPr>
            <a:r>
              <a:rPr lang="en-GB" sz="2200" dirty="0"/>
              <a:t>Review sessions: dates and location</a:t>
            </a:r>
          </a:p>
          <a:p>
            <a:pPr marL="952500" lvl="1" indent="-495300">
              <a:lnSpc>
                <a:spcPct val="80000"/>
              </a:lnSpc>
            </a:pPr>
            <a:r>
              <a:rPr lang="en-GB" sz="2200" dirty="0"/>
              <a:t>Examinations: coverage, dates and location</a:t>
            </a:r>
            <a:endParaRPr lang="en-US" sz="2200" dirty="0"/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GB" sz="2400" dirty="0"/>
              <a:t>Two typical “problem-and-solution” sets </a:t>
            </a:r>
          </a:p>
          <a:p>
            <a:pPr marL="952500" lvl="1" indent="-495300">
              <a:lnSpc>
                <a:spcPct val="80000"/>
              </a:lnSpc>
            </a:pPr>
            <a:r>
              <a:rPr lang="en-GB" sz="2200" dirty="0"/>
              <a:t>Each set covers about 50% of the course</a:t>
            </a:r>
          </a:p>
          <a:p>
            <a:pPr marL="533400" indent="-533400">
              <a:lnSpc>
                <a:spcPct val="80000"/>
              </a:lnSpc>
              <a:buFontTx/>
              <a:buAutoNum type="arabicPeriod" startAt="4"/>
            </a:pPr>
            <a:r>
              <a:rPr lang="en-GB" sz="2400" dirty="0"/>
              <a:t>Typical Excel </a:t>
            </a:r>
            <a:r>
              <a:rPr lang="en-GB" sz="2400" dirty="0" smtClean="0"/>
              <a:t>applications</a:t>
            </a:r>
            <a:endParaRPr lang="en-GB" sz="2400" dirty="0"/>
          </a:p>
          <a:p>
            <a:pPr marL="533400" indent="-533400">
              <a:lnSpc>
                <a:spcPct val="80000"/>
              </a:lnSpc>
              <a:buFontTx/>
              <a:buNone/>
            </a:pPr>
            <a:endParaRPr lang="en-GB" sz="2400" dirty="0"/>
          </a:p>
          <a:p>
            <a:pPr marL="533400" indent="-533400">
              <a:lnSpc>
                <a:spcPct val="80000"/>
              </a:lnSpc>
              <a:buFontTx/>
              <a:buNone/>
            </a:pPr>
            <a:r>
              <a:rPr lang="en-GB" sz="2400" dirty="0"/>
              <a:t>	**Classroom notes will have more applications than website lecture notes (but identical subject-matter content).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20190-3D50-4FFB-870A-7DD614E5B759}" type="slidenum">
              <a:rPr lang="fr-CA" smtClean="0"/>
              <a:pPr/>
              <a:t>5</a:t>
            </a:fld>
            <a:endParaRPr lang="fr-CA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4053989"/>
              </p:ext>
            </p:extLst>
          </p:nvPr>
        </p:nvGraphicFramePr>
        <p:xfrm>
          <a:off x="1739900" y="261938"/>
          <a:ext cx="5664200" cy="6335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5096" name="Document" r:id="rId3" imgW="5663486" imgH="6335132" progId="Word.Document.12">
                  <p:embed/>
                </p:oleObj>
              </mc:Choice>
              <mc:Fallback>
                <p:oleObj name="Document" r:id="rId3" imgW="5663486" imgH="633513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39900" y="261938"/>
                        <a:ext cx="5664200" cy="6335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81000" y="1447800"/>
            <a:ext cx="1120820" cy="646331"/>
          </a:xfrm>
          <a:prstGeom prst="rect">
            <a:avLst/>
          </a:prstGeom>
          <a:solidFill>
            <a:srgbClr val="DCF175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fr-CA" dirty="0" smtClean="0"/>
              <a:t>Course</a:t>
            </a:r>
          </a:p>
          <a:p>
            <a:r>
              <a:rPr lang="fr-CA" dirty="0" err="1" smtClean="0"/>
              <a:t>Calendar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2606052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9005F-B105-46D9-9C8D-BAC2255EAFFC}" type="slidenum">
              <a:rPr lang="fr-CA"/>
              <a:pPr/>
              <a:t>6</a:t>
            </a:fld>
            <a:endParaRPr lang="fr-CA"/>
          </a:p>
        </p:txBody>
      </p:sp>
      <p:sp>
        <p:nvSpPr>
          <p:cNvPr id="232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Access to course website</a:t>
            </a:r>
          </a:p>
        </p:txBody>
      </p:sp>
      <p:sp>
        <p:nvSpPr>
          <p:cNvPr id="232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http://www.uottawa.ca</a:t>
            </a:r>
            <a:endParaRPr lang="en-US" dirty="0"/>
          </a:p>
          <a:p>
            <a:r>
              <a:rPr lang="en-US" dirty="0" smtClean="0"/>
              <a:t>Quick Picks</a:t>
            </a:r>
          </a:p>
          <a:p>
            <a:r>
              <a:rPr lang="en-US" dirty="0" smtClean="0"/>
              <a:t>Virtual Campus</a:t>
            </a:r>
            <a:endParaRPr lang="en-US" dirty="0"/>
          </a:p>
          <a:p>
            <a:r>
              <a:rPr lang="en-US" dirty="0"/>
              <a:t>Provide student number &amp; password</a:t>
            </a:r>
          </a:p>
          <a:p>
            <a:r>
              <a:rPr lang="en-US" dirty="0"/>
              <a:t>Select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i="1" dirty="0"/>
              <a:t>Engineering Economics</a:t>
            </a:r>
            <a:r>
              <a:rPr lang="en-US" dirty="0"/>
              <a:t> (</a:t>
            </a:r>
            <a:r>
              <a:rPr lang="en-US" dirty="0" smtClean="0"/>
              <a:t>ECO1192A) </a:t>
            </a:r>
            <a:r>
              <a:rPr lang="en-US" dirty="0"/>
              <a:t>from drop-down menu.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C4673-5626-48B2-AF83-D6D28D49C844}" type="slidenum">
              <a:rPr lang="fr-CA"/>
              <a:pPr/>
              <a:t>7</a:t>
            </a:fld>
            <a:endParaRPr lang="fr-CA"/>
          </a:p>
        </p:txBody>
      </p:sp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Recommended reading</a:t>
            </a:r>
          </a:p>
        </p:txBody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Fraser et al</a:t>
            </a:r>
            <a:r>
              <a:rPr lang="en-GB" dirty="0" smtClean="0"/>
              <a:t>.  </a:t>
            </a:r>
            <a:r>
              <a:rPr lang="en-GB" dirty="0"/>
              <a:t>chapter 1</a:t>
            </a:r>
          </a:p>
          <a:p>
            <a:pPr lvl="1"/>
            <a:r>
              <a:rPr lang="en-US" dirty="0"/>
              <a:t>Newnan et al. chapter 1</a:t>
            </a:r>
          </a:p>
          <a:p>
            <a:pPr lvl="1">
              <a:buSzTx/>
            </a:pPr>
            <a:r>
              <a:rPr lang="en-US" dirty="0"/>
              <a:t>Park chapter 1</a:t>
            </a:r>
          </a:p>
          <a:p>
            <a:pPr lvl="1">
              <a:buFontTx/>
              <a:buNone/>
            </a:pPr>
            <a:endParaRPr lang="en-US" dirty="0"/>
          </a:p>
          <a:p>
            <a:pPr lvl="1">
              <a:buFontTx/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35E7F-C88F-4B86-851B-0404ADA04079}" type="slidenum">
              <a:rPr lang="fr-CA"/>
              <a:pPr/>
              <a:t>8</a:t>
            </a:fld>
            <a:endParaRPr lang="fr-CA"/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609600"/>
            <a:ext cx="7924800" cy="1143000"/>
          </a:xfrm>
        </p:spPr>
        <p:txBody>
          <a:bodyPr/>
          <a:lstStyle/>
          <a:p>
            <a:r>
              <a:rPr lang="en-GB" sz="4000">
                <a:cs typeface="Times New Roman" pitchFamily="18" charset="0"/>
              </a:rPr>
              <a:t>Lecture objectives</a:t>
            </a:r>
            <a:r>
              <a:rPr lang="en-US"/>
              <a:t> 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752600"/>
            <a:ext cx="6483350" cy="4383088"/>
          </a:xfrm>
        </p:spPr>
        <p:txBody>
          <a:bodyPr/>
          <a:lstStyle/>
          <a:p>
            <a:pPr marL="533400" indent="-533400">
              <a:buFontTx/>
              <a:buAutoNum type="arabicPeriod"/>
            </a:pPr>
            <a:r>
              <a:rPr lang="en-GB">
                <a:cs typeface="Times New Roman" pitchFamily="18" charset="0"/>
              </a:rPr>
              <a:t>Provide overview of economics</a:t>
            </a:r>
          </a:p>
          <a:p>
            <a:pPr marL="533400" indent="-533400">
              <a:buFontTx/>
              <a:buAutoNum type="arabicPeriod"/>
            </a:pPr>
            <a:r>
              <a:rPr lang="en-GB">
                <a:cs typeface="Times New Roman" pitchFamily="18" charset="0"/>
              </a:rPr>
              <a:t>Describe science and engineering</a:t>
            </a:r>
          </a:p>
          <a:p>
            <a:pPr marL="533400" indent="-533400">
              <a:buFontTx/>
              <a:buAutoNum type="arabicPeriod"/>
            </a:pPr>
            <a:r>
              <a:rPr lang="en-GB">
                <a:cs typeface="Times New Roman" pitchFamily="18" charset="0"/>
              </a:rPr>
              <a:t>Describe engineer economic studies</a:t>
            </a:r>
            <a:endParaRPr lang="en-US">
              <a:cs typeface="Times New Roman" pitchFamily="18" charset="0"/>
            </a:endParaRPr>
          </a:p>
          <a:p>
            <a:pPr marL="533400" indent="-533400">
              <a:buFontTx/>
              <a:buAutoNum type="arabicPeriod"/>
            </a:pPr>
            <a:r>
              <a:rPr lang="en-GB">
                <a:cs typeface="Times New Roman" pitchFamily="18" charset="0"/>
              </a:rPr>
              <a:t>Show importance of time in decision-making</a:t>
            </a:r>
          </a:p>
          <a:p>
            <a:pPr marL="533400" indent="-533400">
              <a:buFontTx/>
              <a:buAutoNum type="arabicPeriod"/>
            </a:pPr>
            <a:r>
              <a:rPr lang="en-GB">
                <a:cs typeface="Times New Roman" pitchFamily="18" charset="0"/>
              </a:rPr>
              <a:t>Provide a first look at cash flows</a:t>
            </a:r>
            <a:r>
              <a:rPr lang="en-US"/>
              <a:t> </a:t>
            </a:r>
          </a:p>
          <a:p>
            <a:pPr marL="533400" indent="-533400">
              <a:buFontTx/>
              <a:buAutoNum type="arabicPeriod"/>
            </a:pPr>
            <a:r>
              <a:rPr lang="en-US"/>
              <a:t>Project analyses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C5AE4-C911-46B3-81FA-D22B9F89DFE0}" type="slidenum">
              <a:rPr lang="fr-CA"/>
              <a:pPr/>
              <a:t>9</a:t>
            </a:fld>
            <a:endParaRPr lang="fr-CA"/>
          </a:p>
        </p:txBody>
      </p:sp>
      <p:sp>
        <p:nvSpPr>
          <p:cNvPr id="9113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3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0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1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2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3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4" name="Rectangle 8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5" name="Rectangle 9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6" name="Rectangle 10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7" name="Rectangle 11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8" name="Rectangle 1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9" name="Rectangle 1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50" name="Rectangle 1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51" name="Rectangle 1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52" name="Rectangle 1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53" name="Rectangle 1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54" name="Rectangle 18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US" sz="4000"/>
              <a:t>The word </a:t>
            </a:r>
            <a:r>
              <a:rPr lang="en-US" sz="4000" i="1"/>
              <a:t>Economy</a:t>
            </a:r>
            <a:r>
              <a:rPr lang="en-US" sz="4000"/>
              <a:t> . . .</a:t>
            </a:r>
            <a:r>
              <a:rPr lang="en-US"/>
              <a:t> </a:t>
            </a:r>
          </a:p>
        </p:txBody>
      </p:sp>
      <p:grpSp>
        <p:nvGrpSpPr>
          <p:cNvPr id="91155" name="Group 19"/>
          <p:cNvGrpSpPr>
            <a:grpSpLocks/>
          </p:cNvGrpSpPr>
          <p:nvPr/>
        </p:nvGrpSpPr>
        <p:grpSpPr bwMode="auto">
          <a:xfrm>
            <a:off x="327025" y="2439988"/>
            <a:ext cx="3830638" cy="2692400"/>
            <a:chOff x="206" y="1537"/>
            <a:chExt cx="2413" cy="1696"/>
          </a:xfrm>
        </p:grpSpPr>
        <p:pic>
          <p:nvPicPr>
            <p:cNvPr id="91156" name="Picture 20"/>
            <p:cNvPicPr>
              <a:picLocks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" y="1537"/>
              <a:ext cx="2413" cy="16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1157" name="Rectangle 21"/>
            <p:cNvSpPr>
              <a:spLocks noChangeArrowheads="1"/>
            </p:cNvSpPr>
            <p:nvPr/>
          </p:nvSpPr>
          <p:spPr bwMode="auto">
            <a:xfrm>
              <a:off x="263" y="1565"/>
              <a:ext cx="2291" cy="16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91158" name="Rectangle 22"/>
          <p:cNvSpPr>
            <a:spLocks noGrp="1" noChangeArrowheads="1"/>
          </p:cNvSpPr>
          <p:nvPr>
            <p:ph type="body" sz="half" idx="2"/>
          </p:nvPr>
        </p:nvSpPr>
        <p:spPr>
          <a:xfrm>
            <a:off x="4865688" y="1600201"/>
            <a:ext cx="3821112" cy="2185988"/>
          </a:xfrm>
          <a:solidFill>
            <a:schemeClr val="bg1">
              <a:lumMod val="50000"/>
            </a:schemeClr>
          </a:solidFill>
          <a:ln w="38100">
            <a:solidFill>
              <a:schemeClr val="tx1"/>
            </a:solidFill>
          </a:ln>
          <a:extLst/>
        </p:spPr>
        <p:txBody>
          <a:bodyPr lIns="90488" tIns="44450" rIns="90488" bIns="44450"/>
          <a:lstStyle/>
          <a:p>
            <a:pPr algn="ctr">
              <a:buFontTx/>
              <a:buNone/>
            </a:pPr>
            <a:r>
              <a:rPr lang="en-US" sz="3200" dirty="0"/>
              <a:t> </a:t>
            </a:r>
            <a:r>
              <a:rPr lang="en-US" sz="3200" dirty="0" smtClean="0"/>
              <a:t>Greek origin </a:t>
            </a:r>
            <a:endParaRPr lang="en-US" sz="3200" dirty="0"/>
          </a:p>
          <a:p>
            <a:pPr algn="ctr">
              <a:buFontTx/>
              <a:buNone/>
            </a:pPr>
            <a:r>
              <a:rPr lang="en-US" sz="3200" dirty="0"/>
              <a:t>“One who manages a household.”</a:t>
            </a:r>
          </a:p>
        </p:txBody>
      </p:sp>
      <p:sp>
        <p:nvSpPr>
          <p:cNvPr id="91159" name="Text Box 23"/>
          <p:cNvSpPr txBox="1">
            <a:spLocks noChangeArrowheads="1"/>
          </p:cNvSpPr>
          <p:nvPr/>
        </p:nvSpPr>
        <p:spPr bwMode="auto">
          <a:xfrm>
            <a:off x="1127125" y="5619750"/>
            <a:ext cx="6545382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000" b="1" dirty="0">
                <a:latin typeface="Tahoma" pitchFamily="34" charset="0"/>
              </a:rPr>
              <a:t>Source: </a:t>
            </a:r>
            <a:r>
              <a:rPr lang="en-US" sz="1000" b="1" dirty="0" err="1">
                <a:latin typeface="Tahoma" pitchFamily="34" charset="0"/>
              </a:rPr>
              <a:t>Mankiw</a:t>
            </a:r>
            <a:r>
              <a:rPr lang="en-US" sz="1000" b="1" dirty="0">
                <a:latin typeface="Tahoma" pitchFamily="34" charset="0"/>
              </a:rPr>
              <a:t> et al. “Principles of Microeconomics”. 2</a:t>
            </a:r>
            <a:r>
              <a:rPr lang="en-US" sz="1000" b="1" baseline="30000" dirty="0">
                <a:latin typeface="Tahoma" pitchFamily="34" charset="0"/>
              </a:rPr>
              <a:t>nd</a:t>
            </a:r>
            <a:r>
              <a:rPr lang="en-US" sz="1000" b="1" dirty="0">
                <a:latin typeface="Tahoma" pitchFamily="34" charset="0"/>
              </a:rPr>
              <a:t> Canadian Edition, Thomson-Nelson, 2002</a:t>
            </a:r>
          </a:p>
        </p:txBody>
      </p:sp>
      <p:sp>
        <p:nvSpPr>
          <p:cNvPr id="91160" name="Text Box 24"/>
          <p:cNvSpPr txBox="1">
            <a:spLocks noChangeArrowheads="1"/>
          </p:cNvSpPr>
          <p:nvPr/>
        </p:nvSpPr>
        <p:spPr bwMode="auto">
          <a:xfrm>
            <a:off x="4572000" y="4191000"/>
            <a:ext cx="3876675" cy="376238"/>
          </a:xfrm>
          <a:prstGeom prst="rect">
            <a:avLst/>
          </a:prstGeom>
          <a:solidFill>
            <a:srgbClr val="FFFF99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b="1" dirty="0" smtClean="0"/>
              <a:t>Management of </a:t>
            </a:r>
            <a:r>
              <a:rPr lang="en-US" b="1" u="sng" dirty="0" smtClean="0"/>
              <a:t>scarce</a:t>
            </a:r>
            <a:r>
              <a:rPr lang="en-US" b="1" dirty="0" smtClean="0"/>
              <a:t> resources.</a:t>
            </a:r>
            <a:endParaRPr lang="en-US" b="1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52DC9-C912-4D19-A7AD-01CD65F67C5C}" type="slidenum">
              <a:rPr lang="fr-CA"/>
              <a:pPr/>
              <a:t>10</a:t>
            </a:fld>
            <a:endParaRPr lang="fr-CA" dirty="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Times New Roman" pitchFamily="18" charset="0"/>
              </a:rPr>
              <a:t>Economics</a:t>
            </a:r>
            <a:r>
              <a:rPr lang="en-US"/>
              <a:t> 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8800"/>
            <a:ext cx="8077200" cy="4267200"/>
          </a:xfrm>
        </p:spPr>
        <p:txBody>
          <a:bodyPr/>
          <a:lstStyle/>
          <a:p>
            <a:pPr marL="533400" indent="-533400"/>
            <a:r>
              <a:rPr lang="en-US" sz="2000" dirty="0"/>
              <a:t>The study of </a:t>
            </a:r>
          </a:p>
          <a:p>
            <a:pPr marL="952500" lvl="1" indent="-495300">
              <a:buFontTx/>
              <a:buAutoNum type="arabicPeriod"/>
            </a:pPr>
            <a:r>
              <a:rPr lang="en-US" sz="2000" dirty="0"/>
              <a:t>the choices made by individuals, businesses, governments, and societies as they cope with </a:t>
            </a:r>
            <a:r>
              <a:rPr lang="en-US" sz="2000" b="1" u="sng" dirty="0"/>
              <a:t>scarcity</a:t>
            </a:r>
            <a:r>
              <a:rPr lang="en-US" sz="2000" dirty="0"/>
              <a:t>.</a:t>
            </a:r>
          </a:p>
          <a:p>
            <a:pPr marL="952500" lvl="1" indent="-495300">
              <a:buSzTx/>
              <a:buFontTx/>
              <a:buAutoNum type="arabicPeriod"/>
            </a:pPr>
            <a:r>
              <a:rPr lang="en-US" sz="2000" dirty="0"/>
              <a:t>scarcity and efficiency. </a:t>
            </a:r>
          </a:p>
          <a:p>
            <a:pPr marL="533400" indent="-533400"/>
            <a:r>
              <a:rPr lang="en-US" sz="2000" dirty="0" smtClean="0"/>
              <a:t>Scarcity</a:t>
            </a:r>
          </a:p>
          <a:p>
            <a:pPr marL="933450" lvl="1" indent="-533400"/>
            <a:r>
              <a:rPr lang="en-US" sz="2000" dirty="0" smtClean="0"/>
              <a:t>the </a:t>
            </a:r>
            <a:r>
              <a:rPr lang="en-US" sz="2000" b="1" dirty="0"/>
              <a:t>inability </a:t>
            </a:r>
            <a:r>
              <a:rPr lang="en-US" sz="2000" dirty="0"/>
              <a:t>to satisfy all of a society’s wants </a:t>
            </a:r>
            <a:r>
              <a:rPr lang="en-US" sz="2000" dirty="0" smtClean="0"/>
              <a:t>(needs) at </a:t>
            </a:r>
            <a:r>
              <a:rPr lang="en-US" sz="2000" dirty="0"/>
              <a:t>a point </a:t>
            </a:r>
            <a:r>
              <a:rPr lang="en-US" sz="2000" dirty="0" smtClean="0"/>
              <a:t>in </a:t>
            </a:r>
            <a:r>
              <a:rPr lang="en-US" sz="2000" dirty="0"/>
              <a:t>time</a:t>
            </a:r>
            <a:r>
              <a:rPr lang="en-US" sz="2000" dirty="0" smtClean="0"/>
              <a:t>.</a:t>
            </a:r>
          </a:p>
          <a:p>
            <a:pPr marL="533400" indent="-533400"/>
            <a:r>
              <a:rPr lang="en-US" sz="2000" dirty="0" smtClean="0"/>
              <a:t>Efficiency</a:t>
            </a:r>
          </a:p>
          <a:p>
            <a:pPr marL="933450" lvl="1" indent="-533400"/>
            <a:r>
              <a:rPr lang="en-US" sz="1800" dirty="0" smtClean="0"/>
              <a:t>Using available resources to satisfy the most needs (knowing that all needs cannot be satisfied).</a:t>
            </a:r>
          </a:p>
          <a:p>
            <a:pPr marL="933450" lvl="1" indent="-533400"/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9F9C-6DCD-43A2-82F6-039A79BAEA4F}" type="slidenum">
              <a:rPr lang="fr-CA"/>
              <a:pPr/>
              <a:t>11</a:t>
            </a:fld>
            <a:endParaRPr lang="fr-CA"/>
          </a:p>
        </p:txBody>
      </p:sp>
      <p:sp>
        <p:nvSpPr>
          <p:cNvPr id="191490" name="Rectangle 2"/>
          <p:cNvSpPr>
            <a:spLocks noChangeArrowheads="1"/>
          </p:cNvSpPr>
          <p:nvPr/>
        </p:nvSpPr>
        <p:spPr bwMode="auto">
          <a:xfrm>
            <a:off x="685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1491" name="Rectangle 3"/>
          <p:cNvSpPr>
            <a:spLocks noChangeArrowheads="1"/>
          </p:cNvSpPr>
          <p:nvPr/>
        </p:nvSpPr>
        <p:spPr bwMode="auto">
          <a:xfrm>
            <a:off x="31242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1492" name="Rectangle 4"/>
          <p:cNvSpPr>
            <a:spLocks noChangeArrowheads="1"/>
          </p:cNvSpPr>
          <p:nvPr/>
        </p:nvSpPr>
        <p:spPr bwMode="auto">
          <a:xfrm>
            <a:off x="990600" y="60960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1493" name="Rectangle 5"/>
          <p:cNvSpPr>
            <a:spLocks noChangeArrowheads="1"/>
          </p:cNvSpPr>
          <p:nvPr/>
        </p:nvSpPr>
        <p:spPr bwMode="auto">
          <a:xfrm>
            <a:off x="3429000" y="60960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1494" name="Rectangle 6"/>
          <p:cNvSpPr>
            <a:spLocks noChangeArrowheads="1"/>
          </p:cNvSpPr>
          <p:nvPr/>
        </p:nvSpPr>
        <p:spPr bwMode="auto">
          <a:xfrm>
            <a:off x="990600" y="60960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1495" name="Rectangle 7"/>
          <p:cNvSpPr>
            <a:spLocks noChangeArrowheads="1"/>
          </p:cNvSpPr>
          <p:nvPr/>
        </p:nvSpPr>
        <p:spPr bwMode="auto">
          <a:xfrm>
            <a:off x="3429000" y="60960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1496" name="Rectangle 8"/>
          <p:cNvSpPr>
            <a:spLocks noGrp="1" noChangeArrowheads="1"/>
          </p:cNvSpPr>
          <p:nvPr>
            <p:ph type="title"/>
          </p:nvPr>
        </p:nvSpPr>
        <p:spPr>
          <a:xfrm>
            <a:off x="1143000" y="461963"/>
            <a:ext cx="7327900" cy="83185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r>
              <a:rPr lang="en-US">
                <a:solidFill>
                  <a:schemeClr val="tx1"/>
                </a:solidFill>
              </a:rPr>
              <a:t>Economic problem</a:t>
            </a:r>
          </a:p>
        </p:txBody>
      </p:sp>
      <p:sp>
        <p:nvSpPr>
          <p:cNvPr id="191497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990600" y="1905000"/>
            <a:ext cx="7848600" cy="3660775"/>
          </a:xfrm>
          <a:noFill/>
          <a:ln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66FF"/>
                    </a:gs>
                    <a:gs pos="100000">
                      <a:srgbClr val="0066FF">
                        <a:gamma/>
                        <a:shade val="80000"/>
                        <a:invGamma/>
                      </a:srgbClr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pPr marL="533400" indent="-533400">
              <a:lnSpc>
                <a:spcPct val="90000"/>
              </a:lnSpc>
            </a:pPr>
            <a:r>
              <a:rPr lang="en-US" b="1" dirty="0"/>
              <a:t>Scarcity </a:t>
            </a:r>
            <a:r>
              <a:rPr lang="en-US" b="1" dirty="0">
                <a:sym typeface="Wingdings" pitchFamily="2" charset="2"/>
              </a:rPr>
              <a:t> economic problem</a:t>
            </a:r>
            <a:endParaRPr lang="en-US" b="1" dirty="0"/>
          </a:p>
          <a:p>
            <a:pPr marL="914400" lvl="1" indent="-457200">
              <a:lnSpc>
                <a:spcPct val="90000"/>
              </a:lnSpc>
            </a:pPr>
            <a:r>
              <a:rPr lang="en-US" sz="2800" dirty="0"/>
              <a:t>societal wants exceed resources available to produce goods and services to satisfy them</a:t>
            </a:r>
          </a:p>
          <a:p>
            <a:pPr marL="1295400" lvl="2" indent="-381000">
              <a:lnSpc>
                <a:spcPct val="90000"/>
              </a:lnSpc>
            </a:pPr>
            <a:r>
              <a:rPr lang="en-US" sz="2500" dirty="0"/>
              <a:t>wants are satisfied from the consumption of goods and services</a:t>
            </a:r>
          </a:p>
          <a:p>
            <a:pPr marL="533400" indent="-533400">
              <a:spcBef>
                <a:spcPct val="0"/>
              </a:spcBef>
            </a:pPr>
            <a:r>
              <a:rPr lang="en-US" dirty="0"/>
              <a:t>Rich and poor alike face scarcity </a:t>
            </a:r>
          </a:p>
          <a:p>
            <a:pPr marL="914400" lvl="1" indent="-457200">
              <a:spcBef>
                <a:spcPct val="0"/>
              </a:spcBef>
            </a:pPr>
            <a:r>
              <a:rPr lang="en-US" dirty="0"/>
              <a:t>no one can satisfy his or her wants or desires at a point in </a:t>
            </a:r>
            <a:r>
              <a:rPr lang="en-US" dirty="0" smtClean="0"/>
              <a:t>time.</a:t>
            </a:r>
            <a:endParaRPr lang="en-US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0E73B-EDFD-42F6-8E86-E7CFE8119176}" type="slidenum">
              <a:rPr lang="fr-CA"/>
              <a:pPr/>
              <a:t>12</a:t>
            </a:fld>
            <a:endParaRPr lang="fr-CA"/>
          </a:p>
        </p:txBody>
      </p:sp>
      <p:sp>
        <p:nvSpPr>
          <p:cNvPr id="221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GB">
                <a:solidFill>
                  <a:schemeClr val="tx1"/>
                </a:solidFill>
              </a:rPr>
              <a:t>Economic objective</a:t>
            </a:r>
            <a:endParaRPr kumimoji="1" lang="fr-CA">
              <a:solidFill>
                <a:schemeClr val="tx1"/>
              </a:solidFill>
            </a:endParaRPr>
          </a:p>
        </p:txBody>
      </p:sp>
      <p:sp>
        <p:nvSpPr>
          <p:cNvPr id="221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kumimoji="1" lang="en-CA" sz="2400" dirty="0" smtClean="0"/>
              <a:t>Satisfy as many societal wants as possible from available (although limited) productive resources (land, labour, capital and entrepreneurial spirit) </a:t>
            </a:r>
          </a:p>
          <a:p>
            <a:pPr>
              <a:lnSpc>
                <a:spcPct val="90000"/>
              </a:lnSpc>
            </a:pPr>
            <a:r>
              <a:rPr kumimoji="1" lang="en-CA" sz="2400" dirty="0" smtClean="0"/>
              <a:t>Make the </a:t>
            </a:r>
            <a:r>
              <a:rPr kumimoji="1" lang="en-CA" sz="2400" u="sng" dirty="0" smtClean="0"/>
              <a:t>best possible decisions</a:t>
            </a:r>
            <a:r>
              <a:rPr kumimoji="1" lang="en-CA" sz="2400" dirty="0" smtClean="0"/>
              <a:t> when confronted with several projects or </a:t>
            </a:r>
            <a:r>
              <a:rPr kumimoji="1" lang="en-CA" sz="2400" dirty="0" smtClean="0"/>
              <a:t>investments</a:t>
            </a:r>
            <a:endParaRPr kumimoji="1" lang="en-CA" sz="2400" dirty="0" smtClean="0"/>
          </a:p>
          <a:p>
            <a:pPr lvl="1">
              <a:lnSpc>
                <a:spcPct val="90000"/>
              </a:lnSpc>
            </a:pPr>
            <a:r>
              <a:rPr kumimoji="1" lang="en-CA" sz="2400" dirty="0" smtClean="0"/>
              <a:t>Avoid </a:t>
            </a:r>
            <a:r>
              <a:rPr kumimoji="1" lang="en-CA" sz="2400" dirty="0" smtClean="0"/>
              <a:t>producing commodities which society does not value</a:t>
            </a:r>
            <a:endParaRPr kumimoji="1" lang="en-CA" sz="2400" dirty="0" smtClean="0"/>
          </a:p>
          <a:p>
            <a:pPr lvl="1">
              <a:lnSpc>
                <a:spcPct val="90000"/>
              </a:lnSpc>
            </a:pPr>
            <a:r>
              <a:rPr kumimoji="1" lang="en-CA" sz="2400" dirty="0" smtClean="0"/>
              <a:t>Produce </a:t>
            </a:r>
            <a:r>
              <a:rPr kumimoji="1" lang="en-CA" sz="2400" dirty="0" smtClean="0"/>
              <a:t>the commodities that society </a:t>
            </a:r>
            <a:r>
              <a:rPr kumimoji="1" lang="en-CA" sz="2400" dirty="0" smtClean="0"/>
              <a:t>wants </a:t>
            </a:r>
            <a:r>
              <a:rPr kumimoji="1" lang="en-CA" sz="2400" dirty="0" smtClean="0"/>
              <a:t>as efficiently </a:t>
            </a:r>
            <a:r>
              <a:rPr kumimoji="1" lang="en-CA" sz="2400" dirty="0" smtClean="0"/>
              <a:t>as possible.</a:t>
            </a:r>
          </a:p>
          <a:p>
            <a:pPr lvl="2">
              <a:lnSpc>
                <a:spcPct val="90000"/>
              </a:lnSpc>
            </a:pPr>
            <a:endParaRPr kumimoji="1"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64C57-C22A-4B1F-9BD9-1D5CB5A29902}" type="slidenum">
              <a:rPr lang="fr-CA"/>
              <a:pPr/>
              <a:t>13</a:t>
            </a:fld>
            <a:endParaRPr lang="fr-CA"/>
          </a:p>
        </p:txBody>
      </p:sp>
      <p:sp>
        <p:nvSpPr>
          <p:cNvPr id="216066" name="Rectangle 2"/>
          <p:cNvSpPr>
            <a:spLocks noChangeArrowheads="1"/>
          </p:cNvSpPr>
          <p:nvPr/>
        </p:nvSpPr>
        <p:spPr bwMode="auto">
          <a:xfrm>
            <a:off x="685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6067" name="Rectangle 3"/>
          <p:cNvSpPr>
            <a:spLocks noChangeArrowheads="1"/>
          </p:cNvSpPr>
          <p:nvPr/>
        </p:nvSpPr>
        <p:spPr bwMode="auto">
          <a:xfrm>
            <a:off x="31242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6068" name="Rectangle 4"/>
          <p:cNvSpPr>
            <a:spLocks noChangeArrowheads="1"/>
          </p:cNvSpPr>
          <p:nvPr/>
        </p:nvSpPr>
        <p:spPr bwMode="auto">
          <a:xfrm>
            <a:off x="990600" y="60960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6069" name="Rectangle 5"/>
          <p:cNvSpPr>
            <a:spLocks noChangeArrowheads="1"/>
          </p:cNvSpPr>
          <p:nvPr/>
        </p:nvSpPr>
        <p:spPr bwMode="auto">
          <a:xfrm>
            <a:off x="3429000" y="60960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6070" name="Rectangle 6"/>
          <p:cNvSpPr>
            <a:spLocks noChangeArrowheads="1"/>
          </p:cNvSpPr>
          <p:nvPr/>
        </p:nvSpPr>
        <p:spPr bwMode="auto">
          <a:xfrm>
            <a:off x="990600" y="60960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6071" name="Rectangle 7"/>
          <p:cNvSpPr>
            <a:spLocks noChangeArrowheads="1"/>
          </p:cNvSpPr>
          <p:nvPr/>
        </p:nvSpPr>
        <p:spPr bwMode="auto">
          <a:xfrm>
            <a:off x="3429000" y="60960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6072" name="Rectangle 8"/>
          <p:cNvSpPr>
            <a:spLocks noGrp="1" noChangeArrowheads="1"/>
          </p:cNvSpPr>
          <p:nvPr>
            <p:ph type="title"/>
          </p:nvPr>
        </p:nvSpPr>
        <p:spPr>
          <a:xfrm>
            <a:off x="1066800" y="203200"/>
            <a:ext cx="7200900" cy="1922463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r>
              <a:rPr lang="en-US">
                <a:solidFill>
                  <a:schemeClr val="tx1"/>
                </a:solidFill>
              </a:rPr>
              <a:t>Economic way of thinking</a:t>
            </a:r>
          </a:p>
        </p:txBody>
      </p:sp>
      <p:sp>
        <p:nvSpPr>
          <p:cNvPr id="216073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914400" y="1828800"/>
            <a:ext cx="7762875" cy="4448175"/>
          </a:xfrm>
          <a:noFill/>
          <a:ln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66FF"/>
                    </a:gs>
                    <a:gs pos="100000">
                      <a:srgbClr val="0066FF">
                        <a:gamma/>
                        <a:shade val="80000"/>
                        <a:invGamma/>
                      </a:srgbClr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r>
              <a:rPr lang="en-US" sz="2400"/>
              <a:t>Scarcity involves making choices</a:t>
            </a:r>
          </a:p>
          <a:p>
            <a:r>
              <a:rPr lang="en-US" sz="2500" b="1"/>
              <a:t>Choices involve costs</a:t>
            </a:r>
          </a:p>
          <a:p>
            <a:pPr lvl="1">
              <a:buSzTx/>
            </a:pPr>
            <a:r>
              <a:rPr lang="en-US" sz="2400"/>
              <a:t>whatever we choose to do, we could have done</a:t>
            </a:r>
          </a:p>
          <a:p>
            <a:pPr lvl="1">
              <a:buSzTx/>
              <a:buFontTx/>
              <a:buNone/>
            </a:pPr>
            <a:r>
              <a:rPr lang="en-US" sz="2400"/>
              <a:t>	something else instead</a:t>
            </a:r>
          </a:p>
          <a:p>
            <a:pPr lvl="1">
              <a:buSzTx/>
            </a:pPr>
            <a:r>
              <a:rPr lang="en-US" sz="2400"/>
              <a:t>7 to 10 pm: movies; theater, lecture; tennis … </a:t>
            </a:r>
          </a:p>
          <a:p>
            <a:r>
              <a:rPr lang="en-US" sz="2500"/>
              <a:t>Choices are tradeoffs </a:t>
            </a:r>
          </a:p>
          <a:p>
            <a:pPr lvl="1">
              <a:buSzTx/>
            </a:pPr>
            <a:r>
              <a:rPr lang="en-US" sz="2500"/>
              <a:t>give up something to get something else</a:t>
            </a:r>
          </a:p>
          <a:p>
            <a:pPr lvl="1">
              <a:buSzTx/>
            </a:pPr>
            <a:r>
              <a:rPr lang="en-US" sz="2500"/>
              <a:t>highest valued alternative given up is the opportunity cost of the activity </a:t>
            </a:r>
            <a:r>
              <a:rPr lang="en-US" sz="2500" b="1"/>
              <a:t>chosen</a:t>
            </a:r>
          </a:p>
          <a:p>
            <a:pPr lvl="2">
              <a:buSzTx/>
              <a:buFontTx/>
              <a:buChar char="•"/>
            </a:pPr>
            <a:r>
              <a:rPr lang="en-US" sz="2400"/>
              <a:t>But not the sum of all activities foregone</a:t>
            </a: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20190-3D50-4FFB-870A-7DD614E5B759}" type="slidenum">
              <a:rPr lang="fr-CA" smtClean="0"/>
              <a:pPr/>
              <a:t>14</a:t>
            </a:fld>
            <a:endParaRPr lang="fr-CA"/>
          </a:p>
        </p:txBody>
      </p:sp>
      <p:cxnSp>
        <p:nvCxnSpPr>
          <p:cNvPr id="7" name="Straight Connector 6"/>
          <p:cNvCxnSpPr/>
          <p:nvPr/>
        </p:nvCxnSpPr>
        <p:spPr bwMode="auto">
          <a:xfrm>
            <a:off x="685800" y="914400"/>
            <a:ext cx="76200" cy="502920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" name="Straight Connector 7"/>
          <p:cNvCxnSpPr/>
          <p:nvPr/>
        </p:nvCxnSpPr>
        <p:spPr bwMode="auto">
          <a:xfrm>
            <a:off x="3668794" y="914400"/>
            <a:ext cx="76200" cy="502920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" name="Straight Connector 8"/>
          <p:cNvCxnSpPr/>
          <p:nvPr/>
        </p:nvCxnSpPr>
        <p:spPr bwMode="auto">
          <a:xfrm>
            <a:off x="7696200" y="914400"/>
            <a:ext cx="76200" cy="502920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" name="Straight Connector 9"/>
          <p:cNvCxnSpPr/>
          <p:nvPr/>
        </p:nvCxnSpPr>
        <p:spPr bwMode="auto">
          <a:xfrm>
            <a:off x="4991100" y="914400"/>
            <a:ext cx="76200" cy="502920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" name="Straight Connector 11"/>
          <p:cNvCxnSpPr/>
          <p:nvPr/>
        </p:nvCxnSpPr>
        <p:spPr bwMode="auto">
          <a:xfrm>
            <a:off x="723900" y="914400"/>
            <a:ext cx="2944894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" name="Straight Connector 12"/>
          <p:cNvCxnSpPr/>
          <p:nvPr/>
        </p:nvCxnSpPr>
        <p:spPr bwMode="auto">
          <a:xfrm>
            <a:off x="800100" y="5943600"/>
            <a:ext cx="2944894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4" name="Straight Connector 13"/>
          <p:cNvCxnSpPr/>
          <p:nvPr/>
        </p:nvCxnSpPr>
        <p:spPr bwMode="auto">
          <a:xfrm>
            <a:off x="5050654" y="5917707"/>
            <a:ext cx="2721746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" name="Straight Connector 14"/>
          <p:cNvCxnSpPr/>
          <p:nvPr/>
        </p:nvCxnSpPr>
        <p:spPr bwMode="auto">
          <a:xfrm>
            <a:off x="4991100" y="914400"/>
            <a:ext cx="27051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" name="TextBox 15"/>
          <p:cNvSpPr txBox="1"/>
          <p:nvPr/>
        </p:nvSpPr>
        <p:spPr>
          <a:xfrm>
            <a:off x="709838" y="1531398"/>
            <a:ext cx="2813591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sz="2800" u="sng" dirty="0" smtClean="0"/>
              <a:t>Inputs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Land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Labour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Capital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Entrepreneurial spirit</a:t>
            </a:r>
          </a:p>
          <a:p>
            <a:endParaRPr lang="en-CA" dirty="0" smtClean="0"/>
          </a:p>
          <a:p>
            <a:endParaRPr lang="en-CA" dirty="0" smtClean="0"/>
          </a:p>
          <a:p>
            <a:r>
              <a:rPr lang="en-CA" dirty="0" smtClean="0"/>
              <a:t>(used to produce outputs)</a:t>
            </a:r>
            <a:endParaRPr lang="en-CA" dirty="0"/>
          </a:p>
        </p:txBody>
      </p:sp>
      <p:sp>
        <p:nvSpPr>
          <p:cNvPr id="19" name="TextBox 18"/>
          <p:cNvSpPr txBox="1"/>
          <p:nvPr/>
        </p:nvSpPr>
        <p:spPr>
          <a:xfrm>
            <a:off x="5181600" y="1676400"/>
            <a:ext cx="2146742" cy="3293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sz="2800" u="sng" dirty="0" smtClean="0"/>
              <a:t>Outputs</a:t>
            </a:r>
          </a:p>
          <a:p>
            <a:r>
              <a:rPr lang="en-CA" dirty="0" smtClean="0"/>
              <a:t>(Goods &amp; services)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Bread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Books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Computers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Health services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Education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CA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CA" dirty="0"/>
          </a:p>
        </p:txBody>
      </p:sp>
      <p:sp>
        <p:nvSpPr>
          <p:cNvPr id="22" name="Right Arrow 21"/>
          <p:cNvSpPr/>
          <p:nvPr/>
        </p:nvSpPr>
        <p:spPr bwMode="auto">
          <a:xfrm>
            <a:off x="3706894" y="3323004"/>
            <a:ext cx="1322306" cy="486996"/>
          </a:xfrm>
          <a:prstGeom prst="rightArrow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0488" tIns="44450" rIns="90488" bIns="4445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514600" y="258356"/>
            <a:ext cx="44438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dirty="0" smtClean="0"/>
              <a:t>The Economic Problem</a:t>
            </a:r>
            <a:endParaRPr lang="en-CA" sz="3200" dirty="0"/>
          </a:p>
        </p:txBody>
      </p:sp>
    </p:spTree>
    <p:extLst>
      <p:ext uri="{BB962C8B-B14F-4D97-AF65-F5344CB8AC3E}">
        <p14:creationId xmlns:p14="http://schemas.microsoft.com/office/powerpoint/2010/main" val="20883886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CC699-6138-4888-B6DC-FEE247FBB79D}" type="slidenum">
              <a:rPr lang="fr-CA"/>
              <a:pPr/>
              <a:t>15</a:t>
            </a:fld>
            <a:endParaRPr lang="fr-CA"/>
          </a:p>
        </p:txBody>
      </p:sp>
      <p:sp>
        <p:nvSpPr>
          <p:cNvPr id="192514" name="Rectangle 2"/>
          <p:cNvSpPr>
            <a:spLocks noChangeArrowheads="1"/>
          </p:cNvSpPr>
          <p:nvPr/>
        </p:nvSpPr>
        <p:spPr bwMode="auto">
          <a:xfrm>
            <a:off x="685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2515" name="Rectangle 3"/>
          <p:cNvSpPr>
            <a:spLocks noChangeArrowheads="1"/>
          </p:cNvSpPr>
          <p:nvPr/>
        </p:nvSpPr>
        <p:spPr bwMode="auto">
          <a:xfrm>
            <a:off x="990600" y="60960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2516" name="Rectangle 4"/>
          <p:cNvSpPr>
            <a:spLocks noChangeArrowheads="1"/>
          </p:cNvSpPr>
          <p:nvPr/>
        </p:nvSpPr>
        <p:spPr bwMode="auto">
          <a:xfrm>
            <a:off x="3429000" y="60960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2517" name="Rectangle 5"/>
          <p:cNvSpPr>
            <a:spLocks noChangeArrowheads="1"/>
          </p:cNvSpPr>
          <p:nvPr/>
        </p:nvSpPr>
        <p:spPr bwMode="auto">
          <a:xfrm>
            <a:off x="1752600" y="5257800"/>
            <a:ext cx="6629400" cy="8382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GB" sz="1200" b="1"/>
              <a:t>Source: </a:t>
            </a:r>
            <a:r>
              <a:rPr lang="en-GB" sz="1200" b="1" u="sng"/>
              <a:t>Introduction to Microeconomics</a:t>
            </a:r>
            <a:r>
              <a:rPr lang="en-GB" sz="1200" b="1"/>
              <a:t>, Robin Bade and Michael Parkin, </a:t>
            </a:r>
          </a:p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GB" sz="1200" b="1"/>
              <a:t>5</a:t>
            </a:r>
            <a:r>
              <a:rPr lang="en-GB" sz="1200" b="1" baseline="30000"/>
              <a:t>th</a:t>
            </a:r>
            <a:r>
              <a:rPr lang="en-GB" sz="1200" b="1"/>
              <a:t> edition, 2003, Pearson - Addison Wesley, Toronto, Ontario.</a:t>
            </a:r>
            <a:endParaRPr lang="en-US" sz="1200"/>
          </a:p>
        </p:txBody>
      </p:sp>
      <p:sp>
        <p:nvSpPr>
          <p:cNvPr id="192519" name="Rectangle 7"/>
          <p:cNvSpPr>
            <a:spLocks noGrp="1" noChangeArrowheads="1"/>
          </p:cNvSpPr>
          <p:nvPr>
            <p:ph type="title"/>
          </p:nvPr>
        </p:nvSpPr>
        <p:spPr>
          <a:xfrm>
            <a:off x="1143000" y="457200"/>
            <a:ext cx="7607300" cy="129540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r>
              <a:rPr lang="en-US">
                <a:solidFill>
                  <a:schemeClr val="tx1"/>
                </a:solidFill>
              </a:rPr>
              <a:t>Basic questions for economists</a:t>
            </a:r>
          </a:p>
        </p:txBody>
      </p:sp>
      <p:sp>
        <p:nvSpPr>
          <p:cNvPr id="192520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838200" y="1828800"/>
            <a:ext cx="8091488" cy="4359275"/>
          </a:xfrm>
          <a:noFill/>
          <a:ln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66FF"/>
                    </a:gs>
                    <a:gs pos="100000">
                      <a:srgbClr val="0066FF">
                        <a:gamma/>
                        <a:shade val="80000"/>
                        <a:invGamma/>
                      </a:srgbClr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pPr>
              <a:buFontTx/>
              <a:buNone/>
            </a:pPr>
            <a:r>
              <a:rPr lang="en-US" dirty="0"/>
              <a:t>All economic choices </a:t>
            </a:r>
            <a:r>
              <a:rPr lang="en-US" dirty="0" smtClean="0"/>
              <a:t>come</a:t>
            </a:r>
          </a:p>
          <a:p>
            <a:pPr>
              <a:buFontTx/>
              <a:buNone/>
            </a:pPr>
            <a:r>
              <a:rPr lang="en-US" dirty="0" smtClean="0"/>
              <a:t>down </a:t>
            </a:r>
            <a:r>
              <a:rPr lang="en-US" dirty="0"/>
              <a:t>to five </a:t>
            </a:r>
            <a:r>
              <a:rPr lang="en-US" dirty="0" smtClean="0"/>
              <a:t>big questions</a:t>
            </a:r>
            <a:r>
              <a:rPr lang="en-US" dirty="0"/>
              <a:t>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Produce what goods &amp; services?</a:t>
            </a:r>
            <a:endParaRPr lang="en-US" dirty="0"/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How to produce the goods and services?</a:t>
            </a:r>
          </a:p>
          <a:p>
            <a:pPr marL="1371600" lvl="2" indent="-514350"/>
            <a:r>
              <a:rPr lang="en-US" dirty="0" smtClean="0"/>
              <a:t>more or less </a:t>
            </a:r>
            <a:r>
              <a:rPr lang="en-US" dirty="0" err="1" smtClean="0"/>
              <a:t>labour</a:t>
            </a:r>
            <a:r>
              <a:rPr lang="en-US" dirty="0" smtClean="0"/>
              <a:t>? More or less capital?</a:t>
            </a:r>
            <a:endParaRPr lang="en-US" dirty="0"/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Who will produce them</a:t>
            </a:r>
          </a:p>
          <a:p>
            <a:pPr marL="1371600" lvl="2" indent="-514350"/>
            <a:r>
              <a:rPr lang="en-US" dirty="0" smtClean="0"/>
              <a:t>Firm A? Firm B? …</a:t>
            </a:r>
            <a:endParaRPr lang="en-US" dirty="0"/>
          </a:p>
        </p:txBody>
      </p:sp>
      <p:grpSp>
        <p:nvGrpSpPr>
          <p:cNvPr id="192523" name="Group 11"/>
          <p:cNvGrpSpPr>
            <a:grpSpLocks/>
          </p:cNvGrpSpPr>
          <p:nvPr/>
        </p:nvGrpSpPr>
        <p:grpSpPr bwMode="auto">
          <a:xfrm>
            <a:off x="5715000" y="1447800"/>
            <a:ext cx="2871788" cy="1636110"/>
            <a:chOff x="3498" y="927"/>
            <a:chExt cx="2241" cy="2777"/>
          </a:xfrm>
        </p:grpSpPr>
        <p:graphicFrame>
          <p:nvGraphicFramePr>
            <p:cNvPr id="192524" name="Object 12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558" y="1692"/>
            <a:ext cx="1973" cy="20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2637" name="ClipArt" r:id="rId4" imgW="3128760" imgH="3190680" progId="MS_ClipArt_Gallery.2">
                    <p:embed/>
                  </p:oleObj>
                </mc:Choice>
                <mc:Fallback>
                  <p:oleObj name="ClipArt" r:id="rId4" imgW="3128760" imgH="3190680" progId="MS_ClipArt_Gallery.2">
                    <p:embed/>
                    <p:pic>
                      <p:nvPicPr>
                        <p:cNvPr id="0" name="Object 1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8" y="1692"/>
                          <a:ext cx="1973" cy="20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2525" name="Rectangle 13"/>
            <p:cNvSpPr>
              <a:spLocks noChangeArrowheads="1"/>
            </p:cNvSpPr>
            <p:nvPr/>
          </p:nvSpPr>
          <p:spPr bwMode="auto">
            <a:xfrm>
              <a:off x="3785" y="1071"/>
              <a:ext cx="259" cy="1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26" name="Rectangle 14"/>
            <p:cNvSpPr>
              <a:spLocks noChangeArrowheads="1"/>
            </p:cNvSpPr>
            <p:nvPr/>
          </p:nvSpPr>
          <p:spPr bwMode="auto">
            <a:xfrm>
              <a:off x="5178" y="1553"/>
              <a:ext cx="344" cy="1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27" name="Rectangle 15"/>
            <p:cNvSpPr>
              <a:spLocks noChangeArrowheads="1"/>
            </p:cNvSpPr>
            <p:nvPr/>
          </p:nvSpPr>
          <p:spPr bwMode="auto">
            <a:xfrm>
              <a:off x="5395" y="1893"/>
              <a:ext cx="344" cy="1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28" name="Rectangle 16"/>
            <p:cNvSpPr>
              <a:spLocks noChangeArrowheads="1"/>
            </p:cNvSpPr>
            <p:nvPr/>
          </p:nvSpPr>
          <p:spPr bwMode="auto">
            <a:xfrm>
              <a:off x="3498" y="1216"/>
              <a:ext cx="258" cy="1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29" name="Rectangle 17"/>
            <p:cNvSpPr>
              <a:spLocks noChangeArrowheads="1"/>
            </p:cNvSpPr>
            <p:nvPr/>
          </p:nvSpPr>
          <p:spPr bwMode="auto">
            <a:xfrm>
              <a:off x="4602" y="927"/>
              <a:ext cx="257" cy="1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30" name="Rectangle 18"/>
            <p:cNvSpPr>
              <a:spLocks noChangeArrowheads="1"/>
            </p:cNvSpPr>
            <p:nvPr/>
          </p:nvSpPr>
          <p:spPr bwMode="auto">
            <a:xfrm>
              <a:off x="4890" y="1118"/>
              <a:ext cx="258" cy="1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</p:grp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CC699-6138-4888-B6DC-FEE247FBB79D}" type="slidenum">
              <a:rPr lang="fr-CA">
                <a:solidFill>
                  <a:srgbClr val="000000"/>
                </a:solidFill>
              </a:rPr>
              <a:pPr/>
              <a:t>16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192514" name="Rectangle 2"/>
          <p:cNvSpPr>
            <a:spLocks noChangeArrowheads="1"/>
          </p:cNvSpPr>
          <p:nvPr/>
        </p:nvSpPr>
        <p:spPr bwMode="auto">
          <a:xfrm>
            <a:off x="685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>
              <a:solidFill>
                <a:srgbClr val="000000"/>
              </a:solidFill>
            </a:endParaRPr>
          </a:p>
        </p:txBody>
      </p:sp>
      <p:sp>
        <p:nvSpPr>
          <p:cNvPr id="192515" name="Rectangle 3"/>
          <p:cNvSpPr>
            <a:spLocks noChangeArrowheads="1"/>
          </p:cNvSpPr>
          <p:nvPr/>
        </p:nvSpPr>
        <p:spPr bwMode="auto">
          <a:xfrm>
            <a:off x="990600" y="60960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>
              <a:solidFill>
                <a:srgbClr val="000000"/>
              </a:solidFill>
            </a:endParaRPr>
          </a:p>
        </p:txBody>
      </p:sp>
      <p:sp>
        <p:nvSpPr>
          <p:cNvPr id="192516" name="Rectangle 4"/>
          <p:cNvSpPr>
            <a:spLocks noChangeArrowheads="1"/>
          </p:cNvSpPr>
          <p:nvPr/>
        </p:nvSpPr>
        <p:spPr bwMode="auto">
          <a:xfrm>
            <a:off x="3429000" y="60960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>
              <a:solidFill>
                <a:srgbClr val="000000"/>
              </a:solidFill>
            </a:endParaRPr>
          </a:p>
        </p:txBody>
      </p:sp>
      <p:sp>
        <p:nvSpPr>
          <p:cNvPr id="192517" name="Rectangle 5"/>
          <p:cNvSpPr>
            <a:spLocks noChangeArrowheads="1"/>
          </p:cNvSpPr>
          <p:nvPr/>
        </p:nvSpPr>
        <p:spPr bwMode="auto">
          <a:xfrm>
            <a:off x="1516560" y="4648200"/>
            <a:ext cx="6629400" cy="8382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342900" indent="-342900" algn="ctr">
              <a:spcBef>
                <a:spcPct val="20000"/>
              </a:spcBef>
              <a:buClr>
                <a:srgbClr val="B2B2B2"/>
              </a:buClr>
              <a:buSzPct val="60000"/>
              <a:buFont typeface="Wingdings" pitchFamily="2" charset="2"/>
              <a:buNone/>
            </a:pPr>
            <a:r>
              <a:rPr lang="en-GB" sz="1200" b="1">
                <a:solidFill>
                  <a:srgbClr val="000000"/>
                </a:solidFill>
              </a:rPr>
              <a:t>Source: </a:t>
            </a:r>
            <a:r>
              <a:rPr lang="en-GB" sz="1200" b="1" u="sng">
                <a:solidFill>
                  <a:srgbClr val="000000"/>
                </a:solidFill>
              </a:rPr>
              <a:t>Introduction to Microeconomics</a:t>
            </a:r>
            <a:r>
              <a:rPr lang="en-GB" sz="1200" b="1">
                <a:solidFill>
                  <a:srgbClr val="000000"/>
                </a:solidFill>
              </a:rPr>
              <a:t>, Robin Bade and Michael Parkin, </a:t>
            </a:r>
          </a:p>
          <a:p>
            <a:pPr marL="342900" indent="-342900" algn="ctr">
              <a:spcBef>
                <a:spcPct val="20000"/>
              </a:spcBef>
              <a:buClr>
                <a:srgbClr val="B2B2B2"/>
              </a:buClr>
              <a:buSzPct val="60000"/>
              <a:buFont typeface="Wingdings" pitchFamily="2" charset="2"/>
              <a:buNone/>
            </a:pPr>
            <a:r>
              <a:rPr lang="en-GB" sz="1200" b="1">
                <a:solidFill>
                  <a:srgbClr val="000000"/>
                </a:solidFill>
              </a:rPr>
              <a:t>5</a:t>
            </a:r>
            <a:r>
              <a:rPr lang="en-GB" sz="1200" b="1" baseline="30000">
                <a:solidFill>
                  <a:srgbClr val="000000"/>
                </a:solidFill>
              </a:rPr>
              <a:t>th</a:t>
            </a:r>
            <a:r>
              <a:rPr lang="en-GB" sz="1200" b="1">
                <a:solidFill>
                  <a:srgbClr val="000000"/>
                </a:solidFill>
              </a:rPr>
              <a:t> edition, 2003, Pearson - Addison Wesley, Toronto, Ontario.</a:t>
            </a:r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192519" name="Rectangle 7"/>
          <p:cNvSpPr>
            <a:spLocks noGrp="1" noChangeArrowheads="1"/>
          </p:cNvSpPr>
          <p:nvPr>
            <p:ph type="title"/>
          </p:nvPr>
        </p:nvSpPr>
        <p:spPr>
          <a:xfrm>
            <a:off x="1143000" y="457200"/>
            <a:ext cx="7607300" cy="129540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r>
              <a:rPr lang="en-US">
                <a:solidFill>
                  <a:schemeClr val="tx1"/>
                </a:solidFill>
              </a:rPr>
              <a:t>Basic questions for economists</a:t>
            </a:r>
          </a:p>
        </p:txBody>
      </p:sp>
      <p:sp>
        <p:nvSpPr>
          <p:cNvPr id="192520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838200" y="1828800"/>
            <a:ext cx="8091488" cy="4359275"/>
          </a:xfrm>
          <a:noFill/>
          <a:ln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66FF"/>
                    </a:gs>
                    <a:gs pos="100000">
                      <a:srgbClr val="0066FF">
                        <a:gamma/>
                        <a:shade val="80000"/>
                        <a:invGamma/>
                      </a:srgbClr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pPr marL="971550" lvl="1" indent="-514350">
              <a:buFont typeface="+mj-lt"/>
              <a:buAutoNum type="arabicPeriod" startAt="4"/>
            </a:pPr>
            <a:r>
              <a:rPr lang="en-US" dirty="0" smtClean="0"/>
              <a:t>Where? In Canada? In the USA? </a:t>
            </a:r>
          </a:p>
          <a:p>
            <a:pPr marL="971550" lvl="1" indent="-514350">
              <a:buFont typeface="+mj-lt"/>
              <a:buAutoNum type="arabicPeriod" startAt="4"/>
            </a:pPr>
            <a:r>
              <a:rPr lang="en-US" dirty="0" smtClean="0"/>
              <a:t>When? Now? Later this year? Next year?</a:t>
            </a:r>
            <a:endParaRPr lang="en-US" dirty="0"/>
          </a:p>
        </p:txBody>
      </p:sp>
      <p:grpSp>
        <p:nvGrpSpPr>
          <p:cNvPr id="192523" name="Group 11"/>
          <p:cNvGrpSpPr>
            <a:grpSpLocks/>
          </p:cNvGrpSpPr>
          <p:nvPr/>
        </p:nvGrpSpPr>
        <p:grpSpPr bwMode="auto">
          <a:xfrm>
            <a:off x="3173833" y="2983810"/>
            <a:ext cx="2871788" cy="1636110"/>
            <a:chOff x="3498" y="927"/>
            <a:chExt cx="2241" cy="2777"/>
          </a:xfrm>
        </p:grpSpPr>
        <p:graphicFrame>
          <p:nvGraphicFramePr>
            <p:cNvPr id="192524" name="Object 12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558" y="1692"/>
            <a:ext cx="1973" cy="20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4124" name="ClipArt" r:id="rId4" imgW="3128760" imgH="3190680" progId="MS_ClipArt_Gallery.2">
                    <p:embed/>
                  </p:oleObj>
                </mc:Choice>
                <mc:Fallback>
                  <p:oleObj name="ClipArt" r:id="rId4" imgW="3128760" imgH="3190680" progId="MS_ClipArt_Gallery.2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8" y="1692"/>
                          <a:ext cx="1973" cy="20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2525" name="Rectangle 13"/>
            <p:cNvSpPr>
              <a:spLocks noChangeArrowheads="1"/>
            </p:cNvSpPr>
            <p:nvPr/>
          </p:nvSpPr>
          <p:spPr bwMode="auto">
            <a:xfrm>
              <a:off x="3785" y="1071"/>
              <a:ext cx="259" cy="1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rgbClr val="FF0000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26" name="Rectangle 14"/>
            <p:cNvSpPr>
              <a:spLocks noChangeArrowheads="1"/>
            </p:cNvSpPr>
            <p:nvPr/>
          </p:nvSpPr>
          <p:spPr bwMode="auto">
            <a:xfrm>
              <a:off x="5178" y="1553"/>
              <a:ext cx="344" cy="1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rgbClr val="FF0000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27" name="Rectangle 15"/>
            <p:cNvSpPr>
              <a:spLocks noChangeArrowheads="1"/>
            </p:cNvSpPr>
            <p:nvPr/>
          </p:nvSpPr>
          <p:spPr bwMode="auto">
            <a:xfrm>
              <a:off x="5395" y="1893"/>
              <a:ext cx="344" cy="1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rgbClr val="FF0000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28" name="Rectangle 16"/>
            <p:cNvSpPr>
              <a:spLocks noChangeArrowheads="1"/>
            </p:cNvSpPr>
            <p:nvPr/>
          </p:nvSpPr>
          <p:spPr bwMode="auto">
            <a:xfrm>
              <a:off x="3498" y="1216"/>
              <a:ext cx="258" cy="1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rgbClr val="FF0000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29" name="Rectangle 17"/>
            <p:cNvSpPr>
              <a:spLocks noChangeArrowheads="1"/>
            </p:cNvSpPr>
            <p:nvPr/>
          </p:nvSpPr>
          <p:spPr bwMode="auto">
            <a:xfrm>
              <a:off x="4602" y="927"/>
              <a:ext cx="257" cy="1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rgbClr val="FF0000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30" name="Rectangle 18"/>
            <p:cNvSpPr>
              <a:spLocks noChangeArrowheads="1"/>
            </p:cNvSpPr>
            <p:nvPr/>
          </p:nvSpPr>
          <p:spPr bwMode="auto">
            <a:xfrm>
              <a:off x="4890" y="1118"/>
              <a:ext cx="258" cy="1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rgbClr val="FF0000"/>
                  </a:solidFill>
                  <a:latin typeface="Times New Roman" pitchFamily="18" charset="0"/>
                </a:rPr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98338172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83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84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86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87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88" name="Rectangle 8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89" name="Rectangle 9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0" name="Rectangle 10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1" name="Rectangle 11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2" name="Rectangle 1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3" name="Rectangle 1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4" name="Rectangle 1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5" name="Rectangle 1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6" name="Rectangle 1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7" name="Rectangle 1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8" name="Rectangle 18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9" name="Rectangle 19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00" name="AutoShape 20"/>
          <p:cNvSpPr>
            <a:spLocks noChangeArrowheads="1"/>
          </p:cNvSpPr>
          <p:nvPr/>
        </p:nvSpPr>
        <p:spPr bwMode="auto">
          <a:xfrm>
            <a:off x="4349750" y="920750"/>
            <a:ext cx="3949700" cy="1282700"/>
          </a:xfrm>
          <a:prstGeom prst="star16">
            <a:avLst>
              <a:gd name="adj" fmla="val 37500"/>
            </a:avLst>
          </a:prstGeom>
          <a:solidFill>
            <a:srgbClr val="FC0128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01" name="Rectangle 21"/>
          <p:cNvSpPr>
            <a:spLocks noChangeArrowheads="1"/>
          </p:cNvSpPr>
          <p:nvPr/>
        </p:nvSpPr>
        <p:spPr bwMode="auto">
          <a:xfrm>
            <a:off x="5395913" y="1141413"/>
            <a:ext cx="2216150" cy="81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>
                <a:solidFill>
                  <a:schemeClr val="tx2"/>
                </a:solidFill>
              </a:rPr>
              <a:t>Efficient </a:t>
            </a:r>
          </a:p>
          <a:p>
            <a:pPr eaLnBrk="0" hangingPunct="0"/>
            <a:r>
              <a:rPr lang="en-US" sz="2400" b="1">
                <a:solidFill>
                  <a:schemeClr val="tx2"/>
                </a:solidFill>
              </a:rPr>
              <a:t>Resource Use</a:t>
            </a:r>
          </a:p>
        </p:txBody>
      </p:sp>
      <p:sp>
        <p:nvSpPr>
          <p:cNvPr id="148502" name="Rectangle 2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03" name="Rectangle 2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04" name="Rectangle 2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05" name="Rectangle 2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06" name="Rectangle 26"/>
          <p:cNvSpPr>
            <a:spLocks noGrp="1" noChangeArrowheads="1"/>
          </p:cNvSpPr>
          <p:nvPr>
            <p:ph type="title"/>
          </p:nvPr>
        </p:nvSpPr>
        <p:spPr>
          <a:xfrm>
            <a:off x="892175" y="4713"/>
            <a:ext cx="7772400" cy="114300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US" sz="3200" dirty="0"/>
              <a:t>Production Possibilities </a:t>
            </a:r>
            <a:r>
              <a:rPr lang="en-US" sz="3200" dirty="0" smtClean="0"/>
              <a:t>Frontier (PPF)</a:t>
            </a:r>
            <a:endParaRPr lang="en-US" sz="3200" dirty="0"/>
          </a:p>
        </p:txBody>
      </p:sp>
      <p:sp>
        <p:nvSpPr>
          <p:cNvPr id="148507" name="Line 27"/>
          <p:cNvSpPr>
            <a:spLocks noChangeShapeType="1"/>
          </p:cNvSpPr>
          <p:nvPr/>
        </p:nvSpPr>
        <p:spPr bwMode="auto">
          <a:xfrm>
            <a:off x="2133600" y="1600200"/>
            <a:ext cx="0" cy="4038600"/>
          </a:xfrm>
          <a:prstGeom prst="line">
            <a:avLst/>
          </a:prstGeom>
          <a:noFill/>
          <a:ln w="1016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8508" name="Line 28"/>
          <p:cNvSpPr>
            <a:spLocks noChangeShapeType="1"/>
          </p:cNvSpPr>
          <p:nvPr/>
        </p:nvSpPr>
        <p:spPr bwMode="auto">
          <a:xfrm flipH="1">
            <a:off x="2133600" y="5638800"/>
            <a:ext cx="4572000" cy="0"/>
          </a:xfrm>
          <a:prstGeom prst="line">
            <a:avLst/>
          </a:prstGeom>
          <a:noFill/>
          <a:ln w="1016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8509" name="Arc 29"/>
          <p:cNvSpPr>
            <a:spLocks/>
          </p:cNvSpPr>
          <p:nvPr/>
        </p:nvSpPr>
        <p:spPr bwMode="auto">
          <a:xfrm>
            <a:off x="2133600" y="1830388"/>
            <a:ext cx="3886200" cy="37338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76200" cap="rnd">
            <a:solidFill>
              <a:srgbClr val="FC012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8510" name="Rectangle 30"/>
          <p:cNvSpPr>
            <a:spLocks noChangeArrowheads="1"/>
          </p:cNvSpPr>
          <p:nvPr/>
        </p:nvSpPr>
        <p:spPr bwMode="auto">
          <a:xfrm rot="16140000">
            <a:off x="-188118" y="3998118"/>
            <a:ext cx="232410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200" b="1"/>
              <a:t>Computers</a:t>
            </a:r>
          </a:p>
        </p:txBody>
      </p:sp>
      <p:sp>
        <p:nvSpPr>
          <p:cNvPr id="148511" name="Rectangle 31"/>
          <p:cNvSpPr>
            <a:spLocks noChangeArrowheads="1"/>
          </p:cNvSpPr>
          <p:nvPr/>
        </p:nvSpPr>
        <p:spPr bwMode="auto">
          <a:xfrm>
            <a:off x="1069975" y="1679575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3000</a:t>
            </a:r>
          </a:p>
        </p:txBody>
      </p:sp>
      <p:sp>
        <p:nvSpPr>
          <p:cNvPr id="148512" name="Rectangle 32"/>
          <p:cNvSpPr>
            <a:spLocks noChangeArrowheads="1"/>
          </p:cNvSpPr>
          <p:nvPr/>
        </p:nvSpPr>
        <p:spPr bwMode="auto">
          <a:xfrm>
            <a:off x="5548313" y="5776913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1000</a:t>
            </a:r>
          </a:p>
        </p:txBody>
      </p:sp>
      <p:sp>
        <p:nvSpPr>
          <p:cNvPr id="148513" name="Rectangle 33"/>
          <p:cNvSpPr>
            <a:spLocks noChangeArrowheads="1"/>
          </p:cNvSpPr>
          <p:nvPr/>
        </p:nvSpPr>
        <p:spPr bwMode="auto">
          <a:xfrm>
            <a:off x="1068388" y="2592388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2000</a:t>
            </a:r>
          </a:p>
        </p:txBody>
      </p:sp>
      <p:sp>
        <p:nvSpPr>
          <p:cNvPr id="148514" name="Rectangle 34"/>
          <p:cNvSpPr>
            <a:spLocks noChangeArrowheads="1"/>
          </p:cNvSpPr>
          <p:nvPr/>
        </p:nvSpPr>
        <p:spPr bwMode="auto">
          <a:xfrm>
            <a:off x="4087813" y="5853113"/>
            <a:ext cx="690562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700</a:t>
            </a:r>
          </a:p>
        </p:txBody>
      </p:sp>
      <p:sp>
        <p:nvSpPr>
          <p:cNvPr id="148515" name="Rectangle 35"/>
          <p:cNvSpPr>
            <a:spLocks noChangeArrowheads="1"/>
          </p:cNvSpPr>
          <p:nvPr/>
        </p:nvSpPr>
        <p:spPr bwMode="auto">
          <a:xfrm>
            <a:off x="4678363" y="2181225"/>
            <a:ext cx="547687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4000" b="1"/>
              <a:t>A</a:t>
            </a:r>
          </a:p>
        </p:txBody>
      </p:sp>
      <p:sp>
        <p:nvSpPr>
          <p:cNvPr id="148516" name="Rectangle 36"/>
          <p:cNvSpPr>
            <a:spLocks noChangeArrowheads="1"/>
          </p:cNvSpPr>
          <p:nvPr/>
        </p:nvSpPr>
        <p:spPr bwMode="auto">
          <a:xfrm>
            <a:off x="6767513" y="5457825"/>
            <a:ext cx="1084262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200" b="1"/>
              <a:t>Cars</a:t>
            </a:r>
          </a:p>
        </p:txBody>
      </p:sp>
      <p:sp>
        <p:nvSpPr>
          <p:cNvPr id="148517" name="Oval 37"/>
          <p:cNvSpPr>
            <a:spLocks noChangeArrowheads="1"/>
          </p:cNvSpPr>
          <p:nvPr/>
        </p:nvSpPr>
        <p:spPr bwMode="auto">
          <a:xfrm>
            <a:off x="4349750" y="2520950"/>
            <a:ext cx="292100" cy="292100"/>
          </a:xfrm>
          <a:prstGeom prst="ellipse">
            <a:avLst/>
          </a:prstGeom>
          <a:solidFill>
            <a:srgbClr val="003366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18" name="Oval 38"/>
          <p:cNvSpPr>
            <a:spLocks noChangeArrowheads="1"/>
          </p:cNvSpPr>
          <p:nvPr/>
        </p:nvSpPr>
        <p:spPr bwMode="auto">
          <a:xfrm>
            <a:off x="2063750" y="1682750"/>
            <a:ext cx="292100" cy="292100"/>
          </a:xfrm>
          <a:prstGeom prst="ellipse">
            <a:avLst/>
          </a:prstGeom>
          <a:solidFill>
            <a:srgbClr val="80008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19" name="Rectangle 39"/>
          <p:cNvSpPr>
            <a:spLocks noChangeArrowheads="1"/>
          </p:cNvSpPr>
          <p:nvPr/>
        </p:nvSpPr>
        <p:spPr bwMode="auto">
          <a:xfrm>
            <a:off x="2176463" y="1114425"/>
            <a:ext cx="519112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4000" b="1"/>
              <a:t>E</a:t>
            </a:r>
          </a:p>
        </p:txBody>
      </p:sp>
      <p:sp>
        <p:nvSpPr>
          <p:cNvPr id="148520" name="Rectangle 40"/>
          <p:cNvSpPr>
            <a:spLocks noChangeArrowheads="1"/>
          </p:cNvSpPr>
          <p:nvPr/>
        </p:nvSpPr>
        <p:spPr bwMode="auto">
          <a:xfrm>
            <a:off x="5945188" y="4911725"/>
            <a:ext cx="490537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4000" b="1"/>
              <a:t>F</a:t>
            </a:r>
          </a:p>
        </p:txBody>
      </p:sp>
      <p:sp>
        <p:nvSpPr>
          <p:cNvPr id="148521" name="Oval 41"/>
          <p:cNvSpPr>
            <a:spLocks noChangeArrowheads="1"/>
          </p:cNvSpPr>
          <p:nvPr/>
        </p:nvSpPr>
        <p:spPr bwMode="auto">
          <a:xfrm>
            <a:off x="5813425" y="5416550"/>
            <a:ext cx="292100" cy="292100"/>
          </a:xfrm>
          <a:prstGeom prst="ellipse">
            <a:avLst/>
          </a:prstGeom>
          <a:solidFill>
            <a:srgbClr val="00008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22" name="Line 42"/>
          <p:cNvSpPr>
            <a:spLocks noChangeShapeType="1"/>
          </p:cNvSpPr>
          <p:nvPr/>
        </p:nvSpPr>
        <p:spPr bwMode="auto">
          <a:xfrm flipV="1">
            <a:off x="5126038" y="2133600"/>
            <a:ext cx="512762" cy="20002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8523" name="Line 43"/>
          <p:cNvSpPr>
            <a:spLocks noChangeShapeType="1"/>
          </p:cNvSpPr>
          <p:nvPr/>
        </p:nvSpPr>
        <p:spPr bwMode="auto">
          <a:xfrm flipV="1">
            <a:off x="2433638" y="1549400"/>
            <a:ext cx="1889125" cy="153988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8524" name="Line 44"/>
          <p:cNvSpPr>
            <a:spLocks noChangeShapeType="1"/>
          </p:cNvSpPr>
          <p:nvPr/>
        </p:nvSpPr>
        <p:spPr bwMode="auto">
          <a:xfrm flipV="1">
            <a:off x="6178550" y="2168525"/>
            <a:ext cx="825500" cy="274955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8525" name="Rectangle 45"/>
          <p:cNvSpPr>
            <a:spLocks noChangeArrowheads="1"/>
          </p:cNvSpPr>
          <p:nvPr/>
        </p:nvSpPr>
        <p:spPr bwMode="auto">
          <a:xfrm>
            <a:off x="1955800" y="5853113"/>
            <a:ext cx="350838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0</a:t>
            </a:r>
          </a:p>
        </p:txBody>
      </p:sp>
      <p:sp>
        <p:nvSpPr>
          <p:cNvPr id="148526" name="Rectangle 46"/>
          <p:cNvSpPr>
            <a:spLocks noChangeArrowheads="1"/>
          </p:cNvSpPr>
          <p:nvPr/>
        </p:nvSpPr>
        <p:spPr bwMode="auto">
          <a:xfrm>
            <a:off x="2743200" y="3124200"/>
            <a:ext cx="547688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4000" b="1"/>
              <a:t>B</a:t>
            </a:r>
          </a:p>
        </p:txBody>
      </p:sp>
      <p:sp>
        <p:nvSpPr>
          <p:cNvPr id="148527" name="Rectangle 47"/>
          <p:cNvSpPr>
            <a:spLocks noChangeArrowheads="1"/>
          </p:cNvSpPr>
          <p:nvPr/>
        </p:nvSpPr>
        <p:spPr bwMode="auto">
          <a:xfrm>
            <a:off x="1068388" y="3494088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1000</a:t>
            </a:r>
          </a:p>
        </p:txBody>
      </p:sp>
      <p:sp>
        <p:nvSpPr>
          <p:cNvPr id="148528" name="Rectangle 48"/>
          <p:cNvSpPr>
            <a:spLocks noChangeArrowheads="1"/>
          </p:cNvSpPr>
          <p:nvPr/>
        </p:nvSpPr>
        <p:spPr bwMode="auto">
          <a:xfrm>
            <a:off x="2792413" y="5853113"/>
            <a:ext cx="690562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300</a:t>
            </a:r>
          </a:p>
        </p:txBody>
      </p:sp>
      <p:sp>
        <p:nvSpPr>
          <p:cNvPr id="148529" name="Oval 49"/>
          <p:cNvSpPr>
            <a:spLocks noChangeArrowheads="1"/>
          </p:cNvSpPr>
          <p:nvPr/>
        </p:nvSpPr>
        <p:spPr bwMode="auto">
          <a:xfrm>
            <a:off x="3276600" y="3276600"/>
            <a:ext cx="292100" cy="292100"/>
          </a:xfrm>
          <a:prstGeom prst="ellipse">
            <a:avLst/>
          </a:prstGeom>
          <a:solidFill>
            <a:srgbClr val="FF00FF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30" name="Oval 50"/>
          <p:cNvSpPr>
            <a:spLocks noChangeArrowheads="1"/>
          </p:cNvSpPr>
          <p:nvPr/>
        </p:nvSpPr>
        <p:spPr bwMode="auto">
          <a:xfrm>
            <a:off x="5943600" y="3200400"/>
            <a:ext cx="292100" cy="292100"/>
          </a:xfrm>
          <a:prstGeom prst="ellipse">
            <a:avLst/>
          </a:prstGeom>
          <a:solidFill>
            <a:srgbClr val="00CCFF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32" name="Text Box 52"/>
          <p:cNvSpPr txBox="1">
            <a:spLocks noChangeArrowheads="1"/>
          </p:cNvSpPr>
          <p:nvPr/>
        </p:nvSpPr>
        <p:spPr bwMode="auto">
          <a:xfrm>
            <a:off x="5486400" y="2971800"/>
            <a:ext cx="547688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sz="4000" b="1"/>
              <a:t>D</a:t>
            </a:r>
          </a:p>
        </p:txBody>
      </p:sp>
      <p:sp>
        <p:nvSpPr>
          <p:cNvPr id="148533" name="Text Box 53"/>
          <p:cNvSpPr txBox="1">
            <a:spLocks noChangeArrowheads="1"/>
          </p:cNvSpPr>
          <p:nvPr/>
        </p:nvSpPr>
        <p:spPr bwMode="auto">
          <a:xfrm>
            <a:off x="2438400" y="4343400"/>
            <a:ext cx="3297238" cy="711200"/>
          </a:xfrm>
          <a:prstGeom prst="rect">
            <a:avLst/>
          </a:prstGeom>
          <a:solidFill>
            <a:srgbClr val="FFFF99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sz="2000" b="1" u="sng" dirty="0"/>
              <a:t>Physical Efficiency</a:t>
            </a:r>
            <a:endParaRPr lang="en-US" sz="2000" b="1" dirty="0"/>
          </a:p>
          <a:p>
            <a:r>
              <a:rPr lang="en-US" sz="2000" b="1" dirty="0"/>
              <a:t>Points such as A, E and F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17</a:t>
            </a:fld>
            <a:endParaRPr lang="fr-CA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85845-B7A9-433A-BAD2-28697B7809C2}" type="slidenum">
              <a:rPr lang="fr-CA"/>
              <a:pPr/>
              <a:t>18</a:t>
            </a:fld>
            <a:endParaRPr lang="fr-CA"/>
          </a:p>
        </p:txBody>
      </p:sp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Physical and economic efficiency</a:t>
            </a:r>
            <a:endParaRPr lang="en-US"/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dirty="0"/>
              <a:t>	</a:t>
            </a:r>
            <a:r>
              <a:rPr lang="en-GB" u="sng" dirty="0"/>
              <a:t>Physical </a:t>
            </a:r>
            <a:r>
              <a:rPr lang="en-GB" u="sng" dirty="0" smtClean="0"/>
              <a:t>efficiency (all points on PPF)</a:t>
            </a:r>
            <a:endParaRPr lang="en-GB" u="sng" dirty="0"/>
          </a:p>
          <a:p>
            <a:pPr lvl="1">
              <a:lnSpc>
                <a:spcPct val="90000"/>
              </a:lnSpc>
              <a:buSzTx/>
            </a:pPr>
            <a:r>
              <a:rPr lang="en-GB" dirty="0"/>
              <a:t>measure of the success of engineering activity in the physical environment</a:t>
            </a:r>
          </a:p>
          <a:p>
            <a:pPr lvl="1">
              <a:lnSpc>
                <a:spcPct val="90000"/>
              </a:lnSpc>
              <a:buSzTx/>
            </a:pPr>
            <a:r>
              <a:rPr lang="en-GB" dirty="0"/>
              <a:t>ratio of outputs to inputs</a:t>
            </a:r>
          </a:p>
          <a:p>
            <a:pPr lvl="1">
              <a:lnSpc>
                <a:spcPct val="90000"/>
              </a:lnSpc>
              <a:buSzTx/>
            </a:pPr>
            <a:r>
              <a:rPr lang="en-GB" dirty="0"/>
              <a:t>maximum physical efficiency ratio is 1 (or 100%)</a:t>
            </a:r>
          </a:p>
          <a:p>
            <a:pPr lvl="1">
              <a:lnSpc>
                <a:spcPct val="90000"/>
              </a:lnSpc>
              <a:buSzTx/>
            </a:pPr>
            <a:r>
              <a:rPr lang="en-GB" dirty="0"/>
              <a:t>physical units include BTUs, kw-hours, etc.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dirty="0"/>
              <a:t>	</a:t>
            </a:r>
            <a:r>
              <a:rPr lang="en-GB" u="sng" dirty="0"/>
              <a:t>Economic </a:t>
            </a:r>
            <a:r>
              <a:rPr lang="en-GB" u="sng" dirty="0" smtClean="0"/>
              <a:t>efficiency (most-valued point on PPF)  </a:t>
            </a:r>
            <a:endParaRPr lang="en-GB" u="sng" dirty="0"/>
          </a:p>
          <a:p>
            <a:pPr lvl="1">
              <a:lnSpc>
                <a:spcPct val="90000"/>
              </a:lnSpc>
              <a:buSzTx/>
            </a:pPr>
            <a:r>
              <a:rPr lang="en-GB" dirty="0"/>
              <a:t>ratio of value or worth to cost.</a:t>
            </a:r>
          </a:p>
          <a:p>
            <a:pPr lvl="1">
              <a:lnSpc>
                <a:spcPct val="90000"/>
              </a:lnSpc>
              <a:buSzTx/>
            </a:pPr>
            <a:r>
              <a:rPr lang="en-GB" dirty="0"/>
              <a:t>must exceed 1 </a:t>
            </a:r>
            <a:r>
              <a:rPr lang="en-GB" dirty="0" smtClean="0"/>
              <a:t>(or </a:t>
            </a:r>
            <a:r>
              <a:rPr lang="en-GB" dirty="0"/>
              <a:t>100</a:t>
            </a:r>
            <a:r>
              <a:rPr lang="en-GB" dirty="0" smtClean="0"/>
              <a:t>%) </a:t>
            </a:r>
            <a:r>
              <a:rPr lang="en-GB" dirty="0"/>
              <a:t>to be </a:t>
            </a:r>
            <a:r>
              <a:rPr lang="en-GB" dirty="0" smtClean="0"/>
              <a:t>successful.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67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68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69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0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1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2" name="Rectangle 8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3" name="Rectangle 9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4" name="Rectangle 10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5" name="Rectangle 11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6" name="Rectangle 1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7" name="Rectangle 1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8" name="Rectangle 1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9" name="Rectangle 1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0" name="Rectangle 1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1" name="Rectangle 1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2" name="Rectangle 18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3" name="Rectangle 19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6" name="Rectangle 2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7" name="Rectangle 2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8" name="Rectangle 2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9" name="Rectangle 25"/>
          <p:cNvSpPr>
            <a:spLocks noChangeArrowheads="1"/>
          </p:cNvSpPr>
          <p:nvPr/>
        </p:nvSpPr>
        <p:spPr bwMode="auto">
          <a:xfrm>
            <a:off x="3082925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90" name="Rectangle 26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US"/>
              <a:t>Production Possibilities Frontier</a:t>
            </a:r>
          </a:p>
        </p:txBody>
      </p:sp>
      <p:sp>
        <p:nvSpPr>
          <p:cNvPr id="241691" name="Line 27"/>
          <p:cNvSpPr>
            <a:spLocks noChangeShapeType="1"/>
          </p:cNvSpPr>
          <p:nvPr/>
        </p:nvSpPr>
        <p:spPr bwMode="auto">
          <a:xfrm>
            <a:off x="2133600" y="1600200"/>
            <a:ext cx="0" cy="4038600"/>
          </a:xfrm>
          <a:prstGeom prst="line">
            <a:avLst/>
          </a:prstGeom>
          <a:noFill/>
          <a:ln w="1016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41692" name="Line 28"/>
          <p:cNvSpPr>
            <a:spLocks noChangeShapeType="1"/>
          </p:cNvSpPr>
          <p:nvPr/>
        </p:nvSpPr>
        <p:spPr bwMode="auto">
          <a:xfrm flipH="1">
            <a:off x="2133600" y="5638800"/>
            <a:ext cx="4572000" cy="0"/>
          </a:xfrm>
          <a:prstGeom prst="line">
            <a:avLst/>
          </a:prstGeom>
          <a:noFill/>
          <a:ln w="1016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41693" name="Arc 29"/>
          <p:cNvSpPr>
            <a:spLocks/>
          </p:cNvSpPr>
          <p:nvPr/>
        </p:nvSpPr>
        <p:spPr bwMode="auto">
          <a:xfrm>
            <a:off x="2133600" y="1830388"/>
            <a:ext cx="3886200" cy="37338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76200" cap="rnd">
            <a:solidFill>
              <a:srgbClr val="FC012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41694" name="Rectangle 30"/>
          <p:cNvSpPr>
            <a:spLocks noChangeArrowheads="1"/>
          </p:cNvSpPr>
          <p:nvPr/>
        </p:nvSpPr>
        <p:spPr bwMode="auto">
          <a:xfrm rot="16140000">
            <a:off x="-421481" y="3747294"/>
            <a:ext cx="23241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200" b="1"/>
              <a:t>Computers</a:t>
            </a:r>
          </a:p>
        </p:txBody>
      </p:sp>
      <p:sp>
        <p:nvSpPr>
          <p:cNvPr id="241695" name="Rectangle 31"/>
          <p:cNvSpPr>
            <a:spLocks noChangeArrowheads="1"/>
          </p:cNvSpPr>
          <p:nvPr/>
        </p:nvSpPr>
        <p:spPr bwMode="auto">
          <a:xfrm>
            <a:off x="1069975" y="1679575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3000</a:t>
            </a:r>
          </a:p>
        </p:txBody>
      </p:sp>
      <p:sp>
        <p:nvSpPr>
          <p:cNvPr id="241696" name="Rectangle 32"/>
          <p:cNvSpPr>
            <a:spLocks noChangeArrowheads="1"/>
          </p:cNvSpPr>
          <p:nvPr/>
        </p:nvSpPr>
        <p:spPr bwMode="auto">
          <a:xfrm>
            <a:off x="5548313" y="5776913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1000</a:t>
            </a:r>
          </a:p>
        </p:txBody>
      </p:sp>
      <p:sp>
        <p:nvSpPr>
          <p:cNvPr id="241697" name="Rectangle 33"/>
          <p:cNvSpPr>
            <a:spLocks noChangeArrowheads="1"/>
          </p:cNvSpPr>
          <p:nvPr/>
        </p:nvSpPr>
        <p:spPr bwMode="auto">
          <a:xfrm>
            <a:off x="1068388" y="2592388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2000</a:t>
            </a:r>
          </a:p>
        </p:txBody>
      </p:sp>
      <p:sp>
        <p:nvSpPr>
          <p:cNvPr id="241698" name="Rectangle 34"/>
          <p:cNvSpPr>
            <a:spLocks noChangeArrowheads="1"/>
          </p:cNvSpPr>
          <p:nvPr/>
        </p:nvSpPr>
        <p:spPr bwMode="auto">
          <a:xfrm>
            <a:off x="4087813" y="5853113"/>
            <a:ext cx="690562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700</a:t>
            </a:r>
          </a:p>
        </p:txBody>
      </p:sp>
      <p:sp>
        <p:nvSpPr>
          <p:cNvPr id="241700" name="Rectangle 36"/>
          <p:cNvSpPr>
            <a:spLocks noChangeArrowheads="1"/>
          </p:cNvSpPr>
          <p:nvPr/>
        </p:nvSpPr>
        <p:spPr bwMode="auto">
          <a:xfrm>
            <a:off x="6767513" y="5457825"/>
            <a:ext cx="1084262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200" b="1"/>
              <a:t>Cars</a:t>
            </a:r>
          </a:p>
        </p:txBody>
      </p:sp>
      <p:sp>
        <p:nvSpPr>
          <p:cNvPr id="241701" name="Oval 37"/>
          <p:cNvSpPr>
            <a:spLocks noChangeArrowheads="1"/>
          </p:cNvSpPr>
          <p:nvPr/>
        </p:nvSpPr>
        <p:spPr bwMode="auto">
          <a:xfrm>
            <a:off x="4349750" y="2520950"/>
            <a:ext cx="292100" cy="292100"/>
          </a:xfrm>
          <a:prstGeom prst="ellipse">
            <a:avLst/>
          </a:prstGeom>
          <a:solidFill>
            <a:srgbClr val="003399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en-CA"/>
          </a:p>
        </p:txBody>
      </p:sp>
      <p:sp>
        <p:nvSpPr>
          <p:cNvPr id="241702" name="Oval 38"/>
          <p:cNvSpPr>
            <a:spLocks noChangeArrowheads="1"/>
          </p:cNvSpPr>
          <p:nvPr/>
        </p:nvSpPr>
        <p:spPr bwMode="auto">
          <a:xfrm>
            <a:off x="2063750" y="168275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05" name="Oval 41"/>
          <p:cNvSpPr>
            <a:spLocks noChangeArrowheads="1"/>
          </p:cNvSpPr>
          <p:nvPr/>
        </p:nvSpPr>
        <p:spPr bwMode="auto">
          <a:xfrm>
            <a:off x="5867400" y="54102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09" name="Rectangle 45"/>
          <p:cNvSpPr>
            <a:spLocks noChangeArrowheads="1"/>
          </p:cNvSpPr>
          <p:nvPr/>
        </p:nvSpPr>
        <p:spPr bwMode="auto">
          <a:xfrm>
            <a:off x="1955800" y="5853113"/>
            <a:ext cx="350838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0</a:t>
            </a:r>
          </a:p>
        </p:txBody>
      </p:sp>
      <p:sp>
        <p:nvSpPr>
          <p:cNvPr id="241711" name="Rectangle 47"/>
          <p:cNvSpPr>
            <a:spLocks noChangeArrowheads="1"/>
          </p:cNvSpPr>
          <p:nvPr/>
        </p:nvSpPr>
        <p:spPr bwMode="auto">
          <a:xfrm>
            <a:off x="1068388" y="3494088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1000</a:t>
            </a:r>
          </a:p>
        </p:txBody>
      </p:sp>
      <p:sp>
        <p:nvSpPr>
          <p:cNvPr id="241712" name="Rectangle 48"/>
          <p:cNvSpPr>
            <a:spLocks noChangeArrowheads="1"/>
          </p:cNvSpPr>
          <p:nvPr/>
        </p:nvSpPr>
        <p:spPr bwMode="auto">
          <a:xfrm>
            <a:off x="2792413" y="5853113"/>
            <a:ext cx="690562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300</a:t>
            </a:r>
          </a:p>
        </p:txBody>
      </p:sp>
      <p:grpSp>
        <p:nvGrpSpPr>
          <p:cNvPr id="241713" name="Group 49"/>
          <p:cNvGrpSpPr>
            <a:grpSpLocks/>
          </p:cNvGrpSpPr>
          <p:nvPr/>
        </p:nvGrpSpPr>
        <p:grpSpPr bwMode="auto">
          <a:xfrm>
            <a:off x="6019800" y="2209800"/>
            <a:ext cx="3124200" cy="3276600"/>
            <a:chOff x="3498" y="927"/>
            <a:chExt cx="2241" cy="2777"/>
          </a:xfrm>
        </p:grpSpPr>
        <p:graphicFrame>
          <p:nvGraphicFramePr>
            <p:cNvPr id="241714" name="Object 50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558" y="1692"/>
            <a:ext cx="1973" cy="20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1839" name="ClipArt" r:id="rId4" imgW="3128760" imgH="3190680" progId="MS_ClipArt_Gallery.2">
                    <p:embed/>
                  </p:oleObj>
                </mc:Choice>
                <mc:Fallback>
                  <p:oleObj name="ClipArt" r:id="rId4" imgW="3128760" imgH="3190680" progId="MS_ClipArt_Gallery.2">
                    <p:embed/>
                    <p:pic>
                      <p:nvPicPr>
                        <p:cNvPr id="0" name="Object 5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8" y="1692"/>
                          <a:ext cx="1973" cy="20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41715" name="Rectangle 51"/>
            <p:cNvSpPr>
              <a:spLocks noChangeArrowheads="1"/>
            </p:cNvSpPr>
            <p:nvPr/>
          </p:nvSpPr>
          <p:spPr bwMode="auto">
            <a:xfrm>
              <a:off x="3786" y="1070"/>
              <a:ext cx="258" cy="10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41716" name="Rectangle 52"/>
            <p:cNvSpPr>
              <a:spLocks noChangeArrowheads="1"/>
            </p:cNvSpPr>
            <p:nvPr/>
          </p:nvSpPr>
          <p:spPr bwMode="auto">
            <a:xfrm>
              <a:off x="5178" y="1553"/>
              <a:ext cx="344" cy="10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 dirty="0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41717" name="Rectangle 53"/>
            <p:cNvSpPr>
              <a:spLocks noChangeArrowheads="1"/>
            </p:cNvSpPr>
            <p:nvPr/>
          </p:nvSpPr>
          <p:spPr bwMode="auto">
            <a:xfrm>
              <a:off x="5395" y="1893"/>
              <a:ext cx="344" cy="10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41718" name="Rectangle 54"/>
            <p:cNvSpPr>
              <a:spLocks noChangeArrowheads="1"/>
            </p:cNvSpPr>
            <p:nvPr/>
          </p:nvSpPr>
          <p:spPr bwMode="auto">
            <a:xfrm>
              <a:off x="3498" y="1216"/>
              <a:ext cx="258" cy="10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41719" name="Rectangle 55"/>
            <p:cNvSpPr>
              <a:spLocks noChangeArrowheads="1"/>
            </p:cNvSpPr>
            <p:nvPr/>
          </p:nvSpPr>
          <p:spPr bwMode="auto">
            <a:xfrm>
              <a:off x="4602" y="927"/>
              <a:ext cx="258" cy="10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41720" name="Rectangle 56"/>
            <p:cNvSpPr>
              <a:spLocks noChangeArrowheads="1"/>
            </p:cNvSpPr>
            <p:nvPr/>
          </p:nvSpPr>
          <p:spPr bwMode="auto">
            <a:xfrm>
              <a:off x="4890" y="1118"/>
              <a:ext cx="258" cy="10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</p:grpSp>
      <p:sp>
        <p:nvSpPr>
          <p:cNvPr id="241721" name="Oval 57"/>
          <p:cNvSpPr>
            <a:spLocks noChangeArrowheads="1"/>
          </p:cNvSpPr>
          <p:nvPr/>
        </p:nvSpPr>
        <p:spPr bwMode="auto">
          <a:xfrm>
            <a:off x="3810000" y="21336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22" name="Oval 58"/>
          <p:cNvSpPr>
            <a:spLocks noChangeArrowheads="1"/>
          </p:cNvSpPr>
          <p:nvPr/>
        </p:nvSpPr>
        <p:spPr bwMode="auto">
          <a:xfrm>
            <a:off x="4876800" y="29718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23" name="Oval 59"/>
          <p:cNvSpPr>
            <a:spLocks noChangeArrowheads="1"/>
          </p:cNvSpPr>
          <p:nvPr/>
        </p:nvSpPr>
        <p:spPr bwMode="auto">
          <a:xfrm>
            <a:off x="5257800" y="33528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24" name="Oval 60"/>
          <p:cNvSpPr>
            <a:spLocks noChangeArrowheads="1"/>
          </p:cNvSpPr>
          <p:nvPr/>
        </p:nvSpPr>
        <p:spPr bwMode="auto">
          <a:xfrm>
            <a:off x="5715000" y="43434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25" name="Oval 61"/>
          <p:cNvSpPr>
            <a:spLocks noChangeArrowheads="1"/>
          </p:cNvSpPr>
          <p:nvPr/>
        </p:nvSpPr>
        <p:spPr bwMode="auto">
          <a:xfrm>
            <a:off x="2667000" y="17526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26" name="Oval 62"/>
          <p:cNvSpPr>
            <a:spLocks noChangeArrowheads="1"/>
          </p:cNvSpPr>
          <p:nvPr/>
        </p:nvSpPr>
        <p:spPr bwMode="auto">
          <a:xfrm>
            <a:off x="3276600" y="19050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27" name="AutoShape 63"/>
          <p:cNvSpPr>
            <a:spLocks noChangeArrowheads="1"/>
          </p:cNvSpPr>
          <p:nvPr/>
        </p:nvSpPr>
        <p:spPr bwMode="auto">
          <a:xfrm>
            <a:off x="4343400" y="4648200"/>
            <a:ext cx="914400" cy="609600"/>
          </a:xfrm>
          <a:prstGeom prst="cloudCallout">
            <a:avLst>
              <a:gd name="adj1" fmla="val -177083"/>
              <a:gd name="adj2" fmla="val -54949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lang="en-CA" sz="2800" b="1">
              <a:latin typeface="Comic Sans MS" pitchFamily="66" charset="0"/>
            </a:endParaRPr>
          </a:p>
        </p:txBody>
      </p:sp>
      <p:sp>
        <p:nvSpPr>
          <p:cNvPr id="241728" name="AutoShape 64"/>
          <p:cNvSpPr>
            <a:spLocks noChangeArrowheads="1"/>
          </p:cNvSpPr>
          <p:nvPr/>
        </p:nvSpPr>
        <p:spPr bwMode="auto">
          <a:xfrm>
            <a:off x="6379480" y="1371600"/>
            <a:ext cx="2383520" cy="1219200"/>
          </a:xfrm>
          <a:prstGeom prst="wedgeRoundRectCallout">
            <a:avLst>
              <a:gd name="adj1" fmla="val -208037"/>
              <a:gd name="adj2" fmla="val 270051"/>
              <a:gd name="adj3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CA" sz="2800" b="1" dirty="0" smtClean="0">
                <a:solidFill>
                  <a:srgbClr val="003399"/>
                </a:solidFill>
                <a:latin typeface="Comic Sans MS" pitchFamily="66" charset="0"/>
              </a:rPr>
              <a:t>Which point is best</a:t>
            </a:r>
            <a:r>
              <a:rPr lang="en-CA" sz="2800" b="1" dirty="0">
                <a:solidFill>
                  <a:srgbClr val="003399"/>
                </a:solidFill>
                <a:latin typeface="Comic Sans MS" pitchFamily="66" charset="0"/>
              </a:rPr>
              <a:t>?</a:t>
            </a:r>
          </a:p>
        </p:txBody>
      </p:sp>
      <p:sp>
        <p:nvSpPr>
          <p:cNvPr id="241729" name="AutoShape 65"/>
          <p:cNvSpPr>
            <a:spLocks noChangeArrowheads="1"/>
          </p:cNvSpPr>
          <p:nvPr/>
        </p:nvSpPr>
        <p:spPr bwMode="auto">
          <a:xfrm>
            <a:off x="6400800" y="1447800"/>
            <a:ext cx="2514600" cy="1143000"/>
          </a:xfrm>
          <a:prstGeom prst="wedgeRoundRectCallout">
            <a:avLst>
              <a:gd name="adj1" fmla="val -17676"/>
              <a:gd name="adj2" fmla="val 78194"/>
              <a:gd name="adj3" fmla="val 16667"/>
            </a:avLst>
          </a:prstGeom>
          <a:noFill/>
          <a:ln w="76200" algn="ctr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lang="en-CA" sz="2800" b="1">
              <a:latin typeface="Comic Sans MS" pitchFamily="66" charset="0"/>
            </a:endParaRPr>
          </a:p>
        </p:txBody>
      </p:sp>
      <p:sp>
        <p:nvSpPr>
          <p:cNvPr id="241730" name="Oval 66"/>
          <p:cNvSpPr>
            <a:spLocks noChangeArrowheads="1"/>
          </p:cNvSpPr>
          <p:nvPr/>
        </p:nvSpPr>
        <p:spPr bwMode="auto">
          <a:xfrm>
            <a:off x="5562600" y="38862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31" name="Oval 67"/>
          <p:cNvSpPr>
            <a:spLocks noChangeArrowheads="1"/>
          </p:cNvSpPr>
          <p:nvPr/>
        </p:nvSpPr>
        <p:spPr bwMode="auto">
          <a:xfrm>
            <a:off x="5791200" y="48768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32" name="Text Box 68"/>
          <p:cNvSpPr txBox="1">
            <a:spLocks noChangeArrowheads="1"/>
          </p:cNvSpPr>
          <p:nvPr/>
        </p:nvSpPr>
        <p:spPr bwMode="auto">
          <a:xfrm>
            <a:off x="2362200" y="3810000"/>
            <a:ext cx="3198813" cy="492125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sz="2400" b="1"/>
              <a:t>Economic Efficiency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743700" y="6248400"/>
            <a:ext cx="1905000" cy="457200"/>
          </a:xfrm>
        </p:spPr>
        <p:txBody>
          <a:bodyPr/>
          <a:lstStyle/>
          <a:p>
            <a:fld id="{21F4A4D5-B877-493B-920C-1B77C94C347F}" type="slidenum">
              <a:rPr lang="fr-CA" smtClean="0"/>
              <a:pPr/>
              <a:t>19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3" name="Right Arrow 2"/>
          <p:cNvSpPr/>
          <p:nvPr/>
        </p:nvSpPr>
        <p:spPr bwMode="auto">
          <a:xfrm rot="19615526">
            <a:off x="3040923" y="2996611"/>
            <a:ext cx="1488018" cy="461197"/>
          </a:xfrm>
          <a:prstGeom prst="rightArrow">
            <a:avLst/>
          </a:prstGeom>
          <a:solidFill>
            <a:srgbClr val="003399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0488" tIns="44450" rIns="90488" bIns="4445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Oval 2"/>
          <p:cNvSpPr>
            <a:spLocks noChangeArrowheads="1"/>
          </p:cNvSpPr>
          <p:nvPr/>
        </p:nvSpPr>
        <p:spPr bwMode="auto">
          <a:xfrm>
            <a:off x="487363" y="2463800"/>
            <a:ext cx="2452687" cy="3403600"/>
          </a:xfrm>
          <a:prstGeom prst="ellipse">
            <a:avLst/>
          </a:prstGeom>
          <a:solidFill>
            <a:srgbClr val="FFFF00"/>
          </a:solidFill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lang="en-CA" sz="2800">
              <a:latin typeface="Comic Sans MS" pitchFamily="66" charset="0"/>
            </a:endParaRPr>
          </a:p>
        </p:txBody>
      </p:sp>
      <p:sp>
        <p:nvSpPr>
          <p:cNvPr id="247811" name="Oval 3"/>
          <p:cNvSpPr>
            <a:spLocks noChangeArrowheads="1"/>
          </p:cNvSpPr>
          <p:nvPr/>
        </p:nvSpPr>
        <p:spPr bwMode="auto">
          <a:xfrm>
            <a:off x="5867400" y="2358189"/>
            <a:ext cx="2452688" cy="3405188"/>
          </a:xfrm>
          <a:prstGeom prst="ellipse">
            <a:avLst/>
          </a:prstGeom>
          <a:solidFill>
            <a:srgbClr val="99CC00"/>
          </a:solidFill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 dirty="0" smtClean="0"/>
              <a:t>Use**</a:t>
            </a:r>
          </a:p>
          <a:p>
            <a:pPr algn="ctr"/>
            <a:r>
              <a:rPr lang="en-US" sz="2400" b="1" dirty="0" smtClean="0"/>
              <a:t>Scientific</a:t>
            </a:r>
            <a:endParaRPr lang="en-US" sz="2400" b="1" dirty="0"/>
          </a:p>
          <a:p>
            <a:pPr algn="ctr"/>
            <a:r>
              <a:rPr lang="en-US" sz="2400" b="1" dirty="0"/>
              <a:t> </a:t>
            </a:r>
            <a:r>
              <a:rPr lang="en-US" sz="2400" b="1" dirty="0" smtClean="0"/>
              <a:t>Knowledge</a:t>
            </a:r>
          </a:p>
          <a:p>
            <a:pPr algn="ctr"/>
            <a:r>
              <a:rPr lang="en-US" sz="2400" b="1" dirty="0" smtClean="0"/>
              <a:t>To</a:t>
            </a:r>
          </a:p>
          <a:p>
            <a:pPr algn="ctr"/>
            <a:r>
              <a:rPr lang="en-US" sz="2400" b="1" dirty="0" smtClean="0"/>
              <a:t>Satisfy Needs</a:t>
            </a:r>
            <a:endParaRPr lang="en-US" sz="2400" b="1" dirty="0"/>
          </a:p>
        </p:txBody>
      </p:sp>
      <p:sp>
        <p:nvSpPr>
          <p:cNvPr id="247820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Engineer’s Role</a:t>
            </a:r>
          </a:p>
        </p:txBody>
      </p:sp>
      <p:sp>
        <p:nvSpPr>
          <p:cNvPr id="247825" name="Text Box 17"/>
          <p:cNvSpPr txBox="1">
            <a:spLocks noChangeArrowheads="1"/>
          </p:cNvSpPr>
          <p:nvPr/>
        </p:nvSpPr>
        <p:spPr bwMode="auto">
          <a:xfrm>
            <a:off x="1032429" y="3123520"/>
            <a:ext cx="1362554" cy="2084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b="1" dirty="0" smtClean="0">
                <a:latin typeface="Arial" charset="0"/>
              </a:rPr>
              <a:t>Identify</a:t>
            </a: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b="1" dirty="0" smtClean="0">
                <a:latin typeface="Arial" charset="0"/>
              </a:rPr>
              <a:t>Societal</a:t>
            </a:r>
            <a:endParaRPr kumimoji="0" lang="en-US" b="1" dirty="0">
              <a:latin typeface="Arial" charset="0"/>
            </a:endParaRP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b="1" dirty="0">
                <a:latin typeface="Arial" charset="0"/>
              </a:rPr>
              <a:t>Needs</a:t>
            </a: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000" b="1" dirty="0">
                <a:latin typeface="Arial" charset="0"/>
              </a:rPr>
              <a:t>(Goods &amp;</a:t>
            </a: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000" b="1" dirty="0">
                <a:latin typeface="Arial" charset="0"/>
              </a:rPr>
              <a:t>Services)</a:t>
            </a:r>
            <a:endParaRPr kumimoji="0" lang="fr-CA" sz="2000" b="1" dirty="0">
              <a:latin typeface="Arial" charset="0"/>
            </a:endParaRPr>
          </a:p>
        </p:txBody>
      </p:sp>
      <p:graphicFrame>
        <p:nvGraphicFramePr>
          <p:cNvPr id="247826" name="Object 18">
            <a:hlinkClick r:id="" action="ppaction://ole?verb=0"/>
          </p:cNvPr>
          <p:cNvGraphicFramePr>
            <a:graphicFrameLocks/>
          </p:cNvGraphicFramePr>
          <p:nvPr/>
        </p:nvGraphicFramePr>
        <p:xfrm>
          <a:off x="3048000" y="3048000"/>
          <a:ext cx="2743200" cy="2293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935" name="ClipArt" r:id="rId3" imgW="3657600" imgH="2801880" progId="MS_ClipArt_Gallery.2">
                  <p:embed/>
                </p:oleObj>
              </mc:Choice>
              <mc:Fallback>
                <p:oleObj name="ClipArt" r:id="rId3" imgW="3657600" imgH="2801880" progId="MS_ClipArt_Gallery.2">
                  <p:embed/>
                  <p:pic>
                    <p:nvPicPr>
                      <p:cNvPr id="0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0" y="3048000"/>
                        <a:ext cx="2743200" cy="2293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7827" name="Text Box 19"/>
          <p:cNvSpPr txBox="1">
            <a:spLocks noChangeArrowheads="1"/>
          </p:cNvSpPr>
          <p:nvPr/>
        </p:nvSpPr>
        <p:spPr bwMode="auto">
          <a:xfrm>
            <a:off x="3457575" y="2506663"/>
            <a:ext cx="1901825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800" b="1" u="sng">
                <a:latin typeface="Arial" charset="0"/>
              </a:rPr>
              <a:t>Engineers</a:t>
            </a:r>
            <a:endParaRPr kumimoji="0" lang="fr-CA" sz="2800" b="1" u="sng">
              <a:latin typeface="Arial" charset="0"/>
            </a:endParaRPr>
          </a:p>
        </p:txBody>
      </p:sp>
      <p:pic>
        <p:nvPicPr>
          <p:cNvPr id="247828" name="Picture 20" descr="Click to view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524000"/>
            <a:ext cx="19050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20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3" name="TextBox 2"/>
          <p:cNvSpPr txBox="1"/>
          <p:nvPr/>
        </p:nvSpPr>
        <p:spPr>
          <a:xfrm>
            <a:off x="1695211" y="5867400"/>
            <a:ext cx="6933308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b="1" dirty="0" smtClean="0"/>
              <a:t>Impossible </a:t>
            </a:r>
            <a:r>
              <a:rPr lang="en-CA" b="1" dirty="0" smtClean="0"/>
              <a:t>to satisfy all </a:t>
            </a:r>
            <a:r>
              <a:rPr lang="en-CA" b="1" dirty="0" smtClean="0"/>
              <a:t>societal needs or wants </a:t>
            </a:r>
            <a:r>
              <a:rPr lang="en-CA" b="1" dirty="0" smtClean="0">
                <a:sym typeface="Wingdings" panose="05000000000000000000" pitchFamily="2" charset="2"/>
              </a:rPr>
              <a:t> choices</a:t>
            </a:r>
            <a:endParaRPr lang="en-CA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97337-951A-4C28-9862-B97C67788158}" type="slidenum">
              <a:rPr lang="fr-CA"/>
              <a:pPr/>
              <a:t>21</a:t>
            </a:fld>
            <a:endParaRPr lang="fr-CA"/>
          </a:p>
        </p:txBody>
      </p:sp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Engineering and science</a:t>
            </a:r>
            <a:r>
              <a:rPr lang="en-US"/>
              <a:t/>
            </a:r>
            <a:br>
              <a:rPr lang="en-US"/>
            </a:br>
            <a:endParaRPr lang="en-US"/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CA" sz="1800" b="1" dirty="0" smtClean="0"/>
              <a:t>Engineers</a:t>
            </a:r>
            <a:endParaRPr lang="en-CA" sz="1800" b="1" dirty="0"/>
          </a:p>
          <a:p>
            <a:pPr>
              <a:lnSpc>
                <a:spcPct val="90000"/>
              </a:lnSpc>
            </a:pPr>
            <a:r>
              <a:rPr lang="en-CA" sz="1800" dirty="0" smtClean="0"/>
              <a:t>apply </a:t>
            </a:r>
            <a:r>
              <a:rPr lang="en-CA" sz="1800" dirty="0"/>
              <a:t>science to satisfy human wants and desires </a:t>
            </a:r>
          </a:p>
          <a:p>
            <a:pPr>
              <a:lnSpc>
                <a:spcPct val="90000"/>
              </a:lnSpc>
            </a:pPr>
            <a:r>
              <a:rPr lang="en-CA" sz="1800" dirty="0" smtClean="0"/>
              <a:t>have </a:t>
            </a:r>
            <a:r>
              <a:rPr lang="en-CA" sz="1800" dirty="0"/>
              <a:t>the dual task of determining</a:t>
            </a:r>
          </a:p>
          <a:p>
            <a:pPr lvl="1">
              <a:lnSpc>
                <a:spcPct val="90000"/>
              </a:lnSpc>
            </a:pPr>
            <a:r>
              <a:rPr lang="en-CA" sz="1800" dirty="0"/>
              <a:t>what society wants (its needs) and</a:t>
            </a:r>
          </a:p>
          <a:p>
            <a:pPr lvl="1">
              <a:lnSpc>
                <a:spcPct val="90000"/>
              </a:lnSpc>
            </a:pPr>
            <a:r>
              <a:rPr lang="en-CA" sz="1800" dirty="0"/>
              <a:t>the best combination of materials and forces etc. needed to produce the goods and services desired by society.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CA" sz="1800" b="1" dirty="0" smtClean="0"/>
              <a:t>Scientists</a:t>
            </a:r>
            <a:r>
              <a:rPr lang="en-CA" sz="1800" dirty="0" smtClean="0"/>
              <a:t> </a:t>
            </a:r>
            <a:endParaRPr lang="en-CA" sz="1800" dirty="0"/>
          </a:p>
          <a:p>
            <a:pPr lvl="1">
              <a:lnSpc>
                <a:spcPct val="90000"/>
              </a:lnSpc>
            </a:pPr>
            <a:r>
              <a:rPr lang="en-CA" sz="1800" dirty="0" smtClean="0"/>
              <a:t>discover </a:t>
            </a:r>
            <a:r>
              <a:rPr lang="en-CA" sz="1800" dirty="0"/>
              <a:t>laws of behaviour </a:t>
            </a:r>
          </a:p>
          <a:p>
            <a:pPr lvl="1">
              <a:lnSpc>
                <a:spcPct val="90000"/>
              </a:lnSpc>
            </a:pPr>
            <a:r>
              <a:rPr lang="en-CA" sz="1800" dirty="0" smtClean="0"/>
              <a:t>expand </a:t>
            </a:r>
            <a:r>
              <a:rPr lang="en-CA" sz="1800" dirty="0"/>
              <a:t>the body of systematic knowledge </a:t>
            </a:r>
          </a:p>
          <a:p>
            <a:pPr>
              <a:lnSpc>
                <a:spcPct val="90000"/>
              </a:lnSpc>
            </a:pPr>
            <a:r>
              <a:rPr lang="en-CA" sz="1800" dirty="0"/>
              <a:t>Science is the foundation upon which the engineer builds toward the advancement of mankind.</a:t>
            </a:r>
          </a:p>
          <a:p>
            <a:pPr>
              <a:lnSpc>
                <a:spcPct val="90000"/>
              </a:lnSpc>
            </a:pPr>
            <a:r>
              <a:rPr lang="en-CA" sz="1800" dirty="0"/>
              <a:t>The engineer applies this knowledge to produce products and services that satisfy more human wants and desires.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CA" sz="1800" b="1" i="1" u="sng" dirty="0"/>
              <a:t>Engineering activities are a means of satisfying human wants, and are not ends themselves</a:t>
            </a:r>
            <a:r>
              <a:rPr lang="en-CA" sz="1800" b="1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87" name="Oval 11"/>
          <p:cNvSpPr>
            <a:spLocks noChangeArrowheads="1"/>
          </p:cNvSpPr>
          <p:nvPr/>
        </p:nvSpPr>
        <p:spPr bwMode="auto">
          <a:xfrm>
            <a:off x="487363" y="2463800"/>
            <a:ext cx="2452687" cy="3403600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lang="en-CA" sz="2800">
              <a:latin typeface="Comic Sans MS" pitchFamily="66" charset="0"/>
            </a:endParaRPr>
          </a:p>
        </p:txBody>
      </p:sp>
      <p:sp>
        <p:nvSpPr>
          <p:cNvPr id="152588" name="Oval 12"/>
          <p:cNvSpPr>
            <a:spLocks noChangeArrowheads="1"/>
          </p:cNvSpPr>
          <p:nvPr/>
        </p:nvSpPr>
        <p:spPr bwMode="auto">
          <a:xfrm>
            <a:off x="2286000" y="2438400"/>
            <a:ext cx="2452688" cy="340518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fr-CA" sz="2000" b="1"/>
          </a:p>
        </p:txBody>
      </p:sp>
      <p:sp>
        <p:nvSpPr>
          <p:cNvPr id="152589" name="Text Box 13"/>
          <p:cNvSpPr txBox="1">
            <a:spLocks noChangeArrowheads="1"/>
          </p:cNvSpPr>
          <p:nvPr/>
        </p:nvSpPr>
        <p:spPr bwMode="auto">
          <a:xfrm>
            <a:off x="1825625" y="1828800"/>
            <a:ext cx="1320800" cy="588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 b="1" dirty="0"/>
              <a:t>1950s</a:t>
            </a:r>
          </a:p>
        </p:txBody>
      </p:sp>
      <p:sp>
        <p:nvSpPr>
          <p:cNvPr id="152590" name="Text Box 14"/>
          <p:cNvSpPr txBox="1">
            <a:spLocks noChangeArrowheads="1"/>
          </p:cNvSpPr>
          <p:nvPr/>
        </p:nvSpPr>
        <p:spPr bwMode="auto">
          <a:xfrm>
            <a:off x="609600" y="3276600"/>
            <a:ext cx="1581150" cy="7016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 b="1" dirty="0"/>
              <a:t>ECONOMIC</a:t>
            </a:r>
          </a:p>
          <a:p>
            <a:r>
              <a:rPr lang="en-US" sz="2000" b="1" dirty="0"/>
              <a:t> SPHERE</a:t>
            </a:r>
          </a:p>
        </p:txBody>
      </p:sp>
      <p:grpSp>
        <p:nvGrpSpPr>
          <p:cNvPr id="152591" name="Group 15"/>
          <p:cNvGrpSpPr>
            <a:grpSpLocks/>
          </p:cNvGrpSpPr>
          <p:nvPr/>
        </p:nvGrpSpPr>
        <p:grpSpPr bwMode="auto">
          <a:xfrm>
            <a:off x="5608638" y="1676400"/>
            <a:ext cx="3535362" cy="4495800"/>
            <a:chOff x="2016" y="624"/>
            <a:chExt cx="2616" cy="3360"/>
          </a:xfrm>
        </p:grpSpPr>
        <p:sp>
          <p:nvSpPr>
            <p:cNvPr id="152592" name="Oval 16"/>
            <p:cNvSpPr>
              <a:spLocks noChangeArrowheads="1"/>
            </p:cNvSpPr>
            <p:nvPr/>
          </p:nvSpPr>
          <p:spPr bwMode="auto">
            <a:xfrm>
              <a:off x="2016" y="1152"/>
              <a:ext cx="2112" cy="2832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2593" name="Oval 17"/>
            <p:cNvSpPr>
              <a:spLocks noChangeArrowheads="1"/>
            </p:cNvSpPr>
            <p:nvPr/>
          </p:nvSpPr>
          <p:spPr bwMode="auto">
            <a:xfrm>
              <a:off x="2160" y="1104"/>
              <a:ext cx="2112" cy="2832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CA" sz="2000" b="1"/>
            </a:p>
          </p:txBody>
        </p:sp>
        <p:sp>
          <p:nvSpPr>
            <p:cNvPr id="152594" name="Text Box 18"/>
            <p:cNvSpPr txBox="1">
              <a:spLocks noChangeArrowheads="1"/>
            </p:cNvSpPr>
            <p:nvPr/>
          </p:nvSpPr>
          <p:spPr bwMode="auto">
            <a:xfrm>
              <a:off x="2736" y="624"/>
              <a:ext cx="1027" cy="44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/>
                <a:t>Today</a:t>
              </a:r>
            </a:p>
          </p:txBody>
        </p:sp>
        <p:sp>
          <p:nvSpPr>
            <p:cNvPr id="152595" name="Text Box 19"/>
            <p:cNvSpPr txBox="1">
              <a:spLocks noChangeArrowheads="1"/>
            </p:cNvSpPr>
            <p:nvPr/>
          </p:nvSpPr>
          <p:spPr bwMode="auto">
            <a:xfrm>
              <a:off x="2400" y="2785"/>
              <a:ext cx="1997" cy="296"/>
            </a:xfrm>
            <a:prstGeom prst="rect">
              <a:avLst/>
            </a:prstGeom>
            <a:solidFill>
              <a:srgbClr val="99CC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000" b="1"/>
                <a:t>ECONOMIC SPHERE</a:t>
              </a:r>
            </a:p>
          </p:txBody>
        </p:sp>
        <p:sp>
          <p:nvSpPr>
            <p:cNvPr id="152596" name="Rectangle 20"/>
            <p:cNvSpPr>
              <a:spLocks noChangeArrowheads="1"/>
            </p:cNvSpPr>
            <p:nvPr/>
          </p:nvSpPr>
          <p:spPr bwMode="auto">
            <a:xfrm>
              <a:off x="2352" y="2285"/>
              <a:ext cx="2280" cy="297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000" b="1"/>
                <a:t>ENGINEERING SPHERE</a:t>
              </a:r>
            </a:p>
          </p:txBody>
        </p:sp>
      </p:grpSp>
      <p:sp>
        <p:nvSpPr>
          <p:cNvPr id="152597" name="Rectangle 2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Evolution of Economic and Physical Efficiency</a:t>
            </a:r>
          </a:p>
        </p:txBody>
      </p:sp>
      <p:sp>
        <p:nvSpPr>
          <p:cNvPr id="152598" name="Text Box 22"/>
          <p:cNvSpPr txBox="1">
            <a:spLocks noChangeArrowheads="1"/>
          </p:cNvSpPr>
          <p:nvPr/>
        </p:nvSpPr>
        <p:spPr bwMode="auto">
          <a:xfrm>
            <a:off x="2514600" y="4495800"/>
            <a:ext cx="2163763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1600" b="1" dirty="0">
                <a:latin typeface="Comic Sans MS" pitchFamily="66" charset="0"/>
              </a:rPr>
              <a:t>(Physical efficiency)</a:t>
            </a:r>
          </a:p>
        </p:txBody>
      </p:sp>
      <p:sp>
        <p:nvSpPr>
          <p:cNvPr id="152600" name="Text Box 24"/>
          <p:cNvSpPr txBox="1">
            <a:spLocks noChangeArrowheads="1"/>
          </p:cNvSpPr>
          <p:nvPr/>
        </p:nvSpPr>
        <p:spPr bwMode="auto">
          <a:xfrm>
            <a:off x="609600" y="3962400"/>
            <a:ext cx="1322388" cy="627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1600" b="1">
                <a:latin typeface="Comic Sans MS" pitchFamily="66" charset="0"/>
              </a:rPr>
              <a:t>(Economic</a:t>
            </a:r>
          </a:p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1600" b="1">
                <a:latin typeface="Comic Sans MS" pitchFamily="66" charset="0"/>
              </a:rPr>
              <a:t> efficiency)</a:t>
            </a:r>
          </a:p>
        </p:txBody>
      </p:sp>
      <p:sp>
        <p:nvSpPr>
          <p:cNvPr id="152601" name="Text Box 25"/>
          <p:cNvSpPr txBox="1">
            <a:spLocks noChangeArrowheads="1"/>
          </p:cNvSpPr>
          <p:nvPr/>
        </p:nvSpPr>
        <p:spPr bwMode="auto">
          <a:xfrm>
            <a:off x="6705600" y="3170238"/>
            <a:ext cx="1379538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000" b="1">
                <a:latin typeface="Arial" charset="0"/>
              </a:rPr>
              <a:t>Efficiency</a:t>
            </a:r>
          </a:p>
        </p:txBody>
      </p:sp>
      <p:sp>
        <p:nvSpPr>
          <p:cNvPr id="152602" name="Rectangle 26"/>
          <p:cNvSpPr>
            <a:spLocks noChangeArrowheads="1"/>
          </p:cNvSpPr>
          <p:nvPr/>
        </p:nvSpPr>
        <p:spPr bwMode="auto">
          <a:xfrm>
            <a:off x="6553200" y="3124200"/>
            <a:ext cx="1524000" cy="457200"/>
          </a:xfrm>
          <a:prstGeom prst="rect">
            <a:avLst/>
          </a:prstGeom>
          <a:noFill/>
          <a:ln w="57150" algn="ctr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152604" name="Text Box 28"/>
          <p:cNvSpPr txBox="1">
            <a:spLocks noChangeArrowheads="1"/>
          </p:cNvSpPr>
          <p:nvPr/>
        </p:nvSpPr>
        <p:spPr bwMode="auto">
          <a:xfrm>
            <a:off x="2514600" y="3505200"/>
            <a:ext cx="1973263" cy="711200"/>
          </a:xfrm>
          <a:prstGeom prst="rect">
            <a:avLst/>
          </a:prstGeom>
          <a:solidFill>
            <a:srgbClr val="FFCC99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CA" sz="2000" b="1"/>
              <a:t>ENGINEERING</a:t>
            </a:r>
          </a:p>
          <a:p>
            <a:r>
              <a:rPr lang="en-CA" sz="2000" b="1"/>
              <a:t> SPHERE</a:t>
            </a:r>
            <a:endParaRPr lang="fr-CA" sz="2000" b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22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D97AB-61A5-4002-8CD3-9E7A1A28CE0B}" type="slidenum">
              <a:rPr lang="fr-CA"/>
              <a:pPr/>
              <a:t>23</a:t>
            </a:fld>
            <a:endParaRPr lang="fr-CA"/>
          </a:p>
        </p:txBody>
      </p:sp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engineering process</a:t>
            </a:r>
            <a:endParaRPr lang="en-US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Key steps by the engineering community to ensure that their activities will satisfy societal needs (wants)</a:t>
            </a:r>
          </a:p>
          <a:p>
            <a:pPr lvl="1">
              <a:buSzTx/>
            </a:pPr>
            <a:r>
              <a:rPr lang="en-US" dirty="0"/>
              <a:t>Economic efficiency </a:t>
            </a:r>
          </a:p>
          <a:p>
            <a:r>
              <a:rPr lang="en-US" dirty="0"/>
              <a:t>Engineering activities not valued by society </a:t>
            </a:r>
            <a:r>
              <a:rPr lang="en-US" dirty="0" smtClean="0"/>
              <a:t> </a:t>
            </a:r>
            <a:r>
              <a:rPr lang="en-US" b="1" dirty="0"/>
              <a:t>WASTE</a:t>
            </a:r>
            <a:r>
              <a:rPr lang="en-US" dirty="0"/>
              <a:t> scarce </a:t>
            </a:r>
            <a:r>
              <a:rPr lang="en-US" dirty="0" smtClean="0"/>
              <a:t>(limited) resources</a:t>
            </a:r>
            <a:endParaRPr lang="en-US" dirty="0"/>
          </a:p>
          <a:p>
            <a:pPr lvl="1">
              <a:buSzTx/>
            </a:pPr>
            <a:r>
              <a:rPr lang="en-US" dirty="0"/>
              <a:t>Increase the gap between societal wants and the capacity to satisfy </a:t>
            </a:r>
            <a:r>
              <a:rPr lang="en-US" dirty="0" smtClean="0"/>
              <a:t>them.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Engineering Process</a:t>
            </a:r>
          </a:p>
        </p:txBody>
      </p:sp>
      <p:sp>
        <p:nvSpPr>
          <p:cNvPr id="233477" name="Rectangle 5"/>
          <p:cNvSpPr>
            <a:spLocks noChangeArrowheads="1"/>
          </p:cNvSpPr>
          <p:nvPr/>
        </p:nvSpPr>
        <p:spPr bwMode="auto">
          <a:xfrm>
            <a:off x="1219200" y="3276600"/>
            <a:ext cx="914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478" name="Text Box 6"/>
          <p:cNvSpPr txBox="1">
            <a:spLocks noChangeArrowheads="1"/>
          </p:cNvSpPr>
          <p:nvPr/>
        </p:nvSpPr>
        <p:spPr bwMode="auto">
          <a:xfrm>
            <a:off x="741180" y="2608146"/>
            <a:ext cx="2269853" cy="185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kumimoji="0" lang="en-CA" sz="2800" b="1" dirty="0">
              <a:latin typeface="Comic Sans MS" pitchFamily="66" charset="0"/>
            </a:endParaRP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b="1" dirty="0" smtClean="0">
                <a:latin typeface="+mn-lt"/>
              </a:rPr>
              <a:t>Identification </a:t>
            </a: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b="1" dirty="0" smtClean="0">
                <a:latin typeface="+mn-lt"/>
              </a:rPr>
              <a:t>of a societal</a:t>
            </a: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b="1" dirty="0" smtClean="0">
                <a:latin typeface="+mn-lt"/>
              </a:rPr>
              <a:t>need</a:t>
            </a:r>
            <a:endParaRPr kumimoji="0" lang="en-CA" b="1" dirty="0">
              <a:latin typeface="+mn-lt"/>
            </a:endParaRPr>
          </a:p>
        </p:txBody>
      </p:sp>
      <p:sp>
        <p:nvSpPr>
          <p:cNvPr id="233480" name="Text Box 8"/>
          <p:cNvSpPr txBox="1">
            <a:spLocks noChangeArrowheads="1"/>
          </p:cNvSpPr>
          <p:nvPr/>
        </p:nvSpPr>
        <p:spPr bwMode="auto">
          <a:xfrm>
            <a:off x="6324600" y="2740119"/>
            <a:ext cx="2133600" cy="1622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kumimoji="0" lang="en-CA" sz="1800" b="1" dirty="0" smtClean="0">
              <a:latin typeface="+mn-lt"/>
            </a:endParaRP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b="1" dirty="0" smtClean="0">
                <a:latin typeface="+mn-lt"/>
              </a:rPr>
              <a:t>Satisfaction</a:t>
            </a: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b="1" dirty="0" smtClean="0">
                <a:latin typeface="+mn-lt"/>
              </a:rPr>
              <a:t>of a societal need.</a:t>
            </a:r>
            <a:endParaRPr kumimoji="0" lang="en-CA" b="1" dirty="0">
              <a:latin typeface="+mn-lt"/>
            </a:endParaRPr>
          </a:p>
        </p:txBody>
      </p:sp>
      <p:sp>
        <p:nvSpPr>
          <p:cNvPr id="233481" name="AutoShape 9"/>
          <p:cNvSpPr>
            <a:spLocks noChangeArrowheads="1"/>
          </p:cNvSpPr>
          <p:nvPr/>
        </p:nvSpPr>
        <p:spPr bwMode="auto">
          <a:xfrm>
            <a:off x="3200400" y="2743200"/>
            <a:ext cx="3048000" cy="457200"/>
          </a:xfrm>
          <a:prstGeom prst="rightArrow">
            <a:avLst>
              <a:gd name="adj1" fmla="val 50000"/>
              <a:gd name="adj2" fmla="val 166667"/>
            </a:avLst>
          </a:prstGeom>
          <a:noFill/>
          <a:ln w="38100" algn="ctr">
            <a:solidFill>
              <a:srgbClr val="99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482" name="AutoShape 10"/>
          <p:cNvSpPr>
            <a:spLocks noChangeArrowheads="1"/>
          </p:cNvSpPr>
          <p:nvPr/>
        </p:nvSpPr>
        <p:spPr bwMode="auto">
          <a:xfrm>
            <a:off x="3200400" y="3200400"/>
            <a:ext cx="3124200" cy="457200"/>
          </a:xfrm>
          <a:prstGeom prst="rightArrow">
            <a:avLst>
              <a:gd name="adj1" fmla="val 50000"/>
              <a:gd name="adj2" fmla="val 170833"/>
            </a:avLst>
          </a:prstGeom>
          <a:noFill/>
          <a:ln w="38100" algn="ctr">
            <a:solidFill>
              <a:srgbClr val="99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483" name="AutoShape 11"/>
          <p:cNvSpPr>
            <a:spLocks noChangeArrowheads="1"/>
          </p:cNvSpPr>
          <p:nvPr/>
        </p:nvSpPr>
        <p:spPr bwMode="auto">
          <a:xfrm>
            <a:off x="3200400" y="3657600"/>
            <a:ext cx="3048000" cy="457200"/>
          </a:xfrm>
          <a:prstGeom prst="rightArrow">
            <a:avLst>
              <a:gd name="adj1" fmla="val 50000"/>
              <a:gd name="adj2" fmla="val 166667"/>
            </a:avLst>
          </a:prstGeom>
          <a:noFill/>
          <a:ln w="38100" algn="ctr">
            <a:solidFill>
              <a:srgbClr val="99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484" name="AutoShape 12"/>
          <p:cNvSpPr>
            <a:spLocks noChangeArrowheads="1"/>
          </p:cNvSpPr>
          <p:nvPr/>
        </p:nvSpPr>
        <p:spPr bwMode="auto">
          <a:xfrm>
            <a:off x="3200400" y="4191000"/>
            <a:ext cx="3048000" cy="457200"/>
          </a:xfrm>
          <a:prstGeom prst="rightArrow">
            <a:avLst>
              <a:gd name="adj1" fmla="val 50000"/>
              <a:gd name="adj2" fmla="val 166667"/>
            </a:avLst>
          </a:prstGeom>
          <a:noFill/>
          <a:ln w="38100" algn="ctr">
            <a:solidFill>
              <a:srgbClr val="99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485" name="Text Box 13"/>
          <p:cNvSpPr txBox="1">
            <a:spLocks noChangeArrowheads="1"/>
          </p:cNvSpPr>
          <p:nvPr/>
        </p:nvSpPr>
        <p:spPr bwMode="auto">
          <a:xfrm>
            <a:off x="5410200" y="2667000"/>
            <a:ext cx="441325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sz="2800" b="1">
                <a:latin typeface="Comic Sans MS" pitchFamily="66" charset="0"/>
              </a:rPr>
              <a:t>A</a:t>
            </a:r>
          </a:p>
        </p:txBody>
      </p:sp>
      <p:sp>
        <p:nvSpPr>
          <p:cNvPr id="233486" name="Text Box 14"/>
          <p:cNvSpPr txBox="1">
            <a:spLocks noChangeArrowheads="1"/>
          </p:cNvSpPr>
          <p:nvPr/>
        </p:nvSpPr>
        <p:spPr bwMode="auto">
          <a:xfrm>
            <a:off x="5487925" y="3200400"/>
            <a:ext cx="404813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sz="2800" b="1" dirty="0">
                <a:latin typeface="Comic Sans MS" pitchFamily="66" charset="0"/>
              </a:rPr>
              <a:t>B</a:t>
            </a:r>
          </a:p>
        </p:txBody>
      </p:sp>
      <p:sp>
        <p:nvSpPr>
          <p:cNvPr id="233487" name="Text Box 15"/>
          <p:cNvSpPr txBox="1">
            <a:spLocks noChangeArrowheads="1"/>
          </p:cNvSpPr>
          <p:nvPr/>
        </p:nvSpPr>
        <p:spPr bwMode="auto">
          <a:xfrm>
            <a:off x="5486400" y="3581400"/>
            <a:ext cx="401638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sz="2800" b="1">
                <a:latin typeface="Comic Sans MS" pitchFamily="66" charset="0"/>
              </a:rPr>
              <a:t>C</a:t>
            </a:r>
          </a:p>
        </p:txBody>
      </p:sp>
      <p:sp>
        <p:nvSpPr>
          <p:cNvPr id="233488" name="Text Box 16"/>
          <p:cNvSpPr txBox="1">
            <a:spLocks noChangeArrowheads="1"/>
          </p:cNvSpPr>
          <p:nvPr/>
        </p:nvSpPr>
        <p:spPr bwMode="auto">
          <a:xfrm>
            <a:off x="5486400" y="41910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sz="2800" b="1">
                <a:latin typeface="Comic Sans MS" pitchFamily="66" charset="0"/>
              </a:rPr>
              <a:t>D</a:t>
            </a:r>
          </a:p>
        </p:txBody>
      </p:sp>
      <p:sp>
        <p:nvSpPr>
          <p:cNvPr id="233492" name="Rectangle 20"/>
          <p:cNvSpPr>
            <a:spLocks noChangeArrowheads="1"/>
          </p:cNvSpPr>
          <p:nvPr/>
        </p:nvSpPr>
        <p:spPr bwMode="auto">
          <a:xfrm>
            <a:off x="4343400" y="32004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CA" sz="2800" b="1">
                <a:latin typeface="Comic Sans MS" pitchFamily="66" charset="0"/>
              </a:rPr>
              <a:t>X</a:t>
            </a:r>
          </a:p>
        </p:txBody>
      </p:sp>
      <p:sp>
        <p:nvSpPr>
          <p:cNvPr id="233494" name="Rectangle 22"/>
          <p:cNvSpPr>
            <a:spLocks noChangeArrowheads="1"/>
          </p:cNvSpPr>
          <p:nvPr/>
        </p:nvSpPr>
        <p:spPr bwMode="auto">
          <a:xfrm>
            <a:off x="4419600" y="3200400"/>
            <a:ext cx="242888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lang="en-CA" sz="2800" b="1">
              <a:solidFill>
                <a:srgbClr val="FF9966"/>
              </a:solidFill>
              <a:latin typeface="Comic Sans MS" pitchFamily="66" charset="0"/>
            </a:endParaRPr>
          </a:p>
        </p:txBody>
      </p:sp>
      <p:sp>
        <p:nvSpPr>
          <p:cNvPr id="233495" name="Text Box 23"/>
          <p:cNvSpPr txBox="1">
            <a:spLocks noChangeArrowheads="1"/>
          </p:cNvSpPr>
          <p:nvPr/>
        </p:nvSpPr>
        <p:spPr bwMode="auto">
          <a:xfrm>
            <a:off x="3429000" y="41148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sz="2800" b="1">
                <a:latin typeface="Comic Sans MS" pitchFamily="66" charset="0"/>
              </a:rPr>
              <a:t>X</a:t>
            </a:r>
          </a:p>
        </p:txBody>
      </p:sp>
      <p:sp>
        <p:nvSpPr>
          <p:cNvPr id="233496" name="Text Box 24"/>
          <p:cNvSpPr txBox="1">
            <a:spLocks noChangeArrowheads="1"/>
          </p:cNvSpPr>
          <p:nvPr/>
        </p:nvSpPr>
        <p:spPr bwMode="auto">
          <a:xfrm>
            <a:off x="3657600" y="36576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sz="2800" b="1">
                <a:latin typeface="Comic Sans MS" pitchFamily="66" charset="0"/>
              </a:rPr>
              <a:t>X</a:t>
            </a:r>
          </a:p>
        </p:txBody>
      </p:sp>
      <p:sp>
        <p:nvSpPr>
          <p:cNvPr id="233497" name="Rectangle 25"/>
          <p:cNvSpPr>
            <a:spLocks noChangeArrowheads="1"/>
          </p:cNvSpPr>
          <p:nvPr/>
        </p:nvSpPr>
        <p:spPr bwMode="auto">
          <a:xfrm>
            <a:off x="838200" y="2590800"/>
            <a:ext cx="2057400" cy="2057400"/>
          </a:xfrm>
          <a:prstGeom prst="rect">
            <a:avLst/>
          </a:prstGeom>
          <a:noFill/>
          <a:ln w="57150" cmpd="thickThin" algn="ctr">
            <a:solidFill>
              <a:srgbClr val="FFCC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499" name="Rectangle 27"/>
          <p:cNvSpPr>
            <a:spLocks noChangeArrowheads="1"/>
          </p:cNvSpPr>
          <p:nvPr/>
        </p:nvSpPr>
        <p:spPr bwMode="auto">
          <a:xfrm>
            <a:off x="6400800" y="2438400"/>
            <a:ext cx="1981200" cy="2133600"/>
          </a:xfrm>
          <a:prstGeom prst="rect">
            <a:avLst/>
          </a:prstGeom>
          <a:noFill/>
          <a:ln w="57150" cmpd="thinThick" algn="ctr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500" name="Text Box 28"/>
          <p:cNvSpPr txBox="1">
            <a:spLocks noChangeArrowheads="1"/>
          </p:cNvSpPr>
          <p:nvPr/>
        </p:nvSpPr>
        <p:spPr bwMode="auto">
          <a:xfrm>
            <a:off x="399684" y="5334000"/>
            <a:ext cx="2903538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b="1" dirty="0">
                <a:latin typeface="Arial" charset="0"/>
              </a:rPr>
              <a:t>X</a:t>
            </a:r>
            <a:r>
              <a:rPr kumimoji="0" lang="en-CA" dirty="0">
                <a:latin typeface="Arial" charset="0"/>
              </a:rPr>
              <a:t> ≡ </a:t>
            </a:r>
            <a:r>
              <a:rPr kumimoji="0" lang="en-CA" b="1" dirty="0">
                <a:latin typeface="Arial" charset="0"/>
              </a:rPr>
              <a:t>Obstacle</a:t>
            </a:r>
            <a:r>
              <a:rPr kumimoji="0" lang="en-CA" sz="2800" dirty="0">
                <a:latin typeface="Arial" charset="0"/>
              </a:rPr>
              <a:t>;  </a:t>
            </a:r>
            <a:endParaRPr kumimoji="0" lang="en-CA" sz="2800" dirty="0">
              <a:solidFill>
                <a:schemeClr val="accent1"/>
              </a:solidFill>
              <a:latin typeface="Arial" charset="0"/>
            </a:endParaRPr>
          </a:p>
        </p:txBody>
      </p:sp>
      <p:sp>
        <p:nvSpPr>
          <p:cNvPr id="233502" name="Oval 30"/>
          <p:cNvSpPr>
            <a:spLocks noChangeArrowheads="1"/>
          </p:cNvSpPr>
          <p:nvPr/>
        </p:nvSpPr>
        <p:spPr bwMode="auto">
          <a:xfrm>
            <a:off x="3581400" y="3276600"/>
            <a:ext cx="381000" cy="304800"/>
          </a:xfrm>
          <a:prstGeom prst="ellipse">
            <a:avLst/>
          </a:prstGeom>
          <a:noFill/>
          <a:ln w="57150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504" name="Oval 32"/>
          <p:cNvSpPr>
            <a:spLocks noChangeArrowheads="1"/>
          </p:cNvSpPr>
          <p:nvPr/>
        </p:nvSpPr>
        <p:spPr bwMode="auto">
          <a:xfrm>
            <a:off x="3657600" y="3733800"/>
            <a:ext cx="381000" cy="304800"/>
          </a:xfrm>
          <a:prstGeom prst="ellipse">
            <a:avLst/>
          </a:prstGeom>
          <a:noFill/>
          <a:ln w="57150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506" name="Oval 34"/>
          <p:cNvSpPr>
            <a:spLocks noChangeArrowheads="1"/>
          </p:cNvSpPr>
          <p:nvPr/>
        </p:nvSpPr>
        <p:spPr bwMode="auto">
          <a:xfrm>
            <a:off x="3429000" y="4191000"/>
            <a:ext cx="381000" cy="304800"/>
          </a:xfrm>
          <a:prstGeom prst="ellipse">
            <a:avLst/>
          </a:prstGeom>
          <a:noFill/>
          <a:ln w="57150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507" name="Oval 35"/>
          <p:cNvSpPr>
            <a:spLocks noChangeArrowheads="1"/>
          </p:cNvSpPr>
          <p:nvPr/>
        </p:nvSpPr>
        <p:spPr bwMode="auto">
          <a:xfrm>
            <a:off x="3962400" y="2819400"/>
            <a:ext cx="381000" cy="304800"/>
          </a:xfrm>
          <a:prstGeom prst="ellipse">
            <a:avLst/>
          </a:prstGeom>
          <a:noFill/>
          <a:ln w="57150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509" name="Oval 37"/>
          <p:cNvSpPr>
            <a:spLocks noChangeArrowheads="1"/>
          </p:cNvSpPr>
          <p:nvPr/>
        </p:nvSpPr>
        <p:spPr bwMode="auto">
          <a:xfrm>
            <a:off x="2914084" y="5508363"/>
            <a:ext cx="381000" cy="304800"/>
          </a:xfrm>
          <a:prstGeom prst="ellipse">
            <a:avLst/>
          </a:prstGeom>
          <a:noFill/>
          <a:ln w="57150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510" name="Text Box 38"/>
          <p:cNvSpPr txBox="1">
            <a:spLocks noChangeArrowheads="1"/>
          </p:cNvSpPr>
          <p:nvPr/>
        </p:nvSpPr>
        <p:spPr bwMode="auto">
          <a:xfrm>
            <a:off x="3505200" y="32004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800" b="1">
                <a:latin typeface="Comic Sans MS" pitchFamily="66" charset="0"/>
              </a:rPr>
              <a:t>X</a:t>
            </a:r>
            <a:endParaRPr kumimoji="0" lang="fr-CA" sz="2800" b="1">
              <a:latin typeface="Comic Sans MS" pitchFamily="66" charset="0"/>
            </a:endParaRPr>
          </a:p>
        </p:txBody>
      </p:sp>
      <p:sp>
        <p:nvSpPr>
          <p:cNvPr id="233511" name="Rectangle 39"/>
          <p:cNvSpPr>
            <a:spLocks noChangeArrowheads="1"/>
          </p:cNvSpPr>
          <p:nvPr/>
        </p:nvSpPr>
        <p:spPr bwMode="auto">
          <a:xfrm>
            <a:off x="3886200" y="26670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2800" b="1">
                <a:latin typeface="Comic Sans MS" pitchFamily="66" charset="0"/>
              </a:rPr>
              <a:t>X</a:t>
            </a:r>
            <a:endParaRPr lang="fr-CA" sz="2800" b="1">
              <a:latin typeface="Comic Sans MS" pitchFamily="66" charset="0"/>
            </a:endParaRPr>
          </a:p>
        </p:txBody>
      </p:sp>
      <p:sp>
        <p:nvSpPr>
          <p:cNvPr id="233513" name="Text Box 41"/>
          <p:cNvSpPr txBox="1">
            <a:spLocks noChangeArrowheads="1"/>
          </p:cNvSpPr>
          <p:nvPr/>
        </p:nvSpPr>
        <p:spPr bwMode="auto">
          <a:xfrm>
            <a:off x="4800600" y="35814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800" b="1">
                <a:latin typeface="Comic Sans MS" pitchFamily="66" charset="0"/>
              </a:rPr>
              <a:t>X</a:t>
            </a:r>
            <a:endParaRPr kumimoji="0" lang="fr-CA" sz="2800" b="1">
              <a:latin typeface="Comic Sans MS" pitchFamily="66" charset="0"/>
            </a:endParaRPr>
          </a:p>
        </p:txBody>
      </p:sp>
      <p:sp>
        <p:nvSpPr>
          <p:cNvPr id="233514" name="Text Box 42"/>
          <p:cNvSpPr txBox="1">
            <a:spLocks noChangeArrowheads="1"/>
          </p:cNvSpPr>
          <p:nvPr/>
        </p:nvSpPr>
        <p:spPr bwMode="auto">
          <a:xfrm>
            <a:off x="4953000" y="27432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800" b="1">
                <a:latin typeface="Comic Sans MS" pitchFamily="66" charset="0"/>
              </a:rPr>
              <a:t>X</a:t>
            </a:r>
            <a:endParaRPr kumimoji="0" lang="fr-CA" sz="2800" b="1">
              <a:latin typeface="Comic Sans MS" pitchFamily="66" charset="0"/>
            </a:endParaRPr>
          </a:p>
        </p:txBody>
      </p:sp>
      <p:sp>
        <p:nvSpPr>
          <p:cNvPr id="233518" name="Oval 46"/>
          <p:cNvSpPr>
            <a:spLocks noChangeArrowheads="1"/>
          </p:cNvSpPr>
          <p:nvPr/>
        </p:nvSpPr>
        <p:spPr bwMode="auto">
          <a:xfrm>
            <a:off x="4953000" y="2819400"/>
            <a:ext cx="381000" cy="304800"/>
          </a:xfrm>
          <a:prstGeom prst="ellipse">
            <a:avLst/>
          </a:prstGeom>
          <a:noFill/>
          <a:ln w="57150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519" name="Text Box 47"/>
          <p:cNvSpPr txBox="1">
            <a:spLocks noChangeArrowheads="1"/>
          </p:cNvSpPr>
          <p:nvPr/>
        </p:nvSpPr>
        <p:spPr bwMode="auto">
          <a:xfrm>
            <a:off x="838200" y="1905000"/>
            <a:ext cx="7620000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fr-CA" sz="2400" b="1" i="1" u="sng"/>
              <a:t>Alternatives (A, B ..D) for satisfying human needs</a:t>
            </a:r>
          </a:p>
        </p:txBody>
      </p:sp>
      <p:sp>
        <p:nvSpPr>
          <p:cNvPr id="233521" name="Text Box 49"/>
          <p:cNvSpPr txBox="1">
            <a:spLocks noChangeArrowheads="1"/>
          </p:cNvSpPr>
          <p:nvPr/>
        </p:nvSpPr>
        <p:spPr bwMode="auto">
          <a:xfrm>
            <a:off x="2919047" y="5447699"/>
            <a:ext cx="38417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fr-CA" sz="2400" b="1" dirty="0"/>
              <a:t>X</a:t>
            </a:r>
          </a:p>
        </p:txBody>
      </p:sp>
      <p:sp>
        <p:nvSpPr>
          <p:cNvPr id="233523" name="Text Box 51"/>
          <p:cNvSpPr txBox="1">
            <a:spLocks noChangeArrowheads="1"/>
          </p:cNvSpPr>
          <p:nvPr/>
        </p:nvSpPr>
        <p:spPr bwMode="auto">
          <a:xfrm>
            <a:off x="3412331" y="5407025"/>
            <a:ext cx="3519488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r>
              <a:rPr lang="en-CA" sz="2400" b="1" dirty="0"/>
              <a:t>≡ Obstacle overcome</a:t>
            </a:r>
            <a:endParaRPr lang="fr-CA" sz="2400" b="1" dirty="0"/>
          </a:p>
        </p:txBody>
      </p:sp>
      <p:sp>
        <p:nvSpPr>
          <p:cNvPr id="233524" name="Oval 52"/>
          <p:cNvSpPr>
            <a:spLocks noChangeArrowheads="1"/>
          </p:cNvSpPr>
          <p:nvPr/>
        </p:nvSpPr>
        <p:spPr bwMode="auto">
          <a:xfrm>
            <a:off x="4800600" y="3733800"/>
            <a:ext cx="381000" cy="304800"/>
          </a:xfrm>
          <a:prstGeom prst="ellipse">
            <a:avLst/>
          </a:prstGeom>
          <a:noFill/>
          <a:ln w="57150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24</a:t>
            </a:fld>
            <a:endParaRPr lang="fr-CA"/>
          </a:p>
        </p:txBody>
      </p:sp>
      <p:sp>
        <p:nvSpPr>
          <p:cNvPr id="2" name="TextBox 1"/>
          <p:cNvSpPr txBox="1"/>
          <p:nvPr/>
        </p:nvSpPr>
        <p:spPr>
          <a:xfrm>
            <a:off x="400424" y="1258669"/>
            <a:ext cx="7891904" cy="646331"/>
          </a:xfrm>
          <a:prstGeom prst="rect">
            <a:avLst/>
          </a:prstGeom>
          <a:solidFill>
            <a:srgbClr val="DCF175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/>
              <a:t>Key steps by the engineering community to ensure that their </a:t>
            </a:r>
            <a:r>
              <a:rPr lang="en-US" b="1" dirty="0" smtClean="0"/>
              <a:t>activities</a:t>
            </a:r>
          </a:p>
          <a:p>
            <a:r>
              <a:rPr lang="en-US" b="1" dirty="0" smtClean="0"/>
              <a:t> </a:t>
            </a:r>
            <a:r>
              <a:rPr lang="en-US" b="1" dirty="0"/>
              <a:t>will satisfy societal needs (wants</a:t>
            </a:r>
            <a:r>
              <a:rPr lang="en-US" b="1" dirty="0" smtClean="0"/>
              <a:t>).</a:t>
            </a:r>
            <a:endParaRPr lang="en-US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742197" y="4803728"/>
            <a:ext cx="6878806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b="1" dirty="0" smtClean="0"/>
              <a:t>A, B, C and D are competing alternatives for satisfying needs</a:t>
            </a:r>
            <a:endParaRPr lang="en-CA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BFAE1-AEA0-440B-9451-E035E212D393}" type="slidenum">
              <a:rPr lang="fr-CA"/>
              <a:pPr/>
              <a:t>25</a:t>
            </a:fld>
            <a:endParaRPr lang="fr-CA"/>
          </a:p>
        </p:txBody>
      </p:sp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engineering process</a:t>
            </a:r>
            <a:endParaRPr lang="en-US"/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GB" sz="2400" dirty="0"/>
              <a:t>1.	</a:t>
            </a:r>
            <a:r>
              <a:rPr lang="en-GB" sz="2400" dirty="0" smtClean="0"/>
              <a:t>Engineering community identifies societal wants</a:t>
            </a:r>
            <a:endParaRPr lang="en-GB" sz="2400" dirty="0"/>
          </a:p>
          <a:p>
            <a:pPr marL="762000" lvl="1" indent="-304800">
              <a:lnSpc>
                <a:spcPct val="80000"/>
              </a:lnSpc>
              <a:buSzTx/>
            </a:pPr>
            <a:r>
              <a:rPr lang="en-GB" sz="2200" dirty="0" smtClean="0"/>
              <a:t>how </a:t>
            </a:r>
            <a:r>
              <a:rPr lang="en-GB" sz="2200" dirty="0"/>
              <a:t>can engineering contribute to </a:t>
            </a:r>
            <a:r>
              <a:rPr lang="en-GB" sz="2200" dirty="0" smtClean="0"/>
              <a:t>the satisfaction of these wants?</a:t>
            </a:r>
            <a:endParaRPr lang="en-GB" sz="2200" dirty="0"/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dirty="0"/>
              <a:t>2.	Identification of </a:t>
            </a:r>
            <a:r>
              <a:rPr lang="en-GB" sz="2400" dirty="0" smtClean="0"/>
              <a:t>all limiting factors (obstacles) </a:t>
            </a:r>
            <a:r>
              <a:rPr lang="en-GB" sz="2400" dirty="0"/>
              <a:t>and strategic </a:t>
            </a:r>
            <a:r>
              <a:rPr lang="en-GB" sz="2400" dirty="0" smtClean="0"/>
              <a:t>factors (obstacles that </a:t>
            </a:r>
            <a:r>
              <a:rPr lang="en-GB" sz="2400" dirty="0"/>
              <a:t>can be </a:t>
            </a:r>
            <a:r>
              <a:rPr lang="en-GB" sz="2400" dirty="0" smtClean="0"/>
              <a:t>overcome).</a:t>
            </a:r>
            <a:endParaRPr lang="en-GB" sz="2400" dirty="0"/>
          </a:p>
          <a:p>
            <a:pPr marL="762000" lvl="1" indent="-304800">
              <a:lnSpc>
                <a:spcPct val="80000"/>
              </a:lnSpc>
              <a:buSzTx/>
            </a:pPr>
            <a:r>
              <a:rPr lang="en-GB" sz="2200" dirty="0" smtClean="0"/>
              <a:t>Some </a:t>
            </a:r>
            <a:r>
              <a:rPr lang="en-GB" sz="2200" dirty="0"/>
              <a:t>obstacles can be eliminated (overcome). </a:t>
            </a:r>
          </a:p>
          <a:p>
            <a:pPr marL="1181100" lvl="2" indent="-266700">
              <a:lnSpc>
                <a:spcPct val="80000"/>
              </a:lnSpc>
              <a:buSzTx/>
              <a:buFontTx/>
              <a:buChar char="•"/>
            </a:pPr>
            <a:r>
              <a:rPr lang="en-GB" sz="2100" dirty="0"/>
              <a:t>Financial requirements; zoning bylaws; environmental regulations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dirty="0"/>
              <a:t>3.	Determination of means or proposals</a:t>
            </a:r>
          </a:p>
          <a:p>
            <a:pPr marL="762000" lvl="1" indent="-304800">
              <a:lnSpc>
                <a:spcPct val="80000"/>
              </a:lnSpc>
              <a:buSzTx/>
            </a:pPr>
            <a:r>
              <a:rPr lang="en-GB" sz="2200" dirty="0"/>
              <a:t>study and investigation of how to eliminate limiting </a:t>
            </a:r>
            <a:r>
              <a:rPr lang="en-GB" sz="2200" dirty="0" smtClean="0"/>
              <a:t>factors</a:t>
            </a:r>
          </a:p>
          <a:p>
            <a:pPr marL="1162050" lvl="2" indent="-304800">
              <a:lnSpc>
                <a:spcPct val="80000"/>
              </a:lnSpc>
              <a:buSzTx/>
            </a:pPr>
            <a:r>
              <a:rPr lang="en-GB" sz="1900" dirty="0" smtClean="0"/>
              <a:t>basically </a:t>
            </a:r>
            <a:r>
              <a:rPr lang="en-GB" sz="1900" dirty="0"/>
              <a:t>a set of engineering proposals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4ED9C-C0D2-4198-80ED-DB012A17B6AA}" type="slidenum">
              <a:rPr lang="fr-CA"/>
              <a:pPr/>
              <a:t>26</a:t>
            </a:fld>
            <a:endParaRPr lang="fr-CA"/>
          </a:p>
        </p:txBody>
      </p:sp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766763"/>
            <a:ext cx="7772400" cy="654050"/>
          </a:xfrm>
        </p:spPr>
        <p:txBody>
          <a:bodyPr/>
          <a:lstStyle/>
          <a:p>
            <a:r>
              <a:rPr lang="en-GB"/>
              <a:t>The engineering process</a:t>
            </a:r>
            <a:endParaRPr lang="en-US"/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buFontTx/>
              <a:buNone/>
            </a:pPr>
            <a:r>
              <a:rPr lang="en-GB" dirty="0"/>
              <a:t>4.	Evaluation of alternatives</a:t>
            </a:r>
          </a:p>
          <a:p>
            <a:pPr marL="914400" lvl="1" indent="-457200">
              <a:buSzTx/>
            </a:pPr>
            <a:r>
              <a:rPr lang="en-GB" dirty="0"/>
              <a:t>a </a:t>
            </a:r>
            <a:r>
              <a:rPr lang="en-GB" u="sng" dirty="0"/>
              <a:t>conversion</a:t>
            </a:r>
            <a:r>
              <a:rPr lang="en-GB" dirty="0"/>
              <a:t> step to bring all engineering proposals to common </a:t>
            </a:r>
            <a:r>
              <a:rPr lang="en-GB" dirty="0" smtClean="0"/>
              <a:t>denominators</a:t>
            </a:r>
          </a:p>
          <a:p>
            <a:pPr marL="1314450" lvl="2" indent="-457200">
              <a:buSzTx/>
            </a:pPr>
            <a:r>
              <a:rPr lang="en-GB" dirty="0" smtClean="0"/>
              <a:t>Decision criteria (e.g., Present Worth and Annuities)</a:t>
            </a:r>
            <a:endParaRPr lang="en-GB" dirty="0"/>
          </a:p>
          <a:p>
            <a:pPr marL="533400" indent="-533400">
              <a:buFontTx/>
              <a:buNone/>
            </a:pPr>
            <a:r>
              <a:rPr lang="en-GB" dirty="0"/>
              <a:t>5.	Decision-making</a:t>
            </a:r>
          </a:p>
          <a:p>
            <a:pPr marL="914400" lvl="1" indent="-457200">
              <a:buSzTx/>
            </a:pPr>
            <a:r>
              <a:rPr lang="en-GB" dirty="0" smtClean="0"/>
              <a:t>select </a:t>
            </a:r>
            <a:r>
              <a:rPr lang="en-GB" dirty="0"/>
              <a:t>the best </a:t>
            </a:r>
            <a:r>
              <a:rPr lang="en-GB" dirty="0" smtClean="0"/>
              <a:t>proposal (economically </a:t>
            </a:r>
            <a:r>
              <a:rPr lang="en-GB" dirty="0"/>
              <a:t>efficient)</a:t>
            </a:r>
          </a:p>
          <a:p>
            <a:pPr marL="914400" lvl="1" indent="-457200"/>
            <a:endParaRPr lang="en-GB" dirty="0"/>
          </a:p>
          <a:p>
            <a:pPr marL="533400" indent="-533400">
              <a:buFontTx/>
              <a:buNone/>
            </a:pPr>
            <a:r>
              <a:rPr lang="en-US" sz="3200" b="1" i="1" u="sng" dirty="0"/>
              <a:t>This course focuses on steps 4 and 5.</a:t>
            </a:r>
          </a:p>
          <a:p>
            <a:pPr marL="533400" indent="-533400"/>
            <a:endParaRPr lang="en-US" sz="32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E00AD-75FB-4DD1-AF36-EF09F4FD0E03}" type="slidenum">
              <a:rPr lang="fr-CA"/>
              <a:pPr/>
              <a:t>27</a:t>
            </a:fld>
            <a:endParaRPr lang="fr-CA"/>
          </a:p>
        </p:txBody>
      </p:sp>
      <p:sp>
        <p:nvSpPr>
          <p:cNvPr id="190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Engineering “economics”</a:t>
            </a:r>
          </a:p>
        </p:txBody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z="1800" b="1" dirty="0">
                <a:latin typeface="JansonText-Bold"/>
              </a:rPr>
              <a:t>Engineering </a:t>
            </a:r>
            <a:r>
              <a:rPr lang="en-CA" sz="1800" b="1" dirty="0" smtClean="0">
                <a:latin typeface="JansonText-Bold"/>
              </a:rPr>
              <a:t>economics</a:t>
            </a:r>
          </a:p>
          <a:p>
            <a:pPr lvl="1"/>
            <a:r>
              <a:rPr lang="en-CA" sz="1800" dirty="0" smtClean="0">
                <a:latin typeface="JansonText-Roman"/>
              </a:rPr>
              <a:t>The science </a:t>
            </a:r>
            <a:r>
              <a:rPr lang="en-CA" sz="1800" dirty="0">
                <a:latin typeface="JansonText-Roman"/>
              </a:rPr>
              <a:t>that deals with </a:t>
            </a:r>
            <a:r>
              <a:rPr lang="en-CA" sz="1800" dirty="0" smtClean="0">
                <a:latin typeface="JansonText-Roman"/>
              </a:rPr>
              <a:t>techniques of </a:t>
            </a:r>
            <a:r>
              <a:rPr lang="en-CA" sz="1800" dirty="0">
                <a:latin typeface="JansonText-Roman"/>
              </a:rPr>
              <a:t>quantitative analysis useful for selecting </a:t>
            </a:r>
            <a:r>
              <a:rPr lang="en-CA" sz="1800" dirty="0" smtClean="0">
                <a:latin typeface="JansonText-Roman"/>
              </a:rPr>
              <a:t>the preferred alternative among competing alternatives.</a:t>
            </a:r>
          </a:p>
          <a:p>
            <a:pPr marL="533400" indent="-533400"/>
            <a:r>
              <a:rPr lang="en-US" sz="1800" dirty="0" smtClean="0"/>
              <a:t>Why </a:t>
            </a:r>
            <a:r>
              <a:rPr lang="en-US" sz="1800" dirty="0"/>
              <a:t>engineering “economics”?</a:t>
            </a:r>
          </a:p>
          <a:p>
            <a:pPr marL="914400" lvl="1" indent="-457200">
              <a:buSzTx/>
            </a:pPr>
            <a:r>
              <a:rPr lang="en-US" sz="1800" b="1" dirty="0"/>
              <a:t>Economic (not accounting)</a:t>
            </a:r>
            <a:r>
              <a:rPr lang="en-US" sz="1800" dirty="0"/>
              <a:t> </a:t>
            </a:r>
            <a:r>
              <a:rPr lang="en-US" sz="1800" b="1" dirty="0" smtClean="0"/>
              <a:t>cost</a:t>
            </a:r>
          </a:p>
          <a:p>
            <a:pPr marL="1314450" lvl="2" indent="-457200">
              <a:buSzTx/>
            </a:pPr>
            <a:r>
              <a:rPr lang="en-US" sz="1500" dirty="0" smtClean="0"/>
              <a:t>Explicit and implicit components</a:t>
            </a:r>
            <a:endParaRPr lang="en-US" sz="1500" dirty="0"/>
          </a:p>
          <a:p>
            <a:pPr marL="914400" lvl="1" indent="-457200">
              <a:buSzTx/>
            </a:pPr>
            <a:r>
              <a:rPr lang="en-US" sz="1800" b="1" dirty="0"/>
              <a:t>Time-value mechanics</a:t>
            </a:r>
            <a:r>
              <a:rPr lang="en-US" sz="1800" dirty="0"/>
              <a:t> </a:t>
            </a:r>
          </a:p>
          <a:p>
            <a:pPr marL="1295400" lvl="2" indent="-381000">
              <a:buSzTx/>
              <a:buFontTx/>
              <a:buChar char="•"/>
            </a:pPr>
            <a:r>
              <a:rPr lang="en-US" sz="1800" dirty="0"/>
              <a:t>Importance of time in decision-making</a:t>
            </a:r>
          </a:p>
          <a:p>
            <a:pPr marL="914400" lvl="1" indent="-457200">
              <a:buSzTx/>
            </a:pPr>
            <a:r>
              <a:rPr lang="en-US" sz="1800" b="1" dirty="0"/>
              <a:t>Economic efficiency</a:t>
            </a:r>
          </a:p>
          <a:p>
            <a:pPr marL="1295400" lvl="2" indent="-381000">
              <a:buSzTx/>
              <a:buFontTx/>
              <a:buChar char="•"/>
            </a:pPr>
            <a:r>
              <a:rPr lang="en-US" sz="1800" dirty="0"/>
              <a:t>Satisfy the most </a:t>
            </a:r>
            <a:r>
              <a:rPr lang="en-US" sz="1800" dirty="0" smtClean="0"/>
              <a:t>wants possible </a:t>
            </a:r>
            <a:r>
              <a:rPr lang="en-US" sz="1800" dirty="0"/>
              <a:t>given </a:t>
            </a:r>
            <a:r>
              <a:rPr lang="en-US" sz="1800" dirty="0" smtClean="0"/>
              <a:t>available resources </a:t>
            </a:r>
            <a:r>
              <a:rPr lang="en-US" sz="1800" dirty="0"/>
              <a:t>and technology </a:t>
            </a:r>
            <a:endParaRPr lang="en-US" sz="1800" dirty="0" smtClean="0"/>
          </a:p>
          <a:p>
            <a:pPr marL="1752600" lvl="3" indent="-381000">
              <a:buSzTx/>
              <a:buFontTx/>
              <a:buChar char="•"/>
            </a:pPr>
            <a:r>
              <a:rPr lang="en-US" sz="1500" dirty="0" smtClean="0"/>
              <a:t>knowing </a:t>
            </a:r>
            <a:r>
              <a:rPr lang="en-US" sz="1500" dirty="0"/>
              <a:t>that </a:t>
            </a:r>
            <a:r>
              <a:rPr lang="en-US" sz="1500" dirty="0" smtClean="0"/>
              <a:t>society cannot ever satisfy all its wants </a:t>
            </a:r>
            <a:r>
              <a:rPr lang="en-US" sz="1500" dirty="0"/>
              <a:t>at any given </a:t>
            </a:r>
            <a:r>
              <a:rPr lang="en-US" sz="1500" dirty="0" smtClean="0"/>
              <a:t>time. </a:t>
            </a:r>
            <a:endParaRPr lang="en-US" sz="1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F5A3E-C464-4E62-B3AB-9C9E963255C5}" type="slidenum">
              <a:rPr lang="fr-CA"/>
              <a:pPr/>
              <a:t>28</a:t>
            </a:fld>
            <a:endParaRPr lang="fr-CA"/>
          </a:p>
        </p:txBody>
      </p:sp>
      <p:sp>
        <p:nvSpPr>
          <p:cNvPr id="183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Definitions of cost </a:t>
            </a:r>
            <a:r>
              <a:rPr lang="en-US" dirty="0"/>
              <a:t>and profit</a:t>
            </a:r>
            <a:endParaRPr lang="en-CA" dirty="0"/>
          </a:p>
        </p:txBody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en-US" sz="2400" b="1" dirty="0"/>
              <a:t>Accountants</a:t>
            </a:r>
          </a:p>
          <a:p>
            <a:pPr marL="463550" lvl="1" indent="-6350">
              <a:lnSpc>
                <a:spcPct val="90000"/>
              </a:lnSpc>
              <a:spcBef>
                <a:spcPct val="50000"/>
              </a:spcBef>
            </a:pPr>
            <a:r>
              <a:rPr lang="en-US" altLang="en-US" sz="2200" dirty="0"/>
              <a:t> cost and profit mainly in terms of </a:t>
            </a:r>
            <a:r>
              <a:rPr lang="en-US" altLang="en-US" sz="2200" b="1" u="sng" dirty="0"/>
              <a:t>cash flows</a:t>
            </a:r>
            <a:r>
              <a:rPr lang="en-US" altLang="en-US" sz="2200" b="1" dirty="0"/>
              <a:t> </a:t>
            </a:r>
          </a:p>
          <a:p>
            <a:pPr lvl="2">
              <a:lnSpc>
                <a:spcPct val="90000"/>
              </a:lnSpc>
              <a:spcBef>
                <a:spcPct val="50000"/>
              </a:spcBef>
            </a:pPr>
            <a:r>
              <a:rPr lang="en-US" altLang="en-US" b="1" dirty="0"/>
              <a:t>explicit or tangible monetary transfers from one party to another.</a:t>
            </a:r>
            <a:endParaRPr lang="en-US" altLang="en-US" b="1" u="sng" dirty="0"/>
          </a:p>
          <a:p>
            <a:pPr lvl="2">
              <a:lnSpc>
                <a:spcPct val="90000"/>
              </a:lnSpc>
              <a:spcBef>
                <a:spcPct val="50000"/>
              </a:spcBef>
              <a:buSzTx/>
            </a:pPr>
            <a:r>
              <a:rPr lang="en-US" altLang="en-US" dirty="0"/>
              <a:t> wages paid, payment of goods and services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en-US" sz="2400" b="1" dirty="0"/>
              <a:t>Economists</a:t>
            </a:r>
            <a:r>
              <a:rPr lang="en-US" altLang="en-US" sz="2400" dirty="0"/>
              <a:t> </a:t>
            </a:r>
          </a:p>
          <a:p>
            <a:pPr marL="463550" lvl="1" indent="-6350">
              <a:lnSpc>
                <a:spcPct val="90000"/>
              </a:lnSpc>
              <a:spcBef>
                <a:spcPct val="50000"/>
              </a:spcBef>
            </a:pPr>
            <a:r>
              <a:rPr lang="en-US" altLang="en-US" sz="2200" dirty="0"/>
              <a:t> cost = explicit cash flows + implicit cost</a:t>
            </a:r>
          </a:p>
          <a:p>
            <a:pPr marL="463550" lvl="1" indent="-6350">
              <a:lnSpc>
                <a:spcPct val="90000"/>
              </a:lnSpc>
              <a:spcBef>
                <a:spcPct val="50000"/>
              </a:spcBef>
            </a:pPr>
            <a:r>
              <a:rPr lang="en-US" altLang="en-US" sz="2200" dirty="0"/>
              <a:t> a project is acceptable to society if the value of the goods and services produced exceeds the (economic) cost of producing them.</a:t>
            </a:r>
            <a:endParaRPr lang="en-CA" sz="2200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A3B43-F0DE-49E1-A8DF-4C61093E525D}" type="slidenum">
              <a:rPr lang="fr-CA"/>
              <a:pPr/>
              <a:t>29</a:t>
            </a:fld>
            <a:endParaRPr lang="fr-CA"/>
          </a:p>
        </p:txBody>
      </p:sp>
      <p:sp>
        <p:nvSpPr>
          <p:cNvPr id="185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Definitions of cost and </a:t>
            </a:r>
            <a:r>
              <a:rPr lang="en-CA" dirty="0" smtClean="0"/>
              <a:t>profit</a:t>
            </a:r>
            <a:endParaRPr lang="en-CA" dirty="0"/>
          </a:p>
        </p:txBody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>
                <a:ea typeface="ＭＳ 明朝" charset="-128"/>
              </a:rPr>
              <a:t>Explicit Costs and Implicit Costs</a:t>
            </a:r>
          </a:p>
          <a:p>
            <a:pPr marL="460375" lvl="1" indent="-3175">
              <a:lnSpc>
                <a:spcPct val="90000"/>
              </a:lnSpc>
            </a:pPr>
            <a:r>
              <a:rPr lang="en-US" altLang="en-US" sz="2800"/>
              <a:t>Explicit cost</a:t>
            </a:r>
          </a:p>
          <a:p>
            <a:pPr lvl="2">
              <a:lnSpc>
                <a:spcPct val="90000"/>
              </a:lnSpc>
            </a:pPr>
            <a:r>
              <a:rPr lang="en-US" altLang="en-US"/>
              <a:t>A cost paid in money (wages and other inputs)</a:t>
            </a:r>
          </a:p>
          <a:p>
            <a:pPr marL="460375" lvl="1" indent="-3175" algn="just">
              <a:lnSpc>
                <a:spcPct val="96000"/>
              </a:lnSpc>
            </a:pPr>
            <a:r>
              <a:rPr lang="en-US" altLang="en-US" sz="2800"/>
              <a:t>Implicit cost</a:t>
            </a:r>
            <a:r>
              <a:rPr lang="en-US" altLang="en-US"/>
              <a:t> </a:t>
            </a:r>
          </a:p>
          <a:p>
            <a:pPr lvl="2">
              <a:lnSpc>
                <a:spcPct val="90000"/>
              </a:lnSpc>
            </a:pPr>
            <a:r>
              <a:rPr lang="en-US" altLang="en-US"/>
              <a:t>A cost incurred by a firm when it does not make a direct money payment </a:t>
            </a:r>
          </a:p>
          <a:p>
            <a:pPr lvl="2">
              <a:lnSpc>
                <a:spcPct val="90000"/>
              </a:lnSpc>
            </a:pPr>
            <a:r>
              <a:rPr lang="en-US" altLang="en-US"/>
              <a:t>Examples: the forgone income (wages and salaries, interest income) of a firm’s owner(s)</a:t>
            </a:r>
          </a:p>
          <a:p>
            <a:pPr lvl="3">
              <a:lnSpc>
                <a:spcPct val="90000"/>
              </a:lnSpc>
            </a:pPr>
            <a:r>
              <a:rPr lang="en-US" altLang="en-US"/>
              <a:t>Owner supplies labour to the firm</a:t>
            </a:r>
          </a:p>
          <a:p>
            <a:pPr lvl="3">
              <a:lnSpc>
                <a:spcPct val="90000"/>
              </a:lnSpc>
            </a:pPr>
            <a:r>
              <a:rPr lang="en-US" altLang="en-US"/>
              <a:t>Owner has invested his own savings in the firm</a:t>
            </a:r>
          </a:p>
          <a:p>
            <a:pPr lvl="3">
              <a:lnSpc>
                <a:spcPct val="90000"/>
              </a:lnSpc>
            </a:pPr>
            <a:r>
              <a:rPr lang="en-US" altLang="en-US"/>
              <a:t>Owner is a decision maker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117E-94BA-44B2-99ED-24E05E985212}" type="slidenum">
              <a:rPr lang="fr-CA"/>
              <a:pPr/>
              <a:t>30</a:t>
            </a:fld>
            <a:endParaRPr lang="fr-CA"/>
          </a:p>
        </p:txBody>
      </p:sp>
      <p:sp>
        <p:nvSpPr>
          <p:cNvPr id="187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Definitions of cost and </a:t>
            </a:r>
            <a:r>
              <a:rPr lang="en-CA" dirty="0" smtClean="0"/>
              <a:t>profit</a:t>
            </a:r>
            <a:endParaRPr lang="en-CA" dirty="0"/>
          </a:p>
        </p:txBody>
      </p:sp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500"/>
              </a:spcBef>
              <a:spcAft>
                <a:spcPts val="600"/>
              </a:spcAft>
            </a:pPr>
            <a:r>
              <a:rPr lang="en-US" altLang="en-US" b="1"/>
              <a:t>E</a:t>
            </a:r>
            <a:r>
              <a:rPr lang="en-US" altLang="en-US" sz="3000" b="1"/>
              <a:t>conomic profit</a:t>
            </a:r>
            <a:r>
              <a:rPr lang="en-US" altLang="en-US"/>
              <a:t> = total revenue minus total (economic) cost where</a:t>
            </a:r>
          </a:p>
          <a:p>
            <a:pPr marL="460375" lvl="1" indent="-3175">
              <a:spcBef>
                <a:spcPts val="500"/>
              </a:spcBef>
              <a:spcAft>
                <a:spcPts val="600"/>
              </a:spcAft>
              <a:buSzTx/>
            </a:pPr>
            <a:r>
              <a:rPr lang="en-US" altLang="en-US"/>
              <a:t> total cost is the sum of the explicit costs and implicit costs (thus the opportunity cost of production)</a:t>
            </a:r>
          </a:p>
          <a:p>
            <a:pPr marL="460375" lvl="1" indent="-3175">
              <a:spcBef>
                <a:spcPts val="500"/>
              </a:spcBef>
              <a:spcAft>
                <a:spcPts val="600"/>
              </a:spcAft>
              <a:buSzTx/>
            </a:pPr>
            <a:r>
              <a:rPr lang="en-US" altLang="en-US"/>
              <a:t> the return to the entrepreneur equals normal profit plus economic profit.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DEE60-7B6A-4AD6-9C5D-05F6040B68D0}" type="slidenum">
              <a:rPr lang="fr-CA"/>
              <a:pPr/>
              <a:t>31</a:t>
            </a:fld>
            <a:endParaRPr lang="fr-CA"/>
          </a:p>
        </p:txBody>
      </p:sp>
      <p:sp>
        <p:nvSpPr>
          <p:cNvPr id="346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Example: Accounting and economic costs</a:t>
            </a:r>
          </a:p>
        </p:txBody>
      </p:sp>
      <p:sp>
        <p:nvSpPr>
          <p:cNvPr id="346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Professor teaches in Ottawa and in Montreal</a:t>
            </a:r>
          </a:p>
          <a:p>
            <a:pPr lvl="1"/>
            <a:r>
              <a:rPr lang="en-US"/>
              <a:t>Total (to-and-from) distance of 400 kilometers</a:t>
            </a:r>
          </a:p>
          <a:p>
            <a:r>
              <a:rPr lang="en-US"/>
              <a:t>An accounting friend estimates the total cost of a round trip to be</a:t>
            </a:r>
          </a:p>
          <a:p>
            <a:pPr lvl="1"/>
            <a:r>
              <a:rPr lang="en-US"/>
              <a:t>gas (about $40) </a:t>
            </a:r>
          </a:p>
          <a:p>
            <a:pPr lvl="1"/>
            <a:r>
              <a:rPr lang="en-US"/>
              <a:t>car wear and tear (about $20)</a:t>
            </a:r>
          </a:p>
          <a:p>
            <a:r>
              <a:rPr lang="en-US"/>
              <a:t>Discuss the accountant’s cost estimate from an engineering economics perspective?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Accounting vs Economic Cost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CA" sz="2400" dirty="0"/>
              <a:t>Paul </a:t>
            </a:r>
            <a:r>
              <a:rPr lang="en-CA" sz="2400" dirty="0" smtClean="0"/>
              <a:t>quits his </a:t>
            </a:r>
            <a:r>
              <a:rPr lang="en-CA" sz="2400" dirty="0"/>
              <a:t>public </a:t>
            </a:r>
            <a:r>
              <a:rPr lang="en-CA" sz="2400" dirty="0" smtClean="0"/>
              <a:t>service </a:t>
            </a:r>
            <a:r>
              <a:rPr lang="en-CA" sz="2400" dirty="0"/>
              <a:t>employment to start a convenience store (C-store).</a:t>
            </a:r>
            <a:endParaRPr lang="en-CA" sz="2400" b="1" dirty="0"/>
          </a:p>
          <a:p>
            <a:pPr lvl="0">
              <a:spcBef>
                <a:spcPts val="0"/>
              </a:spcBef>
            </a:pPr>
            <a:r>
              <a:rPr lang="en-CA" sz="2400" dirty="0"/>
              <a:t>Paul </a:t>
            </a:r>
            <a:endParaRPr lang="en-CA" sz="2400" b="1" dirty="0"/>
          </a:p>
          <a:p>
            <a:pPr lvl="1">
              <a:spcBef>
                <a:spcPts val="0"/>
              </a:spcBef>
            </a:pPr>
            <a:r>
              <a:rPr lang="en-CA" sz="2400" dirty="0"/>
              <a:t>earned $50,000 annually as a public servant.</a:t>
            </a:r>
            <a:endParaRPr lang="en-CA" sz="2400" b="1" dirty="0"/>
          </a:p>
          <a:p>
            <a:pPr lvl="1">
              <a:spcBef>
                <a:spcPts val="0"/>
              </a:spcBef>
            </a:pPr>
            <a:r>
              <a:rPr lang="en-CA" sz="2400" dirty="0"/>
              <a:t>rented the retail space which he owned while a public servant for $24,000 annually </a:t>
            </a:r>
            <a:endParaRPr lang="en-CA" sz="2400" b="1" dirty="0"/>
          </a:p>
          <a:p>
            <a:pPr lvl="1">
              <a:spcBef>
                <a:spcPts val="0"/>
              </a:spcBef>
            </a:pPr>
            <a:r>
              <a:rPr lang="en-CA" sz="2400" dirty="0"/>
              <a:t>set up </a:t>
            </a:r>
            <a:r>
              <a:rPr lang="en-CA" sz="2400" dirty="0" smtClean="0"/>
              <a:t>his C-Store </a:t>
            </a:r>
            <a:r>
              <a:rPr lang="en-CA" sz="2400" dirty="0"/>
              <a:t>in the retail space which he owned. </a:t>
            </a:r>
            <a:endParaRPr lang="en-CA" sz="2400" b="1" dirty="0"/>
          </a:p>
          <a:p>
            <a:pPr>
              <a:spcBef>
                <a:spcPts val="0"/>
              </a:spcBef>
            </a:pPr>
            <a:r>
              <a:rPr lang="en-CA" sz="2400" dirty="0"/>
              <a:t>In the first year of operating the C-Store, Paul</a:t>
            </a:r>
            <a:endParaRPr lang="en-CA" sz="2400" b="1" dirty="0"/>
          </a:p>
          <a:p>
            <a:pPr lvl="1">
              <a:spcBef>
                <a:spcPts val="0"/>
              </a:spcBef>
            </a:pPr>
            <a:r>
              <a:rPr lang="en-CA" sz="2200" dirty="0" smtClean="0"/>
              <a:t>had revenues of $100,000.</a:t>
            </a:r>
          </a:p>
          <a:p>
            <a:pPr lvl="1">
              <a:spcBef>
                <a:spcPts val="0"/>
              </a:spcBef>
            </a:pPr>
            <a:r>
              <a:rPr lang="en-CA" sz="2200" dirty="0" smtClean="0"/>
              <a:t>paid </a:t>
            </a:r>
            <a:r>
              <a:rPr lang="en-CA" sz="2200" dirty="0"/>
              <a:t>himself a salary of $40,000.</a:t>
            </a:r>
            <a:endParaRPr lang="en-CA" sz="2200" b="1" dirty="0"/>
          </a:p>
          <a:p>
            <a:pPr lvl="1">
              <a:spcBef>
                <a:spcPts val="0"/>
              </a:spcBef>
            </a:pPr>
            <a:r>
              <a:rPr lang="en-CA" sz="2200" dirty="0"/>
              <a:t>had other expenses totalling $25,000.</a:t>
            </a:r>
            <a:endParaRPr lang="en-CA" sz="2200" b="1" dirty="0"/>
          </a:p>
          <a:p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20190-3D50-4FFB-870A-7DD614E5B759}" type="slidenum">
              <a:rPr lang="fr-CA" smtClean="0"/>
              <a:pPr/>
              <a:t>32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998113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rgbClr val="330033"/>
                </a:solidFill>
              </a:rPr>
              <a:t>Accounting vs Economic Cost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Paul’s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/>
              <a:t>accounting cost = 40,000+25,000 = $65,000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/>
              <a:t>accounting profit </a:t>
            </a:r>
          </a:p>
          <a:p>
            <a:pPr lvl="2"/>
            <a:r>
              <a:rPr lang="en-CA" dirty="0" smtClean="0"/>
              <a:t>Revenues – accounting costs</a:t>
            </a:r>
          </a:p>
          <a:p>
            <a:pPr lvl="2"/>
            <a:r>
              <a:rPr lang="en-CA" dirty="0" smtClean="0"/>
              <a:t>100,000 – 40,000 – 25,000 = $35,000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/>
              <a:t>economic cost = accounting cost + implicit cost (forgone revenues)</a:t>
            </a:r>
          </a:p>
          <a:p>
            <a:pPr marL="857250" lvl="2" indent="0">
              <a:buNone/>
            </a:pPr>
            <a:r>
              <a:rPr lang="en-CA" dirty="0" smtClean="0"/>
              <a:t>= 65,000 + (50,000-40,000)+24,000 = 99,000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/>
              <a:t>economic profit = 100,000-99,000=$1,000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20190-3D50-4FFB-870A-7DD614E5B759}" type="slidenum">
              <a:rPr lang="fr-CA" smtClean="0"/>
              <a:pPr/>
              <a:t>33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068603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7AF2A-089C-411E-989F-07D81AC9881E}" type="slidenum">
              <a:rPr lang="fr-CA"/>
              <a:pPr/>
              <a:t>34</a:t>
            </a:fld>
            <a:endParaRPr lang="fr-CA"/>
          </a:p>
        </p:txBody>
      </p:sp>
      <p:sp>
        <p:nvSpPr>
          <p:cNvPr id="350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Example: Accounting and economic costs  </a:t>
            </a:r>
            <a:endParaRPr lang="fr-CA" sz="3200"/>
          </a:p>
        </p:txBody>
      </p:sp>
      <p:sp>
        <p:nvSpPr>
          <p:cNvPr id="350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Instructor travels to Ottawa from Montreal to teach this Engineering Economics course</a:t>
            </a:r>
          </a:p>
          <a:p>
            <a:pPr>
              <a:lnSpc>
                <a:spcPct val="90000"/>
              </a:lnSpc>
            </a:pPr>
            <a:r>
              <a:rPr lang="en-US"/>
              <a:t>Accounting cost </a:t>
            </a:r>
          </a:p>
          <a:p>
            <a:pPr lvl="1">
              <a:lnSpc>
                <a:spcPct val="90000"/>
              </a:lnSpc>
            </a:pPr>
            <a:r>
              <a:rPr lang="en-US"/>
              <a:t>Fuel, oil, windshield liquid, vehicle depreciation</a:t>
            </a:r>
          </a:p>
          <a:p>
            <a:pPr>
              <a:lnSpc>
                <a:spcPct val="90000"/>
              </a:lnSpc>
            </a:pPr>
            <a:r>
              <a:rPr lang="en-US"/>
              <a:t>Economic Cost</a:t>
            </a:r>
          </a:p>
          <a:p>
            <a:pPr lvl="1">
              <a:lnSpc>
                <a:spcPct val="90000"/>
              </a:lnSpc>
            </a:pPr>
            <a:r>
              <a:rPr lang="en-US"/>
              <a:t>Fuel, oil, windshield liquid, vehicle depreciation, insurance</a:t>
            </a:r>
          </a:p>
          <a:p>
            <a:pPr lvl="1">
              <a:lnSpc>
                <a:spcPct val="90000"/>
              </a:lnSpc>
            </a:pPr>
            <a:r>
              <a:rPr lang="en-US"/>
              <a:t>Travel time, accident risk, pollution, highway wear and tear, anxiety …..  </a:t>
            </a:r>
          </a:p>
          <a:p>
            <a:pPr lvl="1">
              <a:lnSpc>
                <a:spcPct val="90000"/>
              </a:lnSpc>
            </a:pP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DFBF-6D69-43E6-A92F-EC36C41344FB}" type="slidenum">
              <a:rPr lang="fr-CA"/>
              <a:pPr/>
              <a:t>35</a:t>
            </a:fld>
            <a:endParaRPr lang="fr-CA"/>
          </a:p>
        </p:txBody>
      </p:sp>
      <p:sp>
        <p:nvSpPr>
          <p:cNvPr id="235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 Accounting and economic costs</a:t>
            </a:r>
          </a:p>
        </p:txBody>
      </p:sp>
      <p:sp>
        <p:nvSpPr>
          <p:cNvPr id="235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U of O professor quits teaching to purchase and run a small business</a:t>
            </a:r>
          </a:p>
          <a:p>
            <a:pPr>
              <a:lnSpc>
                <a:spcPct val="90000"/>
              </a:lnSpc>
            </a:pPr>
            <a:r>
              <a:rPr lang="en-US"/>
              <a:t>Business price tag = $300,000</a:t>
            </a:r>
          </a:p>
          <a:p>
            <a:pPr lvl="1">
              <a:lnSpc>
                <a:spcPct val="90000"/>
              </a:lnSpc>
            </a:pPr>
            <a:r>
              <a:rPr lang="en-US"/>
              <a:t>Professor uses his lifetime savings as a down payment = $200,000</a:t>
            </a:r>
          </a:p>
          <a:p>
            <a:pPr lvl="1">
              <a:lnSpc>
                <a:spcPct val="90000"/>
              </a:lnSpc>
            </a:pPr>
            <a:r>
              <a:rPr lang="en-US"/>
              <a:t>Speedy Bank provides a loan for the difference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/>
              <a:t>	($100,000) at 10%</a:t>
            </a:r>
          </a:p>
          <a:p>
            <a:pPr lvl="1">
              <a:lnSpc>
                <a:spcPct val="90000"/>
              </a:lnSpc>
            </a:pPr>
            <a:r>
              <a:rPr lang="en-US"/>
              <a:t>The professor’s annual salary was $50,000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8472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7898115"/>
              </p:ext>
            </p:extLst>
          </p:nvPr>
        </p:nvGraphicFramePr>
        <p:xfrm>
          <a:off x="838200" y="1905000"/>
          <a:ext cx="7315200" cy="3530918"/>
        </p:xfrm>
        <a:graphic>
          <a:graphicData uri="http://schemas.openxmlformats.org/drawingml/2006/table">
            <a:tbl>
              <a:tblPr/>
              <a:tblGrid>
                <a:gridCol w="2971800"/>
                <a:gridCol w="2133600"/>
                <a:gridCol w="2209800"/>
              </a:tblGrid>
              <a:tr h="538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cs typeface="Times New Roman" pitchFamily="18" charset="0"/>
                        </a:rPr>
                        <a:t>Accounting Profit</a:t>
                      </a:r>
                      <a:endParaRPr kumimoji="1" lang="en-US" sz="1400" b="0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cs typeface="Times New Roman" pitchFamily="18" charset="0"/>
                        </a:rPr>
                        <a:t>Economic Profit</a:t>
                      </a:r>
                      <a:endParaRPr kumimoji="1" lang="en-US" sz="1400" b="0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Revenues ($)</a:t>
                      </a:r>
                      <a:endParaRPr kumimoji="1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300,000</a:t>
                      </a:r>
                      <a:endParaRPr kumimoji="1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300,000</a:t>
                      </a:r>
                      <a:endParaRPr kumimoji="1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5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Explicit Costs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22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Cost of goods sold ($)</a:t>
                      </a:r>
                      <a:endParaRPr kumimoji="1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100,000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100,000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Wages and salaries ($)</a:t>
                      </a:r>
                      <a:endParaRPr kumimoji="1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50,000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50,000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81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Interest on bank loan ($)</a:t>
                      </a:r>
                      <a:endParaRPr kumimoji="1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(100,000@10%)</a:t>
                      </a:r>
                      <a:endParaRPr kumimoji="1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10,000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10,000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explicit costs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$160,000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$160,000</a:t>
                      </a:r>
                      <a:endParaRPr kumimoji="1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188458" name="Rectangle 4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Accounting and economic cost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36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9500" name="Group 6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4210375"/>
              </p:ext>
            </p:extLst>
          </p:nvPr>
        </p:nvGraphicFramePr>
        <p:xfrm>
          <a:off x="685800" y="307975"/>
          <a:ext cx="7848600" cy="5663249"/>
        </p:xfrm>
        <a:graphic>
          <a:graphicData uri="http://schemas.openxmlformats.org/drawingml/2006/table">
            <a:tbl>
              <a:tblPr/>
              <a:tblGrid>
                <a:gridCol w="3200400"/>
                <a:gridCol w="2362200"/>
                <a:gridCol w="2286000"/>
              </a:tblGrid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Accounting Profit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Economic Profit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IMPLICIT COSTS</a:t>
                      </a:r>
                      <a:endParaRPr kumimoji="1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Professor’s forgone wages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45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Professor’s foregone interest income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($200,000@10%)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86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Accounting depreciation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(formula based)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Economic depreciation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Normal profit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implicit costs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92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COSTS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175,000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260,000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PROFITS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05BB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$125,000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05BB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$40,000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05BB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DCC5A-E086-4944-A5A2-CBF83EC7943D}" type="slidenum">
              <a:rPr lang="fr-CA" smtClean="0"/>
              <a:pPr/>
              <a:t>37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ED506-23B3-4281-9B8A-4701DB15DA7C}" type="slidenum">
              <a:rPr lang="fr-CA"/>
              <a:pPr/>
              <a:t>38</a:t>
            </a:fld>
            <a:endParaRPr lang="fr-CA"/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685800" y="18288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kumimoji="1" lang="en-GB">
              <a:latin typeface="Times New Roman" pitchFamily="18" charset="0"/>
            </a:endParaRPr>
          </a:p>
        </p:txBody>
      </p:sp>
      <p:sp>
        <p:nvSpPr>
          <p:cNvPr id="41991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GB" sz="3200" dirty="0"/>
              <a:t>Time value mechanics: capturing the importance of time in decision-making</a:t>
            </a:r>
            <a:endParaRPr kumimoji="1" lang="en-US" sz="3200" dirty="0"/>
          </a:p>
        </p:txBody>
      </p:sp>
      <p:sp>
        <p:nvSpPr>
          <p:cNvPr id="41992" name="Rectangle 8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GB" sz="2400" dirty="0"/>
              <a:t>Time is a critical factor in engineering economic studies.  </a:t>
            </a:r>
            <a:endParaRPr kumimoji="1" lang="en-US" sz="2400" dirty="0"/>
          </a:p>
          <a:p>
            <a:pPr lvl="1">
              <a:buSzTx/>
            </a:pPr>
            <a:r>
              <a:rPr kumimoji="1" lang="en-GB" sz="2200" dirty="0"/>
              <a:t>Reflects the preference for consuming goods and services </a:t>
            </a:r>
            <a:r>
              <a:rPr kumimoji="1" lang="en-GB" sz="2200" b="1" dirty="0"/>
              <a:t>sooner than later</a:t>
            </a:r>
          </a:p>
          <a:p>
            <a:pPr lvl="1">
              <a:buSzTx/>
            </a:pPr>
            <a:r>
              <a:rPr kumimoji="1" lang="en-GB" sz="2200" dirty="0"/>
              <a:t>the stronger </a:t>
            </a:r>
            <a:r>
              <a:rPr kumimoji="1" lang="en-GB" sz="2200" dirty="0" smtClean="0"/>
              <a:t>the preference for consuming now over consuming later, the more important is time </a:t>
            </a:r>
            <a:r>
              <a:rPr kumimoji="1" lang="en-GB" sz="2200" dirty="0"/>
              <a:t>in investment decisions </a:t>
            </a:r>
          </a:p>
          <a:p>
            <a:r>
              <a:rPr kumimoji="1" lang="en-GB" sz="2400" dirty="0"/>
              <a:t>The amount and </a:t>
            </a:r>
            <a:r>
              <a:rPr kumimoji="1" lang="en-GB" sz="2400" u="sng" dirty="0"/>
              <a:t>timing</a:t>
            </a:r>
            <a:r>
              <a:rPr kumimoji="1" lang="en-GB" sz="2400" dirty="0"/>
              <a:t> of a project’s cash flows (operating expenses; revenues/sales) are crucial to the value of a project’s worth.  </a:t>
            </a:r>
            <a:endParaRPr kumimoji="1" lang="en-US" sz="2400" dirty="0"/>
          </a:p>
          <a:p>
            <a:endParaRPr lang="en-U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4A25C-5950-4D9B-811D-03D007F80485}" type="slidenum">
              <a:rPr lang="fr-CA"/>
              <a:pPr/>
              <a:t>39</a:t>
            </a:fld>
            <a:endParaRPr lang="fr-CA"/>
          </a:p>
        </p:txBody>
      </p:sp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Time value mechanics: </a:t>
            </a:r>
            <a:r>
              <a:rPr lang="en-US" dirty="0" smtClean="0"/>
              <a:t>Rate </a:t>
            </a:r>
            <a:r>
              <a:rPr lang="en-US" dirty="0"/>
              <a:t>of interest</a:t>
            </a:r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dirty="0"/>
              <a:t>The importance of time in engineering economic studies is captured by the rate of interest</a:t>
            </a:r>
          </a:p>
          <a:p>
            <a:pPr lvl="1">
              <a:lnSpc>
                <a:spcPct val="90000"/>
              </a:lnSpc>
              <a:buSzTx/>
            </a:pPr>
            <a:r>
              <a:rPr lang="en-GB" dirty="0"/>
              <a:t>a cost to the borrower, a source of income to the lender.</a:t>
            </a:r>
          </a:p>
          <a:p>
            <a:pPr>
              <a:lnSpc>
                <a:spcPct val="90000"/>
              </a:lnSpc>
            </a:pPr>
            <a:r>
              <a:rPr lang="en-GB" dirty="0"/>
              <a:t>The market rate of interest has three components: real; inflation; risk of default.</a:t>
            </a:r>
          </a:p>
          <a:p>
            <a:pPr>
              <a:lnSpc>
                <a:spcPct val="90000"/>
              </a:lnSpc>
            </a:pPr>
            <a:r>
              <a:rPr lang="en-GB" dirty="0"/>
              <a:t>This course focuses mostly on applications of rates of interest in inflation- and risk-free environments.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B4A59-4D66-4E9D-90CA-BE40262D3766}" type="slidenum">
              <a:rPr lang="fr-CA"/>
              <a:pPr/>
              <a:t>40</a:t>
            </a:fld>
            <a:endParaRPr lang="fr-CA"/>
          </a:p>
        </p:txBody>
      </p:sp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Key project parameters</a:t>
            </a:r>
            <a:endParaRPr lang="en-US"/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First or initial cost (P); $</a:t>
            </a:r>
          </a:p>
          <a:p>
            <a:r>
              <a:rPr lang="en-GB"/>
              <a:t>Salvage value (SV); $</a:t>
            </a:r>
          </a:p>
          <a:p>
            <a:r>
              <a:rPr lang="en-GB"/>
              <a:t>Operating revenue (OR or AOR); $</a:t>
            </a:r>
          </a:p>
          <a:p>
            <a:r>
              <a:rPr lang="en-GB"/>
              <a:t>Operating cost (OC or AOC); $</a:t>
            </a:r>
          </a:p>
          <a:p>
            <a:r>
              <a:rPr lang="en-GB"/>
              <a:t>Rate of interest or MARR (i%)</a:t>
            </a:r>
          </a:p>
        </p:txBody>
      </p:sp>
      <p:sp>
        <p:nvSpPr>
          <p:cNvPr id="116740" name="Text Box 4"/>
          <p:cNvSpPr txBox="1">
            <a:spLocks noChangeArrowheads="1"/>
          </p:cNvSpPr>
          <p:nvPr/>
        </p:nvSpPr>
        <p:spPr bwMode="auto">
          <a:xfrm>
            <a:off x="1295400" y="4724400"/>
            <a:ext cx="7177088" cy="1258888"/>
          </a:xfrm>
          <a:prstGeom prst="rect">
            <a:avLst/>
          </a:prstGeom>
          <a:solidFill>
            <a:srgbClr val="FFFF00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>
                <a:solidFill>
                  <a:srgbClr val="008080"/>
                </a:solidFill>
                <a:latin typeface="Comic Sans MS" pitchFamily="66" charset="0"/>
              </a:rPr>
              <a:t>	</a:t>
            </a:r>
            <a:r>
              <a:rPr kumimoji="0" lang="en-US" b="1" i="1">
                <a:latin typeface="Arial" charset="0"/>
              </a:rPr>
              <a:t>The rate of interest will be known as the MARR -- an acronym which stands for </a:t>
            </a:r>
            <a:r>
              <a:rPr kumimoji="0" lang="en-US" sz="2800" b="1" i="1" u="sng">
                <a:latin typeface="Arial" charset="0"/>
              </a:rPr>
              <a:t>M</a:t>
            </a:r>
            <a:r>
              <a:rPr kumimoji="0" lang="en-US" b="1" i="1">
                <a:latin typeface="Arial" charset="0"/>
              </a:rPr>
              <a:t>inimum </a:t>
            </a:r>
            <a:r>
              <a:rPr kumimoji="0" lang="en-US" sz="2800" b="1" i="1" u="sng">
                <a:latin typeface="Arial" charset="0"/>
              </a:rPr>
              <a:t>A</a:t>
            </a:r>
            <a:r>
              <a:rPr kumimoji="0" lang="en-US" b="1" i="1">
                <a:latin typeface="Arial" charset="0"/>
              </a:rPr>
              <a:t>cceptable </a:t>
            </a:r>
            <a:r>
              <a:rPr kumimoji="0" lang="en-US" sz="2800" b="1" i="1" u="sng">
                <a:latin typeface="Arial" charset="0"/>
              </a:rPr>
              <a:t>R</a:t>
            </a:r>
            <a:r>
              <a:rPr kumimoji="0" lang="en-US" b="1" i="1">
                <a:latin typeface="Arial" charset="0"/>
              </a:rPr>
              <a:t>ate of </a:t>
            </a:r>
            <a:r>
              <a:rPr kumimoji="0" lang="en-US" sz="2800" b="1" i="1" u="sng">
                <a:latin typeface="Arial" charset="0"/>
              </a:rPr>
              <a:t>R</a:t>
            </a:r>
            <a:r>
              <a:rPr kumimoji="0" lang="en-US" b="1" i="1">
                <a:latin typeface="Arial" charset="0"/>
              </a:rPr>
              <a:t>eturn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8A0A4-E85F-47B9-971C-A12197A5BC97}" type="slidenum">
              <a:rPr lang="fr-CA"/>
              <a:pPr/>
              <a:t>41</a:t>
            </a:fld>
            <a:endParaRPr lang="fr-CA"/>
          </a:p>
        </p:txBody>
      </p:sp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Example 1: Importance of Time</a:t>
            </a:r>
            <a:r>
              <a:rPr kumimoji="1" lang="en-GB"/>
              <a:t> </a:t>
            </a:r>
            <a:endParaRPr kumimoji="1" lang="en-US"/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sz="2400" dirty="0"/>
              <a:t>Elements common to projects A &amp; B</a:t>
            </a:r>
          </a:p>
          <a:p>
            <a:pPr lvl="1">
              <a:lnSpc>
                <a:spcPct val="80000"/>
              </a:lnSpc>
              <a:buSzTx/>
            </a:pPr>
            <a:r>
              <a:rPr lang="en-GB" dirty="0"/>
              <a:t>first or initial costs (i.e., $10,000)</a:t>
            </a:r>
          </a:p>
          <a:p>
            <a:pPr lvl="1">
              <a:lnSpc>
                <a:spcPct val="80000"/>
              </a:lnSpc>
              <a:buSzTx/>
            </a:pPr>
            <a:r>
              <a:rPr lang="en-GB" dirty="0"/>
              <a:t>duration or life of projects (5 years)</a:t>
            </a:r>
          </a:p>
          <a:p>
            <a:pPr lvl="1">
              <a:lnSpc>
                <a:spcPct val="80000"/>
              </a:lnSpc>
              <a:buSzTx/>
            </a:pPr>
            <a:r>
              <a:rPr lang="en-GB" dirty="0"/>
              <a:t>cumulative cash flows over 5 years (i.e., $15,000).  </a:t>
            </a:r>
          </a:p>
          <a:p>
            <a:pPr>
              <a:lnSpc>
                <a:spcPct val="80000"/>
              </a:lnSpc>
            </a:pPr>
            <a:r>
              <a:rPr lang="en-GB" sz="2400" dirty="0"/>
              <a:t>If </a:t>
            </a:r>
            <a:r>
              <a:rPr lang="en-GB" sz="2400" dirty="0" err="1"/>
              <a:t>i</a:t>
            </a:r>
            <a:r>
              <a:rPr lang="en-GB" sz="2400" dirty="0"/>
              <a:t> = 0%, </a:t>
            </a:r>
            <a:r>
              <a:rPr lang="en-GB" sz="2400" dirty="0" smtClean="0"/>
              <a:t>projects A &amp; B are equivalent </a:t>
            </a:r>
            <a:endParaRPr lang="en-GB" sz="2400" dirty="0"/>
          </a:p>
          <a:p>
            <a:pPr lvl="1">
              <a:lnSpc>
                <a:spcPct val="80000"/>
              </a:lnSpc>
              <a:buSzTx/>
            </a:pPr>
            <a:r>
              <a:rPr lang="en-GB" dirty="0"/>
              <a:t>indifferent between projects A or B  </a:t>
            </a:r>
          </a:p>
          <a:p>
            <a:pPr>
              <a:lnSpc>
                <a:spcPct val="80000"/>
              </a:lnSpc>
            </a:pPr>
            <a:r>
              <a:rPr lang="en-GB" sz="2400" dirty="0"/>
              <a:t>If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US" sz="2400" dirty="0"/>
              <a:t>&gt; 0%</a:t>
            </a:r>
            <a:r>
              <a:rPr lang="en-GB" sz="2400" dirty="0"/>
              <a:t>, project A is superior to project B (see next slide).</a:t>
            </a:r>
          </a:p>
          <a:p>
            <a:pPr>
              <a:lnSpc>
                <a:spcPct val="80000"/>
              </a:lnSpc>
            </a:pPr>
            <a:r>
              <a:rPr lang="en-GB" sz="2400" dirty="0"/>
              <a:t>Negative interest rates  (</a:t>
            </a:r>
            <a:r>
              <a:rPr lang="en-GB" sz="2400" dirty="0" err="1"/>
              <a:t>i</a:t>
            </a:r>
            <a:r>
              <a:rPr lang="en-GB" sz="2400" dirty="0"/>
              <a:t>% &lt; 0%) have no economic meaning or </a:t>
            </a:r>
            <a:r>
              <a:rPr lang="en-GB" sz="2400" dirty="0" smtClean="0"/>
              <a:t>significance. </a:t>
            </a:r>
            <a:endParaRPr lang="en-US" sz="2400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19" name="Rectangle 87"/>
          <p:cNvSpPr>
            <a:spLocks noChangeArrowheads="1"/>
          </p:cNvSpPr>
          <p:nvPr/>
        </p:nvSpPr>
        <p:spPr bwMode="auto">
          <a:xfrm>
            <a:off x="1447800" y="914400"/>
            <a:ext cx="7086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GB" sz="3200">
                <a:solidFill>
                  <a:schemeClr val="tx2"/>
                </a:solidFill>
              </a:rPr>
              <a:t>Example: Importance of Time</a:t>
            </a:r>
            <a:r>
              <a:rPr kumimoji="1" lang="en-GB" sz="3200" u="sng"/>
              <a:t> </a:t>
            </a:r>
            <a:r>
              <a:rPr kumimoji="1" lang="en-US" sz="3200" u="sng"/>
              <a:t> </a:t>
            </a:r>
          </a:p>
        </p:txBody>
      </p:sp>
      <p:graphicFrame>
        <p:nvGraphicFramePr>
          <p:cNvPr id="44276" name="Group 2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5056356"/>
              </p:ext>
            </p:extLst>
          </p:nvPr>
        </p:nvGraphicFramePr>
        <p:xfrm>
          <a:off x="762000" y="1524000"/>
          <a:ext cx="7696200" cy="5176841"/>
        </p:xfrm>
        <a:graphic>
          <a:graphicData uri="http://schemas.openxmlformats.org/drawingml/2006/table">
            <a:tbl>
              <a:tblPr/>
              <a:tblGrid>
                <a:gridCol w="2895600"/>
                <a:gridCol w="152400"/>
                <a:gridCol w="2362200"/>
                <a:gridCol w="2286000"/>
              </a:tblGrid>
              <a:tr h="414338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Project Parameters</a:t>
                      </a:r>
                      <a:endParaRPr kumimoji="1" lang="en-GB" sz="24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4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Project A</a:t>
                      </a:r>
                      <a:endParaRPr kumimoji="1" lang="en-GB" sz="24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Project B</a:t>
                      </a:r>
                      <a:endParaRPr kumimoji="1" lang="en-GB" sz="24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4338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First cost </a:t>
                      </a:r>
                      <a:r>
                        <a:rPr kumimoji="1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or initial cost (P</a:t>
                      </a:r>
                      <a:r>
                        <a:rPr kumimoji="1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)</a:t>
                      </a:r>
                      <a:endParaRPr kumimoji="1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$10,000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09613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Salvage value</a:t>
                      </a:r>
                      <a:endParaRPr kumimoji="1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(SV; $)</a:t>
                      </a:r>
                      <a:endParaRPr kumimoji="1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$0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</a:t>
                      </a:r>
                      <a:endParaRPr kumimoji="1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4338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Life (N; years) </a:t>
                      </a:r>
                      <a:endParaRPr kumimoji="1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 years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 years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4338">
                <a:tc gridSpan="4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Net end-of-year (EOY) cash flows</a:t>
                      </a:r>
                      <a:r>
                        <a:rPr kumimoji="1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1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Year 1 ($)</a:t>
                      </a:r>
                      <a:endParaRPr kumimoji="1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Revenues – operating costs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3,000</a:t>
                      </a:r>
                      <a:endParaRPr kumimoji="1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Year 2 ($)</a:t>
                      </a:r>
                      <a:endParaRPr kumimoji="1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1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4,000</a:t>
                      </a:r>
                      <a:endParaRPr kumimoji="1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Year 3 ($)</a:t>
                      </a:r>
                      <a:endParaRPr kumimoji="1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Year 4 ($)</a:t>
                      </a:r>
                      <a:endParaRPr kumimoji="1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1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2,000</a:t>
                      </a:r>
                      <a:endParaRPr kumimoji="1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Year 5 ($)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1,000</a:t>
                      </a:r>
                      <a:endParaRPr kumimoji="1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44277" name="Text Box 245"/>
          <p:cNvSpPr txBox="1">
            <a:spLocks noChangeArrowheads="1"/>
          </p:cNvSpPr>
          <p:nvPr/>
        </p:nvSpPr>
        <p:spPr bwMode="auto">
          <a:xfrm>
            <a:off x="1366930" y="6481762"/>
            <a:ext cx="6626225" cy="376238"/>
          </a:xfrm>
          <a:prstGeom prst="rect">
            <a:avLst/>
          </a:prstGeom>
          <a:solidFill>
            <a:srgbClr val="FFFF00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fr-CA" b="1" dirty="0"/>
              <a:t>Net cash </a:t>
            </a:r>
            <a:r>
              <a:rPr lang="fr-CA" b="1" dirty="0" err="1"/>
              <a:t>flows</a:t>
            </a:r>
            <a:r>
              <a:rPr lang="fr-CA" b="1" dirty="0"/>
              <a:t> = Operating Revenues </a:t>
            </a:r>
            <a:r>
              <a:rPr lang="fr-CA" b="1" dirty="0" err="1"/>
              <a:t>less</a:t>
            </a:r>
            <a:r>
              <a:rPr lang="fr-CA" b="1" dirty="0"/>
              <a:t> Operating </a:t>
            </a:r>
            <a:r>
              <a:rPr lang="fr-CA" b="1" dirty="0" err="1"/>
              <a:t>Costs</a:t>
            </a:r>
            <a:endParaRPr lang="fr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DCC5A-E086-4944-A5A2-CBF83EC7943D}" type="slidenum">
              <a:rPr lang="fr-CA" smtClean="0"/>
              <a:pPr/>
              <a:t>42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Interest Rates &amp; Value Today</a:t>
            </a:r>
          </a:p>
        </p:txBody>
      </p:sp>
      <p:graphicFrame>
        <p:nvGraphicFramePr>
          <p:cNvPr id="226421" name="Group 1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7035083"/>
              </p:ext>
            </p:extLst>
          </p:nvPr>
        </p:nvGraphicFramePr>
        <p:xfrm>
          <a:off x="914400" y="1600200"/>
          <a:ext cx="6629400" cy="4406901"/>
        </p:xfrm>
        <a:graphic>
          <a:graphicData uri="http://schemas.openxmlformats.org/drawingml/2006/table">
            <a:tbl>
              <a:tblPr/>
              <a:tblGrid>
                <a:gridCol w="2209800"/>
                <a:gridCol w="2209800"/>
                <a:gridCol w="2209800"/>
              </a:tblGrid>
              <a:tr h="969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Rate of interest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Project A’s 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current value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Project B’s 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current value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0%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$5,000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$5,000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688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5%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05BB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638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05BB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-919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05BB">
                        <a:alpha val="50000"/>
                      </a:srgbClr>
                    </a:solidFill>
                  </a:tcPr>
                </a:tc>
              </a:tr>
              <a:tr h="687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10%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- 876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-1,453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  <a:tr h="688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15%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-1,471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-4,743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20%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-3,238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-6,927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43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Example 2: Importance of Time</a:t>
            </a:r>
            <a:r>
              <a:rPr kumimoji="1" lang="en-GB"/>
              <a:t> </a:t>
            </a:r>
            <a:endParaRPr lang="en-US"/>
          </a:p>
        </p:txBody>
      </p:sp>
      <p:sp>
        <p:nvSpPr>
          <p:cNvPr id="231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>
              <a:buFontTx/>
              <a:buNone/>
            </a:pPr>
            <a:r>
              <a:rPr lang="en-GB" sz="1600" b="1" dirty="0">
                <a:cs typeface="Courier New" pitchFamily="49" charset="0"/>
              </a:rPr>
              <a:t>Goal: $1 million retirement fund after working 40 years</a:t>
            </a:r>
          </a:p>
          <a:p>
            <a:pPr lvl="1" algn="just"/>
            <a:r>
              <a:rPr lang="en-GB" sz="1500" b="1" dirty="0">
                <a:cs typeface="Courier New" pitchFamily="49" charset="0"/>
              </a:rPr>
              <a:t>8% rate of interest compounded </a:t>
            </a:r>
            <a:r>
              <a:rPr lang="en-GB" sz="1500" b="1" dirty="0" smtClean="0">
                <a:cs typeface="Courier New" pitchFamily="49" charset="0"/>
              </a:rPr>
              <a:t>annually (interest paid on interest income) </a:t>
            </a:r>
            <a:endParaRPr lang="en-GB" sz="1500" b="1" dirty="0">
              <a:cs typeface="Courier New" pitchFamily="49" charset="0"/>
            </a:endParaRPr>
          </a:p>
          <a:p>
            <a:pPr lvl="1" algn="just"/>
            <a:r>
              <a:rPr lang="en-GB" sz="1500" b="1" dirty="0">
                <a:cs typeface="Courier New" pitchFamily="49" charset="0"/>
              </a:rPr>
              <a:t>contributions to the </a:t>
            </a:r>
            <a:r>
              <a:rPr lang="en-GB" sz="1500" b="1" dirty="0" smtClean="0">
                <a:cs typeface="Courier New" pitchFamily="49" charset="0"/>
              </a:rPr>
              <a:t>retirement fund </a:t>
            </a:r>
            <a:r>
              <a:rPr lang="en-GB" sz="1500" b="1" dirty="0">
                <a:cs typeface="Courier New" pitchFamily="49" charset="0"/>
              </a:rPr>
              <a:t>at </a:t>
            </a:r>
            <a:r>
              <a:rPr lang="en-GB" sz="1500" b="1" dirty="0" smtClean="0">
                <a:cs typeface="Courier New" pitchFamily="49" charset="0"/>
              </a:rPr>
              <a:t>the end of each year</a:t>
            </a:r>
          </a:p>
          <a:p>
            <a:pPr lvl="1" algn="just"/>
            <a:r>
              <a:rPr lang="en-GB" sz="1500" b="1" dirty="0" smtClean="0">
                <a:cs typeface="Courier New" pitchFamily="49" charset="0"/>
              </a:rPr>
              <a:t>the initial contributions to the fund are paid at the of the first year of work.</a:t>
            </a:r>
            <a:r>
              <a:rPr lang="en-US" sz="1500" b="1" dirty="0" smtClean="0"/>
              <a:t> </a:t>
            </a:r>
            <a:endParaRPr lang="en-US" sz="1500" b="1" dirty="0"/>
          </a:p>
          <a:p>
            <a:pPr>
              <a:buFontTx/>
              <a:buNone/>
            </a:pPr>
            <a:endParaRPr lang="en-US" sz="1600" b="1" dirty="0"/>
          </a:p>
        </p:txBody>
      </p:sp>
      <p:graphicFrame>
        <p:nvGraphicFramePr>
          <p:cNvPr id="231428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4763487"/>
              </p:ext>
            </p:extLst>
          </p:nvPr>
        </p:nvGraphicFramePr>
        <p:xfrm>
          <a:off x="914400" y="2819400"/>
          <a:ext cx="7086600" cy="2362200"/>
        </p:xfrm>
        <a:graphic>
          <a:graphicData uri="http://schemas.openxmlformats.org/drawingml/2006/table">
            <a:tbl>
              <a:tblPr/>
              <a:tblGrid>
                <a:gridCol w="2362200"/>
                <a:gridCol w="2362200"/>
                <a:gridCol w="2362200"/>
              </a:tblGrid>
              <a:tr h="914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66750" algn="ctr"/>
                        </a:tabLst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	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66750" algn="ctr"/>
                        </a:tabLst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Option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Contributions at end of years 1 to 9 inclusively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Contributions at end of years 10 to 40 inclusively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Option 1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(Good Times Now)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$7,368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Option 2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(Good Times Later)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$8,107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20190-3D50-4FFB-870A-7DD614E5B759}" type="slidenum">
              <a:rPr lang="fr-CA" smtClean="0"/>
              <a:pPr/>
              <a:t>44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485C0-D3C6-43AE-B53F-4A73F0AA5D42}" type="slidenum">
              <a:rPr lang="fr-CA"/>
              <a:pPr/>
              <a:t>45</a:t>
            </a:fld>
            <a:endParaRPr lang="fr-CA"/>
          </a:p>
        </p:txBody>
      </p:sp>
      <p:sp>
        <p:nvSpPr>
          <p:cNvPr id="322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Project analyses</a:t>
            </a:r>
          </a:p>
        </p:txBody>
      </p:sp>
      <p:sp>
        <p:nvSpPr>
          <p:cNvPr id="322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buSzPct val="85000"/>
              <a:buFont typeface="Wingdings" pitchFamily="2" charset="2"/>
              <a:buAutoNum type="arabicPeriod"/>
            </a:pPr>
            <a:r>
              <a:rPr lang="en-US" dirty="0"/>
              <a:t>Financial </a:t>
            </a:r>
            <a:endParaRPr lang="en-US" dirty="0" smtClean="0"/>
          </a:p>
          <a:p>
            <a:pPr lvl="1">
              <a:buSzPct val="85000"/>
            </a:pPr>
            <a:r>
              <a:rPr lang="en-US" dirty="0" smtClean="0"/>
              <a:t>Considers project-generated cash flows only</a:t>
            </a:r>
          </a:p>
          <a:p>
            <a:pPr lvl="1">
              <a:buSzPct val="85000"/>
            </a:pPr>
            <a:r>
              <a:rPr lang="en-US" dirty="0" smtClean="0"/>
              <a:t>Objective: maximize profit</a:t>
            </a:r>
            <a:endParaRPr lang="en-US" dirty="0"/>
          </a:p>
          <a:p>
            <a:pPr marL="533400" indent="-533400">
              <a:buSzPct val="85000"/>
              <a:buFont typeface="Wingdings" pitchFamily="2" charset="2"/>
              <a:buAutoNum type="arabicPeriod"/>
            </a:pPr>
            <a:r>
              <a:rPr lang="en-US" dirty="0"/>
              <a:t>Economic </a:t>
            </a:r>
            <a:endParaRPr lang="en-US" dirty="0" smtClean="0"/>
          </a:p>
          <a:p>
            <a:pPr lvl="1">
              <a:buSzPct val="85000"/>
            </a:pPr>
            <a:r>
              <a:rPr lang="en-US" dirty="0" smtClean="0"/>
              <a:t>Considers all project effects (both explicit and implicit) on society’s economic well-being</a:t>
            </a:r>
          </a:p>
          <a:p>
            <a:pPr lvl="1">
              <a:buSzPct val="85000"/>
            </a:pPr>
            <a:r>
              <a:rPr lang="en-US" dirty="0" smtClean="0"/>
              <a:t>Objective: maximize economic well-being</a:t>
            </a:r>
            <a:endParaRPr lang="en-US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BBCB0-8975-4376-9C93-7D17BA819486}" type="slidenum">
              <a:rPr lang="fr-CA"/>
              <a:pPr/>
              <a:t>46</a:t>
            </a:fld>
            <a:endParaRPr lang="fr-CA"/>
          </a:p>
        </p:txBody>
      </p:sp>
      <p:sp>
        <p:nvSpPr>
          <p:cNvPr id="329730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430213"/>
            <a:ext cx="7772400" cy="762000"/>
          </a:xfrm>
        </p:spPr>
        <p:txBody>
          <a:bodyPr/>
          <a:lstStyle/>
          <a:p>
            <a:r>
              <a:rPr lang="en-US" dirty="0"/>
              <a:t>1</a:t>
            </a:r>
            <a:r>
              <a:rPr lang="fr-CA" dirty="0"/>
              <a:t>. </a:t>
            </a:r>
            <a:r>
              <a:rPr lang="en-US" dirty="0"/>
              <a:t>Financial </a:t>
            </a:r>
            <a:r>
              <a:rPr lang="en-US" dirty="0" smtClean="0"/>
              <a:t>analysis </a:t>
            </a:r>
            <a:r>
              <a:rPr lang="en-US" dirty="0"/>
              <a:t>of projects</a:t>
            </a:r>
          </a:p>
        </p:txBody>
      </p:sp>
      <p:sp>
        <p:nvSpPr>
          <p:cNvPr id="329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dirty="0"/>
              <a:t>Exclusive </a:t>
            </a:r>
            <a:r>
              <a:rPr lang="en-US" dirty="0" smtClean="0"/>
              <a:t>focus: cash flows</a:t>
            </a:r>
            <a:endParaRPr lang="en-US" dirty="0"/>
          </a:p>
          <a:p>
            <a:pPr lvl="1">
              <a:buSzTx/>
            </a:pPr>
            <a:r>
              <a:rPr lang="en-US" dirty="0" smtClean="0"/>
              <a:t>Cash outflows (outlays or expenses)</a:t>
            </a:r>
          </a:p>
          <a:p>
            <a:pPr lvl="2">
              <a:buSzTx/>
            </a:pPr>
            <a:r>
              <a:rPr lang="en-US" dirty="0" smtClean="0"/>
              <a:t>Initial investments</a:t>
            </a:r>
            <a:endParaRPr lang="en-US" dirty="0"/>
          </a:p>
          <a:p>
            <a:pPr lvl="2">
              <a:buSzTx/>
            </a:pPr>
            <a:r>
              <a:rPr lang="en-US" dirty="0" smtClean="0"/>
              <a:t>Annual costs</a:t>
            </a:r>
          </a:p>
          <a:p>
            <a:pPr lvl="2">
              <a:buSzTx/>
            </a:pPr>
            <a:r>
              <a:rPr lang="en-US" dirty="0" smtClean="0"/>
              <a:t>Salvage values if negative</a:t>
            </a:r>
          </a:p>
          <a:p>
            <a:pPr lvl="1">
              <a:buSzTx/>
            </a:pPr>
            <a:r>
              <a:rPr lang="en-US" dirty="0" smtClean="0"/>
              <a:t>Cash inflows</a:t>
            </a:r>
          </a:p>
          <a:p>
            <a:pPr lvl="2">
              <a:buSzTx/>
            </a:pPr>
            <a:r>
              <a:rPr lang="en-US" dirty="0" smtClean="0"/>
              <a:t>Annual revenues</a:t>
            </a:r>
            <a:endParaRPr lang="en-US" dirty="0"/>
          </a:p>
          <a:p>
            <a:pPr lvl="2">
              <a:buSzTx/>
            </a:pPr>
            <a:r>
              <a:rPr lang="en-US" dirty="0" smtClean="0"/>
              <a:t>Salvage </a:t>
            </a:r>
            <a:r>
              <a:rPr lang="en-US" dirty="0"/>
              <a:t>values </a:t>
            </a:r>
            <a:r>
              <a:rPr lang="en-US" dirty="0" smtClean="0"/>
              <a:t>if positive</a:t>
            </a:r>
            <a:endParaRPr lang="en-US" dirty="0"/>
          </a:p>
          <a:p>
            <a:pPr lvl="1">
              <a:buSzTx/>
            </a:pPr>
            <a:r>
              <a:rPr lang="en-US" dirty="0" smtClean="0"/>
              <a:t>Find a project’s </a:t>
            </a:r>
            <a:r>
              <a:rPr lang="en-US" dirty="0"/>
              <a:t>NPW, AEW …..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93C14-E562-4027-B0DF-2B12716FFCBB}" type="slidenum">
              <a:rPr lang="fr-CA"/>
              <a:pPr/>
              <a:t>47</a:t>
            </a:fld>
            <a:endParaRPr lang="fr-CA"/>
          </a:p>
        </p:txBody>
      </p:sp>
      <p:sp>
        <p:nvSpPr>
          <p:cNvPr id="330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1. </a:t>
            </a:r>
            <a:r>
              <a:rPr lang="en-US"/>
              <a:t>Financial analysis of projects</a:t>
            </a:r>
            <a:endParaRPr lang="en-CA"/>
          </a:p>
        </p:txBody>
      </p:sp>
      <p:sp>
        <p:nvSpPr>
          <p:cNvPr id="330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lnSpc>
                <a:spcPct val="90000"/>
              </a:lnSpc>
            </a:pPr>
            <a:r>
              <a:rPr lang="en-US" sz="2900" dirty="0"/>
              <a:t>Quantitative approach (tangible </a:t>
            </a:r>
            <a:r>
              <a:rPr lang="en-US" sz="2900" dirty="0" smtClean="0"/>
              <a:t>or explicit cash flows only)</a:t>
            </a:r>
            <a:endParaRPr lang="en-US" sz="2900" dirty="0"/>
          </a:p>
          <a:p>
            <a:pPr marL="914400" lvl="1" indent="-457200">
              <a:lnSpc>
                <a:spcPct val="90000"/>
              </a:lnSpc>
            </a:pPr>
            <a:r>
              <a:rPr lang="en-US" sz="2700" dirty="0"/>
              <a:t>NPW, AEW, IRR, ERR</a:t>
            </a:r>
          </a:p>
          <a:p>
            <a:pPr marL="533400" indent="-533400">
              <a:lnSpc>
                <a:spcPct val="90000"/>
              </a:lnSpc>
            </a:pPr>
            <a:r>
              <a:rPr lang="en-US" sz="2900" dirty="0"/>
              <a:t>Qualitative considerations </a:t>
            </a:r>
            <a:r>
              <a:rPr lang="en-US" sz="2900" dirty="0" smtClean="0"/>
              <a:t>can be used </a:t>
            </a:r>
            <a:r>
              <a:rPr lang="en-US" sz="2900" dirty="0"/>
              <a:t>to tweak (adjust) the quantitative results</a:t>
            </a:r>
          </a:p>
          <a:p>
            <a:pPr marL="914400" lvl="1" indent="-457200">
              <a:lnSpc>
                <a:spcPct val="90000"/>
              </a:lnSpc>
            </a:pPr>
            <a:r>
              <a:rPr lang="en-US" sz="2700" dirty="0"/>
              <a:t>based on the experience/judgment of the decision-makers</a:t>
            </a:r>
          </a:p>
          <a:p>
            <a:pPr marL="533400" indent="-533400">
              <a:lnSpc>
                <a:spcPct val="90000"/>
              </a:lnSpc>
            </a:pPr>
            <a:r>
              <a:rPr lang="en-US" sz="2900" dirty="0"/>
              <a:t>Hence, cash flows have priority in the decision-making process</a:t>
            </a:r>
            <a:endParaRPr lang="en-US" sz="1800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358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1750994"/>
              </p:ext>
            </p:extLst>
          </p:nvPr>
        </p:nvGraphicFramePr>
        <p:xfrm>
          <a:off x="896938" y="280988"/>
          <a:ext cx="7604125" cy="547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2091" name="Document" r:id="rId3" imgW="5837070" imgH="4179831" progId="Word.Document.8">
                  <p:embed/>
                </p:oleObj>
              </mc:Choice>
              <mc:Fallback>
                <p:oleObj name="Document" r:id="rId3" imgW="5837070" imgH="4179831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6938" y="280988"/>
                        <a:ext cx="7604125" cy="547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DCC5A-E086-4944-A5A2-CBF83EC7943D}" type="slidenum">
              <a:rPr lang="fr-CA" smtClean="0"/>
              <a:pPr/>
              <a:t>48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3" name="TextBox 2"/>
          <p:cNvSpPr txBox="1"/>
          <p:nvPr/>
        </p:nvSpPr>
        <p:spPr>
          <a:xfrm>
            <a:off x="1676400" y="5410200"/>
            <a:ext cx="5632696" cy="646331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b="1" dirty="0" smtClean="0"/>
              <a:t>Considers cash flows exclusively.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b="1" dirty="0" smtClean="0"/>
              <a:t>Financial analysis from the city point of view.</a:t>
            </a:r>
            <a:endParaRPr lang="fr-CA" b="1" dirty="0"/>
          </a:p>
        </p:txBody>
      </p:sp>
    </p:spTree>
    <p:extLst>
      <p:ext uri="{BB962C8B-B14F-4D97-AF65-F5344CB8AC3E}">
        <p14:creationId xmlns:p14="http://schemas.microsoft.com/office/powerpoint/2010/main" val="98299307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z="3200" dirty="0" smtClean="0"/>
              <a:t>1. Financial Analysis: Snow clearing public roads </a:t>
            </a:r>
            <a:endParaRPr lang="en-CA" sz="3200" dirty="0"/>
          </a:p>
        </p:txBody>
      </p:sp>
      <p:graphicFrame>
        <p:nvGraphicFramePr>
          <p:cNvPr id="37583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9038152"/>
              </p:ext>
            </p:extLst>
          </p:nvPr>
        </p:nvGraphicFramePr>
        <p:xfrm>
          <a:off x="609600" y="1752600"/>
          <a:ext cx="7924800" cy="3322320"/>
        </p:xfrm>
        <a:graphic>
          <a:graphicData uri="http://schemas.openxmlformats.org/drawingml/2006/table">
            <a:tbl>
              <a:tblPr/>
              <a:tblGrid>
                <a:gridCol w="3962400"/>
                <a:gridCol w="3962400"/>
              </a:tblGrid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and benefits</a:t>
                      </a:r>
                      <a:endParaRPr kumimoji="0" lang="fr-CA" sz="16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How measured</a:t>
                      </a:r>
                      <a:endParaRPr kumimoji="0" lang="fr-CA" sz="16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Noise pollution; interferes with sleep of residents 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Public complaints; hard to quantity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Snowplow damage to roads and to residential property 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Observation of damage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Fewer accidents; reduced material damages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Difference in number by experiment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Visible demonstration of property tax use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Political benefit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 Snow in driveways; cost of removal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of removal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5835" name="Text Box 27"/>
          <p:cNvSpPr txBox="1">
            <a:spLocks noChangeArrowheads="1"/>
          </p:cNvSpPr>
          <p:nvPr/>
        </p:nvSpPr>
        <p:spPr bwMode="auto">
          <a:xfrm>
            <a:off x="2195513" y="5448300"/>
            <a:ext cx="3140797" cy="366767"/>
          </a:xfrm>
          <a:prstGeom prst="rect">
            <a:avLst/>
          </a:prstGeom>
          <a:solidFill>
            <a:srgbClr val="FFFF99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CA" b="1" dirty="0" smtClean="0">
                <a:solidFill>
                  <a:srgbClr val="000000"/>
                </a:solidFill>
              </a:rPr>
              <a:t>Considers cash flows only.</a:t>
            </a:r>
            <a:endParaRPr lang="en-CA" b="1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>
                <a:solidFill>
                  <a:srgbClr val="000000"/>
                </a:solidFill>
              </a:rPr>
              <a:pPr/>
              <a:t>49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74051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1. Financial </a:t>
            </a:r>
            <a:r>
              <a:rPr lang="en-US" sz="2800" dirty="0" smtClean="0"/>
              <a:t>Analysis: Information </a:t>
            </a:r>
            <a:r>
              <a:rPr lang="en-US" sz="2800" dirty="0"/>
              <a:t>kiosks along major highways (usually </a:t>
            </a:r>
            <a:r>
              <a:rPr lang="en-US" sz="2800" dirty="0" smtClean="0"/>
              <a:t>located at border crossings)</a:t>
            </a:r>
            <a:endParaRPr lang="fr-CA" sz="2800" dirty="0"/>
          </a:p>
        </p:txBody>
      </p:sp>
      <p:graphicFrame>
        <p:nvGraphicFramePr>
          <p:cNvPr id="377859" name="Group 3"/>
          <p:cNvGraphicFramePr>
            <a:graphicFrameLocks noGrp="1"/>
          </p:cNvGraphicFramePr>
          <p:nvPr/>
        </p:nvGraphicFramePr>
        <p:xfrm>
          <a:off x="762000" y="1600200"/>
          <a:ext cx="7696200" cy="4318508"/>
        </p:xfrm>
        <a:graphic>
          <a:graphicData uri="http://schemas.openxmlformats.org/drawingml/2006/table">
            <a:tbl>
              <a:tblPr/>
              <a:tblGrid>
                <a:gridCol w="3848100"/>
                <a:gridCol w="3848100"/>
              </a:tblGrid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and benefits</a:t>
                      </a:r>
                      <a:endParaRPr kumimoji="0" lang="fr-CA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How measured</a:t>
                      </a:r>
                      <a:endParaRPr kumimoji="0" lang="fr-CA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Cost of maps, etc. 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of purchase: price x quantity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Telephone costs 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Telephone bills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Insurance costs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Insurance premiums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More tourists in territory; tourists may stay for longer periods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 information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 Tourists may return more frequently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 information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 Advertising for campsites, hotels, restaurants ….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 information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7.Healthy to stop and stretch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Difficult to measure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7888" name="Text Box 32"/>
          <p:cNvSpPr txBox="1">
            <a:spLocks noChangeArrowheads="1"/>
          </p:cNvSpPr>
          <p:nvPr/>
        </p:nvSpPr>
        <p:spPr bwMode="auto">
          <a:xfrm>
            <a:off x="1828800" y="6146244"/>
            <a:ext cx="3811942" cy="366767"/>
          </a:xfrm>
          <a:prstGeom prst="rect">
            <a:avLst/>
          </a:prstGeom>
          <a:solidFill>
            <a:srgbClr val="FFFF99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CA" b="1" dirty="0" smtClean="0">
                <a:solidFill>
                  <a:srgbClr val="000000"/>
                </a:solidFill>
              </a:rPr>
              <a:t>Focus exclusively on cash flows.</a:t>
            </a:r>
            <a:endParaRPr lang="fr-CA" b="1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>
                <a:solidFill>
                  <a:srgbClr val="000000"/>
                </a:solidFill>
              </a:rPr>
              <a:pPr/>
              <a:t>50</a:t>
            </a:fld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54716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7772400" cy="1143000"/>
          </a:xfrm>
        </p:spPr>
        <p:txBody>
          <a:bodyPr/>
          <a:lstStyle/>
          <a:p>
            <a:r>
              <a:rPr lang="en-US" sz="2800" dirty="0"/>
              <a:t>1. Financial </a:t>
            </a:r>
            <a:r>
              <a:rPr lang="en-US" sz="2800" dirty="0" smtClean="0"/>
              <a:t>Analysis: Community </a:t>
            </a:r>
            <a:r>
              <a:rPr lang="en-US" sz="2800" dirty="0"/>
              <a:t>r</a:t>
            </a:r>
            <a:r>
              <a:rPr lang="en-CA" sz="2800" dirty="0"/>
              <a:t>e-cycling program</a:t>
            </a:r>
            <a:r>
              <a:rPr lang="en-US" sz="3200" dirty="0"/>
              <a:t> </a:t>
            </a:r>
            <a:endParaRPr lang="fr-CA" sz="3200" dirty="0"/>
          </a:p>
        </p:txBody>
      </p:sp>
      <p:graphicFrame>
        <p:nvGraphicFramePr>
          <p:cNvPr id="367619" name="Group 3"/>
          <p:cNvGraphicFramePr>
            <a:graphicFrameLocks noGrp="1"/>
          </p:cNvGraphicFramePr>
          <p:nvPr/>
        </p:nvGraphicFramePr>
        <p:xfrm>
          <a:off x="381000" y="1150938"/>
          <a:ext cx="8229600" cy="5430204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644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Revenues and Costs</a:t>
                      </a:r>
                      <a:endParaRPr kumimoji="0" lang="fr-CA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How measured</a:t>
                      </a:r>
                      <a:endParaRPr kumimoji="0" lang="fr-CA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457200" marR="0" lvl="0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Cost: Need for specialized equipment for collecting, sorting and processing newspapers …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Obtain price estimates of equipment and building costs (if required).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</a:tr>
              <a:tr h="677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Cost: purchase of recycling boxes and “composters” for each household (provided free of charge).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cost = number of households multiplied by cost of boxes and “composters”.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Costs by households (time, smells) of sorting garbage weekly.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= Time required multiplied by an appropriate wage.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8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Benefits: sale of newspapers, cardboard, metal cans …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Estimate quantity recycled per household multiplied by the number of households and sale price of recycled material.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</a:tr>
              <a:tr h="877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 Savings: Landfill site will have longer life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  <a:sym typeface="Wingdings" pitchFamily="2" charset="2"/>
                        </a:rPr>
                        <a:t> longer land purchase and acquisition costs.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Estimates of yearly waste volumes saved. 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 Savings: Reduced tipping fees.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Forecast reduction in waste volume brought to landfill site.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 Reduced air and water pollution.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Surveys 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>
                <a:solidFill>
                  <a:srgbClr val="000000"/>
                </a:solidFill>
              </a:rPr>
              <a:pPr/>
              <a:t>51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dirty="0" smtClean="0">
                <a:solidFill>
                  <a:srgbClr val="000000"/>
                </a:solidFill>
              </a:rPr>
              <a:t>Topic 1 - Introduction</a:t>
            </a:r>
            <a:endParaRPr lang="fr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2401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B0654-E63B-4016-9604-E03ADB19BC4D}" type="slidenum">
              <a:rPr lang="fr-CA"/>
              <a:pPr/>
              <a:t>52</a:t>
            </a:fld>
            <a:endParaRPr lang="fr-CA"/>
          </a:p>
        </p:txBody>
      </p:sp>
      <p:sp>
        <p:nvSpPr>
          <p:cNvPr id="332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1</a:t>
            </a:r>
            <a:r>
              <a:rPr lang="en-CA" dirty="0"/>
              <a:t>. Financial </a:t>
            </a:r>
            <a:r>
              <a:rPr lang="en-CA" dirty="0" smtClean="0"/>
              <a:t>analysis: Pros and Cons</a:t>
            </a:r>
            <a:endParaRPr lang="en-CA" dirty="0"/>
          </a:p>
        </p:txBody>
      </p:sp>
      <p:sp>
        <p:nvSpPr>
          <p:cNvPr id="332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2600" u="sng" dirty="0"/>
              <a:t>Advantages</a:t>
            </a:r>
          </a:p>
          <a:p>
            <a:pPr>
              <a:lnSpc>
                <a:spcPct val="80000"/>
              </a:lnSpc>
            </a:pPr>
            <a:r>
              <a:rPr lang="en-US" sz="2600" dirty="0" smtClean="0"/>
              <a:t>Single model (only one approach).</a:t>
            </a:r>
          </a:p>
          <a:p>
            <a:pPr>
              <a:lnSpc>
                <a:spcPct val="80000"/>
              </a:lnSpc>
            </a:pPr>
            <a:r>
              <a:rPr lang="en-US" sz="2600" dirty="0" smtClean="0"/>
              <a:t>Cash flows are somewhat reliable and readily available.</a:t>
            </a:r>
          </a:p>
          <a:p>
            <a:pPr>
              <a:lnSpc>
                <a:spcPct val="80000"/>
              </a:lnSpc>
            </a:pPr>
            <a:r>
              <a:rPr lang="en-US" sz="2600" dirty="0" smtClean="0"/>
              <a:t>Simple calculations.</a:t>
            </a:r>
            <a:endParaRPr lang="en-US" sz="2600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sz="2600" u="sng" dirty="0"/>
              <a:t>Disadvantages</a:t>
            </a:r>
            <a:r>
              <a:rPr lang="en-US" sz="2600" dirty="0"/>
              <a:t> </a:t>
            </a:r>
          </a:p>
          <a:p>
            <a:pPr>
              <a:lnSpc>
                <a:spcPct val="80000"/>
              </a:lnSpc>
            </a:pPr>
            <a:r>
              <a:rPr lang="en-US" sz="2600" dirty="0" smtClean="0"/>
              <a:t>Risk </a:t>
            </a:r>
            <a:r>
              <a:rPr lang="en-US" sz="2600" dirty="0"/>
              <a:t>of wrong decision by </a:t>
            </a:r>
            <a:r>
              <a:rPr lang="en-US" sz="2600" dirty="0" smtClean="0"/>
              <a:t>excluding intangible information (e.g., value of time savings)</a:t>
            </a:r>
            <a:endParaRPr lang="en-US" sz="2600" dirty="0"/>
          </a:p>
          <a:p>
            <a:pPr>
              <a:lnSpc>
                <a:spcPct val="80000"/>
              </a:lnSpc>
            </a:pPr>
            <a:r>
              <a:rPr lang="en-US" sz="2600" dirty="0"/>
              <a:t>More difficult to explain project selection (value judgments)</a:t>
            </a:r>
          </a:p>
          <a:p>
            <a:pPr>
              <a:lnSpc>
                <a:spcPct val="80000"/>
              </a:lnSpc>
            </a:pPr>
            <a:r>
              <a:rPr lang="en-US" sz="2600" dirty="0"/>
              <a:t>Value of non cash flow </a:t>
            </a:r>
            <a:r>
              <a:rPr lang="en-US" sz="2600" dirty="0" smtClean="0"/>
              <a:t>(implicit) information </a:t>
            </a:r>
            <a:r>
              <a:rPr lang="en-US" sz="2600" dirty="0"/>
              <a:t>will vary by </a:t>
            </a:r>
            <a:r>
              <a:rPr lang="en-US" sz="2600" dirty="0" smtClean="0"/>
              <a:t>decision-maker.</a:t>
            </a:r>
            <a:endParaRPr lang="en-US" sz="2600" dirty="0"/>
          </a:p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5807B-3D31-45B3-9852-F112FE4E0E1E}" type="slidenum">
              <a:rPr lang="fr-CA"/>
              <a:pPr/>
              <a:t>53</a:t>
            </a:fld>
            <a:endParaRPr lang="fr-CA"/>
          </a:p>
        </p:txBody>
      </p:sp>
      <p:sp>
        <p:nvSpPr>
          <p:cNvPr id="333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</a:t>
            </a:r>
            <a:r>
              <a:rPr lang="fr-CA"/>
              <a:t>. </a:t>
            </a:r>
            <a:r>
              <a:rPr lang="en-CA"/>
              <a:t>Economic Analysis</a:t>
            </a:r>
          </a:p>
        </p:txBody>
      </p:sp>
      <p:sp>
        <p:nvSpPr>
          <p:cNvPr id="333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90550" indent="-590550">
              <a:lnSpc>
                <a:spcPct val="90000"/>
              </a:lnSpc>
              <a:buSzPct val="75000"/>
            </a:pPr>
            <a:r>
              <a:rPr lang="en-CA" sz="2400" dirty="0"/>
              <a:t>Measures </a:t>
            </a:r>
            <a:r>
              <a:rPr lang="en-CA" sz="2400" dirty="0" smtClean="0"/>
              <a:t>a </a:t>
            </a:r>
            <a:r>
              <a:rPr lang="en-CA" sz="2400" dirty="0"/>
              <a:t>project’s benefits and costs on a target </a:t>
            </a:r>
            <a:r>
              <a:rPr lang="en-CA" sz="2400" dirty="0" smtClean="0"/>
              <a:t>population’s well-being (compulsory headgear for cyclists).</a:t>
            </a:r>
            <a:endParaRPr lang="en-CA" sz="2400" dirty="0"/>
          </a:p>
          <a:p>
            <a:pPr marL="590550" indent="-590550">
              <a:lnSpc>
                <a:spcPct val="90000"/>
              </a:lnSpc>
              <a:buSzPct val="75000"/>
            </a:pPr>
            <a:r>
              <a:rPr lang="en-US" sz="2400" dirty="0" smtClean="0"/>
              <a:t>All tangible </a:t>
            </a:r>
            <a:r>
              <a:rPr lang="en-US" sz="2400" dirty="0"/>
              <a:t>and </a:t>
            </a:r>
            <a:r>
              <a:rPr lang="en-US" sz="2400" dirty="0" smtClean="0"/>
              <a:t>intangible </a:t>
            </a:r>
            <a:r>
              <a:rPr lang="en-US" sz="2400" dirty="0"/>
              <a:t>impacts on the value of </a:t>
            </a:r>
          </a:p>
          <a:p>
            <a:pPr marL="1333500" lvl="2" indent="-419100">
              <a:lnSpc>
                <a:spcPct val="90000"/>
              </a:lnSpc>
              <a:buSzPct val="75000"/>
            </a:pPr>
            <a:r>
              <a:rPr lang="en-US" sz="2400" dirty="0"/>
              <a:t>goods and services</a:t>
            </a:r>
          </a:p>
          <a:p>
            <a:pPr marL="1333500" lvl="2" indent="-419100">
              <a:lnSpc>
                <a:spcPct val="90000"/>
              </a:lnSpc>
              <a:buSzPct val="75000"/>
            </a:pPr>
            <a:r>
              <a:rPr lang="en-US" sz="2400" dirty="0"/>
              <a:t>resources (</a:t>
            </a:r>
            <a:r>
              <a:rPr lang="en-US" sz="2400" dirty="0" err="1"/>
              <a:t>labour</a:t>
            </a:r>
            <a:r>
              <a:rPr lang="en-US" sz="2400" dirty="0"/>
              <a:t>, physical capital </a:t>
            </a:r>
            <a:r>
              <a:rPr lang="en-US" sz="2400" dirty="0" smtClean="0"/>
              <a:t>…)</a:t>
            </a:r>
          </a:p>
          <a:p>
            <a:pPr marL="952500" lvl="1" indent="-495300">
              <a:lnSpc>
                <a:spcPct val="90000"/>
              </a:lnSpc>
              <a:buSzPct val="75000"/>
              <a:buFontTx/>
              <a:buNone/>
            </a:pPr>
            <a:r>
              <a:rPr lang="en-US" sz="2400" dirty="0"/>
              <a:t>m</a:t>
            </a:r>
            <a:r>
              <a:rPr lang="en-US" sz="2400" dirty="0" smtClean="0"/>
              <a:t>ust be </a:t>
            </a:r>
            <a:endParaRPr lang="en-US" sz="2400" dirty="0"/>
          </a:p>
          <a:p>
            <a:pPr marL="1333500" lvl="2" indent="-419100">
              <a:lnSpc>
                <a:spcPct val="90000"/>
              </a:lnSpc>
              <a:buSzPct val="75000"/>
            </a:pPr>
            <a:r>
              <a:rPr lang="en-US" sz="2400" dirty="0" smtClean="0"/>
              <a:t>Identified </a:t>
            </a:r>
            <a:endParaRPr lang="en-US" sz="2400" dirty="0"/>
          </a:p>
          <a:p>
            <a:pPr marL="1333500" lvl="2" indent="-419100">
              <a:lnSpc>
                <a:spcPct val="90000"/>
              </a:lnSpc>
              <a:buSzPct val="75000"/>
            </a:pPr>
            <a:r>
              <a:rPr lang="en-US" sz="2400" dirty="0" smtClean="0"/>
              <a:t>Converted </a:t>
            </a:r>
            <a:r>
              <a:rPr lang="en-US" sz="2400" dirty="0"/>
              <a:t>to equivalent monetary </a:t>
            </a:r>
            <a:r>
              <a:rPr lang="en-US" sz="2400" dirty="0" smtClean="0"/>
              <a:t>values.</a:t>
            </a:r>
            <a:endParaRPr lang="en-US" sz="2400" dirty="0"/>
          </a:p>
          <a:p>
            <a:pPr marL="590550" indent="-590550">
              <a:lnSpc>
                <a:spcPct val="90000"/>
              </a:lnSpc>
              <a:buSzPct val="75000"/>
              <a:buFontTx/>
              <a:buNone/>
            </a:pPr>
            <a:r>
              <a:rPr lang="en-US" sz="3000" dirty="0"/>
              <a:t> </a:t>
            </a:r>
          </a:p>
          <a:p>
            <a:pPr marL="590550" indent="-590550">
              <a:lnSpc>
                <a:spcPct val="90000"/>
              </a:lnSpc>
            </a:pPr>
            <a:endParaRPr lang="en-US" sz="3200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485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2489990"/>
              </p:ext>
            </p:extLst>
          </p:nvPr>
        </p:nvGraphicFramePr>
        <p:xfrm>
          <a:off x="461963" y="606425"/>
          <a:ext cx="8066087" cy="5268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4958" name="Document" r:id="rId3" imgW="5730481" imgH="3724325" progId="Word.Document.8">
                  <p:embed/>
                </p:oleObj>
              </mc:Choice>
              <mc:Fallback>
                <p:oleObj name="Document" r:id="rId3" imgW="5730481" imgH="3724325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963" y="606425"/>
                        <a:ext cx="8066087" cy="5268913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4851" name="Text Box 3"/>
          <p:cNvSpPr txBox="1">
            <a:spLocks noChangeArrowheads="1"/>
          </p:cNvSpPr>
          <p:nvPr/>
        </p:nvSpPr>
        <p:spPr bwMode="auto">
          <a:xfrm>
            <a:off x="1295400" y="6360319"/>
            <a:ext cx="6708775" cy="376238"/>
          </a:xfrm>
          <a:prstGeom prst="rect">
            <a:avLst/>
          </a:prstGeom>
          <a:solidFill>
            <a:srgbClr val="FFFF00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CA" b="1"/>
              <a:t>All explicit and implicit project impacts must be considered.</a:t>
            </a:r>
            <a:endParaRPr lang="fr-CA" b="1"/>
          </a:p>
        </p:txBody>
      </p:sp>
      <p:sp>
        <p:nvSpPr>
          <p:cNvPr id="334852" name="Text Box 4"/>
          <p:cNvSpPr txBox="1">
            <a:spLocks noChangeArrowheads="1"/>
          </p:cNvSpPr>
          <p:nvPr/>
        </p:nvSpPr>
        <p:spPr bwMode="auto">
          <a:xfrm>
            <a:off x="671513" y="38100"/>
            <a:ext cx="6911975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b="1">
                <a:solidFill>
                  <a:schemeClr val="tx2"/>
                </a:solidFill>
              </a:rPr>
              <a:t>2. Economic analysis of a proposed city-core highway bypass</a:t>
            </a:r>
            <a:endParaRPr lang="fr-CA" b="1">
              <a:solidFill>
                <a:schemeClr val="tx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DCC5A-E086-4944-A5A2-CBF83EC7943D}" type="slidenum">
              <a:rPr lang="fr-CA" smtClean="0"/>
              <a:pPr/>
              <a:t>54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2. Economic </a:t>
            </a:r>
            <a:r>
              <a:rPr lang="en-US" sz="3200" dirty="0" smtClean="0"/>
              <a:t>analysis: Snow removal from public roads</a:t>
            </a:r>
            <a:endParaRPr lang="fr-CA" sz="3200" dirty="0"/>
          </a:p>
        </p:txBody>
      </p:sp>
      <p:graphicFrame>
        <p:nvGraphicFramePr>
          <p:cNvPr id="355371" name="Group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3532429"/>
              </p:ext>
            </p:extLst>
          </p:nvPr>
        </p:nvGraphicFramePr>
        <p:xfrm>
          <a:off x="609600" y="1752600"/>
          <a:ext cx="7924800" cy="3322320"/>
        </p:xfrm>
        <a:graphic>
          <a:graphicData uri="http://schemas.openxmlformats.org/drawingml/2006/table">
            <a:tbl>
              <a:tblPr/>
              <a:tblGrid>
                <a:gridCol w="3962400"/>
                <a:gridCol w="3962400"/>
              </a:tblGrid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and benefits</a:t>
                      </a:r>
                      <a:endParaRPr kumimoji="0" lang="fr-CA" sz="16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How measured</a:t>
                      </a:r>
                      <a:endParaRPr kumimoji="0" lang="fr-CA" sz="16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Noise pollution; interferes with sleep of residents 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Public complaints; hard to quantity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Snowplow damage to roads and residential property 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Observation of damage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Fewer accidents; reduced material damages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Difference in number by experiment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Visible demonstration of property tax use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Political benefit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 Snow in driveways; cost of removal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of removal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55372" name="Text Box 44"/>
          <p:cNvSpPr txBox="1">
            <a:spLocks noChangeArrowheads="1"/>
          </p:cNvSpPr>
          <p:nvPr/>
        </p:nvSpPr>
        <p:spPr bwMode="auto">
          <a:xfrm>
            <a:off x="1600200" y="5486400"/>
            <a:ext cx="6708775" cy="376238"/>
          </a:xfrm>
          <a:prstGeom prst="rect">
            <a:avLst/>
          </a:prstGeom>
          <a:solidFill>
            <a:srgbClr val="FF9966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90488" tIns="44450" rIns="90488" bIns="44450">
            <a:spAutoFit/>
          </a:bodyPr>
          <a:lstStyle/>
          <a:p>
            <a:r>
              <a:rPr lang="en-CA" b="1"/>
              <a:t>All explicit and implicit project impacts must be considered.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55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2. Economic </a:t>
            </a:r>
            <a:r>
              <a:rPr lang="en-US" sz="3200" dirty="0" smtClean="0"/>
              <a:t>analysis: Information </a:t>
            </a:r>
            <a:r>
              <a:rPr lang="en-US" sz="3200" dirty="0"/>
              <a:t>kiosks along major highways</a:t>
            </a:r>
            <a:endParaRPr lang="fr-CA" sz="3200" dirty="0"/>
          </a:p>
        </p:txBody>
      </p:sp>
      <p:sp>
        <p:nvSpPr>
          <p:cNvPr id="376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Major benefits to visitors </a:t>
            </a:r>
          </a:p>
          <a:p>
            <a:pPr lvl="1"/>
            <a:r>
              <a:rPr lang="en-US" dirty="0"/>
              <a:t>Provision of maps and brochures</a:t>
            </a:r>
          </a:p>
          <a:p>
            <a:pPr lvl="1"/>
            <a:r>
              <a:rPr lang="en-US" dirty="0"/>
              <a:t>Campground and hotel reservations</a:t>
            </a:r>
          </a:p>
          <a:p>
            <a:r>
              <a:rPr lang="en-US" dirty="0"/>
              <a:t>Major cost</a:t>
            </a:r>
          </a:p>
          <a:p>
            <a:pPr lvl="1"/>
            <a:r>
              <a:rPr lang="en-US" dirty="0"/>
              <a:t>Staffing, building (capital) and maintenance</a:t>
            </a:r>
          </a:p>
          <a:p>
            <a:r>
              <a:rPr lang="en-US" dirty="0"/>
              <a:t>Are there other costs and benefits?</a:t>
            </a:r>
          </a:p>
          <a:p>
            <a:r>
              <a:rPr lang="en-US" dirty="0"/>
              <a:t>How are these costs and benefits measured?</a:t>
            </a:r>
            <a:endParaRPr lang="fr-CA" dirty="0"/>
          </a:p>
          <a:p>
            <a:endParaRPr lang="fr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20190-3D50-4FFB-870A-7DD614E5B759}" type="slidenum">
              <a:rPr lang="fr-CA" smtClean="0"/>
              <a:pPr/>
              <a:t>56</a:t>
            </a:fld>
            <a:endParaRPr lang="fr-CA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2. Economic </a:t>
            </a:r>
            <a:r>
              <a:rPr lang="en-US" sz="3200" dirty="0" smtClean="0"/>
              <a:t>analysis: Information </a:t>
            </a:r>
            <a:r>
              <a:rPr lang="en-US" sz="3200" dirty="0"/>
              <a:t>kiosks </a:t>
            </a:r>
            <a:r>
              <a:rPr lang="en-US" sz="3200" dirty="0" smtClean="0"/>
              <a:t>at border crossings</a:t>
            </a:r>
            <a:endParaRPr lang="fr-CA" sz="3200" dirty="0"/>
          </a:p>
        </p:txBody>
      </p:sp>
      <p:graphicFrame>
        <p:nvGraphicFramePr>
          <p:cNvPr id="353335" name="Group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0667688"/>
              </p:ext>
            </p:extLst>
          </p:nvPr>
        </p:nvGraphicFramePr>
        <p:xfrm>
          <a:off x="762000" y="1600200"/>
          <a:ext cx="7696200" cy="4318508"/>
        </p:xfrm>
        <a:graphic>
          <a:graphicData uri="http://schemas.openxmlformats.org/drawingml/2006/table">
            <a:tbl>
              <a:tblPr/>
              <a:tblGrid>
                <a:gridCol w="3848100"/>
                <a:gridCol w="3848100"/>
              </a:tblGrid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and benefits</a:t>
                      </a:r>
                      <a:endParaRPr kumimoji="0" lang="fr-CA" sz="20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How measured</a:t>
                      </a:r>
                      <a:endParaRPr kumimoji="0" lang="fr-CA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Cost of maps, etc. 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of purchase: price x quantity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Telephone costs 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Telephone bills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Insurance costs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Insurance premiums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More tourists in territory; tourists may stay for longer periods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 information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 Tourists may return more frequently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 information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 Advertising for campsites, hotels, restaurants ….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 information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7.Healthy to stop and stretch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Difficult to measure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57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C5553-FC32-4DE7-BFA6-8837DF81C1B0}" type="slidenum">
              <a:rPr lang="fr-CA"/>
              <a:pPr/>
              <a:t>58</a:t>
            </a:fld>
            <a:endParaRPr lang="fr-CA"/>
          </a:p>
        </p:txBody>
      </p:sp>
      <p:sp>
        <p:nvSpPr>
          <p:cNvPr id="358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2. </a:t>
            </a:r>
            <a:r>
              <a:rPr lang="en-CA" sz="2800" dirty="0" smtClean="0"/>
              <a:t>Economic analysis: Re-cycling program</a:t>
            </a:r>
            <a:endParaRPr lang="en-CA" sz="2800" dirty="0"/>
          </a:p>
        </p:txBody>
      </p:sp>
      <p:sp>
        <p:nvSpPr>
          <p:cNvPr id="358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381000" indent="-381000">
              <a:lnSpc>
                <a:spcPct val="90000"/>
              </a:lnSpc>
            </a:pPr>
            <a:r>
              <a:rPr lang="en-CA" sz="2000" dirty="0"/>
              <a:t>A city is proposing a new recycling and composting program.</a:t>
            </a:r>
          </a:p>
          <a:p>
            <a:pPr marL="381000" indent="-381000">
              <a:lnSpc>
                <a:spcPct val="90000"/>
              </a:lnSpc>
            </a:pPr>
            <a:r>
              <a:rPr lang="en-CA" sz="2000" dirty="0"/>
              <a:t>City residents will be responsible for separating </a:t>
            </a:r>
          </a:p>
          <a:p>
            <a:pPr marL="838200" lvl="1" indent="-381000">
              <a:lnSpc>
                <a:spcPct val="90000"/>
              </a:lnSpc>
            </a:pPr>
            <a:r>
              <a:rPr lang="en-CA" sz="2000" dirty="0"/>
              <a:t>newspaper, cardboard, and metallic cans from regular waste which will be recycled by the city</a:t>
            </a:r>
          </a:p>
          <a:p>
            <a:pPr marL="838200" lvl="1" indent="-381000">
              <a:lnSpc>
                <a:spcPct val="90000"/>
              </a:lnSpc>
            </a:pPr>
            <a:r>
              <a:rPr lang="en-CA" sz="2000" dirty="0"/>
              <a:t>“compostable” waste from other waste which they will be responsible for composting</a:t>
            </a:r>
          </a:p>
          <a:p>
            <a:pPr marL="381000" indent="-381000">
              <a:lnSpc>
                <a:spcPct val="90000"/>
              </a:lnSpc>
            </a:pPr>
            <a:r>
              <a:rPr lang="en-CA" sz="2000" dirty="0"/>
              <a:t>The city will </a:t>
            </a:r>
          </a:p>
          <a:p>
            <a:pPr marL="838200" lvl="1" indent="-381000">
              <a:lnSpc>
                <a:spcPct val="90000"/>
              </a:lnSpc>
            </a:pPr>
            <a:r>
              <a:rPr lang="en-CA" sz="2000" dirty="0"/>
              <a:t>provide residents with recycling bins and composting units.</a:t>
            </a:r>
          </a:p>
          <a:p>
            <a:pPr marL="838200" lvl="1" indent="-381000">
              <a:lnSpc>
                <a:spcPct val="90000"/>
              </a:lnSpc>
            </a:pPr>
            <a:r>
              <a:rPr lang="en-CA" sz="2000" dirty="0"/>
              <a:t>Collect recycled material weekly which will be sorted and sold by the city.</a:t>
            </a:r>
          </a:p>
          <a:p>
            <a:pPr marL="381000" indent="-381000">
              <a:lnSpc>
                <a:spcPct val="90000"/>
              </a:lnSpc>
            </a:pPr>
            <a:r>
              <a:rPr lang="en-CA" sz="2000" b="1" u="sng" dirty="0"/>
              <a:t>Your Task</a:t>
            </a:r>
          </a:p>
          <a:p>
            <a:pPr marL="838200" lvl="1" indent="-381000">
              <a:lnSpc>
                <a:spcPct val="90000"/>
              </a:lnSpc>
              <a:buFontTx/>
              <a:buAutoNum type="arabicPeriod"/>
            </a:pPr>
            <a:r>
              <a:rPr lang="en-CA" sz="2000" dirty="0"/>
              <a:t>Identify program benefits and costs.</a:t>
            </a:r>
          </a:p>
          <a:p>
            <a:pPr marL="838200" lvl="1" indent="-381000">
              <a:lnSpc>
                <a:spcPct val="90000"/>
              </a:lnSpc>
              <a:buFontTx/>
              <a:buAutoNum type="arabicPeriod"/>
            </a:pPr>
            <a:r>
              <a:rPr lang="en-CA" sz="2000" dirty="0"/>
              <a:t>Discuss how program benefits and costs will be measured?</a:t>
            </a:r>
          </a:p>
          <a:p>
            <a:pPr marL="381000" indent="-381000">
              <a:lnSpc>
                <a:spcPct val="90000"/>
              </a:lnSpc>
              <a:buFontTx/>
              <a:buNone/>
            </a:pPr>
            <a:endParaRPr lang="fr-CA" sz="2000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8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7772400" cy="1143000"/>
          </a:xfrm>
        </p:spPr>
        <p:txBody>
          <a:bodyPr/>
          <a:lstStyle/>
          <a:p>
            <a:r>
              <a:rPr lang="en-US" sz="2800" dirty="0"/>
              <a:t>2. Economic </a:t>
            </a:r>
            <a:r>
              <a:rPr lang="en-US" sz="2800" dirty="0" smtClean="0"/>
              <a:t>analysis: R</a:t>
            </a:r>
            <a:r>
              <a:rPr lang="en-CA" sz="2800" dirty="0" err="1" smtClean="0"/>
              <a:t>ecycling</a:t>
            </a:r>
            <a:r>
              <a:rPr lang="en-CA" sz="2800" dirty="0" smtClean="0"/>
              <a:t> </a:t>
            </a:r>
            <a:r>
              <a:rPr lang="en-CA" sz="2800" dirty="0"/>
              <a:t>program</a:t>
            </a:r>
            <a:r>
              <a:rPr lang="en-US" sz="3200" dirty="0"/>
              <a:t> </a:t>
            </a:r>
            <a:endParaRPr lang="fr-CA" sz="3200" dirty="0"/>
          </a:p>
        </p:txBody>
      </p:sp>
      <p:graphicFrame>
        <p:nvGraphicFramePr>
          <p:cNvPr id="378913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5912296"/>
              </p:ext>
            </p:extLst>
          </p:nvPr>
        </p:nvGraphicFramePr>
        <p:xfrm>
          <a:off x="381000" y="1150938"/>
          <a:ext cx="8229600" cy="5430204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644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Revenues and Costs</a:t>
                      </a:r>
                      <a:endParaRPr kumimoji="0" lang="fr-CA" sz="20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How measured</a:t>
                      </a:r>
                      <a:endParaRPr kumimoji="0" lang="fr-CA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457200" marR="0" lvl="0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Cost: Need for specialized equipment for collecting, sorting and processing newspapers …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Obtain price estimates of equipment and building costs (if required).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</a:tr>
              <a:tr h="677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Cost: purchase of recycling boxes and “composters” for each household (provided free of charge).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cost = number of households multiplied by cost of boxes and “composters”.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Costs by households (time, smells) of sorting garbage weekly.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= Time required multiplied by an appropriate wage.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</a:tr>
              <a:tr h="658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Benefits: sale of newspapers, cardboard, metal cans …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Estimate quantity recycled per household multiplied by the number of households and sale price of recycled material.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</a:tr>
              <a:tr h="877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 Savings: Landfill site will have longer life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  <a:sym typeface="Wingdings" pitchFamily="2" charset="2"/>
                        </a:rPr>
                        <a:t> longer land purchase and acquisition costs.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Estimates of yearly waste volumes saved. 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 Savings: Reduced tipping fees.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Forecast reduction in waste volume brought to landfill site.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 Reduced air and water pollution.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Surveys 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59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B0654-E63B-4016-9604-E03ADB19BC4D}" type="slidenum">
              <a:rPr lang="fr-CA">
                <a:solidFill>
                  <a:srgbClr val="000000"/>
                </a:solidFill>
              </a:rPr>
              <a:pPr/>
              <a:t>60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332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2</a:t>
            </a:r>
            <a:r>
              <a:rPr lang="en-CA" dirty="0" smtClean="0"/>
              <a:t>. Economic Analysis: Pros and Cons</a:t>
            </a:r>
            <a:endParaRPr lang="en-CA" dirty="0"/>
          </a:p>
        </p:txBody>
      </p:sp>
      <p:sp>
        <p:nvSpPr>
          <p:cNvPr id="332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2600" u="sng" dirty="0"/>
              <a:t>Advantages</a:t>
            </a:r>
          </a:p>
          <a:p>
            <a:pPr>
              <a:lnSpc>
                <a:spcPct val="80000"/>
              </a:lnSpc>
            </a:pPr>
            <a:r>
              <a:rPr lang="en-US" sz="2600" dirty="0" smtClean="0"/>
              <a:t>Analysis MUST account for all project impacts  (positive and negative) on the economic welfare of a target population.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600" u="sng" dirty="0" smtClean="0"/>
              <a:t>Disadvantages</a:t>
            </a:r>
            <a:r>
              <a:rPr lang="en-US" sz="2600" dirty="0" smtClean="0"/>
              <a:t> </a:t>
            </a:r>
            <a:endParaRPr lang="en-US" sz="2600" dirty="0"/>
          </a:p>
          <a:p>
            <a:pPr>
              <a:lnSpc>
                <a:spcPct val="80000"/>
              </a:lnSpc>
            </a:pPr>
            <a:r>
              <a:rPr lang="en-US" sz="2600" dirty="0" smtClean="0"/>
              <a:t>Range of values for most intangible impacts (e.g., disagreement over the value of a life)</a:t>
            </a:r>
          </a:p>
          <a:p>
            <a:pPr>
              <a:lnSpc>
                <a:spcPct val="80000"/>
              </a:lnSpc>
            </a:pPr>
            <a:r>
              <a:rPr lang="en-US" sz="2600" dirty="0" smtClean="0"/>
              <a:t>Disagreement over the discount rate to be used for public projects.</a:t>
            </a:r>
          </a:p>
          <a:p>
            <a:pPr>
              <a:lnSpc>
                <a:spcPct val="80000"/>
              </a:lnSpc>
            </a:pPr>
            <a:r>
              <a:rPr lang="en-US" sz="2600" dirty="0" smtClean="0"/>
              <a:t>Major emphasis on economic efficiency </a:t>
            </a:r>
            <a:r>
              <a:rPr lang="en-US" sz="2600" dirty="0" smtClean="0">
                <a:sym typeface="Wingdings" panose="05000000000000000000" pitchFamily="2" charset="2"/>
              </a:rPr>
              <a:t> </a:t>
            </a:r>
            <a:r>
              <a:rPr lang="en-US" sz="2600" dirty="0" smtClean="0"/>
              <a:t>little concern for distributional issues 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/>
              <a:t>Who benefits? The rich? The poor? The more influential political class? 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475397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B504E-E523-4D5C-A940-E82586CE605E}" type="slidenum">
              <a:rPr lang="fr-CA"/>
              <a:pPr/>
              <a:t>61</a:t>
            </a:fld>
            <a:endParaRPr lang="fr-CA"/>
          </a:p>
        </p:txBody>
      </p:sp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Course applications</a:t>
            </a:r>
            <a:endParaRPr lang="en-US"/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Many sections of this course can be applied to personal financial decisions. For example,</a:t>
            </a:r>
          </a:p>
          <a:p>
            <a:pPr lvl="1"/>
            <a:r>
              <a:rPr lang="en-US" dirty="0"/>
              <a:t>mortgage payment calculations</a:t>
            </a:r>
          </a:p>
          <a:p>
            <a:pPr lvl="1"/>
            <a:r>
              <a:rPr lang="en-US" dirty="0"/>
              <a:t>bond yields</a:t>
            </a:r>
          </a:p>
          <a:p>
            <a:pPr lvl="1"/>
            <a:r>
              <a:rPr lang="en-US" dirty="0"/>
              <a:t>financial &amp; real property investments</a:t>
            </a:r>
          </a:p>
          <a:p>
            <a:pPr lvl="1"/>
            <a:r>
              <a:rPr lang="en-US" dirty="0"/>
              <a:t>effective credit card or car payment interest rates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D6AE6-0FE8-4159-8A81-DE2B428E90B0}" type="slidenum">
              <a:rPr lang="fr-CA"/>
              <a:pPr/>
              <a:t>62</a:t>
            </a:fld>
            <a:endParaRPr lang="fr-CA"/>
          </a:p>
        </p:txBody>
      </p:sp>
      <p:sp>
        <p:nvSpPr>
          <p:cNvPr id="236546" name="Rectangle 2"/>
          <p:cNvSpPr>
            <a:spLocks noGrp="1" noChangeArrowheads="1"/>
          </p:cNvSpPr>
          <p:nvPr>
            <p:ph type="title"/>
          </p:nvPr>
        </p:nvSpPr>
        <p:spPr>
          <a:xfrm>
            <a:off x="981075" y="1003300"/>
            <a:ext cx="7705725" cy="417513"/>
          </a:xfrm>
        </p:spPr>
        <p:txBody>
          <a:bodyPr/>
          <a:lstStyle/>
          <a:p>
            <a:pPr algn="ctr"/>
            <a:r>
              <a:rPr lang="en-CA" sz="3200" dirty="0"/>
              <a:t>Applications to </a:t>
            </a:r>
            <a:r>
              <a:rPr lang="en-CA" sz="3200" dirty="0" smtClean="0"/>
              <a:t>common </a:t>
            </a:r>
            <a:r>
              <a:rPr lang="en-CA" sz="3200" dirty="0"/>
              <a:t>decision-making</a:t>
            </a:r>
          </a:p>
        </p:txBody>
      </p:sp>
      <p:sp>
        <p:nvSpPr>
          <p:cNvPr id="2365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905000"/>
            <a:ext cx="7772400" cy="4530725"/>
          </a:xfrm>
        </p:spPr>
        <p:txBody>
          <a:bodyPr/>
          <a:lstStyle/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CA" sz="2400" dirty="0"/>
              <a:t>Mary paid $9,775 for a $10,000 Canada Bond which has a 10-year life and pays 5% annual interest.</a:t>
            </a:r>
          </a:p>
          <a:p>
            <a:pPr marL="952500" lvl="1" indent="-495300">
              <a:lnSpc>
                <a:spcPct val="80000"/>
              </a:lnSpc>
            </a:pPr>
            <a:r>
              <a:rPr lang="en-CA" sz="2200" dirty="0"/>
              <a:t>Her </a:t>
            </a:r>
            <a:r>
              <a:rPr lang="en-CA" sz="2200" dirty="0" smtClean="0"/>
              <a:t>broker </a:t>
            </a:r>
            <a:r>
              <a:rPr lang="en-CA" sz="2200" dirty="0"/>
              <a:t>stated that </a:t>
            </a:r>
            <a:r>
              <a:rPr lang="en-CA" sz="2200" dirty="0" smtClean="0"/>
              <a:t>the investment </a:t>
            </a:r>
            <a:r>
              <a:rPr lang="en-CA" sz="2200" dirty="0"/>
              <a:t>would yield x% but was unable </a:t>
            </a:r>
            <a:r>
              <a:rPr lang="en-CA" sz="2200" dirty="0" smtClean="0"/>
              <a:t>to provide yield calculation details.</a:t>
            </a:r>
            <a:endParaRPr lang="en-CA" sz="2200" dirty="0"/>
          </a:p>
          <a:p>
            <a:pPr marL="952500" lvl="1" indent="-495300">
              <a:lnSpc>
                <a:spcPct val="80000"/>
              </a:lnSpc>
            </a:pPr>
            <a:r>
              <a:rPr lang="en-CA" sz="2200" dirty="0"/>
              <a:t>Would you </a:t>
            </a:r>
          </a:p>
          <a:p>
            <a:pPr marL="1352550" lvl="2" indent="-438150">
              <a:lnSpc>
                <a:spcPct val="80000"/>
              </a:lnSpc>
            </a:pPr>
            <a:r>
              <a:rPr lang="en-CA" sz="2100" dirty="0" smtClean="0"/>
              <a:t>calculate </a:t>
            </a:r>
            <a:r>
              <a:rPr lang="en-CA" sz="2100" dirty="0"/>
              <a:t>the rate yourself?</a:t>
            </a:r>
          </a:p>
          <a:p>
            <a:pPr marL="1352550" lvl="2" indent="-438150">
              <a:lnSpc>
                <a:spcPct val="80000"/>
              </a:lnSpc>
            </a:pPr>
            <a:r>
              <a:rPr lang="en-CA" sz="2100" dirty="0"/>
              <a:t>accept the broker’s word? 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CA" sz="2400" dirty="0"/>
              <a:t>You are planning a major vacation in five years which you expect to cost $30,000. </a:t>
            </a:r>
            <a:r>
              <a:rPr lang="en-CA" sz="2400" dirty="0" smtClean="0"/>
              <a:t>What annual savings are needed if </a:t>
            </a:r>
            <a:r>
              <a:rPr lang="en-CA" sz="2400" dirty="0"/>
              <a:t>money earns 5% annually?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CA" sz="2400" dirty="0"/>
              <a:t>How much of this month’s mortgage payment is</a:t>
            </a:r>
          </a:p>
          <a:p>
            <a:pPr marL="952500" lvl="1" indent="-495300">
              <a:lnSpc>
                <a:spcPct val="80000"/>
              </a:lnSpc>
            </a:pPr>
            <a:r>
              <a:rPr lang="en-CA" sz="2200" dirty="0" smtClean="0"/>
              <a:t>Equity (repayment of the mortgage)? </a:t>
            </a:r>
            <a:endParaRPr lang="en-CA" sz="2200" dirty="0"/>
          </a:p>
          <a:p>
            <a:pPr marL="952500" lvl="1" indent="-495300">
              <a:lnSpc>
                <a:spcPct val="80000"/>
              </a:lnSpc>
            </a:pPr>
            <a:r>
              <a:rPr lang="en-CA" sz="2200" dirty="0" smtClean="0"/>
              <a:t>Interest </a:t>
            </a:r>
            <a:r>
              <a:rPr lang="en-CA" sz="2200" dirty="0"/>
              <a:t>on the outstanding </a:t>
            </a:r>
            <a:r>
              <a:rPr lang="en-CA" sz="2200" dirty="0" smtClean="0"/>
              <a:t>(unpaid) mortgage</a:t>
            </a:r>
            <a:r>
              <a:rPr lang="en-CA" sz="2200" dirty="0"/>
              <a:t>?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5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45DC2-A88F-4879-9AB9-AE5FFCFFF8D3}" type="slidenum">
              <a:rPr lang="fr-CA"/>
              <a:pPr/>
              <a:t>63</a:t>
            </a:fld>
            <a:endParaRPr lang="fr-CA"/>
          </a:p>
        </p:txBody>
      </p:sp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Our programme</a:t>
            </a:r>
            <a:r>
              <a:rPr lang="en-GB" sz="3200" b="1" dirty="0" smtClean="0"/>
              <a:t> </a:t>
            </a:r>
            <a:endParaRPr lang="en-US" sz="3200" b="1" dirty="0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/>
            <a:r>
              <a:rPr lang="en-GB" b="1" dirty="0"/>
              <a:t>Weeks </a:t>
            </a:r>
            <a:r>
              <a:rPr lang="en-GB" b="1" dirty="0" smtClean="0"/>
              <a:t>2-4</a:t>
            </a:r>
            <a:endParaRPr lang="en-GB" b="1" dirty="0"/>
          </a:p>
          <a:p>
            <a:pPr marL="952500" lvl="1" indent="-495300">
              <a:buSzTx/>
            </a:pPr>
            <a:r>
              <a:rPr lang="en-GB" dirty="0"/>
              <a:t>Develop </a:t>
            </a:r>
            <a:r>
              <a:rPr lang="en-GB" b="1" dirty="0"/>
              <a:t>major summary measures</a:t>
            </a:r>
            <a:r>
              <a:rPr lang="en-GB" dirty="0"/>
              <a:t> of project evaluation </a:t>
            </a:r>
            <a:r>
              <a:rPr lang="en-GB" b="1" dirty="0"/>
              <a:t>(decision criteria)</a:t>
            </a:r>
            <a:r>
              <a:rPr lang="en-GB" dirty="0"/>
              <a:t> </a:t>
            </a:r>
          </a:p>
          <a:p>
            <a:pPr marL="1352550" lvl="2" indent="-438150">
              <a:buSzTx/>
              <a:buFontTx/>
              <a:buAutoNum type="arabicPeriod"/>
            </a:pPr>
            <a:r>
              <a:rPr lang="en-GB" dirty="0"/>
              <a:t>single sums (present and future worth)</a:t>
            </a:r>
          </a:p>
          <a:p>
            <a:pPr marL="1352550" lvl="2" indent="-438150">
              <a:buSzTx/>
              <a:buFontTx/>
              <a:buAutoNum type="arabicPeriod"/>
            </a:pPr>
            <a:r>
              <a:rPr lang="en-GB" dirty="0"/>
              <a:t>annual or periodic equivalent </a:t>
            </a:r>
          </a:p>
          <a:p>
            <a:pPr marL="1352550" lvl="2" indent="-438150">
              <a:buSzTx/>
              <a:buFontTx/>
              <a:buAutoNum type="arabicPeriod"/>
            </a:pPr>
            <a:r>
              <a:rPr lang="en-GB" dirty="0"/>
              <a:t>internal rate of return</a:t>
            </a:r>
          </a:p>
          <a:p>
            <a:pPr marL="1352550" lvl="2" indent="-438150">
              <a:buSzTx/>
              <a:buFontTx/>
              <a:buAutoNum type="arabicPeriod"/>
            </a:pPr>
            <a:r>
              <a:rPr lang="en-GB" dirty="0"/>
              <a:t>external rate of return</a:t>
            </a:r>
          </a:p>
          <a:p>
            <a:pPr marL="1352550" lvl="2" indent="-438150">
              <a:buSzTx/>
              <a:buFontTx/>
              <a:buAutoNum type="arabicPeriod"/>
            </a:pPr>
            <a:r>
              <a:rPr lang="en-GB" dirty="0"/>
              <a:t>payback (simple and discounted)</a:t>
            </a:r>
          </a:p>
          <a:p>
            <a:pPr marL="952500" lvl="1" indent="-495300">
              <a:buSzTx/>
            </a:pPr>
            <a:endParaRPr lang="en-GB" dirty="0"/>
          </a:p>
        </p:txBody>
      </p:sp>
      <p:grpSp>
        <p:nvGrpSpPr>
          <p:cNvPr id="130052" name="Group 4"/>
          <p:cNvGrpSpPr>
            <a:grpSpLocks/>
          </p:cNvGrpSpPr>
          <p:nvPr/>
        </p:nvGrpSpPr>
        <p:grpSpPr bwMode="auto">
          <a:xfrm>
            <a:off x="6629400" y="3352800"/>
            <a:ext cx="1995488" cy="2657475"/>
            <a:chOff x="4187" y="950"/>
            <a:chExt cx="1257" cy="2836"/>
          </a:xfrm>
        </p:grpSpPr>
        <p:grpSp>
          <p:nvGrpSpPr>
            <p:cNvPr id="130053" name="Group 5"/>
            <p:cNvGrpSpPr>
              <a:grpSpLocks/>
            </p:cNvGrpSpPr>
            <p:nvPr/>
          </p:nvGrpSpPr>
          <p:grpSpPr bwMode="auto">
            <a:xfrm>
              <a:off x="4187" y="2033"/>
              <a:ext cx="1257" cy="1753"/>
              <a:chOff x="4187" y="2033"/>
              <a:chExt cx="1257" cy="1753"/>
            </a:xfrm>
          </p:grpSpPr>
          <p:grpSp>
            <p:nvGrpSpPr>
              <p:cNvPr id="130054" name="Group 6"/>
              <p:cNvGrpSpPr>
                <a:grpSpLocks/>
              </p:cNvGrpSpPr>
              <p:nvPr/>
            </p:nvGrpSpPr>
            <p:grpSpPr bwMode="auto">
              <a:xfrm>
                <a:off x="4448" y="2776"/>
                <a:ext cx="587" cy="1010"/>
                <a:chOff x="4448" y="2776"/>
                <a:chExt cx="587" cy="1010"/>
              </a:xfrm>
            </p:grpSpPr>
            <p:grpSp>
              <p:nvGrpSpPr>
                <p:cNvPr id="130055" name="Group 7"/>
                <p:cNvGrpSpPr>
                  <a:grpSpLocks/>
                </p:cNvGrpSpPr>
                <p:nvPr/>
              </p:nvGrpSpPr>
              <p:grpSpPr bwMode="auto">
                <a:xfrm>
                  <a:off x="4448" y="3549"/>
                  <a:ext cx="524" cy="237"/>
                  <a:chOff x="4448" y="3549"/>
                  <a:chExt cx="524" cy="237"/>
                </a:xfrm>
              </p:grpSpPr>
              <p:sp>
                <p:nvSpPr>
                  <p:cNvPr id="130056" name="Freeform 8"/>
                  <p:cNvSpPr>
                    <a:spLocks/>
                  </p:cNvSpPr>
                  <p:nvPr/>
                </p:nvSpPr>
                <p:spPr bwMode="auto">
                  <a:xfrm>
                    <a:off x="4673" y="3589"/>
                    <a:ext cx="299" cy="197"/>
                  </a:xfrm>
                  <a:custGeom>
                    <a:avLst/>
                    <a:gdLst>
                      <a:gd name="T0" fmla="*/ 175 w 299"/>
                      <a:gd name="T1" fmla="*/ 32 h 197"/>
                      <a:gd name="T2" fmla="*/ 164 w 299"/>
                      <a:gd name="T3" fmla="*/ 50 h 197"/>
                      <a:gd name="T4" fmla="*/ 146 w 299"/>
                      <a:gd name="T5" fmla="*/ 61 h 197"/>
                      <a:gd name="T6" fmla="*/ 120 w 299"/>
                      <a:gd name="T7" fmla="*/ 69 h 197"/>
                      <a:gd name="T8" fmla="*/ 92 w 299"/>
                      <a:gd name="T9" fmla="*/ 82 h 197"/>
                      <a:gd name="T10" fmla="*/ 74 w 299"/>
                      <a:gd name="T11" fmla="*/ 106 h 197"/>
                      <a:gd name="T12" fmla="*/ 46 w 299"/>
                      <a:gd name="T13" fmla="*/ 129 h 197"/>
                      <a:gd name="T14" fmla="*/ 24 w 299"/>
                      <a:gd name="T15" fmla="*/ 147 h 197"/>
                      <a:gd name="T16" fmla="*/ 10 w 299"/>
                      <a:gd name="T17" fmla="*/ 165 h 197"/>
                      <a:gd name="T18" fmla="*/ 0 w 299"/>
                      <a:gd name="T19" fmla="*/ 181 h 197"/>
                      <a:gd name="T20" fmla="*/ 5 w 299"/>
                      <a:gd name="T21" fmla="*/ 193 h 197"/>
                      <a:gd name="T22" fmla="*/ 14 w 299"/>
                      <a:gd name="T23" fmla="*/ 196 h 197"/>
                      <a:gd name="T24" fmla="*/ 61 w 299"/>
                      <a:gd name="T25" fmla="*/ 182 h 197"/>
                      <a:gd name="T26" fmla="*/ 119 w 299"/>
                      <a:gd name="T27" fmla="*/ 160 h 197"/>
                      <a:gd name="T28" fmla="*/ 172 w 299"/>
                      <a:gd name="T29" fmla="*/ 133 h 197"/>
                      <a:gd name="T30" fmla="*/ 214 w 299"/>
                      <a:gd name="T31" fmla="*/ 102 h 197"/>
                      <a:gd name="T32" fmla="*/ 236 w 299"/>
                      <a:gd name="T33" fmla="*/ 81 h 197"/>
                      <a:gd name="T34" fmla="*/ 240 w 299"/>
                      <a:gd name="T35" fmla="*/ 94 h 197"/>
                      <a:gd name="T36" fmla="*/ 272 w 299"/>
                      <a:gd name="T37" fmla="*/ 79 h 197"/>
                      <a:gd name="T38" fmla="*/ 295 w 299"/>
                      <a:gd name="T39" fmla="*/ 74 h 197"/>
                      <a:gd name="T40" fmla="*/ 298 w 299"/>
                      <a:gd name="T41" fmla="*/ 59 h 197"/>
                      <a:gd name="T42" fmla="*/ 297 w 299"/>
                      <a:gd name="T43" fmla="*/ 43 h 197"/>
                      <a:gd name="T44" fmla="*/ 293 w 299"/>
                      <a:gd name="T45" fmla="*/ 28 h 197"/>
                      <a:gd name="T46" fmla="*/ 288 w 299"/>
                      <a:gd name="T47" fmla="*/ 16 h 197"/>
                      <a:gd name="T48" fmla="*/ 278 w 299"/>
                      <a:gd name="T49" fmla="*/ 0 h 197"/>
                      <a:gd name="T50" fmla="*/ 263 w 299"/>
                      <a:gd name="T51" fmla="*/ 15 h 197"/>
                      <a:gd name="T52" fmla="*/ 240 w 299"/>
                      <a:gd name="T53" fmla="*/ 22 h 197"/>
                      <a:gd name="T54" fmla="*/ 212 w 299"/>
                      <a:gd name="T55" fmla="*/ 24 h 197"/>
                      <a:gd name="T56" fmla="*/ 175 w 299"/>
                      <a:gd name="T57" fmla="*/ 32 h 1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99" h="197">
                        <a:moveTo>
                          <a:pt x="175" y="32"/>
                        </a:moveTo>
                        <a:lnTo>
                          <a:pt x="164" y="50"/>
                        </a:lnTo>
                        <a:lnTo>
                          <a:pt x="146" y="61"/>
                        </a:lnTo>
                        <a:lnTo>
                          <a:pt x="120" y="69"/>
                        </a:lnTo>
                        <a:lnTo>
                          <a:pt x="92" y="82"/>
                        </a:lnTo>
                        <a:lnTo>
                          <a:pt x="74" y="106"/>
                        </a:lnTo>
                        <a:lnTo>
                          <a:pt x="46" y="129"/>
                        </a:lnTo>
                        <a:lnTo>
                          <a:pt x="24" y="147"/>
                        </a:lnTo>
                        <a:lnTo>
                          <a:pt x="10" y="165"/>
                        </a:lnTo>
                        <a:lnTo>
                          <a:pt x="0" y="181"/>
                        </a:lnTo>
                        <a:lnTo>
                          <a:pt x="5" y="193"/>
                        </a:lnTo>
                        <a:lnTo>
                          <a:pt x="14" y="196"/>
                        </a:lnTo>
                        <a:lnTo>
                          <a:pt x="61" y="182"/>
                        </a:lnTo>
                        <a:lnTo>
                          <a:pt x="119" y="160"/>
                        </a:lnTo>
                        <a:lnTo>
                          <a:pt x="172" y="133"/>
                        </a:lnTo>
                        <a:lnTo>
                          <a:pt x="214" y="102"/>
                        </a:lnTo>
                        <a:lnTo>
                          <a:pt x="236" y="81"/>
                        </a:lnTo>
                        <a:lnTo>
                          <a:pt x="240" y="94"/>
                        </a:lnTo>
                        <a:lnTo>
                          <a:pt x="272" y="79"/>
                        </a:lnTo>
                        <a:lnTo>
                          <a:pt x="295" y="74"/>
                        </a:lnTo>
                        <a:lnTo>
                          <a:pt x="298" y="59"/>
                        </a:lnTo>
                        <a:lnTo>
                          <a:pt x="297" y="43"/>
                        </a:lnTo>
                        <a:lnTo>
                          <a:pt x="293" y="28"/>
                        </a:lnTo>
                        <a:lnTo>
                          <a:pt x="288" y="16"/>
                        </a:lnTo>
                        <a:lnTo>
                          <a:pt x="278" y="0"/>
                        </a:lnTo>
                        <a:lnTo>
                          <a:pt x="263" y="15"/>
                        </a:lnTo>
                        <a:lnTo>
                          <a:pt x="240" y="22"/>
                        </a:lnTo>
                        <a:lnTo>
                          <a:pt x="212" y="24"/>
                        </a:lnTo>
                        <a:lnTo>
                          <a:pt x="175" y="32"/>
                        </a:lnTo>
                      </a:path>
                    </a:pathLst>
                  </a:custGeom>
                  <a:solidFill>
                    <a:srgbClr val="60608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  <p:sp>
                <p:nvSpPr>
                  <p:cNvPr id="130057" name="Freeform 9"/>
                  <p:cNvSpPr>
                    <a:spLocks/>
                  </p:cNvSpPr>
                  <p:nvPr/>
                </p:nvSpPr>
                <p:spPr bwMode="auto">
                  <a:xfrm>
                    <a:off x="4448" y="3549"/>
                    <a:ext cx="297" cy="201"/>
                  </a:xfrm>
                  <a:custGeom>
                    <a:avLst/>
                    <a:gdLst>
                      <a:gd name="T0" fmla="*/ 173 w 297"/>
                      <a:gd name="T1" fmla="*/ 32 h 201"/>
                      <a:gd name="T2" fmla="*/ 163 w 297"/>
                      <a:gd name="T3" fmla="*/ 50 h 201"/>
                      <a:gd name="T4" fmla="*/ 147 w 297"/>
                      <a:gd name="T5" fmla="*/ 62 h 201"/>
                      <a:gd name="T6" fmla="*/ 121 w 297"/>
                      <a:gd name="T7" fmla="*/ 68 h 201"/>
                      <a:gd name="T8" fmla="*/ 93 w 297"/>
                      <a:gd name="T9" fmla="*/ 83 h 201"/>
                      <a:gd name="T10" fmla="*/ 73 w 297"/>
                      <a:gd name="T11" fmla="*/ 106 h 201"/>
                      <a:gd name="T12" fmla="*/ 48 w 297"/>
                      <a:gd name="T13" fmla="*/ 130 h 201"/>
                      <a:gd name="T14" fmla="*/ 25 w 297"/>
                      <a:gd name="T15" fmla="*/ 149 h 201"/>
                      <a:gd name="T16" fmla="*/ 10 w 297"/>
                      <a:gd name="T17" fmla="*/ 166 h 201"/>
                      <a:gd name="T18" fmla="*/ 0 w 297"/>
                      <a:gd name="T19" fmla="*/ 183 h 201"/>
                      <a:gd name="T20" fmla="*/ 4 w 297"/>
                      <a:gd name="T21" fmla="*/ 196 h 201"/>
                      <a:gd name="T22" fmla="*/ 15 w 297"/>
                      <a:gd name="T23" fmla="*/ 200 h 201"/>
                      <a:gd name="T24" fmla="*/ 62 w 297"/>
                      <a:gd name="T25" fmla="*/ 183 h 201"/>
                      <a:gd name="T26" fmla="*/ 120 w 297"/>
                      <a:gd name="T27" fmla="*/ 159 h 201"/>
                      <a:gd name="T28" fmla="*/ 170 w 297"/>
                      <a:gd name="T29" fmla="*/ 133 h 201"/>
                      <a:gd name="T30" fmla="*/ 214 w 297"/>
                      <a:gd name="T31" fmla="*/ 102 h 201"/>
                      <a:gd name="T32" fmla="*/ 233 w 297"/>
                      <a:gd name="T33" fmla="*/ 81 h 201"/>
                      <a:gd name="T34" fmla="*/ 238 w 297"/>
                      <a:gd name="T35" fmla="*/ 95 h 201"/>
                      <a:gd name="T36" fmla="*/ 269 w 297"/>
                      <a:gd name="T37" fmla="*/ 79 h 201"/>
                      <a:gd name="T38" fmla="*/ 295 w 297"/>
                      <a:gd name="T39" fmla="*/ 74 h 201"/>
                      <a:gd name="T40" fmla="*/ 296 w 297"/>
                      <a:gd name="T41" fmla="*/ 60 h 201"/>
                      <a:gd name="T42" fmla="*/ 295 w 297"/>
                      <a:gd name="T43" fmla="*/ 44 h 201"/>
                      <a:gd name="T44" fmla="*/ 292 w 297"/>
                      <a:gd name="T45" fmla="*/ 28 h 201"/>
                      <a:gd name="T46" fmla="*/ 286 w 297"/>
                      <a:gd name="T47" fmla="*/ 16 h 201"/>
                      <a:gd name="T48" fmla="*/ 278 w 297"/>
                      <a:gd name="T49" fmla="*/ 0 h 201"/>
                      <a:gd name="T50" fmla="*/ 262 w 297"/>
                      <a:gd name="T51" fmla="*/ 15 h 201"/>
                      <a:gd name="T52" fmla="*/ 237 w 297"/>
                      <a:gd name="T53" fmla="*/ 22 h 201"/>
                      <a:gd name="T54" fmla="*/ 211 w 297"/>
                      <a:gd name="T55" fmla="*/ 26 h 201"/>
                      <a:gd name="T56" fmla="*/ 173 w 297"/>
                      <a:gd name="T57" fmla="*/ 32 h 20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97" h="201">
                        <a:moveTo>
                          <a:pt x="173" y="32"/>
                        </a:moveTo>
                        <a:lnTo>
                          <a:pt x="163" y="50"/>
                        </a:lnTo>
                        <a:lnTo>
                          <a:pt x="147" y="62"/>
                        </a:lnTo>
                        <a:lnTo>
                          <a:pt x="121" y="68"/>
                        </a:lnTo>
                        <a:lnTo>
                          <a:pt x="93" y="83"/>
                        </a:lnTo>
                        <a:lnTo>
                          <a:pt x="73" y="106"/>
                        </a:lnTo>
                        <a:lnTo>
                          <a:pt x="48" y="130"/>
                        </a:lnTo>
                        <a:lnTo>
                          <a:pt x="25" y="149"/>
                        </a:lnTo>
                        <a:lnTo>
                          <a:pt x="10" y="166"/>
                        </a:lnTo>
                        <a:lnTo>
                          <a:pt x="0" y="183"/>
                        </a:lnTo>
                        <a:lnTo>
                          <a:pt x="4" y="196"/>
                        </a:lnTo>
                        <a:lnTo>
                          <a:pt x="15" y="200"/>
                        </a:lnTo>
                        <a:lnTo>
                          <a:pt x="62" y="183"/>
                        </a:lnTo>
                        <a:lnTo>
                          <a:pt x="120" y="159"/>
                        </a:lnTo>
                        <a:lnTo>
                          <a:pt x="170" y="133"/>
                        </a:lnTo>
                        <a:lnTo>
                          <a:pt x="214" y="102"/>
                        </a:lnTo>
                        <a:lnTo>
                          <a:pt x="233" y="81"/>
                        </a:lnTo>
                        <a:lnTo>
                          <a:pt x="238" y="95"/>
                        </a:lnTo>
                        <a:lnTo>
                          <a:pt x="269" y="79"/>
                        </a:lnTo>
                        <a:lnTo>
                          <a:pt x="295" y="74"/>
                        </a:lnTo>
                        <a:lnTo>
                          <a:pt x="296" y="60"/>
                        </a:lnTo>
                        <a:lnTo>
                          <a:pt x="295" y="44"/>
                        </a:lnTo>
                        <a:lnTo>
                          <a:pt x="292" y="28"/>
                        </a:lnTo>
                        <a:lnTo>
                          <a:pt x="286" y="16"/>
                        </a:lnTo>
                        <a:lnTo>
                          <a:pt x="278" y="0"/>
                        </a:lnTo>
                        <a:lnTo>
                          <a:pt x="262" y="15"/>
                        </a:lnTo>
                        <a:lnTo>
                          <a:pt x="237" y="22"/>
                        </a:lnTo>
                        <a:lnTo>
                          <a:pt x="211" y="26"/>
                        </a:lnTo>
                        <a:lnTo>
                          <a:pt x="173" y="32"/>
                        </a:lnTo>
                      </a:path>
                    </a:pathLst>
                  </a:custGeom>
                  <a:solidFill>
                    <a:srgbClr val="60608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sp>
              <p:nvSpPr>
                <p:cNvPr id="130058" name="Freeform 10"/>
                <p:cNvSpPr>
                  <a:spLocks/>
                </p:cNvSpPr>
                <p:nvPr/>
              </p:nvSpPr>
              <p:spPr bwMode="auto">
                <a:xfrm>
                  <a:off x="4525" y="2776"/>
                  <a:ext cx="510" cy="909"/>
                </a:xfrm>
                <a:custGeom>
                  <a:avLst/>
                  <a:gdLst>
                    <a:gd name="T0" fmla="*/ 175 w 510"/>
                    <a:gd name="T1" fmla="*/ 23 h 909"/>
                    <a:gd name="T2" fmla="*/ 121 w 510"/>
                    <a:gd name="T3" fmla="*/ 115 h 909"/>
                    <a:gd name="T4" fmla="*/ 100 w 510"/>
                    <a:gd name="T5" fmla="*/ 201 h 909"/>
                    <a:gd name="T6" fmla="*/ 86 w 510"/>
                    <a:gd name="T7" fmla="*/ 284 h 909"/>
                    <a:gd name="T8" fmla="*/ 74 w 510"/>
                    <a:gd name="T9" fmla="*/ 352 h 909"/>
                    <a:gd name="T10" fmla="*/ 43 w 510"/>
                    <a:gd name="T11" fmla="*/ 408 h 909"/>
                    <a:gd name="T12" fmla="*/ 36 w 510"/>
                    <a:gd name="T13" fmla="*/ 456 h 909"/>
                    <a:gd name="T14" fmla="*/ 43 w 510"/>
                    <a:gd name="T15" fmla="*/ 506 h 909"/>
                    <a:gd name="T16" fmla="*/ 63 w 510"/>
                    <a:gd name="T17" fmla="*/ 583 h 909"/>
                    <a:gd name="T18" fmla="*/ 66 w 510"/>
                    <a:gd name="T19" fmla="*/ 648 h 909"/>
                    <a:gd name="T20" fmla="*/ 54 w 510"/>
                    <a:gd name="T21" fmla="*/ 704 h 909"/>
                    <a:gd name="T22" fmla="*/ 36 w 510"/>
                    <a:gd name="T23" fmla="*/ 768 h 909"/>
                    <a:gd name="T24" fmla="*/ 13 w 510"/>
                    <a:gd name="T25" fmla="*/ 829 h 909"/>
                    <a:gd name="T26" fmla="*/ 0 w 510"/>
                    <a:gd name="T27" fmla="*/ 878 h 909"/>
                    <a:gd name="T28" fmla="*/ 45 w 510"/>
                    <a:gd name="T29" fmla="*/ 859 h 909"/>
                    <a:gd name="T30" fmla="*/ 101 w 510"/>
                    <a:gd name="T31" fmla="*/ 825 h 909"/>
                    <a:gd name="T32" fmla="*/ 165 w 510"/>
                    <a:gd name="T33" fmla="*/ 811 h 909"/>
                    <a:gd name="T34" fmla="*/ 206 w 510"/>
                    <a:gd name="T35" fmla="*/ 796 h 909"/>
                    <a:gd name="T36" fmla="*/ 214 w 510"/>
                    <a:gd name="T37" fmla="*/ 756 h 909"/>
                    <a:gd name="T38" fmla="*/ 204 w 510"/>
                    <a:gd name="T39" fmla="*/ 709 h 909"/>
                    <a:gd name="T40" fmla="*/ 214 w 510"/>
                    <a:gd name="T41" fmla="*/ 646 h 909"/>
                    <a:gd name="T42" fmla="*/ 223 w 510"/>
                    <a:gd name="T43" fmla="*/ 577 h 909"/>
                    <a:gd name="T44" fmla="*/ 213 w 510"/>
                    <a:gd name="T45" fmla="*/ 522 h 909"/>
                    <a:gd name="T46" fmla="*/ 196 w 510"/>
                    <a:gd name="T47" fmla="*/ 475 h 909"/>
                    <a:gd name="T48" fmla="*/ 199 w 510"/>
                    <a:gd name="T49" fmla="*/ 443 h 909"/>
                    <a:gd name="T50" fmla="*/ 213 w 510"/>
                    <a:gd name="T51" fmla="*/ 396 h 909"/>
                    <a:gd name="T52" fmla="*/ 234 w 510"/>
                    <a:gd name="T53" fmla="*/ 347 h 909"/>
                    <a:gd name="T54" fmla="*/ 262 w 510"/>
                    <a:gd name="T55" fmla="*/ 291 h 909"/>
                    <a:gd name="T56" fmla="*/ 283 w 510"/>
                    <a:gd name="T57" fmla="*/ 213 h 909"/>
                    <a:gd name="T58" fmla="*/ 305 w 510"/>
                    <a:gd name="T59" fmla="*/ 130 h 909"/>
                    <a:gd name="T60" fmla="*/ 300 w 510"/>
                    <a:gd name="T61" fmla="*/ 213 h 909"/>
                    <a:gd name="T62" fmla="*/ 305 w 510"/>
                    <a:gd name="T63" fmla="*/ 307 h 909"/>
                    <a:gd name="T64" fmla="*/ 309 w 510"/>
                    <a:gd name="T65" fmla="*/ 348 h 909"/>
                    <a:gd name="T66" fmla="*/ 305 w 510"/>
                    <a:gd name="T67" fmla="*/ 411 h 909"/>
                    <a:gd name="T68" fmla="*/ 292 w 510"/>
                    <a:gd name="T69" fmla="*/ 475 h 909"/>
                    <a:gd name="T70" fmla="*/ 294 w 510"/>
                    <a:gd name="T71" fmla="*/ 545 h 909"/>
                    <a:gd name="T72" fmla="*/ 298 w 510"/>
                    <a:gd name="T73" fmla="*/ 614 h 909"/>
                    <a:gd name="T74" fmla="*/ 294 w 510"/>
                    <a:gd name="T75" fmla="*/ 706 h 909"/>
                    <a:gd name="T76" fmla="*/ 280 w 510"/>
                    <a:gd name="T77" fmla="*/ 773 h 909"/>
                    <a:gd name="T78" fmla="*/ 261 w 510"/>
                    <a:gd name="T79" fmla="*/ 839 h 909"/>
                    <a:gd name="T80" fmla="*/ 231 w 510"/>
                    <a:gd name="T81" fmla="*/ 908 h 909"/>
                    <a:gd name="T82" fmla="*/ 287 w 510"/>
                    <a:gd name="T83" fmla="*/ 882 h 909"/>
                    <a:gd name="T84" fmla="*/ 334 w 510"/>
                    <a:gd name="T85" fmla="*/ 855 h 909"/>
                    <a:gd name="T86" fmla="*/ 386 w 510"/>
                    <a:gd name="T87" fmla="*/ 844 h 909"/>
                    <a:gd name="T88" fmla="*/ 430 w 510"/>
                    <a:gd name="T89" fmla="*/ 833 h 909"/>
                    <a:gd name="T90" fmla="*/ 434 w 510"/>
                    <a:gd name="T91" fmla="*/ 801 h 909"/>
                    <a:gd name="T92" fmla="*/ 437 w 510"/>
                    <a:gd name="T93" fmla="*/ 761 h 909"/>
                    <a:gd name="T94" fmla="*/ 432 w 510"/>
                    <a:gd name="T95" fmla="*/ 717 h 909"/>
                    <a:gd name="T96" fmla="*/ 427 w 510"/>
                    <a:gd name="T97" fmla="*/ 669 h 909"/>
                    <a:gd name="T98" fmla="*/ 442 w 510"/>
                    <a:gd name="T99" fmla="*/ 613 h 909"/>
                    <a:gd name="T100" fmla="*/ 455 w 510"/>
                    <a:gd name="T101" fmla="*/ 561 h 909"/>
                    <a:gd name="T102" fmla="*/ 466 w 510"/>
                    <a:gd name="T103" fmla="*/ 498 h 909"/>
                    <a:gd name="T104" fmla="*/ 475 w 510"/>
                    <a:gd name="T105" fmla="*/ 442 h 909"/>
                    <a:gd name="T106" fmla="*/ 480 w 510"/>
                    <a:gd name="T107" fmla="*/ 395 h 909"/>
                    <a:gd name="T108" fmla="*/ 477 w 510"/>
                    <a:gd name="T109" fmla="*/ 348 h 909"/>
                    <a:gd name="T110" fmla="*/ 469 w 510"/>
                    <a:gd name="T111" fmla="*/ 307 h 909"/>
                    <a:gd name="T112" fmla="*/ 475 w 510"/>
                    <a:gd name="T113" fmla="*/ 246 h 909"/>
                    <a:gd name="T114" fmla="*/ 488 w 510"/>
                    <a:gd name="T115" fmla="*/ 196 h 909"/>
                    <a:gd name="T116" fmla="*/ 505 w 510"/>
                    <a:gd name="T117" fmla="*/ 130 h 909"/>
                    <a:gd name="T118" fmla="*/ 509 w 510"/>
                    <a:gd name="T119" fmla="*/ 0 h 909"/>
                    <a:gd name="T120" fmla="*/ 214 w 510"/>
                    <a:gd name="T121" fmla="*/ 42 h 909"/>
                    <a:gd name="T122" fmla="*/ 175 w 510"/>
                    <a:gd name="T123" fmla="*/ 23 h 9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510" h="909">
                      <a:moveTo>
                        <a:pt x="175" y="23"/>
                      </a:moveTo>
                      <a:lnTo>
                        <a:pt x="121" y="115"/>
                      </a:lnTo>
                      <a:lnTo>
                        <a:pt x="100" y="201"/>
                      </a:lnTo>
                      <a:lnTo>
                        <a:pt x="86" y="284"/>
                      </a:lnTo>
                      <a:lnTo>
                        <a:pt x="74" y="352"/>
                      </a:lnTo>
                      <a:lnTo>
                        <a:pt x="43" y="408"/>
                      </a:lnTo>
                      <a:lnTo>
                        <a:pt x="36" y="456"/>
                      </a:lnTo>
                      <a:lnTo>
                        <a:pt x="43" y="506"/>
                      </a:lnTo>
                      <a:lnTo>
                        <a:pt x="63" y="583"/>
                      </a:lnTo>
                      <a:lnTo>
                        <a:pt x="66" y="648"/>
                      </a:lnTo>
                      <a:lnTo>
                        <a:pt x="54" y="704"/>
                      </a:lnTo>
                      <a:lnTo>
                        <a:pt x="36" y="768"/>
                      </a:lnTo>
                      <a:lnTo>
                        <a:pt x="13" y="829"/>
                      </a:lnTo>
                      <a:lnTo>
                        <a:pt x="0" y="878"/>
                      </a:lnTo>
                      <a:lnTo>
                        <a:pt x="45" y="859"/>
                      </a:lnTo>
                      <a:lnTo>
                        <a:pt x="101" y="825"/>
                      </a:lnTo>
                      <a:lnTo>
                        <a:pt x="165" y="811"/>
                      </a:lnTo>
                      <a:lnTo>
                        <a:pt x="206" y="796"/>
                      </a:lnTo>
                      <a:lnTo>
                        <a:pt x="214" y="756"/>
                      </a:lnTo>
                      <a:lnTo>
                        <a:pt x="204" y="709"/>
                      </a:lnTo>
                      <a:lnTo>
                        <a:pt x="214" y="646"/>
                      </a:lnTo>
                      <a:lnTo>
                        <a:pt x="223" y="577"/>
                      </a:lnTo>
                      <a:lnTo>
                        <a:pt x="213" y="522"/>
                      </a:lnTo>
                      <a:lnTo>
                        <a:pt x="196" y="475"/>
                      </a:lnTo>
                      <a:lnTo>
                        <a:pt x="199" y="443"/>
                      </a:lnTo>
                      <a:lnTo>
                        <a:pt x="213" y="396"/>
                      </a:lnTo>
                      <a:lnTo>
                        <a:pt x="234" y="347"/>
                      </a:lnTo>
                      <a:lnTo>
                        <a:pt x="262" y="291"/>
                      </a:lnTo>
                      <a:lnTo>
                        <a:pt x="283" y="213"/>
                      </a:lnTo>
                      <a:lnTo>
                        <a:pt x="305" y="130"/>
                      </a:lnTo>
                      <a:lnTo>
                        <a:pt x="300" y="213"/>
                      </a:lnTo>
                      <a:lnTo>
                        <a:pt x="305" y="307"/>
                      </a:lnTo>
                      <a:lnTo>
                        <a:pt x="309" y="348"/>
                      </a:lnTo>
                      <a:lnTo>
                        <a:pt x="305" y="411"/>
                      </a:lnTo>
                      <a:lnTo>
                        <a:pt x="292" y="475"/>
                      </a:lnTo>
                      <a:lnTo>
                        <a:pt x="294" y="545"/>
                      </a:lnTo>
                      <a:lnTo>
                        <a:pt x="298" y="614"/>
                      </a:lnTo>
                      <a:lnTo>
                        <a:pt x="294" y="706"/>
                      </a:lnTo>
                      <a:lnTo>
                        <a:pt x="280" y="773"/>
                      </a:lnTo>
                      <a:lnTo>
                        <a:pt x="261" y="839"/>
                      </a:lnTo>
                      <a:lnTo>
                        <a:pt x="231" y="908"/>
                      </a:lnTo>
                      <a:lnTo>
                        <a:pt x="287" y="882"/>
                      </a:lnTo>
                      <a:lnTo>
                        <a:pt x="334" y="855"/>
                      </a:lnTo>
                      <a:lnTo>
                        <a:pt x="386" y="844"/>
                      </a:lnTo>
                      <a:lnTo>
                        <a:pt x="430" y="833"/>
                      </a:lnTo>
                      <a:lnTo>
                        <a:pt x="434" y="801"/>
                      </a:lnTo>
                      <a:lnTo>
                        <a:pt x="437" y="761"/>
                      </a:lnTo>
                      <a:lnTo>
                        <a:pt x="432" y="717"/>
                      </a:lnTo>
                      <a:lnTo>
                        <a:pt x="427" y="669"/>
                      </a:lnTo>
                      <a:lnTo>
                        <a:pt x="442" y="613"/>
                      </a:lnTo>
                      <a:lnTo>
                        <a:pt x="455" y="561"/>
                      </a:lnTo>
                      <a:lnTo>
                        <a:pt x="466" y="498"/>
                      </a:lnTo>
                      <a:lnTo>
                        <a:pt x="475" y="442"/>
                      </a:lnTo>
                      <a:lnTo>
                        <a:pt x="480" y="395"/>
                      </a:lnTo>
                      <a:lnTo>
                        <a:pt x="477" y="348"/>
                      </a:lnTo>
                      <a:lnTo>
                        <a:pt x="469" y="307"/>
                      </a:lnTo>
                      <a:lnTo>
                        <a:pt x="475" y="246"/>
                      </a:lnTo>
                      <a:lnTo>
                        <a:pt x="488" y="196"/>
                      </a:lnTo>
                      <a:lnTo>
                        <a:pt x="505" y="130"/>
                      </a:lnTo>
                      <a:lnTo>
                        <a:pt x="509" y="0"/>
                      </a:lnTo>
                      <a:lnTo>
                        <a:pt x="214" y="42"/>
                      </a:lnTo>
                      <a:lnTo>
                        <a:pt x="175" y="23"/>
                      </a:lnTo>
                    </a:path>
                  </a:pathLst>
                </a:custGeom>
                <a:solidFill>
                  <a:srgbClr val="808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grpSp>
            <p:nvGrpSpPr>
              <p:cNvPr id="130059" name="Group 11"/>
              <p:cNvGrpSpPr>
                <a:grpSpLocks/>
              </p:cNvGrpSpPr>
              <p:nvPr/>
            </p:nvGrpSpPr>
            <p:grpSpPr bwMode="auto">
              <a:xfrm>
                <a:off x="4187" y="2033"/>
                <a:ext cx="1257" cy="854"/>
                <a:chOff x="4187" y="2033"/>
                <a:chExt cx="1257" cy="854"/>
              </a:xfrm>
            </p:grpSpPr>
            <p:sp>
              <p:nvSpPr>
                <p:cNvPr id="130060" name="Freeform 12"/>
                <p:cNvSpPr>
                  <a:spLocks/>
                </p:cNvSpPr>
                <p:nvPr/>
              </p:nvSpPr>
              <p:spPr bwMode="auto">
                <a:xfrm>
                  <a:off x="5061" y="2188"/>
                  <a:ext cx="198" cy="247"/>
                </a:xfrm>
                <a:custGeom>
                  <a:avLst/>
                  <a:gdLst>
                    <a:gd name="T0" fmla="*/ 0 w 198"/>
                    <a:gd name="T1" fmla="*/ 146 h 247"/>
                    <a:gd name="T2" fmla="*/ 12 w 198"/>
                    <a:gd name="T3" fmla="*/ 90 h 247"/>
                    <a:gd name="T4" fmla="*/ 26 w 198"/>
                    <a:gd name="T5" fmla="*/ 56 h 247"/>
                    <a:gd name="T6" fmla="*/ 48 w 198"/>
                    <a:gd name="T7" fmla="*/ 25 h 247"/>
                    <a:gd name="T8" fmla="*/ 78 w 198"/>
                    <a:gd name="T9" fmla="*/ 0 h 247"/>
                    <a:gd name="T10" fmla="*/ 85 w 198"/>
                    <a:gd name="T11" fmla="*/ 44 h 247"/>
                    <a:gd name="T12" fmla="*/ 102 w 198"/>
                    <a:gd name="T13" fmla="*/ 82 h 247"/>
                    <a:gd name="T14" fmla="*/ 137 w 198"/>
                    <a:gd name="T15" fmla="*/ 130 h 247"/>
                    <a:gd name="T16" fmla="*/ 177 w 198"/>
                    <a:gd name="T17" fmla="*/ 167 h 247"/>
                    <a:gd name="T18" fmla="*/ 197 w 198"/>
                    <a:gd name="T19" fmla="*/ 171 h 247"/>
                    <a:gd name="T20" fmla="*/ 179 w 198"/>
                    <a:gd name="T21" fmla="*/ 214 h 247"/>
                    <a:gd name="T22" fmla="*/ 158 w 198"/>
                    <a:gd name="T23" fmla="*/ 246 h 247"/>
                    <a:gd name="T24" fmla="*/ 98 w 198"/>
                    <a:gd name="T25" fmla="*/ 221 h 247"/>
                    <a:gd name="T26" fmla="*/ 0 w 198"/>
                    <a:gd name="T27" fmla="*/ 146 h 2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98" h="247">
                      <a:moveTo>
                        <a:pt x="0" y="146"/>
                      </a:moveTo>
                      <a:lnTo>
                        <a:pt x="12" y="90"/>
                      </a:lnTo>
                      <a:lnTo>
                        <a:pt x="26" y="56"/>
                      </a:lnTo>
                      <a:lnTo>
                        <a:pt x="48" y="25"/>
                      </a:lnTo>
                      <a:lnTo>
                        <a:pt x="78" y="0"/>
                      </a:lnTo>
                      <a:lnTo>
                        <a:pt x="85" y="44"/>
                      </a:lnTo>
                      <a:lnTo>
                        <a:pt x="102" y="82"/>
                      </a:lnTo>
                      <a:lnTo>
                        <a:pt x="137" y="130"/>
                      </a:lnTo>
                      <a:lnTo>
                        <a:pt x="177" y="167"/>
                      </a:lnTo>
                      <a:lnTo>
                        <a:pt x="197" y="171"/>
                      </a:lnTo>
                      <a:lnTo>
                        <a:pt x="179" y="214"/>
                      </a:lnTo>
                      <a:lnTo>
                        <a:pt x="158" y="246"/>
                      </a:lnTo>
                      <a:lnTo>
                        <a:pt x="98" y="221"/>
                      </a:lnTo>
                      <a:lnTo>
                        <a:pt x="0" y="146"/>
                      </a:lnTo>
                    </a:path>
                  </a:pathLst>
                </a:custGeom>
                <a:solidFill>
                  <a:srgbClr val="E0E0FF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61" name="Freeform 13"/>
                <p:cNvSpPr>
                  <a:spLocks/>
                </p:cNvSpPr>
                <p:nvPr/>
              </p:nvSpPr>
              <p:spPr bwMode="auto">
                <a:xfrm>
                  <a:off x="4381" y="2307"/>
                  <a:ext cx="194" cy="199"/>
                </a:xfrm>
                <a:custGeom>
                  <a:avLst/>
                  <a:gdLst>
                    <a:gd name="T0" fmla="*/ 0 w 194"/>
                    <a:gd name="T1" fmla="*/ 123 h 199"/>
                    <a:gd name="T2" fmla="*/ 53 w 194"/>
                    <a:gd name="T3" fmla="*/ 198 h 199"/>
                    <a:gd name="T4" fmla="*/ 101 w 194"/>
                    <a:gd name="T5" fmla="*/ 187 h 199"/>
                    <a:gd name="T6" fmla="*/ 144 w 194"/>
                    <a:gd name="T7" fmla="*/ 156 h 199"/>
                    <a:gd name="T8" fmla="*/ 187 w 194"/>
                    <a:gd name="T9" fmla="*/ 123 h 199"/>
                    <a:gd name="T10" fmla="*/ 193 w 194"/>
                    <a:gd name="T11" fmla="*/ 79 h 199"/>
                    <a:gd name="T12" fmla="*/ 108 w 194"/>
                    <a:gd name="T13" fmla="*/ 0 h 199"/>
                    <a:gd name="T14" fmla="*/ 60 w 194"/>
                    <a:gd name="T15" fmla="*/ 56 h 199"/>
                    <a:gd name="T16" fmla="*/ 0 w 194"/>
                    <a:gd name="T17" fmla="*/ 123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4" h="199">
                      <a:moveTo>
                        <a:pt x="0" y="123"/>
                      </a:moveTo>
                      <a:lnTo>
                        <a:pt x="53" y="198"/>
                      </a:lnTo>
                      <a:lnTo>
                        <a:pt x="101" y="187"/>
                      </a:lnTo>
                      <a:lnTo>
                        <a:pt x="144" y="156"/>
                      </a:lnTo>
                      <a:lnTo>
                        <a:pt x="187" y="123"/>
                      </a:lnTo>
                      <a:lnTo>
                        <a:pt x="193" y="79"/>
                      </a:lnTo>
                      <a:lnTo>
                        <a:pt x="108" y="0"/>
                      </a:lnTo>
                      <a:lnTo>
                        <a:pt x="60" y="56"/>
                      </a:lnTo>
                      <a:lnTo>
                        <a:pt x="0" y="123"/>
                      </a:lnTo>
                    </a:path>
                  </a:pathLst>
                </a:custGeom>
                <a:solidFill>
                  <a:srgbClr val="E0E0FF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62" name="Freeform 14"/>
                <p:cNvSpPr>
                  <a:spLocks/>
                </p:cNvSpPr>
                <p:nvPr/>
              </p:nvSpPr>
              <p:spPr bwMode="auto">
                <a:xfrm>
                  <a:off x="4416" y="2184"/>
                  <a:ext cx="821" cy="703"/>
                </a:xfrm>
                <a:custGeom>
                  <a:avLst/>
                  <a:gdLst>
                    <a:gd name="T0" fmla="*/ 476 w 821"/>
                    <a:gd name="T1" fmla="*/ 32 h 703"/>
                    <a:gd name="T2" fmla="*/ 552 w 821"/>
                    <a:gd name="T3" fmla="*/ 53 h 703"/>
                    <a:gd name="T4" fmla="*/ 584 w 821"/>
                    <a:gd name="T5" fmla="*/ 71 h 703"/>
                    <a:gd name="T6" fmla="*/ 608 w 821"/>
                    <a:gd name="T7" fmla="*/ 95 h 703"/>
                    <a:gd name="T8" fmla="*/ 649 w 821"/>
                    <a:gd name="T9" fmla="*/ 115 h 703"/>
                    <a:gd name="T10" fmla="*/ 695 w 821"/>
                    <a:gd name="T11" fmla="*/ 171 h 703"/>
                    <a:gd name="T12" fmla="*/ 747 w 821"/>
                    <a:gd name="T13" fmla="*/ 214 h 703"/>
                    <a:gd name="T14" fmla="*/ 819 w 821"/>
                    <a:gd name="T15" fmla="*/ 234 h 703"/>
                    <a:gd name="T16" fmla="*/ 816 w 821"/>
                    <a:gd name="T17" fmla="*/ 324 h 703"/>
                    <a:gd name="T18" fmla="*/ 788 w 821"/>
                    <a:gd name="T19" fmla="*/ 408 h 703"/>
                    <a:gd name="T20" fmla="*/ 726 w 821"/>
                    <a:gd name="T21" fmla="*/ 432 h 703"/>
                    <a:gd name="T22" fmla="*/ 670 w 821"/>
                    <a:gd name="T23" fmla="*/ 452 h 703"/>
                    <a:gd name="T24" fmla="*/ 682 w 821"/>
                    <a:gd name="T25" fmla="*/ 535 h 703"/>
                    <a:gd name="T26" fmla="*/ 683 w 821"/>
                    <a:gd name="T27" fmla="*/ 645 h 703"/>
                    <a:gd name="T28" fmla="*/ 635 w 821"/>
                    <a:gd name="T29" fmla="*/ 673 h 703"/>
                    <a:gd name="T30" fmla="*/ 529 w 821"/>
                    <a:gd name="T31" fmla="*/ 687 h 703"/>
                    <a:gd name="T32" fmla="*/ 430 w 821"/>
                    <a:gd name="T33" fmla="*/ 682 h 703"/>
                    <a:gd name="T34" fmla="*/ 350 w 821"/>
                    <a:gd name="T35" fmla="*/ 702 h 703"/>
                    <a:gd name="T36" fmla="*/ 234 w 821"/>
                    <a:gd name="T37" fmla="*/ 674 h 703"/>
                    <a:gd name="T38" fmla="*/ 173 w 821"/>
                    <a:gd name="T39" fmla="*/ 640 h 703"/>
                    <a:gd name="T40" fmla="*/ 167 w 821"/>
                    <a:gd name="T41" fmla="*/ 554 h 703"/>
                    <a:gd name="T42" fmla="*/ 152 w 821"/>
                    <a:gd name="T43" fmla="*/ 479 h 703"/>
                    <a:gd name="T44" fmla="*/ 112 w 821"/>
                    <a:gd name="T45" fmla="*/ 435 h 703"/>
                    <a:gd name="T46" fmla="*/ 90 w 821"/>
                    <a:gd name="T47" fmla="*/ 368 h 703"/>
                    <a:gd name="T48" fmla="*/ 39 w 821"/>
                    <a:gd name="T49" fmla="*/ 342 h 703"/>
                    <a:gd name="T50" fmla="*/ 0 w 821"/>
                    <a:gd name="T51" fmla="*/ 309 h 703"/>
                    <a:gd name="T52" fmla="*/ 63 w 821"/>
                    <a:gd name="T53" fmla="*/ 283 h 703"/>
                    <a:gd name="T54" fmla="*/ 128 w 821"/>
                    <a:gd name="T55" fmla="*/ 211 h 703"/>
                    <a:gd name="T56" fmla="*/ 152 w 821"/>
                    <a:gd name="T57" fmla="*/ 151 h 703"/>
                    <a:gd name="T58" fmla="*/ 179 w 821"/>
                    <a:gd name="T59" fmla="*/ 96 h 703"/>
                    <a:gd name="T60" fmla="*/ 218 w 821"/>
                    <a:gd name="T61" fmla="*/ 60 h 703"/>
                    <a:gd name="T62" fmla="*/ 281 w 821"/>
                    <a:gd name="T63" fmla="*/ 23 h 7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821" h="703">
                      <a:moveTo>
                        <a:pt x="361" y="0"/>
                      </a:moveTo>
                      <a:lnTo>
                        <a:pt x="476" y="32"/>
                      </a:lnTo>
                      <a:lnTo>
                        <a:pt x="522" y="43"/>
                      </a:lnTo>
                      <a:lnTo>
                        <a:pt x="552" y="53"/>
                      </a:lnTo>
                      <a:lnTo>
                        <a:pt x="568" y="60"/>
                      </a:lnTo>
                      <a:lnTo>
                        <a:pt x="584" y="71"/>
                      </a:lnTo>
                      <a:lnTo>
                        <a:pt x="597" y="82"/>
                      </a:lnTo>
                      <a:lnTo>
                        <a:pt x="608" y="95"/>
                      </a:lnTo>
                      <a:lnTo>
                        <a:pt x="618" y="116"/>
                      </a:lnTo>
                      <a:lnTo>
                        <a:pt x="649" y="115"/>
                      </a:lnTo>
                      <a:lnTo>
                        <a:pt x="670" y="144"/>
                      </a:lnTo>
                      <a:lnTo>
                        <a:pt x="695" y="171"/>
                      </a:lnTo>
                      <a:lnTo>
                        <a:pt x="718" y="193"/>
                      </a:lnTo>
                      <a:lnTo>
                        <a:pt x="747" y="214"/>
                      </a:lnTo>
                      <a:lnTo>
                        <a:pt x="782" y="227"/>
                      </a:lnTo>
                      <a:lnTo>
                        <a:pt x="819" y="234"/>
                      </a:lnTo>
                      <a:lnTo>
                        <a:pt x="820" y="269"/>
                      </a:lnTo>
                      <a:lnTo>
                        <a:pt x="816" y="324"/>
                      </a:lnTo>
                      <a:lnTo>
                        <a:pt x="804" y="374"/>
                      </a:lnTo>
                      <a:lnTo>
                        <a:pt x="788" y="408"/>
                      </a:lnTo>
                      <a:lnTo>
                        <a:pt x="763" y="429"/>
                      </a:lnTo>
                      <a:lnTo>
                        <a:pt x="726" y="432"/>
                      </a:lnTo>
                      <a:lnTo>
                        <a:pt x="681" y="419"/>
                      </a:lnTo>
                      <a:lnTo>
                        <a:pt x="670" y="452"/>
                      </a:lnTo>
                      <a:lnTo>
                        <a:pt x="672" y="489"/>
                      </a:lnTo>
                      <a:lnTo>
                        <a:pt x="682" y="535"/>
                      </a:lnTo>
                      <a:lnTo>
                        <a:pt x="686" y="591"/>
                      </a:lnTo>
                      <a:lnTo>
                        <a:pt x="683" y="645"/>
                      </a:lnTo>
                      <a:lnTo>
                        <a:pt x="684" y="678"/>
                      </a:lnTo>
                      <a:lnTo>
                        <a:pt x="635" y="673"/>
                      </a:lnTo>
                      <a:lnTo>
                        <a:pt x="602" y="675"/>
                      </a:lnTo>
                      <a:lnTo>
                        <a:pt x="529" y="687"/>
                      </a:lnTo>
                      <a:lnTo>
                        <a:pt x="469" y="690"/>
                      </a:lnTo>
                      <a:lnTo>
                        <a:pt x="430" y="682"/>
                      </a:lnTo>
                      <a:lnTo>
                        <a:pt x="401" y="697"/>
                      </a:lnTo>
                      <a:lnTo>
                        <a:pt x="350" y="702"/>
                      </a:lnTo>
                      <a:lnTo>
                        <a:pt x="285" y="693"/>
                      </a:lnTo>
                      <a:lnTo>
                        <a:pt x="234" y="674"/>
                      </a:lnTo>
                      <a:lnTo>
                        <a:pt x="202" y="659"/>
                      </a:lnTo>
                      <a:lnTo>
                        <a:pt x="173" y="640"/>
                      </a:lnTo>
                      <a:lnTo>
                        <a:pt x="143" y="616"/>
                      </a:lnTo>
                      <a:lnTo>
                        <a:pt x="167" y="554"/>
                      </a:lnTo>
                      <a:lnTo>
                        <a:pt x="179" y="503"/>
                      </a:lnTo>
                      <a:lnTo>
                        <a:pt x="152" y="479"/>
                      </a:lnTo>
                      <a:lnTo>
                        <a:pt x="127" y="456"/>
                      </a:lnTo>
                      <a:lnTo>
                        <a:pt x="112" y="435"/>
                      </a:lnTo>
                      <a:lnTo>
                        <a:pt x="104" y="408"/>
                      </a:lnTo>
                      <a:lnTo>
                        <a:pt x="90" y="368"/>
                      </a:lnTo>
                      <a:lnTo>
                        <a:pt x="66" y="353"/>
                      </a:lnTo>
                      <a:lnTo>
                        <a:pt x="39" y="342"/>
                      </a:lnTo>
                      <a:lnTo>
                        <a:pt x="16" y="328"/>
                      </a:lnTo>
                      <a:lnTo>
                        <a:pt x="0" y="309"/>
                      </a:lnTo>
                      <a:lnTo>
                        <a:pt x="25" y="302"/>
                      </a:lnTo>
                      <a:lnTo>
                        <a:pt x="63" y="283"/>
                      </a:lnTo>
                      <a:lnTo>
                        <a:pt x="95" y="258"/>
                      </a:lnTo>
                      <a:lnTo>
                        <a:pt x="128" y="211"/>
                      </a:lnTo>
                      <a:lnTo>
                        <a:pt x="135" y="175"/>
                      </a:lnTo>
                      <a:lnTo>
                        <a:pt x="152" y="151"/>
                      </a:lnTo>
                      <a:lnTo>
                        <a:pt x="168" y="128"/>
                      </a:lnTo>
                      <a:lnTo>
                        <a:pt x="179" y="96"/>
                      </a:lnTo>
                      <a:lnTo>
                        <a:pt x="193" y="74"/>
                      </a:lnTo>
                      <a:lnTo>
                        <a:pt x="218" y="60"/>
                      </a:lnTo>
                      <a:lnTo>
                        <a:pt x="247" y="60"/>
                      </a:lnTo>
                      <a:lnTo>
                        <a:pt x="281" y="23"/>
                      </a:lnTo>
                      <a:lnTo>
                        <a:pt x="361" y="0"/>
                      </a:lnTo>
                    </a:path>
                  </a:pathLst>
                </a:custGeom>
                <a:solidFill>
                  <a:srgbClr val="A0A0C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63" name="Freeform 15"/>
                <p:cNvSpPr>
                  <a:spLocks/>
                </p:cNvSpPr>
                <p:nvPr/>
              </p:nvSpPr>
              <p:spPr bwMode="auto">
                <a:xfrm>
                  <a:off x="4187" y="2112"/>
                  <a:ext cx="305" cy="324"/>
                </a:xfrm>
                <a:custGeom>
                  <a:avLst/>
                  <a:gdLst>
                    <a:gd name="T0" fmla="*/ 279 w 305"/>
                    <a:gd name="T1" fmla="*/ 100 h 324"/>
                    <a:gd name="T2" fmla="*/ 296 w 305"/>
                    <a:gd name="T3" fmla="*/ 124 h 324"/>
                    <a:gd name="T4" fmla="*/ 304 w 305"/>
                    <a:gd name="T5" fmla="*/ 166 h 324"/>
                    <a:gd name="T6" fmla="*/ 297 w 305"/>
                    <a:gd name="T7" fmla="*/ 211 h 324"/>
                    <a:gd name="T8" fmla="*/ 279 w 305"/>
                    <a:gd name="T9" fmla="*/ 244 h 324"/>
                    <a:gd name="T10" fmla="*/ 248 w 305"/>
                    <a:gd name="T11" fmla="*/ 287 h 324"/>
                    <a:gd name="T12" fmla="*/ 221 w 305"/>
                    <a:gd name="T13" fmla="*/ 310 h 324"/>
                    <a:gd name="T14" fmla="*/ 189 w 305"/>
                    <a:gd name="T15" fmla="*/ 323 h 324"/>
                    <a:gd name="T16" fmla="*/ 149 w 305"/>
                    <a:gd name="T17" fmla="*/ 322 h 324"/>
                    <a:gd name="T18" fmla="*/ 125 w 305"/>
                    <a:gd name="T19" fmla="*/ 310 h 324"/>
                    <a:gd name="T20" fmla="*/ 100 w 305"/>
                    <a:gd name="T21" fmla="*/ 290 h 324"/>
                    <a:gd name="T22" fmla="*/ 51 w 305"/>
                    <a:gd name="T23" fmla="*/ 286 h 324"/>
                    <a:gd name="T24" fmla="*/ 7 w 305"/>
                    <a:gd name="T25" fmla="*/ 282 h 324"/>
                    <a:gd name="T26" fmla="*/ 0 w 305"/>
                    <a:gd name="T27" fmla="*/ 271 h 324"/>
                    <a:gd name="T28" fmla="*/ 0 w 305"/>
                    <a:gd name="T29" fmla="*/ 251 h 324"/>
                    <a:gd name="T30" fmla="*/ 7 w 305"/>
                    <a:gd name="T31" fmla="*/ 242 h 324"/>
                    <a:gd name="T32" fmla="*/ 41 w 305"/>
                    <a:gd name="T33" fmla="*/ 235 h 324"/>
                    <a:gd name="T34" fmla="*/ 77 w 305"/>
                    <a:gd name="T35" fmla="*/ 239 h 324"/>
                    <a:gd name="T36" fmla="*/ 0 w 305"/>
                    <a:gd name="T37" fmla="*/ 178 h 324"/>
                    <a:gd name="T38" fmla="*/ 0 w 305"/>
                    <a:gd name="T39" fmla="*/ 159 h 324"/>
                    <a:gd name="T40" fmla="*/ 4 w 305"/>
                    <a:gd name="T41" fmla="*/ 143 h 324"/>
                    <a:gd name="T42" fmla="*/ 21 w 305"/>
                    <a:gd name="T43" fmla="*/ 133 h 324"/>
                    <a:gd name="T44" fmla="*/ 105 w 305"/>
                    <a:gd name="T45" fmla="*/ 191 h 324"/>
                    <a:gd name="T46" fmla="*/ 54 w 305"/>
                    <a:gd name="T47" fmla="*/ 147 h 324"/>
                    <a:gd name="T48" fmla="*/ 16 w 305"/>
                    <a:gd name="T49" fmla="*/ 105 h 324"/>
                    <a:gd name="T50" fmla="*/ 17 w 305"/>
                    <a:gd name="T51" fmla="*/ 88 h 324"/>
                    <a:gd name="T52" fmla="*/ 27 w 305"/>
                    <a:gd name="T53" fmla="*/ 77 h 324"/>
                    <a:gd name="T54" fmla="*/ 44 w 305"/>
                    <a:gd name="T55" fmla="*/ 76 h 324"/>
                    <a:gd name="T56" fmla="*/ 141 w 305"/>
                    <a:gd name="T57" fmla="*/ 147 h 324"/>
                    <a:gd name="T58" fmla="*/ 106 w 305"/>
                    <a:gd name="T59" fmla="*/ 112 h 324"/>
                    <a:gd name="T60" fmla="*/ 70 w 305"/>
                    <a:gd name="T61" fmla="*/ 61 h 324"/>
                    <a:gd name="T62" fmla="*/ 70 w 305"/>
                    <a:gd name="T63" fmla="*/ 47 h 324"/>
                    <a:gd name="T64" fmla="*/ 80 w 305"/>
                    <a:gd name="T65" fmla="*/ 37 h 324"/>
                    <a:gd name="T66" fmla="*/ 96 w 305"/>
                    <a:gd name="T67" fmla="*/ 33 h 324"/>
                    <a:gd name="T68" fmla="*/ 133 w 305"/>
                    <a:gd name="T69" fmla="*/ 59 h 324"/>
                    <a:gd name="T70" fmla="*/ 171 w 305"/>
                    <a:gd name="T71" fmla="*/ 95 h 324"/>
                    <a:gd name="T72" fmla="*/ 202 w 305"/>
                    <a:gd name="T73" fmla="*/ 113 h 324"/>
                    <a:gd name="T74" fmla="*/ 215 w 305"/>
                    <a:gd name="T75" fmla="*/ 111 h 324"/>
                    <a:gd name="T76" fmla="*/ 202 w 305"/>
                    <a:gd name="T77" fmla="*/ 84 h 324"/>
                    <a:gd name="T78" fmla="*/ 205 w 305"/>
                    <a:gd name="T79" fmla="*/ 49 h 324"/>
                    <a:gd name="T80" fmla="*/ 221 w 305"/>
                    <a:gd name="T81" fmla="*/ 18 h 324"/>
                    <a:gd name="T82" fmla="*/ 237 w 305"/>
                    <a:gd name="T83" fmla="*/ 4 h 324"/>
                    <a:gd name="T84" fmla="*/ 248 w 305"/>
                    <a:gd name="T85" fmla="*/ 0 h 324"/>
                    <a:gd name="T86" fmla="*/ 256 w 305"/>
                    <a:gd name="T87" fmla="*/ 6 h 324"/>
                    <a:gd name="T88" fmla="*/ 265 w 305"/>
                    <a:gd name="T89" fmla="*/ 22 h 324"/>
                    <a:gd name="T90" fmla="*/ 258 w 305"/>
                    <a:gd name="T91" fmla="*/ 45 h 324"/>
                    <a:gd name="T92" fmla="*/ 254 w 305"/>
                    <a:gd name="T93" fmla="*/ 71 h 324"/>
                    <a:gd name="T94" fmla="*/ 261 w 305"/>
                    <a:gd name="T95" fmla="*/ 89 h 324"/>
                    <a:gd name="T96" fmla="*/ 279 w 305"/>
                    <a:gd name="T97" fmla="*/ 100 h 3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305" h="324">
                      <a:moveTo>
                        <a:pt x="279" y="100"/>
                      </a:moveTo>
                      <a:lnTo>
                        <a:pt x="296" y="124"/>
                      </a:lnTo>
                      <a:lnTo>
                        <a:pt x="304" y="166"/>
                      </a:lnTo>
                      <a:lnTo>
                        <a:pt x="297" y="211"/>
                      </a:lnTo>
                      <a:lnTo>
                        <a:pt x="279" y="244"/>
                      </a:lnTo>
                      <a:lnTo>
                        <a:pt x="248" y="287"/>
                      </a:lnTo>
                      <a:lnTo>
                        <a:pt x="221" y="310"/>
                      </a:lnTo>
                      <a:lnTo>
                        <a:pt x="189" y="323"/>
                      </a:lnTo>
                      <a:lnTo>
                        <a:pt x="149" y="322"/>
                      </a:lnTo>
                      <a:lnTo>
                        <a:pt x="125" y="310"/>
                      </a:lnTo>
                      <a:lnTo>
                        <a:pt x="100" y="290"/>
                      </a:lnTo>
                      <a:lnTo>
                        <a:pt x="51" y="286"/>
                      </a:lnTo>
                      <a:lnTo>
                        <a:pt x="7" y="282"/>
                      </a:lnTo>
                      <a:lnTo>
                        <a:pt x="0" y="271"/>
                      </a:lnTo>
                      <a:lnTo>
                        <a:pt x="0" y="251"/>
                      </a:lnTo>
                      <a:lnTo>
                        <a:pt x="7" y="242"/>
                      </a:lnTo>
                      <a:lnTo>
                        <a:pt x="41" y="235"/>
                      </a:lnTo>
                      <a:lnTo>
                        <a:pt x="77" y="239"/>
                      </a:lnTo>
                      <a:lnTo>
                        <a:pt x="0" y="178"/>
                      </a:lnTo>
                      <a:lnTo>
                        <a:pt x="0" y="159"/>
                      </a:lnTo>
                      <a:lnTo>
                        <a:pt x="4" y="143"/>
                      </a:lnTo>
                      <a:lnTo>
                        <a:pt x="21" y="133"/>
                      </a:lnTo>
                      <a:lnTo>
                        <a:pt x="105" y="191"/>
                      </a:lnTo>
                      <a:lnTo>
                        <a:pt x="54" y="147"/>
                      </a:lnTo>
                      <a:lnTo>
                        <a:pt x="16" y="105"/>
                      </a:lnTo>
                      <a:lnTo>
                        <a:pt x="17" y="88"/>
                      </a:lnTo>
                      <a:lnTo>
                        <a:pt x="27" y="77"/>
                      </a:lnTo>
                      <a:lnTo>
                        <a:pt x="44" y="76"/>
                      </a:lnTo>
                      <a:lnTo>
                        <a:pt x="141" y="147"/>
                      </a:lnTo>
                      <a:lnTo>
                        <a:pt x="106" y="112"/>
                      </a:lnTo>
                      <a:lnTo>
                        <a:pt x="70" y="61"/>
                      </a:lnTo>
                      <a:lnTo>
                        <a:pt x="70" y="47"/>
                      </a:lnTo>
                      <a:lnTo>
                        <a:pt x="80" y="37"/>
                      </a:lnTo>
                      <a:lnTo>
                        <a:pt x="96" y="33"/>
                      </a:lnTo>
                      <a:lnTo>
                        <a:pt x="133" y="59"/>
                      </a:lnTo>
                      <a:lnTo>
                        <a:pt x="171" y="95"/>
                      </a:lnTo>
                      <a:lnTo>
                        <a:pt x="202" y="113"/>
                      </a:lnTo>
                      <a:lnTo>
                        <a:pt x="215" y="111"/>
                      </a:lnTo>
                      <a:lnTo>
                        <a:pt x="202" y="84"/>
                      </a:lnTo>
                      <a:lnTo>
                        <a:pt x="205" y="49"/>
                      </a:lnTo>
                      <a:lnTo>
                        <a:pt x="221" y="18"/>
                      </a:lnTo>
                      <a:lnTo>
                        <a:pt x="237" y="4"/>
                      </a:lnTo>
                      <a:lnTo>
                        <a:pt x="248" y="0"/>
                      </a:lnTo>
                      <a:lnTo>
                        <a:pt x="256" y="6"/>
                      </a:lnTo>
                      <a:lnTo>
                        <a:pt x="265" y="22"/>
                      </a:lnTo>
                      <a:lnTo>
                        <a:pt x="258" y="45"/>
                      </a:lnTo>
                      <a:lnTo>
                        <a:pt x="254" y="71"/>
                      </a:lnTo>
                      <a:lnTo>
                        <a:pt x="261" y="89"/>
                      </a:lnTo>
                      <a:lnTo>
                        <a:pt x="279" y="100"/>
                      </a:lnTo>
                    </a:path>
                  </a:pathLst>
                </a:custGeom>
                <a:solidFill>
                  <a:srgbClr val="E0A08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64" name="Line 16"/>
                <p:cNvSpPr>
                  <a:spLocks noChangeShapeType="1"/>
                </p:cNvSpPr>
                <p:nvPr/>
              </p:nvSpPr>
              <p:spPr bwMode="auto">
                <a:xfrm flipV="1">
                  <a:off x="4876" y="2700"/>
                  <a:ext cx="185" cy="4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grpSp>
              <p:nvGrpSpPr>
                <p:cNvPr id="130065" name="Group 17"/>
                <p:cNvGrpSpPr>
                  <a:grpSpLocks/>
                </p:cNvGrpSpPr>
                <p:nvPr/>
              </p:nvGrpSpPr>
              <p:grpSpPr bwMode="auto">
                <a:xfrm>
                  <a:off x="4634" y="2165"/>
                  <a:ext cx="259" cy="322"/>
                  <a:chOff x="4634" y="2165"/>
                  <a:chExt cx="259" cy="322"/>
                </a:xfrm>
              </p:grpSpPr>
              <p:sp>
                <p:nvSpPr>
                  <p:cNvPr id="130066" name="Freeform 18"/>
                  <p:cNvSpPr>
                    <a:spLocks/>
                  </p:cNvSpPr>
                  <p:nvPr/>
                </p:nvSpPr>
                <p:spPr bwMode="auto">
                  <a:xfrm>
                    <a:off x="4634" y="2165"/>
                    <a:ext cx="259" cy="322"/>
                  </a:xfrm>
                  <a:custGeom>
                    <a:avLst/>
                    <a:gdLst>
                      <a:gd name="T0" fmla="*/ 73 w 259"/>
                      <a:gd name="T1" fmla="*/ 26 h 322"/>
                      <a:gd name="T2" fmla="*/ 0 w 259"/>
                      <a:gd name="T3" fmla="*/ 76 h 322"/>
                      <a:gd name="T4" fmla="*/ 32 w 259"/>
                      <a:gd name="T5" fmla="*/ 189 h 322"/>
                      <a:gd name="T6" fmla="*/ 126 w 259"/>
                      <a:gd name="T7" fmla="*/ 321 h 322"/>
                      <a:gd name="T8" fmla="*/ 161 w 259"/>
                      <a:gd name="T9" fmla="*/ 276 h 322"/>
                      <a:gd name="T10" fmla="*/ 258 w 259"/>
                      <a:gd name="T11" fmla="*/ 56 h 322"/>
                      <a:gd name="T12" fmla="*/ 214 w 259"/>
                      <a:gd name="T13" fmla="*/ 0 h 322"/>
                      <a:gd name="T14" fmla="*/ 140 w 259"/>
                      <a:gd name="T15" fmla="*/ 56 h 322"/>
                      <a:gd name="T16" fmla="*/ 73 w 259"/>
                      <a:gd name="T17" fmla="*/ 26 h 3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59" h="322">
                        <a:moveTo>
                          <a:pt x="73" y="26"/>
                        </a:moveTo>
                        <a:lnTo>
                          <a:pt x="0" y="76"/>
                        </a:lnTo>
                        <a:lnTo>
                          <a:pt x="32" y="189"/>
                        </a:lnTo>
                        <a:lnTo>
                          <a:pt x="126" y="321"/>
                        </a:lnTo>
                        <a:lnTo>
                          <a:pt x="161" y="276"/>
                        </a:lnTo>
                        <a:lnTo>
                          <a:pt x="258" y="56"/>
                        </a:lnTo>
                        <a:lnTo>
                          <a:pt x="214" y="0"/>
                        </a:lnTo>
                        <a:lnTo>
                          <a:pt x="140" y="56"/>
                        </a:lnTo>
                        <a:lnTo>
                          <a:pt x="73" y="26"/>
                        </a:lnTo>
                      </a:path>
                    </a:pathLst>
                  </a:custGeom>
                  <a:solidFill>
                    <a:srgbClr val="E0E0FF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  <p:sp>
                <p:nvSpPr>
                  <p:cNvPr id="130067" name="Freeform 19"/>
                  <p:cNvSpPr>
                    <a:spLocks/>
                  </p:cNvSpPr>
                  <p:nvPr/>
                </p:nvSpPr>
                <p:spPr bwMode="auto">
                  <a:xfrm>
                    <a:off x="4769" y="2290"/>
                    <a:ext cx="72" cy="37"/>
                  </a:xfrm>
                  <a:custGeom>
                    <a:avLst/>
                    <a:gdLst>
                      <a:gd name="T0" fmla="*/ 0 w 72"/>
                      <a:gd name="T1" fmla="*/ 0 h 37"/>
                      <a:gd name="T2" fmla="*/ 71 w 72"/>
                      <a:gd name="T3" fmla="*/ 36 h 37"/>
                      <a:gd name="T4" fmla="*/ 32 w 72"/>
                      <a:gd name="T5" fmla="*/ 30 h 37"/>
                      <a:gd name="T6" fmla="*/ 0 w 72"/>
                      <a:gd name="T7" fmla="*/ 0 h 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72" h="37">
                        <a:moveTo>
                          <a:pt x="0" y="0"/>
                        </a:moveTo>
                        <a:lnTo>
                          <a:pt x="71" y="36"/>
                        </a:lnTo>
                        <a:lnTo>
                          <a:pt x="32" y="3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C0C0E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  <p:sp>
                <p:nvSpPr>
                  <p:cNvPr id="130068" name="Freeform 20"/>
                  <p:cNvSpPr>
                    <a:spLocks/>
                  </p:cNvSpPr>
                  <p:nvPr/>
                </p:nvSpPr>
                <p:spPr bwMode="auto">
                  <a:xfrm>
                    <a:off x="4654" y="2304"/>
                    <a:ext cx="30" cy="20"/>
                  </a:xfrm>
                  <a:custGeom>
                    <a:avLst/>
                    <a:gdLst>
                      <a:gd name="T0" fmla="*/ 29 w 30"/>
                      <a:gd name="T1" fmla="*/ 0 h 20"/>
                      <a:gd name="T2" fmla="*/ 0 w 30"/>
                      <a:gd name="T3" fmla="*/ 19 h 20"/>
                      <a:gd name="T4" fmla="*/ 20 w 30"/>
                      <a:gd name="T5" fmla="*/ 14 h 20"/>
                      <a:gd name="T6" fmla="*/ 29 w 30"/>
                      <a:gd name="T7" fmla="*/ 0 h 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0" h="20">
                        <a:moveTo>
                          <a:pt x="29" y="0"/>
                        </a:moveTo>
                        <a:lnTo>
                          <a:pt x="0" y="19"/>
                        </a:lnTo>
                        <a:lnTo>
                          <a:pt x="20" y="14"/>
                        </a:lnTo>
                        <a:lnTo>
                          <a:pt x="29" y="0"/>
                        </a:lnTo>
                      </a:path>
                    </a:pathLst>
                  </a:custGeom>
                  <a:solidFill>
                    <a:srgbClr val="C0C0E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130069" name="Group 21"/>
                <p:cNvGrpSpPr>
                  <a:grpSpLocks/>
                </p:cNvGrpSpPr>
                <p:nvPr/>
              </p:nvGrpSpPr>
              <p:grpSpPr bwMode="auto">
                <a:xfrm>
                  <a:off x="4690" y="2256"/>
                  <a:ext cx="116" cy="325"/>
                  <a:chOff x="4690" y="2256"/>
                  <a:chExt cx="116" cy="325"/>
                </a:xfrm>
              </p:grpSpPr>
              <p:sp>
                <p:nvSpPr>
                  <p:cNvPr id="130070" name="Freeform 22"/>
                  <p:cNvSpPr>
                    <a:spLocks/>
                  </p:cNvSpPr>
                  <p:nvPr/>
                </p:nvSpPr>
                <p:spPr bwMode="auto">
                  <a:xfrm>
                    <a:off x="4690" y="2256"/>
                    <a:ext cx="116" cy="325"/>
                  </a:xfrm>
                  <a:custGeom>
                    <a:avLst/>
                    <a:gdLst>
                      <a:gd name="T0" fmla="*/ 29 w 116"/>
                      <a:gd name="T1" fmla="*/ 0 h 325"/>
                      <a:gd name="T2" fmla="*/ 74 w 116"/>
                      <a:gd name="T3" fmla="*/ 36 h 325"/>
                      <a:gd name="T4" fmla="*/ 63 w 116"/>
                      <a:gd name="T5" fmla="*/ 98 h 325"/>
                      <a:gd name="T6" fmla="*/ 115 w 116"/>
                      <a:gd name="T7" fmla="*/ 197 h 325"/>
                      <a:gd name="T8" fmla="*/ 63 w 116"/>
                      <a:gd name="T9" fmla="*/ 324 h 325"/>
                      <a:gd name="T10" fmla="*/ 0 w 116"/>
                      <a:gd name="T11" fmla="*/ 226 h 325"/>
                      <a:gd name="T12" fmla="*/ 25 w 116"/>
                      <a:gd name="T13" fmla="*/ 98 h 325"/>
                      <a:gd name="T14" fmla="*/ 5 w 116"/>
                      <a:gd name="T15" fmla="*/ 51 h 325"/>
                      <a:gd name="T16" fmla="*/ 29 w 116"/>
                      <a:gd name="T17" fmla="*/ 0 h 3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16" h="325">
                        <a:moveTo>
                          <a:pt x="29" y="0"/>
                        </a:moveTo>
                        <a:lnTo>
                          <a:pt x="74" y="36"/>
                        </a:lnTo>
                        <a:lnTo>
                          <a:pt x="63" y="98"/>
                        </a:lnTo>
                        <a:lnTo>
                          <a:pt x="115" y="197"/>
                        </a:lnTo>
                        <a:lnTo>
                          <a:pt x="63" y="324"/>
                        </a:lnTo>
                        <a:lnTo>
                          <a:pt x="0" y="226"/>
                        </a:lnTo>
                        <a:lnTo>
                          <a:pt x="25" y="98"/>
                        </a:lnTo>
                        <a:lnTo>
                          <a:pt x="5" y="51"/>
                        </a:lnTo>
                        <a:lnTo>
                          <a:pt x="29" y="0"/>
                        </a:lnTo>
                      </a:path>
                    </a:pathLst>
                  </a:custGeom>
                  <a:solidFill>
                    <a:srgbClr val="FF00A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  <p:sp>
                <p:nvSpPr>
                  <p:cNvPr id="130071" name="Freeform 23"/>
                  <p:cNvSpPr>
                    <a:spLocks/>
                  </p:cNvSpPr>
                  <p:nvPr/>
                </p:nvSpPr>
                <p:spPr bwMode="auto">
                  <a:xfrm>
                    <a:off x="4711" y="2350"/>
                    <a:ext cx="39" cy="17"/>
                  </a:xfrm>
                  <a:custGeom>
                    <a:avLst/>
                    <a:gdLst>
                      <a:gd name="T0" fmla="*/ 0 w 39"/>
                      <a:gd name="T1" fmla="*/ 3 h 17"/>
                      <a:gd name="T2" fmla="*/ 22 w 39"/>
                      <a:gd name="T3" fmla="*/ 10 h 17"/>
                      <a:gd name="T4" fmla="*/ 38 w 39"/>
                      <a:gd name="T5" fmla="*/ 0 h 17"/>
                      <a:gd name="T6" fmla="*/ 23 w 39"/>
                      <a:gd name="T7" fmla="*/ 16 h 17"/>
                      <a:gd name="T8" fmla="*/ 0 w 39"/>
                      <a:gd name="T9" fmla="*/ 3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9" h="17">
                        <a:moveTo>
                          <a:pt x="0" y="3"/>
                        </a:moveTo>
                        <a:lnTo>
                          <a:pt x="22" y="10"/>
                        </a:lnTo>
                        <a:lnTo>
                          <a:pt x="38" y="0"/>
                        </a:lnTo>
                        <a:lnTo>
                          <a:pt x="23" y="16"/>
                        </a:lnTo>
                        <a:lnTo>
                          <a:pt x="0" y="3"/>
                        </a:lnTo>
                      </a:path>
                    </a:pathLst>
                  </a:custGeom>
                  <a:solidFill>
                    <a:srgbClr val="E040A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sp>
              <p:nvSpPr>
                <p:cNvPr id="130072" name="Freeform 24"/>
                <p:cNvSpPr>
                  <a:spLocks/>
                </p:cNvSpPr>
                <p:nvPr/>
              </p:nvSpPr>
              <p:spPr bwMode="auto">
                <a:xfrm>
                  <a:off x="4548" y="2327"/>
                  <a:ext cx="105" cy="129"/>
                </a:xfrm>
                <a:custGeom>
                  <a:avLst/>
                  <a:gdLst>
                    <a:gd name="T0" fmla="*/ 0 w 105"/>
                    <a:gd name="T1" fmla="*/ 31 h 129"/>
                    <a:gd name="T2" fmla="*/ 19 w 105"/>
                    <a:gd name="T3" fmla="*/ 52 h 129"/>
                    <a:gd name="T4" fmla="*/ 21 w 105"/>
                    <a:gd name="T5" fmla="*/ 64 h 129"/>
                    <a:gd name="T6" fmla="*/ 31 w 105"/>
                    <a:gd name="T7" fmla="*/ 78 h 129"/>
                    <a:gd name="T8" fmla="*/ 45 w 105"/>
                    <a:gd name="T9" fmla="*/ 86 h 129"/>
                    <a:gd name="T10" fmla="*/ 57 w 105"/>
                    <a:gd name="T11" fmla="*/ 99 h 129"/>
                    <a:gd name="T12" fmla="*/ 66 w 105"/>
                    <a:gd name="T13" fmla="*/ 114 h 129"/>
                    <a:gd name="T14" fmla="*/ 89 w 105"/>
                    <a:gd name="T15" fmla="*/ 122 h 129"/>
                    <a:gd name="T16" fmla="*/ 104 w 105"/>
                    <a:gd name="T17" fmla="*/ 128 h 129"/>
                    <a:gd name="T18" fmla="*/ 77 w 105"/>
                    <a:gd name="T19" fmla="*/ 107 h 129"/>
                    <a:gd name="T20" fmla="*/ 62 w 105"/>
                    <a:gd name="T21" fmla="*/ 90 h 129"/>
                    <a:gd name="T22" fmla="*/ 51 w 105"/>
                    <a:gd name="T23" fmla="*/ 78 h 129"/>
                    <a:gd name="T24" fmla="*/ 49 w 105"/>
                    <a:gd name="T25" fmla="*/ 55 h 129"/>
                    <a:gd name="T26" fmla="*/ 41 w 105"/>
                    <a:gd name="T27" fmla="*/ 59 h 129"/>
                    <a:gd name="T28" fmla="*/ 31 w 105"/>
                    <a:gd name="T29" fmla="*/ 52 h 129"/>
                    <a:gd name="T30" fmla="*/ 22 w 105"/>
                    <a:gd name="T31" fmla="*/ 32 h 129"/>
                    <a:gd name="T32" fmla="*/ 19 w 105"/>
                    <a:gd name="T33" fmla="*/ 19 h 129"/>
                    <a:gd name="T34" fmla="*/ 20 w 105"/>
                    <a:gd name="T35" fmla="*/ 0 h 129"/>
                    <a:gd name="T36" fmla="*/ 9 w 105"/>
                    <a:gd name="T37" fmla="*/ 11 h 129"/>
                    <a:gd name="T38" fmla="*/ 0 w 105"/>
                    <a:gd name="T39" fmla="*/ 31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05" h="129">
                      <a:moveTo>
                        <a:pt x="0" y="31"/>
                      </a:moveTo>
                      <a:lnTo>
                        <a:pt x="19" y="52"/>
                      </a:lnTo>
                      <a:lnTo>
                        <a:pt x="21" y="64"/>
                      </a:lnTo>
                      <a:lnTo>
                        <a:pt x="31" y="78"/>
                      </a:lnTo>
                      <a:lnTo>
                        <a:pt x="45" y="86"/>
                      </a:lnTo>
                      <a:lnTo>
                        <a:pt x="57" y="99"/>
                      </a:lnTo>
                      <a:lnTo>
                        <a:pt x="66" y="114"/>
                      </a:lnTo>
                      <a:lnTo>
                        <a:pt x="89" y="122"/>
                      </a:lnTo>
                      <a:lnTo>
                        <a:pt x="104" y="128"/>
                      </a:lnTo>
                      <a:lnTo>
                        <a:pt x="77" y="107"/>
                      </a:lnTo>
                      <a:lnTo>
                        <a:pt x="62" y="90"/>
                      </a:lnTo>
                      <a:lnTo>
                        <a:pt x="51" y="78"/>
                      </a:lnTo>
                      <a:lnTo>
                        <a:pt x="49" y="55"/>
                      </a:lnTo>
                      <a:lnTo>
                        <a:pt x="41" y="59"/>
                      </a:lnTo>
                      <a:lnTo>
                        <a:pt x="31" y="52"/>
                      </a:lnTo>
                      <a:lnTo>
                        <a:pt x="22" y="32"/>
                      </a:lnTo>
                      <a:lnTo>
                        <a:pt x="19" y="19"/>
                      </a:lnTo>
                      <a:lnTo>
                        <a:pt x="20" y="0"/>
                      </a:lnTo>
                      <a:lnTo>
                        <a:pt x="9" y="11"/>
                      </a:lnTo>
                      <a:lnTo>
                        <a:pt x="0" y="31"/>
                      </a:lnTo>
                    </a:path>
                  </a:pathLst>
                </a:custGeom>
                <a:solidFill>
                  <a:srgbClr val="808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73" name="Freeform 25"/>
                <p:cNvSpPr>
                  <a:spLocks/>
                </p:cNvSpPr>
                <p:nvPr/>
              </p:nvSpPr>
              <p:spPr bwMode="auto">
                <a:xfrm>
                  <a:off x="4548" y="2647"/>
                  <a:ext cx="111" cy="106"/>
                </a:xfrm>
                <a:custGeom>
                  <a:avLst/>
                  <a:gdLst>
                    <a:gd name="T0" fmla="*/ 0 w 111"/>
                    <a:gd name="T1" fmla="*/ 0 h 106"/>
                    <a:gd name="T2" fmla="*/ 13 w 111"/>
                    <a:gd name="T3" fmla="*/ 16 h 106"/>
                    <a:gd name="T4" fmla="*/ 24 w 111"/>
                    <a:gd name="T5" fmla="*/ 26 h 106"/>
                    <a:gd name="T6" fmla="*/ 37 w 111"/>
                    <a:gd name="T7" fmla="*/ 40 h 106"/>
                    <a:gd name="T8" fmla="*/ 49 w 111"/>
                    <a:gd name="T9" fmla="*/ 54 h 106"/>
                    <a:gd name="T10" fmla="*/ 64 w 111"/>
                    <a:gd name="T11" fmla="*/ 68 h 106"/>
                    <a:gd name="T12" fmla="*/ 74 w 111"/>
                    <a:gd name="T13" fmla="*/ 105 h 106"/>
                    <a:gd name="T14" fmla="*/ 73 w 111"/>
                    <a:gd name="T15" fmla="*/ 71 h 106"/>
                    <a:gd name="T16" fmla="*/ 67 w 111"/>
                    <a:gd name="T17" fmla="*/ 54 h 106"/>
                    <a:gd name="T18" fmla="*/ 53 w 111"/>
                    <a:gd name="T19" fmla="*/ 44 h 106"/>
                    <a:gd name="T20" fmla="*/ 49 w 111"/>
                    <a:gd name="T21" fmla="*/ 36 h 106"/>
                    <a:gd name="T22" fmla="*/ 63 w 111"/>
                    <a:gd name="T23" fmla="*/ 40 h 106"/>
                    <a:gd name="T24" fmla="*/ 88 w 111"/>
                    <a:gd name="T25" fmla="*/ 41 h 106"/>
                    <a:gd name="T26" fmla="*/ 110 w 111"/>
                    <a:gd name="T27" fmla="*/ 36 h 106"/>
                    <a:gd name="T28" fmla="*/ 84 w 111"/>
                    <a:gd name="T29" fmla="*/ 33 h 106"/>
                    <a:gd name="T30" fmla="*/ 51 w 111"/>
                    <a:gd name="T31" fmla="*/ 28 h 106"/>
                    <a:gd name="T32" fmla="*/ 27 w 111"/>
                    <a:gd name="T33" fmla="*/ 18 h 106"/>
                    <a:gd name="T34" fmla="*/ 0 w 111"/>
                    <a:gd name="T35" fmla="*/ 0 h 1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11" h="106">
                      <a:moveTo>
                        <a:pt x="0" y="0"/>
                      </a:moveTo>
                      <a:lnTo>
                        <a:pt x="13" y="16"/>
                      </a:lnTo>
                      <a:lnTo>
                        <a:pt x="24" y="26"/>
                      </a:lnTo>
                      <a:lnTo>
                        <a:pt x="37" y="40"/>
                      </a:lnTo>
                      <a:lnTo>
                        <a:pt x="49" y="54"/>
                      </a:lnTo>
                      <a:lnTo>
                        <a:pt x="64" y="68"/>
                      </a:lnTo>
                      <a:lnTo>
                        <a:pt x="74" y="105"/>
                      </a:lnTo>
                      <a:lnTo>
                        <a:pt x="73" y="71"/>
                      </a:lnTo>
                      <a:lnTo>
                        <a:pt x="67" y="54"/>
                      </a:lnTo>
                      <a:lnTo>
                        <a:pt x="53" y="44"/>
                      </a:lnTo>
                      <a:lnTo>
                        <a:pt x="49" y="36"/>
                      </a:lnTo>
                      <a:lnTo>
                        <a:pt x="63" y="40"/>
                      </a:lnTo>
                      <a:lnTo>
                        <a:pt x="88" y="41"/>
                      </a:lnTo>
                      <a:lnTo>
                        <a:pt x="110" y="36"/>
                      </a:lnTo>
                      <a:lnTo>
                        <a:pt x="84" y="33"/>
                      </a:lnTo>
                      <a:lnTo>
                        <a:pt x="51" y="28"/>
                      </a:lnTo>
                      <a:lnTo>
                        <a:pt x="27" y="18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808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74" name="Freeform 26"/>
                <p:cNvSpPr>
                  <a:spLocks/>
                </p:cNvSpPr>
                <p:nvPr/>
              </p:nvSpPr>
              <p:spPr bwMode="auto">
                <a:xfrm>
                  <a:off x="5136" y="2033"/>
                  <a:ext cx="308" cy="324"/>
                </a:xfrm>
                <a:custGeom>
                  <a:avLst/>
                  <a:gdLst>
                    <a:gd name="T0" fmla="*/ 26 w 308"/>
                    <a:gd name="T1" fmla="*/ 100 h 324"/>
                    <a:gd name="T2" fmla="*/ 9 w 308"/>
                    <a:gd name="T3" fmla="*/ 124 h 324"/>
                    <a:gd name="T4" fmla="*/ 0 w 308"/>
                    <a:gd name="T5" fmla="*/ 166 h 324"/>
                    <a:gd name="T6" fmla="*/ 7 w 308"/>
                    <a:gd name="T7" fmla="*/ 211 h 324"/>
                    <a:gd name="T8" fmla="*/ 26 w 308"/>
                    <a:gd name="T9" fmla="*/ 245 h 324"/>
                    <a:gd name="T10" fmla="*/ 57 w 308"/>
                    <a:gd name="T11" fmla="*/ 287 h 324"/>
                    <a:gd name="T12" fmla="*/ 84 w 308"/>
                    <a:gd name="T13" fmla="*/ 311 h 324"/>
                    <a:gd name="T14" fmla="*/ 116 w 308"/>
                    <a:gd name="T15" fmla="*/ 323 h 324"/>
                    <a:gd name="T16" fmla="*/ 155 w 308"/>
                    <a:gd name="T17" fmla="*/ 322 h 324"/>
                    <a:gd name="T18" fmla="*/ 180 w 308"/>
                    <a:gd name="T19" fmla="*/ 311 h 324"/>
                    <a:gd name="T20" fmla="*/ 205 w 308"/>
                    <a:gd name="T21" fmla="*/ 290 h 324"/>
                    <a:gd name="T22" fmla="*/ 254 w 308"/>
                    <a:gd name="T23" fmla="*/ 286 h 324"/>
                    <a:gd name="T24" fmla="*/ 297 w 308"/>
                    <a:gd name="T25" fmla="*/ 282 h 324"/>
                    <a:gd name="T26" fmla="*/ 307 w 308"/>
                    <a:gd name="T27" fmla="*/ 271 h 324"/>
                    <a:gd name="T28" fmla="*/ 307 w 308"/>
                    <a:gd name="T29" fmla="*/ 253 h 324"/>
                    <a:gd name="T30" fmla="*/ 297 w 308"/>
                    <a:gd name="T31" fmla="*/ 243 h 324"/>
                    <a:gd name="T32" fmla="*/ 264 w 308"/>
                    <a:gd name="T33" fmla="*/ 235 h 324"/>
                    <a:gd name="T34" fmla="*/ 228 w 308"/>
                    <a:gd name="T35" fmla="*/ 241 h 324"/>
                    <a:gd name="T36" fmla="*/ 303 w 308"/>
                    <a:gd name="T37" fmla="*/ 178 h 324"/>
                    <a:gd name="T38" fmla="*/ 307 w 308"/>
                    <a:gd name="T39" fmla="*/ 159 h 324"/>
                    <a:gd name="T40" fmla="*/ 301 w 308"/>
                    <a:gd name="T41" fmla="*/ 143 h 324"/>
                    <a:gd name="T42" fmla="*/ 287 w 308"/>
                    <a:gd name="T43" fmla="*/ 136 h 324"/>
                    <a:gd name="T44" fmla="*/ 200 w 308"/>
                    <a:gd name="T45" fmla="*/ 191 h 324"/>
                    <a:gd name="T46" fmla="*/ 280 w 308"/>
                    <a:gd name="T47" fmla="*/ 119 h 324"/>
                    <a:gd name="T48" fmla="*/ 285 w 308"/>
                    <a:gd name="T49" fmla="*/ 108 h 324"/>
                    <a:gd name="T50" fmla="*/ 286 w 308"/>
                    <a:gd name="T51" fmla="*/ 92 h 324"/>
                    <a:gd name="T52" fmla="*/ 277 w 308"/>
                    <a:gd name="T53" fmla="*/ 81 h 324"/>
                    <a:gd name="T54" fmla="*/ 263 w 308"/>
                    <a:gd name="T55" fmla="*/ 77 h 324"/>
                    <a:gd name="T56" fmla="*/ 164 w 308"/>
                    <a:gd name="T57" fmla="*/ 148 h 324"/>
                    <a:gd name="T58" fmla="*/ 219 w 308"/>
                    <a:gd name="T59" fmla="*/ 84 h 324"/>
                    <a:gd name="T60" fmla="*/ 235 w 308"/>
                    <a:gd name="T61" fmla="*/ 64 h 324"/>
                    <a:gd name="T62" fmla="*/ 233 w 308"/>
                    <a:gd name="T63" fmla="*/ 45 h 324"/>
                    <a:gd name="T64" fmla="*/ 222 w 308"/>
                    <a:gd name="T65" fmla="*/ 36 h 324"/>
                    <a:gd name="T66" fmla="*/ 208 w 308"/>
                    <a:gd name="T67" fmla="*/ 33 h 324"/>
                    <a:gd name="T68" fmla="*/ 171 w 308"/>
                    <a:gd name="T69" fmla="*/ 60 h 324"/>
                    <a:gd name="T70" fmla="*/ 133 w 308"/>
                    <a:gd name="T71" fmla="*/ 96 h 324"/>
                    <a:gd name="T72" fmla="*/ 102 w 308"/>
                    <a:gd name="T73" fmla="*/ 115 h 324"/>
                    <a:gd name="T74" fmla="*/ 90 w 308"/>
                    <a:gd name="T75" fmla="*/ 111 h 324"/>
                    <a:gd name="T76" fmla="*/ 102 w 308"/>
                    <a:gd name="T77" fmla="*/ 84 h 324"/>
                    <a:gd name="T78" fmla="*/ 101 w 308"/>
                    <a:gd name="T79" fmla="*/ 49 h 324"/>
                    <a:gd name="T80" fmla="*/ 84 w 308"/>
                    <a:gd name="T81" fmla="*/ 19 h 324"/>
                    <a:gd name="T82" fmla="*/ 68 w 308"/>
                    <a:gd name="T83" fmla="*/ 4 h 324"/>
                    <a:gd name="T84" fmla="*/ 57 w 308"/>
                    <a:gd name="T85" fmla="*/ 0 h 324"/>
                    <a:gd name="T86" fmla="*/ 48 w 308"/>
                    <a:gd name="T87" fmla="*/ 8 h 324"/>
                    <a:gd name="T88" fmla="*/ 39 w 308"/>
                    <a:gd name="T89" fmla="*/ 24 h 324"/>
                    <a:gd name="T90" fmla="*/ 47 w 308"/>
                    <a:gd name="T91" fmla="*/ 45 h 324"/>
                    <a:gd name="T92" fmla="*/ 51 w 308"/>
                    <a:gd name="T93" fmla="*/ 71 h 324"/>
                    <a:gd name="T94" fmla="*/ 43 w 308"/>
                    <a:gd name="T95" fmla="*/ 89 h 324"/>
                    <a:gd name="T96" fmla="*/ 26 w 308"/>
                    <a:gd name="T97" fmla="*/ 100 h 3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308" h="324">
                      <a:moveTo>
                        <a:pt x="26" y="100"/>
                      </a:moveTo>
                      <a:lnTo>
                        <a:pt x="9" y="124"/>
                      </a:lnTo>
                      <a:lnTo>
                        <a:pt x="0" y="166"/>
                      </a:lnTo>
                      <a:lnTo>
                        <a:pt x="7" y="211"/>
                      </a:lnTo>
                      <a:lnTo>
                        <a:pt x="26" y="245"/>
                      </a:lnTo>
                      <a:lnTo>
                        <a:pt x="57" y="287"/>
                      </a:lnTo>
                      <a:lnTo>
                        <a:pt x="84" y="311"/>
                      </a:lnTo>
                      <a:lnTo>
                        <a:pt x="116" y="323"/>
                      </a:lnTo>
                      <a:lnTo>
                        <a:pt x="155" y="322"/>
                      </a:lnTo>
                      <a:lnTo>
                        <a:pt x="180" y="311"/>
                      </a:lnTo>
                      <a:lnTo>
                        <a:pt x="205" y="290"/>
                      </a:lnTo>
                      <a:lnTo>
                        <a:pt x="254" y="286"/>
                      </a:lnTo>
                      <a:lnTo>
                        <a:pt x="297" y="282"/>
                      </a:lnTo>
                      <a:lnTo>
                        <a:pt x="307" y="271"/>
                      </a:lnTo>
                      <a:lnTo>
                        <a:pt x="307" y="253"/>
                      </a:lnTo>
                      <a:lnTo>
                        <a:pt x="297" y="243"/>
                      </a:lnTo>
                      <a:lnTo>
                        <a:pt x="264" y="235"/>
                      </a:lnTo>
                      <a:lnTo>
                        <a:pt x="228" y="241"/>
                      </a:lnTo>
                      <a:lnTo>
                        <a:pt x="303" y="178"/>
                      </a:lnTo>
                      <a:lnTo>
                        <a:pt x="307" y="159"/>
                      </a:lnTo>
                      <a:lnTo>
                        <a:pt x="301" y="143"/>
                      </a:lnTo>
                      <a:lnTo>
                        <a:pt x="287" y="136"/>
                      </a:lnTo>
                      <a:lnTo>
                        <a:pt x="200" y="191"/>
                      </a:lnTo>
                      <a:lnTo>
                        <a:pt x="280" y="119"/>
                      </a:lnTo>
                      <a:lnTo>
                        <a:pt x="285" y="108"/>
                      </a:lnTo>
                      <a:lnTo>
                        <a:pt x="286" y="92"/>
                      </a:lnTo>
                      <a:lnTo>
                        <a:pt x="277" y="81"/>
                      </a:lnTo>
                      <a:lnTo>
                        <a:pt x="263" y="77"/>
                      </a:lnTo>
                      <a:lnTo>
                        <a:pt x="164" y="148"/>
                      </a:lnTo>
                      <a:lnTo>
                        <a:pt x="219" y="84"/>
                      </a:lnTo>
                      <a:lnTo>
                        <a:pt x="235" y="64"/>
                      </a:lnTo>
                      <a:lnTo>
                        <a:pt x="233" y="45"/>
                      </a:lnTo>
                      <a:lnTo>
                        <a:pt x="222" y="36"/>
                      </a:lnTo>
                      <a:lnTo>
                        <a:pt x="208" y="33"/>
                      </a:lnTo>
                      <a:lnTo>
                        <a:pt x="171" y="60"/>
                      </a:lnTo>
                      <a:lnTo>
                        <a:pt x="133" y="96"/>
                      </a:lnTo>
                      <a:lnTo>
                        <a:pt x="102" y="115"/>
                      </a:lnTo>
                      <a:lnTo>
                        <a:pt x="90" y="111"/>
                      </a:lnTo>
                      <a:lnTo>
                        <a:pt x="102" y="84"/>
                      </a:lnTo>
                      <a:lnTo>
                        <a:pt x="101" y="49"/>
                      </a:lnTo>
                      <a:lnTo>
                        <a:pt x="84" y="19"/>
                      </a:lnTo>
                      <a:lnTo>
                        <a:pt x="68" y="4"/>
                      </a:lnTo>
                      <a:lnTo>
                        <a:pt x="57" y="0"/>
                      </a:lnTo>
                      <a:lnTo>
                        <a:pt x="48" y="8"/>
                      </a:lnTo>
                      <a:lnTo>
                        <a:pt x="39" y="24"/>
                      </a:lnTo>
                      <a:lnTo>
                        <a:pt x="47" y="45"/>
                      </a:lnTo>
                      <a:lnTo>
                        <a:pt x="51" y="71"/>
                      </a:lnTo>
                      <a:lnTo>
                        <a:pt x="43" y="89"/>
                      </a:lnTo>
                      <a:lnTo>
                        <a:pt x="26" y="100"/>
                      </a:lnTo>
                    </a:path>
                  </a:pathLst>
                </a:custGeom>
                <a:solidFill>
                  <a:srgbClr val="E0A08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75" name="Freeform 27"/>
                <p:cNvSpPr>
                  <a:spLocks/>
                </p:cNvSpPr>
                <p:nvPr/>
              </p:nvSpPr>
              <p:spPr bwMode="auto">
                <a:xfrm>
                  <a:off x="4977" y="2274"/>
                  <a:ext cx="80" cy="165"/>
                </a:xfrm>
                <a:custGeom>
                  <a:avLst/>
                  <a:gdLst>
                    <a:gd name="T0" fmla="*/ 43 w 80"/>
                    <a:gd name="T1" fmla="*/ 0 h 165"/>
                    <a:gd name="T2" fmla="*/ 49 w 80"/>
                    <a:gd name="T3" fmla="*/ 9 h 165"/>
                    <a:gd name="T4" fmla="*/ 54 w 80"/>
                    <a:gd name="T5" fmla="*/ 21 h 165"/>
                    <a:gd name="T6" fmla="*/ 64 w 80"/>
                    <a:gd name="T7" fmla="*/ 20 h 165"/>
                    <a:gd name="T8" fmla="*/ 73 w 80"/>
                    <a:gd name="T9" fmla="*/ 20 h 165"/>
                    <a:gd name="T10" fmla="*/ 79 w 80"/>
                    <a:gd name="T11" fmla="*/ 22 h 165"/>
                    <a:gd name="T12" fmla="*/ 67 w 80"/>
                    <a:gd name="T13" fmla="*/ 28 h 165"/>
                    <a:gd name="T14" fmla="*/ 56 w 80"/>
                    <a:gd name="T15" fmla="*/ 40 h 165"/>
                    <a:gd name="T16" fmla="*/ 51 w 80"/>
                    <a:gd name="T17" fmla="*/ 52 h 165"/>
                    <a:gd name="T18" fmla="*/ 51 w 80"/>
                    <a:gd name="T19" fmla="*/ 62 h 165"/>
                    <a:gd name="T20" fmla="*/ 52 w 80"/>
                    <a:gd name="T21" fmla="*/ 76 h 165"/>
                    <a:gd name="T22" fmla="*/ 49 w 80"/>
                    <a:gd name="T23" fmla="*/ 90 h 165"/>
                    <a:gd name="T24" fmla="*/ 38 w 80"/>
                    <a:gd name="T25" fmla="*/ 108 h 165"/>
                    <a:gd name="T26" fmla="*/ 21 w 80"/>
                    <a:gd name="T27" fmla="*/ 116 h 165"/>
                    <a:gd name="T28" fmla="*/ 27 w 80"/>
                    <a:gd name="T29" fmla="*/ 109 h 165"/>
                    <a:gd name="T30" fmla="*/ 36 w 80"/>
                    <a:gd name="T31" fmla="*/ 101 h 165"/>
                    <a:gd name="T32" fmla="*/ 44 w 80"/>
                    <a:gd name="T33" fmla="*/ 76 h 165"/>
                    <a:gd name="T34" fmla="*/ 46 w 80"/>
                    <a:gd name="T35" fmla="*/ 68 h 165"/>
                    <a:gd name="T36" fmla="*/ 33 w 80"/>
                    <a:gd name="T37" fmla="*/ 76 h 165"/>
                    <a:gd name="T38" fmla="*/ 20 w 80"/>
                    <a:gd name="T39" fmla="*/ 93 h 165"/>
                    <a:gd name="T40" fmla="*/ 14 w 80"/>
                    <a:gd name="T41" fmla="*/ 112 h 165"/>
                    <a:gd name="T42" fmla="*/ 12 w 80"/>
                    <a:gd name="T43" fmla="*/ 129 h 165"/>
                    <a:gd name="T44" fmla="*/ 17 w 80"/>
                    <a:gd name="T45" fmla="*/ 151 h 165"/>
                    <a:gd name="T46" fmla="*/ 25 w 80"/>
                    <a:gd name="T47" fmla="*/ 164 h 165"/>
                    <a:gd name="T48" fmla="*/ 11 w 80"/>
                    <a:gd name="T49" fmla="*/ 148 h 165"/>
                    <a:gd name="T50" fmla="*/ 6 w 80"/>
                    <a:gd name="T51" fmla="*/ 129 h 165"/>
                    <a:gd name="T52" fmla="*/ 6 w 80"/>
                    <a:gd name="T53" fmla="*/ 112 h 165"/>
                    <a:gd name="T54" fmla="*/ 10 w 80"/>
                    <a:gd name="T55" fmla="*/ 93 h 165"/>
                    <a:gd name="T56" fmla="*/ 19 w 80"/>
                    <a:gd name="T57" fmla="*/ 80 h 165"/>
                    <a:gd name="T58" fmla="*/ 31 w 80"/>
                    <a:gd name="T59" fmla="*/ 62 h 165"/>
                    <a:gd name="T60" fmla="*/ 36 w 80"/>
                    <a:gd name="T61" fmla="*/ 46 h 165"/>
                    <a:gd name="T62" fmla="*/ 19 w 80"/>
                    <a:gd name="T63" fmla="*/ 58 h 165"/>
                    <a:gd name="T64" fmla="*/ 0 w 80"/>
                    <a:gd name="T65" fmla="*/ 57 h 165"/>
                    <a:gd name="T66" fmla="*/ 16 w 80"/>
                    <a:gd name="T67" fmla="*/ 53 h 165"/>
                    <a:gd name="T68" fmla="*/ 23 w 80"/>
                    <a:gd name="T69" fmla="*/ 46 h 165"/>
                    <a:gd name="T70" fmla="*/ 33 w 80"/>
                    <a:gd name="T71" fmla="*/ 41 h 165"/>
                    <a:gd name="T72" fmla="*/ 39 w 80"/>
                    <a:gd name="T73" fmla="*/ 26 h 165"/>
                    <a:gd name="T74" fmla="*/ 44 w 80"/>
                    <a:gd name="T75" fmla="*/ 16 h 165"/>
                    <a:gd name="T76" fmla="*/ 43 w 80"/>
                    <a:gd name="T77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80" h="165">
                      <a:moveTo>
                        <a:pt x="43" y="0"/>
                      </a:moveTo>
                      <a:lnTo>
                        <a:pt x="49" y="9"/>
                      </a:lnTo>
                      <a:lnTo>
                        <a:pt x="54" y="21"/>
                      </a:lnTo>
                      <a:lnTo>
                        <a:pt x="64" y="20"/>
                      </a:lnTo>
                      <a:lnTo>
                        <a:pt x="73" y="20"/>
                      </a:lnTo>
                      <a:lnTo>
                        <a:pt x="79" y="22"/>
                      </a:lnTo>
                      <a:lnTo>
                        <a:pt x="67" y="28"/>
                      </a:lnTo>
                      <a:lnTo>
                        <a:pt x="56" y="40"/>
                      </a:lnTo>
                      <a:lnTo>
                        <a:pt x="51" y="52"/>
                      </a:lnTo>
                      <a:lnTo>
                        <a:pt x="51" y="62"/>
                      </a:lnTo>
                      <a:lnTo>
                        <a:pt x="52" y="76"/>
                      </a:lnTo>
                      <a:lnTo>
                        <a:pt x="49" y="90"/>
                      </a:lnTo>
                      <a:lnTo>
                        <a:pt x="38" y="108"/>
                      </a:lnTo>
                      <a:lnTo>
                        <a:pt x="21" y="116"/>
                      </a:lnTo>
                      <a:lnTo>
                        <a:pt x="27" y="109"/>
                      </a:lnTo>
                      <a:lnTo>
                        <a:pt x="36" y="101"/>
                      </a:lnTo>
                      <a:lnTo>
                        <a:pt x="44" y="76"/>
                      </a:lnTo>
                      <a:lnTo>
                        <a:pt x="46" y="68"/>
                      </a:lnTo>
                      <a:lnTo>
                        <a:pt x="33" y="76"/>
                      </a:lnTo>
                      <a:lnTo>
                        <a:pt x="20" y="93"/>
                      </a:lnTo>
                      <a:lnTo>
                        <a:pt x="14" y="112"/>
                      </a:lnTo>
                      <a:lnTo>
                        <a:pt x="12" y="129"/>
                      </a:lnTo>
                      <a:lnTo>
                        <a:pt x="17" y="151"/>
                      </a:lnTo>
                      <a:lnTo>
                        <a:pt x="25" y="164"/>
                      </a:lnTo>
                      <a:lnTo>
                        <a:pt x="11" y="148"/>
                      </a:lnTo>
                      <a:lnTo>
                        <a:pt x="6" y="129"/>
                      </a:lnTo>
                      <a:lnTo>
                        <a:pt x="6" y="112"/>
                      </a:lnTo>
                      <a:lnTo>
                        <a:pt x="10" y="93"/>
                      </a:lnTo>
                      <a:lnTo>
                        <a:pt x="19" y="80"/>
                      </a:lnTo>
                      <a:lnTo>
                        <a:pt x="31" y="62"/>
                      </a:lnTo>
                      <a:lnTo>
                        <a:pt x="36" y="46"/>
                      </a:lnTo>
                      <a:lnTo>
                        <a:pt x="19" y="58"/>
                      </a:lnTo>
                      <a:lnTo>
                        <a:pt x="0" y="57"/>
                      </a:lnTo>
                      <a:lnTo>
                        <a:pt x="16" y="53"/>
                      </a:lnTo>
                      <a:lnTo>
                        <a:pt x="23" y="46"/>
                      </a:lnTo>
                      <a:lnTo>
                        <a:pt x="33" y="41"/>
                      </a:lnTo>
                      <a:lnTo>
                        <a:pt x="39" y="26"/>
                      </a:lnTo>
                      <a:lnTo>
                        <a:pt x="44" y="16"/>
                      </a:lnTo>
                      <a:lnTo>
                        <a:pt x="43" y="0"/>
                      </a:lnTo>
                    </a:path>
                  </a:pathLst>
                </a:custGeom>
                <a:solidFill>
                  <a:srgbClr val="808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76" name="Freeform 28"/>
                <p:cNvSpPr>
                  <a:spLocks/>
                </p:cNvSpPr>
                <p:nvPr/>
              </p:nvSpPr>
              <p:spPr bwMode="auto">
                <a:xfrm>
                  <a:off x="5009" y="2514"/>
                  <a:ext cx="84" cy="151"/>
                </a:xfrm>
                <a:custGeom>
                  <a:avLst/>
                  <a:gdLst>
                    <a:gd name="T0" fmla="*/ 83 w 84"/>
                    <a:gd name="T1" fmla="*/ 90 h 151"/>
                    <a:gd name="T2" fmla="*/ 72 w 84"/>
                    <a:gd name="T3" fmla="*/ 83 h 151"/>
                    <a:gd name="T4" fmla="*/ 62 w 84"/>
                    <a:gd name="T5" fmla="*/ 67 h 151"/>
                    <a:gd name="T6" fmla="*/ 57 w 84"/>
                    <a:gd name="T7" fmla="*/ 43 h 151"/>
                    <a:gd name="T8" fmla="*/ 56 w 84"/>
                    <a:gd name="T9" fmla="*/ 23 h 151"/>
                    <a:gd name="T10" fmla="*/ 59 w 84"/>
                    <a:gd name="T11" fmla="*/ 0 h 151"/>
                    <a:gd name="T12" fmla="*/ 53 w 84"/>
                    <a:gd name="T13" fmla="*/ 14 h 151"/>
                    <a:gd name="T14" fmla="*/ 48 w 84"/>
                    <a:gd name="T15" fmla="*/ 38 h 151"/>
                    <a:gd name="T16" fmla="*/ 48 w 84"/>
                    <a:gd name="T17" fmla="*/ 51 h 151"/>
                    <a:gd name="T18" fmla="*/ 51 w 84"/>
                    <a:gd name="T19" fmla="*/ 63 h 151"/>
                    <a:gd name="T20" fmla="*/ 35 w 84"/>
                    <a:gd name="T21" fmla="*/ 64 h 151"/>
                    <a:gd name="T22" fmla="*/ 16 w 84"/>
                    <a:gd name="T23" fmla="*/ 75 h 151"/>
                    <a:gd name="T24" fmla="*/ 0 w 84"/>
                    <a:gd name="T25" fmla="*/ 90 h 151"/>
                    <a:gd name="T26" fmla="*/ 19 w 84"/>
                    <a:gd name="T27" fmla="*/ 82 h 151"/>
                    <a:gd name="T28" fmla="*/ 36 w 84"/>
                    <a:gd name="T29" fmla="*/ 75 h 151"/>
                    <a:gd name="T30" fmla="*/ 53 w 84"/>
                    <a:gd name="T31" fmla="*/ 75 h 151"/>
                    <a:gd name="T32" fmla="*/ 37 w 84"/>
                    <a:gd name="T33" fmla="*/ 85 h 151"/>
                    <a:gd name="T34" fmla="*/ 30 w 84"/>
                    <a:gd name="T35" fmla="*/ 98 h 151"/>
                    <a:gd name="T36" fmla="*/ 22 w 84"/>
                    <a:gd name="T37" fmla="*/ 113 h 151"/>
                    <a:gd name="T38" fmla="*/ 19 w 84"/>
                    <a:gd name="T39" fmla="*/ 126 h 151"/>
                    <a:gd name="T40" fmla="*/ 27 w 84"/>
                    <a:gd name="T41" fmla="*/ 115 h 151"/>
                    <a:gd name="T42" fmla="*/ 38 w 84"/>
                    <a:gd name="T43" fmla="*/ 99 h 151"/>
                    <a:gd name="T44" fmla="*/ 56 w 84"/>
                    <a:gd name="T45" fmla="*/ 90 h 151"/>
                    <a:gd name="T46" fmla="*/ 62 w 84"/>
                    <a:gd name="T47" fmla="*/ 89 h 151"/>
                    <a:gd name="T48" fmla="*/ 60 w 84"/>
                    <a:gd name="T49" fmla="*/ 101 h 151"/>
                    <a:gd name="T50" fmla="*/ 64 w 84"/>
                    <a:gd name="T51" fmla="*/ 114 h 151"/>
                    <a:gd name="T52" fmla="*/ 67 w 84"/>
                    <a:gd name="T53" fmla="*/ 126 h 151"/>
                    <a:gd name="T54" fmla="*/ 70 w 84"/>
                    <a:gd name="T55" fmla="*/ 141 h 151"/>
                    <a:gd name="T56" fmla="*/ 78 w 84"/>
                    <a:gd name="T57" fmla="*/ 150 h 151"/>
                    <a:gd name="T58" fmla="*/ 77 w 84"/>
                    <a:gd name="T59" fmla="*/ 137 h 151"/>
                    <a:gd name="T60" fmla="*/ 75 w 84"/>
                    <a:gd name="T61" fmla="*/ 126 h 151"/>
                    <a:gd name="T62" fmla="*/ 75 w 84"/>
                    <a:gd name="T63" fmla="*/ 115 h 151"/>
                    <a:gd name="T64" fmla="*/ 78 w 84"/>
                    <a:gd name="T65" fmla="*/ 107 h 151"/>
                    <a:gd name="T66" fmla="*/ 83 w 84"/>
                    <a:gd name="T67" fmla="*/ 90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84" h="151">
                      <a:moveTo>
                        <a:pt x="83" y="90"/>
                      </a:moveTo>
                      <a:lnTo>
                        <a:pt x="72" y="83"/>
                      </a:lnTo>
                      <a:lnTo>
                        <a:pt x="62" y="67"/>
                      </a:lnTo>
                      <a:lnTo>
                        <a:pt x="57" y="43"/>
                      </a:lnTo>
                      <a:lnTo>
                        <a:pt x="56" y="23"/>
                      </a:lnTo>
                      <a:lnTo>
                        <a:pt x="59" y="0"/>
                      </a:lnTo>
                      <a:lnTo>
                        <a:pt x="53" y="14"/>
                      </a:lnTo>
                      <a:lnTo>
                        <a:pt x="48" y="38"/>
                      </a:lnTo>
                      <a:lnTo>
                        <a:pt x="48" y="51"/>
                      </a:lnTo>
                      <a:lnTo>
                        <a:pt x="51" y="63"/>
                      </a:lnTo>
                      <a:lnTo>
                        <a:pt x="35" y="64"/>
                      </a:lnTo>
                      <a:lnTo>
                        <a:pt x="16" y="75"/>
                      </a:lnTo>
                      <a:lnTo>
                        <a:pt x="0" y="90"/>
                      </a:lnTo>
                      <a:lnTo>
                        <a:pt x="19" y="82"/>
                      </a:lnTo>
                      <a:lnTo>
                        <a:pt x="36" y="75"/>
                      </a:lnTo>
                      <a:lnTo>
                        <a:pt x="53" y="75"/>
                      </a:lnTo>
                      <a:lnTo>
                        <a:pt x="37" y="85"/>
                      </a:lnTo>
                      <a:lnTo>
                        <a:pt x="30" y="98"/>
                      </a:lnTo>
                      <a:lnTo>
                        <a:pt x="22" y="113"/>
                      </a:lnTo>
                      <a:lnTo>
                        <a:pt x="19" y="126"/>
                      </a:lnTo>
                      <a:lnTo>
                        <a:pt x="27" y="115"/>
                      </a:lnTo>
                      <a:lnTo>
                        <a:pt x="38" y="99"/>
                      </a:lnTo>
                      <a:lnTo>
                        <a:pt x="56" y="90"/>
                      </a:lnTo>
                      <a:lnTo>
                        <a:pt x="62" y="89"/>
                      </a:lnTo>
                      <a:lnTo>
                        <a:pt x="60" y="101"/>
                      </a:lnTo>
                      <a:lnTo>
                        <a:pt x="64" y="114"/>
                      </a:lnTo>
                      <a:lnTo>
                        <a:pt x="67" y="126"/>
                      </a:lnTo>
                      <a:lnTo>
                        <a:pt x="70" y="141"/>
                      </a:lnTo>
                      <a:lnTo>
                        <a:pt x="78" y="150"/>
                      </a:lnTo>
                      <a:lnTo>
                        <a:pt x="77" y="137"/>
                      </a:lnTo>
                      <a:lnTo>
                        <a:pt x="75" y="126"/>
                      </a:lnTo>
                      <a:lnTo>
                        <a:pt x="75" y="115"/>
                      </a:lnTo>
                      <a:lnTo>
                        <a:pt x="78" y="107"/>
                      </a:lnTo>
                      <a:lnTo>
                        <a:pt x="83" y="90"/>
                      </a:lnTo>
                    </a:path>
                  </a:pathLst>
                </a:custGeom>
                <a:solidFill>
                  <a:srgbClr val="808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</p:grpSp>
        </p:grpSp>
        <p:grpSp>
          <p:nvGrpSpPr>
            <p:cNvPr id="130077" name="Group 29"/>
            <p:cNvGrpSpPr>
              <a:grpSpLocks/>
            </p:cNvGrpSpPr>
            <p:nvPr/>
          </p:nvGrpSpPr>
          <p:grpSpPr bwMode="auto">
            <a:xfrm>
              <a:off x="4299" y="950"/>
              <a:ext cx="822" cy="1313"/>
              <a:chOff x="4299" y="950"/>
              <a:chExt cx="822" cy="1313"/>
            </a:xfrm>
          </p:grpSpPr>
          <p:grpSp>
            <p:nvGrpSpPr>
              <p:cNvPr id="130078" name="Group 30"/>
              <p:cNvGrpSpPr>
                <a:grpSpLocks/>
              </p:cNvGrpSpPr>
              <p:nvPr/>
            </p:nvGrpSpPr>
            <p:grpSpPr bwMode="auto">
              <a:xfrm>
                <a:off x="4299" y="950"/>
                <a:ext cx="822" cy="1313"/>
                <a:chOff x="4299" y="950"/>
                <a:chExt cx="822" cy="1313"/>
              </a:xfrm>
            </p:grpSpPr>
            <p:grpSp>
              <p:nvGrpSpPr>
                <p:cNvPr id="130079" name="Group 31"/>
                <p:cNvGrpSpPr>
                  <a:grpSpLocks/>
                </p:cNvGrpSpPr>
                <p:nvPr/>
              </p:nvGrpSpPr>
              <p:grpSpPr bwMode="auto">
                <a:xfrm>
                  <a:off x="4299" y="1022"/>
                  <a:ext cx="748" cy="1241"/>
                  <a:chOff x="4299" y="1022"/>
                  <a:chExt cx="748" cy="1241"/>
                </a:xfrm>
              </p:grpSpPr>
              <p:sp>
                <p:nvSpPr>
                  <p:cNvPr id="130080" name="Freeform 32"/>
                  <p:cNvSpPr>
                    <a:spLocks/>
                  </p:cNvSpPr>
                  <p:nvPr/>
                </p:nvSpPr>
                <p:spPr bwMode="auto">
                  <a:xfrm>
                    <a:off x="4299" y="1022"/>
                    <a:ext cx="748" cy="1241"/>
                  </a:xfrm>
                  <a:custGeom>
                    <a:avLst/>
                    <a:gdLst>
                      <a:gd name="T0" fmla="*/ 365 w 748"/>
                      <a:gd name="T1" fmla="*/ 127 h 1241"/>
                      <a:gd name="T2" fmla="*/ 332 w 748"/>
                      <a:gd name="T3" fmla="*/ 192 h 1241"/>
                      <a:gd name="T4" fmla="*/ 305 w 748"/>
                      <a:gd name="T5" fmla="*/ 297 h 1241"/>
                      <a:gd name="T6" fmla="*/ 287 w 748"/>
                      <a:gd name="T7" fmla="*/ 374 h 1241"/>
                      <a:gd name="T8" fmla="*/ 231 w 748"/>
                      <a:gd name="T9" fmla="*/ 413 h 1241"/>
                      <a:gd name="T10" fmla="*/ 131 w 748"/>
                      <a:gd name="T11" fmla="*/ 451 h 1241"/>
                      <a:gd name="T12" fmla="*/ 48 w 748"/>
                      <a:gd name="T13" fmla="*/ 493 h 1241"/>
                      <a:gd name="T14" fmla="*/ 6 w 748"/>
                      <a:gd name="T15" fmla="*/ 544 h 1241"/>
                      <a:gd name="T16" fmla="*/ 1 w 748"/>
                      <a:gd name="T17" fmla="*/ 611 h 1241"/>
                      <a:gd name="T18" fmla="*/ 29 w 748"/>
                      <a:gd name="T19" fmla="*/ 666 h 1241"/>
                      <a:gd name="T20" fmla="*/ 91 w 748"/>
                      <a:gd name="T21" fmla="*/ 698 h 1241"/>
                      <a:gd name="T22" fmla="*/ 188 w 748"/>
                      <a:gd name="T23" fmla="*/ 706 h 1241"/>
                      <a:gd name="T24" fmla="*/ 280 w 748"/>
                      <a:gd name="T25" fmla="*/ 691 h 1241"/>
                      <a:gd name="T26" fmla="*/ 269 w 748"/>
                      <a:gd name="T27" fmla="*/ 818 h 1241"/>
                      <a:gd name="T28" fmla="*/ 285 w 748"/>
                      <a:gd name="T29" fmla="*/ 996 h 1241"/>
                      <a:gd name="T30" fmla="*/ 313 w 748"/>
                      <a:gd name="T31" fmla="*/ 1115 h 1241"/>
                      <a:gd name="T32" fmla="*/ 354 w 748"/>
                      <a:gd name="T33" fmla="*/ 1183 h 1241"/>
                      <a:gd name="T34" fmla="*/ 409 w 748"/>
                      <a:gd name="T35" fmla="*/ 1232 h 1241"/>
                      <a:gd name="T36" fmla="*/ 472 w 748"/>
                      <a:gd name="T37" fmla="*/ 1232 h 1241"/>
                      <a:gd name="T38" fmla="*/ 546 w 748"/>
                      <a:gd name="T39" fmla="*/ 1175 h 1241"/>
                      <a:gd name="T40" fmla="*/ 592 w 748"/>
                      <a:gd name="T41" fmla="*/ 1068 h 1241"/>
                      <a:gd name="T42" fmla="*/ 635 w 748"/>
                      <a:gd name="T43" fmla="*/ 907 h 1241"/>
                      <a:gd name="T44" fmla="*/ 661 w 748"/>
                      <a:gd name="T45" fmla="*/ 785 h 1241"/>
                      <a:gd name="T46" fmla="*/ 678 w 748"/>
                      <a:gd name="T47" fmla="*/ 631 h 1241"/>
                      <a:gd name="T48" fmla="*/ 678 w 748"/>
                      <a:gd name="T49" fmla="*/ 559 h 1241"/>
                      <a:gd name="T50" fmla="*/ 716 w 748"/>
                      <a:gd name="T51" fmla="*/ 554 h 1241"/>
                      <a:gd name="T52" fmla="*/ 743 w 748"/>
                      <a:gd name="T53" fmla="*/ 507 h 1241"/>
                      <a:gd name="T54" fmla="*/ 742 w 748"/>
                      <a:gd name="T55" fmla="*/ 457 h 1241"/>
                      <a:gd name="T56" fmla="*/ 711 w 748"/>
                      <a:gd name="T57" fmla="*/ 437 h 1241"/>
                      <a:gd name="T58" fmla="*/ 713 w 748"/>
                      <a:gd name="T59" fmla="*/ 384 h 1241"/>
                      <a:gd name="T60" fmla="*/ 730 w 748"/>
                      <a:gd name="T61" fmla="*/ 213 h 1241"/>
                      <a:gd name="T62" fmla="*/ 668 w 748"/>
                      <a:gd name="T63" fmla="*/ 40 h 1241"/>
                      <a:gd name="T64" fmla="*/ 539 w 748"/>
                      <a:gd name="T65" fmla="*/ 0 h 1241"/>
                      <a:gd name="T66" fmla="*/ 413 w 748"/>
                      <a:gd name="T67" fmla="*/ 63 h 12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</a:cxnLst>
                    <a:rect l="0" t="0" r="r" b="b"/>
                    <a:pathLst>
                      <a:path w="748" h="1241">
                        <a:moveTo>
                          <a:pt x="413" y="63"/>
                        </a:moveTo>
                        <a:lnTo>
                          <a:pt x="365" y="127"/>
                        </a:lnTo>
                        <a:lnTo>
                          <a:pt x="347" y="158"/>
                        </a:lnTo>
                        <a:lnTo>
                          <a:pt x="332" y="192"/>
                        </a:lnTo>
                        <a:lnTo>
                          <a:pt x="317" y="241"/>
                        </a:lnTo>
                        <a:lnTo>
                          <a:pt x="305" y="297"/>
                        </a:lnTo>
                        <a:lnTo>
                          <a:pt x="294" y="344"/>
                        </a:lnTo>
                        <a:lnTo>
                          <a:pt x="287" y="374"/>
                        </a:lnTo>
                        <a:lnTo>
                          <a:pt x="273" y="394"/>
                        </a:lnTo>
                        <a:lnTo>
                          <a:pt x="231" y="413"/>
                        </a:lnTo>
                        <a:lnTo>
                          <a:pt x="181" y="429"/>
                        </a:lnTo>
                        <a:lnTo>
                          <a:pt x="131" y="451"/>
                        </a:lnTo>
                        <a:lnTo>
                          <a:pt x="82" y="473"/>
                        </a:lnTo>
                        <a:lnTo>
                          <a:pt x="48" y="493"/>
                        </a:lnTo>
                        <a:lnTo>
                          <a:pt x="22" y="516"/>
                        </a:lnTo>
                        <a:lnTo>
                          <a:pt x="6" y="544"/>
                        </a:lnTo>
                        <a:lnTo>
                          <a:pt x="0" y="578"/>
                        </a:lnTo>
                        <a:lnTo>
                          <a:pt x="1" y="611"/>
                        </a:lnTo>
                        <a:lnTo>
                          <a:pt x="10" y="640"/>
                        </a:lnTo>
                        <a:lnTo>
                          <a:pt x="29" y="666"/>
                        </a:lnTo>
                        <a:lnTo>
                          <a:pt x="54" y="685"/>
                        </a:lnTo>
                        <a:lnTo>
                          <a:pt x="91" y="698"/>
                        </a:lnTo>
                        <a:lnTo>
                          <a:pt x="140" y="705"/>
                        </a:lnTo>
                        <a:lnTo>
                          <a:pt x="188" y="706"/>
                        </a:lnTo>
                        <a:lnTo>
                          <a:pt x="241" y="702"/>
                        </a:lnTo>
                        <a:lnTo>
                          <a:pt x="280" y="691"/>
                        </a:lnTo>
                        <a:lnTo>
                          <a:pt x="273" y="739"/>
                        </a:lnTo>
                        <a:lnTo>
                          <a:pt x="269" y="818"/>
                        </a:lnTo>
                        <a:lnTo>
                          <a:pt x="273" y="901"/>
                        </a:lnTo>
                        <a:lnTo>
                          <a:pt x="285" y="996"/>
                        </a:lnTo>
                        <a:lnTo>
                          <a:pt x="302" y="1080"/>
                        </a:lnTo>
                        <a:lnTo>
                          <a:pt x="313" y="1115"/>
                        </a:lnTo>
                        <a:lnTo>
                          <a:pt x="331" y="1149"/>
                        </a:lnTo>
                        <a:lnTo>
                          <a:pt x="354" y="1183"/>
                        </a:lnTo>
                        <a:lnTo>
                          <a:pt x="388" y="1217"/>
                        </a:lnTo>
                        <a:lnTo>
                          <a:pt x="409" y="1232"/>
                        </a:lnTo>
                        <a:lnTo>
                          <a:pt x="445" y="1240"/>
                        </a:lnTo>
                        <a:lnTo>
                          <a:pt x="472" y="1232"/>
                        </a:lnTo>
                        <a:lnTo>
                          <a:pt x="503" y="1217"/>
                        </a:lnTo>
                        <a:lnTo>
                          <a:pt x="546" y="1175"/>
                        </a:lnTo>
                        <a:lnTo>
                          <a:pt x="572" y="1125"/>
                        </a:lnTo>
                        <a:lnTo>
                          <a:pt x="592" y="1068"/>
                        </a:lnTo>
                        <a:lnTo>
                          <a:pt x="618" y="979"/>
                        </a:lnTo>
                        <a:lnTo>
                          <a:pt x="635" y="907"/>
                        </a:lnTo>
                        <a:lnTo>
                          <a:pt x="652" y="834"/>
                        </a:lnTo>
                        <a:lnTo>
                          <a:pt x="661" y="785"/>
                        </a:lnTo>
                        <a:lnTo>
                          <a:pt x="672" y="703"/>
                        </a:lnTo>
                        <a:lnTo>
                          <a:pt x="678" y="631"/>
                        </a:lnTo>
                        <a:lnTo>
                          <a:pt x="682" y="584"/>
                        </a:lnTo>
                        <a:lnTo>
                          <a:pt x="678" y="559"/>
                        </a:lnTo>
                        <a:lnTo>
                          <a:pt x="695" y="563"/>
                        </a:lnTo>
                        <a:lnTo>
                          <a:pt x="716" y="554"/>
                        </a:lnTo>
                        <a:lnTo>
                          <a:pt x="732" y="531"/>
                        </a:lnTo>
                        <a:lnTo>
                          <a:pt x="743" y="507"/>
                        </a:lnTo>
                        <a:lnTo>
                          <a:pt x="747" y="481"/>
                        </a:lnTo>
                        <a:lnTo>
                          <a:pt x="742" y="457"/>
                        </a:lnTo>
                        <a:lnTo>
                          <a:pt x="730" y="441"/>
                        </a:lnTo>
                        <a:lnTo>
                          <a:pt x="711" y="437"/>
                        </a:lnTo>
                        <a:lnTo>
                          <a:pt x="690" y="437"/>
                        </a:lnTo>
                        <a:lnTo>
                          <a:pt x="713" y="384"/>
                        </a:lnTo>
                        <a:lnTo>
                          <a:pt x="726" y="302"/>
                        </a:lnTo>
                        <a:lnTo>
                          <a:pt x="730" y="213"/>
                        </a:lnTo>
                        <a:lnTo>
                          <a:pt x="726" y="111"/>
                        </a:lnTo>
                        <a:lnTo>
                          <a:pt x="668" y="40"/>
                        </a:lnTo>
                        <a:lnTo>
                          <a:pt x="616" y="7"/>
                        </a:lnTo>
                        <a:lnTo>
                          <a:pt x="539" y="0"/>
                        </a:lnTo>
                        <a:lnTo>
                          <a:pt x="469" y="19"/>
                        </a:lnTo>
                        <a:lnTo>
                          <a:pt x="413" y="63"/>
                        </a:lnTo>
                      </a:path>
                    </a:pathLst>
                  </a:custGeom>
                  <a:solidFill>
                    <a:srgbClr val="E0A08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  <p:sp>
                <p:nvSpPr>
                  <p:cNvPr id="130081" name="Freeform 33"/>
                  <p:cNvSpPr>
                    <a:spLocks/>
                  </p:cNvSpPr>
                  <p:nvPr/>
                </p:nvSpPr>
                <p:spPr bwMode="auto">
                  <a:xfrm>
                    <a:off x="4574" y="1640"/>
                    <a:ext cx="140" cy="81"/>
                  </a:xfrm>
                  <a:custGeom>
                    <a:avLst/>
                    <a:gdLst>
                      <a:gd name="T0" fmla="*/ 0 w 140"/>
                      <a:gd name="T1" fmla="*/ 80 h 81"/>
                      <a:gd name="T2" fmla="*/ 31 w 140"/>
                      <a:gd name="T3" fmla="*/ 73 h 81"/>
                      <a:gd name="T4" fmla="*/ 67 w 140"/>
                      <a:gd name="T5" fmla="*/ 57 h 81"/>
                      <a:gd name="T6" fmla="*/ 95 w 140"/>
                      <a:gd name="T7" fmla="*/ 44 h 81"/>
                      <a:gd name="T8" fmla="*/ 121 w 140"/>
                      <a:gd name="T9" fmla="*/ 24 h 81"/>
                      <a:gd name="T10" fmla="*/ 139 w 140"/>
                      <a:gd name="T11" fmla="*/ 0 h 8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40" h="81">
                        <a:moveTo>
                          <a:pt x="0" y="80"/>
                        </a:moveTo>
                        <a:lnTo>
                          <a:pt x="31" y="73"/>
                        </a:lnTo>
                        <a:lnTo>
                          <a:pt x="67" y="57"/>
                        </a:lnTo>
                        <a:lnTo>
                          <a:pt x="95" y="44"/>
                        </a:lnTo>
                        <a:lnTo>
                          <a:pt x="121" y="24"/>
                        </a:lnTo>
                        <a:lnTo>
                          <a:pt x="139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130082" name="Group 34"/>
                <p:cNvGrpSpPr>
                  <a:grpSpLocks/>
                </p:cNvGrpSpPr>
                <p:nvPr/>
              </p:nvGrpSpPr>
              <p:grpSpPr bwMode="auto">
                <a:xfrm>
                  <a:off x="4579" y="950"/>
                  <a:ext cx="542" cy="526"/>
                  <a:chOff x="4579" y="950"/>
                  <a:chExt cx="542" cy="526"/>
                </a:xfrm>
              </p:grpSpPr>
              <p:sp>
                <p:nvSpPr>
                  <p:cNvPr id="130083" name="Freeform 35"/>
                  <p:cNvSpPr>
                    <a:spLocks/>
                  </p:cNvSpPr>
                  <p:nvPr/>
                </p:nvSpPr>
                <p:spPr bwMode="auto">
                  <a:xfrm>
                    <a:off x="4579" y="950"/>
                    <a:ext cx="542" cy="526"/>
                  </a:xfrm>
                  <a:custGeom>
                    <a:avLst/>
                    <a:gdLst>
                      <a:gd name="T0" fmla="*/ 2 w 542"/>
                      <a:gd name="T1" fmla="*/ 135 h 526"/>
                      <a:gd name="T2" fmla="*/ 23 w 542"/>
                      <a:gd name="T3" fmla="*/ 99 h 526"/>
                      <a:gd name="T4" fmla="*/ 73 w 542"/>
                      <a:gd name="T5" fmla="*/ 65 h 526"/>
                      <a:gd name="T6" fmla="*/ 144 w 542"/>
                      <a:gd name="T7" fmla="*/ 40 h 526"/>
                      <a:gd name="T8" fmla="*/ 202 w 542"/>
                      <a:gd name="T9" fmla="*/ 20 h 526"/>
                      <a:gd name="T10" fmla="*/ 262 w 542"/>
                      <a:gd name="T11" fmla="*/ 1 h 526"/>
                      <a:gd name="T12" fmla="*/ 328 w 542"/>
                      <a:gd name="T13" fmla="*/ 2 h 526"/>
                      <a:gd name="T14" fmla="*/ 382 w 542"/>
                      <a:gd name="T15" fmla="*/ 17 h 526"/>
                      <a:gd name="T16" fmla="*/ 414 w 542"/>
                      <a:gd name="T17" fmla="*/ 51 h 526"/>
                      <a:gd name="T18" fmla="*/ 435 w 542"/>
                      <a:gd name="T19" fmla="*/ 108 h 526"/>
                      <a:gd name="T20" fmla="*/ 468 w 542"/>
                      <a:gd name="T21" fmla="*/ 147 h 526"/>
                      <a:gd name="T22" fmla="*/ 508 w 542"/>
                      <a:gd name="T23" fmla="*/ 163 h 526"/>
                      <a:gd name="T24" fmla="*/ 537 w 542"/>
                      <a:gd name="T25" fmla="*/ 194 h 526"/>
                      <a:gd name="T26" fmla="*/ 540 w 542"/>
                      <a:gd name="T27" fmla="*/ 250 h 526"/>
                      <a:gd name="T28" fmla="*/ 526 w 542"/>
                      <a:gd name="T29" fmla="*/ 310 h 526"/>
                      <a:gd name="T30" fmla="*/ 539 w 542"/>
                      <a:gd name="T31" fmla="*/ 361 h 526"/>
                      <a:gd name="T32" fmla="*/ 530 w 542"/>
                      <a:gd name="T33" fmla="*/ 410 h 526"/>
                      <a:gd name="T34" fmla="*/ 490 w 542"/>
                      <a:gd name="T35" fmla="*/ 466 h 526"/>
                      <a:gd name="T36" fmla="*/ 455 w 542"/>
                      <a:gd name="T37" fmla="*/ 500 h 526"/>
                      <a:gd name="T38" fmla="*/ 407 w 542"/>
                      <a:gd name="T39" fmla="*/ 525 h 526"/>
                      <a:gd name="T40" fmla="*/ 366 w 542"/>
                      <a:gd name="T41" fmla="*/ 509 h 526"/>
                      <a:gd name="T42" fmla="*/ 373 w 542"/>
                      <a:gd name="T43" fmla="*/ 456 h 526"/>
                      <a:gd name="T44" fmla="*/ 361 w 542"/>
                      <a:gd name="T45" fmla="*/ 413 h 526"/>
                      <a:gd name="T46" fmla="*/ 325 w 542"/>
                      <a:gd name="T47" fmla="*/ 381 h 526"/>
                      <a:gd name="T48" fmla="*/ 317 w 542"/>
                      <a:gd name="T49" fmla="*/ 325 h 526"/>
                      <a:gd name="T50" fmla="*/ 323 w 542"/>
                      <a:gd name="T51" fmla="*/ 262 h 526"/>
                      <a:gd name="T52" fmla="*/ 344 w 542"/>
                      <a:gd name="T53" fmla="*/ 215 h 526"/>
                      <a:gd name="T54" fmla="*/ 335 w 542"/>
                      <a:gd name="T55" fmla="*/ 202 h 526"/>
                      <a:gd name="T56" fmla="*/ 288 w 542"/>
                      <a:gd name="T57" fmla="*/ 214 h 526"/>
                      <a:gd name="T58" fmla="*/ 250 w 542"/>
                      <a:gd name="T59" fmla="*/ 202 h 526"/>
                      <a:gd name="T60" fmla="*/ 216 w 542"/>
                      <a:gd name="T61" fmla="*/ 190 h 526"/>
                      <a:gd name="T62" fmla="*/ 180 w 542"/>
                      <a:gd name="T63" fmla="*/ 175 h 526"/>
                      <a:gd name="T64" fmla="*/ 133 w 542"/>
                      <a:gd name="T65" fmla="*/ 190 h 526"/>
                      <a:gd name="T66" fmla="*/ 74 w 542"/>
                      <a:gd name="T67" fmla="*/ 194 h 526"/>
                      <a:gd name="T68" fmla="*/ 23 w 542"/>
                      <a:gd name="T69" fmla="*/ 183 h 526"/>
                      <a:gd name="T70" fmla="*/ 0 w 542"/>
                      <a:gd name="T71" fmla="*/ 152 h 5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542" h="526">
                        <a:moveTo>
                          <a:pt x="0" y="152"/>
                        </a:moveTo>
                        <a:lnTo>
                          <a:pt x="2" y="135"/>
                        </a:lnTo>
                        <a:lnTo>
                          <a:pt x="7" y="120"/>
                        </a:lnTo>
                        <a:lnTo>
                          <a:pt x="23" y="99"/>
                        </a:lnTo>
                        <a:lnTo>
                          <a:pt x="46" y="81"/>
                        </a:lnTo>
                        <a:lnTo>
                          <a:pt x="73" y="65"/>
                        </a:lnTo>
                        <a:lnTo>
                          <a:pt x="104" y="52"/>
                        </a:lnTo>
                        <a:lnTo>
                          <a:pt x="144" y="40"/>
                        </a:lnTo>
                        <a:lnTo>
                          <a:pt x="177" y="36"/>
                        </a:lnTo>
                        <a:lnTo>
                          <a:pt x="202" y="20"/>
                        </a:lnTo>
                        <a:lnTo>
                          <a:pt x="228" y="10"/>
                        </a:lnTo>
                        <a:lnTo>
                          <a:pt x="262" y="1"/>
                        </a:lnTo>
                        <a:lnTo>
                          <a:pt x="302" y="0"/>
                        </a:lnTo>
                        <a:lnTo>
                          <a:pt x="328" y="2"/>
                        </a:lnTo>
                        <a:lnTo>
                          <a:pt x="359" y="9"/>
                        </a:lnTo>
                        <a:lnTo>
                          <a:pt x="382" y="17"/>
                        </a:lnTo>
                        <a:lnTo>
                          <a:pt x="397" y="28"/>
                        </a:lnTo>
                        <a:lnTo>
                          <a:pt x="414" y="51"/>
                        </a:lnTo>
                        <a:lnTo>
                          <a:pt x="429" y="80"/>
                        </a:lnTo>
                        <a:lnTo>
                          <a:pt x="435" y="108"/>
                        </a:lnTo>
                        <a:lnTo>
                          <a:pt x="447" y="131"/>
                        </a:lnTo>
                        <a:lnTo>
                          <a:pt x="468" y="147"/>
                        </a:lnTo>
                        <a:lnTo>
                          <a:pt x="488" y="155"/>
                        </a:lnTo>
                        <a:lnTo>
                          <a:pt x="508" y="163"/>
                        </a:lnTo>
                        <a:lnTo>
                          <a:pt x="526" y="178"/>
                        </a:lnTo>
                        <a:lnTo>
                          <a:pt x="537" y="194"/>
                        </a:lnTo>
                        <a:lnTo>
                          <a:pt x="541" y="223"/>
                        </a:lnTo>
                        <a:lnTo>
                          <a:pt x="540" y="250"/>
                        </a:lnTo>
                        <a:lnTo>
                          <a:pt x="535" y="285"/>
                        </a:lnTo>
                        <a:lnTo>
                          <a:pt x="526" y="310"/>
                        </a:lnTo>
                        <a:lnTo>
                          <a:pt x="535" y="330"/>
                        </a:lnTo>
                        <a:lnTo>
                          <a:pt x="539" y="361"/>
                        </a:lnTo>
                        <a:lnTo>
                          <a:pt x="537" y="388"/>
                        </a:lnTo>
                        <a:lnTo>
                          <a:pt x="530" y="410"/>
                        </a:lnTo>
                        <a:lnTo>
                          <a:pt x="508" y="446"/>
                        </a:lnTo>
                        <a:lnTo>
                          <a:pt x="490" y="466"/>
                        </a:lnTo>
                        <a:lnTo>
                          <a:pt x="476" y="482"/>
                        </a:lnTo>
                        <a:lnTo>
                          <a:pt x="455" y="500"/>
                        </a:lnTo>
                        <a:lnTo>
                          <a:pt x="434" y="513"/>
                        </a:lnTo>
                        <a:lnTo>
                          <a:pt x="407" y="525"/>
                        </a:lnTo>
                        <a:lnTo>
                          <a:pt x="386" y="517"/>
                        </a:lnTo>
                        <a:lnTo>
                          <a:pt x="366" y="509"/>
                        </a:lnTo>
                        <a:lnTo>
                          <a:pt x="375" y="481"/>
                        </a:lnTo>
                        <a:lnTo>
                          <a:pt x="373" y="456"/>
                        </a:lnTo>
                        <a:lnTo>
                          <a:pt x="368" y="436"/>
                        </a:lnTo>
                        <a:lnTo>
                          <a:pt x="361" y="413"/>
                        </a:lnTo>
                        <a:lnTo>
                          <a:pt x="341" y="401"/>
                        </a:lnTo>
                        <a:lnTo>
                          <a:pt x="325" y="381"/>
                        </a:lnTo>
                        <a:lnTo>
                          <a:pt x="319" y="354"/>
                        </a:lnTo>
                        <a:lnTo>
                          <a:pt x="317" y="325"/>
                        </a:lnTo>
                        <a:lnTo>
                          <a:pt x="319" y="290"/>
                        </a:lnTo>
                        <a:lnTo>
                          <a:pt x="323" y="262"/>
                        </a:lnTo>
                        <a:lnTo>
                          <a:pt x="335" y="235"/>
                        </a:lnTo>
                        <a:lnTo>
                          <a:pt x="344" y="215"/>
                        </a:lnTo>
                        <a:lnTo>
                          <a:pt x="352" y="196"/>
                        </a:lnTo>
                        <a:lnTo>
                          <a:pt x="335" y="202"/>
                        </a:lnTo>
                        <a:lnTo>
                          <a:pt x="306" y="211"/>
                        </a:lnTo>
                        <a:lnTo>
                          <a:pt x="288" y="214"/>
                        </a:lnTo>
                        <a:lnTo>
                          <a:pt x="267" y="211"/>
                        </a:lnTo>
                        <a:lnTo>
                          <a:pt x="250" y="202"/>
                        </a:lnTo>
                        <a:lnTo>
                          <a:pt x="238" y="192"/>
                        </a:lnTo>
                        <a:lnTo>
                          <a:pt x="216" y="190"/>
                        </a:lnTo>
                        <a:lnTo>
                          <a:pt x="193" y="184"/>
                        </a:lnTo>
                        <a:lnTo>
                          <a:pt x="180" y="175"/>
                        </a:lnTo>
                        <a:lnTo>
                          <a:pt x="163" y="182"/>
                        </a:lnTo>
                        <a:lnTo>
                          <a:pt x="133" y="190"/>
                        </a:lnTo>
                        <a:lnTo>
                          <a:pt x="104" y="192"/>
                        </a:lnTo>
                        <a:lnTo>
                          <a:pt x="74" y="194"/>
                        </a:lnTo>
                        <a:lnTo>
                          <a:pt x="48" y="191"/>
                        </a:lnTo>
                        <a:lnTo>
                          <a:pt x="23" y="183"/>
                        </a:lnTo>
                        <a:lnTo>
                          <a:pt x="7" y="172"/>
                        </a:lnTo>
                        <a:lnTo>
                          <a:pt x="0" y="152"/>
                        </a:lnTo>
                      </a:path>
                    </a:pathLst>
                  </a:custGeom>
                  <a:solidFill>
                    <a:srgbClr val="A04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  <p:grpSp>
                <p:nvGrpSpPr>
                  <p:cNvPr id="130084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4756" y="1083"/>
                    <a:ext cx="225" cy="329"/>
                    <a:chOff x="4756" y="1083"/>
                    <a:chExt cx="225" cy="329"/>
                  </a:xfrm>
                </p:grpSpPr>
                <p:grpSp>
                  <p:nvGrpSpPr>
                    <p:cNvPr id="130085" name="Group 3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758" y="1095"/>
                      <a:ext cx="223" cy="317"/>
                      <a:chOff x="4758" y="1095"/>
                      <a:chExt cx="223" cy="317"/>
                    </a:xfrm>
                  </p:grpSpPr>
                  <p:sp>
                    <p:nvSpPr>
                      <p:cNvPr id="130086" name="Freeform 3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898" y="1095"/>
                        <a:ext cx="83" cy="96"/>
                      </a:xfrm>
                      <a:custGeom>
                        <a:avLst/>
                        <a:gdLst>
                          <a:gd name="T0" fmla="*/ 0 w 83"/>
                          <a:gd name="T1" fmla="*/ 62 h 96"/>
                          <a:gd name="T2" fmla="*/ 30 w 83"/>
                          <a:gd name="T3" fmla="*/ 45 h 96"/>
                          <a:gd name="T4" fmla="*/ 43 w 83"/>
                          <a:gd name="T5" fmla="*/ 29 h 96"/>
                          <a:gd name="T6" fmla="*/ 41 w 83"/>
                          <a:gd name="T7" fmla="*/ 14 h 96"/>
                          <a:gd name="T8" fmla="*/ 34 w 83"/>
                          <a:gd name="T9" fmla="*/ 0 h 96"/>
                          <a:gd name="T10" fmla="*/ 48 w 83"/>
                          <a:gd name="T11" fmla="*/ 7 h 96"/>
                          <a:gd name="T12" fmla="*/ 54 w 83"/>
                          <a:gd name="T13" fmla="*/ 18 h 96"/>
                          <a:gd name="T14" fmla="*/ 52 w 83"/>
                          <a:gd name="T15" fmla="*/ 32 h 96"/>
                          <a:gd name="T16" fmla="*/ 44 w 83"/>
                          <a:gd name="T17" fmla="*/ 50 h 96"/>
                          <a:gd name="T18" fmla="*/ 67 w 83"/>
                          <a:gd name="T19" fmla="*/ 49 h 96"/>
                          <a:gd name="T20" fmla="*/ 82 w 83"/>
                          <a:gd name="T21" fmla="*/ 68 h 96"/>
                          <a:gd name="T22" fmla="*/ 72 w 83"/>
                          <a:gd name="T23" fmla="*/ 62 h 96"/>
                          <a:gd name="T24" fmla="*/ 64 w 83"/>
                          <a:gd name="T25" fmla="*/ 60 h 96"/>
                          <a:gd name="T26" fmla="*/ 53 w 83"/>
                          <a:gd name="T27" fmla="*/ 62 h 96"/>
                          <a:gd name="T28" fmla="*/ 56 w 83"/>
                          <a:gd name="T29" fmla="*/ 77 h 96"/>
                          <a:gd name="T30" fmla="*/ 49 w 83"/>
                          <a:gd name="T31" fmla="*/ 87 h 96"/>
                          <a:gd name="T32" fmla="*/ 37 w 83"/>
                          <a:gd name="T33" fmla="*/ 95 h 96"/>
                          <a:gd name="T34" fmla="*/ 48 w 83"/>
                          <a:gd name="T35" fmla="*/ 77 h 96"/>
                          <a:gd name="T36" fmla="*/ 46 w 83"/>
                          <a:gd name="T37" fmla="*/ 61 h 96"/>
                          <a:gd name="T38" fmla="*/ 38 w 83"/>
                          <a:gd name="T39" fmla="*/ 54 h 96"/>
                          <a:gd name="T40" fmla="*/ 29 w 83"/>
                          <a:gd name="T41" fmla="*/ 60 h 96"/>
                          <a:gd name="T42" fmla="*/ 12 w 83"/>
                          <a:gd name="T43" fmla="*/ 84 h 96"/>
                          <a:gd name="T44" fmla="*/ 22 w 83"/>
                          <a:gd name="T45" fmla="*/ 57 h 96"/>
                          <a:gd name="T46" fmla="*/ 0 w 83"/>
                          <a:gd name="T47" fmla="*/ 62 h 9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  <a:cxn ang="0">
                            <a:pos x="T38" y="T39"/>
                          </a:cxn>
                          <a:cxn ang="0">
                            <a:pos x="T40" y="T41"/>
                          </a:cxn>
                          <a:cxn ang="0">
                            <a:pos x="T42" y="T43"/>
                          </a:cxn>
                          <a:cxn ang="0">
                            <a:pos x="T44" y="T45"/>
                          </a:cxn>
                          <a:cxn ang="0">
                            <a:pos x="T46" y="T47"/>
                          </a:cxn>
                        </a:cxnLst>
                        <a:rect l="0" t="0" r="r" b="b"/>
                        <a:pathLst>
                          <a:path w="83" h="96">
                            <a:moveTo>
                              <a:pt x="0" y="62"/>
                            </a:moveTo>
                            <a:lnTo>
                              <a:pt x="30" y="45"/>
                            </a:lnTo>
                            <a:lnTo>
                              <a:pt x="43" y="29"/>
                            </a:lnTo>
                            <a:lnTo>
                              <a:pt x="41" y="14"/>
                            </a:lnTo>
                            <a:lnTo>
                              <a:pt x="34" y="0"/>
                            </a:lnTo>
                            <a:lnTo>
                              <a:pt x="48" y="7"/>
                            </a:lnTo>
                            <a:lnTo>
                              <a:pt x="54" y="18"/>
                            </a:lnTo>
                            <a:lnTo>
                              <a:pt x="52" y="32"/>
                            </a:lnTo>
                            <a:lnTo>
                              <a:pt x="44" y="50"/>
                            </a:lnTo>
                            <a:lnTo>
                              <a:pt x="67" y="49"/>
                            </a:lnTo>
                            <a:lnTo>
                              <a:pt x="82" y="68"/>
                            </a:lnTo>
                            <a:lnTo>
                              <a:pt x="72" y="62"/>
                            </a:lnTo>
                            <a:lnTo>
                              <a:pt x="64" y="60"/>
                            </a:lnTo>
                            <a:lnTo>
                              <a:pt x="53" y="62"/>
                            </a:lnTo>
                            <a:lnTo>
                              <a:pt x="56" y="77"/>
                            </a:lnTo>
                            <a:lnTo>
                              <a:pt x="49" y="87"/>
                            </a:lnTo>
                            <a:lnTo>
                              <a:pt x="37" y="95"/>
                            </a:lnTo>
                            <a:lnTo>
                              <a:pt x="48" y="77"/>
                            </a:lnTo>
                            <a:lnTo>
                              <a:pt x="46" y="61"/>
                            </a:lnTo>
                            <a:lnTo>
                              <a:pt x="38" y="54"/>
                            </a:lnTo>
                            <a:lnTo>
                              <a:pt x="29" y="60"/>
                            </a:lnTo>
                            <a:lnTo>
                              <a:pt x="12" y="84"/>
                            </a:lnTo>
                            <a:lnTo>
                              <a:pt x="22" y="57"/>
                            </a:lnTo>
                            <a:lnTo>
                              <a:pt x="0" y="62"/>
                            </a:lnTo>
                          </a:path>
                        </a:pathLst>
                      </a:custGeom>
                      <a:solidFill>
                        <a:srgbClr val="60402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CA"/>
                      </a:p>
                    </p:txBody>
                  </p:sp>
                  <p:sp>
                    <p:nvSpPr>
                      <p:cNvPr id="130087" name="Freeform 3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936" y="1320"/>
                        <a:ext cx="38" cy="92"/>
                      </a:xfrm>
                      <a:custGeom>
                        <a:avLst/>
                        <a:gdLst>
                          <a:gd name="T0" fmla="*/ 0 w 38"/>
                          <a:gd name="T1" fmla="*/ 44 h 92"/>
                          <a:gd name="T2" fmla="*/ 13 w 38"/>
                          <a:gd name="T3" fmla="*/ 44 h 92"/>
                          <a:gd name="T4" fmla="*/ 25 w 38"/>
                          <a:gd name="T5" fmla="*/ 36 h 92"/>
                          <a:gd name="T6" fmla="*/ 32 w 38"/>
                          <a:gd name="T7" fmla="*/ 17 h 92"/>
                          <a:gd name="T8" fmla="*/ 37 w 38"/>
                          <a:gd name="T9" fmla="*/ 0 h 92"/>
                          <a:gd name="T10" fmla="*/ 35 w 38"/>
                          <a:gd name="T11" fmla="*/ 21 h 92"/>
                          <a:gd name="T12" fmla="*/ 32 w 38"/>
                          <a:gd name="T13" fmla="*/ 40 h 92"/>
                          <a:gd name="T14" fmla="*/ 25 w 38"/>
                          <a:gd name="T15" fmla="*/ 51 h 92"/>
                          <a:gd name="T16" fmla="*/ 16 w 38"/>
                          <a:gd name="T17" fmla="*/ 58 h 92"/>
                          <a:gd name="T18" fmla="*/ 15 w 38"/>
                          <a:gd name="T19" fmla="*/ 72 h 92"/>
                          <a:gd name="T20" fmla="*/ 15 w 38"/>
                          <a:gd name="T21" fmla="*/ 83 h 92"/>
                          <a:gd name="T22" fmla="*/ 36 w 38"/>
                          <a:gd name="T23" fmla="*/ 81 h 92"/>
                          <a:gd name="T24" fmla="*/ 12 w 38"/>
                          <a:gd name="T25" fmla="*/ 91 h 92"/>
                          <a:gd name="T26" fmla="*/ 7 w 38"/>
                          <a:gd name="T27" fmla="*/ 73 h 92"/>
                          <a:gd name="T28" fmla="*/ 0 w 38"/>
                          <a:gd name="T29" fmla="*/ 44 h 9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</a:cxnLst>
                        <a:rect l="0" t="0" r="r" b="b"/>
                        <a:pathLst>
                          <a:path w="38" h="92">
                            <a:moveTo>
                              <a:pt x="0" y="44"/>
                            </a:moveTo>
                            <a:lnTo>
                              <a:pt x="13" y="44"/>
                            </a:lnTo>
                            <a:lnTo>
                              <a:pt x="25" y="36"/>
                            </a:lnTo>
                            <a:lnTo>
                              <a:pt x="32" y="17"/>
                            </a:lnTo>
                            <a:lnTo>
                              <a:pt x="37" y="0"/>
                            </a:lnTo>
                            <a:lnTo>
                              <a:pt x="35" y="21"/>
                            </a:lnTo>
                            <a:lnTo>
                              <a:pt x="32" y="40"/>
                            </a:lnTo>
                            <a:lnTo>
                              <a:pt x="25" y="51"/>
                            </a:lnTo>
                            <a:lnTo>
                              <a:pt x="16" y="58"/>
                            </a:lnTo>
                            <a:lnTo>
                              <a:pt x="15" y="72"/>
                            </a:lnTo>
                            <a:lnTo>
                              <a:pt x="15" y="83"/>
                            </a:lnTo>
                            <a:lnTo>
                              <a:pt x="36" y="81"/>
                            </a:lnTo>
                            <a:lnTo>
                              <a:pt x="12" y="91"/>
                            </a:lnTo>
                            <a:lnTo>
                              <a:pt x="7" y="73"/>
                            </a:lnTo>
                            <a:lnTo>
                              <a:pt x="0" y="44"/>
                            </a:lnTo>
                          </a:path>
                        </a:pathLst>
                      </a:custGeom>
                      <a:solidFill>
                        <a:srgbClr val="60402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CA"/>
                      </a:p>
                    </p:txBody>
                  </p:sp>
                  <p:sp>
                    <p:nvSpPr>
                      <p:cNvPr id="130088" name="Freeform 4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58" y="1125"/>
                        <a:ext cx="58" cy="17"/>
                      </a:xfrm>
                      <a:custGeom>
                        <a:avLst/>
                        <a:gdLst>
                          <a:gd name="T0" fmla="*/ 19 w 58"/>
                          <a:gd name="T1" fmla="*/ 7 h 17"/>
                          <a:gd name="T2" fmla="*/ 31 w 58"/>
                          <a:gd name="T3" fmla="*/ 7 h 17"/>
                          <a:gd name="T4" fmla="*/ 57 w 58"/>
                          <a:gd name="T5" fmla="*/ 0 h 17"/>
                          <a:gd name="T6" fmla="*/ 38 w 58"/>
                          <a:gd name="T7" fmla="*/ 13 h 17"/>
                          <a:gd name="T8" fmla="*/ 24 w 58"/>
                          <a:gd name="T9" fmla="*/ 16 h 17"/>
                          <a:gd name="T10" fmla="*/ 11 w 58"/>
                          <a:gd name="T11" fmla="*/ 13 h 17"/>
                          <a:gd name="T12" fmla="*/ 0 w 58"/>
                          <a:gd name="T13" fmla="*/ 5 h 17"/>
                          <a:gd name="T14" fmla="*/ 19 w 58"/>
                          <a:gd name="T15" fmla="*/ 7 h 1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</a:cxnLst>
                        <a:rect l="0" t="0" r="r" b="b"/>
                        <a:pathLst>
                          <a:path w="58" h="17">
                            <a:moveTo>
                              <a:pt x="19" y="7"/>
                            </a:moveTo>
                            <a:lnTo>
                              <a:pt x="31" y="7"/>
                            </a:lnTo>
                            <a:lnTo>
                              <a:pt x="57" y="0"/>
                            </a:lnTo>
                            <a:lnTo>
                              <a:pt x="38" y="13"/>
                            </a:lnTo>
                            <a:lnTo>
                              <a:pt x="24" y="16"/>
                            </a:lnTo>
                            <a:lnTo>
                              <a:pt x="11" y="13"/>
                            </a:lnTo>
                            <a:lnTo>
                              <a:pt x="0" y="5"/>
                            </a:lnTo>
                            <a:lnTo>
                              <a:pt x="19" y="7"/>
                            </a:lnTo>
                          </a:path>
                        </a:pathLst>
                      </a:custGeom>
                      <a:solidFill>
                        <a:srgbClr val="60402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CA"/>
                      </a:p>
                    </p:txBody>
                  </p:sp>
                </p:grpSp>
                <p:sp>
                  <p:nvSpPr>
                    <p:cNvPr id="130089" name="Freeform 41"/>
                    <p:cNvSpPr>
                      <a:spLocks/>
                    </p:cNvSpPr>
                    <p:nvPr/>
                  </p:nvSpPr>
                  <p:spPr bwMode="auto">
                    <a:xfrm>
                      <a:off x="4756" y="1083"/>
                      <a:ext cx="38" cy="44"/>
                    </a:xfrm>
                    <a:custGeom>
                      <a:avLst/>
                      <a:gdLst>
                        <a:gd name="T0" fmla="*/ 0 w 38"/>
                        <a:gd name="T1" fmla="*/ 43 h 44"/>
                        <a:gd name="T2" fmla="*/ 12 w 38"/>
                        <a:gd name="T3" fmla="*/ 43 h 44"/>
                        <a:gd name="T4" fmla="*/ 23 w 38"/>
                        <a:gd name="T5" fmla="*/ 36 h 44"/>
                        <a:gd name="T6" fmla="*/ 29 w 38"/>
                        <a:gd name="T7" fmla="*/ 22 h 44"/>
                        <a:gd name="T8" fmla="*/ 37 w 38"/>
                        <a:gd name="T9" fmla="*/ 0 h 44"/>
                        <a:gd name="T10" fmla="*/ 16 w 38"/>
                        <a:gd name="T11" fmla="*/ 35 h 44"/>
                        <a:gd name="T12" fmla="*/ 0 w 38"/>
                        <a:gd name="T13" fmla="*/ 43 h 4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8" h="44">
                          <a:moveTo>
                            <a:pt x="0" y="43"/>
                          </a:moveTo>
                          <a:lnTo>
                            <a:pt x="12" y="43"/>
                          </a:lnTo>
                          <a:lnTo>
                            <a:pt x="23" y="36"/>
                          </a:lnTo>
                          <a:lnTo>
                            <a:pt x="29" y="22"/>
                          </a:lnTo>
                          <a:lnTo>
                            <a:pt x="37" y="0"/>
                          </a:lnTo>
                          <a:lnTo>
                            <a:pt x="16" y="35"/>
                          </a:lnTo>
                          <a:lnTo>
                            <a:pt x="0" y="43"/>
                          </a:lnTo>
                        </a:path>
                      </a:pathLst>
                    </a:custGeom>
                    <a:solidFill>
                      <a:srgbClr val="60402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CA"/>
                    </a:p>
                  </p:txBody>
                </p:sp>
              </p:grpSp>
            </p:grpSp>
          </p:grpSp>
          <p:grpSp>
            <p:nvGrpSpPr>
              <p:cNvPr id="130090" name="Group 42"/>
              <p:cNvGrpSpPr>
                <a:grpSpLocks/>
              </p:cNvGrpSpPr>
              <p:nvPr/>
            </p:nvGrpSpPr>
            <p:grpSpPr bwMode="auto">
              <a:xfrm>
                <a:off x="4637" y="1212"/>
                <a:ext cx="205" cy="675"/>
                <a:chOff x="4637" y="1212"/>
                <a:chExt cx="205" cy="675"/>
              </a:xfrm>
            </p:grpSpPr>
            <p:grpSp>
              <p:nvGrpSpPr>
                <p:cNvPr id="130091" name="Group 43"/>
                <p:cNvGrpSpPr>
                  <a:grpSpLocks/>
                </p:cNvGrpSpPr>
                <p:nvPr/>
              </p:nvGrpSpPr>
              <p:grpSpPr bwMode="auto">
                <a:xfrm>
                  <a:off x="4637" y="1212"/>
                  <a:ext cx="183" cy="253"/>
                  <a:chOff x="4637" y="1212"/>
                  <a:chExt cx="183" cy="253"/>
                </a:xfrm>
              </p:grpSpPr>
              <p:grpSp>
                <p:nvGrpSpPr>
                  <p:cNvPr id="130092" name="Group 44"/>
                  <p:cNvGrpSpPr>
                    <a:grpSpLocks/>
                  </p:cNvGrpSpPr>
                  <p:nvPr/>
                </p:nvGrpSpPr>
                <p:grpSpPr bwMode="auto">
                  <a:xfrm>
                    <a:off x="4637" y="1212"/>
                    <a:ext cx="183" cy="37"/>
                    <a:chOff x="4637" y="1212"/>
                    <a:chExt cx="183" cy="37"/>
                  </a:xfrm>
                </p:grpSpPr>
                <p:sp>
                  <p:nvSpPr>
                    <p:cNvPr id="130093" name="Freeform 45"/>
                    <p:cNvSpPr>
                      <a:spLocks/>
                    </p:cNvSpPr>
                    <p:nvPr/>
                  </p:nvSpPr>
                  <p:spPr bwMode="auto">
                    <a:xfrm>
                      <a:off x="4737" y="1212"/>
                      <a:ext cx="83" cy="37"/>
                    </a:xfrm>
                    <a:custGeom>
                      <a:avLst/>
                      <a:gdLst>
                        <a:gd name="T0" fmla="*/ 0 w 83"/>
                        <a:gd name="T1" fmla="*/ 6 h 37"/>
                        <a:gd name="T2" fmla="*/ 18 w 83"/>
                        <a:gd name="T3" fmla="*/ 0 h 37"/>
                        <a:gd name="T4" fmla="*/ 37 w 83"/>
                        <a:gd name="T5" fmla="*/ 1 h 37"/>
                        <a:gd name="T6" fmla="*/ 54 w 83"/>
                        <a:gd name="T7" fmla="*/ 8 h 37"/>
                        <a:gd name="T8" fmla="*/ 70 w 83"/>
                        <a:gd name="T9" fmla="*/ 19 h 37"/>
                        <a:gd name="T10" fmla="*/ 82 w 83"/>
                        <a:gd name="T11" fmla="*/ 36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83" h="37">
                          <a:moveTo>
                            <a:pt x="0" y="6"/>
                          </a:moveTo>
                          <a:lnTo>
                            <a:pt x="18" y="0"/>
                          </a:lnTo>
                          <a:lnTo>
                            <a:pt x="37" y="1"/>
                          </a:lnTo>
                          <a:lnTo>
                            <a:pt x="54" y="8"/>
                          </a:lnTo>
                          <a:lnTo>
                            <a:pt x="70" y="19"/>
                          </a:lnTo>
                          <a:lnTo>
                            <a:pt x="82" y="36"/>
                          </a:lnTo>
                        </a:path>
                      </a:pathLst>
                    </a:custGeom>
                    <a:noFill/>
                    <a:ln w="25400" cap="rnd" cmpd="sng">
                      <a:solidFill>
                        <a:srgbClr val="604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130094" name="Freeform 46"/>
                    <p:cNvSpPr>
                      <a:spLocks/>
                    </p:cNvSpPr>
                    <p:nvPr/>
                  </p:nvSpPr>
                  <p:spPr bwMode="auto">
                    <a:xfrm>
                      <a:off x="4637" y="1212"/>
                      <a:ext cx="65" cy="26"/>
                    </a:xfrm>
                    <a:custGeom>
                      <a:avLst/>
                      <a:gdLst>
                        <a:gd name="T0" fmla="*/ 0 w 65"/>
                        <a:gd name="T1" fmla="*/ 25 h 26"/>
                        <a:gd name="T2" fmla="*/ 11 w 65"/>
                        <a:gd name="T3" fmla="*/ 12 h 26"/>
                        <a:gd name="T4" fmla="*/ 27 w 65"/>
                        <a:gd name="T5" fmla="*/ 5 h 26"/>
                        <a:gd name="T6" fmla="*/ 47 w 65"/>
                        <a:gd name="T7" fmla="*/ 0 h 26"/>
                        <a:gd name="T8" fmla="*/ 64 w 65"/>
                        <a:gd name="T9" fmla="*/ 2 h 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65" h="26">
                          <a:moveTo>
                            <a:pt x="0" y="25"/>
                          </a:moveTo>
                          <a:lnTo>
                            <a:pt x="11" y="12"/>
                          </a:lnTo>
                          <a:lnTo>
                            <a:pt x="27" y="5"/>
                          </a:lnTo>
                          <a:lnTo>
                            <a:pt x="47" y="0"/>
                          </a:lnTo>
                          <a:lnTo>
                            <a:pt x="64" y="2"/>
                          </a:lnTo>
                        </a:path>
                      </a:pathLst>
                    </a:custGeom>
                    <a:noFill/>
                    <a:ln w="25400" cap="rnd" cmpd="sng">
                      <a:solidFill>
                        <a:srgbClr val="604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CA"/>
                    </a:p>
                  </p:txBody>
                </p:sp>
              </p:grpSp>
              <p:grpSp>
                <p:nvGrpSpPr>
                  <p:cNvPr id="130095" name="Group 47"/>
                  <p:cNvGrpSpPr>
                    <a:grpSpLocks/>
                  </p:cNvGrpSpPr>
                  <p:nvPr/>
                </p:nvGrpSpPr>
                <p:grpSpPr bwMode="auto">
                  <a:xfrm>
                    <a:off x="4643" y="1243"/>
                    <a:ext cx="154" cy="222"/>
                    <a:chOff x="4643" y="1243"/>
                    <a:chExt cx="154" cy="222"/>
                  </a:xfrm>
                </p:grpSpPr>
                <p:sp>
                  <p:nvSpPr>
                    <p:cNvPr id="130096" name="Oval 4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643" y="1243"/>
                      <a:ext cx="50" cy="222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130097" name="Oval 4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747" y="1243"/>
                      <a:ext cx="50" cy="222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</p:grpSp>
            <p:grpSp>
              <p:nvGrpSpPr>
                <p:cNvPr id="130098" name="Group 50"/>
                <p:cNvGrpSpPr>
                  <a:grpSpLocks/>
                </p:cNvGrpSpPr>
                <p:nvPr/>
              </p:nvGrpSpPr>
              <p:grpSpPr bwMode="auto">
                <a:xfrm>
                  <a:off x="4652" y="1646"/>
                  <a:ext cx="190" cy="241"/>
                  <a:chOff x="4652" y="1646"/>
                  <a:chExt cx="190" cy="241"/>
                </a:xfrm>
              </p:grpSpPr>
              <p:sp>
                <p:nvSpPr>
                  <p:cNvPr id="130099" name="Freeform 51"/>
                  <p:cNvSpPr>
                    <a:spLocks/>
                  </p:cNvSpPr>
                  <p:nvPr/>
                </p:nvSpPr>
                <p:spPr bwMode="auto">
                  <a:xfrm>
                    <a:off x="4793" y="1646"/>
                    <a:ext cx="49" cy="241"/>
                  </a:xfrm>
                  <a:custGeom>
                    <a:avLst/>
                    <a:gdLst>
                      <a:gd name="T0" fmla="*/ 37 w 49"/>
                      <a:gd name="T1" fmla="*/ 0 h 241"/>
                      <a:gd name="T2" fmla="*/ 26 w 49"/>
                      <a:gd name="T3" fmla="*/ 23 h 241"/>
                      <a:gd name="T4" fmla="*/ 10 w 49"/>
                      <a:gd name="T5" fmla="*/ 58 h 241"/>
                      <a:gd name="T6" fmla="*/ 4 w 49"/>
                      <a:gd name="T7" fmla="*/ 89 h 241"/>
                      <a:gd name="T8" fmla="*/ 0 w 49"/>
                      <a:gd name="T9" fmla="*/ 131 h 241"/>
                      <a:gd name="T10" fmla="*/ 2 w 49"/>
                      <a:gd name="T11" fmla="*/ 166 h 241"/>
                      <a:gd name="T12" fmla="*/ 14 w 49"/>
                      <a:gd name="T13" fmla="*/ 192 h 241"/>
                      <a:gd name="T14" fmla="*/ 31 w 49"/>
                      <a:gd name="T15" fmla="*/ 217 h 241"/>
                      <a:gd name="T16" fmla="*/ 48 w 49"/>
                      <a:gd name="T17" fmla="*/ 240 h 2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49" h="241">
                        <a:moveTo>
                          <a:pt x="37" y="0"/>
                        </a:moveTo>
                        <a:lnTo>
                          <a:pt x="26" y="23"/>
                        </a:lnTo>
                        <a:lnTo>
                          <a:pt x="10" y="58"/>
                        </a:lnTo>
                        <a:lnTo>
                          <a:pt x="4" y="89"/>
                        </a:lnTo>
                        <a:lnTo>
                          <a:pt x="0" y="131"/>
                        </a:lnTo>
                        <a:lnTo>
                          <a:pt x="2" y="166"/>
                        </a:lnTo>
                        <a:lnTo>
                          <a:pt x="14" y="192"/>
                        </a:lnTo>
                        <a:lnTo>
                          <a:pt x="31" y="217"/>
                        </a:lnTo>
                        <a:lnTo>
                          <a:pt x="48" y="24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  <p:sp>
                <p:nvSpPr>
                  <p:cNvPr id="130100" name="Freeform 52"/>
                  <p:cNvSpPr>
                    <a:spLocks/>
                  </p:cNvSpPr>
                  <p:nvPr/>
                </p:nvSpPr>
                <p:spPr bwMode="auto">
                  <a:xfrm>
                    <a:off x="4652" y="1735"/>
                    <a:ext cx="150" cy="101"/>
                  </a:xfrm>
                  <a:custGeom>
                    <a:avLst/>
                    <a:gdLst>
                      <a:gd name="T0" fmla="*/ 0 w 150"/>
                      <a:gd name="T1" fmla="*/ 6 h 101"/>
                      <a:gd name="T2" fmla="*/ 17 w 150"/>
                      <a:gd name="T3" fmla="*/ 54 h 101"/>
                      <a:gd name="T4" fmla="*/ 13 w 150"/>
                      <a:gd name="T5" fmla="*/ 100 h 101"/>
                      <a:gd name="T6" fmla="*/ 54 w 150"/>
                      <a:gd name="T7" fmla="*/ 87 h 101"/>
                      <a:gd name="T8" fmla="*/ 77 w 150"/>
                      <a:gd name="T9" fmla="*/ 83 h 101"/>
                      <a:gd name="T10" fmla="*/ 104 w 150"/>
                      <a:gd name="T11" fmla="*/ 85 h 101"/>
                      <a:gd name="T12" fmla="*/ 149 w 150"/>
                      <a:gd name="T13" fmla="*/ 96 h 101"/>
                      <a:gd name="T14" fmla="*/ 140 w 150"/>
                      <a:gd name="T15" fmla="*/ 72 h 101"/>
                      <a:gd name="T16" fmla="*/ 139 w 150"/>
                      <a:gd name="T17" fmla="*/ 48 h 101"/>
                      <a:gd name="T18" fmla="*/ 141 w 150"/>
                      <a:gd name="T19" fmla="*/ 21 h 101"/>
                      <a:gd name="T20" fmla="*/ 143 w 150"/>
                      <a:gd name="T21" fmla="*/ 0 h 101"/>
                      <a:gd name="T22" fmla="*/ 118 w 150"/>
                      <a:gd name="T23" fmla="*/ 13 h 101"/>
                      <a:gd name="T24" fmla="*/ 91 w 150"/>
                      <a:gd name="T25" fmla="*/ 21 h 101"/>
                      <a:gd name="T26" fmla="*/ 63 w 150"/>
                      <a:gd name="T27" fmla="*/ 22 h 101"/>
                      <a:gd name="T28" fmla="*/ 35 w 150"/>
                      <a:gd name="T29" fmla="*/ 17 h 101"/>
                      <a:gd name="T30" fmla="*/ 0 w 150"/>
                      <a:gd name="T31" fmla="*/ 6 h 10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50" h="101">
                        <a:moveTo>
                          <a:pt x="0" y="6"/>
                        </a:moveTo>
                        <a:lnTo>
                          <a:pt x="17" y="54"/>
                        </a:lnTo>
                        <a:lnTo>
                          <a:pt x="13" y="100"/>
                        </a:lnTo>
                        <a:lnTo>
                          <a:pt x="54" y="87"/>
                        </a:lnTo>
                        <a:lnTo>
                          <a:pt x="77" y="83"/>
                        </a:lnTo>
                        <a:lnTo>
                          <a:pt x="104" y="85"/>
                        </a:lnTo>
                        <a:lnTo>
                          <a:pt x="149" y="96"/>
                        </a:lnTo>
                        <a:lnTo>
                          <a:pt x="140" y="72"/>
                        </a:lnTo>
                        <a:lnTo>
                          <a:pt x="139" y="48"/>
                        </a:lnTo>
                        <a:lnTo>
                          <a:pt x="141" y="21"/>
                        </a:lnTo>
                        <a:lnTo>
                          <a:pt x="143" y="0"/>
                        </a:lnTo>
                        <a:lnTo>
                          <a:pt x="118" y="13"/>
                        </a:lnTo>
                        <a:lnTo>
                          <a:pt x="91" y="21"/>
                        </a:lnTo>
                        <a:lnTo>
                          <a:pt x="63" y="22"/>
                        </a:lnTo>
                        <a:lnTo>
                          <a:pt x="35" y="17"/>
                        </a:lnTo>
                        <a:lnTo>
                          <a:pt x="0" y="6"/>
                        </a:lnTo>
                      </a:path>
                    </a:pathLst>
                  </a:custGeom>
                  <a:solidFill>
                    <a:srgbClr val="000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</p:grpSp>
        </p:grpSp>
      </p:grp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/>
              <a:t>Which projects are valid? </a:t>
            </a:r>
            <a:br>
              <a:rPr lang="en-US" sz="3200"/>
            </a:br>
            <a:r>
              <a:rPr lang="en-US" sz="3200"/>
              <a:t>Which project (if any) is best?</a:t>
            </a:r>
            <a:endParaRPr kumimoji="1" lang="en-US" sz="3200" b="1">
              <a:solidFill>
                <a:schemeClr val="tx1"/>
              </a:solidFill>
            </a:endParaRPr>
          </a:p>
        </p:txBody>
      </p:sp>
      <p:graphicFrame>
        <p:nvGraphicFramePr>
          <p:cNvPr id="340995" name="Group 3"/>
          <p:cNvGraphicFramePr>
            <a:graphicFrameLocks noGrp="1"/>
          </p:cNvGraphicFramePr>
          <p:nvPr/>
        </p:nvGraphicFramePr>
        <p:xfrm>
          <a:off x="685800" y="1905000"/>
          <a:ext cx="7620000" cy="4175760"/>
        </p:xfrm>
        <a:graphic>
          <a:graphicData uri="http://schemas.openxmlformats.org/drawingml/2006/table">
            <a:tbl>
              <a:tblPr/>
              <a:tblGrid>
                <a:gridCol w="2057400"/>
                <a:gridCol w="1752600"/>
                <a:gridCol w="1905000"/>
                <a:gridCol w="1905000"/>
              </a:tblGrid>
              <a:tr h="4984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parameters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First cost</a:t>
                      </a:r>
                      <a:endParaRPr kumimoji="1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3,000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8,000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Annual cost</a:t>
                      </a:r>
                      <a:endParaRPr kumimoji="1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Annual revenues</a:t>
                      </a:r>
                      <a:endParaRPr kumimoji="1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1750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2000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Salvage value</a:t>
                      </a:r>
                      <a:endParaRPr kumimoji="1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-200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Duration</a:t>
                      </a:r>
                      <a:endParaRPr kumimoji="1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(years)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5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Interest rate</a:t>
                      </a:r>
                      <a:endParaRPr kumimoji="1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(10%)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341037" name="Group 45"/>
          <p:cNvGrpSpPr>
            <a:grpSpLocks/>
          </p:cNvGrpSpPr>
          <p:nvPr/>
        </p:nvGrpSpPr>
        <p:grpSpPr bwMode="auto">
          <a:xfrm>
            <a:off x="6858000" y="381000"/>
            <a:ext cx="2481263" cy="1741488"/>
            <a:chOff x="3498" y="927"/>
            <a:chExt cx="2241" cy="3022"/>
          </a:xfrm>
        </p:grpSpPr>
        <p:graphicFrame>
          <p:nvGraphicFramePr>
            <p:cNvPr id="341038" name="Object 46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558" y="1692"/>
            <a:ext cx="1973" cy="20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1150" name="ClipArt" r:id="rId3" imgW="3128760" imgH="3190680" progId="MS_ClipArt_Gallery.2">
                    <p:embed/>
                  </p:oleObj>
                </mc:Choice>
                <mc:Fallback>
                  <p:oleObj name="ClipArt" r:id="rId3" imgW="3128760" imgH="3190680" progId="MS_ClipArt_Gallery.2">
                    <p:embed/>
                    <p:pic>
                      <p:nvPicPr>
                        <p:cNvPr id="0" name="Object 4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8" y="1692"/>
                          <a:ext cx="1973" cy="20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41039" name="Rectangle 47"/>
            <p:cNvSpPr>
              <a:spLocks noChangeArrowheads="1"/>
            </p:cNvSpPr>
            <p:nvPr/>
          </p:nvSpPr>
          <p:spPr bwMode="auto">
            <a:xfrm>
              <a:off x="3786" y="1073"/>
              <a:ext cx="258" cy="2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341040" name="Rectangle 48"/>
            <p:cNvSpPr>
              <a:spLocks noChangeArrowheads="1"/>
            </p:cNvSpPr>
            <p:nvPr/>
          </p:nvSpPr>
          <p:spPr bwMode="auto">
            <a:xfrm>
              <a:off x="5178" y="1555"/>
              <a:ext cx="344" cy="2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341041" name="Rectangle 49"/>
            <p:cNvSpPr>
              <a:spLocks noChangeArrowheads="1"/>
            </p:cNvSpPr>
            <p:nvPr/>
          </p:nvSpPr>
          <p:spPr bwMode="auto">
            <a:xfrm>
              <a:off x="5395" y="1891"/>
              <a:ext cx="344" cy="2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341042" name="Rectangle 50"/>
            <p:cNvSpPr>
              <a:spLocks noChangeArrowheads="1"/>
            </p:cNvSpPr>
            <p:nvPr/>
          </p:nvSpPr>
          <p:spPr bwMode="auto">
            <a:xfrm>
              <a:off x="3498" y="1214"/>
              <a:ext cx="258" cy="20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341043" name="Rectangle 51"/>
            <p:cNvSpPr>
              <a:spLocks noChangeArrowheads="1"/>
            </p:cNvSpPr>
            <p:nvPr/>
          </p:nvSpPr>
          <p:spPr bwMode="auto">
            <a:xfrm>
              <a:off x="4602" y="927"/>
              <a:ext cx="258" cy="2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341044" name="Rectangle 52"/>
            <p:cNvSpPr>
              <a:spLocks noChangeArrowheads="1"/>
            </p:cNvSpPr>
            <p:nvPr/>
          </p:nvSpPr>
          <p:spPr bwMode="auto">
            <a:xfrm>
              <a:off x="4890" y="1120"/>
              <a:ext cx="258" cy="2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64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54D0F-184A-4EF3-8F42-B2D7002F83A8}" type="slidenum">
              <a:rPr lang="fr-CA"/>
              <a:pPr/>
              <a:t>65</a:t>
            </a:fld>
            <a:endParaRPr lang="fr-CA"/>
          </a:p>
        </p:txBody>
      </p:sp>
      <p:sp>
        <p:nvSpPr>
          <p:cNvPr id="342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Which projects are valid? Which is best (must be valid)?</a:t>
            </a:r>
            <a:r>
              <a:rPr kumimoji="1" lang="en-GB" b="1">
                <a:solidFill>
                  <a:schemeClr val="folHlink"/>
                </a:solidFill>
              </a:rPr>
              <a:t> </a:t>
            </a:r>
            <a:endParaRPr lang="en-US"/>
          </a:p>
        </p:txBody>
      </p:sp>
      <p:sp>
        <p:nvSpPr>
          <p:cNvPr id="342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Difficult task because the three projects have different parameters (identifiers)</a:t>
            </a:r>
          </a:p>
          <a:p>
            <a:pPr lvl="1"/>
            <a:r>
              <a:rPr lang="en-GB"/>
              <a:t>Except for the interest rate</a:t>
            </a:r>
          </a:p>
          <a:p>
            <a:r>
              <a:rPr lang="en-GB"/>
              <a:t>A project conversion process is required (i.e., to summary measures) to reduce the projects to a common denominator such as a single sum (present or future worth).</a:t>
            </a:r>
            <a:endParaRPr lang="en-US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E1209-AC66-4C27-B608-F138CA5934E1}" type="slidenum">
              <a:rPr lang="fr-CA"/>
              <a:pPr/>
              <a:t>66</a:t>
            </a:fld>
            <a:endParaRPr lang="fr-CA"/>
          </a:p>
        </p:txBody>
      </p:sp>
      <p:sp>
        <p:nvSpPr>
          <p:cNvPr id="228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Working assumptions: weeks </a:t>
            </a:r>
            <a:r>
              <a:rPr lang="en-GB" dirty="0" smtClean="0"/>
              <a:t>1-4</a:t>
            </a:r>
            <a:endParaRPr lang="en-US" dirty="0"/>
          </a:p>
        </p:txBody>
      </p:sp>
      <p:sp>
        <p:nvSpPr>
          <p:cNvPr id="2283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371600" y="1600200"/>
            <a:ext cx="7772400" cy="4530725"/>
          </a:xfrm>
        </p:spPr>
        <p:txBody>
          <a:bodyPr/>
          <a:lstStyle/>
          <a:p>
            <a:pPr marL="533400" indent="-533400">
              <a:buFont typeface="Wingdings" pitchFamily="2" charset="2"/>
              <a:buAutoNum type="arabicPeriod"/>
            </a:pPr>
            <a:r>
              <a:rPr lang="en-GB" dirty="0"/>
              <a:t>No uncertainty, no risk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GB" dirty="0"/>
              <a:t>No government (no tax-deductible depreciation charges; no income taxes)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GB" dirty="0"/>
              <a:t>No debt capital (only equity capital)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GB" dirty="0"/>
              <a:t>No price changes (no inflation/deflation)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GB" dirty="0"/>
              <a:t>Single business objective</a:t>
            </a:r>
          </a:p>
          <a:p>
            <a:pPr marL="952500" lvl="1" indent="-495300"/>
            <a:r>
              <a:rPr lang="en-GB" dirty="0"/>
              <a:t>Maximize profits</a:t>
            </a:r>
          </a:p>
          <a:p>
            <a:pPr marL="952500" lvl="1" indent="-495300"/>
            <a:r>
              <a:rPr lang="en-GB" dirty="0"/>
              <a:t>Minimize costs</a:t>
            </a:r>
            <a:endParaRPr lang="en-US" dirty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990600" y="2514600"/>
            <a:ext cx="7772400" cy="1362075"/>
          </a:xfrm>
          <a:ln>
            <a:solidFill>
              <a:schemeClr val="tx2"/>
            </a:solidFill>
          </a:ln>
        </p:spPr>
        <p:txBody>
          <a:bodyPr/>
          <a:lstStyle/>
          <a:p>
            <a:pPr algn="ctr"/>
            <a:r>
              <a:rPr lang="en-CA" sz="3600" b="0" cap="none" dirty="0" smtClean="0">
                <a:latin typeface="+mn-lt"/>
              </a:rPr>
              <a:t>Next week: Topic 2</a:t>
            </a:r>
            <a:r>
              <a:rPr lang="en-CA" sz="3600" b="0" cap="none" dirty="0" smtClean="0">
                <a:latin typeface="Arial" panose="020B0604020202020204" pitchFamily="34" charset="0"/>
              </a:rPr>
              <a:t/>
            </a:r>
            <a:br>
              <a:rPr lang="en-CA" sz="3600" b="0" cap="none" dirty="0" smtClean="0">
                <a:latin typeface="Arial" panose="020B0604020202020204" pitchFamily="34" charset="0"/>
              </a:rPr>
            </a:br>
            <a:r>
              <a:rPr lang="en-CA" sz="3600" b="0" u="sng" cap="none" dirty="0" smtClean="0">
                <a:latin typeface="Arial" panose="020B0604020202020204" pitchFamily="34" charset="0"/>
              </a:rPr>
              <a:t>Time-Value Mechanics</a:t>
            </a:r>
            <a:r>
              <a:rPr lang="en-CA" b="0" cap="none" dirty="0" smtClean="0">
                <a:latin typeface="Arial" panose="020B0604020202020204" pitchFamily="34" charset="0"/>
              </a:rPr>
              <a:t/>
            </a:r>
            <a:br>
              <a:rPr lang="en-CA" b="0" cap="none" dirty="0" smtClean="0">
                <a:latin typeface="Arial" panose="020B0604020202020204" pitchFamily="34" charset="0"/>
              </a:rPr>
            </a:br>
            <a:endParaRPr lang="fr-CA" b="0" cap="none" dirty="0">
              <a:latin typeface="Arial" panose="020B060402020202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67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6003166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1066800"/>
            <a:ext cx="8990012" cy="1524000"/>
          </a:xfrm>
        </p:spPr>
        <p:txBody>
          <a:bodyPr/>
          <a:lstStyle/>
          <a:p>
            <a:pPr algn="ctr"/>
            <a:r>
              <a:rPr lang="en-GB" sz="2900" b="1" dirty="0">
                <a:cs typeface="Times New Roman" pitchFamily="18" charset="0"/>
              </a:rPr>
              <a:t>Engineering Economics</a:t>
            </a:r>
            <a:br>
              <a:rPr lang="en-GB" sz="2900" b="1" dirty="0">
                <a:cs typeface="Times New Roman" pitchFamily="18" charset="0"/>
              </a:rPr>
            </a:br>
            <a:r>
              <a:rPr lang="en-GB" sz="2400" b="1" dirty="0">
                <a:cs typeface="Times New Roman" pitchFamily="18" charset="0"/>
              </a:rPr>
              <a:t>ECO 1192</a:t>
            </a:r>
            <a:br>
              <a:rPr lang="en-GB" sz="2400" b="1" dirty="0">
                <a:cs typeface="Times New Roman" pitchFamily="18" charset="0"/>
              </a:rPr>
            </a:br>
            <a:r>
              <a:rPr lang="en-GB" sz="2400" b="1" dirty="0" smtClean="0">
                <a:cs typeface="Times New Roman" pitchFamily="18" charset="0"/>
              </a:rPr>
              <a:t>Topic 1</a:t>
            </a:r>
            <a:r>
              <a:rPr lang="en-GB" sz="2400" b="1" dirty="0">
                <a:cs typeface="Times New Roman" pitchFamily="18" charset="0"/>
              </a:rPr>
              <a:t>: Introduction</a:t>
            </a:r>
            <a:r>
              <a:rPr lang="en-GB" sz="3800" b="1" dirty="0">
                <a:cs typeface="Times New Roman" pitchFamily="18" charset="0"/>
              </a:rPr>
              <a:t> </a:t>
            </a:r>
            <a:endParaRPr lang="en-US" sz="3800" b="1" dirty="0"/>
          </a:p>
        </p:txBody>
      </p:sp>
      <p:sp>
        <p:nvSpPr>
          <p:cNvPr id="267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124200" y="3429000"/>
            <a:ext cx="4572000" cy="1752600"/>
          </a:xfrm>
        </p:spPr>
        <p:txBody>
          <a:bodyPr/>
          <a:lstStyle/>
          <a:p>
            <a:r>
              <a:rPr lang="en-US" b="1">
                <a:solidFill>
                  <a:schemeClr val="tx2"/>
                </a:solidFill>
              </a:rPr>
              <a:t>Claude Théoret</a:t>
            </a:r>
          </a:p>
          <a:p>
            <a:r>
              <a:rPr lang="en-US" b="1">
                <a:solidFill>
                  <a:schemeClr val="tx2"/>
                </a:solidFill>
              </a:rPr>
              <a:t>University of Ottawa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0488" tIns="44450" rIns="90488" bIns="4445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0488" tIns="44450" rIns="90488" bIns="4445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0488" tIns="44450" rIns="90488" bIns="4445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0488" tIns="44450" rIns="90488" bIns="4445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3563</TotalTime>
  <Words>4145</Words>
  <Application>Microsoft Office PowerPoint</Application>
  <PresentationFormat>On-screen Show (4:3)</PresentationFormat>
  <Paragraphs>896</Paragraphs>
  <Slides>68</Slides>
  <Notes>11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68</vt:i4>
      </vt:variant>
    </vt:vector>
  </HeadingPairs>
  <TitlesOfParts>
    <vt:vector size="73" baseType="lpstr">
      <vt:lpstr>Layers</vt:lpstr>
      <vt:lpstr>1_Layers</vt:lpstr>
      <vt:lpstr>ClipArt</vt:lpstr>
      <vt:lpstr>Microsoft Word 97 - 2003 Document</vt:lpstr>
      <vt:lpstr>Microsoft Word Document</vt:lpstr>
      <vt:lpstr>Engineering Economics ECO 1192  Topic 1: Introduction </vt:lpstr>
      <vt:lpstr>General Information</vt:lpstr>
      <vt:lpstr>Recommended  textbook</vt:lpstr>
      <vt:lpstr>Course website: ECO 1192 </vt:lpstr>
      <vt:lpstr>PowerPoint Presentation</vt:lpstr>
      <vt:lpstr>Access to course website</vt:lpstr>
      <vt:lpstr>Recommended reading</vt:lpstr>
      <vt:lpstr>Lecture objectives </vt:lpstr>
      <vt:lpstr>The word Economy . . . </vt:lpstr>
      <vt:lpstr>Economics </vt:lpstr>
      <vt:lpstr>Economic problem</vt:lpstr>
      <vt:lpstr>Economic objective</vt:lpstr>
      <vt:lpstr>Economic way of thinking</vt:lpstr>
      <vt:lpstr>PowerPoint Presentation</vt:lpstr>
      <vt:lpstr>Basic questions for economists</vt:lpstr>
      <vt:lpstr>Basic questions for economists</vt:lpstr>
      <vt:lpstr>Production Possibilities Frontier (PPF)</vt:lpstr>
      <vt:lpstr>Physical and economic efficiency</vt:lpstr>
      <vt:lpstr>Production Possibilities Frontier</vt:lpstr>
      <vt:lpstr>The Engineer’s Role</vt:lpstr>
      <vt:lpstr>Engineering and science </vt:lpstr>
      <vt:lpstr>Evolution of Economic and Physical Efficiency</vt:lpstr>
      <vt:lpstr>The engineering process</vt:lpstr>
      <vt:lpstr>Engineering Process</vt:lpstr>
      <vt:lpstr>The engineering process</vt:lpstr>
      <vt:lpstr>The engineering process</vt:lpstr>
      <vt:lpstr>Engineering “economics”</vt:lpstr>
      <vt:lpstr>Definitions of cost and profit</vt:lpstr>
      <vt:lpstr>Definitions of cost and profit</vt:lpstr>
      <vt:lpstr>Definitions of cost and profit</vt:lpstr>
      <vt:lpstr>Example: Accounting and economic costs</vt:lpstr>
      <vt:lpstr>Accounting vs Economic Cost</vt:lpstr>
      <vt:lpstr>Accounting vs Economic Cost</vt:lpstr>
      <vt:lpstr>Example: Accounting and economic costs  </vt:lpstr>
      <vt:lpstr>Example: Accounting and economic costs</vt:lpstr>
      <vt:lpstr>Accounting and economic cost</vt:lpstr>
      <vt:lpstr>PowerPoint Presentation</vt:lpstr>
      <vt:lpstr>Time value mechanics: capturing the importance of time in decision-making</vt:lpstr>
      <vt:lpstr>Time value mechanics: Rate of interest</vt:lpstr>
      <vt:lpstr>Key project parameters</vt:lpstr>
      <vt:lpstr>Example 1: Importance of Time </vt:lpstr>
      <vt:lpstr>PowerPoint Presentation</vt:lpstr>
      <vt:lpstr>Interest Rates &amp; Value Today</vt:lpstr>
      <vt:lpstr>Example 2: Importance of Time </vt:lpstr>
      <vt:lpstr>Project analyses</vt:lpstr>
      <vt:lpstr>1. Financial analysis of projects</vt:lpstr>
      <vt:lpstr>1. Financial analysis of projects</vt:lpstr>
      <vt:lpstr>PowerPoint Presentation</vt:lpstr>
      <vt:lpstr>1. Financial Analysis: Snow clearing public roads </vt:lpstr>
      <vt:lpstr>1. Financial Analysis: Information kiosks along major highways (usually located at border crossings)</vt:lpstr>
      <vt:lpstr>1. Financial Analysis: Community re-cycling program </vt:lpstr>
      <vt:lpstr>1. Financial analysis: Pros and Cons</vt:lpstr>
      <vt:lpstr>2. Economic Analysis</vt:lpstr>
      <vt:lpstr>PowerPoint Presentation</vt:lpstr>
      <vt:lpstr>2. Economic analysis: Snow removal from public roads</vt:lpstr>
      <vt:lpstr>2. Economic analysis: Information kiosks along major highways</vt:lpstr>
      <vt:lpstr>2. Economic analysis: Information kiosks at border crossings</vt:lpstr>
      <vt:lpstr>2. Economic analysis: Re-cycling program</vt:lpstr>
      <vt:lpstr>2. Economic analysis: Recycling program </vt:lpstr>
      <vt:lpstr>2. Economic Analysis: Pros and Cons</vt:lpstr>
      <vt:lpstr>Course applications</vt:lpstr>
      <vt:lpstr>Applications to common decision-making</vt:lpstr>
      <vt:lpstr>Our programme </vt:lpstr>
      <vt:lpstr>Which projects are valid?  Which project (if any) is best?</vt:lpstr>
      <vt:lpstr>Which projects are valid? Which is best (must be valid)? </vt:lpstr>
      <vt:lpstr>Working assumptions: weeks 1-4</vt:lpstr>
      <vt:lpstr>Next week: Topic 2 Time-Value Mechanics </vt:lpstr>
      <vt:lpstr>Engineering Economics ECO 1192 Topic 1: Introduction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claude</dc:creator>
  <cp:lastModifiedBy>Clod</cp:lastModifiedBy>
  <cp:revision>246</cp:revision>
  <cp:lastPrinted>1601-01-01T00:00:00Z</cp:lastPrinted>
  <dcterms:created xsi:type="dcterms:W3CDTF">1601-01-01T00:00:00Z</dcterms:created>
  <dcterms:modified xsi:type="dcterms:W3CDTF">2015-09-06T14:16:56Z</dcterms:modified>
</cp:coreProperties>
</file>