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96" y="-3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15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3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09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3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6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26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03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711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124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04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C715B-B90C-4F49-AF4A-6F167700809D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FBB5C-175B-FF46-A3E6-25A7666A8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153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8000" dirty="0" smtClean="0"/>
              <a:t>Semantics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i="1" dirty="0" smtClean="0"/>
              <a:t>The Lexicon and the Relationship between Words and Meaning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62500"/>
            <a:ext cx="6400800" cy="1752600"/>
          </a:xfrm>
        </p:spPr>
        <p:txBody>
          <a:bodyPr/>
          <a:lstStyle/>
          <a:p>
            <a:r>
              <a:rPr lang="en-US" dirty="0" smtClean="0"/>
              <a:t>LIN 1300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390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Lexicon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Relationships between words stored mentally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13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Relationships </a:t>
            </a:r>
            <a:r>
              <a:rPr lang="en-US" dirty="0"/>
              <a:t>B</a:t>
            </a:r>
            <a:r>
              <a:rPr lang="en-US" dirty="0" smtClean="0"/>
              <a:t>etween 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Words that have the same form, but different meanings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Polysemy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smtClean="0">
                <a:sym typeface="Wingdings"/>
              </a:rPr>
              <a:t> Homonymy </a:t>
            </a:r>
          </a:p>
          <a:p>
            <a:pPr marL="0" indent="0">
              <a:buNone/>
            </a:pPr>
            <a:endParaRPr lang="en-US" dirty="0">
              <a:sym typeface="Wingdings"/>
            </a:endParaRPr>
          </a:p>
          <a:p>
            <a:pPr marL="0" indent="0">
              <a:buNone/>
            </a:pPr>
            <a:r>
              <a:rPr lang="en-US" dirty="0" smtClean="0">
                <a:sym typeface="Wingdings"/>
              </a:rPr>
              <a:t>2. Words that have the same meaning, but different forms </a:t>
            </a:r>
          </a:p>
          <a:p>
            <a:pPr marL="0" indent="0">
              <a:buNone/>
            </a:pPr>
            <a:r>
              <a:rPr lang="en-US" dirty="0" smtClean="0">
                <a:sym typeface="Wingdings"/>
              </a:rPr>
              <a:t>    Synonymy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853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Words that have the same form, but different meanings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67376"/>
            <a:ext cx="8229600" cy="48366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Defined in either </a:t>
            </a:r>
            <a:r>
              <a:rPr lang="en-US" b="1" dirty="0" smtClean="0"/>
              <a:t>related </a:t>
            </a:r>
            <a:r>
              <a:rPr lang="en-US" dirty="0" smtClean="0"/>
              <a:t>or </a:t>
            </a:r>
            <a:r>
              <a:rPr lang="en-US" b="1" dirty="0" smtClean="0"/>
              <a:t>unrelated</a:t>
            </a:r>
            <a:r>
              <a:rPr lang="en-US" dirty="0" smtClean="0"/>
              <a:t> meanings</a:t>
            </a:r>
          </a:p>
          <a:p>
            <a:pPr marL="0" indent="0">
              <a:buNone/>
            </a:pPr>
            <a:r>
              <a:rPr lang="en-US" i="1" dirty="0" smtClean="0"/>
              <a:t>Polysemy (related) or Homonymy (unrelated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Related</a:t>
            </a:r>
            <a:r>
              <a:rPr lang="en-US" dirty="0" smtClean="0"/>
              <a:t>- </a:t>
            </a:r>
          </a:p>
          <a:p>
            <a:pPr marL="0" indent="0">
              <a:buNone/>
            </a:pPr>
            <a:r>
              <a:rPr lang="en-US" dirty="0" smtClean="0"/>
              <a:t>Ex. </a:t>
            </a:r>
          </a:p>
          <a:p>
            <a:pPr marL="0" indent="0">
              <a:buNone/>
            </a:pPr>
            <a:r>
              <a:rPr lang="en-US" dirty="0" smtClean="0"/>
              <a:t>The key is used to unlock the door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vs. </a:t>
            </a:r>
          </a:p>
          <a:p>
            <a:pPr marL="0" indent="0">
              <a:buNone/>
            </a:pPr>
            <a:r>
              <a:rPr lang="en-US" dirty="0" smtClean="0"/>
              <a:t>The key to solving the problem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*The meanings are </a:t>
            </a:r>
            <a:r>
              <a:rPr lang="en-US" b="1" dirty="0" smtClean="0"/>
              <a:t>related</a:t>
            </a:r>
            <a:r>
              <a:rPr lang="en-US" dirty="0" smtClean="0"/>
              <a:t> (the meaning of key as an object used to unlock, solve or open something)</a:t>
            </a:r>
          </a:p>
          <a:p>
            <a:pPr marL="0" indent="0">
              <a:buNone/>
            </a:pPr>
            <a:r>
              <a:rPr lang="en-US" dirty="0" smtClean="0"/>
              <a:t>The word is the same form, and has a similar meaning in each sentence, but is not </a:t>
            </a:r>
            <a:r>
              <a:rPr lang="en-US" i="1" dirty="0" smtClean="0"/>
              <a:t>quite </a:t>
            </a:r>
            <a:r>
              <a:rPr lang="en-US" dirty="0" smtClean="0"/>
              <a:t>the same</a:t>
            </a:r>
            <a:endParaRPr lang="en-US" i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5937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Unrelated meaning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Unrelated</a:t>
            </a:r>
            <a:r>
              <a:rPr lang="en-US" dirty="0" smtClean="0"/>
              <a:t>-</a:t>
            </a:r>
          </a:p>
          <a:p>
            <a:pPr marL="0" indent="0">
              <a:buNone/>
            </a:pPr>
            <a:r>
              <a:rPr lang="en-US" dirty="0" smtClean="0"/>
              <a:t>Ex.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river bank </a:t>
            </a:r>
          </a:p>
          <a:p>
            <a:pPr marL="0" indent="0">
              <a:buNone/>
            </a:pPr>
            <a:r>
              <a:rPr lang="en-US" dirty="0" smtClean="0"/>
              <a:t>          vs. </a:t>
            </a:r>
          </a:p>
          <a:p>
            <a:pPr marL="0" indent="0">
              <a:buNone/>
            </a:pPr>
            <a:r>
              <a:rPr lang="en-US" dirty="0" smtClean="0"/>
              <a:t>A bank account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meaning of the word “bank” here is </a:t>
            </a:r>
            <a:r>
              <a:rPr lang="en-US" b="1" dirty="0" smtClean="0"/>
              <a:t>unrelated </a:t>
            </a:r>
            <a:r>
              <a:rPr lang="en-US" dirty="0" smtClean="0"/>
              <a:t>in the 2 sentences </a:t>
            </a:r>
          </a:p>
          <a:p>
            <a:pPr marL="0" indent="0">
              <a:buNone/>
            </a:pPr>
            <a:r>
              <a:rPr lang="en-US" dirty="0" smtClean="0"/>
              <a:t>The word is the same (same form), but has a different meaning in both sentences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645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96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Words that have the s</a:t>
            </a:r>
            <a:r>
              <a:rPr lang="en-US" dirty="0" smtClean="0"/>
              <a:t>ame form, but different meanings-</a:t>
            </a:r>
            <a:br>
              <a:rPr lang="en-US" dirty="0" smtClean="0"/>
            </a:br>
            <a:r>
              <a:rPr lang="en-US" b="1" dirty="0" smtClean="0"/>
              <a:t>Polysemy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6681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Word meanings are </a:t>
            </a:r>
            <a:r>
              <a:rPr lang="en-US" b="1" dirty="0" smtClean="0"/>
              <a:t>related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Ex. Wing</a:t>
            </a:r>
          </a:p>
          <a:p>
            <a:pPr marL="0" indent="0">
              <a:buNone/>
            </a:pPr>
            <a:r>
              <a:rPr lang="en-US" dirty="0" smtClean="0"/>
              <a:t>Bird</a:t>
            </a:r>
          </a:p>
          <a:p>
            <a:pPr marL="0" indent="0">
              <a:buNone/>
            </a:pPr>
            <a:r>
              <a:rPr lang="en-US" dirty="0" smtClean="0"/>
              <a:t>The bird broke its wing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Building</a:t>
            </a:r>
          </a:p>
          <a:p>
            <a:pPr marL="0" indent="0">
              <a:buNone/>
            </a:pPr>
            <a:r>
              <a:rPr lang="en-US" dirty="0" smtClean="0"/>
              <a:t>The office is in wing B </a:t>
            </a:r>
          </a:p>
          <a:p>
            <a:pPr marL="0" indent="0">
              <a:buNone/>
            </a:pPr>
            <a:r>
              <a:rPr lang="en-US" dirty="0" smtClean="0"/>
              <a:t>Both describe things that flank something, whether it is a body part of a room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To distinguish between polysemy and homonymy, the word classes of homonyms can be different (ex. ate-verb and eight-noun)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77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Words that have the same form, but different meanings- </a:t>
            </a:r>
            <a:r>
              <a:rPr lang="en-US" b="1" dirty="0" smtClean="0"/>
              <a:t>Homonymy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Word meanings are </a:t>
            </a:r>
            <a:r>
              <a:rPr lang="en-US" b="1" dirty="0" smtClean="0"/>
              <a:t>unrelated</a:t>
            </a:r>
          </a:p>
          <a:p>
            <a:r>
              <a:rPr lang="en-US" dirty="0" smtClean="0"/>
              <a:t>2 subdivisions- Homophones and Homographs</a:t>
            </a:r>
          </a:p>
          <a:p>
            <a:endParaRPr lang="en-US" dirty="0"/>
          </a:p>
          <a:p>
            <a:r>
              <a:rPr lang="en-US" dirty="0" smtClean="0"/>
              <a:t>Homophones- Share the same phonetic form, but that’s it.</a:t>
            </a:r>
          </a:p>
          <a:p>
            <a:r>
              <a:rPr lang="en-US" dirty="0" smtClean="0"/>
              <a:t>Ex. Tale/ tail, flour/flower</a:t>
            </a:r>
          </a:p>
          <a:p>
            <a:endParaRPr lang="en-US" dirty="0"/>
          </a:p>
          <a:p>
            <a:r>
              <a:rPr lang="en-US" dirty="0" smtClean="0"/>
              <a:t>Homographs- Share the same phonetic form </a:t>
            </a:r>
            <a:r>
              <a:rPr lang="en-US" b="1" dirty="0" smtClean="0"/>
              <a:t>and </a:t>
            </a:r>
            <a:r>
              <a:rPr lang="en-US" dirty="0" smtClean="0"/>
              <a:t>the same orthography </a:t>
            </a:r>
          </a:p>
          <a:p>
            <a:r>
              <a:rPr lang="en-US" dirty="0" smtClean="0"/>
              <a:t>Ex. Bank, rock, sink </a:t>
            </a:r>
          </a:p>
        </p:txBody>
      </p:sp>
    </p:spTree>
    <p:extLst>
      <p:ext uri="{BB962C8B-B14F-4D97-AF65-F5344CB8AC3E}">
        <p14:creationId xmlns:p14="http://schemas.microsoft.com/office/powerpoint/2010/main" val="3280086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Heteronyms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 Homographs that are not homonyms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Ex. Richard holds the record</a:t>
            </a:r>
          </a:p>
          <a:p>
            <a:r>
              <a:rPr lang="en-US" dirty="0" smtClean="0">
                <a:sym typeface="Wingdings"/>
              </a:rPr>
              <a:t>They went to record the album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156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Synonymy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Words that have the same meaning, but different forms</a:t>
            </a:r>
          </a:p>
          <a:p>
            <a:endParaRPr lang="en-US" dirty="0"/>
          </a:p>
          <a:p>
            <a:r>
              <a:rPr lang="en-US" dirty="0" smtClean="0"/>
              <a:t>Ex. Synonyms</a:t>
            </a:r>
          </a:p>
          <a:p>
            <a:r>
              <a:rPr lang="en-US" dirty="0" smtClean="0"/>
              <a:t>Talk/ chat</a:t>
            </a:r>
          </a:p>
          <a:p>
            <a:r>
              <a:rPr lang="en-US" dirty="0" smtClean="0"/>
              <a:t>High/ elevated </a:t>
            </a:r>
          </a:p>
          <a:p>
            <a:r>
              <a:rPr lang="en-US" dirty="0" smtClean="0"/>
              <a:t>Etc.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616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Antonymy </a:t>
            </a:r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the opposites of synonyms </a:t>
            </a:r>
          </a:p>
          <a:p>
            <a:r>
              <a:rPr lang="en-US" dirty="0" smtClean="0"/>
              <a:t>Complementary antonym </a:t>
            </a:r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words of opposite meaning</a:t>
            </a:r>
          </a:p>
          <a:p>
            <a:r>
              <a:rPr lang="en-US" dirty="0" smtClean="0"/>
              <a:t>*Binary opposition </a:t>
            </a:r>
            <a:r>
              <a:rPr lang="en-US" dirty="0" smtClean="0">
                <a:sym typeface="Wingdings"/>
              </a:rPr>
              <a:t> the presence of one means the presence of the other one; the negation of both words is impossible 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Ex. Present/ absent, true</a:t>
            </a:r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He is present</a:t>
            </a:r>
          </a:p>
          <a:p>
            <a:r>
              <a:rPr lang="en-US" dirty="0" smtClean="0">
                <a:sym typeface="Wingdings"/>
              </a:rPr>
              <a:t>He is not absent</a:t>
            </a:r>
          </a:p>
          <a:p>
            <a:r>
              <a:rPr lang="en-US" dirty="0" smtClean="0">
                <a:sym typeface="Wingdings"/>
              </a:rPr>
              <a:t>He is neither present or absent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978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Graded Antonyms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sym typeface="Wingdings"/>
              </a:rPr>
              <a:t> Words of opposite meaning </a:t>
            </a:r>
          </a:p>
          <a:p>
            <a:r>
              <a:rPr lang="en-US" dirty="0" smtClean="0">
                <a:sym typeface="Wingdings"/>
              </a:rPr>
              <a:t>Negation of both words is possible </a:t>
            </a:r>
          </a:p>
          <a:p>
            <a:r>
              <a:rPr lang="en-US" dirty="0" smtClean="0">
                <a:sym typeface="Wingdings"/>
              </a:rPr>
              <a:t>Possibility of being more of less of x</a:t>
            </a:r>
          </a:p>
          <a:p>
            <a:r>
              <a:rPr lang="en-US" dirty="0" smtClean="0">
                <a:sym typeface="Wingdings"/>
              </a:rPr>
              <a:t>Can be graded or evaluated on a scale; you can determine if they’re more or less of one thing 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Ex. Cold/ hot</a:t>
            </a:r>
          </a:p>
          <a:p>
            <a:r>
              <a:rPr lang="en-US" dirty="0" smtClean="0">
                <a:sym typeface="Wingdings"/>
              </a:rPr>
              <a:t>Can be warm etc.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359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Relational Antonyms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 Words of opposite meaning but have a relational, even though they oppose each other</a:t>
            </a:r>
          </a:p>
          <a:p>
            <a:r>
              <a:rPr lang="en-US" dirty="0" smtClean="0">
                <a:sym typeface="Wingdings"/>
              </a:rPr>
              <a:t>People involved/ the action involved </a:t>
            </a:r>
          </a:p>
          <a:p>
            <a:r>
              <a:rPr lang="en-US" dirty="0" smtClean="0">
                <a:sym typeface="Wingdings"/>
              </a:rPr>
              <a:t>Ex. Husband/ wife, buy/sell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055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Hyponymy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sym typeface="Wingdings"/>
              </a:rPr>
              <a:t> A word in which the meaning is included in the meaning of another word, with this other word being its </a:t>
            </a:r>
            <a:r>
              <a:rPr lang="en-US" b="1" dirty="0" smtClean="0">
                <a:sym typeface="Wingdings"/>
              </a:rPr>
              <a:t>hyperonym </a:t>
            </a:r>
          </a:p>
          <a:p>
            <a:r>
              <a:rPr lang="en-US" dirty="0" smtClean="0">
                <a:sym typeface="Wingdings"/>
              </a:rPr>
              <a:t>Has a “something is a kind of” relationship </a:t>
            </a:r>
          </a:p>
          <a:p>
            <a:endParaRPr lang="en-US" b="1" dirty="0">
              <a:sym typeface="Wingdings"/>
            </a:endParaRPr>
          </a:p>
          <a:p>
            <a:r>
              <a:rPr lang="en-US" dirty="0" smtClean="0"/>
              <a:t>Ex.                         Insect 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Ant                  Fly                 Bee 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270370" y="4324643"/>
            <a:ext cx="1023815" cy="1165665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638432" y="4324643"/>
            <a:ext cx="1086338" cy="116566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954586" y="4397103"/>
            <a:ext cx="45439" cy="11313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3155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Hyponymy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1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3907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544</Words>
  <Application>Microsoft Macintosh PowerPoint</Application>
  <PresentationFormat>On-screen Show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Semantics The Lexicon and the Relationship between Words and Meaning</vt:lpstr>
      <vt:lpstr>The Lexicon</vt:lpstr>
      <vt:lpstr>Relationships Between Words</vt:lpstr>
      <vt:lpstr>Words that have the same form, but different meanings </vt:lpstr>
      <vt:lpstr>Unrelated meaning</vt:lpstr>
      <vt:lpstr>Words that have the same form, but different meanings- Polysemy</vt:lpstr>
      <vt:lpstr>Words that have the same form, but different meanings- Homonymy</vt:lpstr>
      <vt:lpstr>Heteronyms</vt:lpstr>
      <vt:lpstr>Synonymy</vt:lpstr>
      <vt:lpstr>Other types</vt:lpstr>
      <vt:lpstr>Graded Antonyms </vt:lpstr>
      <vt:lpstr>Relational Antonyms</vt:lpstr>
      <vt:lpstr>Hyponymy</vt:lpstr>
      <vt:lpstr>Chain Hyponymy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Semantics The Lexicon and the Relationship between Words and Meaning</dc:title>
  <dc:creator>Belinda Mae Garcia-Breadmore</dc:creator>
  <cp:lastModifiedBy>Belinda Mae Garcia-Breadmore</cp:lastModifiedBy>
  <cp:revision>24</cp:revision>
  <dcterms:created xsi:type="dcterms:W3CDTF">2012-11-18T04:15:30Z</dcterms:created>
  <dcterms:modified xsi:type="dcterms:W3CDTF">2012-11-18T08:36:10Z</dcterms:modified>
</cp:coreProperties>
</file>