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1"/>
  </p:notesMasterIdLst>
  <p:sldIdLst>
    <p:sldId id="256" r:id="rId3"/>
    <p:sldId id="293" r:id="rId4"/>
    <p:sldId id="294" r:id="rId5"/>
    <p:sldId id="295" r:id="rId6"/>
    <p:sldId id="296" r:id="rId7"/>
    <p:sldId id="300" r:id="rId8"/>
    <p:sldId id="302" r:id="rId9"/>
    <p:sldId id="304" r:id="rId10"/>
    <p:sldId id="305" r:id="rId11"/>
    <p:sldId id="306" r:id="rId12"/>
    <p:sldId id="308" r:id="rId13"/>
    <p:sldId id="309" r:id="rId14"/>
    <p:sldId id="310" r:id="rId15"/>
    <p:sldId id="258" r:id="rId16"/>
    <p:sldId id="260" r:id="rId17"/>
    <p:sldId id="261" r:id="rId18"/>
    <p:sldId id="262" r:id="rId19"/>
    <p:sldId id="263" r:id="rId20"/>
    <p:sldId id="264" r:id="rId21"/>
    <p:sldId id="265" r:id="rId22"/>
    <p:sldId id="266" r:id="rId23"/>
    <p:sldId id="267" r:id="rId24"/>
    <p:sldId id="268" r:id="rId25"/>
    <p:sldId id="269" r:id="rId26"/>
    <p:sldId id="270" r:id="rId27"/>
    <p:sldId id="271" r:id="rId28"/>
    <p:sldId id="272" r:id="rId29"/>
    <p:sldId id="273" r:id="rId30"/>
    <p:sldId id="312" r:id="rId31"/>
    <p:sldId id="274" r:id="rId32"/>
    <p:sldId id="275" r:id="rId33"/>
    <p:sldId id="276" r:id="rId34"/>
    <p:sldId id="277" r:id="rId35"/>
    <p:sldId id="278" r:id="rId36"/>
    <p:sldId id="279" r:id="rId37"/>
    <p:sldId id="280" r:id="rId38"/>
    <p:sldId id="281" r:id="rId39"/>
    <p:sldId id="282" r:id="rId40"/>
    <p:sldId id="283" r:id="rId41"/>
    <p:sldId id="284" r:id="rId42"/>
    <p:sldId id="285" r:id="rId43"/>
    <p:sldId id="311" r:id="rId44"/>
    <p:sldId id="286" r:id="rId45"/>
    <p:sldId id="287" r:id="rId46"/>
    <p:sldId id="288" r:id="rId47"/>
    <p:sldId id="289" r:id="rId48"/>
    <p:sldId id="290" r:id="rId49"/>
    <p:sldId id="291" r:id="rId5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1356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F5853B-C1AB-4104-92DA-248D2893E922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7E4A87-906C-4538-9AA8-9F4AA5E068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4038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  <p:sp>
        <p:nvSpPr>
          <p:cNvPr id="696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BCDDDE0-9038-42F9-82A0-6CE0561E1C3D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6490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889D7CF-C160-4B48-B380-EF478CEEB4EA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333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035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571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625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498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075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982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356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310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6764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08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4A247-F00B-45AB-B94C-D306722BD8AF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0272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BEFA05-CFC5-4460-81A9-58DC5CB98AF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9316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4832D3-3A00-4A00-8FE8-6AE756DD23E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69411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4E6202-02DA-4167-B2A8-8A3574B3C69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6052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ECABE1-485B-4EBE-8B08-1A0D0B9024B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1316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758292-6E2A-45BE-822E-BC0ED2683CA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3106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88E26A-C857-461A-8038-15565049ED4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80384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4F6728-A4D0-4AA6-910B-AAB1C01BF64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9224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1FBD2D-5D54-44FF-A6DC-A085CEE3E7C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74857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92E743-6DA9-4289-8BCC-9FC66A60DB0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873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311E4D-32B6-44EB-9BC1-3F7FAC6A55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1816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3FBC82-B007-435A-9AFD-34D01EC89DA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8471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74A247-F00B-45AB-B94C-D306722BD8AF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6DF90-D354-4196-9B3D-1176BF89F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8033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3D63A2-8D13-4A4D-9A3F-FB3C238A7A35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6442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ology.arizona.edu/chh/problem_sets/kidneysmetals/07t.html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gsu.edu/departments/chem/midden/MITBCT/mem/junct.html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5" Type="http://schemas.openxmlformats.org/officeDocument/2006/relationships/hyperlink" Target="http://www.bio.davidson.edu/Courses/Molbio/MolStudents/spring2003/Williford/assignment2_home.htm" TargetMode="Externa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5" Type="http://schemas.openxmlformats.org/officeDocument/2006/relationships/hyperlink" Target="http://academic.brooklyn.cuny.edu/biology/bio4fv/page/fluid_p.htm" TargetMode="Externa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alberta.ca/~neuro/OnlineIntro/NeuronStructure.htm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bioon.com/book/biology/whole/image/3/3-11.tif.jpg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" Target="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image" Target="../media/image29.wm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chm.bris.ac.uk/webprojects2006/Cowlishaw/mech%20synaptic%20transmission.htm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getbodysmart.com/ap/nervoussystem/neurophysiology/actionpotentials/menu/menu.html" TargetMode="Externa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homepage.psy.utexas.edu/homepage/class/Psy332/Salinas/Cells/Cells.html" TargetMode="External"/><Relationship Id="rId4" Type="http://schemas.openxmlformats.org/officeDocument/2006/relationships/hyperlink" Target="http://reinventioninc.blogspot.com/2005_01_01_reinventioninc_archive.html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228600"/>
            <a:ext cx="7772400" cy="1470025"/>
          </a:xfrm>
        </p:spPr>
        <p:txBody>
          <a:bodyPr/>
          <a:lstStyle/>
          <a:p>
            <a:r>
              <a:rPr lang="en-US" dirty="0"/>
              <a:t>ANP1105C  Neuron </a:t>
            </a:r>
            <a:r>
              <a:rPr lang="en-US"/>
              <a:t>Sept 14/18 </a:t>
            </a:r>
            <a:r>
              <a:rPr lang="en-US" dirty="0"/>
              <a:t>2018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524000"/>
            <a:ext cx="8305800" cy="1752600"/>
          </a:xfrm>
        </p:spPr>
        <p:txBody>
          <a:bodyPr>
            <a:normAutofit fontScale="40000" lnSpcReduction="20000"/>
          </a:bodyPr>
          <a:lstStyle/>
          <a:p>
            <a:pPr algn="l"/>
            <a:endParaRPr lang="en-US" sz="1800" dirty="0"/>
          </a:p>
          <a:p>
            <a:pPr marL="741363" indent="-741363" algn="l" eaLnBrk="0" hangingPunct="0">
              <a:spcBef>
                <a:spcPct val="50000"/>
              </a:spcBef>
              <a:defRPr/>
            </a:pPr>
            <a:r>
              <a:rPr lang="en-US" sz="1800" dirty="0">
                <a:solidFill>
                  <a:schemeClr val="accent2">
                    <a:lumMod val="50000"/>
                  </a:schemeClr>
                </a:solidFill>
              </a:rPr>
              <a:t>TOPIC #2.2:  PHYSIOLOGY OF THE NEURON   63 -80, 392 – 418</a:t>
            </a:r>
          </a:p>
          <a:p>
            <a:pPr marL="741363" indent="-741363" algn="l" eaLnBrk="0" hangingPunct="0">
              <a:spcBef>
                <a:spcPct val="50000"/>
              </a:spcBef>
              <a:defRPr/>
            </a:pPr>
            <a:r>
              <a:rPr lang="en-US" sz="1800" dirty="0">
                <a:solidFill>
                  <a:schemeClr val="accent2">
                    <a:lumMod val="50000"/>
                  </a:schemeClr>
                </a:solidFill>
              </a:rPr>
              <a:t>2. Cellular Physiology of Nerve and Muscle</a:t>
            </a:r>
          </a:p>
          <a:p>
            <a:pPr marL="741363" indent="-741363" algn="l" eaLnBrk="0" hangingPunct="0">
              <a:spcBef>
                <a:spcPct val="50000"/>
              </a:spcBef>
              <a:defRPr/>
            </a:pPr>
            <a:r>
              <a:rPr lang="en-US" sz="1800" dirty="0">
                <a:solidFill>
                  <a:schemeClr val="accent2">
                    <a:lumMod val="50000"/>
                  </a:schemeClr>
                </a:solidFill>
              </a:rPr>
              <a:t>2.1. Membrane Transport:</a:t>
            </a:r>
          </a:p>
          <a:p>
            <a:pPr marL="741363" indent="-741363" algn="l" eaLnBrk="0" hangingPunct="0">
              <a:spcBef>
                <a:spcPct val="50000"/>
              </a:spcBef>
              <a:defRPr/>
            </a:pPr>
            <a:r>
              <a:rPr lang="en-US" sz="1800" dirty="0">
                <a:solidFill>
                  <a:schemeClr val="accent2">
                    <a:lumMod val="50000"/>
                  </a:schemeClr>
                </a:solidFill>
              </a:rPr>
              <a:t>2.1.1. Describe the structure of the plasma membrane</a:t>
            </a:r>
          </a:p>
          <a:p>
            <a:pPr marL="741363" indent="-741363" algn="l" eaLnBrk="0" hangingPunct="0">
              <a:spcBef>
                <a:spcPct val="50000"/>
              </a:spcBef>
              <a:defRPr/>
            </a:pPr>
            <a:r>
              <a:rPr lang="en-US" sz="1800" dirty="0">
                <a:solidFill>
                  <a:schemeClr val="accent2">
                    <a:lumMod val="50000"/>
                  </a:schemeClr>
                </a:solidFill>
              </a:rPr>
              <a:t>2.1.2. Describe and differentiate among the various types of transport across the plasma membrane</a:t>
            </a:r>
          </a:p>
          <a:p>
            <a:pPr marL="741363" indent="-741363" algn="l" eaLnBrk="0" hangingPunct="0">
              <a:spcBef>
                <a:spcPct val="50000"/>
              </a:spcBef>
              <a:defRPr/>
            </a:pPr>
            <a:r>
              <a:rPr lang="en-US" sz="1800" dirty="0">
                <a:solidFill>
                  <a:schemeClr val="accent2">
                    <a:lumMod val="50000"/>
                  </a:schemeClr>
                </a:solidFill>
              </a:rPr>
              <a:t>2.1.3. Describe osmosis and explain its role in fluid homeostasis</a:t>
            </a:r>
          </a:p>
          <a:p>
            <a:pPr marL="741363" indent="-741363" algn="l" eaLnBrk="0" hangingPunct="0">
              <a:spcBef>
                <a:spcPct val="50000"/>
              </a:spcBef>
              <a:defRPr/>
            </a:pPr>
            <a:r>
              <a:rPr lang="en-US" sz="1800" dirty="0">
                <a:solidFill>
                  <a:schemeClr val="accent2">
                    <a:lumMod val="50000"/>
                  </a:schemeClr>
                </a:solidFill>
              </a:rPr>
              <a:t>2.2.1	Identify the different regions of the neuron and associate each region with the functions of reception, propagation and transmission of nerve impulses (pp. 392-395)</a:t>
            </a:r>
          </a:p>
          <a:p>
            <a:pPr marL="741363" indent="-741363" algn="l" eaLnBrk="0" hangingPunct="0">
              <a:spcBef>
                <a:spcPct val="50000"/>
              </a:spcBef>
              <a:defRPr/>
            </a:pPr>
            <a:r>
              <a:rPr lang="en-US" sz="1800" dirty="0">
                <a:solidFill>
                  <a:schemeClr val="accent2">
                    <a:lumMod val="50000"/>
                  </a:schemeClr>
                </a:solidFill>
              </a:rPr>
              <a:t>2.2.2.	Explain the phenomena (diffusion of ions, types of ion channels) that are responsible for the electrical activity of neurons (resting membrane potential, action potential) (pp. 398-403)</a:t>
            </a:r>
          </a:p>
        </p:txBody>
      </p:sp>
    </p:spTree>
    <p:extLst>
      <p:ext uri="{BB962C8B-B14F-4D97-AF65-F5344CB8AC3E}">
        <p14:creationId xmlns:p14="http://schemas.microsoft.com/office/powerpoint/2010/main" val="41133541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214313" y="1447800"/>
            <a:ext cx="8570912" cy="201612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basic structure according to </a:t>
            </a:r>
            <a:r>
              <a:rPr lang="en-US" sz="2000" b="1">
                <a:solidFill>
                  <a:srgbClr val="333399"/>
                </a:solidFill>
                <a:sym typeface="CommonBullets" pitchFamily="34" charset="2"/>
              </a:rPr>
              <a:t>fluid mosaic model</a:t>
            </a:r>
            <a:r>
              <a:rPr lang="en-US" sz="2000">
                <a:solidFill>
                  <a:srgbClr val="333399"/>
                </a:solidFill>
                <a:sym typeface="CommonBullets" pitchFamily="34" charset="2"/>
              </a:rPr>
              <a:t>:</a:t>
            </a:r>
          </a:p>
          <a:p>
            <a:pPr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  </a:t>
            </a:r>
            <a:r>
              <a:rPr lang="en-US" sz="2000" b="1">
                <a:solidFill>
                  <a:srgbClr val="333399"/>
                </a:solidFill>
                <a:sym typeface="CommonBullets" pitchFamily="34" charset="2"/>
              </a:rPr>
              <a:t>phospholipid bilayer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 -  what is a </a:t>
            </a:r>
            <a:r>
              <a:rPr lang="en-US" sz="2000" i="1">
                <a:solidFill>
                  <a:srgbClr val="000000"/>
                </a:solidFill>
                <a:sym typeface="CommonBullets" pitchFamily="34" charset="2"/>
              </a:rPr>
              <a:t>phospholipid??  what do we mean when we say the </a:t>
            </a:r>
            <a:r>
              <a:rPr lang="en-US" sz="2000" b="1" i="1">
                <a:solidFill>
                  <a:srgbClr val="333399"/>
                </a:solidFill>
                <a:sym typeface="CommonBullets" pitchFamily="34" charset="2"/>
              </a:rPr>
              <a:t>hydrophilic</a:t>
            </a:r>
            <a:r>
              <a:rPr lang="en-US" sz="2000" i="1">
                <a:solidFill>
                  <a:srgbClr val="000000"/>
                </a:solidFill>
                <a:sym typeface="CommonBullets" pitchFamily="34" charset="2"/>
              </a:rPr>
              <a:t> and </a:t>
            </a:r>
            <a:r>
              <a:rPr lang="en-US" sz="2000" b="1" i="1">
                <a:solidFill>
                  <a:srgbClr val="333399"/>
                </a:solidFill>
                <a:sym typeface="CommonBullets" pitchFamily="34" charset="2"/>
              </a:rPr>
              <a:t>hydrophobic</a:t>
            </a:r>
            <a:r>
              <a:rPr lang="en-US" sz="2000" i="1">
                <a:solidFill>
                  <a:srgbClr val="000000"/>
                </a:solidFill>
                <a:sym typeface="CommonBullets" pitchFamily="34" charset="2"/>
              </a:rPr>
              <a:t> ends of phospholipids??   </a:t>
            </a:r>
          </a:p>
          <a:p>
            <a:pPr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 i="1">
                <a:solidFill>
                  <a:srgbClr val="000000"/>
                </a:solidFill>
                <a:sym typeface="CommonBullets" pitchFamily="34" charset="2"/>
              </a:rPr>
              <a:t>Why do we say </a:t>
            </a:r>
            <a:r>
              <a:rPr lang="en-US" sz="2000" b="1" i="1">
                <a:solidFill>
                  <a:srgbClr val="333399"/>
                </a:solidFill>
                <a:sym typeface="CommonBullets" pitchFamily="34" charset="2"/>
              </a:rPr>
              <a:t>fluid</a:t>
            </a:r>
            <a:r>
              <a:rPr lang="en-US" sz="2000" b="1" i="1">
                <a:solidFill>
                  <a:srgbClr val="000000"/>
                </a:solidFill>
                <a:sym typeface="CommonBullets" pitchFamily="34" charset="2"/>
              </a:rPr>
              <a:t> </a:t>
            </a:r>
            <a:r>
              <a:rPr lang="en-US" sz="2000" i="1">
                <a:solidFill>
                  <a:srgbClr val="000000"/>
                </a:solidFill>
                <a:sym typeface="CommonBullets" pitchFamily="34" charset="2"/>
              </a:rPr>
              <a:t>mosaic model?? 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</a:t>
            </a:r>
          </a:p>
          <a:p>
            <a:pPr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</a:t>
            </a:r>
            <a:r>
              <a:rPr lang="en-US" sz="2000" b="1">
                <a:solidFill>
                  <a:srgbClr val="333399"/>
                </a:solidFill>
                <a:sym typeface="CommonBullets" pitchFamily="34" charset="2"/>
              </a:rPr>
              <a:t>integral membrane proteins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- span PM (transmembrane); </a:t>
            </a:r>
            <a:r>
              <a:rPr lang="en-US" sz="2000" b="1">
                <a:solidFill>
                  <a:srgbClr val="333399"/>
                </a:solidFill>
                <a:sym typeface="CommonBullets" pitchFamily="34" charset="2"/>
              </a:rPr>
              <a:t>hydrophilic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&amp; </a:t>
            </a:r>
            <a:r>
              <a:rPr lang="en-US" sz="2000" b="1">
                <a:solidFill>
                  <a:srgbClr val="333399"/>
                </a:solidFill>
                <a:sym typeface="CommonBullets" pitchFamily="34" charset="2"/>
              </a:rPr>
              <a:t>hydrophobic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regions; </a:t>
            </a:r>
            <a:r>
              <a:rPr lang="en-US" sz="2000" b="1">
                <a:solidFill>
                  <a:srgbClr val="333399"/>
                </a:solidFill>
                <a:sym typeface="CommonBullets" pitchFamily="34" charset="2"/>
              </a:rPr>
              <a:t>channels</a:t>
            </a:r>
            <a:r>
              <a:rPr lang="en-US" sz="2000" b="1">
                <a:solidFill>
                  <a:srgbClr val="000000"/>
                </a:solidFill>
                <a:sym typeface="CommonBullets" pitchFamily="34" charset="2"/>
              </a:rPr>
              <a:t>, </a:t>
            </a:r>
            <a:r>
              <a:rPr lang="en-US" sz="2000" b="1">
                <a:solidFill>
                  <a:srgbClr val="333399"/>
                </a:solidFill>
                <a:sym typeface="CommonBullets" pitchFamily="34" charset="2"/>
              </a:rPr>
              <a:t>carriers</a:t>
            </a:r>
            <a:endParaRPr lang="en-CA" sz="2000">
              <a:solidFill>
                <a:srgbClr val="333399"/>
              </a:solidFill>
            </a:endParaRPr>
          </a:p>
        </p:txBody>
      </p:sp>
      <p:sp>
        <p:nvSpPr>
          <p:cNvPr id="5123" name="Text Box 5"/>
          <p:cNvSpPr txBox="1">
            <a:spLocks noChangeArrowheads="1"/>
          </p:cNvSpPr>
          <p:nvPr/>
        </p:nvSpPr>
        <p:spPr bwMode="auto">
          <a:xfrm>
            <a:off x="260350" y="277813"/>
            <a:ext cx="8377238" cy="1174750"/>
          </a:xfrm>
          <a:prstGeom prst="rect">
            <a:avLst/>
          </a:prstGeom>
          <a:noFill/>
          <a:ln w="9525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lnSpc>
                <a:spcPct val="75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800" b="1" i="1" u="sng">
                <a:solidFill>
                  <a:srgbClr val="333399"/>
                </a:solidFill>
              </a:rPr>
              <a:t>ANP1105B</a:t>
            </a:r>
          </a:p>
          <a:p>
            <a:pPr fontAlgn="base">
              <a:lnSpc>
                <a:spcPct val="75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 b="1" i="1" u="sng">
                <a:solidFill>
                  <a:srgbClr val="333399"/>
                </a:solidFill>
              </a:rPr>
              <a:t>2.1  Membrane transport (pp. 63-79)</a:t>
            </a:r>
          </a:p>
          <a:p>
            <a:pPr fontAlgn="base">
              <a:lnSpc>
                <a:spcPct val="75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 b="1" i="1">
                <a:solidFill>
                  <a:srgbClr val="333399"/>
                </a:solidFill>
              </a:rPr>
              <a:t>      2.1.1 Describe the structure of the plasma membrane </a:t>
            </a:r>
          </a:p>
        </p:txBody>
      </p:sp>
      <p:sp>
        <p:nvSpPr>
          <p:cNvPr id="5124" name="Line 6"/>
          <p:cNvSpPr>
            <a:spLocks noChangeShapeType="1"/>
          </p:cNvSpPr>
          <p:nvPr/>
        </p:nvSpPr>
        <p:spPr bwMode="auto">
          <a:xfrm>
            <a:off x="188913" y="993775"/>
            <a:ext cx="8766175" cy="0"/>
          </a:xfrm>
          <a:prstGeom prst="line">
            <a:avLst/>
          </a:prstGeom>
          <a:noFill/>
          <a:ln w="9525">
            <a:solidFill>
              <a:srgbClr val="003399"/>
            </a:solidFill>
            <a:prstDash val="sysDot"/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000">
              <a:solidFill>
                <a:srgbClr val="000000"/>
              </a:solidFill>
            </a:endParaRPr>
          </a:p>
        </p:txBody>
      </p:sp>
      <p:grpSp>
        <p:nvGrpSpPr>
          <p:cNvPr id="5125" name="Group 10"/>
          <p:cNvGrpSpPr>
            <a:grpSpLocks/>
          </p:cNvGrpSpPr>
          <p:nvPr/>
        </p:nvGrpSpPr>
        <p:grpSpPr bwMode="auto">
          <a:xfrm>
            <a:off x="2413000" y="3481388"/>
            <a:ext cx="4373563" cy="3184525"/>
            <a:chOff x="2831336" y="3657601"/>
            <a:chExt cx="3929952" cy="2996588"/>
          </a:xfrm>
        </p:grpSpPr>
        <p:pic>
          <p:nvPicPr>
            <p:cNvPr id="5126" name="Picture 7" descr="E:\Chapter_03\B_JPEG_Images_and_Tables\b_unlabeled\figure_03_03_unlabeled.jpg"/>
            <p:cNvPicPr>
              <a:picLocks noChangeAspect="1" noChangeArrowheads="1"/>
            </p:cNvPicPr>
            <p:nvPr/>
          </p:nvPicPr>
          <p:blipFill>
            <a:blip r:embed="rId2" cstate="print"/>
            <a:srcRect l="29317" t="20354" r="6425" b="37651"/>
            <a:stretch>
              <a:fillRect/>
            </a:stretch>
          </p:blipFill>
          <p:spPr bwMode="auto">
            <a:xfrm>
              <a:off x="2831336" y="3657601"/>
              <a:ext cx="3929952" cy="2996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27" name="Text Box 4"/>
            <p:cNvSpPr txBox="1">
              <a:spLocks noChangeArrowheads="1"/>
            </p:cNvSpPr>
            <p:nvPr/>
          </p:nvSpPr>
          <p:spPr bwMode="auto">
            <a:xfrm>
              <a:off x="3129478" y="6228050"/>
              <a:ext cx="1057275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000" b="1">
                  <a:solidFill>
                    <a:srgbClr val="7030A0"/>
                  </a:solidFill>
                </a:rPr>
                <a:t>Fig. 3.3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871555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lipid bilay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3" y="190500"/>
            <a:ext cx="3851275" cy="230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357188" y="2565400"/>
            <a:ext cx="429101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srgbClr val="000000"/>
                </a:solidFill>
                <a:hlinkClick r:id="rId3"/>
              </a:rPr>
              <a:t>http://www.biology.arizona.edu/chh/problem_sets/kidneysmetals/07t.html</a:t>
            </a:r>
            <a:r>
              <a:rPr lang="en-US" sz="1000">
                <a:solidFill>
                  <a:srgbClr val="000000"/>
                </a:solidFill>
              </a:rPr>
              <a:t> </a:t>
            </a:r>
          </a:p>
        </p:txBody>
      </p:sp>
      <p:pic>
        <p:nvPicPr>
          <p:cNvPr id="6148" name="Picture 4" descr="phospc"/>
          <p:cNvPicPr>
            <a:picLocks noChangeAspect="1" noChangeArrowheads="1"/>
          </p:cNvPicPr>
          <p:nvPr/>
        </p:nvPicPr>
        <p:blipFill>
          <a:blip r:embed="rId4" cstate="print">
            <a:lum bright="-6000" contrast="12000"/>
          </a:blip>
          <a:srcRect/>
          <a:stretch>
            <a:fillRect/>
          </a:stretch>
        </p:blipFill>
        <p:spPr bwMode="auto">
          <a:xfrm>
            <a:off x="5254625" y="2165350"/>
            <a:ext cx="3678238" cy="446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4400550" y="793750"/>
            <a:ext cx="3176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>
                <a:solidFill>
                  <a:srgbClr val="660066"/>
                </a:solidFill>
              </a:rPr>
              <a:t>Phospholipid bilayer</a:t>
            </a: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2319338" y="4783138"/>
            <a:ext cx="2397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>
                <a:solidFill>
                  <a:srgbClr val="FF99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phospholipid</a:t>
            </a:r>
          </a:p>
        </p:txBody>
      </p:sp>
    </p:spTree>
    <p:extLst>
      <p:ext uri="{BB962C8B-B14F-4D97-AF65-F5344CB8AC3E}">
        <p14:creationId xmlns:p14="http://schemas.microsoft.com/office/powerpoint/2010/main" val="10404141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71438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</a:pPr>
            <a:r>
              <a:rPr lang="en-US" sz="2000" i="1">
                <a:solidFill>
                  <a:srgbClr val="6600CC"/>
                </a:solidFill>
              </a:rPr>
              <a:t>2.1.1.2: Associate functions with each of the following: peripheral and integral membrane proteins, cytoskeleton, glycocalyx, cholesterol</a:t>
            </a:r>
            <a:r>
              <a:rPr lang="en-US" sz="2000" i="1" u="sng">
                <a:solidFill>
                  <a:srgbClr val="660066"/>
                </a:solidFill>
              </a:rPr>
              <a:t> 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</a:pPr>
            <a:endParaRPr lang="en-US" sz="800" i="1" u="sng">
              <a:solidFill>
                <a:srgbClr val="660066"/>
              </a:solidFill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</a:rPr>
              <a:t>1.  </a:t>
            </a:r>
            <a:r>
              <a:rPr lang="en-US" sz="2000" b="1">
                <a:solidFill>
                  <a:srgbClr val="6600CC"/>
                </a:solidFill>
              </a:rPr>
              <a:t>Peripheral proteins:</a:t>
            </a:r>
            <a:r>
              <a:rPr lang="en-US" sz="2000">
                <a:solidFill>
                  <a:srgbClr val="000000"/>
                </a:solidFill>
              </a:rPr>
              <a:t>  attached to integral proteins (usually internal side of PM); can be enzymes, involved in attachment functions, shape changes . . 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</a:rPr>
              <a:t>2.  </a:t>
            </a:r>
            <a:r>
              <a:rPr lang="en-US" sz="2000" b="1">
                <a:solidFill>
                  <a:srgbClr val="6600CC"/>
                </a:solidFill>
              </a:rPr>
              <a:t>Cytoskeleton:</a:t>
            </a:r>
            <a:r>
              <a:rPr lang="en-US" sz="2000" b="1">
                <a:solidFill>
                  <a:srgbClr val="000000"/>
                </a:solidFill>
              </a:rPr>
              <a:t>  </a:t>
            </a:r>
            <a:r>
              <a:rPr lang="en-US" sz="2000">
                <a:solidFill>
                  <a:srgbClr val="000000"/>
                </a:solidFill>
              </a:rPr>
              <a:t>anchors to PM; can also interact with receptors (eg: ??)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</a:rPr>
              <a:t>3.  </a:t>
            </a:r>
            <a:r>
              <a:rPr lang="en-US" sz="2000" b="1">
                <a:solidFill>
                  <a:srgbClr val="6600CC"/>
                </a:solidFill>
              </a:rPr>
              <a:t>Glycocalyx:</a:t>
            </a:r>
            <a:r>
              <a:rPr lang="en-US" sz="2000">
                <a:solidFill>
                  <a:srgbClr val="000000"/>
                </a:solidFill>
              </a:rPr>
              <a:t>  ensemble of carbohydrates attached to lipids &amp; proteins on extracellular face; “sugar coating” on PM </a:t>
            </a:r>
          </a:p>
          <a:p>
            <a:pPr marL="800100" lvl="1" indent="-342900"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i="1">
                <a:solidFill>
                  <a:srgbClr val="6600CC"/>
                </a:solidFill>
              </a:rPr>
              <a:t>NB:  glycocalyx changes when cell becomes cancerous - can even change repeatedly to avoid recognition by immune system</a:t>
            </a:r>
            <a:endParaRPr lang="en-US" sz="2000">
              <a:solidFill>
                <a:srgbClr val="000000"/>
              </a:solidFill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</a:rPr>
              <a:t>4.  </a:t>
            </a:r>
            <a:r>
              <a:rPr lang="en-US" sz="2000" b="1">
                <a:solidFill>
                  <a:srgbClr val="6600CC"/>
                </a:solidFill>
              </a:rPr>
              <a:t>Cholesterol:</a:t>
            </a:r>
            <a:r>
              <a:rPr lang="en-US" sz="2000" b="1">
                <a:solidFill>
                  <a:srgbClr val="000000"/>
                </a:solidFill>
              </a:rPr>
              <a:t> </a:t>
            </a:r>
            <a:r>
              <a:rPr lang="en-US" sz="2000">
                <a:solidFill>
                  <a:srgbClr val="000000"/>
                </a:solidFill>
              </a:rPr>
              <a:t>overall: </a:t>
            </a:r>
            <a:r>
              <a:rPr lang="en-US" sz="2000" i="1">
                <a:solidFill>
                  <a:srgbClr val="6600CC"/>
                </a:solidFill>
              </a:rPr>
              <a:t>reduces</a:t>
            </a:r>
            <a:r>
              <a:rPr lang="en-US" sz="2000">
                <a:solidFill>
                  <a:srgbClr val="000000"/>
                </a:solidFill>
              </a:rPr>
              <a:t> general membrane fluidity &amp; stabilizes its structure – too much cholesterol causes membranes to lose flexibility</a:t>
            </a:r>
          </a:p>
        </p:txBody>
      </p:sp>
      <p:pic>
        <p:nvPicPr>
          <p:cNvPr id="7171" name="Picture 5" descr="E:\Chapter_03\B_JPEG_Images_and_Tables\b_unlabeled\figure_03_03_unlabeled.jpg"/>
          <p:cNvPicPr>
            <a:picLocks noChangeAspect="1" noChangeArrowheads="1"/>
          </p:cNvPicPr>
          <p:nvPr/>
        </p:nvPicPr>
        <p:blipFill>
          <a:blip r:embed="rId2" cstate="print"/>
          <a:srcRect l="7460" t="26981" b="30164"/>
          <a:stretch>
            <a:fillRect/>
          </a:stretch>
        </p:blipFill>
        <p:spPr bwMode="auto">
          <a:xfrm>
            <a:off x="1965325" y="3956050"/>
            <a:ext cx="5246688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2463800" y="6254750"/>
            <a:ext cx="919163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b="1">
                <a:solidFill>
                  <a:srgbClr val="7030A0"/>
                </a:solidFill>
                <a:latin typeface="Arial Narrow" pitchFamily="34" charset="0"/>
              </a:rPr>
              <a:t>Fig. 3.3</a:t>
            </a:r>
            <a:endParaRPr lang="en-CA" sz="2000" b="1">
              <a:solidFill>
                <a:srgbClr val="7030A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20297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msotw9_temp0"/>
          <p:cNvPicPr>
            <a:picLocks noChangeAspect="1" noChangeArrowheads="1"/>
          </p:cNvPicPr>
          <p:nvPr/>
        </p:nvPicPr>
        <p:blipFill>
          <a:blip r:embed="rId2" cstate="print">
            <a:lum bright="-24000" contrast="36000"/>
          </a:blip>
          <a:srcRect r="62346" b="48102"/>
          <a:stretch>
            <a:fillRect/>
          </a:stretch>
        </p:blipFill>
        <p:spPr bwMode="auto">
          <a:xfrm>
            <a:off x="552450" y="833438"/>
            <a:ext cx="1733550" cy="531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2470150" y="1535113"/>
            <a:ext cx="11842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</a:rPr>
              <a:t>transport</a:t>
            </a:r>
            <a:endParaRPr lang="en-CA" sz="2000">
              <a:solidFill>
                <a:srgbClr val="000000"/>
              </a:solidFill>
            </a:endParaRP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2471738" y="3305175"/>
            <a:ext cx="19192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</a:rPr>
              <a:t>enzyme activity</a:t>
            </a:r>
            <a:endParaRPr lang="en-CA" sz="2000">
              <a:solidFill>
                <a:srgbClr val="000000"/>
              </a:solidFill>
            </a:endParaRP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2460625" y="4930775"/>
            <a:ext cx="1985963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</a:rPr>
              <a:t>receptors for signal transduction</a:t>
            </a:r>
            <a:endParaRPr lang="en-CA" sz="2000">
              <a:solidFill>
                <a:srgbClr val="000000"/>
              </a:solidFill>
            </a:endParaRP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5983288" y="6253163"/>
            <a:ext cx="97155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b="1">
                <a:solidFill>
                  <a:srgbClr val="000000"/>
                </a:solidFill>
              </a:rPr>
              <a:t>Fig. 3.4</a:t>
            </a:r>
            <a:endParaRPr lang="en-CA" sz="2000" b="1">
              <a:solidFill>
                <a:srgbClr val="000000"/>
              </a:solidFill>
            </a:endParaRPr>
          </a:p>
        </p:txBody>
      </p:sp>
      <p:pic>
        <p:nvPicPr>
          <p:cNvPr id="6151" name="Picture 7" descr="msotw9_temp0"/>
          <p:cNvPicPr>
            <a:picLocks noChangeAspect="1" noChangeArrowheads="1"/>
          </p:cNvPicPr>
          <p:nvPr/>
        </p:nvPicPr>
        <p:blipFill>
          <a:blip r:embed="rId2" cstate="print">
            <a:lum bright="-24000" contrast="36000"/>
          </a:blip>
          <a:srcRect t="51666" r="62346"/>
          <a:stretch>
            <a:fillRect/>
          </a:stretch>
        </p:blipFill>
        <p:spPr bwMode="auto">
          <a:xfrm>
            <a:off x="4789488" y="1106488"/>
            <a:ext cx="1717675" cy="489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6845300" y="1492250"/>
            <a:ext cx="15636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</a:rPr>
              <a:t>intercellular joining</a:t>
            </a:r>
            <a:endParaRPr lang="en-CA" sz="2000">
              <a:solidFill>
                <a:srgbClr val="000000"/>
              </a:solidFill>
            </a:endParaRP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6904038" y="3263900"/>
            <a:ext cx="16605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</a:rPr>
              <a:t>cell-cell recognition</a:t>
            </a:r>
            <a:endParaRPr lang="en-CA" sz="2000">
              <a:solidFill>
                <a:srgbClr val="000000"/>
              </a:solidFill>
            </a:endParaRP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7015163" y="4927600"/>
            <a:ext cx="16129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</a:rPr>
              <a:t>attachment to ECM</a:t>
            </a:r>
            <a:endParaRPr lang="en-CA" sz="2000">
              <a:solidFill>
                <a:srgbClr val="000000"/>
              </a:solidFill>
            </a:endParaRPr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819150" y="268288"/>
            <a:ext cx="71104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2000" b="1">
                <a:solidFill>
                  <a:srgbClr val="000000"/>
                </a:solidFill>
              </a:rPr>
              <a:t>Some Functions of Plasma Membrane Proteins</a:t>
            </a:r>
          </a:p>
        </p:txBody>
      </p:sp>
    </p:spTree>
    <p:extLst>
      <p:ext uri="{BB962C8B-B14F-4D97-AF65-F5344CB8AC3E}">
        <p14:creationId xmlns:p14="http://schemas.microsoft.com/office/powerpoint/2010/main" val="2318807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361950" y="220663"/>
            <a:ext cx="81835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2000" i="1" u="sng">
                <a:solidFill>
                  <a:srgbClr val="000000"/>
                </a:solidFill>
              </a:rPr>
              <a:t>2.1.1.4:  List 4 functions of plasma membranes</a:t>
            </a: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647700" y="708025"/>
            <a:ext cx="772477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effective barrier between the intracellular &amp; extracellular fluids</a:t>
            </a:r>
          </a:p>
          <a:p>
            <a:pPr marL="342900" indent="-3429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US" sz="2000" b="1">
                <a:solidFill>
                  <a:srgbClr val="0099FF"/>
                </a:solidFill>
                <a:sym typeface="CommonBullets" pitchFamily="34" charset="2"/>
              </a:rPr>
              <a:t>selectively permeable</a:t>
            </a:r>
            <a:endParaRPr lang="en-US" sz="2000">
              <a:solidFill>
                <a:srgbClr val="0099FF"/>
              </a:solidFill>
              <a:sym typeface="CommonBullets" pitchFamily="34" charset="2"/>
            </a:endParaRPr>
          </a:p>
          <a:p>
            <a:pPr marL="342900" indent="-3429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allows the cell to respond to changes in the extracellular fluid</a:t>
            </a:r>
          </a:p>
          <a:p>
            <a:pPr marL="342900" indent="-3429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site of cell-to-cell interaction and recognition</a:t>
            </a:r>
          </a:p>
        </p:txBody>
      </p:sp>
      <p:pic>
        <p:nvPicPr>
          <p:cNvPr id="12292" name="Picture 4" descr="junctionma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5925" y="2220913"/>
            <a:ext cx="2803525" cy="425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0" y="6626225"/>
            <a:ext cx="38989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900">
                <a:solidFill>
                  <a:srgbClr val="000000"/>
                </a:solidFill>
                <a:hlinkClick r:id="rId3"/>
              </a:rPr>
              <a:t>http://www.bgsu.edu/departments/chem/midden/MITBCT/mem/junct.html</a:t>
            </a:r>
            <a:r>
              <a:rPr lang="en-US" sz="900">
                <a:solidFill>
                  <a:srgbClr val="000000"/>
                </a:solidFill>
              </a:rPr>
              <a:t> </a:t>
            </a:r>
          </a:p>
        </p:txBody>
      </p:sp>
      <p:grpSp>
        <p:nvGrpSpPr>
          <p:cNvPr id="12294" name="Group 6"/>
          <p:cNvGrpSpPr>
            <a:grpSpLocks/>
          </p:cNvGrpSpPr>
          <p:nvPr/>
        </p:nvGrpSpPr>
        <p:grpSpPr bwMode="auto">
          <a:xfrm>
            <a:off x="3538538" y="2333625"/>
            <a:ext cx="5400675" cy="4098925"/>
            <a:chOff x="2229" y="1470"/>
            <a:chExt cx="3402" cy="2582"/>
          </a:xfrm>
        </p:grpSpPr>
        <p:pic>
          <p:nvPicPr>
            <p:cNvPr id="12296" name="Picture 7" descr="Slide2"/>
            <p:cNvPicPr>
              <a:picLocks noChangeAspect="1" noChangeArrowheads="1"/>
            </p:cNvPicPr>
            <p:nvPr/>
          </p:nvPicPr>
          <p:blipFill>
            <a:blip r:embed="rId4" cstate="print">
              <a:lum bright="-6000" contrast="12000"/>
            </a:blip>
            <a:srcRect l="7240" t="5869" r="7500" b="6563"/>
            <a:stretch>
              <a:fillRect/>
            </a:stretch>
          </p:blipFill>
          <p:spPr bwMode="auto">
            <a:xfrm>
              <a:off x="2229" y="1501"/>
              <a:ext cx="3312" cy="25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297" name="Rectangle 8"/>
            <p:cNvSpPr>
              <a:spLocks noChangeArrowheads="1"/>
            </p:cNvSpPr>
            <p:nvPr/>
          </p:nvSpPr>
          <p:spPr bwMode="auto">
            <a:xfrm>
              <a:off x="5254" y="1470"/>
              <a:ext cx="377" cy="96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000">
                <a:solidFill>
                  <a:srgbClr val="000000"/>
                </a:solidFill>
              </a:endParaRPr>
            </a:p>
          </p:txBody>
        </p:sp>
      </p:grpSp>
      <p:sp>
        <p:nvSpPr>
          <p:cNvPr id="12295" name="Rectangle 9"/>
          <p:cNvSpPr>
            <a:spLocks noChangeArrowheads="1"/>
          </p:cNvSpPr>
          <p:nvPr/>
        </p:nvSpPr>
        <p:spPr bwMode="auto">
          <a:xfrm>
            <a:off x="3527425" y="6389688"/>
            <a:ext cx="54229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900">
                <a:solidFill>
                  <a:srgbClr val="000000"/>
                </a:solidFill>
                <a:hlinkClick r:id="rId5"/>
              </a:rPr>
              <a:t>http://www.bio.davidson.edu/Courses/Molbio/MolStudents/spring2003/Williford/assignment2_home.htm</a:t>
            </a:r>
            <a:r>
              <a:rPr lang="en-US" sz="900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425582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 descr="Newsprint"/>
          <p:cNvSpPr txBox="1">
            <a:spLocks noChangeArrowheads="1"/>
          </p:cNvSpPr>
          <p:nvPr/>
        </p:nvSpPr>
        <p:spPr bwMode="auto">
          <a:xfrm>
            <a:off x="7848600" y="6215063"/>
            <a:ext cx="1066800" cy="3968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Uof 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>
            <a:lum bright="-12000" contrast="18000"/>
          </a:blip>
          <a:srcRect/>
          <a:stretch>
            <a:fillRect/>
          </a:stretch>
        </p:blipFill>
        <p:spPr bwMode="auto">
          <a:xfrm>
            <a:off x="6472238" y="3514725"/>
            <a:ext cx="914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 cstate="print">
            <a:lum bright="-12000" contrast="18000"/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3" cstate="print">
            <a:lum bright="-12000" contrast="18000"/>
          </a:blip>
          <a:srcRect/>
          <a:stretch>
            <a:fillRect/>
          </a:stretch>
        </p:blipFill>
        <p:spPr bwMode="auto">
          <a:xfrm>
            <a:off x="3516313" y="284163"/>
            <a:ext cx="914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6" descr="fluidmembrane97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544763"/>
            <a:ext cx="6489700" cy="431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343" name="Group 7"/>
          <p:cNvGrpSpPr>
            <a:grpSpLocks/>
          </p:cNvGrpSpPr>
          <p:nvPr/>
        </p:nvGrpSpPr>
        <p:grpSpPr bwMode="auto">
          <a:xfrm>
            <a:off x="4652963" y="352425"/>
            <a:ext cx="3962400" cy="2971800"/>
            <a:chOff x="1680" y="1056"/>
            <a:chExt cx="2496" cy="1872"/>
          </a:xfrm>
        </p:grpSpPr>
        <p:sp>
          <p:nvSpPr>
            <p:cNvPr id="14345" name="Oval 8"/>
            <p:cNvSpPr>
              <a:spLocks noChangeArrowheads="1"/>
            </p:cNvSpPr>
            <p:nvPr/>
          </p:nvSpPr>
          <p:spPr bwMode="auto">
            <a:xfrm>
              <a:off x="1680" y="1056"/>
              <a:ext cx="2496" cy="1872"/>
            </a:xfrm>
            <a:prstGeom prst="ellipse">
              <a:avLst/>
            </a:prstGeom>
            <a:solidFill>
              <a:srgbClr val="FFFF99"/>
            </a:solidFill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CA" sz="2400">
                <a:solidFill>
                  <a:srgbClr val="000000"/>
                </a:solidFill>
                <a:latin typeface="Arial Unicode MS" pitchFamily="34" charset="-128"/>
              </a:endParaRPr>
            </a:p>
          </p:txBody>
        </p:sp>
        <p:sp>
          <p:nvSpPr>
            <p:cNvPr id="14346" name="Text Box 9"/>
            <p:cNvSpPr txBox="1">
              <a:spLocks noChangeArrowheads="1"/>
            </p:cNvSpPr>
            <p:nvPr/>
          </p:nvSpPr>
          <p:spPr bwMode="auto">
            <a:xfrm>
              <a:off x="1968" y="1268"/>
              <a:ext cx="1968" cy="14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</a:pPr>
              <a:r>
                <a:rPr lang="en-US" sz="2000" b="1">
                  <a:solidFill>
                    <a:srgbClr val="000000"/>
                  </a:solidFill>
                </a:rPr>
                <a:t>Think carefully about the chemistry of the plasma membrane, then answer this question:  Why is minor damage to the plasma membrane usually </a:t>
              </a:r>
              <a:r>
                <a:rPr lang="en-US" sz="2000" b="1" i="1">
                  <a:solidFill>
                    <a:srgbClr val="000000"/>
                  </a:solidFill>
                </a:rPr>
                <a:t>not</a:t>
              </a:r>
              <a:r>
                <a:rPr lang="en-US" sz="2000" b="1">
                  <a:solidFill>
                    <a:srgbClr val="000000"/>
                  </a:solidFill>
                </a:rPr>
                <a:t> a problem?</a:t>
              </a:r>
            </a:p>
          </p:txBody>
        </p:sp>
      </p:grpSp>
      <p:sp>
        <p:nvSpPr>
          <p:cNvPr id="14344" name="Rectangle 10"/>
          <p:cNvSpPr>
            <a:spLocks noChangeArrowheads="1"/>
          </p:cNvSpPr>
          <p:nvPr/>
        </p:nvSpPr>
        <p:spPr bwMode="auto">
          <a:xfrm>
            <a:off x="3970338" y="6508750"/>
            <a:ext cx="39068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srgbClr val="000000"/>
                </a:solidFill>
                <a:hlinkClick r:id="rId5"/>
              </a:rPr>
              <a:t>http://academic.brooklyn.cuny.edu/biology/bio4fv/page/fluid_p.htm</a:t>
            </a:r>
            <a:r>
              <a:rPr lang="en-US" sz="1000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472433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4264025" y="2678113"/>
            <a:ext cx="4618038" cy="27082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latin typeface="Arial Unicode MS" pitchFamily="34" charset="-128"/>
              </a:rPr>
              <a:t>     </a:t>
            </a:r>
            <a:r>
              <a:rPr lang="en-US" sz="2000" b="1" u="sng">
                <a:solidFill>
                  <a:srgbClr val="996633"/>
                </a:solidFill>
              </a:rPr>
              <a:t>Simple Diffusion:</a:t>
            </a:r>
          </a:p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nonpolar, lipid-soluble:  </a:t>
            </a:r>
            <a:r>
              <a:rPr lang="en-US" sz="2000">
                <a:solidFill>
                  <a:srgbClr val="996633"/>
                </a:solidFill>
                <a:sym typeface="CommonBullets" pitchFamily="34" charset="2"/>
              </a:rPr>
              <a:t>O</a:t>
            </a:r>
            <a:r>
              <a:rPr lang="en-US" sz="2000" baseline="-25000">
                <a:solidFill>
                  <a:srgbClr val="996633"/>
                </a:solidFill>
                <a:sym typeface="CommonBullets" pitchFamily="34" charset="2"/>
              </a:rPr>
              <a:t>2</a:t>
            </a:r>
            <a:r>
              <a:rPr lang="en-US" sz="2000">
                <a:solidFill>
                  <a:srgbClr val="996633"/>
                </a:solidFill>
                <a:sym typeface="CommonBullets" pitchFamily="34" charset="2"/>
              </a:rPr>
              <a:t>, CO</a:t>
            </a:r>
            <a:r>
              <a:rPr lang="en-US" sz="2000" baseline="-25000">
                <a:solidFill>
                  <a:srgbClr val="996633"/>
                </a:solidFill>
                <a:sym typeface="CommonBullets" pitchFamily="34" charset="2"/>
              </a:rPr>
              <a:t>2</a:t>
            </a:r>
            <a:r>
              <a:rPr lang="en-US" sz="2000">
                <a:solidFill>
                  <a:srgbClr val="996633"/>
                </a:solidFill>
                <a:sym typeface="CommonBullets" pitchFamily="34" charset="2"/>
              </a:rPr>
              <a:t>, fats, urea, alcohol</a:t>
            </a:r>
          </a:p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O</a:t>
            </a:r>
            <a:r>
              <a:rPr lang="en-US" sz="2000" baseline="-25000">
                <a:solidFill>
                  <a:srgbClr val="000000"/>
                </a:solidFill>
                <a:sym typeface="CommonBullets" pitchFamily="34" charset="2"/>
              </a:rPr>
              <a:t>2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&amp; CO</a:t>
            </a:r>
            <a:r>
              <a:rPr lang="en-US" sz="2000" baseline="-25000">
                <a:solidFill>
                  <a:srgbClr val="000000"/>
                </a:solidFill>
                <a:sym typeface="CommonBullets" pitchFamily="34" charset="2"/>
              </a:rPr>
              <a:t>2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follow gradients </a:t>
            </a:r>
            <a:r>
              <a:rPr lang="en-US" sz="2000" b="1">
                <a:solidFill>
                  <a:srgbClr val="996633"/>
                </a:solidFill>
                <a:sym typeface="CommonBullets" pitchFamily="34" charset="2"/>
              </a:rPr>
              <a:t>into</a:t>
            </a:r>
            <a:r>
              <a:rPr lang="en-US" sz="2000" b="1">
                <a:solidFill>
                  <a:srgbClr val="000000"/>
                </a:solidFill>
                <a:sym typeface="CommonBullets" pitchFamily="34" charset="2"/>
              </a:rPr>
              <a:t> 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and </a:t>
            </a:r>
            <a:r>
              <a:rPr lang="en-US" sz="2000" b="1">
                <a:solidFill>
                  <a:srgbClr val="996633"/>
                </a:solidFill>
                <a:sym typeface="CommonBullets" pitchFamily="34" charset="2"/>
              </a:rPr>
              <a:t>out of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cells, respectively</a:t>
            </a:r>
          </a:p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000" i="1">
                <a:solidFill>
                  <a:srgbClr val="996633"/>
                </a:solidFill>
                <a:sym typeface="CommonBullets" pitchFamily="34" charset="2"/>
              </a:rPr>
              <a:t>molecule is moving </a:t>
            </a:r>
            <a:r>
              <a:rPr lang="en-US" sz="2000" b="1" i="1">
                <a:solidFill>
                  <a:srgbClr val="996633"/>
                </a:solidFill>
                <a:sym typeface="CommonBullets" pitchFamily="34" charset="2"/>
              </a:rPr>
              <a:t>down</a:t>
            </a:r>
            <a:r>
              <a:rPr lang="en-US" sz="2000" i="1">
                <a:solidFill>
                  <a:srgbClr val="996633"/>
                </a:solidFill>
                <a:sym typeface="CommonBullets" pitchFamily="34" charset="2"/>
              </a:rPr>
              <a:t> its concentration gradient!!</a:t>
            </a:r>
            <a:endParaRPr lang="en-US" sz="2000">
              <a:solidFill>
                <a:srgbClr val="996633"/>
              </a:solidFill>
            </a:endParaRPr>
          </a:p>
        </p:txBody>
      </p:sp>
      <p:grpSp>
        <p:nvGrpSpPr>
          <p:cNvPr id="16387" name="Group 5"/>
          <p:cNvGrpSpPr>
            <a:grpSpLocks/>
          </p:cNvGrpSpPr>
          <p:nvPr/>
        </p:nvGrpSpPr>
        <p:grpSpPr bwMode="auto">
          <a:xfrm>
            <a:off x="5257800" y="965200"/>
            <a:ext cx="2286000" cy="1219200"/>
            <a:chOff x="3687" y="513"/>
            <a:chExt cx="1440" cy="768"/>
          </a:xfrm>
        </p:grpSpPr>
        <p:grpSp>
          <p:nvGrpSpPr>
            <p:cNvPr id="16392" name="Group 6"/>
            <p:cNvGrpSpPr>
              <a:grpSpLocks/>
            </p:cNvGrpSpPr>
            <p:nvPr/>
          </p:nvGrpSpPr>
          <p:grpSpPr bwMode="auto">
            <a:xfrm>
              <a:off x="3687" y="513"/>
              <a:ext cx="1440" cy="768"/>
              <a:chOff x="3696" y="576"/>
              <a:chExt cx="1440" cy="768"/>
            </a:xfrm>
          </p:grpSpPr>
          <p:sp>
            <p:nvSpPr>
              <p:cNvPr id="16395" name="Rectangle 7"/>
              <p:cNvSpPr>
                <a:spLocks noChangeArrowheads="1"/>
              </p:cNvSpPr>
              <p:nvPr/>
            </p:nvSpPr>
            <p:spPr bwMode="auto">
              <a:xfrm>
                <a:off x="3696" y="768"/>
                <a:ext cx="1344" cy="576"/>
              </a:xfrm>
              <a:prstGeom prst="rect">
                <a:avLst/>
              </a:prstGeom>
              <a:gradFill rotWithShape="0">
                <a:gsLst>
                  <a:gs pos="0">
                    <a:srgbClr val="88AAAA"/>
                  </a:gs>
                  <a:gs pos="50000">
                    <a:srgbClr val="CCFFFF"/>
                  </a:gs>
                  <a:gs pos="100000">
                    <a:srgbClr val="88AAAA"/>
                  </a:gs>
                </a:gsLst>
                <a:lin ang="5400000" scaled="1"/>
              </a:gradFill>
              <a:ln w="57150">
                <a:solidFill>
                  <a:srgbClr val="33CCCC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000">
                  <a:solidFill>
                    <a:srgbClr val="000000"/>
                  </a:solidFill>
                </a:endParaRPr>
              </a:p>
            </p:txBody>
          </p:sp>
          <p:sp>
            <p:nvSpPr>
              <p:cNvPr id="16396" name="Text Box 8"/>
              <p:cNvSpPr txBox="1">
                <a:spLocks noChangeArrowheads="1"/>
              </p:cNvSpPr>
              <p:nvPr/>
            </p:nvSpPr>
            <p:spPr bwMode="auto">
              <a:xfrm>
                <a:off x="3840" y="576"/>
                <a:ext cx="1296" cy="7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0" fontAlgn="base" hangingPunct="0">
                  <a:spcBef>
                    <a:spcPct val="50000"/>
                  </a:spcBef>
                  <a:spcAft>
                    <a:spcPct val="0"/>
                  </a:spcAft>
                </a:pPr>
                <a:endParaRPr lang="en-US" sz="1600">
                  <a:solidFill>
                    <a:srgbClr val="000000"/>
                  </a:solidFill>
                  <a:latin typeface="Arial Unicode MS" pitchFamily="34" charset="-128"/>
                </a:endParaRPr>
              </a:p>
              <a:p>
                <a:pPr eaLnBrk="0" fontAlgn="base" hangingPunct="0">
                  <a:lnSpc>
                    <a:spcPct val="85000"/>
                  </a:lnSpc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sz="2000" b="1">
                    <a:solidFill>
                      <a:srgbClr val="008080"/>
                    </a:solidFill>
                  </a:rPr>
                  <a:t>NH</a:t>
                </a:r>
                <a:r>
                  <a:rPr lang="en-US" sz="2000" b="1" baseline="-25000">
                    <a:solidFill>
                      <a:srgbClr val="008080"/>
                    </a:solidFill>
                  </a:rPr>
                  <a:t>2</a:t>
                </a:r>
                <a:r>
                  <a:rPr lang="en-US" sz="2000" b="1">
                    <a:solidFill>
                      <a:srgbClr val="008080"/>
                    </a:solidFill>
                  </a:rPr>
                  <a:t> - C - NH</a:t>
                </a:r>
                <a:r>
                  <a:rPr lang="en-US" sz="2000" b="1" baseline="-25000">
                    <a:solidFill>
                      <a:srgbClr val="008080"/>
                    </a:solidFill>
                  </a:rPr>
                  <a:t>2</a:t>
                </a:r>
                <a:endParaRPr lang="en-US" sz="2000" b="1">
                  <a:solidFill>
                    <a:srgbClr val="008080"/>
                  </a:solidFill>
                </a:endParaRPr>
              </a:p>
              <a:p>
                <a:pPr eaLnBrk="0" fontAlgn="base" hangingPunct="0">
                  <a:lnSpc>
                    <a:spcPct val="85000"/>
                  </a:lnSpc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sz="2000" b="1">
                    <a:solidFill>
                      <a:srgbClr val="008080"/>
                    </a:solidFill>
                  </a:rPr>
                  <a:t>          O</a:t>
                </a:r>
              </a:p>
            </p:txBody>
          </p:sp>
        </p:grpSp>
        <p:sp>
          <p:nvSpPr>
            <p:cNvPr id="16393" name="Line 9"/>
            <p:cNvSpPr>
              <a:spLocks noChangeShapeType="1"/>
            </p:cNvSpPr>
            <p:nvPr/>
          </p:nvSpPr>
          <p:spPr bwMode="auto">
            <a:xfrm>
              <a:off x="4368" y="954"/>
              <a:ext cx="0" cy="96"/>
            </a:xfrm>
            <a:prstGeom prst="line">
              <a:avLst/>
            </a:prstGeom>
            <a:noFill/>
            <a:ln w="38100">
              <a:solidFill>
                <a:srgbClr val="0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000">
                <a:solidFill>
                  <a:srgbClr val="000000"/>
                </a:solidFill>
              </a:endParaRPr>
            </a:p>
          </p:txBody>
        </p:sp>
        <p:sp>
          <p:nvSpPr>
            <p:cNvPr id="16394" name="Line 10"/>
            <p:cNvSpPr>
              <a:spLocks noChangeShapeType="1"/>
            </p:cNvSpPr>
            <p:nvPr/>
          </p:nvSpPr>
          <p:spPr bwMode="auto">
            <a:xfrm>
              <a:off x="4416" y="954"/>
              <a:ext cx="0" cy="96"/>
            </a:xfrm>
            <a:prstGeom prst="line">
              <a:avLst/>
            </a:prstGeom>
            <a:noFill/>
            <a:ln w="38100">
              <a:solidFill>
                <a:srgbClr val="0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000">
                <a:solidFill>
                  <a:srgbClr val="000000"/>
                </a:solidFill>
              </a:endParaRPr>
            </a:p>
          </p:txBody>
        </p:sp>
      </p:grpSp>
      <p:sp>
        <p:nvSpPr>
          <p:cNvPr id="16388" name="Text Box 11" descr="Parchment"/>
          <p:cNvSpPr txBox="1">
            <a:spLocks noChangeArrowheads="1"/>
          </p:cNvSpPr>
          <p:nvPr/>
        </p:nvSpPr>
        <p:spPr bwMode="auto">
          <a:xfrm>
            <a:off x="76200" y="82550"/>
            <a:ext cx="8915400" cy="8255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 b="1" i="1">
                <a:solidFill>
                  <a:srgbClr val="996600"/>
                </a:solidFill>
              </a:rPr>
              <a:t>2.1.2.3  describe the mechanism of simple diffusion across the plasma membrane for lipid-soluble versus lipid-insoluble small molecules (give examples of each)</a:t>
            </a:r>
            <a:endParaRPr lang="en-CA" sz="2000" b="1" i="1">
              <a:solidFill>
                <a:srgbClr val="996600"/>
              </a:solidFill>
            </a:endParaRPr>
          </a:p>
        </p:txBody>
      </p:sp>
      <p:sp>
        <p:nvSpPr>
          <p:cNvPr id="16389" name="Text Box 12" descr="Newsprint"/>
          <p:cNvSpPr txBox="1">
            <a:spLocks noChangeArrowheads="1"/>
          </p:cNvSpPr>
          <p:nvPr/>
        </p:nvSpPr>
        <p:spPr bwMode="auto">
          <a:xfrm>
            <a:off x="7553325" y="6421438"/>
            <a:ext cx="1343025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Uof 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  <p:pic>
        <p:nvPicPr>
          <p:cNvPr id="16390" name="Picture 13" descr="E:\Chapter_03\B_JPEG_Images_and_Tables\b_unlabeled\figure_03_07a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27151" t="9854" r="27345" b="18201"/>
          <a:stretch>
            <a:fillRect/>
          </a:stretch>
        </p:blipFill>
        <p:spPr bwMode="auto">
          <a:xfrm>
            <a:off x="517525" y="1035050"/>
            <a:ext cx="2897188" cy="515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1" name="Text Box 3"/>
          <p:cNvSpPr txBox="1">
            <a:spLocks noChangeArrowheads="1"/>
          </p:cNvSpPr>
          <p:nvPr/>
        </p:nvSpPr>
        <p:spPr bwMode="auto">
          <a:xfrm>
            <a:off x="1265238" y="6294438"/>
            <a:ext cx="1328737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000" b="1">
                <a:solidFill>
                  <a:srgbClr val="996633"/>
                </a:solidFill>
              </a:rPr>
              <a:t>Fig. 3.7a</a:t>
            </a:r>
          </a:p>
        </p:txBody>
      </p:sp>
    </p:spTree>
    <p:extLst>
      <p:ext uri="{BB962C8B-B14F-4D97-AF65-F5344CB8AC3E}">
        <p14:creationId xmlns:p14="http://schemas.microsoft.com/office/powerpoint/2010/main" val="4162608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3_6b"/>
          <p:cNvPicPr>
            <a:picLocks noChangeAspect="1" noChangeArrowheads="1"/>
          </p:cNvPicPr>
          <p:nvPr/>
        </p:nvPicPr>
        <p:blipFill>
          <a:blip r:embed="rId2" cstate="print">
            <a:lum bright="-18000" contrast="12000"/>
          </a:blip>
          <a:srcRect l="7208" t="11615" r="7576" b="18971"/>
          <a:stretch>
            <a:fillRect/>
          </a:stretch>
        </p:blipFill>
        <p:spPr bwMode="auto">
          <a:xfrm>
            <a:off x="4186238" y="3246438"/>
            <a:ext cx="4957762" cy="361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3246438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i="1" dirty="0">
                <a:solidFill>
                  <a:srgbClr val="000000"/>
                </a:solidFill>
              </a:rPr>
              <a:t>2.1.2.4  describe the process of facilitated diffusion using a physiological 	example; list 4 characteristics of this transport mechanism</a:t>
            </a:r>
          </a:p>
          <a:p>
            <a:pPr marL="457200" indent="-457200"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0"/>
              </a:spcAft>
              <a:buFontTx/>
              <a:buAutoNum type="alphaUcPeriod"/>
              <a:defRPr/>
            </a:pPr>
            <a:r>
              <a:rPr lang="en-US" sz="2000" b="1" i="1" u="sng" dirty="0">
                <a:solidFill>
                  <a:srgbClr val="000000"/>
                </a:solidFill>
                <a:sym typeface="CommonBullets" pitchFamily="34" charset="2"/>
              </a:rPr>
              <a:t>Carrier-Mediated</a:t>
            </a:r>
          </a:p>
          <a:p>
            <a:pPr marL="457200" indent="-457200" algn="ctr"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000000"/>
                </a:solidFill>
                <a:sym typeface="CommonBullets" pitchFamily="34" charset="2"/>
              </a:rPr>
              <a:t>lipid-insoluble molecules too large to pass through membrane pores/channels</a:t>
            </a:r>
          </a:p>
          <a:p>
            <a:pPr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0"/>
              </a:spcAft>
              <a:buFont typeface="CommonBullets" pitchFamily="34" charset="2"/>
              <a:buNone/>
              <a:defRPr/>
            </a:pPr>
            <a:r>
              <a:rPr lang="en-US" sz="2000" i="1" u="sng" dirty="0">
                <a:solidFill>
                  <a:srgbClr val="000000"/>
                </a:solidFill>
                <a:sym typeface="CommonBullets" pitchFamily="34" charset="2"/>
              </a:rPr>
              <a:t>Features of facilitated diffusion:</a:t>
            </a:r>
          </a:p>
          <a:p>
            <a:pPr eaLnBrk="0" fontAlgn="base" hangingPunct="0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000000"/>
                </a:solidFill>
                <a:sym typeface="CommonBullets" pitchFamily="34" charset="2"/>
              </a:rPr>
              <a:t>     1)  </a:t>
            </a:r>
            <a:r>
              <a:rPr lang="en-US" sz="2000" dirty="0">
                <a:solidFill>
                  <a:srgbClr val="800000"/>
                </a:solidFill>
                <a:sym typeface="CommonBullets" pitchFamily="34" charset="2"/>
              </a:rPr>
              <a:t> specific</a:t>
            </a:r>
          </a:p>
          <a:p>
            <a:pPr eaLnBrk="0" fontAlgn="base" hangingPunct="0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800000"/>
                </a:solidFill>
                <a:sym typeface="CommonBullets" pitchFamily="34" charset="2"/>
              </a:rPr>
              <a:t>     </a:t>
            </a:r>
            <a:r>
              <a:rPr lang="en-US" sz="2000" dirty="0">
                <a:solidFill>
                  <a:srgbClr val="000000"/>
                </a:solidFill>
                <a:sym typeface="CommonBullets" pitchFamily="34" charset="2"/>
              </a:rPr>
              <a:t>2)   </a:t>
            </a:r>
            <a:r>
              <a:rPr lang="en-US" sz="2000" b="1" dirty="0">
                <a:solidFill>
                  <a:srgbClr val="6600CC"/>
                </a:solidFill>
                <a:sym typeface="CommonBullets" pitchFamily="34" charset="2"/>
              </a:rPr>
              <a:t>not</a:t>
            </a:r>
            <a:r>
              <a:rPr lang="en-US" sz="2000" dirty="0">
                <a:solidFill>
                  <a:srgbClr val="6600CC"/>
                </a:solidFill>
                <a:sym typeface="CommonBullets" pitchFamily="34" charset="2"/>
              </a:rPr>
              <a:t> ATP-requiring</a:t>
            </a:r>
            <a:r>
              <a:rPr lang="en-US" sz="2000" dirty="0">
                <a:solidFill>
                  <a:srgbClr val="FF0066"/>
                </a:solidFill>
                <a:sym typeface="CommonBullets" pitchFamily="34" charset="2"/>
              </a:rPr>
              <a:t> </a:t>
            </a:r>
            <a:r>
              <a:rPr lang="en-US" sz="2000" dirty="0">
                <a:solidFill>
                  <a:srgbClr val="000000"/>
                </a:solidFill>
                <a:sym typeface="CommonBullets" pitchFamily="34" charset="2"/>
              </a:rPr>
              <a:t>(glucose to glucose-6-P right after entry)</a:t>
            </a:r>
            <a:endParaRPr lang="en-US" sz="2000" u="sng" dirty="0">
              <a:solidFill>
                <a:srgbClr val="000000"/>
              </a:solidFill>
            </a:endParaRPr>
          </a:p>
          <a:p>
            <a:pPr eaLnBrk="0" fontAlgn="base" hangingPunct="0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000000"/>
                </a:solidFill>
              </a:rPr>
              <a:t>     3)   limited by </a:t>
            </a:r>
            <a:r>
              <a:rPr lang="en-US" sz="2000" dirty="0">
                <a:solidFill>
                  <a:srgbClr val="FF00FF"/>
                </a:solidFill>
              </a:rPr>
              <a:t>carrier saturation</a:t>
            </a:r>
            <a:endParaRPr lang="en-US" sz="2000" dirty="0">
              <a:solidFill>
                <a:srgbClr val="000000"/>
              </a:solidFill>
            </a:endParaRPr>
          </a:p>
          <a:p>
            <a:pPr eaLnBrk="0" fontAlgn="base" hangingPunct="0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000000"/>
                </a:solidFill>
              </a:rPr>
              <a:t>     4)   movement </a:t>
            </a:r>
            <a:r>
              <a:rPr lang="en-US" sz="2000" dirty="0">
                <a:solidFill>
                  <a:srgbClr val="FF0000"/>
                </a:solidFill>
              </a:rPr>
              <a:t>down</a:t>
            </a:r>
            <a:r>
              <a:rPr lang="en-US" sz="2000" dirty="0">
                <a:solidFill>
                  <a:srgbClr val="003300"/>
                </a:solidFill>
              </a:rPr>
              <a:t> </a:t>
            </a:r>
            <a:r>
              <a:rPr lang="en-US" sz="2000" dirty="0">
                <a:solidFill>
                  <a:srgbClr val="000000"/>
                </a:solidFill>
              </a:rPr>
              <a:t>concentration gradient</a:t>
            </a:r>
          </a:p>
          <a:p>
            <a:pPr eaLnBrk="0" fontAlgn="base" hangingPunct="0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rgbClr val="000000"/>
                </a:solidFill>
              </a:rPr>
              <a:t>     5)   can be inhibited by certain substances</a:t>
            </a: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611188" y="3390900"/>
            <a:ext cx="29718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000" b="1" i="1">
                <a:solidFill>
                  <a:srgbClr val="6666FF"/>
                </a:solidFill>
              </a:rPr>
              <a:t>What is the most well-known substance that is transported by carrier-mediated facilitated diffusion?</a:t>
            </a:r>
            <a:endParaRPr lang="en-CA" sz="2000" b="1" i="1">
              <a:solidFill>
                <a:srgbClr val="6666FF"/>
              </a:solidFill>
            </a:endParaRP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504825" y="5907088"/>
            <a:ext cx="36369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b="1">
                <a:solidFill>
                  <a:srgbClr val="6666FF"/>
                </a:solidFill>
              </a:rPr>
              <a:t>Fig. 3.7b:  </a:t>
            </a:r>
            <a:r>
              <a:rPr lang="en-US" sz="2000">
                <a:solidFill>
                  <a:srgbClr val="6666FF"/>
                </a:solidFill>
              </a:rPr>
              <a:t>Carrier mediated facilitated diffusion</a:t>
            </a:r>
            <a:endParaRPr lang="en-CA" sz="2000">
              <a:solidFill>
                <a:srgbClr val="6666FF"/>
              </a:solidFill>
            </a:endParaRPr>
          </a:p>
        </p:txBody>
      </p:sp>
      <p:sp>
        <p:nvSpPr>
          <p:cNvPr id="17414" name="Text Box 6" descr="Newsprint"/>
          <p:cNvSpPr txBox="1">
            <a:spLocks noChangeArrowheads="1"/>
          </p:cNvSpPr>
          <p:nvPr/>
        </p:nvSpPr>
        <p:spPr bwMode="auto">
          <a:xfrm>
            <a:off x="7767638" y="2460625"/>
            <a:ext cx="1266825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UofO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60422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Chapter_03\B_JPEG_Images_and_Tables\b_unlabeled\figure_03_07c_unlabeled.jpg"/>
          <p:cNvPicPr>
            <a:picLocks noChangeAspect="1" noChangeArrowheads="1"/>
          </p:cNvPicPr>
          <p:nvPr/>
        </p:nvPicPr>
        <p:blipFill>
          <a:blip r:embed="rId2" cstate="print"/>
          <a:srcRect l="28075" t="7961" r="28265" b="19061"/>
          <a:stretch>
            <a:fillRect/>
          </a:stretch>
        </p:blipFill>
        <p:spPr bwMode="auto">
          <a:xfrm>
            <a:off x="660400" y="639763"/>
            <a:ext cx="2689225" cy="4976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Box 2"/>
          <p:cNvSpPr txBox="1">
            <a:spLocks noChangeArrowheads="1"/>
          </p:cNvSpPr>
          <p:nvPr/>
        </p:nvSpPr>
        <p:spPr bwMode="auto">
          <a:xfrm>
            <a:off x="254000" y="5740400"/>
            <a:ext cx="35020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>
                <a:solidFill>
                  <a:srgbClr val="7030A0"/>
                </a:solidFill>
              </a:rPr>
              <a:t>Fig. 3.7c:  </a:t>
            </a:r>
            <a:r>
              <a:rPr lang="en-US" sz="2000">
                <a:solidFill>
                  <a:srgbClr val="7030A0"/>
                </a:solidFill>
              </a:rPr>
              <a:t>Channel-mediated facilitated diffusion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965575" y="1398588"/>
            <a:ext cx="4518025" cy="4094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31775" indent="-23177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b="1" i="1" u="sng" dirty="0">
                <a:solidFill>
                  <a:srgbClr val="000000"/>
                </a:solidFill>
              </a:rPr>
              <a:t>B.  Channel-Mediated</a:t>
            </a:r>
          </a:p>
          <a:p>
            <a:pPr marL="231775" indent="-231775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000" dirty="0">
              <a:solidFill>
                <a:srgbClr val="000000"/>
              </a:solidFill>
            </a:endParaRPr>
          </a:p>
          <a:p>
            <a:pPr marL="231775" indent="-2317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</a:rPr>
              <a:t>selective due to pore size, charges of </a:t>
            </a:r>
            <a:r>
              <a:rPr lang="en-US" sz="2000" dirty="0" err="1">
                <a:solidFill>
                  <a:srgbClr val="000000"/>
                </a:solidFill>
              </a:rPr>
              <a:t>a.a</a:t>
            </a:r>
            <a:r>
              <a:rPr lang="en-US" sz="2000" dirty="0">
                <a:solidFill>
                  <a:srgbClr val="000000"/>
                </a:solidFill>
              </a:rPr>
              <a:t>. that line channels</a:t>
            </a:r>
          </a:p>
          <a:p>
            <a:pPr marL="231775" indent="-2317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</a:rPr>
              <a:t>some are always open (</a:t>
            </a:r>
            <a:r>
              <a:rPr lang="en-US" sz="2000" b="1" dirty="0">
                <a:solidFill>
                  <a:srgbClr val="7030A0"/>
                </a:solidFill>
              </a:rPr>
              <a:t>leakage channels</a:t>
            </a:r>
            <a:r>
              <a:rPr lang="en-US" sz="2000" dirty="0">
                <a:solidFill>
                  <a:srgbClr val="000000"/>
                </a:solidFill>
              </a:rPr>
              <a:t>)</a:t>
            </a:r>
          </a:p>
          <a:p>
            <a:pPr marL="231775" indent="-2317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</a:rPr>
              <a:t>opening of others is controlled (</a:t>
            </a:r>
            <a:r>
              <a:rPr lang="en-US" sz="2000" b="1" dirty="0">
                <a:solidFill>
                  <a:srgbClr val="7030A0"/>
                </a:solidFill>
              </a:rPr>
              <a:t>gated channels</a:t>
            </a:r>
            <a:r>
              <a:rPr lang="en-US" sz="2000" dirty="0">
                <a:solidFill>
                  <a:srgbClr val="000000"/>
                </a:solidFill>
              </a:rPr>
              <a:t>)</a:t>
            </a:r>
          </a:p>
          <a:p>
            <a:pPr marL="231775" indent="-2317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</a:rPr>
              <a:t>but movement always </a:t>
            </a:r>
            <a:r>
              <a:rPr lang="en-US" sz="2000" b="1" dirty="0">
                <a:solidFill>
                  <a:srgbClr val="7030A0"/>
                </a:solidFill>
              </a:rPr>
              <a:t>down</a:t>
            </a:r>
            <a:r>
              <a:rPr lang="en-US" sz="2000" dirty="0">
                <a:solidFill>
                  <a:srgbClr val="000000"/>
                </a:solidFill>
              </a:rPr>
              <a:t> concentration gradient</a:t>
            </a:r>
          </a:p>
          <a:p>
            <a:pPr marL="231775" indent="-2317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</a:rPr>
              <a:t>can be inhibited, can show saturation &amp; are usually specific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US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29984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271463" y="100013"/>
            <a:ext cx="8534400" cy="259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4163" indent="-284163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000" b="1" i="1">
                <a:solidFill>
                  <a:srgbClr val="990033"/>
                </a:solidFill>
              </a:rPr>
              <a:t>2.1.2.5  distinguish between primary active and secondary active transport, giving an example of each; indicate the main differences between active and passive transport; differentiate between symport and antiport</a:t>
            </a:r>
          </a:p>
          <a:p>
            <a:pPr marL="284163" indent="-284163" eaLnBrk="0" fontAlgn="base" hangingPunct="0">
              <a:lnSpc>
                <a:spcPct val="55000"/>
              </a:lnSpc>
              <a:spcBef>
                <a:spcPct val="50000"/>
              </a:spcBef>
              <a:spcAft>
                <a:spcPct val="0"/>
              </a:spcAft>
              <a:buFont typeface="Symbol" pitchFamily="18" charset="2"/>
              <a:buChar char="·"/>
            </a:pPr>
            <a:r>
              <a:rPr lang="en-US" sz="2000">
                <a:solidFill>
                  <a:srgbClr val="990033"/>
                </a:solidFill>
                <a:sym typeface="CommonBullets" pitchFamily="34" charset="2"/>
              </a:rPr>
              <a:t>ATP used because substance is:</a:t>
            </a:r>
          </a:p>
          <a:p>
            <a:pPr marL="284163" indent="-284163" eaLnBrk="0" fontAlgn="base" hangingPunct="0">
              <a:lnSpc>
                <a:spcPct val="55000"/>
              </a:lnSpc>
              <a:spcBef>
                <a:spcPct val="50000"/>
              </a:spcBef>
              <a:spcAft>
                <a:spcPct val="0"/>
              </a:spcAft>
              <a:buFont typeface="Symbol" pitchFamily="18" charset="2"/>
              <a:buNone/>
            </a:pPr>
            <a:r>
              <a:rPr lang="en-US" sz="2000">
                <a:solidFill>
                  <a:srgbClr val="990033"/>
                </a:solidFill>
                <a:sym typeface="CommonBullets" pitchFamily="34" charset="2"/>
              </a:rPr>
              <a:t>		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(1)  too large for pores</a:t>
            </a:r>
          </a:p>
          <a:p>
            <a:pPr marL="284163" indent="-284163" eaLnBrk="0" fontAlgn="base" hangingPunct="0">
              <a:lnSpc>
                <a:spcPct val="55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		(2)  lipid insoluble</a:t>
            </a:r>
          </a:p>
          <a:p>
            <a:pPr marL="284163" indent="-284163" eaLnBrk="0" fontAlgn="base" hangingPunct="0">
              <a:lnSpc>
                <a:spcPct val="55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		(3)  moving </a:t>
            </a:r>
            <a:r>
              <a:rPr lang="en-US" sz="2000" b="1">
                <a:solidFill>
                  <a:srgbClr val="000000"/>
                </a:solidFill>
                <a:sym typeface="CommonBullets" pitchFamily="34" charset="2"/>
              </a:rPr>
              <a:t>against 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concentration gradient</a:t>
            </a:r>
            <a:endParaRPr lang="en-US" sz="2000" u="sng">
              <a:solidFill>
                <a:srgbClr val="000000"/>
              </a:solidFill>
            </a:endParaRPr>
          </a:p>
        </p:txBody>
      </p:sp>
      <p:grpSp>
        <p:nvGrpSpPr>
          <p:cNvPr id="20483" name="Group 3"/>
          <p:cNvGrpSpPr>
            <a:grpSpLocks/>
          </p:cNvGrpSpPr>
          <p:nvPr/>
        </p:nvGrpSpPr>
        <p:grpSpPr bwMode="auto">
          <a:xfrm>
            <a:off x="6078538" y="1176338"/>
            <a:ext cx="2514600" cy="1143000"/>
            <a:chOff x="4080" y="1008"/>
            <a:chExt cx="1584" cy="720"/>
          </a:xfrm>
        </p:grpSpPr>
        <p:sp>
          <p:nvSpPr>
            <p:cNvPr id="20486" name="Oval 4"/>
            <p:cNvSpPr>
              <a:spLocks noChangeArrowheads="1"/>
            </p:cNvSpPr>
            <p:nvPr/>
          </p:nvSpPr>
          <p:spPr bwMode="auto">
            <a:xfrm>
              <a:off x="4080" y="1008"/>
              <a:ext cx="1584" cy="720"/>
            </a:xfrm>
            <a:prstGeom prst="ellipse">
              <a:avLst/>
            </a:prstGeom>
            <a:gradFill rotWithShape="0">
              <a:gsLst>
                <a:gs pos="0">
                  <a:srgbClr val="990033"/>
                </a:gs>
                <a:gs pos="50000">
                  <a:srgbClr val="FFFFFF"/>
                </a:gs>
                <a:gs pos="100000">
                  <a:srgbClr val="990033"/>
                </a:gs>
              </a:gsLst>
              <a:lin ang="5400000" scaled="1"/>
            </a:gradFill>
            <a:ln w="76200">
              <a:solidFill>
                <a:srgbClr val="990033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000">
                <a:solidFill>
                  <a:srgbClr val="000000"/>
                </a:solidFill>
              </a:endParaRPr>
            </a:p>
          </p:txBody>
        </p:sp>
        <p:sp>
          <p:nvSpPr>
            <p:cNvPr id="20487" name="Text Box 5"/>
            <p:cNvSpPr txBox="1">
              <a:spLocks noChangeArrowheads="1"/>
            </p:cNvSpPr>
            <p:nvPr/>
          </p:nvSpPr>
          <p:spPr bwMode="auto">
            <a:xfrm>
              <a:off x="4170" y="1104"/>
              <a:ext cx="1401" cy="5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</a:pPr>
              <a:r>
                <a:rPr lang="en-US" sz="2000" b="1" i="1">
                  <a:solidFill>
                    <a:srgbClr val="800000"/>
                  </a:solidFill>
                </a:rPr>
                <a:t>Active transport</a:t>
              </a:r>
              <a:endParaRPr lang="en-US" sz="2000" b="1" i="1">
                <a:solidFill>
                  <a:srgbClr val="000000"/>
                </a:solidFill>
              </a:endParaRPr>
            </a:p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</a:pPr>
              <a:r>
                <a:rPr lang="en-US" sz="2000" b="1" i="1">
                  <a:solidFill>
                    <a:srgbClr val="0000FF"/>
                  </a:solidFill>
                </a:rPr>
                <a:t>Bulk transport</a:t>
              </a:r>
            </a:p>
          </p:txBody>
        </p:sp>
      </p:grpSp>
      <p:sp>
        <p:nvSpPr>
          <p:cNvPr id="20484" name="Text Box 6"/>
          <p:cNvSpPr txBox="1">
            <a:spLocks noChangeArrowheads="1"/>
          </p:cNvSpPr>
          <p:nvPr/>
        </p:nvSpPr>
        <p:spPr bwMode="auto">
          <a:xfrm>
            <a:off x="100013" y="3446463"/>
            <a:ext cx="8967787" cy="32131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 b="1" u="sng">
                <a:solidFill>
                  <a:srgbClr val="990033"/>
                </a:solidFill>
              </a:rPr>
              <a:t>B1.  Active Transport:</a:t>
            </a:r>
            <a:endParaRPr lang="en-US" sz="2000" b="1">
              <a:solidFill>
                <a:srgbClr val="990033"/>
              </a:solidFill>
            </a:endParaRPr>
          </a:p>
          <a:p>
            <a:pPr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 i="1">
                <a:solidFill>
                  <a:srgbClr val="990033"/>
                </a:solidFill>
                <a:sym typeface="CommonBullets" pitchFamily="34" charset="2"/>
              </a:rPr>
              <a:t>like FD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, requires a </a:t>
            </a:r>
            <a:r>
              <a:rPr lang="en-US" sz="2000" b="1">
                <a:solidFill>
                  <a:srgbClr val="990033"/>
                </a:solidFill>
                <a:sym typeface="CommonBullets" pitchFamily="34" charset="2"/>
              </a:rPr>
              <a:t>carrier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: combines specifically &amp; reversibly with substance</a:t>
            </a:r>
          </a:p>
          <a:p>
            <a:pPr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990033"/>
                </a:solidFill>
                <a:sym typeface="CommonBullets" pitchFamily="34" charset="2"/>
              </a:rPr>
              <a:t>unlike FD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, </a:t>
            </a:r>
            <a:r>
              <a:rPr lang="en-US" sz="2000" b="1">
                <a:solidFill>
                  <a:srgbClr val="990033"/>
                </a:solidFill>
                <a:sym typeface="CommonBullets" pitchFamily="34" charset="2"/>
              </a:rPr>
              <a:t>solute pumps</a:t>
            </a:r>
            <a:r>
              <a:rPr lang="en-US" sz="2000" b="1">
                <a:solidFill>
                  <a:srgbClr val="000000"/>
                </a:solidFill>
                <a:sym typeface="CommonBullets" pitchFamily="34" charset="2"/>
              </a:rPr>
              <a:t> 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move substances (amino acids, Na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, K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, Ca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) </a:t>
            </a:r>
            <a:r>
              <a:rPr lang="en-US" sz="2000" b="1">
                <a:solidFill>
                  <a:srgbClr val="990033"/>
                </a:solidFill>
                <a:sym typeface="CommonBullets" pitchFamily="34" charset="2"/>
              </a:rPr>
              <a:t>AGAINST</a:t>
            </a:r>
            <a:r>
              <a:rPr lang="en-US" sz="2000">
                <a:solidFill>
                  <a:srgbClr val="990033"/>
                </a:solidFill>
                <a:sym typeface="CommonBullets" pitchFamily="34" charset="2"/>
              </a:rPr>
              <a:t> 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CONCENTRATION GRADIENTS</a:t>
            </a:r>
          </a:p>
          <a:p>
            <a:pPr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many active transport systems are </a:t>
            </a:r>
            <a:r>
              <a:rPr lang="en-US" sz="2000" b="1">
                <a:solidFill>
                  <a:srgbClr val="990033"/>
                </a:solidFill>
                <a:sym typeface="CommonBullets" pitchFamily="34" charset="2"/>
              </a:rPr>
              <a:t>coupled</a:t>
            </a:r>
            <a:r>
              <a:rPr lang="en-US" sz="2000" b="1">
                <a:solidFill>
                  <a:srgbClr val="000000"/>
                </a:solidFill>
                <a:sym typeface="CommonBullets" pitchFamily="34" charset="2"/>
              </a:rPr>
              <a:t> 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systems:</a:t>
            </a:r>
          </a:p>
          <a:p>
            <a:pPr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     (a)  </a:t>
            </a:r>
            <a:r>
              <a:rPr lang="en-US" sz="2000" b="1">
                <a:solidFill>
                  <a:srgbClr val="990033"/>
                </a:solidFill>
                <a:sym typeface="CommonBullets" pitchFamily="34" charset="2"/>
              </a:rPr>
              <a:t>symport: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eg: Na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&amp; amino acids or glucose, Na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,K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,2Cl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-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cotransporter</a:t>
            </a:r>
          </a:p>
          <a:p>
            <a:pPr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     (b)  </a:t>
            </a:r>
            <a:r>
              <a:rPr lang="en-US" sz="2000" b="1">
                <a:solidFill>
                  <a:srgbClr val="990033"/>
                </a:solidFill>
                <a:sym typeface="CommonBullets" pitchFamily="34" charset="2"/>
              </a:rPr>
              <a:t>antiport: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eg: Na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/K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ATPase</a:t>
            </a:r>
          </a:p>
          <a:p>
            <a:pPr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Symbol" pitchFamily="18" charset="2"/>
              </a:rPr>
              <a:t>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 </a:t>
            </a:r>
            <a:r>
              <a:rPr lang="en-US" sz="2000" b="1">
                <a:solidFill>
                  <a:srgbClr val="990033"/>
                </a:solidFill>
                <a:sym typeface="CommonBullets" pitchFamily="34" charset="2"/>
              </a:rPr>
              <a:t>primary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AT (Na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/K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ATPase) vs </a:t>
            </a:r>
            <a:r>
              <a:rPr lang="en-US" sz="2000" b="1">
                <a:solidFill>
                  <a:srgbClr val="990033"/>
                </a:solidFill>
                <a:sym typeface="CommonBullets" pitchFamily="34" charset="2"/>
              </a:rPr>
              <a:t>secondary</a:t>
            </a:r>
            <a:r>
              <a:rPr lang="en-US" sz="2000" b="1">
                <a:solidFill>
                  <a:srgbClr val="000000"/>
                </a:solidFill>
                <a:sym typeface="CommonBullets" pitchFamily="34" charset="2"/>
              </a:rPr>
              <a:t> 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AT ( Na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&amp; amino acids )</a:t>
            </a:r>
          </a:p>
        </p:txBody>
      </p:sp>
      <p:sp>
        <p:nvSpPr>
          <p:cNvPr id="20485" name="Text Box 7" descr="Newsprint"/>
          <p:cNvSpPr txBox="1">
            <a:spLocks noChangeArrowheads="1"/>
          </p:cNvSpPr>
          <p:nvPr/>
        </p:nvSpPr>
        <p:spPr bwMode="auto">
          <a:xfrm>
            <a:off x="7589838" y="3132138"/>
            <a:ext cx="1377950" cy="24606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Uof 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8037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3_12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4388" t="7637" r="4388" b="7092"/>
          <a:stretch>
            <a:fillRect/>
          </a:stretch>
        </p:blipFill>
        <p:spPr bwMode="auto">
          <a:xfrm>
            <a:off x="2438400" y="2597150"/>
            <a:ext cx="6705600" cy="387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228600" y="6553200"/>
            <a:ext cx="5562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66"/>
                </a:solidFill>
              </a:rPr>
              <a:t>Na</a:t>
            </a:r>
            <a:r>
              <a:rPr lang="en-US" sz="2000" baseline="30000">
                <a:solidFill>
                  <a:srgbClr val="000066"/>
                </a:solidFill>
              </a:rPr>
              <a:t>+</a:t>
            </a:r>
            <a:r>
              <a:rPr lang="en-US" sz="2000">
                <a:solidFill>
                  <a:srgbClr val="000066"/>
                </a:solidFill>
              </a:rPr>
              <a:t>/K</a:t>
            </a:r>
            <a:r>
              <a:rPr lang="en-US" sz="2000" baseline="30000">
                <a:solidFill>
                  <a:srgbClr val="000066"/>
                </a:solidFill>
              </a:rPr>
              <a:t>+</a:t>
            </a:r>
            <a:r>
              <a:rPr lang="en-US" sz="2000">
                <a:solidFill>
                  <a:srgbClr val="000066"/>
                </a:solidFill>
              </a:rPr>
              <a:t> ATPase (example of an </a:t>
            </a:r>
            <a:r>
              <a:rPr lang="en-US" sz="2000" b="1">
                <a:solidFill>
                  <a:srgbClr val="000066"/>
                </a:solidFill>
              </a:rPr>
              <a:t>antiport</a:t>
            </a:r>
            <a:r>
              <a:rPr lang="en-US" sz="2000">
                <a:solidFill>
                  <a:srgbClr val="000066"/>
                </a:solidFill>
              </a:rPr>
              <a:t>)</a:t>
            </a: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24257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 b="1" i="1" u="sng">
                <a:solidFill>
                  <a:srgbClr val="006600"/>
                </a:solidFill>
              </a:rPr>
              <a:t>Primary Active Transport:</a:t>
            </a:r>
            <a:endParaRPr lang="en-US" sz="2000" b="1">
              <a:solidFill>
                <a:srgbClr val="006600"/>
              </a:solidFill>
            </a:endParaRPr>
          </a:p>
          <a:p>
            <a:pPr eaLnBrk="0" fontAlgn="base" hangingPunct="0">
              <a:lnSpc>
                <a:spcPct val="65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Symbol" pitchFamily="18" charset="2"/>
              </a:rPr>
              <a:t>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 [K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] 10-20X higher</a:t>
            </a:r>
            <a:r>
              <a:rPr lang="en-US" sz="2000" b="1">
                <a:solidFill>
                  <a:srgbClr val="000000"/>
                </a:solidFill>
                <a:sym typeface="CommonBullets" pitchFamily="34" charset="2"/>
              </a:rPr>
              <a:t> </a:t>
            </a:r>
            <a:r>
              <a:rPr lang="en-US" sz="2000" b="1">
                <a:solidFill>
                  <a:srgbClr val="006600"/>
                </a:solidFill>
                <a:sym typeface="CommonBullets" pitchFamily="34" charset="2"/>
              </a:rPr>
              <a:t>inside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cell than out;  [Na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] higher </a:t>
            </a:r>
            <a:r>
              <a:rPr lang="en-US" sz="2000" b="1">
                <a:solidFill>
                  <a:srgbClr val="006600"/>
                </a:solidFill>
                <a:sym typeface="CommonBullets" pitchFamily="34" charset="2"/>
              </a:rPr>
              <a:t>outside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cell than in</a:t>
            </a:r>
            <a:endParaRPr lang="en-US" sz="2000" i="1" u="sng">
              <a:solidFill>
                <a:srgbClr val="000000"/>
              </a:solidFill>
            </a:endParaRPr>
          </a:p>
          <a:p>
            <a:pPr eaLnBrk="0" fontAlgn="base" hangingPunct="0">
              <a:lnSpc>
                <a:spcPct val="65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Symbol" pitchFamily="18" charset="2"/>
              </a:rPr>
              <a:t>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gradients essential to maintain normal cell function/responsiveness/volume</a:t>
            </a:r>
          </a:p>
          <a:p>
            <a:pPr eaLnBrk="0" fontAlgn="base" hangingPunct="0">
              <a:lnSpc>
                <a:spcPct val="65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Symbol" pitchFamily="18" charset="2"/>
              </a:rPr>
              <a:t>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 </a:t>
            </a:r>
            <a:r>
              <a:rPr lang="en-US" sz="2000" b="1">
                <a:solidFill>
                  <a:srgbClr val="006600"/>
                </a:solidFill>
                <a:sym typeface="CommonBullets" pitchFamily="34" charset="2"/>
              </a:rPr>
              <a:t>maintenance</a:t>
            </a:r>
            <a:r>
              <a:rPr lang="en-US" sz="2000">
                <a:solidFill>
                  <a:srgbClr val="006600"/>
                </a:solidFill>
                <a:sym typeface="CommonBullets" pitchFamily="34" charset="2"/>
              </a:rPr>
              <a:t> 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of this gradient challenged by:</a:t>
            </a:r>
          </a:p>
          <a:p>
            <a:pPr eaLnBrk="0" fontAlgn="base" hangingPunct="0">
              <a:lnSpc>
                <a:spcPct val="65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    (1)  slow leakage of K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and Na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along conc. gradients  </a:t>
            </a:r>
          </a:p>
          <a:p>
            <a:pPr eaLnBrk="0" fontAlgn="base" hangingPunct="0">
              <a:lnSpc>
                <a:spcPct val="65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    (2)  stimulation of muscle &amp; nerve cells</a:t>
            </a:r>
          </a:p>
          <a:p>
            <a:pPr eaLnBrk="0" fontAlgn="base" hangingPunct="0">
              <a:lnSpc>
                <a:spcPct val="65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sym typeface="Symbol" pitchFamily="18" charset="2"/>
              </a:rPr>
              <a:t>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 Na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/K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ATPase functions continuously to maintain Na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&amp; K</a:t>
            </a:r>
            <a:r>
              <a:rPr lang="en-US" sz="2000" baseline="30000">
                <a:solidFill>
                  <a:srgbClr val="000000"/>
                </a:solidFill>
                <a:sym typeface="CommonBullets" pitchFamily="34" charset="2"/>
              </a:rPr>
              <a:t>+</a:t>
            </a:r>
            <a:r>
              <a:rPr lang="en-US" sz="2000">
                <a:solidFill>
                  <a:srgbClr val="000000"/>
                </a:solidFill>
                <a:sym typeface="CommonBullets" pitchFamily="34" charset="2"/>
              </a:rPr>
              <a:t> gradients</a:t>
            </a:r>
            <a:endParaRPr lang="en-US" sz="2000" i="1" u="sng">
              <a:solidFill>
                <a:srgbClr val="000000"/>
              </a:solidFill>
            </a:endParaRP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76200" y="2895600"/>
            <a:ext cx="2438400" cy="3140075"/>
          </a:xfrm>
          <a:prstGeom prst="rect">
            <a:avLst/>
          </a:prstGeom>
          <a:gradFill rotWithShape="0">
            <a:gsLst>
              <a:gs pos="0">
                <a:srgbClr val="CC66FF">
                  <a:alpha val="17000"/>
                </a:srgbClr>
              </a:gs>
              <a:gs pos="50000">
                <a:srgbClr val="CC66FF">
                  <a:gamma/>
                  <a:tint val="38039"/>
                  <a:invGamma/>
                </a:srgbClr>
              </a:gs>
              <a:gs pos="100000">
                <a:srgbClr val="CC66FF">
                  <a:alpha val="17000"/>
                </a:srgbClr>
              </a:gs>
            </a:gsLst>
            <a:lin ang="0" scaled="1"/>
          </a:gradFill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000" b="1" dirty="0">
                <a:solidFill>
                  <a:srgbClr val="000000"/>
                </a:solidFill>
              </a:rPr>
              <a:t>3 Na</a:t>
            </a:r>
            <a:r>
              <a:rPr lang="en-US" sz="2000" b="1" baseline="30000" dirty="0">
                <a:solidFill>
                  <a:srgbClr val="000000"/>
                </a:solidFill>
              </a:rPr>
              <a:t>+</a:t>
            </a:r>
            <a:r>
              <a:rPr lang="en-US" sz="2000" b="1" dirty="0">
                <a:solidFill>
                  <a:srgbClr val="000000"/>
                </a:solidFill>
              </a:rPr>
              <a:t> ions are pumped </a:t>
            </a:r>
            <a:r>
              <a:rPr lang="en-US" sz="2000" b="1" dirty="0">
                <a:solidFill>
                  <a:srgbClr val="6600CC"/>
                </a:solidFill>
              </a:rPr>
              <a:t>OUT</a:t>
            </a:r>
            <a:r>
              <a:rPr lang="en-US" sz="2000" b="1" dirty="0">
                <a:solidFill>
                  <a:srgbClr val="9900CC"/>
                </a:solidFill>
              </a:rPr>
              <a:t> </a:t>
            </a:r>
            <a:r>
              <a:rPr lang="en-US" sz="2000" b="1" dirty="0">
                <a:solidFill>
                  <a:srgbClr val="000000"/>
                </a:solidFill>
              </a:rPr>
              <a:t>for every 2 K</a:t>
            </a:r>
            <a:r>
              <a:rPr lang="en-US" sz="2000" b="1" baseline="30000" dirty="0">
                <a:solidFill>
                  <a:srgbClr val="000000"/>
                </a:solidFill>
              </a:rPr>
              <a:t>+</a:t>
            </a:r>
            <a:r>
              <a:rPr lang="en-US" sz="2000" b="1" dirty="0">
                <a:solidFill>
                  <a:srgbClr val="000000"/>
                </a:solidFill>
              </a:rPr>
              <a:t> ions pumped </a:t>
            </a:r>
            <a:r>
              <a:rPr lang="en-US" sz="2000" b="1" dirty="0">
                <a:solidFill>
                  <a:srgbClr val="6600CC"/>
                </a:solidFill>
              </a:rPr>
              <a:t>IN</a:t>
            </a:r>
            <a:r>
              <a:rPr lang="en-US" sz="2000" b="1" dirty="0">
                <a:solidFill>
                  <a:srgbClr val="000000"/>
                </a:solidFill>
              </a:rPr>
              <a:t> - moving </a:t>
            </a:r>
            <a:r>
              <a:rPr lang="en-US" sz="2000" b="1" dirty="0">
                <a:solidFill>
                  <a:srgbClr val="6600CC"/>
                </a:solidFill>
              </a:rPr>
              <a:t>AGAINST</a:t>
            </a:r>
            <a:r>
              <a:rPr lang="en-US" sz="2000" b="1" dirty="0">
                <a:solidFill>
                  <a:srgbClr val="000000"/>
                </a:solidFill>
              </a:rPr>
              <a:t> their concentration gradients to maintain cell responsiveness</a:t>
            </a:r>
          </a:p>
        </p:txBody>
      </p:sp>
      <p:sp>
        <p:nvSpPr>
          <p:cNvPr id="21512" name="Text Box 6" descr="Newsprint"/>
          <p:cNvSpPr txBox="1">
            <a:spLocks noChangeArrowheads="1"/>
          </p:cNvSpPr>
          <p:nvPr/>
        </p:nvSpPr>
        <p:spPr bwMode="auto">
          <a:xfrm>
            <a:off x="527050" y="6175375"/>
            <a:ext cx="1368425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Uof 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22826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3"/>
          <p:cNvSpPr txBox="1">
            <a:spLocks noChangeArrowheads="1"/>
          </p:cNvSpPr>
          <p:nvPr/>
        </p:nvSpPr>
        <p:spPr bwMode="auto">
          <a:xfrm>
            <a:off x="207963" y="6437313"/>
            <a:ext cx="87788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</a:rPr>
              <a:t>Fig. 3.10: Operation of the Na</a:t>
            </a:r>
            <a:r>
              <a:rPr lang="en-US" sz="2000" baseline="30000">
                <a:solidFill>
                  <a:srgbClr val="000000"/>
                </a:solidFill>
              </a:rPr>
              <a:t>+</a:t>
            </a:r>
            <a:r>
              <a:rPr lang="en-US" sz="2000">
                <a:solidFill>
                  <a:srgbClr val="000000"/>
                </a:solidFill>
              </a:rPr>
              <a:t>/K</a:t>
            </a:r>
            <a:r>
              <a:rPr lang="en-US" sz="2000" baseline="30000">
                <a:solidFill>
                  <a:srgbClr val="000000"/>
                </a:solidFill>
              </a:rPr>
              <a:t>+</a:t>
            </a:r>
            <a:r>
              <a:rPr lang="en-US" sz="2000">
                <a:solidFill>
                  <a:srgbClr val="000000"/>
                </a:solidFill>
              </a:rPr>
              <a:t> ATPase, an antiport active transport pump</a:t>
            </a:r>
            <a:endParaRPr lang="en-CA" sz="2000">
              <a:solidFill>
                <a:srgbClr val="000000"/>
              </a:solidFill>
            </a:endParaRPr>
          </a:p>
        </p:txBody>
      </p:sp>
      <p:pic>
        <p:nvPicPr>
          <p:cNvPr id="22531" name="Picture 1" descr="E:\Chapter_03\B_JPEG_Images_and_Tables\a_labeled\figure_03_10_0_labeled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 l="2429" t="3098" r="2429" b="6024"/>
          <a:stretch>
            <a:fillRect/>
          </a:stretch>
        </p:blipFill>
        <p:spPr bwMode="auto">
          <a:xfrm>
            <a:off x="1238250" y="33338"/>
            <a:ext cx="6583363" cy="638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424579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393700" y="1592263"/>
            <a:ext cx="8324850" cy="3476625"/>
          </a:xfrm>
          <a:prstGeom prst="rect">
            <a:avLst/>
          </a:prstGeom>
          <a:noFill/>
          <a:ln w="412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609600" indent="-609600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b="1" i="1">
                <a:solidFill>
                  <a:schemeClr val="accent2"/>
                </a:solidFill>
              </a:rPr>
              <a:t>2.2.1.1  justify 3 special properties of neurons that set them apart from most other cells in the body</a:t>
            </a:r>
          </a:p>
          <a:p>
            <a:pPr marL="609600" indent="-609600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b="1" i="1">
                <a:solidFill>
                  <a:schemeClr val="accent2"/>
                </a:solidFill>
              </a:rPr>
              <a:t>2.2.1.2 label and indicate the functions of the receptive, conducting and secretory regions of the neuron</a:t>
            </a:r>
          </a:p>
          <a:p>
            <a:pPr marL="609600" indent="-609600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structural units of NS: conduct electrical impulses from one body part to another</a:t>
            </a:r>
          </a:p>
          <a:p>
            <a:pPr marL="609600" indent="-609600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i="1" u="sng">
                <a:solidFill>
                  <a:schemeClr val="accent2"/>
                </a:solidFill>
                <a:sym typeface="CommonBullets" pitchFamily="34" charset="2"/>
              </a:rPr>
              <a:t>Special features:</a:t>
            </a:r>
          </a:p>
          <a:p>
            <a:pPr marL="609600" indent="-609600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1.  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Extreme longevity: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  </a:t>
            </a:r>
            <a:r>
              <a:rPr lang="en-US">
                <a:sym typeface="CommonBullets" pitchFamily="34" charset="2"/>
              </a:rPr>
              <a:t>adequately nourished </a:t>
            </a:r>
            <a:r>
              <a:rPr lang="en-US">
                <a:sym typeface="Symbol" pitchFamily="18" charset="2"/>
              </a:rPr>
              <a:t></a:t>
            </a:r>
            <a:r>
              <a:rPr lang="en-US">
                <a:sym typeface="WP MathA" pitchFamily="2" charset="2"/>
              </a:rPr>
              <a:t> 100 yr+</a:t>
            </a:r>
          </a:p>
          <a:p>
            <a:pPr marL="609600" indent="-609600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olidFill>
                  <a:schemeClr val="accent2"/>
                </a:solidFill>
                <a:sym typeface="WP MathA" pitchFamily="2" charset="2"/>
              </a:rPr>
              <a:t>2.  </a:t>
            </a:r>
            <a:r>
              <a:rPr lang="en-US" b="1">
                <a:solidFill>
                  <a:schemeClr val="accent2"/>
                </a:solidFill>
                <a:sym typeface="WP MathA" pitchFamily="2" charset="2"/>
              </a:rPr>
              <a:t>Amitotic:</a:t>
            </a:r>
            <a:r>
              <a:rPr lang="en-US">
                <a:solidFill>
                  <a:srgbClr val="000099"/>
                </a:solidFill>
                <a:sym typeface="WP MathA" pitchFamily="2" charset="2"/>
              </a:rPr>
              <a:t>   </a:t>
            </a:r>
            <a:r>
              <a:rPr lang="en-US" i="1">
                <a:sym typeface="WP MathA" pitchFamily="2" charset="2"/>
              </a:rPr>
              <a:t>why?  what does this mean if neurons are damaged?</a:t>
            </a:r>
          </a:p>
          <a:p>
            <a:pPr marL="609600" indent="-609600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olidFill>
                  <a:schemeClr val="accent2"/>
                </a:solidFill>
                <a:sym typeface="WP MathA" pitchFamily="2" charset="2"/>
              </a:rPr>
              <a:t>3.  </a:t>
            </a:r>
            <a:r>
              <a:rPr lang="en-US" b="1">
                <a:solidFill>
                  <a:schemeClr val="accent2"/>
                </a:solidFill>
                <a:sym typeface="WP MathA" pitchFamily="2" charset="2"/>
              </a:rPr>
              <a:t>High metabolic rate:</a:t>
            </a:r>
            <a:r>
              <a:rPr lang="en-US">
                <a:solidFill>
                  <a:srgbClr val="000099"/>
                </a:solidFill>
                <a:sym typeface="WP MathA" pitchFamily="2" charset="2"/>
              </a:rPr>
              <a:t>  </a:t>
            </a:r>
            <a:r>
              <a:rPr lang="en-US" i="1">
                <a:sym typeface="WP MathA" pitchFamily="2" charset="2"/>
              </a:rPr>
              <a:t>O</a:t>
            </a:r>
            <a:r>
              <a:rPr lang="en-US" i="1" baseline="-25000">
                <a:sym typeface="WP MathA" pitchFamily="2" charset="2"/>
              </a:rPr>
              <a:t>2</a:t>
            </a:r>
            <a:r>
              <a:rPr lang="en-US" i="1">
                <a:sym typeface="WP MathA" pitchFamily="2" charset="2"/>
              </a:rPr>
              <a:t>/glucose requirements?</a:t>
            </a:r>
          </a:p>
          <a:p>
            <a:pPr marL="609600" indent="-609600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large, complex cells: all have a </a:t>
            </a:r>
            <a:r>
              <a:rPr lang="en-US" b="1">
                <a:sym typeface="CommonBullets" pitchFamily="34" charset="2"/>
              </a:rPr>
              <a:t>cell body</a:t>
            </a:r>
            <a:r>
              <a:rPr lang="en-US">
                <a:sym typeface="CommonBullets" pitchFamily="34" charset="2"/>
              </a:rPr>
              <a:t> + one or more </a:t>
            </a:r>
            <a:r>
              <a:rPr lang="en-US" b="1">
                <a:sym typeface="CommonBullets" pitchFamily="34" charset="2"/>
              </a:rPr>
              <a:t>processes</a:t>
            </a:r>
            <a:endParaRPr lang="en-US">
              <a:solidFill>
                <a:schemeClr val="accent2"/>
              </a:solidFill>
            </a:endParaRPr>
          </a:p>
        </p:txBody>
      </p:sp>
      <p:sp>
        <p:nvSpPr>
          <p:cNvPr id="32771" name="Text Box 4" descr="Newsprint"/>
          <p:cNvSpPr txBox="1">
            <a:spLocks noChangeArrowheads="1"/>
          </p:cNvSpPr>
          <p:nvPr/>
        </p:nvSpPr>
        <p:spPr bwMode="auto">
          <a:xfrm>
            <a:off x="990600" y="6248400"/>
            <a:ext cx="1239838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32772" name="Text Box 5"/>
          <p:cNvSpPr txBox="1">
            <a:spLocks noChangeArrowheads="1"/>
          </p:cNvSpPr>
          <p:nvPr/>
        </p:nvSpPr>
        <p:spPr bwMode="auto">
          <a:xfrm>
            <a:off x="238125" y="174625"/>
            <a:ext cx="8575675" cy="85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400" b="1" i="1" u="sng">
                <a:solidFill>
                  <a:schemeClr val="accent2"/>
                </a:solidFill>
              </a:rPr>
              <a:t>2.2.1 Identify the different regions of the neuron and associate each region with the functions of reception, propagation and transmission</a:t>
            </a:r>
          </a:p>
        </p:txBody>
      </p:sp>
    </p:spTree>
    <p:extLst>
      <p:ext uri="{BB962C8B-B14F-4D97-AF65-F5344CB8AC3E}">
        <p14:creationId xmlns:p14="http://schemas.microsoft.com/office/powerpoint/2010/main" val="427035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  <p:bldP spid="38914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4"/>
          <p:cNvSpPr>
            <a:spLocks noChangeArrowheads="1"/>
          </p:cNvSpPr>
          <p:nvPr/>
        </p:nvSpPr>
        <p:spPr bwMode="auto">
          <a:xfrm>
            <a:off x="409575" y="417513"/>
            <a:ext cx="8213725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>
                <a:solidFill>
                  <a:schemeClr val="accent2"/>
                </a:solidFill>
                <a:sym typeface="CommonBullets" pitchFamily="34" charset="2"/>
              </a:rPr>
              <a:t>3 </a:t>
            </a:r>
            <a:r>
              <a:rPr lang="en-US" sz="2400" u="sng">
                <a:solidFill>
                  <a:schemeClr val="accent2"/>
                </a:solidFill>
                <a:sym typeface="CommonBullets" pitchFamily="34" charset="2"/>
              </a:rPr>
              <a:t>functional regions</a:t>
            </a:r>
            <a:r>
              <a:rPr lang="en-US" sz="2400">
                <a:solidFill>
                  <a:schemeClr val="accent2"/>
                </a:solidFill>
                <a:sym typeface="CommonBullets" pitchFamily="34" charset="2"/>
              </a:rPr>
              <a:t>:  (plasma membrane very important in all regions!)</a:t>
            </a:r>
          </a:p>
          <a:p>
            <a:r>
              <a:rPr lang="en-US" sz="2400">
                <a:solidFill>
                  <a:schemeClr val="accent2"/>
                </a:solidFill>
                <a:sym typeface="CommonBullets" pitchFamily="34" charset="2"/>
              </a:rPr>
              <a:t>	1.  </a:t>
            </a:r>
            <a:r>
              <a:rPr lang="en-US" sz="2400" b="1">
                <a:solidFill>
                  <a:schemeClr val="accent2"/>
                </a:solidFill>
                <a:sym typeface="CommonBullets" pitchFamily="34" charset="2"/>
              </a:rPr>
              <a:t>Receptive region</a:t>
            </a:r>
          </a:p>
          <a:p>
            <a:r>
              <a:rPr lang="en-US" sz="2400" b="1">
                <a:solidFill>
                  <a:schemeClr val="accent2"/>
                </a:solidFill>
                <a:sym typeface="CommonBullets" pitchFamily="34" charset="2"/>
              </a:rPr>
              <a:t>	</a:t>
            </a:r>
            <a:r>
              <a:rPr lang="en-US" sz="2400">
                <a:solidFill>
                  <a:schemeClr val="accent2"/>
                </a:solidFill>
                <a:sym typeface="CommonBullets" pitchFamily="34" charset="2"/>
              </a:rPr>
              <a:t>2.  </a:t>
            </a:r>
            <a:r>
              <a:rPr lang="en-US" sz="2400" b="1">
                <a:solidFill>
                  <a:schemeClr val="accent2"/>
                </a:solidFill>
                <a:sym typeface="CommonBullets" pitchFamily="34" charset="2"/>
              </a:rPr>
              <a:t>Conducting region</a:t>
            </a:r>
          </a:p>
          <a:p>
            <a:r>
              <a:rPr lang="en-US" sz="2400" b="1">
                <a:solidFill>
                  <a:schemeClr val="accent2"/>
                </a:solidFill>
                <a:sym typeface="CommonBullets" pitchFamily="34" charset="2"/>
              </a:rPr>
              <a:t>	</a:t>
            </a:r>
            <a:r>
              <a:rPr lang="en-US" sz="2400">
                <a:solidFill>
                  <a:schemeClr val="accent2"/>
                </a:solidFill>
                <a:sym typeface="CommonBullets" pitchFamily="34" charset="2"/>
              </a:rPr>
              <a:t>3.  </a:t>
            </a:r>
            <a:r>
              <a:rPr lang="en-US" sz="2400" b="1">
                <a:solidFill>
                  <a:schemeClr val="accent2"/>
                </a:solidFill>
                <a:sym typeface="CommonBullets" pitchFamily="34" charset="2"/>
              </a:rPr>
              <a:t>Secretory region</a:t>
            </a:r>
          </a:p>
        </p:txBody>
      </p:sp>
      <p:pic>
        <p:nvPicPr>
          <p:cNvPr id="34819" name="Picture 7" descr="http://www.ualberta.ca/~neuro/OnlineIntro/NeuronStructure2.gif"/>
          <p:cNvPicPr>
            <a:picLocks noChangeAspect="1" noChangeArrowheads="1"/>
          </p:cNvPicPr>
          <p:nvPr/>
        </p:nvPicPr>
        <p:blipFill>
          <a:blip r:embed="rId2" cstate="print"/>
          <a:srcRect l="2380" r="35625"/>
          <a:stretch>
            <a:fillRect/>
          </a:stretch>
        </p:blipFill>
        <p:spPr bwMode="auto">
          <a:xfrm>
            <a:off x="5189538" y="849313"/>
            <a:ext cx="3657600" cy="590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0" name="Rectangle 6"/>
          <p:cNvSpPr>
            <a:spLocks noChangeArrowheads="1"/>
          </p:cNvSpPr>
          <p:nvPr/>
        </p:nvSpPr>
        <p:spPr bwMode="auto">
          <a:xfrm>
            <a:off x="1304925" y="6446838"/>
            <a:ext cx="4572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>
                <a:hlinkClick r:id="rId3"/>
              </a:rPr>
              <a:t>http://www.ualberta.ca/~neuro/OnlineIntro/NeuronStructure.htm</a:t>
            </a:r>
            <a:r>
              <a:rPr lang="en-US" sz="12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667761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4"/>
          <p:cNvSpPr txBox="1">
            <a:spLocks noChangeArrowheads="1"/>
          </p:cNvSpPr>
          <p:nvPr/>
        </p:nvSpPr>
        <p:spPr bwMode="auto">
          <a:xfrm>
            <a:off x="392113" y="63500"/>
            <a:ext cx="8229600" cy="192246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u="sng">
                <a:solidFill>
                  <a:srgbClr val="000099"/>
                </a:solidFill>
              </a:rPr>
              <a:t>A.  Neuron Cell Body</a:t>
            </a:r>
            <a:endParaRPr lang="en-US"/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large, spherical nucleus + granular cytoplasm </a:t>
            </a:r>
            <a:r>
              <a:rPr lang="en-US">
                <a:sym typeface="WP IconicSymbolsA" pitchFamily="2" charset="2"/>
              </a:rPr>
              <a:t></a:t>
            </a:r>
            <a:r>
              <a:rPr lang="en-US">
                <a:sym typeface="WP MathA" pitchFamily="2" charset="2"/>
              </a:rPr>
              <a:t>  </a:t>
            </a:r>
            <a:r>
              <a:rPr lang="en-US">
                <a:solidFill>
                  <a:srgbClr val="CC0000"/>
                </a:solidFill>
                <a:sym typeface="WP MathA" pitchFamily="2" charset="2"/>
              </a:rPr>
              <a:t>biosynthetic centre</a:t>
            </a:r>
            <a:endParaRPr lang="en-US">
              <a:sym typeface="WP MathA" pitchFamily="2" charset="2"/>
            </a:endParaRPr>
          </a:p>
          <a:p>
            <a:pPr eaLnBrk="0" hangingPunct="0">
              <a:lnSpc>
                <a:spcPct val="9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extensive RER + ribosome clusters (</a:t>
            </a:r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Nissl bodies</a:t>
            </a:r>
            <a:r>
              <a:rPr lang="en-US" b="1">
                <a:sym typeface="CommonBullets" pitchFamily="34" charset="2"/>
              </a:rPr>
              <a:t>); </a:t>
            </a:r>
            <a:r>
              <a:rPr lang="en-US">
                <a:sym typeface="CommonBullets" pitchFamily="34" charset="2"/>
              </a:rPr>
              <a:t>also elaborate 	Golgi &amp; 	lots of mitochondria  </a:t>
            </a:r>
            <a:r>
              <a:rPr lang="en-US">
                <a:solidFill>
                  <a:srgbClr val="CC0000"/>
                </a:solidFill>
                <a:sym typeface="CommonBullets" pitchFamily="34" charset="2"/>
              </a:rPr>
              <a:t>Why??</a:t>
            </a:r>
            <a:endParaRPr lang="en-US" u="sng"/>
          </a:p>
          <a:p>
            <a:pPr eaLnBrk="0" hangingPunct="0">
              <a:lnSpc>
                <a:spcPct val="9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</a:t>
            </a:r>
            <a:r>
              <a:rPr lang="en-US" b="1">
                <a:solidFill>
                  <a:srgbClr val="CC3300"/>
                </a:solidFill>
                <a:sym typeface="CommonBullets" pitchFamily="34" charset="2"/>
              </a:rPr>
              <a:t>CNS/ PNS as a whole:</a:t>
            </a:r>
            <a:r>
              <a:rPr lang="en-US" b="1">
                <a:solidFill>
                  <a:srgbClr val="FF0066"/>
                </a:solidFill>
                <a:sym typeface="CommonBullets" pitchFamily="34" charset="2"/>
              </a:rPr>
              <a:t>      </a:t>
            </a: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What is a </a:t>
            </a:r>
            <a:r>
              <a:rPr lang="en-US" b="1" i="1">
                <a:solidFill>
                  <a:srgbClr val="000099"/>
                </a:solidFill>
                <a:sym typeface="CommonBullets" pitchFamily="34" charset="2"/>
              </a:rPr>
              <a:t>nucleus</a:t>
            </a: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?  What is a </a:t>
            </a:r>
            <a:r>
              <a:rPr lang="en-US" b="1" i="1">
                <a:solidFill>
                  <a:srgbClr val="000099"/>
                </a:solidFill>
                <a:sym typeface="CommonBullets" pitchFamily="34" charset="2"/>
              </a:rPr>
              <a:t>ganglion</a:t>
            </a: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?</a:t>
            </a:r>
            <a:r>
              <a:rPr lang="en-US">
                <a:sym typeface="CommonBullets" pitchFamily="34" charset="2"/>
              </a:rPr>
              <a:t> </a:t>
            </a:r>
            <a:endParaRPr lang="en-US" u="sng"/>
          </a:p>
        </p:txBody>
      </p:sp>
      <p:sp>
        <p:nvSpPr>
          <p:cNvPr id="35843" name="Text Box 7" descr="Newsprint"/>
          <p:cNvSpPr txBox="1">
            <a:spLocks noChangeArrowheads="1"/>
          </p:cNvSpPr>
          <p:nvPr/>
        </p:nvSpPr>
        <p:spPr bwMode="auto">
          <a:xfrm>
            <a:off x="7435850" y="6323013"/>
            <a:ext cx="1552575" cy="247650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35844" name="Picture 8" descr="E:\Chapter_11\B_JPEG_Images_and_Tables\b_unlabeled\figure_11_04b_unlabeled.jpg"/>
          <p:cNvPicPr>
            <a:picLocks noChangeAspect="1" noChangeArrowheads="1"/>
          </p:cNvPicPr>
          <p:nvPr/>
        </p:nvPicPr>
        <p:blipFill>
          <a:blip r:embed="rId3" cstate="print"/>
          <a:srcRect l="3140" t="12279" r="18761" b="8861"/>
          <a:stretch>
            <a:fillRect/>
          </a:stretch>
        </p:blipFill>
        <p:spPr bwMode="auto">
          <a:xfrm>
            <a:off x="396875" y="2195513"/>
            <a:ext cx="6269038" cy="466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778250" y="2222500"/>
            <a:ext cx="5013325" cy="303053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CC0000"/>
                </a:solidFill>
              </a:rPr>
              <a:t>B.  Neuron Processes</a:t>
            </a:r>
            <a:endParaRPr lang="en-US" b="1">
              <a:solidFill>
                <a:srgbClr val="CC0000"/>
              </a:solidFill>
            </a:endParaRPr>
          </a:p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dendrites</a:t>
            </a:r>
          </a:p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axons</a:t>
            </a:r>
          </a:p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axonal terminals</a:t>
            </a:r>
          </a:p>
          <a:p>
            <a:pPr eaLnBrk="0" hangingPunct="0">
              <a:spcBef>
                <a:spcPct val="50000"/>
              </a:spcBef>
            </a:pPr>
            <a:r>
              <a:rPr lang="en-US" u="sng">
                <a:sym typeface="CommonBullets" pitchFamily="34" charset="2"/>
              </a:rPr>
              <a:t>2 more terms: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tract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:</a:t>
            </a:r>
            <a:r>
              <a:rPr lang="en-US">
                <a:sym typeface="CommonBullets" pitchFamily="34" charset="2"/>
              </a:rPr>
              <a:t>  bundle of nerve processes </a:t>
            </a:r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in CNS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nerve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: </a:t>
            </a:r>
            <a:r>
              <a:rPr lang="en-US">
                <a:sym typeface="CommonBullets" pitchFamily="34" charset="2"/>
              </a:rPr>
              <a:t>bundle of nerve processes </a:t>
            </a:r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in PNS</a:t>
            </a:r>
            <a:endParaRPr lang="en-US" u="sng">
              <a:solidFill>
                <a:srgbClr val="CC0000"/>
              </a:solidFill>
            </a:endParaRPr>
          </a:p>
        </p:txBody>
      </p:sp>
      <p:sp>
        <p:nvSpPr>
          <p:cNvPr id="35846" name="TextBox 10"/>
          <p:cNvSpPr txBox="1">
            <a:spLocks noChangeArrowheads="1"/>
          </p:cNvSpPr>
          <p:nvPr/>
        </p:nvSpPr>
        <p:spPr bwMode="auto">
          <a:xfrm>
            <a:off x="628650" y="5816600"/>
            <a:ext cx="99536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/>
              <a:t>Fig. 11.4</a:t>
            </a:r>
          </a:p>
        </p:txBody>
      </p:sp>
    </p:spTree>
    <p:extLst>
      <p:ext uri="{BB962C8B-B14F-4D97-AF65-F5344CB8AC3E}">
        <p14:creationId xmlns:p14="http://schemas.microsoft.com/office/powerpoint/2010/main" val="286271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3"/>
          <p:cNvSpPr txBox="1">
            <a:spLocks noChangeArrowheads="1"/>
          </p:cNvSpPr>
          <p:nvPr/>
        </p:nvSpPr>
        <p:spPr bwMode="auto">
          <a:xfrm>
            <a:off x="214313" y="4922838"/>
            <a:ext cx="8763000" cy="1920875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003399"/>
                </a:solidFill>
              </a:rPr>
              <a:t>B2.  Axon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arises from </a:t>
            </a: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axon hillock</a:t>
            </a:r>
            <a:r>
              <a:rPr lang="en-US">
                <a:sym typeface="CommonBullets" pitchFamily="34" charset="2"/>
              </a:rPr>
              <a:t>; variable length (can be </a:t>
            </a:r>
            <a:r>
              <a:rPr lang="en-US" u="sng">
                <a:sym typeface="CommonBullets" pitchFamily="34" charset="2"/>
              </a:rPr>
              <a:t>&gt;</a:t>
            </a:r>
            <a:r>
              <a:rPr lang="en-US">
                <a:sym typeface="CommonBullets" pitchFamily="34" charset="2"/>
              </a:rPr>
              <a:t> 1 metre)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0099"/>
                </a:solidFill>
                <a:sym typeface="Symbol" pitchFamily="18" charset="2"/>
              </a:rPr>
              <a:t>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  rate of conduction </a:t>
            </a: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increases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 with axon diameter</a:t>
            </a:r>
            <a:endParaRPr lang="en-US">
              <a:sym typeface="CommonBullets" pitchFamily="34" charset="2"/>
            </a:endParaRP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usu. 1 axon/neuron; branches at end (~10,000 </a:t>
            </a: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telodendria</a:t>
            </a:r>
            <a:r>
              <a:rPr lang="en-US">
                <a:sym typeface="CommonBullets" pitchFamily="34" charset="2"/>
              </a:rPr>
              <a:t>) which end in 	</a:t>
            </a: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axonal 	terminals</a:t>
            </a:r>
            <a:endParaRPr lang="en-US" u="sng"/>
          </a:p>
        </p:txBody>
      </p:sp>
      <p:sp>
        <p:nvSpPr>
          <p:cNvPr id="36867" name="Rectangle 5"/>
          <p:cNvSpPr>
            <a:spLocks noChangeArrowheads="1"/>
          </p:cNvSpPr>
          <p:nvPr/>
        </p:nvSpPr>
        <p:spPr bwMode="auto">
          <a:xfrm>
            <a:off x="3657600" y="0"/>
            <a:ext cx="3048000" cy="2819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6868" name="Text Box 7" descr="Newsprint"/>
          <p:cNvSpPr txBox="1">
            <a:spLocks noChangeArrowheads="1"/>
          </p:cNvSpPr>
          <p:nvPr/>
        </p:nvSpPr>
        <p:spPr bwMode="auto">
          <a:xfrm>
            <a:off x="7535863" y="4827588"/>
            <a:ext cx="1446212" cy="24606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36869" name="Picture 8" descr="E:\Chapter_11\B_JPEG_Images_and_Tables\a_labeled\figure_11_04b_labeled.jpg"/>
          <p:cNvPicPr>
            <a:picLocks noChangeAspect="1" noChangeArrowheads="1"/>
          </p:cNvPicPr>
          <p:nvPr/>
        </p:nvPicPr>
        <p:blipFill>
          <a:blip r:embed="rId3" cstate="print"/>
          <a:srcRect l="1334" t="2289" r="1721" b="5705"/>
          <a:stretch>
            <a:fillRect/>
          </a:stretch>
        </p:blipFill>
        <p:spPr bwMode="auto">
          <a:xfrm>
            <a:off x="307975" y="352425"/>
            <a:ext cx="6688138" cy="467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4516438" y="254000"/>
            <a:ext cx="4560887" cy="2308225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US" b="1" u="sng" dirty="0">
                <a:solidFill>
                  <a:srgbClr val="003399"/>
                </a:solidFill>
              </a:rPr>
              <a:t>B1.  Dendrites:</a:t>
            </a:r>
            <a:r>
              <a:rPr lang="en-US" u="sng" dirty="0"/>
              <a:t> (</a:t>
            </a:r>
            <a:r>
              <a:rPr lang="en-US" b="1" u="sng" dirty="0">
                <a:solidFill>
                  <a:srgbClr val="000099"/>
                </a:solidFill>
              </a:rPr>
              <a:t>receptive region</a:t>
            </a:r>
            <a:r>
              <a:rPr lang="en-US" u="sng" dirty="0"/>
              <a:t>)</a:t>
            </a:r>
            <a:endParaRPr lang="en-US" dirty="0"/>
          </a:p>
          <a:p>
            <a:pPr marL="109538" indent="-109538" eaLnBrk="0" hangingPunct="0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short, tapering, branched extensions; usually hundreds/cell body</a:t>
            </a:r>
          </a:p>
          <a:p>
            <a:pPr marL="109538" indent="-109538" eaLnBrk="0" hangingPunct="0">
              <a:lnSpc>
                <a:spcPct val="65000"/>
              </a:lnSpc>
              <a:spcBef>
                <a:spcPct val="50000"/>
              </a:spcBef>
              <a:defRPr/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enormous SA for reception from other neurons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  <a:defRPr/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conduct impulses</a:t>
            </a:r>
            <a:r>
              <a:rPr lang="en-US" dirty="0">
                <a:solidFill>
                  <a:srgbClr val="000099"/>
                </a:solidFill>
                <a:sym typeface="CommonBullets" pitchFamily="34" charset="2"/>
              </a:rPr>
              <a:t> </a:t>
            </a:r>
            <a:r>
              <a:rPr lang="en-US" b="1" dirty="0">
                <a:solidFill>
                  <a:srgbClr val="000099"/>
                </a:solidFill>
                <a:sym typeface="CommonBullets" pitchFamily="34" charset="2"/>
              </a:rPr>
              <a:t>toward</a:t>
            </a:r>
            <a:r>
              <a:rPr lang="en-US" dirty="0">
                <a:sym typeface="CommonBullets" pitchFamily="34" charset="2"/>
              </a:rPr>
              <a:t> cell body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  <a:defRPr/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short distance, </a:t>
            </a:r>
            <a:r>
              <a:rPr lang="en-US" b="1" dirty="0">
                <a:solidFill>
                  <a:srgbClr val="000099"/>
                </a:solidFill>
                <a:sym typeface="CommonBullets" pitchFamily="34" charset="2"/>
              </a:rPr>
              <a:t>graded</a:t>
            </a:r>
            <a:r>
              <a:rPr lang="en-US" dirty="0">
                <a:sym typeface="CommonBullets" pitchFamily="34" charset="2"/>
              </a:rPr>
              <a:t> potentials</a:t>
            </a:r>
            <a:endParaRPr lang="en-US" u="sng" dirty="0"/>
          </a:p>
        </p:txBody>
      </p:sp>
    </p:spTree>
    <p:extLst>
      <p:ext uri="{BB962C8B-B14F-4D97-AF65-F5344CB8AC3E}">
        <p14:creationId xmlns:p14="http://schemas.microsoft.com/office/powerpoint/2010/main" val="31018247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1403350" y="609600"/>
            <a:ext cx="6137275" cy="5607050"/>
          </a:xfrm>
          <a:prstGeom prst="rect">
            <a:avLst/>
          </a:prstGeom>
          <a:solidFill>
            <a:schemeClr val="bg1"/>
          </a:solidFill>
          <a:ln w="28575">
            <a:solidFill>
              <a:srgbClr val="0099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/>
              <a:t>1.  What is the conducting region of a neuron?</a:t>
            </a:r>
          </a:p>
          <a:p>
            <a:pPr eaLnBrk="0" hangingPunct="0">
              <a:spcBef>
                <a:spcPct val="50000"/>
              </a:spcBef>
            </a:pPr>
            <a:endParaRPr lang="en-US"/>
          </a:p>
          <a:p>
            <a:pPr eaLnBrk="0" hangingPunct="0">
              <a:spcBef>
                <a:spcPct val="50000"/>
              </a:spcBef>
            </a:pPr>
            <a:r>
              <a:rPr lang="en-US"/>
              <a:t>2.  What is the secretory region of a neuron?</a:t>
            </a:r>
          </a:p>
          <a:p>
            <a:pPr eaLnBrk="0" hangingPunct="0">
              <a:spcBef>
                <a:spcPct val="50000"/>
              </a:spcBef>
            </a:pPr>
            <a:endParaRPr lang="en-US"/>
          </a:p>
          <a:p>
            <a:pPr eaLnBrk="0" hangingPunct="0">
              <a:spcBef>
                <a:spcPct val="50000"/>
              </a:spcBef>
            </a:pPr>
            <a:r>
              <a:rPr lang="en-US"/>
              <a:t>3.  Where are the action potentials generated ?</a:t>
            </a:r>
          </a:p>
          <a:p>
            <a:pPr eaLnBrk="0" hangingPunct="0">
              <a:spcBef>
                <a:spcPct val="50000"/>
              </a:spcBef>
            </a:pPr>
            <a:endParaRPr lang="en-US"/>
          </a:p>
          <a:p>
            <a:pPr eaLnBrk="0" hangingPunct="0">
              <a:spcBef>
                <a:spcPct val="50000"/>
              </a:spcBef>
            </a:pPr>
            <a:r>
              <a:rPr lang="en-US"/>
              <a:t>4.  In what direction do the action potentials travel?</a:t>
            </a:r>
          </a:p>
          <a:p>
            <a:pPr eaLnBrk="0" hangingPunct="0">
              <a:spcBef>
                <a:spcPct val="50000"/>
              </a:spcBef>
            </a:pPr>
            <a:endParaRPr lang="en-US"/>
          </a:p>
          <a:p>
            <a:pPr eaLnBrk="0" hangingPunct="0">
              <a:spcBef>
                <a:spcPct val="50000"/>
              </a:spcBef>
            </a:pPr>
            <a:r>
              <a:rPr lang="en-US"/>
              <a:t>5.  </a:t>
            </a:r>
            <a:r>
              <a:rPr lang="en-US" b="1">
                <a:solidFill>
                  <a:srgbClr val="339966"/>
                </a:solidFill>
              </a:rPr>
              <a:t>From</a:t>
            </a:r>
            <a:r>
              <a:rPr lang="en-US"/>
              <a:t> how many neurons does a single neuron 	receive information?</a:t>
            </a:r>
          </a:p>
          <a:p>
            <a:pPr eaLnBrk="0" hangingPunct="0">
              <a:spcBef>
                <a:spcPct val="50000"/>
              </a:spcBef>
            </a:pPr>
            <a:endParaRPr lang="en-US"/>
          </a:p>
          <a:p>
            <a:pPr eaLnBrk="0" hangingPunct="0">
              <a:spcBef>
                <a:spcPct val="50000"/>
              </a:spcBef>
            </a:pPr>
            <a:r>
              <a:rPr lang="en-US"/>
              <a:t>6.  </a:t>
            </a:r>
            <a:r>
              <a:rPr lang="en-US" b="1">
                <a:solidFill>
                  <a:srgbClr val="339966"/>
                </a:solidFill>
              </a:rPr>
              <a:t>To</a:t>
            </a:r>
            <a:r>
              <a:rPr lang="en-US"/>
              <a:t> how many neurons does a single neuron 	transmit information?</a:t>
            </a:r>
          </a:p>
        </p:txBody>
      </p:sp>
      <p:sp>
        <p:nvSpPr>
          <p:cNvPr id="37891" name="Text Box 3" descr="Newsprint"/>
          <p:cNvSpPr txBox="1">
            <a:spLocks noChangeArrowheads="1"/>
          </p:cNvSpPr>
          <p:nvPr/>
        </p:nvSpPr>
        <p:spPr bwMode="auto">
          <a:xfrm>
            <a:off x="6553200" y="6324600"/>
            <a:ext cx="10668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31875" cy="144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5414963"/>
            <a:ext cx="1030288" cy="144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4239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3"/>
          <p:cNvSpPr txBox="1">
            <a:spLocks noChangeArrowheads="1"/>
          </p:cNvSpPr>
          <p:nvPr/>
        </p:nvSpPr>
        <p:spPr bwMode="auto">
          <a:xfrm>
            <a:off x="493713" y="863600"/>
            <a:ext cx="810895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>
                <a:solidFill>
                  <a:srgbClr val="003399"/>
                </a:solidFill>
              </a:rPr>
              <a:t>	</a:t>
            </a:r>
            <a:r>
              <a:rPr lang="en-US" b="1" u="sng">
                <a:solidFill>
                  <a:srgbClr val="003399"/>
                </a:solidFill>
              </a:rPr>
              <a:t>B2.  Axons (cont.):</a:t>
            </a:r>
            <a:endParaRPr lang="en-US" b="1">
              <a:solidFill>
                <a:srgbClr val="003399"/>
              </a:solidFill>
            </a:endParaRP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   </a:t>
            </a:r>
            <a:r>
              <a:rPr lang="en-US">
                <a:sym typeface="CommonBullets" pitchFamily="34" charset="2"/>
              </a:rPr>
              <a:t>Neurotransmitters convey information from one axon to the next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  </a:t>
            </a:r>
            <a:r>
              <a:rPr lang="en-US">
                <a:sym typeface="CommonBullets" pitchFamily="34" charset="2"/>
              </a:rPr>
              <a:t> Axon has same organelles as cell body, but </a:t>
            </a: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no</a:t>
            </a:r>
            <a:r>
              <a:rPr lang="en-US">
                <a:sym typeface="CommonBullets" pitchFamily="34" charset="2"/>
              </a:rPr>
              <a:t> Nissl bodies; axons 		quickly degenerate if cut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 </a:t>
            </a:r>
            <a:r>
              <a:rPr lang="en-US">
                <a:sym typeface="CommonBullets" pitchFamily="34" charset="2"/>
              </a:rPr>
              <a:t>  Elaborate cytoskeleton in axon to move material to &amp; fro: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	anterograde  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(eg: mitos, cytoskeleton, membrane parts, NTs)</a:t>
            </a:r>
            <a:endParaRPr lang="en-US" b="1">
              <a:solidFill>
                <a:srgbClr val="000099"/>
              </a:solidFill>
              <a:sym typeface="CommonBullets" pitchFamily="34" charset="2"/>
            </a:endParaRP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	retrograde  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(eg: organelles to be degraded/recycled)</a:t>
            </a:r>
            <a:endParaRPr lang="en-US" u="sng"/>
          </a:p>
        </p:txBody>
      </p:sp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0" y="5399088"/>
            <a:ext cx="9144000" cy="1412875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u="sng">
                <a:solidFill>
                  <a:srgbClr val="800000"/>
                </a:solidFill>
              </a:rPr>
              <a:t>Clinical Note:  </a:t>
            </a:r>
            <a:endParaRPr lang="en-US">
              <a:solidFill>
                <a:srgbClr val="800000"/>
              </a:solidFill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800000"/>
                </a:solidFill>
              </a:rPr>
              <a:t>Viruses such as polio, rabies, herpes simplex &amp; tetanus toxin reach cell body 	by </a:t>
            </a:r>
            <a:r>
              <a:rPr lang="en-US" b="1">
                <a:solidFill>
                  <a:srgbClr val="800000"/>
                </a:solidFill>
              </a:rPr>
              <a:t>retrograde transport</a:t>
            </a:r>
            <a:endParaRPr lang="en-US">
              <a:solidFill>
                <a:srgbClr val="800000"/>
              </a:solidFill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i="1">
                <a:solidFill>
                  <a:srgbClr val="800000"/>
                </a:solidFill>
              </a:rPr>
              <a:t>Can this be used as a tool to introduce “corrected information” into genome???</a:t>
            </a:r>
            <a:endParaRPr lang="en-US" u="sng">
              <a:solidFill>
                <a:srgbClr val="800000"/>
              </a:solidFill>
            </a:endParaRPr>
          </a:p>
        </p:txBody>
      </p:sp>
      <p:pic>
        <p:nvPicPr>
          <p:cNvPr id="38916" name="Picture 5" descr="healthca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4660900"/>
            <a:ext cx="728663" cy="728663"/>
          </a:xfrm>
          <a:prstGeom prst="rect">
            <a:avLst/>
          </a:prstGeom>
          <a:noFill/>
          <a:ln w="19050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38917" name="Text Box 6" descr="Canvas"/>
          <p:cNvSpPr txBox="1">
            <a:spLocks noChangeArrowheads="1"/>
          </p:cNvSpPr>
          <p:nvPr/>
        </p:nvSpPr>
        <p:spPr bwMode="auto">
          <a:xfrm>
            <a:off x="0" y="0"/>
            <a:ext cx="9144000" cy="7016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990033"/>
                </a:solidFill>
              </a:rPr>
              <a:t>4.1.5 indicate the effect of axon diameter on neuron conduction velocity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990033"/>
                </a:solidFill>
              </a:rPr>
              <a:t>4.1.6  distinguish between anterograde and retrograde transport</a:t>
            </a:r>
            <a:endParaRPr lang="en-CA" b="1" i="1">
              <a:solidFill>
                <a:srgbClr val="990033"/>
              </a:solidFill>
            </a:endParaRPr>
          </a:p>
        </p:txBody>
      </p:sp>
      <p:sp>
        <p:nvSpPr>
          <p:cNvPr id="38918" name="Oval 7"/>
          <p:cNvSpPr>
            <a:spLocks noChangeArrowheads="1"/>
          </p:cNvSpPr>
          <p:nvPr/>
        </p:nvSpPr>
        <p:spPr bwMode="auto">
          <a:xfrm>
            <a:off x="5334000" y="3505200"/>
            <a:ext cx="3505200" cy="1752600"/>
          </a:xfrm>
          <a:prstGeom prst="ellipse">
            <a:avLst/>
          </a:prstGeom>
          <a:gradFill rotWithShape="0">
            <a:gsLst>
              <a:gs pos="0">
                <a:srgbClr val="CC6600"/>
              </a:gs>
              <a:gs pos="50000">
                <a:srgbClr val="FDFAF7"/>
              </a:gs>
              <a:gs pos="100000">
                <a:srgbClr val="CC6600"/>
              </a:gs>
            </a:gsLst>
            <a:lin ang="5400000" scaled="1"/>
          </a:gradFill>
          <a:ln w="57150">
            <a:solidFill>
              <a:srgbClr val="9933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8919" name="Text Box 8"/>
          <p:cNvSpPr txBox="1">
            <a:spLocks noChangeArrowheads="1"/>
          </p:cNvSpPr>
          <p:nvPr/>
        </p:nvSpPr>
        <p:spPr bwMode="auto">
          <a:xfrm>
            <a:off x="5786438" y="3771900"/>
            <a:ext cx="2573337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1800" b="1" i="1">
                <a:solidFill>
                  <a:srgbClr val="0000CC"/>
                </a:solidFill>
              </a:rPr>
              <a:t>Conduction velocities depend on: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1800"/>
              <a:t>   </a:t>
            </a:r>
            <a:r>
              <a:rPr lang="en-US" sz="1800" b="1">
                <a:solidFill>
                  <a:schemeClr val="accent2"/>
                </a:solidFill>
              </a:rPr>
              <a:t>(i)  axon diameter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1800" b="1">
                <a:solidFill>
                  <a:schemeClr val="accent2"/>
                </a:solidFill>
              </a:rPr>
              <a:t>   (ii) myelin sheath</a:t>
            </a:r>
          </a:p>
        </p:txBody>
      </p:sp>
      <p:sp>
        <p:nvSpPr>
          <p:cNvPr id="38920" name="Text Box 9" descr="Newsprint"/>
          <p:cNvSpPr txBox="1">
            <a:spLocks noChangeArrowheads="1"/>
          </p:cNvSpPr>
          <p:nvPr/>
        </p:nvSpPr>
        <p:spPr bwMode="auto">
          <a:xfrm>
            <a:off x="2379663" y="4800600"/>
            <a:ext cx="1520825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1535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0" y="0"/>
            <a:ext cx="8915400" cy="17526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20700" indent="-5207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800080"/>
                </a:solidFill>
              </a:rPr>
              <a:t>2.2.2.1 describe the resting membrane potential (RMP) of an excitable cell in terms of the differential permeability of the cell membrane to Na</a:t>
            </a:r>
            <a:r>
              <a:rPr lang="en-US" b="1" i="1" baseline="30000">
                <a:solidFill>
                  <a:srgbClr val="800080"/>
                </a:solidFill>
              </a:rPr>
              <a:t>+</a:t>
            </a:r>
            <a:r>
              <a:rPr lang="en-US" b="1" i="1">
                <a:solidFill>
                  <a:srgbClr val="800080"/>
                </a:solidFill>
              </a:rPr>
              <a:t> and K</a:t>
            </a:r>
            <a:r>
              <a:rPr lang="en-US" b="1" i="1" baseline="30000">
                <a:solidFill>
                  <a:srgbClr val="800080"/>
                </a:solidFill>
              </a:rPr>
              <a:t>+</a:t>
            </a:r>
            <a:r>
              <a:rPr lang="en-US" b="1" i="1">
                <a:solidFill>
                  <a:srgbClr val="800080"/>
                </a:solidFill>
              </a:rPr>
              <a:t>; indicate which ion is found primarily inside cells and which is found primarily in the ECF</a:t>
            </a:r>
          </a:p>
          <a:p>
            <a:pPr marL="520700" indent="-5207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olidFill>
                  <a:srgbClr val="800080"/>
                </a:solidFill>
              </a:rPr>
              <a:t>	</a:t>
            </a:r>
            <a:r>
              <a:rPr lang="en-US" u="sng">
                <a:solidFill>
                  <a:srgbClr val="800080"/>
                </a:solidFill>
              </a:rPr>
              <a:t>A.  Creation of Resting Membrane Potential (RMP)</a:t>
            </a:r>
            <a:endParaRPr lang="en-US">
              <a:solidFill>
                <a:srgbClr val="800080"/>
              </a:solidFill>
            </a:endParaRPr>
          </a:p>
          <a:p>
            <a:pPr marL="520700" indent="-520700"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i="1">
                <a:solidFill>
                  <a:srgbClr val="660066"/>
                </a:solidFill>
                <a:sym typeface="CommonBullets" pitchFamily="34" charset="2"/>
              </a:rPr>
              <a:t>What do we mean when we say that neurons are </a:t>
            </a:r>
            <a:r>
              <a:rPr lang="en-US" b="1" i="1">
                <a:solidFill>
                  <a:srgbClr val="660066"/>
                </a:solidFill>
                <a:sym typeface="CommonBullets" pitchFamily="34" charset="2"/>
              </a:rPr>
              <a:t>excitable</a:t>
            </a:r>
            <a:r>
              <a:rPr lang="en-US" i="1">
                <a:solidFill>
                  <a:srgbClr val="660066"/>
                </a:solidFill>
                <a:sym typeface="CommonBullets" pitchFamily="34" charset="2"/>
              </a:rPr>
              <a:t> cells??</a:t>
            </a:r>
            <a:endParaRPr lang="en-US" i="1">
              <a:sym typeface="CommonBullets" pitchFamily="34" charset="2"/>
            </a:endParaRPr>
          </a:p>
        </p:txBody>
      </p:sp>
      <p:sp>
        <p:nvSpPr>
          <p:cNvPr id="39939" name="Text Box 3" descr="Newsprint"/>
          <p:cNvSpPr txBox="1">
            <a:spLocks noChangeArrowheads="1"/>
          </p:cNvSpPr>
          <p:nvPr/>
        </p:nvSpPr>
        <p:spPr bwMode="auto">
          <a:xfrm>
            <a:off x="7696200" y="2498725"/>
            <a:ext cx="10668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39940" name="Picture 4" descr="3-11"/>
          <p:cNvPicPr>
            <a:picLocks noChangeAspect="1" noChangeArrowheads="1"/>
          </p:cNvPicPr>
          <p:nvPr/>
        </p:nvPicPr>
        <p:blipFill>
          <a:blip r:embed="rId3" cstate="print">
            <a:lum bright="-30000" contrast="36000"/>
          </a:blip>
          <a:srcRect t="557" b="7030"/>
          <a:stretch>
            <a:fillRect/>
          </a:stretch>
        </p:blipFill>
        <p:spPr bwMode="auto">
          <a:xfrm>
            <a:off x="4400550" y="1849438"/>
            <a:ext cx="4743450" cy="500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239713" y="2554288"/>
            <a:ext cx="4121150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i="1" u="sng">
                <a:solidFill>
                  <a:srgbClr val="800080"/>
                </a:solidFill>
                <a:sym typeface="CommonBullets" pitchFamily="34" charset="2"/>
              </a:rPr>
              <a:t>Some Fundamental Principles of Electricity:</a:t>
            </a:r>
          </a:p>
          <a:p>
            <a:pPr algn="ctr" eaLnBrk="0" hangingPunct="0"/>
            <a:endParaRPr lang="en-US" b="1">
              <a:solidFill>
                <a:srgbClr val="660066"/>
              </a:solidFill>
              <a:sym typeface="CommonBullets" pitchFamily="34" charset="2"/>
            </a:endParaRPr>
          </a:p>
          <a:p>
            <a:pPr algn="ctr" eaLnBrk="0" hangingPunct="0"/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voltage:  </a:t>
            </a:r>
            <a:r>
              <a:rPr lang="en-US">
                <a:sym typeface="CommonBullets" pitchFamily="34" charset="2"/>
              </a:rPr>
              <a:t>electrical potential energy due to separation (PM) of oppositely-charged particles (ions)  (-70 mV for many neurons)</a:t>
            </a:r>
          </a:p>
          <a:p>
            <a:pPr algn="ctr" eaLnBrk="0" hangingPunct="0"/>
            <a:endParaRPr lang="en-US" b="1">
              <a:solidFill>
                <a:srgbClr val="660066"/>
              </a:solidFill>
              <a:sym typeface="CommonBullets" pitchFamily="34" charset="2"/>
            </a:endParaRPr>
          </a:p>
          <a:p>
            <a:pPr algn="ctr" eaLnBrk="0" hangingPunct="0"/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resting membrane potential:</a:t>
            </a:r>
            <a:r>
              <a:rPr lang="en-US">
                <a:sym typeface="CommonBullets" pitchFamily="34" charset="2"/>
              </a:rPr>
              <a:t> all cells 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polarized</a:t>
            </a:r>
            <a:r>
              <a:rPr lang="en-US">
                <a:sym typeface="CommonBullets" pitchFamily="34" charset="2"/>
              </a:rPr>
              <a:t>; RMP cell-type-dependent (n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eg)</a:t>
            </a:r>
          </a:p>
        </p:txBody>
      </p:sp>
      <p:sp>
        <p:nvSpPr>
          <p:cNvPr id="39942" name="Rectangle 6"/>
          <p:cNvSpPr>
            <a:spLocks noChangeArrowheads="1"/>
          </p:cNvSpPr>
          <p:nvPr/>
        </p:nvSpPr>
        <p:spPr bwMode="auto">
          <a:xfrm>
            <a:off x="422275" y="6397625"/>
            <a:ext cx="47132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200" b="1">
                <a:hlinkClick r:id="rId4"/>
              </a:rPr>
              <a:t>http://www.bioon.com/book/biology/whole/image/3/3-11.tif.jpg</a:t>
            </a:r>
            <a:r>
              <a:rPr lang="en-US" sz="1200" b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248884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11_8"/>
          <p:cNvPicPr>
            <a:picLocks noChangeAspect="1" noChangeArrowheads="1"/>
          </p:cNvPicPr>
          <p:nvPr/>
        </p:nvPicPr>
        <p:blipFill>
          <a:blip r:embed="rId2" cstate="print">
            <a:lum bright="-24000" contrast="30000"/>
          </a:blip>
          <a:srcRect l="57152" t="22905" r="13911" b="21390"/>
          <a:stretch>
            <a:fillRect/>
          </a:stretch>
        </p:blipFill>
        <p:spPr bwMode="auto">
          <a:xfrm>
            <a:off x="5192713" y="3452813"/>
            <a:ext cx="3646487" cy="320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246063" y="725488"/>
            <a:ext cx="8897937" cy="2538412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50000"/>
              </a:spcBef>
              <a:defRPr/>
            </a:pPr>
            <a:r>
              <a:rPr lang="en-US" b="1" dirty="0">
                <a:solidFill>
                  <a:srgbClr val="800080"/>
                </a:solidFill>
                <a:sym typeface="CommonBullets" pitchFamily="34" charset="2"/>
              </a:rPr>
              <a:t>NEGATIVE because INSIDE of cell negative compared to OUTSIDE</a:t>
            </a: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negativity </a:t>
            </a:r>
            <a:r>
              <a:rPr lang="en-US" dirty="0">
                <a:sym typeface="CommonBullets" pitchFamily="34" charset="2"/>
              </a:rPr>
              <a:t>only at level of </a:t>
            </a:r>
            <a:r>
              <a:rPr lang="en-US" b="1" dirty="0">
                <a:solidFill>
                  <a:srgbClr val="800080"/>
                </a:solidFill>
                <a:sym typeface="CommonBullets" pitchFamily="34" charset="2"/>
              </a:rPr>
              <a:t>membrane</a:t>
            </a: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RMP </a:t>
            </a:r>
            <a:r>
              <a:rPr lang="en-US" dirty="0">
                <a:sym typeface="CommonBullets" pitchFamily="34" charset="2"/>
              </a:rPr>
              <a:t>due to </a:t>
            </a:r>
            <a:r>
              <a:rPr lang="en-US" i="1" dirty="0">
                <a:solidFill>
                  <a:srgbClr val="800080"/>
                </a:solidFill>
                <a:sym typeface="CommonBullets" pitchFamily="34" charset="2"/>
              </a:rPr>
              <a:t>differential permeability</a:t>
            </a:r>
            <a:r>
              <a:rPr lang="en-US" dirty="0">
                <a:sym typeface="CommonBullets" pitchFamily="34" charset="2"/>
              </a:rPr>
              <a:t> of membrane to 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Na</a:t>
            </a:r>
            <a:r>
              <a:rPr lang="en-US" baseline="30000" dirty="0">
                <a:solidFill>
                  <a:srgbClr val="660066"/>
                </a:solidFill>
                <a:sym typeface="CommonBullets" pitchFamily="34" charset="2"/>
              </a:rPr>
              <a:t>+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and 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K</a:t>
            </a:r>
            <a:r>
              <a:rPr lang="en-US" baseline="30000" dirty="0">
                <a:solidFill>
                  <a:srgbClr val="660066"/>
                </a:solidFill>
                <a:sym typeface="CommonBullets" pitchFamily="34" charset="2"/>
              </a:rPr>
              <a:t>+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ions</a:t>
            </a:r>
          </a:p>
          <a:p>
            <a:pPr marL="461963" indent="-230188" eaLnBrk="0" hangingPunct="0">
              <a:lnSpc>
                <a:spcPct val="55000"/>
              </a:lnSpc>
              <a:spcBef>
                <a:spcPct val="50000"/>
              </a:spcBef>
              <a:buFontTx/>
              <a:buAutoNum type="arabicPeriod"/>
              <a:defRPr/>
            </a:pPr>
            <a:r>
              <a:rPr lang="en-US" dirty="0">
                <a:sym typeface="CommonBullets" pitchFamily="34" charset="2"/>
              </a:rPr>
              <a:t>Which ion primarily </a:t>
            </a:r>
            <a:r>
              <a:rPr lang="en-US" b="1" dirty="0">
                <a:solidFill>
                  <a:srgbClr val="800080"/>
                </a:solidFill>
                <a:sym typeface="CommonBullets" pitchFamily="34" charset="2"/>
              </a:rPr>
              <a:t>inside</a:t>
            </a:r>
            <a:r>
              <a:rPr lang="en-US" b="1" dirty="0"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cells??</a:t>
            </a:r>
          </a:p>
          <a:p>
            <a:pPr marL="461963" indent="-230188" eaLnBrk="0" hangingPunct="0">
              <a:lnSpc>
                <a:spcPct val="55000"/>
              </a:lnSpc>
              <a:spcBef>
                <a:spcPct val="50000"/>
              </a:spcBef>
              <a:buFontTx/>
              <a:buAutoNum type="arabicPeriod"/>
              <a:defRPr/>
            </a:pPr>
            <a:r>
              <a:rPr lang="en-US" dirty="0">
                <a:sym typeface="CommonBullets" pitchFamily="34" charset="2"/>
              </a:rPr>
              <a:t>Which ion primarily </a:t>
            </a:r>
            <a:r>
              <a:rPr lang="en-US" b="1" dirty="0">
                <a:solidFill>
                  <a:srgbClr val="800080"/>
                </a:solidFill>
                <a:sym typeface="CommonBullets" pitchFamily="34" charset="2"/>
              </a:rPr>
              <a:t>outside</a:t>
            </a:r>
            <a:r>
              <a:rPr lang="en-US" dirty="0">
                <a:sym typeface="CommonBullets" pitchFamily="34" charset="2"/>
              </a:rPr>
              <a:t> cells??</a:t>
            </a:r>
          </a:p>
          <a:p>
            <a:pPr marL="461963" indent="-230188" eaLnBrk="0" hangingPunct="0"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3.  At rest: membrane </a:t>
            </a:r>
            <a:r>
              <a:rPr lang="en-US" u="sng" dirty="0">
                <a:sym typeface="CommonBullets" pitchFamily="34" charset="2"/>
              </a:rPr>
              <a:t>somewhat</a:t>
            </a:r>
            <a:r>
              <a:rPr lang="en-US" dirty="0">
                <a:sym typeface="CommonBullets" pitchFamily="34" charset="2"/>
              </a:rPr>
              <a:t> permeable to 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K</a:t>
            </a:r>
            <a:r>
              <a:rPr lang="en-US" baseline="30000" dirty="0">
                <a:solidFill>
                  <a:srgbClr val="660066"/>
                </a:solidFill>
                <a:sym typeface="CommonBullets" pitchFamily="34" charset="2"/>
              </a:rPr>
              <a:t>+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but </a:t>
            </a:r>
            <a:r>
              <a:rPr lang="en-US" u="sng" dirty="0">
                <a:sym typeface="CommonBullets" pitchFamily="34" charset="2"/>
              </a:rPr>
              <a:t>only very</a:t>
            </a:r>
            <a:r>
              <a:rPr lang="en-US" dirty="0">
                <a:sym typeface="CommonBullets" pitchFamily="34" charset="2"/>
              </a:rPr>
              <a:t>	</a:t>
            </a:r>
            <a:r>
              <a:rPr lang="en-US" u="sng" dirty="0">
                <a:sym typeface="CommonBullets" pitchFamily="34" charset="2"/>
              </a:rPr>
              <a:t>slightly</a:t>
            </a:r>
            <a:r>
              <a:rPr lang="en-US" dirty="0">
                <a:sym typeface="CommonBullets" pitchFamily="34" charset="2"/>
              </a:rPr>
              <a:t> permeable  to 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Na</a:t>
            </a:r>
            <a:r>
              <a:rPr lang="en-US" baseline="30000" dirty="0">
                <a:solidFill>
                  <a:srgbClr val="660066"/>
                </a:solidFill>
                <a:sym typeface="CommonBullets" pitchFamily="34" charset="2"/>
              </a:rPr>
              <a:t>+</a:t>
            </a:r>
            <a:r>
              <a:rPr lang="en-US" dirty="0">
                <a:sym typeface="CommonBullets" pitchFamily="34" charset="2"/>
              </a:rPr>
              <a:t>; </a:t>
            </a:r>
            <a:r>
              <a:rPr lang="en-US" i="1" dirty="0">
                <a:solidFill>
                  <a:srgbClr val="660066"/>
                </a:solidFill>
                <a:sym typeface="CommonBullets" pitchFamily="34" charset="2"/>
              </a:rPr>
              <a:t>so what happens??? What is the net result???</a:t>
            </a:r>
            <a:endParaRPr lang="en-US" i="1" dirty="0">
              <a:solidFill>
                <a:srgbClr val="660066"/>
              </a:solidFill>
            </a:endParaRPr>
          </a:p>
        </p:txBody>
      </p:sp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2644775" y="4786313"/>
            <a:ext cx="1409700" cy="646112"/>
          </a:xfrm>
          <a:prstGeom prst="rect">
            <a:avLst/>
          </a:prstGeom>
          <a:solidFill>
            <a:schemeClr val="bg1"/>
          </a:solidFill>
          <a:ln w="9525">
            <a:solidFill>
              <a:srgbClr val="660066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>
                <a:solidFill>
                  <a:srgbClr val="660066"/>
                </a:solidFill>
              </a:rPr>
              <a:t>Fig. 11.8b (7</a:t>
            </a:r>
            <a:r>
              <a:rPr lang="en-US" sz="1800" baseline="30000">
                <a:solidFill>
                  <a:srgbClr val="660066"/>
                </a:solidFill>
              </a:rPr>
              <a:t>th</a:t>
            </a:r>
            <a:r>
              <a:rPr lang="en-US" sz="1800">
                <a:solidFill>
                  <a:srgbClr val="660066"/>
                </a:solidFill>
              </a:rPr>
              <a:t> edition)</a:t>
            </a:r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201613" y="120650"/>
            <a:ext cx="88312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800080"/>
                </a:solidFill>
              </a:rPr>
              <a:t>2.2.2.2. describe the Na+/K+ ATPase in terms of its role in maintaining 	the RMP of a neuron</a:t>
            </a:r>
          </a:p>
        </p:txBody>
      </p:sp>
    </p:spTree>
    <p:extLst>
      <p:ext uri="{BB962C8B-B14F-4D97-AF65-F5344CB8AC3E}">
        <p14:creationId xmlns:p14="http://schemas.microsoft.com/office/powerpoint/2010/main" val="10044495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3"/>
          <p:cNvSpPr txBox="1">
            <a:spLocks noChangeArrowheads="1"/>
          </p:cNvSpPr>
          <p:nvPr/>
        </p:nvSpPr>
        <p:spPr bwMode="auto">
          <a:xfrm>
            <a:off x="152400" y="20638"/>
            <a:ext cx="8915400" cy="1172629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47675" indent="-447675" eaLnBrk="0" hangingPunct="0">
              <a:lnSpc>
                <a:spcPct val="90000"/>
              </a:lnSpc>
              <a:spcBef>
                <a:spcPct val="50000"/>
              </a:spcBef>
              <a:tabLst>
                <a:tab pos="6910388" algn="l"/>
              </a:tabLst>
            </a:pPr>
            <a:r>
              <a:rPr lang="en-US" b="1" i="1" dirty="0">
                <a:solidFill>
                  <a:srgbClr val="000099"/>
                </a:solidFill>
              </a:rPr>
              <a:t>2.2.2.3 define electrochemical gradient;  see also pages 79-81</a:t>
            </a:r>
          </a:p>
          <a:p>
            <a:pPr marL="447675" indent="-447675" eaLnBrk="0" hangingPunct="0">
              <a:tabLst>
                <a:tab pos="6910388" algn="l"/>
              </a:tabLst>
            </a:pPr>
            <a:r>
              <a:rPr lang="en-US" i="1" u="sng" dirty="0"/>
              <a:t>We have:</a:t>
            </a:r>
          </a:p>
          <a:p>
            <a:pPr marL="447675" indent="-447675" eaLnBrk="0" hangingPunct="0">
              <a:tabLst>
                <a:tab pos="6910388" algn="l"/>
              </a:tabLst>
            </a:pPr>
            <a:r>
              <a:rPr lang="en-US" sz="1800" b="1" dirty="0"/>
              <a:t>1.  Differential resting membrane </a:t>
            </a:r>
            <a:r>
              <a:rPr lang="en-US" sz="1800" b="1" dirty="0" err="1"/>
              <a:t>permeabilities</a:t>
            </a:r>
            <a:r>
              <a:rPr lang="en-US" sz="1800" b="1" dirty="0"/>
              <a:t> to </a:t>
            </a:r>
            <a:r>
              <a:rPr lang="en-US" sz="1800" b="1" dirty="0">
                <a:solidFill>
                  <a:srgbClr val="000099"/>
                </a:solidFill>
              </a:rPr>
              <a:t>Na</a:t>
            </a:r>
            <a:r>
              <a:rPr lang="en-US" sz="1800" b="1" baseline="30000" dirty="0">
                <a:solidFill>
                  <a:srgbClr val="000099"/>
                </a:solidFill>
              </a:rPr>
              <a:t>+</a:t>
            </a:r>
            <a:r>
              <a:rPr lang="en-US" sz="1800" b="1" dirty="0"/>
              <a:t> &amp;</a:t>
            </a:r>
            <a:r>
              <a:rPr lang="en-US" sz="1800" b="1" dirty="0">
                <a:solidFill>
                  <a:srgbClr val="000099"/>
                </a:solidFill>
              </a:rPr>
              <a:t> K</a:t>
            </a:r>
            <a:r>
              <a:rPr lang="en-US" sz="1800" b="1" baseline="30000" dirty="0">
                <a:solidFill>
                  <a:srgbClr val="000099"/>
                </a:solidFill>
              </a:rPr>
              <a:t>+</a:t>
            </a:r>
          </a:p>
          <a:p>
            <a:pPr marL="447675" indent="-447675" eaLnBrk="0" hangingPunct="0">
              <a:tabLst>
                <a:tab pos="6910388" algn="l"/>
              </a:tabLst>
            </a:pPr>
            <a:r>
              <a:rPr lang="en-US" sz="1800" b="1" dirty="0"/>
              <a:t>2.  Also, Na</a:t>
            </a:r>
            <a:r>
              <a:rPr lang="en-US" sz="1800" b="1" baseline="30000" dirty="0"/>
              <a:t>+</a:t>
            </a:r>
            <a:r>
              <a:rPr lang="en-US" sz="1800" b="1" dirty="0"/>
              <a:t>/K</a:t>
            </a:r>
            <a:r>
              <a:rPr lang="en-US" sz="1800" b="1" baseline="30000" dirty="0"/>
              <a:t>+</a:t>
            </a:r>
            <a:r>
              <a:rPr lang="en-US" sz="1800" b="1" dirty="0"/>
              <a:t> pump moves </a:t>
            </a:r>
            <a:r>
              <a:rPr lang="en-US" sz="1800" b="1" u="sng" dirty="0">
                <a:solidFill>
                  <a:srgbClr val="990033"/>
                </a:solidFill>
              </a:rPr>
              <a:t>3</a:t>
            </a:r>
            <a:r>
              <a:rPr lang="en-US" sz="1800" b="1" u="sng" dirty="0"/>
              <a:t> </a:t>
            </a:r>
            <a:r>
              <a:rPr lang="en-US" sz="1800" b="1" u="sng" dirty="0">
                <a:solidFill>
                  <a:srgbClr val="000099"/>
                </a:solidFill>
              </a:rPr>
              <a:t>Na</a:t>
            </a:r>
            <a:r>
              <a:rPr lang="en-US" sz="1800" b="1" baseline="30000" dirty="0">
                <a:solidFill>
                  <a:srgbClr val="000099"/>
                </a:solidFill>
              </a:rPr>
              <a:t>+</a:t>
            </a:r>
            <a:r>
              <a:rPr lang="en-US" sz="1800" b="1" dirty="0"/>
              <a:t> </a:t>
            </a:r>
            <a:r>
              <a:rPr lang="en-US" sz="1800" b="1" dirty="0">
                <a:solidFill>
                  <a:srgbClr val="0033CC"/>
                </a:solidFill>
              </a:rPr>
              <a:t>OUT</a:t>
            </a:r>
            <a:r>
              <a:rPr lang="en-US" sz="1800" b="1" dirty="0"/>
              <a:t> for every</a:t>
            </a:r>
            <a:r>
              <a:rPr lang="en-US" sz="1800" b="1" u="sng" dirty="0"/>
              <a:t> </a:t>
            </a:r>
            <a:r>
              <a:rPr lang="en-US" sz="1800" b="1" u="sng" dirty="0">
                <a:solidFill>
                  <a:srgbClr val="990033"/>
                </a:solidFill>
              </a:rPr>
              <a:t>2</a:t>
            </a:r>
            <a:r>
              <a:rPr lang="en-US" sz="1800" b="1" u="sng" dirty="0"/>
              <a:t> </a:t>
            </a:r>
            <a:r>
              <a:rPr lang="en-US" sz="1800" b="1" u="sng" dirty="0">
                <a:solidFill>
                  <a:srgbClr val="000099"/>
                </a:solidFill>
              </a:rPr>
              <a:t>K</a:t>
            </a:r>
            <a:r>
              <a:rPr lang="en-US" sz="1800" b="1" baseline="30000" dirty="0">
                <a:solidFill>
                  <a:srgbClr val="000099"/>
                </a:solidFill>
              </a:rPr>
              <a:t>+  </a:t>
            </a:r>
            <a:r>
              <a:rPr lang="en-US" sz="1800" b="1" dirty="0">
                <a:solidFill>
                  <a:srgbClr val="0033CC"/>
                </a:solidFill>
              </a:rPr>
              <a:t>IN</a:t>
            </a:r>
            <a:endParaRPr lang="en-US" sz="1800" b="1" dirty="0">
              <a:solidFill>
                <a:srgbClr val="000099"/>
              </a:solidFill>
            </a:endParaRPr>
          </a:p>
        </p:txBody>
      </p:sp>
      <p:pic>
        <p:nvPicPr>
          <p:cNvPr id="41987" name="Picture 6" descr="E:\Chapter_11\B_JPEG_Images_and_Tables\a_labeled\figure_11_08_0_labeled.jpg"/>
          <p:cNvPicPr>
            <a:picLocks noChangeAspect="1" noChangeArrowheads="1"/>
          </p:cNvPicPr>
          <p:nvPr/>
        </p:nvPicPr>
        <p:blipFill>
          <a:blip r:embed="rId2" cstate="print"/>
          <a:srcRect l="3600" t="37883" r="2087" b="5637"/>
          <a:stretch>
            <a:fillRect/>
          </a:stretch>
        </p:blipFill>
        <p:spPr bwMode="auto">
          <a:xfrm>
            <a:off x="65088" y="1465263"/>
            <a:ext cx="8996362" cy="53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4046538" y="6443663"/>
            <a:ext cx="114300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000099"/>
                </a:solidFill>
              </a:rPr>
              <a:t>Fig. 11.8</a:t>
            </a:r>
          </a:p>
        </p:txBody>
      </p:sp>
    </p:spTree>
    <p:extLst>
      <p:ext uri="{BB962C8B-B14F-4D97-AF65-F5344CB8AC3E}">
        <p14:creationId xmlns:p14="http://schemas.microsoft.com/office/powerpoint/2010/main" val="10218277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120650" y="439738"/>
            <a:ext cx="8915400" cy="1138237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u="sng"/>
              <a:t>B.  Measurement of Resting Membrane Potential (RMP)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CommonBullets" pitchFamily="34" charset="2"/>
              </a:rPr>
              <a:t>RMP for a neuron is -40 to -90 mV  </a:t>
            </a:r>
            <a:r>
              <a:rPr lang="en-US" i="1">
                <a:sym typeface="CommonBullets" pitchFamily="34" charset="2"/>
              </a:rPr>
              <a:t>(how is this measured???)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CommonBullets" pitchFamily="34" charset="2"/>
              </a:rPr>
              <a:t>		</a:t>
            </a:r>
            <a:endParaRPr lang="en-US" u="sng"/>
          </a:p>
        </p:txBody>
      </p:sp>
      <p:pic>
        <p:nvPicPr>
          <p:cNvPr id="43011" name="Picture 4" descr="11_7"/>
          <p:cNvPicPr>
            <a:picLocks noChangeAspect="1" noChangeArrowheads="1"/>
          </p:cNvPicPr>
          <p:nvPr/>
        </p:nvPicPr>
        <p:blipFill>
          <a:blip r:embed="rId2" cstate="print">
            <a:lum bright="-24000" contrast="36000"/>
          </a:blip>
          <a:srcRect t="4359" r="4800" b="7497"/>
          <a:stretch>
            <a:fillRect/>
          </a:stretch>
        </p:blipFill>
        <p:spPr bwMode="auto">
          <a:xfrm>
            <a:off x="4570413" y="3198813"/>
            <a:ext cx="4497387" cy="3582987"/>
          </a:xfrm>
          <a:prstGeom prst="rect">
            <a:avLst/>
          </a:prstGeom>
          <a:noFill/>
          <a:ln w="9525">
            <a:solidFill>
              <a:srgbClr val="FFCC66"/>
            </a:solidFill>
            <a:miter lim="800000"/>
            <a:headEnd/>
            <a:tailEnd/>
          </a:ln>
        </p:spPr>
      </p:pic>
      <p:sp>
        <p:nvSpPr>
          <p:cNvPr id="43012" name="Text Box 6"/>
          <p:cNvSpPr txBox="1">
            <a:spLocks noChangeArrowheads="1"/>
          </p:cNvSpPr>
          <p:nvPr/>
        </p:nvSpPr>
        <p:spPr bwMode="auto">
          <a:xfrm>
            <a:off x="6019800" y="6172200"/>
            <a:ext cx="1371600" cy="3667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/>
              <a:t>Fig. 11.7</a:t>
            </a:r>
          </a:p>
        </p:txBody>
      </p:sp>
      <p:pic>
        <p:nvPicPr>
          <p:cNvPr id="43013" name="Picture 3" descr="11_8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 l="2812" t="5746" r="46562" b="13794"/>
          <a:stretch>
            <a:fillRect/>
          </a:stretch>
        </p:blipFill>
        <p:spPr bwMode="auto">
          <a:xfrm>
            <a:off x="33338" y="1327150"/>
            <a:ext cx="5091112" cy="330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650939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2986088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09538" indent="-109538" eaLnBrk="0" hangingPunct="0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b="1" i="1" dirty="0">
                <a:solidFill>
                  <a:srgbClr val="0000CC"/>
                </a:solidFill>
              </a:rPr>
              <a:t>2.2.2.4  distinguish between passive (leakage) and active (gated) channels; list &amp; describe the functioning of the 2 types of gated channels</a:t>
            </a:r>
          </a:p>
          <a:p>
            <a:pPr marL="346075" indent="-346075" eaLnBrk="0" hangingPunct="0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b="1" u="sng" dirty="0">
                <a:solidFill>
                  <a:srgbClr val="0000CC"/>
                </a:solidFill>
              </a:rPr>
              <a:t>Channels in plasma membranes:</a:t>
            </a:r>
            <a:endParaRPr lang="en-US" b="1" dirty="0">
              <a:solidFill>
                <a:srgbClr val="0000CC"/>
              </a:solidFill>
            </a:endParaRPr>
          </a:p>
          <a:p>
            <a:pPr marL="346075" indent="-346075" eaLnBrk="0" hangingPunct="0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1.  </a:t>
            </a:r>
            <a:r>
              <a:rPr lang="en-US" b="1" dirty="0">
                <a:solidFill>
                  <a:srgbClr val="0000CC"/>
                </a:solidFill>
              </a:rPr>
              <a:t>Passive or leakage channels:</a:t>
            </a:r>
            <a:r>
              <a:rPr lang="en-US" dirty="0"/>
              <a:t>  always open</a:t>
            </a:r>
          </a:p>
          <a:p>
            <a:pPr marL="346075" indent="-346075" eaLnBrk="0" hangingPunct="0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2.  </a:t>
            </a:r>
            <a:r>
              <a:rPr lang="en-US" b="1" dirty="0">
                <a:solidFill>
                  <a:srgbClr val="0000CC"/>
                </a:solidFill>
              </a:rPr>
              <a:t>Active or gated channels:</a:t>
            </a:r>
            <a:r>
              <a:rPr lang="en-US" dirty="0"/>
              <a:t>  </a:t>
            </a:r>
            <a:r>
              <a:rPr lang="en-US" i="1" dirty="0">
                <a:solidFill>
                  <a:srgbClr val="000099"/>
                </a:solidFill>
              </a:rPr>
              <a:t>signal</a:t>
            </a:r>
            <a:r>
              <a:rPr lang="en-US" dirty="0"/>
              <a:t> required to open/close</a:t>
            </a:r>
          </a:p>
          <a:p>
            <a:pPr marL="346075" indent="-346075" eaLnBrk="0" hangingPunct="0">
              <a:lnSpc>
                <a:spcPct val="55000"/>
              </a:lnSpc>
              <a:spcBef>
                <a:spcPct val="50000"/>
              </a:spcBef>
              <a:defRPr/>
            </a:pPr>
            <a:r>
              <a:rPr lang="en-US" dirty="0"/>
              <a:t>	a)  </a:t>
            </a:r>
            <a:r>
              <a:rPr lang="en-US" dirty="0">
                <a:solidFill>
                  <a:srgbClr val="000099"/>
                </a:solidFill>
              </a:rPr>
              <a:t>chemically-gated  (neurotransmitter/hormone)</a:t>
            </a:r>
            <a:endParaRPr lang="en-US" dirty="0"/>
          </a:p>
          <a:p>
            <a:pPr marL="346075" indent="-346075" eaLnBrk="0" hangingPunct="0">
              <a:lnSpc>
                <a:spcPct val="55000"/>
              </a:lnSpc>
              <a:spcBef>
                <a:spcPct val="50000"/>
              </a:spcBef>
              <a:defRPr/>
            </a:pPr>
            <a:r>
              <a:rPr lang="en-US" dirty="0"/>
              <a:t>	b)  </a:t>
            </a:r>
            <a:r>
              <a:rPr lang="en-US" dirty="0">
                <a:solidFill>
                  <a:srgbClr val="000099"/>
                </a:solidFill>
              </a:rPr>
              <a:t>voltage-gated (change in membrane potential)</a:t>
            </a:r>
            <a:endParaRPr lang="en-US" dirty="0"/>
          </a:p>
          <a:p>
            <a:pPr marL="346075" indent="-346075" algn="ctr" eaLnBrk="0" hangingPunct="0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channels </a:t>
            </a:r>
            <a:r>
              <a:rPr lang="en-US" b="1" dirty="0">
                <a:solidFill>
                  <a:srgbClr val="0000CC"/>
                </a:solidFill>
                <a:sym typeface="CommonBullets" pitchFamily="34" charset="2"/>
              </a:rPr>
              <a:t>ion-specific:</a:t>
            </a:r>
            <a:r>
              <a:rPr lang="en-US" dirty="0">
                <a:sym typeface="CommonBullets" pitchFamily="34" charset="2"/>
              </a:rPr>
              <a:t> channels open</a:t>
            </a:r>
            <a:r>
              <a:rPr lang="en-US" b="1" dirty="0">
                <a:solidFill>
                  <a:srgbClr val="000099"/>
                </a:solidFill>
                <a:sym typeface="CommonBullets" pitchFamily="34" charset="2"/>
              </a:rPr>
              <a:t> </a:t>
            </a:r>
            <a:r>
              <a:rPr lang="en-US" b="1" dirty="0">
                <a:solidFill>
                  <a:srgbClr val="000099"/>
                </a:solidFill>
                <a:sym typeface="WP IconicSymbolsA" pitchFamily="2" charset="2"/>
              </a:rPr>
              <a:t></a:t>
            </a:r>
            <a:r>
              <a:rPr lang="en-US" dirty="0">
                <a:sym typeface="WP IconicSymbolsA" pitchFamily="2" charset="2"/>
              </a:rPr>
              <a:t> </a:t>
            </a:r>
            <a:r>
              <a:rPr lang="en-US" dirty="0">
                <a:sym typeface="CommonBullets" pitchFamily="34" charset="2"/>
              </a:rPr>
              <a:t>ions move in response to </a:t>
            </a:r>
            <a:r>
              <a:rPr lang="en-US" b="1" dirty="0">
                <a:solidFill>
                  <a:srgbClr val="0000CC"/>
                </a:solidFill>
                <a:sym typeface="CommonBullets" pitchFamily="34" charset="2"/>
              </a:rPr>
              <a:t>electrochemical gradients</a:t>
            </a:r>
            <a:endParaRPr lang="en-US" u="sng" dirty="0">
              <a:solidFill>
                <a:srgbClr val="0000CC"/>
              </a:solidFill>
            </a:endParaRPr>
          </a:p>
        </p:txBody>
      </p:sp>
      <p:sp>
        <p:nvSpPr>
          <p:cNvPr id="44035" name="Text Box 4"/>
          <p:cNvSpPr txBox="1">
            <a:spLocks noChangeArrowheads="1"/>
          </p:cNvSpPr>
          <p:nvPr/>
        </p:nvSpPr>
        <p:spPr bwMode="auto">
          <a:xfrm>
            <a:off x="7104063" y="5957888"/>
            <a:ext cx="1295400" cy="3667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000099"/>
                </a:solidFill>
              </a:rPr>
              <a:t>Fig. 11.6a</a:t>
            </a:r>
          </a:p>
        </p:txBody>
      </p:sp>
      <p:sp>
        <p:nvSpPr>
          <p:cNvPr id="44036" name="Text Box 5" descr="Newsprint"/>
          <p:cNvSpPr txBox="1">
            <a:spLocks noChangeArrowheads="1"/>
          </p:cNvSpPr>
          <p:nvPr/>
        </p:nvSpPr>
        <p:spPr bwMode="auto">
          <a:xfrm>
            <a:off x="7513638" y="6416675"/>
            <a:ext cx="1520825" cy="249238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44037" name="Picture 6" descr="E:\Chapter_11\B_JPEG_Images_and_Tables\a_labeled\figure_11_06a_labeled.jpg"/>
          <p:cNvPicPr>
            <a:picLocks noChangeAspect="1" noChangeArrowheads="1"/>
          </p:cNvPicPr>
          <p:nvPr/>
        </p:nvPicPr>
        <p:blipFill>
          <a:blip r:embed="rId3" cstate="print"/>
          <a:srcRect l="2496" t="5034" r="2496" b="22331"/>
          <a:stretch>
            <a:fillRect/>
          </a:stretch>
        </p:blipFill>
        <p:spPr bwMode="auto">
          <a:xfrm>
            <a:off x="573088" y="2951163"/>
            <a:ext cx="5894387" cy="386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118015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3"/>
          <p:cNvSpPr txBox="1">
            <a:spLocks noChangeArrowheads="1"/>
          </p:cNvSpPr>
          <p:nvPr/>
        </p:nvSpPr>
        <p:spPr bwMode="auto">
          <a:xfrm>
            <a:off x="228600" y="4075113"/>
            <a:ext cx="8686800" cy="2354262"/>
          </a:xfrm>
          <a:prstGeom prst="rect">
            <a:avLst/>
          </a:prstGeom>
          <a:solidFill>
            <a:schemeClr val="bg1">
              <a:alpha val="10980"/>
            </a:schemeClr>
          </a:solidFill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609600" indent="-609600" eaLnBrk="0" hangingPunct="0">
              <a:lnSpc>
                <a:spcPct val="75000"/>
              </a:lnSpc>
              <a:spcBef>
                <a:spcPct val="50000"/>
              </a:spcBef>
            </a:pPr>
            <a:endParaRPr lang="en-US" b="1" i="1">
              <a:solidFill>
                <a:srgbClr val="CC0000"/>
              </a:solidFill>
            </a:endParaRPr>
          </a:p>
          <a:p>
            <a:pPr marL="609600" indent="-6096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cs typeface="Arial" charset="0"/>
                <a:sym typeface="CommonBullets" pitchFamily="34" charset="2"/>
              </a:rPr>
              <a:t>●  </a:t>
            </a:r>
            <a:r>
              <a:rPr lang="en-US">
                <a:sym typeface="CommonBullets" pitchFamily="34" charset="2"/>
              </a:rPr>
              <a:t>neurons &amp; muscle cells communicate by changing membrane potentials</a:t>
            </a:r>
          </a:p>
          <a:p>
            <a:pPr marL="609600" indent="-6096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cs typeface="Arial" charset="0"/>
                <a:sym typeface="CommonBullets" pitchFamily="34" charset="2"/>
              </a:rPr>
              <a:t>●  </a:t>
            </a:r>
            <a:r>
              <a:rPr lang="en-US">
                <a:sym typeface="CommonBullets" pitchFamily="34" charset="2"/>
              </a:rPr>
              <a:t>2 types of signals:	</a:t>
            </a:r>
          </a:p>
          <a:p>
            <a:pPr marL="609600" indent="-609600" eaLnBrk="0" hangingPunct="0"/>
            <a:endParaRPr lang="en-US" b="1">
              <a:solidFill>
                <a:srgbClr val="CC0000"/>
              </a:solidFill>
              <a:sym typeface="CommonBullets" pitchFamily="34" charset="2"/>
            </a:endParaRPr>
          </a:p>
          <a:p>
            <a:pPr marL="609600" indent="-609600" eaLnBrk="0" hangingPunct="0"/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graded potentials</a:t>
            </a:r>
            <a:r>
              <a:rPr lang="en-US">
                <a:solidFill>
                  <a:srgbClr val="CC0000"/>
                </a:solidFill>
                <a:sym typeface="CommonBullets" pitchFamily="34" charset="2"/>
              </a:rPr>
              <a:t>:……………………………………</a:t>
            </a:r>
          </a:p>
          <a:p>
            <a:pPr marL="609600" indent="-609600" eaLnBrk="0" hangingPunct="0"/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				</a:t>
            </a:r>
          </a:p>
          <a:p>
            <a:pPr marL="609600" indent="-609600" eaLnBrk="0" hangingPunct="0"/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action potentials</a:t>
            </a:r>
            <a:r>
              <a:rPr lang="en-US">
                <a:solidFill>
                  <a:srgbClr val="CC0000"/>
                </a:solidFill>
                <a:sym typeface="CommonBullets" pitchFamily="34" charset="2"/>
              </a:rPr>
              <a:t>:………………….…………………</a:t>
            </a:r>
            <a:endParaRPr lang="en-US"/>
          </a:p>
        </p:txBody>
      </p:sp>
      <p:sp>
        <p:nvSpPr>
          <p:cNvPr id="45059" name="Text Box 4"/>
          <p:cNvSpPr txBox="1">
            <a:spLocks noChangeArrowheads="1"/>
          </p:cNvSpPr>
          <p:nvPr/>
        </p:nvSpPr>
        <p:spPr bwMode="auto">
          <a:xfrm>
            <a:off x="3846513" y="3686175"/>
            <a:ext cx="1122362" cy="3365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 b="1"/>
              <a:t>Fig. 11.6b</a:t>
            </a:r>
          </a:p>
        </p:txBody>
      </p:sp>
      <p:sp>
        <p:nvSpPr>
          <p:cNvPr id="45060" name="Text Box 5" descr="Newsprint"/>
          <p:cNvSpPr txBox="1">
            <a:spLocks noChangeArrowheads="1"/>
          </p:cNvSpPr>
          <p:nvPr/>
        </p:nvSpPr>
        <p:spPr bwMode="auto">
          <a:xfrm>
            <a:off x="7543800" y="6403975"/>
            <a:ext cx="1425575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45061" name="Picture 6" descr="E:\Chapter_11\B_JPEG_Images_and_Tables\a_labeled\figure_11_06b_labeled.jpg"/>
          <p:cNvPicPr>
            <a:picLocks noChangeAspect="1" noChangeArrowheads="1"/>
          </p:cNvPicPr>
          <p:nvPr/>
        </p:nvPicPr>
        <p:blipFill>
          <a:blip r:embed="rId3" cstate="print"/>
          <a:srcRect l="2107" t="6223" r="2367" b="19038"/>
          <a:stretch>
            <a:fillRect/>
          </a:stretch>
        </p:blipFill>
        <p:spPr bwMode="auto">
          <a:xfrm>
            <a:off x="836613" y="120650"/>
            <a:ext cx="7332662" cy="413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2" name="Text Box 4"/>
          <p:cNvSpPr txBox="1">
            <a:spLocks noChangeArrowheads="1"/>
          </p:cNvSpPr>
          <p:nvPr/>
        </p:nvSpPr>
        <p:spPr bwMode="auto">
          <a:xfrm>
            <a:off x="3843338" y="3732213"/>
            <a:ext cx="1295400" cy="3667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000099"/>
                </a:solidFill>
              </a:rPr>
              <a:t>Fig. 11.6b</a:t>
            </a:r>
          </a:p>
        </p:txBody>
      </p:sp>
    </p:spTree>
    <p:extLst>
      <p:ext uri="{BB962C8B-B14F-4D97-AF65-F5344CB8AC3E}">
        <p14:creationId xmlns:p14="http://schemas.microsoft.com/office/powerpoint/2010/main" val="5109047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4"/>
          <p:cNvSpPr>
            <a:spLocks noChangeArrowheads="1"/>
          </p:cNvSpPr>
          <p:nvPr/>
        </p:nvSpPr>
        <p:spPr bwMode="auto">
          <a:xfrm>
            <a:off x="506413" y="439738"/>
            <a:ext cx="80375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>
                <a:solidFill>
                  <a:srgbClr val="003399"/>
                </a:solidFill>
              </a:rPr>
              <a:t>2.2.2.5  distinguish between depolarization and hyperpolarization</a:t>
            </a:r>
          </a:p>
        </p:txBody>
      </p:sp>
      <p:pic>
        <p:nvPicPr>
          <p:cNvPr id="46083" name="Picture 5" descr="11_9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lum bright="-12000" contrast="18000"/>
          </a:blip>
          <a:srcRect l="1913" t="4350" r="2475" b="10660"/>
          <a:stretch>
            <a:fillRect/>
          </a:stretch>
        </p:blipFill>
        <p:spPr bwMode="auto">
          <a:xfrm>
            <a:off x="565150" y="1157288"/>
            <a:ext cx="8150225" cy="333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4" name="Rectangle 7"/>
          <p:cNvSpPr>
            <a:spLocks noChangeArrowheads="1"/>
          </p:cNvSpPr>
          <p:nvPr/>
        </p:nvSpPr>
        <p:spPr bwMode="auto">
          <a:xfrm>
            <a:off x="474663" y="5222875"/>
            <a:ext cx="83772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ym typeface="CommonBullets" pitchFamily="34" charset="2"/>
              </a:rPr>
              <a:t>remember that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depolarization</a:t>
            </a: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b="1" u="sng">
                <a:solidFill>
                  <a:srgbClr val="003399"/>
                </a:solidFill>
                <a:sym typeface="CommonBullets" pitchFamily="34" charset="2"/>
              </a:rPr>
              <a:t>increases</a:t>
            </a:r>
            <a:r>
              <a:rPr lang="en-US">
                <a:sym typeface="CommonBullets" pitchFamily="34" charset="2"/>
              </a:rPr>
              <a:t> the probability of producing nerve impulses;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hyperpolarization </a:t>
            </a:r>
            <a:r>
              <a:rPr lang="en-US" b="1" u="sng">
                <a:solidFill>
                  <a:srgbClr val="003399"/>
                </a:solidFill>
                <a:sym typeface="CommonBullets" pitchFamily="34" charset="2"/>
              </a:rPr>
              <a:t>decreases</a:t>
            </a:r>
            <a:r>
              <a:rPr lang="en-US">
                <a:sym typeface="CommonBullets" pitchFamily="34" charset="2"/>
              </a:rPr>
              <a:t> this probability</a:t>
            </a:r>
          </a:p>
        </p:txBody>
      </p:sp>
      <p:sp>
        <p:nvSpPr>
          <p:cNvPr id="46085" name="TextBox 5"/>
          <p:cNvSpPr txBox="1">
            <a:spLocks noChangeArrowheads="1"/>
          </p:cNvSpPr>
          <p:nvPr/>
        </p:nvSpPr>
        <p:spPr bwMode="auto">
          <a:xfrm>
            <a:off x="6973888" y="4660900"/>
            <a:ext cx="10953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b="1">
                <a:solidFill>
                  <a:srgbClr val="660066"/>
                </a:solidFill>
              </a:rPr>
              <a:t>Fig. 11.9</a:t>
            </a:r>
          </a:p>
        </p:txBody>
      </p:sp>
    </p:spTree>
    <p:extLst>
      <p:ext uri="{BB962C8B-B14F-4D97-AF65-F5344CB8AC3E}">
        <p14:creationId xmlns:p14="http://schemas.microsoft.com/office/powerpoint/2010/main" val="8729435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5"/>
          <p:cNvSpPr txBox="1">
            <a:spLocks noChangeArrowheads="1"/>
          </p:cNvSpPr>
          <p:nvPr/>
        </p:nvSpPr>
        <p:spPr bwMode="auto">
          <a:xfrm>
            <a:off x="7354888" y="6302375"/>
            <a:ext cx="1219200" cy="346075"/>
          </a:xfrm>
          <a:prstGeom prst="rect">
            <a:avLst/>
          </a:prstGeom>
          <a:solidFill>
            <a:schemeClr val="bg1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>
                <a:solidFill>
                  <a:srgbClr val="663300"/>
                </a:solidFill>
              </a:rPr>
              <a:t>Fig. 11.10b</a:t>
            </a:r>
            <a:endParaRPr lang="en-US" sz="1600"/>
          </a:p>
        </p:txBody>
      </p:sp>
      <p:sp>
        <p:nvSpPr>
          <p:cNvPr id="47107" name="Text Box 6"/>
          <p:cNvSpPr txBox="1">
            <a:spLocks noChangeArrowheads="1"/>
          </p:cNvSpPr>
          <p:nvPr/>
        </p:nvSpPr>
        <p:spPr bwMode="auto">
          <a:xfrm>
            <a:off x="0" y="39688"/>
            <a:ext cx="5729288" cy="1692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u="sng">
                <a:solidFill>
                  <a:srgbClr val="800000"/>
                </a:solidFill>
              </a:rPr>
              <a:t>Graded Potentials</a:t>
            </a:r>
            <a:endParaRPr lang="en-US" b="1">
              <a:solidFill>
                <a:srgbClr val="800000"/>
              </a:solidFill>
            </a:endParaRP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short-lived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de</a:t>
            </a:r>
            <a:r>
              <a:rPr lang="en-US">
                <a:sym typeface="CommonBullets" pitchFamily="34" charset="2"/>
              </a:rPr>
              <a:t>polarizations or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 hyper</a:t>
            </a:r>
            <a:r>
              <a:rPr lang="en-US">
                <a:sym typeface="CommonBullets" pitchFamily="34" charset="2"/>
              </a:rPr>
              <a:t>polarizations</a:t>
            </a:r>
            <a:endParaRPr lang="en-US" u="sng"/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current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decreases </a:t>
            </a:r>
            <a:r>
              <a:rPr lang="en-US">
                <a:sym typeface="CommonBullets" pitchFamily="34" charset="2"/>
              </a:rPr>
              <a:t>with distance traveled</a:t>
            </a: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>
                <a:solidFill>
                  <a:srgbClr val="663300"/>
                </a:solidFill>
                <a:sym typeface="CommonBullets" pitchFamily="34" charset="2"/>
              </a:rPr>
              <a:t>graded</a:t>
            </a:r>
            <a:r>
              <a:rPr lang="en-US">
                <a:sym typeface="CommonBullets" pitchFamily="34" charset="2"/>
              </a:rPr>
              <a:t> because magnitude determined by strength of stimulus</a:t>
            </a:r>
            <a:endParaRPr lang="en-US" u="sng"/>
          </a:p>
        </p:txBody>
      </p:sp>
      <p:grpSp>
        <p:nvGrpSpPr>
          <p:cNvPr id="47108" name="Group 7"/>
          <p:cNvGrpSpPr>
            <a:grpSpLocks/>
          </p:cNvGrpSpPr>
          <p:nvPr/>
        </p:nvGrpSpPr>
        <p:grpSpPr bwMode="auto">
          <a:xfrm>
            <a:off x="282575" y="4864100"/>
            <a:ext cx="3352800" cy="1001713"/>
            <a:chOff x="421" y="810"/>
            <a:chExt cx="2112" cy="631"/>
          </a:xfrm>
        </p:grpSpPr>
        <p:sp>
          <p:nvSpPr>
            <p:cNvPr id="22" name="Oval 8"/>
            <p:cNvSpPr>
              <a:spLocks noChangeArrowheads="1"/>
            </p:cNvSpPr>
            <p:nvPr/>
          </p:nvSpPr>
          <p:spPr bwMode="auto">
            <a:xfrm>
              <a:off x="421" y="810"/>
              <a:ext cx="2112" cy="631"/>
            </a:xfrm>
            <a:prstGeom prst="ellipse">
              <a:avLst/>
            </a:prstGeom>
            <a:gradFill rotWithShape="0">
              <a:gsLst>
                <a:gs pos="0">
                  <a:srgbClr val="663300">
                    <a:alpha val="46001"/>
                  </a:srgbClr>
                </a:gs>
                <a:gs pos="50000">
                  <a:srgbClr val="663300">
                    <a:gamma/>
                    <a:tint val="0"/>
                    <a:invGamma/>
                  </a:srgbClr>
                </a:gs>
                <a:gs pos="100000">
                  <a:srgbClr val="663300">
                    <a:alpha val="46001"/>
                  </a:srgbClr>
                </a:gs>
              </a:gsLst>
              <a:lin ang="5400000" scaled="1"/>
            </a:gradFill>
            <a:ln w="1905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7122" name="Text Box 9"/>
            <p:cNvSpPr txBox="1">
              <a:spLocks noChangeArrowheads="1"/>
            </p:cNvSpPr>
            <p:nvPr/>
          </p:nvSpPr>
          <p:spPr bwMode="auto">
            <a:xfrm>
              <a:off x="515" y="858"/>
              <a:ext cx="1899" cy="462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lnSpc>
                  <a:spcPct val="80000"/>
                </a:lnSpc>
                <a:spcBef>
                  <a:spcPct val="50000"/>
                </a:spcBef>
              </a:pPr>
              <a:r>
                <a:rPr lang="en-US" b="1" i="1">
                  <a:solidFill>
                    <a:srgbClr val="663300"/>
                  </a:solidFill>
                </a:rPr>
                <a:t>Generator potential</a:t>
              </a:r>
            </a:p>
            <a:p>
              <a:pPr algn="ctr" eaLnBrk="0" hangingPunct="0">
                <a:lnSpc>
                  <a:spcPct val="80000"/>
                </a:lnSpc>
                <a:spcBef>
                  <a:spcPct val="50000"/>
                </a:spcBef>
              </a:pPr>
              <a:r>
                <a:rPr lang="en-US" b="1" i="1">
                  <a:solidFill>
                    <a:srgbClr val="663300"/>
                  </a:solidFill>
                </a:rPr>
                <a:t>Postsynaptic potential</a:t>
              </a:r>
              <a:endParaRPr lang="en-US" i="1">
                <a:solidFill>
                  <a:srgbClr val="663300"/>
                </a:solidFill>
              </a:endParaRPr>
            </a:p>
          </p:txBody>
        </p:sp>
      </p:grpSp>
      <p:sp>
        <p:nvSpPr>
          <p:cNvPr id="47109" name="Text Box 10"/>
          <p:cNvSpPr txBox="1">
            <a:spLocks noChangeArrowheads="1"/>
          </p:cNvSpPr>
          <p:nvPr/>
        </p:nvSpPr>
        <p:spPr bwMode="auto">
          <a:xfrm>
            <a:off x="5791200" y="152400"/>
            <a:ext cx="3200400" cy="3098800"/>
          </a:xfrm>
          <a:prstGeom prst="rect">
            <a:avLst/>
          </a:prstGeom>
          <a:solidFill>
            <a:schemeClr val="bg1"/>
          </a:solidFill>
          <a:ln w="19050">
            <a:solidFill>
              <a:srgbClr val="66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/>
              <a:t>Initial stimulus </a:t>
            </a:r>
            <a:r>
              <a:rPr lang="en-US" b="1">
                <a:solidFill>
                  <a:srgbClr val="800000"/>
                </a:solidFill>
              </a:rPr>
              <a:t>depolarizes</a:t>
            </a:r>
            <a:r>
              <a:rPr lang="en-US"/>
              <a:t> or </a:t>
            </a:r>
            <a:r>
              <a:rPr lang="en-US" b="1">
                <a:solidFill>
                  <a:srgbClr val="800000"/>
                </a:solidFill>
              </a:rPr>
              <a:t>hyperpolarizes</a:t>
            </a:r>
            <a:r>
              <a:rPr lang="en-US"/>
              <a:t> local area of membrane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solidFill>
                  <a:srgbClr val="993300"/>
                </a:solidFill>
                <a:sym typeface="Symbol" pitchFamily="18" charset="2"/>
              </a:rPr>
              <a:t>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b="1">
                <a:solidFill>
                  <a:srgbClr val="800000"/>
                </a:solidFill>
                <a:sym typeface="WP MathA" pitchFamily="2" charset="2"/>
              </a:rPr>
              <a:t>decremental</a:t>
            </a:r>
            <a:r>
              <a:rPr lang="en-US" b="1">
                <a:sym typeface="WP MathA" pitchFamily="2" charset="2"/>
              </a:rPr>
              <a:t> </a:t>
            </a:r>
            <a:r>
              <a:rPr lang="en-US">
                <a:sym typeface="WP MathA" pitchFamily="2" charset="2"/>
              </a:rPr>
              <a:t>movement of ions on </a:t>
            </a:r>
            <a:r>
              <a:rPr lang="en-US" b="1">
                <a:solidFill>
                  <a:srgbClr val="800000"/>
                </a:solidFill>
                <a:sym typeface="WP MathA" pitchFamily="2" charset="2"/>
              </a:rPr>
              <a:t>either side</a:t>
            </a:r>
            <a:r>
              <a:rPr lang="en-US">
                <a:sym typeface="WP MathA" pitchFamily="2" charset="2"/>
              </a:rPr>
              <a:t> of membrane propagates signal for short distance</a:t>
            </a:r>
            <a:endParaRPr lang="en-US"/>
          </a:p>
        </p:txBody>
      </p:sp>
      <p:grpSp>
        <p:nvGrpSpPr>
          <p:cNvPr id="47110" name="Group 23"/>
          <p:cNvGrpSpPr>
            <a:grpSpLocks/>
          </p:cNvGrpSpPr>
          <p:nvPr/>
        </p:nvGrpSpPr>
        <p:grpSpPr bwMode="auto">
          <a:xfrm>
            <a:off x="176213" y="1762125"/>
            <a:ext cx="5175250" cy="2513013"/>
            <a:chOff x="176263" y="1762701"/>
            <a:chExt cx="5175655" cy="2511843"/>
          </a:xfrm>
        </p:grpSpPr>
        <p:pic>
          <p:nvPicPr>
            <p:cNvPr id="47117" name="Picture 13" descr="E:\Chapter_11\B_JPEG_Images_and_Tables\a_labeled\figure_11_10a_labeled.jpg"/>
            <p:cNvPicPr>
              <a:picLocks noChangeAspect="1" noChangeArrowheads="1"/>
            </p:cNvPicPr>
            <p:nvPr/>
          </p:nvPicPr>
          <p:blipFill>
            <a:blip r:embed="rId3" cstate="print"/>
            <a:srcRect l="1979" t="2773" r="1979" b="14874"/>
            <a:stretch>
              <a:fillRect/>
            </a:stretch>
          </p:blipFill>
          <p:spPr bwMode="auto">
            <a:xfrm>
              <a:off x="176263" y="1762701"/>
              <a:ext cx="5175655" cy="24898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" name="Rectangle 19"/>
            <p:cNvSpPr/>
            <p:nvPr/>
          </p:nvSpPr>
          <p:spPr>
            <a:xfrm>
              <a:off x="2181432" y="4031769"/>
              <a:ext cx="1938490" cy="2427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7111" name="Text Box 4"/>
          <p:cNvSpPr txBox="1">
            <a:spLocks noChangeArrowheads="1"/>
          </p:cNvSpPr>
          <p:nvPr/>
        </p:nvSpPr>
        <p:spPr bwMode="auto">
          <a:xfrm>
            <a:off x="4065588" y="2205038"/>
            <a:ext cx="1219200" cy="346075"/>
          </a:xfrm>
          <a:prstGeom prst="rect">
            <a:avLst/>
          </a:prstGeom>
          <a:solidFill>
            <a:srgbClr val="FFFFFF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>
                <a:solidFill>
                  <a:srgbClr val="663300"/>
                </a:solidFill>
              </a:rPr>
              <a:t>Fig. 11.10a</a:t>
            </a:r>
            <a:endParaRPr lang="en-US" sz="1600"/>
          </a:p>
        </p:txBody>
      </p:sp>
      <p:grpSp>
        <p:nvGrpSpPr>
          <p:cNvPr id="47112" name="Group 25"/>
          <p:cNvGrpSpPr>
            <a:grpSpLocks/>
          </p:cNvGrpSpPr>
          <p:nvPr/>
        </p:nvGrpSpPr>
        <p:grpSpPr bwMode="auto">
          <a:xfrm>
            <a:off x="4087813" y="3821113"/>
            <a:ext cx="4505325" cy="2320925"/>
            <a:chOff x="4087257" y="3820663"/>
            <a:chExt cx="4505900" cy="2321240"/>
          </a:xfrm>
        </p:grpSpPr>
        <p:grpSp>
          <p:nvGrpSpPr>
            <p:cNvPr id="47113" name="Group 16"/>
            <p:cNvGrpSpPr>
              <a:grpSpLocks/>
            </p:cNvGrpSpPr>
            <p:nvPr/>
          </p:nvGrpSpPr>
          <p:grpSpPr bwMode="auto">
            <a:xfrm>
              <a:off x="4087257" y="3820663"/>
              <a:ext cx="4461832" cy="2321240"/>
              <a:chOff x="4682168" y="4470658"/>
              <a:chExt cx="4461832" cy="2321240"/>
            </a:xfrm>
          </p:grpSpPr>
          <p:pic>
            <p:nvPicPr>
              <p:cNvPr id="47115" name="Picture 14" descr="E:\Chapter_11\B_JPEG_Images_and_Tables\a_labeled\figure_11_10b_labeled.jpg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1979" t="2725" r="11552" b="25941"/>
              <a:stretch>
                <a:fillRect/>
              </a:stretch>
            </p:blipFill>
            <p:spPr bwMode="auto">
              <a:xfrm>
                <a:off x="4682168" y="4470658"/>
                <a:ext cx="4417764" cy="23212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4" name="Rectangle 13"/>
              <p:cNvSpPr/>
              <p:nvPr/>
            </p:nvSpPr>
            <p:spPr>
              <a:xfrm>
                <a:off x="7392376" y="5993277"/>
                <a:ext cx="1751236" cy="23180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25" name="Rectangle 24"/>
            <p:cNvSpPr/>
            <p:nvPr/>
          </p:nvSpPr>
          <p:spPr>
            <a:xfrm>
              <a:off x="7227733" y="5849763"/>
              <a:ext cx="1365424" cy="28737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0191515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0" y="0"/>
          <a:ext cx="523875" cy="87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0" name="Clip" r:id="rId3" imgW="2033280" imgH="3390840" progId="">
                  <p:embed/>
                </p:oleObj>
              </mc:Choice>
              <mc:Fallback>
                <p:oleObj name="Clip" r:id="rId3" imgW="2033280" imgH="339084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523875" cy="873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0" y="5948363"/>
          <a:ext cx="523875" cy="87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1" name="Clip" r:id="rId5" imgW="2033280" imgH="3390840" progId="">
                  <p:embed/>
                </p:oleObj>
              </mc:Choice>
              <mc:Fallback>
                <p:oleObj name="Clip" r:id="rId5" imgW="2033280" imgH="339084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5948363"/>
                        <a:ext cx="523875" cy="873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8575675" y="5934075"/>
          <a:ext cx="523875" cy="87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2" name="Clip" r:id="rId6" imgW="2033280" imgH="3390840" progId="">
                  <p:embed/>
                </p:oleObj>
              </mc:Choice>
              <mc:Fallback>
                <p:oleObj name="Clip" r:id="rId6" imgW="2033280" imgH="339084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75675" y="5934075"/>
                        <a:ext cx="523875" cy="873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3" name="Object 5"/>
          <p:cNvGraphicFramePr>
            <a:graphicFrameLocks noChangeAspect="1"/>
          </p:cNvGraphicFramePr>
          <p:nvPr/>
        </p:nvGraphicFramePr>
        <p:xfrm>
          <a:off x="8589963" y="0"/>
          <a:ext cx="523875" cy="87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3" name="Clip" r:id="rId7" imgW="2033280" imgH="3390840" progId="">
                  <p:embed/>
                </p:oleObj>
              </mc:Choice>
              <mc:Fallback>
                <p:oleObj name="Clip" r:id="rId7" imgW="2033280" imgH="339084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89963" y="0"/>
                        <a:ext cx="523875" cy="873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230" name="Text Box 6" descr="Blue tissue paper"/>
          <p:cNvSpPr txBox="1">
            <a:spLocks noChangeArrowheads="1"/>
          </p:cNvSpPr>
          <p:nvPr/>
        </p:nvSpPr>
        <p:spPr bwMode="auto">
          <a:xfrm>
            <a:off x="385763" y="746125"/>
            <a:ext cx="8416925" cy="5159375"/>
          </a:xfrm>
          <a:prstGeom prst="rect">
            <a:avLst/>
          </a:prstGeom>
          <a:noFill/>
          <a:ln w="38100" cmpd="dbl">
            <a:solidFill>
              <a:srgbClr val="0033CC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spcBef>
                <a:spcPct val="50000"/>
              </a:spcBef>
            </a:pPr>
            <a:r>
              <a:rPr lang="en-US">
                <a:latin typeface="Times New Roman" pitchFamily="18" charset="0"/>
              </a:rPr>
              <a:t> </a:t>
            </a:r>
            <a:r>
              <a:rPr lang="en-US"/>
              <a:t>Check all descriptions that apply to a resting neuron: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1. </a:t>
            </a:r>
            <a:r>
              <a:rPr lang="en-US" u="sng"/>
              <a:t>      </a:t>
            </a:r>
            <a:r>
              <a:rPr lang="en-US"/>
              <a:t> Its inside is negative relative to its outside.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2.</a:t>
            </a:r>
            <a:r>
              <a:rPr lang="en-US" u="sng"/>
              <a:t> </a:t>
            </a:r>
            <a:r>
              <a:rPr lang="en-US" b="1" u="sng"/>
              <a:t>     </a:t>
            </a:r>
            <a:r>
              <a:rPr lang="en-US"/>
              <a:t> Its outside is negative relative to its inside.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3. </a:t>
            </a:r>
            <a:r>
              <a:rPr lang="en-US" u="sng"/>
              <a:t>     </a:t>
            </a:r>
            <a:r>
              <a:rPr lang="en-US"/>
              <a:t> The cytoplasm contains more Na</a:t>
            </a:r>
            <a:r>
              <a:rPr lang="en-US" baseline="30000"/>
              <a:t>+</a:t>
            </a:r>
            <a:r>
              <a:rPr lang="en-US"/>
              <a:t> and less K</a:t>
            </a:r>
            <a:r>
              <a:rPr lang="en-US" baseline="30000"/>
              <a:t>+</a:t>
            </a:r>
            <a:r>
              <a:rPr lang="en-US"/>
              <a:t> than does the ECF.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4. </a:t>
            </a:r>
            <a:r>
              <a:rPr lang="en-US" u="sng"/>
              <a:t>     </a:t>
            </a:r>
            <a:r>
              <a:rPr lang="en-US"/>
              <a:t> The cytoplasm contains more K</a:t>
            </a:r>
            <a:r>
              <a:rPr lang="en-US" baseline="30000"/>
              <a:t>+</a:t>
            </a:r>
            <a:r>
              <a:rPr lang="en-US"/>
              <a:t> and less Na</a:t>
            </a:r>
            <a:r>
              <a:rPr lang="en-US" baseline="30000"/>
              <a:t>+</a:t>
            </a:r>
            <a:r>
              <a:rPr lang="en-US"/>
              <a:t> than does the ECF.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5. </a:t>
            </a:r>
            <a:r>
              <a:rPr lang="en-US" u="sng"/>
              <a:t>     </a:t>
            </a:r>
            <a:r>
              <a:rPr lang="en-US"/>
              <a:t> A charge separation exists at the plasma membrane.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6. </a:t>
            </a:r>
            <a:r>
              <a:rPr lang="en-US" u="sng"/>
              <a:t>     </a:t>
            </a:r>
            <a:r>
              <a:rPr lang="en-US"/>
              <a:t> The electrochemical gradient for the movement of Na</a:t>
            </a:r>
            <a:r>
              <a:rPr lang="en-US" baseline="30000"/>
              <a:t>+</a:t>
            </a:r>
            <a:r>
              <a:rPr lang="en-US"/>
              <a:t> across the 	membrane is greater than that for K</a:t>
            </a:r>
            <a:r>
              <a:rPr lang="en-US" baseline="30000"/>
              <a:t>+</a:t>
            </a:r>
            <a:r>
              <a:rPr lang="en-US"/>
              <a:t>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7. </a:t>
            </a:r>
            <a:r>
              <a:rPr lang="en-US" u="sng"/>
              <a:t>     </a:t>
            </a:r>
            <a:r>
              <a:rPr lang="en-US"/>
              <a:t> The electrochemical gradient for the movement of K</a:t>
            </a:r>
            <a:r>
              <a:rPr lang="en-US" baseline="30000"/>
              <a:t>+</a:t>
            </a:r>
            <a:r>
              <a:rPr lang="en-US"/>
              <a:t> across the 	membrane is greater than that for Na</a:t>
            </a:r>
            <a:r>
              <a:rPr lang="en-US" baseline="30000"/>
              <a:t>+</a:t>
            </a:r>
            <a:r>
              <a:rPr lang="en-US"/>
              <a:t>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8. </a:t>
            </a:r>
            <a:r>
              <a:rPr lang="en-US" u="sng"/>
              <a:t>     </a:t>
            </a:r>
            <a:r>
              <a:rPr lang="en-US"/>
              <a:t> The membrane is more permeable (leaky) to Na</a:t>
            </a:r>
            <a:r>
              <a:rPr lang="en-US" baseline="30000"/>
              <a:t>+</a:t>
            </a:r>
            <a:r>
              <a:rPr lang="en-US"/>
              <a:t> than to K</a:t>
            </a:r>
            <a:r>
              <a:rPr lang="en-US" baseline="30000"/>
              <a:t>+</a:t>
            </a:r>
            <a:r>
              <a:rPr lang="en-US"/>
              <a:t>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9. </a:t>
            </a:r>
            <a:r>
              <a:rPr lang="en-US" u="sng"/>
              <a:t>     </a:t>
            </a:r>
            <a:r>
              <a:rPr lang="en-US"/>
              <a:t> The membrane is more permeable (leaky) to K</a:t>
            </a:r>
            <a:r>
              <a:rPr lang="en-US" baseline="30000"/>
              <a:t>+</a:t>
            </a:r>
            <a:r>
              <a:rPr lang="en-US"/>
              <a:t> than to Na</a:t>
            </a:r>
            <a:r>
              <a:rPr lang="en-US" baseline="30000"/>
              <a:t>+</a:t>
            </a:r>
            <a:r>
              <a:rPr lang="en-US"/>
              <a:t>.</a:t>
            </a:r>
          </a:p>
        </p:txBody>
      </p:sp>
      <p:sp>
        <p:nvSpPr>
          <p:cNvPr id="2055" name="Text Box 7" descr="Newsprint"/>
          <p:cNvSpPr txBox="1">
            <a:spLocks noChangeArrowheads="1"/>
          </p:cNvSpPr>
          <p:nvPr/>
        </p:nvSpPr>
        <p:spPr bwMode="auto">
          <a:xfrm>
            <a:off x="7162800" y="6324600"/>
            <a:ext cx="1066800" cy="244475"/>
          </a:xfrm>
          <a:prstGeom prst="rect">
            <a:avLst/>
          </a:prstGeom>
          <a:blipFill dpi="0" rotWithShape="0">
            <a:blip r:embed="rId8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85800" y="35760"/>
            <a:ext cx="7924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https://ca.video.search.yahoo.com/search/video?fr=mcafee&amp;p=youtube+ac+tion+potential#id=5&amp;vid=c28451e670997ad2c08ec50a12464303&amp;action=click</a:t>
            </a:r>
          </a:p>
        </p:txBody>
      </p:sp>
    </p:spTree>
    <p:extLst>
      <p:ext uri="{BB962C8B-B14F-4D97-AF65-F5344CB8AC3E}">
        <p14:creationId xmlns:p14="http://schemas.microsoft.com/office/powerpoint/2010/main" val="2805944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0" grpId="0" animBg="1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762000"/>
            <a:ext cx="8305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2.2.3	Describe the factors that influence propagation of the action potential along an axon (pp. 402-408)</a:t>
            </a:r>
          </a:p>
          <a:p>
            <a:r>
              <a:rPr lang="en-US" dirty="0">
                <a:solidFill>
                  <a:prstClr val="black"/>
                </a:solidFill>
              </a:rPr>
              <a:t>2.2.4	Explain the mechanisms of synaptic transmission (synapse, post-synaptic potentials, synaptic integration  (pp. 409-418)</a:t>
            </a:r>
          </a:p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86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3"/>
          <p:cNvSpPr txBox="1">
            <a:spLocks noChangeArrowheads="1"/>
          </p:cNvSpPr>
          <p:nvPr/>
        </p:nvSpPr>
        <p:spPr bwMode="auto">
          <a:xfrm>
            <a:off x="0" y="-1588"/>
            <a:ext cx="9144000" cy="3327401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  <a:tabLst>
                <a:tab pos="2578100" algn="l"/>
              </a:tabLst>
            </a:pPr>
            <a:r>
              <a:rPr lang="en-US" b="1" i="1">
                <a:solidFill>
                  <a:srgbClr val="000099"/>
                </a:solidFill>
              </a:rPr>
              <a:t>2.2.2.6  describe and graph a typical action potential, illustrating the 3 consecutive, overlapping changes in membrane permeability to specific ions; define: threshold, hyperpolarization undershoot, absolute refractory period, relative refractory period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tabLst>
                <a:tab pos="2578100" algn="l"/>
              </a:tabLst>
            </a:pPr>
            <a:r>
              <a:rPr lang="en-US" b="1" i="1">
                <a:solidFill>
                  <a:schemeClr val="accent2"/>
                </a:solidFill>
              </a:rPr>
              <a:t>Definition:</a:t>
            </a:r>
            <a:r>
              <a:rPr lang="en-US" i="1">
                <a:solidFill>
                  <a:schemeClr val="accent2"/>
                </a:solidFill>
              </a:rPr>
              <a:t>   a brief reversal of membrane potential;  total amplitude </a:t>
            </a:r>
            <a:r>
              <a:rPr lang="en-US" i="1">
                <a:solidFill>
                  <a:schemeClr val="accent2"/>
                </a:solidFill>
                <a:sym typeface="WP MathA" pitchFamily="2" charset="2"/>
              </a:rPr>
              <a:t>= ~</a:t>
            </a:r>
            <a:r>
              <a:rPr lang="en-US" i="1">
                <a:solidFill>
                  <a:schemeClr val="accent2"/>
                </a:solidFill>
              </a:rPr>
              <a:t>100 mV   (from -70 to +30 mV)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tabLst>
                <a:tab pos="2578100" algn="l"/>
              </a:tabLst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cells with 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excitable membranes</a:t>
            </a:r>
            <a:r>
              <a:rPr lang="en-US">
                <a:sym typeface="CommonBullets" pitchFamily="34" charset="2"/>
              </a:rPr>
              <a:t> (neurons, muscle cells) can generate 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action potentials</a:t>
            </a:r>
            <a:r>
              <a:rPr lang="en-US">
                <a:sym typeface="CommonBullets" pitchFamily="34" charset="2"/>
              </a:rPr>
              <a:t>; in neurons, only </a:t>
            </a:r>
            <a:r>
              <a:rPr lang="en-US" b="1">
                <a:solidFill>
                  <a:srgbClr val="0099FF"/>
                </a:solidFill>
                <a:sym typeface="CommonBullets" pitchFamily="34" charset="2"/>
              </a:rPr>
              <a:t>axons </a:t>
            </a:r>
            <a:r>
              <a:rPr lang="en-US">
                <a:sym typeface="CommonBullets" pitchFamily="34" charset="2"/>
              </a:rPr>
              <a:t>can generate action potentials</a:t>
            </a:r>
          </a:p>
          <a:p>
            <a:pPr marL="457200" indent="-457200" algn="ctr" eaLnBrk="0" hangingPunct="0">
              <a:lnSpc>
                <a:spcPct val="80000"/>
              </a:lnSpc>
              <a:spcBef>
                <a:spcPct val="50000"/>
              </a:spcBef>
              <a:tabLst>
                <a:tab pos="2578100" algn="l"/>
              </a:tabLst>
            </a:pP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  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APs do </a:t>
            </a:r>
            <a:r>
              <a:rPr lang="en-US" b="1" u="sng">
                <a:solidFill>
                  <a:schemeClr val="accent2"/>
                </a:solidFill>
                <a:sym typeface="CommonBullets" pitchFamily="34" charset="2"/>
              </a:rPr>
              <a:t>not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 decrease in amplitude with distance </a:t>
            </a:r>
            <a:r>
              <a:rPr lang="en-CA" b="1">
                <a:solidFill>
                  <a:schemeClr val="accent2"/>
                </a:solidFill>
                <a:sym typeface="CommonBullets" pitchFamily="34" charset="2"/>
              </a:rPr>
              <a:t>travelled!!</a:t>
            </a:r>
            <a:endParaRPr lang="en-US">
              <a:solidFill>
                <a:srgbClr val="0099FF"/>
              </a:solidFill>
              <a:sym typeface="CommonBullets" pitchFamily="34" charset="2"/>
            </a:endParaRP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tabLst>
                <a:tab pos="2578100" algn="l"/>
              </a:tabLst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voltage-gated</a:t>
            </a:r>
            <a:r>
              <a:rPr lang="en-US">
                <a:sym typeface="CommonBullets" pitchFamily="34" charset="2"/>
              </a:rPr>
              <a:t> channels on axons open &amp; close in response to local currents 	</a:t>
            </a: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(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graded potentials</a:t>
            </a: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)</a:t>
            </a:r>
          </a:p>
        </p:txBody>
      </p:sp>
      <p:sp>
        <p:nvSpPr>
          <p:cNvPr id="48131" name="Text Box 5" descr="Newsprint"/>
          <p:cNvSpPr txBox="1">
            <a:spLocks noChangeArrowheads="1"/>
          </p:cNvSpPr>
          <p:nvPr/>
        </p:nvSpPr>
        <p:spPr bwMode="auto">
          <a:xfrm>
            <a:off x="360363" y="6327775"/>
            <a:ext cx="1271587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48132" name="Picture 10" descr="300px-Action-potential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t="2472"/>
          <a:stretch>
            <a:fillRect/>
          </a:stretch>
        </p:blipFill>
        <p:spPr bwMode="auto">
          <a:xfrm>
            <a:off x="4230688" y="3446463"/>
            <a:ext cx="3487737" cy="335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3" name="Rectangle 11"/>
          <p:cNvSpPr>
            <a:spLocks noChangeArrowheads="1"/>
          </p:cNvSpPr>
          <p:nvPr/>
        </p:nvSpPr>
        <p:spPr bwMode="auto">
          <a:xfrm>
            <a:off x="254000" y="4883150"/>
            <a:ext cx="3306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>
                <a:hlinkClick r:id="rId4"/>
              </a:rPr>
              <a:t>http://www.chm.bris.ac.uk/webprojects2006/Cowlishaw/mech%20synaptic%20transmission.htm</a:t>
            </a:r>
            <a:r>
              <a:rPr lang="en-US" sz="1000"/>
              <a:t>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09600" y="3886200"/>
            <a:ext cx="25669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Action potential  403-408</a:t>
            </a:r>
          </a:p>
        </p:txBody>
      </p:sp>
    </p:spTree>
    <p:extLst>
      <p:ext uri="{BB962C8B-B14F-4D97-AF65-F5344CB8AC3E}">
        <p14:creationId xmlns:p14="http://schemas.microsoft.com/office/powerpoint/2010/main" val="13370222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30163" y="195263"/>
            <a:ext cx="4495800" cy="64087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u="sng">
                <a:solidFill>
                  <a:srgbClr val="800000"/>
                </a:solidFill>
              </a:rPr>
              <a:t>Generation of an Action Potential</a:t>
            </a:r>
            <a:endParaRPr lang="en-US">
              <a:sym typeface="CommonBullets" pitchFamily="34" charset="2"/>
            </a:endParaRP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/>
              <a:t>transient </a:t>
            </a:r>
            <a:r>
              <a:rPr lang="en-US">
                <a:solidFill>
                  <a:srgbClr val="800000"/>
                </a:solidFill>
              </a:rPr>
              <a:t>increase </a:t>
            </a:r>
            <a:r>
              <a:rPr lang="en-US"/>
              <a:t>in  </a:t>
            </a:r>
            <a:r>
              <a:rPr lang="en-US" b="1">
                <a:solidFill>
                  <a:srgbClr val="800000"/>
                </a:solidFill>
              </a:rPr>
              <a:t>Na</a:t>
            </a:r>
            <a:r>
              <a:rPr lang="en-US" b="1" baseline="30000">
                <a:solidFill>
                  <a:srgbClr val="800000"/>
                </a:solidFill>
              </a:rPr>
              <a:t>+</a:t>
            </a:r>
            <a:r>
              <a:rPr lang="en-US" b="1">
                <a:solidFill>
                  <a:srgbClr val="800000"/>
                </a:solidFill>
              </a:rPr>
              <a:t> permeability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endParaRPr lang="en-US">
              <a:solidFill>
                <a:srgbClr val="800000"/>
              </a:solidFill>
            </a:endParaRP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/>
              <a:t>restoration of  </a:t>
            </a:r>
            <a:r>
              <a:rPr lang="en-US" b="1">
                <a:solidFill>
                  <a:srgbClr val="800000"/>
                </a:solidFill>
              </a:rPr>
              <a:t>Na</a:t>
            </a:r>
            <a:r>
              <a:rPr lang="en-US" b="1" baseline="30000">
                <a:solidFill>
                  <a:srgbClr val="800000"/>
                </a:solidFill>
              </a:rPr>
              <a:t>+</a:t>
            </a:r>
            <a:r>
              <a:rPr lang="en-US" b="1">
                <a:solidFill>
                  <a:srgbClr val="800000"/>
                </a:solidFill>
              </a:rPr>
              <a:t> impermeability</a:t>
            </a: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</a:pPr>
            <a:endParaRPr lang="en-US" b="1">
              <a:solidFill>
                <a:srgbClr val="800000"/>
              </a:solidFill>
            </a:endParaRP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/>
              <a:t>transient increase in </a:t>
            </a:r>
            <a:r>
              <a:rPr lang="en-US" b="1">
                <a:solidFill>
                  <a:srgbClr val="800000"/>
                </a:solidFill>
              </a:rPr>
              <a:t>K</a:t>
            </a:r>
            <a:r>
              <a:rPr lang="en-US" b="1" baseline="30000">
                <a:solidFill>
                  <a:srgbClr val="800000"/>
                </a:solidFill>
              </a:rPr>
              <a:t>+</a:t>
            </a:r>
            <a:r>
              <a:rPr lang="en-US" b="1">
                <a:solidFill>
                  <a:srgbClr val="800000"/>
                </a:solidFill>
              </a:rPr>
              <a:t> permeability</a:t>
            </a:r>
          </a:p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endParaRPr lang="en-US" sz="2800" b="1" i="1">
              <a:solidFill>
                <a:srgbClr val="800000"/>
              </a:solidFill>
              <a:sym typeface="CommonBullets" pitchFamily="34" charset="2"/>
            </a:endParaRP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i="1" u="sng">
                <a:solidFill>
                  <a:srgbClr val="800000"/>
                </a:solidFill>
                <a:sym typeface="CommonBullets" pitchFamily="34" charset="2"/>
              </a:rPr>
              <a:t>(i)  </a:t>
            </a:r>
            <a:r>
              <a:rPr lang="en-US" b="1" i="1" u="sng">
                <a:solidFill>
                  <a:srgbClr val="800000"/>
                </a:solidFill>
                <a:sym typeface="CommonBullets" pitchFamily="34" charset="2"/>
              </a:rPr>
              <a:t>Increase </a:t>
            </a:r>
            <a:r>
              <a:rPr lang="en-US" i="1" u="sng">
                <a:solidFill>
                  <a:srgbClr val="800000"/>
                </a:solidFill>
                <a:sym typeface="CommonBullets" pitchFamily="34" charset="2"/>
              </a:rPr>
              <a:t>in Na</a:t>
            </a:r>
            <a:r>
              <a:rPr lang="en-US" i="1" u="sng" baseline="30000">
                <a:solidFill>
                  <a:srgbClr val="800000"/>
                </a:solidFill>
                <a:sym typeface="CommonBullets" pitchFamily="34" charset="2"/>
              </a:rPr>
              <a:t>+</a:t>
            </a:r>
            <a:r>
              <a:rPr lang="en-US" i="1" u="sng">
                <a:solidFill>
                  <a:srgbClr val="800000"/>
                </a:solidFill>
                <a:sym typeface="CommonBullets" pitchFamily="34" charset="2"/>
              </a:rPr>
              <a:t> permeability</a:t>
            </a:r>
            <a:endParaRPr lang="en-US">
              <a:solidFill>
                <a:srgbClr val="800000"/>
              </a:solidFill>
              <a:sym typeface="CommonBullets" pitchFamily="34" charset="2"/>
            </a:endParaRP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resting state:</a:t>
            </a:r>
            <a:r>
              <a:rPr lang="en-US">
                <a:sym typeface="CommonBullets" pitchFamily="34" charset="2"/>
              </a:rPr>
              <a:t> 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voltage-gated</a:t>
            </a:r>
            <a:r>
              <a:rPr lang="en-US">
                <a:sym typeface="CommonBullets" pitchFamily="34" charset="2"/>
              </a:rPr>
              <a:t>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&amp; K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channels </a:t>
            </a:r>
            <a:r>
              <a:rPr lang="en-US" b="1" u="sng">
                <a:solidFill>
                  <a:srgbClr val="800000"/>
                </a:solidFill>
                <a:sym typeface="CommonBullets" pitchFamily="34" charset="2"/>
              </a:rPr>
              <a:t>closed</a:t>
            </a:r>
            <a:r>
              <a:rPr lang="en-US">
                <a:sym typeface="CommonBullets" pitchFamily="34" charset="2"/>
              </a:rPr>
              <a:t>; normal leakage 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local depolarization:</a:t>
            </a:r>
            <a:r>
              <a:rPr lang="en-US">
                <a:sym typeface="CommonBullets" pitchFamily="34" charset="2"/>
              </a:rPr>
              <a:t>  </a:t>
            </a:r>
            <a:r>
              <a:rPr lang="en-US">
                <a:sym typeface="WP MathA" pitchFamily="2" charset="2"/>
              </a:rPr>
              <a:t> </a:t>
            </a:r>
            <a:r>
              <a:rPr lang="en-US" b="1">
                <a:solidFill>
                  <a:srgbClr val="800000"/>
                </a:solidFill>
                <a:sym typeface="WP MathA" pitchFamily="2" charset="2"/>
              </a:rPr>
              <a:t>voltage-gated</a:t>
            </a:r>
            <a:r>
              <a:rPr lang="en-US" b="1">
                <a:sym typeface="WP MathA" pitchFamily="2" charset="2"/>
              </a:rPr>
              <a:t> </a:t>
            </a:r>
            <a:r>
              <a:rPr lang="en-US">
                <a:sym typeface="WP MathA" pitchFamily="2" charset="2"/>
              </a:rPr>
              <a:t>Na</a:t>
            </a:r>
            <a:r>
              <a:rPr lang="en-US" baseline="30000">
                <a:sym typeface="WP MathA" pitchFamily="2" charset="2"/>
              </a:rPr>
              <a:t>+</a:t>
            </a:r>
            <a:r>
              <a:rPr lang="en-US">
                <a:sym typeface="WP MathA" pitchFamily="2" charset="2"/>
              </a:rPr>
              <a:t> channels </a:t>
            </a:r>
            <a:r>
              <a:rPr lang="en-US" b="1">
                <a:solidFill>
                  <a:srgbClr val="800000"/>
                </a:solidFill>
                <a:sym typeface="WP MathA" pitchFamily="2" charset="2"/>
              </a:rPr>
              <a:t>open</a:t>
            </a:r>
            <a:r>
              <a:rPr lang="en-US">
                <a:sym typeface="WP MathA" pitchFamily="2" charset="2"/>
              </a:rPr>
              <a:t> (fast </a:t>
            </a:r>
            <a:r>
              <a:rPr lang="en-US" i="1">
                <a:sym typeface="WP MathA" pitchFamily="2" charset="2"/>
              </a:rPr>
              <a:t>activation</a:t>
            </a:r>
            <a:r>
              <a:rPr lang="en-US">
                <a:sym typeface="WP MathA" pitchFamily="2" charset="2"/>
              </a:rPr>
              <a:t> gates)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i="1">
                <a:sym typeface="CommonBullets" pitchFamily="34" charset="2"/>
              </a:rPr>
              <a:t>What does</a:t>
            </a:r>
            <a:r>
              <a:rPr lang="en-US" b="1" i="1">
                <a:sym typeface="CommonBullets" pitchFamily="34" charset="2"/>
              </a:rPr>
              <a:t> </a:t>
            </a:r>
            <a:r>
              <a:rPr lang="en-US" b="1" i="1">
                <a:solidFill>
                  <a:srgbClr val="800000"/>
                </a:solidFill>
                <a:sym typeface="CommonBullets" pitchFamily="34" charset="2"/>
              </a:rPr>
              <a:t>threshold</a:t>
            </a:r>
            <a:r>
              <a:rPr lang="en-US" b="1" i="1">
                <a:sym typeface="CommonBullets" pitchFamily="34" charset="2"/>
              </a:rPr>
              <a:t> </a:t>
            </a:r>
            <a:r>
              <a:rPr lang="en-US" i="1">
                <a:solidFill>
                  <a:srgbClr val="800000"/>
                </a:solidFill>
                <a:sym typeface="CommonBullets" pitchFamily="34" charset="2"/>
              </a:rPr>
              <a:t>(-55 to -50 mV</a:t>
            </a:r>
            <a:r>
              <a:rPr lang="en-US" i="1">
                <a:sym typeface="CommonBullets" pitchFamily="34" charset="2"/>
              </a:rPr>
              <a:t>)</a:t>
            </a:r>
            <a:r>
              <a:rPr lang="en-US" b="1" i="1">
                <a:sym typeface="CommonBullets" pitchFamily="34" charset="2"/>
              </a:rPr>
              <a:t> </a:t>
            </a:r>
            <a:r>
              <a:rPr lang="en-US" i="1">
                <a:sym typeface="CommonBullets" pitchFamily="34" charset="2"/>
              </a:rPr>
              <a:t>mean?  Why is AP then </a:t>
            </a:r>
            <a:r>
              <a:rPr lang="en-US" b="1" i="1">
                <a:solidFill>
                  <a:srgbClr val="800000"/>
                </a:solidFill>
                <a:sym typeface="CommonBullets" pitchFamily="34" charset="2"/>
              </a:rPr>
              <a:t>self-sustaining?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i="1">
                <a:sym typeface="CommonBullets" pitchFamily="34" charset="2"/>
              </a:rPr>
              <a:t>What is the </a:t>
            </a:r>
            <a:r>
              <a:rPr lang="en-US" b="1" i="1">
                <a:solidFill>
                  <a:srgbClr val="800000"/>
                </a:solidFill>
                <a:sym typeface="CommonBullets" pitchFamily="34" charset="2"/>
              </a:rPr>
              <a:t>spike</a:t>
            </a:r>
            <a:r>
              <a:rPr lang="en-US" i="1">
                <a:sym typeface="CommonBullets" pitchFamily="34" charset="2"/>
              </a:rPr>
              <a:t> of an AP?            Concept of </a:t>
            </a:r>
            <a:r>
              <a:rPr lang="en-US" b="1" i="1">
                <a:solidFill>
                  <a:srgbClr val="800000"/>
                </a:solidFill>
                <a:sym typeface="CommonBullets" pitchFamily="34" charset="2"/>
              </a:rPr>
              <a:t>positive feedback</a:t>
            </a:r>
          </a:p>
        </p:txBody>
      </p:sp>
      <p:grpSp>
        <p:nvGrpSpPr>
          <p:cNvPr id="49155" name="Group 4"/>
          <p:cNvGrpSpPr>
            <a:grpSpLocks/>
          </p:cNvGrpSpPr>
          <p:nvPr/>
        </p:nvGrpSpPr>
        <p:grpSpPr bwMode="auto">
          <a:xfrm>
            <a:off x="609600" y="2300288"/>
            <a:ext cx="3276600" cy="533400"/>
            <a:chOff x="384" y="1728"/>
            <a:chExt cx="2064" cy="336"/>
          </a:xfrm>
        </p:grpSpPr>
        <p:sp>
          <p:nvSpPr>
            <p:cNvPr id="49162" name="Oval 5"/>
            <p:cNvSpPr>
              <a:spLocks noChangeArrowheads="1"/>
            </p:cNvSpPr>
            <p:nvPr/>
          </p:nvSpPr>
          <p:spPr bwMode="auto">
            <a:xfrm>
              <a:off x="384" y="1728"/>
              <a:ext cx="2064" cy="336"/>
            </a:xfrm>
            <a:prstGeom prst="ellipse">
              <a:avLst/>
            </a:prstGeom>
            <a:gradFill rotWithShape="0">
              <a:gsLst>
                <a:gs pos="0">
                  <a:srgbClr val="800000"/>
                </a:gs>
                <a:gs pos="50000">
                  <a:srgbClr val="FFFFFF"/>
                </a:gs>
                <a:gs pos="100000">
                  <a:srgbClr val="8000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9163" name="Text Box 6"/>
            <p:cNvSpPr txBox="1">
              <a:spLocks noChangeArrowheads="1"/>
            </p:cNvSpPr>
            <p:nvPr/>
          </p:nvSpPr>
          <p:spPr bwMode="auto">
            <a:xfrm>
              <a:off x="720" y="1776"/>
              <a:ext cx="153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sz="1800" b="1" u="sng">
                  <a:solidFill>
                    <a:srgbClr val="800000"/>
                  </a:solidFill>
                </a:rPr>
                <a:t>Depolarizing Phase:</a:t>
              </a:r>
              <a:endParaRPr lang="en-US" sz="1800" b="1" u="sng"/>
            </a:p>
          </p:txBody>
        </p:sp>
      </p:grpSp>
      <p:sp>
        <p:nvSpPr>
          <p:cNvPr id="49156" name="Text Box 7"/>
          <p:cNvSpPr txBox="1">
            <a:spLocks noChangeArrowheads="1"/>
          </p:cNvSpPr>
          <p:nvPr/>
        </p:nvSpPr>
        <p:spPr bwMode="auto">
          <a:xfrm>
            <a:off x="5246688" y="5329238"/>
            <a:ext cx="3505200" cy="925512"/>
          </a:xfrm>
          <a:prstGeom prst="rect">
            <a:avLst/>
          </a:prstGeom>
          <a:noFill/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 b="1" i="1">
                <a:solidFill>
                  <a:srgbClr val="800000"/>
                </a:solidFill>
              </a:rPr>
              <a:t>Both Na</a:t>
            </a:r>
            <a:r>
              <a:rPr lang="en-US" sz="1800" b="1" i="1" baseline="30000">
                <a:solidFill>
                  <a:srgbClr val="800000"/>
                </a:solidFill>
              </a:rPr>
              <a:t>+</a:t>
            </a:r>
            <a:r>
              <a:rPr lang="en-US" sz="1800" b="1" i="1">
                <a:solidFill>
                  <a:srgbClr val="800000"/>
                </a:solidFill>
              </a:rPr>
              <a:t> gates must be open for entry; closure of </a:t>
            </a:r>
            <a:r>
              <a:rPr lang="en-US" sz="1800" b="1" i="1" u="sng">
                <a:solidFill>
                  <a:srgbClr val="800000"/>
                </a:solidFill>
              </a:rPr>
              <a:t>either</a:t>
            </a:r>
            <a:r>
              <a:rPr lang="en-US" sz="1800" b="1" i="1">
                <a:solidFill>
                  <a:srgbClr val="800000"/>
                </a:solidFill>
              </a:rPr>
              <a:t> gate stops Na</a:t>
            </a:r>
            <a:r>
              <a:rPr lang="en-US" sz="1800" b="1" i="1" baseline="30000">
                <a:solidFill>
                  <a:srgbClr val="800000"/>
                </a:solidFill>
              </a:rPr>
              <a:t>+</a:t>
            </a:r>
            <a:r>
              <a:rPr lang="en-US" sz="1800" b="1" i="1">
                <a:solidFill>
                  <a:srgbClr val="800000"/>
                </a:solidFill>
              </a:rPr>
              <a:t> entry</a:t>
            </a:r>
          </a:p>
        </p:txBody>
      </p:sp>
      <p:sp>
        <p:nvSpPr>
          <p:cNvPr id="49157" name="Line 8"/>
          <p:cNvSpPr>
            <a:spLocks noChangeShapeType="1"/>
          </p:cNvSpPr>
          <p:nvPr/>
        </p:nvSpPr>
        <p:spPr bwMode="auto">
          <a:xfrm>
            <a:off x="2286000" y="1062038"/>
            <a:ext cx="0" cy="304800"/>
          </a:xfrm>
          <a:prstGeom prst="line">
            <a:avLst/>
          </a:prstGeom>
          <a:noFill/>
          <a:ln w="57150">
            <a:solidFill>
              <a:srgbClr val="8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9158" name="Line 9"/>
          <p:cNvSpPr>
            <a:spLocks noChangeShapeType="1"/>
          </p:cNvSpPr>
          <p:nvPr/>
        </p:nvSpPr>
        <p:spPr bwMode="auto">
          <a:xfrm>
            <a:off x="2286000" y="1714500"/>
            <a:ext cx="0" cy="304800"/>
          </a:xfrm>
          <a:prstGeom prst="line">
            <a:avLst/>
          </a:prstGeom>
          <a:noFill/>
          <a:ln w="57150">
            <a:solidFill>
              <a:srgbClr val="8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9159" name="Text Box 10"/>
          <p:cNvSpPr txBox="1">
            <a:spLocks noChangeArrowheads="1"/>
          </p:cNvSpPr>
          <p:nvPr/>
        </p:nvSpPr>
        <p:spPr bwMode="auto">
          <a:xfrm>
            <a:off x="7419975" y="238125"/>
            <a:ext cx="1371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800000"/>
                </a:solidFill>
              </a:rPr>
              <a:t>Fig. 11.14</a:t>
            </a:r>
          </a:p>
        </p:txBody>
      </p:sp>
      <p:sp>
        <p:nvSpPr>
          <p:cNvPr id="49160" name="Text Box 11" descr="Newsprint"/>
          <p:cNvSpPr txBox="1">
            <a:spLocks noChangeArrowheads="1"/>
          </p:cNvSpPr>
          <p:nvPr/>
        </p:nvSpPr>
        <p:spPr bwMode="auto">
          <a:xfrm>
            <a:off x="7600950" y="6469063"/>
            <a:ext cx="1355725" cy="24606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49161" name="Picture 12" descr="E:\Chapter_11\B_JPEG_Images_and_Tables\a_labeled\figure_11_14_labeled.jpg"/>
          <p:cNvPicPr>
            <a:picLocks noChangeAspect="1" noChangeArrowheads="1"/>
          </p:cNvPicPr>
          <p:nvPr/>
        </p:nvPicPr>
        <p:blipFill>
          <a:blip r:embed="rId3" cstate="print"/>
          <a:srcRect l="1584" r="5472" b="6300"/>
          <a:stretch>
            <a:fillRect/>
          </a:stretch>
        </p:blipFill>
        <p:spPr bwMode="auto">
          <a:xfrm>
            <a:off x="4351338" y="825500"/>
            <a:ext cx="4605337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4048722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5" descr="E:\Chapter_11\B_JPEG_Images_and_Tables\a_labeled\figure_11_11_5_0_labeled.jpg"/>
          <p:cNvPicPr>
            <a:picLocks noChangeAspect="1" noChangeArrowheads="1"/>
          </p:cNvPicPr>
          <p:nvPr/>
        </p:nvPicPr>
        <p:blipFill>
          <a:blip r:embed="rId2" cstate="print"/>
          <a:srcRect l="1547" t="1591" r="1286" b="4776"/>
          <a:stretch>
            <a:fillRect/>
          </a:stretch>
        </p:blipFill>
        <p:spPr bwMode="auto">
          <a:xfrm>
            <a:off x="95250" y="169863"/>
            <a:ext cx="8816975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7342188" y="5722938"/>
            <a:ext cx="1176337" cy="369887"/>
          </a:xfrm>
          <a:prstGeom prst="rect">
            <a:avLst/>
          </a:prstGeom>
          <a:solidFill>
            <a:schemeClr val="bg1"/>
          </a:solidFill>
          <a:ln w="9525">
            <a:solidFill>
              <a:srgbClr val="D60093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800"/>
              <a:t>Fig. 11.11</a:t>
            </a:r>
            <a:endParaRPr lang="en-CA" sz="1800"/>
          </a:p>
        </p:txBody>
      </p:sp>
    </p:spTree>
    <p:extLst>
      <p:ext uri="{BB962C8B-B14F-4D97-AF65-F5344CB8AC3E}">
        <p14:creationId xmlns:p14="http://schemas.microsoft.com/office/powerpoint/2010/main" val="72435374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5"/>
          <p:cNvSpPr txBox="1">
            <a:spLocks noChangeArrowheads="1"/>
          </p:cNvSpPr>
          <p:nvPr/>
        </p:nvSpPr>
        <p:spPr bwMode="auto">
          <a:xfrm>
            <a:off x="0" y="76200"/>
            <a:ext cx="8185150" cy="209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i="1" u="sng">
                <a:solidFill>
                  <a:srgbClr val="0000CC"/>
                </a:solidFill>
              </a:rPr>
              <a:t>(ii)  </a:t>
            </a:r>
            <a:r>
              <a:rPr lang="en-US" b="1" i="1" u="sng">
                <a:solidFill>
                  <a:srgbClr val="0000CC"/>
                </a:solidFill>
              </a:rPr>
              <a:t>Decrease</a:t>
            </a:r>
            <a:r>
              <a:rPr lang="en-US" i="1" u="sng">
                <a:solidFill>
                  <a:srgbClr val="0000CC"/>
                </a:solidFill>
              </a:rPr>
              <a:t> in Na</a:t>
            </a:r>
            <a:r>
              <a:rPr lang="en-US" i="1" baseline="30000">
                <a:solidFill>
                  <a:srgbClr val="0000CC"/>
                </a:solidFill>
              </a:rPr>
              <a:t>+</a:t>
            </a:r>
            <a:r>
              <a:rPr lang="en-US" i="1" u="sng">
                <a:solidFill>
                  <a:srgbClr val="0000CC"/>
                </a:solidFill>
              </a:rPr>
              <a:t> permeability</a:t>
            </a:r>
            <a:endParaRPr lang="en-US">
              <a:solidFill>
                <a:srgbClr val="0000CC"/>
              </a:solidFill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as membrane potential passes 0 mV, inside positivity resists further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entry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gates begin to close; </a:t>
            </a:r>
            <a:r>
              <a:rPr lang="en-US" b="1">
                <a:solidFill>
                  <a:srgbClr val="0000CC"/>
                </a:solidFill>
                <a:sym typeface="CommonBullets" pitchFamily="34" charset="2"/>
              </a:rPr>
              <a:t>turning point</a:t>
            </a:r>
            <a:r>
              <a:rPr lang="en-US">
                <a:sym typeface="CommonBullets" pitchFamily="34" charset="2"/>
              </a:rPr>
              <a:t> in spike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cell will now begin to </a:t>
            </a: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repolarize</a:t>
            </a:r>
            <a:endParaRPr lang="en-US" i="1" u="sng"/>
          </a:p>
        </p:txBody>
      </p:sp>
      <p:grpSp>
        <p:nvGrpSpPr>
          <p:cNvPr id="51203" name="Group 6"/>
          <p:cNvGrpSpPr>
            <a:grpSpLocks/>
          </p:cNvGrpSpPr>
          <p:nvPr/>
        </p:nvGrpSpPr>
        <p:grpSpPr bwMode="auto">
          <a:xfrm>
            <a:off x="2189163" y="2501900"/>
            <a:ext cx="4114800" cy="685800"/>
            <a:chOff x="144" y="1776"/>
            <a:chExt cx="2592" cy="432"/>
          </a:xfrm>
        </p:grpSpPr>
        <p:sp>
          <p:nvSpPr>
            <p:cNvPr id="51206" name="Oval 7"/>
            <p:cNvSpPr>
              <a:spLocks noChangeArrowheads="1"/>
            </p:cNvSpPr>
            <p:nvPr/>
          </p:nvSpPr>
          <p:spPr bwMode="auto">
            <a:xfrm>
              <a:off x="144" y="1776"/>
              <a:ext cx="2592" cy="432"/>
            </a:xfrm>
            <a:prstGeom prst="ellipse">
              <a:avLst/>
            </a:prstGeom>
            <a:gradFill rotWithShape="0">
              <a:gsLst>
                <a:gs pos="0">
                  <a:srgbClr val="0033CC"/>
                </a:gs>
                <a:gs pos="50000">
                  <a:srgbClr val="FFFFFF"/>
                </a:gs>
                <a:gs pos="100000">
                  <a:srgbClr val="0033CC"/>
                </a:gs>
              </a:gsLst>
              <a:lin ang="5400000" scaled="1"/>
            </a:gradFill>
            <a:ln w="76200" cmpd="tri">
              <a:solidFill>
                <a:srgbClr val="0066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en-CA" sz="2400">
                <a:solidFill>
                  <a:srgbClr val="0066CC"/>
                </a:solidFill>
                <a:latin typeface="Times New Roman" pitchFamily="18" charset="0"/>
              </a:endParaRPr>
            </a:p>
          </p:txBody>
        </p:sp>
        <p:sp>
          <p:nvSpPr>
            <p:cNvPr id="51207" name="Text Box 8"/>
            <p:cNvSpPr txBox="1">
              <a:spLocks noChangeArrowheads="1"/>
            </p:cNvSpPr>
            <p:nvPr/>
          </p:nvSpPr>
          <p:spPr bwMode="auto">
            <a:xfrm>
              <a:off x="720" y="1881"/>
              <a:ext cx="18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sz="1800" b="1">
                  <a:solidFill>
                    <a:srgbClr val="0000CC"/>
                  </a:solidFill>
                </a:rPr>
                <a:t>Repolarizing phase:</a:t>
              </a:r>
            </a:p>
          </p:txBody>
        </p:sp>
      </p:grpSp>
      <p:sp>
        <p:nvSpPr>
          <p:cNvPr id="51204" name="Text Box 9"/>
          <p:cNvSpPr txBox="1">
            <a:spLocks noChangeArrowheads="1"/>
          </p:cNvSpPr>
          <p:nvPr/>
        </p:nvSpPr>
        <p:spPr bwMode="auto">
          <a:xfrm>
            <a:off x="0" y="3727450"/>
            <a:ext cx="8934450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i="1" u="sng">
                <a:solidFill>
                  <a:srgbClr val="0000CC"/>
                </a:solidFill>
              </a:rPr>
              <a:t>(iii)  </a:t>
            </a:r>
            <a:r>
              <a:rPr lang="en-US" b="1" i="1" u="sng">
                <a:solidFill>
                  <a:srgbClr val="0000CC"/>
                </a:solidFill>
              </a:rPr>
              <a:t>Increase</a:t>
            </a:r>
            <a:r>
              <a:rPr lang="en-US" i="1" u="sng">
                <a:solidFill>
                  <a:srgbClr val="0000CC"/>
                </a:solidFill>
              </a:rPr>
              <a:t>  in K</a:t>
            </a:r>
            <a:r>
              <a:rPr lang="en-US" i="1" baseline="30000">
                <a:solidFill>
                  <a:srgbClr val="0000CC"/>
                </a:solidFill>
              </a:rPr>
              <a:t>+</a:t>
            </a:r>
            <a:r>
              <a:rPr lang="en-US" i="1" u="sng">
                <a:solidFill>
                  <a:srgbClr val="0000CC"/>
                </a:solidFill>
              </a:rPr>
              <a:t> permeability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K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</a:t>
            </a:r>
            <a:r>
              <a:rPr lang="en-US" b="1">
                <a:solidFill>
                  <a:srgbClr val="0000CC"/>
                </a:solidFill>
                <a:sym typeface="CommonBullets" pitchFamily="34" charset="2"/>
              </a:rPr>
              <a:t>leaves</a:t>
            </a:r>
            <a:r>
              <a:rPr lang="en-US">
                <a:sym typeface="CommonBullets" pitchFamily="34" charset="2"/>
              </a:rPr>
              <a:t> cell along electrochemical gradient &amp; </a:t>
            </a:r>
            <a:r>
              <a:rPr lang="en-US" b="1">
                <a:solidFill>
                  <a:srgbClr val="0000CC"/>
                </a:solidFill>
                <a:sym typeface="CommonBullets" pitchFamily="34" charset="2"/>
              </a:rPr>
              <a:t>repolarizes</a:t>
            </a:r>
            <a:r>
              <a:rPr lang="en-US">
                <a:sym typeface="CommonBullets" pitchFamily="34" charset="2"/>
              </a:rPr>
              <a:t> cell</a:t>
            </a:r>
            <a:endParaRPr lang="en-US" i="1" u="sng"/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also </a:t>
            </a:r>
            <a:r>
              <a:rPr lang="en-US" b="1">
                <a:solidFill>
                  <a:srgbClr val="0000CC"/>
                </a:solidFill>
                <a:sym typeface="CommonBullets" pitchFamily="34" charset="2"/>
              </a:rPr>
              <a:t>slow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gates: so slow that do not close quickly enough  </a:t>
            </a:r>
            <a:r>
              <a:rPr lang="en-US">
                <a:solidFill>
                  <a:srgbClr val="0000CC"/>
                </a:solidFill>
                <a:sym typeface="WP IconicSymbolsA" pitchFamily="2" charset="2"/>
              </a:rPr>
              <a:t></a:t>
            </a:r>
            <a:r>
              <a:rPr lang="en-US">
                <a:sym typeface="WP IconicSymbolsA" pitchFamily="2" charset="2"/>
              </a:rPr>
              <a:t>  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b="1">
                <a:solidFill>
                  <a:srgbClr val="0066CC"/>
                </a:solidFill>
                <a:sym typeface="WP MathA" pitchFamily="2" charset="2"/>
              </a:rPr>
              <a:t>after-hyperpolarization 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/K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pumps quickly restore ion gradients across membrane</a:t>
            </a:r>
            <a:endParaRPr lang="en-US" i="1" u="sng"/>
          </a:p>
        </p:txBody>
      </p:sp>
      <p:sp>
        <p:nvSpPr>
          <p:cNvPr id="51205" name="Text Box 10" descr="Newsprint"/>
          <p:cNvSpPr txBox="1">
            <a:spLocks noChangeArrowheads="1"/>
          </p:cNvSpPr>
          <p:nvPr/>
        </p:nvSpPr>
        <p:spPr bwMode="auto">
          <a:xfrm>
            <a:off x="7502525" y="6478588"/>
            <a:ext cx="1489075" cy="24606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 </a:t>
            </a:r>
            <a:endParaRPr lang="en-CA" sz="1000" b="1" i="1">
              <a:latin typeface="NuptialScrip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60749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228600" y="73025"/>
            <a:ext cx="8610600" cy="2282676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9900CC"/>
                </a:solidFill>
              </a:rPr>
              <a:t>2.2.3.1 justify the unidirectional propagation of an AP and the 	description of an AP as an “all-or-none” event; indicate how 	stimulus intensity is coded in action potential production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9900CC"/>
                </a:solidFill>
              </a:rPr>
              <a:t>Propagation of an Action Potential</a:t>
            </a:r>
            <a:endParaRPr lang="en-US" b="1" dirty="0">
              <a:solidFill>
                <a:srgbClr val="9900CC"/>
              </a:solidFill>
            </a:endParaRP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AP must traverse length of neuron to signal next neuron</a:t>
            </a:r>
            <a:endParaRPr lang="en-US" i="1" dirty="0">
              <a:sym typeface="CommonBullets" pitchFamily="34" charset="2"/>
            </a:endParaRP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b="1" dirty="0">
                <a:solidFill>
                  <a:srgbClr val="9900CC"/>
                </a:solidFill>
                <a:sym typeface="CommonBullets" pitchFamily="34" charset="2"/>
              </a:rPr>
              <a:t>propagation</a:t>
            </a:r>
            <a:r>
              <a:rPr lang="en-US" dirty="0">
                <a:sym typeface="CommonBullets" pitchFamily="34" charset="2"/>
              </a:rPr>
              <a:t> rather than </a:t>
            </a:r>
            <a:r>
              <a:rPr lang="en-US" b="1" dirty="0">
                <a:solidFill>
                  <a:srgbClr val="9900CC"/>
                </a:solidFill>
                <a:sym typeface="CommonBullets" pitchFamily="34" charset="2"/>
              </a:rPr>
              <a:t>conduction</a:t>
            </a:r>
            <a:r>
              <a:rPr lang="en-US" dirty="0">
                <a:sym typeface="CommonBullets" pitchFamily="34" charset="2"/>
              </a:rPr>
              <a:t> of an AP - </a:t>
            </a:r>
            <a:r>
              <a:rPr lang="en-US" b="1" i="1" dirty="0">
                <a:solidFill>
                  <a:srgbClr val="9900CC"/>
                </a:solidFill>
                <a:sym typeface="CommonBullets" pitchFamily="34" charset="2"/>
              </a:rPr>
              <a:t>Why??</a:t>
            </a:r>
            <a:endParaRPr lang="en-US" i="1" dirty="0">
              <a:solidFill>
                <a:srgbClr val="9900CC"/>
              </a:solidFill>
              <a:sym typeface="CommonBullets" pitchFamily="34" charset="2"/>
            </a:endParaRP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b="1" dirty="0">
                <a:solidFill>
                  <a:srgbClr val="9900CC"/>
                </a:solidFill>
                <a:sym typeface="CommonBullets" pitchFamily="34" charset="2"/>
              </a:rPr>
              <a:t>unidirectional</a:t>
            </a:r>
            <a:r>
              <a:rPr lang="en-US" dirty="0">
                <a:sym typeface="CommonBullets" pitchFamily="34" charset="2"/>
              </a:rPr>
              <a:t> - </a:t>
            </a:r>
            <a:r>
              <a:rPr lang="en-US" b="1" i="1" dirty="0">
                <a:solidFill>
                  <a:srgbClr val="9900CC"/>
                </a:solidFill>
                <a:sym typeface="CommonBullets" pitchFamily="34" charset="2"/>
              </a:rPr>
              <a:t>Why??</a:t>
            </a:r>
            <a:r>
              <a:rPr lang="en-US" b="1" dirty="0">
                <a:solidFill>
                  <a:srgbClr val="9900CC"/>
                </a:solidFill>
                <a:sym typeface="CommonBullets" pitchFamily="34" charset="2"/>
              </a:rPr>
              <a:t>  </a:t>
            </a:r>
            <a:r>
              <a:rPr lang="en-US" i="1" dirty="0">
                <a:sym typeface="CommonBullets" pitchFamily="34" charset="2"/>
              </a:rPr>
              <a:t>What do we mean when we say that an area of 	a neuron is </a:t>
            </a:r>
            <a:r>
              <a:rPr lang="en-US" b="1" i="1" dirty="0">
                <a:sym typeface="CommonBullets" pitchFamily="34" charset="2"/>
              </a:rPr>
              <a:t>refractory</a:t>
            </a:r>
            <a:r>
              <a:rPr lang="en-US" i="1" dirty="0">
                <a:sym typeface="CommonBullets" pitchFamily="34" charset="2"/>
              </a:rPr>
              <a:t> to further stimulation?  What does this mean about the Na</a:t>
            </a:r>
            <a:r>
              <a:rPr lang="en-US" i="1" baseline="30000" dirty="0">
                <a:sym typeface="CommonBullets" pitchFamily="34" charset="2"/>
              </a:rPr>
              <a:t>+</a:t>
            </a:r>
            <a:r>
              <a:rPr lang="en-US" i="1" dirty="0">
                <a:sym typeface="CommonBullets" pitchFamily="34" charset="2"/>
              </a:rPr>
              <a:t> channels?? </a:t>
            </a:r>
            <a:endParaRPr lang="en-US" u="sng" dirty="0"/>
          </a:p>
        </p:txBody>
      </p:sp>
      <p:sp>
        <p:nvSpPr>
          <p:cNvPr id="53251" name="Text Box 7" descr="Newsprint"/>
          <p:cNvSpPr txBox="1">
            <a:spLocks noChangeArrowheads="1"/>
          </p:cNvSpPr>
          <p:nvPr/>
        </p:nvSpPr>
        <p:spPr bwMode="auto">
          <a:xfrm>
            <a:off x="7848600" y="1371600"/>
            <a:ext cx="10668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53252" name="Picture 8" descr="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95700" y="2741613"/>
            <a:ext cx="4864100" cy="363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3" name="Rectangle 9"/>
          <p:cNvSpPr>
            <a:spLocks noChangeArrowheads="1"/>
          </p:cNvSpPr>
          <p:nvPr/>
        </p:nvSpPr>
        <p:spPr bwMode="auto">
          <a:xfrm>
            <a:off x="214313" y="6357938"/>
            <a:ext cx="57864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4"/>
              </a:rPr>
              <a:t>http://www.getbodysmart.com/ap/nervoussystem/neurophysiology/actionpotentials/menu/menu.html</a:t>
            </a:r>
            <a:r>
              <a:rPr lang="en-US" sz="10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8412098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5"/>
          <p:cNvSpPr txBox="1">
            <a:spLocks noChangeArrowheads="1"/>
          </p:cNvSpPr>
          <p:nvPr/>
        </p:nvSpPr>
        <p:spPr bwMode="auto">
          <a:xfrm>
            <a:off x="76200" y="601663"/>
            <a:ext cx="8693150" cy="19383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i="1">
                <a:sym typeface="CommonBullets" pitchFamily="34" charset="2"/>
              </a:rPr>
              <a:t>outward K</a:t>
            </a:r>
            <a:r>
              <a:rPr lang="en-US" i="1" baseline="30000">
                <a:sym typeface="CommonBullets" pitchFamily="34" charset="2"/>
              </a:rPr>
              <a:t>+</a:t>
            </a:r>
            <a:r>
              <a:rPr lang="en-US" i="1">
                <a:sym typeface="CommonBullets" pitchFamily="34" charset="2"/>
              </a:rPr>
              <a:t> current = inward Na</a:t>
            </a:r>
            <a:r>
              <a:rPr lang="en-US" i="1" baseline="30000">
                <a:sym typeface="CommonBullets" pitchFamily="34" charset="2"/>
              </a:rPr>
              <a:t>+</a:t>
            </a:r>
            <a:r>
              <a:rPr lang="en-US" i="1">
                <a:sym typeface="CommonBullets" pitchFamily="34" charset="2"/>
              </a:rPr>
              <a:t> current (~20 mV of depolarization)</a:t>
            </a:r>
          </a:p>
          <a:p>
            <a:pPr algn="ctr" eaLnBrk="0" hangingPunct="0"/>
            <a:r>
              <a:rPr lang="en-US" b="1">
                <a:solidFill>
                  <a:srgbClr val="9900CC"/>
                </a:solidFill>
                <a:sym typeface="CommonBullets" pitchFamily="34" charset="2"/>
              </a:rPr>
              <a:t>can go either way!!</a:t>
            </a:r>
          </a:p>
          <a:p>
            <a:pPr algn="ctr" eaLnBrk="0" hangingPunct="0"/>
            <a:r>
              <a:rPr lang="en-US">
                <a:sym typeface="CommonBullets" pitchFamily="34" charset="2"/>
              </a:rPr>
              <a:t>local depolarizations (graded) must sum to reach </a:t>
            </a:r>
            <a:r>
              <a:rPr lang="en-US" b="1">
                <a:solidFill>
                  <a:srgbClr val="9900CC"/>
                </a:solidFill>
                <a:sym typeface="CommonBullets" pitchFamily="34" charset="2"/>
              </a:rPr>
              <a:t>threshold </a:t>
            </a:r>
            <a:r>
              <a:rPr lang="en-US">
                <a:sym typeface="CommonBullets" pitchFamily="34" charset="2"/>
              </a:rPr>
              <a:t>or no AP</a:t>
            </a:r>
          </a:p>
          <a:p>
            <a:pPr algn="ctr" eaLnBrk="0" hangingPunct="0"/>
            <a:r>
              <a:rPr lang="en-US" i="1">
                <a:solidFill>
                  <a:srgbClr val="9900CC"/>
                </a:solidFill>
                <a:sym typeface="CommonBullets" pitchFamily="34" charset="2"/>
              </a:rPr>
              <a:t>Why do we say that an AP is an all-or-none event?</a:t>
            </a:r>
          </a:p>
          <a:p>
            <a:pPr algn="ctr" eaLnBrk="0" hangingPunct="0"/>
            <a:r>
              <a:rPr lang="en-US" i="1">
                <a:sym typeface="CommonBullets" pitchFamily="34" charset="2"/>
              </a:rPr>
              <a:t>NB:</a:t>
            </a:r>
            <a:r>
              <a:rPr lang="en-US" b="1">
                <a:sym typeface="CommonBullets" pitchFamily="34" charset="2"/>
              </a:rPr>
              <a:t>  </a:t>
            </a:r>
            <a:r>
              <a:rPr lang="en-US">
                <a:sym typeface="CommonBullets" pitchFamily="34" charset="2"/>
              </a:rPr>
              <a:t>APs  are all the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 b="1">
                <a:solidFill>
                  <a:srgbClr val="9900CC"/>
                </a:solidFill>
                <a:sym typeface="CommonBullets" pitchFamily="34" charset="2"/>
              </a:rPr>
              <a:t>same size</a:t>
            </a:r>
            <a:r>
              <a:rPr lang="en-US" b="1">
                <a:sym typeface="CommonBullets" pitchFamily="34" charset="2"/>
              </a:rPr>
              <a:t>: </a:t>
            </a:r>
            <a:r>
              <a:rPr lang="en-US">
                <a:sym typeface="CommonBullets" pitchFamily="34" charset="2"/>
              </a:rPr>
              <a:t>stimulus </a:t>
            </a:r>
            <a:r>
              <a:rPr lang="en-US" b="1" u="sng">
                <a:solidFill>
                  <a:srgbClr val="9900CC"/>
                </a:solidFill>
                <a:sym typeface="CommonBullets" pitchFamily="34" charset="2"/>
              </a:rPr>
              <a:t>intensity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is indicated by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 b="1">
                <a:solidFill>
                  <a:srgbClr val="9900CC"/>
                </a:solidFill>
                <a:sym typeface="CommonBullets" pitchFamily="34" charset="2"/>
              </a:rPr>
              <a:t>AP </a:t>
            </a:r>
            <a:r>
              <a:rPr lang="en-US" b="1" u="sng">
                <a:solidFill>
                  <a:srgbClr val="9900CC"/>
                </a:solidFill>
                <a:sym typeface="CommonBullets" pitchFamily="34" charset="2"/>
              </a:rPr>
              <a:t>frequency</a:t>
            </a:r>
            <a:endParaRPr lang="en-US" u="sng">
              <a:solidFill>
                <a:srgbClr val="9900CC"/>
              </a:solidFill>
            </a:endParaRPr>
          </a:p>
        </p:txBody>
      </p:sp>
      <p:sp>
        <p:nvSpPr>
          <p:cNvPr id="54275" name="Text Box 6"/>
          <p:cNvSpPr txBox="1">
            <a:spLocks noChangeArrowheads="1"/>
          </p:cNvSpPr>
          <p:nvPr/>
        </p:nvSpPr>
        <p:spPr bwMode="auto">
          <a:xfrm>
            <a:off x="1328738" y="6043613"/>
            <a:ext cx="1295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9900CC"/>
                </a:solidFill>
              </a:rPr>
              <a:t>Fig. 11.13</a:t>
            </a:r>
            <a:endParaRPr lang="en-US" sz="2400" b="1">
              <a:solidFill>
                <a:srgbClr val="9900CC"/>
              </a:solidFill>
            </a:endParaRPr>
          </a:p>
        </p:txBody>
      </p:sp>
      <p:sp>
        <p:nvSpPr>
          <p:cNvPr id="54276" name="Text Box 7"/>
          <p:cNvSpPr txBox="1">
            <a:spLocks noChangeArrowheads="1"/>
          </p:cNvSpPr>
          <p:nvPr/>
        </p:nvSpPr>
        <p:spPr bwMode="auto">
          <a:xfrm>
            <a:off x="127000" y="206375"/>
            <a:ext cx="5588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9900CC"/>
                </a:solidFill>
              </a:rPr>
              <a:t>Threshold and All-or-None Phenomenon</a:t>
            </a:r>
          </a:p>
        </p:txBody>
      </p:sp>
      <p:pic>
        <p:nvPicPr>
          <p:cNvPr id="54277" name="Picture 6" descr="E:\Chapter_11\B_JPEG_Images_and_Tables\a_labeled\figure_11_13_labeled.jpg"/>
          <p:cNvPicPr>
            <a:picLocks noChangeAspect="1" noChangeArrowheads="1"/>
          </p:cNvPicPr>
          <p:nvPr/>
        </p:nvPicPr>
        <p:blipFill>
          <a:blip r:embed="rId2" cstate="print"/>
          <a:srcRect l="1381" t="3317" r="4863" b="6044"/>
          <a:stretch>
            <a:fillRect/>
          </a:stretch>
        </p:blipFill>
        <p:spPr bwMode="auto">
          <a:xfrm>
            <a:off x="2841625" y="2547938"/>
            <a:ext cx="5976938" cy="423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8007115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Text Box 3"/>
          <p:cNvSpPr txBox="1">
            <a:spLocks noChangeArrowheads="1"/>
          </p:cNvSpPr>
          <p:nvPr/>
        </p:nvSpPr>
        <p:spPr bwMode="auto">
          <a:xfrm>
            <a:off x="0" y="28575"/>
            <a:ext cx="9144000" cy="19208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0000CC"/>
                </a:solidFill>
              </a:rPr>
              <a:t>Absolute &amp; Relative Refractory Periods</a:t>
            </a:r>
            <a:endParaRPr lang="en-US" b="1">
              <a:solidFill>
                <a:srgbClr val="0000CC"/>
              </a:solidFill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en-US" b="1">
                <a:solidFill>
                  <a:srgbClr val="0000CC"/>
                </a:solidFill>
              </a:rPr>
              <a:t>Absolute RP:</a:t>
            </a:r>
            <a:r>
              <a:rPr lang="en-US"/>
              <a:t>   Na</a:t>
            </a:r>
            <a:r>
              <a:rPr lang="en-US" baseline="30000"/>
              <a:t>+</a:t>
            </a:r>
            <a:r>
              <a:rPr lang="en-US"/>
              <a:t> gates </a:t>
            </a:r>
            <a:r>
              <a:rPr lang="en-US">
                <a:solidFill>
                  <a:schemeClr val="accent2"/>
                </a:solidFill>
              </a:rPr>
              <a:t>open</a:t>
            </a:r>
            <a:r>
              <a:rPr lang="en-US"/>
              <a:t> &amp; second depolarization </a:t>
            </a:r>
            <a:r>
              <a:rPr lang="en-US">
                <a:solidFill>
                  <a:schemeClr val="accent2"/>
                </a:solidFill>
              </a:rPr>
              <a:t>impossible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b="1">
                <a:solidFill>
                  <a:srgbClr val="0000CC"/>
                </a:solidFill>
              </a:rPr>
              <a:t>Relative RP:</a:t>
            </a:r>
            <a:r>
              <a:rPr lang="en-US"/>
              <a:t>  Na</a:t>
            </a:r>
            <a:r>
              <a:rPr lang="en-US" baseline="30000"/>
              <a:t>+</a:t>
            </a:r>
            <a:r>
              <a:rPr lang="en-US"/>
              <a:t> gates </a:t>
            </a:r>
            <a:r>
              <a:rPr lang="en-US">
                <a:solidFill>
                  <a:schemeClr val="accent2"/>
                </a:solidFill>
              </a:rPr>
              <a:t>closed</a:t>
            </a:r>
            <a:r>
              <a:rPr lang="en-US"/>
              <a:t> but K</a:t>
            </a:r>
            <a:r>
              <a:rPr lang="en-US" baseline="30000"/>
              <a:t>+</a:t>
            </a:r>
            <a:r>
              <a:rPr lang="en-US"/>
              <a:t> gates </a:t>
            </a:r>
            <a:r>
              <a:rPr lang="en-US">
                <a:solidFill>
                  <a:schemeClr val="accent2"/>
                </a:solidFill>
              </a:rPr>
              <a:t>open</a:t>
            </a:r>
            <a:r>
              <a:rPr lang="en-US"/>
              <a:t>; can only be stimulated by a very </a:t>
            </a:r>
            <a:r>
              <a:rPr lang="en-US">
                <a:solidFill>
                  <a:schemeClr val="accent2"/>
                </a:solidFill>
              </a:rPr>
              <a:t>strong</a:t>
            </a:r>
            <a:r>
              <a:rPr lang="en-US"/>
              <a:t> stimulus (greater than threshold); a means of increasing </a:t>
            </a:r>
            <a:r>
              <a:rPr lang="en-US">
                <a:solidFill>
                  <a:schemeClr val="accent2"/>
                </a:solidFill>
              </a:rPr>
              <a:t>frequency</a:t>
            </a:r>
            <a:r>
              <a:rPr lang="en-US"/>
              <a:t> when incoming stimulus is strong</a:t>
            </a:r>
            <a:endParaRPr lang="en-US" u="sng"/>
          </a:p>
        </p:txBody>
      </p:sp>
      <p:pic>
        <p:nvPicPr>
          <p:cNvPr id="55299" name="Picture 11" descr="E:\Chapter_11\B_JPEG_Images_and_Tables\a_labeled\figure_11_14_labeled.jpg"/>
          <p:cNvPicPr>
            <a:picLocks noChangeAspect="1" noChangeArrowheads="1"/>
          </p:cNvPicPr>
          <p:nvPr/>
        </p:nvPicPr>
        <p:blipFill>
          <a:blip r:embed="rId2" cstate="print"/>
          <a:srcRect l="1807" t="2281" r="5998" b="5293"/>
          <a:stretch>
            <a:fillRect/>
          </a:stretch>
        </p:blipFill>
        <p:spPr bwMode="auto">
          <a:xfrm>
            <a:off x="2676525" y="2000250"/>
            <a:ext cx="56515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0" name="Text Box 2"/>
          <p:cNvSpPr txBox="1">
            <a:spLocks noChangeArrowheads="1"/>
          </p:cNvSpPr>
          <p:nvPr/>
        </p:nvSpPr>
        <p:spPr bwMode="auto">
          <a:xfrm>
            <a:off x="1152525" y="6124575"/>
            <a:ext cx="1712913" cy="368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 b="1">
                <a:solidFill>
                  <a:srgbClr val="0066CC"/>
                </a:solidFill>
              </a:rPr>
              <a:t>Fig. 11.14</a:t>
            </a:r>
          </a:p>
        </p:txBody>
      </p:sp>
    </p:spTree>
    <p:extLst>
      <p:ext uri="{BB962C8B-B14F-4D97-AF65-F5344CB8AC3E}">
        <p14:creationId xmlns:p14="http://schemas.microsoft.com/office/powerpoint/2010/main" val="1362948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3"/>
          <p:cNvSpPr txBox="1">
            <a:spLocks noChangeArrowheads="1"/>
          </p:cNvSpPr>
          <p:nvPr/>
        </p:nvSpPr>
        <p:spPr bwMode="auto">
          <a:xfrm>
            <a:off x="0" y="0"/>
            <a:ext cx="9067800" cy="26193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 i="1">
                <a:solidFill>
                  <a:srgbClr val="996633"/>
                </a:solidFill>
              </a:rPr>
              <a:t>2.2.3.2 describe the production of myelin sheathes around peripheral neurons and indicate their role in AP propagation; define: Schwann cell, node of Ranvier, saltatory conduction, oligodendrocytes, multiple sclerosis as a disease affecting the myelin sheath</a:t>
            </a:r>
          </a:p>
          <a:p>
            <a:pPr marL="236538" indent="-236538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996633"/>
                </a:solidFill>
              </a:rPr>
              <a:t>Myelin Sheath:</a:t>
            </a:r>
            <a:endParaRPr lang="en-US" b="1">
              <a:solidFill>
                <a:srgbClr val="996633"/>
              </a:solidFill>
            </a:endParaRPr>
          </a:p>
          <a:p>
            <a:pPr marL="236538" indent="-236538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white, lipid-protein; insulates/protects peripheral nerves</a:t>
            </a:r>
          </a:p>
          <a:p>
            <a:pPr marL="236538" indent="-236538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increases (up to 150 X) rate of impulse propagation</a:t>
            </a:r>
          </a:p>
          <a:p>
            <a:pPr marL="236538" indent="-236538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  </a:t>
            </a:r>
            <a:r>
              <a:rPr lang="en-US" b="1">
                <a:solidFill>
                  <a:srgbClr val="996633"/>
                </a:solidFill>
                <a:sym typeface="CommonBullets" pitchFamily="34" charset="2"/>
              </a:rPr>
              <a:t>Schwann cells:</a:t>
            </a:r>
            <a:r>
              <a:rPr lang="en-US">
                <a:sym typeface="CommonBullets" pitchFamily="34" charset="2"/>
              </a:rPr>
              <a:t>  membranes &lt;25% protein (minimal channels </a:t>
            </a:r>
            <a:r>
              <a:rPr lang="en-US">
                <a:sym typeface="WP IconicSymbolsA" pitchFamily="2" charset="2"/>
              </a:rPr>
              <a:t> </a:t>
            </a:r>
            <a:r>
              <a:rPr lang="en-US" b="1" i="1">
                <a:solidFill>
                  <a:srgbClr val="996633"/>
                </a:solidFill>
                <a:sym typeface="WP MathA" pitchFamily="2" charset="2"/>
              </a:rPr>
              <a:t>Why?</a:t>
            </a:r>
            <a:r>
              <a:rPr lang="en-US">
                <a:sym typeface="WP MathA" pitchFamily="2" charset="2"/>
              </a:rPr>
              <a:t>)</a:t>
            </a:r>
          </a:p>
          <a:p>
            <a:pPr marL="236538" indent="-236538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rgbClr val="996633"/>
                </a:solidFill>
                <a:sym typeface="CommonBullets" pitchFamily="34" charset="2"/>
              </a:rPr>
              <a:t>Node of Ranvier</a:t>
            </a:r>
            <a:r>
              <a:rPr lang="en-US" i="1">
                <a:sym typeface="CommonBullets" pitchFamily="34" charset="2"/>
              </a:rPr>
              <a:t>? </a:t>
            </a:r>
            <a:r>
              <a:rPr lang="en-US" b="1" i="1">
                <a:solidFill>
                  <a:srgbClr val="996633"/>
                </a:solidFill>
                <a:sym typeface="CommonBullets" pitchFamily="34" charset="2"/>
              </a:rPr>
              <a:t>saltatory conduction</a:t>
            </a:r>
            <a:r>
              <a:rPr lang="en-US" i="1">
                <a:sym typeface="CommonBullets" pitchFamily="34" charset="2"/>
              </a:rPr>
              <a:t>?  Are </a:t>
            </a:r>
            <a:r>
              <a:rPr lang="en-US" b="1" i="1">
                <a:solidFill>
                  <a:srgbClr val="996633"/>
                </a:solidFill>
                <a:sym typeface="CommonBullets" pitchFamily="34" charset="2"/>
              </a:rPr>
              <a:t>dendrites myelinated?</a:t>
            </a:r>
            <a:endParaRPr lang="en-US" b="1">
              <a:solidFill>
                <a:srgbClr val="996633"/>
              </a:solidFill>
              <a:sym typeface="CommonBullets" pitchFamily="34" charset="2"/>
            </a:endParaRPr>
          </a:p>
        </p:txBody>
      </p:sp>
      <p:sp>
        <p:nvSpPr>
          <p:cNvPr id="56323" name="Text Box 4"/>
          <p:cNvSpPr txBox="1">
            <a:spLocks noChangeArrowheads="1"/>
          </p:cNvSpPr>
          <p:nvPr/>
        </p:nvSpPr>
        <p:spPr bwMode="auto">
          <a:xfrm>
            <a:off x="209550" y="6430963"/>
            <a:ext cx="8774113" cy="369887"/>
          </a:xfrm>
          <a:prstGeom prst="rect">
            <a:avLst/>
          </a:prstGeom>
          <a:solidFill>
            <a:schemeClr val="bg1"/>
          </a:solidFill>
          <a:ln w="9525">
            <a:solidFill>
              <a:srgbClr val="996633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800" b="1"/>
              <a:t>Fig. 11.15.  Myelin sheath speeds up impulse propagation</a:t>
            </a:r>
          </a:p>
        </p:txBody>
      </p:sp>
      <p:pic>
        <p:nvPicPr>
          <p:cNvPr id="56324" name="Picture 7" descr="E:\Chapter_11\B_JPEG_Images_and_Tables\b_unlabeled\figure_11_15_unlabeled.jpg"/>
          <p:cNvPicPr>
            <a:picLocks noChangeAspect="1" noChangeArrowheads="1"/>
          </p:cNvPicPr>
          <p:nvPr/>
        </p:nvPicPr>
        <p:blipFill>
          <a:blip r:embed="rId2" cstate="print"/>
          <a:srcRect t="28613" b="37479"/>
          <a:stretch>
            <a:fillRect/>
          </a:stretch>
        </p:blipFill>
        <p:spPr bwMode="auto">
          <a:xfrm>
            <a:off x="563563" y="2732088"/>
            <a:ext cx="8188325" cy="246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5" name="Picture 7" descr="E:\Chapter_11\B_JPEG_Images_and_Tables\b_unlabeled\figure_11_15_unlabeled.jpg"/>
          <p:cNvPicPr>
            <a:picLocks noChangeAspect="1" noChangeArrowheads="1"/>
          </p:cNvPicPr>
          <p:nvPr/>
        </p:nvPicPr>
        <p:blipFill>
          <a:blip r:embed="rId2" cstate="print"/>
          <a:srcRect t="62721" b="12006"/>
          <a:stretch>
            <a:fillRect/>
          </a:stretch>
        </p:blipFill>
        <p:spPr bwMode="auto">
          <a:xfrm>
            <a:off x="550863" y="4449763"/>
            <a:ext cx="8188325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5234750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4"/>
          <p:cNvSpPr>
            <a:spLocks noChangeArrowheads="1"/>
          </p:cNvSpPr>
          <p:nvPr/>
        </p:nvSpPr>
        <p:spPr bwMode="auto">
          <a:xfrm>
            <a:off x="377825" y="344488"/>
            <a:ext cx="85471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myelinated nerves also in CNS:  </a:t>
            </a:r>
            <a:r>
              <a:rPr lang="en-US" b="1">
                <a:solidFill>
                  <a:srgbClr val="996633"/>
                </a:solidFill>
                <a:sym typeface="CommonBullets" pitchFamily="34" charset="2"/>
              </a:rPr>
              <a:t>oligodendrocytes</a:t>
            </a:r>
            <a:r>
              <a:rPr lang="en-US">
                <a:sym typeface="CommonBullets" pitchFamily="34" charset="2"/>
              </a:rPr>
              <a:t>; </a:t>
            </a:r>
            <a:r>
              <a:rPr lang="en-US" b="1">
                <a:solidFill>
                  <a:srgbClr val="996633"/>
                </a:solidFill>
                <a:sym typeface="CommonBullets" pitchFamily="34" charset="2"/>
              </a:rPr>
              <a:t>white</a:t>
            </a: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vs </a:t>
            </a:r>
            <a:r>
              <a:rPr lang="en-US" b="1">
                <a:solidFill>
                  <a:srgbClr val="996633"/>
                </a:solidFill>
                <a:sym typeface="CommonBullets" pitchFamily="34" charset="2"/>
              </a:rPr>
              <a:t>gray matter</a:t>
            </a:r>
          </a:p>
        </p:txBody>
      </p:sp>
      <p:pic>
        <p:nvPicPr>
          <p:cNvPr id="57347" name="Picture 6" descr="oligo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3880" r="12422" b="5174"/>
          <a:stretch>
            <a:fillRect/>
          </a:stretch>
        </p:blipFill>
        <p:spPr bwMode="auto">
          <a:xfrm>
            <a:off x="214313" y="749300"/>
            <a:ext cx="510222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8" name="Picture 8" descr="gray-and-white-matter-of-the-brain"/>
          <p:cNvPicPr>
            <a:picLocks noChangeAspect="1" noChangeArrowheads="1"/>
          </p:cNvPicPr>
          <p:nvPr/>
        </p:nvPicPr>
        <p:blipFill>
          <a:blip r:embed="rId3" cstate="print">
            <a:lum bright="-6000" contrast="18000"/>
          </a:blip>
          <a:srcRect t="1393"/>
          <a:stretch>
            <a:fillRect/>
          </a:stretch>
        </p:blipFill>
        <p:spPr bwMode="auto">
          <a:xfrm>
            <a:off x="5011738" y="3348038"/>
            <a:ext cx="4132262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9" name="Rectangle 9"/>
          <p:cNvSpPr>
            <a:spLocks noChangeArrowheads="1"/>
          </p:cNvSpPr>
          <p:nvPr/>
        </p:nvSpPr>
        <p:spPr bwMode="auto">
          <a:xfrm>
            <a:off x="996950" y="6270625"/>
            <a:ext cx="44338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4"/>
              </a:rPr>
              <a:t>http://reinventioninc.blogspot.com/2005_01_01_reinventioninc_archive.html</a:t>
            </a:r>
            <a:r>
              <a:rPr lang="en-US" sz="1000"/>
              <a:t> </a:t>
            </a:r>
          </a:p>
        </p:txBody>
      </p:sp>
      <p:sp>
        <p:nvSpPr>
          <p:cNvPr id="57350" name="Rectangle 10"/>
          <p:cNvSpPr>
            <a:spLocks noChangeArrowheads="1"/>
          </p:cNvSpPr>
          <p:nvPr/>
        </p:nvSpPr>
        <p:spPr bwMode="auto">
          <a:xfrm>
            <a:off x="2684463" y="1114425"/>
            <a:ext cx="4779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5"/>
              </a:rPr>
              <a:t>http://homepage.psy.utexas.edu/homepage/class/Psy332/Salinas/Cells/Cells.html</a:t>
            </a:r>
            <a:r>
              <a:rPr lang="en-US" sz="10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784003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1023938" y="193675"/>
            <a:ext cx="7015162" cy="605472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b="1" i="1" u="sng">
                <a:solidFill>
                  <a:srgbClr val="008080"/>
                </a:solidFill>
              </a:rPr>
              <a:t>A Clinical Note</a:t>
            </a:r>
            <a:endParaRPr lang="en-US">
              <a:solidFill>
                <a:srgbClr val="008080"/>
              </a:solidFill>
            </a:endParaRPr>
          </a:p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008080"/>
                </a:solidFill>
              </a:rPr>
              <a:t>Multiple Sclerosis: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persistent inflammatory response in which </a:t>
            </a:r>
            <a:r>
              <a:rPr lang="en-US" b="1">
                <a:solidFill>
                  <a:srgbClr val="008080"/>
                </a:solidFill>
                <a:sym typeface="CommonBullets" pitchFamily="34" charset="2"/>
              </a:rPr>
              <a:t>myelin sheaths</a:t>
            </a:r>
            <a:r>
              <a:rPr lang="en-US">
                <a:sym typeface="CommonBullets" pitchFamily="34" charset="2"/>
              </a:rPr>
              <a:t> gradually destroyed (autoimmune? persistent virus?)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cycles of relapse and remission: flare-ups and then</a:t>
            </a:r>
            <a:r>
              <a:rPr lang="en-US" u="sng">
                <a:sym typeface="CommonBullets" pitchFamily="34" charset="2"/>
              </a:rPr>
              <a:t> some</a:t>
            </a:r>
            <a:r>
              <a:rPr lang="en-US">
                <a:sym typeface="CommonBullets" pitchFamily="34" charset="2"/>
              </a:rPr>
              <a:t> healing and myelin regeneration; axons develop 	more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channels in demyelinated areas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blindness (optic nerve), muscle weakness, clumsiness, urinary incontinence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ultimately myelin destruction is permanent and axons “drop out” or degenerate</a:t>
            </a:r>
            <a:endParaRPr lang="en-US" b="1" i="1" u="sng"/>
          </a:p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006666"/>
                </a:solidFill>
                <a:sym typeface="CommonBullets" pitchFamily="34" charset="2"/>
              </a:rPr>
              <a:t>Therapy: </a:t>
            </a:r>
            <a:r>
              <a:rPr lang="en-US" b="1">
                <a:solidFill>
                  <a:srgbClr val="006666"/>
                </a:solidFill>
                <a:sym typeface="CommonBullets" pitchFamily="34" charset="2"/>
              </a:rPr>
              <a:t>  </a:t>
            </a:r>
          </a:p>
          <a:p>
            <a:pPr eaLnBrk="0" hangingPunct="0">
              <a:spcBef>
                <a:spcPct val="50000"/>
              </a:spcBef>
            </a:pPr>
            <a:r>
              <a:rPr lang="en-US" b="1">
                <a:solidFill>
                  <a:srgbClr val="006666"/>
                </a:solidFill>
                <a:sym typeface="CommonBullets" pitchFamily="34" charset="2"/>
              </a:rPr>
              <a:t>	(1) reduce inflammatory destruction</a:t>
            </a:r>
          </a:p>
          <a:p>
            <a:pPr eaLnBrk="0" hangingPunct="0">
              <a:spcBef>
                <a:spcPct val="50000"/>
              </a:spcBef>
            </a:pPr>
            <a:r>
              <a:rPr lang="en-US" b="1">
                <a:solidFill>
                  <a:srgbClr val="006666"/>
                </a:solidFill>
                <a:sym typeface="CommonBullets" pitchFamily="34" charset="2"/>
              </a:rPr>
              <a:t>	(2)  manage symptoms</a:t>
            </a:r>
          </a:p>
          <a:p>
            <a:pPr eaLnBrk="0" hangingPunct="0">
              <a:spcBef>
                <a:spcPct val="50000"/>
              </a:spcBef>
            </a:pPr>
            <a:r>
              <a:rPr lang="en-US" b="1">
                <a:solidFill>
                  <a:srgbClr val="006666"/>
                </a:solidFill>
                <a:sym typeface="CommonBullets" pitchFamily="34" charset="2"/>
              </a:rPr>
              <a:t>	(3)  promote repair of damaged myelin</a:t>
            </a:r>
            <a:endParaRPr lang="en-US" b="1" i="1" u="sng">
              <a:solidFill>
                <a:srgbClr val="006666"/>
              </a:solidFill>
            </a:endParaRPr>
          </a:p>
        </p:txBody>
      </p:sp>
      <p:pic>
        <p:nvPicPr>
          <p:cNvPr id="58371" name="Picture 3" descr="doctorsba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225" y="22225"/>
            <a:ext cx="638175" cy="638175"/>
          </a:xfrm>
          <a:prstGeom prst="rect">
            <a:avLst/>
          </a:prstGeom>
          <a:solidFill>
            <a:srgbClr val="33CCCC"/>
          </a:solidFill>
          <a:ln w="9525">
            <a:solidFill>
              <a:srgbClr val="009999"/>
            </a:solidFill>
            <a:miter lim="800000"/>
            <a:headEnd/>
            <a:tailEnd/>
          </a:ln>
        </p:spPr>
      </p:pic>
      <p:pic>
        <p:nvPicPr>
          <p:cNvPr id="58372" name="Picture 4" descr="doctorsba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225" y="6186488"/>
            <a:ext cx="638175" cy="639762"/>
          </a:xfrm>
          <a:prstGeom prst="rect">
            <a:avLst/>
          </a:prstGeom>
          <a:solidFill>
            <a:srgbClr val="33CCCC"/>
          </a:solidFill>
          <a:ln w="9525">
            <a:solidFill>
              <a:srgbClr val="009999"/>
            </a:solidFill>
            <a:miter lim="800000"/>
            <a:headEnd/>
            <a:tailEnd/>
          </a:ln>
        </p:spPr>
      </p:pic>
      <p:pic>
        <p:nvPicPr>
          <p:cNvPr id="58373" name="Picture 5" descr="doctorsba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50263" y="6186488"/>
            <a:ext cx="639762" cy="639762"/>
          </a:xfrm>
          <a:prstGeom prst="rect">
            <a:avLst/>
          </a:prstGeom>
          <a:solidFill>
            <a:srgbClr val="33CCCC"/>
          </a:solidFill>
          <a:ln w="9525">
            <a:solidFill>
              <a:srgbClr val="009999"/>
            </a:solidFill>
            <a:miter lim="800000"/>
            <a:headEnd/>
            <a:tailEnd/>
          </a:ln>
        </p:spPr>
      </p:pic>
      <p:pic>
        <p:nvPicPr>
          <p:cNvPr id="58374" name="Picture 6" descr="doctorsba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72488" y="11113"/>
            <a:ext cx="639762" cy="638175"/>
          </a:xfrm>
          <a:prstGeom prst="rect">
            <a:avLst/>
          </a:prstGeom>
          <a:solidFill>
            <a:srgbClr val="33CCCC"/>
          </a:solidFill>
          <a:ln w="9525">
            <a:solidFill>
              <a:srgbClr val="009999"/>
            </a:solidFill>
            <a:miter lim="800000"/>
            <a:headEnd/>
            <a:tailEnd/>
          </a:ln>
        </p:spPr>
      </p:pic>
      <p:sp>
        <p:nvSpPr>
          <p:cNvPr id="58375" name="Text Box 7" descr="Newsprint"/>
          <p:cNvSpPr txBox="1">
            <a:spLocks noChangeArrowheads="1"/>
          </p:cNvSpPr>
          <p:nvPr/>
        </p:nvSpPr>
        <p:spPr bwMode="auto">
          <a:xfrm>
            <a:off x="6280150" y="6477000"/>
            <a:ext cx="1263650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1264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2"/>
          <p:cNvSpPr txBox="1">
            <a:spLocks noChangeArrowheads="1"/>
          </p:cNvSpPr>
          <p:nvPr/>
        </p:nvSpPr>
        <p:spPr bwMode="auto">
          <a:xfrm>
            <a:off x="722313" y="1309688"/>
            <a:ext cx="8015287" cy="13430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b="1">
                <a:solidFill>
                  <a:srgbClr val="000099"/>
                </a:solidFill>
              </a:rPr>
              <a:t>THE SYNAPSE</a:t>
            </a:r>
            <a:endParaRPr lang="en-US" sz="1800" b="1">
              <a:solidFill>
                <a:srgbClr val="000099"/>
              </a:solidFill>
            </a:endParaRPr>
          </a:p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junction between 2 neurons or neuron + effector</a:t>
            </a:r>
          </a:p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presynaptic </a:t>
            </a:r>
            <a:r>
              <a:rPr lang="en-US">
                <a:sym typeface="CommonBullets" pitchFamily="34" charset="2"/>
              </a:rPr>
              <a:t>vs 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postsynaptic </a:t>
            </a:r>
            <a:r>
              <a:rPr lang="en-US">
                <a:sym typeface="CommonBullets" pitchFamily="34" charset="2"/>
              </a:rPr>
              <a:t>neuron (most neurons are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both</a:t>
            </a:r>
            <a:r>
              <a:rPr lang="en-US">
                <a:sym typeface="CommonBullets" pitchFamily="34" charset="2"/>
              </a:rPr>
              <a:t>)</a:t>
            </a:r>
          </a:p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2 types of synapses:  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electrical</a:t>
            </a:r>
            <a:r>
              <a:rPr lang="en-US">
                <a:sym typeface="CommonBullets" pitchFamily="34" charset="2"/>
              </a:rPr>
              <a:t> and 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chemical</a:t>
            </a:r>
            <a:endParaRPr lang="en-US"/>
          </a:p>
        </p:txBody>
      </p:sp>
      <p:sp>
        <p:nvSpPr>
          <p:cNvPr id="59395" name="Text Box 4"/>
          <p:cNvSpPr txBox="1">
            <a:spLocks noChangeArrowheads="1"/>
          </p:cNvSpPr>
          <p:nvPr/>
        </p:nvSpPr>
        <p:spPr bwMode="auto">
          <a:xfrm>
            <a:off x="6403975" y="1087438"/>
            <a:ext cx="2135188" cy="339725"/>
          </a:xfrm>
          <a:prstGeom prst="rect">
            <a:avLst/>
          </a:prstGeom>
          <a:solidFill>
            <a:schemeClr val="bg1"/>
          </a:solidFill>
          <a:ln w="9525">
            <a:solidFill>
              <a:srgbClr val="0099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 b="1"/>
              <a:t>Fig. 11.18 </a:t>
            </a:r>
            <a:r>
              <a:rPr lang="en-US" sz="1400" b="1"/>
              <a:t>(7</a:t>
            </a:r>
            <a:r>
              <a:rPr lang="en-US" sz="1400" b="1" baseline="30000"/>
              <a:t>th</a:t>
            </a:r>
            <a:r>
              <a:rPr lang="en-US" sz="1400" b="1"/>
              <a:t> edition)</a:t>
            </a:r>
          </a:p>
        </p:txBody>
      </p:sp>
      <p:sp>
        <p:nvSpPr>
          <p:cNvPr id="59396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1306513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u="sng" dirty="0">
                <a:solidFill>
                  <a:srgbClr val="000099"/>
                </a:solidFill>
              </a:rPr>
              <a:t>2.2.4  Explain the mechanisms of synaptic transmission (synapse, post-synaptic potentials, synaptic integration)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1800" b="1" i="1" dirty="0">
                <a:solidFill>
                  <a:srgbClr val="000099"/>
                </a:solidFill>
              </a:rPr>
              <a:t>   2.2.4.1  differentiate between electrical and chemical synapses in terms of 	relative 	frequencies, distributions, mechanism, speed and properties of 	inter-neuron communication</a:t>
            </a:r>
            <a:endParaRPr lang="en-CA" sz="1800" b="1" i="1" dirty="0">
              <a:solidFill>
                <a:srgbClr val="000099"/>
              </a:solidFill>
            </a:endParaRPr>
          </a:p>
        </p:txBody>
      </p:sp>
      <p:pic>
        <p:nvPicPr>
          <p:cNvPr id="59397" name="Picture 6" descr="E:\Chapter_11\D_JPEG_Images_and_Tables\Unlabeled_without_leaders\figure_11_17_1_unlabeled.jpg"/>
          <p:cNvPicPr>
            <a:picLocks noChangeAspect="1" noChangeArrowheads="1"/>
          </p:cNvPicPr>
          <p:nvPr/>
        </p:nvPicPr>
        <p:blipFill>
          <a:blip r:embed="rId3" cstate="print"/>
          <a:srcRect l="5763" t="5365" r="7635" b="7089"/>
          <a:stretch>
            <a:fillRect/>
          </a:stretch>
        </p:blipFill>
        <p:spPr bwMode="auto">
          <a:xfrm>
            <a:off x="2006600" y="2663825"/>
            <a:ext cx="5262563" cy="412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5888496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185738" y="171450"/>
            <a:ext cx="6797675" cy="2632075"/>
          </a:xfrm>
          <a:prstGeom prst="rect">
            <a:avLst/>
          </a:prstGeom>
          <a:noFill/>
          <a:ln w="9525">
            <a:solidFill>
              <a:srgbClr val="CC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CC0000"/>
                </a:solidFill>
              </a:rPr>
              <a:t>A.  Electrical Synapses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much less common; like </a:t>
            </a:r>
            <a:r>
              <a:rPr lang="en-US" b="1">
                <a:solidFill>
                  <a:srgbClr val="CC3300"/>
                </a:solidFill>
                <a:sym typeface="CommonBullets" pitchFamily="34" charset="2"/>
              </a:rPr>
              <a:t>gap junctions</a:t>
            </a:r>
            <a:endParaRPr lang="en-US">
              <a:solidFill>
                <a:srgbClr val="CC3300"/>
              </a:solidFill>
              <a:sym typeface="CommonBullets" pitchFamily="34" charset="2"/>
            </a:endParaRP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direct current flow - protein channels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rapid transmission</a:t>
            </a:r>
            <a:r>
              <a:rPr lang="en-US">
                <a:sym typeface="CommonBullets" pitchFamily="34" charset="2"/>
              </a:rPr>
              <a:t> (electrically-coupled)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neurons can be </a:t>
            </a:r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synchronized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primarily embryonic, also eye movement; in non-nervous tissue, found in cardiac &amp; smooth muscle where can synchronize contractions</a:t>
            </a:r>
            <a:endParaRPr lang="en-US"/>
          </a:p>
        </p:txBody>
      </p:sp>
      <p:sp>
        <p:nvSpPr>
          <p:cNvPr id="60419" name="Text Box 3"/>
          <p:cNvSpPr txBox="1">
            <a:spLocks noChangeArrowheads="1"/>
          </p:cNvSpPr>
          <p:nvPr/>
        </p:nvSpPr>
        <p:spPr bwMode="auto">
          <a:xfrm>
            <a:off x="360363" y="3246438"/>
            <a:ext cx="8404225" cy="3013075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  <a:buFontTx/>
              <a:buAutoNum type="alphaUcPeriod" startAt="2"/>
            </a:pPr>
            <a:r>
              <a:rPr lang="en-US" b="1" u="sng">
                <a:solidFill>
                  <a:srgbClr val="0066FF"/>
                </a:solidFill>
              </a:rPr>
              <a:t>Chemical Synapses</a:t>
            </a:r>
          </a:p>
          <a:p>
            <a:pPr marL="457200" indent="-457200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release and binding of </a:t>
            </a: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neurotransmitters</a:t>
            </a:r>
          </a:p>
          <a:p>
            <a:pPr marL="457200" indent="-457200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i="1">
                <a:solidFill>
                  <a:srgbClr val="0066CC"/>
                </a:solidFill>
                <a:sym typeface="CommonBullets" pitchFamily="34" charset="2"/>
              </a:rPr>
              <a:t>“Neurotransmitters . . .function to open or close ion channels that influence membrane permeability and, consequently, membrane potential.” (Marieb, /98)</a:t>
            </a:r>
          </a:p>
          <a:p>
            <a:pPr marL="457200" indent="-457200" eaLnBrk="0" hangingPunct="0">
              <a:lnSpc>
                <a:spcPct val="6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CommonBullets" pitchFamily="34" charset="2"/>
              </a:rPr>
              <a:t>2 parts:  (i) </a:t>
            </a:r>
            <a:r>
              <a:rPr lang="en-US" b="1">
                <a:sym typeface="CommonBullets" pitchFamily="34" charset="2"/>
              </a:rPr>
              <a:t>axonal terminal</a:t>
            </a:r>
            <a:r>
              <a:rPr lang="en-US">
                <a:sym typeface="CommonBullets" pitchFamily="34" charset="2"/>
              </a:rPr>
              <a:t>: </a:t>
            </a:r>
          </a:p>
          <a:p>
            <a:pPr marL="457200" indent="-457200" eaLnBrk="0" hangingPunct="0">
              <a:lnSpc>
                <a:spcPct val="6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CommonBullets" pitchFamily="34" charset="2"/>
              </a:rPr>
              <a:t>		(ii) </a:t>
            </a:r>
            <a:r>
              <a:rPr lang="en-US" b="1">
                <a:sym typeface="CommonBullets" pitchFamily="34" charset="2"/>
              </a:rPr>
              <a:t>receptor region</a:t>
            </a:r>
            <a:r>
              <a:rPr lang="en-US">
                <a:sym typeface="CommonBullets" pitchFamily="34" charset="2"/>
              </a:rPr>
              <a:t>: </a:t>
            </a:r>
          </a:p>
          <a:p>
            <a:pPr marL="457200" indent="-457200" algn="ctr" eaLnBrk="0" hangingPunct="0">
              <a:lnSpc>
                <a:spcPct val="7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 i="1">
                <a:sym typeface="CommonBullets" pitchFamily="34" charset="2"/>
              </a:rPr>
              <a:t>What events occur in the </a:t>
            </a:r>
            <a:r>
              <a:rPr lang="en-US" b="1" i="1">
                <a:solidFill>
                  <a:srgbClr val="0066CC"/>
                </a:solidFill>
                <a:sym typeface="CommonBullets" pitchFamily="34" charset="2"/>
              </a:rPr>
              <a:t>synaptic cleft</a:t>
            </a:r>
            <a:r>
              <a:rPr lang="en-US" i="1">
                <a:solidFill>
                  <a:srgbClr val="0066CC"/>
                </a:solidFill>
                <a:sym typeface="CommonBullets" pitchFamily="34" charset="2"/>
              </a:rPr>
              <a:t> </a:t>
            </a:r>
            <a:r>
              <a:rPr lang="en-US" i="1">
                <a:sym typeface="CommonBullets" pitchFamily="34" charset="2"/>
              </a:rPr>
              <a:t>(fluid-filled space of 30-50 nm)</a:t>
            </a:r>
            <a:r>
              <a:rPr lang="en-US" b="1" i="1">
                <a:sym typeface="CommonBullets" pitchFamily="34" charset="2"/>
              </a:rPr>
              <a:t>?</a:t>
            </a:r>
            <a:endParaRPr lang="en-US"/>
          </a:p>
          <a:p>
            <a:pPr marL="457200" indent="-457200" algn="ctr" eaLnBrk="0" hangingPunct="0">
              <a:lnSpc>
                <a:spcPct val="7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olidFill>
                  <a:srgbClr val="0066CC"/>
                </a:solidFill>
                <a:sym typeface="CommonBullets" pitchFamily="34" charset="2"/>
              </a:rPr>
              <a:t>Why is synaptic transmission </a:t>
            </a: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unidirectional</a:t>
            </a:r>
            <a:r>
              <a:rPr lang="en-US">
                <a:solidFill>
                  <a:srgbClr val="0066CC"/>
                </a:solidFill>
                <a:sym typeface="CommonBullets" pitchFamily="34" charset="2"/>
              </a:rPr>
              <a:t>?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86365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1" y="719244"/>
            <a:ext cx="5334000" cy="3471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5800" y="4191000"/>
            <a:ext cx="7848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Gap junction coupled chains of astrocytes draw K+ away from sites of high activity</a:t>
            </a:r>
          </a:p>
          <a:p>
            <a:r>
              <a:rPr lang="en-US" dirty="0">
                <a:solidFill>
                  <a:prstClr val="black"/>
                </a:solidFill>
              </a:rPr>
              <a:t>acting like a bucket brigade</a:t>
            </a:r>
          </a:p>
          <a:p>
            <a:endParaRPr lang="en-US" dirty="0">
              <a:solidFill>
                <a:prstClr val="black"/>
              </a:solidFill>
            </a:endParaRPr>
          </a:p>
          <a:p>
            <a:r>
              <a:rPr lang="en-US" dirty="0" err="1">
                <a:solidFill>
                  <a:prstClr val="black"/>
                </a:solidFill>
              </a:rPr>
              <a:t>Connexins</a:t>
            </a:r>
            <a:r>
              <a:rPr lang="en-US" dirty="0">
                <a:solidFill>
                  <a:prstClr val="black"/>
                </a:solidFill>
              </a:rPr>
              <a:t> are proteins that form gap junctions between cells that freely pass current and small solutes</a:t>
            </a:r>
          </a:p>
          <a:p>
            <a:r>
              <a:rPr lang="en-US" dirty="0">
                <a:solidFill>
                  <a:prstClr val="black"/>
                </a:solidFill>
              </a:rPr>
              <a:t>- spread of excitatory current through heart tissue (and smooth muscle)</a:t>
            </a:r>
          </a:p>
          <a:p>
            <a:r>
              <a:rPr lang="en-US" dirty="0">
                <a:solidFill>
                  <a:prstClr val="black"/>
                </a:solidFill>
              </a:rPr>
              <a:t>- synchronization of neural network activity (fast spiking parvalbumin interneuron</a:t>
            </a:r>
          </a:p>
          <a:p>
            <a:r>
              <a:rPr lang="en-US" dirty="0">
                <a:solidFill>
                  <a:prstClr val="black"/>
                </a:solidFill>
              </a:rPr>
              <a:t>- coordination of actions, postpartum oxytocin neurons  </a:t>
            </a: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1524000"/>
            <a:ext cx="320040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985051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/>
          <p:cNvSpPr txBox="1">
            <a:spLocks noChangeArrowheads="1"/>
          </p:cNvSpPr>
          <p:nvPr/>
        </p:nvSpPr>
        <p:spPr bwMode="auto">
          <a:xfrm>
            <a:off x="0" y="107950"/>
            <a:ext cx="9144000" cy="660241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000099"/>
                </a:solidFill>
              </a:rPr>
              <a:t>2.2.4.2 illustrate and describe the main features of chemical synaptic transmission; briefly describe 3 ways in which chemical synaptic transmission can be terminated</a:t>
            </a: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u="sng">
                <a:solidFill>
                  <a:srgbClr val="A50021"/>
                </a:solidFill>
              </a:rPr>
              <a:t>Mechanism of Synaptic Communication</a:t>
            </a: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990033"/>
                </a:solidFill>
              </a:rPr>
              <a:t>Initiation:</a:t>
            </a:r>
            <a:endParaRPr lang="en-US">
              <a:solidFill>
                <a:srgbClr val="990033"/>
              </a:solidFill>
            </a:endParaRP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1.  </a:t>
            </a:r>
            <a:r>
              <a:rPr lang="en-US" b="1">
                <a:solidFill>
                  <a:srgbClr val="990033"/>
                </a:solidFill>
              </a:rPr>
              <a:t>Ca</a:t>
            </a:r>
            <a:r>
              <a:rPr lang="en-US" b="1" baseline="30000">
                <a:solidFill>
                  <a:srgbClr val="990033"/>
                </a:solidFill>
              </a:rPr>
              <a:t>++</a:t>
            </a:r>
            <a:r>
              <a:rPr lang="en-US" b="1">
                <a:solidFill>
                  <a:srgbClr val="990033"/>
                </a:solidFill>
              </a:rPr>
              <a:t> gates</a:t>
            </a:r>
            <a:r>
              <a:rPr lang="en-US"/>
              <a:t> open in presynaptic terminal</a:t>
            </a: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2.  </a:t>
            </a:r>
            <a:r>
              <a:rPr lang="en-US" b="1">
                <a:solidFill>
                  <a:srgbClr val="990033"/>
                </a:solidFill>
              </a:rPr>
              <a:t>Neurotransmitter</a:t>
            </a:r>
            <a:r>
              <a:rPr lang="en-US"/>
              <a:t> release</a:t>
            </a: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3.  </a:t>
            </a:r>
            <a:r>
              <a:rPr lang="en-US" b="1">
                <a:solidFill>
                  <a:srgbClr val="990033"/>
                </a:solidFill>
              </a:rPr>
              <a:t>Neurotransmitter</a:t>
            </a:r>
            <a:r>
              <a:rPr lang="en-US"/>
              <a:t> binds to postsynaptic receptors</a:t>
            </a: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4.  </a:t>
            </a:r>
            <a:r>
              <a:rPr lang="en-US" b="1">
                <a:solidFill>
                  <a:srgbClr val="990033"/>
                </a:solidFill>
              </a:rPr>
              <a:t>Ion channels</a:t>
            </a:r>
            <a:r>
              <a:rPr lang="en-US"/>
              <a:t> open in postsynaptic membranes</a:t>
            </a:r>
          </a:p>
          <a:p>
            <a:pPr marL="236538" indent="-236538"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>
                <a:solidFill>
                  <a:srgbClr val="A50021"/>
                </a:solidFill>
              </a:rPr>
              <a:t>NB: ~300 vesicles emptied/impulse - </a:t>
            </a:r>
            <a:r>
              <a:rPr lang="en-US" i="1">
                <a:solidFill>
                  <a:srgbClr val="A50021"/>
                </a:solidFill>
              </a:rPr>
              <a:t>So what happens when we have increased impulse frequency???</a:t>
            </a:r>
          </a:p>
        </p:txBody>
      </p:sp>
      <p:sp>
        <p:nvSpPr>
          <p:cNvPr id="61443" name="Text Box 4" descr="Newsprint"/>
          <p:cNvSpPr txBox="1">
            <a:spLocks noChangeArrowheads="1"/>
          </p:cNvSpPr>
          <p:nvPr/>
        </p:nvSpPr>
        <p:spPr bwMode="auto">
          <a:xfrm>
            <a:off x="7361238" y="6407150"/>
            <a:ext cx="1495425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 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61444" name="Picture 5" descr="E:\Chapter_11\D_JPEG_Images_and_Tables\Labeled\figure_11_17_2_labeled.jpg"/>
          <p:cNvPicPr>
            <a:picLocks noChangeAspect="1" noChangeArrowheads="1"/>
          </p:cNvPicPr>
          <p:nvPr/>
        </p:nvPicPr>
        <p:blipFill>
          <a:blip r:embed="rId3" cstate="print"/>
          <a:srcRect l="2940" t="2744" r="2757" b="39211"/>
          <a:stretch>
            <a:fillRect/>
          </a:stretch>
        </p:blipFill>
        <p:spPr bwMode="auto">
          <a:xfrm>
            <a:off x="3478213" y="857250"/>
            <a:ext cx="5608637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6214975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4" descr="Newsprint"/>
          <p:cNvSpPr txBox="1">
            <a:spLocks noChangeArrowheads="1"/>
          </p:cNvSpPr>
          <p:nvPr/>
        </p:nvSpPr>
        <p:spPr bwMode="auto">
          <a:xfrm>
            <a:off x="7486650" y="6407150"/>
            <a:ext cx="1370013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 of 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62467" name="Rectangle 4"/>
          <p:cNvSpPr>
            <a:spLocks noChangeArrowheads="1"/>
          </p:cNvSpPr>
          <p:nvPr/>
        </p:nvSpPr>
        <p:spPr bwMode="auto">
          <a:xfrm>
            <a:off x="193675" y="309563"/>
            <a:ext cx="8482013" cy="170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990033"/>
                </a:solidFill>
              </a:rPr>
              <a:t>Termination:</a:t>
            </a:r>
            <a:endParaRPr lang="en-US"/>
          </a:p>
          <a:p>
            <a:pPr marL="236538" indent="-2365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3 options:</a:t>
            </a:r>
          </a:p>
          <a:p>
            <a:pPr marL="236538" indent="-2365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(i)  </a:t>
            </a:r>
            <a:r>
              <a:rPr lang="en-US" b="1">
                <a:solidFill>
                  <a:srgbClr val="A50021"/>
                </a:solidFill>
                <a:sym typeface="CommonBullets" pitchFamily="34" charset="2"/>
              </a:rPr>
              <a:t>degradation</a:t>
            </a:r>
            <a:r>
              <a:rPr lang="en-US">
                <a:sym typeface="CommonBullets" pitchFamily="34" charset="2"/>
              </a:rPr>
              <a:t> by enzymes of postsynaptic membrane (acetylcholine)</a:t>
            </a:r>
          </a:p>
          <a:p>
            <a:pPr marL="236538" indent="-2365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(ii)  </a:t>
            </a:r>
            <a:r>
              <a:rPr lang="en-US" b="1">
                <a:solidFill>
                  <a:srgbClr val="A50021"/>
                </a:solidFill>
                <a:sym typeface="CommonBullets" pitchFamily="34" charset="2"/>
              </a:rPr>
              <a:t>reuptake</a:t>
            </a:r>
            <a:r>
              <a:rPr lang="en-US">
                <a:sym typeface="CommonBullets" pitchFamily="34" charset="2"/>
              </a:rPr>
              <a:t> by presynaptic terminal (norepinephrine)</a:t>
            </a:r>
          </a:p>
          <a:p>
            <a:pPr marL="236538" indent="-2365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(iii)  </a:t>
            </a:r>
            <a:r>
              <a:rPr lang="en-US" b="1">
                <a:solidFill>
                  <a:srgbClr val="A50021"/>
                </a:solidFill>
                <a:sym typeface="CommonBullets" pitchFamily="34" charset="2"/>
              </a:rPr>
              <a:t>diffusion</a:t>
            </a:r>
            <a:r>
              <a:rPr lang="en-US">
                <a:sym typeface="CommonBullets" pitchFamily="34" charset="2"/>
              </a:rPr>
              <a:t> away from synaptic site (nitric oxide)</a:t>
            </a:r>
            <a:endParaRPr lang="en-US"/>
          </a:p>
        </p:txBody>
      </p:sp>
      <p:pic>
        <p:nvPicPr>
          <p:cNvPr id="62468" name="Picture 6" descr="E:\Chapter_11\D_JPEG_Images_and_Tables\Labeled\figure_11_17_3_labeled.jpg"/>
          <p:cNvPicPr>
            <a:picLocks noChangeAspect="1" noChangeArrowheads="1"/>
          </p:cNvPicPr>
          <p:nvPr/>
        </p:nvPicPr>
        <p:blipFill>
          <a:blip r:embed="rId3" cstate="print"/>
          <a:srcRect l="3181" t="3378" r="3409" b="34291"/>
          <a:stretch>
            <a:fillRect/>
          </a:stretch>
        </p:blipFill>
        <p:spPr bwMode="auto">
          <a:xfrm>
            <a:off x="1281113" y="2149475"/>
            <a:ext cx="5141912" cy="461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51525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660400" y="766763"/>
            <a:ext cx="748823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b="1" i="1" u="sng">
                <a:solidFill>
                  <a:srgbClr val="990033"/>
                </a:solidFill>
                <a:sym typeface="CommonBullets" pitchFamily="34" charset="2"/>
              </a:rPr>
              <a:t>Synaptic Delay:</a:t>
            </a:r>
            <a:endParaRPr lang="en-US"/>
          </a:p>
          <a:p>
            <a:pPr eaLnBrk="0" hangingPunct="0"/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slowest (rate-limiting) step of neurotransmission - </a:t>
            </a:r>
            <a:r>
              <a:rPr lang="en-US" b="1">
                <a:solidFill>
                  <a:srgbClr val="990033"/>
                </a:solidFill>
                <a:sym typeface="CommonBullets" pitchFamily="34" charset="2"/>
              </a:rPr>
              <a:t>Why??</a:t>
            </a:r>
            <a:endParaRPr lang="en-US"/>
          </a:p>
          <a:p>
            <a:pPr eaLnBrk="0" hangingPunct="0"/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time for NT release, diffusion &amp; receptor binding: </a:t>
            </a:r>
            <a:r>
              <a:rPr lang="en-US" u="sng">
                <a:sym typeface="CommonBullets" pitchFamily="34" charset="2"/>
              </a:rPr>
              <a:t>0.3-5 ms</a:t>
            </a:r>
          </a:p>
        </p:txBody>
      </p:sp>
      <p:sp>
        <p:nvSpPr>
          <p:cNvPr id="63491" name="Rectangle 3"/>
          <p:cNvSpPr>
            <a:spLocks noChangeArrowheads="1"/>
          </p:cNvSpPr>
          <p:nvPr/>
        </p:nvSpPr>
        <p:spPr bwMode="auto">
          <a:xfrm>
            <a:off x="381000" y="300038"/>
            <a:ext cx="3665538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000099"/>
                </a:solidFill>
              </a:rPr>
              <a:t>2.2.4.3  define synaptic delay</a:t>
            </a:r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174625" y="2609850"/>
            <a:ext cx="8969375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800000"/>
                </a:solidFill>
              </a:rPr>
              <a:t>2.2.4.4  distinguish between EPSPs and IPSPs in terms of channels 	opened and end results in terms of membrane potential/ease of 	generating an action potential</a:t>
            </a:r>
          </a:p>
        </p:txBody>
      </p:sp>
      <p:sp>
        <p:nvSpPr>
          <p:cNvPr id="63493" name="Rectangle 5"/>
          <p:cNvSpPr>
            <a:spLocks noChangeArrowheads="1"/>
          </p:cNvSpPr>
          <p:nvPr/>
        </p:nvSpPr>
        <p:spPr bwMode="auto">
          <a:xfrm>
            <a:off x="168275" y="3532188"/>
            <a:ext cx="875982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u="sng">
                <a:solidFill>
                  <a:srgbClr val="000099"/>
                </a:solidFill>
              </a:rPr>
              <a:t>Postsynaptic Potentials</a:t>
            </a:r>
          </a:p>
          <a:p>
            <a:pPr algn="ctr" eaLnBrk="0" hangingPunct="0"/>
            <a:r>
              <a:rPr lang="en-US">
                <a:sym typeface="CommonBullets" pitchFamily="34" charset="2"/>
              </a:rPr>
              <a:t>channels respond to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chemicals</a:t>
            </a:r>
            <a:r>
              <a:rPr lang="en-US">
                <a:sym typeface="CommonBullets" pitchFamily="34" charset="2"/>
              </a:rPr>
              <a:t> rather than changes in membrane potential</a:t>
            </a:r>
          </a:p>
          <a:p>
            <a:pPr algn="ctr" eaLnBrk="0" hangingPunct="0"/>
            <a:r>
              <a:rPr lang="en-US">
                <a:sym typeface="CommonBullets" pitchFamily="34" charset="2"/>
              </a:rPr>
              <a:t>channels mediate local changes in membrane potential:  </a:t>
            </a: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graded</a:t>
            </a:r>
            <a:r>
              <a:rPr lang="en-US">
                <a:sym typeface="CommonBullets" pitchFamily="34" charset="2"/>
              </a:rPr>
              <a:t> per amount of NT</a:t>
            </a:r>
          </a:p>
          <a:p>
            <a:pPr eaLnBrk="0" hangingPunct="0"/>
            <a:r>
              <a:rPr lang="en-US" u="sng">
                <a:sym typeface="CommonBullets" pitchFamily="34" charset="2"/>
              </a:rPr>
              <a:t>2 types of PSPs:</a:t>
            </a:r>
            <a:r>
              <a:rPr lang="en-US">
                <a:sym typeface="CommonBullets" pitchFamily="34" charset="2"/>
              </a:rPr>
              <a:t>   </a:t>
            </a:r>
          </a:p>
          <a:p>
            <a:pPr eaLnBrk="0" hangingPunct="0"/>
            <a:r>
              <a:rPr lang="en-US">
                <a:sym typeface="CommonBullets" pitchFamily="34" charset="2"/>
              </a:rPr>
              <a:t>	(i)  </a:t>
            </a: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excitatory postsynaptic potentials (EPSPs)</a:t>
            </a:r>
          </a:p>
          <a:p>
            <a:pPr eaLnBrk="0" hangingPunct="0"/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	</a:t>
            </a:r>
            <a:r>
              <a:rPr lang="en-US">
                <a:sym typeface="CommonBullets" pitchFamily="34" charset="2"/>
              </a:rPr>
              <a:t>(ii)  </a:t>
            </a: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inhibitory postsynaptic potentials (IPSPs)</a:t>
            </a:r>
          </a:p>
        </p:txBody>
      </p:sp>
    </p:spTree>
    <p:extLst>
      <p:ext uri="{BB962C8B-B14F-4D97-AF65-F5344CB8AC3E}">
        <p14:creationId xmlns:p14="http://schemas.microsoft.com/office/powerpoint/2010/main" val="259629997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0" y="85725"/>
            <a:ext cx="9144000" cy="187325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000099"/>
                </a:solidFill>
                <a:sym typeface="CommonBullets" pitchFamily="34" charset="2"/>
              </a:rPr>
              <a:t>EPSPs:</a:t>
            </a:r>
            <a:r>
              <a:rPr lang="en-US" i="1">
                <a:sym typeface="CommonBullets" pitchFamily="34" charset="2"/>
              </a:rPr>
              <a:t> 		     </a:t>
            </a:r>
            <a:endParaRPr lang="en-US">
              <a:sym typeface="CommonBullets" pitchFamily="34" charset="2"/>
            </a:endParaRP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NT binding </a:t>
            </a:r>
            <a:r>
              <a:rPr lang="en-US">
                <a:sym typeface="WP IconicSymbolsA" pitchFamily="2" charset="2"/>
              </a:rPr>
              <a:t></a:t>
            </a:r>
            <a:r>
              <a:rPr lang="en-US">
                <a:sym typeface="WP MathA" pitchFamily="2" charset="2"/>
              </a:rPr>
              <a:t> membrane depolarization; opens</a:t>
            </a:r>
            <a:r>
              <a:rPr lang="en-US">
                <a:sym typeface="CommonBullets" pitchFamily="34" charset="2"/>
              </a:rPr>
              <a:t>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one</a:t>
            </a:r>
            <a:r>
              <a:rPr lang="en-US">
                <a:sym typeface="CommonBullets" pitchFamily="34" charset="2"/>
              </a:rPr>
              <a:t> channel for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both</a:t>
            </a:r>
            <a:r>
              <a:rPr lang="en-US">
                <a:sym typeface="CommonBullets" pitchFamily="34" charset="2"/>
              </a:rPr>
              <a:t>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&amp; K</a:t>
            </a:r>
            <a:r>
              <a:rPr lang="en-US" baseline="30000">
                <a:sym typeface="CommonBullets" pitchFamily="34" charset="2"/>
              </a:rPr>
              <a:t>+</a:t>
            </a:r>
            <a:endParaRPr lang="en-US" u="sng">
              <a:solidFill>
                <a:srgbClr val="000099"/>
              </a:solidFill>
              <a:sym typeface="CommonBullets" pitchFamily="34" charset="2"/>
            </a:endParaRP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electrochemical gradient for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steeper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than for K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; </a:t>
            </a: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 what is end result??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 i="1">
                <a:solidFill>
                  <a:srgbClr val="003399"/>
                </a:solidFill>
                <a:sym typeface="CommonBullets" pitchFamily="34" charset="2"/>
              </a:rPr>
              <a:t>what is generated is NOT an AP; only axonal membranes can generate APs!!; get local, graded depolarizations called EPSPs; if strong enough to reach axon hillock, then get AP</a:t>
            </a:r>
          </a:p>
        </p:txBody>
      </p:sp>
      <p:pic>
        <p:nvPicPr>
          <p:cNvPr id="64515" name="Picture 3" descr="11_19"/>
          <p:cNvPicPr>
            <a:picLocks noChangeAspect="1" noChangeArrowheads="1"/>
          </p:cNvPicPr>
          <p:nvPr/>
        </p:nvPicPr>
        <p:blipFill>
          <a:blip r:embed="rId2" cstate="print">
            <a:lum bright="-12000" contrast="18000"/>
          </a:blip>
          <a:srcRect l="2475" t="5942" r="3825" b="10219"/>
          <a:stretch>
            <a:fillRect/>
          </a:stretch>
        </p:blipFill>
        <p:spPr bwMode="auto">
          <a:xfrm>
            <a:off x="1946275" y="3560763"/>
            <a:ext cx="7112000" cy="328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533400" y="5045075"/>
            <a:ext cx="1254125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/>
              <a:t>Fig. 11.18</a:t>
            </a:r>
          </a:p>
        </p:txBody>
      </p:sp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257175" y="2017713"/>
            <a:ext cx="8621713" cy="1473200"/>
          </a:xfrm>
          <a:prstGeom prst="rect">
            <a:avLst/>
          </a:prstGeom>
          <a:noFill/>
          <a:ln w="9525">
            <a:solidFill>
              <a:srgbClr val="0033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000099"/>
                </a:solidFill>
              </a:rPr>
              <a:t>IPSPs:</a:t>
            </a:r>
            <a:endParaRPr lang="en-US" b="1"/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NT binding </a:t>
            </a:r>
            <a:r>
              <a:rPr lang="en-US">
                <a:sym typeface="WP IconicSymbolsA" pitchFamily="2" charset="2"/>
              </a:rPr>
              <a:t></a:t>
            </a:r>
            <a:r>
              <a:rPr lang="en-US">
                <a:sym typeface="WP MathA" pitchFamily="2" charset="2"/>
              </a:rPr>
              <a:t> membrane hyperpolarization by inc. permeability to K</a:t>
            </a:r>
            <a:r>
              <a:rPr lang="en-US" baseline="30000">
                <a:sym typeface="WP MathA" pitchFamily="2" charset="2"/>
              </a:rPr>
              <a:t>+</a:t>
            </a:r>
            <a:r>
              <a:rPr lang="en-US">
                <a:sym typeface="WP MathA" pitchFamily="2" charset="2"/>
              </a:rPr>
              <a:t> or Cl</a:t>
            </a:r>
            <a:r>
              <a:rPr lang="en-US" baseline="30000">
                <a:sym typeface="WP MathA" pitchFamily="2" charset="2"/>
              </a:rPr>
              <a:t>-</a:t>
            </a:r>
            <a:endParaRPr lang="en-US">
              <a:sym typeface="WP MathA" pitchFamily="2" charset="2"/>
            </a:endParaRP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What is the end result in terms of membrane potential?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What is end result in terms of ease of generating an AP?</a:t>
            </a:r>
            <a:endParaRPr lang="en-US" b="1" i="1" u="sng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22681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>
                <a:solidFill>
                  <a:srgbClr val="0066FF"/>
                </a:solidFill>
              </a:rPr>
              <a:t>2.2.4.5  define (in terms of EPSPs &amp; IPSPs): temporal summation, spatial summation; justify the role of the axon hillock as the neural integrator</a:t>
            </a:r>
          </a:p>
        </p:txBody>
      </p:sp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411163" y="568325"/>
            <a:ext cx="7512050" cy="186372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 b="1" u="sng">
                <a:solidFill>
                  <a:srgbClr val="0066FF"/>
                </a:solidFill>
              </a:rPr>
              <a:t>C1.  Summation by Postsynaptic Neuron</a:t>
            </a:r>
          </a:p>
          <a:p>
            <a:pPr algn="ctr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 b="1">
                <a:solidFill>
                  <a:srgbClr val="0066FF"/>
                </a:solidFill>
                <a:sym typeface="CommonBullets" pitchFamily="34" charset="2"/>
              </a:rPr>
              <a:t>single</a:t>
            </a:r>
            <a:r>
              <a:rPr lang="en-US">
                <a:sym typeface="CommonBullets" pitchFamily="34" charset="2"/>
              </a:rPr>
              <a:t> EPSP cannot generate an AP</a:t>
            </a:r>
          </a:p>
          <a:p>
            <a:pPr algn="ctr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2 types of summation (</a:t>
            </a:r>
            <a:r>
              <a:rPr lang="en-US">
                <a:solidFill>
                  <a:srgbClr val="0066CC"/>
                </a:solidFill>
                <a:sym typeface="CommonBullets" pitchFamily="34" charset="2"/>
              </a:rPr>
              <a:t>EPSPs </a:t>
            </a:r>
            <a:r>
              <a:rPr lang="en-US">
                <a:sym typeface="CommonBullets" pitchFamily="34" charset="2"/>
              </a:rPr>
              <a:t>&amp;</a:t>
            </a:r>
            <a:r>
              <a:rPr lang="en-US">
                <a:solidFill>
                  <a:srgbClr val="0066CC"/>
                </a:solidFill>
                <a:sym typeface="CommonBullets" pitchFamily="34" charset="2"/>
              </a:rPr>
              <a:t> IPSPs)</a:t>
            </a:r>
            <a:r>
              <a:rPr lang="en-US">
                <a:sym typeface="CommonBullets" pitchFamily="34" charset="2"/>
              </a:rPr>
              <a:t>:</a:t>
            </a:r>
            <a:endParaRPr lang="en-US" b="1">
              <a:solidFill>
                <a:srgbClr val="0066CC"/>
              </a:solidFill>
              <a:sym typeface="CommonBullets" pitchFamily="34" charset="2"/>
            </a:endParaRPr>
          </a:p>
          <a:p>
            <a:pPr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	   (i)  </a:t>
            </a:r>
            <a:r>
              <a:rPr lang="en-US" b="1" i="1">
                <a:solidFill>
                  <a:srgbClr val="0066CC"/>
                </a:solidFill>
                <a:sym typeface="CommonBullets" pitchFamily="34" charset="2"/>
              </a:rPr>
              <a:t>temporal:  	   </a:t>
            </a: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(ii)  </a:t>
            </a:r>
            <a:r>
              <a:rPr lang="en-US" b="1" i="1">
                <a:solidFill>
                  <a:srgbClr val="0066CC"/>
                </a:solidFill>
                <a:sym typeface="CommonBullets" pitchFamily="34" charset="2"/>
              </a:rPr>
              <a:t>spatial:</a:t>
            </a:r>
          </a:p>
          <a:p>
            <a:pPr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axon hillock = </a:t>
            </a: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neural integrator </a:t>
            </a:r>
            <a:r>
              <a:rPr lang="en-US">
                <a:solidFill>
                  <a:srgbClr val="0066CC"/>
                </a:solidFill>
                <a:sym typeface="CommonBullets" pitchFamily="34" charset="2"/>
              </a:rPr>
              <a:t>(numerous EPSPs &amp; IPSPs)</a:t>
            </a:r>
            <a:endParaRPr lang="en-US" b="1">
              <a:sym typeface="CommonBullets" pitchFamily="34" charset="2"/>
            </a:endParaRPr>
          </a:p>
          <a:p>
            <a:pPr algn="ctr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most </a:t>
            </a:r>
            <a:r>
              <a:rPr lang="en-US" b="1">
                <a:solidFill>
                  <a:srgbClr val="0066FF"/>
                </a:solidFill>
                <a:sym typeface="CommonBullets" pitchFamily="34" charset="2"/>
              </a:rPr>
              <a:t>effective</a:t>
            </a:r>
            <a:r>
              <a:rPr lang="en-US">
                <a:sym typeface="CommonBullets" pitchFamily="34" charset="2"/>
              </a:rPr>
              <a:t> synapses:closest to axon hillock – </a:t>
            </a:r>
            <a:r>
              <a:rPr lang="en-US" i="1">
                <a:solidFill>
                  <a:srgbClr val="0066FF"/>
                </a:solidFill>
                <a:sym typeface="CommonBullets" pitchFamily="34" charset="2"/>
              </a:rPr>
              <a:t>why??</a:t>
            </a:r>
            <a:endParaRPr lang="en-US" i="1" u="sng">
              <a:solidFill>
                <a:srgbClr val="0066FF"/>
              </a:solidFill>
            </a:endParaRPr>
          </a:p>
        </p:txBody>
      </p:sp>
      <p:pic>
        <p:nvPicPr>
          <p:cNvPr id="65540" name="Picture 6" descr="E:\Chapter_11\B_JPEG_Images_and_Tables\a_labeled\figure_11_19_labeled.jpg"/>
          <p:cNvPicPr>
            <a:picLocks noChangeAspect="1" noChangeArrowheads="1"/>
          </p:cNvPicPr>
          <p:nvPr/>
        </p:nvPicPr>
        <p:blipFill>
          <a:blip r:embed="rId2" cstate="print"/>
          <a:srcRect l="1463" t="2515" r="3528" b="19592"/>
          <a:stretch>
            <a:fillRect/>
          </a:stretch>
        </p:blipFill>
        <p:spPr bwMode="auto">
          <a:xfrm>
            <a:off x="211138" y="2544763"/>
            <a:ext cx="8821737" cy="429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7793038" y="2190750"/>
            <a:ext cx="1273175" cy="3667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0066CC"/>
                </a:solidFill>
              </a:rPr>
              <a:t>Fig. 11.19</a:t>
            </a:r>
          </a:p>
        </p:txBody>
      </p:sp>
    </p:spTree>
    <p:extLst>
      <p:ext uri="{BB962C8B-B14F-4D97-AF65-F5344CB8AC3E}">
        <p14:creationId xmlns:p14="http://schemas.microsoft.com/office/powerpoint/2010/main" val="223791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963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381000"/>
            <a:ext cx="5943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https://www.youtube.com/watch?v=bcnf3ZRl5ug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866900"/>
            <a:ext cx="79629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The human brain has a huge number of synapses. Each of the 10</a:t>
            </a:r>
            <a:r>
              <a:rPr lang="en-US" sz="2800" baseline="30000" dirty="0"/>
              <a:t>11</a:t>
            </a:r>
            <a:r>
              <a:rPr lang="en-US" sz="2800" dirty="0"/>
              <a:t> (</a:t>
            </a:r>
            <a:r>
              <a:rPr lang="en-US" sz="2800" b="1" dirty="0"/>
              <a:t>one hundred billion</a:t>
            </a:r>
            <a:r>
              <a:rPr lang="en-US" sz="2800" dirty="0"/>
              <a:t>) neurons has on average 7,000 synaptic connections to other neurons. It has been estimated that the brain of a three-year-old child has about 10</a:t>
            </a:r>
            <a:r>
              <a:rPr lang="en-US" sz="2800" baseline="30000" dirty="0"/>
              <a:t>15</a:t>
            </a:r>
            <a:r>
              <a:rPr lang="en-US" sz="2800" dirty="0"/>
              <a:t> synapses (1 quadrillion)</a:t>
            </a:r>
          </a:p>
          <a:p>
            <a:endParaRPr lang="en-US" sz="2800" dirty="0"/>
          </a:p>
          <a:p>
            <a:r>
              <a:rPr lang="en-US" sz="2800" dirty="0"/>
              <a:t>Connections are constantly evolving, in a toddler</a:t>
            </a:r>
          </a:p>
          <a:p>
            <a:r>
              <a:rPr lang="en-US" sz="2800" dirty="0"/>
              <a:t>at the rate of 700 per second.</a:t>
            </a:r>
          </a:p>
        </p:txBody>
      </p:sp>
    </p:spTree>
    <p:extLst>
      <p:ext uri="{BB962C8B-B14F-4D97-AF65-F5344CB8AC3E}">
        <p14:creationId xmlns:p14="http://schemas.microsoft.com/office/powerpoint/2010/main" val="33586637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3206</Words>
  <Application>Microsoft Office PowerPoint</Application>
  <PresentationFormat>On-screen Show (4:3)</PresentationFormat>
  <Paragraphs>400</Paragraphs>
  <Slides>48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61" baseType="lpstr">
      <vt:lpstr>Arial</vt:lpstr>
      <vt:lpstr>Arial Narrow</vt:lpstr>
      <vt:lpstr>Arial Unicode MS</vt:lpstr>
      <vt:lpstr>Calibri</vt:lpstr>
      <vt:lpstr>CommonBullets</vt:lpstr>
      <vt:lpstr>NuptialScript</vt:lpstr>
      <vt:lpstr>Symbol</vt:lpstr>
      <vt:lpstr>Times New Roman</vt:lpstr>
      <vt:lpstr>WP IconicSymbolsA</vt:lpstr>
      <vt:lpstr>WP MathA</vt:lpstr>
      <vt:lpstr>Office Theme</vt:lpstr>
      <vt:lpstr>Default Design</vt:lpstr>
      <vt:lpstr>Clip</vt:lpstr>
      <vt:lpstr>ANP1105C  Neuron Sept 14/18 2018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medtech</dc:creator>
  <cp:lastModifiedBy>claire_poulin@outlook.com</cp:lastModifiedBy>
  <cp:revision>16</cp:revision>
  <dcterms:created xsi:type="dcterms:W3CDTF">2016-09-13T18:32:31Z</dcterms:created>
  <dcterms:modified xsi:type="dcterms:W3CDTF">2018-09-13T21:49:06Z</dcterms:modified>
</cp:coreProperties>
</file>