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rels" ContentType="application/vnd.openxmlformats-package.relationships+xml"/>
  <Default Extension="emf" ContentType="image/x-emf"/>
  <Default Extension="wdp" ContentType="image/vnd.ms-photo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5" Type="http://schemas.openxmlformats.org/officeDocument/2006/relationships/custom-properties" Target="docProps/custom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5"/>
  </p:sldMasterIdLst>
  <p:sldIdLst>
    <p:sldId id="259" r:id="rId6"/>
    <p:sldId id="256" r:id="rId7"/>
    <p:sldId id="260" r:id="rId8"/>
    <p:sldId id="258" r:id="rId9"/>
    <p:sldId id="262" r:id="rId10"/>
    <p:sldId id="263" r:id="rId11"/>
    <p:sldId id="264" r:id="rId12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CE7D8"/>
    <a:srgbClr val="736003"/>
    <a:srgbClr val="E84B02"/>
    <a:srgbClr val="FFFFFF"/>
    <a:srgbClr val="6E5600"/>
    <a:srgbClr val="BA0003"/>
    <a:srgbClr val="62139E"/>
    <a:srgbClr val="219797"/>
    <a:srgbClr val="E3CD74"/>
    <a:srgbClr val="EEB42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22" autoAdjust="0"/>
    <p:restoredTop sz="94649" autoAdjust="0"/>
  </p:normalViewPr>
  <p:slideViewPr>
    <p:cSldViewPr>
      <p:cViewPr varScale="1">
        <p:scale>
          <a:sx n="64" d="100"/>
          <a:sy n="64" d="100"/>
        </p:scale>
        <p:origin x="-173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printerSettings" Target="printerSettings/printerSettings1.bin"/><Relationship Id="rId14" Type="http://schemas.openxmlformats.org/officeDocument/2006/relationships/presProps" Target="presProps.xml"/><Relationship Id="rId15" Type="http://schemas.openxmlformats.org/officeDocument/2006/relationships/viewProps" Target="viewProps.xml"/><Relationship Id="rId16" Type="http://schemas.openxmlformats.org/officeDocument/2006/relationships/theme" Target="theme/theme1.xml"/><Relationship Id="rId17" Type="http://schemas.openxmlformats.org/officeDocument/2006/relationships/tableStyles" Target="tableStyles.xml"/><Relationship Id="rId1" Type="http://schemas.openxmlformats.org/officeDocument/2006/relationships/customXml" Target="../customXml/item1.xml"/><Relationship Id="rId2" Type="http://schemas.openxmlformats.org/officeDocument/2006/relationships/customXml" Target="../customXml/item2.xml"/><Relationship Id="rId3" Type="http://schemas.openxmlformats.org/officeDocument/2006/relationships/customXml" Target="../customXml/item3.xml"/><Relationship Id="rId4" Type="http://schemas.openxmlformats.org/officeDocument/2006/relationships/customXml" Target="../customXml/item4.xml"/><Relationship Id="rId5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533400" y="369888"/>
            <a:ext cx="8153400" cy="1165225"/>
          </a:xfrm>
        </p:spPr>
        <p:txBody>
          <a:bodyPr/>
          <a:lstStyle>
            <a:lvl1pPr>
              <a:defRPr sz="3600"/>
            </a:lvl1pPr>
          </a:lstStyle>
          <a:p>
            <a:pPr lvl="0"/>
            <a:r>
              <a:rPr lang="en-US" noProof="0" smtClean="0"/>
              <a:t>Click to edit Master title style</a:t>
            </a:r>
            <a:endParaRPr lang="en-US" noProof="0" dirty="0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0" y="1295400"/>
            <a:ext cx="7620000" cy="519113"/>
          </a:xfrm>
        </p:spPr>
        <p:txBody>
          <a:bodyPr/>
          <a:lstStyle>
            <a:lvl1pPr marL="0" indent="0">
              <a:buFontTx/>
              <a:buNone/>
              <a:defRPr sz="2400">
                <a:solidFill>
                  <a:schemeClr val="accent5">
                    <a:lumMod val="25000"/>
                  </a:schemeClr>
                </a:solidFill>
              </a:defRPr>
            </a:lvl1pPr>
          </a:lstStyle>
          <a:p>
            <a:pPr lvl="0"/>
            <a:r>
              <a:rPr lang="en-US" noProof="0" smtClean="0"/>
              <a:t>Click to edit Master subtitle style</a:t>
            </a:r>
            <a:endParaRPr lang="en-US" noProof="0" dirty="0" smtClean="0"/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70104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E5F2C431-F0CD-4016-A6E0-8C17824DF190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E84B0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7696200" cy="5029200"/>
          </a:xfrm>
        </p:spPr>
        <p:txBody>
          <a:bodyPr/>
          <a:lstStyle>
            <a:lvl1pPr>
              <a:spcBef>
                <a:spcPts val="600"/>
              </a:spcBef>
              <a:buClr>
                <a:srgbClr val="E84B02"/>
              </a:buClr>
              <a:defRPr sz="2800"/>
            </a:lvl1pPr>
            <a:lvl2pPr marL="627063" indent="-338138">
              <a:spcBef>
                <a:spcPts val="500"/>
              </a:spcBef>
              <a:buClr>
                <a:srgbClr val="E84B02"/>
              </a:buClr>
              <a:defRPr sz="2400"/>
            </a:lvl2pPr>
            <a:lvl3pPr marL="914400" indent="-287338">
              <a:buClr>
                <a:srgbClr val="E84B02"/>
              </a:buClr>
              <a:buSzPct val="90000"/>
              <a:defRPr/>
            </a:lvl3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C17A5FA-FE51-4D11-BAC2-93E6676BD564}" type="slidenum">
              <a:rPr lang="en-US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67972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2133600" y="6400800"/>
            <a:ext cx="12954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657600" y="6400800"/>
            <a:ext cx="28956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FCE7F1F-C46D-463D-9AF9-D44F81CF0B46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386326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81000" y="1295400"/>
            <a:ext cx="3810000" cy="5029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343400" y="1295400"/>
            <a:ext cx="3810000" cy="5029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2133600" y="6400800"/>
            <a:ext cx="12954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657600" y="6400800"/>
            <a:ext cx="28956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8068D2-3A53-42A8-ABF5-767A0E69591D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70518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2133600" y="6400800"/>
            <a:ext cx="12954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657600" y="6400800"/>
            <a:ext cx="28956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8335D16-8081-4FAF-A000-30BDC1DA216C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91747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2133600" y="6400800"/>
            <a:ext cx="12954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657600" y="6400800"/>
            <a:ext cx="28956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E91843E-F6AD-40E3-B0A2-3D096ACF57B0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50647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2133600" y="6400800"/>
            <a:ext cx="12954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657600" y="6400800"/>
            <a:ext cx="28956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FD24F8F-7500-4E5A-B1F5-B0DB7D22871A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02414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2133600" y="6400800"/>
            <a:ext cx="12954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657600" y="6400800"/>
            <a:ext cx="28956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A1A92BF-3395-4F11-9A66-3E743DA800EE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47058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2133600" y="6400800"/>
            <a:ext cx="12954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657600" y="6400800"/>
            <a:ext cx="28956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3A2E02F-AB55-4B42-967A-E8FE5ADC1A28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27361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2133600" y="6400800"/>
            <a:ext cx="12954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657600" y="6400800"/>
            <a:ext cx="28956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4E9CD65-3BFB-448D-91EA-10AD8FD75770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74948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210300" y="533400"/>
            <a:ext cx="1943100" cy="57912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81000" y="533400"/>
            <a:ext cx="5676900" cy="57912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2133600" y="6400800"/>
            <a:ext cx="12954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657600" y="6400800"/>
            <a:ext cx="28956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8CB9237-EB92-4A33-BA57-2DFCB7148C12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24056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png"/><Relationship Id="rId14" Type="http://schemas.microsoft.com/office/2007/relationships/hdphoto" Target="../media/hdphoto1.wdp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colorTemperature colorTemp="6498"/>
                    </a14:imgEffect>
                    <a14:imgEffect>
                      <a14:saturation sat="131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33400" y="533400"/>
            <a:ext cx="7620000" cy="6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US" dirty="0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81000" y="1295400"/>
            <a:ext cx="7772400" cy="502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153399" y="6553199"/>
            <a:ext cx="1010653" cy="3007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800" i="0">
                <a:solidFill>
                  <a:srgbClr val="ECE7D8"/>
                </a:solidFill>
                <a:latin typeface="+mn-lt"/>
              </a:defRPr>
            </a:lvl1pPr>
          </a:lstStyle>
          <a:p>
            <a:fld id="{715C8224-3B6F-4D6B-92EE-7411F485C339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xmlns:p14="http://schemas.microsoft.com/office/powerpoint/2010/main" id="1" dur="indefinite" restart="never" nodeType="tmRoot"/>
      </p:par>
    </p:tnLst>
  </p:timing>
  <p:txStyles>
    <p:titleStyle>
      <a:lvl1pPr algn="l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3600" kern="1200">
          <a:solidFill>
            <a:srgbClr val="736003"/>
          </a:solidFill>
          <a:latin typeface="+mj-lt"/>
          <a:ea typeface="+mj-ea"/>
          <a:cs typeface="+mj-cs"/>
        </a:defRPr>
      </a:lvl1pPr>
      <a:lvl2pPr algn="l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 Black" panose="020B0A04020102020204" pitchFamily="34" charset="0"/>
        </a:defRPr>
      </a:lvl2pPr>
      <a:lvl3pPr algn="l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 Black" panose="020B0A04020102020204" pitchFamily="34" charset="0"/>
        </a:defRPr>
      </a:lvl3pPr>
      <a:lvl4pPr algn="l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 Black" panose="020B0A04020102020204" pitchFamily="34" charset="0"/>
        </a:defRPr>
      </a:lvl4pPr>
      <a:lvl5pPr algn="l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 Black" panose="020B0A04020102020204" pitchFamily="34" charset="0"/>
        </a:defRPr>
      </a:lvl5pPr>
      <a:lvl6pPr marL="457200" algn="l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 Black" panose="020B0A04020102020204" pitchFamily="34" charset="0"/>
        </a:defRPr>
      </a:lvl6pPr>
      <a:lvl7pPr marL="914400" algn="l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 Black" panose="020B0A04020102020204" pitchFamily="34" charset="0"/>
        </a:defRPr>
      </a:lvl7pPr>
      <a:lvl8pPr marL="1371600" algn="l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 Black" panose="020B0A04020102020204" pitchFamily="34" charset="0"/>
        </a:defRPr>
      </a:lvl8pPr>
      <a:lvl9pPr marL="1828800" algn="l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 Black" panose="020B0A040201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accent5">
            <a:lumMod val="25000"/>
          </a:schemeClr>
        </a:buClr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338138" algn="l" rtl="0" eaLnBrk="1" fontAlgn="base" hangingPunct="1">
        <a:spcBef>
          <a:spcPct val="20000"/>
        </a:spcBef>
        <a:spcAft>
          <a:spcPct val="0"/>
        </a:spcAft>
        <a:buClr>
          <a:schemeClr val="accent5">
            <a:lumMod val="25000"/>
          </a:schemeClr>
        </a:buClr>
        <a:buSzPct val="120000"/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73138" indent="-287338" algn="l" rtl="0" eaLnBrk="1" fontAlgn="base" hangingPunct="1">
        <a:spcBef>
          <a:spcPct val="20000"/>
        </a:spcBef>
        <a:spcAft>
          <a:spcPct val="0"/>
        </a:spcAft>
        <a:buClr>
          <a:schemeClr val="accent5">
            <a:lumMod val="25000"/>
          </a:schemeClr>
        </a:buClr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2063" indent="-288925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COMM 226 Final Exam Information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Material</a:t>
            </a:r>
            <a:endParaRPr lang="en-US" dirty="0"/>
          </a:p>
        </p:txBody>
      </p:sp>
      <p:sp>
        <p:nvSpPr>
          <p:cNvPr id="5" name="Content Placeholder 2"/>
          <p:cNvSpPr txBox="1">
            <a:spLocks/>
          </p:cNvSpPr>
          <p:nvPr/>
        </p:nvSpPr>
        <p:spPr bwMode="auto">
          <a:xfrm>
            <a:off x="1333500" y="1597818"/>
            <a:ext cx="6553200" cy="48029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5">
                  <a:lumMod val="25000"/>
                </a:schemeClr>
              </a:buClr>
              <a:buFontTx/>
              <a:buNone/>
              <a:defRPr sz="2400" kern="1200">
                <a:solidFill>
                  <a:schemeClr val="accent5">
                    <a:lumMod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338138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5">
                  <a:lumMod val="25000"/>
                </a:schemeClr>
              </a:buClr>
              <a:buSzPct val="120000"/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73138" indent="-287338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5">
                  <a:lumMod val="25000"/>
                </a:schemeClr>
              </a:buClr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62063" indent="-288925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solidFill>
                  <a:schemeClr val="tx1"/>
                </a:solidFill>
              </a:rPr>
              <a:t>The exam </a:t>
            </a:r>
            <a:r>
              <a:rPr lang="en-US" dirty="0" smtClean="0">
                <a:solidFill>
                  <a:schemeClr val="tx1"/>
                </a:solidFill>
              </a:rPr>
              <a:t>covers </a:t>
            </a:r>
            <a:r>
              <a:rPr lang="en-US" dirty="0">
                <a:solidFill>
                  <a:schemeClr val="tx1"/>
                </a:solidFill>
              </a:rPr>
              <a:t>the whole material: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>
                <a:solidFill>
                  <a:schemeClr val="tx1"/>
                </a:solidFill>
              </a:rPr>
              <a:t>Experiencing MIS: </a:t>
            </a:r>
            <a:br>
              <a:rPr lang="en-US" dirty="0">
                <a:solidFill>
                  <a:schemeClr val="tx1"/>
                </a:solidFill>
              </a:rPr>
            </a:br>
            <a:r>
              <a:rPr lang="en-US" dirty="0" smtClean="0">
                <a:solidFill>
                  <a:schemeClr val="tx1"/>
                </a:solidFill>
              </a:rPr>
              <a:t>Chapters </a:t>
            </a:r>
            <a:r>
              <a:rPr lang="en-US" dirty="0">
                <a:solidFill>
                  <a:schemeClr val="tx1"/>
                </a:solidFill>
              </a:rPr>
              <a:t>1, 3, 4, 5, 5a, 5b, 6, 9, 10</a:t>
            </a:r>
            <a:r>
              <a:rPr lang="en-US">
                <a:solidFill>
                  <a:schemeClr val="tx1"/>
                </a:solidFill>
              </a:rPr>
              <a:t>, </a:t>
            </a:r>
            <a:r>
              <a:rPr lang="en-US" smtClean="0">
                <a:solidFill>
                  <a:schemeClr val="tx1"/>
                </a:solidFill>
              </a:rPr>
              <a:t>11, </a:t>
            </a:r>
            <a:r>
              <a:rPr lang="en-US" dirty="0" smtClean="0">
                <a:solidFill>
                  <a:schemeClr val="tx1"/>
                </a:solidFill>
              </a:rPr>
              <a:t>12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>
                <a:solidFill>
                  <a:schemeClr val="tx1"/>
                </a:solidFill>
              </a:rPr>
              <a:t>Process, Systems and </a:t>
            </a:r>
            <a:r>
              <a:rPr lang="en-US" dirty="0" smtClean="0">
                <a:solidFill>
                  <a:schemeClr val="tx1"/>
                </a:solidFill>
              </a:rPr>
              <a:t>Information:</a:t>
            </a:r>
            <a:br>
              <a:rPr lang="en-US" dirty="0" smtClean="0">
                <a:solidFill>
                  <a:schemeClr val="tx1"/>
                </a:solidFill>
              </a:rPr>
            </a:br>
            <a:r>
              <a:rPr lang="en-US" dirty="0" smtClean="0">
                <a:solidFill>
                  <a:schemeClr val="tx1"/>
                </a:solidFill>
              </a:rPr>
              <a:t>Chapters: 5, 6, 7, Appendix 7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 smtClean="0">
                <a:solidFill>
                  <a:schemeClr val="tx1"/>
                </a:solidFill>
              </a:rPr>
              <a:t>Careers in BTM Supplement</a:t>
            </a:r>
          </a:p>
          <a:p>
            <a:pPr marL="457200" indent="-457200">
              <a:buFont typeface="+mj-lt"/>
              <a:buAutoNum type="arabicPeriod"/>
            </a:pPr>
            <a:endParaRPr lang="en-US" dirty="0">
              <a:solidFill>
                <a:schemeClr val="tx1"/>
              </a:solidFill>
            </a:endParaRPr>
          </a:p>
          <a:p>
            <a:r>
              <a:rPr lang="en-US" dirty="0" smtClean="0">
                <a:solidFill>
                  <a:schemeClr val="tx1"/>
                </a:solidFill>
              </a:rPr>
              <a:t>The exam has three parts: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 smtClean="0">
                <a:solidFill>
                  <a:schemeClr val="tx1"/>
                </a:solidFill>
              </a:rPr>
              <a:t>Short answer problems (app. 35 marks)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 smtClean="0">
                <a:solidFill>
                  <a:schemeClr val="tx1"/>
                </a:solidFill>
              </a:rPr>
              <a:t>Multiple choice questions (app. 50 marks)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 smtClean="0">
                <a:solidFill>
                  <a:schemeClr val="tx1"/>
                </a:solidFill>
              </a:rPr>
              <a:t>Database problem (app. 15 marks)</a:t>
            </a:r>
            <a:endParaRPr lang="en-US" dirty="0">
              <a:solidFill>
                <a:schemeClr val="tx1"/>
              </a:solidFill>
            </a:endParaRPr>
          </a:p>
          <a:p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98458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COMM 226 Final Exam Information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Part 1. Short answer problems </a:t>
            </a:r>
            <a:endParaRPr lang="en-US" dirty="0"/>
          </a:p>
        </p:txBody>
      </p:sp>
      <p:sp>
        <p:nvSpPr>
          <p:cNvPr id="4" name="Content Placeholder 2"/>
          <p:cNvSpPr txBox="1">
            <a:spLocks/>
          </p:cNvSpPr>
          <p:nvPr/>
        </p:nvSpPr>
        <p:spPr bwMode="auto">
          <a:xfrm>
            <a:off x="1143000" y="2057400"/>
            <a:ext cx="7010400" cy="43433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5">
                  <a:lumMod val="25000"/>
                </a:schemeClr>
              </a:buClr>
              <a:buFontTx/>
              <a:buNone/>
              <a:defRPr sz="2400" kern="1200">
                <a:solidFill>
                  <a:schemeClr val="accent5">
                    <a:lumMod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338138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5">
                  <a:lumMod val="25000"/>
                </a:schemeClr>
              </a:buClr>
              <a:buSzPct val="120000"/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73138" indent="-287338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5">
                  <a:lumMod val="25000"/>
                </a:schemeClr>
              </a:buClr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62063" indent="-288925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smtClean="0">
                <a:solidFill>
                  <a:schemeClr val="tx1"/>
                </a:solidFill>
              </a:rPr>
              <a:t>There will be three short problems (4-7 sentences long)</a:t>
            </a:r>
          </a:p>
          <a:p>
            <a:r>
              <a:rPr lang="en-US" dirty="0" smtClean="0">
                <a:solidFill>
                  <a:schemeClr val="tx1"/>
                </a:solidFill>
              </a:rPr>
              <a:t>The requirements will include:</a:t>
            </a:r>
          </a:p>
          <a:p>
            <a:pPr lvl="1"/>
            <a:r>
              <a:rPr lang="en-US" sz="2400" dirty="0"/>
              <a:t>P</a:t>
            </a:r>
            <a:r>
              <a:rPr lang="en-US" sz="2400" dirty="0" smtClean="0"/>
              <a:t>roblem diagnosis (e.g., identification of advantages and disadvantages of a particular approach presented in the problem)</a:t>
            </a:r>
          </a:p>
          <a:p>
            <a:pPr lvl="1"/>
            <a:r>
              <a:rPr lang="en-US" sz="2400" dirty="0" smtClean="0"/>
              <a:t>Application of a relevant approach or model </a:t>
            </a:r>
          </a:p>
          <a:p>
            <a:pPr lvl="1"/>
            <a:r>
              <a:rPr lang="en-US" sz="2400" dirty="0" smtClean="0"/>
              <a:t>Suggesting a solution</a:t>
            </a:r>
          </a:p>
          <a:p>
            <a:r>
              <a:rPr lang="en-US" dirty="0" smtClean="0">
                <a:solidFill>
                  <a:schemeClr val="tx1"/>
                </a:solidFill>
              </a:rPr>
              <a:t>Note that not every problem will require every of the three types of solutions.</a:t>
            </a:r>
          </a:p>
        </p:txBody>
      </p:sp>
    </p:spTree>
    <p:extLst>
      <p:ext uri="{BB962C8B-B14F-4D97-AF65-F5344CB8AC3E}">
        <p14:creationId xmlns:p14="http://schemas.microsoft.com/office/powerpoint/2010/main" val="139497112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33400"/>
            <a:ext cx="7924800" cy="685800"/>
          </a:xfrm>
        </p:spPr>
        <p:txBody>
          <a:bodyPr/>
          <a:lstStyle/>
          <a:p>
            <a:r>
              <a:rPr lang="en-US" dirty="0" smtClean="0">
                <a:solidFill>
                  <a:schemeClr val="accent5">
                    <a:lumMod val="25000"/>
                  </a:schemeClr>
                </a:solidFill>
              </a:rPr>
              <a:t>An example of the short answer problem</a:t>
            </a:r>
            <a:endParaRPr lang="en-US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Clr>
                <a:schemeClr val="accent5">
                  <a:lumMod val="25000"/>
                </a:schemeClr>
              </a:buClr>
              <a:buSzPct val="115000"/>
              <a:buNone/>
            </a:pPr>
            <a:r>
              <a:rPr lang="en-US" sz="2000" dirty="0"/>
              <a:t>Gupta is the project manager for a big software acquisition for his company. His company, </a:t>
            </a:r>
            <a:r>
              <a:rPr lang="en-US" sz="2000" dirty="0" err="1"/>
              <a:t>CanFruits</a:t>
            </a:r>
            <a:r>
              <a:rPr lang="en-US" sz="2000" dirty="0"/>
              <a:t>, develops and manufactures agricultural products, such as specialized seeds for different growing conditions. The new software to be acquired is a production-planning software package that is intended to support much of the planning and development process at </a:t>
            </a:r>
            <a:r>
              <a:rPr lang="en-US" sz="2000" dirty="0" err="1"/>
              <a:t>CanFruits</a:t>
            </a:r>
            <a:r>
              <a:rPr lang="en-US" sz="2000" dirty="0"/>
              <a:t>. Gupta has </a:t>
            </a:r>
            <a:r>
              <a:rPr lang="en-US" sz="2000" dirty="0" smtClean="0"/>
              <a:t>experience </a:t>
            </a:r>
            <a:r>
              <a:rPr lang="en-US" sz="2000" dirty="0"/>
              <a:t>managing the development of in-house software packages, and developing the package in-house is one option. Another option he has recently heard about is a production-planning software package that is being developed using open-source development approaches. He intends to investigate both options carefully. </a:t>
            </a:r>
          </a:p>
          <a:p>
            <a:pPr>
              <a:buClr>
                <a:schemeClr val="accent5">
                  <a:lumMod val="25000"/>
                </a:schemeClr>
              </a:buClr>
              <a:buSzPct val="115000"/>
            </a:pPr>
            <a:r>
              <a:rPr lang="en-US" sz="2000" dirty="0"/>
              <a:t>Describe the advantages and disadvantages </a:t>
            </a:r>
            <a:r>
              <a:rPr lang="en-US" sz="2000" dirty="0" smtClean="0"/>
              <a:t>of in-house software development.</a:t>
            </a:r>
          </a:p>
          <a:p>
            <a:pPr>
              <a:buClr>
                <a:schemeClr val="accent5">
                  <a:lumMod val="25000"/>
                </a:schemeClr>
              </a:buClr>
              <a:buSzPct val="115000"/>
            </a:pPr>
            <a:r>
              <a:rPr lang="en-US" sz="2000" dirty="0" smtClean="0"/>
              <a:t>Did Gupta consider all possible options? If not, then discuss advantages and disadvantages of one option which he not considered? 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4055035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COMM 226 Final Exam Information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Part 2. Multiple choice questions</a:t>
            </a:r>
            <a:endParaRPr lang="en-US" dirty="0"/>
          </a:p>
        </p:txBody>
      </p:sp>
      <p:sp>
        <p:nvSpPr>
          <p:cNvPr id="4" name="Content Placeholder 2"/>
          <p:cNvSpPr txBox="1">
            <a:spLocks/>
          </p:cNvSpPr>
          <p:nvPr/>
        </p:nvSpPr>
        <p:spPr bwMode="auto">
          <a:xfrm>
            <a:off x="1104900" y="2057400"/>
            <a:ext cx="7010400" cy="43433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5">
                  <a:lumMod val="25000"/>
                </a:schemeClr>
              </a:buClr>
              <a:buFontTx/>
              <a:buNone/>
              <a:defRPr sz="2400" kern="1200">
                <a:solidFill>
                  <a:schemeClr val="accent5">
                    <a:lumMod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338138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5">
                  <a:lumMod val="25000"/>
                </a:schemeClr>
              </a:buClr>
              <a:buSzPct val="120000"/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73138" indent="-287338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5">
                  <a:lumMod val="25000"/>
                </a:schemeClr>
              </a:buClr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62063" indent="-288925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smtClean="0">
                <a:solidFill>
                  <a:schemeClr val="tx1"/>
                </a:solidFill>
              </a:rPr>
              <a:t>There will be 50 MCQs</a:t>
            </a:r>
          </a:p>
          <a:p>
            <a:r>
              <a:rPr lang="en-US" dirty="0" smtClean="0">
                <a:solidFill>
                  <a:schemeClr val="tx1"/>
                </a:solidFill>
              </a:rPr>
              <a:t>One example:</a:t>
            </a:r>
          </a:p>
          <a:p>
            <a:pPr marL="347662" lvl="1" indent="0">
              <a:buNone/>
            </a:pPr>
            <a:r>
              <a:rPr lang="en-US" sz="2400" dirty="0" smtClean="0"/>
              <a:t>These </a:t>
            </a:r>
            <a:r>
              <a:rPr lang="en-US" sz="2400" dirty="0"/>
              <a:t>systems track materials and other assets upon arrival into the warehouse and inventory. </a:t>
            </a:r>
            <a:r>
              <a:rPr lang="en-US" sz="2400" dirty="0" smtClean="0"/>
              <a:t>How are they called? </a:t>
            </a:r>
            <a:endParaRPr lang="en-US" sz="2400" dirty="0"/>
          </a:p>
          <a:p>
            <a:pPr marL="347662" lvl="1" indent="0">
              <a:buNone/>
            </a:pPr>
            <a:r>
              <a:rPr lang="en-US" sz="2400" dirty="0"/>
              <a:t>a) Executive information systems (EIS) </a:t>
            </a:r>
          </a:p>
          <a:p>
            <a:pPr marL="347662" lvl="1" indent="0">
              <a:buNone/>
            </a:pPr>
            <a:r>
              <a:rPr lang="en-US" sz="2400" dirty="0"/>
              <a:t>b) Document management systems (DMS) </a:t>
            </a:r>
          </a:p>
          <a:p>
            <a:pPr marL="347662" lvl="1" indent="0">
              <a:buNone/>
            </a:pPr>
            <a:r>
              <a:rPr lang="en-US" sz="2400" dirty="0"/>
              <a:t>c) Enterprise resource planning (ERP) </a:t>
            </a:r>
          </a:p>
          <a:p>
            <a:pPr marL="347662" lvl="1" indent="0">
              <a:buNone/>
            </a:pPr>
            <a:r>
              <a:rPr lang="en-US" sz="2400" dirty="0"/>
              <a:t>d) Logistics management systems (LMS</a:t>
            </a:r>
            <a:r>
              <a:rPr lang="en-US" sz="2400" dirty="0" smtClean="0"/>
              <a:t>)</a:t>
            </a:r>
          </a:p>
          <a:p>
            <a:pPr marL="347662" lvl="1" indent="0">
              <a:buNone/>
            </a:pPr>
            <a:r>
              <a:rPr lang="en-US" sz="2400" dirty="0" smtClean="0"/>
              <a:t>e) Knowledge management systems (KMS) </a:t>
            </a:r>
            <a:endParaRPr lang="en-US" sz="24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113558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COMM 226 Final Exam Information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Part 2. Multiple choice questions</a:t>
            </a:r>
            <a:endParaRPr lang="en-US" dirty="0"/>
          </a:p>
        </p:txBody>
      </p:sp>
      <p:sp>
        <p:nvSpPr>
          <p:cNvPr id="4" name="Content Placeholder 2"/>
          <p:cNvSpPr txBox="1">
            <a:spLocks/>
          </p:cNvSpPr>
          <p:nvPr/>
        </p:nvSpPr>
        <p:spPr bwMode="auto">
          <a:xfrm>
            <a:off x="1104900" y="2057400"/>
            <a:ext cx="7010400" cy="43433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5">
                  <a:lumMod val="25000"/>
                </a:schemeClr>
              </a:buClr>
              <a:buFontTx/>
              <a:buNone/>
              <a:defRPr sz="2400" kern="1200">
                <a:solidFill>
                  <a:schemeClr val="accent5">
                    <a:lumMod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338138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5">
                  <a:lumMod val="25000"/>
                </a:schemeClr>
              </a:buClr>
              <a:buSzPct val="120000"/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73138" indent="-287338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5">
                  <a:lumMod val="25000"/>
                </a:schemeClr>
              </a:buClr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62063" indent="-288925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smtClean="0">
                <a:solidFill>
                  <a:schemeClr val="tx1"/>
                </a:solidFill>
              </a:rPr>
              <a:t>Another example:</a:t>
            </a:r>
          </a:p>
          <a:p>
            <a:pPr marL="347662" lvl="1" indent="0">
              <a:buNone/>
            </a:pPr>
            <a:r>
              <a:rPr lang="en-US" sz="2400" dirty="0" smtClean="0"/>
              <a:t>A/An ___________ application </a:t>
            </a:r>
            <a:r>
              <a:rPr lang="en-US" sz="2400" dirty="0"/>
              <a:t>is an example of utility software that helps guard your computer against unauthorized access when connected to a </a:t>
            </a:r>
            <a:r>
              <a:rPr lang="en-US" sz="2400" dirty="0" smtClean="0"/>
              <a:t>network.</a:t>
            </a:r>
          </a:p>
          <a:p>
            <a:pPr marL="347662" lvl="1" indent="0">
              <a:buNone/>
            </a:pPr>
            <a:r>
              <a:rPr lang="en-US" sz="2400" dirty="0" smtClean="0"/>
              <a:t>a) driver </a:t>
            </a:r>
          </a:p>
          <a:p>
            <a:pPr marL="347662" lvl="1" indent="0">
              <a:buNone/>
            </a:pPr>
            <a:r>
              <a:rPr lang="en-US" sz="2400" dirty="0" smtClean="0"/>
              <a:t>b</a:t>
            </a:r>
            <a:r>
              <a:rPr lang="en-US" sz="2400" dirty="0"/>
              <a:t>) firewall </a:t>
            </a:r>
            <a:endParaRPr lang="en-US" sz="2400" dirty="0" smtClean="0"/>
          </a:p>
          <a:p>
            <a:pPr marL="347662" lvl="1" indent="0">
              <a:buNone/>
            </a:pPr>
            <a:r>
              <a:rPr lang="en-US" sz="2400" dirty="0" smtClean="0"/>
              <a:t>c</a:t>
            </a:r>
            <a:r>
              <a:rPr lang="en-US" sz="2400" dirty="0"/>
              <a:t>) anti-virus </a:t>
            </a:r>
            <a:endParaRPr lang="en-US" sz="2400" dirty="0" smtClean="0"/>
          </a:p>
          <a:p>
            <a:pPr marL="347662" lvl="1" indent="0">
              <a:buNone/>
            </a:pPr>
            <a:r>
              <a:rPr lang="en-US" sz="2400" dirty="0" smtClean="0"/>
              <a:t>d</a:t>
            </a:r>
            <a:r>
              <a:rPr lang="en-US" sz="2400" dirty="0"/>
              <a:t>) </a:t>
            </a:r>
            <a:r>
              <a:rPr lang="en-US" sz="2400" dirty="0" smtClean="0"/>
              <a:t>malware</a:t>
            </a:r>
          </a:p>
          <a:p>
            <a:pPr marL="347662" lvl="1" indent="0">
              <a:buNone/>
            </a:pPr>
            <a:r>
              <a:rPr lang="en-US" sz="2400" dirty="0" smtClean="0"/>
              <a:t>e) spam defender </a:t>
            </a:r>
            <a:endParaRPr lang="en-US" sz="4800" dirty="0" smtClean="0"/>
          </a:p>
        </p:txBody>
      </p:sp>
    </p:spTree>
    <p:extLst>
      <p:ext uri="{BB962C8B-B14F-4D97-AF65-F5344CB8AC3E}">
        <p14:creationId xmlns:p14="http://schemas.microsoft.com/office/powerpoint/2010/main" val="356247822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COMM 226 Final Exam Information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Part 3. Database question</a:t>
            </a:r>
            <a:endParaRPr lang="en-US" dirty="0"/>
          </a:p>
        </p:txBody>
      </p:sp>
      <p:sp>
        <p:nvSpPr>
          <p:cNvPr id="4" name="Content Placeholder 2"/>
          <p:cNvSpPr txBox="1">
            <a:spLocks/>
          </p:cNvSpPr>
          <p:nvPr/>
        </p:nvSpPr>
        <p:spPr bwMode="auto">
          <a:xfrm>
            <a:off x="304800" y="1814513"/>
            <a:ext cx="8382000" cy="5043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5">
                  <a:lumMod val="25000"/>
                </a:schemeClr>
              </a:buClr>
              <a:buFontTx/>
              <a:buNone/>
              <a:defRPr sz="2400" kern="1200">
                <a:solidFill>
                  <a:schemeClr val="accent5">
                    <a:lumMod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338138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5">
                  <a:lumMod val="25000"/>
                </a:schemeClr>
              </a:buClr>
              <a:buSzPct val="120000"/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73138" indent="-287338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5">
                  <a:lumMod val="25000"/>
                </a:schemeClr>
              </a:buClr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62063" indent="-288925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solidFill>
                  <a:schemeClr val="tx1"/>
                </a:solidFill>
              </a:rPr>
              <a:t>The data model of a health </a:t>
            </a:r>
            <a:r>
              <a:rPr lang="en-US" dirty="0" err="1">
                <a:solidFill>
                  <a:schemeClr val="tx1"/>
                </a:solidFill>
              </a:rPr>
              <a:t>centre</a:t>
            </a:r>
            <a:r>
              <a:rPr lang="en-US" dirty="0">
                <a:solidFill>
                  <a:schemeClr val="tx1"/>
                </a:solidFill>
              </a:rPr>
              <a:t> is shown below. In this </a:t>
            </a:r>
            <a:r>
              <a:rPr lang="en-US" dirty="0" err="1">
                <a:solidFill>
                  <a:schemeClr val="tx1"/>
                </a:solidFill>
              </a:rPr>
              <a:t>centre</a:t>
            </a:r>
            <a:r>
              <a:rPr lang="en-US" dirty="0">
                <a:solidFill>
                  <a:schemeClr val="tx1"/>
                </a:solidFill>
              </a:rPr>
              <a:t>, a therapist admits a patient who requires a treatment. Depending on their health problems, patients are given a room in one of the many units (e.g., chiropractic, physiotherapy, acupuncture, etc.). Each unit is located on a different floor and has many rooms. All rooms are private, that is, there is only one patient per room. </a:t>
            </a:r>
          </a:p>
          <a:p>
            <a:r>
              <a:rPr lang="en-US" dirty="0">
                <a:solidFill>
                  <a:schemeClr val="tx1"/>
                </a:solidFill>
              </a:rPr>
              <a:t>Complete the following requirements. </a:t>
            </a:r>
          </a:p>
          <a:p>
            <a:pPr marL="457200" indent="-457200">
              <a:buAutoNum type="alphaLcParenR"/>
            </a:pPr>
            <a:r>
              <a:rPr lang="en-US" dirty="0" smtClean="0">
                <a:solidFill>
                  <a:schemeClr val="tx1"/>
                </a:solidFill>
              </a:rPr>
              <a:t>Fill-in missing keys, if required</a:t>
            </a:r>
          </a:p>
          <a:p>
            <a:pPr marL="457200" indent="-457200">
              <a:buAutoNum type="alphaLcParenR"/>
            </a:pPr>
            <a:r>
              <a:rPr lang="en-US" dirty="0" smtClean="0">
                <a:solidFill>
                  <a:schemeClr val="tx1"/>
                </a:solidFill>
              </a:rPr>
              <a:t>Underline </a:t>
            </a:r>
            <a:r>
              <a:rPr lang="en-US" dirty="0">
                <a:solidFill>
                  <a:schemeClr val="tx1"/>
                </a:solidFill>
              </a:rPr>
              <a:t>the Primary Keys in the data model below </a:t>
            </a:r>
            <a:endParaRPr lang="en-US" dirty="0" smtClean="0">
              <a:solidFill>
                <a:schemeClr val="tx1"/>
              </a:solidFill>
            </a:endParaRPr>
          </a:p>
          <a:p>
            <a:pPr marL="457200" indent="-457200">
              <a:buAutoNum type="alphaLcParenR"/>
            </a:pPr>
            <a:r>
              <a:rPr lang="en-US" dirty="0" smtClean="0">
                <a:solidFill>
                  <a:schemeClr val="tx1"/>
                </a:solidFill>
              </a:rPr>
              <a:t>Circle </a:t>
            </a:r>
            <a:r>
              <a:rPr lang="en-US" dirty="0">
                <a:solidFill>
                  <a:schemeClr val="tx1"/>
                </a:solidFill>
              </a:rPr>
              <a:t>the Foreign Keys in the data model below </a:t>
            </a:r>
            <a:endParaRPr lang="en-US" dirty="0" smtClean="0">
              <a:solidFill>
                <a:schemeClr val="tx1"/>
              </a:solidFill>
            </a:endParaRPr>
          </a:p>
          <a:p>
            <a:pPr marL="457200" indent="-457200">
              <a:buAutoNum type="alphaLcParenR"/>
            </a:pPr>
            <a:r>
              <a:rPr lang="en-US" dirty="0" smtClean="0">
                <a:solidFill>
                  <a:schemeClr val="tx1"/>
                </a:solidFill>
              </a:rPr>
              <a:t>Create </a:t>
            </a:r>
            <a:r>
              <a:rPr lang="en-US" dirty="0">
                <a:solidFill>
                  <a:schemeClr val="tx1"/>
                </a:solidFill>
              </a:rPr>
              <a:t>(draw) the link between the tables and show their cardinality </a:t>
            </a:r>
            <a:endParaRPr lang="en-US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267877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COMM 226 Final Exam Information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Part 3. Database question (cont.)</a:t>
            </a:r>
            <a:endParaRPr lang="en-US" dirty="0"/>
          </a:p>
        </p:txBody>
      </p:sp>
      <p:sp>
        <p:nvSpPr>
          <p:cNvPr id="4" name="Content Placeholder 2"/>
          <p:cNvSpPr txBox="1">
            <a:spLocks/>
          </p:cNvSpPr>
          <p:nvPr/>
        </p:nvSpPr>
        <p:spPr bwMode="auto">
          <a:xfrm>
            <a:off x="838200" y="1814513"/>
            <a:ext cx="7848600" cy="4738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5">
                  <a:lumMod val="25000"/>
                </a:schemeClr>
              </a:buClr>
              <a:buFontTx/>
              <a:buNone/>
              <a:defRPr sz="2400" kern="1200">
                <a:solidFill>
                  <a:schemeClr val="accent5">
                    <a:lumMod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338138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5">
                  <a:lumMod val="25000"/>
                </a:schemeClr>
              </a:buClr>
              <a:buSzPct val="120000"/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73138" indent="-287338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5">
                  <a:lumMod val="25000"/>
                </a:schemeClr>
              </a:buClr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62063" indent="-288925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 smtClean="0">
              <a:solidFill>
                <a:schemeClr val="tx1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71800" y="1803239"/>
            <a:ext cx="4881535" cy="4959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711917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FBDF53"/>
      </a:accent1>
      <a:accent2>
        <a:srgbClr val="FF9966"/>
      </a:accent2>
      <a:accent3>
        <a:srgbClr val="FFFFFF"/>
      </a:accent3>
      <a:accent4>
        <a:srgbClr val="000000"/>
      </a:accent4>
      <a:accent5>
        <a:srgbClr val="FDECB3"/>
      </a:accent5>
      <a:accent6>
        <a:srgbClr val="E78A5C"/>
      </a:accent6>
      <a:hlink>
        <a:srgbClr val="CC3300"/>
      </a:hlink>
      <a:folHlink>
        <a:srgbClr val="996600"/>
      </a:folHlink>
    </a:clrScheme>
    <a:fontScheme name="Calibri">
      <a:majorFont>
        <a:latin typeface="Calibri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2D2015"/>
        </a:dk1>
        <a:lt1>
          <a:srgbClr val="777777"/>
        </a:lt1>
        <a:dk2>
          <a:srgbClr val="523E26"/>
        </a:dk2>
        <a:lt2>
          <a:srgbClr val="DFC08D"/>
        </a:lt2>
        <a:accent1>
          <a:srgbClr val="B9DC91"/>
        </a:accent1>
        <a:accent2>
          <a:srgbClr val="6699CC"/>
        </a:accent2>
        <a:accent3>
          <a:srgbClr val="B3AFAC"/>
        </a:accent3>
        <a:accent4>
          <a:srgbClr val="656565"/>
        </a:accent4>
        <a:accent5>
          <a:srgbClr val="D9EBC7"/>
        </a:accent5>
        <a:accent6>
          <a:srgbClr val="5C8AB9"/>
        </a:accent6>
        <a:hlink>
          <a:srgbClr val="E66464"/>
        </a:hlink>
        <a:folHlink>
          <a:srgbClr val="6600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5C1F00"/>
        </a:dk1>
        <a:lt1>
          <a:srgbClr val="CCCC99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AEAE82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FF99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58572B"/>
        </a:dk1>
        <a:lt1>
          <a:srgbClr val="666699"/>
        </a:lt1>
        <a:dk2>
          <a:srgbClr val="66CCFF"/>
        </a:dk2>
        <a:lt2>
          <a:srgbClr val="3E3E5C"/>
        </a:lt2>
        <a:accent1>
          <a:srgbClr val="CCCC99"/>
        </a:accent1>
        <a:accent2>
          <a:srgbClr val="FFFFCC"/>
        </a:accent2>
        <a:accent3>
          <a:srgbClr val="B8B8CA"/>
        </a:accent3>
        <a:accent4>
          <a:srgbClr val="4A4923"/>
        </a:accent4>
        <a:accent5>
          <a:srgbClr val="E2E2CA"/>
        </a:accent5>
        <a:accent6>
          <a:srgbClr val="E7E7B9"/>
        </a:accent6>
        <a:hlink>
          <a:srgbClr val="990000"/>
        </a:hlink>
        <a:folHlink>
          <a:srgbClr val="6633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336699"/>
        </a:dk1>
        <a:lt1>
          <a:srgbClr val="666666"/>
        </a:lt1>
        <a:dk2>
          <a:srgbClr val="000000"/>
        </a:dk2>
        <a:lt2>
          <a:srgbClr val="33CCFF"/>
        </a:lt2>
        <a:accent1>
          <a:srgbClr val="D2D2D2"/>
        </a:accent1>
        <a:accent2>
          <a:srgbClr val="8DC6FF"/>
        </a:accent2>
        <a:accent3>
          <a:srgbClr val="AAAAAA"/>
        </a:accent3>
        <a:accent4>
          <a:srgbClr val="565656"/>
        </a:accent4>
        <a:accent5>
          <a:srgbClr val="E5E5E5"/>
        </a:accent5>
        <a:accent6>
          <a:srgbClr val="7FB3E7"/>
        </a:accent6>
        <a:hlink>
          <a:srgbClr val="0066CC"/>
        </a:hlink>
        <a:folHlink>
          <a:srgbClr val="FF99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3366CC"/>
        </a:lt1>
        <a:dk2>
          <a:srgbClr val="000099"/>
        </a:dk2>
        <a:lt2>
          <a:srgbClr val="006699"/>
        </a:lt2>
        <a:accent1>
          <a:srgbClr val="99CCFF"/>
        </a:accent1>
        <a:accent2>
          <a:srgbClr val="FF9900"/>
        </a:accent2>
        <a:accent3>
          <a:srgbClr val="AAAACA"/>
        </a:accent3>
        <a:accent4>
          <a:srgbClr val="2A56AE"/>
        </a:accent4>
        <a:accent5>
          <a:srgbClr val="CAE2FF"/>
        </a:accent5>
        <a:accent6>
          <a:srgbClr val="E78A00"/>
        </a:accent6>
        <a:hlink>
          <a:srgbClr val="009999"/>
        </a:hlink>
        <a:folHlink>
          <a:srgbClr val="FF505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CEF9FE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E3FBFE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000000"/>
        </a:dk1>
        <a:lt1>
          <a:srgbClr val="FFFFFF"/>
        </a:lt1>
        <a:dk2>
          <a:srgbClr val="F66F0A"/>
        </a:dk2>
        <a:lt2>
          <a:srgbClr val="808080"/>
        </a:lt2>
        <a:accent1>
          <a:srgbClr val="99CCFF"/>
        </a:accent1>
        <a:accent2>
          <a:srgbClr val="CCFF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E7E7"/>
        </a:accent6>
        <a:hlink>
          <a:srgbClr val="006699"/>
        </a:hlink>
        <a:folHlink>
          <a:srgbClr val="CC33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="" xmlns:thm15="http://schemas.microsoft.com/office/thememl/2012/main" name="Presentation1" id="{5924A81A-CAE3-4F8E-BE21-B433B1435B4E}" vid="{88C8CB5B-0790-45ED-A155-7922B51EBD8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OOFile" ma:contentTypeID="0x0101006025706CF4CD034688BEBAE97A2E701D020200C3831ACA17D8814887A164412888521E" ma:contentTypeVersion="7" ma:contentTypeDescription="Create a new document." ma:contentTypeScope="" ma:versionID="ed1fea5d08807278759d338940aa9e8f">
  <xsd:schema xmlns:xsd="http://www.w3.org/2001/XMLSchema" xmlns:xs="http://www.w3.org/2001/XMLSchema" xmlns:p="http://schemas.microsoft.com/office/2006/metadata/properties" xmlns:ns2="145c5697-5eb5-440b-b2f1-a8273fb59250" targetNamespace="http://schemas.microsoft.com/office/2006/metadata/properties" ma:root="true" ma:fieldsID="174e4b03d57b3d621fa064bbab783e99" ns2:_="">
    <xsd:import namespace="145c5697-5eb5-440b-b2f1-a8273fb59250"/>
    <xsd:element name="properties">
      <xsd:complexType>
        <xsd:sequence>
          <xsd:element name="documentManagement">
            <xsd:complexType>
              <xsd:all>
                <xsd:element ref="ns2:AssetId" minOccurs="0"/>
                <xsd:element ref="ns2:AuthoringAssetId" minOccurs="0"/>
                <xsd:element ref="ns2:AssetType" minOccurs="0"/>
                <xsd:element ref="ns2:Markets" minOccurs="0"/>
                <xsd:element ref="ns2:NumericAssetId" minOccurs="0"/>
                <xsd:element ref="ns2:AppVe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45c5697-5eb5-440b-b2f1-a8273fb59250" elementFormDefault="qualified">
    <xsd:import namespace="http://schemas.microsoft.com/office/2006/documentManagement/types"/>
    <xsd:import namespace="http://schemas.microsoft.com/office/infopath/2007/PartnerControls"/>
    <xsd:element name="AssetId" ma:index="8" nillable="true" ma:displayName="AssetId" ma:indexed="true" ma:internalName="AssetId" ma:readOnly="false">
      <xsd:simpleType>
        <xsd:restriction base="dms:Text"/>
      </xsd:simpleType>
    </xsd:element>
    <xsd:element name="AuthoringAssetId" ma:index="9" nillable="true" ma:displayName="AuthoringAssetId" ma:indexed="true" ma:internalName="AuthoringAssetId" ma:readOnly="false">
      <xsd:simpleType>
        <xsd:restriction base="dms:Text"/>
      </xsd:simpleType>
    </xsd:element>
    <xsd:element name="AssetType" ma:index="10" nillable="true" ma:displayName="AssetType" ma:internalName="AssetType" ma:readOnly="false">
      <xsd:simpleType>
        <xsd:restriction base="dms:Text"/>
      </xsd:simpleType>
    </xsd:element>
    <xsd:element name="Markets" ma:index="11" nillable="true" ma:displayName="Markets" ma:internalName="Markets" ma:readOnly="false">
      <xsd:simpleType>
        <xsd:restriction base="dms:Text"/>
      </xsd:simpleType>
    </xsd:element>
    <xsd:element name="NumericAssetId" ma:index="12" nillable="true" ma:displayName="NumericAssetId" ma:indexed="true" ma:internalName="NumericAssetId" ma:readOnly="false">
      <xsd:simpleType>
        <xsd:restriction base="dms:Unknown"/>
      </xsd:simpleType>
    </xsd:element>
    <xsd:element name="AppVer" ma:index="13" nillable="true" ma:displayName="AppVer" ma:internalName="AppVer" ma:readOnly="fals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office/internal/2005/internalDocumentation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 ma:readOnly="tru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lastPrinted" minOccurs="0" maxOccurs="1" type="xsd:dateTime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NumericAssetId xmlns="145c5697-5eb5-440b-b2f1-a8273fb59250" xsi:nil="true"/>
    <AssetType xmlns="145c5697-5eb5-440b-b2f1-a8273fb59250">TP</AssetType>
    <Markets xmlns="145c5697-5eb5-440b-b2f1-a8273fb59250">en-us</Markets>
    <AppVer xmlns="145c5697-5eb5-440b-b2f1-a8273fb59250" xsi:nil="true"/>
    <AuthoringAssetId xmlns="145c5697-5eb5-440b-b2f1-a8273fb59250">TP001072128</AuthoringAssetId>
    <AssetId xmlns="145c5697-5eb5-440b-b2f1-a8273fb59250">TS001072128</AssetId>
  </documentManagement>
</p:properties>
</file>

<file path=customXml/item4.xml><?xml version="1.0" encoding="utf-8"?>
<LongProperties xmlns="http://schemas.microsoft.com/office/2006/metadata/longProperties"/>
</file>

<file path=customXml/itemProps1.xml><?xml version="1.0" encoding="utf-8"?>
<ds:datastoreItem xmlns:ds="http://schemas.openxmlformats.org/officeDocument/2006/customXml" ds:itemID="{19C2B7B0-4EB1-4056-A838-B721A67054A7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B3E8EFEF-3693-4A69-9525-897178019AD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45c5697-5eb5-440b-b2f1-a8273fb5925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office/internal/2005/internalDocumentation"/>
  </ds:schemaRefs>
</ds:datastoreItem>
</file>

<file path=customXml/itemProps3.xml><?xml version="1.0" encoding="utf-8"?>
<ds:datastoreItem xmlns:ds="http://schemas.openxmlformats.org/officeDocument/2006/customXml" ds:itemID="{AF66F22A-DA8A-40B9-BA18-5BF83836164E}">
  <ds:schemaRefs>
    <ds:schemaRef ds:uri="http://schemas.microsoft.com/office/2006/metadata/properties"/>
    <ds:schemaRef ds:uri="http://purl.org/dc/terms/"/>
    <ds:schemaRef ds:uri="http://purl.org/dc/elements/1.1/"/>
    <ds:schemaRef ds:uri="http://schemas.microsoft.com/office/infopath/2007/PartnerControls"/>
    <ds:schemaRef ds:uri="http://schemas.microsoft.com/office/2006/documentManagement/types"/>
    <ds:schemaRef ds:uri="http://schemas.openxmlformats.org/package/2006/metadata/core-properties"/>
    <ds:schemaRef ds:uri="145c5697-5eb5-440b-b2f1-a8273fb59250"/>
    <ds:schemaRef ds:uri="http://www.w3.org/XML/1998/namespace"/>
    <ds:schemaRef ds:uri="http://purl.org/dc/dcmitype/"/>
  </ds:schemaRefs>
</ds:datastoreItem>
</file>

<file path=customXml/itemProps4.xml><?xml version="1.0" encoding="utf-8"?>
<ds:datastoreItem xmlns:ds="http://schemas.openxmlformats.org/officeDocument/2006/customXml" ds:itemID="{B766EA69-F5DC-420F-901F-888F8945AFBF}">
  <ds:schemaRefs>
    <ds:schemaRef ds:uri="http://schemas.microsoft.com/office/2006/metadata/long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226 Template</Template>
  <TotalTime>65</TotalTime>
  <Words>540</Words>
  <Application>Microsoft Macintosh PowerPoint</Application>
  <PresentationFormat>On-screen Show (4:3)</PresentationFormat>
  <Paragraphs>52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Default Design</vt:lpstr>
      <vt:lpstr>COMM 226 Final Exam Information</vt:lpstr>
      <vt:lpstr>COMM 226 Final Exam Information</vt:lpstr>
      <vt:lpstr>An example of the short answer problem</vt:lpstr>
      <vt:lpstr>COMM 226 Final Exam Information</vt:lpstr>
      <vt:lpstr>COMM 226 Final Exam Information</vt:lpstr>
      <vt:lpstr>COMM 226 Final Exam Information</vt:lpstr>
      <vt:lpstr>COMM 226 Final Exam Information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COMM 226 Final Exam Information</dc:title>
  <dc:creator>io</dc:creator>
  <cp:lastModifiedBy>Tina Newham</cp:lastModifiedBy>
  <cp:revision>10</cp:revision>
  <cp:lastPrinted>1601-01-01T00:00:00Z</cp:lastPrinted>
  <dcterms:created xsi:type="dcterms:W3CDTF">2013-11-18T17:46:29Z</dcterms:created>
  <dcterms:modified xsi:type="dcterms:W3CDTF">2014-03-29T00:06:15Z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2</vt:i4>
  </property>
  <property fmtid="{D5CDD505-2E9C-101B-9397-08002B2CF9AE}" pid="3" name="Markets">
    <vt:lpwstr>en-us</vt:lpwstr>
  </property>
  <property fmtid="{D5CDD505-2E9C-101B-9397-08002B2CF9AE}" pid="4" name="AssetType">
    <vt:lpwstr>TP</vt:lpwstr>
  </property>
  <property fmtid="{D5CDD505-2E9C-101B-9397-08002B2CF9AE}" pid="5" name="BugNumber">
    <vt:lpwstr>460420L</vt:lpwstr>
  </property>
  <property fmtid="{D5CDD505-2E9C-101B-9397-08002B2CF9AE}" pid="6" name="TPInstallLocation">
    <vt:lpwstr>{Document Themes}</vt:lpwstr>
  </property>
  <property fmtid="{D5CDD505-2E9C-101B-9397-08002B2CF9AE}" pid="7" name="PrimaryImageGen">
    <vt:lpwstr>1</vt:lpwstr>
  </property>
  <property fmtid="{D5CDD505-2E9C-101B-9397-08002B2CF9AE}" pid="8" name="display_urn:schemas-microsoft-com:office:office#APAuthor">
    <vt:lpwstr>REDMOND\cynvey</vt:lpwstr>
  </property>
  <property fmtid="{D5CDD505-2E9C-101B-9397-08002B2CF9AE}" pid="9" name="APAuthor">
    <vt:lpwstr>191</vt:lpwstr>
  </property>
  <property fmtid="{D5CDD505-2E9C-101B-9397-08002B2CF9AE}" pid="10" name="Milestone">
    <vt:lpwstr>Continuous</vt:lpwstr>
  </property>
  <property fmtid="{D5CDD505-2E9C-101B-9397-08002B2CF9AE}" pid="11" name="TPAppVersion">
    <vt:lpwstr>11</vt:lpwstr>
  </property>
  <property fmtid="{D5CDD505-2E9C-101B-9397-08002B2CF9AE}" pid="12" name="TPCommandLine">
    <vt:lpwstr>{PP} {FilePath}</vt:lpwstr>
  </property>
  <property fmtid="{D5CDD505-2E9C-101B-9397-08002B2CF9AE}" pid="13" name="AssetId">
    <vt:lpwstr>TS001072128</vt:lpwstr>
  </property>
  <property fmtid="{D5CDD505-2E9C-101B-9397-08002B2CF9AE}" pid="14" name="IsSearchable">
    <vt:lpwstr>0</vt:lpwstr>
  </property>
  <property fmtid="{D5CDD505-2E9C-101B-9397-08002B2CF9AE}" pid="15" name="NumericId">
    <vt:lpwstr>-1.00000000000000</vt:lpwstr>
  </property>
  <property fmtid="{D5CDD505-2E9C-101B-9397-08002B2CF9AE}" pid="16" name="PublishTargets">
    <vt:lpwstr>OfficeOnline</vt:lpwstr>
  </property>
  <property fmtid="{D5CDD505-2E9C-101B-9397-08002B2CF9AE}" pid="17" name="TPLaunchHelpLinkType">
    <vt:lpwstr>Template</vt:lpwstr>
  </property>
  <property fmtid="{D5CDD505-2E9C-101B-9397-08002B2CF9AE}" pid="18" name="TPFriendlyName">
    <vt:lpwstr>Checkerboard keyboard design template</vt:lpwstr>
  </property>
  <property fmtid="{D5CDD505-2E9C-101B-9397-08002B2CF9AE}" pid="19" name="display_urn:schemas-microsoft-com:office:office#APEditor">
    <vt:lpwstr>REDMOND\v-luannv</vt:lpwstr>
  </property>
  <property fmtid="{D5CDD505-2E9C-101B-9397-08002B2CF9AE}" pid="20" name="APEditor">
    <vt:lpwstr>92</vt:lpwstr>
  </property>
  <property fmtid="{D5CDD505-2E9C-101B-9397-08002B2CF9AE}" pid="21" name="Provider">
    <vt:lpwstr>EY006220130</vt:lpwstr>
  </property>
  <property fmtid="{D5CDD505-2E9C-101B-9397-08002B2CF9AE}" pid="22" name="SourceTitle">
    <vt:lpwstr>Checkerboard keyboard design template</vt:lpwstr>
  </property>
  <property fmtid="{D5CDD505-2E9C-101B-9397-08002B2CF9AE}" pid="23" name="TPApplication">
    <vt:lpwstr>PowerPoint</vt:lpwstr>
  </property>
  <property fmtid="{D5CDD505-2E9C-101B-9397-08002B2CF9AE}" pid="24" name="TPLaunchHelpLink">
    <vt:lpwstr/>
  </property>
  <property fmtid="{D5CDD505-2E9C-101B-9397-08002B2CF9AE}" pid="25" name="OpenTemplate">
    <vt:lpwstr>1</vt:lpwstr>
  </property>
  <property fmtid="{D5CDD505-2E9C-101B-9397-08002B2CF9AE}" pid="26" name="UACurrentWords">
    <vt:lpwstr>0</vt:lpwstr>
  </property>
  <property fmtid="{D5CDD505-2E9C-101B-9397-08002B2CF9AE}" pid="27" name="UALocRecommendation">
    <vt:lpwstr>Localize</vt:lpwstr>
  </property>
  <property fmtid="{D5CDD505-2E9C-101B-9397-08002B2CF9AE}" pid="28" name="Applications">
    <vt:lpwstr>182;#Office XP;#65;#Microsoft Office PowerPoint 2007;#184;#Office 2000;#79;#Template 12;#66;#PowerPoint - Design Templt 2003;#64;#PowerPoint 2003;#67;#PowerPoint - Design Templt 12</vt:lpwstr>
  </property>
  <property fmtid="{D5CDD505-2E9C-101B-9397-08002B2CF9AE}" pid="29" name="TemplateStatus">
    <vt:lpwstr>Complete</vt:lpwstr>
  </property>
  <property fmtid="{D5CDD505-2E9C-101B-9397-08002B2CF9AE}" pid="30" name="ContentTypeId">
    <vt:lpwstr>0x0101006025706CF4CD034688BEBAE97A2E701D020200C3831ACA17D8814887A164412888521E</vt:lpwstr>
  </property>
  <property fmtid="{D5CDD505-2E9C-101B-9397-08002B2CF9AE}" pid="31" name="IsDeleted">
    <vt:lpwstr>0</vt:lpwstr>
  </property>
  <property fmtid="{D5CDD505-2E9C-101B-9397-08002B2CF9AE}" pid="32" name="ShowIn">
    <vt:lpwstr>Show everywhere</vt:lpwstr>
  </property>
  <property fmtid="{D5CDD505-2E9C-101B-9397-08002B2CF9AE}" pid="33" name="UANotes">
    <vt:lpwstr>429034L. June 2003 retrofit</vt:lpwstr>
  </property>
  <property fmtid="{D5CDD505-2E9C-101B-9397-08002B2CF9AE}" pid="34" name="PublishStatusLookup">
    <vt:lpwstr>256952</vt:lpwstr>
  </property>
  <property fmtid="{D5CDD505-2E9C-101B-9397-08002B2CF9AE}" pid="35" name="TPComponent">
    <vt:lpwstr>PPTFiles</vt:lpwstr>
  </property>
  <property fmtid="{D5CDD505-2E9C-101B-9397-08002B2CF9AE}" pid="36" name="TPNamespace">
    <vt:lpwstr>POWERPNT</vt:lpwstr>
  </property>
  <property fmtid="{D5CDD505-2E9C-101B-9397-08002B2CF9AE}" pid="37" name="TPClientViewer">
    <vt:lpwstr>Microsoft Office PowerPoint</vt:lpwstr>
  </property>
  <property fmtid="{D5CDD505-2E9C-101B-9397-08002B2CF9AE}" pid="38" name="APTrustLevel">
    <vt:lpwstr>1.00000000000000</vt:lpwstr>
  </property>
  <property fmtid="{D5CDD505-2E9C-101B-9397-08002B2CF9AE}" pid="39" name="TrustLevel">
    <vt:lpwstr>Microsoft Managed Content</vt:lpwstr>
  </property>
  <property fmtid="{D5CDD505-2E9C-101B-9397-08002B2CF9AE}" pid="40" name="Content Type">
    <vt:lpwstr>OOFile</vt:lpwstr>
  </property>
  <property fmtid="{D5CDD505-2E9C-101B-9397-08002B2CF9AE}" pid="41" name="AuthoringAssetId">
    <vt:lpwstr>TP001072128</vt:lpwstr>
  </property>
  <property fmtid="{D5CDD505-2E9C-101B-9397-08002B2CF9AE}" pid="42" name="NumericAssetId">
    <vt:lpwstr/>
  </property>
  <property fmtid="{D5CDD505-2E9C-101B-9397-08002B2CF9AE}" pid="43" name="AppVer">
    <vt:lpwstr/>
  </property>
</Properties>
</file>