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 id="2147483664" r:id="rId2"/>
    <p:sldMasterId id="2147483666" r:id="rId3"/>
    <p:sldMasterId id="2147483668" r:id="rId4"/>
  </p:sldMasterIdLst>
  <p:notesMasterIdLst>
    <p:notesMasterId r:id="rId38"/>
  </p:notesMasterIdLst>
  <p:handoutMasterIdLst>
    <p:handoutMasterId r:id="rId39"/>
  </p:handoutMasterIdLst>
  <p:sldIdLst>
    <p:sldId id="301" r:id="rId5"/>
    <p:sldId id="279" r:id="rId6"/>
    <p:sldId id="257" r:id="rId7"/>
    <p:sldId id="258" r:id="rId8"/>
    <p:sldId id="290" r:id="rId9"/>
    <p:sldId id="291" r:id="rId10"/>
    <p:sldId id="262" r:id="rId11"/>
    <p:sldId id="293" r:id="rId12"/>
    <p:sldId id="292" r:id="rId13"/>
    <p:sldId id="263" r:id="rId14"/>
    <p:sldId id="294" r:id="rId15"/>
    <p:sldId id="265" r:id="rId16"/>
    <p:sldId id="268" r:id="rId17"/>
    <p:sldId id="269" r:id="rId18"/>
    <p:sldId id="270" r:id="rId19"/>
    <p:sldId id="271" r:id="rId20"/>
    <p:sldId id="302" r:id="rId21"/>
    <p:sldId id="272" r:id="rId22"/>
    <p:sldId id="273" r:id="rId23"/>
    <p:sldId id="283" r:id="rId24"/>
    <p:sldId id="285" r:id="rId25"/>
    <p:sldId id="295" r:id="rId26"/>
    <p:sldId id="286" r:id="rId27"/>
    <p:sldId id="284" r:id="rId28"/>
    <p:sldId id="297" r:id="rId29"/>
    <p:sldId id="298" r:id="rId30"/>
    <p:sldId id="304" r:id="rId31"/>
    <p:sldId id="307" r:id="rId32"/>
    <p:sldId id="308" r:id="rId33"/>
    <p:sldId id="309" r:id="rId34"/>
    <p:sldId id="310" r:id="rId35"/>
    <p:sldId id="311" r:id="rId36"/>
    <p:sldId id="312" r:id="rId37"/>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768">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CECE"/>
    <a:srgbClr val="0000FF"/>
    <a:srgbClr val="474747"/>
    <a:srgbClr val="790015"/>
    <a:srgbClr val="F6BF69"/>
    <a:srgbClr val="1F4300"/>
    <a:srgbClr val="676767"/>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2" autoAdjust="0"/>
    <p:restoredTop sz="88689" autoAdjust="0"/>
  </p:normalViewPr>
  <p:slideViewPr>
    <p:cSldViewPr>
      <p:cViewPr varScale="1">
        <p:scale>
          <a:sx n="52" d="100"/>
          <a:sy n="52" d="100"/>
        </p:scale>
        <p:origin x="84" y="180"/>
      </p:cViewPr>
      <p:guideLst>
        <p:guide orient="horz" pos="768"/>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75" d="100"/>
          <a:sy n="75" d="100"/>
        </p:scale>
        <p:origin x="-1404" y="59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1E17FA32-82C3-42FC-8022-21EDAD85E43E}" type="slidenum">
              <a:rPr lang="en-US"/>
              <a:pPr>
                <a:defRPr/>
              </a:pPr>
              <a:t>‹#›</a:t>
            </a:fld>
            <a:endParaRPr lang="en-US"/>
          </a:p>
        </p:txBody>
      </p:sp>
    </p:spTree>
    <p:extLst>
      <p:ext uri="{BB962C8B-B14F-4D97-AF65-F5344CB8AC3E}">
        <p14:creationId xmlns:p14="http://schemas.microsoft.com/office/powerpoint/2010/main" val="13458483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p:spPr>
      </p:sp>
      <p:sp>
        <p:nvSpPr>
          <p:cNvPr id="2051" name="Rectangle 3"/>
          <p:cNvSpPr>
            <a:spLocks noGrp="1" noChangeArrowheads="1"/>
          </p:cNvSpPr>
          <p:nvPr>
            <p:ph type="body" sz="quarter" idx="3"/>
          </p:nvPr>
        </p:nvSpPr>
        <p:spPr bwMode="auto">
          <a:xfrm>
            <a:off x="914400" y="4343400"/>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2" name="Rectangle 4"/>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2053" name="Rectangle 5"/>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41031C14-79B0-4F29-8AE0-B8A62A7450BA}" type="slidenum">
              <a:rPr lang="en-US"/>
              <a:pPr>
                <a:defRPr/>
              </a:pPr>
              <a:t>‹#›</a:t>
            </a:fld>
            <a:endParaRPr lang="en-US"/>
          </a:p>
        </p:txBody>
      </p:sp>
    </p:spTree>
    <p:extLst>
      <p:ext uri="{BB962C8B-B14F-4D97-AF65-F5344CB8AC3E}">
        <p14:creationId xmlns:p14="http://schemas.microsoft.com/office/powerpoint/2010/main" val="42767783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B97629A-2A9E-48DA-BBEF-8573CC8325B2}" type="slidenum">
              <a:rPr lang="en-US" altLang="en-US" smtClean="0"/>
              <a:pPr>
                <a:spcBef>
                  <a:spcPct val="0"/>
                </a:spcBef>
              </a:pPr>
              <a:t>1</a:t>
            </a:fld>
            <a:endParaRPr lang="en-US" altLang="en-US" smtClean="0"/>
          </a:p>
        </p:txBody>
      </p:sp>
      <p:sp>
        <p:nvSpPr>
          <p:cNvPr id="28675" name="Rectangle 2050"/>
          <p:cNvSpPr>
            <a:spLocks noGrp="1" noRot="1" noChangeAspect="1" noChangeArrowheads="1" noTextEdit="1"/>
          </p:cNvSpPr>
          <p:nvPr>
            <p:ph type="sldImg"/>
          </p:nvPr>
        </p:nvSpPr>
        <p:spPr>
          <a:xfrm>
            <a:off x="1150938" y="692150"/>
            <a:ext cx="4556125" cy="3416300"/>
          </a:xfrm>
          <a:ln/>
        </p:spPr>
      </p:sp>
      <p:sp>
        <p:nvSpPr>
          <p:cNvPr id="28676" name="Rectangle 2051"/>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dirty="0" smtClean="0"/>
          </a:p>
        </p:txBody>
      </p:sp>
    </p:spTree>
    <p:extLst>
      <p:ext uri="{BB962C8B-B14F-4D97-AF65-F5344CB8AC3E}">
        <p14:creationId xmlns:p14="http://schemas.microsoft.com/office/powerpoint/2010/main" val="26460917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A9BE5378-02B7-439E-B81C-0855D8E16CEF}" type="slidenum">
              <a:rPr lang="en-US" smtClean="0"/>
              <a:pPr/>
              <a:t>2</a:t>
            </a:fld>
            <a:endParaRPr lang="en-US" smtClean="0"/>
          </a:p>
        </p:txBody>
      </p:sp>
      <p:sp>
        <p:nvSpPr>
          <p:cNvPr id="25603" name="Rectangle 2"/>
          <p:cNvSpPr>
            <a:spLocks noGrp="1" noRot="1" noChangeAspect="1" noChangeArrowheads="1" noTextEdit="1"/>
          </p:cNvSpPr>
          <p:nvPr>
            <p:ph type="sldImg"/>
          </p:nvPr>
        </p:nvSpPr>
        <p:spPr>
          <a:xfrm>
            <a:off x="1150938" y="692150"/>
            <a:ext cx="4556125" cy="3416300"/>
          </a:xfrm>
          <a:ln/>
        </p:spPr>
      </p:sp>
      <p:sp>
        <p:nvSpPr>
          <p:cNvPr id="25604" name="Rectangle 3"/>
          <p:cNvSpPr>
            <a:spLocks noGrp="1" noChangeArrowheads="1"/>
          </p:cNvSpPr>
          <p:nvPr>
            <p:ph type="body" idx="1"/>
          </p:nvPr>
        </p:nvSpPr>
        <p:spPr>
          <a:noFill/>
          <a:ln w="9525"/>
        </p:spPr>
        <p:txBody>
          <a:bodyPr/>
          <a:lstStyle/>
          <a:p>
            <a:endParaRPr lang="en-CA" smtClean="0"/>
          </a:p>
        </p:txBody>
      </p:sp>
    </p:spTree>
    <p:extLst>
      <p:ext uri="{BB962C8B-B14F-4D97-AF65-F5344CB8AC3E}">
        <p14:creationId xmlns:p14="http://schemas.microsoft.com/office/powerpoint/2010/main" val="5764547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4C894FBD-CEDA-4EA9-8535-DCD744507CEB}" type="slidenum">
              <a:rPr lang="en-US" smtClean="0"/>
              <a:pPr/>
              <a:t>3</a:t>
            </a:fld>
            <a:endParaRPr lang="en-US" smtClean="0"/>
          </a:p>
        </p:txBody>
      </p:sp>
      <p:sp>
        <p:nvSpPr>
          <p:cNvPr id="26627" name="Rectangle 2"/>
          <p:cNvSpPr>
            <a:spLocks noGrp="1" noRot="1" noChangeAspect="1" noChangeArrowheads="1" noTextEdit="1"/>
          </p:cNvSpPr>
          <p:nvPr>
            <p:ph type="sldImg"/>
          </p:nvPr>
        </p:nvSpPr>
        <p:spPr>
          <a:xfrm>
            <a:off x="1150938" y="692150"/>
            <a:ext cx="4556125" cy="3416300"/>
          </a:xfrm>
          <a:ln cap="flat"/>
        </p:spPr>
      </p:sp>
      <p:sp>
        <p:nvSpPr>
          <p:cNvPr id="26628"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LO1 Explain why groups and teams are key contributors to organizational effectiveness.</a:t>
            </a:r>
          </a:p>
          <a:p>
            <a:endParaRPr lang="en-US" dirty="0" smtClean="0">
              <a:latin typeface="Wingdings" pitchFamily="2" charset="2"/>
              <a:cs typeface="Times New Roman" pitchFamily="18" charset="0"/>
            </a:endParaRPr>
          </a:p>
          <a:p>
            <a:r>
              <a:rPr lang="en-US" dirty="0" smtClean="0">
                <a:cs typeface="Times New Roman" pitchFamily="18" charset="0"/>
              </a:rPr>
              <a:t>Students have probably already worked in groups to complete class projects so this is a great time to ask them what they thought of the process.</a:t>
            </a:r>
          </a:p>
          <a:p>
            <a:endParaRPr lang="en-US" dirty="0" smtClean="0">
              <a:latin typeface="Wingdings" pitchFamily="2" charset="2"/>
              <a:cs typeface="Times New Roman" pitchFamily="18" charset="0"/>
            </a:endParaRPr>
          </a:p>
          <a:p>
            <a:r>
              <a:rPr lang="en-US" dirty="0" smtClean="0">
                <a:cs typeface="Times New Roman" pitchFamily="18" charset="0"/>
              </a:rPr>
              <a:t>Usually, students will voice many of the classic problems that involve groups. Point out that there is a big difference between groups and teams and that you can appoint a group, but a team must be built by the members.</a:t>
            </a:r>
          </a:p>
          <a:p>
            <a:endParaRPr lang="en-US" dirty="0" smtClean="0"/>
          </a:p>
        </p:txBody>
      </p:sp>
    </p:spTree>
    <p:extLst>
      <p:ext uri="{BB962C8B-B14F-4D97-AF65-F5344CB8AC3E}">
        <p14:creationId xmlns:p14="http://schemas.microsoft.com/office/powerpoint/2010/main" val="16151707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8552C98F-5741-4346-BA9D-30703E8DFFE3}" type="slidenum">
              <a:rPr lang="en-US" smtClean="0"/>
              <a:pPr/>
              <a:t>4</a:t>
            </a:fld>
            <a:endParaRPr lang="en-US" smtClean="0"/>
          </a:p>
        </p:txBody>
      </p:sp>
      <p:sp>
        <p:nvSpPr>
          <p:cNvPr id="27651" name="Rectangle 2"/>
          <p:cNvSpPr>
            <a:spLocks noGrp="1" noRot="1" noChangeAspect="1" noChangeArrowheads="1" noTextEdit="1"/>
          </p:cNvSpPr>
          <p:nvPr>
            <p:ph type="sldImg"/>
          </p:nvPr>
        </p:nvSpPr>
        <p:spPr>
          <a:xfrm>
            <a:off x="1150938" y="692150"/>
            <a:ext cx="4556125" cy="3416300"/>
          </a:xfrm>
          <a:ln cap="flat"/>
        </p:spPr>
      </p:sp>
      <p:sp>
        <p:nvSpPr>
          <p:cNvPr id="27652"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LO1 Explain why groups and teams are key contributors to organizational effectiveness</a:t>
            </a:r>
            <a:r>
              <a:rPr lang="en-CA" sz="1200" b="1" kern="1200" dirty="0" smtClean="0">
                <a:solidFill>
                  <a:schemeClr val="tx1"/>
                </a:solidFill>
                <a:latin typeface="Times New Roman" pitchFamily="18" charset="0"/>
                <a:ea typeface="+mn-ea"/>
                <a:cs typeface="+mn-cs"/>
              </a:rPr>
              <a:t>.</a:t>
            </a:r>
          </a:p>
          <a:p>
            <a:endParaRPr lang="en-US" dirty="0" smtClean="0">
              <a:latin typeface="Wingdings" pitchFamily="2" charset="2"/>
              <a:cs typeface="Times New Roman" pitchFamily="18" charset="0"/>
            </a:endParaRPr>
          </a:p>
          <a:p>
            <a:r>
              <a:rPr lang="en-US" dirty="0" smtClean="0">
                <a:cs typeface="Times New Roman" pitchFamily="18" charset="0"/>
              </a:rPr>
              <a:t>Business is focusing on the use of teams and groups because it helps performance in many ways. One point that students might not immediately see is that the team can manage many of its own functions and therefore reduce the need for other managers.</a:t>
            </a: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32831768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8552C98F-5741-4346-BA9D-30703E8DFFE3}" type="slidenum">
              <a:rPr lang="en-US" smtClean="0"/>
              <a:pPr/>
              <a:t>5</a:t>
            </a:fld>
            <a:endParaRPr lang="en-US" smtClean="0"/>
          </a:p>
        </p:txBody>
      </p:sp>
      <p:sp>
        <p:nvSpPr>
          <p:cNvPr id="27651" name="Rectangle 2"/>
          <p:cNvSpPr>
            <a:spLocks noGrp="1" noRot="1" noChangeAspect="1" noChangeArrowheads="1" noTextEdit="1"/>
          </p:cNvSpPr>
          <p:nvPr>
            <p:ph type="sldImg"/>
          </p:nvPr>
        </p:nvSpPr>
        <p:spPr>
          <a:xfrm>
            <a:off x="1150938" y="692150"/>
            <a:ext cx="4556125" cy="3416300"/>
          </a:xfrm>
          <a:ln cap="flat"/>
        </p:spPr>
      </p:sp>
      <p:sp>
        <p:nvSpPr>
          <p:cNvPr id="27652"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LO1 Explain why groups and teams are key contributors to organizational effectiveness.</a:t>
            </a:r>
          </a:p>
          <a:p>
            <a:endParaRPr lang="en-US" i="1" dirty="0" smtClean="0">
              <a:latin typeface="Wingdings" pitchFamily="2" charset="2"/>
              <a:cs typeface="Times New Roman" pitchFamily="18" charset="0"/>
            </a:endParaRPr>
          </a:p>
          <a:p>
            <a:r>
              <a:rPr lang="en-US" i="1" dirty="0" smtClean="0">
                <a:cs typeface="Times New Roman" pitchFamily="18" charset="0"/>
              </a:rPr>
              <a:t>	</a:t>
            </a:r>
            <a:endParaRPr lang="en-US" i="1" dirty="0" smtClean="0"/>
          </a:p>
        </p:txBody>
      </p:sp>
    </p:spTree>
    <p:extLst>
      <p:ext uri="{BB962C8B-B14F-4D97-AF65-F5344CB8AC3E}">
        <p14:creationId xmlns:p14="http://schemas.microsoft.com/office/powerpoint/2010/main" val="14751395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8552C98F-5741-4346-BA9D-30703E8DFFE3}" type="slidenum">
              <a:rPr lang="en-US" smtClean="0"/>
              <a:pPr/>
              <a:t>6</a:t>
            </a:fld>
            <a:endParaRPr lang="en-US" smtClean="0"/>
          </a:p>
        </p:txBody>
      </p:sp>
      <p:sp>
        <p:nvSpPr>
          <p:cNvPr id="27651" name="Rectangle 2"/>
          <p:cNvSpPr>
            <a:spLocks noGrp="1" noRot="1" noChangeAspect="1" noChangeArrowheads="1" noTextEdit="1"/>
          </p:cNvSpPr>
          <p:nvPr>
            <p:ph type="sldImg"/>
          </p:nvPr>
        </p:nvSpPr>
        <p:spPr>
          <a:xfrm>
            <a:off x="1150938" y="692150"/>
            <a:ext cx="4556125" cy="3416300"/>
          </a:xfrm>
          <a:ln cap="flat"/>
        </p:spPr>
      </p:sp>
      <p:sp>
        <p:nvSpPr>
          <p:cNvPr id="27652"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LO1 Explain why groups and teams are key contributors to organizational effectiveness.</a:t>
            </a:r>
          </a:p>
          <a:p>
            <a:endParaRPr lang="en-US" i="1" dirty="0" smtClean="0">
              <a:latin typeface="Wingdings" pitchFamily="2" charset="2"/>
              <a:cs typeface="Times New Roman" pitchFamily="18" charset="0"/>
            </a:endParaRPr>
          </a:p>
          <a:p>
            <a:r>
              <a:rPr lang="en-US" i="1" dirty="0" smtClean="0">
                <a:cs typeface="Times New Roman" pitchFamily="18" charset="0"/>
              </a:rPr>
              <a:t>	</a:t>
            </a:r>
            <a:endParaRPr lang="en-US" i="1" dirty="0" smtClean="0"/>
          </a:p>
        </p:txBody>
      </p:sp>
    </p:spTree>
    <p:extLst>
      <p:ext uri="{BB962C8B-B14F-4D97-AF65-F5344CB8AC3E}">
        <p14:creationId xmlns:p14="http://schemas.microsoft.com/office/powerpoint/2010/main" val="33213255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EDA69B2E-2608-4F07-9CA4-0BD0FAF02ED2}" type="slidenum">
              <a:rPr lang="en-US" smtClean="0"/>
              <a:pPr/>
              <a:t>7</a:t>
            </a:fld>
            <a:endParaRPr lang="en-US" smtClean="0"/>
          </a:p>
        </p:txBody>
      </p:sp>
      <p:sp>
        <p:nvSpPr>
          <p:cNvPr id="28675" name="Rectangle 2"/>
          <p:cNvSpPr>
            <a:spLocks noGrp="1" noRot="1" noChangeAspect="1" noChangeArrowheads="1" noTextEdit="1"/>
          </p:cNvSpPr>
          <p:nvPr>
            <p:ph type="sldImg"/>
          </p:nvPr>
        </p:nvSpPr>
        <p:spPr>
          <a:xfrm>
            <a:off x="1150938" y="692150"/>
            <a:ext cx="4556125" cy="3416300"/>
          </a:xfrm>
          <a:ln cap="flat"/>
        </p:spPr>
      </p:sp>
      <p:sp>
        <p:nvSpPr>
          <p:cNvPr id="2867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LO2 Identify the different types of groups and teams that help managers and organizations achieve their goals.</a:t>
            </a:r>
            <a:endParaRPr lang="en-CA" sz="1200" b="1" kern="1200" dirty="0" smtClean="0">
              <a:solidFill>
                <a:schemeClr val="tx1"/>
              </a:solidFill>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The most common teams usually found in businesses are the cross-functional, R&amp;D, command, and self-managed. Naturally, most firms will have each of the other group types as well, but students can expect to encounter these four types frequently.</a:t>
            </a: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11303009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EDA69B2E-2608-4F07-9CA4-0BD0FAF02ED2}" type="slidenum">
              <a:rPr lang="en-US" smtClean="0"/>
              <a:pPr/>
              <a:t>8</a:t>
            </a:fld>
            <a:endParaRPr lang="en-US" smtClean="0"/>
          </a:p>
        </p:txBody>
      </p:sp>
      <p:sp>
        <p:nvSpPr>
          <p:cNvPr id="28675" name="Rectangle 2"/>
          <p:cNvSpPr>
            <a:spLocks noGrp="1" noRot="1" noChangeAspect="1" noChangeArrowheads="1" noTextEdit="1"/>
          </p:cNvSpPr>
          <p:nvPr>
            <p:ph type="sldImg"/>
          </p:nvPr>
        </p:nvSpPr>
        <p:spPr>
          <a:xfrm>
            <a:off x="1150938" y="692150"/>
            <a:ext cx="4556125" cy="3416300"/>
          </a:xfrm>
          <a:ln cap="flat"/>
        </p:spPr>
      </p:sp>
      <p:sp>
        <p:nvSpPr>
          <p:cNvPr id="2867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LO2 Identify the different types of groups and teams that help managers and organizations achieve their goals.</a:t>
            </a:r>
            <a:endParaRPr lang="en-CA" sz="1200" b="1" kern="1200" dirty="0" smtClean="0">
              <a:solidFill>
                <a:schemeClr val="tx1"/>
              </a:solidFill>
              <a:latin typeface="Times New Roman" pitchFamily="18" charset="0"/>
              <a:ea typeface="+mn-ea"/>
              <a:cs typeface="+mn-cs"/>
            </a:endParaRPr>
          </a:p>
          <a:p>
            <a:endParaRPr lang="en-US" dirty="0" smtClean="0">
              <a:latin typeface="Wingdings" pitchFamily="2" charset="2"/>
              <a:cs typeface="Times New Roman" pitchFamily="18" charset="0"/>
            </a:endParaRPr>
          </a:p>
          <a:p>
            <a:endParaRPr lang="en-US" dirty="0" smtClean="0">
              <a:cs typeface="Times New Roman" pitchFamily="18" charset="0"/>
            </a:endParaRP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1650558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EDA69B2E-2608-4F07-9CA4-0BD0FAF02ED2}" type="slidenum">
              <a:rPr lang="en-US" smtClean="0"/>
              <a:pPr/>
              <a:t>9</a:t>
            </a:fld>
            <a:endParaRPr lang="en-US" smtClean="0"/>
          </a:p>
        </p:txBody>
      </p:sp>
      <p:sp>
        <p:nvSpPr>
          <p:cNvPr id="28675" name="Rectangle 2"/>
          <p:cNvSpPr>
            <a:spLocks noGrp="1" noRot="1" noChangeAspect="1" noChangeArrowheads="1" noTextEdit="1"/>
          </p:cNvSpPr>
          <p:nvPr>
            <p:ph type="sldImg"/>
          </p:nvPr>
        </p:nvSpPr>
        <p:spPr>
          <a:xfrm>
            <a:off x="1150938" y="692150"/>
            <a:ext cx="4556125" cy="3416300"/>
          </a:xfrm>
          <a:ln cap="flat"/>
        </p:spPr>
      </p:sp>
      <p:sp>
        <p:nvSpPr>
          <p:cNvPr id="2867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LO2 Identify the different types of groups and teams that help managers and organizations achieve their goals.</a:t>
            </a:r>
            <a:endParaRPr lang="en-CA" sz="1200" b="1" kern="1200" dirty="0" smtClean="0">
              <a:solidFill>
                <a:schemeClr val="tx1"/>
              </a:solidFill>
              <a:latin typeface="Times New Roman" pitchFamily="18" charset="0"/>
              <a:ea typeface="+mn-ea"/>
              <a:cs typeface="+mn-cs"/>
            </a:endParaRPr>
          </a:p>
          <a:p>
            <a:endParaRPr lang="en-US" dirty="0" smtClean="0">
              <a:latin typeface="Wingdings" pitchFamily="2" charset="2"/>
              <a:cs typeface="Times New Roman" pitchFamily="18" charset="0"/>
            </a:endParaRPr>
          </a:p>
          <a:p>
            <a:endParaRPr lang="en-US" dirty="0" smtClean="0"/>
          </a:p>
        </p:txBody>
      </p:sp>
    </p:spTree>
    <p:extLst>
      <p:ext uri="{BB962C8B-B14F-4D97-AF65-F5344CB8AC3E}">
        <p14:creationId xmlns:p14="http://schemas.microsoft.com/office/powerpoint/2010/main" val="21597864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02FE9BFF-660A-4DBC-9CC5-0836A49A0E42}" type="slidenum">
              <a:rPr lang="en-US" smtClean="0"/>
              <a:pPr/>
              <a:t>10</a:t>
            </a:fld>
            <a:endParaRPr lang="en-US" smtClean="0"/>
          </a:p>
        </p:txBody>
      </p:sp>
      <p:sp>
        <p:nvSpPr>
          <p:cNvPr id="29699" name="Rectangle 2"/>
          <p:cNvSpPr>
            <a:spLocks noGrp="1" noRot="1" noChangeAspect="1" noChangeArrowheads="1" noTextEdit="1"/>
          </p:cNvSpPr>
          <p:nvPr>
            <p:ph type="sldImg"/>
          </p:nvPr>
        </p:nvSpPr>
        <p:spPr>
          <a:xfrm>
            <a:off x="1150938" y="692150"/>
            <a:ext cx="4556125" cy="3416300"/>
          </a:xfrm>
          <a:ln cap="flat"/>
        </p:spPr>
      </p:sp>
      <p:sp>
        <p:nvSpPr>
          <p:cNvPr id="29700"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LO2 Identify the different types of groups and teams that help managers and organizations achieve their goals.</a:t>
            </a:r>
            <a:endParaRPr lang="en-CA" sz="1200" b="1" kern="1200" dirty="0" smtClean="0">
              <a:solidFill>
                <a:schemeClr val="tx1"/>
              </a:solidFill>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Self-managed teams have become very popular during the past decade as they provide a number of benefits when compared to more traditional management formats. </a:t>
            </a:r>
          </a:p>
          <a:p>
            <a:endParaRPr lang="en-US" dirty="0" smtClean="0">
              <a:latin typeface="Wingdings" pitchFamily="2" charset="2"/>
              <a:cs typeface="Times New Roman" pitchFamily="18" charset="0"/>
            </a:endParaRPr>
          </a:p>
          <a:p>
            <a:r>
              <a:rPr lang="en-US" dirty="0" smtClean="0">
                <a:cs typeface="Times New Roman" pitchFamily="18" charset="0"/>
              </a:rPr>
              <a:t>Many managers have a difficult time working with self-managed teams. Perhaps the biggest problem is that managers want to “mange” the team by directing it toward the manager’s goals. To be effective, self-managed teams must have considerable autonomy.</a:t>
            </a:r>
          </a:p>
          <a:p>
            <a:endParaRPr lang="en-US" dirty="0" smtClean="0"/>
          </a:p>
        </p:txBody>
      </p:sp>
    </p:spTree>
    <p:extLst>
      <p:ext uri="{BB962C8B-B14F-4D97-AF65-F5344CB8AC3E}">
        <p14:creationId xmlns:p14="http://schemas.microsoft.com/office/powerpoint/2010/main" val="16980403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02FE9BFF-660A-4DBC-9CC5-0836A49A0E42}" type="slidenum">
              <a:rPr lang="en-US" smtClean="0"/>
              <a:pPr/>
              <a:t>11</a:t>
            </a:fld>
            <a:endParaRPr lang="en-US" smtClean="0"/>
          </a:p>
        </p:txBody>
      </p:sp>
      <p:sp>
        <p:nvSpPr>
          <p:cNvPr id="29699" name="Rectangle 2"/>
          <p:cNvSpPr>
            <a:spLocks noGrp="1" noRot="1" noChangeAspect="1" noChangeArrowheads="1" noTextEdit="1"/>
          </p:cNvSpPr>
          <p:nvPr>
            <p:ph type="sldImg"/>
          </p:nvPr>
        </p:nvSpPr>
        <p:spPr>
          <a:xfrm>
            <a:off x="1150938" y="692150"/>
            <a:ext cx="4556125" cy="3416300"/>
          </a:xfrm>
          <a:ln cap="flat"/>
        </p:spPr>
      </p:sp>
      <p:sp>
        <p:nvSpPr>
          <p:cNvPr id="29700"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LO2 Identify the different types of groups and teams that help managers and organizations achieve their goals.</a:t>
            </a:r>
            <a:endParaRPr lang="en-CA" sz="1200" b="1" kern="1200" dirty="0" smtClean="0">
              <a:solidFill>
                <a:schemeClr val="tx1"/>
              </a:solidFill>
              <a:latin typeface="Times New Roman" pitchFamily="18" charset="0"/>
              <a:ea typeface="+mn-ea"/>
              <a:cs typeface="+mn-cs"/>
            </a:endParaRPr>
          </a:p>
          <a:p>
            <a:endParaRPr lang="en-US" dirty="0" smtClean="0"/>
          </a:p>
        </p:txBody>
      </p:sp>
    </p:spTree>
    <p:extLst>
      <p:ext uri="{BB962C8B-B14F-4D97-AF65-F5344CB8AC3E}">
        <p14:creationId xmlns:p14="http://schemas.microsoft.com/office/powerpoint/2010/main" val="10618698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C8B1124E-B21B-4119-A6D8-CCC7929811FC}" type="slidenum">
              <a:rPr lang="en-US" smtClean="0"/>
              <a:pPr/>
              <a:t>12</a:t>
            </a:fld>
            <a:endParaRPr lang="en-US" smtClean="0"/>
          </a:p>
        </p:txBody>
      </p:sp>
      <p:sp>
        <p:nvSpPr>
          <p:cNvPr id="31747" name="Rectangle 2"/>
          <p:cNvSpPr>
            <a:spLocks noGrp="1" noRot="1" noChangeAspect="1" noChangeArrowheads="1" noTextEdit="1"/>
          </p:cNvSpPr>
          <p:nvPr>
            <p:ph type="sldImg"/>
          </p:nvPr>
        </p:nvSpPr>
        <p:spPr>
          <a:xfrm>
            <a:off x="1150938" y="692150"/>
            <a:ext cx="4556125" cy="3416300"/>
          </a:xfrm>
          <a:ln cap="flat"/>
        </p:spPr>
      </p:sp>
      <p:sp>
        <p:nvSpPr>
          <p:cNvPr id="31748" name="Rectangle 3"/>
          <p:cNvSpPr>
            <a:spLocks noGrp="1" noChangeArrowheads="1"/>
          </p:cNvSpPr>
          <p:nvPr>
            <p:ph type="body" idx="1"/>
          </p:nvPr>
        </p:nvSpPr>
        <p:spPr>
          <a:noFill/>
          <a:ln w="9525"/>
        </p:spPr>
        <p:txBody>
          <a:bodyPr/>
          <a:lstStyle/>
          <a:p>
            <a:r>
              <a:rPr lang="en-CA" sz="1200" b="1" i="1" kern="1200" dirty="0" smtClean="0">
                <a:solidFill>
                  <a:schemeClr val="tx1"/>
                </a:solidFill>
                <a:latin typeface="Times New Roman" pitchFamily="18" charset="0"/>
                <a:ea typeface="+mn-ea"/>
                <a:cs typeface="+mn-cs"/>
              </a:rPr>
              <a:t>LO3 Explain how different elements of group dynamics influence the functioning and effectiveness of groups and teams.</a:t>
            </a:r>
            <a:endParaRPr lang="en-US" b="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Group size should be determined by the group goals. Typically, the smaller groups are more cohesive and motivated.</a:t>
            </a:r>
          </a:p>
          <a:p>
            <a:r>
              <a:rPr lang="en-US" dirty="0" smtClean="0">
                <a:cs typeface="Times New Roman" pitchFamily="18" charset="0"/>
              </a:rPr>
              <a:t>Task interdependence measures the extent to which one member tasks relies on another’s output. When interdependence is high, the group by necessity must work close together. Student groups often exhibit high task interdependence in that the successful completion of the project depends on each member performing some task.</a:t>
            </a:r>
          </a:p>
          <a:p>
            <a:endParaRPr lang="en-US" dirty="0" smtClean="0"/>
          </a:p>
        </p:txBody>
      </p:sp>
    </p:spTree>
    <p:extLst>
      <p:ext uri="{BB962C8B-B14F-4D97-AF65-F5344CB8AC3E}">
        <p14:creationId xmlns:p14="http://schemas.microsoft.com/office/powerpoint/2010/main" val="39014804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7FC592D8-6E9F-4265-99AF-B6B9400873E6}" type="slidenum">
              <a:rPr lang="en-US" smtClean="0"/>
              <a:pPr/>
              <a:t>13</a:t>
            </a:fld>
            <a:endParaRPr lang="en-US" smtClean="0"/>
          </a:p>
        </p:txBody>
      </p:sp>
      <p:sp>
        <p:nvSpPr>
          <p:cNvPr id="32771" name="Rectangle 2"/>
          <p:cNvSpPr>
            <a:spLocks noGrp="1" noRot="1" noChangeAspect="1" noChangeArrowheads="1" noTextEdit="1"/>
          </p:cNvSpPr>
          <p:nvPr>
            <p:ph type="sldImg"/>
          </p:nvPr>
        </p:nvSpPr>
        <p:spPr>
          <a:xfrm>
            <a:off x="1150938" y="692150"/>
            <a:ext cx="4556125" cy="3416300"/>
          </a:xfrm>
          <a:ln cap="flat"/>
        </p:spPr>
      </p:sp>
      <p:sp>
        <p:nvSpPr>
          <p:cNvPr id="32772" name="Rectangle 3"/>
          <p:cNvSpPr>
            <a:spLocks noGrp="1" noChangeArrowheads="1"/>
          </p:cNvSpPr>
          <p:nvPr>
            <p:ph type="body" idx="1"/>
          </p:nvPr>
        </p:nvSpPr>
        <p:spPr>
          <a:noFill/>
          <a:ln w="9525"/>
        </p:spPr>
        <p:txBody>
          <a:bodyPr/>
          <a:lstStyle/>
          <a:p>
            <a:r>
              <a:rPr lang="en-CA" sz="1200" b="1" i="1" kern="1200" dirty="0" smtClean="0">
                <a:solidFill>
                  <a:schemeClr val="tx1"/>
                </a:solidFill>
                <a:latin typeface="Times New Roman" pitchFamily="18" charset="0"/>
                <a:ea typeface="+mn-ea"/>
                <a:cs typeface="+mn-cs"/>
              </a:rPr>
              <a:t>LO3 Explain how different elements of group dynamics influence the functioning and effectiveness of groups and teams.</a:t>
            </a:r>
            <a:endParaRPr lang="en-US" b="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Group roles are the most clear in the cross-functional teams since members perform in their specialty. </a:t>
            </a:r>
          </a:p>
          <a:p>
            <a:endParaRPr lang="en-US" dirty="0" smtClean="0">
              <a:cs typeface="Times New Roman" pitchFamily="18" charset="0"/>
            </a:endParaRPr>
          </a:p>
          <a:p>
            <a:r>
              <a:rPr lang="en-US" dirty="0" smtClean="0">
                <a:cs typeface="Times New Roman" pitchFamily="18" charset="0"/>
              </a:rPr>
              <a:t>Other roles, such as group leader, need to be assigned when the group is formed. If it is a standing group, group role assignment systems need to be identified. This is often left up to the group itself as one of its first agenda items.</a:t>
            </a:r>
          </a:p>
          <a:p>
            <a:endParaRPr lang="en-US" dirty="0" smtClean="0"/>
          </a:p>
        </p:txBody>
      </p:sp>
    </p:spTree>
    <p:extLst>
      <p:ext uri="{BB962C8B-B14F-4D97-AF65-F5344CB8AC3E}">
        <p14:creationId xmlns:p14="http://schemas.microsoft.com/office/powerpoint/2010/main" val="33159504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86D35A43-A1FA-4454-B945-B141A9A9B6F0}" type="slidenum">
              <a:rPr lang="en-US" smtClean="0"/>
              <a:pPr/>
              <a:t>14</a:t>
            </a:fld>
            <a:endParaRPr lang="en-US" smtClean="0"/>
          </a:p>
        </p:txBody>
      </p:sp>
      <p:sp>
        <p:nvSpPr>
          <p:cNvPr id="33795" name="Rectangle 2"/>
          <p:cNvSpPr>
            <a:spLocks noGrp="1" noRot="1" noChangeAspect="1" noChangeArrowheads="1" noTextEdit="1"/>
          </p:cNvSpPr>
          <p:nvPr>
            <p:ph type="sldImg"/>
          </p:nvPr>
        </p:nvSpPr>
        <p:spPr>
          <a:xfrm>
            <a:off x="1150938" y="692150"/>
            <a:ext cx="4556125" cy="3416300"/>
          </a:xfrm>
          <a:ln cap="flat"/>
        </p:spPr>
      </p:sp>
      <p:sp>
        <p:nvSpPr>
          <p:cNvPr id="33796" name="Rectangle 3"/>
          <p:cNvSpPr>
            <a:spLocks noGrp="1" noChangeArrowheads="1"/>
          </p:cNvSpPr>
          <p:nvPr>
            <p:ph type="body" idx="1"/>
          </p:nvPr>
        </p:nvSpPr>
        <p:spPr>
          <a:noFill/>
          <a:ln w="9525"/>
        </p:spPr>
        <p:txBody>
          <a:bodyPr/>
          <a:lstStyle/>
          <a:p>
            <a:r>
              <a:rPr lang="en-CA" sz="1200" b="1" i="1" kern="1200" dirty="0" smtClean="0">
                <a:solidFill>
                  <a:schemeClr val="tx1"/>
                </a:solidFill>
                <a:latin typeface="Times New Roman" pitchFamily="18" charset="0"/>
                <a:ea typeface="+mn-ea"/>
                <a:cs typeface="+mn-cs"/>
              </a:rPr>
              <a:t>LO3 Explain how different elements of group dynamics influence the functioning and effectiveness of groups and teams.</a:t>
            </a:r>
            <a:endParaRPr lang="en-US" b="1" i="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Managers often are surprised that effective group output takes quite a bit of time. Notice that group production really begins in step four. Many managers appoint a group and then expect immediate results. This is not only unrealistic, but it will also lead to frustration on the part of the group and the manager.</a:t>
            </a:r>
          </a:p>
          <a:p>
            <a:endParaRPr lang="en-US" dirty="0" smtClean="0"/>
          </a:p>
        </p:txBody>
      </p:sp>
    </p:spTree>
    <p:extLst>
      <p:ext uri="{BB962C8B-B14F-4D97-AF65-F5344CB8AC3E}">
        <p14:creationId xmlns:p14="http://schemas.microsoft.com/office/powerpoint/2010/main" val="246451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73DC2414-9EA6-48A8-8116-95BC8554DF49}" type="slidenum">
              <a:rPr lang="en-US" smtClean="0"/>
              <a:pPr/>
              <a:t>15</a:t>
            </a:fld>
            <a:endParaRPr lang="en-US" smtClean="0"/>
          </a:p>
        </p:txBody>
      </p:sp>
      <p:sp>
        <p:nvSpPr>
          <p:cNvPr id="34819" name="Rectangle 2"/>
          <p:cNvSpPr>
            <a:spLocks noGrp="1" noRot="1" noChangeAspect="1" noChangeArrowheads="1" noTextEdit="1"/>
          </p:cNvSpPr>
          <p:nvPr>
            <p:ph type="sldImg"/>
          </p:nvPr>
        </p:nvSpPr>
        <p:spPr>
          <a:xfrm>
            <a:off x="1150938" y="692150"/>
            <a:ext cx="4556125" cy="3416300"/>
          </a:xfrm>
          <a:ln cap="flat"/>
        </p:spPr>
      </p:sp>
      <p:sp>
        <p:nvSpPr>
          <p:cNvPr id="34820" name="Rectangle 3"/>
          <p:cNvSpPr>
            <a:spLocks noGrp="1" noChangeArrowheads="1"/>
          </p:cNvSpPr>
          <p:nvPr>
            <p:ph type="body" idx="1"/>
          </p:nvPr>
        </p:nvSpPr>
        <p:spPr>
          <a:noFill/>
          <a:ln w="9525"/>
        </p:spPr>
        <p:txBody>
          <a:bodyPr/>
          <a:lstStyle/>
          <a:p>
            <a:r>
              <a:rPr lang="en-CA" sz="1200" b="1" i="1" kern="1200" dirty="0" smtClean="0">
                <a:solidFill>
                  <a:schemeClr val="tx1"/>
                </a:solidFill>
                <a:latin typeface="Times New Roman" pitchFamily="18" charset="0"/>
                <a:ea typeface="+mn-ea"/>
                <a:cs typeface="+mn-cs"/>
              </a:rPr>
              <a:t>LO3 Explain how different elements of group dynamics influence the functioning and effectiveness of groups and teams.</a:t>
            </a:r>
            <a:endParaRPr lang="en-US" b="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Figure 10.7 shows why it takes time to create a real team. Only after the early group formation steps are completed, can a true team emerge.</a:t>
            </a:r>
          </a:p>
          <a:p>
            <a:r>
              <a:rPr lang="en-US" dirty="0" smtClean="0">
                <a:cs typeface="Times New Roman" pitchFamily="18" charset="0"/>
              </a:rPr>
              <a:t>You should also note that many groups never reach the team level.</a:t>
            </a: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36360071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9D77AD18-3C18-4E1E-8028-254ECB9FA8F9}" type="slidenum">
              <a:rPr lang="en-US" smtClean="0"/>
              <a:pPr/>
              <a:t>16</a:t>
            </a:fld>
            <a:endParaRPr lang="en-US" smtClean="0"/>
          </a:p>
        </p:txBody>
      </p:sp>
      <p:sp>
        <p:nvSpPr>
          <p:cNvPr id="35843" name="Rectangle 2"/>
          <p:cNvSpPr>
            <a:spLocks noGrp="1" noRot="1" noChangeAspect="1" noChangeArrowheads="1" noTextEdit="1"/>
          </p:cNvSpPr>
          <p:nvPr>
            <p:ph type="sldImg"/>
          </p:nvPr>
        </p:nvSpPr>
        <p:spPr>
          <a:xfrm>
            <a:off x="1150938" y="692150"/>
            <a:ext cx="4556125" cy="3416300"/>
          </a:xfrm>
          <a:ln cap="flat"/>
        </p:spPr>
      </p:sp>
      <p:sp>
        <p:nvSpPr>
          <p:cNvPr id="35844"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LO3 Explain how different elements of group dynamics influence the functioning and effectiveness of groups and teams.</a:t>
            </a:r>
            <a:endParaRPr lang="en-US" b="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Students will describe situations in which student members of groups fail to perform as they initially agreed to. What can the group do about this? All to often, other group members end up picking up the slack and carrying the non-performing member.</a:t>
            </a:r>
          </a:p>
          <a:p>
            <a:endParaRPr lang="en-US" dirty="0" smtClean="0">
              <a:latin typeface="Wingdings" pitchFamily="2" charset="2"/>
              <a:cs typeface="Times New Roman" pitchFamily="18" charset="0"/>
            </a:endParaRPr>
          </a:p>
          <a:p>
            <a:r>
              <a:rPr lang="en-US" dirty="0" smtClean="0">
                <a:cs typeface="Times New Roman" pitchFamily="18" charset="0"/>
              </a:rPr>
              <a:t>Managers need to be alert for this </a:t>
            </a:r>
            <a:r>
              <a:rPr lang="en-US" dirty="0" err="1" smtClean="0">
                <a:cs typeface="Times New Roman" pitchFamily="18" charset="0"/>
              </a:rPr>
              <a:t>behaviour</a:t>
            </a:r>
            <a:r>
              <a:rPr lang="en-US" dirty="0" smtClean="0">
                <a:cs typeface="Times New Roman" pitchFamily="18" charset="0"/>
              </a:rPr>
              <a:t> and the group should be empowered with the authority to enforce its assignments.</a:t>
            </a:r>
          </a:p>
          <a:p>
            <a:endParaRPr lang="en-US" dirty="0" smtClean="0"/>
          </a:p>
        </p:txBody>
      </p:sp>
    </p:spTree>
    <p:extLst>
      <p:ext uri="{BB962C8B-B14F-4D97-AF65-F5344CB8AC3E}">
        <p14:creationId xmlns:p14="http://schemas.microsoft.com/office/powerpoint/2010/main" val="25991120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9D77AD18-3C18-4E1E-8028-254ECB9FA8F9}" type="slidenum">
              <a:rPr lang="en-US" smtClean="0"/>
              <a:pPr/>
              <a:t>17</a:t>
            </a:fld>
            <a:endParaRPr lang="en-US" smtClean="0"/>
          </a:p>
        </p:txBody>
      </p:sp>
      <p:sp>
        <p:nvSpPr>
          <p:cNvPr id="35843" name="Rectangle 2"/>
          <p:cNvSpPr>
            <a:spLocks noGrp="1" noRot="1" noChangeAspect="1" noChangeArrowheads="1" noTextEdit="1"/>
          </p:cNvSpPr>
          <p:nvPr>
            <p:ph type="sldImg"/>
          </p:nvPr>
        </p:nvSpPr>
        <p:spPr>
          <a:xfrm>
            <a:off x="1150938" y="692150"/>
            <a:ext cx="4556125" cy="3416300"/>
          </a:xfrm>
          <a:ln cap="flat"/>
        </p:spPr>
      </p:sp>
      <p:sp>
        <p:nvSpPr>
          <p:cNvPr id="35844"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LO3 Explain how different elements of group dynamics influence the functioning and effectiveness of groups and teams.</a:t>
            </a:r>
            <a:endParaRPr lang="en-US" b="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endParaRPr lang="en-US" dirty="0" smtClean="0"/>
          </a:p>
        </p:txBody>
      </p:sp>
    </p:spTree>
    <p:extLst>
      <p:ext uri="{BB962C8B-B14F-4D97-AF65-F5344CB8AC3E}">
        <p14:creationId xmlns:p14="http://schemas.microsoft.com/office/powerpoint/2010/main" val="9516568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9F4C1730-3446-4A1A-B7FA-885C547995AB}" type="slidenum">
              <a:rPr lang="en-US" smtClean="0"/>
              <a:pPr/>
              <a:t>18</a:t>
            </a:fld>
            <a:endParaRPr lang="en-US" smtClean="0"/>
          </a:p>
        </p:txBody>
      </p:sp>
      <p:sp>
        <p:nvSpPr>
          <p:cNvPr id="36867" name="Rectangle 2"/>
          <p:cNvSpPr>
            <a:spLocks noGrp="1" noRot="1" noChangeAspect="1" noChangeArrowheads="1" noTextEdit="1"/>
          </p:cNvSpPr>
          <p:nvPr>
            <p:ph type="sldImg"/>
          </p:nvPr>
        </p:nvSpPr>
        <p:spPr>
          <a:xfrm>
            <a:off x="1150938" y="692150"/>
            <a:ext cx="4556125" cy="3416300"/>
          </a:xfrm>
          <a:ln cap="flat"/>
        </p:spPr>
      </p:sp>
      <p:sp>
        <p:nvSpPr>
          <p:cNvPr id="36868"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LO3 Explain how different elements of group dynamics influence the functioning and effectiveness of groups and teams.</a:t>
            </a:r>
            <a:endParaRPr lang="en-US" b="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dirty="0" smtClean="0">
                <a:latin typeface="Wingdings" pitchFamily="2" charset="2"/>
                <a:cs typeface="Times New Roman" pitchFamily="18" charset="0"/>
              </a:rPr>
              <a:t>Text Figure</a:t>
            </a:r>
            <a:r>
              <a:rPr lang="en-US" baseline="0" dirty="0" smtClean="0">
                <a:latin typeface="Wingdings" pitchFamily="2" charset="2"/>
                <a:cs typeface="Times New Roman" pitchFamily="18" charset="0"/>
              </a:rPr>
              <a:t> - Balancing Conformity and Deviance in Groups </a:t>
            </a:r>
            <a:endParaRPr lang="en-US" dirty="0" smtClean="0">
              <a:latin typeface="Wingdings" pitchFamily="2" charset="2"/>
              <a:cs typeface="Times New Roman" pitchFamily="18" charset="0"/>
            </a:endParaRPr>
          </a:p>
          <a:p>
            <a:r>
              <a:rPr lang="en-US" dirty="0" smtClean="0">
                <a:cs typeface="Times New Roman" pitchFamily="18" charset="0"/>
              </a:rPr>
              <a:t>Deviation from group norms is often needed to make significant progress. However, too much deviation can slow the group down or cause it to fail.</a:t>
            </a:r>
          </a:p>
          <a:p>
            <a:r>
              <a:rPr lang="en-US" dirty="0" smtClean="0">
                <a:cs typeface="Times New Roman" pitchFamily="18" charset="0"/>
              </a:rPr>
              <a:t> </a:t>
            </a: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1027529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9741E31E-DA5B-475C-9667-8EEA3CFB5229}" type="slidenum">
              <a:rPr lang="en-US" smtClean="0"/>
              <a:pPr/>
              <a:t>19</a:t>
            </a:fld>
            <a:endParaRPr lang="en-US" smtClean="0"/>
          </a:p>
        </p:txBody>
      </p:sp>
      <p:sp>
        <p:nvSpPr>
          <p:cNvPr id="37891" name="Rectangle 2"/>
          <p:cNvSpPr>
            <a:spLocks noGrp="1" noRot="1" noChangeAspect="1" noChangeArrowheads="1" noTextEdit="1"/>
          </p:cNvSpPr>
          <p:nvPr>
            <p:ph type="sldImg"/>
          </p:nvPr>
        </p:nvSpPr>
        <p:spPr>
          <a:xfrm>
            <a:off x="1150938" y="692150"/>
            <a:ext cx="4556125" cy="3416300"/>
          </a:xfrm>
          <a:ln cap="flat"/>
        </p:spPr>
      </p:sp>
      <p:sp>
        <p:nvSpPr>
          <p:cNvPr id="37892"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LO3 Explain how different elements of group dynamics influence the functioning and effectiveness of groups and teams.</a:t>
            </a:r>
            <a:endParaRPr lang="en-US" b="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There are many examples of significant group cohesiveness with cult membership perhaps being one of the most extreme. </a:t>
            </a:r>
          </a:p>
          <a:p>
            <a:r>
              <a:rPr lang="en-US" dirty="0" smtClean="0">
                <a:cs typeface="Times New Roman" pitchFamily="18" charset="0"/>
              </a:rPr>
              <a:t>Organizations should seek for a balance with strong cohesiveness in the group but not so strong that group members are loyal first to the group and then the organization.</a:t>
            </a:r>
          </a:p>
          <a:p>
            <a:endParaRPr lang="en-US" dirty="0" smtClean="0"/>
          </a:p>
        </p:txBody>
      </p:sp>
    </p:spTree>
    <p:extLst>
      <p:ext uri="{BB962C8B-B14F-4D97-AF65-F5344CB8AC3E}">
        <p14:creationId xmlns:p14="http://schemas.microsoft.com/office/powerpoint/2010/main" val="11834051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69EF8764-20DE-4422-A736-749CF96EE7D8}" type="slidenum">
              <a:rPr lang="en-US" smtClean="0"/>
              <a:pPr/>
              <a:t>20</a:t>
            </a:fld>
            <a:endParaRPr lang="en-US" smtClean="0"/>
          </a:p>
        </p:txBody>
      </p:sp>
      <p:sp>
        <p:nvSpPr>
          <p:cNvPr id="40963" name="Rectangle 2"/>
          <p:cNvSpPr>
            <a:spLocks noGrp="1" noRot="1" noChangeAspect="1" noChangeArrowheads="1" noTextEdit="1"/>
          </p:cNvSpPr>
          <p:nvPr>
            <p:ph type="sldImg"/>
          </p:nvPr>
        </p:nvSpPr>
        <p:spPr>
          <a:xfrm>
            <a:off x="1150938" y="692150"/>
            <a:ext cx="4556125" cy="3416300"/>
          </a:xfrm>
          <a:ln/>
        </p:spPr>
      </p:sp>
      <p:sp>
        <p:nvSpPr>
          <p:cNvPr id="40964"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LO4 Explain how group decision making can be improved</a:t>
            </a:r>
            <a:endParaRPr lang="en-US" b="1" dirty="0" smtClean="0"/>
          </a:p>
          <a:p>
            <a:endParaRPr lang="en-US" dirty="0" smtClean="0"/>
          </a:p>
          <a:p>
            <a:r>
              <a:rPr lang="en-US" dirty="0" smtClean="0"/>
              <a:t>Groupthink does not have to occur, but group leaders must be sure to seek alternative opinions from group members, and encourage dissent when members disagree so that all options can be explored.</a:t>
            </a:r>
          </a:p>
        </p:txBody>
      </p:sp>
    </p:spTree>
    <p:extLst>
      <p:ext uri="{BB962C8B-B14F-4D97-AF65-F5344CB8AC3E}">
        <p14:creationId xmlns:p14="http://schemas.microsoft.com/office/powerpoint/2010/main" val="34614643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3F5FF0F1-D719-4A80-AB24-FB2114D5689E}" type="slidenum">
              <a:rPr lang="en-US" smtClean="0"/>
              <a:pPr/>
              <a:t>21</a:t>
            </a:fld>
            <a:endParaRPr lang="en-US" smtClean="0"/>
          </a:p>
        </p:txBody>
      </p:sp>
      <p:sp>
        <p:nvSpPr>
          <p:cNvPr id="41987" name="Rectangle 2"/>
          <p:cNvSpPr>
            <a:spLocks noGrp="1" noRot="1" noChangeAspect="1" noChangeArrowheads="1" noTextEdit="1"/>
          </p:cNvSpPr>
          <p:nvPr>
            <p:ph type="sldImg"/>
          </p:nvPr>
        </p:nvSpPr>
        <p:spPr>
          <a:xfrm>
            <a:off x="1150938" y="692150"/>
            <a:ext cx="4556125" cy="3416300"/>
          </a:xfrm>
          <a:ln cap="flat"/>
        </p:spPr>
      </p:sp>
      <p:sp>
        <p:nvSpPr>
          <p:cNvPr id="41988"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LO4 Explain how group decision making can be improved</a:t>
            </a:r>
            <a:endParaRPr lang="en-US" b="1" dirty="0" smtClean="0">
              <a:latin typeface="Wingdings" pitchFamily="2" charset="2"/>
              <a:cs typeface="Times New Roman" pitchFamily="18" charset="0"/>
            </a:endParaRPr>
          </a:p>
          <a:p>
            <a:endParaRPr lang="en-US" dirty="0" smtClean="0">
              <a:cs typeface="Times New Roman" pitchFamily="18" charset="0"/>
            </a:endParaRPr>
          </a:p>
          <a:p>
            <a:r>
              <a:rPr lang="en-US" dirty="0" smtClean="0">
                <a:cs typeface="Times New Roman" pitchFamily="18" charset="0"/>
              </a:rPr>
              <a:t>The group exercise above probably uncovered some of the following.</a:t>
            </a:r>
          </a:p>
          <a:p>
            <a:endParaRPr lang="en-US" dirty="0" smtClean="0">
              <a:cs typeface="Times New Roman" pitchFamily="18" charset="0"/>
            </a:endParaRPr>
          </a:p>
          <a:p>
            <a:r>
              <a:rPr lang="en-US" b="1" dirty="0" smtClean="0">
                <a:cs typeface="Times New Roman" pitchFamily="18" charset="0"/>
              </a:rPr>
              <a:t>Devil’s Advocacy</a:t>
            </a:r>
            <a:r>
              <a:rPr lang="en-US" dirty="0" smtClean="0">
                <a:cs typeface="Times New Roman" pitchFamily="18" charset="0"/>
              </a:rPr>
              <a:t>: one member of the group acts as the devil’s advocate and critiques the way the group identified alternatives. Points out problems with the alternative selection.</a:t>
            </a:r>
          </a:p>
          <a:p>
            <a:endParaRPr lang="en-US" dirty="0" smtClean="0">
              <a:latin typeface="Wingdings" pitchFamily="2" charset="2"/>
              <a:cs typeface="Times New Roman" pitchFamily="18" charset="0"/>
            </a:endParaRPr>
          </a:p>
          <a:p>
            <a:r>
              <a:rPr lang="en-US" dirty="0" smtClean="0">
                <a:cs typeface="Times New Roman" pitchFamily="18" charset="0"/>
              </a:rPr>
              <a:t>Students should be aware that the Devil’s advocate must have top management support or will not serve well.</a:t>
            </a:r>
          </a:p>
          <a:p>
            <a:endParaRPr lang="en-US" dirty="0" smtClean="0"/>
          </a:p>
        </p:txBody>
      </p:sp>
    </p:spTree>
    <p:extLst>
      <p:ext uri="{BB962C8B-B14F-4D97-AF65-F5344CB8AC3E}">
        <p14:creationId xmlns:p14="http://schemas.microsoft.com/office/powerpoint/2010/main" val="40756433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3F5FF0F1-D719-4A80-AB24-FB2114D5689E}" type="slidenum">
              <a:rPr lang="en-US" smtClean="0"/>
              <a:pPr/>
              <a:t>22</a:t>
            </a:fld>
            <a:endParaRPr lang="en-US" smtClean="0"/>
          </a:p>
        </p:txBody>
      </p:sp>
      <p:sp>
        <p:nvSpPr>
          <p:cNvPr id="41987" name="Rectangle 2"/>
          <p:cNvSpPr>
            <a:spLocks noGrp="1" noRot="1" noChangeAspect="1" noChangeArrowheads="1" noTextEdit="1"/>
          </p:cNvSpPr>
          <p:nvPr>
            <p:ph type="sldImg"/>
          </p:nvPr>
        </p:nvSpPr>
        <p:spPr>
          <a:xfrm>
            <a:off x="1150938" y="692150"/>
            <a:ext cx="4556125" cy="3416300"/>
          </a:xfrm>
          <a:ln cap="flat"/>
        </p:spPr>
      </p:sp>
      <p:sp>
        <p:nvSpPr>
          <p:cNvPr id="41988"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LO4 Explain how group decision making can be improved</a:t>
            </a:r>
            <a:endParaRPr lang="en-US" b="1" dirty="0" smtClean="0">
              <a:latin typeface="Wingdings" pitchFamily="2" charset="2"/>
              <a:cs typeface="Times New Roman" pitchFamily="18" charset="0"/>
            </a:endParaRPr>
          </a:p>
          <a:p>
            <a:endParaRPr lang="en-US" dirty="0" smtClean="0">
              <a:cs typeface="Times New Roman" pitchFamily="18" charset="0"/>
            </a:endParaRPr>
          </a:p>
          <a:p>
            <a:r>
              <a:rPr lang="en-US" dirty="0" smtClean="0">
                <a:cs typeface="Times New Roman" pitchFamily="18" charset="0"/>
              </a:rPr>
              <a:t>Text Figure 10.12 – Devil’s Advocacy</a:t>
            </a:r>
          </a:p>
          <a:p>
            <a:endParaRPr lang="en-US" dirty="0" smtClean="0"/>
          </a:p>
        </p:txBody>
      </p:sp>
    </p:spTree>
    <p:extLst>
      <p:ext uri="{BB962C8B-B14F-4D97-AF65-F5344CB8AC3E}">
        <p14:creationId xmlns:p14="http://schemas.microsoft.com/office/powerpoint/2010/main" val="15066594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7EEAA873-4033-442B-94DA-AF517E672C82}" type="slidenum">
              <a:rPr lang="en-US" smtClean="0"/>
              <a:pPr/>
              <a:t>23</a:t>
            </a:fld>
            <a:endParaRPr lang="en-US" smtClean="0"/>
          </a:p>
        </p:txBody>
      </p:sp>
      <p:sp>
        <p:nvSpPr>
          <p:cNvPr id="43011" name="Rectangle 2"/>
          <p:cNvSpPr>
            <a:spLocks noGrp="1" noRot="1" noChangeAspect="1" noChangeArrowheads="1" noTextEdit="1"/>
          </p:cNvSpPr>
          <p:nvPr>
            <p:ph type="sldImg"/>
          </p:nvPr>
        </p:nvSpPr>
        <p:spPr>
          <a:xfrm>
            <a:off x="1150938" y="692150"/>
            <a:ext cx="4556125" cy="3416300"/>
          </a:xfrm>
          <a:ln cap="flat"/>
        </p:spPr>
      </p:sp>
      <p:sp>
        <p:nvSpPr>
          <p:cNvPr id="43012"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LO4 Explain how group decision making can be improved</a:t>
            </a:r>
            <a:endParaRPr lang="en-US" b="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An additional idea is the Nominal Group Technique which provides a more structured way to generate alternatives in writing. It avoids the production blocking problem.</a:t>
            </a:r>
          </a:p>
          <a:p>
            <a:endParaRPr lang="en-US" dirty="0" smtClean="0">
              <a:cs typeface="Times New Roman" pitchFamily="18" charset="0"/>
            </a:endParaRPr>
          </a:p>
          <a:p>
            <a:r>
              <a:rPr lang="en-US" dirty="0" smtClean="0">
                <a:cs typeface="Times New Roman" pitchFamily="18" charset="0"/>
              </a:rPr>
              <a:t>Similar to brainstorming except that each member is given time to first write down all alternatives he or she would suggest. Alternatives are then read aloud without discussion until all have been listed. Then discussion occurs and alternatives are ranked.</a:t>
            </a:r>
          </a:p>
          <a:p>
            <a:endParaRPr lang="en-US" dirty="0" smtClean="0">
              <a:cs typeface="Times New Roman" pitchFamily="18" charset="0"/>
            </a:endParaRPr>
          </a:p>
          <a:p>
            <a:r>
              <a:rPr lang="en-CA" sz="1200" kern="1200" dirty="0" smtClean="0">
                <a:solidFill>
                  <a:schemeClr val="tx1"/>
                </a:solidFill>
                <a:effectLst/>
                <a:latin typeface="Times New Roman" pitchFamily="18" charset="0"/>
                <a:ea typeface="+mn-ea"/>
                <a:cs typeface="+mn-cs"/>
              </a:rPr>
              <a:t>Both nominal group technique and brainstorming require people to meet together to generate creative ideas and engage in joint problem solving. What happens if people are in different cities or in different parts of the world and cannot meet face to face? Videoconferencing is one way to bring distant people together to brainstorm. </a:t>
            </a:r>
            <a:endParaRPr lang="en-US" dirty="0" smtClean="0">
              <a:cs typeface="Times New Roman" pitchFamily="18" charset="0"/>
            </a:endParaRPr>
          </a:p>
          <a:p>
            <a:endParaRPr lang="en-US" dirty="0" smtClean="0"/>
          </a:p>
        </p:txBody>
      </p:sp>
    </p:spTree>
    <p:extLst>
      <p:ext uri="{BB962C8B-B14F-4D97-AF65-F5344CB8AC3E}">
        <p14:creationId xmlns:p14="http://schemas.microsoft.com/office/powerpoint/2010/main" val="29281278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3535B6CB-641F-4557-9EF1-26D811F9735E}" type="slidenum">
              <a:rPr lang="en-US" smtClean="0"/>
              <a:pPr/>
              <a:t>24</a:t>
            </a:fld>
            <a:endParaRPr lang="en-US" smtClean="0"/>
          </a:p>
        </p:txBody>
      </p:sp>
      <p:sp>
        <p:nvSpPr>
          <p:cNvPr id="44035" name="Rectangle 2"/>
          <p:cNvSpPr>
            <a:spLocks noGrp="1" noRot="1" noChangeAspect="1" noChangeArrowheads="1" noTextEdit="1"/>
          </p:cNvSpPr>
          <p:nvPr>
            <p:ph type="sldImg"/>
          </p:nvPr>
        </p:nvSpPr>
        <p:spPr>
          <a:xfrm>
            <a:off x="1150938" y="692150"/>
            <a:ext cx="4556125" cy="3416300"/>
          </a:xfrm>
          <a:ln/>
        </p:spPr>
      </p:sp>
      <p:sp>
        <p:nvSpPr>
          <p:cNvPr id="4403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LO5 Describe how managers can create high-performing teams</a:t>
            </a:r>
            <a:endParaRPr lang="en-CA" sz="1200" b="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Social loafing happens when one or more members do very little but still benefit from the group performance as a whole.</a:t>
            </a:r>
          </a:p>
          <a:p>
            <a:endParaRPr lang="en-US" dirty="0" smtClean="0">
              <a:latin typeface="Wingdings" pitchFamily="2" charset="2"/>
              <a:cs typeface="Times New Roman" pitchFamily="18" charset="0"/>
            </a:endParaRPr>
          </a:p>
          <a:p>
            <a:r>
              <a:rPr lang="en-US" dirty="0" smtClean="0">
                <a:cs typeface="Times New Roman" pitchFamily="18" charset="0"/>
              </a:rPr>
              <a:t>To reduce loafing, it is necessary that individual performance be measurable either by the group or outside manager. Not surprisingly, loafing gets easier as group size increases.</a:t>
            </a:r>
          </a:p>
          <a:p>
            <a:endParaRPr lang="en-US" dirty="0" smtClean="0"/>
          </a:p>
        </p:txBody>
      </p:sp>
    </p:spTree>
    <p:extLst>
      <p:ext uri="{BB962C8B-B14F-4D97-AF65-F5344CB8AC3E}">
        <p14:creationId xmlns:p14="http://schemas.microsoft.com/office/powerpoint/2010/main" val="15032960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3535B6CB-641F-4557-9EF1-26D811F9735E}" type="slidenum">
              <a:rPr lang="en-US" smtClean="0"/>
              <a:pPr/>
              <a:t>25</a:t>
            </a:fld>
            <a:endParaRPr lang="en-US" smtClean="0"/>
          </a:p>
        </p:txBody>
      </p:sp>
      <p:sp>
        <p:nvSpPr>
          <p:cNvPr id="44035" name="Rectangle 2"/>
          <p:cNvSpPr>
            <a:spLocks noGrp="1" noRot="1" noChangeAspect="1" noChangeArrowheads="1" noTextEdit="1"/>
          </p:cNvSpPr>
          <p:nvPr>
            <p:ph type="sldImg"/>
          </p:nvPr>
        </p:nvSpPr>
        <p:spPr>
          <a:xfrm>
            <a:off x="1150938" y="692150"/>
            <a:ext cx="4556125" cy="3416300"/>
          </a:xfrm>
          <a:ln/>
        </p:spPr>
      </p:sp>
      <p:sp>
        <p:nvSpPr>
          <p:cNvPr id="4403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LO5 Describe how managers can create high-performing teams</a:t>
            </a:r>
            <a:endParaRPr lang="en-CA" sz="1200" b="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t>Text Figure 10.13</a:t>
            </a:r>
            <a:r>
              <a:rPr lang="en-US" baseline="0" dirty="0" smtClean="0"/>
              <a:t> Three Ways to Reduce Social Loafing</a:t>
            </a:r>
            <a:endParaRPr lang="en-US" dirty="0" smtClean="0"/>
          </a:p>
        </p:txBody>
      </p:sp>
    </p:spTree>
    <p:extLst>
      <p:ext uri="{BB962C8B-B14F-4D97-AF65-F5344CB8AC3E}">
        <p14:creationId xmlns:p14="http://schemas.microsoft.com/office/powerpoint/2010/main" val="13071898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3535B6CB-641F-4557-9EF1-26D811F9735E}" type="slidenum">
              <a:rPr lang="en-US" smtClean="0"/>
              <a:pPr/>
              <a:t>26</a:t>
            </a:fld>
            <a:endParaRPr lang="en-US" smtClean="0"/>
          </a:p>
        </p:txBody>
      </p:sp>
      <p:sp>
        <p:nvSpPr>
          <p:cNvPr id="44035" name="Rectangle 2"/>
          <p:cNvSpPr>
            <a:spLocks noGrp="1" noRot="1" noChangeAspect="1" noChangeArrowheads="1" noTextEdit="1"/>
          </p:cNvSpPr>
          <p:nvPr>
            <p:ph type="sldImg"/>
          </p:nvPr>
        </p:nvSpPr>
        <p:spPr>
          <a:xfrm>
            <a:off x="1150938" y="692150"/>
            <a:ext cx="4556125" cy="3416300"/>
          </a:xfrm>
          <a:ln/>
        </p:spPr>
      </p:sp>
      <p:sp>
        <p:nvSpPr>
          <p:cNvPr id="4403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LO5 Describe how managers can create high-performing teams</a:t>
            </a:r>
            <a:endParaRPr lang="en-US" dirty="0" smtClean="0">
              <a:latin typeface="Wingdings" pitchFamily="2" charset="2"/>
              <a:cs typeface="Times New Roman" pitchFamily="18" charset="0"/>
            </a:endParaRPr>
          </a:p>
          <a:p>
            <a:endParaRPr lang="en-US" dirty="0" smtClean="0"/>
          </a:p>
        </p:txBody>
      </p:sp>
    </p:spTree>
    <p:extLst>
      <p:ext uri="{BB962C8B-B14F-4D97-AF65-F5344CB8AC3E}">
        <p14:creationId xmlns:p14="http://schemas.microsoft.com/office/powerpoint/2010/main" val="30165079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192E37C-3E14-4D06-8095-1F8B10489435}" type="slidenum">
              <a:rPr lang="en-US" altLang="en-US" smtClean="0"/>
              <a:pPr>
                <a:spcBef>
                  <a:spcPct val="0"/>
                </a:spcBef>
              </a:pPr>
              <a:t>27</a:t>
            </a:fld>
            <a:endParaRPr lang="en-US" altLang="en-US" smtClean="0"/>
          </a:p>
        </p:txBody>
      </p:sp>
      <p:sp>
        <p:nvSpPr>
          <p:cNvPr id="45059" name="Rectangle 2"/>
          <p:cNvSpPr>
            <a:spLocks noGrp="1" noRot="1" noChangeAspect="1" noChangeArrowheads="1" noTextEdit="1"/>
          </p:cNvSpPr>
          <p:nvPr>
            <p:ph type="sldImg"/>
          </p:nvPr>
        </p:nvSpPr>
        <p:spPr>
          <a:xfrm>
            <a:off x="1150938" y="692150"/>
            <a:ext cx="4556125" cy="3416300"/>
          </a:xfrm>
          <a:ln/>
        </p:spPr>
      </p:sp>
      <p:sp>
        <p:nvSpPr>
          <p:cNvPr id="4506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LO5 Describe how managers can create high-performing teams</a:t>
            </a:r>
            <a:endParaRPr lang="en-US" dirty="0" smtClean="0">
              <a:latin typeface="Wingdings" pitchFamily="2" charset="2"/>
              <a:cs typeface="Times New Roman" pitchFamily="18" charset="0"/>
            </a:endParaRP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Figure 10.14 describes the common sources of conflict. Ask students how many sources involve the distribution of resources (most). Ask if this is also a problem when people are dealing individually with each other—of course, it is.</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15564374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8807B8E-9919-4C2D-8552-C74F28017B91}" type="slidenum">
              <a:rPr lang="en-US" altLang="en-US" smtClean="0"/>
              <a:pPr>
                <a:spcBef>
                  <a:spcPct val="0"/>
                </a:spcBef>
              </a:pPr>
              <a:t>28</a:t>
            </a:fld>
            <a:endParaRPr lang="en-US" altLang="en-US" smtClean="0"/>
          </a:p>
        </p:txBody>
      </p:sp>
      <p:sp>
        <p:nvSpPr>
          <p:cNvPr id="51203" name="Rectangle 2"/>
          <p:cNvSpPr>
            <a:spLocks noGrp="1" noRot="1" noChangeAspect="1" noChangeArrowheads="1" noTextEdit="1"/>
          </p:cNvSpPr>
          <p:nvPr>
            <p:ph type="sldImg"/>
          </p:nvPr>
        </p:nvSpPr>
        <p:spPr>
          <a:xfrm>
            <a:off x="1150938" y="692150"/>
            <a:ext cx="4556125" cy="3416300"/>
          </a:xfrm>
          <a:ln/>
        </p:spPr>
      </p:sp>
      <p:sp>
        <p:nvSpPr>
          <p:cNvPr id="5120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LO5 Describe how managers can create high-performing teams</a:t>
            </a:r>
            <a:endParaRPr lang="en-US" dirty="0" smtClean="0">
              <a:latin typeface="Wingdings" pitchFamily="2" charset="2"/>
              <a:cs typeface="Times New Roman" pitchFamily="18" charset="0"/>
            </a:endParaRP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Managers should be trained in the resolution of conflict. </a:t>
            </a:r>
          </a:p>
          <a:p>
            <a:r>
              <a:rPr lang="en-US" altLang="en-US" dirty="0" smtClean="0">
                <a:cs typeface="Times New Roman" panose="02020603050405020304" pitchFamily="18" charset="0"/>
              </a:rPr>
              <a:t>Managers should be sure to focus on the common goals of the organization (or department) and try to seek common ground between the groups. Ask students for examples of collaboration in which someone comes up with a brand new idea that can eliminate the conflict. It is ironic that frequently, such collaboration can lead to dramatic breakthroughs in performance. </a:t>
            </a:r>
          </a:p>
          <a:p>
            <a:r>
              <a:rPr lang="en-US" altLang="en-US" dirty="0" smtClean="0">
                <a:cs typeface="Times New Roman" panose="02020603050405020304" pitchFamily="18" charset="0"/>
              </a:rPr>
              <a:t>Example: Ford Motor Co. found itself in serious sales and profit difficulty in the late 1980’s. They experienced great conflict between dealers, production and other groups. By collaborating and focusing on Total Quality Management instead of short range cost solutions they made great strides in becoming a world class producer of autos.</a:t>
            </a:r>
          </a:p>
          <a:p>
            <a:endParaRPr lang="en-US" altLang="en-US" dirty="0" smtClean="0"/>
          </a:p>
        </p:txBody>
      </p:sp>
    </p:spTree>
    <p:extLst>
      <p:ext uri="{BB962C8B-B14F-4D97-AF65-F5344CB8AC3E}">
        <p14:creationId xmlns:p14="http://schemas.microsoft.com/office/powerpoint/2010/main" val="10312003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2"/>
          <p:cNvSpPr>
            <a:spLocks noGrp="1" noChangeArrowheads="1"/>
          </p:cNvSpPr>
          <p:nvPr>
            <p:ph type="ftr" sz="quarter" idx="10"/>
          </p:nvPr>
        </p:nvSpPr>
        <p:spPr>
          <a:xfrm>
            <a:off x="7772400" y="6381750"/>
            <a:ext cx="1066800" cy="476250"/>
          </a:xfrm>
          <a:ln/>
        </p:spPr>
        <p:txBody>
          <a:bodyPr/>
          <a:lstStyle>
            <a:lvl1pPr>
              <a:defRPr/>
            </a:lvl1pPr>
          </a:lstStyle>
          <a:p>
            <a:pPr>
              <a:defRPr/>
            </a:pPr>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xfrm>
            <a:off x="8153400" y="6381750"/>
            <a:ext cx="761999" cy="476250"/>
          </a:xfrm>
          <a:ln/>
        </p:spPr>
        <p:txBody>
          <a:bodyPr/>
          <a:lstStyle>
            <a:lvl1pPr>
              <a:defRPr/>
            </a:lvl1pPr>
          </a:lstStyle>
          <a:p>
            <a:pPr>
              <a:defRPr/>
            </a:pPr>
            <a:endParaRPr lang="en-CA"/>
          </a:p>
        </p:txBody>
      </p:sp>
      <p:cxnSp>
        <p:nvCxnSpPr>
          <p:cNvPr id="6" name="Straight Connector 5"/>
          <p:cNvCxnSpPr/>
          <p:nvPr userDrawn="1"/>
        </p:nvCxnSpPr>
        <p:spPr bwMode="auto">
          <a:xfrm>
            <a:off x="457200" y="1295400"/>
            <a:ext cx="8229600" cy="0"/>
          </a:xfrm>
          <a:prstGeom prst="line">
            <a:avLst/>
          </a:prstGeom>
          <a:ln>
            <a:solidFill>
              <a:srgbClr val="FF000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ftr" sz="quarter" idx="10"/>
          </p:nvPr>
        </p:nvSpPr>
        <p:spPr>
          <a:ln/>
        </p:spPr>
        <p:txBody>
          <a:bodyPr/>
          <a:lstStyle>
            <a:lvl1pPr>
              <a:defRPr/>
            </a:lvl1pPr>
          </a:lstStyle>
          <a:p>
            <a:pPr>
              <a:defRPr/>
            </a:pPr>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68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9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ftr" sz="quarter" idx="10"/>
          </p:nvPr>
        </p:nvSpPr>
        <p:spPr>
          <a:ln/>
        </p:spPr>
        <p:txBody>
          <a:bodyPr/>
          <a:lstStyle>
            <a:lvl1pPr>
              <a:defRPr/>
            </a:lvl1pPr>
          </a:lstStyle>
          <a:p>
            <a:pPr>
              <a:defRPr/>
            </a:pPr>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ftr" sz="quarter" idx="10"/>
          </p:nvPr>
        </p:nvSpPr>
        <p:spPr>
          <a:ln/>
        </p:spPr>
        <p:txBody>
          <a:bodyPr/>
          <a:lstStyle>
            <a:lvl1pPr>
              <a:defRPr/>
            </a:lvl1pPr>
          </a:lstStyle>
          <a:p>
            <a:pPr>
              <a:defRPr/>
            </a:pPr>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ftr" sz="quarter" idx="10"/>
          </p:nvPr>
        </p:nvSpPr>
        <p:spPr>
          <a:ln/>
        </p:spPr>
        <p:txBody>
          <a:bodyPr/>
          <a:lstStyle>
            <a:lvl1pPr>
              <a:defRPr/>
            </a:lvl1pPr>
          </a:lstStyle>
          <a:p>
            <a:pPr>
              <a:defRPr/>
            </a:pPr>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xfrm>
            <a:off x="457200" y="5791200"/>
            <a:ext cx="8207375" cy="476250"/>
          </a:xfrm>
          <a:ln/>
        </p:spPr>
        <p:txBody>
          <a:bodyPr/>
          <a:lstStyle>
            <a:lvl1pPr>
              <a:defRPr/>
            </a:lvl1pPr>
          </a:lstStyle>
          <a:p>
            <a:pPr>
              <a:defRPr/>
            </a:pPr>
            <a:endParaRPr lang="en-C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endParaRPr lang="en-C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8943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68313" y="260350"/>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0" y="0"/>
            <a:ext cx="304800" cy="6858000"/>
          </a:xfrm>
          <a:prstGeom prst="rect">
            <a:avLst/>
          </a:prstGeom>
          <a:solidFill>
            <a:srgbClr val="7030A0"/>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CA" altLang="en-US" smtClean="0">
              <a:solidFill>
                <a:srgbClr val="000000"/>
              </a:solidFill>
            </a:endParaRPr>
          </a:p>
        </p:txBody>
      </p:sp>
      <p:sp>
        <p:nvSpPr>
          <p:cNvPr id="2" name="Title 1"/>
          <p:cNvSpPr>
            <a:spLocks noGrp="1"/>
          </p:cNvSpPr>
          <p:nvPr>
            <p:ph type="title"/>
          </p:nvPr>
        </p:nvSpPr>
        <p:spPr>
          <a:xfrm>
            <a:off x="434975" y="152400"/>
            <a:ext cx="8229600" cy="1143000"/>
          </a:xfrm>
        </p:spPr>
        <p:txBody>
          <a:bodyPr/>
          <a:lstStyle>
            <a:lvl1pPr>
              <a:defRPr>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600" y="1755912"/>
            <a:ext cx="8229600" cy="4525963"/>
          </a:xfrm>
        </p:spPr>
        <p:txBody>
          <a:bodyPr/>
          <a:lstStyle>
            <a:lvl1pPr>
              <a:defRPr>
                <a:solidFill>
                  <a:srgbClr val="0070C0"/>
                </a:solidFill>
                <a:latin typeface="Times New Roman" pitchFamily="18" charset="0"/>
                <a:cs typeface="Times New Roman" pitchFamily="18" charset="0"/>
              </a:defRPr>
            </a:lvl1pPr>
            <a:lvl2pPr>
              <a:defRPr>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871335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11113" y="0"/>
            <a:ext cx="9144001" cy="609600"/>
          </a:xfrm>
          <a:prstGeom prst="rect">
            <a:avLst/>
          </a:prstGeom>
          <a:solidFill>
            <a:srgbClr val="7030A0"/>
          </a:solidFill>
          <a:ln w="12700" algn="ctr">
            <a:solidFill>
              <a:schemeClr val="tx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tLang="en-US" sz="2200" b="1" i="1" smtClean="0">
                <a:solidFill>
                  <a:srgbClr val="FFFFFF"/>
                </a:solidFill>
              </a:rPr>
              <a:t>ESSENTIALS OF CONTEMPORARY MANAGEMENT</a:t>
            </a:r>
          </a:p>
        </p:txBody>
      </p:sp>
      <p:sp>
        <p:nvSpPr>
          <p:cNvPr id="5" name="Rectangle 7"/>
          <p:cNvSpPr>
            <a:spLocks noChangeArrowheads="1"/>
          </p:cNvSpPr>
          <p:nvPr userDrawn="1"/>
        </p:nvSpPr>
        <p:spPr bwMode="auto">
          <a:xfrm>
            <a:off x="-11113" y="476250"/>
            <a:ext cx="1676401" cy="304800"/>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tLang="en-US" sz="1600" b="1" smtClean="0">
                <a:solidFill>
                  <a:srgbClr val="FFFFFF"/>
                </a:solidFill>
              </a:rPr>
              <a:t>FIFTH EDITION</a:t>
            </a:r>
          </a:p>
        </p:txBody>
      </p:sp>
      <p:sp>
        <p:nvSpPr>
          <p:cNvPr id="2" name="Title 1"/>
          <p:cNvSpPr>
            <a:spLocks noGrp="1"/>
          </p:cNvSpPr>
          <p:nvPr>
            <p:ph type="title"/>
          </p:nvPr>
        </p:nvSpPr>
        <p:spPr>
          <a:xfrm>
            <a:off x="493643" y="914400"/>
            <a:ext cx="8229600" cy="1143000"/>
          </a:xfrm>
        </p:spPr>
        <p:txBody>
          <a:bodyPr/>
          <a:lstStyle>
            <a:lvl1pPr>
              <a:defRPr sz="4000">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0"/>
            <a:ext cx="8229600" cy="4525963"/>
          </a:xfrm>
        </p:spPr>
        <p:txBody>
          <a:bodyPr/>
          <a:lstStyle>
            <a:lvl1pPr>
              <a:defRPr sz="2400">
                <a:solidFill>
                  <a:srgbClr val="0070C0"/>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Rectangle 2"/>
          <p:cNvSpPr>
            <a:spLocks noGrp="1" noChangeArrowheads="1"/>
          </p:cNvSpPr>
          <p:nvPr>
            <p:ph type="ftr" sz="quarter" idx="10"/>
          </p:nvPr>
        </p:nvSpPr>
        <p:spPr>
          <a:xfrm>
            <a:off x="457200" y="6278563"/>
            <a:ext cx="8207375" cy="476250"/>
          </a:xfrm>
        </p:spPr>
        <p:txBody>
          <a:bodyPr/>
          <a:lstStyle>
            <a:lvl1pPr>
              <a:defRPr/>
            </a:lvl1pPr>
          </a:lstStyle>
          <a:p>
            <a:pPr>
              <a:defRPr/>
            </a:pPr>
            <a:endParaRPr lang="en-CA">
              <a:solidFill>
                <a:srgbClr val="000000"/>
              </a:solidFill>
            </a:endParaRPr>
          </a:p>
        </p:txBody>
      </p:sp>
    </p:spTree>
    <p:extLst>
      <p:ext uri="{BB962C8B-B14F-4D97-AF65-F5344CB8AC3E}">
        <p14:creationId xmlns:p14="http://schemas.microsoft.com/office/powerpoint/2010/main" val="23470858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46038"/>
            <a:ext cx="9155113" cy="609601"/>
          </a:xfrm>
          <a:prstGeom prst="rect">
            <a:avLst/>
          </a:prstGeom>
          <a:solidFill>
            <a:srgbClr val="B4E4FA"/>
          </a:solidFill>
          <a:ln w="12700" algn="ctr">
            <a:solidFill>
              <a:schemeClr val="bg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CA" altLang="en-US" sz="2800" dirty="0" smtClean="0">
                <a:ln w="0"/>
                <a:solidFill>
                  <a:srgbClr val="FF0000"/>
                </a:solidFill>
                <a:latin typeface="Arial Narrow" panose="020B0606020202030204" pitchFamily="34" charset="0"/>
              </a:rPr>
              <a:t>ESSENTIALS</a:t>
            </a:r>
            <a:r>
              <a:rPr lang="en-CA" altLang="en-US" sz="2800" dirty="0" smtClean="0">
                <a:solidFill>
                  <a:srgbClr val="FFFFFF"/>
                </a:solidFill>
                <a:latin typeface="Arial Narrow" panose="020B0606020202030204" pitchFamily="34" charset="0"/>
              </a:rPr>
              <a:t> </a:t>
            </a:r>
            <a:r>
              <a:rPr lang="en-CA" altLang="en-US" sz="2800" dirty="0" smtClean="0">
                <a:solidFill>
                  <a:srgbClr val="FF0000"/>
                </a:solidFill>
                <a:latin typeface="Arial Narrow" panose="020B0606020202030204" pitchFamily="34" charset="0"/>
              </a:rPr>
              <a:t>OF</a:t>
            </a:r>
            <a:r>
              <a:rPr lang="en-CA" altLang="en-US" sz="2800" dirty="0" smtClean="0">
                <a:solidFill>
                  <a:srgbClr val="FFFFFF"/>
                </a:solidFill>
                <a:latin typeface="Arial Narrow" panose="020B0606020202030204" pitchFamily="34" charset="0"/>
              </a:rPr>
              <a:t> </a:t>
            </a:r>
            <a:r>
              <a:rPr lang="en-CA" altLang="en-US" sz="2800" dirty="0" smtClean="0">
                <a:solidFill>
                  <a:srgbClr val="0070C0"/>
                </a:solidFill>
                <a:latin typeface="Arial Narrow" panose="020B0606020202030204" pitchFamily="34" charset="0"/>
              </a:rPr>
              <a:t>CONTEMPORARY</a:t>
            </a:r>
            <a:r>
              <a:rPr lang="en-CA" altLang="en-US" sz="2800" dirty="0" smtClean="0">
                <a:solidFill>
                  <a:srgbClr val="FFFFFF"/>
                </a:solidFill>
                <a:latin typeface="Arial Narrow" panose="020B0606020202030204" pitchFamily="34" charset="0"/>
              </a:rPr>
              <a:t> </a:t>
            </a:r>
            <a:r>
              <a:rPr lang="en-CA" altLang="en-US" sz="2800" dirty="0" smtClean="0">
                <a:solidFill>
                  <a:srgbClr val="92D050"/>
                </a:solidFill>
                <a:latin typeface="Arial Narrow" panose="020B0606020202030204" pitchFamily="34" charset="0"/>
              </a:rPr>
              <a:t>MANAGEMENT</a:t>
            </a:r>
          </a:p>
        </p:txBody>
      </p:sp>
      <p:sp>
        <p:nvSpPr>
          <p:cNvPr id="5" name="Rectangle 4"/>
          <p:cNvSpPr>
            <a:spLocks noChangeArrowheads="1"/>
          </p:cNvSpPr>
          <p:nvPr userDrawn="1"/>
        </p:nvSpPr>
        <p:spPr bwMode="auto">
          <a:xfrm>
            <a:off x="0" y="563563"/>
            <a:ext cx="2362200" cy="350837"/>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CA" altLang="en-US" sz="1600" b="1" dirty="0" smtClean="0">
                <a:solidFill>
                  <a:srgbClr val="FFFFFF"/>
                </a:solidFill>
              </a:rPr>
              <a:t>Fifth Canadian Edition</a:t>
            </a:r>
          </a:p>
        </p:txBody>
      </p:sp>
      <p:pic>
        <p:nvPicPr>
          <p:cNvPr id="6" name="Picture 7"/>
          <p:cNvPicPr>
            <a:picLocks noChangeAspect="1"/>
          </p:cNvPicPr>
          <p:nvPr userDrawn="1"/>
        </p:nvPicPr>
        <p:blipFill>
          <a:blip r:embed="rId2">
            <a:extLst>
              <a:ext uri="{28A0092B-C50C-407E-A947-70E740481C1C}">
                <a14:useLocalDpi xmlns:a14="http://schemas.microsoft.com/office/drawing/2010/main" val="0"/>
              </a:ext>
            </a:extLst>
          </a:blip>
          <a:srcRect t="39693"/>
          <a:stretch>
            <a:fillRect/>
          </a:stretch>
        </p:blipFill>
        <p:spPr bwMode="auto">
          <a:xfrm>
            <a:off x="7543800" y="-44450"/>
            <a:ext cx="15906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93643" y="914400"/>
            <a:ext cx="8229600" cy="1143000"/>
          </a:xfrm>
        </p:spPr>
        <p:txBody>
          <a:bodyPr/>
          <a:lstStyle>
            <a:lvl1pPr>
              <a:defRPr sz="3600">
                <a:solidFill>
                  <a:schemeClr val="tx1"/>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952750"/>
          </a:xfrm>
        </p:spPr>
        <p:txBody>
          <a:bodyPr/>
          <a:lstStyle>
            <a:lvl1pPr>
              <a:defRPr sz="2400">
                <a:solidFill>
                  <a:schemeClr val="tx1"/>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chemeClr val="tx1"/>
                </a:solidFill>
                <a:latin typeface="Times New Roman" pitchFamily="18" charset="0"/>
                <a:cs typeface="Times New Roman" pitchFamily="18" charset="0"/>
              </a:defRPr>
            </a:lvl2pPr>
            <a:lvl3pPr>
              <a:defRPr>
                <a:solidFill>
                  <a:schemeClr val="tx1"/>
                </a:solidFill>
                <a:latin typeface="Times New Roman" pitchFamily="18" charset="0"/>
                <a:cs typeface="Times New Roman" pitchFamily="18" charset="0"/>
              </a:defRPr>
            </a:lvl3pPr>
            <a:lvl4pPr>
              <a:defRPr>
                <a:solidFill>
                  <a:schemeClr val="tx1"/>
                </a:solidFill>
                <a:latin typeface="Times New Roman" pitchFamily="18" charset="0"/>
                <a:cs typeface="Times New Roman" pitchFamily="18" charset="0"/>
              </a:defRPr>
            </a:lvl4pPr>
            <a:lvl5pPr>
              <a:defRPr>
                <a:solidFill>
                  <a:schemeClr val="tx1"/>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890779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7030A0">
            <a:alpha val="5000"/>
          </a:srgbClr>
        </a:solidFill>
        <a:effectLst/>
      </p:bgPr>
    </p:bg>
    <p:spTree>
      <p:nvGrpSpPr>
        <p:cNvPr id="1" name=""/>
        <p:cNvGrpSpPr/>
        <p:nvPr/>
      </p:nvGrpSpPr>
      <p:grpSpPr>
        <a:xfrm>
          <a:off x="0" y="0"/>
          <a:ext cx="0" cy="0"/>
          <a:chOff x="0" y="0"/>
          <a:chExt cx="0" cy="0"/>
        </a:xfrm>
      </p:grpSpPr>
      <p:sp>
        <p:nvSpPr>
          <p:cNvPr id="72706" name="Rectangle 2"/>
          <p:cNvSpPr>
            <a:spLocks noGrp="1" noChangeArrowheads="1"/>
          </p:cNvSpPr>
          <p:nvPr>
            <p:ph type="ftr" sz="quarter" idx="3"/>
          </p:nvPr>
        </p:nvSpPr>
        <p:spPr bwMode="auto">
          <a:xfrm>
            <a:off x="7772400" y="6381750"/>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Times New Roman" pitchFamily="18" charset="0"/>
              </a:defRPr>
            </a:lvl1pPr>
          </a:lstStyle>
          <a:p>
            <a:pPr>
              <a:defRPr/>
            </a:pPr>
            <a:endParaRPr lang="en-CA" dirty="0"/>
          </a:p>
        </p:txBody>
      </p:sp>
      <p:sp>
        <p:nvSpPr>
          <p:cNvPr id="72707" name="Text Box 3"/>
          <p:cNvSpPr txBox="1">
            <a:spLocks noChangeArrowheads="1"/>
          </p:cNvSpPr>
          <p:nvPr/>
        </p:nvSpPr>
        <p:spPr bwMode="auto">
          <a:xfrm>
            <a:off x="381000" y="6400800"/>
            <a:ext cx="8569325" cy="261610"/>
          </a:xfrm>
          <a:prstGeom prst="rect">
            <a:avLst/>
          </a:prstGeom>
          <a:noFill/>
          <a:ln w="9525">
            <a:noFill/>
            <a:miter lim="800000"/>
            <a:headEnd/>
            <a:tailEnd/>
          </a:ln>
          <a:effectLst/>
        </p:spPr>
        <p:txBody>
          <a:bodyPr>
            <a:spAutoFit/>
          </a:bodyPr>
          <a:lstStyle/>
          <a:p>
            <a:r>
              <a:rPr lang="en-CA" sz="1100" dirty="0" smtClean="0">
                <a:latin typeface="Times New Roman" pitchFamily="18" charset="0"/>
              </a:rPr>
              <a:t>Copyright </a:t>
            </a:r>
            <a:r>
              <a:rPr lang="en-CA" sz="1100" dirty="0" smtClean="0">
                <a:latin typeface="Times New Roman" pitchFamily="18" charset="0"/>
                <a:sym typeface="Symbol" pitchFamily="18" charset="2"/>
              </a:rPr>
              <a:t>2016 The McGraw-Hill  Companies Inc. 	</a:t>
            </a:r>
            <a:endParaRPr lang="en-CA" sz="1000" dirty="0">
              <a:latin typeface="Times New Roman" pitchFamily="18" charset="0"/>
              <a:sym typeface="Symbol" pitchFamily="18" charset="2"/>
            </a:endParaRPr>
          </a:p>
        </p:txBody>
      </p:sp>
      <p:sp>
        <p:nvSpPr>
          <p:cNvPr id="1028" name="Rectangle 4"/>
          <p:cNvSpPr>
            <a:spLocks noGrp="1" noChangeArrowheads="1"/>
          </p:cNvSpPr>
          <p:nvPr>
            <p:ph type="title"/>
          </p:nvPr>
        </p:nvSpPr>
        <p:spPr bwMode="auto">
          <a:xfrm>
            <a:off x="468313" y="260350"/>
            <a:ext cx="8207375" cy="11525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dirty="0" smtClean="0"/>
              <a:t>Click to edit Master title style</a:t>
            </a:r>
          </a:p>
        </p:txBody>
      </p:sp>
      <p:sp>
        <p:nvSpPr>
          <p:cNvPr id="1029" name="Rectangle 5"/>
          <p:cNvSpPr>
            <a:spLocks noGrp="1" noChangeArrowheads="1"/>
          </p:cNvSpPr>
          <p:nvPr>
            <p:ph type="body" idx="1"/>
          </p:nvPr>
        </p:nvSpPr>
        <p:spPr bwMode="auto">
          <a:xfrm>
            <a:off x="468313" y="1628775"/>
            <a:ext cx="7685087" cy="36290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p>
        </p:txBody>
      </p:sp>
    </p:spTree>
  </p:cSld>
  <p:clrMap bg1="lt1" tx1="dk1" bg2="lt2" tx2="dk2" accent1="accent1" accent2="accent2" accent3="accent3" accent4="accent4" accent5="accent5" accent6="accent6" hlink="hlink" folHlink="folHlink"/>
  <p:sldLayoutIdLst>
    <p:sldLayoutId id="2147483663" r:id="rId1"/>
    <p:sldLayoutId id="2147483662" r:id="rId2"/>
    <p:sldLayoutId id="2147483661" r:id="rId3"/>
    <p:sldLayoutId id="2147483660" r:id="rId4"/>
    <p:sldLayoutId id="2147483659" r:id="rId5"/>
    <p:sldLayoutId id="2147483658" r:id="rId6"/>
    <p:sldLayoutId id="2147483657" r:id="rId7"/>
    <p:sldLayoutId id="2147483656" r:id="rId8"/>
    <p:sldLayoutId id="2147483655" r:id="rId9"/>
    <p:sldLayoutId id="2147483654" r:id="rId10"/>
    <p:sldLayoutId id="2147483653" r:id="rId11"/>
  </p:sldLayoutIdLst>
  <p:hf sldNum="0" hdr="0" ftr="0" dt="0"/>
  <p:txStyles>
    <p:titleStyle>
      <a:lvl1pPr algn="ctr" rtl="0" eaLnBrk="0" fontAlgn="base" hangingPunct="0">
        <a:spcBef>
          <a:spcPct val="0"/>
        </a:spcBef>
        <a:spcAft>
          <a:spcPct val="0"/>
        </a:spcAft>
        <a:defRPr sz="4400" b="1">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990000"/>
          </a:solidFill>
          <a:latin typeface="Arial" pitchFamily="34" charset="0"/>
          <a:cs typeface="Arial" pitchFamily="34" charset="0"/>
        </a:defRPr>
      </a:lvl2pPr>
      <a:lvl3pPr algn="ctr" rtl="0" eaLnBrk="0" fontAlgn="base" hangingPunct="0">
        <a:spcBef>
          <a:spcPct val="0"/>
        </a:spcBef>
        <a:spcAft>
          <a:spcPct val="0"/>
        </a:spcAft>
        <a:defRPr sz="4400">
          <a:solidFill>
            <a:srgbClr val="990000"/>
          </a:solidFill>
          <a:latin typeface="Arial" pitchFamily="34" charset="0"/>
          <a:cs typeface="Arial" pitchFamily="34" charset="0"/>
        </a:defRPr>
      </a:lvl3pPr>
      <a:lvl4pPr algn="ctr" rtl="0" eaLnBrk="0" fontAlgn="base" hangingPunct="0">
        <a:spcBef>
          <a:spcPct val="0"/>
        </a:spcBef>
        <a:spcAft>
          <a:spcPct val="0"/>
        </a:spcAft>
        <a:defRPr sz="4400">
          <a:solidFill>
            <a:srgbClr val="990000"/>
          </a:solidFill>
          <a:latin typeface="Arial" pitchFamily="34" charset="0"/>
          <a:cs typeface="Arial" pitchFamily="34" charset="0"/>
        </a:defRPr>
      </a:lvl4pPr>
      <a:lvl5pPr algn="ctr" rtl="0" eaLnBrk="0" fontAlgn="base" hangingPunct="0">
        <a:spcBef>
          <a:spcPct val="0"/>
        </a:spcBef>
        <a:spcAft>
          <a:spcPct val="0"/>
        </a:spcAft>
        <a:defRPr sz="4400">
          <a:solidFill>
            <a:srgbClr val="990000"/>
          </a:solidFill>
          <a:latin typeface="Arial" pitchFamily="34" charset="0"/>
          <a:cs typeface="Arial" pitchFamily="34" charset="0"/>
        </a:defRPr>
      </a:lvl5pPr>
      <a:lvl6pPr marL="457200" algn="ctr" rtl="0" fontAlgn="base">
        <a:spcBef>
          <a:spcPct val="0"/>
        </a:spcBef>
        <a:spcAft>
          <a:spcPct val="0"/>
        </a:spcAft>
        <a:defRPr sz="4400">
          <a:solidFill>
            <a:srgbClr val="990000"/>
          </a:solidFill>
          <a:latin typeface="Arial" pitchFamily="34" charset="0"/>
          <a:cs typeface="Arial" pitchFamily="34" charset="0"/>
        </a:defRPr>
      </a:lvl6pPr>
      <a:lvl7pPr marL="914400" algn="ctr" rtl="0" fontAlgn="base">
        <a:spcBef>
          <a:spcPct val="0"/>
        </a:spcBef>
        <a:spcAft>
          <a:spcPct val="0"/>
        </a:spcAft>
        <a:defRPr sz="4400">
          <a:solidFill>
            <a:srgbClr val="990000"/>
          </a:solidFill>
          <a:latin typeface="Arial" pitchFamily="34" charset="0"/>
          <a:cs typeface="Arial" pitchFamily="34" charset="0"/>
        </a:defRPr>
      </a:lvl7pPr>
      <a:lvl8pPr marL="1371600" algn="ctr" rtl="0" fontAlgn="base">
        <a:spcBef>
          <a:spcPct val="0"/>
        </a:spcBef>
        <a:spcAft>
          <a:spcPct val="0"/>
        </a:spcAft>
        <a:defRPr sz="4400">
          <a:solidFill>
            <a:srgbClr val="990000"/>
          </a:solidFill>
          <a:latin typeface="Arial" pitchFamily="34" charset="0"/>
          <a:cs typeface="Arial" pitchFamily="34" charset="0"/>
        </a:defRPr>
      </a:lvl8pPr>
      <a:lvl9pPr marL="1828800" algn="ctr" rtl="0" fontAlgn="base">
        <a:spcBef>
          <a:spcPct val="0"/>
        </a:spcBef>
        <a:spcAft>
          <a:spcPct val="0"/>
        </a:spcAft>
        <a:defRPr sz="4400">
          <a:solidFill>
            <a:srgbClr val="990000"/>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3">
            <a:lumMod val="85000"/>
            <a:alpha val="35000"/>
          </a:schemeClr>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10- </a:t>
            </a:r>
            <a:fld id="{A283B5D8-C1AD-40BA-A203-4F2160ABAA16}"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051"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2052" name="Rectangle 6"/>
          <p:cNvSpPr>
            <a:spLocks noGrp="1" noChangeArrowheads="1"/>
          </p:cNvSpPr>
          <p:nvPr>
            <p:ph type="body" idx="1"/>
          </p:nvPr>
        </p:nvSpPr>
        <p:spPr bwMode="auto">
          <a:xfrm>
            <a:off x="474663"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dirty="0" smtClean="0"/>
              <a:t>Click to edit Master text styles</a:t>
            </a:r>
          </a:p>
          <a:p>
            <a:pPr lvl="1"/>
            <a:r>
              <a:rPr lang="en-CA" altLang="en-US" dirty="0" smtClean="0"/>
              <a:t>Second level</a:t>
            </a:r>
          </a:p>
          <a:p>
            <a:pPr lvl="2"/>
            <a:r>
              <a:rPr lang="en-CA" altLang="en-US" dirty="0" smtClean="0"/>
              <a:t>Third level</a:t>
            </a:r>
          </a:p>
          <a:p>
            <a:pPr lvl="3"/>
            <a:r>
              <a:rPr lang="en-CA" altLang="en-US" dirty="0" smtClean="0"/>
              <a:t>Fourth level</a:t>
            </a:r>
          </a:p>
          <a:p>
            <a:pPr lvl="4"/>
            <a:r>
              <a:rPr lang="en-CA" altLang="en-US" dirty="0" smtClean="0"/>
              <a:t>Fifth level</a:t>
            </a:r>
          </a:p>
        </p:txBody>
      </p:sp>
      <p:sp>
        <p:nvSpPr>
          <p:cNvPr id="1030" name="Rectangle 1"/>
          <p:cNvSpPr>
            <a:spLocks noChangeArrowheads="1"/>
          </p:cNvSpPr>
          <p:nvPr userDrawn="1"/>
        </p:nvSpPr>
        <p:spPr bwMode="auto">
          <a:xfrm>
            <a:off x="0" y="0"/>
            <a:ext cx="9144000" cy="1447800"/>
          </a:xfrm>
          <a:prstGeom prst="rect">
            <a:avLst/>
          </a:prstGeom>
          <a:solidFill>
            <a:srgbClr val="C9A6E4">
              <a:alpha val="25098"/>
            </a:srgbClr>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CA" altLang="en-US" smtClean="0">
              <a:solidFill>
                <a:srgbClr val="000000"/>
              </a:solidFill>
            </a:endParaRPr>
          </a:p>
        </p:txBody>
      </p:sp>
    </p:spTree>
    <p:extLst>
      <p:ext uri="{BB962C8B-B14F-4D97-AF65-F5344CB8AC3E}">
        <p14:creationId xmlns:p14="http://schemas.microsoft.com/office/powerpoint/2010/main" val="3014111290"/>
      </p:ext>
    </p:extLst>
  </p:cSld>
  <p:clrMap bg1="lt1" tx1="dk1" bg2="lt2" tx2="dk2" accent1="accent1" accent2="accent2" accent3="accent3" accent4="accent4" accent5="accent5" accent6="accent6" hlink="hlink" folHlink="folHlink"/>
  <p:sldLayoutIdLst>
    <p:sldLayoutId id="2147483665" r:id="rId1"/>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24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4210" name="Rectangle 2"/>
          <p:cNvSpPr>
            <a:spLocks noGrp="1" noChangeArrowheads="1"/>
          </p:cNvSpPr>
          <p:nvPr>
            <p:ph type="ftr" sz="quarter" idx="3"/>
          </p:nvPr>
        </p:nvSpPr>
        <p:spPr bwMode="auto">
          <a:xfrm>
            <a:off x="457200" y="5622925"/>
            <a:ext cx="82073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Times New Roman" pitchFamily="18" charset="0"/>
                <a:cs typeface="Arial" charset="0"/>
              </a:defRPr>
            </a:lvl1pPr>
          </a:lstStyle>
          <a:p>
            <a:pPr>
              <a:defRPr/>
            </a:pPr>
            <a:endParaRPr lang="en-CA">
              <a:solidFill>
                <a:srgbClr val="000000"/>
              </a:solidFill>
            </a:endParaRPr>
          </a:p>
        </p:txBody>
      </p:sp>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1- </a:t>
            </a:r>
            <a:fld id="{1A2A4F54-E74D-42E4-AE3A-029FE2CD22C1}"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1028"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1029" name="Rectangle 6"/>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CA" altLang="en-US" smtClean="0">
              <a:solidFill>
                <a:srgbClr val="000000"/>
              </a:solidFill>
            </a:endParaRPr>
          </a:p>
        </p:txBody>
      </p:sp>
    </p:spTree>
    <p:extLst>
      <p:ext uri="{BB962C8B-B14F-4D97-AF65-F5344CB8AC3E}">
        <p14:creationId xmlns:p14="http://schemas.microsoft.com/office/powerpoint/2010/main" val="3011763665"/>
      </p:ext>
    </p:extLst>
  </p:cSld>
  <p:clrMap bg1="lt1" tx1="dk1" bg2="lt2" tx2="dk2" accent1="accent1" accent2="accent2" accent3="accent3" accent4="accent4" accent5="accent5" accent6="accent6" hlink="hlink" folHlink="folHlink"/>
  <p:sldLayoutIdLst>
    <p:sldLayoutId id="2147483667" r:id="rId1"/>
  </p:sldLayoutIdLst>
  <p:hf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5532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10- </a:t>
            </a:r>
            <a:fld id="{170270E7-D39E-4561-8107-191BEA3D0063}"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4099" name="Rectangle 5"/>
          <p:cNvSpPr>
            <a:spLocks noGrp="1" noChangeArrowheads="1"/>
          </p:cNvSpPr>
          <p:nvPr>
            <p:ph type="title"/>
          </p:nvPr>
        </p:nvSpPr>
        <p:spPr bwMode="auto">
          <a:xfrm>
            <a:off x="474663" y="74295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dirty="0" smtClean="0"/>
              <a:t>Click to edit Master title style</a:t>
            </a:r>
          </a:p>
        </p:txBody>
      </p:sp>
      <p:sp>
        <p:nvSpPr>
          <p:cNvPr id="4100" name="Rectangle 6"/>
          <p:cNvSpPr>
            <a:spLocks noGrp="1" noChangeArrowheads="1"/>
          </p:cNvSpPr>
          <p:nvPr>
            <p:ph type="body" idx="1"/>
          </p:nvPr>
        </p:nvSpPr>
        <p:spPr bwMode="auto">
          <a:xfrm>
            <a:off x="457200" y="1981200"/>
            <a:ext cx="82296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7493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CA" altLang="en-US" smtClean="0">
              <a:solidFill>
                <a:srgbClr val="000000"/>
              </a:solidFill>
            </a:endParaRPr>
          </a:p>
        </p:txBody>
      </p:sp>
    </p:spTree>
    <p:extLst>
      <p:ext uri="{BB962C8B-B14F-4D97-AF65-F5344CB8AC3E}">
        <p14:creationId xmlns:p14="http://schemas.microsoft.com/office/powerpoint/2010/main" val="75592070"/>
      </p:ext>
    </p:extLst>
  </p:cSld>
  <p:clrMap bg1="lt1" tx1="dk1" bg2="lt2" tx2="dk2" accent1="accent1" accent2="accent2" accent3="accent3" accent4="accent4" accent5="accent5" accent6="accent6" hlink="hlink" folHlink="folHlink"/>
  <p:sldLayoutIdLst>
    <p:sldLayoutId id="2147483669" r:id="rId1"/>
  </p:sldLayoutIdLst>
  <p:hf hdr="0" dt="0"/>
  <p:txStyles>
    <p:titleStyle>
      <a:lvl1pPr algn="ctr" rtl="0" eaLnBrk="0" fontAlgn="base" hangingPunct="0">
        <a:spcBef>
          <a:spcPct val="0"/>
        </a:spcBef>
        <a:spcAft>
          <a:spcPct val="0"/>
        </a:spcAft>
        <a:defRPr sz="4000">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6"/>
          <p:cNvSpPr>
            <a:spLocks noChangeArrowheads="1"/>
          </p:cNvSpPr>
          <p:nvPr/>
        </p:nvSpPr>
        <p:spPr bwMode="auto">
          <a:xfrm>
            <a:off x="4213225" y="1789113"/>
            <a:ext cx="4540250" cy="480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anchor="ctr"/>
          <a:lstStyle>
            <a:lvl1pPr>
              <a:spcBef>
                <a:spcPct val="20000"/>
              </a:spcBef>
              <a:buChar char="•"/>
              <a:defRPr sz="3200">
                <a:solidFill>
                  <a:srgbClr val="0070C0"/>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rgbClr val="0070C0"/>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rgbClr val="0070C0"/>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US" altLang="en-US" sz="1800">
              <a:solidFill>
                <a:schemeClr val="tx1"/>
              </a:solidFill>
              <a:latin typeface="Arial" panose="020B0604020202020204" pitchFamily="34" charset="0"/>
              <a:cs typeface="Arial" panose="020B0604020202020204" pitchFamily="34" charset="0"/>
            </a:endParaRPr>
          </a:p>
        </p:txBody>
      </p:sp>
      <p:sp>
        <p:nvSpPr>
          <p:cNvPr id="10" name="Rectangle 9"/>
          <p:cNvSpPr/>
          <p:nvPr/>
        </p:nvSpPr>
        <p:spPr>
          <a:xfrm>
            <a:off x="4883011" y="2602602"/>
            <a:ext cx="3505200" cy="2185214"/>
          </a:xfrm>
          <a:prstGeom prst="rect">
            <a:avLst/>
          </a:prstGeom>
        </p:spPr>
        <p:txBody>
          <a:bodyPr>
            <a:spAutoFit/>
          </a:bodyPr>
          <a:lstStyle/>
          <a:p>
            <a:pPr algn="ctr"/>
            <a:r>
              <a:rPr lang="en-CA" sz="4000" b="1" dirty="0">
                <a:latin typeface="Baskerville Old Face" panose="02020602080505020303" pitchFamily="18" charset="0"/>
              </a:rPr>
              <a:t>Chapter </a:t>
            </a:r>
            <a:r>
              <a:rPr lang="en-CA" sz="4000" b="1" dirty="0" smtClean="0">
                <a:latin typeface="Baskerville Old Face" panose="02020602080505020303" pitchFamily="18" charset="0"/>
              </a:rPr>
              <a:t>10</a:t>
            </a:r>
            <a:endParaRPr lang="en-CA" sz="4000" b="1" dirty="0">
              <a:latin typeface="Baskerville Old Face" panose="02020602080505020303" pitchFamily="18" charset="0"/>
            </a:endParaRPr>
          </a:p>
          <a:p>
            <a:pPr algn="ctr"/>
            <a:endParaRPr lang="en-CA" sz="1600" b="1" dirty="0">
              <a:latin typeface="Baskerville Old Face" panose="02020602080505020303" pitchFamily="18" charset="0"/>
            </a:endParaRPr>
          </a:p>
          <a:p>
            <a:pPr algn="ctr"/>
            <a:r>
              <a:rPr lang="en-CA" sz="4000" b="1" dirty="0">
                <a:latin typeface="Baskerville Old Face" panose="02020602080505020303" pitchFamily="18" charset="0"/>
              </a:rPr>
              <a:t>Managing Teams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88" y="1295400"/>
            <a:ext cx="3696258" cy="4799619"/>
          </a:xfrm>
          <a:prstGeom prst="rect">
            <a:avLst/>
          </a:prstGeom>
        </p:spPr>
      </p:pic>
    </p:spTree>
    <p:extLst>
      <p:ext uri="{BB962C8B-B14F-4D97-AF65-F5344CB8AC3E}">
        <p14:creationId xmlns:p14="http://schemas.microsoft.com/office/powerpoint/2010/main" val="1256081155"/>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6" name="Text Box 6"/>
          <p:cNvSpPr txBox="1">
            <a:spLocks noChangeArrowheads="1"/>
          </p:cNvSpPr>
          <p:nvPr/>
        </p:nvSpPr>
        <p:spPr bwMode="auto">
          <a:xfrm>
            <a:off x="2133600" y="1066800"/>
            <a:ext cx="5257800" cy="769441"/>
          </a:xfrm>
          <a:prstGeom prst="rect">
            <a:avLst/>
          </a:prstGeom>
          <a:noFill/>
          <a:ln w="9525">
            <a:noFill/>
            <a:miter lim="800000"/>
            <a:headEnd/>
            <a:tailEnd/>
          </a:ln>
          <a:effectLst/>
        </p:spPr>
        <p:txBody>
          <a:bodyPr>
            <a:spAutoFit/>
          </a:bodyPr>
          <a:lstStyle/>
          <a:p>
            <a:pPr eaLnBrk="0" hangingPunct="0">
              <a:defRPr/>
            </a:pPr>
            <a:r>
              <a:rPr lang="en-US" sz="4400" b="1" dirty="0">
                <a:latin typeface="Times New Roman" pitchFamily="18" charset="0"/>
                <a:cs typeface="Times New Roman" pitchFamily="18" charset="0"/>
              </a:rPr>
              <a:t>Learning Outcomes</a:t>
            </a:r>
          </a:p>
        </p:txBody>
      </p:sp>
      <p:sp>
        <p:nvSpPr>
          <p:cNvPr id="4102" name="Rectangle 6"/>
          <p:cNvSpPr>
            <a:spLocks noChangeArrowheads="1"/>
          </p:cNvSpPr>
          <p:nvPr/>
        </p:nvSpPr>
        <p:spPr bwMode="auto">
          <a:xfrm>
            <a:off x="609600" y="2133600"/>
            <a:ext cx="7924800" cy="4031873"/>
          </a:xfrm>
          <a:prstGeom prst="rect">
            <a:avLst/>
          </a:prstGeom>
          <a:noFill/>
          <a:ln w="12700" cap="flat" cmpd="sng">
            <a:noFill/>
            <a:prstDash val="solid"/>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400" b="0" i="0" u="none" strike="noStrike" cap="none" normalizeH="0" baseline="0" dirty="0" smtClean="0">
                <a:ln>
                  <a:noFill/>
                </a:ln>
                <a:effectLst/>
                <a:latin typeface="Times New Roman" pitchFamily="18" charset="0"/>
                <a:ea typeface="Times New Roman" pitchFamily="18" charset="0"/>
                <a:cs typeface="Times New Roman" pitchFamily="18" charset="0"/>
              </a:rPr>
              <a:t>Explain why groups and teams are key contributors to organizational effectiveness.</a:t>
            </a:r>
            <a:endParaRPr kumimoji="0" lang="en-CA" sz="2400" b="0" i="0" u="none" strike="noStrike" cap="none" normalizeH="0" baseline="0" dirty="0" smtClean="0">
              <a:ln>
                <a:noFill/>
              </a:ln>
              <a:effectLst/>
              <a:latin typeface="Times New Roman" pitchFamily="18" charset="0"/>
              <a:cs typeface="Times New Roman" pitchFamily="18" charset="0"/>
            </a:endParaRPr>
          </a:p>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400" b="0" i="0" u="none" strike="noStrike" cap="none" normalizeH="0" baseline="0" dirty="0" smtClean="0">
                <a:ln>
                  <a:noFill/>
                </a:ln>
                <a:effectLst/>
                <a:latin typeface="Times New Roman" pitchFamily="18" charset="0"/>
                <a:ea typeface="Times New Roman" pitchFamily="18" charset="0"/>
                <a:cs typeface="Times New Roman" pitchFamily="18" charset="0"/>
              </a:rPr>
              <a:t>Identify the different types of groups and teams that help managers and organizations achieve their goals.</a:t>
            </a:r>
          </a:p>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400" b="0" i="0" u="none" strike="noStrike" cap="none" normalizeH="0" baseline="0" dirty="0" smtClean="0">
                <a:ln>
                  <a:noFill/>
                </a:ln>
                <a:effectLst/>
                <a:latin typeface="Times New Roman" pitchFamily="18" charset="0"/>
                <a:ea typeface="Times New Roman" pitchFamily="18" charset="0"/>
                <a:cs typeface="Times New Roman" pitchFamily="18" charset="0"/>
              </a:rPr>
              <a:t>Explain how different elements of group dynamics influence the functioning and effectiveness of groups and teams.</a:t>
            </a:r>
          </a:p>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lang="en-CA" sz="2400" dirty="0" smtClean="0">
                <a:latin typeface="Times New Roman" pitchFamily="18" charset="0"/>
                <a:ea typeface="Times New Roman" pitchFamily="18" charset="0"/>
                <a:cs typeface="Times New Roman" pitchFamily="18" charset="0"/>
              </a:rPr>
              <a:t>Explain </a:t>
            </a:r>
            <a:r>
              <a:rPr lang="en-CA" sz="2400" dirty="0">
                <a:latin typeface="Times New Roman" pitchFamily="18" charset="0"/>
                <a:ea typeface="Times New Roman" pitchFamily="18" charset="0"/>
                <a:cs typeface="Times New Roman" pitchFamily="18" charset="0"/>
              </a:rPr>
              <a:t>how group decision making can be </a:t>
            </a:r>
            <a:r>
              <a:rPr lang="en-CA" sz="2400" dirty="0" smtClean="0">
                <a:latin typeface="Times New Roman" pitchFamily="18" charset="0"/>
                <a:ea typeface="Times New Roman" pitchFamily="18" charset="0"/>
                <a:cs typeface="Times New Roman" pitchFamily="18" charset="0"/>
              </a:rPr>
              <a:t>improved.</a:t>
            </a:r>
            <a:endParaRPr lang="en-CA" sz="2400" dirty="0">
              <a:latin typeface="Times New Roman" pitchFamily="18" charset="0"/>
              <a:ea typeface="Times New Roman" pitchFamily="18" charset="0"/>
              <a:cs typeface="Times New Roman" pitchFamily="18" charset="0"/>
            </a:endParaRPr>
          </a:p>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lang="en-CA" sz="2400" dirty="0" smtClean="0">
                <a:latin typeface="Times New Roman" pitchFamily="18" charset="0"/>
                <a:ea typeface="Times New Roman" pitchFamily="18" charset="0"/>
                <a:cs typeface="Times New Roman" pitchFamily="18" charset="0"/>
              </a:rPr>
              <a:t>Describe </a:t>
            </a:r>
            <a:r>
              <a:rPr lang="en-CA" sz="2400" dirty="0">
                <a:latin typeface="Times New Roman" pitchFamily="18" charset="0"/>
                <a:ea typeface="Times New Roman" pitchFamily="18" charset="0"/>
                <a:cs typeface="Times New Roman" pitchFamily="18" charset="0"/>
              </a:rPr>
              <a:t>how managers can create high-performing </a:t>
            </a:r>
            <a:r>
              <a:rPr lang="en-CA" sz="2400" dirty="0" smtClean="0">
                <a:latin typeface="Times New Roman" pitchFamily="18" charset="0"/>
                <a:ea typeface="Times New Roman" pitchFamily="18" charset="0"/>
                <a:cs typeface="Times New Roman" pitchFamily="18" charset="0"/>
              </a:rPr>
              <a:t>teams.</a:t>
            </a:r>
            <a:endParaRPr kumimoji="0" lang="en-CA" sz="2400" b="0" i="0" u="none" strike="noStrike" cap="none" normalizeH="0" baseline="0" dirty="0" smtClean="0">
              <a:ln>
                <a:noFill/>
              </a:ln>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86912" y="838200"/>
            <a:ext cx="8229600" cy="1143000"/>
          </a:xfrm>
        </p:spPr>
        <p:txBody>
          <a:bodyPr/>
          <a:lstStyle/>
          <a:p>
            <a:r>
              <a:rPr lang="en-CA" b="1" dirty="0" smtClean="0"/>
              <a:t>Groups, Teams, and </a:t>
            </a:r>
            <a:br>
              <a:rPr lang="en-CA" b="1" dirty="0" smtClean="0"/>
            </a:br>
            <a:r>
              <a:rPr lang="en-CA" b="1" dirty="0" smtClean="0"/>
              <a:t>Organizational Effectiveness</a:t>
            </a:r>
            <a:endParaRPr lang="en-CA" b="1" dirty="0"/>
          </a:p>
        </p:txBody>
      </p:sp>
      <p:sp>
        <p:nvSpPr>
          <p:cNvPr id="5123" name="Rectangle 3"/>
          <p:cNvSpPr>
            <a:spLocks noGrp="1" noChangeArrowheads="1"/>
          </p:cNvSpPr>
          <p:nvPr>
            <p:ph idx="1"/>
          </p:nvPr>
        </p:nvSpPr>
        <p:spPr>
          <a:xfrm>
            <a:off x="880369" y="2286000"/>
            <a:ext cx="7642687" cy="3810000"/>
          </a:xfrm>
        </p:spPr>
        <p:txBody>
          <a:bodyPr/>
          <a:lstStyle/>
          <a:p>
            <a:pPr>
              <a:spcAft>
                <a:spcPts val="600"/>
              </a:spcAft>
            </a:pPr>
            <a:r>
              <a:rPr lang="en-US" b="1" dirty="0" smtClean="0"/>
              <a:t>Group</a:t>
            </a:r>
            <a:r>
              <a:rPr lang="en-US" dirty="0" smtClean="0"/>
              <a:t>: two or more people who interact with each other to accomplish a goal.</a:t>
            </a:r>
          </a:p>
          <a:p>
            <a:pPr>
              <a:spcAft>
                <a:spcPts val="600"/>
              </a:spcAft>
            </a:pPr>
            <a:r>
              <a:rPr lang="en-US" b="1" dirty="0" smtClean="0"/>
              <a:t>Team</a:t>
            </a:r>
            <a:r>
              <a:rPr lang="en-US" dirty="0" smtClean="0"/>
              <a:t>: a group that works intensively with each other to achieve a specific common goal.</a:t>
            </a:r>
          </a:p>
          <a:p>
            <a:pPr lvl="1">
              <a:spcAft>
                <a:spcPts val="600"/>
              </a:spcAft>
            </a:pPr>
            <a:r>
              <a:rPr lang="en-US" dirty="0" smtClean="0"/>
              <a:t>All teams are groups, BUT, not all groups are teams.</a:t>
            </a:r>
          </a:p>
          <a:p>
            <a:pPr>
              <a:spcAft>
                <a:spcPts val="600"/>
              </a:spcAft>
            </a:pPr>
            <a:r>
              <a:rPr lang="en-US" dirty="0" smtClean="0"/>
              <a:t>Teams can be difficult to form.</a:t>
            </a:r>
          </a:p>
          <a:p>
            <a:pPr lvl="1">
              <a:spcAft>
                <a:spcPts val="600"/>
              </a:spcAft>
            </a:pPr>
            <a:r>
              <a:rPr lang="en-US" dirty="0" smtClean="0"/>
              <a:t>Takes time for members to learn to work together.</a:t>
            </a:r>
          </a:p>
          <a:p>
            <a:pPr lvl="1">
              <a:spcAft>
                <a:spcPts val="600"/>
              </a:spcAft>
            </a:pPr>
            <a:r>
              <a:rPr lang="en-US" dirty="0" smtClean="0"/>
              <a:t>Teams can improve organizational performance.</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3643" y="914400"/>
            <a:ext cx="8229600" cy="1143000"/>
          </a:xfrm>
        </p:spPr>
        <p:txBody>
          <a:bodyPr/>
          <a:lstStyle/>
          <a:p>
            <a:r>
              <a:rPr lang="en-CA" b="1" dirty="0" smtClean="0"/>
              <a:t>Groups, Teams, and </a:t>
            </a:r>
            <a:br>
              <a:rPr lang="en-CA" b="1" dirty="0" smtClean="0"/>
            </a:br>
            <a:r>
              <a:rPr lang="en-CA" b="1" dirty="0" smtClean="0"/>
              <a:t>Organizational Effectiveness</a:t>
            </a:r>
            <a:endParaRPr lang="en-CA"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3399" y="2590800"/>
            <a:ext cx="6730088" cy="3142488"/>
          </a:xfrm>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47700" y="1184329"/>
            <a:ext cx="8229600" cy="1143000"/>
          </a:xfrm>
        </p:spPr>
        <p:txBody>
          <a:bodyPr/>
          <a:lstStyle/>
          <a:p>
            <a:r>
              <a:rPr lang="en-CA" b="1" dirty="0" smtClean="0"/>
              <a:t>Differences </a:t>
            </a:r>
            <a:r>
              <a:rPr lang="en-CA" b="1" dirty="0"/>
              <a:t>B</a:t>
            </a:r>
            <a:r>
              <a:rPr lang="en-CA" b="1" dirty="0" smtClean="0"/>
              <a:t>etween Groups and Teams</a:t>
            </a:r>
            <a:endParaRPr lang="en-CA"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5462" y="2342880"/>
            <a:ext cx="6734075" cy="3529584"/>
          </a:xfrm>
          <a:prstGeom prst="rect">
            <a:avLst/>
          </a:prstGeom>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990600"/>
            <a:ext cx="8229600" cy="1143000"/>
          </a:xfrm>
        </p:spPr>
        <p:txBody>
          <a:bodyPr/>
          <a:lstStyle/>
          <a:p>
            <a:r>
              <a:rPr lang="en-CA" b="1" dirty="0" smtClean="0"/>
              <a:t>Groups, Teams, and </a:t>
            </a:r>
            <a:br>
              <a:rPr lang="en-CA" b="1" dirty="0" smtClean="0"/>
            </a:br>
            <a:r>
              <a:rPr lang="en-CA" b="1" dirty="0" smtClean="0"/>
              <a:t>Organizational Effectiveness</a:t>
            </a:r>
            <a:endParaRPr lang="en-CA" b="1" dirty="0"/>
          </a:p>
        </p:txBody>
      </p:sp>
      <p:sp>
        <p:nvSpPr>
          <p:cNvPr id="35841" name="Rectangle 1"/>
          <p:cNvSpPr>
            <a:spLocks noChangeArrowheads="1"/>
          </p:cNvSpPr>
          <p:nvPr/>
        </p:nvSpPr>
        <p:spPr bwMode="auto">
          <a:xfrm>
            <a:off x="667224" y="2620090"/>
            <a:ext cx="5373757"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spcBef>
                <a:spcPts val="600"/>
              </a:spcBef>
              <a:spcAft>
                <a:spcPts val="600"/>
              </a:spcAft>
              <a:buFont typeface="Arial" pitchFamily="34" charset="0"/>
              <a:buChar char="•"/>
            </a:pPr>
            <a:r>
              <a:rPr lang="en-CA" sz="2400" dirty="0" smtClean="0">
                <a:latin typeface="Times New Roman" pitchFamily="18" charset="0"/>
                <a:cs typeface="Times New Roman" pitchFamily="18" charset="0"/>
              </a:rPr>
              <a:t>   </a:t>
            </a:r>
            <a:r>
              <a:rPr lang="en-CA" sz="2400" b="1" dirty="0" smtClean="0">
                <a:latin typeface="Times New Roman" pitchFamily="18" charset="0"/>
                <a:cs typeface="Times New Roman" pitchFamily="18" charset="0"/>
              </a:rPr>
              <a:t>Performance Enhancement </a:t>
            </a:r>
          </a:p>
          <a:p>
            <a:pPr lvl="1">
              <a:spcBef>
                <a:spcPts val="600"/>
              </a:spcBef>
              <a:spcAft>
                <a:spcPts val="600"/>
              </a:spcAft>
              <a:buSzPct val="85000"/>
              <a:buFont typeface="Wingdings" pitchFamily="2" charset="2"/>
              <a:buChar char="Ø"/>
            </a:pPr>
            <a:r>
              <a:rPr lang="en-CA" sz="2400" dirty="0" smtClean="0">
                <a:latin typeface="Times New Roman" pitchFamily="18" charset="0"/>
                <a:cs typeface="Times New Roman" pitchFamily="18" charset="0"/>
              </a:rPr>
              <a:t>  </a:t>
            </a:r>
            <a:r>
              <a:rPr lang="en-CA" sz="2400" b="1" dirty="0" smtClean="0">
                <a:latin typeface="Times New Roman" pitchFamily="18" charset="0"/>
                <a:cs typeface="Times New Roman" pitchFamily="18" charset="0"/>
              </a:rPr>
              <a:t>Synergy</a:t>
            </a:r>
            <a:endParaRPr lang="en-CA" sz="2400" dirty="0" smtClean="0">
              <a:latin typeface="Times New Roman" pitchFamily="18" charset="0"/>
              <a:cs typeface="Times New Roman" pitchFamily="18" charset="0"/>
            </a:endParaRPr>
          </a:p>
          <a:p>
            <a:pPr marL="800100" lvl="1" indent="-342900">
              <a:spcBef>
                <a:spcPts val="600"/>
              </a:spcBef>
              <a:spcAft>
                <a:spcPts val="600"/>
              </a:spcAft>
              <a:buSzPct val="85000"/>
              <a:buFont typeface="Wingdings" panose="05000000000000000000" pitchFamily="2" charset="2"/>
              <a:buChar char="Ø"/>
            </a:pPr>
            <a:r>
              <a:rPr lang="en-CA" sz="2400" dirty="0" smtClean="0">
                <a:latin typeface="Times New Roman" pitchFamily="18" charset="0"/>
                <a:cs typeface="Times New Roman" pitchFamily="18" charset="0"/>
              </a:rPr>
              <a:t>Responsiveness to Customers</a:t>
            </a:r>
          </a:p>
          <a:p>
            <a:pPr marL="800100" lvl="1" indent="-342900">
              <a:spcBef>
                <a:spcPts val="600"/>
              </a:spcBef>
              <a:spcAft>
                <a:spcPts val="600"/>
              </a:spcAft>
              <a:buSzPct val="85000"/>
              <a:buFont typeface="Wingdings" panose="05000000000000000000" pitchFamily="2" charset="2"/>
              <a:buChar char="Ø"/>
            </a:pPr>
            <a:r>
              <a:rPr kumimoji="0" lang="en-CA" sz="2400" i="0" u="none" strike="noStrike" cap="none" normalizeH="0" baseline="0" dirty="0" smtClean="0">
                <a:ln>
                  <a:noFill/>
                </a:ln>
                <a:effectLst/>
                <a:latin typeface="Times New Roman" pitchFamily="18" charset="0"/>
                <a:cs typeface="Times New Roman" pitchFamily="18" charset="0"/>
              </a:rPr>
              <a:t>Teams and Innovation</a:t>
            </a:r>
          </a:p>
          <a:p>
            <a:pPr marL="800100" lvl="1" indent="-342900">
              <a:spcBef>
                <a:spcPts val="600"/>
              </a:spcBef>
              <a:spcAft>
                <a:spcPts val="600"/>
              </a:spcAft>
              <a:buSzPct val="85000"/>
              <a:buFont typeface="Wingdings" panose="05000000000000000000" pitchFamily="2" charset="2"/>
              <a:buChar char="Ø"/>
            </a:pPr>
            <a:r>
              <a:rPr lang="en-CA" sz="2400" dirty="0" smtClean="0">
                <a:latin typeface="Times New Roman" pitchFamily="18" charset="0"/>
                <a:cs typeface="Times New Roman" pitchFamily="18" charset="0"/>
              </a:rPr>
              <a:t>Groups and Teams as Motivators</a:t>
            </a:r>
            <a:endParaRPr kumimoji="0" lang="en-CA" sz="2400" i="0" u="none" strike="noStrike" cap="none" normalizeH="0" baseline="0" dirty="0" smtClean="0">
              <a:ln>
                <a:noFill/>
              </a:ln>
              <a:effectLst/>
            </a:endParaRPr>
          </a:p>
        </p:txBody>
      </p:sp>
      <p:pic>
        <p:nvPicPr>
          <p:cNvPr id="6" name="Picture 5" descr="cid:9FA6611C-0010-4D8D-B5DC-BA29CCA05B3D@hitronhub.home"/>
          <p:cNvPicPr/>
          <p:nvPr/>
        </p:nvPicPr>
        <p:blipFill>
          <a:blip r:embed="rId3">
            <a:extLst>
              <a:ext uri="{28A0092B-C50C-407E-A947-70E740481C1C}">
                <a14:useLocalDpi xmlns:a14="http://schemas.microsoft.com/office/drawing/2010/main" val="0"/>
              </a:ext>
            </a:extLst>
          </a:blip>
          <a:srcRect/>
          <a:stretch>
            <a:fillRect/>
          </a:stretch>
        </p:blipFill>
        <p:spPr bwMode="auto">
          <a:xfrm>
            <a:off x="6040981" y="2743200"/>
            <a:ext cx="2390775" cy="3333750"/>
          </a:xfrm>
          <a:prstGeom prst="rect">
            <a:avLst/>
          </a:prstGeom>
          <a:noFill/>
          <a:ln>
            <a:noFill/>
          </a:ln>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0086" y="1066800"/>
            <a:ext cx="8229600" cy="1143000"/>
          </a:xfrm>
        </p:spPr>
        <p:txBody>
          <a:bodyPr/>
          <a:lstStyle/>
          <a:p>
            <a:r>
              <a:rPr lang="en-CA" sz="4000" b="1" dirty="0" smtClean="0"/>
              <a:t>Types of Groups and Teams </a:t>
            </a:r>
            <a:endParaRPr lang="en-CA" sz="4000" b="1" dirty="0"/>
          </a:p>
        </p:txBody>
      </p:sp>
      <p:sp>
        <p:nvSpPr>
          <p:cNvPr id="7171" name="Rectangle 3"/>
          <p:cNvSpPr>
            <a:spLocks noGrp="1" noChangeArrowheads="1"/>
          </p:cNvSpPr>
          <p:nvPr>
            <p:ph idx="1"/>
          </p:nvPr>
        </p:nvSpPr>
        <p:spPr>
          <a:xfrm>
            <a:off x="530086" y="2438400"/>
            <a:ext cx="8229600" cy="3962399"/>
          </a:xfrm>
        </p:spPr>
        <p:txBody>
          <a:bodyPr/>
          <a:lstStyle/>
          <a:p>
            <a:pPr lvl="1">
              <a:buFont typeface="Arial" panose="020B0604020202020204" pitchFamily="34" charset="0"/>
              <a:buChar char="•"/>
            </a:pPr>
            <a:r>
              <a:rPr lang="en-US" b="1" dirty="0" smtClean="0"/>
              <a:t>FORMAL GROUPS </a:t>
            </a:r>
            <a:r>
              <a:rPr lang="en-US" dirty="0" smtClean="0"/>
              <a:t>					</a:t>
            </a:r>
          </a:p>
          <a:p>
            <a:pPr lvl="2">
              <a:buSzPct val="85000"/>
              <a:buFont typeface="Wingdings" panose="05000000000000000000" pitchFamily="2" charset="2"/>
              <a:buChar char="Ø"/>
            </a:pPr>
            <a:r>
              <a:rPr lang="en-US" dirty="0" smtClean="0"/>
              <a:t>Cross-functional: members of different departments.</a:t>
            </a:r>
          </a:p>
          <a:p>
            <a:pPr lvl="2">
              <a:buSzPct val="85000"/>
              <a:buFont typeface="Wingdings" panose="05000000000000000000" pitchFamily="2" charset="2"/>
              <a:buChar char="Ø"/>
            </a:pPr>
            <a:r>
              <a:rPr lang="en-US" dirty="0" smtClean="0"/>
              <a:t>Cross-cultural: members of different cultures.</a:t>
            </a:r>
          </a:p>
          <a:p>
            <a:pPr lvl="1"/>
            <a:endParaRPr lang="en-US" dirty="0" smtClean="0"/>
          </a:p>
          <a:p>
            <a:pPr lvl="1">
              <a:buFont typeface="Arial" panose="020B0604020202020204" pitchFamily="34" charset="0"/>
              <a:buChar char="•"/>
            </a:pPr>
            <a:r>
              <a:rPr lang="en-US" b="1" dirty="0" smtClean="0"/>
              <a:t>TOP MANAGEMENT TEAMS</a:t>
            </a:r>
          </a:p>
          <a:p>
            <a:pPr lvl="2">
              <a:buSzPct val="85000"/>
              <a:buFont typeface="Wingdings" panose="05000000000000000000" pitchFamily="2" charset="2"/>
              <a:buChar char="Ø"/>
            </a:pPr>
            <a:r>
              <a:rPr lang="en-US" dirty="0" smtClean="0"/>
              <a:t>Help develop firm’s direction.</a:t>
            </a:r>
          </a:p>
          <a:p>
            <a:pPr lvl="2">
              <a:buSzPct val="85000"/>
              <a:buFont typeface="Wingdings" panose="05000000000000000000" pitchFamily="2" charset="2"/>
              <a:buChar char="Ø"/>
            </a:pPr>
            <a:r>
              <a:rPr lang="en-US" dirty="0" smtClean="0"/>
              <a:t>Important to have diversity in the management team to avoid group think.</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93923" y="1219200"/>
            <a:ext cx="8229600" cy="1143000"/>
          </a:xfrm>
        </p:spPr>
        <p:txBody>
          <a:bodyPr/>
          <a:lstStyle/>
          <a:p>
            <a:r>
              <a:rPr lang="en-CA" b="1" dirty="0" smtClean="0"/>
              <a:t>Types of Groups and Teams </a:t>
            </a:r>
            <a:endParaRPr lang="en-CA" b="1" dirty="0"/>
          </a:p>
        </p:txBody>
      </p:sp>
      <p:sp>
        <p:nvSpPr>
          <p:cNvPr id="7171" name="Rectangle 3"/>
          <p:cNvSpPr>
            <a:spLocks noGrp="1" noChangeArrowheads="1"/>
          </p:cNvSpPr>
          <p:nvPr>
            <p:ph idx="1"/>
          </p:nvPr>
        </p:nvSpPr>
        <p:spPr>
          <a:xfrm>
            <a:off x="530086" y="2667001"/>
            <a:ext cx="8229600" cy="1676399"/>
          </a:xfrm>
        </p:spPr>
        <p:txBody>
          <a:bodyPr/>
          <a:lstStyle/>
          <a:p>
            <a:pPr lvl="1">
              <a:buFont typeface="Arial" panose="020B0604020202020204" pitchFamily="34" charset="0"/>
              <a:buChar char="•"/>
            </a:pPr>
            <a:r>
              <a:rPr lang="en-US" sz="2400" b="1" dirty="0" smtClean="0"/>
              <a:t>Research and Development Teams</a:t>
            </a:r>
            <a:r>
              <a:rPr lang="en-US" sz="2400" dirty="0" smtClean="0"/>
              <a:t>: create new products.</a:t>
            </a:r>
          </a:p>
          <a:p>
            <a:pPr lvl="1">
              <a:buFont typeface="Arial" panose="020B0604020202020204" pitchFamily="34" charset="0"/>
              <a:buChar char="•"/>
            </a:pPr>
            <a:endParaRPr lang="en-US" sz="1200" dirty="0" smtClean="0"/>
          </a:p>
          <a:p>
            <a:pPr lvl="1">
              <a:buFont typeface="Arial" panose="020B0604020202020204" pitchFamily="34" charset="0"/>
              <a:buChar char="•"/>
            </a:pPr>
            <a:r>
              <a:rPr lang="en-US" sz="2400" b="1" dirty="0" smtClean="0"/>
              <a:t>Task Forces</a:t>
            </a:r>
            <a:r>
              <a:rPr lang="en-US" sz="2400" dirty="0" smtClean="0"/>
              <a:t>: created to meet a given objective.</a:t>
            </a:r>
          </a:p>
          <a:p>
            <a:pPr lvl="2">
              <a:buSzPct val="85000"/>
              <a:buFont typeface="Wingdings" panose="05000000000000000000" pitchFamily="2" charset="2"/>
              <a:buChar char="Ø"/>
            </a:pPr>
            <a:r>
              <a:rPr lang="en-US" dirty="0" smtClean="0"/>
              <a:t>Standing committees are permanent task forces.</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0086" y="1371600"/>
            <a:ext cx="8229600" cy="1143000"/>
          </a:xfrm>
        </p:spPr>
        <p:txBody>
          <a:bodyPr/>
          <a:lstStyle/>
          <a:p>
            <a:r>
              <a:rPr lang="en-CA" b="1" dirty="0" smtClean="0"/>
              <a:t>Types of Groups and Teams </a:t>
            </a:r>
            <a:endParaRPr lang="en-CA" b="1" dirty="0"/>
          </a:p>
        </p:txBody>
      </p:sp>
      <p:sp>
        <p:nvSpPr>
          <p:cNvPr id="7171" name="Rectangle 3"/>
          <p:cNvSpPr>
            <a:spLocks noGrp="1" noChangeArrowheads="1"/>
          </p:cNvSpPr>
          <p:nvPr>
            <p:ph idx="1"/>
          </p:nvPr>
        </p:nvSpPr>
        <p:spPr>
          <a:xfrm>
            <a:off x="530086" y="2743200"/>
            <a:ext cx="8229600" cy="1523999"/>
          </a:xfrm>
        </p:spPr>
        <p:txBody>
          <a:bodyPr/>
          <a:lstStyle/>
          <a:p>
            <a:pPr lvl="1">
              <a:spcAft>
                <a:spcPts val="600"/>
              </a:spcAft>
              <a:buFont typeface="Arial" panose="020B0604020202020204" pitchFamily="34" charset="0"/>
              <a:buChar char="•"/>
            </a:pPr>
            <a:r>
              <a:rPr lang="en-US" sz="2400" b="1" dirty="0" smtClean="0"/>
              <a:t>Self-Managed Work Teams</a:t>
            </a:r>
            <a:r>
              <a:rPr lang="en-US" sz="2400" dirty="0" smtClean="0"/>
              <a:t>: members empowered to complete given work.</a:t>
            </a:r>
          </a:p>
          <a:p>
            <a:pPr lvl="2">
              <a:spcAft>
                <a:spcPts val="600"/>
              </a:spcAft>
              <a:buSzPct val="85000"/>
              <a:buFont typeface="Wingdings" panose="05000000000000000000" pitchFamily="2" charset="2"/>
              <a:buChar char="Ø"/>
            </a:pPr>
            <a:r>
              <a:rPr lang="en-US" dirty="0" smtClean="0"/>
              <a:t>Team decides how to do the task.</a:t>
            </a:r>
          </a:p>
          <a:p>
            <a:pPr marL="457200" lvl="1" indent="0">
              <a:spcAft>
                <a:spcPts val="600"/>
              </a:spcAft>
              <a:buNone/>
            </a:pPr>
            <a:endParaRPr lang="en-US" dirty="0" smtClean="0"/>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3643" y="1066800"/>
            <a:ext cx="8229600" cy="1143000"/>
          </a:xfrm>
        </p:spPr>
        <p:txBody>
          <a:bodyPr/>
          <a:lstStyle/>
          <a:p>
            <a:r>
              <a:rPr lang="en-CA" b="1" dirty="0" smtClean="0"/>
              <a:t>Types of Groups and Teams</a:t>
            </a:r>
            <a:endParaRPr lang="en-CA" b="1" dirty="0"/>
          </a:p>
        </p:txBody>
      </p:sp>
      <p:sp>
        <p:nvSpPr>
          <p:cNvPr id="8195" name="Rectangle 3"/>
          <p:cNvSpPr>
            <a:spLocks noGrp="1" noChangeArrowheads="1"/>
          </p:cNvSpPr>
          <p:nvPr>
            <p:ph idx="1"/>
          </p:nvPr>
        </p:nvSpPr>
        <p:spPr>
          <a:xfrm>
            <a:off x="493643" y="2209800"/>
            <a:ext cx="8229600" cy="3886200"/>
          </a:xfrm>
        </p:spPr>
        <p:txBody>
          <a:bodyPr/>
          <a:lstStyle/>
          <a:p>
            <a:pPr lvl="1">
              <a:spcAft>
                <a:spcPts val="600"/>
              </a:spcAft>
              <a:buFont typeface="Arial" panose="020B0604020202020204" pitchFamily="34" charset="0"/>
              <a:buChar char="•"/>
            </a:pPr>
            <a:r>
              <a:rPr lang="en-US" sz="2400" dirty="0" smtClean="0"/>
              <a:t>Keys to Effective Self-Managed Teams:</a:t>
            </a:r>
          </a:p>
          <a:p>
            <a:pPr lvl="2">
              <a:spcAft>
                <a:spcPts val="600"/>
              </a:spcAft>
              <a:buFont typeface="Wingdings" panose="05000000000000000000" pitchFamily="2" charset="2"/>
              <a:buChar char="ü"/>
            </a:pPr>
            <a:r>
              <a:rPr lang="en-US" dirty="0" smtClean="0"/>
              <a:t>Give the team responsibility and autonomy</a:t>
            </a:r>
          </a:p>
          <a:p>
            <a:pPr lvl="2">
              <a:spcAft>
                <a:spcPts val="600"/>
              </a:spcAft>
              <a:buFont typeface="Wingdings" panose="05000000000000000000" pitchFamily="2" charset="2"/>
              <a:buChar char="ü"/>
            </a:pPr>
            <a:r>
              <a:rPr lang="en-US" dirty="0" smtClean="0"/>
              <a:t>The team’s task should be complex enough to include many different steps.</a:t>
            </a:r>
          </a:p>
          <a:p>
            <a:pPr lvl="2">
              <a:spcAft>
                <a:spcPts val="600"/>
              </a:spcAft>
              <a:buFont typeface="Wingdings" panose="05000000000000000000" pitchFamily="2" charset="2"/>
              <a:buChar char="ü"/>
            </a:pPr>
            <a:r>
              <a:rPr lang="en-US" dirty="0" smtClean="0"/>
              <a:t>Select members carefully. Look for diversity, skills, and enthusiasm.</a:t>
            </a:r>
          </a:p>
          <a:p>
            <a:pPr lvl="2">
              <a:spcAft>
                <a:spcPts val="600"/>
              </a:spcAft>
              <a:buFont typeface="Wingdings" panose="05000000000000000000" pitchFamily="2" charset="2"/>
              <a:buChar char="ü"/>
            </a:pPr>
            <a:r>
              <a:rPr lang="en-US" dirty="0" smtClean="0"/>
              <a:t>Manager should guide and coach, not supervise.</a:t>
            </a:r>
          </a:p>
          <a:p>
            <a:pPr lvl="2">
              <a:spcAft>
                <a:spcPts val="600"/>
              </a:spcAft>
              <a:buFont typeface="Wingdings" panose="05000000000000000000" pitchFamily="2" charset="2"/>
              <a:buChar char="ü"/>
            </a:pPr>
            <a:r>
              <a:rPr lang="en-US" dirty="0" smtClean="0"/>
              <a:t>Determine training needs and be sure it is provided.</a:t>
            </a:r>
          </a:p>
          <a:p>
            <a:pPr lvl="1">
              <a:spcAft>
                <a:spcPts val="600"/>
              </a:spcAft>
            </a:pPr>
            <a:endParaRPr lang="en-US" dirty="0" smtClean="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0049" y="914400"/>
            <a:ext cx="8229600" cy="1143000"/>
          </a:xfrm>
        </p:spPr>
        <p:txBody>
          <a:bodyPr/>
          <a:lstStyle/>
          <a:p>
            <a:r>
              <a:rPr lang="en-CA" b="1" dirty="0" smtClean="0"/>
              <a:t>Types of Groups and Teams</a:t>
            </a:r>
            <a:endParaRPr lang="en-CA" b="1" dirty="0"/>
          </a:p>
        </p:txBody>
      </p:sp>
      <p:sp>
        <p:nvSpPr>
          <p:cNvPr id="8195" name="Rectangle 3"/>
          <p:cNvSpPr>
            <a:spLocks noGrp="1" noChangeArrowheads="1"/>
          </p:cNvSpPr>
          <p:nvPr>
            <p:ph idx="1"/>
          </p:nvPr>
        </p:nvSpPr>
        <p:spPr>
          <a:xfrm>
            <a:off x="490049" y="2209800"/>
            <a:ext cx="8229600" cy="3733799"/>
          </a:xfrm>
        </p:spPr>
        <p:txBody>
          <a:bodyPr/>
          <a:lstStyle/>
          <a:p>
            <a:pPr lvl="1">
              <a:buFont typeface="Arial" panose="020B0604020202020204" pitchFamily="34" charset="0"/>
              <a:buChar char="•"/>
            </a:pPr>
            <a:r>
              <a:rPr lang="en-CA" sz="2400" b="1" dirty="0" smtClean="0"/>
              <a:t>Virtual team </a:t>
            </a:r>
            <a:r>
              <a:rPr lang="en-CA" sz="2400" dirty="0" smtClean="0"/>
              <a:t>- A team whose members rarely or never meet face to face and interact by using various forms of information technology such as email, computer networks, telephones, faxes, and video conferences.</a:t>
            </a:r>
          </a:p>
          <a:p>
            <a:pPr lvl="1">
              <a:buFont typeface="Arial" panose="020B0604020202020204" pitchFamily="34" charset="0"/>
              <a:buChar char="•"/>
            </a:pPr>
            <a:r>
              <a:rPr lang="en-CA" sz="2400" b="1" dirty="0" smtClean="0"/>
              <a:t>Friendship group</a:t>
            </a:r>
            <a:r>
              <a:rPr lang="en-CA" sz="2400" dirty="0" smtClean="0"/>
              <a:t> - An informal group composed of employees who enjoy one another’s company and socialize with one another.</a:t>
            </a:r>
          </a:p>
          <a:p>
            <a:pPr lvl="1">
              <a:buFont typeface="Arial" panose="020B0604020202020204" pitchFamily="34" charset="0"/>
              <a:buChar char="•"/>
            </a:pPr>
            <a:r>
              <a:rPr lang="en-CA" sz="2400" b="1" dirty="0" smtClean="0"/>
              <a:t>Interest group</a:t>
            </a:r>
            <a:r>
              <a:rPr lang="en-CA" sz="2400" dirty="0" smtClean="0"/>
              <a:t> - An informal group composed of employees seeking to achieve a common goal related to their membership in an organization.</a:t>
            </a:r>
          </a:p>
          <a:p>
            <a:pPr lvl="1"/>
            <a:endParaRPr lang="en-CA" dirty="0" smtClean="0"/>
          </a:p>
          <a:p>
            <a:pPr lvl="1"/>
            <a:endParaRPr lang="en-US" dirty="0" smtClean="0"/>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22337" y="914400"/>
            <a:ext cx="8229600" cy="1143000"/>
          </a:xfrm>
        </p:spPr>
        <p:txBody>
          <a:bodyPr/>
          <a:lstStyle/>
          <a:p>
            <a:r>
              <a:rPr lang="en-CA" b="1" dirty="0" smtClean="0"/>
              <a:t>Group Dynamics</a:t>
            </a:r>
            <a:endParaRPr lang="en-CA" b="1" dirty="0"/>
          </a:p>
        </p:txBody>
      </p:sp>
      <p:sp>
        <p:nvSpPr>
          <p:cNvPr id="10243" name="Rectangle 3"/>
          <p:cNvSpPr>
            <a:spLocks noGrp="1" noChangeArrowheads="1"/>
          </p:cNvSpPr>
          <p:nvPr>
            <p:ph idx="1"/>
          </p:nvPr>
        </p:nvSpPr>
        <p:spPr>
          <a:xfrm>
            <a:off x="522337" y="2057400"/>
            <a:ext cx="8229600" cy="3578817"/>
          </a:xfrm>
        </p:spPr>
        <p:txBody>
          <a:bodyPr/>
          <a:lstStyle/>
          <a:p>
            <a:pPr>
              <a:spcAft>
                <a:spcPts val="600"/>
              </a:spcAft>
            </a:pPr>
            <a:r>
              <a:rPr lang="en-US" dirty="0" smtClean="0"/>
              <a:t>Dynamics will affect how a group or team functions when they are brought together.</a:t>
            </a:r>
          </a:p>
          <a:p>
            <a:pPr>
              <a:spcAft>
                <a:spcPts val="600"/>
              </a:spcAft>
            </a:pPr>
            <a:r>
              <a:rPr lang="en-US" b="1" dirty="0" smtClean="0"/>
              <a:t>Group size</a:t>
            </a:r>
            <a:r>
              <a:rPr lang="en-US" dirty="0" smtClean="0"/>
              <a:t>: affects how a group performs.</a:t>
            </a:r>
          </a:p>
          <a:p>
            <a:pPr lvl="2">
              <a:spcAft>
                <a:spcPts val="600"/>
              </a:spcAft>
              <a:buSzPct val="85000"/>
              <a:buFont typeface="Wingdings" panose="05000000000000000000" pitchFamily="2" charset="2"/>
              <a:buChar char="Ø"/>
            </a:pPr>
            <a:r>
              <a:rPr lang="en-US" dirty="0" smtClean="0"/>
              <a:t>Normally, keep group small (2 to 9 members).</a:t>
            </a:r>
          </a:p>
          <a:p>
            <a:pPr lvl="2">
              <a:spcAft>
                <a:spcPts val="600"/>
              </a:spcAft>
              <a:buSzPct val="85000"/>
              <a:buFont typeface="Wingdings" panose="05000000000000000000" pitchFamily="2" charset="2"/>
              <a:buChar char="Ø"/>
            </a:pPr>
            <a:r>
              <a:rPr lang="en-US" dirty="0" smtClean="0"/>
              <a:t>Small groups interact better and tend to be more motivated.</a:t>
            </a:r>
          </a:p>
          <a:p>
            <a:pPr lvl="2">
              <a:spcAft>
                <a:spcPts val="600"/>
              </a:spcAft>
              <a:buSzPct val="85000"/>
              <a:buFont typeface="Wingdings" panose="05000000000000000000" pitchFamily="2" charset="2"/>
              <a:buChar char="Ø"/>
            </a:pPr>
            <a:r>
              <a:rPr lang="en-US" dirty="0" smtClean="0"/>
              <a:t>Use large groups when more resources are needed.</a:t>
            </a:r>
          </a:p>
          <a:p>
            <a:pPr lvl="2">
              <a:spcAft>
                <a:spcPts val="600"/>
              </a:spcAft>
              <a:buSzPct val="85000"/>
              <a:buFont typeface="Wingdings" panose="05000000000000000000" pitchFamily="2" charset="2"/>
              <a:buChar char="Ø"/>
            </a:pPr>
            <a:r>
              <a:rPr lang="en-US" dirty="0" smtClean="0"/>
              <a:t>Division of </a:t>
            </a:r>
            <a:r>
              <a:rPr lang="en-US" dirty="0" err="1" smtClean="0"/>
              <a:t>labour</a:t>
            </a:r>
            <a:r>
              <a:rPr lang="en-US" dirty="0" smtClean="0"/>
              <a:t> is possible with large group.</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26756" y="881063"/>
            <a:ext cx="8229600" cy="1143000"/>
          </a:xfrm>
        </p:spPr>
        <p:txBody>
          <a:bodyPr/>
          <a:lstStyle/>
          <a:p>
            <a:r>
              <a:rPr lang="en-CA" sz="4000" b="1" dirty="0" smtClean="0"/>
              <a:t>Group Roles</a:t>
            </a:r>
            <a:endParaRPr lang="en-CA" sz="4000" b="1" dirty="0"/>
          </a:p>
        </p:txBody>
      </p:sp>
      <p:sp>
        <p:nvSpPr>
          <p:cNvPr id="11267" name="Rectangle 3"/>
          <p:cNvSpPr>
            <a:spLocks noGrp="1" noChangeArrowheads="1"/>
          </p:cNvSpPr>
          <p:nvPr>
            <p:ph idx="1"/>
          </p:nvPr>
        </p:nvSpPr>
        <p:spPr>
          <a:xfrm>
            <a:off x="325464" y="2133600"/>
            <a:ext cx="8229600" cy="3886200"/>
          </a:xfrm>
        </p:spPr>
        <p:txBody>
          <a:bodyPr/>
          <a:lstStyle/>
          <a:p>
            <a:pPr lvl="1">
              <a:spcAft>
                <a:spcPts val="600"/>
              </a:spcAft>
              <a:buFont typeface="Arial" panose="020B0604020202020204" pitchFamily="34" charset="0"/>
              <a:buChar char="•"/>
            </a:pPr>
            <a:r>
              <a:rPr lang="en-US" sz="2400" dirty="0" smtClean="0"/>
              <a:t>Role: set of </a:t>
            </a:r>
            <a:r>
              <a:rPr lang="en-US" sz="2400" dirty="0" err="1" smtClean="0"/>
              <a:t>behaviours</a:t>
            </a:r>
            <a:r>
              <a:rPr lang="en-US" sz="2400" dirty="0" smtClean="0"/>
              <a:t> a group member is expected to perform because of their position in the group.</a:t>
            </a:r>
          </a:p>
          <a:p>
            <a:pPr lvl="2">
              <a:spcAft>
                <a:spcPts val="600"/>
              </a:spcAft>
              <a:buSzPct val="85000"/>
              <a:buFont typeface="Wingdings" panose="05000000000000000000" pitchFamily="2" charset="2"/>
              <a:buChar char="Ø"/>
            </a:pPr>
            <a:r>
              <a:rPr lang="en-US" dirty="0" smtClean="0"/>
              <a:t>In cross-functional teams, members perform roles in their specialty.</a:t>
            </a:r>
          </a:p>
          <a:p>
            <a:pPr lvl="2">
              <a:spcAft>
                <a:spcPts val="600"/>
              </a:spcAft>
              <a:buSzPct val="85000"/>
              <a:buFont typeface="Wingdings" panose="05000000000000000000" pitchFamily="2" charset="2"/>
              <a:buChar char="Ø"/>
            </a:pPr>
            <a:r>
              <a:rPr lang="en-US" dirty="0" smtClean="0"/>
              <a:t>Managers need to clearly describe expected roles to group members when they are assigned to the group.</a:t>
            </a:r>
          </a:p>
          <a:p>
            <a:pPr lvl="2">
              <a:spcAft>
                <a:spcPts val="600"/>
              </a:spcAft>
              <a:buSzPct val="85000"/>
              <a:buFont typeface="Wingdings" panose="05000000000000000000" pitchFamily="2" charset="2"/>
              <a:buChar char="Ø"/>
            </a:pPr>
            <a:r>
              <a:rPr lang="en-US" dirty="0" smtClean="0"/>
              <a:t>Self-managed teams may assign the                                                           roles to members themselves.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4825" y="5181600"/>
            <a:ext cx="2392680" cy="1105708"/>
          </a:xfrm>
          <a:prstGeom prst="rect">
            <a:avLst/>
          </a:prstGeom>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26211" y="1143000"/>
            <a:ext cx="8229600" cy="1143000"/>
          </a:xfrm>
        </p:spPr>
        <p:txBody>
          <a:bodyPr/>
          <a:lstStyle/>
          <a:p>
            <a:r>
              <a:rPr lang="en-CA" sz="4000" b="1" dirty="0" smtClean="0"/>
              <a:t>Stages of Group Development </a:t>
            </a:r>
            <a:endParaRPr lang="en-CA" sz="4000" b="1" dirty="0"/>
          </a:p>
        </p:txBody>
      </p:sp>
      <p:sp>
        <p:nvSpPr>
          <p:cNvPr id="12291" name="Rectangle 3"/>
          <p:cNvSpPr>
            <a:spLocks noGrp="1" noChangeArrowheads="1"/>
          </p:cNvSpPr>
          <p:nvPr>
            <p:ph idx="1"/>
          </p:nvPr>
        </p:nvSpPr>
        <p:spPr>
          <a:xfrm>
            <a:off x="526211" y="2304081"/>
            <a:ext cx="8229600" cy="3428999"/>
          </a:xfrm>
        </p:spPr>
        <p:txBody>
          <a:bodyPr/>
          <a:lstStyle/>
          <a:p>
            <a:pPr lvl="1">
              <a:spcAft>
                <a:spcPts val="600"/>
              </a:spcAft>
              <a:buFont typeface="Arial" panose="020B0604020202020204" pitchFamily="34" charset="0"/>
              <a:buChar char="•"/>
            </a:pPr>
            <a:r>
              <a:rPr lang="en-US" sz="2400" b="1" dirty="0" smtClean="0"/>
              <a:t>Forming</a:t>
            </a:r>
            <a:r>
              <a:rPr lang="en-US" sz="2400" dirty="0" smtClean="0"/>
              <a:t>: members get to know each other and reach common goals.</a:t>
            </a:r>
          </a:p>
          <a:p>
            <a:pPr lvl="1">
              <a:spcAft>
                <a:spcPts val="600"/>
              </a:spcAft>
              <a:buFont typeface="Arial" panose="020B0604020202020204" pitchFamily="34" charset="0"/>
              <a:buChar char="•"/>
            </a:pPr>
            <a:r>
              <a:rPr lang="en-US" sz="2400" b="1" dirty="0" smtClean="0"/>
              <a:t>Storming</a:t>
            </a:r>
            <a:r>
              <a:rPr lang="en-US" sz="2400" dirty="0" smtClean="0"/>
              <a:t>: members disagree on direction and leadership. </a:t>
            </a:r>
          </a:p>
          <a:p>
            <a:pPr lvl="1">
              <a:spcAft>
                <a:spcPts val="600"/>
              </a:spcAft>
              <a:buFont typeface="Arial" panose="020B0604020202020204" pitchFamily="34" charset="0"/>
              <a:buChar char="•"/>
            </a:pPr>
            <a:r>
              <a:rPr lang="en-US" sz="2400" b="1" dirty="0" smtClean="0"/>
              <a:t>Norming</a:t>
            </a:r>
            <a:r>
              <a:rPr lang="en-US" sz="2400" dirty="0" smtClean="0"/>
              <a:t>: close ties and consensus begin to develop between members.</a:t>
            </a:r>
          </a:p>
          <a:p>
            <a:pPr lvl="1">
              <a:spcAft>
                <a:spcPts val="600"/>
              </a:spcAft>
              <a:buFont typeface="Arial" panose="020B0604020202020204" pitchFamily="34" charset="0"/>
              <a:buChar char="•"/>
            </a:pPr>
            <a:r>
              <a:rPr lang="en-US" sz="2400" b="1" dirty="0" smtClean="0"/>
              <a:t>Performing</a:t>
            </a:r>
            <a:r>
              <a:rPr lang="en-US" sz="2400" dirty="0" smtClean="0"/>
              <a:t>: group does its real work.</a:t>
            </a:r>
          </a:p>
          <a:p>
            <a:pPr lvl="1">
              <a:spcAft>
                <a:spcPts val="600"/>
              </a:spcAft>
              <a:buFont typeface="Arial" panose="020B0604020202020204" pitchFamily="34" charset="0"/>
              <a:buChar char="•"/>
            </a:pPr>
            <a:r>
              <a:rPr lang="en-US" sz="2400" b="1" dirty="0" smtClean="0"/>
              <a:t>Adjourning</a:t>
            </a:r>
            <a:r>
              <a:rPr lang="en-US" sz="2400" dirty="0" smtClean="0"/>
              <a:t>: only for task forces that are temporary</a:t>
            </a:r>
            <a:r>
              <a:rPr lang="en-US" dirty="0" smtClean="0"/>
              <a:t>.</a:t>
            </a:r>
            <a:br>
              <a:rPr lang="en-US" dirty="0" smtClean="0"/>
            </a:br>
            <a:endParaRPr lang="en-US" dirty="0" smtClean="0"/>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85471" y="1066800"/>
            <a:ext cx="6718827" cy="707886"/>
          </a:xfrm>
          <a:prstGeom prst="rect">
            <a:avLst/>
          </a:prstGeom>
        </p:spPr>
        <p:txBody>
          <a:bodyPr wrap="none">
            <a:spAutoFit/>
          </a:bodyPr>
          <a:lstStyle/>
          <a:p>
            <a:r>
              <a:rPr lang="en-US" sz="4000" b="1" dirty="0" smtClean="0">
                <a:latin typeface="Times New Roman" pitchFamily="18" charset="0"/>
                <a:cs typeface="Times New Roman" pitchFamily="18" charset="0"/>
              </a:rPr>
              <a:t>Stages of Group Development</a:t>
            </a:r>
            <a:endParaRPr lang="en-CA" sz="4000" b="1" dirty="0">
              <a:latin typeface="Times New Roman" pitchFamily="18" charset="0"/>
              <a:cs typeface="Times New Roman"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0284" y="2438400"/>
            <a:ext cx="5029200" cy="3370409"/>
          </a:xfrm>
          <a:prstGeom prst="rect">
            <a:avLst/>
          </a:prstGeom>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3643" y="990600"/>
            <a:ext cx="8229600" cy="1143000"/>
          </a:xfrm>
        </p:spPr>
        <p:txBody>
          <a:bodyPr/>
          <a:lstStyle/>
          <a:p>
            <a:r>
              <a:rPr lang="en-CA" sz="4000" b="1" dirty="0" smtClean="0"/>
              <a:t>Group Norms</a:t>
            </a:r>
            <a:endParaRPr lang="en-CA" sz="4000" b="1" dirty="0"/>
          </a:p>
        </p:txBody>
      </p:sp>
      <p:sp>
        <p:nvSpPr>
          <p:cNvPr id="14339" name="Rectangle 3"/>
          <p:cNvSpPr>
            <a:spLocks noGrp="1" noChangeArrowheads="1"/>
          </p:cNvSpPr>
          <p:nvPr>
            <p:ph idx="1"/>
          </p:nvPr>
        </p:nvSpPr>
        <p:spPr>
          <a:xfrm>
            <a:off x="485894" y="2362200"/>
            <a:ext cx="8229600" cy="2952750"/>
          </a:xfrm>
        </p:spPr>
        <p:txBody>
          <a:bodyPr/>
          <a:lstStyle/>
          <a:p>
            <a:pPr lvl="1">
              <a:spcAft>
                <a:spcPts val="600"/>
              </a:spcAft>
              <a:buFont typeface="Arial" panose="020B0604020202020204" pitchFamily="34" charset="0"/>
              <a:buChar char="•"/>
            </a:pPr>
            <a:r>
              <a:rPr lang="en-US" sz="2400" b="1" dirty="0" smtClean="0"/>
              <a:t>Group Norms</a:t>
            </a:r>
            <a:r>
              <a:rPr lang="en-US" sz="2400" dirty="0" smtClean="0"/>
              <a:t>: shared rules that members follow.</a:t>
            </a:r>
          </a:p>
          <a:p>
            <a:pPr lvl="2">
              <a:spcAft>
                <a:spcPts val="600"/>
              </a:spcAft>
              <a:buSzPct val="85000"/>
              <a:buFont typeface="Wingdings" panose="05000000000000000000" pitchFamily="2" charset="2"/>
              <a:buChar char="Ø"/>
            </a:pPr>
            <a:r>
              <a:rPr lang="en-IN" dirty="0"/>
              <a:t>Roles </a:t>
            </a:r>
            <a:r>
              <a:rPr lang="en-IN" dirty="0" smtClean="0"/>
              <a:t>and group </a:t>
            </a:r>
            <a:r>
              <a:rPr lang="en-IN" dirty="0"/>
              <a:t>norms control behaviour in </a:t>
            </a:r>
            <a:r>
              <a:rPr lang="en-IN" dirty="0" smtClean="0"/>
              <a:t>groups</a:t>
            </a:r>
            <a:endParaRPr lang="en-US" dirty="0" smtClean="0"/>
          </a:p>
          <a:p>
            <a:pPr lvl="2">
              <a:spcAft>
                <a:spcPts val="600"/>
              </a:spcAft>
              <a:buSzPct val="85000"/>
              <a:buFont typeface="Wingdings" panose="05000000000000000000" pitchFamily="2" charset="2"/>
              <a:buChar char="Ø"/>
            </a:pPr>
            <a:r>
              <a:rPr lang="en-US" dirty="0" smtClean="0"/>
              <a:t>Groups may set working hours, behaviour rules, etc.</a:t>
            </a:r>
          </a:p>
          <a:p>
            <a:pPr lvl="2">
              <a:spcAft>
                <a:spcPts val="600"/>
              </a:spcAft>
              <a:buSzPct val="85000"/>
              <a:buFont typeface="Wingdings" panose="05000000000000000000" pitchFamily="2" charset="2"/>
              <a:buChar char="Ø"/>
            </a:pPr>
            <a:r>
              <a:rPr lang="en-IN" dirty="0"/>
              <a:t>Managers should encourage members of a group to develop norms that contribute to group performance and the attainment of group goals</a:t>
            </a:r>
            <a:endParaRPr lang="en-US" dirty="0" smtClean="0"/>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3643" y="1219200"/>
            <a:ext cx="8229600" cy="1143000"/>
          </a:xfrm>
        </p:spPr>
        <p:txBody>
          <a:bodyPr/>
          <a:lstStyle/>
          <a:p>
            <a:r>
              <a:rPr lang="en-CA" b="1" dirty="0" smtClean="0"/>
              <a:t>Conformity and Deviance </a:t>
            </a:r>
            <a:br>
              <a:rPr lang="en-CA" b="1" dirty="0" smtClean="0"/>
            </a:br>
            <a:r>
              <a:rPr lang="en-CA" b="1" dirty="0" smtClean="0"/>
              <a:t>to Group Norms</a:t>
            </a:r>
            <a:endParaRPr lang="en-CA" b="1" dirty="0"/>
          </a:p>
        </p:txBody>
      </p:sp>
      <p:sp>
        <p:nvSpPr>
          <p:cNvPr id="14339" name="Rectangle 3"/>
          <p:cNvSpPr>
            <a:spLocks noGrp="1" noChangeArrowheads="1"/>
          </p:cNvSpPr>
          <p:nvPr>
            <p:ph idx="1"/>
          </p:nvPr>
        </p:nvSpPr>
        <p:spPr>
          <a:xfrm>
            <a:off x="493643" y="2667000"/>
            <a:ext cx="8229600" cy="2952750"/>
          </a:xfrm>
        </p:spPr>
        <p:txBody>
          <a:bodyPr/>
          <a:lstStyle/>
          <a:p>
            <a:pPr>
              <a:spcAft>
                <a:spcPts val="600"/>
              </a:spcAft>
            </a:pPr>
            <a:r>
              <a:rPr lang="en-US" dirty="0"/>
              <a:t>Group members conform to norms for three reasons:</a:t>
            </a:r>
            <a:endParaRPr lang="en-CA" dirty="0"/>
          </a:p>
          <a:p>
            <a:pPr marL="857250" lvl="1" indent="-457200">
              <a:spcAft>
                <a:spcPts val="600"/>
              </a:spcAft>
              <a:buFont typeface="+mj-lt"/>
              <a:buAutoNum type="arabicPeriod"/>
            </a:pPr>
            <a:r>
              <a:rPr lang="en-US" sz="2400" dirty="0" smtClean="0"/>
              <a:t>They </a:t>
            </a:r>
            <a:r>
              <a:rPr lang="en-US" sz="2400" dirty="0"/>
              <a:t>want to obtain rewards and avoid punishments.</a:t>
            </a:r>
            <a:endParaRPr lang="en-CA" sz="2400" dirty="0"/>
          </a:p>
          <a:p>
            <a:pPr marL="857250" lvl="1" indent="-457200">
              <a:spcAft>
                <a:spcPts val="600"/>
              </a:spcAft>
              <a:buFont typeface="+mj-lt"/>
              <a:buAutoNum type="arabicPeriod"/>
            </a:pPr>
            <a:r>
              <a:rPr lang="en-US" sz="2400" dirty="0" smtClean="0"/>
              <a:t>They </a:t>
            </a:r>
            <a:r>
              <a:rPr lang="en-US" sz="2400" dirty="0"/>
              <a:t>want to imitate group members whom they like and admire.</a:t>
            </a:r>
            <a:endParaRPr lang="en-CA" sz="2400" dirty="0"/>
          </a:p>
          <a:p>
            <a:pPr marL="857250" lvl="1" indent="-457200">
              <a:spcAft>
                <a:spcPts val="600"/>
              </a:spcAft>
              <a:buFont typeface="+mj-lt"/>
              <a:buAutoNum type="arabicPeriod"/>
            </a:pPr>
            <a:r>
              <a:rPr lang="en-IN" sz="2400" dirty="0" smtClean="0"/>
              <a:t>They </a:t>
            </a:r>
            <a:r>
              <a:rPr lang="en-IN" sz="2400" dirty="0"/>
              <a:t>have internalized the norm and believe it is the right and proper way to behave</a:t>
            </a:r>
            <a:endParaRPr lang="en-US" sz="2400" dirty="0" smtClean="0"/>
          </a:p>
        </p:txBody>
      </p:sp>
    </p:spTree>
    <p:extLst>
      <p:ext uri="{BB962C8B-B14F-4D97-AF65-F5344CB8AC3E}">
        <p14:creationId xmlns:p14="http://schemas.microsoft.com/office/powerpoint/2010/main" val="787963711"/>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23020" y="1035803"/>
            <a:ext cx="8570843" cy="1143000"/>
          </a:xfrm>
        </p:spPr>
        <p:txBody>
          <a:bodyPr/>
          <a:lstStyle/>
          <a:p>
            <a:r>
              <a:rPr lang="en-CA" sz="3200" b="1" dirty="0" smtClean="0"/>
              <a:t>Balancing Conformity and Deviance in Groups</a:t>
            </a:r>
            <a:endParaRPr lang="en-CA" sz="3200"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600" y="1981200"/>
            <a:ext cx="4218432" cy="4114800"/>
          </a:xfrm>
          <a:prstGeom prst="rect">
            <a:avLst/>
          </a:prstGeom>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3642" y="1066800"/>
            <a:ext cx="8229600" cy="1143000"/>
          </a:xfrm>
        </p:spPr>
        <p:txBody>
          <a:bodyPr/>
          <a:lstStyle/>
          <a:p>
            <a:r>
              <a:rPr lang="en-CA" sz="3200" b="1" dirty="0" smtClean="0"/>
              <a:t>Determinants and Consequences </a:t>
            </a:r>
            <a:br>
              <a:rPr lang="en-CA" sz="3200" b="1" dirty="0" smtClean="0"/>
            </a:br>
            <a:r>
              <a:rPr lang="en-CA" sz="3200" b="1" dirty="0" smtClean="0"/>
              <a:t>of Group Cohesiveness</a:t>
            </a:r>
            <a:endParaRPr lang="en-CA" sz="3200"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2514600"/>
            <a:ext cx="5113982" cy="3425952"/>
          </a:xfrm>
          <a:prstGeom prst="rect">
            <a:avLst/>
          </a:prstGeom>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028"/>
          <p:cNvSpPr>
            <a:spLocks noGrp="1" noChangeArrowheads="1"/>
          </p:cNvSpPr>
          <p:nvPr>
            <p:ph type="title"/>
          </p:nvPr>
        </p:nvSpPr>
        <p:spPr/>
        <p:txBody>
          <a:bodyPr/>
          <a:lstStyle/>
          <a:p>
            <a:r>
              <a:rPr lang="en-US" sz="4000" b="1" dirty="0" smtClean="0"/>
              <a:t>Group Decision Making</a:t>
            </a:r>
          </a:p>
        </p:txBody>
      </p:sp>
      <p:sp>
        <p:nvSpPr>
          <p:cNvPr id="19459" name="Rectangle 1029"/>
          <p:cNvSpPr>
            <a:spLocks noGrp="1" noChangeArrowheads="1"/>
          </p:cNvSpPr>
          <p:nvPr>
            <p:ph idx="1"/>
          </p:nvPr>
        </p:nvSpPr>
        <p:spPr>
          <a:xfrm>
            <a:off x="501749" y="2135597"/>
            <a:ext cx="8229600" cy="2282757"/>
          </a:xfrm>
        </p:spPr>
        <p:txBody>
          <a:bodyPr/>
          <a:lstStyle/>
          <a:p>
            <a:r>
              <a:rPr lang="en-US" b="1" dirty="0" smtClean="0"/>
              <a:t>Groupthink</a:t>
            </a:r>
            <a:r>
              <a:rPr lang="en-US" dirty="0" smtClean="0"/>
              <a:t> </a:t>
            </a:r>
          </a:p>
          <a:p>
            <a:pPr lvl="1"/>
            <a:r>
              <a:rPr lang="en-US" sz="2400" dirty="0" smtClean="0"/>
              <a:t>Group members become too focused on reaching agreement and prevent the full expression of deviant, minority, or unpopular views within the group. </a:t>
            </a:r>
            <a:br>
              <a:rPr lang="en-US" sz="2400" dirty="0" smtClean="0"/>
            </a:br>
            <a:endParaRPr lang="en-US" sz="800" dirty="0" smtClean="0"/>
          </a:p>
          <a:p>
            <a:pPr lvl="1"/>
            <a:r>
              <a:rPr lang="en-US" sz="2400" b="1" dirty="0" smtClean="0"/>
              <a:t>Symptoms:</a:t>
            </a:r>
          </a:p>
        </p:txBody>
      </p:sp>
      <p:sp>
        <p:nvSpPr>
          <p:cNvPr id="2" name="TextBox 1"/>
          <p:cNvSpPr txBox="1"/>
          <p:nvPr/>
        </p:nvSpPr>
        <p:spPr>
          <a:xfrm>
            <a:off x="290593" y="4343400"/>
            <a:ext cx="4648200" cy="1569660"/>
          </a:xfrm>
          <a:prstGeom prst="rect">
            <a:avLst/>
          </a:prstGeom>
          <a:noFill/>
        </p:spPr>
        <p:txBody>
          <a:bodyPr wrap="square" rtlCol="0">
            <a:spAutoFit/>
          </a:bodyPr>
          <a:lstStyle/>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Illusion of invulnerability</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Assumption of morality</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Rationalized resistance</a:t>
            </a:r>
          </a:p>
          <a:p>
            <a:pPr marL="342900" indent="-342900">
              <a:buFont typeface="Arial" panose="020B0604020202020204" pitchFamily="34" charset="0"/>
              <a:buChar char="•"/>
            </a:pPr>
            <a:endParaRPr lang="en-CA" sz="24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4724400" y="4343400"/>
            <a:ext cx="3792556" cy="1569660"/>
          </a:xfrm>
          <a:prstGeom prst="rect">
            <a:avLst/>
          </a:prstGeom>
          <a:noFill/>
        </p:spPr>
        <p:txBody>
          <a:bodyPr wrap="square" rtlCol="0">
            <a:spAutoFit/>
          </a:bodyPr>
          <a:lstStyle/>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Peer pressure</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Minimized doubts</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Illusion of unanimity </a:t>
            </a:r>
          </a:p>
          <a:p>
            <a:pPr marL="342900" indent="-342900">
              <a:buFont typeface="Arial" panose="020B0604020202020204" pitchFamily="34" charset="0"/>
              <a:buChar char="•"/>
            </a:pPr>
            <a:endParaRPr lang="en-CA"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14588" y="1143000"/>
            <a:ext cx="8229600" cy="1143000"/>
          </a:xfrm>
        </p:spPr>
        <p:txBody>
          <a:bodyPr/>
          <a:lstStyle/>
          <a:p>
            <a:r>
              <a:rPr lang="en-CA" b="1" dirty="0" smtClean="0"/>
              <a:t>Improving Group Decision Making</a:t>
            </a:r>
            <a:endParaRPr lang="en-CA" b="1" dirty="0"/>
          </a:p>
        </p:txBody>
      </p:sp>
      <p:sp>
        <p:nvSpPr>
          <p:cNvPr id="20483" name="Rectangle 3"/>
          <p:cNvSpPr>
            <a:spLocks noGrp="1" noChangeArrowheads="1"/>
          </p:cNvSpPr>
          <p:nvPr>
            <p:ph idx="1"/>
          </p:nvPr>
        </p:nvSpPr>
        <p:spPr>
          <a:xfrm>
            <a:off x="514588" y="2286000"/>
            <a:ext cx="8229600" cy="3657599"/>
          </a:xfrm>
        </p:spPr>
        <p:txBody>
          <a:bodyPr/>
          <a:lstStyle/>
          <a:p>
            <a:pPr>
              <a:spcAft>
                <a:spcPts val="600"/>
              </a:spcAft>
            </a:pPr>
            <a:r>
              <a:rPr lang="en-US" b="1" dirty="0" smtClean="0"/>
              <a:t>Devil’s Advocacy</a:t>
            </a:r>
            <a:r>
              <a:rPr lang="en-US" dirty="0" smtClean="0"/>
              <a:t>: one member of the group acts as the devil’s advocate and critiques the way the group identified alternatives.</a:t>
            </a:r>
          </a:p>
          <a:p>
            <a:pPr>
              <a:spcAft>
                <a:spcPts val="600"/>
              </a:spcAft>
            </a:pPr>
            <a:r>
              <a:rPr lang="en-US" b="1" dirty="0" smtClean="0"/>
              <a:t>Dialectical inquiry</a:t>
            </a:r>
            <a:r>
              <a:rPr lang="en-US" dirty="0" smtClean="0"/>
              <a:t>: two different groups are assigned to the problem and each group evaluates the other group’s alternatives. </a:t>
            </a:r>
          </a:p>
          <a:p>
            <a:pPr>
              <a:spcAft>
                <a:spcPts val="600"/>
              </a:spcAft>
            </a:pPr>
            <a:r>
              <a:rPr lang="en-US" b="1" dirty="0" smtClean="0"/>
              <a:t>Promote diversity</a:t>
            </a:r>
            <a:r>
              <a:rPr lang="en-US" dirty="0" smtClean="0"/>
              <a:t>: by increasing the diversity in a group, a wider set of alternatives may be considered.</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3643" y="685800"/>
            <a:ext cx="8229600" cy="1143000"/>
          </a:xfrm>
        </p:spPr>
        <p:txBody>
          <a:bodyPr/>
          <a:lstStyle/>
          <a:p>
            <a:r>
              <a:rPr lang="en-CA" sz="4000" b="1" dirty="0" smtClean="0"/>
              <a:t>Devil’s Advocacy</a:t>
            </a:r>
            <a:endParaRPr lang="en-CA" sz="4000"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6343" y="1828800"/>
            <a:ext cx="3124200" cy="4503717"/>
          </a:xfrm>
          <a:prstGeom prst="rect">
            <a:avLst/>
          </a:prstGeom>
        </p:spPr>
      </p:pic>
    </p:spTree>
    <p:extLst>
      <p:ext uri="{BB962C8B-B14F-4D97-AF65-F5344CB8AC3E}">
        <p14:creationId xmlns:p14="http://schemas.microsoft.com/office/powerpoint/2010/main" val="650470302"/>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3400" y="1143000"/>
            <a:ext cx="8229600" cy="1143000"/>
          </a:xfrm>
        </p:spPr>
        <p:txBody>
          <a:bodyPr/>
          <a:lstStyle/>
          <a:p>
            <a:r>
              <a:rPr lang="en-CA" sz="4000" b="1" dirty="0" smtClean="0"/>
              <a:t>Promoting Group Creativity</a:t>
            </a:r>
            <a:endParaRPr lang="en-CA" sz="4000" b="1" dirty="0"/>
          </a:p>
        </p:txBody>
      </p:sp>
      <p:sp>
        <p:nvSpPr>
          <p:cNvPr id="21507" name="Rectangle 3"/>
          <p:cNvSpPr>
            <a:spLocks noGrp="1" noChangeArrowheads="1"/>
          </p:cNvSpPr>
          <p:nvPr>
            <p:ph idx="1"/>
          </p:nvPr>
        </p:nvSpPr>
        <p:spPr>
          <a:xfrm>
            <a:off x="1316064" y="2873644"/>
            <a:ext cx="4572000" cy="2952750"/>
          </a:xfrm>
        </p:spPr>
        <p:txBody>
          <a:bodyPr/>
          <a:lstStyle/>
          <a:p>
            <a:r>
              <a:rPr lang="en-US" dirty="0" smtClean="0"/>
              <a:t>Brainstorming</a:t>
            </a:r>
          </a:p>
          <a:p>
            <a:r>
              <a:rPr lang="en-US" dirty="0" smtClean="0"/>
              <a:t>Nominal Group Technique</a:t>
            </a:r>
          </a:p>
          <a:p>
            <a:r>
              <a:rPr lang="en-CA" dirty="0" smtClean="0"/>
              <a:t>Delphi </a:t>
            </a:r>
            <a:r>
              <a:rPr lang="en-CA" dirty="0"/>
              <a:t>technique</a:t>
            </a:r>
            <a:endParaRPr lang="en-US" dirty="0" smtClean="0"/>
          </a:p>
        </p:txBody>
      </p:sp>
      <p:pic>
        <p:nvPicPr>
          <p:cNvPr id="2" name="Picture 1"/>
          <p:cNvPicPr>
            <a:picLocks noChangeAspect="1"/>
          </p:cNvPicPr>
          <p:nvPr/>
        </p:nvPicPr>
        <p:blipFill>
          <a:blip r:embed="rId3"/>
          <a:stretch>
            <a:fillRect/>
          </a:stretch>
        </p:blipFill>
        <p:spPr>
          <a:xfrm>
            <a:off x="5888064" y="2514600"/>
            <a:ext cx="1901630" cy="2248549"/>
          </a:xfrm>
          <a:prstGeom prst="rect">
            <a:avLst/>
          </a:prstGeom>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17171" y="1066800"/>
            <a:ext cx="8229600" cy="1143000"/>
          </a:xfrm>
        </p:spPr>
        <p:txBody>
          <a:bodyPr/>
          <a:lstStyle/>
          <a:p>
            <a:r>
              <a:rPr lang="en-US" b="1" dirty="0" smtClean="0"/>
              <a:t>Reducing Social Loafing in Groups</a:t>
            </a:r>
          </a:p>
        </p:txBody>
      </p:sp>
      <p:sp>
        <p:nvSpPr>
          <p:cNvPr id="22531" name="Rectangle 3"/>
          <p:cNvSpPr>
            <a:spLocks noGrp="1" noChangeArrowheads="1"/>
          </p:cNvSpPr>
          <p:nvPr>
            <p:ph idx="1"/>
          </p:nvPr>
        </p:nvSpPr>
        <p:spPr>
          <a:xfrm>
            <a:off x="517171" y="2362200"/>
            <a:ext cx="8229600" cy="3581399"/>
          </a:xfrm>
        </p:spPr>
        <p:txBody>
          <a:bodyPr/>
          <a:lstStyle/>
          <a:p>
            <a:r>
              <a:rPr lang="en-US" b="1" dirty="0" smtClean="0"/>
              <a:t>Social loafing </a:t>
            </a:r>
            <a:r>
              <a:rPr lang="en-US" dirty="0" smtClean="0"/>
              <a:t>is the tendency of individuals to put forth less effort when they work in groups than when they work alone</a:t>
            </a:r>
            <a:br>
              <a:rPr lang="en-US" dirty="0" smtClean="0"/>
            </a:br>
            <a:endParaRPr lang="en-US" dirty="0" smtClean="0"/>
          </a:p>
          <a:p>
            <a:pPr lvl="1"/>
            <a:r>
              <a:rPr lang="en-US" sz="2400" dirty="0" smtClean="0"/>
              <a:t>To eliminate social loafing:</a:t>
            </a:r>
          </a:p>
          <a:p>
            <a:pPr lvl="2"/>
            <a:r>
              <a:rPr lang="en-US" dirty="0" smtClean="0"/>
              <a:t>Make individual contributions to a group identifiable.</a:t>
            </a:r>
          </a:p>
          <a:p>
            <a:pPr lvl="2"/>
            <a:r>
              <a:rPr lang="en-US" dirty="0" smtClean="0"/>
              <a:t>Emphasize the valuable contributions of individual members.</a:t>
            </a:r>
          </a:p>
          <a:p>
            <a:pPr lvl="2"/>
            <a:r>
              <a:rPr lang="en-US" dirty="0" smtClean="0"/>
              <a:t>Keep group size at an appropriate level.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07064" y="990600"/>
            <a:ext cx="8802757" cy="1143000"/>
          </a:xfrm>
        </p:spPr>
        <p:txBody>
          <a:bodyPr/>
          <a:lstStyle/>
          <a:p>
            <a:r>
              <a:rPr lang="en-US" b="1" dirty="0" smtClean="0"/>
              <a:t>Three Ways to Reduce Social Loafing</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8642" y="2362200"/>
            <a:ext cx="4419600" cy="3347612"/>
          </a:xfrm>
          <a:prstGeom prst="rect">
            <a:avLst/>
          </a:prstGeom>
        </p:spPr>
      </p:pic>
    </p:spTree>
    <p:extLst>
      <p:ext uri="{BB962C8B-B14F-4D97-AF65-F5344CB8AC3E}">
        <p14:creationId xmlns:p14="http://schemas.microsoft.com/office/powerpoint/2010/main" val="4886776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30086" y="1219200"/>
            <a:ext cx="8229600" cy="1143000"/>
          </a:xfrm>
        </p:spPr>
        <p:txBody>
          <a:bodyPr/>
          <a:lstStyle/>
          <a:p>
            <a:r>
              <a:rPr lang="en-CA" b="1" dirty="0" smtClean="0"/>
              <a:t>Helping Groups to Manage</a:t>
            </a:r>
            <a:br>
              <a:rPr lang="en-CA" b="1" dirty="0" smtClean="0"/>
            </a:br>
            <a:r>
              <a:rPr lang="en-CA" b="1" dirty="0" smtClean="0"/>
              <a:t> Conflict Effectively</a:t>
            </a:r>
            <a:endParaRPr lang="en-CA" b="1" dirty="0"/>
          </a:p>
        </p:txBody>
      </p:sp>
      <p:sp>
        <p:nvSpPr>
          <p:cNvPr id="22531" name="Rectangle 3"/>
          <p:cNvSpPr>
            <a:spLocks noGrp="1" noChangeArrowheads="1"/>
          </p:cNvSpPr>
          <p:nvPr>
            <p:ph idx="1"/>
          </p:nvPr>
        </p:nvSpPr>
        <p:spPr>
          <a:xfrm>
            <a:off x="602972" y="3124200"/>
            <a:ext cx="4041914" cy="1981200"/>
          </a:xfrm>
        </p:spPr>
        <p:txBody>
          <a:bodyPr/>
          <a:lstStyle/>
          <a:p>
            <a:pPr>
              <a:spcAft>
                <a:spcPts val="600"/>
              </a:spcAft>
            </a:pPr>
            <a:r>
              <a:rPr lang="en-CA" dirty="0" smtClean="0"/>
              <a:t>Task-related conflict </a:t>
            </a:r>
          </a:p>
          <a:p>
            <a:pPr>
              <a:spcAft>
                <a:spcPts val="600"/>
              </a:spcAft>
            </a:pPr>
            <a:r>
              <a:rPr lang="en-CA" dirty="0" smtClean="0"/>
              <a:t>Relationship conflict </a:t>
            </a:r>
          </a:p>
          <a:p>
            <a:pPr>
              <a:spcAft>
                <a:spcPts val="600"/>
              </a:spcAft>
            </a:pPr>
            <a:r>
              <a:rPr lang="en-US" b="1" dirty="0" smtClean="0"/>
              <a:t>Organizational conflict</a:t>
            </a:r>
            <a:endParaRPr lang="en-US" dirty="0" smtClean="0"/>
          </a:p>
        </p:txBody>
      </p:sp>
      <p:pic>
        <p:nvPicPr>
          <p:cNvPr id="4" name="Picture 3" descr="jon5149X_p1206"/>
          <p:cNvPicPr/>
          <p:nvPr/>
        </p:nvPicPr>
        <p:blipFill>
          <a:blip r:embed="rId3">
            <a:extLst>
              <a:ext uri="{28A0092B-C50C-407E-A947-70E740481C1C}">
                <a14:useLocalDpi xmlns:a14="http://schemas.microsoft.com/office/drawing/2010/main" val="0"/>
              </a:ext>
            </a:extLst>
          </a:blip>
          <a:srcRect/>
          <a:stretch>
            <a:fillRect/>
          </a:stretch>
        </p:blipFill>
        <p:spPr bwMode="auto">
          <a:xfrm>
            <a:off x="4419600" y="2762250"/>
            <a:ext cx="4045058" cy="2705100"/>
          </a:xfrm>
          <a:prstGeom prst="rect">
            <a:avLst/>
          </a:prstGeom>
          <a:noFill/>
          <a:ln>
            <a:noFill/>
          </a:ln>
        </p:spPr>
      </p:pic>
    </p:spTree>
    <p:extLst>
      <p:ext uri="{BB962C8B-B14F-4D97-AF65-F5344CB8AC3E}">
        <p14:creationId xmlns:p14="http://schemas.microsoft.com/office/powerpoint/2010/main" val="22114957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93713" y="838200"/>
            <a:ext cx="8229600" cy="1143000"/>
          </a:xfrm>
        </p:spPr>
        <p:txBody>
          <a:bodyPr/>
          <a:lstStyle/>
          <a:p>
            <a:r>
              <a:rPr lang="en-CA" altLang="en-US" sz="4000" b="1" dirty="0" smtClean="0"/>
              <a:t>Sources of Conflict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0362" y="2362200"/>
            <a:ext cx="6076301" cy="3468624"/>
          </a:xfrm>
          <a:prstGeom prst="rect">
            <a:avLst/>
          </a:prstGeom>
        </p:spPr>
      </p:pic>
    </p:spTree>
    <p:extLst>
      <p:ext uri="{BB962C8B-B14F-4D97-AF65-F5344CB8AC3E}">
        <p14:creationId xmlns:p14="http://schemas.microsoft.com/office/powerpoint/2010/main" val="734555881"/>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530225" y="1143000"/>
            <a:ext cx="8229600" cy="1143000"/>
          </a:xfrm>
        </p:spPr>
        <p:txBody>
          <a:bodyPr/>
          <a:lstStyle/>
          <a:p>
            <a:r>
              <a:rPr lang="en-CA" altLang="en-US" sz="4000" b="1" dirty="0" smtClean="0"/>
              <a:t>Conflict Resolution Approaches </a:t>
            </a:r>
          </a:p>
        </p:txBody>
      </p:sp>
      <p:sp>
        <p:nvSpPr>
          <p:cNvPr id="50179" name="Rectangle 3"/>
          <p:cNvSpPr>
            <a:spLocks noGrp="1" noChangeArrowheads="1"/>
          </p:cNvSpPr>
          <p:nvPr>
            <p:ph idx="1"/>
          </p:nvPr>
        </p:nvSpPr>
        <p:spPr>
          <a:xfrm>
            <a:off x="530225" y="2439693"/>
            <a:ext cx="8229600" cy="3884908"/>
          </a:xfrm>
        </p:spPr>
        <p:txBody>
          <a:bodyPr/>
          <a:lstStyle/>
          <a:p>
            <a:r>
              <a:rPr lang="en-US" altLang="en-US" dirty="0" smtClean="0"/>
              <a:t>When handling conflict, individuals vary in their degrees of cooperativeness and assertiveness.</a:t>
            </a:r>
          </a:p>
          <a:p>
            <a:r>
              <a:rPr lang="en-US" altLang="en-US" dirty="0" smtClean="0"/>
              <a:t>Resulting </a:t>
            </a:r>
            <a:r>
              <a:rPr lang="en-US" altLang="en-US" dirty="0" err="1" smtClean="0"/>
              <a:t>behaviours</a:t>
            </a:r>
            <a:r>
              <a:rPr lang="en-US" altLang="en-US" dirty="0" smtClean="0"/>
              <a:t>:</a:t>
            </a:r>
          </a:p>
          <a:p>
            <a:pPr lvl="2">
              <a:buSzPct val="85000"/>
              <a:buFont typeface="Wingdings" panose="05000000000000000000" pitchFamily="2" charset="2"/>
              <a:buChar char="Ø"/>
            </a:pPr>
            <a:r>
              <a:rPr lang="en-US" altLang="en-US" b="1" dirty="0" smtClean="0"/>
              <a:t>Avoiding</a:t>
            </a:r>
            <a:r>
              <a:rPr lang="en-US" altLang="en-US" dirty="0" smtClean="0"/>
              <a:t>: withdrawing from conflict</a:t>
            </a:r>
          </a:p>
          <a:p>
            <a:pPr lvl="2">
              <a:buSzPct val="85000"/>
              <a:buFont typeface="Wingdings" panose="05000000000000000000" pitchFamily="2" charset="2"/>
              <a:buChar char="Ø"/>
            </a:pPr>
            <a:r>
              <a:rPr lang="en-US" altLang="en-US" b="1" dirty="0" smtClean="0"/>
              <a:t>Competing</a:t>
            </a:r>
            <a:r>
              <a:rPr lang="en-US" altLang="en-US" dirty="0" smtClean="0"/>
              <a:t>: satisfying one’s own needs only</a:t>
            </a:r>
          </a:p>
          <a:p>
            <a:pPr lvl="2">
              <a:buSzPct val="85000"/>
              <a:buFont typeface="Wingdings" panose="05000000000000000000" pitchFamily="2" charset="2"/>
              <a:buChar char="Ø"/>
            </a:pPr>
            <a:r>
              <a:rPr lang="en-US" altLang="en-US" b="1" dirty="0" smtClean="0"/>
              <a:t>Compromising</a:t>
            </a:r>
            <a:r>
              <a:rPr lang="en-US" altLang="en-US" dirty="0" smtClean="0"/>
              <a:t>: parties look for concessions</a:t>
            </a:r>
          </a:p>
          <a:p>
            <a:pPr lvl="2">
              <a:buSzPct val="85000"/>
              <a:buFont typeface="Wingdings" panose="05000000000000000000" pitchFamily="2" charset="2"/>
              <a:buChar char="Ø"/>
            </a:pPr>
            <a:r>
              <a:rPr lang="en-US" altLang="en-US" b="1" dirty="0" smtClean="0"/>
              <a:t>Accommodating</a:t>
            </a:r>
            <a:r>
              <a:rPr lang="en-US" altLang="en-US" dirty="0" smtClean="0"/>
              <a:t>: pleasing the other party rather than self</a:t>
            </a:r>
          </a:p>
          <a:p>
            <a:pPr lvl="2">
              <a:buSzPct val="85000"/>
              <a:buFont typeface="Wingdings" panose="05000000000000000000" pitchFamily="2" charset="2"/>
              <a:buChar char="Ø"/>
            </a:pPr>
            <a:r>
              <a:rPr lang="en-US" altLang="en-US" b="1" dirty="0" smtClean="0"/>
              <a:t>Collaborating</a:t>
            </a:r>
            <a:r>
              <a:rPr lang="en-US" altLang="en-US" dirty="0" smtClean="0"/>
              <a:t>: make both parties better off</a:t>
            </a:r>
          </a:p>
        </p:txBody>
      </p:sp>
    </p:spTree>
    <p:extLst>
      <p:ext uri="{BB962C8B-B14F-4D97-AF65-F5344CB8AC3E}">
        <p14:creationId xmlns:p14="http://schemas.microsoft.com/office/powerpoint/2010/main" val="3539507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388" y="1143000"/>
            <a:ext cx="8229600" cy="1143000"/>
          </a:xfrm>
        </p:spPr>
        <p:txBody>
          <a:bodyPr/>
          <a:lstStyle/>
          <a:p>
            <a:r>
              <a:rPr lang="en-CA" sz="4000" b="1" dirty="0" smtClean="0"/>
              <a:t>Summary and Review</a:t>
            </a:r>
            <a:endParaRPr lang="en-CA" sz="4000" b="1" dirty="0"/>
          </a:p>
        </p:txBody>
      </p:sp>
      <p:sp>
        <p:nvSpPr>
          <p:cNvPr id="3" name="Content Placeholder 2"/>
          <p:cNvSpPr>
            <a:spLocks noGrp="1"/>
          </p:cNvSpPr>
          <p:nvPr>
            <p:ph idx="1"/>
          </p:nvPr>
        </p:nvSpPr>
        <p:spPr>
          <a:xfrm>
            <a:off x="535802" y="2438400"/>
            <a:ext cx="8229600" cy="3809999"/>
          </a:xfrm>
        </p:spPr>
        <p:txBody>
          <a:bodyPr/>
          <a:lstStyle/>
          <a:p>
            <a:pPr marL="0" indent="0">
              <a:buNone/>
            </a:pPr>
            <a:r>
              <a:rPr lang="en-US" b="1" dirty="0"/>
              <a:t>LO1 Groups, Teams, and Organizational Effectiveness </a:t>
            </a:r>
            <a:endParaRPr lang="en-US" b="1" dirty="0" smtClean="0"/>
          </a:p>
          <a:p>
            <a:r>
              <a:rPr lang="en-US" dirty="0" smtClean="0"/>
              <a:t>A </a:t>
            </a:r>
            <a:r>
              <a:rPr lang="en-US" dirty="0"/>
              <a:t>group is two or more people who interact with each other to reach certain goals or meet certain needs. </a:t>
            </a:r>
            <a:endParaRPr lang="en-US" dirty="0" smtClean="0"/>
          </a:p>
          <a:p>
            <a:r>
              <a:rPr lang="en-US" dirty="0" smtClean="0"/>
              <a:t>A </a:t>
            </a:r>
            <a:r>
              <a:rPr lang="en-US" dirty="0"/>
              <a:t>team is a group whose members work intensely with each other to achieve a specific common goal or objective</a:t>
            </a:r>
            <a:r>
              <a:rPr lang="en-US" dirty="0" smtClean="0"/>
              <a:t>.</a:t>
            </a:r>
          </a:p>
          <a:p>
            <a:r>
              <a:rPr lang="en-US" dirty="0" smtClean="0"/>
              <a:t>Groups </a:t>
            </a:r>
            <a:r>
              <a:rPr lang="en-US" dirty="0"/>
              <a:t>and teams can contribute to organizational effectiveness by enhancing performance, increasing responsiveness to customers, increasing innovation, and being a source of motivation for their members.</a:t>
            </a:r>
            <a:endParaRPr lang="en-CA" dirty="0"/>
          </a:p>
          <a:p>
            <a:pPr marL="0" indent="0">
              <a:buNone/>
            </a:pPr>
            <a:endParaRPr lang="en-CA" dirty="0"/>
          </a:p>
        </p:txBody>
      </p:sp>
    </p:spTree>
    <p:extLst>
      <p:ext uri="{BB962C8B-B14F-4D97-AF65-F5344CB8AC3E}">
        <p14:creationId xmlns:p14="http://schemas.microsoft.com/office/powerpoint/2010/main" val="114301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6761" y="1114586"/>
            <a:ext cx="8229600" cy="1143000"/>
          </a:xfrm>
        </p:spPr>
        <p:txBody>
          <a:bodyPr/>
          <a:lstStyle/>
          <a:p>
            <a:r>
              <a:rPr lang="en-CA" sz="4000" b="1" dirty="0" smtClean="0"/>
              <a:t>Summary and Review</a:t>
            </a:r>
            <a:endParaRPr lang="en-CA" sz="4000" b="1" dirty="0"/>
          </a:p>
        </p:txBody>
      </p:sp>
      <p:sp>
        <p:nvSpPr>
          <p:cNvPr id="3" name="Content Placeholder 2"/>
          <p:cNvSpPr>
            <a:spLocks noGrp="1"/>
          </p:cNvSpPr>
          <p:nvPr>
            <p:ph idx="1"/>
          </p:nvPr>
        </p:nvSpPr>
        <p:spPr>
          <a:xfrm>
            <a:off x="526761" y="2257586"/>
            <a:ext cx="8229600" cy="2952750"/>
          </a:xfrm>
        </p:spPr>
        <p:txBody>
          <a:bodyPr/>
          <a:lstStyle/>
          <a:p>
            <a:pPr marL="0" indent="0">
              <a:buNone/>
            </a:pPr>
            <a:r>
              <a:rPr lang="en-US" b="1" dirty="0"/>
              <a:t>LO2 Types of Groups and Teams </a:t>
            </a:r>
            <a:endParaRPr lang="en-US" b="1" dirty="0" smtClean="0"/>
          </a:p>
          <a:p>
            <a:r>
              <a:rPr lang="en-US" dirty="0" smtClean="0"/>
              <a:t>Formal </a:t>
            </a:r>
            <a:r>
              <a:rPr lang="en-US" dirty="0"/>
              <a:t>groups are groups that managers establish to achieve organizational goals; they include cross-functional teams, cross-cultural teams, top-management teams, research and development teams, departments, task forces, self-managed work teams, and virtual teams. </a:t>
            </a:r>
            <a:endParaRPr lang="en-US" dirty="0" smtClean="0"/>
          </a:p>
          <a:p>
            <a:r>
              <a:rPr lang="en-US" dirty="0" smtClean="0"/>
              <a:t>Informal </a:t>
            </a:r>
            <a:r>
              <a:rPr lang="en-US" dirty="0"/>
              <a:t>groups are groups that employees form because they believe that the groups will help them achieve their own goals or meet their needs; they include friendship groups and interest groups.</a:t>
            </a:r>
            <a:endParaRPr lang="en-CA" dirty="0"/>
          </a:p>
          <a:p>
            <a:pPr marL="0" indent="0">
              <a:buNone/>
            </a:pPr>
            <a:endParaRPr lang="en-CA" dirty="0"/>
          </a:p>
        </p:txBody>
      </p:sp>
    </p:spTree>
    <p:extLst>
      <p:ext uri="{BB962C8B-B14F-4D97-AF65-F5344CB8AC3E}">
        <p14:creationId xmlns:p14="http://schemas.microsoft.com/office/powerpoint/2010/main" val="4246725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388" y="1143000"/>
            <a:ext cx="8229600" cy="1143000"/>
          </a:xfrm>
        </p:spPr>
        <p:txBody>
          <a:bodyPr/>
          <a:lstStyle/>
          <a:p>
            <a:r>
              <a:rPr lang="en-CA" sz="4000" b="1" dirty="0" smtClean="0"/>
              <a:t>Summary and Review</a:t>
            </a:r>
            <a:endParaRPr lang="en-CA" sz="4000" b="1" dirty="0"/>
          </a:p>
        </p:txBody>
      </p:sp>
      <p:sp>
        <p:nvSpPr>
          <p:cNvPr id="3" name="Content Placeholder 2"/>
          <p:cNvSpPr>
            <a:spLocks noGrp="1"/>
          </p:cNvSpPr>
          <p:nvPr>
            <p:ph idx="1"/>
          </p:nvPr>
        </p:nvSpPr>
        <p:spPr>
          <a:xfrm>
            <a:off x="507388" y="2286000"/>
            <a:ext cx="8229600" cy="4038600"/>
          </a:xfrm>
        </p:spPr>
        <p:txBody>
          <a:bodyPr/>
          <a:lstStyle/>
          <a:p>
            <a:pPr marL="0" indent="0">
              <a:buNone/>
            </a:pPr>
            <a:r>
              <a:rPr lang="en-US" b="1" dirty="0"/>
              <a:t>LO3 Group Dynamics </a:t>
            </a:r>
            <a:endParaRPr lang="en-US" b="1" dirty="0" smtClean="0"/>
          </a:p>
          <a:p>
            <a:r>
              <a:rPr lang="en-US" dirty="0" smtClean="0"/>
              <a:t>Key </a:t>
            </a:r>
            <a:r>
              <a:rPr lang="en-US" dirty="0"/>
              <a:t>elements of group dynamics are group size and roles, group leadership, group development, group norms, and group cohesiveness. </a:t>
            </a:r>
            <a:endParaRPr lang="en-US" dirty="0" smtClean="0"/>
          </a:p>
          <a:p>
            <a:r>
              <a:rPr lang="en-US" dirty="0" smtClean="0"/>
              <a:t>Five </a:t>
            </a:r>
            <a:r>
              <a:rPr lang="en-US" dirty="0"/>
              <a:t>stages of development that many groups pass through are </a:t>
            </a:r>
            <a:r>
              <a:rPr lang="en-US" i="1" dirty="0"/>
              <a:t>forming, storming, norming, performing,</a:t>
            </a:r>
            <a:r>
              <a:rPr lang="en-US" dirty="0"/>
              <a:t> and </a:t>
            </a:r>
            <a:r>
              <a:rPr lang="en-US" i="1" dirty="0"/>
              <a:t>adjourning.</a:t>
            </a:r>
            <a:r>
              <a:rPr lang="en-US" dirty="0"/>
              <a:t> Group norms are shared rules of behaviour that most group members follow. </a:t>
            </a:r>
            <a:endParaRPr lang="en-US" dirty="0" smtClean="0"/>
          </a:p>
          <a:p>
            <a:r>
              <a:rPr lang="en-US" dirty="0" smtClean="0"/>
              <a:t>Group </a:t>
            </a:r>
            <a:r>
              <a:rPr lang="en-US" dirty="0"/>
              <a:t>cohesiveness is the attractiveness of a group or team to its </a:t>
            </a:r>
            <a:r>
              <a:rPr lang="en-US" dirty="0" smtClean="0"/>
              <a:t>members. </a:t>
            </a:r>
            <a:endParaRPr lang="en-CA" dirty="0"/>
          </a:p>
        </p:txBody>
      </p:sp>
    </p:spTree>
    <p:extLst>
      <p:ext uri="{BB962C8B-B14F-4D97-AF65-F5344CB8AC3E}">
        <p14:creationId xmlns:p14="http://schemas.microsoft.com/office/powerpoint/2010/main" val="41318425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388" y="1143000"/>
            <a:ext cx="8229600" cy="1143000"/>
          </a:xfrm>
        </p:spPr>
        <p:txBody>
          <a:bodyPr/>
          <a:lstStyle/>
          <a:p>
            <a:r>
              <a:rPr lang="en-CA" sz="4000" b="1" dirty="0" smtClean="0"/>
              <a:t>Summary and Review</a:t>
            </a:r>
            <a:endParaRPr lang="en-CA" sz="4000" b="1" dirty="0"/>
          </a:p>
        </p:txBody>
      </p:sp>
      <p:sp>
        <p:nvSpPr>
          <p:cNvPr id="3" name="Content Placeholder 2"/>
          <p:cNvSpPr>
            <a:spLocks noGrp="1"/>
          </p:cNvSpPr>
          <p:nvPr>
            <p:ph idx="1"/>
          </p:nvPr>
        </p:nvSpPr>
        <p:spPr>
          <a:xfrm>
            <a:off x="507388" y="2286000"/>
            <a:ext cx="8229600" cy="4038600"/>
          </a:xfrm>
        </p:spPr>
        <p:txBody>
          <a:bodyPr/>
          <a:lstStyle/>
          <a:p>
            <a:pPr marL="0" indent="0">
              <a:buNone/>
            </a:pPr>
            <a:r>
              <a:rPr lang="en-US" b="1" dirty="0"/>
              <a:t>LO4 Group Decision Making </a:t>
            </a:r>
            <a:endParaRPr lang="en-US" b="1" dirty="0" smtClean="0"/>
          </a:p>
          <a:p>
            <a:pPr>
              <a:buFont typeface="Arial" panose="020B0604020202020204" pitchFamily="34" charset="0"/>
              <a:buChar char="•"/>
            </a:pPr>
            <a:r>
              <a:rPr lang="en-US" dirty="0" smtClean="0"/>
              <a:t>Managers </a:t>
            </a:r>
            <a:r>
              <a:rPr lang="en-US" dirty="0"/>
              <a:t>must be aware of the perils of </a:t>
            </a:r>
            <a:r>
              <a:rPr lang="en-US" dirty="0" smtClean="0"/>
              <a:t>groupthink</a:t>
            </a:r>
          </a:p>
          <a:p>
            <a:pPr>
              <a:buFont typeface="Arial" panose="020B0604020202020204" pitchFamily="34" charset="0"/>
              <a:buChar char="•"/>
            </a:pPr>
            <a:r>
              <a:rPr lang="en-US" dirty="0" smtClean="0"/>
              <a:t>Managers </a:t>
            </a:r>
            <a:r>
              <a:rPr lang="en-US" dirty="0"/>
              <a:t>can minimize </a:t>
            </a:r>
            <a:r>
              <a:rPr lang="en-US" i="1" dirty="0"/>
              <a:t>groupthink</a:t>
            </a:r>
            <a:r>
              <a:rPr lang="en-US" dirty="0"/>
              <a:t> by playing the </a:t>
            </a:r>
            <a:r>
              <a:rPr lang="en-US" i="1" dirty="0"/>
              <a:t>devil’s advocate</a:t>
            </a:r>
            <a:r>
              <a:rPr lang="en-US" dirty="0"/>
              <a:t> </a:t>
            </a:r>
            <a:endParaRPr lang="en-US" dirty="0" smtClean="0"/>
          </a:p>
          <a:p>
            <a:pPr>
              <a:buFont typeface="Arial" panose="020B0604020202020204" pitchFamily="34" charset="0"/>
              <a:buChar char="•"/>
            </a:pPr>
            <a:r>
              <a:rPr lang="en-US" dirty="0" smtClean="0"/>
              <a:t>foster </a:t>
            </a:r>
            <a:r>
              <a:rPr lang="en-US" dirty="0"/>
              <a:t>creativity and innovation to improve decision making by using three techniques. (1) </a:t>
            </a:r>
            <a:r>
              <a:rPr lang="en-US" i="1" dirty="0"/>
              <a:t>Brainstorming</a:t>
            </a:r>
            <a:r>
              <a:rPr lang="en-US" dirty="0"/>
              <a:t> </a:t>
            </a:r>
            <a:r>
              <a:rPr lang="en-US" dirty="0" smtClean="0"/>
              <a:t>(</a:t>
            </a:r>
            <a:r>
              <a:rPr lang="en-US" dirty="0"/>
              <a:t>2) The </a:t>
            </a:r>
            <a:r>
              <a:rPr lang="en-US" i="1" dirty="0"/>
              <a:t>nominal group technique</a:t>
            </a:r>
            <a:r>
              <a:rPr lang="en-US" dirty="0"/>
              <a:t> </a:t>
            </a:r>
            <a:r>
              <a:rPr lang="en-US" dirty="0" smtClean="0"/>
              <a:t>(</a:t>
            </a:r>
            <a:r>
              <a:rPr lang="en-US" dirty="0"/>
              <a:t>3) The </a:t>
            </a:r>
            <a:r>
              <a:rPr lang="en-US" i="1" dirty="0"/>
              <a:t>Delphi </a:t>
            </a:r>
            <a:r>
              <a:rPr lang="en-US" i="1" dirty="0" smtClean="0"/>
              <a:t>technique</a:t>
            </a:r>
            <a:endParaRPr lang="en-CA" dirty="0"/>
          </a:p>
        </p:txBody>
      </p:sp>
    </p:spTree>
    <p:extLst>
      <p:ext uri="{BB962C8B-B14F-4D97-AF65-F5344CB8AC3E}">
        <p14:creationId xmlns:p14="http://schemas.microsoft.com/office/powerpoint/2010/main" val="3530075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388" y="1143000"/>
            <a:ext cx="8229600" cy="1143000"/>
          </a:xfrm>
        </p:spPr>
        <p:txBody>
          <a:bodyPr/>
          <a:lstStyle/>
          <a:p>
            <a:r>
              <a:rPr lang="en-CA" sz="4000" b="1" dirty="0" smtClean="0"/>
              <a:t>Summary and Review</a:t>
            </a:r>
            <a:endParaRPr lang="en-CA" sz="4000" b="1" dirty="0"/>
          </a:p>
        </p:txBody>
      </p:sp>
      <p:sp>
        <p:nvSpPr>
          <p:cNvPr id="3" name="Content Placeholder 2"/>
          <p:cNvSpPr>
            <a:spLocks noGrp="1"/>
          </p:cNvSpPr>
          <p:nvPr>
            <p:ph idx="1"/>
          </p:nvPr>
        </p:nvSpPr>
        <p:spPr>
          <a:xfrm>
            <a:off x="507388" y="2286000"/>
            <a:ext cx="8229600" cy="4038600"/>
          </a:xfrm>
        </p:spPr>
        <p:txBody>
          <a:bodyPr/>
          <a:lstStyle/>
          <a:p>
            <a:pPr marL="0" indent="0">
              <a:buNone/>
            </a:pPr>
            <a:r>
              <a:rPr lang="en-US" b="1" dirty="0"/>
              <a:t>LO5 Managing Groups and Teams for High Performance </a:t>
            </a:r>
            <a:endParaRPr lang="en-US" b="1" dirty="0" smtClean="0"/>
          </a:p>
          <a:p>
            <a:r>
              <a:rPr lang="en-US" dirty="0" smtClean="0"/>
              <a:t>To </a:t>
            </a:r>
            <a:r>
              <a:rPr lang="en-US" dirty="0"/>
              <a:t>make sure that groups and teams perform at a high level, managers need to motivate group members to work toward the achievement of organizational goals and reduce social loafing and conflict. </a:t>
            </a:r>
            <a:endParaRPr lang="en-US" dirty="0" smtClean="0"/>
          </a:p>
          <a:p>
            <a:r>
              <a:rPr lang="en-US" dirty="0" smtClean="0"/>
              <a:t>Managers </a:t>
            </a:r>
            <a:r>
              <a:rPr lang="en-US" dirty="0"/>
              <a:t>can motivate members of groups and teams to work toward the achievement of organizational goals by making sure that members personally benefit when the group or team performs at a high level.</a:t>
            </a:r>
            <a:endParaRPr lang="en-CA" dirty="0"/>
          </a:p>
        </p:txBody>
      </p:sp>
    </p:spTree>
    <p:extLst>
      <p:ext uri="{BB962C8B-B14F-4D97-AF65-F5344CB8AC3E}">
        <p14:creationId xmlns:p14="http://schemas.microsoft.com/office/powerpoint/2010/main" val="3275689516"/>
      </p:ext>
    </p:extLst>
  </p:cSld>
  <p:clrMapOvr>
    <a:masterClrMapping/>
  </p:clrMapOvr>
</p:sld>
</file>

<file path=ppt/theme/theme1.xml><?xml version="1.0" encoding="utf-8"?>
<a:theme xmlns:a="http://schemas.openxmlformats.org/drawingml/2006/main" name="McGraw Hill 2009">
  <a:themeElements>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1472216393</TotalTime>
  <Pages>22</Pages>
  <Words>2361</Words>
  <Application>Microsoft Office PowerPoint</Application>
  <PresentationFormat>On-screen Show (4:3)</PresentationFormat>
  <Paragraphs>273</Paragraphs>
  <Slides>33</Slides>
  <Notes>28</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33</vt:i4>
      </vt:variant>
    </vt:vector>
  </HeadingPairs>
  <TitlesOfParts>
    <vt:vector size="43" baseType="lpstr">
      <vt:lpstr>Arial</vt:lpstr>
      <vt:lpstr>Arial Narrow</vt:lpstr>
      <vt:lpstr>Baskerville Old Face</vt:lpstr>
      <vt:lpstr>Symbol</vt:lpstr>
      <vt:lpstr>Times New Roman</vt:lpstr>
      <vt:lpstr>Wingdings</vt:lpstr>
      <vt:lpstr>McGraw Hill 2009</vt:lpstr>
      <vt:lpstr>1_McGraw Hill 2009</vt:lpstr>
      <vt:lpstr>2_McGraw Hill 2009</vt:lpstr>
      <vt:lpstr>3_McGraw Hill 2009</vt:lpstr>
      <vt:lpstr>PowerPoint Presentation</vt:lpstr>
      <vt:lpstr>PowerPoint Presentation</vt:lpstr>
      <vt:lpstr>Groups, Teams, and  Organizational Effectiveness</vt:lpstr>
      <vt:lpstr>Groups, Teams, and  Organizational Effectiveness</vt:lpstr>
      <vt:lpstr>Differences Between Groups and Teams</vt:lpstr>
      <vt:lpstr>Groups, Teams, and  Organizational Effectiveness</vt:lpstr>
      <vt:lpstr>Types of Groups and Teams </vt:lpstr>
      <vt:lpstr>Types of Groups and Teams </vt:lpstr>
      <vt:lpstr>Types of Groups and Teams </vt:lpstr>
      <vt:lpstr>Types of Groups and Teams</vt:lpstr>
      <vt:lpstr>Types of Groups and Teams</vt:lpstr>
      <vt:lpstr>Group Dynamics</vt:lpstr>
      <vt:lpstr>Group Roles</vt:lpstr>
      <vt:lpstr>Stages of Group Development </vt:lpstr>
      <vt:lpstr>PowerPoint Presentation</vt:lpstr>
      <vt:lpstr>Group Norms</vt:lpstr>
      <vt:lpstr>Conformity and Deviance  to Group Norms</vt:lpstr>
      <vt:lpstr>Balancing Conformity and Deviance in Groups</vt:lpstr>
      <vt:lpstr>Determinants and Consequences  of Group Cohesiveness</vt:lpstr>
      <vt:lpstr>Group Decision Making</vt:lpstr>
      <vt:lpstr>Improving Group Decision Making</vt:lpstr>
      <vt:lpstr>Devil’s Advocacy</vt:lpstr>
      <vt:lpstr>Promoting Group Creativity</vt:lpstr>
      <vt:lpstr>Reducing Social Loafing in Groups</vt:lpstr>
      <vt:lpstr>Three Ways to Reduce Social Loafing</vt:lpstr>
      <vt:lpstr>Helping Groups to Manage  Conflict Effectively</vt:lpstr>
      <vt:lpstr>Sources of Conflict</vt:lpstr>
      <vt:lpstr>Conflict Resolution Approaches </vt:lpstr>
      <vt:lpstr>Summary and Review</vt:lpstr>
      <vt:lpstr>Summary and Review</vt:lpstr>
      <vt:lpstr>Summary and Review</vt:lpstr>
      <vt:lpstr>Summary and Review</vt:lpstr>
      <vt:lpstr>Summary and Review</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14</dc:title>
  <dc:creator>Authorized Gateway Customer</dc:creator>
  <cp:lastModifiedBy>Sandra Wellman</cp:lastModifiedBy>
  <cp:revision>105</cp:revision>
  <cp:lastPrinted>1601-01-01T00:00:00Z</cp:lastPrinted>
  <dcterms:created xsi:type="dcterms:W3CDTF">1997-05-26T20:03:30Z</dcterms:created>
  <dcterms:modified xsi:type="dcterms:W3CDTF">2016-02-05T02:54:36Z</dcterms:modified>
</cp:coreProperties>
</file>