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xls" ContentType="application/vnd.ms-excel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doc" ContentType="application/msword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71.xml" ContentType="application/vnd.openxmlformats-officedocument.presentationml.notesSlide+xml"/>
  <Override PartName="/ppt/notesSlides/notesSlide72.xml" ContentType="application/vnd.openxmlformats-officedocument.presentationml.notesSlide+xml"/>
  <Override PartName="/ppt/notesSlides/notesSlide7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708" r:id="rId1"/>
  </p:sldMasterIdLst>
  <p:notesMasterIdLst>
    <p:notesMasterId r:id="rId85"/>
  </p:notesMasterIdLst>
  <p:handoutMasterIdLst>
    <p:handoutMasterId r:id="rId86"/>
  </p:handoutMasterIdLst>
  <p:sldIdLst>
    <p:sldId id="306" r:id="rId2"/>
    <p:sldId id="310" r:id="rId3"/>
    <p:sldId id="302" r:id="rId4"/>
    <p:sldId id="315" r:id="rId5"/>
    <p:sldId id="321" r:id="rId6"/>
    <p:sldId id="318" r:id="rId7"/>
    <p:sldId id="317" r:id="rId8"/>
    <p:sldId id="319" r:id="rId9"/>
    <p:sldId id="322" r:id="rId10"/>
    <p:sldId id="323" r:id="rId11"/>
    <p:sldId id="324" r:id="rId12"/>
    <p:sldId id="327" r:id="rId13"/>
    <p:sldId id="328" r:id="rId14"/>
    <p:sldId id="329" r:id="rId15"/>
    <p:sldId id="330" r:id="rId16"/>
    <p:sldId id="331" r:id="rId17"/>
    <p:sldId id="332" r:id="rId18"/>
    <p:sldId id="333" r:id="rId19"/>
    <p:sldId id="345" r:id="rId20"/>
    <p:sldId id="346" r:id="rId21"/>
    <p:sldId id="347" r:id="rId22"/>
    <p:sldId id="348" r:id="rId23"/>
    <p:sldId id="349" r:id="rId24"/>
    <p:sldId id="350" r:id="rId25"/>
    <p:sldId id="351" r:id="rId26"/>
    <p:sldId id="352" r:id="rId27"/>
    <p:sldId id="353" r:id="rId28"/>
    <p:sldId id="354" r:id="rId29"/>
    <p:sldId id="356" r:id="rId30"/>
    <p:sldId id="357" r:id="rId31"/>
    <p:sldId id="358" r:id="rId32"/>
    <p:sldId id="359" r:id="rId33"/>
    <p:sldId id="360" r:id="rId34"/>
    <p:sldId id="361" r:id="rId35"/>
    <p:sldId id="362" r:id="rId36"/>
    <p:sldId id="364" r:id="rId37"/>
    <p:sldId id="365" r:id="rId38"/>
    <p:sldId id="366" r:id="rId39"/>
    <p:sldId id="367" r:id="rId40"/>
    <p:sldId id="368" r:id="rId41"/>
    <p:sldId id="369" r:id="rId42"/>
    <p:sldId id="370" r:id="rId43"/>
    <p:sldId id="371" r:id="rId44"/>
    <p:sldId id="372" r:id="rId45"/>
    <p:sldId id="373" r:id="rId46"/>
    <p:sldId id="374" r:id="rId47"/>
    <p:sldId id="375" r:id="rId48"/>
    <p:sldId id="376" r:id="rId49"/>
    <p:sldId id="377" r:id="rId50"/>
    <p:sldId id="378" r:id="rId51"/>
    <p:sldId id="380" r:id="rId52"/>
    <p:sldId id="381" r:id="rId53"/>
    <p:sldId id="382" r:id="rId54"/>
    <p:sldId id="383" r:id="rId55"/>
    <p:sldId id="384" r:id="rId56"/>
    <p:sldId id="386" r:id="rId57"/>
    <p:sldId id="387" r:id="rId58"/>
    <p:sldId id="388" r:id="rId59"/>
    <p:sldId id="389" r:id="rId60"/>
    <p:sldId id="390" r:id="rId61"/>
    <p:sldId id="391" r:id="rId62"/>
    <p:sldId id="393" r:id="rId63"/>
    <p:sldId id="394" r:id="rId64"/>
    <p:sldId id="395" r:id="rId65"/>
    <p:sldId id="396" r:id="rId66"/>
    <p:sldId id="397" r:id="rId67"/>
    <p:sldId id="398" r:id="rId68"/>
    <p:sldId id="399" r:id="rId69"/>
    <p:sldId id="400" r:id="rId70"/>
    <p:sldId id="401" r:id="rId71"/>
    <p:sldId id="402" r:id="rId72"/>
    <p:sldId id="404" r:id="rId73"/>
    <p:sldId id="405" r:id="rId74"/>
    <p:sldId id="406" r:id="rId75"/>
    <p:sldId id="407" r:id="rId76"/>
    <p:sldId id="408" r:id="rId77"/>
    <p:sldId id="410" r:id="rId78"/>
    <p:sldId id="411" r:id="rId79"/>
    <p:sldId id="418" r:id="rId80"/>
    <p:sldId id="419" r:id="rId81"/>
    <p:sldId id="420" r:id="rId82"/>
    <p:sldId id="421" r:id="rId83"/>
    <p:sldId id="422" r:id="rId84"/>
  </p:sldIdLst>
  <p:sldSz cx="9144000" cy="6858000" type="screen4x3"/>
  <p:notesSz cx="6858000" cy="9144000"/>
  <p:kinsoku lang="ja-JP" invalStChars="、。，．・：；？！゛゜ヽヾゝゞ々ー’”）〕］｝〉》」』】°‰′″℃￠％ぁぃぅぇぉっゃゅょゎァィゥェォッャュョヮヵヶ!%),.:;?]}｡｣､･ｧｨｩｪｫｬｭｮｯｰﾞﾟ" invalEndChars="‘“（〔［｛〈《「『【￥＄$([\{｢￡"/>
  <p:defaultTextStyle>
    <a:defPPr>
      <a:defRPr lang="fr-C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99"/>
    <a:srgbClr val="000000"/>
    <a:srgbClr val="0099CC"/>
    <a:srgbClr val="FCF7D0"/>
    <a:srgbClr val="96E4FC"/>
    <a:srgbClr val="7EB9FA"/>
    <a:srgbClr val="3366CC"/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napVertSplitter="1" vertBarState="minimized" horzBarState="maximized">
    <p:restoredLeft sz="15622" autoAdjust="0"/>
    <p:restoredTop sz="95168" autoAdjust="0"/>
  </p:normalViewPr>
  <p:slideViewPr>
    <p:cSldViewPr snapToGrid="0" showGuides="1">
      <p:cViewPr>
        <p:scale>
          <a:sx n="80" d="100"/>
          <a:sy n="80" d="100"/>
        </p:scale>
        <p:origin x="-1404" y="-48"/>
      </p:cViewPr>
      <p:guideLst>
        <p:guide orient="horz" pos="2160"/>
        <p:guide pos="287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99" d="100"/>
        <a:sy n="199" d="100"/>
      </p:scale>
      <p:origin x="0" y="96164"/>
    </p:cViewPr>
  </p:sorterViewPr>
  <p:notesViewPr>
    <p:cSldViewPr snapToGrid="0" showGuides="1">
      <p:cViewPr varScale="1">
        <p:scale>
          <a:sx n="57" d="100"/>
          <a:sy n="57" d="100"/>
        </p:scale>
        <p:origin x="-3307" y="-91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tableStyles" Target="tableStyles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image" Target="../media/image15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e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drawings/_rels/vmlDrawing15.vml.rels><?xml version="1.0" encoding="UTF-8" standalone="yes"?>
<Relationships xmlns="http://schemas.openxmlformats.org/package/2006/relationships"><Relationship Id="rId2" Type="http://schemas.openxmlformats.org/officeDocument/2006/relationships/image" Target="../media/image23.emf"/><Relationship Id="rId1" Type="http://schemas.openxmlformats.org/officeDocument/2006/relationships/image" Target="../media/image22.emf"/></Relationships>
</file>

<file path=ppt/drawings/_rels/vmlDrawing16.v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image" Target="../media/image24.emf"/></Relationships>
</file>

<file path=ppt/drawings/_rels/vmlDrawing17.vml.rels><?xml version="1.0" encoding="UTF-8" standalone="yes"?>
<Relationships xmlns="http://schemas.openxmlformats.org/package/2006/relationships"><Relationship Id="rId2" Type="http://schemas.openxmlformats.org/officeDocument/2006/relationships/image" Target="../media/image27.emf"/><Relationship Id="rId1" Type="http://schemas.openxmlformats.org/officeDocument/2006/relationships/image" Target="../media/image26.emf"/></Relationships>
</file>

<file path=ppt/drawings/_rels/vmlDrawing18.vml.rels><?xml version="1.0" encoding="UTF-8" standalone="yes"?>
<Relationships xmlns="http://schemas.openxmlformats.org/package/2006/relationships"><Relationship Id="rId2" Type="http://schemas.openxmlformats.org/officeDocument/2006/relationships/image" Target="../media/image29.emf"/><Relationship Id="rId1" Type="http://schemas.openxmlformats.org/officeDocument/2006/relationships/image" Target="../media/image28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Line 3"/>
          <p:cNvSpPr>
            <a:spLocks noChangeShapeType="1"/>
          </p:cNvSpPr>
          <p:nvPr/>
        </p:nvSpPr>
        <p:spPr bwMode="auto">
          <a:xfrm>
            <a:off x="555625" y="639763"/>
            <a:ext cx="574675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3076" name="Line 4"/>
          <p:cNvSpPr>
            <a:spLocks noChangeShapeType="1"/>
          </p:cNvSpPr>
          <p:nvPr/>
        </p:nvSpPr>
        <p:spPr bwMode="auto">
          <a:xfrm>
            <a:off x="555625" y="8418513"/>
            <a:ext cx="574675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3048000" y="230188"/>
            <a:ext cx="3308350" cy="2444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r"/>
            <a:r>
              <a:rPr lang="fr-FR" sz="1000">
                <a:latin typeface="Times New Roman" pitchFamily="18" charset="0"/>
              </a:rPr>
              <a:t>ADM 2702, Modèles décisionnels en gestion 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699013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 style de texte du masque</a:t>
            </a:r>
          </a:p>
          <a:p>
            <a:pPr lvl="1"/>
            <a:r>
              <a:rPr lang="fr-CA" smtClean="0"/>
              <a:t>Second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</a:p>
        </p:txBody>
      </p:sp>
      <p:sp>
        <p:nvSpPr>
          <p:cNvPr id="2051" name="Rectangle 3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9350" y="692150"/>
            <a:ext cx="4559300" cy="34163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</p:spPr>
      </p:sp>
    </p:spTree>
    <p:extLst>
      <p:ext uri="{BB962C8B-B14F-4D97-AF65-F5344CB8AC3E}">
        <p14:creationId xmlns:p14="http://schemas.microsoft.com/office/powerpoint/2010/main" val="192606324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103427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 eaLnBrk="0" hangingPunct="0"/>
            <a:r>
              <a:rPr lang="fr-CA" sz="1000" i="1">
                <a:latin typeface="Times New Roman" pitchFamily="18" charset="0"/>
              </a:rPr>
              <a:t>29</a:t>
            </a:r>
          </a:p>
        </p:txBody>
      </p:sp>
      <p:sp>
        <p:nvSpPr>
          <p:cNvPr id="103428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103429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103430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03431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ChangeArrowheads="1"/>
          </p:cNvSpPr>
          <p:nvPr/>
        </p:nvSpPr>
        <p:spPr bwMode="auto">
          <a:xfrm>
            <a:off x="3886408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05475" name="Rectangle 3"/>
          <p:cNvSpPr>
            <a:spLocks noChangeArrowheads="1"/>
          </p:cNvSpPr>
          <p:nvPr/>
        </p:nvSpPr>
        <p:spPr bwMode="auto">
          <a:xfrm>
            <a:off x="3886408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48" tIns="0" rIns="19048" bIns="0" anchor="b"/>
          <a:lstStyle/>
          <a:p>
            <a:pPr algn="r" defTabSz="915018" eaLnBrk="0" hangingPunct="0"/>
            <a:r>
              <a:rPr lang="fr-CA" sz="1000" i="1">
                <a:latin typeface="Times New Roman" pitchFamily="18" charset="0"/>
              </a:rPr>
              <a:t>2</a:t>
            </a:r>
          </a:p>
        </p:txBody>
      </p:sp>
      <p:sp>
        <p:nvSpPr>
          <p:cNvPr id="105476" name="Rectangle 4"/>
          <p:cNvSpPr>
            <a:spLocks noChangeArrowheads="1"/>
          </p:cNvSpPr>
          <p:nvPr/>
        </p:nvSpPr>
        <p:spPr bwMode="auto">
          <a:xfrm>
            <a:off x="0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05477" name="Rectangle 5"/>
          <p:cNvSpPr>
            <a:spLocks noChangeArrowheads="1"/>
          </p:cNvSpPr>
          <p:nvPr/>
        </p:nvSpPr>
        <p:spPr bwMode="auto">
          <a:xfrm>
            <a:off x="0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05478" name="Rectangle 6"/>
          <p:cNvSpPr>
            <a:spLocks noChangeArrowheads="1"/>
          </p:cNvSpPr>
          <p:nvPr/>
        </p:nvSpPr>
        <p:spPr bwMode="auto">
          <a:xfrm>
            <a:off x="3886408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05479" name="Rectangle 7"/>
          <p:cNvSpPr>
            <a:spLocks noChangeArrowheads="1"/>
          </p:cNvSpPr>
          <p:nvPr/>
        </p:nvSpPr>
        <p:spPr bwMode="auto">
          <a:xfrm>
            <a:off x="3886408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48" tIns="0" rIns="19048" bIns="0" anchor="b"/>
          <a:lstStyle/>
          <a:p>
            <a:pPr algn="r" defTabSz="915018" eaLnBrk="0" hangingPunct="0"/>
            <a:r>
              <a:rPr lang="fr-CA" sz="1000" i="1">
                <a:latin typeface="Times New Roman" pitchFamily="18" charset="0"/>
              </a:rPr>
              <a:t>4</a:t>
            </a:r>
          </a:p>
        </p:txBody>
      </p:sp>
      <p:sp>
        <p:nvSpPr>
          <p:cNvPr id="105480" name="Rectangle 8"/>
          <p:cNvSpPr>
            <a:spLocks noChangeArrowheads="1"/>
          </p:cNvSpPr>
          <p:nvPr/>
        </p:nvSpPr>
        <p:spPr bwMode="auto">
          <a:xfrm>
            <a:off x="0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05481" name="Rectangle 9"/>
          <p:cNvSpPr>
            <a:spLocks noChangeArrowheads="1"/>
          </p:cNvSpPr>
          <p:nvPr/>
        </p:nvSpPr>
        <p:spPr bwMode="auto">
          <a:xfrm>
            <a:off x="0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05482" name="Rectangle 10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05483" name="Rectangle 1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ChangeArrowheads="1"/>
          </p:cNvSpPr>
          <p:nvPr/>
        </p:nvSpPr>
        <p:spPr bwMode="auto">
          <a:xfrm>
            <a:off x="3886408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08547" name="Rectangle 3"/>
          <p:cNvSpPr>
            <a:spLocks noChangeArrowheads="1"/>
          </p:cNvSpPr>
          <p:nvPr/>
        </p:nvSpPr>
        <p:spPr bwMode="auto">
          <a:xfrm>
            <a:off x="3886408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48" tIns="0" rIns="19048" bIns="0" anchor="b"/>
          <a:lstStyle/>
          <a:p>
            <a:pPr algn="r" defTabSz="915018" eaLnBrk="0" hangingPunct="0"/>
            <a:r>
              <a:rPr lang="fr-CA" sz="1000" i="1">
                <a:latin typeface="Times New Roman" pitchFamily="18" charset="0"/>
              </a:rPr>
              <a:t>8</a:t>
            </a:r>
          </a:p>
        </p:txBody>
      </p:sp>
      <p:sp>
        <p:nvSpPr>
          <p:cNvPr id="108548" name="Rectangle 4"/>
          <p:cNvSpPr>
            <a:spLocks noChangeArrowheads="1"/>
          </p:cNvSpPr>
          <p:nvPr/>
        </p:nvSpPr>
        <p:spPr bwMode="auto">
          <a:xfrm>
            <a:off x="0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08549" name="Rectangle 5"/>
          <p:cNvSpPr>
            <a:spLocks noChangeArrowheads="1"/>
          </p:cNvSpPr>
          <p:nvPr/>
        </p:nvSpPr>
        <p:spPr bwMode="auto">
          <a:xfrm>
            <a:off x="0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08550" name="Rectangle 6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08551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ChangeArrowheads="1"/>
          </p:cNvSpPr>
          <p:nvPr/>
        </p:nvSpPr>
        <p:spPr bwMode="auto">
          <a:xfrm>
            <a:off x="3886408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09571" name="Rectangle 3"/>
          <p:cNvSpPr>
            <a:spLocks noChangeArrowheads="1"/>
          </p:cNvSpPr>
          <p:nvPr/>
        </p:nvSpPr>
        <p:spPr bwMode="auto">
          <a:xfrm>
            <a:off x="3886408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48" tIns="0" rIns="19048" bIns="0" anchor="b"/>
          <a:lstStyle/>
          <a:p>
            <a:pPr algn="r" defTabSz="915018" eaLnBrk="0" hangingPunct="0"/>
            <a:r>
              <a:rPr lang="fr-CA" sz="1000" i="1">
                <a:latin typeface="Times New Roman" pitchFamily="18" charset="0"/>
              </a:rPr>
              <a:t>9</a:t>
            </a:r>
          </a:p>
        </p:txBody>
      </p:sp>
      <p:sp>
        <p:nvSpPr>
          <p:cNvPr id="109572" name="Rectangle 4"/>
          <p:cNvSpPr>
            <a:spLocks noChangeArrowheads="1"/>
          </p:cNvSpPr>
          <p:nvPr/>
        </p:nvSpPr>
        <p:spPr bwMode="auto">
          <a:xfrm>
            <a:off x="0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09573" name="Rectangle 5"/>
          <p:cNvSpPr>
            <a:spLocks noChangeArrowheads="1"/>
          </p:cNvSpPr>
          <p:nvPr/>
        </p:nvSpPr>
        <p:spPr bwMode="auto">
          <a:xfrm>
            <a:off x="0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09574" name="Rectangle 6"/>
          <p:cNvSpPr>
            <a:spLocks noChangeArrowheads="1"/>
          </p:cNvSpPr>
          <p:nvPr/>
        </p:nvSpPr>
        <p:spPr bwMode="auto">
          <a:xfrm>
            <a:off x="3886408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09575" name="Rectangle 7"/>
          <p:cNvSpPr>
            <a:spLocks noChangeArrowheads="1"/>
          </p:cNvSpPr>
          <p:nvPr/>
        </p:nvSpPr>
        <p:spPr bwMode="auto">
          <a:xfrm>
            <a:off x="3886408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48" tIns="0" rIns="19048" bIns="0" anchor="b"/>
          <a:lstStyle/>
          <a:p>
            <a:pPr algn="r" defTabSz="915018" eaLnBrk="0" hangingPunct="0"/>
            <a:r>
              <a:rPr lang="fr-CA" sz="1000" i="1">
                <a:latin typeface="Times New Roman" pitchFamily="18" charset="0"/>
              </a:rPr>
              <a:t>11</a:t>
            </a:r>
          </a:p>
        </p:txBody>
      </p:sp>
      <p:sp>
        <p:nvSpPr>
          <p:cNvPr id="109576" name="Rectangle 8"/>
          <p:cNvSpPr>
            <a:spLocks noChangeArrowheads="1"/>
          </p:cNvSpPr>
          <p:nvPr/>
        </p:nvSpPr>
        <p:spPr bwMode="auto">
          <a:xfrm>
            <a:off x="0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09577" name="Rectangle 9"/>
          <p:cNvSpPr>
            <a:spLocks noChangeArrowheads="1"/>
          </p:cNvSpPr>
          <p:nvPr/>
        </p:nvSpPr>
        <p:spPr bwMode="auto">
          <a:xfrm>
            <a:off x="0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09578" name="Rectangle 10"/>
          <p:cNvSpPr>
            <a:spLocks noChangeArrowheads="1"/>
          </p:cNvSpPr>
          <p:nvPr/>
        </p:nvSpPr>
        <p:spPr bwMode="auto">
          <a:xfrm>
            <a:off x="3886408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09579" name="Rectangle 11"/>
          <p:cNvSpPr>
            <a:spLocks noChangeArrowheads="1"/>
          </p:cNvSpPr>
          <p:nvPr/>
        </p:nvSpPr>
        <p:spPr bwMode="auto">
          <a:xfrm>
            <a:off x="3886408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48" tIns="0" rIns="19048" bIns="0" anchor="b"/>
          <a:lstStyle/>
          <a:p>
            <a:pPr algn="r" defTabSz="915018" eaLnBrk="0" hangingPunct="0"/>
            <a:r>
              <a:rPr lang="fr-CA" sz="1000" i="1">
                <a:latin typeface="Times New Roman" pitchFamily="18" charset="0"/>
              </a:rPr>
              <a:t>4</a:t>
            </a:r>
          </a:p>
        </p:txBody>
      </p:sp>
      <p:sp>
        <p:nvSpPr>
          <p:cNvPr id="109580" name="Rectangle 12"/>
          <p:cNvSpPr>
            <a:spLocks noChangeArrowheads="1"/>
          </p:cNvSpPr>
          <p:nvPr/>
        </p:nvSpPr>
        <p:spPr bwMode="auto">
          <a:xfrm>
            <a:off x="0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09581" name="Rectangle 13"/>
          <p:cNvSpPr>
            <a:spLocks noChangeArrowheads="1"/>
          </p:cNvSpPr>
          <p:nvPr/>
        </p:nvSpPr>
        <p:spPr bwMode="auto">
          <a:xfrm>
            <a:off x="0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09582" name="Rectangle 14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09583" name="Rectangle 15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ChangeArrowheads="1"/>
          </p:cNvSpPr>
          <p:nvPr/>
        </p:nvSpPr>
        <p:spPr bwMode="auto">
          <a:xfrm>
            <a:off x="3886408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10595" name="Rectangle 3"/>
          <p:cNvSpPr>
            <a:spLocks noChangeArrowheads="1"/>
          </p:cNvSpPr>
          <p:nvPr/>
        </p:nvSpPr>
        <p:spPr bwMode="auto">
          <a:xfrm>
            <a:off x="3886408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48" tIns="0" rIns="19048" bIns="0" anchor="b"/>
          <a:lstStyle/>
          <a:p>
            <a:pPr algn="r" defTabSz="915018" eaLnBrk="0" hangingPunct="0"/>
            <a:r>
              <a:rPr lang="fr-CA" sz="1000" i="1">
                <a:latin typeface="Times New Roman" pitchFamily="18" charset="0"/>
              </a:rPr>
              <a:t>10</a:t>
            </a:r>
          </a:p>
        </p:txBody>
      </p:sp>
      <p:sp>
        <p:nvSpPr>
          <p:cNvPr id="110596" name="Rectangle 4"/>
          <p:cNvSpPr>
            <a:spLocks noChangeArrowheads="1"/>
          </p:cNvSpPr>
          <p:nvPr/>
        </p:nvSpPr>
        <p:spPr bwMode="auto">
          <a:xfrm>
            <a:off x="0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10597" name="Rectangle 5"/>
          <p:cNvSpPr>
            <a:spLocks noChangeArrowheads="1"/>
          </p:cNvSpPr>
          <p:nvPr/>
        </p:nvSpPr>
        <p:spPr bwMode="auto">
          <a:xfrm>
            <a:off x="0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10598" name="Rectangle 6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10599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ChangeArrowheads="1"/>
          </p:cNvSpPr>
          <p:nvPr/>
        </p:nvSpPr>
        <p:spPr bwMode="auto">
          <a:xfrm>
            <a:off x="3886408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11619" name="Rectangle 3"/>
          <p:cNvSpPr>
            <a:spLocks noChangeArrowheads="1"/>
          </p:cNvSpPr>
          <p:nvPr/>
        </p:nvSpPr>
        <p:spPr bwMode="auto">
          <a:xfrm>
            <a:off x="3886408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48" tIns="0" rIns="19048" bIns="0" anchor="b"/>
          <a:lstStyle/>
          <a:p>
            <a:pPr algn="r" defTabSz="915018" eaLnBrk="0" hangingPunct="0"/>
            <a:r>
              <a:rPr lang="fr-CA" sz="1000" i="1">
                <a:latin typeface="Times New Roman" pitchFamily="18" charset="0"/>
              </a:rPr>
              <a:t>11</a:t>
            </a:r>
          </a:p>
        </p:txBody>
      </p:sp>
      <p:sp>
        <p:nvSpPr>
          <p:cNvPr id="111620" name="Rectangle 4"/>
          <p:cNvSpPr>
            <a:spLocks noChangeArrowheads="1"/>
          </p:cNvSpPr>
          <p:nvPr/>
        </p:nvSpPr>
        <p:spPr bwMode="auto">
          <a:xfrm>
            <a:off x="0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11621" name="Rectangle 5"/>
          <p:cNvSpPr>
            <a:spLocks noChangeArrowheads="1"/>
          </p:cNvSpPr>
          <p:nvPr/>
        </p:nvSpPr>
        <p:spPr bwMode="auto">
          <a:xfrm>
            <a:off x="0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11622" name="Rectangle 6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11623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ChangeArrowheads="1"/>
          </p:cNvSpPr>
          <p:nvPr/>
        </p:nvSpPr>
        <p:spPr bwMode="auto">
          <a:xfrm>
            <a:off x="3886408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9724" tIns="44862" rIns="89724" bIns="44862" anchor="ctr"/>
          <a:lstStyle/>
          <a:p>
            <a:pPr defTabSz="915018"/>
            <a:endParaRPr lang="en-CA"/>
          </a:p>
        </p:txBody>
      </p:sp>
      <p:sp>
        <p:nvSpPr>
          <p:cNvPr id="112643" name="Rectangle 4"/>
          <p:cNvSpPr>
            <a:spLocks noChangeArrowheads="1"/>
          </p:cNvSpPr>
          <p:nvPr/>
        </p:nvSpPr>
        <p:spPr bwMode="auto">
          <a:xfrm>
            <a:off x="0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9724" tIns="44862" rIns="89724" bIns="44862" anchor="ctr"/>
          <a:lstStyle/>
          <a:p>
            <a:pPr defTabSz="915018"/>
            <a:endParaRPr lang="en-CA"/>
          </a:p>
        </p:txBody>
      </p:sp>
      <p:sp>
        <p:nvSpPr>
          <p:cNvPr id="112644" name="Rectangle 5"/>
          <p:cNvSpPr>
            <a:spLocks noChangeArrowheads="1"/>
          </p:cNvSpPr>
          <p:nvPr/>
        </p:nvSpPr>
        <p:spPr bwMode="auto">
          <a:xfrm>
            <a:off x="0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9724" tIns="44862" rIns="89724" bIns="44862" anchor="ctr"/>
          <a:lstStyle/>
          <a:p>
            <a:pPr defTabSz="915018"/>
            <a:endParaRPr lang="en-CA"/>
          </a:p>
        </p:txBody>
      </p:sp>
      <p:sp>
        <p:nvSpPr>
          <p:cNvPr id="112645" name="Rectangle 6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FR" smtClean="0"/>
          </a:p>
        </p:txBody>
      </p:sp>
      <p:sp>
        <p:nvSpPr>
          <p:cNvPr id="112646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2"/>
          <p:cNvSpPr>
            <a:spLocks noChangeArrowheads="1"/>
          </p:cNvSpPr>
          <p:nvPr/>
        </p:nvSpPr>
        <p:spPr bwMode="auto">
          <a:xfrm>
            <a:off x="3886408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13667" name="Rectangle 3"/>
          <p:cNvSpPr>
            <a:spLocks noChangeArrowheads="1"/>
          </p:cNvSpPr>
          <p:nvPr/>
        </p:nvSpPr>
        <p:spPr bwMode="auto">
          <a:xfrm>
            <a:off x="3886408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48" tIns="0" rIns="19048" bIns="0" anchor="b"/>
          <a:lstStyle/>
          <a:p>
            <a:pPr algn="r" defTabSz="915018" eaLnBrk="0" hangingPunct="0"/>
            <a:r>
              <a:rPr lang="fr-CA" sz="1000" i="1">
                <a:latin typeface="Times New Roman" pitchFamily="18" charset="0"/>
              </a:rPr>
              <a:t>12</a:t>
            </a:r>
          </a:p>
        </p:txBody>
      </p:sp>
      <p:sp>
        <p:nvSpPr>
          <p:cNvPr id="113668" name="Rectangle 4"/>
          <p:cNvSpPr>
            <a:spLocks noChangeArrowheads="1"/>
          </p:cNvSpPr>
          <p:nvPr/>
        </p:nvSpPr>
        <p:spPr bwMode="auto">
          <a:xfrm>
            <a:off x="0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13669" name="Rectangle 5"/>
          <p:cNvSpPr>
            <a:spLocks noChangeArrowheads="1"/>
          </p:cNvSpPr>
          <p:nvPr/>
        </p:nvSpPr>
        <p:spPr bwMode="auto">
          <a:xfrm>
            <a:off x="0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13670" name="Rectangle 6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13671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ChangeArrowheads="1"/>
          </p:cNvSpPr>
          <p:nvPr/>
        </p:nvSpPr>
        <p:spPr bwMode="auto">
          <a:xfrm>
            <a:off x="3886408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14691" name="Rectangle 3"/>
          <p:cNvSpPr>
            <a:spLocks noChangeArrowheads="1"/>
          </p:cNvSpPr>
          <p:nvPr/>
        </p:nvSpPr>
        <p:spPr bwMode="auto">
          <a:xfrm>
            <a:off x="3886408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48" tIns="0" rIns="19048" bIns="0" anchor="b"/>
          <a:lstStyle/>
          <a:p>
            <a:pPr algn="r" defTabSz="915018" eaLnBrk="0" hangingPunct="0"/>
            <a:r>
              <a:rPr lang="fr-CA" sz="1000" i="1">
                <a:latin typeface="Times New Roman" pitchFamily="18" charset="0"/>
              </a:rPr>
              <a:t>13</a:t>
            </a:r>
          </a:p>
        </p:txBody>
      </p:sp>
      <p:sp>
        <p:nvSpPr>
          <p:cNvPr id="114692" name="Rectangle 4"/>
          <p:cNvSpPr>
            <a:spLocks noChangeArrowheads="1"/>
          </p:cNvSpPr>
          <p:nvPr/>
        </p:nvSpPr>
        <p:spPr bwMode="auto">
          <a:xfrm>
            <a:off x="0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14693" name="Rectangle 5"/>
          <p:cNvSpPr>
            <a:spLocks noChangeArrowheads="1"/>
          </p:cNvSpPr>
          <p:nvPr/>
        </p:nvSpPr>
        <p:spPr bwMode="auto">
          <a:xfrm>
            <a:off x="0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14694" name="Rectangle 6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14695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/>
          <p:cNvSpPr>
            <a:spLocks noChangeArrowheads="1"/>
          </p:cNvSpPr>
          <p:nvPr/>
        </p:nvSpPr>
        <p:spPr bwMode="auto">
          <a:xfrm>
            <a:off x="3886408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17763" name="Rectangle 3"/>
          <p:cNvSpPr>
            <a:spLocks noChangeArrowheads="1"/>
          </p:cNvSpPr>
          <p:nvPr/>
        </p:nvSpPr>
        <p:spPr bwMode="auto">
          <a:xfrm>
            <a:off x="3886408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48" tIns="0" rIns="19048" bIns="0" anchor="b"/>
          <a:lstStyle/>
          <a:p>
            <a:pPr algn="r" defTabSz="915018" eaLnBrk="0" hangingPunct="0"/>
            <a:r>
              <a:rPr lang="fr-CA" sz="1000" i="1">
                <a:latin typeface="Times New Roman" pitchFamily="18" charset="0"/>
              </a:rPr>
              <a:t>8</a:t>
            </a:r>
          </a:p>
        </p:txBody>
      </p:sp>
      <p:sp>
        <p:nvSpPr>
          <p:cNvPr id="117764" name="Rectangle 4"/>
          <p:cNvSpPr>
            <a:spLocks noChangeArrowheads="1"/>
          </p:cNvSpPr>
          <p:nvPr/>
        </p:nvSpPr>
        <p:spPr bwMode="auto">
          <a:xfrm>
            <a:off x="0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17765" name="Rectangle 5"/>
          <p:cNvSpPr>
            <a:spLocks noChangeArrowheads="1"/>
          </p:cNvSpPr>
          <p:nvPr/>
        </p:nvSpPr>
        <p:spPr bwMode="auto">
          <a:xfrm>
            <a:off x="0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17766" name="Rectangle 6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17767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ChangeArrowheads="1"/>
          </p:cNvSpPr>
          <p:nvPr/>
        </p:nvSpPr>
        <p:spPr bwMode="auto">
          <a:xfrm>
            <a:off x="3886408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18787" name="Rectangle 3"/>
          <p:cNvSpPr>
            <a:spLocks noChangeArrowheads="1"/>
          </p:cNvSpPr>
          <p:nvPr/>
        </p:nvSpPr>
        <p:spPr bwMode="auto">
          <a:xfrm>
            <a:off x="3886408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48" tIns="0" rIns="19048" bIns="0" anchor="b"/>
          <a:lstStyle/>
          <a:p>
            <a:pPr algn="r" defTabSz="915018" eaLnBrk="0" hangingPunct="0"/>
            <a:r>
              <a:rPr lang="fr-CA" sz="1000" i="1">
                <a:latin typeface="Times New Roman" pitchFamily="18" charset="0"/>
              </a:rPr>
              <a:t>8</a:t>
            </a:r>
          </a:p>
        </p:txBody>
      </p:sp>
      <p:sp>
        <p:nvSpPr>
          <p:cNvPr id="118788" name="Rectangle 4"/>
          <p:cNvSpPr>
            <a:spLocks noChangeArrowheads="1"/>
          </p:cNvSpPr>
          <p:nvPr/>
        </p:nvSpPr>
        <p:spPr bwMode="auto">
          <a:xfrm>
            <a:off x="0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18789" name="Rectangle 5"/>
          <p:cNvSpPr>
            <a:spLocks noChangeArrowheads="1"/>
          </p:cNvSpPr>
          <p:nvPr/>
        </p:nvSpPr>
        <p:spPr bwMode="auto">
          <a:xfrm>
            <a:off x="0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18790" name="Rectangle 6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18791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2"/>
          <p:cNvSpPr>
            <a:spLocks noChangeArrowheads="1"/>
          </p:cNvSpPr>
          <p:nvPr/>
        </p:nvSpPr>
        <p:spPr bwMode="auto">
          <a:xfrm>
            <a:off x="3886408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19811" name="Rectangle 3"/>
          <p:cNvSpPr>
            <a:spLocks noChangeArrowheads="1"/>
          </p:cNvSpPr>
          <p:nvPr/>
        </p:nvSpPr>
        <p:spPr bwMode="auto">
          <a:xfrm>
            <a:off x="3886408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48" tIns="0" rIns="19048" bIns="0" anchor="b"/>
          <a:lstStyle/>
          <a:p>
            <a:pPr algn="r" defTabSz="915018" eaLnBrk="0" hangingPunct="0"/>
            <a:r>
              <a:rPr lang="fr-CA" sz="1000" i="1">
                <a:latin typeface="Times New Roman" pitchFamily="18" charset="0"/>
              </a:rPr>
              <a:t>10</a:t>
            </a:r>
          </a:p>
        </p:txBody>
      </p:sp>
      <p:sp>
        <p:nvSpPr>
          <p:cNvPr id="119812" name="Rectangle 4"/>
          <p:cNvSpPr>
            <a:spLocks noChangeArrowheads="1"/>
          </p:cNvSpPr>
          <p:nvPr/>
        </p:nvSpPr>
        <p:spPr bwMode="auto">
          <a:xfrm>
            <a:off x="0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19813" name="Rectangle 5"/>
          <p:cNvSpPr>
            <a:spLocks noChangeArrowheads="1"/>
          </p:cNvSpPr>
          <p:nvPr/>
        </p:nvSpPr>
        <p:spPr bwMode="auto">
          <a:xfrm>
            <a:off x="0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19814" name="Rectangle 6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19815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ChangeArrowheads="1"/>
          </p:cNvSpPr>
          <p:nvPr/>
        </p:nvSpPr>
        <p:spPr bwMode="auto">
          <a:xfrm>
            <a:off x="3886408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20835" name="Rectangle 3"/>
          <p:cNvSpPr>
            <a:spLocks noChangeArrowheads="1"/>
          </p:cNvSpPr>
          <p:nvPr/>
        </p:nvSpPr>
        <p:spPr bwMode="auto">
          <a:xfrm>
            <a:off x="3886408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48" tIns="0" rIns="19048" bIns="0" anchor="b"/>
          <a:lstStyle/>
          <a:p>
            <a:pPr algn="r" defTabSz="915018" eaLnBrk="0" hangingPunct="0"/>
            <a:r>
              <a:rPr lang="fr-CA" sz="1000" i="1">
                <a:latin typeface="Times New Roman" pitchFamily="18" charset="0"/>
              </a:rPr>
              <a:t>11</a:t>
            </a:r>
          </a:p>
        </p:txBody>
      </p:sp>
      <p:sp>
        <p:nvSpPr>
          <p:cNvPr id="120836" name="Rectangle 4"/>
          <p:cNvSpPr>
            <a:spLocks noChangeArrowheads="1"/>
          </p:cNvSpPr>
          <p:nvPr/>
        </p:nvSpPr>
        <p:spPr bwMode="auto">
          <a:xfrm>
            <a:off x="0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20837" name="Rectangle 5"/>
          <p:cNvSpPr>
            <a:spLocks noChangeArrowheads="1"/>
          </p:cNvSpPr>
          <p:nvPr/>
        </p:nvSpPr>
        <p:spPr bwMode="auto">
          <a:xfrm>
            <a:off x="0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20838" name="Rectangle 6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20839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/>
          <p:cNvSpPr>
            <a:spLocks noChangeArrowheads="1"/>
          </p:cNvSpPr>
          <p:nvPr/>
        </p:nvSpPr>
        <p:spPr bwMode="auto">
          <a:xfrm>
            <a:off x="3886408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21859" name="Rectangle 3"/>
          <p:cNvSpPr>
            <a:spLocks noChangeArrowheads="1"/>
          </p:cNvSpPr>
          <p:nvPr/>
        </p:nvSpPr>
        <p:spPr bwMode="auto">
          <a:xfrm>
            <a:off x="3886408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48" tIns="0" rIns="19048" bIns="0" anchor="b"/>
          <a:lstStyle/>
          <a:p>
            <a:pPr algn="r" defTabSz="915018" eaLnBrk="0" hangingPunct="0"/>
            <a:r>
              <a:rPr lang="fr-CA" sz="1000" i="1">
                <a:latin typeface="Times New Roman" pitchFamily="18" charset="0"/>
              </a:rPr>
              <a:t>12</a:t>
            </a:r>
          </a:p>
        </p:txBody>
      </p:sp>
      <p:sp>
        <p:nvSpPr>
          <p:cNvPr id="121860" name="Rectangle 4"/>
          <p:cNvSpPr>
            <a:spLocks noChangeArrowheads="1"/>
          </p:cNvSpPr>
          <p:nvPr/>
        </p:nvSpPr>
        <p:spPr bwMode="auto">
          <a:xfrm>
            <a:off x="0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21861" name="Rectangle 5"/>
          <p:cNvSpPr>
            <a:spLocks noChangeArrowheads="1"/>
          </p:cNvSpPr>
          <p:nvPr/>
        </p:nvSpPr>
        <p:spPr bwMode="auto">
          <a:xfrm>
            <a:off x="0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21862" name="Rectangle 6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21863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2"/>
          <p:cNvSpPr>
            <a:spLocks noChangeArrowheads="1"/>
          </p:cNvSpPr>
          <p:nvPr/>
        </p:nvSpPr>
        <p:spPr bwMode="auto">
          <a:xfrm>
            <a:off x="3886408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22883" name="Rectangle 3"/>
          <p:cNvSpPr>
            <a:spLocks noChangeArrowheads="1"/>
          </p:cNvSpPr>
          <p:nvPr/>
        </p:nvSpPr>
        <p:spPr bwMode="auto">
          <a:xfrm>
            <a:off x="3886408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48" tIns="0" rIns="19048" bIns="0" anchor="b"/>
          <a:lstStyle/>
          <a:p>
            <a:pPr algn="r" defTabSz="915018" eaLnBrk="0" hangingPunct="0"/>
            <a:r>
              <a:rPr lang="fr-CA" sz="1000" i="1">
                <a:latin typeface="Times New Roman" pitchFamily="18" charset="0"/>
              </a:rPr>
              <a:t>12</a:t>
            </a:r>
          </a:p>
        </p:txBody>
      </p:sp>
      <p:sp>
        <p:nvSpPr>
          <p:cNvPr id="122884" name="Rectangle 4"/>
          <p:cNvSpPr>
            <a:spLocks noChangeArrowheads="1"/>
          </p:cNvSpPr>
          <p:nvPr/>
        </p:nvSpPr>
        <p:spPr bwMode="auto">
          <a:xfrm>
            <a:off x="0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22885" name="Rectangle 5"/>
          <p:cNvSpPr>
            <a:spLocks noChangeArrowheads="1"/>
          </p:cNvSpPr>
          <p:nvPr/>
        </p:nvSpPr>
        <p:spPr bwMode="auto">
          <a:xfrm>
            <a:off x="0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22886" name="Rectangle 6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22887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/>
          <p:cNvSpPr>
            <a:spLocks noChangeArrowheads="1"/>
          </p:cNvSpPr>
          <p:nvPr/>
        </p:nvSpPr>
        <p:spPr bwMode="auto">
          <a:xfrm>
            <a:off x="3886408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23907" name="Rectangle 3"/>
          <p:cNvSpPr>
            <a:spLocks noChangeArrowheads="1"/>
          </p:cNvSpPr>
          <p:nvPr/>
        </p:nvSpPr>
        <p:spPr bwMode="auto">
          <a:xfrm>
            <a:off x="3886408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48" tIns="0" rIns="19048" bIns="0" anchor="b"/>
          <a:lstStyle/>
          <a:p>
            <a:pPr algn="r" defTabSz="915018" eaLnBrk="0" hangingPunct="0"/>
            <a:r>
              <a:rPr lang="fr-CA" sz="1000" i="1">
                <a:latin typeface="Times New Roman" pitchFamily="18" charset="0"/>
              </a:rPr>
              <a:t>12</a:t>
            </a:r>
          </a:p>
        </p:txBody>
      </p:sp>
      <p:sp>
        <p:nvSpPr>
          <p:cNvPr id="123908" name="Rectangle 4"/>
          <p:cNvSpPr>
            <a:spLocks noChangeArrowheads="1"/>
          </p:cNvSpPr>
          <p:nvPr/>
        </p:nvSpPr>
        <p:spPr bwMode="auto">
          <a:xfrm>
            <a:off x="0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23909" name="Rectangle 5"/>
          <p:cNvSpPr>
            <a:spLocks noChangeArrowheads="1"/>
          </p:cNvSpPr>
          <p:nvPr/>
        </p:nvSpPr>
        <p:spPr bwMode="auto">
          <a:xfrm>
            <a:off x="0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23910" name="Rectangle 6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23911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2"/>
          <p:cNvSpPr>
            <a:spLocks noChangeArrowheads="1"/>
          </p:cNvSpPr>
          <p:nvPr/>
        </p:nvSpPr>
        <p:spPr bwMode="auto">
          <a:xfrm>
            <a:off x="3886408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24931" name="Rectangle 3"/>
          <p:cNvSpPr>
            <a:spLocks noChangeArrowheads="1"/>
          </p:cNvSpPr>
          <p:nvPr/>
        </p:nvSpPr>
        <p:spPr bwMode="auto">
          <a:xfrm>
            <a:off x="3886408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48" tIns="0" rIns="19048" bIns="0" anchor="b"/>
          <a:lstStyle/>
          <a:p>
            <a:pPr algn="r" defTabSz="915018" eaLnBrk="0" hangingPunct="0"/>
            <a:r>
              <a:rPr lang="fr-CA" sz="1000" i="1">
                <a:latin typeface="Times New Roman" pitchFamily="18" charset="0"/>
              </a:rPr>
              <a:t>12</a:t>
            </a:r>
          </a:p>
        </p:txBody>
      </p:sp>
      <p:sp>
        <p:nvSpPr>
          <p:cNvPr id="124932" name="Rectangle 4"/>
          <p:cNvSpPr>
            <a:spLocks noChangeArrowheads="1"/>
          </p:cNvSpPr>
          <p:nvPr/>
        </p:nvSpPr>
        <p:spPr bwMode="auto">
          <a:xfrm>
            <a:off x="0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24933" name="Rectangle 5"/>
          <p:cNvSpPr>
            <a:spLocks noChangeArrowheads="1"/>
          </p:cNvSpPr>
          <p:nvPr/>
        </p:nvSpPr>
        <p:spPr bwMode="auto">
          <a:xfrm>
            <a:off x="0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24934" name="Rectangle 6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24935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2"/>
          <p:cNvSpPr>
            <a:spLocks noChangeArrowheads="1"/>
          </p:cNvSpPr>
          <p:nvPr/>
        </p:nvSpPr>
        <p:spPr bwMode="auto">
          <a:xfrm>
            <a:off x="3886408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25955" name="Rectangle 3"/>
          <p:cNvSpPr>
            <a:spLocks noChangeArrowheads="1"/>
          </p:cNvSpPr>
          <p:nvPr/>
        </p:nvSpPr>
        <p:spPr bwMode="auto">
          <a:xfrm>
            <a:off x="3886408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48" tIns="0" rIns="19048" bIns="0" anchor="b"/>
          <a:lstStyle/>
          <a:p>
            <a:pPr algn="r" defTabSz="915018" eaLnBrk="0" hangingPunct="0"/>
            <a:r>
              <a:rPr lang="fr-CA" sz="1000" i="1">
                <a:latin typeface="Times New Roman" pitchFamily="18" charset="0"/>
              </a:rPr>
              <a:t>13</a:t>
            </a:r>
          </a:p>
        </p:txBody>
      </p:sp>
      <p:sp>
        <p:nvSpPr>
          <p:cNvPr id="125956" name="Rectangle 4"/>
          <p:cNvSpPr>
            <a:spLocks noChangeArrowheads="1"/>
          </p:cNvSpPr>
          <p:nvPr/>
        </p:nvSpPr>
        <p:spPr bwMode="auto">
          <a:xfrm>
            <a:off x="0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25957" name="Rectangle 5"/>
          <p:cNvSpPr>
            <a:spLocks noChangeArrowheads="1"/>
          </p:cNvSpPr>
          <p:nvPr/>
        </p:nvSpPr>
        <p:spPr bwMode="auto">
          <a:xfrm>
            <a:off x="0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25958" name="Rectangle 6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25959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2"/>
          <p:cNvSpPr>
            <a:spLocks noChangeArrowheads="1"/>
          </p:cNvSpPr>
          <p:nvPr/>
        </p:nvSpPr>
        <p:spPr bwMode="auto">
          <a:xfrm>
            <a:off x="3886408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28003" name="Rectangle 3"/>
          <p:cNvSpPr>
            <a:spLocks noChangeArrowheads="1"/>
          </p:cNvSpPr>
          <p:nvPr/>
        </p:nvSpPr>
        <p:spPr bwMode="auto">
          <a:xfrm>
            <a:off x="3886408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48" tIns="0" rIns="19048" bIns="0" anchor="b"/>
          <a:lstStyle/>
          <a:p>
            <a:pPr algn="r" defTabSz="915018" eaLnBrk="0" hangingPunct="0"/>
            <a:r>
              <a:rPr lang="fr-CA" sz="1000" i="1">
                <a:latin typeface="Times New Roman" pitchFamily="18" charset="0"/>
              </a:rPr>
              <a:t>8</a:t>
            </a:r>
          </a:p>
        </p:txBody>
      </p:sp>
      <p:sp>
        <p:nvSpPr>
          <p:cNvPr id="128004" name="Rectangle 4"/>
          <p:cNvSpPr>
            <a:spLocks noChangeArrowheads="1"/>
          </p:cNvSpPr>
          <p:nvPr/>
        </p:nvSpPr>
        <p:spPr bwMode="auto">
          <a:xfrm>
            <a:off x="0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28005" name="Rectangle 5"/>
          <p:cNvSpPr>
            <a:spLocks noChangeArrowheads="1"/>
          </p:cNvSpPr>
          <p:nvPr/>
        </p:nvSpPr>
        <p:spPr bwMode="auto">
          <a:xfrm>
            <a:off x="0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28006" name="Rectangle 6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28007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2"/>
          <p:cNvSpPr>
            <a:spLocks noChangeArrowheads="1"/>
          </p:cNvSpPr>
          <p:nvPr/>
        </p:nvSpPr>
        <p:spPr bwMode="auto">
          <a:xfrm>
            <a:off x="3886408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29027" name="Rectangle 3"/>
          <p:cNvSpPr>
            <a:spLocks noChangeArrowheads="1"/>
          </p:cNvSpPr>
          <p:nvPr/>
        </p:nvSpPr>
        <p:spPr bwMode="auto">
          <a:xfrm>
            <a:off x="3886408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48" tIns="0" rIns="19048" bIns="0" anchor="b"/>
          <a:lstStyle/>
          <a:p>
            <a:pPr algn="r" defTabSz="915018" eaLnBrk="0" hangingPunct="0"/>
            <a:r>
              <a:rPr lang="fr-CA" sz="1000" i="1">
                <a:latin typeface="Times New Roman" pitchFamily="18" charset="0"/>
              </a:rPr>
              <a:t>8</a:t>
            </a:r>
          </a:p>
        </p:txBody>
      </p:sp>
      <p:sp>
        <p:nvSpPr>
          <p:cNvPr id="129028" name="Rectangle 4"/>
          <p:cNvSpPr>
            <a:spLocks noChangeArrowheads="1"/>
          </p:cNvSpPr>
          <p:nvPr/>
        </p:nvSpPr>
        <p:spPr bwMode="auto">
          <a:xfrm>
            <a:off x="0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29029" name="Rectangle 5"/>
          <p:cNvSpPr>
            <a:spLocks noChangeArrowheads="1"/>
          </p:cNvSpPr>
          <p:nvPr/>
        </p:nvSpPr>
        <p:spPr bwMode="auto">
          <a:xfrm>
            <a:off x="0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29030" name="Rectangle 6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29031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ChangeArrowheads="1"/>
          </p:cNvSpPr>
          <p:nvPr/>
        </p:nvSpPr>
        <p:spPr bwMode="auto">
          <a:xfrm>
            <a:off x="3886408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30051" name="Rectangle 3"/>
          <p:cNvSpPr>
            <a:spLocks noChangeArrowheads="1"/>
          </p:cNvSpPr>
          <p:nvPr/>
        </p:nvSpPr>
        <p:spPr bwMode="auto">
          <a:xfrm>
            <a:off x="3886408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48" tIns="0" rIns="19048" bIns="0" anchor="b"/>
          <a:lstStyle/>
          <a:p>
            <a:pPr algn="r" defTabSz="915018" eaLnBrk="0" hangingPunct="0"/>
            <a:r>
              <a:rPr lang="fr-CA" sz="1000" i="1">
                <a:latin typeface="Times New Roman" pitchFamily="18" charset="0"/>
              </a:rPr>
              <a:t>10</a:t>
            </a:r>
          </a:p>
        </p:txBody>
      </p:sp>
      <p:sp>
        <p:nvSpPr>
          <p:cNvPr id="130052" name="Rectangle 4"/>
          <p:cNvSpPr>
            <a:spLocks noChangeArrowheads="1"/>
          </p:cNvSpPr>
          <p:nvPr/>
        </p:nvSpPr>
        <p:spPr bwMode="auto">
          <a:xfrm>
            <a:off x="0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30053" name="Rectangle 5"/>
          <p:cNvSpPr>
            <a:spLocks noChangeArrowheads="1"/>
          </p:cNvSpPr>
          <p:nvPr/>
        </p:nvSpPr>
        <p:spPr bwMode="auto">
          <a:xfrm>
            <a:off x="0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30054" name="Rectangle 6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30055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2"/>
          <p:cNvSpPr>
            <a:spLocks noChangeArrowheads="1"/>
          </p:cNvSpPr>
          <p:nvPr/>
        </p:nvSpPr>
        <p:spPr bwMode="auto">
          <a:xfrm>
            <a:off x="3886408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31075" name="Rectangle 3"/>
          <p:cNvSpPr>
            <a:spLocks noChangeArrowheads="1"/>
          </p:cNvSpPr>
          <p:nvPr/>
        </p:nvSpPr>
        <p:spPr bwMode="auto">
          <a:xfrm>
            <a:off x="3886408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48" tIns="0" rIns="19048" bIns="0" anchor="b"/>
          <a:lstStyle/>
          <a:p>
            <a:pPr algn="r" defTabSz="915018" eaLnBrk="0" hangingPunct="0"/>
            <a:r>
              <a:rPr lang="fr-CA" sz="1000" i="1">
                <a:latin typeface="Times New Roman" pitchFamily="18" charset="0"/>
              </a:rPr>
              <a:t>11</a:t>
            </a:r>
          </a:p>
        </p:txBody>
      </p:sp>
      <p:sp>
        <p:nvSpPr>
          <p:cNvPr id="131076" name="Rectangle 4"/>
          <p:cNvSpPr>
            <a:spLocks noChangeArrowheads="1"/>
          </p:cNvSpPr>
          <p:nvPr/>
        </p:nvSpPr>
        <p:spPr bwMode="auto">
          <a:xfrm>
            <a:off x="0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31077" name="Rectangle 5"/>
          <p:cNvSpPr>
            <a:spLocks noChangeArrowheads="1"/>
          </p:cNvSpPr>
          <p:nvPr/>
        </p:nvSpPr>
        <p:spPr bwMode="auto">
          <a:xfrm>
            <a:off x="0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31078" name="Rectangle 6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31079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2"/>
          <p:cNvSpPr>
            <a:spLocks noChangeArrowheads="1"/>
          </p:cNvSpPr>
          <p:nvPr/>
        </p:nvSpPr>
        <p:spPr bwMode="auto">
          <a:xfrm>
            <a:off x="3886408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32099" name="Rectangle 3"/>
          <p:cNvSpPr>
            <a:spLocks noChangeArrowheads="1"/>
          </p:cNvSpPr>
          <p:nvPr/>
        </p:nvSpPr>
        <p:spPr bwMode="auto">
          <a:xfrm>
            <a:off x="3886408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48" tIns="0" rIns="19048" bIns="0" anchor="b"/>
          <a:lstStyle/>
          <a:p>
            <a:pPr algn="r" defTabSz="915018" eaLnBrk="0" hangingPunct="0"/>
            <a:r>
              <a:rPr lang="fr-CA" sz="1000" i="1">
                <a:latin typeface="Times New Roman" pitchFamily="18" charset="0"/>
              </a:rPr>
              <a:t>12</a:t>
            </a:r>
          </a:p>
        </p:txBody>
      </p:sp>
      <p:sp>
        <p:nvSpPr>
          <p:cNvPr id="132100" name="Rectangle 4"/>
          <p:cNvSpPr>
            <a:spLocks noChangeArrowheads="1"/>
          </p:cNvSpPr>
          <p:nvPr/>
        </p:nvSpPr>
        <p:spPr bwMode="auto">
          <a:xfrm>
            <a:off x="0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32101" name="Rectangle 5"/>
          <p:cNvSpPr>
            <a:spLocks noChangeArrowheads="1"/>
          </p:cNvSpPr>
          <p:nvPr/>
        </p:nvSpPr>
        <p:spPr bwMode="auto">
          <a:xfrm>
            <a:off x="0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32102" name="Rectangle 6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32103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2"/>
          <p:cNvSpPr>
            <a:spLocks noChangeArrowheads="1"/>
          </p:cNvSpPr>
          <p:nvPr/>
        </p:nvSpPr>
        <p:spPr bwMode="auto">
          <a:xfrm>
            <a:off x="3886408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33123" name="Rectangle 3"/>
          <p:cNvSpPr>
            <a:spLocks noChangeArrowheads="1"/>
          </p:cNvSpPr>
          <p:nvPr/>
        </p:nvSpPr>
        <p:spPr bwMode="auto">
          <a:xfrm>
            <a:off x="3886408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48" tIns="0" rIns="19048" bIns="0" anchor="b"/>
          <a:lstStyle/>
          <a:p>
            <a:pPr algn="r" defTabSz="915018" eaLnBrk="0" hangingPunct="0"/>
            <a:r>
              <a:rPr lang="fr-CA" sz="1000" i="1">
                <a:latin typeface="Times New Roman" pitchFamily="18" charset="0"/>
              </a:rPr>
              <a:t>12</a:t>
            </a:r>
          </a:p>
        </p:txBody>
      </p:sp>
      <p:sp>
        <p:nvSpPr>
          <p:cNvPr id="133124" name="Rectangle 4"/>
          <p:cNvSpPr>
            <a:spLocks noChangeArrowheads="1"/>
          </p:cNvSpPr>
          <p:nvPr/>
        </p:nvSpPr>
        <p:spPr bwMode="auto">
          <a:xfrm>
            <a:off x="0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33125" name="Rectangle 5"/>
          <p:cNvSpPr>
            <a:spLocks noChangeArrowheads="1"/>
          </p:cNvSpPr>
          <p:nvPr/>
        </p:nvSpPr>
        <p:spPr bwMode="auto">
          <a:xfrm>
            <a:off x="0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33126" name="Rectangle 6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33127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2"/>
          <p:cNvSpPr>
            <a:spLocks noChangeArrowheads="1"/>
          </p:cNvSpPr>
          <p:nvPr/>
        </p:nvSpPr>
        <p:spPr bwMode="auto">
          <a:xfrm>
            <a:off x="3886408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34147" name="Rectangle 3"/>
          <p:cNvSpPr>
            <a:spLocks noChangeArrowheads="1"/>
          </p:cNvSpPr>
          <p:nvPr/>
        </p:nvSpPr>
        <p:spPr bwMode="auto">
          <a:xfrm>
            <a:off x="3886408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48" tIns="0" rIns="19048" bIns="0" anchor="b"/>
          <a:lstStyle/>
          <a:p>
            <a:pPr algn="r" defTabSz="915018" eaLnBrk="0" hangingPunct="0"/>
            <a:r>
              <a:rPr lang="fr-CA" sz="1000" i="1">
                <a:latin typeface="Times New Roman" pitchFamily="18" charset="0"/>
              </a:rPr>
              <a:t>13</a:t>
            </a:r>
          </a:p>
        </p:txBody>
      </p:sp>
      <p:sp>
        <p:nvSpPr>
          <p:cNvPr id="134148" name="Rectangle 4"/>
          <p:cNvSpPr>
            <a:spLocks noChangeArrowheads="1"/>
          </p:cNvSpPr>
          <p:nvPr/>
        </p:nvSpPr>
        <p:spPr bwMode="auto">
          <a:xfrm>
            <a:off x="0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34149" name="Rectangle 5"/>
          <p:cNvSpPr>
            <a:spLocks noChangeArrowheads="1"/>
          </p:cNvSpPr>
          <p:nvPr/>
        </p:nvSpPr>
        <p:spPr bwMode="auto">
          <a:xfrm>
            <a:off x="0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34150" name="Rectangle 6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34151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ChangeArrowheads="1"/>
          </p:cNvSpPr>
          <p:nvPr/>
        </p:nvSpPr>
        <p:spPr bwMode="auto">
          <a:xfrm>
            <a:off x="3886408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36195" name="Rectangle 3"/>
          <p:cNvSpPr>
            <a:spLocks noChangeArrowheads="1"/>
          </p:cNvSpPr>
          <p:nvPr/>
        </p:nvSpPr>
        <p:spPr bwMode="auto">
          <a:xfrm>
            <a:off x="3886408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48" tIns="0" rIns="19048" bIns="0" anchor="b"/>
          <a:lstStyle/>
          <a:p>
            <a:pPr algn="r" defTabSz="915018" eaLnBrk="0" hangingPunct="0"/>
            <a:r>
              <a:rPr lang="fr-CA" sz="1000" i="1">
                <a:latin typeface="Times New Roman" pitchFamily="18" charset="0"/>
              </a:rPr>
              <a:t>23</a:t>
            </a:r>
          </a:p>
        </p:txBody>
      </p:sp>
      <p:sp>
        <p:nvSpPr>
          <p:cNvPr id="136196" name="Rectangle 4"/>
          <p:cNvSpPr>
            <a:spLocks noChangeArrowheads="1"/>
          </p:cNvSpPr>
          <p:nvPr/>
        </p:nvSpPr>
        <p:spPr bwMode="auto">
          <a:xfrm>
            <a:off x="0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36197" name="Rectangle 5"/>
          <p:cNvSpPr>
            <a:spLocks noChangeArrowheads="1"/>
          </p:cNvSpPr>
          <p:nvPr/>
        </p:nvSpPr>
        <p:spPr bwMode="auto">
          <a:xfrm>
            <a:off x="0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36198" name="Rectangle 6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36199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2"/>
          <p:cNvSpPr>
            <a:spLocks noChangeArrowheads="1"/>
          </p:cNvSpPr>
          <p:nvPr/>
        </p:nvSpPr>
        <p:spPr bwMode="auto">
          <a:xfrm>
            <a:off x="3886408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37219" name="Rectangle 3"/>
          <p:cNvSpPr>
            <a:spLocks noChangeArrowheads="1"/>
          </p:cNvSpPr>
          <p:nvPr/>
        </p:nvSpPr>
        <p:spPr bwMode="auto">
          <a:xfrm>
            <a:off x="3886408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48" tIns="0" rIns="19048" bIns="0" anchor="b"/>
          <a:lstStyle/>
          <a:p>
            <a:pPr algn="r" defTabSz="915018" eaLnBrk="0" hangingPunct="0"/>
            <a:r>
              <a:rPr lang="fr-CA" sz="1000" i="1">
                <a:latin typeface="Times New Roman" pitchFamily="18" charset="0"/>
              </a:rPr>
              <a:t>25</a:t>
            </a:r>
          </a:p>
        </p:txBody>
      </p:sp>
      <p:sp>
        <p:nvSpPr>
          <p:cNvPr id="137220" name="Rectangle 4"/>
          <p:cNvSpPr>
            <a:spLocks noChangeArrowheads="1"/>
          </p:cNvSpPr>
          <p:nvPr/>
        </p:nvSpPr>
        <p:spPr bwMode="auto">
          <a:xfrm>
            <a:off x="0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37221" name="Rectangle 5"/>
          <p:cNvSpPr>
            <a:spLocks noChangeArrowheads="1"/>
          </p:cNvSpPr>
          <p:nvPr/>
        </p:nvSpPr>
        <p:spPr bwMode="auto">
          <a:xfrm>
            <a:off x="0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37222" name="Rectangle 6"/>
          <p:cNvSpPr>
            <a:spLocks noChangeArrowheads="1"/>
          </p:cNvSpPr>
          <p:nvPr/>
        </p:nvSpPr>
        <p:spPr bwMode="auto">
          <a:xfrm>
            <a:off x="3886408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37223" name="Rectangle 7"/>
          <p:cNvSpPr>
            <a:spLocks noChangeArrowheads="1"/>
          </p:cNvSpPr>
          <p:nvPr/>
        </p:nvSpPr>
        <p:spPr bwMode="auto">
          <a:xfrm>
            <a:off x="3886408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48" tIns="0" rIns="19048" bIns="0" anchor="b"/>
          <a:lstStyle/>
          <a:p>
            <a:pPr algn="r" defTabSz="915018" eaLnBrk="0" hangingPunct="0"/>
            <a:r>
              <a:rPr lang="fr-CA" sz="1000" i="1">
                <a:latin typeface="Times New Roman" pitchFamily="18" charset="0"/>
              </a:rPr>
              <a:t>27</a:t>
            </a:r>
          </a:p>
        </p:txBody>
      </p:sp>
      <p:sp>
        <p:nvSpPr>
          <p:cNvPr id="137224" name="Rectangle 8"/>
          <p:cNvSpPr>
            <a:spLocks noChangeArrowheads="1"/>
          </p:cNvSpPr>
          <p:nvPr/>
        </p:nvSpPr>
        <p:spPr bwMode="auto">
          <a:xfrm>
            <a:off x="0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37225" name="Rectangle 9"/>
          <p:cNvSpPr>
            <a:spLocks noChangeArrowheads="1"/>
          </p:cNvSpPr>
          <p:nvPr/>
        </p:nvSpPr>
        <p:spPr bwMode="auto">
          <a:xfrm>
            <a:off x="0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37226" name="Rectangle 10"/>
          <p:cNvSpPr>
            <a:spLocks noChangeArrowheads="1"/>
          </p:cNvSpPr>
          <p:nvPr/>
        </p:nvSpPr>
        <p:spPr bwMode="auto">
          <a:xfrm>
            <a:off x="3886408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37227" name="Rectangle 11"/>
          <p:cNvSpPr>
            <a:spLocks noChangeArrowheads="1"/>
          </p:cNvSpPr>
          <p:nvPr/>
        </p:nvSpPr>
        <p:spPr bwMode="auto">
          <a:xfrm>
            <a:off x="3886408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48" tIns="0" rIns="19048" bIns="0" anchor="b"/>
          <a:lstStyle/>
          <a:p>
            <a:pPr algn="r" defTabSz="915018" eaLnBrk="0" hangingPunct="0"/>
            <a:r>
              <a:rPr lang="fr-CA" sz="1000" i="1">
                <a:latin typeface="Times New Roman" pitchFamily="18" charset="0"/>
              </a:rPr>
              <a:t>11</a:t>
            </a:r>
          </a:p>
        </p:txBody>
      </p:sp>
      <p:sp>
        <p:nvSpPr>
          <p:cNvPr id="137228" name="Rectangle 12"/>
          <p:cNvSpPr>
            <a:spLocks noChangeArrowheads="1"/>
          </p:cNvSpPr>
          <p:nvPr/>
        </p:nvSpPr>
        <p:spPr bwMode="auto">
          <a:xfrm>
            <a:off x="0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37229" name="Rectangle 13"/>
          <p:cNvSpPr>
            <a:spLocks noChangeArrowheads="1"/>
          </p:cNvSpPr>
          <p:nvPr/>
        </p:nvSpPr>
        <p:spPr bwMode="auto">
          <a:xfrm>
            <a:off x="0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37230" name="Rectangle 14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37231" name="Rectangle 15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Rectangle 2"/>
          <p:cNvSpPr>
            <a:spLocks noChangeArrowheads="1"/>
          </p:cNvSpPr>
          <p:nvPr/>
        </p:nvSpPr>
        <p:spPr bwMode="auto">
          <a:xfrm>
            <a:off x="3886408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38243" name="Rectangle 3"/>
          <p:cNvSpPr>
            <a:spLocks noChangeArrowheads="1"/>
          </p:cNvSpPr>
          <p:nvPr/>
        </p:nvSpPr>
        <p:spPr bwMode="auto">
          <a:xfrm>
            <a:off x="3886408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48" tIns="0" rIns="19048" bIns="0" anchor="b"/>
          <a:lstStyle/>
          <a:p>
            <a:pPr algn="r" defTabSz="915018" eaLnBrk="0" hangingPunct="0"/>
            <a:r>
              <a:rPr lang="fr-CA" sz="1000" i="1">
                <a:latin typeface="Times New Roman" pitchFamily="18" charset="0"/>
              </a:rPr>
              <a:t>24</a:t>
            </a:r>
          </a:p>
        </p:txBody>
      </p:sp>
      <p:sp>
        <p:nvSpPr>
          <p:cNvPr id="138244" name="Rectangle 4"/>
          <p:cNvSpPr>
            <a:spLocks noChangeArrowheads="1"/>
          </p:cNvSpPr>
          <p:nvPr/>
        </p:nvSpPr>
        <p:spPr bwMode="auto">
          <a:xfrm>
            <a:off x="0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38245" name="Rectangle 5"/>
          <p:cNvSpPr>
            <a:spLocks noChangeArrowheads="1"/>
          </p:cNvSpPr>
          <p:nvPr/>
        </p:nvSpPr>
        <p:spPr bwMode="auto">
          <a:xfrm>
            <a:off x="0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38246" name="Rectangle 6"/>
          <p:cNvSpPr>
            <a:spLocks noChangeArrowheads="1"/>
          </p:cNvSpPr>
          <p:nvPr/>
        </p:nvSpPr>
        <p:spPr bwMode="auto">
          <a:xfrm>
            <a:off x="3886408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38247" name="Rectangle 7"/>
          <p:cNvSpPr>
            <a:spLocks noChangeArrowheads="1"/>
          </p:cNvSpPr>
          <p:nvPr/>
        </p:nvSpPr>
        <p:spPr bwMode="auto">
          <a:xfrm>
            <a:off x="3886408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48" tIns="0" rIns="19048" bIns="0" anchor="b"/>
          <a:lstStyle/>
          <a:p>
            <a:pPr algn="r" defTabSz="915018" eaLnBrk="0" hangingPunct="0"/>
            <a:r>
              <a:rPr lang="fr-CA" sz="1000" i="1">
                <a:latin typeface="Times New Roman" pitchFamily="18" charset="0"/>
              </a:rPr>
              <a:t>26</a:t>
            </a:r>
          </a:p>
        </p:txBody>
      </p:sp>
      <p:sp>
        <p:nvSpPr>
          <p:cNvPr id="138248" name="Rectangle 8"/>
          <p:cNvSpPr>
            <a:spLocks noChangeArrowheads="1"/>
          </p:cNvSpPr>
          <p:nvPr/>
        </p:nvSpPr>
        <p:spPr bwMode="auto">
          <a:xfrm>
            <a:off x="0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38249" name="Rectangle 9"/>
          <p:cNvSpPr>
            <a:spLocks noChangeArrowheads="1"/>
          </p:cNvSpPr>
          <p:nvPr/>
        </p:nvSpPr>
        <p:spPr bwMode="auto">
          <a:xfrm>
            <a:off x="0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38250" name="Rectangle 10"/>
          <p:cNvSpPr>
            <a:spLocks noChangeArrowheads="1"/>
          </p:cNvSpPr>
          <p:nvPr/>
        </p:nvSpPr>
        <p:spPr bwMode="auto">
          <a:xfrm>
            <a:off x="3886408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38251" name="Rectangle 11"/>
          <p:cNvSpPr>
            <a:spLocks noChangeArrowheads="1"/>
          </p:cNvSpPr>
          <p:nvPr/>
        </p:nvSpPr>
        <p:spPr bwMode="auto">
          <a:xfrm>
            <a:off x="3886408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48" tIns="0" rIns="19048" bIns="0" anchor="b"/>
          <a:lstStyle/>
          <a:p>
            <a:pPr algn="r" defTabSz="915018" eaLnBrk="0" hangingPunct="0"/>
            <a:r>
              <a:rPr lang="fr-CA" sz="1000" i="1">
                <a:latin typeface="Times New Roman" pitchFamily="18" charset="0"/>
              </a:rPr>
              <a:t>12</a:t>
            </a:r>
          </a:p>
        </p:txBody>
      </p:sp>
      <p:sp>
        <p:nvSpPr>
          <p:cNvPr id="138252" name="Rectangle 12"/>
          <p:cNvSpPr>
            <a:spLocks noChangeArrowheads="1"/>
          </p:cNvSpPr>
          <p:nvPr/>
        </p:nvSpPr>
        <p:spPr bwMode="auto">
          <a:xfrm>
            <a:off x="0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38253" name="Rectangle 13"/>
          <p:cNvSpPr>
            <a:spLocks noChangeArrowheads="1"/>
          </p:cNvSpPr>
          <p:nvPr/>
        </p:nvSpPr>
        <p:spPr bwMode="auto">
          <a:xfrm>
            <a:off x="0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38254" name="Rectangle 14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38255" name="Rectangle 15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2"/>
          <p:cNvSpPr>
            <a:spLocks noChangeArrowheads="1"/>
          </p:cNvSpPr>
          <p:nvPr/>
        </p:nvSpPr>
        <p:spPr bwMode="auto">
          <a:xfrm>
            <a:off x="3886408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39267" name="Rectangle 3"/>
          <p:cNvSpPr>
            <a:spLocks noChangeArrowheads="1"/>
          </p:cNvSpPr>
          <p:nvPr/>
        </p:nvSpPr>
        <p:spPr bwMode="auto">
          <a:xfrm>
            <a:off x="3886408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48" tIns="0" rIns="19048" bIns="0" anchor="b"/>
          <a:lstStyle/>
          <a:p>
            <a:pPr algn="r" defTabSz="915018" eaLnBrk="0" hangingPunct="0"/>
            <a:r>
              <a:rPr lang="fr-CA" sz="1000" i="1">
                <a:latin typeface="Times New Roman" pitchFamily="18" charset="0"/>
              </a:rPr>
              <a:t>10</a:t>
            </a:r>
          </a:p>
        </p:txBody>
      </p:sp>
      <p:sp>
        <p:nvSpPr>
          <p:cNvPr id="139268" name="Rectangle 4"/>
          <p:cNvSpPr>
            <a:spLocks noChangeArrowheads="1"/>
          </p:cNvSpPr>
          <p:nvPr/>
        </p:nvSpPr>
        <p:spPr bwMode="auto">
          <a:xfrm>
            <a:off x="0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39269" name="Rectangle 5"/>
          <p:cNvSpPr>
            <a:spLocks noChangeArrowheads="1"/>
          </p:cNvSpPr>
          <p:nvPr/>
        </p:nvSpPr>
        <p:spPr bwMode="auto">
          <a:xfrm>
            <a:off x="0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39270" name="Rectangle 6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39271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Rectangle 2"/>
          <p:cNvSpPr>
            <a:spLocks noChangeArrowheads="1"/>
          </p:cNvSpPr>
          <p:nvPr/>
        </p:nvSpPr>
        <p:spPr bwMode="auto">
          <a:xfrm>
            <a:off x="3886408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40291" name="Rectangle 3"/>
          <p:cNvSpPr>
            <a:spLocks noChangeArrowheads="1"/>
          </p:cNvSpPr>
          <p:nvPr/>
        </p:nvSpPr>
        <p:spPr bwMode="auto">
          <a:xfrm>
            <a:off x="3886408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48" tIns="0" rIns="19048" bIns="0" anchor="b"/>
          <a:lstStyle/>
          <a:p>
            <a:pPr algn="r" defTabSz="915018" eaLnBrk="0" hangingPunct="0"/>
            <a:r>
              <a:rPr lang="fr-CA" sz="1000" i="1">
                <a:latin typeface="Times New Roman" pitchFamily="18" charset="0"/>
              </a:rPr>
              <a:t>11</a:t>
            </a:r>
          </a:p>
        </p:txBody>
      </p:sp>
      <p:sp>
        <p:nvSpPr>
          <p:cNvPr id="140292" name="Rectangle 4"/>
          <p:cNvSpPr>
            <a:spLocks noChangeArrowheads="1"/>
          </p:cNvSpPr>
          <p:nvPr/>
        </p:nvSpPr>
        <p:spPr bwMode="auto">
          <a:xfrm>
            <a:off x="0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40293" name="Rectangle 5"/>
          <p:cNvSpPr>
            <a:spLocks noChangeArrowheads="1"/>
          </p:cNvSpPr>
          <p:nvPr/>
        </p:nvSpPr>
        <p:spPr bwMode="auto">
          <a:xfrm>
            <a:off x="0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40294" name="Rectangle 6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40295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Rectangle 2"/>
          <p:cNvSpPr>
            <a:spLocks noChangeArrowheads="1"/>
          </p:cNvSpPr>
          <p:nvPr/>
        </p:nvSpPr>
        <p:spPr bwMode="auto">
          <a:xfrm>
            <a:off x="3886408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41315" name="Rectangle 3"/>
          <p:cNvSpPr>
            <a:spLocks noChangeArrowheads="1"/>
          </p:cNvSpPr>
          <p:nvPr/>
        </p:nvSpPr>
        <p:spPr bwMode="auto">
          <a:xfrm>
            <a:off x="3886408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48" tIns="0" rIns="19048" bIns="0" anchor="b"/>
          <a:lstStyle/>
          <a:p>
            <a:pPr algn="r" defTabSz="915018" eaLnBrk="0" hangingPunct="0"/>
            <a:r>
              <a:rPr lang="fr-CA" sz="1000" i="1">
                <a:latin typeface="Times New Roman" pitchFamily="18" charset="0"/>
              </a:rPr>
              <a:t>11</a:t>
            </a:r>
          </a:p>
        </p:txBody>
      </p:sp>
      <p:sp>
        <p:nvSpPr>
          <p:cNvPr id="141316" name="Rectangle 4"/>
          <p:cNvSpPr>
            <a:spLocks noChangeArrowheads="1"/>
          </p:cNvSpPr>
          <p:nvPr/>
        </p:nvSpPr>
        <p:spPr bwMode="auto">
          <a:xfrm>
            <a:off x="0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41317" name="Rectangle 5"/>
          <p:cNvSpPr>
            <a:spLocks noChangeArrowheads="1"/>
          </p:cNvSpPr>
          <p:nvPr/>
        </p:nvSpPr>
        <p:spPr bwMode="auto">
          <a:xfrm>
            <a:off x="0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41318" name="Rectangle 6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41319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Rectangle 2"/>
          <p:cNvSpPr>
            <a:spLocks noChangeArrowheads="1"/>
          </p:cNvSpPr>
          <p:nvPr/>
        </p:nvSpPr>
        <p:spPr bwMode="auto">
          <a:xfrm>
            <a:off x="3886408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42339" name="Rectangle 3"/>
          <p:cNvSpPr>
            <a:spLocks noChangeArrowheads="1"/>
          </p:cNvSpPr>
          <p:nvPr/>
        </p:nvSpPr>
        <p:spPr bwMode="auto">
          <a:xfrm>
            <a:off x="3886408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48" tIns="0" rIns="19048" bIns="0" anchor="b"/>
          <a:lstStyle/>
          <a:p>
            <a:pPr algn="r" defTabSz="915018" eaLnBrk="0" hangingPunct="0"/>
            <a:r>
              <a:rPr lang="fr-CA" sz="1000" i="1">
                <a:latin typeface="Times New Roman" pitchFamily="18" charset="0"/>
              </a:rPr>
              <a:t>12</a:t>
            </a:r>
          </a:p>
        </p:txBody>
      </p:sp>
      <p:sp>
        <p:nvSpPr>
          <p:cNvPr id="142340" name="Rectangle 4"/>
          <p:cNvSpPr>
            <a:spLocks noChangeArrowheads="1"/>
          </p:cNvSpPr>
          <p:nvPr/>
        </p:nvSpPr>
        <p:spPr bwMode="auto">
          <a:xfrm>
            <a:off x="0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42341" name="Rectangle 5"/>
          <p:cNvSpPr>
            <a:spLocks noChangeArrowheads="1"/>
          </p:cNvSpPr>
          <p:nvPr/>
        </p:nvSpPr>
        <p:spPr bwMode="auto">
          <a:xfrm>
            <a:off x="0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42342" name="Rectangle 6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42343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Rectangle 2"/>
          <p:cNvSpPr>
            <a:spLocks noChangeArrowheads="1"/>
          </p:cNvSpPr>
          <p:nvPr/>
        </p:nvSpPr>
        <p:spPr bwMode="auto">
          <a:xfrm>
            <a:off x="3886408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43363" name="Rectangle 3"/>
          <p:cNvSpPr>
            <a:spLocks noChangeArrowheads="1"/>
          </p:cNvSpPr>
          <p:nvPr/>
        </p:nvSpPr>
        <p:spPr bwMode="auto">
          <a:xfrm>
            <a:off x="3886408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48" tIns="0" rIns="19048" bIns="0" anchor="b"/>
          <a:lstStyle/>
          <a:p>
            <a:pPr algn="r" defTabSz="915018" eaLnBrk="0" hangingPunct="0"/>
            <a:r>
              <a:rPr lang="fr-CA" sz="1000" i="1">
                <a:latin typeface="Times New Roman" pitchFamily="18" charset="0"/>
              </a:rPr>
              <a:t>12</a:t>
            </a:r>
          </a:p>
        </p:txBody>
      </p:sp>
      <p:sp>
        <p:nvSpPr>
          <p:cNvPr id="143364" name="Rectangle 4"/>
          <p:cNvSpPr>
            <a:spLocks noChangeArrowheads="1"/>
          </p:cNvSpPr>
          <p:nvPr/>
        </p:nvSpPr>
        <p:spPr bwMode="auto">
          <a:xfrm>
            <a:off x="0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43365" name="Rectangle 5"/>
          <p:cNvSpPr>
            <a:spLocks noChangeArrowheads="1"/>
          </p:cNvSpPr>
          <p:nvPr/>
        </p:nvSpPr>
        <p:spPr bwMode="auto">
          <a:xfrm>
            <a:off x="0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43366" name="Rectangle 6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43367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Rectangle 2"/>
          <p:cNvSpPr>
            <a:spLocks noChangeArrowheads="1"/>
          </p:cNvSpPr>
          <p:nvPr/>
        </p:nvSpPr>
        <p:spPr bwMode="auto">
          <a:xfrm>
            <a:off x="3886408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44387" name="Rectangle 3"/>
          <p:cNvSpPr>
            <a:spLocks noChangeArrowheads="1"/>
          </p:cNvSpPr>
          <p:nvPr/>
        </p:nvSpPr>
        <p:spPr bwMode="auto">
          <a:xfrm>
            <a:off x="3886408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48" tIns="0" rIns="19048" bIns="0" anchor="b"/>
          <a:lstStyle/>
          <a:p>
            <a:pPr algn="r" defTabSz="915018" eaLnBrk="0" hangingPunct="0"/>
            <a:r>
              <a:rPr lang="fr-CA" sz="1000" i="1">
                <a:latin typeface="Times New Roman" pitchFamily="18" charset="0"/>
              </a:rPr>
              <a:t>12</a:t>
            </a:r>
          </a:p>
        </p:txBody>
      </p:sp>
      <p:sp>
        <p:nvSpPr>
          <p:cNvPr id="144388" name="Rectangle 4"/>
          <p:cNvSpPr>
            <a:spLocks noChangeArrowheads="1"/>
          </p:cNvSpPr>
          <p:nvPr/>
        </p:nvSpPr>
        <p:spPr bwMode="auto">
          <a:xfrm>
            <a:off x="0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44389" name="Rectangle 5"/>
          <p:cNvSpPr>
            <a:spLocks noChangeArrowheads="1"/>
          </p:cNvSpPr>
          <p:nvPr/>
        </p:nvSpPr>
        <p:spPr bwMode="auto">
          <a:xfrm>
            <a:off x="0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44390" name="Rectangle 6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44391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ChangeArrowheads="1"/>
          </p:cNvSpPr>
          <p:nvPr/>
        </p:nvSpPr>
        <p:spPr bwMode="auto">
          <a:xfrm>
            <a:off x="3886408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45411" name="Rectangle 3"/>
          <p:cNvSpPr>
            <a:spLocks noChangeArrowheads="1"/>
          </p:cNvSpPr>
          <p:nvPr/>
        </p:nvSpPr>
        <p:spPr bwMode="auto">
          <a:xfrm>
            <a:off x="3886408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48" tIns="0" rIns="19048" bIns="0" anchor="b"/>
          <a:lstStyle/>
          <a:p>
            <a:pPr algn="r" defTabSz="915018" eaLnBrk="0" hangingPunct="0"/>
            <a:r>
              <a:rPr lang="fr-CA" sz="1000" i="1">
                <a:latin typeface="Times New Roman" pitchFamily="18" charset="0"/>
              </a:rPr>
              <a:t>12</a:t>
            </a:r>
          </a:p>
        </p:txBody>
      </p:sp>
      <p:sp>
        <p:nvSpPr>
          <p:cNvPr id="145412" name="Rectangle 4"/>
          <p:cNvSpPr>
            <a:spLocks noChangeArrowheads="1"/>
          </p:cNvSpPr>
          <p:nvPr/>
        </p:nvSpPr>
        <p:spPr bwMode="auto">
          <a:xfrm>
            <a:off x="0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45413" name="Rectangle 5"/>
          <p:cNvSpPr>
            <a:spLocks noChangeArrowheads="1"/>
          </p:cNvSpPr>
          <p:nvPr/>
        </p:nvSpPr>
        <p:spPr bwMode="auto">
          <a:xfrm>
            <a:off x="0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45414" name="Rectangle 6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45415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2"/>
          <p:cNvSpPr>
            <a:spLocks noChangeArrowheads="1"/>
          </p:cNvSpPr>
          <p:nvPr/>
        </p:nvSpPr>
        <p:spPr bwMode="auto">
          <a:xfrm>
            <a:off x="3886408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46435" name="Rectangle 3"/>
          <p:cNvSpPr>
            <a:spLocks noChangeArrowheads="1"/>
          </p:cNvSpPr>
          <p:nvPr/>
        </p:nvSpPr>
        <p:spPr bwMode="auto">
          <a:xfrm>
            <a:off x="3886408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48" tIns="0" rIns="19048" bIns="0" anchor="b"/>
          <a:lstStyle/>
          <a:p>
            <a:pPr algn="r" defTabSz="915018" eaLnBrk="0" hangingPunct="0"/>
            <a:r>
              <a:rPr lang="fr-CA" sz="1000" i="1">
                <a:latin typeface="Times New Roman" pitchFamily="18" charset="0"/>
              </a:rPr>
              <a:t>13</a:t>
            </a:r>
          </a:p>
        </p:txBody>
      </p:sp>
      <p:sp>
        <p:nvSpPr>
          <p:cNvPr id="146436" name="Rectangle 4"/>
          <p:cNvSpPr>
            <a:spLocks noChangeArrowheads="1"/>
          </p:cNvSpPr>
          <p:nvPr/>
        </p:nvSpPr>
        <p:spPr bwMode="auto">
          <a:xfrm>
            <a:off x="0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46437" name="Rectangle 5"/>
          <p:cNvSpPr>
            <a:spLocks noChangeArrowheads="1"/>
          </p:cNvSpPr>
          <p:nvPr/>
        </p:nvSpPr>
        <p:spPr bwMode="auto">
          <a:xfrm>
            <a:off x="0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46438" name="Rectangle 6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46439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ChangeArrowheads="1"/>
          </p:cNvSpPr>
          <p:nvPr/>
        </p:nvSpPr>
        <p:spPr bwMode="auto">
          <a:xfrm>
            <a:off x="3886408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47459" name="Rectangle 3"/>
          <p:cNvSpPr>
            <a:spLocks noChangeArrowheads="1"/>
          </p:cNvSpPr>
          <p:nvPr/>
        </p:nvSpPr>
        <p:spPr bwMode="auto">
          <a:xfrm>
            <a:off x="3886408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48" tIns="0" rIns="19048" bIns="0" anchor="b"/>
          <a:lstStyle/>
          <a:p>
            <a:pPr algn="r" defTabSz="915018" eaLnBrk="0" hangingPunct="0"/>
            <a:r>
              <a:rPr lang="fr-CA" sz="1000" i="1">
                <a:latin typeface="Times New Roman" pitchFamily="18" charset="0"/>
              </a:rPr>
              <a:t>8</a:t>
            </a:r>
          </a:p>
        </p:txBody>
      </p:sp>
      <p:sp>
        <p:nvSpPr>
          <p:cNvPr id="147460" name="Rectangle 4"/>
          <p:cNvSpPr>
            <a:spLocks noChangeArrowheads="1"/>
          </p:cNvSpPr>
          <p:nvPr/>
        </p:nvSpPr>
        <p:spPr bwMode="auto">
          <a:xfrm>
            <a:off x="0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47461" name="Rectangle 5"/>
          <p:cNvSpPr>
            <a:spLocks noChangeArrowheads="1"/>
          </p:cNvSpPr>
          <p:nvPr/>
        </p:nvSpPr>
        <p:spPr bwMode="auto">
          <a:xfrm>
            <a:off x="0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47462" name="Rectangle 6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47463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Rectangle 2"/>
          <p:cNvSpPr>
            <a:spLocks noChangeArrowheads="1"/>
          </p:cNvSpPr>
          <p:nvPr/>
        </p:nvSpPr>
        <p:spPr bwMode="auto">
          <a:xfrm>
            <a:off x="3886408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48483" name="Rectangle 3"/>
          <p:cNvSpPr>
            <a:spLocks noChangeArrowheads="1"/>
          </p:cNvSpPr>
          <p:nvPr/>
        </p:nvSpPr>
        <p:spPr bwMode="auto">
          <a:xfrm>
            <a:off x="3886408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48" tIns="0" rIns="19048" bIns="0" anchor="b"/>
          <a:lstStyle/>
          <a:p>
            <a:pPr algn="r" defTabSz="915018" eaLnBrk="0" hangingPunct="0"/>
            <a:r>
              <a:rPr lang="fr-CA" sz="1000" i="1">
                <a:latin typeface="Times New Roman" pitchFamily="18" charset="0"/>
              </a:rPr>
              <a:t>10</a:t>
            </a:r>
          </a:p>
        </p:txBody>
      </p:sp>
      <p:sp>
        <p:nvSpPr>
          <p:cNvPr id="148484" name="Rectangle 4"/>
          <p:cNvSpPr>
            <a:spLocks noChangeArrowheads="1"/>
          </p:cNvSpPr>
          <p:nvPr/>
        </p:nvSpPr>
        <p:spPr bwMode="auto">
          <a:xfrm>
            <a:off x="0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48485" name="Rectangle 5"/>
          <p:cNvSpPr>
            <a:spLocks noChangeArrowheads="1"/>
          </p:cNvSpPr>
          <p:nvPr/>
        </p:nvSpPr>
        <p:spPr bwMode="auto">
          <a:xfrm>
            <a:off x="0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48486" name="Rectangle 6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48487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Rectangle 2"/>
          <p:cNvSpPr>
            <a:spLocks noChangeArrowheads="1"/>
          </p:cNvSpPr>
          <p:nvPr/>
        </p:nvSpPr>
        <p:spPr bwMode="auto">
          <a:xfrm>
            <a:off x="3886408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49507" name="Rectangle 3"/>
          <p:cNvSpPr>
            <a:spLocks noChangeArrowheads="1"/>
          </p:cNvSpPr>
          <p:nvPr/>
        </p:nvSpPr>
        <p:spPr bwMode="auto">
          <a:xfrm>
            <a:off x="3886408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48" tIns="0" rIns="19048" bIns="0" anchor="b"/>
          <a:lstStyle/>
          <a:p>
            <a:pPr algn="r" defTabSz="915018" eaLnBrk="0" hangingPunct="0"/>
            <a:r>
              <a:rPr lang="fr-CA" sz="1000" i="1">
                <a:latin typeface="Times New Roman" pitchFamily="18" charset="0"/>
              </a:rPr>
              <a:t>11</a:t>
            </a:r>
          </a:p>
        </p:txBody>
      </p:sp>
      <p:sp>
        <p:nvSpPr>
          <p:cNvPr id="149508" name="Rectangle 4"/>
          <p:cNvSpPr>
            <a:spLocks noChangeArrowheads="1"/>
          </p:cNvSpPr>
          <p:nvPr/>
        </p:nvSpPr>
        <p:spPr bwMode="auto">
          <a:xfrm>
            <a:off x="0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49509" name="Rectangle 5"/>
          <p:cNvSpPr>
            <a:spLocks noChangeArrowheads="1"/>
          </p:cNvSpPr>
          <p:nvPr/>
        </p:nvSpPr>
        <p:spPr bwMode="auto">
          <a:xfrm>
            <a:off x="0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49510" name="Rectangle 6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49511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Rectangle 2"/>
          <p:cNvSpPr>
            <a:spLocks noChangeArrowheads="1"/>
          </p:cNvSpPr>
          <p:nvPr/>
        </p:nvSpPr>
        <p:spPr bwMode="auto">
          <a:xfrm>
            <a:off x="3886408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3886408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48" tIns="0" rIns="19048" bIns="0" anchor="b"/>
          <a:lstStyle/>
          <a:p>
            <a:pPr algn="r" defTabSz="915018" eaLnBrk="0" hangingPunct="0"/>
            <a:r>
              <a:rPr lang="fr-CA" sz="1000" i="1">
                <a:latin typeface="Times New Roman" pitchFamily="18" charset="0"/>
              </a:rPr>
              <a:t>12</a:t>
            </a:r>
          </a:p>
        </p:txBody>
      </p:sp>
      <p:sp>
        <p:nvSpPr>
          <p:cNvPr id="150532" name="Rectangle 4"/>
          <p:cNvSpPr>
            <a:spLocks noChangeArrowheads="1"/>
          </p:cNvSpPr>
          <p:nvPr/>
        </p:nvSpPr>
        <p:spPr bwMode="auto">
          <a:xfrm>
            <a:off x="0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50533" name="Rectangle 5"/>
          <p:cNvSpPr>
            <a:spLocks noChangeArrowheads="1"/>
          </p:cNvSpPr>
          <p:nvPr/>
        </p:nvSpPr>
        <p:spPr bwMode="auto">
          <a:xfrm>
            <a:off x="0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50534" name="Rectangle 6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50535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8" name="Rectangle 2"/>
          <p:cNvSpPr>
            <a:spLocks noChangeArrowheads="1"/>
          </p:cNvSpPr>
          <p:nvPr/>
        </p:nvSpPr>
        <p:spPr bwMode="auto">
          <a:xfrm>
            <a:off x="3886408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52579" name="Rectangle 3"/>
          <p:cNvSpPr>
            <a:spLocks noChangeArrowheads="1"/>
          </p:cNvSpPr>
          <p:nvPr/>
        </p:nvSpPr>
        <p:spPr bwMode="auto">
          <a:xfrm>
            <a:off x="3886408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48" tIns="0" rIns="19048" bIns="0" anchor="b"/>
          <a:lstStyle/>
          <a:p>
            <a:pPr algn="r" defTabSz="915018" eaLnBrk="0" hangingPunct="0"/>
            <a:r>
              <a:rPr lang="fr-CA" sz="1000" i="1">
                <a:latin typeface="Times New Roman" pitchFamily="18" charset="0"/>
              </a:rPr>
              <a:t>26</a:t>
            </a:r>
          </a:p>
        </p:txBody>
      </p:sp>
      <p:sp>
        <p:nvSpPr>
          <p:cNvPr id="152580" name="Rectangle 4"/>
          <p:cNvSpPr>
            <a:spLocks noChangeArrowheads="1"/>
          </p:cNvSpPr>
          <p:nvPr/>
        </p:nvSpPr>
        <p:spPr bwMode="auto">
          <a:xfrm>
            <a:off x="0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52581" name="Rectangle 5"/>
          <p:cNvSpPr>
            <a:spLocks noChangeArrowheads="1"/>
          </p:cNvSpPr>
          <p:nvPr/>
        </p:nvSpPr>
        <p:spPr bwMode="auto">
          <a:xfrm>
            <a:off x="0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52582" name="Rectangle 6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52583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2"/>
          <p:cNvSpPr>
            <a:spLocks noChangeArrowheads="1"/>
          </p:cNvSpPr>
          <p:nvPr/>
        </p:nvSpPr>
        <p:spPr bwMode="auto">
          <a:xfrm>
            <a:off x="3886408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53603" name="Rectangle 3"/>
          <p:cNvSpPr>
            <a:spLocks noChangeArrowheads="1"/>
          </p:cNvSpPr>
          <p:nvPr/>
        </p:nvSpPr>
        <p:spPr bwMode="auto">
          <a:xfrm>
            <a:off x="3886408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48" tIns="0" rIns="19048" bIns="0" anchor="b"/>
          <a:lstStyle/>
          <a:p>
            <a:pPr algn="r" defTabSz="915018" eaLnBrk="0" hangingPunct="0"/>
            <a:r>
              <a:rPr lang="fr-CA" sz="1000" i="1">
                <a:latin typeface="Times New Roman" pitchFamily="18" charset="0"/>
              </a:rPr>
              <a:t>29</a:t>
            </a:r>
          </a:p>
        </p:txBody>
      </p:sp>
      <p:sp>
        <p:nvSpPr>
          <p:cNvPr id="153604" name="Rectangle 4"/>
          <p:cNvSpPr>
            <a:spLocks noChangeArrowheads="1"/>
          </p:cNvSpPr>
          <p:nvPr/>
        </p:nvSpPr>
        <p:spPr bwMode="auto">
          <a:xfrm>
            <a:off x="0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53605" name="Rectangle 5"/>
          <p:cNvSpPr>
            <a:spLocks noChangeArrowheads="1"/>
          </p:cNvSpPr>
          <p:nvPr/>
        </p:nvSpPr>
        <p:spPr bwMode="auto">
          <a:xfrm>
            <a:off x="0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53606" name="Rectangle 6"/>
          <p:cNvSpPr>
            <a:spLocks noChangeArrowheads="1"/>
          </p:cNvSpPr>
          <p:nvPr/>
        </p:nvSpPr>
        <p:spPr bwMode="auto">
          <a:xfrm>
            <a:off x="3886408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53607" name="Rectangle 7"/>
          <p:cNvSpPr>
            <a:spLocks noChangeArrowheads="1"/>
          </p:cNvSpPr>
          <p:nvPr/>
        </p:nvSpPr>
        <p:spPr bwMode="auto">
          <a:xfrm>
            <a:off x="3886408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48" tIns="0" rIns="19048" bIns="0" anchor="b"/>
          <a:lstStyle/>
          <a:p>
            <a:pPr algn="r" defTabSz="915018" eaLnBrk="0" hangingPunct="0"/>
            <a:r>
              <a:rPr lang="fr-CA" sz="1000" i="1">
                <a:latin typeface="Times New Roman" pitchFamily="18" charset="0"/>
              </a:rPr>
              <a:t>31</a:t>
            </a:r>
          </a:p>
        </p:txBody>
      </p:sp>
      <p:sp>
        <p:nvSpPr>
          <p:cNvPr id="153608" name="Rectangle 8"/>
          <p:cNvSpPr>
            <a:spLocks noChangeArrowheads="1"/>
          </p:cNvSpPr>
          <p:nvPr/>
        </p:nvSpPr>
        <p:spPr bwMode="auto">
          <a:xfrm>
            <a:off x="0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53609" name="Rectangle 9"/>
          <p:cNvSpPr>
            <a:spLocks noChangeArrowheads="1"/>
          </p:cNvSpPr>
          <p:nvPr/>
        </p:nvSpPr>
        <p:spPr bwMode="auto">
          <a:xfrm>
            <a:off x="0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53610" name="Rectangle 10"/>
          <p:cNvSpPr>
            <a:spLocks noChangeArrowheads="1"/>
          </p:cNvSpPr>
          <p:nvPr/>
        </p:nvSpPr>
        <p:spPr bwMode="auto">
          <a:xfrm>
            <a:off x="3886408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53611" name="Rectangle 11"/>
          <p:cNvSpPr>
            <a:spLocks noChangeArrowheads="1"/>
          </p:cNvSpPr>
          <p:nvPr/>
        </p:nvSpPr>
        <p:spPr bwMode="auto">
          <a:xfrm>
            <a:off x="3886408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48" tIns="0" rIns="19048" bIns="0" anchor="b"/>
          <a:lstStyle/>
          <a:p>
            <a:pPr algn="r" defTabSz="915018" eaLnBrk="0" hangingPunct="0"/>
            <a:r>
              <a:rPr lang="fr-CA" sz="1000" i="1">
                <a:latin typeface="Times New Roman" pitchFamily="18" charset="0"/>
              </a:rPr>
              <a:t>14</a:t>
            </a:r>
          </a:p>
        </p:txBody>
      </p:sp>
      <p:sp>
        <p:nvSpPr>
          <p:cNvPr id="153612" name="Rectangle 12"/>
          <p:cNvSpPr>
            <a:spLocks noChangeArrowheads="1"/>
          </p:cNvSpPr>
          <p:nvPr/>
        </p:nvSpPr>
        <p:spPr bwMode="auto">
          <a:xfrm>
            <a:off x="0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53613" name="Rectangle 13"/>
          <p:cNvSpPr>
            <a:spLocks noChangeArrowheads="1"/>
          </p:cNvSpPr>
          <p:nvPr/>
        </p:nvSpPr>
        <p:spPr bwMode="auto">
          <a:xfrm>
            <a:off x="0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53614" name="Rectangle 14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53615" name="Rectangle 15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6" name="Rectangle 2"/>
          <p:cNvSpPr>
            <a:spLocks noChangeArrowheads="1"/>
          </p:cNvSpPr>
          <p:nvPr/>
        </p:nvSpPr>
        <p:spPr bwMode="auto">
          <a:xfrm>
            <a:off x="3886408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54627" name="Rectangle 3"/>
          <p:cNvSpPr>
            <a:spLocks noChangeArrowheads="1"/>
          </p:cNvSpPr>
          <p:nvPr/>
        </p:nvSpPr>
        <p:spPr bwMode="auto">
          <a:xfrm>
            <a:off x="3886408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48" tIns="0" rIns="19048" bIns="0" anchor="b"/>
          <a:lstStyle/>
          <a:p>
            <a:pPr algn="r" defTabSz="915018" eaLnBrk="0" hangingPunct="0"/>
            <a:r>
              <a:rPr lang="fr-CA" sz="1000" i="1">
                <a:latin typeface="Times New Roman" pitchFamily="18" charset="0"/>
              </a:rPr>
              <a:t>10</a:t>
            </a:r>
          </a:p>
        </p:txBody>
      </p:sp>
      <p:sp>
        <p:nvSpPr>
          <p:cNvPr id="154628" name="Rectangle 4"/>
          <p:cNvSpPr>
            <a:spLocks noChangeArrowheads="1"/>
          </p:cNvSpPr>
          <p:nvPr/>
        </p:nvSpPr>
        <p:spPr bwMode="auto">
          <a:xfrm>
            <a:off x="0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54629" name="Rectangle 5"/>
          <p:cNvSpPr>
            <a:spLocks noChangeArrowheads="1"/>
          </p:cNvSpPr>
          <p:nvPr/>
        </p:nvSpPr>
        <p:spPr bwMode="auto">
          <a:xfrm>
            <a:off x="0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54630" name="Rectangle 6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54631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2"/>
          <p:cNvSpPr>
            <a:spLocks noChangeArrowheads="1"/>
          </p:cNvSpPr>
          <p:nvPr/>
        </p:nvSpPr>
        <p:spPr bwMode="auto">
          <a:xfrm>
            <a:off x="3886408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55651" name="Rectangle 3"/>
          <p:cNvSpPr>
            <a:spLocks noChangeArrowheads="1"/>
          </p:cNvSpPr>
          <p:nvPr/>
        </p:nvSpPr>
        <p:spPr bwMode="auto">
          <a:xfrm>
            <a:off x="3886408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48" tIns="0" rIns="19048" bIns="0" anchor="b"/>
          <a:lstStyle/>
          <a:p>
            <a:pPr algn="r" defTabSz="915018" eaLnBrk="0" hangingPunct="0"/>
            <a:r>
              <a:rPr lang="fr-CA" sz="1000" i="1">
                <a:latin typeface="Times New Roman" pitchFamily="18" charset="0"/>
              </a:rPr>
              <a:t>11</a:t>
            </a:r>
          </a:p>
        </p:txBody>
      </p:sp>
      <p:sp>
        <p:nvSpPr>
          <p:cNvPr id="155652" name="Rectangle 4"/>
          <p:cNvSpPr>
            <a:spLocks noChangeArrowheads="1"/>
          </p:cNvSpPr>
          <p:nvPr/>
        </p:nvSpPr>
        <p:spPr bwMode="auto">
          <a:xfrm>
            <a:off x="0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55653" name="Rectangle 5"/>
          <p:cNvSpPr>
            <a:spLocks noChangeArrowheads="1"/>
          </p:cNvSpPr>
          <p:nvPr/>
        </p:nvSpPr>
        <p:spPr bwMode="auto">
          <a:xfrm>
            <a:off x="0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55654" name="Rectangle 6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55655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ChangeArrowheads="1"/>
          </p:cNvSpPr>
          <p:nvPr/>
        </p:nvSpPr>
        <p:spPr bwMode="auto">
          <a:xfrm>
            <a:off x="3886408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56675" name="Rectangle 3"/>
          <p:cNvSpPr>
            <a:spLocks noChangeArrowheads="1"/>
          </p:cNvSpPr>
          <p:nvPr/>
        </p:nvSpPr>
        <p:spPr bwMode="auto">
          <a:xfrm>
            <a:off x="3886408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48" tIns="0" rIns="19048" bIns="0" anchor="b"/>
          <a:lstStyle/>
          <a:p>
            <a:pPr algn="r" defTabSz="915018" eaLnBrk="0" hangingPunct="0"/>
            <a:r>
              <a:rPr lang="fr-CA" sz="1000" i="1">
                <a:latin typeface="Times New Roman" pitchFamily="18" charset="0"/>
              </a:rPr>
              <a:t>12</a:t>
            </a:r>
          </a:p>
        </p:txBody>
      </p:sp>
      <p:sp>
        <p:nvSpPr>
          <p:cNvPr id="156676" name="Rectangle 4"/>
          <p:cNvSpPr>
            <a:spLocks noChangeArrowheads="1"/>
          </p:cNvSpPr>
          <p:nvPr/>
        </p:nvSpPr>
        <p:spPr bwMode="auto">
          <a:xfrm>
            <a:off x="0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56677" name="Rectangle 5"/>
          <p:cNvSpPr>
            <a:spLocks noChangeArrowheads="1"/>
          </p:cNvSpPr>
          <p:nvPr/>
        </p:nvSpPr>
        <p:spPr bwMode="auto">
          <a:xfrm>
            <a:off x="0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56678" name="Rectangle 6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56679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Rectangle 2"/>
          <p:cNvSpPr>
            <a:spLocks noChangeArrowheads="1"/>
          </p:cNvSpPr>
          <p:nvPr/>
        </p:nvSpPr>
        <p:spPr bwMode="auto">
          <a:xfrm>
            <a:off x="3886408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58723" name="Rectangle 3"/>
          <p:cNvSpPr>
            <a:spLocks noChangeArrowheads="1"/>
          </p:cNvSpPr>
          <p:nvPr/>
        </p:nvSpPr>
        <p:spPr bwMode="auto">
          <a:xfrm>
            <a:off x="3886408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48" tIns="0" rIns="19048" bIns="0" anchor="b"/>
          <a:lstStyle/>
          <a:p>
            <a:pPr algn="r" defTabSz="915018" eaLnBrk="0" hangingPunct="0"/>
            <a:r>
              <a:rPr lang="fr-CA" sz="1000" i="1">
                <a:latin typeface="Times New Roman" pitchFamily="18" charset="0"/>
              </a:rPr>
              <a:t>8</a:t>
            </a:r>
          </a:p>
        </p:txBody>
      </p:sp>
      <p:sp>
        <p:nvSpPr>
          <p:cNvPr id="158724" name="Rectangle 4"/>
          <p:cNvSpPr>
            <a:spLocks noChangeArrowheads="1"/>
          </p:cNvSpPr>
          <p:nvPr/>
        </p:nvSpPr>
        <p:spPr bwMode="auto">
          <a:xfrm>
            <a:off x="0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58725" name="Rectangle 5"/>
          <p:cNvSpPr>
            <a:spLocks noChangeArrowheads="1"/>
          </p:cNvSpPr>
          <p:nvPr/>
        </p:nvSpPr>
        <p:spPr bwMode="auto">
          <a:xfrm>
            <a:off x="0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58726" name="Rectangle 6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58727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6" name="Rectangle 2"/>
          <p:cNvSpPr>
            <a:spLocks noChangeArrowheads="1"/>
          </p:cNvSpPr>
          <p:nvPr/>
        </p:nvSpPr>
        <p:spPr bwMode="auto">
          <a:xfrm>
            <a:off x="3886408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59747" name="Rectangle 3"/>
          <p:cNvSpPr>
            <a:spLocks noChangeArrowheads="1"/>
          </p:cNvSpPr>
          <p:nvPr/>
        </p:nvSpPr>
        <p:spPr bwMode="auto">
          <a:xfrm>
            <a:off x="3886408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48" tIns="0" rIns="19048" bIns="0" anchor="b"/>
          <a:lstStyle/>
          <a:p>
            <a:pPr algn="r" defTabSz="915018" eaLnBrk="0" hangingPunct="0"/>
            <a:r>
              <a:rPr lang="fr-CA" sz="1000" i="1">
                <a:latin typeface="Times New Roman" pitchFamily="18" charset="0"/>
              </a:rPr>
              <a:t>8</a:t>
            </a:r>
          </a:p>
        </p:txBody>
      </p:sp>
      <p:sp>
        <p:nvSpPr>
          <p:cNvPr id="159748" name="Rectangle 4"/>
          <p:cNvSpPr>
            <a:spLocks noChangeArrowheads="1"/>
          </p:cNvSpPr>
          <p:nvPr/>
        </p:nvSpPr>
        <p:spPr bwMode="auto">
          <a:xfrm>
            <a:off x="0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59749" name="Rectangle 5"/>
          <p:cNvSpPr>
            <a:spLocks noChangeArrowheads="1"/>
          </p:cNvSpPr>
          <p:nvPr/>
        </p:nvSpPr>
        <p:spPr bwMode="auto">
          <a:xfrm>
            <a:off x="0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59750" name="Rectangle 6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59751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2"/>
          <p:cNvSpPr>
            <a:spLocks noChangeArrowheads="1"/>
          </p:cNvSpPr>
          <p:nvPr/>
        </p:nvSpPr>
        <p:spPr bwMode="auto">
          <a:xfrm>
            <a:off x="3886408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60771" name="Rectangle 3"/>
          <p:cNvSpPr>
            <a:spLocks noChangeArrowheads="1"/>
          </p:cNvSpPr>
          <p:nvPr/>
        </p:nvSpPr>
        <p:spPr bwMode="auto">
          <a:xfrm>
            <a:off x="3886408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48" tIns="0" rIns="19048" bIns="0" anchor="b"/>
          <a:lstStyle/>
          <a:p>
            <a:pPr algn="r" defTabSz="915018" eaLnBrk="0" hangingPunct="0"/>
            <a:r>
              <a:rPr lang="fr-CA" sz="1000" i="1">
                <a:latin typeface="Times New Roman" pitchFamily="18" charset="0"/>
              </a:rPr>
              <a:t>10</a:t>
            </a:r>
          </a:p>
        </p:txBody>
      </p:sp>
      <p:sp>
        <p:nvSpPr>
          <p:cNvPr id="160772" name="Rectangle 4"/>
          <p:cNvSpPr>
            <a:spLocks noChangeArrowheads="1"/>
          </p:cNvSpPr>
          <p:nvPr/>
        </p:nvSpPr>
        <p:spPr bwMode="auto">
          <a:xfrm>
            <a:off x="0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60773" name="Rectangle 5"/>
          <p:cNvSpPr>
            <a:spLocks noChangeArrowheads="1"/>
          </p:cNvSpPr>
          <p:nvPr/>
        </p:nvSpPr>
        <p:spPr bwMode="auto">
          <a:xfrm>
            <a:off x="0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60774" name="Rectangle 6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60775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4" name="Rectangle 2"/>
          <p:cNvSpPr>
            <a:spLocks noChangeArrowheads="1"/>
          </p:cNvSpPr>
          <p:nvPr/>
        </p:nvSpPr>
        <p:spPr bwMode="auto">
          <a:xfrm>
            <a:off x="3886408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61795" name="Rectangle 3"/>
          <p:cNvSpPr>
            <a:spLocks noChangeArrowheads="1"/>
          </p:cNvSpPr>
          <p:nvPr/>
        </p:nvSpPr>
        <p:spPr bwMode="auto">
          <a:xfrm>
            <a:off x="3886408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48" tIns="0" rIns="19048" bIns="0" anchor="b"/>
          <a:lstStyle/>
          <a:p>
            <a:pPr algn="r" defTabSz="915018" eaLnBrk="0" hangingPunct="0"/>
            <a:r>
              <a:rPr lang="fr-CA" sz="1000" i="1">
                <a:latin typeface="Times New Roman" pitchFamily="18" charset="0"/>
              </a:rPr>
              <a:t>11</a:t>
            </a:r>
          </a:p>
        </p:txBody>
      </p:sp>
      <p:sp>
        <p:nvSpPr>
          <p:cNvPr id="161796" name="Rectangle 4"/>
          <p:cNvSpPr>
            <a:spLocks noChangeArrowheads="1"/>
          </p:cNvSpPr>
          <p:nvPr/>
        </p:nvSpPr>
        <p:spPr bwMode="auto">
          <a:xfrm>
            <a:off x="0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61797" name="Rectangle 5"/>
          <p:cNvSpPr>
            <a:spLocks noChangeArrowheads="1"/>
          </p:cNvSpPr>
          <p:nvPr/>
        </p:nvSpPr>
        <p:spPr bwMode="auto">
          <a:xfrm>
            <a:off x="0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61798" name="Rectangle 6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61799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18" name="Rectangle 2"/>
          <p:cNvSpPr>
            <a:spLocks noChangeArrowheads="1"/>
          </p:cNvSpPr>
          <p:nvPr/>
        </p:nvSpPr>
        <p:spPr bwMode="auto">
          <a:xfrm>
            <a:off x="3886408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9724" tIns="44862" rIns="89724" bIns="44862" anchor="ctr"/>
          <a:lstStyle/>
          <a:p>
            <a:pPr defTabSz="915018"/>
            <a:endParaRPr lang="en-CA"/>
          </a:p>
        </p:txBody>
      </p:sp>
      <p:sp>
        <p:nvSpPr>
          <p:cNvPr id="162819" name="Rectangle 3"/>
          <p:cNvSpPr>
            <a:spLocks noChangeArrowheads="1"/>
          </p:cNvSpPr>
          <p:nvPr/>
        </p:nvSpPr>
        <p:spPr bwMode="auto">
          <a:xfrm>
            <a:off x="0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9724" tIns="44862" rIns="89724" bIns="44862" anchor="ctr"/>
          <a:lstStyle/>
          <a:p>
            <a:pPr defTabSz="915018"/>
            <a:endParaRPr lang="en-CA"/>
          </a:p>
        </p:txBody>
      </p:sp>
      <p:sp>
        <p:nvSpPr>
          <p:cNvPr id="162820" name="Rectangle 4"/>
          <p:cNvSpPr>
            <a:spLocks noChangeArrowheads="1"/>
          </p:cNvSpPr>
          <p:nvPr/>
        </p:nvSpPr>
        <p:spPr bwMode="auto">
          <a:xfrm>
            <a:off x="0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9724" tIns="44862" rIns="89724" bIns="44862" anchor="ctr"/>
          <a:lstStyle/>
          <a:p>
            <a:pPr defTabSz="915018"/>
            <a:endParaRPr lang="en-CA"/>
          </a:p>
        </p:txBody>
      </p:sp>
      <p:sp>
        <p:nvSpPr>
          <p:cNvPr id="162821" name="Rectangle 5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FR" smtClean="0"/>
          </a:p>
        </p:txBody>
      </p:sp>
      <p:sp>
        <p:nvSpPr>
          <p:cNvPr id="162822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2" name="Rectangle 2"/>
          <p:cNvSpPr>
            <a:spLocks noChangeArrowheads="1"/>
          </p:cNvSpPr>
          <p:nvPr/>
        </p:nvSpPr>
        <p:spPr bwMode="auto">
          <a:xfrm>
            <a:off x="3886408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63843" name="Rectangle 3"/>
          <p:cNvSpPr>
            <a:spLocks noChangeArrowheads="1"/>
          </p:cNvSpPr>
          <p:nvPr/>
        </p:nvSpPr>
        <p:spPr bwMode="auto">
          <a:xfrm>
            <a:off x="3886408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48" tIns="0" rIns="19048" bIns="0" anchor="b"/>
          <a:lstStyle/>
          <a:p>
            <a:pPr algn="r" defTabSz="915018" eaLnBrk="0" hangingPunct="0"/>
            <a:r>
              <a:rPr lang="fr-CA" sz="1000" i="1">
                <a:latin typeface="Times New Roman" pitchFamily="18" charset="0"/>
              </a:rPr>
              <a:t>12</a:t>
            </a:r>
          </a:p>
        </p:txBody>
      </p:sp>
      <p:sp>
        <p:nvSpPr>
          <p:cNvPr id="163844" name="Rectangle 4"/>
          <p:cNvSpPr>
            <a:spLocks noChangeArrowheads="1"/>
          </p:cNvSpPr>
          <p:nvPr/>
        </p:nvSpPr>
        <p:spPr bwMode="auto">
          <a:xfrm>
            <a:off x="0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63845" name="Rectangle 5"/>
          <p:cNvSpPr>
            <a:spLocks noChangeArrowheads="1"/>
          </p:cNvSpPr>
          <p:nvPr/>
        </p:nvSpPr>
        <p:spPr bwMode="auto">
          <a:xfrm>
            <a:off x="0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63846" name="Rectangle 6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63847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0" name="Rectangle 2"/>
          <p:cNvSpPr>
            <a:spLocks noChangeArrowheads="1"/>
          </p:cNvSpPr>
          <p:nvPr/>
        </p:nvSpPr>
        <p:spPr bwMode="auto">
          <a:xfrm>
            <a:off x="3886408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65891" name="Rectangle 3"/>
          <p:cNvSpPr>
            <a:spLocks noChangeArrowheads="1"/>
          </p:cNvSpPr>
          <p:nvPr/>
        </p:nvSpPr>
        <p:spPr bwMode="auto">
          <a:xfrm>
            <a:off x="3886408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48" tIns="0" rIns="19048" bIns="0" anchor="b"/>
          <a:lstStyle/>
          <a:p>
            <a:pPr algn="r" defTabSz="915018" eaLnBrk="0" hangingPunct="0"/>
            <a:r>
              <a:rPr lang="fr-CA" sz="1000" i="1">
                <a:latin typeface="Times New Roman" pitchFamily="18" charset="0"/>
              </a:rPr>
              <a:t>32</a:t>
            </a:r>
          </a:p>
        </p:txBody>
      </p:sp>
      <p:sp>
        <p:nvSpPr>
          <p:cNvPr id="165892" name="Rectangle 4"/>
          <p:cNvSpPr>
            <a:spLocks noChangeArrowheads="1"/>
          </p:cNvSpPr>
          <p:nvPr/>
        </p:nvSpPr>
        <p:spPr bwMode="auto">
          <a:xfrm>
            <a:off x="0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65893" name="Rectangle 5"/>
          <p:cNvSpPr>
            <a:spLocks noChangeArrowheads="1"/>
          </p:cNvSpPr>
          <p:nvPr/>
        </p:nvSpPr>
        <p:spPr bwMode="auto">
          <a:xfrm>
            <a:off x="0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65894" name="Rectangle 6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65895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4" name="Rectangle 2"/>
          <p:cNvSpPr>
            <a:spLocks noChangeArrowheads="1"/>
          </p:cNvSpPr>
          <p:nvPr/>
        </p:nvSpPr>
        <p:spPr bwMode="auto">
          <a:xfrm>
            <a:off x="3886408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66915" name="Rectangle 3"/>
          <p:cNvSpPr>
            <a:spLocks noChangeArrowheads="1"/>
          </p:cNvSpPr>
          <p:nvPr/>
        </p:nvSpPr>
        <p:spPr bwMode="auto">
          <a:xfrm>
            <a:off x="3886408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48" tIns="0" rIns="19048" bIns="0" anchor="b"/>
          <a:lstStyle/>
          <a:p>
            <a:pPr algn="r" defTabSz="915018" eaLnBrk="0" hangingPunct="0"/>
            <a:r>
              <a:rPr lang="fr-CA" sz="1000" i="1">
                <a:latin typeface="Times New Roman" pitchFamily="18" charset="0"/>
              </a:rPr>
              <a:t>33</a:t>
            </a:r>
          </a:p>
        </p:txBody>
      </p:sp>
      <p:sp>
        <p:nvSpPr>
          <p:cNvPr id="166916" name="Rectangle 4"/>
          <p:cNvSpPr>
            <a:spLocks noChangeArrowheads="1"/>
          </p:cNvSpPr>
          <p:nvPr/>
        </p:nvSpPr>
        <p:spPr bwMode="auto">
          <a:xfrm>
            <a:off x="0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66917" name="Rectangle 5"/>
          <p:cNvSpPr>
            <a:spLocks noChangeArrowheads="1"/>
          </p:cNvSpPr>
          <p:nvPr/>
        </p:nvSpPr>
        <p:spPr bwMode="auto">
          <a:xfrm>
            <a:off x="0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66918" name="Rectangle 6"/>
          <p:cNvSpPr>
            <a:spLocks noChangeArrowheads="1"/>
          </p:cNvSpPr>
          <p:nvPr/>
        </p:nvSpPr>
        <p:spPr bwMode="auto">
          <a:xfrm>
            <a:off x="3886408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66919" name="Rectangle 7"/>
          <p:cNvSpPr>
            <a:spLocks noChangeArrowheads="1"/>
          </p:cNvSpPr>
          <p:nvPr/>
        </p:nvSpPr>
        <p:spPr bwMode="auto">
          <a:xfrm>
            <a:off x="3886408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48" tIns="0" rIns="19048" bIns="0" anchor="b"/>
          <a:lstStyle/>
          <a:p>
            <a:pPr algn="r" defTabSz="915018" eaLnBrk="0" hangingPunct="0"/>
            <a:r>
              <a:rPr lang="fr-CA" sz="1000" i="1">
                <a:latin typeface="Times New Roman" pitchFamily="18" charset="0"/>
              </a:rPr>
              <a:t>35</a:t>
            </a:r>
          </a:p>
        </p:txBody>
      </p:sp>
      <p:sp>
        <p:nvSpPr>
          <p:cNvPr id="166920" name="Rectangle 8"/>
          <p:cNvSpPr>
            <a:spLocks noChangeArrowheads="1"/>
          </p:cNvSpPr>
          <p:nvPr/>
        </p:nvSpPr>
        <p:spPr bwMode="auto">
          <a:xfrm>
            <a:off x="0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66921" name="Rectangle 9"/>
          <p:cNvSpPr>
            <a:spLocks noChangeArrowheads="1"/>
          </p:cNvSpPr>
          <p:nvPr/>
        </p:nvSpPr>
        <p:spPr bwMode="auto">
          <a:xfrm>
            <a:off x="0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66922" name="Rectangle 10"/>
          <p:cNvSpPr>
            <a:spLocks noChangeArrowheads="1"/>
          </p:cNvSpPr>
          <p:nvPr/>
        </p:nvSpPr>
        <p:spPr bwMode="auto">
          <a:xfrm>
            <a:off x="3886408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66923" name="Rectangle 11"/>
          <p:cNvSpPr>
            <a:spLocks noChangeArrowheads="1"/>
          </p:cNvSpPr>
          <p:nvPr/>
        </p:nvSpPr>
        <p:spPr bwMode="auto">
          <a:xfrm>
            <a:off x="3886408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48" tIns="0" rIns="19048" bIns="0" anchor="b"/>
          <a:lstStyle/>
          <a:p>
            <a:pPr algn="r" defTabSz="915018" eaLnBrk="0" hangingPunct="0"/>
            <a:r>
              <a:rPr lang="fr-CA" sz="1000" i="1">
                <a:latin typeface="Times New Roman" pitchFamily="18" charset="0"/>
              </a:rPr>
              <a:t>18</a:t>
            </a:r>
          </a:p>
        </p:txBody>
      </p:sp>
      <p:sp>
        <p:nvSpPr>
          <p:cNvPr id="166924" name="Rectangle 12"/>
          <p:cNvSpPr>
            <a:spLocks noChangeArrowheads="1"/>
          </p:cNvSpPr>
          <p:nvPr/>
        </p:nvSpPr>
        <p:spPr bwMode="auto">
          <a:xfrm>
            <a:off x="0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66925" name="Rectangle 13"/>
          <p:cNvSpPr>
            <a:spLocks noChangeArrowheads="1"/>
          </p:cNvSpPr>
          <p:nvPr/>
        </p:nvSpPr>
        <p:spPr bwMode="auto">
          <a:xfrm>
            <a:off x="0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66926" name="Rectangle 14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66927" name="Rectangle 15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38" name="Rectangle 2"/>
          <p:cNvSpPr>
            <a:spLocks noChangeArrowheads="1"/>
          </p:cNvSpPr>
          <p:nvPr/>
        </p:nvSpPr>
        <p:spPr bwMode="auto">
          <a:xfrm>
            <a:off x="3886408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67939" name="Rectangle 3"/>
          <p:cNvSpPr>
            <a:spLocks noChangeArrowheads="1"/>
          </p:cNvSpPr>
          <p:nvPr/>
        </p:nvSpPr>
        <p:spPr bwMode="auto">
          <a:xfrm>
            <a:off x="3886408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48" tIns="0" rIns="19048" bIns="0" anchor="b"/>
          <a:lstStyle/>
          <a:p>
            <a:pPr algn="r" defTabSz="915018" eaLnBrk="0" hangingPunct="0"/>
            <a:r>
              <a:rPr lang="fr-CA" sz="1000" i="1">
                <a:latin typeface="Times New Roman" pitchFamily="18" charset="0"/>
              </a:rPr>
              <a:t>10</a:t>
            </a:r>
          </a:p>
        </p:txBody>
      </p:sp>
      <p:sp>
        <p:nvSpPr>
          <p:cNvPr id="167940" name="Rectangle 4"/>
          <p:cNvSpPr>
            <a:spLocks noChangeArrowheads="1"/>
          </p:cNvSpPr>
          <p:nvPr/>
        </p:nvSpPr>
        <p:spPr bwMode="auto">
          <a:xfrm>
            <a:off x="0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67941" name="Rectangle 5"/>
          <p:cNvSpPr>
            <a:spLocks noChangeArrowheads="1"/>
          </p:cNvSpPr>
          <p:nvPr/>
        </p:nvSpPr>
        <p:spPr bwMode="auto">
          <a:xfrm>
            <a:off x="0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67942" name="Rectangle 6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67943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2" name="Rectangle 2"/>
          <p:cNvSpPr>
            <a:spLocks noChangeArrowheads="1"/>
          </p:cNvSpPr>
          <p:nvPr/>
        </p:nvSpPr>
        <p:spPr bwMode="auto">
          <a:xfrm>
            <a:off x="3886408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68963" name="Rectangle 3"/>
          <p:cNvSpPr>
            <a:spLocks noChangeArrowheads="1"/>
          </p:cNvSpPr>
          <p:nvPr/>
        </p:nvSpPr>
        <p:spPr bwMode="auto">
          <a:xfrm>
            <a:off x="3886408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48" tIns="0" rIns="19048" bIns="0" anchor="b"/>
          <a:lstStyle/>
          <a:p>
            <a:pPr algn="r" defTabSz="915018" eaLnBrk="0" hangingPunct="0"/>
            <a:r>
              <a:rPr lang="fr-CA" sz="1000" i="1">
                <a:latin typeface="Times New Roman" pitchFamily="18" charset="0"/>
              </a:rPr>
              <a:t>11</a:t>
            </a:r>
          </a:p>
        </p:txBody>
      </p:sp>
      <p:sp>
        <p:nvSpPr>
          <p:cNvPr id="168964" name="Rectangle 4"/>
          <p:cNvSpPr>
            <a:spLocks noChangeArrowheads="1"/>
          </p:cNvSpPr>
          <p:nvPr/>
        </p:nvSpPr>
        <p:spPr bwMode="auto">
          <a:xfrm>
            <a:off x="0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68965" name="Rectangle 5"/>
          <p:cNvSpPr>
            <a:spLocks noChangeArrowheads="1"/>
          </p:cNvSpPr>
          <p:nvPr/>
        </p:nvSpPr>
        <p:spPr bwMode="auto">
          <a:xfrm>
            <a:off x="0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68966" name="Rectangle 6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68967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6" name="Rectangle 2"/>
          <p:cNvSpPr>
            <a:spLocks noChangeArrowheads="1"/>
          </p:cNvSpPr>
          <p:nvPr/>
        </p:nvSpPr>
        <p:spPr bwMode="auto">
          <a:xfrm>
            <a:off x="3886408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69987" name="Rectangle 3"/>
          <p:cNvSpPr>
            <a:spLocks noChangeArrowheads="1"/>
          </p:cNvSpPr>
          <p:nvPr/>
        </p:nvSpPr>
        <p:spPr bwMode="auto">
          <a:xfrm>
            <a:off x="3886408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48" tIns="0" rIns="19048" bIns="0" anchor="b"/>
          <a:lstStyle/>
          <a:p>
            <a:pPr algn="r" defTabSz="915018" eaLnBrk="0" hangingPunct="0"/>
            <a:r>
              <a:rPr lang="fr-CA" sz="1000" i="1">
                <a:latin typeface="Times New Roman" pitchFamily="18" charset="0"/>
              </a:rPr>
              <a:t>12</a:t>
            </a:r>
          </a:p>
        </p:txBody>
      </p:sp>
      <p:sp>
        <p:nvSpPr>
          <p:cNvPr id="169988" name="Rectangle 4"/>
          <p:cNvSpPr>
            <a:spLocks noChangeArrowheads="1"/>
          </p:cNvSpPr>
          <p:nvPr/>
        </p:nvSpPr>
        <p:spPr bwMode="auto">
          <a:xfrm>
            <a:off x="0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69989" name="Rectangle 5"/>
          <p:cNvSpPr>
            <a:spLocks noChangeArrowheads="1"/>
          </p:cNvSpPr>
          <p:nvPr/>
        </p:nvSpPr>
        <p:spPr bwMode="auto">
          <a:xfrm>
            <a:off x="0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69990" name="Rectangle 6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69991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0" name="Rectangle 2"/>
          <p:cNvSpPr>
            <a:spLocks noChangeArrowheads="1"/>
          </p:cNvSpPr>
          <p:nvPr/>
        </p:nvSpPr>
        <p:spPr bwMode="auto">
          <a:xfrm>
            <a:off x="3886408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71011" name="Rectangle 3"/>
          <p:cNvSpPr>
            <a:spLocks noChangeArrowheads="1"/>
          </p:cNvSpPr>
          <p:nvPr/>
        </p:nvSpPr>
        <p:spPr bwMode="auto">
          <a:xfrm>
            <a:off x="3886408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48" tIns="0" rIns="19048" bIns="0" anchor="b"/>
          <a:lstStyle/>
          <a:p>
            <a:pPr algn="r" defTabSz="915018" eaLnBrk="0" hangingPunct="0"/>
            <a:r>
              <a:rPr lang="fr-CA" sz="1000" i="1">
                <a:latin typeface="Times New Roman" pitchFamily="18" charset="0"/>
              </a:rPr>
              <a:t>13</a:t>
            </a:r>
          </a:p>
        </p:txBody>
      </p:sp>
      <p:sp>
        <p:nvSpPr>
          <p:cNvPr id="171012" name="Rectangle 4"/>
          <p:cNvSpPr>
            <a:spLocks noChangeArrowheads="1"/>
          </p:cNvSpPr>
          <p:nvPr/>
        </p:nvSpPr>
        <p:spPr bwMode="auto">
          <a:xfrm>
            <a:off x="0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71013" name="Rectangle 5"/>
          <p:cNvSpPr>
            <a:spLocks noChangeArrowheads="1"/>
          </p:cNvSpPr>
          <p:nvPr/>
        </p:nvSpPr>
        <p:spPr bwMode="auto">
          <a:xfrm>
            <a:off x="0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71014" name="Rectangle 6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71015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4" name="Rectangle 2"/>
          <p:cNvSpPr>
            <a:spLocks noChangeArrowheads="1"/>
          </p:cNvSpPr>
          <p:nvPr/>
        </p:nvSpPr>
        <p:spPr bwMode="auto">
          <a:xfrm>
            <a:off x="3886408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72035" name="Rectangle 3"/>
          <p:cNvSpPr>
            <a:spLocks noChangeArrowheads="1"/>
          </p:cNvSpPr>
          <p:nvPr/>
        </p:nvSpPr>
        <p:spPr bwMode="auto">
          <a:xfrm>
            <a:off x="3886408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48" tIns="0" rIns="19048" bIns="0" anchor="b"/>
          <a:lstStyle/>
          <a:p>
            <a:pPr algn="r" defTabSz="915018" eaLnBrk="0" hangingPunct="0"/>
            <a:r>
              <a:rPr lang="fr-CA" sz="1000" i="1">
                <a:latin typeface="Times New Roman" pitchFamily="18" charset="0"/>
              </a:rPr>
              <a:t>8</a:t>
            </a:r>
          </a:p>
        </p:txBody>
      </p:sp>
      <p:sp>
        <p:nvSpPr>
          <p:cNvPr id="172036" name="Rectangle 4"/>
          <p:cNvSpPr>
            <a:spLocks noChangeArrowheads="1"/>
          </p:cNvSpPr>
          <p:nvPr/>
        </p:nvSpPr>
        <p:spPr bwMode="auto">
          <a:xfrm>
            <a:off x="0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72037" name="Rectangle 5"/>
          <p:cNvSpPr>
            <a:spLocks noChangeArrowheads="1"/>
          </p:cNvSpPr>
          <p:nvPr/>
        </p:nvSpPr>
        <p:spPr bwMode="auto">
          <a:xfrm>
            <a:off x="0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72038" name="Rectangle 6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72039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058" name="Rectangle 2"/>
          <p:cNvSpPr>
            <a:spLocks noChangeArrowheads="1"/>
          </p:cNvSpPr>
          <p:nvPr/>
        </p:nvSpPr>
        <p:spPr bwMode="auto">
          <a:xfrm>
            <a:off x="3886408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73059" name="Rectangle 3"/>
          <p:cNvSpPr>
            <a:spLocks noChangeArrowheads="1"/>
          </p:cNvSpPr>
          <p:nvPr/>
        </p:nvSpPr>
        <p:spPr bwMode="auto">
          <a:xfrm>
            <a:off x="3886408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48" tIns="0" rIns="19048" bIns="0" anchor="b"/>
          <a:lstStyle/>
          <a:p>
            <a:pPr algn="r" defTabSz="915018" eaLnBrk="0" hangingPunct="0"/>
            <a:r>
              <a:rPr lang="fr-CA" sz="1000" i="1">
                <a:latin typeface="Times New Roman" pitchFamily="18" charset="0"/>
              </a:rPr>
              <a:t>10</a:t>
            </a:r>
          </a:p>
        </p:txBody>
      </p:sp>
      <p:sp>
        <p:nvSpPr>
          <p:cNvPr id="173060" name="Rectangle 4"/>
          <p:cNvSpPr>
            <a:spLocks noChangeArrowheads="1"/>
          </p:cNvSpPr>
          <p:nvPr/>
        </p:nvSpPr>
        <p:spPr bwMode="auto">
          <a:xfrm>
            <a:off x="0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73061" name="Rectangle 5"/>
          <p:cNvSpPr>
            <a:spLocks noChangeArrowheads="1"/>
          </p:cNvSpPr>
          <p:nvPr/>
        </p:nvSpPr>
        <p:spPr bwMode="auto">
          <a:xfrm>
            <a:off x="0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73062" name="Rectangle 6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73063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2" name="Rectangle 2"/>
          <p:cNvSpPr>
            <a:spLocks noChangeArrowheads="1"/>
          </p:cNvSpPr>
          <p:nvPr/>
        </p:nvSpPr>
        <p:spPr bwMode="auto">
          <a:xfrm>
            <a:off x="3886408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74083" name="Rectangle 3"/>
          <p:cNvSpPr>
            <a:spLocks noChangeArrowheads="1"/>
          </p:cNvSpPr>
          <p:nvPr/>
        </p:nvSpPr>
        <p:spPr bwMode="auto">
          <a:xfrm>
            <a:off x="3886408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48" tIns="0" rIns="19048" bIns="0" anchor="b"/>
          <a:lstStyle/>
          <a:p>
            <a:pPr algn="r" defTabSz="915018" eaLnBrk="0" hangingPunct="0"/>
            <a:r>
              <a:rPr lang="fr-CA" sz="1000" i="1">
                <a:latin typeface="Times New Roman" pitchFamily="18" charset="0"/>
              </a:rPr>
              <a:t>11</a:t>
            </a:r>
          </a:p>
        </p:txBody>
      </p:sp>
      <p:sp>
        <p:nvSpPr>
          <p:cNvPr id="174084" name="Rectangle 4"/>
          <p:cNvSpPr>
            <a:spLocks noChangeArrowheads="1"/>
          </p:cNvSpPr>
          <p:nvPr/>
        </p:nvSpPr>
        <p:spPr bwMode="auto">
          <a:xfrm>
            <a:off x="0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74085" name="Rectangle 5"/>
          <p:cNvSpPr>
            <a:spLocks noChangeArrowheads="1"/>
          </p:cNvSpPr>
          <p:nvPr/>
        </p:nvSpPr>
        <p:spPr bwMode="auto">
          <a:xfrm>
            <a:off x="0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74086" name="Rectangle 6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74087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106" name="Rectangle 2"/>
          <p:cNvSpPr>
            <a:spLocks noChangeArrowheads="1"/>
          </p:cNvSpPr>
          <p:nvPr/>
        </p:nvSpPr>
        <p:spPr bwMode="auto">
          <a:xfrm>
            <a:off x="3886408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75107" name="Rectangle 3"/>
          <p:cNvSpPr>
            <a:spLocks noChangeArrowheads="1"/>
          </p:cNvSpPr>
          <p:nvPr/>
        </p:nvSpPr>
        <p:spPr bwMode="auto">
          <a:xfrm>
            <a:off x="3886408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48" tIns="0" rIns="19048" bIns="0" anchor="b"/>
          <a:lstStyle/>
          <a:p>
            <a:pPr algn="r" defTabSz="915018" eaLnBrk="0" hangingPunct="0"/>
            <a:r>
              <a:rPr lang="fr-CA" sz="1000" i="1">
                <a:latin typeface="Times New Roman" pitchFamily="18" charset="0"/>
              </a:rPr>
              <a:t>12</a:t>
            </a:r>
          </a:p>
        </p:txBody>
      </p:sp>
      <p:sp>
        <p:nvSpPr>
          <p:cNvPr id="175108" name="Rectangle 4"/>
          <p:cNvSpPr>
            <a:spLocks noChangeArrowheads="1"/>
          </p:cNvSpPr>
          <p:nvPr/>
        </p:nvSpPr>
        <p:spPr bwMode="auto">
          <a:xfrm>
            <a:off x="0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75109" name="Rectangle 5"/>
          <p:cNvSpPr>
            <a:spLocks noChangeArrowheads="1"/>
          </p:cNvSpPr>
          <p:nvPr/>
        </p:nvSpPr>
        <p:spPr bwMode="auto">
          <a:xfrm>
            <a:off x="0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75110" name="Rectangle 6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75111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4" name="Rectangle 2"/>
          <p:cNvSpPr>
            <a:spLocks noChangeArrowheads="1"/>
          </p:cNvSpPr>
          <p:nvPr/>
        </p:nvSpPr>
        <p:spPr bwMode="auto">
          <a:xfrm>
            <a:off x="3886408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77155" name="Rectangle 3"/>
          <p:cNvSpPr>
            <a:spLocks noChangeArrowheads="1"/>
          </p:cNvSpPr>
          <p:nvPr/>
        </p:nvSpPr>
        <p:spPr bwMode="auto">
          <a:xfrm>
            <a:off x="3886408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48" tIns="0" rIns="19048" bIns="0" anchor="b"/>
          <a:lstStyle/>
          <a:p>
            <a:pPr algn="r" defTabSz="915018" eaLnBrk="0" hangingPunct="0"/>
            <a:r>
              <a:rPr lang="fr-CA" sz="1000" i="1">
                <a:latin typeface="Times New Roman" pitchFamily="18" charset="0"/>
              </a:rPr>
              <a:t>8</a:t>
            </a:r>
          </a:p>
        </p:txBody>
      </p:sp>
      <p:sp>
        <p:nvSpPr>
          <p:cNvPr id="177156" name="Rectangle 4"/>
          <p:cNvSpPr>
            <a:spLocks noChangeArrowheads="1"/>
          </p:cNvSpPr>
          <p:nvPr/>
        </p:nvSpPr>
        <p:spPr bwMode="auto">
          <a:xfrm>
            <a:off x="0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77157" name="Rectangle 5"/>
          <p:cNvSpPr>
            <a:spLocks noChangeArrowheads="1"/>
          </p:cNvSpPr>
          <p:nvPr/>
        </p:nvSpPr>
        <p:spPr bwMode="auto">
          <a:xfrm>
            <a:off x="0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77158" name="Rectangle 6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77159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Rectangle 2"/>
          <p:cNvSpPr>
            <a:spLocks noChangeArrowheads="1"/>
          </p:cNvSpPr>
          <p:nvPr/>
        </p:nvSpPr>
        <p:spPr bwMode="auto">
          <a:xfrm>
            <a:off x="3886408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78179" name="Rectangle 3"/>
          <p:cNvSpPr>
            <a:spLocks noChangeArrowheads="1"/>
          </p:cNvSpPr>
          <p:nvPr/>
        </p:nvSpPr>
        <p:spPr bwMode="auto">
          <a:xfrm>
            <a:off x="3886408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48" tIns="0" rIns="19048" bIns="0" anchor="b"/>
          <a:lstStyle/>
          <a:p>
            <a:pPr algn="r" defTabSz="915018" eaLnBrk="0" hangingPunct="0"/>
            <a:r>
              <a:rPr lang="fr-CA" sz="1000" i="1">
                <a:latin typeface="Times New Roman" pitchFamily="18" charset="0"/>
              </a:rPr>
              <a:t>8</a:t>
            </a:r>
          </a:p>
        </p:txBody>
      </p:sp>
      <p:sp>
        <p:nvSpPr>
          <p:cNvPr id="178180" name="Rectangle 4"/>
          <p:cNvSpPr>
            <a:spLocks noChangeArrowheads="1"/>
          </p:cNvSpPr>
          <p:nvPr/>
        </p:nvSpPr>
        <p:spPr bwMode="auto">
          <a:xfrm>
            <a:off x="0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78181" name="Rectangle 5"/>
          <p:cNvSpPr>
            <a:spLocks noChangeArrowheads="1"/>
          </p:cNvSpPr>
          <p:nvPr/>
        </p:nvSpPr>
        <p:spPr bwMode="auto">
          <a:xfrm>
            <a:off x="0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78182" name="Rectangle 6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78183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202" name="Rectangle 2"/>
          <p:cNvSpPr>
            <a:spLocks noChangeArrowheads="1"/>
          </p:cNvSpPr>
          <p:nvPr/>
        </p:nvSpPr>
        <p:spPr bwMode="auto">
          <a:xfrm>
            <a:off x="3886408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79203" name="Rectangle 3"/>
          <p:cNvSpPr>
            <a:spLocks noChangeArrowheads="1"/>
          </p:cNvSpPr>
          <p:nvPr/>
        </p:nvSpPr>
        <p:spPr bwMode="auto">
          <a:xfrm>
            <a:off x="3886408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48" tIns="0" rIns="19048" bIns="0" anchor="b"/>
          <a:lstStyle/>
          <a:p>
            <a:pPr algn="r" defTabSz="915018" eaLnBrk="0" hangingPunct="0"/>
            <a:r>
              <a:rPr lang="fr-CA" sz="1000" i="1">
                <a:latin typeface="Times New Roman" pitchFamily="18" charset="0"/>
              </a:rPr>
              <a:t>10</a:t>
            </a:r>
          </a:p>
        </p:txBody>
      </p:sp>
      <p:sp>
        <p:nvSpPr>
          <p:cNvPr id="179204" name="Rectangle 4"/>
          <p:cNvSpPr>
            <a:spLocks noChangeArrowheads="1"/>
          </p:cNvSpPr>
          <p:nvPr/>
        </p:nvSpPr>
        <p:spPr bwMode="auto">
          <a:xfrm>
            <a:off x="0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79205" name="Rectangle 5"/>
          <p:cNvSpPr>
            <a:spLocks noChangeArrowheads="1"/>
          </p:cNvSpPr>
          <p:nvPr/>
        </p:nvSpPr>
        <p:spPr bwMode="auto">
          <a:xfrm>
            <a:off x="0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79206" name="Rectangle 6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79207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6" name="Rectangle 2"/>
          <p:cNvSpPr>
            <a:spLocks noChangeArrowheads="1"/>
          </p:cNvSpPr>
          <p:nvPr/>
        </p:nvSpPr>
        <p:spPr bwMode="auto">
          <a:xfrm>
            <a:off x="3886408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80227" name="Rectangle 3"/>
          <p:cNvSpPr>
            <a:spLocks noChangeArrowheads="1"/>
          </p:cNvSpPr>
          <p:nvPr/>
        </p:nvSpPr>
        <p:spPr bwMode="auto">
          <a:xfrm>
            <a:off x="3886408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48" tIns="0" rIns="19048" bIns="0" anchor="b"/>
          <a:lstStyle/>
          <a:p>
            <a:pPr algn="r" defTabSz="915018" eaLnBrk="0" hangingPunct="0"/>
            <a:r>
              <a:rPr lang="fr-CA" sz="1000" i="1">
                <a:latin typeface="Times New Roman" pitchFamily="18" charset="0"/>
              </a:rPr>
              <a:t>11</a:t>
            </a:r>
          </a:p>
        </p:txBody>
      </p:sp>
      <p:sp>
        <p:nvSpPr>
          <p:cNvPr id="180228" name="Rectangle 4"/>
          <p:cNvSpPr>
            <a:spLocks noChangeArrowheads="1"/>
          </p:cNvSpPr>
          <p:nvPr/>
        </p:nvSpPr>
        <p:spPr bwMode="auto">
          <a:xfrm>
            <a:off x="0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80229" name="Rectangle 5"/>
          <p:cNvSpPr>
            <a:spLocks noChangeArrowheads="1"/>
          </p:cNvSpPr>
          <p:nvPr/>
        </p:nvSpPr>
        <p:spPr bwMode="auto">
          <a:xfrm>
            <a:off x="0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80230" name="Rectangle 6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80231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Rectangle 2"/>
          <p:cNvSpPr>
            <a:spLocks noChangeArrowheads="1"/>
          </p:cNvSpPr>
          <p:nvPr/>
        </p:nvSpPr>
        <p:spPr bwMode="auto">
          <a:xfrm>
            <a:off x="3886408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81251" name="Rectangle 3"/>
          <p:cNvSpPr>
            <a:spLocks noChangeArrowheads="1"/>
          </p:cNvSpPr>
          <p:nvPr/>
        </p:nvSpPr>
        <p:spPr bwMode="auto">
          <a:xfrm>
            <a:off x="3886408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48" tIns="0" rIns="19048" bIns="0" anchor="b"/>
          <a:lstStyle/>
          <a:p>
            <a:pPr algn="r" defTabSz="915018" eaLnBrk="0" hangingPunct="0"/>
            <a:r>
              <a:rPr lang="fr-CA" sz="1000" i="1">
                <a:latin typeface="Times New Roman" pitchFamily="18" charset="0"/>
              </a:rPr>
              <a:t>12</a:t>
            </a:r>
          </a:p>
        </p:txBody>
      </p:sp>
      <p:sp>
        <p:nvSpPr>
          <p:cNvPr id="181252" name="Rectangle 4"/>
          <p:cNvSpPr>
            <a:spLocks noChangeArrowheads="1"/>
          </p:cNvSpPr>
          <p:nvPr/>
        </p:nvSpPr>
        <p:spPr bwMode="auto">
          <a:xfrm>
            <a:off x="0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81253" name="Rectangle 5"/>
          <p:cNvSpPr>
            <a:spLocks noChangeArrowheads="1"/>
          </p:cNvSpPr>
          <p:nvPr/>
        </p:nvSpPr>
        <p:spPr bwMode="auto">
          <a:xfrm>
            <a:off x="0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81254" name="Rectangle 6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81255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8" name="Rectangle 2"/>
          <p:cNvSpPr>
            <a:spLocks noChangeArrowheads="1"/>
          </p:cNvSpPr>
          <p:nvPr/>
        </p:nvSpPr>
        <p:spPr bwMode="auto">
          <a:xfrm>
            <a:off x="3886408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83299" name="Rectangle 3"/>
          <p:cNvSpPr>
            <a:spLocks noChangeArrowheads="1"/>
          </p:cNvSpPr>
          <p:nvPr/>
        </p:nvSpPr>
        <p:spPr bwMode="auto">
          <a:xfrm>
            <a:off x="3886408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48" tIns="0" rIns="19048" bIns="0" anchor="b"/>
          <a:lstStyle/>
          <a:p>
            <a:pPr algn="r" defTabSz="915018" eaLnBrk="0" hangingPunct="0"/>
            <a:r>
              <a:rPr lang="fr-CA" sz="1000" i="1">
                <a:latin typeface="Times New Roman" pitchFamily="18" charset="0"/>
              </a:rPr>
              <a:t>8</a:t>
            </a:r>
          </a:p>
        </p:txBody>
      </p:sp>
      <p:sp>
        <p:nvSpPr>
          <p:cNvPr id="183300" name="Rectangle 4"/>
          <p:cNvSpPr>
            <a:spLocks noChangeArrowheads="1"/>
          </p:cNvSpPr>
          <p:nvPr/>
        </p:nvSpPr>
        <p:spPr bwMode="auto">
          <a:xfrm>
            <a:off x="0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83301" name="Rectangle 5"/>
          <p:cNvSpPr>
            <a:spLocks noChangeArrowheads="1"/>
          </p:cNvSpPr>
          <p:nvPr/>
        </p:nvSpPr>
        <p:spPr bwMode="auto">
          <a:xfrm>
            <a:off x="0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83302" name="Rectangle 6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83303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2" name="Rectangle 2"/>
          <p:cNvSpPr>
            <a:spLocks noChangeArrowheads="1"/>
          </p:cNvSpPr>
          <p:nvPr/>
        </p:nvSpPr>
        <p:spPr bwMode="auto">
          <a:xfrm>
            <a:off x="3886408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84323" name="Rectangle 3"/>
          <p:cNvSpPr>
            <a:spLocks noChangeArrowheads="1"/>
          </p:cNvSpPr>
          <p:nvPr/>
        </p:nvSpPr>
        <p:spPr bwMode="auto">
          <a:xfrm>
            <a:off x="3886408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48" tIns="0" rIns="19048" bIns="0" anchor="b"/>
          <a:lstStyle/>
          <a:p>
            <a:pPr algn="r" defTabSz="915018" eaLnBrk="0" hangingPunct="0"/>
            <a:r>
              <a:rPr lang="fr-CA" sz="1000" i="1">
                <a:latin typeface="Times New Roman" pitchFamily="18" charset="0"/>
              </a:rPr>
              <a:t>8</a:t>
            </a:r>
          </a:p>
        </p:txBody>
      </p:sp>
      <p:sp>
        <p:nvSpPr>
          <p:cNvPr id="184324" name="Rectangle 4"/>
          <p:cNvSpPr>
            <a:spLocks noChangeArrowheads="1"/>
          </p:cNvSpPr>
          <p:nvPr/>
        </p:nvSpPr>
        <p:spPr bwMode="auto">
          <a:xfrm>
            <a:off x="0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84325" name="Rectangle 5"/>
          <p:cNvSpPr>
            <a:spLocks noChangeArrowheads="1"/>
          </p:cNvSpPr>
          <p:nvPr/>
        </p:nvSpPr>
        <p:spPr bwMode="auto">
          <a:xfrm>
            <a:off x="0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84326" name="Rectangle 6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84327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</p:spTree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490" name="Rectangle 2"/>
          <p:cNvSpPr>
            <a:spLocks noChangeArrowheads="1"/>
          </p:cNvSpPr>
          <p:nvPr/>
        </p:nvSpPr>
        <p:spPr bwMode="auto">
          <a:xfrm>
            <a:off x="3886408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91491" name="Rectangle 3"/>
          <p:cNvSpPr>
            <a:spLocks noChangeArrowheads="1"/>
          </p:cNvSpPr>
          <p:nvPr/>
        </p:nvSpPr>
        <p:spPr bwMode="auto">
          <a:xfrm>
            <a:off x="3886408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48" tIns="0" rIns="19048" bIns="0" anchor="b"/>
          <a:lstStyle/>
          <a:p>
            <a:pPr algn="r" defTabSz="915018" eaLnBrk="0" hangingPunct="0"/>
            <a:r>
              <a:rPr lang="fr-CA" sz="1000" i="1">
                <a:latin typeface="Times New Roman" pitchFamily="18" charset="0"/>
              </a:rPr>
              <a:t>8</a:t>
            </a:r>
          </a:p>
        </p:txBody>
      </p:sp>
      <p:sp>
        <p:nvSpPr>
          <p:cNvPr id="191492" name="Rectangle 4"/>
          <p:cNvSpPr>
            <a:spLocks noChangeArrowheads="1"/>
          </p:cNvSpPr>
          <p:nvPr/>
        </p:nvSpPr>
        <p:spPr bwMode="auto">
          <a:xfrm>
            <a:off x="0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91493" name="Rectangle 5"/>
          <p:cNvSpPr>
            <a:spLocks noChangeArrowheads="1"/>
          </p:cNvSpPr>
          <p:nvPr/>
        </p:nvSpPr>
        <p:spPr bwMode="auto">
          <a:xfrm>
            <a:off x="0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91494" name="Rectangle 6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91495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</p:spTree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4" name="Rectangle 2"/>
          <p:cNvSpPr>
            <a:spLocks noChangeArrowheads="1"/>
          </p:cNvSpPr>
          <p:nvPr/>
        </p:nvSpPr>
        <p:spPr bwMode="auto">
          <a:xfrm>
            <a:off x="3886408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92515" name="Rectangle 3"/>
          <p:cNvSpPr>
            <a:spLocks noChangeArrowheads="1"/>
          </p:cNvSpPr>
          <p:nvPr/>
        </p:nvSpPr>
        <p:spPr bwMode="auto">
          <a:xfrm>
            <a:off x="3886408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48" tIns="0" rIns="19048" bIns="0" anchor="b"/>
          <a:lstStyle/>
          <a:p>
            <a:pPr algn="r" defTabSz="915018" eaLnBrk="0" hangingPunct="0"/>
            <a:r>
              <a:rPr lang="fr-CA" sz="1000" i="1">
                <a:latin typeface="Times New Roman" pitchFamily="18" charset="0"/>
              </a:rPr>
              <a:t>10</a:t>
            </a:r>
          </a:p>
        </p:txBody>
      </p:sp>
      <p:sp>
        <p:nvSpPr>
          <p:cNvPr id="192516" name="Rectangle 4"/>
          <p:cNvSpPr>
            <a:spLocks noChangeArrowheads="1"/>
          </p:cNvSpPr>
          <p:nvPr/>
        </p:nvSpPr>
        <p:spPr bwMode="auto">
          <a:xfrm>
            <a:off x="0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92517" name="Rectangle 5"/>
          <p:cNvSpPr>
            <a:spLocks noChangeArrowheads="1"/>
          </p:cNvSpPr>
          <p:nvPr/>
        </p:nvSpPr>
        <p:spPr bwMode="auto">
          <a:xfrm>
            <a:off x="0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92518" name="Rectangle 6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92519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</p:spTree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8" name="Rectangle 2"/>
          <p:cNvSpPr>
            <a:spLocks noChangeArrowheads="1"/>
          </p:cNvSpPr>
          <p:nvPr/>
        </p:nvSpPr>
        <p:spPr bwMode="auto">
          <a:xfrm>
            <a:off x="3886408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93539" name="Rectangle 3"/>
          <p:cNvSpPr>
            <a:spLocks noChangeArrowheads="1"/>
          </p:cNvSpPr>
          <p:nvPr/>
        </p:nvSpPr>
        <p:spPr bwMode="auto">
          <a:xfrm>
            <a:off x="3886408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48" tIns="0" rIns="19048" bIns="0" anchor="b"/>
          <a:lstStyle/>
          <a:p>
            <a:pPr algn="r" defTabSz="915018" eaLnBrk="0" hangingPunct="0"/>
            <a:r>
              <a:rPr lang="fr-CA" sz="1000" i="1">
                <a:latin typeface="Times New Roman" pitchFamily="18" charset="0"/>
              </a:rPr>
              <a:t>11</a:t>
            </a:r>
          </a:p>
        </p:txBody>
      </p:sp>
      <p:sp>
        <p:nvSpPr>
          <p:cNvPr id="193540" name="Rectangle 4"/>
          <p:cNvSpPr>
            <a:spLocks noChangeArrowheads="1"/>
          </p:cNvSpPr>
          <p:nvPr/>
        </p:nvSpPr>
        <p:spPr bwMode="auto">
          <a:xfrm>
            <a:off x="0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93541" name="Rectangle 5"/>
          <p:cNvSpPr>
            <a:spLocks noChangeArrowheads="1"/>
          </p:cNvSpPr>
          <p:nvPr/>
        </p:nvSpPr>
        <p:spPr bwMode="auto">
          <a:xfrm>
            <a:off x="0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93542" name="Rectangle 6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93543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</p:spTree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62" name="Rectangle 2"/>
          <p:cNvSpPr>
            <a:spLocks noChangeArrowheads="1"/>
          </p:cNvSpPr>
          <p:nvPr/>
        </p:nvSpPr>
        <p:spPr bwMode="auto">
          <a:xfrm>
            <a:off x="3886408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94563" name="Rectangle 3"/>
          <p:cNvSpPr>
            <a:spLocks noChangeArrowheads="1"/>
          </p:cNvSpPr>
          <p:nvPr/>
        </p:nvSpPr>
        <p:spPr bwMode="auto">
          <a:xfrm>
            <a:off x="3886408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48" tIns="0" rIns="19048" bIns="0" anchor="b"/>
          <a:lstStyle/>
          <a:p>
            <a:pPr algn="r" defTabSz="915018" eaLnBrk="0" hangingPunct="0"/>
            <a:r>
              <a:rPr lang="fr-CA" sz="1000" i="1">
                <a:latin typeface="Times New Roman" pitchFamily="18" charset="0"/>
              </a:rPr>
              <a:t>12</a:t>
            </a:r>
          </a:p>
        </p:txBody>
      </p:sp>
      <p:sp>
        <p:nvSpPr>
          <p:cNvPr id="194564" name="Rectangle 4"/>
          <p:cNvSpPr>
            <a:spLocks noChangeArrowheads="1"/>
          </p:cNvSpPr>
          <p:nvPr/>
        </p:nvSpPr>
        <p:spPr bwMode="auto">
          <a:xfrm>
            <a:off x="0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94565" name="Rectangle 5"/>
          <p:cNvSpPr>
            <a:spLocks noChangeArrowheads="1"/>
          </p:cNvSpPr>
          <p:nvPr/>
        </p:nvSpPr>
        <p:spPr bwMode="auto">
          <a:xfrm>
            <a:off x="0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94566" name="Rectangle 6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94567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</p:spTree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6" name="Rectangle 2"/>
          <p:cNvSpPr>
            <a:spLocks noChangeArrowheads="1"/>
          </p:cNvSpPr>
          <p:nvPr/>
        </p:nvSpPr>
        <p:spPr bwMode="auto">
          <a:xfrm>
            <a:off x="3886408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95587" name="Rectangle 3"/>
          <p:cNvSpPr>
            <a:spLocks noChangeArrowheads="1"/>
          </p:cNvSpPr>
          <p:nvPr/>
        </p:nvSpPr>
        <p:spPr bwMode="auto">
          <a:xfrm>
            <a:off x="3886408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48" tIns="0" rIns="19048" bIns="0" anchor="b"/>
          <a:lstStyle/>
          <a:p>
            <a:pPr algn="r" defTabSz="915018" eaLnBrk="0" hangingPunct="0"/>
            <a:r>
              <a:rPr lang="fr-CA" sz="1000" i="1">
                <a:latin typeface="Times New Roman" pitchFamily="18" charset="0"/>
              </a:rPr>
              <a:t>12</a:t>
            </a:r>
          </a:p>
        </p:txBody>
      </p:sp>
      <p:sp>
        <p:nvSpPr>
          <p:cNvPr id="195588" name="Rectangle 4"/>
          <p:cNvSpPr>
            <a:spLocks noChangeArrowheads="1"/>
          </p:cNvSpPr>
          <p:nvPr/>
        </p:nvSpPr>
        <p:spPr bwMode="auto">
          <a:xfrm>
            <a:off x="0" y="868680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95589" name="Rectangle 5"/>
          <p:cNvSpPr>
            <a:spLocks noChangeArrowheads="1"/>
          </p:cNvSpPr>
          <p:nvPr/>
        </p:nvSpPr>
        <p:spPr bwMode="auto">
          <a:xfrm>
            <a:off x="0" y="0"/>
            <a:ext cx="29715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7" rIns="91433" bIns="45717" anchor="ctr"/>
          <a:lstStyle/>
          <a:p>
            <a:pPr defTabSz="915018"/>
            <a:endParaRPr lang="en-CA"/>
          </a:p>
        </p:txBody>
      </p:sp>
      <p:sp>
        <p:nvSpPr>
          <p:cNvPr id="195590" name="Rectangle 6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95591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en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C1-</a:t>
            </a:r>
            <a:fld id="{AFDD582D-8DA2-49C7-9451-81B0E2EA240B}" type="slidenum">
              <a:rPr lang="fr-FR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dirty="0" smtClean="0"/>
              <a:t>Révision </a:t>
            </a:r>
            <a:r>
              <a:rPr lang="fr-FR" dirty="0" err="1" smtClean="0"/>
              <a:t>Mi-session</a:t>
            </a:r>
            <a:r>
              <a:rPr lang="fr-FR" dirty="0" smtClean="0"/>
              <a:t>-</a:t>
            </a:r>
            <a:fld id="{D86113C5-B4D4-43B2-AF6B-81BAD9F12345}" type="slidenum">
              <a:rPr lang="fr-FR" smtClean="0"/>
              <a:pPr/>
              <a:t>‹#›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en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191250" y="6400799"/>
            <a:ext cx="2495550" cy="320675"/>
          </a:xfrm>
        </p:spPr>
        <p:txBody>
          <a:bodyPr/>
          <a:lstStyle>
            <a:lvl1pPr>
              <a:defRPr/>
            </a:lvl1pPr>
          </a:lstStyle>
          <a:p>
            <a:r>
              <a:rPr lang="fr-FR" dirty="0" smtClean="0"/>
              <a:t>Révision </a:t>
            </a:r>
            <a:r>
              <a:rPr lang="fr-FR" dirty="0" err="1" smtClean="0"/>
              <a:t>Mi-session</a:t>
            </a:r>
            <a:r>
              <a:rPr lang="fr-FR" dirty="0" smtClean="0"/>
              <a:t>-</a:t>
            </a:r>
            <a:fld id="{D86113C5-B4D4-43B2-AF6B-81BAD9F12345}" type="slidenum">
              <a:rPr lang="fr-FR" smtClean="0"/>
              <a:pPr/>
              <a:t>‹#›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191250" y="6400799"/>
            <a:ext cx="2495550" cy="320675"/>
          </a:xfrm>
        </p:spPr>
        <p:txBody>
          <a:bodyPr/>
          <a:lstStyle>
            <a:lvl1pPr>
              <a:defRPr/>
            </a:lvl1pPr>
          </a:lstStyle>
          <a:p>
            <a:r>
              <a:rPr lang="fr-FR" dirty="0" smtClean="0"/>
              <a:t>Révision </a:t>
            </a:r>
            <a:r>
              <a:rPr lang="fr-FR" dirty="0" err="1" smtClean="0"/>
              <a:t>Mi-session</a:t>
            </a:r>
            <a:r>
              <a:rPr lang="fr-FR" dirty="0" smtClean="0"/>
              <a:t>-</a:t>
            </a:r>
            <a:fld id="{D86113C5-B4D4-43B2-AF6B-81BAD9F12345}" type="slidenum">
              <a:rPr lang="fr-FR" smtClean="0"/>
              <a:pPr/>
              <a:t>‹#›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en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10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191250" y="6400799"/>
            <a:ext cx="2495550" cy="320675"/>
          </a:xfrm>
        </p:spPr>
        <p:txBody>
          <a:bodyPr/>
          <a:lstStyle>
            <a:lvl1pPr>
              <a:defRPr/>
            </a:lvl1pPr>
          </a:lstStyle>
          <a:p>
            <a:r>
              <a:rPr lang="fr-FR" dirty="0" smtClean="0"/>
              <a:t>Révision </a:t>
            </a:r>
            <a:r>
              <a:rPr lang="fr-FR" dirty="0" err="1" smtClean="0"/>
              <a:t>Mi-session</a:t>
            </a:r>
            <a:r>
              <a:rPr lang="fr-FR" dirty="0" smtClean="0"/>
              <a:t>-</a:t>
            </a:r>
            <a:fld id="{D86113C5-B4D4-43B2-AF6B-81BAD9F12345}" type="slidenum">
              <a:rPr lang="fr-FR" smtClean="0"/>
              <a:pPr/>
              <a:t>‹#›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dirty="0" smtClean="0"/>
              <a:t>Révision </a:t>
            </a:r>
            <a:r>
              <a:rPr lang="fr-FR" dirty="0" err="1" smtClean="0"/>
              <a:t>Mi-session</a:t>
            </a:r>
            <a:r>
              <a:rPr lang="fr-FR" dirty="0" smtClean="0"/>
              <a:t>-</a:t>
            </a:r>
            <a:fld id="{D86113C5-B4D4-43B2-AF6B-81BAD9F12345}" type="slidenum">
              <a:rPr lang="fr-FR" smtClean="0"/>
              <a:pPr/>
              <a:t>‹#›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191250" y="6400799"/>
            <a:ext cx="2495550" cy="320675"/>
          </a:xfrm>
        </p:spPr>
        <p:txBody>
          <a:bodyPr/>
          <a:lstStyle>
            <a:lvl1pPr>
              <a:defRPr/>
            </a:lvl1pPr>
          </a:lstStyle>
          <a:p>
            <a:r>
              <a:rPr lang="fr-FR" dirty="0" smtClean="0"/>
              <a:t>Révision </a:t>
            </a:r>
            <a:r>
              <a:rPr lang="fr-FR" dirty="0" err="1" smtClean="0"/>
              <a:t>Mi-session</a:t>
            </a:r>
            <a:r>
              <a:rPr lang="fr-FR" dirty="0" smtClean="0"/>
              <a:t>-</a:t>
            </a:r>
            <a:fld id="{D86113C5-B4D4-43B2-AF6B-81BAD9F12345}" type="slidenum">
              <a:rPr lang="fr-FR" smtClean="0"/>
              <a:pPr/>
              <a:t>‹#›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en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191250" y="6400799"/>
            <a:ext cx="2495550" cy="320675"/>
          </a:xfrm>
        </p:spPr>
        <p:txBody>
          <a:bodyPr/>
          <a:lstStyle>
            <a:lvl1pPr>
              <a:defRPr/>
            </a:lvl1pPr>
          </a:lstStyle>
          <a:p>
            <a:r>
              <a:rPr lang="fr-FR" dirty="0" smtClean="0"/>
              <a:t>Révision </a:t>
            </a:r>
            <a:r>
              <a:rPr lang="fr-FR" dirty="0" err="1" smtClean="0"/>
              <a:t>Mi-session</a:t>
            </a:r>
            <a:r>
              <a:rPr lang="fr-FR" dirty="0" smtClean="0"/>
              <a:t>-</a:t>
            </a:r>
            <a:fld id="{D86113C5-B4D4-43B2-AF6B-81BAD9F12345}" type="slidenum">
              <a:rPr lang="fr-FR" smtClean="0"/>
              <a:pPr/>
              <a:t>‹#›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en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191250" y="6400799"/>
            <a:ext cx="2495550" cy="320675"/>
          </a:xfrm>
        </p:spPr>
        <p:txBody>
          <a:bodyPr/>
          <a:lstStyle>
            <a:lvl1pPr>
              <a:defRPr/>
            </a:lvl1pPr>
          </a:lstStyle>
          <a:p>
            <a:r>
              <a:rPr lang="fr-FR" dirty="0" smtClean="0"/>
              <a:t>Révision </a:t>
            </a:r>
            <a:r>
              <a:rPr lang="fr-FR" dirty="0" err="1" smtClean="0"/>
              <a:t>Mi-session</a:t>
            </a:r>
            <a:r>
              <a:rPr lang="fr-FR" dirty="0" smtClean="0"/>
              <a:t>-</a:t>
            </a:r>
            <a:fld id="{D86113C5-B4D4-43B2-AF6B-81BAD9F12345}" type="slidenum">
              <a:rPr lang="fr-FR" smtClean="0"/>
              <a:pPr/>
              <a:t>‹#›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191250" y="6400799"/>
            <a:ext cx="2495550" cy="320675"/>
          </a:xfrm>
        </p:spPr>
        <p:txBody>
          <a:bodyPr/>
          <a:lstStyle>
            <a:lvl1pPr>
              <a:defRPr/>
            </a:lvl1pPr>
          </a:lstStyle>
          <a:p>
            <a:r>
              <a:rPr lang="fr-FR" dirty="0" smtClean="0"/>
              <a:t>Révision </a:t>
            </a:r>
            <a:r>
              <a:rPr lang="fr-FR" dirty="0" err="1" smtClean="0"/>
              <a:t>Mi-session</a:t>
            </a:r>
            <a:r>
              <a:rPr lang="fr-FR" dirty="0" smtClean="0"/>
              <a:t>-</a:t>
            </a:r>
            <a:fld id="{D86113C5-B4D4-43B2-AF6B-81BAD9F12345}" type="slidenum">
              <a:rPr lang="fr-FR" smtClean="0"/>
              <a:pPr/>
              <a:t>‹#›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en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191250" y="6400799"/>
            <a:ext cx="2495550" cy="320675"/>
          </a:xfrm>
        </p:spPr>
        <p:txBody>
          <a:bodyPr/>
          <a:lstStyle>
            <a:lvl1pPr>
              <a:defRPr/>
            </a:lvl1pPr>
          </a:lstStyle>
          <a:p>
            <a:r>
              <a:rPr lang="fr-FR" dirty="0" smtClean="0"/>
              <a:t>Révision </a:t>
            </a:r>
            <a:r>
              <a:rPr lang="fr-FR" dirty="0" err="1" smtClean="0"/>
              <a:t>Mi-session</a:t>
            </a:r>
            <a:r>
              <a:rPr lang="fr-FR" dirty="0" smtClean="0"/>
              <a:t>-</a:t>
            </a:r>
            <a:fld id="{D86113C5-B4D4-43B2-AF6B-81BAD9F12345}" type="slidenum">
              <a:rPr lang="fr-FR" smtClean="0"/>
              <a:pPr/>
              <a:t>‹#›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Titre et texte sur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en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8229600" cy="2185988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en-CA" dirty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6553200" y="6467475"/>
            <a:ext cx="2133600" cy="254000"/>
          </a:xfrm>
        </p:spPr>
        <p:txBody>
          <a:bodyPr/>
          <a:lstStyle>
            <a:lvl1pPr>
              <a:defRPr/>
            </a:lvl1pPr>
          </a:lstStyle>
          <a:p>
            <a:r>
              <a:rPr lang="fr-FR" dirty="0" smtClean="0"/>
              <a:t>Révision </a:t>
            </a:r>
            <a:r>
              <a:rPr lang="fr-FR" dirty="0" err="1" smtClean="0"/>
              <a:t>Mi-session</a:t>
            </a:r>
            <a:r>
              <a:rPr lang="fr-FR" dirty="0" smtClean="0"/>
              <a:t>-</a:t>
            </a:r>
            <a:fld id="{D86113C5-B4D4-43B2-AF6B-81BAD9F12345}" type="slidenum">
              <a:rPr lang="fr-FR" smtClean="0"/>
              <a:pPr/>
              <a:t>‹#›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>
  <p:cSld name="Titre et contenu sur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en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229600" cy="2185988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C2-</a:t>
            </a:r>
            <a:fld id="{F522FE1F-0019-4B6B-9CFE-64CA78FFED4A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246864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re. Text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en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C2-</a:t>
            </a:r>
            <a:fld id="{0CE19FC8-D2E0-4DD2-BE00-F7F82BC8F0E1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41472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re. Texte et 2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en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u contenu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C2-</a:t>
            </a:r>
            <a:fld id="{A6F76B5C-1916-4758-8EEF-5242041E451B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24615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65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9865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9866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19866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FR"/>
          </a:p>
        </p:txBody>
      </p:sp>
      <p:sp>
        <p:nvSpPr>
          <p:cNvPr id="19866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191250" y="6400799"/>
            <a:ext cx="249555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r>
              <a:rPr lang="fr-FR" dirty="0" smtClean="0"/>
              <a:t>Révision – Examen Partiel-</a:t>
            </a:r>
            <a:fld id="{71436385-409C-4F69-9A0D-5437BB91C428}" type="slidenum">
              <a:rPr lang="fr-FR" smtClean="0"/>
              <a:pPr/>
              <a:t>‹#›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</p:sldLayoutIdLst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.emf"/><Relationship Id="rId4" Type="http://schemas.openxmlformats.org/officeDocument/2006/relationships/oleObject" Target="../embeddings/Microsoft_Excel_97-2003_Worksheet1.xls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2.emf"/><Relationship Id="rId4" Type="http://schemas.openxmlformats.org/officeDocument/2006/relationships/oleObject" Target="../embeddings/Microsoft_Word_97_-_2003_Document2.doc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7.emf"/><Relationship Id="rId4" Type="http://schemas.openxmlformats.org/officeDocument/2006/relationships/oleObject" Target="../embeddings/oleObject3.bin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8.emf"/><Relationship Id="rId4" Type="http://schemas.openxmlformats.org/officeDocument/2006/relationships/oleObject" Target="../embeddings/oleObject4.bin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9.emf"/><Relationship Id="rId4" Type="http://schemas.openxmlformats.org/officeDocument/2006/relationships/oleObject" Target="../embeddings/oleObject5.bin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10.emf"/><Relationship Id="rId4" Type="http://schemas.openxmlformats.org/officeDocument/2006/relationships/oleObject" Target="../embeddings/oleObject6.bin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11.emf"/><Relationship Id="rId4" Type="http://schemas.openxmlformats.org/officeDocument/2006/relationships/oleObject" Target="../embeddings/oleObject7.bin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12.emf"/><Relationship Id="rId4" Type="http://schemas.openxmlformats.org/officeDocument/2006/relationships/oleObject" Target="../embeddings/oleObject8.bin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9.vml"/><Relationship Id="rId5" Type="http://schemas.openxmlformats.org/officeDocument/2006/relationships/image" Target="../media/image13.emf"/><Relationship Id="rId4" Type="http://schemas.openxmlformats.org/officeDocument/2006/relationships/oleObject" Target="../embeddings/oleObject9.bin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5" Type="http://schemas.openxmlformats.org/officeDocument/2006/relationships/image" Target="../media/image14.emf"/><Relationship Id="rId4" Type="http://schemas.openxmlformats.org/officeDocument/2006/relationships/oleObject" Target="../embeddings/oleObject10.bin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7.xml"/><Relationship Id="rId7" Type="http://schemas.openxmlformats.org/officeDocument/2006/relationships/image" Target="../media/image16.e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12.bin"/><Relationship Id="rId5" Type="http://schemas.openxmlformats.org/officeDocument/2006/relationships/image" Target="../media/image15.emf"/><Relationship Id="rId4" Type="http://schemas.openxmlformats.org/officeDocument/2006/relationships/oleObject" Target="../embeddings/oleObject11.bin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2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5" Type="http://schemas.openxmlformats.org/officeDocument/2006/relationships/image" Target="../media/image17.emf"/><Relationship Id="rId4" Type="http://schemas.openxmlformats.org/officeDocument/2006/relationships/oleObject" Target="../embeddings/oleObject13.bin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4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4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8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Relationship Id="rId5" Type="http://schemas.openxmlformats.org/officeDocument/2006/relationships/image" Target="../media/image19.emf"/><Relationship Id="rId4" Type="http://schemas.openxmlformats.org/officeDocument/2006/relationships/oleObject" Target="../embeddings/oleObject14.bin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3.xml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4.vml"/><Relationship Id="rId5" Type="http://schemas.openxmlformats.org/officeDocument/2006/relationships/image" Target="../media/image20.emf"/><Relationship Id="rId4" Type="http://schemas.openxmlformats.org/officeDocument/2006/relationships/oleObject" Target="../embeddings/oleObject15.bin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14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14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3.xml"/><Relationship Id="rId7" Type="http://schemas.openxmlformats.org/officeDocument/2006/relationships/image" Target="../media/image23.emf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5.vml"/><Relationship Id="rId6" Type="http://schemas.openxmlformats.org/officeDocument/2006/relationships/oleObject" Target="../embeddings/oleObject17.bin"/><Relationship Id="rId5" Type="http://schemas.openxmlformats.org/officeDocument/2006/relationships/image" Target="../media/image22.emf"/><Relationship Id="rId4" Type="http://schemas.openxmlformats.org/officeDocument/2006/relationships/oleObject" Target="../embeddings/oleObject16.bin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4.xml"/><Relationship Id="rId7" Type="http://schemas.openxmlformats.org/officeDocument/2006/relationships/image" Target="../media/image25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6.vml"/><Relationship Id="rId6" Type="http://schemas.openxmlformats.org/officeDocument/2006/relationships/oleObject" Target="../embeddings/oleObject19.bin"/><Relationship Id="rId5" Type="http://schemas.openxmlformats.org/officeDocument/2006/relationships/image" Target="../media/image24.emf"/><Relationship Id="rId4" Type="http://schemas.openxmlformats.org/officeDocument/2006/relationships/oleObject" Target="../embeddings/oleObject18.bin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14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8.xml"/><Relationship Id="rId7" Type="http://schemas.openxmlformats.org/officeDocument/2006/relationships/image" Target="../media/image27.emf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7.vml"/><Relationship Id="rId6" Type="http://schemas.openxmlformats.org/officeDocument/2006/relationships/oleObject" Target="../embeddings/oleObject21.bin"/><Relationship Id="rId5" Type="http://schemas.openxmlformats.org/officeDocument/2006/relationships/image" Target="../media/image26.emf"/><Relationship Id="rId4" Type="http://schemas.openxmlformats.org/officeDocument/2006/relationships/oleObject" Target="../embeddings/oleObject20.bin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14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0.xml"/><Relationship Id="rId7" Type="http://schemas.openxmlformats.org/officeDocument/2006/relationships/image" Target="../media/image29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8.vml"/><Relationship Id="rId6" Type="http://schemas.openxmlformats.org/officeDocument/2006/relationships/oleObject" Target="../embeddings/oleObject23.bin"/><Relationship Id="rId5" Type="http://schemas.openxmlformats.org/officeDocument/2006/relationships/image" Target="../media/image28.emf"/><Relationship Id="rId4" Type="http://schemas.openxmlformats.org/officeDocument/2006/relationships/oleObject" Target="../embeddings/oleObject22.bin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2.xml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 dirty="0"/>
              <a:t>C1-</a:t>
            </a:r>
            <a:fld id="{E5872210-BB54-4F16-A567-5DC3CC2AF70C}" type="slidenum">
              <a:rPr lang="fr-FR"/>
              <a:pPr/>
              <a:t>1</a:t>
            </a:fld>
            <a:endParaRPr lang="fr-FR" dirty="0"/>
          </a:p>
        </p:txBody>
      </p:sp>
      <p:sp>
        <p:nvSpPr>
          <p:cNvPr id="2140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Modèles décisionnels en </a:t>
            </a:r>
            <a:r>
              <a:rPr lang="fr-FR" dirty="0" smtClean="0"/>
              <a:t>gestion – </a:t>
            </a:r>
            <a:br>
              <a:rPr lang="fr-FR" dirty="0" smtClean="0"/>
            </a:br>
            <a:r>
              <a:rPr lang="fr-FR" dirty="0" smtClean="0"/>
              <a:t>Révision – Examen Partiel</a:t>
            </a:r>
            <a:endParaRPr lang="fr-FR" dirty="0"/>
          </a:p>
        </p:txBody>
      </p:sp>
      <p:sp>
        <p:nvSpPr>
          <p:cNvPr id="2140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Introduction</a:t>
            </a:r>
          </a:p>
          <a:p>
            <a:r>
              <a:rPr lang="fr-FR" dirty="0"/>
              <a:t>Les modèles linéaires</a:t>
            </a:r>
          </a:p>
          <a:p>
            <a:r>
              <a:rPr lang="fr-FR" dirty="0"/>
              <a:t>La résolution des modèles linéaires continus</a:t>
            </a:r>
          </a:p>
          <a:p>
            <a:r>
              <a:rPr lang="fr-FR" dirty="0" smtClean="0"/>
              <a:t>Les </a:t>
            </a:r>
            <a:r>
              <a:rPr lang="fr-FR" dirty="0"/>
              <a:t>problèmes de réseaux</a:t>
            </a:r>
          </a:p>
          <a:p>
            <a:r>
              <a:rPr lang="fr-FR" dirty="0"/>
              <a:t>L’optimisation multicritère</a:t>
            </a:r>
          </a:p>
          <a:p>
            <a:r>
              <a:rPr lang="fr-FR" dirty="0"/>
              <a:t>Théorie de la décision</a:t>
            </a:r>
          </a:p>
        </p:txBody>
      </p:sp>
      <p:sp>
        <p:nvSpPr>
          <p:cNvPr id="5" name="Freeform 6"/>
          <p:cNvSpPr>
            <a:spLocks/>
          </p:cNvSpPr>
          <p:nvPr/>
        </p:nvSpPr>
        <p:spPr bwMode="auto">
          <a:xfrm>
            <a:off x="2899063" y="1637132"/>
            <a:ext cx="609600" cy="381000"/>
          </a:xfrm>
          <a:custGeom>
            <a:avLst/>
            <a:gdLst>
              <a:gd name="T0" fmla="*/ 0 w 390"/>
              <a:gd name="T1" fmla="*/ 2147483647 h 174"/>
              <a:gd name="T2" fmla="*/ 2147483647 w 390"/>
              <a:gd name="T3" fmla="*/ 2147483647 h 174"/>
              <a:gd name="T4" fmla="*/ 2147483647 w 390"/>
              <a:gd name="T5" fmla="*/ 2147483647 h 174"/>
              <a:gd name="T6" fmla="*/ 2147483647 w 390"/>
              <a:gd name="T7" fmla="*/ 0 h 174"/>
              <a:gd name="T8" fmla="*/ 2147483647 w 390"/>
              <a:gd name="T9" fmla="*/ 2147483647 h 174"/>
              <a:gd name="T10" fmla="*/ 2147483647 w 390"/>
              <a:gd name="T11" fmla="*/ 2147483647 h 174"/>
              <a:gd name="T12" fmla="*/ 0 w 390"/>
              <a:gd name="T13" fmla="*/ 2147483647 h 17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390"/>
              <a:gd name="T22" fmla="*/ 0 h 174"/>
              <a:gd name="T23" fmla="*/ 390 w 390"/>
              <a:gd name="T24" fmla="*/ 174 h 17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390" h="174">
                <a:moveTo>
                  <a:pt x="0" y="96"/>
                </a:moveTo>
                <a:lnTo>
                  <a:pt x="78" y="174"/>
                </a:lnTo>
                <a:lnTo>
                  <a:pt x="390" y="6"/>
                </a:lnTo>
                <a:lnTo>
                  <a:pt x="336" y="0"/>
                </a:lnTo>
                <a:lnTo>
                  <a:pt x="90" y="144"/>
                </a:lnTo>
                <a:lnTo>
                  <a:pt x="30" y="72"/>
                </a:lnTo>
                <a:lnTo>
                  <a:pt x="0" y="96"/>
                </a:lnTo>
                <a:close/>
              </a:path>
            </a:pathLst>
          </a:custGeom>
          <a:solidFill>
            <a:srgbClr val="990000"/>
          </a:solidFill>
          <a:ln w="12700" cap="sq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 dirty="0"/>
              <a:t>C1-</a:t>
            </a:r>
            <a:fld id="{0EB6705A-F7B5-4B9F-A8F2-935BB8E1E465}" type="slidenum">
              <a:rPr lang="fr-FR"/>
              <a:pPr/>
              <a:t>2</a:t>
            </a:fld>
            <a:endParaRPr lang="fr-FR" dirty="0"/>
          </a:p>
        </p:txBody>
      </p:sp>
      <p:sp>
        <p:nvSpPr>
          <p:cNvPr id="2181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But</a:t>
            </a:r>
            <a:endParaRPr lang="fr-FR" dirty="0"/>
          </a:p>
        </p:txBody>
      </p:sp>
      <p:sp>
        <p:nvSpPr>
          <p:cNvPr id="2181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09575" y="1600200"/>
            <a:ext cx="8372475" cy="4525963"/>
          </a:xfrm>
        </p:spPr>
        <p:txBody>
          <a:bodyPr/>
          <a:lstStyle/>
          <a:p>
            <a:r>
              <a:rPr lang="fr-CA" dirty="0"/>
              <a:t>La recherche opérationnelle permet de solutionner des problèmes complexes de gestion (gérer </a:t>
            </a:r>
            <a:r>
              <a:rPr lang="fr-CA" dirty="0">
                <a:cs typeface="Times New Roman" pitchFamily="18" charset="0"/>
              </a:rPr>
              <a:t>→</a:t>
            </a:r>
            <a:r>
              <a:rPr lang="fr-CA" dirty="0"/>
              <a:t> décider)</a:t>
            </a:r>
          </a:p>
          <a:p>
            <a:r>
              <a:rPr lang="fr-CA" dirty="0"/>
              <a:t>Elle traite des problèmes dans lesquels il faut choisir parmi plusieurs actions (décisions) possibles celle qui optimise un objectif donné</a:t>
            </a:r>
          </a:p>
          <a:p>
            <a:r>
              <a:rPr lang="fr-CA" dirty="0"/>
              <a:t>Elle vise l'utilisation de méthodes quantitatives afin de résoudre les problèmes de systèmes complexes et de prendre des décisions rationnelles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C1-</a:t>
            </a:r>
            <a:fld id="{1DD6A954-B2B1-4EAE-A7B4-3E7589DC440A}" type="slidenum">
              <a:rPr lang="fr-FR"/>
              <a:pPr/>
              <a:t>3</a:t>
            </a:fld>
            <a:endParaRPr lang="fr-FR"/>
          </a:p>
        </p:txBody>
      </p:sp>
      <p:grpSp>
        <p:nvGrpSpPr>
          <p:cNvPr id="102468" name="Group 68"/>
          <p:cNvGrpSpPr>
            <a:grpSpLocks/>
          </p:cNvGrpSpPr>
          <p:nvPr/>
        </p:nvGrpSpPr>
        <p:grpSpPr bwMode="auto">
          <a:xfrm>
            <a:off x="104775" y="1500188"/>
            <a:ext cx="8932863" cy="4900612"/>
            <a:chOff x="66" y="945"/>
            <a:chExt cx="5627" cy="3087"/>
          </a:xfrm>
        </p:grpSpPr>
        <p:sp>
          <p:nvSpPr>
            <p:cNvPr id="102455" name="Line 55"/>
            <p:cNvSpPr>
              <a:spLocks noChangeShapeType="1"/>
            </p:cNvSpPr>
            <p:nvPr/>
          </p:nvSpPr>
          <p:spPr bwMode="auto">
            <a:xfrm>
              <a:off x="3638" y="2521"/>
              <a:ext cx="893" cy="738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 type="triangle" w="med" len="med"/>
              <a:tailEnd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102436" name="Line 36"/>
            <p:cNvSpPr>
              <a:spLocks noChangeShapeType="1"/>
            </p:cNvSpPr>
            <p:nvPr/>
          </p:nvSpPr>
          <p:spPr bwMode="auto">
            <a:xfrm flipV="1">
              <a:off x="1944" y="2308"/>
              <a:ext cx="289" cy="145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102449" name="Line 49"/>
            <p:cNvSpPr>
              <a:spLocks noChangeShapeType="1"/>
            </p:cNvSpPr>
            <p:nvPr/>
          </p:nvSpPr>
          <p:spPr bwMode="auto">
            <a:xfrm flipV="1">
              <a:off x="3861" y="3597"/>
              <a:ext cx="264" cy="23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 type="triangle" w="med" len="med"/>
              <a:tailEnd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102450" name="Line 50"/>
            <p:cNvSpPr>
              <a:spLocks noChangeShapeType="1"/>
            </p:cNvSpPr>
            <p:nvPr/>
          </p:nvSpPr>
          <p:spPr bwMode="auto">
            <a:xfrm>
              <a:off x="1995" y="3548"/>
              <a:ext cx="282" cy="73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 type="triangle" w="med" len="med"/>
              <a:tailEnd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102434" name="Line 34"/>
            <p:cNvSpPr>
              <a:spLocks noChangeShapeType="1"/>
            </p:cNvSpPr>
            <p:nvPr/>
          </p:nvSpPr>
          <p:spPr bwMode="auto">
            <a:xfrm>
              <a:off x="1239" y="1859"/>
              <a:ext cx="23" cy="298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102403" name="Rectangle 3"/>
            <p:cNvSpPr>
              <a:spLocks noChangeArrowheads="1"/>
            </p:cNvSpPr>
            <p:nvPr/>
          </p:nvSpPr>
          <p:spPr bwMode="auto">
            <a:xfrm>
              <a:off x="2061" y="3744"/>
              <a:ext cx="1824" cy="28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02409" name="Oval 9"/>
            <p:cNvSpPr>
              <a:spLocks noChangeArrowheads="1"/>
            </p:cNvSpPr>
            <p:nvPr/>
          </p:nvSpPr>
          <p:spPr bwMode="auto">
            <a:xfrm>
              <a:off x="445" y="2157"/>
              <a:ext cx="1598" cy="754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02410" name="Text Box 10"/>
            <p:cNvSpPr txBox="1">
              <a:spLocks noChangeArrowheads="1"/>
            </p:cNvSpPr>
            <p:nvPr/>
          </p:nvSpPr>
          <p:spPr bwMode="auto">
            <a:xfrm>
              <a:off x="558" y="2275"/>
              <a:ext cx="1371" cy="51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fr-FR" sz="2400">
                  <a:solidFill>
                    <a:srgbClr val="000000"/>
                  </a:solidFill>
                  <a:latin typeface="Times New Roman" pitchFamily="18" charset="0"/>
                </a:rPr>
                <a:t>2. Formulation du problème</a:t>
              </a:r>
              <a:endParaRPr lang="en-US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102413" name="Oval 13"/>
            <p:cNvSpPr>
              <a:spLocks noChangeArrowheads="1"/>
            </p:cNvSpPr>
            <p:nvPr/>
          </p:nvSpPr>
          <p:spPr bwMode="auto">
            <a:xfrm>
              <a:off x="2229" y="1896"/>
              <a:ext cx="1598" cy="754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02414" name="Text Box 14"/>
            <p:cNvSpPr txBox="1">
              <a:spLocks noChangeArrowheads="1"/>
            </p:cNvSpPr>
            <p:nvPr/>
          </p:nvSpPr>
          <p:spPr bwMode="auto">
            <a:xfrm>
              <a:off x="2343" y="2014"/>
              <a:ext cx="1371" cy="51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fr-FR" sz="2400">
                  <a:solidFill>
                    <a:srgbClr val="000000"/>
                  </a:solidFill>
                  <a:latin typeface="Times New Roman" pitchFamily="18" charset="0"/>
                </a:rPr>
                <a:t>3. Élaboration d’un modèle</a:t>
              </a:r>
              <a:endParaRPr lang="en-US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102416" name="Oval 16"/>
            <p:cNvSpPr>
              <a:spLocks noChangeArrowheads="1"/>
            </p:cNvSpPr>
            <p:nvPr/>
          </p:nvSpPr>
          <p:spPr bwMode="auto">
            <a:xfrm>
              <a:off x="4061" y="1874"/>
              <a:ext cx="1598" cy="754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02417" name="Text Box 17"/>
            <p:cNvSpPr txBox="1">
              <a:spLocks noChangeArrowheads="1"/>
            </p:cNvSpPr>
            <p:nvPr/>
          </p:nvSpPr>
          <p:spPr bwMode="auto">
            <a:xfrm>
              <a:off x="4175" y="1992"/>
              <a:ext cx="1371" cy="51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fr-FR" sz="2400">
                  <a:solidFill>
                    <a:srgbClr val="000000"/>
                  </a:solidFill>
                  <a:latin typeface="Times New Roman" pitchFamily="18" charset="0"/>
                </a:rPr>
                <a:t>4. Collecte des données</a:t>
              </a:r>
              <a:endParaRPr lang="en-US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102418" name="AutoShape 18"/>
            <p:cNvSpPr>
              <a:spLocks noChangeArrowheads="1"/>
            </p:cNvSpPr>
            <p:nvPr/>
          </p:nvSpPr>
          <p:spPr bwMode="auto">
            <a:xfrm rot="582935">
              <a:off x="66" y="945"/>
              <a:ext cx="2325" cy="1101"/>
            </a:xfrm>
            <a:prstGeom prst="irregularSeal2">
              <a:avLst/>
            </a:prstGeom>
            <a:solidFill>
              <a:schemeClr val="bg1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02407" name="Text Box 7"/>
            <p:cNvSpPr txBox="1">
              <a:spLocks noChangeArrowheads="1"/>
            </p:cNvSpPr>
            <p:nvPr/>
          </p:nvSpPr>
          <p:spPr bwMode="auto">
            <a:xfrm>
              <a:off x="400" y="1258"/>
              <a:ext cx="1527" cy="51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fr-FR" sz="2400">
                  <a:solidFill>
                    <a:srgbClr val="000000"/>
                  </a:solidFill>
                  <a:latin typeface="Times New Roman" pitchFamily="18" charset="0"/>
                </a:rPr>
                <a:t>1. Identification d’un problème</a:t>
              </a:r>
              <a:endParaRPr lang="en-US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102428" name="Oval 28"/>
            <p:cNvSpPr>
              <a:spLocks noChangeArrowheads="1"/>
            </p:cNvSpPr>
            <p:nvPr/>
          </p:nvSpPr>
          <p:spPr bwMode="auto">
            <a:xfrm>
              <a:off x="2256" y="3247"/>
              <a:ext cx="1598" cy="754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02429" name="Text Box 29"/>
            <p:cNvSpPr txBox="1">
              <a:spLocks noChangeArrowheads="1"/>
            </p:cNvSpPr>
            <p:nvPr/>
          </p:nvSpPr>
          <p:spPr bwMode="auto">
            <a:xfrm>
              <a:off x="2370" y="3365"/>
              <a:ext cx="1371" cy="51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fr-FR" sz="2400">
                  <a:solidFill>
                    <a:srgbClr val="000000"/>
                  </a:solidFill>
                  <a:latin typeface="Times New Roman" pitchFamily="18" charset="0"/>
                </a:rPr>
                <a:t>6. Validation du modèle</a:t>
              </a:r>
              <a:endParaRPr lang="en-US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102431" name="Oval 31"/>
            <p:cNvSpPr>
              <a:spLocks noChangeArrowheads="1"/>
            </p:cNvSpPr>
            <p:nvPr/>
          </p:nvSpPr>
          <p:spPr bwMode="auto">
            <a:xfrm>
              <a:off x="4095" y="3219"/>
              <a:ext cx="1598" cy="754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02432" name="Text Box 32"/>
            <p:cNvSpPr txBox="1">
              <a:spLocks noChangeArrowheads="1"/>
            </p:cNvSpPr>
            <p:nvPr/>
          </p:nvSpPr>
          <p:spPr bwMode="auto">
            <a:xfrm>
              <a:off x="4209" y="3337"/>
              <a:ext cx="1371" cy="51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fr-FR" sz="2400">
                  <a:solidFill>
                    <a:srgbClr val="000000"/>
                  </a:solidFill>
                  <a:latin typeface="Times New Roman" pitchFamily="18" charset="0"/>
                </a:rPr>
                <a:t>5. Résolution du modèle</a:t>
              </a:r>
              <a:endParaRPr lang="en-US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102437" name="Line 37"/>
            <p:cNvSpPr>
              <a:spLocks noChangeShapeType="1"/>
            </p:cNvSpPr>
            <p:nvPr/>
          </p:nvSpPr>
          <p:spPr bwMode="auto">
            <a:xfrm flipV="1">
              <a:off x="3817" y="2247"/>
              <a:ext cx="240" cy="23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102438" name="Line 38"/>
            <p:cNvSpPr>
              <a:spLocks noChangeShapeType="1"/>
            </p:cNvSpPr>
            <p:nvPr/>
          </p:nvSpPr>
          <p:spPr bwMode="auto">
            <a:xfrm>
              <a:off x="4926" y="2631"/>
              <a:ext cx="2" cy="585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102439" name="Line 39"/>
            <p:cNvSpPr>
              <a:spLocks noChangeShapeType="1"/>
            </p:cNvSpPr>
            <p:nvPr/>
          </p:nvSpPr>
          <p:spPr bwMode="auto">
            <a:xfrm>
              <a:off x="3025" y="2648"/>
              <a:ext cx="11" cy="604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 type="triangle" w="med" len="med"/>
              <a:tailEnd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102458" name="Rectangle 58"/>
            <p:cNvSpPr>
              <a:spLocks noChangeArrowheads="1"/>
            </p:cNvSpPr>
            <p:nvPr/>
          </p:nvSpPr>
          <p:spPr bwMode="auto">
            <a:xfrm>
              <a:off x="519" y="3618"/>
              <a:ext cx="1200" cy="28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02459" name="Oval 59"/>
            <p:cNvSpPr>
              <a:spLocks noChangeArrowheads="1"/>
            </p:cNvSpPr>
            <p:nvPr/>
          </p:nvSpPr>
          <p:spPr bwMode="auto">
            <a:xfrm>
              <a:off x="427" y="3079"/>
              <a:ext cx="1598" cy="754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02460" name="Text Box 60"/>
            <p:cNvSpPr txBox="1">
              <a:spLocks noChangeArrowheads="1"/>
            </p:cNvSpPr>
            <p:nvPr/>
          </p:nvSpPr>
          <p:spPr bwMode="auto">
            <a:xfrm>
              <a:off x="455" y="3197"/>
              <a:ext cx="1544" cy="51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fr-FR" sz="2400">
                  <a:solidFill>
                    <a:srgbClr val="000000"/>
                  </a:solidFill>
                  <a:latin typeface="Times New Roman" pitchFamily="18" charset="0"/>
                </a:rPr>
                <a:t>7. Implantation de la solution</a:t>
              </a:r>
              <a:endParaRPr lang="en-US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102464" name="Line 64"/>
            <p:cNvSpPr>
              <a:spLocks noChangeShapeType="1"/>
            </p:cNvSpPr>
            <p:nvPr/>
          </p:nvSpPr>
          <p:spPr bwMode="auto">
            <a:xfrm flipV="1">
              <a:off x="1869" y="2541"/>
              <a:ext cx="576" cy="704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prstDash val="sysDot"/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102466" name="Rectangle 6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CA" sz="3600"/>
              <a:t>Les étapes de résolution </a:t>
            </a:r>
            <a:br>
              <a:rPr lang="fr-CA" sz="3600"/>
            </a:br>
            <a:r>
              <a:rPr lang="fr-CA" sz="3600"/>
              <a:t>d’un modèle décisionnel en gestion</a:t>
            </a:r>
            <a:endParaRPr lang="fr-FR" sz="360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C1-</a:t>
            </a:r>
            <a:fld id="{0C3E51F1-ACCF-4BF9-833C-D9341741834D}" type="slidenum">
              <a:rPr lang="fr-FR"/>
              <a:pPr/>
              <a:t>4</a:t>
            </a:fld>
            <a:endParaRPr lang="fr-FR"/>
          </a:p>
        </p:txBody>
      </p:sp>
      <p:sp>
        <p:nvSpPr>
          <p:cNvPr id="223239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FR" sz="3600"/>
              <a:t>Exemple 4: planification</a:t>
            </a:r>
            <a:br>
              <a:rPr lang="fr-FR" sz="3600"/>
            </a:br>
            <a:r>
              <a:rPr lang="fr-FR" sz="3600"/>
              <a:t>de la production</a:t>
            </a:r>
          </a:p>
        </p:txBody>
      </p:sp>
      <p:sp>
        <p:nvSpPr>
          <p:cNvPr id="223240" name="Rectangle 8"/>
          <p:cNvSpPr>
            <a:spLocks noGrp="1" noChangeArrowheads="1"/>
          </p:cNvSpPr>
          <p:nvPr>
            <p:ph type="body" idx="1"/>
          </p:nvPr>
        </p:nvSpPr>
        <p:spPr>
          <a:xfrm>
            <a:off x="457200" y="1590675"/>
            <a:ext cx="8229600" cy="4868863"/>
          </a:xfrm>
        </p:spPr>
        <p:txBody>
          <a:bodyPr/>
          <a:lstStyle/>
          <a:p>
            <a:r>
              <a:rPr lang="fr-FR" sz="2400"/>
              <a:t>La compagnie C. Krauzst fabrique deux produits, P1 et P2, à partir de trois ressources limitées, R1, R2, et R3</a:t>
            </a:r>
          </a:p>
          <a:p>
            <a:r>
              <a:rPr lang="fr-FR" sz="2400"/>
              <a:t>La disponibilité des ressources, l</a:t>
            </a:r>
            <a:r>
              <a:rPr lang="fr-CA" sz="2400"/>
              <a:t>a quantité de ressources requises pour la fabrication de chaque produit et leur contribution marginale au profit sont indiquées dans le tableau ci-dessous</a:t>
            </a:r>
            <a:endParaRPr lang="fr-FR" sz="2400"/>
          </a:p>
        </p:txBody>
      </p:sp>
      <p:graphicFrame>
        <p:nvGraphicFramePr>
          <p:cNvPr id="223236" name="Object 4">
            <a:hlinkClick r:id="" action="ppaction://ole?verb=0"/>
          </p:cNvPr>
          <p:cNvGraphicFramePr>
            <a:graphicFrameLocks noGrp="1"/>
          </p:cNvGraphicFramePr>
          <p:nvPr>
            <p:ph idx="4294967295"/>
          </p:nvPr>
        </p:nvGraphicFramePr>
        <p:xfrm>
          <a:off x="1327150" y="4000500"/>
          <a:ext cx="6475413" cy="2271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3245" name="Feuille de calcul" r:id="rId4" imgW="4587120" imgH="1598400" progId="Excel.Sheet.8">
                  <p:embed/>
                </p:oleObj>
              </mc:Choice>
              <mc:Fallback>
                <p:oleObj name="Feuille de calcul" r:id="rId4" imgW="4587120" imgH="1598400" progId="Excel.Sheet.8">
                  <p:embed/>
                  <p:pic>
                    <p:nvPicPr>
                      <p:cNvPr id="0" name="Picture 6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27150" y="4000500"/>
                        <a:ext cx="6475413" cy="22717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17961" dir="2700000" algn="ctr" rotWithShape="0">
                                <a:srgbClr val="00000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C1-</a:t>
            </a:r>
            <a:fld id="{4E6B4473-97C3-49D2-8F8C-60F5D49485BF}" type="slidenum">
              <a:rPr lang="fr-FR"/>
              <a:pPr/>
              <a:t>5</a:t>
            </a:fld>
            <a:endParaRPr lang="fr-FR"/>
          </a:p>
        </p:txBody>
      </p:sp>
      <p:sp>
        <p:nvSpPr>
          <p:cNvPr id="2344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Exemple 4: le problème à résoudre</a:t>
            </a:r>
          </a:p>
        </p:txBody>
      </p:sp>
      <p:sp>
        <p:nvSpPr>
          <p:cNvPr id="2344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r-CA"/>
              <a:t>Combien d'unités des produits  P1 et P2 la compagnie doit-elle produire pour maximiser la contribution marginale au profit?</a:t>
            </a:r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C1-</a:t>
            </a:r>
            <a:fld id="{1DF03D41-BB35-4775-8B44-0BD75CB21784}" type="slidenum">
              <a:rPr lang="fr-FR"/>
              <a:pPr/>
              <a:t>6</a:t>
            </a:fld>
            <a:endParaRPr lang="fr-FR"/>
          </a:p>
        </p:txBody>
      </p:sp>
      <p:sp>
        <p:nvSpPr>
          <p:cNvPr id="2293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Exemple 4: le modèle linéaire</a:t>
            </a:r>
          </a:p>
        </p:txBody>
      </p:sp>
      <p:sp>
        <p:nvSpPr>
          <p:cNvPr id="229382" name="Rectangle 6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Il est possible de représenter ce problème à l’aide d’un modèle mathématique linéaire</a:t>
            </a:r>
          </a:p>
        </p:txBody>
      </p:sp>
      <p:graphicFrame>
        <p:nvGraphicFramePr>
          <p:cNvPr id="229380" name="Object 7">
            <a:hlinkClick r:id="" action="ppaction://ole?verb=0"/>
          </p:cNvPr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2094628586"/>
              </p:ext>
            </p:extLst>
          </p:nvPr>
        </p:nvGraphicFramePr>
        <p:xfrm>
          <a:off x="1982788" y="2879725"/>
          <a:ext cx="5146675" cy="2778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9389" name="Document" r:id="rId4" imgW="5090908" imgH="2748084" progId="Word.Document.8">
                  <p:embed/>
                </p:oleObj>
              </mc:Choice>
              <mc:Fallback>
                <p:oleObj name="Document" r:id="rId4" imgW="5090908" imgH="2748084" progId="Word.Document.8">
                  <p:embed/>
                  <p:pic>
                    <p:nvPicPr>
                      <p:cNvPr id="0" name="Picture 6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82788" y="2879725"/>
                        <a:ext cx="5146675" cy="2778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C1-</a:t>
            </a:r>
            <a:fld id="{55CA181A-A8A2-4128-B244-644635029C04}" type="slidenum">
              <a:rPr lang="fr-FR"/>
              <a:pPr/>
              <a:t>7</a:t>
            </a:fld>
            <a:endParaRPr lang="fr-FR"/>
          </a:p>
        </p:txBody>
      </p:sp>
      <p:sp>
        <p:nvSpPr>
          <p:cNvPr id="2273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FR" sz="3600"/>
              <a:t>Exemple 4: formulation</a:t>
            </a:r>
            <a:br>
              <a:rPr lang="fr-FR" sz="3600"/>
            </a:br>
            <a:r>
              <a:rPr lang="fr-FR" sz="3600"/>
              <a:t>à l’aide d’Excel</a:t>
            </a:r>
          </a:p>
        </p:txBody>
      </p:sp>
      <p:grpSp>
        <p:nvGrpSpPr>
          <p:cNvPr id="227342" name="Group 14"/>
          <p:cNvGrpSpPr>
            <a:grpSpLocks/>
          </p:cNvGrpSpPr>
          <p:nvPr/>
        </p:nvGrpSpPr>
        <p:grpSpPr bwMode="auto">
          <a:xfrm>
            <a:off x="152400" y="1800225"/>
            <a:ext cx="8832850" cy="4732338"/>
            <a:chOff x="96" y="1134"/>
            <a:chExt cx="5564" cy="2981"/>
          </a:xfrm>
        </p:grpSpPr>
        <p:pic>
          <p:nvPicPr>
            <p:cNvPr id="227335" name="Picture 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96" y="1728"/>
              <a:ext cx="5564" cy="1860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  <a:effectLst/>
          </p:spPr>
        </p:pic>
        <p:sp>
          <p:nvSpPr>
            <p:cNvPr id="227337" name="Text Box 13"/>
            <p:cNvSpPr txBox="1">
              <a:spLocks noChangeArrowheads="1"/>
            </p:cNvSpPr>
            <p:nvPr/>
          </p:nvSpPr>
          <p:spPr bwMode="auto">
            <a:xfrm>
              <a:off x="3058" y="1134"/>
              <a:ext cx="2416" cy="466"/>
            </a:xfrm>
            <a:prstGeom prst="rect">
              <a:avLst/>
            </a:prstGeom>
            <a:noFill/>
            <a:ln w="38100" cap="sq">
              <a:solidFill>
                <a:schemeClr val="accent2"/>
              </a:solidFill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fr-FR" sz="2000">
                  <a:latin typeface="Times New Roman" pitchFamily="18" charset="0"/>
                </a:rPr>
                <a:t>Les cellules B3 et C3 contiendront les valeurs optimales pour P1 et P2</a:t>
              </a:r>
              <a:r>
                <a:rPr lang="fr-FR"/>
                <a:t> </a:t>
              </a:r>
            </a:p>
          </p:txBody>
        </p:sp>
        <p:sp>
          <p:nvSpPr>
            <p:cNvPr id="227338" name="Freeform 14"/>
            <p:cNvSpPr>
              <a:spLocks/>
            </p:cNvSpPr>
            <p:nvPr/>
          </p:nvSpPr>
          <p:spPr bwMode="auto">
            <a:xfrm>
              <a:off x="1722" y="1380"/>
              <a:ext cx="1320" cy="780"/>
            </a:xfrm>
            <a:custGeom>
              <a:avLst/>
              <a:gdLst>
                <a:gd name="T0" fmla="*/ 1056 w 792"/>
                <a:gd name="T1" fmla="*/ 0 h 1144"/>
                <a:gd name="T2" fmla="*/ 779 w 792"/>
                <a:gd name="T3" fmla="*/ 288 h 1144"/>
                <a:gd name="T4" fmla="*/ 875 w 792"/>
                <a:gd name="T5" fmla="*/ 271 h 1144"/>
                <a:gd name="T6" fmla="*/ 0 w 792"/>
                <a:gd name="T7" fmla="*/ 1176 h 114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792"/>
                <a:gd name="T13" fmla="*/ 0 h 1144"/>
                <a:gd name="T14" fmla="*/ 792 w 792"/>
                <a:gd name="T15" fmla="*/ 1144 h 114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792" h="1144">
                  <a:moveTo>
                    <a:pt x="792" y="0"/>
                  </a:moveTo>
                  <a:lnTo>
                    <a:pt x="584" y="280"/>
                  </a:lnTo>
                  <a:lnTo>
                    <a:pt x="656" y="264"/>
                  </a:lnTo>
                  <a:lnTo>
                    <a:pt x="0" y="1144"/>
                  </a:lnTo>
                </a:path>
              </a:pathLst>
            </a:custGeom>
            <a:noFill/>
            <a:ln w="38100" cap="sq">
              <a:solidFill>
                <a:schemeClr val="accent2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27340" name="Text Box 269"/>
            <p:cNvSpPr txBox="1">
              <a:spLocks noChangeArrowheads="1"/>
            </p:cNvSpPr>
            <p:nvPr/>
          </p:nvSpPr>
          <p:spPr bwMode="auto">
            <a:xfrm>
              <a:off x="114" y="3649"/>
              <a:ext cx="4858" cy="466"/>
            </a:xfrm>
            <a:prstGeom prst="rect">
              <a:avLst/>
            </a:prstGeom>
            <a:noFill/>
            <a:ln w="38100" cap="sq">
              <a:solidFill>
                <a:schemeClr val="accent2"/>
              </a:solidFill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 sz="2000">
                  <a:latin typeface="Times New Roman" pitchFamily="18" charset="0"/>
                </a:rPr>
                <a:t>La formule Excel sommeprod(B5:C5;$B$3:$C$3) est utilisée pour définir la fonction objectif (les contraintes sont définies de la même façon </a:t>
              </a:r>
            </a:p>
          </p:txBody>
        </p:sp>
        <p:sp>
          <p:nvSpPr>
            <p:cNvPr id="227341" name="Freeform 270"/>
            <p:cNvSpPr>
              <a:spLocks/>
            </p:cNvSpPr>
            <p:nvPr/>
          </p:nvSpPr>
          <p:spPr bwMode="auto">
            <a:xfrm flipV="1">
              <a:off x="2182" y="2404"/>
              <a:ext cx="336" cy="1228"/>
            </a:xfrm>
            <a:custGeom>
              <a:avLst/>
              <a:gdLst>
                <a:gd name="T0" fmla="*/ 960 w 792"/>
                <a:gd name="T1" fmla="*/ 0 h 1144"/>
                <a:gd name="T2" fmla="*/ 708 w 792"/>
                <a:gd name="T3" fmla="*/ 272 h 1144"/>
                <a:gd name="T4" fmla="*/ 795 w 792"/>
                <a:gd name="T5" fmla="*/ 257 h 1144"/>
                <a:gd name="T6" fmla="*/ 0 w 792"/>
                <a:gd name="T7" fmla="*/ 1112 h 114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792"/>
                <a:gd name="T13" fmla="*/ 0 h 1144"/>
                <a:gd name="T14" fmla="*/ 792 w 792"/>
                <a:gd name="T15" fmla="*/ 1144 h 114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792" h="1144">
                  <a:moveTo>
                    <a:pt x="792" y="0"/>
                  </a:moveTo>
                  <a:lnTo>
                    <a:pt x="584" y="280"/>
                  </a:lnTo>
                  <a:lnTo>
                    <a:pt x="656" y="264"/>
                  </a:lnTo>
                  <a:lnTo>
                    <a:pt x="0" y="1144"/>
                  </a:lnTo>
                </a:path>
              </a:pathLst>
            </a:custGeom>
            <a:noFill/>
            <a:ln w="38100" cap="sq">
              <a:solidFill>
                <a:schemeClr val="accent2"/>
              </a:solidFill>
              <a:round/>
              <a:headEnd/>
              <a:tailEnd type="triangle" w="med" len="med"/>
            </a:ln>
          </p:spPr>
          <p:txBody>
            <a:bodyPr rot="10800000"/>
            <a:lstStyle/>
            <a:p>
              <a:endParaRPr lang="en-CA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/>
              <a:t>C1-</a:t>
            </a:r>
            <a:fld id="{DC9AAB4B-F99E-424A-A7D5-6283F1FC328C}" type="slidenum">
              <a:rPr lang="fr-FR"/>
              <a:pPr/>
              <a:t>8</a:t>
            </a:fld>
            <a:endParaRPr lang="fr-FR"/>
          </a:p>
        </p:txBody>
      </p:sp>
      <p:sp>
        <p:nvSpPr>
          <p:cNvPr id="2314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FR" sz="3600"/>
              <a:t>Exemple 4: solution optimale obtenue</a:t>
            </a:r>
            <a:br>
              <a:rPr lang="fr-FR" sz="3600"/>
            </a:br>
            <a:r>
              <a:rPr lang="fr-FR" sz="3600"/>
              <a:t>à l’aide de Excel</a:t>
            </a:r>
          </a:p>
        </p:txBody>
      </p:sp>
      <p:pic>
        <p:nvPicPr>
          <p:cNvPr id="231430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8" y="1752600"/>
            <a:ext cx="8975725" cy="260985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</p:pic>
      <p:sp>
        <p:nvSpPr>
          <p:cNvPr id="231431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454025" y="4524375"/>
            <a:ext cx="8229600" cy="1944688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fr-FR" sz="2400"/>
              <a:t>La solution optimale consiste à fabriquer 300 unités du produit P1 et 900 unités du produit P2 pour un profit total de 135,000$</a:t>
            </a:r>
          </a:p>
          <a:p>
            <a:pPr>
              <a:lnSpc>
                <a:spcPct val="90000"/>
              </a:lnSpc>
            </a:pPr>
            <a:r>
              <a:rPr lang="fr-FR" sz="2400"/>
              <a:t>Dans ce cours, vous apprendrez comment utiliser les techniques de la recherche opérationnelle pour modéliser et solutionner ce genre de problèmes de gestion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/>
          <p:cNvSpPr txBox="1">
            <a:spLocks noGrp="1"/>
          </p:cNvSpPr>
          <p:nvPr/>
        </p:nvSpPr>
        <p:spPr bwMode="auto">
          <a:xfrm>
            <a:off x="6883400" y="6407150"/>
            <a:ext cx="2130425" cy="4746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r">
              <a:defRPr/>
            </a:pPr>
            <a:r>
              <a:rPr lang="fr-FR" sz="1000">
                <a:effectLst>
                  <a:outerShdw blurRad="38100" dist="38100" dir="2700000" algn="tl">
                    <a:srgbClr val="C0C0C0"/>
                  </a:outerShdw>
                </a:effectLst>
              </a:rPr>
              <a:t>C1-</a:t>
            </a:r>
            <a:fld id="{DA7D6732-30B3-4588-B0EB-4354BBD4AE14}" type="slidenum">
              <a:rPr lang="fr-FR" sz="1000">
                <a:effectLst>
                  <a:outerShdw blurRad="38100" dist="38100" dir="2700000" algn="tl">
                    <a:srgbClr val="C0C0C0"/>
                  </a:outerShdw>
                </a:effectLst>
              </a:rPr>
              <a:pPr algn="r">
                <a:defRPr/>
              </a:pPr>
              <a:t>9</a:t>
            </a:fld>
            <a:endParaRPr lang="fr-FR" sz="100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2150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/>
          <p:cNvSpPr txBox="1">
            <a:spLocks noGrp="1"/>
          </p:cNvSpPr>
          <p:nvPr/>
        </p:nvSpPr>
        <p:spPr bwMode="auto">
          <a:xfrm>
            <a:off x="6883400" y="6407150"/>
            <a:ext cx="2130425" cy="4746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r">
              <a:defRPr/>
            </a:pPr>
            <a:r>
              <a:rPr lang="fr-FR" sz="1000">
                <a:effectLst>
                  <a:outerShdw blurRad="38100" dist="38100" dir="2700000" algn="tl">
                    <a:srgbClr val="C0C0C0"/>
                  </a:outerShdw>
                </a:effectLst>
              </a:rPr>
              <a:t>C1-</a:t>
            </a:r>
            <a:fld id="{55EEF4A2-8E2F-485A-8FAC-4B2B193F0F2A}" type="slidenum">
              <a:rPr lang="fr-FR" sz="1000">
                <a:effectLst>
                  <a:outerShdw blurRad="38100" dist="38100" dir="2700000" algn="tl">
                    <a:srgbClr val="C0C0C0"/>
                  </a:outerShdw>
                </a:effectLst>
              </a:rPr>
              <a:pPr algn="r">
                <a:defRPr/>
              </a:pPr>
              <a:t>10</a:t>
            </a:fld>
            <a:endParaRPr lang="fr-FR" sz="100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2253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mtClean="0"/>
              <a:t>C2-</a:t>
            </a:r>
            <a:fld id="{FFEA4EB0-52AC-4C10-A3E7-1CAA828BB5F0}" type="slidenum">
              <a:rPr lang="fr-FR" smtClean="0"/>
              <a:pPr eaLnBrk="1" hangingPunct="1"/>
              <a:t>11</a:t>
            </a:fld>
            <a:endParaRPr lang="fr-FR" smtClean="0"/>
          </a:p>
        </p:txBody>
      </p:sp>
      <p:sp>
        <p:nvSpPr>
          <p:cNvPr id="2051" name="Rectangle 1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Modèles décisionnels en gestion</a:t>
            </a:r>
            <a:endParaRPr lang="fr-FR" smtClean="0"/>
          </a:p>
        </p:txBody>
      </p:sp>
      <p:sp>
        <p:nvSpPr>
          <p:cNvPr id="2052" name="Rectangle 10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fr-FR" smtClean="0"/>
              <a:t>Introduction</a:t>
            </a:r>
          </a:p>
          <a:p>
            <a:r>
              <a:rPr lang="fr-FR" smtClean="0"/>
              <a:t>Les modèles linéaires</a:t>
            </a:r>
          </a:p>
          <a:p>
            <a:r>
              <a:rPr lang="fr-FR" smtClean="0"/>
              <a:t>La résolution des modèles linéaires continus</a:t>
            </a:r>
          </a:p>
          <a:p>
            <a:r>
              <a:rPr lang="fr-FR" smtClean="0"/>
              <a:t>La programmation linéaire en nombres entiers</a:t>
            </a:r>
          </a:p>
          <a:p>
            <a:r>
              <a:rPr lang="fr-FR" smtClean="0"/>
              <a:t>Les problèmes de réseaux</a:t>
            </a:r>
          </a:p>
          <a:p>
            <a:r>
              <a:rPr lang="fr-FR" smtClean="0"/>
              <a:t>L’optimisation multicritère</a:t>
            </a:r>
          </a:p>
          <a:p>
            <a:r>
              <a:rPr lang="fr-FR" smtClean="0"/>
              <a:t>Théorie de la décision</a:t>
            </a:r>
          </a:p>
        </p:txBody>
      </p:sp>
      <p:sp>
        <p:nvSpPr>
          <p:cNvPr id="2053" name="Freeform 11"/>
          <p:cNvSpPr>
            <a:spLocks/>
          </p:cNvSpPr>
          <p:nvPr/>
        </p:nvSpPr>
        <p:spPr bwMode="auto">
          <a:xfrm>
            <a:off x="4124325" y="2162175"/>
            <a:ext cx="609600" cy="381000"/>
          </a:xfrm>
          <a:custGeom>
            <a:avLst/>
            <a:gdLst>
              <a:gd name="T0" fmla="*/ 0 w 390"/>
              <a:gd name="T1" fmla="*/ 2147483647 h 174"/>
              <a:gd name="T2" fmla="*/ 2147483647 w 390"/>
              <a:gd name="T3" fmla="*/ 2147483647 h 174"/>
              <a:gd name="T4" fmla="*/ 2147483647 w 390"/>
              <a:gd name="T5" fmla="*/ 2147483647 h 174"/>
              <a:gd name="T6" fmla="*/ 2147483647 w 390"/>
              <a:gd name="T7" fmla="*/ 0 h 174"/>
              <a:gd name="T8" fmla="*/ 2147483647 w 390"/>
              <a:gd name="T9" fmla="*/ 2147483647 h 174"/>
              <a:gd name="T10" fmla="*/ 2147483647 w 390"/>
              <a:gd name="T11" fmla="*/ 2147483647 h 174"/>
              <a:gd name="T12" fmla="*/ 0 w 390"/>
              <a:gd name="T13" fmla="*/ 2147483647 h 17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390"/>
              <a:gd name="T22" fmla="*/ 0 h 174"/>
              <a:gd name="T23" fmla="*/ 390 w 390"/>
              <a:gd name="T24" fmla="*/ 174 h 17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390" h="174">
                <a:moveTo>
                  <a:pt x="0" y="96"/>
                </a:moveTo>
                <a:lnTo>
                  <a:pt x="78" y="174"/>
                </a:lnTo>
                <a:lnTo>
                  <a:pt x="390" y="6"/>
                </a:lnTo>
                <a:lnTo>
                  <a:pt x="336" y="0"/>
                </a:lnTo>
                <a:lnTo>
                  <a:pt x="90" y="144"/>
                </a:lnTo>
                <a:lnTo>
                  <a:pt x="30" y="72"/>
                </a:lnTo>
                <a:lnTo>
                  <a:pt x="0" y="96"/>
                </a:lnTo>
                <a:close/>
              </a:path>
            </a:pathLst>
          </a:custGeom>
          <a:solidFill>
            <a:srgbClr val="990000"/>
          </a:solidFill>
          <a:ln w="12700" cap="sq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398166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mtClean="0"/>
              <a:t>C2-</a:t>
            </a:r>
            <a:fld id="{C0437708-BFC7-428C-AF27-030F97AFAA55}" type="slidenum">
              <a:rPr lang="fr-FR" smtClean="0"/>
              <a:pPr eaLnBrk="1" hangingPunct="1"/>
              <a:t>12</a:t>
            </a:fld>
            <a:endParaRPr lang="fr-FR" smtClean="0"/>
          </a:p>
        </p:txBody>
      </p:sp>
      <p:sp>
        <p:nvSpPr>
          <p:cNvPr id="5123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z="3600" smtClean="0"/>
              <a:t>Exemple 1:</a:t>
            </a:r>
            <a:br>
              <a:rPr lang="fr-CA" sz="3600" smtClean="0"/>
            </a:br>
            <a:r>
              <a:rPr lang="fr-CA" sz="3600" smtClean="0"/>
              <a:t>problème d'allocation de ressources</a:t>
            </a:r>
            <a:endParaRPr lang="fr-FR" sz="3600" smtClean="0"/>
          </a:p>
        </p:txBody>
      </p:sp>
      <p:sp>
        <p:nvSpPr>
          <p:cNvPr id="5124" name="Rectangle 1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fr-FR" smtClean="0"/>
              <a:t>Trois types de meubles à fabriquer: des tables, des chaises et des pupitres</a:t>
            </a:r>
          </a:p>
          <a:p>
            <a:r>
              <a:rPr lang="fr-FR" smtClean="0"/>
              <a:t>Trois ressources limitées: le bois, la main-d’œuvre et la capacité d’entreposage</a:t>
            </a:r>
          </a:p>
          <a:p>
            <a:r>
              <a:rPr lang="fr-FR" smtClean="0"/>
              <a:t>Chaque type de meuble utilise une quantité fixe de chacune des ressources</a:t>
            </a:r>
          </a:p>
          <a:p>
            <a:r>
              <a:rPr lang="fr-FR" smtClean="0"/>
              <a:t>Chaque type de meuble a une contribution au profit connue et fixe</a:t>
            </a:r>
          </a:p>
        </p:txBody>
      </p:sp>
    </p:spTree>
    <p:extLst>
      <p:ext uri="{BB962C8B-B14F-4D97-AF65-F5344CB8AC3E}">
        <p14:creationId xmlns:p14="http://schemas.microsoft.com/office/powerpoint/2010/main" val="41345319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mtClean="0"/>
              <a:t>C2-</a:t>
            </a:r>
            <a:fld id="{7FC79CE7-4CFA-47E2-BE9D-30C9A68224B0}" type="slidenum">
              <a:rPr lang="fr-FR" smtClean="0"/>
              <a:pPr eaLnBrk="1" hangingPunct="1"/>
              <a:t>13</a:t>
            </a:fld>
            <a:endParaRPr lang="fr-FR" smtClean="0"/>
          </a:p>
        </p:txBody>
      </p:sp>
      <p:sp>
        <p:nvSpPr>
          <p:cNvPr id="6147" name="Rectangle 1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z="3600" smtClean="0"/>
              <a:t>Exemple 1:</a:t>
            </a:r>
            <a:br>
              <a:rPr lang="fr-CA" sz="3600" smtClean="0"/>
            </a:br>
            <a:r>
              <a:rPr lang="fr-CA" sz="3600" smtClean="0"/>
              <a:t>les ressources requises</a:t>
            </a:r>
            <a:endParaRPr lang="fr-FR" sz="3600" smtClean="0"/>
          </a:p>
        </p:txBody>
      </p:sp>
      <p:graphicFrame>
        <p:nvGraphicFramePr>
          <p:cNvPr id="6148" name="Object 10">
            <a:hlinkClick r:id="" action="ppaction://ole?verb=0"/>
          </p:cNvPr>
          <p:cNvGraphicFramePr>
            <a:graphicFrameLocks/>
          </p:cNvGraphicFramePr>
          <p:nvPr/>
        </p:nvGraphicFramePr>
        <p:xfrm>
          <a:off x="1235075" y="3251200"/>
          <a:ext cx="6654800" cy="303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0404" name="Feuille de calcul" r:id="rId4" imgW="5364408" imgH="2438424" progId="Excel.Sheet.8">
                  <p:embed/>
                </p:oleObj>
              </mc:Choice>
              <mc:Fallback>
                <p:oleObj name="Feuille de calcul" r:id="rId4" imgW="5364408" imgH="2438424" progId="Excel.Sheet.8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35075" y="3251200"/>
                        <a:ext cx="6654800" cy="3035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49" name="Rectangle 15"/>
          <p:cNvSpPr>
            <a:spLocks noGrp="1" noChangeArrowheads="1"/>
          </p:cNvSpPr>
          <p:nvPr>
            <p:ph type="body" idx="4294967295"/>
          </p:nvPr>
        </p:nvSpPr>
        <p:spPr>
          <a:xfrm>
            <a:off x="381000" y="1590675"/>
            <a:ext cx="8362950" cy="4525963"/>
          </a:xfrm>
        </p:spPr>
        <p:txBody>
          <a:bodyPr/>
          <a:lstStyle/>
          <a:p>
            <a:r>
              <a:rPr lang="fr-FR" sz="2400" smtClean="0"/>
              <a:t>On doit fabriquer au moins 40 pupitres pour respecter un contrat</a:t>
            </a:r>
          </a:p>
          <a:p>
            <a:r>
              <a:rPr lang="fr-FR" sz="2400" smtClean="0"/>
              <a:t>Combien d'unités de chaque type de meubles doit-on fabriquer pour maximiser la contribution marginale totale? </a:t>
            </a:r>
          </a:p>
        </p:txBody>
      </p:sp>
    </p:spTree>
    <p:extLst>
      <p:ext uri="{BB962C8B-B14F-4D97-AF65-F5344CB8AC3E}">
        <p14:creationId xmlns:p14="http://schemas.microsoft.com/office/powerpoint/2010/main" val="393244954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mtClean="0"/>
              <a:t>C2-</a:t>
            </a:r>
            <a:fld id="{A65958FA-2874-4E6B-A2C7-BB1F493138B6}" type="slidenum">
              <a:rPr lang="fr-FR" smtClean="0"/>
              <a:pPr eaLnBrk="1" hangingPunct="1"/>
              <a:t>14</a:t>
            </a:fld>
            <a:endParaRPr lang="fr-FR" smtClean="0"/>
          </a:p>
        </p:txBody>
      </p:sp>
      <p:sp>
        <p:nvSpPr>
          <p:cNvPr id="7171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z="3600" smtClean="0"/>
              <a:t>Exemple 1:</a:t>
            </a:r>
            <a:br>
              <a:rPr lang="fr-CA" sz="3600" smtClean="0"/>
            </a:br>
            <a:r>
              <a:rPr lang="fr-CA" sz="3600" smtClean="0"/>
              <a:t>les variables de décision</a:t>
            </a:r>
            <a:endParaRPr lang="fr-FR" sz="3600" smtClean="0"/>
          </a:p>
        </p:txBody>
      </p:sp>
      <p:sp>
        <p:nvSpPr>
          <p:cNvPr id="22535" name="Rectangle 7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>
              <a:lnSpc>
                <a:spcPct val="90000"/>
              </a:lnSpc>
            </a:pPr>
            <a:r>
              <a:rPr lang="fr-CA" smtClean="0"/>
              <a:t>Liste des activités</a:t>
            </a:r>
          </a:p>
          <a:p>
            <a:pPr lvl="1" eaLnBrk="1" hangingPunct="1">
              <a:lnSpc>
                <a:spcPct val="90000"/>
              </a:lnSpc>
            </a:pPr>
            <a:r>
              <a:rPr lang="fr-CA" smtClean="0"/>
              <a:t>fabriquer des tables</a:t>
            </a:r>
          </a:p>
          <a:p>
            <a:pPr lvl="1" eaLnBrk="1" hangingPunct="1">
              <a:lnSpc>
                <a:spcPct val="90000"/>
              </a:lnSpc>
            </a:pPr>
            <a:r>
              <a:rPr lang="fr-CA" smtClean="0"/>
              <a:t>fabriquer des chaises</a:t>
            </a:r>
          </a:p>
          <a:p>
            <a:pPr lvl="1" eaLnBrk="1" hangingPunct="1">
              <a:lnSpc>
                <a:spcPct val="90000"/>
              </a:lnSpc>
            </a:pPr>
            <a:r>
              <a:rPr lang="fr-CA" smtClean="0"/>
              <a:t>fabriquer des pupitres</a:t>
            </a:r>
          </a:p>
          <a:p>
            <a:pPr eaLnBrk="1" hangingPunct="1">
              <a:lnSpc>
                <a:spcPct val="90000"/>
              </a:lnSpc>
            </a:pPr>
            <a:r>
              <a:rPr lang="fr-CA" smtClean="0"/>
              <a:t>Variables de décision (mesure des activités)</a:t>
            </a:r>
          </a:p>
          <a:p>
            <a:pPr lvl="1" eaLnBrk="1" hangingPunct="1">
              <a:lnSpc>
                <a:spcPct val="90000"/>
              </a:lnSpc>
            </a:pPr>
            <a:r>
              <a:rPr lang="fr-CA" i="1" smtClean="0"/>
              <a:t>x</a:t>
            </a:r>
            <a:r>
              <a:rPr lang="fr-CA" i="1" baseline="-25000" smtClean="0"/>
              <a:t>1</a:t>
            </a:r>
            <a:r>
              <a:rPr lang="fr-CA" smtClean="0"/>
              <a:t>: nombre de tables fabriquées</a:t>
            </a:r>
          </a:p>
          <a:p>
            <a:pPr lvl="1" eaLnBrk="1" hangingPunct="1">
              <a:lnSpc>
                <a:spcPct val="90000"/>
              </a:lnSpc>
            </a:pPr>
            <a:r>
              <a:rPr lang="fr-CA" i="1" smtClean="0"/>
              <a:t>x</a:t>
            </a:r>
            <a:r>
              <a:rPr lang="fr-CA" i="1" baseline="-25000" smtClean="0"/>
              <a:t>2</a:t>
            </a:r>
            <a:r>
              <a:rPr lang="fr-CA" smtClean="0"/>
              <a:t>: nombre de chaises fabriquées</a:t>
            </a:r>
          </a:p>
          <a:p>
            <a:pPr lvl="1" eaLnBrk="1" hangingPunct="1">
              <a:lnSpc>
                <a:spcPct val="90000"/>
              </a:lnSpc>
            </a:pPr>
            <a:r>
              <a:rPr lang="fr-CA" i="1" smtClean="0"/>
              <a:t>x</a:t>
            </a:r>
            <a:r>
              <a:rPr lang="fr-CA" i="1" baseline="-25000" smtClean="0"/>
              <a:t>3</a:t>
            </a:r>
            <a:r>
              <a:rPr lang="fr-CA" smtClean="0"/>
              <a:t>: nombre de pupitres fabriqués</a:t>
            </a:r>
          </a:p>
          <a:p>
            <a:pPr lvl="1" eaLnBrk="1" hangingPunct="1">
              <a:lnSpc>
                <a:spcPct val="90000"/>
              </a:lnSpc>
              <a:spcBef>
                <a:spcPct val="75000"/>
              </a:spcBef>
            </a:pPr>
            <a:r>
              <a:rPr lang="fr-CA" i="1" smtClean="0"/>
              <a:t>x</a:t>
            </a:r>
            <a:r>
              <a:rPr lang="fr-CA" i="1" baseline="-25000" smtClean="0"/>
              <a:t>j</a:t>
            </a:r>
            <a:r>
              <a:rPr lang="fr-CA" smtClean="0"/>
              <a:t>: nombre de meubles de type j fabriqués, </a:t>
            </a:r>
            <a:r>
              <a:rPr lang="fr-CA" i="1" smtClean="0"/>
              <a:t>j=1,2,3</a:t>
            </a:r>
          </a:p>
        </p:txBody>
      </p:sp>
    </p:spTree>
    <p:extLst>
      <p:ext uri="{BB962C8B-B14F-4D97-AF65-F5344CB8AC3E}">
        <p14:creationId xmlns:p14="http://schemas.microsoft.com/office/powerpoint/2010/main" val="286041139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mtClean="0"/>
              <a:t>C2-</a:t>
            </a:r>
            <a:fld id="{A3083232-F24F-4A25-8A12-B5D025F4F648}" type="slidenum">
              <a:rPr lang="fr-FR" smtClean="0"/>
              <a:pPr eaLnBrk="1" hangingPunct="1"/>
              <a:t>15</a:t>
            </a:fld>
            <a:endParaRPr lang="fr-FR" smtClean="0"/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457200" y="1827213"/>
            <a:ext cx="8229600" cy="4135437"/>
          </a:xfrm>
          <a:noFill/>
        </p:spPr>
        <p:txBody>
          <a:bodyPr lIns="90488" tIns="44450" rIns="90488" bIns="44450"/>
          <a:lstStyle/>
          <a:p>
            <a:pPr eaLnBrk="1" hangingPunct="1">
              <a:spcBef>
                <a:spcPct val="10000"/>
              </a:spcBef>
            </a:pPr>
            <a:r>
              <a:rPr lang="en-US" noProof="1" smtClean="0"/>
              <a:t>Max </a:t>
            </a:r>
            <a:r>
              <a:rPr lang="en-US" i="1" noProof="1" smtClean="0"/>
              <a:t>z = 120x</a:t>
            </a:r>
            <a:r>
              <a:rPr lang="en-US" i="1" baseline="-25000" noProof="1" smtClean="0"/>
              <a:t>1</a:t>
            </a:r>
            <a:r>
              <a:rPr lang="en-US" i="1" noProof="1" smtClean="0"/>
              <a:t> + 70x</a:t>
            </a:r>
            <a:r>
              <a:rPr lang="en-US" i="1" baseline="-25000" noProof="1" smtClean="0"/>
              <a:t>2</a:t>
            </a:r>
            <a:r>
              <a:rPr lang="en-US" i="1" noProof="1" smtClean="0"/>
              <a:t> + 200x</a:t>
            </a:r>
            <a:r>
              <a:rPr lang="en-US" i="1" baseline="-25000" noProof="1" smtClean="0"/>
              <a:t>3</a:t>
            </a:r>
          </a:p>
          <a:p>
            <a:pPr eaLnBrk="1" hangingPunct="1">
              <a:spcBef>
                <a:spcPct val="10000"/>
              </a:spcBef>
              <a:buFontTx/>
              <a:buNone/>
            </a:pPr>
            <a:r>
              <a:rPr lang="en-US" noProof="1" smtClean="0"/>
              <a:t>	Max </a:t>
            </a:r>
            <a:r>
              <a:rPr lang="en-US" i="1" noProof="1" smtClean="0"/>
              <a:t>z =   c</a:t>
            </a:r>
            <a:r>
              <a:rPr lang="en-US" i="1" baseline="-25000" noProof="1" smtClean="0"/>
              <a:t>1</a:t>
            </a:r>
            <a:r>
              <a:rPr lang="en-US" i="1" noProof="1" smtClean="0"/>
              <a:t>x</a:t>
            </a:r>
            <a:r>
              <a:rPr lang="en-US" i="1" baseline="-25000" noProof="1" smtClean="0"/>
              <a:t>1</a:t>
            </a:r>
            <a:r>
              <a:rPr lang="en-US" i="1" noProof="1" smtClean="0"/>
              <a:t>  + c</a:t>
            </a:r>
            <a:r>
              <a:rPr lang="en-US" i="1" baseline="-25000" noProof="1" smtClean="0"/>
              <a:t>2</a:t>
            </a:r>
            <a:r>
              <a:rPr lang="en-US" i="1" noProof="1" smtClean="0"/>
              <a:t>x</a:t>
            </a:r>
            <a:r>
              <a:rPr lang="en-US" i="1" baseline="-25000" noProof="1" smtClean="0"/>
              <a:t>2</a:t>
            </a:r>
            <a:r>
              <a:rPr lang="en-US" i="1" noProof="1" smtClean="0"/>
              <a:t>  +  c</a:t>
            </a:r>
            <a:r>
              <a:rPr lang="en-US" i="1" baseline="-25000" noProof="1" smtClean="0"/>
              <a:t>3</a:t>
            </a:r>
            <a:r>
              <a:rPr lang="en-US" i="1" noProof="1" smtClean="0"/>
              <a:t>x</a:t>
            </a:r>
            <a:r>
              <a:rPr lang="en-US" i="1" baseline="-25000" noProof="1" smtClean="0"/>
              <a:t>3</a:t>
            </a:r>
          </a:p>
          <a:p>
            <a:pPr eaLnBrk="1" hangingPunct="1">
              <a:spcBef>
                <a:spcPct val="10000"/>
              </a:spcBef>
              <a:buFontTx/>
              <a:buChar char=" "/>
            </a:pPr>
            <a:endParaRPr lang="en-US" noProof="1" smtClean="0"/>
          </a:p>
          <a:p>
            <a:pPr eaLnBrk="1" hangingPunct="1">
              <a:spcBef>
                <a:spcPct val="10000"/>
              </a:spcBef>
              <a:buFontTx/>
              <a:buChar char=" "/>
            </a:pPr>
            <a:r>
              <a:rPr lang="en-US" i="1" noProof="1" smtClean="0"/>
              <a:t>c</a:t>
            </a:r>
            <a:r>
              <a:rPr lang="en-US" i="1" baseline="-25000" noProof="1" smtClean="0"/>
              <a:t>j</a:t>
            </a:r>
            <a:r>
              <a:rPr lang="en-US" noProof="1" smtClean="0"/>
              <a:t>: coefficient de </a:t>
            </a:r>
            <a:r>
              <a:rPr lang="en-US" i="1" noProof="1" smtClean="0"/>
              <a:t>x</a:t>
            </a:r>
            <a:r>
              <a:rPr lang="en-US" i="1" baseline="-25000" noProof="1" smtClean="0"/>
              <a:t>j</a:t>
            </a:r>
            <a:r>
              <a:rPr lang="en-US" noProof="1" smtClean="0"/>
              <a:t> dans la fonction objectif </a:t>
            </a:r>
          </a:p>
        </p:txBody>
      </p:sp>
      <p:sp>
        <p:nvSpPr>
          <p:cNvPr id="8196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Exemple 1: la fonction objectif</a:t>
            </a:r>
            <a:endParaRPr lang="fr-FR" smtClean="0"/>
          </a:p>
        </p:txBody>
      </p:sp>
    </p:spTree>
    <p:extLst>
      <p:ext uri="{BB962C8B-B14F-4D97-AF65-F5344CB8AC3E}">
        <p14:creationId xmlns:p14="http://schemas.microsoft.com/office/powerpoint/2010/main" val="397741942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mtClean="0"/>
              <a:t>C2-</a:t>
            </a:r>
            <a:fld id="{387F89DC-98D5-4253-AA19-E5E002B58F3E}" type="slidenum">
              <a:rPr lang="fr-FR" smtClean="0"/>
              <a:pPr eaLnBrk="1" hangingPunct="1"/>
              <a:t>16</a:t>
            </a:fld>
            <a:endParaRPr lang="fr-FR" smtClean="0"/>
          </a:p>
          <a:p>
            <a:pPr eaLnBrk="1" hangingPunct="1"/>
            <a:endParaRPr lang="fr-FR" smtClean="0"/>
          </a:p>
        </p:txBody>
      </p:sp>
      <p:sp>
        <p:nvSpPr>
          <p:cNvPr id="9219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20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21" name="Rectangle 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22" name="Rectangle 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368300" y="1473200"/>
            <a:ext cx="8356600" cy="5181600"/>
          </a:xfrm>
          <a:noFill/>
        </p:spPr>
        <p:txBody>
          <a:bodyPr lIns="90488" tIns="44450" rIns="90488" bIns="44450"/>
          <a:lstStyle/>
          <a:p>
            <a:pPr>
              <a:lnSpc>
                <a:spcPct val="90000"/>
              </a:lnSpc>
              <a:spcBef>
                <a:spcPct val="10000"/>
              </a:spcBef>
              <a:buFontTx/>
              <a:buNone/>
            </a:pPr>
            <a:r>
              <a:rPr lang="fr-CA" i="1" smtClean="0"/>
              <a:t>   6x</a:t>
            </a:r>
            <a:r>
              <a:rPr lang="fr-CA" i="1" baseline="-25000" smtClean="0"/>
              <a:t>1</a:t>
            </a:r>
            <a:r>
              <a:rPr lang="fr-CA" i="1" smtClean="0"/>
              <a:t> +    3x</a:t>
            </a:r>
            <a:r>
              <a:rPr lang="fr-CA" i="1" baseline="-25000" smtClean="0"/>
              <a:t>2 </a:t>
            </a:r>
            <a:r>
              <a:rPr lang="fr-CA" i="1" smtClean="0"/>
              <a:t>+   9x</a:t>
            </a:r>
            <a:r>
              <a:rPr lang="fr-CA" i="1" baseline="-25000" smtClean="0"/>
              <a:t>3</a:t>
            </a:r>
            <a:r>
              <a:rPr lang="fr-CA" i="1" smtClean="0"/>
              <a:t> </a:t>
            </a:r>
            <a:r>
              <a:rPr lang="fr-CA" i="1" smtClean="0">
                <a:latin typeface="Symbol" pitchFamily="18" charset="2"/>
              </a:rPr>
              <a:t></a:t>
            </a:r>
            <a:r>
              <a:rPr lang="fr-CA" i="1" smtClean="0"/>
              <a:t>1800     </a:t>
            </a:r>
            <a:r>
              <a:rPr lang="fr-CA" smtClean="0"/>
              <a:t>	(Bois)</a:t>
            </a:r>
          </a:p>
          <a:p>
            <a:pPr>
              <a:lnSpc>
                <a:spcPct val="90000"/>
              </a:lnSpc>
              <a:spcBef>
                <a:spcPct val="10000"/>
              </a:spcBef>
              <a:buFontTx/>
              <a:buNone/>
            </a:pPr>
            <a:r>
              <a:rPr lang="fr-CA" i="1" smtClean="0"/>
              <a:t>   3x</a:t>
            </a:r>
            <a:r>
              <a:rPr lang="fr-CA" i="1" baseline="-25000" smtClean="0"/>
              <a:t>1</a:t>
            </a:r>
            <a:r>
              <a:rPr lang="fr-CA" i="1" smtClean="0"/>
              <a:t> +    2x</a:t>
            </a:r>
            <a:r>
              <a:rPr lang="fr-CA" i="1" baseline="-25000" smtClean="0"/>
              <a:t>2 </a:t>
            </a:r>
            <a:r>
              <a:rPr lang="fr-CA" i="1" smtClean="0"/>
              <a:t>+   6x</a:t>
            </a:r>
            <a:r>
              <a:rPr lang="fr-CA" i="1" baseline="-25000" smtClean="0"/>
              <a:t>3</a:t>
            </a:r>
            <a:r>
              <a:rPr lang="fr-CA" i="1" smtClean="0"/>
              <a:t> </a:t>
            </a:r>
            <a:r>
              <a:rPr lang="fr-CA" i="1" smtClean="0">
                <a:latin typeface="Symbol" pitchFamily="18" charset="2"/>
              </a:rPr>
              <a:t>1</a:t>
            </a:r>
            <a:r>
              <a:rPr lang="fr-CA" i="1" smtClean="0"/>
              <a:t>000      </a:t>
            </a:r>
            <a:r>
              <a:rPr lang="fr-CA" smtClean="0"/>
              <a:t>	(Main-d’oeuvre)</a:t>
            </a:r>
          </a:p>
          <a:p>
            <a:pPr>
              <a:lnSpc>
                <a:spcPct val="90000"/>
              </a:lnSpc>
              <a:spcBef>
                <a:spcPct val="10000"/>
              </a:spcBef>
              <a:buFontTx/>
              <a:buNone/>
            </a:pPr>
            <a:r>
              <a:rPr lang="fr-CA" i="1" smtClean="0"/>
              <a:t>   5x</a:t>
            </a:r>
            <a:r>
              <a:rPr lang="fr-CA" i="1" baseline="-25000" smtClean="0"/>
              <a:t>1</a:t>
            </a:r>
            <a:r>
              <a:rPr lang="fr-CA" i="1" smtClean="0"/>
              <a:t> +    2x</a:t>
            </a:r>
            <a:r>
              <a:rPr lang="fr-CA" i="1" baseline="-25000" smtClean="0"/>
              <a:t>2</a:t>
            </a:r>
            <a:r>
              <a:rPr lang="fr-CA" i="1" smtClean="0"/>
              <a:t> +   7x</a:t>
            </a:r>
            <a:r>
              <a:rPr lang="fr-CA" i="1" baseline="-25000" smtClean="0"/>
              <a:t>3</a:t>
            </a:r>
            <a:r>
              <a:rPr lang="fr-CA" i="1" smtClean="0"/>
              <a:t> </a:t>
            </a:r>
            <a:r>
              <a:rPr lang="fr-CA" i="1" smtClean="0">
                <a:latin typeface="Symbol" pitchFamily="18" charset="2"/>
              </a:rPr>
              <a:t>1</a:t>
            </a:r>
            <a:r>
              <a:rPr lang="fr-CA" i="1" smtClean="0"/>
              <a:t>340    </a:t>
            </a:r>
            <a:r>
              <a:rPr lang="fr-CA" smtClean="0"/>
              <a:t>	(Entreposage)</a:t>
            </a:r>
          </a:p>
          <a:p>
            <a:pPr>
              <a:lnSpc>
                <a:spcPct val="90000"/>
              </a:lnSpc>
              <a:spcBef>
                <a:spcPct val="10000"/>
              </a:spcBef>
              <a:buFontTx/>
              <a:buNone/>
            </a:pPr>
            <a:r>
              <a:rPr lang="fr-CA" smtClean="0"/>
              <a:t>                          </a:t>
            </a:r>
            <a:r>
              <a:rPr lang="fr-CA" i="1" smtClean="0"/>
              <a:t>   x</a:t>
            </a:r>
            <a:r>
              <a:rPr lang="fr-CA" i="1" baseline="-25000" smtClean="0"/>
              <a:t>3 </a:t>
            </a:r>
            <a:r>
              <a:rPr lang="fr-CA" i="1" smtClean="0">
                <a:latin typeface="Symbol" pitchFamily="18" charset="2"/>
              </a:rPr>
              <a:t></a:t>
            </a:r>
            <a:r>
              <a:rPr lang="fr-CA" i="1" smtClean="0"/>
              <a:t> 40	</a:t>
            </a:r>
            <a:r>
              <a:rPr lang="fr-CA" smtClean="0"/>
              <a:t>          (Contrat)</a:t>
            </a:r>
          </a:p>
          <a:p>
            <a:pPr>
              <a:lnSpc>
                <a:spcPct val="90000"/>
              </a:lnSpc>
              <a:spcBef>
                <a:spcPct val="10000"/>
              </a:spcBef>
              <a:buFontTx/>
              <a:buNone/>
            </a:pPr>
            <a:endParaRPr lang="fr-CA" sz="1200" smtClean="0"/>
          </a:p>
          <a:p>
            <a:pPr>
              <a:lnSpc>
                <a:spcPct val="90000"/>
              </a:lnSpc>
              <a:spcBef>
                <a:spcPct val="10000"/>
              </a:spcBef>
              <a:buFontTx/>
              <a:buNone/>
            </a:pPr>
            <a:r>
              <a:rPr lang="fr-CA" i="1" smtClean="0"/>
              <a:t>a</a:t>
            </a:r>
            <a:r>
              <a:rPr lang="fr-CA" i="1" baseline="-25000" smtClean="0"/>
              <a:t>ij  </a:t>
            </a:r>
            <a:r>
              <a:rPr lang="fr-CA" smtClean="0"/>
              <a:t>: coefficient technologique de la variable x</a:t>
            </a:r>
            <a:r>
              <a:rPr lang="fr-CA" baseline="-25000" smtClean="0"/>
              <a:t>j</a:t>
            </a:r>
            <a:r>
              <a:rPr lang="fr-CA" smtClean="0"/>
              <a:t> dans la              </a:t>
            </a:r>
          </a:p>
          <a:p>
            <a:pPr>
              <a:lnSpc>
                <a:spcPct val="90000"/>
              </a:lnSpc>
              <a:spcBef>
                <a:spcPct val="10000"/>
              </a:spcBef>
              <a:buFontTx/>
              <a:buNone/>
            </a:pPr>
            <a:r>
              <a:rPr lang="fr-CA" smtClean="0"/>
              <a:t>      contrainte i</a:t>
            </a:r>
          </a:p>
          <a:p>
            <a:pPr>
              <a:lnSpc>
                <a:spcPct val="90000"/>
              </a:lnSpc>
              <a:spcBef>
                <a:spcPct val="10000"/>
              </a:spcBef>
              <a:buFontTx/>
              <a:buNone/>
            </a:pPr>
            <a:r>
              <a:rPr lang="fr-CA" i="1" smtClean="0"/>
              <a:t>b</a:t>
            </a:r>
            <a:r>
              <a:rPr lang="fr-CA" i="1" baseline="-25000" smtClean="0"/>
              <a:t>i  </a:t>
            </a:r>
            <a:r>
              <a:rPr lang="fr-CA" smtClean="0"/>
              <a:t>: côté droit de la contrainte i</a:t>
            </a:r>
          </a:p>
          <a:p>
            <a:pPr>
              <a:lnSpc>
                <a:spcPct val="90000"/>
              </a:lnSpc>
              <a:spcBef>
                <a:spcPct val="10000"/>
              </a:spcBef>
              <a:buFontTx/>
              <a:buNone/>
            </a:pPr>
            <a:endParaRPr lang="fr-CA" sz="1600" smtClean="0"/>
          </a:p>
          <a:p>
            <a:pPr lvl="3">
              <a:lnSpc>
                <a:spcPct val="90000"/>
              </a:lnSpc>
              <a:spcBef>
                <a:spcPct val="10000"/>
              </a:spcBef>
              <a:buFontTx/>
              <a:buNone/>
            </a:pPr>
            <a:r>
              <a:rPr lang="fr-CA" i="1" smtClean="0"/>
              <a:t>a</a:t>
            </a:r>
            <a:r>
              <a:rPr lang="fr-CA" i="1" baseline="-25000" smtClean="0"/>
              <a:t>11</a:t>
            </a:r>
            <a:r>
              <a:rPr lang="fr-CA" i="1" smtClean="0"/>
              <a:t>x</a:t>
            </a:r>
            <a:r>
              <a:rPr lang="fr-CA" i="1" baseline="-25000" smtClean="0"/>
              <a:t>1</a:t>
            </a:r>
            <a:r>
              <a:rPr lang="fr-CA" i="1" smtClean="0"/>
              <a:t> + a</a:t>
            </a:r>
            <a:r>
              <a:rPr lang="fr-CA" i="1" baseline="-25000" smtClean="0"/>
              <a:t>12</a:t>
            </a:r>
            <a:r>
              <a:rPr lang="fr-CA" i="1" smtClean="0"/>
              <a:t>x</a:t>
            </a:r>
            <a:r>
              <a:rPr lang="fr-CA" i="1" baseline="-25000" smtClean="0"/>
              <a:t>2</a:t>
            </a:r>
            <a:r>
              <a:rPr lang="fr-CA" i="1" smtClean="0"/>
              <a:t> + a</a:t>
            </a:r>
            <a:r>
              <a:rPr lang="fr-CA" i="1" baseline="-25000" smtClean="0"/>
              <a:t>13</a:t>
            </a:r>
            <a:r>
              <a:rPr lang="fr-CA" i="1" smtClean="0"/>
              <a:t>x</a:t>
            </a:r>
            <a:r>
              <a:rPr lang="fr-CA" i="1" baseline="-25000" smtClean="0"/>
              <a:t>3</a:t>
            </a:r>
            <a:r>
              <a:rPr lang="fr-CA" i="1" smtClean="0"/>
              <a:t> </a:t>
            </a:r>
            <a:r>
              <a:rPr lang="fr-CA" i="1" smtClean="0">
                <a:latin typeface="Symbol" pitchFamily="18" charset="2"/>
              </a:rPr>
              <a:t></a:t>
            </a:r>
            <a:r>
              <a:rPr lang="fr-CA" i="1" smtClean="0"/>
              <a:t>b</a:t>
            </a:r>
            <a:r>
              <a:rPr lang="fr-CA" i="1" baseline="-25000" smtClean="0"/>
              <a:t>1</a:t>
            </a:r>
          </a:p>
          <a:p>
            <a:pPr lvl="3">
              <a:lnSpc>
                <a:spcPct val="90000"/>
              </a:lnSpc>
              <a:spcBef>
                <a:spcPct val="10000"/>
              </a:spcBef>
              <a:buFontTx/>
              <a:buNone/>
            </a:pPr>
            <a:r>
              <a:rPr lang="fr-CA" i="1" smtClean="0"/>
              <a:t>a</a:t>
            </a:r>
            <a:r>
              <a:rPr lang="fr-CA" i="1" baseline="-25000" smtClean="0"/>
              <a:t>21</a:t>
            </a:r>
            <a:r>
              <a:rPr lang="fr-CA" i="1" smtClean="0"/>
              <a:t>x</a:t>
            </a:r>
            <a:r>
              <a:rPr lang="fr-CA" i="1" baseline="-25000" smtClean="0"/>
              <a:t>1</a:t>
            </a:r>
            <a:r>
              <a:rPr lang="fr-CA" i="1" smtClean="0"/>
              <a:t> + a</a:t>
            </a:r>
            <a:r>
              <a:rPr lang="fr-CA" i="1" baseline="-25000" smtClean="0"/>
              <a:t>22</a:t>
            </a:r>
            <a:r>
              <a:rPr lang="fr-CA" i="1" smtClean="0"/>
              <a:t>x</a:t>
            </a:r>
            <a:r>
              <a:rPr lang="fr-CA" i="1" baseline="-25000" smtClean="0"/>
              <a:t>2</a:t>
            </a:r>
            <a:r>
              <a:rPr lang="fr-CA" i="1" smtClean="0"/>
              <a:t> + a</a:t>
            </a:r>
            <a:r>
              <a:rPr lang="fr-CA" i="1" baseline="-25000" smtClean="0"/>
              <a:t>23</a:t>
            </a:r>
            <a:r>
              <a:rPr lang="fr-CA" i="1" smtClean="0"/>
              <a:t>x</a:t>
            </a:r>
            <a:r>
              <a:rPr lang="fr-CA" i="1" baseline="-25000" smtClean="0"/>
              <a:t>3</a:t>
            </a:r>
            <a:r>
              <a:rPr lang="fr-CA" i="1" smtClean="0"/>
              <a:t> </a:t>
            </a:r>
            <a:r>
              <a:rPr lang="fr-CA" i="1" smtClean="0">
                <a:latin typeface="Symbol" pitchFamily="18" charset="2"/>
              </a:rPr>
              <a:t></a:t>
            </a:r>
            <a:r>
              <a:rPr lang="fr-CA" i="1" smtClean="0"/>
              <a:t>b</a:t>
            </a:r>
            <a:r>
              <a:rPr lang="fr-CA" i="1" baseline="-25000" smtClean="0"/>
              <a:t>2</a:t>
            </a:r>
          </a:p>
          <a:p>
            <a:pPr lvl="3">
              <a:lnSpc>
                <a:spcPct val="90000"/>
              </a:lnSpc>
              <a:spcBef>
                <a:spcPct val="10000"/>
              </a:spcBef>
              <a:buFontTx/>
              <a:buNone/>
            </a:pPr>
            <a:r>
              <a:rPr lang="fr-CA" i="1" smtClean="0"/>
              <a:t>a</a:t>
            </a:r>
            <a:r>
              <a:rPr lang="fr-CA" i="1" baseline="-25000" smtClean="0"/>
              <a:t>31</a:t>
            </a:r>
            <a:r>
              <a:rPr lang="fr-CA" i="1" smtClean="0"/>
              <a:t>x</a:t>
            </a:r>
            <a:r>
              <a:rPr lang="fr-CA" i="1" baseline="-25000" smtClean="0"/>
              <a:t>1</a:t>
            </a:r>
            <a:r>
              <a:rPr lang="fr-CA" i="1" smtClean="0"/>
              <a:t> + a</a:t>
            </a:r>
            <a:r>
              <a:rPr lang="fr-CA" i="1" baseline="-25000" smtClean="0"/>
              <a:t>32</a:t>
            </a:r>
            <a:r>
              <a:rPr lang="fr-CA" i="1" smtClean="0"/>
              <a:t>x</a:t>
            </a:r>
            <a:r>
              <a:rPr lang="fr-CA" i="1" baseline="-25000" smtClean="0"/>
              <a:t>2  </a:t>
            </a:r>
            <a:r>
              <a:rPr lang="fr-CA" i="1" smtClean="0"/>
              <a:t>+ a</a:t>
            </a:r>
            <a:r>
              <a:rPr lang="fr-CA" i="1" baseline="-25000" smtClean="0"/>
              <a:t>33</a:t>
            </a:r>
            <a:r>
              <a:rPr lang="fr-CA" i="1" smtClean="0"/>
              <a:t>x</a:t>
            </a:r>
            <a:r>
              <a:rPr lang="fr-CA" i="1" baseline="-25000" smtClean="0"/>
              <a:t>3 </a:t>
            </a:r>
            <a:r>
              <a:rPr lang="fr-CA" i="1" smtClean="0">
                <a:latin typeface="Symbol" pitchFamily="18" charset="2"/>
              </a:rPr>
              <a:t></a:t>
            </a:r>
            <a:r>
              <a:rPr lang="fr-CA" i="1" smtClean="0"/>
              <a:t>b</a:t>
            </a:r>
            <a:r>
              <a:rPr lang="fr-CA" i="1" baseline="-25000" smtClean="0"/>
              <a:t>3</a:t>
            </a:r>
          </a:p>
          <a:p>
            <a:pPr lvl="3">
              <a:lnSpc>
                <a:spcPct val="90000"/>
              </a:lnSpc>
              <a:spcBef>
                <a:spcPct val="10000"/>
              </a:spcBef>
              <a:buFontTx/>
              <a:buNone/>
            </a:pPr>
            <a:r>
              <a:rPr lang="fr-CA" i="1" smtClean="0"/>
              <a:t>                         a</a:t>
            </a:r>
            <a:r>
              <a:rPr lang="fr-CA" i="1" baseline="-25000" smtClean="0"/>
              <a:t>43</a:t>
            </a:r>
            <a:r>
              <a:rPr lang="fr-CA" i="1" smtClean="0"/>
              <a:t>x</a:t>
            </a:r>
            <a:r>
              <a:rPr lang="fr-CA" i="1" baseline="-25000" smtClean="0"/>
              <a:t>3 </a:t>
            </a:r>
            <a:r>
              <a:rPr lang="fr-CA" i="1" smtClean="0">
                <a:latin typeface="Symbol" pitchFamily="18" charset="2"/>
              </a:rPr>
              <a:t></a:t>
            </a:r>
            <a:r>
              <a:rPr lang="fr-CA" i="1" smtClean="0"/>
              <a:t> b</a:t>
            </a:r>
            <a:r>
              <a:rPr lang="fr-CA" i="1" baseline="-25000" smtClean="0"/>
              <a:t>4</a:t>
            </a:r>
            <a:r>
              <a:rPr lang="fr-CA" i="1" smtClean="0"/>
              <a:t> </a:t>
            </a:r>
          </a:p>
        </p:txBody>
      </p:sp>
      <p:sp>
        <p:nvSpPr>
          <p:cNvPr id="9224" name="Rectangle 10"/>
          <p:cNvSpPr>
            <a:spLocks noGrp="1" noChangeArrowheads="1"/>
          </p:cNvSpPr>
          <p:nvPr>
            <p:ph type="title"/>
          </p:nvPr>
        </p:nvSpPr>
        <p:spPr>
          <a:xfrm>
            <a:off x="169863" y="209550"/>
            <a:ext cx="8815387" cy="1143000"/>
          </a:xfrm>
        </p:spPr>
        <p:txBody>
          <a:bodyPr/>
          <a:lstStyle/>
          <a:p>
            <a:r>
              <a:rPr lang="fr-CA" smtClean="0"/>
              <a:t> Exemple 1: les contraintes</a:t>
            </a:r>
            <a:endParaRPr lang="fr-FR" smtClean="0"/>
          </a:p>
        </p:txBody>
      </p:sp>
    </p:spTree>
    <p:extLst>
      <p:ext uri="{BB962C8B-B14F-4D97-AF65-F5344CB8AC3E}">
        <p14:creationId xmlns:p14="http://schemas.microsoft.com/office/powerpoint/2010/main" val="422237337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mtClean="0"/>
              <a:t>C2-</a:t>
            </a:r>
            <a:fld id="{F1072D6D-5BE3-4665-8DCD-08A7140F0084}" type="slidenum">
              <a:rPr lang="fr-FR" smtClean="0"/>
              <a:pPr eaLnBrk="1" hangingPunct="1"/>
              <a:t>17</a:t>
            </a:fld>
            <a:endParaRPr lang="fr-FR" smtClean="0"/>
          </a:p>
        </p:txBody>
      </p:sp>
      <p:sp>
        <p:nvSpPr>
          <p:cNvPr id="10243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603250" y="1687513"/>
            <a:ext cx="8023225" cy="4438650"/>
          </a:xfrm>
          <a:noFill/>
        </p:spPr>
        <p:txBody>
          <a:bodyPr lIns="90488" tIns="44450" rIns="90488" bIns="44450"/>
          <a:lstStyle/>
          <a:p>
            <a:pPr eaLnBrk="1" hangingPunct="1">
              <a:spcBef>
                <a:spcPct val="10000"/>
              </a:spcBef>
            </a:pPr>
            <a:r>
              <a:rPr lang="fr-CA" smtClean="0"/>
              <a:t>Non négativité</a:t>
            </a:r>
          </a:p>
          <a:p>
            <a:pPr eaLnBrk="1" hangingPunct="1">
              <a:spcBef>
                <a:spcPct val="10000"/>
              </a:spcBef>
              <a:buFontTx/>
              <a:buChar char=" "/>
            </a:pPr>
            <a:r>
              <a:rPr lang="fr-CA" i="1" smtClean="0"/>
              <a:t>x</a:t>
            </a:r>
            <a:r>
              <a:rPr lang="fr-CA" i="1" baseline="-25000" smtClean="0"/>
              <a:t>1</a:t>
            </a:r>
            <a:r>
              <a:rPr lang="fr-CA" i="1" smtClean="0"/>
              <a:t>, x</a:t>
            </a:r>
            <a:r>
              <a:rPr lang="fr-CA" i="1" baseline="-25000" smtClean="0"/>
              <a:t>2</a:t>
            </a:r>
            <a:r>
              <a:rPr lang="fr-CA" i="1" smtClean="0"/>
              <a:t>, x</a:t>
            </a:r>
            <a:r>
              <a:rPr lang="fr-CA" i="1" baseline="-25000" smtClean="0"/>
              <a:t>3</a:t>
            </a:r>
            <a:r>
              <a:rPr lang="fr-CA" i="1" smtClean="0"/>
              <a:t>  </a:t>
            </a:r>
            <a:r>
              <a:rPr lang="fr-CA" i="1" smtClean="0">
                <a:latin typeface="Symbol" pitchFamily="18" charset="2"/>
              </a:rPr>
              <a:t></a:t>
            </a:r>
            <a:r>
              <a:rPr lang="fr-CA" i="1" smtClean="0"/>
              <a:t> 0</a:t>
            </a:r>
            <a:r>
              <a:rPr lang="fr-CA" smtClean="0"/>
              <a:t> 	</a:t>
            </a:r>
          </a:p>
          <a:p>
            <a:pPr eaLnBrk="1" hangingPunct="1">
              <a:spcBef>
                <a:spcPct val="10000"/>
              </a:spcBef>
              <a:buFontTx/>
              <a:buChar char=" "/>
            </a:pPr>
            <a:endParaRPr lang="fr-CA" smtClean="0"/>
          </a:p>
          <a:p>
            <a:pPr eaLnBrk="1" hangingPunct="1">
              <a:spcBef>
                <a:spcPct val="10000"/>
              </a:spcBef>
            </a:pPr>
            <a:r>
              <a:rPr lang="fr-CA" smtClean="0"/>
              <a:t>Intégrité</a:t>
            </a:r>
          </a:p>
          <a:p>
            <a:pPr eaLnBrk="1" hangingPunct="1">
              <a:spcBef>
                <a:spcPct val="10000"/>
              </a:spcBef>
              <a:buFontTx/>
              <a:buChar char=" "/>
            </a:pPr>
            <a:r>
              <a:rPr lang="fr-CA" i="1" smtClean="0"/>
              <a:t>x</a:t>
            </a:r>
            <a:r>
              <a:rPr lang="fr-CA" i="1" baseline="-25000" smtClean="0"/>
              <a:t>1</a:t>
            </a:r>
            <a:r>
              <a:rPr lang="fr-CA" i="1" smtClean="0"/>
              <a:t>, x</a:t>
            </a:r>
            <a:r>
              <a:rPr lang="fr-CA" i="1" baseline="-25000" smtClean="0"/>
              <a:t>2</a:t>
            </a:r>
            <a:r>
              <a:rPr lang="fr-CA" i="1" smtClean="0"/>
              <a:t>, x</a:t>
            </a:r>
            <a:r>
              <a:rPr lang="fr-CA" i="1" baseline="-25000" smtClean="0"/>
              <a:t>3</a:t>
            </a:r>
            <a:r>
              <a:rPr lang="fr-CA" smtClean="0"/>
              <a:t> entiers</a:t>
            </a:r>
          </a:p>
        </p:txBody>
      </p:sp>
      <p:sp>
        <p:nvSpPr>
          <p:cNvPr id="10244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z="3600" smtClean="0"/>
              <a:t>Exemple 1: les contraintes </a:t>
            </a:r>
            <a:br>
              <a:rPr lang="fr-CA" sz="3600" smtClean="0"/>
            </a:br>
            <a:r>
              <a:rPr lang="fr-CA" sz="3600" smtClean="0"/>
              <a:t>de non négativité et d</a:t>
            </a:r>
            <a:r>
              <a:rPr lang="fr-FR" sz="3600" smtClean="0"/>
              <a:t>’</a:t>
            </a:r>
            <a:r>
              <a:rPr lang="fr-CA" sz="3600" smtClean="0"/>
              <a:t>intégrité</a:t>
            </a:r>
            <a:endParaRPr lang="fr-FR" sz="3600" smtClean="0"/>
          </a:p>
        </p:txBody>
      </p:sp>
    </p:spTree>
    <p:extLst>
      <p:ext uri="{BB962C8B-B14F-4D97-AF65-F5344CB8AC3E}">
        <p14:creationId xmlns:p14="http://schemas.microsoft.com/office/powerpoint/2010/main" val="56931908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mtClean="0"/>
              <a:t>C2-</a:t>
            </a:r>
            <a:fld id="{C9AE2DFB-0012-4095-8B1F-8BB673A555E1}" type="slidenum">
              <a:rPr lang="fr-FR" smtClean="0"/>
              <a:pPr eaLnBrk="1" hangingPunct="1"/>
              <a:t>18</a:t>
            </a:fld>
            <a:endParaRPr lang="fr-FR" smtClean="0"/>
          </a:p>
        </p:txBody>
      </p:sp>
      <p:graphicFrame>
        <p:nvGraphicFramePr>
          <p:cNvPr id="11267" name="Object 7">
            <a:hlinkClick r:id="" action="ppaction://ole?verb=0"/>
          </p:cNvPr>
          <p:cNvGraphicFramePr>
            <a:graphicFrameLocks/>
          </p:cNvGraphicFramePr>
          <p:nvPr/>
        </p:nvGraphicFramePr>
        <p:xfrm>
          <a:off x="1019175" y="1990725"/>
          <a:ext cx="7029450" cy="3667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1428" name="Document" r:id="rId4" imgW="6118835" imgH="3185136" progId="Word.Document.8">
                  <p:embed/>
                </p:oleObj>
              </mc:Choice>
              <mc:Fallback>
                <p:oleObj name="Document" r:id="rId4" imgW="6118835" imgH="3185136" progId="Word.Document.8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19175" y="1990725"/>
                        <a:ext cx="7029450" cy="3667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68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Exemple 1: le modèle linéaire</a:t>
            </a:r>
            <a:endParaRPr lang="fr-FR" smtClean="0"/>
          </a:p>
        </p:txBody>
      </p:sp>
    </p:spTree>
    <p:extLst>
      <p:ext uri="{BB962C8B-B14F-4D97-AF65-F5344CB8AC3E}">
        <p14:creationId xmlns:p14="http://schemas.microsoft.com/office/powerpoint/2010/main" val="348406265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mtClean="0"/>
              <a:t>C2-</a:t>
            </a:r>
            <a:fld id="{C0AA907B-B3A9-4DB7-9490-995A0749A645}" type="slidenum">
              <a:rPr lang="fr-FR" smtClean="0"/>
              <a:pPr eaLnBrk="1" hangingPunct="1"/>
              <a:t>19</a:t>
            </a:fld>
            <a:endParaRPr lang="fr-FR" smtClean="0"/>
          </a:p>
        </p:txBody>
      </p:sp>
      <p:sp>
        <p:nvSpPr>
          <p:cNvPr id="23555" name="Rectangle 11"/>
          <p:cNvSpPr>
            <a:spLocks noGrp="1" noChangeArrowheads="1"/>
          </p:cNvSpPr>
          <p:nvPr>
            <p:ph type="body" idx="1"/>
          </p:nvPr>
        </p:nvSpPr>
        <p:spPr>
          <a:xfrm>
            <a:off x="355600" y="1549400"/>
            <a:ext cx="8432800" cy="936625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fr-FR" sz="2400" smtClean="0"/>
              <a:t>Deux types de meuble, des tables à langer et des berceaux</a:t>
            </a:r>
          </a:p>
          <a:p>
            <a:pPr eaLnBrk="1" hangingPunct="1">
              <a:lnSpc>
                <a:spcPct val="90000"/>
              </a:lnSpc>
            </a:pPr>
            <a:r>
              <a:rPr lang="fr-FR" sz="2400" smtClean="0"/>
              <a:t>Les ressources disponibles en juin sont:</a:t>
            </a:r>
            <a:endParaRPr lang="en-US" sz="2400" smtClean="0"/>
          </a:p>
        </p:txBody>
      </p:sp>
      <p:graphicFrame>
        <p:nvGraphicFramePr>
          <p:cNvPr id="23556" name="Object 9"/>
          <p:cNvGraphicFramePr>
            <a:graphicFrameLocks noGrp="1" noChangeAspect="1"/>
          </p:cNvGraphicFramePr>
          <p:nvPr>
            <p:ph idx="4294967295"/>
          </p:nvPr>
        </p:nvGraphicFramePr>
        <p:xfrm>
          <a:off x="844550" y="2600325"/>
          <a:ext cx="7435850" cy="332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2452" name="Feuille de calcul" r:id="rId4" imgW="4533900" imgH="2028749" progId="Excel.Sheet.8">
                  <p:embed/>
                </p:oleObj>
              </mc:Choice>
              <mc:Fallback>
                <p:oleObj name="Feuille de calcul" r:id="rId4" imgW="4533900" imgH="2028749" progId="Excel.Shee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4550" y="2600325"/>
                        <a:ext cx="7435850" cy="332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 cap="flat" cmpd="sng">
                            <a:solidFill>
                              <a:schemeClr val="tx1"/>
                            </a:solidFill>
                            <a:prstDash val="solid"/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57" name="Rectangle 12"/>
          <p:cNvSpPr>
            <a:spLocks noGrp="1" noChangeArrowheads="1"/>
          </p:cNvSpPr>
          <p:nvPr>
            <p:ph type="title"/>
          </p:nvPr>
        </p:nvSpPr>
        <p:spPr>
          <a:xfrm>
            <a:off x="354013" y="133350"/>
            <a:ext cx="8518525" cy="1257300"/>
          </a:xfrm>
        </p:spPr>
        <p:txBody>
          <a:bodyPr/>
          <a:lstStyle/>
          <a:p>
            <a:pPr eaLnBrk="1" hangingPunct="1"/>
            <a:r>
              <a:rPr lang="fr-CA" sz="3600" smtClean="0"/>
              <a:t>Exemple 2:</a:t>
            </a:r>
            <a:br>
              <a:rPr lang="fr-CA" sz="3600" smtClean="0"/>
            </a:br>
            <a:r>
              <a:rPr lang="fr-CA" sz="3600" smtClean="0"/>
              <a:t>problème de </a:t>
            </a:r>
            <a:r>
              <a:rPr lang="fr-FR" sz="3600" smtClean="0"/>
              <a:t>comptabilité de gestion</a:t>
            </a:r>
          </a:p>
        </p:txBody>
      </p:sp>
    </p:spTree>
    <p:extLst>
      <p:ext uri="{BB962C8B-B14F-4D97-AF65-F5344CB8AC3E}">
        <p14:creationId xmlns:p14="http://schemas.microsoft.com/office/powerpoint/2010/main" val="373549426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mtClean="0"/>
              <a:t>C2-</a:t>
            </a:r>
            <a:fld id="{4120D62C-DBE5-400E-9F21-BA4A3F9CD52D}" type="slidenum">
              <a:rPr lang="fr-FR" smtClean="0"/>
              <a:pPr eaLnBrk="1" hangingPunct="1"/>
              <a:t>20</a:t>
            </a:fld>
            <a:endParaRPr lang="fr-FR" smtClean="0"/>
          </a:p>
        </p:txBody>
      </p:sp>
      <p:sp>
        <p:nvSpPr>
          <p:cNvPr id="24579" name="Rectangle 7"/>
          <p:cNvSpPr>
            <a:spLocks noGrp="1" noChangeArrowheads="1"/>
          </p:cNvSpPr>
          <p:nvPr>
            <p:ph type="body" sz="half" idx="1"/>
          </p:nvPr>
        </p:nvSpPr>
        <p:spPr>
          <a:xfrm>
            <a:off x="438150" y="4324350"/>
            <a:ext cx="8267700" cy="1803400"/>
          </a:xfrm>
        </p:spPr>
        <p:txBody>
          <a:bodyPr/>
          <a:lstStyle/>
          <a:p>
            <a:pPr eaLnBrk="1" hangingPunct="1"/>
            <a:r>
              <a:rPr lang="fr-FR" sz="2400" smtClean="0"/>
              <a:t>Comptes à recevoir: 13 850$</a:t>
            </a:r>
          </a:p>
          <a:p>
            <a:pPr eaLnBrk="1" hangingPunct="1"/>
            <a:r>
              <a:rPr lang="fr-FR" sz="2400" smtClean="0"/>
              <a:t>Compte à payer (loyer): 1 600$</a:t>
            </a:r>
          </a:p>
          <a:p>
            <a:pPr eaLnBrk="1" hangingPunct="1"/>
            <a:r>
              <a:rPr lang="fr-FR" sz="2400" smtClean="0"/>
              <a:t>Remboursement (emprunt bancaire): 4 350$</a:t>
            </a:r>
          </a:p>
          <a:p>
            <a:pPr eaLnBrk="1" hangingPunct="1"/>
            <a:r>
              <a:rPr lang="fr-FR" sz="2400" smtClean="0"/>
              <a:t>Achat de bois (payable dans 30 jours): 26 500$</a:t>
            </a:r>
            <a:endParaRPr lang="en-US" sz="2400" smtClean="0"/>
          </a:p>
        </p:txBody>
      </p:sp>
      <p:graphicFrame>
        <p:nvGraphicFramePr>
          <p:cNvPr id="24580" name="Object 9"/>
          <p:cNvGraphicFramePr>
            <a:graphicFrameLocks noGrp="1" noChangeAspect="1"/>
          </p:cNvGraphicFramePr>
          <p:nvPr>
            <p:ph sz="half" idx="2"/>
          </p:nvPr>
        </p:nvGraphicFramePr>
        <p:xfrm>
          <a:off x="863600" y="1739900"/>
          <a:ext cx="7073900" cy="2371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3476" name="Feuille de calcul" r:id="rId4" imgW="3581448" imgH="1209651" progId="Excel.Sheet.8">
                  <p:embed/>
                </p:oleObj>
              </mc:Choice>
              <mc:Fallback>
                <p:oleObj name="Feuille de calcul" r:id="rId4" imgW="3581448" imgH="1209651" progId="Excel.Shee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63600" y="1739900"/>
                        <a:ext cx="7073900" cy="2371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 cap="flat" cmpd="sng">
                            <a:solidFill>
                              <a:schemeClr val="tx1"/>
                            </a:solidFill>
                            <a:prstDash val="solid"/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581" name="Rectangle 11"/>
          <p:cNvSpPr>
            <a:spLocks noGrp="1" noChangeArrowheads="1"/>
          </p:cNvSpPr>
          <p:nvPr>
            <p:ph type="title"/>
          </p:nvPr>
        </p:nvSpPr>
        <p:spPr>
          <a:xfrm>
            <a:off x="455613" y="184150"/>
            <a:ext cx="8226425" cy="1231900"/>
          </a:xfrm>
        </p:spPr>
        <p:txBody>
          <a:bodyPr/>
          <a:lstStyle/>
          <a:p>
            <a:pPr eaLnBrk="1" hangingPunct="1"/>
            <a:r>
              <a:rPr lang="fr-CA" sz="3600" smtClean="0"/>
              <a:t>Exemple 2:</a:t>
            </a:r>
            <a:br>
              <a:rPr lang="fr-CA" sz="3600" smtClean="0"/>
            </a:br>
            <a:r>
              <a:rPr lang="fr-CA" sz="3600" smtClean="0"/>
              <a:t>situation financière au 1</a:t>
            </a:r>
            <a:r>
              <a:rPr lang="fr-CA" sz="3600" baseline="30000" smtClean="0"/>
              <a:t>er</a:t>
            </a:r>
            <a:r>
              <a:rPr lang="fr-CA" sz="3600" smtClean="0"/>
              <a:t> juin</a:t>
            </a:r>
            <a:endParaRPr lang="fr-FR" sz="3600" smtClean="0"/>
          </a:p>
        </p:txBody>
      </p:sp>
    </p:spTree>
    <p:extLst>
      <p:ext uri="{BB962C8B-B14F-4D97-AF65-F5344CB8AC3E}">
        <p14:creationId xmlns:p14="http://schemas.microsoft.com/office/powerpoint/2010/main" val="254879671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Exemple 2: le problème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fr-FR" smtClean="0"/>
              <a:t>Liquidité fin juin (achat comptant): </a:t>
            </a:r>
            <a:r>
              <a:rPr lang="fr-FR" smtClean="0">
                <a:sym typeface="Symbol" pitchFamily="18" charset="2"/>
              </a:rPr>
              <a:t></a:t>
            </a:r>
            <a:r>
              <a:rPr lang="fr-FR" smtClean="0"/>
              <a:t> 15 900$</a:t>
            </a:r>
          </a:p>
          <a:p>
            <a:pPr eaLnBrk="1" hangingPunct="1"/>
            <a:r>
              <a:rPr lang="fr-FR" smtClean="0"/>
              <a:t>Ratio actif / passif (fin du mois): </a:t>
            </a:r>
            <a:r>
              <a:rPr lang="fr-FR" smtClean="0">
                <a:sym typeface="Symbol" pitchFamily="18" charset="2"/>
              </a:rPr>
              <a:t></a:t>
            </a:r>
            <a:r>
              <a:rPr lang="fr-FR" smtClean="0"/>
              <a:t> 2</a:t>
            </a:r>
          </a:p>
          <a:p>
            <a:pPr eaLnBrk="1" hangingPunct="1"/>
            <a:r>
              <a:rPr lang="fr-FR" smtClean="0"/>
              <a:t>Combien de tables à langer et de berceaux doit-on fabriquer pour maximiser la contribution au profit?</a:t>
            </a:r>
          </a:p>
        </p:txBody>
      </p:sp>
      <p:sp>
        <p:nvSpPr>
          <p:cNvPr id="25604" name="Espace réservé du numéro de diapositive 6"/>
          <p:cNvSpPr txBox="1">
            <a:spLocks noGrp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fr-FR" sz="1400"/>
              <a:t>C2-</a:t>
            </a:r>
            <a:fld id="{6FE60765-9E4A-4329-B394-B174260931BB}" type="slidenum">
              <a:rPr lang="fr-FR" sz="1400"/>
              <a:pPr algn="r" eaLnBrk="1" hangingPunct="1"/>
              <a:t>21</a:t>
            </a:fld>
            <a:endParaRPr lang="fr-FR" sz="1400"/>
          </a:p>
        </p:txBody>
      </p:sp>
    </p:spTree>
    <p:extLst>
      <p:ext uri="{BB962C8B-B14F-4D97-AF65-F5344CB8AC3E}">
        <p14:creationId xmlns:p14="http://schemas.microsoft.com/office/powerpoint/2010/main" val="129873683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mtClean="0"/>
              <a:t>C2-</a:t>
            </a:r>
            <a:fld id="{5F5A9D1B-76CF-4CC1-8124-8EC900479C4E}" type="slidenum">
              <a:rPr lang="fr-FR" smtClean="0"/>
              <a:pPr eaLnBrk="1" hangingPunct="1"/>
              <a:t>22</a:t>
            </a:fld>
            <a:endParaRPr lang="fr-FR" smtClean="0"/>
          </a:p>
        </p:txBody>
      </p:sp>
      <p:sp>
        <p:nvSpPr>
          <p:cNvPr id="26627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Exemple 2: les variables de décision</a:t>
            </a:r>
            <a:endParaRPr lang="fr-FR" smtClean="0"/>
          </a:p>
        </p:txBody>
      </p:sp>
      <p:sp>
        <p:nvSpPr>
          <p:cNvPr id="26628" name="Rectangle 7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/>
            <a:r>
              <a:rPr lang="fr-CA" i="1" smtClean="0"/>
              <a:t>x</a:t>
            </a:r>
            <a:r>
              <a:rPr lang="fr-CA" i="1" baseline="-25000" smtClean="0"/>
              <a:t>1</a:t>
            </a:r>
            <a:r>
              <a:rPr lang="fr-CA" smtClean="0"/>
              <a:t>: nombre de tables </a:t>
            </a:r>
            <a:r>
              <a:rPr lang="fr-FR" smtClean="0"/>
              <a:t>à langer </a:t>
            </a:r>
            <a:r>
              <a:rPr lang="fr-CA" smtClean="0"/>
              <a:t>fabriquées</a:t>
            </a:r>
          </a:p>
          <a:p>
            <a:pPr eaLnBrk="1" hangingPunct="1">
              <a:buFontTx/>
              <a:buNone/>
            </a:pPr>
            <a:r>
              <a:rPr lang="fr-CA" smtClean="0"/>
              <a:t>	</a:t>
            </a:r>
            <a:r>
              <a:rPr lang="fr-CA" i="1" smtClean="0"/>
              <a:t>x</a:t>
            </a:r>
            <a:r>
              <a:rPr lang="fr-CA" i="1" baseline="-25000" smtClean="0"/>
              <a:t>2</a:t>
            </a:r>
            <a:r>
              <a:rPr lang="fr-CA" smtClean="0"/>
              <a:t>: nombre de berceaux fabriqués</a:t>
            </a:r>
          </a:p>
        </p:txBody>
      </p:sp>
    </p:spTree>
    <p:extLst>
      <p:ext uri="{BB962C8B-B14F-4D97-AF65-F5344CB8AC3E}">
        <p14:creationId xmlns:p14="http://schemas.microsoft.com/office/powerpoint/2010/main" val="114502384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mtClean="0"/>
              <a:t>C2-</a:t>
            </a:r>
            <a:fld id="{832636BC-DCA1-447F-8525-D0E7EF0A3672}" type="slidenum">
              <a:rPr lang="fr-FR" smtClean="0"/>
              <a:pPr eaLnBrk="1" hangingPunct="1"/>
              <a:t>23</a:t>
            </a:fld>
            <a:endParaRPr lang="fr-FR" smtClean="0"/>
          </a:p>
        </p:txBody>
      </p:sp>
      <p:sp>
        <p:nvSpPr>
          <p:cNvPr id="27651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Exemple 2: la fonction objectif</a:t>
            </a:r>
            <a:endParaRPr lang="fr-FR" smtClean="0"/>
          </a:p>
        </p:txBody>
      </p:sp>
      <p:sp>
        <p:nvSpPr>
          <p:cNvPr id="27652" name="Rectangle 7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>
              <a:spcBef>
                <a:spcPct val="10000"/>
              </a:spcBef>
            </a:pPr>
            <a:r>
              <a:rPr lang="fr-CA" smtClean="0"/>
              <a:t>Max </a:t>
            </a:r>
            <a:r>
              <a:rPr lang="fr-CA" i="1" smtClean="0"/>
              <a:t>z</a:t>
            </a:r>
            <a:r>
              <a:rPr lang="fr-CA" smtClean="0"/>
              <a:t> = </a:t>
            </a:r>
            <a:r>
              <a:rPr lang="fr-CA" i="1" smtClean="0"/>
              <a:t>175x</a:t>
            </a:r>
            <a:r>
              <a:rPr lang="fr-CA" i="1" baseline="-25000" smtClean="0"/>
              <a:t>1</a:t>
            </a:r>
            <a:r>
              <a:rPr lang="fr-CA" i="1" smtClean="0"/>
              <a:t> + 290x</a:t>
            </a:r>
            <a:r>
              <a:rPr lang="fr-CA" i="1" baseline="-25000" smtClean="0"/>
              <a:t>2</a:t>
            </a:r>
            <a:endParaRPr lang="fr-CA" sz="3200" i="1" smtClean="0"/>
          </a:p>
        </p:txBody>
      </p:sp>
    </p:spTree>
    <p:extLst>
      <p:ext uri="{BB962C8B-B14F-4D97-AF65-F5344CB8AC3E}">
        <p14:creationId xmlns:p14="http://schemas.microsoft.com/office/powerpoint/2010/main" val="268943397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mtClean="0"/>
              <a:t>C2-</a:t>
            </a:r>
            <a:fld id="{5E134C88-C2FB-4954-8D2A-829C391E800A}" type="slidenum">
              <a:rPr lang="fr-FR" smtClean="0"/>
              <a:pPr eaLnBrk="1" hangingPunct="1"/>
              <a:t>24</a:t>
            </a:fld>
            <a:endParaRPr lang="fr-FR" smtClean="0"/>
          </a:p>
        </p:txBody>
      </p:sp>
      <p:sp>
        <p:nvSpPr>
          <p:cNvPr id="11469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368300" y="1765300"/>
            <a:ext cx="8356600" cy="4610100"/>
          </a:xfrm>
          <a:noFill/>
        </p:spPr>
        <p:txBody>
          <a:bodyPr lIns="90488" tIns="44450" rIns="90488" bIns="44450"/>
          <a:lstStyle/>
          <a:p>
            <a:pPr eaLnBrk="1" hangingPunct="1">
              <a:spcBef>
                <a:spcPct val="10000"/>
              </a:spcBef>
            </a:pPr>
            <a:r>
              <a:rPr lang="fr-CA" smtClean="0"/>
              <a:t>Contraintes de main d</a:t>
            </a:r>
            <a:r>
              <a:rPr lang="fr-FR" smtClean="0"/>
              <a:t>’œuvre</a:t>
            </a:r>
            <a:r>
              <a:rPr lang="fr-CA" smtClean="0"/>
              <a:t> </a:t>
            </a:r>
          </a:p>
          <a:p>
            <a:pPr algn="ctr" eaLnBrk="1" hangingPunct="1">
              <a:spcBef>
                <a:spcPct val="10000"/>
              </a:spcBef>
              <a:buFontTx/>
              <a:buNone/>
            </a:pPr>
            <a:r>
              <a:rPr lang="fr-CA" i="1" smtClean="0"/>
              <a:t>x</a:t>
            </a:r>
            <a:r>
              <a:rPr lang="fr-CA" i="1" baseline="-25000" smtClean="0"/>
              <a:t>1</a:t>
            </a:r>
            <a:r>
              <a:rPr lang="fr-CA" i="1" smtClean="0"/>
              <a:t> </a:t>
            </a:r>
            <a:r>
              <a:rPr lang="fr-CA" i="1" smtClean="0">
                <a:latin typeface="Symbol" pitchFamily="18" charset="2"/>
              </a:rPr>
              <a:t>50</a:t>
            </a:r>
            <a:endParaRPr lang="fr-CA" i="1" smtClean="0"/>
          </a:p>
          <a:p>
            <a:pPr algn="ctr" eaLnBrk="1" hangingPunct="1">
              <a:spcBef>
                <a:spcPct val="10000"/>
              </a:spcBef>
              <a:buFontTx/>
              <a:buNone/>
            </a:pPr>
            <a:r>
              <a:rPr lang="fr-CA" i="1" smtClean="0"/>
              <a:t>x</a:t>
            </a:r>
            <a:r>
              <a:rPr lang="fr-CA" i="1" baseline="-25000" smtClean="0"/>
              <a:t>2</a:t>
            </a:r>
            <a:r>
              <a:rPr lang="fr-CA" i="1" smtClean="0"/>
              <a:t> </a:t>
            </a:r>
            <a:r>
              <a:rPr lang="fr-CA" i="1" smtClean="0">
                <a:latin typeface="Symbol" pitchFamily="18" charset="2"/>
              </a:rPr>
              <a:t>30</a:t>
            </a:r>
            <a:endParaRPr lang="fr-CA" i="1" smtClean="0"/>
          </a:p>
          <a:p>
            <a:pPr eaLnBrk="1" hangingPunct="1">
              <a:spcBef>
                <a:spcPct val="10000"/>
              </a:spcBef>
            </a:pPr>
            <a:r>
              <a:rPr lang="fr-CA" smtClean="0"/>
              <a:t>Contraintes de fournitures</a:t>
            </a:r>
            <a:r>
              <a:rPr lang="fr-CA" baseline="30000" smtClean="0"/>
              <a:t>1</a:t>
            </a:r>
          </a:p>
          <a:p>
            <a:pPr algn="ctr" eaLnBrk="1" hangingPunct="1">
              <a:spcBef>
                <a:spcPct val="10000"/>
              </a:spcBef>
              <a:buFontTx/>
              <a:buNone/>
            </a:pPr>
            <a:r>
              <a:rPr lang="fr-CA" i="1" smtClean="0"/>
              <a:t>x</a:t>
            </a:r>
            <a:r>
              <a:rPr lang="fr-CA" i="1" baseline="-25000" smtClean="0"/>
              <a:t>1</a:t>
            </a:r>
            <a:r>
              <a:rPr lang="fr-CA" i="1" smtClean="0"/>
              <a:t> </a:t>
            </a:r>
            <a:r>
              <a:rPr lang="fr-CA" i="1" smtClean="0">
                <a:latin typeface="Symbol" pitchFamily="18" charset="2"/>
              </a:rPr>
              <a:t>100</a:t>
            </a:r>
          </a:p>
          <a:p>
            <a:pPr algn="ctr" eaLnBrk="1" hangingPunct="1">
              <a:spcBef>
                <a:spcPct val="10000"/>
              </a:spcBef>
              <a:buFontTx/>
              <a:buNone/>
            </a:pPr>
            <a:r>
              <a:rPr lang="fr-CA" i="1" smtClean="0"/>
              <a:t>x</a:t>
            </a:r>
            <a:r>
              <a:rPr lang="fr-CA" i="1" baseline="-25000" smtClean="0"/>
              <a:t>2</a:t>
            </a:r>
            <a:r>
              <a:rPr lang="fr-CA" i="1" smtClean="0"/>
              <a:t> </a:t>
            </a:r>
            <a:r>
              <a:rPr lang="fr-CA" i="1" smtClean="0">
                <a:latin typeface="Symbol" pitchFamily="18" charset="2"/>
              </a:rPr>
              <a:t>100</a:t>
            </a:r>
            <a:endParaRPr lang="fr-CA" i="1" smtClean="0"/>
          </a:p>
          <a:p>
            <a:pPr eaLnBrk="1" hangingPunct="1">
              <a:spcBef>
                <a:spcPct val="10000"/>
              </a:spcBef>
              <a:buFontTx/>
              <a:buNone/>
            </a:pPr>
            <a:endParaRPr lang="fr-CA" baseline="30000" smtClean="0"/>
          </a:p>
          <a:p>
            <a:pPr eaLnBrk="1" hangingPunct="1">
              <a:spcBef>
                <a:spcPct val="10000"/>
              </a:spcBef>
              <a:buFontTx/>
              <a:buNone/>
            </a:pPr>
            <a:endParaRPr lang="fr-CA" baseline="30000" smtClean="0"/>
          </a:p>
          <a:p>
            <a:pPr eaLnBrk="1" hangingPunct="1">
              <a:spcBef>
                <a:spcPct val="10000"/>
              </a:spcBef>
              <a:buFontTx/>
              <a:buNone/>
            </a:pPr>
            <a:r>
              <a:rPr lang="fr-CA" baseline="30000" smtClean="0"/>
              <a:t>		1</a:t>
            </a:r>
            <a:r>
              <a:rPr lang="fr-CA" smtClean="0"/>
              <a:t> Ces contraintes sont redondantes</a:t>
            </a:r>
          </a:p>
        </p:txBody>
      </p:sp>
      <p:sp>
        <p:nvSpPr>
          <p:cNvPr id="114696" name="Line 8"/>
          <p:cNvSpPr>
            <a:spLocks noChangeShapeType="1"/>
          </p:cNvSpPr>
          <p:nvPr/>
        </p:nvSpPr>
        <p:spPr bwMode="auto">
          <a:xfrm>
            <a:off x="1320800" y="5245100"/>
            <a:ext cx="59309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677" name="Rectangle 9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Exemple 2: les contraintes</a:t>
            </a:r>
            <a:endParaRPr lang="fr-FR" smtClean="0"/>
          </a:p>
        </p:txBody>
      </p:sp>
    </p:spTree>
    <p:extLst>
      <p:ext uri="{BB962C8B-B14F-4D97-AF65-F5344CB8AC3E}">
        <p14:creationId xmlns:p14="http://schemas.microsoft.com/office/powerpoint/2010/main" val="21173378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mtClean="0"/>
              <a:t>C2-</a:t>
            </a:r>
            <a:fld id="{586FC17D-F570-47CB-B57B-C6D985548128}" type="slidenum">
              <a:rPr lang="fr-FR" smtClean="0"/>
              <a:pPr eaLnBrk="1" hangingPunct="1"/>
              <a:t>25</a:t>
            </a:fld>
            <a:endParaRPr lang="fr-FR" smtClean="0"/>
          </a:p>
        </p:txBody>
      </p:sp>
      <p:sp>
        <p:nvSpPr>
          <p:cNvPr id="29699" name="Rectangle 1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Exemple 2: les contraintes (suite 1)</a:t>
            </a:r>
            <a:endParaRPr lang="fr-FR" smtClean="0"/>
          </a:p>
        </p:txBody>
      </p:sp>
      <p:sp>
        <p:nvSpPr>
          <p:cNvPr id="122887" name="Rectangle 7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>
              <a:spcBef>
                <a:spcPct val="10000"/>
              </a:spcBef>
            </a:pPr>
            <a:r>
              <a:rPr lang="fr-CA" sz="2600" smtClean="0"/>
              <a:t>Contrainte d’encaisse </a:t>
            </a:r>
          </a:p>
          <a:p>
            <a:pPr eaLnBrk="1" hangingPunct="1">
              <a:spcBef>
                <a:spcPct val="10000"/>
              </a:spcBef>
              <a:buFontTx/>
              <a:buNone/>
            </a:pPr>
            <a:r>
              <a:rPr lang="fr-CA" sz="2600" smtClean="0"/>
              <a:t>	</a:t>
            </a:r>
            <a:r>
              <a:rPr lang="fr-CA" sz="2600" i="1" smtClean="0"/>
              <a:t>20 000 + 13 850 - 4350 - 1600 - 250x</a:t>
            </a:r>
            <a:r>
              <a:rPr lang="fr-CA" sz="2600" i="1" baseline="-25000" smtClean="0"/>
              <a:t>1</a:t>
            </a:r>
            <a:r>
              <a:rPr lang="fr-CA" sz="2600" i="1" smtClean="0"/>
              <a:t> - 350x</a:t>
            </a:r>
            <a:r>
              <a:rPr lang="fr-CA" sz="2600" i="1" baseline="-25000" smtClean="0"/>
              <a:t>2 </a:t>
            </a:r>
            <a:r>
              <a:rPr lang="fr-CA" sz="2600" i="1" smtClean="0">
                <a:sym typeface="Symbol" pitchFamily="18" charset="2"/>
              </a:rPr>
              <a:t></a:t>
            </a:r>
            <a:r>
              <a:rPr lang="fr-CA" sz="2600" i="1" smtClean="0">
                <a:latin typeface="Symbol" pitchFamily="18" charset="2"/>
              </a:rPr>
              <a:t>15 900</a:t>
            </a:r>
            <a:endParaRPr lang="fr-CA" sz="2600" i="1" smtClean="0"/>
          </a:p>
          <a:p>
            <a:pPr algn="ctr" eaLnBrk="1" hangingPunct="1">
              <a:spcBef>
                <a:spcPct val="10000"/>
              </a:spcBef>
              <a:buFontTx/>
              <a:buNone/>
            </a:pPr>
            <a:r>
              <a:rPr lang="fr-CA" sz="2600" i="1" smtClean="0"/>
              <a:t>27 900  - 250x</a:t>
            </a:r>
            <a:r>
              <a:rPr lang="fr-CA" sz="2600" i="1" baseline="-25000" smtClean="0"/>
              <a:t>1</a:t>
            </a:r>
            <a:r>
              <a:rPr lang="fr-CA" sz="2600" i="1" smtClean="0"/>
              <a:t> - 350x</a:t>
            </a:r>
            <a:r>
              <a:rPr lang="fr-CA" sz="2600" i="1" baseline="-25000" smtClean="0"/>
              <a:t>2</a:t>
            </a:r>
            <a:r>
              <a:rPr lang="fr-CA" sz="2600" i="1" smtClean="0"/>
              <a:t> </a:t>
            </a:r>
            <a:r>
              <a:rPr lang="fr-CA" sz="2600" i="1" smtClean="0">
                <a:sym typeface="Symbol" pitchFamily="18" charset="2"/>
              </a:rPr>
              <a:t></a:t>
            </a:r>
            <a:r>
              <a:rPr lang="fr-CA" sz="2600" i="1" smtClean="0">
                <a:latin typeface="Symbol" pitchFamily="18" charset="2"/>
              </a:rPr>
              <a:t>15 900</a:t>
            </a:r>
            <a:endParaRPr lang="fr-CA" sz="2600" i="1" smtClean="0"/>
          </a:p>
          <a:p>
            <a:pPr algn="ctr" eaLnBrk="1" hangingPunct="1">
              <a:spcBef>
                <a:spcPct val="10000"/>
              </a:spcBef>
              <a:buFontTx/>
              <a:buNone/>
            </a:pPr>
            <a:r>
              <a:rPr lang="fr-CA" sz="2600" i="1" smtClean="0"/>
              <a:t> 250x</a:t>
            </a:r>
            <a:r>
              <a:rPr lang="fr-CA" sz="2600" i="1" baseline="-25000" smtClean="0"/>
              <a:t>1</a:t>
            </a:r>
            <a:r>
              <a:rPr lang="fr-CA" sz="2600" i="1" smtClean="0"/>
              <a:t> + 350x</a:t>
            </a:r>
            <a:r>
              <a:rPr lang="fr-CA" sz="2600" i="1" baseline="-25000" smtClean="0"/>
              <a:t>2</a:t>
            </a:r>
            <a:r>
              <a:rPr lang="fr-CA" sz="2600" i="1" smtClean="0"/>
              <a:t> </a:t>
            </a:r>
            <a:r>
              <a:rPr lang="fr-CA" sz="2600" i="1" smtClean="0">
                <a:latin typeface="Symbol" pitchFamily="18" charset="2"/>
              </a:rPr>
              <a:t>12 000</a:t>
            </a:r>
            <a:endParaRPr lang="fr-CA" sz="2600" i="1" smtClean="0"/>
          </a:p>
          <a:p>
            <a:pPr eaLnBrk="1" hangingPunct="1">
              <a:spcBef>
                <a:spcPct val="10000"/>
              </a:spcBef>
            </a:pPr>
            <a:r>
              <a:rPr lang="fr-CA" sz="2600" smtClean="0"/>
              <a:t>Contrainte ratio actif / passif</a:t>
            </a:r>
          </a:p>
          <a:p>
            <a:pPr lvl="1" eaLnBrk="1" hangingPunct="1">
              <a:spcBef>
                <a:spcPct val="10000"/>
              </a:spcBef>
              <a:buFont typeface="Times New Roman" pitchFamily="18" charset="0"/>
              <a:buNone/>
            </a:pPr>
            <a:r>
              <a:rPr lang="fr-CA" sz="2400" b="1" smtClean="0"/>
              <a:t>actif: encaisse + comptes clients + stocks</a:t>
            </a:r>
          </a:p>
          <a:p>
            <a:pPr lvl="1" eaLnBrk="1" hangingPunct="1">
              <a:spcBef>
                <a:spcPct val="10000"/>
              </a:spcBef>
              <a:buFont typeface="Times New Roman" pitchFamily="18" charset="0"/>
              <a:buNone/>
            </a:pPr>
            <a:r>
              <a:rPr lang="fr-CA" sz="2600" smtClean="0"/>
              <a:t>	encaisse =             </a:t>
            </a:r>
            <a:r>
              <a:rPr lang="fr-CA" sz="2600" i="1" smtClean="0"/>
              <a:t>27 900                 - 250x</a:t>
            </a:r>
            <a:r>
              <a:rPr lang="fr-CA" sz="2600" i="1" baseline="-25000" smtClean="0"/>
              <a:t>1</a:t>
            </a:r>
            <a:r>
              <a:rPr lang="fr-CA" sz="2600" i="1" smtClean="0"/>
              <a:t>  - 350x</a:t>
            </a:r>
            <a:r>
              <a:rPr lang="fr-CA" sz="2600" i="1" baseline="-25000" smtClean="0"/>
              <a:t>2</a:t>
            </a:r>
            <a:r>
              <a:rPr lang="fr-CA" sz="2600" smtClean="0"/>
              <a:t> </a:t>
            </a:r>
          </a:p>
          <a:p>
            <a:pPr lvl="1" eaLnBrk="1" hangingPunct="1">
              <a:spcBef>
                <a:spcPct val="10000"/>
              </a:spcBef>
              <a:buFont typeface="Times New Roman" pitchFamily="18" charset="0"/>
              <a:buNone/>
            </a:pPr>
            <a:r>
              <a:rPr lang="fr-CA" sz="2600" smtClean="0"/>
              <a:t>	comptes clients = </a:t>
            </a:r>
            <a:r>
              <a:rPr lang="fr-CA" sz="2600" i="1" smtClean="0"/>
              <a:t>37 000 – 13 850 + 500x</a:t>
            </a:r>
            <a:r>
              <a:rPr lang="fr-CA" sz="2600" i="1" baseline="-25000" smtClean="0"/>
              <a:t>1</a:t>
            </a:r>
            <a:r>
              <a:rPr lang="fr-CA" sz="2600" i="1" smtClean="0"/>
              <a:t> + 800x</a:t>
            </a:r>
            <a:r>
              <a:rPr lang="fr-CA" sz="2600" i="1" baseline="-25000" smtClean="0"/>
              <a:t>2</a:t>
            </a:r>
            <a:endParaRPr lang="fr-CA" sz="2600" i="1" smtClean="0"/>
          </a:p>
          <a:p>
            <a:pPr lvl="1" eaLnBrk="1" hangingPunct="1">
              <a:spcBef>
                <a:spcPct val="10000"/>
              </a:spcBef>
              <a:buFont typeface="Times New Roman" pitchFamily="18" charset="0"/>
              <a:buNone/>
            </a:pPr>
            <a:r>
              <a:rPr lang="fr-CA" sz="2600" smtClean="0"/>
              <a:t>	stocks =                </a:t>
            </a:r>
            <a:r>
              <a:rPr lang="fr-CA" sz="2600" i="1" smtClean="0"/>
              <a:t>23 500 + 26 500   - 75x</a:t>
            </a:r>
            <a:r>
              <a:rPr lang="fr-CA" sz="2600" i="1" baseline="-25000" smtClean="0"/>
              <a:t>1</a:t>
            </a:r>
            <a:r>
              <a:rPr lang="fr-CA" sz="2600" i="1" smtClean="0"/>
              <a:t>  – 160x</a:t>
            </a:r>
            <a:r>
              <a:rPr lang="fr-CA" sz="2600" i="1" baseline="-25000" smtClean="0"/>
              <a:t>2</a:t>
            </a:r>
          </a:p>
          <a:p>
            <a:pPr lvl="1" eaLnBrk="1" hangingPunct="1">
              <a:spcBef>
                <a:spcPct val="10000"/>
              </a:spcBef>
              <a:buFont typeface="Times New Roman" pitchFamily="18" charset="0"/>
              <a:buNone/>
            </a:pPr>
            <a:r>
              <a:rPr lang="fr-CA" sz="2600" smtClean="0"/>
              <a:t>	actif =                 </a:t>
            </a:r>
            <a:r>
              <a:rPr lang="fr-CA" sz="2600" i="1" smtClean="0"/>
              <a:t>101 050                + 175x</a:t>
            </a:r>
            <a:r>
              <a:rPr lang="fr-CA" sz="2600" i="1" baseline="-25000" smtClean="0"/>
              <a:t>1</a:t>
            </a:r>
            <a:r>
              <a:rPr lang="fr-CA" sz="2600" i="1" smtClean="0"/>
              <a:t> + 290x</a:t>
            </a:r>
            <a:r>
              <a:rPr lang="fr-CA" sz="2600" i="1" baseline="-25000" smtClean="0"/>
              <a:t>2</a:t>
            </a:r>
          </a:p>
        </p:txBody>
      </p:sp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1300163" y="5502275"/>
            <a:ext cx="6872287" cy="42863"/>
            <a:chOff x="632" y="3832"/>
            <a:chExt cx="4832" cy="24"/>
          </a:xfrm>
        </p:grpSpPr>
        <p:sp>
          <p:nvSpPr>
            <p:cNvPr id="29702" name="Line 8"/>
            <p:cNvSpPr>
              <a:spLocks noChangeShapeType="1"/>
            </p:cNvSpPr>
            <p:nvPr/>
          </p:nvSpPr>
          <p:spPr bwMode="auto">
            <a:xfrm>
              <a:off x="632" y="3832"/>
              <a:ext cx="483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9703" name="Line 9"/>
            <p:cNvSpPr>
              <a:spLocks noChangeShapeType="1"/>
            </p:cNvSpPr>
            <p:nvPr/>
          </p:nvSpPr>
          <p:spPr bwMode="auto">
            <a:xfrm>
              <a:off x="632" y="3856"/>
              <a:ext cx="483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84587322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mtClean="0"/>
              <a:t>C2-</a:t>
            </a:r>
            <a:fld id="{6C88E981-8B3C-4E92-83A8-997AEB821D25}" type="slidenum">
              <a:rPr lang="fr-FR" smtClean="0"/>
              <a:pPr eaLnBrk="1" hangingPunct="1"/>
              <a:t>26</a:t>
            </a:fld>
            <a:endParaRPr lang="fr-FR" smtClean="0"/>
          </a:p>
        </p:txBody>
      </p:sp>
      <p:sp>
        <p:nvSpPr>
          <p:cNvPr id="12697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28600" y="1676400"/>
            <a:ext cx="8597900" cy="4762500"/>
          </a:xfrm>
          <a:noFill/>
        </p:spPr>
        <p:txBody>
          <a:bodyPr lIns="90488" tIns="44450" rIns="90488" bIns="44450"/>
          <a:lstStyle/>
          <a:p>
            <a:pPr lvl="1" eaLnBrk="1" hangingPunct="1">
              <a:spcBef>
                <a:spcPct val="10000"/>
              </a:spcBef>
              <a:buFont typeface="Times New Roman" pitchFamily="18" charset="0"/>
              <a:buNone/>
            </a:pPr>
            <a:r>
              <a:rPr lang="fr-CA" smtClean="0"/>
              <a:t>passif = </a:t>
            </a:r>
            <a:r>
              <a:rPr lang="fr-CA" i="1" smtClean="0"/>
              <a:t>30 000 – 4350 + 26 500 = 52 150</a:t>
            </a:r>
          </a:p>
          <a:p>
            <a:pPr lvl="1" eaLnBrk="1" hangingPunct="1">
              <a:spcBef>
                <a:spcPct val="10000"/>
              </a:spcBef>
              <a:buFont typeface="Times New Roman" pitchFamily="18" charset="0"/>
              <a:buNone/>
            </a:pPr>
            <a:endParaRPr lang="fr-CA" smtClean="0"/>
          </a:p>
          <a:p>
            <a:pPr lvl="1" eaLnBrk="1" hangingPunct="1">
              <a:spcBef>
                <a:spcPct val="10000"/>
              </a:spcBef>
              <a:buFont typeface="Times New Roman" pitchFamily="18" charset="0"/>
              <a:buNone/>
            </a:pPr>
            <a:r>
              <a:rPr lang="fr-CA" smtClean="0"/>
              <a:t>ratio actif / passif </a:t>
            </a:r>
            <a:r>
              <a:rPr lang="fr-CA" smtClean="0">
                <a:sym typeface="Symbol" pitchFamily="18" charset="2"/>
              </a:rPr>
              <a:t> </a:t>
            </a:r>
            <a:r>
              <a:rPr lang="fr-CA" i="1" smtClean="0">
                <a:sym typeface="Symbol" pitchFamily="18" charset="2"/>
              </a:rPr>
              <a:t>2</a:t>
            </a:r>
            <a:endParaRPr lang="fr-CA" i="1" smtClean="0"/>
          </a:p>
          <a:p>
            <a:pPr lvl="1" eaLnBrk="1" hangingPunct="1">
              <a:spcBef>
                <a:spcPct val="10000"/>
              </a:spcBef>
              <a:buFontTx/>
              <a:buChar char="•"/>
            </a:pPr>
            <a:endParaRPr lang="fr-CA" smtClean="0"/>
          </a:p>
          <a:p>
            <a:pPr lvl="1" algn="ctr" eaLnBrk="1" hangingPunct="1">
              <a:spcBef>
                <a:spcPct val="10000"/>
              </a:spcBef>
              <a:buFont typeface="Times New Roman" pitchFamily="18" charset="0"/>
              <a:buNone/>
            </a:pPr>
            <a:r>
              <a:rPr lang="fr-CA" smtClean="0"/>
              <a:t>	 </a:t>
            </a:r>
          </a:p>
          <a:p>
            <a:pPr lvl="1" eaLnBrk="1" hangingPunct="1">
              <a:spcBef>
                <a:spcPct val="10000"/>
              </a:spcBef>
              <a:buFont typeface="Times New Roman" pitchFamily="18" charset="0"/>
              <a:buNone/>
            </a:pPr>
            <a:endParaRPr lang="fr-CA" smtClean="0"/>
          </a:p>
          <a:p>
            <a:pPr lvl="1" algn="ctr" eaLnBrk="1" hangingPunct="1">
              <a:spcBef>
                <a:spcPct val="10000"/>
              </a:spcBef>
              <a:buFont typeface="Times New Roman" pitchFamily="18" charset="0"/>
              <a:buNone/>
            </a:pPr>
            <a:r>
              <a:rPr lang="fr-CA" i="1" smtClean="0"/>
              <a:t>175x</a:t>
            </a:r>
            <a:r>
              <a:rPr lang="fr-CA" i="1" baseline="-25000" smtClean="0"/>
              <a:t>1</a:t>
            </a:r>
            <a:r>
              <a:rPr lang="fr-CA" i="1" smtClean="0"/>
              <a:t> + 290x</a:t>
            </a:r>
            <a:r>
              <a:rPr lang="fr-CA" i="1" baseline="-25000" smtClean="0"/>
              <a:t>2 </a:t>
            </a:r>
            <a:r>
              <a:rPr lang="fr-CA" i="1" smtClean="0">
                <a:sym typeface="Symbol" pitchFamily="18" charset="2"/>
              </a:rPr>
              <a:t> 3 250</a:t>
            </a:r>
          </a:p>
        </p:txBody>
      </p:sp>
      <p:graphicFrame>
        <p:nvGraphicFramePr>
          <p:cNvPr id="126983" name="Object 7"/>
          <p:cNvGraphicFramePr>
            <a:graphicFrameLocks noGrp="1" noChangeAspect="1"/>
          </p:cNvGraphicFramePr>
          <p:nvPr>
            <p:ph sz="half" idx="2"/>
          </p:nvPr>
        </p:nvGraphicFramePr>
        <p:xfrm>
          <a:off x="1328738" y="3459163"/>
          <a:ext cx="4227512" cy="966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4500" name="Equation" r:id="rId4" imgW="1767750" imgH="396144" progId="Equation.3">
                  <p:embed/>
                </p:oleObj>
              </mc:Choice>
              <mc:Fallback>
                <p:oleObj name="Equation" r:id="rId4" imgW="1767750" imgH="396144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28738" y="3459163"/>
                        <a:ext cx="4227512" cy="9667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28398" dir="3806097" algn="ctr" rotWithShape="0">
                                <a:srgbClr val="00000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25" name="Rectangle 9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Exemple 2: les contraintes (suite 2)</a:t>
            </a:r>
            <a:endParaRPr lang="fr-FR" smtClean="0"/>
          </a:p>
        </p:txBody>
      </p:sp>
    </p:spTree>
    <p:extLst>
      <p:ext uri="{BB962C8B-B14F-4D97-AF65-F5344CB8AC3E}">
        <p14:creationId xmlns:p14="http://schemas.microsoft.com/office/powerpoint/2010/main" val="313726381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mtClean="0"/>
              <a:t>C2-</a:t>
            </a:r>
            <a:fld id="{333A194C-3911-416A-BF04-203BEE5D7BBC}" type="slidenum">
              <a:rPr lang="fr-FR" smtClean="0"/>
              <a:pPr eaLnBrk="1" hangingPunct="1"/>
              <a:t>27</a:t>
            </a:fld>
            <a:endParaRPr lang="fr-FR" smtClean="0"/>
          </a:p>
        </p:txBody>
      </p:sp>
      <p:sp>
        <p:nvSpPr>
          <p:cNvPr id="31747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z="3600" smtClean="0"/>
              <a:t>Exemple 2: non négativité</a:t>
            </a:r>
            <a:br>
              <a:rPr lang="fr-FR" sz="3600" smtClean="0"/>
            </a:br>
            <a:r>
              <a:rPr lang="fr-FR" sz="3600" smtClean="0"/>
              <a:t>et intégrité</a:t>
            </a:r>
          </a:p>
        </p:txBody>
      </p:sp>
      <p:sp>
        <p:nvSpPr>
          <p:cNvPr id="31748" name="Rectangle 7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>
              <a:spcBef>
                <a:spcPct val="10000"/>
              </a:spcBef>
            </a:pPr>
            <a:r>
              <a:rPr lang="fr-CA" smtClean="0"/>
              <a:t>Non négativité</a:t>
            </a:r>
          </a:p>
          <a:p>
            <a:pPr eaLnBrk="1" hangingPunct="1">
              <a:spcBef>
                <a:spcPct val="10000"/>
              </a:spcBef>
              <a:buFontTx/>
              <a:buChar char=" "/>
            </a:pPr>
            <a:r>
              <a:rPr lang="fr-CA" i="1" smtClean="0"/>
              <a:t>x</a:t>
            </a:r>
            <a:r>
              <a:rPr lang="fr-CA" i="1" baseline="-25000" smtClean="0"/>
              <a:t>1</a:t>
            </a:r>
            <a:r>
              <a:rPr lang="fr-CA" i="1" smtClean="0"/>
              <a:t>, x</a:t>
            </a:r>
            <a:r>
              <a:rPr lang="fr-CA" i="1" baseline="-25000" smtClean="0"/>
              <a:t>2</a:t>
            </a:r>
            <a:r>
              <a:rPr lang="fr-CA" i="1" smtClean="0"/>
              <a:t>  </a:t>
            </a:r>
            <a:r>
              <a:rPr lang="fr-CA" i="1" smtClean="0">
                <a:latin typeface="Symbol" pitchFamily="18" charset="2"/>
              </a:rPr>
              <a:t></a:t>
            </a:r>
            <a:r>
              <a:rPr lang="fr-CA" i="1" smtClean="0"/>
              <a:t> 0</a:t>
            </a:r>
            <a:r>
              <a:rPr lang="fr-CA" smtClean="0"/>
              <a:t> 	</a:t>
            </a:r>
          </a:p>
          <a:p>
            <a:pPr eaLnBrk="1" hangingPunct="1">
              <a:spcBef>
                <a:spcPct val="10000"/>
              </a:spcBef>
              <a:buFontTx/>
              <a:buChar char=" "/>
            </a:pPr>
            <a:endParaRPr lang="fr-CA" smtClean="0"/>
          </a:p>
          <a:p>
            <a:pPr eaLnBrk="1" hangingPunct="1">
              <a:spcBef>
                <a:spcPct val="10000"/>
              </a:spcBef>
            </a:pPr>
            <a:r>
              <a:rPr lang="fr-CA" smtClean="0"/>
              <a:t>Intégrité</a:t>
            </a:r>
          </a:p>
          <a:p>
            <a:pPr eaLnBrk="1" hangingPunct="1">
              <a:spcBef>
                <a:spcPct val="10000"/>
              </a:spcBef>
              <a:buFontTx/>
              <a:buChar char=" "/>
            </a:pPr>
            <a:r>
              <a:rPr lang="fr-CA" i="1" smtClean="0"/>
              <a:t>x</a:t>
            </a:r>
            <a:r>
              <a:rPr lang="fr-CA" i="1" baseline="-25000" smtClean="0"/>
              <a:t>1</a:t>
            </a:r>
            <a:r>
              <a:rPr lang="fr-CA" i="1" smtClean="0"/>
              <a:t>, x</a:t>
            </a:r>
            <a:r>
              <a:rPr lang="fr-CA" i="1" baseline="-25000" smtClean="0"/>
              <a:t>2</a:t>
            </a:r>
            <a:r>
              <a:rPr lang="fr-CA" smtClean="0"/>
              <a:t> entiers</a:t>
            </a:r>
          </a:p>
        </p:txBody>
      </p:sp>
    </p:spTree>
    <p:extLst>
      <p:ext uri="{BB962C8B-B14F-4D97-AF65-F5344CB8AC3E}">
        <p14:creationId xmlns:p14="http://schemas.microsoft.com/office/powerpoint/2010/main" val="83390719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mtClean="0"/>
              <a:t>C2-</a:t>
            </a:r>
            <a:fld id="{7DED8718-7B5B-4823-BB4C-BDBDB34DB4C2}" type="slidenum">
              <a:rPr lang="fr-FR" smtClean="0"/>
              <a:pPr eaLnBrk="1" hangingPunct="1"/>
              <a:t>28</a:t>
            </a:fld>
            <a:endParaRPr lang="fr-FR" smtClean="0"/>
          </a:p>
        </p:txBody>
      </p:sp>
      <p:graphicFrame>
        <p:nvGraphicFramePr>
          <p:cNvPr id="32771" name="Object 7">
            <a:hlinkClick r:id="" action="ppaction://ole?verb=0"/>
          </p:cNvPr>
          <p:cNvGraphicFramePr>
            <a:graphicFrameLocks/>
          </p:cNvGraphicFramePr>
          <p:nvPr/>
        </p:nvGraphicFramePr>
        <p:xfrm>
          <a:off x="1504950" y="2000250"/>
          <a:ext cx="6134100" cy="3629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524" name="Document" r:id="rId4" imgW="5379752" imgH="3185136" progId="Word.Document.8">
                  <p:embed/>
                </p:oleObj>
              </mc:Choice>
              <mc:Fallback>
                <p:oleObj name="Document" r:id="rId4" imgW="5379752" imgH="3185136" progId="Word.Document.8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04950" y="2000250"/>
                        <a:ext cx="6134100" cy="3629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00000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772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Exemple 2: le modèle linéaire</a:t>
            </a:r>
            <a:endParaRPr lang="fr-FR" smtClean="0"/>
          </a:p>
        </p:txBody>
      </p:sp>
    </p:spTree>
    <p:extLst>
      <p:ext uri="{BB962C8B-B14F-4D97-AF65-F5344CB8AC3E}">
        <p14:creationId xmlns:p14="http://schemas.microsoft.com/office/powerpoint/2010/main" val="265911948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mtClean="0"/>
              <a:t>C2-</a:t>
            </a:r>
            <a:fld id="{E382B779-1E87-4529-9BF0-66358D3A3305}" type="slidenum">
              <a:rPr lang="fr-FR" smtClean="0"/>
              <a:pPr eaLnBrk="1" hangingPunct="1"/>
              <a:t>29</a:t>
            </a:fld>
            <a:endParaRPr lang="fr-FR" smtClean="0"/>
          </a:p>
        </p:txBody>
      </p:sp>
      <p:sp>
        <p:nvSpPr>
          <p:cNvPr id="34819" name="Rectangle 7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743075"/>
            <a:ext cx="8193088" cy="133191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fr-FR" sz="2400" smtClean="0"/>
              <a:t>Deux produits à fabriquer, P et Q</a:t>
            </a:r>
          </a:p>
          <a:p>
            <a:pPr eaLnBrk="1" hangingPunct="1">
              <a:lnSpc>
                <a:spcPct val="90000"/>
              </a:lnSpc>
            </a:pPr>
            <a:r>
              <a:rPr lang="fr-FR" sz="2400" smtClean="0"/>
              <a:t>Deux ressources limitées sont utilisées, les matériaux M et N</a:t>
            </a:r>
            <a:endParaRPr lang="en-US" sz="2400" smtClean="0"/>
          </a:p>
        </p:txBody>
      </p:sp>
      <p:sp>
        <p:nvSpPr>
          <p:cNvPr id="34820" name="Rectangle 1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z="3600" smtClean="0"/>
              <a:t>Exemple 3:</a:t>
            </a:r>
            <a:br>
              <a:rPr lang="fr-CA" sz="3600" smtClean="0"/>
            </a:br>
            <a:r>
              <a:rPr lang="fr-CA" sz="3600" smtClean="0"/>
              <a:t>problème de </a:t>
            </a:r>
            <a:r>
              <a:rPr lang="fr-FR" sz="3600" smtClean="0"/>
              <a:t>la compagnie Cirem</a:t>
            </a:r>
          </a:p>
        </p:txBody>
      </p:sp>
      <p:graphicFrame>
        <p:nvGraphicFramePr>
          <p:cNvPr id="34821" name="Object 15"/>
          <p:cNvGraphicFramePr>
            <a:graphicFrameLocks noChangeAspect="1"/>
          </p:cNvGraphicFramePr>
          <p:nvPr/>
        </p:nvGraphicFramePr>
        <p:xfrm>
          <a:off x="688975" y="2927350"/>
          <a:ext cx="8207375" cy="3173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548" name="Worksheet" r:id="rId4" imgW="4162734" imgH="1610114" progId="Excel.Sheet.8">
                  <p:embed/>
                </p:oleObj>
              </mc:Choice>
              <mc:Fallback>
                <p:oleObj name="Worksheet" r:id="rId4" imgW="4162734" imgH="1610114" progId="Excel.Shee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8975" y="2927350"/>
                        <a:ext cx="8207375" cy="31734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4006961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mtClean="0"/>
              <a:t>C2-</a:t>
            </a:r>
            <a:fld id="{42847215-1631-4227-BC14-11E44B2CDA8D}" type="slidenum">
              <a:rPr lang="fr-FR" smtClean="0"/>
              <a:pPr eaLnBrk="1" hangingPunct="1"/>
              <a:t>30</a:t>
            </a:fld>
            <a:endParaRPr lang="fr-FR" smtClean="0"/>
          </a:p>
        </p:txBody>
      </p:sp>
      <p:sp>
        <p:nvSpPr>
          <p:cNvPr id="35843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z="3600" smtClean="0"/>
              <a:t>Exemple 3: le problème</a:t>
            </a:r>
            <a:endParaRPr lang="fr-FR" sz="3600" smtClean="0"/>
          </a:p>
        </p:txBody>
      </p:sp>
      <p:sp>
        <p:nvSpPr>
          <p:cNvPr id="35844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eaLnBrk="1" hangingPunct="1"/>
            <a:r>
              <a:rPr lang="fr-FR" smtClean="0"/>
              <a:t>Coût minimum de transport:  4 000$</a:t>
            </a:r>
          </a:p>
          <a:p>
            <a:pPr eaLnBrk="1" hangingPunct="1"/>
            <a:r>
              <a:rPr lang="fr-FR" smtClean="0"/>
              <a:t>Capacité de production: 5 600 kg</a:t>
            </a:r>
          </a:p>
          <a:p>
            <a:pPr eaLnBrk="1" hangingPunct="1"/>
            <a:r>
              <a:rPr lang="fr-FR" smtClean="0"/>
              <a:t>Combien d’unités de P et Q doit-on fabriquer pour maximiser le revenu net?</a:t>
            </a:r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89275099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mtClean="0"/>
              <a:t>C2-</a:t>
            </a:r>
            <a:fld id="{41D6CAE2-1F4B-4BD7-8355-7537DE1BD6E0}" type="slidenum">
              <a:rPr lang="fr-FR" smtClean="0"/>
              <a:pPr eaLnBrk="1" hangingPunct="1"/>
              <a:t>31</a:t>
            </a:fld>
            <a:endParaRPr lang="fr-FR" smtClean="0"/>
          </a:p>
        </p:txBody>
      </p:sp>
      <p:sp>
        <p:nvSpPr>
          <p:cNvPr id="36867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Exemple 3: les variables de décision</a:t>
            </a:r>
            <a:endParaRPr lang="fr-FR" smtClean="0"/>
          </a:p>
        </p:txBody>
      </p:sp>
      <p:sp>
        <p:nvSpPr>
          <p:cNvPr id="36868" name="Rectangle 7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/>
            <a:r>
              <a:rPr lang="en-US" i="1" noProof="1" smtClean="0"/>
              <a:t>x</a:t>
            </a:r>
            <a:r>
              <a:rPr lang="en-US" i="1" baseline="-25000" noProof="1" smtClean="0"/>
              <a:t>P</a:t>
            </a:r>
            <a:r>
              <a:rPr lang="en-US" noProof="1" smtClean="0"/>
              <a:t>: nombre d’unités fabriquées du produit P</a:t>
            </a:r>
          </a:p>
          <a:p>
            <a:pPr eaLnBrk="1" hangingPunct="1">
              <a:buFontTx/>
              <a:buNone/>
            </a:pPr>
            <a:r>
              <a:rPr lang="en-US" noProof="1" smtClean="0"/>
              <a:t>	</a:t>
            </a:r>
            <a:r>
              <a:rPr lang="en-US" i="1" noProof="1" smtClean="0"/>
              <a:t>x</a:t>
            </a:r>
            <a:r>
              <a:rPr lang="en-US" i="1" baseline="-25000" noProof="1" smtClean="0"/>
              <a:t>Q</a:t>
            </a:r>
            <a:r>
              <a:rPr lang="en-US" noProof="1" smtClean="0"/>
              <a:t>: nombre d’unités fabriquées du produit Q</a:t>
            </a:r>
          </a:p>
          <a:p>
            <a:pPr eaLnBrk="1" hangingPunct="1">
              <a:buFontTx/>
              <a:buNone/>
            </a:pPr>
            <a:r>
              <a:rPr lang="en-US" noProof="1" smtClean="0"/>
              <a:t>	</a:t>
            </a:r>
            <a:r>
              <a:rPr lang="en-US" i="1" noProof="1" smtClean="0"/>
              <a:t>y</a:t>
            </a:r>
            <a:r>
              <a:rPr lang="en-US" i="1" baseline="-25000" noProof="1" smtClean="0"/>
              <a:t>1</a:t>
            </a:r>
            <a:r>
              <a:rPr lang="en-US" noProof="1" smtClean="0"/>
              <a:t>: portion du poids total (en kg) qui n’excède pas</a:t>
            </a:r>
          </a:p>
          <a:p>
            <a:pPr eaLnBrk="1" hangingPunct="1">
              <a:buFontTx/>
              <a:buNone/>
            </a:pPr>
            <a:r>
              <a:rPr lang="en-US" noProof="1" smtClean="0"/>
              <a:t>	  	2000 kg </a:t>
            </a:r>
          </a:p>
          <a:p>
            <a:pPr eaLnBrk="1" hangingPunct="1">
              <a:buFontTx/>
              <a:buNone/>
            </a:pPr>
            <a:r>
              <a:rPr lang="en-US" noProof="1" smtClean="0"/>
              <a:t>	</a:t>
            </a:r>
            <a:r>
              <a:rPr lang="en-US" i="1" noProof="1" smtClean="0"/>
              <a:t>y</a:t>
            </a:r>
            <a:r>
              <a:rPr lang="en-US" i="1" baseline="-25000" noProof="1" smtClean="0"/>
              <a:t>2</a:t>
            </a:r>
            <a:r>
              <a:rPr lang="en-US" noProof="1" smtClean="0"/>
              <a:t>: portion du poids total (en kg) qui excède 2000 kg</a:t>
            </a:r>
          </a:p>
        </p:txBody>
      </p:sp>
    </p:spTree>
    <p:extLst>
      <p:ext uri="{BB962C8B-B14F-4D97-AF65-F5344CB8AC3E}">
        <p14:creationId xmlns:p14="http://schemas.microsoft.com/office/powerpoint/2010/main" val="208820875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mtClean="0"/>
              <a:t>C2-</a:t>
            </a:r>
            <a:fld id="{11FBB713-267C-4AF4-8BE5-6C94759C2BF8}" type="slidenum">
              <a:rPr lang="fr-FR" smtClean="0"/>
              <a:pPr eaLnBrk="1" hangingPunct="1"/>
              <a:t>32</a:t>
            </a:fld>
            <a:endParaRPr lang="fr-FR" smtClean="0"/>
          </a:p>
        </p:txBody>
      </p:sp>
      <p:sp>
        <p:nvSpPr>
          <p:cNvPr id="37891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457200" y="1827213"/>
            <a:ext cx="8229600" cy="3092450"/>
          </a:xfrm>
          <a:noFill/>
        </p:spPr>
        <p:txBody>
          <a:bodyPr lIns="90488" tIns="44450" rIns="90488" bIns="44450"/>
          <a:lstStyle/>
          <a:p>
            <a:pPr eaLnBrk="1" hangingPunct="1">
              <a:spcBef>
                <a:spcPct val="10000"/>
              </a:spcBef>
            </a:pPr>
            <a:r>
              <a:rPr lang="fr-CA" smtClean="0"/>
              <a:t>Max </a:t>
            </a:r>
            <a:r>
              <a:rPr lang="fr-CA" i="1" smtClean="0"/>
              <a:t>z = 42x</a:t>
            </a:r>
            <a:r>
              <a:rPr lang="fr-CA" i="1" baseline="-25000" smtClean="0"/>
              <a:t>P</a:t>
            </a:r>
            <a:r>
              <a:rPr lang="fr-CA" i="1" smtClean="0"/>
              <a:t> + 48x</a:t>
            </a:r>
            <a:r>
              <a:rPr lang="fr-CA" i="1" baseline="-25000" smtClean="0"/>
              <a:t>Q </a:t>
            </a:r>
            <a:r>
              <a:rPr lang="fr-CA" i="1" smtClean="0"/>
              <a:t>- 2y</a:t>
            </a:r>
            <a:r>
              <a:rPr lang="fr-CA" i="1" baseline="-25000" smtClean="0"/>
              <a:t>2</a:t>
            </a:r>
            <a:r>
              <a:rPr lang="fr-CA" i="1" smtClean="0"/>
              <a:t> - 4000</a:t>
            </a:r>
          </a:p>
          <a:p>
            <a:pPr eaLnBrk="1" hangingPunct="1">
              <a:spcBef>
                <a:spcPct val="10000"/>
              </a:spcBef>
              <a:buFontTx/>
              <a:buNone/>
            </a:pPr>
            <a:endParaRPr lang="fr-CA" smtClean="0"/>
          </a:p>
          <a:p>
            <a:pPr eaLnBrk="1" hangingPunct="1">
              <a:spcBef>
                <a:spcPct val="10000"/>
              </a:spcBef>
              <a:buFontTx/>
              <a:buNone/>
            </a:pPr>
            <a:r>
              <a:rPr lang="fr-CA" smtClean="0"/>
              <a:t>	Max </a:t>
            </a:r>
            <a:r>
              <a:rPr lang="fr-CA" i="1" smtClean="0"/>
              <a:t>z = 42x</a:t>
            </a:r>
            <a:r>
              <a:rPr lang="fr-CA" i="1" baseline="-25000" smtClean="0"/>
              <a:t>P</a:t>
            </a:r>
            <a:r>
              <a:rPr lang="fr-CA" i="1" smtClean="0"/>
              <a:t> + 48x</a:t>
            </a:r>
            <a:r>
              <a:rPr lang="fr-CA" i="1" baseline="-25000" smtClean="0"/>
              <a:t>Q </a:t>
            </a:r>
            <a:r>
              <a:rPr lang="fr-CA" i="1" smtClean="0"/>
              <a:t>- 2y</a:t>
            </a:r>
            <a:r>
              <a:rPr lang="fr-CA" i="1" baseline="-25000" smtClean="0"/>
              <a:t>2</a:t>
            </a:r>
            <a:r>
              <a:rPr lang="fr-CA" i="1" smtClean="0"/>
              <a:t> - C</a:t>
            </a:r>
          </a:p>
          <a:p>
            <a:pPr eaLnBrk="1" hangingPunct="1">
              <a:spcBef>
                <a:spcPct val="10000"/>
              </a:spcBef>
              <a:buFontTx/>
              <a:buNone/>
            </a:pPr>
            <a:endParaRPr lang="fr-CA" smtClean="0"/>
          </a:p>
          <a:p>
            <a:pPr eaLnBrk="1" hangingPunct="1">
              <a:spcBef>
                <a:spcPct val="10000"/>
              </a:spcBef>
              <a:buFontTx/>
              <a:buNone/>
            </a:pPr>
            <a:r>
              <a:rPr lang="fr-CA" smtClean="0"/>
              <a:t>	Max </a:t>
            </a:r>
            <a:r>
              <a:rPr lang="fr-CA" i="1" smtClean="0"/>
              <a:t>z = 42x</a:t>
            </a:r>
            <a:r>
              <a:rPr lang="fr-CA" i="1" baseline="-25000" smtClean="0"/>
              <a:t>P</a:t>
            </a:r>
            <a:r>
              <a:rPr lang="fr-CA" i="1" smtClean="0"/>
              <a:t> + 48x</a:t>
            </a:r>
            <a:r>
              <a:rPr lang="fr-CA" i="1" baseline="-25000" smtClean="0"/>
              <a:t>Q </a:t>
            </a:r>
            <a:r>
              <a:rPr lang="fr-CA" i="1" smtClean="0"/>
              <a:t>- 2y</a:t>
            </a:r>
            <a:r>
              <a:rPr lang="fr-CA" i="1" baseline="-25000" smtClean="0"/>
              <a:t>2</a:t>
            </a:r>
            <a:endParaRPr lang="fr-CA" i="1" smtClean="0"/>
          </a:p>
        </p:txBody>
      </p:sp>
      <p:sp>
        <p:nvSpPr>
          <p:cNvPr id="37892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Exemple 3: la fonction objectif</a:t>
            </a:r>
            <a:endParaRPr lang="fr-FR" smtClean="0"/>
          </a:p>
        </p:txBody>
      </p:sp>
    </p:spTree>
    <p:extLst>
      <p:ext uri="{BB962C8B-B14F-4D97-AF65-F5344CB8AC3E}">
        <p14:creationId xmlns:p14="http://schemas.microsoft.com/office/powerpoint/2010/main" val="345010964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mtClean="0"/>
              <a:t>C2-</a:t>
            </a:r>
            <a:fld id="{AD6DD88C-49D7-42B4-9CBF-61C583F24100}" type="slidenum">
              <a:rPr lang="fr-FR" smtClean="0"/>
              <a:pPr eaLnBrk="1" hangingPunct="1"/>
              <a:t>33</a:t>
            </a:fld>
            <a:endParaRPr lang="fr-FR" smtClean="0"/>
          </a:p>
        </p:txBody>
      </p:sp>
      <p:sp>
        <p:nvSpPr>
          <p:cNvPr id="38915" name="Rectangle 9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Exemple 3: les contraintes</a:t>
            </a:r>
            <a:endParaRPr lang="fr-FR" smtClean="0"/>
          </a:p>
        </p:txBody>
      </p:sp>
      <p:sp>
        <p:nvSpPr>
          <p:cNvPr id="140295" name="Rectangle 7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>
              <a:spcBef>
                <a:spcPct val="10000"/>
              </a:spcBef>
            </a:pPr>
            <a:r>
              <a:rPr lang="fr-CA" smtClean="0"/>
              <a:t>Contraintes de disponibilité des matériaux </a:t>
            </a:r>
          </a:p>
          <a:p>
            <a:pPr algn="ctr" eaLnBrk="1" hangingPunct="1">
              <a:spcBef>
                <a:spcPct val="10000"/>
              </a:spcBef>
              <a:buFontTx/>
              <a:buNone/>
            </a:pPr>
            <a:r>
              <a:rPr lang="fr-CA" i="1" smtClean="0"/>
              <a:t>4x</a:t>
            </a:r>
            <a:r>
              <a:rPr lang="fr-CA" i="1" baseline="-25000" smtClean="0"/>
              <a:t>P</a:t>
            </a:r>
            <a:r>
              <a:rPr lang="fr-CA" i="1" smtClean="0"/>
              <a:t> + 2x</a:t>
            </a:r>
            <a:r>
              <a:rPr lang="fr-CA" i="1" baseline="-25000" smtClean="0"/>
              <a:t>Q</a:t>
            </a:r>
            <a:r>
              <a:rPr lang="fr-CA" i="1" smtClean="0"/>
              <a:t> </a:t>
            </a:r>
            <a:r>
              <a:rPr lang="fr-CA" i="1" smtClean="0">
                <a:latin typeface="Symbol" pitchFamily="18" charset="2"/>
              </a:rPr>
              <a:t>3 200</a:t>
            </a:r>
            <a:endParaRPr lang="fr-CA" i="1" smtClean="0"/>
          </a:p>
          <a:p>
            <a:pPr algn="ctr" eaLnBrk="1" hangingPunct="1">
              <a:spcBef>
                <a:spcPct val="10000"/>
              </a:spcBef>
              <a:buFontTx/>
              <a:buNone/>
            </a:pPr>
            <a:r>
              <a:rPr lang="fr-CA" i="1" smtClean="0"/>
              <a:t>3x</a:t>
            </a:r>
            <a:r>
              <a:rPr lang="fr-CA" i="1" baseline="-25000" smtClean="0"/>
              <a:t>P</a:t>
            </a:r>
            <a:r>
              <a:rPr lang="fr-CA" i="1" smtClean="0"/>
              <a:t> + 1x</a:t>
            </a:r>
            <a:r>
              <a:rPr lang="fr-CA" i="1" baseline="-25000" smtClean="0"/>
              <a:t>Q</a:t>
            </a:r>
            <a:r>
              <a:rPr lang="fr-CA" i="1" smtClean="0"/>
              <a:t> </a:t>
            </a:r>
            <a:r>
              <a:rPr lang="fr-CA" i="1" smtClean="0">
                <a:latin typeface="Symbol" pitchFamily="18" charset="2"/>
              </a:rPr>
              <a:t>2 400</a:t>
            </a:r>
            <a:endParaRPr lang="fr-CA" i="1" smtClean="0"/>
          </a:p>
          <a:p>
            <a:pPr eaLnBrk="1" hangingPunct="1">
              <a:spcBef>
                <a:spcPct val="10000"/>
              </a:spcBef>
            </a:pPr>
            <a:r>
              <a:rPr lang="fr-CA" smtClean="0"/>
              <a:t>Contraintes de quantité minimale à transporter</a:t>
            </a:r>
            <a:endParaRPr lang="fr-CA" baseline="30000" smtClean="0"/>
          </a:p>
          <a:p>
            <a:pPr algn="ctr" eaLnBrk="1" hangingPunct="1">
              <a:spcBef>
                <a:spcPct val="10000"/>
              </a:spcBef>
              <a:buFontTx/>
              <a:buNone/>
            </a:pPr>
            <a:r>
              <a:rPr lang="fr-CA" smtClean="0"/>
              <a:t> </a:t>
            </a:r>
            <a:r>
              <a:rPr lang="fr-CA" i="1" smtClean="0"/>
              <a:t>y</a:t>
            </a:r>
            <a:r>
              <a:rPr lang="fr-CA" i="1" baseline="-25000" smtClean="0"/>
              <a:t>1</a:t>
            </a:r>
            <a:r>
              <a:rPr lang="fr-CA" i="1" smtClean="0"/>
              <a:t> + y</a:t>
            </a:r>
            <a:r>
              <a:rPr lang="fr-CA" i="1" baseline="-25000" smtClean="0"/>
              <a:t>2</a:t>
            </a:r>
            <a:r>
              <a:rPr lang="fr-CA" i="1" smtClean="0"/>
              <a:t> </a:t>
            </a:r>
            <a:r>
              <a:rPr lang="fr-CA" i="1" smtClean="0">
                <a:latin typeface="Symbol" pitchFamily="18" charset="2"/>
              </a:rPr>
              <a:t>= 7</a:t>
            </a:r>
            <a:r>
              <a:rPr lang="fr-CA" i="1" smtClean="0"/>
              <a:t>x</a:t>
            </a:r>
            <a:r>
              <a:rPr lang="fr-CA" i="1" baseline="-25000" smtClean="0"/>
              <a:t>P</a:t>
            </a:r>
            <a:r>
              <a:rPr lang="fr-CA" i="1" smtClean="0"/>
              <a:t> + 3x</a:t>
            </a:r>
            <a:r>
              <a:rPr lang="fr-CA" i="1" baseline="-25000" smtClean="0"/>
              <a:t>Q</a:t>
            </a:r>
          </a:p>
          <a:p>
            <a:pPr eaLnBrk="1" hangingPunct="1">
              <a:spcBef>
                <a:spcPct val="10000"/>
              </a:spcBef>
              <a:buFontTx/>
              <a:buNone/>
            </a:pPr>
            <a:r>
              <a:rPr lang="fr-CA" i="1" smtClean="0">
                <a:latin typeface="Symbol" pitchFamily="18" charset="2"/>
              </a:rPr>
              <a:t>          7</a:t>
            </a:r>
            <a:r>
              <a:rPr lang="fr-CA" i="1" smtClean="0"/>
              <a:t>x</a:t>
            </a:r>
            <a:r>
              <a:rPr lang="fr-CA" i="1" baseline="-25000" smtClean="0"/>
              <a:t>P</a:t>
            </a:r>
            <a:r>
              <a:rPr lang="fr-CA" i="1" smtClean="0"/>
              <a:t> + 3x</a:t>
            </a:r>
            <a:r>
              <a:rPr lang="fr-CA" i="1" baseline="-25000" smtClean="0"/>
              <a:t>Q</a:t>
            </a:r>
            <a:r>
              <a:rPr lang="fr-CA" i="1" smtClean="0">
                <a:latin typeface="Symbol" pitchFamily="18" charset="2"/>
              </a:rPr>
              <a:t> </a:t>
            </a:r>
            <a:r>
              <a:rPr lang="fr-CA" i="1" smtClean="0"/>
              <a:t>-</a:t>
            </a:r>
            <a:r>
              <a:rPr lang="fr-CA" i="1" smtClean="0">
                <a:latin typeface="Symbol" pitchFamily="18" charset="2"/>
              </a:rPr>
              <a:t> </a:t>
            </a:r>
            <a:r>
              <a:rPr lang="fr-CA" i="1" smtClean="0"/>
              <a:t>y</a:t>
            </a:r>
            <a:r>
              <a:rPr lang="fr-CA" i="1" baseline="-25000" smtClean="0"/>
              <a:t>1</a:t>
            </a:r>
            <a:r>
              <a:rPr lang="fr-CA" i="1" smtClean="0"/>
              <a:t>   - y</a:t>
            </a:r>
            <a:r>
              <a:rPr lang="fr-CA" i="1" baseline="-25000" smtClean="0"/>
              <a:t>2</a:t>
            </a:r>
            <a:r>
              <a:rPr lang="fr-CA" i="1" smtClean="0"/>
              <a:t> </a:t>
            </a:r>
            <a:r>
              <a:rPr lang="fr-CA" i="1" smtClean="0">
                <a:latin typeface="Symbol" pitchFamily="18" charset="2"/>
              </a:rPr>
              <a:t>=  0</a:t>
            </a:r>
            <a:endParaRPr lang="fr-CA" i="1" baseline="-25000" smtClean="0"/>
          </a:p>
          <a:p>
            <a:pPr algn="ctr" eaLnBrk="1" hangingPunct="1">
              <a:spcBef>
                <a:spcPct val="10000"/>
              </a:spcBef>
              <a:buFontTx/>
              <a:buNone/>
            </a:pPr>
            <a:r>
              <a:rPr lang="fr-CA" i="1" smtClean="0"/>
              <a:t>y</a:t>
            </a:r>
            <a:r>
              <a:rPr lang="fr-CA" i="1" baseline="-25000" smtClean="0"/>
              <a:t>1</a:t>
            </a:r>
            <a:r>
              <a:rPr lang="fr-CA" i="1" smtClean="0"/>
              <a:t> </a:t>
            </a:r>
            <a:r>
              <a:rPr lang="fr-CA" i="1" smtClean="0">
                <a:latin typeface="Symbol" pitchFamily="18" charset="2"/>
              </a:rPr>
              <a:t> 2 000</a:t>
            </a:r>
          </a:p>
        </p:txBody>
      </p:sp>
    </p:spTree>
    <p:extLst>
      <p:ext uri="{BB962C8B-B14F-4D97-AF65-F5344CB8AC3E}">
        <p14:creationId xmlns:p14="http://schemas.microsoft.com/office/powerpoint/2010/main" val="268643891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mtClean="0"/>
              <a:t>C2-</a:t>
            </a:r>
            <a:fld id="{B94C81B6-E512-4EC5-BEC2-25A732F6ABB3}" type="slidenum">
              <a:rPr lang="fr-FR" smtClean="0"/>
              <a:pPr eaLnBrk="1" hangingPunct="1"/>
              <a:t>34</a:t>
            </a:fld>
            <a:endParaRPr lang="fr-FR" smtClean="0"/>
          </a:p>
        </p:txBody>
      </p:sp>
      <p:sp>
        <p:nvSpPr>
          <p:cNvPr id="39939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z="3600" smtClean="0"/>
              <a:t>Exemple 3: les contraintes</a:t>
            </a:r>
            <a:br>
              <a:rPr lang="fr-CA" sz="3600" smtClean="0"/>
            </a:br>
            <a:r>
              <a:rPr lang="fr-CA" sz="3600" smtClean="0"/>
              <a:t>de non négativité et d’intégrité</a:t>
            </a:r>
            <a:endParaRPr lang="fr-FR" sz="3600" smtClean="0"/>
          </a:p>
        </p:txBody>
      </p:sp>
      <p:sp>
        <p:nvSpPr>
          <p:cNvPr id="39940" name="Rectangle 7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>
              <a:spcBef>
                <a:spcPct val="10000"/>
              </a:spcBef>
            </a:pPr>
            <a:r>
              <a:rPr lang="en-US" noProof="1" smtClean="0"/>
              <a:t>Non négativité</a:t>
            </a:r>
          </a:p>
          <a:p>
            <a:pPr eaLnBrk="1" hangingPunct="1">
              <a:spcBef>
                <a:spcPct val="10000"/>
              </a:spcBef>
              <a:buFontTx/>
              <a:buNone/>
            </a:pPr>
            <a:r>
              <a:rPr lang="en-US" noProof="1" smtClean="0"/>
              <a:t>	</a:t>
            </a:r>
            <a:r>
              <a:rPr lang="en-US" i="1" noProof="1" smtClean="0"/>
              <a:t>x</a:t>
            </a:r>
            <a:r>
              <a:rPr lang="en-US" i="1" baseline="-25000" noProof="1" smtClean="0"/>
              <a:t>P</a:t>
            </a:r>
            <a:r>
              <a:rPr lang="en-US" i="1" noProof="1" smtClean="0"/>
              <a:t>, x</a:t>
            </a:r>
            <a:r>
              <a:rPr lang="en-US" i="1" baseline="-25000" noProof="1" smtClean="0"/>
              <a:t>Q</a:t>
            </a:r>
            <a:r>
              <a:rPr lang="en-US" i="1" noProof="1" smtClean="0"/>
              <a:t>, y</a:t>
            </a:r>
            <a:r>
              <a:rPr lang="en-US" i="1" baseline="-25000" noProof="1" smtClean="0"/>
              <a:t>1</a:t>
            </a:r>
            <a:r>
              <a:rPr lang="en-US" i="1" noProof="1" smtClean="0"/>
              <a:t>, y</a:t>
            </a:r>
            <a:r>
              <a:rPr lang="en-US" i="1" baseline="-25000" noProof="1" smtClean="0"/>
              <a:t>2</a:t>
            </a:r>
            <a:r>
              <a:rPr lang="en-US" i="1" noProof="1" smtClean="0"/>
              <a:t> </a:t>
            </a:r>
            <a:r>
              <a:rPr lang="en-US" i="1" noProof="1" smtClean="0">
                <a:latin typeface="Symbol" pitchFamily="18" charset="2"/>
              </a:rPr>
              <a:t></a:t>
            </a:r>
            <a:r>
              <a:rPr lang="en-US" i="1" noProof="1" smtClean="0"/>
              <a:t> 0</a:t>
            </a:r>
            <a:r>
              <a:rPr lang="en-US" noProof="1" smtClean="0"/>
              <a:t> 	</a:t>
            </a:r>
          </a:p>
          <a:p>
            <a:pPr eaLnBrk="1" hangingPunct="1">
              <a:spcBef>
                <a:spcPct val="10000"/>
              </a:spcBef>
              <a:buFontTx/>
              <a:buChar char=" "/>
            </a:pPr>
            <a:endParaRPr lang="en-US" noProof="1" smtClean="0"/>
          </a:p>
          <a:p>
            <a:pPr eaLnBrk="1" hangingPunct="1">
              <a:spcBef>
                <a:spcPct val="10000"/>
              </a:spcBef>
            </a:pPr>
            <a:r>
              <a:rPr lang="en-US" noProof="1" smtClean="0"/>
              <a:t>Intégrité</a:t>
            </a:r>
          </a:p>
          <a:p>
            <a:pPr eaLnBrk="1" hangingPunct="1">
              <a:spcBef>
                <a:spcPct val="10000"/>
              </a:spcBef>
              <a:buFontTx/>
              <a:buNone/>
            </a:pPr>
            <a:r>
              <a:rPr lang="en-US" noProof="1" smtClean="0"/>
              <a:t>	</a:t>
            </a:r>
            <a:r>
              <a:rPr lang="en-US" i="1" noProof="1" smtClean="0"/>
              <a:t>x</a:t>
            </a:r>
            <a:r>
              <a:rPr lang="en-US" i="1" baseline="-25000" noProof="1" smtClean="0"/>
              <a:t>P</a:t>
            </a:r>
            <a:r>
              <a:rPr lang="en-US" i="1" noProof="1" smtClean="0"/>
              <a:t>, x</a:t>
            </a:r>
            <a:r>
              <a:rPr lang="en-US" i="1" baseline="-25000" noProof="1" smtClean="0"/>
              <a:t>Q</a:t>
            </a:r>
            <a:r>
              <a:rPr lang="en-US" i="1" noProof="1" smtClean="0"/>
              <a:t>, y</a:t>
            </a:r>
            <a:r>
              <a:rPr lang="en-US" i="1" baseline="-25000" noProof="1" smtClean="0"/>
              <a:t>1</a:t>
            </a:r>
            <a:r>
              <a:rPr lang="en-US" i="1" noProof="1" smtClean="0"/>
              <a:t>, y</a:t>
            </a:r>
            <a:r>
              <a:rPr lang="en-US" i="1" baseline="-25000" noProof="1" smtClean="0"/>
              <a:t>2</a:t>
            </a:r>
            <a:r>
              <a:rPr lang="en-US" noProof="1" smtClean="0"/>
              <a:t> entiers</a:t>
            </a:r>
          </a:p>
        </p:txBody>
      </p:sp>
    </p:spTree>
    <p:extLst>
      <p:ext uri="{BB962C8B-B14F-4D97-AF65-F5344CB8AC3E}">
        <p14:creationId xmlns:p14="http://schemas.microsoft.com/office/powerpoint/2010/main" val="118239604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mtClean="0"/>
              <a:t>C2-</a:t>
            </a:r>
            <a:fld id="{7DF3154A-09CE-4E01-9FD7-9B632D5B8A4D}" type="slidenum">
              <a:rPr lang="fr-FR" smtClean="0"/>
              <a:pPr eaLnBrk="1" hangingPunct="1"/>
              <a:t>35</a:t>
            </a:fld>
            <a:endParaRPr lang="fr-FR" smtClean="0"/>
          </a:p>
        </p:txBody>
      </p:sp>
      <p:sp>
        <p:nvSpPr>
          <p:cNvPr id="40963" name="Rectangle 9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Exemple 3: le modèle linéaire</a:t>
            </a:r>
            <a:endParaRPr lang="fr-FR" smtClean="0"/>
          </a:p>
        </p:txBody>
      </p:sp>
      <p:sp>
        <p:nvSpPr>
          <p:cNvPr id="51207" name="Rectangle 8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355600" indent="-355600" eaLnBrk="1" hangingPunct="1">
              <a:defRPr/>
            </a:pPr>
            <a:r>
              <a:rPr lang="en-CA" noProof="1" smtClean="0"/>
              <a:t>Max z = 42x</a:t>
            </a:r>
            <a:r>
              <a:rPr lang="en-CA" baseline="-25000" noProof="1" smtClean="0"/>
              <a:t>P</a:t>
            </a:r>
            <a:r>
              <a:rPr lang="en-CA" noProof="1" smtClean="0"/>
              <a:t> + 48x</a:t>
            </a:r>
            <a:r>
              <a:rPr lang="en-CA" baseline="-25000" noProof="1" smtClean="0"/>
              <a:t>Q </a:t>
            </a:r>
            <a:r>
              <a:rPr lang="en-CA" noProof="1" smtClean="0"/>
              <a:t>- 2y</a:t>
            </a:r>
            <a:r>
              <a:rPr lang="en-CA" baseline="-25000" noProof="1" smtClean="0"/>
              <a:t>2</a:t>
            </a:r>
          </a:p>
          <a:p>
            <a:pPr marL="355600" indent="-355600" eaLnBrk="1" hangingPunct="1">
              <a:buFontTx/>
              <a:buNone/>
              <a:defRPr/>
            </a:pPr>
            <a:r>
              <a:rPr lang="en-CA" noProof="1" smtClean="0"/>
              <a:t>	tel que</a:t>
            </a:r>
          </a:p>
          <a:p>
            <a:pPr marL="355600" indent="-355600" eaLnBrk="1" hangingPunct="1">
              <a:spcBef>
                <a:spcPct val="10000"/>
              </a:spcBef>
              <a:buFontTx/>
              <a:buNone/>
              <a:defRPr/>
            </a:pPr>
            <a:r>
              <a:rPr lang="en-CA" noProof="1" smtClean="0"/>
              <a:t>		</a:t>
            </a:r>
            <a:r>
              <a:rPr lang="en-CA" i="1" noProof="1" smtClean="0"/>
              <a:t>4x</a:t>
            </a:r>
            <a:r>
              <a:rPr lang="en-CA" i="1" baseline="-25000" noProof="1" smtClean="0"/>
              <a:t>P</a:t>
            </a:r>
            <a:r>
              <a:rPr lang="en-CA" i="1" noProof="1" smtClean="0"/>
              <a:t> + 2x</a:t>
            </a:r>
            <a:r>
              <a:rPr lang="en-CA" i="1" baseline="-25000" noProof="1" smtClean="0"/>
              <a:t>Q</a:t>
            </a:r>
            <a:r>
              <a:rPr lang="en-CA" i="1" noProof="1" smtClean="0"/>
              <a:t> </a:t>
            </a:r>
            <a:r>
              <a:rPr lang="en-CA" i="1" noProof="1" smtClean="0">
                <a:latin typeface="Symbol" pitchFamily="18" charset="2"/>
              </a:rPr>
              <a:t></a:t>
            </a:r>
            <a:r>
              <a:rPr lang="en-CA" i="1" noProof="1" smtClean="0"/>
              <a:t>3 200</a:t>
            </a:r>
          </a:p>
          <a:p>
            <a:pPr marL="355600" indent="-355600" eaLnBrk="1" hangingPunct="1">
              <a:spcBef>
                <a:spcPct val="10000"/>
              </a:spcBef>
              <a:buFontTx/>
              <a:buNone/>
              <a:defRPr/>
            </a:pPr>
            <a:r>
              <a:rPr lang="en-CA" i="1" noProof="1" smtClean="0"/>
              <a:t>		3x</a:t>
            </a:r>
            <a:r>
              <a:rPr lang="en-CA" i="1" baseline="-25000" noProof="1" smtClean="0"/>
              <a:t>P</a:t>
            </a:r>
            <a:r>
              <a:rPr lang="en-CA" i="1" noProof="1" smtClean="0"/>
              <a:t> + 1x</a:t>
            </a:r>
            <a:r>
              <a:rPr lang="en-CA" i="1" baseline="-25000" noProof="1" smtClean="0"/>
              <a:t>Q</a:t>
            </a:r>
            <a:r>
              <a:rPr lang="en-CA" i="1" noProof="1" smtClean="0"/>
              <a:t> </a:t>
            </a:r>
            <a:r>
              <a:rPr lang="en-CA" i="1" noProof="1" smtClean="0">
                <a:latin typeface="Symbol" pitchFamily="18" charset="2"/>
              </a:rPr>
              <a:t></a:t>
            </a:r>
            <a:r>
              <a:rPr lang="en-CA" i="1" noProof="1" smtClean="0"/>
              <a:t>2 400</a:t>
            </a:r>
          </a:p>
          <a:p>
            <a:pPr marL="355600" indent="-355600" eaLnBrk="1" hangingPunct="1">
              <a:spcBef>
                <a:spcPct val="10000"/>
              </a:spcBef>
              <a:buFontTx/>
              <a:buNone/>
              <a:defRPr/>
            </a:pPr>
            <a:r>
              <a:rPr lang="en-CA" i="1" noProof="1" smtClean="0"/>
              <a:t>		7x</a:t>
            </a:r>
            <a:r>
              <a:rPr lang="en-CA" i="1" baseline="-25000" noProof="1" smtClean="0"/>
              <a:t>P</a:t>
            </a:r>
            <a:r>
              <a:rPr lang="en-CA" i="1" noProof="1" smtClean="0"/>
              <a:t> + 3x</a:t>
            </a:r>
            <a:r>
              <a:rPr lang="en-CA" i="1" baseline="-25000" noProof="1" smtClean="0"/>
              <a:t>Q</a:t>
            </a:r>
            <a:r>
              <a:rPr lang="en-CA" i="1" noProof="1" smtClean="0"/>
              <a:t> - y</a:t>
            </a:r>
            <a:r>
              <a:rPr lang="en-CA" i="1" baseline="-25000" noProof="1" smtClean="0"/>
              <a:t>1</a:t>
            </a:r>
            <a:r>
              <a:rPr lang="en-CA" i="1" noProof="1" smtClean="0"/>
              <a:t> - y</a:t>
            </a:r>
            <a:r>
              <a:rPr lang="en-CA" i="1" baseline="-25000" noProof="1" smtClean="0"/>
              <a:t>2</a:t>
            </a:r>
            <a:r>
              <a:rPr lang="en-CA" i="1" noProof="1" smtClean="0"/>
              <a:t> = 0</a:t>
            </a:r>
            <a:endParaRPr lang="en-CA" i="1" baseline="-25000" noProof="1" smtClean="0"/>
          </a:p>
          <a:p>
            <a:pPr marL="355600" indent="-355600" eaLnBrk="1" hangingPunct="1">
              <a:spcBef>
                <a:spcPct val="10000"/>
              </a:spcBef>
              <a:buFontTx/>
              <a:buNone/>
              <a:defRPr/>
            </a:pPr>
            <a:r>
              <a:rPr lang="en-CA" i="1" noProof="1" smtClean="0"/>
              <a:t>		y</a:t>
            </a:r>
            <a:r>
              <a:rPr lang="en-CA" i="1" baseline="-25000" noProof="1" smtClean="0"/>
              <a:t>1</a:t>
            </a:r>
            <a:r>
              <a:rPr lang="en-CA" i="1" noProof="1" smtClean="0"/>
              <a:t> </a:t>
            </a:r>
            <a:r>
              <a:rPr lang="en-CA" i="1" noProof="1" smtClean="0">
                <a:latin typeface="Symbol" pitchFamily="18" charset="2"/>
              </a:rPr>
              <a:t></a:t>
            </a:r>
            <a:r>
              <a:rPr lang="en-CA" i="1" noProof="1" smtClean="0"/>
              <a:t>2 000</a:t>
            </a:r>
          </a:p>
          <a:p>
            <a:pPr marL="736600" lvl="1" indent="-201613" eaLnBrk="1" hangingPunct="1">
              <a:spcBef>
                <a:spcPct val="10000"/>
              </a:spcBef>
              <a:buFontTx/>
              <a:buChar char=" "/>
              <a:defRPr/>
            </a:pPr>
            <a:r>
              <a:rPr lang="en-CA" i="1" noProof="1" smtClean="0"/>
              <a:t>  x</a:t>
            </a:r>
            <a:r>
              <a:rPr lang="en-CA" i="1" baseline="-25000" noProof="1" smtClean="0"/>
              <a:t>P</a:t>
            </a:r>
            <a:r>
              <a:rPr lang="en-CA" i="1" noProof="1" smtClean="0"/>
              <a:t>, x</a:t>
            </a:r>
            <a:r>
              <a:rPr lang="en-CA" i="1" baseline="-25000" noProof="1" smtClean="0"/>
              <a:t>Q</a:t>
            </a:r>
            <a:r>
              <a:rPr lang="en-CA" i="1" noProof="1" smtClean="0"/>
              <a:t>, y</a:t>
            </a:r>
            <a:r>
              <a:rPr lang="en-CA" i="1" baseline="-25000" noProof="1" smtClean="0"/>
              <a:t>1</a:t>
            </a:r>
            <a:r>
              <a:rPr lang="en-CA" i="1" noProof="1" smtClean="0"/>
              <a:t>, y</a:t>
            </a:r>
            <a:r>
              <a:rPr lang="en-CA" i="1" baseline="-25000" noProof="1" smtClean="0"/>
              <a:t>2</a:t>
            </a:r>
            <a:r>
              <a:rPr lang="en-CA" i="1" noProof="1" smtClean="0"/>
              <a:t> </a:t>
            </a:r>
            <a:r>
              <a:rPr lang="en-CA" i="1" noProof="1" smtClean="0">
                <a:latin typeface="Symbol" pitchFamily="18" charset="2"/>
              </a:rPr>
              <a:t></a:t>
            </a:r>
            <a:r>
              <a:rPr lang="en-CA" i="1" noProof="1" smtClean="0"/>
              <a:t> 0 	</a:t>
            </a:r>
          </a:p>
          <a:p>
            <a:pPr marL="736600" lvl="1" indent="-201613" eaLnBrk="1" hangingPunct="1">
              <a:spcBef>
                <a:spcPct val="10000"/>
              </a:spcBef>
              <a:buFontTx/>
              <a:buChar char=" "/>
              <a:defRPr/>
            </a:pPr>
            <a:r>
              <a:rPr lang="en-CA" i="1" noProof="1" smtClean="0"/>
              <a:t>  x</a:t>
            </a:r>
            <a:r>
              <a:rPr lang="en-CA" i="1" baseline="-25000" noProof="1" smtClean="0"/>
              <a:t>P</a:t>
            </a:r>
            <a:r>
              <a:rPr lang="en-CA" i="1" noProof="1" smtClean="0"/>
              <a:t>, x</a:t>
            </a:r>
            <a:r>
              <a:rPr lang="en-CA" i="1" baseline="-25000" noProof="1" smtClean="0"/>
              <a:t>Q</a:t>
            </a:r>
            <a:r>
              <a:rPr lang="en-CA" i="1" noProof="1" smtClean="0"/>
              <a:t>, y</a:t>
            </a:r>
            <a:r>
              <a:rPr lang="en-CA" i="1" baseline="-25000" noProof="1" smtClean="0"/>
              <a:t>1</a:t>
            </a:r>
            <a:r>
              <a:rPr lang="en-CA" i="1" noProof="1" smtClean="0"/>
              <a:t>, y</a:t>
            </a:r>
            <a:r>
              <a:rPr lang="en-CA" i="1" baseline="-25000" noProof="1" smtClean="0"/>
              <a:t>2</a:t>
            </a:r>
            <a:r>
              <a:rPr lang="en-CA" noProof="1" smtClean="0"/>
              <a:t> entiers</a:t>
            </a:r>
          </a:p>
          <a:p>
            <a:pPr marL="736600" lvl="1" indent="-201613" eaLnBrk="1" hangingPunct="1">
              <a:spcBef>
                <a:spcPct val="10000"/>
              </a:spcBef>
              <a:buFontTx/>
              <a:buChar char=" "/>
              <a:defRPr/>
            </a:pPr>
            <a:endParaRPr lang="en-CA" noProof="1" smtClean="0"/>
          </a:p>
          <a:p>
            <a:pPr marL="336550" indent="-201613" eaLnBrk="1" hangingPunct="1">
              <a:spcBef>
                <a:spcPct val="10000"/>
              </a:spcBef>
              <a:buFontTx/>
              <a:buChar char=" "/>
              <a:defRPr/>
            </a:pPr>
            <a:r>
              <a:rPr lang="fr-CA" sz="2400" dirty="0" smtClean="0"/>
              <a:t>NOTE : Max Z = 42x</a:t>
            </a:r>
            <a:r>
              <a:rPr lang="fr-CA" sz="2400" baseline="-25000" dirty="0" smtClean="0"/>
              <a:t>P</a:t>
            </a:r>
            <a:r>
              <a:rPr lang="fr-CA" sz="2400" dirty="0" smtClean="0"/>
              <a:t> + 48x</a:t>
            </a:r>
            <a:r>
              <a:rPr lang="fr-CA" sz="2400" baseline="-25000" dirty="0" smtClean="0"/>
              <a:t>Q </a:t>
            </a:r>
            <a:r>
              <a:rPr lang="fr-CA" sz="2400" dirty="0" smtClean="0"/>
              <a:t>- 2y</a:t>
            </a:r>
            <a:r>
              <a:rPr lang="fr-CA" sz="2400" baseline="-25000" dirty="0" smtClean="0"/>
              <a:t>1 </a:t>
            </a:r>
            <a:r>
              <a:rPr lang="fr-CA" sz="2400" dirty="0" smtClean="0"/>
              <a:t>- 2y</a:t>
            </a:r>
            <a:r>
              <a:rPr lang="fr-CA" sz="2400" baseline="-25000" dirty="0" smtClean="0"/>
              <a:t>2</a:t>
            </a:r>
            <a:r>
              <a:rPr lang="fr-CA" sz="2400" dirty="0" smtClean="0"/>
              <a:t> – C où C = 4000 avec Solveur</a:t>
            </a:r>
            <a:endParaRPr lang="en-US" sz="2400" dirty="0" smtClean="0"/>
          </a:p>
          <a:p>
            <a:pPr marL="736600" lvl="1" indent="-201613" eaLnBrk="1" hangingPunct="1">
              <a:spcBef>
                <a:spcPct val="10000"/>
              </a:spcBef>
              <a:buFontTx/>
              <a:buChar char=" "/>
              <a:defRPr/>
            </a:pPr>
            <a:endParaRPr lang="en-CA" noProof="1" smtClean="0"/>
          </a:p>
        </p:txBody>
      </p:sp>
    </p:spTree>
    <p:extLst>
      <p:ext uri="{BB962C8B-B14F-4D97-AF65-F5344CB8AC3E}">
        <p14:creationId xmlns:p14="http://schemas.microsoft.com/office/powerpoint/2010/main" val="331600371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mtClean="0"/>
              <a:t>C2-</a:t>
            </a:r>
            <a:fld id="{2C80AAC5-594D-46E7-AB6F-C2DF54CDF663}" type="slidenum">
              <a:rPr lang="fr-FR" smtClean="0"/>
              <a:pPr eaLnBrk="1" hangingPunct="1"/>
              <a:t>36</a:t>
            </a:fld>
            <a:endParaRPr lang="fr-FR" smtClean="0"/>
          </a:p>
        </p:txBody>
      </p:sp>
      <p:sp>
        <p:nvSpPr>
          <p:cNvPr id="43011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Exemple 4: problème de mélange</a:t>
            </a:r>
            <a:endParaRPr lang="fr-FR" smtClean="0"/>
          </a:p>
        </p:txBody>
      </p:sp>
      <p:sp>
        <p:nvSpPr>
          <p:cNvPr id="43012" name="Rectangle 7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/>
            <a:r>
              <a:rPr lang="fr-CA" smtClean="0"/>
              <a:t>Une entreprise de charcuterie renommée fabrique des saucisses à partir de quatre ingrédients disponibles en quantité limitée</a:t>
            </a:r>
          </a:p>
          <a:p>
            <a:pPr eaLnBrk="1" hangingPunct="1"/>
            <a:r>
              <a:rPr lang="fr-CA" smtClean="0"/>
              <a:t>L’entreprise produit trois types de saucisses</a:t>
            </a:r>
          </a:p>
          <a:p>
            <a:pPr lvl="1" eaLnBrk="1" hangingPunct="1"/>
            <a:r>
              <a:rPr lang="fr-CA" smtClean="0"/>
              <a:t>saucisses hot dog</a:t>
            </a:r>
          </a:p>
          <a:p>
            <a:pPr lvl="1" eaLnBrk="1" hangingPunct="1"/>
            <a:r>
              <a:rPr lang="fr-CA" smtClean="0"/>
              <a:t>saucisses au bœuf</a:t>
            </a:r>
          </a:p>
          <a:p>
            <a:pPr lvl="1" eaLnBrk="1" hangingPunct="1"/>
            <a:r>
              <a:rPr lang="fr-CA" smtClean="0"/>
              <a:t>saucisses à la viande</a:t>
            </a:r>
          </a:p>
          <a:p>
            <a:pPr eaLnBrk="1" hangingPunct="1"/>
            <a:r>
              <a:rPr lang="fr-CA" smtClean="0"/>
              <a:t>Chaque type de saucisse doit respecter des contraintes spécifiques de mélange</a:t>
            </a:r>
          </a:p>
        </p:txBody>
      </p:sp>
    </p:spTree>
    <p:extLst>
      <p:ext uri="{BB962C8B-B14F-4D97-AF65-F5344CB8AC3E}">
        <p14:creationId xmlns:p14="http://schemas.microsoft.com/office/powerpoint/2010/main" val="153070069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mtClean="0"/>
              <a:t>C2-</a:t>
            </a:r>
            <a:fld id="{9E8902F9-561D-4971-A86F-8DC320736D70}" type="slidenum">
              <a:rPr lang="fr-FR" smtClean="0"/>
              <a:pPr eaLnBrk="1" hangingPunct="1"/>
              <a:t>37</a:t>
            </a:fld>
            <a:endParaRPr lang="fr-FR" smtClean="0"/>
          </a:p>
        </p:txBody>
      </p:sp>
      <p:graphicFrame>
        <p:nvGraphicFramePr>
          <p:cNvPr id="44035" name="Object 19">
            <a:hlinkClick r:id="" action="ppaction://ole?verb=0"/>
          </p:cNvPr>
          <p:cNvGraphicFramePr>
            <a:graphicFrameLocks noGrp="1" noChangeAspect="1"/>
          </p:cNvGraphicFramePr>
          <p:nvPr>
            <p:ph idx="1"/>
          </p:nvPr>
        </p:nvGraphicFramePr>
        <p:xfrm>
          <a:off x="433388" y="1466850"/>
          <a:ext cx="8272462" cy="4859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7572" name="Feuille de calcul" r:id="rId4" imgW="5124640" imgH="3009876" progId="Excel.Sheet.8">
                  <p:embed/>
                </p:oleObj>
              </mc:Choice>
              <mc:Fallback>
                <p:oleObj name="Feuille de calcul" r:id="rId4" imgW="5124640" imgH="3009876" progId="Excel.Shee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3388" y="1466850"/>
                        <a:ext cx="8272462" cy="48593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CC66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 cap="flat" cmpd="sng">
                            <a:solidFill>
                              <a:schemeClr val="tx1"/>
                            </a:solidFill>
                            <a:prstDash val="solid"/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53882" dir="2700000" algn="ctr" rotWithShape="0">
                                <a:srgbClr val="00000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4036" name="Rectangle 21"/>
          <p:cNvSpPr>
            <a:spLocks noGrp="1" noChangeArrowheads="1"/>
          </p:cNvSpPr>
          <p:nvPr>
            <p:ph type="title"/>
          </p:nvPr>
        </p:nvSpPr>
        <p:spPr>
          <a:xfrm>
            <a:off x="455613" y="169863"/>
            <a:ext cx="8226425" cy="1143000"/>
          </a:xfrm>
        </p:spPr>
        <p:txBody>
          <a:bodyPr/>
          <a:lstStyle/>
          <a:p>
            <a:pPr eaLnBrk="1" hangingPunct="1"/>
            <a:r>
              <a:rPr lang="fr-CA" smtClean="0"/>
              <a:t>Exemple 4: les ingrédients</a:t>
            </a:r>
            <a:endParaRPr lang="fr-FR" smtClean="0"/>
          </a:p>
        </p:txBody>
      </p:sp>
    </p:spTree>
    <p:extLst>
      <p:ext uri="{BB962C8B-B14F-4D97-AF65-F5344CB8AC3E}">
        <p14:creationId xmlns:p14="http://schemas.microsoft.com/office/powerpoint/2010/main" val="374077405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mtClean="0"/>
              <a:t>C2-</a:t>
            </a:r>
            <a:fld id="{EA8ECC74-699B-4549-91AE-848EF3D4737E}" type="slidenum">
              <a:rPr lang="fr-FR" smtClean="0"/>
              <a:pPr eaLnBrk="1" hangingPunct="1"/>
              <a:t>38</a:t>
            </a:fld>
            <a:endParaRPr lang="fr-FR" smtClean="0"/>
          </a:p>
        </p:txBody>
      </p:sp>
      <p:sp>
        <p:nvSpPr>
          <p:cNvPr id="45059" name="Rectangle 10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Exemple 4: le problème</a:t>
            </a:r>
            <a:endParaRPr lang="fr-FR" smtClean="0"/>
          </a:p>
        </p:txBody>
      </p:sp>
      <p:sp>
        <p:nvSpPr>
          <p:cNvPr id="45060" name="Rectangle 9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/>
            <a:r>
              <a:rPr lang="fr-CA" smtClean="0"/>
              <a:t>Quelle quantité de chacune des saucisses doit-on produire pour maximiser la contribution totale aux profits?</a:t>
            </a:r>
          </a:p>
        </p:txBody>
      </p:sp>
    </p:spTree>
    <p:extLst>
      <p:ext uri="{BB962C8B-B14F-4D97-AF65-F5344CB8AC3E}">
        <p14:creationId xmlns:p14="http://schemas.microsoft.com/office/powerpoint/2010/main" val="128583944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mtClean="0"/>
              <a:t>C2-</a:t>
            </a:r>
            <a:fld id="{E7BF17C5-BB02-4B45-B472-583E0F14A876}" type="slidenum">
              <a:rPr lang="fr-FR" smtClean="0"/>
              <a:pPr eaLnBrk="1" hangingPunct="1"/>
              <a:t>39</a:t>
            </a:fld>
            <a:endParaRPr lang="fr-FR" smtClean="0"/>
          </a:p>
        </p:txBody>
      </p:sp>
      <p:sp>
        <p:nvSpPr>
          <p:cNvPr id="46083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Exemple 4: les variables de décision</a:t>
            </a:r>
            <a:endParaRPr lang="fr-FR" smtClean="0"/>
          </a:p>
        </p:txBody>
      </p:sp>
      <p:sp>
        <p:nvSpPr>
          <p:cNvPr id="46084" name="Rectangle 6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/>
            <a:r>
              <a:rPr lang="fr-CA" sz="2600" i="1" smtClean="0"/>
              <a:t>x</a:t>
            </a:r>
            <a:r>
              <a:rPr lang="fr-CA" sz="2600" i="1" baseline="-25000" smtClean="0"/>
              <a:t>ij</a:t>
            </a:r>
            <a:r>
              <a:rPr lang="fr-CA" sz="2600" smtClean="0"/>
              <a:t>: nombre de kg d’ingrédient </a:t>
            </a:r>
            <a:r>
              <a:rPr lang="fr-CA" sz="2600" i="1" smtClean="0"/>
              <a:t>i</a:t>
            </a:r>
            <a:r>
              <a:rPr lang="fr-CA" sz="2600" smtClean="0"/>
              <a:t> dans la saucisse de type </a:t>
            </a:r>
            <a:r>
              <a:rPr lang="fr-CA" sz="2600" i="1" smtClean="0"/>
              <a:t>j</a:t>
            </a:r>
            <a:r>
              <a:rPr lang="fr-CA" sz="2600" smtClean="0"/>
              <a:t>    </a:t>
            </a:r>
          </a:p>
          <a:p>
            <a:pPr lvl="1" eaLnBrk="1" hangingPunct="1">
              <a:buFontTx/>
              <a:buNone/>
            </a:pPr>
            <a:r>
              <a:rPr lang="fr-CA" sz="2600" smtClean="0"/>
              <a:t>	  </a:t>
            </a:r>
            <a:r>
              <a:rPr lang="fr-CA" sz="2600" i="1" smtClean="0"/>
              <a:t>i = 1, 2, 3, 4</a:t>
            </a:r>
            <a:r>
              <a:rPr lang="fr-CA" sz="2600" smtClean="0"/>
              <a:t> (poulet, bœuf, porc, autres)</a:t>
            </a:r>
          </a:p>
          <a:p>
            <a:pPr lvl="1" eaLnBrk="1" hangingPunct="1">
              <a:buFontTx/>
              <a:buNone/>
            </a:pPr>
            <a:r>
              <a:rPr lang="fr-CA" sz="2600" smtClean="0"/>
              <a:t>	  </a:t>
            </a:r>
            <a:r>
              <a:rPr lang="fr-CA" sz="2600" i="1" smtClean="0"/>
              <a:t>j = 1, 2, 3</a:t>
            </a:r>
            <a:r>
              <a:rPr lang="fr-CA" sz="2600" smtClean="0"/>
              <a:t> (hot dog, bœuf, viande) </a:t>
            </a:r>
          </a:p>
        </p:txBody>
      </p:sp>
    </p:spTree>
    <p:extLst>
      <p:ext uri="{BB962C8B-B14F-4D97-AF65-F5344CB8AC3E}">
        <p14:creationId xmlns:p14="http://schemas.microsoft.com/office/powerpoint/2010/main" val="131379207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mtClean="0"/>
              <a:t>C2-</a:t>
            </a:r>
            <a:fld id="{9E7EC1C6-9342-4BB0-854C-CB8220600E99}" type="slidenum">
              <a:rPr lang="fr-FR" smtClean="0"/>
              <a:pPr eaLnBrk="1" hangingPunct="1"/>
              <a:t>40</a:t>
            </a:fld>
            <a:endParaRPr lang="fr-FR" smtClean="0"/>
          </a:p>
        </p:txBody>
      </p:sp>
      <p:sp>
        <p:nvSpPr>
          <p:cNvPr id="47107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Exemple 4: la fonction objectif</a:t>
            </a:r>
            <a:endParaRPr lang="fr-FR" smtClean="0"/>
          </a:p>
        </p:txBody>
      </p:sp>
      <p:sp>
        <p:nvSpPr>
          <p:cNvPr id="47108" name="Rectangle 6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>
              <a:spcBef>
                <a:spcPct val="10000"/>
              </a:spcBef>
            </a:pPr>
            <a:r>
              <a:rPr lang="fr-CA" smtClean="0"/>
              <a:t>Max </a:t>
            </a:r>
            <a:r>
              <a:rPr lang="fr-CA" i="1" smtClean="0"/>
              <a:t>z = 1,80 (x</a:t>
            </a:r>
            <a:r>
              <a:rPr lang="fr-CA" i="1" baseline="-25000" smtClean="0"/>
              <a:t>11</a:t>
            </a:r>
            <a:r>
              <a:rPr lang="fr-CA" i="1" smtClean="0"/>
              <a:t> + x</a:t>
            </a:r>
            <a:r>
              <a:rPr lang="fr-CA" i="1" baseline="-25000" smtClean="0"/>
              <a:t>21</a:t>
            </a:r>
            <a:r>
              <a:rPr lang="fr-CA" i="1" smtClean="0"/>
              <a:t> + x</a:t>
            </a:r>
            <a:r>
              <a:rPr lang="fr-CA" i="1" baseline="-25000" smtClean="0"/>
              <a:t>31 </a:t>
            </a:r>
            <a:r>
              <a:rPr lang="fr-CA" i="1" smtClean="0"/>
              <a:t>+ x</a:t>
            </a:r>
            <a:r>
              <a:rPr lang="fr-CA" i="1" baseline="-25000" smtClean="0"/>
              <a:t>41</a:t>
            </a:r>
            <a:r>
              <a:rPr lang="fr-CA" i="1" smtClean="0"/>
              <a:t> )</a:t>
            </a:r>
          </a:p>
          <a:p>
            <a:pPr eaLnBrk="1" hangingPunct="1">
              <a:spcBef>
                <a:spcPct val="10000"/>
              </a:spcBef>
              <a:buFontTx/>
              <a:buNone/>
            </a:pPr>
            <a:r>
              <a:rPr lang="fr-CA" i="1" smtClean="0"/>
              <a:t>	       	+ 2,50 (x</a:t>
            </a:r>
            <a:r>
              <a:rPr lang="fr-CA" i="1" baseline="-25000" smtClean="0"/>
              <a:t>12</a:t>
            </a:r>
            <a:r>
              <a:rPr lang="fr-CA" i="1" smtClean="0"/>
              <a:t> + x</a:t>
            </a:r>
            <a:r>
              <a:rPr lang="fr-CA" i="1" baseline="-25000" smtClean="0"/>
              <a:t>22</a:t>
            </a:r>
            <a:r>
              <a:rPr lang="fr-CA" i="1" smtClean="0"/>
              <a:t> + x</a:t>
            </a:r>
            <a:r>
              <a:rPr lang="fr-CA" i="1" baseline="-25000" smtClean="0"/>
              <a:t>32 </a:t>
            </a:r>
            <a:r>
              <a:rPr lang="fr-CA" i="1" smtClean="0"/>
              <a:t>+ x</a:t>
            </a:r>
            <a:r>
              <a:rPr lang="fr-CA" i="1" baseline="-25000" smtClean="0"/>
              <a:t>42</a:t>
            </a:r>
            <a:r>
              <a:rPr lang="fr-CA" i="1" smtClean="0"/>
              <a:t> )</a:t>
            </a:r>
          </a:p>
          <a:p>
            <a:pPr eaLnBrk="1" hangingPunct="1">
              <a:spcBef>
                <a:spcPct val="10000"/>
              </a:spcBef>
              <a:buFontTx/>
              <a:buNone/>
            </a:pPr>
            <a:r>
              <a:rPr lang="fr-CA" i="1" smtClean="0"/>
              <a:t>	       	  + 3,50 (x</a:t>
            </a:r>
            <a:r>
              <a:rPr lang="fr-CA" i="1" baseline="-25000" smtClean="0"/>
              <a:t>13</a:t>
            </a:r>
            <a:r>
              <a:rPr lang="fr-CA" i="1" smtClean="0"/>
              <a:t> + x</a:t>
            </a:r>
            <a:r>
              <a:rPr lang="fr-CA" i="1" baseline="-25000" smtClean="0"/>
              <a:t>23</a:t>
            </a:r>
            <a:r>
              <a:rPr lang="fr-CA" i="1" smtClean="0"/>
              <a:t> + x</a:t>
            </a:r>
            <a:r>
              <a:rPr lang="fr-CA" i="1" baseline="-25000" smtClean="0"/>
              <a:t>33 </a:t>
            </a:r>
            <a:r>
              <a:rPr lang="fr-CA" i="1" smtClean="0"/>
              <a:t>)</a:t>
            </a:r>
          </a:p>
          <a:p>
            <a:pPr eaLnBrk="1" hangingPunct="1">
              <a:spcBef>
                <a:spcPct val="10000"/>
              </a:spcBef>
              <a:buFontTx/>
              <a:buNone/>
            </a:pPr>
            <a:r>
              <a:rPr lang="fr-CA" i="1" smtClean="0"/>
              <a:t>	       	     - 0,40 (x</a:t>
            </a:r>
            <a:r>
              <a:rPr lang="fr-CA" i="1" baseline="-25000" smtClean="0"/>
              <a:t>11</a:t>
            </a:r>
            <a:r>
              <a:rPr lang="fr-CA" i="1" smtClean="0"/>
              <a:t> + x</a:t>
            </a:r>
            <a:r>
              <a:rPr lang="fr-CA" i="1" baseline="-25000" smtClean="0"/>
              <a:t>12</a:t>
            </a:r>
            <a:r>
              <a:rPr lang="fr-CA" i="1" smtClean="0"/>
              <a:t> + x</a:t>
            </a:r>
            <a:r>
              <a:rPr lang="fr-CA" i="1" baseline="-25000" smtClean="0"/>
              <a:t>13 </a:t>
            </a:r>
            <a:r>
              <a:rPr lang="fr-CA" i="1" smtClean="0"/>
              <a:t>)</a:t>
            </a:r>
          </a:p>
          <a:p>
            <a:pPr eaLnBrk="1" hangingPunct="1">
              <a:spcBef>
                <a:spcPct val="10000"/>
              </a:spcBef>
              <a:buFontTx/>
              <a:buNone/>
            </a:pPr>
            <a:r>
              <a:rPr lang="fr-CA" i="1" smtClean="0"/>
              <a:t>	       	       - 0,60 (x</a:t>
            </a:r>
            <a:r>
              <a:rPr lang="fr-CA" i="1" baseline="-25000" smtClean="0"/>
              <a:t>21</a:t>
            </a:r>
            <a:r>
              <a:rPr lang="fr-CA" i="1" smtClean="0"/>
              <a:t> + x</a:t>
            </a:r>
            <a:r>
              <a:rPr lang="fr-CA" i="1" baseline="-25000" smtClean="0"/>
              <a:t>22</a:t>
            </a:r>
            <a:r>
              <a:rPr lang="fr-CA" i="1" smtClean="0"/>
              <a:t> + x</a:t>
            </a:r>
            <a:r>
              <a:rPr lang="fr-CA" i="1" baseline="-25000" smtClean="0"/>
              <a:t>23 </a:t>
            </a:r>
            <a:r>
              <a:rPr lang="fr-CA" i="1" smtClean="0"/>
              <a:t>)</a:t>
            </a:r>
          </a:p>
          <a:p>
            <a:pPr eaLnBrk="1" hangingPunct="1">
              <a:spcBef>
                <a:spcPct val="10000"/>
              </a:spcBef>
              <a:buFontTx/>
              <a:buNone/>
            </a:pPr>
            <a:r>
              <a:rPr lang="fr-CA" i="1" smtClean="0"/>
              <a:t>	       	          - 1,00 (x</a:t>
            </a:r>
            <a:r>
              <a:rPr lang="fr-CA" i="1" baseline="-25000" smtClean="0"/>
              <a:t>31</a:t>
            </a:r>
            <a:r>
              <a:rPr lang="fr-CA" i="1" smtClean="0"/>
              <a:t> + x</a:t>
            </a:r>
            <a:r>
              <a:rPr lang="fr-CA" i="1" baseline="-25000" smtClean="0"/>
              <a:t>32</a:t>
            </a:r>
            <a:r>
              <a:rPr lang="fr-CA" i="1" smtClean="0"/>
              <a:t> + x</a:t>
            </a:r>
            <a:r>
              <a:rPr lang="fr-CA" i="1" baseline="-25000" smtClean="0"/>
              <a:t>33 </a:t>
            </a:r>
            <a:r>
              <a:rPr lang="fr-CA" i="1" smtClean="0"/>
              <a:t>)</a:t>
            </a:r>
          </a:p>
          <a:p>
            <a:pPr eaLnBrk="1" hangingPunct="1">
              <a:spcBef>
                <a:spcPct val="10000"/>
              </a:spcBef>
              <a:buFontTx/>
              <a:buNone/>
            </a:pPr>
            <a:r>
              <a:rPr lang="fr-CA" i="1" smtClean="0"/>
              <a:t>	       	             - 0,10 (x</a:t>
            </a:r>
            <a:r>
              <a:rPr lang="fr-CA" i="1" baseline="-25000" smtClean="0"/>
              <a:t>41</a:t>
            </a:r>
            <a:r>
              <a:rPr lang="fr-CA" i="1" smtClean="0"/>
              <a:t> + x</a:t>
            </a:r>
            <a:r>
              <a:rPr lang="fr-CA" i="1" baseline="-25000" smtClean="0"/>
              <a:t>42 </a:t>
            </a:r>
            <a:r>
              <a:rPr lang="fr-CA" i="1" smtClean="0"/>
              <a:t>)</a:t>
            </a:r>
            <a:endParaRPr lang="fr-CA" i="1" baseline="-25000" smtClean="0"/>
          </a:p>
        </p:txBody>
      </p:sp>
    </p:spTree>
    <p:extLst>
      <p:ext uri="{BB962C8B-B14F-4D97-AF65-F5344CB8AC3E}">
        <p14:creationId xmlns:p14="http://schemas.microsoft.com/office/powerpoint/2010/main" val="77147699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mtClean="0"/>
              <a:t>C2-</a:t>
            </a:r>
            <a:fld id="{43FC0526-A775-4B68-B89B-6C7266B5A919}" type="slidenum">
              <a:rPr lang="fr-FR" smtClean="0"/>
              <a:pPr eaLnBrk="1" hangingPunct="1"/>
              <a:t>41</a:t>
            </a:fld>
            <a:endParaRPr lang="fr-FR" smtClean="0"/>
          </a:p>
        </p:txBody>
      </p:sp>
      <p:sp>
        <p:nvSpPr>
          <p:cNvPr id="48131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z="3600" smtClean="0"/>
              <a:t>Exemple 4: la fonction objectif</a:t>
            </a:r>
            <a:br>
              <a:rPr lang="fr-CA" sz="3600" smtClean="0"/>
            </a:br>
            <a:r>
              <a:rPr lang="fr-CA" sz="3600" smtClean="0"/>
              <a:t>(suite)</a:t>
            </a:r>
            <a:endParaRPr lang="fr-FR" sz="3600" smtClean="0"/>
          </a:p>
        </p:txBody>
      </p:sp>
      <p:sp>
        <p:nvSpPr>
          <p:cNvPr id="48132" name="Rectangle 6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>
              <a:spcBef>
                <a:spcPct val="10000"/>
              </a:spcBef>
            </a:pPr>
            <a:r>
              <a:rPr lang="fr-CA" smtClean="0"/>
              <a:t>Après simplification</a:t>
            </a:r>
          </a:p>
          <a:p>
            <a:pPr eaLnBrk="1" hangingPunct="1">
              <a:spcBef>
                <a:spcPct val="10000"/>
              </a:spcBef>
              <a:buFontTx/>
              <a:buNone/>
            </a:pPr>
            <a:endParaRPr lang="fr-CA" smtClean="0"/>
          </a:p>
          <a:p>
            <a:pPr eaLnBrk="1" hangingPunct="1">
              <a:spcBef>
                <a:spcPct val="10000"/>
              </a:spcBef>
              <a:buFontTx/>
              <a:buNone/>
            </a:pPr>
            <a:r>
              <a:rPr lang="fr-CA" smtClean="0"/>
              <a:t>	Max </a:t>
            </a:r>
            <a:r>
              <a:rPr lang="fr-CA" i="1" smtClean="0"/>
              <a:t>z = 1,40 x</a:t>
            </a:r>
            <a:r>
              <a:rPr lang="fr-CA" i="1" baseline="-25000" smtClean="0"/>
              <a:t>11</a:t>
            </a:r>
            <a:r>
              <a:rPr lang="fr-CA" i="1" smtClean="0"/>
              <a:t> + 1,20 x</a:t>
            </a:r>
            <a:r>
              <a:rPr lang="fr-CA" i="1" baseline="-25000" smtClean="0"/>
              <a:t>21</a:t>
            </a:r>
            <a:r>
              <a:rPr lang="fr-CA" i="1" smtClean="0"/>
              <a:t> + 0,80 x</a:t>
            </a:r>
            <a:r>
              <a:rPr lang="fr-CA" i="1" baseline="-25000" smtClean="0"/>
              <a:t>31 </a:t>
            </a:r>
            <a:r>
              <a:rPr lang="fr-CA" i="1" smtClean="0"/>
              <a:t>+ 1,70 x</a:t>
            </a:r>
            <a:r>
              <a:rPr lang="fr-CA" i="1" baseline="-25000" smtClean="0"/>
              <a:t>41</a:t>
            </a:r>
            <a:r>
              <a:rPr lang="fr-CA" i="1" smtClean="0"/>
              <a:t>   	      	 + 2,10 x</a:t>
            </a:r>
            <a:r>
              <a:rPr lang="fr-CA" i="1" baseline="-25000" smtClean="0"/>
              <a:t>12</a:t>
            </a:r>
            <a:r>
              <a:rPr lang="fr-CA" i="1" smtClean="0"/>
              <a:t> + 1,90 x</a:t>
            </a:r>
            <a:r>
              <a:rPr lang="fr-CA" i="1" baseline="-25000" smtClean="0"/>
              <a:t>22</a:t>
            </a:r>
            <a:r>
              <a:rPr lang="fr-CA" i="1" smtClean="0"/>
              <a:t> + 1,50 x</a:t>
            </a:r>
            <a:r>
              <a:rPr lang="fr-CA" i="1" baseline="-25000" smtClean="0"/>
              <a:t>32 </a:t>
            </a:r>
            <a:r>
              <a:rPr lang="fr-CA" i="1" smtClean="0"/>
              <a:t>+ 2,40 x</a:t>
            </a:r>
            <a:r>
              <a:rPr lang="fr-CA" i="1" baseline="-25000" smtClean="0"/>
              <a:t>42</a:t>
            </a:r>
          </a:p>
          <a:p>
            <a:pPr eaLnBrk="1" hangingPunct="1">
              <a:spcBef>
                <a:spcPct val="10000"/>
              </a:spcBef>
              <a:buFontTx/>
              <a:buNone/>
            </a:pPr>
            <a:r>
              <a:rPr lang="fr-CA" i="1" smtClean="0"/>
              <a:t> 	     		    + 3,10 x</a:t>
            </a:r>
            <a:r>
              <a:rPr lang="fr-CA" i="1" baseline="-25000" smtClean="0"/>
              <a:t>13</a:t>
            </a:r>
            <a:r>
              <a:rPr lang="fr-CA" i="1" smtClean="0"/>
              <a:t> + 2,90 x</a:t>
            </a:r>
            <a:r>
              <a:rPr lang="fr-CA" i="1" baseline="-25000" smtClean="0"/>
              <a:t>23</a:t>
            </a:r>
            <a:r>
              <a:rPr lang="fr-CA" i="1" smtClean="0"/>
              <a:t> + 2,50 x</a:t>
            </a:r>
            <a:r>
              <a:rPr lang="fr-CA" i="1" baseline="-25000" smtClean="0"/>
              <a:t>33</a:t>
            </a:r>
            <a:r>
              <a:rPr lang="fr-CA" smtClean="0"/>
              <a:t>	</a:t>
            </a:r>
            <a:endParaRPr lang="fr-CA" baseline="-25000" smtClean="0"/>
          </a:p>
        </p:txBody>
      </p:sp>
    </p:spTree>
    <p:extLst>
      <p:ext uri="{BB962C8B-B14F-4D97-AF65-F5344CB8AC3E}">
        <p14:creationId xmlns:p14="http://schemas.microsoft.com/office/powerpoint/2010/main" val="350188358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mtClean="0"/>
              <a:t>C2-</a:t>
            </a:r>
            <a:fld id="{172B1ADC-6048-45CD-A01A-A76D98DD77D2}" type="slidenum">
              <a:rPr lang="fr-FR" smtClean="0"/>
              <a:pPr eaLnBrk="1" hangingPunct="1"/>
              <a:t>42</a:t>
            </a:fld>
            <a:endParaRPr lang="fr-FR" smtClean="0"/>
          </a:p>
        </p:txBody>
      </p:sp>
      <p:sp>
        <p:nvSpPr>
          <p:cNvPr id="49155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Exemple 4: les contraintes</a:t>
            </a:r>
            <a:endParaRPr lang="fr-FR" smtClean="0"/>
          </a:p>
        </p:txBody>
      </p:sp>
      <p:sp>
        <p:nvSpPr>
          <p:cNvPr id="58375" name="Rectangle 6"/>
          <p:cNvSpPr>
            <a:spLocks noGrp="1" noChangeArrowheads="1"/>
          </p:cNvSpPr>
          <p:nvPr>
            <p:ph type="body" idx="1"/>
          </p:nvPr>
        </p:nvSpPr>
        <p:spPr/>
        <p:txBody>
          <a:bodyPr lIns="90488" tIns="44450" rIns="90488" bIns="44450"/>
          <a:lstStyle/>
          <a:p>
            <a:pPr marL="228600" indent="-228600">
              <a:lnSpc>
                <a:spcPct val="90000"/>
              </a:lnSpc>
              <a:spcBef>
                <a:spcPct val="10000"/>
              </a:spcBef>
              <a:spcAft>
                <a:spcPct val="30000"/>
              </a:spcAft>
              <a:defRPr/>
            </a:pPr>
            <a:r>
              <a:rPr lang="fr-CA" dirty="0" smtClean="0"/>
              <a:t>Contraintes de mélange (saucisse hot dog)</a:t>
            </a:r>
            <a:endParaRPr lang="fr-CA" dirty="0" smtClean="0">
              <a:latin typeface="Symbol" pitchFamily="18" charset="2"/>
            </a:endParaRPr>
          </a:p>
          <a:p>
            <a:pPr lvl="1">
              <a:lnSpc>
                <a:spcPct val="90000"/>
              </a:lnSpc>
              <a:spcBef>
                <a:spcPct val="10000"/>
              </a:spcBef>
              <a:spcAft>
                <a:spcPct val="30000"/>
              </a:spcAft>
              <a:buFont typeface="Times New Roman" pitchFamily="18" charset="0"/>
              <a:buNone/>
              <a:defRPr/>
            </a:pPr>
            <a:r>
              <a:rPr lang="fr-CA" i="1" dirty="0" smtClean="0"/>
              <a:t>x</a:t>
            </a:r>
            <a:r>
              <a:rPr lang="fr-CA" i="1" baseline="-25000" dirty="0" smtClean="0"/>
              <a:t>11 </a:t>
            </a:r>
            <a:r>
              <a:rPr lang="fr-CA" i="1" dirty="0" smtClean="0">
                <a:cs typeface="Times New Roman" pitchFamily="18" charset="0"/>
              </a:rPr>
              <a:t>≥ 0,20(</a:t>
            </a:r>
            <a:r>
              <a:rPr lang="fr-CA" i="1" dirty="0" smtClean="0"/>
              <a:t>x</a:t>
            </a:r>
            <a:r>
              <a:rPr lang="fr-CA" i="1" baseline="-25000" dirty="0" smtClean="0"/>
              <a:t>11</a:t>
            </a:r>
            <a:r>
              <a:rPr lang="fr-CA" i="1" dirty="0" smtClean="0"/>
              <a:t> + x</a:t>
            </a:r>
            <a:r>
              <a:rPr lang="fr-CA" i="1" baseline="-25000" dirty="0" smtClean="0"/>
              <a:t>21 </a:t>
            </a:r>
            <a:r>
              <a:rPr lang="fr-CA" i="1" dirty="0" smtClean="0"/>
              <a:t>+ x</a:t>
            </a:r>
            <a:r>
              <a:rPr lang="fr-CA" i="1" baseline="-25000" dirty="0" smtClean="0"/>
              <a:t>31 </a:t>
            </a:r>
            <a:r>
              <a:rPr lang="fr-CA" i="1" dirty="0" smtClean="0"/>
              <a:t>+ x</a:t>
            </a:r>
            <a:r>
              <a:rPr lang="fr-CA" i="1" baseline="-25000" dirty="0" smtClean="0"/>
              <a:t>41</a:t>
            </a:r>
            <a:r>
              <a:rPr lang="fr-CA" i="1" dirty="0" smtClean="0"/>
              <a:t>)  </a:t>
            </a:r>
          </a:p>
          <a:p>
            <a:pPr lvl="1">
              <a:lnSpc>
                <a:spcPct val="90000"/>
              </a:lnSpc>
              <a:spcBef>
                <a:spcPct val="10000"/>
              </a:spcBef>
              <a:spcAft>
                <a:spcPct val="30000"/>
              </a:spcAft>
              <a:buFont typeface="Times New Roman" pitchFamily="18" charset="0"/>
              <a:buNone/>
              <a:defRPr/>
            </a:pPr>
            <a:r>
              <a:rPr lang="fr-CA" dirty="0" smtClean="0"/>
              <a:t>   </a:t>
            </a:r>
            <a:r>
              <a:rPr lang="fr-CA" sz="2000" dirty="0" smtClean="0"/>
              <a:t>la quantité de poulet dans la saucisse hot dog doit être plus de 20% que la quantité de l’ensemble des ingrédients. En simplifiant, on obtient:</a:t>
            </a:r>
          </a:p>
          <a:p>
            <a:pPr lvl="1">
              <a:lnSpc>
                <a:spcPct val="90000"/>
              </a:lnSpc>
              <a:spcBef>
                <a:spcPct val="10000"/>
              </a:spcBef>
              <a:spcAft>
                <a:spcPct val="30000"/>
              </a:spcAft>
              <a:buFont typeface="Times New Roman" pitchFamily="18" charset="0"/>
              <a:buNone/>
              <a:defRPr/>
            </a:pPr>
            <a:r>
              <a:rPr lang="fr-CA" i="1" dirty="0" smtClean="0"/>
              <a:t>    0,80x</a:t>
            </a:r>
            <a:r>
              <a:rPr lang="fr-CA" i="1" baseline="-25000" dirty="0" smtClean="0"/>
              <a:t>11 </a:t>
            </a:r>
            <a:r>
              <a:rPr lang="fr-CA" i="1" dirty="0" smtClean="0"/>
              <a:t>- </a:t>
            </a:r>
            <a:r>
              <a:rPr lang="fr-CA" i="1" dirty="0" smtClean="0">
                <a:cs typeface="Times New Roman" pitchFamily="18" charset="0"/>
              </a:rPr>
              <a:t>0,20</a:t>
            </a:r>
            <a:r>
              <a:rPr lang="fr-CA" i="1" dirty="0" smtClean="0"/>
              <a:t>x</a:t>
            </a:r>
            <a:r>
              <a:rPr lang="fr-CA" i="1" baseline="-25000" dirty="0" smtClean="0"/>
              <a:t>21 </a:t>
            </a:r>
            <a:r>
              <a:rPr lang="fr-CA" i="1" dirty="0" smtClean="0"/>
              <a:t>- </a:t>
            </a:r>
            <a:r>
              <a:rPr lang="fr-CA" i="1" dirty="0" smtClean="0">
                <a:cs typeface="Times New Roman" pitchFamily="18" charset="0"/>
              </a:rPr>
              <a:t>0,20</a:t>
            </a:r>
            <a:r>
              <a:rPr lang="fr-CA" i="1" dirty="0" smtClean="0"/>
              <a:t>x</a:t>
            </a:r>
            <a:r>
              <a:rPr lang="fr-CA" i="1" baseline="-25000" dirty="0" smtClean="0"/>
              <a:t>31 </a:t>
            </a:r>
            <a:r>
              <a:rPr lang="fr-CA" i="1" dirty="0" smtClean="0"/>
              <a:t>- </a:t>
            </a:r>
            <a:r>
              <a:rPr lang="fr-CA" i="1" dirty="0" smtClean="0">
                <a:cs typeface="Times New Roman" pitchFamily="18" charset="0"/>
              </a:rPr>
              <a:t>0,20</a:t>
            </a:r>
            <a:r>
              <a:rPr lang="fr-CA" i="1" dirty="0" smtClean="0"/>
              <a:t>x</a:t>
            </a:r>
            <a:r>
              <a:rPr lang="fr-CA" i="1" baseline="-25000" dirty="0" smtClean="0"/>
              <a:t>41 </a:t>
            </a:r>
            <a:r>
              <a:rPr lang="fr-CA" i="1" dirty="0" smtClean="0">
                <a:cs typeface="Times New Roman" pitchFamily="18" charset="0"/>
              </a:rPr>
              <a:t>≥ 0</a:t>
            </a:r>
          </a:p>
          <a:p>
            <a:pPr lvl="1">
              <a:lnSpc>
                <a:spcPct val="90000"/>
              </a:lnSpc>
              <a:spcBef>
                <a:spcPct val="10000"/>
              </a:spcBef>
              <a:spcAft>
                <a:spcPct val="30000"/>
              </a:spcAft>
              <a:buFont typeface="Times New Roman" pitchFamily="18" charset="0"/>
              <a:buNone/>
              <a:defRPr/>
            </a:pPr>
            <a:endParaRPr lang="fr-CA" sz="1600" dirty="0" smtClean="0"/>
          </a:p>
          <a:p>
            <a:pPr lvl="1">
              <a:lnSpc>
                <a:spcPct val="90000"/>
              </a:lnSpc>
              <a:spcBef>
                <a:spcPct val="10000"/>
              </a:spcBef>
              <a:spcAft>
                <a:spcPct val="30000"/>
              </a:spcAft>
              <a:buFont typeface="Times New Roman" pitchFamily="18" charset="0"/>
              <a:buNone/>
              <a:defRPr/>
            </a:pPr>
            <a:r>
              <a:rPr lang="fr-CA" i="1" dirty="0" smtClean="0"/>
              <a:t>x</a:t>
            </a:r>
            <a:r>
              <a:rPr lang="fr-CA" i="1" baseline="-25000" dirty="0" smtClean="0"/>
              <a:t>21 </a:t>
            </a:r>
            <a:r>
              <a:rPr lang="fr-CA" i="1" dirty="0" smtClean="0"/>
              <a:t>+ x</a:t>
            </a:r>
            <a:r>
              <a:rPr lang="fr-CA" i="1" baseline="-25000" dirty="0" smtClean="0"/>
              <a:t>31 </a:t>
            </a:r>
            <a:r>
              <a:rPr lang="fr-CA" i="1" dirty="0" smtClean="0">
                <a:cs typeface="Times New Roman" pitchFamily="18" charset="0"/>
              </a:rPr>
              <a:t>≤ 0,10(</a:t>
            </a:r>
            <a:r>
              <a:rPr lang="fr-CA" i="1" dirty="0" smtClean="0"/>
              <a:t>x</a:t>
            </a:r>
            <a:r>
              <a:rPr lang="fr-CA" i="1" baseline="-25000" dirty="0" smtClean="0"/>
              <a:t>11</a:t>
            </a:r>
            <a:r>
              <a:rPr lang="fr-CA" i="1" dirty="0" smtClean="0"/>
              <a:t> + x</a:t>
            </a:r>
            <a:r>
              <a:rPr lang="fr-CA" i="1" baseline="-25000" dirty="0" smtClean="0"/>
              <a:t>21 </a:t>
            </a:r>
            <a:r>
              <a:rPr lang="fr-CA" i="1" dirty="0" smtClean="0"/>
              <a:t>+ x</a:t>
            </a:r>
            <a:r>
              <a:rPr lang="fr-CA" i="1" baseline="-25000" dirty="0" smtClean="0"/>
              <a:t>31 </a:t>
            </a:r>
            <a:r>
              <a:rPr lang="fr-CA" i="1" dirty="0" smtClean="0"/>
              <a:t>+ x</a:t>
            </a:r>
            <a:r>
              <a:rPr lang="fr-CA" i="1" baseline="-25000" dirty="0" smtClean="0"/>
              <a:t>41</a:t>
            </a:r>
            <a:r>
              <a:rPr lang="fr-CA" i="1" dirty="0" smtClean="0"/>
              <a:t>)</a:t>
            </a:r>
          </a:p>
          <a:p>
            <a:pPr lvl="1">
              <a:lnSpc>
                <a:spcPct val="90000"/>
              </a:lnSpc>
              <a:spcBef>
                <a:spcPct val="10000"/>
              </a:spcBef>
              <a:spcAft>
                <a:spcPct val="30000"/>
              </a:spcAft>
              <a:buFont typeface="Times New Roman" pitchFamily="18" charset="0"/>
              <a:buNone/>
              <a:defRPr/>
            </a:pPr>
            <a:r>
              <a:rPr lang="fr-CA" sz="2000" dirty="0" smtClean="0"/>
              <a:t>    la quantité de bœuf et de porc dans la saucisse hot dog doit être moins de 10% que la quantité de l’ensemble des ingrédients. En simplifiant, on obtient:</a:t>
            </a:r>
          </a:p>
          <a:p>
            <a:pPr lvl="1">
              <a:lnSpc>
                <a:spcPct val="90000"/>
              </a:lnSpc>
              <a:spcBef>
                <a:spcPct val="10000"/>
              </a:spcBef>
              <a:spcAft>
                <a:spcPct val="30000"/>
              </a:spcAft>
              <a:buFont typeface="Times New Roman" pitchFamily="18" charset="0"/>
              <a:buNone/>
              <a:defRPr/>
            </a:pPr>
            <a:r>
              <a:rPr lang="fr-CA" i="1" dirty="0" smtClean="0"/>
              <a:t>		-0,10x</a:t>
            </a:r>
            <a:r>
              <a:rPr lang="fr-CA" i="1" baseline="-25000" dirty="0" smtClean="0"/>
              <a:t>11</a:t>
            </a:r>
            <a:r>
              <a:rPr lang="fr-CA" i="1" dirty="0" smtClean="0"/>
              <a:t> + </a:t>
            </a:r>
            <a:r>
              <a:rPr lang="fr-CA" i="1" dirty="0" smtClean="0">
                <a:cs typeface="Times New Roman" pitchFamily="18" charset="0"/>
              </a:rPr>
              <a:t>0,90</a:t>
            </a:r>
            <a:r>
              <a:rPr lang="fr-CA" i="1" dirty="0" smtClean="0"/>
              <a:t>x</a:t>
            </a:r>
            <a:r>
              <a:rPr lang="fr-CA" i="1" baseline="-25000" dirty="0" smtClean="0"/>
              <a:t>21 </a:t>
            </a:r>
            <a:r>
              <a:rPr lang="fr-CA" i="1" dirty="0" smtClean="0"/>
              <a:t>+ </a:t>
            </a:r>
            <a:r>
              <a:rPr lang="fr-CA" i="1" dirty="0" smtClean="0">
                <a:cs typeface="Times New Roman" pitchFamily="18" charset="0"/>
              </a:rPr>
              <a:t>0,90</a:t>
            </a:r>
            <a:r>
              <a:rPr lang="fr-CA" i="1" dirty="0" smtClean="0"/>
              <a:t>x</a:t>
            </a:r>
            <a:r>
              <a:rPr lang="fr-CA" i="1" baseline="-25000" dirty="0" smtClean="0"/>
              <a:t>31 </a:t>
            </a:r>
            <a:r>
              <a:rPr lang="fr-CA" i="1" dirty="0" smtClean="0"/>
              <a:t>- </a:t>
            </a:r>
            <a:r>
              <a:rPr lang="fr-CA" i="1" dirty="0" smtClean="0">
                <a:cs typeface="Times New Roman" pitchFamily="18" charset="0"/>
              </a:rPr>
              <a:t>0,10</a:t>
            </a:r>
            <a:r>
              <a:rPr lang="fr-CA" i="1" dirty="0" smtClean="0"/>
              <a:t>x</a:t>
            </a:r>
            <a:r>
              <a:rPr lang="fr-CA" i="1" baseline="-25000" dirty="0" smtClean="0"/>
              <a:t>41 </a:t>
            </a:r>
            <a:r>
              <a:rPr lang="fr-CA" i="1" dirty="0" smtClean="0">
                <a:cs typeface="Times New Roman" pitchFamily="18" charset="0"/>
              </a:rPr>
              <a:t>≤</a:t>
            </a:r>
            <a:r>
              <a:rPr lang="fr-CA" i="1" baseline="-25000" dirty="0" smtClean="0"/>
              <a:t> </a:t>
            </a:r>
            <a:r>
              <a:rPr lang="fr-CA" i="1" dirty="0" smtClean="0">
                <a:cs typeface="Times New Roman" pitchFamily="18" charset="0"/>
              </a:rPr>
              <a:t>0</a:t>
            </a:r>
          </a:p>
          <a:p>
            <a:pPr marL="355600" indent="-355600" eaLnBrk="1" hangingPunct="1">
              <a:spcBef>
                <a:spcPct val="10000"/>
              </a:spcBef>
              <a:spcAft>
                <a:spcPct val="30000"/>
              </a:spcAft>
              <a:defRPr/>
            </a:pPr>
            <a:endParaRPr lang="fr-CA" i="1" dirty="0" smtClean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135815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mtClean="0"/>
              <a:t>C2-</a:t>
            </a:r>
            <a:fld id="{9A549864-5980-45D6-8042-E6FF551A0AEC}" type="slidenum">
              <a:rPr lang="fr-FR" smtClean="0"/>
              <a:pPr eaLnBrk="1" hangingPunct="1"/>
              <a:t>43</a:t>
            </a:fld>
            <a:endParaRPr lang="fr-FR" smtClean="0"/>
          </a:p>
        </p:txBody>
      </p:sp>
      <p:sp>
        <p:nvSpPr>
          <p:cNvPr id="50179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Exemple 4: les contraintes (suite 1)</a:t>
            </a:r>
            <a:endParaRPr lang="fr-FR" smtClean="0"/>
          </a:p>
        </p:txBody>
      </p:sp>
      <p:sp>
        <p:nvSpPr>
          <p:cNvPr id="50180" name="Rectangle 6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0488" tIns="44450" rIns="90488" bIns="44450"/>
          <a:lstStyle/>
          <a:p>
            <a:pPr marL="228600" indent="-228600">
              <a:spcBef>
                <a:spcPct val="10000"/>
              </a:spcBef>
              <a:spcAft>
                <a:spcPct val="30000"/>
              </a:spcAft>
            </a:pPr>
            <a:r>
              <a:rPr lang="fr-CA" smtClean="0"/>
              <a:t>Contraintes de mélange (saucisse au boeuf)</a:t>
            </a:r>
            <a:endParaRPr lang="fr-CA" smtClean="0">
              <a:latin typeface="Symbol" pitchFamily="18" charset="2"/>
            </a:endParaRPr>
          </a:p>
          <a:p>
            <a:pPr lvl="1">
              <a:spcBef>
                <a:spcPct val="10000"/>
              </a:spcBef>
              <a:spcAft>
                <a:spcPct val="30000"/>
              </a:spcAft>
              <a:buFont typeface="Times New Roman" pitchFamily="18" charset="0"/>
              <a:buNone/>
            </a:pPr>
            <a:r>
              <a:rPr lang="fr-CA" i="1" smtClean="0"/>
              <a:t>x</a:t>
            </a:r>
            <a:r>
              <a:rPr lang="fr-CA" i="1" baseline="-25000" smtClean="0"/>
              <a:t>22 </a:t>
            </a:r>
            <a:r>
              <a:rPr lang="fr-CA" i="1" smtClean="0">
                <a:cs typeface="Times New Roman" pitchFamily="18" charset="0"/>
              </a:rPr>
              <a:t>≥ 0,75(</a:t>
            </a:r>
            <a:r>
              <a:rPr lang="fr-CA" i="1" smtClean="0"/>
              <a:t>x</a:t>
            </a:r>
            <a:r>
              <a:rPr lang="fr-CA" i="1" baseline="-25000" smtClean="0"/>
              <a:t>12</a:t>
            </a:r>
            <a:r>
              <a:rPr lang="fr-CA" i="1" smtClean="0"/>
              <a:t> + x</a:t>
            </a:r>
            <a:r>
              <a:rPr lang="fr-CA" i="1" baseline="-25000" smtClean="0"/>
              <a:t>22 </a:t>
            </a:r>
            <a:r>
              <a:rPr lang="fr-CA" i="1" smtClean="0"/>
              <a:t>+ x</a:t>
            </a:r>
            <a:r>
              <a:rPr lang="fr-CA" i="1" baseline="-25000" smtClean="0"/>
              <a:t>32 </a:t>
            </a:r>
            <a:r>
              <a:rPr lang="fr-CA" i="1" smtClean="0"/>
              <a:t>+ x</a:t>
            </a:r>
            <a:r>
              <a:rPr lang="fr-CA" i="1" baseline="-25000" smtClean="0"/>
              <a:t>42</a:t>
            </a:r>
            <a:r>
              <a:rPr lang="fr-CA" i="1" smtClean="0"/>
              <a:t>)</a:t>
            </a:r>
          </a:p>
          <a:p>
            <a:pPr lvl="1">
              <a:spcBef>
                <a:spcPct val="10000"/>
              </a:spcBef>
              <a:spcAft>
                <a:spcPct val="30000"/>
              </a:spcAft>
              <a:buFont typeface="Times New Roman" pitchFamily="18" charset="0"/>
              <a:buNone/>
            </a:pPr>
            <a:r>
              <a:rPr lang="fr-CA" sz="1800" smtClean="0"/>
              <a:t>     </a:t>
            </a:r>
            <a:r>
              <a:rPr lang="fr-CA" sz="2000" smtClean="0"/>
              <a:t>la quantité de boeuf dans la saucisse au boeuf doit être plus de 75% que la quantité de l’ensemble des ingrédients. En simplifiant, on obtient:</a:t>
            </a:r>
          </a:p>
          <a:p>
            <a:pPr lvl="1">
              <a:spcBef>
                <a:spcPct val="10000"/>
              </a:spcBef>
              <a:spcAft>
                <a:spcPct val="30000"/>
              </a:spcAft>
              <a:buFont typeface="Times New Roman" pitchFamily="18" charset="0"/>
              <a:buNone/>
            </a:pPr>
            <a:r>
              <a:rPr lang="fr-CA" i="1" smtClean="0"/>
              <a:t>	- 0,75x</a:t>
            </a:r>
            <a:r>
              <a:rPr lang="fr-CA" i="1" baseline="-25000" smtClean="0"/>
              <a:t>12</a:t>
            </a:r>
            <a:r>
              <a:rPr lang="fr-CA" i="1" smtClean="0"/>
              <a:t> + </a:t>
            </a:r>
            <a:r>
              <a:rPr lang="fr-CA" i="1" smtClean="0">
                <a:cs typeface="Times New Roman" pitchFamily="18" charset="0"/>
              </a:rPr>
              <a:t>0,25</a:t>
            </a:r>
            <a:r>
              <a:rPr lang="fr-CA" i="1" smtClean="0"/>
              <a:t>x</a:t>
            </a:r>
            <a:r>
              <a:rPr lang="fr-CA" i="1" baseline="-25000" smtClean="0"/>
              <a:t>22 </a:t>
            </a:r>
            <a:r>
              <a:rPr lang="fr-CA" i="1" smtClean="0"/>
              <a:t>- </a:t>
            </a:r>
            <a:r>
              <a:rPr lang="fr-CA" i="1" smtClean="0">
                <a:cs typeface="Times New Roman" pitchFamily="18" charset="0"/>
              </a:rPr>
              <a:t>0,75</a:t>
            </a:r>
            <a:r>
              <a:rPr lang="fr-CA" i="1" smtClean="0"/>
              <a:t>x</a:t>
            </a:r>
            <a:r>
              <a:rPr lang="fr-CA" i="1" baseline="-25000" smtClean="0"/>
              <a:t>32 </a:t>
            </a:r>
            <a:r>
              <a:rPr lang="fr-CA" i="1" smtClean="0"/>
              <a:t>- </a:t>
            </a:r>
            <a:r>
              <a:rPr lang="fr-CA" i="1" smtClean="0">
                <a:cs typeface="Times New Roman" pitchFamily="18" charset="0"/>
              </a:rPr>
              <a:t>0,75</a:t>
            </a:r>
            <a:r>
              <a:rPr lang="fr-CA" i="1" smtClean="0"/>
              <a:t>x</a:t>
            </a:r>
            <a:r>
              <a:rPr lang="fr-CA" i="1" baseline="-25000" smtClean="0"/>
              <a:t>42 </a:t>
            </a:r>
            <a:r>
              <a:rPr lang="fr-CA" i="1" smtClean="0">
                <a:cs typeface="Times New Roman" pitchFamily="18" charset="0"/>
              </a:rPr>
              <a:t>≥ 0</a:t>
            </a:r>
          </a:p>
        </p:txBody>
      </p:sp>
    </p:spTree>
    <p:extLst>
      <p:ext uri="{BB962C8B-B14F-4D97-AF65-F5344CB8AC3E}">
        <p14:creationId xmlns:p14="http://schemas.microsoft.com/office/powerpoint/2010/main" val="327236464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mtClean="0"/>
              <a:t>C2-</a:t>
            </a:r>
            <a:fld id="{6CCCAA77-2C53-4E3D-97AF-5CCD09C4F262}" type="slidenum">
              <a:rPr lang="fr-FR" smtClean="0"/>
              <a:pPr eaLnBrk="1" hangingPunct="1"/>
              <a:t>44</a:t>
            </a:fld>
            <a:endParaRPr lang="fr-FR" smtClean="0"/>
          </a:p>
        </p:txBody>
      </p:sp>
      <p:sp>
        <p:nvSpPr>
          <p:cNvPr id="51203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Exemple 4: les contraintes (suite 2)</a:t>
            </a:r>
            <a:endParaRPr lang="fr-FR" smtClean="0"/>
          </a:p>
        </p:txBody>
      </p:sp>
      <p:sp>
        <p:nvSpPr>
          <p:cNvPr id="51204" name="Rectangle 6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0488" tIns="44450" rIns="90488" bIns="44450"/>
          <a:lstStyle/>
          <a:p>
            <a:pPr marL="228600" indent="-228600">
              <a:lnSpc>
                <a:spcPct val="90000"/>
              </a:lnSpc>
              <a:spcBef>
                <a:spcPct val="10000"/>
              </a:spcBef>
              <a:spcAft>
                <a:spcPct val="30000"/>
              </a:spcAft>
            </a:pPr>
            <a:r>
              <a:rPr lang="fr-CA" smtClean="0"/>
              <a:t>Contraintes de mélange (saucisse à la viande)</a:t>
            </a:r>
            <a:endParaRPr lang="fr-CA" smtClean="0">
              <a:latin typeface="Symbol" pitchFamily="18" charset="2"/>
            </a:endParaRPr>
          </a:p>
          <a:p>
            <a:pPr lvl="1">
              <a:lnSpc>
                <a:spcPct val="90000"/>
              </a:lnSpc>
              <a:spcBef>
                <a:spcPct val="10000"/>
              </a:spcBef>
              <a:spcAft>
                <a:spcPct val="30000"/>
              </a:spcAft>
              <a:buFont typeface="Wingdings" pitchFamily="2" charset="2"/>
              <a:buNone/>
            </a:pPr>
            <a:r>
              <a:rPr lang="fr-CA" i="1" smtClean="0"/>
              <a:t>x</a:t>
            </a:r>
            <a:r>
              <a:rPr lang="fr-CA" i="1" baseline="-25000" smtClean="0"/>
              <a:t>23 </a:t>
            </a:r>
            <a:r>
              <a:rPr lang="fr-CA" i="1" smtClean="0">
                <a:cs typeface="Times New Roman" pitchFamily="18" charset="0"/>
              </a:rPr>
              <a:t>≤ 0,50(</a:t>
            </a:r>
            <a:r>
              <a:rPr lang="fr-CA" i="1" smtClean="0"/>
              <a:t>x</a:t>
            </a:r>
            <a:r>
              <a:rPr lang="fr-CA" i="1" baseline="-25000" smtClean="0"/>
              <a:t>13</a:t>
            </a:r>
            <a:r>
              <a:rPr lang="fr-CA" i="1" smtClean="0"/>
              <a:t> + x</a:t>
            </a:r>
            <a:r>
              <a:rPr lang="fr-CA" i="1" baseline="-25000" smtClean="0"/>
              <a:t>23 </a:t>
            </a:r>
            <a:r>
              <a:rPr lang="fr-CA" i="1" smtClean="0"/>
              <a:t>+ x</a:t>
            </a:r>
            <a:r>
              <a:rPr lang="fr-CA" i="1" baseline="-25000" smtClean="0"/>
              <a:t>33</a:t>
            </a:r>
            <a:r>
              <a:rPr lang="fr-CA" i="1" smtClean="0"/>
              <a:t>)</a:t>
            </a:r>
          </a:p>
          <a:p>
            <a:pPr lvl="1">
              <a:lnSpc>
                <a:spcPct val="90000"/>
              </a:lnSpc>
              <a:spcBef>
                <a:spcPct val="10000"/>
              </a:spcBef>
              <a:spcAft>
                <a:spcPct val="30000"/>
              </a:spcAft>
              <a:buFont typeface="Times New Roman" pitchFamily="18" charset="0"/>
              <a:buNone/>
            </a:pPr>
            <a:r>
              <a:rPr lang="fr-CA" sz="2000" smtClean="0"/>
              <a:t>     la quantité de boeuf dans la saucisse à la viande doit être moins de 50% que la quantité de l’ensemble des ingrédients. En simplifiant, on obtient:</a:t>
            </a:r>
          </a:p>
          <a:p>
            <a:pPr lvl="1">
              <a:lnSpc>
                <a:spcPct val="90000"/>
              </a:lnSpc>
              <a:spcBef>
                <a:spcPct val="10000"/>
              </a:spcBef>
              <a:spcAft>
                <a:spcPct val="30000"/>
              </a:spcAft>
              <a:buFont typeface="Wingdings" pitchFamily="2" charset="2"/>
              <a:buNone/>
            </a:pPr>
            <a:r>
              <a:rPr lang="fr-CA" i="1" smtClean="0"/>
              <a:t>	- 0,50x</a:t>
            </a:r>
            <a:r>
              <a:rPr lang="fr-CA" i="1" baseline="-25000" smtClean="0"/>
              <a:t>13 </a:t>
            </a:r>
            <a:r>
              <a:rPr lang="fr-CA" i="1" smtClean="0"/>
              <a:t>+ </a:t>
            </a:r>
            <a:r>
              <a:rPr lang="fr-CA" i="1" smtClean="0">
                <a:cs typeface="Times New Roman" pitchFamily="18" charset="0"/>
              </a:rPr>
              <a:t>0,50</a:t>
            </a:r>
            <a:r>
              <a:rPr lang="fr-CA" i="1" smtClean="0"/>
              <a:t>x</a:t>
            </a:r>
            <a:r>
              <a:rPr lang="fr-CA" i="1" baseline="-25000" smtClean="0"/>
              <a:t>23 </a:t>
            </a:r>
            <a:r>
              <a:rPr lang="fr-CA" i="1" smtClean="0"/>
              <a:t>- </a:t>
            </a:r>
            <a:r>
              <a:rPr lang="fr-CA" i="1" smtClean="0">
                <a:cs typeface="Times New Roman" pitchFamily="18" charset="0"/>
              </a:rPr>
              <a:t>0,50</a:t>
            </a:r>
            <a:r>
              <a:rPr lang="fr-CA" i="1" smtClean="0"/>
              <a:t>x</a:t>
            </a:r>
            <a:r>
              <a:rPr lang="fr-CA" i="1" baseline="-25000" smtClean="0"/>
              <a:t>33 </a:t>
            </a:r>
            <a:r>
              <a:rPr lang="fr-CA" i="1" smtClean="0">
                <a:cs typeface="Times New Roman" pitchFamily="18" charset="0"/>
              </a:rPr>
              <a:t>≤</a:t>
            </a:r>
            <a:r>
              <a:rPr lang="fr-CA" i="1" baseline="-25000" smtClean="0"/>
              <a:t> </a:t>
            </a:r>
            <a:r>
              <a:rPr lang="fr-CA" i="1" smtClean="0">
                <a:cs typeface="Times New Roman" pitchFamily="18" charset="0"/>
              </a:rPr>
              <a:t>0</a:t>
            </a:r>
          </a:p>
          <a:p>
            <a:pPr lvl="1">
              <a:lnSpc>
                <a:spcPct val="90000"/>
              </a:lnSpc>
              <a:spcBef>
                <a:spcPct val="10000"/>
              </a:spcBef>
              <a:spcAft>
                <a:spcPct val="30000"/>
              </a:spcAft>
              <a:buFont typeface="Times New Roman" pitchFamily="18" charset="0"/>
              <a:buNone/>
            </a:pPr>
            <a:r>
              <a:rPr lang="fr-CA" i="1" smtClean="0"/>
              <a:t>x</a:t>
            </a:r>
            <a:r>
              <a:rPr lang="fr-CA" i="1" baseline="-25000" smtClean="0"/>
              <a:t>33 </a:t>
            </a:r>
            <a:r>
              <a:rPr lang="fr-CA" i="1" smtClean="0">
                <a:cs typeface="Times New Roman" pitchFamily="18" charset="0"/>
              </a:rPr>
              <a:t>≤ 0,50(</a:t>
            </a:r>
            <a:r>
              <a:rPr lang="fr-CA" i="1" smtClean="0"/>
              <a:t>x</a:t>
            </a:r>
            <a:r>
              <a:rPr lang="fr-CA" i="1" baseline="-25000" smtClean="0"/>
              <a:t>13</a:t>
            </a:r>
            <a:r>
              <a:rPr lang="fr-CA" i="1" smtClean="0"/>
              <a:t> + x</a:t>
            </a:r>
            <a:r>
              <a:rPr lang="fr-CA" i="1" baseline="-25000" smtClean="0"/>
              <a:t>23 </a:t>
            </a:r>
            <a:r>
              <a:rPr lang="fr-CA" i="1" smtClean="0"/>
              <a:t>+ x</a:t>
            </a:r>
            <a:r>
              <a:rPr lang="fr-CA" i="1" baseline="-25000" smtClean="0"/>
              <a:t>33</a:t>
            </a:r>
            <a:r>
              <a:rPr lang="fr-CA" i="1" smtClean="0"/>
              <a:t>)</a:t>
            </a:r>
          </a:p>
          <a:p>
            <a:pPr lvl="1">
              <a:lnSpc>
                <a:spcPct val="90000"/>
              </a:lnSpc>
              <a:spcBef>
                <a:spcPct val="10000"/>
              </a:spcBef>
              <a:spcAft>
                <a:spcPct val="30000"/>
              </a:spcAft>
              <a:buFont typeface="Times New Roman" pitchFamily="18" charset="0"/>
              <a:buNone/>
            </a:pPr>
            <a:r>
              <a:rPr lang="fr-CA" sz="2000" smtClean="0"/>
              <a:t>     la quantité de porc dans la saucisse à la viande doit être moins de 50% que la quantité de l’ensemble des ingrédients. En simplifiant, on obtient:</a:t>
            </a:r>
            <a:endParaRPr lang="fr-CA" smtClean="0"/>
          </a:p>
          <a:p>
            <a:pPr lvl="1">
              <a:lnSpc>
                <a:spcPct val="90000"/>
              </a:lnSpc>
              <a:spcBef>
                <a:spcPct val="10000"/>
              </a:spcBef>
              <a:spcAft>
                <a:spcPct val="30000"/>
              </a:spcAft>
              <a:buFont typeface="Times New Roman" pitchFamily="18" charset="0"/>
              <a:buNone/>
            </a:pPr>
            <a:r>
              <a:rPr lang="fr-CA" i="1" smtClean="0"/>
              <a:t>		- 0,50x</a:t>
            </a:r>
            <a:r>
              <a:rPr lang="fr-CA" i="1" baseline="-25000" smtClean="0"/>
              <a:t>13 </a:t>
            </a:r>
            <a:r>
              <a:rPr lang="fr-CA" i="1" smtClean="0"/>
              <a:t>- </a:t>
            </a:r>
            <a:r>
              <a:rPr lang="fr-CA" i="1" smtClean="0">
                <a:cs typeface="Times New Roman" pitchFamily="18" charset="0"/>
              </a:rPr>
              <a:t>0,50</a:t>
            </a:r>
            <a:r>
              <a:rPr lang="fr-CA" i="1" smtClean="0"/>
              <a:t>x</a:t>
            </a:r>
            <a:r>
              <a:rPr lang="fr-CA" i="1" baseline="-25000" smtClean="0"/>
              <a:t>23 </a:t>
            </a:r>
            <a:r>
              <a:rPr lang="fr-CA" i="1" smtClean="0"/>
              <a:t>+ </a:t>
            </a:r>
            <a:r>
              <a:rPr lang="fr-CA" i="1" smtClean="0">
                <a:cs typeface="Times New Roman" pitchFamily="18" charset="0"/>
              </a:rPr>
              <a:t>0,50</a:t>
            </a:r>
            <a:r>
              <a:rPr lang="fr-CA" i="1" smtClean="0"/>
              <a:t>x</a:t>
            </a:r>
            <a:r>
              <a:rPr lang="fr-CA" i="1" baseline="-25000" smtClean="0"/>
              <a:t>33 </a:t>
            </a:r>
            <a:r>
              <a:rPr lang="fr-CA" i="1" smtClean="0">
                <a:cs typeface="Times New Roman" pitchFamily="18" charset="0"/>
              </a:rPr>
              <a:t>≤</a:t>
            </a:r>
            <a:r>
              <a:rPr lang="fr-CA" i="1" baseline="-25000" smtClean="0"/>
              <a:t> </a:t>
            </a:r>
            <a:r>
              <a:rPr lang="fr-CA" i="1" smtClean="0">
                <a:cs typeface="Times New Roman" pitchFamily="18" charset="0"/>
              </a:rPr>
              <a:t>0</a:t>
            </a:r>
          </a:p>
        </p:txBody>
      </p:sp>
    </p:spTree>
    <p:extLst>
      <p:ext uri="{BB962C8B-B14F-4D97-AF65-F5344CB8AC3E}">
        <p14:creationId xmlns:p14="http://schemas.microsoft.com/office/powerpoint/2010/main" val="7458226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mtClean="0"/>
              <a:t>C2-</a:t>
            </a:r>
            <a:fld id="{9B31C10D-C74F-4FBA-BE33-84C33691EB78}" type="slidenum">
              <a:rPr lang="fr-FR" smtClean="0"/>
              <a:pPr eaLnBrk="1" hangingPunct="1"/>
              <a:t>45</a:t>
            </a:fld>
            <a:endParaRPr lang="fr-FR" smtClean="0"/>
          </a:p>
        </p:txBody>
      </p:sp>
      <p:sp>
        <p:nvSpPr>
          <p:cNvPr id="52227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Exemple 4: les contraintes (suite 3)</a:t>
            </a:r>
            <a:endParaRPr lang="fr-FR" smtClean="0"/>
          </a:p>
        </p:txBody>
      </p:sp>
      <p:sp>
        <p:nvSpPr>
          <p:cNvPr id="52228" name="Rectangle 6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0488" tIns="44450" rIns="90488" bIns="44450"/>
          <a:lstStyle/>
          <a:p>
            <a:pPr marL="355600" indent="-355600" eaLnBrk="1" hangingPunct="1">
              <a:lnSpc>
                <a:spcPct val="90000"/>
              </a:lnSpc>
              <a:spcBef>
                <a:spcPct val="10000"/>
              </a:spcBef>
              <a:spcAft>
                <a:spcPct val="30000"/>
              </a:spcAft>
            </a:pPr>
            <a:r>
              <a:rPr lang="fr-CA" smtClean="0"/>
              <a:t>Disponibilité des ingrédients</a:t>
            </a:r>
            <a:endParaRPr lang="fr-CA" smtClean="0">
              <a:latin typeface="Symbol" pitchFamily="18" charset="2"/>
            </a:endParaRPr>
          </a:p>
          <a:p>
            <a:pPr marL="1317625" lvl="2" eaLnBrk="1" hangingPunct="1">
              <a:lnSpc>
                <a:spcPct val="90000"/>
              </a:lnSpc>
              <a:spcBef>
                <a:spcPct val="10000"/>
              </a:spcBef>
              <a:spcAft>
                <a:spcPct val="30000"/>
              </a:spcAft>
              <a:buFontTx/>
              <a:buNone/>
            </a:pPr>
            <a:r>
              <a:rPr lang="fr-CA" i="1" smtClean="0"/>
              <a:t>x</a:t>
            </a:r>
            <a:r>
              <a:rPr lang="fr-CA" i="1" baseline="-25000" smtClean="0"/>
              <a:t>11 </a:t>
            </a:r>
            <a:r>
              <a:rPr lang="fr-CA" i="1" smtClean="0"/>
              <a:t>+ x</a:t>
            </a:r>
            <a:r>
              <a:rPr lang="fr-CA" i="1" baseline="-25000" smtClean="0"/>
              <a:t>12 </a:t>
            </a:r>
            <a:r>
              <a:rPr lang="fr-CA" i="1" smtClean="0"/>
              <a:t>+ x</a:t>
            </a:r>
            <a:r>
              <a:rPr lang="fr-CA" i="1" baseline="-25000" smtClean="0"/>
              <a:t>13  </a:t>
            </a:r>
            <a:r>
              <a:rPr lang="fr-CA" i="1" smtClean="0">
                <a:cs typeface="Times New Roman" pitchFamily="18" charset="0"/>
              </a:rPr>
              <a:t>≤ 200</a:t>
            </a:r>
          </a:p>
          <a:p>
            <a:pPr marL="1317625" lvl="2" eaLnBrk="1" hangingPunct="1">
              <a:lnSpc>
                <a:spcPct val="90000"/>
              </a:lnSpc>
              <a:spcBef>
                <a:spcPct val="10000"/>
              </a:spcBef>
              <a:spcAft>
                <a:spcPct val="30000"/>
              </a:spcAft>
              <a:buFontTx/>
              <a:buNone/>
            </a:pPr>
            <a:r>
              <a:rPr lang="fr-CA" i="1" smtClean="0"/>
              <a:t>x</a:t>
            </a:r>
            <a:r>
              <a:rPr lang="fr-CA" i="1" baseline="-25000" smtClean="0"/>
              <a:t>21 </a:t>
            </a:r>
            <a:r>
              <a:rPr lang="fr-CA" i="1" smtClean="0"/>
              <a:t>+ x</a:t>
            </a:r>
            <a:r>
              <a:rPr lang="fr-CA" i="1" baseline="-25000" smtClean="0"/>
              <a:t>22 </a:t>
            </a:r>
            <a:r>
              <a:rPr lang="fr-CA" i="1" smtClean="0"/>
              <a:t>+ x</a:t>
            </a:r>
            <a:r>
              <a:rPr lang="fr-CA" i="1" baseline="-25000" smtClean="0"/>
              <a:t>23  </a:t>
            </a:r>
            <a:r>
              <a:rPr lang="fr-CA" i="1" smtClean="0">
                <a:cs typeface="Times New Roman" pitchFamily="18" charset="0"/>
              </a:rPr>
              <a:t>≤ 300</a:t>
            </a:r>
          </a:p>
          <a:p>
            <a:pPr marL="1317625" lvl="2" eaLnBrk="1" hangingPunct="1">
              <a:lnSpc>
                <a:spcPct val="90000"/>
              </a:lnSpc>
              <a:spcBef>
                <a:spcPct val="10000"/>
              </a:spcBef>
              <a:spcAft>
                <a:spcPct val="30000"/>
              </a:spcAft>
              <a:buFontTx/>
              <a:buNone/>
            </a:pPr>
            <a:r>
              <a:rPr lang="fr-CA" i="1" smtClean="0"/>
              <a:t>x</a:t>
            </a:r>
            <a:r>
              <a:rPr lang="fr-CA" i="1" baseline="-25000" smtClean="0"/>
              <a:t>31 </a:t>
            </a:r>
            <a:r>
              <a:rPr lang="fr-CA" i="1" smtClean="0"/>
              <a:t>+ x</a:t>
            </a:r>
            <a:r>
              <a:rPr lang="fr-CA" i="1" baseline="-25000" smtClean="0"/>
              <a:t>32 </a:t>
            </a:r>
            <a:r>
              <a:rPr lang="fr-CA" i="1" smtClean="0"/>
              <a:t>+ x</a:t>
            </a:r>
            <a:r>
              <a:rPr lang="fr-CA" i="1" baseline="-25000" smtClean="0"/>
              <a:t>33  </a:t>
            </a:r>
            <a:r>
              <a:rPr lang="fr-CA" i="1" smtClean="0">
                <a:cs typeface="Times New Roman" pitchFamily="18" charset="0"/>
              </a:rPr>
              <a:t>≤ 150</a:t>
            </a:r>
          </a:p>
          <a:p>
            <a:pPr marL="1317625" lvl="2" eaLnBrk="1" hangingPunct="1">
              <a:lnSpc>
                <a:spcPct val="90000"/>
              </a:lnSpc>
              <a:spcBef>
                <a:spcPct val="10000"/>
              </a:spcBef>
              <a:spcAft>
                <a:spcPct val="30000"/>
              </a:spcAft>
              <a:buFontTx/>
              <a:buNone/>
            </a:pPr>
            <a:r>
              <a:rPr lang="fr-CA" i="1" smtClean="0"/>
              <a:t>x</a:t>
            </a:r>
            <a:r>
              <a:rPr lang="fr-CA" i="1" baseline="-25000" smtClean="0"/>
              <a:t>41 </a:t>
            </a:r>
            <a:r>
              <a:rPr lang="fr-CA" i="1" smtClean="0"/>
              <a:t>+ x</a:t>
            </a:r>
            <a:r>
              <a:rPr lang="fr-CA" i="1" baseline="-25000" smtClean="0"/>
              <a:t>42                 </a:t>
            </a:r>
            <a:r>
              <a:rPr lang="fr-CA" i="1" smtClean="0">
                <a:cs typeface="Times New Roman" pitchFamily="18" charset="0"/>
              </a:rPr>
              <a:t>≤ 400</a:t>
            </a:r>
            <a:endParaRPr lang="fr-CA" i="1" smtClean="0">
              <a:latin typeface="Symbol" pitchFamily="18" charset="2"/>
            </a:endParaRPr>
          </a:p>
          <a:p>
            <a:pPr marL="355600" indent="-355600" eaLnBrk="1" hangingPunct="1">
              <a:lnSpc>
                <a:spcPct val="90000"/>
              </a:lnSpc>
              <a:spcBef>
                <a:spcPct val="10000"/>
              </a:spcBef>
              <a:spcAft>
                <a:spcPct val="30000"/>
              </a:spcAft>
            </a:pPr>
            <a:r>
              <a:rPr lang="fr-CA" smtClean="0"/>
              <a:t>Non négativité</a:t>
            </a:r>
          </a:p>
          <a:p>
            <a:pPr marL="909638" lvl="1" eaLnBrk="1" hangingPunct="1">
              <a:lnSpc>
                <a:spcPct val="90000"/>
              </a:lnSpc>
              <a:spcBef>
                <a:spcPct val="10000"/>
              </a:spcBef>
              <a:spcAft>
                <a:spcPct val="30000"/>
              </a:spcAft>
              <a:buFontTx/>
              <a:buNone/>
            </a:pPr>
            <a:r>
              <a:rPr lang="fr-CA" smtClean="0"/>
              <a:t>	</a:t>
            </a:r>
            <a:r>
              <a:rPr lang="fr-CA" i="1" smtClean="0"/>
              <a:t>x</a:t>
            </a:r>
            <a:r>
              <a:rPr lang="fr-CA" i="1" baseline="-25000" smtClean="0"/>
              <a:t>ij </a:t>
            </a:r>
            <a:r>
              <a:rPr lang="fr-CA" i="1" smtClean="0">
                <a:sym typeface="Symbol" pitchFamily="18" charset="2"/>
              </a:rPr>
              <a:t></a:t>
            </a:r>
            <a:r>
              <a:rPr lang="fr-CA" i="1" smtClean="0">
                <a:latin typeface="Symbol" pitchFamily="18" charset="2"/>
              </a:rPr>
              <a:t></a:t>
            </a:r>
            <a:r>
              <a:rPr lang="fr-CA" smtClean="0">
                <a:latin typeface="Symbol" pitchFamily="18" charset="2"/>
              </a:rPr>
              <a:t>0</a:t>
            </a:r>
          </a:p>
        </p:txBody>
      </p:sp>
    </p:spTree>
    <p:extLst>
      <p:ext uri="{BB962C8B-B14F-4D97-AF65-F5344CB8AC3E}">
        <p14:creationId xmlns:p14="http://schemas.microsoft.com/office/powerpoint/2010/main" val="199450304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mtClean="0"/>
              <a:t>C2-</a:t>
            </a:r>
            <a:fld id="{5AF3690E-21B1-466D-AFA5-E4CA4BA8C290}" type="slidenum">
              <a:rPr lang="fr-FR" smtClean="0"/>
              <a:pPr eaLnBrk="1" hangingPunct="1"/>
              <a:t>46</a:t>
            </a:fld>
            <a:endParaRPr lang="fr-FR" smtClean="0"/>
          </a:p>
        </p:txBody>
      </p:sp>
      <p:sp>
        <p:nvSpPr>
          <p:cNvPr id="53251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455613" y="1598613"/>
            <a:ext cx="8226425" cy="4814887"/>
          </a:xfrm>
        </p:spPr>
        <p:txBody>
          <a:bodyPr/>
          <a:lstStyle/>
          <a:p>
            <a:pPr eaLnBrk="1" hangingPunct="1"/>
            <a:r>
              <a:rPr lang="fr-FR" smtClean="0"/>
              <a:t>La solution optimale de ce problème est:</a:t>
            </a:r>
          </a:p>
          <a:p>
            <a:pPr lvl="1" eaLnBrk="1" hangingPunct="1">
              <a:buFontTx/>
              <a:buNone/>
            </a:pPr>
            <a:r>
              <a:rPr lang="en-US" smtClean="0"/>
              <a:t>	</a:t>
            </a:r>
            <a:r>
              <a:rPr lang="fr-CA" i="1" smtClean="0"/>
              <a:t>x</a:t>
            </a:r>
            <a:r>
              <a:rPr lang="fr-CA" i="1" baseline="-25000" smtClean="0"/>
              <a:t>11</a:t>
            </a:r>
            <a:r>
              <a:rPr lang="fr-CA" i="1" smtClean="0"/>
              <a:t>* = 96,15</a:t>
            </a:r>
            <a:endParaRPr lang="fr-CA" i="1" baseline="-25000" smtClean="0"/>
          </a:p>
          <a:p>
            <a:pPr lvl="1" eaLnBrk="1" hangingPunct="1">
              <a:buFontTx/>
              <a:buNone/>
            </a:pPr>
            <a:r>
              <a:rPr lang="fr-CA" i="1" smtClean="0"/>
              <a:t>	x</a:t>
            </a:r>
            <a:r>
              <a:rPr lang="fr-CA" i="1" baseline="-25000" smtClean="0"/>
              <a:t>41</a:t>
            </a:r>
            <a:r>
              <a:rPr lang="fr-CA" i="1" smtClean="0"/>
              <a:t>* = 384,62</a:t>
            </a:r>
            <a:endParaRPr lang="fr-CA" i="1" baseline="-25000" smtClean="0"/>
          </a:p>
          <a:p>
            <a:pPr lvl="1" eaLnBrk="1" hangingPunct="1">
              <a:buFontTx/>
              <a:buNone/>
            </a:pPr>
            <a:r>
              <a:rPr lang="fr-CA" i="1" smtClean="0"/>
              <a:t>	x</a:t>
            </a:r>
            <a:r>
              <a:rPr lang="fr-CA" i="1" baseline="-25000" smtClean="0"/>
              <a:t>22</a:t>
            </a:r>
            <a:r>
              <a:rPr lang="fr-CA" i="1" smtClean="0"/>
              <a:t>* =</a:t>
            </a:r>
            <a:r>
              <a:rPr lang="en-US" i="1" smtClean="0"/>
              <a:t> 46,15</a:t>
            </a:r>
          </a:p>
          <a:p>
            <a:pPr lvl="1" eaLnBrk="1" hangingPunct="1">
              <a:buFontTx/>
              <a:buNone/>
            </a:pPr>
            <a:r>
              <a:rPr lang="en-US" i="1" smtClean="0"/>
              <a:t>	</a:t>
            </a:r>
            <a:r>
              <a:rPr lang="fr-CA" i="1" smtClean="0"/>
              <a:t>x</a:t>
            </a:r>
            <a:r>
              <a:rPr lang="fr-CA" i="1" baseline="-25000" smtClean="0"/>
              <a:t>42</a:t>
            </a:r>
            <a:r>
              <a:rPr lang="fr-CA" i="1" smtClean="0"/>
              <a:t>* = 15,38</a:t>
            </a:r>
            <a:endParaRPr lang="fr-CA" i="1" baseline="-25000" smtClean="0"/>
          </a:p>
          <a:p>
            <a:pPr lvl="1" eaLnBrk="1" hangingPunct="1">
              <a:buFontTx/>
              <a:buNone/>
            </a:pPr>
            <a:r>
              <a:rPr lang="fr-CA" i="1" smtClean="0"/>
              <a:t>	x</a:t>
            </a:r>
            <a:r>
              <a:rPr lang="fr-CA" i="1" baseline="-25000" smtClean="0"/>
              <a:t>13</a:t>
            </a:r>
            <a:r>
              <a:rPr lang="fr-CA" i="1" smtClean="0"/>
              <a:t>* =</a:t>
            </a:r>
            <a:r>
              <a:rPr lang="en-US" i="1" smtClean="0"/>
              <a:t> 103,85 </a:t>
            </a:r>
          </a:p>
          <a:p>
            <a:pPr lvl="1" eaLnBrk="1" hangingPunct="1">
              <a:buFontTx/>
              <a:buNone/>
            </a:pPr>
            <a:r>
              <a:rPr lang="en-US" i="1" smtClean="0"/>
              <a:t>	</a:t>
            </a:r>
            <a:r>
              <a:rPr lang="fr-CA" i="1" smtClean="0"/>
              <a:t>x</a:t>
            </a:r>
            <a:r>
              <a:rPr lang="fr-CA" i="1" baseline="-25000" smtClean="0"/>
              <a:t>23</a:t>
            </a:r>
            <a:r>
              <a:rPr lang="fr-CA" i="1" smtClean="0"/>
              <a:t>* =</a:t>
            </a:r>
            <a:r>
              <a:rPr lang="en-US" i="1" smtClean="0"/>
              <a:t> 253,85</a:t>
            </a:r>
          </a:p>
          <a:p>
            <a:pPr lvl="1" eaLnBrk="1" hangingPunct="1">
              <a:buFontTx/>
              <a:buNone/>
            </a:pPr>
            <a:r>
              <a:rPr lang="en-US" i="1" smtClean="0"/>
              <a:t>	</a:t>
            </a:r>
            <a:r>
              <a:rPr lang="fr-CA" i="1" smtClean="0"/>
              <a:t>x</a:t>
            </a:r>
            <a:r>
              <a:rPr lang="fr-CA" i="1" baseline="-25000" smtClean="0"/>
              <a:t>33</a:t>
            </a:r>
            <a:r>
              <a:rPr lang="fr-CA" i="1" smtClean="0"/>
              <a:t>* = 150</a:t>
            </a:r>
            <a:endParaRPr lang="fr-CA" i="1" baseline="-25000" smtClean="0"/>
          </a:p>
          <a:p>
            <a:pPr lvl="1" eaLnBrk="1" hangingPunct="1">
              <a:buFontTx/>
              <a:buNone/>
            </a:pPr>
            <a:r>
              <a:rPr lang="en-US" i="1" smtClean="0"/>
              <a:t>	z*   = 2 346,15$</a:t>
            </a:r>
          </a:p>
        </p:txBody>
      </p:sp>
      <p:sp>
        <p:nvSpPr>
          <p:cNvPr id="53252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Exemple 4: la solution optimale</a:t>
            </a:r>
            <a:endParaRPr lang="fr-FR" smtClean="0"/>
          </a:p>
        </p:txBody>
      </p:sp>
      <p:grpSp>
        <p:nvGrpSpPr>
          <p:cNvPr id="2" name="Group 14"/>
          <p:cNvGrpSpPr>
            <a:grpSpLocks/>
          </p:cNvGrpSpPr>
          <p:nvPr/>
        </p:nvGrpSpPr>
        <p:grpSpPr bwMode="auto">
          <a:xfrm>
            <a:off x="3276600" y="2209800"/>
            <a:ext cx="3670300" cy="863600"/>
            <a:chOff x="2328" y="1400"/>
            <a:chExt cx="2168" cy="544"/>
          </a:xfrm>
        </p:grpSpPr>
        <p:sp>
          <p:nvSpPr>
            <p:cNvPr id="53260" name="Text Box 8"/>
            <p:cNvSpPr txBox="1">
              <a:spLocks noChangeArrowheads="1"/>
            </p:cNvSpPr>
            <p:nvPr/>
          </p:nvSpPr>
          <p:spPr bwMode="auto">
            <a:xfrm>
              <a:off x="2472" y="1488"/>
              <a:ext cx="2024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fr-FR" sz="2800">
                  <a:latin typeface="Times New Roman" pitchFamily="18" charset="0"/>
                </a:rPr>
                <a:t>Hot dog = 480,77 kg</a:t>
              </a:r>
            </a:p>
          </p:txBody>
        </p:sp>
        <p:sp>
          <p:nvSpPr>
            <p:cNvPr id="53261" name="AutoShape 11"/>
            <p:cNvSpPr>
              <a:spLocks/>
            </p:cNvSpPr>
            <p:nvPr/>
          </p:nvSpPr>
          <p:spPr bwMode="auto">
            <a:xfrm>
              <a:off x="2328" y="1400"/>
              <a:ext cx="56" cy="544"/>
            </a:xfrm>
            <a:prstGeom prst="rightBrace">
              <a:avLst>
                <a:gd name="adj1" fmla="val 80952"/>
                <a:gd name="adj2" fmla="val 50000"/>
              </a:avLst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grpSp>
        <p:nvGrpSpPr>
          <p:cNvPr id="3" name="Group 15"/>
          <p:cNvGrpSpPr>
            <a:grpSpLocks/>
          </p:cNvGrpSpPr>
          <p:nvPr/>
        </p:nvGrpSpPr>
        <p:grpSpPr bwMode="auto">
          <a:xfrm>
            <a:off x="3276600" y="3213100"/>
            <a:ext cx="3441700" cy="863600"/>
            <a:chOff x="2328" y="2112"/>
            <a:chExt cx="2168" cy="544"/>
          </a:xfrm>
        </p:grpSpPr>
        <p:sp>
          <p:nvSpPr>
            <p:cNvPr id="53258" name="Text Box 9"/>
            <p:cNvSpPr txBox="1">
              <a:spLocks noChangeArrowheads="1"/>
            </p:cNvSpPr>
            <p:nvPr/>
          </p:nvSpPr>
          <p:spPr bwMode="auto">
            <a:xfrm>
              <a:off x="2472" y="2192"/>
              <a:ext cx="2024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fr-FR" sz="2800">
                  <a:latin typeface="Times New Roman" pitchFamily="18" charset="0"/>
                </a:rPr>
                <a:t>Bœuf = 61,54 kg</a:t>
              </a:r>
            </a:p>
          </p:txBody>
        </p:sp>
        <p:sp>
          <p:nvSpPr>
            <p:cNvPr id="53259" name="AutoShape 12"/>
            <p:cNvSpPr>
              <a:spLocks/>
            </p:cNvSpPr>
            <p:nvPr/>
          </p:nvSpPr>
          <p:spPr bwMode="auto">
            <a:xfrm>
              <a:off x="2328" y="2112"/>
              <a:ext cx="56" cy="544"/>
            </a:xfrm>
            <a:prstGeom prst="rightBrace">
              <a:avLst>
                <a:gd name="adj1" fmla="val 80952"/>
                <a:gd name="adj2" fmla="val 50000"/>
              </a:avLst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grpSp>
        <p:nvGrpSpPr>
          <p:cNvPr id="4" name="Group 16"/>
          <p:cNvGrpSpPr>
            <a:grpSpLocks/>
          </p:cNvGrpSpPr>
          <p:nvPr/>
        </p:nvGrpSpPr>
        <p:grpSpPr bwMode="auto">
          <a:xfrm>
            <a:off x="3276600" y="4244975"/>
            <a:ext cx="3657600" cy="1346200"/>
            <a:chOff x="2328" y="2760"/>
            <a:chExt cx="2168" cy="848"/>
          </a:xfrm>
        </p:grpSpPr>
        <p:sp>
          <p:nvSpPr>
            <p:cNvPr id="53256" name="Text Box 10"/>
            <p:cNvSpPr txBox="1">
              <a:spLocks noChangeArrowheads="1"/>
            </p:cNvSpPr>
            <p:nvPr/>
          </p:nvSpPr>
          <p:spPr bwMode="auto">
            <a:xfrm>
              <a:off x="2472" y="3000"/>
              <a:ext cx="2024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fr-FR" sz="2800">
                  <a:latin typeface="Times New Roman" pitchFamily="18" charset="0"/>
                </a:rPr>
                <a:t>Viande = 507,69 kg</a:t>
              </a:r>
            </a:p>
          </p:txBody>
        </p:sp>
        <p:sp>
          <p:nvSpPr>
            <p:cNvPr id="53257" name="AutoShape 13"/>
            <p:cNvSpPr>
              <a:spLocks/>
            </p:cNvSpPr>
            <p:nvPr/>
          </p:nvSpPr>
          <p:spPr bwMode="auto">
            <a:xfrm>
              <a:off x="2328" y="2760"/>
              <a:ext cx="112" cy="848"/>
            </a:xfrm>
            <a:prstGeom prst="rightBrace">
              <a:avLst>
                <a:gd name="adj1" fmla="val 63095"/>
                <a:gd name="adj2" fmla="val 50000"/>
              </a:avLst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</p:spTree>
    <p:extLst>
      <p:ext uri="{BB962C8B-B14F-4D97-AF65-F5344CB8AC3E}">
        <p14:creationId xmlns:p14="http://schemas.microsoft.com/office/powerpoint/2010/main" val="6223354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mtClean="0"/>
              <a:t>C2-</a:t>
            </a:r>
            <a:fld id="{F07E6D93-B37D-4E9B-BE48-2509DA55EBC3}" type="slidenum">
              <a:rPr lang="fr-FR" smtClean="0"/>
              <a:pPr eaLnBrk="1" hangingPunct="1"/>
              <a:t>47</a:t>
            </a:fld>
            <a:endParaRPr lang="fr-FR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body" sz="half" idx="1"/>
          </p:nvPr>
        </p:nvSpPr>
        <p:spPr>
          <a:xfrm>
            <a:off x="266700" y="1536700"/>
            <a:ext cx="8572500" cy="1104900"/>
          </a:xfrm>
        </p:spPr>
        <p:txBody>
          <a:bodyPr/>
          <a:lstStyle/>
          <a:p>
            <a:pPr eaLnBrk="1" hangingPunct="1"/>
            <a:r>
              <a:rPr lang="fr-FR" sz="2400" smtClean="0"/>
              <a:t>Quels baux devrait-on signer pour les six prochains mois afin de minimiser les coûts de location?  </a:t>
            </a:r>
          </a:p>
        </p:txBody>
      </p:sp>
      <p:graphicFrame>
        <p:nvGraphicFramePr>
          <p:cNvPr id="54276" name="Object 10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1266825" y="2387600"/>
          <a:ext cx="6613525" cy="2784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8598" name="Feuille de calcul" r:id="rId4" imgW="3429000" imgH="1457325" progId="Excel.Sheet.8">
                  <p:embed/>
                </p:oleObj>
              </mc:Choice>
              <mc:Fallback>
                <p:oleObj name="Feuille de calcul" r:id="rId4" imgW="3429000" imgH="1457325" progId="Excel.Shee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66825" y="2387600"/>
                        <a:ext cx="6613525" cy="2784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 cap="flat" cmpd="sng">
                            <a:solidFill>
                              <a:schemeClr val="tx1"/>
                            </a:solidFill>
                            <a:prstDash val="solid"/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4277" name="Object 18"/>
          <p:cNvGraphicFramePr>
            <a:graphicFrameLocks noGrp="1" noChangeAspect="1"/>
          </p:cNvGraphicFramePr>
          <p:nvPr>
            <p:ph sz="quarter" idx="3"/>
          </p:nvPr>
        </p:nvGraphicFramePr>
        <p:xfrm>
          <a:off x="717550" y="5257800"/>
          <a:ext cx="7708900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8599" name="Feuille de calcul" r:id="rId6" imgW="4000357" imgH="457343" progId="Excel.Sheet.8">
                  <p:embed/>
                </p:oleObj>
              </mc:Choice>
              <mc:Fallback>
                <p:oleObj name="Feuille de calcul" r:id="rId6" imgW="4000357" imgH="457343" progId="Excel.Shee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7550" y="5257800"/>
                        <a:ext cx="7708900" cy="863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 cap="flat" cmpd="sng">
                            <a:solidFill>
                              <a:schemeClr val="tx1"/>
                            </a:solidFill>
                            <a:prstDash val="solid"/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4278" name="Rectangle 20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z="3600" smtClean="0"/>
              <a:t>Exemple 5:</a:t>
            </a:r>
            <a:br>
              <a:rPr lang="fr-CA" sz="3600" smtClean="0"/>
            </a:br>
            <a:r>
              <a:rPr lang="fr-CA" sz="3600" smtClean="0"/>
              <a:t>problème de </a:t>
            </a:r>
            <a:r>
              <a:rPr lang="fr-FR" sz="3600" smtClean="0"/>
              <a:t>la compagnie </a:t>
            </a:r>
            <a:r>
              <a:rPr lang="fr-FR" sz="3600" noProof="1" smtClean="0"/>
              <a:t>Vitrex</a:t>
            </a:r>
          </a:p>
        </p:txBody>
      </p:sp>
    </p:spTree>
    <p:extLst>
      <p:ext uri="{BB962C8B-B14F-4D97-AF65-F5344CB8AC3E}">
        <p14:creationId xmlns:p14="http://schemas.microsoft.com/office/powerpoint/2010/main" val="136160174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mtClean="0"/>
              <a:t>C2-</a:t>
            </a:r>
            <a:fld id="{1F5C99B7-2268-4DD8-AACE-5073F91B50A7}" type="slidenum">
              <a:rPr lang="fr-FR" smtClean="0"/>
              <a:pPr eaLnBrk="1" hangingPunct="1"/>
              <a:t>48</a:t>
            </a:fld>
            <a:endParaRPr lang="fr-FR" smtClean="0"/>
          </a:p>
        </p:txBody>
      </p:sp>
      <p:sp>
        <p:nvSpPr>
          <p:cNvPr id="55299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457200" y="1738313"/>
            <a:ext cx="8229600" cy="3835400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fr-CA" i="1" smtClean="0"/>
              <a:t>x</a:t>
            </a:r>
            <a:r>
              <a:rPr lang="fr-CA" i="1" baseline="-25000" smtClean="0"/>
              <a:t>ij</a:t>
            </a:r>
            <a:r>
              <a:rPr lang="fr-CA" smtClean="0"/>
              <a:t>: nombre de m</a:t>
            </a:r>
            <a:r>
              <a:rPr lang="fr-CA" baseline="30000" smtClean="0"/>
              <a:t>2</a:t>
            </a:r>
            <a:r>
              <a:rPr lang="fr-CA" smtClean="0"/>
              <a:t> en centaine d’espaces 	d’entreposage loués au début du mois </a:t>
            </a:r>
            <a:r>
              <a:rPr lang="fr-CA" i="1" smtClean="0"/>
              <a:t>i</a:t>
            </a:r>
            <a:r>
              <a:rPr lang="fr-CA" smtClean="0"/>
              <a:t> et jusqu’à 	la fin du mois </a:t>
            </a:r>
            <a:r>
              <a:rPr lang="fr-CA" i="1" smtClean="0"/>
              <a:t>j</a:t>
            </a:r>
          </a:p>
          <a:p>
            <a:pPr lvl="1" eaLnBrk="1" hangingPunct="1">
              <a:buFontTx/>
              <a:buNone/>
            </a:pPr>
            <a:r>
              <a:rPr lang="fr-CA" smtClean="0"/>
              <a:t>	  </a:t>
            </a:r>
            <a:r>
              <a:rPr lang="fr-CA" i="1" smtClean="0"/>
              <a:t>i = 1, …, 6 </a:t>
            </a:r>
          </a:p>
          <a:p>
            <a:pPr lvl="1" eaLnBrk="1" hangingPunct="1">
              <a:buFontTx/>
              <a:buNone/>
            </a:pPr>
            <a:r>
              <a:rPr lang="fr-CA" i="1" smtClean="0"/>
              <a:t>	  j = 1, …, 6</a:t>
            </a:r>
          </a:p>
        </p:txBody>
      </p:sp>
      <p:sp>
        <p:nvSpPr>
          <p:cNvPr id="55300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Exemple 5: les variables de décision</a:t>
            </a:r>
            <a:endParaRPr lang="fr-FR" smtClean="0"/>
          </a:p>
        </p:txBody>
      </p:sp>
    </p:spTree>
    <p:extLst>
      <p:ext uri="{BB962C8B-B14F-4D97-AF65-F5344CB8AC3E}">
        <p14:creationId xmlns:p14="http://schemas.microsoft.com/office/powerpoint/2010/main" val="190681702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mtClean="0"/>
              <a:t>C2-</a:t>
            </a:r>
            <a:fld id="{FAE1287D-1541-4B00-8A4C-CA669C78A3C3}" type="slidenum">
              <a:rPr lang="fr-FR" smtClean="0"/>
              <a:pPr eaLnBrk="1" hangingPunct="1"/>
              <a:t>49</a:t>
            </a:fld>
            <a:endParaRPr lang="fr-FR" smtClean="0"/>
          </a:p>
        </p:txBody>
      </p:sp>
      <p:sp>
        <p:nvSpPr>
          <p:cNvPr id="56323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Exemple 5: la fonction objectif</a:t>
            </a:r>
            <a:endParaRPr lang="fr-FR" smtClean="0"/>
          </a:p>
        </p:txBody>
      </p:sp>
      <p:sp>
        <p:nvSpPr>
          <p:cNvPr id="56324" name="Rectangle 7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>
              <a:spcBef>
                <a:spcPct val="10000"/>
              </a:spcBef>
            </a:pPr>
            <a:r>
              <a:rPr lang="fr-CA" smtClean="0"/>
              <a:t>Min </a:t>
            </a:r>
            <a:r>
              <a:rPr lang="fr-CA" i="1" smtClean="0"/>
              <a:t>z = 200 (x</a:t>
            </a:r>
            <a:r>
              <a:rPr lang="fr-CA" i="1" baseline="-25000" smtClean="0"/>
              <a:t>11</a:t>
            </a:r>
            <a:r>
              <a:rPr lang="fr-CA" i="1" smtClean="0"/>
              <a:t> + x</a:t>
            </a:r>
            <a:r>
              <a:rPr lang="fr-CA" i="1" baseline="-25000" smtClean="0"/>
              <a:t>22</a:t>
            </a:r>
            <a:r>
              <a:rPr lang="fr-CA" i="1" smtClean="0"/>
              <a:t> + … + x</a:t>
            </a:r>
            <a:r>
              <a:rPr lang="fr-CA" i="1" baseline="-25000" smtClean="0"/>
              <a:t>66</a:t>
            </a:r>
            <a:r>
              <a:rPr lang="fr-CA" i="1" smtClean="0"/>
              <a:t> ) </a:t>
            </a:r>
          </a:p>
          <a:p>
            <a:pPr eaLnBrk="1" hangingPunct="1">
              <a:spcBef>
                <a:spcPct val="10000"/>
              </a:spcBef>
              <a:buFontTx/>
              <a:buNone/>
            </a:pPr>
            <a:r>
              <a:rPr lang="fr-CA" i="1" smtClean="0"/>
              <a:t>			+ 360 (x</a:t>
            </a:r>
            <a:r>
              <a:rPr lang="fr-CA" i="1" baseline="-25000" smtClean="0"/>
              <a:t>12</a:t>
            </a:r>
            <a:r>
              <a:rPr lang="fr-CA" i="1" smtClean="0"/>
              <a:t> + x</a:t>
            </a:r>
            <a:r>
              <a:rPr lang="fr-CA" i="1" baseline="-25000" smtClean="0"/>
              <a:t>23</a:t>
            </a:r>
            <a:r>
              <a:rPr lang="fr-CA" i="1" smtClean="0"/>
              <a:t> + … + x</a:t>
            </a:r>
            <a:r>
              <a:rPr lang="fr-CA" i="1" baseline="-25000" smtClean="0"/>
              <a:t>56</a:t>
            </a:r>
            <a:r>
              <a:rPr lang="fr-CA" i="1" smtClean="0"/>
              <a:t> )</a:t>
            </a:r>
          </a:p>
          <a:p>
            <a:pPr eaLnBrk="1" hangingPunct="1">
              <a:spcBef>
                <a:spcPct val="10000"/>
              </a:spcBef>
              <a:buFontTx/>
              <a:buNone/>
            </a:pPr>
            <a:r>
              <a:rPr lang="fr-CA" i="1" smtClean="0"/>
              <a:t>				+ …</a:t>
            </a:r>
          </a:p>
          <a:p>
            <a:pPr eaLnBrk="1" hangingPunct="1">
              <a:spcBef>
                <a:spcPct val="10000"/>
              </a:spcBef>
              <a:buFontTx/>
              <a:buNone/>
            </a:pPr>
            <a:r>
              <a:rPr lang="fr-CA" i="1" smtClean="0"/>
              <a:t>					+ 850 x</a:t>
            </a:r>
            <a:r>
              <a:rPr lang="fr-CA" i="1" baseline="-25000" smtClean="0"/>
              <a:t>16</a:t>
            </a:r>
            <a:endParaRPr lang="fr-CA" i="1" smtClean="0"/>
          </a:p>
        </p:txBody>
      </p:sp>
    </p:spTree>
    <p:extLst>
      <p:ext uri="{BB962C8B-B14F-4D97-AF65-F5344CB8AC3E}">
        <p14:creationId xmlns:p14="http://schemas.microsoft.com/office/powerpoint/2010/main" val="72291040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mtClean="0"/>
              <a:t>C2-</a:t>
            </a:r>
            <a:fld id="{E6B3F8CE-0434-4A2D-961D-705F36334AAF}" type="slidenum">
              <a:rPr lang="fr-FR" smtClean="0"/>
              <a:pPr eaLnBrk="1" hangingPunct="1"/>
              <a:t>50</a:t>
            </a:fld>
            <a:endParaRPr lang="fr-FR" smtClean="0"/>
          </a:p>
        </p:txBody>
      </p:sp>
      <p:sp>
        <p:nvSpPr>
          <p:cNvPr id="57347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Exemple 5: les contraintes</a:t>
            </a:r>
            <a:endParaRPr lang="fr-FR" smtClean="0"/>
          </a:p>
        </p:txBody>
      </p:sp>
      <p:sp>
        <p:nvSpPr>
          <p:cNvPr id="65543" name="Rectangle 7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0488" tIns="44450" rIns="90488" bIns="44450"/>
          <a:lstStyle/>
          <a:p>
            <a:pPr marL="355600" indent="-355600" eaLnBrk="1" hangingPunct="1">
              <a:lnSpc>
                <a:spcPct val="90000"/>
              </a:lnSpc>
              <a:spcBef>
                <a:spcPct val="10000"/>
              </a:spcBef>
              <a:spcAft>
                <a:spcPct val="30000"/>
              </a:spcAft>
            </a:pPr>
            <a:r>
              <a:rPr lang="fr-CA" sz="2600" i="1" smtClean="0"/>
              <a:t>x</a:t>
            </a:r>
            <a:r>
              <a:rPr lang="fr-CA" sz="2600" i="1" baseline="-25000" smtClean="0"/>
              <a:t>11</a:t>
            </a:r>
            <a:r>
              <a:rPr lang="fr-CA" sz="2600" i="1" smtClean="0"/>
              <a:t>+x</a:t>
            </a:r>
            <a:r>
              <a:rPr lang="fr-CA" sz="2600" i="1" baseline="-25000" smtClean="0"/>
              <a:t>12</a:t>
            </a:r>
            <a:r>
              <a:rPr lang="fr-CA" sz="2600" i="1" smtClean="0"/>
              <a:t>+x</a:t>
            </a:r>
            <a:r>
              <a:rPr lang="fr-CA" sz="2600" i="1" baseline="-25000" smtClean="0"/>
              <a:t>13</a:t>
            </a:r>
            <a:r>
              <a:rPr lang="fr-CA" sz="2600" i="1" smtClean="0"/>
              <a:t>+x</a:t>
            </a:r>
            <a:r>
              <a:rPr lang="fr-CA" sz="2600" i="1" baseline="-25000" smtClean="0"/>
              <a:t>14</a:t>
            </a:r>
            <a:r>
              <a:rPr lang="fr-CA" sz="2600" i="1" smtClean="0"/>
              <a:t>+x</a:t>
            </a:r>
            <a:r>
              <a:rPr lang="fr-CA" sz="2600" i="1" baseline="-25000" smtClean="0"/>
              <a:t>15</a:t>
            </a:r>
            <a:r>
              <a:rPr lang="fr-CA" sz="2600" i="1" smtClean="0"/>
              <a:t>+x</a:t>
            </a:r>
            <a:r>
              <a:rPr lang="fr-CA" sz="2600" i="1" baseline="-25000" smtClean="0"/>
              <a:t>16</a:t>
            </a:r>
            <a:r>
              <a:rPr lang="fr-CA" sz="2600" i="1" smtClean="0"/>
              <a:t> </a:t>
            </a:r>
            <a:r>
              <a:rPr lang="fr-CA" sz="2600" i="1" smtClean="0">
                <a:sym typeface="Symbol" pitchFamily="18" charset="2"/>
              </a:rPr>
              <a:t></a:t>
            </a:r>
            <a:r>
              <a:rPr lang="fr-CA" sz="2600" i="1" smtClean="0">
                <a:latin typeface="Symbol" pitchFamily="18" charset="2"/>
              </a:rPr>
              <a:t>35</a:t>
            </a:r>
          </a:p>
          <a:p>
            <a:pPr marL="355600" indent="-355600" eaLnBrk="1" hangingPunct="1">
              <a:lnSpc>
                <a:spcPct val="90000"/>
              </a:lnSpc>
              <a:spcBef>
                <a:spcPct val="10000"/>
              </a:spcBef>
              <a:spcAft>
                <a:spcPct val="30000"/>
              </a:spcAft>
              <a:buFontTx/>
              <a:buNone/>
            </a:pPr>
            <a:r>
              <a:rPr lang="fr-CA" sz="2600" i="1" smtClean="0"/>
              <a:t>	x</a:t>
            </a:r>
            <a:r>
              <a:rPr lang="fr-CA" sz="2600" i="1" baseline="-25000" smtClean="0"/>
              <a:t>12</a:t>
            </a:r>
            <a:r>
              <a:rPr lang="fr-CA" sz="2600" i="1" smtClean="0"/>
              <a:t>+x</a:t>
            </a:r>
            <a:r>
              <a:rPr lang="fr-CA" sz="2600" i="1" baseline="-25000" smtClean="0"/>
              <a:t>13</a:t>
            </a:r>
            <a:r>
              <a:rPr lang="fr-CA" sz="2600" i="1" smtClean="0"/>
              <a:t>+x</a:t>
            </a:r>
            <a:r>
              <a:rPr lang="fr-CA" sz="2600" i="1" baseline="-25000" smtClean="0"/>
              <a:t>14</a:t>
            </a:r>
            <a:r>
              <a:rPr lang="fr-CA" sz="2600" i="1" smtClean="0"/>
              <a:t>+x</a:t>
            </a:r>
            <a:r>
              <a:rPr lang="fr-CA" sz="2600" i="1" baseline="-25000" smtClean="0"/>
              <a:t>15</a:t>
            </a:r>
            <a:r>
              <a:rPr lang="fr-CA" sz="2600" i="1" smtClean="0"/>
              <a:t>+x</a:t>
            </a:r>
            <a:r>
              <a:rPr lang="fr-CA" sz="2600" i="1" baseline="-25000" smtClean="0"/>
              <a:t>16</a:t>
            </a:r>
            <a:r>
              <a:rPr lang="fr-CA" sz="2600" i="1" smtClean="0"/>
              <a:t>+x</a:t>
            </a:r>
            <a:r>
              <a:rPr lang="fr-CA" sz="2600" i="1" baseline="-25000" smtClean="0"/>
              <a:t>22</a:t>
            </a:r>
            <a:r>
              <a:rPr lang="fr-CA" sz="2600" i="1" smtClean="0"/>
              <a:t>+x</a:t>
            </a:r>
            <a:r>
              <a:rPr lang="fr-CA" sz="2600" i="1" baseline="-25000" smtClean="0"/>
              <a:t>23</a:t>
            </a:r>
            <a:r>
              <a:rPr lang="fr-CA" sz="2600" i="1" smtClean="0"/>
              <a:t>+x</a:t>
            </a:r>
            <a:r>
              <a:rPr lang="fr-CA" sz="2600" i="1" baseline="-25000" smtClean="0"/>
              <a:t>24</a:t>
            </a:r>
            <a:r>
              <a:rPr lang="fr-CA" sz="2600" i="1" smtClean="0"/>
              <a:t>+x</a:t>
            </a:r>
            <a:r>
              <a:rPr lang="fr-CA" sz="2600" i="1" baseline="-25000" smtClean="0"/>
              <a:t>25</a:t>
            </a:r>
            <a:r>
              <a:rPr lang="fr-CA" sz="2600" i="1" smtClean="0"/>
              <a:t>+x</a:t>
            </a:r>
            <a:r>
              <a:rPr lang="fr-CA" sz="2600" i="1" baseline="-25000" smtClean="0"/>
              <a:t>26</a:t>
            </a:r>
            <a:r>
              <a:rPr lang="fr-CA" sz="2600" i="1" smtClean="0"/>
              <a:t> </a:t>
            </a:r>
            <a:r>
              <a:rPr lang="fr-CA" sz="2600" i="1" smtClean="0">
                <a:sym typeface="Symbol" pitchFamily="18" charset="2"/>
              </a:rPr>
              <a:t></a:t>
            </a:r>
            <a:r>
              <a:rPr lang="fr-CA" sz="2600" i="1" smtClean="0">
                <a:latin typeface="Symbol" pitchFamily="18" charset="2"/>
              </a:rPr>
              <a:t>20</a:t>
            </a:r>
          </a:p>
          <a:p>
            <a:pPr marL="355600" indent="-355600" eaLnBrk="1" hangingPunct="1">
              <a:lnSpc>
                <a:spcPct val="90000"/>
              </a:lnSpc>
              <a:spcBef>
                <a:spcPct val="10000"/>
              </a:spcBef>
              <a:spcAft>
                <a:spcPct val="30000"/>
              </a:spcAft>
              <a:buFontTx/>
              <a:buNone/>
            </a:pPr>
            <a:r>
              <a:rPr lang="fr-CA" sz="2600" i="1" smtClean="0"/>
              <a:t>	x</a:t>
            </a:r>
            <a:r>
              <a:rPr lang="fr-CA" sz="2600" i="1" baseline="-25000" smtClean="0"/>
              <a:t>13</a:t>
            </a:r>
            <a:r>
              <a:rPr lang="fr-CA" sz="2600" i="1" smtClean="0"/>
              <a:t>+x</a:t>
            </a:r>
            <a:r>
              <a:rPr lang="fr-CA" sz="2600" i="1" baseline="-25000" smtClean="0"/>
              <a:t>14</a:t>
            </a:r>
            <a:r>
              <a:rPr lang="fr-CA" sz="2600" i="1" smtClean="0"/>
              <a:t>+x</a:t>
            </a:r>
            <a:r>
              <a:rPr lang="fr-CA" sz="2600" i="1" baseline="-25000" smtClean="0"/>
              <a:t>15</a:t>
            </a:r>
            <a:r>
              <a:rPr lang="fr-CA" sz="2600" i="1" smtClean="0"/>
              <a:t>+x</a:t>
            </a:r>
            <a:r>
              <a:rPr lang="fr-CA" sz="2600" i="1" baseline="-25000" smtClean="0"/>
              <a:t>16</a:t>
            </a:r>
            <a:r>
              <a:rPr lang="fr-CA" sz="2600" i="1" smtClean="0"/>
              <a:t>+x</a:t>
            </a:r>
            <a:r>
              <a:rPr lang="fr-CA" sz="2600" i="1" baseline="-25000" smtClean="0"/>
              <a:t>23</a:t>
            </a:r>
            <a:r>
              <a:rPr lang="fr-CA" sz="2600" i="1" smtClean="0"/>
              <a:t>+x</a:t>
            </a:r>
            <a:r>
              <a:rPr lang="fr-CA" sz="2600" i="1" baseline="-25000" smtClean="0"/>
              <a:t>24</a:t>
            </a:r>
            <a:r>
              <a:rPr lang="fr-CA" sz="2600" i="1" smtClean="0"/>
              <a:t>+x</a:t>
            </a:r>
            <a:r>
              <a:rPr lang="fr-CA" sz="2600" i="1" baseline="-25000" smtClean="0"/>
              <a:t>25</a:t>
            </a:r>
            <a:r>
              <a:rPr lang="fr-CA" sz="2600" i="1" smtClean="0"/>
              <a:t>+x</a:t>
            </a:r>
            <a:r>
              <a:rPr lang="fr-CA" sz="2600" i="1" baseline="-25000" smtClean="0"/>
              <a:t>26</a:t>
            </a:r>
            <a:r>
              <a:rPr lang="fr-CA" sz="2600" i="1" smtClean="0"/>
              <a:t>+x</a:t>
            </a:r>
            <a:r>
              <a:rPr lang="fr-CA" sz="2600" i="1" baseline="-25000" smtClean="0"/>
              <a:t>33</a:t>
            </a:r>
            <a:r>
              <a:rPr lang="fr-CA" sz="2600" i="1" smtClean="0"/>
              <a:t>+x</a:t>
            </a:r>
            <a:r>
              <a:rPr lang="fr-CA" sz="2600" i="1" baseline="-25000" smtClean="0"/>
              <a:t>34</a:t>
            </a:r>
            <a:r>
              <a:rPr lang="fr-CA" sz="2600" i="1" smtClean="0"/>
              <a:t>+x</a:t>
            </a:r>
            <a:r>
              <a:rPr lang="fr-CA" sz="2600" i="1" baseline="-25000" smtClean="0"/>
              <a:t>35</a:t>
            </a:r>
            <a:r>
              <a:rPr lang="fr-CA" sz="2600" i="1" smtClean="0"/>
              <a:t>+x</a:t>
            </a:r>
            <a:r>
              <a:rPr lang="fr-CA" sz="2600" i="1" baseline="-25000" smtClean="0"/>
              <a:t>36 </a:t>
            </a:r>
            <a:r>
              <a:rPr lang="fr-CA" sz="2600" i="1" smtClean="0">
                <a:sym typeface="Symbol" pitchFamily="18" charset="2"/>
              </a:rPr>
              <a:t></a:t>
            </a:r>
            <a:r>
              <a:rPr lang="fr-CA" sz="2600" i="1" smtClean="0">
                <a:latin typeface="Symbol" pitchFamily="18" charset="2"/>
              </a:rPr>
              <a:t>30</a:t>
            </a:r>
          </a:p>
          <a:p>
            <a:pPr marL="355600" indent="-355600" eaLnBrk="1" hangingPunct="1">
              <a:lnSpc>
                <a:spcPct val="90000"/>
              </a:lnSpc>
              <a:spcBef>
                <a:spcPct val="10000"/>
              </a:spcBef>
              <a:spcAft>
                <a:spcPct val="30000"/>
              </a:spcAft>
              <a:buFontTx/>
              <a:buNone/>
            </a:pPr>
            <a:r>
              <a:rPr lang="fr-CA" sz="2600" i="1" smtClean="0"/>
              <a:t>	x</a:t>
            </a:r>
            <a:r>
              <a:rPr lang="fr-CA" sz="2600" i="1" baseline="-25000" smtClean="0"/>
              <a:t>14</a:t>
            </a:r>
            <a:r>
              <a:rPr lang="fr-CA" sz="2600" i="1" smtClean="0"/>
              <a:t>+x</a:t>
            </a:r>
            <a:r>
              <a:rPr lang="fr-CA" sz="2600" i="1" baseline="-25000" smtClean="0"/>
              <a:t>15</a:t>
            </a:r>
            <a:r>
              <a:rPr lang="fr-CA" sz="2600" i="1" smtClean="0"/>
              <a:t>+x</a:t>
            </a:r>
            <a:r>
              <a:rPr lang="fr-CA" sz="2600" i="1" baseline="-25000" smtClean="0"/>
              <a:t>16</a:t>
            </a:r>
            <a:r>
              <a:rPr lang="fr-CA" sz="2600" i="1" smtClean="0"/>
              <a:t>+x</a:t>
            </a:r>
            <a:r>
              <a:rPr lang="fr-CA" sz="2600" i="1" baseline="-25000" smtClean="0"/>
              <a:t>24</a:t>
            </a:r>
            <a:r>
              <a:rPr lang="fr-CA" sz="2600" i="1" smtClean="0"/>
              <a:t>+x</a:t>
            </a:r>
            <a:r>
              <a:rPr lang="fr-CA" sz="2600" i="1" baseline="-25000" smtClean="0"/>
              <a:t>25</a:t>
            </a:r>
            <a:r>
              <a:rPr lang="fr-CA" sz="2600" i="1" smtClean="0"/>
              <a:t>+x</a:t>
            </a:r>
            <a:r>
              <a:rPr lang="fr-CA" sz="2600" i="1" baseline="-25000" smtClean="0"/>
              <a:t>26</a:t>
            </a:r>
            <a:r>
              <a:rPr lang="fr-CA" sz="2600" i="1" smtClean="0"/>
              <a:t>+x</a:t>
            </a:r>
            <a:r>
              <a:rPr lang="fr-CA" sz="2600" i="1" baseline="-25000" smtClean="0"/>
              <a:t>34</a:t>
            </a:r>
            <a:r>
              <a:rPr lang="fr-CA" sz="2600" i="1" smtClean="0"/>
              <a:t>+x</a:t>
            </a:r>
            <a:r>
              <a:rPr lang="fr-CA" sz="2600" i="1" baseline="-25000" smtClean="0"/>
              <a:t>35</a:t>
            </a:r>
            <a:r>
              <a:rPr lang="fr-CA" sz="2600" i="1" smtClean="0"/>
              <a:t>+x</a:t>
            </a:r>
            <a:r>
              <a:rPr lang="fr-CA" sz="2600" i="1" baseline="-25000" smtClean="0"/>
              <a:t>36</a:t>
            </a:r>
            <a:r>
              <a:rPr lang="fr-CA" sz="2600" i="1" smtClean="0"/>
              <a:t>+x</a:t>
            </a:r>
            <a:r>
              <a:rPr lang="fr-CA" sz="2600" i="1" baseline="-25000" smtClean="0"/>
              <a:t>44</a:t>
            </a:r>
            <a:r>
              <a:rPr lang="fr-CA" sz="2600" i="1" smtClean="0"/>
              <a:t>+x</a:t>
            </a:r>
            <a:r>
              <a:rPr lang="fr-CA" sz="2600" i="1" baseline="-25000" smtClean="0"/>
              <a:t>45</a:t>
            </a:r>
            <a:r>
              <a:rPr lang="fr-CA" sz="2600" i="1" smtClean="0"/>
              <a:t>+x</a:t>
            </a:r>
            <a:r>
              <a:rPr lang="fr-CA" sz="2600" i="1" baseline="-25000" smtClean="0"/>
              <a:t>46 </a:t>
            </a:r>
            <a:r>
              <a:rPr lang="fr-CA" sz="2600" i="1" smtClean="0">
                <a:sym typeface="Symbol" pitchFamily="18" charset="2"/>
              </a:rPr>
              <a:t></a:t>
            </a:r>
            <a:r>
              <a:rPr lang="fr-CA" sz="2600" i="1" smtClean="0">
                <a:latin typeface="Symbol" pitchFamily="18" charset="2"/>
              </a:rPr>
              <a:t>10</a:t>
            </a:r>
          </a:p>
          <a:p>
            <a:pPr marL="355600" indent="-355600" eaLnBrk="1" hangingPunct="1">
              <a:lnSpc>
                <a:spcPct val="90000"/>
              </a:lnSpc>
              <a:spcBef>
                <a:spcPct val="10000"/>
              </a:spcBef>
              <a:spcAft>
                <a:spcPct val="30000"/>
              </a:spcAft>
              <a:buFontTx/>
              <a:buNone/>
            </a:pPr>
            <a:r>
              <a:rPr lang="fr-CA" sz="2600" i="1" smtClean="0"/>
              <a:t>	x</a:t>
            </a:r>
            <a:r>
              <a:rPr lang="fr-CA" sz="2600" i="1" baseline="-25000" smtClean="0"/>
              <a:t>15</a:t>
            </a:r>
            <a:r>
              <a:rPr lang="fr-CA" sz="2600" i="1" smtClean="0"/>
              <a:t>+x</a:t>
            </a:r>
            <a:r>
              <a:rPr lang="fr-CA" sz="2600" i="1" baseline="-25000" smtClean="0"/>
              <a:t>16</a:t>
            </a:r>
            <a:r>
              <a:rPr lang="fr-CA" sz="2600" i="1" smtClean="0"/>
              <a:t>+x</a:t>
            </a:r>
            <a:r>
              <a:rPr lang="fr-CA" sz="2600" i="1" baseline="-25000" smtClean="0"/>
              <a:t>25</a:t>
            </a:r>
            <a:r>
              <a:rPr lang="fr-CA" sz="2600" i="1" smtClean="0"/>
              <a:t>+x</a:t>
            </a:r>
            <a:r>
              <a:rPr lang="fr-CA" sz="2600" i="1" baseline="-25000" smtClean="0"/>
              <a:t>26</a:t>
            </a:r>
            <a:r>
              <a:rPr lang="fr-CA" sz="2600" i="1" smtClean="0"/>
              <a:t>+x</a:t>
            </a:r>
            <a:r>
              <a:rPr lang="fr-CA" sz="2600" i="1" baseline="-25000" smtClean="0"/>
              <a:t>35</a:t>
            </a:r>
            <a:r>
              <a:rPr lang="fr-CA" sz="2600" i="1" smtClean="0"/>
              <a:t>+x</a:t>
            </a:r>
            <a:r>
              <a:rPr lang="fr-CA" sz="2600" i="1" baseline="-25000" smtClean="0"/>
              <a:t>36</a:t>
            </a:r>
            <a:r>
              <a:rPr lang="fr-CA" sz="2600" i="1" smtClean="0"/>
              <a:t>+x</a:t>
            </a:r>
            <a:r>
              <a:rPr lang="fr-CA" sz="2600" i="1" baseline="-25000" smtClean="0"/>
              <a:t>45</a:t>
            </a:r>
            <a:r>
              <a:rPr lang="fr-CA" sz="2600" i="1" smtClean="0"/>
              <a:t>+x</a:t>
            </a:r>
            <a:r>
              <a:rPr lang="fr-CA" sz="2600" i="1" baseline="-25000" smtClean="0"/>
              <a:t>46</a:t>
            </a:r>
            <a:r>
              <a:rPr lang="fr-CA" sz="2600" i="1" smtClean="0"/>
              <a:t>+x</a:t>
            </a:r>
            <a:r>
              <a:rPr lang="fr-CA" sz="2600" i="1" baseline="-25000" smtClean="0"/>
              <a:t>55</a:t>
            </a:r>
            <a:r>
              <a:rPr lang="fr-CA" sz="2600" i="1" smtClean="0"/>
              <a:t>+x</a:t>
            </a:r>
            <a:r>
              <a:rPr lang="fr-CA" sz="2600" i="1" baseline="-25000" smtClean="0"/>
              <a:t>56</a:t>
            </a:r>
            <a:r>
              <a:rPr lang="fr-CA" sz="2600" i="1" smtClean="0"/>
              <a:t> </a:t>
            </a:r>
            <a:r>
              <a:rPr lang="fr-CA" sz="2600" i="1" smtClean="0">
                <a:sym typeface="Symbol" pitchFamily="18" charset="2"/>
              </a:rPr>
              <a:t></a:t>
            </a:r>
            <a:r>
              <a:rPr lang="fr-CA" sz="2600" i="1" smtClean="0">
                <a:latin typeface="Symbol" pitchFamily="18" charset="2"/>
              </a:rPr>
              <a:t>15</a:t>
            </a:r>
          </a:p>
          <a:p>
            <a:pPr marL="355600" indent="-355600" eaLnBrk="1" hangingPunct="1">
              <a:lnSpc>
                <a:spcPct val="90000"/>
              </a:lnSpc>
              <a:spcBef>
                <a:spcPct val="10000"/>
              </a:spcBef>
              <a:spcAft>
                <a:spcPct val="30000"/>
              </a:spcAft>
              <a:buFontTx/>
              <a:buNone/>
            </a:pPr>
            <a:r>
              <a:rPr lang="fr-CA" sz="2600" i="1" smtClean="0"/>
              <a:t>	x</a:t>
            </a:r>
            <a:r>
              <a:rPr lang="fr-CA" sz="2600" i="1" baseline="-25000" smtClean="0"/>
              <a:t>16</a:t>
            </a:r>
            <a:r>
              <a:rPr lang="fr-CA" sz="2600" i="1" smtClean="0"/>
              <a:t>+x</a:t>
            </a:r>
            <a:r>
              <a:rPr lang="fr-CA" sz="2600" i="1" baseline="-25000" smtClean="0"/>
              <a:t>26</a:t>
            </a:r>
            <a:r>
              <a:rPr lang="fr-CA" sz="2600" i="1" smtClean="0"/>
              <a:t>+x</a:t>
            </a:r>
            <a:r>
              <a:rPr lang="fr-CA" sz="2600" i="1" baseline="-25000" smtClean="0"/>
              <a:t>36</a:t>
            </a:r>
            <a:r>
              <a:rPr lang="fr-CA" sz="2600" i="1" smtClean="0"/>
              <a:t>+x</a:t>
            </a:r>
            <a:r>
              <a:rPr lang="fr-CA" sz="2600" i="1" baseline="-25000" smtClean="0"/>
              <a:t>46</a:t>
            </a:r>
            <a:r>
              <a:rPr lang="fr-CA" sz="2600" i="1" smtClean="0"/>
              <a:t>+x</a:t>
            </a:r>
            <a:r>
              <a:rPr lang="fr-CA" sz="2600" i="1" baseline="-25000" smtClean="0"/>
              <a:t>56</a:t>
            </a:r>
            <a:r>
              <a:rPr lang="fr-CA" sz="2600" i="1" smtClean="0"/>
              <a:t>+x</a:t>
            </a:r>
            <a:r>
              <a:rPr lang="fr-CA" sz="2600" i="1" baseline="-25000" smtClean="0"/>
              <a:t>66</a:t>
            </a:r>
            <a:r>
              <a:rPr lang="fr-CA" sz="2600" i="1" smtClean="0"/>
              <a:t> </a:t>
            </a:r>
            <a:r>
              <a:rPr lang="fr-CA" sz="2600" i="1" smtClean="0">
                <a:sym typeface="Symbol" pitchFamily="18" charset="2"/>
              </a:rPr>
              <a:t></a:t>
            </a:r>
            <a:r>
              <a:rPr lang="fr-CA" sz="2600" i="1" smtClean="0">
                <a:latin typeface="Symbol" pitchFamily="18" charset="2"/>
              </a:rPr>
              <a:t>20</a:t>
            </a:r>
          </a:p>
          <a:p>
            <a:pPr marL="355600" indent="-355600" eaLnBrk="1" hangingPunct="1">
              <a:lnSpc>
                <a:spcPct val="90000"/>
              </a:lnSpc>
              <a:spcBef>
                <a:spcPct val="10000"/>
              </a:spcBef>
              <a:spcAft>
                <a:spcPct val="30000"/>
              </a:spcAft>
            </a:pPr>
            <a:r>
              <a:rPr lang="fr-CA" sz="2600" i="1" smtClean="0"/>
              <a:t>x</a:t>
            </a:r>
            <a:r>
              <a:rPr lang="fr-CA" sz="2600" i="1" baseline="-25000" smtClean="0"/>
              <a:t>ij </a:t>
            </a:r>
            <a:r>
              <a:rPr lang="fr-CA" sz="2600" i="1" smtClean="0">
                <a:sym typeface="Symbol" pitchFamily="18" charset="2"/>
              </a:rPr>
              <a:t></a:t>
            </a:r>
            <a:r>
              <a:rPr lang="fr-CA" sz="2600" i="1" smtClean="0">
                <a:latin typeface="Symbol" pitchFamily="18" charset="2"/>
              </a:rPr>
              <a:t>0</a:t>
            </a:r>
          </a:p>
        </p:txBody>
      </p:sp>
    </p:spTree>
    <p:extLst>
      <p:ext uri="{BB962C8B-B14F-4D97-AF65-F5344CB8AC3E}">
        <p14:creationId xmlns:p14="http://schemas.microsoft.com/office/powerpoint/2010/main" val="249069759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mtClean="0"/>
              <a:t>C2-</a:t>
            </a:r>
            <a:fld id="{B5F4EB08-3257-4853-A187-C519D91565EC}" type="slidenum">
              <a:rPr lang="fr-FR" smtClean="0"/>
              <a:pPr eaLnBrk="1" hangingPunct="1"/>
              <a:t>51</a:t>
            </a:fld>
            <a:endParaRPr lang="fr-FR" smtClean="0"/>
          </a:p>
        </p:txBody>
      </p:sp>
      <p:sp>
        <p:nvSpPr>
          <p:cNvPr id="59395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Exemple 6: problème de transport</a:t>
            </a:r>
            <a:endParaRPr lang="fr-FR" smtClean="0"/>
          </a:p>
        </p:txBody>
      </p:sp>
      <p:sp>
        <p:nvSpPr>
          <p:cNvPr id="59396" name="Rectangle 7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/>
            <a:r>
              <a:rPr lang="fr-CA" smtClean="0"/>
              <a:t>Déterminer le plan d’approvisionnement de deux entrepôts situés à Montréal et Kingston, dont la demande est respectivement de 280 et 200 unités par semaine</a:t>
            </a:r>
          </a:p>
          <a:p>
            <a:pPr eaLnBrk="1" hangingPunct="1"/>
            <a:r>
              <a:rPr lang="fr-CA" smtClean="0"/>
              <a:t>Trois usines situées à Trois-Rivières, Hull et Toronto dont la capacité est respectivement de 100, 100 et 300 unités par semaine sont utilisées pour approvisionner les entrepôts</a:t>
            </a:r>
          </a:p>
          <a:p>
            <a:pPr eaLnBrk="1" hangingPunct="1"/>
            <a:r>
              <a:rPr lang="fr-CA" smtClean="0"/>
              <a:t>On doit minimiser les coûts d’approvisionnement</a:t>
            </a:r>
          </a:p>
        </p:txBody>
      </p:sp>
    </p:spTree>
    <p:extLst>
      <p:ext uri="{BB962C8B-B14F-4D97-AF65-F5344CB8AC3E}">
        <p14:creationId xmlns:p14="http://schemas.microsoft.com/office/powerpoint/2010/main" val="136696361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mtClean="0"/>
              <a:t>C2-</a:t>
            </a:r>
            <a:fld id="{218EA5A2-0F47-42A8-AD34-602E1295F9CA}" type="slidenum">
              <a:rPr lang="fr-FR" smtClean="0"/>
              <a:pPr eaLnBrk="1" hangingPunct="1"/>
              <a:t>52</a:t>
            </a:fld>
            <a:endParaRPr lang="fr-FR" smtClean="0"/>
          </a:p>
        </p:txBody>
      </p:sp>
      <p:sp>
        <p:nvSpPr>
          <p:cNvPr id="60419" name="Rectangle 9"/>
          <p:cNvSpPr>
            <a:spLocks noChangeArrowheads="1"/>
          </p:cNvSpPr>
          <p:nvPr/>
        </p:nvSpPr>
        <p:spPr bwMode="auto">
          <a:xfrm>
            <a:off x="198438" y="1030288"/>
            <a:ext cx="8742362" cy="1144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marL="342900" indent="-342900" defTabSz="762000" eaLnBrk="0" hangingPunct="0">
              <a:spcBef>
                <a:spcPct val="20000"/>
              </a:spcBef>
              <a:buFontTx/>
              <a:buChar char="•"/>
            </a:pPr>
            <a:r>
              <a:rPr lang="fr-CA" sz="2600">
                <a:solidFill>
                  <a:srgbClr val="000000"/>
                </a:solidFill>
                <a:latin typeface="Times New Roman" pitchFamily="18" charset="0"/>
              </a:rPr>
              <a:t>On doit approvisionner deux entrepôts: Montréal et Kingston à partir de trois usines: Trois-Rivières, Hull, et Toronto</a:t>
            </a:r>
          </a:p>
        </p:txBody>
      </p:sp>
      <p:sp>
        <p:nvSpPr>
          <p:cNvPr id="60420" name="Rectangle 10"/>
          <p:cNvSpPr>
            <a:spLocks noChangeArrowheads="1"/>
          </p:cNvSpPr>
          <p:nvPr/>
        </p:nvSpPr>
        <p:spPr bwMode="auto">
          <a:xfrm>
            <a:off x="198438" y="5349875"/>
            <a:ext cx="8702675" cy="88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/>
          <a:p>
            <a:pPr marL="346075" indent="-346075" defTabSz="762000" eaLnBrk="0" hangingPunct="0">
              <a:spcBef>
                <a:spcPct val="20000"/>
              </a:spcBef>
              <a:buFontTx/>
              <a:buChar char="•"/>
            </a:pPr>
            <a:r>
              <a:rPr lang="fr-CA" sz="2600">
                <a:solidFill>
                  <a:srgbClr val="000000"/>
                </a:solidFill>
                <a:latin typeface="Times New Roman" pitchFamily="18" charset="0"/>
              </a:rPr>
              <a:t>Comment doit-on approvisionner les deux entrepôts afin de minimiser le coût de distribution?</a:t>
            </a:r>
          </a:p>
        </p:txBody>
      </p:sp>
      <p:graphicFrame>
        <p:nvGraphicFramePr>
          <p:cNvPr id="60421" name="Object 11">
            <a:hlinkClick r:id="" action="ppaction://ole?verb=0"/>
          </p:cNvPr>
          <p:cNvGraphicFramePr>
            <a:graphicFrameLocks/>
          </p:cNvGraphicFramePr>
          <p:nvPr/>
        </p:nvGraphicFramePr>
        <p:xfrm>
          <a:off x="579438" y="2012950"/>
          <a:ext cx="8534400" cy="317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9620" name="Feuille de calcul" r:id="rId4" imgW="4657868" imgH="1809655" progId="Excel.Sheet.8">
                  <p:embed/>
                </p:oleObj>
              </mc:Choice>
              <mc:Fallback>
                <p:oleObj name="Feuille de calcul" r:id="rId4" imgW="4657868" imgH="1809655" progId="Excel.Sheet.8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9438" y="2012950"/>
                        <a:ext cx="8534400" cy="3171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28398" dir="9206097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0422" name="Rectangle 12"/>
          <p:cNvSpPr>
            <a:spLocks noGrp="1" noChangeArrowheads="1"/>
          </p:cNvSpPr>
          <p:nvPr>
            <p:ph type="title"/>
          </p:nvPr>
        </p:nvSpPr>
        <p:spPr>
          <a:xfrm>
            <a:off x="457200" y="74613"/>
            <a:ext cx="8229600" cy="952500"/>
          </a:xfrm>
        </p:spPr>
        <p:txBody>
          <a:bodyPr/>
          <a:lstStyle/>
          <a:p>
            <a:pPr eaLnBrk="1" hangingPunct="1"/>
            <a:r>
              <a:rPr lang="fr-CA" smtClean="0"/>
              <a:t>Exemple 6: les données</a:t>
            </a:r>
            <a:endParaRPr lang="fr-FR" smtClean="0"/>
          </a:p>
        </p:txBody>
      </p:sp>
    </p:spTree>
    <p:extLst>
      <p:ext uri="{BB962C8B-B14F-4D97-AF65-F5344CB8AC3E}">
        <p14:creationId xmlns:p14="http://schemas.microsoft.com/office/powerpoint/2010/main" val="89577004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mtClean="0"/>
              <a:t>C2-</a:t>
            </a:r>
            <a:fld id="{D660C65D-7AD0-42FE-8257-145E1305CCBD}" type="slidenum">
              <a:rPr lang="fr-FR" smtClean="0"/>
              <a:pPr eaLnBrk="1" hangingPunct="1"/>
              <a:t>53</a:t>
            </a:fld>
            <a:endParaRPr lang="fr-FR" smtClean="0"/>
          </a:p>
        </p:txBody>
      </p:sp>
      <p:sp>
        <p:nvSpPr>
          <p:cNvPr id="61443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Exemple 6: les variables de décision</a:t>
            </a:r>
            <a:endParaRPr lang="fr-FR" smtClean="0"/>
          </a:p>
        </p:txBody>
      </p:sp>
      <p:sp>
        <p:nvSpPr>
          <p:cNvPr id="61444" name="Rectangle 6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/>
            <a:r>
              <a:rPr lang="fr-CA" i="1" smtClean="0"/>
              <a:t>x</a:t>
            </a:r>
            <a:r>
              <a:rPr lang="fr-CA" i="1" baseline="-25000" smtClean="0"/>
              <a:t>ij</a:t>
            </a:r>
            <a:r>
              <a:rPr lang="fr-CA" smtClean="0"/>
              <a:t>: nombre d’unités transportées de l’usine </a:t>
            </a:r>
            <a:r>
              <a:rPr lang="fr-CA" i="1" smtClean="0"/>
              <a:t>i</a:t>
            </a:r>
            <a:r>
              <a:rPr lang="fr-CA" smtClean="0"/>
              <a:t> à 	l’entrepôt </a:t>
            </a:r>
            <a:r>
              <a:rPr lang="fr-CA" i="1" smtClean="0"/>
              <a:t>j</a:t>
            </a:r>
          </a:p>
          <a:p>
            <a:pPr lvl="1" eaLnBrk="1" hangingPunct="1">
              <a:buFontTx/>
              <a:buNone/>
            </a:pPr>
            <a:r>
              <a:rPr lang="fr-CA" smtClean="0"/>
              <a:t>		</a:t>
            </a:r>
            <a:r>
              <a:rPr lang="fr-CA" i="1" smtClean="0"/>
              <a:t>i = 1, 2, 3 </a:t>
            </a:r>
          </a:p>
          <a:p>
            <a:pPr lvl="1" eaLnBrk="1" hangingPunct="1">
              <a:buFontTx/>
              <a:buNone/>
            </a:pPr>
            <a:r>
              <a:rPr lang="fr-CA" i="1" smtClean="0"/>
              <a:t>		j = 1, 2</a:t>
            </a:r>
          </a:p>
        </p:txBody>
      </p:sp>
    </p:spTree>
    <p:extLst>
      <p:ext uri="{BB962C8B-B14F-4D97-AF65-F5344CB8AC3E}">
        <p14:creationId xmlns:p14="http://schemas.microsoft.com/office/powerpoint/2010/main" val="257112497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mtClean="0"/>
              <a:t>C2-</a:t>
            </a:r>
            <a:fld id="{871A32BB-3446-49CD-86FD-902B4FBD475E}" type="slidenum">
              <a:rPr lang="fr-FR" smtClean="0"/>
              <a:pPr eaLnBrk="1" hangingPunct="1"/>
              <a:t>54</a:t>
            </a:fld>
            <a:endParaRPr lang="fr-FR" smtClean="0"/>
          </a:p>
        </p:txBody>
      </p:sp>
      <p:sp>
        <p:nvSpPr>
          <p:cNvPr id="62467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Exemple 6: la fonction objectif</a:t>
            </a:r>
            <a:endParaRPr lang="fr-FR" smtClean="0"/>
          </a:p>
        </p:txBody>
      </p:sp>
      <p:sp>
        <p:nvSpPr>
          <p:cNvPr id="62468" name="Rectangle 6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>
              <a:spcBef>
                <a:spcPct val="10000"/>
              </a:spcBef>
            </a:pPr>
            <a:r>
              <a:rPr lang="fr-CA" smtClean="0"/>
              <a:t>Min </a:t>
            </a:r>
            <a:r>
              <a:rPr lang="fr-CA" i="1" smtClean="0"/>
              <a:t>z = 6x</a:t>
            </a:r>
            <a:r>
              <a:rPr lang="fr-CA" i="1" baseline="-25000" smtClean="0"/>
              <a:t>11</a:t>
            </a:r>
            <a:r>
              <a:rPr lang="fr-CA" i="1" smtClean="0"/>
              <a:t> + 11x</a:t>
            </a:r>
            <a:r>
              <a:rPr lang="fr-CA" i="1" baseline="-25000" smtClean="0"/>
              <a:t>12</a:t>
            </a:r>
            <a:r>
              <a:rPr lang="fr-CA" i="1" smtClean="0"/>
              <a:t> + 7x</a:t>
            </a:r>
            <a:r>
              <a:rPr lang="fr-CA" i="1" baseline="-25000" smtClean="0"/>
              <a:t>21</a:t>
            </a:r>
            <a:r>
              <a:rPr lang="fr-CA" i="1" smtClean="0"/>
              <a:t> + 5x</a:t>
            </a:r>
            <a:r>
              <a:rPr lang="fr-CA" i="1" baseline="-25000" smtClean="0"/>
              <a:t>22 </a:t>
            </a:r>
            <a:r>
              <a:rPr lang="fr-CA" i="1" smtClean="0"/>
              <a:t>+ 14x</a:t>
            </a:r>
            <a:r>
              <a:rPr lang="fr-CA" i="1" baseline="-25000" smtClean="0"/>
              <a:t>31</a:t>
            </a:r>
            <a:r>
              <a:rPr lang="fr-CA" i="1" smtClean="0"/>
              <a:t> + 6x</a:t>
            </a:r>
            <a:r>
              <a:rPr lang="fr-CA" i="1" baseline="-25000" smtClean="0"/>
              <a:t>32</a:t>
            </a:r>
          </a:p>
        </p:txBody>
      </p:sp>
    </p:spTree>
    <p:extLst>
      <p:ext uri="{BB962C8B-B14F-4D97-AF65-F5344CB8AC3E}">
        <p14:creationId xmlns:p14="http://schemas.microsoft.com/office/powerpoint/2010/main" val="287221059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mtClean="0"/>
              <a:t>C2-</a:t>
            </a:r>
            <a:fld id="{FFE1AE66-454A-42A1-8742-A8D52D7FA0BA}" type="slidenum">
              <a:rPr lang="fr-FR" smtClean="0"/>
              <a:pPr eaLnBrk="1" hangingPunct="1"/>
              <a:t>55</a:t>
            </a:fld>
            <a:endParaRPr lang="fr-FR" smtClean="0"/>
          </a:p>
        </p:txBody>
      </p:sp>
      <p:sp>
        <p:nvSpPr>
          <p:cNvPr id="63491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Exemple 6: les contraintes</a:t>
            </a:r>
            <a:endParaRPr lang="fr-FR" smtClean="0"/>
          </a:p>
        </p:txBody>
      </p:sp>
      <p:sp>
        <p:nvSpPr>
          <p:cNvPr id="70663" name="Rectangle 6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0488" tIns="44450" rIns="90488" bIns="44450"/>
          <a:lstStyle/>
          <a:p>
            <a:pPr marL="228600" indent="-228600" eaLnBrk="1" hangingPunct="1">
              <a:lnSpc>
                <a:spcPct val="80000"/>
              </a:lnSpc>
              <a:spcBef>
                <a:spcPct val="10000"/>
              </a:spcBef>
              <a:spcAft>
                <a:spcPct val="30000"/>
              </a:spcAft>
            </a:pPr>
            <a:r>
              <a:rPr lang="fr-CA" smtClean="0"/>
              <a:t>Contraintes de demande</a:t>
            </a:r>
          </a:p>
          <a:p>
            <a:pPr lvl="1" eaLnBrk="1" hangingPunct="1">
              <a:lnSpc>
                <a:spcPct val="80000"/>
              </a:lnSpc>
              <a:spcBef>
                <a:spcPct val="10000"/>
              </a:spcBef>
              <a:spcAft>
                <a:spcPct val="30000"/>
              </a:spcAft>
              <a:buFontTx/>
              <a:buNone/>
            </a:pPr>
            <a:r>
              <a:rPr lang="fr-CA" i="1" smtClean="0"/>
              <a:t>x</a:t>
            </a:r>
            <a:r>
              <a:rPr lang="fr-CA" i="1" baseline="-25000" smtClean="0"/>
              <a:t>11 </a:t>
            </a:r>
            <a:r>
              <a:rPr lang="fr-CA" i="1" smtClean="0"/>
              <a:t>+ x</a:t>
            </a:r>
            <a:r>
              <a:rPr lang="fr-CA" i="1" baseline="-25000" smtClean="0"/>
              <a:t>21 </a:t>
            </a:r>
            <a:r>
              <a:rPr lang="fr-CA" i="1" smtClean="0"/>
              <a:t>+ x</a:t>
            </a:r>
            <a:r>
              <a:rPr lang="fr-CA" i="1" baseline="-25000" smtClean="0"/>
              <a:t>31</a:t>
            </a:r>
            <a:r>
              <a:rPr lang="fr-CA" i="1" smtClean="0"/>
              <a:t> </a:t>
            </a:r>
            <a:r>
              <a:rPr lang="fr-CA" i="1" smtClean="0">
                <a:sym typeface="Symbol" pitchFamily="18" charset="2"/>
              </a:rPr>
              <a:t></a:t>
            </a:r>
            <a:r>
              <a:rPr lang="fr-CA" i="1" smtClean="0">
                <a:latin typeface="Symbol" pitchFamily="18" charset="2"/>
              </a:rPr>
              <a:t>280</a:t>
            </a:r>
          </a:p>
          <a:p>
            <a:pPr lvl="1" eaLnBrk="1" hangingPunct="1">
              <a:lnSpc>
                <a:spcPct val="80000"/>
              </a:lnSpc>
              <a:spcBef>
                <a:spcPct val="10000"/>
              </a:spcBef>
              <a:spcAft>
                <a:spcPct val="30000"/>
              </a:spcAft>
              <a:buFontTx/>
              <a:buNone/>
            </a:pPr>
            <a:r>
              <a:rPr lang="fr-CA" i="1" smtClean="0"/>
              <a:t>x</a:t>
            </a:r>
            <a:r>
              <a:rPr lang="fr-CA" i="1" baseline="-25000" smtClean="0"/>
              <a:t>12 </a:t>
            </a:r>
            <a:r>
              <a:rPr lang="fr-CA" i="1" smtClean="0"/>
              <a:t>+ x</a:t>
            </a:r>
            <a:r>
              <a:rPr lang="fr-CA" i="1" baseline="-25000" smtClean="0"/>
              <a:t>22 </a:t>
            </a:r>
            <a:r>
              <a:rPr lang="fr-CA" i="1" smtClean="0"/>
              <a:t>+ x</a:t>
            </a:r>
            <a:r>
              <a:rPr lang="fr-CA" i="1" baseline="-25000" smtClean="0"/>
              <a:t>32</a:t>
            </a:r>
            <a:r>
              <a:rPr lang="fr-CA" i="1" smtClean="0"/>
              <a:t> </a:t>
            </a:r>
            <a:r>
              <a:rPr lang="fr-CA" i="1" smtClean="0">
                <a:sym typeface="Symbol" pitchFamily="18" charset="2"/>
              </a:rPr>
              <a:t></a:t>
            </a:r>
            <a:r>
              <a:rPr lang="fr-CA" i="1" smtClean="0">
                <a:latin typeface="Symbol" pitchFamily="18" charset="2"/>
              </a:rPr>
              <a:t>200</a:t>
            </a:r>
            <a:endParaRPr lang="fr-CA" i="1" smtClean="0"/>
          </a:p>
          <a:p>
            <a:pPr marL="228600" indent="-228600" eaLnBrk="1" hangingPunct="1">
              <a:lnSpc>
                <a:spcPct val="80000"/>
              </a:lnSpc>
              <a:spcBef>
                <a:spcPct val="10000"/>
              </a:spcBef>
              <a:spcAft>
                <a:spcPct val="30000"/>
              </a:spcAft>
            </a:pPr>
            <a:r>
              <a:rPr lang="fr-CA" smtClean="0"/>
              <a:t>Contraintes de capacité</a:t>
            </a:r>
          </a:p>
          <a:p>
            <a:pPr lvl="1" eaLnBrk="1" hangingPunct="1">
              <a:lnSpc>
                <a:spcPct val="80000"/>
              </a:lnSpc>
              <a:spcBef>
                <a:spcPct val="10000"/>
              </a:spcBef>
              <a:spcAft>
                <a:spcPct val="30000"/>
              </a:spcAft>
              <a:buFontTx/>
              <a:buNone/>
            </a:pPr>
            <a:r>
              <a:rPr lang="fr-CA" i="1" smtClean="0"/>
              <a:t>x</a:t>
            </a:r>
            <a:r>
              <a:rPr lang="fr-CA" i="1" baseline="-25000" smtClean="0"/>
              <a:t>11 </a:t>
            </a:r>
            <a:r>
              <a:rPr lang="fr-CA" i="1" smtClean="0"/>
              <a:t>+ x</a:t>
            </a:r>
            <a:r>
              <a:rPr lang="fr-CA" i="1" baseline="-25000" smtClean="0"/>
              <a:t>12</a:t>
            </a:r>
            <a:r>
              <a:rPr lang="fr-CA" i="1" smtClean="0"/>
              <a:t> </a:t>
            </a:r>
            <a:r>
              <a:rPr lang="fr-CA" i="1" smtClean="0">
                <a:cs typeface="Times New Roman" pitchFamily="18" charset="0"/>
              </a:rPr>
              <a:t>≤ 10</a:t>
            </a:r>
            <a:r>
              <a:rPr lang="fr-CA" i="1" smtClean="0">
                <a:latin typeface="Symbol" pitchFamily="18" charset="2"/>
              </a:rPr>
              <a:t>0</a:t>
            </a:r>
          </a:p>
          <a:p>
            <a:pPr lvl="1" eaLnBrk="1" hangingPunct="1">
              <a:lnSpc>
                <a:spcPct val="80000"/>
              </a:lnSpc>
              <a:spcBef>
                <a:spcPct val="10000"/>
              </a:spcBef>
              <a:spcAft>
                <a:spcPct val="30000"/>
              </a:spcAft>
              <a:buFontTx/>
              <a:buNone/>
            </a:pPr>
            <a:r>
              <a:rPr lang="fr-CA" i="1" smtClean="0"/>
              <a:t>x</a:t>
            </a:r>
            <a:r>
              <a:rPr lang="fr-CA" i="1" baseline="-25000" smtClean="0"/>
              <a:t>21 </a:t>
            </a:r>
            <a:r>
              <a:rPr lang="fr-CA" i="1" smtClean="0"/>
              <a:t>+ x</a:t>
            </a:r>
            <a:r>
              <a:rPr lang="fr-CA" i="1" baseline="-25000" smtClean="0"/>
              <a:t>22</a:t>
            </a:r>
            <a:r>
              <a:rPr lang="fr-CA" i="1" smtClean="0"/>
              <a:t> </a:t>
            </a:r>
            <a:r>
              <a:rPr lang="fr-CA" i="1" smtClean="0">
                <a:cs typeface="Times New Roman" pitchFamily="18" charset="0"/>
              </a:rPr>
              <a:t>≤ 10</a:t>
            </a:r>
            <a:r>
              <a:rPr lang="fr-CA" i="1" smtClean="0">
                <a:latin typeface="Symbol" pitchFamily="18" charset="2"/>
              </a:rPr>
              <a:t>0</a:t>
            </a:r>
          </a:p>
          <a:p>
            <a:pPr lvl="1" eaLnBrk="1" hangingPunct="1">
              <a:lnSpc>
                <a:spcPct val="80000"/>
              </a:lnSpc>
              <a:spcBef>
                <a:spcPct val="10000"/>
              </a:spcBef>
              <a:spcAft>
                <a:spcPct val="30000"/>
              </a:spcAft>
              <a:buFontTx/>
              <a:buNone/>
            </a:pPr>
            <a:r>
              <a:rPr lang="fr-CA" i="1" smtClean="0"/>
              <a:t>x</a:t>
            </a:r>
            <a:r>
              <a:rPr lang="fr-CA" i="1" baseline="-25000" smtClean="0"/>
              <a:t>31 </a:t>
            </a:r>
            <a:r>
              <a:rPr lang="fr-CA" i="1" smtClean="0"/>
              <a:t>+ x</a:t>
            </a:r>
            <a:r>
              <a:rPr lang="fr-CA" i="1" baseline="-25000" smtClean="0"/>
              <a:t>32</a:t>
            </a:r>
            <a:r>
              <a:rPr lang="fr-CA" i="1" smtClean="0"/>
              <a:t> </a:t>
            </a:r>
            <a:r>
              <a:rPr lang="fr-CA" i="1" smtClean="0">
                <a:cs typeface="Times New Roman" pitchFamily="18" charset="0"/>
              </a:rPr>
              <a:t>≤ 30</a:t>
            </a:r>
            <a:r>
              <a:rPr lang="fr-CA" i="1" smtClean="0">
                <a:latin typeface="Symbol" pitchFamily="18" charset="2"/>
              </a:rPr>
              <a:t>0</a:t>
            </a:r>
            <a:endParaRPr lang="fr-CA" i="1" smtClean="0"/>
          </a:p>
          <a:p>
            <a:pPr marL="228600" indent="-228600" eaLnBrk="1" hangingPunct="1">
              <a:lnSpc>
                <a:spcPct val="80000"/>
              </a:lnSpc>
              <a:spcBef>
                <a:spcPct val="10000"/>
              </a:spcBef>
              <a:spcAft>
                <a:spcPct val="30000"/>
              </a:spcAft>
            </a:pPr>
            <a:r>
              <a:rPr lang="fr-CA" smtClean="0"/>
              <a:t>Non négativité et intégrité</a:t>
            </a:r>
            <a:endParaRPr lang="fr-CA" smtClean="0">
              <a:latin typeface="Symbol" pitchFamily="18" charset="2"/>
            </a:endParaRPr>
          </a:p>
          <a:p>
            <a:pPr lvl="1" eaLnBrk="1" hangingPunct="1">
              <a:lnSpc>
                <a:spcPct val="80000"/>
              </a:lnSpc>
              <a:spcBef>
                <a:spcPct val="10000"/>
              </a:spcBef>
              <a:spcAft>
                <a:spcPct val="30000"/>
              </a:spcAft>
              <a:buFontTx/>
              <a:buNone/>
            </a:pPr>
            <a:r>
              <a:rPr lang="fr-CA" smtClean="0"/>
              <a:t> </a:t>
            </a:r>
            <a:r>
              <a:rPr lang="fr-CA" i="1" smtClean="0"/>
              <a:t>x</a:t>
            </a:r>
            <a:r>
              <a:rPr lang="fr-CA" i="1" baseline="-25000" smtClean="0"/>
              <a:t>ij </a:t>
            </a:r>
            <a:r>
              <a:rPr lang="fr-CA" i="1" smtClean="0">
                <a:sym typeface="Symbol" pitchFamily="18" charset="2"/>
              </a:rPr>
              <a:t> 0</a:t>
            </a:r>
            <a:r>
              <a:rPr lang="fr-CA" smtClean="0">
                <a:sym typeface="Symbol" pitchFamily="18" charset="2"/>
              </a:rPr>
              <a:t> et entiers</a:t>
            </a:r>
            <a:r>
              <a:rPr lang="fr-CA" smtClean="0">
                <a:latin typeface="Symbol" pitchFamily="18" charset="2"/>
              </a:rPr>
              <a:t></a:t>
            </a:r>
          </a:p>
        </p:txBody>
      </p:sp>
    </p:spTree>
    <p:extLst>
      <p:ext uri="{BB962C8B-B14F-4D97-AF65-F5344CB8AC3E}">
        <p14:creationId xmlns:p14="http://schemas.microsoft.com/office/powerpoint/2010/main" val="7694811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mtClean="0"/>
              <a:t>C2-</a:t>
            </a:r>
            <a:fld id="{9565E0BA-0E36-46FD-87B1-9321E3E97D23}" type="slidenum">
              <a:rPr lang="fr-FR" smtClean="0"/>
              <a:pPr eaLnBrk="1" hangingPunct="1"/>
              <a:t>56</a:t>
            </a:fld>
            <a:endParaRPr lang="fr-FR" smtClean="0"/>
          </a:p>
        </p:txBody>
      </p:sp>
      <p:sp>
        <p:nvSpPr>
          <p:cNvPr id="65539" name="Rectangle 9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Exemple 7: problème des franchises</a:t>
            </a:r>
            <a:endParaRPr lang="fr-FR" smtClean="0"/>
          </a:p>
        </p:txBody>
      </p:sp>
      <p:sp>
        <p:nvSpPr>
          <p:cNvPr id="65540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eaLnBrk="1" hangingPunct="1"/>
            <a:r>
              <a:rPr lang="fr-FR" smtClean="0"/>
              <a:t>Une chaîne de restaurants doit ouvrir des franchises pour assurer une présence dans tous les secteurs d’une région ou un secteur limitrophe</a:t>
            </a:r>
          </a:p>
          <a:p>
            <a:pPr eaLnBrk="1" hangingPunct="1"/>
            <a:r>
              <a:rPr lang="fr-FR" smtClean="0"/>
              <a:t>Les secteurs:</a:t>
            </a:r>
            <a:endParaRPr lang="en-US" smtClean="0"/>
          </a:p>
        </p:txBody>
      </p:sp>
      <p:pic>
        <p:nvPicPr>
          <p:cNvPr id="65541" name="Picture 8" descr="region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959100" y="3109913"/>
            <a:ext cx="4670425" cy="3300412"/>
          </a:xfrm>
          <a:noFill/>
        </p:spPr>
      </p:pic>
    </p:spTree>
    <p:extLst>
      <p:ext uri="{BB962C8B-B14F-4D97-AF65-F5344CB8AC3E}">
        <p14:creationId xmlns:p14="http://schemas.microsoft.com/office/powerpoint/2010/main" val="283964824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mtClean="0"/>
              <a:t>C2-</a:t>
            </a:r>
            <a:fld id="{B03E24B2-6B4A-4973-B59D-0261CF28DB47}" type="slidenum">
              <a:rPr lang="fr-FR" smtClean="0"/>
              <a:pPr eaLnBrk="1" hangingPunct="1"/>
              <a:t>57</a:t>
            </a:fld>
            <a:endParaRPr lang="fr-FR" smtClean="0"/>
          </a:p>
        </p:txBody>
      </p:sp>
      <p:sp>
        <p:nvSpPr>
          <p:cNvPr id="66563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Exemple 7: le problème</a:t>
            </a:r>
            <a:endParaRPr lang="fr-FR" smtClean="0"/>
          </a:p>
        </p:txBody>
      </p:sp>
      <p:sp>
        <p:nvSpPr>
          <p:cNvPr id="66564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eaLnBrk="1" hangingPunct="1"/>
            <a:r>
              <a:rPr lang="fr-FR" smtClean="0"/>
              <a:t>Combien de franchises au minimum la chaîne de restaurants doit-elle ouvrir et dans quels secteurs?</a:t>
            </a:r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00890244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mtClean="0"/>
              <a:t>C2-</a:t>
            </a:r>
            <a:fld id="{522850A6-5E21-46C8-8CA8-120CA2C13BAA}" type="slidenum">
              <a:rPr lang="fr-FR" smtClean="0"/>
              <a:pPr eaLnBrk="1" hangingPunct="1"/>
              <a:t>58</a:t>
            </a:fld>
            <a:endParaRPr lang="fr-FR" smtClean="0"/>
          </a:p>
        </p:txBody>
      </p:sp>
      <p:sp>
        <p:nvSpPr>
          <p:cNvPr id="67587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Exemple 7: les variables de décision</a:t>
            </a:r>
            <a:endParaRPr lang="fr-FR" smtClean="0"/>
          </a:p>
        </p:txBody>
      </p:sp>
      <p:graphicFrame>
        <p:nvGraphicFramePr>
          <p:cNvPr id="67588" name="Object 7"/>
          <p:cNvGraphicFramePr>
            <a:graphicFrameLocks noGrp="1" noChangeAspect="1"/>
          </p:cNvGraphicFramePr>
          <p:nvPr>
            <p:ph idx="1"/>
          </p:nvPr>
        </p:nvGraphicFramePr>
        <p:xfrm>
          <a:off x="388938" y="2001838"/>
          <a:ext cx="8496300" cy="854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0644" name="Equation" r:id="rId4" imgW="4541475" imgH="449496" progId="Equation.3">
                  <p:embed/>
                </p:oleObj>
              </mc:Choice>
              <mc:Fallback>
                <p:oleObj name="Equation" r:id="rId4" imgW="4541475" imgH="449496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8938" y="2001838"/>
                        <a:ext cx="8496300" cy="8540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00000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7828693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mtClean="0"/>
              <a:t>C2-</a:t>
            </a:r>
            <a:fld id="{5DE7811C-309E-4F82-9975-93693DC300D8}" type="slidenum">
              <a:rPr lang="fr-FR" smtClean="0"/>
              <a:pPr eaLnBrk="1" hangingPunct="1"/>
              <a:t>59</a:t>
            </a:fld>
            <a:endParaRPr lang="fr-FR" smtClean="0"/>
          </a:p>
        </p:txBody>
      </p:sp>
      <p:sp>
        <p:nvSpPr>
          <p:cNvPr id="68611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Exemple 7: la fonction objectif</a:t>
            </a:r>
            <a:endParaRPr lang="fr-FR" smtClean="0"/>
          </a:p>
        </p:txBody>
      </p:sp>
      <p:sp>
        <p:nvSpPr>
          <p:cNvPr id="68612" name="Rectangle 7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>
              <a:spcBef>
                <a:spcPct val="10000"/>
              </a:spcBef>
            </a:pPr>
            <a:r>
              <a:rPr lang="fr-CA" smtClean="0"/>
              <a:t>Min </a:t>
            </a:r>
            <a:r>
              <a:rPr lang="fr-CA" i="1" smtClean="0"/>
              <a:t>z = v</a:t>
            </a:r>
            <a:r>
              <a:rPr lang="fr-CA" i="1" baseline="-25000" smtClean="0"/>
              <a:t>1</a:t>
            </a:r>
            <a:r>
              <a:rPr lang="fr-CA" i="1" smtClean="0"/>
              <a:t> + v</a:t>
            </a:r>
            <a:r>
              <a:rPr lang="fr-CA" i="1" baseline="-25000" smtClean="0"/>
              <a:t>2 </a:t>
            </a:r>
            <a:r>
              <a:rPr lang="fr-CA" i="1" smtClean="0"/>
              <a:t>+ … + v</a:t>
            </a:r>
            <a:r>
              <a:rPr lang="fr-CA" i="1" baseline="-25000" smtClean="0"/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367595785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mtClean="0"/>
              <a:t>C2-</a:t>
            </a:r>
            <a:fld id="{642B71F5-D2B0-4674-A776-E0268D0E01E0}" type="slidenum">
              <a:rPr lang="fr-FR" smtClean="0"/>
              <a:pPr eaLnBrk="1" hangingPunct="1"/>
              <a:t>60</a:t>
            </a:fld>
            <a:endParaRPr lang="fr-FR" smtClean="0"/>
          </a:p>
          <a:p>
            <a:pPr eaLnBrk="1" hangingPunct="1"/>
            <a:endParaRPr lang="fr-FR" smtClean="0"/>
          </a:p>
        </p:txBody>
      </p:sp>
      <p:sp>
        <p:nvSpPr>
          <p:cNvPr id="69635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69636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69637" name="Rectangle 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69638" name="Rectangle 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69639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368300" y="1625600"/>
            <a:ext cx="8356600" cy="4876800"/>
          </a:xfrm>
          <a:noFill/>
        </p:spPr>
        <p:txBody>
          <a:bodyPr lIns="90488" tIns="44450" rIns="90488" bIns="44450"/>
          <a:lstStyle/>
          <a:p>
            <a:pPr>
              <a:spcBef>
                <a:spcPct val="10000"/>
              </a:spcBef>
            </a:pPr>
            <a:r>
              <a:rPr lang="fr-CA" i="1" smtClean="0"/>
              <a:t>v</a:t>
            </a:r>
            <a:r>
              <a:rPr lang="fr-CA" i="1" baseline="-25000" smtClean="0"/>
              <a:t>1</a:t>
            </a:r>
            <a:r>
              <a:rPr lang="fr-CA" i="1" smtClean="0"/>
              <a:t> + v</a:t>
            </a:r>
            <a:r>
              <a:rPr lang="fr-CA" i="1" baseline="-25000" smtClean="0"/>
              <a:t>2 </a:t>
            </a:r>
            <a:r>
              <a:rPr lang="fr-CA" i="1" smtClean="0"/>
              <a:t>+ v</a:t>
            </a:r>
            <a:r>
              <a:rPr lang="fr-CA" i="1" baseline="-25000" smtClean="0"/>
              <a:t>3</a:t>
            </a:r>
            <a:r>
              <a:rPr lang="fr-CA" i="1" smtClean="0"/>
              <a:t> </a:t>
            </a:r>
            <a:r>
              <a:rPr lang="fr-CA" i="1" smtClean="0">
                <a:sym typeface="Symbol" pitchFamily="18" charset="2"/>
              </a:rPr>
              <a:t> 1</a:t>
            </a:r>
          </a:p>
          <a:p>
            <a:pPr lvl="1">
              <a:spcBef>
                <a:spcPct val="10000"/>
              </a:spcBef>
            </a:pPr>
            <a:r>
              <a:rPr lang="fr-CA" smtClean="0">
                <a:sym typeface="Symbol" pitchFamily="18" charset="2"/>
              </a:rPr>
              <a:t>Franchise se situe dans le secteur 1</a:t>
            </a:r>
          </a:p>
          <a:p>
            <a:pPr>
              <a:spcBef>
                <a:spcPct val="10000"/>
              </a:spcBef>
            </a:pPr>
            <a:r>
              <a:rPr lang="fr-CA" i="1" smtClean="0"/>
              <a:t>v</a:t>
            </a:r>
            <a:r>
              <a:rPr lang="fr-CA" i="1" baseline="-25000" smtClean="0"/>
              <a:t>1</a:t>
            </a:r>
            <a:r>
              <a:rPr lang="fr-CA" i="1" smtClean="0"/>
              <a:t> + v</a:t>
            </a:r>
            <a:r>
              <a:rPr lang="fr-CA" i="1" baseline="-25000" smtClean="0"/>
              <a:t>2 </a:t>
            </a:r>
            <a:r>
              <a:rPr lang="fr-CA" i="1" smtClean="0"/>
              <a:t>+ v</a:t>
            </a:r>
            <a:r>
              <a:rPr lang="fr-CA" i="1" baseline="-25000" smtClean="0"/>
              <a:t>3</a:t>
            </a:r>
            <a:r>
              <a:rPr lang="fr-CA" i="1" smtClean="0"/>
              <a:t> + v</a:t>
            </a:r>
            <a:r>
              <a:rPr lang="fr-CA" i="1" baseline="-25000" smtClean="0"/>
              <a:t>4</a:t>
            </a:r>
            <a:r>
              <a:rPr lang="fr-CA" i="1" smtClean="0"/>
              <a:t> + v</a:t>
            </a:r>
            <a:r>
              <a:rPr lang="fr-CA" i="1" baseline="-25000" smtClean="0"/>
              <a:t>5 </a:t>
            </a:r>
            <a:r>
              <a:rPr lang="fr-CA" i="1" smtClean="0"/>
              <a:t>+ v</a:t>
            </a:r>
            <a:r>
              <a:rPr lang="fr-CA" i="1" baseline="-25000" smtClean="0"/>
              <a:t>7</a:t>
            </a:r>
            <a:r>
              <a:rPr lang="fr-CA" i="1" smtClean="0"/>
              <a:t> + v</a:t>
            </a:r>
            <a:r>
              <a:rPr lang="fr-CA" i="1" baseline="-25000" smtClean="0"/>
              <a:t>10  </a:t>
            </a:r>
            <a:r>
              <a:rPr lang="fr-CA" i="1" smtClean="0">
                <a:sym typeface="Symbol" pitchFamily="18" charset="2"/>
              </a:rPr>
              <a:t> 1</a:t>
            </a:r>
          </a:p>
          <a:p>
            <a:pPr lvl="1">
              <a:spcBef>
                <a:spcPct val="10000"/>
              </a:spcBef>
            </a:pPr>
            <a:r>
              <a:rPr lang="fr-CA" smtClean="0">
                <a:sym typeface="Symbol" pitchFamily="18" charset="2"/>
              </a:rPr>
              <a:t>Franchise se situe dans le secteur 2</a:t>
            </a:r>
          </a:p>
          <a:p>
            <a:pPr>
              <a:spcBef>
                <a:spcPct val="10000"/>
              </a:spcBef>
            </a:pPr>
            <a:r>
              <a:rPr lang="fr-CA" smtClean="0">
                <a:sym typeface="Symbol" pitchFamily="18" charset="2"/>
              </a:rPr>
              <a:t>Etc.</a:t>
            </a:r>
          </a:p>
          <a:p>
            <a:pPr>
              <a:spcBef>
                <a:spcPct val="10000"/>
              </a:spcBef>
              <a:buFontTx/>
              <a:buNone/>
            </a:pPr>
            <a:endParaRPr lang="fr-CA" smtClean="0">
              <a:sym typeface="Symbol" pitchFamily="18" charset="2"/>
            </a:endParaRPr>
          </a:p>
        </p:txBody>
      </p:sp>
      <p:sp>
        <p:nvSpPr>
          <p:cNvPr id="69640" name="Rectangle 7"/>
          <p:cNvSpPr>
            <a:spLocks noGrp="1" noChangeArrowheads="1"/>
          </p:cNvSpPr>
          <p:nvPr>
            <p:ph type="title"/>
          </p:nvPr>
        </p:nvSpPr>
        <p:spPr>
          <a:xfrm>
            <a:off x="595313" y="209550"/>
            <a:ext cx="8226425" cy="1143000"/>
          </a:xfrm>
        </p:spPr>
        <p:txBody>
          <a:bodyPr/>
          <a:lstStyle/>
          <a:p>
            <a:r>
              <a:rPr lang="fr-CA" smtClean="0"/>
              <a:t>Exemple 7: les contraintes</a:t>
            </a:r>
            <a:endParaRPr lang="fr-FR" smtClean="0"/>
          </a:p>
        </p:txBody>
      </p:sp>
      <p:pic>
        <p:nvPicPr>
          <p:cNvPr id="69641" name="Picture 8" descr="regi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5000" y="3538538"/>
            <a:ext cx="4699000" cy="331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0613877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mtClean="0"/>
              <a:t>C2-</a:t>
            </a:r>
            <a:fld id="{EF04041E-0EAE-422A-9788-D55545BB415E}" type="slidenum">
              <a:rPr lang="fr-FR" smtClean="0"/>
              <a:pPr eaLnBrk="1" hangingPunct="1"/>
              <a:t>61</a:t>
            </a:fld>
            <a:endParaRPr lang="fr-FR" smtClean="0"/>
          </a:p>
        </p:txBody>
      </p:sp>
      <p:sp>
        <p:nvSpPr>
          <p:cNvPr id="70659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Exemple 7: les contraintes</a:t>
            </a:r>
            <a:endParaRPr lang="fr-FR" smtClean="0"/>
          </a:p>
        </p:txBody>
      </p:sp>
      <p:sp>
        <p:nvSpPr>
          <p:cNvPr id="197639" name="Rectangle 7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>
              <a:spcBef>
                <a:spcPct val="10000"/>
              </a:spcBef>
            </a:pPr>
            <a:r>
              <a:rPr lang="fr-CA" sz="2400" i="1" smtClean="0"/>
              <a:t>v</a:t>
            </a:r>
            <a:r>
              <a:rPr lang="fr-CA" sz="2400" i="1" baseline="-25000" smtClean="0"/>
              <a:t>1</a:t>
            </a:r>
            <a:r>
              <a:rPr lang="fr-CA" sz="2400" i="1" smtClean="0"/>
              <a:t> + v</a:t>
            </a:r>
            <a:r>
              <a:rPr lang="fr-CA" sz="2400" i="1" baseline="-25000" smtClean="0"/>
              <a:t>2 </a:t>
            </a:r>
            <a:r>
              <a:rPr lang="fr-CA" sz="2400" i="1" smtClean="0"/>
              <a:t>+ v</a:t>
            </a:r>
            <a:r>
              <a:rPr lang="fr-CA" sz="2400" i="1" baseline="-25000" smtClean="0"/>
              <a:t>3</a:t>
            </a:r>
            <a:r>
              <a:rPr lang="fr-CA" sz="2400" i="1" smtClean="0"/>
              <a:t> </a:t>
            </a:r>
            <a:r>
              <a:rPr lang="fr-CA" sz="2400" i="1" smtClean="0">
                <a:sym typeface="Symbol" pitchFamily="18" charset="2"/>
              </a:rPr>
              <a:t> 1</a:t>
            </a:r>
          </a:p>
          <a:p>
            <a:pPr eaLnBrk="1" hangingPunct="1">
              <a:spcBef>
                <a:spcPct val="10000"/>
              </a:spcBef>
              <a:buFontTx/>
              <a:buNone/>
            </a:pPr>
            <a:r>
              <a:rPr lang="fr-CA" sz="2400" i="1" smtClean="0">
                <a:latin typeface="Symbol" pitchFamily="18" charset="2"/>
              </a:rPr>
              <a:t>	</a:t>
            </a:r>
            <a:r>
              <a:rPr lang="fr-CA" sz="2400" i="1" smtClean="0"/>
              <a:t>v</a:t>
            </a:r>
            <a:r>
              <a:rPr lang="fr-CA" sz="2400" i="1" baseline="-25000" smtClean="0"/>
              <a:t>1</a:t>
            </a:r>
            <a:r>
              <a:rPr lang="fr-CA" sz="2400" i="1" smtClean="0"/>
              <a:t> + v</a:t>
            </a:r>
            <a:r>
              <a:rPr lang="fr-CA" sz="2400" i="1" baseline="-25000" smtClean="0"/>
              <a:t>2 </a:t>
            </a:r>
            <a:r>
              <a:rPr lang="fr-CA" sz="2400" i="1" smtClean="0"/>
              <a:t>+ v</a:t>
            </a:r>
            <a:r>
              <a:rPr lang="fr-CA" sz="2400" i="1" baseline="-25000" smtClean="0"/>
              <a:t>3</a:t>
            </a:r>
            <a:r>
              <a:rPr lang="fr-CA" sz="2400" i="1" smtClean="0"/>
              <a:t> + v</a:t>
            </a:r>
            <a:r>
              <a:rPr lang="fr-CA" sz="2400" i="1" baseline="-25000" smtClean="0"/>
              <a:t>4</a:t>
            </a:r>
            <a:r>
              <a:rPr lang="fr-CA" sz="2400" i="1" smtClean="0"/>
              <a:t> + v</a:t>
            </a:r>
            <a:r>
              <a:rPr lang="fr-CA" sz="2400" i="1" baseline="-25000" smtClean="0"/>
              <a:t>5 </a:t>
            </a:r>
            <a:r>
              <a:rPr lang="fr-CA" sz="2400" i="1" smtClean="0"/>
              <a:t>+ v</a:t>
            </a:r>
            <a:r>
              <a:rPr lang="fr-CA" sz="2400" i="1" baseline="-25000" smtClean="0"/>
              <a:t>7</a:t>
            </a:r>
            <a:r>
              <a:rPr lang="fr-CA" sz="2400" i="1" smtClean="0"/>
              <a:t> + v</a:t>
            </a:r>
            <a:r>
              <a:rPr lang="fr-CA" sz="2400" i="1" baseline="-25000" smtClean="0"/>
              <a:t>10  </a:t>
            </a:r>
            <a:r>
              <a:rPr lang="fr-CA" sz="2400" i="1" smtClean="0">
                <a:sym typeface="Symbol" pitchFamily="18" charset="2"/>
              </a:rPr>
              <a:t> 1</a:t>
            </a:r>
          </a:p>
          <a:p>
            <a:pPr eaLnBrk="1" hangingPunct="1">
              <a:spcBef>
                <a:spcPct val="10000"/>
              </a:spcBef>
              <a:buFontTx/>
              <a:buNone/>
            </a:pPr>
            <a:r>
              <a:rPr lang="fr-CA" sz="2400" i="1" smtClean="0">
                <a:sym typeface="Symbol" pitchFamily="18" charset="2"/>
              </a:rPr>
              <a:t>	</a:t>
            </a:r>
            <a:r>
              <a:rPr lang="fr-CA" sz="2400" i="1" smtClean="0"/>
              <a:t>v</a:t>
            </a:r>
            <a:r>
              <a:rPr lang="fr-CA" sz="2400" i="1" baseline="-25000" smtClean="0"/>
              <a:t>1</a:t>
            </a:r>
            <a:r>
              <a:rPr lang="fr-CA" sz="2400" i="1" smtClean="0"/>
              <a:t> + v</a:t>
            </a:r>
            <a:r>
              <a:rPr lang="fr-CA" sz="2400" i="1" baseline="-25000" smtClean="0"/>
              <a:t>2 </a:t>
            </a:r>
            <a:r>
              <a:rPr lang="fr-CA" sz="2400" i="1" smtClean="0"/>
              <a:t>+ v</a:t>
            </a:r>
            <a:r>
              <a:rPr lang="fr-CA" sz="2400" i="1" baseline="-25000" smtClean="0"/>
              <a:t>3</a:t>
            </a:r>
            <a:r>
              <a:rPr lang="fr-CA" sz="2400" i="1" smtClean="0"/>
              <a:t> + v</a:t>
            </a:r>
            <a:r>
              <a:rPr lang="fr-CA" sz="2400" i="1" baseline="-25000" smtClean="0"/>
              <a:t>9 </a:t>
            </a:r>
            <a:r>
              <a:rPr lang="fr-CA" sz="2400" i="1" smtClean="0"/>
              <a:t>+ v</a:t>
            </a:r>
            <a:r>
              <a:rPr lang="fr-CA" sz="2400" i="1" baseline="-25000" smtClean="0"/>
              <a:t>10  </a:t>
            </a:r>
            <a:r>
              <a:rPr lang="fr-CA" sz="2400" i="1" smtClean="0">
                <a:sym typeface="Symbol" pitchFamily="18" charset="2"/>
              </a:rPr>
              <a:t> 1</a:t>
            </a:r>
          </a:p>
          <a:p>
            <a:pPr eaLnBrk="1" hangingPunct="1">
              <a:spcBef>
                <a:spcPct val="10000"/>
              </a:spcBef>
              <a:buFontTx/>
              <a:buNone/>
            </a:pPr>
            <a:r>
              <a:rPr lang="fr-CA" sz="2400" i="1" smtClean="0">
                <a:sym typeface="Symbol" pitchFamily="18" charset="2"/>
              </a:rPr>
              <a:t>	</a:t>
            </a:r>
            <a:r>
              <a:rPr lang="fr-CA" sz="2400" i="1" smtClean="0"/>
              <a:t>v</a:t>
            </a:r>
            <a:r>
              <a:rPr lang="fr-CA" sz="2400" i="1" baseline="-25000" smtClean="0"/>
              <a:t>2 </a:t>
            </a:r>
            <a:r>
              <a:rPr lang="fr-CA" sz="2400" i="1" smtClean="0"/>
              <a:t>+ v</a:t>
            </a:r>
            <a:r>
              <a:rPr lang="fr-CA" sz="2400" i="1" baseline="-25000" smtClean="0"/>
              <a:t>4</a:t>
            </a:r>
            <a:r>
              <a:rPr lang="fr-CA" sz="2400" i="1" smtClean="0"/>
              <a:t> + v</a:t>
            </a:r>
            <a:r>
              <a:rPr lang="fr-CA" sz="2400" i="1" baseline="-25000" smtClean="0"/>
              <a:t>7</a:t>
            </a:r>
            <a:r>
              <a:rPr lang="fr-CA" sz="2400" i="1" smtClean="0"/>
              <a:t> + v</a:t>
            </a:r>
            <a:r>
              <a:rPr lang="fr-CA" sz="2400" i="1" baseline="-25000" smtClean="0"/>
              <a:t>8</a:t>
            </a:r>
            <a:r>
              <a:rPr lang="fr-CA" sz="2400" i="1" smtClean="0"/>
              <a:t> + v</a:t>
            </a:r>
            <a:r>
              <a:rPr lang="fr-CA" sz="2400" i="1" baseline="-25000" smtClean="0"/>
              <a:t>10  </a:t>
            </a:r>
            <a:r>
              <a:rPr lang="fr-CA" sz="2400" i="1" smtClean="0">
                <a:sym typeface="Symbol" pitchFamily="18" charset="2"/>
              </a:rPr>
              <a:t> 1</a:t>
            </a:r>
          </a:p>
          <a:p>
            <a:pPr eaLnBrk="1" hangingPunct="1">
              <a:spcBef>
                <a:spcPct val="10000"/>
              </a:spcBef>
              <a:buFontTx/>
              <a:buNone/>
            </a:pPr>
            <a:r>
              <a:rPr lang="fr-CA" sz="2400" i="1" smtClean="0">
                <a:sym typeface="Symbol" pitchFamily="18" charset="2"/>
              </a:rPr>
              <a:t>	</a:t>
            </a:r>
            <a:r>
              <a:rPr lang="fr-CA" sz="2400" i="1" smtClean="0"/>
              <a:t>v</a:t>
            </a:r>
            <a:r>
              <a:rPr lang="fr-CA" sz="2400" i="1" baseline="-25000" smtClean="0"/>
              <a:t>2 </a:t>
            </a:r>
            <a:r>
              <a:rPr lang="fr-CA" sz="2400" i="1" smtClean="0"/>
              <a:t>+ v</a:t>
            </a:r>
            <a:r>
              <a:rPr lang="fr-CA" sz="2400" i="1" baseline="-25000" smtClean="0"/>
              <a:t>5</a:t>
            </a:r>
            <a:r>
              <a:rPr lang="fr-CA" sz="2400" i="1" smtClean="0"/>
              <a:t> + v</a:t>
            </a:r>
            <a:r>
              <a:rPr lang="fr-CA" sz="2400" i="1" baseline="-25000" smtClean="0"/>
              <a:t>6</a:t>
            </a:r>
            <a:r>
              <a:rPr lang="fr-CA" sz="2400" i="1" smtClean="0"/>
              <a:t> + v</a:t>
            </a:r>
            <a:r>
              <a:rPr lang="fr-CA" sz="2400" i="1" baseline="-25000" smtClean="0"/>
              <a:t>7</a:t>
            </a:r>
            <a:r>
              <a:rPr lang="fr-CA" sz="2400" i="1" smtClean="0"/>
              <a:t> </a:t>
            </a:r>
            <a:r>
              <a:rPr lang="fr-CA" sz="2400" i="1" smtClean="0">
                <a:sym typeface="Symbol" pitchFamily="18" charset="2"/>
              </a:rPr>
              <a:t> 1</a:t>
            </a:r>
          </a:p>
          <a:p>
            <a:pPr eaLnBrk="1" hangingPunct="1">
              <a:spcBef>
                <a:spcPct val="10000"/>
              </a:spcBef>
              <a:buFontTx/>
              <a:buNone/>
            </a:pPr>
            <a:r>
              <a:rPr lang="fr-CA" sz="2400" i="1" smtClean="0"/>
              <a:t>	v</a:t>
            </a:r>
            <a:r>
              <a:rPr lang="fr-CA" sz="2400" i="1" baseline="-25000" smtClean="0"/>
              <a:t>5</a:t>
            </a:r>
            <a:r>
              <a:rPr lang="fr-CA" sz="2400" i="1" smtClean="0"/>
              <a:t> + v</a:t>
            </a:r>
            <a:r>
              <a:rPr lang="fr-CA" sz="2400" i="1" baseline="-25000" smtClean="0"/>
              <a:t>6</a:t>
            </a:r>
            <a:r>
              <a:rPr lang="fr-CA" sz="2400" i="1" smtClean="0"/>
              <a:t> + v</a:t>
            </a:r>
            <a:r>
              <a:rPr lang="fr-CA" sz="2400" i="1" baseline="-25000" smtClean="0"/>
              <a:t>7</a:t>
            </a:r>
            <a:r>
              <a:rPr lang="fr-CA" sz="2400" i="1" smtClean="0"/>
              <a:t> </a:t>
            </a:r>
            <a:r>
              <a:rPr lang="fr-CA" sz="2400" i="1" smtClean="0">
                <a:sym typeface="Symbol" pitchFamily="18" charset="2"/>
              </a:rPr>
              <a:t> 1</a:t>
            </a:r>
          </a:p>
          <a:p>
            <a:pPr eaLnBrk="1" hangingPunct="1">
              <a:spcBef>
                <a:spcPct val="10000"/>
              </a:spcBef>
              <a:buFontTx/>
              <a:buNone/>
            </a:pPr>
            <a:r>
              <a:rPr lang="fr-CA" sz="2400" i="1" smtClean="0">
                <a:sym typeface="Symbol" pitchFamily="18" charset="2"/>
              </a:rPr>
              <a:t>	</a:t>
            </a:r>
            <a:r>
              <a:rPr lang="fr-CA" sz="2400" i="1" smtClean="0"/>
              <a:t>v</a:t>
            </a:r>
            <a:r>
              <a:rPr lang="fr-CA" sz="2400" i="1" baseline="-25000" smtClean="0"/>
              <a:t>2</a:t>
            </a:r>
            <a:r>
              <a:rPr lang="fr-CA" sz="2400" i="1" smtClean="0"/>
              <a:t> + v</a:t>
            </a:r>
            <a:r>
              <a:rPr lang="fr-CA" sz="2400" i="1" baseline="-25000" smtClean="0"/>
              <a:t>4 </a:t>
            </a:r>
            <a:r>
              <a:rPr lang="fr-CA" sz="2400" i="1" smtClean="0"/>
              <a:t>+ v</a:t>
            </a:r>
            <a:r>
              <a:rPr lang="fr-CA" sz="2400" i="1" baseline="-25000" smtClean="0"/>
              <a:t>5</a:t>
            </a:r>
            <a:r>
              <a:rPr lang="fr-CA" sz="2400" i="1" smtClean="0"/>
              <a:t> + v</a:t>
            </a:r>
            <a:r>
              <a:rPr lang="fr-CA" sz="2400" i="1" baseline="-25000" smtClean="0"/>
              <a:t>6</a:t>
            </a:r>
            <a:r>
              <a:rPr lang="fr-CA" sz="2400" i="1" smtClean="0"/>
              <a:t> + v</a:t>
            </a:r>
            <a:r>
              <a:rPr lang="fr-CA" sz="2400" i="1" baseline="-25000" smtClean="0"/>
              <a:t>7</a:t>
            </a:r>
            <a:r>
              <a:rPr lang="fr-CA" sz="2400" i="1" smtClean="0"/>
              <a:t> + v</a:t>
            </a:r>
            <a:r>
              <a:rPr lang="fr-CA" sz="2400" i="1" baseline="-25000" smtClean="0"/>
              <a:t>8</a:t>
            </a:r>
            <a:r>
              <a:rPr lang="fr-CA" sz="2400" i="1" smtClean="0"/>
              <a:t> </a:t>
            </a:r>
            <a:r>
              <a:rPr lang="fr-CA" sz="2400" i="1" baseline="-25000" smtClean="0"/>
              <a:t> </a:t>
            </a:r>
            <a:r>
              <a:rPr lang="fr-CA" sz="2400" i="1" smtClean="0">
                <a:sym typeface="Symbol" pitchFamily="18" charset="2"/>
              </a:rPr>
              <a:t> 1</a:t>
            </a:r>
          </a:p>
          <a:p>
            <a:pPr eaLnBrk="1" hangingPunct="1">
              <a:spcBef>
                <a:spcPct val="10000"/>
              </a:spcBef>
              <a:buFontTx/>
              <a:buNone/>
            </a:pPr>
            <a:r>
              <a:rPr lang="fr-CA" sz="2400" i="1" smtClean="0">
                <a:sym typeface="Symbol" pitchFamily="18" charset="2"/>
              </a:rPr>
              <a:t>	</a:t>
            </a:r>
            <a:r>
              <a:rPr lang="fr-CA" sz="2400" i="1" smtClean="0"/>
              <a:t>v</a:t>
            </a:r>
            <a:r>
              <a:rPr lang="fr-CA" sz="2400" i="1" baseline="-25000" smtClean="0"/>
              <a:t>4 </a:t>
            </a:r>
            <a:r>
              <a:rPr lang="fr-CA" sz="2400" i="1" smtClean="0"/>
              <a:t>+ v</a:t>
            </a:r>
            <a:r>
              <a:rPr lang="fr-CA" sz="2400" i="1" baseline="-25000" smtClean="0"/>
              <a:t>7</a:t>
            </a:r>
            <a:r>
              <a:rPr lang="fr-CA" sz="2400" i="1" smtClean="0"/>
              <a:t> + v</a:t>
            </a:r>
            <a:r>
              <a:rPr lang="fr-CA" sz="2400" i="1" baseline="-25000" smtClean="0"/>
              <a:t>8</a:t>
            </a:r>
            <a:r>
              <a:rPr lang="fr-CA" sz="2400" i="1" smtClean="0"/>
              <a:t> + v</a:t>
            </a:r>
            <a:r>
              <a:rPr lang="fr-CA" sz="2400" i="1" baseline="-25000" smtClean="0"/>
              <a:t>9</a:t>
            </a:r>
            <a:r>
              <a:rPr lang="fr-CA" sz="2400" i="1" smtClean="0"/>
              <a:t> + v</a:t>
            </a:r>
            <a:r>
              <a:rPr lang="fr-CA" sz="2400" i="1" baseline="-25000" smtClean="0"/>
              <a:t>10 </a:t>
            </a:r>
            <a:r>
              <a:rPr lang="fr-CA" sz="2400" i="1" smtClean="0">
                <a:sym typeface="Symbol" pitchFamily="18" charset="2"/>
              </a:rPr>
              <a:t> 1</a:t>
            </a:r>
          </a:p>
          <a:p>
            <a:pPr eaLnBrk="1" hangingPunct="1">
              <a:spcBef>
                <a:spcPct val="10000"/>
              </a:spcBef>
              <a:buFontTx/>
              <a:buNone/>
            </a:pPr>
            <a:r>
              <a:rPr lang="fr-CA" sz="2400" i="1" smtClean="0">
                <a:sym typeface="Symbol" pitchFamily="18" charset="2"/>
              </a:rPr>
              <a:t>	</a:t>
            </a:r>
            <a:r>
              <a:rPr lang="fr-CA" sz="2400" i="1" smtClean="0"/>
              <a:t>v</a:t>
            </a:r>
            <a:r>
              <a:rPr lang="fr-CA" sz="2400" i="1" baseline="-25000" smtClean="0"/>
              <a:t>3</a:t>
            </a:r>
            <a:r>
              <a:rPr lang="fr-CA" sz="2400" i="1" smtClean="0"/>
              <a:t> + v</a:t>
            </a:r>
            <a:r>
              <a:rPr lang="fr-CA" sz="2400" i="1" baseline="-25000" smtClean="0"/>
              <a:t>8</a:t>
            </a:r>
            <a:r>
              <a:rPr lang="fr-CA" sz="2400" i="1" smtClean="0"/>
              <a:t> + v</a:t>
            </a:r>
            <a:r>
              <a:rPr lang="fr-CA" sz="2400" i="1" baseline="-25000" smtClean="0"/>
              <a:t>9</a:t>
            </a:r>
            <a:r>
              <a:rPr lang="fr-CA" sz="2400" i="1" smtClean="0"/>
              <a:t> + v</a:t>
            </a:r>
            <a:r>
              <a:rPr lang="fr-CA" sz="2400" i="1" baseline="-25000" smtClean="0"/>
              <a:t>10 </a:t>
            </a:r>
            <a:r>
              <a:rPr lang="fr-CA" sz="2400" i="1" smtClean="0">
                <a:sym typeface="Symbol" pitchFamily="18" charset="2"/>
              </a:rPr>
              <a:t> 1</a:t>
            </a:r>
          </a:p>
          <a:p>
            <a:pPr eaLnBrk="1" hangingPunct="1">
              <a:spcBef>
                <a:spcPct val="10000"/>
              </a:spcBef>
              <a:buFontTx/>
              <a:buNone/>
            </a:pPr>
            <a:r>
              <a:rPr lang="fr-CA" sz="2400" i="1" smtClean="0">
                <a:sym typeface="Symbol" pitchFamily="18" charset="2"/>
              </a:rPr>
              <a:t>	</a:t>
            </a:r>
            <a:r>
              <a:rPr lang="fr-CA" sz="2400" i="1" smtClean="0"/>
              <a:t>v</a:t>
            </a:r>
            <a:r>
              <a:rPr lang="fr-CA" sz="2400" i="1" baseline="-25000" smtClean="0"/>
              <a:t>2 </a:t>
            </a:r>
            <a:r>
              <a:rPr lang="fr-CA" sz="2400" i="1" smtClean="0"/>
              <a:t>+ v</a:t>
            </a:r>
            <a:r>
              <a:rPr lang="fr-CA" sz="2400" i="1" baseline="-25000" smtClean="0"/>
              <a:t>3</a:t>
            </a:r>
            <a:r>
              <a:rPr lang="fr-CA" sz="2400" i="1" smtClean="0"/>
              <a:t> + v</a:t>
            </a:r>
            <a:r>
              <a:rPr lang="fr-CA" sz="2400" i="1" baseline="-25000" smtClean="0"/>
              <a:t>4</a:t>
            </a:r>
            <a:r>
              <a:rPr lang="fr-CA" sz="2400" i="1" smtClean="0"/>
              <a:t> + v</a:t>
            </a:r>
            <a:r>
              <a:rPr lang="fr-CA" sz="2400" i="1" baseline="-25000" smtClean="0"/>
              <a:t>8</a:t>
            </a:r>
            <a:r>
              <a:rPr lang="fr-CA" sz="2400" i="1" smtClean="0"/>
              <a:t> + v</a:t>
            </a:r>
            <a:r>
              <a:rPr lang="fr-CA" sz="2400" i="1" baseline="-25000" smtClean="0"/>
              <a:t>9</a:t>
            </a:r>
            <a:r>
              <a:rPr lang="fr-CA" sz="2400" i="1" smtClean="0"/>
              <a:t> + v</a:t>
            </a:r>
            <a:r>
              <a:rPr lang="fr-CA" sz="2400" i="1" baseline="-25000" smtClean="0"/>
              <a:t>10  </a:t>
            </a:r>
            <a:r>
              <a:rPr lang="fr-CA" sz="2400" i="1" smtClean="0">
                <a:sym typeface="Symbol" pitchFamily="18" charset="2"/>
              </a:rPr>
              <a:t> 1</a:t>
            </a:r>
          </a:p>
        </p:txBody>
      </p:sp>
    </p:spTree>
    <p:extLst>
      <p:ext uri="{BB962C8B-B14F-4D97-AF65-F5344CB8AC3E}">
        <p14:creationId xmlns:p14="http://schemas.microsoft.com/office/powerpoint/2010/main" val="419372979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mtClean="0"/>
              <a:t>C2-</a:t>
            </a:r>
            <a:fld id="{B2A67DAC-298B-49DF-BF2A-786BD255191A}" type="slidenum">
              <a:rPr lang="fr-FR" smtClean="0"/>
              <a:pPr eaLnBrk="1" hangingPunct="1"/>
              <a:t>62</a:t>
            </a:fld>
            <a:endParaRPr lang="fr-FR" smtClean="0"/>
          </a:p>
        </p:txBody>
      </p:sp>
      <p:sp>
        <p:nvSpPr>
          <p:cNvPr id="72707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z="3600" smtClean="0"/>
              <a:t>Exemple 8:</a:t>
            </a:r>
            <a:br>
              <a:rPr lang="fr-CA" sz="3600" smtClean="0"/>
            </a:br>
            <a:r>
              <a:rPr lang="fr-CA" sz="3600" smtClean="0"/>
              <a:t>problème d’affectation du personnel</a:t>
            </a:r>
            <a:endParaRPr lang="fr-FR" sz="3600" smtClean="0"/>
          </a:p>
        </p:txBody>
      </p:sp>
      <p:sp>
        <p:nvSpPr>
          <p:cNvPr id="72708" name="Rectangle 7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/>
            <a:r>
              <a:rPr lang="en-US" noProof="1" smtClean="0"/>
              <a:t>Une firme d’experts comptables doit faire trois vérifications régulièrement, soit les Médicaments X, Transports Y, et les Épiceries Z</a:t>
            </a:r>
          </a:p>
          <a:p>
            <a:pPr eaLnBrk="1" hangingPunct="1"/>
            <a:r>
              <a:rPr lang="en-US" noProof="1" smtClean="0"/>
              <a:t>Quatre comptables ont les qualifications essentielles pour faire ces vérifications, soit D. Mortier, C. Mateux, B. McMuche, et I. Régal</a:t>
            </a:r>
          </a:p>
        </p:txBody>
      </p:sp>
    </p:spTree>
    <p:extLst>
      <p:ext uri="{BB962C8B-B14F-4D97-AF65-F5344CB8AC3E}">
        <p14:creationId xmlns:p14="http://schemas.microsoft.com/office/powerpoint/2010/main" val="186013058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mtClean="0"/>
              <a:t>C2-</a:t>
            </a:r>
            <a:fld id="{AFCF3535-F820-4DD8-A332-BDA1BABCC97E}" type="slidenum">
              <a:rPr lang="fr-FR" smtClean="0"/>
              <a:pPr eaLnBrk="1" hangingPunct="1"/>
              <a:t>63</a:t>
            </a:fld>
            <a:endParaRPr lang="fr-FR" smtClean="0"/>
          </a:p>
        </p:txBody>
      </p:sp>
      <p:sp>
        <p:nvSpPr>
          <p:cNvPr id="73731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Exemple 8: le problème</a:t>
            </a:r>
            <a:endParaRPr lang="fr-FR" smtClean="0"/>
          </a:p>
        </p:txBody>
      </p:sp>
      <p:sp>
        <p:nvSpPr>
          <p:cNvPr id="73732" name="Rectangle 3"/>
          <p:cNvSpPr>
            <a:spLocks noGrp="1" noChangeArrowheads="1"/>
          </p:cNvSpPr>
          <p:nvPr>
            <p:ph type="body" idx="2"/>
          </p:nvPr>
        </p:nvSpPr>
        <p:spPr>
          <a:xfrm>
            <a:off x="457200" y="1600200"/>
            <a:ext cx="8229600" cy="4525963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fr-CA" sz="2400" smtClean="0"/>
              <a:t>Chaque vérification attribuée à un et un seul expert</a:t>
            </a:r>
          </a:p>
          <a:p>
            <a:pPr eaLnBrk="1" hangingPunct="1"/>
            <a:r>
              <a:rPr lang="fr-CA" sz="2400" smtClean="0"/>
              <a:t>Au plus une vérification par expert </a:t>
            </a:r>
          </a:p>
          <a:p>
            <a:pPr eaLnBrk="1" hangingPunct="1"/>
            <a:r>
              <a:rPr lang="fr-CA" sz="2400" smtClean="0"/>
              <a:t>Comment doit-on attribuer les vérifications entre les experts afin de minimiser le temps total de vérification?</a:t>
            </a:r>
          </a:p>
        </p:txBody>
      </p:sp>
      <p:grpSp>
        <p:nvGrpSpPr>
          <p:cNvPr id="73733" name="Group 4"/>
          <p:cNvGrpSpPr>
            <a:grpSpLocks/>
          </p:cNvGrpSpPr>
          <p:nvPr/>
        </p:nvGrpSpPr>
        <p:grpSpPr bwMode="auto">
          <a:xfrm>
            <a:off x="877888" y="3263900"/>
            <a:ext cx="8018462" cy="2762250"/>
            <a:chOff x="231" y="2472"/>
            <a:chExt cx="5528" cy="1904"/>
          </a:xfrm>
        </p:grpSpPr>
        <p:graphicFrame>
          <p:nvGraphicFramePr>
            <p:cNvPr id="73734" name="Object 5">
              <a:hlinkClick r:id="" action="ppaction://ole?verb=0"/>
            </p:cNvPr>
            <p:cNvGraphicFramePr>
              <a:graphicFrameLocks/>
            </p:cNvGraphicFramePr>
            <p:nvPr/>
          </p:nvGraphicFramePr>
          <p:xfrm>
            <a:off x="231" y="2472"/>
            <a:ext cx="5528" cy="190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41668" name="Worksheet" r:id="rId4" imgW="5440694" imgH="1904904" progId="Excel.Sheet.8">
                    <p:embed/>
                  </p:oleObj>
                </mc:Choice>
                <mc:Fallback>
                  <p:oleObj name="Worksheet" r:id="rId4" imgW="5440694" imgH="1904904" progId="Excel.Sheet.8">
                    <p:embed/>
                    <p:pic>
                      <p:nvPicPr>
                        <p:cNvPr id="0" name="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31" y="2472"/>
                          <a:ext cx="5528" cy="190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127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28398" dir="3806097" algn="ctr" rotWithShape="0">
                                  <a:srgbClr val="00000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73735" name="Rectangle 6"/>
            <p:cNvSpPr>
              <a:spLocks noChangeArrowheads="1"/>
            </p:cNvSpPr>
            <p:nvPr/>
          </p:nvSpPr>
          <p:spPr bwMode="auto">
            <a:xfrm>
              <a:off x="288" y="2544"/>
              <a:ext cx="808" cy="1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</p:spTree>
    <p:extLst>
      <p:ext uri="{BB962C8B-B14F-4D97-AF65-F5344CB8AC3E}">
        <p14:creationId xmlns:p14="http://schemas.microsoft.com/office/powerpoint/2010/main" val="388435536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mtClean="0"/>
              <a:t>C2-</a:t>
            </a:r>
            <a:fld id="{6AFCA682-9754-432B-A17F-4253783BDC24}" type="slidenum">
              <a:rPr lang="fr-FR" smtClean="0"/>
              <a:pPr eaLnBrk="1" hangingPunct="1"/>
              <a:t>64</a:t>
            </a:fld>
            <a:endParaRPr lang="fr-FR" smtClean="0"/>
          </a:p>
        </p:txBody>
      </p:sp>
      <p:sp>
        <p:nvSpPr>
          <p:cNvPr id="74755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Exemple 8: les variables de décision</a:t>
            </a:r>
            <a:endParaRPr lang="fr-FR" smtClean="0"/>
          </a:p>
        </p:txBody>
      </p:sp>
      <p:sp>
        <p:nvSpPr>
          <p:cNvPr id="74756" name="Rectangle 8"/>
          <p:cNvSpPr>
            <a:spLocks noGrp="1" noChangeArrowheads="1"/>
          </p:cNvSpPr>
          <p:nvPr>
            <p:ph type="body" idx="1"/>
          </p:nvPr>
        </p:nvSpPr>
        <p:spPr>
          <a:xfrm>
            <a:off x="304800" y="1600200"/>
            <a:ext cx="8543925" cy="4525963"/>
          </a:xfrm>
        </p:spPr>
        <p:txBody>
          <a:bodyPr/>
          <a:lstStyle/>
          <a:p>
            <a:pPr lvl="2" eaLnBrk="1" hangingPunct="1">
              <a:buFontTx/>
              <a:buNone/>
            </a:pPr>
            <a:r>
              <a:rPr lang="fr-FR" smtClean="0"/>
              <a:t>	      </a:t>
            </a:r>
            <a:r>
              <a:rPr lang="fr-FR" noProof="1" smtClean="0"/>
              <a:t>1  	si l’expert </a:t>
            </a:r>
            <a:r>
              <a:rPr lang="fr-FR" i="1" noProof="1" smtClean="0"/>
              <a:t>i</a:t>
            </a:r>
            <a:r>
              <a:rPr lang="fr-FR" noProof="1" smtClean="0"/>
              <a:t> fait la vérification </a:t>
            </a:r>
            <a:r>
              <a:rPr lang="fr-FR" i="1" noProof="1" smtClean="0"/>
              <a:t>j</a:t>
            </a:r>
          </a:p>
          <a:p>
            <a:pPr eaLnBrk="1" hangingPunct="1"/>
            <a:r>
              <a:rPr lang="fr-FR" i="1" noProof="1" smtClean="0"/>
              <a:t>v</a:t>
            </a:r>
            <a:r>
              <a:rPr lang="fr-FR" i="1" baseline="-25000" noProof="1" smtClean="0"/>
              <a:t>ij</a:t>
            </a:r>
            <a:r>
              <a:rPr lang="fr-FR" noProof="1" smtClean="0"/>
              <a:t> =</a:t>
            </a:r>
          </a:p>
          <a:p>
            <a:pPr lvl="2" eaLnBrk="1" hangingPunct="1">
              <a:buFontTx/>
              <a:buNone/>
            </a:pPr>
            <a:r>
              <a:rPr lang="fr-FR" noProof="1" smtClean="0"/>
              <a:t>	      0	sinon		</a:t>
            </a:r>
          </a:p>
          <a:p>
            <a:pPr eaLnBrk="1" hangingPunct="1">
              <a:buFontTx/>
              <a:buNone/>
            </a:pPr>
            <a:r>
              <a:rPr lang="fr-FR" noProof="1" smtClean="0"/>
              <a:t>		</a:t>
            </a:r>
          </a:p>
          <a:p>
            <a:pPr eaLnBrk="1" hangingPunct="1">
              <a:buFontTx/>
              <a:buNone/>
            </a:pPr>
            <a:r>
              <a:rPr lang="fr-FR" noProof="1" smtClean="0"/>
              <a:t>     </a:t>
            </a:r>
            <a:r>
              <a:rPr lang="fr-FR" i="1" noProof="1" smtClean="0"/>
              <a:t>i = 1, …, 4</a:t>
            </a:r>
            <a:r>
              <a:rPr lang="fr-FR" noProof="1" smtClean="0"/>
              <a:t> (Mortier, Mateux, McMuche, Régal)</a:t>
            </a:r>
          </a:p>
          <a:p>
            <a:pPr eaLnBrk="1" hangingPunct="1">
              <a:buFontTx/>
              <a:buNone/>
            </a:pPr>
            <a:r>
              <a:rPr lang="fr-FR" noProof="1" smtClean="0"/>
              <a:t>    </a:t>
            </a:r>
            <a:r>
              <a:rPr lang="fr-FR" i="1" noProof="1" smtClean="0"/>
              <a:t> j = 1, 2, 3</a:t>
            </a:r>
            <a:r>
              <a:rPr lang="fr-FR" noProof="1" smtClean="0"/>
              <a:t> (Médicaments X, Transports Y, Épiceries Z)</a:t>
            </a:r>
          </a:p>
        </p:txBody>
      </p:sp>
      <p:sp>
        <p:nvSpPr>
          <p:cNvPr id="74757" name="AutoShape 9"/>
          <p:cNvSpPr>
            <a:spLocks/>
          </p:cNvSpPr>
          <p:nvPr/>
        </p:nvSpPr>
        <p:spPr bwMode="auto">
          <a:xfrm>
            <a:off x="1625600" y="1724025"/>
            <a:ext cx="254000" cy="1330325"/>
          </a:xfrm>
          <a:prstGeom prst="leftBrace">
            <a:avLst>
              <a:gd name="adj1" fmla="val 43646"/>
              <a:gd name="adj2" fmla="val 50000"/>
            </a:avLst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6687875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mtClean="0"/>
              <a:t>C2-</a:t>
            </a:r>
            <a:fld id="{12D53F5F-6B18-4F1F-B997-83232F1192BE}" type="slidenum">
              <a:rPr lang="fr-FR" smtClean="0"/>
              <a:pPr eaLnBrk="1" hangingPunct="1"/>
              <a:t>65</a:t>
            </a:fld>
            <a:endParaRPr lang="fr-FR" smtClean="0"/>
          </a:p>
        </p:txBody>
      </p:sp>
      <p:sp>
        <p:nvSpPr>
          <p:cNvPr id="75779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Exemple 8: la fonction objectif</a:t>
            </a:r>
            <a:endParaRPr lang="fr-FR" smtClean="0"/>
          </a:p>
        </p:txBody>
      </p:sp>
      <p:sp>
        <p:nvSpPr>
          <p:cNvPr id="75780" name="Rectangle 6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>
              <a:spcBef>
                <a:spcPct val="10000"/>
              </a:spcBef>
            </a:pPr>
            <a:r>
              <a:rPr lang="fr-CA" smtClean="0"/>
              <a:t>Min </a:t>
            </a:r>
            <a:r>
              <a:rPr lang="fr-CA" i="1" smtClean="0"/>
              <a:t>z = 160v</a:t>
            </a:r>
            <a:r>
              <a:rPr lang="fr-CA" i="1" baseline="-25000" smtClean="0"/>
              <a:t>11</a:t>
            </a:r>
            <a:r>
              <a:rPr lang="fr-CA" i="1" smtClean="0"/>
              <a:t> + 220v</a:t>
            </a:r>
            <a:r>
              <a:rPr lang="fr-CA" i="1" baseline="-25000" smtClean="0"/>
              <a:t>12</a:t>
            </a:r>
            <a:r>
              <a:rPr lang="fr-CA" i="1" smtClean="0"/>
              <a:t> + 280v</a:t>
            </a:r>
            <a:r>
              <a:rPr lang="fr-CA" i="1" baseline="-25000" smtClean="0"/>
              <a:t>13</a:t>
            </a:r>
            <a:endParaRPr lang="fr-CA" i="1" smtClean="0"/>
          </a:p>
          <a:p>
            <a:pPr eaLnBrk="1" hangingPunct="1">
              <a:spcBef>
                <a:spcPct val="10000"/>
              </a:spcBef>
              <a:buFontTx/>
              <a:buNone/>
            </a:pPr>
            <a:r>
              <a:rPr lang="fr-CA" i="1" smtClean="0"/>
              <a:t>	           +180v</a:t>
            </a:r>
            <a:r>
              <a:rPr lang="fr-CA" i="1" baseline="-25000" smtClean="0"/>
              <a:t>21</a:t>
            </a:r>
            <a:r>
              <a:rPr lang="fr-CA" i="1" smtClean="0"/>
              <a:t> + 240v</a:t>
            </a:r>
            <a:r>
              <a:rPr lang="fr-CA" i="1" baseline="-25000" smtClean="0"/>
              <a:t>22 </a:t>
            </a:r>
            <a:r>
              <a:rPr lang="fr-CA" i="1" smtClean="0"/>
              <a:t>+ 230v</a:t>
            </a:r>
            <a:r>
              <a:rPr lang="fr-CA" i="1" baseline="-25000" smtClean="0"/>
              <a:t>23</a:t>
            </a:r>
            <a:endParaRPr lang="fr-CA" i="1" smtClean="0"/>
          </a:p>
          <a:p>
            <a:pPr eaLnBrk="1" hangingPunct="1">
              <a:spcBef>
                <a:spcPct val="10000"/>
              </a:spcBef>
              <a:buFontTx/>
              <a:buNone/>
            </a:pPr>
            <a:r>
              <a:rPr lang="fr-CA" i="1" smtClean="0"/>
              <a:t>	           +190v</a:t>
            </a:r>
            <a:r>
              <a:rPr lang="fr-CA" i="1" baseline="-25000" smtClean="0"/>
              <a:t>31</a:t>
            </a:r>
            <a:r>
              <a:rPr lang="fr-CA" i="1" smtClean="0"/>
              <a:t> + 240v</a:t>
            </a:r>
            <a:r>
              <a:rPr lang="fr-CA" i="1" baseline="-25000" smtClean="0"/>
              <a:t>32 </a:t>
            </a:r>
            <a:r>
              <a:rPr lang="fr-CA" i="1" smtClean="0"/>
              <a:t>+ 235v</a:t>
            </a:r>
            <a:r>
              <a:rPr lang="fr-CA" i="1" baseline="-25000" smtClean="0"/>
              <a:t>33 </a:t>
            </a:r>
          </a:p>
          <a:p>
            <a:pPr eaLnBrk="1" hangingPunct="1">
              <a:spcBef>
                <a:spcPct val="10000"/>
              </a:spcBef>
              <a:buFontTx/>
              <a:buNone/>
            </a:pPr>
            <a:r>
              <a:rPr lang="fr-CA" i="1" baseline="-25000" smtClean="0"/>
              <a:t>   		   </a:t>
            </a:r>
            <a:r>
              <a:rPr lang="fr-CA" i="1" smtClean="0"/>
              <a:t>   +170v</a:t>
            </a:r>
            <a:r>
              <a:rPr lang="fr-CA" i="1" baseline="-25000" smtClean="0"/>
              <a:t>41</a:t>
            </a:r>
            <a:r>
              <a:rPr lang="fr-CA" i="1" smtClean="0"/>
              <a:t> + 250v</a:t>
            </a:r>
            <a:r>
              <a:rPr lang="fr-CA" i="1" baseline="-25000" smtClean="0"/>
              <a:t>42 </a:t>
            </a:r>
            <a:r>
              <a:rPr lang="fr-CA" i="1" smtClean="0"/>
              <a:t>+ 240v</a:t>
            </a:r>
            <a:r>
              <a:rPr lang="fr-CA" i="1" baseline="-25000" smtClean="0"/>
              <a:t>43</a:t>
            </a:r>
          </a:p>
        </p:txBody>
      </p:sp>
    </p:spTree>
    <p:extLst>
      <p:ext uri="{BB962C8B-B14F-4D97-AF65-F5344CB8AC3E}">
        <p14:creationId xmlns:p14="http://schemas.microsoft.com/office/powerpoint/2010/main" val="270427518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mtClean="0"/>
              <a:t>C2-</a:t>
            </a:r>
            <a:fld id="{87EC4B4C-83E7-43EF-93D6-8DB6446A3C5D}" type="slidenum">
              <a:rPr lang="fr-FR" smtClean="0"/>
              <a:pPr eaLnBrk="1" hangingPunct="1"/>
              <a:t>66</a:t>
            </a:fld>
            <a:endParaRPr lang="fr-FR" smtClean="0"/>
          </a:p>
        </p:txBody>
      </p:sp>
      <p:sp>
        <p:nvSpPr>
          <p:cNvPr id="76803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76804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76805" name="Rectangle 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76806" name="Rectangle 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76807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215900" y="1625600"/>
            <a:ext cx="8686800" cy="5080000"/>
          </a:xfrm>
          <a:noFill/>
        </p:spPr>
        <p:txBody>
          <a:bodyPr lIns="90488" tIns="44450" rIns="90488" bIns="44450"/>
          <a:lstStyle/>
          <a:p>
            <a:pPr marL="228600" indent="-228600" eaLnBrk="1" hangingPunct="1">
              <a:lnSpc>
                <a:spcPct val="90000"/>
              </a:lnSpc>
              <a:spcBef>
                <a:spcPct val="10000"/>
              </a:spcBef>
              <a:spcAft>
                <a:spcPct val="30000"/>
              </a:spcAft>
            </a:pPr>
            <a:r>
              <a:rPr lang="fr-CA" smtClean="0"/>
              <a:t>Contraintes de demande</a:t>
            </a:r>
          </a:p>
          <a:p>
            <a:pPr lvl="1" eaLnBrk="1" hangingPunct="1">
              <a:lnSpc>
                <a:spcPct val="90000"/>
              </a:lnSpc>
              <a:spcBef>
                <a:spcPct val="10000"/>
              </a:spcBef>
              <a:spcAft>
                <a:spcPct val="30000"/>
              </a:spcAft>
              <a:buFontTx/>
              <a:buNone/>
            </a:pPr>
            <a:r>
              <a:rPr lang="fr-CA" i="1" smtClean="0"/>
              <a:t>v</a:t>
            </a:r>
            <a:r>
              <a:rPr lang="fr-CA" i="1" baseline="-25000" smtClean="0"/>
              <a:t>11 </a:t>
            </a:r>
            <a:r>
              <a:rPr lang="fr-CA" i="1" smtClean="0"/>
              <a:t>+ v</a:t>
            </a:r>
            <a:r>
              <a:rPr lang="fr-CA" i="1" baseline="-25000" smtClean="0"/>
              <a:t>21 </a:t>
            </a:r>
            <a:r>
              <a:rPr lang="fr-CA" i="1" smtClean="0"/>
              <a:t>+ v</a:t>
            </a:r>
            <a:r>
              <a:rPr lang="fr-CA" i="1" baseline="-25000" smtClean="0"/>
              <a:t>31</a:t>
            </a:r>
            <a:r>
              <a:rPr lang="fr-CA" i="1" smtClean="0"/>
              <a:t> + v</a:t>
            </a:r>
            <a:r>
              <a:rPr lang="fr-CA" i="1" baseline="-25000" smtClean="0"/>
              <a:t>41</a:t>
            </a:r>
            <a:r>
              <a:rPr lang="fr-CA" i="1" smtClean="0"/>
              <a:t> </a:t>
            </a:r>
            <a:r>
              <a:rPr lang="fr-CA" i="1" smtClean="0">
                <a:sym typeface="Symbol" pitchFamily="18" charset="2"/>
              </a:rPr>
              <a:t>= </a:t>
            </a:r>
            <a:r>
              <a:rPr lang="fr-CA" i="1" smtClean="0">
                <a:latin typeface="Symbol" pitchFamily="18" charset="2"/>
              </a:rPr>
              <a:t>1</a:t>
            </a:r>
          </a:p>
          <a:p>
            <a:pPr lvl="1" eaLnBrk="1" hangingPunct="1">
              <a:lnSpc>
                <a:spcPct val="90000"/>
              </a:lnSpc>
              <a:spcBef>
                <a:spcPct val="10000"/>
              </a:spcBef>
              <a:spcAft>
                <a:spcPct val="30000"/>
              </a:spcAft>
              <a:buFontTx/>
              <a:buNone/>
            </a:pPr>
            <a:r>
              <a:rPr lang="fr-CA" i="1" smtClean="0"/>
              <a:t>v</a:t>
            </a:r>
            <a:r>
              <a:rPr lang="fr-CA" i="1" baseline="-25000" smtClean="0"/>
              <a:t>12 </a:t>
            </a:r>
            <a:r>
              <a:rPr lang="fr-CA" i="1" smtClean="0"/>
              <a:t>+ v</a:t>
            </a:r>
            <a:r>
              <a:rPr lang="fr-CA" i="1" baseline="-25000" smtClean="0"/>
              <a:t>22 </a:t>
            </a:r>
            <a:r>
              <a:rPr lang="fr-CA" i="1" smtClean="0"/>
              <a:t>+ v</a:t>
            </a:r>
            <a:r>
              <a:rPr lang="fr-CA" i="1" baseline="-25000" smtClean="0"/>
              <a:t>32</a:t>
            </a:r>
            <a:r>
              <a:rPr lang="fr-CA" i="1" smtClean="0"/>
              <a:t> + v</a:t>
            </a:r>
            <a:r>
              <a:rPr lang="fr-CA" i="1" baseline="-25000" smtClean="0"/>
              <a:t>42</a:t>
            </a:r>
            <a:r>
              <a:rPr lang="fr-CA" i="1" smtClean="0"/>
              <a:t> </a:t>
            </a:r>
            <a:r>
              <a:rPr lang="fr-CA" i="1" smtClean="0">
                <a:sym typeface="Symbol" pitchFamily="18" charset="2"/>
              </a:rPr>
              <a:t>= 1         </a:t>
            </a:r>
            <a:r>
              <a:rPr lang="fr-CA" smtClean="0">
                <a:sym typeface="Symbol" pitchFamily="18" charset="2"/>
              </a:rPr>
              <a:t>Trois vérifications à faire </a:t>
            </a:r>
            <a:endParaRPr lang="fr-CA" smtClean="0">
              <a:latin typeface="Symbol" pitchFamily="18" charset="2"/>
            </a:endParaRPr>
          </a:p>
          <a:p>
            <a:pPr lvl="1" eaLnBrk="1" hangingPunct="1">
              <a:lnSpc>
                <a:spcPct val="90000"/>
              </a:lnSpc>
              <a:spcBef>
                <a:spcPct val="10000"/>
              </a:spcBef>
              <a:spcAft>
                <a:spcPct val="30000"/>
              </a:spcAft>
              <a:buFontTx/>
              <a:buNone/>
            </a:pPr>
            <a:r>
              <a:rPr lang="fr-CA" i="1" smtClean="0"/>
              <a:t>v</a:t>
            </a:r>
            <a:r>
              <a:rPr lang="fr-CA" i="1" baseline="-25000" smtClean="0"/>
              <a:t>13 </a:t>
            </a:r>
            <a:r>
              <a:rPr lang="fr-CA" i="1" smtClean="0"/>
              <a:t>+ v</a:t>
            </a:r>
            <a:r>
              <a:rPr lang="fr-CA" i="1" baseline="-25000" smtClean="0"/>
              <a:t>23 </a:t>
            </a:r>
            <a:r>
              <a:rPr lang="fr-CA" i="1" smtClean="0"/>
              <a:t>+ v</a:t>
            </a:r>
            <a:r>
              <a:rPr lang="fr-CA" i="1" baseline="-25000" smtClean="0"/>
              <a:t>33</a:t>
            </a:r>
            <a:r>
              <a:rPr lang="fr-CA" i="1" smtClean="0"/>
              <a:t> + v</a:t>
            </a:r>
            <a:r>
              <a:rPr lang="fr-CA" i="1" baseline="-25000" smtClean="0"/>
              <a:t>43</a:t>
            </a:r>
            <a:r>
              <a:rPr lang="fr-CA" i="1" smtClean="0"/>
              <a:t> </a:t>
            </a:r>
            <a:r>
              <a:rPr lang="fr-CA" i="1" smtClean="0">
                <a:sym typeface="Symbol" pitchFamily="18" charset="2"/>
              </a:rPr>
              <a:t>= 1</a:t>
            </a:r>
          </a:p>
          <a:p>
            <a:pPr marL="228600" indent="-228600" eaLnBrk="1" hangingPunct="1">
              <a:lnSpc>
                <a:spcPct val="90000"/>
              </a:lnSpc>
              <a:spcBef>
                <a:spcPct val="10000"/>
              </a:spcBef>
              <a:spcAft>
                <a:spcPct val="30000"/>
              </a:spcAft>
            </a:pPr>
            <a:r>
              <a:rPr lang="fr-CA" smtClean="0"/>
              <a:t>Contraintes de capacité</a:t>
            </a:r>
          </a:p>
          <a:p>
            <a:pPr lvl="1" eaLnBrk="1" hangingPunct="1">
              <a:lnSpc>
                <a:spcPct val="90000"/>
              </a:lnSpc>
              <a:spcBef>
                <a:spcPct val="10000"/>
              </a:spcBef>
              <a:spcAft>
                <a:spcPct val="30000"/>
              </a:spcAft>
              <a:buFontTx/>
              <a:buNone/>
            </a:pPr>
            <a:r>
              <a:rPr lang="fr-CA" i="1" smtClean="0"/>
              <a:t>v</a:t>
            </a:r>
            <a:r>
              <a:rPr lang="fr-CA" i="1" baseline="-25000" smtClean="0"/>
              <a:t>11 </a:t>
            </a:r>
            <a:r>
              <a:rPr lang="fr-CA" i="1" smtClean="0"/>
              <a:t>+ v</a:t>
            </a:r>
            <a:r>
              <a:rPr lang="fr-CA" i="1" baseline="-25000" smtClean="0"/>
              <a:t>12</a:t>
            </a:r>
            <a:r>
              <a:rPr lang="fr-CA" i="1" smtClean="0"/>
              <a:t> + v</a:t>
            </a:r>
            <a:r>
              <a:rPr lang="fr-CA" i="1" baseline="-25000" smtClean="0"/>
              <a:t>13  </a:t>
            </a:r>
            <a:r>
              <a:rPr lang="fr-CA" i="1" smtClean="0">
                <a:cs typeface="Times New Roman" pitchFamily="18" charset="0"/>
              </a:rPr>
              <a:t>≤ 1</a:t>
            </a:r>
            <a:endParaRPr lang="fr-CA" i="1" smtClean="0">
              <a:latin typeface="Symbol" pitchFamily="18" charset="2"/>
            </a:endParaRPr>
          </a:p>
          <a:p>
            <a:pPr lvl="1" eaLnBrk="1" hangingPunct="1">
              <a:lnSpc>
                <a:spcPct val="90000"/>
              </a:lnSpc>
              <a:spcBef>
                <a:spcPct val="10000"/>
              </a:spcBef>
              <a:spcAft>
                <a:spcPct val="30000"/>
              </a:spcAft>
              <a:buFontTx/>
              <a:buNone/>
            </a:pPr>
            <a:r>
              <a:rPr lang="fr-CA" i="1" smtClean="0"/>
              <a:t>v</a:t>
            </a:r>
            <a:r>
              <a:rPr lang="fr-CA" i="1" baseline="-25000" smtClean="0"/>
              <a:t>21 </a:t>
            </a:r>
            <a:r>
              <a:rPr lang="fr-CA" i="1" smtClean="0"/>
              <a:t>+ v</a:t>
            </a:r>
            <a:r>
              <a:rPr lang="fr-CA" i="1" baseline="-25000" smtClean="0"/>
              <a:t>22</a:t>
            </a:r>
            <a:r>
              <a:rPr lang="fr-CA" i="1" smtClean="0"/>
              <a:t> + v</a:t>
            </a:r>
            <a:r>
              <a:rPr lang="fr-CA" i="1" baseline="-25000" smtClean="0"/>
              <a:t>23</a:t>
            </a:r>
            <a:r>
              <a:rPr lang="fr-CA" i="1" smtClean="0"/>
              <a:t> </a:t>
            </a:r>
            <a:r>
              <a:rPr lang="fr-CA" i="1" smtClean="0">
                <a:cs typeface="Times New Roman" pitchFamily="18" charset="0"/>
              </a:rPr>
              <a:t>≤ 1</a:t>
            </a:r>
            <a:endParaRPr lang="fr-CA" i="1" smtClean="0">
              <a:latin typeface="Symbol" pitchFamily="18" charset="2"/>
            </a:endParaRPr>
          </a:p>
          <a:p>
            <a:pPr lvl="1" eaLnBrk="1" hangingPunct="1">
              <a:lnSpc>
                <a:spcPct val="90000"/>
              </a:lnSpc>
              <a:spcBef>
                <a:spcPct val="10000"/>
              </a:spcBef>
              <a:spcAft>
                <a:spcPct val="30000"/>
              </a:spcAft>
              <a:buFontTx/>
              <a:buNone/>
            </a:pPr>
            <a:r>
              <a:rPr lang="fr-CA" i="1" smtClean="0"/>
              <a:t>v</a:t>
            </a:r>
            <a:r>
              <a:rPr lang="fr-CA" i="1" baseline="-25000" smtClean="0"/>
              <a:t>31 </a:t>
            </a:r>
            <a:r>
              <a:rPr lang="fr-CA" i="1" smtClean="0"/>
              <a:t>+ v</a:t>
            </a:r>
            <a:r>
              <a:rPr lang="fr-CA" i="1" baseline="-25000" smtClean="0"/>
              <a:t>32</a:t>
            </a:r>
            <a:r>
              <a:rPr lang="fr-CA" i="1" smtClean="0"/>
              <a:t> + v</a:t>
            </a:r>
            <a:r>
              <a:rPr lang="fr-CA" i="1" baseline="-25000" smtClean="0"/>
              <a:t>33</a:t>
            </a:r>
            <a:r>
              <a:rPr lang="fr-CA" i="1" smtClean="0"/>
              <a:t> </a:t>
            </a:r>
            <a:r>
              <a:rPr lang="fr-CA" i="1" smtClean="0">
                <a:cs typeface="Times New Roman" pitchFamily="18" charset="0"/>
              </a:rPr>
              <a:t>≤ 1</a:t>
            </a:r>
          </a:p>
          <a:p>
            <a:pPr lvl="1" eaLnBrk="1" hangingPunct="1">
              <a:lnSpc>
                <a:spcPct val="90000"/>
              </a:lnSpc>
              <a:spcBef>
                <a:spcPct val="10000"/>
              </a:spcBef>
              <a:spcAft>
                <a:spcPct val="30000"/>
              </a:spcAft>
              <a:buFontTx/>
              <a:buNone/>
            </a:pPr>
            <a:r>
              <a:rPr lang="fr-CA" i="1" smtClean="0"/>
              <a:t>v</a:t>
            </a:r>
            <a:r>
              <a:rPr lang="fr-CA" i="1" baseline="-25000" smtClean="0"/>
              <a:t>41 </a:t>
            </a:r>
            <a:r>
              <a:rPr lang="fr-CA" i="1" smtClean="0"/>
              <a:t>+ v</a:t>
            </a:r>
            <a:r>
              <a:rPr lang="fr-CA" i="1" baseline="-25000" smtClean="0"/>
              <a:t>42</a:t>
            </a:r>
            <a:r>
              <a:rPr lang="fr-CA" i="1" smtClean="0"/>
              <a:t> + v</a:t>
            </a:r>
            <a:r>
              <a:rPr lang="fr-CA" i="1" baseline="-25000" smtClean="0"/>
              <a:t>43</a:t>
            </a:r>
            <a:r>
              <a:rPr lang="fr-CA" i="1" smtClean="0"/>
              <a:t> </a:t>
            </a:r>
            <a:r>
              <a:rPr lang="fr-CA" i="1" smtClean="0">
                <a:cs typeface="Times New Roman" pitchFamily="18" charset="0"/>
              </a:rPr>
              <a:t>≤ 1</a:t>
            </a:r>
          </a:p>
        </p:txBody>
      </p:sp>
      <p:sp>
        <p:nvSpPr>
          <p:cNvPr id="76808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Exemple 8: les contraintes</a:t>
            </a:r>
            <a:endParaRPr lang="fr-FR" smtClean="0"/>
          </a:p>
        </p:txBody>
      </p:sp>
      <p:sp>
        <p:nvSpPr>
          <p:cNvPr id="10" name="Rectangle 9"/>
          <p:cNvSpPr/>
          <p:nvPr/>
        </p:nvSpPr>
        <p:spPr>
          <a:xfrm>
            <a:off x="4078288" y="5181600"/>
            <a:ext cx="4132262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2800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Une</a:t>
            </a:r>
            <a:r>
              <a:rPr lang="en-US" sz="2800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</a:t>
            </a:r>
            <a:r>
              <a:rPr lang="en-US" sz="2800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vérification</a:t>
            </a:r>
            <a:r>
              <a:rPr lang="en-US" sz="2800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par expert</a:t>
            </a:r>
            <a:endParaRPr lang="en-CA" sz="2800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76810" name="AutoShape 8"/>
          <p:cNvSpPr>
            <a:spLocks/>
          </p:cNvSpPr>
          <p:nvPr/>
        </p:nvSpPr>
        <p:spPr bwMode="auto">
          <a:xfrm>
            <a:off x="4254500" y="2336800"/>
            <a:ext cx="330200" cy="1282700"/>
          </a:xfrm>
          <a:prstGeom prst="rightBrace">
            <a:avLst>
              <a:gd name="adj1" fmla="val 32372"/>
              <a:gd name="adj2" fmla="val 50000"/>
            </a:avLst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76811" name="AutoShape 9"/>
          <p:cNvSpPr>
            <a:spLocks/>
          </p:cNvSpPr>
          <p:nvPr/>
        </p:nvSpPr>
        <p:spPr bwMode="auto">
          <a:xfrm>
            <a:off x="3530600" y="4432300"/>
            <a:ext cx="330200" cy="2070100"/>
          </a:xfrm>
          <a:prstGeom prst="rightBrace">
            <a:avLst>
              <a:gd name="adj1" fmla="val 52244"/>
              <a:gd name="adj2" fmla="val 50000"/>
            </a:avLst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6914978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mtClean="0"/>
              <a:t>C2-</a:t>
            </a:r>
            <a:fld id="{CD580E07-EDF4-497D-A057-D1A50B2F611C}" type="slidenum">
              <a:rPr lang="fr-FR" smtClean="0"/>
              <a:pPr eaLnBrk="1" hangingPunct="1"/>
              <a:t>67</a:t>
            </a:fld>
            <a:endParaRPr lang="fr-FR" smtClean="0"/>
          </a:p>
        </p:txBody>
      </p:sp>
      <p:sp>
        <p:nvSpPr>
          <p:cNvPr id="77827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Exemple 8: la solution optimale</a:t>
            </a:r>
            <a:endParaRPr lang="fr-FR" smtClean="0"/>
          </a:p>
        </p:txBody>
      </p:sp>
      <p:sp>
        <p:nvSpPr>
          <p:cNvPr id="77828" name="Rectangle 6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fr-FR" smtClean="0"/>
              <a:t>La solution optimale de ce problème est:</a:t>
            </a:r>
          </a:p>
          <a:p>
            <a:pPr lvl="1" eaLnBrk="1" hangingPunct="1">
              <a:buFontTx/>
              <a:buNone/>
            </a:pPr>
            <a:r>
              <a:rPr lang="en-US" smtClean="0"/>
              <a:t>	</a:t>
            </a:r>
            <a:r>
              <a:rPr lang="fr-CA" i="1" smtClean="0"/>
              <a:t>v</a:t>
            </a:r>
            <a:r>
              <a:rPr lang="fr-CA" i="1" baseline="-25000" smtClean="0"/>
              <a:t>12</a:t>
            </a:r>
            <a:r>
              <a:rPr lang="fr-CA" i="1" smtClean="0"/>
              <a:t>* = 1</a:t>
            </a:r>
            <a:endParaRPr lang="fr-CA" i="1" baseline="-25000" smtClean="0"/>
          </a:p>
          <a:p>
            <a:pPr lvl="1" eaLnBrk="1" hangingPunct="1">
              <a:buFontTx/>
              <a:buNone/>
            </a:pPr>
            <a:r>
              <a:rPr lang="fr-CA" i="1" smtClean="0"/>
              <a:t>	v</a:t>
            </a:r>
            <a:r>
              <a:rPr lang="fr-CA" i="1" baseline="-25000" smtClean="0"/>
              <a:t>23</a:t>
            </a:r>
            <a:r>
              <a:rPr lang="fr-CA" i="1" smtClean="0"/>
              <a:t>* = 1</a:t>
            </a:r>
            <a:endParaRPr lang="fr-CA" i="1" baseline="-25000" smtClean="0"/>
          </a:p>
          <a:p>
            <a:pPr lvl="1" eaLnBrk="1" hangingPunct="1">
              <a:buFontTx/>
              <a:buNone/>
            </a:pPr>
            <a:r>
              <a:rPr lang="fr-CA" i="1" smtClean="0"/>
              <a:t>	v</a:t>
            </a:r>
            <a:r>
              <a:rPr lang="fr-CA" i="1" baseline="-25000" smtClean="0"/>
              <a:t>41</a:t>
            </a:r>
            <a:r>
              <a:rPr lang="fr-CA" i="1" smtClean="0"/>
              <a:t>* =</a:t>
            </a:r>
            <a:r>
              <a:rPr lang="en-US" i="1" smtClean="0"/>
              <a:t> 1</a:t>
            </a:r>
          </a:p>
          <a:p>
            <a:pPr lvl="1" eaLnBrk="1" hangingPunct="1">
              <a:buFontTx/>
              <a:buNone/>
            </a:pPr>
            <a:r>
              <a:rPr lang="en-US" i="1" smtClean="0"/>
              <a:t>	z*   = 620</a:t>
            </a:r>
            <a:r>
              <a:rPr lang="en-US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3273517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mtClean="0"/>
              <a:t>C2-</a:t>
            </a:r>
            <a:fld id="{740829E3-6127-4AD6-8CC0-273AF265C707}" type="slidenum">
              <a:rPr lang="fr-FR" smtClean="0"/>
              <a:pPr eaLnBrk="1" hangingPunct="1"/>
              <a:t>68</a:t>
            </a:fld>
            <a:endParaRPr lang="fr-FR" smtClean="0"/>
          </a:p>
        </p:txBody>
      </p:sp>
      <p:sp>
        <p:nvSpPr>
          <p:cNvPr id="78851" name="Rectangle 9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z="3600" smtClean="0"/>
              <a:t>Exemple 9: problème </a:t>
            </a:r>
            <a:br>
              <a:rPr lang="fr-CA" sz="3600" smtClean="0"/>
            </a:br>
            <a:r>
              <a:rPr lang="fr-CA" sz="3600" smtClean="0"/>
              <a:t>du chemin le plus court</a:t>
            </a:r>
            <a:endParaRPr lang="fr-FR" sz="3600" smtClean="0"/>
          </a:p>
        </p:txBody>
      </p:sp>
      <p:sp>
        <p:nvSpPr>
          <p:cNvPr id="78852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eaLnBrk="1" hangingPunct="1"/>
            <a:r>
              <a:rPr lang="fr-FR" sz="2400" smtClean="0"/>
              <a:t>Trouver le chemin le plus court entre les carrefours O et A dans le réseau orienté suivant:</a:t>
            </a:r>
            <a:endParaRPr lang="en-US" sz="2400" smtClean="0"/>
          </a:p>
        </p:txBody>
      </p:sp>
      <p:grpSp>
        <p:nvGrpSpPr>
          <p:cNvPr id="78853" name="Group 142"/>
          <p:cNvGrpSpPr>
            <a:grpSpLocks/>
          </p:cNvGrpSpPr>
          <p:nvPr/>
        </p:nvGrpSpPr>
        <p:grpSpPr bwMode="auto">
          <a:xfrm>
            <a:off x="933450" y="2486025"/>
            <a:ext cx="7273925" cy="4024313"/>
            <a:chOff x="552" y="1698"/>
            <a:chExt cx="4582" cy="2535"/>
          </a:xfrm>
        </p:grpSpPr>
        <p:grpSp>
          <p:nvGrpSpPr>
            <p:cNvPr id="78854" name="Group 52"/>
            <p:cNvGrpSpPr>
              <a:grpSpLocks/>
            </p:cNvGrpSpPr>
            <p:nvPr/>
          </p:nvGrpSpPr>
          <p:grpSpPr bwMode="auto">
            <a:xfrm>
              <a:off x="1404" y="1760"/>
              <a:ext cx="384" cy="327"/>
              <a:chOff x="1176" y="2186"/>
              <a:chExt cx="384" cy="327"/>
            </a:xfrm>
          </p:grpSpPr>
          <p:sp>
            <p:nvSpPr>
              <p:cNvPr id="78934" name="Text Box 5"/>
              <p:cNvSpPr txBox="1">
                <a:spLocks noChangeArrowheads="1"/>
              </p:cNvSpPr>
              <p:nvPr/>
            </p:nvSpPr>
            <p:spPr bwMode="auto">
              <a:xfrm>
                <a:off x="1176" y="2186"/>
                <a:ext cx="384" cy="3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>
                  <a:spcBef>
                    <a:spcPct val="50000"/>
                  </a:spcBef>
                </a:pPr>
                <a:r>
                  <a:rPr lang="en-US" sz="2800">
                    <a:latin typeface="Times New Roman" pitchFamily="18" charset="0"/>
                  </a:rPr>
                  <a:t>1</a:t>
                </a:r>
                <a:endParaRPr lang="fr-FR" sz="2800">
                  <a:latin typeface="Times New Roman" pitchFamily="18" charset="0"/>
                </a:endParaRPr>
              </a:p>
            </p:txBody>
          </p:sp>
          <p:sp>
            <p:nvSpPr>
              <p:cNvPr id="78935" name="Oval 4"/>
              <p:cNvSpPr>
                <a:spLocks noChangeArrowheads="1"/>
              </p:cNvSpPr>
              <p:nvPr/>
            </p:nvSpPr>
            <p:spPr bwMode="auto">
              <a:xfrm>
                <a:off x="1208" y="2210"/>
                <a:ext cx="320" cy="280"/>
              </a:xfrm>
              <a:prstGeom prst="ellipse">
                <a:avLst/>
              </a:prstGeom>
              <a:noFill/>
              <a:ln w="28575">
                <a:solidFill>
                  <a:srgbClr val="00279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78855" name="Group 54"/>
            <p:cNvGrpSpPr>
              <a:grpSpLocks/>
            </p:cNvGrpSpPr>
            <p:nvPr/>
          </p:nvGrpSpPr>
          <p:grpSpPr bwMode="auto">
            <a:xfrm>
              <a:off x="1386" y="3092"/>
              <a:ext cx="384" cy="327"/>
              <a:chOff x="1176" y="2990"/>
              <a:chExt cx="384" cy="327"/>
            </a:xfrm>
          </p:grpSpPr>
          <p:sp>
            <p:nvSpPr>
              <p:cNvPr id="78932" name="Text Box 8"/>
              <p:cNvSpPr txBox="1">
                <a:spLocks noChangeArrowheads="1"/>
              </p:cNvSpPr>
              <p:nvPr/>
            </p:nvSpPr>
            <p:spPr bwMode="auto">
              <a:xfrm>
                <a:off x="1176" y="2990"/>
                <a:ext cx="384" cy="3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>
                  <a:spcBef>
                    <a:spcPct val="50000"/>
                  </a:spcBef>
                </a:pPr>
                <a:r>
                  <a:rPr lang="en-US" sz="2800">
                    <a:latin typeface="Times New Roman" pitchFamily="18" charset="0"/>
                  </a:rPr>
                  <a:t>2</a:t>
                </a:r>
                <a:endParaRPr lang="fr-FR" sz="2800">
                  <a:latin typeface="Times New Roman" pitchFamily="18" charset="0"/>
                </a:endParaRPr>
              </a:p>
            </p:txBody>
          </p:sp>
          <p:sp>
            <p:nvSpPr>
              <p:cNvPr id="78933" name="Oval 9"/>
              <p:cNvSpPr>
                <a:spLocks noChangeArrowheads="1"/>
              </p:cNvSpPr>
              <p:nvPr/>
            </p:nvSpPr>
            <p:spPr bwMode="auto">
              <a:xfrm>
                <a:off x="1208" y="3014"/>
                <a:ext cx="320" cy="280"/>
              </a:xfrm>
              <a:prstGeom prst="ellipse">
                <a:avLst/>
              </a:prstGeom>
              <a:noFill/>
              <a:ln w="28575">
                <a:solidFill>
                  <a:srgbClr val="00279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78856" name="Group 59"/>
            <p:cNvGrpSpPr>
              <a:grpSpLocks/>
            </p:cNvGrpSpPr>
            <p:nvPr/>
          </p:nvGrpSpPr>
          <p:grpSpPr bwMode="auto">
            <a:xfrm>
              <a:off x="1926" y="2462"/>
              <a:ext cx="384" cy="327"/>
              <a:chOff x="2952" y="2186"/>
              <a:chExt cx="384" cy="327"/>
            </a:xfrm>
          </p:grpSpPr>
          <p:sp>
            <p:nvSpPr>
              <p:cNvPr id="78930" name="Text Box 11"/>
              <p:cNvSpPr txBox="1">
                <a:spLocks noChangeArrowheads="1"/>
              </p:cNvSpPr>
              <p:nvPr/>
            </p:nvSpPr>
            <p:spPr bwMode="auto">
              <a:xfrm>
                <a:off x="2952" y="2186"/>
                <a:ext cx="384" cy="3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>
                  <a:spcBef>
                    <a:spcPct val="50000"/>
                  </a:spcBef>
                </a:pPr>
                <a:r>
                  <a:rPr lang="en-US" sz="2800">
                    <a:latin typeface="Times New Roman" pitchFamily="18" charset="0"/>
                  </a:rPr>
                  <a:t>3</a:t>
                </a:r>
                <a:endParaRPr lang="fr-FR" sz="2800">
                  <a:latin typeface="Times New Roman" pitchFamily="18" charset="0"/>
                </a:endParaRPr>
              </a:p>
            </p:txBody>
          </p:sp>
          <p:sp>
            <p:nvSpPr>
              <p:cNvPr id="78931" name="Oval 12"/>
              <p:cNvSpPr>
                <a:spLocks noChangeArrowheads="1"/>
              </p:cNvSpPr>
              <p:nvPr/>
            </p:nvSpPr>
            <p:spPr bwMode="auto">
              <a:xfrm>
                <a:off x="2984" y="2210"/>
                <a:ext cx="320" cy="280"/>
              </a:xfrm>
              <a:prstGeom prst="ellipse">
                <a:avLst/>
              </a:prstGeom>
              <a:noFill/>
              <a:ln w="28575">
                <a:solidFill>
                  <a:srgbClr val="00279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78857" name="Group 55"/>
            <p:cNvGrpSpPr>
              <a:grpSpLocks/>
            </p:cNvGrpSpPr>
            <p:nvPr/>
          </p:nvGrpSpPr>
          <p:grpSpPr bwMode="auto">
            <a:xfrm>
              <a:off x="3336" y="2462"/>
              <a:ext cx="384" cy="327"/>
              <a:chOff x="2952" y="2990"/>
              <a:chExt cx="384" cy="327"/>
            </a:xfrm>
          </p:grpSpPr>
          <p:sp>
            <p:nvSpPr>
              <p:cNvPr id="78928" name="Text Box 14"/>
              <p:cNvSpPr txBox="1">
                <a:spLocks noChangeArrowheads="1"/>
              </p:cNvSpPr>
              <p:nvPr/>
            </p:nvSpPr>
            <p:spPr bwMode="auto">
              <a:xfrm>
                <a:off x="2952" y="2990"/>
                <a:ext cx="384" cy="3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>
                  <a:spcBef>
                    <a:spcPct val="50000"/>
                  </a:spcBef>
                </a:pPr>
                <a:r>
                  <a:rPr lang="en-US" sz="2800">
                    <a:latin typeface="Times New Roman" pitchFamily="18" charset="0"/>
                  </a:rPr>
                  <a:t>8</a:t>
                </a:r>
                <a:endParaRPr lang="fr-FR" sz="2800">
                  <a:latin typeface="Times New Roman" pitchFamily="18" charset="0"/>
                </a:endParaRPr>
              </a:p>
            </p:txBody>
          </p:sp>
          <p:sp>
            <p:nvSpPr>
              <p:cNvPr id="78929" name="Oval 15"/>
              <p:cNvSpPr>
                <a:spLocks noChangeArrowheads="1"/>
              </p:cNvSpPr>
              <p:nvPr/>
            </p:nvSpPr>
            <p:spPr bwMode="auto">
              <a:xfrm>
                <a:off x="2984" y="3014"/>
                <a:ext cx="320" cy="280"/>
              </a:xfrm>
              <a:prstGeom prst="ellipse">
                <a:avLst/>
              </a:prstGeom>
              <a:noFill/>
              <a:ln w="28575">
                <a:solidFill>
                  <a:srgbClr val="00279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78858" name="Group 56"/>
            <p:cNvGrpSpPr>
              <a:grpSpLocks/>
            </p:cNvGrpSpPr>
            <p:nvPr/>
          </p:nvGrpSpPr>
          <p:grpSpPr bwMode="auto">
            <a:xfrm>
              <a:off x="2674" y="3906"/>
              <a:ext cx="384" cy="327"/>
              <a:chOff x="4744" y="1866"/>
              <a:chExt cx="384" cy="327"/>
            </a:xfrm>
          </p:grpSpPr>
          <p:sp>
            <p:nvSpPr>
              <p:cNvPr id="78926" name="Text Box 17"/>
              <p:cNvSpPr txBox="1">
                <a:spLocks noChangeArrowheads="1"/>
              </p:cNvSpPr>
              <p:nvPr/>
            </p:nvSpPr>
            <p:spPr bwMode="auto">
              <a:xfrm>
                <a:off x="4744" y="1866"/>
                <a:ext cx="384" cy="3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>
                  <a:spcBef>
                    <a:spcPct val="50000"/>
                  </a:spcBef>
                </a:pPr>
                <a:r>
                  <a:rPr lang="en-US" sz="2800">
                    <a:latin typeface="Times New Roman" pitchFamily="18" charset="0"/>
                  </a:rPr>
                  <a:t>5</a:t>
                </a:r>
                <a:endParaRPr lang="fr-FR" sz="2800">
                  <a:latin typeface="Times New Roman" pitchFamily="18" charset="0"/>
                </a:endParaRPr>
              </a:p>
            </p:txBody>
          </p:sp>
          <p:sp>
            <p:nvSpPr>
              <p:cNvPr id="78927" name="Oval 18"/>
              <p:cNvSpPr>
                <a:spLocks noChangeArrowheads="1"/>
              </p:cNvSpPr>
              <p:nvPr/>
            </p:nvSpPr>
            <p:spPr bwMode="auto">
              <a:xfrm>
                <a:off x="4776" y="1890"/>
                <a:ext cx="320" cy="280"/>
              </a:xfrm>
              <a:prstGeom prst="ellipse">
                <a:avLst/>
              </a:prstGeom>
              <a:noFill/>
              <a:ln w="28575">
                <a:solidFill>
                  <a:srgbClr val="00279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sp>
          <p:nvSpPr>
            <p:cNvPr id="78859" name="Text Box 20"/>
            <p:cNvSpPr txBox="1">
              <a:spLocks noChangeArrowheads="1"/>
            </p:cNvSpPr>
            <p:nvPr/>
          </p:nvSpPr>
          <p:spPr bwMode="auto">
            <a:xfrm>
              <a:off x="2682" y="3096"/>
              <a:ext cx="384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sz="2800">
                  <a:latin typeface="Times New Roman" pitchFamily="18" charset="0"/>
                </a:rPr>
                <a:t>6</a:t>
              </a:r>
              <a:endParaRPr lang="fr-FR" sz="2800">
                <a:latin typeface="Times New Roman" pitchFamily="18" charset="0"/>
              </a:endParaRPr>
            </a:p>
          </p:txBody>
        </p:sp>
        <p:sp>
          <p:nvSpPr>
            <p:cNvPr id="78860" name="Oval 21"/>
            <p:cNvSpPr>
              <a:spLocks noChangeArrowheads="1"/>
            </p:cNvSpPr>
            <p:nvPr/>
          </p:nvSpPr>
          <p:spPr bwMode="auto">
            <a:xfrm>
              <a:off x="2708" y="3126"/>
              <a:ext cx="320" cy="280"/>
            </a:xfrm>
            <a:prstGeom prst="ellipse">
              <a:avLst/>
            </a:prstGeom>
            <a:noFill/>
            <a:ln w="28575">
              <a:solidFill>
                <a:srgbClr val="00279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fr-FR"/>
            </a:p>
          </p:txBody>
        </p:sp>
        <p:grpSp>
          <p:nvGrpSpPr>
            <p:cNvPr id="78861" name="Group 57"/>
            <p:cNvGrpSpPr>
              <a:grpSpLocks/>
            </p:cNvGrpSpPr>
            <p:nvPr/>
          </p:nvGrpSpPr>
          <p:grpSpPr bwMode="auto">
            <a:xfrm>
              <a:off x="4750" y="2466"/>
              <a:ext cx="384" cy="327"/>
              <a:chOff x="4744" y="2586"/>
              <a:chExt cx="384" cy="327"/>
            </a:xfrm>
          </p:grpSpPr>
          <p:sp>
            <p:nvSpPr>
              <p:cNvPr id="78924" name="Text Box 23"/>
              <p:cNvSpPr txBox="1">
                <a:spLocks noChangeArrowheads="1"/>
              </p:cNvSpPr>
              <p:nvPr/>
            </p:nvSpPr>
            <p:spPr bwMode="auto">
              <a:xfrm>
                <a:off x="4744" y="2586"/>
                <a:ext cx="384" cy="3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>
                  <a:spcBef>
                    <a:spcPct val="50000"/>
                  </a:spcBef>
                </a:pPr>
                <a:r>
                  <a:rPr lang="en-US" sz="2800">
                    <a:latin typeface="Times New Roman" pitchFamily="18" charset="0"/>
                  </a:rPr>
                  <a:t>A</a:t>
                </a:r>
                <a:endParaRPr lang="fr-FR" sz="2800">
                  <a:latin typeface="Times New Roman" pitchFamily="18" charset="0"/>
                </a:endParaRPr>
              </a:p>
            </p:txBody>
          </p:sp>
          <p:sp>
            <p:nvSpPr>
              <p:cNvPr id="78925" name="Oval 24"/>
              <p:cNvSpPr>
                <a:spLocks noChangeArrowheads="1"/>
              </p:cNvSpPr>
              <p:nvPr/>
            </p:nvSpPr>
            <p:spPr bwMode="auto">
              <a:xfrm>
                <a:off x="4776" y="2610"/>
                <a:ext cx="320" cy="280"/>
              </a:xfrm>
              <a:prstGeom prst="ellipse">
                <a:avLst/>
              </a:prstGeom>
              <a:noFill/>
              <a:ln w="28575">
                <a:solidFill>
                  <a:srgbClr val="00279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78862" name="Group 53"/>
            <p:cNvGrpSpPr>
              <a:grpSpLocks/>
            </p:cNvGrpSpPr>
            <p:nvPr/>
          </p:nvGrpSpPr>
          <p:grpSpPr bwMode="auto">
            <a:xfrm>
              <a:off x="552" y="2456"/>
              <a:ext cx="384" cy="327"/>
              <a:chOff x="552" y="2672"/>
              <a:chExt cx="384" cy="327"/>
            </a:xfrm>
          </p:grpSpPr>
          <p:sp>
            <p:nvSpPr>
              <p:cNvPr id="78922" name="Oval 4"/>
              <p:cNvSpPr>
                <a:spLocks noChangeArrowheads="1"/>
              </p:cNvSpPr>
              <p:nvPr/>
            </p:nvSpPr>
            <p:spPr bwMode="auto">
              <a:xfrm>
                <a:off x="584" y="2702"/>
                <a:ext cx="320" cy="280"/>
              </a:xfrm>
              <a:prstGeom prst="ellipse">
                <a:avLst/>
              </a:prstGeom>
              <a:noFill/>
              <a:ln w="28575">
                <a:solidFill>
                  <a:srgbClr val="00279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78923" name="Text Box 5"/>
              <p:cNvSpPr txBox="1">
                <a:spLocks noChangeArrowheads="1"/>
              </p:cNvSpPr>
              <p:nvPr/>
            </p:nvSpPr>
            <p:spPr bwMode="auto">
              <a:xfrm>
                <a:off x="552" y="2672"/>
                <a:ext cx="384" cy="3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>
                  <a:spcBef>
                    <a:spcPct val="50000"/>
                  </a:spcBef>
                </a:pPr>
                <a:r>
                  <a:rPr lang="en-US" sz="2800">
                    <a:latin typeface="Times New Roman" pitchFamily="18" charset="0"/>
                  </a:rPr>
                  <a:t>O</a:t>
                </a:r>
                <a:endParaRPr lang="fr-FR" sz="2800">
                  <a:latin typeface="Times New Roman" pitchFamily="18" charset="0"/>
                </a:endParaRPr>
              </a:p>
            </p:txBody>
          </p:sp>
        </p:grpSp>
        <p:grpSp>
          <p:nvGrpSpPr>
            <p:cNvPr id="78863" name="Group 60"/>
            <p:cNvGrpSpPr>
              <a:grpSpLocks/>
            </p:cNvGrpSpPr>
            <p:nvPr/>
          </p:nvGrpSpPr>
          <p:grpSpPr bwMode="auto">
            <a:xfrm>
              <a:off x="2688" y="1757"/>
              <a:ext cx="384" cy="327"/>
              <a:chOff x="2952" y="2186"/>
              <a:chExt cx="384" cy="327"/>
            </a:xfrm>
          </p:grpSpPr>
          <p:sp>
            <p:nvSpPr>
              <p:cNvPr id="78920" name="Text Box 11"/>
              <p:cNvSpPr txBox="1">
                <a:spLocks noChangeArrowheads="1"/>
              </p:cNvSpPr>
              <p:nvPr/>
            </p:nvSpPr>
            <p:spPr bwMode="auto">
              <a:xfrm>
                <a:off x="2952" y="2186"/>
                <a:ext cx="384" cy="3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>
                  <a:spcBef>
                    <a:spcPct val="50000"/>
                  </a:spcBef>
                </a:pPr>
                <a:r>
                  <a:rPr lang="en-US" sz="2800">
                    <a:latin typeface="Times New Roman" pitchFamily="18" charset="0"/>
                  </a:rPr>
                  <a:t>4</a:t>
                </a:r>
                <a:endParaRPr lang="fr-FR" sz="2800">
                  <a:latin typeface="Times New Roman" pitchFamily="18" charset="0"/>
                </a:endParaRPr>
              </a:p>
            </p:txBody>
          </p:sp>
          <p:sp>
            <p:nvSpPr>
              <p:cNvPr id="78921" name="Oval 12"/>
              <p:cNvSpPr>
                <a:spLocks noChangeArrowheads="1"/>
              </p:cNvSpPr>
              <p:nvPr/>
            </p:nvSpPr>
            <p:spPr bwMode="auto">
              <a:xfrm>
                <a:off x="2984" y="2210"/>
                <a:ext cx="320" cy="280"/>
              </a:xfrm>
              <a:prstGeom prst="ellipse">
                <a:avLst/>
              </a:prstGeom>
              <a:noFill/>
              <a:ln w="28575">
                <a:solidFill>
                  <a:srgbClr val="00279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78864" name="Group 63"/>
            <p:cNvGrpSpPr>
              <a:grpSpLocks/>
            </p:cNvGrpSpPr>
            <p:nvPr/>
          </p:nvGrpSpPr>
          <p:grpSpPr bwMode="auto">
            <a:xfrm>
              <a:off x="3972" y="1757"/>
              <a:ext cx="384" cy="327"/>
              <a:chOff x="2952" y="2186"/>
              <a:chExt cx="384" cy="327"/>
            </a:xfrm>
          </p:grpSpPr>
          <p:sp>
            <p:nvSpPr>
              <p:cNvPr id="78918" name="Text Box 11"/>
              <p:cNvSpPr txBox="1">
                <a:spLocks noChangeArrowheads="1"/>
              </p:cNvSpPr>
              <p:nvPr/>
            </p:nvSpPr>
            <p:spPr bwMode="auto">
              <a:xfrm>
                <a:off x="2952" y="2186"/>
                <a:ext cx="384" cy="3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>
                  <a:spcBef>
                    <a:spcPct val="50000"/>
                  </a:spcBef>
                </a:pPr>
                <a:r>
                  <a:rPr lang="en-US" sz="2800">
                    <a:latin typeface="Times New Roman" pitchFamily="18" charset="0"/>
                  </a:rPr>
                  <a:t>9</a:t>
                </a:r>
                <a:endParaRPr lang="fr-FR" sz="2800">
                  <a:latin typeface="Times New Roman" pitchFamily="18" charset="0"/>
                </a:endParaRPr>
              </a:p>
            </p:txBody>
          </p:sp>
          <p:sp>
            <p:nvSpPr>
              <p:cNvPr id="78919" name="Oval 12"/>
              <p:cNvSpPr>
                <a:spLocks noChangeArrowheads="1"/>
              </p:cNvSpPr>
              <p:nvPr/>
            </p:nvSpPr>
            <p:spPr bwMode="auto">
              <a:xfrm>
                <a:off x="2984" y="2210"/>
                <a:ext cx="320" cy="280"/>
              </a:xfrm>
              <a:prstGeom prst="ellipse">
                <a:avLst/>
              </a:prstGeom>
              <a:noFill/>
              <a:ln w="28575">
                <a:solidFill>
                  <a:srgbClr val="00279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78865" name="Group 70"/>
            <p:cNvGrpSpPr>
              <a:grpSpLocks/>
            </p:cNvGrpSpPr>
            <p:nvPr/>
          </p:nvGrpSpPr>
          <p:grpSpPr bwMode="auto">
            <a:xfrm>
              <a:off x="1754" y="1698"/>
              <a:ext cx="950" cy="250"/>
              <a:chOff x="1526" y="1698"/>
              <a:chExt cx="950" cy="250"/>
            </a:xfrm>
          </p:grpSpPr>
          <p:sp>
            <p:nvSpPr>
              <p:cNvPr id="78916" name="Line 31"/>
              <p:cNvSpPr>
                <a:spLocks noChangeShapeType="1"/>
              </p:cNvSpPr>
              <p:nvPr/>
            </p:nvSpPr>
            <p:spPr bwMode="auto">
              <a:xfrm>
                <a:off x="1526" y="1926"/>
                <a:ext cx="950" cy="0"/>
              </a:xfrm>
              <a:prstGeom prst="line">
                <a:avLst/>
              </a:prstGeom>
              <a:noFill/>
              <a:ln w="28575">
                <a:solidFill>
                  <a:srgbClr val="00279F"/>
                </a:solidFill>
                <a:round/>
                <a:headEnd/>
                <a:tailEnd type="stealth" w="lg" len="lg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8917" name="Text Box 20"/>
              <p:cNvSpPr txBox="1">
                <a:spLocks noChangeArrowheads="1"/>
              </p:cNvSpPr>
              <p:nvPr/>
            </p:nvSpPr>
            <p:spPr bwMode="auto">
              <a:xfrm>
                <a:off x="1830" y="1698"/>
                <a:ext cx="384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>
                  <a:spcBef>
                    <a:spcPct val="50000"/>
                  </a:spcBef>
                </a:pPr>
                <a:r>
                  <a:rPr lang="en-US" sz="2000">
                    <a:latin typeface="Times New Roman" pitchFamily="18" charset="0"/>
                  </a:rPr>
                  <a:t>2</a:t>
                </a:r>
                <a:endParaRPr lang="fr-FR" sz="2000">
                  <a:latin typeface="Times New Roman" pitchFamily="18" charset="0"/>
                </a:endParaRPr>
              </a:p>
            </p:txBody>
          </p:sp>
        </p:grpSp>
        <p:grpSp>
          <p:nvGrpSpPr>
            <p:cNvPr id="78866" name="Group 71"/>
            <p:cNvGrpSpPr>
              <a:grpSpLocks/>
            </p:cNvGrpSpPr>
            <p:nvPr/>
          </p:nvGrpSpPr>
          <p:grpSpPr bwMode="auto">
            <a:xfrm>
              <a:off x="3042" y="1698"/>
              <a:ext cx="950" cy="250"/>
              <a:chOff x="1526" y="1698"/>
              <a:chExt cx="950" cy="250"/>
            </a:xfrm>
          </p:grpSpPr>
          <p:sp>
            <p:nvSpPr>
              <p:cNvPr id="78914" name="Line 31"/>
              <p:cNvSpPr>
                <a:spLocks noChangeShapeType="1"/>
              </p:cNvSpPr>
              <p:nvPr/>
            </p:nvSpPr>
            <p:spPr bwMode="auto">
              <a:xfrm>
                <a:off x="1526" y="1926"/>
                <a:ext cx="950" cy="0"/>
              </a:xfrm>
              <a:prstGeom prst="line">
                <a:avLst/>
              </a:prstGeom>
              <a:noFill/>
              <a:ln w="28575">
                <a:solidFill>
                  <a:srgbClr val="00279F"/>
                </a:solidFill>
                <a:round/>
                <a:headEnd/>
                <a:tailEnd type="stealth" w="lg" len="lg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8915" name="Text Box 20"/>
              <p:cNvSpPr txBox="1">
                <a:spLocks noChangeArrowheads="1"/>
              </p:cNvSpPr>
              <p:nvPr/>
            </p:nvSpPr>
            <p:spPr bwMode="auto">
              <a:xfrm>
                <a:off x="1830" y="1698"/>
                <a:ext cx="384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>
                  <a:spcBef>
                    <a:spcPct val="50000"/>
                  </a:spcBef>
                </a:pPr>
                <a:r>
                  <a:rPr lang="en-US" sz="2000">
                    <a:latin typeface="Times New Roman" pitchFamily="18" charset="0"/>
                  </a:rPr>
                  <a:t>4</a:t>
                </a:r>
                <a:endParaRPr lang="fr-FR" sz="2000">
                  <a:latin typeface="Times New Roman" pitchFamily="18" charset="0"/>
                </a:endParaRPr>
              </a:p>
            </p:txBody>
          </p:sp>
        </p:grpSp>
        <p:sp>
          <p:nvSpPr>
            <p:cNvPr id="78867" name="Line 31"/>
            <p:cNvSpPr>
              <a:spLocks noChangeShapeType="1"/>
            </p:cNvSpPr>
            <p:nvPr/>
          </p:nvSpPr>
          <p:spPr bwMode="auto">
            <a:xfrm flipV="1">
              <a:off x="860" y="1992"/>
              <a:ext cx="584" cy="528"/>
            </a:xfrm>
            <a:prstGeom prst="line">
              <a:avLst/>
            </a:prstGeom>
            <a:noFill/>
            <a:ln w="28575">
              <a:solidFill>
                <a:srgbClr val="00279F"/>
              </a:solidFill>
              <a:round/>
              <a:headEnd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8868" name="Text Box 20"/>
            <p:cNvSpPr txBox="1">
              <a:spLocks noChangeArrowheads="1"/>
            </p:cNvSpPr>
            <p:nvPr/>
          </p:nvSpPr>
          <p:spPr bwMode="auto">
            <a:xfrm>
              <a:off x="840" y="2150"/>
              <a:ext cx="38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5</a:t>
              </a:r>
              <a:endParaRPr lang="fr-FR" sz="2000">
                <a:latin typeface="Times New Roman" pitchFamily="18" charset="0"/>
              </a:endParaRPr>
            </a:p>
          </p:txBody>
        </p:sp>
        <p:sp>
          <p:nvSpPr>
            <p:cNvPr id="78869" name="Line 31"/>
            <p:cNvSpPr>
              <a:spLocks noChangeShapeType="1"/>
            </p:cNvSpPr>
            <p:nvPr/>
          </p:nvSpPr>
          <p:spPr bwMode="auto">
            <a:xfrm>
              <a:off x="836" y="2742"/>
              <a:ext cx="590" cy="456"/>
            </a:xfrm>
            <a:prstGeom prst="line">
              <a:avLst/>
            </a:prstGeom>
            <a:noFill/>
            <a:ln w="28575">
              <a:solidFill>
                <a:srgbClr val="00279F"/>
              </a:solidFill>
              <a:round/>
              <a:headEnd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8870" name="Text Box 20"/>
            <p:cNvSpPr txBox="1">
              <a:spLocks noChangeArrowheads="1"/>
            </p:cNvSpPr>
            <p:nvPr/>
          </p:nvSpPr>
          <p:spPr bwMode="auto">
            <a:xfrm>
              <a:off x="930" y="2732"/>
              <a:ext cx="38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3</a:t>
              </a:r>
              <a:endParaRPr lang="fr-FR" sz="2000">
                <a:latin typeface="Times New Roman" pitchFamily="18" charset="0"/>
              </a:endParaRPr>
            </a:p>
          </p:txBody>
        </p:sp>
        <p:sp>
          <p:nvSpPr>
            <p:cNvPr id="78871" name="Line 31"/>
            <p:cNvSpPr>
              <a:spLocks noChangeShapeType="1"/>
            </p:cNvSpPr>
            <p:nvPr/>
          </p:nvSpPr>
          <p:spPr bwMode="auto">
            <a:xfrm>
              <a:off x="4310" y="1980"/>
              <a:ext cx="572" cy="510"/>
            </a:xfrm>
            <a:prstGeom prst="line">
              <a:avLst/>
            </a:prstGeom>
            <a:noFill/>
            <a:ln w="28575">
              <a:solidFill>
                <a:srgbClr val="00279F"/>
              </a:solidFill>
              <a:round/>
              <a:headEnd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8872" name="Line 31"/>
            <p:cNvSpPr>
              <a:spLocks noChangeShapeType="1"/>
            </p:cNvSpPr>
            <p:nvPr/>
          </p:nvSpPr>
          <p:spPr bwMode="auto">
            <a:xfrm>
              <a:off x="902" y="2634"/>
              <a:ext cx="1046" cy="0"/>
            </a:xfrm>
            <a:prstGeom prst="line">
              <a:avLst/>
            </a:prstGeom>
            <a:noFill/>
            <a:ln w="28575">
              <a:solidFill>
                <a:srgbClr val="00279F"/>
              </a:solidFill>
              <a:round/>
              <a:headEnd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8873" name="Text Box 20"/>
            <p:cNvSpPr txBox="1">
              <a:spLocks noChangeArrowheads="1"/>
            </p:cNvSpPr>
            <p:nvPr/>
          </p:nvSpPr>
          <p:spPr bwMode="auto">
            <a:xfrm>
              <a:off x="1038" y="2418"/>
              <a:ext cx="38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4</a:t>
              </a:r>
              <a:endParaRPr lang="fr-FR" sz="2000">
                <a:latin typeface="Times New Roman" pitchFamily="18" charset="0"/>
              </a:endParaRPr>
            </a:p>
          </p:txBody>
        </p:sp>
        <p:grpSp>
          <p:nvGrpSpPr>
            <p:cNvPr id="78874" name="Group 84"/>
            <p:cNvGrpSpPr>
              <a:grpSpLocks/>
            </p:cNvGrpSpPr>
            <p:nvPr/>
          </p:nvGrpSpPr>
          <p:grpSpPr bwMode="auto">
            <a:xfrm>
              <a:off x="3958" y="3102"/>
              <a:ext cx="384" cy="327"/>
              <a:chOff x="4744" y="1866"/>
              <a:chExt cx="384" cy="327"/>
            </a:xfrm>
          </p:grpSpPr>
          <p:sp>
            <p:nvSpPr>
              <p:cNvPr id="78912" name="Text Box 17"/>
              <p:cNvSpPr txBox="1">
                <a:spLocks noChangeArrowheads="1"/>
              </p:cNvSpPr>
              <p:nvPr/>
            </p:nvSpPr>
            <p:spPr bwMode="auto">
              <a:xfrm>
                <a:off x="4744" y="1866"/>
                <a:ext cx="384" cy="3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>
                  <a:spcBef>
                    <a:spcPct val="50000"/>
                  </a:spcBef>
                </a:pPr>
                <a:r>
                  <a:rPr lang="en-US" sz="2800">
                    <a:latin typeface="Times New Roman" pitchFamily="18" charset="0"/>
                  </a:rPr>
                  <a:t>7</a:t>
                </a:r>
                <a:endParaRPr lang="fr-FR" sz="2800">
                  <a:latin typeface="Times New Roman" pitchFamily="18" charset="0"/>
                </a:endParaRPr>
              </a:p>
            </p:txBody>
          </p:sp>
          <p:sp>
            <p:nvSpPr>
              <p:cNvPr id="78913" name="Oval 18"/>
              <p:cNvSpPr>
                <a:spLocks noChangeArrowheads="1"/>
              </p:cNvSpPr>
              <p:nvPr/>
            </p:nvSpPr>
            <p:spPr bwMode="auto">
              <a:xfrm>
                <a:off x="4776" y="1890"/>
                <a:ext cx="320" cy="280"/>
              </a:xfrm>
              <a:prstGeom prst="ellipse">
                <a:avLst/>
              </a:prstGeom>
              <a:noFill/>
              <a:ln w="28575">
                <a:solidFill>
                  <a:srgbClr val="00279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sp>
          <p:nvSpPr>
            <p:cNvPr id="78875" name="Line 31"/>
            <p:cNvSpPr>
              <a:spLocks noChangeShapeType="1"/>
            </p:cNvSpPr>
            <p:nvPr/>
          </p:nvSpPr>
          <p:spPr bwMode="auto">
            <a:xfrm>
              <a:off x="3686" y="2622"/>
              <a:ext cx="1082" cy="0"/>
            </a:xfrm>
            <a:prstGeom prst="line">
              <a:avLst/>
            </a:prstGeom>
            <a:noFill/>
            <a:ln w="28575">
              <a:solidFill>
                <a:srgbClr val="00279F"/>
              </a:solidFill>
              <a:round/>
              <a:headEnd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8876" name="Line 31"/>
            <p:cNvSpPr>
              <a:spLocks noChangeShapeType="1"/>
            </p:cNvSpPr>
            <p:nvPr/>
          </p:nvSpPr>
          <p:spPr bwMode="auto">
            <a:xfrm>
              <a:off x="2273" y="2634"/>
              <a:ext cx="1082" cy="0"/>
            </a:xfrm>
            <a:prstGeom prst="line">
              <a:avLst/>
            </a:prstGeom>
            <a:noFill/>
            <a:ln w="28575">
              <a:solidFill>
                <a:srgbClr val="00279F"/>
              </a:solidFill>
              <a:round/>
              <a:headEnd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8877" name="Text Box 20"/>
            <p:cNvSpPr txBox="1">
              <a:spLocks noChangeArrowheads="1"/>
            </p:cNvSpPr>
            <p:nvPr/>
          </p:nvSpPr>
          <p:spPr bwMode="auto">
            <a:xfrm>
              <a:off x="2250" y="2770"/>
              <a:ext cx="38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4</a:t>
              </a:r>
              <a:endParaRPr lang="fr-FR" sz="2000">
                <a:latin typeface="Times New Roman" pitchFamily="18" charset="0"/>
              </a:endParaRPr>
            </a:p>
          </p:txBody>
        </p:sp>
        <p:sp>
          <p:nvSpPr>
            <p:cNvPr id="78878" name="Text Box 20"/>
            <p:cNvSpPr txBox="1">
              <a:spLocks noChangeArrowheads="1"/>
            </p:cNvSpPr>
            <p:nvPr/>
          </p:nvSpPr>
          <p:spPr bwMode="auto">
            <a:xfrm>
              <a:off x="2430" y="2414"/>
              <a:ext cx="38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5</a:t>
              </a:r>
              <a:endParaRPr lang="fr-FR" sz="2000">
                <a:latin typeface="Times New Roman" pitchFamily="18" charset="0"/>
              </a:endParaRPr>
            </a:p>
          </p:txBody>
        </p:sp>
        <p:sp>
          <p:nvSpPr>
            <p:cNvPr id="78879" name="Text Box 20"/>
            <p:cNvSpPr txBox="1">
              <a:spLocks noChangeArrowheads="1"/>
            </p:cNvSpPr>
            <p:nvPr/>
          </p:nvSpPr>
          <p:spPr bwMode="auto">
            <a:xfrm>
              <a:off x="3726" y="2402"/>
              <a:ext cx="38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3</a:t>
              </a:r>
              <a:endParaRPr lang="fr-FR" sz="2000">
                <a:latin typeface="Times New Roman" pitchFamily="18" charset="0"/>
              </a:endParaRPr>
            </a:p>
          </p:txBody>
        </p:sp>
        <p:grpSp>
          <p:nvGrpSpPr>
            <p:cNvPr id="78880" name="Group 100"/>
            <p:cNvGrpSpPr>
              <a:grpSpLocks/>
            </p:cNvGrpSpPr>
            <p:nvPr/>
          </p:nvGrpSpPr>
          <p:grpSpPr bwMode="auto">
            <a:xfrm>
              <a:off x="1742" y="3036"/>
              <a:ext cx="950" cy="250"/>
              <a:chOff x="1526" y="1698"/>
              <a:chExt cx="950" cy="250"/>
            </a:xfrm>
          </p:grpSpPr>
          <p:sp>
            <p:nvSpPr>
              <p:cNvPr id="78910" name="Line 31"/>
              <p:cNvSpPr>
                <a:spLocks noChangeShapeType="1"/>
              </p:cNvSpPr>
              <p:nvPr/>
            </p:nvSpPr>
            <p:spPr bwMode="auto">
              <a:xfrm>
                <a:off x="1526" y="1926"/>
                <a:ext cx="950" cy="0"/>
              </a:xfrm>
              <a:prstGeom prst="line">
                <a:avLst/>
              </a:prstGeom>
              <a:noFill/>
              <a:ln w="28575">
                <a:solidFill>
                  <a:srgbClr val="00279F"/>
                </a:solidFill>
                <a:round/>
                <a:headEnd/>
                <a:tailEnd type="stealth" w="lg" len="lg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8911" name="Text Box 20"/>
              <p:cNvSpPr txBox="1">
                <a:spLocks noChangeArrowheads="1"/>
              </p:cNvSpPr>
              <p:nvPr/>
            </p:nvSpPr>
            <p:spPr bwMode="auto">
              <a:xfrm>
                <a:off x="1830" y="1698"/>
                <a:ext cx="384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>
                  <a:spcBef>
                    <a:spcPct val="50000"/>
                  </a:spcBef>
                </a:pPr>
                <a:r>
                  <a:rPr lang="en-US" sz="2000">
                    <a:latin typeface="Times New Roman" pitchFamily="18" charset="0"/>
                  </a:rPr>
                  <a:t>6</a:t>
                </a:r>
                <a:endParaRPr lang="fr-FR" sz="2000">
                  <a:latin typeface="Times New Roman" pitchFamily="18" charset="0"/>
                </a:endParaRPr>
              </a:p>
            </p:txBody>
          </p:sp>
        </p:grpSp>
        <p:grpSp>
          <p:nvGrpSpPr>
            <p:cNvPr id="78881" name="Group 103"/>
            <p:cNvGrpSpPr>
              <a:grpSpLocks/>
            </p:cNvGrpSpPr>
            <p:nvPr/>
          </p:nvGrpSpPr>
          <p:grpSpPr bwMode="auto">
            <a:xfrm>
              <a:off x="3032" y="3042"/>
              <a:ext cx="950" cy="250"/>
              <a:chOff x="1526" y="1698"/>
              <a:chExt cx="950" cy="250"/>
            </a:xfrm>
          </p:grpSpPr>
          <p:sp>
            <p:nvSpPr>
              <p:cNvPr id="78908" name="Line 31"/>
              <p:cNvSpPr>
                <a:spLocks noChangeShapeType="1"/>
              </p:cNvSpPr>
              <p:nvPr/>
            </p:nvSpPr>
            <p:spPr bwMode="auto">
              <a:xfrm>
                <a:off x="1526" y="1926"/>
                <a:ext cx="950" cy="0"/>
              </a:xfrm>
              <a:prstGeom prst="line">
                <a:avLst/>
              </a:prstGeom>
              <a:noFill/>
              <a:ln w="28575">
                <a:solidFill>
                  <a:srgbClr val="00279F"/>
                </a:solidFill>
                <a:round/>
                <a:headEnd/>
                <a:tailEnd type="stealth" w="lg" len="lg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8909" name="Text Box 20"/>
              <p:cNvSpPr txBox="1">
                <a:spLocks noChangeArrowheads="1"/>
              </p:cNvSpPr>
              <p:nvPr/>
            </p:nvSpPr>
            <p:spPr bwMode="auto">
              <a:xfrm>
                <a:off x="1830" y="1698"/>
                <a:ext cx="384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>
                  <a:spcBef>
                    <a:spcPct val="50000"/>
                  </a:spcBef>
                </a:pPr>
                <a:r>
                  <a:rPr lang="en-US" sz="2000">
                    <a:latin typeface="Times New Roman" pitchFamily="18" charset="0"/>
                  </a:rPr>
                  <a:t>9</a:t>
                </a:r>
                <a:endParaRPr lang="fr-FR" sz="2000">
                  <a:latin typeface="Times New Roman" pitchFamily="18" charset="0"/>
                </a:endParaRPr>
              </a:p>
            </p:txBody>
          </p:sp>
        </p:grpSp>
        <p:sp>
          <p:nvSpPr>
            <p:cNvPr id="78882" name="Line 31"/>
            <p:cNvSpPr>
              <a:spLocks noChangeShapeType="1"/>
            </p:cNvSpPr>
            <p:nvPr/>
          </p:nvSpPr>
          <p:spPr bwMode="auto">
            <a:xfrm>
              <a:off x="1706" y="2016"/>
              <a:ext cx="338" cy="474"/>
            </a:xfrm>
            <a:prstGeom prst="line">
              <a:avLst/>
            </a:prstGeom>
            <a:noFill/>
            <a:ln w="28575">
              <a:solidFill>
                <a:srgbClr val="00279F"/>
              </a:solidFill>
              <a:round/>
              <a:headEnd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8883" name="Text Box 20"/>
            <p:cNvSpPr txBox="1">
              <a:spLocks noChangeArrowheads="1"/>
            </p:cNvSpPr>
            <p:nvPr/>
          </p:nvSpPr>
          <p:spPr bwMode="auto">
            <a:xfrm>
              <a:off x="1674" y="1983"/>
              <a:ext cx="38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7</a:t>
              </a:r>
              <a:endParaRPr lang="fr-FR" sz="2000">
                <a:latin typeface="Times New Roman" pitchFamily="18" charset="0"/>
              </a:endParaRPr>
            </a:p>
          </p:txBody>
        </p:sp>
        <p:sp>
          <p:nvSpPr>
            <p:cNvPr id="78884" name="Line 31"/>
            <p:cNvSpPr>
              <a:spLocks noChangeShapeType="1"/>
            </p:cNvSpPr>
            <p:nvPr/>
          </p:nvSpPr>
          <p:spPr bwMode="auto">
            <a:xfrm flipV="1">
              <a:off x="1670" y="2748"/>
              <a:ext cx="344" cy="396"/>
            </a:xfrm>
            <a:prstGeom prst="line">
              <a:avLst/>
            </a:prstGeom>
            <a:noFill/>
            <a:ln w="28575">
              <a:solidFill>
                <a:srgbClr val="00279F"/>
              </a:solidFill>
              <a:round/>
              <a:headEnd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8885" name="Text Box 20"/>
            <p:cNvSpPr txBox="1">
              <a:spLocks noChangeArrowheads="1"/>
            </p:cNvSpPr>
            <p:nvPr/>
          </p:nvSpPr>
          <p:spPr bwMode="auto">
            <a:xfrm>
              <a:off x="1530" y="2840"/>
              <a:ext cx="38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3</a:t>
              </a:r>
              <a:endParaRPr lang="fr-FR" sz="2000">
                <a:latin typeface="Times New Roman" pitchFamily="18" charset="0"/>
              </a:endParaRPr>
            </a:p>
          </p:txBody>
        </p:sp>
        <p:sp>
          <p:nvSpPr>
            <p:cNvPr id="78886" name="Line 31"/>
            <p:cNvSpPr>
              <a:spLocks noChangeShapeType="1"/>
            </p:cNvSpPr>
            <p:nvPr/>
          </p:nvSpPr>
          <p:spPr bwMode="auto">
            <a:xfrm flipV="1">
              <a:off x="2234" y="1998"/>
              <a:ext cx="500" cy="530"/>
            </a:xfrm>
            <a:prstGeom prst="line">
              <a:avLst/>
            </a:prstGeom>
            <a:noFill/>
            <a:ln w="28575">
              <a:solidFill>
                <a:srgbClr val="00279F"/>
              </a:solidFill>
              <a:round/>
              <a:headEnd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8887" name="Text Box 20"/>
            <p:cNvSpPr txBox="1">
              <a:spLocks noChangeArrowheads="1"/>
            </p:cNvSpPr>
            <p:nvPr/>
          </p:nvSpPr>
          <p:spPr bwMode="auto">
            <a:xfrm>
              <a:off x="2142" y="2186"/>
              <a:ext cx="38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6</a:t>
              </a:r>
              <a:endParaRPr lang="fr-FR" sz="2000">
                <a:latin typeface="Times New Roman" pitchFamily="18" charset="0"/>
              </a:endParaRPr>
            </a:p>
          </p:txBody>
        </p:sp>
        <p:sp>
          <p:nvSpPr>
            <p:cNvPr id="78888" name="Line 31"/>
            <p:cNvSpPr>
              <a:spLocks noChangeShapeType="1"/>
            </p:cNvSpPr>
            <p:nvPr/>
          </p:nvSpPr>
          <p:spPr bwMode="auto">
            <a:xfrm flipV="1">
              <a:off x="3614" y="2010"/>
              <a:ext cx="416" cy="494"/>
            </a:xfrm>
            <a:prstGeom prst="line">
              <a:avLst/>
            </a:prstGeom>
            <a:noFill/>
            <a:ln w="28575">
              <a:solidFill>
                <a:srgbClr val="00279F"/>
              </a:solidFill>
              <a:round/>
              <a:headEnd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8889" name="Text Box 20"/>
            <p:cNvSpPr txBox="1">
              <a:spLocks noChangeArrowheads="1"/>
            </p:cNvSpPr>
            <p:nvPr/>
          </p:nvSpPr>
          <p:spPr bwMode="auto">
            <a:xfrm>
              <a:off x="3546" y="2120"/>
              <a:ext cx="38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5</a:t>
              </a:r>
              <a:endParaRPr lang="fr-FR" sz="2000">
                <a:latin typeface="Times New Roman" pitchFamily="18" charset="0"/>
              </a:endParaRPr>
            </a:p>
          </p:txBody>
        </p:sp>
        <p:sp>
          <p:nvSpPr>
            <p:cNvPr id="78890" name="Line 31"/>
            <p:cNvSpPr>
              <a:spLocks noChangeShapeType="1"/>
            </p:cNvSpPr>
            <p:nvPr/>
          </p:nvSpPr>
          <p:spPr bwMode="auto">
            <a:xfrm>
              <a:off x="3014" y="2016"/>
              <a:ext cx="398" cy="498"/>
            </a:xfrm>
            <a:prstGeom prst="line">
              <a:avLst/>
            </a:prstGeom>
            <a:noFill/>
            <a:ln w="28575">
              <a:solidFill>
                <a:srgbClr val="00279F"/>
              </a:solidFill>
              <a:round/>
              <a:headEnd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8891" name="Text Box 20"/>
            <p:cNvSpPr txBox="1">
              <a:spLocks noChangeArrowheads="1"/>
            </p:cNvSpPr>
            <p:nvPr/>
          </p:nvSpPr>
          <p:spPr bwMode="auto">
            <a:xfrm>
              <a:off x="3042" y="2036"/>
              <a:ext cx="38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2</a:t>
              </a:r>
              <a:endParaRPr lang="fr-FR" sz="2000">
                <a:latin typeface="Times New Roman" pitchFamily="18" charset="0"/>
              </a:endParaRPr>
            </a:p>
          </p:txBody>
        </p:sp>
        <p:sp>
          <p:nvSpPr>
            <p:cNvPr id="78892" name="Line 31"/>
            <p:cNvSpPr>
              <a:spLocks noChangeShapeType="1"/>
            </p:cNvSpPr>
            <p:nvPr/>
          </p:nvSpPr>
          <p:spPr bwMode="auto">
            <a:xfrm flipV="1">
              <a:off x="2984" y="2730"/>
              <a:ext cx="440" cy="438"/>
            </a:xfrm>
            <a:prstGeom prst="line">
              <a:avLst/>
            </a:prstGeom>
            <a:noFill/>
            <a:ln w="28575">
              <a:solidFill>
                <a:srgbClr val="00279F"/>
              </a:solidFill>
              <a:round/>
              <a:headEnd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8893" name="Text Box 20"/>
            <p:cNvSpPr txBox="1">
              <a:spLocks noChangeArrowheads="1"/>
            </p:cNvSpPr>
            <p:nvPr/>
          </p:nvSpPr>
          <p:spPr bwMode="auto">
            <a:xfrm>
              <a:off x="2850" y="2846"/>
              <a:ext cx="38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6</a:t>
              </a:r>
              <a:endParaRPr lang="fr-FR" sz="2000">
                <a:latin typeface="Times New Roman" pitchFamily="18" charset="0"/>
              </a:endParaRPr>
            </a:p>
          </p:txBody>
        </p:sp>
        <p:sp>
          <p:nvSpPr>
            <p:cNvPr id="78894" name="Line 31"/>
            <p:cNvSpPr>
              <a:spLocks noChangeShapeType="1"/>
            </p:cNvSpPr>
            <p:nvPr/>
          </p:nvSpPr>
          <p:spPr bwMode="auto">
            <a:xfrm flipV="1">
              <a:off x="4310" y="2748"/>
              <a:ext cx="524" cy="482"/>
            </a:xfrm>
            <a:prstGeom prst="line">
              <a:avLst/>
            </a:prstGeom>
            <a:noFill/>
            <a:ln w="28575">
              <a:solidFill>
                <a:srgbClr val="00279F"/>
              </a:solidFill>
              <a:round/>
              <a:headEnd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8895" name="Text Box 20"/>
            <p:cNvSpPr txBox="1">
              <a:spLocks noChangeArrowheads="1"/>
            </p:cNvSpPr>
            <p:nvPr/>
          </p:nvSpPr>
          <p:spPr bwMode="auto">
            <a:xfrm>
              <a:off x="4416" y="2936"/>
              <a:ext cx="38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5</a:t>
              </a:r>
              <a:endParaRPr lang="fr-FR" sz="2000">
                <a:latin typeface="Times New Roman" pitchFamily="18" charset="0"/>
              </a:endParaRPr>
            </a:p>
          </p:txBody>
        </p:sp>
        <p:sp>
          <p:nvSpPr>
            <p:cNvPr id="78896" name="Line 31"/>
            <p:cNvSpPr>
              <a:spLocks noChangeShapeType="1"/>
            </p:cNvSpPr>
            <p:nvPr/>
          </p:nvSpPr>
          <p:spPr bwMode="auto">
            <a:xfrm flipV="1">
              <a:off x="3038" y="3372"/>
              <a:ext cx="998" cy="692"/>
            </a:xfrm>
            <a:prstGeom prst="line">
              <a:avLst/>
            </a:prstGeom>
            <a:noFill/>
            <a:ln w="28575">
              <a:solidFill>
                <a:srgbClr val="00279F"/>
              </a:solidFill>
              <a:round/>
              <a:headEnd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8897" name="Text Box 20"/>
            <p:cNvSpPr txBox="1">
              <a:spLocks noChangeArrowheads="1"/>
            </p:cNvSpPr>
            <p:nvPr/>
          </p:nvSpPr>
          <p:spPr bwMode="auto">
            <a:xfrm>
              <a:off x="3348" y="3482"/>
              <a:ext cx="38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8</a:t>
              </a:r>
              <a:endParaRPr lang="fr-FR" sz="2000">
                <a:latin typeface="Times New Roman" pitchFamily="18" charset="0"/>
              </a:endParaRPr>
            </a:p>
          </p:txBody>
        </p:sp>
        <p:sp>
          <p:nvSpPr>
            <p:cNvPr id="78898" name="Line 31"/>
            <p:cNvSpPr>
              <a:spLocks noChangeShapeType="1"/>
            </p:cNvSpPr>
            <p:nvPr/>
          </p:nvSpPr>
          <p:spPr bwMode="auto">
            <a:xfrm flipV="1">
              <a:off x="3026" y="2706"/>
              <a:ext cx="1748" cy="506"/>
            </a:xfrm>
            <a:prstGeom prst="line">
              <a:avLst/>
            </a:prstGeom>
            <a:noFill/>
            <a:ln w="28575">
              <a:solidFill>
                <a:srgbClr val="00279F"/>
              </a:solidFill>
              <a:round/>
              <a:headEnd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8899" name="Text Box 20"/>
            <p:cNvSpPr txBox="1">
              <a:spLocks noChangeArrowheads="1"/>
            </p:cNvSpPr>
            <p:nvPr/>
          </p:nvSpPr>
          <p:spPr bwMode="auto">
            <a:xfrm>
              <a:off x="3102" y="2937"/>
              <a:ext cx="38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7</a:t>
              </a:r>
              <a:endParaRPr lang="fr-FR" sz="2000">
                <a:latin typeface="Times New Roman" pitchFamily="18" charset="0"/>
              </a:endParaRPr>
            </a:p>
          </p:txBody>
        </p:sp>
        <p:sp>
          <p:nvSpPr>
            <p:cNvPr id="78900" name="Line 31"/>
            <p:cNvSpPr>
              <a:spLocks noChangeShapeType="1"/>
            </p:cNvSpPr>
            <p:nvPr/>
          </p:nvSpPr>
          <p:spPr bwMode="auto">
            <a:xfrm flipV="1">
              <a:off x="2880" y="3426"/>
              <a:ext cx="0" cy="504"/>
            </a:xfrm>
            <a:prstGeom prst="line">
              <a:avLst/>
            </a:prstGeom>
            <a:noFill/>
            <a:ln w="28575">
              <a:solidFill>
                <a:srgbClr val="00279F"/>
              </a:solidFill>
              <a:round/>
              <a:headEnd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8901" name="Text Box 20"/>
            <p:cNvSpPr txBox="1">
              <a:spLocks noChangeArrowheads="1"/>
            </p:cNvSpPr>
            <p:nvPr/>
          </p:nvSpPr>
          <p:spPr bwMode="auto">
            <a:xfrm>
              <a:off x="2808" y="3520"/>
              <a:ext cx="38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2</a:t>
              </a:r>
              <a:endParaRPr lang="fr-FR" sz="2000">
                <a:latin typeface="Times New Roman" pitchFamily="18" charset="0"/>
              </a:endParaRPr>
            </a:p>
          </p:txBody>
        </p:sp>
        <p:sp>
          <p:nvSpPr>
            <p:cNvPr id="78902" name="Line 31"/>
            <p:cNvSpPr>
              <a:spLocks noChangeShapeType="1"/>
            </p:cNvSpPr>
            <p:nvPr/>
          </p:nvSpPr>
          <p:spPr bwMode="auto">
            <a:xfrm>
              <a:off x="1676" y="3372"/>
              <a:ext cx="1028" cy="708"/>
            </a:xfrm>
            <a:prstGeom prst="line">
              <a:avLst/>
            </a:prstGeom>
            <a:noFill/>
            <a:ln w="28575">
              <a:solidFill>
                <a:srgbClr val="00279F"/>
              </a:solidFill>
              <a:round/>
              <a:headEnd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8903" name="Text Box 20"/>
            <p:cNvSpPr txBox="1">
              <a:spLocks noChangeArrowheads="1"/>
            </p:cNvSpPr>
            <p:nvPr/>
          </p:nvSpPr>
          <p:spPr bwMode="auto">
            <a:xfrm>
              <a:off x="1860" y="3405"/>
              <a:ext cx="38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7</a:t>
              </a:r>
              <a:endParaRPr lang="fr-FR" sz="2000">
                <a:latin typeface="Times New Roman" pitchFamily="18" charset="0"/>
              </a:endParaRPr>
            </a:p>
          </p:txBody>
        </p:sp>
        <p:sp>
          <p:nvSpPr>
            <p:cNvPr id="78904" name="Line 31"/>
            <p:cNvSpPr>
              <a:spLocks noChangeShapeType="1"/>
            </p:cNvSpPr>
            <p:nvPr/>
          </p:nvSpPr>
          <p:spPr bwMode="auto">
            <a:xfrm flipH="1" flipV="1">
              <a:off x="3634" y="2736"/>
              <a:ext cx="412" cy="422"/>
            </a:xfrm>
            <a:prstGeom prst="line">
              <a:avLst/>
            </a:prstGeom>
            <a:noFill/>
            <a:ln w="28575">
              <a:solidFill>
                <a:srgbClr val="00279F"/>
              </a:solidFill>
              <a:round/>
              <a:headEnd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8905" name="Text Box 20"/>
            <p:cNvSpPr txBox="1">
              <a:spLocks noChangeArrowheads="1"/>
            </p:cNvSpPr>
            <p:nvPr/>
          </p:nvSpPr>
          <p:spPr bwMode="auto">
            <a:xfrm>
              <a:off x="3858" y="2912"/>
              <a:ext cx="38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6</a:t>
              </a:r>
              <a:endParaRPr lang="fr-FR" sz="2000">
                <a:latin typeface="Times New Roman" pitchFamily="18" charset="0"/>
              </a:endParaRPr>
            </a:p>
          </p:txBody>
        </p:sp>
        <p:sp>
          <p:nvSpPr>
            <p:cNvPr id="78906" name="Text Box 20"/>
            <p:cNvSpPr txBox="1">
              <a:spLocks noChangeArrowheads="1"/>
            </p:cNvSpPr>
            <p:nvPr/>
          </p:nvSpPr>
          <p:spPr bwMode="auto">
            <a:xfrm>
              <a:off x="4452" y="2050"/>
              <a:ext cx="38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2</a:t>
              </a:r>
              <a:endParaRPr lang="fr-FR" sz="2000">
                <a:latin typeface="Times New Roman" pitchFamily="18" charset="0"/>
              </a:endParaRPr>
            </a:p>
          </p:txBody>
        </p:sp>
        <p:sp>
          <p:nvSpPr>
            <p:cNvPr id="78907" name="Line 31"/>
            <p:cNvSpPr>
              <a:spLocks noChangeShapeType="1"/>
            </p:cNvSpPr>
            <p:nvPr/>
          </p:nvSpPr>
          <p:spPr bwMode="auto">
            <a:xfrm flipV="1">
              <a:off x="1730" y="2694"/>
              <a:ext cx="1652" cy="516"/>
            </a:xfrm>
            <a:prstGeom prst="line">
              <a:avLst/>
            </a:prstGeom>
            <a:noFill/>
            <a:ln w="28575">
              <a:solidFill>
                <a:srgbClr val="00279F"/>
              </a:solidFill>
              <a:round/>
              <a:headEnd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17126439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mtClean="0"/>
              <a:t>C2-</a:t>
            </a:r>
            <a:fld id="{AD0ED8FF-5311-438B-A8E3-7293A59B1B07}" type="slidenum">
              <a:rPr lang="fr-FR" smtClean="0"/>
              <a:pPr eaLnBrk="1" hangingPunct="1"/>
              <a:t>69</a:t>
            </a:fld>
            <a:endParaRPr lang="fr-FR" smtClean="0"/>
          </a:p>
        </p:txBody>
      </p:sp>
      <p:sp>
        <p:nvSpPr>
          <p:cNvPr id="79875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Exemple 9: les variables de décision</a:t>
            </a:r>
            <a:endParaRPr lang="fr-FR" smtClean="0"/>
          </a:p>
        </p:txBody>
      </p:sp>
      <p:sp>
        <p:nvSpPr>
          <p:cNvPr id="79876" name="Rectangle 8"/>
          <p:cNvSpPr txBox="1">
            <a:spLocks noChangeArrowheads="1"/>
          </p:cNvSpPr>
          <p:nvPr/>
        </p:nvSpPr>
        <p:spPr bwMode="auto">
          <a:xfrm>
            <a:off x="657225" y="1643063"/>
            <a:ext cx="81915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lvl="2" eaLnBrk="1" hangingPunct="1">
              <a:spcBef>
                <a:spcPct val="20000"/>
              </a:spcBef>
            </a:pPr>
            <a:r>
              <a:rPr lang="fr-FR" sz="2800">
                <a:latin typeface="Times New Roman" pitchFamily="18" charset="0"/>
              </a:rPr>
              <a:t>	   </a:t>
            </a:r>
            <a:r>
              <a:rPr lang="fr-FR" sz="2800" noProof="1">
                <a:latin typeface="Times New Roman" pitchFamily="18" charset="0"/>
              </a:rPr>
              <a:t>1	si le tronçon de </a:t>
            </a:r>
            <a:r>
              <a:rPr lang="fr-FR" sz="2800" i="1" noProof="1">
                <a:latin typeface="Times New Roman" pitchFamily="18" charset="0"/>
              </a:rPr>
              <a:t>i </a:t>
            </a:r>
            <a:r>
              <a:rPr lang="fr-FR" sz="2800" noProof="1">
                <a:latin typeface="Times New Roman" pitchFamily="18" charset="0"/>
              </a:rPr>
              <a:t>vers</a:t>
            </a:r>
            <a:r>
              <a:rPr lang="fr-FR" sz="2800" i="1" noProof="1">
                <a:latin typeface="Times New Roman" pitchFamily="18" charset="0"/>
              </a:rPr>
              <a:t> j</a:t>
            </a:r>
            <a:r>
              <a:rPr lang="fr-FR" sz="2800" noProof="1">
                <a:latin typeface="Times New Roman" pitchFamily="18" charset="0"/>
              </a:rPr>
              <a:t> est utilisé</a:t>
            </a:r>
            <a:endParaRPr lang="fr-FR" sz="2800" i="1" noProof="1">
              <a:latin typeface="Times New Roman" pitchFamily="18" charset="0"/>
            </a:endParaRPr>
          </a:p>
          <a:p>
            <a:pPr eaLnBrk="1" hangingPunct="1">
              <a:spcBef>
                <a:spcPct val="20000"/>
              </a:spcBef>
              <a:buFontTx/>
              <a:buChar char="•"/>
            </a:pPr>
            <a:r>
              <a:rPr lang="fr-FR" sz="2800" i="1" noProof="1">
                <a:latin typeface="Times New Roman" pitchFamily="18" charset="0"/>
              </a:rPr>
              <a:t>v</a:t>
            </a:r>
            <a:r>
              <a:rPr lang="fr-FR" sz="2800" i="1" baseline="-25000" noProof="1">
                <a:latin typeface="Times New Roman" pitchFamily="18" charset="0"/>
              </a:rPr>
              <a:t>ij</a:t>
            </a:r>
            <a:r>
              <a:rPr lang="fr-FR" sz="2800" noProof="1">
                <a:latin typeface="Times New Roman" pitchFamily="18" charset="0"/>
              </a:rPr>
              <a:t> =</a:t>
            </a:r>
          </a:p>
          <a:p>
            <a:pPr lvl="2" eaLnBrk="1" hangingPunct="1">
              <a:spcBef>
                <a:spcPct val="20000"/>
              </a:spcBef>
            </a:pPr>
            <a:r>
              <a:rPr lang="fr-FR" sz="2800" noProof="1">
                <a:latin typeface="Times New Roman" pitchFamily="18" charset="0"/>
              </a:rPr>
              <a:t>	   0	sinon		</a:t>
            </a:r>
          </a:p>
          <a:p>
            <a:pPr eaLnBrk="1" hangingPunct="1">
              <a:spcBef>
                <a:spcPct val="20000"/>
              </a:spcBef>
            </a:pPr>
            <a:r>
              <a:rPr lang="fr-FR" sz="2800" noProof="1">
                <a:latin typeface="Times New Roman" pitchFamily="18" charset="0"/>
              </a:rPr>
              <a:t>		</a:t>
            </a:r>
          </a:p>
          <a:p>
            <a:pPr eaLnBrk="1" hangingPunct="1">
              <a:spcBef>
                <a:spcPct val="20000"/>
              </a:spcBef>
            </a:pPr>
            <a:r>
              <a:rPr lang="fr-FR" sz="2800" noProof="1">
                <a:latin typeface="Times New Roman" pitchFamily="18" charset="0"/>
              </a:rPr>
              <a:t>     			</a:t>
            </a:r>
            <a:r>
              <a:rPr lang="fr-FR" sz="2800" i="1" noProof="1">
                <a:latin typeface="Times New Roman" pitchFamily="18" charset="0"/>
              </a:rPr>
              <a:t>i = O, 1, 2,…, 9</a:t>
            </a:r>
            <a:r>
              <a:rPr lang="fr-FR" sz="2800" noProof="1">
                <a:latin typeface="Times New Roman" pitchFamily="18" charset="0"/>
              </a:rPr>
              <a:t> </a:t>
            </a:r>
          </a:p>
          <a:p>
            <a:pPr eaLnBrk="1" hangingPunct="1">
              <a:spcBef>
                <a:spcPct val="20000"/>
              </a:spcBef>
            </a:pPr>
            <a:r>
              <a:rPr lang="fr-FR" sz="2800" noProof="1">
                <a:latin typeface="Times New Roman" pitchFamily="18" charset="0"/>
              </a:rPr>
              <a:t>    </a:t>
            </a:r>
            <a:r>
              <a:rPr lang="fr-FR" sz="2800" i="1" noProof="1">
                <a:latin typeface="Times New Roman" pitchFamily="18" charset="0"/>
              </a:rPr>
              <a:t> 			   j = 1, 2, …, 9, A</a:t>
            </a:r>
            <a:r>
              <a:rPr lang="fr-FR" sz="2800" noProof="1">
                <a:latin typeface="Times New Roman" pitchFamily="18" charset="0"/>
              </a:rPr>
              <a:t> </a:t>
            </a:r>
          </a:p>
        </p:txBody>
      </p:sp>
      <p:sp>
        <p:nvSpPr>
          <p:cNvPr id="79877" name="AutoShape 9"/>
          <p:cNvSpPr>
            <a:spLocks/>
          </p:cNvSpPr>
          <p:nvPr/>
        </p:nvSpPr>
        <p:spPr bwMode="auto">
          <a:xfrm>
            <a:off x="1758950" y="1714500"/>
            <a:ext cx="254000" cy="1330325"/>
          </a:xfrm>
          <a:prstGeom prst="leftBrace">
            <a:avLst>
              <a:gd name="adj1" fmla="val 43646"/>
              <a:gd name="adj2" fmla="val 50000"/>
            </a:avLst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CA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7819940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mtClean="0"/>
              <a:t>C2-</a:t>
            </a:r>
            <a:fld id="{A4EE8352-CA03-40A0-973E-2BE75FDC5AC1}" type="slidenum">
              <a:rPr lang="fr-FR" smtClean="0"/>
              <a:pPr eaLnBrk="1" hangingPunct="1"/>
              <a:t>70</a:t>
            </a:fld>
            <a:endParaRPr lang="fr-FR" smtClean="0"/>
          </a:p>
        </p:txBody>
      </p:sp>
      <p:sp>
        <p:nvSpPr>
          <p:cNvPr id="80899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Exemple 9: la fonction objectif</a:t>
            </a:r>
            <a:endParaRPr lang="fr-FR" smtClean="0"/>
          </a:p>
        </p:txBody>
      </p:sp>
      <p:sp>
        <p:nvSpPr>
          <p:cNvPr id="80900" name="Rectangle 7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>
              <a:spcBef>
                <a:spcPct val="10000"/>
              </a:spcBef>
            </a:pPr>
            <a:r>
              <a:rPr lang="fr-CA" smtClean="0"/>
              <a:t>Min </a:t>
            </a:r>
            <a:r>
              <a:rPr lang="fr-CA" i="1" smtClean="0"/>
              <a:t>z = 5v</a:t>
            </a:r>
            <a:r>
              <a:rPr lang="fr-CA" i="1" baseline="-25000" smtClean="0"/>
              <a:t>O1</a:t>
            </a:r>
            <a:r>
              <a:rPr lang="fr-CA" i="1" smtClean="0"/>
              <a:t> + 3v</a:t>
            </a:r>
            <a:r>
              <a:rPr lang="fr-CA" i="1" baseline="-25000" smtClean="0"/>
              <a:t>O2 </a:t>
            </a:r>
            <a:r>
              <a:rPr lang="fr-CA" i="1" smtClean="0"/>
              <a:t>+ 4v</a:t>
            </a:r>
            <a:r>
              <a:rPr lang="fr-CA" i="1" baseline="-25000" smtClean="0"/>
              <a:t>O3 </a:t>
            </a:r>
            <a:r>
              <a:rPr lang="fr-CA" i="1" smtClean="0"/>
              <a:t>+ 7v</a:t>
            </a:r>
            <a:r>
              <a:rPr lang="fr-CA" i="1" baseline="-25000" smtClean="0"/>
              <a:t>13 </a:t>
            </a:r>
            <a:r>
              <a:rPr lang="fr-CA" i="1" smtClean="0"/>
              <a:t>+ … + 2v</a:t>
            </a:r>
            <a:r>
              <a:rPr lang="fr-CA" i="1" baseline="-25000" smtClean="0"/>
              <a:t>9A</a:t>
            </a:r>
            <a:endParaRPr lang="fr-CA" sz="3200" i="1" smtClean="0"/>
          </a:p>
        </p:txBody>
      </p:sp>
    </p:spTree>
    <p:extLst>
      <p:ext uri="{BB962C8B-B14F-4D97-AF65-F5344CB8AC3E}">
        <p14:creationId xmlns:p14="http://schemas.microsoft.com/office/powerpoint/2010/main" val="171318147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mtClean="0"/>
              <a:t>C2-</a:t>
            </a:r>
            <a:fld id="{206A86D3-7381-4C0C-BFBA-2B3A5259D51D}" type="slidenum">
              <a:rPr lang="fr-FR" smtClean="0"/>
              <a:pPr eaLnBrk="1" hangingPunct="1"/>
              <a:t>71</a:t>
            </a:fld>
            <a:endParaRPr lang="fr-FR" smtClean="0"/>
          </a:p>
        </p:txBody>
      </p:sp>
      <p:sp>
        <p:nvSpPr>
          <p:cNvPr id="81923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Exemple 9: les contraintes</a:t>
            </a:r>
            <a:endParaRPr lang="fr-FR" smtClean="0"/>
          </a:p>
        </p:txBody>
      </p:sp>
      <p:sp>
        <p:nvSpPr>
          <p:cNvPr id="211975" name="Rectangle 7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>
              <a:spcBef>
                <a:spcPct val="10000"/>
              </a:spcBef>
            </a:pPr>
            <a:r>
              <a:rPr lang="fr-CA" smtClean="0"/>
              <a:t>Un seul point de d</a:t>
            </a:r>
            <a:r>
              <a:rPr lang="fr-FR" smtClean="0"/>
              <a:t>épart</a:t>
            </a:r>
          </a:p>
          <a:p>
            <a:pPr eaLnBrk="1" hangingPunct="1">
              <a:spcBef>
                <a:spcPct val="10000"/>
              </a:spcBef>
              <a:buFontTx/>
              <a:buNone/>
            </a:pPr>
            <a:r>
              <a:rPr lang="fr-CA" smtClean="0"/>
              <a:t>	</a:t>
            </a:r>
            <a:r>
              <a:rPr lang="fr-CA" i="1" smtClean="0"/>
              <a:t>v</a:t>
            </a:r>
            <a:r>
              <a:rPr lang="fr-CA" i="1" baseline="-25000" smtClean="0"/>
              <a:t>O1</a:t>
            </a:r>
            <a:r>
              <a:rPr lang="fr-CA" i="1" smtClean="0"/>
              <a:t> + v</a:t>
            </a:r>
            <a:r>
              <a:rPr lang="fr-CA" i="1" baseline="-25000" smtClean="0"/>
              <a:t>O2 </a:t>
            </a:r>
            <a:r>
              <a:rPr lang="fr-CA" i="1" smtClean="0"/>
              <a:t>+ v</a:t>
            </a:r>
            <a:r>
              <a:rPr lang="fr-CA" i="1" baseline="-25000" smtClean="0"/>
              <a:t>O3</a:t>
            </a:r>
            <a:r>
              <a:rPr lang="fr-CA" i="1" smtClean="0"/>
              <a:t> </a:t>
            </a:r>
            <a:r>
              <a:rPr lang="fr-CA" i="1" smtClean="0">
                <a:sym typeface="Symbol" pitchFamily="18" charset="2"/>
              </a:rPr>
              <a:t>= 1</a:t>
            </a:r>
            <a:endParaRPr lang="fr-FR" i="1" smtClean="0"/>
          </a:p>
          <a:p>
            <a:pPr eaLnBrk="1" hangingPunct="1">
              <a:spcBef>
                <a:spcPct val="10000"/>
              </a:spcBef>
            </a:pPr>
            <a:r>
              <a:rPr lang="fr-FR" smtClean="0"/>
              <a:t>Conservation des flots</a:t>
            </a:r>
            <a:endParaRPr lang="fr-CA" smtClean="0"/>
          </a:p>
          <a:p>
            <a:pPr eaLnBrk="1" hangingPunct="1">
              <a:spcBef>
                <a:spcPct val="10000"/>
              </a:spcBef>
              <a:buFontTx/>
              <a:buNone/>
            </a:pPr>
            <a:r>
              <a:rPr lang="fr-CA" smtClean="0"/>
              <a:t>	</a:t>
            </a:r>
            <a:r>
              <a:rPr lang="fr-CA" i="1" smtClean="0"/>
              <a:t>v</a:t>
            </a:r>
            <a:r>
              <a:rPr lang="fr-CA" i="1" baseline="-25000" smtClean="0"/>
              <a:t>28</a:t>
            </a:r>
            <a:r>
              <a:rPr lang="fr-CA" i="1" smtClean="0"/>
              <a:t> + v</a:t>
            </a:r>
            <a:r>
              <a:rPr lang="fr-CA" i="1" baseline="-25000" smtClean="0"/>
              <a:t>38 </a:t>
            </a:r>
            <a:r>
              <a:rPr lang="fr-CA" i="1" smtClean="0"/>
              <a:t>+ v</a:t>
            </a:r>
            <a:r>
              <a:rPr lang="fr-CA" i="1" baseline="-25000" smtClean="0"/>
              <a:t>48</a:t>
            </a:r>
            <a:r>
              <a:rPr lang="fr-CA" i="1" smtClean="0"/>
              <a:t> + v</a:t>
            </a:r>
            <a:r>
              <a:rPr lang="fr-CA" i="1" baseline="-25000" smtClean="0"/>
              <a:t>68</a:t>
            </a:r>
            <a:r>
              <a:rPr lang="fr-CA" i="1" smtClean="0"/>
              <a:t> + v</a:t>
            </a:r>
            <a:r>
              <a:rPr lang="fr-CA" i="1" baseline="-25000" smtClean="0"/>
              <a:t>78 </a:t>
            </a:r>
            <a:r>
              <a:rPr lang="fr-CA" i="1" smtClean="0"/>
              <a:t>= v</a:t>
            </a:r>
            <a:r>
              <a:rPr lang="fr-CA" i="1" baseline="-25000" smtClean="0"/>
              <a:t>89</a:t>
            </a:r>
            <a:r>
              <a:rPr lang="fr-CA" i="1" smtClean="0"/>
              <a:t> + v</a:t>
            </a:r>
            <a:r>
              <a:rPr lang="fr-CA" i="1" baseline="-25000" smtClean="0"/>
              <a:t>8A </a:t>
            </a:r>
            <a:endParaRPr lang="fr-CA" i="1" smtClean="0">
              <a:sym typeface="Symbol" pitchFamily="18" charset="2"/>
            </a:endParaRPr>
          </a:p>
          <a:p>
            <a:pPr eaLnBrk="1" hangingPunct="1">
              <a:spcBef>
                <a:spcPct val="10000"/>
              </a:spcBef>
              <a:buFontTx/>
              <a:buNone/>
            </a:pPr>
            <a:r>
              <a:rPr lang="fr-CA" i="1" smtClean="0">
                <a:sym typeface="Symbol" pitchFamily="18" charset="2"/>
              </a:rPr>
              <a:t>	</a:t>
            </a:r>
            <a:r>
              <a:rPr lang="fr-CA" i="1" smtClean="0"/>
              <a:t>v</a:t>
            </a:r>
            <a:r>
              <a:rPr lang="fr-CA" i="1" baseline="-25000" smtClean="0"/>
              <a:t>28</a:t>
            </a:r>
            <a:r>
              <a:rPr lang="fr-CA" i="1" smtClean="0"/>
              <a:t> + v</a:t>
            </a:r>
            <a:r>
              <a:rPr lang="fr-CA" i="1" baseline="-25000" smtClean="0"/>
              <a:t>38 </a:t>
            </a:r>
            <a:r>
              <a:rPr lang="fr-CA" i="1" smtClean="0"/>
              <a:t>+ v</a:t>
            </a:r>
            <a:r>
              <a:rPr lang="fr-CA" i="1" baseline="-25000" smtClean="0"/>
              <a:t>48</a:t>
            </a:r>
            <a:r>
              <a:rPr lang="fr-CA" i="1" smtClean="0"/>
              <a:t> + v</a:t>
            </a:r>
            <a:r>
              <a:rPr lang="fr-CA" i="1" baseline="-25000" smtClean="0"/>
              <a:t>68</a:t>
            </a:r>
            <a:r>
              <a:rPr lang="fr-CA" i="1" smtClean="0"/>
              <a:t> + v</a:t>
            </a:r>
            <a:r>
              <a:rPr lang="fr-CA" i="1" baseline="-25000" smtClean="0"/>
              <a:t>78</a:t>
            </a:r>
            <a:r>
              <a:rPr lang="fr-CA" i="1" smtClean="0"/>
              <a:t> - v</a:t>
            </a:r>
            <a:r>
              <a:rPr lang="fr-CA" i="1" baseline="-25000" smtClean="0"/>
              <a:t>89</a:t>
            </a:r>
            <a:r>
              <a:rPr lang="fr-CA" i="1" smtClean="0"/>
              <a:t> - v</a:t>
            </a:r>
            <a:r>
              <a:rPr lang="fr-CA" i="1" baseline="-25000" smtClean="0"/>
              <a:t>8A </a:t>
            </a:r>
            <a:r>
              <a:rPr lang="fr-CA" i="1" smtClean="0"/>
              <a:t>= 0</a:t>
            </a:r>
            <a:endParaRPr lang="fr-CA" i="1" baseline="-25000" smtClean="0"/>
          </a:p>
          <a:p>
            <a:pPr eaLnBrk="1" hangingPunct="1">
              <a:spcBef>
                <a:spcPct val="10000"/>
              </a:spcBef>
              <a:buFontTx/>
              <a:buNone/>
            </a:pPr>
            <a:r>
              <a:rPr lang="fr-CA" i="1" baseline="-25000" smtClean="0"/>
              <a:t>	</a:t>
            </a:r>
            <a:r>
              <a:rPr lang="fr-CA" i="1" smtClean="0"/>
              <a:t>…</a:t>
            </a:r>
            <a:endParaRPr lang="fr-CA" i="1" smtClean="0">
              <a:sym typeface="Symbol" pitchFamily="18" charset="2"/>
            </a:endParaRPr>
          </a:p>
          <a:p>
            <a:pPr eaLnBrk="1" hangingPunct="1">
              <a:spcBef>
                <a:spcPct val="10000"/>
              </a:spcBef>
              <a:buFontTx/>
              <a:buNone/>
            </a:pPr>
            <a:r>
              <a:rPr lang="fr-CA" i="1" smtClean="0">
                <a:sym typeface="Symbol" pitchFamily="18" charset="2"/>
              </a:rPr>
              <a:t>	…</a:t>
            </a:r>
          </a:p>
          <a:p>
            <a:pPr eaLnBrk="1" hangingPunct="1">
              <a:spcBef>
                <a:spcPct val="10000"/>
              </a:spcBef>
            </a:pPr>
            <a:r>
              <a:rPr lang="fr-FR" smtClean="0"/>
              <a:t>Un seul point d’arrivée</a:t>
            </a:r>
          </a:p>
          <a:p>
            <a:pPr eaLnBrk="1" hangingPunct="1">
              <a:spcBef>
                <a:spcPct val="10000"/>
              </a:spcBef>
              <a:buFontTx/>
              <a:buNone/>
            </a:pPr>
            <a:r>
              <a:rPr lang="fr-CA" smtClean="0"/>
              <a:t>	</a:t>
            </a:r>
            <a:r>
              <a:rPr lang="fr-CA" i="1" smtClean="0"/>
              <a:t>v</a:t>
            </a:r>
            <a:r>
              <a:rPr lang="fr-CA" i="1" baseline="-25000" smtClean="0"/>
              <a:t>6A </a:t>
            </a:r>
            <a:r>
              <a:rPr lang="fr-CA" i="1" smtClean="0"/>
              <a:t>+ v</a:t>
            </a:r>
            <a:r>
              <a:rPr lang="fr-CA" i="1" baseline="-25000" smtClean="0"/>
              <a:t>7A</a:t>
            </a:r>
            <a:r>
              <a:rPr lang="fr-CA" i="1" smtClean="0"/>
              <a:t> + v</a:t>
            </a:r>
            <a:r>
              <a:rPr lang="fr-CA" i="1" baseline="-25000" smtClean="0"/>
              <a:t>8A</a:t>
            </a:r>
            <a:r>
              <a:rPr lang="fr-CA" i="1" smtClean="0"/>
              <a:t>+ v</a:t>
            </a:r>
            <a:r>
              <a:rPr lang="fr-CA" i="1" baseline="-25000" smtClean="0"/>
              <a:t>9A</a:t>
            </a:r>
            <a:r>
              <a:rPr lang="fr-CA" i="1" smtClean="0">
                <a:sym typeface="Symbol" pitchFamily="18" charset="2"/>
              </a:rPr>
              <a:t> = 1</a:t>
            </a:r>
          </a:p>
        </p:txBody>
      </p:sp>
    </p:spTree>
    <p:extLst>
      <p:ext uri="{BB962C8B-B14F-4D97-AF65-F5344CB8AC3E}">
        <p14:creationId xmlns:p14="http://schemas.microsoft.com/office/powerpoint/2010/main" val="135114926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mtClean="0"/>
              <a:t>C2-</a:t>
            </a:r>
            <a:fld id="{33D46FF1-8041-4210-BDEB-5F51C58E3F6C}" type="slidenum">
              <a:rPr lang="fr-FR" smtClean="0"/>
              <a:pPr eaLnBrk="1" hangingPunct="1"/>
              <a:t>72</a:t>
            </a:fld>
            <a:endParaRPr lang="fr-FR" smtClean="0"/>
          </a:p>
        </p:txBody>
      </p:sp>
      <p:sp>
        <p:nvSpPr>
          <p:cNvPr id="83971" name="Rectangle 9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z="3600" smtClean="0"/>
              <a:t>Exemple 10: problème</a:t>
            </a:r>
            <a:br>
              <a:rPr lang="fr-CA" sz="3600" smtClean="0"/>
            </a:br>
            <a:r>
              <a:rPr lang="fr-CA" sz="3600" smtClean="0"/>
              <a:t>la verrerie Grand Siècle</a:t>
            </a:r>
            <a:endParaRPr lang="fr-FR" sz="3600" smtClean="0"/>
          </a:p>
        </p:txBody>
      </p:sp>
      <p:sp>
        <p:nvSpPr>
          <p:cNvPr id="83972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eaLnBrk="1" hangingPunct="1"/>
            <a:r>
              <a:rPr lang="fr-FR" sz="2600" smtClean="0"/>
              <a:t>Quels emplacements doit-on choisir afin d’approvisionner les usines (A, B, C, D, E) à un coût minimal?</a:t>
            </a:r>
          </a:p>
          <a:p>
            <a:pPr eaLnBrk="1" hangingPunct="1"/>
            <a:r>
              <a:rPr lang="fr-FR" sz="2600" smtClean="0"/>
              <a:t>Comment doit-on approvisionner les usines à partir des emplacements choisis?</a:t>
            </a:r>
          </a:p>
          <a:p>
            <a:pPr eaLnBrk="1" hangingPunct="1"/>
            <a:r>
              <a:rPr lang="fr-FR" sz="2600" smtClean="0"/>
              <a:t>Coût annuel d’opération d’un emplacement: 85 000$</a:t>
            </a:r>
            <a:endParaRPr lang="en-US" sz="2600" smtClean="0"/>
          </a:p>
        </p:txBody>
      </p:sp>
      <p:pic>
        <p:nvPicPr>
          <p:cNvPr id="83973" name="Picture 8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44763" y="3983038"/>
            <a:ext cx="4054475" cy="2497137"/>
          </a:xfrm>
          <a:noFill/>
        </p:spPr>
      </p:pic>
    </p:spTree>
    <p:extLst>
      <p:ext uri="{BB962C8B-B14F-4D97-AF65-F5344CB8AC3E}">
        <p14:creationId xmlns:p14="http://schemas.microsoft.com/office/powerpoint/2010/main" val="133013611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mtClean="0"/>
              <a:t>C2-</a:t>
            </a:r>
            <a:fld id="{596B515F-AE4E-47D5-A490-FE02585B06E9}" type="slidenum">
              <a:rPr lang="fr-FR" smtClean="0"/>
              <a:pPr eaLnBrk="1" hangingPunct="1"/>
              <a:t>73</a:t>
            </a:fld>
            <a:endParaRPr lang="fr-FR" smtClean="0"/>
          </a:p>
        </p:txBody>
      </p:sp>
      <p:sp>
        <p:nvSpPr>
          <p:cNvPr id="84995" name="Rectangle 9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Exemple 10: les coûts</a:t>
            </a:r>
            <a:endParaRPr lang="fr-FR" smtClean="0"/>
          </a:p>
        </p:txBody>
      </p:sp>
      <p:graphicFrame>
        <p:nvGraphicFramePr>
          <p:cNvPr id="84996" name="Object 7"/>
          <p:cNvGraphicFramePr>
            <a:graphicFrameLocks noGrp="1" noChangeAspect="1"/>
          </p:cNvGraphicFramePr>
          <p:nvPr>
            <p:ph sz="half" idx="1"/>
          </p:nvPr>
        </p:nvGraphicFramePr>
        <p:xfrm>
          <a:off x="1995488" y="1368425"/>
          <a:ext cx="5153025" cy="1835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2694" name="Feuille de calcul" r:id="rId4" imgW="2990874" imgH="1028629" progId="Excel.Sheet.8">
                  <p:embed/>
                </p:oleObj>
              </mc:Choice>
              <mc:Fallback>
                <p:oleObj name="Feuille de calcul" r:id="rId4" imgW="2990874" imgH="1028629" progId="Excel.Shee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95488" y="1368425"/>
                        <a:ext cx="5153025" cy="1835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 cap="flat" cmpd="sng">
                            <a:solidFill>
                              <a:schemeClr val="tx1"/>
                            </a:solidFill>
                            <a:prstDash val="solid"/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4997" name="Object 8"/>
          <p:cNvGraphicFramePr>
            <a:graphicFrameLocks noGrp="1" noChangeAspect="1"/>
          </p:cNvGraphicFramePr>
          <p:nvPr>
            <p:ph sz="half" idx="2"/>
          </p:nvPr>
        </p:nvGraphicFramePr>
        <p:xfrm>
          <a:off x="649288" y="3365500"/>
          <a:ext cx="7843837" cy="2579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2695" name="Feuille de calcul" r:id="rId6" imgW="4343543" imgH="1428679" progId="Excel.Sheet.8">
                  <p:embed/>
                </p:oleObj>
              </mc:Choice>
              <mc:Fallback>
                <p:oleObj name="Feuille de calcul" r:id="rId6" imgW="4343543" imgH="1428679" progId="Excel.Shee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9288" y="3365500"/>
                        <a:ext cx="7843837" cy="25796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 cap="flat" cmpd="sng">
                            <a:solidFill>
                              <a:schemeClr val="tx1"/>
                            </a:solidFill>
                            <a:prstDash val="solid"/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5472995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mtClean="0"/>
              <a:t>C2-</a:t>
            </a:r>
            <a:fld id="{2BC241C0-4DF4-4A5B-87FA-B5622B9A7570}" type="slidenum">
              <a:rPr lang="fr-FR" smtClean="0"/>
              <a:pPr eaLnBrk="1" hangingPunct="1"/>
              <a:t>74</a:t>
            </a:fld>
            <a:endParaRPr lang="fr-FR" smtClean="0"/>
          </a:p>
        </p:txBody>
      </p:sp>
      <p:graphicFrame>
        <p:nvGraphicFramePr>
          <p:cNvPr id="86019" name="Object 7"/>
          <p:cNvGraphicFramePr>
            <a:graphicFrameLocks noGrp="1" noChangeAspect="1"/>
          </p:cNvGraphicFramePr>
          <p:nvPr>
            <p:ph idx="1"/>
          </p:nvPr>
        </p:nvGraphicFramePr>
        <p:xfrm>
          <a:off x="382588" y="1741488"/>
          <a:ext cx="7197725" cy="973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3718" name="Equation" r:id="rId4" imgW="3368017" imgH="449496" progId="Equation.3">
                  <p:embed/>
                </p:oleObj>
              </mc:Choice>
              <mc:Fallback>
                <p:oleObj name="Equation" r:id="rId4" imgW="3368017" imgH="449496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2588" y="1741488"/>
                        <a:ext cx="7197725" cy="973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00000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6020" name="Object 8"/>
          <p:cNvGraphicFramePr>
            <a:graphicFrameLocks noChangeAspect="1"/>
          </p:cNvGraphicFramePr>
          <p:nvPr/>
        </p:nvGraphicFramePr>
        <p:xfrm>
          <a:off x="371475" y="3441700"/>
          <a:ext cx="8518525" cy="877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3719" name="Equation" r:id="rId6" imgW="4427155" imgH="449496" progId="Equation.3">
                  <p:embed/>
                </p:oleObj>
              </mc:Choice>
              <mc:Fallback>
                <p:oleObj name="Equation" r:id="rId6" imgW="4427155" imgH="449496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1475" y="3441700"/>
                        <a:ext cx="8518525" cy="8778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00000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6021" name="Rectangle 9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Exemple 10: les variables de décision</a:t>
            </a:r>
            <a:endParaRPr lang="fr-FR" smtClean="0"/>
          </a:p>
        </p:txBody>
      </p:sp>
    </p:spTree>
    <p:extLst>
      <p:ext uri="{BB962C8B-B14F-4D97-AF65-F5344CB8AC3E}">
        <p14:creationId xmlns:p14="http://schemas.microsoft.com/office/powerpoint/2010/main" val="375174581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mtClean="0"/>
              <a:t>C2-</a:t>
            </a:r>
            <a:fld id="{4AF071F4-0AC9-4825-8021-086D45D3169E}" type="slidenum">
              <a:rPr lang="fr-FR" smtClean="0"/>
              <a:pPr eaLnBrk="1" hangingPunct="1"/>
              <a:t>75</a:t>
            </a:fld>
            <a:endParaRPr lang="fr-FR" smtClean="0"/>
          </a:p>
        </p:txBody>
      </p:sp>
      <p:sp>
        <p:nvSpPr>
          <p:cNvPr id="87043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Exemple 10: la fonction objectif</a:t>
            </a:r>
            <a:endParaRPr lang="fr-FR" smtClean="0"/>
          </a:p>
        </p:txBody>
      </p:sp>
      <p:sp>
        <p:nvSpPr>
          <p:cNvPr id="222215" name="Rectangle 7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0488" tIns="44450" rIns="90488" bIns="44450"/>
          <a:lstStyle/>
          <a:p>
            <a:pPr marL="355600" indent="-355600" eaLnBrk="1" hangingPunct="1">
              <a:spcBef>
                <a:spcPct val="10000"/>
              </a:spcBef>
            </a:pPr>
            <a:r>
              <a:rPr lang="fr-CA" smtClean="0"/>
              <a:t>Min </a:t>
            </a:r>
            <a:r>
              <a:rPr lang="fr-CA" i="1" smtClean="0"/>
              <a:t>z = 85v</a:t>
            </a:r>
            <a:r>
              <a:rPr lang="fr-CA" i="1" baseline="-25000" smtClean="0"/>
              <a:t>1</a:t>
            </a:r>
            <a:r>
              <a:rPr lang="fr-CA" i="1" smtClean="0"/>
              <a:t> + 85v</a:t>
            </a:r>
            <a:r>
              <a:rPr lang="fr-CA" i="1" baseline="-25000" smtClean="0"/>
              <a:t>2 </a:t>
            </a:r>
            <a:r>
              <a:rPr lang="fr-CA" i="1" smtClean="0"/>
              <a:t>+ 85v</a:t>
            </a:r>
            <a:r>
              <a:rPr lang="fr-CA" i="1" baseline="-25000" smtClean="0"/>
              <a:t>3</a:t>
            </a:r>
            <a:r>
              <a:rPr lang="fr-CA" i="1" smtClean="0"/>
              <a:t> + 85v</a:t>
            </a:r>
            <a:r>
              <a:rPr lang="fr-CA" i="1" baseline="-25000" smtClean="0"/>
              <a:t>4</a:t>
            </a:r>
            <a:r>
              <a:rPr lang="fr-CA" i="1" smtClean="0"/>
              <a:t> </a:t>
            </a:r>
          </a:p>
          <a:p>
            <a:pPr marL="355600" indent="-355600" eaLnBrk="1" hangingPunct="1">
              <a:spcBef>
                <a:spcPct val="10000"/>
              </a:spcBef>
              <a:buFontTx/>
              <a:buNone/>
            </a:pPr>
            <a:r>
              <a:rPr lang="fr-CA" i="1" smtClean="0"/>
              <a:t>		  	 + 12v</a:t>
            </a:r>
            <a:r>
              <a:rPr lang="fr-CA" i="1" baseline="-25000" smtClean="0"/>
              <a:t>1</a:t>
            </a:r>
            <a:r>
              <a:rPr lang="fr-CA" i="1" smtClean="0"/>
              <a:t> + 4v</a:t>
            </a:r>
            <a:r>
              <a:rPr lang="fr-CA" i="1" baseline="-25000" smtClean="0"/>
              <a:t>2 </a:t>
            </a:r>
            <a:r>
              <a:rPr lang="fr-CA" i="1" smtClean="0"/>
              <a:t>+ 4v</a:t>
            </a:r>
            <a:r>
              <a:rPr lang="fr-CA" i="1" baseline="-25000" smtClean="0"/>
              <a:t>3 </a:t>
            </a:r>
            <a:r>
              <a:rPr lang="fr-CA" i="1" smtClean="0"/>
              <a:t>+ 10v</a:t>
            </a:r>
            <a:r>
              <a:rPr lang="fr-CA" i="1" baseline="-25000" smtClean="0"/>
              <a:t>4 </a:t>
            </a:r>
            <a:r>
              <a:rPr lang="fr-CA" i="1" smtClean="0"/>
              <a:t>+</a:t>
            </a:r>
            <a:endParaRPr lang="fr-CA" i="1" baseline="-25000" smtClean="0"/>
          </a:p>
          <a:p>
            <a:pPr marL="355600" indent="-355600" eaLnBrk="1" hangingPunct="1">
              <a:spcBef>
                <a:spcPct val="10000"/>
              </a:spcBef>
              <a:buFontTx/>
              <a:buNone/>
            </a:pPr>
            <a:r>
              <a:rPr lang="fr-CA" i="1" smtClean="0"/>
              <a:t>				+ 7w</a:t>
            </a:r>
            <a:r>
              <a:rPr lang="fr-CA" i="1" baseline="-25000" smtClean="0"/>
              <a:t>1A</a:t>
            </a:r>
            <a:r>
              <a:rPr lang="fr-CA" i="1" smtClean="0"/>
              <a:t> + 13w</a:t>
            </a:r>
            <a:r>
              <a:rPr lang="fr-CA" i="1" baseline="-25000" smtClean="0"/>
              <a:t>1B </a:t>
            </a:r>
            <a:r>
              <a:rPr lang="fr-CA" i="1" smtClean="0"/>
              <a:t>+ 11w</a:t>
            </a:r>
            <a:r>
              <a:rPr lang="fr-CA" i="1" baseline="-25000" smtClean="0"/>
              <a:t>1C </a:t>
            </a:r>
            <a:r>
              <a:rPr lang="fr-CA" i="1" smtClean="0"/>
              <a:t>+ …+ 8w</a:t>
            </a:r>
            <a:r>
              <a:rPr lang="fr-CA" i="1" baseline="-25000" smtClean="0"/>
              <a:t>4E</a:t>
            </a:r>
          </a:p>
          <a:p>
            <a:pPr marL="355600" indent="-355600" eaLnBrk="1" hangingPunct="1">
              <a:spcBef>
                <a:spcPct val="10000"/>
              </a:spcBef>
              <a:buFontTx/>
              <a:buNone/>
            </a:pPr>
            <a:endParaRPr lang="fr-CA" i="1" smtClean="0"/>
          </a:p>
          <a:p>
            <a:pPr marL="355600" indent="-355600" eaLnBrk="1" hangingPunct="1">
              <a:spcBef>
                <a:spcPct val="10000"/>
              </a:spcBef>
              <a:buFontTx/>
              <a:buNone/>
            </a:pPr>
            <a:r>
              <a:rPr lang="fr-CA" smtClean="0"/>
              <a:t>	Min </a:t>
            </a:r>
            <a:r>
              <a:rPr lang="fr-CA" i="1" smtClean="0"/>
              <a:t>z = 97v</a:t>
            </a:r>
            <a:r>
              <a:rPr lang="fr-CA" i="1" baseline="-25000" smtClean="0"/>
              <a:t>1</a:t>
            </a:r>
            <a:r>
              <a:rPr lang="fr-CA" i="1" smtClean="0"/>
              <a:t> + 89v</a:t>
            </a:r>
            <a:r>
              <a:rPr lang="fr-CA" i="1" baseline="-25000" smtClean="0"/>
              <a:t>2 </a:t>
            </a:r>
            <a:r>
              <a:rPr lang="fr-CA" i="1" smtClean="0"/>
              <a:t>+ 89v</a:t>
            </a:r>
            <a:r>
              <a:rPr lang="fr-CA" i="1" baseline="-25000" smtClean="0"/>
              <a:t>3</a:t>
            </a:r>
            <a:r>
              <a:rPr lang="fr-CA" i="1" smtClean="0"/>
              <a:t> + 95v</a:t>
            </a:r>
            <a:r>
              <a:rPr lang="fr-CA" i="1" baseline="-25000" smtClean="0"/>
              <a:t>4</a:t>
            </a:r>
            <a:r>
              <a:rPr lang="fr-CA" i="1" smtClean="0"/>
              <a:t> </a:t>
            </a:r>
          </a:p>
          <a:p>
            <a:pPr marL="355600" indent="-355600" eaLnBrk="1" hangingPunct="1">
              <a:spcBef>
                <a:spcPct val="10000"/>
              </a:spcBef>
              <a:buFontTx/>
              <a:buNone/>
            </a:pPr>
            <a:r>
              <a:rPr lang="fr-CA" i="1" smtClean="0"/>
              <a:t>		   	+ 7w</a:t>
            </a:r>
            <a:r>
              <a:rPr lang="fr-CA" i="1" baseline="-25000" smtClean="0"/>
              <a:t>1A</a:t>
            </a:r>
            <a:r>
              <a:rPr lang="fr-CA" i="1" smtClean="0"/>
              <a:t> + 13w</a:t>
            </a:r>
            <a:r>
              <a:rPr lang="fr-CA" i="1" baseline="-25000" smtClean="0"/>
              <a:t>1B </a:t>
            </a:r>
            <a:r>
              <a:rPr lang="fr-CA" i="1" smtClean="0"/>
              <a:t>+ 11w</a:t>
            </a:r>
            <a:r>
              <a:rPr lang="fr-CA" i="1" baseline="-25000" smtClean="0"/>
              <a:t>1C </a:t>
            </a:r>
            <a:r>
              <a:rPr lang="fr-CA" i="1" smtClean="0"/>
              <a:t>+ …+ 8w</a:t>
            </a:r>
            <a:r>
              <a:rPr lang="fr-CA" i="1" baseline="-25000" smtClean="0"/>
              <a:t>4E</a:t>
            </a:r>
          </a:p>
        </p:txBody>
      </p:sp>
    </p:spTree>
    <p:extLst>
      <p:ext uri="{BB962C8B-B14F-4D97-AF65-F5344CB8AC3E}">
        <p14:creationId xmlns:p14="http://schemas.microsoft.com/office/powerpoint/2010/main" val="47800288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mtClean="0"/>
              <a:t>C2-</a:t>
            </a:r>
            <a:fld id="{5DC6A5C2-F05D-40AB-B148-A23A55867CE9}" type="slidenum">
              <a:rPr lang="fr-FR" smtClean="0"/>
              <a:pPr eaLnBrk="1" hangingPunct="1"/>
              <a:t>76</a:t>
            </a:fld>
            <a:endParaRPr lang="fr-FR" smtClean="0"/>
          </a:p>
        </p:txBody>
      </p:sp>
      <p:sp>
        <p:nvSpPr>
          <p:cNvPr id="88067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Exemple 10: les contraintes</a:t>
            </a:r>
            <a:endParaRPr lang="fr-FR" smtClean="0"/>
          </a:p>
        </p:txBody>
      </p:sp>
      <p:sp>
        <p:nvSpPr>
          <p:cNvPr id="224263" name="Rectangle 7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>
              <a:spcBef>
                <a:spcPct val="10000"/>
              </a:spcBef>
            </a:pPr>
            <a:r>
              <a:rPr lang="fr-CA" smtClean="0"/>
              <a:t>Un emplacement ne peut approvisionner une usine que si il est choisi</a:t>
            </a:r>
          </a:p>
          <a:p>
            <a:pPr eaLnBrk="1" hangingPunct="1">
              <a:spcBef>
                <a:spcPct val="10000"/>
              </a:spcBef>
              <a:buFontTx/>
              <a:buNone/>
            </a:pPr>
            <a:r>
              <a:rPr lang="fr-CA" noProof="1" smtClean="0"/>
              <a:t>	 </a:t>
            </a:r>
            <a:r>
              <a:rPr lang="fr-CA" i="1" noProof="1" smtClean="0">
                <a:sym typeface="Symbol" pitchFamily="18" charset="2"/>
              </a:rPr>
              <a:t>w</a:t>
            </a:r>
            <a:r>
              <a:rPr lang="fr-CA" i="1" baseline="-25000" noProof="1" smtClean="0"/>
              <a:t>ij</a:t>
            </a:r>
            <a:r>
              <a:rPr lang="fr-CA" i="1" smtClean="0"/>
              <a:t> </a:t>
            </a:r>
            <a:r>
              <a:rPr lang="fr-CA" i="1" smtClean="0">
                <a:cs typeface="Times New Roman" pitchFamily="18" charset="0"/>
              </a:rPr>
              <a:t>≤ </a:t>
            </a:r>
            <a:r>
              <a:rPr lang="fr-CA" i="1" smtClean="0"/>
              <a:t>v</a:t>
            </a:r>
            <a:r>
              <a:rPr lang="fr-CA" i="1" baseline="-25000" smtClean="0"/>
              <a:t>i</a:t>
            </a:r>
            <a:r>
              <a:rPr lang="fr-CA" i="1" smtClean="0"/>
              <a:t>  </a:t>
            </a:r>
            <a:r>
              <a:rPr lang="fr-CA" i="1" smtClean="0">
                <a:sym typeface="Symbol" pitchFamily="18" charset="2"/>
              </a:rPr>
              <a:t> </a:t>
            </a:r>
            <a:r>
              <a:rPr lang="fr-CA" smtClean="0">
                <a:sym typeface="Symbol" pitchFamily="18" charset="2"/>
              </a:rPr>
              <a:t>pour   </a:t>
            </a:r>
            <a:r>
              <a:rPr lang="fr-CA" i="1" smtClean="0">
                <a:sym typeface="Symbol" pitchFamily="18" charset="2"/>
              </a:rPr>
              <a:t> i = 1, …, 4  </a:t>
            </a:r>
            <a:r>
              <a:rPr lang="fr-CA" smtClean="0">
                <a:sym typeface="Symbol" pitchFamily="18" charset="2"/>
              </a:rPr>
              <a:t>et  </a:t>
            </a:r>
            <a:r>
              <a:rPr lang="fr-CA" i="1" smtClean="0">
                <a:sym typeface="Symbol" pitchFamily="18" charset="2"/>
              </a:rPr>
              <a:t>     j = A, …, E</a:t>
            </a:r>
          </a:p>
          <a:p>
            <a:pPr eaLnBrk="1" hangingPunct="1">
              <a:spcBef>
                <a:spcPct val="10000"/>
              </a:spcBef>
            </a:pPr>
            <a:endParaRPr lang="fr-CA" smtClean="0">
              <a:sym typeface="Symbol" pitchFamily="18" charset="2"/>
            </a:endParaRPr>
          </a:p>
          <a:p>
            <a:pPr eaLnBrk="1" hangingPunct="1">
              <a:spcBef>
                <a:spcPct val="10000"/>
              </a:spcBef>
            </a:pPr>
            <a:r>
              <a:rPr lang="fr-CA" smtClean="0">
                <a:sym typeface="Symbol" pitchFamily="18" charset="2"/>
              </a:rPr>
              <a:t>Chaque usine est approvisionnée par un emplacement </a:t>
            </a:r>
            <a:endParaRPr lang="fr-CA" smtClean="0">
              <a:latin typeface="Symbol" pitchFamily="18" charset="2"/>
            </a:endParaRPr>
          </a:p>
          <a:p>
            <a:pPr eaLnBrk="1" hangingPunct="1">
              <a:spcBef>
                <a:spcPct val="10000"/>
              </a:spcBef>
              <a:buFontTx/>
              <a:buNone/>
            </a:pPr>
            <a:r>
              <a:rPr lang="fr-CA" smtClean="0"/>
              <a:t>	</a:t>
            </a:r>
            <a:r>
              <a:rPr lang="fr-CA" i="1" smtClean="0"/>
              <a:t>w</a:t>
            </a:r>
            <a:r>
              <a:rPr lang="fr-CA" i="1" baseline="-25000" smtClean="0"/>
              <a:t>1j</a:t>
            </a:r>
            <a:r>
              <a:rPr lang="fr-CA" i="1" smtClean="0"/>
              <a:t> + w</a:t>
            </a:r>
            <a:r>
              <a:rPr lang="fr-CA" i="1" baseline="-25000" smtClean="0"/>
              <a:t>2j </a:t>
            </a:r>
            <a:r>
              <a:rPr lang="fr-CA" i="1" smtClean="0"/>
              <a:t>+ w</a:t>
            </a:r>
            <a:r>
              <a:rPr lang="fr-CA" i="1" baseline="-25000" smtClean="0"/>
              <a:t>3j </a:t>
            </a:r>
            <a:r>
              <a:rPr lang="fr-CA" i="1" smtClean="0"/>
              <a:t>+ w</a:t>
            </a:r>
            <a:r>
              <a:rPr lang="fr-CA" i="1" baseline="-25000" smtClean="0"/>
              <a:t>4j </a:t>
            </a:r>
            <a:r>
              <a:rPr lang="fr-CA" i="1" smtClean="0"/>
              <a:t>= 1    </a:t>
            </a:r>
            <a:r>
              <a:rPr lang="fr-CA" smtClean="0"/>
              <a:t>   pour</a:t>
            </a:r>
            <a:r>
              <a:rPr lang="fr-CA" i="1" smtClean="0"/>
              <a:t>   </a:t>
            </a:r>
            <a:r>
              <a:rPr lang="fr-CA" i="1" smtClean="0">
                <a:sym typeface="Symbol" pitchFamily="18" charset="2"/>
              </a:rPr>
              <a:t>j = A, …, E</a:t>
            </a:r>
            <a:r>
              <a:rPr lang="fr-CA" smtClean="0">
                <a:sym typeface="Symbol" pitchFamily="18" charset="2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2291290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mtClean="0"/>
              <a:t>C2-</a:t>
            </a:r>
            <a:fld id="{29189B89-4E3A-4307-BF0F-1D3778E59BD9}" type="slidenum">
              <a:rPr lang="fr-FR" smtClean="0"/>
              <a:pPr eaLnBrk="1" hangingPunct="1"/>
              <a:t>77</a:t>
            </a:fld>
            <a:endParaRPr lang="fr-FR" smtClean="0"/>
          </a:p>
        </p:txBody>
      </p:sp>
      <p:sp>
        <p:nvSpPr>
          <p:cNvPr id="90115" name="Rectangle 3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z="3600" smtClean="0"/>
              <a:t>Exemple 11:</a:t>
            </a:r>
            <a:br>
              <a:rPr lang="fr-CA" sz="3600" smtClean="0"/>
            </a:br>
            <a:r>
              <a:rPr lang="fr-CA" sz="3600" smtClean="0"/>
              <a:t>problème de la compagnie Electro</a:t>
            </a:r>
            <a:endParaRPr lang="fr-FR" sz="3600" smtClean="0"/>
          </a:p>
        </p:txBody>
      </p:sp>
      <p:sp>
        <p:nvSpPr>
          <p:cNvPr id="90116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1192213"/>
          </a:xfrm>
        </p:spPr>
        <p:txBody>
          <a:bodyPr/>
          <a:lstStyle/>
          <a:p>
            <a:pPr eaLnBrk="1" hangingPunct="1"/>
            <a:r>
              <a:rPr lang="fr-FR" smtClean="0"/>
              <a:t>Quatre groupes turboalternateurs sont mus par la vapeur provenant de quatre chaudières</a:t>
            </a:r>
          </a:p>
        </p:txBody>
      </p:sp>
      <p:grpSp>
        <p:nvGrpSpPr>
          <p:cNvPr id="90117" name="Group 34"/>
          <p:cNvGrpSpPr>
            <a:grpSpLocks/>
          </p:cNvGrpSpPr>
          <p:nvPr/>
        </p:nvGrpSpPr>
        <p:grpSpPr bwMode="auto">
          <a:xfrm>
            <a:off x="1606550" y="2908300"/>
            <a:ext cx="5930900" cy="3151188"/>
            <a:chOff x="736" y="1768"/>
            <a:chExt cx="3736" cy="1985"/>
          </a:xfrm>
        </p:grpSpPr>
        <p:sp>
          <p:nvSpPr>
            <p:cNvPr id="90118" name="Text Box 7"/>
            <p:cNvSpPr txBox="1">
              <a:spLocks noChangeArrowheads="1"/>
            </p:cNvSpPr>
            <p:nvPr/>
          </p:nvSpPr>
          <p:spPr bwMode="auto">
            <a:xfrm>
              <a:off x="736" y="1768"/>
              <a:ext cx="1296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fr-FR" sz="2800">
                  <a:solidFill>
                    <a:srgbClr val="000000"/>
                  </a:solidFill>
                  <a:latin typeface="Times New Roman" pitchFamily="18" charset="0"/>
                </a:rPr>
                <a:t>Chaudières</a:t>
              </a:r>
            </a:p>
          </p:txBody>
        </p:sp>
        <p:sp>
          <p:nvSpPr>
            <p:cNvPr id="90119" name="Text Box 12"/>
            <p:cNvSpPr txBox="1">
              <a:spLocks noChangeArrowheads="1"/>
            </p:cNvSpPr>
            <p:nvPr/>
          </p:nvSpPr>
          <p:spPr bwMode="auto">
            <a:xfrm>
              <a:off x="2512" y="1768"/>
              <a:ext cx="1960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fr-FR" sz="2800">
                  <a:solidFill>
                    <a:srgbClr val="000000"/>
                  </a:solidFill>
                  <a:latin typeface="Times New Roman" pitchFamily="18" charset="0"/>
                </a:rPr>
                <a:t>Turboalternateurs</a:t>
              </a:r>
            </a:p>
          </p:txBody>
        </p:sp>
        <p:sp>
          <p:nvSpPr>
            <p:cNvPr id="90120" name="Text Box 13"/>
            <p:cNvSpPr txBox="1">
              <a:spLocks noChangeArrowheads="1"/>
            </p:cNvSpPr>
            <p:nvPr/>
          </p:nvSpPr>
          <p:spPr bwMode="auto">
            <a:xfrm>
              <a:off x="3268" y="2182"/>
              <a:ext cx="448" cy="327"/>
            </a:xfrm>
            <a:prstGeom prst="rect">
              <a:avLst/>
            </a:prstGeom>
            <a:solidFill>
              <a:srgbClr val="FF7C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sz="2800">
                  <a:solidFill>
                    <a:srgbClr val="000000"/>
                  </a:solidFill>
                  <a:latin typeface="Times New Roman" pitchFamily="18" charset="0"/>
                </a:rPr>
                <a:t>1</a:t>
              </a:r>
            </a:p>
          </p:txBody>
        </p:sp>
        <p:sp>
          <p:nvSpPr>
            <p:cNvPr id="90121" name="Text Box 14"/>
            <p:cNvSpPr txBox="1">
              <a:spLocks noChangeArrowheads="1"/>
            </p:cNvSpPr>
            <p:nvPr/>
          </p:nvSpPr>
          <p:spPr bwMode="auto">
            <a:xfrm>
              <a:off x="3268" y="2597"/>
              <a:ext cx="448" cy="32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sz="2800">
                  <a:solidFill>
                    <a:srgbClr val="000000"/>
                  </a:solidFill>
                  <a:latin typeface="Times New Roman" pitchFamily="18" charset="0"/>
                </a:rPr>
                <a:t>2</a:t>
              </a:r>
            </a:p>
          </p:txBody>
        </p:sp>
        <p:sp>
          <p:nvSpPr>
            <p:cNvPr id="90122" name="Text Box 15"/>
            <p:cNvSpPr txBox="1">
              <a:spLocks noChangeArrowheads="1"/>
            </p:cNvSpPr>
            <p:nvPr/>
          </p:nvSpPr>
          <p:spPr bwMode="auto">
            <a:xfrm>
              <a:off x="3268" y="3426"/>
              <a:ext cx="448" cy="327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sz="2800">
                  <a:solidFill>
                    <a:srgbClr val="000000"/>
                  </a:solidFill>
                  <a:latin typeface="Times New Roman" pitchFamily="18" charset="0"/>
                </a:rPr>
                <a:t>4</a:t>
              </a:r>
            </a:p>
          </p:txBody>
        </p:sp>
        <p:sp>
          <p:nvSpPr>
            <p:cNvPr id="90123" name="Text Box 16"/>
            <p:cNvSpPr txBox="1">
              <a:spLocks noChangeArrowheads="1"/>
            </p:cNvSpPr>
            <p:nvPr/>
          </p:nvSpPr>
          <p:spPr bwMode="auto">
            <a:xfrm>
              <a:off x="3268" y="3011"/>
              <a:ext cx="448" cy="327"/>
            </a:xfrm>
            <a:prstGeom prst="rect">
              <a:avLst/>
            </a:prstGeom>
            <a:solidFill>
              <a:srgbClr val="3399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sz="2800">
                  <a:solidFill>
                    <a:srgbClr val="000000"/>
                  </a:solidFill>
                  <a:latin typeface="Times New Roman" pitchFamily="18" charset="0"/>
                </a:rPr>
                <a:t>3</a:t>
              </a:r>
            </a:p>
          </p:txBody>
        </p:sp>
        <p:sp>
          <p:nvSpPr>
            <p:cNvPr id="90124" name="Line 17"/>
            <p:cNvSpPr>
              <a:spLocks noChangeShapeType="1"/>
            </p:cNvSpPr>
            <p:nvPr/>
          </p:nvSpPr>
          <p:spPr bwMode="auto">
            <a:xfrm flipV="1">
              <a:off x="1600" y="2221"/>
              <a:ext cx="1666" cy="115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0125" name="Line 18"/>
            <p:cNvSpPr>
              <a:spLocks noChangeShapeType="1"/>
            </p:cNvSpPr>
            <p:nvPr/>
          </p:nvSpPr>
          <p:spPr bwMode="auto">
            <a:xfrm>
              <a:off x="1602" y="2338"/>
              <a:ext cx="1658" cy="307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0126" name="Line 19"/>
            <p:cNvSpPr>
              <a:spLocks noChangeShapeType="1"/>
            </p:cNvSpPr>
            <p:nvPr/>
          </p:nvSpPr>
          <p:spPr bwMode="auto">
            <a:xfrm>
              <a:off x="1604" y="2341"/>
              <a:ext cx="1652" cy="723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0127" name="Line 20"/>
            <p:cNvSpPr>
              <a:spLocks noChangeShapeType="1"/>
            </p:cNvSpPr>
            <p:nvPr/>
          </p:nvSpPr>
          <p:spPr bwMode="auto">
            <a:xfrm>
              <a:off x="1598" y="2344"/>
              <a:ext cx="1668" cy="1136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0128" name="Line 21"/>
            <p:cNvSpPr>
              <a:spLocks noChangeShapeType="1"/>
            </p:cNvSpPr>
            <p:nvPr/>
          </p:nvSpPr>
          <p:spPr bwMode="auto">
            <a:xfrm flipV="1">
              <a:off x="1606" y="2288"/>
              <a:ext cx="1655" cy="463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0129" name="Line 22"/>
            <p:cNvSpPr>
              <a:spLocks noChangeShapeType="1"/>
            </p:cNvSpPr>
            <p:nvPr/>
          </p:nvSpPr>
          <p:spPr bwMode="auto">
            <a:xfrm flipV="1">
              <a:off x="1600" y="2720"/>
              <a:ext cx="1657" cy="32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0130" name="Line 23"/>
            <p:cNvSpPr>
              <a:spLocks noChangeShapeType="1"/>
            </p:cNvSpPr>
            <p:nvPr/>
          </p:nvSpPr>
          <p:spPr bwMode="auto">
            <a:xfrm>
              <a:off x="1592" y="2752"/>
              <a:ext cx="1667" cy="389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0131" name="Line 24"/>
            <p:cNvSpPr>
              <a:spLocks noChangeShapeType="1"/>
            </p:cNvSpPr>
            <p:nvPr/>
          </p:nvSpPr>
          <p:spPr bwMode="auto">
            <a:xfrm>
              <a:off x="1600" y="2759"/>
              <a:ext cx="1665" cy="797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0132" name="Line 25"/>
            <p:cNvSpPr>
              <a:spLocks noChangeShapeType="1"/>
            </p:cNvSpPr>
            <p:nvPr/>
          </p:nvSpPr>
          <p:spPr bwMode="auto">
            <a:xfrm flipV="1">
              <a:off x="1611" y="2370"/>
              <a:ext cx="1649" cy="766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0133" name="Line 26"/>
            <p:cNvSpPr>
              <a:spLocks noChangeShapeType="1"/>
            </p:cNvSpPr>
            <p:nvPr/>
          </p:nvSpPr>
          <p:spPr bwMode="auto">
            <a:xfrm flipV="1">
              <a:off x="1607" y="2800"/>
              <a:ext cx="1655" cy="34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0134" name="Line 27"/>
            <p:cNvSpPr>
              <a:spLocks noChangeShapeType="1"/>
            </p:cNvSpPr>
            <p:nvPr/>
          </p:nvSpPr>
          <p:spPr bwMode="auto">
            <a:xfrm>
              <a:off x="1607" y="3142"/>
              <a:ext cx="1656" cy="86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0135" name="Line 28"/>
            <p:cNvSpPr>
              <a:spLocks noChangeShapeType="1"/>
            </p:cNvSpPr>
            <p:nvPr/>
          </p:nvSpPr>
          <p:spPr bwMode="auto">
            <a:xfrm>
              <a:off x="1609" y="3144"/>
              <a:ext cx="1653" cy="499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0136" name="Line 29"/>
            <p:cNvSpPr>
              <a:spLocks noChangeShapeType="1"/>
            </p:cNvSpPr>
            <p:nvPr/>
          </p:nvSpPr>
          <p:spPr bwMode="auto">
            <a:xfrm flipV="1">
              <a:off x="1605" y="2454"/>
              <a:ext cx="1659" cy="1116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0137" name="Line 30"/>
            <p:cNvSpPr>
              <a:spLocks noChangeShapeType="1"/>
            </p:cNvSpPr>
            <p:nvPr/>
          </p:nvSpPr>
          <p:spPr bwMode="auto">
            <a:xfrm flipV="1">
              <a:off x="1605" y="2871"/>
              <a:ext cx="1653" cy="702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0138" name="Line 31"/>
            <p:cNvSpPr>
              <a:spLocks noChangeShapeType="1"/>
            </p:cNvSpPr>
            <p:nvPr/>
          </p:nvSpPr>
          <p:spPr bwMode="auto">
            <a:xfrm flipV="1">
              <a:off x="1608" y="3291"/>
              <a:ext cx="1656" cy="282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0139" name="Line 32"/>
            <p:cNvSpPr>
              <a:spLocks noChangeShapeType="1"/>
            </p:cNvSpPr>
            <p:nvPr/>
          </p:nvSpPr>
          <p:spPr bwMode="auto">
            <a:xfrm>
              <a:off x="1605" y="3570"/>
              <a:ext cx="1659" cy="141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0140" name="Text Box 8"/>
            <p:cNvSpPr txBox="1">
              <a:spLocks noChangeArrowheads="1"/>
            </p:cNvSpPr>
            <p:nvPr/>
          </p:nvSpPr>
          <p:spPr bwMode="auto">
            <a:xfrm>
              <a:off x="1160" y="2182"/>
              <a:ext cx="448" cy="327"/>
            </a:xfrm>
            <a:prstGeom prst="rect">
              <a:avLst/>
            </a:prstGeom>
            <a:solidFill>
              <a:srgbClr val="FFFF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sz="2800">
                  <a:solidFill>
                    <a:srgbClr val="000000"/>
                  </a:solidFill>
                  <a:latin typeface="Times New Roman" pitchFamily="18" charset="0"/>
                </a:rPr>
                <a:t>A</a:t>
              </a:r>
            </a:p>
          </p:txBody>
        </p:sp>
        <p:sp>
          <p:nvSpPr>
            <p:cNvPr id="90141" name="Text Box 9"/>
            <p:cNvSpPr txBox="1">
              <a:spLocks noChangeArrowheads="1"/>
            </p:cNvSpPr>
            <p:nvPr/>
          </p:nvSpPr>
          <p:spPr bwMode="auto">
            <a:xfrm>
              <a:off x="1160" y="2597"/>
              <a:ext cx="448" cy="327"/>
            </a:xfrm>
            <a:prstGeom prst="rect">
              <a:avLst/>
            </a:prstGeom>
            <a:solidFill>
              <a:srgbClr val="CCFF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sz="2800">
                  <a:solidFill>
                    <a:srgbClr val="000000"/>
                  </a:solidFill>
                  <a:latin typeface="Times New Roman" pitchFamily="18" charset="0"/>
                </a:rPr>
                <a:t>B</a:t>
              </a:r>
            </a:p>
          </p:txBody>
        </p:sp>
        <p:sp>
          <p:nvSpPr>
            <p:cNvPr id="90142" name="Text Box 10"/>
            <p:cNvSpPr txBox="1">
              <a:spLocks noChangeArrowheads="1"/>
            </p:cNvSpPr>
            <p:nvPr/>
          </p:nvSpPr>
          <p:spPr bwMode="auto">
            <a:xfrm>
              <a:off x="1160" y="3426"/>
              <a:ext cx="448" cy="327"/>
            </a:xfrm>
            <a:prstGeom prst="rect">
              <a:avLst/>
            </a:prstGeom>
            <a:solidFill>
              <a:srgbClr val="FF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sz="2800">
                  <a:solidFill>
                    <a:srgbClr val="000000"/>
                  </a:solidFill>
                  <a:latin typeface="Times New Roman" pitchFamily="18" charset="0"/>
                </a:rPr>
                <a:t>D</a:t>
              </a:r>
            </a:p>
          </p:txBody>
        </p:sp>
        <p:sp>
          <p:nvSpPr>
            <p:cNvPr id="90143" name="Text Box 11"/>
            <p:cNvSpPr txBox="1">
              <a:spLocks noChangeArrowheads="1"/>
            </p:cNvSpPr>
            <p:nvPr/>
          </p:nvSpPr>
          <p:spPr bwMode="auto">
            <a:xfrm>
              <a:off x="1160" y="3011"/>
              <a:ext cx="448" cy="327"/>
            </a:xfrm>
            <a:prstGeom prst="rect">
              <a:avLst/>
            </a:prstGeom>
            <a:solidFill>
              <a:srgbClr val="99FF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sz="2800">
                  <a:solidFill>
                    <a:srgbClr val="000000"/>
                  </a:solidFill>
                  <a:latin typeface="Times New Roman" pitchFamily="18" charset="0"/>
                </a:rPr>
                <a:t>C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6937476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mtClean="0"/>
              <a:t>C2-</a:t>
            </a:r>
            <a:fld id="{3983AE24-BA3D-4C0E-A917-F385DDA6B43E}" type="slidenum">
              <a:rPr lang="fr-FR" smtClean="0"/>
              <a:pPr eaLnBrk="1" hangingPunct="1"/>
              <a:t>78</a:t>
            </a:fld>
            <a:endParaRPr lang="fr-FR" smtClean="0"/>
          </a:p>
        </p:txBody>
      </p:sp>
      <p:graphicFrame>
        <p:nvGraphicFramePr>
          <p:cNvPr id="91139" name="Object 7"/>
          <p:cNvGraphicFramePr>
            <a:graphicFrameLocks noGrp="1" noChangeAspect="1"/>
          </p:cNvGraphicFramePr>
          <p:nvPr>
            <p:ph sz="half" idx="1"/>
          </p:nvPr>
        </p:nvGraphicFramePr>
        <p:xfrm>
          <a:off x="152400" y="1536700"/>
          <a:ext cx="8837613" cy="2041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4742" name="Feuille de calcul" r:id="rId4" imgW="4248302" imgH="981151" progId="Excel.Sheet.8">
                  <p:embed/>
                </p:oleObj>
              </mc:Choice>
              <mc:Fallback>
                <p:oleObj name="Feuille de calcul" r:id="rId4" imgW="4248302" imgH="981151" progId="Excel.Shee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" y="1536700"/>
                        <a:ext cx="8837613" cy="2041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 cap="flat" cmpd="sng">
                            <a:solidFill>
                              <a:schemeClr val="tx1"/>
                            </a:solidFill>
                            <a:prstDash val="solid"/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1140" name="Object 8"/>
          <p:cNvGraphicFramePr>
            <a:graphicFrameLocks noGrp="1" noChangeAspect="1"/>
          </p:cNvGraphicFramePr>
          <p:nvPr>
            <p:ph sz="half" idx="2"/>
          </p:nvPr>
        </p:nvGraphicFramePr>
        <p:xfrm>
          <a:off x="177800" y="3943350"/>
          <a:ext cx="8788400" cy="2044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4743" name="Feuille de calcul" r:id="rId6" imgW="4229100" imgH="981151" progId="Excel.Sheet.8">
                  <p:embed/>
                </p:oleObj>
              </mc:Choice>
              <mc:Fallback>
                <p:oleObj name="Feuille de calcul" r:id="rId6" imgW="4229100" imgH="981151" progId="Excel.Shee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7800" y="3943350"/>
                        <a:ext cx="8788400" cy="2044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 cap="flat" cmpd="sng">
                            <a:solidFill>
                              <a:schemeClr val="tx1"/>
                            </a:solidFill>
                            <a:prstDash val="solid"/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1141" name="Rectangle 9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Exemple 11: les capacités et les coûts</a:t>
            </a:r>
            <a:endParaRPr lang="fr-FR" smtClean="0"/>
          </a:p>
        </p:txBody>
      </p:sp>
    </p:spTree>
    <p:extLst>
      <p:ext uri="{BB962C8B-B14F-4D97-AF65-F5344CB8AC3E}">
        <p14:creationId xmlns:p14="http://schemas.microsoft.com/office/powerpoint/2010/main" val="331418502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mtClean="0"/>
              <a:t>C2-</a:t>
            </a:r>
            <a:fld id="{CF51ACF2-ADE3-4C68-80EC-FA5B3CDDB081}" type="slidenum">
              <a:rPr lang="fr-FR" smtClean="0"/>
              <a:pPr eaLnBrk="1" hangingPunct="1"/>
              <a:t>79</a:t>
            </a:fld>
            <a:endParaRPr lang="fr-FR" smtClean="0"/>
          </a:p>
        </p:txBody>
      </p:sp>
      <p:sp>
        <p:nvSpPr>
          <p:cNvPr id="98307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Exemple 11: le problème</a:t>
            </a:r>
            <a:endParaRPr lang="fr-FR" smtClean="0"/>
          </a:p>
        </p:txBody>
      </p:sp>
      <p:sp>
        <p:nvSpPr>
          <p:cNvPr id="98308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eaLnBrk="1" hangingPunct="1"/>
            <a:r>
              <a:rPr lang="fr-FR" smtClean="0"/>
              <a:t>Quelles chaudières et quels groupes turboalternateurs la compagnie Electro doit-elle utiliser pour produire 8312kw/h?</a:t>
            </a:r>
          </a:p>
          <a:p>
            <a:pPr eaLnBrk="1" hangingPunct="1"/>
            <a:r>
              <a:rPr lang="fr-FR" smtClean="0"/>
              <a:t>Combien de tonnes de vapeur chacune des chaudières utilisées doit-elle produire et quelle quantité de vapeur doit-on acheminer aux groupes turboalternateurs choisis? </a:t>
            </a:r>
          </a:p>
        </p:txBody>
      </p:sp>
    </p:spTree>
    <p:extLst>
      <p:ext uri="{BB962C8B-B14F-4D97-AF65-F5344CB8AC3E}">
        <p14:creationId xmlns:p14="http://schemas.microsoft.com/office/powerpoint/2010/main" val="19315602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mtClean="0"/>
              <a:t>C2-</a:t>
            </a:r>
            <a:fld id="{099078F0-F1E7-4964-B8AE-39CBEBE5451C}" type="slidenum">
              <a:rPr lang="fr-FR" smtClean="0"/>
              <a:pPr eaLnBrk="1" hangingPunct="1"/>
              <a:t>80</a:t>
            </a:fld>
            <a:endParaRPr lang="fr-FR" smtClean="0"/>
          </a:p>
        </p:txBody>
      </p:sp>
      <p:sp>
        <p:nvSpPr>
          <p:cNvPr id="99331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676275" y="4014788"/>
            <a:ext cx="7937500" cy="2111375"/>
          </a:xfrm>
        </p:spPr>
        <p:txBody>
          <a:bodyPr/>
          <a:lstStyle/>
          <a:p>
            <a:pPr marL="571500" indent="-571500" eaLnBrk="1" hangingPunct="1">
              <a:lnSpc>
                <a:spcPct val="80000"/>
              </a:lnSpc>
              <a:buFontTx/>
              <a:buNone/>
            </a:pPr>
            <a:r>
              <a:rPr lang="en-US" i="1" noProof="1" smtClean="0"/>
              <a:t>x</a:t>
            </a:r>
            <a:r>
              <a:rPr lang="en-US" i="1" baseline="-25000" noProof="1" smtClean="0"/>
              <a:t>i</a:t>
            </a:r>
            <a:r>
              <a:rPr lang="en-US" i="1" noProof="1" smtClean="0"/>
              <a:t> </a:t>
            </a:r>
            <a:r>
              <a:rPr lang="en-US" noProof="1" smtClean="0"/>
              <a:t>= nombre de tonnes de vapeur produites par la chaudière </a:t>
            </a:r>
            <a:r>
              <a:rPr lang="en-US" i="1" noProof="1" smtClean="0"/>
              <a:t>i</a:t>
            </a:r>
            <a:r>
              <a:rPr lang="en-US" noProof="1" smtClean="0"/>
              <a:t>, pour </a:t>
            </a:r>
            <a:r>
              <a:rPr lang="en-US" i="1" noProof="1" smtClean="0"/>
              <a:t>i = A, …, D</a:t>
            </a:r>
          </a:p>
          <a:p>
            <a:pPr marL="571500" indent="-571500" eaLnBrk="1" hangingPunct="1">
              <a:lnSpc>
                <a:spcPct val="80000"/>
              </a:lnSpc>
              <a:buFontTx/>
              <a:buNone/>
            </a:pPr>
            <a:endParaRPr lang="en-US" noProof="1" smtClean="0"/>
          </a:p>
          <a:p>
            <a:pPr marL="571500" indent="-571500" eaLnBrk="1" hangingPunct="1">
              <a:lnSpc>
                <a:spcPct val="80000"/>
              </a:lnSpc>
              <a:buFontTx/>
              <a:buNone/>
            </a:pPr>
            <a:r>
              <a:rPr lang="en-US" i="1" noProof="1" smtClean="0"/>
              <a:t>y</a:t>
            </a:r>
            <a:r>
              <a:rPr lang="en-US" i="1" baseline="-25000" noProof="1" smtClean="0"/>
              <a:t>j</a:t>
            </a:r>
            <a:r>
              <a:rPr lang="en-US" noProof="1" smtClean="0"/>
              <a:t> = nombre de tonnes de vapeur utilisées par le groupe </a:t>
            </a:r>
            <a:r>
              <a:rPr lang="en-US" i="1" noProof="1" smtClean="0"/>
              <a:t>j</a:t>
            </a:r>
            <a:r>
              <a:rPr lang="en-US" noProof="1" smtClean="0"/>
              <a:t>, pour </a:t>
            </a:r>
            <a:r>
              <a:rPr lang="en-US" i="1" noProof="1" smtClean="0"/>
              <a:t>j = 1, …, 4</a:t>
            </a:r>
          </a:p>
        </p:txBody>
      </p:sp>
      <p:graphicFrame>
        <p:nvGraphicFramePr>
          <p:cNvPr id="99332" name="Object 8"/>
          <p:cNvGraphicFramePr>
            <a:graphicFrameLocks noGrp="1" noChangeAspect="1"/>
          </p:cNvGraphicFramePr>
          <p:nvPr>
            <p:ph idx="4294967295"/>
          </p:nvPr>
        </p:nvGraphicFramePr>
        <p:xfrm>
          <a:off x="750888" y="1590675"/>
          <a:ext cx="7604125" cy="1117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766" name="Equation" r:id="rId4" imgW="3101342" imgH="449496" progId="Equation.3">
                  <p:embed/>
                </p:oleObj>
              </mc:Choice>
              <mc:Fallback>
                <p:oleObj name="Equation" r:id="rId4" imgW="3101342" imgH="449496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0888" y="1590675"/>
                        <a:ext cx="7604125" cy="1117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17961" dir="2700000" algn="ctr" rotWithShape="0">
                                <a:srgbClr val="00000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9333" name="Object 9"/>
          <p:cNvGraphicFramePr>
            <a:graphicFrameLocks noChangeAspect="1"/>
          </p:cNvGraphicFramePr>
          <p:nvPr/>
        </p:nvGraphicFramePr>
        <p:xfrm>
          <a:off x="695325" y="2836863"/>
          <a:ext cx="6897688" cy="1055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767" name="Equation" r:id="rId6" imgW="2979458" imgH="449496" progId="Equation.3">
                  <p:embed/>
                </p:oleObj>
              </mc:Choice>
              <mc:Fallback>
                <p:oleObj name="Equation" r:id="rId6" imgW="2979458" imgH="449496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5325" y="2836863"/>
                        <a:ext cx="6897688" cy="10556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17961" dir="2700000" algn="ctr" rotWithShape="0">
                                <a:srgbClr val="00000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9334" name="Rectangle 10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Exemple 11: les variables de décision</a:t>
            </a:r>
            <a:endParaRPr lang="fr-FR" smtClean="0"/>
          </a:p>
        </p:txBody>
      </p:sp>
    </p:spTree>
    <p:extLst>
      <p:ext uri="{BB962C8B-B14F-4D97-AF65-F5344CB8AC3E}">
        <p14:creationId xmlns:p14="http://schemas.microsoft.com/office/powerpoint/2010/main" val="31545603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mtClean="0"/>
              <a:t>C2-</a:t>
            </a:r>
            <a:fld id="{2E101F25-1910-4EED-AC3B-56FBE2261ED4}" type="slidenum">
              <a:rPr lang="fr-FR" smtClean="0"/>
              <a:pPr eaLnBrk="1" hangingPunct="1"/>
              <a:t>81</a:t>
            </a:fld>
            <a:endParaRPr lang="fr-FR" smtClean="0"/>
          </a:p>
        </p:txBody>
      </p:sp>
      <p:sp>
        <p:nvSpPr>
          <p:cNvPr id="100355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Exemple 11: la fonction objectif</a:t>
            </a:r>
            <a:endParaRPr lang="fr-FR" smtClean="0"/>
          </a:p>
        </p:txBody>
      </p:sp>
      <p:sp>
        <p:nvSpPr>
          <p:cNvPr id="236551" name="Rectangle 7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0488" tIns="44450" rIns="90488" bIns="44450"/>
          <a:lstStyle/>
          <a:p>
            <a:pPr marL="355600" indent="-355600" eaLnBrk="1" hangingPunct="1">
              <a:spcBef>
                <a:spcPct val="10000"/>
              </a:spcBef>
            </a:pPr>
            <a:r>
              <a:rPr lang="fr-CA" smtClean="0"/>
              <a:t>Min </a:t>
            </a:r>
            <a:r>
              <a:rPr lang="fr-CA" i="1" smtClean="0"/>
              <a:t>z = 9x</a:t>
            </a:r>
            <a:r>
              <a:rPr lang="fr-CA" i="1" baseline="-25000" smtClean="0"/>
              <a:t>A</a:t>
            </a:r>
            <a:r>
              <a:rPr lang="fr-CA" i="1" smtClean="0"/>
              <a:t> + 8,5x</a:t>
            </a:r>
            <a:r>
              <a:rPr lang="fr-CA" i="1" baseline="-25000" smtClean="0"/>
              <a:t>B </a:t>
            </a:r>
            <a:r>
              <a:rPr lang="fr-CA" i="1" smtClean="0"/>
              <a:t>+ 7,75x</a:t>
            </a:r>
            <a:r>
              <a:rPr lang="fr-CA" i="1" baseline="-25000" smtClean="0"/>
              <a:t>C</a:t>
            </a:r>
            <a:r>
              <a:rPr lang="fr-CA" i="1" smtClean="0"/>
              <a:t> + 7,25x</a:t>
            </a:r>
            <a:r>
              <a:rPr lang="fr-CA" i="1" baseline="-25000" smtClean="0"/>
              <a:t>D</a:t>
            </a:r>
            <a:r>
              <a:rPr lang="fr-CA" i="1" smtClean="0"/>
              <a:t> </a:t>
            </a:r>
          </a:p>
          <a:p>
            <a:pPr marL="355600" indent="-355600" eaLnBrk="1" hangingPunct="1">
              <a:spcBef>
                <a:spcPct val="10000"/>
              </a:spcBef>
              <a:buFontTx/>
              <a:buNone/>
            </a:pPr>
            <a:r>
              <a:rPr lang="fr-CA" i="1" smtClean="0"/>
              <a:t>		   + 3y</a:t>
            </a:r>
            <a:r>
              <a:rPr lang="fr-CA" i="1" baseline="-25000" smtClean="0"/>
              <a:t>1</a:t>
            </a:r>
            <a:r>
              <a:rPr lang="fr-CA" i="1" smtClean="0"/>
              <a:t> + 3,4y</a:t>
            </a:r>
            <a:r>
              <a:rPr lang="fr-CA" i="1" baseline="-25000" smtClean="0"/>
              <a:t>2 </a:t>
            </a:r>
            <a:r>
              <a:rPr lang="fr-CA" i="1" smtClean="0"/>
              <a:t>+ 3,25y</a:t>
            </a:r>
            <a:r>
              <a:rPr lang="fr-CA" i="1" baseline="-25000" smtClean="0"/>
              <a:t>3 </a:t>
            </a:r>
            <a:r>
              <a:rPr lang="fr-CA" i="1" smtClean="0"/>
              <a:t>+ 4y</a:t>
            </a:r>
            <a:r>
              <a:rPr lang="fr-CA" i="1" baseline="-25000" smtClean="0"/>
              <a:t>4</a:t>
            </a:r>
            <a:endParaRPr lang="fr-CA" i="1" smtClean="0"/>
          </a:p>
        </p:txBody>
      </p:sp>
    </p:spTree>
    <p:extLst>
      <p:ext uri="{BB962C8B-B14F-4D97-AF65-F5344CB8AC3E}">
        <p14:creationId xmlns:p14="http://schemas.microsoft.com/office/powerpoint/2010/main" val="241175465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mtClean="0"/>
              <a:t>C2-</a:t>
            </a:r>
            <a:fld id="{41DFC21E-6591-4028-AAE8-720A575D8E9F}" type="slidenum">
              <a:rPr lang="fr-FR" smtClean="0"/>
              <a:pPr eaLnBrk="1" hangingPunct="1"/>
              <a:t>82</a:t>
            </a:fld>
            <a:endParaRPr lang="fr-FR" smtClean="0"/>
          </a:p>
        </p:txBody>
      </p:sp>
      <p:sp>
        <p:nvSpPr>
          <p:cNvPr id="101379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Exemple 11: les contraintes</a:t>
            </a:r>
            <a:endParaRPr lang="fr-FR" smtClean="0"/>
          </a:p>
        </p:txBody>
      </p:sp>
      <p:sp>
        <p:nvSpPr>
          <p:cNvPr id="238599" name="Rectangle 7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>
              <a:spcBef>
                <a:spcPct val="10000"/>
              </a:spcBef>
            </a:pPr>
            <a:r>
              <a:rPr lang="fr-CA" smtClean="0"/>
              <a:t>Demande</a:t>
            </a:r>
          </a:p>
          <a:p>
            <a:pPr eaLnBrk="1" hangingPunct="1">
              <a:spcBef>
                <a:spcPct val="10000"/>
              </a:spcBef>
              <a:buFontTx/>
              <a:buNone/>
            </a:pPr>
            <a:r>
              <a:rPr lang="fr-CA" smtClean="0">
                <a:sym typeface="Symbol" pitchFamily="18" charset="2"/>
              </a:rPr>
              <a:t> 	</a:t>
            </a:r>
            <a:r>
              <a:rPr lang="fr-CA" i="1" smtClean="0">
                <a:sym typeface="Symbol" pitchFamily="18" charset="2"/>
              </a:rPr>
              <a:t>4y</a:t>
            </a:r>
            <a:r>
              <a:rPr lang="fr-CA" i="1" baseline="-25000" smtClean="0"/>
              <a:t>1</a:t>
            </a:r>
            <a:r>
              <a:rPr lang="fr-CA" i="1" smtClean="0"/>
              <a:t> + 3y</a:t>
            </a:r>
            <a:r>
              <a:rPr lang="fr-CA" i="1" baseline="-25000" smtClean="0"/>
              <a:t>2 </a:t>
            </a:r>
            <a:r>
              <a:rPr lang="fr-CA" i="1" smtClean="0"/>
              <a:t>+ 4y</a:t>
            </a:r>
            <a:r>
              <a:rPr lang="fr-CA" i="1" baseline="-25000" smtClean="0"/>
              <a:t>3</a:t>
            </a:r>
            <a:r>
              <a:rPr lang="fr-CA" i="1" smtClean="0"/>
              <a:t> + 3y</a:t>
            </a:r>
            <a:r>
              <a:rPr lang="fr-CA" i="1" baseline="-25000" smtClean="0"/>
              <a:t>4</a:t>
            </a:r>
            <a:r>
              <a:rPr lang="fr-CA" i="1" smtClean="0"/>
              <a:t> </a:t>
            </a:r>
            <a:r>
              <a:rPr lang="fr-CA" i="1" baseline="-25000" smtClean="0"/>
              <a:t> </a:t>
            </a:r>
            <a:r>
              <a:rPr lang="fr-CA" i="1" smtClean="0">
                <a:sym typeface="Symbol" pitchFamily="18" charset="2"/>
              </a:rPr>
              <a:t> 8 312</a:t>
            </a:r>
            <a:r>
              <a:rPr lang="fr-CA" smtClean="0">
                <a:sym typeface="Symbol" pitchFamily="18" charset="2"/>
              </a:rPr>
              <a:t>	</a:t>
            </a:r>
          </a:p>
          <a:p>
            <a:pPr eaLnBrk="1" hangingPunct="1">
              <a:spcBef>
                <a:spcPct val="10000"/>
              </a:spcBef>
            </a:pPr>
            <a:r>
              <a:rPr lang="fr-CA" smtClean="0"/>
              <a:t>Conservation des flots</a:t>
            </a:r>
          </a:p>
          <a:p>
            <a:pPr eaLnBrk="1" hangingPunct="1">
              <a:spcBef>
                <a:spcPct val="10000"/>
              </a:spcBef>
              <a:buFontTx/>
              <a:buNone/>
            </a:pPr>
            <a:r>
              <a:rPr lang="fr-CA" smtClean="0"/>
              <a:t>	</a:t>
            </a:r>
            <a:r>
              <a:rPr lang="fr-CA" i="1" noProof="1" smtClean="0"/>
              <a:t>x</a:t>
            </a:r>
            <a:r>
              <a:rPr lang="fr-CA" i="1" baseline="-25000" noProof="1" smtClean="0"/>
              <a:t>A</a:t>
            </a:r>
            <a:r>
              <a:rPr lang="fr-CA" i="1" noProof="1" smtClean="0"/>
              <a:t> + x</a:t>
            </a:r>
            <a:r>
              <a:rPr lang="fr-CA" i="1" baseline="-25000" noProof="1" smtClean="0"/>
              <a:t>B </a:t>
            </a:r>
            <a:r>
              <a:rPr lang="fr-CA" i="1" noProof="1" smtClean="0"/>
              <a:t>+ x</a:t>
            </a:r>
            <a:r>
              <a:rPr lang="fr-CA" i="1" baseline="-25000" noProof="1" smtClean="0"/>
              <a:t>C</a:t>
            </a:r>
            <a:r>
              <a:rPr lang="fr-CA" i="1" noProof="1" smtClean="0"/>
              <a:t> + x</a:t>
            </a:r>
            <a:r>
              <a:rPr lang="fr-CA" i="1" baseline="-25000" noProof="1" smtClean="0"/>
              <a:t>D</a:t>
            </a:r>
            <a:r>
              <a:rPr lang="fr-CA" i="1" noProof="1" smtClean="0"/>
              <a:t> </a:t>
            </a:r>
            <a:r>
              <a:rPr lang="fr-CA" i="1" noProof="1" smtClean="0">
                <a:sym typeface="Symbol" pitchFamily="18" charset="2"/>
              </a:rPr>
              <a:t></a:t>
            </a:r>
            <a:r>
              <a:rPr lang="fr-CA" i="1" noProof="1" smtClean="0"/>
              <a:t> </a:t>
            </a:r>
            <a:r>
              <a:rPr lang="fr-CA" i="1" noProof="1" smtClean="0">
                <a:sym typeface="Symbol" pitchFamily="18" charset="2"/>
              </a:rPr>
              <a:t>y</a:t>
            </a:r>
            <a:r>
              <a:rPr lang="fr-CA" i="1" baseline="-25000" noProof="1" smtClean="0"/>
              <a:t>1</a:t>
            </a:r>
            <a:r>
              <a:rPr lang="fr-CA" i="1" noProof="1" smtClean="0"/>
              <a:t> + y</a:t>
            </a:r>
            <a:r>
              <a:rPr lang="fr-CA" i="1" baseline="-25000" noProof="1" smtClean="0"/>
              <a:t>2 </a:t>
            </a:r>
            <a:r>
              <a:rPr lang="fr-CA" i="1" noProof="1" smtClean="0"/>
              <a:t>+ y</a:t>
            </a:r>
            <a:r>
              <a:rPr lang="fr-CA" i="1" baseline="-25000" noProof="1" smtClean="0"/>
              <a:t>3</a:t>
            </a:r>
            <a:r>
              <a:rPr lang="fr-CA" i="1" noProof="1" smtClean="0"/>
              <a:t> + y</a:t>
            </a:r>
            <a:r>
              <a:rPr lang="fr-CA" i="1" baseline="-25000" noProof="1" smtClean="0"/>
              <a:t>4</a:t>
            </a:r>
          </a:p>
          <a:p>
            <a:pPr eaLnBrk="1" hangingPunct="1">
              <a:spcBef>
                <a:spcPct val="10000"/>
              </a:spcBef>
              <a:buFontTx/>
              <a:buNone/>
            </a:pPr>
            <a:r>
              <a:rPr lang="fr-CA" i="1" baseline="-25000" noProof="1" smtClean="0"/>
              <a:t> 	</a:t>
            </a:r>
            <a:r>
              <a:rPr lang="fr-CA" i="1" noProof="1" smtClean="0"/>
              <a:t>x</a:t>
            </a:r>
            <a:r>
              <a:rPr lang="fr-CA" i="1" baseline="-25000" noProof="1" smtClean="0"/>
              <a:t>A</a:t>
            </a:r>
            <a:r>
              <a:rPr lang="fr-CA" i="1" noProof="1" smtClean="0"/>
              <a:t> + x</a:t>
            </a:r>
            <a:r>
              <a:rPr lang="fr-CA" i="1" baseline="-25000" noProof="1" smtClean="0"/>
              <a:t>B </a:t>
            </a:r>
            <a:r>
              <a:rPr lang="fr-CA" i="1" noProof="1" smtClean="0"/>
              <a:t>+ x</a:t>
            </a:r>
            <a:r>
              <a:rPr lang="fr-CA" i="1" baseline="-25000" noProof="1" smtClean="0"/>
              <a:t>C</a:t>
            </a:r>
            <a:r>
              <a:rPr lang="fr-CA" i="1" noProof="1" smtClean="0"/>
              <a:t> + x</a:t>
            </a:r>
            <a:r>
              <a:rPr lang="fr-CA" i="1" baseline="-25000" noProof="1" smtClean="0"/>
              <a:t>D</a:t>
            </a:r>
            <a:r>
              <a:rPr lang="fr-CA" i="1" noProof="1" smtClean="0">
                <a:sym typeface="Symbol" pitchFamily="18" charset="2"/>
              </a:rPr>
              <a:t> - y</a:t>
            </a:r>
            <a:r>
              <a:rPr lang="fr-CA" i="1" baseline="-25000" noProof="1" smtClean="0"/>
              <a:t>1</a:t>
            </a:r>
            <a:r>
              <a:rPr lang="fr-CA" i="1" noProof="1" smtClean="0"/>
              <a:t> - y</a:t>
            </a:r>
            <a:r>
              <a:rPr lang="fr-CA" i="1" baseline="-25000" noProof="1" smtClean="0"/>
              <a:t>2 </a:t>
            </a:r>
            <a:r>
              <a:rPr lang="fr-CA" i="1" noProof="1" smtClean="0"/>
              <a:t>- y</a:t>
            </a:r>
            <a:r>
              <a:rPr lang="fr-CA" i="1" baseline="-25000" noProof="1" smtClean="0"/>
              <a:t>3</a:t>
            </a:r>
            <a:r>
              <a:rPr lang="fr-CA" i="1" noProof="1" smtClean="0"/>
              <a:t> - y</a:t>
            </a:r>
            <a:r>
              <a:rPr lang="fr-CA" i="1" baseline="-25000" noProof="1" smtClean="0"/>
              <a:t>4</a:t>
            </a:r>
            <a:r>
              <a:rPr lang="fr-CA" i="1" noProof="1" smtClean="0"/>
              <a:t> </a:t>
            </a:r>
            <a:r>
              <a:rPr lang="fr-CA" i="1" noProof="1" smtClean="0">
                <a:sym typeface="Symbol" pitchFamily="18" charset="2"/>
              </a:rPr>
              <a:t></a:t>
            </a:r>
            <a:r>
              <a:rPr lang="fr-CA" i="1" noProof="1" smtClean="0"/>
              <a:t> 0</a:t>
            </a:r>
          </a:p>
          <a:p>
            <a:pPr eaLnBrk="1" hangingPunct="1">
              <a:spcBef>
                <a:spcPct val="10000"/>
              </a:spcBef>
            </a:pPr>
            <a:r>
              <a:rPr lang="fr-CA" smtClean="0"/>
              <a:t>Capacité des chaudières</a:t>
            </a:r>
          </a:p>
          <a:p>
            <a:pPr eaLnBrk="1" hangingPunct="1">
              <a:spcBef>
                <a:spcPct val="10000"/>
              </a:spcBef>
              <a:buFontTx/>
              <a:buNone/>
            </a:pPr>
            <a:r>
              <a:rPr lang="fr-CA" smtClean="0"/>
              <a:t>	</a:t>
            </a:r>
            <a:r>
              <a:rPr lang="fr-CA" i="1" noProof="1" smtClean="0"/>
              <a:t>800v</a:t>
            </a:r>
            <a:r>
              <a:rPr lang="fr-CA" i="1" baseline="-25000" noProof="1" smtClean="0"/>
              <a:t>A</a:t>
            </a:r>
            <a:r>
              <a:rPr lang="fr-CA" i="1" noProof="1" smtClean="0"/>
              <a:t> </a:t>
            </a:r>
            <a:r>
              <a:rPr lang="fr-CA" i="1" noProof="1" smtClean="0">
                <a:sym typeface="Symbol" pitchFamily="18" charset="2"/>
              </a:rPr>
              <a:t>≤</a:t>
            </a:r>
            <a:r>
              <a:rPr lang="fr-CA" i="1" noProof="1" smtClean="0"/>
              <a:t> x</a:t>
            </a:r>
            <a:r>
              <a:rPr lang="fr-CA" i="1" baseline="-25000" noProof="1" smtClean="0"/>
              <a:t>A</a:t>
            </a:r>
            <a:r>
              <a:rPr lang="fr-CA" i="1" noProof="1" smtClean="0"/>
              <a:t> </a:t>
            </a:r>
            <a:r>
              <a:rPr lang="fr-CA" i="1" noProof="1" smtClean="0">
                <a:sym typeface="Symbol" pitchFamily="18" charset="2"/>
              </a:rPr>
              <a:t>≤ 1 2</a:t>
            </a:r>
            <a:r>
              <a:rPr lang="fr-CA" i="1" noProof="1" smtClean="0"/>
              <a:t>00v</a:t>
            </a:r>
            <a:r>
              <a:rPr lang="fr-CA" i="1" baseline="-25000" noProof="1" smtClean="0"/>
              <a:t>A		</a:t>
            </a:r>
            <a:r>
              <a:rPr lang="fr-CA" i="1" noProof="1" smtClean="0"/>
              <a:t>650v</a:t>
            </a:r>
            <a:r>
              <a:rPr lang="fr-CA" i="1" baseline="-25000" noProof="1" smtClean="0"/>
              <a:t>B</a:t>
            </a:r>
            <a:r>
              <a:rPr lang="fr-CA" i="1" noProof="1" smtClean="0"/>
              <a:t> </a:t>
            </a:r>
            <a:r>
              <a:rPr lang="fr-CA" i="1" noProof="1" smtClean="0">
                <a:sym typeface="Symbol" pitchFamily="18" charset="2"/>
              </a:rPr>
              <a:t>≤</a:t>
            </a:r>
            <a:r>
              <a:rPr lang="fr-CA" i="1" noProof="1" smtClean="0"/>
              <a:t> x</a:t>
            </a:r>
            <a:r>
              <a:rPr lang="fr-CA" i="1" baseline="-25000" noProof="1" smtClean="0"/>
              <a:t>B</a:t>
            </a:r>
            <a:r>
              <a:rPr lang="fr-CA" i="1" noProof="1" smtClean="0"/>
              <a:t> </a:t>
            </a:r>
            <a:r>
              <a:rPr lang="fr-CA" i="1" noProof="1" smtClean="0">
                <a:sym typeface="Symbol" pitchFamily="18" charset="2"/>
              </a:rPr>
              <a:t>≤</a:t>
            </a:r>
            <a:r>
              <a:rPr lang="fr-CA" i="1" noProof="1" smtClean="0"/>
              <a:t> </a:t>
            </a:r>
            <a:r>
              <a:rPr lang="fr-CA" i="1" noProof="1" smtClean="0">
                <a:sym typeface="Symbol" pitchFamily="18" charset="2"/>
              </a:rPr>
              <a:t>9</a:t>
            </a:r>
            <a:r>
              <a:rPr lang="fr-CA" i="1" noProof="1" smtClean="0"/>
              <a:t>00v</a:t>
            </a:r>
            <a:r>
              <a:rPr lang="fr-CA" i="1" baseline="-25000" noProof="1" smtClean="0"/>
              <a:t>B</a:t>
            </a:r>
          </a:p>
          <a:p>
            <a:pPr eaLnBrk="1" hangingPunct="1">
              <a:spcBef>
                <a:spcPct val="10000"/>
              </a:spcBef>
              <a:buFontTx/>
              <a:buNone/>
            </a:pPr>
            <a:r>
              <a:rPr lang="fr-CA" i="1" noProof="1" smtClean="0"/>
              <a:t>	425v</a:t>
            </a:r>
            <a:r>
              <a:rPr lang="fr-CA" i="1" baseline="-25000" noProof="1" smtClean="0"/>
              <a:t>C</a:t>
            </a:r>
            <a:r>
              <a:rPr lang="fr-CA" i="1" noProof="1" smtClean="0"/>
              <a:t> </a:t>
            </a:r>
            <a:r>
              <a:rPr lang="fr-CA" i="1" noProof="1" smtClean="0">
                <a:sym typeface="Symbol" pitchFamily="18" charset="2"/>
              </a:rPr>
              <a:t>≤</a:t>
            </a:r>
            <a:r>
              <a:rPr lang="fr-CA" i="1" noProof="1" smtClean="0"/>
              <a:t> x</a:t>
            </a:r>
            <a:r>
              <a:rPr lang="fr-CA" i="1" baseline="-25000" noProof="1" smtClean="0"/>
              <a:t>C</a:t>
            </a:r>
            <a:r>
              <a:rPr lang="fr-CA" i="1" noProof="1" smtClean="0"/>
              <a:t> </a:t>
            </a:r>
            <a:r>
              <a:rPr lang="fr-CA" i="1" noProof="1" smtClean="0">
                <a:sym typeface="Symbol" pitchFamily="18" charset="2"/>
              </a:rPr>
              <a:t>≤</a:t>
            </a:r>
            <a:r>
              <a:rPr lang="fr-CA" i="1" noProof="1" smtClean="0"/>
              <a:t> </a:t>
            </a:r>
            <a:r>
              <a:rPr lang="fr-CA" i="1" noProof="1" smtClean="0">
                <a:sym typeface="Symbol" pitchFamily="18" charset="2"/>
              </a:rPr>
              <a:t>   675</a:t>
            </a:r>
            <a:r>
              <a:rPr lang="fr-CA" i="1" noProof="1" smtClean="0"/>
              <a:t>v</a:t>
            </a:r>
            <a:r>
              <a:rPr lang="fr-CA" i="1" baseline="-25000" noProof="1" smtClean="0"/>
              <a:t>C		</a:t>
            </a:r>
            <a:r>
              <a:rPr lang="fr-CA" i="1" noProof="1" smtClean="0"/>
              <a:t>360v</a:t>
            </a:r>
            <a:r>
              <a:rPr lang="fr-CA" i="1" baseline="-25000" noProof="1" smtClean="0"/>
              <a:t>D</a:t>
            </a:r>
            <a:r>
              <a:rPr lang="fr-CA" i="1" noProof="1" smtClean="0"/>
              <a:t> </a:t>
            </a:r>
            <a:r>
              <a:rPr lang="fr-CA" i="1" noProof="1" smtClean="0">
                <a:sym typeface="Symbol" pitchFamily="18" charset="2"/>
              </a:rPr>
              <a:t>≤</a:t>
            </a:r>
            <a:r>
              <a:rPr lang="fr-CA" i="1" noProof="1" smtClean="0"/>
              <a:t> x</a:t>
            </a:r>
            <a:r>
              <a:rPr lang="fr-CA" i="1" baseline="-25000" noProof="1" smtClean="0"/>
              <a:t>D</a:t>
            </a:r>
            <a:r>
              <a:rPr lang="fr-CA" i="1" noProof="1" smtClean="0"/>
              <a:t> </a:t>
            </a:r>
            <a:r>
              <a:rPr lang="fr-CA" i="1" noProof="1" smtClean="0">
                <a:sym typeface="Symbol" pitchFamily="18" charset="2"/>
              </a:rPr>
              <a:t>≤</a:t>
            </a:r>
            <a:r>
              <a:rPr lang="fr-CA" i="1" noProof="1" smtClean="0"/>
              <a:t> </a:t>
            </a:r>
            <a:r>
              <a:rPr lang="fr-CA" i="1" noProof="1" smtClean="0">
                <a:sym typeface="Symbol" pitchFamily="18" charset="2"/>
              </a:rPr>
              <a:t>6</a:t>
            </a:r>
            <a:r>
              <a:rPr lang="fr-CA" i="1" noProof="1" smtClean="0"/>
              <a:t>00v</a:t>
            </a:r>
            <a:r>
              <a:rPr lang="fr-CA" i="1" baseline="-25000" noProof="1" smtClean="0"/>
              <a:t>D</a:t>
            </a:r>
          </a:p>
        </p:txBody>
      </p:sp>
    </p:spTree>
    <p:extLst>
      <p:ext uri="{BB962C8B-B14F-4D97-AF65-F5344CB8AC3E}">
        <p14:creationId xmlns:p14="http://schemas.microsoft.com/office/powerpoint/2010/main" val="80184778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mtClean="0"/>
              <a:t>C2-</a:t>
            </a:r>
            <a:fld id="{588E643E-BC79-4257-ACF5-08EBBFC7785C}" type="slidenum">
              <a:rPr lang="fr-FR" smtClean="0"/>
              <a:pPr eaLnBrk="1" hangingPunct="1"/>
              <a:t>83</a:t>
            </a:fld>
            <a:endParaRPr lang="fr-FR" smtClean="0"/>
          </a:p>
        </p:txBody>
      </p:sp>
      <p:sp>
        <p:nvSpPr>
          <p:cNvPr id="102403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Exemple 11: les contraintes (suite)</a:t>
            </a:r>
            <a:endParaRPr lang="fr-FR" smtClean="0"/>
          </a:p>
        </p:txBody>
      </p:sp>
      <p:sp>
        <p:nvSpPr>
          <p:cNvPr id="240647" name="Rectangle 7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>
              <a:spcBef>
                <a:spcPct val="10000"/>
              </a:spcBef>
            </a:pPr>
            <a:r>
              <a:rPr lang="fr-CA" smtClean="0"/>
              <a:t>Capacité des groupes</a:t>
            </a:r>
          </a:p>
          <a:p>
            <a:pPr eaLnBrk="1" hangingPunct="1">
              <a:spcBef>
                <a:spcPct val="10000"/>
              </a:spcBef>
              <a:buFontTx/>
              <a:buNone/>
            </a:pPr>
            <a:r>
              <a:rPr lang="fr-CA" smtClean="0"/>
              <a:t>	</a:t>
            </a:r>
            <a:r>
              <a:rPr lang="fr-CA" i="1" smtClean="0"/>
              <a:t>500w</a:t>
            </a:r>
            <a:r>
              <a:rPr lang="fr-CA" i="1" baseline="-25000" smtClean="0"/>
              <a:t>1</a:t>
            </a:r>
            <a:r>
              <a:rPr lang="fr-CA" i="1" smtClean="0"/>
              <a:t> </a:t>
            </a:r>
            <a:r>
              <a:rPr lang="fr-CA" i="1" smtClean="0">
                <a:sym typeface="Symbol" pitchFamily="18" charset="2"/>
              </a:rPr>
              <a:t>≤</a:t>
            </a:r>
            <a:r>
              <a:rPr lang="fr-CA" i="1" smtClean="0"/>
              <a:t> y</a:t>
            </a:r>
            <a:r>
              <a:rPr lang="fr-CA" i="1" baseline="-25000" smtClean="0"/>
              <a:t>1</a:t>
            </a:r>
            <a:r>
              <a:rPr lang="fr-CA" i="1" smtClean="0"/>
              <a:t> </a:t>
            </a:r>
            <a:r>
              <a:rPr lang="fr-CA" i="1" smtClean="0">
                <a:sym typeface="Symbol" pitchFamily="18" charset="2"/>
              </a:rPr>
              <a:t>≤ 8</a:t>
            </a:r>
            <a:r>
              <a:rPr lang="fr-CA" i="1" smtClean="0"/>
              <a:t>00w</a:t>
            </a:r>
            <a:r>
              <a:rPr lang="fr-CA" i="1" baseline="-25000" smtClean="0"/>
              <a:t>1		</a:t>
            </a:r>
            <a:r>
              <a:rPr lang="fr-CA" i="1" smtClean="0"/>
              <a:t>900w</a:t>
            </a:r>
            <a:r>
              <a:rPr lang="fr-CA" i="1" baseline="-25000" smtClean="0"/>
              <a:t>2</a:t>
            </a:r>
            <a:r>
              <a:rPr lang="fr-CA" i="1" smtClean="0"/>
              <a:t> </a:t>
            </a:r>
            <a:r>
              <a:rPr lang="fr-CA" i="1" smtClean="0">
                <a:sym typeface="Symbol" pitchFamily="18" charset="2"/>
              </a:rPr>
              <a:t>≤</a:t>
            </a:r>
            <a:r>
              <a:rPr lang="fr-CA" i="1" smtClean="0"/>
              <a:t> y</a:t>
            </a:r>
            <a:r>
              <a:rPr lang="fr-CA" i="1" baseline="-25000" smtClean="0"/>
              <a:t>2</a:t>
            </a:r>
            <a:r>
              <a:rPr lang="fr-CA" i="1" smtClean="0"/>
              <a:t> </a:t>
            </a:r>
            <a:r>
              <a:rPr lang="fr-CA" i="1" smtClean="0">
                <a:sym typeface="Symbol" pitchFamily="18" charset="2"/>
              </a:rPr>
              <a:t>≤</a:t>
            </a:r>
            <a:r>
              <a:rPr lang="fr-CA" i="1" smtClean="0"/>
              <a:t> 1 300w</a:t>
            </a:r>
            <a:r>
              <a:rPr lang="fr-CA" i="1" baseline="-25000" smtClean="0"/>
              <a:t>2</a:t>
            </a:r>
          </a:p>
          <a:p>
            <a:pPr eaLnBrk="1" hangingPunct="1">
              <a:spcBef>
                <a:spcPct val="10000"/>
              </a:spcBef>
              <a:buFontTx/>
              <a:buNone/>
            </a:pPr>
            <a:r>
              <a:rPr lang="fr-CA" i="1" smtClean="0"/>
              <a:t>	600w</a:t>
            </a:r>
            <a:r>
              <a:rPr lang="fr-CA" i="1" baseline="-25000" smtClean="0"/>
              <a:t>3</a:t>
            </a:r>
            <a:r>
              <a:rPr lang="fr-CA" i="1" smtClean="0"/>
              <a:t> </a:t>
            </a:r>
            <a:r>
              <a:rPr lang="fr-CA" i="1" smtClean="0">
                <a:sym typeface="Symbol" pitchFamily="18" charset="2"/>
              </a:rPr>
              <a:t>≤</a:t>
            </a:r>
            <a:r>
              <a:rPr lang="fr-CA" i="1" smtClean="0"/>
              <a:t> y</a:t>
            </a:r>
            <a:r>
              <a:rPr lang="fr-CA" i="1" baseline="-25000" smtClean="0"/>
              <a:t>3</a:t>
            </a:r>
            <a:r>
              <a:rPr lang="fr-CA" i="1" smtClean="0"/>
              <a:t> </a:t>
            </a:r>
            <a:r>
              <a:rPr lang="fr-CA" i="1" smtClean="0">
                <a:sym typeface="Symbol" pitchFamily="18" charset="2"/>
              </a:rPr>
              <a:t>≤</a:t>
            </a:r>
            <a:r>
              <a:rPr lang="fr-CA" i="1" smtClean="0"/>
              <a:t> 900</a:t>
            </a:r>
            <a:r>
              <a:rPr lang="fr-CA" i="1" smtClean="0">
                <a:sym typeface="Symbol" pitchFamily="18" charset="2"/>
              </a:rPr>
              <a:t>w</a:t>
            </a:r>
            <a:r>
              <a:rPr lang="fr-CA" i="1" baseline="-25000" smtClean="0"/>
              <a:t>3		</a:t>
            </a:r>
            <a:r>
              <a:rPr lang="fr-CA" i="1" smtClean="0"/>
              <a:t>500w</a:t>
            </a:r>
            <a:r>
              <a:rPr lang="fr-CA" i="1" baseline="-25000" smtClean="0"/>
              <a:t>4</a:t>
            </a:r>
            <a:r>
              <a:rPr lang="fr-CA" i="1" smtClean="0"/>
              <a:t> </a:t>
            </a:r>
            <a:r>
              <a:rPr lang="fr-CA" i="1" smtClean="0">
                <a:sym typeface="Symbol" pitchFamily="18" charset="2"/>
              </a:rPr>
              <a:t>≤</a:t>
            </a:r>
            <a:r>
              <a:rPr lang="fr-CA" i="1" smtClean="0"/>
              <a:t> y</a:t>
            </a:r>
            <a:r>
              <a:rPr lang="fr-CA" i="1" baseline="-25000" smtClean="0"/>
              <a:t>4</a:t>
            </a:r>
            <a:r>
              <a:rPr lang="fr-CA" i="1" smtClean="0"/>
              <a:t> </a:t>
            </a:r>
            <a:r>
              <a:rPr lang="fr-CA" i="1" smtClean="0">
                <a:sym typeface="Symbol" pitchFamily="18" charset="2"/>
              </a:rPr>
              <a:t>≤</a:t>
            </a:r>
            <a:r>
              <a:rPr lang="fr-CA" i="1" smtClean="0"/>
              <a:t>    800w</a:t>
            </a:r>
            <a:r>
              <a:rPr lang="fr-CA" i="1" baseline="-25000" smtClean="0"/>
              <a:t>4</a:t>
            </a:r>
          </a:p>
          <a:p>
            <a:pPr eaLnBrk="1" hangingPunct="1">
              <a:spcBef>
                <a:spcPct val="10000"/>
              </a:spcBef>
            </a:pPr>
            <a:r>
              <a:rPr lang="fr-CA" smtClean="0"/>
              <a:t>Non négativité</a:t>
            </a:r>
          </a:p>
          <a:p>
            <a:pPr eaLnBrk="1" hangingPunct="1">
              <a:spcBef>
                <a:spcPct val="10000"/>
              </a:spcBef>
              <a:buFontTx/>
              <a:buNone/>
            </a:pPr>
            <a:r>
              <a:rPr lang="fr-CA" smtClean="0"/>
              <a:t>	</a:t>
            </a:r>
            <a:r>
              <a:rPr lang="fr-CA" i="1" noProof="1" smtClean="0"/>
              <a:t>x</a:t>
            </a:r>
            <a:r>
              <a:rPr lang="fr-CA" i="1" baseline="-25000" noProof="1" smtClean="0"/>
              <a:t>i</a:t>
            </a:r>
            <a:r>
              <a:rPr lang="fr-CA" i="1" noProof="1" smtClean="0"/>
              <a:t> </a:t>
            </a:r>
            <a:r>
              <a:rPr lang="fr-CA" i="1" noProof="1" smtClean="0">
                <a:sym typeface="Symbol" pitchFamily="18" charset="2"/>
              </a:rPr>
              <a:t> 0 </a:t>
            </a:r>
            <a:r>
              <a:rPr lang="fr-CA" noProof="1" smtClean="0">
                <a:sym typeface="Symbol" pitchFamily="18" charset="2"/>
              </a:rPr>
              <a:t>  pour</a:t>
            </a:r>
            <a:r>
              <a:rPr lang="fr-CA" i="1" noProof="1" smtClean="0">
                <a:sym typeface="Symbol" pitchFamily="18" charset="2"/>
              </a:rPr>
              <a:t> </a:t>
            </a:r>
            <a:r>
              <a:rPr lang="fr-FR" i="1" smtClean="0">
                <a:sym typeface="Symbol" pitchFamily="18" charset="2"/>
              </a:rPr>
              <a:t> </a:t>
            </a:r>
            <a:r>
              <a:rPr lang="fr-FR" i="1" noProof="1" smtClean="0">
                <a:sym typeface="Symbol" pitchFamily="18" charset="2"/>
              </a:rPr>
              <a:t>i = A, …, D</a:t>
            </a:r>
          </a:p>
          <a:p>
            <a:pPr eaLnBrk="1" hangingPunct="1">
              <a:spcBef>
                <a:spcPct val="10000"/>
              </a:spcBef>
              <a:buFontTx/>
              <a:buNone/>
            </a:pPr>
            <a:r>
              <a:rPr lang="fr-FR" i="1" noProof="1" smtClean="0"/>
              <a:t>	y</a:t>
            </a:r>
            <a:r>
              <a:rPr lang="fr-FR" i="1" baseline="-25000" noProof="1" smtClean="0"/>
              <a:t>j</a:t>
            </a:r>
            <a:r>
              <a:rPr lang="fr-FR" i="1" noProof="1" smtClean="0"/>
              <a:t> </a:t>
            </a:r>
            <a:r>
              <a:rPr lang="fr-FR" i="1" noProof="1" smtClean="0">
                <a:sym typeface="Symbol" pitchFamily="18" charset="2"/>
              </a:rPr>
              <a:t> 0 </a:t>
            </a:r>
            <a:r>
              <a:rPr lang="fr-FR" noProof="1" smtClean="0">
                <a:sym typeface="Symbol" pitchFamily="18" charset="2"/>
              </a:rPr>
              <a:t>  pour</a:t>
            </a:r>
            <a:r>
              <a:rPr lang="fr-FR" i="1" noProof="1" smtClean="0">
                <a:sym typeface="Symbol" pitchFamily="18" charset="2"/>
              </a:rPr>
              <a:t> </a:t>
            </a:r>
            <a:r>
              <a:rPr lang="fr-FR" i="1" smtClean="0">
                <a:sym typeface="Symbol" pitchFamily="18" charset="2"/>
              </a:rPr>
              <a:t> </a:t>
            </a:r>
            <a:r>
              <a:rPr lang="fr-FR" i="1" noProof="1" smtClean="0">
                <a:sym typeface="Symbol" pitchFamily="18" charset="2"/>
              </a:rPr>
              <a:t>i = j, …, 4</a:t>
            </a:r>
          </a:p>
          <a:p>
            <a:pPr eaLnBrk="1" hangingPunct="1">
              <a:spcBef>
                <a:spcPct val="10000"/>
              </a:spcBef>
              <a:buFontTx/>
              <a:buNone/>
            </a:pPr>
            <a:endParaRPr lang="fr-FR" i="1" baseline="-25000" noProof="1" smtClean="0"/>
          </a:p>
        </p:txBody>
      </p:sp>
    </p:spTree>
    <p:extLst>
      <p:ext uri="{BB962C8B-B14F-4D97-AF65-F5344CB8AC3E}">
        <p14:creationId xmlns:p14="http://schemas.microsoft.com/office/powerpoint/2010/main" val="343657279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CA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CA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Pixel</Template>
  <TotalTime>42</TotalTime>
  <Pages>20</Pages>
  <Words>2417</Words>
  <Application>Microsoft Office PowerPoint</Application>
  <PresentationFormat>On-screen Show (4:3)</PresentationFormat>
  <Paragraphs>633</Paragraphs>
  <Slides>83</Slides>
  <Notes>73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4</vt:i4>
      </vt:variant>
      <vt:variant>
        <vt:lpstr>Slide Titles</vt:lpstr>
      </vt:variant>
      <vt:variant>
        <vt:i4>83</vt:i4>
      </vt:variant>
    </vt:vector>
  </HeadingPairs>
  <TitlesOfParts>
    <vt:vector size="88" baseType="lpstr">
      <vt:lpstr>Modèle par défaut</vt:lpstr>
      <vt:lpstr>Feuille de calcul</vt:lpstr>
      <vt:lpstr>Document</vt:lpstr>
      <vt:lpstr>Equation</vt:lpstr>
      <vt:lpstr>Worksheet</vt:lpstr>
      <vt:lpstr>Modèles décisionnels en gestion –  Révision – Examen Partiel</vt:lpstr>
      <vt:lpstr>But</vt:lpstr>
      <vt:lpstr>Les étapes de résolution  d’un modèle décisionnel en gestion</vt:lpstr>
      <vt:lpstr>Exemple 4: planification de la production</vt:lpstr>
      <vt:lpstr>Exemple 4: le problème à résoudre</vt:lpstr>
      <vt:lpstr>Exemple 4: le modèle linéaire</vt:lpstr>
      <vt:lpstr>Exemple 4: formulation à l’aide d’Excel</vt:lpstr>
      <vt:lpstr>Exemple 4: solution optimale obtenue à l’aide de Excel</vt:lpstr>
      <vt:lpstr>PowerPoint Presentation</vt:lpstr>
      <vt:lpstr>PowerPoint Presentation</vt:lpstr>
      <vt:lpstr>Modèles décisionnels en gestion</vt:lpstr>
      <vt:lpstr>Exemple 1: problème d'allocation de ressources</vt:lpstr>
      <vt:lpstr>Exemple 1: les ressources requises</vt:lpstr>
      <vt:lpstr>Exemple 1: les variables de décision</vt:lpstr>
      <vt:lpstr>Exemple 1: la fonction objectif</vt:lpstr>
      <vt:lpstr> Exemple 1: les contraintes</vt:lpstr>
      <vt:lpstr>Exemple 1: les contraintes  de non négativité et d’intégrité</vt:lpstr>
      <vt:lpstr>Exemple 1: le modèle linéaire</vt:lpstr>
      <vt:lpstr>Exemple 2: problème de comptabilité de gestion</vt:lpstr>
      <vt:lpstr>Exemple 2: situation financière au 1er juin</vt:lpstr>
      <vt:lpstr>Exemple 2: le problème</vt:lpstr>
      <vt:lpstr>Exemple 2: les variables de décision</vt:lpstr>
      <vt:lpstr>Exemple 2: la fonction objectif</vt:lpstr>
      <vt:lpstr>Exemple 2: les contraintes</vt:lpstr>
      <vt:lpstr>Exemple 2: les contraintes (suite 1)</vt:lpstr>
      <vt:lpstr>Exemple 2: les contraintes (suite 2)</vt:lpstr>
      <vt:lpstr>Exemple 2: non négativité et intégrité</vt:lpstr>
      <vt:lpstr>Exemple 2: le modèle linéaire</vt:lpstr>
      <vt:lpstr>Exemple 3: problème de la compagnie Cirem</vt:lpstr>
      <vt:lpstr>Exemple 3: le problème</vt:lpstr>
      <vt:lpstr>Exemple 3: les variables de décision</vt:lpstr>
      <vt:lpstr>Exemple 3: la fonction objectif</vt:lpstr>
      <vt:lpstr>Exemple 3: les contraintes</vt:lpstr>
      <vt:lpstr>Exemple 3: les contraintes de non négativité et d’intégrité</vt:lpstr>
      <vt:lpstr>Exemple 3: le modèle linéaire</vt:lpstr>
      <vt:lpstr>Exemple 4: problème de mélange</vt:lpstr>
      <vt:lpstr>Exemple 4: les ingrédients</vt:lpstr>
      <vt:lpstr>Exemple 4: le problème</vt:lpstr>
      <vt:lpstr>Exemple 4: les variables de décision</vt:lpstr>
      <vt:lpstr>Exemple 4: la fonction objectif</vt:lpstr>
      <vt:lpstr>Exemple 4: la fonction objectif (suite)</vt:lpstr>
      <vt:lpstr>Exemple 4: les contraintes</vt:lpstr>
      <vt:lpstr>Exemple 4: les contraintes (suite 1)</vt:lpstr>
      <vt:lpstr>Exemple 4: les contraintes (suite 2)</vt:lpstr>
      <vt:lpstr>Exemple 4: les contraintes (suite 3)</vt:lpstr>
      <vt:lpstr>Exemple 4: la solution optimale</vt:lpstr>
      <vt:lpstr>Exemple 5: problème de la compagnie Vitrex</vt:lpstr>
      <vt:lpstr>Exemple 5: les variables de décision</vt:lpstr>
      <vt:lpstr>Exemple 5: la fonction objectif</vt:lpstr>
      <vt:lpstr>Exemple 5: les contraintes</vt:lpstr>
      <vt:lpstr>Exemple 6: problème de transport</vt:lpstr>
      <vt:lpstr>Exemple 6: les données</vt:lpstr>
      <vt:lpstr>Exemple 6: les variables de décision</vt:lpstr>
      <vt:lpstr>Exemple 6: la fonction objectif</vt:lpstr>
      <vt:lpstr>Exemple 6: les contraintes</vt:lpstr>
      <vt:lpstr>Exemple 7: problème des franchises</vt:lpstr>
      <vt:lpstr>Exemple 7: le problème</vt:lpstr>
      <vt:lpstr>Exemple 7: les variables de décision</vt:lpstr>
      <vt:lpstr>Exemple 7: la fonction objectif</vt:lpstr>
      <vt:lpstr>Exemple 7: les contraintes</vt:lpstr>
      <vt:lpstr>Exemple 7: les contraintes</vt:lpstr>
      <vt:lpstr>Exemple 8: problème d’affectation du personnel</vt:lpstr>
      <vt:lpstr>Exemple 8: le problème</vt:lpstr>
      <vt:lpstr>Exemple 8: les variables de décision</vt:lpstr>
      <vt:lpstr>Exemple 8: la fonction objectif</vt:lpstr>
      <vt:lpstr>Exemple 8: les contraintes</vt:lpstr>
      <vt:lpstr>Exemple 8: la solution optimale</vt:lpstr>
      <vt:lpstr>Exemple 9: problème  du chemin le plus court</vt:lpstr>
      <vt:lpstr>Exemple 9: les variables de décision</vt:lpstr>
      <vt:lpstr>Exemple 9: la fonction objectif</vt:lpstr>
      <vt:lpstr>Exemple 9: les contraintes</vt:lpstr>
      <vt:lpstr>Exemple 10: problème la verrerie Grand Siècle</vt:lpstr>
      <vt:lpstr>Exemple 10: les coûts</vt:lpstr>
      <vt:lpstr>Exemple 10: les variables de décision</vt:lpstr>
      <vt:lpstr>Exemple 10: la fonction objectif</vt:lpstr>
      <vt:lpstr>Exemple 10: les contraintes</vt:lpstr>
      <vt:lpstr>Exemple 11: problème de la compagnie Electro</vt:lpstr>
      <vt:lpstr>Exemple 11: les capacités et les coûts</vt:lpstr>
      <vt:lpstr>Exemple 11: le problème</vt:lpstr>
      <vt:lpstr>Exemple 11: les variables de décision</vt:lpstr>
      <vt:lpstr>Exemple 11: la fonction objectif</vt:lpstr>
      <vt:lpstr>Exemple 11: les contraintes</vt:lpstr>
      <vt:lpstr>Exemple 11: les contraintes (suite)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 à la science de la gestion Plan du cours</dc:title>
  <dc:creator>Jean</dc:creator>
  <cp:lastModifiedBy>Roger Chouinard</cp:lastModifiedBy>
  <cp:revision>100</cp:revision>
  <cp:lastPrinted>1601-01-01T00:00:00Z</cp:lastPrinted>
  <dcterms:created xsi:type="dcterms:W3CDTF">1995-10-13T16:30:28Z</dcterms:created>
  <dcterms:modified xsi:type="dcterms:W3CDTF">2013-07-17T04:22:08Z</dcterms:modified>
</cp:coreProperties>
</file>