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 id="2147484603" r:id="rId2"/>
    <p:sldMasterId id="2147484619" r:id="rId3"/>
    <p:sldMasterId id="2147484631" r:id="rId4"/>
  </p:sldMasterIdLst>
  <p:notesMasterIdLst>
    <p:notesMasterId r:id="rId97"/>
  </p:notesMasterIdLst>
  <p:handoutMasterIdLst>
    <p:handoutMasterId r:id="rId98"/>
  </p:handoutMasterIdLst>
  <p:sldIdLst>
    <p:sldId id="371" r:id="rId5"/>
    <p:sldId id="372" r:id="rId6"/>
    <p:sldId id="333" r:id="rId7"/>
    <p:sldId id="575" r:id="rId8"/>
    <p:sldId id="576" r:id="rId9"/>
    <p:sldId id="577" r:id="rId10"/>
    <p:sldId id="438" r:id="rId11"/>
    <p:sldId id="464" r:id="rId12"/>
    <p:sldId id="459" r:id="rId13"/>
    <p:sldId id="431" r:id="rId14"/>
    <p:sldId id="435" r:id="rId15"/>
    <p:sldId id="433" r:id="rId16"/>
    <p:sldId id="458" r:id="rId17"/>
    <p:sldId id="434" r:id="rId18"/>
    <p:sldId id="430" r:id="rId19"/>
    <p:sldId id="446" r:id="rId20"/>
    <p:sldId id="271" r:id="rId21"/>
    <p:sldId id="355" r:id="rId22"/>
    <p:sldId id="266" r:id="rId23"/>
    <p:sldId id="583" r:id="rId24"/>
    <p:sldId id="347" r:id="rId25"/>
    <p:sldId id="412" r:id="rId26"/>
    <p:sldId id="432" r:id="rId27"/>
    <p:sldId id="415" r:id="rId28"/>
    <p:sldId id="418" r:id="rId29"/>
    <p:sldId id="460" r:id="rId30"/>
    <p:sldId id="416" r:id="rId31"/>
    <p:sldId id="359" r:id="rId32"/>
    <p:sldId id="316" r:id="rId33"/>
    <p:sldId id="559" r:id="rId34"/>
    <p:sldId id="419" r:id="rId35"/>
    <p:sldId id="421" r:id="rId36"/>
    <p:sldId id="424" r:id="rId37"/>
    <p:sldId id="467" r:id="rId38"/>
    <p:sldId id="428" r:id="rId39"/>
    <p:sldId id="258" r:id="rId40"/>
    <p:sldId id="298" r:id="rId41"/>
    <p:sldId id="356" r:id="rId42"/>
    <p:sldId id="413" r:id="rId43"/>
    <p:sldId id="469" r:id="rId44"/>
    <p:sldId id="470" r:id="rId45"/>
    <p:sldId id="471" r:id="rId46"/>
    <p:sldId id="472" r:id="rId47"/>
    <p:sldId id="473" r:id="rId48"/>
    <p:sldId id="474" r:id="rId49"/>
    <p:sldId id="475" r:id="rId50"/>
    <p:sldId id="476" r:id="rId51"/>
    <p:sldId id="477" r:id="rId52"/>
    <p:sldId id="478" r:id="rId53"/>
    <p:sldId id="479" r:id="rId54"/>
    <p:sldId id="480" r:id="rId55"/>
    <p:sldId id="481" r:id="rId56"/>
    <p:sldId id="544" r:id="rId57"/>
    <p:sldId id="486" r:id="rId58"/>
    <p:sldId id="487" r:id="rId59"/>
    <p:sldId id="488" r:id="rId60"/>
    <p:sldId id="489" r:id="rId61"/>
    <p:sldId id="490" r:id="rId62"/>
    <p:sldId id="491" r:id="rId63"/>
    <p:sldId id="492" r:id="rId64"/>
    <p:sldId id="493" r:id="rId65"/>
    <p:sldId id="565" r:id="rId66"/>
    <p:sldId id="499" r:id="rId67"/>
    <p:sldId id="500" r:id="rId68"/>
    <p:sldId id="502" r:id="rId69"/>
    <p:sldId id="507" r:id="rId70"/>
    <p:sldId id="508" r:id="rId71"/>
    <p:sldId id="510" r:id="rId72"/>
    <p:sldId id="509" r:id="rId73"/>
    <p:sldId id="513" r:id="rId74"/>
    <p:sldId id="515" r:id="rId75"/>
    <p:sldId id="516" r:id="rId76"/>
    <p:sldId id="578" r:id="rId77"/>
    <p:sldId id="579" r:id="rId78"/>
    <p:sldId id="580" r:id="rId79"/>
    <p:sldId id="581" r:id="rId80"/>
    <p:sldId id="517" r:id="rId81"/>
    <p:sldId id="518" r:id="rId82"/>
    <p:sldId id="519" r:id="rId83"/>
    <p:sldId id="520" r:id="rId84"/>
    <p:sldId id="553" r:id="rId85"/>
    <p:sldId id="562" r:id="rId86"/>
    <p:sldId id="521" r:id="rId87"/>
    <p:sldId id="522" r:id="rId88"/>
    <p:sldId id="523" r:id="rId89"/>
    <p:sldId id="524" r:id="rId90"/>
    <p:sldId id="525" r:id="rId91"/>
    <p:sldId id="526" r:id="rId92"/>
    <p:sldId id="527" r:id="rId93"/>
    <p:sldId id="528" r:id="rId94"/>
    <p:sldId id="582" r:id="rId95"/>
    <p:sldId id="534" r:id="rId96"/>
  </p:sldIdLst>
  <p:sldSz cx="9144000" cy="6858000" type="screen4x3"/>
  <p:notesSz cx="6858000" cy="90805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3" autoAdjust="0"/>
    <p:restoredTop sz="94542" autoAdjust="0"/>
  </p:normalViewPr>
  <p:slideViewPr>
    <p:cSldViewPr>
      <p:cViewPr>
        <p:scale>
          <a:sx n="70" d="100"/>
          <a:sy n="70" d="100"/>
        </p:scale>
        <p:origin x="-2736" y="-88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0" d="100"/>
        <a:sy n="7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slide" Target="slides/slide85.xml"/><Relationship Id="rId97" Type="http://schemas.openxmlformats.org/officeDocument/2006/relationships/notesMaster" Target="notesMasters/notesMaster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handoutMaster" Target="handoutMasters/handout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71683" name="Rectangle 3"/>
          <p:cNvSpPr>
            <a:spLocks noGrp="1" noChangeArrowheads="1"/>
          </p:cNvSpPr>
          <p:nvPr>
            <p:ph type="dt" sz="quarter"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71684" name="Rectangle 4"/>
          <p:cNvSpPr>
            <a:spLocks noGrp="1" noChangeArrowheads="1"/>
          </p:cNvSpPr>
          <p:nvPr>
            <p:ph type="ftr" sz="quarter" idx="2"/>
          </p:nvPr>
        </p:nvSpPr>
        <p:spPr bwMode="auto">
          <a:xfrm>
            <a:off x="0" y="8624888"/>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71685" name="Rectangle 5"/>
          <p:cNvSpPr>
            <a:spLocks noGrp="1" noChangeArrowheads="1"/>
          </p:cNvSpPr>
          <p:nvPr>
            <p:ph type="sldNum" sz="quarter" idx="3"/>
          </p:nvPr>
        </p:nvSpPr>
        <p:spPr bwMode="auto">
          <a:xfrm>
            <a:off x="3884613" y="8624888"/>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9519FEAE-91C5-48BF-9278-671C0224D0BE}" type="slidenum">
              <a:rPr lang="en-US"/>
              <a:pPr>
                <a:defRPr/>
              </a:pPr>
              <a:t>‹#›</a:t>
            </a:fld>
            <a:endParaRPr lang="en-US"/>
          </a:p>
        </p:txBody>
      </p:sp>
    </p:spTree>
    <p:extLst>
      <p:ext uri="{BB962C8B-B14F-4D97-AF65-F5344CB8AC3E}">
        <p14:creationId xmlns:p14="http://schemas.microsoft.com/office/powerpoint/2010/main" val="3095065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3555"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61796" name="Rectangle 4"/>
          <p:cNvSpPr>
            <a:spLocks noGrp="1" noRot="1" noChangeAspect="1" noChangeArrowheads="1" noTextEdit="1"/>
          </p:cNvSpPr>
          <p:nvPr>
            <p:ph type="sldImg" idx="2"/>
          </p:nvPr>
        </p:nvSpPr>
        <p:spPr bwMode="auto">
          <a:xfrm>
            <a:off x="1158875" y="681038"/>
            <a:ext cx="4540250" cy="34051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685800" y="4313238"/>
            <a:ext cx="5486400" cy="408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3558" name="Rectangle 6"/>
          <p:cNvSpPr>
            <a:spLocks noGrp="1" noChangeArrowheads="1"/>
          </p:cNvSpPr>
          <p:nvPr>
            <p:ph type="ftr" sz="quarter" idx="4"/>
          </p:nvPr>
        </p:nvSpPr>
        <p:spPr bwMode="auto">
          <a:xfrm>
            <a:off x="0" y="8624888"/>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3559" name="Rectangle 7"/>
          <p:cNvSpPr>
            <a:spLocks noGrp="1" noChangeArrowheads="1"/>
          </p:cNvSpPr>
          <p:nvPr>
            <p:ph type="sldNum" sz="quarter" idx="5"/>
          </p:nvPr>
        </p:nvSpPr>
        <p:spPr bwMode="auto">
          <a:xfrm>
            <a:off x="3884613" y="8624888"/>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9676908E-9340-4D2F-AC3A-E0FA104AF38A}" type="slidenum">
              <a:rPr lang="en-US"/>
              <a:pPr>
                <a:defRPr/>
              </a:pPr>
              <a:t>‹#›</a:t>
            </a:fld>
            <a:endParaRPr lang="en-US"/>
          </a:p>
        </p:txBody>
      </p:sp>
    </p:spTree>
    <p:extLst>
      <p:ext uri="{BB962C8B-B14F-4D97-AF65-F5344CB8AC3E}">
        <p14:creationId xmlns:p14="http://schemas.microsoft.com/office/powerpoint/2010/main" val="41505372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a:defRPr/>
            </a:pPr>
            <a:fld id="{9676908E-9340-4D2F-AC3A-E0FA104AF38A}" type="slidenum">
              <a:rPr lang="en-US" smtClean="0"/>
              <a:pPr>
                <a:defRPr/>
              </a:pPr>
              <a:t>1</a:t>
            </a:fld>
            <a:endParaRPr lang="en-US"/>
          </a:p>
        </p:txBody>
      </p:sp>
    </p:spTree>
    <p:extLst>
      <p:ext uri="{BB962C8B-B14F-4D97-AF65-F5344CB8AC3E}">
        <p14:creationId xmlns:p14="http://schemas.microsoft.com/office/powerpoint/2010/main" val="3546425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D7C4B64-DCB9-4290-B32D-91898C016368}" type="slidenum">
              <a:rPr lang="en-US" smtClean="0"/>
              <a:pPr/>
              <a:t>16</a:t>
            </a:fld>
            <a:endParaRPr lang="en-US" smtClean="0"/>
          </a:p>
        </p:txBody>
      </p:sp>
      <p:sp>
        <p:nvSpPr>
          <p:cNvPr id="162819" name="Rectangle 2"/>
          <p:cNvSpPr>
            <a:spLocks noGrp="1" noRot="1" noChangeAspect="1" noChangeArrowheads="1" noTextEdit="1"/>
          </p:cNvSpPr>
          <p:nvPr>
            <p:ph type="sldImg"/>
          </p:nvPr>
        </p:nvSpPr>
        <p:spPr>
          <a:ln/>
        </p:spPr>
      </p:sp>
      <p:sp>
        <p:nvSpPr>
          <p:cNvPr id="162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B5DCFD8B-558F-4229-8A53-6ED87642D5CA}" type="slidenum">
              <a:rPr lang="en-US" smtClean="0"/>
              <a:pPr/>
              <a:t>17</a:t>
            </a:fld>
            <a:endParaRPr lang="en-US" smtClean="0"/>
          </a:p>
        </p:txBody>
      </p:sp>
      <p:sp>
        <p:nvSpPr>
          <p:cNvPr id="163843" name="Rectangle 2"/>
          <p:cNvSpPr>
            <a:spLocks noGrp="1" noRot="1" noChangeAspect="1" noChangeArrowheads="1" noTextEdit="1"/>
          </p:cNvSpPr>
          <p:nvPr>
            <p:ph type="sldImg"/>
          </p:nvPr>
        </p:nvSpPr>
        <p:spPr>
          <a:ln/>
        </p:spPr>
      </p:sp>
      <p:sp>
        <p:nvSpPr>
          <p:cNvPr id="163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A3716705-9111-4008-A34E-D503E2D3FB44}" type="slidenum">
              <a:rPr lang="en-US" smtClean="0"/>
              <a:pPr/>
              <a:t>40</a:t>
            </a:fld>
            <a:endParaRPr lang="en-US" smtClean="0"/>
          </a:p>
        </p:txBody>
      </p:sp>
      <p:sp>
        <p:nvSpPr>
          <p:cNvPr id="164867" name="Rectangle 2"/>
          <p:cNvSpPr>
            <a:spLocks noGrp="1" noRot="1" noChangeAspect="1" noChangeArrowheads="1" noTextEdit="1"/>
          </p:cNvSpPr>
          <p:nvPr>
            <p:ph type="sldImg"/>
          </p:nvPr>
        </p:nvSpPr>
        <p:spPr>
          <a:ln/>
        </p:spPr>
      </p:sp>
      <p:sp>
        <p:nvSpPr>
          <p:cNvPr id="164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C2E3EEB-169A-4EA1-90E4-F273A8B5935B}" type="slidenum">
              <a:rPr lang="en-US" smtClean="0"/>
              <a:pPr/>
              <a:t>41</a:t>
            </a:fld>
            <a:endParaRPr lang="en-US" smtClean="0"/>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875104E-C281-40AF-9E0D-9B1341610E91}" type="slidenum">
              <a:rPr lang="en-US" smtClean="0"/>
              <a:pPr/>
              <a:t>42</a:t>
            </a:fld>
            <a:endParaRPr lang="en-US" smtClean="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C80EC933-4096-4C9E-9E21-29FB62A80E7E}" type="slidenum">
              <a:rPr lang="en-US" smtClean="0"/>
              <a:pPr/>
              <a:t>43</a:t>
            </a:fld>
            <a:endParaRPr lang="en-US" smtClean="0"/>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351E0CE-2BE7-4186-8064-10E3062862DE}" type="slidenum">
              <a:rPr lang="en-US" smtClean="0"/>
              <a:pPr/>
              <a:t>44</a:t>
            </a:fld>
            <a:endParaRPr lang="en-US" smtClean="0"/>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D63E9EDB-D8B0-48F5-B846-FBEE16D42057}" type="slidenum">
              <a:rPr lang="en-US" smtClean="0"/>
              <a:pPr/>
              <a:t>45</a:t>
            </a:fld>
            <a:endParaRPr lang="en-US" smtClean="0"/>
          </a:p>
        </p:txBody>
      </p:sp>
      <p:sp>
        <p:nvSpPr>
          <p:cNvPr id="169987" name="Rectangle 2"/>
          <p:cNvSpPr>
            <a:spLocks noGrp="1" noRot="1" noChangeAspect="1" noChangeArrowheads="1" noTextEdit="1"/>
          </p:cNvSpPr>
          <p:nvPr>
            <p:ph type="sldImg"/>
          </p:nvPr>
        </p:nvSpPr>
        <p:spPr>
          <a:ln/>
        </p:spPr>
      </p:sp>
      <p:sp>
        <p:nvSpPr>
          <p:cNvPr id="169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3AE93A9-EBB8-4B26-AAB6-844B714E8EE4}" type="slidenum">
              <a:rPr lang="en-US" smtClean="0"/>
              <a:pPr/>
              <a:t>56</a:t>
            </a:fld>
            <a:endParaRPr lang="en-US" smtClean="0"/>
          </a:p>
        </p:txBody>
      </p:sp>
      <p:sp>
        <p:nvSpPr>
          <p:cNvPr id="171011" name="Rectangle 2"/>
          <p:cNvSpPr>
            <a:spLocks noGrp="1" noRot="1" noChangeAspect="1" noChangeArrowheads="1" noTextEdit="1"/>
          </p:cNvSpPr>
          <p:nvPr>
            <p:ph type="sldImg"/>
          </p:nvPr>
        </p:nvSpPr>
        <p:spPr>
          <a:ln/>
        </p:spPr>
      </p:sp>
      <p:sp>
        <p:nvSpPr>
          <p:cNvPr id="171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5731137-AFA5-4D6B-98A0-A50B98557173}" type="slidenum">
              <a:rPr lang="en-US">
                <a:solidFill>
                  <a:prstClr val="black"/>
                </a:solidFill>
              </a:rPr>
              <a:pPr/>
              <a:t>75</a:t>
            </a:fld>
            <a:endParaRPr lang="en-US">
              <a:solidFill>
                <a:prstClr val="black"/>
              </a:solidFill>
            </a:endParaRPr>
          </a:p>
        </p:txBody>
      </p:sp>
      <p:sp>
        <p:nvSpPr>
          <p:cNvPr id="757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458200" cy="5943600"/>
            <a:chOff x="0" y="0"/>
            <a:chExt cx="5328" cy="3744"/>
          </a:xfrm>
        </p:grpSpPr>
        <p:sp>
          <p:nvSpPr>
            <p:cNvPr id="5" name="Freeform 3"/>
            <p:cNvSpPr>
              <a:spLocks/>
            </p:cNvSpPr>
            <p:nvPr/>
          </p:nvSpPr>
          <p:spPr bwMode="hidden">
            <a:xfrm>
              <a:off x="0" y="1440"/>
              <a:ext cx="5155" cy="2304"/>
            </a:xfrm>
            <a:custGeom>
              <a:avLst/>
              <a:gdLst/>
              <a:ahLst/>
              <a:cxnLst>
                <a:cxn ang="0">
                  <a:pos x="5154" y="1769"/>
                </a:cxn>
                <a:cxn ang="0">
                  <a:pos x="0" y="2304"/>
                </a:cxn>
                <a:cxn ang="0">
                  <a:pos x="0" y="1252"/>
                </a:cxn>
                <a:cxn ang="0">
                  <a:pos x="5155" y="0"/>
                </a:cxn>
                <a:cxn ang="0">
                  <a:pos x="5155" y="1416"/>
                </a:cxn>
                <a:cxn ang="0">
                  <a:pos x="5154" y="1769"/>
                </a:cxn>
              </a:cxnLst>
              <a:rect l="0" t="0" r="r" b="b"/>
              <a:pathLst>
                <a:path w="5155" h="2304">
                  <a:moveTo>
                    <a:pt x="5154" y="1769"/>
                  </a:moveTo>
                  <a:lnTo>
                    <a:pt x="0" y="2304"/>
                  </a:lnTo>
                  <a:lnTo>
                    <a:pt x="0" y="1252"/>
                  </a:lnTo>
                  <a:lnTo>
                    <a:pt x="5155" y="0"/>
                  </a:lnTo>
                  <a:lnTo>
                    <a:pt x="5155" y="1416"/>
                  </a:lnTo>
                  <a:lnTo>
                    <a:pt x="5154" y="1769"/>
                  </a:lnTo>
                  <a:close/>
                </a:path>
              </a:pathLst>
            </a:custGeom>
            <a:gradFill rotWithShape="1">
              <a:gsLst>
                <a:gs pos="0">
                  <a:schemeClr val="bg1">
                    <a:gamma/>
                    <a:shade val="84706"/>
                    <a:invGamma/>
                  </a:schemeClr>
                </a:gs>
                <a:gs pos="100000">
                  <a:schemeClr val="bg1"/>
                </a:gs>
              </a:gsLst>
              <a:lin ang="0" scaled="1"/>
            </a:gradFill>
            <a:ln w="9525">
              <a:noFill/>
              <a:round/>
              <a:headEnd/>
              <a:tailEnd/>
            </a:ln>
          </p:spPr>
          <p:txBody>
            <a:bodyPr/>
            <a:lstStyle/>
            <a:p>
              <a:pPr>
                <a:defRPr/>
              </a:pPr>
              <a:endParaRPr lang="en-US"/>
            </a:p>
          </p:txBody>
        </p:sp>
        <p:sp>
          <p:nvSpPr>
            <p:cNvPr id="6" name="Freeform 4"/>
            <p:cNvSpPr>
              <a:spLocks/>
            </p:cNvSpPr>
            <p:nvPr/>
          </p:nvSpPr>
          <p:spPr bwMode="hidden">
            <a:xfrm>
              <a:off x="0" y="0"/>
              <a:ext cx="5328" cy="3689"/>
            </a:xfrm>
            <a:custGeom>
              <a:avLst/>
              <a:gdLst>
                <a:gd name="T0" fmla="*/ 5311 w 5328"/>
                <a:gd name="T1" fmla="*/ 3209 h 3689"/>
                <a:gd name="T2" fmla="*/ 0 w 5328"/>
                <a:gd name="T3" fmla="*/ 3689 h 3689"/>
                <a:gd name="T4" fmla="*/ 0 w 5328"/>
                <a:gd name="T5" fmla="*/ 9 h 3689"/>
                <a:gd name="T6" fmla="*/ 5328 w 5328"/>
                <a:gd name="T7" fmla="*/ 0 h 3689"/>
                <a:gd name="T8" fmla="*/ 5311 w 5328"/>
                <a:gd name="T9" fmla="*/ 3209 h 3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328" h="3689">
                  <a:moveTo>
                    <a:pt x="5311" y="3209"/>
                  </a:moveTo>
                  <a:lnTo>
                    <a:pt x="0" y="3689"/>
                  </a:lnTo>
                  <a:lnTo>
                    <a:pt x="0" y="9"/>
                  </a:lnTo>
                  <a:lnTo>
                    <a:pt x="5328" y="0"/>
                  </a:lnTo>
                  <a:lnTo>
                    <a:pt x="5311" y="3209"/>
                  </a:lnTo>
                  <a:close/>
                </a:path>
              </a:pathLst>
            </a:custGeom>
            <a:gradFill rotWithShape="1">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grpSp>
      <p:sp>
        <p:nvSpPr>
          <p:cNvPr id="75781" name="Rectangle 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75785" name="Rectangle 9"/>
          <p:cNvSpPr>
            <a:spLocks noGrp="1" noChangeArrowheads="1"/>
          </p:cNvSpPr>
          <p:nvPr>
            <p:ph type="ctrTitle" sz="quarter"/>
          </p:nvPr>
        </p:nvSpPr>
        <p:spPr>
          <a:xfrm>
            <a:off x="685800" y="1768475"/>
            <a:ext cx="7772400" cy="1736725"/>
          </a:xfrm>
        </p:spPr>
        <p:txBody>
          <a:bodyPr anchor="b" anchorCtr="1"/>
          <a:lstStyle>
            <a:lvl1pPr>
              <a:defRPr sz="5400"/>
            </a:lvl1pPr>
          </a:lstStyle>
          <a:p>
            <a:r>
              <a:rPr lang="en-US"/>
              <a:t>Click to edit Master title style</a:t>
            </a:r>
          </a:p>
        </p:txBody>
      </p:sp>
      <p:sp>
        <p:nvSpPr>
          <p:cNvPr id="7" name="Rectangle 6"/>
          <p:cNvSpPr>
            <a:spLocks noGrp="1" noChangeArrowheads="1"/>
          </p:cNvSpPr>
          <p:nvPr>
            <p:ph type="dt" sz="quarter" idx="10"/>
          </p:nvPr>
        </p:nvSpPr>
        <p:spPr/>
        <p:txBody>
          <a:bodyPr/>
          <a:lstStyle>
            <a:lvl1pPr>
              <a:defRPr/>
            </a:lvl1pPr>
          </a:lstStyle>
          <a:p>
            <a:pPr>
              <a:defRPr/>
            </a:pPr>
            <a:endParaRPr lang="en-US"/>
          </a:p>
        </p:txBody>
      </p:sp>
      <p:sp>
        <p:nvSpPr>
          <p:cNvPr id="8" name="Rectangle 7"/>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9" name="Rectangle 8"/>
          <p:cNvSpPr>
            <a:spLocks noGrp="1" noChangeArrowheads="1"/>
          </p:cNvSpPr>
          <p:nvPr>
            <p:ph type="sldNum" sz="quarter" idx="12"/>
          </p:nvPr>
        </p:nvSpPr>
        <p:spPr/>
        <p:txBody>
          <a:bodyPr/>
          <a:lstStyle>
            <a:lvl1pPr>
              <a:defRPr/>
            </a:lvl1pPr>
          </a:lstStyle>
          <a:p>
            <a:pPr>
              <a:defRPr/>
            </a:pPr>
            <a:fld id="{DCEE6D7C-43FB-40D7-BB2F-3C75B043B506}" type="slidenum">
              <a:rPr lang="en-US"/>
              <a:pPr>
                <a:defRPr/>
              </a:pPr>
              <a:t>‹#›</a:t>
            </a:fld>
            <a:endParaRPr lang="en-US"/>
          </a:p>
        </p:txBody>
      </p:sp>
    </p:spTree>
    <p:extLst>
      <p:ext uri="{BB962C8B-B14F-4D97-AF65-F5344CB8AC3E}">
        <p14:creationId xmlns:p14="http://schemas.microsoft.com/office/powerpoint/2010/main" val="1576528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p:txBody>
          <a:bodyPr/>
          <a:lstStyle>
            <a:lvl1pPr>
              <a:defRPr/>
            </a:lvl1pPr>
          </a:lstStyle>
          <a:p>
            <a:pPr>
              <a:defRPr/>
            </a:pPr>
            <a:endParaRPr lang="en-US"/>
          </a:p>
        </p:txBody>
      </p:sp>
      <p:sp>
        <p:nvSpPr>
          <p:cNvPr id="5"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6" name="Rectangle 9"/>
          <p:cNvSpPr>
            <a:spLocks noGrp="1" noChangeArrowheads="1"/>
          </p:cNvSpPr>
          <p:nvPr>
            <p:ph type="sldNum" sz="quarter" idx="12"/>
          </p:nvPr>
        </p:nvSpPr>
        <p:spPr/>
        <p:txBody>
          <a:bodyPr/>
          <a:lstStyle>
            <a:lvl1pPr>
              <a:defRPr/>
            </a:lvl1pPr>
          </a:lstStyle>
          <a:p>
            <a:pPr>
              <a:defRPr/>
            </a:pPr>
            <a:fld id="{E069B213-3B81-40FD-A8E3-1380E0E1C490}" type="slidenum">
              <a:rPr lang="en-US"/>
              <a:pPr>
                <a:defRPr/>
              </a:pPr>
              <a:t>‹#›</a:t>
            </a:fld>
            <a:endParaRPr lang="en-US"/>
          </a:p>
        </p:txBody>
      </p:sp>
    </p:spTree>
    <p:extLst>
      <p:ext uri="{BB962C8B-B14F-4D97-AF65-F5344CB8AC3E}">
        <p14:creationId xmlns:p14="http://schemas.microsoft.com/office/powerpoint/2010/main" val="3454822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7"/>
          <p:cNvSpPr>
            <a:spLocks noGrp="1" noChangeArrowheads="1"/>
          </p:cNvSpPr>
          <p:nvPr>
            <p:ph type="dt" sz="half" idx="10"/>
          </p:nvPr>
        </p:nvSpPr>
        <p:spPr/>
        <p:txBody>
          <a:bodyPr/>
          <a:lstStyle>
            <a:lvl1pPr>
              <a:defRPr/>
            </a:lvl1pPr>
          </a:lstStyle>
          <a:p>
            <a:pPr>
              <a:defRPr/>
            </a:pPr>
            <a:endParaRPr lang="en-US"/>
          </a:p>
        </p:txBody>
      </p:sp>
      <p:sp>
        <p:nvSpPr>
          <p:cNvPr id="5"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6" name="Rectangle 9"/>
          <p:cNvSpPr>
            <a:spLocks noGrp="1" noChangeArrowheads="1"/>
          </p:cNvSpPr>
          <p:nvPr>
            <p:ph type="sldNum" sz="quarter" idx="12"/>
          </p:nvPr>
        </p:nvSpPr>
        <p:spPr/>
        <p:txBody>
          <a:bodyPr/>
          <a:lstStyle>
            <a:lvl1pPr>
              <a:defRPr/>
            </a:lvl1pPr>
          </a:lstStyle>
          <a:p>
            <a:pPr>
              <a:defRPr/>
            </a:pPr>
            <a:fld id="{7CAABD71-155B-4D86-8ABE-601EE3B25657}" type="slidenum">
              <a:rPr lang="en-US"/>
              <a:pPr>
                <a:defRPr/>
              </a:pPr>
              <a:t>‹#›</a:t>
            </a:fld>
            <a:endParaRPr lang="en-US"/>
          </a:p>
        </p:txBody>
      </p:sp>
    </p:spTree>
    <p:extLst>
      <p:ext uri="{BB962C8B-B14F-4D97-AF65-F5344CB8AC3E}">
        <p14:creationId xmlns:p14="http://schemas.microsoft.com/office/powerpoint/2010/main" val="11371276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7"/>
          <p:cNvSpPr>
            <a:spLocks noGrp="1" noChangeArrowheads="1"/>
          </p:cNvSpPr>
          <p:nvPr>
            <p:ph type="dt" sz="half" idx="10"/>
          </p:nvPr>
        </p:nvSpPr>
        <p:spPr/>
        <p:txBody>
          <a:bodyPr/>
          <a:lstStyle>
            <a:lvl1pPr>
              <a:defRPr/>
            </a:lvl1pPr>
          </a:lstStyle>
          <a:p>
            <a:pPr>
              <a:defRPr/>
            </a:pPr>
            <a:endParaRPr lang="en-US"/>
          </a:p>
        </p:txBody>
      </p:sp>
      <p:sp>
        <p:nvSpPr>
          <p:cNvPr id="6"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7" name="Rectangle 9"/>
          <p:cNvSpPr>
            <a:spLocks noGrp="1" noChangeArrowheads="1"/>
          </p:cNvSpPr>
          <p:nvPr>
            <p:ph type="sldNum" sz="quarter" idx="12"/>
          </p:nvPr>
        </p:nvSpPr>
        <p:spPr/>
        <p:txBody>
          <a:bodyPr/>
          <a:lstStyle>
            <a:lvl1pPr>
              <a:defRPr/>
            </a:lvl1pPr>
          </a:lstStyle>
          <a:p>
            <a:pPr>
              <a:defRPr/>
            </a:pPr>
            <a:fld id="{0EC4FB21-7518-4FFE-8EE6-F8A4617E6DA1}" type="slidenum">
              <a:rPr lang="en-US"/>
              <a:pPr>
                <a:defRPr/>
              </a:pPr>
              <a:t>‹#›</a:t>
            </a:fld>
            <a:endParaRPr lang="en-US"/>
          </a:p>
        </p:txBody>
      </p:sp>
    </p:spTree>
    <p:extLst>
      <p:ext uri="{BB962C8B-B14F-4D97-AF65-F5344CB8AC3E}">
        <p14:creationId xmlns:p14="http://schemas.microsoft.com/office/powerpoint/2010/main" val="468311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7"/>
          <p:cNvSpPr>
            <a:spLocks noGrp="1" noChangeArrowheads="1"/>
          </p:cNvSpPr>
          <p:nvPr>
            <p:ph type="dt" sz="half" idx="10"/>
          </p:nvPr>
        </p:nvSpPr>
        <p:spPr/>
        <p:txBody>
          <a:bodyPr/>
          <a:lstStyle>
            <a:lvl1pPr>
              <a:defRPr/>
            </a:lvl1pPr>
          </a:lstStyle>
          <a:p>
            <a:pPr>
              <a:defRPr/>
            </a:pPr>
            <a:endParaRPr lang="en-US"/>
          </a:p>
        </p:txBody>
      </p:sp>
      <p:sp>
        <p:nvSpPr>
          <p:cNvPr id="8"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9" name="Rectangle 9"/>
          <p:cNvSpPr>
            <a:spLocks noGrp="1" noChangeArrowheads="1"/>
          </p:cNvSpPr>
          <p:nvPr>
            <p:ph type="sldNum" sz="quarter" idx="12"/>
          </p:nvPr>
        </p:nvSpPr>
        <p:spPr/>
        <p:txBody>
          <a:bodyPr/>
          <a:lstStyle>
            <a:lvl1pPr>
              <a:defRPr/>
            </a:lvl1pPr>
          </a:lstStyle>
          <a:p>
            <a:pPr>
              <a:defRPr/>
            </a:pPr>
            <a:fld id="{41527505-787A-44D8-96FD-194EDC2FA79C}" type="slidenum">
              <a:rPr lang="en-US"/>
              <a:pPr>
                <a:defRPr/>
              </a:pPr>
              <a:t>‹#›</a:t>
            </a:fld>
            <a:endParaRPr lang="en-US"/>
          </a:p>
        </p:txBody>
      </p:sp>
    </p:spTree>
    <p:extLst>
      <p:ext uri="{BB962C8B-B14F-4D97-AF65-F5344CB8AC3E}">
        <p14:creationId xmlns:p14="http://schemas.microsoft.com/office/powerpoint/2010/main" val="40910618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a:spLocks noGrp="1" noChangeArrowheads="1"/>
          </p:cNvSpPr>
          <p:nvPr>
            <p:ph type="dt" sz="half" idx="10"/>
          </p:nvPr>
        </p:nvSpPr>
        <p:spPr/>
        <p:txBody>
          <a:bodyPr/>
          <a:lstStyle>
            <a:lvl1pPr>
              <a:defRPr/>
            </a:lvl1pPr>
          </a:lstStyle>
          <a:p>
            <a:pPr>
              <a:defRPr/>
            </a:pPr>
            <a:endParaRPr lang="en-US"/>
          </a:p>
        </p:txBody>
      </p:sp>
      <p:sp>
        <p:nvSpPr>
          <p:cNvPr id="4"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5" name="Rectangle 9"/>
          <p:cNvSpPr>
            <a:spLocks noGrp="1" noChangeArrowheads="1"/>
          </p:cNvSpPr>
          <p:nvPr>
            <p:ph type="sldNum" sz="quarter" idx="12"/>
          </p:nvPr>
        </p:nvSpPr>
        <p:spPr/>
        <p:txBody>
          <a:bodyPr/>
          <a:lstStyle>
            <a:lvl1pPr>
              <a:defRPr/>
            </a:lvl1pPr>
          </a:lstStyle>
          <a:p>
            <a:pPr>
              <a:defRPr/>
            </a:pPr>
            <a:fld id="{E45EE594-69CD-4CE5-81E5-EF04CFE53A0C}" type="slidenum">
              <a:rPr lang="en-US"/>
              <a:pPr>
                <a:defRPr/>
              </a:pPr>
              <a:t>‹#›</a:t>
            </a:fld>
            <a:endParaRPr lang="en-US"/>
          </a:p>
        </p:txBody>
      </p:sp>
    </p:spTree>
    <p:extLst>
      <p:ext uri="{BB962C8B-B14F-4D97-AF65-F5344CB8AC3E}">
        <p14:creationId xmlns:p14="http://schemas.microsoft.com/office/powerpoint/2010/main" val="198983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p:txBody>
          <a:bodyPr/>
          <a:lstStyle>
            <a:lvl1pPr>
              <a:defRPr/>
            </a:lvl1pPr>
          </a:lstStyle>
          <a:p>
            <a:pPr>
              <a:defRPr/>
            </a:pPr>
            <a:endParaRPr lang="en-US"/>
          </a:p>
        </p:txBody>
      </p:sp>
      <p:sp>
        <p:nvSpPr>
          <p:cNvPr id="3"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4" name="Rectangle 9"/>
          <p:cNvSpPr>
            <a:spLocks noGrp="1" noChangeArrowheads="1"/>
          </p:cNvSpPr>
          <p:nvPr>
            <p:ph type="sldNum" sz="quarter" idx="12"/>
          </p:nvPr>
        </p:nvSpPr>
        <p:spPr/>
        <p:txBody>
          <a:bodyPr/>
          <a:lstStyle>
            <a:lvl1pPr>
              <a:defRPr/>
            </a:lvl1pPr>
          </a:lstStyle>
          <a:p>
            <a:pPr>
              <a:defRPr/>
            </a:pPr>
            <a:fld id="{F434605C-7A70-4C1E-8B00-4F770856839B}" type="slidenum">
              <a:rPr lang="en-US"/>
              <a:pPr>
                <a:defRPr/>
              </a:pPr>
              <a:t>‹#›</a:t>
            </a:fld>
            <a:endParaRPr lang="en-US"/>
          </a:p>
        </p:txBody>
      </p:sp>
    </p:spTree>
    <p:extLst>
      <p:ext uri="{BB962C8B-B14F-4D97-AF65-F5344CB8AC3E}">
        <p14:creationId xmlns:p14="http://schemas.microsoft.com/office/powerpoint/2010/main" val="962959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p:txBody>
          <a:bodyPr/>
          <a:lstStyle>
            <a:lvl1pPr>
              <a:defRPr/>
            </a:lvl1pPr>
          </a:lstStyle>
          <a:p>
            <a:pPr>
              <a:defRPr/>
            </a:pPr>
            <a:endParaRPr lang="en-US"/>
          </a:p>
        </p:txBody>
      </p:sp>
      <p:sp>
        <p:nvSpPr>
          <p:cNvPr id="6"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7" name="Rectangle 9"/>
          <p:cNvSpPr>
            <a:spLocks noGrp="1" noChangeArrowheads="1"/>
          </p:cNvSpPr>
          <p:nvPr>
            <p:ph type="sldNum" sz="quarter" idx="12"/>
          </p:nvPr>
        </p:nvSpPr>
        <p:spPr/>
        <p:txBody>
          <a:bodyPr/>
          <a:lstStyle>
            <a:lvl1pPr>
              <a:defRPr/>
            </a:lvl1pPr>
          </a:lstStyle>
          <a:p>
            <a:pPr>
              <a:defRPr/>
            </a:pPr>
            <a:fld id="{2F6BFAD8-A78B-4247-AAAB-5BF1E295430A}" type="slidenum">
              <a:rPr lang="en-US"/>
              <a:pPr>
                <a:defRPr/>
              </a:pPr>
              <a:t>‹#›</a:t>
            </a:fld>
            <a:endParaRPr lang="en-US"/>
          </a:p>
        </p:txBody>
      </p:sp>
    </p:spTree>
    <p:extLst>
      <p:ext uri="{BB962C8B-B14F-4D97-AF65-F5344CB8AC3E}">
        <p14:creationId xmlns:p14="http://schemas.microsoft.com/office/powerpoint/2010/main" val="35764616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7"/>
          <p:cNvSpPr>
            <a:spLocks noGrp="1" noChangeArrowheads="1"/>
          </p:cNvSpPr>
          <p:nvPr>
            <p:ph type="dt" sz="half" idx="10"/>
          </p:nvPr>
        </p:nvSpPr>
        <p:spPr/>
        <p:txBody>
          <a:bodyPr/>
          <a:lstStyle>
            <a:lvl1pPr>
              <a:defRPr/>
            </a:lvl1pPr>
          </a:lstStyle>
          <a:p>
            <a:pPr>
              <a:defRPr/>
            </a:pPr>
            <a:endParaRPr lang="en-US"/>
          </a:p>
        </p:txBody>
      </p:sp>
      <p:sp>
        <p:nvSpPr>
          <p:cNvPr id="6"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7" name="Rectangle 9"/>
          <p:cNvSpPr>
            <a:spLocks noGrp="1" noChangeArrowheads="1"/>
          </p:cNvSpPr>
          <p:nvPr>
            <p:ph type="sldNum" sz="quarter" idx="12"/>
          </p:nvPr>
        </p:nvSpPr>
        <p:spPr/>
        <p:txBody>
          <a:bodyPr/>
          <a:lstStyle>
            <a:lvl1pPr>
              <a:defRPr/>
            </a:lvl1pPr>
          </a:lstStyle>
          <a:p>
            <a:pPr>
              <a:defRPr/>
            </a:pPr>
            <a:fld id="{A6279615-D1A8-4803-B3EC-EEDB92E25A72}" type="slidenum">
              <a:rPr lang="en-US"/>
              <a:pPr>
                <a:defRPr/>
              </a:pPr>
              <a:t>‹#›</a:t>
            </a:fld>
            <a:endParaRPr lang="en-US"/>
          </a:p>
        </p:txBody>
      </p:sp>
    </p:spTree>
    <p:extLst>
      <p:ext uri="{BB962C8B-B14F-4D97-AF65-F5344CB8AC3E}">
        <p14:creationId xmlns:p14="http://schemas.microsoft.com/office/powerpoint/2010/main" val="3359828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p:txBody>
          <a:bodyPr/>
          <a:lstStyle>
            <a:lvl1pPr>
              <a:defRPr/>
            </a:lvl1pPr>
          </a:lstStyle>
          <a:p>
            <a:pPr>
              <a:defRPr/>
            </a:pPr>
            <a:endParaRPr lang="en-US"/>
          </a:p>
        </p:txBody>
      </p:sp>
      <p:sp>
        <p:nvSpPr>
          <p:cNvPr id="5"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6" name="Rectangle 9"/>
          <p:cNvSpPr>
            <a:spLocks noGrp="1" noChangeArrowheads="1"/>
          </p:cNvSpPr>
          <p:nvPr>
            <p:ph type="sldNum" sz="quarter" idx="12"/>
          </p:nvPr>
        </p:nvSpPr>
        <p:spPr/>
        <p:txBody>
          <a:bodyPr/>
          <a:lstStyle>
            <a:lvl1pPr>
              <a:defRPr/>
            </a:lvl1pPr>
          </a:lstStyle>
          <a:p>
            <a:pPr>
              <a:defRPr/>
            </a:pPr>
            <a:fld id="{DC9BCCD3-01C3-442D-A949-50323A0BF2B3}" type="slidenum">
              <a:rPr lang="en-US"/>
              <a:pPr>
                <a:defRPr/>
              </a:pPr>
              <a:t>‹#›</a:t>
            </a:fld>
            <a:endParaRPr lang="en-US"/>
          </a:p>
        </p:txBody>
      </p:sp>
    </p:spTree>
    <p:extLst>
      <p:ext uri="{BB962C8B-B14F-4D97-AF65-F5344CB8AC3E}">
        <p14:creationId xmlns:p14="http://schemas.microsoft.com/office/powerpoint/2010/main" val="4181882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213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213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7"/>
          <p:cNvSpPr>
            <a:spLocks noGrp="1" noChangeArrowheads="1"/>
          </p:cNvSpPr>
          <p:nvPr>
            <p:ph type="dt" sz="half" idx="10"/>
          </p:nvPr>
        </p:nvSpPr>
        <p:spPr/>
        <p:txBody>
          <a:bodyPr/>
          <a:lstStyle>
            <a:lvl1pPr>
              <a:defRPr/>
            </a:lvl1pPr>
          </a:lstStyle>
          <a:p>
            <a:pPr>
              <a:defRPr/>
            </a:pPr>
            <a:endParaRPr lang="en-US"/>
          </a:p>
        </p:txBody>
      </p:sp>
      <p:sp>
        <p:nvSpPr>
          <p:cNvPr id="5" name="Rectangle 8"/>
          <p:cNvSpPr>
            <a:spLocks noGrp="1" noChangeArrowheads="1"/>
          </p:cNvSpPr>
          <p:nvPr>
            <p:ph type="ftr" sz="quarter" idx="11"/>
          </p:nvPr>
        </p:nvSpPr>
        <p:spPr/>
        <p:txBody>
          <a:bodyPr/>
          <a:lstStyle>
            <a:lvl1pPr>
              <a:defRPr/>
            </a:lvl1pPr>
          </a:lstStyle>
          <a:p>
            <a:pPr>
              <a:defRPr/>
            </a:pPr>
            <a:r>
              <a:rPr lang="en-US"/>
              <a:t>Copyright (c) Allyn and Bacon 2008</a:t>
            </a:r>
          </a:p>
        </p:txBody>
      </p:sp>
      <p:sp>
        <p:nvSpPr>
          <p:cNvPr id="6" name="Rectangle 9"/>
          <p:cNvSpPr>
            <a:spLocks noGrp="1" noChangeArrowheads="1"/>
          </p:cNvSpPr>
          <p:nvPr>
            <p:ph type="sldNum" sz="quarter" idx="12"/>
          </p:nvPr>
        </p:nvSpPr>
        <p:spPr/>
        <p:txBody>
          <a:bodyPr/>
          <a:lstStyle>
            <a:lvl1pPr>
              <a:defRPr/>
            </a:lvl1pPr>
          </a:lstStyle>
          <a:p>
            <a:pPr>
              <a:defRPr/>
            </a:pPr>
            <a:fld id="{87F83003-5058-4F43-BE1D-EEE60D0F1F3A}" type="slidenum">
              <a:rPr lang="en-US"/>
              <a:pPr>
                <a:defRPr/>
              </a:pPr>
              <a:t>‹#›</a:t>
            </a:fld>
            <a:endParaRPr lang="en-US"/>
          </a:p>
        </p:txBody>
      </p:sp>
    </p:spTree>
    <p:extLst>
      <p:ext uri="{BB962C8B-B14F-4D97-AF65-F5344CB8AC3E}">
        <p14:creationId xmlns:p14="http://schemas.microsoft.com/office/powerpoint/2010/main" val="41503560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182688" y="41513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p>
        </p:txBody>
      </p:sp>
      <p:sp>
        <p:nvSpPr>
          <p:cNvPr id="6" name="Footer Placeholder 5"/>
          <p:cNvSpPr>
            <a:spLocks noGrp="1"/>
          </p:cNvSpPr>
          <p:nvPr>
            <p:ph type="ftr" sz="quarter" idx="11"/>
          </p:nvPr>
        </p:nvSpPr>
        <p:spPr/>
        <p:txBody>
          <a:bodyPr/>
          <a:lstStyle>
            <a:lvl1pPr>
              <a:defRPr/>
            </a:lvl1pPr>
          </a:lstStyle>
          <a:p>
            <a:pPr>
              <a:defRPr/>
            </a:pPr>
            <a:r>
              <a:rPr lang="en-US"/>
              <a:t>Copyright © 2009 Allyn &amp; Bacon</a:t>
            </a:r>
            <a:endParaRPr lang="en-US" sz="1000"/>
          </a:p>
        </p:txBody>
      </p:sp>
    </p:spTree>
    <p:extLst>
      <p:ext uri="{BB962C8B-B14F-4D97-AF65-F5344CB8AC3E}">
        <p14:creationId xmlns:p14="http://schemas.microsoft.com/office/powerpoint/2010/main" val="405185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290513" y="2546350"/>
            <a:ext cx="711200" cy="474663"/>
            <a:chOff x="720" y="336"/>
            <a:chExt cx="624" cy="432"/>
          </a:xfrm>
        </p:grpSpPr>
        <p:sp>
          <p:nvSpPr>
            <p:cNvPr id="5" name="Rectangle 3"/>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3200">
                <a:solidFill>
                  <a:srgbClr val="000000"/>
                </a:solidFill>
              </a:endParaRPr>
            </a:p>
          </p:txBody>
        </p:sp>
        <p:sp>
          <p:nvSpPr>
            <p:cNvPr id="6" name="Rectangle 4"/>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3200">
                <a:solidFill>
                  <a:srgbClr val="000000"/>
                </a:solidFill>
              </a:endParaRPr>
            </a:p>
          </p:txBody>
        </p:sp>
      </p:grpSp>
      <p:grpSp>
        <p:nvGrpSpPr>
          <p:cNvPr id="7" name="Group 5"/>
          <p:cNvGrpSpPr>
            <a:grpSpLocks/>
          </p:cNvGrpSpPr>
          <p:nvPr/>
        </p:nvGrpSpPr>
        <p:grpSpPr bwMode="auto">
          <a:xfrm>
            <a:off x="414338" y="2968625"/>
            <a:ext cx="738187" cy="474663"/>
            <a:chOff x="912" y="2640"/>
            <a:chExt cx="672" cy="432"/>
          </a:xfrm>
        </p:grpSpPr>
        <p:sp>
          <p:nvSpPr>
            <p:cNvPr id="8" name="Rectangle 6"/>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3200">
                <a:solidFill>
                  <a:srgbClr val="000000"/>
                </a:solidFill>
              </a:endParaRPr>
            </a:p>
          </p:txBody>
        </p:sp>
        <p:sp>
          <p:nvSpPr>
            <p:cNvPr id="9" name="Rectangle 7"/>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3200">
                <a:solidFill>
                  <a:srgbClr val="000000"/>
                </a:solidFill>
              </a:endParaRPr>
            </a:p>
          </p:txBody>
        </p:sp>
      </p:grpSp>
      <p:sp>
        <p:nvSpPr>
          <p:cNvPr id="10" name="Rectangle 8"/>
          <p:cNvSpPr>
            <a:spLocks noChangeArrowheads="1"/>
          </p:cNvSpPr>
          <p:nvPr/>
        </p:nvSpPr>
        <p:spPr bwMode="auto">
          <a:xfrm>
            <a:off x="0" y="28956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3200">
              <a:solidFill>
                <a:srgbClr val="000000"/>
              </a:solidFill>
            </a:endParaRPr>
          </a:p>
        </p:txBody>
      </p:sp>
      <p:sp>
        <p:nvSpPr>
          <p:cNvPr id="11" name="Rectangle 9"/>
          <p:cNvSpPr>
            <a:spLocks noChangeArrowheads="1"/>
          </p:cNvSpPr>
          <p:nvPr/>
        </p:nvSpPr>
        <p:spPr bwMode="auto">
          <a:xfrm>
            <a:off x="635000" y="24384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3200">
              <a:solidFill>
                <a:srgbClr val="000000"/>
              </a:solidFill>
            </a:endParaRPr>
          </a:p>
        </p:txBody>
      </p:sp>
      <p:sp>
        <p:nvSpPr>
          <p:cNvPr id="12" name="Rectangle 15"/>
          <p:cNvSpPr>
            <a:spLocks noChangeArrowheads="1"/>
          </p:cNvSpPr>
          <p:nvPr/>
        </p:nvSpPr>
        <p:spPr bwMode="gray">
          <a:xfrm flipV="1">
            <a:off x="315913" y="3265488"/>
            <a:ext cx="8683625" cy="46037"/>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ctr" eaLnBrk="1" hangingPunct="1"/>
            <a:endParaRPr kumimoji="1" lang="en-US" sz="2400">
              <a:solidFill>
                <a:srgbClr val="000000"/>
              </a:solidFill>
            </a:endParaRPr>
          </a:p>
        </p:txBody>
      </p:sp>
      <p:sp>
        <p:nvSpPr>
          <p:cNvPr id="252938" name="Rectangle 10"/>
          <p:cNvSpPr>
            <a:spLocks noGrp="1" noChangeArrowheads="1"/>
          </p:cNvSpPr>
          <p:nvPr>
            <p:ph type="ctrTitle"/>
          </p:nvPr>
        </p:nvSpPr>
        <p:spPr>
          <a:xfrm>
            <a:off x="990600" y="1828800"/>
            <a:ext cx="7772400" cy="1143000"/>
          </a:xfrm>
        </p:spPr>
        <p:txBody>
          <a:bodyPr/>
          <a:lstStyle>
            <a:lvl1pPr>
              <a:defRPr/>
            </a:lvl1pPr>
          </a:lstStyle>
          <a:p>
            <a:r>
              <a:rPr lang="en-US"/>
              <a:t>Click to edit Master title style</a:t>
            </a:r>
          </a:p>
        </p:txBody>
      </p:sp>
      <p:sp>
        <p:nvSpPr>
          <p:cNvPr id="252939" name="Rectangle 11"/>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13" name="Rectangle 12"/>
          <p:cNvSpPr>
            <a:spLocks noGrp="1" noChangeArrowheads="1"/>
          </p:cNvSpPr>
          <p:nvPr>
            <p:ph type="dt" sz="half" idx="10"/>
          </p:nvPr>
        </p:nvSpPr>
        <p:spPr>
          <a:xfrm>
            <a:off x="152400" y="6248400"/>
            <a:ext cx="1905000" cy="457200"/>
          </a:xfrm>
        </p:spPr>
        <p:txBody>
          <a:bodyPr/>
          <a:lstStyle>
            <a:lvl1pPr>
              <a:defRPr>
                <a:solidFill>
                  <a:schemeClr val="bg2"/>
                </a:solidFill>
              </a:defRPr>
            </a:lvl1pPr>
          </a:lstStyle>
          <a:p>
            <a:pPr>
              <a:defRPr/>
            </a:pPr>
            <a:endParaRPr lang="en-US">
              <a:solidFill>
                <a:srgbClr val="1C1C1C"/>
              </a:solidFill>
            </a:endParaRPr>
          </a:p>
        </p:txBody>
      </p:sp>
      <p:sp>
        <p:nvSpPr>
          <p:cNvPr id="14" name="Rectangle 13"/>
          <p:cNvSpPr>
            <a:spLocks noGrp="1" noChangeArrowheads="1"/>
          </p:cNvSpPr>
          <p:nvPr>
            <p:ph type="ftr" sz="quarter" idx="11"/>
          </p:nvPr>
        </p:nvSpPr>
        <p:spPr>
          <a:xfrm>
            <a:off x="2590800" y="6248400"/>
            <a:ext cx="3733800" cy="457200"/>
          </a:xfrm>
        </p:spPr>
        <p:txBody>
          <a:bodyPr/>
          <a:lstStyle>
            <a:lvl1pPr>
              <a:defRPr>
                <a:solidFill>
                  <a:schemeClr val="bg2"/>
                </a:solidFill>
              </a:defRPr>
            </a:lvl1pPr>
          </a:lstStyle>
          <a:p>
            <a:pPr>
              <a:defRPr/>
            </a:pPr>
            <a:r>
              <a:rPr lang="en-US">
                <a:solidFill>
                  <a:srgbClr val="1C1C1C"/>
                </a:solidFill>
              </a:rPr>
              <a:t>Copyright © 2009 Allyn &amp; Bacon</a:t>
            </a:r>
            <a:endParaRPr lang="en-US" sz="1000">
              <a:solidFill>
                <a:srgbClr val="1C1C1C"/>
              </a:solidFill>
            </a:endParaRPr>
          </a:p>
        </p:txBody>
      </p:sp>
      <p:sp>
        <p:nvSpPr>
          <p:cNvPr id="15" name="Slide Number Placeholder 14"/>
          <p:cNvSpPr>
            <a:spLocks noGrp="1" noChangeArrowheads="1"/>
          </p:cNvSpPr>
          <p:nvPr>
            <p:ph type="sldNum" sz="quarter" idx="12"/>
          </p:nvPr>
        </p:nvSpPr>
        <p:spPr bwMode="auto">
          <a:xfrm>
            <a:off x="6858000" y="6248400"/>
            <a:ext cx="1905000" cy="457200"/>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a:defRPr/>
            </a:pPr>
            <a:fld id="{14A2BE3D-C15F-4038-AD1D-7CC37CDA4719}" type="slidenum">
              <a:rPr lang="en-US">
                <a:solidFill>
                  <a:srgbClr val="1C1C1C"/>
                </a:solidFill>
              </a:rPr>
              <a:pPr>
                <a:defRPr/>
              </a:pPr>
              <a:t>‹#›</a:t>
            </a:fld>
            <a:endParaRPr lang="en-US">
              <a:solidFill>
                <a:srgbClr val="1C1C1C"/>
              </a:solidFill>
            </a:endParaRPr>
          </a:p>
        </p:txBody>
      </p:sp>
    </p:spTree>
    <p:extLst>
      <p:ext uri="{BB962C8B-B14F-4D97-AF65-F5344CB8AC3E}">
        <p14:creationId xmlns:p14="http://schemas.microsoft.com/office/powerpoint/2010/main" val="40540701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155910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4075211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3602061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5394146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40813127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33067041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30226454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6133352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214829616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617538"/>
            <a:ext cx="1951038" cy="55149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150938" y="617538"/>
            <a:ext cx="5700712" cy="5514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13824431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450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4260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hart Placeholder 3"/>
          <p:cNvSpPr>
            <a:spLocks noGrp="1"/>
          </p:cNvSpPr>
          <p:nvPr>
            <p:ph type="chart" sz="half" idx="2"/>
          </p:nvPr>
        </p:nvSpPr>
        <p:spPr>
          <a:xfrm>
            <a:off x="5145088" y="2017713"/>
            <a:ext cx="3810000" cy="4114800"/>
          </a:xfrm>
        </p:spPr>
        <p:txBody>
          <a:bodyPr/>
          <a:lstStyle/>
          <a:p>
            <a:pPr lvl="0"/>
            <a:endParaRPr lang="en-US" noProof="0" smtClean="0"/>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25272790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182688" y="20177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182688" y="41513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10356870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150938" y="617538"/>
            <a:ext cx="7793037"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182688" y="20177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182688" y="4151313"/>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22880762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1117D10-47D4-44F3-895A-92F75FFB94AF}"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A8D3418-63A9-44D9-87DB-A92D89D2736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698432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730A3A4-5BF8-4F26-9437-EDA02B2028B9}"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AB2E3F-9881-49B3-AAD5-F4F9474E5B2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106036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470FE17-6318-4534-8F81-0CA84FAB00BD}"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7F50F02-F581-415F-8909-6B14D5D0BBB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0953015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CC40395-7806-4152-90BD-CA1F3970E242}" type="datetimeFigureOut">
              <a:rPr lang="en-US">
                <a:solidFill>
                  <a:prstClr val="black">
                    <a:tint val="75000"/>
                  </a:prstClr>
                </a:solidFill>
              </a:rPr>
              <a:pPr>
                <a:defRPr/>
              </a:pPr>
              <a:t>9/10/2014</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9CE82EE9-097F-42A5-8F37-1E58835D3F6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0309227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FCF3D3B-C92A-41DB-AA3D-7D58A9EC6ADB}" type="datetimeFigureOut">
              <a:rPr lang="en-US">
                <a:solidFill>
                  <a:prstClr val="black">
                    <a:tint val="75000"/>
                  </a:prstClr>
                </a:solidFill>
              </a:rPr>
              <a:pPr>
                <a:defRPr/>
              </a:pPr>
              <a:t>9/10/2014</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FCA2870A-1733-41DD-B820-21F7A4AAF05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02141848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A94220F-D8E2-4946-9F27-C72A9FAF96FB}" type="datetimeFigureOut">
              <a:rPr lang="en-US">
                <a:solidFill>
                  <a:prstClr val="black">
                    <a:tint val="75000"/>
                  </a:prstClr>
                </a:solidFill>
              </a:rPr>
              <a:pPr>
                <a:defRPr/>
              </a:pPr>
              <a:t>9/10/2014</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5A87494C-327B-4C6E-82D4-3E7D7D61358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70379859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5AD0740-2677-4863-BED6-6060ADEEC1C6}" type="datetimeFigureOut">
              <a:rPr lang="en-US">
                <a:solidFill>
                  <a:prstClr val="black">
                    <a:tint val="75000"/>
                  </a:prstClr>
                </a:solidFill>
              </a:rPr>
              <a:pPr>
                <a:defRPr/>
              </a:pPr>
              <a:t>9/10/2014</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0EB3894F-05F5-43F2-8830-397B8840FB84}"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150108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13691B7-0750-4E19-801B-63AEF45EC859}" type="datetimeFigureOut">
              <a:rPr lang="en-US">
                <a:solidFill>
                  <a:prstClr val="black">
                    <a:tint val="75000"/>
                  </a:prstClr>
                </a:solidFill>
              </a:rPr>
              <a:pPr>
                <a:defRPr/>
              </a:pPr>
              <a:t>9/10/2014</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6F779ED-689A-45F0-B228-DE221C5D74E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8156601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6DD311E-ED34-45C5-8B2A-6FF19C4411BF}" type="datetimeFigureOut">
              <a:rPr lang="en-US">
                <a:solidFill>
                  <a:prstClr val="black">
                    <a:tint val="75000"/>
                  </a:prstClr>
                </a:solidFill>
              </a:rPr>
              <a:pPr>
                <a:defRPr/>
              </a:pPr>
              <a:t>9/10/2014</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1053C4-4FCE-48A9-8991-756E3C508D6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77547568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6D1CC95-51EB-4AFF-8C4E-D26FBE2916FD}"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9F67540-0023-4FD7-A9C3-40EC9831555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4587084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4B58EC9-1C58-4A6F-8D9F-3928EDC0F341}"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45AD404-555B-433A-829D-46449DCC0C5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460187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1117D10-47D4-44F3-895A-92F75FFB94AF}"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A8D3418-63A9-44D9-87DB-A92D89D2736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928810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730A3A4-5BF8-4F26-9437-EDA02B2028B9}"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6AB2E3F-9881-49B3-AAD5-F4F9474E5B2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4454422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470FE17-6318-4534-8F81-0CA84FAB00BD}"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E7F50F02-F581-415F-8909-6B14D5D0BBB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2455143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CC40395-7806-4152-90BD-CA1F3970E242}" type="datetimeFigureOut">
              <a:rPr lang="en-US">
                <a:solidFill>
                  <a:prstClr val="black">
                    <a:tint val="75000"/>
                  </a:prstClr>
                </a:solidFill>
              </a:rPr>
              <a:pPr>
                <a:defRPr/>
              </a:pPr>
              <a:t>9/10/2014</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9CE82EE9-097F-42A5-8F37-1E58835D3F6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08698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FCF3D3B-C92A-41DB-AA3D-7D58A9EC6ADB}" type="datetimeFigureOut">
              <a:rPr lang="en-US">
                <a:solidFill>
                  <a:prstClr val="black">
                    <a:tint val="75000"/>
                  </a:prstClr>
                </a:solidFill>
              </a:rPr>
              <a:pPr>
                <a:defRPr/>
              </a:pPr>
              <a:t>9/10/2014</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FCA2870A-1733-41DD-B820-21F7A4AAF05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660914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A94220F-D8E2-4946-9F27-C72A9FAF96FB}" type="datetimeFigureOut">
              <a:rPr lang="en-US">
                <a:solidFill>
                  <a:prstClr val="black">
                    <a:tint val="75000"/>
                  </a:prstClr>
                </a:solidFill>
              </a:rPr>
              <a:pPr>
                <a:defRPr/>
              </a:pPr>
              <a:t>9/10/2014</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5A87494C-327B-4C6E-82D4-3E7D7D61358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31091608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5AD0740-2677-4863-BED6-6060ADEEC1C6}" type="datetimeFigureOut">
              <a:rPr lang="en-US">
                <a:solidFill>
                  <a:prstClr val="black">
                    <a:tint val="75000"/>
                  </a:prstClr>
                </a:solidFill>
              </a:rPr>
              <a:pPr>
                <a:defRPr/>
              </a:pPr>
              <a:t>9/10/2014</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0EB3894F-05F5-43F2-8830-397B8840FB84}"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630325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13691B7-0750-4E19-801B-63AEF45EC859}" type="datetimeFigureOut">
              <a:rPr lang="en-US">
                <a:solidFill>
                  <a:prstClr val="black">
                    <a:tint val="75000"/>
                  </a:prstClr>
                </a:solidFill>
              </a:rPr>
              <a:pPr>
                <a:defRPr/>
              </a:pPr>
              <a:t>9/10/2014</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6F779ED-689A-45F0-B228-DE221C5D74E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899769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6DD311E-ED34-45C5-8B2A-6FF19C4411BF}" type="datetimeFigureOut">
              <a:rPr lang="en-US">
                <a:solidFill>
                  <a:prstClr val="black">
                    <a:tint val="75000"/>
                  </a:prstClr>
                </a:solidFill>
              </a:rPr>
              <a:pPr>
                <a:defRPr/>
              </a:pPr>
              <a:t>9/10/2014</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1E1053C4-4FCE-48A9-8991-756E3C508D6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43410881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6D1CC95-51EB-4AFF-8C4E-D26FBE2916FD}"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9F67540-0023-4FD7-A9C3-40EC9831555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35457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4B58EC9-1C58-4A6F-8D9F-3928EDC0F341}" type="datetimeFigureOut">
              <a:rPr lang="en-US">
                <a:solidFill>
                  <a:prstClr val="black">
                    <a:tint val="75000"/>
                  </a:prstClr>
                </a:solidFill>
              </a:rPr>
              <a:pPr>
                <a:defRPr/>
              </a:pPr>
              <a:t>9/10/2014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C45AD404-555B-433A-829D-46449DCC0C5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502855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theme" Target="../theme/theme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242175" cy="1981200"/>
            <a:chOff x="0" y="0"/>
            <a:chExt cx="4562" cy="1248"/>
          </a:xfrm>
        </p:grpSpPr>
        <p:sp>
          <p:nvSpPr>
            <p:cNvPr id="74755" name="Freeform 3"/>
            <p:cNvSpPr>
              <a:spLocks/>
            </p:cNvSpPr>
            <p:nvPr/>
          </p:nvSpPr>
          <p:spPr bwMode="hidden">
            <a:xfrm>
              <a:off x="0" y="583"/>
              <a:ext cx="4487" cy="665"/>
            </a:xfrm>
            <a:custGeom>
              <a:avLst/>
              <a:gdLst/>
              <a:ahLst/>
              <a:cxnLst>
                <a:cxn ang="0">
                  <a:pos x="4800" y="299"/>
                </a:cxn>
                <a:cxn ang="0">
                  <a:pos x="0" y="665"/>
                </a:cxn>
                <a:cxn ang="0">
                  <a:pos x="0" y="0"/>
                </a:cxn>
                <a:cxn ang="0">
                  <a:pos x="4806" y="1"/>
                </a:cxn>
                <a:cxn ang="0">
                  <a:pos x="4800" y="153"/>
                </a:cxn>
                <a:cxn ang="0">
                  <a:pos x="4800" y="299"/>
                </a:cxn>
              </a:cxnLst>
              <a:rect l="0" t="0" r="r" b="b"/>
              <a:pathLst>
                <a:path w="4806" h="665">
                  <a:moveTo>
                    <a:pt x="4800" y="299"/>
                  </a:moveTo>
                  <a:lnTo>
                    <a:pt x="0" y="665"/>
                  </a:lnTo>
                  <a:lnTo>
                    <a:pt x="0" y="0"/>
                  </a:lnTo>
                  <a:lnTo>
                    <a:pt x="4806" y="1"/>
                  </a:lnTo>
                  <a:lnTo>
                    <a:pt x="4800" y="153"/>
                  </a:lnTo>
                  <a:lnTo>
                    <a:pt x="4800" y="299"/>
                  </a:lnTo>
                  <a:close/>
                </a:path>
              </a:pathLst>
            </a:custGeom>
            <a:gradFill rotWithShape="1">
              <a:gsLst>
                <a:gs pos="0">
                  <a:schemeClr val="bg1">
                    <a:gamma/>
                    <a:shade val="94118"/>
                    <a:invGamma/>
                  </a:schemeClr>
                </a:gs>
                <a:gs pos="100000">
                  <a:schemeClr val="bg1"/>
                </a:gs>
              </a:gsLst>
              <a:lin ang="0" scaled="1"/>
            </a:gradFill>
            <a:ln w="9525">
              <a:noFill/>
              <a:round/>
              <a:headEnd/>
              <a:tailEnd/>
            </a:ln>
          </p:spPr>
          <p:txBody>
            <a:bodyPr/>
            <a:lstStyle/>
            <a:p>
              <a:pPr>
                <a:defRPr/>
              </a:pPr>
              <a:endParaRPr lang="en-US"/>
            </a:p>
          </p:txBody>
        </p:sp>
        <p:sp>
          <p:nvSpPr>
            <p:cNvPr id="1033" name="Freeform 4"/>
            <p:cNvSpPr>
              <a:spLocks/>
            </p:cNvSpPr>
            <p:nvPr/>
          </p:nvSpPr>
          <p:spPr bwMode="hidden">
            <a:xfrm>
              <a:off x="0" y="0"/>
              <a:ext cx="4562" cy="1199"/>
            </a:xfrm>
            <a:custGeom>
              <a:avLst/>
              <a:gdLst>
                <a:gd name="T0" fmla="*/ 4560 w 4562"/>
                <a:gd name="T1" fmla="*/ 932 h 1199"/>
                <a:gd name="T2" fmla="*/ 0 w 4562"/>
                <a:gd name="T3" fmla="*/ 1199 h 1199"/>
                <a:gd name="T4" fmla="*/ 0 w 4562"/>
                <a:gd name="T5" fmla="*/ 0 h 1199"/>
                <a:gd name="T6" fmla="*/ 4562 w 4562"/>
                <a:gd name="T7" fmla="*/ 0 h 1199"/>
                <a:gd name="T8" fmla="*/ 4560 w 4562"/>
                <a:gd name="T9" fmla="*/ 932 h 1199"/>
                <a:gd name="T10" fmla="*/ 4560 w 4562"/>
                <a:gd name="T11" fmla="*/ 932 h 11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562" h="1199">
                  <a:moveTo>
                    <a:pt x="4560" y="932"/>
                  </a:moveTo>
                  <a:lnTo>
                    <a:pt x="0" y="1199"/>
                  </a:lnTo>
                  <a:lnTo>
                    <a:pt x="0" y="0"/>
                  </a:lnTo>
                  <a:lnTo>
                    <a:pt x="4562" y="0"/>
                  </a:lnTo>
                  <a:lnTo>
                    <a:pt x="4560" y="932"/>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a:p>
          </p:txBody>
        </p:sp>
      </p:grpSp>
      <p:sp>
        <p:nvSpPr>
          <p:cNvPr id="74757" name="Rectangle 5"/>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74758" name="Rectangle 6"/>
          <p:cNvSpPr>
            <a:spLocks noGrp="1" noChangeArrowheads="1"/>
          </p:cNvSpPr>
          <p:nvPr>
            <p:ph type="body" idx="1"/>
          </p:nvPr>
        </p:nvSpPr>
        <p:spPr bwMode="auto">
          <a:xfrm>
            <a:off x="457200" y="1600200"/>
            <a:ext cx="8229600" cy="4495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4759" name="Rectangle 7"/>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latin typeface="+mn-lt"/>
              </a:defRPr>
            </a:lvl1pPr>
          </a:lstStyle>
          <a:p>
            <a:pPr>
              <a:defRPr/>
            </a:pPr>
            <a:endParaRPr lang="en-US"/>
          </a:p>
        </p:txBody>
      </p:sp>
      <p:sp>
        <p:nvSpPr>
          <p:cNvPr id="74760" name="Rectangle 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latin typeface="+mn-lt"/>
              </a:defRPr>
            </a:lvl1pPr>
          </a:lstStyle>
          <a:p>
            <a:pPr>
              <a:defRPr/>
            </a:pPr>
            <a:r>
              <a:rPr lang="en-US"/>
              <a:t>Copyright (c) Allyn and Bacon 2008</a:t>
            </a:r>
          </a:p>
        </p:txBody>
      </p:sp>
      <p:sp>
        <p:nvSpPr>
          <p:cNvPr id="74761" name="Rectangle 9"/>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latin typeface="+mn-lt"/>
              </a:defRPr>
            </a:lvl1pPr>
          </a:lstStyle>
          <a:p>
            <a:pPr>
              <a:defRPr/>
            </a:pPr>
            <a:fld id="{1289DFA6-8573-4C8F-B73B-343DDDFD5AB1}"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4591" r:id="rId1"/>
    <p:sldLayoutId id="2147484592" r:id="rId2"/>
    <p:sldLayoutId id="2147484593" r:id="rId3"/>
    <p:sldLayoutId id="2147484594" r:id="rId4"/>
    <p:sldLayoutId id="2147484595" r:id="rId5"/>
    <p:sldLayoutId id="2147484596" r:id="rId6"/>
    <p:sldLayoutId id="2147484597" r:id="rId7"/>
    <p:sldLayoutId id="2147484598" r:id="rId8"/>
    <p:sldLayoutId id="2147484599" r:id="rId9"/>
    <p:sldLayoutId id="2147484600" r:id="rId10"/>
    <p:sldLayoutId id="2147484601" r:id="rId11"/>
    <p:sldLayoutId id="2147484602" r:id="rId12"/>
  </p:sldLayoutIdLst>
  <p:timing>
    <p:tnLst>
      <p:par>
        <p:cTn id="1" dur="indefinite" restart="never" nodeType="tmRoot"/>
      </p:par>
    </p:tnLst>
  </p:timing>
  <p:hf sldNum="0" hdr="0" dt="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1"/>
        </a:buClr>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kumimoji="1" lang="en-US" sz="2400">
              <a:solidFill>
                <a:srgbClr val="000000"/>
              </a:solidFill>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kumimoji="1" lang="en-US" sz="2400">
              <a:solidFill>
                <a:srgbClr val="000000"/>
              </a:solidFill>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kumimoji="1" lang="en-US" sz="2400">
              <a:solidFill>
                <a:srgbClr val="000000"/>
              </a:solidFill>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kumimoji="1" lang="en-US" sz="2400">
              <a:solidFill>
                <a:srgbClr val="000000"/>
              </a:solidFill>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kumimoji="1" lang="en-US" sz="2400">
              <a:solidFill>
                <a:srgbClr val="000000"/>
              </a:solidFill>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endParaRPr kumimoji="1" lang="en-US" sz="2400">
              <a:solidFill>
                <a:srgbClr val="000000"/>
              </a:solidFill>
            </a:endParaRPr>
          </a:p>
        </p:txBody>
      </p:sp>
      <p:sp>
        <p:nvSpPr>
          <p:cNvPr id="1032" name="Rectangle 8"/>
          <p:cNvSpPr>
            <a:spLocks noChangeArrowheads="1"/>
          </p:cNvSpPr>
          <p:nvPr/>
        </p:nvSpPr>
        <p:spPr bwMode="gray">
          <a:xfrm flipV="1">
            <a:off x="460375" y="1828800"/>
            <a:ext cx="8683625" cy="46038"/>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ctr" eaLnBrk="1" hangingPunct="1"/>
            <a:endParaRPr kumimoji="1" lang="en-US" sz="2400">
              <a:solidFill>
                <a:srgbClr val="000000"/>
              </a:solidFill>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1915" name="Rectangle 11"/>
          <p:cNvSpPr>
            <a:spLocks noGrp="1" noChangeArrowheads="1"/>
          </p:cNvSpPr>
          <p:nvPr>
            <p:ph type="dt" sz="half" idx="2"/>
          </p:nvPr>
        </p:nvSpPr>
        <p:spPr bwMode="auto">
          <a:xfrm>
            <a:off x="762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eaLnBrk="1" hangingPunct="1">
              <a:defRPr sz="1400"/>
            </a:lvl1pPr>
          </a:lstStyle>
          <a:p>
            <a:pPr>
              <a:defRPr/>
            </a:pPr>
            <a:endParaRPr lang="en-US">
              <a:solidFill>
                <a:srgbClr val="000000"/>
              </a:solidFill>
            </a:endParaRPr>
          </a:p>
        </p:txBody>
      </p:sp>
      <p:sp>
        <p:nvSpPr>
          <p:cNvPr id="251916" name="Rectangle 12"/>
          <p:cNvSpPr>
            <a:spLocks noGrp="1" noChangeArrowheads="1"/>
          </p:cNvSpPr>
          <p:nvPr>
            <p:ph type="ftr" sz="quarter" idx="3"/>
          </p:nvPr>
        </p:nvSpPr>
        <p:spPr bwMode="auto">
          <a:xfrm>
            <a:off x="2209800" y="6324600"/>
            <a:ext cx="4876800" cy="381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lvl1pPr>
          </a:lstStyle>
          <a:p>
            <a:pPr algn="ctr">
              <a:defRPr/>
            </a:pPr>
            <a:r>
              <a:rPr lang="en-US">
                <a:solidFill>
                  <a:srgbClr val="000000"/>
                </a:solidFill>
              </a:rPr>
              <a:t>Copyright © 2009 Allyn &amp; Bacon</a:t>
            </a:r>
            <a:endParaRPr lang="en-US" sz="1000">
              <a:solidFill>
                <a:srgbClr val="000000"/>
              </a:solidFill>
            </a:endParaRPr>
          </a:p>
        </p:txBody>
      </p:sp>
    </p:spTree>
    <p:extLst>
      <p:ext uri="{BB962C8B-B14F-4D97-AF65-F5344CB8AC3E}">
        <p14:creationId xmlns:p14="http://schemas.microsoft.com/office/powerpoint/2010/main" val="2866142555"/>
      </p:ext>
    </p:extLst>
  </p:cSld>
  <p:clrMap bg1="lt1" tx1="dk1" bg2="lt2" tx2="dk2" accent1="accent1" accent2="accent2" accent3="accent3" accent4="accent4" accent5="accent5" accent6="accent6" hlink="hlink" folHlink="folHlink"/>
  <p:sldLayoutIdLst>
    <p:sldLayoutId id="2147484604" r:id="rId1"/>
    <p:sldLayoutId id="2147484605" r:id="rId2"/>
    <p:sldLayoutId id="2147484606" r:id="rId3"/>
    <p:sldLayoutId id="2147484607" r:id="rId4"/>
    <p:sldLayoutId id="2147484608" r:id="rId5"/>
    <p:sldLayoutId id="2147484609" r:id="rId6"/>
    <p:sldLayoutId id="2147484610" r:id="rId7"/>
    <p:sldLayoutId id="2147484611" r:id="rId8"/>
    <p:sldLayoutId id="2147484612" r:id="rId9"/>
    <p:sldLayoutId id="2147484613" r:id="rId10"/>
    <p:sldLayoutId id="2147484614" r:id="rId11"/>
    <p:sldLayoutId id="2147484615" r:id="rId12"/>
    <p:sldLayoutId id="2147484616" r:id="rId13"/>
    <p:sldLayoutId id="2147484617" r:id="rId14"/>
    <p:sldLayoutId id="2147484618" r:id="rId15"/>
  </p:sldLayoutIdLst>
  <p:hf sldNum="0" hdr="0" dt="0"/>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defRPr>
      </a:lvl2pPr>
      <a:lvl3pPr algn="l" rtl="0" eaLnBrk="0" fontAlgn="base" hangingPunct="0">
        <a:spcBef>
          <a:spcPct val="0"/>
        </a:spcBef>
        <a:spcAft>
          <a:spcPct val="0"/>
        </a:spcAft>
        <a:defRPr sz="4400">
          <a:solidFill>
            <a:schemeClr val="tx2"/>
          </a:solidFill>
          <a:latin typeface="Arial" charset="0"/>
        </a:defRPr>
      </a:lvl3pPr>
      <a:lvl4pPr algn="l" rtl="0" eaLnBrk="0" fontAlgn="base" hangingPunct="0">
        <a:spcBef>
          <a:spcPct val="0"/>
        </a:spcBef>
        <a:spcAft>
          <a:spcPct val="0"/>
        </a:spcAft>
        <a:defRPr sz="4400">
          <a:solidFill>
            <a:schemeClr val="tx2"/>
          </a:solidFill>
          <a:latin typeface="Arial" charset="0"/>
        </a:defRPr>
      </a:lvl4pPr>
      <a:lvl5pPr algn="l" rtl="0" eaLnBrk="0" fontAlgn="base" hangingPunct="0">
        <a:spcBef>
          <a:spcPct val="0"/>
        </a:spcBef>
        <a:spcAft>
          <a:spcPct val="0"/>
        </a:spcAft>
        <a:defRPr sz="4400">
          <a:solidFill>
            <a:schemeClr val="tx2"/>
          </a:solidFill>
          <a:latin typeface="Arial" charset="0"/>
        </a:defRPr>
      </a:lvl5pPr>
      <a:lvl6pPr marL="457200" algn="l" rtl="0" fontAlgn="base">
        <a:spcBef>
          <a:spcPct val="0"/>
        </a:spcBef>
        <a:spcAft>
          <a:spcPct val="0"/>
        </a:spcAft>
        <a:defRPr sz="4400">
          <a:solidFill>
            <a:schemeClr val="tx2"/>
          </a:solidFill>
          <a:latin typeface="Arial" charset="0"/>
        </a:defRPr>
      </a:lvl6pPr>
      <a:lvl7pPr marL="914400" algn="l" rtl="0" fontAlgn="base">
        <a:spcBef>
          <a:spcPct val="0"/>
        </a:spcBef>
        <a:spcAft>
          <a:spcPct val="0"/>
        </a:spcAft>
        <a:defRPr sz="4400">
          <a:solidFill>
            <a:schemeClr val="tx2"/>
          </a:solidFill>
          <a:latin typeface="Arial" charset="0"/>
        </a:defRPr>
      </a:lvl7pPr>
      <a:lvl8pPr marL="1371600" algn="l" rtl="0" fontAlgn="base">
        <a:spcBef>
          <a:spcPct val="0"/>
        </a:spcBef>
        <a:spcAft>
          <a:spcPct val="0"/>
        </a:spcAft>
        <a:defRPr sz="4400">
          <a:solidFill>
            <a:schemeClr val="tx2"/>
          </a:solidFill>
          <a:latin typeface="Arial" charset="0"/>
        </a:defRPr>
      </a:lvl8pPr>
      <a:lvl9pPr marL="1828800" algn="l"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accent2"/>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tx1"/>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eaLnBrk="1" hangingPunct="1">
              <a:defRPr/>
            </a:pPr>
            <a:fld id="{50342498-6223-455C-B4FC-3156B43A4709}" type="datetimeFigureOut">
              <a:rPr lang="en-US">
                <a:solidFill>
                  <a:prstClr val="black">
                    <a:tint val="75000"/>
                  </a:prstClr>
                </a:solidFill>
              </a:rPr>
              <a:pPr eaLnBrk="1" hangingPunct="1">
                <a:defRPr/>
              </a:pPr>
              <a:t>9/10/2014</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eaLnBrk="1" hangingPunct="1">
              <a:defRPr/>
            </a:pPr>
            <a:fld id="{CE087530-8CE6-499A-A8F2-8906FEE65B45}" type="slidenum">
              <a:rPr lang="en-US">
                <a:solidFill>
                  <a:prstClr val="black">
                    <a:tint val="75000"/>
                  </a:prstClr>
                </a:solidFill>
              </a:rPr>
              <a:pPr eaLnBrk="1" hangingPunct="1">
                <a:defRPr/>
              </a:pPr>
              <a:t>‹#›</a:t>
            </a:fld>
            <a:endParaRPr lang="en-US">
              <a:solidFill>
                <a:prstClr val="black">
                  <a:tint val="75000"/>
                </a:prstClr>
              </a:solidFill>
            </a:endParaRPr>
          </a:p>
        </p:txBody>
      </p:sp>
    </p:spTree>
    <p:extLst>
      <p:ext uri="{BB962C8B-B14F-4D97-AF65-F5344CB8AC3E}">
        <p14:creationId xmlns:p14="http://schemas.microsoft.com/office/powerpoint/2010/main" val="1352078551"/>
      </p:ext>
    </p:extLst>
  </p:cSld>
  <p:clrMap bg1="lt1" tx1="dk1" bg2="lt2" tx2="dk2" accent1="accent1" accent2="accent2" accent3="accent3" accent4="accent4" accent5="accent5" accent6="accent6" hlink="hlink" folHlink="folHlink"/>
  <p:sldLayoutIdLst>
    <p:sldLayoutId id="2147484620" r:id="rId1"/>
    <p:sldLayoutId id="2147484621" r:id="rId2"/>
    <p:sldLayoutId id="2147484622" r:id="rId3"/>
    <p:sldLayoutId id="2147484623" r:id="rId4"/>
    <p:sldLayoutId id="2147484624" r:id="rId5"/>
    <p:sldLayoutId id="2147484625" r:id="rId6"/>
    <p:sldLayoutId id="2147484626" r:id="rId7"/>
    <p:sldLayoutId id="2147484627" r:id="rId8"/>
    <p:sldLayoutId id="2147484628" r:id="rId9"/>
    <p:sldLayoutId id="2147484629" r:id="rId10"/>
    <p:sldLayoutId id="2147484630"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eaLnBrk="1" hangingPunct="1">
              <a:defRPr/>
            </a:pPr>
            <a:fld id="{50342498-6223-455C-B4FC-3156B43A4709}" type="datetimeFigureOut">
              <a:rPr lang="en-US">
                <a:solidFill>
                  <a:prstClr val="black">
                    <a:tint val="75000"/>
                  </a:prstClr>
                </a:solidFill>
              </a:rPr>
              <a:pPr eaLnBrk="1" hangingPunct="1">
                <a:defRPr/>
              </a:pPr>
              <a:t>9/10/2014</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eaLnBrk="1" hangingPunct="1">
              <a:defRPr/>
            </a:pPr>
            <a:fld id="{CE087530-8CE6-499A-A8F2-8906FEE65B45}" type="slidenum">
              <a:rPr lang="en-US">
                <a:solidFill>
                  <a:prstClr val="black">
                    <a:tint val="75000"/>
                  </a:prstClr>
                </a:solidFill>
              </a:rPr>
              <a:pPr eaLnBrk="1" hangingPunct="1">
                <a:defRPr/>
              </a:pPr>
              <a:t>‹#›</a:t>
            </a:fld>
            <a:endParaRPr lang="en-US">
              <a:solidFill>
                <a:prstClr val="black">
                  <a:tint val="75000"/>
                </a:prstClr>
              </a:solidFill>
            </a:endParaRPr>
          </a:p>
        </p:txBody>
      </p:sp>
    </p:spTree>
    <p:extLst>
      <p:ext uri="{BB962C8B-B14F-4D97-AF65-F5344CB8AC3E}">
        <p14:creationId xmlns:p14="http://schemas.microsoft.com/office/powerpoint/2010/main" val="4021262378"/>
      </p:ext>
    </p:extLst>
  </p:cSld>
  <p:clrMap bg1="lt1" tx1="dk1" bg2="lt2" tx2="dk2" accent1="accent1" accent2="accent2" accent3="accent3" accent4="accent4" accent5="accent5" accent6="accent6" hlink="hlink" folHlink="folHlink"/>
  <p:sldLayoutIdLst>
    <p:sldLayoutId id="2147484632" r:id="rId1"/>
    <p:sldLayoutId id="2147484633" r:id="rId2"/>
    <p:sldLayoutId id="2147484634" r:id="rId3"/>
    <p:sldLayoutId id="2147484635" r:id="rId4"/>
    <p:sldLayoutId id="2147484636" r:id="rId5"/>
    <p:sldLayoutId id="2147484637" r:id="rId6"/>
    <p:sldLayoutId id="2147484638" r:id="rId7"/>
    <p:sldLayoutId id="2147484639" r:id="rId8"/>
    <p:sldLayoutId id="2147484640" r:id="rId9"/>
    <p:sldLayoutId id="2147484641" r:id="rId10"/>
    <p:sldLayoutId id="2147484642"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3.jpeg"/><Relationship Id="rId4" Type="http://schemas.openxmlformats.org/officeDocument/2006/relationships/image" Target="../media/image25.jpe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4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 Id="rId4" Type="http://schemas.openxmlformats.org/officeDocument/2006/relationships/image" Target="../media/image34.jpeg"/></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5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39.xml"/></Relationships>
</file>

<file path=ppt/slides/_rels/slide92.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1371600"/>
            <a:ext cx="8229600" cy="1143000"/>
          </a:xfrm>
        </p:spPr>
        <p:txBody>
          <a:bodyPr/>
          <a:lstStyle/>
          <a:p>
            <a:pPr eaLnBrk="1" hangingPunct="1"/>
            <a:r>
              <a:rPr lang="en-US" sz="4000" smtClean="0">
                <a:solidFill>
                  <a:schemeClr val="bg2"/>
                </a:solidFill>
                <a:effectLst/>
              </a:rPr>
              <a:t>PS 268</a:t>
            </a:r>
            <a:br>
              <a:rPr lang="en-US" sz="4000" smtClean="0">
                <a:solidFill>
                  <a:schemeClr val="bg2"/>
                </a:solidFill>
                <a:effectLst/>
              </a:rPr>
            </a:br>
            <a:r>
              <a:rPr lang="en-US" sz="4000" smtClean="0">
                <a:solidFill>
                  <a:schemeClr val="bg2"/>
                </a:solidFill>
                <a:effectLst/>
              </a:rPr>
              <a:t/>
            </a:r>
            <a:br>
              <a:rPr lang="en-US" sz="4000" smtClean="0">
                <a:solidFill>
                  <a:schemeClr val="bg2"/>
                </a:solidFill>
                <a:effectLst/>
              </a:rPr>
            </a:br>
            <a:r>
              <a:rPr lang="en-US" sz="5400" smtClean="0">
                <a:solidFill>
                  <a:schemeClr val="bg2"/>
                </a:solidFill>
                <a:effectLst/>
              </a:rPr>
              <a:t>Drugs and Behaviour</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mtClean="0">
                <a:solidFill>
                  <a:schemeClr val="bg2"/>
                </a:solidFill>
                <a:effectLst/>
                <a:latin typeface="Arial" charset="0"/>
                <a:cs typeface="Arial" charset="0"/>
              </a:rPr>
              <a:t>Contact Information</a:t>
            </a:r>
          </a:p>
        </p:txBody>
      </p:sp>
      <p:sp>
        <p:nvSpPr>
          <p:cNvPr id="20483" name="Rectangle 3"/>
          <p:cNvSpPr>
            <a:spLocks noGrp="1" noChangeArrowheads="1"/>
          </p:cNvSpPr>
          <p:nvPr>
            <p:ph type="body" idx="1"/>
          </p:nvPr>
        </p:nvSpPr>
        <p:spPr>
          <a:xfrm>
            <a:off x="152400" y="1676400"/>
            <a:ext cx="8763000" cy="4114800"/>
          </a:xfrm>
        </p:spPr>
        <p:txBody>
          <a:bodyPr/>
          <a:lstStyle/>
          <a:p>
            <a:pPr>
              <a:lnSpc>
                <a:spcPct val="80000"/>
              </a:lnSpc>
              <a:buClr>
                <a:schemeClr val="bg1"/>
              </a:buClr>
              <a:defRPr/>
            </a:pPr>
            <a:r>
              <a:rPr lang="en-US" sz="2400" b="1" dirty="0" smtClean="0">
                <a:solidFill>
                  <a:srgbClr val="000000"/>
                </a:solidFill>
                <a:effectLst/>
              </a:rPr>
              <a:t>Instructor:</a:t>
            </a:r>
            <a:r>
              <a:rPr lang="en-US" sz="2400" dirty="0" smtClean="0">
                <a:solidFill>
                  <a:srgbClr val="000000"/>
                </a:solidFill>
                <a:effectLst/>
              </a:rPr>
              <a:t>  	Bruce McKay, Ph.D.</a:t>
            </a:r>
          </a:p>
          <a:p>
            <a:pPr>
              <a:lnSpc>
                <a:spcPct val="80000"/>
              </a:lnSpc>
              <a:buClr>
                <a:schemeClr val="bg1"/>
              </a:buClr>
              <a:defRPr/>
            </a:pPr>
            <a:endParaRPr lang="en-US" sz="2400" dirty="0" smtClean="0">
              <a:solidFill>
                <a:srgbClr val="000000"/>
              </a:solidFill>
              <a:effectLst/>
            </a:endParaRPr>
          </a:p>
          <a:p>
            <a:pPr>
              <a:lnSpc>
                <a:spcPct val="80000"/>
              </a:lnSpc>
              <a:buClr>
                <a:schemeClr val="bg1"/>
              </a:buClr>
              <a:defRPr/>
            </a:pPr>
            <a:r>
              <a:rPr lang="en-US" sz="2400" b="1" dirty="0" smtClean="0">
                <a:solidFill>
                  <a:srgbClr val="000000"/>
                </a:solidFill>
                <a:effectLst/>
              </a:rPr>
              <a:t>Office:</a:t>
            </a:r>
            <a:r>
              <a:rPr lang="en-US" sz="2400" dirty="0" smtClean="0">
                <a:solidFill>
                  <a:srgbClr val="000000"/>
                </a:solidFill>
                <a:effectLst/>
              </a:rPr>
              <a:t>  		N2074A</a:t>
            </a:r>
          </a:p>
          <a:p>
            <a:pPr>
              <a:lnSpc>
                <a:spcPct val="80000"/>
              </a:lnSpc>
              <a:buClr>
                <a:schemeClr val="bg1"/>
              </a:buClr>
              <a:defRPr/>
            </a:pPr>
            <a:endParaRPr lang="en-US" sz="2400" dirty="0" smtClean="0">
              <a:solidFill>
                <a:srgbClr val="000000"/>
              </a:solidFill>
              <a:effectLst/>
            </a:endParaRPr>
          </a:p>
          <a:p>
            <a:pPr>
              <a:lnSpc>
                <a:spcPct val="80000"/>
              </a:lnSpc>
              <a:buClr>
                <a:schemeClr val="bg1"/>
              </a:buClr>
              <a:defRPr/>
            </a:pPr>
            <a:r>
              <a:rPr lang="en-US" sz="2400" b="1" dirty="0" smtClean="0">
                <a:solidFill>
                  <a:srgbClr val="000000"/>
                </a:solidFill>
                <a:effectLst/>
              </a:rPr>
              <a:t>Office hours:</a:t>
            </a:r>
            <a:r>
              <a:rPr lang="en-US" sz="2400" dirty="0" smtClean="0">
                <a:solidFill>
                  <a:srgbClr val="000000"/>
                </a:solidFill>
                <a:effectLst/>
              </a:rPr>
              <a:t> 	Mondays 3:30-4:30 pm</a:t>
            </a:r>
          </a:p>
          <a:p>
            <a:pPr marL="0" indent="0">
              <a:lnSpc>
                <a:spcPct val="80000"/>
              </a:lnSpc>
              <a:buClr>
                <a:schemeClr val="bg1"/>
              </a:buClr>
              <a:buFont typeface="Wingdings" pitchFamily="2" charset="2"/>
              <a:buNone/>
              <a:defRPr/>
            </a:pPr>
            <a:r>
              <a:rPr lang="en-US" sz="2400" dirty="0" smtClean="0">
                <a:solidFill>
                  <a:srgbClr val="000000"/>
                </a:solidFill>
                <a:effectLst/>
              </a:rPr>
              <a:t>			Fridays 9-10 am</a:t>
            </a:r>
          </a:p>
          <a:p>
            <a:pPr marL="0" indent="0">
              <a:lnSpc>
                <a:spcPct val="80000"/>
              </a:lnSpc>
              <a:buClr>
                <a:schemeClr val="bg1"/>
              </a:buClr>
              <a:buFont typeface="Wingdings" pitchFamily="2" charset="2"/>
              <a:buNone/>
              <a:defRPr/>
            </a:pPr>
            <a:r>
              <a:rPr lang="en-US" sz="2400" dirty="0">
                <a:solidFill>
                  <a:srgbClr val="000000"/>
                </a:solidFill>
                <a:effectLst/>
              </a:rPr>
              <a:t>	</a:t>
            </a:r>
            <a:r>
              <a:rPr lang="en-US" sz="2400" dirty="0" smtClean="0">
                <a:solidFill>
                  <a:srgbClr val="000000"/>
                </a:solidFill>
                <a:effectLst/>
              </a:rPr>
              <a:t>		or by appointment</a:t>
            </a:r>
            <a:endParaRPr lang="en-US" sz="1200" dirty="0" smtClean="0">
              <a:solidFill>
                <a:srgbClr val="000000"/>
              </a:solidFill>
              <a:effectLst/>
            </a:endParaRPr>
          </a:p>
          <a:p>
            <a:pPr lvl="2">
              <a:lnSpc>
                <a:spcPct val="80000"/>
              </a:lnSpc>
              <a:buClr>
                <a:schemeClr val="bg1"/>
              </a:buClr>
              <a:defRPr/>
            </a:pPr>
            <a:endParaRPr lang="en-US" sz="400" dirty="0" smtClean="0">
              <a:solidFill>
                <a:srgbClr val="000000"/>
              </a:solidFill>
              <a:effectLst/>
            </a:endParaRPr>
          </a:p>
          <a:p>
            <a:pPr>
              <a:lnSpc>
                <a:spcPct val="80000"/>
              </a:lnSpc>
              <a:buClr>
                <a:schemeClr val="bg1"/>
              </a:buClr>
              <a:defRPr/>
            </a:pPr>
            <a:endParaRPr lang="en-US" sz="1200" dirty="0" smtClean="0">
              <a:solidFill>
                <a:srgbClr val="000000"/>
              </a:solidFill>
              <a:effectLst/>
            </a:endParaRPr>
          </a:p>
          <a:p>
            <a:pPr>
              <a:lnSpc>
                <a:spcPct val="80000"/>
              </a:lnSpc>
              <a:buClr>
                <a:schemeClr val="bg1"/>
              </a:buClr>
              <a:defRPr/>
            </a:pPr>
            <a:r>
              <a:rPr lang="en-US" sz="2400" b="1" dirty="0" smtClean="0">
                <a:solidFill>
                  <a:srgbClr val="000000"/>
                </a:solidFill>
                <a:effectLst/>
              </a:rPr>
              <a:t>E-mail:</a:t>
            </a:r>
            <a:r>
              <a:rPr lang="en-US" sz="2400" dirty="0" smtClean="0">
                <a:solidFill>
                  <a:srgbClr val="000000"/>
                </a:solidFill>
                <a:effectLst/>
              </a:rPr>
              <a:t>  		</a:t>
            </a:r>
            <a:r>
              <a:rPr lang="en-US" sz="2400" u="sng" dirty="0" smtClean="0">
                <a:solidFill>
                  <a:schemeClr val="bg2"/>
                </a:solidFill>
                <a:effectLst/>
              </a:rPr>
              <a:t>bmckay@wlu.ca</a:t>
            </a:r>
          </a:p>
          <a:p>
            <a:pPr>
              <a:lnSpc>
                <a:spcPct val="80000"/>
              </a:lnSpc>
              <a:buClr>
                <a:schemeClr val="bg1"/>
              </a:buClr>
              <a:defRPr/>
            </a:pPr>
            <a:endParaRPr lang="en-US" sz="2400" dirty="0" smtClean="0">
              <a:solidFill>
                <a:schemeClr val="bg2"/>
              </a:solidFill>
              <a:effectLst/>
            </a:endParaRPr>
          </a:p>
          <a:p>
            <a:pPr>
              <a:lnSpc>
                <a:spcPct val="80000"/>
              </a:lnSpc>
              <a:buClr>
                <a:schemeClr val="bg1"/>
              </a:buClr>
              <a:defRPr/>
            </a:pPr>
            <a:r>
              <a:rPr lang="en-US" sz="2400" b="1" dirty="0" smtClean="0">
                <a:solidFill>
                  <a:srgbClr val="000000"/>
                </a:solidFill>
                <a:effectLst/>
              </a:rPr>
              <a:t>Office phone:</a:t>
            </a:r>
            <a:r>
              <a:rPr lang="en-US" sz="2400" dirty="0" smtClean="0">
                <a:solidFill>
                  <a:srgbClr val="000000"/>
                </a:solidFill>
                <a:effectLst/>
              </a:rPr>
              <a:t> 	(519) 884-0710 x 3033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3"/>
          <p:cNvSpPr>
            <a:spLocks noGrp="1" noChangeArrowheads="1"/>
          </p:cNvSpPr>
          <p:nvPr>
            <p:ph type="body" idx="1"/>
          </p:nvPr>
        </p:nvSpPr>
        <p:spPr>
          <a:xfrm>
            <a:off x="152400" y="685800"/>
            <a:ext cx="8763000" cy="4114800"/>
          </a:xfrm>
        </p:spPr>
        <p:txBody>
          <a:bodyPr/>
          <a:lstStyle/>
          <a:p>
            <a:pPr>
              <a:buClr>
                <a:schemeClr val="bg1"/>
              </a:buClr>
            </a:pPr>
            <a:r>
              <a:rPr lang="en-US" sz="2400" b="1" dirty="0" smtClean="0">
                <a:solidFill>
                  <a:srgbClr val="000000"/>
                </a:solidFill>
                <a:effectLst/>
              </a:rPr>
              <a:t>Prerequisites:</a:t>
            </a:r>
            <a:r>
              <a:rPr lang="en-US" sz="2400" dirty="0" smtClean="0">
                <a:solidFill>
                  <a:srgbClr val="000000"/>
                </a:solidFill>
                <a:effectLst/>
              </a:rPr>
              <a:t>	PS100 or PS101/102 – Introduction to 								Psychology</a:t>
            </a:r>
          </a:p>
          <a:p>
            <a:pPr>
              <a:buClr>
                <a:schemeClr val="bg1"/>
              </a:buClr>
            </a:pPr>
            <a:endParaRPr lang="en-US" sz="2400" dirty="0" smtClean="0">
              <a:solidFill>
                <a:srgbClr val="000000"/>
              </a:solidFill>
              <a:effectLst/>
            </a:endParaRPr>
          </a:p>
          <a:p>
            <a:pPr>
              <a:buClr>
                <a:schemeClr val="bg1"/>
              </a:buClr>
            </a:pPr>
            <a:r>
              <a:rPr lang="en-US" sz="2400" b="1" dirty="0" smtClean="0">
                <a:solidFill>
                  <a:srgbClr val="000000"/>
                </a:solidFill>
                <a:effectLst/>
              </a:rPr>
              <a:t>Textbook:</a:t>
            </a:r>
            <a:r>
              <a:rPr lang="en-US" sz="2400" dirty="0" smtClean="0">
                <a:solidFill>
                  <a:srgbClr val="000000"/>
                </a:solidFill>
                <a:effectLst/>
              </a:rPr>
              <a:t>  	Custom course notes posted to </a:t>
            </a:r>
            <a:r>
              <a:rPr lang="en-US" sz="2400" dirty="0" err="1" smtClean="0">
                <a:solidFill>
                  <a:srgbClr val="000000"/>
                </a:solidFill>
                <a:effectLst/>
              </a:rPr>
              <a:t>MyLS</a:t>
            </a:r>
            <a:r>
              <a:rPr lang="en-US" sz="2400" dirty="0" smtClean="0">
                <a:solidFill>
                  <a:srgbClr val="000000"/>
                </a:solidFill>
                <a:effectLst/>
              </a:rPr>
              <a:t> after 			each lecture</a:t>
            </a:r>
          </a:p>
          <a:p>
            <a:pPr marL="0" indent="0">
              <a:buClr>
                <a:schemeClr val="bg1"/>
              </a:buClr>
              <a:buNone/>
            </a:pPr>
            <a:endParaRPr lang="en-US" sz="2400" dirty="0" smtClean="0">
              <a:solidFill>
                <a:srgbClr val="000000"/>
              </a:solidFill>
              <a:effectLst/>
            </a:endParaRPr>
          </a:p>
          <a:p>
            <a:pPr marL="0" indent="0">
              <a:buClr>
                <a:schemeClr val="bg1"/>
              </a:buClr>
              <a:buNone/>
            </a:pPr>
            <a:endParaRPr lang="en-US" sz="2400" dirty="0" smtClean="0">
              <a:solidFill>
                <a:srgbClr val="000000"/>
              </a:solidFill>
              <a:effectLst/>
            </a:endParaRPr>
          </a:p>
          <a:p>
            <a:pPr>
              <a:buClr>
                <a:schemeClr val="bg1"/>
              </a:buClr>
            </a:pPr>
            <a:r>
              <a:rPr lang="en-US" sz="2400" b="1" dirty="0" smtClean="0">
                <a:solidFill>
                  <a:srgbClr val="000000"/>
                </a:solidFill>
                <a:effectLst/>
              </a:rPr>
              <a:t>Lectures:</a:t>
            </a:r>
            <a:r>
              <a:rPr lang="en-US" sz="2400" dirty="0" smtClean="0">
                <a:solidFill>
                  <a:srgbClr val="000000"/>
                </a:solidFill>
                <a:effectLst/>
              </a:rPr>
              <a:t>		Wednesdays</a:t>
            </a:r>
            <a:endParaRPr lang="en-US" sz="1200" dirty="0" smtClean="0">
              <a:solidFill>
                <a:srgbClr val="000000"/>
              </a:solidFill>
              <a:effectLst/>
            </a:endParaRPr>
          </a:p>
          <a:p>
            <a:pPr marL="0" indent="0">
              <a:buClr>
                <a:schemeClr val="bg1"/>
              </a:buClr>
              <a:buNone/>
            </a:pPr>
            <a:endParaRPr lang="en-US" sz="2400" dirty="0" smtClean="0">
              <a:solidFill>
                <a:srgbClr val="000000"/>
              </a:solidFill>
              <a:effectLst/>
            </a:endParaRPr>
          </a:p>
        </p:txBody>
      </p:sp>
      <p:sp>
        <p:nvSpPr>
          <p:cNvPr id="3" name="TextBox 2"/>
          <p:cNvSpPr txBox="1"/>
          <p:nvPr/>
        </p:nvSpPr>
        <p:spPr>
          <a:xfrm>
            <a:off x="2590800" y="4191000"/>
            <a:ext cx="2645276" cy="400110"/>
          </a:xfrm>
          <a:prstGeom prst="rect">
            <a:avLst/>
          </a:prstGeom>
          <a:noFill/>
        </p:spPr>
        <p:txBody>
          <a:bodyPr wrap="none" rtlCol="0">
            <a:spAutoFit/>
          </a:bodyPr>
          <a:lstStyle/>
          <a:p>
            <a:r>
              <a:rPr lang="en-CA" sz="2000" dirty="0" smtClean="0">
                <a:solidFill>
                  <a:srgbClr val="000000"/>
                </a:solidFill>
              </a:rPr>
              <a:t>7-7:50; 8-8:50; 9-9:50</a:t>
            </a:r>
            <a:endParaRPr lang="en-CA" sz="2000" dirty="0">
              <a:solidFill>
                <a:srgbClr val="0000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381000"/>
            <a:ext cx="8229600" cy="533400"/>
          </a:xfrm>
        </p:spPr>
        <p:txBody>
          <a:bodyPr/>
          <a:lstStyle/>
          <a:p>
            <a:pPr algn="ctr" eaLnBrk="1" hangingPunct="1">
              <a:defRPr/>
            </a:pPr>
            <a:r>
              <a:rPr lang="en-US" sz="3600" dirty="0" smtClean="0">
                <a:solidFill>
                  <a:schemeClr val="tx2">
                    <a:lumMod val="75000"/>
                  </a:schemeClr>
                </a:solidFill>
              </a:rPr>
              <a:t>Final Grade Determination</a:t>
            </a:r>
          </a:p>
        </p:txBody>
      </p:sp>
      <p:sp>
        <p:nvSpPr>
          <p:cNvPr id="28675" name="Rectangle 3"/>
          <p:cNvSpPr>
            <a:spLocks noGrp="1" noChangeArrowheads="1"/>
          </p:cNvSpPr>
          <p:nvPr>
            <p:ph type="body" idx="1"/>
          </p:nvPr>
        </p:nvSpPr>
        <p:spPr>
          <a:xfrm>
            <a:off x="-152400" y="1524000"/>
            <a:ext cx="4114800" cy="4648200"/>
          </a:xfrm>
        </p:spPr>
        <p:txBody>
          <a:bodyPr/>
          <a:lstStyle/>
          <a:p>
            <a:pPr algn="ctr" eaLnBrk="1" hangingPunct="1">
              <a:buNone/>
            </a:pPr>
            <a:r>
              <a:rPr lang="en-US" sz="2400" dirty="0">
                <a:solidFill>
                  <a:srgbClr val="000000"/>
                </a:solidFill>
              </a:rPr>
              <a:t>Test #</a:t>
            </a:r>
            <a:r>
              <a:rPr lang="en-US" sz="2400" dirty="0" smtClean="0">
                <a:solidFill>
                  <a:srgbClr val="000000"/>
                </a:solidFill>
              </a:rPr>
              <a:t>1</a:t>
            </a:r>
          </a:p>
          <a:p>
            <a:pPr algn="ctr" eaLnBrk="1" hangingPunct="1">
              <a:buFont typeface="Wingdings" pitchFamily="2" charset="2"/>
              <a:buNone/>
            </a:pPr>
            <a:endParaRPr lang="en-US" sz="2400" dirty="0" smtClean="0">
              <a:solidFill>
                <a:srgbClr val="000000"/>
              </a:solidFill>
            </a:endParaRPr>
          </a:p>
          <a:p>
            <a:pPr algn="ctr" eaLnBrk="1" hangingPunct="1">
              <a:buFont typeface="Wingdings" pitchFamily="2" charset="2"/>
              <a:buNone/>
            </a:pPr>
            <a:r>
              <a:rPr lang="en-US" sz="2400" dirty="0" smtClean="0">
                <a:solidFill>
                  <a:srgbClr val="000000"/>
                </a:solidFill>
              </a:rPr>
              <a:t>Test #2</a:t>
            </a:r>
          </a:p>
          <a:p>
            <a:pPr algn="ctr" eaLnBrk="1" hangingPunct="1">
              <a:buFont typeface="Wingdings" pitchFamily="2" charset="2"/>
              <a:buNone/>
            </a:pPr>
            <a:endParaRPr lang="en-US" sz="2400" dirty="0" smtClean="0">
              <a:solidFill>
                <a:srgbClr val="000000"/>
              </a:solidFill>
            </a:endParaRPr>
          </a:p>
          <a:p>
            <a:pPr algn="ctr" eaLnBrk="1" hangingPunct="1">
              <a:buFont typeface="Wingdings" pitchFamily="2" charset="2"/>
              <a:buNone/>
            </a:pPr>
            <a:r>
              <a:rPr lang="en-US" sz="2400" dirty="0" smtClean="0">
                <a:solidFill>
                  <a:srgbClr val="000000"/>
                </a:solidFill>
              </a:rPr>
              <a:t>Test #3</a:t>
            </a:r>
          </a:p>
          <a:p>
            <a:pPr algn="ctr" eaLnBrk="1" hangingPunct="1">
              <a:buFont typeface="Wingdings" pitchFamily="2" charset="2"/>
              <a:buNone/>
            </a:pPr>
            <a:endParaRPr lang="en-US" sz="2400" dirty="0" smtClean="0">
              <a:solidFill>
                <a:srgbClr val="000000"/>
              </a:solidFill>
            </a:endParaRPr>
          </a:p>
          <a:p>
            <a:pPr algn="ctr" eaLnBrk="1" hangingPunct="1">
              <a:buFont typeface="Wingdings" pitchFamily="2" charset="2"/>
              <a:buNone/>
            </a:pPr>
            <a:r>
              <a:rPr lang="en-US" sz="2400" dirty="0" smtClean="0">
                <a:solidFill>
                  <a:srgbClr val="000000"/>
                </a:solidFill>
              </a:rPr>
              <a:t>	Multiple choice question building assignment</a:t>
            </a:r>
          </a:p>
          <a:p>
            <a:pPr algn="ctr" eaLnBrk="1" hangingPunct="1">
              <a:buFont typeface="Wingdings" pitchFamily="2" charset="2"/>
              <a:buNone/>
            </a:pPr>
            <a:endParaRPr lang="en-US" sz="2400" dirty="0" smtClean="0">
              <a:solidFill>
                <a:srgbClr val="000000"/>
              </a:solidFill>
            </a:endParaRPr>
          </a:p>
          <a:p>
            <a:pPr algn="ctr" eaLnBrk="1" hangingPunct="1">
              <a:buFont typeface="Wingdings" pitchFamily="2" charset="2"/>
              <a:buNone/>
            </a:pPr>
            <a:r>
              <a:rPr lang="en-US" sz="2400" dirty="0" smtClean="0">
                <a:solidFill>
                  <a:srgbClr val="000000"/>
                </a:solidFill>
              </a:rPr>
              <a:t>Final Exam</a:t>
            </a:r>
          </a:p>
        </p:txBody>
      </p:sp>
      <p:cxnSp>
        <p:nvCxnSpPr>
          <p:cNvPr id="3" name="Straight Connector 2"/>
          <p:cNvCxnSpPr/>
          <p:nvPr/>
        </p:nvCxnSpPr>
        <p:spPr bwMode="auto">
          <a:xfrm>
            <a:off x="5638800" y="1447800"/>
            <a:ext cx="0" cy="4648200"/>
          </a:xfrm>
          <a:prstGeom prst="line">
            <a:avLst/>
          </a:prstGeom>
          <a:solidFill>
            <a:schemeClr val="accent1"/>
          </a:solidFill>
          <a:ln w="41275" cap="flat" cmpd="sng" algn="ctr">
            <a:solidFill>
              <a:srgbClr val="7030A0"/>
            </a:solidFill>
            <a:prstDash val="solid"/>
            <a:round/>
            <a:headEnd type="none" w="sm" len="sm"/>
            <a:tailEnd type="none" w="sm" len="sm"/>
          </a:ln>
          <a:effectLst/>
        </p:spPr>
      </p:cxnSp>
      <p:sp>
        <p:nvSpPr>
          <p:cNvPr id="4" name="TextBox 3"/>
          <p:cNvSpPr txBox="1"/>
          <p:nvPr/>
        </p:nvSpPr>
        <p:spPr>
          <a:xfrm>
            <a:off x="6096000" y="2514600"/>
            <a:ext cx="2819400" cy="2862322"/>
          </a:xfrm>
          <a:prstGeom prst="rect">
            <a:avLst/>
          </a:prstGeom>
          <a:noFill/>
        </p:spPr>
        <p:txBody>
          <a:bodyPr wrap="square" rtlCol="0">
            <a:spAutoFit/>
          </a:bodyPr>
          <a:lstStyle/>
          <a:p>
            <a:pPr algn="ctr"/>
            <a:r>
              <a:rPr lang="en-CA" dirty="0" smtClean="0">
                <a:solidFill>
                  <a:srgbClr val="000000"/>
                </a:solidFill>
              </a:rPr>
              <a:t>Tests and exams will be about 90% based on material covered in class or on the posted lecture slides, and about 10% from the course notes (e.g., material in the course notes that was not covered in lectures)</a:t>
            </a:r>
          </a:p>
          <a:p>
            <a:pPr algn="ctr"/>
            <a:endParaRPr lang="en-CA" dirty="0">
              <a:solidFill>
                <a:srgbClr val="000000"/>
              </a:solidFill>
            </a:endParaRPr>
          </a:p>
        </p:txBody>
      </p:sp>
      <p:sp>
        <p:nvSpPr>
          <p:cNvPr id="6" name="Rectangle 3"/>
          <p:cNvSpPr txBox="1">
            <a:spLocks noChangeArrowheads="1"/>
          </p:cNvSpPr>
          <p:nvPr/>
        </p:nvSpPr>
        <p:spPr bwMode="auto">
          <a:xfrm>
            <a:off x="3810000" y="1524000"/>
            <a:ext cx="17526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defRPr>
            </a:lvl2pPr>
            <a:lvl3pPr marL="1143000" indent="-228600" algn="l" rtl="0" eaLnBrk="0" fontAlgn="base" hangingPunct="0">
              <a:spcBef>
                <a:spcPct val="20000"/>
              </a:spcBef>
              <a:spcAft>
                <a:spcPct val="0"/>
              </a:spcAft>
              <a:buClr>
                <a:schemeClr val="accent2"/>
              </a:buClr>
              <a:buSzPct val="50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tx1"/>
              </a:buClr>
              <a:buSzPct val="55000"/>
              <a:buFont typeface="Wingdings" pitchFamily="2" charset="2"/>
              <a:buChar char="n"/>
              <a:defRPr sz="2000">
                <a:solidFill>
                  <a:schemeClr val="tx1"/>
                </a:solidFill>
                <a:latin typeface="+mn-lt"/>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defRPr>
            </a:lvl9pPr>
          </a:lstStyle>
          <a:p>
            <a:pPr algn="ctr" eaLnBrk="1" hangingPunct="1">
              <a:buClr>
                <a:srgbClr val="3333CC"/>
              </a:buClr>
              <a:buFont typeface="Wingdings" pitchFamily="2" charset="2"/>
              <a:buNone/>
            </a:pPr>
            <a:r>
              <a:rPr lang="en-US" sz="2400" kern="0" dirty="0" smtClean="0">
                <a:solidFill>
                  <a:srgbClr val="000000"/>
                </a:solidFill>
              </a:rPr>
              <a:t>21.67%</a:t>
            </a:r>
          </a:p>
          <a:p>
            <a:pPr algn="ctr" eaLnBrk="1" hangingPunct="1">
              <a:buClr>
                <a:srgbClr val="3333CC"/>
              </a:buClr>
              <a:buFont typeface="Wingdings" pitchFamily="2" charset="2"/>
              <a:buNone/>
            </a:pPr>
            <a:endParaRPr lang="en-US" sz="2400" kern="0" dirty="0" smtClean="0">
              <a:solidFill>
                <a:srgbClr val="000000"/>
              </a:solidFill>
            </a:endParaRPr>
          </a:p>
          <a:p>
            <a:pPr algn="ctr" eaLnBrk="1" hangingPunct="1">
              <a:buClr>
                <a:srgbClr val="3333CC"/>
              </a:buClr>
              <a:buFont typeface="Wingdings" pitchFamily="2" charset="2"/>
              <a:buNone/>
            </a:pPr>
            <a:r>
              <a:rPr lang="en-US" sz="2400" kern="0" dirty="0" smtClean="0">
                <a:solidFill>
                  <a:srgbClr val="000000"/>
                </a:solidFill>
              </a:rPr>
              <a:t>21.67%</a:t>
            </a:r>
          </a:p>
          <a:p>
            <a:pPr algn="ctr" eaLnBrk="1" hangingPunct="1">
              <a:buClr>
                <a:srgbClr val="3333CC"/>
              </a:buClr>
              <a:buFont typeface="Wingdings" pitchFamily="2" charset="2"/>
              <a:buNone/>
            </a:pPr>
            <a:endParaRPr lang="en-US" sz="2400" kern="0" dirty="0" smtClean="0">
              <a:solidFill>
                <a:srgbClr val="000000"/>
              </a:solidFill>
            </a:endParaRPr>
          </a:p>
          <a:p>
            <a:pPr algn="ctr" eaLnBrk="1" hangingPunct="1">
              <a:buClr>
                <a:srgbClr val="3333CC"/>
              </a:buClr>
              <a:buFont typeface="Wingdings" pitchFamily="2" charset="2"/>
              <a:buNone/>
            </a:pPr>
            <a:r>
              <a:rPr lang="en-US" sz="2400" kern="0" dirty="0" smtClean="0">
                <a:solidFill>
                  <a:srgbClr val="000000"/>
                </a:solidFill>
              </a:rPr>
              <a:t>21.67%</a:t>
            </a:r>
          </a:p>
          <a:p>
            <a:pPr algn="ctr" eaLnBrk="1" hangingPunct="1">
              <a:buClr>
                <a:srgbClr val="3333CC"/>
              </a:buClr>
              <a:buFont typeface="Wingdings" pitchFamily="2" charset="2"/>
              <a:buNone/>
            </a:pPr>
            <a:endParaRPr lang="en-US" sz="2400" kern="0" dirty="0">
              <a:solidFill>
                <a:srgbClr val="000000"/>
              </a:solidFill>
            </a:endParaRPr>
          </a:p>
          <a:p>
            <a:pPr algn="ctr" eaLnBrk="1" hangingPunct="1">
              <a:buClr>
                <a:srgbClr val="3333CC"/>
              </a:buClr>
              <a:buFont typeface="Wingdings" pitchFamily="2" charset="2"/>
              <a:buNone/>
            </a:pPr>
            <a:r>
              <a:rPr lang="en-US" sz="2400" kern="0" dirty="0" smtClean="0">
                <a:solidFill>
                  <a:srgbClr val="000000"/>
                </a:solidFill>
              </a:rPr>
              <a:t>5%</a:t>
            </a:r>
          </a:p>
          <a:p>
            <a:pPr algn="ctr" eaLnBrk="1" hangingPunct="1">
              <a:buClr>
                <a:srgbClr val="3333CC"/>
              </a:buClr>
              <a:buFont typeface="Wingdings" pitchFamily="2" charset="2"/>
              <a:buNone/>
            </a:pPr>
            <a:endParaRPr lang="en-US" sz="2400" kern="0" dirty="0" smtClean="0">
              <a:solidFill>
                <a:srgbClr val="000000"/>
              </a:solidFill>
            </a:endParaRPr>
          </a:p>
          <a:p>
            <a:pPr algn="ctr" eaLnBrk="1" hangingPunct="1">
              <a:buClr>
                <a:srgbClr val="3333CC"/>
              </a:buClr>
              <a:buFont typeface="Wingdings" pitchFamily="2" charset="2"/>
              <a:buNone/>
            </a:pPr>
            <a:endParaRPr lang="en-US" sz="2400" kern="0" dirty="0" smtClean="0">
              <a:solidFill>
                <a:srgbClr val="000000"/>
              </a:solidFill>
            </a:endParaRPr>
          </a:p>
          <a:p>
            <a:pPr algn="ctr" eaLnBrk="1" hangingPunct="1">
              <a:buClr>
                <a:srgbClr val="3333CC"/>
              </a:buClr>
              <a:buFont typeface="Wingdings" pitchFamily="2" charset="2"/>
              <a:buNone/>
            </a:pPr>
            <a:r>
              <a:rPr lang="en-US" sz="2400" kern="0" dirty="0" smtClean="0">
                <a:solidFill>
                  <a:srgbClr val="000000"/>
                </a:solidFill>
              </a:rPr>
              <a:t>30%</a:t>
            </a:r>
          </a:p>
          <a:p>
            <a:pPr algn="ctr" eaLnBrk="1" hangingPunct="1">
              <a:buClr>
                <a:srgbClr val="3333CC"/>
              </a:buClr>
              <a:buFont typeface="Wingdings" pitchFamily="2" charset="2"/>
              <a:buNone/>
            </a:pPr>
            <a:endParaRPr lang="en-US" sz="2400" kern="0" dirty="0" smtClean="0">
              <a:solidFill>
                <a:srgbClr val="000000"/>
              </a:solidFill>
            </a:endParaRPr>
          </a:p>
          <a:p>
            <a:pPr algn="ctr" eaLnBrk="1" hangingPunct="1">
              <a:buClr>
                <a:srgbClr val="3333CC"/>
              </a:buClr>
              <a:buFont typeface="Wingdings" pitchFamily="2" charset="2"/>
              <a:buNone/>
            </a:pPr>
            <a:endParaRPr lang="en-US" sz="2400" kern="0" dirty="0" smtClean="0">
              <a:solidFill>
                <a:srgbClr val="000000"/>
              </a:solidFill>
            </a:endParaRPr>
          </a:p>
        </p:txBody>
      </p:sp>
    </p:spTree>
    <p:extLst>
      <p:ext uri="{BB962C8B-B14F-4D97-AF65-F5344CB8AC3E}">
        <p14:creationId xmlns:p14="http://schemas.microsoft.com/office/powerpoint/2010/main" val="8256203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914400" y="304800"/>
            <a:ext cx="7264153" cy="990600"/>
          </a:xfrm>
        </p:spPr>
        <p:txBody>
          <a:bodyPr/>
          <a:lstStyle/>
          <a:p>
            <a:pPr algn="ctr" eaLnBrk="1" hangingPunct="1">
              <a:defRPr/>
            </a:pPr>
            <a:r>
              <a:rPr lang="en-US" sz="2400" b="1" dirty="0" smtClean="0">
                <a:solidFill>
                  <a:schemeClr val="tx2">
                    <a:lumMod val="75000"/>
                  </a:schemeClr>
                </a:solidFill>
              </a:rPr>
              <a:t>All tests in this course will be conducted ONLINE, with questions delivered via </a:t>
            </a:r>
            <a:r>
              <a:rPr lang="en-US" sz="2400" b="1" dirty="0" err="1" smtClean="0">
                <a:solidFill>
                  <a:schemeClr val="tx2">
                    <a:lumMod val="75000"/>
                  </a:schemeClr>
                </a:solidFill>
              </a:rPr>
              <a:t>MyLS</a:t>
            </a:r>
            <a:r>
              <a:rPr lang="en-US" sz="2400" b="1" dirty="0" smtClean="0">
                <a:solidFill>
                  <a:schemeClr val="tx2">
                    <a:lumMod val="75000"/>
                  </a:schemeClr>
                </a:solidFill>
              </a:rPr>
              <a:t>, with </a:t>
            </a:r>
            <a:r>
              <a:rPr lang="en-US" sz="2400" b="1" u="sng" dirty="0" smtClean="0">
                <a:solidFill>
                  <a:schemeClr val="tx2">
                    <a:lumMod val="75000"/>
                  </a:schemeClr>
                </a:solidFill>
              </a:rPr>
              <a:t>webcam proctoring</a:t>
            </a:r>
            <a:r>
              <a:rPr lang="en-US" sz="2400" b="1" dirty="0" smtClean="0">
                <a:solidFill>
                  <a:schemeClr val="tx2">
                    <a:lumMod val="75000"/>
                  </a:schemeClr>
                </a:solidFill>
              </a:rPr>
              <a:t>.</a:t>
            </a:r>
          </a:p>
        </p:txBody>
      </p:sp>
      <p:sp>
        <p:nvSpPr>
          <p:cNvPr id="29699" name="TextBox 4"/>
          <p:cNvSpPr txBox="1">
            <a:spLocks noChangeArrowheads="1"/>
          </p:cNvSpPr>
          <p:nvPr/>
        </p:nvSpPr>
        <p:spPr bwMode="auto">
          <a:xfrm>
            <a:off x="-533400" y="1615619"/>
            <a:ext cx="866775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a:defRPr sz="3200">
                <a:solidFill>
                  <a:schemeClr val="tx1"/>
                </a:solidFill>
                <a:latin typeface="Arial" charset="0"/>
              </a:defRPr>
            </a:lvl1pPr>
            <a:lvl2pPr marL="742950" indent="-285750">
              <a:defRPr sz="3200">
                <a:solidFill>
                  <a:schemeClr val="tx1"/>
                </a:solidFill>
                <a:latin typeface="Arial" charset="0"/>
              </a:defRPr>
            </a:lvl2pPr>
            <a:lvl3pPr marL="1143000" indent="-228600">
              <a:defRPr sz="3200">
                <a:solidFill>
                  <a:schemeClr val="tx1"/>
                </a:solidFill>
                <a:latin typeface="Arial" charset="0"/>
              </a:defRPr>
            </a:lvl3pPr>
            <a:lvl4pPr marL="1600200" indent="-228600">
              <a:defRPr sz="3200">
                <a:solidFill>
                  <a:schemeClr val="tx1"/>
                </a:solidFill>
                <a:latin typeface="Arial" charset="0"/>
              </a:defRPr>
            </a:lvl4pPr>
            <a:lvl5pPr marL="2057400" indent="-228600">
              <a:defRPr sz="3200">
                <a:solidFill>
                  <a:schemeClr val="tx1"/>
                </a:solidFill>
                <a:latin typeface="Arial" charset="0"/>
              </a:defRPr>
            </a:lvl5pPr>
            <a:lvl6pPr marL="2514600" indent="-228600" algn="ctr" eaLnBrk="0" fontAlgn="base" hangingPunct="0">
              <a:spcBef>
                <a:spcPct val="0"/>
              </a:spcBef>
              <a:spcAft>
                <a:spcPct val="0"/>
              </a:spcAft>
              <a:defRPr sz="3200">
                <a:solidFill>
                  <a:schemeClr val="tx1"/>
                </a:solidFill>
                <a:latin typeface="Arial" charset="0"/>
              </a:defRPr>
            </a:lvl6pPr>
            <a:lvl7pPr marL="2971800" indent="-228600" algn="ctr" eaLnBrk="0" fontAlgn="base" hangingPunct="0">
              <a:spcBef>
                <a:spcPct val="0"/>
              </a:spcBef>
              <a:spcAft>
                <a:spcPct val="0"/>
              </a:spcAft>
              <a:defRPr sz="3200">
                <a:solidFill>
                  <a:schemeClr val="tx1"/>
                </a:solidFill>
                <a:latin typeface="Arial" charset="0"/>
              </a:defRPr>
            </a:lvl7pPr>
            <a:lvl8pPr marL="3429000" indent="-228600" algn="ctr" eaLnBrk="0" fontAlgn="base" hangingPunct="0">
              <a:spcBef>
                <a:spcPct val="0"/>
              </a:spcBef>
              <a:spcAft>
                <a:spcPct val="0"/>
              </a:spcAft>
              <a:defRPr sz="3200">
                <a:solidFill>
                  <a:schemeClr val="tx1"/>
                </a:solidFill>
                <a:latin typeface="Arial" charset="0"/>
              </a:defRPr>
            </a:lvl8pPr>
            <a:lvl9pPr marL="3886200" indent="-228600" algn="ctr" eaLnBrk="0" fontAlgn="base" hangingPunct="0">
              <a:spcBef>
                <a:spcPct val="0"/>
              </a:spcBef>
              <a:spcAft>
                <a:spcPct val="0"/>
              </a:spcAft>
              <a:defRPr sz="3200">
                <a:solidFill>
                  <a:schemeClr val="tx1"/>
                </a:solidFill>
                <a:latin typeface="Arial" charset="0"/>
              </a:defRPr>
            </a:lvl9pPr>
          </a:lstStyle>
          <a:p>
            <a:pPr algn="ctr"/>
            <a:r>
              <a:rPr lang="en-US" sz="1600" b="1" dirty="0" smtClean="0">
                <a:solidFill>
                  <a:srgbClr val="000000"/>
                </a:solidFill>
              </a:rPr>
              <a:t>Test #1: (Oct 1, 7-7:50)</a:t>
            </a:r>
          </a:p>
          <a:p>
            <a:pPr algn="ctr"/>
            <a:endParaRPr lang="en-US" sz="1600" b="1" dirty="0">
              <a:solidFill>
                <a:srgbClr val="000000"/>
              </a:solidFill>
            </a:endParaRPr>
          </a:p>
          <a:p>
            <a:pPr algn="ctr"/>
            <a:r>
              <a:rPr lang="en-US" sz="1600" b="1" dirty="0" smtClean="0">
                <a:solidFill>
                  <a:srgbClr val="000000"/>
                </a:solidFill>
              </a:rPr>
              <a:t>Surnames Aa-Ki: </a:t>
            </a:r>
            <a:r>
              <a:rPr lang="en-US" sz="1600" dirty="0" smtClean="0">
                <a:solidFill>
                  <a:srgbClr val="000000"/>
                </a:solidFill>
              </a:rPr>
              <a:t>ONLINE, on your laptop, in this room</a:t>
            </a:r>
          </a:p>
          <a:p>
            <a:pPr algn="ctr"/>
            <a:r>
              <a:rPr lang="en-US" sz="1600" b="1" dirty="0" smtClean="0">
                <a:solidFill>
                  <a:srgbClr val="000000"/>
                </a:solidFill>
              </a:rPr>
              <a:t>Surnames </a:t>
            </a:r>
            <a:r>
              <a:rPr lang="en-US" sz="1600" b="1" dirty="0" err="1" smtClean="0">
                <a:solidFill>
                  <a:srgbClr val="000000"/>
                </a:solidFill>
              </a:rPr>
              <a:t>Kj-Zz</a:t>
            </a:r>
            <a:r>
              <a:rPr lang="en-US" sz="1600" b="1" dirty="0">
                <a:solidFill>
                  <a:srgbClr val="000000"/>
                </a:solidFill>
              </a:rPr>
              <a:t>:</a:t>
            </a:r>
            <a:r>
              <a:rPr lang="en-US" sz="1600" b="1" dirty="0" smtClean="0">
                <a:solidFill>
                  <a:srgbClr val="000000"/>
                </a:solidFill>
              </a:rPr>
              <a:t> </a:t>
            </a:r>
            <a:r>
              <a:rPr lang="en-US" sz="1600" dirty="0" smtClean="0">
                <a:solidFill>
                  <a:srgbClr val="000000"/>
                </a:solidFill>
              </a:rPr>
              <a:t>ONLINE, wherever you want</a:t>
            </a:r>
          </a:p>
          <a:p>
            <a:pPr algn="ctr"/>
            <a:endParaRPr lang="en-US" sz="1600" dirty="0" smtClean="0">
              <a:solidFill>
                <a:srgbClr val="000000"/>
              </a:solidFill>
            </a:endParaRPr>
          </a:p>
          <a:p>
            <a:pPr algn="ctr"/>
            <a:endParaRPr lang="en-US" sz="1600" dirty="0">
              <a:solidFill>
                <a:srgbClr val="000000"/>
              </a:solidFill>
            </a:endParaRPr>
          </a:p>
          <a:p>
            <a:pPr algn="ctr"/>
            <a:r>
              <a:rPr lang="en-US" sz="1600" b="1" dirty="0">
                <a:solidFill>
                  <a:srgbClr val="000000"/>
                </a:solidFill>
              </a:rPr>
              <a:t>Test </a:t>
            </a:r>
            <a:r>
              <a:rPr lang="en-US" sz="1600" b="1" dirty="0" smtClean="0">
                <a:solidFill>
                  <a:srgbClr val="000000"/>
                </a:solidFill>
              </a:rPr>
              <a:t>#2: (Oct 29, 7-7:50)</a:t>
            </a:r>
            <a:endParaRPr lang="en-US" sz="1600" b="1" dirty="0">
              <a:solidFill>
                <a:srgbClr val="000000"/>
              </a:solidFill>
            </a:endParaRPr>
          </a:p>
          <a:p>
            <a:pPr algn="ctr"/>
            <a:endParaRPr lang="en-US" sz="1600" b="1" dirty="0">
              <a:solidFill>
                <a:srgbClr val="000000"/>
              </a:solidFill>
            </a:endParaRPr>
          </a:p>
          <a:p>
            <a:pPr algn="ctr"/>
            <a:r>
              <a:rPr lang="en-US" sz="1600" b="1" dirty="0">
                <a:solidFill>
                  <a:srgbClr val="000000"/>
                </a:solidFill>
              </a:rPr>
              <a:t>Surnames </a:t>
            </a:r>
            <a:r>
              <a:rPr lang="en-US" sz="1600" b="1" dirty="0" smtClean="0">
                <a:solidFill>
                  <a:srgbClr val="000000"/>
                </a:solidFill>
              </a:rPr>
              <a:t>Aa-Ki: </a:t>
            </a:r>
            <a:r>
              <a:rPr lang="en-US" sz="1600" dirty="0">
                <a:solidFill>
                  <a:srgbClr val="000000"/>
                </a:solidFill>
              </a:rPr>
              <a:t>ONLINE, wherever you want</a:t>
            </a:r>
          </a:p>
          <a:p>
            <a:pPr algn="ctr"/>
            <a:r>
              <a:rPr lang="en-US" sz="1600" b="1" dirty="0" smtClean="0">
                <a:solidFill>
                  <a:srgbClr val="000000"/>
                </a:solidFill>
              </a:rPr>
              <a:t>Surnames </a:t>
            </a:r>
            <a:r>
              <a:rPr lang="en-US" sz="1600" b="1" dirty="0" err="1" smtClean="0">
                <a:solidFill>
                  <a:srgbClr val="000000"/>
                </a:solidFill>
              </a:rPr>
              <a:t>Kj-Zz</a:t>
            </a:r>
            <a:r>
              <a:rPr lang="en-US" sz="1600" b="1" dirty="0">
                <a:solidFill>
                  <a:srgbClr val="000000"/>
                </a:solidFill>
              </a:rPr>
              <a:t>: </a:t>
            </a:r>
            <a:r>
              <a:rPr lang="en-US" sz="1600" dirty="0">
                <a:solidFill>
                  <a:srgbClr val="000000"/>
                </a:solidFill>
              </a:rPr>
              <a:t>ONLINE, on your laptop, in this room</a:t>
            </a:r>
          </a:p>
          <a:p>
            <a:pPr algn="ctr"/>
            <a:endParaRPr lang="en-US" sz="1600" dirty="0" smtClean="0">
              <a:solidFill>
                <a:srgbClr val="000000"/>
              </a:solidFill>
            </a:endParaRPr>
          </a:p>
          <a:p>
            <a:pPr algn="ctr"/>
            <a:endParaRPr lang="en-CA" sz="1400" dirty="0" smtClean="0">
              <a:solidFill>
                <a:srgbClr val="000000"/>
              </a:solidFill>
            </a:endParaRPr>
          </a:p>
          <a:p>
            <a:pPr algn="ctr"/>
            <a:endParaRPr lang="en-CA" sz="1400" dirty="0">
              <a:solidFill>
                <a:srgbClr val="000000"/>
              </a:solidFill>
            </a:endParaRPr>
          </a:p>
          <a:p>
            <a:pPr algn="ctr"/>
            <a:r>
              <a:rPr lang="en-US" sz="1600" b="1" dirty="0">
                <a:solidFill>
                  <a:srgbClr val="000000"/>
                </a:solidFill>
              </a:rPr>
              <a:t>Test </a:t>
            </a:r>
            <a:r>
              <a:rPr lang="en-US" sz="1600" b="1" dirty="0" smtClean="0">
                <a:solidFill>
                  <a:srgbClr val="000000"/>
                </a:solidFill>
              </a:rPr>
              <a:t>#3: (Nov 19, 7-7:50)</a:t>
            </a:r>
            <a:endParaRPr lang="en-US" sz="1600" b="1" dirty="0">
              <a:solidFill>
                <a:srgbClr val="000000"/>
              </a:solidFill>
            </a:endParaRPr>
          </a:p>
          <a:p>
            <a:pPr algn="ctr"/>
            <a:endParaRPr lang="en-US" sz="1600" b="1" dirty="0">
              <a:solidFill>
                <a:srgbClr val="000000"/>
              </a:solidFill>
            </a:endParaRPr>
          </a:p>
          <a:p>
            <a:pPr algn="ctr"/>
            <a:r>
              <a:rPr lang="en-US" sz="1600" b="1" dirty="0" smtClean="0">
                <a:solidFill>
                  <a:srgbClr val="000000"/>
                </a:solidFill>
              </a:rPr>
              <a:t>Details to be announced later</a:t>
            </a:r>
            <a:endParaRPr lang="en-US" sz="1600" dirty="0">
              <a:solidFill>
                <a:srgbClr val="000000"/>
              </a:solidFill>
            </a:endParaRPr>
          </a:p>
          <a:p>
            <a:pPr algn="ctr"/>
            <a:endParaRPr lang="en-CA" sz="1400" dirty="0" smtClean="0">
              <a:solidFill>
                <a:srgbClr val="000000"/>
              </a:solidFill>
            </a:endParaRPr>
          </a:p>
          <a:p>
            <a:pPr algn="ctr"/>
            <a:endParaRPr lang="en-CA" sz="1400" dirty="0">
              <a:solidFill>
                <a:srgbClr val="000000"/>
              </a:solidFill>
            </a:endParaRPr>
          </a:p>
          <a:p>
            <a:pPr algn="ctr"/>
            <a:r>
              <a:rPr lang="en-CA" sz="1800" b="1" dirty="0" smtClean="0">
                <a:solidFill>
                  <a:srgbClr val="000000"/>
                </a:solidFill>
              </a:rPr>
              <a:t>** If you do not have a laptop, and cannot borrow one, contact me.</a:t>
            </a:r>
          </a:p>
          <a:p>
            <a:pPr algn="ctr"/>
            <a:r>
              <a:rPr lang="en-CA" sz="1800" b="1" dirty="0" smtClean="0">
                <a:solidFill>
                  <a:srgbClr val="000000"/>
                </a:solidFill>
              </a:rPr>
              <a:t>More details, webcam guidelines, helpful tips, etc., on </a:t>
            </a:r>
            <a:r>
              <a:rPr lang="en-CA" sz="1800" b="1" dirty="0" err="1" smtClean="0">
                <a:solidFill>
                  <a:srgbClr val="000000"/>
                </a:solidFill>
              </a:rPr>
              <a:t>MyLS</a:t>
            </a:r>
            <a:endParaRPr lang="en-CA" sz="1800" b="1" dirty="0">
              <a:solidFill>
                <a:srgbClr val="000000"/>
              </a:solidFill>
            </a:endParaRPr>
          </a:p>
        </p:txBody>
      </p:sp>
      <p:sp>
        <p:nvSpPr>
          <p:cNvPr id="2" name="TextBox 1"/>
          <p:cNvSpPr txBox="1"/>
          <p:nvPr/>
        </p:nvSpPr>
        <p:spPr>
          <a:xfrm>
            <a:off x="6650764" y="1752600"/>
            <a:ext cx="2209800" cy="830997"/>
          </a:xfrm>
          <a:prstGeom prst="rect">
            <a:avLst/>
          </a:prstGeom>
          <a:noFill/>
        </p:spPr>
        <p:txBody>
          <a:bodyPr wrap="square" rtlCol="0">
            <a:spAutoFit/>
          </a:bodyPr>
          <a:lstStyle/>
          <a:p>
            <a:pPr algn="ctr"/>
            <a:r>
              <a:rPr lang="en-CA" sz="2400" b="1" dirty="0" smtClean="0">
                <a:solidFill>
                  <a:srgbClr val="000000"/>
                </a:solidFill>
              </a:rPr>
              <a:t>Why this new test format?</a:t>
            </a:r>
            <a:endParaRPr lang="en-CA" sz="2400" b="1" dirty="0">
              <a:solidFill>
                <a:srgbClr val="000000"/>
              </a:solidFill>
            </a:endParaRPr>
          </a:p>
        </p:txBody>
      </p:sp>
      <p:sp>
        <p:nvSpPr>
          <p:cNvPr id="3" name="Oval 2"/>
          <p:cNvSpPr/>
          <p:nvPr/>
        </p:nvSpPr>
        <p:spPr bwMode="auto">
          <a:xfrm>
            <a:off x="6556744" y="1371600"/>
            <a:ext cx="2438400" cy="1524000"/>
          </a:xfrm>
          <a:prstGeom prst="ellipse">
            <a:avLst/>
          </a:prstGeom>
          <a:noFill/>
          <a:ln w="57150" cap="flat" cmpd="sng" algn="ctr">
            <a:solidFill>
              <a:srgbClr val="FF0000"/>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algn="ctr"/>
            <a:endParaRPr lang="en-CA" sz="3200" smtClean="0">
              <a:solidFill>
                <a:srgbClr val="000000"/>
              </a:solidFill>
            </a:endParaRPr>
          </a:p>
        </p:txBody>
      </p:sp>
    </p:spTree>
    <p:extLst>
      <p:ext uri="{BB962C8B-B14F-4D97-AF65-F5344CB8AC3E}">
        <p14:creationId xmlns:p14="http://schemas.microsoft.com/office/powerpoint/2010/main" val="1520964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914400" y="381000"/>
            <a:ext cx="7264153" cy="533400"/>
          </a:xfrm>
        </p:spPr>
        <p:txBody>
          <a:bodyPr/>
          <a:lstStyle/>
          <a:p>
            <a:pPr algn="ctr" eaLnBrk="1" hangingPunct="1">
              <a:defRPr/>
            </a:pPr>
            <a:r>
              <a:rPr lang="en-US" sz="2400" b="1" dirty="0" smtClean="0">
                <a:solidFill>
                  <a:schemeClr val="tx2">
                    <a:lumMod val="75000"/>
                  </a:schemeClr>
                </a:solidFill>
              </a:rPr>
              <a:t>Multiple choice question building assignment</a:t>
            </a:r>
          </a:p>
        </p:txBody>
      </p:sp>
      <p:sp>
        <p:nvSpPr>
          <p:cNvPr id="29699" name="TextBox 4"/>
          <p:cNvSpPr txBox="1">
            <a:spLocks noChangeArrowheads="1"/>
          </p:cNvSpPr>
          <p:nvPr/>
        </p:nvSpPr>
        <p:spPr bwMode="auto">
          <a:xfrm>
            <a:off x="457200" y="1615619"/>
            <a:ext cx="802615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609600" indent="-609600">
              <a:defRPr sz="3200">
                <a:solidFill>
                  <a:schemeClr val="tx1"/>
                </a:solidFill>
                <a:latin typeface="Arial" charset="0"/>
              </a:defRPr>
            </a:lvl1pPr>
            <a:lvl2pPr marL="742950" indent="-285750">
              <a:defRPr sz="3200">
                <a:solidFill>
                  <a:schemeClr val="tx1"/>
                </a:solidFill>
                <a:latin typeface="Arial" charset="0"/>
              </a:defRPr>
            </a:lvl2pPr>
            <a:lvl3pPr marL="1143000" indent="-228600">
              <a:defRPr sz="3200">
                <a:solidFill>
                  <a:schemeClr val="tx1"/>
                </a:solidFill>
                <a:latin typeface="Arial" charset="0"/>
              </a:defRPr>
            </a:lvl3pPr>
            <a:lvl4pPr marL="1600200" indent="-228600">
              <a:defRPr sz="3200">
                <a:solidFill>
                  <a:schemeClr val="tx1"/>
                </a:solidFill>
                <a:latin typeface="Arial" charset="0"/>
              </a:defRPr>
            </a:lvl4pPr>
            <a:lvl5pPr marL="2057400" indent="-228600">
              <a:defRPr sz="3200">
                <a:solidFill>
                  <a:schemeClr val="tx1"/>
                </a:solidFill>
                <a:latin typeface="Arial" charset="0"/>
              </a:defRPr>
            </a:lvl5pPr>
            <a:lvl6pPr marL="2514600" indent="-228600" algn="ctr" eaLnBrk="0" fontAlgn="base" hangingPunct="0">
              <a:spcBef>
                <a:spcPct val="0"/>
              </a:spcBef>
              <a:spcAft>
                <a:spcPct val="0"/>
              </a:spcAft>
              <a:defRPr sz="3200">
                <a:solidFill>
                  <a:schemeClr val="tx1"/>
                </a:solidFill>
                <a:latin typeface="Arial" charset="0"/>
              </a:defRPr>
            </a:lvl6pPr>
            <a:lvl7pPr marL="2971800" indent="-228600" algn="ctr" eaLnBrk="0" fontAlgn="base" hangingPunct="0">
              <a:spcBef>
                <a:spcPct val="0"/>
              </a:spcBef>
              <a:spcAft>
                <a:spcPct val="0"/>
              </a:spcAft>
              <a:defRPr sz="3200">
                <a:solidFill>
                  <a:schemeClr val="tx1"/>
                </a:solidFill>
                <a:latin typeface="Arial" charset="0"/>
              </a:defRPr>
            </a:lvl7pPr>
            <a:lvl8pPr marL="3429000" indent="-228600" algn="ctr" eaLnBrk="0" fontAlgn="base" hangingPunct="0">
              <a:spcBef>
                <a:spcPct val="0"/>
              </a:spcBef>
              <a:spcAft>
                <a:spcPct val="0"/>
              </a:spcAft>
              <a:defRPr sz="3200">
                <a:solidFill>
                  <a:schemeClr val="tx1"/>
                </a:solidFill>
                <a:latin typeface="Arial" charset="0"/>
              </a:defRPr>
            </a:lvl8pPr>
            <a:lvl9pPr marL="3886200" indent="-228600" algn="ctr" eaLnBrk="0" fontAlgn="base" hangingPunct="0">
              <a:spcBef>
                <a:spcPct val="0"/>
              </a:spcBef>
              <a:spcAft>
                <a:spcPct val="0"/>
              </a:spcAft>
              <a:defRPr sz="3200">
                <a:solidFill>
                  <a:schemeClr val="tx1"/>
                </a:solidFill>
                <a:latin typeface="Arial" charset="0"/>
              </a:defRPr>
            </a:lvl9pPr>
          </a:lstStyle>
          <a:p>
            <a:pPr marL="0" indent="0" algn="ctr"/>
            <a:r>
              <a:rPr lang="en-CA" sz="1600" b="1" dirty="0" smtClean="0">
                <a:solidFill>
                  <a:srgbClr val="000000"/>
                </a:solidFill>
              </a:rPr>
              <a:t>Create 5 multiple choice questions, on a topic determined by your surname (see the Table in the instructions, including due dates) according to detailed instructions posted on </a:t>
            </a:r>
            <a:r>
              <a:rPr lang="en-CA" sz="1600" b="1" dirty="0" err="1" smtClean="0">
                <a:solidFill>
                  <a:srgbClr val="000000"/>
                </a:solidFill>
              </a:rPr>
              <a:t>MyLS</a:t>
            </a:r>
            <a:endParaRPr lang="en-US" sz="1600" dirty="0">
              <a:solidFill>
                <a:srgbClr val="000000"/>
              </a:solidFill>
            </a:endParaRPr>
          </a:p>
          <a:p>
            <a:pPr algn="ctr"/>
            <a:endParaRPr lang="en-CA" sz="1400" dirty="0" smtClean="0">
              <a:solidFill>
                <a:srgbClr val="000000"/>
              </a:solidFill>
            </a:endParaRPr>
          </a:p>
          <a:p>
            <a:pPr algn="ctr"/>
            <a:endParaRPr lang="en-CA" sz="1400" dirty="0" smtClean="0">
              <a:solidFill>
                <a:srgbClr val="000000"/>
              </a:solidFill>
            </a:endParaRPr>
          </a:p>
          <a:p>
            <a:pPr algn="ctr"/>
            <a:r>
              <a:rPr lang="en-CA" sz="1800" b="1" dirty="0" smtClean="0">
                <a:solidFill>
                  <a:srgbClr val="000000"/>
                </a:solidFill>
              </a:rPr>
              <a:t>Rationale:</a:t>
            </a:r>
          </a:p>
          <a:p>
            <a:pPr algn="ctr"/>
            <a:endParaRPr lang="en-CA" sz="1800" b="1" dirty="0">
              <a:solidFill>
                <a:srgbClr val="000000"/>
              </a:solidFill>
            </a:endParaRPr>
          </a:p>
          <a:p>
            <a:pPr marL="0" indent="0" algn="ctr"/>
            <a:r>
              <a:rPr lang="en-CA" sz="1600" dirty="0" smtClean="0">
                <a:solidFill>
                  <a:srgbClr val="000000"/>
                </a:solidFill>
              </a:rPr>
              <a:t>Learning about how multiple choice questions are designed, and the different depths of learning they can assess, can improve how effectively you study across all courses.</a:t>
            </a:r>
            <a:endParaRPr lang="en-CA" sz="1200" dirty="0">
              <a:solidFill>
                <a:srgbClr val="000000"/>
              </a:solidFill>
            </a:endParaRPr>
          </a:p>
        </p:txBody>
      </p:sp>
    </p:spTree>
    <p:extLst>
      <p:ext uri="{BB962C8B-B14F-4D97-AF65-F5344CB8AC3E}">
        <p14:creationId xmlns:p14="http://schemas.microsoft.com/office/powerpoint/2010/main" val="1224831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200" y="371475"/>
            <a:ext cx="8229600" cy="1447800"/>
          </a:xfrm>
        </p:spPr>
        <p:txBody>
          <a:bodyPr/>
          <a:lstStyle/>
          <a:p>
            <a:pPr eaLnBrk="1" hangingPunct="1"/>
            <a:r>
              <a:rPr lang="en-US" sz="2800" b="1" smtClean="0">
                <a:solidFill>
                  <a:schemeClr val="bg2"/>
                </a:solidFill>
                <a:effectLst/>
              </a:rPr>
              <a:t>“I bombed a midterm OR</a:t>
            </a:r>
            <a:br>
              <a:rPr lang="en-US" sz="2800" b="1" smtClean="0">
                <a:solidFill>
                  <a:schemeClr val="bg2"/>
                </a:solidFill>
                <a:effectLst/>
              </a:rPr>
            </a:br>
            <a:r>
              <a:rPr lang="en-US" sz="2800" b="1" smtClean="0">
                <a:solidFill>
                  <a:schemeClr val="bg2"/>
                </a:solidFill>
                <a:effectLst/>
              </a:rPr>
              <a:t>I’m not very good at multiple choice…</a:t>
            </a:r>
            <a:br>
              <a:rPr lang="en-US" sz="2800" b="1" smtClean="0">
                <a:solidFill>
                  <a:schemeClr val="bg2"/>
                </a:solidFill>
                <a:effectLst/>
              </a:rPr>
            </a:br>
            <a:r>
              <a:rPr lang="en-US" sz="2800" b="1" smtClean="0">
                <a:solidFill>
                  <a:schemeClr val="bg2"/>
                </a:solidFill>
                <a:effectLst/>
              </a:rPr>
              <a:t>What can I do to get more marks?”</a:t>
            </a:r>
          </a:p>
        </p:txBody>
      </p:sp>
      <p:sp>
        <p:nvSpPr>
          <p:cNvPr id="23555" name="TextBox 4"/>
          <p:cNvSpPr txBox="1">
            <a:spLocks noChangeArrowheads="1"/>
          </p:cNvSpPr>
          <p:nvPr/>
        </p:nvSpPr>
        <p:spPr bwMode="auto">
          <a:xfrm>
            <a:off x="-57150" y="2679918"/>
            <a:ext cx="920115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400" b="1" dirty="0" smtClean="0">
                <a:solidFill>
                  <a:srgbClr val="000000"/>
                </a:solidFill>
              </a:rPr>
              <a:t>Complete </a:t>
            </a:r>
            <a:r>
              <a:rPr lang="en-US" sz="2400" b="1" dirty="0">
                <a:solidFill>
                  <a:srgbClr val="000000"/>
                </a:solidFill>
              </a:rPr>
              <a:t>a “</a:t>
            </a:r>
            <a:r>
              <a:rPr lang="en-US" sz="2400" b="1" u="sng" dirty="0">
                <a:solidFill>
                  <a:srgbClr val="000000"/>
                </a:solidFill>
              </a:rPr>
              <a:t>Special Topics </a:t>
            </a:r>
            <a:r>
              <a:rPr lang="en-US" sz="2400" b="1" u="sng" dirty="0" smtClean="0">
                <a:solidFill>
                  <a:srgbClr val="000000"/>
                </a:solidFill>
              </a:rPr>
              <a:t>Project</a:t>
            </a:r>
            <a:r>
              <a:rPr lang="en-US" sz="2400" b="1" dirty="0" smtClean="0">
                <a:solidFill>
                  <a:srgbClr val="000000"/>
                </a:solidFill>
              </a:rPr>
              <a:t>”</a:t>
            </a:r>
            <a:endParaRPr lang="en-US" sz="2400" b="1" dirty="0">
              <a:solidFill>
                <a:srgbClr val="000000"/>
              </a:solidFill>
            </a:endParaRPr>
          </a:p>
          <a:p>
            <a:pPr algn="ctr"/>
            <a:r>
              <a:rPr lang="en-US" sz="2400" b="1" dirty="0">
                <a:solidFill>
                  <a:srgbClr val="000000"/>
                </a:solidFill>
              </a:rPr>
              <a:t>This will replace your lowest midterm mark</a:t>
            </a:r>
          </a:p>
          <a:p>
            <a:pPr algn="ctr"/>
            <a:endParaRPr lang="en-US" sz="2000" b="1" dirty="0">
              <a:solidFill>
                <a:srgbClr val="000000"/>
              </a:solidFill>
            </a:endParaRPr>
          </a:p>
          <a:p>
            <a:pPr algn="ctr"/>
            <a:endParaRPr lang="en-US" sz="2000" b="1" dirty="0">
              <a:solidFill>
                <a:srgbClr val="000000"/>
              </a:solidFill>
            </a:endParaRPr>
          </a:p>
          <a:p>
            <a:pPr algn="ctr"/>
            <a:r>
              <a:rPr lang="en-US" sz="2400" b="1" u="sng" dirty="0">
                <a:solidFill>
                  <a:srgbClr val="000000"/>
                </a:solidFill>
              </a:rPr>
              <a:t>totally optional</a:t>
            </a:r>
            <a:r>
              <a:rPr lang="en-US" sz="2400" b="1" dirty="0">
                <a:solidFill>
                  <a:srgbClr val="000000"/>
                </a:solidFill>
              </a:rPr>
              <a:t> - </a:t>
            </a:r>
            <a:r>
              <a:rPr lang="en-US" sz="2000" b="1" dirty="0">
                <a:solidFill>
                  <a:srgbClr val="000000"/>
                </a:solidFill>
              </a:rPr>
              <a:t>See guidelines on </a:t>
            </a:r>
            <a:r>
              <a:rPr lang="en-US" sz="2000" b="1" dirty="0" err="1" smtClean="0">
                <a:solidFill>
                  <a:srgbClr val="000000"/>
                </a:solidFill>
              </a:rPr>
              <a:t>MyLearningSpace</a:t>
            </a:r>
            <a:r>
              <a:rPr lang="en-US" sz="2000" b="1" dirty="0" smtClean="0">
                <a:solidFill>
                  <a:srgbClr val="000000"/>
                </a:solidFill>
              </a:rPr>
              <a:t> (coming soon)</a:t>
            </a:r>
            <a:endParaRPr lang="en-CA" sz="2000" b="1" dirty="0">
              <a:solidFill>
                <a:srgbClr val="0000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152400"/>
            <a:ext cx="8229600" cy="609600"/>
          </a:xfrm>
        </p:spPr>
        <p:txBody>
          <a:bodyPr/>
          <a:lstStyle/>
          <a:p>
            <a:pPr eaLnBrk="1" hangingPunct="1"/>
            <a:r>
              <a:rPr lang="en-US" sz="3200" b="1" smtClean="0">
                <a:solidFill>
                  <a:schemeClr val="bg1"/>
                </a:solidFill>
                <a:effectLst/>
              </a:rPr>
              <a:t>2% Course Bonus</a:t>
            </a:r>
          </a:p>
        </p:txBody>
      </p:sp>
      <p:sp>
        <p:nvSpPr>
          <p:cNvPr id="24579" name="Rectangle 3"/>
          <p:cNvSpPr>
            <a:spLocks noGrp="1" noChangeArrowheads="1"/>
          </p:cNvSpPr>
          <p:nvPr>
            <p:ph type="body" idx="1"/>
          </p:nvPr>
        </p:nvSpPr>
        <p:spPr>
          <a:xfrm>
            <a:off x="152400" y="838200"/>
            <a:ext cx="8839200" cy="5867400"/>
          </a:xfrm>
        </p:spPr>
        <p:txBody>
          <a:bodyPr/>
          <a:lstStyle/>
          <a:p>
            <a:pPr>
              <a:lnSpc>
                <a:spcPct val="80000"/>
              </a:lnSpc>
              <a:buClr>
                <a:schemeClr val="bg1"/>
              </a:buClr>
              <a:buSzPct val="100000"/>
              <a:buFont typeface="Wingdings" pitchFamily="2" charset="2"/>
              <a:buNone/>
            </a:pPr>
            <a:r>
              <a:rPr lang="en-US" sz="2400" dirty="0" smtClean="0">
                <a:solidFill>
                  <a:srgbClr val="000000"/>
                </a:solidFill>
                <a:effectLst/>
              </a:rPr>
              <a:t>“Psychoactive Drug Use Prevalence and Perceptions Survey”</a:t>
            </a:r>
          </a:p>
          <a:p>
            <a:pPr>
              <a:lnSpc>
                <a:spcPct val="80000"/>
              </a:lnSpc>
              <a:buClr>
                <a:schemeClr val="bg1"/>
              </a:buClr>
              <a:buSzPct val="100000"/>
              <a:buFont typeface="Wingdings" pitchFamily="2" charset="2"/>
              <a:buNone/>
            </a:pPr>
            <a:endParaRPr lang="en-US" sz="200" b="1" dirty="0" smtClean="0">
              <a:solidFill>
                <a:srgbClr val="000000"/>
              </a:solidFill>
              <a:effectLst/>
            </a:endParaRPr>
          </a:p>
          <a:p>
            <a:pPr algn="ctr">
              <a:lnSpc>
                <a:spcPct val="80000"/>
              </a:lnSpc>
              <a:buClr>
                <a:schemeClr val="bg1"/>
              </a:buClr>
              <a:buSzPct val="100000"/>
              <a:buFont typeface="Wingdings" pitchFamily="2" charset="2"/>
              <a:buNone/>
            </a:pPr>
            <a:r>
              <a:rPr lang="en-US" sz="1600" b="1" i="1" dirty="0" smtClean="0">
                <a:solidFill>
                  <a:srgbClr val="000000"/>
                </a:solidFill>
                <a:effectLst/>
              </a:rPr>
              <a:t>Overview of Informed Consent Statement</a:t>
            </a:r>
          </a:p>
          <a:p>
            <a:pPr algn="ctr">
              <a:lnSpc>
                <a:spcPct val="80000"/>
              </a:lnSpc>
              <a:buClr>
                <a:schemeClr val="bg1"/>
              </a:buClr>
              <a:buSzPct val="100000"/>
              <a:buFont typeface="Wingdings" pitchFamily="2" charset="2"/>
              <a:buNone/>
            </a:pPr>
            <a:endParaRPr lang="en-US" sz="1600" i="1" dirty="0" smtClean="0">
              <a:solidFill>
                <a:srgbClr val="000000"/>
              </a:solidFill>
              <a:effectLst/>
            </a:endParaRPr>
          </a:p>
          <a:p>
            <a:pPr>
              <a:lnSpc>
                <a:spcPct val="80000"/>
              </a:lnSpc>
              <a:buFont typeface="Wingdings" pitchFamily="2" charset="2"/>
              <a:buNone/>
            </a:pPr>
            <a:r>
              <a:rPr lang="en-US" sz="1600" b="1" dirty="0" smtClean="0">
                <a:solidFill>
                  <a:srgbClr val="000000"/>
                </a:solidFill>
                <a:effectLst/>
              </a:rPr>
              <a:t>Purpose:</a:t>
            </a:r>
            <a:endParaRPr lang="en-US" sz="1600" dirty="0" smtClean="0">
              <a:solidFill>
                <a:srgbClr val="000000"/>
              </a:solidFill>
              <a:effectLst/>
            </a:endParaRPr>
          </a:p>
          <a:p>
            <a:pPr>
              <a:lnSpc>
                <a:spcPct val="80000"/>
              </a:lnSpc>
              <a:buClr>
                <a:schemeClr val="bg1"/>
              </a:buClr>
              <a:buFont typeface="Wingdings" pitchFamily="2" charset="2"/>
              <a:buNone/>
            </a:pPr>
            <a:r>
              <a:rPr lang="en-US" sz="1400" dirty="0" smtClean="0">
                <a:solidFill>
                  <a:srgbClr val="000000"/>
                </a:solidFill>
                <a:effectLst/>
              </a:rPr>
              <a:t>	To collect information on the drugs that may be most commonly encountered, and thus the drugs that you might benefit the most by learning about. </a:t>
            </a:r>
            <a:r>
              <a:rPr lang="en-US" sz="1400" b="1" dirty="0" smtClean="0">
                <a:solidFill>
                  <a:srgbClr val="000000"/>
                </a:solidFill>
                <a:effectLst/>
              </a:rPr>
              <a:t>This survey was a recommended addition to the course by students in previous classes</a:t>
            </a:r>
          </a:p>
          <a:p>
            <a:pPr>
              <a:lnSpc>
                <a:spcPct val="80000"/>
              </a:lnSpc>
              <a:buClr>
                <a:schemeClr val="bg1"/>
              </a:buClr>
              <a:buFont typeface="Wingdings" pitchFamily="2" charset="2"/>
              <a:buNone/>
            </a:pPr>
            <a:endParaRPr lang="en-US" sz="1400" dirty="0" smtClean="0">
              <a:solidFill>
                <a:srgbClr val="000000"/>
              </a:solidFill>
              <a:effectLst/>
            </a:endParaRPr>
          </a:p>
          <a:p>
            <a:pPr>
              <a:lnSpc>
                <a:spcPct val="80000"/>
              </a:lnSpc>
              <a:buClr>
                <a:schemeClr val="bg1"/>
              </a:buClr>
              <a:buFont typeface="Wingdings" pitchFamily="2" charset="2"/>
              <a:buNone/>
            </a:pPr>
            <a:r>
              <a:rPr lang="en-US" sz="1600" b="1" dirty="0" smtClean="0">
                <a:solidFill>
                  <a:srgbClr val="000000"/>
                </a:solidFill>
                <a:effectLst/>
              </a:rPr>
              <a:t>Information:</a:t>
            </a:r>
          </a:p>
          <a:p>
            <a:pPr>
              <a:lnSpc>
                <a:spcPct val="80000"/>
              </a:lnSpc>
              <a:buClr>
                <a:schemeClr val="bg1"/>
              </a:buClr>
              <a:buFont typeface="Wingdings" pitchFamily="2" charset="2"/>
              <a:buNone/>
            </a:pPr>
            <a:r>
              <a:rPr lang="en-US" sz="1400" dirty="0" smtClean="0">
                <a:solidFill>
                  <a:srgbClr val="000000"/>
                </a:solidFill>
                <a:effectLst/>
              </a:rPr>
              <a:t>	The survey should take no more than approximately 1 hour to complete.</a:t>
            </a:r>
          </a:p>
          <a:p>
            <a:pPr>
              <a:lnSpc>
                <a:spcPct val="80000"/>
              </a:lnSpc>
              <a:buClr>
                <a:schemeClr val="bg1"/>
              </a:buClr>
              <a:buFont typeface="Wingdings" pitchFamily="2" charset="2"/>
              <a:buNone/>
            </a:pPr>
            <a:endParaRPr lang="en-US" sz="1400" dirty="0" smtClean="0">
              <a:solidFill>
                <a:srgbClr val="000000"/>
              </a:solidFill>
              <a:effectLst/>
            </a:endParaRPr>
          </a:p>
          <a:p>
            <a:pPr>
              <a:lnSpc>
                <a:spcPct val="80000"/>
              </a:lnSpc>
              <a:buClr>
                <a:schemeClr val="bg1"/>
              </a:buClr>
              <a:buFont typeface="Wingdings" pitchFamily="2" charset="2"/>
              <a:buNone/>
            </a:pPr>
            <a:r>
              <a:rPr lang="en-US" sz="1600" b="1" dirty="0" smtClean="0">
                <a:solidFill>
                  <a:srgbClr val="000000"/>
                </a:solidFill>
                <a:effectLst/>
              </a:rPr>
              <a:t>Confidentiality:</a:t>
            </a:r>
          </a:p>
          <a:p>
            <a:pPr>
              <a:lnSpc>
                <a:spcPct val="80000"/>
              </a:lnSpc>
              <a:buClr>
                <a:schemeClr val="bg1"/>
              </a:buClr>
              <a:buFont typeface="Wingdings" pitchFamily="2" charset="2"/>
              <a:buNone/>
            </a:pPr>
            <a:r>
              <a:rPr lang="en-US" sz="1400" dirty="0" smtClean="0">
                <a:solidFill>
                  <a:srgbClr val="000000"/>
                </a:solidFill>
                <a:effectLst/>
              </a:rPr>
              <a:t>	The survey is being administered online through the program SNAP.  Part I “Consent” asks you to consent to participate in the survey, and to provide your name.  Part II “Survey” contains the survey questions, but is completely separate from Part I – and as such it is </a:t>
            </a:r>
            <a:r>
              <a:rPr lang="en-US" sz="1400" b="1" u="sng" dirty="0" smtClean="0">
                <a:solidFill>
                  <a:srgbClr val="000000"/>
                </a:solidFill>
                <a:effectLst/>
              </a:rPr>
              <a:t>anonymous</a:t>
            </a:r>
            <a:r>
              <a:rPr lang="en-US" sz="1400" dirty="0" smtClean="0">
                <a:solidFill>
                  <a:srgbClr val="000000"/>
                </a:solidFill>
                <a:effectLst/>
              </a:rPr>
              <a:t>.  Your name is not associated with your answers.</a:t>
            </a:r>
          </a:p>
          <a:p>
            <a:pPr>
              <a:lnSpc>
                <a:spcPct val="80000"/>
              </a:lnSpc>
              <a:buClr>
                <a:schemeClr val="bg1"/>
              </a:buClr>
              <a:buFont typeface="Wingdings" pitchFamily="2" charset="2"/>
              <a:buNone/>
            </a:pPr>
            <a:endParaRPr lang="en-US" sz="1400" dirty="0" smtClean="0">
              <a:solidFill>
                <a:srgbClr val="000000"/>
              </a:solidFill>
              <a:effectLst/>
            </a:endParaRPr>
          </a:p>
          <a:p>
            <a:pPr>
              <a:lnSpc>
                <a:spcPct val="80000"/>
              </a:lnSpc>
              <a:buClr>
                <a:schemeClr val="bg1"/>
              </a:buClr>
              <a:buFont typeface="Wingdings" pitchFamily="2" charset="2"/>
              <a:buNone/>
            </a:pPr>
            <a:r>
              <a:rPr lang="en-US" sz="1600" b="1" dirty="0" smtClean="0">
                <a:solidFill>
                  <a:srgbClr val="000000"/>
                </a:solidFill>
                <a:effectLst/>
              </a:rPr>
              <a:t>Participation:</a:t>
            </a:r>
          </a:p>
          <a:p>
            <a:pPr>
              <a:lnSpc>
                <a:spcPct val="80000"/>
              </a:lnSpc>
              <a:buClr>
                <a:schemeClr val="bg1"/>
              </a:buClr>
              <a:buFont typeface="Wingdings" pitchFamily="2" charset="2"/>
              <a:buNone/>
            </a:pPr>
            <a:r>
              <a:rPr lang="en-US" sz="1400" dirty="0" smtClean="0">
                <a:solidFill>
                  <a:srgbClr val="000000"/>
                </a:solidFill>
                <a:effectLst/>
              </a:rPr>
              <a:t>	Your participation is </a:t>
            </a:r>
            <a:r>
              <a:rPr lang="en-US" sz="1400" b="1" u="sng" dirty="0" smtClean="0">
                <a:solidFill>
                  <a:srgbClr val="000000"/>
                </a:solidFill>
                <a:effectLst/>
              </a:rPr>
              <a:t>voluntary</a:t>
            </a:r>
            <a:r>
              <a:rPr lang="en-US" sz="1400" dirty="0" smtClean="0">
                <a:solidFill>
                  <a:srgbClr val="000000"/>
                </a:solidFill>
                <a:effectLst/>
              </a:rPr>
              <a:t>.</a:t>
            </a:r>
          </a:p>
          <a:p>
            <a:pPr>
              <a:lnSpc>
                <a:spcPct val="80000"/>
              </a:lnSpc>
              <a:buClr>
                <a:schemeClr val="bg1"/>
              </a:buClr>
              <a:buFont typeface="Wingdings" pitchFamily="2" charset="2"/>
              <a:buNone/>
            </a:pPr>
            <a:r>
              <a:rPr lang="en-US" sz="1400" dirty="0" smtClean="0">
                <a:solidFill>
                  <a:srgbClr val="000000"/>
                </a:solidFill>
                <a:effectLst/>
              </a:rPr>
              <a:t>	If you choose not to complete the survey you may submit an article review for 2% Bonus.</a:t>
            </a:r>
          </a:p>
          <a:p>
            <a:pPr>
              <a:lnSpc>
                <a:spcPct val="80000"/>
              </a:lnSpc>
              <a:buClr>
                <a:schemeClr val="bg1"/>
              </a:buClr>
              <a:buFont typeface="Wingdings" pitchFamily="2" charset="2"/>
              <a:buNone/>
            </a:pPr>
            <a:endParaRPr lang="en-CA" sz="1400" dirty="0">
              <a:solidFill>
                <a:srgbClr val="000000"/>
              </a:solidFill>
              <a:effectLst/>
            </a:endParaRPr>
          </a:p>
          <a:p>
            <a:pPr>
              <a:lnSpc>
                <a:spcPct val="80000"/>
              </a:lnSpc>
              <a:buClr>
                <a:schemeClr val="bg1"/>
              </a:buClr>
              <a:buFont typeface="Wingdings" pitchFamily="2" charset="2"/>
              <a:buNone/>
            </a:pPr>
            <a:endParaRPr lang="en-CA" sz="1400" dirty="0" smtClean="0">
              <a:solidFill>
                <a:srgbClr val="000000"/>
              </a:solidFill>
              <a:effectLst/>
            </a:endParaRPr>
          </a:p>
          <a:p>
            <a:pPr algn="ctr">
              <a:lnSpc>
                <a:spcPct val="80000"/>
              </a:lnSpc>
              <a:buClr>
                <a:schemeClr val="bg1"/>
              </a:buClr>
              <a:buFont typeface="Wingdings" pitchFamily="2" charset="2"/>
              <a:buNone/>
            </a:pPr>
            <a:r>
              <a:rPr lang="en-CA" sz="1800" b="1" dirty="0" smtClean="0">
                <a:solidFill>
                  <a:srgbClr val="000000"/>
                </a:solidFill>
                <a:effectLst/>
              </a:rPr>
              <a:t>See </a:t>
            </a:r>
            <a:r>
              <a:rPr lang="en-CA" sz="1800" b="1" dirty="0" err="1" smtClean="0">
                <a:solidFill>
                  <a:srgbClr val="000000"/>
                </a:solidFill>
                <a:effectLst/>
              </a:rPr>
              <a:t>MyLearningSpace</a:t>
            </a:r>
            <a:r>
              <a:rPr lang="en-CA" sz="1800" b="1" dirty="0" smtClean="0">
                <a:solidFill>
                  <a:srgbClr val="000000"/>
                </a:solidFill>
                <a:effectLst/>
              </a:rPr>
              <a:t> (syllabus or BONUS survey instructions) for </a:t>
            </a:r>
            <a:r>
              <a:rPr lang="en-CA" sz="1800" b="1" dirty="0" err="1" smtClean="0">
                <a:solidFill>
                  <a:srgbClr val="000000"/>
                </a:solidFill>
                <a:effectLst/>
              </a:rPr>
              <a:t>weblinks</a:t>
            </a:r>
            <a:endParaRPr lang="en-CA" sz="1800" b="1" dirty="0" smtClean="0">
              <a:solidFill>
                <a:srgbClr val="000000"/>
              </a:solidFill>
              <a:effectLst/>
            </a:endParaRPr>
          </a:p>
          <a:p>
            <a:pPr algn="ctr">
              <a:lnSpc>
                <a:spcPct val="80000"/>
              </a:lnSpc>
              <a:buClr>
                <a:schemeClr val="bg1"/>
              </a:buClr>
              <a:buFont typeface="Wingdings" pitchFamily="2" charset="2"/>
              <a:buNone/>
            </a:pPr>
            <a:endParaRPr lang="en-CA" sz="1800" b="1" dirty="0">
              <a:solidFill>
                <a:srgbClr val="000000"/>
              </a:solidFill>
              <a:effectLst/>
            </a:endParaRPr>
          </a:p>
          <a:p>
            <a:pPr algn="ctr">
              <a:lnSpc>
                <a:spcPct val="80000"/>
              </a:lnSpc>
              <a:buClr>
                <a:schemeClr val="bg1"/>
              </a:buClr>
              <a:buFont typeface="Wingdings" pitchFamily="2" charset="2"/>
              <a:buNone/>
            </a:pPr>
            <a:r>
              <a:rPr lang="en-CA" sz="1800" b="1" dirty="0" smtClean="0">
                <a:solidFill>
                  <a:srgbClr val="000000"/>
                </a:solidFill>
                <a:effectLst/>
              </a:rPr>
              <a:t>(must be completed by September 16</a:t>
            </a:r>
            <a:r>
              <a:rPr lang="en-CA" sz="1800" b="1" baseline="30000" dirty="0" smtClean="0">
                <a:solidFill>
                  <a:srgbClr val="000000"/>
                </a:solidFill>
                <a:effectLst/>
              </a:rPr>
              <a:t>th</a:t>
            </a:r>
            <a:r>
              <a:rPr lang="en-CA" sz="1800" b="1" dirty="0" smtClean="0">
                <a:solidFill>
                  <a:srgbClr val="000000"/>
                </a:solidFill>
                <a:effectLst/>
              </a:rPr>
              <a:t>)</a:t>
            </a:r>
            <a:endParaRPr lang="en-CA" sz="1800" b="1" dirty="0" smtClean="0">
              <a:solidFill>
                <a:srgbClr val="000000"/>
              </a:solidFill>
              <a:effectLs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304800"/>
            <a:ext cx="8229600" cy="609600"/>
          </a:xfrm>
        </p:spPr>
        <p:txBody>
          <a:bodyPr/>
          <a:lstStyle/>
          <a:p>
            <a:pPr eaLnBrk="1" hangingPunct="1"/>
            <a:r>
              <a:rPr lang="en-US" sz="3200" b="1" smtClean="0">
                <a:solidFill>
                  <a:schemeClr val="bg2"/>
                </a:solidFill>
                <a:effectLst/>
              </a:rPr>
              <a:t>Bonus Marks – 1%</a:t>
            </a:r>
          </a:p>
        </p:txBody>
      </p:sp>
      <p:sp>
        <p:nvSpPr>
          <p:cNvPr id="25603" name="Rectangle 3"/>
          <p:cNvSpPr>
            <a:spLocks noGrp="1" noChangeArrowheads="1"/>
          </p:cNvSpPr>
          <p:nvPr>
            <p:ph type="body" idx="1"/>
          </p:nvPr>
        </p:nvSpPr>
        <p:spPr>
          <a:xfrm>
            <a:off x="152400" y="1143000"/>
            <a:ext cx="8839200" cy="2819400"/>
          </a:xfrm>
        </p:spPr>
        <p:txBody>
          <a:bodyPr/>
          <a:lstStyle/>
          <a:p>
            <a:pPr>
              <a:buClr>
                <a:schemeClr val="bg1"/>
              </a:buClr>
              <a:buSzPct val="100000"/>
              <a:buFont typeface="Wingdings" pitchFamily="2" charset="2"/>
              <a:buNone/>
            </a:pPr>
            <a:r>
              <a:rPr lang="en-US" sz="2000" b="1" dirty="0" err="1" smtClean="0">
                <a:solidFill>
                  <a:srgbClr val="000000"/>
                </a:solidFill>
                <a:effectLst/>
              </a:rPr>
              <a:t>Behavioural</a:t>
            </a:r>
            <a:r>
              <a:rPr lang="en-US" sz="2000" b="1" dirty="0" smtClean="0">
                <a:solidFill>
                  <a:srgbClr val="000000"/>
                </a:solidFill>
                <a:effectLst/>
              </a:rPr>
              <a:t> experiences with psychoactive drugs</a:t>
            </a:r>
            <a:endParaRPr lang="en-US" sz="2000" dirty="0" smtClean="0">
              <a:solidFill>
                <a:srgbClr val="000000"/>
              </a:solidFill>
              <a:effectLst/>
            </a:endParaRPr>
          </a:p>
          <a:p>
            <a:pPr>
              <a:buClr>
                <a:schemeClr val="bg1"/>
              </a:buClr>
              <a:buFont typeface="Wingdings" pitchFamily="2" charset="2"/>
              <a:buNone/>
            </a:pPr>
            <a:endParaRPr lang="en-CA" sz="1200" dirty="0" smtClean="0">
              <a:solidFill>
                <a:srgbClr val="000000"/>
              </a:solidFill>
              <a:effectLst/>
            </a:endParaRPr>
          </a:p>
          <a:p>
            <a:pPr>
              <a:buClr>
                <a:schemeClr val="bg1"/>
              </a:buClr>
              <a:buFont typeface="Wingdings" pitchFamily="2" charset="2"/>
              <a:buNone/>
            </a:pPr>
            <a:r>
              <a:rPr lang="en-CA" sz="1800" dirty="0" smtClean="0">
                <a:solidFill>
                  <a:srgbClr val="000000"/>
                </a:solidFill>
                <a:effectLst/>
              </a:rPr>
              <a:t>	</a:t>
            </a:r>
            <a:r>
              <a:rPr lang="en-CA" sz="2000" dirty="0" smtClean="0">
                <a:solidFill>
                  <a:srgbClr val="000000"/>
                </a:solidFill>
                <a:effectLst/>
              </a:rPr>
              <a:t>Write a 1-page summary of an experience a “friend” had while using a recreational psychoactive drug</a:t>
            </a:r>
          </a:p>
          <a:p>
            <a:pPr>
              <a:buClr>
                <a:schemeClr val="bg1"/>
              </a:buClr>
              <a:buFont typeface="Wingdings" pitchFamily="2" charset="2"/>
              <a:buNone/>
            </a:pPr>
            <a:endParaRPr lang="en-CA" sz="2000" dirty="0" smtClean="0">
              <a:solidFill>
                <a:srgbClr val="000000"/>
              </a:solidFill>
              <a:effectLst/>
            </a:endParaRPr>
          </a:p>
          <a:p>
            <a:pPr>
              <a:buClr>
                <a:schemeClr val="bg1"/>
              </a:buClr>
            </a:pPr>
            <a:r>
              <a:rPr lang="en-CA" sz="2000" dirty="0" smtClean="0">
                <a:solidFill>
                  <a:srgbClr val="000000"/>
                </a:solidFill>
                <a:effectLst/>
              </a:rPr>
              <a:t>NOT alcohol, unless its truly unusual, memorable, </a:t>
            </a:r>
            <a:r>
              <a:rPr lang="en-CA" sz="2000" dirty="0" err="1" smtClean="0">
                <a:solidFill>
                  <a:srgbClr val="000000"/>
                </a:solidFill>
                <a:effectLst/>
              </a:rPr>
              <a:t>etc</a:t>
            </a:r>
            <a:endParaRPr lang="en-CA" sz="2000" dirty="0">
              <a:solidFill>
                <a:srgbClr val="000000"/>
              </a:solidFill>
              <a:effectLst/>
            </a:endParaRPr>
          </a:p>
          <a:p>
            <a:pPr>
              <a:buClr>
                <a:schemeClr val="bg1"/>
              </a:buClr>
            </a:pPr>
            <a:r>
              <a:rPr lang="en-CA" sz="2000" dirty="0" smtClean="0">
                <a:solidFill>
                  <a:srgbClr val="000000"/>
                </a:solidFill>
                <a:effectLst/>
              </a:rPr>
              <a:t>Must be well written</a:t>
            </a:r>
          </a:p>
          <a:p>
            <a:pPr>
              <a:buClr>
                <a:schemeClr val="bg1"/>
              </a:buClr>
            </a:pPr>
            <a:r>
              <a:rPr lang="en-CA" sz="2000" dirty="0" smtClean="0">
                <a:solidFill>
                  <a:srgbClr val="000000"/>
                </a:solidFill>
                <a:effectLst/>
              </a:rPr>
              <a:t>About 400 words long</a:t>
            </a:r>
          </a:p>
          <a:p>
            <a:pPr>
              <a:buClr>
                <a:schemeClr val="bg1"/>
              </a:buClr>
            </a:pPr>
            <a:r>
              <a:rPr lang="en-CA" sz="2000" dirty="0" smtClean="0">
                <a:solidFill>
                  <a:srgbClr val="000000"/>
                </a:solidFill>
                <a:effectLst/>
              </a:rPr>
              <a:t>Stories can be about positive OR negative experiences.</a:t>
            </a:r>
          </a:p>
          <a:p>
            <a:pPr>
              <a:buClr>
                <a:schemeClr val="bg1"/>
              </a:buClr>
            </a:pPr>
            <a:r>
              <a:rPr lang="en-CA" sz="2000" dirty="0" smtClean="0">
                <a:solidFill>
                  <a:srgbClr val="000000"/>
                </a:solidFill>
                <a:effectLst/>
              </a:rPr>
              <a:t>Must conclude with some “bulleted” discussion points</a:t>
            </a:r>
          </a:p>
          <a:p>
            <a:pPr>
              <a:buClr>
                <a:schemeClr val="bg1"/>
              </a:buClr>
            </a:pPr>
            <a:r>
              <a:rPr lang="en-CA" sz="2000" b="1" dirty="0">
                <a:solidFill>
                  <a:srgbClr val="000000"/>
                </a:solidFill>
                <a:effectLst/>
              </a:rPr>
              <a:t>If its not suitable I will return it and you can try again</a:t>
            </a:r>
          </a:p>
          <a:p>
            <a:pPr marL="0" indent="0">
              <a:buClr>
                <a:schemeClr val="bg1"/>
              </a:buClr>
              <a:buNone/>
            </a:pPr>
            <a:endParaRPr lang="en-CA" sz="2000" dirty="0" smtClean="0">
              <a:solidFill>
                <a:srgbClr val="000000"/>
              </a:solidFill>
              <a:effectLst/>
            </a:endParaRPr>
          </a:p>
          <a:p>
            <a:pPr>
              <a:buClr>
                <a:schemeClr val="bg1"/>
              </a:buClr>
            </a:pPr>
            <a:endParaRPr lang="en-CA" sz="2000" dirty="0">
              <a:solidFill>
                <a:srgbClr val="000000"/>
              </a:solidFill>
              <a:effectLst/>
            </a:endParaRPr>
          </a:p>
          <a:p>
            <a:pPr marL="0" indent="0" algn="ctr">
              <a:buClr>
                <a:schemeClr val="bg1"/>
              </a:buClr>
              <a:buNone/>
            </a:pPr>
            <a:r>
              <a:rPr lang="en-CA" dirty="0" smtClean="0">
                <a:solidFill>
                  <a:srgbClr val="000000"/>
                </a:solidFill>
                <a:effectLst/>
              </a:rPr>
              <a:t>These stories are often read in class – WHY?</a:t>
            </a:r>
            <a:endParaRPr lang="en-CA" sz="2800" dirty="0" smtClean="0">
              <a:solidFill>
                <a:srgbClr val="000000"/>
              </a:solidFill>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7650" name="Picture 12" descr="normal distributio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00213" y="2635250"/>
            <a:ext cx="2871787"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2" name="Down Arrow 15"/>
          <p:cNvSpPr>
            <a:spLocks noChangeArrowheads="1"/>
          </p:cNvSpPr>
          <p:nvPr/>
        </p:nvSpPr>
        <p:spPr bwMode="auto">
          <a:xfrm rot="2700000">
            <a:off x="3454400" y="2463800"/>
            <a:ext cx="228600" cy="381000"/>
          </a:xfrm>
          <a:prstGeom prst="downArrow">
            <a:avLst>
              <a:gd name="adj1" fmla="val 50000"/>
              <a:gd name="adj2" fmla="val 50000"/>
            </a:avLst>
          </a:prstGeom>
          <a:solidFill>
            <a:schemeClr val="accent1"/>
          </a:solidFill>
          <a:ln w="9525" algn="ctr">
            <a:solidFill>
              <a:schemeClr val="tx1"/>
            </a:solidFill>
            <a:round/>
            <a:headEnd/>
            <a:tailEnd/>
          </a:ln>
        </p:spPr>
        <p:txBody>
          <a:bodyPr/>
          <a:lstStyle/>
          <a:p>
            <a:endParaRPr lang="en-CA"/>
          </a:p>
        </p:txBody>
      </p:sp>
      <p:sp>
        <p:nvSpPr>
          <p:cNvPr id="27653" name="TextBox 16"/>
          <p:cNvSpPr txBox="1">
            <a:spLocks noChangeArrowheads="1"/>
          </p:cNvSpPr>
          <p:nvPr/>
        </p:nvSpPr>
        <p:spPr bwMode="auto">
          <a:xfrm>
            <a:off x="685800" y="4419600"/>
            <a:ext cx="13890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rPr>
              <a:t>Are you here?</a:t>
            </a:r>
            <a:endParaRPr lang="en-CA" sz="1400" b="1">
              <a:solidFill>
                <a:srgbClr val="000000"/>
              </a:solidFill>
            </a:endParaRPr>
          </a:p>
        </p:txBody>
      </p:sp>
      <p:sp>
        <p:nvSpPr>
          <p:cNvPr id="27654" name="Down Arrow 17"/>
          <p:cNvSpPr>
            <a:spLocks noChangeArrowheads="1"/>
          </p:cNvSpPr>
          <p:nvPr/>
        </p:nvSpPr>
        <p:spPr bwMode="auto">
          <a:xfrm rot="2700000">
            <a:off x="3987800" y="3606800"/>
            <a:ext cx="228600" cy="381000"/>
          </a:xfrm>
          <a:prstGeom prst="downArrow">
            <a:avLst>
              <a:gd name="adj1" fmla="val 50000"/>
              <a:gd name="adj2" fmla="val 50000"/>
            </a:avLst>
          </a:prstGeom>
          <a:solidFill>
            <a:schemeClr val="accent1"/>
          </a:solidFill>
          <a:ln w="9525" algn="ctr">
            <a:solidFill>
              <a:schemeClr val="tx1"/>
            </a:solidFill>
            <a:round/>
            <a:headEnd/>
            <a:tailEnd/>
          </a:ln>
        </p:spPr>
        <p:txBody>
          <a:bodyPr/>
          <a:lstStyle/>
          <a:p>
            <a:endParaRPr lang="en-CA"/>
          </a:p>
        </p:txBody>
      </p:sp>
      <p:sp>
        <p:nvSpPr>
          <p:cNvPr id="27655" name="TextBox 18"/>
          <p:cNvSpPr txBox="1">
            <a:spLocks noChangeArrowheads="1"/>
          </p:cNvSpPr>
          <p:nvPr/>
        </p:nvSpPr>
        <p:spPr bwMode="auto">
          <a:xfrm>
            <a:off x="3810000" y="2362200"/>
            <a:ext cx="9318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rPr>
              <a:t>Or here?</a:t>
            </a:r>
            <a:endParaRPr lang="en-CA" sz="1400" b="1">
              <a:solidFill>
                <a:srgbClr val="000000"/>
              </a:solidFill>
            </a:endParaRPr>
          </a:p>
        </p:txBody>
      </p:sp>
      <p:sp>
        <p:nvSpPr>
          <p:cNvPr id="27656" name="Down Arrow 20"/>
          <p:cNvSpPr>
            <a:spLocks noChangeArrowheads="1"/>
          </p:cNvSpPr>
          <p:nvPr/>
        </p:nvSpPr>
        <p:spPr bwMode="auto">
          <a:xfrm rot="-8100000">
            <a:off x="1930400" y="4140200"/>
            <a:ext cx="228600" cy="381000"/>
          </a:xfrm>
          <a:prstGeom prst="downArrow">
            <a:avLst>
              <a:gd name="adj1" fmla="val 50000"/>
              <a:gd name="adj2" fmla="val 50000"/>
            </a:avLst>
          </a:prstGeom>
          <a:solidFill>
            <a:schemeClr val="accent1"/>
          </a:solidFill>
          <a:ln w="9525" algn="ctr">
            <a:solidFill>
              <a:schemeClr val="tx1"/>
            </a:solidFill>
            <a:round/>
            <a:headEnd/>
            <a:tailEnd/>
          </a:ln>
        </p:spPr>
        <p:txBody>
          <a:bodyPr/>
          <a:lstStyle/>
          <a:p>
            <a:endParaRPr lang="en-CA"/>
          </a:p>
        </p:txBody>
      </p:sp>
      <p:sp>
        <p:nvSpPr>
          <p:cNvPr id="27657" name="TextBox 21"/>
          <p:cNvSpPr txBox="1">
            <a:spLocks noChangeArrowheads="1"/>
          </p:cNvSpPr>
          <p:nvPr/>
        </p:nvSpPr>
        <p:spPr bwMode="auto">
          <a:xfrm>
            <a:off x="3810000" y="3349625"/>
            <a:ext cx="9318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dirty="0">
                <a:solidFill>
                  <a:srgbClr val="000000"/>
                </a:solidFill>
              </a:rPr>
              <a:t>Or here?</a:t>
            </a:r>
            <a:endParaRPr lang="en-CA" sz="1400" b="1" dirty="0">
              <a:solidFill>
                <a:srgbClr val="000000"/>
              </a:solidFill>
            </a:endParaRPr>
          </a:p>
        </p:txBody>
      </p:sp>
      <p:sp>
        <p:nvSpPr>
          <p:cNvPr id="27658" name="TextBox 24"/>
          <p:cNvSpPr txBox="1">
            <a:spLocks noChangeArrowheads="1"/>
          </p:cNvSpPr>
          <p:nvPr/>
        </p:nvSpPr>
        <p:spPr bwMode="auto">
          <a:xfrm>
            <a:off x="152400" y="1371600"/>
            <a:ext cx="33147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rPr>
              <a:t>Some things to always keep in mind:</a:t>
            </a:r>
            <a:endParaRPr lang="en-CA" sz="1400" b="1">
              <a:solidFill>
                <a:srgbClr val="000000"/>
              </a:solidFill>
            </a:endParaRPr>
          </a:p>
        </p:txBody>
      </p:sp>
      <p:sp>
        <p:nvSpPr>
          <p:cNvPr id="27659" name="TextBox 19"/>
          <p:cNvSpPr txBox="1">
            <a:spLocks noChangeArrowheads="1"/>
          </p:cNvSpPr>
          <p:nvPr/>
        </p:nvSpPr>
        <p:spPr bwMode="auto">
          <a:xfrm>
            <a:off x="457200" y="4992688"/>
            <a:ext cx="81676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b="1">
                <a:solidFill>
                  <a:srgbClr val="000000"/>
                </a:solidFill>
              </a:rPr>
              <a:t>2.  Dealing with the “knowledge” that is mostly “mythology” – the</a:t>
            </a:r>
          </a:p>
          <a:p>
            <a:r>
              <a:rPr lang="en-US" sz="2000" b="1">
                <a:solidFill>
                  <a:srgbClr val="000000"/>
                </a:solidFill>
              </a:rPr>
              <a:t>	importance of SCIENTIFIC DATA</a:t>
            </a:r>
            <a:endParaRPr lang="en-CA" sz="2000" b="1">
              <a:solidFill>
                <a:srgbClr val="000000"/>
              </a:solidFill>
            </a:endParaRPr>
          </a:p>
        </p:txBody>
      </p:sp>
      <p:sp>
        <p:nvSpPr>
          <p:cNvPr id="27660" name="TextBox 23"/>
          <p:cNvSpPr txBox="1">
            <a:spLocks noChangeArrowheads="1"/>
          </p:cNvSpPr>
          <p:nvPr/>
        </p:nvSpPr>
        <p:spPr bwMode="auto">
          <a:xfrm>
            <a:off x="990600" y="5892800"/>
            <a:ext cx="28559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Font typeface="Arial" charset="0"/>
              <a:buChar char="•"/>
            </a:pPr>
            <a:r>
              <a:rPr lang="en-US" sz="1600" b="1">
                <a:solidFill>
                  <a:srgbClr val="000000"/>
                </a:solidFill>
              </a:rPr>
              <a:t> “Drugs kill brain cells…”</a:t>
            </a:r>
          </a:p>
          <a:p>
            <a:pPr>
              <a:buFont typeface="Arial" charset="0"/>
              <a:buChar char="•"/>
            </a:pPr>
            <a:r>
              <a:rPr lang="en-US" sz="1600" b="1">
                <a:solidFill>
                  <a:srgbClr val="000000"/>
                </a:solidFill>
              </a:rPr>
              <a:t> “Smoking causes cancer”</a:t>
            </a:r>
            <a:endParaRPr lang="en-CA" sz="1600" b="1">
              <a:solidFill>
                <a:srgbClr val="000000"/>
              </a:solidFill>
            </a:endParaRPr>
          </a:p>
        </p:txBody>
      </p:sp>
      <p:sp>
        <p:nvSpPr>
          <p:cNvPr id="27661" name="TextBox 22"/>
          <p:cNvSpPr txBox="1">
            <a:spLocks noChangeArrowheads="1"/>
          </p:cNvSpPr>
          <p:nvPr/>
        </p:nvSpPr>
        <p:spPr bwMode="auto">
          <a:xfrm>
            <a:off x="4648200" y="2590800"/>
            <a:ext cx="4565673"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Font typeface="Arial" charset="0"/>
              <a:buChar char="•"/>
            </a:pPr>
            <a:r>
              <a:rPr lang="en-US" sz="1600" b="1" dirty="0">
                <a:solidFill>
                  <a:srgbClr val="000000"/>
                </a:solidFill>
              </a:rPr>
              <a:t> How much, how often?</a:t>
            </a:r>
          </a:p>
          <a:p>
            <a:pPr>
              <a:buFont typeface="Arial" charset="0"/>
              <a:buChar char="•"/>
            </a:pPr>
            <a:r>
              <a:rPr lang="en-US" sz="1600" b="1" dirty="0">
                <a:solidFill>
                  <a:srgbClr val="000000"/>
                </a:solidFill>
              </a:rPr>
              <a:t> Your personal experience with drugs</a:t>
            </a:r>
          </a:p>
          <a:p>
            <a:pPr>
              <a:buFont typeface="Arial" charset="0"/>
              <a:buChar char="•"/>
            </a:pPr>
            <a:r>
              <a:rPr lang="en-US" sz="1600" b="1" dirty="0">
                <a:solidFill>
                  <a:srgbClr val="000000"/>
                </a:solidFill>
              </a:rPr>
              <a:t> Threshold amounts for dependence / </a:t>
            </a:r>
            <a:r>
              <a:rPr lang="en-US" sz="1600" b="1" dirty="0" smtClean="0">
                <a:solidFill>
                  <a:srgbClr val="000000"/>
                </a:solidFill>
              </a:rPr>
              <a:t>abuse</a:t>
            </a:r>
          </a:p>
          <a:p>
            <a:pPr>
              <a:buFont typeface="Arial" charset="0"/>
              <a:buChar char="•"/>
            </a:pPr>
            <a:r>
              <a:rPr lang="en-US" sz="1600" b="1" dirty="0">
                <a:solidFill>
                  <a:srgbClr val="000000"/>
                </a:solidFill>
              </a:rPr>
              <a:t> </a:t>
            </a:r>
            <a:r>
              <a:rPr lang="en-US" sz="1600" b="1" dirty="0" smtClean="0">
                <a:solidFill>
                  <a:srgbClr val="000000"/>
                </a:solidFill>
              </a:rPr>
              <a:t>How toxic is a given drug?</a:t>
            </a:r>
            <a:endParaRPr lang="en-CA" sz="1600" b="1" dirty="0">
              <a:solidFill>
                <a:srgbClr val="000000"/>
              </a:solidFill>
            </a:endParaRPr>
          </a:p>
        </p:txBody>
      </p:sp>
      <p:sp>
        <p:nvSpPr>
          <p:cNvPr id="27662" name="TextBox 12"/>
          <p:cNvSpPr txBox="1">
            <a:spLocks noChangeArrowheads="1"/>
          </p:cNvSpPr>
          <p:nvPr/>
        </p:nvSpPr>
        <p:spPr bwMode="auto">
          <a:xfrm>
            <a:off x="228600" y="1809750"/>
            <a:ext cx="8874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FontTx/>
              <a:buAutoNum type="arabicPeriod"/>
            </a:pPr>
            <a:r>
              <a:rPr lang="en-US" sz="2000" b="1">
                <a:solidFill>
                  <a:srgbClr val="000000"/>
                </a:solidFill>
              </a:rPr>
              <a:t>Drug use and effects are distributed in the population – what is your</a:t>
            </a:r>
          </a:p>
          <a:p>
            <a:r>
              <a:rPr lang="en-US" sz="2000" b="1">
                <a:solidFill>
                  <a:srgbClr val="000000"/>
                </a:solidFill>
              </a:rPr>
              <a:t>							reference point?</a:t>
            </a:r>
            <a:endParaRPr lang="en-CA" sz="2000" b="1">
              <a:solidFill>
                <a:srgbClr val="000000"/>
              </a:solidFill>
            </a:endParaRPr>
          </a:p>
        </p:txBody>
      </p:sp>
      <p:sp>
        <p:nvSpPr>
          <p:cNvPr id="16" name="Rectangle 2"/>
          <p:cNvSpPr>
            <a:spLocks noGrp="1" noChangeArrowheads="1"/>
          </p:cNvSpPr>
          <p:nvPr>
            <p:ph type="title"/>
          </p:nvPr>
        </p:nvSpPr>
        <p:spPr>
          <a:xfrm>
            <a:off x="685800" y="304800"/>
            <a:ext cx="7793038" cy="685800"/>
          </a:xfrm>
        </p:spPr>
        <p:txBody>
          <a:bodyPr/>
          <a:lstStyle/>
          <a:p>
            <a:pPr eaLnBrk="1" hangingPunct="1"/>
            <a:r>
              <a:rPr lang="en-US" sz="2800" dirty="0" smtClean="0">
                <a:solidFill>
                  <a:schemeClr val="bg2"/>
                </a:solidFill>
                <a:effectLst/>
              </a:rPr>
              <a:t>BIG challenges in this course:</a:t>
            </a:r>
            <a:br>
              <a:rPr lang="en-US" sz="2800" dirty="0" smtClean="0">
                <a:solidFill>
                  <a:schemeClr val="bg2"/>
                </a:solidFill>
                <a:effectLst/>
              </a:rPr>
            </a:br>
            <a:r>
              <a:rPr lang="en-US" sz="2800" b="1" u="sng" dirty="0" smtClean="0">
                <a:solidFill>
                  <a:schemeClr val="bg2"/>
                </a:solidFill>
                <a:effectLst/>
              </a:rPr>
              <a:t>pre-existing “knowledge” about drugs</a:t>
            </a:r>
            <a:r>
              <a:rPr lang="en-US" sz="2800" dirty="0" smtClean="0">
                <a:solidFill>
                  <a:schemeClr val="bg2"/>
                </a:solidFill>
                <a:effectLst/>
              </a:rPr>
              <a:t>…</a:t>
            </a:r>
            <a:endParaRPr lang="en-US" sz="2800" i="1" dirty="0" smtClean="0">
              <a:solidFill>
                <a:schemeClr val="bg2"/>
              </a:solidFill>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304800" y="838200"/>
            <a:ext cx="8534400" cy="685800"/>
          </a:xfrm>
        </p:spPr>
        <p:txBody>
          <a:bodyPr/>
          <a:lstStyle/>
          <a:p>
            <a:pPr eaLnBrk="1" hangingPunct="1"/>
            <a:r>
              <a:rPr lang="en-US" sz="2800" b="1" smtClean="0">
                <a:solidFill>
                  <a:schemeClr val="bg2"/>
                </a:solidFill>
                <a:effectLst/>
              </a:rPr>
              <a:t>My approach to the lectures:</a:t>
            </a:r>
            <a:endParaRPr lang="en-US" sz="2800" b="1" i="1" smtClean="0">
              <a:solidFill>
                <a:schemeClr val="bg2"/>
              </a:solidFill>
              <a:effectLst/>
            </a:endParaRPr>
          </a:p>
        </p:txBody>
      </p:sp>
      <p:sp>
        <p:nvSpPr>
          <p:cNvPr id="28675" name="TextBox 24"/>
          <p:cNvSpPr txBox="1">
            <a:spLocks noChangeArrowheads="1"/>
          </p:cNvSpPr>
          <p:nvPr/>
        </p:nvSpPr>
        <p:spPr bwMode="auto">
          <a:xfrm>
            <a:off x="1676400" y="2286000"/>
            <a:ext cx="57467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000">
                <a:solidFill>
                  <a:srgbClr val="000000"/>
                </a:solidFill>
              </a:rPr>
              <a:t>I take a </a:t>
            </a:r>
            <a:r>
              <a:rPr lang="en-US" sz="2000" b="1">
                <a:solidFill>
                  <a:srgbClr val="000000"/>
                </a:solidFill>
              </a:rPr>
              <a:t>“just the facts” </a:t>
            </a:r>
            <a:r>
              <a:rPr lang="en-US" sz="2000">
                <a:solidFill>
                  <a:srgbClr val="000000"/>
                </a:solidFill>
              </a:rPr>
              <a:t>approach to the lectures</a:t>
            </a:r>
          </a:p>
          <a:p>
            <a:pPr lvl="1">
              <a:buClr>
                <a:schemeClr val="bg1"/>
              </a:buClr>
              <a:buFont typeface="Wingdings" pitchFamily="2" charset="2"/>
              <a:buChar char="§"/>
            </a:pPr>
            <a:r>
              <a:rPr lang="en-US" sz="2000">
                <a:solidFill>
                  <a:srgbClr val="000000"/>
                </a:solidFill>
              </a:rPr>
              <a:t> NOT for…</a:t>
            </a:r>
          </a:p>
          <a:p>
            <a:pPr lvl="1">
              <a:buClr>
                <a:schemeClr val="bg1"/>
              </a:buClr>
              <a:buFont typeface="Wingdings" pitchFamily="2" charset="2"/>
              <a:buChar char="§"/>
            </a:pPr>
            <a:r>
              <a:rPr lang="en-US" sz="2000">
                <a:solidFill>
                  <a:srgbClr val="000000"/>
                </a:solidFill>
              </a:rPr>
              <a:t> NOT against</a:t>
            </a:r>
          </a:p>
          <a:p>
            <a:pPr lvl="1">
              <a:buClr>
                <a:schemeClr val="bg1"/>
              </a:buClr>
              <a:buFont typeface="Wingdings" pitchFamily="2" charset="2"/>
              <a:buChar char="§"/>
            </a:pPr>
            <a:r>
              <a:rPr lang="en-US" sz="2000">
                <a:solidFill>
                  <a:srgbClr val="000000"/>
                </a:solidFill>
              </a:rPr>
              <a:t> just the facts </a:t>
            </a:r>
            <a:r>
              <a:rPr lang="en-US" sz="1400">
                <a:solidFill>
                  <a:srgbClr val="000000"/>
                </a:solidFill>
              </a:rPr>
              <a:t>(with a couple of opinions here and there)</a:t>
            </a:r>
            <a:endParaRPr lang="en-CA" sz="1400">
              <a:solidFill>
                <a:srgbClr val="000000"/>
              </a:solidFill>
            </a:endParaRPr>
          </a:p>
        </p:txBody>
      </p:sp>
      <p:sp>
        <p:nvSpPr>
          <p:cNvPr id="28676" name="TextBox 24"/>
          <p:cNvSpPr txBox="1">
            <a:spLocks noChangeArrowheads="1"/>
          </p:cNvSpPr>
          <p:nvPr/>
        </p:nvSpPr>
        <p:spPr bwMode="auto">
          <a:xfrm>
            <a:off x="762000" y="4238625"/>
            <a:ext cx="7431088"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buClr>
                <a:schemeClr val="bg1"/>
              </a:buClr>
            </a:pPr>
            <a:r>
              <a:rPr lang="en-US" sz="2000" b="1">
                <a:solidFill>
                  <a:srgbClr val="000000"/>
                </a:solidFill>
              </a:rPr>
              <a:t>The Reason:</a:t>
            </a:r>
          </a:p>
          <a:p>
            <a:pPr algn="ctr">
              <a:buClr>
                <a:schemeClr val="bg1"/>
              </a:buClr>
            </a:pPr>
            <a:endParaRPr lang="en-US" sz="2000">
              <a:solidFill>
                <a:srgbClr val="000000"/>
              </a:solidFill>
            </a:endParaRPr>
          </a:p>
          <a:p>
            <a:pPr algn="ctr">
              <a:buClr>
                <a:schemeClr val="bg1"/>
              </a:buClr>
            </a:pPr>
            <a:r>
              <a:rPr lang="en-US" sz="2000">
                <a:solidFill>
                  <a:srgbClr val="000000"/>
                </a:solidFill>
              </a:rPr>
              <a:t>I want you to take the facts and form your own opinions, and make </a:t>
            </a:r>
            <a:r>
              <a:rPr lang="en-US" sz="2000" b="1" u="sng">
                <a:solidFill>
                  <a:srgbClr val="000000"/>
                </a:solidFill>
              </a:rPr>
              <a:t>evidence-based decisions</a:t>
            </a:r>
            <a:r>
              <a:rPr lang="en-US" sz="2000">
                <a:solidFill>
                  <a:srgbClr val="000000"/>
                </a:solidFill>
              </a:rPr>
              <a:t> about psychoactive drugs</a:t>
            </a:r>
            <a:endParaRPr lang="en-CA" sz="1400">
              <a:solidFill>
                <a:srgbClr val="0000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533400"/>
            <a:ext cx="9144000" cy="685800"/>
          </a:xfrm>
        </p:spPr>
        <p:txBody>
          <a:bodyPr/>
          <a:lstStyle/>
          <a:p>
            <a:pPr eaLnBrk="1" hangingPunct="1"/>
            <a:r>
              <a:rPr lang="en-US" sz="2800" dirty="0" smtClean="0">
                <a:solidFill>
                  <a:schemeClr val="bg2"/>
                </a:solidFill>
                <a:effectLst/>
              </a:rPr>
              <a:t>BIG challenges in this course:</a:t>
            </a:r>
            <a:br>
              <a:rPr lang="en-US" sz="2800" dirty="0" smtClean="0">
                <a:solidFill>
                  <a:schemeClr val="bg2"/>
                </a:solidFill>
                <a:effectLst/>
              </a:rPr>
            </a:br>
            <a:r>
              <a:rPr lang="en-US" sz="2800" b="1" u="sng" dirty="0" smtClean="0">
                <a:solidFill>
                  <a:schemeClr val="bg2"/>
                </a:solidFill>
                <a:effectLst/>
              </a:rPr>
              <a:t>making a personal </a:t>
            </a:r>
            <a:r>
              <a:rPr lang="en-US" sz="2800" b="1" u="sng" dirty="0" err="1" smtClean="0">
                <a:solidFill>
                  <a:schemeClr val="bg2"/>
                </a:solidFill>
                <a:effectLst/>
              </a:rPr>
              <a:t>judgement</a:t>
            </a:r>
            <a:r>
              <a:rPr lang="en-US" sz="2800" b="1" u="sng" dirty="0" smtClean="0">
                <a:solidFill>
                  <a:schemeClr val="bg2"/>
                </a:solidFill>
                <a:effectLst/>
              </a:rPr>
              <a:t> about what is said</a:t>
            </a:r>
            <a:r>
              <a:rPr lang="en-US" sz="2800" b="1" dirty="0" smtClean="0">
                <a:solidFill>
                  <a:schemeClr val="bg2"/>
                </a:solidFill>
                <a:effectLst/>
              </a:rPr>
              <a:t/>
            </a:r>
            <a:br>
              <a:rPr lang="en-US" sz="2800" b="1" dirty="0" smtClean="0">
                <a:solidFill>
                  <a:schemeClr val="bg2"/>
                </a:solidFill>
                <a:effectLst/>
              </a:rPr>
            </a:br>
            <a:r>
              <a:rPr lang="en-US" sz="2000" dirty="0" smtClean="0">
                <a:solidFill>
                  <a:schemeClr val="bg2"/>
                </a:solidFill>
                <a:effectLst/>
              </a:rPr>
              <a:t>(and possibly telling your friends / parents)</a:t>
            </a:r>
            <a:endParaRPr lang="en-US" sz="2800" i="1" dirty="0" smtClean="0">
              <a:solidFill>
                <a:schemeClr val="bg2"/>
              </a:solidFill>
              <a:effectLst/>
            </a:endParaRPr>
          </a:p>
        </p:txBody>
      </p:sp>
      <p:sp>
        <p:nvSpPr>
          <p:cNvPr id="29699" name="TextBox 24"/>
          <p:cNvSpPr txBox="1">
            <a:spLocks noChangeArrowheads="1"/>
          </p:cNvSpPr>
          <p:nvPr/>
        </p:nvSpPr>
        <p:spPr bwMode="auto">
          <a:xfrm>
            <a:off x="152400" y="2057400"/>
            <a:ext cx="9144000"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dirty="0" smtClean="0">
                <a:solidFill>
                  <a:srgbClr val="000000"/>
                </a:solidFill>
              </a:rPr>
              <a:t>As </a:t>
            </a:r>
            <a:r>
              <a:rPr lang="en-US" sz="2000" dirty="0">
                <a:solidFill>
                  <a:srgbClr val="000000"/>
                </a:solidFill>
              </a:rPr>
              <a:t>an </a:t>
            </a:r>
            <a:r>
              <a:rPr lang="en-US" sz="2000" dirty="0" smtClean="0">
                <a:solidFill>
                  <a:srgbClr val="000000"/>
                </a:solidFill>
              </a:rPr>
              <a:t>example</a:t>
            </a:r>
            <a:r>
              <a:rPr lang="en-US" sz="2000" dirty="0">
                <a:solidFill>
                  <a:srgbClr val="000000"/>
                </a:solidFill>
              </a:rPr>
              <a:t>:</a:t>
            </a:r>
          </a:p>
          <a:p>
            <a:endParaRPr lang="en-US" sz="2000" dirty="0">
              <a:solidFill>
                <a:srgbClr val="000000"/>
              </a:solidFill>
            </a:endParaRPr>
          </a:p>
          <a:p>
            <a:pPr algn="ctr"/>
            <a:r>
              <a:rPr lang="en-US" sz="2800" dirty="0">
                <a:solidFill>
                  <a:srgbClr val="000000"/>
                </a:solidFill>
              </a:rPr>
              <a:t> </a:t>
            </a:r>
            <a:r>
              <a:rPr lang="en-US" sz="2800" b="1" dirty="0">
                <a:solidFill>
                  <a:srgbClr val="000000"/>
                </a:solidFill>
              </a:rPr>
              <a:t>“the withdrawal symptoms of heroin are often exaggerated by the media”</a:t>
            </a:r>
          </a:p>
          <a:p>
            <a:pPr algn="ctr"/>
            <a:endParaRPr lang="en-US" sz="2000" dirty="0">
              <a:solidFill>
                <a:srgbClr val="000000"/>
              </a:solidFill>
            </a:endParaRPr>
          </a:p>
          <a:p>
            <a:pPr lvl="1">
              <a:buClr>
                <a:schemeClr val="bg1"/>
              </a:buClr>
              <a:buFont typeface="Arial" charset="0"/>
              <a:buChar char="•"/>
            </a:pPr>
            <a:r>
              <a:rPr lang="en-US" sz="2000" dirty="0">
                <a:solidFill>
                  <a:srgbClr val="000000"/>
                </a:solidFill>
              </a:rPr>
              <a:t> </a:t>
            </a:r>
            <a:r>
              <a:rPr lang="en-US" b="1" dirty="0">
                <a:solidFill>
                  <a:srgbClr val="000000"/>
                </a:solidFill>
              </a:rPr>
              <a:t>some think (that others are thinking):  </a:t>
            </a:r>
            <a:r>
              <a:rPr lang="en-US" dirty="0">
                <a:solidFill>
                  <a:srgbClr val="000000"/>
                </a:solidFill>
              </a:rPr>
              <a:t>“Hmmm… maybe I should try heroin”</a:t>
            </a:r>
          </a:p>
          <a:p>
            <a:pPr lvl="1">
              <a:buClr>
                <a:schemeClr val="bg1"/>
              </a:buClr>
              <a:buFont typeface="Arial" charset="0"/>
              <a:buChar char="•"/>
            </a:pPr>
            <a:endParaRPr lang="en-US" dirty="0">
              <a:solidFill>
                <a:srgbClr val="000000"/>
              </a:solidFill>
            </a:endParaRPr>
          </a:p>
          <a:p>
            <a:pPr lvl="1">
              <a:buClr>
                <a:schemeClr val="bg1"/>
              </a:buClr>
              <a:buFont typeface="Arial" charset="0"/>
              <a:buChar char="•"/>
            </a:pPr>
            <a:r>
              <a:rPr lang="en-US" dirty="0">
                <a:solidFill>
                  <a:srgbClr val="000000"/>
                </a:solidFill>
              </a:rPr>
              <a:t> </a:t>
            </a:r>
            <a:r>
              <a:rPr lang="en-US" b="1" dirty="0">
                <a:solidFill>
                  <a:srgbClr val="000000"/>
                </a:solidFill>
              </a:rPr>
              <a:t>others think: </a:t>
            </a:r>
            <a:r>
              <a:rPr lang="en-US" dirty="0">
                <a:solidFill>
                  <a:srgbClr val="000000"/>
                </a:solidFill>
              </a:rPr>
              <a:t>“The media emphasizes the extreme withdrawal symptoms characteristic of high dose withdrawals, withdrawal from smaller doses is less pronounced”</a:t>
            </a:r>
          </a:p>
          <a:p>
            <a:pPr lvl="1">
              <a:buClr>
                <a:schemeClr val="bg1"/>
              </a:buClr>
              <a:buFont typeface="Arial" charset="0"/>
              <a:buChar char="•"/>
            </a:pPr>
            <a:endParaRPr lang="en-US" dirty="0">
              <a:solidFill>
                <a:srgbClr val="000000"/>
              </a:solidFill>
            </a:endParaRPr>
          </a:p>
          <a:p>
            <a:pPr lvl="1">
              <a:buClr>
                <a:schemeClr val="bg1"/>
              </a:buClr>
              <a:buFont typeface="Arial" charset="0"/>
              <a:buChar char="•"/>
            </a:pPr>
            <a:r>
              <a:rPr lang="en-US" dirty="0">
                <a:solidFill>
                  <a:srgbClr val="000000"/>
                </a:solidFill>
              </a:rPr>
              <a:t> </a:t>
            </a:r>
            <a:r>
              <a:rPr lang="en-US" b="1" dirty="0">
                <a:solidFill>
                  <a:srgbClr val="000000"/>
                </a:solidFill>
              </a:rPr>
              <a:t>and still others think:  </a:t>
            </a:r>
            <a:r>
              <a:rPr lang="en-US" dirty="0">
                <a:solidFill>
                  <a:srgbClr val="000000"/>
                </a:solidFill>
              </a:rPr>
              <a:t>“OMG, he’s encouraging “them” to use heroin!”</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04800" y="533400"/>
            <a:ext cx="8534400" cy="685800"/>
          </a:xfrm>
        </p:spPr>
        <p:txBody>
          <a:bodyPr/>
          <a:lstStyle/>
          <a:p>
            <a:pPr eaLnBrk="1" hangingPunct="1"/>
            <a:r>
              <a:rPr lang="en-US" sz="2800" dirty="0" smtClean="0">
                <a:solidFill>
                  <a:schemeClr val="bg2"/>
                </a:solidFill>
                <a:effectLst/>
              </a:rPr>
              <a:t>BIG challenges in this course:</a:t>
            </a:r>
            <a:br>
              <a:rPr lang="en-US" sz="2800" dirty="0" smtClean="0">
                <a:solidFill>
                  <a:schemeClr val="bg2"/>
                </a:solidFill>
                <a:effectLst/>
              </a:rPr>
            </a:br>
            <a:r>
              <a:rPr lang="en-US" sz="2800" b="1" u="sng" dirty="0" smtClean="0">
                <a:solidFill>
                  <a:schemeClr val="bg2"/>
                </a:solidFill>
                <a:effectLst/>
              </a:rPr>
              <a:t>taking things out of context</a:t>
            </a:r>
            <a:br>
              <a:rPr lang="en-US" sz="2800" b="1" u="sng" dirty="0" smtClean="0">
                <a:solidFill>
                  <a:schemeClr val="bg2"/>
                </a:solidFill>
                <a:effectLst/>
              </a:rPr>
            </a:br>
            <a:r>
              <a:rPr lang="en-US" sz="2000" dirty="0" smtClean="0">
                <a:solidFill>
                  <a:schemeClr val="bg2"/>
                </a:solidFill>
                <a:effectLst/>
              </a:rPr>
              <a:t>(and possibly telling your friends / parents)</a:t>
            </a:r>
            <a:endParaRPr lang="en-US" sz="2800" i="1" dirty="0" smtClean="0">
              <a:solidFill>
                <a:schemeClr val="bg2"/>
              </a:solidFill>
              <a:effectLst/>
            </a:endParaRPr>
          </a:p>
        </p:txBody>
      </p:sp>
      <p:sp>
        <p:nvSpPr>
          <p:cNvPr id="30723" name="TextBox 24"/>
          <p:cNvSpPr txBox="1">
            <a:spLocks noChangeArrowheads="1"/>
          </p:cNvSpPr>
          <p:nvPr/>
        </p:nvSpPr>
        <p:spPr bwMode="auto">
          <a:xfrm>
            <a:off x="0" y="2057400"/>
            <a:ext cx="91440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dirty="0">
                <a:solidFill>
                  <a:srgbClr val="000000"/>
                </a:solidFill>
              </a:rPr>
              <a:t>Or another example, let’s say I:</a:t>
            </a:r>
          </a:p>
          <a:p>
            <a:endParaRPr lang="en-US" sz="2000" dirty="0">
              <a:solidFill>
                <a:srgbClr val="000000"/>
              </a:solidFill>
            </a:endParaRPr>
          </a:p>
          <a:p>
            <a:pPr algn="ctr"/>
            <a:r>
              <a:rPr lang="en-US" sz="2000" b="1" dirty="0">
                <a:solidFill>
                  <a:srgbClr val="000000"/>
                </a:solidFill>
              </a:rPr>
              <a:t>Show a video </a:t>
            </a:r>
            <a:r>
              <a:rPr lang="en-US" sz="2000" b="1" dirty="0" smtClean="0">
                <a:solidFill>
                  <a:srgbClr val="000000"/>
                </a:solidFill>
              </a:rPr>
              <a:t>depicting </a:t>
            </a:r>
            <a:r>
              <a:rPr lang="en-US" sz="2000" b="1" dirty="0">
                <a:solidFill>
                  <a:srgbClr val="000000"/>
                </a:solidFill>
              </a:rPr>
              <a:t>how to make </a:t>
            </a:r>
            <a:r>
              <a:rPr lang="en-US" sz="2000" b="1" dirty="0" smtClean="0">
                <a:solidFill>
                  <a:srgbClr val="000000"/>
                </a:solidFill>
              </a:rPr>
              <a:t>cocaine</a:t>
            </a:r>
            <a:endParaRPr lang="en-US" sz="2000" b="1" dirty="0">
              <a:solidFill>
                <a:srgbClr val="000000"/>
              </a:solidFill>
            </a:endParaRPr>
          </a:p>
          <a:p>
            <a:pPr algn="ctr"/>
            <a:endParaRPr lang="en-US" sz="2000" dirty="0">
              <a:solidFill>
                <a:srgbClr val="000000"/>
              </a:solidFill>
            </a:endParaRPr>
          </a:p>
          <a:p>
            <a:pPr lvl="1">
              <a:buClr>
                <a:schemeClr val="bg1"/>
              </a:buClr>
              <a:buFont typeface="Arial" charset="0"/>
              <a:buChar char="•"/>
            </a:pPr>
            <a:r>
              <a:rPr lang="en-US" sz="2000" dirty="0">
                <a:solidFill>
                  <a:srgbClr val="000000"/>
                </a:solidFill>
              </a:rPr>
              <a:t> </a:t>
            </a:r>
            <a:r>
              <a:rPr lang="en-US" b="1" dirty="0">
                <a:solidFill>
                  <a:srgbClr val="000000"/>
                </a:solidFill>
              </a:rPr>
              <a:t>some keep in mind the context:  </a:t>
            </a:r>
            <a:r>
              <a:rPr lang="en-US" dirty="0">
                <a:solidFill>
                  <a:srgbClr val="000000"/>
                </a:solidFill>
              </a:rPr>
              <a:t>“the war on drugs – the feasibility of decreasing the supply of cocaine”</a:t>
            </a:r>
          </a:p>
          <a:p>
            <a:pPr lvl="1">
              <a:buClr>
                <a:schemeClr val="bg1"/>
              </a:buClr>
              <a:buFont typeface="Arial" charset="0"/>
              <a:buChar char="•"/>
            </a:pPr>
            <a:endParaRPr lang="en-US" dirty="0">
              <a:solidFill>
                <a:srgbClr val="000000"/>
              </a:solidFill>
            </a:endParaRPr>
          </a:p>
          <a:p>
            <a:pPr lvl="1">
              <a:buClr>
                <a:schemeClr val="bg1"/>
              </a:buClr>
              <a:buFont typeface="Arial" charset="0"/>
              <a:buChar char="•"/>
            </a:pPr>
            <a:r>
              <a:rPr lang="en-US" dirty="0">
                <a:solidFill>
                  <a:srgbClr val="000000"/>
                </a:solidFill>
              </a:rPr>
              <a:t> </a:t>
            </a:r>
            <a:r>
              <a:rPr lang="en-US" b="1" dirty="0">
                <a:solidFill>
                  <a:srgbClr val="000000"/>
                </a:solidFill>
              </a:rPr>
              <a:t>others omit the context: </a:t>
            </a:r>
            <a:r>
              <a:rPr lang="en-US" dirty="0">
                <a:solidFill>
                  <a:srgbClr val="000000"/>
                </a:solidFill>
              </a:rPr>
              <a:t>“Awesome!  He showed us how to make cocaine!”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304800" y="152400"/>
            <a:ext cx="8534400" cy="1447800"/>
          </a:xfrm>
        </p:spPr>
        <p:txBody>
          <a:bodyPr/>
          <a:lstStyle/>
          <a:p>
            <a:pPr eaLnBrk="1" hangingPunct="1"/>
            <a:r>
              <a:rPr lang="en-US" sz="2800" dirty="0" smtClean="0">
                <a:solidFill>
                  <a:schemeClr val="bg2"/>
                </a:solidFill>
                <a:effectLst/>
              </a:rPr>
              <a:t>BIG challenges in this course:</a:t>
            </a:r>
            <a:br>
              <a:rPr lang="en-US" sz="2800" dirty="0" smtClean="0">
                <a:solidFill>
                  <a:schemeClr val="bg2"/>
                </a:solidFill>
                <a:effectLst/>
              </a:rPr>
            </a:br>
            <a:r>
              <a:rPr lang="en-US" sz="2800" b="1" u="sng" dirty="0" smtClean="0">
                <a:solidFill>
                  <a:schemeClr val="bg2"/>
                </a:solidFill>
                <a:effectLst/>
              </a:rPr>
              <a:t>misinterpretations / misunderstandings</a:t>
            </a:r>
            <a:r>
              <a:rPr lang="en-US" sz="2800" b="1" dirty="0" smtClean="0">
                <a:solidFill>
                  <a:schemeClr val="bg2"/>
                </a:solidFill>
                <a:effectLst/>
              </a:rPr>
              <a:t/>
            </a:r>
            <a:br>
              <a:rPr lang="en-US" sz="2800" b="1" dirty="0" smtClean="0">
                <a:solidFill>
                  <a:schemeClr val="bg2"/>
                </a:solidFill>
                <a:effectLst/>
              </a:rPr>
            </a:br>
            <a:r>
              <a:rPr lang="en-US" sz="2000" dirty="0" smtClean="0">
                <a:solidFill>
                  <a:schemeClr val="bg2"/>
                </a:solidFill>
                <a:effectLst/>
              </a:rPr>
              <a:t>(and possibly telling your friends / parents)</a:t>
            </a:r>
            <a:endParaRPr lang="en-US" sz="2800" i="1" dirty="0" smtClean="0">
              <a:solidFill>
                <a:schemeClr val="bg2"/>
              </a:solidFill>
              <a:effectLst/>
            </a:endParaRPr>
          </a:p>
        </p:txBody>
      </p:sp>
      <p:sp>
        <p:nvSpPr>
          <p:cNvPr id="31747" name="TextBox 24"/>
          <p:cNvSpPr txBox="1">
            <a:spLocks noChangeArrowheads="1"/>
          </p:cNvSpPr>
          <p:nvPr/>
        </p:nvSpPr>
        <p:spPr bwMode="auto">
          <a:xfrm>
            <a:off x="0" y="2057400"/>
            <a:ext cx="91440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a:solidFill>
                  <a:srgbClr val="000000"/>
                </a:solidFill>
              </a:rPr>
              <a:t>A good example:  the principle of </a:t>
            </a:r>
            <a:r>
              <a:rPr lang="en-US" sz="2800" b="1" u="sng">
                <a:solidFill>
                  <a:srgbClr val="000000"/>
                </a:solidFill>
              </a:rPr>
              <a:t>harm reduction</a:t>
            </a:r>
          </a:p>
          <a:p>
            <a:endParaRPr lang="en-US" sz="2000">
              <a:solidFill>
                <a:srgbClr val="000000"/>
              </a:solidFill>
            </a:endParaRPr>
          </a:p>
          <a:p>
            <a:pPr algn="ctr"/>
            <a:r>
              <a:rPr lang="en-US" sz="2000" b="1">
                <a:solidFill>
                  <a:srgbClr val="000000"/>
                </a:solidFill>
              </a:rPr>
              <a:t>Needle exchange programs</a:t>
            </a:r>
          </a:p>
          <a:p>
            <a:pPr algn="ctr"/>
            <a:endParaRPr lang="en-US" sz="2000" b="1">
              <a:solidFill>
                <a:srgbClr val="000000"/>
              </a:solidFill>
            </a:endParaRPr>
          </a:p>
          <a:p>
            <a:pPr algn="ctr"/>
            <a:r>
              <a:rPr lang="en-US" sz="2000" b="1">
                <a:solidFill>
                  <a:srgbClr val="000000"/>
                </a:solidFill>
              </a:rPr>
              <a:t>Demonstration of safe injection techniques</a:t>
            </a:r>
          </a:p>
          <a:p>
            <a:pPr algn="ctr"/>
            <a:endParaRPr lang="en-US" sz="2000" b="1">
              <a:solidFill>
                <a:srgbClr val="000000"/>
              </a:solidFill>
            </a:endParaRPr>
          </a:p>
          <a:p>
            <a:pPr algn="ctr"/>
            <a:r>
              <a:rPr lang="en-US" sz="2000" b="1">
                <a:solidFill>
                  <a:srgbClr val="000000"/>
                </a:solidFill>
              </a:rPr>
              <a:t>Single drug use vs. drugs-in-combination (e.g., cocaine + alcohol)</a:t>
            </a:r>
          </a:p>
          <a:p>
            <a:pPr algn="ctr"/>
            <a:endParaRPr lang="en-US" sz="2000" b="1">
              <a:solidFill>
                <a:srgbClr val="000000"/>
              </a:solidFill>
            </a:endParaRPr>
          </a:p>
          <a:p>
            <a:pPr algn="ctr"/>
            <a:endParaRPr lang="en-US" sz="2000" b="1">
              <a:solidFill>
                <a:srgbClr val="000000"/>
              </a:solidFill>
            </a:endParaRPr>
          </a:p>
          <a:p>
            <a:pPr algn="ctr"/>
            <a:endParaRPr lang="en-US" sz="2000" b="1">
              <a:solidFill>
                <a:srgbClr val="000000"/>
              </a:solidFill>
            </a:endParaRPr>
          </a:p>
          <a:p>
            <a:pPr algn="ctr"/>
            <a:r>
              <a:rPr lang="en-US" sz="2400" b="1">
                <a:solidFill>
                  <a:srgbClr val="000000"/>
                </a:solidFill>
              </a:rPr>
              <a:t>If I say something that sounds grossly negligent (etc) … come talk to me and make sure that’s what I said, or what I meant to say!</a:t>
            </a:r>
          </a:p>
        </p:txBody>
      </p:sp>
      <p:sp>
        <p:nvSpPr>
          <p:cNvPr id="4" name="5-Point Star 3"/>
          <p:cNvSpPr/>
          <p:nvPr/>
        </p:nvSpPr>
        <p:spPr bwMode="auto">
          <a:xfrm>
            <a:off x="2590800" y="5943600"/>
            <a:ext cx="914400" cy="762000"/>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838200"/>
            <a:ext cx="8229600" cy="533400"/>
          </a:xfrm>
        </p:spPr>
        <p:txBody>
          <a:bodyPr/>
          <a:lstStyle/>
          <a:p>
            <a:pPr eaLnBrk="1" hangingPunct="1"/>
            <a:r>
              <a:rPr lang="en-US" sz="3600" smtClean="0">
                <a:solidFill>
                  <a:schemeClr val="bg2"/>
                </a:solidFill>
                <a:effectLst/>
              </a:rPr>
              <a:t>How much “Biology” is there in Drugs and Behaviour?</a:t>
            </a:r>
          </a:p>
        </p:txBody>
      </p:sp>
      <p:sp>
        <p:nvSpPr>
          <p:cNvPr id="32771" name="Rectangle 3"/>
          <p:cNvSpPr>
            <a:spLocks noGrp="1" noChangeArrowheads="1"/>
          </p:cNvSpPr>
          <p:nvPr>
            <p:ph type="body" idx="1"/>
          </p:nvPr>
        </p:nvSpPr>
        <p:spPr>
          <a:xfrm>
            <a:off x="381000" y="2316163"/>
            <a:ext cx="8001000" cy="2713037"/>
          </a:xfrm>
        </p:spPr>
        <p:txBody>
          <a:bodyPr/>
          <a:lstStyle/>
          <a:p>
            <a:pPr lvl="2">
              <a:buClr>
                <a:schemeClr val="bg1"/>
              </a:buClr>
            </a:pPr>
            <a:r>
              <a:rPr lang="en-US" dirty="0" smtClean="0">
                <a:solidFill>
                  <a:srgbClr val="000000"/>
                </a:solidFill>
                <a:effectLst/>
              </a:rPr>
              <a:t>Biology (e.g., the brain) is what links drugs to </a:t>
            </a:r>
            <a:r>
              <a:rPr lang="en-US" dirty="0" err="1" smtClean="0">
                <a:solidFill>
                  <a:srgbClr val="000000"/>
                </a:solidFill>
                <a:effectLst/>
              </a:rPr>
              <a:t>behaviours</a:t>
            </a:r>
            <a:endParaRPr lang="en-US" dirty="0" smtClean="0">
              <a:solidFill>
                <a:srgbClr val="000000"/>
              </a:solidFill>
              <a:effectLst/>
            </a:endParaRPr>
          </a:p>
          <a:p>
            <a:pPr lvl="2">
              <a:buClr>
                <a:schemeClr val="bg1"/>
              </a:buClr>
              <a:buFont typeface="Wingdings" pitchFamily="2" charset="2"/>
              <a:buNone/>
            </a:pPr>
            <a:r>
              <a:rPr lang="en-US" dirty="0" smtClean="0">
                <a:solidFill>
                  <a:srgbClr val="000000"/>
                </a:solidFill>
                <a:effectLst/>
              </a:rPr>
              <a:t> </a:t>
            </a:r>
          </a:p>
          <a:p>
            <a:pPr lvl="2">
              <a:buClr>
                <a:schemeClr val="bg1"/>
              </a:buClr>
            </a:pPr>
            <a:r>
              <a:rPr lang="en-US" dirty="0" smtClean="0">
                <a:solidFill>
                  <a:srgbClr val="000000"/>
                </a:solidFill>
                <a:effectLst/>
              </a:rPr>
              <a:t>“Biology” is not a pre-requisite, therefore we will only discuss what is absolutely necessary</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457200"/>
            <a:ext cx="8229600" cy="762000"/>
          </a:xfrm>
        </p:spPr>
        <p:txBody>
          <a:bodyPr/>
          <a:lstStyle/>
          <a:p>
            <a:pPr eaLnBrk="1" hangingPunct="1"/>
            <a:r>
              <a:rPr lang="en-US" sz="3200" smtClean="0">
                <a:solidFill>
                  <a:schemeClr val="bg1"/>
                </a:solidFill>
                <a:effectLst/>
              </a:rPr>
              <a:t>A slide convention</a:t>
            </a:r>
          </a:p>
        </p:txBody>
      </p:sp>
      <p:pic>
        <p:nvPicPr>
          <p:cNvPr id="33795"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1450" y="1600200"/>
            <a:ext cx="11811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TextBox 3"/>
          <p:cNvSpPr txBox="1">
            <a:spLocks noChangeArrowheads="1"/>
          </p:cNvSpPr>
          <p:nvPr/>
        </p:nvSpPr>
        <p:spPr bwMode="auto">
          <a:xfrm>
            <a:off x="304800" y="3124200"/>
            <a:ext cx="8534400"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FontTx/>
              <a:buAutoNum type="arabicPeriod"/>
            </a:pPr>
            <a:r>
              <a:rPr lang="en-US" sz="2400">
                <a:solidFill>
                  <a:srgbClr val="000000"/>
                </a:solidFill>
              </a:rPr>
              <a:t>If you see this symbol at the top left corner of a slide, the information on that slide is just to establish context or provide a fun (or disturbing) fact – it will not be tested.</a:t>
            </a:r>
          </a:p>
          <a:p>
            <a:pPr>
              <a:buFontTx/>
              <a:buAutoNum type="arabicPeriod"/>
            </a:pPr>
            <a:endParaRPr lang="en-US" sz="2400">
              <a:solidFill>
                <a:srgbClr val="000000"/>
              </a:solidFill>
            </a:endParaRPr>
          </a:p>
          <a:p>
            <a:pPr>
              <a:buFontTx/>
              <a:buAutoNum type="arabicPeriod"/>
            </a:pPr>
            <a:r>
              <a:rPr lang="en-US" sz="2400">
                <a:solidFill>
                  <a:srgbClr val="000000"/>
                </a:solidFill>
              </a:rPr>
              <a:t>If you see this symbol next to a bulleted point, or on a figure, then that point or figure will not be tested; however the significant point made by the slide is fair game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3"/>
          <p:cNvSpPr>
            <a:spLocks noGrp="1" noChangeArrowheads="1"/>
          </p:cNvSpPr>
          <p:nvPr>
            <p:ph type="subTitle" idx="1"/>
          </p:nvPr>
        </p:nvSpPr>
        <p:spPr>
          <a:xfrm>
            <a:off x="228600" y="609600"/>
            <a:ext cx="8763000" cy="1143000"/>
          </a:xfrm>
        </p:spPr>
        <p:txBody>
          <a:bodyPr/>
          <a:lstStyle/>
          <a:p>
            <a:pPr eaLnBrk="1" hangingPunct="1">
              <a:lnSpc>
                <a:spcPct val="80000"/>
              </a:lnSpc>
            </a:pPr>
            <a:r>
              <a:rPr lang="en-US" sz="4800" dirty="0" smtClean="0">
                <a:solidFill>
                  <a:schemeClr val="bg1"/>
                </a:solidFill>
                <a:effectLst/>
                <a:latin typeface="Arial" charset="0"/>
              </a:rPr>
              <a:t>Overview of Drug Use</a:t>
            </a:r>
          </a:p>
          <a:p>
            <a:pPr algn="l" eaLnBrk="1" hangingPunct="1">
              <a:lnSpc>
                <a:spcPct val="80000"/>
              </a:lnSpc>
            </a:pPr>
            <a:endParaRPr lang="en-US" sz="400" dirty="0" smtClean="0">
              <a:solidFill>
                <a:schemeClr val="bg1"/>
              </a:solidFill>
              <a:effectLst/>
              <a:latin typeface="Arial" charset="0"/>
            </a:endParaRPr>
          </a:p>
          <a:p>
            <a:pPr eaLnBrk="1" hangingPunct="1">
              <a:lnSpc>
                <a:spcPct val="80000"/>
              </a:lnSpc>
            </a:pPr>
            <a:r>
              <a:rPr lang="en-US" sz="2000" i="1" dirty="0" smtClean="0">
                <a:solidFill>
                  <a:schemeClr val="bg1"/>
                </a:solidFill>
                <a:effectLst/>
                <a:latin typeface="Arial" charset="0"/>
              </a:rPr>
              <a:t>(</a:t>
            </a:r>
            <a:r>
              <a:rPr lang="en-US" sz="2000" i="1" dirty="0" smtClean="0">
                <a:solidFill>
                  <a:schemeClr val="bg1"/>
                </a:solidFill>
                <a:effectLst/>
                <a:latin typeface="Arial" charset="0"/>
              </a:rPr>
              <a:t>Lesson</a:t>
            </a:r>
            <a:r>
              <a:rPr lang="en-US" sz="2000" i="1" dirty="0" smtClean="0">
                <a:solidFill>
                  <a:schemeClr val="bg1"/>
                </a:solidFill>
                <a:effectLst/>
                <a:latin typeface="Arial" charset="0"/>
              </a:rPr>
              <a:t> </a:t>
            </a:r>
            <a:r>
              <a:rPr lang="en-US" sz="2000" i="1" dirty="0" smtClean="0">
                <a:solidFill>
                  <a:schemeClr val="bg1"/>
                </a:solidFill>
                <a:effectLst/>
                <a:latin typeface="Arial" charset="0"/>
              </a:rPr>
              <a:t>1)</a:t>
            </a:r>
          </a:p>
          <a:p>
            <a:pPr algn="l" eaLnBrk="1" hangingPunct="1">
              <a:lnSpc>
                <a:spcPct val="80000"/>
              </a:lnSpc>
              <a:buClr>
                <a:schemeClr val="folHlink"/>
              </a:buClr>
            </a:pPr>
            <a:endParaRPr lang="en-US" sz="1200" dirty="0" smtClean="0">
              <a:solidFill>
                <a:schemeClr val="bg1"/>
              </a:solidFill>
              <a:effectLst/>
              <a:latin typeface="Arial" charset="0"/>
            </a:endParaRPr>
          </a:p>
          <a:p>
            <a:pPr algn="l" eaLnBrk="1" hangingPunct="1">
              <a:lnSpc>
                <a:spcPct val="80000"/>
              </a:lnSpc>
            </a:pPr>
            <a:endParaRPr lang="en-US" sz="2000" dirty="0" smtClean="0">
              <a:solidFill>
                <a:schemeClr val="bg1"/>
              </a:solidFill>
              <a:effectLst/>
              <a:latin typeface="Arial" charset="0"/>
            </a:endParaRPr>
          </a:p>
          <a:p>
            <a:pPr eaLnBrk="1" hangingPunct="1">
              <a:lnSpc>
                <a:spcPct val="80000"/>
              </a:lnSpc>
            </a:pPr>
            <a:endParaRPr lang="en-US" sz="4800" dirty="0" smtClean="0">
              <a:solidFill>
                <a:schemeClr val="bg1"/>
              </a:solidFill>
              <a:effectLst/>
              <a:latin typeface="Arial" charset="0"/>
            </a:endParaRPr>
          </a:p>
        </p:txBody>
      </p:sp>
      <p:sp>
        <p:nvSpPr>
          <p:cNvPr id="34819" name="TextBox 4"/>
          <p:cNvSpPr txBox="1">
            <a:spLocks noChangeArrowheads="1"/>
          </p:cNvSpPr>
          <p:nvPr/>
        </p:nvSpPr>
        <p:spPr bwMode="auto">
          <a:xfrm>
            <a:off x="2097088" y="3113088"/>
            <a:ext cx="4913312"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800" b="1">
                <a:solidFill>
                  <a:srgbClr val="000000"/>
                </a:solidFill>
              </a:rPr>
              <a:t>Outline:</a:t>
            </a:r>
          </a:p>
          <a:p>
            <a:endParaRPr lang="en-US" sz="2400">
              <a:solidFill>
                <a:srgbClr val="000000"/>
              </a:solidFill>
            </a:endParaRPr>
          </a:p>
          <a:p>
            <a:r>
              <a:rPr lang="en-US" sz="2000">
                <a:solidFill>
                  <a:srgbClr val="000000"/>
                </a:solidFill>
              </a:rPr>
              <a:t>What is a drug?</a:t>
            </a:r>
          </a:p>
          <a:p>
            <a:endParaRPr lang="en-US" sz="2000">
              <a:solidFill>
                <a:srgbClr val="000000"/>
              </a:solidFill>
            </a:endParaRPr>
          </a:p>
          <a:p>
            <a:r>
              <a:rPr lang="en-US" sz="2000">
                <a:solidFill>
                  <a:srgbClr val="000000"/>
                </a:solidFill>
              </a:rPr>
              <a:t>Who is using drugs, how much, and why?</a:t>
            </a:r>
          </a:p>
        </p:txBody>
      </p:sp>
      <p:pic>
        <p:nvPicPr>
          <p:cNvPr id="34820" name="Picture 5" descr="Meyer Quenzer 2005 Fig 14-2 - retouched.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3688" y="3962400"/>
            <a:ext cx="493712"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1" name="Picture 5" descr="Meyer Quenzer 2005 Fig 14-2 - retouched.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3688" y="4570413"/>
            <a:ext cx="493712"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2743200" y="0"/>
            <a:ext cx="4572000" cy="1143000"/>
          </a:xfrm>
        </p:spPr>
        <p:txBody>
          <a:bodyPr/>
          <a:lstStyle/>
          <a:p>
            <a:pPr eaLnBrk="1" hangingPunct="1"/>
            <a:r>
              <a:rPr lang="en-US" sz="3600" smtClean="0">
                <a:solidFill>
                  <a:schemeClr val="bg2"/>
                </a:solidFill>
                <a:effectLst/>
              </a:rPr>
              <a:t>What is a drug?</a:t>
            </a:r>
          </a:p>
        </p:txBody>
      </p:sp>
      <p:pic>
        <p:nvPicPr>
          <p:cNvPr id="35843" name="Picture 2" descr="Meyer Quenzer 2005 Fig 14-2 - retouch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228600"/>
            <a:ext cx="1347788"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5844" name="Straight Connector 3"/>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sz="3600" smtClean="0">
                <a:solidFill>
                  <a:schemeClr val="bg2"/>
                </a:solidFill>
                <a:effectLst/>
              </a:rPr>
              <a:t>What is a drug?</a:t>
            </a:r>
            <a:br>
              <a:rPr lang="en-US" sz="3600" smtClean="0">
                <a:solidFill>
                  <a:schemeClr val="bg2"/>
                </a:solidFill>
                <a:effectLst/>
              </a:rPr>
            </a:br>
            <a:r>
              <a:rPr lang="en-US" sz="3600" smtClean="0">
                <a:solidFill>
                  <a:schemeClr val="bg2"/>
                </a:solidFill>
                <a:effectLst/>
              </a:rPr>
              <a:t>What is a psychoactive drug?</a:t>
            </a:r>
          </a:p>
        </p:txBody>
      </p:sp>
      <p:sp>
        <p:nvSpPr>
          <p:cNvPr id="36867" name="Rectangle 3"/>
          <p:cNvSpPr>
            <a:spLocks noGrp="1" noChangeArrowheads="1"/>
          </p:cNvSpPr>
          <p:nvPr>
            <p:ph type="body" idx="1"/>
          </p:nvPr>
        </p:nvSpPr>
        <p:spPr>
          <a:xfrm>
            <a:off x="228600" y="1752600"/>
            <a:ext cx="5791200" cy="4800600"/>
          </a:xfrm>
        </p:spPr>
        <p:txBody>
          <a:bodyPr/>
          <a:lstStyle/>
          <a:p>
            <a:pPr eaLnBrk="1" hangingPunct="1">
              <a:lnSpc>
                <a:spcPct val="90000"/>
              </a:lnSpc>
              <a:buClr>
                <a:schemeClr val="bg1"/>
              </a:buClr>
              <a:buFontTx/>
              <a:buChar char="•"/>
            </a:pPr>
            <a:r>
              <a:rPr lang="en-US" sz="2400" b="1" dirty="0" smtClean="0">
                <a:solidFill>
                  <a:srgbClr val="000000"/>
                </a:solidFill>
                <a:effectLst/>
              </a:rPr>
              <a:t>Drug</a:t>
            </a:r>
          </a:p>
          <a:p>
            <a:pPr eaLnBrk="1" hangingPunct="1">
              <a:lnSpc>
                <a:spcPct val="90000"/>
              </a:lnSpc>
              <a:buClr>
                <a:schemeClr val="bg1"/>
              </a:buClr>
              <a:buFontTx/>
              <a:buChar char="•"/>
            </a:pPr>
            <a:endParaRPr lang="en-US" sz="2400" b="1" dirty="0">
              <a:solidFill>
                <a:srgbClr val="000000"/>
              </a:solidFill>
              <a:effectLst/>
            </a:endParaRPr>
          </a:p>
          <a:p>
            <a:pPr eaLnBrk="1" hangingPunct="1">
              <a:lnSpc>
                <a:spcPct val="90000"/>
              </a:lnSpc>
              <a:buClr>
                <a:schemeClr val="bg1"/>
              </a:buClr>
              <a:buFontTx/>
              <a:buChar char="•"/>
            </a:pPr>
            <a:endParaRPr lang="en-US" sz="2400" b="1" dirty="0" smtClean="0">
              <a:solidFill>
                <a:srgbClr val="000000"/>
              </a:solidFill>
              <a:effectLst/>
            </a:endParaRPr>
          </a:p>
          <a:p>
            <a:pPr eaLnBrk="1" hangingPunct="1">
              <a:lnSpc>
                <a:spcPct val="90000"/>
              </a:lnSpc>
              <a:buClr>
                <a:schemeClr val="bg1"/>
              </a:buClr>
              <a:buFontTx/>
              <a:buChar char="•"/>
            </a:pPr>
            <a:endParaRPr lang="en-US" sz="2400" b="1" dirty="0" smtClean="0">
              <a:solidFill>
                <a:srgbClr val="000000"/>
              </a:solidFill>
              <a:effectLst/>
            </a:endParaRPr>
          </a:p>
          <a:p>
            <a:pPr eaLnBrk="1" hangingPunct="1">
              <a:lnSpc>
                <a:spcPct val="90000"/>
              </a:lnSpc>
              <a:buClr>
                <a:schemeClr val="bg1"/>
              </a:buClr>
              <a:buFontTx/>
              <a:buChar char="•"/>
            </a:pPr>
            <a:r>
              <a:rPr lang="en-US" sz="2400" b="1" dirty="0" smtClean="0">
                <a:solidFill>
                  <a:srgbClr val="000000"/>
                </a:solidFill>
                <a:effectLst/>
              </a:rPr>
              <a:t>Food </a:t>
            </a:r>
            <a:r>
              <a:rPr lang="en-US" sz="2400" b="1" dirty="0" smtClean="0">
                <a:solidFill>
                  <a:srgbClr val="000000"/>
                </a:solidFill>
                <a:effectLst/>
              </a:rPr>
              <a:t>is not a </a:t>
            </a:r>
            <a:r>
              <a:rPr lang="en-US" sz="2400" b="1" dirty="0" smtClean="0">
                <a:solidFill>
                  <a:srgbClr val="000000"/>
                </a:solidFill>
                <a:effectLst/>
              </a:rPr>
              <a:t>drug</a:t>
            </a:r>
          </a:p>
          <a:p>
            <a:pPr eaLnBrk="1" hangingPunct="1">
              <a:lnSpc>
                <a:spcPct val="90000"/>
              </a:lnSpc>
              <a:buClr>
                <a:schemeClr val="bg1"/>
              </a:buClr>
              <a:buFontTx/>
              <a:buChar char="•"/>
            </a:pPr>
            <a:endParaRPr lang="en-US" sz="2400" b="1" dirty="0">
              <a:solidFill>
                <a:srgbClr val="000000"/>
              </a:solidFill>
              <a:effectLst/>
            </a:endParaRPr>
          </a:p>
          <a:p>
            <a:pPr eaLnBrk="1" hangingPunct="1">
              <a:lnSpc>
                <a:spcPct val="90000"/>
              </a:lnSpc>
              <a:buClr>
                <a:schemeClr val="bg1"/>
              </a:buClr>
              <a:buFontTx/>
              <a:buChar char="•"/>
            </a:pPr>
            <a:endParaRPr lang="en-US" sz="2400" b="1" dirty="0" smtClean="0">
              <a:solidFill>
                <a:srgbClr val="000000"/>
              </a:solidFill>
              <a:effectLst/>
            </a:endParaRPr>
          </a:p>
          <a:p>
            <a:pPr eaLnBrk="1" hangingPunct="1">
              <a:lnSpc>
                <a:spcPct val="90000"/>
              </a:lnSpc>
              <a:buClr>
                <a:schemeClr val="bg1"/>
              </a:buClr>
              <a:buFontTx/>
              <a:buChar char="•"/>
            </a:pPr>
            <a:endParaRPr lang="en-US" sz="2400" dirty="0" smtClean="0">
              <a:solidFill>
                <a:srgbClr val="000000"/>
              </a:solidFill>
              <a:effectLst/>
            </a:endParaRPr>
          </a:p>
          <a:p>
            <a:pPr eaLnBrk="1" hangingPunct="1">
              <a:lnSpc>
                <a:spcPct val="90000"/>
              </a:lnSpc>
              <a:buClr>
                <a:schemeClr val="bg1"/>
              </a:buClr>
              <a:buFontTx/>
              <a:buChar char="•"/>
            </a:pPr>
            <a:r>
              <a:rPr lang="en-US" sz="2400" b="1" dirty="0" smtClean="0">
                <a:solidFill>
                  <a:srgbClr val="000000"/>
                </a:solidFill>
                <a:effectLst/>
              </a:rPr>
              <a:t>Psychoactive </a:t>
            </a:r>
            <a:r>
              <a:rPr lang="en-US" sz="2400" b="1" dirty="0" smtClean="0">
                <a:solidFill>
                  <a:srgbClr val="000000"/>
                </a:solidFill>
                <a:effectLst/>
              </a:rPr>
              <a:t>drug</a:t>
            </a:r>
            <a:endParaRPr lang="en-US" sz="2400" dirty="0" smtClean="0">
              <a:solidFill>
                <a:srgbClr val="000000"/>
              </a:solidFill>
              <a:effectLst/>
            </a:endParaRPr>
          </a:p>
        </p:txBody>
      </p:sp>
      <p:pic>
        <p:nvPicPr>
          <p:cNvPr id="5" name="Picture 2" descr="http://free2beinamerica2.files.wordpress.com/2013/02/drugs.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3053946"/>
            <a:ext cx="2630401" cy="17466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www.toucantaco.com/wp-content/uploads/2009/03/bottle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8496" y="1504335"/>
            <a:ext cx="2743200" cy="139126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sobercollege.com/wp-content/uploads/2013/08/cocaine-addiction-side-effect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0" y="5092220"/>
            <a:ext cx="2630401" cy="15789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sz="3600" dirty="0" smtClean="0">
                <a:solidFill>
                  <a:schemeClr val="bg2"/>
                </a:solidFill>
                <a:effectLst/>
              </a:rPr>
              <a:t>What are the different types of drugs?</a:t>
            </a:r>
            <a:endParaRPr lang="en-US" sz="3600" dirty="0" smtClean="0">
              <a:solidFill>
                <a:schemeClr val="bg2"/>
              </a:solidFill>
              <a:effectLst/>
            </a:endParaRPr>
          </a:p>
        </p:txBody>
      </p:sp>
      <p:graphicFrame>
        <p:nvGraphicFramePr>
          <p:cNvPr id="3" name="Table 2"/>
          <p:cNvGraphicFramePr>
            <a:graphicFrameLocks noGrp="1"/>
          </p:cNvGraphicFramePr>
          <p:nvPr>
            <p:extLst>
              <p:ext uri="{D42A27DB-BD31-4B8C-83A1-F6EECF244321}">
                <p14:modId xmlns:p14="http://schemas.microsoft.com/office/powerpoint/2010/main" val="2570642096"/>
              </p:ext>
            </p:extLst>
          </p:nvPr>
        </p:nvGraphicFramePr>
        <p:xfrm>
          <a:off x="1531620" y="1447800"/>
          <a:ext cx="6080760" cy="4526280"/>
        </p:xfrm>
        <a:graphic>
          <a:graphicData uri="http://schemas.openxmlformats.org/drawingml/2006/table">
            <a:tbl>
              <a:tblPr firstRow="1" firstCol="1" bandRow="1">
                <a:tableStyleId>{5C22544A-7EE6-4342-B048-85BDC9FD1C3A}</a:tableStyleId>
              </a:tblPr>
              <a:tblGrid>
                <a:gridCol w="1419225"/>
                <a:gridCol w="2249805"/>
                <a:gridCol w="2411730"/>
              </a:tblGrid>
              <a:tr h="0">
                <a:tc>
                  <a:txBody>
                    <a:bodyPr/>
                    <a:lstStyle/>
                    <a:p>
                      <a:pPr>
                        <a:spcAft>
                          <a:spcPts val="0"/>
                        </a:spcAft>
                      </a:pPr>
                      <a:r>
                        <a:rPr lang="en-CA" sz="1100">
                          <a:effectLst/>
                        </a:rPr>
                        <a:t>Class of drug</a:t>
                      </a:r>
                      <a:endParaRPr lang="en-CA" sz="1200">
                        <a:effectLst/>
                      </a:endParaRPr>
                    </a:p>
                    <a:p>
                      <a:pPr>
                        <a:spcAft>
                          <a:spcPts val="0"/>
                        </a:spcAft>
                      </a:pPr>
                      <a:r>
                        <a:rPr lang="en-CA" sz="1100">
                          <a:effectLst/>
                        </a:rPr>
                        <a:t> </a:t>
                      </a:r>
                      <a:endParaRPr lang="en-CA" sz="1200">
                        <a:effectLst/>
                        <a:latin typeface="Times New Roman"/>
                        <a:ea typeface="MS Mincho"/>
                      </a:endParaRPr>
                    </a:p>
                  </a:txBody>
                  <a:tcPr marL="68580" marR="68580" marT="0" marB="0"/>
                </a:tc>
                <a:tc>
                  <a:txBody>
                    <a:bodyPr/>
                    <a:lstStyle/>
                    <a:p>
                      <a:pPr>
                        <a:spcAft>
                          <a:spcPts val="0"/>
                        </a:spcAft>
                      </a:pPr>
                      <a:r>
                        <a:rPr lang="en-CA" sz="1100">
                          <a:effectLst/>
                        </a:rPr>
                        <a:t>Effects</a:t>
                      </a:r>
                      <a:endParaRPr lang="en-CA" sz="1200">
                        <a:effectLst/>
                        <a:latin typeface="Times New Roman"/>
                        <a:ea typeface="MS Mincho"/>
                      </a:endParaRPr>
                    </a:p>
                  </a:txBody>
                  <a:tcPr marL="68580" marR="68580" marT="0" marB="0"/>
                </a:tc>
                <a:tc>
                  <a:txBody>
                    <a:bodyPr/>
                    <a:lstStyle/>
                    <a:p>
                      <a:pPr>
                        <a:spcAft>
                          <a:spcPts val="0"/>
                        </a:spcAft>
                      </a:pPr>
                      <a:r>
                        <a:rPr lang="en-CA" sz="1100">
                          <a:effectLst/>
                        </a:rPr>
                        <a:t>Examples of drugs</a:t>
                      </a:r>
                      <a:endParaRPr lang="en-CA" sz="1200">
                        <a:effectLst/>
                        <a:latin typeface="Times New Roman"/>
                        <a:ea typeface="MS Mincho"/>
                      </a:endParaRPr>
                    </a:p>
                  </a:txBody>
                  <a:tcPr marL="68580" marR="68580" marT="0" marB="0"/>
                </a:tc>
              </a:tr>
              <a:tr h="0">
                <a:tc>
                  <a:txBody>
                    <a:bodyPr/>
                    <a:lstStyle/>
                    <a:p>
                      <a:pPr>
                        <a:spcAft>
                          <a:spcPts val="0"/>
                        </a:spcAft>
                      </a:pPr>
                      <a:r>
                        <a:rPr lang="en-CA" sz="1100" u="sng">
                          <a:effectLst/>
                        </a:rPr>
                        <a:t>Psychostimulants</a:t>
                      </a:r>
                      <a:r>
                        <a:rPr lang="en-CA" sz="1100">
                          <a:effectLst/>
                        </a:rPr>
                        <a:t> (aka “uppers”</a:t>
                      </a:r>
                      <a:endParaRPr lang="en-CA" sz="1200">
                        <a:effectLst/>
                        <a:latin typeface="Times New Roman"/>
                        <a:ea typeface="MS Mincho"/>
                      </a:endParaRPr>
                    </a:p>
                  </a:txBody>
                  <a:tcPr marL="68580" marR="68580" marT="0" marB="0"/>
                </a:tc>
                <a:tc>
                  <a:txBody>
                    <a:bodyPr/>
                    <a:lstStyle/>
                    <a:p>
                      <a:pPr>
                        <a:spcAft>
                          <a:spcPts val="0"/>
                        </a:spcAft>
                      </a:pPr>
                      <a:r>
                        <a:rPr lang="en-CA" sz="1100">
                          <a:effectLst/>
                        </a:rPr>
                        <a:t>Increases in brain activity, energy levels, and wakefulness; increases in heart rate and blood pressure; euphoria</a:t>
                      </a:r>
                      <a:endParaRPr lang="en-CA" sz="1200">
                        <a:effectLst/>
                      </a:endParaRPr>
                    </a:p>
                    <a:p>
                      <a:pPr>
                        <a:spcAft>
                          <a:spcPts val="0"/>
                        </a:spcAft>
                      </a:pPr>
                      <a:r>
                        <a:rPr lang="en-CA" sz="1100">
                          <a:effectLst/>
                        </a:rPr>
                        <a:t> </a:t>
                      </a:r>
                      <a:endParaRPr lang="en-CA" sz="1200">
                        <a:effectLst/>
                        <a:latin typeface="Times New Roman"/>
                        <a:ea typeface="MS Mincho"/>
                      </a:endParaRPr>
                    </a:p>
                  </a:txBody>
                  <a:tcPr marL="68580" marR="68580" marT="0" marB="0"/>
                </a:tc>
                <a:tc>
                  <a:txBody>
                    <a:bodyPr/>
                    <a:lstStyle/>
                    <a:p>
                      <a:pPr>
                        <a:spcAft>
                          <a:spcPts val="0"/>
                        </a:spcAft>
                      </a:pPr>
                      <a:r>
                        <a:rPr lang="en-CA" sz="1100">
                          <a:effectLst/>
                        </a:rPr>
                        <a:t>Cocaine, methamphetamine, Ritalin, Adderall, caffeine, nicotine, MDMA</a:t>
                      </a:r>
                      <a:endParaRPr lang="en-CA" sz="1200">
                        <a:effectLst/>
                        <a:latin typeface="Times New Roman"/>
                        <a:ea typeface="MS Mincho"/>
                      </a:endParaRPr>
                    </a:p>
                  </a:txBody>
                  <a:tcPr marL="68580" marR="68580" marT="0" marB="0"/>
                </a:tc>
              </a:tr>
              <a:tr h="0">
                <a:tc>
                  <a:txBody>
                    <a:bodyPr/>
                    <a:lstStyle/>
                    <a:p>
                      <a:pPr>
                        <a:spcAft>
                          <a:spcPts val="0"/>
                        </a:spcAft>
                      </a:pPr>
                      <a:r>
                        <a:rPr lang="en-CA" sz="1100" u="sng">
                          <a:effectLst/>
                        </a:rPr>
                        <a:t>Depressants</a:t>
                      </a:r>
                      <a:r>
                        <a:rPr lang="en-CA" sz="1100">
                          <a:effectLst/>
                        </a:rPr>
                        <a:t> (aka “downers”)</a:t>
                      </a:r>
                      <a:endParaRPr lang="en-CA" sz="1200">
                        <a:effectLst/>
                        <a:latin typeface="Times New Roman"/>
                        <a:ea typeface="MS Mincho"/>
                      </a:endParaRPr>
                    </a:p>
                  </a:txBody>
                  <a:tcPr marL="68580" marR="68580" marT="0" marB="0"/>
                </a:tc>
                <a:tc>
                  <a:txBody>
                    <a:bodyPr/>
                    <a:lstStyle/>
                    <a:p>
                      <a:pPr>
                        <a:spcAft>
                          <a:spcPts val="0"/>
                        </a:spcAft>
                      </a:pPr>
                      <a:r>
                        <a:rPr lang="en-CA" sz="1100">
                          <a:effectLst/>
                        </a:rPr>
                        <a:t>Decreases in brain activity, energy levels, and wakefulness; sedation and possibly unconsciousness; decreases in heart rate and blood pressure; euphoria</a:t>
                      </a:r>
                      <a:endParaRPr lang="en-CA" sz="1200">
                        <a:effectLst/>
                      </a:endParaRPr>
                    </a:p>
                    <a:p>
                      <a:pPr>
                        <a:spcAft>
                          <a:spcPts val="0"/>
                        </a:spcAft>
                      </a:pPr>
                      <a:r>
                        <a:rPr lang="en-CA" sz="1100">
                          <a:effectLst/>
                        </a:rPr>
                        <a:t> </a:t>
                      </a:r>
                      <a:endParaRPr lang="en-CA" sz="1200">
                        <a:effectLst/>
                        <a:latin typeface="Times New Roman"/>
                        <a:ea typeface="MS Mincho"/>
                      </a:endParaRPr>
                    </a:p>
                  </a:txBody>
                  <a:tcPr marL="68580" marR="68580" marT="0" marB="0"/>
                </a:tc>
                <a:tc>
                  <a:txBody>
                    <a:bodyPr/>
                    <a:lstStyle/>
                    <a:p>
                      <a:pPr>
                        <a:spcAft>
                          <a:spcPts val="0"/>
                        </a:spcAft>
                      </a:pPr>
                      <a:r>
                        <a:rPr lang="en-CA" sz="1100">
                          <a:effectLst/>
                        </a:rPr>
                        <a:t>Alcohol, barbiturates, benzodiazepines</a:t>
                      </a:r>
                      <a:endParaRPr lang="en-CA" sz="1200">
                        <a:effectLst/>
                        <a:latin typeface="Times New Roman"/>
                        <a:ea typeface="MS Mincho"/>
                      </a:endParaRPr>
                    </a:p>
                  </a:txBody>
                  <a:tcPr marL="68580" marR="68580" marT="0" marB="0"/>
                </a:tc>
              </a:tr>
              <a:tr h="0">
                <a:tc>
                  <a:txBody>
                    <a:bodyPr/>
                    <a:lstStyle/>
                    <a:p>
                      <a:pPr>
                        <a:spcAft>
                          <a:spcPts val="0"/>
                        </a:spcAft>
                      </a:pPr>
                      <a:r>
                        <a:rPr lang="en-CA" sz="1100" u="sng">
                          <a:effectLst/>
                        </a:rPr>
                        <a:t>Hallucinogens</a:t>
                      </a:r>
                      <a:endParaRPr lang="en-CA" sz="1200">
                        <a:effectLst/>
                        <a:latin typeface="Times New Roman"/>
                        <a:ea typeface="MS Mincho"/>
                      </a:endParaRPr>
                    </a:p>
                  </a:txBody>
                  <a:tcPr marL="68580" marR="68580" marT="0" marB="0"/>
                </a:tc>
                <a:tc>
                  <a:txBody>
                    <a:bodyPr/>
                    <a:lstStyle/>
                    <a:p>
                      <a:pPr>
                        <a:spcAft>
                          <a:spcPts val="0"/>
                        </a:spcAft>
                      </a:pPr>
                      <a:r>
                        <a:rPr lang="en-CA" sz="1100">
                          <a:effectLst/>
                        </a:rPr>
                        <a:t>Marked changes in sensation or perception; marked changes in emotions / spirituality; euphoria</a:t>
                      </a:r>
                      <a:endParaRPr lang="en-CA" sz="1200">
                        <a:effectLst/>
                      </a:endParaRPr>
                    </a:p>
                    <a:p>
                      <a:pPr>
                        <a:spcAft>
                          <a:spcPts val="0"/>
                        </a:spcAft>
                      </a:pPr>
                      <a:r>
                        <a:rPr lang="en-CA" sz="1100">
                          <a:effectLst/>
                        </a:rPr>
                        <a:t> </a:t>
                      </a:r>
                      <a:endParaRPr lang="en-CA" sz="1200">
                        <a:effectLst/>
                        <a:latin typeface="Times New Roman"/>
                        <a:ea typeface="MS Mincho"/>
                      </a:endParaRPr>
                    </a:p>
                  </a:txBody>
                  <a:tcPr marL="68580" marR="68580" marT="0" marB="0"/>
                </a:tc>
                <a:tc>
                  <a:txBody>
                    <a:bodyPr/>
                    <a:lstStyle/>
                    <a:p>
                      <a:pPr>
                        <a:spcAft>
                          <a:spcPts val="0"/>
                        </a:spcAft>
                      </a:pPr>
                      <a:r>
                        <a:rPr lang="en-CA" sz="1100">
                          <a:effectLst/>
                        </a:rPr>
                        <a:t>Magic mushrooms (psilocybin), Peyote (mescaline), LSD, ayahuasca (DMT), Salvia, MDMA</a:t>
                      </a:r>
                      <a:endParaRPr lang="en-CA" sz="1200">
                        <a:effectLst/>
                        <a:latin typeface="Times New Roman"/>
                        <a:ea typeface="MS Mincho"/>
                      </a:endParaRPr>
                    </a:p>
                  </a:txBody>
                  <a:tcPr marL="68580" marR="68580" marT="0" marB="0"/>
                </a:tc>
              </a:tr>
              <a:tr h="0">
                <a:tc>
                  <a:txBody>
                    <a:bodyPr/>
                    <a:lstStyle/>
                    <a:p>
                      <a:pPr>
                        <a:spcAft>
                          <a:spcPts val="0"/>
                        </a:spcAft>
                      </a:pPr>
                      <a:r>
                        <a:rPr lang="en-CA" sz="1100" u="sng">
                          <a:effectLst/>
                        </a:rPr>
                        <a:t>Opiates</a:t>
                      </a:r>
                      <a:endParaRPr lang="en-CA" sz="1200">
                        <a:effectLst/>
                        <a:latin typeface="Times New Roman"/>
                        <a:ea typeface="MS Mincho"/>
                      </a:endParaRPr>
                    </a:p>
                  </a:txBody>
                  <a:tcPr marL="68580" marR="68580" marT="0" marB="0"/>
                </a:tc>
                <a:tc>
                  <a:txBody>
                    <a:bodyPr/>
                    <a:lstStyle/>
                    <a:p>
                      <a:pPr>
                        <a:spcAft>
                          <a:spcPts val="0"/>
                        </a:spcAft>
                      </a:pPr>
                      <a:r>
                        <a:rPr lang="en-CA" sz="1100">
                          <a:effectLst/>
                        </a:rPr>
                        <a:t>Pain reduction (analgesia); at higher doses depressant-like effects; euphoria</a:t>
                      </a:r>
                      <a:endParaRPr lang="en-CA" sz="1200">
                        <a:effectLst/>
                      </a:endParaRPr>
                    </a:p>
                    <a:p>
                      <a:pPr>
                        <a:spcAft>
                          <a:spcPts val="0"/>
                        </a:spcAft>
                      </a:pPr>
                      <a:r>
                        <a:rPr lang="en-CA" sz="1100">
                          <a:effectLst/>
                        </a:rPr>
                        <a:t> </a:t>
                      </a:r>
                      <a:endParaRPr lang="en-CA" sz="1200">
                        <a:effectLst/>
                        <a:latin typeface="Times New Roman"/>
                        <a:ea typeface="MS Mincho"/>
                      </a:endParaRPr>
                    </a:p>
                  </a:txBody>
                  <a:tcPr marL="68580" marR="68580" marT="0" marB="0"/>
                </a:tc>
                <a:tc>
                  <a:txBody>
                    <a:bodyPr/>
                    <a:lstStyle/>
                    <a:p>
                      <a:pPr>
                        <a:spcAft>
                          <a:spcPts val="0"/>
                        </a:spcAft>
                      </a:pPr>
                      <a:r>
                        <a:rPr lang="en-CA" sz="1100">
                          <a:effectLst/>
                        </a:rPr>
                        <a:t>Morphine, heroin, codeine, Oxycontin, Vicodin</a:t>
                      </a:r>
                      <a:endParaRPr lang="en-CA" sz="1200">
                        <a:effectLst/>
                        <a:latin typeface="Times New Roman"/>
                        <a:ea typeface="MS Mincho"/>
                      </a:endParaRPr>
                    </a:p>
                  </a:txBody>
                  <a:tcPr marL="68580" marR="68580" marT="0" marB="0"/>
                </a:tc>
              </a:tr>
              <a:tr h="0">
                <a:tc>
                  <a:txBody>
                    <a:bodyPr/>
                    <a:lstStyle/>
                    <a:p>
                      <a:pPr>
                        <a:spcAft>
                          <a:spcPts val="0"/>
                        </a:spcAft>
                      </a:pPr>
                      <a:r>
                        <a:rPr lang="en-CA" sz="1100" u="sng">
                          <a:effectLst/>
                        </a:rPr>
                        <a:t>Marijuana</a:t>
                      </a:r>
                      <a:endParaRPr lang="en-CA" sz="1200">
                        <a:effectLst/>
                        <a:latin typeface="Times New Roman"/>
                        <a:ea typeface="MS Mincho"/>
                      </a:endParaRPr>
                    </a:p>
                  </a:txBody>
                  <a:tcPr marL="68580" marR="68580" marT="0" marB="0"/>
                </a:tc>
                <a:tc>
                  <a:txBody>
                    <a:bodyPr/>
                    <a:lstStyle/>
                    <a:p>
                      <a:pPr>
                        <a:spcAft>
                          <a:spcPts val="0"/>
                        </a:spcAft>
                      </a:pPr>
                      <a:r>
                        <a:rPr lang="en-CA" sz="1100">
                          <a:effectLst/>
                        </a:rPr>
                        <a:t>Very complicated effects with similarities to stimulants, depressants and hallucinogens; changes in appetite; euphoria</a:t>
                      </a:r>
                      <a:endParaRPr lang="en-CA" sz="1200">
                        <a:effectLst/>
                      </a:endParaRPr>
                    </a:p>
                    <a:p>
                      <a:pPr>
                        <a:spcAft>
                          <a:spcPts val="0"/>
                        </a:spcAft>
                      </a:pPr>
                      <a:r>
                        <a:rPr lang="en-CA" sz="1100">
                          <a:effectLst/>
                        </a:rPr>
                        <a:t> </a:t>
                      </a:r>
                      <a:endParaRPr lang="en-CA" sz="1200">
                        <a:effectLst/>
                        <a:latin typeface="Times New Roman"/>
                        <a:ea typeface="MS Mincho"/>
                      </a:endParaRPr>
                    </a:p>
                  </a:txBody>
                  <a:tcPr marL="68580" marR="68580" marT="0" marB="0"/>
                </a:tc>
                <a:tc>
                  <a:txBody>
                    <a:bodyPr/>
                    <a:lstStyle/>
                    <a:p>
                      <a:pPr>
                        <a:spcAft>
                          <a:spcPts val="0"/>
                        </a:spcAft>
                      </a:pPr>
                      <a:r>
                        <a:rPr lang="en-CA" sz="1100" dirty="0">
                          <a:effectLst/>
                        </a:rPr>
                        <a:t>Marijuana</a:t>
                      </a:r>
                      <a:endParaRPr lang="en-CA" sz="1200" dirty="0">
                        <a:effectLst/>
                        <a:latin typeface="Times New Roman"/>
                        <a:ea typeface="MS Mincho"/>
                      </a:endParaRPr>
                    </a:p>
                  </a:txBody>
                  <a:tcPr marL="68580" marR="68580" marT="0" marB="0"/>
                </a:tc>
              </a:tr>
            </a:tbl>
          </a:graphicData>
        </a:graphic>
      </p:graphicFrame>
      <p:sp>
        <p:nvSpPr>
          <p:cNvPr id="4" name="TextBox 3"/>
          <p:cNvSpPr txBox="1"/>
          <p:nvPr/>
        </p:nvSpPr>
        <p:spPr>
          <a:xfrm>
            <a:off x="1828800" y="6103620"/>
            <a:ext cx="5578771" cy="307777"/>
          </a:xfrm>
          <a:prstGeom prst="rect">
            <a:avLst/>
          </a:prstGeom>
          <a:noFill/>
        </p:spPr>
        <p:txBody>
          <a:bodyPr wrap="none" rtlCol="0">
            <a:spAutoFit/>
          </a:bodyPr>
          <a:lstStyle/>
          <a:p>
            <a:r>
              <a:rPr lang="en-CA" sz="1400" b="1" dirty="0" smtClean="0">
                <a:solidFill>
                  <a:srgbClr val="000000"/>
                </a:solidFill>
              </a:rPr>
              <a:t>** euphoria means different things depending on the drug class</a:t>
            </a:r>
            <a:endParaRPr lang="en-CA" sz="1400" b="1" dirty="0">
              <a:solidFill>
                <a:srgbClr val="000000"/>
              </a:solidFill>
            </a:endParaRPr>
          </a:p>
        </p:txBody>
      </p:sp>
    </p:spTree>
    <p:extLst>
      <p:ext uri="{BB962C8B-B14F-4D97-AF65-F5344CB8AC3E}">
        <p14:creationId xmlns:p14="http://schemas.microsoft.com/office/powerpoint/2010/main" val="11326943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US" sz="3600" smtClean="0">
                <a:solidFill>
                  <a:schemeClr val="bg2"/>
                </a:solidFill>
                <a:effectLst/>
              </a:rPr>
              <a:t>Types of drugs:  Licit vs. Illicit</a:t>
            </a:r>
          </a:p>
        </p:txBody>
      </p:sp>
      <p:sp>
        <p:nvSpPr>
          <p:cNvPr id="39939" name="Rectangle 3"/>
          <p:cNvSpPr>
            <a:spLocks noGrp="1" noChangeArrowheads="1"/>
          </p:cNvSpPr>
          <p:nvPr>
            <p:ph type="body" idx="1"/>
          </p:nvPr>
        </p:nvSpPr>
        <p:spPr>
          <a:xfrm>
            <a:off x="457200" y="1905000"/>
            <a:ext cx="8229600" cy="3657600"/>
          </a:xfrm>
        </p:spPr>
        <p:txBody>
          <a:bodyPr/>
          <a:lstStyle/>
          <a:p>
            <a:pPr eaLnBrk="1" hangingPunct="1">
              <a:lnSpc>
                <a:spcPct val="90000"/>
              </a:lnSpc>
              <a:buClr>
                <a:schemeClr val="bg1"/>
              </a:buClr>
              <a:buFont typeface="Wingdings" pitchFamily="2" charset="2"/>
              <a:buChar char="§"/>
            </a:pPr>
            <a:r>
              <a:rPr lang="en-US" sz="2400" b="1" dirty="0" smtClean="0">
                <a:solidFill>
                  <a:srgbClr val="000000"/>
                </a:solidFill>
                <a:effectLst/>
              </a:rPr>
              <a:t>Licit drugs</a:t>
            </a:r>
          </a:p>
          <a:p>
            <a:pPr eaLnBrk="1" hangingPunct="1">
              <a:lnSpc>
                <a:spcPct val="90000"/>
              </a:lnSpc>
              <a:buClr>
                <a:schemeClr val="bg1"/>
              </a:buClr>
              <a:buFont typeface="Wingdings" pitchFamily="2" charset="2"/>
              <a:buNone/>
            </a:pPr>
            <a:r>
              <a:rPr lang="en-US" sz="2400" b="1" dirty="0" smtClean="0">
                <a:solidFill>
                  <a:srgbClr val="000000"/>
                </a:solidFill>
                <a:effectLst/>
              </a:rPr>
              <a:t>	</a:t>
            </a:r>
            <a:r>
              <a:rPr lang="en-US" sz="2000" dirty="0" smtClean="0">
                <a:solidFill>
                  <a:srgbClr val="000000"/>
                </a:solidFill>
                <a:effectLst/>
              </a:rPr>
              <a:t>Drugs whose manufacture, sale or possession is </a:t>
            </a:r>
            <a:r>
              <a:rPr lang="en-US" sz="2000" b="1" dirty="0" smtClean="0">
                <a:solidFill>
                  <a:srgbClr val="000000"/>
                </a:solidFill>
                <a:effectLst/>
              </a:rPr>
              <a:t>legal</a:t>
            </a:r>
            <a:r>
              <a:rPr lang="en-US" sz="2000" dirty="0" smtClean="0">
                <a:solidFill>
                  <a:srgbClr val="000000"/>
                </a:solidFill>
                <a:effectLst/>
              </a:rPr>
              <a:t> (e.g., alcohol, nicotine, caffeine, </a:t>
            </a:r>
            <a:r>
              <a:rPr lang="en-US" sz="2000" dirty="0" err="1" smtClean="0">
                <a:solidFill>
                  <a:srgbClr val="000000"/>
                </a:solidFill>
                <a:effectLst/>
              </a:rPr>
              <a:t>etc</a:t>
            </a:r>
            <a:r>
              <a:rPr lang="en-US" sz="2000" dirty="0" smtClean="0">
                <a:solidFill>
                  <a:srgbClr val="000000"/>
                </a:solidFill>
                <a:effectLst/>
              </a:rPr>
              <a:t>; age-requirements may be important)</a:t>
            </a:r>
          </a:p>
          <a:p>
            <a:pPr eaLnBrk="1" hangingPunct="1">
              <a:lnSpc>
                <a:spcPct val="90000"/>
              </a:lnSpc>
              <a:buClr>
                <a:schemeClr val="bg1"/>
              </a:buClr>
              <a:buFont typeface="Wingdings" pitchFamily="2" charset="2"/>
              <a:buChar char="§"/>
            </a:pPr>
            <a:endParaRPr lang="en-US" sz="2400" dirty="0" smtClean="0">
              <a:solidFill>
                <a:srgbClr val="000000"/>
              </a:solidFill>
              <a:effectLst/>
            </a:endParaRPr>
          </a:p>
          <a:p>
            <a:pPr eaLnBrk="1" hangingPunct="1">
              <a:lnSpc>
                <a:spcPct val="90000"/>
              </a:lnSpc>
              <a:buClr>
                <a:schemeClr val="bg1"/>
              </a:buClr>
              <a:buFont typeface="Wingdings" pitchFamily="2" charset="2"/>
              <a:buChar char="§"/>
            </a:pPr>
            <a:r>
              <a:rPr lang="en-US" sz="2400" b="1" dirty="0" smtClean="0">
                <a:solidFill>
                  <a:srgbClr val="000000"/>
                </a:solidFill>
                <a:effectLst/>
              </a:rPr>
              <a:t>Illicit drugs</a:t>
            </a:r>
            <a:endParaRPr lang="en-US" sz="2400" dirty="0" smtClean="0">
              <a:solidFill>
                <a:srgbClr val="000000"/>
              </a:solidFill>
              <a:effectLst/>
            </a:endParaRPr>
          </a:p>
          <a:p>
            <a:pPr eaLnBrk="1" hangingPunct="1">
              <a:lnSpc>
                <a:spcPct val="90000"/>
              </a:lnSpc>
              <a:buClr>
                <a:schemeClr val="bg1"/>
              </a:buClr>
              <a:buFont typeface="Wingdings" pitchFamily="2" charset="2"/>
              <a:buNone/>
            </a:pPr>
            <a:r>
              <a:rPr lang="en-US" sz="2400" dirty="0" smtClean="0">
                <a:solidFill>
                  <a:srgbClr val="000000"/>
                </a:solidFill>
                <a:effectLst/>
              </a:rPr>
              <a:t>	</a:t>
            </a:r>
            <a:r>
              <a:rPr lang="en-US" sz="2000" dirty="0" smtClean="0">
                <a:solidFill>
                  <a:srgbClr val="000000"/>
                </a:solidFill>
                <a:effectLst/>
              </a:rPr>
              <a:t>Drugs whose manufacture, sale or possession is </a:t>
            </a:r>
            <a:r>
              <a:rPr lang="en-US" sz="2000" b="1" dirty="0" smtClean="0">
                <a:solidFill>
                  <a:srgbClr val="000000"/>
                </a:solidFill>
                <a:effectLst/>
              </a:rPr>
              <a:t>illegal</a:t>
            </a:r>
            <a:r>
              <a:rPr lang="en-US" sz="2000" dirty="0" smtClean="0">
                <a:solidFill>
                  <a:srgbClr val="000000"/>
                </a:solidFill>
                <a:effectLst/>
              </a:rPr>
              <a:t> (e.g., heroin cocaine, amphetamines, marijuana, MDMA, LSD, GHB, </a:t>
            </a:r>
            <a:r>
              <a:rPr lang="en-US" sz="2000" dirty="0" err="1" smtClean="0">
                <a:solidFill>
                  <a:srgbClr val="000000"/>
                </a:solidFill>
                <a:effectLst/>
              </a:rPr>
              <a:t>etc</a:t>
            </a:r>
            <a:r>
              <a:rPr lang="en-US" sz="2000" dirty="0" smtClean="0">
                <a:solidFill>
                  <a:srgbClr val="000000"/>
                </a:solidFill>
                <a:effectLst/>
              </a:rPr>
              <a:t>)</a:t>
            </a:r>
          </a:p>
          <a:p>
            <a:pPr eaLnBrk="1" hangingPunct="1">
              <a:lnSpc>
                <a:spcPct val="90000"/>
              </a:lnSpc>
              <a:buClr>
                <a:schemeClr val="bg1"/>
              </a:buClr>
              <a:buFont typeface="Wingdings" pitchFamily="2" charset="2"/>
              <a:buNone/>
            </a:pPr>
            <a:endParaRPr lang="en-US" sz="2000" dirty="0">
              <a:solidFill>
                <a:srgbClr val="000000"/>
              </a:solidFill>
              <a:effectLst/>
            </a:endParaRPr>
          </a:p>
          <a:p>
            <a:pPr eaLnBrk="1" hangingPunct="1">
              <a:lnSpc>
                <a:spcPct val="90000"/>
              </a:lnSpc>
              <a:buClr>
                <a:schemeClr val="bg1"/>
              </a:buClr>
              <a:buFont typeface="Wingdings" pitchFamily="2" charset="2"/>
              <a:buNone/>
            </a:pPr>
            <a:r>
              <a:rPr lang="en-US" sz="2000" b="1" dirty="0" smtClean="0">
                <a:solidFill>
                  <a:srgbClr val="000000"/>
                </a:solidFill>
                <a:effectLst/>
              </a:rPr>
              <a:t>Stated Alternatively:</a:t>
            </a:r>
          </a:p>
          <a:p>
            <a:pPr eaLnBrk="1" hangingPunct="1">
              <a:lnSpc>
                <a:spcPct val="90000"/>
              </a:lnSpc>
              <a:buClr>
                <a:schemeClr val="bg1"/>
              </a:buClr>
              <a:buFont typeface="Wingdings" pitchFamily="2" charset="2"/>
              <a:buNone/>
            </a:pPr>
            <a:endParaRPr lang="en-US" sz="2000" b="1" dirty="0">
              <a:solidFill>
                <a:srgbClr val="000000"/>
              </a:solidFill>
              <a:effectLst/>
            </a:endParaRPr>
          </a:p>
          <a:p>
            <a:pPr eaLnBrk="1" hangingPunct="1">
              <a:lnSpc>
                <a:spcPct val="90000"/>
              </a:lnSpc>
              <a:buClr>
                <a:schemeClr val="bg1"/>
              </a:buClr>
              <a:buFont typeface="Wingdings" pitchFamily="2" charset="2"/>
              <a:buNone/>
            </a:pPr>
            <a:r>
              <a:rPr lang="en-US" sz="2000" b="1" dirty="0" smtClean="0">
                <a:solidFill>
                  <a:srgbClr val="000000"/>
                </a:solidFill>
                <a:effectLst/>
              </a:rPr>
              <a:t>Legal;  Legal so long as…;  Illegal</a:t>
            </a:r>
            <a:endParaRPr lang="en-US" sz="2400" b="1" dirty="0" smtClean="0">
              <a:solidFill>
                <a:srgbClr val="000000"/>
              </a:solidFill>
              <a:effectLst/>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685800"/>
            <a:ext cx="8229600" cy="1143000"/>
          </a:xfrm>
        </p:spPr>
        <p:txBody>
          <a:bodyPr/>
          <a:lstStyle/>
          <a:p>
            <a:pPr eaLnBrk="1" hangingPunct="1"/>
            <a:r>
              <a:rPr lang="en-US" sz="3600" smtClean="0">
                <a:solidFill>
                  <a:schemeClr val="bg2"/>
                </a:solidFill>
                <a:effectLst/>
              </a:rPr>
              <a:t>What do we really mean by “drug use” or a “drug problem”?</a:t>
            </a:r>
          </a:p>
        </p:txBody>
      </p:sp>
      <p:sp>
        <p:nvSpPr>
          <p:cNvPr id="38915" name="TextBox 4"/>
          <p:cNvSpPr txBox="1">
            <a:spLocks noChangeArrowheads="1"/>
          </p:cNvSpPr>
          <p:nvPr/>
        </p:nvSpPr>
        <p:spPr bwMode="auto">
          <a:xfrm>
            <a:off x="381000" y="2328863"/>
            <a:ext cx="4876800"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400">
                <a:solidFill>
                  <a:srgbClr val="000000"/>
                </a:solidFill>
              </a:rPr>
              <a:t>It’s imperative to always collect </a:t>
            </a:r>
            <a:r>
              <a:rPr lang="en-US" sz="2400" u="sng">
                <a:solidFill>
                  <a:srgbClr val="000000"/>
                </a:solidFill>
              </a:rPr>
              <a:t>DATA</a:t>
            </a:r>
          </a:p>
          <a:p>
            <a:pPr algn="ctr"/>
            <a:endParaRPr lang="en-US" sz="2400">
              <a:solidFill>
                <a:srgbClr val="000000"/>
              </a:solidFill>
            </a:endParaRPr>
          </a:p>
          <a:p>
            <a:pPr algn="ctr"/>
            <a:r>
              <a:rPr lang="en-US" sz="2400">
                <a:solidFill>
                  <a:srgbClr val="000000"/>
                </a:solidFill>
              </a:rPr>
              <a:t>Avoid meaningless statements like “(s)he uses drugs”</a:t>
            </a:r>
          </a:p>
        </p:txBody>
      </p:sp>
      <p:sp>
        <p:nvSpPr>
          <p:cNvPr id="6" name="Rectangle 17"/>
          <p:cNvSpPr txBox="1">
            <a:spLocks noChangeArrowheads="1"/>
          </p:cNvSpPr>
          <p:nvPr/>
        </p:nvSpPr>
        <p:spPr>
          <a:xfrm>
            <a:off x="6019800" y="2590800"/>
            <a:ext cx="2667000" cy="3429000"/>
          </a:xfrm>
          <a:prstGeom prst="rect">
            <a:avLst/>
          </a:prstGeom>
        </p:spPr>
        <p:txBody>
          <a:bodyPr/>
          <a:lstStyle/>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Who?</a:t>
            </a:r>
          </a:p>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What?</a:t>
            </a:r>
          </a:p>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When?</a:t>
            </a:r>
          </a:p>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Where?</a:t>
            </a:r>
          </a:p>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Why?</a:t>
            </a:r>
          </a:p>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How?</a:t>
            </a:r>
          </a:p>
          <a:p>
            <a:pPr marL="342900" indent="-342900">
              <a:lnSpc>
                <a:spcPct val="90000"/>
              </a:lnSpc>
              <a:spcBef>
                <a:spcPct val="20000"/>
              </a:spcBef>
              <a:buClr>
                <a:schemeClr val="bg1"/>
              </a:buClr>
              <a:buSzPct val="80000"/>
              <a:buFont typeface="Wingdings" pitchFamily="2" charset="2"/>
              <a:buChar char="n"/>
              <a:defRPr/>
            </a:pPr>
            <a:r>
              <a:rPr lang="en-US" sz="2800" kern="0">
                <a:solidFill>
                  <a:srgbClr val="000000"/>
                </a:solidFill>
                <a:latin typeface="+mn-lt"/>
              </a:rPr>
              <a:t>How much?</a:t>
            </a:r>
            <a:endParaRPr lang="en-US" sz="2800" kern="0" dirty="0">
              <a:solidFill>
                <a:srgbClr val="000000"/>
              </a:solidFill>
              <a:latin typeface="+mn-lt"/>
            </a:endParaRPr>
          </a:p>
        </p:txBody>
      </p:sp>
      <p:pic>
        <p:nvPicPr>
          <p:cNvPr id="38917" name="Picture 6" descr="Ch01_01SocialDrin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4756150"/>
            <a:ext cx="243840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18" name="Picture 7" descr="Ch01_02TeenDrink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24200" y="4756150"/>
            <a:ext cx="2487613"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1447800" y="258763"/>
            <a:ext cx="7848600" cy="808037"/>
          </a:xfrm>
        </p:spPr>
        <p:txBody>
          <a:bodyPr/>
          <a:lstStyle/>
          <a:p>
            <a:pPr eaLnBrk="1" hangingPunct="1"/>
            <a:r>
              <a:rPr lang="en-US" sz="3100" smtClean="0">
                <a:solidFill>
                  <a:schemeClr val="bg2"/>
                </a:solidFill>
                <a:effectLst/>
              </a:rPr>
              <a:t>Who is using drugs, how much, and why?</a:t>
            </a:r>
          </a:p>
        </p:txBody>
      </p:sp>
      <p:pic>
        <p:nvPicPr>
          <p:cNvPr id="45059" name="Picture 2" descr="Meyer Quenzer 2005 Fig 14-2 - retouch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 y="152400"/>
            <a:ext cx="1592263"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5060" name="Straight Connector 3"/>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8"/>
          <p:cNvSpPr>
            <a:spLocks noChangeArrowheads="1"/>
          </p:cNvSpPr>
          <p:nvPr/>
        </p:nvSpPr>
        <p:spPr bwMode="auto">
          <a:xfrm>
            <a:off x="6248400" y="4572000"/>
            <a:ext cx="1828800" cy="1981200"/>
          </a:xfrm>
          <a:prstGeom prst="rect">
            <a:avLst/>
          </a:prstGeom>
          <a:solidFill>
            <a:srgbClr val="7030A0">
              <a:alpha val="47842"/>
            </a:srgbClr>
          </a:solidFill>
          <a:ln w="9525" algn="ctr">
            <a:solidFill>
              <a:schemeClr val="tx1"/>
            </a:solidFill>
            <a:round/>
            <a:headEnd/>
            <a:tailEnd/>
          </a:ln>
        </p:spPr>
        <p:txBody>
          <a:bodyPr/>
          <a:lstStyle/>
          <a:p>
            <a:endParaRPr lang="en-US"/>
          </a:p>
        </p:txBody>
      </p:sp>
      <p:sp>
        <p:nvSpPr>
          <p:cNvPr id="46083" name="Rectangle 2"/>
          <p:cNvSpPr>
            <a:spLocks noGrp="1" noChangeArrowheads="1"/>
          </p:cNvSpPr>
          <p:nvPr>
            <p:ph type="title"/>
          </p:nvPr>
        </p:nvSpPr>
        <p:spPr>
          <a:xfrm>
            <a:off x="228600" y="152400"/>
            <a:ext cx="8686800" cy="808038"/>
          </a:xfrm>
        </p:spPr>
        <p:txBody>
          <a:bodyPr/>
          <a:lstStyle/>
          <a:p>
            <a:pPr eaLnBrk="1" hangingPunct="1"/>
            <a:r>
              <a:rPr lang="en-US" sz="3600" smtClean="0">
                <a:solidFill>
                  <a:schemeClr val="bg2"/>
                </a:solidFill>
                <a:effectLst/>
              </a:rPr>
              <a:t>Who is using drugs, how much, and why?</a:t>
            </a:r>
          </a:p>
        </p:txBody>
      </p:sp>
      <p:sp>
        <p:nvSpPr>
          <p:cNvPr id="7" name="Rectangle 3"/>
          <p:cNvSpPr txBox="1">
            <a:spLocks noChangeArrowheads="1"/>
          </p:cNvSpPr>
          <p:nvPr/>
        </p:nvSpPr>
        <p:spPr bwMode="auto">
          <a:xfrm>
            <a:off x="762000" y="990600"/>
            <a:ext cx="7620000" cy="4114800"/>
          </a:xfrm>
          <a:prstGeom prst="rect">
            <a:avLst/>
          </a:prstGeom>
          <a:noFill/>
          <a:ln w="9525">
            <a:noFill/>
            <a:miter lim="800000"/>
            <a:headEnd/>
            <a:tailEnd/>
          </a:ln>
          <a:effectLst/>
        </p:spPr>
        <p:txBody>
          <a:bodyPr/>
          <a:lstStyle/>
          <a:p>
            <a:pPr marL="342900" indent="-342900">
              <a:spcBef>
                <a:spcPct val="20000"/>
              </a:spcBef>
              <a:buClr>
                <a:schemeClr val="bg1"/>
              </a:buClr>
              <a:buSzPct val="100000"/>
              <a:buFont typeface="Wingdings" pitchFamily="2" charset="2"/>
              <a:buChar char="§"/>
              <a:defRPr/>
            </a:pPr>
            <a:r>
              <a:rPr lang="en-US" sz="2400" b="1" kern="0" dirty="0">
                <a:solidFill>
                  <a:srgbClr val="000000"/>
                </a:solidFill>
                <a:latin typeface="+mn-lt"/>
              </a:rPr>
              <a:t>Survey questionnaires</a:t>
            </a:r>
          </a:p>
          <a:p>
            <a:pPr marL="800100" lvl="1" indent="-342900">
              <a:spcBef>
                <a:spcPct val="20000"/>
              </a:spcBef>
              <a:buClr>
                <a:schemeClr val="bg1"/>
              </a:buClr>
              <a:buSzPct val="100000"/>
              <a:buFont typeface="Arial" pitchFamily="34" charset="0"/>
              <a:buChar char="•"/>
              <a:defRPr/>
            </a:pPr>
            <a:r>
              <a:rPr lang="en-US" sz="2000" kern="0" dirty="0">
                <a:solidFill>
                  <a:srgbClr val="000000"/>
                </a:solidFill>
                <a:latin typeface="+mn-lt"/>
              </a:rPr>
              <a:t>Door-to-door</a:t>
            </a:r>
          </a:p>
          <a:p>
            <a:pPr marL="800100" lvl="1" indent="-342900">
              <a:spcBef>
                <a:spcPct val="20000"/>
              </a:spcBef>
              <a:buClr>
                <a:schemeClr val="bg1"/>
              </a:buClr>
              <a:buSzPct val="100000"/>
              <a:buFont typeface="Arial" pitchFamily="34" charset="0"/>
              <a:buChar char="•"/>
              <a:defRPr/>
            </a:pPr>
            <a:r>
              <a:rPr lang="en-US" sz="2000" kern="0" dirty="0">
                <a:solidFill>
                  <a:srgbClr val="000000"/>
                </a:solidFill>
                <a:latin typeface="+mn-lt"/>
              </a:rPr>
              <a:t>Phone surveys</a:t>
            </a:r>
          </a:p>
          <a:p>
            <a:pPr marL="800100" lvl="1" indent="-342900">
              <a:spcBef>
                <a:spcPct val="20000"/>
              </a:spcBef>
              <a:buClr>
                <a:schemeClr val="bg1"/>
              </a:buClr>
              <a:buSzPct val="100000"/>
              <a:buFont typeface="Arial" pitchFamily="34" charset="0"/>
              <a:buChar char="•"/>
              <a:defRPr/>
            </a:pPr>
            <a:r>
              <a:rPr lang="en-US" sz="2000" kern="0" dirty="0">
                <a:solidFill>
                  <a:srgbClr val="000000"/>
                </a:solidFill>
                <a:latin typeface="+mn-lt"/>
              </a:rPr>
              <a:t>Classroom surveys</a:t>
            </a:r>
          </a:p>
          <a:p>
            <a:pPr marL="285750" indent="-285750">
              <a:spcBef>
                <a:spcPct val="20000"/>
              </a:spcBef>
              <a:buClr>
                <a:schemeClr val="bg1"/>
              </a:buClr>
              <a:buFont typeface="Wingdings" pitchFamily="2" charset="2"/>
              <a:buChar char="§"/>
              <a:defRPr/>
            </a:pPr>
            <a:r>
              <a:rPr lang="en-US" sz="2400" b="1" kern="0" dirty="0">
                <a:solidFill>
                  <a:srgbClr val="000000"/>
                </a:solidFill>
                <a:latin typeface="+mn-lt"/>
              </a:rPr>
              <a:t>Easy to </a:t>
            </a:r>
            <a:r>
              <a:rPr lang="en-US" sz="2400" b="1" kern="0" dirty="0" smtClean="0">
                <a:solidFill>
                  <a:srgbClr val="000000"/>
                </a:solidFill>
                <a:latin typeface="+mn-lt"/>
              </a:rPr>
              <a:t>use</a:t>
            </a:r>
            <a:endParaRPr lang="en-US" sz="2400" b="1" kern="0" dirty="0">
              <a:solidFill>
                <a:srgbClr val="000000"/>
              </a:solidFill>
              <a:latin typeface="+mn-lt"/>
            </a:endParaRPr>
          </a:p>
          <a:p>
            <a:pPr marL="285750" indent="-285750">
              <a:spcBef>
                <a:spcPct val="20000"/>
              </a:spcBef>
              <a:buClr>
                <a:schemeClr val="bg1"/>
              </a:buClr>
              <a:buFont typeface="Wingdings" pitchFamily="2" charset="2"/>
              <a:buChar char="§"/>
              <a:defRPr/>
            </a:pPr>
            <a:r>
              <a:rPr lang="en-US" sz="2400" b="1" kern="0" dirty="0" smtClean="0">
                <a:solidFill>
                  <a:srgbClr val="000000"/>
                </a:solidFill>
                <a:latin typeface="+mn-lt"/>
              </a:rPr>
              <a:t>Drawbacks</a:t>
            </a:r>
            <a:endParaRPr lang="en-US" sz="2400" b="1" kern="0" dirty="0">
              <a:solidFill>
                <a:srgbClr val="000000"/>
              </a:solidFill>
              <a:latin typeface="+mn-lt"/>
            </a:endParaRPr>
          </a:p>
        </p:txBody>
      </p:sp>
      <p:pic>
        <p:nvPicPr>
          <p:cNvPr id="46085" name="Picture 7" descr="Ontario student drug survey.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9600" y="4514850"/>
            <a:ext cx="1600200"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6" name="Picture 8" descr="Canadian addiction survey.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2000" y="4495800"/>
            <a:ext cx="1685925" cy="220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7" name="Picture 9" descr="Ontario Adult drug survey.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4495800"/>
            <a:ext cx="1573213"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8" name="TextBox 7"/>
          <p:cNvSpPr txBox="1">
            <a:spLocks noChangeArrowheads="1"/>
          </p:cNvSpPr>
          <p:nvPr/>
        </p:nvSpPr>
        <p:spPr bwMode="auto">
          <a:xfrm>
            <a:off x="6324600" y="4724400"/>
            <a:ext cx="1600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1400" b="1">
                <a:solidFill>
                  <a:srgbClr val="000000"/>
                </a:solidFill>
              </a:rPr>
              <a:t>Psychoactive Drug Use</a:t>
            </a:r>
          </a:p>
          <a:p>
            <a:pPr algn="ctr"/>
            <a:r>
              <a:rPr lang="en-US" sz="1400" b="1">
                <a:solidFill>
                  <a:srgbClr val="000000"/>
                </a:solidFill>
              </a:rPr>
              <a:t>And</a:t>
            </a:r>
          </a:p>
          <a:p>
            <a:pPr algn="ctr"/>
            <a:r>
              <a:rPr lang="en-US" sz="1400" b="1">
                <a:solidFill>
                  <a:srgbClr val="000000"/>
                </a:solidFill>
              </a:rPr>
              <a:t>Perceptions Survey</a:t>
            </a:r>
          </a:p>
          <a:p>
            <a:pPr algn="ctr"/>
            <a:endParaRPr lang="en-US" sz="1400" b="1">
              <a:solidFill>
                <a:srgbClr val="000000"/>
              </a:solidFill>
            </a:endParaRPr>
          </a:p>
          <a:p>
            <a:pPr algn="ctr"/>
            <a:r>
              <a:rPr lang="en-US" sz="1400" b="1">
                <a:solidFill>
                  <a:srgbClr val="000000"/>
                </a:solidFill>
              </a:rPr>
              <a:t>Laurier</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228600" y="152400"/>
            <a:ext cx="8686800" cy="808038"/>
          </a:xfrm>
        </p:spPr>
        <p:txBody>
          <a:bodyPr/>
          <a:lstStyle/>
          <a:p>
            <a:pPr eaLnBrk="1" hangingPunct="1"/>
            <a:r>
              <a:rPr lang="en-US" sz="3600" smtClean="0">
                <a:solidFill>
                  <a:schemeClr val="bg2"/>
                </a:solidFill>
                <a:effectLst/>
              </a:rPr>
              <a:t>Who is using drugs, how much, and why?</a:t>
            </a:r>
          </a:p>
        </p:txBody>
      </p:sp>
      <p:sp>
        <p:nvSpPr>
          <p:cNvPr id="7" name="Rectangle 3"/>
          <p:cNvSpPr txBox="1">
            <a:spLocks noChangeArrowheads="1"/>
          </p:cNvSpPr>
          <p:nvPr/>
        </p:nvSpPr>
        <p:spPr bwMode="auto">
          <a:xfrm>
            <a:off x="304800" y="1143000"/>
            <a:ext cx="8534400" cy="4114800"/>
          </a:xfrm>
          <a:prstGeom prst="rect">
            <a:avLst/>
          </a:prstGeom>
          <a:noFill/>
          <a:ln w="9525">
            <a:noFill/>
            <a:miter lim="800000"/>
            <a:headEnd/>
            <a:tailEnd/>
          </a:ln>
          <a:effectLst/>
        </p:spPr>
        <p:txBody>
          <a:bodyPr/>
          <a:lstStyle/>
          <a:p>
            <a:pPr marL="342900" indent="-342900">
              <a:spcBef>
                <a:spcPct val="20000"/>
              </a:spcBef>
              <a:buClr>
                <a:schemeClr val="bg1"/>
              </a:buClr>
              <a:buSzPct val="100000"/>
              <a:buFont typeface="Wingdings" pitchFamily="2" charset="2"/>
              <a:buChar char="§"/>
              <a:defRPr/>
            </a:pPr>
            <a:r>
              <a:rPr lang="en-US" sz="2400" b="1" kern="0" dirty="0">
                <a:solidFill>
                  <a:srgbClr val="000000"/>
                </a:solidFill>
                <a:latin typeface="+mn-lt"/>
              </a:rPr>
              <a:t>Who?</a:t>
            </a:r>
          </a:p>
          <a:p>
            <a:pPr marL="800100" lvl="1" indent="-342900">
              <a:spcBef>
                <a:spcPct val="20000"/>
              </a:spcBef>
              <a:buClr>
                <a:schemeClr val="bg1"/>
              </a:buClr>
              <a:buSzPct val="100000"/>
              <a:buFont typeface="Arial" pitchFamily="34" charset="0"/>
              <a:buChar char="•"/>
              <a:defRPr/>
            </a:pPr>
            <a:r>
              <a:rPr lang="en-US" sz="2000" kern="0" dirty="0">
                <a:solidFill>
                  <a:srgbClr val="000000"/>
                </a:solidFill>
                <a:latin typeface="+mn-lt"/>
              </a:rPr>
              <a:t>Questions about age, gender, socio-economic status, etc</a:t>
            </a:r>
          </a:p>
          <a:p>
            <a:pPr marL="800100" lvl="1" indent="-342900">
              <a:spcBef>
                <a:spcPct val="20000"/>
              </a:spcBef>
              <a:buClr>
                <a:schemeClr val="bg1"/>
              </a:buClr>
              <a:buSzPct val="100000"/>
              <a:buFont typeface="Arial" pitchFamily="34" charset="0"/>
              <a:buChar char="•"/>
              <a:defRPr/>
            </a:pPr>
            <a:endParaRPr lang="en-US" sz="2000" kern="0" dirty="0">
              <a:solidFill>
                <a:srgbClr val="000000"/>
              </a:solidFill>
              <a:latin typeface="+mn-lt"/>
            </a:endParaRPr>
          </a:p>
          <a:p>
            <a:pPr marL="285750" indent="-285750">
              <a:spcBef>
                <a:spcPct val="20000"/>
              </a:spcBef>
              <a:buClr>
                <a:schemeClr val="bg1"/>
              </a:buClr>
              <a:buFont typeface="Wingdings" pitchFamily="2" charset="2"/>
              <a:buChar char="§"/>
              <a:defRPr/>
            </a:pPr>
            <a:r>
              <a:rPr lang="en-US" sz="2400" b="1" kern="0" dirty="0">
                <a:solidFill>
                  <a:srgbClr val="000000"/>
                </a:solidFill>
                <a:latin typeface="+mn-lt"/>
              </a:rPr>
              <a:t>How much?</a:t>
            </a:r>
          </a:p>
          <a:p>
            <a:pPr>
              <a:defRPr/>
            </a:pPr>
            <a:r>
              <a:rPr lang="en-CA" sz="1600" b="1" dirty="0">
                <a:solidFill>
                  <a:srgbClr val="000000"/>
                </a:solidFill>
              </a:rPr>
              <a:t>	In the LAST 12 MONTHS, how often have you smoked a cigarette?</a:t>
            </a:r>
            <a:endParaRPr lang="en-US" sz="1600" dirty="0">
              <a:solidFill>
                <a:srgbClr val="000000"/>
              </a:solidFill>
            </a:endParaRPr>
          </a:p>
          <a:p>
            <a:pPr>
              <a:defRPr/>
            </a:pPr>
            <a:r>
              <a:rPr lang="en-CA" sz="1600" dirty="0">
                <a:solidFill>
                  <a:srgbClr val="000000"/>
                </a:solidFill>
              </a:rPr>
              <a:t>	   A.  Once per month or less</a:t>
            </a:r>
            <a:endParaRPr lang="en-US" sz="1600" dirty="0">
              <a:solidFill>
                <a:srgbClr val="000000"/>
              </a:solidFill>
            </a:endParaRPr>
          </a:p>
          <a:p>
            <a:pPr>
              <a:defRPr/>
            </a:pPr>
            <a:r>
              <a:rPr lang="en-CA" sz="1600" dirty="0">
                <a:solidFill>
                  <a:srgbClr val="000000"/>
                </a:solidFill>
              </a:rPr>
              <a:t>	   B.  2 or 3 times per month</a:t>
            </a:r>
            <a:endParaRPr lang="en-US" sz="1600" dirty="0">
              <a:solidFill>
                <a:srgbClr val="000000"/>
              </a:solidFill>
            </a:endParaRPr>
          </a:p>
          <a:p>
            <a:pPr>
              <a:defRPr/>
            </a:pPr>
            <a:r>
              <a:rPr lang="en-CA" sz="1600" dirty="0">
                <a:solidFill>
                  <a:srgbClr val="000000"/>
                </a:solidFill>
              </a:rPr>
              <a:t>	   C.  Once per week</a:t>
            </a:r>
            <a:endParaRPr lang="en-US" sz="1600" dirty="0">
              <a:solidFill>
                <a:srgbClr val="000000"/>
              </a:solidFill>
            </a:endParaRPr>
          </a:p>
          <a:p>
            <a:pPr>
              <a:defRPr/>
            </a:pPr>
            <a:r>
              <a:rPr lang="en-CA" sz="1600" dirty="0">
                <a:solidFill>
                  <a:srgbClr val="000000"/>
                </a:solidFill>
              </a:rPr>
              <a:t>	   D.  2 or 3 times per week</a:t>
            </a:r>
            <a:endParaRPr lang="en-US" sz="1600" dirty="0">
              <a:solidFill>
                <a:srgbClr val="000000"/>
              </a:solidFill>
            </a:endParaRPr>
          </a:p>
          <a:p>
            <a:pPr>
              <a:defRPr/>
            </a:pPr>
            <a:r>
              <a:rPr lang="en-CA" sz="1600" dirty="0">
                <a:solidFill>
                  <a:srgbClr val="000000"/>
                </a:solidFill>
              </a:rPr>
              <a:t>	   E.  4 or 5 times per week</a:t>
            </a:r>
            <a:endParaRPr lang="en-US" sz="1600" dirty="0">
              <a:solidFill>
                <a:srgbClr val="000000"/>
              </a:solidFill>
            </a:endParaRPr>
          </a:p>
          <a:p>
            <a:pPr>
              <a:defRPr/>
            </a:pPr>
            <a:r>
              <a:rPr lang="en-CA" sz="1600" dirty="0">
                <a:solidFill>
                  <a:srgbClr val="000000"/>
                </a:solidFill>
              </a:rPr>
              <a:t>	   F.   6 or 7 times per week (e.g., almost every day)</a:t>
            </a:r>
            <a:endParaRPr lang="en-US" sz="1600" dirty="0">
              <a:solidFill>
                <a:srgbClr val="000000"/>
              </a:solidFill>
            </a:endParaRPr>
          </a:p>
          <a:p>
            <a:pPr>
              <a:defRPr/>
            </a:pPr>
            <a:r>
              <a:rPr lang="en-CA" sz="1600" dirty="0">
                <a:solidFill>
                  <a:srgbClr val="000000"/>
                </a:solidFill>
              </a:rPr>
              <a:t>	   G.  I have never taken more than a few ‘puffs’ of a cigarette at any time in my life</a:t>
            </a:r>
            <a:endParaRPr lang="en-US" sz="1600" dirty="0">
              <a:solidFill>
                <a:srgbClr val="000000"/>
              </a:solidFill>
            </a:endParaRPr>
          </a:p>
          <a:p>
            <a:pPr>
              <a:defRPr/>
            </a:pPr>
            <a:r>
              <a:rPr lang="en-CA" sz="1600" dirty="0">
                <a:solidFill>
                  <a:srgbClr val="000000"/>
                </a:solidFill>
              </a:rPr>
              <a:t>	   H.  I have never smoked a cigarette at any time in my life</a:t>
            </a:r>
            <a:endParaRPr lang="en-US" sz="1600" dirty="0">
              <a:solidFill>
                <a:srgbClr val="000000"/>
              </a:solidFill>
            </a:endParaRPr>
          </a:p>
          <a:p>
            <a:pPr>
              <a:defRPr/>
            </a:pPr>
            <a:r>
              <a:rPr lang="en-CA" sz="1600" dirty="0">
                <a:solidFill>
                  <a:srgbClr val="000000"/>
                </a:solidFill>
              </a:rPr>
              <a:t>	   I.    I do not know what a cigarette is</a:t>
            </a:r>
            <a:endParaRPr lang="en-US" sz="1600" dirty="0">
              <a:solidFill>
                <a:srgbClr val="000000"/>
              </a:solidFill>
            </a:endParaRPr>
          </a:p>
          <a:p>
            <a:pPr marL="285750" indent="-285750">
              <a:spcBef>
                <a:spcPct val="20000"/>
              </a:spcBef>
              <a:buClr>
                <a:schemeClr val="bg1"/>
              </a:buClr>
              <a:defRPr/>
            </a:pPr>
            <a:endParaRPr lang="en-US" sz="2400" b="1" kern="0" dirty="0">
              <a:solidFill>
                <a:srgbClr val="000000"/>
              </a:solidFill>
              <a:latin typeface="+mn-lt"/>
            </a:endParaRPr>
          </a:p>
          <a:p>
            <a:pPr marL="285750" indent="-285750">
              <a:spcBef>
                <a:spcPct val="20000"/>
              </a:spcBef>
              <a:buClr>
                <a:schemeClr val="bg1"/>
              </a:buClr>
              <a:buFont typeface="Wingdings" pitchFamily="2" charset="2"/>
              <a:buChar char="§"/>
              <a:defRPr/>
            </a:pPr>
            <a:r>
              <a:rPr lang="en-US" sz="2400" b="1" kern="0" dirty="0">
                <a:solidFill>
                  <a:srgbClr val="000000"/>
                </a:solidFill>
                <a:latin typeface="+mn-lt"/>
              </a:rPr>
              <a:t>Why?</a:t>
            </a:r>
          </a:p>
          <a:p>
            <a:pPr marL="742950" lvl="1" indent="-285750">
              <a:spcBef>
                <a:spcPct val="20000"/>
              </a:spcBef>
              <a:buClr>
                <a:schemeClr val="bg1"/>
              </a:buClr>
              <a:buFont typeface="Arial" pitchFamily="34" charset="0"/>
              <a:buChar char="•"/>
              <a:defRPr/>
            </a:pPr>
            <a:r>
              <a:rPr lang="en-US" sz="2000" kern="0" dirty="0">
                <a:solidFill>
                  <a:srgbClr val="000000"/>
                </a:solidFill>
                <a:latin typeface="+mn-lt"/>
              </a:rPr>
              <a:t>Correlations with risk factors, protective factors, attitudes, etc.</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28600" y="274638"/>
            <a:ext cx="8686800" cy="1143000"/>
          </a:xfrm>
        </p:spPr>
        <p:txBody>
          <a:bodyPr/>
          <a:lstStyle/>
          <a:p>
            <a:pPr eaLnBrk="1" hangingPunct="1"/>
            <a:r>
              <a:rPr lang="en-US" sz="3200" smtClean="0">
                <a:solidFill>
                  <a:schemeClr val="bg2"/>
                </a:solidFill>
                <a:effectLst/>
              </a:rPr>
              <a:t>Survey Findings:</a:t>
            </a:r>
            <a:br>
              <a:rPr lang="en-US" sz="3200" smtClean="0">
                <a:solidFill>
                  <a:schemeClr val="bg2"/>
                </a:solidFill>
                <a:effectLst/>
              </a:rPr>
            </a:br>
            <a:r>
              <a:rPr lang="en-US" sz="2000" smtClean="0">
                <a:solidFill>
                  <a:schemeClr val="bg2"/>
                </a:solidFill>
                <a:effectLst/>
              </a:rPr>
              <a:t>How many people have tried a drug?</a:t>
            </a:r>
            <a:br>
              <a:rPr lang="en-US" sz="2000" smtClean="0">
                <a:solidFill>
                  <a:schemeClr val="bg2"/>
                </a:solidFill>
                <a:effectLst/>
              </a:rPr>
            </a:br>
            <a:r>
              <a:rPr lang="en-US" sz="2000" smtClean="0">
                <a:solidFill>
                  <a:schemeClr val="bg2"/>
                </a:solidFill>
                <a:effectLst/>
              </a:rPr>
              <a:t>And of those who have tried, what percent developed a dependency?</a:t>
            </a:r>
            <a:endParaRPr lang="en-US" sz="3200" smtClean="0">
              <a:solidFill>
                <a:schemeClr val="bg2"/>
              </a:solidFill>
              <a:effectLst/>
            </a:endParaRPr>
          </a:p>
        </p:txBody>
      </p:sp>
      <p:sp>
        <p:nvSpPr>
          <p:cNvPr id="48132" name="Rectangle 5"/>
          <p:cNvSpPr>
            <a:spLocks noChangeArrowheads="1"/>
          </p:cNvSpPr>
          <p:nvPr/>
        </p:nvSpPr>
        <p:spPr bwMode="auto">
          <a:xfrm>
            <a:off x="4572000" y="2590800"/>
            <a:ext cx="1143000" cy="381000"/>
          </a:xfrm>
          <a:prstGeom prst="rect">
            <a:avLst/>
          </a:prstGeom>
          <a:solidFill>
            <a:schemeClr val="tx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US"/>
          </a:p>
        </p:txBody>
      </p:sp>
      <p:sp>
        <p:nvSpPr>
          <p:cNvPr id="48133" name="TextBox 6"/>
          <p:cNvSpPr txBox="1">
            <a:spLocks noChangeArrowheads="1"/>
          </p:cNvSpPr>
          <p:nvPr/>
        </p:nvSpPr>
        <p:spPr bwMode="auto">
          <a:xfrm>
            <a:off x="2062163" y="2362200"/>
            <a:ext cx="6853237"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dirty="0">
                <a:solidFill>
                  <a:srgbClr val="000000"/>
                </a:solidFill>
              </a:rPr>
              <a:t>Drug		Percent who’ve	</a:t>
            </a:r>
            <a:r>
              <a:rPr lang="en-US" u="sng" dirty="0">
                <a:solidFill>
                  <a:srgbClr val="000000"/>
                </a:solidFill>
              </a:rPr>
              <a:t>Of those who’ve tried</a:t>
            </a:r>
            <a:r>
              <a:rPr lang="en-US" dirty="0">
                <a:solidFill>
                  <a:srgbClr val="000000"/>
                </a:solidFill>
              </a:rPr>
              <a:t> it,</a:t>
            </a:r>
          </a:p>
          <a:p>
            <a:r>
              <a:rPr lang="en-US" dirty="0">
                <a:solidFill>
                  <a:srgbClr val="000000"/>
                </a:solidFill>
              </a:rPr>
              <a:t>		tried it		percent that are dependent</a:t>
            </a:r>
          </a:p>
          <a:p>
            <a:endParaRPr lang="en-US" dirty="0">
              <a:solidFill>
                <a:srgbClr val="000000"/>
              </a:solidFill>
            </a:endParaRPr>
          </a:p>
          <a:p>
            <a:r>
              <a:rPr lang="en-US" dirty="0">
                <a:solidFill>
                  <a:srgbClr val="000000"/>
                </a:solidFill>
              </a:rPr>
              <a:t>Tobacco		76%		32%</a:t>
            </a:r>
          </a:p>
          <a:p>
            <a:r>
              <a:rPr lang="en-US" dirty="0">
                <a:solidFill>
                  <a:srgbClr val="000000"/>
                </a:solidFill>
              </a:rPr>
              <a:t>Alcohol		92%		15%</a:t>
            </a:r>
          </a:p>
          <a:p>
            <a:r>
              <a:rPr lang="en-US" dirty="0">
                <a:solidFill>
                  <a:srgbClr val="000000"/>
                </a:solidFill>
              </a:rPr>
              <a:t>Cannabis	46%		9%</a:t>
            </a:r>
          </a:p>
          <a:p>
            <a:r>
              <a:rPr lang="en-US" dirty="0">
                <a:solidFill>
                  <a:srgbClr val="000000"/>
                </a:solidFill>
              </a:rPr>
              <a:t>Cocaine		16%		16%</a:t>
            </a:r>
          </a:p>
          <a:p>
            <a:r>
              <a:rPr lang="en-US" dirty="0">
                <a:solidFill>
                  <a:srgbClr val="000000"/>
                </a:solidFill>
              </a:rPr>
              <a:t>Hallucinogens	11%		5%</a:t>
            </a:r>
          </a:p>
          <a:p>
            <a:r>
              <a:rPr lang="en-US" dirty="0">
                <a:solidFill>
                  <a:srgbClr val="000000"/>
                </a:solidFill>
              </a:rPr>
              <a:t>Heroin		2%		23%</a:t>
            </a:r>
          </a:p>
          <a:p>
            <a:endParaRPr lang="en-US" dirty="0">
              <a:solidFill>
                <a:srgbClr val="000000"/>
              </a:solidFill>
            </a:endParaRPr>
          </a:p>
        </p:txBody>
      </p:sp>
      <p:pic>
        <p:nvPicPr>
          <p:cNvPr id="48134" name="Picture 2" descr="http://neoavatara.files.wordpress.com/2009/01/happy-face_happyface_smiley_2400x2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3733800"/>
            <a:ext cx="419100"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a:xfrm>
            <a:off x="228600" y="228600"/>
            <a:ext cx="8686800" cy="1143000"/>
          </a:xfrm>
        </p:spPr>
        <p:txBody>
          <a:bodyPr/>
          <a:lstStyle/>
          <a:p>
            <a:pPr eaLnBrk="1" hangingPunct="1"/>
            <a:r>
              <a:rPr lang="en-US" sz="3200" dirty="0" smtClean="0">
                <a:solidFill>
                  <a:schemeClr val="bg2"/>
                </a:solidFill>
                <a:effectLst/>
              </a:rPr>
              <a:t>War on availability?</a:t>
            </a:r>
          </a:p>
        </p:txBody>
      </p:sp>
      <p:sp>
        <p:nvSpPr>
          <p:cNvPr id="52227" name="TextBox 4"/>
          <p:cNvSpPr txBox="1">
            <a:spLocks noChangeArrowheads="1"/>
          </p:cNvSpPr>
          <p:nvPr/>
        </p:nvSpPr>
        <p:spPr bwMode="auto">
          <a:xfrm>
            <a:off x="8667750" y="6734175"/>
            <a:ext cx="476250"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
                <a:solidFill>
                  <a:srgbClr val="000000"/>
                </a:solidFill>
              </a:rPr>
              <a:t>Hart et al. 2009 Chapter 1</a:t>
            </a:r>
          </a:p>
        </p:txBody>
      </p:sp>
      <p:pic>
        <p:nvPicPr>
          <p:cNvPr id="52228" name="Picture 17" descr="Ch01_Fig01"/>
          <p:cNvPicPr>
            <a:picLocks noGrp="1" noChangeAspect="1" noChangeArrowheads="1"/>
          </p:cNvPicPr>
          <p:nvPr>
            <p:ph/>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685800" y="1603375"/>
            <a:ext cx="7669213" cy="4954588"/>
          </a:xfr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5" name="TextBox 9"/>
          <p:cNvSpPr txBox="1">
            <a:spLocks noChangeArrowheads="1"/>
          </p:cNvSpPr>
          <p:nvPr/>
        </p:nvSpPr>
        <p:spPr bwMode="auto">
          <a:xfrm>
            <a:off x="3352800" y="990600"/>
            <a:ext cx="23955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t>All drugs pooled</a:t>
            </a:r>
          </a:p>
        </p:txBody>
      </p:sp>
      <p:pic>
        <p:nvPicPr>
          <p:cNvPr id="54276" name="Picture 10" descr="Koob Le Moal 2006 Fig 1-7 - retouch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822450"/>
            <a:ext cx="7065963"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Rectangle 2"/>
          <p:cNvSpPr>
            <a:spLocks noGrp="1" noChangeArrowheads="1"/>
          </p:cNvSpPr>
          <p:nvPr>
            <p:ph type="title"/>
          </p:nvPr>
        </p:nvSpPr>
        <p:spPr>
          <a:xfrm>
            <a:off x="228600" y="228600"/>
            <a:ext cx="8686800" cy="1143000"/>
          </a:xfrm>
        </p:spPr>
        <p:txBody>
          <a:bodyPr/>
          <a:lstStyle/>
          <a:p>
            <a:pPr eaLnBrk="1" hangingPunct="1"/>
            <a:r>
              <a:rPr lang="en-US" sz="3200" smtClean="0">
                <a:solidFill>
                  <a:schemeClr val="bg2"/>
                </a:solidFill>
                <a:effectLst/>
              </a:rPr>
              <a:t>Survey Findings:</a:t>
            </a:r>
            <a:br>
              <a:rPr lang="en-US" sz="3200" smtClean="0">
                <a:solidFill>
                  <a:schemeClr val="bg2"/>
                </a:solidFill>
                <a:effectLst/>
              </a:rPr>
            </a:br>
            <a:r>
              <a:rPr lang="en-US" sz="2400" smtClean="0">
                <a:solidFill>
                  <a:schemeClr val="bg2"/>
                </a:solidFill>
                <a:effectLst/>
              </a:rPr>
              <a:t>Relationship between onset age and likelihood of adulthood dependence</a:t>
            </a:r>
            <a:endParaRPr lang="en-US" sz="3200" smtClean="0">
              <a:solidFill>
                <a:schemeClr val="bg2"/>
              </a:solidFill>
              <a:effectLst/>
            </a:endParaRPr>
          </a:p>
        </p:txBody>
      </p:sp>
      <p:sp>
        <p:nvSpPr>
          <p:cNvPr id="54278" name="TextBox 8"/>
          <p:cNvSpPr txBox="1">
            <a:spLocks noChangeArrowheads="1"/>
          </p:cNvSpPr>
          <p:nvPr/>
        </p:nvSpPr>
        <p:spPr bwMode="auto">
          <a:xfrm>
            <a:off x="5334000" y="2286000"/>
            <a:ext cx="26828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600" b="1">
                <a:solidFill>
                  <a:srgbClr val="000000"/>
                </a:solidFill>
              </a:rPr>
              <a:t>All drugs pooled together</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6322" name="Picture 4" descr="Tab_1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830263"/>
            <a:ext cx="4800600" cy="744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txBox="1">
            <a:spLocks noChangeArrowheads="1"/>
          </p:cNvSpPr>
          <p:nvPr/>
        </p:nvSpPr>
        <p:spPr>
          <a:xfrm>
            <a:off x="228600" y="76200"/>
            <a:ext cx="8686800" cy="1143000"/>
          </a:xfrm>
          <a:prstGeom prst="rect">
            <a:avLst/>
          </a:prstGeom>
        </p:spPr>
        <p:txBody>
          <a:bodyPr/>
          <a:lstStyle/>
          <a:p>
            <a:pPr algn="ctr" eaLnBrk="1" hangingPunct="1">
              <a:defRPr/>
            </a:pPr>
            <a:r>
              <a:rPr lang="en-US" sz="3200" kern="0" dirty="0">
                <a:solidFill>
                  <a:schemeClr val="bg2"/>
                </a:solidFill>
                <a:latin typeface="+mj-lt"/>
                <a:ea typeface="+mj-ea"/>
                <a:cs typeface="+mj-cs"/>
              </a:rPr>
              <a:t>Survey Findings:</a:t>
            </a:r>
            <a:br>
              <a:rPr lang="en-US" sz="3200" kern="0" dirty="0">
                <a:solidFill>
                  <a:schemeClr val="bg2"/>
                </a:solidFill>
                <a:latin typeface="+mj-lt"/>
                <a:ea typeface="+mj-ea"/>
                <a:cs typeface="+mj-cs"/>
              </a:rPr>
            </a:br>
            <a:r>
              <a:rPr lang="en-US" sz="2400" kern="0" dirty="0">
                <a:solidFill>
                  <a:schemeClr val="bg2"/>
                </a:solidFill>
                <a:latin typeface="+mj-lt"/>
                <a:ea typeface="+mj-ea"/>
                <a:cs typeface="+mj-cs"/>
              </a:rPr>
              <a:t>Who is using drugs?  </a:t>
            </a:r>
            <a:r>
              <a:rPr lang="en-US" sz="2400" b="1" kern="0" dirty="0">
                <a:solidFill>
                  <a:schemeClr val="bg2"/>
                </a:solidFill>
                <a:latin typeface="+mj-lt"/>
                <a:ea typeface="+mj-ea"/>
                <a:cs typeface="+mj-cs"/>
              </a:rPr>
              <a:t>Ethnic profiles</a:t>
            </a:r>
            <a:endParaRPr lang="en-US" sz="3200" b="1" kern="0" dirty="0">
              <a:solidFill>
                <a:schemeClr val="bg2"/>
              </a:solidFill>
              <a:latin typeface="+mj-lt"/>
              <a:ea typeface="+mj-ea"/>
              <a:cs typeface="+mj-cs"/>
            </a:endParaRPr>
          </a:p>
        </p:txBody>
      </p:sp>
      <p:pic>
        <p:nvPicPr>
          <p:cNvPr id="56325"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4267200"/>
            <a:ext cx="6477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6" name="TextBox 8"/>
          <p:cNvSpPr txBox="1">
            <a:spLocks noChangeArrowheads="1"/>
          </p:cNvSpPr>
          <p:nvPr/>
        </p:nvSpPr>
        <p:spPr bwMode="auto">
          <a:xfrm>
            <a:off x="6934200" y="3951288"/>
            <a:ext cx="22098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600" b="1">
                <a:solidFill>
                  <a:srgbClr val="000000"/>
                </a:solidFill>
              </a:rPr>
              <a:t>What are the potential confounds in a high school survey?</a:t>
            </a:r>
            <a:endParaRPr lang="en-US" sz="1600">
              <a:solidFill>
                <a:srgbClr val="00000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5" descr="Meyer Quenzer 2005 Fig Table 9-5 - retouch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371599"/>
            <a:ext cx="4727748" cy="534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2"/>
          <p:cNvSpPr txBox="1">
            <a:spLocks noChangeArrowheads="1"/>
          </p:cNvSpPr>
          <p:nvPr/>
        </p:nvSpPr>
        <p:spPr>
          <a:xfrm>
            <a:off x="228600" y="76200"/>
            <a:ext cx="8686800" cy="1143000"/>
          </a:xfrm>
          <a:prstGeom prst="rect">
            <a:avLst/>
          </a:prstGeom>
        </p:spPr>
        <p:txBody>
          <a:bodyPr/>
          <a:lstStyle/>
          <a:p>
            <a:pPr algn="ctr" eaLnBrk="1" hangingPunct="1">
              <a:defRPr/>
            </a:pPr>
            <a:r>
              <a:rPr lang="en-US" sz="3200" kern="0" dirty="0">
                <a:solidFill>
                  <a:schemeClr val="bg2"/>
                </a:solidFill>
                <a:latin typeface="+mj-lt"/>
                <a:ea typeface="+mj-ea"/>
                <a:cs typeface="+mj-cs"/>
              </a:rPr>
              <a:t>Survey Findings:</a:t>
            </a:r>
            <a:br>
              <a:rPr lang="en-US" sz="3200" kern="0" dirty="0">
                <a:solidFill>
                  <a:schemeClr val="bg2"/>
                </a:solidFill>
                <a:latin typeface="+mj-lt"/>
                <a:ea typeface="+mj-ea"/>
                <a:cs typeface="+mj-cs"/>
              </a:rPr>
            </a:br>
            <a:r>
              <a:rPr lang="en-US" sz="2400" kern="0" dirty="0">
                <a:solidFill>
                  <a:schemeClr val="bg2"/>
                </a:solidFill>
                <a:latin typeface="+mj-lt"/>
                <a:ea typeface="+mj-ea"/>
                <a:cs typeface="+mj-cs"/>
              </a:rPr>
              <a:t>Who is using drugs?  </a:t>
            </a:r>
            <a:r>
              <a:rPr lang="en-US" sz="2400" b="1" kern="0" dirty="0">
                <a:solidFill>
                  <a:schemeClr val="bg2"/>
                </a:solidFill>
                <a:latin typeface="+mj-lt"/>
                <a:ea typeface="+mj-ea"/>
                <a:cs typeface="+mj-cs"/>
              </a:rPr>
              <a:t>Male vs. female</a:t>
            </a:r>
          </a:p>
          <a:p>
            <a:pPr algn="ctr" eaLnBrk="1" hangingPunct="1">
              <a:defRPr/>
            </a:pPr>
            <a:r>
              <a:rPr lang="en-US" sz="2400" kern="0" dirty="0">
                <a:solidFill>
                  <a:schemeClr val="bg2"/>
                </a:solidFill>
                <a:latin typeface="+mj-lt"/>
                <a:ea typeface="+mj-ea"/>
                <a:cs typeface="+mj-cs"/>
              </a:rPr>
              <a:t>binge drinking outcomes</a:t>
            </a:r>
            <a:endParaRPr lang="en-US" sz="3200" kern="0" dirty="0">
              <a:solidFill>
                <a:schemeClr val="bg2"/>
              </a:solidFill>
              <a:latin typeface="+mj-lt"/>
              <a:ea typeface="+mj-ea"/>
              <a:cs typeface="+mj-cs"/>
            </a:endParaRPr>
          </a:p>
        </p:txBody>
      </p:sp>
      <p:pic>
        <p:nvPicPr>
          <p:cNvPr id="58373"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733800"/>
            <a:ext cx="571500"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4" name="TextBox 8"/>
          <p:cNvSpPr txBox="1">
            <a:spLocks noChangeArrowheads="1"/>
          </p:cNvSpPr>
          <p:nvPr/>
        </p:nvSpPr>
        <p:spPr bwMode="auto">
          <a:xfrm>
            <a:off x="6858000" y="3267075"/>
            <a:ext cx="2133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b="1">
                <a:solidFill>
                  <a:srgbClr val="000000"/>
                </a:solidFill>
              </a:rPr>
              <a:t>What are the obvious trends from these data?</a:t>
            </a:r>
            <a:endParaRPr lang="en-US">
              <a:solidFill>
                <a:srgbClr val="000000"/>
              </a:solidFill>
            </a:endParaRPr>
          </a:p>
        </p:txBody>
      </p:sp>
    </p:spTree>
    <p:extLst>
      <p:ext uri="{BB962C8B-B14F-4D97-AF65-F5344CB8AC3E}">
        <p14:creationId xmlns:p14="http://schemas.microsoft.com/office/powerpoint/2010/main" val="105704639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TextBox 9"/>
          <p:cNvSpPr txBox="1">
            <a:spLocks noChangeArrowheads="1"/>
          </p:cNvSpPr>
          <p:nvPr/>
        </p:nvSpPr>
        <p:spPr bwMode="auto">
          <a:xfrm>
            <a:off x="3352800" y="990600"/>
            <a:ext cx="23955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t>All drugs pooled</a:t>
            </a:r>
          </a:p>
        </p:txBody>
      </p:sp>
      <p:sp>
        <p:nvSpPr>
          <p:cNvPr id="59395" name="Rectangle 2"/>
          <p:cNvSpPr>
            <a:spLocks noGrp="1" noChangeArrowheads="1"/>
          </p:cNvSpPr>
          <p:nvPr>
            <p:ph type="title"/>
          </p:nvPr>
        </p:nvSpPr>
        <p:spPr>
          <a:xfrm>
            <a:off x="228600" y="228600"/>
            <a:ext cx="8686800" cy="1143000"/>
          </a:xfrm>
        </p:spPr>
        <p:txBody>
          <a:bodyPr/>
          <a:lstStyle/>
          <a:p>
            <a:pPr eaLnBrk="1" hangingPunct="1"/>
            <a:r>
              <a:rPr lang="en-US" sz="3200" smtClean="0">
                <a:solidFill>
                  <a:schemeClr val="bg2"/>
                </a:solidFill>
                <a:effectLst/>
              </a:rPr>
              <a:t>Survey Findings:</a:t>
            </a:r>
            <a:br>
              <a:rPr lang="en-US" sz="3200" smtClean="0">
                <a:solidFill>
                  <a:schemeClr val="bg2"/>
                </a:solidFill>
                <a:effectLst/>
              </a:rPr>
            </a:br>
            <a:r>
              <a:rPr lang="en-US" sz="2400" smtClean="0">
                <a:solidFill>
                  <a:schemeClr val="bg2"/>
                </a:solidFill>
                <a:effectLst/>
              </a:rPr>
              <a:t>Correlates of drug use:  </a:t>
            </a:r>
            <a:r>
              <a:rPr lang="en-US" sz="2400" b="1" smtClean="0">
                <a:solidFill>
                  <a:schemeClr val="bg2"/>
                </a:solidFill>
                <a:effectLst/>
              </a:rPr>
              <a:t>risk factors and protective factors</a:t>
            </a:r>
            <a:endParaRPr lang="en-US" sz="3200" b="1" smtClean="0">
              <a:solidFill>
                <a:schemeClr val="bg2"/>
              </a:solidFill>
              <a:effectLst/>
            </a:endParaRPr>
          </a:p>
        </p:txBody>
      </p:sp>
      <p:sp>
        <p:nvSpPr>
          <p:cNvPr id="9" name="Rectangle 1027"/>
          <p:cNvSpPr txBox="1">
            <a:spLocks noChangeArrowheads="1"/>
          </p:cNvSpPr>
          <p:nvPr/>
        </p:nvSpPr>
        <p:spPr bwMode="auto">
          <a:xfrm>
            <a:off x="685800" y="1524000"/>
            <a:ext cx="7772400" cy="4114800"/>
          </a:xfrm>
          <a:prstGeom prst="rect">
            <a:avLst/>
          </a:prstGeom>
          <a:noFill/>
          <a:ln w="9525">
            <a:noFill/>
            <a:miter lim="800000"/>
            <a:headEnd/>
            <a:tailEnd/>
          </a:ln>
          <a:effectLst/>
        </p:spPr>
        <p:txBody>
          <a:bodyPr/>
          <a:lstStyle/>
          <a:p>
            <a:pPr marL="342900" indent="-342900">
              <a:lnSpc>
                <a:spcPct val="90000"/>
              </a:lnSpc>
              <a:spcBef>
                <a:spcPct val="20000"/>
              </a:spcBef>
              <a:buClr>
                <a:schemeClr val="bg1"/>
              </a:buClr>
              <a:buSzPct val="80000"/>
              <a:buFont typeface="Wingdings" pitchFamily="2" charset="2"/>
              <a:buChar char="n"/>
              <a:defRPr/>
            </a:pPr>
            <a:r>
              <a:rPr lang="en-US" sz="2400" b="1" kern="0" dirty="0">
                <a:solidFill>
                  <a:srgbClr val="000000"/>
                </a:solidFill>
                <a:latin typeface="+mn-lt"/>
              </a:rPr>
              <a:t>Risk factors include:</a:t>
            </a:r>
          </a:p>
          <a:p>
            <a:pPr marL="742950" lvl="1" indent="-285750">
              <a:lnSpc>
                <a:spcPct val="90000"/>
              </a:lnSpc>
              <a:spcBef>
                <a:spcPct val="20000"/>
              </a:spcBef>
              <a:buClr>
                <a:schemeClr val="bg1"/>
              </a:buClr>
              <a:buFontTx/>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a:solidFill>
                <a:srgbClr val="000000"/>
              </a:solidFill>
              <a:latin typeface="+mn-lt"/>
            </a:endParaRPr>
          </a:p>
          <a:p>
            <a:pPr marL="342900" indent="-342900">
              <a:lnSpc>
                <a:spcPct val="90000"/>
              </a:lnSpc>
              <a:spcBef>
                <a:spcPct val="20000"/>
              </a:spcBef>
              <a:buClr>
                <a:schemeClr val="bg1"/>
              </a:buClr>
              <a:buSzPct val="80000"/>
              <a:buFont typeface="Wingdings" pitchFamily="2" charset="2"/>
              <a:buChar char="n"/>
              <a:defRPr/>
            </a:pPr>
            <a:r>
              <a:rPr lang="en-US" sz="2400" b="1" kern="0" dirty="0">
                <a:solidFill>
                  <a:srgbClr val="000000"/>
                </a:solidFill>
                <a:latin typeface="+mn-lt"/>
              </a:rPr>
              <a:t>Protective factors include</a:t>
            </a:r>
            <a:r>
              <a:rPr lang="en-US" sz="2400" b="1" kern="0" dirty="0" smtClean="0">
                <a:solidFill>
                  <a:srgbClr val="000000"/>
                </a:solidFill>
                <a:latin typeface="+mn-lt"/>
              </a:rPr>
              <a:t>:</a:t>
            </a:r>
            <a:endParaRPr lang="en-US" sz="2400" b="1" kern="0" dirty="0">
              <a:solidFill>
                <a:srgbClr val="000000"/>
              </a:solidFill>
              <a:latin typeface="+mn-l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457200" y="76200"/>
            <a:ext cx="8229600" cy="884238"/>
          </a:xfrm>
          <a:prstGeom prst="rect">
            <a:avLst/>
          </a:prstGeom>
          <a:noFill/>
          <a:ln w="9525">
            <a:noFill/>
            <a:miter lim="800000"/>
            <a:headEnd/>
            <a:tailEnd/>
          </a:ln>
          <a:effectLst/>
        </p:spPr>
        <p:txBody>
          <a:bodyPr anchor="ctr"/>
          <a:lstStyle/>
          <a:p>
            <a:pPr algn="ctr" eaLnBrk="1" hangingPunct="1">
              <a:defRPr/>
            </a:pPr>
            <a:r>
              <a:rPr lang="en-US" sz="3200" kern="0" dirty="0">
                <a:solidFill>
                  <a:schemeClr val="bg2"/>
                </a:solidFill>
                <a:latin typeface="+mj-lt"/>
                <a:ea typeface="+mj-ea"/>
                <a:cs typeface="+mj-cs"/>
              </a:rPr>
              <a:t>Survey data:  it’s only </a:t>
            </a:r>
            <a:r>
              <a:rPr lang="en-US" sz="3200" b="1" kern="0" dirty="0" err="1">
                <a:solidFill>
                  <a:schemeClr val="bg2"/>
                </a:solidFill>
                <a:latin typeface="+mj-lt"/>
                <a:ea typeface="+mj-ea"/>
                <a:cs typeface="+mj-cs"/>
              </a:rPr>
              <a:t>correlational</a:t>
            </a:r>
            <a:endParaRPr lang="en-US" sz="3200" b="1" kern="0" dirty="0">
              <a:solidFill>
                <a:schemeClr val="bg2"/>
              </a:solidFill>
              <a:latin typeface="+mj-lt"/>
              <a:ea typeface="+mj-ea"/>
              <a:cs typeface="+mj-cs"/>
            </a:endParaRPr>
          </a:p>
        </p:txBody>
      </p:sp>
      <p:sp>
        <p:nvSpPr>
          <p:cNvPr id="3" name="Rectangle 3"/>
          <p:cNvSpPr txBox="1">
            <a:spLocks noChangeArrowheads="1"/>
          </p:cNvSpPr>
          <p:nvPr/>
        </p:nvSpPr>
        <p:spPr bwMode="auto">
          <a:xfrm>
            <a:off x="533400" y="1981200"/>
            <a:ext cx="4419600" cy="2209800"/>
          </a:xfrm>
          <a:prstGeom prst="rect">
            <a:avLst/>
          </a:prstGeom>
          <a:noFill/>
          <a:ln w="9525">
            <a:noFill/>
            <a:miter lim="800000"/>
            <a:headEnd/>
            <a:tailEnd/>
          </a:ln>
          <a:effectLst/>
        </p:spPr>
        <p:txBody>
          <a:bodyPr/>
          <a:lstStyle/>
          <a:p>
            <a:pPr marL="342900" indent="-342900">
              <a:spcBef>
                <a:spcPct val="20000"/>
              </a:spcBef>
              <a:buClr>
                <a:schemeClr val="bg1"/>
              </a:buClr>
              <a:buSzPct val="80000"/>
              <a:defRPr/>
            </a:pPr>
            <a:r>
              <a:rPr lang="en-US" sz="2000" b="1" kern="0" dirty="0">
                <a:solidFill>
                  <a:srgbClr val="000000"/>
                </a:solidFill>
                <a:latin typeface="+mn-lt"/>
              </a:rPr>
              <a:t>Possible “causes”:</a:t>
            </a:r>
          </a:p>
          <a:p>
            <a:pPr marL="342900" indent="-342900">
              <a:spcBef>
                <a:spcPct val="20000"/>
              </a:spcBef>
              <a:buClr>
                <a:schemeClr val="bg1"/>
              </a:buClr>
              <a:buSzPct val="80000"/>
              <a:defRPr/>
            </a:pPr>
            <a:endParaRPr lang="en-US" sz="2000" kern="0" dirty="0">
              <a:solidFill>
                <a:srgbClr val="000000"/>
              </a:solidFill>
              <a:latin typeface="+mn-lt"/>
            </a:endParaRPr>
          </a:p>
        </p:txBody>
      </p:sp>
      <p:pic>
        <p:nvPicPr>
          <p:cNvPr id="64516" name="Picture 4" descr="Ch01_10TroubledTee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0" y="2057400"/>
            <a:ext cx="3529013"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7" name="TextBox 4"/>
          <p:cNvSpPr txBox="1">
            <a:spLocks noChangeArrowheads="1"/>
          </p:cNvSpPr>
          <p:nvPr/>
        </p:nvSpPr>
        <p:spPr bwMode="auto">
          <a:xfrm>
            <a:off x="152400" y="1219200"/>
            <a:ext cx="8991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000" b="1">
                <a:solidFill>
                  <a:srgbClr val="000000"/>
                </a:solidFill>
              </a:rPr>
              <a:t>Survey finding:  </a:t>
            </a:r>
            <a:r>
              <a:rPr lang="en-US" sz="2000">
                <a:solidFill>
                  <a:srgbClr val="000000"/>
                </a:solidFill>
              </a:rPr>
              <a:t>marijuana smoking is correlated to low grades in high school  </a:t>
            </a:r>
            <a:endParaRPr lang="en-CA" sz="2000">
              <a:solidFill>
                <a:srgbClr val="000000"/>
              </a:solidFill>
            </a:endParaRPr>
          </a:p>
        </p:txBody>
      </p:sp>
      <p:sp>
        <p:nvSpPr>
          <p:cNvPr id="6" name="5-Point Star 5"/>
          <p:cNvSpPr/>
          <p:nvPr/>
        </p:nvSpPr>
        <p:spPr bwMode="auto">
          <a:xfrm>
            <a:off x="0" y="1828800"/>
            <a:ext cx="609600" cy="533400"/>
          </a:xfrm>
          <a:prstGeom prst="star5">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U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457200" y="334963"/>
            <a:ext cx="8229600" cy="884237"/>
          </a:xfrm>
          <a:prstGeom prst="rect">
            <a:avLst/>
          </a:prstGeom>
          <a:noFill/>
          <a:ln w="9525">
            <a:noFill/>
            <a:miter lim="800000"/>
            <a:headEnd/>
            <a:tailEnd/>
          </a:ln>
          <a:effectLst/>
        </p:spPr>
        <p:txBody>
          <a:bodyPr anchor="ctr"/>
          <a:lstStyle/>
          <a:p>
            <a:pPr algn="ctr" eaLnBrk="1" hangingPunct="1">
              <a:defRPr/>
            </a:pPr>
            <a:r>
              <a:rPr lang="en-US" sz="3200" kern="0" dirty="0">
                <a:solidFill>
                  <a:schemeClr val="bg2"/>
                </a:solidFill>
                <a:latin typeface="+mj-lt"/>
                <a:ea typeface="+mj-ea"/>
                <a:cs typeface="+mj-cs"/>
              </a:rPr>
              <a:t>Survey Findings: Antecedents of Drug Use</a:t>
            </a:r>
            <a:endParaRPr lang="en-US" sz="3200" b="1" kern="0" dirty="0">
              <a:solidFill>
                <a:schemeClr val="bg2"/>
              </a:solidFill>
              <a:latin typeface="+mj-lt"/>
              <a:ea typeface="+mj-ea"/>
              <a:cs typeface="+mj-cs"/>
            </a:endParaRPr>
          </a:p>
        </p:txBody>
      </p:sp>
      <p:sp>
        <p:nvSpPr>
          <p:cNvPr id="15" name="Rectangle 3"/>
          <p:cNvSpPr txBox="1">
            <a:spLocks noChangeArrowheads="1"/>
          </p:cNvSpPr>
          <p:nvPr/>
        </p:nvSpPr>
        <p:spPr bwMode="auto">
          <a:xfrm>
            <a:off x="533400" y="1676400"/>
            <a:ext cx="5029200" cy="4724400"/>
          </a:xfrm>
          <a:prstGeom prst="rect">
            <a:avLst/>
          </a:prstGeom>
          <a:noFill/>
          <a:ln w="9525">
            <a:noFill/>
            <a:miter lim="800000"/>
            <a:headEnd/>
            <a:tailEnd/>
          </a:ln>
          <a:effectLst/>
        </p:spPr>
        <p:txBody>
          <a:bodyPr/>
          <a:lstStyle/>
          <a:p>
            <a:pPr marL="342900" indent="-342900">
              <a:lnSpc>
                <a:spcPct val="80000"/>
              </a:lnSpc>
              <a:spcBef>
                <a:spcPct val="20000"/>
              </a:spcBef>
              <a:buClr>
                <a:schemeClr val="bg1"/>
              </a:buClr>
              <a:buSzPct val="80000"/>
              <a:buFont typeface="Wingdings" pitchFamily="2" charset="2"/>
              <a:buChar char="n"/>
              <a:defRPr/>
            </a:pPr>
            <a:r>
              <a:rPr lang="en-US" sz="2800" b="1" kern="0" dirty="0" smtClean="0">
                <a:solidFill>
                  <a:srgbClr val="000000"/>
                </a:solidFill>
                <a:latin typeface="+mn-lt"/>
              </a:rPr>
              <a:t>Antecedent</a:t>
            </a:r>
          </a:p>
          <a:p>
            <a:pPr marL="342900" indent="-342900">
              <a:lnSpc>
                <a:spcPct val="80000"/>
              </a:lnSpc>
              <a:spcBef>
                <a:spcPct val="20000"/>
              </a:spcBef>
              <a:buClr>
                <a:schemeClr val="bg1"/>
              </a:buClr>
              <a:buSzPct val="80000"/>
              <a:buFont typeface="Wingdings" pitchFamily="2" charset="2"/>
              <a:buChar char="n"/>
              <a:defRPr/>
            </a:pPr>
            <a:endParaRPr lang="en-US" sz="2800" b="1" kern="0" dirty="0">
              <a:solidFill>
                <a:srgbClr val="000000"/>
              </a:solidFill>
              <a:latin typeface="+mn-lt"/>
            </a:endParaRPr>
          </a:p>
          <a:p>
            <a:pPr marL="342900" indent="-342900">
              <a:lnSpc>
                <a:spcPct val="80000"/>
              </a:lnSpc>
              <a:spcBef>
                <a:spcPct val="20000"/>
              </a:spcBef>
              <a:buClr>
                <a:schemeClr val="bg1"/>
              </a:buClr>
              <a:buSzPct val="80000"/>
              <a:buFont typeface="Wingdings" pitchFamily="2" charset="2"/>
              <a:buChar char="n"/>
              <a:defRPr/>
            </a:pPr>
            <a:endParaRPr lang="en-US" sz="2800" b="1" kern="0" dirty="0" smtClean="0">
              <a:solidFill>
                <a:srgbClr val="000000"/>
              </a:solidFill>
              <a:latin typeface="+mn-lt"/>
            </a:endParaRPr>
          </a:p>
          <a:p>
            <a:pPr marL="342900" indent="-342900">
              <a:lnSpc>
                <a:spcPct val="80000"/>
              </a:lnSpc>
              <a:spcBef>
                <a:spcPct val="20000"/>
              </a:spcBef>
              <a:buClr>
                <a:schemeClr val="bg1"/>
              </a:buClr>
              <a:buSzPct val="80000"/>
              <a:buFont typeface="Wingdings" pitchFamily="2" charset="2"/>
              <a:buChar char="n"/>
              <a:defRPr/>
            </a:pPr>
            <a:endParaRPr lang="en-US" sz="2800" b="1" kern="0" dirty="0" smtClean="0">
              <a:solidFill>
                <a:srgbClr val="000000"/>
              </a:solidFill>
              <a:latin typeface="+mn-lt"/>
            </a:endParaRPr>
          </a:p>
          <a:p>
            <a:pPr marL="342900" indent="-342900">
              <a:lnSpc>
                <a:spcPct val="80000"/>
              </a:lnSpc>
              <a:spcBef>
                <a:spcPct val="20000"/>
              </a:spcBef>
              <a:buClr>
                <a:schemeClr val="bg1"/>
              </a:buClr>
              <a:buSzPct val="80000"/>
              <a:buFont typeface="Wingdings" pitchFamily="2" charset="2"/>
              <a:buChar char="n"/>
              <a:defRPr/>
            </a:pPr>
            <a:endParaRPr lang="en-US" sz="2800" b="1" kern="0" dirty="0">
              <a:solidFill>
                <a:srgbClr val="000000"/>
              </a:solidFill>
              <a:latin typeface="+mn-lt"/>
            </a:endParaRPr>
          </a:p>
          <a:p>
            <a:pPr marL="342900" indent="-342900">
              <a:lnSpc>
                <a:spcPct val="80000"/>
              </a:lnSpc>
              <a:spcBef>
                <a:spcPct val="20000"/>
              </a:spcBef>
              <a:buClr>
                <a:schemeClr val="bg1"/>
              </a:buClr>
              <a:buSzPct val="80000"/>
              <a:buFont typeface="Wingdings" pitchFamily="2" charset="2"/>
              <a:buChar char="n"/>
              <a:defRPr/>
            </a:pPr>
            <a:r>
              <a:rPr lang="en-US" sz="2400" b="1" kern="0" dirty="0" smtClean="0">
                <a:solidFill>
                  <a:srgbClr val="000000"/>
                </a:solidFill>
                <a:latin typeface="+mn-lt"/>
              </a:rPr>
              <a:t>Examples </a:t>
            </a:r>
            <a:r>
              <a:rPr lang="en-US" sz="2400" b="1" kern="0" dirty="0">
                <a:solidFill>
                  <a:srgbClr val="000000"/>
                </a:solidFill>
                <a:latin typeface="+mn-lt"/>
              </a:rPr>
              <a:t>of antecedents</a:t>
            </a:r>
          </a:p>
          <a:p>
            <a:pPr marL="342900" indent="-342900">
              <a:lnSpc>
                <a:spcPct val="80000"/>
              </a:lnSpc>
              <a:spcBef>
                <a:spcPct val="20000"/>
              </a:spcBef>
              <a:buClr>
                <a:schemeClr val="bg1"/>
              </a:buClr>
              <a:buSzPct val="80000"/>
              <a:buFont typeface="Wingdings" pitchFamily="2" charset="2"/>
              <a:buChar char="n"/>
              <a:defRPr/>
            </a:pPr>
            <a:endParaRPr lang="en-US" sz="2400" kern="0" dirty="0">
              <a:solidFill>
                <a:srgbClr val="000000"/>
              </a:solidFill>
              <a:latin typeface="+mn-lt"/>
            </a:endParaRPr>
          </a:p>
          <a:p>
            <a:pPr marL="342900" indent="-342900">
              <a:lnSpc>
                <a:spcPct val="80000"/>
              </a:lnSpc>
              <a:spcBef>
                <a:spcPct val="20000"/>
              </a:spcBef>
              <a:buClr>
                <a:schemeClr val="bg1"/>
              </a:buClr>
              <a:buSzPct val="80000"/>
              <a:buFont typeface="Wingdings" pitchFamily="2" charset="2"/>
              <a:buChar char="n"/>
              <a:defRPr/>
            </a:pPr>
            <a:endParaRPr lang="en-US" sz="2400" kern="0" dirty="0">
              <a:solidFill>
                <a:srgbClr val="000000"/>
              </a:solidFill>
              <a:latin typeface="+mn-lt"/>
            </a:endParaRPr>
          </a:p>
        </p:txBody>
      </p:sp>
      <p:pic>
        <p:nvPicPr>
          <p:cNvPr id="67588" name="Picture 4" descr="Ch01_11AggressiveK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905000"/>
            <a:ext cx="3406775"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685800" y="304800"/>
            <a:ext cx="7772400" cy="762000"/>
          </a:xfrm>
        </p:spPr>
        <p:txBody>
          <a:bodyPr/>
          <a:lstStyle/>
          <a:p>
            <a:r>
              <a:rPr lang="en-US" sz="3600" smtClean="0">
                <a:solidFill>
                  <a:schemeClr val="bg2"/>
                </a:solidFill>
                <a:effectLst/>
              </a:rPr>
              <a:t>Antecedents:  Gateway Substances?</a:t>
            </a:r>
          </a:p>
        </p:txBody>
      </p:sp>
      <p:sp>
        <p:nvSpPr>
          <p:cNvPr id="3" name="Rectangle 3"/>
          <p:cNvSpPr txBox="1">
            <a:spLocks noChangeArrowheads="1"/>
          </p:cNvSpPr>
          <p:nvPr/>
        </p:nvSpPr>
        <p:spPr bwMode="auto">
          <a:xfrm>
            <a:off x="609600" y="1676400"/>
            <a:ext cx="8153400" cy="3810000"/>
          </a:xfrm>
          <a:prstGeom prst="rect">
            <a:avLst/>
          </a:prstGeom>
          <a:noFill/>
          <a:ln w="9525">
            <a:noFill/>
            <a:miter lim="800000"/>
            <a:headEnd/>
            <a:tailEnd/>
          </a:ln>
          <a:effectLst/>
        </p:spPr>
        <p:txBody>
          <a:bodyPr/>
          <a:lstStyle/>
          <a:p>
            <a:pPr marL="342900" indent="-342900">
              <a:lnSpc>
                <a:spcPct val="90000"/>
              </a:lnSpc>
              <a:spcBef>
                <a:spcPct val="20000"/>
              </a:spcBef>
              <a:buClr>
                <a:schemeClr val="bg1"/>
              </a:buClr>
              <a:buSzPct val="80000"/>
              <a:buFont typeface="Wingdings" pitchFamily="2" charset="2"/>
              <a:buChar char="n"/>
              <a:defRPr/>
            </a:pPr>
            <a:r>
              <a:rPr lang="en-US" sz="2400" kern="0" dirty="0">
                <a:solidFill>
                  <a:srgbClr val="000000"/>
                </a:solidFill>
                <a:latin typeface="+mn-lt"/>
              </a:rPr>
              <a:t>A gateway substance is:</a:t>
            </a:r>
          </a:p>
          <a:p>
            <a:pPr marL="342900" indent="-342900">
              <a:lnSpc>
                <a:spcPct val="90000"/>
              </a:lnSpc>
              <a:spcBef>
                <a:spcPct val="20000"/>
              </a:spcBef>
              <a:buClr>
                <a:schemeClr val="bg1"/>
              </a:buClr>
              <a:buSzPct val="80000"/>
              <a:buFont typeface="Wingdings" pitchFamily="2" charset="2"/>
              <a:buChar char="n"/>
              <a:defRPr/>
            </a:pPr>
            <a:endParaRPr lang="en-US" sz="2400" kern="0" dirty="0">
              <a:solidFill>
                <a:srgbClr val="000000"/>
              </a:solidFill>
              <a:latin typeface="+mn-l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685800" y="304800"/>
            <a:ext cx="7772400" cy="762000"/>
          </a:xfrm>
        </p:spPr>
        <p:txBody>
          <a:bodyPr/>
          <a:lstStyle/>
          <a:p>
            <a:r>
              <a:rPr lang="en-US" sz="3600" smtClean="0">
                <a:solidFill>
                  <a:schemeClr val="bg2"/>
                </a:solidFill>
                <a:effectLst/>
              </a:rPr>
              <a:t>Survey Findings:  Why take drugs?</a:t>
            </a:r>
          </a:p>
        </p:txBody>
      </p:sp>
      <p:pic>
        <p:nvPicPr>
          <p:cNvPr id="70660" name="Picture 5" descr="Ch01_11TeenSubcul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590800"/>
            <a:ext cx="3505200" cy="256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10"/>
          <p:cNvSpPr>
            <a:spLocks noGrp="1" noChangeArrowheads="1"/>
          </p:cNvSpPr>
          <p:nvPr>
            <p:ph type="body" idx="1"/>
          </p:nvPr>
        </p:nvSpPr>
        <p:spPr>
          <a:xfrm>
            <a:off x="304800" y="1828800"/>
            <a:ext cx="8610600" cy="4495800"/>
          </a:xfrm>
        </p:spPr>
        <p:txBody>
          <a:bodyPr/>
          <a:lstStyle/>
          <a:p>
            <a:pPr eaLnBrk="1" hangingPunct="1">
              <a:lnSpc>
                <a:spcPct val="90000"/>
              </a:lnSpc>
              <a:buClr>
                <a:schemeClr val="bg1"/>
              </a:buClr>
              <a:buSzPct val="100000"/>
              <a:buFont typeface="Wingdings" pitchFamily="2" charset="2"/>
              <a:buChar char="§"/>
            </a:pPr>
            <a:r>
              <a:rPr lang="en-US" sz="2400" b="1" dirty="0" smtClean="0">
                <a:solidFill>
                  <a:srgbClr val="000000"/>
                </a:solidFill>
                <a:effectLst/>
              </a:rPr>
              <a:t>Instrumental Use </a:t>
            </a:r>
            <a:r>
              <a:rPr lang="en-US" dirty="0" smtClean="0">
                <a:solidFill>
                  <a:srgbClr val="000000"/>
                </a:solidFill>
                <a:effectLst/>
              </a:rPr>
              <a:t>		</a:t>
            </a:r>
          </a:p>
          <a:p>
            <a:pPr eaLnBrk="1" hangingPunct="1">
              <a:lnSpc>
                <a:spcPct val="90000"/>
              </a:lnSpc>
              <a:buClr>
                <a:schemeClr val="bg1"/>
              </a:buClr>
              <a:buSzPct val="100000"/>
              <a:buFont typeface="Wingdings" pitchFamily="2" charset="2"/>
              <a:buChar char="§"/>
            </a:pPr>
            <a:endParaRPr lang="en-US" dirty="0" smtClean="0">
              <a:solidFill>
                <a:srgbClr val="000000"/>
              </a:solidFill>
              <a:effectLst/>
            </a:endParaRPr>
          </a:p>
          <a:p>
            <a:pPr eaLnBrk="1" hangingPunct="1">
              <a:lnSpc>
                <a:spcPct val="90000"/>
              </a:lnSpc>
              <a:buClr>
                <a:schemeClr val="bg1"/>
              </a:buClr>
              <a:buSzPct val="100000"/>
              <a:buFont typeface="Wingdings" pitchFamily="2" charset="2"/>
              <a:buChar char="§"/>
            </a:pPr>
            <a:endParaRPr lang="en-US" dirty="0">
              <a:solidFill>
                <a:srgbClr val="000000"/>
              </a:solidFill>
              <a:effectLst/>
            </a:endParaRPr>
          </a:p>
          <a:p>
            <a:pPr eaLnBrk="1" hangingPunct="1">
              <a:lnSpc>
                <a:spcPct val="90000"/>
              </a:lnSpc>
              <a:buClr>
                <a:schemeClr val="bg1"/>
              </a:buClr>
              <a:buSzPct val="100000"/>
              <a:buFont typeface="Wingdings" pitchFamily="2" charset="2"/>
              <a:buChar char="§"/>
            </a:pPr>
            <a:endParaRPr lang="en-US" dirty="0" smtClean="0">
              <a:solidFill>
                <a:srgbClr val="000000"/>
              </a:solidFill>
              <a:effectLst/>
            </a:endParaRPr>
          </a:p>
          <a:p>
            <a:pPr eaLnBrk="1" hangingPunct="1">
              <a:lnSpc>
                <a:spcPct val="90000"/>
              </a:lnSpc>
              <a:buClr>
                <a:schemeClr val="bg1"/>
              </a:buClr>
              <a:buSzPct val="100000"/>
              <a:buFont typeface="Wingdings" pitchFamily="2" charset="2"/>
              <a:buChar char="§"/>
            </a:pPr>
            <a:r>
              <a:rPr lang="en-US" sz="2400" b="1" dirty="0" smtClean="0">
                <a:solidFill>
                  <a:srgbClr val="000000"/>
                </a:solidFill>
                <a:effectLst/>
              </a:rPr>
              <a:t>Recreational </a:t>
            </a:r>
            <a:r>
              <a:rPr lang="en-US" sz="2400" b="1" dirty="0" smtClean="0">
                <a:solidFill>
                  <a:srgbClr val="000000"/>
                </a:solidFill>
                <a:effectLst/>
              </a:rPr>
              <a:t>Use</a:t>
            </a:r>
            <a:endParaRPr lang="en-US" sz="2400" b="1" dirty="0" smtClean="0">
              <a:solidFill>
                <a:srgbClr val="000000"/>
              </a:solidFill>
              <a:effectLst/>
            </a:endParaRPr>
          </a:p>
        </p:txBody>
      </p:sp>
      <p:sp>
        <p:nvSpPr>
          <p:cNvPr id="40963" name="Rectangle 2"/>
          <p:cNvSpPr>
            <a:spLocks noGrp="1" noChangeArrowheads="1"/>
          </p:cNvSpPr>
          <p:nvPr>
            <p:ph type="title"/>
          </p:nvPr>
        </p:nvSpPr>
        <p:spPr/>
        <p:txBody>
          <a:bodyPr/>
          <a:lstStyle/>
          <a:p>
            <a:pPr eaLnBrk="1" hangingPunct="1"/>
            <a:r>
              <a:rPr lang="en-US" sz="3600" dirty="0" smtClean="0">
                <a:solidFill>
                  <a:schemeClr val="bg2"/>
                </a:solidFill>
                <a:effectLst/>
              </a:rPr>
              <a:t>Why take drugs?</a:t>
            </a:r>
            <a:endParaRPr lang="en-US" sz="3600" dirty="0" smtClean="0">
              <a:solidFill>
                <a:schemeClr val="bg2"/>
              </a:solidFill>
              <a:effectLst/>
            </a:endParaRPr>
          </a:p>
        </p:txBody>
      </p:sp>
    </p:spTree>
    <p:custDataLst>
      <p:tags r:id="rId1"/>
    </p:custData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Rectangle 10"/>
          <p:cNvSpPr>
            <a:spLocks noChangeArrowheads="1"/>
          </p:cNvSpPr>
          <p:nvPr/>
        </p:nvSpPr>
        <p:spPr bwMode="auto">
          <a:xfrm>
            <a:off x="5334000" y="4419600"/>
            <a:ext cx="3733800" cy="2362200"/>
          </a:xfrm>
          <a:prstGeom prst="rect">
            <a:avLst/>
          </a:prstGeom>
          <a:solidFill>
            <a:srgbClr val="C00000">
              <a:alpha val="29019"/>
            </a:srgbClr>
          </a:solidFill>
          <a:ln w="9525" algn="ctr">
            <a:solidFill>
              <a:schemeClr val="tx1"/>
            </a:solidFill>
            <a:round/>
            <a:headEnd/>
            <a:tailEnd/>
          </a:ln>
        </p:spPr>
        <p:txBody>
          <a:bodyPr/>
          <a:lstStyle/>
          <a:p>
            <a:endParaRPr lang="en-US"/>
          </a:p>
        </p:txBody>
      </p:sp>
      <p:sp>
        <p:nvSpPr>
          <p:cNvPr id="41987" name="Rectangle 9"/>
          <p:cNvSpPr>
            <a:spLocks noChangeArrowheads="1"/>
          </p:cNvSpPr>
          <p:nvPr/>
        </p:nvSpPr>
        <p:spPr bwMode="auto">
          <a:xfrm>
            <a:off x="5334000" y="1981200"/>
            <a:ext cx="3733800" cy="2362200"/>
          </a:xfrm>
          <a:prstGeom prst="rect">
            <a:avLst/>
          </a:prstGeom>
          <a:solidFill>
            <a:srgbClr val="FFC000">
              <a:alpha val="29019"/>
            </a:srgbClr>
          </a:solidFill>
          <a:ln w="9525" algn="ctr">
            <a:solidFill>
              <a:schemeClr val="tx1"/>
            </a:solidFill>
            <a:round/>
            <a:headEnd/>
            <a:tailEnd/>
          </a:ln>
        </p:spPr>
        <p:txBody>
          <a:bodyPr/>
          <a:lstStyle/>
          <a:p>
            <a:endParaRPr lang="en-US"/>
          </a:p>
        </p:txBody>
      </p:sp>
      <p:sp>
        <p:nvSpPr>
          <p:cNvPr id="41988" name="Rectangle 8"/>
          <p:cNvSpPr>
            <a:spLocks noChangeArrowheads="1"/>
          </p:cNvSpPr>
          <p:nvPr/>
        </p:nvSpPr>
        <p:spPr bwMode="auto">
          <a:xfrm>
            <a:off x="1524000" y="1981200"/>
            <a:ext cx="3733800" cy="2362200"/>
          </a:xfrm>
          <a:prstGeom prst="rect">
            <a:avLst/>
          </a:prstGeom>
          <a:solidFill>
            <a:schemeClr val="accent1">
              <a:alpha val="29019"/>
            </a:schemeClr>
          </a:solidFill>
          <a:ln w="9525" algn="ctr">
            <a:solidFill>
              <a:schemeClr val="tx1"/>
            </a:solidFill>
            <a:round/>
            <a:headEnd/>
            <a:tailEnd/>
          </a:ln>
        </p:spPr>
        <p:txBody>
          <a:bodyPr/>
          <a:lstStyle/>
          <a:p>
            <a:endParaRPr lang="en-US"/>
          </a:p>
        </p:txBody>
      </p:sp>
      <p:sp>
        <p:nvSpPr>
          <p:cNvPr id="41989" name="Rectangle 11"/>
          <p:cNvSpPr>
            <a:spLocks noChangeArrowheads="1"/>
          </p:cNvSpPr>
          <p:nvPr/>
        </p:nvSpPr>
        <p:spPr bwMode="auto">
          <a:xfrm>
            <a:off x="1524000" y="4419600"/>
            <a:ext cx="3733800" cy="2362200"/>
          </a:xfrm>
          <a:prstGeom prst="rect">
            <a:avLst/>
          </a:prstGeom>
          <a:solidFill>
            <a:srgbClr val="00B050">
              <a:alpha val="29019"/>
            </a:srgbClr>
          </a:solidFill>
          <a:ln w="9525" algn="ctr">
            <a:solidFill>
              <a:schemeClr val="tx1"/>
            </a:solidFill>
            <a:round/>
            <a:headEnd/>
            <a:tailEnd/>
          </a:ln>
        </p:spPr>
        <p:txBody>
          <a:bodyPr/>
          <a:lstStyle/>
          <a:p>
            <a:endParaRPr lang="en-US"/>
          </a:p>
        </p:txBody>
      </p:sp>
      <p:sp>
        <p:nvSpPr>
          <p:cNvPr id="41991" name="Rectangle 5"/>
          <p:cNvSpPr>
            <a:spLocks noGrp="1" noChangeArrowheads="1"/>
          </p:cNvSpPr>
          <p:nvPr>
            <p:ph type="title"/>
          </p:nvPr>
        </p:nvSpPr>
        <p:spPr>
          <a:xfrm>
            <a:off x="0" y="152400"/>
            <a:ext cx="9144000" cy="1477963"/>
          </a:xfrm>
        </p:spPr>
        <p:txBody>
          <a:bodyPr/>
          <a:lstStyle/>
          <a:p>
            <a:pPr eaLnBrk="1" hangingPunct="1"/>
            <a:r>
              <a:rPr lang="en-US" sz="3200" smtClean="0">
                <a:solidFill>
                  <a:schemeClr val="bg2"/>
                </a:solidFill>
                <a:effectLst/>
              </a:rPr>
              <a:t>Four categories of drug-taking behaviours, derived from the combination of goal and legal status</a:t>
            </a:r>
          </a:p>
        </p:txBody>
      </p:sp>
      <p:sp>
        <p:nvSpPr>
          <p:cNvPr id="41993" name="TextBox 4"/>
          <p:cNvSpPr txBox="1">
            <a:spLocks noChangeArrowheads="1"/>
          </p:cNvSpPr>
          <p:nvPr/>
        </p:nvSpPr>
        <p:spPr bwMode="auto">
          <a:xfrm>
            <a:off x="1905000" y="2438400"/>
            <a:ext cx="32766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solidFill>
                  <a:srgbClr val="000000"/>
                </a:solidFill>
              </a:rPr>
              <a:t>Taking Valium with a prescription to relieve anxiety</a:t>
            </a:r>
          </a:p>
          <a:p>
            <a:endParaRPr lang="en-US">
              <a:solidFill>
                <a:srgbClr val="000000"/>
              </a:solidFill>
            </a:endParaRPr>
          </a:p>
          <a:p>
            <a:r>
              <a:rPr lang="en-US">
                <a:solidFill>
                  <a:srgbClr val="000000"/>
                </a:solidFill>
              </a:rPr>
              <a:t>Drinking Red Bull to stay awake while driving</a:t>
            </a:r>
          </a:p>
        </p:txBody>
      </p:sp>
      <p:sp>
        <p:nvSpPr>
          <p:cNvPr id="41994" name="TextBox 5"/>
          <p:cNvSpPr txBox="1">
            <a:spLocks noChangeArrowheads="1"/>
          </p:cNvSpPr>
          <p:nvPr/>
        </p:nvSpPr>
        <p:spPr bwMode="auto">
          <a:xfrm>
            <a:off x="5715000" y="2408238"/>
            <a:ext cx="32766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solidFill>
                  <a:srgbClr val="000000"/>
                </a:solidFill>
              </a:rPr>
              <a:t>Smoking marijuana to relieve anxiety</a:t>
            </a:r>
          </a:p>
          <a:p>
            <a:endParaRPr lang="en-US">
              <a:solidFill>
                <a:srgbClr val="000000"/>
              </a:solidFill>
            </a:endParaRPr>
          </a:p>
          <a:p>
            <a:r>
              <a:rPr lang="en-US">
                <a:solidFill>
                  <a:srgbClr val="000000"/>
                </a:solidFill>
              </a:rPr>
              <a:t>Taking Provigil, Ritalin, etc without a prescription to stay awake while driving</a:t>
            </a:r>
          </a:p>
        </p:txBody>
      </p:sp>
      <p:sp>
        <p:nvSpPr>
          <p:cNvPr id="41995" name="TextBox 6"/>
          <p:cNvSpPr txBox="1">
            <a:spLocks noChangeArrowheads="1"/>
          </p:cNvSpPr>
          <p:nvPr/>
        </p:nvSpPr>
        <p:spPr bwMode="auto">
          <a:xfrm>
            <a:off x="5638800" y="4724400"/>
            <a:ext cx="32766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solidFill>
                  <a:srgbClr val="000000"/>
                </a:solidFill>
              </a:rPr>
              <a:t>Taking MDMA/Ecstasy to facilitate social interactions at a party</a:t>
            </a:r>
          </a:p>
          <a:p>
            <a:endParaRPr lang="en-US">
              <a:solidFill>
                <a:srgbClr val="000000"/>
              </a:solidFill>
            </a:endParaRPr>
          </a:p>
          <a:p>
            <a:r>
              <a:rPr lang="en-US">
                <a:solidFill>
                  <a:srgbClr val="000000"/>
                </a:solidFill>
              </a:rPr>
              <a:t>Taking LSD to experience a hallucination</a:t>
            </a:r>
          </a:p>
        </p:txBody>
      </p:sp>
      <p:sp>
        <p:nvSpPr>
          <p:cNvPr id="41996" name="TextBox 7"/>
          <p:cNvSpPr txBox="1">
            <a:spLocks noChangeArrowheads="1"/>
          </p:cNvSpPr>
          <p:nvPr/>
        </p:nvSpPr>
        <p:spPr bwMode="auto">
          <a:xfrm>
            <a:off x="1828800" y="4800600"/>
            <a:ext cx="32766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solidFill>
                  <a:srgbClr val="000000"/>
                </a:solidFill>
              </a:rPr>
              <a:t>Having an alcoholic drink to facilitate social interactions at a party</a:t>
            </a:r>
          </a:p>
          <a:p>
            <a:endParaRPr lang="en-US">
              <a:solidFill>
                <a:srgbClr val="000000"/>
              </a:solidFill>
            </a:endParaRPr>
          </a:p>
          <a:p>
            <a:r>
              <a:rPr lang="en-US">
                <a:solidFill>
                  <a:srgbClr val="000000"/>
                </a:solidFill>
              </a:rPr>
              <a:t>Smoking salvia to experience an hallucination</a:t>
            </a:r>
          </a:p>
        </p:txBody>
      </p:sp>
      <p:sp>
        <p:nvSpPr>
          <p:cNvPr id="41997" name="TextBox 12"/>
          <p:cNvSpPr txBox="1">
            <a:spLocks noChangeArrowheads="1"/>
          </p:cNvSpPr>
          <p:nvPr/>
        </p:nvSpPr>
        <p:spPr bwMode="auto">
          <a:xfrm>
            <a:off x="0" y="2859088"/>
            <a:ext cx="1600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a:solidFill>
                  <a:srgbClr val="000000"/>
                </a:solidFill>
              </a:rPr>
              <a:t>Instrumental</a:t>
            </a:r>
          </a:p>
          <a:p>
            <a:pPr algn="ctr"/>
            <a:r>
              <a:rPr lang="en-US" b="1">
                <a:solidFill>
                  <a:srgbClr val="000000"/>
                </a:solidFill>
              </a:rPr>
              <a:t>Use</a:t>
            </a:r>
          </a:p>
        </p:txBody>
      </p:sp>
      <p:sp>
        <p:nvSpPr>
          <p:cNvPr id="41998" name="TextBox 13"/>
          <p:cNvSpPr txBox="1">
            <a:spLocks noChangeArrowheads="1"/>
          </p:cNvSpPr>
          <p:nvPr/>
        </p:nvSpPr>
        <p:spPr bwMode="auto">
          <a:xfrm>
            <a:off x="0" y="5297488"/>
            <a:ext cx="1600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a:solidFill>
                  <a:srgbClr val="000000"/>
                </a:solidFill>
              </a:rPr>
              <a:t>Recreational</a:t>
            </a:r>
          </a:p>
          <a:p>
            <a:pPr algn="ctr"/>
            <a:r>
              <a:rPr lang="en-US" b="1">
                <a:solidFill>
                  <a:srgbClr val="000000"/>
                </a:solidFill>
              </a:rPr>
              <a:t>Use</a:t>
            </a:r>
          </a:p>
        </p:txBody>
      </p:sp>
      <p:sp>
        <p:nvSpPr>
          <p:cNvPr id="41999" name="TextBox 14"/>
          <p:cNvSpPr txBox="1">
            <a:spLocks noChangeArrowheads="1"/>
          </p:cNvSpPr>
          <p:nvPr/>
        </p:nvSpPr>
        <p:spPr bwMode="auto">
          <a:xfrm>
            <a:off x="2590800" y="1687513"/>
            <a:ext cx="15240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a:solidFill>
                  <a:srgbClr val="000000"/>
                </a:solidFill>
              </a:rPr>
              <a:t>Licit</a:t>
            </a:r>
          </a:p>
        </p:txBody>
      </p:sp>
      <p:sp>
        <p:nvSpPr>
          <p:cNvPr id="42000" name="TextBox 15"/>
          <p:cNvSpPr txBox="1">
            <a:spLocks noChangeArrowheads="1"/>
          </p:cNvSpPr>
          <p:nvPr/>
        </p:nvSpPr>
        <p:spPr bwMode="auto">
          <a:xfrm>
            <a:off x="6400800" y="1676400"/>
            <a:ext cx="1524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b="1">
                <a:solidFill>
                  <a:srgbClr val="000000"/>
                </a:solidFill>
              </a:rPr>
              <a:t>Illicit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228600" y="274638"/>
            <a:ext cx="8686800" cy="1143000"/>
          </a:xfrm>
        </p:spPr>
        <p:txBody>
          <a:bodyPr/>
          <a:lstStyle/>
          <a:p>
            <a:pPr eaLnBrk="1" hangingPunct="1"/>
            <a:r>
              <a:rPr lang="en-US" sz="3600" dirty="0" smtClean="0">
                <a:solidFill>
                  <a:schemeClr val="bg2"/>
                </a:solidFill>
                <a:effectLst/>
              </a:rPr>
              <a:t>Why take drugs? / Types </a:t>
            </a:r>
            <a:r>
              <a:rPr lang="en-US" sz="3600" dirty="0" smtClean="0">
                <a:solidFill>
                  <a:schemeClr val="bg2"/>
                </a:solidFill>
                <a:effectLst/>
              </a:rPr>
              <a:t>of drug use</a:t>
            </a:r>
          </a:p>
        </p:txBody>
      </p:sp>
      <p:sp>
        <p:nvSpPr>
          <p:cNvPr id="3" name="Rectangle 3"/>
          <p:cNvSpPr txBox="1">
            <a:spLocks noChangeArrowheads="1"/>
          </p:cNvSpPr>
          <p:nvPr/>
        </p:nvSpPr>
        <p:spPr bwMode="auto">
          <a:xfrm>
            <a:off x="685800" y="1600200"/>
            <a:ext cx="7772400" cy="4343400"/>
          </a:xfrm>
          <a:prstGeom prst="rect">
            <a:avLst/>
          </a:prstGeom>
          <a:noFill/>
          <a:ln w="9525">
            <a:noFill/>
            <a:miter lim="800000"/>
            <a:headEnd/>
            <a:tailEnd/>
          </a:ln>
          <a:effectLst/>
        </p:spPr>
        <p:txBody>
          <a:bodyPr/>
          <a:lstStyle/>
          <a:p>
            <a:pPr marL="342900" indent="-342900">
              <a:lnSpc>
                <a:spcPct val="90000"/>
              </a:lnSpc>
              <a:spcBef>
                <a:spcPct val="20000"/>
              </a:spcBef>
              <a:buClr>
                <a:schemeClr val="bg1"/>
              </a:buClr>
              <a:buSzPct val="80000"/>
              <a:buFont typeface="Wingdings" pitchFamily="2" charset="2"/>
              <a:buChar char="n"/>
              <a:defRPr/>
            </a:pPr>
            <a:r>
              <a:rPr lang="en-US" sz="2400" b="1" kern="0" dirty="0">
                <a:solidFill>
                  <a:srgbClr val="000000"/>
                </a:solidFill>
                <a:latin typeface="+mn-lt"/>
              </a:rPr>
              <a:t>Deviant drug use</a:t>
            </a:r>
          </a:p>
          <a:p>
            <a:pPr marL="742950" lvl="1" indent="-285750">
              <a:lnSpc>
                <a:spcPct val="90000"/>
              </a:lnSpc>
              <a:spcBef>
                <a:spcPct val="20000"/>
              </a:spcBef>
              <a:buClr>
                <a:schemeClr val="bg1"/>
              </a:buClr>
              <a:buFontTx/>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Tx/>
              <a:buChar char="–"/>
              <a:defRPr/>
            </a:pPr>
            <a:endParaRPr lang="en-US" sz="2000" kern="0" dirty="0">
              <a:solidFill>
                <a:srgbClr val="000000"/>
              </a:solidFill>
              <a:latin typeface="+mn-lt"/>
            </a:endParaRPr>
          </a:p>
          <a:p>
            <a:pPr marL="342900" indent="-342900">
              <a:lnSpc>
                <a:spcPct val="90000"/>
              </a:lnSpc>
              <a:spcBef>
                <a:spcPct val="20000"/>
              </a:spcBef>
              <a:buClr>
                <a:schemeClr val="bg1"/>
              </a:buClr>
              <a:buSzPct val="80000"/>
              <a:buFont typeface="Wingdings" pitchFamily="2" charset="2"/>
              <a:buChar char="n"/>
              <a:defRPr/>
            </a:pPr>
            <a:r>
              <a:rPr lang="en-US" sz="2400" b="1" kern="0" dirty="0">
                <a:solidFill>
                  <a:srgbClr val="000000"/>
                </a:solidFill>
                <a:latin typeface="+mn-lt"/>
              </a:rPr>
              <a:t>Drug misuse</a:t>
            </a:r>
          </a:p>
          <a:p>
            <a:pPr marL="742950" lvl="1" indent="-285750">
              <a:lnSpc>
                <a:spcPct val="90000"/>
              </a:lnSpc>
              <a:spcBef>
                <a:spcPct val="20000"/>
              </a:spcBef>
              <a:buClr>
                <a:schemeClr val="bg1"/>
              </a:buClr>
              <a:defRPr/>
            </a:pPr>
            <a:endParaRPr lang="en-US" sz="2000" kern="0" dirty="0">
              <a:solidFill>
                <a:srgbClr val="000000"/>
              </a:solidFill>
              <a:latin typeface="+mn-lt"/>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28600" y="274638"/>
            <a:ext cx="8686800" cy="1143000"/>
          </a:xfrm>
        </p:spPr>
        <p:txBody>
          <a:bodyPr/>
          <a:lstStyle/>
          <a:p>
            <a:pPr eaLnBrk="1" hangingPunct="1"/>
            <a:r>
              <a:rPr lang="en-US" sz="3600" dirty="0" smtClean="0">
                <a:solidFill>
                  <a:schemeClr val="bg2"/>
                </a:solidFill>
                <a:effectLst/>
              </a:rPr>
              <a:t>Why take drugs? / Types </a:t>
            </a:r>
            <a:r>
              <a:rPr lang="en-US" sz="3600" dirty="0" smtClean="0">
                <a:solidFill>
                  <a:schemeClr val="bg2"/>
                </a:solidFill>
                <a:effectLst/>
              </a:rPr>
              <a:t>of drug use</a:t>
            </a:r>
          </a:p>
        </p:txBody>
      </p:sp>
      <p:sp>
        <p:nvSpPr>
          <p:cNvPr id="3" name="Rectangle 3"/>
          <p:cNvSpPr txBox="1">
            <a:spLocks noChangeArrowheads="1"/>
          </p:cNvSpPr>
          <p:nvPr/>
        </p:nvSpPr>
        <p:spPr bwMode="auto">
          <a:xfrm>
            <a:off x="685800" y="1600200"/>
            <a:ext cx="7772400" cy="4343400"/>
          </a:xfrm>
          <a:prstGeom prst="rect">
            <a:avLst/>
          </a:prstGeom>
          <a:noFill/>
          <a:ln w="9525">
            <a:noFill/>
            <a:miter lim="800000"/>
            <a:headEnd/>
            <a:tailEnd/>
          </a:ln>
          <a:effectLst/>
        </p:spPr>
        <p:txBody>
          <a:bodyPr/>
          <a:lstStyle/>
          <a:p>
            <a:pPr marL="342900" indent="-342900">
              <a:lnSpc>
                <a:spcPct val="90000"/>
              </a:lnSpc>
              <a:spcBef>
                <a:spcPct val="20000"/>
              </a:spcBef>
              <a:buClr>
                <a:schemeClr val="bg1"/>
              </a:buClr>
              <a:buSzPct val="120000"/>
              <a:buFont typeface="Wingdings" pitchFamily="2" charset="2"/>
              <a:buChar char="§"/>
              <a:defRPr/>
            </a:pPr>
            <a:r>
              <a:rPr lang="en-US" sz="2400" b="1" kern="0" dirty="0">
                <a:solidFill>
                  <a:srgbClr val="000000"/>
                </a:solidFill>
                <a:latin typeface="+mn-lt"/>
              </a:rPr>
              <a:t>Drug abuse</a:t>
            </a:r>
          </a:p>
          <a:p>
            <a:pPr marL="342900" indent="-342900">
              <a:lnSpc>
                <a:spcPct val="90000"/>
              </a:lnSpc>
              <a:spcBef>
                <a:spcPct val="20000"/>
              </a:spcBef>
              <a:buClr>
                <a:schemeClr val="bg1"/>
              </a:buClr>
              <a:buSzPct val="120000"/>
              <a:defRPr/>
            </a:pPr>
            <a:r>
              <a:rPr lang="en-US" sz="2400" b="1" kern="0" dirty="0">
                <a:solidFill>
                  <a:srgbClr val="000000"/>
                </a:solidFill>
                <a:latin typeface="+mn-lt"/>
              </a:rPr>
              <a:t>	</a:t>
            </a:r>
            <a:endParaRPr lang="en-US" sz="2400" b="1" kern="0" dirty="0" smtClean="0">
              <a:solidFill>
                <a:srgbClr val="000000"/>
              </a:solidFill>
              <a:latin typeface="+mn-lt"/>
            </a:endParaRPr>
          </a:p>
          <a:p>
            <a:pPr marL="342900" indent="-342900">
              <a:lnSpc>
                <a:spcPct val="90000"/>
              </a:lnSpc>
              <a:spcBef>
                <a:spcPct val="20000"/>
              </a:spcBef>
              <a:buClr>
                <a:schemeClr val="bg1"/>
              </a:buClr>
              <a:buSzPct val="120000"/>
              <a:defRPr/>
            </a:pPr>
            <a:endParaRPr lang="en-US" sz="2400" b="1" kern="0" dirty="0">
              <a:solidFill>
                <a:srgbClr val="000000"/>
              </a:solidFill>
              <a:latin typeface="+mn-lt"/>
            </a:endParaRPr>
          </a:p>
          <a:p>
            <a:pPr marL="342900" indent="-342900">
              <a:lnSpc>
                <a:spcPct val="90000"/>
              </a:lnSpc>
              <a:spcBef>
                <a:spcPct val="20000"/>
              </a:spcBef>
              <a:buClr>
                <a:schemeClr val="bg1"/>
              </a:buClr>
              <a:buSzPct val="120000"/>
              <a:defRPr/>
            </a:pPr>
            <a:endParaRPr lang="en-US" sz="2400" b="1" kern="0" dirty="0" smtClean="0">
              <a:solidFill>
                <a:srgbClr val="000000"/>
              </a:solidFill>
              <a:latin typeface="+mn-lt"/>
            </a:endParaRPr>
          </a:p>
          <a:p>
            <a:pPr marL="342900" indent="-342900">
              <a:lnSpc>
                <a:spcPct val="90000"/>
              </a:lnSpc>
              <a:spcBef>
                <a:spcPct val="20000"/>
              </a:spcBef>
              <a:buClr>
                <a:schemeClr val="bg1"/>
              </a:buClr>
              <a:buSzPct val="120000"/>
              <a:defRPr/>
            </a:pPr>
            <a:endParaRPr lang="en-US" sz="2400" b="1" kern="0" dirty="0">
              <a:solidFill>
                <a:srgbClr val="000000"/>
              </a:solidFill>
              <a:latin typeface="+mn-lt"/>
            </a:endParaRPr>
          </a:p>
          <a:p>
            <a:pPr marL="342900" indent="-342900">
              <a:lnSpc>
                <a:spcPct val="90000"/>
              </a:lnSpc>
              <a:spcBef>
                <a:spcPct val="20000"/>
              </a:spcBef>
              <a:buClr>
                <a:schemeClr val="bg1"/>
              </a:buClr>
              <a:buSzPct val="120000"/>
              <a:defRPr/>
            </a:pPr>
            <a:endParaRPr lang="en-US" kern="0" dirty="0">
              <a:solidFill>
                <a:srgbClr val="000000"/>
              </a:solidFill>
              <a:latin typeface="+mn-lt"/>
            </a:endParaRPr>
          </a:p>
          <a:p>
            <a:pPr marL="285750" indent="-285750">
              <a:lnSpc>
                <a:spcPct val="90000"/>
              </a:lnSpc>
              <a:spcBef>
                <a:spcPct val="20000"/>
              </a:spcBef>
              <a:buClr>
                <a:schemeClr val="bg1"/>
              </a:buClr>
              <a:buSzPct val="120000"/>
              <a:buFont typeface="Wingdings" pitchFamily="2" charset="2"/>
              <a:buChar char="§"/>
              <a:defRPr/>
            </a:pPr>
            <a:r>
              <a:rPr lang="en-US" sz="2400" b="1" dirty="0">
                <a:solidFill>
                  <a:srgbClr val="000000"/>
                </a:solidFill>
                <a:latin typeface="+mn-lt"/>
              </a:rPr>
              <a:t>Drug dependence</a:t>
            </a:r>
            <a:r>
              <a:rPr lang="en-US" sz="2400" dirty="0">
                <a:solidFill>
                  <a:srgbClr val="000000"/>
                </a:solidFill>
                <a:latin typeface="+mn-lt"/>
              </a:rPr>
              <a:t>  </a:t>
            </a:r>
          </a:p>
          <a:p>
            <a:pPr lvl="1">
              <a:buSzPct val="120000"/>
              <a:defRPr/>
            </a:pPr>
            <a:endParaRPr lang="en-US" sz="2000" dirty="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4754" name="TextBox 6"/>
          <p:cNvSpPr txBox="1">
            <a:spLocks noChangeArrowheads="1"/>
          </p:cNvSpPr>
          <p:nvPr/>
        </p:nvSpPr>
        <p:spPr bwMode="auto">
          <a:xfrm>
            <a:off x="1428750" y="2182813"/>
            <a:ext cx="67151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800" b="1">
                <a:solidFill>
                  <a:srgbClr val="000000"/>
                </a:solidFill>
                <a:latin typeface="Tahoma" pitchFamily="34" charset="0"/>
              </a:rPr>
              <a:t>Outline:</a:t>
            </a:r>
          </a:p>
          <a:p>
            <a:pPr>
              <a:buFont typeface="Arial" charset="0"/>
              <a:buChar char="•"/>
            </a:pPr>
            <a:endParaRPr lang="en-US" sz="2400">
              <a:solidFill>
                <a:srgbClr val="000000"/>
              </a:solidFill>
              <a:latin typeface="Tahoma" pitchFamily="34" charset="0"/>
            </a:endParaRPr>
          </a:p>
          <a:p>
            <a:r>
              <a:rPr lang="en-US" sz="2000">
                <a:solidFill>
                  <a:srgbClr val="000000"/>
                </a:solidFill>
                <a:latin typeface="Tahoma" pitchFamily="34" charset="0"/>
              </a:rPr>
              <a:t>Changing views in society about psychoactive drug use</a:t>
            </a:r>
          </a:p>
          <a:p>
            <a:pPr>
              <a:buFont typeface="Arial" charset="0"/>
              <a:buChar char="•"/>
            </a:pPr>
            <a:endParaRPr lang="en-US" sz="2000">
              <a:solidFill>
                <a:srgbClr val="000000"/>
              </a:solidFill>
              <a:latin typeface="Tahoma" pitchFamily="34" charset="0"/>
            </a:endParaRPr>
          </a:p>
          <a:p>
            <a:r>
              <a:rPr lang="en-US" sz="2000">
                <a:solidFill>
                  <a:srgbClr val="000000"/>
                </a:solidFill>
                <a:latin typeface="Tahoma" pitchFamily="34" charset="0"/>
              </a:rPr>
              <a:t>What is drug toxicity?</a:t>
            </a:r>
          </a:p>
          <a:p>
            <a:pPr>
              <a:buFont typeface="Arial" charset="0"/>
              <a:buChar char="•"/>
            </a:pPr>
            <a:endParaRPr lang="en-US" sz="2000">
              <a:solidFill>
                <a:srgbClr val="000000"/>
              </a:solidFill>
              <a:latin typeface="Tahoma" pitchFamily="34" charset="0"/>
            </a:endParaRPr>
          </a:p>
          <a:p>
            <a:r>
              <a:rPr lang="en-US" sz="2000">
                <a:solidFill>
                  <a:srgbClr val="000000"/>
                </a:solidFill>
                <a:latin typeface="Tahoma" pitchFamily="34" charset="0"/>
              </a:rPr>
              <a:t>What does it mean to have a drug dependency?</a:t>
            </a:r>
          </a:p>
          <a:p>
            <a:pPr>
              <a:buFont typeface="Arial" charset="0"/>
              <a:buChar char="•"/>
            </a:pPr>
            <a:endParaRPr lang="en-US" sz="2000">
              <a:solidFill>
                <a:srgbClr val="000000"/>
              </a:solidFill>
              <a:latin typeface="Tahoma" pitchFamily="34" charset="0"/>
            </a:endParaRPr>
          </a:p>
          <a:p>
            <a:r>
              <a:rPr lang="en-US" sz="2000">
                <a:solidFill>
                  <a:srgbClr val="000000"/>
                </a:solidFill>
                <a:latin typeface="Tahoma" pitchFamily="34" charset="0"/>
              </a:rPr>
              <a:t>What are the “causes” of dependency?</a:t>
            </a:r>
          </a:p>
          <a:p>
            <a:pPr>
              <a:buFont typeface="Arial" charset="0"/>
              <a:buChar char="•"/>
            </a:pPr>
            <a:endParaRPr lang="en-US" sz="2000">
              <a:solidFill>
                <a:srgbClr val="000000"/>
              </a:solidFill>
              <a:latin typeface="Tahoma" pitchFamily="34" charset="0"/>
            </a:endParaRPr>
          </a:p>
          <a:p>
            <a:r>
              <a:rPr lang="en-US" sz="2000">
                <a:solidFill>
                  <a:srgbClr val="000000"/>
                </a:solidFill>
                <a:latin typeface="Tahoma" pitchFamily="34" charset="0"/>
              </a:rPr>
              <a:t>Somebody snitched on me…</a:t>
            </a:r>
          </a:p>
        </p:txBody>
      </p:sp>
      <p:sp>
        <p:nvSpPr>
          <p:cNvPr id="74755" name="Rectangle 3"/>
          <p:cNvSpPr>
            <a:spLocks noGrp="1" noChangeArrowheads="1"/>
          </p:cNvSpPr>
          <p:nvPr>
            <p:ph type="subTitle" idx="1"/>
          </p:nvPr>
        </p:nvSpPr>
        <p:spPr>
          <a:xfrm>
            <a:off x="228600" y="609600"/>
            <a:ext cx="8763000" cy="1143000"/>
          </a:xfrm>
        </p:spPr>
        <p:txBody>
          <a:bodyPr/>
          <a:lstStyle/>
          <a:p>
            <a:pPr eaLnBrk="1" hangingPunct="1">
              <a:lnSpc>
                <a:spcPct val="80000"/>
              </a:lnSpc>
            </a:pPr>
            <a:r>
              <a:rPr lang="en-US" sz="4800" dirty="0" smtClean="0">
                <a:solidFill>
                  <a:schemeClr val="bg1"/>
                </a:solidFill>
                <a:effectLst/>
                <a:latin typeface="Arial" charset="0"/>
              </a:rPr>
              <a:t>Drugs, Society, and the Law</a:t>
            </a:r>
          </a:p>
          <a:p>
            <a:pPr algn="l" eaLnBrk="1" hangingPunct="1">
              <a:lnSpc>
                <a:spcPct val="80000"/>
              </a:lnSpc>
            </a:pPr>
            <a:endParaRPr lang="en-US" sz="400" dirty="0" smtClean="0">
              <a:solidFill>
                <a:schemeClr val="bg1"/>
              </a:solidFill>
              <a:effectLst/>
              <a:latin typeface="Arial" charset="0"/>
            </a:endParaRPr>
          </a:p>
          <a:p>
            <a:pPr eaLnBrk="1" hangingPunct="1">
              <a:lnSpc>
                <a:spcPct val="80000"/>
              </a:lnSpc>
            </a:pPr>
            <a:r>
              <a:rPr lang="en-US" sz="2000" i="1" dirty="0" smtClean="0">
                <a:solidFill>
                  <a:schemeClr val="bg1"/>
                </a:solidFill>
                <a:effectLst/>
                <a:latin typeface="Arial" charset="0"/>
              </a:rPr>
              <a:t>(</a:t>
            </a:r>
            <a:r>
              <a:rPr lang="en-US" sz="2000" i="1" dirty="0" smtClean="0">
                <a:solidFill>
                  <a:schemeClr val="bg1"/>
                </a:solidFill>
                <a:effectLst/>
                <a:latin typeface="Arial" charset="0"/>
              </a:rPr>
              <a:t>Lesson</a:t>
            </a:r>
            <a:r>
              <a:rPr lang="en-US" sz="2000" i="1" dirty="0" smtClean="0">
                <a:solidFill>
                  <a:schemeClr val="bg1"/>
                </a:solidFill>
                <a:effectLst/>
                <a:latin typeface="Arial" charset="0"/>
              </a:rPr>
              <a:t> </a:t>
            </a:r>
            <a:r>
              <a:rPr lang="en-US" sz="2000" i="1" dirty="0" smtClean="0">
                <a:solidFill>
                  <a:schemeClr val="bg1"/>
                </a:solidFill>
                <a:effectLst/>
                <a:latin typeface="Arial" charset="0"/>
              </a:rPr>
              <a:t>2)</a:t>
            </a:r>
          </a:p>
          <a:p>
            <a:pPr algn="l" eaLnBrk="1" hangingPunct="1">
              <a:lnSpc>
                <a:spcPct val="80000"/>
              </a:lnSpc>
              <a:buClr>
                <a:schemeClr val="folHlink"/>
              </a:buClr>
            </a:pPr>
            <a:endParaRPr lang="en-US" sz="1200" dirty="0" smtClean="0">
              <a:solidFill>
                <a:schemeClr val="bg1"/>
              </a:solidFill>
              <a:effectLst/>
              <a:latin typeface="Arial" charset="0"/>
            </a:endParaRPr>
          </a:p>
          <a:p>
            <a:pPr algn="l" eaLnBrk="1" hangingPunct="1">
              <a:lnSpc>
                <a:spcPct val="80000"/>
              </a:lnSpc>
            </a:pPr>
            <a:endParaRPr lang="en-US" sz="2000" dirty="0" smtClean="0">
              <a:solidFill>
                <a:schemeClr val="bg1"/>
              </a:solidFill>
              <a:effectLst/>
              <a:latin typeface="Arial" charset="0"/>
            </a:endParaRPr>
          </a:p>
          <a:p>
            <a:pPr eaLnBrk="1" hangingPunct="1">
              <a:lnSpc>
                <a:spcPct val="80000"/>
              </a:lnSpc>
            </a:pPr>
            <a:endParaRPr lang="en-US" sz="4800" dirty="0" smtClean="0">
              <a:solidFill>
                <a:schemeClr val="bg1"/>
              </a:solidFill>
              <a:effectLst/>
              <a:latin typeface="Arial" charset="0"/>
            </a:endParaRPr>
          </a:p>
        </p:txBody>
      </p:sp>
      <p:pic>
        <p:nvPicPr>
          <p:cNvPr id="74756" name="Picture 3" descr="pills.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563" y="3000375"/>
            <a:ext cx="33972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7" name="Picture 4" descr="pills.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563" y="3609975"/>
            <a:ext cx="33972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8" name="Picture 5" descr="pills.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563" y="4252913"/>
            <a:ext cx="339725"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59" name="Picture 6" descr="pills.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563" y="4857750"/>
            <a:ext cx="33972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760" name="Picture 7" descr="pills.jp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563" y="5467350"/>
            <a:ext cx="33972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419225" y="142875"/>
            <a:ext cx="7224713" cy="957263"/>
          </a:xfrm>
          <a:noFill/>
          <a:extLst>
            <a:ext uri="{909E8E84-426E-40DD-AFC4-6F175D3DCCD1}">
              <a14:hiddenFill xmlns:a14="http://schemas.microsoft.com/office/drawing/2010/main">
                <a:solidFill>
                  <a:srgbClr val="FFFFFF"/>
                </a:solidFill>
              </a14:hiddenFill>
            </a:ext>
          </a:extLst>
        </p:spPr>
        <p:txBody>
          <a:bodyPr/>
          <a:lstStyle/>
          <a:p>
            <a:r>
              <a:rPr lang="en-US" sz="3600" smtClean="0">
                <a:solidFill>
                  <a:schemeClr val="bg1"/>
                </a:solidFill>
                <a:effectLst/>
              </a:rPr>
              <a:t>Changing views in society about psychoactive drug use</a:t>
            </a:r>
          </a:p>
        </p:txBody>
      </p:sp>
      <p:sp>
        <p:nvSpPr>
          <p:cNvPr id="75779" name="Text Box 5"/>
          <p:cNvSpPr txBox="1">
            <a:spLocks noChangeArrowheads="1"/>
          </p:cNvSpPr>
          <p:nvPr/>
        </p:nvSpPr>
        <p:spPr bwMode="auto">
          <a:xfrm>
            <a:off x="4953000" y="1295400"/>
            <a:ext cx="365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atin typeface="Tahoma" pitchFamily="34" charset="0"/>
            </a:endParaRPr>
          </a:p>
        </p:txBody>
      </p:sp>
      <p:pic>
        <p:nvPicPr>
          <p:cNvPr id="75780" name="Picture 4" descr="Ch03_FOpiumD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43313" y="4094163"/>
            <a:ext cx="3643312"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1" name="Picture 5" descr="reefermadnes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14500" y="4097338"/>
            <a:ext cx="1714500"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2" name="Picture 5" descr="pills.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2875" y="214313"/>
            <a:ext cx="10636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5783" name="Straight Connector 4"/>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pic>
        <p:nvPicPr>
          <p:cNvPr id="75784" name="Picture 4" descr="Ch13_SoothingSyrupMorphin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67013" y="1652588"/>
            <a:ext cx="3609975"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500063" y="285750"/>
            <a:ext cx="8153400" cy="957263"/>
          </a:xfrm>
          <a:noFill/>
          <a:extLst>
            <a:ext uri="{909E8E84-426E-40DD-AFC4-6F175D3DCCD1}">
              <a14:hiddenFill xmlns:a14="http://schemas.microsoft.com/office/drawing/2010/main">
                <a:solidFill>
                  <a:srgbClr val="FFFFFF"/>
                </a:solidFill>
              </a14:hiddenFill>
            </a:ext>
          </a:extLst>
        </p:spPr>
        <p:txBody>
          <a:bodyPr/>
          <a:lstStyle/>
          <a:p>
            <a:r>
              <a:rPr lang="en-US" sz="3600" smtClean="0">
                <a:solidFill>
                  <a:schemeClr val="bg1"/>
                </a:solidFill>
                <a:effectLst/>
              </a:rPr>
              <a:t>Changing attitudes towards drugs results in changes in the law</a:t>
            </a:r>
          </a:p>
        </p:txBody>
      </p:sp>
      <p:sp>
        <p:nvSpPr>
          <p:cNvPr id="76803" name="Text Box 5"/>
          <p:cNvSpPr txBox="1">
            <a:spLocks noChangeArrowheads="1"/>
          </p:cNvSpPr>
          <p:nvPr/>
        </p:nvSpPr>
        <p:spPr bwMode="auto">
          <a:xfrm>
            <a:off x="4953000" y="1295400"/>
            <a:ext cx="365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atin typeface="Tahoma" pitchFamily="34" charset="0"/>
            </a:endParaRPr>
          </a:p>
        </p:txBody>
      </p:sp>
      <p:sp>
        <p:nvSpPr>
          <p:cNvPr id="76804" name="Text Box 8"/>
          <p:cNvSpPr txBox="1">
            <a:spLocks noChangeArrowheads="1"/>
          </p:cNvSpPr>
          <p:nvPr/>
        </p:nvSpPr>
        <p:spPr bwMode="auto">
          <a:xfrm>
            <a:off x="928688" y="1943100"/>
            <a:ext cx="7929562" cy="3252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90513" indent="-290513">
              <a:defRPr>
                <a:solidFill>
                  <a:schemeClr val="tx1"/>
                </a:solidFill>
                <a:latin typeface="Arial" charset="0"/>
              </a:defRPr>
            </a:lvl1pPr>
            <a:lvl2pPr marL="747713" indent="-290513">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15000"/>
              </a:spcBef>
              <a:buClr>
                <a:schemeClr val="bg2"/>
              </a:buClr>
              <a:buFont typeface="Wingdings" pitchFamily="2" charset="2"/>
              <a:buChar char="§"/>
            </a:pPr>
            <a:r>
              <a:rPr lang="en-US" sz="2800" dirty="0">
                <a:solidFill>
                  <a:srgbClr val="000000"/>
                </a:solidFill>
                <a:latin typeface="Tahoma" pitchFamily="34" charset="0"/>
              </a:rPr>
              <a:t>Early government approach (1800s)</a:t>
            </a:r>
          </a:p>
          <a:p>
            <a:pPr lvl="1">
              <a:spcBef>
                <a:spcPct val="15000"/>
              </a:spcBef>
              <a:buClr>
                <a:schemeClr val="bg2"/>
              </a:buClr>
            </a:pPr>
            <a:r>
              <a:rPr lang="en-US" sz="2400" b="1" dirty="0">
                <a:solidFill>
                  <a:srgbClr val="000000"/>
                </a:solidFill>
                <a:latin typeface="Tahoma" pitchFamily="34" charset="0"/>
              </a:rPr>
              <a:t>Laissez-faire</a:t>
            </a:r>
          </a:p>
          <a:p>
            <a:pPr lvl="1">
              <a:spcBef>
                <a:spcPct val="15000"/>
              </a:spcBef>
              <a:buClr>
                <a:schemeClr val="bg2"/>
              </a:buClr>
            </a:pPr>
            <a:endParaRPr lang="en-US" sz="2400" b="1" dirty="0">
              <a:solidFill>
                <a:srgbClr val="000000"/>
              </a:solidFill>
              <a:latin typeface="Tahoma" pitchFamily="34" charset="0"/>
            </a:endParaRPr>
          </a:p>
          <a:p>
            <a:pPr>
              <a:spcBef>
                <a:spcPct val="15000"/>
              </a:spcBef>
              <a:buClr>
                <a:schemeClr val="bg2"/>
              </a:buClr>
              <a:buFont typeface="Wingdings" pitchFamily="2" charset="2"/>
              <a:buChar char="§"/>
            </a:pPr>
            <a:r>
              <a:rPr lang="en-US" sz="2800" dirty="0">
                <a:solidFill>
                  <a:srgbClr val="000000"/>
                </a:solidFill>
                <a:latin typeface="Tahoma" pitchFamily="34" charset="0"/>
              </a:rPr>
              <a:t>Subsequent approach (1900s and onwards)</a:t>
            </a:r>
          </a:p>
          <a:p>
            <a:pPr lvl="1">
              <a:spcBef>
                <a:spcPct val="15000"/>
              </a:spcBef>
              <a:buClr>
                <a:schemeClr val="bg2"/>
              </a:buClr>
            </a:pPr>
            <a:r>
              <a:rPr lang="en-US" sz="2400" b="1" dirty="0">
                <a:solidFill>
                  <a:srgbClr val="000000"/>
                </a:solidFill>
                <a:latin typeface="Tahoma" pitchFamily="34" charset="0"/>
              </a:rPr>
              <a:t>Control</a:t>
            </a:r>
          </a:p>
          <a:p>
            <a:pPr>
              <a:spcBef>
                <a:spcPct val="15000"/>
              </a:spcBef>
              <a:buClr>
                <a:schemeClr val="bg2"/>
              </a:buClr>
            </a:pPr>
            <a:endParaRPr lang="en-US" sz="2800" dirty="0">
              <a:solidFill>
                <a:srgbClr val="000000"/>
              </a:solidFill>
              <a:latin typeface="Tahoma" pitchFamily="34" charset="0"/>
            </a:endParaRPr>
          </a:p>
          <a:p>
            <a:pPr>
              <a:spcBef>
                <a:spcPct val="15000"/>
              </a:spcBef>
              <a:buClr>
                <a:schemeClr val="bg2"/>
              </a:buClr>
            </a:pPr>
            <a:r>
              <a:rPr lang="en-US" sz="2800" i="1" dirty="0">
                <a:solidFill>
                  <a:srgbClr val="000000"/>
                </a:solidFill>
                <a:latin typeface="Tahoma" pitchFamily="34" charset="0"/>
              </a:rPr>
              <a:t>			</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500063" y="285750"/>
            <a:ext cx="8153400" cy="957263"/>
          </a:xfrm>
          <a:noFill/>
          <a:extLst>
            <a:ext uri="{909E8E84-426E-40DD-AFC4-6F175D3DCCD1}">
              <a14:hiddenFill xmlns:a14="http://schemas.microsoft.com/office/drawing/2010/main">
                <a:solidFill>
                  <a:srgbClr val="FFFFFF"/>
                </a:solidFill>
              </a14:hiddenFill>
            </a:ext>
          </a:extLst>
        </p:spPr>
        <p:txBody>
          <a:bodyPr/>
          <a:lstStyle/>
          <a:p>
            <a:r>
              <a:rPr lang="en-US" sz="3600" smtClean="0">
                <a:solidFill>
                  <a:schemeClr val="bg1"/>
                </a:solidFill>
                <a:effectLst/>
              </a:rPr>
              <a:t>Effects of Drug Use to Society</a:t>
            </a:r>
          </a:p>
        </p:txBody>
      </p:sp>
      <p:sp>
        <p:nvSpPr>
          <p:cNvPr id="77827" name="Text Box 5"/>
          <p:cNvSpPr txBox="1">
            <a:spLocks noChangeArrowheads="1"/>
          </p:cNvSpPr>
          <p:nvPr/>
        </p:nvSpPr>
        <p:spPr bwMode="auto">
          <a:xfrm>
            <a:off x="4953000" y="1295400"/>
            <a:ext cx="365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atin typeface="Tahoma"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500063" y="285750"/>
            <a:ext cx="8153400" cy="957263"/>
          </a:xfrm>
          <a:noFill/>
          <a:extLst>
            <a:ext uri="{909E8E84-426E-40DD-AFC4-6F175D3DCCD1}">
              <a14:hiddenFill xmlns:a14="http://schemas.microsoft.com/office/drawing/2010/main">
                <a:solidFill>
                  <a:srgbClr val="FFFFFF"/>
                </a:solidFill>
              </a14:hiddenFill>
            </a:ext>
          </a:extLst>
        </p:spPr>
        <p:txBody>
          <a:bodyPr/>
          <a:lstStyle/>
          <a:p>
            <a:r>
              <a:rPr lang="en-US" sz="3600" smtClean="0">
                <a:solidFill>
                  <a:schemeClr val="bg1"/>
                </a:solidFill>
                <a:effectLst/>
              </a:rPr>
              <a:t>Changing attitudes towards drugs results in changes in the law</a:t>
            </a:r>
          </a:p>
        </p:txBody>
      </p:sp>
      <p:sp>
        <p:nvSpPr>
          <p:cNvPr id="78851" name="Text Box 5"/>
          <p:cNvSpPr txBox="1">
            <a:spLocks noChangeArrowheads="1"/>
          </p:cNvSpPr>
          <p:nvPr/>
        </p:nvSpPr>
        <p:spPr bwMode="auto">
          <a:xfrm>
            <a:off x="4953000" y="1295400"/>
            <a:ext cx="365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atin typeface="Tahoma" pitchFamily="34" charset="0"/>
            </a:endParaRPr>
          </a:p>
        </p:txBody>
      </p:sp>
      <p:sp>
        <p:nvSpPr>
          <p:cNvPr id="78852" name="Text Box 8"/>
          <p:cNvSpPr txBox="1">
            <a:spLocks noChangeArrowheads="1"/>
          </p:cNvSpPr>
          <p:nvPr/>
        </p:nvSpPr>
        <p:spPr bwMode="auto">
          <a:xfrm>
            <a:off x="928688" y="1943100"/>
            <a:ext cx="7358062"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90513" indent="-290513">
              <a:defRPr>
                <a:solidFill>
                  <a:schemeClr val="tx1"/>
                </a:solidFill>
                <a:latin typeface="Arial" charset="0"/>
              </a:defRPr>
            </a:lvl1pPr>
            <a:lvl2pPr marL="747713" indent="-290513">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15000"/>
              </a:spcBef>
              <a:buClr>
                <a:schemeClr val="bg2"/>
              </a:buClr>
            </a:pPr>
            <a:r>
              <a:rPr lang="en-US" sz="2800" i="1">
                <a:solidFill>
                  <a:srgbClr val="000000"/>
                </a:solidFill>
                <a:latin typeface="Tahoma" pitchFamily="34" charset="0"/>
              </a:rPr>
              <a:t>What caused this shift in approach?</a:t>
            </a:r>
          </a:p>
          <a:p>
            <a:pPr lvl="1">
              <a:spcBef>
                <a:spcPct val="15000"/>
              </a:spcBef>
              <a:buClr>
                <a:schemeClr val="bg2"/>
              </a:buClr>
            </a:pPr>
            <a:r>
              <a:rPr lang="en-US" sz="2400" b="1">
                <a:solidFill>
                  <a:srgbClr val="000000"/>
                </a:solidFill>
                <a:latin typeface="Tahoma" pitchFamily="34" charset="0"/>
              </a:rPr>
              <a:t>Costs to Society:</a:t>
            </a:r>
          </a:p>
          <a:p>
            <a:pPr lvl="1">
              <a:spcBef>
                <a:spcPct val="15000"/>
              </a:spcBef>
              <a:buClr>
                <a:schemeClr val="bg2"/>
              </a:buClr>
              <a:buFont typeface="Arial" charset="0"/>
              <a:buChar char="•"/>
            </a:pPr>
            <a:r>
              <a:rPr lang="en-US" sz="2400" b="1">
                <a:solidFill>
                  <a:srgbClr val="000000"/>
                </a:solidFill>
                <a:latin typeface="Tahoma" pitchFamily="34" charset="0"/>
              </a:rPr>
              <a:t>Toxicity</a:t>
            </a:r>
          </a:p>
          <a:p>
            <a:pPr lvl="1">
              <a:spcBef>
                <a:spcPct val="15000"/>
              </a:spcBef>
              <a:buClr>
                <a:schemeClr val="bg2"/>
              </a:buClr>
              <a:buFont typeface="Arial" charset="0"/>
              <a:buChar char="•"/>
            </a:pPr>
            <a:r>
              <a:rPr lang="en-US" sz="2400" b="1">
                <a:solidFill>
                  <a:srgbClr val="000000"/>
                </a:solidFill>
                <a:latin typeface="Tahoma" pitchFamily="34" charset="0"/>
              </a:rPr>
              <a:t>Dependence</a:t>
            </a:r>
          </a:p>
          <a:p>
            <a:pPr lvl="1">
              <a:spcBef>
                <a:spcPct val="15000"/>
              </a:spcBef>
              <a:buClr>
                <a:schemeClr val="bg2"/>
              </a:buClr>
              <a:buFont typeface="Arial" charset="0"/>
              <a:buChar char="•"/>
            </a:pPr>
            <a:r>
              <a:rPr lang="en-US" sz="2400" b="1">
                <a:solidFill>
                  <a:srgbClr val="000000"/>
                </a:solidFill>
                <a:latin typeface="Tahoma" pitchFamily="34" charset="0"/>
              </a:rPr>
              <a:t>Crime</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847725" y="142875"/>
            <a:ext cx="8153400" cy="957263"/>
          </a:xfrm>
          <a:noFill/>
          <a:extLst>
            <a:ext uri="{909E8E84-426E-40DD-AFC4-6F175D3DCCD1}">
              <a14:hiddenFill xmlns:a14="http://schemas.microsoft.com/office/drawing/2010/main">
                <a:solidFill>
                  <a:srgbClr val="FFFFFF"/>
                </a:solidFill>
              </a14:hiddenFill>
            </a:ext>
          </a:extLst>
        </p:spPr>
        <p:txBody>
          <a:bodyPr/>
          <a:lstStyle/>
          <a:p>
            <a:r>
              <a:rPr lang="en-US" sz="3600" smtClean="0">
                <a:solidFill>
                  <a:schemeClr val="bg1"/>
                </a:solidFill>
                <a:effectLst/>
              </a:rPr>
              <a:t>What is “drug toxicity”?</a:t>
            </a:r>
          </a:p>
        </p:txBody>
      </p:sp>
      <p:sp>
        <p:nvSpPr>
          <p:cNvPr id="79875" name="Text Box 5"/>
          <p:cNvSpPr txBox="1">
            <a:spLocks noChangeArrowheads="1"/>
          </p:cNvSpPr>
          <p:nvPr/>
        </p:nvSpPr>
        <p:spPr bwMode="auto">
          <a:xfrm>
            <a:off x="4953000" y="1295400"/>
            <a:ext cx="365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atin typeface="Tahoma" pitchFamily="34" charset="0"/>
            </a:endParaRPr>
          </a:p>
        </p:txBody>
      </p:sp>
      <p:pic>
        <p:nvPicPr>
          <p:cNvPr id="79876" name="Picture 9" descr="Ch03_EXColliersMagaz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1813" y="1838325"/>
            <a:ext cx="299085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9877" name="Picture 4" descr="pill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2875" y="214313"/>
            <a:ext cx="10636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9878" name="Straight Connector 4"/>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8" name="TextBox 4"/>
          <p:cNvSpPr txBox="1">
            <a:spLocks noChangeArrowheads="1"/>
          </p:cNvSpPr>
          <p:nvPr/>
        </p:nvSpPr>
        <p:spPr bwMode="auto">
          <a:xfrm>
            <a:off x="428625" y="1597025"/>
            <a:ext cx="835818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800" b="1" dirty="0">
                <a:solidFill>
                  <a:srgbClr val="000000"/>
                </a:solidFill>
                <a:latin typeface="Tahoma" pitchFamily="34" charset="0"/>
              </a:rPr>
              <a:t>Toxicity</a:t>
            </a:r>
            <a:r>
              <a:rPr lang="en-US" sz="2800" dirty="0" smtClean="0">
                <a:solidFill>
                  <a:srgbClr val="000000"/>
                </a:solidFill>
                <a:latin typeface="Tahoma" pitchFamily="34" charset="0"/>
              </a:rPr>
              <a:t>:</a:t>
            </a:r>
          </a:p>
          <a:p>
            <a:endParaRPr lang="en-US" sz="2800" dirty="0">
              <a:solidFill>
                <a:srgbClr val="000000"/>
              </a:solidFill>
              <a:latin typeface="Tahoma" pitchFamily="34" charset="0"/>
            </a:endParaRPr>
          </a:p>
          <a:p>
            <a:endParaRPr lang="en-US" sz="2800" dirty="0">
              <a:solidFill>
                <a:srgbClr val="000000"/>
              </a:solidFill>
              <a:latin typeface="Tahoma" pitchFamily="34" charset="0"/>
            </a:endParaRPr>
          </a:p>
          <a:p>
            <a:r>
              <a:rPr lang="en-US" sz="2800" i="1" dirty="0">
                <a:solidFill>
                  <a:srgbClr val="000000"/>
                </a:solidFill>
                <a:latin typeface="Tahoma" pitchFamily="34" charset="0"/>
              </a:rPr>
              <a:t>What makes a drug toxic</a:t>
            </a:r>
            <a:r>
              <a:rPr lang="en-US" sz="2800" i="1" dirty="0" smtClean="0">
                <a:solidFill>
                  <a:srgbClr val="000000"/>
                </a:solidFill>
                <a:latin typeface="Tahoma" pitchFamily="34" charset="0"/>
              </a:rPr>
              <a:t>?</a:t>
            </a:r>
            <a:endParaRPr lang="en-US" sz="2800" i="1" dirty="0">
              <a:solidFill>
                <a:srgbClr val="000000"/>
              </a:solidFill>
              <a:latin typeface="Tahoma" pitchFamily="34" charset="0"/>
            </a:endParaRPr>
          </a:p>
        </p:txBody>
      </p:sp>
      <p:sp>
        <p:nvSpPr>
          <p:cNvPr id="80899" name="Rectangle 2"/>
          <p:cNvSpPr>
            <a:spLocks noGrp="1" noChangeArrowheads="1"/>
          </p:cNvSpPr>
          <p:nvPr>
            <p:ph type="title"/>
          </p:nvPr>
        </p:nvSpPr>
        <p:spPr/>
        <p:txBody>
          <a:bodyPr/>
          <a:lstStyle/>
          <a:p>
            <a:pPr eaLnBrk="1" hangingPunct="1"/>
            <a:r>
              <a:rPr lang="en-US" sz="3600" smtClean="0">
                <a:solidFill>
                  <a:schemeClr val="bg2"/>
                </a:solidFill>
                <a:effectLst/>
              </a:rPr>
              <a:t>Some definitions</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r>
              <a:rPr lang="en-US" sz="3600" smtClean="0">
                <a:solidFill>
                  <a:schemeClr val="bg2"/>
                </a:solidFill>
                <a:effectLst/>
              </a:rPr>
              <a:t>Drug-related toxicity</a:t>
            </a:r>
          </a:p>
        </p:txBody>
      </p:sp>
      <p:sp>
        <p:nvSpPr>
          <p:cNvPr id="3" name="Rectangle 3"/>
          <p:cNvSpPr txBox="1">
            <a:spLocks noChangeArrowheads="1"/>
          </p:cNvSpPr>
          <p:nvPr/>
        </p:nvSpPr>
        <p:spPr bwMode="auto">
          <a:xfrm>
            <a:off x="457200" y="1268413"/>
            <a:ext cx="8229600" cy="4824412"/>
          </a:xfrm>
          <a:prstGeom prst="rect">
            <a:avLst/>
          </a:prstGeom>
          <a:noFill/>
          <a:ln w="9525">
            <a:noFill/>
            <a:miter lim="800000"/>
            <a:headEnd/>
            <a:tailEnd/>
          </a:ln>
          <a:effectLst/>
        </p:spPr>
        <p:txBody>
          <a:bodyPr/>
          <a:lstStyle/>
          <a:p>
            <a:pPr marL="342900" indent="-342900">
              <a:spcBef>
                <a:spcPct val="20000"/>
              </a:spcBef>
              <a:buClr>
                <a:schemeClr val="bg1"/>
              </a:buClr>
              <a:buSzPct val="80000"/>
              <a:defRPr/>
            </a:pPr>
            <a:r>
              <a:rPr lang="en-US" sz="2800" b="1" u="sng" kern="0" dirty="0">
                <a:solidFill>
                  <a:srgbClr val="000000"/>
                </a:solidFill>
                <a:latin typeface="+mn-lt"/>
              </a:rPr>
              <a:t>Acute</a:t>
            </a:r>
            <a:r>
              <a:rPr lang="en-US" sz="2800" kern="0" dirty="0">
                <a:solidFill>
                  <a:srgbClr val="000000"/>
                </a:solidFill>
                <a:latin typeface="+mn-lt"/>
              </a:rPr>
              <a:t> toxicity</a:t>
            </a:r>
          </a:p>
          <a:p>
            <a:pPr marL="342900" indent="-342900">
              <a:spcBef>
                <a:spcPct val="20000"/>
              </a:spcBef>
              <a:buClr>
                <a:schemeClr val="bg1"/>
              </a:buClr>
              <a:buSzPct val="80000"/>
              <a:defRPr/>
            </a:pPr>
            <a:endParaRPr lang="en-US" sz="1200" kern="0" dirty="0">
              <a:solidFill>
                <a:srgbClr val="000000"/>
              </a:solidFill>
              <a:latin typeface="+mn-lt"/>
            </a:endParaRPr>
          </a:p>
          <a:p>
            <a:pPr marL="342900" indent="-342900">
              <a:spcBef>
                <a:spcPct val="20000"/>
              </a:spcBef>
              <a:buClr>
                <a:schemeClr val="bg1"/>
              </a:buClr>
              <a:buSzPct val="80000"/>
              <a:buFont typeface="Wingdings" pitchFamily="2" charset="2"/>
              <a:buChar char="§"/>
              <a:defRPr/>
            </a:pPr>
            <a:r>
              <a:rPr lang="en-US" sz="2400" b="1" kern="0" dirty="0" err="1">
                <a:solidFill>
                  <a:srgbClr val="000000"/>
                </a:solidFill>
                <a:latin typeface="+mn-lt"/>
              </a:rPr>
              <a:t>Behavioural</a:t>
            </a:r>
            <a:r>
              <a:rPr lang="en-US" sz="2400" b="1" kern="0" dirty="0" smtClean="0">
                <a:solidFill>
                  <a:srgbClr val="000000"/>
                </a:solidFill>
                <a:latin typeface="+mn-lt"/>
              </a:rPr>
              <a:t>:</a:t>
            </a:r>
          </a:p>
          <a:p>
            <a:pPr marL="342900" indent="-342900">
              <a:spcBef>
                <a:spcPct val="20000"/>
              </a:spcBef>
              <a:buClr>
                <a:schemeClr val="bg1"/>
              </a:buClr>
              <a:buSzPct val="80000"/>
              <a:buFont typeface="Wingdings" pitchFamily="2" charset="2"/>
              <a:buChar char="§"/>
              <a:defRPr/>
            </a:pPr>
            <a:endParaRPr lang="en-US" sz="2400" kern="0" dirty="0">
              <a:solidFill>
                <a:srgbClr val="000000"/>
              </a:solidFill>
              <a:latin typeface="+mn-lt"/>
            </a:endParaRPr>
          </a:p>
          <a:p>
            <a:pPr marL="342900" indent="-342900">
              <a:spcBef>
                <a:spcPct val="20000"/>
              </a:spcBef>
              <a:buClr>
                <a:schemeClr val="bg1"/>
              </a:buClr>
              <a:buSzPct val="80000"/>
              <a:buFont typeface="Wingdings" pitchFamily="2" charset="2"/>
              <a:buChar char="§"/>
              <a:defRPr/>
            </a:pPr>
            <a:endParaRPr lang="en-US" sz="2400" kern="0" dirty="0">
              <a:solidFill>
                <a:srgbClr val="000000"/>
              </a:solidFill>
              <a:latin typeface="+mn-lt"/>
            </a:endParaRPr>
          </a:p>
          <a:p>
            <a:pPr marL="342900" indent="-342900">
              <a:spcBef>
                <a:spcPct val="20000"/>
              </a:spcBef>
              <a:buClr>
                <a:schemeClr val="bg1"/>
              </a:buClr>
              <a:buSzPct val="80000"/>
              <a:buFont typeface="Wingdings" pitchFamily="2" charset="2"/>
              <a:buChar char="§"/>
              <a:defRPr/>
            </a:pPr>
            <a:endParaRPr lang="en-US" sz="2400" kern="0" dirty="0">
              <a:solidFill>
                <a:srgbClr val="000000"/>
              </a:solidFill>
              <a:latin typeface="+mn-lt"/>
            </a:endParaRPr>
          </a:p>
          <a:p>
            <a:pPr marL="342900" indent="-342900">
              <a:spcBef>
                <a:spcPct val="20000"/>
              </a:spcBef>
              <a:buClr>
                <a:schemeClr val="bg1"/>
              </a:buClr>
              <a:buSzPct val="80000"/>
              <a:buFont typeface="Wingdings" pitchFamily="2" charset="2"/>
              <a:buChar char="§"/>
              <a:defRPr/>
            </a:pPr>
            <a:endParaRPr lang="en-US" sz="2400" kern="0" dirty="0">
              <a:solidFill>
                <a:srgbClr val="000000"/>
              </a:solidFill>
              <a:latin typeface="+mn-lt"/>
            </a:endParaRPr>
          </a:p>
          <a:p>
            <a:pPr marL="342900" indent="-342900">
              <a:spcBef>
                <a:spcPct val="20000"/>
              </a:spcBef>
              <a:buClr>
                <a:schemeClr val="bg1"/>
              </a:buClr>
              <a:buSzPct val="80000"/>
              <a:buFont typeface="Wingdings" pitchFamily="2" charset="2"/>
              <a:buChar char="§"/>
              <a:defRPr/>
            </a:pPr>
            <a:r>
              <a:rPr lang="en-US" sz="2400" b="1" kern="0" dirty="0">
                <a:solidFill>
                  <a:srgbClr val="000000"/>
                </a:solidFill>
                <a:latin typeface="+mn-lt"/>
              </a:rPr>
              <a:t>Physiological</a:t>
            </a:r>
            <a:r>
              <a:rPr lang="en-US" sz="2400" b="1" kern="0" dirty="0" smtClean="0">
                <a:solidFill>
                  <a:srgbClr val="000000"/>
                </a:solidFill>
                <a:latin typeface="+mn-lt"/>
              </a:rPr>
              <a:t>:</a:t>
            </a:r>
            <a:endParaRPr lang="en-US" sz="2400" u="sng" kern="0" dirty="0">
              <a:solidFill>
                <a:srgbClr val="000000"/>
              </a:solidFill>
              <a:latin typeface="+mn-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34925" y="1125538"/>
            <a:ext cx="3529013" cy="4114800"/>
          </a:xfrm>
          <a:prstGeom prst="rect">
            <a:avLst/>
          </a:prstGeom>
          <a:noFill/>
          <a:ln w="9525">
            <a:noFill/>
            <a:miter lim="800000"/>
            <a:headEnd/>
            <a:tailEnd/>
          </a:ln>
          <a:effectLst/>
        </p:spPr>
        <p:txBody>
          <a:bodyPr/>
          <a:lstStyle/>
          <a:p>
            <a:pPr marL="342900" indent="-342900">
              <a:lnSpc>
                <a:spcPct val="90000"/>
              </a:lnSpc>
              <a:spcBef>
                <a:spcPct val="20000"/>
              </a:spcBef>
              <a:buClr>
                <a:schemeClr val="bg1"/>
              </a:buClr>
              <a:buSzPct val="80000"/>
              <a:defRPr/>
            </a:pPr>
            <a:r>
              <a:rPr lang="en-US" sz="2800" b="1" u="sng" kern="0" dirty="0">
                <a:solidFill>
                  <a:srgbClr val="000000"/>
                </a:solidFill>
                <a:latin typeface="+mn-lt"/>
              </a:rPr>
              <a:t>Chronic</a:t>
            </a:r>
            <a:r>
              <a:rPr lang="en-US" sz="2800" kern="0" dirty="0">
                <a:solidFill>
                  <a:srgbClr val="000000"/>
                </a:solidFill>
                <a:latin typeface="+mn-lt"/>
              </a:rPr>
              <a:t> toxicity</a:t>
            </a:r>
          </a:p>
          <a:p>
            <a:pPr marL="342900" indent="-342900">
              <a:lnSpc>
                <a:spcPct val="90000"/>
              </a:lnSpc>
              <a:spcBef>
                <a:spcPct val="20000"/>
              </a:spcBef>
              <a:buClr>
                <a:schemeClr val="bg1"/>
              </a:buClr>
              <a:buSzPct val="80000"/>
              <a:defRPr/>
            </a:pPr>
            <a:endParaRPr lang="en-US" sz="2400" kern="0" dirty="0">
              <a:solidFill>
                <a:srgbClr val="000000"/>
              </a:solidFill>
              <a:latin typeface="+mn-lt"/>
            </a:endParaRPr>
          </a:p>
          <a:p>
            <a:pPr marL="342900" indent="-342900">
              <a:lnSpc>
                <a:spcPct val="90000"/>
              </a:lnSpc>
              <a:spcBef>
                <a:spcPct val="20000"/>
              </a:spcBef>
              <a:buClr>
                <a:schemeClr val="bg1"/>
              </a:buClr>
              <a:buSzPct val="80000"/>
              <a:defRPr/>
            </a:pPr>
            <a:r>
              <a:rPr lang="en-US" sz="2400" b="1" kern="0" dirty="0">
                <a:solidFill>
                  <a:srgbClr val="000000"/>
                </a:solidFill>
                <a:latin typeface="+mn-lt"/>
              </a:rPr>
              <a:t>Behavioural</a:t>
            </a:r>
          </a:p>
          <a:p>
            <a:pPr marL="742950" lvl="1" indent="-285750">
              <a:lnSpc>
                <a:spcPct val="90000"/>
              </a:lnSpc>
              <a:spcBef>
                <a:spcPct val="20000"/>
              </a:spcBef>
              <a:buClr>
                <a:schemeClr val="bg1"/>
              </a:buClr>
              <a:buFont typeface="Wingdings" pitchFamily="2" charset="2"/>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 typeface="Wingdings" pitchFamily="2" charset="2"/>
              <a:buChar char="§"/>
              <a:defRPr/>
            </a:pPr>
            <a:endParaRPr lang="en-US" sz="2000" kern="0" dirty="0">
              <a:solidFill>
                <a:srgbClr val="000000"/>
              </a:solidFill>
              <a:latin typeface="+mn-lt"/>
            </a:endParaRPr>
          </a:p>
          <a:p>
            <a:pPr marL="742950" lvl="1" indent="-285750">
              <a:lnSpc>
                <a:spcPct val="90000"/>
              </a:lnSpc>
              <a:spcBef>
                <a:spcPct val="20000"/>
              </a:spcBef>
              <a:buClr>
                <a:schemeClr val="bg1"/>
              </a:buClr>
              <a:buFont typeface="Wingdings" pitchFamily="2" charset="2"/>
              <a:buChar char="§"/>
              <a:defRPr/>
            </a:pPr>
            <a:endParaRPr lang="en-US" sz="2000" kern="0" dirty="0" smtClean="0">
              <a:solidFill>
                <a:srgbClr val="000000"/>
              </a:solidFill>
              <a:latin typeface="+mn-lt"/>
            </a:endParaRPr>
          </a:p>
          <a:p>
            <a:pPr marL="742950" lvl="1" indent="-285750">
              <a:lnSpc>
                <a:spcPct val="90000"/>
              </a:lnSpc>
              <a:spcBef>
                <a:spcPct val="20000"/>
              </a:spcBef>
              <a:buClr>
                <a:schemeClr val="bg1"/>
              </a:buClr>
              <a:buFont typeface="Wingdings" pitchFamily="2" charset="2"/>
              <a:buChar char="§"/>
              <a:defRPr/>
            </a:pPr>
            <a:endParaRPr lang="en-US" sz="2000" kern="0" dirty="0">
              <a:solidFill>
                <a:srgbClr val="000000"/>
              </a:solidFill>
              <a:latin typeface="+mn-lt"/>
            </a:endParaRPr>
          </a:p>
          <a:p>
            <a:pPr marL="342900" indent="-342900">
              <a:lnSpc>
                <a:spcPct val="90000"/>
              </a:lnSpc>
              <a:spcBef>
                <a:spcPct val="20000"/>
              </a:spcBef>
              <a:buClr>
                <a:schemeClr val="bg1"/>
              </a:buClr>
              <a:buSzPct val="80000"/>
              <a:defRPr/>
            </a:pPr>
            <a:r>
              <a:rPr lang="en-US" sz="2400" b="1" kern="0" dirty="0">
                <a:solidFill>
                  <a:srgbClr val="000000"/>
                </a:solidFill>
                <a:latin typeface="+mn-lt"/>
              </a:rPr>
              <a:t>Physiological </a:t>
            </a:r>
          </a:p>
        </p:txBody>
      </p:sp>
      <p:sp>
        <p:nvSpPr>
          <p:cNvPr id="82947" name="Rectangle 2"/>
          <p:cNvSpPr>
            <a:spLocks noGrp="1" noChangeArrowheads="1"/>
          </p:cNvSpPr>
          <p:nvPr>
            <p:ph type="title"/>
          </p:nvPr>
        </p:nvSpPr>
        <p:spPr>
          <a:xfrm>
            <a:off x="-612775" y="115888"/>
            <a:ext cx="5915025" cy="774700"/>
          </a:xfrm>
        </p:spPr>
        <p:txBody>
          <a:bodyPr/>
          <a:lstStyle/>
          <a:p>
            <a:pPr eaLnBrk="1" hangingPunct="1"/>
            <a:r>
              <a:rPr lang="en-US" sz="3600" smtClean="0">
                <a:solidFill>
                  <a:schemeClr val="bg2"/>
                </a:solidFill>
                <a:effectLst/>
              </a:rPr>
              <a:t>Drug-related toxicity</a:t>
            </a:r>
          </a:p>
        </p:txBody>
      </p:sp>
      <p:sp>
        <p:nvSpPr>
          <p:cNvPr id="82954" name="TextBox 3"/>
          <p:cNvSpPr txBox="1">
            <a:spLocks noChangeArrowheads="1"/>
          </p:cNvSpPr>
          <p:nvPr/>
        </p:nvSpPr>
        <p:spPr bwMode="auto">
          <a:xfrm>
            <a:off x="7632700" y="620713"/>
            <a:ext cx="1096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CA" b="1">
                <a:solidFill>
                  <a:srgbClr val="000000"/>
                </a:solidFill>
                <a:latin typeface="Tahoma" pitchFamily="34" charset="0"/>
              </a:rPr>
              <a:t>Alcohol</a:t>
            </a:r>
          </a:p>
        </p:txBody>
      </p:sp>
      <p:pic>
        <p:nvPicPr>
          <p:cNvPr id="82956" name="Picture 2" descr="255"/>
          <p:cNvPicPr>
            <a:picLocks noChangeAspect="1" noChangeArrowheads="1"/>
          </p:cNvPicPr>
          <p:nvPr/>
        </p:nvPicPr>
        <p:blipFill>
          <a:blip r:embed="rId2">
            <a:extLst>
              <a:ext uri="{28A0092B-C50C-407E-A947-70E740481C1C}">
                <a14:useLocalDpi xmlns:a14="http://schemas.microsoft.com/office/drawing/2010/main" val="0"/>
              </a:ext>
            </a:extLst>
          </a:blip>
          <a:srcRect r="12085" b="16216"/>
          <a:stretch>
            <a:fillRect/>
          </a:stretch>
        </p:blipFill>
        <p:spPr bwMode="auto">
          <a:xfrm>
            <a:off x="7164388" y="1268413"/>
            <a:ext cx="2016125" cy="250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57" name="Text Box 4"/>
          <p:cNvSpPr txBox="1">
            <a:spLocks noChangeArrowheads="1"/>
          </p:cNvSpPr>
          <p:nvPr/>
        </p:nvSpPr>
        <p:spPr bwMode="auto">
          <a:xfrm>
            <a:off x="7704138" y="1052513"/>
            <a:ext cx="8540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latin typeface="Tahoma" pitchFamily="34" charset="0"/>
              </a:rPr>
              <a:t>Normal</a:t>
            </a:r>
          </a:p>
        </p:txBody>
      </p:sp>
      <p:sp>
        <p:nvSpPr>
          <p:cNvPr id="82958" name="Text Box 4"/>
          <p:cNvSpPr txBox="1">
            <a:spLocks noChangeArrowheads="1"/>
          </p:cNvSpPr>
          <p:nvPr/>
        </p:nvSpPr>
        <p:spPr bwMode="auto">
          <a:xfrm>
            <a:off x="7632700" y="3860800"/>
            <a:ext cx="10795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latin typeface="Tahoma" pitchFamily="34" charset="0"/>
              </a:rPr>
              <a:t>Cirrhotic</a:t>
            </a:r>
          </a:p>
        </p:txBody>
      </p:sp>
      <p:pic>
        <p:nvPicPr>
          <p:cNvPr id="82959" name="Picture 4" descr="Ch10_LungCanc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08400" y="2708275"/>
            <a:ext cx="1225550"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60" name="TextBox 3"/>
          <p:cNvSpPr txBox="1">
            <a:spLocks noChangeArrowheads="1"/>
          </p:cNvSpPr>
          <p:nvPr/>
        </p:nvSpPr>
        <p:spPr bwMode="auto">
          <a:xfrm>
            <a:off x="4859338" y="601663"/>
            <a:ext cx="11350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CA" b="1">
                <a:solidFill>
                  <a:srgbClr val="000000"/>
                </a:solidFill>
                <a:latin typeface="Tahoma" pitchFamily="34" charset="0"/>
              </a:rPr>
              <a:t>Tobacco</a:t>
            </a:r>
          </a:p>
        </p:txBody>
      </p:sp>
      <p:grpSp>
        <p:nvGrpSpPr>
          <p:cNvPr id="82961" name="Group 25"/>
          <p:cNvGrpSpPr>
            <a:grpSpLocks/>
          </p:cNvGrpSpPr>
          <p:nvPr/>
        </p:nvGrpSpPr>
        <p:grpSpPr bwMode="auto">
          <a:xfrm>
            <a:off x="4525963" y="1173163"/>
            <a:ext cx="1990725" cy="1373187"/>
            <a:chOff x="4454521" y="688194"/>
            <a:chExt cx="1989688" cy="1372654"/>
          </a:xfrm>
        </p:grpSpPr>
        <p:pic>
          <p:nvPicPr>
            <p:cNvPr id="82969" name="Picture 6" descr="Ch10_Emphysem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1369" y="688194"/>
              <a:ext cx="1862082" cy="1306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ectangle 18"/>
            <p:cNvSpPr/>
            <p:nvPr/>
          </p:nvSpPr>
          <p:spPr>
            <a:xfrm>
              <a:off x="4454521" y="1702212"/>
              <a:ext cx="1989688" cy="35863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a:p>
          </p:txBody>
        </p:sp>
      </p:grpSp>
      <p:sp>
        <p:nvSpPr>
          <p:cNvPr id="82962" name="Text Box 4"/>
          <p:cNvSpPr txBox="1">
            <a:spLocks noChangeArrowheads="1"/>
          </p:cNvSpPr>
          <p:nvPr/>
        </p:nvSpPr>
        <p:spPr bwMode="auto">
          <a:xfrm>
            <a:off x="3722688" y="4560888"/>
            <a:ext cx="13541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latin typeface="Tahoma" pitchFamily="34" charset="0"/>
              </a:rPr>
              <a:t>Lung cancer</a:t>
            </a:r>
          </a:p>
        </p:txBody>
      </p:sp>
      <p:sp>
        <p:nvSpPr>
          <p:cNvPr id="82963" name="Text Box 4"/>
          <p:cNvSpPr txBox="1">
            <a:spLocks noChangeArrowheads="1"/>
          </p:cNvSpPr>
          <p:nvPr/>
        </p:nvSpPr>
        <p:spPr bwMode="auto">
          <a:xfrm>
            <a:off x="4572000" y="2185988"/>
            <a:ext cx="20796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latin typeface="Tahoma" pitchFamily="34" charset="0"/>
              </a:rPr>
              <a:t>Chronic obstructive pulmonary disease</a:t>
            </a:r>
          </a:p>
        </p:txBody>
      </p:sp>
      <p:grpSp>
        <p:nvGrpSpPr>
          <p:cNvPr id="82964" name="Group 26"/>
          <p:cNvGrpSpPr>
            <a:grpSpLocks/>
          </p:cNvGrpSpPr>
          <p:nvPr/>
        </p:nvGrpSpPr>
        <p:grpSpPr bwMode="auto">
          <a:xfrm>
            <a:off x="5003800" y="2924175"/>
            <a:ext cx="2217738" cy="1433513"/>
            <a:chOff x="4960587" y="2715136"/>
            <a:chExt cx="2217080" cy="1432334"/>
          </a:xfrm>
        </p:grpSpPr>
        <p:pic>
          <p:nvPicPr>
            <p:cNvPr id="82967" name="Picture 10" descr="mouth lip cancer.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960587" y="2715136"/>
              <a:ext cx="2075541" cy="1372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Rectangle 23"/>
            <p:cNvSpPr/>
            <p:nvPr/>
          </p:nvSpPr>
          <p:spPr>
            <a:xfrm>
              <a:off x="4960587" y="3909541"/>
              <a:ext cx="2217080" cy="237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400"/>
            </a:p>
          </p:txBody>
        </p:sp>
      </p:grpSp>
      <p:sp>
        <p:nvSpPr>
          <p:cNvPr id="82965" name="Text Box 4"/>
          <p:cNvSpPr txBox="1">
            <a:spLocks noChangeArrowheads="1"/>
          </p:cNvSpPr>
          <p:nvPr/>
        </p:nvSpPr>
        <p:spPr bwMode="auto">
          <a:xfrm>
            <a:off x="5076825" y="4149725"/>
            <a:ext cx="22320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b="1">
                <a:solidFill>
                  <a:srgbClr val="000000"/>
                </a:solidFill>
                <a:latin typeface="Tahoma" pitchFamily="34" charset="0"/>
              </a:rPr>
              <a:t>Mouth and lip cancer</a:t>
            </a:r>
          </a:p>
        </p:txBody>
      </p:sp>
      <p:cxnSp>
        <p:nvCxnSpPr>
          <p:cNvPr id="28" name="Straight Connector 27"/>
          <p:cNvCxnSpPr/>
          <p:nvPr/>
        </p:nvCxnSpPr>
        <p:spPr>
          <a:xfrm rot="5400000">
            <a:off x="4556919" y="2723357"/>
            <a:ext cx="5214937"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en-US" smtClean="0">
                <a:solidFill>
                  <a:schemeClr val="bg2"/>
                </a:solidFill>
                <a:effectLst/>
              </a:rPr>
              <a:t>DAWN</a:t>
            </a:r>
          </a:p>
        </p:txBody>
      </p:sp>
      <p:sp>
        <p:nvSpPr>
          <p:cNvPr id="83971" name="Rectangle 3"/>
          <p:cNvSpPr>
            <a:spLocks noGrp="1" noChangeArrowheads="1"/>
          </p:cNvSpPr>
          <p:nvPr>
            <p:ph type="body" idx="1"/>
          </p:nvPr>
        </p:nvSpPr>
        <p:spPr>
          <a:xfrm>
            <a:off x="214313" y="1928813"/>
            <a:ext cx="8472487" cy="1714500"/>
          </a:xfrm>
        </p:spPr>
        <p:txBody>
          <a:bodyPr/>
          <a:lstStyle/>
          <a:p>
            <a:pPr eaLnBrk="1" hangingPunct="1">
              <a:buClr>
                <a:schemeClr val="bg1"/>
              </a:buClr>
              <a:buFont typeface="Wingdings" pitchFamily="2" charset="2"/>
              <a:buNone/>
            </a:pPr>
            <a:r>
              <a:rPr lang="en-US" sz="2400" smtClean="0">
                <a:solidFill>
                  <a:srgbClr val="000000"/>
                </a:solidFill>
                <a:effectLst/>
              </a:rPr>
              <a:t>	The </a:t>
            </a:r>
            <a:r>
              <a:rPr lang="en-US" sz="2400" b="1" smtClean="0">
                <a:solidFill>
                  <a:srgbClr val="000000"/>
                </a:solidFill>
                <a:effectLst/>
              </a:rPr>
              <a:t>Drug Abuse Warning Network (DAWN) </a:t>
            </a:r>
            <a:r>
              <a:rPr lang="en-US" sz="2400" smtClean="0">
                <a:solidFill>
                  <a:srgbClr val="000000"/>
                </a:solidFill>
                <a:effectLst/>
              </a:rPr>
              <a:t>program reports the number of drug-related emergency room visits in major metropolitan hospitals in the United States.</a:t>
            </a:r>
          </a:p>
        </p:txBody>
      </p:sp>
      <p:pic>
        <p:nvPicPr>
          <p:cNvPr id="83972" name="Picture 8" descr="Ch02_04EmergencyRo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1163" y="4143375"/>
            <a:ext cx="3263900" cy="217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4994" name="Picture 4" descr="L5B02F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1752600"/>
            <a:ext cx="6324600" cy="418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5" name="Rectangle 5"/>
          <p:cNvSpPr>
            <a:spLocks noGrp="1" noChangeArrowheads="1"/>
          </p:cNvSpPr>
          <p:nvPr>
            <p:ph type="title"/>
          </p:nvPr>
        </p:nvSpPr>
        <p:spPr/>
        <p:txBody>
          <a:bodyPr/>
          <a:lstStyle/>
          <a:p>
            <a:pPr eaLnBrk="1" hangingPunct="1"/>
            <a:r>
              <a:rPr lang="en-US" sz="3200" smtClean="0">
                <a:solidFill>
                  <a:schemeClr val="bg2"/>
                </a:solidFill>
                <a:effectLst/>
              </a:rPr>
              <a:t>Drug-related emergency room visits by type of circumstance</a:t>
            </a:r>
          </a:p>
        </p:txBody>
      </p:sp>
      <p:pic>
        <p:nvPicPr>
          <p:cNvPr id="84997"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0450" y="56245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6018" name="Picture 4" descr="L5B02F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25" y="1658938"/>
            <a:ext cx="5429250" cy="411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6019" name="Rectangle 5"/>
          <p:cNvSpPr>
            <a:spLocks noGrp="1" noChangeArrowheads="1"/>
          </p:cNvSpPr>
          <p:nvPr>
            <p:ph type="title"/>
          </p:nvPr>
        </p:nvSpPr>
        <p:spPr/>
        <p:txBody>
          <a:bodyPr/>
          <a:lstStyle/>
          <a:p>
            <a:pPr eaLnBrk="1" hangingPunct="1"/>
            <a:r>
              <a:rPr lang="en-US" sz="3200" smtClean="0">
                <a:solidFill>
                  <a:schemeClr val="bg2"/>
                </a:solidFill>
                <a:effectLst/>
              </a:rPr>
              <a:t>Frequency of drugs involved in </a:t>
            </a:r>
            <a:r>
              <a:rPr lang="en-US" sz="3200" b="1" smtClean="0">
                <a:solidFill>
                  <a:schemeClr val="bg2"/>
                </a:solidFill>
                <a:effectLst/>
              </a:rPr>
              <a:t>alcohol-in-combination</a:t>
            </a:r>
            <a:r>
              <a:rPr lang="en-US" sz="3200" smtClean="0">
                <a:solidFill>
                  <a:schemeClr val="bg2"/>
                </a:solidFill>
                <a:effectLst/>
              </a:rPr>
              <a:t> emergency room visits</a:t>
            </a:r>
          </a:p>
        </p:txBody>
      </p:sp>
      <p:pic>
        <p:nvPicPr>
          <p:cNvPr id="86021" name="Picture 4" descr="Ch02_BDrugAlcoholComb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3625" y="1703388"/>
            <a:ext cx="2714625" cy="408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6024" name="Picture 2" descr="http://neoavatara.files.wordpress.com/2009/01/happy-face_happyface_smiley_2400x24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0688" y="542925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7042" name="Picture 4" descr="02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500188"/>
            <a:ext cx="5143500" cy="507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043" name="Rectangle 5"/>
          <p:cNvSpPr>
            <a:spLocks noGrp="1" noChangeArrowheads="1"/>
          </p:cNvSpPr>
          <p:nvPr>
            <p:ph type="title"/>
          </p:nvPr>
        </p:nvSpPr>
        <p:spPr>
          <a:xfrm>
            <a:off x="900113" y="214313"/>
            <a:ext cx="7354887" cy="1143000"/>
          </a:xfrm>
        </p:spPr>
        <p:txBody>
          <a:bodyPr/>
          <a:lstStyle/>
          <a:p>
            <a:pPr eaLnBrk="1" hangingPunct="1"/>
            <a:r>
              <a:rPr lang="en-US" sz="3200" smtClean="0">
                <a:solidFill>
                  <a:schemeClr val="bg2"/>
                </a:solidFill>
                <a:effectLst/>
              </a:rPr>
              <a:t>Deaths (per year) from legal and</a:t>
            </a:r>
            <a:br>
              <a:rPr lang="en-US" sz="3200" smtClean="0">
                <a:solidFill>
                  <a:schemeClr val="bg2"/>
                </a:solidFill>
                <a:effectLst/>
              </a:rPr>
            </a:br>
            <a:r>
              <a:rPr lang="en-US" sz="3200" smtClean="0">
                <a:solidFill>
                  <a:schemeClr val="bg2"/>
                </a:solidFill>
                <a:effectLst/>
              </a:rPr>
              <a:t>illegal drug use</a:t>
            </a:r>
          </a:p>
        </p:txBody>
      </p:sp>
      <p:sp>
        <p:nvSpPr>
          <p:cNvPr id="87045" name="Rectangle 4"/>
          <p:cNvSpPr>
            <a:spLocks noChangeArrowheads="1"/>
          </p:cNvSpPr>
          <p:nvPr/>
        </p:nvSpPr>
        <p:spPr bwMode="auto">
          <a:xfrm>
            <a:off x="285750" y="6286500"/>
            <a:ext cx="4929188" cy="214313"/>
          </a:xfrm>
          <a:prstGeom prst="rect">
            <a:avLst/>
          </a:prstGeom>
          <a:solidFill>
            <a:schemeClr val="tx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US"/>
          </a:p>
        </p:txBody>
      </p:sp>
      <p:sp>
        <p:nvSpPr>
          <p:cNvPr id="87046" name="Rectangle 5"/>
          <p:cNvSpPr>
            <a:spLocks noChangeArrowheads="1"/>
          </p:cNvSpPr>
          <p:nvPr/>
        </p:nvSpPr>
        <p:spPr bwMode="auto">
          <a:xfrm>
            <a:off x="250825" y="5732463"/>
            <a:ext cx="6378575" cy="720725"/>
          </a:xfrm>
          <a:prstGeom prst="rect">
            <a:avLst/>
          </a:prstGeom>
          <a:solidFill>
            <a:schemeClr val="tx1"/>
          </a:solidFill>
          <a:ln w="9525" algn="ctr">
            <a:solidFill>
              <a:schemeClr val="tx1"/>
            </a:solidFill>
            <a:round/>
            <a:headEnd/>
            <a:tailEnd/>
          </a:ln>
        </p:spPr>
        <p:txBody>
          <a:bodyPr/>
          <a:lstStyle/>
          <a:p>
            <a:r>
              <a:rPr lang="en-US" sz="2400" b="1" dirty="0" smtClean="0">
                <a:solidFill>
                  <a:srgbClr val="000000"/>
                </a:solidFill>
              </a:rPr>
              <a:t>What message is clear from this figure?</a:t>
            </a:r>
            <a:endParaRPr lang="en-US" sz="2400" b="1" dirty="0">
              <a:solidFill>
                <a:srgbClr val="000000"/>
              </a:solidFill>
            </a:endParaRPr>
          </a:p>
        </p:txBody>
      </p:sp>
      <p:sp>
        <p:nvSpPr>
          <p:cNvPr id="87047" name="Rectangle 6"/>
          <p:cNvSpPr>
            <a:spLocks noChangeArrowheads="1"/>
          </p:cNvSpPr>
          <p:nvPr/>
        </p:nvSpPr>
        <p:spPr bwMode="auto">
          <a:xfrm>
            <a:off x="1403350" y="5013325"/>
            <a:ext cx="3960813" cy="719138"/>
          </a:xfrm>
          <a:prstGeom prst="rect">
            <a:avLst/>
          </a:prstGeom>
          <a:solidFill>
            <a:schemeClr val="tx1"/>
          </a:solidFill>
          <a:ln w="9525" algn="ctr">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5"/>
          <p:cNvSpPr>
            <a:spLocks noGrp="1" noChangeArrowheads="1"/>
          </p:cNvSpPr>
          <p:nvPr>
            <p:ph type="title"/>
          </p:nvPr>
        </p:nvSpPr>
        <p:spPr>
          <a:xfrm>
            <a:off x="457200" y="214313"/>
            <a:ext cx="8229600" cy="1143000"/>
          </a:xfrm>
        </p:spPr>
        <p:txBody>
          <a:bodyPr/>
          <a:lstStyle/>
          <a:p>
            <a:pPr eaLnBrk="1" hangingPunct="1"/>
            <a:r>
              <a:rPr lang="en-US" sz="3200" smtClean="0">
                <a:solidFill>
                  <a:schemeClr val="bg2"/>
                </a:solidFill>
                <a:effectLst/>
              </a:rPr>
              <a:t>Total number of drug-related deaths per year, worldwide</a:t>
            </a:r>
          </a:p>
        </p:txBody>
      </p:sp>
      <p:sp>
        <p:nvSpPr>
          <p:cNvPr id="89092" name="TextBox 1"/>
          <p:cNvSpPr txBox="1">
            <a:spLocks noChangeArrowheads="1"/>
          </p:cNvSpPr>
          <p:nvPr/>
        </p:nvSpPr>
        <p:spPr bwMode="auto">
          <a:xfrm>
            <a:off x="609600" y="2438400"/>
            <a:ext cx="7543800" cy="273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CA" sz="2800" b="1">
                <a:solidFill>
                  <a:srgbClr val="000000"/>
                </a:solidFill>
              </a:rPr>
              <a:t>Report released Jan 2012:</a:t>
            </a:r>
          </a:p>
          <a:p>
            <a:pPr algn="ctr"/>
            <a:endParaRPr lang="en-CA" sz="2400">
              <a:solidFill>
                <a:srgbClr val="000000"/>
              </a:solidFill>
            </a:endParaRPr>
          </a:p>
          <a:p>
            <a:pPr algn="ctr"/>
            <a:r>
              <a:rPr lang="en-CA" sz="2400">
                <a:solidFill>
                  <a:srgbClr val="000000"/>
                </a:solidFill>
              </a:rPr>
              <a:t>250,000 people die each year from illegal drugs (3%)</a:t>
            </a:r>
          </a:p>
          <a:p>
            <a:pPr algn="ctr"/>
            <a:endParaRPr lang="en-CA" sz="2400">
              <a:solidFill>
                <a:srgbClr val="000000"/>
              </a:solidFill>
            </a:endParaRPr>
          </a:p>
          <a:p>
            <a:pPr algn="ctr"/>
            <a:r>
              <a:rPr lang="en-CA" sz="2400">
                <a:solidFill>
                  <a:srgbClr val="000000"/>
                </a:solidFill>
              </a:rPr>
              <a:t>2.3 million per year from alcohol (30%)</a:t>
            </a:r>
          </a:p>
          <a:p>
            <a:pPr algn="ctr"/>
            <a:endParaRPr lang="en-CA" sz="2400">
              <a:solidFill>
                <a:srgbClr val="000000"/>
              </a:solidFill>
            </a:endParaRPr>
          </a:p>
          <a:p>
            <a:pPr algn="ctr"/>
            <a:r>
              <a:rPr lang="en-CA" sz="2400">
                <a:solidFill>
                  <a:srgbClr val="000000"/>
                </a:solidFill>
              </a:rPr>
              <a:t>5.1 million per year from tobacco (67%)</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6" name="Rectangle 5"/>
          <p:cNvSpPr>
            <a:spLocks noGrp="1" noChangeArrowheads="1"/>
          </p:cNvSpPr>
          <p:nvPr>
            <p:ph type="title"/>
          </p:nvPr>
        </p:nvSpPr>
        <p:spPr>
          <a:xfrm>
            <a:off x="457200" y="381000"/>
            <a:ext cx="8229600" cy="1143000"/>
          </a:xfrm>
        </p:spPr>
        <p:txBody>
          <a:bodyPr/>
          <a:lstStyle/>
          <a:p>
            <a:pPr eaLnBrk="1" hangingPunct="1"/>
            <a:r>
              <a:rPr lang="en-US" sz="3200" smtClean="0">
                <a:solidFill>
                  <a:schemeClr val="bg2"/>
                </a:solidFill>
                <a:effectLst/>
              </a:rPr>
              <a:t>Comparing chronic toxicity levels with respect to illicit and licit drugs</a:t>
            </a:r>
            <a:br>
              <a:rPr lang="en-US" sz="3200" smtClean="0">
                <a:solidFill>
                  <a:schemeClr val="bg2"/>
                </a:solidFill>
                <a:effectLst/>
              </a:rPr>
            </a:br>
            <a:r>
              <a:rPr lang="en-US" sz="3200" b="1" i="1" smtClean="0">
                <a:solidFill>
                  <a:schemeClr val="bg2"/>
                </a:solidFill>
                <a:effectLst/>
              </a:rPr>
              <a:t>normalized against usage rates</a:t>
            </a:r>
          </a:p>
        </p:txBody>
      </p:sp>
      <p:sp>
        <p:nvSpPr>
          <p:cNvPr id="93187" name="TextBox 4"/>
          <p:cNvSpPr txBox="1">
            <a:spLocks noChangeArrowheads="1"/>
          </p:cNvSpPr>
          <p:nvPr/>
        </p:nvSpPr>
        <p:spPr bwMode="auto">
          <a:xfrm>
            <a:off x="142875" y="1968500"/>
            <a:ext cx="894715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endParaRPr lang="en-US">
              <a:solidFill>
                <a:srgbClr val="000000"/>
              </a:solidFill>
              <a:latin typeface="Tahoma" pitchFamily="34" charset="0"/>
            </a:endParaRPr>
          </a:p>
          <a:p>
            <a:r>
              <a:rPr lang="en-US" b="1">
                <a:solidFill>
                  <a:srgbClr val="000000"/>
                </a:solidFill>
                <a:latin typeface="Tahoma" pitchFamily="34" charset="0"/>
              </a:rPr>
              <a:t>Alcohol:</a:t>
            </a:r>
            <a:r>
              <a:rPr lang="en-US">
                <a:solidFill>
                  <a:srgbClr val="000000"/>
                </a:solidFill>
                <a:latin typeface="Tahoma" pitchFamily="34" charset="0"/>
              </a:rPr>
              <a:t>  assume even 70% consume alcohol in some amount each year</a:t>
            </a:r>
          </a:p>
          <a:p>
            <a:r>
              <a:rPr lang="en-US">
                <a:solidFill>
                  <a:srgbClr val="000000"/>
                </a:solidFill>
                <a:latin typeface="Tahoma" pitchFamily="34" charset="0"/>
              </a:rPr>
              <a:t>	N.A. population = 300 million; therefore 210 million drinkers</a:t>
            </a:r>
          </a:p>
          <a:p>
            <a:r>
              <a:rPr lang="en-US">
                <a:solidFill>
                  <a:srgbClr val="000000"/>
                </a:solidFill>
                <a:latin typeface="Tahoma" pitchFamily="34" charset="0"/>
              </a:rPr>
              <a:t>	125,000 deaths per 210 million users = </a:t>
            </a:r>
            <a:r>
              <a:rPr lang="en-US" b="1">
                <a:solidFill>
                  <a:srgbClr val="000000"/>
                </a:solidFill>
                <a:latin typeface="Tahoma" pitchFamily="34" charset="0"/>
              </a:rPr>
              <a:t>1 death per 1680 users / annum</a:t>
            </a:r>
          </a:p>
          <a:p>
            <a:endParaRPr lang="en-US">
              <a:solidFill>
                <a:srgbClr val="000000"/>
              </a:solidFill>
              <a:latin typeface="Tahoma" pitchFamily="34" charset="0"/>
            </a:endParaRPr>
          </a:p>
          <a:p>
            <a:r>
              <a:rPr lang="en-US" b="1">
                <a:solidFill>
                  <a:srgbClr val="000000"/>
                </a:solidFill>
                <a:latin typeface="Tahoma" pitchFamily="34" charset="0"/>
              </a:rPr>
              <a:t>Cocaine:</a:t>
            </a:r>
            <a:r>
              <a:rPr lang="en-US">
                <a:solidFill>
                  <a:srgbClr val="000000"/>
                </a:solidFill>
                <a:latin typeface="Tahoma" pitchFamily="34" charset="0"/>
              </a:rPr>
              <a:t>  about 3 million users in N.A.</a:t>
            </a:r>
          </a:p>
          <a:p>
            <a:r>
              <a:rPr lang="en-US">
                <a:solidFill>
                  <a:srgbClr val="000000"/>
                </a:solidFill>
                <a:latin typeface="Tahoma" pitchFamily="34" charset="0"/>
              </a:rPr>
              <a:t>	8100 deaths per 3 million users = </a:t>
            </a:r>
            <a:r>
              <a:rPr lang="en-US" b="1">
                <a:solidFill>
                  <a:srgbClr val="000000"/>
                </a:solidFill>
                <a:latin typeface="Tahoma" pitchFamily="34" charset="0"/>
              </a:rPr>
              <a:t>1 death per 370 users / annum</a:t>
            </a:r>
          </a:p>
          <a:p>
            <a:endParaRPr lang="en-US">
              <a:solidFill>
                <a:srgbClr val="000000"/>
              </a:solidFill>
              <a:latin typeface="Tahoma" pitchFamily="34" charset="0"/>
            </a:endParaRPr>
          </a:p>
          <a:p>
            <a:r>
              <a:rPr lang="en-US" b="1">
                <a:solidFill>
                  <a:srgbClr val="000000"/>
                </a:solidFill>
                <a:latin typeface="Tahoma" pitchFamily="34" charset="0"/>
              </a:rPr>
              <a:t>Tobacco:</a:t>
            </a:r>
            <a:r>
              <a:rPr lang="en-US">
                <a:solidFill>
                  <a:srgbClr val="000000"/>
                </a:solidFill>
                <a:latin typeface="Tahoma" pitchFamily="34" charset="0"/>
              </a:rPr>
              <a:t>  assume roughly 20% of the N.A. population smokes chronically</a:t>
            </a:r>
          </a:p>
          <a:p>
            <a:r>
              <a:rPr lang="en-US">
                <a:solidFill>
                  <a:srgbClr val="000000"/>
                </a:solidFill>
                <a:latin typeface="Tahoma" pitchFamily="34" charset="0"/>
              </a:rPr>
              <a:t>	N.A. population = 300 million; therefore 60 million smokers</a:t>
            </a:r>
          </a:p>
          <a:p>
            <a:r>
              <a:rPr lang="en-US">
                <a:solidFill>
                  <a:srgbClr val="000000"/>
                </a:solidFill>
                <a:latin typeface="Tahoma" pitchFamily="34" charset="0"/>
              </a:rPr>
              <a:t>	434,000 deaths per 60 million smokers = </a:t>
            </a:r>
            <a:r>
              <a:rPr lang="en-US" b="1">
                <a:solidFill>
                  <a:srgbClr val="000000"/>
                </a:solidFill>
                <a:latin typeface="Tahoma" pitchFamily="34" charset="0"/>
              </a:rPr>
              <a:t>1 death per 138 users / annum</a:t>
            </a:r>
          </a:p>
          <a:p>
            <a:endParaRPr lang="en-US">
              <a:solidFill>
                <a:srgbClr val="000000"/>
              </a:solidFill>
              <a:latin typeface="Tahoma" pitchFamily="34" charset="0"/>
            </a:endParaRPr>
          </a:p>
          <a:p>
            <a:r>
              <a:rPr lang="en-US" b="1">
                <a:solidFill>
                  <a:srgbClr val="000000"/>
                </a:solidFill>
                <a:latin typeface="Tahoma" pitchFamily="34" charset="0"/>
              </a:rPr>
              <a:t>Heroin:</a:t>
            </a:r>
            <a:r>
              <a:rPr lang="en-US">
                <a:solidFill>
                  <a:srgbClr val="000000"/>
                </a:solidFill>
                <a:latin typeface="Tahoma" pitchFamily="34" charset="0"/>
              </a:rPr>
              <a:t>  about 180,000 users in N.A.</a:t>
            </a:r>
          </a:p>
          <a:p>
            <a:r>
              <a:rPr lang="en-US">
                <a:solidFill>
                  <a:srgbClr val="000000"/>
                </a:solidFill>
                <a:latin typeface="Tahoma" pitchFamily="34" charset="0"/>
              </a:rPr>
              <a:t>	6500 deaths per 180,000 users = </a:t>
            </a:r>
            <a:r>
              <a:rPr lang="en-US" b="1">
                <a:solidFill>
                  <a:srgbClr val="000000"/>
                </a:solidFill>
                <a:latin typeface="Tahoma" pitchFamily="34" charset="0"/>
              </a:rPr>
              <a:t>1 death per 28 users / annum</a:t>
            </a:r>
          </a:p>
        </p:txBody>
      </p:sp>
      <p:cxnSp>
        <p:nvCxnSpPr>
          <p:cNvPr id="93188" name="Straight Connector 5"/>
          <p:cNvCxnSpPr>
            <a:cxnSpLocks noChangeShapeType="1"/>
          </p:cNvCxnSpPr>
          <p:nvPr/>
        </p:nvCxnSpPr>
        <p:spPr bwMode="auto">
          <a:xfrm>
            <a:off x="5214938" y="3143250"/>
            <a:ext cx="3657600" cy="1588"/>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cxnSp>
        <p:nvCxnSpPr>
          <p:cNvPr id="93189" name="Straight Connector 7"/>
          <p:cNvCxnSpPr>
            <a:cxnSpLocks noChangeShapeType="1"/>
          </p:cNvCxnSpPr>
          <p:nvPr/>
        </p:nvCxnSpPr>
        <p:spPr bwMode="auto">
          <a:xfrm>
            <a:off x="4572000" y="4000500"/>
            <a:ext cx="3657600" cy="1588"/>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cxnSp>
        <p:nvCxnSpPr>
          <p:cNvPr id="93190" name="Straight Connector 8"/>
          <p:cNvCxnSpPr>
            <a:cxnSpLocks noChangeShapeType="1"/>
          </p:cNvCxnSpPr>
          <p:nvPr/>
        </p:nvCxnSpPr>
        <p:spPr bwMode="auto">
          <a:xfrm>
            <a:off x="5286375" y="5072063"/>
            <a:ext cx="3657600" cy="1587"/>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cxnSp>
        <p:nvCxnSpPr>
          <p:cNvPr id="93191" name="Straight Connector 8"/>
          <p:cNvCxnSpPr>
            <a:cxnSpLocks noChangeShapeType="1"/>
          </p:cNvCxnSpPr>
          <p:nvPr/>
        </p:nvCxnSpPr>
        <p:spPr bwMode="auto">
          <a:xfrm>
            <a:off x="4572000" y="5929313"/>
            <a:ext cx="3657600" cy="1587"/>
          </a:xfrm>
          <a:prstGeom prst="line">
            <a:avLst/>
          </a:prstGeom>
          <a:noFill/>
          <a:ln w="34925" algn="ctr">
            <a:solidFill>
              <a:srgbClr val="FF0000"/>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n-US" sz="3600" smtClean="0">
                <a:solidFill>
                  <a:schemeClr val="bg2"/>
                </a:solidFill>
                <a:effectLst/>
              </a:rPr>
              <a:t>Blood-borne toxicity</a:t>
            </a:r>
          </a:p>
        </p:txBody>
      </p:sp>
      <p:pic>
        <p:nvPicPr>
          <p:cNvPr id="94212" name="Picture 4" descr="Ch02_BXSyrin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43688" y="4359275"/>
            <a:ext cx="2327275" cy="2335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990600" y="142875"/>
            <a:ext cx="8153400" cy="957263"/>
          </a:xfrm>
          <a:noFill/>
          <a:extLst>
            <a:ext uri="{909E8E84-426E-40DD-AFC4-6F175D3DCCD1}">
              <a14:hiddenFill xmlns:a14="http://schemas.microsoft.com/office/drawing/2010/main">
                <a:solidFill>
                  <a:srgbClr val="FFFFFF"/>
                </a:solidFill>
              </a14:hiddenFill>
            </a:ext>
          </a:extLst>
        </p:spPr>
        <p:txBody>
          <a:bodyPr/>
          <a:lstStyle/>
          <a:p>
            <a:r>
              <a:rPr lang="en-US" sz="3600" smtClean="0">
                <a:solidFill>
                  <a:schemeClr val="bg1"/>
                </a:solidFill>
                <a:effectLst/>
              </a:rPr>
              <a:t>What does it mean to have a</a:t>
            </a:r>
            <a:br>
              <a:rPr lang="en-US" sz="3600" smtClean="0">
                <a:solidFill>
                  <a:schemeClr val="bg1"/>
                </a:solidFill>
                <a:effectLst/>
              </a:rPr>
            </a:br>
            <a:r>
              <a:rPr lang="en-US" sz="3600" b="1" smtClean="0">
                <a:solidFill>
                  <a:schemeClr val="bg1"/>
                </a:solidFill>
                <a:effectLst/>
              </a:rPr>
              <a:t>drug dependency</a:t>
            </a:r>
            <a:r>
              <a:rPr lang="en-US" sz="3600" smtClean="0">
                <a:solidFill>
                  <a:schemeClr val="bg1"/>
                </a:solidFill>
                <a:effectLst/>
              </a:rPr>
              <a:t>?</a:t>
            </a:r>
          </a:p>
        </p:txBody>
      </p:sp>
      <p:sp>
        <p:nvSpPr>
          <p:cNvPr id="95235" name="Text Box 5"/>
          <p:cNvSpPr txBox="1">
            <a:spLocks noChangeArrowheads="1"/>
          </p:cNvSpPr>
          <p:nvPr/>
        </p:nvSpPr>
        <p:spPr bwMode="auto">
          <a:xfrm>
            <a:off x="4953000" y="1295400"/>
            <a:ext cx="3657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pPr>
            <a:endParaRPr lang="en-US">
              <a:latin typeface="Tahoma" pitchFamily="34" charset="0"/>
            </a:endParaRPr>
          </a:p>
        </p:txBody>
      </p:sp>
      <p:pic>
        <p:nvPicPr>
          <p:cNvPr id="95236" name="Picture 10" descr="dependency pic.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71750" y="2286000"/>
            <a:ext cx="4000500"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7" name="Picture 4" descr="pills.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2875" y="214313"/>
            <a:ext cx="10636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5238" name="Straight Connector 4"/>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285750" y="571500"/>
            <a:ext cx="8572500" cy="1143000"/>
          </a:xfrm>
        </p:spPr>
        <p:txBody>
          <a:bodyPr/>
          <a:lstStyle/>
          <a:p>
            <a:pPr eaLnBrk="1" hangingPunct="1"/>
            <a:r>
              <a:rPr lang="en-US" sz="3600" smtClean="0">
                <a:solidFill>
                  <a:schemeClr val="bg2"/>
                </a:solidFill>
                <a:effectLst/>
              </a:rPr>
              <a:t>Dependence</a:t>
            </a:r>
            <a:br>
              <a:rPr lang="en-US" sz="3600" smtClean="0">
                <a:solidFill>
                  <a:schemeClr val="bg2"/>
                </a:solidFill>
                <a:effectLst/>
              </a:rPr>
            </a:br>
            <a:r>
              <a:rPr lang="en-US" sz="3600" b="1" smtClean="0">
                <a:solidFill>
                  <a:schemeClr val="bg2"/>
                </a:solidFill>
                <a:effectLst/>
              </a:rPr>
              <a:t>What is it and how do we define it?</a:t>
            </a:r>
          </a:p>
        </p:txBody>
      </p:sp>
      <p:sp>
        <p:nvSpPr>
          <p:cNvPr id="3" name="Rectangle 3"/>
          <p:cNvSpPr txBox="1">
            <a:spLocks noChangeArrowheads="1"/>
          </p:cNvSpPr>
          <p:nvPr/>
        </p:nvSpPr>
        <p:spPr bwMode="auto">
          <a:xfrm>
            <a:off x="742950" y="2838450"/>
            <a:ext cx="3686175" cy="1162050"/>
          </a:xfrm>
          <a:prstGeom prst="rect">
            <a:avLst/>
          </a:prstGeom>
          <a:noFill/>
          <a:ln w="9525">
            <a:noFill/>
            <a:miter lim="800000"/>
            <a:headEnd/>
            <a:tailEnd/>
          </a:ln>
          <a:effectLst/>
        </p:spPr>
        <p:txBody>
          <a:bodyPr/>
          <a:lstStyle/>
          <a:p>
            <a:pPr marL="342900" indent="-342900">
              <a:lnSpc>
                <a:spcPct val="90000"/>
              </a:lnSpc>
              <a:spcBef>
                <a:spcPct val="20000"/>
              </a:spcBef>
              <a:buClr>
                <a:schemeClr val="hlink"/>
              </a:buClr>
              <a:buSzPct val="80000"/>
              <a:defRPr/>
            </a:pPr>
            <a:r>
              <a:rPr lang="en-US" sz="2800" kern="0" dirty="0">
                <a:solidFill>
                  <a:srgbClr val="000000"/>
                </a:solidFill>
                <a:latin typeface="+mn-lt"/>
              </a:rPr>
              <a:t>What do “addicts” look like?</a:t>
            </a:r>
          </a:p>
        </p:txBody>
      </p:sp>
      <p:pic>
        <p:nvPicPr>
          <p:cNvPr id="96260" name="Picture 2" descr="2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6538" y="2000250"/>
            <a:ext cx="4525962" cy="597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xfrm>
            <a:off x="285750" y="571500"/>
            <a:ext cx="8572500" cy="1143000"/>
          </a:xfrm>
        </p:spPr>
        <p:txBody>
          <a:bodyPr/>
          <a:lstStyle/>
          <a:p>
            <a:pPr eaLnBrk="1" hangingPunct="1"/>
            <a:r>
              <a:rPr lang="en-US" sz="3600" smtClean="0">
                <a:solidFill>
                  <a:schemeClr val="bg2"/>
                </a:solidFill>
                <a:effectLst/>
              </a:rPr>
              <a:t>Substance Dependence</a:t>
            </a:r>
            <a:br>
              <a:rPr lang="en-US" sz="3600" smtClean="0">
                <a:solidFill>
                  <a:schemeClr val="bg2"/>
                </a:solidFill>
                <a:effectLst/>
              </a:rPr>
            </a:br>
            <a:endParaRPr lang="en-US" sz="3600" b="1" smtClean="0">
              <a:solidFill>
                <a:schemeClr val="bg2"/>
              </a:solidFill>
              <a:effectLst/>
            </a:endParaRPr>
          </a:p>
        </p:txBody>
      </p:sp>
      <p:sp>
        <p:nvSpPr>
          <p:cNvPr id="4" name="Rectangle 3"/>
          <p:cNvSpPr txBox="1">
            <a:spLocks noChangeArrowheads="1"/>
          </p:cNvSpPr>
          <p:nvPr/>
        </p:nvSpPr>
        <p:spPr bwMode="auto">
          <a:xfrm>
            <a:off x="1571625" y="2052638"/>
            <a:ext cx="6043613" cy="2233612"/>
          </a:xfrm>
          <a:prstGeom prst="rect">
            <a:avLst/>
          </a:prstGeom>
          <a:noFill/>
          <a:ln w="9525">
            <a:noFill/>
            <a:miter lim="800000"/>
            <a:headEnd/>
            <a:tailEnd/>
          </a:ln>
          <a:effectLst/>
        </p:spPr>
        <p:txBody>
          <a:bodyPr/>
          <a:lstStyle/>
          <a:p>
            <a:pPr marL="342900" indent="-342900">
              <a:spcBef>
                <a:spcPct val="20000"/>
              </a:spcBef>
              <a:buClr>
                <a:schemeClr val="bg1"/>
              </a:buClr>
              <a:buSzPct val="80000"/>
              <a:defRPr/>
            </a:pPr>
            <a:r>
              <a:rPr lang="en-US" sz="2800" kern="0" dirty="0">
                <a:solidFill>
                  <a:srgbClr val="000000"/>
                </a:solidFill>
                <a:latin typeface="+mn-lt"/>
              </a:rPr>
              <a:t>Three basic processes</a:t>
            </a:r>
          </a:p>
          <a:p>
            <a:pPr marL="742950" lvl="1" indent="-285750">
              <a:spcBef>
                <a:spcPct val="20000"/>
              </a:spcBef>
              <a:buClr>
                <a:schemeClr val="bg1"/>
              </a:buClr>
              <a:buFont typeface="Wingdings" pitchFamily="2" charset="2"/>
              <a:buChar char="§"/>
              <a:defRPr/>
            </a:pPr>
            <a:r>
              <a:rPr lang="en-US" sz="2400" b="1" kern="0" dirty="0">
                <a:solidFill>
                  <a:srgbClr val="000000"/>
                </a:solidFill>
                <a:latin typeface="+mn-lt"/>
              </a:rPr>
              <a:t>Tolerance</a:t>
            </a:r>
          </a:p>
          <a:p>
            <a:pPr marL="742950" lvl="1" indent="-285750">
              <a:spcBef>
                <a:spcPct val="20000"/>
              </a:spcBef>
              <a:buClr>
                <a:schemeClr val="bg1"/>
              </a:buClr>
              <a:buFont typeface="Wingdings" pitchFamily="2" charset="2"/>
              <a:buChar char="§"/>
              <a:defRPr/>
            </a:pPr>
            <a:r>
              <a:rPr lang="en-US" sz="2400" b="1" kern="0" dirty="0">
                <a:solidFill>
                  <a:srgbClr val="000000"/>
                </a:solidFill>
                <a:latin typeface="+mn-lt"/>
              </a:rPr>
              <a:t>Physical dependence</a:t>
            </a:r>
          </a:p>
          <a:p>
            <a:pPr marL="742950" lvl="1" indent="-285750">
              <a:spcBef>
                <a:spcPct val="20000"/>
              </a:spcBef>
              <a:buClr>
                <a:schemeClr val="bg1"/>
              </a:buClr>
              <a:buFont typeface="Wingdings" pitchFamily="2" charset="2"/>
              <a:buChar char="§"/>
              <a:defRPr/>
            </a:pPr>
            <a:r>
              <a:rPr lang="en-US" sz="2400" b="1" kern="0" dirty="0">
                <a:solidFill>
                  <a:srgbClr val="000000"/>
                </a:solidFill>
                <a:latin typeface="+mn-lt"/>
              </a:rPr>
              <a:t>Psychological dependence</a:t>
            </a:r>
          </a:p>
          <a:p>
            <a:pPr marL="342900" indent="-342900">
              <a:spcBef>
                <a:spcPct val="20000"/>
              </a:spcBef>
              <a:buClr>
                <a:schemeClr val="bg1"/>
              </a:buClr>
              <a:buSzPct val="80000"/>
              <a:buFont typeface="Wingdings" pitchFamily="2" charset="2"/>
              <a:buChar char="§"/>
              <a:defRPr/>
            </a:pPr>
            <a:endParaRPr lang="en-US" sz="2800" kern="0" dirty="0">
              <a:solidFill>
                <a:srgbClr val="000000"/>
              </a:solidFill>
              <a:latin typeface="+mn-lt"/>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a:xfrm>
            <a:off x="457200" y="142875"/>
            <a:ext cx="8229600" cy="857250"/>
          </a:xfrm>
        </p:spPr>
        <p:txBody>
          <a:bodyPr/>
          <a:lstStyle/>
          <a:p>
            <a:pPr eaLnBrk="1" hangingPunct="1"/>
            <a:r>
              <a:rPr lang="en-US" sz="3600" smtClean="0">
                <a:solidFill>
                  <a:schemeClr val="bg2"/>
                </a:solidFill>
                <a:effectLst/>
              </a:rPr>
              <a:t>Drug tolerance</a:t>
            </a:r>
          </a:p>
        </p:txBody>
      </p:sp>
      <p:sp>
        <p:nvSpPr>
          <p:cNvPr id="98308" name="TextBox 10"/>
          <p:cNvSpPr txBox="1">
            <a:spLocks noChangeArrowheads="1"/>
          </p:cNvSpPr>
          <p:nvPr/>
        </p:nvSpPr>
        <p:spPr bwMode="auto">
          <a:xfrm rot="-5400000">
            <a:off x="511175" y="5111750"/>
            <a:ext cx="17875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1400">
                <a:solidFill>
                  <a:srgbClr val="000000"/>
                </a:solidFill>
                <a:latin typeface="Tahoma" pitchFamily="34" charset="0"/>
              </a:rPr>
              <a:t>Dose of drug to get </a:t>
            </a:r>
          </a:p>
          <a:p>
            <a:pPr algn="ctr"/>
            <a:r>
              <a:rPr lang="en-US" sz="1400">
                <a:solidFill>
                  <a:srgbClr val="000000"/>
                </a:solidFill>
                <a:latin typeface="Tahoma" pitchFamily="34" charset="0"/>
              </a:rPr>
              <a:t>“equivalent high”</a:t>
            </a:r>
          </a:p>
        </p:txBody>
      </p:sp>
      <p:sp>
        <p:nvSpPr>
          <p:cNvPr id="98309" name="TextBox 11"/>
          <p:cNvSpPr txBox="1">
            <a:spLocks noChangeArrowheads="1"/>
          </p:cNvSpPr>
          <p:nvPr/>
        </p:nvSpPr>
        <p:spPr bwMode="auto">
          <a:xfrm>
            <a:off x="1855788" y="6332538"/>
            <a:ext cx="927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a:solidFill>
                  <a:srgbClr val="000000"/>
                </a:solidFill>
                <a:latin typeface="Tahoma" pitchFamily="34" charset="0"/>
              </a:rPr>
              <a:t>New user</a:t>
            </a:r>
          </a:p>
        </p:txBody>
      </p:sp>
      <p:sp>
        <p:nvSpPr>
          <p:cNvPr id="98310" name="TextBox 12"/>
          <p:cNvSpPr txBox="1">
            <a:spLocks noChangeArrowheads="1"/>
          </p:cNvSpPr>
          <p:nvPr/>
        </p:nvSpPr>
        <p:spPr bwMode="auto">
          <a:xfrm>
            <a:off x="2713038" y="6261100"/>
            <a:ext cx="9302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1400">
                <a:solidFill>
                  <a:srgbClr val="000000"/>
                </a:solidFill>
                <a:latin typeface="Tahoma" pitchFamily="34" charset="0"/>
              </a:rPr>
              <a:t>User with</a:t>
            </a:r>
          </a:p>
          <a:p>
            <a:pPr algn="ctr"/>
            <a:r>
              <a:rPr lang="en-US" sz="1400">
                <a:solidFill>
                  <a:srgbClr val="000000"/>
                </a:solidFill>
                <a:latin typeface="Tahoma" pitchFamily="34" charset="0"/>
              </a:rPr>
              <a:t>Tolerance</a:t>
            </a:r>
          </a:p>
        </p:txBody>
      </p:sp>
      <p:cxnSp>
        <p:nvCxnSpPr>
          <p:cNvPr id="98311" name="Straight Connector 5"/>
          <p:cNvCxnSpPr>
            <a:cxnSpLocks noChangeShapeType="1"/>
          </p:cNvCxnSpPr>
          <p:nvPr/>
        </p:nvCxnSpPr>
        <p:spPr bwMode="auto">
          <a:xfrm rot="5400000">
            <a:off x="1003300" y="5335588"/>
            <a:ext cx="1709737" cy="1588"/>
          </a:xfrm>
          <a:prstGeom prst="line">
            <a:avLst/>
          </a:prstGeom>
          <a:noFill/>
          <a:ln w="38100" algn="ctr">
            <a:solidFill>
              <a:srgbClr val="000000"/>
            </a:solidFill>
            <a:round/>
            <a:headEnd/>
            <a:tailEnd/>
          </a:ln>
          <a:extLst>
            <a:ext uri="{909E8E84-426E-40DD-AFC4-6F175D3DCCD1}">
              <a14:hiddenFill xmlns:a14="http://schemas.microsoft.com/office/drawing/2010/main">
                <a:noFill/>
              </a14:hiddenFill>
            </a:ext>
          </a:extLst>
        </p:spPr>
      </p:cxnSp>
      <p:sp>
        <p:nvSpPr>
          <p:cNvPr id="98312" name="Rectangle 8"/>
          <p:cNvSpPr>
            <a:spLocks noChangeArrowheads="1"/>
          </p:cNvSpPr>
          <p:nvPr/>
        </p:nvSpPr>
        <p:spPr bwMode="auto">
          <a:xfrm>
            <a:off x="2133600" y="5410200"/>
            <a:ext cx="441325" cy="781050"/>
          </a:xfrm>
          <a:prstGeom prst="rect">
            <a:avLst/>
          </a:prstGeom>
          <a:solidFill>
            <a:schemeClr val="accent1"/>
          </a:solidFill>
          <a:ln w="9525" algn="ctr">
            <a:solidFill>
              <a:schemeClr val="tx1"/>
            </a:solidFill>
            <a:round/>
            <a:headEnd/>
            <a:tailEnd/>
          </a:ln>
        </p:spPr>
        <p:txBody>
          <a:bodyPr/>
          <a:lstStyle/>
          <a:p>
            <a:endParaRPr lang="en-US"/>
          </a:p>
        </p:txBody>
      </p:sp>
      <p:sp>
        <p:nvSpPr>
          <p:cNvPr id="98313" name="Rectangle 9"/>
          <p:cNvSpPr>
            <a:spLocks noChangeArrowheads="1"/>
          </p:cNvSpPr>
          <p:nvPr/>
        </p:nvSpPr>
        <p:spPr bwMode="auto">
          <a:xfrm>
            <a:off x="2960688" y="4597400"/>
            <a:ext cx="441325" cy="1593850"/>
          </a:xfrm>
          <a:prstGeom prst="rect">
            <a:avLst/>
          </a:prstGeom>
          <a:solidFill>
            <a:schemeClr val="accent1"/>
          </a:solidFill>
          <a:ln w="9525" algn="ctr">
            <a:solidFill>
              <a:schemeClr val="tx1"/>
            </a:solidFill>
            <a:round/>
            <a:headEnd/>
            <a:tailEnd/>
          </a:ln>
        </p:spPr>
        <p:txBody>
          <a:bodyPr/>
          <a:lstStyle/>
          <a:p>
            <a:endParaRPr lang="en-US"/>
          </a:p>
        </p:txBody>
      </p:sp>
      <p:cxnSp>
        <p:nvCxnSpPr>
          <p:cNvPr id="98314" name="Straight Connector 6"/>
          <p:cNvCxnSpPr>
            <a:cxnSpLocks noChangeShapeType="1"/>
          </p:cNvCxnSpPr>
          <p:nvPr/>
        </p:nvCxnSpPr>
        <p:spPr bwMode="auto">
          <a:xfrm>
            <a:off x="1857375" y="6191250"/>
            <a:ext cx="1930400" cy="0"/>
          </a:xfrm>
          <a:prstGeom prst="line">
            <a:avLst/>
          </a:prstGeom>
          <a:noFill/>
          <a:ln w="38100" algn="ctr">
            <a:solidFill>
              <a:srgbClr val="000000"/>
            </a:solidFill>
            <a:round/>
            <a:headEnd/>
            <a:tailEnd/>
          </a:ln>
          <a:extLst>
            <a:ext uri="{909E8E84-426E-40DD-AFC4-6F175D3DCCD1}">
              <a14:hiddenFill xmlns:a14="http://schemas.microsoft.com/office/drawing/2010/main">
                <a:noFill/>
              </a14:hiddenFill>
            </a:ext>
          </a:extLst>
        </p:spPr>
      </p:cxnSp>
      <p:sp>
        <p:nvSpPr>
          <p:cNvPr id="98315" name="TextBox 16"/>
          <p:cNvSpPr txBox="1">
            <a:spLocks noChangeArrowheads="1"/>
          </p:cNvSpPr>
          <p:nvPr/>
        </p:nvSpPr>
        <p:spPr bwMode="auto">
          <a:xfrm rot="-5400000">
            <a:off x="4635501" y="5113337"/>
            <a:ext cx="18224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1400">
                <a:solidFill>
                  <a:srgbClr val="000000"/>
                </a:solidFill>
                <a:latin typeface="Tahoma" pitchFamily="34" charset="0"/>
              </a:rPr>
              <a:t>High resulting from</a:t>
            </a:r>
          </a:p>
          <a:p>
            <a:pPr algn="ctr"/>
            <a:r>
              <a:rPr lang="en-US" sz="1400">
                <a:solidFill>
                  <a:srgbClr val="000000"/>
                </a:solidFill>
                <a:latin typeface="Tahoma" pitchFamily="34" charset="0"/>
              </a:rPr>
              <a:t>original dose of drug</a:t>
            </a:r>
          </a:p>
        </p:txBody>
      </p:sp>
      <p:sp>
        <p:nvSpPr>
          <p:cNvPr id="98316" name="TextBox 17"/>
          <p:cNvSpPr txBox="1">
            <a:spLocks noChangeArrowheads="1"/>
          </p:cNvSpPr>
          <p:nvPr/>
        </p:nvSpPr>
        <p:spPr bwMode="auto">
          <a:xfrm>
            <a:off x="5997575" y="6334125"/>
            <a:ext cx="927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400">
                <a:solidFill>
                  <a:srgbClr val="000000"/>
                </a:solidFill>
                <a:latin typeface="Tahoma" pitchFamily="34" charset="0"/>
              </a:rPr>
              <a:t>New user</a:t>
            </a:r>
          </a:p>
        </p:txBody>
      </p:sp>
      <p:sp>
        <p:nvSpPr>
          <p:cNvPr id="98317" name="TextBox 18"/>
          <p:cNvSpPr txBox="1">
            <a:spLocks noChangeArrowheads="1"/>
          </p:cNvSpPr>
          <p:nvPr/>
        </p:nvSpPr>
        <p:spPr bwMode="auto">
          <a:xfrm>
            <a:off x="6854825" y="6262688"/>
            <a:ext cx="9302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1400">
                <a:solidFill>
                  <a:srgbClr val="000000"/>
                </a:solidFill>
                <a:latin typeface="Tahoma" pitchFamily="34" charset="0"/>
              </a:rPr>
              <a:t>User with</a:t>
            </a:r>
          </a:p>
          <a:p>
            <a:pPr algn="ctr"/>
            <a:r>
              <a:rPr lang="en-US" sz="1400">
                <a:solidFill>
                  <a:srgbClr val="000000"/>
                </a:solidFill>
                <a:latin typeface="Tahoma" pitchFamily="34" charset="0"/>
              </a:rPr>
              <a:t>Tolerance</a:t>
            </a:r>
          </a:p>
        </p:txBody>
      </p:sp>
      <p:cxnSp>
        <p:nvCxnSpPr>
          <p:cNvPr id="98318" name="Straight Connector 20"/>
          <p:cNvCxnSpPr>
            <a:cxnSpLocks noChangeShapeType="1"/>
          </p:cNvCxnSpPr>
          <p:nvPr/>
        </p:nvCxnSpPr>
        <p:spPr bwMode="auto">
          <a:xfrm rot="5400000">
            <a:off x="5145088" y="5337175"/>
            <a:ext cx="1709738" cy="1587"/>
          </a:xfrm>
          <a:prstGeom prst="line">
            <a:avLst/>
          </a:prstGeom>
          <a:noFill/>
          <a:ln w="38100" algn="ctr">
            <a:solidFill>
              <a:srgbClr val="000000"/>
            </a:solidFill>
            <a:round/>
            <a:headEnd/>
            <a:tailEnd/>
          </a:ln>
          <a:extLst>
            <a:ext uri="{909E8E84-426E-40DD-AFC4-6F175D3DCCD1}">
              <a14:hiddenFill xmlns:a14="http://schemas.microsoft.com/office/drawing/2010/main">
                <a:noFill/>
              </a14:hiddenFill>
            </a:ext>
          </a:extLst>
        </p:spPr>
      </p:cxnSp>
      <p:sp>
        <p:nvSpPr>
          <p:cNvPr id="98319" name="Rectangle 21"/>
          <p:cNvSpPr>
            <a:spLocks noChangeArrowheads="1"/>
          </p:cNvSpPr>
          <p:nvPr/>
        </p:nvSpPr>
        <p:spPr bwMode="auto">
          <a:xfrm>
            <a:off x="6275388" y="5410200"/>
            <a:ext cx="441325" cy="782638"/>
          </a:xfrm>
          <a:prstGeom prst="rect">
            <a:avLst/>
          </a:prstGeom>
          <a:solidFill>
            <a:schemeClr val="accent1"/>
          </a:solidFill>
          <a:ln w="9525" algn="ctr">
            <a:solidFill>
              <a:schemeClr val="tx1"/>
            </a:solidFill>
            <a:round/>
            <a:headEnd/>
            <a:tailEnd/>
          </a:ln>
        </p:spPr>
        <p:txBody>
          <a:bodyPr/>
          <a:lstStyle/>
          <a:p>
            <a:endParaRPr lang="en-US"/>
          </a:p>
        </p:txBody>
      </p:sp>
      <p:sp>
        <p:nvSpPr>
          <p:cNvPr id="98320" name="Rectangle 22"/>
          <p:cNvSpPr>
            <a:spLocks noChangeArrowheads="1"/>
          </p:cNvSpPr>
          <p:nvPr/>
        </p:nvSpPr>
        <p:spPr bwMode="auto">
          <a:xfrm>
            <a:off x="7102475" y="5981700"/>
            <a:ext cx="441325" cy="211138"/>
          </a:xfrm>
          <a:prstGeom prst="rect">
            <a:avLst/>
          </a:prstGeom>
          <a:solidFill>
            <a:schemeClr val="accent1"/>
          </a:solidFill>
          <a:ln w="9525" algn="ctr">
            <a:solidFill>
              <a:schemeClr val="tx1"/>
            </a:solidFill>
            <a:round/>
            <a:headEnd/>
            <a:tailEnd/>
          </a:ln>
        </p:spPr>
        <p:txBody>
          <a:bodyPr/>
          <a:lstStyle/>
          <a:p>
            <a:endParaRPr lang="en-US"/>
          </a:p>
        </p:txBody>
      </p:sp>
      <p:cxnSp>
        <p:nvCxnSpPr>
          <p:cNvPr id="98321" name="Straight Connector 23"/>
          <p:cNvCxnSpPr>
            <a:cxnSpLocks noChangeShapeType="1"/>
          </p:cNvCxnSpPr>
          <p:nvPr/>
        </p:nvCxnSpPr>
        <p:spPr bwMode="auto">
          <a:xfrm>
            <a:off x="5999163" y="6192838"/>
            <a:ext cx="1930400" cy="0"/>
          </a:xfrm>
          <a:prstGeom prst="line">
            <a:avLst/>
          </a:prstGeom>
          <a:noFill/>
          <a:ln w="38100" algn="ctr">
            <a:solidFill>
              <a:srgbClr val="000000"/>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r>
              <a:rPr lang="en-US" sz="3600" smtClean="0">
                <a:solidFill>
                  <a:schemeClr val="bg2"/>
                </a:solidFill>
                <a:effectLst/>
              </a:rPr>
              <a:t>Drug dependence:</a:t>
            </a:r>
            <a:br>
              <a:rPr lang="en-US" sz="3600" smtClean="0">
                <a:solidFill>
                  <a:schemeClr val="bg2"/>
                </a:solidFill>
                <a:effectLst/>
              </a:rPr>
            </a:br>
            <a:r>
              <a:rPr lang="en-US" sz="3600" smtClean="0">
                <a:solidFill>
                  <a:schemeClr val="bg2"/>
                </a:solidFill>
                <a:effectLst/>
              </a:rPr>
              <a:t>physical vs. psychological</a:t>
            </a:r>
          </a:p>
        </p:txBody>
      </p:sp>
      <p:sp>
        <p:nvSpPr>
          <p:cNvPr id="99331" name="Rectangle 3"/>
          <p:cNvSpPr>
            <a:spLocks noGrp="1" noChangeArrowheads="1"/>
          </p:cNvSpPr>
          <p:nvPr>
            <p:ph type="body" idx="1"/>
          </p:nvPr>
        </p:nvSpPr>
        <p:spPr>
          <a:xfrm>
            <a:off x="457200" y="1957388"/>
            <a:ext cx="8229600" cy="4114800"/>
          </a:xfrm>
        </p:spPr>
        <p:txBody>
          <a:bodyPr/>
          <a:lstStyle/>
          <a:p>
            <a:pPr eaLnBrk="1" hangingPunct="1">
              <a:lnSpc>
                <a:spcPct val="90000"/>
              </a:lnSpc>
              <a:buClr>
                <a:schemeClr val="bg1"/>
              </a:buClr>
              <a:buFont typeface="Wingdings" pitchFamily="2" charset="2"/>
              <a:buNone/>
            </a:pPr>
            <a:r>
              <a:rPr lang="en-US" sz="2800" b="1" dirty="0" smtClean="0">
                <a:solidFill>
                  <a:srgbClr val="000000"/>
                </a:solidFill>
                <a:effectLst/>
              </a:rPr>
              <a:t>Psychological dependence</a:t>
            </a:r>
          </a:p>
          <a:p>
            <a:pPr eaLnBrk="1" hangingPunct="1">
              <a:lnSpc>
                <a:spcPct val="90000"/>
              </a:lnSpc>
              <a:buClr>
                <a:schemeClr val="bg1"/>
              </a:buClr>
              <a:buFont typeface="Wingdings" pitchFamily="2" charset="2"/>
              <a:buNone/>
            </a:pPr>
            <a:endParaRPr lang="en-US" dirty="0" smtClean="0">
              <a:solidFill>
                <a:srgbClr val="000000"/>
              </a:solidFill>
              <a:effectLst/>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r>
              <a:rPr lang="en-US" sz="3600" smtClean="0">
                <a:solidFill>
                  <a:schemeClr val="bg2"/>
                </a:solidFill>
                <a:effectLst/>
              </a:rPr>
              <a:t>Drug dependence:</a:t>
            </a:r>
            <a:br>
              <a:rPr lang="en-US" sz="3600" smtClean="0">
                <a:solidFill>
                  <a:schemeClr val="bg2"/>
                </a:solidFill>
                <a:effectLst/>
              </a:rPr>
            </a:br>
            <a:r>
              <a:rPr lang="en-US" sz="3600" smtClean="0">
                <a:solidFill>
                  <a:schemeClr val="bg2"/>
                </a:solidFill>
                <a:effectLst/>
              </a:rPr>
              <a:t>physical vs. psychological</a:t>
            </a:r>
          </a:p>
        </p:txBody>
      </p:sp>
      <p:sp>
        <p:nvSpPr>
          <p:cNvPr id="100355" name="Rectangle 3"/>
          <p:cNvSpPr>
            <a:spLocks noGrp="1" noChangeArrowheads="1"/>
          </p:cNvSpPr>
          <p:nvPr>
            <p:ph type="body" idx="1"/>
          </p:nvPr>
        </p:nvSpPr>
        <p:spPr>
          <a:xfrm>
            <a:off x="457200" y="1933575"/>
            <a:ext cx="8229600" cy="4495800"/>
          </a:xfrm>
        </p:spPr>
        <p:txBody>
          <a:bodyPr/>
          <a:lstStyle/>
          <a:p>
            <a:pPr eaLnBrk="1" hangingPunct="1">
              <a:lnSpc>
                <a:spcPct val="90000"/>
              </a:lnSpc>
              <a:buClr>
                <a:schemeClr val="bg1"/>
              </a:buClr>
              <a:buFont typeface="Wingdings" pitchFamily="2" charset="2"/>
              <a:buNone/>
            </a:pPr>
            <a:r>
              <a:rPr lang="en-US" sz="2800" b="1" dirty="0" smtClean="0">
                <a:solidFill>
                  <a:srgbClr val="000000"/>
                </a:solidFill>
                <a:effectLst/>
              </a:rPr>
              <a:t>Physical dependence</a:t>
            </a:r>
          </a:p>
          <a:p>
            <a:pPr eaLnBrk="1" hangingPunct="1">
              <a:lnSpc>
                <a:spcPct val="90000"/>
              </a:lnSpc>
              <a:buClr>
                <a:schemeClr val="bg1"/>
              </a:buClr>
              <a:buFontTx/>
              <a:buChar char="•"/>
            </a:pPr>
            <a:endParaRPr lang="en-US" dirty="0" smtClean="0">
              <a:solidFill>
                <a:srgbClr val="000000"/>
              </a:solidFill>
              <a:effectLst/>
            </a:endParaRPr>
          </a:p>
          <a:p>
            <a:pPr eaLnBrk="1" hangingPunct="1">
              <a:lnSpc>
                <a:spcPct val="90000"/>
              </a:lnSpc>
              <a:buClr>
                <a:schemeClr val="bg1"/>
              </a:buClr>
              <a:buFontTx/>
              <a:buChar char="•"/>
            </a:pPr>
            <a:endParaRPr lang="en-US" dirty="0">
              <a:solidFill>
                <a:srgbClr val="000000"/>
              </a:solidFill>
              <a:effectLst/>
            </a:endParaRPr>
          </a:p>
          <a:p>
            <a:pPr eaLnBrk="1" hangingPunct="1">
              <a:lnSpc>
                <a:spcPct val="90000"/>
              </a:lnSpc>
              <a:buClr>
                <a:schemeClr val="bg1"/>
              </a:buClr>
              <a:buFontTx/>
              <a:buChar char="•"/>
            </a:pPr>
            <a:endParaRPr lang="en-US" dirty="0" smtClean="0">
              <a:solidFill>
                <a:srgbClr val="000000"/>
              </a:solidFill>
              <a:effectLst/>
            </a:endParaRPr>
          </a:p>
          <a:p>
            <a:pPr lvl="1" eaLnBrk="1" hangingPunct="1">
              <a:lnSpc>
                <a:spcPct val="90000"/>
              </a:lnSpc>
              <a:buClr>
                <a:schemeClr val="bg1"/>
              </a:buClr>
              <a:buFontTx/>
              <a:buNone/>
            </a:pPr>
            <a:r>
              <a:rPr lang="en-US" b="1" dirty="0" smtClean="0">
                <a:solidFill>
                  <a:srgbClr val="000000"/>
                </a:solidFill>
                <a:effectLst/>
              </a:rPr>
              <a:t>Alcohol</a:t>
            </a:r>
          </a:p>
          <a:p>
            <a:pPr lvl="2" eaLnBrk="1" hangingPunct="1">
              <a:lnSpc>
                <a:spcPct val="90000"/>
              </a:lnSpc>
              <a:buClr>
                <a:schemeClr val="bg1"/>
              </a:buClr>
              <a:buFontTx/>
              <a:buChar char="•"/>
            </a:pPr>
            <a:r>
              <a:rPr lang="en-US" dirty="0" smtClean="0">
                <a:solidFill>
                  <a:srgbClr val="000000"/>
                </a:solidFill>
                <a:effectLst/>
              </a:rPr>
              <a:t>tremors, nausea, weakness, tachycardia, seizures</a:t>
            </a:r>
          </a:p>
          <a:p>
            <a:pPr lvl="1" eaLnBrk="1" hangingPunct="1">
              <a:lnSpc>
                <a:spcPct val="90000"/>
              </a:lnSpc>
              <a:buClr>
                <a:schemeClr val="bg1"/>
              </a:buClr>
              <a:buFontTx/>
              <a:buChar char="•"/>
            </a:pPr>
            <a:endParaRPr lang="en-US" dirty="0" smtClean="0">
              <a:solidFill>
                <a:srgbClr val="000000"/>
              </a:solidFill>
              <a:effectLst/>
            </a:endParaRPr>
          </a:p>
          <a:p>
            <a:pPr lvl="1" eaLnBrk="1" hangingPunct="1">
              <a:lnSpc>
                <a:spcPct val="90000"/>
              </a:lnSpc>
              <a:buClr>
                <a:schemeClr val="bg1"/>
              </a:buClr>
              <a:buFontTx/>
              <a:buNone/>
            </a:pPr>
            <a:r>
              <a:rPr lang="en-US" b="1" dirty="0" smtClean="0">
                <a:solidFill>
                  <a:srgbClr val="000000"/>
                </a:solidFill>
                <a:effectLst/>
              </a:rPr>
              <a:t>Hallucinogens, marijuana</a:t>
            </a:r>
          </a:p>
          <a:p>
            <a:pPr lvl="2" eaLnBrk="1" hangingPunct="1">
              <a:lnSpc>
                <a:spcPct val="90000"/>
              </a:lnSpc>
              <a:buClr>
                <a:schemeClr val="bg1"/>
              </a:buClr>
              <a:buSzPct val="120000"/>
              <a:buFont typeface="Arial" charset="0"/>
              <a:buChar char="•"/>
            </a:pPr>
            <a:r>
              <a:rPr lang="en-US" dirty="0" smtClean="0">
                <a:solidFill>
                  <a:srgbClr val="000000"/>
                </a:solidFill>
                <a:effectLst/>
              </a:rPr>
              <a:t>none</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a:xfrm>
            <a:off x="533400" y="0"/>
            <a:ext cx="8072438" cy="884238"/>
          </a:xfrm>
        </p:spPr>
        <p:txBody>
          <a:bodyPr/>
          <a:lstStyle/>
          <a:p>
            <a:pPr eaLnBrk="1" hangingPunct="1"/>
            <a:r>
              <a:rPr lang="en-US" sz="3200" b="1" dirty="0" smtClean="0">
                <a:solidFill>
                  <a:schemeClr val="bg2"/>
                </a:solidFill>
                <a:effectLst/>
              </a:rPr>
              <a:t>Substance Use Disorder </a:t>
            </a:r>
            <a:r>
              <a:rPr lang="en-US" sz="3200" dirty="0" smtClean="0">
                <a:solidFill>
                  <a:schemeClr val="bg2"/>
                </a:solidFill>
                <a:effectLst/>
              </a:rPr>
              <a:t>– DSM-V</a:t>
            </a:r>
          </a:p>
        </p:txBody>
      </p:sp>
      <p:sp>
        <p:nvSpPr>
          <p:cNvPr id="4" name="Rectangle 3"/>
          <p:cNvSpPr txBox="1">
            <a:spLocks noChangeArrowheads="1"/>
          </p:cNvSpPr>
          <p:nvPr/>
        </p:nvSpPr>
        <p:spPr bwMode="auto">
          <a:xfrm>
            <a:off x="-228600" y="900113"/>
            <a:ext cx="9144000" cy="4738687"/>
          </a:xfrm>
          <a:prstGeom prst="rect">
            <a:avLst/>
          </a:prstGeom>
          <a:noFill/>
          <a:ln w="9525">
            <a:noFill/>
            <a:miter lim="800000"/>
            <a:headEnd/>
            <a:tailEnd/>
          </a:ln>
          <a:effectLst/>
        </p:spPr>
        <p:txBody>
          <a:bodyPr/>
          <a:lstStyle/>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Taking the substance in larger amounts or for longer than you meant to</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Wanting to cut down or stop using the substance but not managing to</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Spending a lot of time getting, using, or recovering from use of the substance</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Cravings and urges to use the substance</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Not managing to do what you should at work, home or school, because of substance use</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Continuing to use, even when it causes problems in relationships</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Giving up important social, occupational or recreational activities because of substance use</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Using substances again and again, even when it puts you in danger</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Continuing to use, even when you know you have a physical or psychological problem that could have been caused or made worse by the substance</a:t>
            </a:r>
          </a:p>
          <a:p>
            <a:pPr marL="800100" lvl="1" indent="-342900">
              <a:lnSpc>
                <a:spcPct val="95000"/>
              </a:lnSpc>
              <a:spcBef>
                <a:spcPct val="25000"/>
              </a:spcBef>
              <a:buClr>
                <a:schemeClr val="bg2"/>
              </a:buClr>
              <a:buFont typeface="Wingdings" pitchFamily="2" charset="2"/>
              <a:buAutoNum type="arabicPeriod"/>
              <a:defRPr/>
            </a:pPr>
            <a:r>
              <a:rPr lang="en-US" kern="0" dirty="0" smtClean="0">
                <a:solidFill>
                  <a:srgbClr val="000000"/>
                </a:solidFill>
                <a:latin typeface="+mn-lt"/>
              </a:rPr>
              <a:t> Needing more of the substance to get the effect you want (tolerance)</a:t>
            </a:r>
          </a:p>
          <a:p>
            <a:pPr marL="800100" lvl="1" indent="-342900">
              <a:lnSpc>
                <a:spcPct val="95000"/>
              </a:lnSpc>
              <a:spcBef>
                <a:spcPct val="25000"/>
              </a:spcBef>
              <a:buClr>
                <a:schemeClr val="bg2"/>
              </a:buClr>
              <a:buFont typeface="Wingdings" pitchFamily="2" charset="2"/>
              <a:buAutoNum type="arabicPeriod"/>
              <a:defRPr/>
            </a:pPr>
            <a:r>
              <a:rPr lang="en-US" kern="0" dirty="0">
                <a:solidFill>
                  <a:srgbClr val="000000"/>
                </a:solidFill>
                <a:latin typeface="+mn-lt"/>
              </a:rPr>
              <a:t> </a:t>
            </a:r>
            <a:r>
              <a:rPr lang="en-US" kern="0" dirty="0" smtClean="0">
                <a:solidFill>
                  <a:srgbClr val="000000"/>
                </a:solidFill>
                <a:latin typeface="+mn-lt"/>
              </a:rPr>
              <a:t>Development of withdrawal symptoms, which can be relieved by taking more of the substance</a:t>
            </a:r>
            <a:endParaRPr lang="en-US" kern="0" dirty="0">
              <a:solidFill>
                <a:srgbClr val="000000"/>
              </a:solidFill>
              <a:latin typeface="+mn-lt"/>
            </a:endParaRPr>
          </a:p>
        </p:txBody>
      </p:sp>
      <p:sp>
        <p:nvSpPr>
          <p:cNvPr id="2" name="TextBox 1"/>
          <p:cNvSpPr txBox="1"/>
          <p:nvPr/>
        </p:nvSpPr>
        <p:spPr>
          <a:xfrm>
            <a:off x="1828800" y="5715000"/>
            <a:ext cx="5840060" cy="923330"/>
          </a:xfrm>
          <a:prstGeom prst="rect">
            <a:avLst/>
          </a:prstGeom>
          <a:noFill/>
        </p:spPr>
        <p:txBody>
          <a:bodyPr wrap="none" rtlCol="0">
            <a:spAutoFit/>
          </a:bodyPr>
          <a:lstStyle/>
          <a:p>
            <a:r>
              <a:rPr lang="en-CA" b="1" dirty="0" smtClean="0">
                <a:solidFill>
                  <a:srgbClr val="000000"/>
                </a:solidFill>
              </a:rPr>
              <a:t>2 or 3 symptoms: mild substance use disorder</a:t>
            </a:r>
          </a:p>
          <a:p>
            <a:r>
              <a:rPr lang="en-CA" b="1" dirty="0" smtClean="0">
                <a:solidFill>
                  <a:srgbClr val="000000"/>
                </a:solidFill>
              </a:rPr>
              <a:t>4 or 5 symptoms: moderate substance use disorder</a:t>
            </a:r>
          </a:p>
          <a:p>
            <a:r>
              <a:rPr lang="en-CA" b="1" dirty="0" smtClean="0">
                <a:solidFill>
                  <a:srgbClr val="000000"/>
                </a:solidFill>
              </a:rPr>
              <a:t>6+ symptoms: severe substance use disorder</a:t>
            </a:r>
            <a:endParaRPr lang="en-CA" b="1" dirty="0">
              <a:solidFill>
                <a:srgbClr val="000000"/>
              </a:solidFill>
            </a:endParaRPr>
          </a:p>
        </p:txBody>
      </p:sp>
      <p:pic>
        <p:nvPicPr>
          <p:cNvPr id="1026" name="Picture 2" descr="http://media.boingboing.net/wp-content/uploads/2013/10/dsm-5-cover-050213-mar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77200" y="76200"/>
            <a:ext cx="987425" cy="1413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634879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570" name="Rectangle 5"/>
          <p:cNvSpPr>
            <a:spLocks noGrp="1" noChangeArrowheads="1"/>
          </p:cNvSpPr>
          <p:nvPr>
            <p:ph type="title"/>
          </p:nvPr>
        </p:nvSpPr>
        <p:spPr>
          <a:xfrm>
            <a:off x="1000125" y="142875"/>
            <a:ext cx="7858125" cy="1143000"/>
          </a:xfrm>
        </p:spPr>
        <p:txBody>
          <a:bodyPr/>
          <a:lstStyle/>
          <a:p>
            <a:pPr eaLnBrk="1" hangingPunct="1"/>
            <a:r>
              <a:rPr lang="en-US" sz="3200" smtClean="0">
                <a:solidFill>
                  <a:schemeClr val="bg2"/>
                </a:solidFill>
                <a:effectLst/>
              </a:rPr>
              <a:t>What are the “causes” of dependence?</a:t>
            </a:r>
          </a:p>
        </p:txBody>
      </p:sp>
      <p:pic>
        <p:nvPicPr>
          <p:cNvPr id="109571" name="Picture 4" descr="Ch01_09CollegeMarijuanaUs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6588" y="2500313"/>
            <a:ext cx="5380037" cy="358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2" name="Picture 3" descr="pill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2875" y="214313"/>
            <a:ext cx="10636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9573" name="Straight Connector 4"/>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594" name="Rectangle 5"/>
          <p:cNvSpPr>
            <a:spLocks noGrp="1" noChangeArrowheads="1"/>
          </p:cNvSpPr>
          <p:nvPr>
            <p:ph type="title"/>
          </p:nvPr>
        </p:nvSpPr>
        <p:spPr>
          <a:xfrm>
            <a:off x="142875" y="285750"/>
            <a:ext cx="8786813" cy="1143000"/>
          </a:xfrm>
        </p:spPr>
        <p:txBody>
          <a:bodyPr/>
          <a:lstStyle/>
          <a:p>
            <a:pPr eaLnBrk="1" hangingPunct="1"/>
            <a:r>
              <a:rPr lang="en-US" sz="3200" smtClean="0">
                <a:solidFill>
                  <a:schemeClr val="bg2"/>
                </a:solidFill>
                <a:effectLst/>
              </a:rPr>
              <a:t>What causes substance dependence?</a:t>
            </a:r>
            <a:br>
              <a:rPr lang="en-US" sz="3200" smtClean="0">
                <a:solidFill>
                  <a:schemeClr val="bg2"/>
                </a:solidFill>
                <a:effectLst/>
              </a:rPr>
            </a:br>
            <a:r>
              <a:rPr lang="en-US" sz="3200" b="1" smtClean="0">
                <a:solidFill>
                  <a:schemeClr val="bg2"/>
                </a:solidFill>
                <a:effectLst/>
              </a:rPr>
              <a:t>Is it biological?</a:t>
            </a:r>
          </a:p>
        </p:txBody>
      </p:sp>
      <p:sp>
        <p:nvSpPr>
          <p:cNvPr id="5" name="Rectangle 8"/>
          <p:cNvSpPr txBox="1">
            <a:spLocks noChangeArrowheads="1"/>
          </p:cNvSpPr>
          <p:nvPr/>
        </p:nvSpPr>
        <p:spPr>
          <a:xfrm>
            <a:off x="785813" y="1728788"/>
            <a:ext cx="7429500" cy="4557712"/>
          </a:xfrm>
          <a:prstGeom prst="rect">
            <a:avLst/>
          </a:prstGeom>
        </p:spPr>
        <p:txBody>
          <a:bodyPr/>
          <a:lstStyle/>
          <a:p>
            <a:pPr marL="342900" indent="-342900" algn="ctr">
              <a:spcBef>
                <a:spcPct val="20000"/>
              </a:spcBef>
              <a:buClr>
                <a:schemeClr val="bg1"/>
              </a:buClr>
              <a:buSzPct val="80000"/>
              <a:defRPr/>
            </a:pPr>
            <a:r>
              <a:rPr lang="en-US" sz="2400" b="1" kern="0" dirty="0">
                <a:solidFill>
                  <a:srgbClr val="000000"/>
                </a:solidFill>
                <a:latin typeface="+mn-lt"/>
              </a:rPr>
              <a:t>Does it depend on the drug?</a:t>
            </a:r>
          </a:p>
          <a:p>
            <a:pPr marL="342900" indent="-342900" algn="ctr">
              <a:spcBef>
                <a:spcPct val="20000"/>
              </a:spcBef>
              <a:buClr>
                <a:schemeClr val="bg1"/>
              </a:buClr>
              <a:buSzPct val="80000"/>
              <a:defRPr/>
            </a:pPr>
            <a:endParaRPr lang="en-US" sz="2400" kern="0" dirty="0">
              <a:solidFill>
                <a:srgbClr val="000000"/>
              </a:solidFill>
              <a:latin typeface="+mn-lt"/>
            </a:endParaRPr>
          </a:p>
          <a:p>
            <a:pPr marL="342900" indent="-342900" algn="ctr">
              <a:spcBef>
                <a:spcPct val="20000"/>
              </a:spcBef>
              <a:buClr>
                <a:schemeClr val="bg1"/>
              </a:buClr>
              <a:buSzPct val="80000"/>
              <a:defRPr/>
            </a:pPr>
            <a:r>
              <a:rPr lang="en-US" sz="2400" kern="0" dirty="0">
                <a:solidFill>
                  <a:srgbClr val="000000"/>
                </a:solidFill>
                <a:latin typeface="Tahoma" charset="0"/>
              </a:rPr>
              <a:t>Most addictive: heroin, cocaine, tobacco</a:t>
            </a:r>
          </a:p>
          <a:p>
            <a:pPr marL="342900" indent="-342900" algn="ctr">
              <a:spcBef>
                <a:spcPct val="20000"/>
              </a:spcBef>
              <a:buClr>
                <a:schemeClr val="bg1"/>
              </a:buClr>
              <a:buSzPct val="80000"/>
              <a:defRPr/>
            </a:pPr>
            <a:r>
              <a:rPr lang="en-US" sz="2400" kern="0" dirty="0">
                <a:solidFill>
                  <a:srgbClr val="000000"/>
                </a:solidFill>
                <a:latin typeface="Tahoma" charset="0"/>
              </a:rPr>
              <a:t>Intermediate:  alcohol</a:t>
            </a:r>
          </a:p>
          <a:p>
            <a:pPr marL="342900" indent="-342900" algn="ctr">
              <a:spcBef>
                <a:spcPct val="20000"/>
              </a:spcBef>
              <a:buClr>
                <a:schemeClr val="bg1"/>
              </a:buClr>
              <a:buSzPct val="80000"/>
              <a:defRPr/>
            </a:pPr>
            <a:r>
              <a:rPr lang="en-US" sz="2400" kern="0" dirty="0">
                <a:solidFill>
                  <a:srgbClr val="000000"/>
                </a:solidFill>
                <a:latin typeface="Tahoma" charset="0"/>
              </a:rPr>
              <a:t>Least addictive: caffeine, marijuana, hallucinogens</a:t>
            </a:r>
          </a:p>
          <a:p>
            <a:pPr marL="342900" indent="-342900" algn="ctr">
              <a:spcBef>
                <a:spcPct val="20000"/>
              </a:spcBef>
              <a:buClr>
                <a:schemeClr val="bg1"/>
              </a:buClr>
              <a:buSzPct val="80000"/>
              <a:defRPr/>
            </a:pPr>
            <a:endParaRPr lang="en-US" sz="2400" kern="0" dirty="0">
              <a:solidFill>
                <a:srgbClr val="000000"/>
              </a:solidFill>
              <a:latin typeface="Tahoma" charset="0"/>
            </a:endParaRPr>
          </a:p>
          <a:p>
            <a:pPr marL="342900" indent="-342900" algn="ctr">
              <a:spcBef>
                <a:spcPct val="20000"/>
              </a:spcBef>
              <a:buClr>
                <a:schemeClr val="bg1"/>
              </a:buClr>
              <a:buSzPct val="80000"/>
              <a:defRPr/>
            </a:pPr>
            <a:endParaRPr lang="en-US" sz="2400" kern="0" dirty="0">
              <a:solidFill>
                <a:srgbClr val="000000"/>
              </a:solidFill>
              <a:latin typeface="Tahoma" charset="0"/>
            </a:endParaRPr>
          </a:p>
          <a:p>
            <a:pPr marL="342900" indent="-342900" algn="ctr">
              <a:spcBef>
                <a:spcPct val="20000"/>
              </a:spcBef>
              <a:buClr>
                <a:schemeClr val="bg1"/>
              </a:buClr>
              <a:buSzPct val="80000"/>
              <a:defRPr/>
            </a:pPr>
            <a:r>
              <a:rPr lang="en-US" sz="2400" b="1" kern="0" dirty="0">
                <a:solidFill>
                  <a:srgbClr val="000000"/>
                </a:solidFill>
                <a:latin typeface="Tahoma" charset="0"/>
              </a:rPr>
              <a:t>Does it depend on the route of administration?</a:t>
            </a:r>
          </a:p>
          <a:p>
            <a:pPr marL="342900" indent="-342900" algn="ctr">
              <a:spcBef>
                <a:spcPct val="20000"/>
              </a:spcBef>
              <a:buClr>
                <a:schemeClr val="bg1"/>
              </a:buClr>
              <a:buSzPct val="80000"/>
              <a:defRPr/>
            </a:pPr>
            <a:endParaRPr lang="en-US" sz="2400" kern="0" dirty="0">
              <a:solidFill>
                <a:srgbClr val="000000"/>
              </a:solidFill>
              <a:latin typeface="Tahoma" charset="0"/>
            </a:endParaRPr>
          </a:p>
          <a:p>
            <a:pPr marL="342900" indent="-342900" algn="ctr">
              <a:spcBef>
                <a:spcPct val="20000"/>
              </a:spcBef>
              <a:buClr>
                <a:schemeClr val="bg1"/>
              </a:buClr>
              <a:buSzPct val="80000"/>
              <a:defRPr/>
            </a:pPr>
            <a:r>
              <a:rPr lang="en-US" sz="2400" kern="0" dirty="0">
                <a:solidFill>
                  <a:srgbClr val="000000"/>
                </a:solidFill>
                <a:latin typeface="Tahoma" charset="0"/>
              </a:rPr>
              <a:t>Most addictive:  injecting, smoking</a:t>
            </a:r>
          </a:p>
          <a:p>
            <a:pPr marL="342900" indent="-342900" algn="ctr">
              <a:spcBef>
                <a:spcPct val="20000"/>
              </a:spcBef>
              <a:buClr>
                <a:schemeClr val="bg1"/>
              </a:buClr>
              <a:buSzPct val="80000"/>
              <a:defRPr/>
            </a:pPr>
            <a:r>
              <a:rPr lang="en-US" sz="2400" kern="0" dirty="0">
                <a:solidFill>
                  <a:srgbClr val="000000"/>
                </a:solidFill>
                <a:latin typeface="Tahoma" charset="0"/>
              </a:rPr>
              <a:t>Least addictive:  swallowing  </a:t>
            </a:r>
          </a:p>
          <a:p>
            <a:pPr marL="342900" indent="-342900" algn="ctr">
              <a:spcBef>
                <a:spcPct val="20000"/>
              </a:spcBef>
              <a:buClr>
                <a:schemeClr val="bg1"/>
              </a:buClr>
              <a:buSzPct val="80000"/>
              <a:defRPr/>
            </a:pPr>
            <a:endParaRPr lang="en-US" sz="2400" kern="0" dirty="0">
              <a:solidFill>
                <a:srgbClr val="000000"/>
              </a:solidFill>
              <a:latin typeface="+mn-lt"/>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42" name="Rectangle 5"/>
          <p:cNvSpPr>
            <a:spLocks noGrp="1" noChangeArrowheads="1"/>
          </p:cNvSpPr>
          <p:nvPr>
            <p:ph type="title"/>
          </p:nvPr>
        </p:nvSpPr>
        <p:spPr>
          <a:xfrm>
            <a:off x="142875" y="285750"/>
            <a:ext cx="8786813" cy="1143000"/>
          </a:xfrm>
        </p:spPr>
        <p:txBody>
          <a:bodyPr/>
          <a:lstStyle/>
          <a:p>
            <a:pPr eaLnBrk="1" hangingPunct="1"/>
            <a:r>
              <a:rPr lang="en-US" sz="3200" smtClean="0">
                <a:solidFill>
                  <a:schemeClr val="bg2"/>
                </a:solidFill>
                <a:effectLst/>
              </a:rPr>
              <a:t>What causes substance dependence?</a:t>
            </a:r>
            <a:br>
              <a:rPr lang="en-US" sz="3200" smtClean="0">
                <a:solidFill>
                  <a:schemeClr val="bg2"/>
                </a:solidFill>
                <a:effectLst/>
              </a:rPr>
            </a:br>
            <a:r>
              <a:rPr lang="en-US" sz="3200" b="1" smtClean="0">
                <a:solidFill>
                  <a:schemeClr val="bg2"/>
                </a:solidFill>
                <a:effectLst/>
              </a:rPr>
              <a:t>Is it a personality or family problem?</a:t>
            </a:r>
          </a:p>
        </p:txBody>
      </p:sp>
      <p:sp>
        <p:nvSpPr>
          <p:cNvPr id="112643" name="Rectangle 8"/>
          <p:cNvSpPr txBox="1">
            <a:spLocks noChangeArrowheads="1"/>
          </p:cNvSpPr>
          <p:nvPr/>
        </p:nvSpPr>
        <p:spPr bwMode="auto">
          <a:xfrm>
            <a:off x="0" y="1628775"/>
            <a:ext cx="9144000" cy="504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20000"/>
              </a:spcBef>
              <a:buClr>
                <a:schemeClr val="bg1"/>
              </a:buClr>
              <a:buSzPct val="80000"/>
            </a:pPr>
            <a:r>
              <a:rPr lang="en-US" sz="2400" b="1" dirty="0">
                <a:solidFill>
                  <a:srgbClr val="000000"/>
                </a:solidFill>
                <a:latin typeface="Tahoma" pitchFamily="34" charset="0"/>
              </a:rPr>
              <a:t>“Addictive Personality”?</a:t>
            </a:r>
          </a:p>
          <a:p>
            <a:pPr>
              <a:spcBef>
                <a:spcPct val="20000"/>
              </a:spcBef>
              <a:buClr>
                <a:schemeClr val="bg1"/>
              </a:buClr>
              <a:buSzPct val="80000"/>
              <a:buFont typeface="Wingdings" pitchFamily="2" charset="2"/>
              <a:buChar char="§"/>
            </a:pPr>
            <a:endParaRPr lang="en-US" dirty="0" smtClean="0">
              <a:solidFill>
                <a:srgbClr val="000000"/>
              </a:solidFill>
              <a:latin typeface="Tahoma" pitchFamily="34" charset="0"/>
            </a:endParaRPr>
          </a:p>
          <a:p>
            <a:pPr>
              <a:spcBef>
                <a:spcPct val="20000"/>
              </a:spcBef>
              <a:buClr>
                <a:schemeClr val="bg1"/>
              </a:buClr>
              <a:buSzPct val="80000"/>
              <a:buFont typeface="Wingdings" pitchFamily="2" charset="2"/>
              <a:buChar char="§"/>
            </a:pPr>
            <a:endParaRPr lang="en-US" dirty="0">
              <a:solidFill>
                <a:srgbClr val="000000"/>
              </a:solidFill>
              <a:latin typeface="Tahoma" pitchFamily="34" charset="0"/>
            </a:endParaRPr>
          </a:p>
          <a:p>
            <a:pPr>
              <a:spcBef>
                <a:spcPct val="20000"/>
              </a:spcBef>
              <a:buClr>
                <a:schemeClr val="bg1"/>
              </a:buClr>
              <a:buSzPct val="80000"/>
              <a:buFont typeface="Wingdings" pitchFamily="2" charset="2"/>
              <a:buChar char="§"/>
            </a:pPr>
            <a:endParaRPr lang="en-US" dirty="0" smtClean="0">
              <a:solidFill>
                <a:srgbClr val="000000"/>
              </a:solidFill>
              <a:latin typeface="Tahoma" pitchFamily="34" charset="0"/>
            </a:endParaRPr>
          </a:p>
          <a:p>
            <a:pPr>
              <a:spcBef>
                <a:spcPct val="20000"/>
              </a:spcBef>
              <a:buClr>
                <a:schemeClr val="bg1"/>
              </a:buClr>
              <a:buSzPct val="80000"/>
              <a:buFont typeface="Wingdings" pitchFamily="2" charset="2"/>
              <a:buChar char="§"/>
            </a:pPr>
            <a:endParaRPr lang="en-US" dirty="0">
              <a:solidFill>
                <a:srgbClr val="000000"/>
              </a:solidFill>
              <a:latin typeface="Tahoma" pitchFamily="34" charset="0"/>
            </a:endParaRPr>
          </a:p>
          <a:p>
            <a:pPr>
              <a:spcBef>
                <a:spcPct val="20000"/>
              </a:spcBef>
              <a:buClr>
                <a:schemeClr val="bg1"/>
              </a:buClr>
              <a:buSzPct val="80000"/>
              <a:buFont typeface="Wingdings" pitchFamily="2" charset="2"/>
              <a:buChar char="§"/>
            </a:pPr>
            <a:endParaRPr lang="en-US" dirty="0" smtClean="0">
              <a:solidFill>
                <a:srgbClr val="000000"/>
              </a:solidFill>
              <a:latin typeface="Tahoma" pitchFamily="34" charset="0"/>
            </a:endParaRPr>
          </a:p>
          <a:p>
            <a:pPr>
              <a:spcBef>
                <a:spcPct val="20000"/>
              </a:spcBef>
              <a:buClr>
                <a:schemeClr val="bg1"/>
              </a:buClr>
              <a:buSzPct val="80000"/>
              <a:buFont typeface="Wingdings" pitchFamily="2" charset="2"/>
              <a:buChar char="§"/>
            </a:pPr>
            <a:endParaRPr lang="en-US" dirty="0">
              <a:solidFill>
                <a:srgbClr val="000000"/>
              </a:solidFill>
              <a:latin typeface="Tahoma" pitchFamily="34" charset="0"/>
            </a:endParaRPr>
          </a:p>
          <a:p>
            <a:pPr>
              <a:spcBef>
                <a:spcPct val="20000"/>
              </a:spcBef>
              <a:buClr>
                <a:schemeClr val="bg1"/>
              </a:buClr>
              <a:buSzPct val="80000"/>
            </a:pPr>
            <a:r>
              <a:rPr lang="en-US" sz="2400" b="1" dirty="0">
                <a:solidFill>
                  <a:srgbClr val="000000"/>
                </a:solidFill>
                <a:latin typeface="Tahoma" pitchFamily="34" charset="0"/>
              </a:rPr>
              <a:t>Family</a:t>
            </a:r>
            <a:r>
              <a:rPr lang="en-US" sz="2400" b="1" dirty="0" smtClean="0">
                <a:solidFill>
                  <a:srgbClr val="000000"/>
                </a:solidFill>
                <a:latin typeface="Tahoma" pitchFamily="34" charset="0"/>
              </a:rPr>
              <a:t>?</a:t>
            </a:r>
            <a:endParaRPr lang="en-US" sz="2400" b="1" dirty="0">
              <a:solidFill>
                <a:srgbClr val="000000"/>
              </a:solidFill>
              <a:latin typeface="Tahoma" pitchFamily="34" charset="0"/>
            </a:endParaRP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690" name="Rectangle 5"/>
          <p:cNvSpPr>
            <a:spLocks noGrp="1" noChangeArrowheads="1"/>
          </p:cNvSpPr>
          <p:nvPr>
            <p:ph type="title"/>
          </p:nvPr>
        </p:nvSpPr>
        <p:spPr>
          <a:xfrm>
            <a:off x="642938" y="142875"/>
            <a:ext cx="8786812" cy="1143000"/>
          </a:xfrm>
        </p:spPr>
        <p:txBody>
          <a:bodyPr/>
          <a:lstStyle/>
          <a:p>
            <a:pPr eaLnBrk="1" hangingPunct="1"/>
            <a:r>
              <a:rPr lang="en-US" sz="3600" smtClean="0">
                <a:solidFill>
                  <a:schemeClr val="bg2"/>
                </a:solidFill>
                <a:effectLst/>
              </a:rPr>
              <a:t>Drugs and the Law</a:t>
            </a:r>
            <a:r>
              <a:rPr lang="en-US" sz="2800" smtClean="0">
                <a:solidFill>
                  <a:schemeClr val="bg2"/>
                </a:solidFill>
                <a:effectLst/>
              </a:rPr>
              <a:t/>
            </a:r>
            <a:br>
              <a:rPr lang="en-US" sz="2800" smtClean="0">
                <a:solidFill>
                  <a:schemeClr val="bg2"/>
                </a:solidFill>
                <a:effectLst/>
              </a:rPr>
            </a:br>
            <a:r>
              <a:rPr lang="en-US" sz="2800" b="1" smtClean="0">
                <a:solidFill>
                  <a:schemeClr val="bg2"/>
                </a:solidFill>
                <a:effectLst/>
              </a:rPr>
              <a:t>Somebody snitched on me…</a:t>
            </a:r>
          </a:p>
        </p:txBody>
      </p:sp>
      <p:pic>
        <p:nvPicPr>
          <p:cNvPr id="114691" name="Picture 4" descr="dui_arrest_osf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5938" y="1952625"/>
            <a:ext cx="5492750" cy="411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4692" name="Picture 3" descr="pills.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2875" y="214313"/>
            <a:ext cx="10636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4693" name="Straight Connector 4"/>
          <p:cNvCxnSpPr>
            <a:cxnSpLocks noChangeShapeType="1"/>
          </p:cNvCxnSpPr>
          <p:nvPr/>
        </p:nvCxnSpPr>
        <p:spPr bwMode="auto">
          <a:xfrm>
            <a:off x="0" y="1295400"/>
            <a:ext cx="9144000" cy="1588"/>
          </a:xfrm>
          <a:prstGeom prst="line">
            <a:avLst/>
          </a:prstGeom>
          <a:noFill/>
          <a:ln w="38100" algn="ctr">
            <a:solidFill>
              <a:schemeClr val="bg1"/>
            </a:solidFill>
            <a:round/>
            <a:headEnd/>
            <a:tailEnd/>
          </a:ln>
          <a:extLst>
            <a:ext uri="{909E8E84-426E-40DD-AFC4-6F175D3DCCD1}">
              <a14:hiddenFill xmlns:a14="http://schemas.microsoft.com/office/drawing/2010/main">
                <a:noFill/>
              </a14:hiddenFill>
            </a:ext>
          </a:extLst>
        </p:spPr>
      </p:cxn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214313" y="785813"/>
            <a:ext cx="8786812" cy="1143000"/>
          </a:xfrm>
        </p:spPr>
        <p:txBody>
          <a:bodyPr/>
          <a:lstStyle/>
          <a:p>
            <a:pPr eaLnBrk="1" hangingPunct="1"/>
            <a:r>
              <a:rPr lang="en-US" sz="3600" smtClean="0">
                <a:solidFill>
                  <a:schemeClr val="bg2"/>
                </a:solidFill>
                <a:effectLst/>
              </a:rPr>
              <a:t>Drugs and crime</a:t>
            </a:r>
          </a:p>
        </p:txBody>
      </p:sp>
      <p:sp>
        <p:nvSpPr>
          <p:cNvPr id="115715" name="TextBox 2"/>
          <p:cNvSpPr txBox="1">
            <a:spLocks noChangeArrowheads="1"/>
          </p:cNvSpPr>
          <p:nvPr/>
        </p:nvSpPr>
        <p:spPr bwMode="auto">
          <a:xfrm>
            <a:off x="428625" y="2143125"/>
            <a:ext cx="32972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solidFill>
                  <a:srgbClr val="000000"/>
                </a:solidFill>
                <a:latin typeface="Tahoma" pitchFamily="34" charset="0"/>
              </a:rPr>
              <a:t>Two general scenarios:</a:t>
            </a:r>
          </a:p>
        </p:txBody>
      </p:sp>
      <p:sp>
        <p:nvSpPr>
          <p:cNvPr id="115716" name="TextBox 3"/>
          <p:cNvSpPr txBox="1">
            <a:spLocks noChangeArrowheads="1"/>
          </p:cNvSpPr>
          <p:nvPr/>
        </p:nvSpPr>
        <p:spPr bwMode="auto">
          <a:xfrm>
            <a:off x="1792288" y="2928938"/>
            <a:ext cx="15811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solidFill>
                  <a:srgbClr val="000000"/>
                </a:solidFill>
                <a:latin typeface="Tahoma" pitchFamily="34" charset="0"/>
              </a:rPr>
              <a:t>Use Drugs</a:t>
            </a:r>
          </a:p>
        </p:txBody>
      </p:sp>
      <p:sp>
        <p:nvSpPr>
          <p:cNvPr id="115717" name="TextBox 4"/>
          <p:cNvSpPr txBox="1">
            <a:spLocks noChangeArrowheads="1"/>
          </p:cNvSpPr>
          <p:nvPr/>
        </p:nvSpPr>
        <p:spPr bwMode="auto">
          <a:xfrm>
            <a:off x="4714875" y="4824413"/>
            <a:ext cx="19621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solidFill>
                  <a:srgbClr val="000000"/>
                </a:solidFill>
                <a:latin typeface="Tahoma" pitchFamily="34" charset="0"/>
              </a:rPr>
              <a:t>To use Drugs</a:t>
            </a:r>
          </a:p>
        </p:txBody>
      </p:sp>
      <p:sp>
        <p:nvSpPr>
          <p:cNvPr id="115718" name="TextBox 5"/>
          <p:cNvSpPr txBox="1">
            <a:spLocks noChangeArrowheads="1"/>
          </p:cNvSpPr>
          <p:nvPr/>
        </p:nvSpPr>
        <p:spPr bwMode="auto">
          <a:xfrm>
            <a:off x="4292600" y="2928938"/>
            <a:ext cx="20653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solidFill>
                  <a:srgbClr val="000000"/>
                </a:solidFill>
                <a:latin typeface="Tahoma" pitchFamily="34" charset="0"/>
              </a:rPr>
              <a:t>Commit crime</a:t>
            </a:r>
          </a:p>
        </p:txBody>
      </p:sp>
      <p:sp>
        <p:nvSpPr>
          <p:cNvPr id="115719" name="TextBox 6"/>
          <p:cNvSpPr txBox="1">
            <a:spLocks noChangeArrowheads="1"/>
          </p:cNvSpPr>
          <p:nvPr/>
        </p:nvSpPr>
        <p:spPr bwMode="auto">
          <a:xfrm>
            <a:off x="1714500" y="4857750"/>
            <a:ext cx="20653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2400">
                <a:solidFill>
                  <a:srgbClr val="000000"/>
                </a:solidFill>
                <a:latin typeface="Tahoma" pitchFamily="34" charset="0"/>
              </a:rPr>
              <a:t>Commit crime</a:t>
            </a:r>
          </a:p>
        </p:txBody>
      </p:sp>
      <p:sp>
        <p:nvSpPr>
          <p:cNvPr id="115720" name="Right Arrow 9"/>
          <p:cNvSpPr>
            <a:spLocks noChangeArrowheads="1"/>
          </p:cNvSpPr>
          <p:nvPr/>
        </p:nvSpPr>
        <p:spPr bwMode="auto">
          <a:xfrm>
            <a:off x="3506788" y="3000375"/>
            <a:ext cx="571500" cy="285750"/>
          </a:xfrm>
          <a:prstGeom prst="rightArrow">
            <a:avLst>
              <a:gd name="adj1" fmla="val 50000"/>
              <a:gd name="adj2" fmla="val 50000"/>
            </a:avLst>
          </a:prstGeom>
          <a:solidFill>
            <a:schemeClr val="accent1"/>
          </a:solidFill>
          <a:ln w="9525" algn="ctr">
            <a:solidFill>
              <a:schemeClr val="tx1"/>
            </a:solidFill>
            <a:round/>
            <a:headEnd/>
            <a:tailEnd/>
          </a:ln>
        </p:spPr>
        <p:txBody>
          <a:bodyPr/>
          <a:lstStyle/>
          <a:p>
            <a:endParaRPr lang="en-US"/>
          </a:p>
        </p:txBody>
      </p:sp>
      <p:sp>
        <p:nvSpPr>
          <p:cNvPr id="115722" name="Right Arrow 12"/>
          <p:cNvSpPr>
            <a:spLocks noChangeArrowheads="1"/>
          </p:cNvSpPr>
          <p:nvPr/>
        </p:nvSpPr>
        <p:spPr bwMode="auto">
          <a:xfrm>
            <a:off x="3929063" y="4929188"/>
            <a:ext cx="571500" cy="285750"/>
          </a:xfrm>
          <a:prstGeom prst="rightArrow">
            <a:avLst>
              <a:gd name="adj1" fmla="val 50000"/>
              <a:gd name="adj2" fmla="val 50000"/>
            </a:avLst>
          </a:prstGeom>
          <a:solidFill>
            <a:schemeClr val="accent1"/>
          </a:solidFill>
          <a:ln w="9525" algn="ctr">
            <a:solidFill>
              <a:schemeClr val="tx1"/>
            </a:solidFill>
            <a:round/>
            <a:headEnd/>
            <a:tailEnd/>
          </a:ln>
        </p:spPr>
        <p:txBody>
          <a:bodyPr/>
          <a:lstStyle/>
          <a:p>
            <a:endParaRPr lang="en-US"/>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6738" name="Rectangle 5"/>
          <p:cNvSpPr>
            <a:spLocks noGrp="1" noChangeArrowheads="1"/>
          </p:cNvSpPr>
          <p:nvPr>
            <p:ph type="title"/>
          </p:nvPr>
        </p:nvSpPr>
        <p:spPr/>
        <p:txBody>
          <a:bodyPr/>
          <a:lstStyle/>
          <a:p>
            <a:pPr eaLnBrk="1" hangingPunct="1"/>
            <a:r>
              <a:rPr lang="en-US" sz="3200" smtClean="0">
                <a:solidFill>
                  <a:schemeClr val="bg2"/>
                </a:solidFill>
                <a:effectLst/>
              </a:rPr>
              <a:t>Drugs and crime:  correlation or causation?</a:t>
            </a:r>
          </a:p>
        </p:txBody>
      </p:sp>
      <p:sp>
        <p:nvSpPr>
          <p:cNvPr id="116739" name="TextBox 4"/>
          <p:cNvSpPr txBox="1">
            <a:spLocks noChangeArrowheads="1"/>
          </p:cNvSpPr>
          <p:nvPr/>
        </p:nvSpPr>
        <p:spPr bwMode="auto">
          <a:xfrm>
            <a:off x="228600" y="1752600"/>
            <a:ext cx="4986337"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400" dirty="0">
                <a:solidFill>
                  <a:srgbClr val="000000"/>
                </a:solidFill>
                <a:latin typeface="Tahoma" pitchFamily="34" charset="0"/>
              </a:rPr>
              <a:t>Do drugs induce criminal </a:t>
            </a:r>
            <a:r>
              <a:rPr lang="en-US" sz="2400" dirty="0" err="1">
                <a:solidFill>
                  <a:srgbClr val="000000"/>
                </a:solidFill>
                <a:latin typeface="Tahoma" pitchFamily="34" charset="0"/>
              </a:rPr>
              <a:t>behaviour</a:t>
            </a:r>
            <a:r>
              <a:rPr lang="en-US" sz="2400" dirty="0">
                <a:solidFill>
                  <a:srgbClr val="000000"/>
                </a:solidFill>
                <a:latin typeface="Tahoma" pitchFamily="34" charset="0"/>
              </a:rPr>
              <a:t> (</a:t>
            </a:r>
            <a:r>
              <a:rPr lang="en-US" sz="2400" b="1" dirty="0">
                <a:solidFill>
                  <a:srgbClr val="000000"/>
                </a:solidFill>
                <a:latin typeface="Tahoma" pitchFamily="34" charset="0"/>
              </a:rPr>
              <a:t>causation</a:t>
            </a:r>
            <a:r>
              <a:rPr lang="en-US" sz="2400" dirty="0">
                <a:solidFill>
                  <a:srgbClr val="000000"/>
                </a:solidFill>
                <a:latin typeface="Tahoma" pitchFamily="34" charset="0"/>
              </a:rPr>
              <a:t>)?</a:t>
            </a:r>
          </a:p>
          <a:p>
            <a:pPr algn="ctr"/>
            <a:endParaRPr lang="en-US" sz="2400" dirty="0">
              <a:solidFill>
                <a:srgbClr val="000000"/>
              </a:solidFill>
              <a:latin typeface="Tahoma" pitchFamily="34" charset="0"/>
            </a:endParaRPr>
          </a:p>
          <a:p>
            <a:pPr algn="ctr"/>
            <a:r>
              <a:rPr lang="en-US" sz="2400" dirty="0">
                <a:solidFill>
                  <a:srgbClr val="000000"/>
                </a:solidFill>
                <a:latin typeface="Tahoma" pitchFamily="34" charset="0"/>
              </a:rPr>
              <a:t>OR</a:t>
            </a:r>
          </a:p>
          <a:p>
            <a:pPr algn="ctr"/>
            <a:endParaRPr lang="en-US" sz="2400" dirty="0">
              <a:solidFill>
                <a:srgbClr val="000000"/>
              </a:solidFill>
              <a:latin typeface="Tahoma" pitchFamily="34" charset="0"/>
            </a:endParaRPr>
          </a:p>
          <a:p>
            <a:pPr algn="ctr"/>
            <a:r>
              <a:rPr lang="en-US" sz="2400" dirty="0">
                <a:solidFill>
                  <a:srgbClr val="000000"/>
                </a:solidFill>
                <a:latin typeface="Tahoma" pitchFamily="34" charset="0"/>
              </a:rPr>
              <a:t>Are drugs consumed by individuals with socioeconomic backgrounds (low education, broken family, no social supervision, low social status) more likely to be involved in crime and drugs (</a:t>
            </a:r>
            <a:r>
              <a:rPr lang="en-US" sz="2400" b="1" dirty="0">
                <a:solidFill>
                  <a:srgbClr val="000000"/>
                </a:solidFill>
                <a:latin typeface="Tahoma" pitchFamily="34" charset="0"/>
              </a:rPr>
              <a:t>correlation</a:t>
            </a:r>
            <a:r>
              <a:rPr lang="en-US" sz="2400" dirty="0">
                <a:solidFill>
                  <a:srgbClr val="000000"/>
                </a:solidFill>
                <a:latin typeface="Tahoma" pitchFamily="34" charset="0"/>
              </a:rPr>
              <a:t>)</a:t>
            </a:r>
          </a:p>
        </p:txBody>
      </p:sp>
      <p:pic>
        <p:nvPicPr>
          <p:cNvPr id="5" name="Picture 4" descr="http://3.bp.blogspot.com/-onNjnaBymL0/TV15dVCeE9I/AAAAAAAAACw/y4WKf-dlAWg/s1600/Modifiedmurderchart.gif"/>
          <p:cNvPicPr/>
          <p:nvPr/>
        </p:nvPicPr>
        <p:blipFill>
          <a:blip r:embed="rId2">
            <a:extLst>
              <a:ext uri="{28A0092B-C50C-407E-A947-70E740481C1C}">
                <a14:useLocalDpi xmlns:a14="http://schemas.microsoft.com/office/drawing/2010/main" val="0"/>
              </a:ext>
            </a:extLst>
          </a:blip>
          <a:srcRect/>
          <a:stretch>
            <a:fillRect/>
          </a:stretch>
        </p:blipFill>
        <p:spPr bwMode="auto">
          <a:xfrm>
            <a:off x="5257800" y="1843086"/>
            <a:ext cx="3886200" cy="4069511"/>
          </a:xfrm>
          <a:prstGeom prst="rect">
            <a:avLst/>
          </a:prstGeom>
          <a:noFill/>
          <a:ln>
            <a:noFill/>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7762" name="Picture 4" descr="L5B02F0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0" y="1441450"/>
            <a:ext cx="5715000" cy="527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3" name="Rectangle 5"/>
          <p:cNvSpPr>
            <a:spLocks noGrp="1" noChangeArrowheads="1"/>
          </p:cNvSpPr>
          <p:nvPr>
            <p:ph type="title"/>
          </p:nvPr>
        </p:nvSpPr>
        <p:spPr>
          <a:xfrm>
            <a:off x="0" y="274638"/>
            <a:ext cx="9144000" cy="1143000"/>
          </a:xfrm>
        </p:spPr>
        <p:txBody>
          <a:bodyPr/>
          <a:lstStyle/>
          <a:p>
            <a:pPr eaLnBrk="1" hangingPunct="1"/>
            <a:r>
              <a:rPr lang="en-US" sz="3200" smtClean="0">
                <a:solidFill>
                  <a:schemeClr val="bg2"/>
                </a:solidFill>
                <a:effectLst/>
              </a:rPr>
              <a:t>Association of violence with alcohol and other drugs</a:t>
            </a:r>
          </a:p>
        </p:txBody>
      </p:sp>
      <p:pic>
        <p:nvPicPr>
          <p:cNvPr id="117765"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a:xfrm>
            <a:off x="214313" y="274638"/>
            <a:ext cx="8715375" cy="1143000"/>
          </a:xfrm>
        </p:spPr>
        <p:txBody>
          <a:bodyPr/>
          <a:lstStyle/>
          <a:p>
            <a:pPr eaLnBrk="1" hangingPunct="1"/>
            <a:r>
              <a:rPr lang="en-US" sz="3200" smtClean="0">
                <a:solidFill>
                  <a:schemeClr val="bg2"/>
                </a:solidFill>
                <a:effectLst/>
              </a:rPr>
              <a:t>Dealing with drug offenses:</a:t>
            </a:r>
            <a:br>
              <a:rPr lang="en-US" sz="3200" smtClean="0">
                <a:solidFill>
                  <a:schemeClr val="bg2"/>
                </a:solidFill>
                <a:effectLst/>
              </a:rPr>
            </a:br>
            <a:r>
              <a:rPr lang="en-US" sz="3200" smtClean="0">
                <a:solidFill>
                  <a:schemeClr val="bg2"/>
                </a:solidFill>
                <a:effectLst/>
              </a:rPr>
              <a:t>an overview of punishment of drug crimes</a:t>
            </a:r>
          </a:p>
        </p:txBody>
      </p:sp>
      <p:pic>
        <p:nvPicPr>
          <p:cNvPr id="120835" name="Picture 5" descr="http://www.federal-prison.org/content/images/britannica_pris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2625" y="2357438"/>
            <a:ext cx="523875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
          <p:cNvSpPr txBox="1">
            <a:spLocks noChangeArrowheads="1"/>
          </p:cNvSpPr>
          <p:nvPr/>
        </p:nvSpPr>
        <p:spPr>
          <a:xfrm>
            <a:off x="2214563" y="428625"/>
            <a:ext cx="4786312" cy="714375"/>
          </a:xfrm>
          <a:prstGeom prst="rect">
            <a:avLst/>
          </a:prstGeom>
        </p:spPr>
        <p:txBody>
          <a:bodyPr/>
          <a:lstStyle/>
          <a:p>
            <a:pPr algn="ctr" eaLnBrk="1" hangingPunct="1">
              <a:defRPr/>
            </a:pPr>
            <a:r>
              <a:rPr lang="en-US" sz="3200" kern="0" dirty="0">
                <a:solidFill>
                  <a:schemeClr val="bg2"/>
                </a:solidFill>
                <a:latin typeface="+mj-lt"/>
                <a:ea typeface="+mj-ea"/>
                <a:cs typeface="+mj-cs"/>
              </a:rPr>
              <a:t>Drug Schedules - Canada</a:t>
            </a:r>
          </a:p>
        </p:txBody>
      </p:sp>
      <p:sp>
        <p:nvSpPr>
          <p:cNvPr id="4" name="Rectangle 3"/>
          <p:cNvSpPr txBox="1">
            <a:spLocks noChangeArrowheads="1"/>
          </p:cNvSpPr>
          <p:nvPr/>
        </p:nvSpPr>
        <p:spPr>
          <a:xfrm>
            <a:off x="428625" y="3000375"/>
            <a:ext cx="8286750" cy="1785938"/>
          </a:xfrm>
          <a:prstGeom prst="rect">
            <a:avLst/>
          </a:prstGeom>
        </p:spPr>
        <p:txBody>
          <a:bodyPr/>
          <a:lstStyle/>
          <a:p>
            <a:pPr marL="342900" indent="-342900" algn="ctr" eaLnBrk="1" hangingPunct="1">
              <a:lnSpc>
                <a:spcPct val="90000"/>
              </a:lnSpc>
              <a:spcBef>
                <a:spcPct val="20000"/>
              </a:spcBef>
              <a:buClr>
                <a:schemeClr val="hlink"/>
              </a:buClr>
              <a:buSzPct val="80000"/>
              <a:defRPr/>
            </a:pPr>
            <a:r>
              <a:rPr lang="en-US" sz="2400" kern="0" dirty="0">
                <a:solidFill>
                  <a:srgbClr val="000000"/>
                </a:solidFill>
                <a:latin typeface="+mn-lt"/>
              </a:rPr>
              <a:t>Definitions </a:t>
            </a:r>
            <a:r>
              <a:rPr lang="en-US" sz="2400" kern="0" dirty="0" smtClean="0">
                <a:solidFill>
                  <a:srgbClr val="000000"/>
                </a:solidFill>
                <a:latin typeface="+mn-lt"/>
              </a:rPr>
              <a:t>related </a:t>
            </a:r>
            <a:r>
              <a:rPr lang="en-US" sz="2400" kern="0" dirty="0">
                <a:solidFill>
                  <a:srgbClr val="000000"/>
                </a:solidFill>
                <a:latin typeface="+mn-lt"/>
              </a:rPr>
              <a:t>to the legal outcomes of drug production, possession or distribution</a:t>
            </a:r>
            <a:endParaRPr lang="en-US" sz="2000" kern="0" dirty="0">
              <a:solidFill>
                <a:srgbClr val="000000"/>
              </a:solidFill>
              <a:latin typeface="+mn-lt"/>
            </a:endParaRPr>
          </a:p>
          <a:p>
            <a:pPr marL="342900" indent="-342900" algn="ctr" eaLnBrk="1" hangingPunct="1">
              <a:lnSpc>
                <a:spcPct val="90000"/>
              </a:lnSpc>
              <a:spcBef>
                <a:spcPct val="20000"/>
              </a:spcBef>
              <a:buClr>
                <a:schemeClr val="hlink"/>
              </a:buClr>
              <a:buSzPct val="80000"/>
              <a:defRPr/>
            </a:pPr>
            <a:r>
              <a:rPr lang="en-US" sz="2000" kern="0" dirty="0">
                <a:solidFill>
                  <a:srgbClr val="000000"/>
                </a:solidFill>
                <a:latin typeface="+mn-lt"/>
              </a:rPr>
              <a:t>	</a:t>
            </a:r>
          </a:p>
          <a:p>
            <a:pPr marL="342900" indent="-342900" algn="ctr" eaLnBrk="1" hangingPunct="1">
              <a:lnSpc>
                <a:spcPct val="90000"/>
              </a:lnSpc>
              <a:spcBef>
                <a:spcPct val="20000"/>
              </a:spcBef>
              <a:buClr>
                <a:schemeClr val="hlink"/>
              </a:buClr>
              <a:buSzPct val="80000"/>
              <a:defRPr/>
            </a:pPr>
            <a:r>
              <a:rPr lang="en-US" sz="2000" kern="0" dirty="0">
                <a:solidFill>
                  <a:srgbClr val="000000"/>
                </a:solidFill>
                <a:latin typeface="+mn-lt"/>
              </a:rPr>
              <a:t>Organized into Schedules I thru VIII</a:t>
            </a:r>
          </a:p>
        </p:txBody>
      </p:sp>
      <p:sp>
        <p:nvSpPr>
          <p:cNvPr id="6" name="Rectangle 3"/>
          <p:cNvSpPr txBox="1">
            <a:spLocks noChangeArrowheads="1"/>
          </p:cNvSpPr>
          <p:nvPr/>
        </p:nvSpPr>
        <p:spPr bwMode="auto">
          <a:xfrm>
            <a:off x="428625" y="1833563"/>
            <a:ext cx="8229600" cy="904875"/>
          </a:xfrm>
          <a:prstGeom prst="rect">
            <a:avLst/>
          </a:prstGeom>
          <a:noFill/>
          <a:ln w="9525">
            <a:noFill/>
            <a:miter lim="800000"/>
            <a:headEnd/>
            <a:tailEnd/>
          </a:ln>
          <a:effectLst/>
        </p:spPr>
        <p:txBody>
          <a:bodyPr/>
          <a:lstStyle/>
          <a:p>
            <a:pPr marL="342900" indent="-342900" algn="ctr" eaLnBrk="1" hangingPunct="1">
              <a:spcBef>
                <a:spcPct val="20000"/>
              </a:spcBef>
              <a:buClr>
                <a:schemeClr val="hlink"/>
              </a:buClr>
              <a:buSzPct val="80000"/>
              <a:buFont typeface="Wingdings" pitchFamily="2" charset="2"/>
              <a:buNone/>
              <a:defRPr/>
            </a:pPr>
            <a:r>
              <a:rPr lang="en-US" sz="3200" kern="0" dirty="0">
                <a:solidFill>
                  <a:srgbClr val="000000"/>
                </a:solidFill>
                <a:latin typeface="+mn-lt"/>
              </a:rPr>
              <a:t>Controlled Drugs and Substances Act (1996)</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
          <p:cNvSpPr txBox="1">
            <a:spLocks noChangeArrowheads="1"/>
          </p:cNvSpPr>
          <p:nvPr/>
        </p:nvSpPr>
        <p:spPr>
          <a:xfrm>
            <a:off x="428625" y="214313"/>
            <a:ext cx="8215313" cy="714375"/>
          </a:xfrm>
          <a:prstGeom prst="rect">
            <a:avLst/>
          </a:prstGeom>
        </p:spPr>
        <p:txBody>
          <a:bodyPr/>
          <a:lstStyle/>
          <a:p>
            <a:pPr algn="ctr" eaLnBrk="1" hangingPunct="1">
              <a:defRPr/>
            </a:pPr>
            <a:r>
              <a:rPr lang="en-US" sz="3200" kern="0" dirty="0">
                <a:solidFill>
                  <a:schemeClr val="bg2"/>
                </a:solidFill>
                <a:latin typeface="+mj-lt"/>
                <a:ea typeface="+mj-ea"/>
                <a:cs typeface="+mj-cs"/>
              </a:rPr>
              <a:t>A brief primer on offences in Canada</a:t>
            </a:r>
          </a:p>
        </p:txBody>
      </p:sp>
      <p:sp>
        <p:nvSpPr>
          <p:cNvPr id="4" name="Rectangle 3"/>
          <p:cNvSpPr txBox="1">
            <a:spLocks noChangeArrowheads="1"/>
          </p:cNvSpPr>
          <p:nvPr/>
        </p:nvSpPr>
        <p:spPr>
          <a:xfrm>
            <a:off x="2071688" y="1143000"/>
            <a:ext cx="5357812" cy="3929063"/>
          </a:xfrm>
          <a:prstGeom prst="rect">
            <a:avLst/>
          </a:prstGeom>
        </p:spPr>
        <p:txBody>
          <a:bodyPr/>
          <a:lstStyle/>
          <a:p>
            <a:pPr marL="342900" indent="-342900" eaLnBrk="1" hangingPunct="1">
              <a:lnSpc>
                <a:spcPct val="90000"/>
              </a:lnSpc>
              <a:spcBef>
                <a:spcPct val="20000"/>
              </a:spcBef>
              <a:buClr>
                <a:schemeClr val="hlink"/>
              </a:buClr>
              <a:buSzPct val="80000"/>
              <a:defRPr/>
            </a:pPr>
            <a:r>
              <a:rPr lang="en-US" sz="2400" b="1" kern="0" dirty="0">
                <a:solidFill>
                  <a:srgbClr val="000000"/>
                </a:solidFill>
                <a:latin typeface="+mn-lt"/>
              </a:rPr>
              <a:t>Summary conviction offence</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Less serious crimes</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Police must see you do it</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Maximum 6 months in prison</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Maximum $5000 fine</a:t>
            </a:r>
          </a:p>
          <a:p>
            <a:pPr marL="342900" indent="-342900" eaLnBrk="1" hangingPunct="1">
              <a:lnSpc>
                <a:spcPct val="90000"/>
              </a:lnSpc>
              <a:spcBef>
                <a:spcPct val="20000"/>
              </a:spcBef>
              <a:buClr>
                <a:schemeClr val="bg1"/>
              </a:buClr>
              <a:buSzPct val="80000"/>
              <a:buFont typeface="Wingdings" pitchFamily="2" charset="2"/>
              <a:buChar char="§"/>
              <a:defRPr/>
            </a:pPr>
            <a:endParaRPr lang="en-US" sz="2000" kern="0" dirty="0">
              <a:solidFill>
                <a:srgbClr val="000000"/>
              </a:solidFill>
              <a:latin typeface="+mn-lt"/>
            </a:endParaRPr>
          </a:p>
          <a:p>
            <a:pPr marL="342900" indent="-342900" eaLnBrk="1" hangingPunct="1">
              <a:lnSpc>
                <a:spcPct val="90000"/>
              </a:lnSpc>
              <a:spcBef>
                <a:spcPct val="20000"/>
              </a:spcBef>
              <a:buClr>
                <a:schemeClr val="bg1"/>
              </a:buClr>
              <a:buSzPct val="80000"/>
              <a:defRPr/>
            </a:pPr>
            <a:r>
              <a:rPr lang="en-US" sz="2400" b="1" kern="0" dirty="0">
                <a:solidFill>
                  <a:srgbClr val="000000"/>
                </a:solidFill>
                <a:latin typeface="+mn-lt"/>
              </a:rPr>
              <a:t>Indictable offence</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More serious crimes</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Police do not need to see you do it; must have warrants for arrests</a:t>
            </a:r>
          </a:p>
          <a:p>
            <a:pPr marL="342900" indent="-342900" eaLnBrk="1" hangingPunct="1">
              <a:lnSpc>
                <a:spcPct val="90000"/>
              </a:lnSpc>
              <a:spcBef>
                <a:spcPct val="20000"/>
              </a:spcBef>
              <a:buClr>
                <a:schemeClr val="bg1"/>
              </a:buClr>
              <a:buSzPct val="80000"/>
              <a:buFont typeface="Wingdings" pitchFamily="2" charset="2"/>
              <a:buChar char="§"/>
              <a:defRPr/>
            </a:pPr>
            <a:r>
              <a:rPr lang="en-US" sz="2000" kern="0" dirty="0">
                <a:solidFill>
                  <a:srgbClr val="000000"/>
                </a:solidFill>
                <a:latin typeface="+mn-lt"/>
              </a:rPr>
              <a:t>&gt; 6 months in prison; &gt; $5000 fines</a:t>
            </a:r>
          </a:p>
          <a:p>
            <a:pPr marL="342900" indent="-342900" eaLnBrk="1" hangingPunct="1">
              <a:lnSpc>
                <a:spcPct val="90000"/>
              </a:lnSpc>
              <a:spcBef>
                <a:spcPct val="20000"/>
              </a:spcBef>
              <a:buClr>
                <a:schemeClr val="bg1"/>
              </a:buClr>
              <a:buSzPct val="80000"/>
              <a:buFont typeface="Wingdings" pitchFamily="2" charset="2"/>
              <a:buChar char="§"/>
              <a:defRPr/>
            </a:pPr>
            <a:endParaRPr lang="en-US" sz="2000" kern="0" dirty="0">
              <a:solidFill>
                <a:srgbClr val="000000"/>
              </a:solidFill>
              <a:latin typeface="+mn-lt"/>
            </a:endParaRPr>
          </a:p>
          <a:p>
            <a:pPr marL="342900" indent="-342900" eaLnBrk="1" hangingPunct="1">
              <a:lnSpc>
                <a:spcPct val="90000"/>
              </a:lnSpc>
              <a:spcBef>
                <a:spcPct val="20000"/>
              </a:spcBef>
              <a:buClr>
                <a:schemeClr val="bg1"/>
              </a:buClr>
              <a:buSzPct val="80000"/>
              <a:defRPr/>
            </a:pPr>
            <a:r>
              <a:rPr lang="en-US" sz="2400" b="1" kern="0" dirty="0">
                <a:solidFill>
                  <a:srgbClr val="000000"/>
                </a:solidFill>
                <a:latin typeface="+mn-lt"/>
              </a:rPr>
              <a:t>Hybrid offence</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Picture 3" descr="Nutt paper title.jpg"/>
          <p:cNvPicPr>
            <a:picLocks noChangeAspect="1"/>
          </p:cNvPicPr>
          <p:nvPr/>
        </p:nvPicPr>
        <p:blipFill>
          <a:blip r:embed="rId2"/>
          <a:srcRect/>
          <a:stretch>
            <a:fillRect/>
          </a:stretch>
        </p:blipFill>
        <p:spPr bwMode="auto">
          <a:xfrm>
            <a:off x="142875" y="928688"/>
            <a:ext cx="8886825" cy="5000625"/>
          </a:xfrm>
          <a:prstGeom prst="rect">
            <a:avLst/>
          </a:prstGeom>
          <a:noFill/>
          <a:ln w="9525">
            <a:noFill/>
            <a:miter lim="800000"/>
            <a:headEnd/>
            <a:tailEnd/>
          </a:ln>
        </p:spPr>
      </p:pic>
    </p:spTree>
    <p:extLst>
      <p:ext uri="{BB962C8B-B14F-4D97-AF65-F5344CB8AC3E}">
        <p14:creationId xmlns:p14="http://schemas.microsoft.com/office/powerpoint/2010/main" val="424439652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extBox 3"/>
          <p:cNvSpPr txBox="1">
            <a:spLocks noChangeArrowheads="1"/>
          </p:cNvSpPr>
          <p:nvPr/>
        </p:nvSpPr>
        <p:spPr bwMode="auto">
          <a:xfrm>
            <a:off x="2835275" y="273050"/>
            <a:ext cx="3451225" cy="584200"/>
          </a:xfrm>
          <a:prstGeom prst="rect">
            <a:avLst/>
          </a:prstGeom>
          <a:noFill/>
          <a:ln w="9525">
            <a:noFill/>
            <a:miter lim="800000"/>
            <a:headEnd/>
            <a:tailEnd/>
          </a:ln>
        </p:spPr>
        <p:txBody>
          <a:bodyPr wrap="none">
            <a:spAutoFit/>
          </a:bodyPr>
          <a:lstStyle/>
          <a:p>
            <a:pPr eaLnBrk="1" hangingPunct="1"/>
            <a:r>
              <a:rPr lang="en-US" sz="3200" b="1">
                <a:solidFill>
                  <a:srgbClr val="1F497D"/>
                </a:solidFill>
                <a:latin typeface="Calibri" pitchFamily="34" charset="0"/>
              </a:rPr>
              <a:t>Categories of Harm</a:t>
            </a:r>
          </a:p>
        </p:txBody>
      </p:sp>
      <p:sp>
        <p:nvSpPr>
          <p:cNvPr id="73730" name="TextBox 4"/>
          <p:cNvSpPr txBox="1">
            <a:spLocks noChangeArrowheads="1"/>
          </p:cNvSpPr>
          <p:nvPr/>
        </p:nvSpPr>
        <p:spPr bwMode="auto">
          <a:xfrm>
            <a:off x="214313" y="2143125"/>
            <a:ext cx="8723312" cy="3416300"/>
          </a:xfrm>
          <a:prstGeom prst="rect">
            <a:avLst/>
          </a:prstGeom>
          <a:noFill/>
          <a:ln w="9525">
            <a:noFill/>
            <a:miter lim="800000"/>
            <a:headEnd/>
            <a:tailEnd/>
          </a:ln>
        </p:spPr>
        <p:txBody>
          <a:bodyPr wrap="none">
            <a:spAutoFit/>
          </a:bodyPr>
          <a:lstStyle/>
          <a:p>
            <a:pPr algn="ctr" eaLnBrk="1" hangingPunct="1"/>
            <a:r>
              <a:rPr lang="en-US" sz="3200" b="1">
                <a:solidFill>
                  <a:prstClr val="black"/>
                </a:solidFill>
                <a:latin typeface="Calibri" pitchFamily="34" charset="0"/>
              </a:rPr>
              <a:t>Physical Harm</a:t>
            </a:r>
          </a:p>
          <a:p>
            <a:pPr algn="ctr" eaLnBrk="1" hangingPunct="1"/>
            <a:r>
              <a:rPr lang="en-US" sz="2400">
                <a:solidFill>
                  <a:prstClr val="black"/>
                </a:solidFill>
                <a:latin typeface="Calibri" pitchFamily="34" charset="0"/>
              </a:rPr>
              <a:t>How physically dangerous is the drug to the user?</a:t>
            </a:r>
          </a:p>
          <a:p>
            <a:pPr algn="ctr" eaLnBrk="1" hangingPunct="1"/>
            <a:endParaRPr lang="en-US" sz="2400">
              <a:solidFill>
                <a:prstClr val="black"/>
              </a:solidFill>
              <a:latin typeface="Calibri" pitchFamily="34" charset="0"/>
            </a:endParaRPr>
          </a:p>
          <a:p>
            <a:pPr algn="ctr" eaLnBrk="1" hangingPunct="1"/>
            <a:r>
              <a:rPr lang="en-US" sz="3200" b="1">
                <a:solidFill>
                  <a:prstClr val="black"/>
                </a:solidFill>
                <a:latin typeface="Calibri" pitchFamily="34" charset="0"/>
              </a:rPr>
              <a:t>Dependence</a:t>
            </a:r>
          </a:p>
          <a:p>
            <a:pPr algn="ctr" eaLnBrk="1" hangingPunct="1"/>
            <a:r>
              <a:rPr lang="en-US" sz="2400">
                <a:solidFill>
                  <a:prstClr val="black"/>
                </a:solidFill>
                <a:latin typeface="Calibri" pitchFamily="34" charset="0"/>
              </a:rPr>
              <a:t>How likely is the drug to cause dependence?</a:t>
            </a:r>
          </a:p>
          <a:p>
            <a:pPr algn="ctr" eaLnBrk="1" hangingPunct="1"/>
            <a:endParaRPr lang="en-US" sz="2400">
              <a:solidFill>
                <a:prstClr val="black"/>
              </a:solidFill>
              <a:latin typeface="Calibri" pitchFamily="34" charset="0"/>
            </a:endParaRPr>
          </a:p>
          <a:p>
            <a:pPr algn="ctr" eaLnBrk="1" hangingPunct="1"/>
            <a:r>
              <a:rPr lang="en-US" sz="3200" b="1">
                <a:solidFill>
                  <a:prstClr val="black"/>
                </a:solidFill>
                <a:latin typeface="Calibri" pitchFamily="34" charset="0"/>
              </a:rPr>
              <a:t>Social Harm</a:t>
            </a:r>
          </a:p>
          <a:p>
            <a:pPr algn="ctr" eaLnBrk="1" hangingPunct="1"/>
            <a:r>
              <a:rPr lang="en-US" sz="2400">
                <a:solidFill>
                  <a:prstClr val="black"/>
                </a:solidFill>
                <a:latin typeface="Calibri" pitchFamily="34" charset="0"/>
              </a:rPr>
              <a:t>What is the effect of the drug on families, communities, society, etc?</a:t>
            </a:r>
          </a:p>
        </p:txBody>
      </p:sp>
      <p:cxnSp>
        <p:nvCxnSpPr>
          <p:cNvPr id="6" name="Straight Connector 5"/>
          <p:cNvCxnSpPr/>
          <p:nvPr/>
        </p:nvCxnSpPr>
        <p:spPr>
          <a:xfrm>
            <a:off x="0" y="1143000"/>
            <a:ext cx="914400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969125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00063" y="142875"/>
            <a:ext cx="8153400" cy="600075"/>
          </a:xfrm>
        </p:spPr>
        <p:txBody>
          <a:bodyPr rtlCol="0">
            <a:normAutofit fontScale="90000"/>
          </a:bodyPr>
          <a:lstStyle/>
          <a:p>
            <a:pPr fontAlgn="auto">
              <a:spcAft>
                <a:spcPts val="0"/>
              </a:spcAft>
              <a:defRPr/>
            </a:pPr>
            <a:r>
              <a:rPr lang="en-US" sz="3600" b="1" dirty="0" smtClean="0">
                <a:solidFill>
                  <a:schemeClr val="tx2"/>
                </a:solidFill>
              </a:rPr>
              <a:t>Objectively assessing the harm of drugs</a:t>
            </a:r>
          </a:p>
        </p:txBody>
      </p:sp>
      <p:sp>
        <p:nvSpPr>
          <p:cNvPr id="74754" name="Text Box 5"/>
          <p:cNvSpPr txBox="1">
            <a:spLocks noChangeArrowheads="1"/>
          </p:cNvSpPr>
          <p:nvPr/>
        </p:nvSpPr>
        <p:spPr bwMode="auto">
          <a:xfrm>
            <a:off x="4953000" y="1295400"/>
            <a:ext cx="3657600" cy="366713"/>
          </a:xfrm>
          <a:prstGeom prst="rect">
            <a:avLst/>
          </a:prstGeom>
          <a:noFill/>
          <a:ln w="9525">
            <a:noFill/>
            <a:miter lim="800000"/>
            <a:headEnd/>
            <a:tailEnd/>
          </a:ln>
        </p:spPr>
        <p:txBody>
          <a:bodyPr>
            <a:spAutoFit/>
          </a:bodyPr>
          <a:lstStyle/>
          <a:p>
            <a:pPr eaLnBrk="1" hangingPunct="1">
              <a:spcBef>
                <a:spcPct val="50000"/>
              </a:spcBef>
            </a:pPr>
            <a:endParaRPr lang="en-US">
              <a:solidFill>
                <a:prstClr val="black"/>
              </a:solidFill>
              <a:latin typeface="Calibri" pitchFamily="34" charset="0"/>
            </a:endParaRPr>
          </a:p>
        </p:txBody>
      </p:sp>
      <p:sp>
        <p:nvSpPr>
          <p:cNvPr id="74755" name="Text Box 8"/>
          <p:cNvSpPr txBox="1">
            <a:spLocks noChangeArrowheads="1"/>
          </p:cNvSpPr>
          <p:nvPr/>
        </p:nvSpPr>
        <p:spPr bwMode="auto">
          <a:xfrm>
            <a:off x="428625" y="866775"/>
            <a:ext cx="8572500" cy="5133975"/>
          </a:xfrm>
          <a:prstGeom prst="rect">
            <a:avLst/>
          </a:prstGeom>
          <a:noFill/>
          <a:ln w="9525">
            <a:noFill/>
            <a:miter lim="800000"/>
            <a:headEnd/>
            <a:tailEnd/>
          </a:ln>
        </p:spPr>
        <p:txBody>
          <a:bodyPr>
            <a:spAutoFit/>
          </a:bodyPr>
          <a:lstStyle/>
          <a:p>
            <a:pPr marL="290513" indent="-290513" eaLnBrk="1" hangingPunct="1">
              <a:spcBef>
                <a:spcPct val="15000"/>
              </a:spcBef>
              <a:buClr>
                <a:srgbClr val="EEECE1"/>
              </a:buClr>
            </a:pPr>
            <a:r>
              <a:rPr lang="en-US" sz="2400">
                <a:solidFill>
                  <a:srgbClr val="000000"/>
                </a:solidFill>
                <a:latin typeface="Calibri" pitchFamily="34" charset="0"/>
              </a:rPr>
              <a:t>			   Parameter #</a:t>
            </a:r>
          </a:p>
          <a:p>
            <a:pPr marL="290513" indent="-290513" eaLnBrk="1" hangingPunct="1">
              <a:spcBef>
                <a:spcPct val="15000"/>
              </a:spcBef>
              <a:buClr>
                <a:srgbClr val="EEECE1"/>
              </a:buClr>
            </a:pPr>
            <a:r>
              <a:rPr lang="en-US" sz="2400">
                <a:solidFill>
                  <a:srgbClr val="000000"/>
                </a:solidFill>
                <a:latin typeface="Calibri" pitchFamily="34" charset="0"/>
              </a:rPr>
              <a:t>Physical harm		1		Acute</a:t>
            </a:r>
          </a:p>
          <a:p>
            <a:pPr marL="290513" indent="-290513" eaLnBrk="1" hangingPunct="1">
              <a:spcBef>
                <a:spcPct val="15000"/>
              </a:spcBef>
              <a:buClr>
                <a:srgbClr val="EEECE1"/>
              </a:buClr>
            </a:pPr>
            <a:r>
              <a:rPr lang="en-US" sz="2400">
                <a:solidFill>
                  <a:srgbClr val="000000"/>
                </a:solidFill>
                <a:latin typeface="Calibri" pitchFamily="34" charset="0"/>
              </a:rPr>
              <a:t>				2		Chronic</a:t>
            </a:r>
          </a:p>
          <a:p>
            <a:pPr marL="290513" indent="-290513" eaLnBrk="1" hangingPunct="1">
              <a:spcBef>
                <a:spcPct val="15000"/>
              </a:spcBef>
              <a:buClr>
                <a:srgbClr val="EEECE1"/>
              </a:buClr>
            </a:pPr>
            <a:r>
              <a:rPr lang="en-US" sz="2400">
                <a:solidFill>
                  <a:srgbClr val="000000"/>
                </a:solidFill>
                <a:latin typeface="Calibri" pitchFamily="34" charset="0"/>
              </a:rPr>
              <a:t>				3		Intravenous harm</a:t>
            </a:r>
          </a:p>
          <a:p>
            <a:pPr marL="290513" indent="-290513" eaLnBrk="1" hangingPunct="1">
              <a:spcBef>
                <a:spcPct val="15000"/>
              </a:spcBef>
              <a:buClr>
                <a:srgbClr val="EEECE1"/>
              </a:buClr>
            </a:pPr>
            <a:endParaRPr lang="en-US" sz="2400">
              <a:solidFill>
                <a:srgbClr val="000000"/>
              </a:solidFill>
              <a:latin typeface="Calibri" pitchFamily="34" charset="0"/>
            </a:endParaRPr>
          </a:p>
          <a:p>
            <a:pPr marL="290513" indent="-290513" eaLnBrk="1" hangingPunct="1">
              <a:spcBef>
                <a:spcPct val="15000"/>
              </a:spcBef>
              <a:buClr>
                <a:srgbClr val="EEECE1"/>
              </a:buClr>
            </a:pPr>
            <a:r>
              <a:rPr lang="en-US" sz="2400">
                <a:solidFill>
                  <a:srgbClr val="000000"/>
                </a:solidFill>
                <a:latin typeface="Calibri" pitchFamily="34" charset="0"/>
              </a:rPr>
              <a:t>Dependence		4		Intensity of pleasure</a:t>
            </a:r>
          </a:p>
          <a:p>
            <a:pPr marL="290513" indent="-290513" eaLnBrk="1" hangingPunct="1">
              <a:spcBef>
                <a:spcPct val="15000"/>
              </a:spcBef>
              <a:buClr>
                <a:srgbClr val="EEECE1"/>
              </a:buClr>
            </a:pPr>
            <a:r>
              <a:rPr lang="en-US" sz="2400">
                <a:solidFill>
                  <a:srgbClr val="000000"/>
                </a:solidFill>
                <a:latin typeface="Calibri" pitchFamily="34" charset="0"/>
              </a:rPr>
              <a:t>				5		Psychological dependence</a:t>
            </a:r>
          </a:p>
          <a:p>
            <a:pPr marL="290513" indent="-290513" eaLnBrk="1" hangingPunct="1">
              <a:spcBef>
                <a:spcPct val="15000"/>
              </a:spcBef>
              <a:buClr>
                <a:srgbClr val="EEECE1"/>
              </a:buClr>
            </a:pPr>
            <a:r>
              <a:rPr lang="en-US" sz="2400">
                <a:solidFill>
                  <a:srgbClr val="000000"/>
                </a:solidFill>
                <a:latin typeface="Calibri" pitchFamily="34" charset="0"/>
              </a:rPr>
              <a:t>				6		Physical dependence</a:t>
            </a:r>
          </a:p>
          <a:p>
            <a:pPr marL="290513" indent="-290513" eaLnBrk="1" hangingPunct="1">
              <a:spcBef>
                <a:spcPct val="15000"/>
              </a:spcBef>
              <a:buClr>
                <a:srgbClr val="EEECE1"/>
              </a:buClr>
            </a:pPr>
            <a:endParaRPr lang="en-US" sz="2400">
              <a:solidFill>
                <a:srgbClr val="000000"/>
              </a:solidFill>
              <a:latin typeface="Calibri" pitchFamily="34" charset="0"/>
            </a:endParaRPr>
          </a:p>
          <a:p>
            <a:pPr marL="290513" indent="-290513" eaLnBrk="1" hangingPunct="1">
              <a:spcBef>
                <a:spcPct val="15000"/>
              </a:spcBef>
              <a:buClr>
                <a:srgbClr val="EEECE1"/>
              </a:buClr>
            </a:pPr>
            <a:r>
              <a:rPr lang="en-US" sz="2400">
                <a:solidFill>
                  <a:srgbClr val="000000"/>
                </a:solidFill>
                <a:latin typeface="Calibri" pitchFamily="34" charset="0"/>
              </a:rPr>
              <a:t>Social harms		7		Intoxication</a:t>
            </a:r>
          </a:p>
          <a:p>
            <a:pPr marL="290513" indent="-290513" eaLnBrk="1" hangingPunct="1">
              <a:spcBef>
                <a:spcPct val="15000"/>
              </a:spcBef>
              <a:buClr>
                <a:srgbClr val="EEECE1"/>
              </a:buClr>
            </a:pPr>
            <a:r>
              <a:rPr lang="en-US" sz="2400">
                <a:solidFill>
                  <a:srgbClr val="000000"/>
                </a:solidFill>
                <a:latin typeface="Calibri" pitchFamily="34" charset="0"/>
              </a:rPr>
              <a:t>				8		Other social harms</a:t>
            </a:r>
          </a:p>
          <a:p>
            <a:pPr marL="290513" indent="-290513" eaLnBrk="1" hangingPunct="1">
              <a:spcBef>
                <a:spcPct val="15000"/>
              </a:spcBef>
              <a:buClr>
                <a:srgbClr val="EEECE1"/>
              </a:buClr>
            </a:pPr>
            <a:r>
              <a:rPr lang="en-US" sz="2400">
                <a:solidFill>
                  <a:srgbClr val="000000"/>
                </a:solidFill>
                <a:latin typeface="Calibri" pitchFamily="34" charset="0"/>
              </a:rPr>
              <a:t>				9		Health-care costs</a:t>
            </a:r>
          </a:p>
        </p:txBody>
      </p:sp>
      <p:sp>
        <p:nvSpPr>
          <p:cNvPr id="74756" name="TextBox 4"/>
          <p:cNvSpPr txBox="1">
            <a:spLocks noChangeArrowheads="1"/>
          </p:cNvSpPr>
          <p:nvPr/>
        </p:nvSpPr>
        <p:spPr bwMode="auto">
          <a:xfrm>
            <a:off x="757238" y="6072188"/>
            <a:ext cx="7597775" cy="708025"/>
          </a:xfrm>
          <a:prstGeom prst="rect">
            <a:avLst/>
          </a:prstGeom>
          <a:noFill/>
          <a:ln w="9525">
            <a:noFill/>
            <a:miter lim="800000"/>
            <a:headEnd/>
            <a:tailEnd/>
          </a:ln>
        </p:spPr>
        <p:txBody>
          <a:bodyPr wrap="none">
            <a:spAutoFit/>
          </a:bodyPr>
          <a:lstStyle/>
          <a:p>
            <a:pPr algn="ctr" eaLnBrk="1" hangingPunct="1"/>
            <a:r>
              <a:rPr lang="en-US" sz="2000" b="1">
                <a:solidFill>
                  <a:prstClr val="black"/>
                </a:solidFill>
                <a:latin typeface="Calibri" pitchFamily="34" charset="0"/>
              </a:rPr>
              <a:t>Each parameter assessed on a 4 point scale:</a:t>
            </a:r>
          </a:p>
          <a:p>
            <a:pPr algn="ctr" eaLnBrk="1" hangingPunct="1"/>
            <a:r>
              <a:rPr lang="en-US" sz="2000" b="1">
                <a:solidFill>
                  <a:prstClr val="black"/>
                </a:solidFill>
                <a:latin typeface="Calibri" pitchFamily="34" charset="0"/>
              </a:rPr>
              <a:t>0 = no risk        1 = some risk	        2 = moderate risk        3 = extreme risk</a:t>
            </a:r>
          </a:p>
        </p:txBody>
      </p:sp>
    </p:spTree>
    <p:extLst>
      <p:ext uri="{BB962C8B-B14F-4D97-AF65-F5344CB8AC3E}">
        <p14:creationId xmlns:p14="http://schemas.microsoft.com/office/powerpoint/2010/main" val="62809143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38843374"/>
              </p:ext>
            </p:extLst>
          </p:nvPr>
        </p:nvGraphicFramePr>
        <p:xfrm>
          <a:off x="2057400" y="1523991"/>
          <a:ext cx="4876799" cy="4343408"/>
        </p:xfrm>
        <a:graphic>
          <a:graphicData uri="http://schemas.openxmlformats.org/drawingml/2006/table">
            <a:tbl>
              <a:tblPr firstRow="1" firstCol="1" bandRow="1">
                <a:tableStyleId>{5C22544A-7EE6-4342-B048-85BDC9FD1C3A}</a:tableStyleId>
              </a:tblPr>
              <a:tblGrid>
                <a:gridCol w="1034820"/>
                <a:gridCol w="2362770"/>
                <a:gridCol w="1479209"/>
              </a:tblGrid>
              <a:tr h="271463">
                <a:tc>
                  <a:txBody>
                    <a:bodyPr/>
                    <a:lstStyle/>
                    <a:p>
                      <a:pPr>
                        <a:spcAft>
                          <a:spcPts val="0"/>
                        </a:spcAft>
                      </a:pPr>
                      <a:r>
                        <a:rPr lang="en-CA" sz="1200" dirty="0">
                          <a:effectLst/>
                        </a:rPr>
                        <a:t>Rank</a:t>
                      </a:r>
                      <a:endParaRPr lang="en-CA" sz="1200" dirty="0">
                        <a:effectLst/>
                        <a:latin typeface="Times New Roman"/>
                        <a:ea typeface="MS Mincho"/>
                      </a:endParaRPr>
                    </a:p>
                  </a:txBody>
                  <a:tcPr marL="68580" marR="68580" marT="0" marB="0"/>
                </a:tc>
                <a:tc>
                  <a:txBody>
                    <a:bodyPr/>
                    <a:lstStyle/>
                    <a:p>
                      <a:pPr>
                        <a:spcAft>
                          <a:spcPts val="0"/>
                        </a:spcAft>
                      </a:pPr>
                      <a:r>
                        <a:rPr lang="en-CA" sz="1200">
                          <a:effectLst/>
                        </a:rPr>
                        <a:t>Drug</a:t>
                      </a:r>
                      <a:endParaRPr lang="en-CA" sz="1200">
                        <a:effectLst/>
                        <a:latin typeface="Times New Roman"/>
                        <a:ea typeface="MS Mincho"/>
                      </a:endParaRPr>
                    </a:p>
                  </a:txBody>
                  <a:tcPr marL="68580" marR="68580" marT="0" marB="0"/>
                </a:tc>
                <a:tc>
                  <a:txBody>
                    <a:bodyPr/>
                    <a:lstStyle/>
                    <a:p>
                      <a:pPr>
                        <a:spcAft>
                          <a:spcPts val="0"/>
                        </a:spcAft>
                      </a:pPr>
                      <a:r>
                        <a:rPr lang="en-CA" sz="1200">
                          <a:effectLst/>
                        </a:rPr>
                        <a:t>Risk Score</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a:t>
                      </a:r>
                      <a:endParaRPr lang="en-CA" sz="1200">
                        <a:effectLst/>
                        <a:latin typeface="Times New Roman"/>
                        <a:ea typeface="MS Mincho"/>
                      </a:endParaRPr>
                    </a:p>
                  </a:txBody>
                  <a:tcPr marL="68580" marR="68580" marT="0" marB="0"/>
                </a:tc>
                <a:tc>
                  <a:txBody>
                    <a:bodyPr/>
                    <a:lstStyle/>
                    <a:p>
                      <a:pPr>
                        <a:spcAft>
                          <a:spcPts val="0"/>
                        </a:spcAft>
                      </a:pPr>
                      <a:r>
                        <a:rPr lang="en-CA" sz="1200">
                          <a:effectLst/>
                        </a:rPr>
                        <a:t>Heroin</a:t>
                      </a:r>
                      <a:endParaRPr lang="en-CA" sz="1200">
                        <a:effectLst/>
                        <a:latin typeface="Times New Roman"/>
                        <a:ea typeface="MS Mincho"/>
                      </a:endParaRPr>
                    </a:p>
                  </a:txBody>
                  <a:tcPr marL="68580" marR="68580" marT="0" marB="0"/>
                </a:tc>
                <a:tc>
                  <a:txBody>
                    <a:bodyPr/>
                    <a:lstStyle/>
                    <a:p>
                      <a:pPr>
                        <a:spcAft>
                          <a:spcPts val="0"/>
                        </a:spcAft>
                      </a:pPr>
                      <a:r>
                        <a:rPr lang="en-CA" sz="1200">
                          <a:effectLst/>
                        </a:rPr>
                        <a:t>9.3</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2</a:t>
                      </a:r>
                      <a:endParaRPr lang="en-CA" sz="1200">
                        <a:effectLst/>
                        <a:latin typeface="Times New Roman"/>
                        <a:ea typeface="MS Mincho"/>
                      </a:endParaRPr>
                    </a:p>
                  </a:txBody>
                  <a:tcPr marL="68580" marR="68580" marT="0" marB="0"/>
                </a:tc>
                <a:tc>
                  <a:txBody>
                    <a:bodyPr/>
                    <a:lstStyle/>
                    <a:p>
                      <a:pPr>
                        <a:spcAft>
                          <a:spcPts val="0"/>
                        </a:spcAft>
                      </a:pPr>
                      <a:r>
                        <a:rPr lang="en-CA" sz="1200">
                          <a:effectLst/>
                        </a:rPr>
                        <a:t>Cocaine</a:t>
                      </a:r>
                      <a:endParaRPr lang="en-CA" sz="1200">
                        <a:effectLst/>
                        <a:latin typeface="Times New Roman"/>
                        <a:ea typeface="MS Mincho"/>
                      </a:endParaRPr>
                    </a:p>
                  </a:txBody>
                  <a:tcPr marL="68580" marR="68580" marT="0" marB="0"/>
                </a:tc>
                <a:tc>
                  <a:txBody>
                    <a:bodyPr/>
                    <a:lstStyle/>
                    <a:p>
                      <a:pPr>
                        <a:spcAft>
                          <a:spcPts val="0"/>
                        </a:spcAft>
                      </a:pPr>
                      <a:r>
                        <a:rPr lang="en-CA" sz="1200">
                          <a:effectLst/>
                        </a:rPr>
                        <a:t>7.7</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3</a:t>
                      </a:r>
                      <a:endParaRPr lang="en-CA" sz="1200">
                        <a:effectLst/>
                        <a:latin typeface="Times New Roman"/>
                        <a:ea typeface="MS Mincho"/>
                      </a:endParaRPr>
                    </a:p>
                  </a:txBody>
                  <a:tcPr marL="68580" marR="68580" marT="0" marB="0"/>
                </a:tc>
                <a:tc>
                  <a:txBody>
                    <a:bodyPr/>
                    <a:lstStyle/>
                    <a:p>
                      <a:pPr>
                        <a:spcAft>
                          <a:spcPts val="0"/>
                        </a:spcAft>
                      </a:pPr>
                      <a:r>
                        <a:rPr lang="en-CA" sz="1200">
                          <a:effectLst/>
                        </a:rPr>
                        <a:t>Barbiturates</a:t>
                      </a:r>
                      <a:endParaRPr lang="en-CA" sz="1200">
                        <a:effectLst/>
                        <a:latin typeface="Times New Roman"/>
                        <a:ea typeface="MS Mincho"/>
                      </a:endParaRPr>
                    </a:p>
                  </a:txBody>
                  <a:tcPr marL="68580" marR="68580" marT="0" marB="0"/>
                </a:tc>
                <a:tc>
                  <a:txBody>
                    <a:bodyPr/>
                    <a:lstStyle/>
                    <a:p>
                      <a:pPr>
                        <a:spcAft>
                          <a:spcPts val="0"/>
                        </a:spcAft>
                      </a:pPr>
                      <a:r>
                        <a:rPr lang="en-CA" sz="1200">
                          <a:effectLst/>
                        </a:rPr>
                        <a:t>7.0</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4</a:t>
                      </a:r>
                      <a:endParaRPr lang="en-CA" sz="1200">
                        <a:effectLst/>
                        <a:latin typeface="Times New Roman"/>
                        <a:ea typeface="MS Mincho"/>
                      </a:endParaRPr>
                    </a:p>
                  </a:txBody>
                  <a:tcPr marL="68580" marR="68580" marT="0" marB="0"/>
                </a:tc>
                <a:tc>
                  <a:txBody>
                    <a:bodyPr/>
                    <a:lstStyle/>
                    <a:p>
                      <a:pPr>
                        <a:spcAft>
                          <a:spcPts val="0"/>
                        </a:spcAft>
                      </a:pPr>
                      <a:r>
                        <a:rPr lang="en-CA" sz="1200">
                          <a:effectLst/>
                        </a:rPr>
                        <a:t>Street methadone</a:t>
                      </a:r>
                      <a:endParaRPr lang="en-CA" sz="1200">
                        <a:effectLst/>
                        <a:latin typeface="Times New Roman"/>
                        <a:ea typeface="MS Mincho"/>
                      </a:endParaRPr>
                    </a:p>
                  </a:txBody>
                  <a:tcPr marL="68580" marR="68580" marT="0" marB="0"/>
                </a:tc>
                <a:tc>
                  <a:txBody>
                    <a:bodyPr/>
                    <a:lstStyle/>
                    <a:p>
                      <a:pPr>
                        <a:spcAft>
                          <a:spcPts val="0"/>
                        </a:spcAft>
                      </a:pPr>
                      <a:r>
                        <a:rPr lang="en-CA" sz="1200">
                          <a:effectLst/>
                        </a:rPr>
                        <a:t>6.3</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5</a:t>
                      </a:r>
                      <a:endParaRPr lang="en-CA" sz="1200">
                        <a:effectLst/>
                        <a:latin typeface="Times New Roman"/>
                        <a:ea typeface="MS Mincho"/>
                      </a:endParaRPr>
                    </a:p>
                  </a:txBody>
                  <a:tcPr marL="68580" marR="68580" marT="0" marB="0"/>
                </a:tc>
                <a:tc>
                  <a:txBody>
                    <a:bodyPr/>
                    <a:lstStyle/>
                    <a:p>
                      <a:pPr>
                        <a:spcAft>
                          <a:spcPts val="0"/>
                        </a:spcAft>
                      </a:pPr>
                      <a:r>
                        <a:rPr lang="en-CA" sz="1200">
                          <a:effectLst/>
                        </a:rPr>
                        <a:t>Alcohol</a:t>
                      </a:r>
                      <a:endParaRPr lang="en-CA" sz="1200">
                        <a:effectLst/>
                        <a:latin typeface="Times New Roman"/>
                        <a:ea typeface="MS Mincho"/>
                      </a:endParaRPr>
                    </a:p>
                  </a:txBody>
                  <a:tcPr marL="68580" marR="68580" marT="0" marB="0"/>
                </a:tc>
                <a:tc>
                  <a:txBody>
                    <a:bodyPr/>
                    <a:lstStyle/>
                    <a:p>
                      <a:pPr>
                        <a:spcAft>
                          <a:spcPts val="0"/>
                        </a:spcAft>
                      </a:pPr>
                      <a:r>
                        <a:rPr lang="en-CA" sz="1200">
                          <a:effectLst/>
                        </a:rPr>
                        <a:t>6.3</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6</a:t>
                      </a:r>
                      <a:endParaRPr lang="en-CA" sz="1200">
                        <a:effectLst/>
                        <a:latin typeface="Times New Roman"/>
                        <a:ea typeface="MS Mincho"/>
                      </a:endParaRPr>
                    </a:p>
                  </a:txBody>
                  <a:tcPr marL="68580" marR="68580" marT="0" marB="0"/>
                </a:tc>
                <a:tc>
                  <a:txBody>
                    <a:bodyPr/>
                    <a:lstStyle/>
                    <a:p>
                      <a:pPr>
                        <a:spcAft>
                          <a:spcPts val="0"/>
                        </a:spcAft>
                      </a:pPr>
                      <a:r>
                        <a:rPr lang="en-CA" sz="1200" dirty="0">
                          <a:effectLst/>
                        </a:rPr>
                        <a:t>Ketamine</a:t>
                      </a:r>
                      <a:endParaRPr lang="en-CA" sz="1200" dirty="0">
                        <a:effectLst/>
                        <a:latin typeface="Times New Roman"/>
                        <a:ea typeface="MS Mincho"/>
                      </a:endParaRPr>
                    </a:p>
                  </a:txBody>
                  <a:tcPr marL="68580" marR="68580" marT="0" marB="0"/>
                </a:tc>
                <a:tc>
                  <a:txBody>
                    <a:bodyPr/>
                    <a:lstStyle/>
                    <a:p>
                      <a:pPr>
                        <a:spcAft>
                          <a:spcPts val="0"/>
                        </a:spcAft>
                      </a:pPr>
                      <a:r>
                        <a:rPr lang="en-CA" sz="1200">
                          <a:effectLst/>
                        </a:rPr>
                        <a:t>5.7</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7</a:t>
                      </a:r>
                      <a:endParaRPr lang="en-CA" sz="1200">
                        <a:effectLst/>
                        <a:latin typeface="Times New Roman"/>
                        <a:ea typeface="MS Mincho"/>
                      </a:endParaRPr>
                    </a:p>
                  </a:txBody>
                  <a:tcPr marL="68580" marR="68580" marT="0" marB="0"/>
                </a:tc>
                <a:tc>
                  <a:txBody>
                    <a:bodyPr/>
                    <a:lstStyle/>
                    <a:p>
                      <a:pPr>
                        <a:spcAft>
                          <a:spcPts val="0"/>
                        </a:spcAft>
                      </a:pPr>
                      <a:r>
                        <a:rPr lang="en-CA" sz="1200">
                          <a:effectLst/>
                        </a:rPr>
                        <a:t>Benzodiazepines</a:t>
                      </a:r>
                      <a:endParaRPr lang="en-CA" sz="1200">
                        <a:effectLst/>
                        <a:latin typeface="Times New Roman"/>
                        <a:ea typeface="MS Mincho"/>
                      </a:endParaRPr>
                    </a:p>
                  </a:txBody>
                  <a:tcPr marL="68580" marR="68580" marT="0" marB="0"/>
                </a:tc>
                <a:tc>
                  <a:txBody>
                    <a:bodyPr/>
                    <a:lstStyle/>
                    <a:p>
                      <a:pPr>
                        <a:spcAft>
                          <a:spcPts val="0"/>
                        </a:spcAft>
                      </a:pPr>
                      <a:r>
                        <a:rPr lang="en-CA" sz="1200">
                          <a:effectLst/>
                        </a:rPr>
                        <a:t>5.7</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8</a:t>
                      </a:r>
                      <a:endParaRPr lang="en-CA" sz="1200">
                        <a:effectLst/>
                        <a:latin typeface="Times New Roman"/>
                        <a:ea typeface="MS Mincho"/>
                      </a:endParaRPr>
                    </a:p>
                  </a:txBody>
                  <a:tcPr marL="68580" marR="68580" marT="0" marB="0"/>
                </a:tc>
                <a:tc>
                  <a:txBody>
                    <a:bodyPr/>
                    <a:lstStyle/>
                    <a:p>
                      <a:pPr>
                        <a:spcAft>
                          <a:spcPts val="0"/>
                        </a:spcAft>
                      </a:pPr>
                      <a:r>
                        <a:rPr lang="en-CA" sz="1200">
                          <a:effectLst/>
                        </a:rPr>
                        <a:t>Amphetamines</a:t>
                      </a:r>
                      <a:endParaRPr lang="en-CA" sz="1200">
                        <a:effectLst/>
                        <a:latin typeface="Times New Roman"/>
                        <a:ea typeface="MS Mincho"/>
                      </a:endParaRPr>
                    </a:p>
                  </a:txBody>
                  <a:tcPr marL="68580" marR="68580" marT="0" marB="0"/>
                </a:tc>
                <a:tc>
                  <a:txBody>
                    <a:bodyPr/>
                    <a:lstStyle/>
                    <a:p>
                      <a:pPr>
                        <a:spcAft>
                          <a:spcPts val="0"/>
                        </a:spcAft>
                      </a:pPr>
                      <a:r>
                        <a:rPr lang="en-CA" sz="1200">
                          <a:effectLst/>
                        </a:rPr>
                        <a:t>5.7</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9</a:t>
                      </a:r>
                      <a:endParaRPr lang="en-CA" sz="1200">
                        <a:effectLst/>
                        <a:latin typeface="Times New Roman"/>
                        <a:ea typeface="MS Mincho"/>
                      </a:endParaRPr>
                    </a:p>
                  </a:txBody>
                  <a:tcPr marL="68580" marR="68580" marT="0" marB="0"/>
                </a:tc>
                <a:tc>
                  <a:txBody>
                    <a:bodyPr/>
                    <a:lstStyle/>
                    <a:p>
                      <a:pPr>
                        <a:spcAft>
                          <a:spcPts val="0"/>
                        </a:spcAft>
                      </a:pPr>
                      <a:r>
                        <a:rPr lang="en-CA" sz="1200">
                          <a:effectLst/>
                        </a:rPr>
                        <a:t>Tobacco</a:t>
                      </a:r>
                      <a:endParaRPr lang="en-CA" sz="1200">
                        <a:effectLst/>
                        <a:latin typeface="Times New Roman"/>
                        <a:ea typeface="MS Mincho"/>
                      </a:endParaRPr>
                    </a:p>
                  </a:txBody>
                  <a:tcPr marL="68580" marR="68580" marT="0" marB="0"/>
                </a:tc>
                <a:tc>
                  <a:txBody>
                    <a:bodyPr/>
                    <a:lstStyle/>
                    <a:p>
                      <a:pPr>
                        <a:spcAft>
                          <a:spcPts val="0"/>
                        </a:spcAft>
                      </a:pPr>
                      <a:r>
                        <a:rPr lang="en-CA" sz="1200">
                          <a:effectLst/>
                        </a:rPr>
                        <a:t>5.3</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10</a:t>
                      </a:r>
                      <a:endParaRPr lang="en-CA" sz="1200">
                        <a:effectLst/>
                        <a:latin typeface="Times New Roman"/>
                        <a:ea typeface="MS Mincho"/>
                      </a:endParaRPr>
                    </a:p>
                  </a:txBody>
                  <a:tcPr marL="68580" marR="68580" marT="0" marB="0"/>
                </a:tc>
                <a:tc>
                  <a:txBody>
                    <a:bodyPr/>
                    <a:lstStyle/>
                    <a:p>
                      <a:pPr>
                        <a:spcAft>
                          <a:spcPts val="0"/>
                        </a:spcAft>
                      </a:pPr>
                      <a:r>
                        <a:rPr lang="en-CA" sz="1200">
                          <a:effectLst/>
                        </a:rPr>
                        <a:t>Cannabis</a:t>
                      </a:r>
                      <a:endParaRPr lang="en-CA" sz="1200">
                        <a:effectLst/>
                        <a:latin typeface="Times New Roman"/>
                        <a:ea typeface="MS Mincho"/>
                      </a:endParaRPr>
                    </a:p>
                  </a:txBody>
                  <a:tcPr marL="68580" marR="68580" marT="0" marB="0"/>
                </a:tc>
                <a:tc>
                  <a:txBody>
                    <a:bodyPr/>
                    <a:lstStyle/>
                    <a:p>
                      <a:pPr>
                        <a:spcAft>
                          <a:spcPts val="0"/>
                        </a:spcAft>
                      </a:pPr>
                      <a:r>
                        <a:rPr lang="en-CA" sz="1200">
                          <a:effectLst/>
                        </a:rPr>
                        <a:t>4.3</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11</a:t>
                      </a:r>
                      <a:endParaRPr lang="en-CA" sz="1200">
                        <a:effectLst/>
                        <a:latin typeface="Times New Roman"/>
                        <a:ea typeface="MS Mincho"/>
                      </a:endParaRPr>
                    </a:p>
                  </a:txBody>
                  <a:tcPr marL="68580" marR="68580" marT="0" marB="0"/>
                </a:tc>
                <a:tc>
                  <a:txBody>
                    <a:bodyPr/>
                    <a:lstStyle/>
                    <a:p>
                      <a:pPr>
                        <a:spcAft>
                          <a:spcPts val="0"/>
                        </a:spcAft>
                      </a:pPr>
                      <a:r>
                        <a:rPr lang="en-CA" sz="1200">
                          <a:effectLst/>
                        </a:rPr>
                        <a:t>Solvents</a:t>
                      </a:r>
                      <a:endParaRPr lang="en-CA" sz="1200">
                        <a:effectLst/>
                        <a:latin typeface="Times New Roman"/>
                        <a:ea typeface="MS Mincho"/>
                      </a:endParaRPr>
                    </a:p>
                  </a:txBody>
                  <a:tcPr marL="68580" marR="68580" marT="0" marB="0"/>
                </a:tc>
                <a:tc>
                  <a:txBody>
                    <a:bodyPr/>
                    <a:lstStyle/>
                    <a:p>
                      <a:pPr>
                        <a:spcAft>
                          <a:spcPts val="0"/>
                        </a:spcAft>
                      </a:pPr>
                      <a:r>
                        <a:rPr lang="en-CA" sz="1200">
                          <a:effectLst/>
                        </a:rPr>
                        <a:t>4.3</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12</a:t>
                      </a:r>
                      <a:endParaRPr lang="en-CA" sz="1200">
                        <a:effectLst/>
                        <a:latin typeface="Times New Roman"/>
                        <a:ea typeface="MS Mincho"/>
                      </a:endParaRPr>
                    </a:p>
                  </a:txBody>
                  <a:tcPr marL="68580" marR="68580" marT="0" marB="0"/>
                </a:tc>
                <a:tc>
                  <a:txBody>
                    <a:bodyPr/>
                    <a:lstStyle/>
                    <a:p>
                      <a:pPr>
                        <a:spcAft>
                          <a:spcPts val="0"/>
                        </a:spcAft>
                      </a:pPr>
                      <a:r>
                        <a:rPr lang="en-CA" sz="1200">
                          <a:effectLst/>
                        </a:rPr>
                        <a:t>LSD</a:t>
                      </a:r>
                      <a:endParaRPr lang="en-CA" sz="1200">
                        <a:effectLst/>
                        <a:latin typeface="Times New Roman"/>
                        <a:ea typeface="MS Mincho"/>
                      </a:endParaRPr>
                    </a:p>
                  </a:txBody>
                  <a:tcPr marL="68580" marR="68580" marT="0" marB="0"/>
                </a:tc>
                <a:tc>
                  <a:txBody>
                    <a:bodyPr/>
                    <a:lstStyle/>
                    <a:p>
                      <a:pPr>
                        <a:spcAft>
                          <a:spcPts val="0"/>
                        </a:spcAft>
                      </a:pPr>
                      <a:r>
                        <a:rPr lang="en-CA" sz="1200">
                          <a:effectLst/>
                        </a:rPr>
                        <a:t>4.0</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13</a:t>
                      </a:r>
                      <a:endParaRPr lang="en-CA" sz="1200">
                        <a:effectLst/>
                        <a:latin typeface="Times New Roman"/>
                        <a:ea typeface="MS Mincho"/>
                      </a:endParaRPr>
                    </a:p>
                  </a:txBody>
                  <a:tcPr marL="68580" marR="68580" marT="0" marB="0"/>
                </a:tc>
                <a:tc>
                  <a:txBody>
                    <a:bodyPr/>
                    <a:lstStyle/>
                    <a:p>
                      <a:pPr>
                        <a:spcAft>
                          <a:spcPts val="0"/>
                        </a:spcAft>
                      </a:pPr>
                      <a:r>
                        <a:rPr lang="en-CA" sz="1200">
                          <a:effectLst/>
                        </a:rPr>
                        <a:t>Steroids</a:t>
                      </a:r>
                      <a:endParaRPr lang="en-CA" sz="1200">
                        <a:effectLst/>
                        <a:latin typeface="Times New Roman"/>
                        <a:ea typeface="MS Mincho"/>
                      </a:endParaRPr>
                    </a:p>
                  </a:txBody>
                  <a:tcPr marL="68580" marR="68580" marT="0" marB="0"/>
                </a:tc>
                <a:tc>
                  <a:txBody>
                    <a:bodyPr/>
                    <a:lstStyle/>
                    <a:p>
                      <a:pPr>
                        <a:spcAft>
                          <a:spcPts val="0"/>
                        </a:spcAft>
                      </a:pPr>
                      <a:r>
                        <a:rPr lang="en-CA" sz="1200">
                          <a:effectLst/>
                        </a:rPr>
                        <a:t>4.0</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14</a:t>
                      </a:r>
                      <a:endParaRPr lang="en-CA" sz="1200">
                        <a:effectLst/>
                        <a:latin typeface="Times New Roman"/>
                        <a:ea typeface="MS Mincho"/>
                      </a:endParaRPr>
                    </a:p>
                  </a:txBody>
                  <a:tcPr marL="68580" marR="68580" marT="0" marB="0"/>
                </a:tc>
                <a:tc>
                  <a:txBody>
                    <a:bodyPr/>
                    <a:lstStyle/>
                    <a:p>
                      <a:pPr>
                        <a:spcAft>
                          <a:spcPts val="0"/>
                        </a:spcAft>
                      </a:pPr>
                      <a:r>
                        <a:rPr lang="en-CA" sz="1200">
                          <a:effectLst/>
                        </a:rPr>
                        <a:t>GHB</a:t>
                      </a:r>
                      <a:endParaRPr lang="en-CA" sz="1200">
                        <a:effectLst/>
                        <a:latin typeface="Times New Roman"/>
                        <a:ea typeface="MS Mincho"/>
                      </a:endParaRPr>
                    </a:p>
                  </a:txBody>
                  <a:tcPr marL="68580" marR="68580" marT="0" marB="0"/>
                </a:tc>
                <a:tc>
                  <a:txBody>
                    <a:bodyPr/>
                    <a:lstStyle/>
                    <a:p>
                      <a:pPr>
                        <a:spcAft>
                          <a:spcPts val="0"/>
                        </a:spcAft>
                      </a:pPr>
                      <a:r>
                        <a:rPr lang="en-CA" sz="1200">
                          <a:effectLst/>
                        </a:rPr>
                        <a:t>3.7</a:t>
                      </a:r>
                      <a:endParaRPr lang="en-CA" sz="1200">
                        <a:effectLst/>
                        <a:latin typeface="Times New Roman"/>
                        <a:ea typeface="MS Mincho"/>
                      </a:endParaRPr>
                    </a:p>
                  </a:txBody>
                  <a:tcPr marL="68580" marR="68580" marT="0" marB="0"/>
                </a:tc>
              </a:tr>
              <a:tr h="271463">
                <a:tc>
                  <a:txBody>
                    <a:bodyPr/>
                    <a:lstStyle/>
                    <a:p>
                      <a:pPr>
                        <a:spcAft>
                          <a:spcPts val="0"/>
                        </a:spcAft>
                      </a:pPr>
                      <a:r>
                        <a:rPr lang="en-CA" sz="1200">
                          <a:effectLst/>
                        </a:rPr>
                        <a:t>15</a:t>
                      </a:r>
                      <a:endParaRPr lang="en-CA" sz="1200">
                        <a:effectLst/>
                        <a:latin typeface="Times New Roman"/>
                        <a:ea typeface="MS Mincho"/>
                      </a:endParaRPr>
                    </a:p>
                  </a:txBody>
                  <a:tcPr marL="68580" marR="68580" marT="0" marB="0"/>
                </a:tc>
                <a:tc>
                  <a:txBody>
                    <a:bodyPr/>
                    <a:lstStyle/>
                    <a:p>
                      <a:pPr>
                        <a:spcAft>
                          <a:spcPts val="0"/>
                        </a:spcAft>
                      </a:pPr>
                      <a:r>
                        <a:rPr lang="en-CA" sz="1200">
                          <a:effectLst/>
                        </a:rPr>
                        <a:t>Ecstasy / MDMA</a:t>
                      </a:r>
                      <a:endParaRPr lang="en-CA" sz="1200">
                        <a:effectLst/>
                        <a:latin typeface="Times New Roman"/>
                        <a:ea typeface="MS Mincho"/>
                      </a:endParaRPr>
                    </a:p>
                  </a:txBody>
                  <a:tcPr marL="68580" marR="68580" marT="0" marB="0"/>
                </a:tc>
                <a:tc>
                  <a:txBody>
                    <a:bodyPr/>
                    <a:lstStyle/>
                    <a:p>
                      <a:pPr>
                        <a:spcAft>
                          <a:spcPts val="0"/>
                        </a:spcAft>
                      </a:pPr>
                      <a:r>
                        <a:rPr lang="en-CA" sz="1200" dirty="0">
                          <a:effectLst/>
                        </a:rPr>
                        <a:t>3.7</a:t>
                      </a:r>
                      <a:endParaRPr lang="en-CA" sz="1200" dirty="0">
                        <a:effectLst/>
                        <a:latin typeface="Times New Roman"/>
                        <a:ea typeface="MS Mincho"/>
                      </a:endParaRPr>
                    </a:p>
                  </a:txBody>
                  <a:tcPr marL="68580" marR="68580" marT="0" marB="0"/>
                </a:tc>
              </a:tr>
            </a:tbl>
          </a:graphicData>
        </a:graphic>
      </p:graphicFrame>
      <p:sp>
        <p:nvSpPr>
          <p:cNvPr id="3" name="Rectangle 2"/>
          <p:cNvSpPr>
            <a:spLocks noGrp="1" noChangeArrowheads="1"/>
          </p:cNvSpPr>
          <p:nvPr>
            <p:ph type="title"/>
          </p:nvPr>
        </p:nvSpPr>
        <p:spPr>
          <a:xfrm>
            <a:off x="500063" y="142875"/>
            <a:ext cx="8153400" cy="600075"/>
          </a:xfrm>
        </p:spPr>
        <p:txBody>
          <a:bodyPr rtlCol="0">
            <a:normAutofit fontScale="90000"/>
          </a:bodyPr>
          <a:lstStyle/>
          <a:p>
            <a:pPr fontAlgn="auto">
              <a:spcAft>
                <a:spcPts val="0"/>
              </a:spcAft>
              <a:defRPr/>
            </a:pPr>
            <a:r>
              <a:rPr lang="en-US" sz="3600" b="1" dirty="0" smtClean="0">
                <a:solidFill>
                  <a:schemeClr val="tx2"/>
                </a:solidFill>
              </a:rPr>
              <a:t>Ranking the most harmful drugs</a:t>
            </a:r>
          </a:p>
        </p:txBody>
      </p:sp>
    </p:spTree>
    <p:extLst>
      <p:ext uri="{BB962C8B-B14F-4D97-AF65-F5344CB8AC3E}">
        <p14:creationId xmlns:p14="http://schemas.microsoft.com/office/powerpoint/2010/main" val="254114780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8002" name="Rectangle 13"/>
          <p:cNvSpPr>
            <a:spLocks noGrp="1" noChangeArrowheads="1"/>
          </p:cNvSpPr>
          <p:nvPr>
            <p:ph type="body" sz="half" idx="4294967295"/>
          </p:nvPr>
        </p:nvSpPr>
        <p:spPr>
          <a:xfrm>
            <a:off x="819150" y="285750"/>
            <a:ext cx="7539038" cy="1285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I</a:t>
            </a:r>
          </a:p>
          <a:p>
            <a:pPr algn="ctr" eaLnBrk="1" hangingPunct="1">
              <a:buFontTx/>
              <a:buNone/>
            </a:pPr>
            <a:r>
              <a:rPr lang="en-US" sz="2800" smtClean="0">
                <a:solidFill>
                  <a:schemeClr val="bg2"/>
                </a:solidFill>
                <a:effectLst/>
              </a:rPr>
              <a:t>“hard drugs”</a:t>
            </a:r>
          </a:p>
        </p:txBody>
      </p:sp>
      <p:sp>
        <p:nvSpPr>
          <p:cNvPr id="128003" name="Rectangle 5"/>
          <p:cNvSpPr>
            <a:spLocks noChangeArrowheads="1"/>
          </p:cNvSpPr>
          <p:nvPr/>
        </p:nvSpPr>
        <p:spPr bwMode="auto">
          <a:xfrm>
            <a:off x="71438" y="1536442"/>
            <a:ext cx="8929687"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000" dirty="0">
                <a:solidFill>
                  <a:srgbClr val="000000"/>
                </a:solidFill>
              </a:rPr>
              <a:t>Opium poppy derivatives (opium, heroin, codeine, morphine, oxycodone, etc.)</a:t>
            </a:r>
          </a:p>
          <a:p>
            <a:pPr algn="ctr"/>
            <a:r>
              <a:rPr lang="en-US" sz="2000" dirty="0">
                <a:solidFill>
                  <a:srgbClr val="000000"/>
                </a:solidFill>
              </a:rPr>
              <a:t> </a:t>
            </a:r>
          </a:p>
          <a:p>
            <a:pPr algn="ctr"/>
            <a:r>
              <a:rPr lang="en-US" sz="2000" dirty="0">
                <a:solidFill>
                  <a:srgbClr val="000000"/>
                </a:solidFill>
              </a:rPr>
              <a:t>Coca and derivatives (coca leaves, cocaine)</a:t>
            </a:r>
          </a:p>
          <a:p>
            <a:pPr algn="ctr"/>
            <a:r>
              <a:rPr lang="en-US" sz="2000" dirty="0">
                <a:solidFill>
                  <a:srgbClr val="000000"/>
                </a:solidFill>
              </a:rPr>
              <a:t> </a:t>
            </a:r>
          </a:p>
          <a:p>
            <a:pPr algn="ctr"/>
            <a:r>
              <a:rPr lang="en-US" sz="2000" dirty="0" smtClean="0">
                <a:solidFill>
                  <a:srgbClr val="000000"/>
                </a:solidFill>
              </a:rPr>
              <a:t>PCP, Ketamine, </a:t>
            </a:r>
            <a:r>
              <a:rPr lang="en-US" sz="2000" dirty="0" err="1" smtClean="0">
                <a:solidFill>
                  <a:srgbClr val="000000"/>
                </a:solidFill>
              </a:rPr>
              <a:t>Fentanyls</a:t>
            </a:r>
            <a:endParaRPr lang="en-US" sz="2000" dirty="0">
              <a:solidFill>
                <a:srgbClr val="000000"/>
              </a:solidFill>
            </a:endParaRPr>
          </a:p>
          <a:p>
            <a:pPr algn="ctr"/>
            <a:endParaRPr lang="en-US" sz="2000" dirty="0">
              <a:solidFill>
                <a:srgbClr val="000000"/>
              </a:solidFill>
            </a:endParaRPr>
          </a:p>
          <a:p>
            <a:pPr algn="ctr"/>
            <a:r>
              <a:rPr lang="en-US" sz="2000" dirty="0" smtClean="0">
                <a:solidFill>
                  <a:srgbClr val="000000"/>
                </a:solidFill>
              </a:rPr>
              <a:t>Methamphetamine</a:t>
            </a:r>
          </a:p>
          <a:p>
            <a:pPr algn="ctr"/>
            <a:endParaRPr lang="en-US" sz="2000" dirty="0">
              <a:solidFill>
                <a:srgbClr val="000000"/>
              </a:solidFill>
            </a:endParaRPr>
          </a:p>
          <a:p>
            <a:pPr algn="ctr"/>
            <a:r>
              <a:rPr lang="en-US" sz="2000" dirty="0" smtClean="0">
                <a:solidFill>
                  <a:srgbClr val="000000"/>
                </a:solidFill>
              </a:rPr>
              <a:t>Amphetamines, MDA</a:t>
            </a:r>
            <a:endParaRPr lang="en-US" sz="2000" dirty="0">
              <a:solidFill>
                <a:srgbClr val="000000"/>
              </a:solidFill>
            </a:endParaRPr>
          </a:p>
          <a:p>
            <a:pPr lvl="1" algn="ctr"/>
            <a:r>
              <a:rPr lang="en-US" sz="2000" dirty="0" smtClean="0">
                <a:solidFill>
                  <a:srgbClr val="000000"/>
                </a:solidFill>
              </a:rPr>
              <a:t>MDMA</a:t>
            </a:r>
            <a:r>
              <a:rPr lang="en-US" sz="2000" dirty="0">
                <a:solidFill>
                  <a:srgbClr val="000000"/>
                </a:solidFill>
              </a:rPr>
              <a:t>, MDEA, MDBD</a:t>
            </a:r>
          </a:p>
          <a:p>
            <a:pPr algn="ctr"/>
            <a:endParaRPr lang="en-US" sz="2000" dirty="0">
              <a:solidFill>
                <a:srgbClr val="000000"/>
              </a:solidFill>
            </a:endParaRPr>
          </a:p>
          <a:p>
            <a:pPr algn="ctr"/>
            <a:r>
              <a:rPr lang="en-US" sz="2000" dirty="0" err="1">
                <a:solidFill>
                  <a:srgbClr val="000000"/>
                </a:solidFill>
              </a:rPr>
              <a:t>Flunitrazepam</a:t>
            </a:r>
            <a:r>
              <a:rPr lang="en-US" sz="2000" dirty="0">
                <a:solidFill>
                  <a:srgbClr val="000000"/>
                </a:solidFill>
              </a:rPr>
              <a:t> (Rohypnol) </a:t>
            </a:r>
          </a:p>
          <a:p>
            <a:pPr algn="ctr"/>
            <a:endParaRPr lang="en-US" sz="2000" dirty="0">
              <a:solidFill>
                <a:srgbClr val="000000"/>
              </a:solidFill>
            </a:endParaRPr>
          </a:p>
          <a:p>
            <a:pPr algn="ctr"/>
            <a:r>
              <a:rPr lang="en-US" sz="2000" dirty="0" smtClean="0">
                <a:solidFill>
                  <a:srgbClr val="000000"/>
                </a:solidFill>
              </a:rPr>
              <a:t>GHB</a:t>
            </a:r>
            <a:endParaRPr lang="en-US" sz="2000" dirty="0">
              <a:solidFill>
                <a:srgbClr val="000000"/>
              </a:solidFill>
            </a:endParaRPr>
          </a:p>
          <a:p>
            <a:pPr algn="ctr"/>
            <a:endParaRPr lang="en-US" sz="2000" dirty="0">
              <a:solidFill>
                <a:srgbClr val="000000"/>
              </a:solidFill>
            </a:endParaRPr>
          </a:p>
          <a:p>
            <a:pPr algn="ctr"/>
            <a:r>
              <a:rPr lang="en-US" sz="2000" dirty="0">
                <a:solidFill>
                  <a:srgbClr val="000000"/>
                </a:solidFill>
              </a:rPr>
              <a:t>others</a:t>
            </a:r>
          </a:p>
        </p:txBody>
      </p:sp>
      <p:sp>
        <p:nvSpPr>
          <p:cNvPr id="2" name="Oval 1"/>
          <p:cNvSpPr/>
          <p:nvPr/>
        </p:nvSpPr>
        <p:spPr bwMode="auto">
          <a:xfrm>
            <a:off x="228600" y="3733800"/>
            <a:ext cx="8610600" cy="2209800"/>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1800" b="0" i="0" u="none" strike="noStrike" cap="none" normalizeH="0" baseline="0" smtClean="0">
              <a:ln>
                <a:noFill/>
              </a:ln>
              <a:solidFill>
                <a:schemeClr val="tx1"/>
              </a:solidFill>
              <a:effectLst/>
              <a:latin typeface="Arial" charset="0"/>
            </a:endParaRPr>
          </a:p>
        </p:txBody>
      </p:sp>
      <p:sp>
        <p:nvSpPr>
          <p:cNvPr id="3" name="TextBox 2"/>
          <p:cNvSpPr txBox="1"/>
          <p:nvPr/>
        </p:nvSpPr>
        <p:spPr>
          <a:xfrm>
            <a:off x="7162799" y="5605799"/>
            <a:ext cx="1813317" cy="369332"/>
          </a:xfrm>
          <a:prstGeom prst="rect">
            <a:avLst/>
          </a:prstGeom>
          <a:noFill/>
        </p:spPr>
        <p:txBody>
          <a:bodyPr wrap="none" rtlCol="0">
            <a:spAutoFit/>
          </a:bodyPr>
          <a:lstStyle/>
          <a:p>
            <a:r>
              <a:rPr lang="en-CA" b="1" dirty="0" smtClean="0">
                <a:solidFill>
                  <a:schemeClr val="bg1"/>
                </a:solidFill>
              </a:rPr>
              <a:t>NEW with C-10</a:t>
            </a:r>
            <a:endParaRPr lang="en-CA" b="1" dirty="0">
              <a:solidFill>
                <a:schemeClr val="bg1"/>
              </a:solidFill>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9026" name="Rectangle 13"/>
          <p:cNvSpPr>
            <a:spLocks noGrp="1" noChangeArrowheads="1"/>
          </p:cNvSpPr>
          <p:nvPr>
            <p:ph type="body" sz="half" idx="4294967295"/>
          </p:nvPr>
        </p:nvSpPr>
        <p:spPr>
          <a:xfrm>
            <a:off x="819150" y="285750"/>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I - Laws</a:t>
            </a:r>
          </a:p>
        </p:txBody>
      </p:sp>
      <p:sp>
        <p:nvSpPr>
          <p:cNvPr id="129027" name="TextBox 4"/>
          <p:cNvSpPr txBox="1">
            <a:spLocks noChangeArrowheads="1"/>
          </p:cNvSpPr>
          <p:nvPr/>
        </p:nvSpPr>
        <p:spPr bwMode="auto">
          <a:xfrm>
            <a:off x="571500" y="1071563"/>
            <a:ext cx="8072438"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400" b="1">
                <a:solidFill>
                  <a:srgbClr val="000000"/>
                </a:solidFill>
                <a:latin typeface="Tahoma" pitchFamily="34" charset="0"/>
              </a:rPr>
              <a:t>Possession</a:t>
            </a:r>
          </a:p>
          <a:p>
            <a:pPr>
              <a:buClr>
                <a:schemeClr val="bg1"/>
              </a:buClr>
              <a:buFont typeface="Arial" charset="0"/>
              <a:buChar char="•"/>
            </a:pPr>
            <a:r>
              <a:rPr lang="en-US" sz="2000">
                <a:solidFill>
                  <a:srgbClr val="000000"/>
                </a:solidFill>
                <a:latin typeface="Tahoma" pitchFamily="34" charset="0"/>
              </a:rPr>
              <a:t> </a:t>
            </a:r>
            <a:r>
              <a:rPr lang="en-US">
                <a:solidFill>
                  <a:srgbClr val="000000"/>
                </a:solidFill>
                <a:latin typeface="Tahoma" pitchFamily="34" charset="0"/>
              </a:rPr>
              <a:t>indictable offense – maximum 7 years in prison</a:t>
            </a:r>
          </a:p>
          <a:p>
            <a:pPr>
              <a:buClr>
                <a:schemeClr val="bg1"/>
              </a:buClr>
              <a:buFont typeface="Arial" charset="0"/>
              <a:buChar char="•"/>
            </a:pPr>
            <a:r>
              <a:rPr lang="en-US">
                <a:solidFill>
                  <a:srgbClr val="000000"/>
                </a:solidFill>
                <a:latin typeface="Tahoma" pitchFamily="34" charset="0"/>
              </a:rPr>
              <a:t> summary conviction offense</a:t>
            </a:r>
          </a:p>
          <a:p>
            <a:pPr lvl="1">
              <a:buClr>
                <a:schemeClr val="bg1"/>
              </a:buClr>
              <a:buFont typeface="Arial" charset="0"/>
              <a:buChar char="•"/>
            </a:pPr>
            <a:r>
              <a:rPr lang="en-US">
                <a:solidFill>
                  <a:srgbClr val="000000"/>
                </a:solidFill>
                <a:latin typeface="Tahoma" pitchFamily="34" charset="0"/>
              </a:rPr>
              <a:t> maximum $1000 fine for first offence and/or max 6 months prison</a:t>
            </a:r>
          </a:p>
          <a:p>
            <a:pPr lvl="1">
              <a:buClr>
                <a:schemeClr val="bg1"/>
              </a:buClr>
              <a:buFont typeface="Arial" charset="0"/>
              <a:buChar char="•"/>
            </a:pPr>
            <a:r>
              <a:rPr lang="en-US">
                <a:solidFill>
                  <a:srgbClr val="000000"/>
                </a:solidFill>
                <a:latin typeface="Tahoma" pitchFamily="34" charset="0"/>
              </a:rPr>
              <a:t> maximum $2000 fine for subsequent offence and/or max 1 year prison</a:t>
            </a:r>
          </a:p>
          <a:p>
            <a:pPr>
              <a:buClr>
                <a:schemeClr val="bg1"/>
              </a:buClr>
            </a:pPr>
            <a:endParaRPr lang="en-US" sz="2000">
              <a:solidFill>
                <a:srgbClr val="000000"/>
              </a:solidFill>
              <a:latin typeface="Tahoma" pitchFamily="34" charset="0"/>
            </a:endParaRPr>
          </a:p>
          <a:p>
            <a:pPr>
              <a:buClr>
                <a:schemeClr val="bg1"/>
              </a:buClr>
            </a:pPr>
            <a:r>
              <a:rPr lang="en-US" sz="2400" b="1">
                <a:solidFill>
                  <a:srgbClr val="000000"/>
                </a:solidFill>
                <a:latin typeface="Tahoma" pitchFamily="34" charset="0"/>
              </a:rPr>
              <a:t>Trafficking</a:t>
            </a:r>
          </a:p>
          <a:p>
            <a:pPr>
              <a:buClr>
                <a:schemeClr val="bg1"/>
              </a:buClr>
              <a:buFont typeface="Arial" charset="0"/>
              <a:buChar char="•"/>
            </a:pPr>
            <a:r>
              <a:rPr lang="en-US">
                <a:solidFill>
                  <a:srgbClr val="000000"/>
                </a:solidFill>
                <a:latin typeface="Tahoma" pitchFamily="34" charset="0"/>
              </a:rPr>
              <a:t> maximum life imprisonment</a:t>
            </a:r>
          </a:p>
          <a:p>
            <a:pPr>
              <a:buClr>
                <a:schemeClr val="bg1"/>
              </a:buClr>
            </a:pPr>
            <a:endParaRPr lang="en-US" sz="2000">
              <a:solidFill>
                <a:srgbClr val="000000"/>
              </a:solidFill>
              <a:latin typeface="Tahoma" pitchFamily="34" charset="0"/>
            </a:endParaRPr>
          </a:p>
          <a:p>
            <a:pPr>
              <a:buClr>
                <a:schemeClr val="bg1"/>
              </a:buClr>
            </a:pPr>
            <a:r>
              <a:rPr lang="en-US" sz="2400" b="1">
                <a:solidFill>
                  <a:srgbClr val="000000"/>
                </a:solidFill>
                <a:latin typeface="Tahoma" pitchFamily="34" charset="0"/>
              </a:rPr>
              <a:t>Exportation</a:t>
            </a:r>
          </a:p>
          <a:p>
            <a:pPr>
              <a:buClr>
                <a:schemeClr val="bg1"/>
              </a:buClr>
              <a:buFont typeface="Arial" charset="0"/>
              <a:buChar char="•"/>
            </a:pPr>
            <a:r>
              <a:rPr lang="en-US" sz="2000">
                <a:solidFill>
                  <a:srgbClr val="000000"/>
                </a:solidFill>
                <a:latin typeface="Tahoma" pitchFamily="34" charset="0"/>
              </a:rPr>
              <a:t> </a:t>
            </a:r>
            <a:r>
              <a:rPr lang="en-US">
                <a:solidFill>
                  <a:srgbClr val="000000"/>
                </a:solidFill>
                <a:latin typeface="Tahoma" pitchFamily="34" charset="0"/>
              </a:rPr>
              <a:t>maximum life imprisonment</a:t>
            </a:r>
            <a:endParaRPr lang="en-US" sz="2000">
              <a:solidFill>
                <a:srgbClr val="000000"/>
              </a:solidFill>
              <a:latin typeface="Tahoma" pitchFamily="34" charset="0"/>
            </a:endParaRPr>
          </a:p>
          <a:p>
            <a:pPr>
              <a:buClr>
                <a:schemeClr val="bg1"/>
              </a:buClr>
            </a:pPr>
            <a:endParaRPr lang="en-US" sz="2000">
              <a:solidFill>
                <a:srgbClr val="000000"/>
              </a:solidFill>
              <a:latin typeface="Tahoma" pitchFamily="34" charset="0"/>
            </a:endParaRPr>
          </a:p>
          <a:p>
            <a:pPr>
              <a:buClr>
                <a:schemeClr val="bg1"/>
              </a:buClr>
            </a:pPr>
            <a:r>
              <a:rPr lang="en-US" sz="2400" b="1">
                <a:solidFill>
                  <a:srgbClr val="000000"/>
                </a:solidFill>
                <a:latin typeface="Tahoma" pitchFamily="34" charset="0"/>
              </a:rPr>
              <a:t>Production</a:t>
            </a:r>
          </a:p>
          <a:p>
            <a:pPr>
              <a:buClr>
                <a:schemeClr val="bg1"/>
              </a:buClr>
              <a:buFont typeface="Arial" charset="0"/>
              <a:buChar char="•"/>
            </a:pPr>
            <a:r>
              <a:rPr lang="en-US">
                <a:solidFill>
                  <a:srgbClr val="000000"/>
                </a:solidFill>
                <a:latin typeface="Tahoma" pitchFamily="34" charset="0"/>
              </a:rPr>
              <a:t> maximum life imprisonment</a:t>
            </a:r>
          </a:p>
        </p:txBody>
      </p:sp>
      <p:pic>
        <p:nvPicPr>
          <p:cNvPr id="129028" name="Picture 4" descr="Schedule 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72125" y="3143250"/>
            <a:ext cx="2020888"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9029"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0050" name="Rectangle 13"/>
          <p:cNvSpPr>
            <a:spLocks noGrp="1" noChangeArrowheads="1"/>
          </p:cNvSpPr>
          <p:nvPr>
            <p:ph type="body" sz="half" idx="4294967295"/>
          </p:nvPr>
        </p:nvSpPr>
        <p:spPr>
          <a:xfrm>
            <a:off x="819150" y="142875"/>
            <a:ext cx="7539038" cy="1285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II</a:t>
            </a:r>
          </a:p>
          <a:p>
            <a:pPr algn="ctr" eaLnBrk="1" hangingPunct="1">
              <a:buFontTx/>
              <a:buNone/>
            </a:pPr>
            <a:r>
              <a:rPr lang="en-US" sz="2800" smtClean="0">
                <a:solidFill>
                  <a:schemeClr val="bg2"/>
                </a:solidFill>
                <a:effectLst/>
              </a:rPr>
              <a:t>“cannabis”</a:t>
            </a:r>
          </a:p>
        </p:txBody>
      </p:sp>
      <p:sp>
        <p:nvSpPr>
          <p:cNvPr id="130051" name="Rectangle 5"/>
          <p:cNvSpPr>
            <a:spLocks noChangeArrowheads="1"/>
          </p:cNvSpPr>
          <p:nvPr/>
        </p:nvSpPr>
        <p:spPr bwMode="auto">
          <a:xfrm>
            <a:off x="1285875" y="1901825"/>
            <a:ext cx="66436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b="1">
                <a:solidFill>
                  <a:srgbClr val="000000"/>
                </a:solidFill>
              </a:rPr>
              <a:t>Cannabis and derivatives </a:t>
            </a:r>
          </a:p>
          <a:p>
            <a:pPr lvl="1"/>
            <a:r>
              <a:rPr lang="en-US" sz="2000">
                <a:solidFill>
                  <a:srgbClr val="000000"/>
                </a:solidFill>
              </a:rPr>
              <a:t>Marijuana, cannabis resin, THC, hash, hashish, etc</a:t>
            </a:r>
          </a:p>
          <a:p>
            <a:pPr lvl="1"/>
            <a:endParaRPr lang="en-US" sz="2000">
              <a:solidFill>
                <a:srgbClr val="000000"/>
              </a:solidFill>
            </a:endParaRPr>
          </a:p>
          <a:p>
            <a:pPr lvl="1"/>
            <a:r>
              <a:rPr lang="en-US" sz="2000">
                <a:solidFill>
                  <a:srgbClr val="000000"/>
                </a:solidFill>
              </a:rPr>
              <a:t>Excludes fibres derived from cannabis stalks (Hemp) </a:t>
            </a:r>
          </a:p>
        </p:txBody>
      </p:sp>
      <p:sp>
        <p:nvSpPr>
          <p:cNvPr id="4" name="Rectangle 13"/>
          <p:cNvSpPr txBox="1">
            <a:spLocks noChangeArrowheads="1"/>
          </p:cNvSpPr>
          <p:nvPr/>
        </p:nvSpPr>
        <p:spPr bwMode="auto">
          <a:xfrm>
            <a:off x="819150" y="3714750"/>
            <a:ext cx="7539038" cy="1285875"/>
          </a:xfrm>
          <a:prstGeom prst="rect">
            <a:avLst/>
          </a:prstGeom>
          <a:noFill/>
          <a:ln w="9525">
            <a:noFill/>
            <a:miter lim="800000"/>
            <a:headEnd/>
            <a:tailEnd/>
          </a:ln>
          <a:effectLst/>
        </p:spPr>
        <p:txBody>
          <a:bodyPr/>
          <a:lstStyle/>
          <a:p>
            <a:pPr marL="342900" indent="-342900" algn="ctr" eaLnBrk="1" hangingPunct="1">
              <a:spcBef>
                <a:spcPct val="20000"/>
              </a:spcBef>
              <a:buClr>
                <a:schemeClr val="hlink"/>
              </a:buClr>
              <a:buSzPct val="80000"/>
              <a:defRPr/>
            </a:pPr>
            <a:r>
              <a:rPr lang="en-US" sz="3600" kern="0" dirty="0">
                <a:solidFill>
                  <a:schemeClr val="bg2"/>
                </a:solidFill>
                <a:latin typeface="+mn-lt"/>
              </a:rPr>
              <a:t>Schedule VII and VIII</a:t>
            </a:r>
          </a:p>
          <a:p>
            <a:pPr marL="342900" indent="-342900" algn="ctr" eaLnBrk="1" hangingPunct="1">
              <a:spcBef>
                <a:spcPct val="20000"/>
              </a:spcBef>
              <a:buClr>
                <a:schemeClr val="hlink"/>
              </a:buClr>
              <a:buSzPct val="80000"/>
              <a:defRPr/>
            </a:pPr>
            <a:endParaRPr lang="en-US" sz="3600" kern="0" dirty="0">
              <a:solidFill>
                <a:schemeClr val="bg2"/>
              </a:solidFill>
              <a:latin typeface="+mn-lt"/>
            </a:endParaRPr>
          </a:p>
        </p:txBody>
      </p:sp>
      <p:sp>
        <p:nvSpPr>
          <p:cNvPr id="130053" name="Rectangle 5"/>
          <p:cNvSpPr>
            <a:spLocks noChangeArrowheads="1"/>
          </p:cNvSpPr>
          <p:nvPr/>
        </p:nvSpPr>
        <p:spPr bwMode="auto">
          <a:xfrm>
            <a:off x="2143125" y="4573588"/>
            <a:ext cx="62865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b="1">
                <a:solidFill>
                  <a:srgbClr val="000000"/>
                </a:solidFill>
              </a:rPr>
              <a:t>Schedule VII		Schedule VIII</a:t>
            </a:r>
          </a:p>
          <a:p>
            <a:endParaRPr lang="en-US" sz="2000" b="1">
              <a:solidFill>
                <a:srgbClr val="000000"/>
              </a:solidFill>
            </a:endParaRPr>
          </a:p>
          <a:p>
            <a:r>
              <a:rPr lang="en-US" sz="2000">
                <a:solidFill>
                  <a:srgbClr val="000000"/>
                </a:solidFill>
              </a:rPr>
              <a:t>3kg hashish 		1 g hashish</a:t>
            </a:r>
          </a:p>
          <a:p>
            <a:r>
              <a:rPr lang="en-US" sz="2000">
                <a:solidFill>
                  <a:srgbClr val="000000"/>
                </a:solidFill>
              </a:rPr>
              <a:t>3kg marijuana 		30 g marijuana</a:t>
            </a:r>
          </a:p>
        </p:txBody>
      </p:sp>
      <p:pic>
        <p:nvPicPr>
          <p:cNvPr id="130054" name="Picture 7" descr="http://www.chicagonow.com/blogs/doctors-next-door/marijuana-lea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71438"/>
            <a:ext cx="1285875" cy="128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1074" name="Rectangle 13"/>
          <p:cNvSpPr>
            <a:spLocks noGrp="1" noChangeArrowheads="1"/>
          </p:cNvSpPr>
          <p:nvPr>
            <p:ph type="body" sz="half" idx="4294967295"/>
          </p:nvPr>
        </p:nvSpPr>
        <p:spPr>
          <a:xfrm>
            <a:off x="819150" y="71438"/>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II - Laws</a:t>
            </a:r>
          </a:p>
        </p:txBody>
      </p:sp>
      <p:sp>
        <p:nvSpPr>
          <p:cNvPr id="131075" name="TextBox 4"/>
          <p:cNvSpPr txBox="1">
            <a:spLocks noChangeArrowheads="1"/>
          </p:cNvSpPr>
          <p:nvPr/>
        </p:nvSpPr>
        <p:spPr bwMode="auto">
          <a:xfrm>
            <a:off x="71438" y="776288"/>
            <a:ext cx="9001125" cy="575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400" b="1" dirty="0">
                <a:solidFill>
                  <a:srgbClr val="000000"/>
                </a:solidFill>
                <a:latin typeface="Tahoma" pitchFamily="34" charset="0"/>
              </a:rPr>
              <a:t>Possession</a:t>
            </a:r>
          </a:p>
          <a:p>
            <a:pPr>
              <a:buClr>
                <a:schemeClr val="bg1"/>
              </a:buClr>
            </a:pPr>
            <a:r>
              <a:rPr lang="en-US" sz="1600" dirty="0">
                <a:solidFill>
                  <a:srgbClr val="000000"/>
                </a:solidFill>
                <a:latin typeface="Tahoma" pitchFamily="34" charset="0"/>
              </a:rPr>
              <a:t>&gt; Amounts in </a:t>
            </a:r>
            <a:r>
              <a:rPr lang="en-US" sz="1600" b="1" dirty="0">
                <a:solidFill>
                  <a:srgbClr val="000000"/>
                </a:solidFill>
                <a:latin typeface="Tahoma" pitchFamily="34" charset="0"/>
              </a:rPr>
              <a:t>Schedule VIII</a:t>
            </a:r>
            <a:r>
              <a:rPr lang="en-US" sz="1600" dirty="0">
                <a:solidFill>
                  <a:srgbClr val="000000"/>
                </a:solidFill>
                <a:latin typeface="Tahoma" pitchFamily="34" charset="0"/>
              </a:rPr>
              <a:t>:</a:t>
            </a:r>
          </a:p>
          <a:p>
            <a:pPr>
              <a:buClr>
                <a:schemeClr val="bg1"/>
              </a:buClr>
              <a:buFont typeface="Arial" charset="0"/>
              <a:buChar char="•"/>
            </a:pPr>
            <a:r>
              <a:rPr lang="en-US" sz="1600" dirty="0">
                <a:solidFill>
                  <a:srgbClr val="000000"/>
                </a:solidFill>
                <a:latin typeface="Tahoma" pitchFamily="34" charset="0"/>
              </a:rPr>
              <a:t> indictable offense:  Maximum 5 years imprisonment</a:t>
            </a:r>
          </a:p>
          <a:p>
            <a:pPr>
              <a:buClr>
                <a:schemeClr val="bg1"/>
              </a:buClr>
              <a:buFont typeface="Arial" charset="0"/>
              <a:buChar char="•"/>
            </a:pPr>
            <a:r>
              <a:rPr lang="en-US" sz="1600" dirty="0">
                <a:solidFill>
                  <a:srgbClr val="000000"/>
                </a:solidFill>
                <a:latin typeface="Tahoma" pitchFamily="34" charset="0"/>
              </a:rPr>
              <a:t> summary conviction offense</a:t>
            </a:r>
          </a:p>
          <a:p>
            <a:pPr lvl="1">
              <a:buClr>
                <a:schemeClr val="bg1"/>
              </a:buClr>
              <a:buFont typeface="Arial" charset="0"/>
              <a:buChar char="•"/>
            </a:pPr>
            <a:r>
              <a:rPr lang="en-US" sz="1600" dirty="0">
                <a:solidFill>
                  <a:srgbClr val="000000"/>
                </a:solidFill>
                <a:latin typeface="Tahoma" pitchFamily="34" charset="0"/>
              </a:rPr>
              <a:t> maximum $1000 fine for first offence and/or maximum 6 months prison</a:t>
            </a:r>
          </a:p>
          <a:p>
            <a:pPr lvl="1">
              <a:buClr>
                <a:schemeClr val="bg1"/>
              </a:buClr>
              <a:buFont typeface="Arial" charset="0"/>
              <a:buChar char="•"/>
            </a:pPr>
            <a:r>
              <a:rPr lang="en-US" sz="1600" dirty="0">
                <a:solidFill>
                  <a:srgbClr val="000000"/>
                </a:solidFill>
                <a:latin typeface="Tahoma" pitchFamily="34" charset="0"/>
              </a:rPr>
              <a:t> maximum $2000 fine for subsequent offence and/or max 1 year prison</a:t>
            </a:r>
          </a:p>
          <a:p>
            <a:pPr>
              <a:buClr>
                <a:schemeClr val="bg1"/>
              </a:buClr>
            </a:pPr>
            <a:r>
              <a:rPr lang="en-US" sz="1600" dirty="0">
                <a:solidFill>
                  <a:srgbClr val="000000"/>
                </a:solidFill>
                <a:latin typeface="Tahoma" pitchFamily="34" charset="0"/>
              </a:rPr>
              <a:t>&lt; amounts in </a:t>
            </a:r>
            <a:r>
              <a:rPr lang="en-US" sz="1600" b="1" dirty="0">
                <a:solidFill>
                  <a:srgbClr val="000000"/>
                </a:solidFill>
                <a:latin typeface="Tahoma" pitchFamily="34" charset="0"/>
              </a:rPr>
              <a:t>Schedule VIII</a:t>
            </a:r>
            <a:r>
              <a:rPr lang="en-US" sz="1600" dirty="0">
                <a:solidFill>
                  <a:srgbClr val="000000"/>
                </a:solidFill>
                <a:latin typeface="Tahoma" pitchFamily="34" charset="0"/>
              </a:rPr>
              <a:t>:</a:t>
            </a:r>
          </a:p>
          <a:p>
            <a:pPr>
              <a:buClr>
                <a:schemeClr val="bg1"/>
              </a:buClr>
              <a:buFont typeface="Arial" charset="0"/>
              <a:buChar char="•"/>
            </a:pPr>
            <a:r>
              <a:rPr lang="en-US" sz="1600" dirty="0">
                <a:solidFill>
                  <a:srgbClr val="000000"/>
                </a:solidFill>
                <a:latin typeface="Tahoma" pitchFamily="34" charset="0"/>
              </a:rPr>
              <a:t> for amounts not exceeding those set in </a:t>
            </a:r>
            <a:r>
              <a:rPr lang="en-US" sz="1600" b="1" dirty="0">
                <a:solidFill>
                  <a:srgbClr val="000000"/>
                </a:solidFill>
                <a:latin typeface="Tahoma" pitchFamily="34" charset="0"/>
              </a:rPr>
              <a:t>Schedule VIII</a:t>
            </a:r>
            <a:r>
              <a:rPr lang="en-US" sz="1600" dirty="0">
                <a:solidFill>
                  <a:srgbClr val="000000"/>
                </a:solidFill>
                <a:latin typeface="Tahoma" pitchFamily="34" charset="0"/>
              </a:rPr>
              <a:t>, maximum fine of $1000 	and/or maximum 6 months imprisonment is the only punishment.</a:t>
            </a:r>
          </a:p>
          <a:p>
            <a:pPr>
              <a:buClr>
                <a:schemeClr val="bg1"/>
              </a:buClr>
            </a:pPr>
            <a:endParaRPr lang="en-US" dirty="0">
              <a:solidFill>
                <a:srgbClr val="000000"/>
              </a:solidFill>
              <a:latin typeface="Tahoma" pitchFamily="34" charset="0"/>
            </a:endParaRPr>
          </a:p>
          <a:p>
            <a:pPr>
              <a:buClr>
                <a:schemeClr val="bg1"/>
              </a:buClr>
            </a:pPr>
            <a:r>
              <a:rPr lang="en-US" sz="2400" b="1" dirty="0">
                <a:solidFill>
                  <a:srgbClr val="000000"/>
                </a:solidFill>
                <a:latin typeface="Tahoma" pitchFamily="34" charset="0"/>
              </a:rPr>
              <a:t>Trafficking</a:t>
            </a:r>
          </a:p>
          <a:p>
            <a:pPr>
              <a:buClr>
                <a:schemeClr val="bg1"/>
              </a:buClr>
              <a:buFont typeface="Arial" charset="0"/>
              <a:buChar char="•"/>
            </a:pPr>
            <a:r>
              <a:rPr lang="en-US" dirty="0">
                <a:solidFill>
                  <a:srgbClr val="000000"/>
                </a:solidFill>
                <a:latin typeface="Tahoma" pitchFamily="34" charset="0"/>
              </a:rPr>
              <a:t>  </a:t>
            </a:r>
            <a:r>
              <a:rPr lang="en-US" sz="1600" dirty="0">
                <a:solidFill>
                  <a:srgbClr val="000000"/>
                </a:solidFill>
                <a:latin typeface="Tahoma" pitchFamily="34" charset="0"/>
              </a:rPr>
              <a:t>&gt; amounts in </a:t>
            </a:r>
            <a:r>
              <a:rPr lang="en-US" sz="1600" b="1" dirty="0">
                <a:solidFill>
                  <a:srgbClr val="000000"/>
                </a:solidFill>
                <a:latin typeface="Tahoma" pitchFamily="34" charset="0"/>
              </a:rPr>
              <a:t>Schedule VII</a:t>
            </a:r>
            <a:r>
              <a:rPr lang="en-US" sz="1600" dirty="0">
                <a:solidFill>
                  <a:srgbClr val="000000"/>
                </a:solidFill>
                <a:latin typeface="Tahoma" pitchFamily="34" charset="0"/>
              </a:rPr>
              <a:t>: Maximum life imprisonment</a:t>
            </a:r>
          </a:p>
          <a:p>
            <a:pPr>
              <a:buClr>
                <a:schemeClr val="bg1"/>
              </a:buClr>
              <a:buFont typeface="Arial" charset="0"/>
              <a:buChar char="•"/>
            </a:pPr>
            <a:r>
              <a:rPr lang="en-US" sz="1600" dirty="0">
                <a:solidFill>
                  <a:srgbClr val="000000"/>
                </a:solidFill>
                <a:latin typeface="Tahoma" pitchFamily="34" charset="0"/>
              </a:rPr>
              <a:t>  &lt; amounts in </a:t>
            </a:r>
            <a:r>
              <a:rPr lang="en-US" sz="1600" b="1" dirty="0">
                <a:solidFill>
                  <a:srgbClr val="000000"/>
                </a:solidFill>
                <a:latin typeface="Tahoma" pitchFamily="34" charset="0"/>
              </a:rPr>
              <a:t>Schedule VII</a:t>
            </a:r>
            <a:r>
              <a:rPr lang="en-US" sz="1600" dirty="0">
                <a:solidFill>
                  <a:srgbClr val="000000"/>
                </a:solidFill>
                <a:latin typeface="Tahoma" pitchFamily="34" charset="0"/>
              </a:rPr>
              <a:t>: Maximum 5 years imprisonment</a:t>
            </a:r>
          </a:p>
          <a:p>
            <a:pPr>
              <a:buClr>
                <a:schemeClr val="bg1"/>
              </a:buClr>
            </a:pPr>
            <a:endParaRPr lang="en-US" dirty="0">
              <a:solidFill>
                <a:srgbClr val="000000"/>
              </a:solidFill>
              <a:latin typeface="Tahoma" pitchFamily="34" charset="0"/>
            </a:endParaRPr>
          </a:p>
          <a:p>
            <a:pPr>
              <a:buClr>
                <a:schemeClr val="bg1"/>
              </a:buClr>
            </a:pPr>
            <a:r>
              <a:rPr lang="en-US" sz="2400" b="1" dirty="0">
                <a:solidFill>
                  <a:srgbClr val="000000"/>
                </a:solidFill>
                <a:latin typeface="Tahoma" pitchFamily="34" charset="0"/>
              </a:rPr>
              <a:t>Exportation</a:t>
            </a:r>
          </a:p>
          <a:p>
            <a:pPr>
              <a:buClr>
                <a:schemeClr val="bg1"/>
              </a:buClr>
              <a:buFont typeface="Arial" charset="0"/>
              <a:buChar char="•"/>
            </a:pPr>
            <a:r>
              <a:rPr lang="en-US" sz="1600" dirty="0">
                <a:solidFill>
                  <a:srgbClr val="000000"/>
                </a:solidFill>
                <a:latin typeface="Tahoma" pitchFamily="34" charset="0"/>
              </a:rPr>
              <a:t> maximum life imprisonment</a:t>
            </a:r>
          </a:p>
          <a:p>
            <a:pPr>
              <a:buClr>
                <a:schemeClr val="bg1"/>
              </a:buClr>
            </a:pPr>
            <a:endParaRPr lang="en-US" dirty="0">
              <a:solidFill>
                <a:srgbClr val="000000"/>
              </a:solidFill>
              <a:latin typeface="Tahoma" pitchFamily="34" charset="0"/>
            </a:endParaRPr>
          </a:p>
          <a:p>
            <a:pPr>
              <a:buClr>
                <a:schemeClr val="bg1"/>
              </a:buClr>
            </a:pPr>
            <a:r>
              <a:rPr lang="en-US" sz="2400" b="1" dirty="0">
                <a:solidFill>
                  <a:srgbClr val="000000"/>
                </a:solidFill>
                <a:latin typeface="Tahoma" pitchFamily="34" charset="0"/>
              </a:rPr>
              <a:t>Production</a:t>
            </a:r>
          </a:p>
          <a:p>
            <a:pPr>
              <a:buClr>
                <a:schemeClr val="bg1"/>
              </a:buClr>
              <a:buFont typeface="Arial" charset="0"/>
              <a:buChar char="•"/>
            </a:pPr>
            <a:r>
              <a:rPr lang="en-US" dirty="0">
                <a:solidFill>
                  <a:srgbClr val="000000"/>
                </a:solidFill>
                <a:latin typeface="Tahoma" pitchFamily="34" charset="0"/>
              </a:rPr>
              <a:t> </a:t>
            </a:r>
            <a:r>
              <a:rPr lang="en-US" sz="1600" dirty="0">
                <a:solidFill>
                  <a:srgbClr val="000000"/>
                </a:solidFill>
                <a:latin typeface="Tahoma" pitchFamily="34" charset="0"/>
              </a:rPr>
              <a:t>maximum life imprisonment (excluding marijuana)</a:t>
            </a:r>
          </a:p>
          <a:p>
            <a:pPr>
              <a:buClr>
                <a:schemeClr val="bg1"/>
              </a:buClr>
              <a:buFont typeface="Arial" charset="0"/>
              <a:buChar char="•"/>
            </a:pPr>
            <a:r>
              <a:rPr lang="en-US" sz="1600" dirty="0">
                <a:solidFill>
                  <a:srgbClr val="000000"/>
                </a:solidFill>
                <a:latin typeface="Tahoma" pitchFamily="34" charset="0"/>
              </a:rPr>
              <a:t> marijuana:  maximum 7 years imprisonment</a:t>
            </a:r>
          </a:p>
        </p:txBody>
      </p:sp>
      <p:pic>
        <p:nvPicPr>
          <p:cNvPr id="131076" name="Picture 4" descr="Schedule 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57938" y="3398838"/>
            <a:ext cx="2357437" cy="332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1077"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752600" y="6335885"/>
            <a:ext cx="2723823" cy="369332"/>
          </a:xfrm>
          <a:prstGeom prst="rect">
            <a:avLst/>
          </a:prstGeom>
          <a:noFill/>
        </p:spPr>
        <p:txBody>
          <a:bodyPr wrap="none" rtlCol="0">
            <a:spAutoFit/>
          </a:bodyPr>
          <a:lstStyle/>
          <a:p>
            <a:r>
              <a:rPr lang="en-CA" b="1" dirty="0">
                <a:solidFill>
                  <a:schemeClr val="bg1"/>
                </a:solidFill>
              </a:rPr>
              <a:t>n</a:t>
            </a:r>
            <a:r>
              <a:rPr lang="en-CA" b="1" dirty="0" smtClean="0">
                <a:solidFill>
                  <a:schemeClr val="bg1"/>
                </a:solidFill>
              </a:rPr>
              <a:t>ow 14 years with C-10</a:t>
            </a:r>
            <a:endParaRPr lang="en-CA" b="1" dirty="0">
              <a:solidFill>
                <a:schemeClr val="bg1"/>
              </a:solidFill>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13"/>
          <p:cNvSpPr>
            <a:spLocks noGrp="1" noChangeArrowheads="1"/>
          </p:cNvSpPr>
          <p:nvPr>
            <p:ph type="body" sz="half" idx="4294967295"/>
          </p:nvPr>
        </p:nvSpPr>
        <p:spPr>
          <a:xfrm>
            <a:off x="819150" y="71438"/>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dirty="0" smtClean="0">
                <a:solidFill>
                  <a:schemeClr val="bg2"/>
                </a:solidFill>
                <a:effectLst/>
              </a:rPr>
              <a:t>Schedule II – Laws</a:t>
            </a:r>
          </a:p>
          <a:p>
            <a:pPr algn="ctr" eaLnBrk="1" hangingPunct="1">
              <a:buFontTx/>
              <a:buNone/>
            </a:pPr>
            <a:endParaRPr lang="en-US" sz="300" dirty="0">
              <a:solidFill>
                <a:schemeClr val="bg2"/>
              </a:solidFill>
              <a:effectLst/>
            </a:endParaRPr>
          </a:p>
          <a:p>
            <a:pPr algn="ctr" eaLnBrk="1" hangingPunct="1">
              <a:buFontTx/>
              <a:buNone/>
            </a:pPr>
            <a:r>
              <a:rPr lang="en-US" sz="3600" dirty="0" smtClean="0">
                <a:solidFill>
                  <a:schemeClr val="bg2"/>
                </a:solidFill>
                <a:effectLst/>
              </a:rPr>
              <a:t>(new with Bill C-10)</a:t>
            </a:r>
          </a:p>
        </p:txBody>
      </p:sp>
      <p:sp>
        <p:nvSpPr>
          <p:cNvPr id="131075" name="TextBox 4"/>
          <p:cNvSpPr txBox="1">
            <a:spLocks noChangeArrowheads="1"/>
          </p:cNvSpPr>
          <p:nvPr/>
        </p:nvSpPr>
        <p:spPr bwMode="auto">
          <a:xfrm>
            <a:off x="300038" y="1511617"/>
            <a:ext cx="8615362" cy="4431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endParaRPr lang="en-US" dirty="0">
              <a:solidFill>
                <a:srgbClr val="000000"/>
              </a:solidFill>
              <a:latin typeface="Tahoma" pitchFamily="34" charset="0"/>
            </a:endParaRPr>
          </a:p>
          <a:p>
            <a:pPr>
              <a:buClr>
                <a:schemeClr val="bg1"/>
              </a:buClr>
            </a:pPr>
            <a:r>
              <a:rPr lang="en-US" sz="2400" b="1" dirty="0" smtClean="0">
                <a:solidFill>
                  <a:srgbClr val="000000"/>
                </a:solidFill>
                <a:latin typeface="Tahoma" pitchFamily="34" charset="0"/>
              </a:rPr>
              <a:t>Production – number of plants:</a:t>
            </a:r>
          </a:p>
          <a:p>
            <a:pPr>
              <a:buClr>
                <a:schemeClr val="bg1"/>
              </a:buClr>
            </a:pPr>
            <a:endParaRPr lang="en-US" sz="2400" b="1" dirty="0">
              <a:solidFill>
                <a:srgbClr val="000000"/>
              </a:solidFill>
              <a:latin typeface="Tahoma" pitchFamily="34" charset="0"/>
            </a:endParaRPr>
          </a:p>
          <a:p>
            <a:pPr>
              <a:buClr>
                <a:schemeClr val="bg1"/>
              </a:buClr>
            </a:pPr>
            <a:r>
              <a:rPr lang="en-US" sz="2400" b="1" dirty="0" smtClean="0">
                <a:solidFill>
                  <a:srgbClr val="000000"/>
                </a:solidFill>
                <a:latin typeface="Tahoma" pitchFamily="34" charset="0"/>
              </a:rPr>
              <a:t>6-200 plants:  MANDATORY minimum = 6 months</a:t>
            </a:r>
          </a:p>
          <a:p>
            <a:pPr>
              <a:buClr>
                <a:schemeClr val="bg1"/>
              </a:buClr>
            </a:pPr>
            <a:endParaRPr lang="en-US" sz="2400" b="1" dirty="0">
              <a:solidFill>
                <a:srgbClr val="000000"/>
              </a:solidFill>
              <a:latin typeface="Tahoma" pitchFamily="34" charset="0"/>
            </a:endParaRPr>
          </a:p>
          <a:p>
            <a:pPr>
              <a:buClr>
                <a:schemeClr val="bg1"/>
              </a:buClr>
            </a:pPr>
            <a:r>
              <a:rPr lang="en-US" sz="2400" b="1" dirty="0" smtClean="0">
                <a:solidFill>
                  <a:srgbClr val="000000"/>
                </a:solidFill>
                <a:latin typeface="Tahoma" pitchFamily="34" charset="0"/>
              </a:rPr>
              <a:t>201-500 plants: MANDATORY minimum = 12 months</a:t>
            </a:r>
          </a:p>
          <a:p>
            <a:pPr>
              <a:buClr>
                <a:schemeClr val="bg1"/>
              </a:buClr>
            </a:pPr>
            <a:endParaRPr lang="en-US" sz="2400" b="1" dirty="0">
              <a:solidFill>
                <a:srgbClr val="000000"/>
              </a:solidFill>
              <a:latin typeface="Tahoma" pitchFamily="34" charset="0"/>
            </a:endParaRPr>
          </a:p>
          <a:p>
            <a:pPr>
              <a:buClr>
                <a:schemeClr val="bg1"/>
              </a:buClr>
            </a:pPr>
            <a:r>
              <a:rPr lang="en-US" sz="2400" b="1" dirty="0" smtClean="0">
                <a:solidFill>
                  <a:srgbClr val="000000"/>
                </a:solidFill>
                <a:latin typeface="Tahoma" pitchFamily="34" charset="0"/>
              </a:rPr>
              <a:t>500+: MANDATORY minimum = 24 months</a:t>
            </a:r>
          </a:p>
          <a:p>
            <a:pPr>
              <a:buClr>
                <a:schemeClr val="bg1"/>
              </a:buClr>
            </a:pPr>
            <a:endParaRPr lang="en-US" sz="2400" b="1" dirty="0">
              <a:solidFill>
                <a:srgbClr val="000000"/>
              </a:solidFill>
              <a:latin typeface="Tahoma" pitchFamily="34" charset="0"/>
            </a:endParaRPr>
          </a:p>
          <a:p>
            <a:pPr>
              <a:buClr>
                <a:schemeClr val="bg1"/>
              </a:buClr>
            </a:pPr>
            <a:r>
              <a:rPr lang="en-US" sz="2400" b="1" dirty="0" smtClean="0">
                <a:solidFill>
                  <a:srgbClr val="000000"/>
                </a:solidFill>
                <a:latin typeface="Tahoma" pitchFamily="34" charset="0"/>
              </a:rPr>
              <a:t>+ another MANDATORY year if grown near school yards, on someone else’s property, in a residential area, booby-traps were set, etc.</a:t>
            </a:r>
            <a:endParaRPr lang="en-US" sz="2400" b="1" dirty="0">
              <a:solidFill>
                <a:srgbClr val="000000"/>
              </a:solidFill>
              <a:latin typeface="Tahoma" pitchFamily="34" charset="0"/>
            </a:endParaRPr>
          </a:p>
        </p:txBody>
      </p:sp>
      <p:pic>
        <p:nvPicPr>
          <p:cNvPr id="131077" name="Picture 2" descr="http://neoavatara.files.wordpress.com/2009/01/happy-face_happyface_smiley_2400x2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886459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13"/>
          <p:cNvSpPr>
            <a:spLocks noGrp="1" noChangeArrowheads="1"/>
          </p:cNvSpPr>
          <p:nvPr>
            <p:ph type="body" sz="half" idx="4294967295"/>
          </p:nvPr>
        </p:nvSpPr>
        <p:spPr>
          <a:xfrm>
            <a:off x="819150" y="504825"/>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dirty="0" smtClean="0">
                <a:solidFill>
                  <a:schemeClr val="bg2"/>
                </a:solidFill>
                <a:effectLst/>
              </a:rPr>
              <a:t>What about 5 plants or less?</a:t>
            </a:r>
          </a:p>
        </p:txBody>
      </p:sp>
      <p:sp>
        <p:nvSpPr>
          <p:cNvPr id="131075" name="TextBox 4"/>
          <p:cNvSpPr txBox="1">
            <a:spLocks noChangeArrowheads="1"/>
          </p:cNvSpPr>
          <p:nvPr/>
        </p:nvSpPr>
        <p:spPr bwMode="auto">
          <a:xfrm>
            <a:off x="300038" y="1511617"/>
            <a:ext cx="8615362"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endParaRPr lang="en-US" sz="1400" dirty="0">
              <a:solidFill>
                <a:srgbClr val="000000"/>
              </a:solidFill>
              <a:latin typeface="Tahoma" pitchFamily="34" charset="0"/>
            </a:endParaRPr>
          </a:p>
          <a:p>
            <a:r>
              <a:rPr lang="en-US" dirty="0" smtClean="0">
                <a:solidFill>
                  <a:srgbClr val="000000"/>
                </a:solidFill>
              </a:rPr>
              <a:t>“5 </a:t>
            </a:r>
            <a:r>
              <a:rPr lang="en-US" dirty="0">
                <a:solidFill>
                  <a:srgbClr val="000000"/>
                </a:solidFill>
              </a:rPr>
              <a:t>plants </a:t>
            </a:r>
            <a:r>
              <a:rPr lang="en-US" dirty="0" smtClean="0">
                <a:solidFill>
                  <a:srgbClr val="000000"/>
                </a:solidFill>
              </a:rPr>
              <a:t>(AND under 1 pound total plant weight) personal </a:t>
            </a:r>
            <a:r>
              <a:rPr lang="en-US" dirty="0">
                <a:solidFill>
                  <a:srgbClr val="000000"/>
                </a:solidFill>
              </a:rPr>
              <a:t>use no effort to traffic, no prior record, no aggravating circumstances conditional discharge </a:t>
            </a:r>
            <a:r>
              <a:rPr lang="en-US" dirty="0" err="1">
                <a:solidFill>
                  <a:srgbClr val="000000"/>
                </a:solidFill>
              </a:rPr>
              <a:t>ie</a:t>
            </a:r>
            <a:r>
              <a:rPr lang="en-US" dirty="0">
                <a:solidFill>
                  <a:srgbClr val="000000"/>
                </a:solidFill>
              </a:rPr>
              <a:t>. Probation 12 months minimal terms and maybe a drug awareness program or assessment. If aggravating circumstances it gets tricky.  Less than 30 grams police </a:t>
            </a:r>
            <a:r>
              <a:rPr lang="en-US" dirty="0" smtClean="0">
                <a:solidFill>
                  <a:srgbClr val="000000"/>
                </a:solidFill>
              </a:rPr>
              <a:t>may </a:t>
            </a:r>
            <a:r>
              <a:rPr lang="en-US" dirty="0">
                <a:solidFill>
                  <a:srgbClr val="000000"/>
                </a:solidFill>
              </a:rPr>
              <a:t>not even charge, if they did and no aggravating circumstances absolute discharge.</a:t>
            </a:r>
            <a:endParaRPr lang="en-CA" dirty="0">
              <a:solidFill>
                <a:srgbClr val="000000"/>
              </a:solidFill>
            </a:endParaRPr>
          </a:p>
          <a:p>
            <a:endParaRPr lang="en-CA" dirty="0">
              <a:solidFill>
                <a:srgbClr val="000000"/>
              </a:solidFill>
            </a:endParaRPr>
          </a:p>
          <a:p>
            <a:r>
              <a:rPr lang="en-US" dirty="0" smtClean="0">
                <a:solidFill>
                  <a:srgbClr val="000000"/>
                </a:solidFill>
              </a:rPr>
              <a:t>Prosecutors </a:t>
            </a:r>
            <a:r>
              <a:rPr lang="en-US" dirty="0">
                <a:solidFill>
                  <a:srgbClr val="000000"/>
                </a:solidFill>
              </a:rPr>
              <a:t>have been instructed not to </a:t>
            </a:r>
            <a:r>
              <a:rPr lang="en-US" dirty="0" smtClean="0">
                <a:solidFill>
                  <a:srgbClr val="000000"/>
                </a:solidFill>
              </a:rPr>
              <a:t>minimize </a:t>
            </a:r>
            <a:r>
              <a:rPr lang="en-US" dirty="0">
                <a:solidFill>
                  <a:srgbClr val="000000"/>
                </a:solidFill>
              </a:rPr>
              <a:t>so if its </a:t>
            </a:r>
            <a:r>
              <a:rPr lang="en-US" dirty="0" smtClean="0">
                <a:solidFill>
                  <a:srgbClr val="000000"/>
                </a:solidFill>
              </a:rPr>
              <a:t>6 </a:t>
            </a:r>
            <a:r>
              <a:rPr lang="en-US" dirty="0">
                <a:solidFill>
                  <a:srgbClr val="000000"/>
                </a:solidFill>
              </a:rPr>
              <a:t>plants or 1 pound 1 ounce </a:t>
            </a:r>
            <a:r>
              <a:rPr lang="en-US" dirty="0" smtClean="0">
                <a:solidFill>
                  <a:srgbClr val="000000"/>
                </a:solidFill>
              </a:rPr>
              <a:t>you </a:t>
            </a:r>
            <a:r>
              <a:rPr lang="en-US" dirty="0">
                <a:solidFill>
                  <a:srgbClr val="000000"/>
                </a:solidFill>
              </a:rPr>
              <a:t>are supposed to go to jail. </a:t>
            </a:r>
            <a:r>
              <a:rPr lang="en-US" dirty="0" smtClean="0">
                <a:solidFill>
                  <a:srgbClr val="000000"/>
                </a:solidFill>
              </a:rPr>
              <a:t>Lots </a:t>
            </a:r>
            <a:r>
              <a:rPr lang="en-US" dirty="0">
                <a:solidFill>
                  <a:srgbClr val="000000"/>
                </a:solidFill>
              </a:rPr>
              <a:t>of speculation we will repeat American experience with overflowing jails full of non violent offenders who would otherwise be working and contributing members of society not to say anything about the devastating effects on certain youth populations</a:t>
            </a:r>
            <a:r>
              <a:rPr lang="en-US" dirty="0" smtClean="0">
                <a:solidFill>
                  <a:srgbClr val="000000"/>
                </a:solidFill>
              </a:rPr>
              <a:t>.”</a:t>
            </a:r>
            <a:endParaRPr lang="en-CA" dirty="0">
              <a:solidFill>
                <a:srgbClr val="000000"/>
              </a:solidFill>
            </a:endParaRPr>
          </a:p>
        </p:txBody>
      </p:sp>
      <p:pic>
        <p:nvPicPr>
          <p:cNvPr id="131077" name="Picture 2" descr="http://neoavatara.files.wordpress.com/2009/01/happy-face_happyface_smiley_2400x2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10844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2098" name="Rectangle 13"/>
          <p:cNvSpPr>
            <a:spLocks noGrp="1" noChangeArrowheads="1"/>
          </p:cNvSpPr>
          <p:nvPr>
            <p:ph type="body" sz="half" idx="4294967295"/>
          </p:nvPr>
        </p:nvSpPr>
        <p:spPr>
          <a:xfrm>
            <a:off x="214313" y="71438"/>
            <a:ext cx="8786812" cy="1285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dirty="0" smtClean="0">
                <a:solidFill>
                  <a:schemeClr val="bg2"/>
                </a:solidFill>
                <a:effectLst/>
              </a:rPr>
              <a:t>Schedule III</a:t>
            </a:r>
          </a:p>
          <a:p>
            <a:pPr algn="ctr" eaLnBrk="1" hangingPunct="1">
              <a:buFontTx/>
              <a:buNone/>
            </a:pPr>
            <a:r>
              <a:rPr lang="en-US" sz="2800" dirty="0" smtClean="0">
                <a:solidFill>
                  <a:schemeClr val="bg2"/>
                </a:solidFill>
                <a:effectLst/>
              </a:rPr>
              <a:t>“medical sedatives, hallucinogens”</a:t>
            </a:r>
          </a:p>
        </p:txBody>
      </p:sp>
      <p:sp>
        <p:nvSpPr>
          <p:cNvPr id="132099" name="Rectangle 5"/>
          <p:cNvSpPr>
            <a:spLocks noChangeArrowheads="1"/>
          </p:cNvSpPr>
          <p:nvPr/>
        </p:nvSpPr>
        <p:spPr bwMode="auto">
          <a:xfrm>
            <a:off x="357188" y="1698625"/>
            <a:ext cx="8501062"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1" algn="ctr"/>
            <a:endParaRPr lang="en-US" sz="2000" dirty="0">
              <a:solidFill>
                <a:srgbClr val="000000"/>
              </a:solidFill>
            </a:endParaRPr>
          </a:p>
          <a:p>
            <a:pPr algn="ctr"/>
            <a:r>
              <a:rPr lang="en-US" sz="2000" dirty="0">
                <a:solidFill>
                  <a:srgbClr val="000000"/>
                </a:solidFill>
              </a:rPr>
              <a:t>Some Barbiturates (pentobarbital, </a:t>
            </a:r>
            <a:r>
              <a:rPr lang="en-US" sz="2000" dirty="0" err="1">
                <a:solidFill>
                  <a:srgbClr val="000000"/>
                </a:solidFill>
              </a:rPr>
              <a:t>secobarbital</a:t>
            </a:r>
            <a:r>
              <a:rPr lang="en-US" sz="2000" dirty="0">
                <a:solidFill>
                  <a:srgbClr val="000000"/>
                </a:solidFill>
              </a:rPr>
              <a:t>, </a:t>
            </a:r>
            <a:r>
              <a:rPr lang="en-US" sz="2000" dirty="0" err="1">
                <a:solidFill>
                  <a:srgbClr val="000000"/>
                </a:solidFill>
              </a:rPr>
              <a:t>etc</a:t>
            </a:r>
            <a:r>
              <a:rPr lang="en-US" sz="2000" dirty="0">
                <a:solidFill>
                  <a:srgbClr val="000000"/>
                </a:solidFill>
              </a:rPr>
              <a:t>)</a:t>
            </a:r>
          </a:p>
          <a:p>
            <a:pPr algn="ctr"/>
            <a:endParaRPr lang="en-US" sz="2000" dirty="0">
              <a:solidFill>
                <a:srgbClr val="000000"/>
              </a:solidFill>
            </a:endParaRPr>
          </a:p>
          <a:p>
            <a:pPr algn="ctr"/>
            <a:r>
              <a:rPr lang="en-US" sz="2000" dirty="0">
                <a:solidFill>
                  <a:srgbClr val="000000"/>
                </a:solidFill>
              </a:rPr>
              <a:t>LSD, DMT</a:t>
            </a:r>
          </a:p>
          <a:p>
            <a:pPr algn="ctr"/>
            <a:endParaRPr lang="en-US" sz="2000" dirty="0">
              <a:solidFill>
                <a:srgbClr val="000000"/>
              </a:solidFill>
            </a:endParaRPr>
          </a:p>
          <a:p>
            <a:pPr algn="ctr"/>
            <a:r>
              <a:rPr lang="en-US" sz="2000" dirty="0">
                <a:solidFill>
                  <a:srgbClr val="000000"/>
                </a:solidFill>
              </a:rPr>
              <a:t>Mescaline, but not Peyote</a:t>
            </a:r>
          </a:p>
          <a:p>
            <a:pPr algn="ctr"/>
            <a:endParaRPr lang="en-US" sz="2000" dirty="0">
              <a:solidFill>
                <a:srgbClr val="000000"/>
              </a:solidFill>
            </a:endParaRPr>
          </a:p>
          <a:p>
            <a:pPr algn="ctr"/>
            <a:r>
              <a:rPr lang="en-US" sz="2000" dirty="0">
                <a:solidFill>
                  <a:srgbClr val="000000"/>
                </a:solidFill>
              </a:rPr>
              <a:t>Psilocybin</a:t>
            </a:r>
          </a:p>
          <a:p>
            <a:pPr algn="ctr"/>
            <a:endParaRPr lang="en-US" sz="2000" dirty="0">
              <a:solidFill>
                <a:srgbClr val="000000"/>
              </a:solidFill>
            </a:endParaRPr>
          </a:p>
          <a:p>
            <a:pPr algn="ctr"/>
            <a:endParaRPr lang="en-US" sz="2000" dirty="0">
              <a:solidFill>
                <a:srgbClr val="000000"/>
              </a:solidFill>
            </a:endParaRPr>
          </a:p>
          <a:p>
            <a:pPr algn="ctr"/>
            <a:r>
              <a:rPr lang="en-US" sz="2000" dirty="0" err="1">
                <a:solidFill>
                  <a:srgbClr val="000000"/>
                </a:solidFill>
              </a:rPr>
              <a:t>Harmaline</a:t>
            </a:r>
            <a:r>
              <a:rPr lang="en-US" sz="2000" dirty="0">
                <a:solidFill>
                  <a:srgbClr val="000000"/>
                </a:solidFill>
              </a:rPr>
              <a:t> </a:t>
            </a: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22" name="Rectangle 13"/>
          <p:cNvSpPr>
            <a:spLocks noGrp="1" noChangeArrowheads="1"/>
          </p:cNvSpPr>
          <p:nvPr>
            <p:ph type="body" sz="half" idx="4294967295"/>
          </p:nvPr>
        </p:nvSpPr>
        <p:spPr>
          <a:xfrm>
            <a:off x="819150" y="428625"/>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III - Laws</a:t>
            </a:r>
          </a:p>
        </p:txBody>
      </p:sp>
      <p:sp>
        <p:nvSpPr>
          <p:cNvPr id="133123" name="TextBox 4"/>
          <p:cNvSpPr txBox="1">
            <a:spLocks noChangeArrowheads="1"/>
          </p:cNvSpPr>
          <p:nvPr/>
        </p:nvSpPr>
        <p:spPr bwMode="auto">
          <a:xfrm>
            <a:off x="214313" y="1200150"/>
            <a:ext cx="8643937"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400" b="1">
                <a:solidFill>
                  <a:srgbClr val="000000"/>
                </a:solidFill>
                <a:latin typeface="Tahoma" pitchFamily="34" charset="0"/>
              </a:rPr>
              <a:t>Possession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indictable offense:  maximum 3 years imprisonment</a:t>
            </a:r>
          </a:p>
          <a:p>
            <a:pPr>
              <a:buClr>
                <a:schemeClr val="bg1"/>
              </a:buClr>
              <a:buFont typeface="Arial" charset="0"/>
              <a:buChar char="•"/>
            </a:pPr>
            <a:r>
              <a:rPr lang="en-US" sz="1600">
                <a:solidFill>
                  <a:srgbClr val="000000"/>
                </a:solidFill>
                <a:latin typeface="Tahoma" pitchFamily="34" charset="0"/>
              </a:rPr>
              <a:t> summary conviction offense</a:t>
            </a:r>
          </a:p>
          <a:p>
            <a:pPr lvl="1">
              <a:buClr>
                <a:schemeClr val="bg1"/>
              </a:buClr>
              <a:buFont typeface="Arial" charset="0"/>
              <a:buChar char="•"/>
            </a:pPr>
            <a:r>
              <a:rPr lang="en-US" sz="1600">
                <a:solidFill>
                  <a:srgbClr val="000000"/>
                </a:solidFill>
                <a:latin typeface="Tahoma" pitchFamily="34" charset="0"/>
              </a:rPr>
              <a:t> maximum $1000 fine for first offence and/or maximum 6 months prison</a:t>
            </a:r>
          </a:p>
          <a:p>
            <a:pPr lvl="1">
              <a:buClr>
                <a:schemeClr val="bg1"/>
              </a:buClr>
              <a:buFont typeface="Arial" charset="0"/>
              <a:buChar char="•"/>
            </a:pPr>
            <a:r>
              <a:rPr lang="en-US" sz="1600">
                <a:solidFill>
                  <a:srgbClr val="000000"/>
                </a:solidFill>
                <a:latin typeface="Tahoma" pitchFamily="34" charset="0"/>
              </a:rPr>
              <a:t> maximum $2000 fine for subsequent offence and/or max 1 year prison</a:t>
            </a:r>
          </a:p>
          <a:p>
            <a:pPr>
              <a:buClr>
                <a:schemeClr val="bg1"/>
              </a:buClr>
              <a:buFont typeface="Arial" charset="0"/>
              <a:buChar cha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Trafficking</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indictable offense: maximum 10 years imprisonment</a:t>
            </a:r>
          </a:p>
          <a:p>
            <a:pPr>
              <a:buClr>
                <a:schemeClr val="bg1"/>
              </a:buClr>
              <a:buFont typeface="Arial" charset="0"/>
              <a:buChar char="•"/>
            </a:pPr>
            <a:r>
              <a:rPr lang="en-US" sz="1600">
                <a:solidFill>
                  <a:srgbClr val="000000"/>
                </a:solidFill>
                <a:latin typeface="Tahoma" pitchFamily="34" charset="0"/>
              </a:rPr>
              <a:t> summary conviction offense: maximum 18 months imprisonment</a:t>
            </a:r>
          </a:p>
          <a:p>
            <a:pPr>
              <a:buClr>
                <a:schemeClr val="bg1"/>
              </a:buCl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Exportation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indictable offense:  maximum 10 years imprisonment</a:t>
            </a:r>
          </a:p>
          <a:p>
            <a:pPr>
              <a:buClr>
                <a:schemeClr val="bg1"/>
              </a:buClr>
              <a:buFont typeface="Arial" charset="0"/>
              <a:buChar char="•"/>
            </a:pPr>
            <a:r>
              <a:rPr lang="en-US" sz="1600">
                <a:solidFill>
                  <a:srgbClr val="000000"/>
                </a:solidFill>
                <a:latin typeface="Tahoma" pitchFamily="34" charset="0"/>
              </a:rPr>
              <a:t> summary conviction offense:  maximum 18 months imprisonment</a:t>
            </a:r>
          </a:p>
          <a:p>
            <a:pPr>
              <a:buClr>
                <a:schemeClr val="bg1"/>
              </a:buCl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Production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maximum 10 years imprisonment</a:t>
            </a:r>
            <a:endParaRPr lang="en-US">
              <a:solidFill>
                <a:srgbClr val="000000"/>
              </a:solidFill>
              <a:latin typeface="Tahoma" pitchFamily="34" charset="0"/>
            </a:endParaRPr>
          </a:p>
        </p:txBody>
      </p:sp>
      <p:pic>
        <p:nvPicPr>
          <p:cNvPr id="133124" name="Picture 4" descr="Schedule I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59550" y="2928938"/>
            <a:ext cx="2441575" cy="344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25"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146" name="Rectangle 13"/>
          <p:cNvSpPr>
            <a:spLocks noGrp="1" noChangeArrowheads="1"/>
          </p:cNvSpPr>
          <p:nvPr>
            <p:ph type="body" sz="half" idx="4294967295"/>
          </p:nvPr>
        </p:nvSpPr>
        <p:spPr>
          <a:xfrm>
            <a:off x="428625" y="285750"/>
            <a:ext cx="8358188" cy="1285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Canada - Schedule IV</a:t>
            </a:r>
          </a:p>
          <a:p>
            <a:pPr algn="ctr" eaLnBrk="1" hangingPunct="1">
              <a:buFontTx/>
              <a:buNone/>
            </a:pPr>
            <a:r>
              <a:rPr lang="en-US" sz="2800" smtClean="0">
                <a:solidFill>
                  <a:schemeClr val="bg2"/>
                </a:solidFill>
                <a:effectLst/>
              </a:rPr>
              <a:t>“prescriptions: steroids and sedatives”</a:t>
            </a:r>
          </a:p>
        </p:txBody>
      </p:sp>
      <p:sp>
        <p:nvSpPr>
          <p:cNvPr id="134147" name="Rectangle 5"/>
          <p:cNvSpPr>
            <a:spLocks noChangeArrowheads="1"/>
          </p:cNvSpPr>
          <p:nvPr/>
        </p:nvSpPr>
        <p:spPr bwMode="auto">
          <a:xfrm>
            <a:off x="214313" y="1928813"/>
            <a:ext cx="871537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400">
                <a:solidFill>
                  <a:srgbClr val="000000"/>
                </a:solidFill>
              </a:rPr>
              <a:t>Anabolic Steroids</a:t>
            </a:r>
          </a:p>
          <a:p>
            <a:pPr algn="ctr"/>
            <a:endParaRPr lang="en-US" sz="2400">
              <a:solidFill>
                <a:srgbClr val="000000"/>
              </a:solidFill>
            </a:endParaRPr>
          </a:p>
          <a:p>
            <a:pPr algn="ctr"/>
            <a:r>
              <a:rPr lang="en-US" sz="2400">
                <a:solidFill>
                  <a:srgbClr val="000000"/>
                </a:solidFill>
              </a:rPr>
              <a:t>Benzodiazepines (valium, xanax)</a:t>
            </a:r>
          </a:p>
          <a:p>
            <a:pPr algn="ctr"/>
            <a:endParaRPr lang="en-US" sz="2400">
              <a:solidFill>
                <a:srgbClr val="000000"/>
              </a:solidFill>
            </a:endParaRPr>
          </a:p>
          <a:p>
            <a:pPr algn="ctr"/>
            <a:r>
              <a:rPr lang="en-US" sz="2400">
                <a:solidFill>
                  <a:srgbClr val="000000"/>
                </a:solidFill>
              </a:rPr>
              <a:t>Most Barbiturates (phenobarbital, sodium thiopental, etc)</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5170" name="Rectangle 13"/>
          <p:cNvSpPr>
            <a:spLocks noGrp="1" noChangeArrowheads="1"/>
          </p:cNvSpPr>
          <p:nvPr>
            <p:ph type="body" sz="half" idx="4294967295"/>
          </p:nvPr>
        </p:nvSpPr>
        <p:spPr>
          <a:xfrm>
            <a:off x="819150" y="142875"/>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IV - Laws</a:t>
            </a:r>
          </a:p>
        </p:txBody>
      </p:sp>
      <p:sp>
        <p:nvSpPr>
          <p:cNvPr id="135171" name="TextBox 4"/>
          <p:cNvSpPr txBox="1">
            <a:spLocks noChangeArrowheads="1"/>
          </p:cNvSpPr>
          <p:nvPr/>
        </p:nvSpPr>
        <p:spPr bwMode="auto">
          <a:xfrm>
            <a:off x="214313" y="714375"/>
            <a:ext cx="8643937" cy="529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400" b="1">
                <a:solidFill>
                  <a:srgbClr val="000000"/>
                </a:solidFill>
                <a:latin typeface="Tahoma" pitchFamily="34" charset="0"/>
              </a:rPr>
              <a:t>Possession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It is not an offence to possess a Schedule IV substance for personal use; however, Subsection (2) of Section (4) of the CDSA states that "no person shall seek or obtain a substance or authorization from a practitioner to obtain a substance in schedules I through IV." Subsection (7) then states that it is an indictable offence to contravene subsection (2). Therefore, </a:t>
            </a:r>
            <a:r>
              <a:rPr lang="en-US" sz="1600" b="1">
                <a:solidFill>
                  <a:srgbClr val="000000"/>
                </a:solidFill>
                <a:latin typeface="Tahoma" pitchFamily="34" charset="0"/>
              </a:rPr>
              <a:t>it is an indictable offence to attempt to acquire a Schedule IV substance but not an offence for possession.</a:t>
            </a:r>
            <a:endParaRPr lang="en-US" b="1">
              <a:solidFill>
                <a:srgbClr val="000000"/>
              </a:solidFill>
              <a:latin typeface="Tahoma" pitchFamily="34" charset="0"/>
            </a:endParaRPr>
          </a:p>
          <a:p>
            <a:pPr>
              <a:buClr>
                <a:schemeClr val="bg1"/>
              </a:buClr>
              <a:buFont typeface="Arial" charset="0"/>
              <a:buChar cha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Trafficking</a:t>
            </a:r>
          </a:p>
          <a:p>
            <a:pPr>
              <a:buClr>
                <a:schemeClr val="bg1"/>
              </a:buClr>
              <a:buFont typeface="Arial" charset="0"/>
              <a:buChar char="•"/>
            </a:pPr>
            <a:r>
              <a:rPr lang="en-US" sz="1600">
                <a:solidFill>
                  <a:srgbClr val="000000"/>
                </a:solidFill>
                <a:latin typeface="Tahoma" pitchFamily="34" charset="0"/>
              </a:rPr>
              <a:t> indictable offense: maximum 3 years imprisonment</a:t>
            </a:r>
          </a:p>
          <a:p>
            <a:pPr>
              <a:buClr>
                <a:schemeClr val="bg1"/>
              </a:buClr>
              <a:buFont typeface="Arial" charset="0"/>
              <a:buChar char="•"/>
            </a:pPr>
            <a:r>
              <a:rPr lang="en-US" sz="1600">
                <a:solidFill>
                  <a:srgbClr val="000000"/>
                </a:solidFill>
                <a:latin typeface="Tahoma" pitchFamily="34" charset="0"/>
              </a:rPr>
              <a:t> summary conviction offense: maximum 1 year imprisonment</a:t>
            </a:r>
          </a:p>
          <a:p>
            <a:pPr>
              <a:buClr>
                <a:schemeClr val="bg1"/>
              </a:buCl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Exportation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indictable offense: maximum 10 years imprisonment</a:t>
            </a:r>
          </a:p>
          <a:p>
            <a:pPr>
              <a:buClr>
                <a:schemeClr val="bg1"/>
              </a:buClr>
              <a:buFont typeface="Arial" charset="0"/>
              <a:buChar char="•"/>
            </a:pPr>
            <a:r>
              <a:rPr lang="en-US" sz="1600">
                <a:solidFill>
                  <a:srgbClr val="000000"/>
                </a:solidFill>
                <a:latin typeface="Tahoma" pitchFamily="34" charset="0"/>
              </a:rPr>
              <a:t> summary conviction offense:  maximum 18 months imprisonment</a:t>
            </a:r>
          </a:p>
          <a:p>
            <a:pPr>
              <a:buClr>
                <a:schemeClr val="bg1"/>
              </a:buCl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Production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maximum 3 years imprisonment</a:t>
            </a:r>
            <a:endParaRPr lang="en-US">
              <a:solidFill>
                <a:srgbClr val="000000"/>
              </a:solidFill>
              <a:latin typeface="Tahoma" pitchFamily="34" charset="0"/>
            </a:endParaRPr>
          </a:p>
        </p:txBody>
      </p:sp>
      <p:pic>
        <p:nvPicPr>
          <p:cNvPr id="135172" name="Picture 4" descr="Schedule IV.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34150" y="2786063"/>
            <a:ext cx="2538413"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173"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6194" name="Rectangle 13"/>
          <p:cNvSpPr>
            <a:spLocks noGrp="1" noChangeArrowheads="1"/>
          </p:cNvSpPr>
          <p:nvPr>
            <p:ph type="body" sz="half" idx="4294967295"/>
          </p:nvPr>
        </p:nvSpPr>
        <p:spPr>
          <a:xfrm>
            <a:off x="357188" y="285750"/>
            <a:ext cx="8501062" cy="1285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Canada - Schedule V</a:t>
            </a:r>
          </a:p>
          <a:p>
            <a:pPr algn="ctr" eaLnBrk="1" hangingPunct="1">
              <a:buFontTx/>
              <a:buNone/>
            </a:pPr>
            <a:r>
              <a:rPr lang="en-US" sz="2800" smtClean="0">
                <a:solidFill>
                  <a:schemeClr val="bg2"/>
                </a:solidFill>
                <a:effectLst/>
              </a:rPr>
              <a:t>“cold medication”</a:t>
            </a:r>
          </a:p>
        </p:txBody>
      </p:sp>
      <p:sp>
        <p:nvSpPr>
          <p:cNvPr id="136195" name="Rectangle 5"/>
          <p:cNvSpPr>
            <a:spLocks noChangeArrowheads="1"/>
          </p:cNvSpPr>
          <p:nvPr/>
        </p:nvSpPr>
        <p:spPr bwMode="auto">
          <a:xfrm>
            <a:off x="2000250" y="2568575"/>
            <a:ext cx="5143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400">
                <a:solidFill>
                  <a:srgbClr val="000000"/>
                </a:solidFill>
              </a:rPr>
              <a:t>Propylhexedrine (cold medication) </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7218" name="Rectangle 13"/>
          <p:cNvSpPr>
            <a:spLocks noGrp="1" noChangeArrowheads="1"/>
          </p:cNvSpPr>
          <p:nvPr>
            <p:ph type="body" sz="half" idx="4294967295"/>
          </p:nvPr>
        </p:nvSpPr>
        <p:spPr>
          <a:xfrm>
            <a:off x="819150" y="428625"/>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V - Laws</a:t>
            </a:r>
          </a:p>
        </p:txBody>
      </p:sp>
      <p:sp>
        <p:nvSpPr>
          <p:cNvPr id="137219" name="TextBox 4"/>
          <p:cNvSpPr txBox="1">
            <a:spLocks noChangeArrowheads="1"/>
          </p:cNvSpPr>
          <p:nvPr/>
        </p:nvSpPr>
        <p:spPr bwMode="auto">
          <a:xfrm>
            <a:off x="214313" y="1200150"/>
            <a:ext cx="8643937"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800">
                <a:solidFill>
                  <a:srgbClr val="000000"/>
                </a:solidFill>
                <a:latin typeface="Tahoma" pitchFamily="34" charset="0"/>
              </a:rPr>
              <a:t>Possession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It is not an offence to possess a Schedule V substance (?)</a:t>
            </a:r>
            <a:endParaRPr lang="en-US">
              <a:solidFill>
                <a:srgbClr val="000000"/>
              </a:solidFill>
              <a:latin typeface="Tahoma" pitchFamily="34" charset="0"/>
            </a:endParaRPr>
          </a:p>
          <a:p>
            <a:pPr>
              <a:buClr>
                <a:schemeClr val="bg1"/>
              </a:buClr>
              <a:buFont typeface="Arial" charset="0"/>
              <a:buChar char="•"/>
            </a:pPr>
            <a:endParaRPr lang="en-US">
              <a:solidFill>
                <a:srgbClr val="000000"/>
              </a:solidFill>
              <a:latin typeface="Tahoma" pitchFamily="34" charset="0"/>
            </a:endParaRPr>
          </a:p>
          <a:p>
            <a:pPr>
              <a:buClr>
                <a:schemeClr val="bg1"/>
              </a:buClr>
            </a:pPr>
            <a:r>
              <a:rPr lang="en-US" sz="2800">
                <a:solidFill>
                  <a:srgbClr val="000000"/>
                </a:solidFill>
                <a:latin typeface="Tahoma" pitchFamily="34" charset="0"/>
              </a:rPr>
              <a:t>Trafficking</a:t>
            </a:r>
          </a:p>
          <a:p>
            <a:pPr>
              <a:buClr>
                <a:schemeClr val="bg1"/>
              </a:buClr>
              <a:buFont typeface="Arial" charset="0"/>
              <a:buChar char="•"/>
            </a:pPr>
            <a:r>
              <a:rPr lang="en-US" sz="1600">
                <a:solidFill>
                  <a:srgbClr val="000000"/>
                </a:solidFill>
                <a:latin typeface="Tahoma" pitchFamily="34" charset="0"/>
              </a:rPr>
              <a:t> ?</a:t>
            </a:r>
          </a:p>
          <a:p>
            <a:pPr>
              <a:buClr>
                <a:schemeClr val="bg1"/>
              </a:buClr>
            </a:pPr>
            <a:endParaRPr lang="en-US">
              <a:solidFill>
                <a:srgbClr val="000000"/>
              </a:solidFill>
              <a:latin typeface="Tahoma" pitchFamily="34" charset="0"/>
            </a:endParaRPr>
          </a:p>
          <a:p>
            <a:pPr>
              <a:buClr>
                <a:schemeClr val="bg1"/>
              </a:buClr>
            </a:pPr>
            <a:r>
              <a:rPr lang="en-US" sz="2800">
                <a:solidFill>
                  <a:srgbClr val="000000"/>
                </a:solidFill>
                <a:latin typeface="Tahoma" pitchFamily="34" charset="0"/>
              </a:rPr>
              <a:t>Exportation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indictable offense:  maximum 3 years imprisonment</a:t>
            </a:r>
          </a:p>
          <a:p>
            <a:pPr>
              <a:buClr>
                <a:schemeClr val="bg1"/>
              </a:buClr>
              <a:buFont typeface="Arial" charset="0"/>
              <a:buChar char="•"/>
            </a:pPr>
            <a:r>
              <a:rPr lang="en-US" sz="1600">
                <a:solidFill>
                  <a:srgbClr val="000000"/>
                </a:solidFill>
                <a:latin typeface="Tahoma" pitchFamily="34" charset="0"/>
              </a:rPr>
              <a:t> summary conviction offense:  maximum 1 year imprisonment</a:t>
            </a:r>
          </a:p>
          <a:p>
            <a:pPr>
              <a:buClr>
                <a:schemeClr val="bg1"/>
              </a:buClr>
            </a:pPr>
            <a:endParaRPr lang="en-US">
              <a:solidFill>
                <a:srgbClr val="000000"/>
              </a:solidFill>
              <a:latin typeface="Tahoma" pitchFamily="34" charset="0"/>
            </a:endParaRPr>
          </a:p>
          <a:p>
            <a:pPr>
              <a:buClr>
                <a:schemeClr val="bg1"/>
              </a:buClr>
            </a:pPr>
            <a:r>
              <a:rPr lang="en-US" sz="2800">
                <a:solidFill>
                  <a:srgbClr val="000000"/>
                </a:solidFill>
                <a:latin typeface="Tahoma" pitchFamily="34" charset="0"/>
              </a:rPr>
              <a:t>Production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a:t>
            </a:r>
            <a:endParaRPr lang="en-US">
              <a:solidFill>
                <a:srgbClr val="000000"/>
              </a:solidFill>
              <a:latin typeface="Tahoma" pitchFamily="34" charset="0"/>
            </a:endParaRPr>
          </a:p>
        </p:txBody>
      </p:sp>
      <p:pic>
        <p:nvPicPr>
          <p:cNvPr id="137220" name="Picture 4" descr="Schedule V.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29375" y="2428875"/>
            <a:ext cx="2020888"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1" name="Rectangle 4"/>
          <p:cNvSpPr>
            <a:spLocks noChangeArrowheads="1"/>
          </p:cNvSpPr>
          <p:nvPr/>
        </p:nvSpPr>
        <p:spPr bwMode="auto">
          <a:xfrm>
            <a:off x="7715250" y="4357688"/>
            <a:ext cx="214313" cy="285750"/>
          </a:xfrm>
          <a:prstGeom prst="rect">
            <a:avLst/>
          </a:prstGeom>
          <a:solidFill>
            <a:srgbClr val="0000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US"/>
          </a:p>
        </p:txBody>
      </p:sp>
      <p:sp>
        <p:nvSpPr>
          <p:cNvPr id="137222" name="Rectangle 5"/>
          <p:cNvSpPr>
            <a:spLocks noChangeArrowheads="1"/>
          </p:cNvSpPr>
          <p:nvPr/>
        </p:nvSpPr>
        <p:spPr bwMode="auto">
          <a:xfrm>
            <a:off x="7429500" y="4357688"/>
            <a:ext cx="214313" cy="285750"/>
          </a:xfrm>
          <a:prstGeom prst="rect">
            <a:avLst/>
          </a:prstGeom>
          <a:solidFill>
            <a:schemeClr val="tx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US"/>
          </a:p>
        </p:txBody>
      </p:sp>
      <p:sp>
        <p:nvSpPr>
          <p:cNvPr id="137223" name="TextBox 6"/>
          <p:cNvSpPr txBox="1">
            <a:spLocks noChangeArrowheads="1"/>
          </p:cNvSpPr>
          <p:nvPr/>
        </p:nvSpPr>
        <p:spPr bwMode="auto">
          <a:xfrm>
            <a:off x="7373938" y="4335463"/>
            <a:ext cx="2825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600">
                <a:solidFill>
                  <a:srgbClr val="000000"/>
                </a:solidFill>
                <a:latin typeface="Tahoma" pitchFamily="34" charset="0"/>
              </a:rPr>
              <a:t>?</a:t>
            </a:r>
          </a:p>
        </p:txBody>
      </p:sp>
      <p:pic>
        <p:nvPicPr>
          <p:cNvPr id="137224"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8242" name="Rectangle 13"/>
          <p:cNvSpPr>
            <a:spLocks noGrp="1" noChangeArrowheads="1"/>
          </p:cNvSpPr>
          <p:nvPr>
            <p:ph type="body" sz="half" idx="4294967295"/>
          </p:nvPr>
        </p:nvSpPr>
        <p:spPr>
          <a:xfrm>
            <a:off x="819150" y="285750"/>
            <a:ext cx="7539038" cy="12858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Canada - Schedule VI</a:t>
            </a:r>
          </a:p>
          <a:p>
            <a:pPr algn="ctr" eaLnBrk="1" hangingPunct="1">
              <a:buFontTx/>
              <a:buNone/>
            </a:pPr>
            <a:r>
              <a:rPr lang="en-US" sz="2800" smtClean="0">
                <a:solidFill>
                  <a:schemeClr val="bg2"/>
                </a:solidFill>
                <a:effectLst/>
              </a:rPr>
              <a:t>“Precursors”</a:t>
            </a:r>
          </a:p>
          <a:p>
            <a:pPr algn="ctr" eaLnBrk="1" hangingPunct="1">
              <a:buFontTx/>
              <a:buNone/>
            </a:pPr>
            <a:endParaRPr lang="en-US" sz="3600" smtClean="0">
              <a:solidFill>
                <a:schemeClr val="bg2"/>
              </a:solidFill>
              <a:effectLst/>
            </a:endParaRPr>
          </a:p>
        </p:txBody>
      </p:sp>
      <p:sp>
        <p:nvSpPr>
          <p:cNvPr id="138243" name="Rectangle 5"/>
          <p:cNvSpPr>
            <a:spLocks noChangeArrowheads="1"/>
          </p:cNvSpPr>
          <p:nvPr/>
        </p:nvSpPr>
        <p:spPr bwMode="auto">
          <a:xfrm>
            <a:off x="714375" y="1743075"/>
            <a:ext cx="7643813"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400" b="1">
                <a:solidFill>
                  <a:srgbClr val="000000"/>
                </a:solidFill>
              </a:rPr>
              <a:t>Class A</a:t>
            </a:r>
          </a:p>
          <a:p>
            <a:r>
              <a:rPr lang="en-US" sz="2400">
                <a:solidFill>
                  <a:srgbClr val="000000"/>
                </a:solidFill>
              </a:rPr>
              <a:t>	</a:t>
            </a:r>
            <a:r>
              <a:rPr lang="en-US" sz="2000">
                <a:solidFill>
                  <a:srgbClr val="000000"/>
                </a:solidFill>
              </a:rPr>
              <a:t>Ephedrine (easily reduced into methamphetamine) </a:t>
            </a:r>
          </a:p>
          <a:p>
            <a:r>
              <a:rPr lang="en-US" sz="2000">
                <a:solidFill>
                  <a:srgbClr val="000000"/>
                </a:solidFill>
              </a:rPr>
              <a:t>	Isosafrole (used in making MDMA) </a:t>
            </a:r>
          </a:p>
          <a:p>
            <a:r>
              <a:rPr lang="en-US" sz="2000">
                <a:solidFill>
                  <a:srgbClr val="000000"/>
                </a:solidFill>
              </a:rPr>
              <a:t>	Lysergic acid (used in making LSD) </a:t>
            </a:r>
          </a:p>
          <a:p>
            <a:r>
              <a:rPr lang="en-US" sz="2000">
                <a:solidFill>
                  <a:srgbClr val="000000"/>
                </a:solidFill>
              </a:rPr>
              <a:t>	Pseudoephedrine (easily reduced into methamphetamine) </a:t>
            </a:r>
          </a:p>
          <a:p>
            <a:endParaRPr lang="en-US" sz="2400" b="1">
              <a:solidFill>
                <a:srgbClr val="000000"/>
              </a:solidFill>
            </a:endParaRPr>
          </a:p>
          <a:p>
            <a:r>
              <a:rPr lang="en-US" sz="2400" b="1">
                <a:solidFill>
                  <a:srgbClr val="000000"/>
                </a:solidFill>
              </a:rPr>
              <a:t>Class B</a:t>
            </a:r>
          </a:p>
          <a:p>
            <a:r>
              <a:rPr lang="en-US" sz="2400">
                <a:solidFill>
                  <a:srgbClr val="000000"/>
                </a:solidFill>
              </a:rPr>
              <a:t>	</a:t>
            </a:r>
            <a:r>
              <a:rPr lang="en-US" sz="2000">
                <a:solidFill>
                  <a:srgbClr val="000000"/>
                </a:solidFill>
              </a:rPr>
              <a:t>Acetone</a:t>
            </a:r>
          </a:p>
          <a:p>
            <a:r>
              <a:rPr lang="en-US" sz="2000">
                <a:solidFill>
                  <a:srgbClr val="000000"/>
                </a:solidFill>
              </a:rPr>
              <a:t>	Ethyl Ether</a:t>
            </a:r>
          </a:p>
          <a:p>
            <a:r>
              <a:rPr lang="en-US" sz="2000">
                <a:solidFill>
                  <a:srgbClr val="000000"/>
                </a:solidFill>
              </a:rPr>
              <a:t>	Hydrochloric acid</a:t>
            </a:r>
          </a:p>
          <a:p>
            <a:r>
              <a:rPr lang="en-US" sz="2000">
                <a:solidFill>
                  <a:srgbClr val="000000"/>
                </a:solidFill>
              </a:rPr>
              <a:t>	Methyl ethyl ketone</a:t>
            </a:r>
          </a:p>
          <a:p>
            <a:r>
              <a:rPr lang="en-US" sz="2000">
                <a:solidFill>
                  <a:srgbClr val="000000"/>
                </a:solidFill>
              </a:rPr>
              <a:t>	Sulfuric acid</a:t>
            </a:r>
          </a:p>
          <a:p>
            <a:r>
              <a:rPr lang="en-US" sz="2000">
                <a:solidFill>
                  <a:srgbClr val="000000"/>
                </a:solidFill>
              </a:rPr>
              <a:t>	Toluene</a:t>
            </a: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9266" name="Rectangle 13"/>
          <p:cNvSpPr>
            <a:spLocks noGrp="1" noChangeArrowheads="1"/>
          </p:cNvSpPr>
          <p:nvPr>
            <p:ph type="body" sz="half" idx="4294967295"/>
          </p:nvPr>
        </p:nvSpPr>
        <p:spPr>
          <a:xfrm>
            <a:off x="819150" y="428625"/>
            <a:ext cx="7539038" cy="71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buFontTx/>
              <a:buNone/>
            </a:pPr>
            <a:r>
              <a:rPr lang="en-US" sz="3600" smtClean="0">
                <a:solidFill>
                  <a:schemeClr val="bg2"/>
                </a:solidFill>
                <a:effectLst/>
              </a:rPr>
              <a:t>Schedule VI - Laws</a:t>
            </a:r>
          </a:p>
        </p:txBody>
      </p:sp>
      <p:sp>
        <p:nvSpPr>
          <p:cNvPr id="139267" name="TextBox 4"/>
          <p:cNvSpPr txBox="1">
            <a:spLocks noChangeArrowheads="1"/>
          </p:cNvSpPr>
          <p:nvPr/>
        </p:nvSpPr>
        <p:spPr bwMode="auto">
          <a:xfrm>
            <a:off x="214313" y="1200150"/>
            <a:ext cx="8643937" cy="384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buClr>
                <a:schemeClr val="bg1"/>
              </a:buClr>
            </a:pPr>
            <a:r>
              <a:rPr lang="en-US" sz="2400" b="1">
                <a:solidFill>
                  <a:srgbClr val="000000"/>
                </a:solidFill>
                <a:latin typeface="Tahoma" pitchFamily="34" charset="0"/>
              </a:rPr>
              <a:t>Possession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It is not an offence to possess a Schedule VI substance (?)</a:t>
            </a:r>
            <a:endParaRPr lang="en-US">
              <a:solidFill>
                <a:srgbClr val="000000"/>
              </a:solidFill>
              <a:latin typeface="Tahoma" pitchFamily="34" charset="0"/>
            </a:endParaRPr>
          </a:p>
          <a:p>
            <a:pPr>
              <a:buClr>
                <a:schemeClr val="bg1"/>
              </a:buClr>
              <a:buFont typeface="Arial" charset="0"/>
              <a:buChar cha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Trafficking</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a:t>
            </a:r>
            <a:endParaRPr lang="en-US">
              <a:solidFill>
                <a:srgbClr val="000000"/>
              </a:solidFill>
              <a:latin typeface="Tahoma" pitchFamily="34" charset="0"/>
            </a:endParaRPr>
          </a:p>
          <a:p>
            <a:pPr>
              <a:buClr>
                <a:schemeClr val="bg1"/>
              </a:buCl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Exportation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indictable offense:  maximum 3 years imprisonment</a:t>
            </a:r>
          </a:p>
          <a:p>
            <a:pPr>
              <a:buClr>
                <a:schemeClr val="bg1"/>
              </a:buClr>
              <a:buFont typeface="Arial" charset="0"/>
              <a:buChar char="•"/>
            </a:pPr>
            <a:r>
              <a:rPr lang="en-US" sz="1600">
                <a:solidFill>
                  <a:srgbClr val="000000"/>
                </a:solidFill>
                <a:latin typeface="Tahoma" pitchFamily="34" charset="0"/>
              </a:rPr>
              <a:t> summary conviction offense:  maximum 1 year imprisonment</a:t>
            </a:r>
          </a:p>
          <a:p>
            <a:pPr>
              <a:buClr>
                <a:schemeClr val="bg1"/>
              </a:buClr>
            </a:pPr>
            <a:endParaRPr lang="en-US">
              <a:solidFill>
                <a:srgbClr val="000000"/>
              </a:solidFill>
              <a:latin typeface="Tahoma" pitchFamily="34" charset="0"/>
            </a:endParaRPr>
          </a:p>
          <a:p>
            <a:pPr>
              <a:buClr>
                <a:schemeClr val="bg1"/>
              </a:buClr>
            </a:pPr>
            <a:r>
              <a:rPr lang="en-US" sz="2400" b="1">
                <a:solidFill>
                  <a:srgbClr val="000000"/>
                </a:solidFill>
                <a:latin typeface="Tahoma" pitchFamily="34" charset="0"/>
              </a:rPr>
              <a:t>Production</a:t>
            </a:r>
          </a:p>
          <a:p>
            <a:pPr>
              <a:buClr>
                <a:schemeClr val="bg1"/>
              </a:buClr>
              <a:buFont typeface="Arial" charset="0"/>
              <a:buChar char="•"/>
            </a:pPr>
            <a:r>
              <a:rPr lang="en-US">
                <a:solidFill>
                  <a:srgbClr val="000000"/>
                </a:solidFill>
                <a:latin typeface="Tahoma" pitchFamily="34" charset="0"/>
              </a:rPr>
              <a:t> </a:t>
            </a:r>
            <a:r>
              <a:rPr lang="en-US" sz="1600">
                <a:solidFill>
                  <a:srgbClr val="000000"/>
                </a:solidFill>
                <a:latin typeface="Tahoma" pitchFamily="34" charset="0"/>
              </a:rPr>
              <a:t>?</a:t>
            </a:r>
            <a:endParaRPr lang="en-US">
              <a:solidFill>
                <a:srgbClr val="000000"/>
              </a:solidFill>
              <a:latin typeface="Tahoma" pitchFamily="34" charset="0"/>
            </a:endParaRPr>
          </a:p>
        </p:txBody>
      </p:sp>
      <p:pic>
        <p:nvPicPr>
          <p:cNvPr id="139268" name="Picture 4" descr="Schedule V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00813" y="2214563"/>
            <a:ext cx="1919287"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9269" name="Rectangle 4"/>
          <p:cNvSpPr>
            <a:spLocks noChangeArrowheads="1"/>
          </p:cNvSpPr>
          <p:nvPr/>
        </p:nvSpPr>
        <p:spPr bwMode="auto">
          <a:xfrm>
            <a:off x="7715250" y="4022725"/>
            <a:ext cx="214313" cy="285750"/>
          </a:xfrm>
          <a:prstGeom prst="rect">
            <a:avLst/>
          </a:prstGeom>
          <a:solidFill>
            <a:srgbClr val="0000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US"/>
          </a:p>
        </p:txBody>
      </p:sp>
      <p:sp>
        <p:nvSpPr>
          <p:cNvPr id="139270" name="Rectangle 5"/>
          <p:cNvSpPr>
            <a:spLocks noChangeArrowheads="1"/>
          </p:cNvSpPr>
          <p:nvPr/>
        </p:nvSpPr>
        <p:spPr bwMode="auto">
          <a:xfrm>
            <a:off x="7429500" y="4022725"/>
            <a:ext cx="214313" cy="285750"/>
          </a:xfrm>
          <a:prstGeom prst="rect">
            <a:avLst/>
          </a:prstGeom>
          <a:solidFill>
            <a:schemeClr val="tx1"/>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en-US"/>
          </a:p>
        </p:txBody>
      </p:sp>
      <p:sp>
        <p:nvSpPr>
          <p:cNvPr id="139271" name="TextBox 6"/>
          <p:cNvSpPr txBox="1">
            <a:spLocks noChangeArrowheads="1"/>
          </p:cNvSpPr>
          <p:nvPr/>
        </p:nvSpPr>
        <p:spPr bwMode="auto">
          <a:xfrm>
            <a:off x="7373938" y="4000500"/>
            <a:ext cx="282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1600">
                <a:solidFill>
                  <a:srgbClr val="000000"/>
                </a:solidFill>
                <a:latin typeface="Tahoma" pitchFamily="34" charset="0"/>
              </a:rPr>
              <a:t>?</a:t>
            </a:r>
          </a:p>
        </p:txBody>
      </p:sp>
      <p:pic>
        <p:nvPicPr>
          <p:cNvPr id="139272" name="Picture 2" descr="http://neoavatara.files.wordpress.com/2009/01/happy-face_happyface_smiley_2400x24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64817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Picture 4"/>
          <p:cNvPicPr>
            <a:picLocks noChangeAspect="1" noChangeArrowheads="1"/>
          </p:cNvPicPr>
          <p:nvPr/>
        </p:nvPicPr>
        <p:blipFill>
          <a:blip r:embed="rId2"/>
          <a:srcRect/>
          <a:stretch>
            <a:fillRect/>
          </a:stretch>
        </p:blipFill>
        <p:spPr bwMode="auto">
          <a:xfrm>
            <a:off x="1576388" y="1581150"/>
            <a:ext cx="5991225" cy="4800600"/>
          </a:xfrm>
          <a:prstGeom prst="rect">
            <a:avLst/>
          </a:prstGeom>
          <a:noFill/>
          <a:ln w="9525">
            <a:noFill/>
            <a:miter lim="800000"/>
            <a:headEnd/>
            <a:tailEnd/>
          </a:ln>
        </p:spPr>
      </p:pic>
      <p:sp>
        <p:nvSpPr>
          <p:cNvPr id="88066" name="Text Box 3"/>
          <p:cNvSpPr txBox="1">
            <a:spLocks noChangeArrowheads="1"/>
          </p:cNvSpPr>
          <p:nvPr/>
        </p:nvSpPr>
        <p:spPr bwMode="auto">
          <a:xfrm>
            <a:off x="5940425" y="5348288"/>
            <a:ext cx="1463675" cy="304800"/>
          </a:xfrm>
          <a:prstGeom prst="rect">
            <a:avLst/>
          </a:prstGeom>
          <a:noFill/>
          <a:ln w="9525">
            <a:noFill/>
            <a:miter lim="800000"/>
            <a:headEnd/>
            <a:tailEnd/>
          </a:ln>
        </p:spPr>
        <p:txBody>
          <a:bodyPr wrap="none">
            <a:spAutoFit/>
          </a:bodyPr>
          <a:lstStyle/>
          <a:p>
            <a:pPr eaLnBrk="1" hangingPunct="1"/>
            <a:r>
              <a:rPr lang="en-CA" sz="1400" b="1">
                <a:solidFill>
                  <a:prstClr val="black"/>
                </a:solidFill>
                <a:latin typeface="Calibri" pitchFamily="34" charset="0"/>
              </a:rPr>
              <a:t>r = 0.52; p&lt;0.05</a:t>
            </a:r>
            <a:endParaRPr lang="en-US" sz="1400" b="1">
              <a:solidFill>
                <a:prstClr val="black"/>
              </a:solidFill>
              <a:latin typeface="Calibri" pitchFamily="34" charset="0"/>
            </a:endParaRPr>
          </a:p>
        </p:txBody>
      </p:sp>
      <p:sp>
        <p:nvSpPr>
          <p:cNvPr id="88067" name="Rectangle 5"/>
          <p:cNvSpPr>
            <a:spLocks noChangeArrowheads="1"/>
          </p:cNvSpPr>
          <p:nvPr/>
        </p:nvSpPr>
        <p:spPr bwMode="auto">
          <a:xfrm>
            <a:off x="6156325" y="5059363"/>
            <a:ext cx="1079500" cy="288925"/>
          </a:xfrm>
          <a:prstGeom prst="rect">
            <a:avLst/>
          </a:prstGeom>
          <a:solidFill>
            <a:srgbClr val="F9F9F9"/>
          </a:solidFill>
          <a:ln w="9525">
            <a:noFill/>
            <a:miter lim="800000"/>
            <a:headEnd/>
            <a:tailEnd/>
          </a:ln>
        </p:spPr>
        <p:txBody>
          <a:bodyPr wrap="none" anchor="ctr"/>
          <a:lstStyle/>
          <a:p>
            <a:pPr eaLnBrk="1" hangingPunct="1"/>
            <a:endParaRPr lang="en-US">
              <a:solidFill>
                <a:prstClr val="black"/>
              </a:solidFill>
              <a:latin typeface="Calibri" pitchFamily="34" charset="0"/>
            </a:endParaRPr>
          </a:p>
        </p:txBody>
      </p:sp>
      <p:sp>
        <p:nvSpPr>
          <p:cNvPr id="88068" name="Text Box 6"/>
          <p:cNvSpPr txBox="1">
            <a:spLocks noChangeArrowheads="1"/>
          </p:cNvSpPr>
          <p:nvPr/>
        </p:nvSpPr>
        <p:spPr bwMode="auto">
          <a:xfrm>
            <a:off x="3402013" y="5995988"/>
            <a:ext cx="2825750" cy="366712"/>
          </a:xfrm>
          <a:prstGeom prst="rect">
            <a:avLst/>
          </a:prstGeom>
          <a:solidFill>
            <a:schemeClr val="bg1"/>
          </a:solidFill>
          <a:ln w="9525">
            <a:noFill/>
            <a:miter lim="800000"/>
            <a:headEnd/>
            <a:tailEnd/>
          </a:ln>
        </p:spPr>
        <p:txBody>
          <a:bodyPr wrap="none">
            <a:spAutoFit/>
          </a:bodyPr>
          <a:lstStyle/>
          <a:p>
            <a:pPr eaLnBrk="1" hangingPunct="1"/>
            <a:r>
              <a:rPr lang="en-CA">
                <a:solidFill>
                  <a:prstClr val="black"/>
                </a:solidFill>
                <a:latin typeface="Calibri" pitchFamily="34" charset="0"/>
              </a:rPr>
              <a:t>Total Harm Score (out of 10)</a:t>
            </a:r>
            <a:endParaRPr lang="en-US">
              <a:solidFill>
                <a:prstClr val="black"/>
              </a:solidFill>
              <a:latin typeface="Calibri" pitchFamily="34" charset="0"/>
            </a:endParaRPr>
          </a:p>
        </p:txBody>
      </p:sp>
      <p:sp>
        <p:nvSpPr>
          <p:cNvPr id="88069" name="Text Box 7"/>
          <p:cNvSpPr txBox="1">
            <a:spLocks noChangeArrowheads="1"/>
          </p:cNvSpPr>
          <p:nvPr/>
        </p:nvSpPr>
        <p:spPr bwMode="auto">
          <a:xfrm>
            <a:off x="1692275" y="274638"/>
            <a:ext cx="4779963" cy="1066800"/>
          </a:xfrm>
          <a:prstGeom prst="rect">
            <a:avLst/>
          </a:prstGeom>
          <a:solidFill>
            <a:schemeClr val="bg1"/>
          </a:solidFill>
          <a:ln w="9525">
            <a:noFill/>
            <a:miter lim="800000"/>
            <a:headEnd/>
            <a:tailEnd/>
          </a:ln>
        </p:spPr>
        <p:txBody>
          <a:bodyPr wrap="none">
            <a:spAutoFit/>
          </a:bodyPr>
          <a:lstStyle/>
          <a:p>
            <a:pPr algn="ctr" eaLnBrk="1" hangingPunct="1"/>
            <a:r>
              <a:rPr lang="en-CA" sz="3200">
                <a:solidFill>
                  <a:prstClr val="black"/>
                </a:solidFill>
                <a:latin typeface="Calibri" pitchFamily="34" charset="0"/>
              </a:rPr>
              <a:t>Objective Drug Harms vs.</a:t>
            </a:r>
          </a:p>
          <a:p>
            <a:pPr algn="ctr" eaLnBrk="1" hangingPunct="1"/>
            <a:r>
              <a:rPr lang="en-CA" sz="3200">
                <a:solidFill>
                  <a:prstClr val="black"/>
                </a:solidFill>
                <a:latin typeface="Calibri" pitchFamily="34" charset="0"/>
              </a:rPr>
              <a:t>Prison Terms for Possession</a:t>
            </a:r>
            <a:endParaRPr lang="en-US" sz="3200">
              <a:solidFill>
                <a:prstClr val="black"/>
              </a:solidFill>
              <a:latin typeface="Calibri" pitchFamily="34" charset="0"/>
            </a:endParaRPr>
          </a:p>
        </p:txBody>
      </p:sp>
      <p:pic>
        <p:nvPicPr>
          <p:cNvPr id="88070" name="Picture 8" descr="flag_canada"/>
          <p:cNvPicPr>
            <a:picLocks noChangeAspect="1" noChangeArrowheads="1"/>
          </p:cNvPicPr>
          <p:nvPr/>
        </p:nvPicPr>
        <p:blipFill>
          <a:blip r:embed="rId3"/>
          <a:srcRect/>
          <a:stretch>
            <a:fillRect/>
          </a:stretch>
        </p:blipFill>
        <p:spPr bwMode="auto">
          <a:xfrm>
            <a:off x="6516688" y="476250"/>
            <a:ext cx="1016000" cy="677863"/>
          </a:xfrm>
          <a:prstGeom prst="rect">
            <a:avLst/>
          </a:prstGeom>
          <a:noFill/>
          <a:ln w="9525">
            <a:noFill/>
            <a:miter lim="800000"/>
            <a:headEnd/>
            <a:tailEnd/>
          </a:ln>
        </p:spPr>
      </p:pic>
      <p:sp>
        <p:nvSpPr>
          <p:cNvPr id="88071" name="Text Box 9"/>
          <p:cNvSpPr txBox="1">
            <a:spLocks noChangeArrowheads="1"/>
          </p:cNvSpPr>
          <p:nvPr/>
        </p:nvSpPr>
        <p:spPr bwMode="auto">
          <a:xfrm rot="-5400000">
            <a:off x="-218281" y="3339307"/>
            <a:ext cx="4044950" cy="366712"/>
          </a:xfrm>
          <a:prstGeom prst="rect">
            <a:avLst/>
          </a:prstGeom>
          <a:solidFill>
            <a:schemeClr val="bg1"/>
          </a:solidFill>
          <a:ln w="9525">
            <a:noFill/>
            <a:miter lim="800000"/>
            <a:headEnd/>
            <a:tailEnd/>
          </a:ln>
        </p:spPr>
        <p:txBody>
          <a:bodyPr wrap="none">
            <a:spAutoFit/>
          </a:bodyPr>
          <a:lstStyle/>
          <a:p>
            <a:pPr eaLnBrk="1" hangingPunct="1"/>
            <a:r>
              <a:rPr lang="en-CA">
                <a:solidFill>
                  <a:prstClr val="black"/>
                </a:solidFill>
                <a:latin typeface="Calibri" pitchFamily="34" charset="0"/>
              </a:rPr>
              <a:t>Maximum Prison Term for Possession</a:t>
            </a:r>
            <a:endParaRPr lang="en-US">
              <a:solidFill>
                <a:prstClr val="black"/>
              </a:solidFill>
              <a:latin typeface="Calibri" pitchFamily="34" charset="0"/>
            </a:endParaRPr>
          </a:p>
        </p:txBody>
      </p:sp>
      <p:sp>
        <p:nvSpPr>
          <p:cNvPr id="88072" name="Text Box 10"/>
          <p:cNvSpPr txBox="1">
            <a:spLocks noChangeArrowheads="1"/>
          </p:cNvSpPr>
          <p:nvPr/>
        </p:nvSpPr>
        <p:spPr bwMode="auto">
          <a:xfrm>
            <a:off x="6300788" y="1773238"/>
            <a:ext cx="595312"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Heroin</a:t>
            </a:r>
            <a:endParaRPr lang="en-US" sz="1000" b="1">
              <a:solidFill>
                <a:prstClr val="black"/>
              </a:solidFill>
              <a:latin typeface="Calibri" pitchFamily="34" charset="0"/>
            </a:endParaRPr>
          </a:p>
        </p:txBody>
      </p:sp>
      <p:sp>
        <p:nvSpPr>
          <p:cNvPr id="88073" name="Text Box 13"/>
          <p:cNvSpPr txBox="1">
            <a:spLocks noChangeArrowheads="1"/>
          </p:cNvSpPr>
          <p:nvPr/>
        </p:nvSpPr>
        <p:spPr bwMode="auto">
          <a:xfrm>
            <a:off x="5148263" y="1806575"/>
            <a:ext cx="685800"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Cocaine</a:t>
            </a:r>
            <a:endParaRPr lang="en-US" sz="1000" b="1">
              <a:solidFill>
                <a:prstClr val="black"/>
              </a:solidFill>
              <a:latin typeface="Calibri" pitchFamily="34" charset="0"/>
            </a:endParaRPr>
          </a:p>
        </p:txBody>
      </p:sp>
      <p:sp>
        <p:nvSpPr>
          <p:cNvPr id="88074" name="Text Box 14"/>
          <p:cNvSpPr txBox="1">
            <a:spLocks noChangeArrowheads="1"/>
          </p:cNvSpPr>
          <p:nvPr/>
        </p:nvSpPr>
        <p:spPr bwMode="auto">
          <a:xfrm>
            <a:off x="4737100" y="3857625"/>
            <a:ext cx="482600"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Barb</a:t>
            </a:r>
            <a:endParaRPr lang="en-US" sz="1000" b="1">
              <a:solidFill>
                <a:prstClr val="black"/>
              </a:solidFill>
              <a:latin typeface="Calibri" pitchFamily="34" charset="0"/>
            </a:endParaRPr>
          </a:p>
        </p:txBody>
      </p:sp>
      <p:sp>
        <p:nvSpPr>
          <p:cNvPr id="88075" name="Text Box 15"/>
          <p:cNvSpPr txBox="1">
            <a:spLocks noChangeArrowheads="1"/>
          </p:cNvSpPr>
          <p:nvPr/>
        </p:nvSpPr>
        <p:spPr bwMode="auto">
          <a:xfrm>
            <a:off x="4284663" y="1785938"/>
            <a:ext cx="863600"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Methadone</a:t>
            </a:r>
            <a:endParaRPr lang="en-US" sz="1000" b="1">
              <a:solidFill>
                <a:prstClr val="black"/>
              </a:solidFill>
              <a:latin typeface="Calibri" pitchFamily="34" charset="0"/>
            </a:endParaRPr>
          </a:p>
        </p:txBody>
      </p:sp>
      <p:sp>
        <p:nvSpPr>
          <p:cNvPr id="88076" name="Text Box 17"/>
          <p:cNvSpPr txBox="1">
            <a:spLocks noChangeArrowheads="1"/>
          </p:cNvSpPr>
          <p:nvPr/>
        </p:nvSpPr>
        <p:spPr bwMode="auto">
          <a:xfrm>
            <a:off x="3571875" y="1817688"/>
            <a:ext cx="763588"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Ketamine</a:t>
            </a:r>
            <a:endParaRPr lang="en-US" sz="1000" b="1">
              <a:solidFill>
                <a:prstClr val="black"/>
              </a:solidFill>
              <a:latin typeface="Calibri" pitchFamily="34" charset="0"/>
            </a:endParaRPr>
          </a:p>
        </p:txBody>
      </p:sp>
      <p:sp>
        <p:nvSpPr>
          <p:cNvPr id="88077" name="Text Box 18"/>
          <p:cNvSpPr txBox="1">
            <a:spLocks noChangeArrowheads="1"/>
          </p:cNvSpPr>
          <p:nvPr/>
        </p:nvSpPr>
        <p:spPr bwMode="auto">
          <a:xfrm>
            <a:off x="3492500" y="5286375"/>
            <a:ext cx="1220788"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Benzodiazepines</a:t>
            </a:r>
            <a:endParaRPr lang="en-US" sz="1000" b="1">
              <a:solidFill>
                <a:prstClr val="black"/>
              </a:solidFill>
              <a:latin typeface="Calibri" pitchFamily="34" charset="0"/>
            </a:endParaRPr>
          </a:p>
        </p:txBody>
      </p:sp>
      <p:sp>
        <p:nvSpPr>
          <p:cNvPr id="88078" name="Text Box 16"/>
          <p:cNvSpPr txBox="1">
            <a:spLocks noChangeArrowheads="1"/>
          </p:cNvSpPr>
          <p:nvPr/>
        </p:nvSpPr>
        <p:spPr bwMode="auto">
          <a:xfrm>
            <a:off x="4129088" y="5461000"/>
            <a:ext cx="658812"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Alcohol</a:t>
            </a:r>
            <a:endParaRPr lang="en-US" sz="1000" b="1">
              <a:solidFill>
                <a:prstClr val="black"/>
              </a:solidFill>
              <a:latin typeface="Calibri" pitchFamily="34" charset="0"/>
            </a:endParaRPr>
          </a:p>
        </p:txBody>
      </p:sp>
      <p:sp>
        <p:nvSpPr>
          <p:cNvPr id="88079" name="Text Box 19"/>
          <p:cNvSpPr txBox="1">
            <a:spLocks noChangeArrowheads="1"/>
          </p:cNvSpPr>
          <p:nvPr/>
        </p:nvSpPr>
        <p:spPr bwMode="auto">
          <a:xfrm>
            <a:off x="3708400" y="3889375"/>
            <a:ext cx="554038"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Amph</a:t>
            </a:r>
            <a:endParaRPr lang="en-US" sz="1000" b="1">
              <a:solidFill>
                <a:prstClr val="black"/>
              </a:solidFill>
              <a:latin typeface="Calibri" pitchFamily="34" charset="0"/>
            </a:endParaRPr>
          </a:p>
        </p:txBody>
      </p:sp>
      <p:sp>
        <p:nvSpPr>
          <p:cNvPr id="88080" name="Text Box 20"/>
          <p:cNvSpPr txBox="1">
            <a:spLocks noChangeArrowheads="1"/>
          </p:cNvSpPr>
          <p:nvPr/>
        </p:nvSpPr>
        <p:spPr bwMode="auto">
          <a:xfrm>
            <a:off x="3492500" y="5480050"/>
            <a:ext cx="714375"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Tobacco</a:t>
            </a:r>
            <a:endParaRPr lang="en-US" sz="1000" b="1">
              <a:solidFill>
                <a:prstClr val="black"/>
              </a:solidFill>
              <a:latin typeface="Calibri" pitchFamily="34" charset="0"/>
            </a:endParaRPr>
          </a:p>
        </p:txBody>
      </p:sp>
      <p:sp>
        <p:nvSpPr>
          <p:cNvPr id="88081" name="Text Box 21"/>
          <p:cNvSpPr txBox="1">
            <a:spLocks noChangeArrowheads="1"/>
          </p:cNvSpPr>
          <p:nvPr/>
        </p:nvSpPr>
        <p:spPr bwMode="auto">
          <a:xfrm>
            <a:off x="2843213" y="2817813"/>
            <a:ext cx="763587"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Cannabis</a:t>
            </a:r>
            <a:endParaRPr lang="en-US" sz="1000" b="1">
              <a:solidFill>
                <a:prstClr val="black"/>
              </a:solidFill>
              <a:latin typeface="Calibri" pitchFamily="34" charset="0"/>
            </a:endParaRPr>
          </a:p>
        </p:txBody>
      </p:sp>
      <p:sp>
        <p:nvSpPr>
          <p:cNvPr id="88082" name="Text Box 24"/>
          <p:cNvSpPr txBox="1">
            <a:spLocks noChangeArrowheads="1"/>
          </p:cNvSpPr>
          <p:nvPr/>
        </p:nvSpPr>
        <p:spPr bwMode="auto">
          <a:xfrm>
            <a:off x="2143125" y="5389563"/>
            <a:ext cx="700088"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Steroids</a:t>
            </a:r>
            <a:endParaRPr lang="en-US" sz="1000" b="1">
              <a:solidFill>
                <a:prstClr val="black"/>
              </a:solidFill>
              <a:latin typeface="Calibri" pitchFamily="34" charset="0"/>
            </a:endParaRPr>
          </a:p>
        </p:txBody>
      </p:sp>
      <p:sp>
        <p:nvSpPr>
          <p:cNvPr id="88083" name="Text Box 22"/>
          <p:cNvSpPr txBox="1">
            <a:spLocks noChangeArrowheads="1"/>
          </p:cNvSpPr>
          <p:nvPr/>
        </p:nvSpPr>
        <p:spPr bwMode="auto">
          <a:xfrm>
            <a:off x="2779713" y="5389563"/>
            <a:ext cx="720725"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Solvents</a:t>
            </a:r>
            <a:endParaRPr lang="en-US" sz="1000" b="1">
              <a:solidFill>
                <a:prstClr val="black"/>
              </a:solidFill>
              <a:latin typeface="Calibri" pitchFamily="34" charset="0"/>
            </a:endParaRPr>
          </a:p>
        </p:txBody>
      </p:sp>
      <p:sp>
        <p:nvSpPr>
          <p:cNvPr id="88084" name="Text Box 25"/>
          <p:cNvSpPr txBox="1">
            <a:spLocks noChangeArrowheads="1"/>
          </p:cNvSpPr>
          <p:nvPr/>
        </p:nvSpPr>
        <p:spPr bwMode="auto">
          <a:xfrm>
            <a:off x="2411413" y="3714750"/>
            <a:ext cx="476250"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GHB</a:t>
            </a:r>
            <a:endParaRPr lang="en-US" sz="1000" b="1">
              <a:solidFill>
                <a:prstClr val="black"/>
              </a:solidFill>
              <a:latin typeface="Calibri" pitchFamily="34" charset="0"/>
            </a:endParaRPr>
          </a:p>
        </p:txBody>
      </p:sp>
      <p:sp>
        <p:nvSpPr>
          <p:cNvPr id="88085" name="Text Box 26"/>
          <p:cNvSpPr txBox="1">
            <a:spLocks noChangeArrowheads="1"/>
          </p:cNvSpPr>
          <p:nvPr/>
        </p:nvSpPr>
        <p:spPr bwMode="auto">
          <a:xfrm>
            <a:off x="2143125" y="3967163"/>
            <a:ext cx="669925"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Ecstasy</a:t>
            </a:r>
            <a:endParaRPr lang="en-US" sz="1000" b="1">
              <a:solidFill>
                <a:prstClr val="black"/>
              </a:solidFill>
              <a:latin typeface="Calibri" pitchFamily="34" charset="0"/>
            </a:endParaRPr>
          </a:p>
        </p:txBody>
      </p:sp>
      <p:sp>
        <p:nvSpPr>
          <p:cNvPr id="88086" name="Text Box 23"/>
          <p:cNvSpPr txBox="1">
            <a:spLocks noChangeArrowheads="1"/>
          </p:cNvSpPr>
          <p:nvPr/>
        </p:nvSpPr>
        <p:spPr bwMode="auto">
          <a:xfrm>
            <a:off x="2786063" y="3857625"/>
            <a:ext cx="447675" cy="254000"/>
          </a:xfrm>
          <a:prstGeom prst="rect">
            <a:avLst/>
          </a:prstGeom>
          <a:solidFill>
            <a:schemeClr val="bg1"/>
          </a:solidFill>
          <a:ln w="9525">
            <a:solidFill>
              <a:schemeClr val="tx1"/>
            </a:solidFill>
            <a:miter lim="800000"/>
            <a:headEnd/>
            <a:tailEnd/>
          </a:ln>
        </p:spPr>
        <p:txBody>
          <a:bodyPr wrap="none">
            <a:spAutoFit/>
          </a:bodyPr>
          <a:lstStyle/>
          <a:p>
            <a:pPr eaLnBrk="1" hangingPunct="1"/>
            <a:r>
              <a:rPr lang="en-CA" sz="1000" b="1">
                <a:solidFill>
                  <a:prstClr val="black"/>
                </a:solidFill>
                <a:latin typeface="Calibri" pitchFamily="34" charset="0"/>
              </a:rPr>
              <a:t>LSD</a:t>
            </a:r>
            <a:endParaRPr lang="en-US" sz="1000" b="1">
              <a:solidFill>
                <a:prstClr val="black"/>
              </a:solidFill>
              <a:latin typeface="Calibri" pitchFamily="34" charset="0"/>
            </a:endParaRPr>
          </a:p>
        </p:txBody>
      </p:sp>
      <p:sp>
        <p:nvSpPr>
          <p:cNvPr id="88088" name="Text Box 14"/>
          <p:cNvSpPr txBox="1">
            <a:spLocks noChangeArrowheads="1"/>
          </p:cNvSpPr>
          <p:nvPr/>
        </p:nvSpPr>
        <p:spPr bwMode="auto">
          <a:xfrm>
            <a:off x="2208213" y="5776913"/>
            <a:ext cx="347662" cy="244475"/>
          </a:xfrm>
          <a:prstGeom prst="rect">
            <a:avLst/>
          </a:prstGeom>
          <a:solidFill>
            <a:schemeClr val="bg1"/>
          </a:solidFill>
          <a:ln w="9525">
            <a:noFill/>
            <a:miter lim="800000"/>
            <a:headEnd/>
            <a:tailEnd/>
          </a:ln>
        </p:spPr>
        <p:txBody>
          <a:bodyPr wrap="none">
            <a:spAutoFit/>
          </a:bodyPr>
          <a:lstStyle/>
          <a:p>
            <a:pPr eaLnBrk="1" hangingPunct="1"/>
            <a:r>
              <a:rPr lang="en-CA" sz="1000" b="1">
                <a:solidFill>
                  <a:prstClr val="black"/>
                </a:solidFill>
                <a:latin typeface="Calibri" pitchFamily="34" charset="0"/>
              </a:rPr>
              <a:t>3.3</a:t>
            </a:r>
            <a:endParaRPr lang="en-US" sz="1000" b="1">
              <a:solidFill>
                <a:prstClr val="black"/>
              </a:solidFill>
              <a:latin typeface="Calibri" pitchFamily="34" charset="0"/>
            </a:endParaRPr>
          </a:p>
        </p:txBody>
      </p:sp>
      <p:sp>
        <p:nvSpPr>
          <p:cNvPr id="88089" name="Text Box 14"/>
          <p:cNvSpPr txBox="1">
            <a:spLocks noChangeArrowheads="1"/>
          </p:cNvSpPr>
          <p:nvPr/>
        </p:nvSpPr>
        <p:spPr bwMode="auto">
          <a:xfrm>
            <a:off x="4584700" y="5776913"/>
            <a:ext cx="347663" cy="244475"/>
          </a:xfrm>
          <a:prstGeom prst="rect">
            <a:avLst/>
          </a:prstGeom>
          <a:solidFill>
            <a:schemeClr val="bg1"/>
          </a:solidFill>
          <a:ln w="9525">
            <a:noFill/>
            <a:miter lim="800000"/>
            <a:headEnd/>
            <a:tailEnd/>
          </a:ln>
        </p:spPr>
        <p:txBody>
          <a:bodyPr wrap="none">
            <a:spAutoFit/>
          </a:bodyPr>
          <a:lstStyle/>
          <a:p>
            <a:pPr eaLnBrk="1" hangingPunct="1"/>
            <a:r>
              <a:rPr lang="en-CA" sz="1000" b="1">
                <a:solidFill>
                  <a:prstClr val="black"/>
                </a:solidFill>
                <a:latin typeface="Calibri" pitchFamily="34" charset="0"/>
              </a:rPr>
              <a:t>6.6</a:t>
            </a:r>
            <a:endParaRPr lang="en-US" sz="1000" b="1">
              <a:solidFill>
                <a:prstClr val="black"/>
              </a:solidFill>
              <a:latin typeface="Calibri" pitchFamily="34" charset="0"/>
            </a:endParaRPr>
          </a:p>
        </p:txBody>
      </p:sp>
      <p:sp>
        <p:nvSpPr>
          <p:cNvPr id="88090" name="Text Box 14"/>
          <p:cNvSpPr txBox="1">
            <a:spLocks noChangeArrowheads="1"/>
          </p:cNvSpPr>
          <p:nvPr/>
        </p:nvSpPr>
        <p:spPr bwMode="auto">
          <a:xfrm>
            <a:off x="7019925" y="5776913"/>
            <a:ext cx="314325" cy="244475"/>
          </a:xfrm>
          <a:prstGeom prst="rect">
            <a:avLst/>
          </a:prstGeom>
          <a:solidFill>
            <a:schemeClr val="bg1"/>
          </a:solidFill>
          <a:ln w="9525">
            <a:noFill/>
            <a:miter lim="800000"/>
            <a:headEnd/>
            <a:tailEnd/>
          </a:ln>
        </p:spPr>
        <p:txBody>
          <a:bodyPr wrap="none">
            <a:spAutoFit/>
          </a:bodyPr>
          <a:lstStyle/>
          <a:p>
            <a:pPr eaLnBrk="1" hangingPunct="1"/>
            <a:r>
              <a:rPr lang="en-CA" sz="1000" b="1">
                <a:solidFill>
                  <a:prstClr val="black"/>
                </a:solidFill>
                <a:latin typeface="Calibri" pitchFamily="34" charset="0"/>
              </a:rPr>
              <a:t>10</a:t>
            </a:r>
            <a:endParaRPr lang="en-US" sz="1000" b="1">
              <a:solidFill>
                <a:prstClr val="black"/>
              </a:solidFill>
              <a:latin typeface="Calibri" pitchFamily="34" charset="0"/>
            </a:endParaRPr>
          </a:p>
        </p:txBody>
      </p:sp>
      <p:sp>
        <p:nvSpPr>
          <p:cNvPr id="88091" name="Text Box 14"/>
          <p:cNvSpPr txBox="1">
            <a:spLocks noChangeArrowheads="1"/>
          </p:cNvSpPr>
          <p:nvPr/>
        </p:nvSpPr>
        <p:spPr bwMode="auto">
          <a:xfrm>
            <a:off x="3419475" y="5776913"/>
            <a:ext cx="347663" cy="244475"/>
          </a:xfrm>
          <a:prstGeom prst="rect">
            <a:avLst/>
          </a:prstGeom>
          <a:solidFill>
            <a:schemeClr val="bg1"/>
          </a:solidFill>
          <a:ln w="9525">
            <a:noFill/>
            <a:miter lim="800000"/>
            <a:headEnd/>
            <a:tailEnd/>
          </a:ln>
        </p:spPr>
        <p:txBody>
          <a:bodyPr wrap="none">
            <a:spAutoFit/>
          </a:bodyPr>
          <a:lstStyle/>
          <a:p>
            <a:pPr eaLnBrk="1" hangingPunct="1"/>
            <a:r>
              <a:rPr lang="en-CA" sz="1000" b="1">
                <a:solidFill>
                  <a:prstClr val="black"/>
                </a:solidFill>
                <a:latin typeface="Calibri" pitchFamily="34" charset="0"/>
              </a:rPr>
              <a:t>5.0</a:t>
            </a:r>
            <a:endParaRPr lang="en-US" sz="1000" b="1">
              <a:solidFill>
                <a:prstClr val="black"/>
              </a:solidFill>
              <a:latin typeface="Calibri" pitchFamily="34" charset="0"/>
            </a:endParaRPr>
          </a:p>
        </p:txBody>
      </p:sp>
      <p:sp>
        <p:nvSpPr>
          <p:cNvPr id="88092" name="Text Box 14"/>
          <p:cNvSpPr txBox="1">
            <a:spLocks noChangeArrowheads="1"/>
          </p:cNvSpPr>
          <p:nvPr/>
        </p:nvSpPr>
        <p:spPr bwMode="auto">
          <a:xfrm>
            <a:off x="5867400" y="5776913"/>
            <a:ext cx="347663" cy="244475"/>
          </a:xfrm>
          <a:prstGeom prst="rect">
            <a:avLst/>
          </a:prstGeom>
          <a:solidFill>
            <a:schemeClr val="bg1"/>
          </a:solidFill>
          <a:ln w="9525">
            <a:noFill/>
            <a:miter lim="800000"/>
            <a:headEnd/>
            <a:tailEnd/>
          </a:ln>
        </p:spPr>
        <p:txBody>
          <a:bodyPr wrap="none">
            <a:spAutoFit/>
          </a:bodyPr>
          <a:lstStyle/>
          <a:p>
            <a:pPr eaLnBrk="1" hangingPunct="1"/>
            <a:r>
              <a:rPr lang="en-CA" sz="1000" b="1">
                <a:solidFill>
                  <a:prstClr val="black"/>
                </a:solidFill>
                <a:latin typeface="Calibri" pitchFamily="34" charset="0"/>
              </a:rPr>
              <a:t>8.3</a:t>
            </a:r>
            <a:endParaRPr lang="en-US" sz="1000" b="1">
              <a:solidFill>
                <a:prstClr val="black"/>
              </a:solidFill>
              <a:latin typeface="Calibri" pitchFamily="34" charset="0"/>
            </a:endParaRPr>
          </a:p>
        </p:txBody>
      </p:sp>
    </p:spTree>
    <p:extLst>
      <p:ext uri="{BB962C8B-B14F-4D97-AF65-F5344CB8AC3E}">
        <p14:creationId xmlns:p14="http://schemas.microsoft.com/office/powerpoint/2010/main" val="640020256"/>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Box 5"/>
          <p:cNvSpPr txBox="1">
            <a:spLocks noChangeArrowheads="1"/>
          </p:cNvSpPr>
          <p:nvPr/>
        </p:nvSpPr>
        <p:spPr bwMode="auto">
          <a:xfrm>
            <a:off x="228600" y="152400"/>
            <a:ext cx="8628063"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a:solidFill>
                  <a:srgbClr val="000000"/>
                </a:solidFill>
                <a:latin typeface="Tahoma" pitchFamily="34" charset="0"/>
              </a:rPr>
              <a:t>Important:</a:t>
            </a:r>
          </a:p>
          <a:p>
            <a:pPr algn="ctr"/>
            <a:endParaRPr lang="en-US" sz="2400">
              <a:solidFill>
                <a:srgbClr val="000000"/>
              </a:solidFill>
              <a:latin typeface="Tahoma" pitchFamily="34" charset="0"/>
            </a:endParaRPr>
          </a:p>
          <a:p>
            <a:pPr algn="ctr"/>
            <a:r>
              <a:rPr lang="en-US" sz="2000">
                <a:solidFill>
                  <a:srgbClr val="000000"/>
                </a:solidFill>
                <a:latin typeface="Tahoma" pitchFamily="34" charset="0"/>
              </a:rPr>
              <a:t>There is a clause in the </a:t>
            </a:r>
            <a:r>
              <a:rPr lang="en-US" sz="2000" b="1">
                <a:solidFill>
                  <a:srgbClr val="000000"/>
                </a:solidFill>
                <a:latin typeface="Tahoma" pitchFamily="34" charset="0"/>
              </a:rPr>
              <a:t>Controlled Drugs and Substances Act</a:t>
            </a:r>
            <a:r>
              <a:rPr lang="en-US" sz="2000">
                <a:solidFill>
                  <a:srgbClr val="000000"/>
                </a:solidFill>
                <a:latin typeface="Tahoma" pitchFamily="34" charset="0"/>
              </a:rPr>
              <a:t> which essentially states that any drug not currently listed, but which has chemical properties or behavioural effects similar to a drug which is listed, can be inserted into the Act without Parliamentary approval or notice</a:t>
            </a:r>
          </a:p>
        </p:txBody>
      </p:sp>
      <p:pic>
        <p:nvPicPr>
          <p:cNvPr id="144387" name="Picture 2" descr="http://www.free-press-release.com/members/members_pic/200904/img/12392464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238" y="2438400"/>
            <a:ext cx="2062162" cy="307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388" name="Picture 4" descr="http://www.herbalfire.com/images/salvia-d-divinoru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4800" y="2474913"/>
            <a:ext cx="313848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8|4.7"/>
</p:tagLst>
</file>

<file path=ppt/theme/theme1.xml><?xml version="1.0" encoding="utf-8"?>
<a:theme xmlns:a="http://schemas.openxmlformats.org/drawingml/2006/main" name="Slit">
  <a:themeElements>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fontScheme name="Slit">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lit 1">
        <a:dk1>
          <a:srgbClr val="8C0000"/>
        </a:dk1>
        <a:lt1>
          <a:srgbClr val="FFFFFF"/>
        </a:lt1>
        <a:dk2>
          <a:srgbClr val="720000"/>
        </a:dk2>
        <a:lt2>
          <a:srgbClr val="FFFFCC"/>
        </a:lt2>
        <a:accent1>
          <a:srgbClr val="FF3300"/>
        </a:accent1>
        <a:accent2>
          <a:srgbClr val="BE7960"/>
        </a:accent2>
        <a:accent3>
          <a:srgbClr val="BCAAAA"/>
        </a:accent3>
        <a:accent4>
          <a:srgbClr val="DADADA"/>
        </a:accent4>
        <a:accent5>
          <a:srgbClr val="FFADAA"/>
        </a:accent5>
        <a:accent6>
          <a:srgbClr val="AC6D56"/>
        </a:accent6>
        <a:hlink>
          <a:srgbClr val="FFCC66"/>
        </a:hlink>
        <a:folHlink>
          <a:srgbClr val="FF9900"/>
        </a:folHlink>
      </a:clrScheme>
      <a:clrMap bg1="dk2" tx1="lt1" bg2="dk1" tx2="lt2" accent1="accent1" accent2="accent2" accent3="accent3" accent4="accent4" accent5="accent5" accent6="accent6" hlink="hlink" folHlink="folHlink"/>
    </a:extraClrScheme>
    <a:extraClrScheme>
      <a:clrScheme name="Slit 2">
        <a:dk1>
          <a:srgbClr val="674E2F"/>
        </a:dk1>
        <a:lt1>
          <a:srgbClr val="FFFFFF"/>
        </a:lt1>
        <a:dk2>
          <a:srgbClr val="533F27"/>
        </a:dk2>
        <a:lt2>
          <a:srgbClr val="D8B274"/>
        </a:lt2>
        <a:accent1>
          <a:srgbClr val="CC9900"/>
        </a:accent1>
        <a:accent2>
          <a:srgbClr val="8F5F2F"/>
        </a:accent2>
        <a:accent3>
          <a:srgbClr val="B3AFAC"/>
        </a:accent3>
        <a:accent4>
          <a:srgbClr val="DADADA"/>
        </a:accent4>
        <a:accent5>
          <a:srgbClr val="E2CAAA"/>
        </a:accent5>
        <a:accent6>
          <a:srgbClr val="81552A"/>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lit 3">
        <a:dk1>
          <a:srgbClr val="646464"/>
        </a:dk1>
        <a:lt1>
          <a:srgbClr val="FFFFFF"/>
        </a:lt1>
        <a:dk2>
          <a:srgbClr val="545454"/>
        </a:dk2>
        <a:lt2>
          <a:srgbClr val="D4D4CE"/>
        </a:lt2>
        <a:accent1>
          <a:srgbClr val="49747D"/>
        </a:accent1>
        <a:accent2>
          <a:srgbClr val="8F9699"/>
        </a:accent2>
        <a:accent3>
          <a:srgbClr val="B3B3B3"/>
        </a:accent3>
        <a:accent4>
          <a:srgbClr val="DADADA"/>
        </a:accent4>
        <a:accent5>
          <a:srgbClr val="B1BCBF"/>
        </a:accent5>
        <a:accent6>
          <a:srgbClr val="81878A"/>
        </a:accent6>
        <a:hlink>
          <a:srgbClr val="8DC4D7"/>
        </a:hlink>
        <a:folHlink>
          <a:srgbClr val="7FB97F"/>
        </a:folHlink>
      </a:clrScheme>
      <a:clrMap bg1="dk2" tx1="lt1" bg2="dk1" tx2="lt2" accent1="accent1" accent2="accent2" accent3="accent3" accent4="accent4" accent5="accent5" accent6="accent6" hlink="hlink" folHlink="folHlink"/>
    </a:extraClrScheme>
    <a:extraClrScheme>
      <a:clrScheme name="Slit 4">
        <a:dk1>
          <a:srgbClr val="3A7400"/>
        </a:dk1>
        <a:lt1>
          <a:srgbClr val="FFFFFF"/>
        </a:lt1>
        <a:dk2>
          <a:srgbClr val="2E5C00"/>
        </a:dk2>
        <a:lt2>
          <a:srgbClr val="FFFFFF"/>
        </a:lt2>
        <a:accent1>
          <a:srgbClr val="79CA02"/>
        </a:accent1>
        <a:accent2>
          <a:srgbClr val="008080"/>
        </a:accent2>
        <a:accent3>
          <a:srgbClr val="ADB5AA"/>
        </a:accent3>
        <a:accent4>
          <a:srgbClr val="DADADA"/>
        </a:accent4>
        <a:accent5>
          <a:srgbClr val="BEE1AA"/>
        </a:accent5>
        <a:accent6>
          <a:srgbClr val="007373"/>
        </a:accent6>
        <a:hlink>
          <a:srgbClr val="A8DE0E"/>
        </a:hlink>
        <a:folHlink>
          <a:srgbClr val="00CC66"/>
        </a:folHlink>
      </a:clrScheme>
      <a:clrMap bg1="dk2" tx1="lt1" bg2="dk1" tx2="lt2" accent1="accent1" accent2="accent2" accent3="accent3" accent4="accent4" accent5="accent5" accent6="accent6" hlink="hlink" folHlink="folHlink"/>
    </a:extraClrScheme>
    <a:extraClrScheme>
      <a:clrScheme name="Slit 5">
        <a:dk1>
          <a:srgbClr val="008885"/>
        </a:dk1>
        <a:lt1>
          <a:srgbClr val="FFFFFF"/>
        </a:lt1>
        <a:dk2>
          <a:srgbClr val="007572"/>
        </a:dk2>
        <a:lt2>
          <a:srgbClr val="FFFF99"/>
        </a:lt2>
        <a:accent1>
          <a:srgbClr val="33CCCC"/>
        </a:accent1>
        <a:accent2>
          <a:srgbClr val="6D6FC7"/>
        </a:accent2>
        <a:accent3>
          <a:srgbClr val="AABDBC"/>
        </a:accent3>
        <a:accent4>
          <a:srgbClr val="DADADA"/>
        </a:accent4>
        <a:accent5>
          <a:srgbClr val="ADE2E2"/>
        </a:accent5>
        <a:accent6>
          <a:srgbClr val="6264B4"/>
        </a:accent6>
        <a:hlink>
          <a:srgbClr val="FFFFCC"/>
        </a:hlink>
        <a:folHlink>
          <a:srgbClr val="00FF00"/>
        </a:folHlink>
      </a:clrScheme>
      <a:clrMap bg1="dk2" tx1="lt1" bg2="dk1" tx2="lt2" accent1="accent1" accent2="accent2" accent3="accent3" accent4="accent4" accent5="accent5" accent6="accent6" hlink="hlink" folHlink="folHlink"/>
    </a:extraClrScheme>
    <a:extraClrScheme>
      <a:clrScheme name="Slit 6">
        <a:dk1>
          <a:srgbClr val="0000AC"/>
        </a:dk1>
        <a:lt1>
          <a:srgbClr val="FFFFFF"/>
        </a:lt1>
        <a:dk2>
          <a:srgbClr val="000086"/>
        </a:dk2>
        <a:lt2>
          <a:srgbClr val="CCFFFF"/>
        </a:lt2>
        <a:accent1>
          <a:srgbClr val="0099FF"/>
        </a:accent1>
        <a:accent2>
          <a:srgbClr val="00B000"/>
        </a:accent2>
        <a:accent3>
          <a:srgbClr val="AAAAC3"/>
        </a:accent3>
        <a:accent4>
          <a:srgbClr val="DADADA"/>
        </a:accent4>
        <a:accent5>
          <a:srgbClr val="AACAFF"/>
        </a:accent5>
        <a:accent6>
          <a:srgbClr val="009F00"/>
        </a:accent6>
        <a:hlink>
          <a:srgbClr val="FFE701"/>
        </a:hlink>
        <a:folHlink>
          <a:srgbClr val="FF9900"/>
        </a:folHlink>
      </a:clrScheme>
      <a:clrMap bg1="dk2" tx1="lt1" bg2="dk1" tx2="lt2" accent1="accent1" accent2="accent2" accent3="accent3" accent4="accent4" accent5="accent5" accent6="accent6" hlink="hlink" folHlink="folHlink"/>
    </a:extraClrScheme>
    <a:extraClrScheme>
      <a:clrScheme name="Slit 7">
        <a:dk1>
          <a:srgbClr val="7474A2"/>
        </a:dk1>
        <a:lt1>
          <a:srgbClr val="FFFFFF"/>
        </a:lt1>
        <a:dk2>
          <a:srgbClr val="5E5E8E"/>
        </a:dk2>
        <a:lt2>
          <a:srgbClr val="D1D1DF"/>
        </a:lt2>
        <a:accent1>
          <a:srgbClr val="CC66FF"/>
        </a:accent1>
        <a:accent2>
          <a:srgbClr val="6666FF"/>
        </a:accent2>
        <a:accent3>
          <a:srgbClr val="B6B6C6"/>
        </a:accent3>
        <a:accent4>
          <a:srgbClr val="DADADA"/>
        </a:accent4>
        <a:accent5>
          <a:srgbClr val="E2B8FF"/>
        </a:accent5>
        <a:accent6>
          <a:srgbClr val="5C5CE7"/>
        </a:accent6>
        <a:hlink>
          <a:srgbClr val="FFCC99"/>
        </a:hlink>
        <a:folHlink>
          <a:srgbClr val="CCCCFF"/>
        </a:folHlink>
      </a:clrScheme>
      <a:clrMap bg1="dk2" tx1="lt1" bg2="dk1" tx2="lt2" accent1="accent1" accent2="accent2" accent3="accent3" accent4="accent4" accent5="accent5" accent6="accent6" hlink="hlink" folHlink="folHlink"/>
    </a:extraClrScheme>
    <a:extraClrScheme>
      <a:clrScheme name="Slit 8">
        <a:dk1>
          <a:srgbClr val="000000"/>
        </a:dk1>
        <a:lt1>
          <a:srgbClr val="D0DAE2"/>
        </a:lt1>
        <a:dk2>
          <a:srgbClr val="000000"/>
        </a:dk2>
        <a:lt2>
          <a:srgbClr val="E7EDF1"/>
        </a:lt2>
        <a:accent1>
          <a:srgbClr val="33CCCC"/>
        </a:accent1>
        <a:accent2>
          <a:srgbClr val="0099CC"/>
        </a:accent2>
        <a:accent3>
          <a:srgbClr val="E4EAEE"/>
        </a:accent3>
        <a:accent4>
          <a:srgbClr val="000000"/>
        </a:accent4>
        <a:accent5>
          <a:srgbClr val="ADE2E2"/>
        </a:accent5>
        <a:accent6>
          <a:srgbClr val="008AB9"/>
        </a:accent6>
        <a:hlink>
          <a:srgbClr val="3333CC"/>
        </a:hlink>
        <a:folHlink>
          <a:srgbClr val="008080"/>
        </a:folHlink>
      </a:clrScheme>
      <a:clrMap bg1="lt1" tx1="dk1" bg2="lt2" tx2="dk2" accent1="accent1" accent2="accent2" accent3="accent3" accent4="accent4" accent5="accent5" accent6="accent6" hlink="hlink" folHlink="folHlink"/>
    </a:extraClrScheme>
    <a:extraClrScheme>
      <a:clrScheme name="Slit 9">
        <a:dk1>
          <a:srgbClr val="000000"/>
        </a:dk1>
        <a:lt1>
          <a:srgbClr val="FFFFFF"/>
        </a:lt1>
        <a:dk2>
          <a:srgbClr val="000000"/>
        </a:dk2>
        <a:lt2>
          <a:srgbClr val="E6E6E6"/>
        </a:lt2>
        <a:accent1>
          <a:srgbClr val="66CCFF"/>
        </a:accent1>
        <a:accent2>
          <a:srgbClr val="9999FF"/>
        </a:accent2>
        <a:accent3>
          <a:srgbClr val="FFFFFF"/>
        </a:accent3>
        <a:accent4>
          <a:srgbClr val="000000"/>
        </a:accent4>
        <a:accent5>
          <a:srgbClr val="B8E2FF"/>
        </a:accent5>
        <a:accent6>
          <a:srgbClr val="8A8AE7"/>
        </a:accent6>
        <a:hlink>
          <a:srgbClr val="3333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3200" b="0" i="0" u="none" strike="noStrike" cap="none" normalizeH="0" baseline="0" smtClean="0">
            <a:ln>
              <a:noFill/>
            </a:ln>
            <a:solidFill>
              <a:schemeClr val="tx1"/>
            </a:solidFill>
            <a:effectLst/>
            <a:latin typeface="Arial" charset="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16244</TotalTime>
  <Words>3235</Words>
  <Application>Microsoft Office PowerPoint</Application>
  <PresentationFormat>On-screen Show (4:3)</PresentationFormat>
  <Paragraphs>842</Paragraphs>
  <Slides>92</Slides>
  <Notes>11</Notes>
  <HiddenSlides>0</HiddenSlides>
  <MMClips>0</MMClips>
  <ScaleCrop>false</ScaleCrop>
  <HeadingPairs>
    <vt:vector size="4" baseType="variant">
      <vt:variant>
        <vt:lpstr>Theme</vt:lpstr>
      </vt:variant>
      <vt:variant>
        <vt:i4>4</vt:i4>
      </vt:variant>
      <vt:variant>
        <vt:lpstr>Slide Titles</vt:lpstr>
      </vt:variant>
      <vt:variant>
        <vt:i4>92</vt:i4>
      </vt:variant>
    </vt:vector>
  </HeadingPairs>
  <TitlesOfParts>
    <vt:vector size="96" baseType="lpstr">
      <vt:lpstr>Slit</vt:lpstr>
      <vt:lpstr>Blends</vt:lpstr>
      <vt:lpstr>Office Theme</vt:lpstr>
      <vt:lpstr>1_Office Theme</vt:lpstr>
      <vt:lpstr>PS 268  Drugs and Behaviour</vt:lpstr>
      <vt:lpstr>Contact Information</vt:lpstr>
      <vt:lpstr>PowerPoint Presentation</vt:lpstr>
      <vt:lpstr>Final Grade Determination</vt:lpstr>
      <vt:lpstr>All tests in this course will be conducted ONLINE, with questions delivered via MyLS, with webcam proctoring.</vt:lpstr>
      <vt:lpstr>Multiple choice question building assignment</vt:lpstr>
      <vt:lpstr>“I bombed a midterm OR I’m not very good at multiple choice… What can I do to get more marks?”</vt:lpstr>
      <vt:lpstr>2% Course Bonus</vt:lpstr>
      <vt:lpstr>Bonus Marks – 1%</vt:lpstr>
      <vt:lpstr>BIG challenges in this course: pre-existing “knowledge” about drugs…</vt:lpstr>
      <vt:lpstr>My approach to the lectures:</vt:lpstr>
      <vt:lpstr>BIG challenges in this course: making a personal judgement about what is said (and possibly telling your friends / parents)</vt:lpstr>
      <vt:lpstr>BIG challenges in this course: taking things out of context (and possibly telling your friends / parents)</vt:lpstr>
      <vt:lpstr>BIG challenges in this course: misinterpretations / misunderstandings (and possibly telling your friends / parents)</vt:lpstr>
      <vt:lpstr>How much “Biology” is there in Drugs and Behaviour?</vt:lpstr>
      <vt:lpstr>A slide convention</vt:lpstr>
      <vt:lpstr>PowerPoint Presentation</vt:lpstr>
      <vt:lpstr>What is a drug?</vt:lpstr>
      <vt:lpstr>What is a drug? What is a psychoactive drug?</vt:lpstr>
      <vt:lpstr>What are the different types of drugs?</vt:lpstr>
      <vt:lpstr>Types of drugs:  Licit vs. Illicit</vt:lpstr>
      <vt:lpstr>What do we really mean by “drug use” or a “drug problem”?</vt:lpstr>
      <vt:lpstr>Who is using drugs, how much, and why?</vt:lpstr>
      <vt:lpstr>Who is using drugs, how much, and why?</vt:lpstr>
      <vt:lpstr>Who is using drugs, how much, and why?</vt:lpstr>
      <vt:lpstr>Survey Findings: How many people have tried a drug? And of those who have tried, what percent developed a dependency?</vt:lpstr>
      <vt:lpstr>War on availability?</vt:lpstr>
      <vt:lpstr>Survey Findings: Relationship between onset age and likelihood of adulthood dependence</vt:lpstr>
      <vt:lpstr>PowerPoint Presentation</vt:lpstr>
      <vt:lpstr>PowerPoint Presentation</vt:lpstr>
      <vt:lpstr>Survey Findings: Correlates of drug use:  risk factors and protective factors</vt:lpstr>
      <vt:lpstr>PowerPoint Presentation</vt:lpstr>
      <vt:lpstr>PowerPoint Presentation</vt:lpstr>
      <vt:lpstr>Antecedents:  Gateway Substances?</vt:lpstr>
      <vt:lpstr>Survey Findings:  Why take drugs?</vt:lpstr>
      <vt:lpstr>Why take drugs?</vt:lpstr>
      <vt:lpstr>Four categories of drug-taking behaviours, derived from the combination of goal and legal status</vt:lpstr>
      <vt:lpstr>Why take drugs? / Types of drug use</vt:lpstr>
      <vt:lpstr>Why take drugs? / Types of drug use</vt:lpstr>
      <vt:lpstr>PowerPoint Presentation</vt:lpstr>
      <vt:lpstr>Changing views in society about psychoactive drug use</vt:lpstr>
      <vt:lpstr>Changing attitudes towards drugs results in changes in the law</vt:lpstr>
      <vt:lpstr>Effects of Drug Use to Society</vt:lpstr>
      <vt:lpstr>Changing attitudes towards drugs results in changes in the law</vt:lpstr>
      <vt:lpstr>What is “drug toxicity”?</vt:lpstr>
      <vt:lpstr>Some definitions</vt:lpstr>
      <vt:lpstr>Drug-related toxicity</vt:lpstr>
      <vt:lpstr>Drug-related toxicity</vt:lpstr>
      <vt:lpstr>DAWN</vt:lpstr>
      <vt:lpstr>Drug-related emergency room visits by type of circumstance</vt:lpstr>
      <vt:lpstr>Frequency of drugs involved in alcohol-in-combination emergency room visits</vt:lpstr>
      <vt:lpstr>Deaths (per year) from legal and illegal drug use</vt:lpstr>
      <vt:lpstr>Total number of drug-related deaths per year, worldwide</vt:lpstr>
      <vt:lpstr>Comparing chronic toxicity levels with respect to illicit and licit drugs normalized against usage rates</vt:lpstr>
      <vt:lpstr>Blood-borne toxicity</vt:lpstr>
      <vt:lpstr>What does it mean to have a drug dependency?</vt:lpstr>
      <vt:lpstr>Dependence What is it and how do we define it?</vt:lpstr>
      <vt:lpstr>Substance Dependence </vt:lpstr>
      <vt:lpstr>Drug tolerance</vt:lpstr>
      <vt:lpstr>Drug dependence: physical vs. psychological</vt:lpstr>
      <vt:lpstr>Drug dependence: physical vs. psychological</vt:lpstr>
      <vt:lpstr>Substance Use Disorder – DSM-V</vt:lpstr>
      <vt:lpstr>What are the “causes” of dependence?</vt:lpstr>
      <vt:lpstr>What causes substance dependence? Is it biological?</vt:lpstr>
      <vt:lpstr>What causes substance dependence? Is it a personality or family problem?</vt:lpstr>
      <vt:lpstr>Drugs and the Law Somebody snitched on me…</vt:lpstr>
      <vt:lpstr>Drugs and crime</vt:lpstr>
      <vt:lpstr>Drugs and crime:  correlation or causation?</vt:lpstr>
      <vt:lpstr>Association of violence with alcohol and other drugs</vt:lpstr>
      <vt:lpstr>Dealing with drug offenses: an overview of punishment of drug crimes</vt:lpstr>
      <vt:lpstr>PowerPoint Presentation</vt:lpstr>
      <vt:lpstr>PowerPoint Presentation</vt:lpstr>
      <vt:lpstr>PowerPoint Presentation</vt:lpstr>
      <vt:lpstr>PowerPoint Presentation</vt:lpstr>
      <vt:lpstr>Objectively assessing the harm of drugs</vt:lpstr>
      <vt:lpstr>Ranking the most harmful drugs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Levinthal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 268  Drugs and Behaviour</dc:title>
  <dc:creator>Bruce McKay</dc:creator>
  <cp:lastModifiedBy>Dr Bruce McKay</cp:lastModifiedBy>
  <cp:revision>330</cp:revision>
  <dcterms:created xsi:type="dcterms:W3CDTF">2003-11-17T00:02:49Z</dcterms:created>
  <dcterms:modified xsi:type="dcterms:W3CDTF">2014-09-10T14:05:52Z</dcterms:modified>
</cp:coreProperties>
</file>