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3" r:id="rId1"/>
  </p:sldMasterIdLst>
  <p:notesMasterIdLst>
    <p:notesMasterId r:id="rId29"/>
  </p:notesMasterIdLst>
  <p:sldIdLst>
    <p:sldId id="304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33" autoAdjust="0"/>
    <p:restoredTop sz="80353" autoAdjust="0"/>
  </p:normalViewPr>
  <p:slideViewPr>
    <p:cSldViewPr>
      <p:cViewPr varScale="1">
        <p:scale>
          <a:sx n="90" d="100"/>
          <a:sy n="90" d="100"/>
        </p:scale>
        <p:origin x="-116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1764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r>
              <a:rPr lang="en-US"/>
              <a:t>13.</a:t>
            </a:r>
            <a:fld id="{89D83C14-DCAE-4D8D-894D-84EF574A957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69DAA46B-A370-404A-BCAC-00856435414A}" type="slidenum">
              <a:rPr lang="en-US"/>
              <a:pPr/>
              <a:t>0</a:t>
            </a:fld>
            <a:endParaRPr lang="en-US"/>
          </a:p>
        </p:txBody>
      </p:sp>
      <p:sp>
        <p:nvSpPr>
          <p:cNvPr id="532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82337BB6-0770-45BC-92A0-C8D81452CF9A}" type="slidenum">
              <a:rPr lang="en-US"/>
              <a:pPr/>
              <a:t>9</a:t>
            </a:fld>
            <a:endParaRPr lang="en-US"/>
          </a:p>
        </p:txBody>
      </p:sp>
      <p:sp>
        <p:nvSpPr>
          <p:cNvPr id="60418" name="Rectangle 1026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 November 2005, the Government of Canada initiated changes with the goal of making dividend-paying stocks more attractive in comparison to income trusts.  The increase in the gross-up and the dividend tax credit makes the total personal and corporate income tax paid on income distributed as a dividend similar to the amount of tax that would be paid if the income were instead earned through an income trust.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614BBEED-C26A-4206-9F1B-74F0B5233B46}" type="slidenum">
              <a:rPr lang="en-US"/>
              <a:pPr/>
              <a:t>10</a:t>
            </a:fld>
            <a:endParaRPr lang="en-US"/>
          </a:p>
        </p:txBody>
      </p:sp>
      <p:sp>
        <p:nvSpPr>
          <p:cNvPr id="614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4B6BCCC7-7E02-44F2-AB22-51FE5D9BD35B}" type="slidenum">
              <a:rPr lang="en-US"/>
              <a:pPr/>
              <a:t>11</a:t>
            </a:fld>
            <a:endParaRPr lang="en-US"/>
          </a:p>
        </p:txBody>
      </p:sp>
      <p:sp>
        <p:nvSpPr>
          <p:cNvPr id="62466" name="Rectangle 1026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7023702F-0F28-4B52-AC3A-4043906D9972}" type="slidenum">
              <a:rPr lang="en-US"/>
              <a:pPr/>
              <a:t>12</a:t>
            </a:fld>
            <a:endParaRPr lang="en-US"/>
          </a:p>
        </p:txBody>
      </p:sp>
      <p:sp>
        <p:nvSpPr>
          <p:cNvPr id="634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B5AE19A3-298D-45E6-96BE-E77CA89B7239}" type="slidenum">
              <a:rPr lang="en-US"/>
              <a:pPr/>
              <a:t>13</a:t>
            </a:fld>
            <a:endParaRPr lang="en-US"/>
          </a:p>
        </p:txBody>
      </p:sp>
      <p:sp>
        <p:nvSpPr>
          <p:cNvPr id="645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4FB9BC43-53E1-4CFB-BA16-877C9483DA21}" type="slidenum">
              <a:rPr lang="en-US"/>
              <a:pPr/>
              <a:t>14</a:t>
            </a:fld>
            <a:endParaRPr lang="en-US"/>
          </a:p>
        </p:txBody>
      </p:sp>
      <p:sp>
        <p:nvSpPr>
          <p:cNvPr id="655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6FDDE8CA-6EF3-4A35-8C5D-CFADC98F0E24}" type="slidenum">
              <a:rPr lang="en-US"/>
              <a:pPr/>
              <a:t>15</a:t>
            </a:fld>
            <a:endParaRPr lang="en-US"/>
          </a:p>
        </p:txBody>
      </p:sp>
      <p:sp>
        <p:nvSpPr>
          <p:cNvPr id="665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410B3040-952B-4F18-86A7-511568C56FFE}" type="slidenum">
              <a:rPr lang="en-US"/>
              <a:pPr/>
              <a:t>16</a:t>
            </a:fld>
            <a:endParaRPr lang="en-US"/>
          </a:p>
        </p:txBody>
      </p:sp>
      <p:sp>
        <p:nvSpPr>
          <p:cNvPr id="163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If a firm changes its policy, it will just have different investors. Consequently, dividend policy won’t affect the value of the stock.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FE7114FA-EE63-4B22-BFA2-5AD7BBC21A7F}" type="slidenum">
              <a:rPr lang="en-US"/>
              <a:pPr/>
              <a:t>17</a:t>
            </a:fld>
            <a:endParaRPr lang="en-US"/>
          </a:p>
        </p:txBody>
      </p:sp>
      <p:sp>
        <p:nvSpPr>
          <p:cNvPr id="675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EE6F495F-0135-42F5-8220-3DCEFCD7245A}" type="slidenum">
              <a:rPr lang="en-US"/>
              <a:pPr/>
              <a:t>18</a:t>
            </a:fld>
            <a:endParaRPr lang="en-US"/>
          </a:p>
        </p:txBody>
      </p:sp>
      <p:sp>
        <p:nvSpPr>
          <p:cNvPr id="245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</a:t>
            </a:r>
            <a:r>
              <a:rPr lang="en-US" dirty="0"/>
              <a:t>D/E = 2/3, the V = 2 + 3 = 5, so D/V = 2/5 = 40% and E/V = 3/5 = 60%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EAF38017-A9C7-40BD-9579-709C0F034CC5}" type="slidenum">
              <a:rPr lang="en-US"/>
              <a:pPr/>
              <a:t>1</a:t>
            </a:fld>
            <a:endParaRPr lang="en-US"/>
          </a:p>
        </p:txBody>
      </p:sp>
      <p:sp>
        <p:nvSpPr>
          <p:cNvPr id="542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3196E802-2066-4B0C-901D-69D35D2FB02C}" type="slidenum">
              <a:rPr lang="en-US"/>
              <a:pPr/>
              <a:t>19</a:t>
            </a:fld>
            <a:endParaRPr lang="en-US"/>
          </a:p>
        </p:txBody>
      </p:sp>
      <p:sp>
        <p:nvSpPr>
          <p:cNvPr id="68610" name="Rectangle 1026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D39C3910-AC01-40F2-B355-92F21935BEA7}" type="slidenum">
              <a:rPr lang="en-US"/>
              <a:pPr/>
              <a:t>20</a:t>
            </a:fld>
            <a:endParaRPr lang="en-US"/>
          </a:p>
        </p:txBody>
      </p:sp>
      <p:sp>
        <p:nvSpPr>
          <p:cNvPr id="696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19D1CC8E-0167-4699-BC7B-03C0EE76977B}" type="slidenum">
              <a:rPr lang="en-US"/>
              <a:pPr/>
              <a:t>21</a:t>
            </a:fld>
            <a:endParaRPr lang="en-US"/>
          </a:p>
        </p:txBody>
      </p:sp>
      <p:sp>
        <p:nvSpPr>
          <p:cNvPr id="706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76C313DF-3043-425F-B9F6-62D4F698BD7F}" type="slidenum">
              <a:rPr lang="en-US"/>
              <a:pPr/>
              <a:t>22</a:t>
            </a:fld>
            <a:endParaRPr lang="en-US"/>
          </a:p>
        </p:txBody>
      </p:sp>
      <p:sp>
        <p:nvSpPr>
          <p:cNvPr id="716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723DEF2F-FE60-45E6-9972-5FABFBE5BCD2}" type="slidenum">
              <a:rPr lang="en-US"/>
              <a:pPr/>
              <a:t>23</a:t>
            </a:fld>
            <a:endParaRPr lang="en-US"/>
          </a:p>
        </p:txBody>
      </p:sp>
      <p:sp>
        <p:nvSpPr>
          <p:cNvPr id="727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96B1A02B-DB76-4518-8F13-71FD2F507CA4}" type="slidenum">
              <a:rPr lang="en-US"/>
              <a:pPr/>
              <a:t>24</a:t>
            </a:fld>
            <a:endParaRPr lang="en-US"/>
          </a:p>
        </p:txBody>
      </p:sp>
      <p:sp>
        <p:nvSpPr>
          <p:cNvPr id="327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2796319C-9E38-47F1-8893-D6DA60B09ADF}" type="slidenum">
              <a:rPr lang="en-US"/>
              <a:pPr/>
              <a:t>25</a:t>
            </a:fld>
            <a:endParaRPr lang="en-US"/>
          </a:p>
        </p:txBody>
      </p:sp>
      <p:sp>
        <p:nvSpPr>
          <p:cNvPr id="737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6D9A413A-12E8-4B3D-9B3F-EA60FC5A00D0}" type="slidenum">
              <a:rPr lang="en-US"/>
              <a:pPr/>
              <a:t>26</a:t>
            </a:fld>
            <a:endParaRPr lang="en-US"/>
          </a:p>
        </p:txBody>
      </p:sp>
      <p:sp>
        <p:nvSpPr>
          <p:cNvPr id="747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13FBF36B-DE32-4D95-8400-A9A2DF1F321E}" type="slidenum">
              <a:rPr lang="en-US"/>
              <a:pPr/>
              <a:t>2</a:t>
            </a:fld>
            <a:endParaRPr lang="en-US"/>
          </a:p>
        </p:txBody>
      </p:sp>
      <p:sp>
        <p:nvSpPr>
          <p:cNvPr id="10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Cash dividends reduce cash and retained earnings (except for liquidating dividends which may reduce paid-in capital)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E5AE1D1E-4ACE-41A4-80AE-12513F44B5A0}" type="slidenum">
              <a:rPr lang="en-US"/>
              <a:pPr/>
              <a:t>3</a:t>
            </a:fld>
            <a:endParaRPr lang="en-US"/>
          </a:p>
        </p:txBody>
      </p:sp>
      <p:sp>
        <p:nvSpPr>
          <p:cNvPr id="552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61F8D497-BA75-4734-891A-261962BAEBD0}" type="slidenum">
              <a:rPr lang="en-US"/>
              <a:pPr/>
              <a:t>4</a:t>
            </a:fld>
            <a:endParaRPr lang="en-US"/>
          </a:p>
        </p:txBody>
      </p:sp>
      <p:sp>
        <p:nvSpPr>
          <p:cNvPr id="563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8CD075D3-16DB-4684-8123-B65A7356DE36}" type="slidenum">
              <a:rPr lang="en-US"/>
              <a:pPr/>
              <a:t>5</a:t>
            </a:fld>
            <a:endParaRPr lang="en-US"/>
          </a:p>
        </p:txBody>
      </p:sp>
      <p:sp>
        <p:nvSpPr>
          <p:cNvPr id="573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D95A47E3-3686-4DB3-B2F5-1E7B882ACD27}" type="slidenum">
              <a:rPr lang="en-US"/>
              <a:pPr/>
              <a:t>6</a:t>
            </a:fld>
            <a:endParaRPr lang="en-US"/>
          </a:p>
        </p:txBody>
      </p:sp>
      <p:sp>
        <p:nvSpPr>
          <p:cNvPr id="583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4B5B4CC5-56D3-4253-9DCF-B123F4B75D2F}" type="slidenum">
              <a:rPr lang="en-US"/>
              <a:pPr/>
              <a:t>7</a:t>
            </a:fld>
            <a:endParaRPr lang="en-US"/>
          </a:p>
        </p:txBody>
      </p:sp>
      <p:sp>
        <p:nvSpPr>
          <p:cNvPr id="122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Assuming that the second dividend is a liquidating dividend and the firm ceases to exist after period 2.</a:t>
            </a:r>
          </a:p>
          <a:p>
            <a:endParaRPr lang="en-US"/>
          </a:p>
          <a:p>
            <a:r>
              <a:rPr lang="en-US"/>
              <a:t>PV = 10,000 / 1.12 + 10,000 / 1.12</a:t>
            </a:r>
            <a:r>
              <a:rPr lang="en-US" baseline="30000"/>
              <a:t>2</a:t>
            </a:r>
            <a:r>
              <a:rPr lang="en-US"/>
              <a:t> = 16,900.51</a:t>
            </a:r>
          </a:p>
          <a:p>
            <a:r>
              <a:rPr lang="en-US"/>
              <a:t>PV = 9000 / 1.12 + 11,120 / 1.12</a:t>
            </a:r>
            <a:r>
              <a:rPr lang="en-US" baseline="30000"/>
              <a:t>2</a:t>
            </a:r>
            <a:r>
              <a:rPr lang="en-US"/>
              <a:t> = 16,900.51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14.</a:t>
            </a:r>
            <a:fld id="{20DB6C0C-D607-486B-8A08-2FBB8FFE6F3C}" type="slidenum">
              <a:rPr lang="en-US"/>
              <a:pPr/>
              <a:t>8</a:t>
            </a:fld>
            <a:endParaRPr lang="en-US"/>
          </a:p>
        </p:txBody>
      </p:sp>
      <p:sp>
        <p:nvSpPr>
          <p:cNvPr id="593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7010400" y="0"/>
            <a:ext cx="2133600" cy="6858000"/>
          </a:xfrm>
          <a:prstGeom prst="rect">
            <a:avLst/>
          </a:prstGeom>
          <a:solidFill>
            <a:srgbClr val="D9E3B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6D7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838200" y="228600"/>
            <a:ext cx="6096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9600" i="1">
                <a:solidFill>
                  <a:srgbClr val="BBB7CD"/>
                </a:solidFill>
              </a:rPr>
              <a:t>Chapter</a:t>
            </a:r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76200" y="2590800"/>
            <a:ext cx="9067800" cy="3733800"/>
          </a:xfrm>
          <a:prstGeom prst="rect">
            <a:avLst/>
          </a:prstGeom>
          <a:gradFill rotWithShape="1">
            <a:gsLst>
              <a:gs pos="0">
                <a:srgbClr val="F1E7CD"/>
              </a:gs>
              <a:gs pos="50000">
                <a:srgbClr val="F1E7CD">
                  <a:gamma/>
                  <a:tint val="0"/>
                  <a:invGamma/>
                </a:srgbClr>
              </a:gs>
              <a:gs pos="100000">
                <a:srgbClr val="F1E7CD"/>
              </a:gs>
            </a:gsLst>
            <a:lin ang="5400000" scaled="1"/>
          </a:gradFill>
          <a:ln w="50800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CA"/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95600"/>
            <a:ext cx="6781800" cy="2819400"/>
          </a:xfrm>
          <a:effectLst>
            <a:outerShdw dist="45791" dir="8778596" algn="ctr" rotWithShape="0">
              <a:schemeClr val="bg1">
                <a:alpha val="50000"/>
              </a:schemeClr>
            </a:outerShdw>
          </a:effectLst>
        </p:spPr>
        <p:txBody>
          <a:bodyPr tIns="45720" anchor="ctr" anchorCtr="1"/>
          <a:lstStyle>
            <a:lvl1pPr marL="0" indent="0" algn="ctr">
              <a:defRPr sz="4400">
                <a:solidFill>
                  <a:srgbClr val="003366"/>
                </a:solidFill>
                <a:latin typeface="Times New Roman" pitchFamily="1" charset="0"/>
              </a:defRPr>
            </a:lvl1pPr>
          </a:lstStyle>
          <a:p>
            <a:r>
              <a:rPr lang="en-US"/>
              <a:t>Click to edit Master subtitle style</a:t>
            </a:r>
          </a:p>
          <a:p>
            <a:endParaRPr lang="en-US"/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5029200" y="0"/>
            <a:ext cx="1828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endParaRPr lang="en-US"/>
          </a:p>
        </p:txBody>
      </p:sp>
      <p:sp>
        <p:nvSpPr>
          <p:cNvPr id="86024" name="Rectangle 8"/>
          <p:cNvSpPr>
            <a:spLocks noChangeArrowheads="1"/>
          </p:cNvSpPr>
          <p:nvPr/>
        </p:nvSpPr>
        <p:spPr bwMode="auto">
          <a:xfrm>
            <a:off x="838200" y="6477000"/>
            <a:ext cx="2667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/>
          <a:lstStyle/>
          <a:p>
            <a:pPr algn="l" eaLnBrk="0" hangingPunct="0">
              <a:spcBef>
                <a:spcPct val="50000"/>
              </a:spcBef>
            </a:pPr>
            <a:r>
              <a:rPr lang="en-US" sz="1400" b="1" i="1">
                <a:solidFill>
                  <a:srgbClr val="F6F2EA"/>
                </a:solidFill>
                <a:latin typeface="Book Antiqua" pitchFamily="1" charset="0"/>
              </a:rPr>
              <a:t>McGraw-Hill Ryerson</a:t>
            </a:r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3581400" y="6477000"/>
            <a:ext cx="54102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/>
          <a:lstStyle/>
          <a:p>
            <a:pPr algn="r" eaLnBrk="0" hangingPunct="0">
              <a:spcBef>
                <a:spcPct val="50000"/>
              </a:spcBef>
            </a:pPr>
            <a:r>
              <a:rPr lang="en-US" sz="1200" b="1" i="1">
                <a:solidFill>
                  <a:schemeClr val="bg1"/>
                </a:solidFill>
                <a:latin typeface="Book Antiqua" pitchFamily="1" charset="0"/>
              </a:rPr>
              <a:t>© 2007 McGraw-Hill Ryerson Limited</a:t>
            </a:r>
          </a:p>
        </p:txBody>
      </p:sp>
      <p:sp>
        <p:nvSpPr>
          <p:cNvPr id="86026" name="Rectangle 10"/>
          <p:cNvSpPr>
            <a:spLocks noChangeArrowheads="1"/>
          </p:cNvSpPr>
          <p:nvPr/>
        </p:nvSpPr>
        <p:spPr bwMode="auto">
          <a:xfrm>
            <a:off x="0" y="0"/>
            <a:ext cx="533400" cy="6858000"/>
          </a:xfrm>
          <a:prstGeom prst="rect">
            <a:avLst/>
          </a:prstGeom>
          <a:solidFill>
            <a:srgbClr val="C843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6027" name="Rectangle 11"/>
          <p:cNvSpPr>
            <a:spLocks noChangeArrowheads="1"/>
          </p:cNvSpPr>
          <p:nvPr/>
        </p:nvSpPr>
        <p:spPr bwMode="auto">
          <a:xfrm>
            <a:off x="990600" y="1905000"/>
            <a:ext cx="3962400" cy="152400"/>
          </a:xfrm>
          <a:prstGeom prst="rect">
            <a:avLst/>
          </a:prstGeom>
          <a:solidFill>
            <a:srgbClr val="9EBFB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6028" name="Line 12"/>
          <p:cNvSpPr>
            <a:spLocks noChangeShapeType="1"/>
          </p:cNvSpPr>
          <p:nvPr/>
        </p:nvSpPr>
        <p:spPr bwMode="auto">
          <a:xfrm>
            <a:off x="0" y="2590800"/>
            <a:ext cx="9144000" cy="0"/>
          </a:xfrm>
          <a:prstGeom prst="line">
            <a:avLst/>
          </a:prstGeom>
          <a:noFill/>
          <a:ln w="50800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6029" name="Line 13"/>
          <p:cNvSpPr>
            <a:spLocks noChangeShapeType="1"/>
          </p:cNvSpPr>
          <p:nvPr/>
        </p:nvSpPr>
        <p:spPr bwMode="auto">
          <a:xfrm rot="-5400000">
            <a:off x="5791200" y="1295400"/>
            <a:ext cx="2590800" cy="0"/>
          </a:xfrm>
          <a:prstGeom prst="line">
            <a:avLst/>
          </a:prstGeom>
          <a:noFill/>
          <a:ln w="50800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6030" name="Rectangle 14"/>
          <p:cNvSpPr>
            <a:spLocks noGrp="1" noChangeArrowheads="1"/>
          </p:cNvSpPr>
          <p:nvPr>
            <p:ph type="ctrTitle" sz="quarter"/>
          </p:nvPr>
        </p:nvSpPr>
        <p:spPr>
          <a:xfrm>
            <a:off x="5105400" y="228600"/>
            <a:ext cx="1676400" cy="1676400"/>
          </a:xfrm>
        </p:spPr>
        <p:txBody>
          <a:bodyPr/>
          <a:lstStyle>
            <a:lvl1pPr>
              <a:defRPr sz="16000" i="1">
                <a:solidFill>
                  <a:schemeClr val="accent2"/>
                </a:solidFill>
                <a:latin typeface="Times New Roman" pitchFamily="1" charset="0"/>
              </a:defRPr>
            </a:lvl1pPr>
          </a:lstStyle>
          <a:p>
            <a:r>
              <a:rPr lang="en-US"/>
              <a:t>6</a:t>
            </a:r>
          </a:p>
        </p:txBody>
      </p:sp>
      <p:graphicFrame>
        <p:nvGraphicFramePr>
          <p:cNvPr id="86031" name="Object 15"/>
          <p:cNvGraphicFramePr>
            <a:graphicFrameLocks noChangeAspect="1"/>
          </p:cNvGraphicFramePr>
          <p:nvPr/>
        </p:nvGraphicFramePr>
        <p:xfrm>
          <a:off x="7086600" y="0"/>
          <a:ext cx="2057400" cy="2590800"/>
        </p:xfrm>
        <a:graphic>
          <a:graphicData uri="http://schemas.openxmlformats.org/presentationml/2006/ole">
            <p:oleObj spid="_x0000_s86031" name="Acrobat Document" r:id="rId3" imgW="5742857" imgH="7457143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16-</a:t>
            </a:r>
            <a:fld id="{68635BA7-8054-4052-8719-16318F04E7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9900" y="76200"/>
            <a:ext cx="2095500" cy="6324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76200"/>
            <a:ext cx="6134100" cy="6324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16-</a:t>
            </a:r>
            <a:fld id="{09E035B0-EE90-46C1-9176-CA896B2B0A6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"/>
            <a:ext cx="8382000" cy="1219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447800"/>
            <a:ext cx="8305800" cy="4953000"/>
          </a:xfrm>
        </p:spPr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934200" y="65341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16-</a:t>
            </a:r>
            <a:fld id="{C1139A38-ECE4-4366-B40F-0132A9753C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16-</a:t>
            </a:r>
            <a:fld id="{259DEBEA-0A5B-4789-9C97-194A820089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16-</a:t>
            </a:r>
            <a:fld id="{D23484A7-14E7-4B7F-9D3F-9C2116ACD0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47800"/>
            <a:ext cx="40767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8700" y="1447800"/>
            <a:ext cx="40767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16-</a:t>
            </a:r>
            <a:fld id="{73059A68-4F6F-4FAE-AC03-9996A3FEA2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16-</a:t>
            </a:r>
            <a:fld id="{92C30AAC-5156-4E69-882F-5F2CD2E20D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16-</a:t>
            </a:r>
            <a:fld id="{C167AD5A-A358-4B79-AF07-9D23E46AB6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16-</a:t>
            </a:r>
            <a:fld id="{8A0365BA-8AAC-42D5-8BDC-6EB548CE1B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16-</a:t>
            </a:r>
            <a:fld id="{B34F3425-A52E-4AA2-998F-FD1D0F037F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16-</a:t>
            </a:r>
            <a:fld id="{F57209CD-9289-433C-A2E6-BA7FE21397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1E7CD">
                <a:gamma/>
                <a:tint val="0"/>
                <a:invGamma/>
              </a:srgbClr>
            </a:gs>
            <a:gs pos="100000">
              <a:srgbClr val="F1E7C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gradFill rotWithShape="1">
            <a:gsLst>
              <a:gs pos="0">
                <a:srgbClr val="D9E3BB"/>
              </a:gs>
              <a:gs pos="50000">
                <a:srgbClr val="D9E3BB">
                  <a:gamma/>
                  <a:tint val="0"/>
                  <a:invGamma/>
                </a:srgbClr>
              </a:gs>
              <a:gs pos="100000">
                <a:srgbClr val="D9E3BB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76200"/>
            <a:ext cx="8382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447800"/>
            <a:ext cx="8305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499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5341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C84300"/>
                </a:solidFill>
                <a:latin typeface="+mn-lt"/>
              </a:defRPr>
            </a:lvl1pPr>
          </a:lstStyle>
          <a:p>
            <a:r>
              <a:rPr lang="en-US"/>
              <a:t>16-</a:t>
            </a:r>
            <a:fld id="{A657C100-2AF9-444A-A108-92574E83014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 rot="-5400000">
            <a:off x="-3124200" y="3124200"/>
            <a:ext cx="6858000" cy="609600"/>
          </a:xfrm>
          <a:prstGeom prst="rect">
            <a:avLst/>
          </a:prstGeom>
          <a:solidFill>
            <a:srgbClr val="006D7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84999" name="Line 7"/>
          <p:cNvSpPr>
            <a:spLocks noChangeShapeType="1"/>
          </p:cNvSpPr>
          <p:nvPr/>
        </p:nvSpPr>
        <p:spPr bwMode="auto">
          <a:xfrm rot="-5400000">
            <a:off x="-2819400" y="3429000"/>
            <a:ext cx="6858000" cy="0"/>
          </a:xfrm>
          <a:prstGeom prst="line">
            <a:avLst/>
          </a:prstGeom>
          <a:noFill/>
          <a:ln w="50800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  <p:sp>
        <p:nvSpPr>
          <p:cNvPr id="85000" name="Line 8"/>
          <p:cNvSpPr>
            <a:spLocks noChangeShapeType="1"/>
          </p:cNvSpPr>
          <p:nvPr/>
        </p:nvSpPr>
        <p:spPr bwMode="auto">
          <a:xfrm>
            <a:off x="0" y="1371600"/>
            <a:ext cx="9144000" cy="0"/>
          </a:xfrm>
          <a:prstGeom prst="line">
            <a:avLst/>
          </a:prstGeom>
          <a:noFill/>
          <a:ln w="101600">
            <a:solidFill>
              <a:srgbClr val="C84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C84300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4F84A1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A8CD97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4F84A1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CDA46D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CDA46D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CDA46D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CDA46D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CDA46D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973DAC30-175F-44D6-BC25-4BF41523CCBC}" type="slidenum">
              <a:rPr lang="en-US"/>
              <a:pPr/>
              <a:t>0</a:t>
            </a:fld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Ch.17 Dividend Policy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Understand dividend types and how they are paid</a:t>
            </a:r>
          </a:p>
          <a:p>
            <a:r>
              <a:rPr lang="en-US" dirty="0"/>
              <a:t>Understand the issues surrounding dividend policy decisions</a:t>
            </a:r>
          </a:p>
          <a:p>
            <a:r>
              <a:rPr lang="en-US" dirty="0"/>
              <a:t>Understand the difference between cash and stock dividends</a:t>
            </a:r>
          </a:p>
          <a:p>
            <a:r>
              <a:rPr lang="en-US" dirty="0"/>
              <a:t>Understand why share repurchases are an alternative to dividends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6B96EB04-877B-43A9-80C3-B1ADF3BF3B28}" type="slidenum">
              <a:rPr lang="en-US"/>
              <a:pPr/>
              <a:t>9</a:t>
            </a:fld>
            <a:endParaRPr lang="en-US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Low Payout </a:t>
            </a:r>
            <a:r>
              <a:rPr lang="en-US" dirty="0" smtClean="0"/>
              <a:t>Please</a:t>
            </a:r>
            <a:endParaRPr lang="en-US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Why might a low payout be desirable?</a:t>
            </a:r>
          </a:p>
          <a:p>
            <a:pPr>
              <a:lnSpc>
                <a:spcPct val="90000"/>
              </a:lnSpc>
            </a:pPr>
            <a:r>
              <a:rPr lang="en-US" sz="2800"/>
              <a:t>Individuals in upper income tax brackets might prefer lower dividend payouts, with the immediate tax consequences, in favor of higher capital gains</a:t>
            </a:r>
          </a:p>
          <a:p>
            <a:pPr>
              <a:lnSpc>
                <a:spcPct val="90000"/>
              </a:lnSpc>
            </a:pPr>
            <a:r>
              <a:rPr lang="en-US" sz="2800"/>
              <a:t>Flotation costs – low payouts can decrease the amount of capital that needs to be raised, thereby lowering total flotation costs</a:t>
            </a:r>
          </a:p>
          <a:p>
            <a:pPr>
              <a:lnSpc>
                <a:spcPct val="90000"/>
              </a:lnSpc>
            </a:pPr>
            <a:r>
              <a:rPr lang="en-US" sz="2800"/>
              <a:t>Dividend restrictions – debt contracts might limit the percentage of income that can be paid out as dividends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9D024F18-FB7B-4878-AC8F-920D1A40E12D}" type="slidenum">
              <a:rPr lang="en-US"/>
              <a:pPr/>
              <a:t>10</a:t>
            </a:fld>
            <a:endParaRPr lang="en-US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Alternatives to Paying a Dividend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Select additional capital budgeting projects</a:t>
            </a:r>
          </a:p>
          <a:p>
            <a:r>
              <a:rPr lang="en-US"/>
              <a:t>Repurchase shares</a:t>
            </a:r>
          </a:p>
          <a:p>
            <a:r>
              <a:rPr lang="en-US"/>
              <a:t>Acquire other companies</a:t>
            </a:r>
          </a:p>
          <a:p>
            <a:r>
              <a:rPr lang="en-US"/>
              <a:t>Purchase financial assets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6A83A0A1-A42D-4B81-84BF-ED9E415C92A8}" type="slidenum">
              <a:rPr lang="en-US"/>
              <a:pPr/>
              <a:t>11</a:t>
            </a:fld>
            <a:endParaRPr lang="en-US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Payout </a:t>
            </a:r>
            <a:r>
              <a:rPr lang="en-US" dirty="0" smtClean="0"/>
              <a:t>Please</a:t>
            </a:r>
            <a:endParaRPr lang="en-US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447800"/>
            <a:ext cx="8286750" cy="48387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Why might a high payout be desirable?</a:t>
            </a:r>
          </a:p>
          <a:p>
            <a:pPr>
              <a:lnSpc>
                <a:spcPct val="90000"/>
              </a:lnSpc>
            </a:pPr>
            <a:r>
              <a:rPr lang="en-US" sz="2800"/>
              <a:t>Desire for current income</a:t>
            </a:r>
          </a:p>
          <a:p>
            <a:pPr lvl="1">
              <a:lnSpc>
                <a:spcPct val="90000"/>
              </a:lnSpc>
            </a:pPr>
            <a:r>
              <a:rPr lang="en-US" sz="2600"/>
              <a:t>Individuals in low tax brackets</a:t>
            </a:r>
          </a:p>
          <a:p>
            <a:pPr>
              <a:lnSpc>
                <a:spcPct val="90000"/>
              </a:lnSpc>
            </a:pPr>
            <a:r>
              <a:rPr lang="en-US" sz="2800"/>
              <a:t>Uncertainty resolution – no guarantee that the higher future dividends will materialize</a:t>
            </a:r>
          </a:p>
          <a:p>
            <a:pPr>
              <a:lnSpc>
                <a:spcPct val="90000"/>
              </a:lnSpc>
            </a:pPr>
            <a:r>
              <a:rPr lang="en-US" sz="2800"/>
              <a:t>Taxes</a:t>
            </a:r>
          </a:p>
          <a:p>
            <a:pPr lvl="1">
              <a:lnSpc>
                <a:spcPct val="90000"/>
              </a:lnSpc>
            </a:pPr>
            <a:r>
              <a:rPr lang="en-US" sz="2600"/>
              <a:t>Dividend exclusion for corporations</a:t>
            </a:r>
          </a:p>
          <a:p>
            <a:pPr lvl="1">
              <a:lnSpc>
                <a:spcPct val="90000"/>
              </a:lnSpc>
            </a:pPr>
            <a:r>
              <a:rPr lang="en-US" sz="2600"/>
              <a:t>Tax-exempt investors don’t have to worry about differential treatment between dividends and capital gains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6C9DEF41-CB7D-4393-BA26-4178E8DD801E}" type="slidenum">
              <a:rPr lang="en-US"/>
              <a:pPr/>
              <a:t>12</a:t>
            </a:fld>
            <a:endParaRPr lang="en-US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Dividends and </a:t>
            </a:r>
            <a:r>
              <a:rPr lang="en-US" dirty="0" smtClean="0"/>
              <a:t>Signals</a:t>
            </a:r>
            <a:endParaRPr lang="en-US" dirty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3600"/>
              <a:t>Asymmetric information – managers have more information about the health of the company than investors</a:t>
            </a:r>
          </a:p>
          <a:p>
            <a:pPr>
              <a:lnSpc>
                <a:spcPct val="90000"/>
              </a:lnSpc>
            </a:pPr>
            <a:r>
              <a:rPr lang="en-US" sz="3600"/>
              <a:t>Changes in dividends convey information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76762D2D-8D06-4EA8-8E7A-4E2977E41CE9}" type="slidenum">
              <a:rPr lang="en-US"/>
              <a:pPr/>
              <a:t>13</a:t>
            </a:fld>
            <a:endParaRPr lang="en-US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Dividend Increases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sz="3200"/>
              <a:t>Management believes higher dividend can be sustained</a:t>
            </a:r>
          </a:p>
          <a:p>
            <a:pPr lvl="1"/>
            <a:r>
              <a:rPr lang="en-US" sz="3200"/>
              <a:t>Expectation of higher future dividends, increasing present value</a:t>
            </a:r>
          </a:p>
          <a:p>
            <a:pPr lvl="1"/>
            <a:r>
              <a:rPr lang="en-US" sz="3200"/>
              <a:t>Signal of a healthy, growing firm</a:t>
            </a:r>
          </a:p>
          <a:p>
            <a:endParaRPr lang="en-US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B348570E-3C3A-489C-A117-6F60C6A68DD2}" type="slidenum">
              <a:rPr lang="en-US"/>
              <a:pPr/>
              <a:t>14</a:t>
            </a:fld>
            <a:endParaRPr lang="en-US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Dividend Decreases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sz="3200"/>
              <a:t>Management believes it can no longer sustain the current level of dividends</a:t>
            </a:r>
          </a:p>
          <a:p>
            <a:pPr lvl="1"/>
            <a:r>
              <a:rPr lang="en-US" sz="3200"/>
              <a:t>Expectation of lower dividends indefinitely; decreasing present value</a:t>
            </a:r>
          </a:p>
          <a:p>
            <a:pPr lvl="1"/>
            <a:r>
              <a:rPr lang="en-US" sz="3200"/>
              <a:t>Signal of a firm that is having financial difficulties</a:t>
            </a:r>
          </a:p>
          <a:p>
            <a:endParaRPr 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05D5EACB-8CE7-41A6-95A4-0A44C8A6B73A}" type="slidenum">
              <a:rPr lang="en-US"/>
              <a:pPr/>
              <a:t>15</a:t>
            </a:fld>
            <a:endParaRPr lang="en-US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Clientele Effect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Some investors prefer low dividend payouts and will buy stock in those companies that offer low dividend payouts</a:t>
            </a:r>
          </a:p>
          <a:p>
            <a:r>
              <a:rPr lang="en-US" sz="2800"/>
              <a:t>Some investors prefer high dividend payouts and will buy stock in those companies that offer high dividend payouts</a:t>
            </a:r>
          </a:p>
          <a:p>
            <a:r>
              <a:rPr lang="en-US" sz="2800"/>
              <a:t>Investors will self-select into the stocks have their preferred payout policy</a:t>
            </a:r>
          </a:p>
          <a:p>
            <a:r>
              <a:rPr lang="en-US" sz="2800"/>
              <a:t>Managers should focus on capital budgeting  decisions and ignore investor preferences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8EC58850-E084-4579-B4AD-1D06D21BDA76}" type="slidenum">
              <a:rPr lang="en-US"/>
              <a:pPr/>
              <a:t>16</a:t>
            </a:fld>
            <a:endParaRPr lang="en-US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Implications of the Clientele Effect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What do you think will happen if a firm changes its policy from a high payout to a low payout?</a:t>
            </a:r>
          </a:p>
          <a:p>
            <a:r>
              <a:rPr lang="en-US"/>
              <a:t>What do you think will happen if a firm changes its policy from a low payout to a high payout?</a:t>
            </a:r>
          </a:p>
          <a:p>
            <a:r>
              <a:rPr lang="en-US"/>
              <a:t>If this is the case, does dividend POLICY matter?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45F2A216-6CB9-475E-90CB-A57E2D4660E3}" type="slidenum">
              <a:rPr lang="en-US"/>
              <a:pPr/>
              <a:t>17</a:t>
            </a:fld>
            <a:endParaRPr lang="en-US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Residual Dividend </a:t>
            </a:r>
            <a:r>
              <a:rPr lang="en-US" dirty="0" smtClean="0"/>
              <a:t>Policy</a:t>
            </a:r>
            <a:endParaRPr lang="en-US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Determine capital budget</a:t>
            </a:r>
          </a:p>
          <a:p>
            <a:pPr>
              <a:lnSpc>
                <a:spcPct val="90000"/>
              </a:lnSpc>
            </a:pPr>
            <a:r>
              <a:rPr lang="en-US"/>
              <a:t>Determine target capital structure</a:t>
            </a:r>
          </a:p>
          <a:p>
            <a:pPr>
              <a:lnSpc>
                <a:spcPct val="90000"/>
              </a:lnSpc>
            </a:pPr>
            <a:r>
              <a:rPr lang="en-US"/>
              <a:t>Finance investments with a combination of debt and equity in line with the target capital structure</a:t>
            </a:r>
          </a:p>
          <a:p>
            <a:pPr lvl="1">
              <a:lnSpc>
                <a:spcPct val="90000"/>
              </a:lnSpc>
            </a:pPr>
            <a:r>
              <a:rPr lang="en-US"/>
              <a:t>Remember that retained earnings are equity</a:t>
            </a:r>
          </a:p>
          <a:p>
            <a:pPr lvl="1">
              <a:lnSpc>
                <a:spcPct val="90000"/>
              </a:lnSpc>
            </a:pPr>
            <a:r>
              <a:rPr lang="en-US"/>
              <a:t>If additional equity is needed, issue new shares</a:t>
            </a:r>
          </a:p>
          <a:p>
            <a:pPr>
              <a:lnSpc>
                <a:spcPct val="90000"/>
              </a:lnSpc>
            </a:pPr>
            <a:r>
              <a:rPr lang="en-US"/>
              <a:t>If there are excess earnings, then pay the remainder out in dividends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8435E709-9965-43A2-97FA-E537BC09CC5B}" type="slidenum">
              <a:rPr lang="en-US"/>
              <a:pPr/>
              <a:t>18</a:t>
            </a:fld>
            <a:endParaRPr lang="en-US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Example – Residual Dividend Policy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Given</a:t>
            </a:r>
          </a:p>
          <a:p>
            <a:pPr lvl="1"/>
            <a:r>
              <a:rPr lang="en-US"/>
              <a:t>Need $5 million for new investments</a:t>
            </a:r>
          </a:p>
          <a:p>
            <a:pPr lvl="1"/>
            <a:r>
              <a:rPr lang="en-US"/>
              <a:t>Target capital structure: D/E = 2/3</a:t>
            </a:r>
          </a:p>
          <a:p>
            <a:pPr lvl="1"/>
            <a:r>
              <a:rPr lang="en-US"/>
              <a:t>Net Income = $4 million</a:t>
            </a:r>
          </a:p>
          <a:p>
            <a:r>
              <a:rPr lang="en-US"/>
              <a:t>Finding dividend</a:t>
            </a:r>
          </a:p>
          <a:p>
            <a:pPr lvl="1"/>
            <a:r>
              <a:rPr lang="en-US"/>
              <a:t>40% financed with debt (2 million)</a:t>
            </a:r>
          </a:p>
          <a:p>
            <a:pPr lvl="1"/>
            <a:r>
              <a:rPr lang="en-US"/>
              <a:t>60% financed with equity (3 million)</a:t>
            </a:r>
          </a:p>
          <a:p>
            <a:pPr lvl="1"/>
            <a:r>
              <a:rPr lang="en-US"/>
              <a:t>NI – equity financing = $4 million - $3 million = $1 million, paid out as dividends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0E8DAF35-40A2-4D69-A4F5-D0E07D92FB8A}" type="slidenum">
              <a:rPr lang="en-US"/>
              <a:pPr/>
              <a:t>1</a:t>
            </a:fld>
            <a:endParaRPr lang="en-US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Chapter Outline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Cash Dividends and Dividend Payment</a:t>
            </a:r>
          </a:p>
          <a:p>
            <a:r>
              <a:rPr lang="en-US" sz="2800"/>
              <a:t>Does Dividend Policy Matter?</a:t>
            </a:r>
          </a:p>
          <a:p>
            <a:r>
              <a:rPr lang="en-US" sz="2800"/>
              <a:t>Real-World Factors Favoring a Low Payout</a:t>
            </a:r>
          </a:p>
          <a:p>
            <a:r>
              <a:rPr lang="en-US" sz="2800"/>
              <a:t>Real-World Factors Favoring a High Payout</a:t>
            </a:r>
          </a:p>
          <a:p>
            <a:r>
              <a:rPr lang="en-US" sz="2800"/>
              <a:t>A Resolution of Real-World Factors?</a:t>
            </a:r>
          </a:p>
          <a:p>
            <a:r>
              <a:rPr lang="en-US" sz="2800"/>
              <a:t>Establishing a Dividend Policy</a:t>
            </a:r>
          </a:p>
          <a:p>
            <a:r>
              <a:rPr lang="en-US" sz="2800"/>
              <a:t>Stock Repurchase: An Alternative to Cash Dividends</a:t>
            </a:r>
          </a:p>
          <a:p>
            <a:r>
              <a:rPr lang="en-US" sz="2800"/>
              <a:t>Stock Dividends and Stock Splits</a:t>
            </a:r>
          </a:p>
          <a:p>
            <a:r>
              <a:rPr lang="en-US" sz="2800"/>
              <a:t>Summary and Conclusions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F362682F-20F0-44DF-9989-F767ABF4D098}" type="slidenum">
              <a:rPr lang="en-US"/>
              <a:pPr/>
              <a:t>19</a:t>
            </a:fld>
            <a:endParaRPr lang="en-US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Compromise Dividend Policy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Goals, ranked in order of importance</a:t>
            </a:r>
          </a:p>
          <a:p>
            <a:pPr lvl="1"/>
            <a:r>
              <a:rPr lang="en-US"/>
              <a:t>Avoid cutting back on positive NPV projects to pay a dividend</a:t>
            </a:r>
          </a:p>
          <a:p>
            <a:pPr lvl="1"/>
            <a:r>
              <a:rPr lang="en-US"/>
              <a:t>Avoid dividend cuts</a:t>
            </a:r>
          </a:p>
          <a:p>
            <a:pPr lvl="1"/>
            <a:r>
              <a:rPr lang="en-US"/>
              <a:t>Avoid the need to sell equity</a:t>
            </a:r>
          </a:p>
          <a:p>
            <a:pPr lvl="1"/>
            <a:r>
              <a:rPr lang="en-US"/>
              <a:t>Maintain a target debt/equity ratio</a:t>
            </a:r>
          </a:p>
          <a:p>
            <a:pPr lvl="1"/>
            <a:r>
              <a:rPr lang="en-US"/>
              <a:t>Maintain a target dividend payout ratio</a:t>
            </a:r>
          </a:p>
          <a:p>
            <a:r>
              <a:rPr lang="en-US"/>
              <a:t>Companies want to accept positive NPV projects, while avoiding negative signals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5474DA0F-ADB0-432B-A2DD-0F652FCAB555}" type="slidenum">
              <a:rPr lang="en-US"/>
              <a:pPr/>
              <a:t>20</a:t>
            </a:fld>
            <a:endParaRPr lang="en-US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Stock </a:t>
            </a:r>
            <a:r>
              <a:rPr lang="en-US" dirty="0" smtClean="0"/>
              <a:t>Repurchase</a:t>
            </a:r>
            <a:endParaRPr lang="en-US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Company buys back its own shares of stock</a:t>
            </a:r>
          </a:p>
          <a:p>
            <a:pPr lvl="1">
              <a:lnSpc>
                <a:spcPct val="90000"/>
              </a:lnSpc>
            </a:pPr>
            <a:r>
              <a:rPr lang="en-US"/>
              <a:t>Tender offer – company states a purchase price and a desired number of shares</a:t>
            </a:r>
          </a:p>
          <a:p>
            <a:pPr lvl="1">
              <a:lnSpc>
                <a:spcPct val="90000"/>
              </a:lnSpc>
            </a:pPr>
            <a:r>
              <a:rPr lang="en-US"/>
              <a:t>Open market – buys stock in the open market</a:t>
            </a:r>
          </a:p>
          <a:p>
            <a:pPr>
              <a:lnSpc>
                <a:spcPct val="90000"/>
              </a:lnSpc>
            </a:pPr>
            <a:r>
              <a:rPr lang="en-US"/>
              <a:t>Similar to a cash dividend in that it returns cash from the firm to the stockholders</a:t>
            </a:r>
          </a:p>
          <a:p>
            <a:pPr>
              <a:lnSpc>
                <a:spcPct val="90000"/>
              </a:lnSpc>
            </a:pPr>
            <a:r>
              <a:rPr lang="en-US"/>
              <a:t>This is another argument for dividend policy irrelevance in the absence of taxes or other imperfections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63473D96-53CA-4E99-AC05-A358ED47AC80}" type="slidenum">
              <a:rPr lang="en-US"/>
              <a:pPr/>
              <a:t>21</a:t>
            </a:fld>
            <a:endParaRPr lang="en-US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Real-World Considerations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Stock repurchase allows investors to decide if they want the current cash flow and associated tax consequences</a:t>
            </a:r>
          </a:p>
          <a:p>
            <a:pPr>
              <a:lnSpc>
                <a:spcPct val="90000"/>
              </a:lnSpc>
            </a:pPr>
            <a:r>
              <a:rPr lang="en-US" sz="2800"/>
              <a:t>The Income Tax Act requires investors to report a deemed dividend equal to the excess of the amount repurchased over book value</a:t>
            </a:r>
          </a:p>
          <a:p>
            <a:pPr>
              <a:lnSpc>
                <a:spcPct val="90000"/>
              </a:lnSpc>
            </a:pPr>
            <a:r>
              <a:rPr lang="en-US" sz="2800"/>
              <a:t>This removes the tax advantage of stock repurchases over dividends</a:t>
            </a:r>
          </a:p>
          <a:p>
            <a:pPr>
              <a:lnSpc>
                <a:spcPct val="90000"/>
              </a:lnSpc>
            </a:pPr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C230D37D-1A7A-4A7A-9F7C-38A411ECEA6F}" type="slidenum">
              <a:rPr lang="en-US"/>
              <a:pPr/>
              <a:t>22</a:t>
            </a:fld>
            <a:endParaRPr lang="en-US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8534400" cy="914400"/>
          </a:xfrm>
        </p:spPr>
        <p:txBody>
          <a:bodyPr/>
          <a:lstStyle/>
          <a:p>
            <a:r>
              <a:rPr lang="en-US" sz="3600"/>
              <a:t>Information Content of Stock Repurchases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Stock repurchases sends a positive signal that management believes that the current price is low</a:t>
            </a:r>
          </a:p>
          <a:p>
            <a:r>
              <a:rPr lang="en-US"/>
              <a:t>Tender offers send a more positive signal than open market repurchases because the company is stating a specific price</a:t>
            </a:r>
          </a:p>
          <a:p>
            <a:r>
              <a:rPr lang="en-US"/>
              <a:t>The stock price often increases when repurchases are announced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1AB05DDC-5547-4405-8B17-6EFC6708647A}" type="slidenum">
              <a:rPr lang="en-US"/>
              <a:pPr/>
              <a:t>23</a:t>
            </a:fld>
            <a:endParaRPr lang="en-US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Stock </a:t>
            </a:r>
            <a:r>
              <a:rPr lang="en-US" dirty="0" smtClean="0"/>
              <a:t>Dividends</a:t>
            </a:r>
            <a:endParaRPr lang="en-US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Pay additional shares of stock instead of cash</a:t>
            </a:r>
          </a:p>
          <a:p>
            <a:r>
              <a:rPr lang="en-US"/>
              <a:t>Increases the number of outstanding shares</a:t>
            </a:r>
          </a:p>
          <a:p>
            <a:r>
              <a:rPr lang="en-US"/>
              <a:t>If you own 100 shares and the company declared a 10% stock dividend, you would receive an additional 10 shares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D3F7D321-C8BD-4FC7-BBFE-E0BB9E822195}" type="slidenum">
              <a:rPr lang="en-US"/>
              <a:pPr/>
              <a:t>24</a:t>
            </a:fld>
            <a:endParaRPr lang="en-US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Stock Splits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Stock splits – essentially the same as a stock dividend except expressed as a ratio</a:t>
            </a:r>
          </a:p>
          <a:p>
            <a:pPr lvl="1"/>
            <a:r>
              <a:rPr lang="en-US"/>
              <a:t>For example, a 2 for 1 stock split is the same as a 100% stock dividend</a:t>
            </a:r>
          </a:p>
          <a:p>
            <a:r>
              <a:rPr lang="en-US"/>
              <a:t>Stock price is reduced when the stock splits</a:t>
            </a:r>
          </a:p>
          <a:p>
            <a:r>
              <a:rPr lang="en-US"/>
              <a:t>Common explanation for split is to return price to a “more desirable trading range”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DC4A432C-1515-4A99-8BCB-BE4CE572892B}" type="slidenum">
              <a:rPr lang="en-US"/>
              <a:pPr/>
              <a:t>25</a:t>
            </a:fld>
            <a:endParaRPr lang="en-US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Quick Quiz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524000"/>
            <a:ext cx="8212138" cy="480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600"/>
              <a:t>What are the different types of dividends and how is a dividend paid?</a:t>
            </a:r>
          </a:p>
          <a:p>
            <a:pPr>
              <a:lnSpc>
                <a:spcPct val="90000"/>
              </a:lnSpc>
            </a:pPr>
            <a:r>
              <a:rPr lang="en-US" sz="2600"/>
              <a:t>What is the clientele effect and how does it affect dividend policy relevance?</a:t>
            </a:r>
          </a:p>
          <a:p>
            <a:pPr>
              <a:lnSpc>
                <a:spcPct val="90000"/>
              </a:lnSpc>
            </a:pPr>
            <a:r>
              <a:rPr lang="en-US" sz="2600"/>
              <a:t>What is the information content of dividend changes?</a:t>
            </a:r>
          </a:p>
          <a:p>
            <a:pPr>
              <a:lnSpc>
                <a:spcPct val="90000"/>
              </a:lnSpc>
            </a:pPr>
            <a:r>
              <a:rPr lang="en-US" sz="2600"/>
              <a:t>What is the difference between a residual dividend policy and a compromise dividend policy?</a:t>
            </a:r>
          </a:p>
          <a:p>
            <a:pPr>
              <a:lnSpc>
                <a:spcPct val="90000"/>
              </a:lnSpc>
            </a:pPr>
            <a:r>
              <a:rPr lang="en-US" sz="2600"/>
              <a:t>What are stock dividends and how do they differ from cash dividends?</a:t>
            </a:r>
          </a:p>
          <a:p>
            <a:pPr>
              <a:lnSpc>
                <a:spcPct val="90000"/>
              </a:lnSpc>
            </a:pPr>
            <a:r>
              <a:rPr lang="en-US" sz="2600"/>
              <a:t>How are share repurchases an alternative to dividends and why might investors prefer them?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C6ADC2DD-3879-49B5-8206-396BA828410A}" type="slidenum">
              <a:rPr lang="en-US"/>
              <a:pPr/>
              <a:t>26</a:t>
            </a:fld>
            <a:endParaRPr lang="en-US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600"/>
              <a:t>Dividend policy is irrelevant when there are no taxes or other market imperfections</a:t>
            </a:r>
          </a:p>
          <a:p>
            <a:r>
              <a:rPr lang="en-US" sz="2600"/>
              <a:t>Individual income tax rates and floatation costs favor a low-dividend payout policy</a:t>
            </a:r>
          </a:p>
          <a:p>
            <a:r>
              <a:rPr lang="en-US" sz="2600"/>
              <a:t>Corporate investors and tax-exempt investors favor a high-dividend payout policy</a:t>
            </a:r>
          </a:p>
          <a:p>
            <a:r>
              <a:rPr lang="en-US" sz="2600"/>
              <a:t>The clientele effect results in investors self-selecting into stocks that have their preferred payout policy</a:t>
            </a:r>
          </a:p>
          <a:p>
            <a:r>
              <a:rPr lang="en-US" sz="2600"/>
              <a:t>Residual dividend policies have unstable dividends</a:t>
            </a:r>
          </a:p>
          <a:p>
            <a:r>
              <a:rPr lang="en-US" sz="2600"/>
              <a:t>Stock repurchases are similar to cash dividends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72495AE6-B92A-4D0F-9BD2-6DC6AD69E138}" type="slidenum">
              <a:rPr lang="en-US"/>
              <a:pPr/>
              <a:t>2</a:t>
            </a:fld>
            <a:endParaRPr lang="en-US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Cash </a:t>
            </a:r>
            <a:r>
              <a:rPr lang="en-US" dirty="0" smtClean="0"/>
              <a:t>Dividends</a:t>
            </a: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Regular cash dividend – cash payments made directly to stockholders, usually each quarter</a:t>
            </a:r>
          </a:p>
          <a:p>
            <a:pPr>
              <a:lnSpc>
                <a:spcPct val="90000"/>
              </a:lnSpc>
            </a:pPr>
            <a:r>
              <a:rPr lang="en-US"/>
              <a:t>Extra cash dividend – indication that the “extra” amount may not be repeated in the future</a:t>
            </a:r>
          </a:p>
          <a:p>
            <a:pPr>
              <a:lnSpc>
                <a:spcPct val="90000"/>
              </a:lnSpc>
            </a:pPr>
            <a:r>
              <a:rPr lang="en-US"/>
              <a:t>Liquidating dividend – some or all of the business has been sold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25E69F6E-12A9-472D-B6BF-91B58268BAAF}" type="slidenum">
              <a:rPr lang="en-US"/>
              <a:pPr/>
              <a:t>3</a:t>
            </a:fld>
            <a:endParaRPr lang="en-US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Dividend Payment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/>
              <a:t>Declaration Date – Board declares the dividend and it becomes a liability of the firm</a:t>
            </a:r>
          </a:p>
          <a:p>
            <a:r>
              <a:rPr lang="en-US" sz="2400"/>
              <a:t>Ex-dividend Date</a:t>
            </a:r>
          </a:p>
          <a:p>
            <a:pPr lvl="1"/>
            <a:r>
              <a:rPr lang="en-US" sz="2200"/>
              <a:t>Occurs two business days before date of record</a:t>
            </a:r>
          </a:p>
          <a:p>
            <a:pPr lvl="1"/>
            <a:r>
              <a:rPr lang="en-US" sz="2200"/>
              <a:t>If you buy stock on or after this date, you will not receive the dividend</a:t>
            </a:r>
          </a:p>
          <a:p>
            <a:pPr lvl="1"/>
            <a:r>
              <a:rPr lang="en-US" sz="2200"/>
              <a:t>Stock price generally drops by about the amount of the dividend</a:t>
            </a:r>
          </a:p>
          <a:p>
            <a:r>
              <a:rPr lang="en-US" sz="2400"/>
              <a:t>Date of Record – Holders of record are determined and they will receive the dividend payment</a:t>
            </a:r>
          </a:p>
          <a:p>
            <a:r>
              <a:rPr lang="en-US" sz="2400"/>
              <a:t>Date of Payment – cheques are mailed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0F227F8E-7527-458E-8080-964B96E09E0E}" type="slidenum">
              <a:rPr lang="en-US"/>
              <a:pPr/>
              <a:t>4</a:t>
            </a:fld>
            <a:endParaRPr lang="en-US"/>
          </a:p>
        </p:txBody>
      </p:sp>
      <p:sp>
        <p:nvSpPr>
          <p:cNvPr id="440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Figure 17.2 – Dividend Payment Chronology</a:t>
            </a:r>
          </a:p>
        </p:txBody>
      </p:sp>
      <p:pic>
        <p:nvPicPr>
          <p:cNvPr id="44037" name="Picture 1029" descr="Fig17"/>
          <p:cNvPicPr>
            <a:picLocks noChangeAspect="1" noChangeArrowheads="1"/>
          </p:cNvPicPr>
          <p:nvPr/>
        </p:nvPicPr>
        <p:blipFill>
          <a:blip r:embed="rId3" cstate="print"/>
          <a:srcRect l="16557" t="8743" r="17601" b="11476"/>
          <a:stretch>
            <a:fillRect/>
          </a:stretch>
        </p:blipFill>
        <p:spPr bwMode="auto">
          <a:xfrm>
            <a:off x="990600" y="2362200"/>
            <a:ext cx="7667625" cy="2216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F108AB3B-B875-4160-BD38-55D01BA9B34E}" type="slidenum">
              <a:rPr lang="en-US"/>
              <a:pPr/>
              <a:t>5</a:t>
            </a:fld>
            <a:endParaRPr lang="en-US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Figure 17.3 – Price Behaviour Around Ex-dividend Date</a:t>
            </a:r>
          </a:p>
        </p:txBody>
      </p:sp>
      <p:pic>
        <p:nvPicPr>
          <p:cNvPr id="9220" name="Picture 4" descr="Fig1802"/>
          <p:cNvPicPr>
            <a:picLocks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62000" y="1447800"/>
            <a:ext cx="8153400" cy="4419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DB8DCBBC-3439-4BFC-BBE6-9E4320F1EB0D}" type="slidenum">
              <a:rPr lang="en-US"/>
              <a:pPr/>
              <a:t>6</a:t>
            </a:fld>
            <a:endParaRPr lang="en-US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Does Dividend Policy Matter</a:t>
            </a:r>
            <a:r>
              <a:rPr lang="en-US" sz="4000" dirty="0" smtClean="0"/>
              <a:t>?</a:t>
            </a:r>
            <a:endParaRPr lang="en-US" sz="4000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Dividends matter – the value of the stock is based on the present value of expected future dividends</a:t>
            </a:r>
          </a:p>
          <a:p>
            <a:r>
              <a:rPr lang="en-US"/>
              <a:t>Dividend policy may not matter</a:t>
            </a:r>
          </a:p>
          <a:p>
            <a:pPr lvl="1"/>
            <a:r>
              <a:rPr lang="en-US"/>
              <a:t>Dividend policy is the decision to pay dividends versus retaining funds to reinvest in the firm</a:t>
            </a:r>
          </a:p>
          <a:p>
            <a:pPr lvl="1"/>
            <a:r>
              <a:rPr lang="en-US"/>
              <a:t>In theory, if the firm reinvests capital now, it will grow and can pay higher dividends in the future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42B306FE-0DD0-47A3-99B9-C76B172558B8}" type="slidenum">
              <a:rPr lang="en-US"/>
              <a:pPr/>
              <a:t>7</a:t>
            </a:fld>
            <a:endParaRPr lang="en-US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Illustration of Irrelevance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Consider a firm that can either pay out dividends of $10,000 per year for each of the next two years or can pay $9,000 in one year, reinvest the other $1,000 into the firm and then pay $11,120 in two years. Investors require a 12% return.</a:t>
            </a:r>
          </a:p>
          <a:p>
            <a:pPr lvl="1"/>
            <a:r>
              <a:rPr lang="en-US" sz="2600"/>
              <a:t>Market Value with constant dividend = $16,900.51</a:t>
            </a:r>
          </a:p>
          <a:p>
            <a:pPr lvl="1"/>
            <a:r>
              <a:rPr lang="en-US" sz="2600"/>
              <a:t>Market Value with reinvestment = $16,900.51</a:t>
            </a:r>
          </a:p>
          <a:p>
            <a:r>
              <a:rPr lang="en-US" sz="2800"/>
              <a:t>If the company will earn the required return, then it doesn’t matter when it pays the dividends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17-</a:t>
            </a:r>
            <a:fld id="{8462820D-F72C-4494-A75D-4BC75955A614}" type="slidenum">
              <a:rPr lang="en-US"/>
              <a:pPr/>
              <a:t>8</a:t>
            </a:fld>
            <a:endParaRPr lang="en-US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Homemade Dividends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Dividend policy is irrelevant when there are no taxes or other market imperfections</a:t>
            </a:r>
          </a:p>
          <a:p>
            <a:r>
              <a:rPr lang="en-US"/>
              <a:t>Shareholders can effectively undo the firm’s dividend strategy</a:t>
            </a:r>
          </a:p>
          <a:p>
            <a:r>
              <a:rPr lang="en-US"/>
              <a:t>The shareholder who receives a dividend that is greater than desired  can reinvest the excess</a:t>
            </a:r>
          </a:p>
          <a:p>
            <a:r>
              <a:rPr lang="en-US"/>
              <a:t>The shareholder who receives a dividend that is smaller than desired can sell extra shares of stock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WJf7InstructorTemplateA">
  <a:themeElements>
    <a:clrScheme name="RWJf7InstructorTemplate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RWJf7InstructorTemplate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chemeClr val="accent1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chemeClr val="accent1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" charset="0"/>
          </a:defRPr>
        </a:defPPr>
      </a:lstStyle>
    </a:lnDef>
  </a:objectDefaults>
  <a:extraClrSchemeLst>
    <a:extraClrScheme>
      <a:clrScheme name="RWJf7InstructorTemplate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WJf7InstructorTemplate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WJf7InstructorTemplate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WJf7InstructorTemplate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WJf7InstructorTemplate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WJf7InstructorTemplate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WJf7InstructorTemplate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WJf7InstructorTemplate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WJf7InstructorTemplate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WJf7InstructorTemplate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WJf7InstructorTemplate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WJf7InstructorTemplate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794</TotalTime>
  <Words>1593</Words>
  <Application>Microsoft Office PowerPoint</Application>
  <PresentationFormat>On-screen Show (4:3)</PresentationFormat>
  <Paragraphs>205</Paragraphs>
  <Slides>27</Slides>
  <Notes>27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RWJf7InstructorTemplateA</vt:lpstr>
      <vt:lpstr>Acrobat Document</vt:lpstr>
      <vt:lpstr>Ch.17 Dividend Policy</vt:lpstr>
      <vt:lpstr>Chapter Outline</vt:lpstr>
      <vt:lpstr>Cash Dividends</vt:lpstr>
      <vt:lpstr>Dividend Payment</vt:lpstr>
      <vt:lpstr>Figure 17.2 – Dividend Payment Chronology</vt:lpstr>
      <vt:lpstr>Figure 17.3 – Price Behaviour Around Ex-dividend Date</vt:lpstr>
      <vt:lpstr>Does Dividend Policy Matter?</vt:lpstr>
      <vt:lpstr>Illustration of Irrelevance</vt:lpstr>
      <vt:lpstr>Homemade Dividends</vt:lpstr>
      <vt:lpstr>Low Payout Please</vt:lpstr>
      <vt:lpstr>Alternatives to Paying a Dividend</vt:lpstr>
      <vt:lpstr>High Payout Please</vt:lpstr>
      <vt:lpstr>Dividends and Signals</vt:lpstr>
      <vt:lpstr>Dividend Increases</vt:lpstr>
      <vt:lpstr>Dividend Decreases</vt:lpstr>
      <vt:lpstr>Clientele Effect</vt:lpstr>
      <vt:lpstr>Implications of the Clientele Effect</vt:lpstr>
      <vt:lpstr>Residual Dividend Policy</vt:lpstr>
      <vt:lpstr>Example – Residual Dividend Policy</vt:lpstr>
      <vt:lpstr>Compromise Dividend Policy</vt:lpstr>
      <vt:lpstr>Stock Repurchase</vt:lpstr>
      <vt:lpstr>Real-World Considerations</vt:lpstr>
      <vt:lpstr>Information Content of Stock Repurchases</vt:lpstr>
      <vt:lpstr>Stock Dividends</vt:lpstr>
      <vt:lpstr>Stock Splits</vt:lpstr>
      <vt:lpstr>Quick Quiz</vt:lpstr>
      <vt:lpstr>Summary</vt:lpstr>
    </vt:vector>
  </TitlesOfParts>
  <Company>University of Tampa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Cheri Etling</dc:creator>
  <cp:lastModifiedBy>Yura</cp:lastModifiedBy>
  <cp:revision>54</cp:revision>
  <dcterms:created xsi:type="dcterms:W3CDTF">2000-09-28T15:52:28Z</dcterms:created>
  <dcterms:modified xsi:type="dcterms:W3CDTF">2010-03-08T03:53:49Z</dcterms:modified>
</cp:coreProperties>
</file>