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 id="261" r:id="rId6"/>
    <p:sldId id="260" r:id="rId7"/>
    <p:sldId id="267" r:id="rId8"/>
    <p:sldId id="268" r:id="rId9"/>
    <p:sldId id="263" r:id="rId10"/>
    <p:sldId id="264" r:id="rId11"/>
    <p:sldId id="265" r:id="rId12"/>
    <p:sldId id="266" r:id="rId13"/>
    <p:sldId id="271" r:id="rId14"/>
    <p:sldId id="269" r:id="rId15"/>
    <p:sldId id="270"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103" d="100"/>
          <a:sy n="103" d="100"/>
        </p:scale>
        <p:origin x="150"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072EF83A-4962-46AF-A3CE-296678DE6EB8}" type="datetimeFigureOut">
              <a:rPr lang="en-CA" smtClean="0"/>
              <a:t>2016-09-11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3417716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72EF83A-4962-46AF-A3CE-296678DE6EB8}" type="datetimeFigureOut">
              <a:rPr lang="en-CA" smtClean="0"/>
              <a:t>2016-09-11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1287065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2EF83A-4962-46AF-A3CE-296678DE6EB8}" type="datetimeFigureOut">
              <a:rPr lang="en-CA" smtClean="0"/>
              <a:t>2016-09-11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641914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072EF83A-4962-46AF-A3CE-296678DE6EB8}" type="datetimeFigureOut">
              <a:rPr lang="en-CA" smtClean="0"/>
              <a:t>2016-09-11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1111406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72EF83A-4962-46AF-A3CE-296678DE6EB8}" type="datetimeFigureOut">
              <a:rPr lang="en-CA" smtClean="0"/>
              <a:t>2016-09-11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1936868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072EF83A-4962-46AF-A3CE-296678DE6EB8}" type="datetimeFigureOut">
              <a:rPr lang="en-CA" smtClean="0"/>
              <a:t>2016-09-11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882218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2EF83A-4962-46AF-A3CE-296678DE6EB8}" type="datetimeFigureOut">
              <a:rPr lang="en-CA" smtClean="0"/>
              <a:t>2016-09-11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986136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2EF83A-4962-46AF-A3CE-296678DE6EB8}" type="datetimeFigureOut">
              <a:rPr lang="en-CA" smtClean="0"/>
              <a:t>2016-09-11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2389404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2EF83A-4962-46AF-A3CE-296678DE6EB8}" type="datetimeFigureOut">
              <a:rPr lang="en-CA" smtClean="0"/>
              <a:t>2016-09-11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462044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72EF83A-4962-46AF-A3CE-296678DE6EB8}" type="datetimeFigureOut">
              <a:rPr lang="en-CA" smtClean="0"/>
              <a:t>2016-09-11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1357709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72EF83A-4962-46AF-A3CE-296678DE6EB8}" type="datetimeFigureOut">
              <a:rPr lang="en-CA" smtClean="0"/>
              <a:t>2016-09-11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2C2D29F-2492-45A3-B71D-2A09524A882A}" type="slidenum">
              <a:rPr lang="en-CA" smtClean="0"/>
              <a:t>‹#›</a:t>
            </a:fld>
            <a:endParaRPr lang="en-CA"/>
          </a:p>
        </p:txBody>
      </p:sp>
    </p:spTree>
    <p:extLst>
      <p:ext uri="{BB962C8B-B14F-4D97-AF65-F5344CB8AC3E}">
        <p14:creationId xmlns:p14="http://schemas.microsoft.com/office/powerpoint/2010/main" val="1613666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2EF83A-4962-46AF-A3CE-296678DE6EB8}" type="datetimeFigureOut">
              <a:rPr lang="en-CA" smtClean="0"/>
              <a:t>2016-09-11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C2D29F-2492-45A3-B71D-2A09524A882A}" type="slidenum">
              <a:rPr lang="en-CA" smtClean="0"/>
              <a:t>‹#›</a:t>
            </a:fld>
            <a:endParaRPr lang="en-CA"/>
          </a:p>
        </p:txBody>
      </p:sp>
    </p:spTree>
    <p:extLst>
      <p:ext uri="{BB962C8B-B14F-4D97-AF65-F5344CB8AC3E}">
        <p14:creationId xmlns:p14="http://schemas.microsoft.com/office/powerpoint/2010/main" val="1826045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CA" b="1" dirty="0"/>
              <a:t>ASSIGNMENT</a:t>
            </a:r>
            <a:r>
              <a:rPr lang="en-CA" b="1" dirty="0" smtClean="0"/>
              <a:t>:</a:t>
            </a:r>
            <a:endParaRPr lang="en-CA" dirty="0"/>
          </a:p>
        </p:txBody>
      </p:sp>
      <p:sp>
        <p:nvSpPr>
          <p:cNvPr id="5" name="Content Placeholder 4"/>
          <p:cNvSpPr>
            <a:spLocks noGrp="1"/>
          </p:cNvSpPr>
          <p:nvPr>
            <p:ph idx="1"/>
          </p:nvPr>
        </p:nvSpPr>
        <p:spPr/>
        <p:txBody>
          <a:bodyPr/>
          <a:lstStyle/>
          <a:p>
            <a:pPr marL="0" indent="0">
              <a:buNone/>
            </a:pPr>
            <a:r>
              <a:rPr lang="en-CA" dirty="0"/>
              <a:t>Assume the role of a Management Consultant and evaluate the efficacy of the syllabus for ADM 4345 as a Management Control System for achieving the goals of the course.</a:t>
            </a:r>
          </a:p>
          <a:p>
            <a:pPr marL="0" indent="0">
              <a:buNone/>
            </a:pPr>
            <a:endParaRPr lang="en-CA" dirty="0"/>
          </a:p>
        </p:txBody>
      </p:sp>
    </p:spTree>
    <p:extLst>
      <p:ext uri="{BB962C8B-B14F-4D97-AF65-F5344CB8AC3E}">
        <p14:creationId xmlns:p14="http://schemas.microsoft.com/office/powerpoint/2010/main" val="22742333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CA" b="1" dirty="0"/>
              <a:t>ASSIGNMENT</a:t>
            </a:r>
            <a:r>
              <a:rPr lang="en-CA" b="1" dirty="0" smtClean="0"/>
              <a:t>:</a:t>
            </a:r>
            <a:endParaRPr lang="en-CA" dirty="0"/>
          </a:p>
        </p:txBody>
      </p:sp>
      <p:sp>
        <p:nvSpPr>
          <p:cNvPr id="5" name="Content Placeholder 4"/>
          <p:cNvSpPr>
            <a:spLocks noGrp="1"/>
          </p:cNvSpPr>
          <p:nvPr>
            <p:ph idx="1"/>
          </p:nvPr>
        </p:nvSpPr>
        <p:spPr/>
        <p:txBody>
          <a:bodyPr/>
          <a:lstStyle/>
          <a:p>
            <a:pPr marL="0" indent="0">
              <a:buNone/>
            </a:pPr>
            <a:r>
              <a:rPr lang="en-CA" dirty="0"/>
              <a:t>Assume the role of a Management Consultant and evaluate the efficacy of the syllabus for ADM 4345 as a Management Control System for achieving the goals of the course</a:t>
            </a:r>
            <a:r>
              <a:rPr lang="en-CA" dirty="0" smtClean="0"/>
              <a:t>.</a:t>
            </a:r>
          </a:p>
          <a:p>
            <a:pPr marL="0" indent="0">
              <a:buNone/>
            </a:pPr>
            <a:endParaRPr lang="en-CA" dirty="0"/>
          </a:p>
          <a:p>
            <a:pPr marL="0" indent="0">
              <a:buNone/>
            </a:pPr>
            <a:r>
              <a:rPr lang="en-CA" dirty="0" smtClean="0"/>
              <a:t>In this course, in broad terms your “assignment” will be either to </a:t>
            </a:r>
            <a:r>
              <a:rPr lang="en-CA" i="1" dirty="0" smtClean="0"/>
              <a:t>evaluate</a:t>
            </a:r>
            <a:r>
              <a:rPr lang="en-CA" dirty="0" smtClean="0"/>
              <a:t> a Management Control System </a:t>
            </a:r>
            <a:r>
              <a:rPr lang="en-CA" i="1" dirty="0" smtClean="0"/>
              <a:t>period </a:t>
            </a:r>
            <a:r>
              <a:rPr lang="en-CA" dirty="0" smtClean="0"/>
              <a:t>OR to identify a problem with a MCS and make recommendations for improvement.</a:t>
            </a:r>
            <a:endParaRPr lang="en-CA" dirty="0"/>
          </a:p>
          <a:p>
            <a:pPr marL="0" indent="0">
              <a:buNone/>
            </a:pPr>
            <a:endParaRPr lang="en-CA" dirty="0"/>
          </a:p>
        </p:txBody>
      </p:sp>
    </p:spTree>
    <p:extLst>
      <p:ext uri="{BB962C8B-B14F-4D97-AF65-F5344CB8AC3E}">
        <p14:creationId xmlns:p14="http://schemas.microsoft.com/office/powerpoint/2010/main" val="19558396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First steps:	</a:t>
            </a:r>
            <a:endParaRPr lang="en-CA" dirty="0"/>
          </a:p>
        </p:txBody>
      </p:sp>
      <p:sp>
        <p:nvSpPr>
          <p:cNvPr id="3" name="Content Placeholder 2"/>
          <p:cNvSpPr>
            <a:spLocks noGrp="1"/>
          </p:cNvSpPr>
          <p:nvPr>
            <p:ph idx="1"/>
          </p:nvPr>
        </p:nvSpPr>
        <p:spPr/>
        <p:txBody>
          <a:bodyPr/>
          <a:lstStyle/>
          <a:p>
            <a:pPr marL="0" indent="0">
              <a:buNone/>
            </a:pPr>
            <a:r>
              <a:rPr lang="en-CA" dirty="0" smtClean="0"/>
              <a:t>In order to get started you need to identify:</a:t>
            </a:r>
          </a:p>
          <a:p>
            <a:r>
              <a:rPr lang="en-CA" dirty="0" smtClean="0"/>
              <a:t>Who you are working for;</a:t>
            </a:r>
          </a:p>
          <a:p>
            <a:r>
              <a:rPr lang="en-CA" dirty="0" smtClean="0"/>
              <a:t>What your “retainer” is;</a:t>
            </a:r>
          </a:p>
          <a:p>
            <a:r>
              <a:rPr lang="en-CA" dirty="0" smtClean="0"/>
              <a:t>Place your “retainer” in the context of the organization’s </a:t>
            </a:r>
            <a:r>
              <a:rPr lang="en-CA" i="1" dirty="0" smtClean="0"/>
              <a:t>STRATEGY.</a:t>
            </a:r>
            <a:endParaRPr lang="en-CA" dirty="0" smtClean="0"/>
          </a:p>
          <a:p>
            <a:endParaRPr lang="en-CA" dirty="0"/>
          </a:p>
        </p:txBody>
      </p:sp>
    </p:spTree>
    <p:extLst>
      <p:ext uri="{BB962C8B-B14F-4D97-AF65-F5344CB8AC3E}">
        <p14:creationId xmlns:p14="http://schemas.microsoft.com/office/powerpoint/2010/main" val="10679913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Who are you working for?</a:t>
            </a:r>
            <a:endParaRPr lang="en-CA" dirty="0"/>
          </a:p>
        </p:txBody>
      </p:sp>
      <p:sp>
        <p:nvSpPr>
          <p:cNvPr id="3" name="Content Placeholder 2"/>
          <p:cNvSpPr>
            <a:spLocks noGrp="1"/>
          </p:cNvSpPr>
          <p:nvPr>
            <p:ph idx="1"/>
          </p:nvPr>
        </p:nvSpPr>
        <p:spPr/>
        <p:txBody>
          <a:bodyPr/>
          <a:lstStyle/>
          <a:p>
            <a:r>
              <a:rPr lang="en-CA" dirty="0" smtClean="0"/>
              <a:t>Prof</a:t>
            </a:r>
          </a:p>
          <a:p>
            <a:r>
              <a:rPr lang="en-CA" dirty="0" smtClean="0"/>
              <a:t>Board of Governors, U of O</a:t>
            </a:r>
          </a:p>
          <a:p>
            <a:r>
              <a:rPr lang="en-CA" dirty="0" smtClean="0"/>
              <a:t>Students</a:t>
            </a:r>
          </a:p>
          <a:p>
            <a:r>
              <a:rPr lang="en-CA" dirty="0" smtClean="0"/>
              <a:t>Course Coordinator</a:t>
            </a:r>
          </a:p>
          <a:p>
            <a:r>
              <a:rPr lang="en-CA" dirty="0" smtClean="0"/>
              <a:t>Software developer</a:t>
            </a:r>
          </a:p>
          <a:p>
            <a:r>
              <a:rPr lang="en-CA" dirty="0" smtClean="0"/>
              <a:t>Dean </a:t>
            </a:r>
            <a:r>
              <a:rPr lang="en-CA" dirty="0" err="1" smtClean="0"/>
              <a:t>Telfer</a:t>
            </a:r>
            <a:r>
              <a:rPr lang="en-CA" dirty="0" smtClean="0"/>
              <a:t> School</a:t>
            </a:r>
          </a:p>
          <a:p>
            <a:endParaRPr lang="en-CA" dirty="0"/>
          </a:p>
        </p:txBody>
      </p:sp>
    </p:spTree>
    <p:extLst>
      <p:ext uri="{BB962C8B-B14F-4D97-AF65-F5344CB8AC3E}">
        <p14:creationId xmlns:p14="http://schemas.microsoft.com/office/powerpoint/2010/main" val="26549546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Who are you working for?</a:t>
            </a:r>
            <a:endParaRPr lang="en-CA" dirty="0"/>
          </a:p>
        </p:txBody>
      </p:sp>
      <p:sp>
        <p:nvSpPr>
          <p:cNvPr id="3" name="Content Placeholder 2"/>
          <p:cNvSpPr>
            <a:spLocks noGrp="1"/>
          </p:cNvSpPr>
          <p:nvPr>
            <p:ph idx="1"/>
          </p:nvPr>
        </p:nvSpPr>
        <p:spPr/>
        <p:txBody>
          <a:bodyPr/>
          <a:lstStyle/>
          <a:p>
            <a:pPr marL="0" indent="0">
              <a:buNone/>
            </a:pPr>
            <a:r>
              <a:rPr lang="en-CA" dirty="0"/>
              <a:t>If you have a chance to choose, choose the “client” that is realistic and that makes your assignment as straightforward as possible. </a:t>
            </a:r>
            <a:endParaRPr lang="en-CA" dirty="0" smtClean="0"/>
          </a:p>
          <a:p>
            <a:pPr marL="0" indent="0">
              <a:buNone/>
            </a:pPr>
            <a:r>
              <a:rPr lang="en-US" altLang="en-US" dirty="0" smtClean="0"/>
              <a:t>OCCAM’S RAZOR:</a:t>
            </a:r>
          </a:p>
          <a:p>
            <a:r>
              <a:rPr lang="en-US" altLang="en-US" dirty="0" smtClean="0"/>
              <a:t>"entities must not be multiplied beyond necessity" (</a:t>
            </a:r>
            <a:r>
              <a:rPr lang="en-US" altLang="en-US" i="1" dirty="0" err="1" smtClean="0"/>
              <a:t>entia</a:t>
            </a:r>
            <a:r>
              <a:rPr lang="en-US" altLang="en-US" i="1" dirty="0" smtClean="0"/>
              <a:t> non </a:t>
            </a:r>
            <a:r>
              <a:rPr lang="en-US" altLang="en-US" i="1" dirty="0" err="1" smtClean="0"/>
              <a:t>sunt</a:t>
            </a:r>
            <a:r>
              <a:rPr lang="en-US" altLang="en-US" i="1" dirty="0" smtClean="0"/>
              <a:t> </a:t>
            </a:r>
            <a:r>
              <a:rPr lang="en-US" altLang="en-US" i="1" dirty="0" err="1" smtClean="0"/>
              <a:t>multiplicanda</a:t>
            </a:r>
            <a:r>
              <a:rPr lang="en-US" altLang="en-US" i="1" dirty="0" smtClean="0"/>
              <a:t> </a:t>
            </a:r>
            <a:r>
              <a:rPr lang="en-US" altLang="en-US" i="1" dirty="0" err="1" smtClean="0"/>
              <a:t>praeter</a:t>
            </a:r>
            <a:r>
              <a:rPr lang="en-US" altLang="en-US" i="1" dirty="0" smtClean="0"/>
              <a:t> </a:t>
            </a:r>
            <a:r>
              <a:rPr lang="en-US" altLang="en-US" i="1" dirty="0" err="1" smtClean="0"/>
              <a:t>necessitatem</a:t>
            </a:r>
            <a:r>
              <a:rPr lang="en-US" altLang="en-US" dirty="0" smtClean="0"/>
              <a:t>).”</a:t>
            </a:r>
          </a:p>
          <a:p>
            <a:r>
              <a:rPr lang="en-US" altLang="en-US" dirty="0" smtClean="0"/>
              <a:t>Everything else being equal, the simplest solution is the best solution.</a:t>
            </a:r>
          </a:p>
          <a:p>
            <a:r>
              <a:rPr lang="en-US" altLang="en-US" dirty="0" smtClean="0"/>
              <a:t>Or, Keep It Simple, Stupid! (KISS)</a:t>
            </a:r>
          </a:p>
          <a:p>
            <a:pPr marL="0" indent="0">
              <a:buNone/>
            </a:pPr>
            <a:endParaRPr lang="en-CA" dirty="0"/>
          </a:p>
        </p:txBody>
      </p:sp>
    </p:spTree>
    <p:extLst>
      <p:ext uri="{BB962C8B-B14F-4D97-AF65-F5344CB8AC3E}">
        <p14:creationId xmlns:p14="http://schemas.microsoft.com/office/powerpoint/2010/main" val="6409121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your “retainer”?</a:t>
            </a:r>
            <a:endParaRPr lang="en-CA" dirty="0"/>
          </a:p>
        </p:txBody>
      </p:sp>
      <p:sp>
        <p:nvSpPr>
          <p:cNvPr id="3" name="Content Placeholder 2"/>
          <p:cNvSpPr>
            <a:spLocks noGrp="1"/>
          </p:cNvSpPr>
          <p:nvPr>
            <p:ph idx="1"/>
          </p:nvPr>
        </p:nvSpPr>
        <p:spPr/>
        <p:txBody>
          <a:bodyPr/>
          <a:lstStyle/>
          <a:p>
            <a:r>
              <a:rPr lang="en-CA" dirty="0"/>
              <a:t>E</a:t>
            </a:r>
            <a:r>
              <a:rPr lang="en-CA" dirty="0" smtClean="0"/>
              <a:t>valuate the efficacy of the syllabus for ADM 4345 as a Management Control System for achieving the goals of the course.</a:t>
            </a:r>
          </a:p>
          <a:p>
            <a:pPr marL="0" indent="0">
              <a:buNone/>
            </a:pPr>
            <a:endParaRPr lang="en-CA" dirty="0"/>
          </a:p>
        </p:txBody>
      </p:sp>
    </p:spTree>
    <p:extLst>
      <p:ext uri="{BB962C8B-B14F-4D97-AF65-F5344CB8AC3E}">
        <p14:creationId xmlns:p14="http://schemas.microsoft.com/office/powerpoint/2010/main" val="57619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Who are the Stakeholders?</a:t>
            </a:r>
            <a:endParaRPr lang="en-CA" dirty="0"/>
          </a:p>
        </p:txBody>
      </p:sp>
      <p:sp>
        <p:nvSpPr>
          <p:cNvPr id="3" name="Content Placeholder 2"/>
          <p:cNvSpPr>
            <a:spLocks noGrp="1"/>
          </p:cNvSpPr>
          <p:nvPr>
            <p:ph idx="1"/>
          </p:nvPr>
        </p:nvSpPr>
        <p:spPr/>
        <p:txBody>
          <a:bodyPr/>
          <a:lstStyle/>
          <a:p>
            <a:r>
              <a:rPr lang="en-CA" dirty="0" smtClean="0"/>
              <a:t>Students</a:t>
            </a:r>
          </a:p>
          <a:p>
            <a:r>
              <a:rPr lang="en-CA" dirty="0" smtClean="0"/>
              <a:t>Professor</a:t>
            </a:r>
          </a:p>
          <a:p>
            <a:r>
              <a:rPr lang="en-CA" dirty="0" smtClean="0"/>
              <a:t>Course Coordinator</a:t>
            </a:r>
          </a:p>
          <a:p>
            <a:r>
              <a:rPr lang="en-CA" dirty="0" smtClean="0"/>
              <a:t>CPA Ontario</a:t>
            </a:r>
          </a:p>
          <a:p>
            <a:r>
              <a:rPr lang="en-CA" dirty="0" smtClean="0"/>
              <a:t>Employers</a:t>
            </a:r>
          </a:p>
          <a:p>
            <a:r>
              <a:rPr lang="en-CA" dirty="0" smtClean="0"/>
              <a:t>Government of Ontario (public university)</a:t>
            </a:r>
          </a:p>
          <a:p>
            <a:r>
              <a:rPr lang="en-CA" dirty="0" err="1" smtClean="0"/>
              <a:t>Telfer</a:t>
            </a:r>
            <a:r>
              <a:rPr lang="en-CA" dirty="0" smtClean="0"/>
              <a:t> School of Management</a:t>
            </a:r>
          </a:p>
          <a:p>
            <a:endParaRPr lang="en-CA" dirty="0"/>
          </a:p>
        </p:txBody>
      </p:sp>
    </p:spTree>
    <p:extLst>
      <p:ext uri="{BB962C8B-B14F-4D97-AF65-F5344CB8AC3E}">
        <p14:creationId xmlns:p14="http://schemas.microsoft.com/office/powerpoint/2010/main" val="827496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Who are the Stakeholders?</a:t>
            </a:r>
            <a:endParaRPr lang="en-CA" dirty="0"/>
          </a:p>
        </p:txBody>
      </p:sp>
      <p:sp>
        <p:nvSpPr>
          <p:cNvPr id="3" name="Content Placeholder 2"/>
          <p:cNvSpPr>
            <a:spLocks noGrp="1"/>
          </p:cNvSpPr>
          <p:nvPr>
            <p:ph idx="1"/>
          </p:nvPr>
        </p:nvSpPr>
        <p:spPr/>
        <p:txBody>
          <a:bodyPr>
            <a:normAutofit fontScale="77500" lnSpcReduction="20000"/>
          </a:bodyPr>
          <a:lstStyle/>
          <a:p>
            <a:r>
              <a:rPr lang="en-CA" dirty="0" smtClean="0"/>
              <a:t>Stakeholders?</a:t>
            </a:r>
          </a:p>
          <a:p>
            <a:pPr lvl="0"/>
            <a:r>
              <a:rPr lang="en-CA" dirty="0"/>
              <a:t>Students:  Gain particular knowledge about MCS; have a positive learning experience; learn how to grapple with case studies; learn how to grapple with ambiguity and uncertainty; learn how to approach ambiguity in a systematic and rational way.</a:t>
            </a:r>
          </a:p>
          <a:p>
            <a:pPr lvl="0"/>
            <a:r>
              <a:rPr lang="en-CA" dirty="0"/>
              <a:t>Professor:  Engaged, prepared students for smooth conduct of classes and the course; Student success on exams, and on professional certification exams; good teaching evaluations.</a:t>
            </a:r>
          </a:p>
          <a:p>
            <a:pPr lvl="0"/>
            <a:r>
              <a:rPr lang="en-CA" dirty="0"/>
              <a:t>University of Ottawa:  </a:t>
            </a:r>
          </a:p>
          <a:p>
            <a:pPr lvl="0"/>
            <a:r>
              <a:rPr lang="en-CA" dirty="0"/>
              <a:t>Telfer School of Management: Satisfied students, student success in professional accreditation; meeting the expectations of the “School”; student success in finding jobs; employer satisfaction in performance of graduates.</a:t>
            </a:r>
          </a:p>
          <a:p>
            <a:pPr lvl="0"/>
            <a:r>
              <a:rPr lang="en-CA" dirty="0"/>
              <a:t>Employers:  graduates with analytical skills, “critical thinking” skills; graduates with communication skills; graduates competent at facing ambiguity; graduates skilled at presentation; graduates with negotiation skills.</a:t>
            </a:r>
          </a:p>
          <a:p>
            <a:endParaRPr lang="en-CA" dirty="0" smtClean="0"/>
          </a:p>
          <a:p>
            <a:endParaRPr lang="en-CA" dirty="0"/>
          </a:p>
        </p:txBody>
      </p:sp>
    </p:spTree>
    <p:extLst>
      <p:ext uri="{BB962C8B-B14F-4D97-AF65-F5344CB8AC3E}">
        <p14:creationId xmlns:p14="http://schemas.microsoft.com/office/powerpoint/2010/main" val="42559386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80945"/>
            <a:ext cx="8839200" cy="4801314"/>
          </a:xfrm>
          <a:prstGeom prst="rect">
            <a:avLst/>
          </a:prstGeom>
        </p:spPr>
        <p:txBody>
          <a:bodyPr wrap="square">
            <a:spAutoFit/>
          </a:bodyPr>
          <a:lstStyle/>
          <a:p>
            <a:pPr algn="ctr"/>
            <a:r>
              <a:rPr lang="en-GB" b="1" dirty="0"/>
              <a:t>COURSE GOALS</a:t>
            </a:r>
          </a:p>
          <a:p>
            <a:endParaRPr lang="en-GB" b="1" dirty="0"/>
          </a:p>
          <a:p>
            <a:r>
              <a:rPr lang="en-GB" b="1" dirty="0"/>
              <a:t>Course Contribution to the Bachelor of Commerce Learning Goals</a:t>
            </a:r>
            <a:endParaRPr lang="en-CA" b="1" dirty="0"/>
          </a:p>
          <a:p>
            <a:r>
              <a:rPr lang="en-US" dirty="0"/>
              <a:t> </a:t>
            </a:r>
            <a:endParaRPr lang="en-CA" dirty="0"/>
          </a:p>
          <a:p>
            <a:r>
              <a:rPr lang="en-US" dirty="0"/>
              <a:t>Learning Goal 1 	Understand, Apply and Integrate Core Management Disciplines.</a:t>
            </a:r>
            <a:endParaRPr lang="en-CA" dirty="0"/>
          </a:p>
          <a:p>
            <a:r>
              <a:rPr lang="en-GB" dirty="0"/>
              <a:t>This integrative fourth year capstone course builds on the concepts in management accounting (ADM2341) and cost accounting (ADM3346) and draws on the financial, marketing, organisation behaviour, human resource management, strategic management, and reasoning and critical thinking concepts covered in the first three years of the Bachelor of Commerce.</a:t>
            </a:r>
            <a:endParaRPr lang="en-CA" dirty="0"/>
          </a:p>
          <a:p>
            <a:r>
              <a:rPr lang="en-GB" dirty="0"/>
              <a:t>  </a:t>
            </a:r>
            <a:endParaRPr lang="en-CA" dirty="0"/>
          </a:p>
          <a:p>
            <a:r>
              <a:rPr lang="en-US" dirty="0"/>
              <a:t>Learning Goal 2 	Demonstrate Critical Thinking and Decision Making Skills.</a:t>
            </a:r>
            <a:endParaRPr lang="en-CA" dirty="0"/>
          </a:p>
          <a:p>
            <a:r>
              <a:rPr lang="en-GB" dirty="0"/>
              <a:t>The ambiguities, and multiple stakeholders, organizational, and industry scenarios portrayed in the assigned case studies foster a climate of analysis, critical thinking and debate within which students are required to assess the pros and cons of, and changes to, the interrelated components of management control systems.</a:t>
            </a:r>
            <a:endParaRPr lang="en-CA" dirty="0"/>
          </a:p>
          <a:p>
            <a:r>
              <a:rPr lang="en-GB" dirty="0"/>
              <a:t> </a:t>
            </a:r>
            <a:endParaRPr lang="en-CA" dirty="0"/>
          </a:p>
        </p:txBody>
      </p:sp>
    </p:spTree>
    <p:extLst>
      <p:ext uri="{BB962C8B-B14F-4D97-AF65-F5344CB8AC3E}">
        <p14:creationId xmlns:p14="http://schemas.microsoft.com/office/powerpoint/2010/main" val="34538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fade">
                                      <p:cBhvr>
                                        <p:cTn id="7" dur="1000"/>
                                        <p:tgtEl>
                                          <p:spTgt spid="2">
                                            <p:txEl>
                                              <p:pRg st="4" end="4"/>
                                            </p:txEl>
                                          </p:spTgt>
                                        </p:tgtEl>
                                      </p:cBhvr>
                                    </p:animEffect>
                                    <p:anim calcmode="lin" valueType="num">
                                      <p:cBhvr>
                                        <p:cTn id="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
                                            <p:txEl>
                                              <p:pRg st="5" end="5"/>
                                            </p:txEl>
                                          </p:spTgt>
                                        </p:tgtEl>
                                        <p:attrNameLst>
                                          <p:attrName>style.visibility</p:attrName>
                                        </p:attrNameLst>
                                      </p:cBhvr>
                                      <p:to>
                                        <p:strVal val="visible"/>
                                      </p:to>
                                    </p:set>
                                    <p:animEffect transition="in" filter="circle(in)">
                                      <p:cBhvr>
                                        <p:cTn id="14" dur="2000"/>
                                        <p:tgtEl>
                                          <p:spTgt spid="2">
                                            <p:txEl>
                                              <p:pRg st="5" end="5"/>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Effect transition="in" filter="fade">
                                      <p:cBhvr>
                                        <p:cTn id="19" dur="500"/>
                                        <p:tgtEl>
                                          <p:spTgt spid="2">
                                            <p:txEl>
                                              <p:pRg st="7" end="7"/>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2">
                                            <p:txEl>
                                              <p:pRg st="8" end="8"/>
                                            </p:txEl>
                                          </p:spTgt>
                                        </p:tgtEl>
                                        <p:attrNameLst>
                                          <p:attrName>style.visibility</p:attrName>
                                        </p:attrNameLst>
                                      </p:cBhvr>
                                      <p:to>
                                        <p:strVal val="visible"/>
                                      </p:to>
                                    </p:set>
                                    <p:animEffect transition="in" filter="circle(in)">
                                      <p:cBhvr>
                                        <p:cTn id="24" dur="20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5000" y="335846"/>
            <a:ext cx="8305800" cy="5355312"/>
          </a:xfrm>
          <a:prstGeom prst="rect">
            <a:avLst/>
          </a:prstGeom>
        </p:spPr>
        <p:txBody>
          <a:bodyPr wrap="square">
            <a:spAutoFit/>
          </a:bodyPr>
          <a:lstStyle/>
          <a:p>
            <a:r>
              <a:rPr lang="en-US" dirty="0"/>
              <a:t>Learning Goal 3 	Demonstrate Leadership, Interpersonal and Communications Skills.</a:t>
            </a:r>
            <a:endParaRPr lang="en-CA" dirty="0"/>
          </a:p>
          <a:p>
            <a:r>
              <a:rPr lang="en-US" dirty="0"/>
              <a:t>Groups, each comprising 3-5 </a:t>
            </a:r>
            <a:r>
              <a:rPr lang="en-US" u="sng" dirty="0"/>
              <a:t>randomly-selected</a:t>
            </a:r>
            <a:r>
              <a:rPr lang="en-US" dirty="0"/>
              <a:t> students, are created by the professor at the beginning of the course. These groups prepare a case report (15%) and presentation (15%) and can also be asked to present at other times during the course. This provides multiple opportunities for students to develop and demonstrate their leadership, interpersonal and communications skills </a:t>
            </a:r>
            <a:endParaRPr lang="en-CA" dirty="0"/>
          </a:p>
          <a:p>
            <a:r>
              <a:rPr lang="en-US" dirty="0"/>
              <a:t> </a:t>
            </a:r>
            <a:endParaRPr lang="en-CA" dirty="0"/>
          </a:p>
          <a:p>
            <a:r>
              <a:rPr lang="en-US" dirty="0"/>
              <a:t>Learning Goal 5	Demonstrate the Ability to Perform in a Culturally Diverse Environment.</a:t>
            </a:r>
            <a:endParaRPr lang="en-CA" dirty="0"/>
          </a:p>
          <a:p>
            <a:r>
              <a:rPr lang="en-US" dirty="0"/>
              <a:t>In keeping with Canada’s demographics, ADM4345 students reflect a wide variety of cultural, religious, and ethnic backgrounds. International students augment this diversity. The course’s randomly-defined groups and on-going in-class discussions provide a rich environment that promotes multi-cultural interaction and understanding.</a:t>
            </a:r>
          </a:p>
          <a:p>
            <a:endParaRPr lang="en-US" dirty="0"/>
          </a:p>
          <a:p>
            <a:r>
              <a:rPr lang="en-US" dirty="0"/>
              <a:t>Learning Goal 7 	Provide Value to the Business Community in a chosen Area of Specialization.</a:t>
            </a:r>
            <a:endParaRPr lang="en-CA" dirty="0"/>
          </a:p>
          <a:p>
            <a:r>
              <a:rPr lang="en-US" dirty="0"/>
              <a:t>ADM4345 is a recognized course for CPA Canada.  </a:t>
            </a:r>
            <a:endParaRPr lang="en-CA" dirty="0"/>
          </a:p>
          <a:p>
            <a:endParaRPr lang="en-CA" dirty="0"/>
          </a:p>
        </p:txBody>
      </p:sp>
    </p:spTree>
    <p:extLst>
      <p:ext uri="{BB962C8B-B14F-4D97-AF65-F5344CB8AC3E}">
        <p14:creationId xmlns:p14="http://schemas.microsoft.com/office/powerpoint/2010/main" val="2147978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2"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From Management Accounting Practices 6600  p.3</a:t>
            </a:r>
            <a:br>
              <a:rPr lang="en-CA" dirty="0" smtClean="0"/>
            </a:br>
            <a:endParaRPr lang="en-CA" dirty="0"/>
          </a:p>
        </p:txBody>
      </p:sp>
      <p:sp>
        <p:nvSpPr>
          <p:cNvPr id="3" name="Content Placeholder 2"/>
          <p:cNvSpPr>
            <a:spLocks noGrp="1"/>
          </p:cNvSpPr>
          <p:nvPr>
            <p:ph idx="1"/>
          </p:nvPr>
        </p:nvSpPr>
        <p:spPr/>
        <p:txBody>
          <a:bodyPr/>
          <a:lstStyle/>
          <a:p>
            <a:r>
              <a:rPr lang="en-CA" i="1" dirty="0" smtClean="0"/>
              <a:t>“</a:t>
            </a:r>
            <a:r>
              <a:rPr lang="en-CA" i="1" dirty="0"/>
              <a:t>Effective systems of organization control begin with a clear statement of organization objectives and broad strategies to achieve those objectives, proposed by management and approved by a vigilant, informed, skillful and proactive Board of Directors.”</a:t>
            </a:r>
            <a:endParaRPr lang="en-CA" dirty="0"/>
          </a:p>
          <a:p>
            <a:endParaRPr lang="en-CA" dirty="0"/>
          </a:p>
        </p:txBody>
      </p:sp>
    </p:spTree>
    <p:extLst>
      <p:ext uri="{BB962C8B-B14F-4D97-AF65-F5344CB8AC3E}">
        <p14:creationId xmlns:p14="http://schemas.microsoft.com/office/powerpoint/2010/main" val="2918217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Clear statement:</a:t>
            </a:r>
            <a:endParaRPr lang="en-CA" dirty="0"/>
          </a:p>
        </p:txBody>
      </p:sp>
      <p:sp>
        <p:nvSpPr>
          <p:cNvPr id="3" name="Content Placeholder 2"/>
          <p:cNvSpPr>
            <a:spLocks noGrp="1"/>
          </p:cNvSpPr>
          <p:nvPr>
            <p:ph idx="1"/>
          </p:nvPr>
        </p:nvSpPr>
        <p:spPr/>
        <p:txBody>
          <a:bodyPr/>
          <a:lstStyle/>
          <a:p>
            <a:pPr marL="0" indent="0">
              <a:buNone/>
            </a:pPr>
            <a:r>
              <a:rPr lang="en-CA" i="1" dirty="0"/>
              <a:t>Understanding of Management Control Systems at a high level is best achieved through the use of the case method of study.  Case pedagogy requires that students be present, be prepared for class in order to engage in discussion and debate and to understand the issues being discussed and debated.  The goals of the course are clearly stated as to how they will contribute to goals 1, 2, 3, 5 and 7 of the </a:t>
            </a:r>
            <a:r>
              <a:rPr lang="en-CA" i="1" dirty="0" err="1"/>
              <a:t>BComm</a:t>
            </a:r>
            <a:r>
              <a:rPr lang="en-CA" i="1" dirty="0"/>
              <a:t> program.  The key to success using this pedagogical approach is to encourage and reward student participation in the pedagogical process.  In order to do this we need a MCS that promotes participation.</a:t>
            </a:r>
            <a:endParaRPr lang="en-CA" dirty="0"/>
          </a:p>
        </p:txBody>
      </p:sp>
    </p:spTree>
    <p:extLst>
      <p:ext uri="{BB962C8B-B14F-4D97-AF65-F5344CB8AC3E}">
        <p14:creationId xmlns:p14="http://schemas.microsoft.com/office/powerpoint/2010/main" val="1384785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CA" dirty="0" smtClean="0"/>
              <a:t>Strategy of the Syllabus:</a:t>
            </a:r>
          </a:p>
          <a:p>
            <a:pPr marL="0" indent="0">
              <a:buNone/>
            </a:pPr>
            <a:r>
              <a:rPr lang="en-CA" dirty="0" smtClean="0"/>
              <a:t>Through </a:t>
            </a:r>
            <a:r>
              <a:rPr lang="en-CA" dirty="0"/>
              <a:t>k</a:t>
            </a:r>
            <a:r>
              <a:rPr lang="en-CA" dirty="0" smtClean="0"/>
              <a:t>eeping students engaged in class material from week to week they will come to understand how to evaluate and implement Management Control Systems.</a:t>
            </a:r>
            <a:endParaRPr lang="en-CA" dirty="0"/>
          </a:p>
        </p:txBody>
      </p:sp>
    </p:spTree>
    <p:extLst>
      <p:ext uri="{BB962C8B-B14F-4D97-AF65-F5344CB8AC3E}">
        <p14:creationId xmlns:p14="http://schemas.microsoft.com/office/powerpoint/2010/main" val="22785819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MCS for ADM4345?</a:t>
            </a:r>
            <a:endParaRPr lang="en-CA" dirty="0"/>
          </a:p>
        </p:txBody>
      </p:sp>
      <p:sp>
        <p:nvSpPr>
          <p:cNvPr id="3" name="Content Placeholder 2"/>
          <p:cNvSpPr>
            <a:spLocks noGrp="1"/>
          </p:cNvSpPr>
          <p:nvPr>
            <p:ph idx="1"/>
          </p:nvPr>
        </p:nvSpPr>
        <p:spPr/>
        <p:txBody>
          <a:bodyPr/>
          <a:lstStyle/>
          <a:p>
            <a:r>
              <a:rPr lang="en-CA" dirty="0" smtClean="0"/>
              <a:t>Coordination of sections</a:t>
            </a:r>
          </a:p>
          <a:p>
            <a:r>
              <a:rPr lang="en-CA" dirty="0" smtClean="0"/>
              <a:t>Exams</a:t>
            </a:r>
          </a:p>
          <a:p>
            <a:r>
              <a:rPr lang="en-CA" dirty="0" smtClean="0"/>
              <a:t>Hardcopy of case notes</a:t>
            </a:r>
          </a:p>
          <a:p>
            <a:r>
              <a:rPr lang="en-CA" dirty="0"/>
              <a:t>9</a:t>
            </a:r>
            <a:r>
              <a:rPr lang="en-CA" dirty="0" smtClean="0"/>
              <a:t>% Class participation</a:t>
            </a:r>
          </a:p>
          <a:p>
            <a:r>
              <a:rPr lang="en-CA" dirty="0" smtClean="0"/>
              <a:t>Mandatory attendance</a:t>
            </a:r>
          </a:p>
          <a:p>
            <a:r>
              <a:rPr lang="en-CA" dirty="0" smtClean="0"/>
              <a:t>Course schedule</a:t>
            </a:r>
          </a:p>
          <a:p>
            <a:r>
              <a:rPr lang="en-CA" dirty="0" smtClean="0"/>
              <a:t>Case analysis notes</a:t>
            </a:r>
            <a:endParaRPr lang="en-CA" dirty="0"/>
          </a:p>
        </p:txBody>
      </p:sp>
    </p:spTree>
    <p:extLst>
      <p:ext uri="{BB962C8B-B14F-4D97-AF65-F5344CB8AC3E}">
        <p14:creationId xmlns:p14="http://schemas.microsoft.com/office/powerpoint/2010/main" val="1952355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10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 presetClass="entr" presetSubtype="4" fill="hold" nodeType="afterEffect">
                                  <p:stCondLst>
                                    <p:cond delay="100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2" presetClass="entr" presetSubtype="4" fill="hold" nodeType="afterEffect">
                                  <p:stCondLst>
                                    <p:cond delay="100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2" presetClass="entr" presetSubtype="4" fill="hold" nodeType="afterEffect">
                                  <p:stCondLst>
                                    <p:cond delay="100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6000"/>
                            </p:stCondLst>
                            <p:childTnLst>
                              <p:par>
                                <p:cTn id="25" presetID="2" presetClass="entr" presetSubtype="4" fill="hold" nodeType="afterEffect">
                                  <p:stCondLst>
                                    <p:cond delay="100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7500"/>
                            </p:stCondLst>
                            <p:childTnLst>
                              <p:par>
                                <p:cTn id="30" presetID="2" presetClass="entr" presetSubtype="4" fill="hold" nodeType="afterEffect">
                                  <p:stCondLst>
                                    <p:cond delay="100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9000"/>
                            </p:stCondLst>
                            <p:childTnLst>
                              <p:par>
                                <p:cTn id="35" presetID="2" presetClass="entr" presetSubtype="4" fill="hold" nodeType="afterEffect">
                                  <p:stCondLst>
                                    <p:cond delay="100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MCS for ADM4345?</a:t>
            </a:r>
            <a:endParaRPr lang="en-CA" dirty="0"/>
          </a:p>
        </p:txBody>
      </p:sp>
      <p:sp>
        <p:nvSpPr>
          <p:cNvPr id="3" name="Content Placeholder 2"/>
          <p:cNvSpPr>
            <a:spLocks noGrp="1"/>
          </p:cNvSpPr>
          <p:nvPr>
            <p:ph idx="1"/>
          </p:nvPr>
        </p:nvSpPr>
        <p:spPr/>
        <p:txBody>
          <a:bodyPr>
            <a:normAutofit/>
          </a:bodyPr>
          <a:lstStyle/>
          <a:p>
            <a:pPr lvl="0"/>
            <a:r>
              <a:rPr lang="en-CA" i="1" dirty="0"/>
              <a:t>Required attendance to </a:t>
            </a:r>
            <a:r>
              <a:rPr lang="en-CA" i="1" dirty="0" smtClean="0"/>
              <a:t>pass the course;</a:t>
            </a:r>
          </a:p>
          <a:p>
            <a:pPr lvl="0"/>
            <a:r>
              <a:rPr lang="en-CA" i="1" dirty="0" smtClean="0"/>
              <a:t>Participation </a:t>
            </a:r>
            <a:r>
              <a:rPr lang="en-CA" i="1" dirty="0"/>
              <a:t>is rewarded by the grading scheme.  Student self-identification through tent cards to aid prof in evaluation;</a:t>
            </a:r>
            <a:endParaRPr lang="en-CA" dirty="0"/>
          </a:p>
          <a:p>
            <a:pPr lvl="0"/>
            <a:r>
              <a:rPr lang="en-CA" i="1" dirty="0" smtClean="0"/>
              <a:t>Class </a:t>
            </a:r>
            <a:r>
              <a:rPr lang="en-CA" i="1" dirty="0"/>
              <a:t>preparation notes</a:t>
            </a:r>
            <a:endParaRPr lang="en-CA" dirty="0"/>
          </a:p>
          <a:p>
            <a:pPr lvl="0"/>
            <a:r>
              <a:rPr lang="en-CA" i="1" dirty="0"/>
              <a:t>Case analysis notes rewarded for presentations. It is important that students are prepared for presentation/reports by other groups so that they understand the analysis, as part of learning, and so that they can engage in class.</a:t>
            </a:r>
            <a:endParaRPr lang="en-CA" dirty="0"/>
          </a:p>
          <a:p>
            <a:endParaRPr lang="en-CA" dirty="0"/>
          </a:p>
        </p:txBody>
      </p:sp>
    </p:spTree>
    <p:extLst>
      <p:ext uri="{BB962C8B-B14F-4D97-AF65-F5344CB8AC3E}">
        <p14:creationId xmlns:p14="http://schemas.microsoft.com/office/powerpoint/2010/main" val="903262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Does the syllabus for ADM4345 comprise a good Management Control System? </a:t>
            </a:r>
            <a:endParaRPr lang="en-CA" dirty="0"/>
          </a:p>
        </p:txBody>
      </p:sp>
      <p:sp>
        <p:nvSpPr>
          <p:cNvPr id="3" name="Content Placeholder 2"/>
          <p:cNvSpPr>
            <a:spLocks noGrp="1"/>
          </p:cNvSpPr>
          <p:nvPr>
            <p:ph idx="1"/>
          </p:nvPr>
        </p:nvSpPr>
        <p:spPr/>
        <p:txBody>
          <a:bodyPr/>
          <a:lstStyle/>
          <a:p>
            <a:pPr marL="0" indent="0">
              <a:buNone/>
            </a:pPr>
            <a:r>
              <a:rPr lang="en-CA" dirty="0" smtClean="0"/>
              <a:t>“Is the behaviour induced by the system the one called for by the strategy?”</a:t>
            </a:r>
          </a:p>
          <a:p>
            <a:pPr marL="0" indent="0">
              <a:buNone/>
            </a:pPr>
            <a:r>
              <a:rPr lang="en-CA" dirty="0" smtClean="0"/>
              <a:t>Suggestions for improvement?</a:t>
            </a:r>
            <a:endParaRPr lang="en-CA" dirty="0"/>
          </a:p>
        </p:txBody>
      </p:sp>
    </p:spTree>
    <p:extLst>
      <p:ext uri="{BB962C8B-B14F-4D97-AF65-F5344CB8AC3E}">
        <p14:creationId xmlns:p14="http://schemas.microsoft.com/office/powerpoint/2010/main" val="319160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TotalTime>
  <Words>782</Words>
  <Application>Microsoft Office PowerPoint</Application>
  <PresentationFormat>Widescreen</PresentationFormat>
  <Paragraphs>81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ASSIGNMENT:</vt:lpstr>
      <vt:lpstr>ASSIGNMENT:</vt:lpstr>
      <vt:lpstr>First steps: </vt:lpstr>
      <vt:lpstr>Who are you working for?</vt:lpstr>
      <vt:lpstr>Who are you working for?</vt:lpstr>
      <vt:lpstr>What is your “retainer”?</vt:lpstr>
      <vt:lpstr>Who are the Stakeholders?</vt:lpstr>
      <vt:lpstr>Who are the Stakeholders?</vt:lpstr>
      <vt:lpstr>PowerPoint Presentation</vt:lpstr>
      <vt:lpstr>PowerPoint Presentation</vt:lpstr>
      <vt:lpstr>From Management Accounting Practices 6600  p.3 </vt:lpstr>
      <vt:lpstr>Clear statement:</vt:lpstr>
      <vt:lpstr>PowerPoint Presentation</vt:lpstr>
      <vt:lpstr>What is the MCS for ADM4345?</vt:lpstr>
      <vt:lpstr>What is the MCS for ADM4345?</vt:lpstr>
      <vt:lpstr>Does the syllabus for ADM4345 comprise a good Management Control System?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dc:title>
  <dc:creator>Robert</dc:creator>
  <cp:lastModifiedBy>Robert Bergquist</cp:lastModifiedBy>
  <cp:revision>13</cp:revision>
  <dcterms:created xsi:type="dcterms:W3CDTF">2015-09-17T14:09:56Z</dcterms:created>
  <dcterms:modified xsi:type="dcterms:W3CDTF">2016-09-11T23:51:24Z</dcterms:modified>
</cp:coreProperties>
</file>