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2064" y="-1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E85A1D-C2C6-4411-BB99-1B3E2A5B6625}" type="datetimeFigureOut">
              <a:rPr lang="en-US" smtClean="0"/>
              <a:pPr/>
              <a:t>2012-09-10</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CC73AD-7636-4139-8950-7C41519F42D7}" type="slidenum">
              <a:rPr lang="en-CA" smtClean="0"/>
              <a:pPr/>
              <a:t>‹#›</a:t>
            </a:fld>
            <a:endParaRPr lang="en-CA"/>
          </a:p>
        </p:txBody>
      </p:sp>
    </p:spTree>
    <p:extLst>
      <p:ext uri="{BB962C8B-B14F-4D97-AF65-F5344CB8AC3E}">
        <p14:creationId xmlns:p14="http://schemas.microsoft.com/office/powerpoint/2010/main" val="2519711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DDA22C2-03EE-45BA-9B53-60201390F265}" type="datetime1">
              <a:rPr lang="en-US" smtClean="0"/>
              <a:pPr/>
              <a:t>2012-09-10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F46C98E-CA5F-4A91-9069-E0D8EC69760A}" type="datetime1">
              <a:rPr lang="en-US" smtClean="0"/>
              <a:pPr/>
              <a:t>2012-09-10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0A4CB6CB-1F03-47CA-852E-D4E085389450}" type="datetime1">
              <a:rPr lang="en-US" smtClean="0"/>
              <a:pPr/>
              <a:t>2012-09-10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AFCC57E-35B8-4160-9BF8-7103EB751C88}" type="datetime1">
              <a:rPr lang="en-US" smtClean="0"/>
              <a:pPr/>
              <a:t>2012-09-10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6171B90-5CF0-45F5-B45C-28225FEB61E6}" type="datetime1">
              <a:rPr lang="en-US" smtClean="0"/>
              <a:pPr/>
              <a:t>2012-09-10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6669EED6-1B1A-47DB-AB7F-DD5CD51910C1}" type="datetime1">
              <a:rPr lang="en-US" smtClean="0"/>
              <a:pPr/>
              <a:t>2012-09-10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4C469F5-BAFF-4E8D-AC02-97114D50AB2C}" type="datetime1">
              <a:rPr lang="en-US" smtClean="0"/>
              <a:pPr/>
              <a:t>2012-09-10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1616EE1-FCC9-497C-A522-395C1FDA271D}" type="datetime1">
              <a:rPr lang="en-US" smtClean="0"/>
              <a:pPr/>
              <a:t>2012-09-10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8D8B0D8-4EB7-4A23-9C72-42F6C0A51BFE}" type="datetime1">
              <a:rPr lang="en-US" smtClean="0"/>
              <a:pPr/>
              <a:t>2012-09-10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EFF19F-3E09-4A26-B7B1-E2B8975C08CE}" type="datetime1">
              <a:rPr lang="en-US" smtClean="0"/>
              <a:pPr/>
              <a:t>2012-09-10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78FA2A4-749B-4016-8CAE-D876F30D7557}" type="datetime1">
              <a:rPr lang="en-US" smtClean="0"/>
              <a:pPr/>
              <a:t>2012-09-10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EA9812E-8096-4BA8-97A9-472FB37CE2D7}" type="datetime1">
              <a:rPr lang="en-US" smtClean="0"/>
              <a:pPr/>
              <a:t>2012-09-10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WEEK 1: Introduction to Course </a:t>
            </a:r>
            <a:endParaRPr lang="en-CA" dirty="0"/>
          </a:p>
        </p:txBody>
      </p:sp>
      <p:sp>
        <p:nvSpPr>
          <p:cNvPr id="3" name="Subtitle 2"/>
          <p:cNvSpPr>
            <a:spLocks noGrp="1"/>
          </p:cNvSpPr>
          <p:nvPr>
            <p:ph type="subTitle" idx="1"/>
          </p:nvPr>
        </p:nvSpPr>
        <p:spPr/>
        <p:txBody>
          <a:bodyPr/>
          <a:lstStyle/>
          <a:p>
            <a:r>
              <a:rPr lang="en-CA" dirty="0" smtClean="0"/>
              <a:t>Social Determinants of Health &amp; Prison Life </a:t>
            </a:r>
          </a:p>
          <a:p>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CA" dirty="0" smtClean="0"/>
          </a:p>
          <a:p>
            <a:r>
              <a:rPr lang="en-CA" i="1" dirty="0" smtClean="0"/>
              <a:t>Interactions between:</a:t>
            </a:r>
          </a:p>
          <a:p>
            <a:r>
              <a:rPr lang="en-CA" dirty="0" smtClean="0"/>
              <a:t>Economic</a:t>
            </a:r>
          </a:p>
          <a:p>
            <a:r>
              <a:rPr lang="en-CA" dirty="0" smtClean="0"/>
              <a:t>Social</a:t>
            </a:r>
          </a:p>
          <a:p>
            <a:r>
              <a:rPr lang="en-CA" dirty="0" smtClean="0"/>
              <a:t>Individual behaviour</a:t>
            </a:r>
          </a:p>
          <a:p>
            <a:r>
              <a:rPr lang="en-CA" dirty="0" smtClean="0"/>
              <a:t>Physical environment</a:t>
            </a:r>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2</a:t>
            </a:fld>
            <a:endParaRPr lang="en-US"/>
          </a:p>
        </p:txBody>
      </p:sp>
      <p:sp>
        <p:nvSpPr>
          <p:cNvPr id="4" name="Title 3"/>
          <p:cNvSpPr>
            <a:spLocks noGrp="1"/>
          </p:cNvSpPr>
          <p:nvPr>
            <p:ph type="title"/>
          </p:nvPr>
        </p:nvSpPr>
        <p:spPr/>
        <p:txBody>
          <a:bodyPr/>
          <a:lstStyle/>
          <a:p>
            <a:r>
              <a:rPr lang="en-CA" dirty="0" smtClean="0"/>
              <a:t>Determinants of Health</a:t>
            </a:r>
            <a:endParaRPr lang="en-C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err="1" smtClean="0"/>
              <a:t>Lalonde</a:t>
            </a:r>
            <a:r>
              <a:rPr lang="en-CA" dirty="0" smtClean="0"/>
              <a:t> Report: 1974</a:t>
            </a:r>
          </a:p>
          <a:p>
            <a:r>
              <a:rPr lang="en-CA" dirty="0" smtClean="0"/>
              <a:t>The health care system</a:t>
            </a:r>
          </a:p>
          <a:p>
            <a:r>
              <a:rPr lang="en-CA" dirty="0" smtClean="0"/>
              <a:t>Prevention of health problems and promotion of good health. </a:t>
            </a:r>
          </a:p>
        </p:txBody>
      </p:sp>
      <p:sp>
        <p:nvSpPr>
          <p:cNvPr id="3" name="Slide Number Placeholder 2"/>
          <p:cNvSpPr>
            <a:spLocks noGrp="1"/>
          </p:cNvSpPr>
          <p:nvPr>
            <p:ph type="sldNum" sz="quarter" idx="12"/>
          </p:nvPr>
        </p:nvSpPr>
        <p:spPr/>
        <p:txBody>
          <a:bodyPr/>
          <a:lstStyle/>
          <a:p>
            <a:fld id="{B6F15528-21DE-4FAA-801E-634DDDAF4B2B}" type="slidenum">
              <a:rPr lang="en-US" smtClean="0"/>
              <a:pPr/>
              <a:t>3</a:t>
            </a:fld>
            <a:endParaRPr lang="en-US"/>
          </a:p>
        </p:txBody>
      </p:sp>
      <p:sp>
        <p:nvSpPr>
          <p:cNvPr id="4" name="Title 3"/>
          <p:cNvSpPr>
            <a:spLocks noGrp="1"/>
          </p:cNvSpPr>
          <p:nvPr>
            <p:ph type="title"/>
          </p:nvPr>
        </p:nvSpPr>
        <p:spPr/>
        <p:txBody>
          <a:bodyPr>
            <a:normAutofit fontScale="90000"/>
          </a:bodyPr>
          <a:lstStyle/>
          <a:p>
            <a:r>
              <a:rPr lang="en-CA" dirty="0" smtClean="0"/>
              <a:t>What makes Canadians healthy or unhealthy?</a:t>
            </a:r>
            <a:endParaRPr lang="en-CA"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lvl="0"/>
            <a:r>
              <a:rPr lang="en-CA" dirty="0" smtClean="0"/>
              <a:t>Income and social status </a:t>
            </a:r>
          </a:p>
          <a:p>
            <a:pPr lvl="0"/>
            <a:r>
              <a:rPr lang="en-CA" dirty="0" smtClean="0"/>
              <a:t>Social support networks (welfare and social safety nets)</a:t>
            </a:r>
          </a:p>
          <a:p>
            <a:pPr lvl="0"/>
            <a:r>
              <a:rPr lang="en-CA" dirty="0" smtClean="0"/>
              <a:t>Education and literacy, i.e. health literacy </a:t>
            </a:r>
          </a:p>
          <a:p>
            <a:pPr lvl="0"/>
            <a:r>
              <a:rPr lang="en-CA" dirty="0" smtClean="0"/>
              <a:t>Un/Employment and Working conditions </a:t>
            </a:r>
          </a:p>
          <a:p>
            <a:pPr lvl="0"/>
            <a:r>
              <a:rPr lang="en-CA" dirty="0" smtClean="0"/>
              <a:t>Social environments (social in/exclusion)</a:t>
            </a:r>
          </a:p>
          <a:p>
            <a:pPr lvl="0"/>
            <a:r>
              <a:rPr lang="en-CA" dirty="0" smtClean="0"/>
              <a:t>Physical environments (including housing)</a:t>
            </a:r>
          </a:p>
          <a:p>
            <a:pPr lvl="0"/>
            <a:r>
              <a:rPr lang="en-CA" dirty="0" smtClean="0"/>
              <a:t>Personal health practices and coping skills </a:t>
            </a:r>
          </a:p>
          <a:p>
            <a:pPr lvl="0"/>
            <a:r>
              <a:rPr lang="en-CA" dirty="0" smtClean="0"/>
              <a:t>Healthy child development (early life care)</a:t>
            </a:r>
          </a:p>
          <a:p>
            <a:pPr lvl="0"/>
            <a:r>
              <a:rPr lang="en-CA" dirty="0" smtClean="0"/>
              <a:t>Biology and genetic endowment </a:t>
            </a:r>
          </a:p>
          <a:p>
            <a:pPr lvl="0"/>
            <a:r>
              <a:rPr lang="en-CA" dirty="0" smtClean="0"/>
              <a:t>Health services (access and quality) </a:t>
            </a:r>
          </a:p>
          <a:p>
            <a:pPr lvl="0"/>
            <a:r>
              <a:rPr lang="en-CA" dirty="0" smtClean="0"/>
              <a:t>Gender </a:t>
            </a:r>
          </a:p>
          <a:p>
            <a:pPr lvl="0"/>
            <a:r>
              <a:rPr lang="en-CA" dirty="0" smtClean="0"/>
              <a:t>Culture (Aboriginal status)</a:t>
            </a:r>
          </a:p>
          <a:p>
            <a:pPr lvl="0"/>
            <a:r>
              <a:rPr lang="en-CA" dirty="0" smtClean="0"/>
              <a:t>Food Security</a:t>
            </a:r>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4</a:t>
            </a:fld>
            <a:endParaRPr lang="en-US"/>
          </a:p>
        </p:txBody>
      </p:sp>
      <p:sp>
        <p:nvSpPr>
          <p:cNvPr id="4" name="Title 3"/>
          <p:cNvSpPr>
            <a:spLocks noGrp="1"/>
          </p:cNvSpPr>
          <p:nvPr>
            <p:ph type="title"/>
          </p:nvPr>
        </p:nvSpPr>
        <p:spPr/>
        <p:txBody>
          <a:bodyPr>
            <a:normAutofit fontScale="90000"/>
          </a:bodyPr>
          <a:lstStyle/>
          <a:p>
            <a:r>
              <a:rPr lang="en-CA" dirty="0" smtClean="0"/>
              <a:t>Key Factors that Influence Population Health: </a:t>
            </a:r>
            <a:endParaRPr lang="en-C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Polarization of incomes</a:t>
            </a:r>
          </a:p>
          <a:p>
            <a:r>
              <a:rPr lang="en-CA" dirty="0" smtClean="0"/>
              <a:t>Gap between rich and poor</a:t>
            </a:r>
          </a:p>
          <a:p>
            <a:r>
              <a:rPr lang="en-CA" dirty="0" smtClean="0"/>
              <a:t>Low-income Canadians are more likely to die earlier and to suffer more illnesses than Canadians with higher incomes, regardless of age, sex, race and place of residence</a:t>
            </a:r>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5</a:t>
            </a:fld>
            <a:endParaRPr lang="en-US"/>
          </a:p>
        </p:txBody>
      </p:sp>
      <p:sp>
        <p:nvSpPr>
          <p:cNvPr id="4" name="Title 3"/>
          <p:cNvSpPr>
            <a:spLocks noGrp="1"/>
          </p:cNvSpPr>
          <p:nvPr>
            <p:ph type="title"/>
          </p:nvPr>
        </p:nvSpPr>
        <p:spPr/>
        <p:txBody>
          <a:bodyPr/>
          <a:lstStyle/>
          <a:p>
            <a:r>
              <a:rPr lang="en-CA" dirty="0" smtClean="0"/>
              <a:t>Income and Social Status</a:t>
            </a:r>
            <a:endParaRPr lang="en-C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Recessions</a:t>
            </a:r>
          </a:p>
          <a:p>
            <a:r>
              <a:rPr lang="en-CA" dirty="0" smtClean="0"/>
              <a:t>Increases in temporary, part-time, casual, contract and self-employment</a:t>
            </a:r>
          </a:p>
          <a:p>
            <a:r>
              <a:rPr lang="en-CA" dirty="0" smtClean="0"/>
              <a:t>Increased competitiveness </a:t>
            </a:r>
          </a:p>
          <a:p>
            <a:r>
              <a:rPr lang="en-CA" dirty="0" smtClean="0"/>
              <a:t>Additional workloads for women:</a:t>
            </a:r>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6</a:t>
            </a:fld>
            <a:endParaRPr lang="en-US"/>
          </a:p>
        </p:txBody>
      </p:sp>
      <p:sp>
        <p:nvSpPr>
          <p:cNvPr id="4" name="Title 3"/>
          <p:cNvSpPr>
            <a:spLocks noGrp="1"/>
          </p:cNvSpPr>
          <p:nvPr>
            <p:ph type="title"/>
          </p:nvPr>
        </p:nvSpPr>
        <p:spPr/>
        <p:txBody>
          <a:bodyPr>
            <a:normAutofit fontScale="90000"/>
          </a:bodyPr>
          <a:lstStyle/>
          <a:p>
            <a:r>
              <a:rPr lang="en-CA" dirty="0" smtClean="0"/>
              <a:t> </a:t>
            </a:r>
            <a:br>
              <a:rPr lang="en-CA" dirty="0" smtClean="0"/>
            </a:br>
            <a:r>
              <a:rPr lang="en-CA" dirty="0" smtClean="0"/>
              <a:t>Un/Employment and Working conditions </a:t>
            </a:r>
            <a:br>
              <a:rPr lang="en-CA" dirty="0" smtClean="0"/>
            </a:br>
            <a:endParaRPr lang="en-C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Government policies: reducing program spending, decreasing eligibility for benefits, and reducing amount of benefits </a:t>
            </a:r>
          </a:p>
          <a:p>
            <a:r>
              <a:rPr lang="en-CA" dirty="0" smtClean="0"/>
              <a:t>Increases the incidences of poverty and removes the means by which those in poverty sustain themselves. </a:t>
            </a:r>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7</a:t>
            </a:fld>
            <a:endParaRPr lang="en-US"/>
          </a:p>
        </p:txBody>
      </p:sp>
      <p:sp>
        <p:nvSpPr>
          <p:cNvPr id="4" name="Title 3"/>
          <p:cNvSpPr>
            <a:spLocks noGrp="1"/>
          </p:cNvSpPr>
          <p:nvPr>
            <p:ph type="title"/>
          </p:nvPr>
        </p:nvSpPr>
        <p:spPr/>
        <p:txBody>
          <a:bodyPr/>
          <a:lstStyle/>
          <a:p>
            <a:r>
              <a:rPr lang="en-CA" dirty="0" smtClean="0"/>
              <a:t>Social Support Networks</a:t>
            </a:r>
            <a:endParaRPr lang="en-C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Education and/or training provides skills that enable the individual to secure a better paying and more satisfying job</a:t>
            </a:r>
          </a:p>
          <a:p>
            <a:r>
              <a:rPr lang="en-CA" dirty="0" smtClean="0"/>
              <a:t>Total spending on ECEC has dropped in recent years in every province except Quebec (Friendly, 2002). </a:t>
            </a:r>
          </a:p>
        </p:txBody>
      </p:sp>
      <p:sp>
        <p:nvSpPr>
          <p:cNvPr id="3" name="Slide Number Placeholder 2"/>
          <p:cNvSpPr>
            <a:spLocks noGrp="1"/>
          </p:cNvSpPr>
          <p:nvPr>
            <p:ph type="sldNum" sz="quarter" idx="12"/>
          </p:nvPr>
        </p:nvSpPr>
        <p:spPr/>
        <p:txBody>
          <a:bodyPr/>
          <a:lstStyle/>
          <a:p>
            <a:fld id="{B6F15528-21DE-4FAA-801E-634DDDAF4B2B}" type="slidenum">
              <a:rPr lang="en-US" smtClean="0"/>
              <a:pPr/>
              <a:t>8</a:t>
            </a:fld>
            <a:endParaRPr lang="en-US"/>
          </a:p>
        </p:txBody>
      </p:sp>
      <p:sp>
        <p:nvSpPr>
          <p:cNvPr id="4" name="Title 3"/>
          <p:cNvSpPr>
            <a:spLocks noGrp="1"/>
          </p:cNvSpPr>
          <p:nvPr>
            <p:ph type="title"/>
          </p:nvPr>
        </p:nvSpPr>
        <p:spPr/>
        <p:txBody>
          <a:bodyPr/>
          <a:lstStyle/>
          <a:p>
            <a:r>
              <a:rPr lang="en-CA" dirty="0" smtClean="0"/>
              <a:t>Education/Literacy</a:t>
            </a:r>
            <a:endParaRPr lang="en-C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CA" dirty="0" smtClean="0"/>
              <a:t>Some evidence that shows that visible minority immigrants (who are now the majority of new Canadians) are at high risk for persistent poverty.</a:t>
            </a:r>
          </a:p>
          <a:p>
            <a:pPr>
              <a:buNone/>
            </a:pPr>
            <a:r>
              <a:rPr lang="en-CA" dirty="0" smtClean="0"/>
              <a:t> </a:t>
            </a:r>
          </a:p>
          <a:p>
            <a:r>
              <a:rPr lang="en-CA" dirty="0" smtClean="0"/>
              <a:t>The incarceration rate of Black males has increased over 200% in the last 10 to 15 years. These findings are mirrored in reports from several provinces on the experiences of Aboriginal people with the justice system (</a:t>
            </a:r>
            <a:r>
              <a:rPr lang="en-CA" dirty="0" err="1" smtClean="0"/>
              <a:t>Galabuzi</a:t>
            </a:r>
            <a:r>
              <a:rPr lang="en-CA" dirty="0" smtClean="0"/>
              <a:t>, 2002). </a:t>
            </a:r>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9</a:t>
            </a:fld>
            <a:endParaRPr lang="en-US"/>
          </a:p>
        </p:txBody>
      </p:sp>
      <p:sp>
        <p:nvSpPr>
          <p:cNvPr id="4" name="Title 3"/>
          <p:cNvSpPr>
            <a:spLocks noGrp="1"/>
          </p:cNvSpPr>
          <p:nvPr>
            <p:ph type="title"/>
          </p:nvPr>
        </p:nvSpPr>
        <p:spPr/>
        <p:txBody>
          <a:bodyPr>
            <a:normAutofit fontScale="90000"/>
          </a:bodyPr>
          <a:lstStyle/>
          <a:p>
            <a:r>
              <a:rPr lang="en-CA" dirty="0" smtClean="0"/>
              <a:t>Social Environments: In/Exclusion</a:t>
            </a:r>
            <a:endParaRPr lang="en-C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CA" dirty="0" smtClean="0"/>
              <a:t>2001: the federal and provincial governments made a unanimous agreement to build significantly more social housing units. One year later, the National Housing and Homelessness Network reported that outside of Quebec (which has committed itself to funding 2900 new units this year) no province has made a serious commitment to building new affordable housing (NHHN, 2002). </a:t>
            </a:r>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10</a:t>
            </a:fld>
            <a:endParaRPr lang="en-US"/>
          </a:p>
        </p:txBody>
      </p:sp>
      <p:sp>
        <p:nvSpPr>
          <p:cNvPr id="4" name="Title 3"/>
          <p:cNvSpPr>
            <a:spLocks noGrp="1"/>
          </p:cNvSpPr>
          <p:nvPr>
            <p:ph type="title"/>
          </p:nvPr>
        </p:nvSpPr>
        <p:spPr/>
        <p:txBody>
          <a:bodyPr/>
          <a:lstStyle/>
          <a:p>
            <a:r>
              <a:rPr lang="en-CA" dirty="0" smtClean="0"/>
              <a:t>Physical Environments</a:t>
            </a:r>
            <a:endParaRPr lang="en-C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Actions by which individuals can prevent diseases and promote self-care, cope with challenges, and develop self-reliance, solve problems and make choices that enhance health. </a:t>
            </a:r>
          </a:p>
          <a:p>
            <a:r>
              <a:rPr lang="en-CA" dirty="0" smtClean="0"/>
              <a:t>Cases in point: smoking, diet, substance use</a:t>
            </a:r>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11</a:t>
            </a:fld>
            <a:endParaRPr lang="en-US"/>
          </a:p>
        </p:txBody>
      </p:sp>
      <p:sp>
        <p:nvSpPr>
          <p:cNvPr id="4" name="Title 3"/>
          <p:cNvSpPr>
            <a:spLocks noGrp="1"/>
          </p:cNvSpPr>
          <p:nvPr>
            <p:ph type="title"/>
          </p:nvPr>
        </p:nvSpPr>
        <p:spPr/>
        <p:txBody>
          <a:bodyPr>
            <a:normAutofit fontScale="90000"/>
          </a:bodyPr>
          <a:lstStyle/>
          <a:p>
            <a:r>
              <a:rPr lang="en-CA" dirty="0" smtClean="0"/>
              <a:t> </a:t>
            </a:r>
            <a:br>
              <a:rPr lang="en-CA" dirty="0" smtClean="0"/>
            </a:br>
            <a:r>
              <a:rPr lang="en-CA" dirty="0" smtClean="0"/>
              <a:t>Personal health practices and coping skills </a:t>
            </a:r>
            <a:br>
              <a:rPr lang="en-CA" dirty="0" smtClean="0"/>
            </a:br>
            <a:endParaRPr lang="en-C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Secure attachment between parents/caregivers and babies in the first 18 months of life helps children to develop trust, self-esteem, emotional control and the ability to have positive relationships with others in later life.</a:t>
            </a:r>
          </a:p>
          <a:p>
            <a:endParaRPr lang="en-CA" dirty="0" smtClean="0"/>
          </a:p>
          <a:p>
            <a:endParaRPr lang="en-CA" dirty="0" smtClean="0"/>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12</a:t>
            </a:fld>
            <a:endParaRPr lang="en-US"/>
          </a:p>
        </p:txBody>
      </p:sp>
      <p:sp>
        <p:nvSpPr>
          <p:cNvPr id="4" name="Title 3"/>
          <p:cNvSpPr>
            <a:spLocks noGrp="1"/>
          </p:cNvSpPr>
          <p:nvPr>
            <p:ph type="title"/>
          </p:nvPr>
        </p:nvSpPr>
        <p:spPr/>
        <p:txBody>
          <a:bodyPr/>
          <a:lstStyle/>
          <a:p>
            <a:r>
              <a:rPr lang="en-CA" dirty="0" smtClean="0"/>
              <a:t>Healthy child development </a:t>
            </a:r>
            <a:endParaRPr lang="en-CA" dirty="0"/>
          </a:p>
        </p:txBody>
      </p:sp>
      <p:pic>
        <p:nvPicPr>
          <p:cNvPr id="7" name="Picture 6" descr="Calgary-20120708-00263.jpg"/>
          <p:cNvPicPr>
            <a:picLocks noChangeAspect="1"/>
          </p:cNvPicPr>
          <p:nvPr/>
        </p:nvPicPr>
        <p:blipFill>
          <a:blip r:embed="rId2"/>
          <a:stretch>
            <a:fillRect/>
          </a:stretch>
        </p:blipFill>
        <p:spPr>
          <a:xfrm>
            <a:off x="4114800" y="3657600"/>
            <a:ext cx="2133600" cy="25908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CA" dirty="0" smtClean="0"/>
          </a:p>
          <a:p>
            <a:r>
              <a:rPr lang="en-CA" dirty="0" smtClean="0"/>
              <a:t>Predisposed to disease</a:t>
            </a:r>
          </a:p>
          <a:p>
            <a:r>
              <a:rPr lang="en-CA" dirty="0" smtClean="0"/>
              <a:t>Medical ailments</a:t>
            </a:r>
          </a:p>
          <a:p>
            <a:r>
              <a:rPr lang="en-CA" dirty="0" smtClean="0"/>
              <a:t>ADHD/ autism/ FASD ?</a:t>
            </a:r>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13</a:t>
            </a:fld>
            <a:endParaRPr lang="en-US"/>
          </a:p>
        </p:txBody>
      </p:sp>
      <p:sp>
        <p:nvSpPr>
          <p:cNvPr id="4" name="Title 3"/>
          <p:cNvSpPr>
            <a:spLocks noGrp="1"/>
          </p:cNvSpPr>
          <p:nvPr>
            <p:ph type="title"/>
          </p:nvPr>
        </p:nvSpPr>
        <p:spPr/>
        <p:txBody>
          <a:bodyPr>
            <a:normAutofit fontScale="90000"/>
          </a:bodyPr>
          <a:lstStyle/>
          <a:p>
            <a:r>
              <a:rPr lang="en-CA" dirty="0" smtClean="0"/>
              <a:t> </a:t>
            </a:r>
            <a:br>
              <a:rPr lang="en-CA" dirty="0" smtClean="0"/>
            </a:br>
            <a:r>
              <a:rPr lang="en-CA" dirty="0" smtClean="0"/>
              <a:t>Biology and genetic endowment </a:t>
            </a:r>
            <a:br>
              <a:rPr lang="en-CA" dirty="0" smtClean="0"/>
            </a:br>
            <a:endParaRPr lang="en-C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Access:</a:t>
            </a:r>
          </a:p>
          <a:p>
            <a:endParaRPr lang="en-CA" dirty="0" smtClean="0"/>
          </a:p>
          <a:p>
            <a:r>
              <a:rPr lang="en-CA" dirty="0" smtClean="0"/>
              <a:t>Quality:</a:t>
            </a:r>
          </a:p>
          <a:p>
            <a:endParaRPr lang="en-CA" dirty="0" smtClean="0"/>
          </a:p>
          <a:p>
            <a:r>
              <a:rPr lang="en-CA" dirty="0" smtClean="0"/>
              <a:t>Coverage:</a:t>
            </a:r>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14</a:t>
            </a:fld>
            <a:endParaRPr lang="en-US"/>
          </a:p>
        </p:txBody>
      </p:sp>
      <p:sp>
        <p:nvSpPr>
          <p:cNvPr id="4" name="Title 3"/>
          <p:cNvSpPr>
            <a:spLocks noGrp="1"/>
          </p:cNvSpPr>
          <p:nvPr>
            <p:ph type="title"/>
          </p:nvPr>
        </p:nvSpPr>
        <p:spPr/>
        <p:txBody>
          <a:bodyPr/>
          <a:lstStyle/>
          <a:p>
            <a:r>
              <a:rPr lang="en-CA" dirty="0" smtClean="0"/>
              <a:t>Health Services</a:t>
            </a:r>
            <a:endParaRPr lang="en-C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Gendered norms influence the health system’s practices and priorities</a:t>
            </a:r>
          </a:p>
          <a:p>
            <a:r>
              <a:rPr lang="en-CA" dirty="0" smtClean="0"/>
              <a:t>Men:</a:t>
            </a:r>
          </a:p>
          <a:p>
            <a:r>
              <a:rPr lang="en-CA" dirty="0" smtClean="0"/>
              <a:t>Women:</a:t>
            </a:r>
          </a:p>
        </p:txBody>
      </p:sp>
      <p:sp>
        <p:nvSpPr>
          <p:cNvPr id="3" name="Slide Number Placeholder 2"/>
          <p:cNvSpPr>
            <a:spLocks noGrp="1"/>
          </p:cNvSpPr>
          <p:nvPr>
            <p:ph type="sldNum" sz="quarter" idx="12"/>
          </p:nvPr>
        </p:nvSpPr>
        <p:spPr/>
        <p:txBody>
          <a:bodyPr/>
          <a:lstStyle/>
          <a:p>
            <a:fld id="{B6F15528-21DE-4FAA-801E-634DDDAF4B2B}" type="slidenum">
              <a:rPr lang="en-US" smtClean="0"/>
              <a:pPr/>
              <a:t>15</a:t>
            </a:fld>
            <a:endParaRPr lang="en-US"/>
          </a:p>
        </p:txBody>
      </p:sp>
      <p:sp>
        <p:nvSpPr>
          <p:cNvPr id="4" name="Title 3"/>
          <p:cNvSpPr>
            <a:spLocks noGrp="1"/>
          </p:cNvSpPr>
          <p:nvPr>
            <p:ph type="title"/>
          </p:nvPr>
        </p:nvSpPr>
        <p:spPr/>
        <p:txBody>
          <a:bodyPr/>
          <a:lstStyle/>
          <a:p>
            <a:r>
              <a:rPr lang="en-CA" dirty="0" smtClean="0"/>
              <a:t>Gender</a:t>
            </a:r>
            <a:endParaRPr lang="en-C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Aboriginal status (CA)</a:t>
            </a:r>
          </a:p>
          <a:p>
            <a:r>
              <a:rPr lang="en-CA" dirty="0" smtClean="0"/>
              <a:t>Infant mortality rates</a:t>
            </a:r>
          </a:p>
          <a:p>
            <a:r>
              <a:rPr lang="en-CA" dirty="0" smtClean="0"/>
              <a:t>Diabetes, heart problems, cancer hypertension and arthritis/rheumatism</a:t>
            </a:r>
          </a:p>
          <a:p>
            <a:r>
              <a:rPr lang="en-CA" dirty="0" smtClean="0"/>
              <a:t>Suicide</a:t>
            </a:r>
          </a:p>
          <a:p>
            <a:r>
              <a:rPr lang="en-CA" dirty="0" smtClean="0"/>
              <a:t>Substance use</a:t>
            </a:r>
          </a:p>
          <a:p>
            <a:r>
              <a:rPr lang="en-CA" dirty="0" smtClean="0"/>
              <a:t>Depression</a:t>
            </a:r>
          </a:p>
          <a:p>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16</a:t>
            </a:fld>
            <a:endParaRPr lang="en-US"/>
          </a:p>
        </p:txBody>
      </p:sp>
      <p:sp>
        <p:nvSpPr>
          <p:cNvPr id="4" name="Title 3"/>
          <p:cNvSpPr>
            <a:spLocks noGrp="1"/>
          </p:cNvSpPr>
          <p:nvPr>
            <p:ph type="title"/>
          </p:nvPr>
        </p:nvSpPr>
        <p:spPr/>
        <p:txBody>
          <a:bodyPr/>
          <a:lstStyle/>
          <a:p>
            <a:r>
              <a:rPr lang="en-CA" dirty="0" smtClean="0"/>
              <a:t>Culture</a:t>
            </a:r>
            <a:endParaRPr lang="en-C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Declining income</a:t>
            </a:r>
          </a:p>
          <a:p>
            <a:r>
              <a:rPr lang="en-CA" dirty="0" smtClean="0"/>
              <a:t>Social assistance</a:t>
            </a:r>
          </a:p>
          <a:p>
            <a:r>
              <a:rPr lang="en-CA" dirty="0" smtClean="0"/>
              <a:t>Available food is of little nutritional value:</a:t>
            </a:r>
            <a:endParaRPr lang="en-CA"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17</a:t>
            </a:fld>
            <a:endParaRPr lang="en-US"/>
          </a:p>
        </p:txBody>
      </p:sp>
      <p:sp>
        <p:nvSpPr>
          <p:cNvPr id="4" name="Title 3"/>
          <p:cNvSpPr>
            <a:spLocks noGrp="1"/>
          </p:cNvSpPr>
          <p:nvPr>
            <p:ph type="title"/>
          </p:nvPr>
        </p:nvSpPr>
        <p:spPr/>
        <p:txBody>
          <a:bodyPr/>
          <a:lstStyle/>
          <a:p>
            <a:r>
              <a:rPr lang="en-CA" dirty="0" smtClean="0"/>
              <a:t>Food Security</a:t>
            </a:r>
            <a:endParaRPr lang="en-CA"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319</TotalTime>
  <Words>551</Words>
  <Application>Microsoft Macintosh PowerPoint</Application>
  <PresentationFormat>On-screen Show (4:3)</PresentationFormat>
  <Paragraphs>97</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Concourse</vt:lpstr>
      <vt:lpstr>WEEK 1: Introduction to Course </vt:lpstr>
      <vt:lpstr>Determinants of Health</vt:lpstr>
      <vt:lpstr>What makes Canadians healthy or unhealthy?</vt:lpstr>
      <vt:lpstr>Key Factors that Influence Population Health: </vt:lpstr>
      <vt:lpstr>Income and Social Status</vt:lpstr>
      <vt:lpstr>  Un/Employment and Working conditions  </vt:lpstr>
      <vt:lpstr>Social Support Networks</vt:lpstr>
      <vt:lpstr>Education/Literacy</vt:lpstr>
      <vt:lpstr>Social Environments: In/Exclusion</vt:lpstr>
      <vt:lpstr>Physical Environments</vt:lpstr>
      <vt:lpstr>  Personal health practices and coping skills  </vt:lpstr>
      <vt:lpstr>Healthy child development </vt:lpstr>
      <vt:lpstr>  Biology and genetic endowment  </vt:lpstr>
      <vt:lpstr>Health Services</vt:lpstr>
      <vt:lpstr>Gender</vt:lpstr>
      <vt:lpstr>Culture</vt:lpstr>
      <vt:lpstr>Food Security</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1: Introduction to Course </dc:title>
  <dc:creator>Erin</dc:creator>
  <cp:lastModifiedBy>Taylor Rogers</cp:lastModifiedBy>
  <cp:revision>41</cp:revision>
  <dcterms:created xsi:type="dcterms:W3CDTF">2006-08-16T00:00:00Z</dcterms:created>
  <dcterms:modified xsi:type="dcterms:W3CDTF">2012-09-10T12:27:02Z</dcterms:modified>
</cp:coreProperties>
</file>