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78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16506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3832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4048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6932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02284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620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3133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3573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8788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3278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281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EE11D-9426-4289-B04A-EA6FFDF8D2A6}" type="datetimeFigureOut">
              <a:rPr lang="en-CA" smtClean="0"/>
              <a:t>25/06/2013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7AC2F-4EA3-4062-8957-BC7C6C183F7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5931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9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4215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Next week, midterm, chapter 6,7,8,9</a:t>
            </a:r>
          </a:p>
          <a:p>
            <a:r>
              <a:rPr lang="en-US" dirty="0" smtClean="0"/>
              <a:t>Remaining chapters weight more on the finals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37071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are obsessed with leaders…</a:t>
            </a:r>
            <a:endParaRPr lang="en-CA" dirty="0" smtClean="0"/>
          </a:p>
          <a:p>
            <a:endParaRPr lang="en-US" dirty="0" smtClean="0"/>
          </a:p>
          <a:p>
            <a:r>
              <a:rPr lang="en-US" dirty="0" smtClean="0"/>
              <a:t>To cartoons</a:t>
            </a:r>
          </a:p>
          <a:p>
            <a:r>
              <a:rPr lang="en-US" dirty="0" smtClean="0"/>
              <a:t>To posters and slogans; 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1033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influence that particular individuals exert on the goal achievement for others in an organizational context</a:t>
            </a:r>
          </a:p>
          <a:p>
            <a:r>
              <a:rPr lang="en-US" dirty="0" smtClean="0"/>
              <a:t>Some people in organizations occupy formal or assigned leadership roles with authority to direct employees</a:t>
            </a:r>
          </a:p>
          <a:p>
            <a:r>
              <a:rPr lang="en-US" dirty="0" smtClean="0"/>
              <a:t>Individuals might also emerge to occupy informal roles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11610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is leadership so important?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Subordinates who work for managers with good leadership skills will generally:</a:t>
            </a:r>
          </a:p>
          <a:p>
            <a:pPr>
              <a:buFontTx/>
              <a:buChar char="-"/>
            </a:pPr>
            <a:r>
              <a:rPr lang="en-US" i="1" dirty="0" smtClean="0"/>
              <a:t>Know</a:t>
            </a:r>
            <a:r>
              <a:rPr lang="en-US" dirty="0" smtClean="0"/>
              <a:t> how to achieve higher levels of performance</a:t>
            </a:r>
          </a:p>
          <a:p>
            <a:pPr>
              <a:buFontTx/>
              <a:buChar char="-"/>
            </a:pPr>
            <a:r>
              <a:rPr lang="en-US" i="1" dirty="0" smtClean="0"/>
              <a:t>Want </a:t>
            </a:r>
            <a:r>
              <a:rPr lang="en-US" dirty="0" smtClean="0"/>
              <a:t>to achieve higher levels of performance</a:t>
            </a:r>
          </a:p>
          <a:p>
            <a:pPr>
              <a:buFontTx/>
              <a:buChar char="-"/>
            </a:pPr>
            <a:r>
              <a:rPr lang="en-US" i="1" dirty="0" smtClean="0"/>
              <a:t>Like</a:t>
            </a:r>
            <a:r>
              <a:rPr lang="en-US" dirty="0" smtClean="0"/>
              <a:t> their jobs</a:t>
            </a:r>
          </a:p>
          <a:p>
            <a:pPr>
              <a:buFontTx/>
              <a:buChar char="-"/>
            </a:pPr>
            <a:r>
              <a:rPr lang="en-US" dirty="0" smtClean="0"/>
              <a:t>Feel </a:t>
            </a:r>
            <a:r>
              <a:rPr lang="en-US" i="1" dirty="0" smtClean="0"/>
              <a:t>affectively committed </a:t>
            </a:r>
            <a:r>
              <a:rPr lang="en-US" dirty="0" smtClean="0"/>
              <a:t>to their organization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29463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Managers vs. leaders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What is the difference, anyway?</a:t>
            </a:r>
          </a:p>
          <a:p>
            <a:r>
              <a:rPr lang="en-US" dirty="0" smtClean="0"/>
              <a:t>What do the experts say?</a:t>
            </a:r>
          </a:p>
          <a:p>
            <a:r>
              <a:rPr lang="en-US" dirty="0" smtClean="0"/>
              <a:t>John </a:t>
            </a:r>
            <a:r>
              <a:rPr lang="en-US" dirty="0" err="1" smtClean="0"/>
              <a:t>Kottter</a:t>
            </a:r>
            <a:r>
              <a:rPr lang="en-US" dirty="0" smtClean="0"/>
              <a:t>, Harvard Business School:</a:t>
            </a:r>
          </a:p>
          <a:p>
            <a:r>
              <a:rPr lang="en-US" dirty="0" smtClean="0"/>
              <a:t>“managers promote stability while leaders press for change and only organizations that embrace both sides of the equation can survive”</a:t>
            </a:r>
          </a:p>
          <a:p>
            <a:endParaRPr lang="en-US" dirty="0"/>
          </a:p>
          <a:p>
            <a:r>
              <a:rPr lang="en-US" dirty="0" smtClean="0"/>
              <a:t>Carly </a:t>
            </a:r>
            <a:r>
              <a:rPr lang="en-US" dirty="0" err="1" smtClean="0"/>
              <a:t>Fiorini</a:t>
            </a:r>
            <a:r>
              <a:rPr lang="en-US" dirty="0" smtClean="0"/>
              <a:t>, ex-VEO of Hewlett Packard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093574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Charismatic Leaders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Adolf Hitler</a:t>
            </a:r>
          </a:p>
          <a:p>
            <a:r>
              <a:rPr lang="en-US" dirty="0" smtClean="0"/>
              <a:t>Mahatma Gandhi</a:t>
            </a:r>
          </a:p>
          <a:p>
            <a:r>
              <a:rPr lang="en-US" dirty="0" smtClean="0"/>
              <a:t>Joseph Philippe Pierre</a:t>
            </a:r>
          </a:p>
          <a:p>
            <a:pPr marL="0" indent="0">
              <a:buNone/>
            </a:pPr>
            <a:r>
              <a:rPr lang="en-US" dirty="0" smtClean="0"/>
              <a:t>    Yves Elliott Trudeau</a:t>
            </a:r>
          </a:p>
          <a:p>
            <a:r>
              <a:rPr lang="en-US" dirty="0" smtClean="0"/>
              <a:t>Darth Vader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580418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leadership theories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What traits do effective leaders possess?</a:t>
            </a:r>
          </a:p>
          <a:p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Intelligence</a:t>
            </a:r>
          </a:p>
          <a:p>
            <a:pPr marL="0" indent="0" algn="ctr">
              <a:buNone/>
            </a:pPr>
            <a:r>
              <a:rPr lang="en-US" dirty="0" smtClean="0"/>
              <a:t>Energy</a:t>
            </a:r>
          </a:p>
          <a:p>
            <a:pPr marL="0" indent="0" algn="ctr">
              <a:buNone/>
            </a:pPr>
            <a:r>
              <a:rPr lang="en-US" dirty="0" smtClean="0"/>
              <a:t>Self-confidence</a:t>
            </a:r>
          </a:p>
          <a:p>
            <a:pPr marL="0" indent="0" algn="ctr">
              <a:buNone/>
            </a:pPr>
            <a:r>
              <a:rPr lang="en-US" dirty="0" smtClean="0"/>
              <a:t>Dominance</a:t>
            </a:r>
          </a:p>
          <a:p>
            <a:pPr marL="0" indent="0" algn="ctr">
              <a:buNone/>
            </a:pPr>
            <a:r>
              <a:rPr lang="en-US" dirty="0" smtClean="0"/>
              <a:t>Motivation to lead</a:t>
            </a:r>
          </a:p>
          <a:p>
            <a:pPr marL="0" indent="0" algn="ctr">
              <a:buNone/>
            </a:pPr>
            <a:r>
              <a:rPr lang="en-US" dirty="0" smtClean="0"/>
              <a:t>Emotional stability</a:t>
            </a:r>
          </a:p>
          <a:p>
            <a:pPr marL="0" indent="0" algn="ctr">
              <a:buNone/>
            </a:pPr>
            <a:r>
              <a:rPr lang="en-US" dirty="0" smtClean="0"/>
              <a:t>Honesty and integrity</a:t>
            </a:r>
          </a:p>
          <a:p>
            <a:pPr marL="0" indent="0" algn="ctr">
              <a:buNone/>
            </a:pPr>
            <a:r>
              <a:rPr lang="en-US" dirty="0" smtClean="0"/>
              <a:t>Need for achievement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02029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Limitations of the trait approach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 traits make the leader or does the opportunity for leadership produces the traits?</a:t>
            </a:r>
          </a:p>
          <a:p>
            <a:r>
              <a:rPr lang="en-US" dirty="0" smtClean="0"/>
              <a:t>Does not tell us what leaders do to influence others successfully</a:t>
            </a:r>
          </a:p>
          <a:p>
            <a:r>
              <a:rPr lang="en-US" dirty="0" smtClean="0"/>
              <a:t>It does not take into account the situation in which leadership occurs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4730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behaviour of Leaders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most involved, systematic study of leadership was begun at </a:t>
            </a:r>
            <a:r>
              <a:rPr lang="en-US" dirty="0"/>
              <a:t>O</a:t>
            </a:r>
            <a:r>
              <a:rPr lang="en-US" dirty="0" smtClean="0"/>
              <a:t>hio State University in the 1940s.</a:t>
            </a:r>
          </a:p>
          <a:p>
            <a:r>
              <a:rPr lang="en-US" dirty="0" smtClean="0"/>
              <a:t>Employees described their superiors along a number of behavioral dimensions</a:t>
            </a:r>
          </a:p>
          <a:p>
            <a:r>
              <a:rPr lang="en-US" dirty="0" smtClean="0"/>
              <a:t>The results revealed two basic kinds of behaviour</a:t>
            </a:r>
          </a:p>
          <a:p>
            <a:pPr>
              <a:buFontTx/>
              <a:buChar char="-"/>
            </a:pPr>
            <a:r>
              <a:rPr lang="en-US" dirty="0" smtClean="0"/>
              <a:t>Consideration</a:t>
            </a:r>
          </a:p>
          <a:p>
            <a:pPr>
              <a:buFontTx/>
              <a:buChar char="-"/>
            </a:pPr>
            <a:r>
              <a:rPr lang="en-US" dirty="0" smtClean="0"/>
              <a:t>Initiating structure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9306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Consideration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extent to which a leader is approachable and shows personal concern and respect for employees</a:t>
            </a:r>
          </a:p>
          <a:p>
            <a:r>
              <a:rPr lang="en-US" dirty="0" smtClean="0"/>
              <a:t>The </a:t>
            </a:r>
            <a:r>
              <a:rPr lang="en-US" dirty="0" smtClean="0">
                <a:solidFill>
                  <a:srgbClr val="00B0F0"/>
                </a:solidFill>
              </a:rPr>
              <a:t>considerate leader </a:t>
            </a:r>
            <a:r>
              <a:rPr lang="en-US" dirty="0" smtClean="0"/>
              <a:t>is friendly and egalitarian, expresses appreciation and support, and is protective of group welfare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0961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Initiating Structure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degree to which a leader concentrates on group goal attainment</a:t>
            </a:r>
          </a:p>
          <a:p>
            <a:r>
              <a:rPr lang="en-US" dirty="0" smtClean="0"/>
              <a:t>The structuring leader:</a:t>
            </a:r>
          </a:p>
          <a:p>
            <a:pPr>
              <a:buFontTx/>
              <a:buChar char="-"/>
            </a:pPr>
            <a:r>
              <a:rPr lang="en-US" dirty="0" smtClean="0"/>
              <a:t>Clearly defines and organizes her role and the roles of followers</a:t>
            </a:r>
          </a:p>
          <a:p>
            <a:pPr>
              <a:buFontTx/>
              <a:buChar char="-"/>
            </a:pPr>
            <a:r>
              <a:rPr lang="en-US" dirty="0" smtClean="0"/>
              <a:t>Stresses standard procedures and schedules the work to be done</a:t>
            </a:r>
          </a:p>
          <a:p>
            <a:pPr>
              <a:buFontTx/>
              <a:buChar char="-"/>
            </a:pPr>
            <a:r>
              <a:rPr lang="en-US" dirty="0" smtClean="0"/>
              <a:t>Assigns employees to particular tasks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900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Situational Theories of Leadership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situation refers to the setting in which influence attempts occur</a:t>
            </a:r>
          </a:p>
          <a:p>
            <a:r>
              <a:rPr lang="en-US" dirty="0" smtClean="0"/>
              <a:t>The basic premise -  the effectiveness of a leadership style is contingent on the setting</a:t>
            </a:r>
          </a:p>
          <a:p>
            <a:r>
              <a:rPr lang="en-US" dirty="0" smtClean="0"/>
              <a:t>Two situational theories of leadership that are among the best known and most studied:</a:t>
            </a:r>
          </a:p>
          <a:p>
            <a:pPr>
              <a:buFontTx/>
              <a:buChar char="-"/>
            </a:pPr>
            <a:r>
              <a:rPr lang="en-US" dirty="0" smtClean="0"/>
              <a:t>Fielder’s Contingency Theory</a:t>
            </a:r>
          </a:p>
          <a:p>
            <a:pPr>
              <a:buFontTx/>
              <a:buChar char="-"/>
            </a:pPr>
            <a:r>
              <a:rPr lang="en-US" dirty="0" smtClean="0"/>
              <a:t>House’s path-goal theory ( see your book)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0318774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Fiedler’s contingency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Leader success is contingent upon(depends on)…</a:t>
            </a:r>
          </a:p>
          <a:p>
            <a:pPr>
              <a:buFontTx/>
              <a:buChar char="-"/>
            </a:pPr>
            <a:r>
              <a:rPr lang="en-US" dirty="0" smtClean="0"/>
              <a:t>Situational favourability:</a:t>
            </a:r>
          </a:p>
          <a:p>
            <a:pPr marL="514350" indent="-514350">
              <a:buAutoNum type="arabicPeriod"/>
            </a:pPr>
            <a:r>
              <a:rPr lang="en-US" dirty="0" smtClean="0"/>
              <a:t>leader-member relations</a:t>
            </a:r>
          </a:p>
          <a:p>
            <a:pPr marL="514350" indent="-514350">
              <a:buAutoNum type="arabicPeriod"/>
            </a:pPr>
            <a:r>
              <a:rPr lang="en-US" dirty="0" smtClean="0"/>
              <a:t>Task structure</a:t>
            </a:r>
          </a:p>
          <a:p>
            <a:pPr marL="514350" indent="-514350">
              <a:buAutoNum type="arabicPeriod"/>
            </a:pPr>
            <a:r>
              <a:rPr lang="en-US" dirty="0" smtClean="0"/>
              <a:t>Position power</a:t>
            </a:r>
          </a:p>
          <a:p>
            <a:r>
              <a:rPr lang="en-US" dirty="0" smtClean="0"/>
              <a:t>Some situations are more favourable than others, and these situations require different orientations on the part of the leader</a:t>
            </a:r>
            <a:r>
              <a:rPr lang="en-CA" dirty="0" smtClean="0"/>
              <a:t>:</a:t>
            </a:r>
          </a:p>
          <a:p>
            <a:pPr marL="0" indent="0">
              <a:buNone/>
            </a:pPr>
            <a:r>
              <a:rPr lang="en-US" dirty="0" smtClean="0"/>
              <a:t>- Either a </a:t>
            </a:r>
            <a:r>
              <a:rPr lang="en-US" dirty="0" smtClean="0">
                <a:solidFill>
                  <a:srgbClr val="00B0F0"/>
                </a:solidFill>
              </a:rPr>
              <a:t>task or relationship leader- </a:t>
            </a:r>
            <a:r>
              <a:rPr lang="en-US" dirty="0" smtClean="0"/>
              <a:t>depends upon how you describe your </a:t>
            </a:r>
            <a:r>
              <a:rPr lang="en-US" dirty="0" smtClean="0">
                <a:solidFill>
                  <a:srgbClr val="00B0F0"/>
                </a:solidFill>
              </a:rPr>
              <a:t>LPC</a:t>
            </a:r>
          </a:p>
        </p:txBody>
      </p:sp>
    </p:spTree>
    <p:extLst>
      <p:ext uri="{BB962C8B-B14F-4D97-AF65-F5344CB8AC3E}">
        <p14:creationId xmlns:p14="http://schemas.microsoft.com/office/powerpoint/2010/main" val="2991820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Predictions of leader effectiveness from Fiedler’s contingency theory of leadership</a:t>
            </a:r>
          </a:p>
          <a:p>
            <a:pPr>
              <a:buFontTx/>
              <a:buChar char="-"/>
            </a:pPr>
            <a:r>
              <a:rPr lang="en-US" dirty="0" smtClean="0"/>
              <a:t>Exhibit 9.2</a:t>
            </a:r>
          </a:p>
          <a:p>
            <a:pPr>
              <a:buFontTx/>
              <a:buChar char="-"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(you don’t need to memorize it)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18852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path-goal theory of leadership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Exhibit 9.3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7020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Participative leadership: involving employees in decisions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>
                <a:solidFill>
                  <a:srgbClr val="00B0F0"/>
                </a:solidFill>
              </a:rPr>
              <a:t>Participative leadership </a:t>
            </a:r>
            <a:r>
              <a:rPr lang="en-US" dirty="0" smtClean="0"/>
              <a:t>means involving employees in making work-related decisions</a:t>
            </a:r>
          </a:p>
          <a:p>
            <a:r>
              <a:rPr lang="en-US" dirty="0" smtClean="0"/>
              <a:t>Leader can vary in the extent to which they involve employees in decision making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Minimally, </a:t>
            </a:r>
            <a:r>
              <a:rPr lang="en-US" dirty="0" smtClean="0"/>
              <a:t>participation involves obtaining employee opinions before making a decision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Maximally, </a:t>
            </a:r>
            <a:r>
              <a:rPr lang="en-US" dirty="0" smtClean="0"/>
              <a:t>it allows employees to make their own decisions within agreed-on </a:t>
            </a:r>
            <a:r>
              <a:rPr lang="en-US" dirty="0" err="1" smtClean="0"/>
              <a:t>lemits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554150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Participative leadership: involving employees in decisions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Participation can involve individual employees or the entire group of employees</a:t>
            </a:r>
          </a:p>
          <a:p>
            <a:r>
              <a:rPr lang="en-US" dirty="0" smtClean="0"/>
              <a:t>The choice of an individual or group participation strategy should be tailored to specific situations</a:t>
            </a:r>
          </a:p>
          <a:p>
            <a:r>
              <a:rPr lang="en-US" dirty="0" smtClean="0"/>
              <a:t>Advantages versus disadvantages?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Vroom and </a:t>
            </a:r>
            <a:r>
              <a:rPr lang="en-US" dirty="0" err="1" smtClean="0">
                <a:solidFill>
                  <a:srgbClr val="00B0F0"/>
                </a:solidFill>
              </a:rPr>
              <a:t>Jago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smtClean="0"/>
              <a:t>look at a model of participation (see book P.300)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55324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Transformational leadership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Leadership that provides followers with a new </a:t>
            </a:r>
            <a:r>
              <a:rPr lang="en-US" dirty="0" smtClean="0">
                <a:solidFill>
                  <a:srgbClr val="00B0F0"/>
                </a:solidFill>
              </a:rPr>
              <a:t>vision that instills true commitment</a:t>
            </a:r>
          </a:p>
          <a:p>
            <a:r>
              <a:rPr lang="en-US" dirty="0" smtClean="0"/>
              <a:t>Change the beliefs and attitudes of followers to correspond with a </a:t>
            </a:r>
            <a:r>
              <a:rPr lang="en-US" i="1" dirty="0" smtClean="0"/>
              <a:t>new vision </a:t>
            </a:r>
            <a:r>
              <a:rPr lang="en-US" dirty="0" smtClean="0"/>
              <a:t>and motivates them to achieve performance beyond expectations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Four key dimensions </a:t>
            </a:r>
            <a:r>
              <a:rPr lang="en-US" dirty="0" smtClean="0"/>
              <a:t>of transformational leader behaviour:</a:t>
            </a:r>
          </a:p>
          <a:p>
            <a:pPr>
              <a:buFontTx/>
              <a:buChar char="-"/>
            </a:pPr>
            <a:r>
              <a:rPr lang="en-US" dirty="0" smtClean="0"/>
              <a:t>Intellectual stimulation</a:t>
            </a:r>
          </a:p>
          <a:p>
            <a:pPr>
              <a:buFontTx/>
              <a:buChar char="-"/>
            </a:pPr>
            <a:r>
              <a:rPr lang="en-US" dirty="0" smtClean="0"/>
              <a:t>Individualized consideration</a:t>
            </a:r>
          </a:p>
          <a:p>
            <a:pPr>
              <a:buFontTx/>
              <a:buChar char="-"/>
            </a:pPr>
            <a:r>
              <a:rPr lang="en-US" dirty="0" smtClean="0"/>
              <a:t>Inspirational motivation</a:t>
            </a:r>
          </a:p>
          <a:p>
            <a:pPr>
              <a:buFontTx/>
              <a:buChar char="-"/>
            </a:pPr>
            <a:r>
              <a:rPr lang="en-US" dirty="0" smtClean="0"/>
              <a:t>charisma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04792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Leader-member exchange (LMX) theory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Focuses on the quality of the </a:t>
            </a:r>
            <a:r>
              <a:rPr lang="en-US" dirty="0" smtClean="0">
                <a:solidFill>
                  <a:srgbClr val="00B0F0"/>
                </a:solidFill>
              </a:rPr>
              <a:t>relationship</a:t>
            </a:r>
            <a:r>
              <a:rPr lang="en-US" dirty="0" smtClean="0"/>
              <a:t> that develops between a leader and an employee</a:t>
            </a:r>
          </a:p>
          <a:p>
            <a:r>
              <a:rPr lang="en-US" dirty="0" smtClean="0"/>
              <a:t>Effective leadership processes result when leaders and employees develop and maintain </a:t>
            </a:r>
            <a:r>
              <a:rPr lang="en-US" dirty="0" smtClean="0">
                <a:solidFill>
                  <a:srgbClr val="00B0F0"/>
                </a:solidFill>
              </a:rPr>
              <a:t>high-quality social exchange relationships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High LMX </a:t>
            </a:r>
            <a:r>
              <a:rPr lang="en-US" dirty="0" smtClean="0"/>
              <a:t>involves:</a:t>
            </a:r>
          </a:p>
          <a:p>
            <a:pPr>
              <a:buFontTx/>
              <a:buChar char="-"/>
            </a:pPr>
            <a:r>
              <a:rPr lang="en-US" dirty="0" smtClean="0"/>
              <a:t>A high degree of mutual influence and obligation</a:t>
            </a:r>
          </a:p>
          <a:p>
            <a:pPr>
              <a:buFontTx/>
              <a:buChar char="-"/>
            </a:pPr>
            <a:r>
              <a:rPr lang="en-US" dirty="0" smtClean="0"/>
              <a:t>Trust, loyalty, and respect between a leader and an employee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74115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Transactional leadership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Leadership that is based on a fairly </a:t>
            </a:r>
            <a:r>
              <a:rPr lang="en-US" dirty="0" smtClean="0">
                <a:solidFill>
                  <a:srgbClr val="00B0F0"/>
                </a:solidFill>
              </a:rPr>
              <a:t>straightforward exchanged </a:t>
            </a:r>
            <a:r>
              <a:rPr lang="en-US" dirty="0" smtClean="0"/>
              <a:t>between the leader and the followers: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rgbClr val="00B0F0"/>
                </a:solidFill>
              </a:rPr>
              <a:t>Contingent rewards systems</a:t>
            </a:r>
          </a:p>
          <a:p>
            <a:pPr>
              <a:buFontTx/>
              <a:buChar char="-"/>
            </a:pPr>
            <a:r>
              <a:rPr lang="en-US" dirty="0" smtClean="0">
                <a:solidFill>
                  <a:srgbClr val="00B0F0"/>
                </a:solidFill>
              </a:rPr>
              <a:t>Management by exception- </a:t>
            </a:r>
            <a:r>
              <a:rPr lang="en-US" dirty="0" smtClean="0"/>
              <a:t>i.e., the leader monitors follower behaviour, anticipates problems, and takes corrective actions before the behavior creates serious problems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97206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</a:t>
            </a:r>
            <a:r>
              <a:rPr lang="en-US" b="1" dirty="0" smtClean="0"/>
              <a:t>ctivity</a:t>
            </a:r>
            <a:endParaRPr lang="en-C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u="sng" dirty="0" smtClean="0">
                <a:solidFill>
                  <a:srgbClr val="00B050"/>
                </a:solidFill>
              </a:rPr>
              <a:t>Instruction:</a:t>
            </a:r>
          </a:p>
          <a:p>
            <a:r>
              <a:rPr lang="en-US" dirty="0" smtClean="0"/>
              <a:t>Form a group of 6 people</a:t>
            </a:r>
          </a:p>
          <a:p>
            <a:r>
              <a:rPr lang="en-US" dirty="0" smtClean="0"/>
              <a:t>Chose 1 leader and 1 observer and they should come up to the front</a:t>
            </a:r>
          </a:p>
          <a:p>
            <a:r>
              <a:rPr lang="en-US" dirty="0" smtClean="0"/>
              <a:t>You have 20 index cards, 12 paper clips, and 2 marking pens. You have 15 minutes to construct a paper tower that will be judged on the basis of 3 criteria:</a:t>
            </a:r>
          </a:p>
          <a:p>
            <a:pPr>
              <a:buFontTx/>
              <a:buChar char="-"/>
            </a:pPr>
            <a:r>
              <a:rPr lang="en-US" dirty="0" smtClean="0"/>
              <a:t>Height</a:t>
            </a:r>
          </a:p>
          <a:p>
            <a:pPr>
              <a:buFontTx/>
              <a:buChar char="-"/>
            </a:pPr>
            <a:r>
              <a:rPr lang="en-US" dirty="0" smtClean="0"/>
              <a:t>Stability</a:t>
            </a:r>
          </a:p>
          <a:p>
            <a:pPr>
              <a:buFontTx/>
              <a:buChar char="-"/>
            </a:pPr>
            <a:r>
              <a:rPr lang="en-US" dirty="0" smtClean="0"/>
              <a:t>Architectural beauty</a:t>
            </a:r>
          </a:p>
          <a:p>
            <a:r>
              <a:rPr lang="en-US" dirty="0" smtClean="0"/>
              <a:t>Label your tower clearly(with your number or name)</a:t>
            </a:r>
          </a:p>
          <a:p>
            <a:r>
              <a:rPr lang="en-US" dirty="0" smtClean="0"/>
              <a:t>You will be </a:t>
            </a:r>
            <a:r>
              <a:rPr lang="en-US" u="sng" dirty="0" smtClean="0"/>
              <a:t>led through this exercise by your leader</a:t>
            </a:r>
            <a:r>
              <a:rPr lang="en-US" dirty="0" smtClean="0"/>
              <a:t>; your observer will take notes for discussion later.</a:t>
            </a:r>
          </a:p>
          <a:p>
            <a:r>
              <a:rPr lang="en-US" dirty="0" smtClean="0"/>
              <a:t>You must not leave the room or use any other materials to beautify or stabilize your tower</a:t>
            </a:r>
          </a:p>
          <a:p>
            <a:r>
              <a:rPr lang="en-US" dirty="0" smtClean="0">
                <a:solidFill>
                  <a:srgbClr val="00B0F0"/>
                </a:solidFill>
              </a:rPr>
              <a:t>The class will then judge the other towers, based on the criteria above.</a:t>
            </a:r>
          </a:p>
          <a:p>
            <a:endParaRPr lang="en-US" dirty="0" smtClean="0"/>
          </a:p>
          <a:p>
            <a:pPr>
              <a:buFontTx/>
              <a:buChar char="-"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326520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888</Words>
  <Application>Microsoft Office PowerPoint</Application>
  <PresentationFormat>On-screen Show (4:3)</PresentationFormat>
  <Paragraphs>119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Chapter 9</vt:lpstr>
      <vt:lpstr>PowerPoint Presentation</vt:lpstr>
      <vt:lpstr>PowerPoint Presentation</vt:lpstr>
      <vt:lpstr>PowerPoint Presentation</vt:lpstr>
      <vt:lpstr>Why is leadership so important?</vt:lpstr>
      <vt:lpstr>Managers vs. leaders</vt:lpstr>
      <vt:lpstr>Charismatic Leaders</vt:lpstr>
      <vt:lpstr>Early leadership theories</vt:lpstr>
      <vt:lpstr>Limitations of the trait approach</vt:lpstr>
      <vt:lpstr>The behaviour of Leaders</vt:lpstr>
      <vt:lpstr>Consideration</vt:lpstr>
      <vt:lpstr>Initiating Structure</vt:lpstr>
      <vt:lpstr>Situational Theories of Leadership</vt:lpstr>
      <vt:lpstr>Fiedler’s contingency Theory</vt:lpstr>
      <vt:lpstr>PowerPoint Presentation</vt:lpstr>
      <vt:lpstr>The path-goal theory of leadership</vt:lpstr>
      <vt:lpstr>Participative leadership: involving employees in decisions</vt:lpstr>
      <vt:lpstr>Participative leadership: involving employees in decisions</vt:lpstr>
      <vt:lpstr>Transformational leadership</vt:lpstr>
      <vt:lpstr>Leader-member exchange (LMX) theory</vt:lpstr>
      <vt:lpstr>Transactional leadership</vt:lpstr>
      <vt:lpstr>Activity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Fangzhi</dc:creator>
  <cp:lastModifiedBy>Fangzhi</cp:lastModifiedBy>
  <cp:revision>31</cp:revision>
  <dcterms:created xsi:type="dcterms:W3CDTF">2013-06-25T22:55:03Z</dcterms:created>
  <dcterms:modified xsi:type="dcterms:W3CDTF">2013-06-26T04:04:51Z</dcterms:modified>
</cp:coreProperties>
</file>