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3"/>
  </p:notesMasterIdLst>
  <p:sldIdLst>
    <p:sldId id="256" r:id="rId2"/>
    <p:sldId id="257" r:id="rId3"/>
    <p:sldId id="258" r:id="rId4"/>
    <p:sldId id="259" r:id="rId5"/>
    <p:sldId id="274" r:id="rId6"/>
    <p:sldId id="273" r:id="rId7"/>
    <p:sldId id="272" r:id="rId8"/>
    <p:sldId id="260" r:id="rId9"/>
    <p:sldId id="321" r:id="rId10"/>
    <p:sldId id="305" r:id="rId11"/>
    <p:sldId id="306" r:id="rId12"/>
    <p:sldId id="261" r:id="rId13"/>
    <p:sldId id="307" r:id="rId14"/>
    <p:sldId id="308" r:id="rId15"/>
    <p:sldId id="309" r:id="rId16"/>
    <p:sldId id="264" r:id="rId17"/>
    <p:sldId id="322" r:id="rId18"/>
    <p:sldId id="323" r:id="rId19"/>
    <p:sldId id="310" r:id="rId20"/>
    <p:sldId id="324" r:id="rId21"/>
    <p:sldId id="325" r:id="rId22"/>
    <p:sldId id="265" r:id="rId23"/>
    <p:sldId id="302" r:id="rId24"/>
    <p:sldId id="311" r:id="rId25"/>
    <p:sldId id="312" r:id="rId26"/>
    <p:sldId id="326" r:id="rId27"/>
    <p:sldId id="269" r:id="rId28"/>
    <p:sldId id="267" r:id="rId29"/>
    <p:sldId id="314" r:id="rId30"/>
    <p:sldId id="315" r:id="rId31"/>
    <p:sldId id="316" r:id="rId32"/>
    <p:sldId id="270" r:id="rId33"/>
    <p:sldId id="327" r:id="rId34"/>
    <p:sldId id="329" r:id="rId35"/>
    <p:sldId id="318" r:id="rId36"/>
    <p:sldId id="330" r:id="rId37"/>
    <p:sldId id="278" r:id="rId38"/>
    <p:sldId id="331" r:id="rId39"/>
    <p:sldId id="280" r:id="rId40"/>
    <p:sldId id="282" r:id="rId41"/>
    <p:sldId id="320" r:id="rId42"/>
    <p:sldId id="332" r:id="rId43"/>
    <p:sldId id="279" r:id="rId44"/>
    <p:sldId id="333" r:id="rId45"/>
    <p:sldId id="334" r:id="rId46"/>
    <p:sldId id="337" r:id="rId47"/>
    <p:sldId id="335" r:id="rId48"/>
    <p:sldId id="336" r:id="rId49"/>
    <p:sldId id="288" r:id="rId50"/>
    <p:sldId id="303" r:id="rId51"/>
    <p:sldId id="313" r:id="rId5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1" autoAdjust="0"/>
    <p:restoredTop sz="94727" autoAdjust="0"/>
  </p:normalViewPr>
  <p:slideViewPr>
    <p:cSldViewPr snapToGrid="0" snapToObjects="1">
      <p:cViewPr varScale="1">
        <p:scale>
          <a:sx n="102" d="100"/>
          <a:sy n="102" d="100"/>
        </p:scale>
        <p:origin x="-1832" y="-104"/>
      </p:cViewPr>
      <p:guideLst>
        <p:guide orient="horz" pos="2160"/>
        <p:guide pos="2880"/>
      </p:guideLst>
    </p:cSldViewPr>
  </p:slideViewPr>
  <p:outlineViewPr>
    <p:cViewPr>
      <p:scale>
        <a:sx n="33" d="100"/>
        <a:sy n="33" d="100"/>
      </p:scale>
      <p:origin x="0" y="8394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notesMaster" Target="notesMasters/notesMaster1.xml"/><Relationship Id="rId54" Type="http://schemas.openxmlformats.org/officeDocument/2006/relationships/printerSettings" Target="printerSettings/printerSettings1.bin"/><Relationship Id="rId55" Type="http://schemas.openxmlformats.org/officeDocument/2006/relationships/presProps" Target="presProps.xml"/><Relationship Id="rId56" Type="http://schemas.openxmlformats.org/officeDocument/2006/relationships/viewProps" Target="viewProps.xml"/><Relationship Id="rId57" Type="http://schemas.openxmlformats.org/officeDocument/2006/relationships/theme" Target="theme/theme1.xml"/><Relationship Id="rId58"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423EB1-60C8-A04A-AD45-DC8AB74E1210}" type="datetimeFigureOut">
              <a:rPr lang="en-US" smtClean="0"/>
              <a:t>15-10-13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1DD427-E098-E044-BC12-73916E745EA4}" type="slidenum">
              <a:rPr lang="en-US" smtClean="0"/>
              <a:t>‹#›</a:t>
            </a:fld>
            <a:endParaRPr lang="en-US"/>
          </a:p>
        </p:txBody>
      </p:sp>
    </p:spTree>
    <p:extLst>
      <p:ext uri="{BB962C8B-B14F-4D97-AF65-F5344CB8AC3E}">
        <p14:creationId xmlns:p14="http://schemas.microsoft.com/office/powerpoint/2010/main" val="26802372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1DD427-E098-E044-BC12-73916E745EA4}" type="slidenum">
              <a:rPr lang="en-US" smtClean="0"/>
              <a:t>45</a:t>
            </a:fld>
            <a:endParaRPr lang="en-US"/>
          </a:p>
        </p:txBody>
      </p:sp>
    </p:spTree>
    <p:extLst>
      <p:ext uri="{BB962C8B-B14F-4D97-AF65-F5344CB8AC3E}">
        <p14:creationId xmlns:p14="http://schemas.microsoft.com/office/powerpoint/2010/main" val="3884131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1069A73C-0F68-174E-AD7A-E22769753BE6}" type="datetimeFigureOut">
              <a:rPr lang="en-US" smtClean="0"/>
              <a:t>15-10-13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3602414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1069A73C-0F68-174E-AD7A-E22769753BE6}" type="datetimeFigureOut">
              <a:rPr lang="en-US" smtClean="0"/>
              <a:t>15-10-13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4215975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1069A73C-0F68-174E-AD7A-E22769753BE6}" type="datetimeFigureOut">
              <a:rPr lang="en-US" smtClean="0"/>
              <a:t>15-10-13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420188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1069A73C-0F68-174E-AD7A-E22769753BE6}" type="datetimeFigureOut">
              <a:rPr lang="en-US" smtClean="0"/>
              <a:t>15-10-13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2963810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1069A73C-0F68-174E-AD7A-E22769753BE6}" type="datetimeFigureOut">
              <a:rPr lang="en-US" smtClean="0"/>
              <a:t>15-10-13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692227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1069A73C-0F68-174E-AD7A-E22769753BE6}" type="datetimeFigureOut">
              <a:rPr lang="en-US" smtClean="0"/>
              <a:t>15-10-13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2181611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69A73C-0F68-174E-AD7A-E22769753BE6}" type="datetimeFigureOut">
              <a:rPr lang="en-US" smtClean="0"/>
              <a:t>15-10-13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3259423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1069A73C-0F68-174E-AD7A-E22769753BE6}" type="datetimeFigureOut">
              <a:rPr lang="en-US" smtClean="0"/>
              <a:t>15-10-13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3839046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1069A73C-0F68-174E-AD7A-E22769753BE6}" type="datetimeFigureOut">
              <a:rPr lang="en-US" smtClean="0"/>
              <a:t>15-10-13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19084905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1069A73C-0F68-174E-AD7A-E22769753BE6}" type="datetimeFigureOut">
              <a:rPr lang="en-US" smtClean="0"/>
              <a:t>15-10-13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828487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1069A73C-0F68-174E-AD7A-E22769753BE6}" type="datetimeFigureOut">
              <a:rPr lang="en-US" smtClean="0"/>
              <a:t>15-10-13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96CD04-A486-9D40-A989-3A8C30F4B26F}" type="slidenum">
              <a:rPr lang="en-US" smtClean="0"/>
              <a:t>‹#›</a:t>
            </a:fld>
            <a:endParaRPr lang="en-US"/>
          </a:p>
        </p:txBody>
      </p:sp>
    </p:spTree>
    <p:extLst>
      <p:ext uri="{BB962C8B-B14F-4D97-AF65-F5344CB8AC3E}">
        <p14:creationId xmlns:p14="http://schemas.microsoft.com/office/powerpoint/2010/main" val="139622839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69A73C-0F68-174E-AD7A-E22769753BE6}" type="datetimeFigureOut">
              <a:rPr lang="en-US" smtClean="0"/>
              <a:t>15-10-13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96CD04-A486-9D40-A989-3A8C30F4B26F}" type="slidenum">
              <a:rPr lang="en-US" smtClean="0"/>
              <a:t>‹#›</a:t>
            </a:fld>
            <a:endParaRPr lang="en-US"/>
          </a:p>
        </p:txBody>
      </p:sp>
    </p:spTree>
    <p:extLst>
      <p:ext uri="{BB962C8B-B14F-4D97-AF65-F5344CB8AC3E}">
        <p14:creationId xmlns:p14="http://schemas.microsoft.com/office/powerpoint/2010/main" val="3194532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7.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8.png"/><Relationship Id="rId3" Type="http://schemas.openxmlformats.org/officeDocument/2006/relationships/hyperlink" Target="http://www.livescience.com/16362-nobel-prize-physics-list.html"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7.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xml"/><Relationship Id="rId3" Type="http://schemas.openxmlformats.org/officeDocument/2006/relationships/image" Target="../media/image4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4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42.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43.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44.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Technology history timeline</a:t>
            </a:r>
            <a:endParaRPr lang="en-US" dirty="0"/>
          </a:p>
        </p:txBody>
      </p:sp>
    </p:spTree>
    <p:extLst>
      <p:ext uri="{BB962C8B-B14F-4D97-AF65-F5344CB8AC3E}">
        <p14:creationId xmlns:p14="http://schemas.microsoft.com/office/powerpoint/2010/main" val="386485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1801: </a:t>
            </a:r>
            <a:br>
              <a:rPr lang="en-US" dirty="0" smtClean="0"/>
            </a:br>
            <a:r>
              <a:rPr lang="en-US" dirty="0" smtClean="0"/>
              <a:t>Loom</a:t>
            </a:r>
            <a:endParaRPr lang="en-US" dirty="0"/>
          </a:p>
        </p:txBody>
      </p:sp>
      <p:pic>
        <p:nvPicPr>
          <p:cNvPr id="5" name="Content Placeholder 4"/>
          <p:cNvPicPr>
            <a:picLocks noGrp="1" noChangeAspect="1"/>
          </p:cNvPicPr>
          <p:nvPr>
            <p:ph idx="1"/>
          </p:nvPr>
        </p:nvPicPr>
        <p:blipFill>
          <a:blip r:embed="rId2"/>
          <a:srcRect t="-53190" b="-53190"/>
          <a:stretch>
            <a:fillRect/>
          </a:stretch>
        </p:blipFill>
        <p:spPr/>
      </p:pic>
      <p:sp>
        <p:nvSpPr>
          <p:cNvPr id="4" name="Text Placeholder 3"/>
          <p:cNvSpPr>
            <a:spLocks noGrp="1"/>
          </p:cNvSpPr>
          <p:nvPr>
            <p:ph type="body" sz="half" idx="2"/>
          </p:nvPr>
        </p:nvSpPr>
        <p:spPr/>
        <p:txBody>
          <a:bodyPr/>
          <a:lstStyle/>
          <a:p>
            <a:r>
              <a:rPr lang="en-US" dirty="0"/>
              <a:t>U</a:t>
            </a:r>
            <a:r>
              <a:rPr lang="en-US" dirty="0" smtClean="0"/>
              <a:t>ses </a:t>
            </a:r>
            <a:r>
              <a:rPr lang="en-US" dirty="0"/>
              <a:t>punched wooden cards to automatically weave fabric designs</a:t>
            </a:r>
            <a:r>
              <a:rPr lang="en-US" dirty="0" smtClean="0"/>
              <a:t>.</a:t>
            </a:r>
          </a:p>
          <a:p>
            <a:endParaRPr lang="en-US" dirty="0"/>
          </a:p>
          <a:p>
            <a:r>
              <a:rPr lang="en-US" dirty="0" smtClean="0"/>
              <a:t>Pattern making</a:t>
            </a:r>
            <a:endParaRPr lang="en-US" dirty="0" smtClean="0"/>
          </a:p>
          <a:p>
            <a:endParaRPr lang="en-US" dirty="0"/>
          </a:p>
          <a:p>
            <a:r>
              <a:rPr lang="en-US" dirty="0" smtClean="0"/>
              <a:t>Early </a:t>
            </a:r>
            <a:r>
              <a:rPr lang="en-US" dirty="0"/>
              <a:t>computers would use similar punch cards</a:t>
            </a:r>
            <a:r>
              <a:rPr lang="en-US" dirty="0" smtClean="0"/>
              <a:t>.</a:t>
            </a:r>
          </a:p>
          <a:p>
            <a:endParaRPr lang="en-US" dirty="0" smtClean="0"/>
          </a:p>
          <a:p>
            <a:r>
              <a:rPr lang="en-US" dirty="0"/>
              <a:t>The French government claimed the loom to be public property.</a:t>
            </a:r>
          </a:p>
          <a:p>
            <a:endParaRPr lang="en-US" dirty="0"/>
          </a:p>
        </p:txBody>
      </p:sp>
    </p:spTree>
    <p:extLst>
      <p:ext uri="{BB962C8B-B14F-4D97-AF65-F5344CB8AC3E}">
        <p14:creationId xmlns:p14="http://schemas.microsoft.com/office/powerpoint/2010/main" val="4245257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1822:</a:t>
            </a:r>
            <a:br>
              <a:rPr lang="en-US" dirty="0" smtClean="0"/>
            </a:br>
            <a:r>
              <a:rPr lang="en-US" dirty="0" smtClean="0"/>
              <a:t>Difference Machine</a:t>
            </a:r>
            <a:endParaRPr lang="en-US" dirty="0"/>
          </a:p>
        </p:txBody>
      </p:sp>
      <p:pic>
        <p:nvPicPr>
          <p:cNvPr id="5" name="Content Placeholder 4"/>
          <p:cNvPicPr>
            <a:picLocks noGrp="1" noChangeAspect="1"/>
          </p:cNvPicPr>
          <p:nvPr>
            <p:ph idx="1"/>
          </p:nvPr>
        </p:nvPicPr>
        <p:blipFill>
          <a:blip r:embed="rId2"/>
          <a:srcRect t="-29133" b="-29133"/>
          <a:stretch>
            <a:fillRect/>
          </a:stretch>
        </p:blipFill>
        <p:spPr/>
      </p:pic>
      <p:sp>
        <p:nvSpPr>
          <p:cNvPr id="4" name="Text Placeholder 3"/>
          <p:cNvSpPr>
            <a:spLocks noGrp="1"/>
          </p:cNvSpPr>
          <p:nvPr>
            <p:ph type="body" sz="half" idx="2"/>
          </p:nvPr>
        </p:nvSpPr>
        <p:spPr/>
        <p:txBody>
          <a:bodyPr/>
          <a:lstStyle/>
          <a:p>
            <a:pPr lvl="0"/>
            <a:r>
              <a:rPr lang="en-US" dirty="0"/>
              <a:t>Mechanical </a:t>
            </a:r>
            <a:r>
              <a:rPr lang="en-US" dirty="0" smtClean="0"/>
              <a:t>machine</a:t>
            </a:r>
          </a:p>
          <a:p>
            <a:pPr lvl="0"/>
            <a:endParaRPr lang="en-US" dirty="0"/>
          </a:p>
          <a:p>
            <a:pPr lvl="0"/>
            <a:r>
              <a:rPr lang="en-US" dirty="0"/>
              <a:t>Replaced human </a:t>
            </a:r>
            <a:r>
              <a:rPr lang="en-US" dirty="0" smtClean="0"/>
              <a:t>calculators</a:t>
            </a:r>
          </a:p>
          <a:p>
            <a:pPr lvl="0"/>
            <a:endParaRPr lang="en-US" dirty="0"/>
          </a:p>
          <a:p>
            <a:pPr lvl="0"/>
            <a:r>
              <a:rPr lang="en-US" dirty="0"/>
              <a:t>Used for making more accurate tables than those prepared by people making errors </a:t>
            </a:r>
            <a:endParaRPr lang="en-US" dirty="0" smtClean="0"/>
          </a:p>
          <a:p>
            <a:pPr lvl="0"/>
            <a:endParaRPr lang="en-US" dirty="0"/>
          </a:p>
          <a:p>
            <a:pPr lvl="0"/>
            <a:r>
              <a:rPr lang="en-US" dirty="0" smtClean="0"/>
              <a:t>Designed </a:t>
            </a:r>
            <a:r>
              <a:rPr lang="en-US" dirty="0"/>
              <a:t>to </a:t>
            </a:r>
            <a:r>
              <a:rPr lang="en-US" dirty="0" smtClean="0"/>
              <a:t>tabulate polynomial functions.</a:t>
            </a:r>
          </a:p>
          <a:p>
            <a:pPr lvl="0"/>
            <a:endParaRPr lang="en-US" dirty="0"/>
          </a:p>
          <a:p>
            <a:pPr lvl="0"/>
            <a:r>
              <a:rPr lang="en-US" dirty="0"/>
              <a:t>British government gave him lots of money for this ( for navigation back then so people would die)</a:t>
            </a:r>
          </a:p>
          <a:p>
            <a:endParaRPr lang="en-US" dirty="0">
              <a:solidFill>
                <a:srgbClr val="000000"/>
              </a:solidFill>
            </a:endParaRPr>
          </a:p>
        </p:txBody>
      </p:sp>
    </p:spTree>
    <p:extLst>
      <p:ext uri="{BB962C8B-B14F-4D97-AF65-F5344CB8AC3E}">
        <p14:creationId xmlns:p14="http://schemas.microsoft.com/office/powerpoint/2010/main" val="3053716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1822: </a:t>
            </a:r>
            <a:br>
              <a:rPr lang="en-US" dirty="0" smtClean="0"/>
            </a:br>
            <a:r>
              <a:rPr lang="en-US" dirty="0" smtClean="0"/>
              <a:t>Analytical Machine</a:t>
            </a:r>
            <a:endParaRPr lang="en-US" dirty="0"/>
          </a:p>
        </p:txBody>
      </p:sp>
      <p:sp>
        <p:nvSpPr>
          <p:cNvPr id="3" name="Content Placeholder 2"/>
          <p:cNvSpPr>
            <a:spLocks noGrp="1"/>
          </p:cNvSpPr>
          <p:nvPr>
            <p:ph idx="1"/>
          </p:nvPr>
        </p:nvSpPr>
        <p:spPr/>
        <p:txBody>
          <a:bodyPr/>
          <a:lstStyle/>
          <a:p>
            <a:r>
              <a:rPr lang="en-US" dirty="0" smtClean="0"/>
              <a:t>Business Machine</a:t>
            </a:r>
            <a:endParaRPr lang="en-US" dirty="0"/>
          </a:p>
        </p:txBody>
      </p:sp>
      <p:sp>
        <p:nvSpPr>
          <p:cNvPr id="4" name="Text Placeholder 3"/>
          <p:cNvSpPr>
            <a:spLocks noGrp="1"/>
          </p:cNvSpPr>
          <p:nvPr>
            <p:ph type="body" sz="half" idx="2"/>
          </p:nvPr>
        </p:nvSpPr>
        <p:spPr/>
        <p:txBody>
          <a:bodyPr/>
          <a:lstStyle/>
          <a:p>
            <a:r>
              <a:rPr lang="en-US" dirty="0" smtClean="0"/>
              <a:t>His second machine</a:t>
            </a:r>
          </a:p>
          <a:p>
            <a:endParaRPr lang="en-US" dirty="0" smtClean="0"/>
          </a:p>
          <a:p>
            <a:r>
              <a:rPr lang="en-US" dirty="0" smtClean="0"/>
              <a:t>Government was now interested in this </a:t>
            </a:r>
          </a:p>
          <a:p>
            <a:endParaRPr lang="en-US" dirty="0" smtClean="0"/>
          </a:p>
          <a:p>
            <a:r>
              <a:rPr lang="en-US" dirty="0" smtClean="0"/>
              <a:t>compute tables of numbers.</a:t>
            </a:r>
          </a:p>
          <a:p>
            <a:endParaRPr lang="en-US" dirty="0" smtClean="0"/>
          </a:p>
          <a:p>
            <a:r>
              <a:rPr lang="en-US" dirty="0" smtClean="0"/>
              <a:t>His vision was ahead of time and did not have the materials so failed and no money</a:t>
            </a:r>
          </a:p>
          <a:p>
            <a:endParaRPr lang="en-US" dirty="0"/>
          </a:p>
          <a:p>
            <a:r>
              <a:rPr lang="en-US" dirty="0" smtClean="0"/>
              <a:t>Fist design as a general purpose computer : Separated computation from storage</a:t>
            </a:r>
          </a:p>
          <a:p>
            <a:endParaRPr lang="en-US" dirty="0"/>
          </a:p>
        </p:txBody>
      </p:sp>
      <p:pic>
        <p:nvPicPr>
          <p:cNvPr id="6" name="Picture 5"/>
          <p:cNvPicPr>
            <a:picLocks noChangeAspect="1"/>
          </p:cNvPicPr>
          <p:nvPr/>
        </p:nvPicPr>
        <p:blipFill>
          <a:blip r:embed="rId2"/>
          <a:stretch>
            <a:fillRect/>
          </a:stretch>
        </p:blipFill>
        <p:spPr>
          <a:xfrm>
            <a:off x="4731050" y="1964945"/>
            <a:ext cx="3225800" cy="2514600"/>
          </a:xfrm>
          <a:prstGeom prst="rect">
            <a:avLst/>
          </a:prstGeom>
        </p:spPr>
      </p:pic>
    </p:spTree>
    <p:extLst>
      <p:ext uri="{BB962C8B-B14F-4D97-AF65-F5344CB8AC3E}">
        <p14:creationId xmlns:p14="http://schemas.microsoft.com/office/powerpoint/2010/main" val="3053716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Typewriters</a:t>
            </a:r>
            <a:endParaRPr lang="en-US" dirty="0"/>
          </a:p>
        </p:txBody>
      </p:sp>
      <p:sp>
        <p:nvSpPr>
          <p:cNvPr id="3" name="Content Placeholder 2"/>
          <p:cNvSpPr>
            <a:spLocks noGrp="1"/>
          </p:cNvSpPr>
          <p:nvPr>
            <p:ph idx="1"/>
          </p:nvPr>
        </p:nvSpPr>
        <p:spPr/>
        <p:txBody>
          <a:bodyPr/>
          <a:lstStyle/>
          <a:p>
            <a:r>
              <a:rPr lang="en-US" dirty="0" smtClean="0"/>
              <a:t>Business Machine</a:t>
            </a:r>
            <a:endParaRPr lang="en-US" dirty="0"/>
          </a:p>
        </p:txBody>
      </p:sp>
      <p:sp>
        <p:nvSpPr>
          <p:cNvPr id="4" name="Text Placeholder 3"/>
          <p:cNvSpPr>
            <a:spLocks noGrp="1"/>
          </p:cNvSpPr>
          <p:nvPr>
            <p:ph type="body" sz="half" idx="2"/>
          </p:nvPr>
        </p:nvSpPr>
        <p:spPr/>
        <p:txBody>
          <a:bodyPr/>
          <a:lstStyle/>
          <a:p>
            <a:pPr lvl="0"/>
            <a:r>
              <a:rPr lang="en-US" dirty="0" smtClean="0"/>
              <a:t>Mechanical </a:t>
            </a:r>
            <a:r>
              <a:rPr lang="en-US" dirty="0"/>
              <a:t>or electromechanical machine</a:t>
            </a:r>
            <a:endParaRPr lang="en-CA" dirty="0" smtClean="0"/>
          </a:p>
          <a:p>
            <a:pPr lvl="0"/>
            <a:endParaRPr lang="en-CA" dirty="0"/>
          </a:p>
          <a:p>
            <a:pPr lvl="0"/>
            <a:r>
              <a:rPr lang="en-CA" dirty="0" smtClean="0"/>
              <a:t>Did </a:t>
            </a:r>
            <a:r>
              <a:rPr lang="en-CA" dirty="0"/>
              <a:t>not stay in offices at first, because at first they were only created with capital letters, and they keys often stuck together (vowels because they were often used</a:t>
            </a:r>
            <a:r>
              <a:rPr lang="en-CA" dirty="0" smtClean="0"/>
              <a:t>)</a:t>
            </a:r>
          </a:p>
          <a:p>
            <a:pPr lvl="0"/>
            <a:endParaRPr lang="en-US" dirty="0"/>
          </a:p>
          <a:p>
            <a:pPr lvl="0"/>
            <a:r>
              <a:rPr lang="en-CA" dirty="0"/>
              <a:t>They separated the </a:t>
            </a:r>
            <a:r>
              <a:rPr lang="en-CA" dirty="0" smtClean="0"/>
              <a:t>keys</a:t>
            </a:r>
          </a:p>
          <a:p>
            <a:pPr lvl="0"/>
            <a:r>
              <a:rPr lang="en-CA" dirty="0" smtClean="0"/>
              <a:t> </a:t>
            </a:r>
            <a:endParaRPr lang="en-US" dirty="0"/>
          </a:p>
          <a:p>
            <a:pPr lvl="0"/>
            <a:r>
              <a:rPr lang="en-CA" dirty="0"/>
              <a:t>The idea of typewriters stuck in offices once improved </a:t>
            </a:r>
            <a:endParaRPr lang="en-US" dirty="0"/>
          </a:p>
          <a:p>
            <a:endParaRPr lang="en-US" dirty="0"/>
          </a:p>
        </p:txBody>
      </p:sp>
      <p:pic>
        <p:nvPicPr>
          <p:cNvPr id="5" name="Picture 4"/>
          <p:cNvPicPr>
            <a:picLocks noChangeAspect="1"/>
          </p:cNvPicPr>
          <p:nvPr/>
        </p:nvPicPr>
        <p:blipFill>
          <a:blip r:embed="rId2"/>
          <a:stretch>
            <a:fillRect/>
          </a:stretch>
        </p:blipFill>
        <p:spPr>
          <a:xfrm>
            <a:off x="4864552" y="1903222"/>
            <a:ext cx="2870200" cy="2832100"/>
          </a:xfrm>
          <a:prstGeom prst="rect">
            <a:avLst/>
          </a:prstGeom>
        </p:spPr>
      </p:pic>
    </p:spTree>
    <p:extLst>
      <p:ext uri="{BB962C8B-B14F-4D97-AF65-F5344CB8AC3E}">
        <p14:creationId xmlns:p14="http://schemas.microsoft.com/office/powerpoint/2010/main" val="6344540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Adding machines</a:t>
            </a:r>
            <a:endParaRPr lang="en-US" dirty="0"/>
          </a:p>
        </p:txBody>
      </p:sp>
      <p:sp>
        <p:nvSpPr>
          <p:cNvPr id="3" name="Content Placeholder 2"/>
          <p:cNvSpPr>
            <a:spLocks noGrp="1"/>
          </p:cNvSpPr>
          <p:nvPr>
            <p:ph idx="1"/>
          </p:nvPr>
        </p:nvSpPr>
        <p:spPr/>
        <p:txBody>
          <a:bodyPr/>
          <a:lstStyle/>
          <a:p>
            <a:r>
              <a:rPr lang="en-US" dirty="0" smtClean="0"/>
              <a:t>Business Machine </a:t>
            </a:r>
            <a:endParaRPr lang="en-US" dirty="0"/>
          </a:p>
        </p:txBody>
      </p:sp>
      <p:sp>
        <p:nvSpPr>
          <p:cNvPr id="4" name="Text Placeholder 3"/>
          <p:cNvSpPr>
            <a:spLocks noGrp="1"/>
          </p:cNvSpPr>
          <p:nvPr>
            <p:ph type="body" sz="half" idx="2"/>
          </p:nvPr>
        </p:nvSpPr>
        <p:spPr/>
        <p:txBody>
          <a:bodyPr/>
          <a:lstStyle/>
          <a:p>
            <a:r>
              <a:rPr lang="en-US" dirty="0" smtClean="0"/>
              <a:t>Were </a:t>
            </a:r>
            <a:r>
              <a:rPr lang="en-US" dirty="0"/>
              <a:t>ubiquitous office </a:t>
            </a:r>
            <a:r>
              <a:rPr lang="en-US" dirty="0" smtClean="0"/>
              <a:t>equipment</a:t>
            </a:r>
          </a:p>
          <a:p>
            <a:endParaRPr lang="en-US" dirty="0"/>
          </a:p>
          <a:p>
            <a:r>
              <a:rPr lang="en-US" dirty="0" smtClean="0"/>
              <a:t>Perform </a:t>
            </a:r>
            <a:r>
              <a:rPr lang="en-US" dirty="0"/>
              <a:t>additions and subtractions directly and multiplication and divisions</a:t>
            </a:r>
            <a:r>
              <a:rPr lang="en-US" dirty="0" smtClean="0"/>
              <a:t> </a:t>
            </a:r>
          </a:p>
          <a:p>
            <a:endParaRPr lang="en-US" dirty="0" smtClean="0"/>
          </a:p>
          <a:p>
            <a:r>
              <a:rPr lang="en-US" dirty="0"/>
              <a:t>T</a:t>
            </a:r>
            <a:r>
              <a:rPr lang="en-US" dirty="0" smtClean="0"/>
              <a:t>hey </a:t>
            </a:r>
            <a:r>
              <a:rPr lang="en-US" dirty="0"/>
              <a:t>were phased out in favor of calculators in the 1970s and by personal computers beginning in about 1985. </a:t>
            </a:r>
            <a:endParaRPr lang="en-US" dirty="0" smtClean="0"/>
          </a:p>
          <a:p>
            <a:endParaRPr lang="en-US" dirty="0"/>
          </a:p>
          <a:p>
            <a:r>
              <a:rPr lang="en-US" dirty="0" smtClean="0"/>
              <a:t>The </a:t>
            </a:r>
            <a:r>
              <a:rPr lang="en-US" dirty="0"/>
              <a:t>older </a:t>
            </a:r>
            <a:r>
              <a:rPr lang="en-US" b="1" dirty="0"/>
              <a:t>adding machines</a:t>
            </a:r>
            <a:r>
              <a:rPr lang="en-US" dirty="0"/>
              <a:t> were rarely seen in American office settings by the year 2000.</a:t>
            </a:r>
          </a:p>
        </p:txBody>
      </p:sp>
      <p:pic>
        <p:nvPicPr>
          <p:cNvPr id="5" name="Picture 4"/>
          <p:cNvPicPr>
            <a:picLocks noChangeAspect="1"/>
          </p:cNvPicPr>
          <p:nvPr/>
        </p:nvPicPr>
        <p:blipFill>
          <a:blip r:embed="rId2"/>
          <a:stretch>
            <a:fillRect/>
          </a:stretch>
        </p:blipFill>
        <p:spPr>
          <a:xfrm>
            <a:off x="4565650" y="1852422"/>
            <a:ext cx="2755900" cy="2946400"/>
          </a:xfrm>
          <a:prstGeom prst="rect">
            <a:avLst/>
          </a:prstGeom>
        </p:spPr>
      </p:pic>
    </p:spTree>
    <p:extLst>
      <p:ext uri="{BB962C8B-B14F-4D97-AF65-F5344CB8AC3E}">
        <p14:creationId xmlns:p14="http://schemas.microsoft.com/office/powerpoint/2010/main" val="24069900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Cash register</a:t>
            </a:r>
            <a:endParaRPr lang="en-US" dirty="0"/>
          </a:p>
        </p:txBody>
      </p:sp>
      <p:sp>
        <p:nvSpPr>
          <p:cNvPr id="3" name="Content Placeholder 2"/>
          <p:cNvSpPr>
            <a:spLocks noGrp="1"/>
          </p:cNvSpPr>
          <p:nvPr>
            <p:ph idx="1"/>
          </p:nvPr>
        </p:nvSpPr>
        <p:spPr/>
        <p:txBody>
          <a:bodyPr/>
          <a:lstStyle/>
          <a:p>
            <a:r>
              <a:rPr lang="en-US" dirty="0" smtClean="0"/>
              <a:t>Business Machine</a:t>
            </a:r>
            <a:endParaRPr lang="en-US" dirty="0"/>
          </a:p>
        </p:txBody>
      </p:sp>
      <p:sp>
        <p:nvSpPr>
          <p:cNvPr id="4" name="Text Placeholder 3"/>
          <p:cNvSpPr>
            <a:spLocks noGrp="1"/>
          </p:cNvSpPr>
          <p:nvPr>
            <p:ph type="body" sz="half" idx="2"/>
          </p:nvPr>
        </p:nvSpPr>
        <p:spPr/>
        <p:txBody>
          <a:bodyPr/>
          <a:lstStyle/>
          <a:p>
            <a:pPr lvl="0"/>
            <a:r>
              <a:rPr lang="en-CA" dirty="0"/>
              <a:t>There was a worry about people cheating him so this would keep track of transactions and money in his </a:t>
            </a:r>
            <a:r>
              <a:rPr lang="en-CA" dirty="0" smtClean="0"/>
              <a:t>store</a:t>
            </a:r>
          </a:p>
          <a:p>
            <a:pPr lvl="0"/>
            <a:endParaRPr lang="en-CA" dirty="0"/>
          </a:p>
          <a:p>
            <a:pPr lvl="0"/>
            <a:r>
              <a:rPr lang="en-US" dirty="0" smtClean="0"/>
              <a:t>Mechanical </a:t>
            </a:r>
            <a:r>
              <a:rPr lang="en-US" dirty="0"/>
              <a:t>or electronic device for registering and calculating </a:t>
            </a:r>
            <a:r>
              <a:rPr lang="en-US" dirty="0" smtClean="0"/>
              <a:t>transactions</a:t>
            </a:r>
          </a:p>
          <a:p>
            <a:pPr lvl="0"/>
            <a:endParaRPr lang="en-US" dirty="0"/>
          </a:p>
          <a:p>
            <a:pPr lvl="0"/>
            <a:endParaRPr lang="en-US" dirty="0"/>
          </a:p>
          <a:p>
            <a:endParaRPr lang="en-US" dirty="0"/>
          </a:p>
        </p:txBody>
      </p:sp>
      <p:pic>
        <p:nvPicPr>
          <p:cNvPr id="5" name="Picture 4"/>
          <p:cNvPicPr>
            <a:picLocks noChangeAspect="1"/>
          </p:cNvPicPr>
          <p:nvPr/>
        </p:nvPicPr>
        <p:blipFill>
          <a:blip r:embed="rId2"/>
          <a:stretch>
            <a:fillRect/>
          </a:stretch>
        </p:blipFill>
        <p:spPr>
          <a:xfrm>
            <a:off x="4239631" y="1998618"/>
            <a:ext cx="3162300" cy="2565400"/>
          </a:xfrm>
          <a:prstGeom prst="rect">
            <a:avLst/>
          </a:prstGeom>
        </p:spPr>
      </p:pic>
    </p:spTree>
    <p:extLst>
      <p:ext uri="{BB962C8B-B14F-4D97-AF65-F5344CB8AC3E}">
        <p14:creationId xmlns:p14="http://schemas.microsoft.com/office/powerpoint/2010/main" val="20897898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1890:</a:t>
            </a:r>
            <a:br>
              <a:rPr lang="en-US" dirty="0" smtClean="0"/>
            </a:br>
            <a:r>
              <a:rPr lang="en-US" dirty="0" smtClean="0"/>
              <a:t>Punch Card Tabulating system </a:t>
            </a:r>
            <a:endParaRPr lang="en-US" dirty="0"/>
          </a:p>
        </p:txBody>
      </p:sp>
      <p:pic>
        <p:nvPicPr>
          <p:cNvPr id="6" name="Content Placeholder 5"/>
          <p:cNvPicPr>
            <a:picLocks noGrp="1" noChangeAspect="1"/>
          </p:cNvPicPr>
          <p:nvPr>
            <p:ph idx="1"/>
          </p:nvPr>
        </p:nvPicPr>
        <p:blipFill>
          <a:blip r:embed="rId2"/>
          <a:srcRect t="-26335" b="-26335"/>
          <a:stretch>
            <a:fillRect/>
          </a:stretch>
        </p:blipFill>
        <p:spPr/>
      </p:pic>
      <p:sp>
        <p:nvSpPr>
          <p:cNvPr id="4" name="Text Placeholder 3"/>
          <p:cNvSpPr>
            <a:spLocks noGrp="1"/>
          </p:cNvSpPr>
          <p:nvPr>
            <p:ph type="body" sz="half" idx="2"/>
          </p:nvPr>
        </p:nvSpPr>
        <p:spPr/>
        <p:txBody>
          <a:bodyPr/>
          <a:lstStyle/>
          <a:p>
            <a:r>
              <a:rPr lang="en-US" dirty="0" smtClean="0"/>
              <a:t>Herman </a:t>
            </a:r>
            <a:r>
              <a:rPr lang="en-US" dirty="0"/>
              <a:t>Hollerith designs a punch card system to calculate the 1880 </a:t>
            </a:r>
            <a:r>
              <a:rPr lang="en-US" dirty="0" smtClean="0"/>
              <a:t>census.</a:t>
            </a:r>
          </a:p>
          <a:p>
            <a:endParaRPr lang="en-US" dirty="0" smtClean="0"/>
          </a:p>
          <a:p>
            <a:r>
              <a:rPr lang="en-US" dirty="0"/>
              <a:t>A</a:t>
            </a:r>
            <a:r>
              <a:rPr lang="en-US" dirty="0" smtClean="0"/>
              <a:t>ccomplishing </a:t>
            </a:r>
            <a:r>
              <a:rPr lang="en-US" dirty="0"/>
              <a:t>the task in just three years and saving the government $5 million</a:t>
            </a:r>
            <a:r>
              <a:rPr lang="en-US" dirty="0" smtClean="0"/>
              <a:t>.</a:t>
            </a:r>
          </a:p>
          <a:p>
            <a:endParaRPr lang="en-US" dirty="0" smtClean="0"/>
          </a:p>
          <a:p>
            <a:r>
              <a:rPr lang="en-US" dirty="0" smtClean="0"/>
              <a:t>He </a:t>
            </a:r>
            <a:r>
              <a:rPr lang="en-US" dirty="0"/>
              <a:t>establishes a company that would ultimately become IBM</a:t>
            </a:r>
            <a:r>
              <a:rPr lang="en-US" dirty="0" smtClean="0"/>
              <a:t>.</a:t>
            </a:r>
          </a:p>
          <a:p>
            <a:endParaRPr lang="en-US" dirty="0"/>
          </a:p>
          <a:p>
            <a:pPr lvl="0"/>
            <a:r>
              <a:rPr lang="en-US" dirty="0"/>
              <a:t>His original idea was to have census data recorded as a pattern of holes on punched paper tape/cards which would then be processed by a machine (machine would count holes and make calculations) </a:t>
            </a:r>
          </a:p>
          <a:p>
            <a:endParaRPr lang="en-US" dirty="0"/>
          </a:p>
        </p:txBody>
      </p:sp>
    </p:spTree>
    <p:extLst>
      <p:ext uri="{BB962C8B-B14F-4D97-AF65-F5344CB8AC3E}">
        <p14:creationId xmlns:p14="http://schemas.microsoft.com/office/powerpoint/2010/main" val="3053716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Analog Computing</a:t>
            </a:r>
            <a:endParaRPr lang="en-US" dirty="0"/>
          </a:p>
        </p:txBody>
      </p:sp>
      <p:pic>
        <p:nvPicPr>
          <p:cNvPr id="5" name="Content Placeholder 4"/>
          <p:cNvPicPr>
            <a:picLocks noGrp="1" noChangeAspect="1"/>
          </p:cNvPicPr>
          <p:nvPr>
            <p:ph idx="1"/>
          </p:nvPr>
        </p:nvPicPr>
        <p:blipFill>
          <a:blip r:embed="rId2"/>
          <a:srcRect t="-27423" b="-27423"/>
          <a:stretch>
            <a:fillRect/>
          </a:stretch>
        </p:blipFill>
        <p:spPr/>
      </p:pic>
      <p:sp>
        <p:nvSpPr>
          <p:cNvPr id="4" name="Text Placeholder 3"/>
          <p:cNvSpPr>
            <a:spLocks noGrp="1"/>
          </p:cNvSpPr>
          <p:nvPr>
            <p:ph type="body" sz="half" idx="2"/>
          </p:nvPr>
        </p:nvSpPr>
        <p:spPr/>
        <p:txBody>
          <a:bodyPr/>
          <a:lstStyle/>
          <a:p>
            <a:r>
              <a:rPr lang="en-US" dirty="0"/>
              <a:t>silicon-based </a:t>
            </a:r>
            <a:r>
              <a:rPr lang="en-US" dirty="0" smtClean="0"/>
              <a:t>micro sensors </a:t>
            </a:r>
            <a:r>
              <a:rPr lang="en-US" dirty="0"/>
              <a:t>that sense and react to external (natural) stimuli in something that approximates the rhythm of reality rather than the "artificial" binary behavior of digital </a:t>
            </a:r>
            <a:r>
              <a:rPr lang="en-US" b="1" dirty="0"/>
              <a:t>computing</a:t>
            </a:r>
            <a:r>
              <a:rPr lang="en-US" dirty="0" smtClean="0"/>
              <a:t>.</a:t>
            </a:r>
          </a:p>
          <a:p>
            <a:endParaRPr lang="en-US" dirty="0"/>
          </a:p>
          <a:p>
            <a:r>
              <a:rPr lang="en-US" dirty="0" smtClean="0"/>
              <a:t>Ex: Ocean Tide predictor </a:t>
            </a:r>
            <a:endParaRPr lang="en-US" dirty="0"/>
          </a:p>
        </p:txBody>
      </p:sp>
    </p:spTree>
    <p:extLst>
      <p:ext uri="{BB962C8B-B14F-4D97-AF65-F5344CB8AC3E}">
        <p14:creationId xmlns:p14="http://schemas.microsoft.com/office/powerpoint/2010/main" val="2923641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Differential Analyzer</a:t>
            </a:r>
            <a:endParaRPr lang="en-US" dirty="0"/>
          </a:p>
        </p:txBody>
      </p:sp>
      <p:sp>
        <p:nvSpPr>
          <p:cNvPr id="3" name="Content Placeholder 2"/>
          <p:cNvSpPr>
            <a:spLocks noGrp="1"/>
          </p:cNvSpPr>
          <p:nvPr>
            <p:ph idx="1"/>
          </p:nvPr>
        </p:nvSpPr>
        <p:spPr/>
        <p:txBody>
          <a:bodyPr/>
          <a:lstStyle/>
          <a:p>
            <a:r>
              <a:rPr lang="en-US" dirty="0" smtClean="0"/>
              <a:t>Analog Computing</a:t>
            </a:r>
            <a:endParaRPr lang="en-US" dirty="0"/>
          </a:p>
        </p:txBody>
      </p:sp>
      <p:sp>
        <p:nvSpPr>
          <p:cNvPr id="4" name="Text Placeholder 3"/>
          <p:cNvSpPr>
            <a:spLocks noGrp="1"/>
          </p:cNvSpPr>
          <p:nvPr>
            <p:ph type="body" sz="half" idx="2"/>
          </p:nvPr>
        </p:nvSpPr>
        <p:spPr/>
        <p:txBody>
          <a:bodyPr/>
          <a:lstStyle/>
          <a:p>
            <a:r>
              <a:rPr lang="en-US" dirty="0" smtClean="0"/>
              <a:t>First general purpose</a:t>
            </a:r>
          </a:p>
          <a:p>
            <a:endParaRPr lang="en-US" dirty="0"/>
          </a:p>
          <a:p>
            <a:r>
              <a:rPr lang="en-US" dirty="0" smtClean="0"/>
              <a:t>Designed to solve differential equations by integration, using wheel-and-disc mechanisms to perform the integration.</a:t>
            </a:r>
          </a:p>
          <a:p>
            <a:endParaRPr lang="en-US" dirty="0" smtClean="0"/>
          </a:p>
          <a:p>
            <a:r>
              <a:rPr lang="en-US" dirty="0" smtClean="0"/>
              <a:t>It was one of the first advanced computing devices to be used operationally.</a:t>
            </a:r>
            <a:endParaRPr lang="en-US" dirty="0"/>
          </a:p>
        </p:txBody>
      </p:sp>
      <p:pic>
        <p:nvPicPr>
          <p:cNvPr id="5" name="Picture 4"/>
          <p:cNvPicPr>
            <a:picLocks noChangeAspect="1"/>
          </p:cNvPicPr>
          <p:nvPr/>
        </p:nvPicPr>
        <p:blipFill>
          <a:blip r:embed="rId2"/>
          <a:stretch>
            <a:fillRect/>
          </a:stretch>
        </p:blipFill>
        <p:spPr>
          <a:xfrm>
            <a:off x="4395614" y="2030803"/>
            <a:ext cx="3774918" cy="3019934"/>
          </a:xfrm>
          <a:prstGeom prst="rect">
            <a:avLst/>
          </a:prstGeom>
        </p:spPr>
      </p:pic>
    </p:spTree>
    <p:extLst>
      <p:ext uri="{BB962C8B-B14F-4D97-AF65-F5344CB8AC3E}">
        <p14:creationId xmlns:p14="http://schemas.microsoft.com/office/powerpoint/2010/main" val="1098265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t>
            </a:r>
            <a:r>
              <a:rPr lang="en-US" dirty="0" smtClean="0"/>
              <a:t>emex</a:t>
            </a:r>
            <a:endParaRPr lang="en-US" dirty="0"/>
          </a:p>
        </p:txBody>
      </p:sp>
      <p:sp>
        <p:nvSpPr>
          <p:cNvPr id="3" name="Content Placeholder 2"/>
          <p:cNvSpPr>
            <a:spLocks noGrp="1"/>
          </p:cNvSpPr>
          <p:nvPr>
            <p:ph idx="1"/>
          </p:nvPr>
        </p:nvSpPr>
        <p:spPr/>
        <p:txBody>
          <a:bodyPr/>
          <a:lstStyle/>
          <a:p>
            <a:r>
              <a:rPr lang="en-US" dirty="0" smtClean="0"/>
              <a:t>Analog Computing</a:t>
            </a:r>
            <a:endParaRPr lang="en-US" dirty="0"/>
          </a:p>
        </p:txBody>
      </p:sp>
      <p:sp>
        <p:nvSpPr>
          <p:cNvPr id="4" name="Text Placeholder 3"/>
          <p:cNvSpPr>
            <a:spLocks noGrp="1"/>
          </p:cNvSpPr>
          <p:nvPr>
            <p:ph type="body" sz="half" idx="2"/>
          </p:nvPr>
        </p:nvSpPr>
        <p:spPr/>
        <p:txBody>
          <a:bodyPr/>
          <a:lstStyle/>
          <a:p>
            <a:pPr lvl="0"/>
            <a:r>
              <a:rPr lang="en-US" dirty="0"/>
              <a:t>Many people have compared to our modern day internet </a:t>
            </a:r>
            <a:endParaRPr lang="en-US" dirty="0" smtClean="0"/>
          </a:p>
          <a:p>
            <a:pPr lvl="0"/>
            <a:endParaRPr lang="en-US" dirty="0"/>
          </a:p>
          <a:p>
            <a:pPr lvl="0"/>
            <a:r>
              <a:rPr lang="en-US" dirty="0"/>
              <a:t>Large scale crunching was still done by human computers until world was </a:t>
            </a:r>
            <a:r>
              <a:rPr lang="en-US" dirty="0" smtClean="0"/>
              <a:t>2</a:t>
            </a:r>
          </a:p>
          <a:p>
            <a:pPr lvl="0"/>
            <a:endParaRPr lang="en-US" dirty="0"/>
          </a:p>
          <a:p>
            <a:pPr lvl="0"/>
            <a:r>
              <a:rPr lang="en-US" dirty="0"/>
              <a:t>The concept of the memex influenced the development of </a:t>
            </a:r>
            <a:r>
              <a:rPr lang="en-US" dirty="0" smtClean="0"/>
              <a:t>early hypertext systems</a:t>
            </a:r>
            <a:endParaRPr lang="en-US" dirty="0"/>
          </a:p>
        </p:txBody>
      </p:sp>
      <p:pic>
        <p:nvPicPr>
          <p:cNvPr id="5" name="Picture 4"/>
          <p:cNvPicPr>
            <a:picLocks noChangeAspect="1"/>
          </p:cNvPicPr>
          <p:nvPr/>
        </p:nvPicPr>
        <p:blipFill>
          <a:blip r:embed="rId2"/>
          <a:stretch>
            <a:fillRect/>
          </a:stretch>
        </p:blipFill>
        <p:spPr>
          <a:xfrm>
            <a:off x="4572000" y="2072749"/>
            <a:ext cx="3403600" cy="2387600"/>
          </a:xfrm>
          <a:prstGeom prst="rect">
            <a:avLst/>
          </a:prstGeom>
        </p:spPr>
      </p:pic>
    </p:spTree>
    <p:extLst>
      <p:ext uri="{BB962C8B-B14F-4D97-AF65-F5344CB8AC3E}">
        <p14:creationId xmlns:p14="http://schemas.microsoft.com/office/powerpoint/2010/main" val="3871499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1936:</a:t>
            </a:r>
            <a:br>
              <a:rPr lang="en-US" dirty="0" smtClean="0"/>
            </a:br>
            <a:r>
              <a:rPr lang="en-US" dirty="0" smtClean="0"/>
              <a:t>Turing machine</a:t>
            </a:r>
            <a:endParaRPr lang="en-US" dirty="0"/>
          </a:p>
        </p:txBody>
      </p:sp>
      <p:pic>
        <p:nvPicPr>
          <p:cNvPr id="5" name="Content Placeholder 4"/>
          <p:cNvPicPr>
            <a:picLocks noGrp="1" noChangeAspect="1"/>
          </p:cNvPicPr>
          <p:nvPr>
            <p:ph idx="1"/>
          </p:nvPr>
        </p:nvPicPr>
        <p:blipFill>
          <a:blip r:embed="rId2"/>
          <a:srcRect t="-26434" b="-26434"/>
          <a:stretch>
            <a:fillRect/>
          </a:stretch>
        </p:blipFill>
        <p:spPr>
          <a:xfrm>
            <a:off x="3800970" y="509343"/>
            <a:ext cx="4752934" cy="5442258"/>
          </a:xfrm>
        </p:spPr>
      </p:pic>
      <p:sp>
        <p:nvSpPr>
          <p:cNvPr id="4" name="Text Placeholder 3"/>
          <p:cNvSpPr>
            <a:spLocks noGrp="1"/>
          </p:cNvSpPr>
          <p:nvPr>
            <p:ph type="body" sz="half" idx="2"/>
          </p:nvPr>
        </p:nvSpPr>
        <p:spPr/>
        <p:txBody>
          <a:bodyPr>
            <a:normAutofit/>
          </a:bodyPr>
          <a:lstStyle/>
          <a:p>
            <a:pPr lvl="0"/>
            <a:r>
              <a:rPr lang="en-US" dirty="0" smtClean="0"/>
              <a:t>Universal </a:t>
            </a:r>
            <a:r>
              <a:rPr lang="en-US" dirty="0"/>
              <a:t>general purpose computing machine </a:t>
            </a:r>
            <a:endParaRPr lang="en-US" dirty="0" smtClean="0"/>
          </a:p>
          <a:p>
            <a:pPr lvl="0"/>
            <a:endParaRPr lang="en-US" dirty="0"/>
          </a:p>
          <a:p>
            <a:pPr lvl="0"/>
            <a:r>
              <a:rPr lang="en-US" dirty="0"/>
              <a:t>consisting of a “scanning head that could read and write symbols on a tape of potentially infinite length, controlled by a construction table” </a:t>
            </a:r>
            <a:endParaRPr lang="en-US" dirty="0" smtClean="0"/>
          </a:p>
          <a:p>
            <a:pPr lvl="0"/>
            <a:endParaRPr lang="en-US" dirty="0"/>
          </a:p>
          <a:p>
            <a:pPr lvl="0"/>
            <a:r>
              <a:rPr lang="en-US" dirty="0"/>
              <a:t>This “infinite” piece of paper would allow math symbols to be written, read and then erased, allowing you to tackle multiple problems </a:t>
            </a:r>
            <a:endParaRPr lang="en-US" dirty="0" smtClean="0"/>
          </a:p>
          <a:p>
            <a:pPr lvl="0"/>
            <a:endParaRPr lang="en-US" dirty="0"/>
          </a:p>
          <a:p>
            <a:pPr lvl="0"/>
            <a:r>
              <a:rPr lang="en-US" dirty="0"/>
              <a:t>Significant because his computer wasn’t limited to solving math </a:t>
            </a:r>
            <a:endParaRPr lang="en-US" dirty="0" smtClean="0"/>
          </a:p>
          <a:p>
            <a:pPr lvl="0"/>
            <a:endParaRPr lang="en-US" dirty="0"/>
          </a:p>
          <a:p>
            <a:endParaRPr lang="en-US" dirty="0">
              <a:solidFill>
                <a:srgbClr val="000000"/>
              </a:solidFill>
            </a:endParaRPr>
          </a:p>
        </p:txBody>
      </p:sp>
      <p:sp>
        <p:nvSpPr>
          <p:cNvPr id="6" name="TextBox 5"/>
          <p:cNvSpPr txBox="1"/>
          <p:nvPr/>
        </p:nvSpPr>
        <p:spPr>
          <a:xfrm>
            <a:off x="4193615" y="509343"/>
            <a:ext cx="3913056" cy="369332"/>
          </a:xfrm>
          <a:prstGeom prst="rect">
            <a:avLst/>
          </a:prstGeom>
          <a:noFill/>
        </p:spPr>
        <p:txBody>
          <a:bodyPr wrap="square" rtlCol="0">
            <a:spAutoFit/>
          </a:bodyPr>
          <a:lstStyle/>
          <a:p>
            <a:r>
              <a:rPr lang="en-US" dirty="0" smtClean="0"/>
              <a:t>Analog Computing</a:t>
            </a:r>
            <a:endParaRPr lang="en-US" dirty="0"/>
          </a:p>
        </p:txBody>
      </p:sp>
    </p:spTree>
    <p:extLst>
      <p:ext uri="{BB962C8B-B14F-4D97-AF65-F5344CB8AC3E}">
        <p14:creationId xmlns:p14="http://schemas.microsoft.com/office/powerpoint/2010/main" val="3053716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t>
            </a:r>
            <a:r>
              <a:rPr lang="en-US" dirty="0" smtClean="0"/>
              <a:t>olossus</a:t>
            </a:r>
            <a:endParaRPr lang="en-US" dirty="0"/>
          </a:p>
        </p:txBody>
      </p:sp>
      <p:sp>
        <p:nvSpPr>
          <p:cNvPr id="3" name="Content Placeholder 2"/>
          <p:cNvSpPr>
            <a:spLocks noGrp="1"/>
          </p:cNvSpPr>
          <p:nvPr>
            <p:ph idx="1"/>
          </p:nvPr>
        </p:nvSpPr>
        <p:spPr/>
        <p:txBody>
          <a:bodyPr/>
          <a:lstStyle/>
          <a:p>
            <a:r>
              <a:rPr lang="en-US" dirty="0" smtClean="0"/>
              <a:t>Analog Computing</a:t>
            </a:r>
            <a:endParaRPr lang="en-US" dirty="0"/>
          </a:p>
        </p:txBody>
      </p:sp>
      <p:sp>
        <p:nvSpPr>
          <p:cNvPr id="4" name="Text Placeholder 3"/>
          <p:cNvSpPr>
            <a:spLocks noGrp="1"/>
          </p:cNvSpPr>
          <p:nvPr>
            <p:ph type="body" sz="half" idx="2"/>
          </p:nvPr>
        </p:nvSpPr>
        <p:spPr/>
        <p:txBody>
          <a:bodyPr/>
          <a:lstStyle/>
          <a:p>
            <a:r>
              <a:rPr lang="en-US" dirty="0"/>
              <a:t>was the world's first electronic, digital, programmable computer. </a:t>
            </a:r>
            <a:endParaRPr lang="en-US" dirty="0" smtClean="0"/>
          </a:p>
          <a:p>
            <a:endParaRPr lang="en-US" dirty="0"/>
          </a:p>
          <a:p>
            <a:r>
              <a:rPr lang="en-US" dirty="0" smtClean="0"/>
              <a:t>British code breakers </a:t>
            </a:r>
            <a:r>
              <a:rPr lang="en-US" dirty="0"/>
              <a:t>used Colossus to read secret German messages during World War II. </a:t>
            </a:r>
            <a:endParaRPr lang="en-US" dirty="0" smtClean="0"/>
          </a:p>
          <a:p>
            <a:endParaRPr lang="en-US" dirty="0"/>
          </a:p>
          <a:p>
            <a:r>
              <a:rPr lang="en-US" dirty="0" smtClean="0"/>
              <a:t>Colossus </a:t>
            </a:r>
            <a:r>
              <a:rPr lang="en-US" dirty="0"/>
              <a:t>worked using vacuum tubes</a:t>
            </a:r>
            <a:r>
              <a:rPr lang="en-US" dirty="0" smtClean="0"/>
              <a:t>.</a:t>
            </a:r>
          </a:p>
          <a:p>
            <a:endParaRPr lang="en-US" dirty="0" smtClean="0"/>
          </a:p>
          <a:p>
            <a:r>
              <a:rPr lang="en-US" dirty="0"/>
              <a:t>was designed to process text as opposed to performing mathematical calculations </a:t>
            </a:r>
          </a:p>
        </p:txBody>
      </p:sp>
      <p:pic>
        <p:nvPicPr>
          <p:cNvPr id="5" name="Picture 4"/>
          <p:cNvPicPr>
            <a:picLocks noChangeAspect="1"/>
          </p:cNvPicPr>
          <p:nvPr/>
        </p:nvPicPr>
        <p:blipFill>
          <a:blip r:embed="rId2"/>
          <a:stretch>
            <a:fillRect/>
          </a:stretch>
        </p:blipFill>
        <p:spPr>
          <a:xfrm>
            <a:off x="4753779" y="2142455"/>
            <a:ext cx="3505200" cy="2324100"/>
          </a:xfrm>
          <a:prstGeom prst="rect">
            <a:avLst/>
          </a:prstGeom>
        </p:spPr>
      </p:pic>
    </p:spTree>
    <p:extLst>
      <p:ext uri="{BB962C8B-B14F-4D97-AF65-F5344CB8AC3E}">
        <p14:creationId xmlns:p14="http://schemas.microsoft.com/office/powerpoint/2010/main" val="359778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Harvard Mark 1 (IBM)</a:t>
            </a:r>
            <a:endParaRPr lang="en-US" dirty="0"/>
          </a:p>
        </p:txBody>
      </p:sp>
      <p:pic>
        <p:nvPicPr>
          <p:cNvPr id="5" name="Content Placeholder 4"/>
          <p:cNvPicPr>
            <a:picLocks noGrp="1" noChangeAspect="1"/>
          </p:cNvPicPr>
          <p:nvPr>
            <p:ph idx="1"/>
          </p:nvPr>
        </p:nvPicPr>
        <p:blipFill>
          <a:blip r:embed="rId2"/>
          <a:srcRect t="-64503" b="-64503"/>
          <a:stretch>
            <a:fillRect/>
          </a:stretch>
        </p:blipFill>
        <p:spPr/>
      </p:pic>
      <p:sp>
        <p:nvSpPr>
          <p:cNvPr id="4" name="Text Placeholder 3"/>
          <p:cNvSpPr>
            <a:spLocks noGrp="1"/>
          </p:cNvSpPr>
          <p:nvPr>
            <p:ph type="body" sz="half" idx="2"/>
          </p:nvPr>
        </p:nvSpPr>
        <p:spPr/>
        <p:txBody>
          <a:bodyPr/>
          <a:lstStyle/>
          <a:p>
            <a:pPr lvl="0"/>
            <a:r>
              <a:rPr lang="en-US" dirty="0" smtClean="0">
                <a:effectLst/>
              </a:rPr>
              <a:t>First fully automatic operational computer </a:t>
            </a:r>
          </a:p>
          <a:p>
            <a:pPr lvl="0"/>
            <a:endParaRPr lang="en-US" dirty="0" smtClean="0">
              <a:effectLst/>
            </a:endParaRPr>
          </a:p>
          <a:p>
            <a:pPr lvl="0"/>
            <a:r>
              <a:rPr lang="en-US" dirty="0" smtClean="0">
                <a:effectLst/>
              </a:rPr>
              <a:t>First general purpose electronic computer </a:t>
            </a:r>
          </a:p>
          <a:p>
            <a:endParaRPr lang="en-US" dirty="0" smtClean="0"/>
          </a:p>
          <a:p>
            <a:r>
              <a:rPr lang="en-US" dirty="0" smtClean="0"/>
              <a:t>Automatic </a:t>
            </a:r>
            <a:r>
              <a:rPr lang="en-US" dirty="0"/>
              <a:t>Sequence Controlled Calculator (ASCC</a:t>
            </a:r>
            <a:r>
              <a:rPr lang="en-US" dirty="0" smtClean="0"/>
              <a:t>)</a:t>
            </a:r>
          </a:p>
          <a:p>
            <a:endParaRPr lang="en-US" dirty="0" smtClean="0"/>
          </a:p>
          <a:p>
            <a:r>
              <a:rPr lang="en-US" dirty="0" smtClean="0"/>
              <a:t>used </a:t>
            </a:r>
            <a:r>
              <a:rPr lang="en-US" dirty="0"/>
              <a:t>in the war effort during the last part of World War II. </a:t>
            </a:r>
            <a:endParaRPr lang="en-US" dirty="0" smtClean="0"/>
          </a:p>
          <a:p>
            <a:endParaRPr lang="en-US" dirty="0"/>
          </a:p>
        </p:txBody>
      </p:sp>
      <p:sp>
        <p:nvSpPr>
          <p:cNvPr id="6" name="TextBox 5"/>
          <p:cNvSpPr txBox="1"/>
          <p:nvPr/>
        </p:nvSpPr>
        <p:spPr>
          <a:xfrm>
            <a:off x="3706329" y="605498"/>
            <a:ext cx="4980471" cy="369332"/>
          </a:xfrm>
          <a:prstGeom prst="rect">
            <a:avLst/>
          </a:prstGeom>
          <a:noFill/>
        </p:spPr>
        <p:txBody>
          <a:bodyPr wrap="square" rtlCol="0">
            <a:spAutoFit/>
          </a:bodyPr>
          <a:lstStyle/>
          <a:p>
            <a:r>
              <a:rPr lang="en-US" dirty="0" smtClean="0"/>
              <a:t>Digital Computing Machine </a:t>
            </a:r>
            <a:endParaRPr lang="en-US" dirty="0"/>
          </a:p>
        </p:txBody>
      </p:sp>
    </p:spTree>
    <p:extLst>
      <p:ext uri="{BB962C8B-B14F-4D97-AF65-F5344CB8AC3E}">
        <p14:creationId xmlns:p14="http://schemas.microsoft.com/office/powerpoint/2010/main" val="30812549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Maunchly</a:t>
            </a:r>
            <a:endParaRPr lang="en-US" dirty="0"/>
          </a:p>
        </p:txBody>
      </p:sp>
      <p:sp>
        <p:nvSpPr>
          <p:cNvPr id="3" name="Content Placeholder 2"/>
          <p:cNvSpPr>
            <a:spLocks noGrp="1"/>
          </p:cNvSpPr>
          <p:nvPr>
            <p:ph idx="1"/>
          </p:nvPr>
        </p:nvSpPr>
        <p:spPr/>
        <p:txBody>
          <a:bodyPr/>
          <a:lstStyle/>
          <a:p>
            <a:r>
              <a:rPr lang="en-US" dirty="0" smtClean="0"/>
              <a:t>Digital Computing Machine </a:t>
            </a:r>
          </a:p>
          <a:p>
            <a:pPr marL="0" indent="0">
              <a:buNone/>
            </a:pPr>
            <a:endParaRPr lang="en-US" dirty="0"/>
          </a:p>
        </p:txBody>
      </p:sp>
      <p:sp>
        <p:nvSpPr>
          <p:cNvPr id="4" name="Text Placeholder 3"/>
          <p:cNvSpPr>
            <a:spLocks noGrp="1"/>
          </p:cNvSpPr>
          <p:nvPr>
            <p:ph type="body" sz="half" idx="2"/>
          </p:nvPr>
        </p:nvSpPr>
        <p:spPr/>
        <p:txBody>
          <a:bodyPr/>
          <a:lstStyle/>
          <a:p>
            <a:pPr lvl="0"/>
            <a:r>
              <a:rPr lang="en-CA" dirty="0"/>
              <a:t>was used to replace analogue machines and human </a:t>
            </a:r>
            <a:r>
              <a:rPr lang="en-CA" dirty="0" smtClean="0"/>
              <a:t>computers</a:t>
            </a:r>
          </a:p>
          <a:p>
            <a:pPr lvl="0"/>
            <a:endParaRPr lang="en-US" dirty="0"/>
          </a:p>
          <a:p>
            <a:pPr lvl="0"/>
            <a:r>
              <a:rPr lang="en-US" dirty="0"/>
              <a:t>Notion of electronic computer was being developed elsewhere such as Germany and for code-breaking in US and </a:t>
            </a:r>
            <a:r>
              <a:rPr lang="en-US" dirty="0" smtClean="0"/>
              <a:t>Britain</a:t>
            </a:r>
          </a:p>
          <a:p>
            <a:pPr lvl="0"/>
            <a:endParaRPr lang="en-US" dirty="0"/>
          </a:p>
          <a:p>
            <a:pPr lvl="0"/>
            <a:r>
              <a:rPr lang="en-US" dirty="0"/>
              <a:t>Influenced by </a:t>
            </a:r>
            <a:r>
              <a:rPr lang="en-US" dirty="0" err="1"/>
              <a:t>Atanasoff</a:t>
            </a:r>
            <a:r>
              <a:rPr lang="en-US" dirty="0"/>
              <a:t>-Berry Computer which used binary arithmetic and electronic switching technology (later patent disputes) </a:t>
            </a:r>
          </a:p>
          <a:p>
            <a:endParaRPr lang="en-US" dirty="0" smtClean="0"/>
          </a:p>
          <a:p>
            <a:pPr lvl="0"/>
            <a:r>
              <a:rPr lang="en-US" dirty="0"/>
              <a:t>Electronic version” copy of Bush’s analogue differential analyzer  </a:t>
            </a:r>
            <a:endParaRPr lang="en-US" dirty="0" smtClean="0"/>
          </a:p>
          <a:p>
            <a:pPr lvl="0"/>
            <a:endParaRPr lang="en-US" dirty="0"/>
          </a:p>
          <a:p>
            <a:pPr lvl="0"/>
            <a:r>
              <a:rPr lang="en-US" dirty="0"/>
              <a:t>Electronic computer that would be able to perform calculations in </a:t>
            </a:r>
            <a:r>
              <a:rPr lang="en-US" dirty="0" smtClean="0"/>
              <a:t>seconds</a:t>
            </a:r>
            <a:endParaRPr lang="en-US" dirty="0"/>
          </a:p>
        </p:txBody>
      </p:sp>
    </p:spTree>
    <p:extLst>
      <p:ext uri="{BB962C8B-B14F-4D97-AF65-F5344CB8AC3E}">
        <p14:creationId xmlns:p14="http://schemas.microsoft.com/office/powerpoint/2010/main" val="6714510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1943-1944: </a:t>
            </a:r>
            <a:br>
              <a:rPr lang="en-US" dirty="0" smtClean="0"/>
            </a:br>
            <a:r>
              <a:rPr lang="en-US" dirty="0" smtClean="0"/>
              <a:t>Electronic Numerical Integrator and Calculator (ENIAC)</a:t>
            </a:r>
            <a:endParaRPr lang="en-US" dirty="0"/>
          </a:p>
        </p:txBody>
      </p:sp>
      <p:sp>
        <p:nvSpPr>
          <p:cNvPr id="3" name="Content Placeholder 2"/>
          <p:cNvSpPr>
            <a:spLocks noGrp="1"/>
          </p:cNvSpPr>
          <p:nvPr>
            <p:ph idx="1"/>
          </p:nvPr>
        </p:nvSpPr>
        <p:spPr/>
        <p:txBody>
          <a:bodyPr/>
          <a:lstStyle/>
          <a:p>
            <a:r>
              <a:rPr lang="en-US" dirty="0" smtClean="0"/>
              <a:t>Maunchly</a:t>
            </a:r>
            <a:endParaRPr lang="en-US" dirty="0"/>
          </a:p>
        </p:txBody>
      </p:sp>
      <p:sp>
        <p:nvSpPr>
          <p:cNvPr id="4" name="Text Placeholder 3"/>
          <p:cNvSpPr>
            <a:spLocks noGrp="1"/>
          </p:cNvSpPr>
          <p:nvPr>
            <p:ph type="body" sz="half" idx="2"/>
          </p:nvPr>
        </p:nvSpPr>
        <p:spPr/>
        <p:txBody>
          <a:bodyPr/>
          <a:lstStyle/>
          <a:p>
            <a:endParaRPr lang="en-US" dirty="0" smtClean="0"/>
          </a:p>
          <a:p>
            <a:r>
              <a:rPr lang="en-US" dirty="0"/>
              <a:t>I</a:t>
            </a:r>
            <a:r>
              <a:rPr lang="en-US" dirty="0" smtClean="0"/>
              <a:t>t </a:t>
            </a:r>
            <a:r>
              <a:rPr lang="en-US" dirty="0"/>
              <a:t>fills a 20-foot by 40-foot room and has 18,000 vacuum tubes</a:t>
            </a:r>
            <a:r>
              <a:rPr lang="en-US" dirty="0" smtClean="0"/>
              <a:t>.</a:t>
            </a:r>
          </a:p>
          <a:p>
            <a:pPr lvl="0"/>
            <a:endParaRPr lang="en-US" dirty="0" smtClean="0"/>
          </a:p>
          <a:p>
            <a:pPr lvl="0"/>
            <a:r>
              <a:rPr lang="en-CA" dirty="0" smtClean="0"/>
              <a:t>was </a:t>
            </a:r>
            <a:r>
              <a:rPr lang="en-CA" dirty="0"/>
              <a:t>the first electronic computer ever </a:t>
            </a:r>
            <a:r>
              <a:rPr lang="en-CA" dirty="0" smtClean="0"/>
              <a:t>built. </a:t>
            </a:r>
          </a:p>
          <a:p>
            <a:pPr lvl="0"/>
            <a:endParaRPr lang="en-CA" dirty="0"/>
          </a:p>
          <a:p>
            <a:pPr lvl="0"/>
            <a:r>
              <a:rPr lang="en-CA" dirty="0" smtClean="0"/>
              <a:t>It was </a:t>
            </a:r>
            <a:r>
              <a:rPr lang="en-US" dirty="0" smtClean="0"/>
              <a:t>capable </a:t>
            </a:r>
            <a:r>
              <a:rPr lang="en-US" dirty="0"/>
              <a:t>of being reprogrammed to solve "a large class of numerical problems."</a:t>
            </a:r>
            <a:r>
              <a:rPr lang="en-CA" dirty="0" smtClean="0"/>
              <a:t> </a:t>
            </a:r>
          </a:p>
          <a:p>
            <a:pPr lvl="0"/>
            <a:endParaRPr lang="en-US" dirty="0"/>
          </a:p>
          <a:p>
            <a:pPr lvl="0"/>
            <a:r>
              <a:rPr lang="en-CA" dirty="0" smtClean="0"/>
              <a:t>No </a:t>
            </a:r>
            <a:r>
              <a:rPr lang="en-CA" dirty="0"/>
              <a:t>storage programming, if you wanted to transfer the program you would have to do it manually </a:t>
            </a:r>
            <a:endParaRPr lang="en-CA" dirty="0" smtClean="0"/>
          </a:p>
          <a:p>
            <a:pPr lvl="0"/>
            <a:endParaRPr lang="en-US" dirty="0"/>
          </a:p>
          <a:p>
            <a:pPr lvl="0"/>
            <a:r>
              <a:rPr lang="en-CA" dirty="0"/>
              <a:t>Was the first to solve different problems</a:t>
            </a:r>
            <a:endParaRPr lang="en-US" dirty="0"/>
          </a:p>
          <a:p>
            <a:endParaRPr lang="en-US" dirty="0"/>
          </a:p>
        </p:txBody>
      </p:sp>
      <p:pic>
        <p:nvPicPr>
          <p:cNvPr id="5" name="Picture 4"/>
          <p:cNvPicPr>
            <a:picLocks noChangeAspect="1"/>
          </p:cNvPicPr>
          <p:nvPr/>
        </p:nvPicPr>
        <p:blipFill>
          <a:blip r:embed="rId2"/>
          <a:stretch>
            <a:fillRect/>
          </a:stretch>
        </p:blipFill>
        <p:spPr>
          <a:xfrm>
            <a:off x="4565650" y="2273300"/>
            <a:ext cx="3517900" cy="2311400"/>
          </a:xfrm>
          <a:prstGeom prst="rect">
            <a:avLst/>
          </a:prstGeom>
        </p:spPr>
      </p:pic>
    </p:spTree>
    <p:extLst>
      <p:ext uri="{BB962C8B-B14F-4D97-AF65-F5344CB8AC3E}">
        <p14:creationId xmlns:p14="http://schemas.microsoft.com/office/powerpoint/2010/main" val="3053716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ENIAC cons</a:t>
            </a:r>
            <a:endParaRPr lang="en-US" dirty="0"/>
          </a:p>
        </p:txBody>
      </p:sp>
      <p:sp>
        <p:nvSpPr>
          <p:cNvPr id="3" name="Content Placeholder 2"/>
          <p:cNvSpPr>
            <a:spLocks noGrp="1"/>
          </p:cNvSpPr>
          <p:nvPr>
            <p:ph idx="1"/>
          </p:nvPr>
        </p:nvSpPr>
        <p:spPr/>
        <p:txBody>
          <a:bodyPr/>
          <a:lstStyle/>
          <a:p>
            <a:endParaRPr lang="en-US"/>
          </a:p>
        </p:txBody>
      </p:sp>
      <p:sp>
        <p:nvSpPr>
          <p:cNvPr id="4" name="Text Placeholder 3"/>
          <p:cNvSpPr>
            <a:spLocks noGrp="1"/>
          </p:cNvSpPr>
          <p:nvPr>
            <p:ph type="body" sz="half" idx="2"/>
          </p:nvPr>
        </p:nvSpPr>
        <p:spPr/>
        <p:txBody>
          <a:bodyPr/>
          <a:lstStyle/>
          <a:p>
            <a:r>
              <a:rPr lang="en-US" dirty="0"/>
              <a:t>Too little </a:t>
            </a:r>
            <a:r>
              <a:rPr lang="en-US" dirty="0" smtClean="0"/>
              <a:t>storage</a:t>
            </a:r>
          </a:p>
          <a:p>
            <a:endParaRPr lang="en-US" dirty="0"/>
          </a:p>
          <a:p>
            <a:r>
              <a:rPr lang="en-US" dirty="0" smtClean="0"/>
              <a:t>too </a:t>
            </a:r>
            <a:r>
              <a:rPr lang="en-US" dirty="0"/>
              <a:t>many vacuum tubes </a:t>
            </a:r>
            <a:endParaRPr lang="en-US" dirty="0" smtClean="0"/>
          </a:p>
          <a:p>
            <a:endParaRPr lang="en-US" dirty="0"/>
          </a:p>
          <a:p>
            <a:r>
              <a:rPr lang="en-US" dirty="0" smtClean="0"/>
              <a:t>physically </a:t>
            </a:r>
            <a:r>
              <a:rPr lang="en-US" dirty="0"/>
              <a:t>rewired </a:t>
            </a:r>
          </a:p>
        </p:txBody>
      </p:sp>
    </p:spTree>
    <p:extLst>
      <p:ext uri="{BB962C8B-B14F-4D97-AF65-F5344CB8AC3E}">
        <p14:creationId xmlns:p14="http://schemas.microsoft.com/office/powerpoint/2010/main" val="1709418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ENIAC pros</a:t>
            </a:r>
            <a:endParaRPr lang="en-US" dirty="0"/>
          </a:p>
        </p:txBody>
      </p:sp>
      <p:sp>
        <p:nvSpPr>
          <p:cNvPr id="3" name="Content Placeholder 2"/>
          <p:cNvSpPr>
            <a:spLocks noGrp="1"/>
          </p:cNvSpPr>
          <p:nvPr>
            <p:ph idx="1"/>
          </p:nvPr>
        </p:nvSpPr>
        <p:spPr/>
        <p:txBody>
          <a:bodyPr/>
          <a:lstStyle/>
          <a:p>
            <a:endParaRPr lang="en-US"/>
          </a:p>
        </p:txBody>
      </p:sp>
      <p:sp>
        <p:nvSpPr>
          <p:cNvPr id="4" name="Text Placeholder 3"/>
          <p:cNvSpPr>
            <a:spLocks noGrp="1"/>
          </p:cNvSpPr>
          <p:nvPr>
            <p:ph type="body" sz="half" idx="2"/>
          </p:nvPr>
        </p:nvSpPr>
        <p:spPr/>
        <p:txBody>
          <a:bodyPr/>
          <a:lstStyle/>
          <a:p>
            <a:pPr lvl="0"/>
            <a:r>
              <a:rPr lang="en-US" dirty="0"/>
              <a:t>The machine COULD solve different problems </a:t>
            </a:r>
            <a:endParaRPr lang="en-US" dirty="0" smtClean="0"/>
          </a:p>
          <a:p>
            <a:pPr lvl="0"/>
            <a:endParaRPr lang="en-US" dirty="0"/>
          </a:p>
          <a:p>
            <a:pPr lvl="0"/>
            <a:r>
              <a:rPr lang="en-US" dirty="0"/>
              <a:t>Unique for its time </a:t>
            </a:r>
            <a:endParaRPr lang="en-US" dirty="0" smtClean="0"/>
          </a:p>
          <a:p>
            <a:pPr lvl="0"/>
            <a:endParaRPr lang="en-US" dirty="0"/>
          </a:p>
          <a:p>
            <a:pPr lvl="0"/>
            <a:r>
              <a:rPr lang="en-US" dirty="0" smtClean="0"/>
              <a:t>All computers still use the fundamental architecture</a:t>
            </a:r>
            <a:endParaRPr lang="en-US" dirty="0"/>
          </a:p>
          <a:p>
            <a:endParaRPr lang="en-US" dirty="0"/>
          </a:p>
        </p:txBody>
      </p:sp>
    </p:spTree>
    <p:extLst>
      <p:ext uri="{BB962C8B-B14F-4D97-AF65-F5344CB8AC3E}">
        <p14:creationId xmlns:p14="http://schemas.microsoft.com/office/powerpoint/2010/main" val="2912605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EDVAC</a:t>
            </a:r>
            <a:endParaRPr lang="en-US" dirty="0"/>
          </a:p>
        </p:txBody>
      </p:sp>
      <p:pic>
        <p:nvPicPr>
          <p:cNvPr id="5" name="Content Placeholder 4"/>
          <p:cNvPicPr>
            <a:picLocks noGrp="1" noChangeAspect="1"/>
          </p:cNvPicPr>
          <p:nvPr>
            <p:ph idx="1"/>
          </p:nvPr>
        </p:nvPicPr>
        <p:blipFill>
          <a:blip r:embed="rId2"/>
          <a:srcRect t="-30152" b="-30152"/>
          <a:stretch>
            <a:fillRect/>
          </a:stretch>
        </p:blipFill>
        <p:spPr/>
      </p:pic>
      <p:sp>
        <p:nvSpPr>
          <p:cNvPr id="4" name="Text Placeholder 3"/>
          <p:cNvSpPr>
            <a:spLocks noGrp="1"/>
          </p:cNvSpPr>
          <p:nvPr>
            <p:ph type="body" sz="half" idx="2"/>
          </p:nvPr>
        </p:nvSpPr>
        <p:spPr/>
        <p:txBody>
          <a:bodyPr/>
          <a:lstStyle/>
          <a:p>
            <a:r>
              <a:rPr lang="en-US" dirty="0"/>
              <a:t>was one of the earliest electronic computers. </a:t>
            </a:r>
            <a:endParaRPr lang="en-US" dirty="0" smtClean="0"/>
          </a:p>
          <a:p>
            <a:endParaRPr lang="en-US" dirty="0"/>
          </a:p>
          <a:p>
            <a:r>
              <a:rPr lang="en-US" dirty="0" smtClean="0"/>
              <a:t>Unlike </a:t>
            </a:r>
            <a:r>
              <a:rPr lang="en-US" dirty="0"/>
              <a:t>its predecessor the ENIAC, it was binary rather than decimal, and was a stored program computer.</a:t>
            </a:r>
          </a:p>
        </p:txBody>
      </p:sp>
    </p:spTree>
    <p:extLst>
      <p:ext uri="{BB962C8B-B14F-4D97-AF65-F5344CB8AC3E}">
        <p14:creationId xmlns:p14="http://schemas.microsoft.com/office/powerpoint/2010/main" val="22337281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Transistor</a:t>
            </a:r>
            <a:endParaRPr lang="en-US" dirty="0"/>
          </a:p>
        </p:txBody>
      </p:sp>
      <p:sp>
        <p:nvSpPr>
          <p:cNvPr id="4" name="Text Placeholder 3"/>
          <p:cNvSpPr>
            <a:spLocks noGrp="1"/>
          </p:cNvSpPr>
          <p:nvPr>
            <p:ph type="body" sz="half" idx="2"/>
          </p:nvPr>
        </p:nvSpPr>
        <p:spPr/>
        <p:txBody>
          <a:bodyPr/>
          <a:lstStyle/>
          <a:p>
            <a:pPr lvl="0"/>
            <a:r>
              <a:rPr lang="en-US" dirty="0"/>
              <a:t>An electronic device that switches in a solid piece of material like silicon or </a:t>
            </a:r>
            <a:r>
              <a:rPr lang="en-US" dirty="0" smtClean="0"/>
              <a:t>germanium</a:t>
            </a:r>
            <a:endParaRPr lang="en-US" dirty="0"/>
          </a:p>
          <a:p>
            <a:pPr lvl="0"/>
            <a:endParaRPr lang="en-US" dirty="0"/>
          </a:p>
          <a:p>
            <a:pPr lvl="0"/>
            <a:r>
              <a:rPr lang="en-US" dirty="0"/>
              <a:t>Used instead of </a:t>
            </a:r>
            <a:r>
              <a:rPr lang="en-US" dirty="0" smtClean="0"/>
              <a:t>vacuum </a:t>
            </a:r>
            <a:r>
              <a:rPr lang="en-US" dirty="0"/>
              <a:t>tubes to save power and space</a:t>
            </a:r>
          </a:p>
          <a:p>
            <a:endParaRPr lang="en-US" dirty="0"/>
          </a:p>
        </p:txBody>
      </p:sp>
      <p:pic>
        <p:nvPicPr>
          <p:cNvPr id="7" name="Content Placeholder 6"/>
          <p:cNvPicPr>
            <a:picLocks noGrp="1" noChangeAspect="1"/>
          </p:cNvPicPr>
          <p:nvPr>
            <p:ph idx="1"/>
          </p:nvPr>
        </p:nvPicPr>
        <p:blipFill>
          <a:blip r:embed="rId2"/>
          <a:srcRect t="-7252" b="-7252"/>
          <a:stretch>
            <a:fillRect/>
          </a:stretch>
        </p:blipFill>
        <p:spPr>
          <a:xfrm>
            <a:off x="4334513" y="1834873"/>
            <a:ext cx="2727999" cy="3123644"/>
          </a:xfrm>
        </p:spPr>
      </p:pic>
    </p:spTree>
    <p:extLst>
      <p:ext uri="{BB962C8B-B14F-4D97-AF65-F5344CB8AC3E}">
        <p14:creationId xmlns:p14="http://schemas.microsoft.com/office/powerpoint/2010/main" val="884800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Mainframes</a:t>
            </a:r>
            <a:endParaRPr lang="en-US" dirty="0"/>
          </a:p>
        </p:txBody>
      </p:sp>
      <p:pic>
        <p:nvPicPr>
          <p:cNvPr id="5" name="Content Placeholder 4"/>
          <p:cNvPicPr>
            <a:picLocks noGrp="1" noChangeAspect="1"/>
          </p:cNvPicPr>
          <p:nvPr>
            <p:ph idx="1"/>
          </p:nvPr>
        </p:nvPicPr>
        <p:blipFill>
          <a:blip r:embed="rId2"/>
          <a:srcRect l="-4584" r="-4584"/>
          <a:stretch>
            <a:fillRect/>
          </a:stretch>
        </p:blipFill>
        <p:spPr>
          <a:xfrm>
            <a:off x="4520090" y="1159145"/>
            <a:ext cx="3202659" cy="3667144"/>
          </a:xfrm>
        </p:spPr>
      </p:pic>
      <p:sp>
        <p:nvSpPr>
          <p:cNvPr id="4" name="Text Placeholder 3"/>
          <p:cNvSpPr>
            <a:spLocks noGrp="1"/>
          </p:cNvSpPr>
          <p:nvPr>
            <p:ph type="body" sz="half" idx="2"/>
          </p:nvPr>
        </p:nvSpPr>
        <p:spPr/>
        <p:txBody>
          <a:bodyPr/>
          <a:lstStyle/>
          <a:p>
            <a:r>
              <a:rPr lang="en-US" dirty="0" smtClean="0">
                <a:solidFill>
                  <a:srgbClr val="1A1A1A"/>
                </a:solidFill>
                <a:latin typeface="ArialMT"/>
              </a:rPr>
              <a:t>is a high-performance computer used for large-scale computing purposes </a:t>
            </a:r>
          </a:p>
          <a:p>
            <a:endParaRPr lang="en-US" dirty="0">
              <a:solidFill>
                <a:srgbClr val="1A1A1A"/>
              </a:solidFill>
              <a:latin typeface="ArialMT"/>
            </a:endParaRPr>
          </a:p>
          <a:p>
            <a:r>
              <a:rPr lang="en-US" dirty="0" smtClean="0">
                <a:solidFill>
                  <a:srgbClr val="1A1A1A"/>
                </a:solidFill>
                <a:latin typeface="ArialMT"/>
              </a:rPr>
              <a:t>greater </a:t>
            </a:r>
            <a:r>
              <a:rPr lang="en-US" dirty="0" smtClean="0">
                <a:solidFill>
                  <a:srgbClr val="1A1A1A"/>
                </a:solidFill>
                <a:latin typeface="ArialMT"/>
              </a:rPr>
              <a:t>availability and </a:t>
            </a:r>
            <a:r>
              <a:rPr lang="en-US" dirty="0" smtClean="0">
                <a:solidFill>
                  <a:srgbClr val="1A1A1A"/>
                </a:solidFill>
                <a:latin typeface="ArialMT"/>
              </a:rPr>
              <a:t>security</a:t>
            </a:r>
          </a:p>
          <a:p>
            <a:endParaRPr lang="en-US" dirty="0" smtClean="0">
              <a:solidFill>
                <a:srgbClr val="1A1A1A"/>
              </a:solidFill>
              <a:latin typeface="ArialMT"/>
            </a:endParaRPr>
          </a:p>
          <a:p>
            <a:pPr lvl="0"/>
            <a:r>
              <a:rPr lang="en-US" dirty="0" smtClean="0"/>
              <a:t>IBM </a:t>
            </a:r>
            <a:r>
              <a:rPr lang="en-US" dirty="0" err="1"/>
              <a:t>benifited</a:t>
            </a:r>
            <a:r>
              <a:rPr lang="en-US" dirty="0"/>
              <a:t> from mainframe computers </a:t>
            </a:r>
            <a:r>
              <a:rPr lang="en-US" dirty="0" smtClean="0"/>
              <a:t>– they sold 75 % of them</a:t>
            </a:r>
            <a:endParaRPr lang="en-US" dirty="0"/>
          </a:p>
          <a:p>
            <a:endParaRPr lang="en-US" dirty="0"/>
          </a:p>
        </p:txBody>
      </p:sp>
    </p:spTree>
    <p:extLst>
      <p:ext uri="{BB962C8B-B14F-4D97-AF65-F5344CB8AC3E}">
        <p14:creationId xmlns:p14="http://schemas.microsoft.com/office/powerpoint/2010/main" val="11874046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1946</a:t>
            </a:r>
            <a:br>
              <a:rPr lang="en-US" dirty="0" smtClean="0"/>
            </a:br>
            <a:r>
              <a:rPr lang="en-US" dirty="0" smtClean="0"/>
              <a:t>UNIVAC</a:t>
            </a:r>
            <a:endParaRPr lang="en-US" dirty="0"/>
          </a:p>
        </p:txBody>
      </p:sp>
      <p:pic>
        <p:nvPicPr>
          <p:cNvPr id="5" name="Content Placeholder 4"/>
          <p:cNvPicPr>
            <a:picLocks noGrp="1" noChangeAspect="1"/>
          </p:cNvPicPr>
          <p:nvPr>
            <p:ph idx="1"/>
          </p:nvPr>
        </p:nvPicPr>
        <p:blipFill>
          <a:blip r:embed="rId2"/>
          <a:srcRect t="-45419" b="-45419"/>
          <a:stretch>
            <a:fillRect/>
          </a:stretch>
        </p:blipFill>
        <p:spPr/>
      </p:pic>
      <p:sp>
        <p:nvSpPr>
          <p:cNvPr id="4" name="Text Placeholder 3"/>
          <p:cNvSpPr>
            <a:spLocks noGrp="1"/>
          </p:cNvSpPr>
          <p:nvPr>
            <p:ph type="body" sz="half" idx="2"/>
          </p:nvPr>
        </p:nvSpPr>
        <p:spPr/>
        <p:txBody>
          <a:bodyPr/>
          <a:lstStyle/>
          <a:p>
            <a:r>
              <a:rPr lang="en-US" dirty="0" smtClean="0"/>
              <a:t>Funding from </a:t>
            </a:r>
            <a:r>
              <a:rPr lang="en-US" dirty="0"/>
              <a:t>U</a:t>
            </a:r>
            <a:r>
              <a:rPr lang="en-US" dirty="0" smtClean="0"/>
              <a:t>S census</a:t>
            </a:r>
          </a:p>
          <a:p>
            <a:endParaRPr lang="en-US" dirty="0" smtClean="0"/>
          </a:p>
          <a:p>
            <a:r>
              <a:rPr lang="en-US" dirty="0"/>
              <a:t>T</a:t>
            </a:r>
            <a:r>
              <a:rPr lang="en-US" dirty="0" smtClean="0"/>
              <a:t>he </a:t>
            </a:r>
            <a:r>
              <a:rPr lang="en-US" dirty="0"/>
              <a:t>first commercial computer for business and government applications</a:t>
            </a:r>
            <a:r>
              <a:rPr lang="en-US" dirty="0" smtClean="0"/>
              <a:t>.</a:t>
            </a:r>
          </a:p>
          <a:p>
            <a:endParaRPr lang="en-US" dirty="0"/>
          </a:p>
          <a:p>
            <a:pPr lvl="0"/>
            <a:r>
              <a:rPr lang="en-CA" dirty="0"/>
              <a:t>Made the right prediction about the election, which scared the inventors</a:t>
            </a:r>
            <a:r>
              <a:rPr lang="en-CA" dirty="0" smtClean="0"/>
              <a:t>.</a:t>
            </a:r>
          </a:p>
          <a:p>
            <a:pPr lvl="0"/>
            <a:endParaRPr lang="en-US" dirty="0"/>
          </a:p>
          <a:p>
            <a:pPr lvl="0"/>
            <a:r>
              <a:rPr lang="en-US" dirty="0"/>
              <a:t>Developed for US </a:t>
            </a:r>
            <a:r>
              <a:rPr lang="en-US" dirty="0" smtClean="0"/>
              <a:t>census</a:t>
            </a:r>
          </a:p>
          <a:p>
            <a:pPr lvl="0"/>
            <a:endParaRPr lang="en-US" dirty="0"/>
          </a:p>
          <a:p>
            <a:pPr lvl="0"/>
            <a:r>
              <a:rPr lang="en-US" dirty="0"/>
              <a:t>Used magnetic tape storage as opposed to punched cards</a:t>
            </a:r>
          </a:p>
          <a:p>
            <a:endParaRPr lang="en-US" dirty="0"/>
          </a:p>
        </p:txBody>
      </p:sp>
    </p:spTree>
    <p:extLst>
      <p:ext uri="{BB962C8B-B14F-4D97-AF65-F5344CB8AC3E}">
        <p14:creationId xmlns:p14="http://schemas.microsoft.com/office/powerpoint/2010/main" val="30537167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IBM System 360</a:t>
            </a:r>
            <a:endParaRPr lang="en-US" dirty="0"/>
          </a:p>
        </p:txBody>
      </p:sp>
      <p:pic>
        <p:nvPicPr>
          <p:cNvPr id="5" name="Content Placeholder 4"/>
          <p:cNvPicPr>
            <a:picLocks noGrp="1" noChangeAspect="1"/>
          </p:cNvPicPr>
          <p:nvPr>
            <p:ph idx="1"/>
          </p:nvPr>
        </p:nvPicPr>
        <p:blipFill>
          <a:blip r:embed="rId2"/>
          <a:srcRect t="-31614" b="-31614"/>
          <a:stretch>
            <a:fillRect/>
          </a:stretch>
        </p:blipFill>
        <p:spPr/>
      </p:pic>
      <p:sp>
        <p:nvSpPr>
          <p:cNvPr id="4" name="Text Placeholder 3"/>
          <p:cNvSpPr>
            <a:spLocks noGrp="1"/>
          </p:cNvSpPr>
          <p:nvPr>
            <p:ph type="body" sz="half" idx="2"/>
          </p:nvPr>
        </p:nvSpPr>
        <p:spPr/>
        <p:txBody>
          <a:bodyPr/>
          <a:lstStyle/>
          <a:p>
            <a:r>
              <a:rPr lang="en-US" dirty="0" smtClean="0"/>
              <a:t>Did not support time-sharing (multiple users for one computer)</a:t>
            </a:r>
          </a:p>
          <a:p>
            <a:endParaRPr lang="en-US" dirty="0" smtClean="0"/>
          </a:p>
          <a:p>
            <a:r>
              <a:rPr lang="en-US" dirty="0" smtClean="0">
                <a:solidFill>
                  <a:srgbClr val="1C1C1C"/>
                </a:solidFill>
                <a:latin typeface="Helvetica"/>
              </a:rPr>
              <a:t>was a mainframe computer system family</a:t>
            </a:r>
          </a:p>
          <a:p>
            <a:endParaRPr lang="en-US" dirty="0" smtClean="0">
              <a:solidFill>
                <a:srgbClr val="1C1C1C"/>
              </a:solidFill>
              <a:latin typeface="Helvetica"/>
            </a:endParaRPr>
          </a:p>
          <a:p>
            <a:r>
              <a:rPr lang="en-US" dirty="0" smtClean="0">
                <a:solidFill>
                  <a:srgbClr val="1C1C1C"/>
                </a:solidFill>
                <a:latin typeface="Helvetica"/>
              </a:rPr>
              <a:t>It was the first family of computers designed to cover the complete range of applications, from small to large, both commercial and scientific</a:t>
            </a:r>
            <a:endParaRPr lang="en-US" dirty="0"/>
          </a:p>
        </p:txBody>
      </p:sp>
    </p:spTree>
    <p:extLst>
      <p:ext uri="{BB962C8B-B14F-4D97-AF65-F5344CB8AC3E}">
        <p14:creationId xmlns:p14="http://schemas.microsoft.com/office/powerpoint/2010/main" val="2446276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Whirlwind</a:t>
            </a:r>
            <a:endParaRPr lang="en-US" dirty="0"/>
          </a:p>
        </p:txBody>
      </p:sp>
      <p:pic>
        <p:nvPicPr>
          <p:cNvPr id="5" name="Content Placeholder 4"/>
          <p:cNvPicPr>
            <a:picLocks noGrp="1" noChangeAspect="1"/>
          </p:cNvPicPr>
          <p:nvPr>
            <p:ph idx="1"/>
          </p:nvPr>
        </p:nvPicPr>
        <p:blipFill>
          <a:blip r:embed="rId2"/>
          <a:srcRect t="-7252" b="-7252"/>
          <a:stretch>
            <a:fillRect/>
          </a:stretch>
        </p:blipFill>
        <p:spPr/>
      </p:pic>
      <p:sp>
        <p:nvSpPr>
          <p:cNvPr id="4" name="Text Placeholder 3"/>
          <p:cNvSpPr>
            <a:spLocks noGrp="1"/>
          </p:cNvSpPr>
          <p:nvPr>
            <p:ph type="body" sz="half" idx="2"/>
          </p:nvPr>
        </p:nvSpPr>
        <p:spPr/>
        <p:txBody>
          <a:bodyPr/>
          <a:lstStyle/>
          <a:p>
            <a:r>
              <a:rPr lang="en-US" dirty="0"/>
              <a:t>Real-time computing use (where response time happens in seconds)</a:t>
            </a:r>
            <a:r>
              <a:rPr lang="en-US" dirty="0" smtClean="0">
                <a:effectLst/>
              </a:rPr>
              <a:t> </a:t>
            </a:r>
          </a:p>
          <a:p>
            <a:endParaRPr lang="en-US" dirty="0"/>
          </a:p>
          <a:p>
            <a:pPr lvl="0"/>
            <a:r>
              <a:rPr lang="en-US" dirty="0"/>
              <a:t>WWII project focused on creating real time aircraft trainer or simulator </a:t>
            </a:r>
            <a:endParaRPr lang="en-US" dirty="0" smtClean="0"/>
          </a:p>
          <a:p>
            <a:pPr lvl="0"/>
            <a:endParaRPr lang="en-US" dirty="0"/>
          </a:p>
          <a:p>
            <a:r>
              <a:rPr lang="en-US" dirty="0" smtClean="0"/>
              <a:t>funding </a:t>
            </a:r>
            <a:r>
              <a:rPr lang="en-US" dirty="0"/>
              <a:t>by US Air Force </a:t>
            </a:r>
          </a:p>
          <a:p>
            <a:endParaRPr lang="en-US" dirty="0" smtClean="0"/>
          </a:p>
          <a:p>
            <a:r>
              <a:rPr lang="en-US" dirty="0" smtClean="0"/>
              <a:t>Government thought general-purpose was the best way to go but led to …. </a:t>
            </a:r>
            <a:r>
              <a:rPr lang="en-US" dirty="0" smtClean="0">
                <a:sym typeface="Wingdings"/>
              </a:rPr>
              <a:t> </a:t>
            </a:r>
            <a:endParaRPr lang="en-US" dirty="0"/>
          </a:p>
        </p:txBody>
      </p:sp>
    </p:spTree>
    <p:extLst>
      <p:ext uri="{BB962C8B-B14F-4D97-AF65-F5344CB8AC3E}">
        <p14:creationId xmlns:p14="http://schemas.microsoft.com/office/powerpoint/2010/main" val="39500926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Sage</a:t>
            </a:r>
            <a:endParaRPr lang="en-US" dirty="0"/>
          </a:p>
        </p:txBody>
      </p:sp>
      <p:pic>
        <p:nvPicPr>
          <p:cNvPr id="5" name="Content Placeholder 4"/>
          <p:cNvPicPr>
            <a:picLocks noGrp="1" noChangeAspect="1"/>
          </p:cNvPicPr>
          <p:nvPr>
            <p:ph idx="1"/>
          </p:nvPr>
        </p:nvPicPr>
        <p:blipFill>
          <a:blip r:embed="rId2"/>
          <a:srcRect t="-36982" b="-36982"/>
          <a:stretch>
            <a:fillRect/>
          </a:stretch>
        </p:blipFill>
        <p:spPr/>
      </p:pic>
      <p:sp>
        <p:nvSpPr>
          <p:cNvPr id="4" name="Text Placeholder 3"/>
          <p:cNvSpPr>
            <a:spLocks noGrp="1"/>
          </p:cNvSpPr>
          <p:nvPr>
            <p:ph type="body" sz="half" idx="2"/>
          </p:nvPr>
        </p:nvSpPr>
        <p:spPr/>
        <p:txBody>
          <a:bodyPr/>
          <a:lstStyle/>
          <a:p>
            <a:pPr lvl="0"/>
            <a:r>
              <a:rPr lang="en-US" dirty="0" smtClean="0">
                <a:effectLst/>
              </a:rPr>
              <a:t>which established new US air-defense system to avoid any attack in war</a:t>
            </a:r>
          </a:p>
          <a:p>
            <a:pPr lvl="0"/>
            <a:endParaRPr lang="en-US" dirty="0"/>
          </a:p>
          <a:p>
            <a:pPr lvl="0"/>
            <a:r>
              <a:rPr lang="en-US" dirty="0"/>
              <a:t>one of the first computer “networks” to be </a:t>
            </a:r>
            <a:r>
              <a:rPr lang="en-US" dirty="0" smtClean="0"/>
              <a:t>built</a:t>
            </a:r>
          </a:p>
          <a:p>
            <a:pPr lvl="0"/>
            <a:endParaRPr lang="en-US" dirty="0"/>
          </a:p>
          <a:p>
            <a:pPr lvl="0"/>
            <a:r>
              <a:rPr lang="en-US" dirty="0"/>
              <a:t>Once up, it didn’t work with other </a:t>
            </a:r>
            <a:r>
              <a:rPr lang="en-US" dirty="0" smtClean="0"/>
              <a:t>technologies</a:t>
            </a:r>
          </a:p>
          <a:p>
            <a:pPr lvl="0"/>
            <a:endParaRPr lang="en-US" dirty="0"/>
          </a:p>
          <a:p>
            <a:pPr lvl="0"/>
            <a:r>
              <a:rPr lang="en-US" dirty="0"/>
              <a:t>Still was a large part of developing mass storage, and display</a:t>
            </a:r>
          </a:p>
          <a:p>
            <a:pPr lvl="0"/>
            <a:endParaRPr lang="en-US" dirty="0" smtClean="0">
              <a:effectLst/>
            </a:endParaRPr>
          </a:p>
          <a:p>
            <a:pPr lvl="0"/>
            <a:r>
              <a:rPr lang="en-US" dirty="0" smtClean="0">
                <a:effectLst/>
              </a:rPr>
              <a:t>Lead to </a:t>
            </a:r>
            <a:r>
              <a:rPr lang="en-US" dirty="0" err="1" smtClean="0">
                <a:effectLst/>
              </a:rPr>
              <a:t>cililian</a:t>
            </a:r>
            <a:r>
              <a:rPr lang="en-US" dirty="0" smtClean="0">
                <a:effectLst/>
              </a:rPr>
              <a:t> computing (think industry involvement like IBM, training, technologies like printed circuits, core memories, mass storage, graphical displays, multiprocessing) </a:t>
            </a:r>
          </a:p>
          <a:p>
            <a:endParaRPr lang="en-US" dirty="0"/>
          </a:p>
        </p:txBody>
      </p:sp>
    </p:spTree>
    <p:extLst>
      <p:ext uri="{BB962C8B-B14F-4D97-AF65-F5344CB8AC3E}">
        <p14:creationId xmlns:p14="http://schemas.microsoft.com/office/powerpoint/2010/main" val="21097081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Binary Codes</a:t>
            </a:r>
            <a:endParaRPr lang="en-US" dirty="0"/>
          </a:p>
        </p:txBody>
      </p:sp>
      <p:pic>
        <p:nvPicPr>
          <p:cNvPr id="5" name="Content Placeholder 4"/>
          <p:cNvPicPr>
            <a:picLocks noGrp="1" noChangeAspect="1"/>
          </p:cNvPicPr>
          <p:nvPr>
            <p:ph idx="1"/>
          </p:nvPr>
        </p:nvPicPr>
        <p:blipFill>
          <a:blip r:embed="rId2"/>
          <a:srcRect t="-10127" b="-10127"/>
          <a:stretch>
            <a:fillRect/>
          </a:stretch>
        </p:blipFill>
        <p:spPr>
          <a:xfrm>
            <a:off x="4237913" y="1055767"/>
            <a:ext cx="3932068" cy="4502340"/>
          </a:xfrm>
        </p:spPr>
      </p:pic>
      <p:sp>
        <p:nvSpPr>
          <p:cNvPr id="4" name="Text Placeholder 3"/>
          <p:cNvSpPr>
            <a:spLocks noGrp="1"/>
          </p:cNvSpPr>
          <p:nvPr>
            <p:ph type="body" sz="half" idx="2"/>
          </p:nvPr>
        </p:nvSpPr>
        <p:spPr/>
        <p:txBody>
          <a:bodyPr/>
          <a:lstStyle/>
          <a:p>
            <a:r>
              <a:rPr lang="en-US" dirty="0"/>
              <a:t>is a system of representing numbers, letters, commands, images and sounds</a:t>
            </a:r>
            <a:r>
              <a:rPr lang="en-US" dirty="0" smtClean="0"/>
              <a:t>.</a:t>
            </a:r>
          </a:p>
          <a:p>
            <a:r>
              <a:rPr lang="en-US" dirty="0" smtClean="0"/>
              <a:t>1 and </a:t>
            </a:r>
            <a:r>
              <a:rPr lang="en-US" dirty="0"/>
              <a:t>0. </a:t>
            </a:r>
            <a:endParaRPr lang="en-US" dirty="0" smtClean="0"/>
          </a:p>
          <a:p>
            <a:endParaRPr lang="en-US" dirty="0"/>
          </a:p>
          <a:p>
            <a:r>
              <a:rPr lang="en-US" dirty="0" smtClean="0"/>
              <a:t>Ex: 100101 = A</a:t>
            </a:r>
          </a:p>
          <a:p>
            <a:r>
              <a:rPr lang="en-US" dirty="0" smtClean="0"/>
              <a:t>Ex: 110100 = a</a:t>
            </a:r>
            <a:endParaRPr lang="en-US" dirty="0"/>
          </a:p>
        </p:txBody>
      </p:sp>
    </p:spTree>
    <p:extLst>
      <p:ext uri="{BB962C8B-B14F-4D97-AF65-F5344CB8AC3E}">
        <p14:creationId xmlns:p14="http://schemas.microsoft.com/office/powerpoint/2010/main" val="22850696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1954:</a:t>
            </a:r>
            <a:br>
              <a:rPr lang="en-US" dirty="0" smtClean="0"/>
            </a:br>
            <a:r>
              <a:rPr lang="en-US" dirty="0" err="1" smtClean="0"/>
              <a:t>Forton</a:t>
            </a:r>
            <a:r>
              <a:rPr lang="en-US" dirty="0" smtClean="0"/>
              <a:t> (IBM)</a:t>
            </a:r>
            <a:endParaRPr lang="en-US" dirty="0"/>
          </a:p>
        </p:txBody>
      </p:sp>
      <p:pic>
        <p:nvPicPr>
          <p:cNvPr id="5" name="Content Placeholder 4"/>
          <p:cNvPicPr>
            <a:picLocks noGrp="1" noChangeAspect="1"/>
          </p:cNvPicPr>
          <p:nvPr>
            <p:ph idx="1"/>
          </p:nvPr>
        </p:nvPicPr>
        <p:blipFill>
          <a:blip r:embed="rId2"/>
          <a:srcRect l="-5836" r="-5836"/>
          <a:stretch>
            <a:fillRect/>
          </a:stretch>
        </p:blipFill>
        <p:spPr/>
      </p:pic>
      <p:sp>
        <p:nvSpPr>
          <p:cNvPr id="4" name="Text Placeholder 3"/>
          <p:cNvSpPr>
            <a:spLocks noGrp="1"/>
          </p:cNvSpPr>
          <p:nvPr>
            <p:ph type="body" sz="half" idx="2"/>
          </p:nvPr>
        </p:nvSpPr>
        <p:spPr/>
        <p:txBody>
          <a:bodyPr/>
          <a:lstStyle/>
          <a:p>
            <a:r>
              <a:rPr lang="en-US" dirty="0" smtClean="0"/>
              <a:t>The </a:t>
            </a:r>
            <a:r>
              <a:rPr lang="en-US" dirty="0"/>
              <a:t>FORTRAN programming language is born</a:t>
            </a:r>
            <a:r>
              <a:rPr lang="en-US" dirty="0" smtClean="0"/>
              <a:t>.</a:t>
            </a:r>
          </a:p>
          <a:p>
            <a:endParaRPr lang="en-US" dirty="0"/>
          </a:p>
          <a:p>
            <a:r>
              <a:rPr lang="en-US" dirty="0" smtClean="0"/>
              <a:t>considered </a:t>
            </a:r>
            <a:r>
              <a:rPr lang="en-US" dirty="0"/>
              <a:t>first successful programming </a:t>
            </a:r>
            <a:r>
              <a:rPr lang="en-US" dirty="0" smtClean="0"/>
              <a:t>language</a:t>
            </a:r>
          </a:p>
          <a:p>
            <a:endParaRPr lang="en-US" dirty="0" smtClean="0"/>
          </a:p>
          <a:p>
            <a:r>
              <a:rPr lang="en-US" dirty="0" smtClean="0"/>
              <a:t>suited to numeric computation and scientific computing.</a:t>
            </a:r>
          </a:p>
          <a:p>
            <a:endParaRPr lang="en-US" dirty="0"/>
          </a:p>
          <a:p>
            <a:endParaRPr lang="en-US" dirty="0" smtClean="0"/>
          </a:p>
          <a:p>
            <a:endParaRPr lang="en-US" dirty="0"/>
          </a:p>
          <a:p>
            <a:r>
              <a:rPr lang="en-US" dirty="0" smtClean="0"/>
              <a:t>1.</a:t>
            </a:r>
          </a:p>
          <a:p>
            <a:endParaRPr lang="en-US" dirty="0"/>
          </a:p>
        </p:txBody>
      </p:sp>
    </p:spTree>
    <p:extLst>
      <p:ext uri="{BB962C8B-B14F-4D97-AF65-F5344CB8AC3E}">
        <p14:creationId xmlns:p14="http://schemas.microsoft.com/office/powerpoint/2010/main" val="30537167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1953:</a:t>
            </a:r>
            <a:br>
              <a:rPr lang="en-US" dirty="0" smtClean="0"/>
            </a:br>
            <a:r>
              <a:rPr lang="en-US" dirty="0" smtClean="0"/>
              <a:t>COBOL</a:t>
            </a:r>
            <a:endParaRPr lang="en-US" dirty="0"/>
          </a:p>
        </p:txBody>
      </p:sp>
      <p:pic>
        <p:nvPicPr>
          <p:cNvPr id="5" name="Content Placeholder 4"/>
          <p:cNvPicPr>
            <a:picLocks noGrp="1" noChangeAspect="1"/>
          </p:cNvPicPr>
          <p:nvPr>
            <p:ph idx="1"/>
          </p:nvPr>
        </p:nvPicPr>
        <p:blipFill>
          <a:blip r:embed="rId2"/>
          <a:srcRect l="-4584" r="-4584"/>
          <a:stretch>
            <a:fillRect/>
          </a:stretch>
        </p:blipFill>
        <p:spPr/>
      </p:pic>
      <p:sp>
        <p:nvSpPr>
          <p:cNvPr id="4" name="Text Placeholder 3"/>
          <p:cNvSpPr>
            <a:spLocks noGrp="1"/>
          </p:cNvSpPr>
          <p:nvPr>
            <p:ph type="body" sz="half" idx="2"/>
          </p:nvPr>
        </p:nvSpPr>
        <p:spPr/>
        <p:txBody>
          <a:bodyPr/>
          <a:lstStyle/>
          <a:p>
            <a:pPr lvl="0"/>
            <a:r>
              <a:rPr lang="en-US" dirty="0" smtClean="0"/>
              <a:t> </a:t>
            </a:r>
            <a:r>
              <a:rPr lang="en-US" dirty="0"/>
              <a:t>based on “readability” of programming </a:t>
            </a:r>
            <a:r>
              <a:rPr lang="en-US" dirty="0" smtClean="0"/>
              <a:t>language</a:t>
            </a:r>
          </a:p>
          <a:p>
            <a:pPr lvl="0"/>
            <a:endParaRPr lang="en-US" dirty="0"/>
          </a:p>
          <a:p>
            <a:pPr lvl="0"/>
            <a:r>
              <a:rPr lang="en-US" dirty="0"/>
              <a:t>one of first “standard” languages </a:t>
            </a:r>
            <a:endParaRPr lang="en-US" dirty="0" smtClean="0"/>
          </a:p>
          <a:p>
            <a:pPr lvl="0"/>
            <a:endParaRPr lang="en-US" dirty="0"/>
          </a:p>
          <a:p>
            <a:pPr lvl="0"/>
            <a:r>
              <a:rPr lang="en-US" dirty="0"/>
              <a:t>Language was also something managers could </a:t>
            </a:r>
            <a:r>
              <a:rPr lang="en-US" dirty="0" smtClean="0"/>
              <a:t>understand</a:t>
            </a:r>
          </a:p>
          <a:p>
            <a:pPr lvl="0"/>
            <a:endParaRPr lang="en-US" dirty="0"/>
          </a:p>
          <a:p>
            <a:pPr lvl="0"/>
            <a:endParaRPr lang="en-US" dirty="0" smtClean="0"/>
          </a:p>
          <a:p>
            <a:pPr lvl="0"/>
            <a:endParaRPr lang="en-US" dirty="0"/>
          </a:p>
          <a:p>
            <a:pPr lvl="0"/>
            <a:endParaRPr lang="en-US" dirty="0" smtClean="0"/>
          </a:p>
          <a:p>
            <a:pPr lvl="0"/>
            <a:endParaRPr lang="en-US" dirty="0"/>
          </a:p>
          <a:p>
            <a:pPr lvl="0"/>
            <a:r>
              <a:rPr lang="en-US" dirty="0" smtClean="0"/>
              <a:t>2.</a:t>
            </a:r>
            <a:endParaRPr lang="en-US" dirty="0"/>
          </a:p>
          <a:p>
            <a:endParaRPr lang="en-US" dirty="0" smtClean="0"/>
          </a:p>
        </p:txBody>
      </p:sp>
    </p:spTree>
    <p:extLst>
      <p:ext uri="{BB962C8B-B14F-4D97-AF65-F5344CB8AC3E}">
        <p14:creationId xmlns:p14="http://schemas.microsoft.com/office/powerpoint/2010/main" val="30537167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a:t>
            </a:r>
            <a:endParaRPr lang="en-US" dirty="0"/>
          </a:p>
        </p:txBody>
      </p:sp>
      <p:pic>
        <p:nvPicPr>
          <p:cNvPr id="5" name="Content Placeholder 4"/>
          <p:cNvPicPr>
            <a:picLocks noGrp="1" noChangeAspect="1"/>
          </p:cNvPicPr>
          <p:nvPr>
            <p:ph idx="1"/>
          </p:nvPr>
        </p:nvPicPr>
        <p:blipFill>
          <a:blip r:embed="rId2"/>
          <a:srcRect t="-33415" b="-33415"/>
          <a:stretch>
            <a:fillRect/>
          </a:stretch>
        </p:blipFill>
        <p:spPr/>
      </p:pic>
      <p:sp>
        <p:nvSpPr>
          <p:cNvPr id="4" name="Text Placeholder 3"/>
          <p:cNvSpPr>
            <a:spLocks noGrp="1"/>
          </p:cNvSpPr>
          <p:nvPr>
            <p:ph type="body" sz="half" idx="2"/>
          </p:nvPr>
        </p:nvSpPr>
        <p:spPr/>
        <p:txBody>
          <a:bodyPr/>
          <a:lstStyle/>
          <a:p>
            <a:r>
              <a:rPr lang="en-US" dirty="0"/>
              <a:t>taught in academic </a:t>
            </a:r>
            <a:r>
              <a:rPr lang="en-US" dirty="0" err="1"/>
              <a:t>wolrd</a:t>
            </a:r>
            <a:r>
              <a:rPr lang="en-US" dirty="0"/>
              <a:t> , made computers accessible to more people </a:t>
            </a:r>
            <a:endParaRPr lang="en-US" dirty="0" smtClean="0"/>
          </a:p>
          <a:p>
            <a:endParaRPr lang="en-US" dirty="0"/>
          </a:p>
          <a:p>
            <a:r>
              <a:rPr lang="en-US" dirty="0"/>
              <a:t>(an acronym for Beginner's All-purpose Symbolic Instruction Code</a:t>
            </a:r>
            <a:r>
              <a:rPr lang="en-US" dirty="0" smtClean="0"/>
              <a:t>)</a:t>
            </a:r>
          </a:p>
          <a:p>
            <a:endParaRPr lang="en-US" dirty="0"/>
          </a:p>
          <a:p>
            <a:r>
              <a:rPr lang="en-US" dirty="0" smtClean="0"/>
              <a:t> </a:t>
            </a:r>
            <a:r>
              <a:rPr lang="en-US" dirty="0"/>
              <a:t>A</a:t>
            </a:r>
            <a:r>
              <a:rPr lang="en-US" dirty="0" smtClean="0"/>
              <a:t> </a:t>
            </a:r>
            <a:r>
              <a:rPr lang="en-US" dirty="0"/>
              <a:t>family of general-purpose, high-level programming </a:t>
            </a:r>
            <a:r>
              <a:rPr lang="en-US" dirty="0" smtClean="0"/>
              <a:t>languages</a:t>
            </a:r>
          </a:p>
          <a:p>
            <a:endParaRPr lang="en-US" dirty="0"/>
          </a:p>
          <a:p>
            <a:endParaRPr lang="en-US" dirty="0" smtClean="0"/>
          </a:p>
          <a:p>
            <a:r>
              <a:rPr lang="en-US" dirty="0" smtClean="0"/>
              <a:t>3.</a:t>
            </a:r>
            <a:endParaRPr lang="en-US" dirty="0"/>
          </a:p>
        </p:txBody>
      </p:sp>
    </p:spTree>
    <p:extLst>
      <p:ext uri="{BB962C8B-B14F-4D97-AF65-F5344CB8AC3E}">
        <p14:creationId xmlns:p14="http://schemas.microsoft.com/office/powerpoint/2010/main" val="37584022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dirty="0" smtClean="0"/>
              <a:t>ARPA</a:t>
            </a:r>
            <a:endParaRPr lang="en-US" dirty="0"/>
          </a:p>
        </p:txBody>
      </p:sp>
      <p:pic>
        <p:nvPicPr>
          <p:cNvPr id="5" name="Content Placeholder 4"/>
          <p:cNvPicPr>
            <a:picLocks noGrp="1" noChangeAspect="1"/>
          </p:cNvPicPr>
          <p:nvPr>
            <p:ph idx="1"/>
          </p:nvPr>
        </p:nvPicPr>
        <p:blipFill>
          <a:blip r:embed="rId2"/>
          <a:srcRect t="-26434" b="-26434"/>
          <a:stretch>
            <a:fillRect/>
          </a:stretch>
        </p:blipFill>
        <p:spPr/>
      </p:pic>
      <p:sp>
        <p:nvSpPr>
          <p:cNvPr id="4" name="Text Placeholder 3"/>
          <p:cNvSpPr>
            <a:spLocks noGrp="1"/>
          </p:cNvSpPr>
          <p:nvPr>
            <p:ph type="body" sz="half" idx="2"/>
          </p:nvPr>
        </p:nvSpPr>
        <p:spPr/>
        <p:txBody>
          <a:bodyPr/>
          <a:lstStyle/>
          <a:p>
            <a:pPr lvl="0"/>
            <a:r>
              <a:rPr lang="en-CA" dirty="0"/>
              <a:t>Important in internet and creation of information </a:t>
            </a:r>
            <a:r>
              <a:rPr lang="en-CA" dirty="0" smtClean="0"/>
              <a:t>processing</a:t>
            </a:r>
          </a:p>
          <a:p>
            <a:pPr lvl="0"/>
            <a:r>
              <a:rPr lang="en-CA" dirty="0" smtClean="0"/>
              <a:t>  </a:t>
            </a:r>
            <a:endParaRPr lang="en-US" dirty="0"/>
          </a:p>
          <a:p>
            <a:pPr lvl="0"/>
            <a:r>
              <a:rPr lang="en-US" dirty="0"/>
              <a:t>Really helped promote notion of “time-sharing” </a:t>
            </a:r>
            <a:endParaRPr lang="en-US" dirty="0" smtClean="0"/>
          </a:p>
          <a:p>
            <a:pPr lvl="0"/>
            <a:endParaRPr lang="en-US" dirty="0" smtClean="0"/>
          </a:p>
          <a:p>
            <a:pPr lvl="0"/>
            <a:r>
              <a:rPr lang="en-US" dirty="0" smtClean="0"/>
              <a:t>Withstand an attack </a:t>
            </a:r>
          </a:p>
          <a:p>
            <a:pPr lvl="0"/>
            <a:endParaRPr lang="en-US" dirty="0"/>
          </a:p>
          <a:p>
            <a:pPr lvl="0"/>
            <a:r>
              <a:rPr lang="en-US" dirty="0" smtClean="0"/>
              <a:t>Marine radar systems</a:t>
            </a:r>
            <a:endParaRPr lang="en-US" dirty="0"/>
          </a:p>
          <a:p>
            <a:endParaRPr lang="en-US" dirty="0"/>
          </a:p>
        </p:txBody>
      </p:sp>
    </p:spTree>
    <p:extLst>
      <p:ext uri="{BB962C8B-B14F-4D97-AF65-F5344CB8AC3E}">
        <p14:creationId xmlns:p14="http://schemas.microsoft.com/office/powerpoint/2010/main" val="1489303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Time-Sharing</a:t>
            </a:r>
            <a:endParaRPr lang="en-US" dirty="0"/>
          </a:p>
        </p:txBody>
      </p:sp>
      <p:pic>
        <p:nvPicPr>
          <p:cNvPr id="5" name="Content Placeholder 4"/>
          <p:cNvPicPr>
            <a:picLocks noGrp="1" noChangeAspect="1"/>
          </p:cNvPicPr>
          <p:nvPr>
            <p:ph idx="1"/>
          </p:nvPr>
        </p:nvPicPr>
        <p:blipFill>
          <a:blip r:embed="rId2"/>
          <a:srcRect t="-47527" b="-47527"/>
          <a:stretch>
            <a:fillRect/>
          </a:stretch>
        </p:blipFill>
        <p:spPr/>
      </p:pic>
      <p:sp>
        <p:nvSpPr>
          <p:cNvPr id="4" name="Text Placeholder 3"/>
          <p:cNvSpPr>
            <a:spLocks noGrp="1"/>
          </p:cNvSpPr>
          <p:nvPr>
            <p:ph type="body" sz="half" idx="2"/>
          </p:nvPr>
        </p:nvSpPr>
        <p:spPr/>
        <p:txBody>
          <a:bodyPr/>
          <a:lstStyle/>
          <a:p>
            <a:pPr lvl="0"/>
            <a:r>
              <a:rPr lang="en-US" dirty="0"/>
              <a:t>A single mainframe computer would be attached to different terminals that had their own printer and card reader with made it feel </a:t>
            </a:r>
            <a:r>
              <a:rPr lang="en-US" dirty="0" smtClean="0"/>
              <a:t>personal</a:t>
            </a:r>
          </a:p>
          <a:p>
            <a:pPr lvl="0"/>
            <a:endParaRPr lang="en-US" dirty="0"/>
          </a:p>
          <a:p>
            <a:pPr lvl="0"/>
            <a:r>
              <a:rPr lang="en-US" dirty="0"/>
              <a:t>Used </a:t>
            </a:r>
            <a:r>
              <a:rPr lang="en-US" b="1" dirty="0"/>
              <a:t>BASIC</a:t>
            </a:r>
            <a:r>
              <a:rPr lang="en-US" dirty="0"/>
              <a:t> single language which allowed non-experts to write their own programs </a:t>
            </a:r>
            <a:endParaRPr lang="en-US" dirty="0" smtClean="0"/>
          </a:p>
          <a:p>
            <a:pPr lvl="0"/>
            <a:endParaRPr lang="en-US" dirty="0"/>
          </a:p>
          <a:p>
            <a:pPr lvl="0"/>
            <a:r>
              <a:rPr lang="en-US" dirty="0"/>
              <a:t>Before time sharing, only computer “</a:t>
            </a:r>
            <a:r>
              <a:rPr lang="en-US" b="1" dirty="0"/>
              <a:t>operators</a:t>
            </a:r>
            <a:r>
              <a:rPr lang="en-US" dirty="0"/>
              <a:t>” had frequent access to these expensive systems (responsible for magnetic tapes, punched cards, printer results) </a:t>
            </a:r>
          </a:p>
          <a:p>
            <a:endParaRPr lang="en-US" dirty="0"/>
          </a:p>
        </p:txBody>
      </p:sp>
    </p:spTree>
    <p:extLst>
      <p:ext uri="{BB962C8B-B14F-4D97-AF65-F5344CB8AC3E}">
        <p14:creationId xmlns:p14="http://schemas.microsoft.com/office/powerpoint/2010/main" val="18775695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1958:</a:t>
            </a:r>
            <a:br>
              <a:rPr lang="en-US" dirty="0" smtClean="0"/>
            </a:br>
            <a:r>
              <a:rPr lang="en-US" dirty="0" smtClean="0"/>
              <a:t>Integrated circuit Technology</a:t>
            </a:r>
            <a:endParaRPr lang="en-US" dirty="0"/>
          </a:p>
        </p:txBody>
      </p:sp>
      <p:pic>
        <p:nvPicPr>
          <p:cNvPr id="5" name="Content Placeholder 4"/>
          <p:cNvPicPr>
            <a:picLocks noGrp="1" noChangeAspect="1"/>
          </p:cNvPicPr>
          <p:nvPr>
            <p:ph idx="1"/>
          </p:nvPr>
        </p:nvPicPr>
        <p:blipFill>
          <a:blip r:embed="rId2"/>
          <a:srcRect t="-41861" b="-41861"/>
          <a:stretch>
            <a:fillRect/>
          </a:stretch>
        </p:blipFill>
        <p:spPr/>
      </p:pic>
      <p:sp>
        <p:nvSpPr>
          <p:cNvPr id="4" name="Text Placeholder 3"/>
          <p:cNvSpPr>
            <a:spLocks noGrp="1"/>
          </p:cNvSpPr>
          <p:nvPr>
            <p:ph type="body" sz="half" idx="2"/>
          </p:nvPr>
        </p:nvSpPr>
        <p:spPr/>
        <p:txBody>
          <a:bodyPr/>
          <a:lstStyle/>
          <a:p>
            <a:r>
              <a:rPr lang="en-US" dirty="0" smtClean="0"/>
              <a:t>Known </a:t>
            </a:r>
            <a:r>
              <a:rPr lang="en-US" dirty="0"/>
              <a:t>as the computer chip. </a:t>
            </a:r>
            <a:r>
              <a:rPr lang="en-US" dirty="0" smtClean="0"/>
              <a:t>Nobel </a:t>
            </a:r>
            <a:r>
              <a:rPr lang="en-US" dirty="0"/>
              <a:t>Prize in Physics in 2000 for his work</a:t>
            </a:r>
            <a:r>
              <a:rPr lang="en-US" dirty="0" smtClean="0"/>
              <a:t>.</a:t>
            </a:r>
          </a:p>
          <a:p>
            <a:endParaRPr lang="en-US" dirty="0" smtClean="0"/>
          </a:p>
          <a:p>
            <a:pPr lvl="0"/>
            <a:r>
              <a:rPr lang="en-US" dirty="0" smtClean="0"/>
              <a:t>Made </a:t>
            </a:r>
            <a:r>
              <a:rPr lang="en-US" dirty="0"/>
              <a:t>computers smaller and took away vacuum </a:t>
            </a:r>
            <a:r>
              <a:rPr lang="en-US" dirty="0" smtClean="0"/>
              <a:t>tubes</a:t>
            </a:r>
          </a:p>
          <a:p>
            <a:pPr lvl="0"/>
            <a:endParaRPr lang="en-US" dirty="0"/>
          </a:p>
          <a:p>
            <a:pPr lvl="0"/>
            <a:r>
              <a:rPr lang="en-CA" dirty="0"/>
              <a:t>Consists of multiple transistors on silicon which would make complete circuits </a:t>
            </a:r>
            <a:endParaRPr lang="en-CA" dirty="0" smtClean="0"/>
          </a:p>
          <a:p>
            <a:pPr lvl="0"/>
            <a:endParaRPr lang="en-US" dirty="0"/>
          </a:p>
          <a:p>
            <a:pPr lvl="0"/>
            <a:r>
              <a:rPr lang="en-CA" dirty="0"/>
              <a:t>Combining many </a:t>
            </a:r>
            <a:r>
              <a:rPr lang="en-CA" dirty="0" smtClean="0"/>
              <a:t>transistors </a:t>
            </a:r>
            <a:r>
              <a:rPr lang="en-CA" dirty="0"/>
              <a:t>onto the chip allowed computer memory and smaller </a:t>
            </a:r>
            <a:r>
              <a:rPr lang="en-CA" dirty="0" smtClean="0"/>
              <a:t>computers</a:t>
            </a:r>
          </a:p>
          <a:p>
            <a:pPr lvl="0"/>
            <a:endParaRPr lang="en-CA" dirty="0"/>
          </a:p>
          <a:p>
            <a:pPr lvl="0"/>
            <a:r>
              <a:rPr lang="en-CA" dirty="0" smtClean="0"/>
              <a:t>Used in calculators </a:t>
            </a:r>
            <a:endParaRPr lang="en-US" dirty="0"/>
          </a:p>
          <a:p>
            <a:endParaRPr lang="en-US" dirty="0" smtClean="0">
              <a:hlinkClick r:id="rId3"/>
            </a:endParaRPr>
          </a:p>
        </p:txBody>
      </p:sp>
    </p:spTree>
    <p:extLst>
      <p:ext uri="{BB962C8B-B14F-4D97-AF65-F5344CB8AC3E}">
        <p14:creationId xmlns:p14="http://schemas.microsoft.com/office/powerpoint/2010/main" val="30537167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Mini computer </a:t>
            </a:r>
            <a:br>
              <a:rPr lang="en-US" dirty="0" smtClean="0"/>
            </a:br>
            <a:r>
              <a:rPr lang="en-US" dirty="0" smtClean="0"/>
              <a:t>PDP-8</a:t>
            </a:r>
            <a:endParaRPr lang="en-US" dirty="0"/>
          </a:p>
        </p:txBody>
      </p:sp>
      <p:pic>
        <p:nvPicPr>
          <p:cNvPr id="5" name="Content Placeholder 4"/>
          <p:cNvPicPr>
            <a:picLocks noGrp="1" noChangeAspect="1"/>
          </p:cNvPicPr>
          <p:nvPr>
            <p:ph idx="1"/>
          </p:nvPr>
        </p:nvPicPr>
        <p:blipFill>
          <a:blip r:embed="rId2"/>
          <a:srcRect l="-8298" r="-8298"/>
          <a:stretch>
            <a:fillRect/>
          </a:stretch>
        </p:blipFill>
        <p:spPr/>
      </p:pic>
      <p:sp>
        <p:nvSpPr>
          <p:cNvPr id="4" name="Text Placeholder 3"/>
          <p:cNvSpPr>
            <a:spLocks noGrp="1"/>
          </p:cNvSpPr>
          <p:nvPr>
            <p:ph type="body" sz="half" idx="2"/>
          </p:nvPr>
        </p:nvSpPr>
        <p:spPr/>
        <p:txBody>
          <a:bodyPr/>
          <a:lstStyle/>
          <a:p>
            <a:pPr lvl="0"/>
            <a:r>
              <a:rPr lang="en-CA" dirty="0"/>
              <a:t>was a bargain price so everyone bought them (</a:t>
            </a:r>
            <a:r>
              <a:rPr lang="en-CA" dirty="0" err="1"/>
              <a:t>uni</a:t>
            </a:r>
            <a:r>
              <a:rPr lang="en-CA" dirty="0"/>
              <a:t>, small scale businesses</a:t>
            </a:r>
            <a:r>
              <a:rPr lang="en-CA" dirty="0" smtClean="0"/>
              <a:t>)</a:t>
            </a:r>
          </a:p>
          <a:p>
            <a:pPr lvl="0"/>
            <a:endParaRPr lang="en-US" dirty="0"/>
          </a:p>
          <a:p>
            <a:pPr lvl="0"/>
            <a:r>
              <a:rPr lang="en-CA" dirty="0"/>
              <a:t>Allowed for greater “hands-on” </a:t>
            </a:r>
            <a:r>
              <a:rPr lang="en-CA" dirty="0" smtClean="0"/>
              <a:t>computing</a:t>
            </a:r>
          </a:p>
          <a:p>
            <a:pPr lvl="0"/>
            <a:endParaRPr lang="en-US" dirty="0"/>
          </a:p>
          <a:p>
            <a:pPr lvl="0"/>
            <a:r>
              <a:rPr lang="en-CA" dirty="0"/>
              <a:t>Helped  </a:t>
            </a:r>
            <a:r>
              <a:rPr lang="en-CA" dirty="0" smtClean="0"/>
              <a:t>created a </a:t>
            </a:r>
            <a:r>
              <a:rPr lang="en-CA" dirty="0"/>
              <a:t>hobbyist culture and were considered “personal” computers </a:t>
            </a:r>
            <a:endParaRPr lang="en-US" dirty="0"/>
          </a:p>
          <a:p>
            <a:endParaRPr lang="en-US" dirty="0" smtClean="0"/>
          </a:p>
          <a:p>
            <a:r>
              <a:rPr lang="en-US" dirty="0" smtClean="0"/>
              <a:t>First successful minicomputer</a:t>
            </a:r>
            <a:endParaRPr lang="en-US" dirty="0"/>
          </a:p>
        </p:txBody>
      </p:sp>
    </p:spTree>
    <p:extLst>
      <p:ext uri="{BB962C8B-B14F-4D97-AF65-F5344CB8AC3E}">
        <p14:creationId xmlns:p14="http://schemas.microsoft.com/office/powerpoint/2010/main" val="35163606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Multi-purpose circuits</a:t>
            </a:r>
            <a:br>
              <a:rPr lang="en-US" dirty="0" smtClean="0"/>
            </a:br>
            <a:r>
              <a:rPr lang="en-US" dirty="0" smtClean="0"/>
              <a:t>Microprocessor (</a:t>
            </a:r>
            <a:r>
              <a:rPr lang="en-US" dirty="0" err="1" smtClean="0"/>
              <a:t>intel</a:t>
            </a:r>
            <a:r>
              <a:rPr lang="en-US" dirty="0" smtClean="0"/>
              <a:t>)</a:t>
            </a:r>
            <a:endParaRPr lang="en-US" dirty="0"/>
          </a:p>
        </p:txBody>
      </p:sp>
      <p:pic>
        <p:nvPicPr>
          <p:cNvPr id="5" name="Content Placeholder 4"/>
          <p:cNvPicPr>
            <a:picLocks noGrp="1" noChangeAspect="1"/>
          </p:cNvPicPr>
          <p:nvPr>
            <p:ph idx="1"/>
          </p:nvPr>
        </p:nvPicPr>
        <p:blipFill>
          <a:blip r:embed="rId2"/>
          <a:srcRect t="-9412" b="-9412"/>
          <a:stretch>
            <a:fillRect/>
          </a:stretch>
        </p:blipFill>
        <p:spPr/>
      </p:pic>
      <p:sp>
        <p:nvSpPr>
          <p:cNvPr id="4" name="Text Placeholder 3"/>
          <p:cNvSpPr>
            <a:spLocks noGrp="1"/>
          </p:cNvSpPr>
          <p:nvPr>
            <p:ph type="body" sz="half" idx="2"/>
          </p:nvPr>
        </p:nvSpPr>
        <p:spPr/>
        <p:txBody>
          <a:bodyPr/>
          <a:lstStyle/>
          <a:p>
            <a:r>
              <a:rPr lang="en-US" dirty="0" smtClean="0"/>
              <a:t>Single integrates circuit</a:t>
            </a:r>
          </a:p>
          <a:p>
            <a:endParaRPr lang="en-US" dirty="0"/>
          </a:p>
          <a:p>
            <a:pPr lvl="0"/>
            <a:r>
              <a:rPr lang="en-US" dirty="0" smtClean="0"/>
              <a:t>create </a:t>
            </a:r>
            <a:r>
              <a:rPr lang="en-US" dirty="0"/>
              <a:t>series of general purpose logic chips that could be programmed to do a variety of functions thanks to inclusion of </a:t>
            </a:r>
            <a:r>
              <a:rPr lang="en-US" b="1" dirty="0"/>
              <a:t>input-output</a:t>
            </a:r>
            <a:r>
              <a:rPr lang="en-US" dirty="0"/>
              <a:t> and memory </a:t>
            </a:r>
            <a:r>
              <a:rPr lang="en-US" dirty="0" smtClean="0"/>
              <a:t>chips</a:t>
            </a:r>
            <a:endParaRPr lang="en-US" dirty="0"/>
          </a:p>
        </p:txBody>
      </p:sp>
    </p:spTree>
    <p:extLst>
      <p:ext uri="{BB962C8B-B14F-4D97-AF65-F5344CB8AC3E}">
        <p14:creationId xmlns:p14="http://schemas.microsoft.com/office/powerpoint/2010/main" val="19426006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4004 (</a:t>
            </a:r>
            <a:r>
              <a:rPr lang="en-US" dirty="0" err="1" smtClean="0"/>
              <a:t>intel</a:t>
            </a:r>
            <a:r>
              <a:rPr lang="en-US" dirty="0" smtClean="0"/>
              <a:t>)</a:t>
            </a:r>
            <a:endParaRPr lang="en-US" dirty="0"/>
          </a:p>
        </p:txBody>
      </p:sp>
      <p:pic>
        <p:nvPicPr>
          <p:cNvPr id="5" name="Content Placeholder 4"/>
          <p:cNvPicPr>
            <a:picLocks noGrp="1" noChangeAspect="1"/>
          </p:cNvPicPr>
          <p:nvPr>
            <p:ph idx="1"/>
          </p:nvPr>
        </p:nvPicPr>
        <p:blipFill>
          <a:blip r:embed="rId2"/>
          <a:srcRect t="-26434" b="-26434"/>
          <a:stretch>
            <a:fillRect/>
          </a:stretch>
        </p:blipFill>
        <p:spPr/>
      </p:pic>
      <p:sp>
        <p:nvSpPr>
          <p:cNvPr id="4" name="Text Placeholder 3"/>
          <p:cNvSpPr>
            <a:spLocks noGrp="1"/>
          </p:cNvSpPr>
          <p:nvPr>
            <p:ph type="body" sz="half" idx="2"/>
          </p:nvPr>
        </p:nvSpPr>
        <p:spPr/>
        <p:txBody>
          <a:bodyPr/>
          <a:lstStyle/>
          <a:p>
            <a:pPr lvl="0"/>
            <a:r>
              <a:rPr lang="en-US" dirty="0"/>
              <a:t>“</a:t>
            </a:r>
            <a:r>
              <a:rPr lang="en-US" b="1" dirty="0" err="1"/>
              <a:t>microprogrammable</a:t>
            </a:r>
            <a:r>
              <a:rPr lang="en-US" b="1" dirty="0"/>
              <a:t> computer on a chip”</a:t>
            </a:r>
            <a:endParaRPr lang="en-US" dirty="0"/>
          </a:p>
          <a:p>
            <a:endParaRPr lang="en-US" dirty="0" smtClean="0"/>
          </a:p>
          <a:p>
            <a:pPr lvl="0"/>
            <a:r>
              <a:rPr lang="en-US" dirty="0"/>
              <a:t>Contained basic register and control functions of a small, general purpose stored program computer</a:t>
            </a:r>
          </a:p>
          <a:p>
            <a:endParaRPr lang="en-US" dirty="0" smtClean="0"/>
          </a:p>
          <a:p>
            <a:r>
              <a:rPr lang="en-US" dirty="0" smtClean="0"/>
              <a:t>RAM and ROM</a:t>
            </a:r>
          </a:p>
          <a:p>
            <a:endParaRPr lang="en-US" dirty="0"/>
          </a:p>
          <a:p>
            <a:pPr lvl="0"/>
            <a:r>
              <a:rPr lang="en-US" dirty="0" smtClean="0">
                <a:effectLst/>
              </a:rPr>
              <a:t>4004 </a:t>
            </a:r>
            <a:r>
              <a:rPr lang="en-US" dirty="0">
                <a:sym typeface="Wingdings"/>
              </a:rPr>
              <a:t></a:t>
            </a:r>
            <a:r>
              <a:rPr lang="en-US" dirty="0" smtClean="0">
                <a:effectLst/>
              </a:rPr>
              <a:t> 8008 </a:t>
            </a:r>
            <a:r>
              <a:rPr lang="en-US" dirty="0">
                <a:sym typeface="Wingdings"/>
              </a:rPr>
              <a:t></a:t>
            </a:r>
            <a:r>
              <a:rPr lang="en-US" dirty="0" smtClean="0">
                <a:effectLst/>
              </a:rPr>
              <a:t> 8080 chip (more powerful than ENIAC computer!) </a:t>
            </a:r>
          </a:p>
          <a:p>
            <a:pPr marL="285750" indent="-285750">
              <a:buFontTx/>
              <a:buChar char="-"/>
            </a:pPr>
            <a:r>
              <a:rPr lang="en-US" dirty="0" smtClean="0">
                <a:effectLst/>
              </a:rPr>
              <a:t>The higher the number, the more advanced chip</a:t>
            </a:r>
          </a:p>
          <a:p>
            <a:pPr marL="285750" indent="-285750">
              <a:buFontTx/>
              <a:buChar char="-"/>
            </a:pPr>
            <a:endParaRPr lang="en-US" dirty="0" smtClean="0">
              <a:effectLst/>
            </a:endParaRPr>
          </a:p>
          <a:p>
            <a:r>
              <a:rPr lang="en-US" dirty="0"/>
              <a:t>Used in: calculators, cash registers and bank machines </a:t>
            </a:r>
          </a:p>
        </p:txBody>
      </p:sp>
    </p:spTree>
    <p:extLst>
      <p:ext uri="{BB962C8B-B14F-4D97-AF65-F5344CB8AC3E}">
        <p14:creationId xmlns:p14="http://schemas.microsoft.com/office/powerpoint/2010/main" val="20933500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14891"/>
            <a:ext cx="3008313" cy="1162050"/>
          </a:xfrm>
        </p:spPr>
        <p:txBody>
          <a:bodyPr>
            <a:normAutofit fontScale="90000"/>
          </a:bodyPr>
          <a:lstStyle/>
          <a:p>
            <a:r>
              <a:rPr lang="en-US" dirty="0" smtClean="0"/>
              <a:t>ROM:</a:t>
            </a:r>
            <a:br>
              <a:rPr lang="en-US" dirty="0" smtClean="0"/>
            </a:br>
            <a:r>
              <a:rPr lang="en-US" b="0" dirty="0" smtClean="0"/>
              <a:t>Read </a:t>
            </a:r>
            <a:r>
              <a:rPr lang="en-US" b="0" dirty="0"/>
              <a:t>Only </a:t>
            </a:r>
            <a:r>
              <a:rPr lang="en-US" b="0" dirty="0" smtClean="0"/>
              <a:t>Memory </a:t>
            </a:r>
            <a:br>
              <a:rPr lang="en-US" b="0" dirty="0" smtClean="0"/>
            </a:br>
            <a:r>
              <a:rPr lang="en-US" b="0" dirty="0"/>
              <a:t/>
            </a:r>
            <a:br>
              <a:rPr lang="en-US" b="0" dirty="0"/>
            </a:br>
            <a:r>
              <a:rPr lang="en-US" b="0" dirty="0" smtClean="0"/>
              <a:t/>
            </a:r>
            <a:br>
              <a:rPr lang="en-US" b="0" dirty="0" smtClean="0"/>
            </a:br>
            <a:r>
              <a:rPr lang="en-US" b="0" dirty="0" smtClean="0"/>
              <a:t>are </a:t>
            </a:r>
            <a:r>
              <a:rPr lang="en-US" b="0" dirty="0"/>
              <a:t>types of computer memory that provide users with </a:t>
            </a:r>
            <a:r>
              <a:rPr lang="en-US" b="0" dirty="0" smtClean="0"/>
              <a:t>access </a:t>
            </a:r>
            <a:r>
              <a:rPr lang="en-US" b="0" dirty="0"/>
              <a:t>to information stored on a computer. </a:t>
            </a:r>
            <a:endParaRPr lang="en-US" dirty="0"/>
          </a:p>
        </p:txBody>
      </p:sp>
      <p:sp>
        <p:nvSpPr>
          <p:cNvPr id="6" name="Title 1"/>
          <p:cNvSpPr txBox="1">
            <a:spLocks/>
          </p:cNvSpPr>
          <p:nvPr/>
        </p:nvSpPr>
        <p:spPr>
          <a:xfrm>
            <a:off x="4947444" y="0"/>
            <a:ext cx="2804838" cy="1019008"/>
          </a:xfrm>
          <a:prstGeom prst="rect">
            <a:avLst/>
          </a:prstGeom>
        </p:spPr>
        <p:txBody>
          <a:bodyPr vert="horz" lIns="91440" tIns="45720" rIns="91440" bIns="45720" rtlCol="0" anchor="b">
            <a:normAutofit/>
          </a:bodyPr>
          <a:lstStyle>
            <a:lvl1pPr algn="l" defTabSz="457200" rtl="0" eaLnBrk="1" latinLnBrk="0" hangingPunct="1">
              <a:spcBef>
                <a:spcPct val="0"/>
              </a:spcBef>
              <a:buNone/>
              <a:defRPr sz="2000" b="1" kern="1200">
                <a:solidFill>
                  <a:schemeClr val="tx1"/>
                </a:solidFill>
                <a:latin typeface="+mj-lt"/>
                <a:ea typeface="+mj-ea"/>
                <a:cs typeface="+mj-cs"/>
              </a:defRPr>
            </a:lvl1pPr>
          </a:lstStyle>
          <a:p>
            <a:r>
              <a:rPr lang="en-US" dirty="0" smtClean="0"/>
              <a:t>RAM:</a:t>
            </a:r>
          </a:p>
          <a:p>
            <a:r>
              <a:rPr lang="en-US" b="0" dirty="0" smtClean="0">
                <a:solidFill>
                  <a:prstClr val="black"/>
                </a:solidFill>
              </a:rPr>
              <a:t>Random </a:t>
            </a:r>
            <a:r>
              <a:rPr lang="en-US" b="0" dirty="0">
                <a:solidFill>
                  <a:prstClr val="black"/>
                </a:solidFill>
              </a:rPr>
              <a:t>Access </a:t>
            </a:r>
            <a:r>
              <a:rPr lang="en-US" b="0" dirty="0" smtClean="0">
                <a:solidFill>
                  <a:prstClr val="black"/>
                </a:solidFill>
              </a:rPr>
              <a:t>Memory</a:t>
            </a:r>
            <a:endParaRPr lang="en-US" b="0" dirty="0" smtClean="0"/>
          </a:p>
          <a:p>
            <a:endParaRPr lang="en-US" dirty="0"/>
          </a:p>
        </p:txBody>
      </p:sp>
      <p:pic>
        <p:nvPicPr>
          <p:cNvPr id="7" name="Picture 6"/>
          <p:cNvPicPr>
            <a:picLocks noChangeAspect="1"/>
          </p:cNvPicPr>
          <p:nvPr/>
        </p:nvPicPr>
        <p:blipFill>
          <a:blip r:embed="rId2"/>
          <a:stretch>
            <a:fillRect/>
          </a:stretch>
        </p:blipFill>
        <p:spPr>
          <a:xfrm>
            <a:off x="1856920" y="3429000"/>
            <a:ext cx="3771900" cy="2159000"/>
          </a:xfrm>
          <a:prstGeom prst="rect">
            <a:avLst/>
          </a:prstGeom>
        </p:spPr>
      </p:pic>
    </p:spTree>
    <p:extLst>
      <p:ext uri="{BB962C8B-B14F-4D97-AF65-F5344CB8AC3E}">
        <p14:creationId xmlns:p14="http://schemas.microsoft.com/office/powerpoint/2010/main" val="31539984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XEROX</a:t>
            </a:r>
            <a:endParaRPr lang="en-US" dirty="0"/>
          </a:p>
        </p:txBody>
      </p:sp>
      <p:pic>
        <p:nvPicPr>
          <p:cNvPr id="5" name="Content Placeholder 4"/>
          <p:cNvPicPr>
            <a:picLocks noGrp="1" noChangeAspect="1"/>
          </p:cNvPicPr>
          <p:nvPr>
            <p:ph idx="1"/>
          </p:nvPr>
        </p:nvPicPr>
        <p:blipFill>
          <a:blip r:embed="rId2"/>
          <a:srcRect t="-26729" b="-26729"/>
          <a:stretch>
            <a:fillRect/>
          </a:stretch>
        </p:blipFill>
        <p:spPr/>
      </p:pic>
      <p:sp>
        <p:nvSpPr>
          <p:cNvPr id="4" name="Text Placeholder 3"/>
          <p:cNvSpPr>
            <a:spLocks noGrp="1"/>
          </p:cNvSpPr>
          <p:nvPr>
            <p:ph type="body" sz="half" idx="2"/>
          </p:nvPr>
        </p:nvSpPr>
        <p:spPr/>
        <p:txBody>
          <a:bodyPr/>
          <a:lstStyle/>
          <a:p>
            <a:pPr lvl="0"/>
            <a:r>
              <a:rPr lang="en-CA" dirty="0"/>
              <a:t>was the most advanced computer at this time</a:t>
            </a:r>
            <a:r>
              <a:rPr lang="en-CA" dirty="0" smtClean="0"/>
              <a:t>.</a:t>
            </a:r>
          </a:p>
          <a:p>
            <a:pPr lvl="0"/>
            <a:endParaRPr lang="en-CA" dirty="0"/>
          </a:p>
          <a:p>
            <a:pPr lvl="0"/>
            <a:r>
              <a:rPr lang="en-CA" dirty="0" smtClean="0"/>
              <a:t> </a:t>
            </a:r>
            <a:r>
              <a:rPr lang="en-CA" dirty="0"/>
              <a:t>They think of printers and scanners and not </a:t>
            </a:r>
            <a:r>
              <a:rPr lang="en-CA" dirty="0" smtClean="0"/>
              <a:t>computers</a:t>
            </a:r>
          </a:p>
          <a:p>
            <a:pPr lvl="0"/>
            <a:endParaRPr lang="en-US" dirty="0"/>
          </a:p>
          <a:p>
            <a:pPr lvl="0"/>
            <a:r>
              <a:rPr lang="en-CA" dirty="0"/>
              <a:t>Researches were in the field of small scale </a:t>
            </a:r>
            <a:r>
              <a:rPr lang="en-CA" dirty="0" smtClean="0"/>
              <a:t>computing</a:t>
            </a:r>
          </a:p>
          <a:p>
            <a:pPr lvl="0"/>
            <a:endParaRPr lang="en-US" dirty="0"/>
          </a:p>
          <a:p>
            <a:pPr lvl="0"/>
            <a:r>
              <a:rPr lang="en-CA" dirty="0"/>
              <a:t>Created a home of personal computers and its features </a:t>
            </a:r>
            <a:endParaRPr lang="en-US" dirty="0"/>
          </a:p>
          <a:p>
            <a:endParaRPr lang="en-US" dirty="0"/>
          </a:p>
        </p:txBody>
      </p:sp>
    </p:spTree>
    <p:extLst>
      <p:ext uri="{BB962C8B-B14F-4D97-AF65-F5344CB8AC3E}">
        <p14:creationId xmlns:p14="http://schemas.microsoft.com/office/powerpoint/2010/main" val="30191657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Alto</a:t>
            </a:r>
            <a:endParaRPr lang="en-US" dirty="0"/>
          </a:p>
        </p:txBody>
      </p:sp>
      <p:sp>
        <p:nvSpPr>
          <p:cNvPr id="3" name="Content Placeholder 2"/>
          <p:cNvSpPr>
            <a:spLocks noGrp="1"/>
          </p:cNvSpPr>
          <p:nvPr>
            <p:ph idx="1"/>
          </p:nvPr>
        </p:nvSpPr>
        <p:spPr/>
        <p:txBody>
          <a:bodyPr/>
          <a:lstStyle/>
          <a:p>
            <a:r>
              <a:rPr lang="en-US" dirty="0" err="1" smtClean="0"/>
              <a:t>Xerosx</a:t>
            </a:r>
            <a:endParaRPr lang="en-US" dirty="0"/>
          </a:p>
        </p:txBody>
      </p:sp>
      <p:sp>
        <p:nvSpPr>
          <p:cNvPr id="4" name="Text Placeholder 3"/>
          <p:cNvSpPr>
            <a:spLocks noGrp="1"/>
          </p:cNvSpPr>
          <p:nvPr>
            <p:ph type="body" sz="half" idx="2"/>
          </p:nvPr>
        </p:nvSpPr>
        <p:spPr/>
        <p:txBody>
          <a:bodyPr/>
          <a:lstStyle/>
          <a:p>
            <a:pPr lvl="0"/>
            <a:r>
              <a:rPr lang="en-US" dirty="0"/>
              <a:t>utilized microprocessor technology and had many features of our modern PCs today </a:t>
            </a:r>
            <a:endParaRPr lang="en-US" dirty="0" smtClean="0"/>
          </a:p>
          <a:p>
            <a:pPr lvl="0"/>
            <a:r>
              <a:rPr lang="en-US" dirty="0" smtClean="0"/>
              <a:t>(</a:t>
            </a:r>
            <a:r>
              <a:rPr lang="en-US" dirty="0"/>
              <a:t>mouse, folders, icons, laser printers, WYSIWYG, Ethernet/LAN) </a:t>
            </a:r>
          </a:p>
          <a:p>
            <a:endParaRPr lang="en-US" dirty="0" smtClean="0"/>
          </a:p>
          <a:p>
            <a:r>
              <a:rPr lang="en-US" dirty="0" smtClean="0"/>
              <a:t>Type and see on computer </a:t>
            </a:r>
          </a:p>
          <a:p>
            <a:endParaRPr lang="en-US" dirty="0" smtClean="0"/>
          </a:p>
          <a:p>
            <a:r>
              <a:rPr lang="en-US" dirty="0" smtClean="0"/>
              <a:t>“wait and see”</a:t>
            </a:r>
            <a:endParaRPr lang="en-US" dirty="0"/>
          </a:p>
        </p:txBody>
      </p:sp>
      <p:pic>
        <p:nvPicPr>
          <p:cNvPr id="5" name="Picture 4"/>
          <p:cNvPicPr>
            <a:picLocks noChangeAspect="1"/>
          </p:cNvPicPr>
          <p:nvPr/>
        </p:nvPicPr>
        <p:blipFill>
          <a:blip r:embed="rId2"/>
          <a:stretch>
            <a:fillRect/>
          </a:stretch>
        </p:blipFill>
        <p:spPr>
          <a:xfrm>
            <a:off x="5023453" y="1881378"/>
            <a:ext cx="2463800" cy="3289300"/>
          </a:xfrm>
          <a:prstGeom prst="rect">
            <a:avLst/>
          </a:prstGeom>
        </p:spPr>
      </p:pic>
    </p:spTree>
    <p:extLst>
      <p:ext uri="{BB962C8B-B14F-4D97-AF65-F5344CB8AC3E}">
        <p14:creationId xmlns:p14="http://schemas.microsoft.com/office/powerpoint/2010/main" val="23706540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1973:</a:t>
            </a:r>
            <a:br>
              <a:rPr lang="en-US" dirty="0" smtClean="0"/>
            </a:br>
            <a:r>
              <a:rPr lang="en-US" dirty="0" smtClean="0"/>
              <a:t>Ethernet</a:t>
            </a:r>
            <a:endParaRPr lang="en-US" dirty="0"/>
          </a:p>
        </p:txBody>
      </p:sp>
      <p:pic>
        <p:nvPicPr>
          <p:cNvPr id="5" name="Content Placeholder 4"/>
          <p:cNvPicPr>
            <a:picLocks noGrp="1" noChangeAspect="1"/>
          </p:cNvPicPr>
          <p:nvPr>
            <p:ph idx="1"/>
          </p:nvPr>
        </p:nvPicPr>
        <p:blipFill>
          <a:blip r:embed="rId2"/>
          <a:srcRect t="-30879" b="-30879"/>
          <a:stretch>
            <a:fillRect/>
          </a:stretch>
        </p:blipFill>
        <p:spPr/>
      </p:pic>
      <p:sp>
        <p:nvSpPr>
          <p:cNvPr id="4" name="Text Placeholder 3"/>
          <p:cNvSpPr>
            <a:spLocks noGrp="1"/>
          </p:cNvSpPr>
          <p:nvPr>
            <p:ph type="body" sz="half" idx="2"/>
          </p:nvPr>
        </p:nvSpPr>
        <p:spPr/>
        <p:txBody>
          <a:bodyPr/>
          <a:lstStyle/>
          <a:p>
            <a:r>
              <a:rPr lang="en-US" dirty="0"/>
              <a:t>1973: Robert Metcalfe, a member of the research staff for Xerox, develops Ethernet </a:t>
            </a:r>
            <a:endParaRPr lang="en-US" dirty="0" smtClean="0"/>
          </a:p>
          <a:p>
            <a:endParaRPr lang="en-US" dirty="0"/>
          </a:p>
          <a:p>
            <a:r>
              <a:rPr lang="en-US" dirty="0" smtClean="0"/>
              <a:t>connecting </a:t>
            </a:r>
            <a:r>
              <a:rPr lang="en-US" dirty="0"/>
              <a:t>multiple computers and other hardware.</a:t>
            </a:r>
          </a:p>
        </p:txBody>
      </p:sp>
    </p:spTree>
    <p:extLst>
      <p:ext uri="{BB962C8B-B14F-4D97-AF65-F5344CB8AC3E}">
        <p14:creationId xmlns:p14="http://schemas.microsoft.com/office/powerpoint/2010/main" val="34320159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1975: </a:t>
            </a:r>
            <a:br>
              <a:rPr lang="en-US" dirty="0" smtClean="0"/>
            </a:br>
            <a:r>
              <a:rPr lang="en-US" dirty="0" smtClean="0"/>
              <a:t>Altair 8080</a:t>
            </a:r>
            <a:endParaRPr lang="en-US" dirty="0"/>
          </a:p>
        </p:txBody>
      </p:sp>
      <p:pic>
        <p:nvPicPr>
          <p:cNvPr id="5" name="Content Placeholder 4"/>
          <p:cNvPicPr>
            <a:picLocks noGrp="1" noChangeAspect="1"/>
          </p:cNvPicPr>
          <p:nvPr>
            <p:ph idx="1"/>
          </p:nvPr>
        </p:nvPicPr>
        <p:blipFill>
          <a:blip r:embed="rId2"/>
          <a:srcRect t="-13378" b="-13378"/>
          <a:stretch>
            <a:fillRect/>
          </a:stretch>
        </p:blipFill>
        <p:spPr>
          <a:xfrm>
            <a:off x="3575050" y="538879"/>
            <a:ext cx="5111750" cy="5853113"/>
          </a:xfrm>
        </p:spPr>
      </p:pic>
      <p:sp>
        <p:nvSpPr>
          <p:cNvPr id="4" name="Text Placeholder 3"/>
          <p:cNvSpPr>
            <a:spLocks noGrp="1"/>
          </p:cNvSpPr>
          <p:nvPr>
            <p:ph type="body" sz="half" idx="2"/>
          </p:nvPr>
        </p:nvSpPr>
        <p:spPr/>
        <p:txBody>
          <a:bodyPr/>
          <a:lstStyle/>
          <a:p>
            <a:r>
              <a:rPr lang="en-US" dirty="0" smtClean="0"/>
              <a:t>"</a:t>
            </a:r>
            <a:r>
              <a:rPr lang="en-US" dirty="0"/>
              <a:t>world's first minicomputer kit to rival commercial models</a:t>
            </a:r>
            <a:r>
              <a:rPr lang="en-US" dirty="0" smtClean="0"/>
              <a:t>.</a:t>
            </a:r>
          </a:p>
          <a:p>
            <a:endParaRPr lang="en-US" dirty="0" smtClean="0"/>
          </a:p>
          <a:p>
            <a:r>
              <a:rPr lang="en-US" dirty="0" smtClean="0"/>
              <a:t>Paul </a:t>
            </a:r>
            <a:r>
              <a:rPr lang="en-US" dirty="0"/>
              <a:t>Allen and Bill Gates, offer to write software for the Altair, using the new BASIC language</a:t>
            </a:r>
            <a:r>
              <a:rPr lang="en-US" dirty="0" smtClean="0"/>
              <a:t>.</a:t>
            </a:r>
          </a:p>
          <a:p>
            <a:endParaRPr lang="en-US" dirty="0" smtClean="0"/>
          </a:p>
          <a:p>
            <a:pPr lvl="0"/>
            <a:r>
              <a:rPr lang="en-CA" dirty="0" smtClean="0">
                <a:effectLst/>
              </a:rPr>
              <a:t>8800 chip was initially not available to hobbyist market </a:t>
            </a:r>
          </a:p>
          <a:p>
            <a:pPr lvl="0"/>
            <a:endParaRPr lang="en-US" dirty="0" smtClean="0">
              <a:effectLst/>
            </a:endParaRPr>
          </a:p>
          <a:p>
            <a:pPr lvl="0"/>
            <a:r>
              <a:rPr lang="en-US" dirty="0" smtClean="0">
                <a:effectLst/>
              </a:rPr>
              <a:t>8080 was eight-bit chip that needed fewer support chips and contained more memory </a:t>
            </a:r>
          </a:p>
          <a:p>
            <a:pPr lvl="0"/>
            <a:endParaRPr lang="en-US" dirty="0" smtClean="0">
              <a:effectLst/>
            </a:endParaRPr>
          </a:p>
          <a:p>
            <a:pPr lvl="0"/>
            <a:r>
              <a:rPr lang="en-US" dirty="0"/>
              <a:t>Real start of personal computing </a:t>
            </a:r>
          </a:p>
          <a:p>
            <a:endParaRPr lang="en-US" dirty="0" smtClean="0"/>
          </a:p>
          <a:p>
            <a:r>
              <a:rPr lang="en-US" b="1" dirty="0" smtClean="0"/>
              <a:t>FIRST PERSONAL COMPUTER</a:t>
            </a:r>
            <a:endParaRPr lang="en-US" b="1" dirty="0"/>
          </a:p>
        </p:txBody>
      </p:sp>
    </p:spTree>
    <p:extLst>
      <p:ext uri="{BB962C8B-B14F-4D97-AF65-F5344CB8AC3E}">
        <p14:creationId xmlns:p14="http://schemas.microsoft.com/office/powerpoint/2010/main" val="15129655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MITS</a:t>
            </a:r>
            <a:endParaRPr lang="en-US" dirty="0"/>
          </a:p>
        </p:txBody>
      </p:sp>
      <p:sp>
        <p:nvSpPr>
          <p:cNvPr id="3" name="Content Placeholder 2"/>
          <p:cNvSpPr>
            <a:spLocks noGrp="1"/>
          </p:cNvSpPr>
          <p:nvPr>
            <p:ph idx="1"/>
          </p:nvPr>
        </p:nvSpPr>
        <p:spPr/>
        <p:txBody>
          <a:bodyPr/>
          <a:lstStyle/>
          <a:p>
            <a:r>
              <a:rPr lang="en-US" dirty="0" smtClean="0"/>
              <a:t>Made from Altair</a:t>
            </a:r>
            <a:endParaRPr lang="en-US" dirty="0"/>
          </a:p>
        </p:txBody>
      </p:sp>
      <p:sp>
        <p:nvSpPr>
          <p:cNvPr id="4" name="Text Placeholder 3"/>
          <p:cNvSpPr>
            <a:spLocks noGrp="1"/>
          </p:cNvSpPr>
          <p:nvPr>
            <p:ph type="body" sz="half" idx="2"/>
          </p:nvPr>
        </p:nvSpPr>
        <p:spPr/>
        <p:txBody>
          <a:bodyPr/>
          <a:lstStyle/>
          <a:p>
            <a:pPr lvl="0"/>
            <a:r>
              <a:rPr lang="en-CA" dirty="0"/>
              <a:t>Couldn’t even be programed because it had no language unless VERY skilled could input data</a:t>
            </a:r>
            <a:endParaRPr lang="en-US" dirty="0"/>
          </a:p>
          <a:p>
            <a:endParaRPr lang="en-US" dirty="0" smtClean="0"/>
          </a:p>
          <a:p>
            <a:pPr lvl="0"/>
            <a:r>
              <a:rPr lang="en-US" dirty="0" smtClean="0">
                <a:effectLst/>
              </a:rPr>
              <a:t>Slots allowed hobbyists to insert new circuit boards and </a:t>
            </a:r>
            <a:r>
              <a:rPr lang="en-US" dirty="0" err="1" smtClean="0">
                <a:effectLst/>
              </a:rPr>
              <a:t>accessorys</a:t>
            </a:r>
            <a:r>
              <a:rPr lang="en-US" dirty="0" smtClean="0">
                <a:effectLst/>
              </a:rPr>
              <a:t> like keyboards, </a:t>
            </a:r>
            <a:r>
              <a:rPr lang="en-US" dirty="0" err="1" smtClean="0">
                <a:effectLst/>
              </a:rPr>
              <a:t>mosues</a:t>
            </a:r>
            <a:r>
              <a:rPr lang="en-US" dirty="0" smtClean="0">
                <a:effectLst/>
              </a:rPr>
              <a:t>…</a:t>
            </a:r>
          </a:p>
          <a:p>
            <a:pPr lvl="0"/>
            <a:endParaRPr lang="en-US" dirty="0" smtClean="0">
              <a:effectLst/>
            </a:endParaRPr>
          </a:p>
          <a:p>
            <a:pPr lvl="0"/>
            <a:r>
              <a:rPr lang="en-US" dirty="0" smtClean="0">
                <a:effectLst/>
              </a:rPr>
              <a:t> Altair came with only four circuit boards</a:t>
            </a:r>
          </a:p>
          <a:p>
            <a:endParaRPr lang="en-US" dirty="0" smtClean="0"/>
          </a:p>
          <a:p>
            <a:r>
              <a:rPr lang="en-US" dirty="0" smtClean="0"/>
              <a:t>Offered </a:t>
            </a:r>
            <a:r>
              <a:rPr lang="en-US" dirty="0"/>
              <a:t>add-on equipment like memory cards, computer terminals and memory modules in order to promote device as “complete system” </a:t>
            </a:r>
          </a:p>
        </p:txBody>
      </p:sp>
      <p:pic>
        <p:nvPicPr>
          <p:cNvPr id="6" name="Picture 5"/>
          <p:cNvPicPr>
            <a:picLocks noChangeAspect="1"/>
          </p:cNvPicPr>
          <p:nvPr/>
        </p:nvPicPr>
        <p:blipFill>
          <a:blip r:embed="rId2"/>
          <a:stretch>
            <a:fillRect/>
          </a:stretch>
        </p:blipFill>
        <p:spPr>
          <a:xfrm>
            <a:off x="4063241" y="2641600"/>
            <a:ext cx="3511845" cy="1069948"/>
          </a:xfrm>
          <a:prstGeom prst="rect">
            <a:avLst/>
          </a:prstGeom>
        </p:spPr>
      </p:pic>
    </p:spTree>
    <p:extLst>
      <p:ext uri="{BB962C8B-B14F-4D97-AF65-F5344CB8AC3E}">
        <p14:creationId xmlns:p14="http://schemas.microsoft.com/office/powerpoint/2010/main" val="10117932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Alto- “Lisa” computer </a:t>
            </a:r>
            <a:endParaRPr lang="en-US" dirty="0"/>
          </a:p>
        </p:txBody>
      </p:sp>
      <p:pic>
        <p:nvPicPr>
          <p:cNvPr id="5" name="Content Placeholder 4"/>
          <p:cNvPicPr>
            <a:picLocks noGrp="1" noChangeAspect="1"/>
          </p:cNvPicPr>
          <p:nvPr>
            <p:ph idx="1"/>
          </p:nvPr>
        </p:nvPicPr>
        <p:blipFill>
          <a:blip r:embed="rId2"/>
          <a:srcRect t="-37136" b="-37136"/>
          <a:stretch>
            <a:fillRect/>
          </a:stretch>
        </p:blipFill>
        <p:spPr/>
      </p:pic>
      <p:sp>
        <p:nvSpPr>
          <p:cNvPr id="4" name="Text Placeholder 3"/>
          <p:cNvSpPr>
            <a:spLocks noGrp="1"/>
          </p:cNvSpPr>
          <p:nvPr>
            <p:ph type="body" sz="half" idx="2"/>
          </p:nvPr>
        </p:nvSpPr>
        <p:spPr/>
        <p:txBody>
          <a:bodyPr/>
          <a:lstStyle/>
          <a:p>
            <a:r>
              <a:rPr lang="en-US" dirty="0"/>
              <a:t>I</a:t>
            </a:r>
            <a:r>
              <a:rPr lang="en-US" dirty="0" smtClean="0"/>
              <a:t>s a personal computer designed by Apple Computer, Inc.</a:t>
            </a:r>
          </a:p>
          <a:p>
            <a:endParaRPr lang="en-US" dirty="0"/>
          </a:p>
          <a:p>
            <a:r>
              <a:rPr lang="en-US" dirty="0" smtClean="0"/>
              <a:t>It was the first personal computer to offer a graphical user interface in a machine aimed at individual business users.</a:t>
            </a:r>
          </a:p>
          <a:p>
            <a:endParaRPr lang="en-US" dirty="0"/>
          </a:p>
          <a:p>
            <a:r>
              <a:rPr lang="en-US" dirty="0" smtClean="0"/>
              <a:t>Saved company from bankruptcy </a:t>
            </a:r>
            <a:endParaRPr lang="en-US" dirty="0"/>
          </a:p>
        </p:txBody>
      </p:sp>
    </p:spTree>
    <p:extLst>
      <p:ext uri="{BB962C8B-B14F-4D97-AF65-F5344CB8AC3E}">
        <p14:creationId xmlns:p14="http://schemas.microsoft.com/office/powerpoint/2010/main" val="19600717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1976:</a:t>
            </a:r>
            <a:br>
              <a:rPr lang="en-US" dirty="0" smtClean="0"/>
            </a:br>
            <a:r>
              <a:rPr lang="en-US" dirty="0" smtClean="0"/>
              <a:t>Apple</a:t>
            </a:r>
            <a:endParaRPr lang="en-US" dirty="0"/>
          </a:p>
        </p:txBody>
      </p:sp>
      <p:sp>
        <p:nvSpPr>
          <p:cNvPr id="3" name="Content Placeholder 2"/>
          <p:cNvSpPr>
            <a:spLocks noGrp="1"/>
          </p:cNvSpPr>
          <p:nvPr>
            <p:ph idx="1"/>
          </p:nvPr>
        </p:nvSpPr>
        <p:spPr/>
        <p:txBody>
          <a:bodyPr/>
          <a:lstStyle/>
          <a:p>
            <a:endParaRPr lang="en-US"/>
          </a:p>
        </p:txBody>
      </p:sp>
      <p:sp>
        <p:nvSpPr>
          <p:cNvPr id="4" name="Text Placeholder 3"/>
          <p:cNvSpPr>
            <a:spLocks noGrp="1"/>
          </p:cNvSpPr>
          <p:nvPr>
            <p:ph type="body" sz="half" idx="2"/>
          </p:nvPr>
        </p:nvSpPr>
        <p:spPr/>
        <p:txBody>
          <a:bodyPr/>
          <a:lstStyle/>
          <a:p>
            <a:r>
              <a:rPr lang="en-US" dirty="0"/>
              <a:t>1976: </a:t>
            </a:r>
            <a:r>
              <a:rPr lang="en-US" dirty="0" smtClean="0">
                <a:solidFill>
                  <a:srgbClr val="000000"/>
                </a:solidFill>
              </a:rPr>
              <a:t>Steve Jobs and Steve Wozniak start Apple </a:t>
            </a:r>
            <a:r>
              <a:rPr lang="en-US" dirty="0" err="1" smtClean="0">
                <a:solidFill>
                  <a:srgbClr val="000000"/>
                </a:solidFill>
              </a:rPr>
              <a:t>Computer.the</a:t>
            </a:r>
            <a:r>
              <a:rPr lang="en-US" dirty="0" smtClean="0">
                <a:solidFill>
                  <a:srgbClr val="000000"/>
                </a:solidFill>
              </a:rPr>
              <a:t> first computer with a single-circuit board.</a:t>
            </a:r>
          </a:p>
          <a:p>
            <a:endParaRPr lang="en-US" dirty="0">
              <a:solidFill>
                <a:srgbClr val="000000"/>
              </a:solidFill>
            </a:endParaRPr>
          </a:p>
          <a:p>
            <a:r>
              <a:rPr lang="en-US" dirty="0" smtClean="0">
                <a:solidFill>
                  <a:srgbClr val="000000"/>
                </a:solidFill>
              </a:rPr>
              <a:t>Were computer hobbyists</a:t>
            </a:r>
            <a:endParaRPr lang="en-US" dirty="0">
              <a:solidFill>
                <a:srgbClr val="000000"/>
              </a:solidFill>
            </a:endParaRPr>
          </a:p>
        </p:txBody>
      </p:sp>
    </p:spTree>
    <p:extLst>
      <p:ext uri="{BB962C8B-B14F-4D97-AF65-F5344CB8AC3E}">
        <p14:creationId xmlns:p14="http://schemas.microsoft.com/office/powerpoint/2010/main" val="34623098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TCP/IP  protocol </a:t>
            </a:r>
          </a:p>
        </p:txBody>
      </p:sp>
      <p:pic>
        <p:nvPicPr>
          <p:cNvPr id="5" name="Content Placeholder 4"/>
          <p:cNvPicPr>
            <a:picLocks noGrp="1" noChangeAspect="1"/>
          </p:cNvPicPr>
          <p:nvPr>
            <p:ph idx="1"/>
          </p:nvPr>
        </p:nvPicPr>
        <p:blipFill>
          <a:blip r:embed="rId2"/>
          <a:srcRect t="-46851" b="-46851"/>
          <a:stretch>
            <a:fillRect/>
          </a:stretch>
        </p:blipFill>
        <p:spPr>
          <a:xfrm>
            <a:off x="3575050" y="302586"/>
            <a:ext cx="5111750" cy="5853113"/>
          </a:xfrm>
        </p:spPr>
      </p:pic>
      <p:sp>
        <p:nvSpPr>
          <p:cNvPr id="4" name="Text Placeholder 3"/>
          <p:cNvSpPr>
            <a:spLocks noGrp="1"/>
          </p:cNvSpPr>
          <p:nvPr>
            <p:ph type="body" sz="half" idx="2"/>
          </p:nvPr>
        </p:nvSpPr>
        <p:spPr/>
        <p:txBody>
          <a:bodyPr/>
          <a:lstStyle/>
          <a:p>
            <a:r>
              <a:rPr lang="en-US" b="1" dirty="0"/>
              <a:t>is the basic </a:t>
            </a:r>
            <a:r>
              <a:rPr lang="en-US" b="1" dirty="0" smtClean="0"/>
              <a:t>language </a:t>
            </a:r>
            <a:r>
              <a:rPr lang="en-US" b="1" dirty="0"/>
              <a:t>or protocol of the Internet. </a:t>
            </a:r>
            <a:endParaRPr lang="en-US" b="1" dirty="0" smtClean="0"/>
          </a:p>
          <a:p>
            <a:endParaRPr lang="en-US" dirty="0"/>
          </a:p>
          <a:p>
            <a:r>
              <a:rPr lang="en-US" dirty="0" smtClean="0"/>
              <a:t>It </a:t>
            </a:r>
            <a:r>
              <a:rPr lang="en-US" dirty="0"/>
              <a:t>can also be used as a communications </a:t>
            </a:r>
            <a:r>
              <a:rPr lang="en-US" b="1" dirty="0"/>
              <a:t>protocol</a:t>
            </a:r>
            <a:r>
              <a:rPr lang="en-US" dirty="0"/>
              <a:t> in a private network </a:t>
            </a:r>
            <a:endParaRPr lang="en-US" dirty="0" smtClean="0"/>
          </a:p>
          <a:p>
            <a:endParaRPr lang="en-US" dirty="0"/>
          </a:p>
          <a:p>
            <a:pPr lvl="0"/>
            <a:r>
              <a:rPr lang="en-US" dirty="0"/>
              <a:t>Messages are transmitted through packet-switching </a:t>
            </a:r>
            <a:endParaRPr lang="en-US" dirty="0" smtClean="0"/>
          </a:p>
          <a:p>
            <a:pPr lvl="0"/>
            <a:endParaRPr lang="en-US" dirty="0"/>
          </a:p>
          <a:p>
            <a:pPr lvl="0"/>
            <a:r>
              <a:rPr lang="en-US" dirty="0"/>
              <a:t>Send a </a:t>
            </a:r>
            <a:r>
              <a:rPr lang="en-CA" dirty="0"/>
              <a:t>digital file (information) is broken up into lots of pieces (digit packets) and each piece will have the same label attached in common. This label is an address, sending through different directions and get receive to the same computer. They are then put back together and you receive the original message.</a:t>
            </a:r>
            <a:endParaRPr lang="en-US" dirty="0"/>
          </a:p>
          <a:p>
            <a:endParaRPr lang="en-US" dirty="0"/>
          </a:p>
        </p:txBody>
      </p:sp>
    </p:spTree>
    <p:extLst>
      <p:ext uri="{BB962C8B-B14F-4D97-AF65-F5344CB8AC3E}">
        <p14:creationId xmlns:p14="http://schemas.microsoft.com/office/powerpoint/2010/main" val="24245929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rotWithShape="1">
          <a:blip r:embed="rId3"/>
          <a:srcRect l="-35238" t="-2964" r="-12105" b="-6150"/>
          <a:stretch/>
        </p:blipFill>
        <p:spPr>
          <a:xfrm>
            <a:off x="-2066925" y="273050"/>
            <a:ext cx="10753725" cy="6196013"/>
          </a:xfrm>
        </p:spPr>
      </p:pic>
    </p:spTree>
    <p:extLst>
      <p:ext uri="{BB962C8B-B14F-4D97-AF65-F5344CB8AC3E}">
        <p14:creationId xmlns:p14="http://schemas.microsoft.com/office/powerpoint/2010/main" val="33373667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ARPANET</a:t>
            </a:r>
            <a:endParaRPr lang="en-US" dirty="0"/>
          </a:p>
        </p:txBody>
      </p:sp>
      <p:pic>
        <p:nvPicPr>
          <p:cNvPr id="5" name="Content Placeholder 4"/>
          <p:cNvPicPr>
            <a:picLocks noGrp="1" noChangeAspect="1"/>
          </p:cNvPicPr>
          <p:nvPr>
            <p:ph idx="1"/>
          </p:nvPr>
        </p:nvPicPr>
        <p:blipFill>
          <a:blip r:embed="rId2"/>
          <a:srcRect t="-29851" b="-29851"/>
          <a:stretch>
            <a:fillRect/>
          </a:stretch>
        </p:blipFill>
        <p:spPr/>
      </p:pic>
      <p:sp>
        <p:nvSpPr>
          <p:cNvPr id="4" name="Text Placeholder 3"/>
          <p:cNvSpPr>
            <a:spLocks noGrp="1"/>
          </p:cNvSpPr>
          <p:nvPr>
            <p:ph type="body" sz="half" idx="2"/>
          </p:nvPr>
        </p:nvSpPr>
        <p:spPr/>
        <p:txBody>
          <a:bodyPr/>
          <a:lstStyle/>
          <a:p>
            <a:r>
              <a:rPr lang="en-US" dirty="0" smtClean="0"/>
              <a:t>Helped during the cold war save system against </a:t>
            </a:r>
            <a:r>
              <a:rPr lang="en-US" smtClean="0"/>
              <a:t>nuclear attack </a:t>
            </a:r>
            <a:endParaRPr lang="en-US" dirty="0"/>
          </a:p>
        </p:txBody>
      </p:sp>
    </p:spTree>
    <p:extLst>
      <p:ext uri="{BB962C8B-B14F-4D97-AF65-F5344CB8AC3E}">
        <p14:creationId xmlns:p14="http://schemas.microsoft.com/office/powerpoint/2010/main" val="911608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Email</a:t>
            </a:r>
            <a:endParaRPr lang="en-US" dirty="0"/>
          </a:p>
        </p:txBody>
      </p:sp>
      <p:pic>
        <p:nvPicPr>
          <p:cNvPr id="5" name="Content Placeholder 4"/>
          <p:cNvPicPr>
            <a:picLocks noGrp="1" noChangeAspect="1"/>
          </p:cNvPicPr>
          <p:nvPr>
            <p:ph idx="1"/>
          </p:nvPr>
        </p:nvPicPr>
        <p:blipFill>
          <a:blip r:embed="rId2"/>
          <a:srcRect t="-41861" b="-41861"/>
          <a:stretch>
            <a:fillRect/>
          </a:stretch>
        </p:blipFill>
        <p:spPr/>
      </p:pic>
      <p:sp>
        <p:nvSpPr>
          <p:cNvPr id="4" name="Text Placeholder 3"/>
          <p:cNvSpPr>
            <a:spLocks noGrp="1"/>
          </p:cNvSpPr>
          <p:nvPr>
            <p:ph type="body" sz="half" idx="2"/>
          </p:nvPr>
        </p:nvSpPr>
        <p:spPr/>
        <p:txBody>
          <a:bodyPr/>
          <a:lstStyle/>
          <a:p>
            <a:pPr lvl="0"/>
            <a:r>
              <a:rPr lang="en-US" dirty="0" smtClean="0">
                <a:effectLst/>
              </a:rPr>
              <a:t>by 1971 simple email programs being developed by Arpanet users to </a:t>
            </a:r>
            <a:r>
              <a:rPr lang="en-US" dirty="0" err="1" smtClean="0">
                <a:effectLst/>
              </a:rPr>
              <a:t>acsess</a:t>
            </a:r>
            <a:r>
              <a:rPr lang="en-US" dirty="0" smtClean="0">
                <a:effectLst/>
              </a:rPr>
              <a:t> data and resources- and more so </a:t>
            </a:r>
            <a:r>
              <a:rPr lang="en-US" dirty="0" err="1" smtClean="0">
                <a:effectLst/>
              </a:rPr>
              <a:t>eachother</a:t>
            </a:r>
            <a:endParaRPr lang="en-US" dirty="0" smtClean="0">
              <a:effectLst/>
            </a:endParaRPr>
          </a:p>
          <a:p>
            <a:endParaRPr lang="en-US" dirty="0"/>
          </a:p>
        </p:txBody>
      </p:sp>
    </p:spTree>
    <p:extLst>
      <p:ext uri="{BB962C8B-B14F-4D97-AF65-F5344CB8AC3E}">
        <p14:creationId xmlns:p14="http://schemas.microsoft.com/office/powerpoint/2010/main" val="3784604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Internet</a:t>
            </a:r>
            <a:endParaRPr lang="en-US" dirty="0"/>
          </a:p>
        </p:txBody>
      </p:sp>
      <p:sp>
        <p:nvSpPr>
          <p:cNvPr id="3" name="Content Placeholder 2"/>
          <p:cNvSpPr>
            <a:spLocks noGrp="1"/>
          </p:cNvSpPr>
          <p:nvPr>
            <p:ph idx="1"/>
          </p:nvPr>
        </p:nvSpPr>
        <p:spPr/>
        <p:txBody>
          <a:bodyPr/>
          <a:lstStyle/>
          <a:p>
            <a:endParaRPr lang="en-US"/>
          </a:p>
        </p:txBody>
      </p:sp>
      <p:sp>
        <p:nvSpPr>
          <p:cNvPr id="4" name="Text Placeholder 3"/>
          <p:cNvSpPr>
            <a:spLocks noGrp="1"/>
          </p:cNvSpPr>
          <p:nvPr>
            <p:ph type="body" sz="half" idx="2"/>
          </p:nvPr>
        </p:nvSpPr>
        <p:spPr/>
        <p:txBody>
          <a:bodyPr/>
          <a:lstStyle/>
          <a:p>
            <a:pPr lvl="0"/>
            <a:r>
              <a:rPr lang="en-US" dirty="0" smtClean="0">
                <a:effectLst/>
              </a:rPr>
              <a:t>Internet developed under authority of US military who wanted a system to be able to accommodate different types of networks u</a:t>
            </a:r>
          </a:p>
          <a:p>
            <a:endParaRPr lang="en-US" dirty="0"/>
          </a:p>
        </p:txBody>
      </p:sp>
    </p:spTree>
    <p:extLst>
      <p:ext uri="{BB962C8B-B14F-4D97-AF65-F5344CB8AC3E}">
        <p14:creationId xmlns:p14="http://schemas.microsoft.com/office/powerpoint/2010/main" val="21160318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1981:</a:t>
            </a:r>
            <a:br>
              <a:rPr lang="en-US" dirty="0" smtClean="0"/>
            </a:br>
            <a:r>
              <a:rPr lang="en-US" dirty="0" smtClean="0"/>
              <a:t>Acorn</a:t>
            </a:r>
            <a:endParaRPr lang="en-US" dirty="0"/>
          </a:p>
        </p:txBody>
      </p:sp>
      <p:pic>
        <p:nvPicPr>
          <p:cNvPr id="5" name="Content Placeholder 4"/>
          <p:cNvPicPr>
            <a:picLocks noGrp="1" noChangeAspect="1"/>
          </p:cNvPicPr>
          <p:nvPr>
            <p:ph idx="1"/>
          </p:nvPr>
        </p:nvPicPr>
        <p:blipFill>
          <a:blip r:embed="rId2"/>
          <a:srcRect l="-5226" r="-5226"/>
          <a:stretch>
            <a:fillRect/>
          </a:stretch>
        </p:blipFill>
        <p:spPr/>
      </p:pic>
      <p:sp>
        <p:nvSpPr>
          <p:cNvPr id="4" name="Text Placeholder 3"/>
          <p:cNvSpPr>
            <a:spLocks noGrp="1"/>
          </p:cNvSpPr>
          <p:nvPr>
            <p:ph type="body" sz="half" idx="2"/>
          </p:nvPr>
        </p:nvSpPr>
        <p:spPr/>
        <p:txBody>
          <a:bodyPr/>
          <a:lstStyle/>
          <a:p>
            <a:r>
              <a:rPr lang="en-US" dirty="0" smtClean="0"/>
              <a:t>The </a:t>
            </a:r>
            <a:r>
              <a:rPr lang="en-US" dirty="0"/>
              <a:t>first IBM personal computer, code-named “Acorn,” is introduced</a:t>
            </a:r>
            <a:r>
              <a:rPr lang="en-US" dirty="0" smtClean="0"/>
              <a:t>.</a:t>
            </a:r>
          </a:p>
          <a:p>
            <a:endParaRPr lang="en-US" dirty="0" smtClean="0"/>
          </a:p>
          <a:p>
            <a:r>
              <a:rPr lang="en-US" dirty="0" smtClean="0"/>
              <a:t> </a:t>
            </a:r>
            <a:r>
              <a:rPr lang="en-US" dirty="0"/>
              <a:t>It uses Microsoft’s MS-DOS operating system</a:t>
            </a:r>
            <a:r>
              <a:rPr lang="en-US" dirty="0" smtClean="0"/>
              <a:t>.</a:t>
            </a:r>
          </a:p>
          <a:p>
            <a:endParaRPr lang="en-US" dirty="0"/>
          </a:p>
          <a:p>
            <a:r>
              <a:rPr lang="en-US" dirty="0" smtClean="0"/>
              <a:t> </a:t>
            </a:r>
            <a:r>
              <a:rPr lang="en-US" dirty="0"/>
              <a:t>It has an Intel chip, two floppy disks and an optional color </a:t>
            </a:r>
            <a:r>
              <a:rPr lang="en-US" dirty="0" smtClean="0"/>
              <a:t>monitor</a:t>
            </a:r>
          </a:p>
          <a:p>
            <a:endParaRPr lang="en-US" dirty="0" smtClean="0"/>
          </a:p>
          <a:p>
            <a:r>
              <a:rPr lang="en-US" dirty="0" smtClean="0"/>
              <a:t>It </a:t>
            </a:r>
            <a:r>
              <a:rPr lang="en-US" dirty="0"/>
              <a:t>also popularizes the term PC.</a:t>
            </a:r>
          </a:p>
        </p:txBody>
      </p:sp>
    </p:spTree>
    <p:extLst>
      <p:ext uri="{BB962C8B-B14F-4D97-AF65-F5344CB8AC3E}">
        <p14:creationId xmlns:p14="http://schemas.microsoft.com/office/powerpoint/2010/main" val="4684298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NSFNET</a:t>
            </a:r>
            <a:endParaRPr lang="en-US" dirty="0"/>
          </a:p>
        </p:txBody>
      </p:sp>
      <p:pic>
        <p:nvPicPr>
          <p:cNvPr id="5" name="Content Placeholder 4"/>
          <p:cNvPicPr>
            <a:picLocks noGrp="1" noChangeAspect="1"/>
          </p:cNvPicPr>
          <p:nvPr>
            <p:ph idx="1"/>
          </p:nvPr>
        </p:nvPicPr>
        <p:blipFill>
          <a:blip r:embed="rId2"/>
          <a:srcRect t="-45090" b="-45090"/>
          <a:stretch>
            <a:fillRect/>
          </a:stretch>
        </p:blipFill>
        <p:spPr/>
      </p:pic>
      <p:sp>
        <p:nvSpPr>
          <p:cNvPr id="4" name="Text Placeholder 3"/>
          <p:cNvSpPr>
            <a:spLocks noGrp="1"/>
          </p:cNvSpPr>
          <p:nvPr>
            <p:ph type="body" sz="half" idx="2"/>
          </p:nvPr>
        </p:nvSpPr>
        <p:spPr/>
        <p:txBody>
          <a:bodyPr/>
          <a:lstStyle/>
          <a:p>
            <a:r>
              <a:rPr lang="en-US" dirty="0"/>
              <a:t>was a program of coordinated, evolving projects sponsored by the National Science Foundation (NSF) beginning in 1985 to promote advanced research and education networking in the United States.</a:t>
            </a:r>
          </a:p>
        </p:txBody>
      </p:sp>
    </p:spTree>
    <p:extLst>
      <p:ext uri="{BB962C8B-B14F-4D97-AF65-F5344CB8AC3E}">
        <p14:creationId xmlns:p14="http://schemas.microsoft.com/office/powerpoint/2010/main" val="25382238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SABRE</a:t>
            </a:r>
            <a:endParaRPr lang="en-US" dirty="0"/>
          </a:p>
        </p:txBody>
      </p:sp>
      <p:pic>
        <p:nvPicPr>
          <p:cNvPr id="5" name="Content Placeholder 4"/>
          <p:cNvPicPr>
            <a:picLocks noGrp="1" noChangeAspect="1"/>
          </p:cNvPicPr>
          <p:nvPr>
            <p:ph idx="1"/>
          </p:nvPr>
        </p:nvPicPr>
        <p:blipFill>
          <a:blip r:embed="rId2"/>
          <a:srcRect t="-26434" b="-26434"/>
          <a:stretch>
            <a:fillRect/>
          </a:stretch>
        </p:blipFill>
        <p:spPr/>
      </p:pic>
      <p:sp>
        <p:nvSpPr>
          <p:cNvPr id="4" name="Text Placeholder 3"/>
          <p:cNvSpPr>
            <a:spLocks noGrp="1"/>
          </p:cNvSpPr>
          <p:nvPr>
            <p:ph type="body" sz="half" idx="2"/>
          </p:nvPr>
        </p:nvSpPr>
        <p:spPr/>
        <p:txBody>
          <a:bodyPr/>
          <a:lstStyle/>
          <a:p>
            <a:r>
              <a:rPr lang="en-US" dirty="0"/>
              <a:t>enables companies such </a:t>
            </a:r>
            <a:r>
              <a:rPr lang="en-US" dirty="0" smtClean="0"/>
              <a:t>as American Airlines </a:t>
            </a:r>
            <a:r>
              <a:rPr lang="en-US" dirty="0"/>
              <a:t>to search, price, book, and ticket travel services provided by airlines, hotels, car rental companies, rail providers and tour operators.</a:t>
            </a:r>
          </a:p>
        </p:txBody>
      </p:sp>
    </p:spTree>
    <p:extLst>
      <p:ext uri="{BB962C8B-B14F-4D97-AF65-F5344CB8AC3E}">
        <p14:creationId xmlns:p14="http://schemas.microsoft.com/office/powerpoint/2010/main" val="2881460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756</TotalTime>
  <Words>2025</Words>
  <Application>Microsoft Macintosh PowerPoint</Application>
  <PresentationFormat>On-screen Show (4:3)</PresentationFormat>
  <Paragraphs>355</Paragraphs>
  <Slides>51</Slides>
  <Notes>1</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Office Theme</vt:lpstr>
      <vt:lpstr>Technology history timeline</vt:lpstr>
      <vt:lpstr>1801:  Loom</vt:lpstr>
      <vt:lpstr>1822: Difference Machine</vt:lpstr>
      <vt:lpstr>1822:  Analytical Machine</vt:lpstr>
      <vt:lpstr>Typewriters</vt:lpstr>
      <vt:lpstr>Adding machines</vt:lpstr>
      <vt:lpstr>Cash register</vt:lpstr>
      <vt:lpstr>1890: Punch Card Tabulating system </vt:lpstr>
      <vt:lpstr>Analog Computing</vt:lpstr>
      <vt:lpstr>Differential Analyzer</vt:lpstr>
      <vt:lpstr>Memex</vt:lpstr>
      <vt:lpstr>1936: Turing machine</vt:lpstr>
      <vt:lpstr>Colossus</vt:lpstr>
      <vt:lpstr>Harvard Mark 1 (IBM)</vt:lpstr>
      <vt:lpstr>Maunchly</vt:lpstr>
      <vt:lpstr>1943-1944:  Electronic Numerical Integrator and Calculator (ENIAC)</vt:lpstr>
      <vt:lpstr>ENIAC cons</vt:lpstr>
      <vt:lpstr>ENIAC pros</vt:lpstr>
      <vt:lpstr>EDVAC</vt:lpstr>
      <vt:lpstr>Transistor</vt:lpstr>
      <vt:lpstr>Mainframes</vt:lpstr>
      <vt:lpstr>1946 UNIVAC</vt:lpstr>
      <vt:lpstr>IBM System 360</vt:lpstr>
      <vt:lpstr>Whirlwind</vt:lpstr>
      <vt:lpstr>Sage</vt:lpstr>
      <vt:lpstr>Binary Codes</vt:lpstr>
      <vt:lpstr>1954: Forton (IBM)</vt:lpstr>
      <vt:lpstr>1953: COBOL</vt:lpstr>
      <vt:lpstr>BASIC</vt:lpstr>
      <vt:lpstr> ARPA</vt:lpstr>
      <vt:lpstr>Time-Sharing</vt:lpstr>
      <vt:lpstr>1958: Integrated circuit Technology</vt:lpstr>
      <vt:lpstr>Mini computer  PDP-8</vt:lpstr>
      <vt:lpstr>Multi-purpose circuits Microprocessor (intel)</vt:lpstr>
      <vt:lpstr>4004 (intel)</vt:lpstr>
      <vt:lpstr>ROM: Read Only Memory    are types of computer memory that provide users with access to information stored on a computer. </vt:lpstr>
      <vt:lpstr>XEROX</vt:lpstr>
      <vt:lpstr>Alto</vt:lpstr>
      <vt:lpstr>1973: Ethernet</vt:lpstr>
      <vt:lpstr>1975:  Altair 8080</vt:lpstr>
      <vt:lpstr>MITS</vt:lpstr>
      <vt:lpstr>Alto- “Lisa” computer </vt:lpstr>
      <vt:lpstr>1976: Apple</vt:lpstr>
      <vt:lpstr>TCP/IP  protocol </vt:lpstr>
      <vt:lpstr>PowerPoint Presentation</vt:lpstr>
      <vt:lpstr>ARPANET</vt:lpstr>
      <vt:lpstr>Email</vt:lpstr>
      <vt:lpstr>Internet</vt:lpstr>
      <vt:lpstr>1981: Acorn</vt:lpstr>
      <vt:lpstr>NSFNET</vt:lpstr>
      <vt:lpstr>SABRE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history timeline</dc:title>
  <dc:creator>Jenna Byrne</dc:creator>
  <cp:lastModifiedBy>Jenna Byrne</cp:lastModifiedBy>
  <cp:revision>125</cp:revision>
  <dcterms:created xsi:type="dcterms:W3CDTF">2015-10-12T16:02:54Z</dcterms:created>
  <dcterms:modified xsi:type="dcterms:W3CDTF">2015-10-13T15:52:16Z</dcterms:modified>
</cp:coreProperties>
</file>