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56" r:id="rId2"/>
    <p:sldId id="308" r:id="rId3"/>
    <p:sldId id="309" r:id="rId4"/>
    <p:sldId id="310" r:id="rId5"/>
    <p:sldId id="311" r:id="rId6"/>
    <p:sldId id="312" r:id="rId7"/>
    <p:sldId id="273" r:id="rId8"/>
    <p:sldId id="313" r:id="rId9"/>
    <p:sldId id="276" r:id="rId10"/>
    <p:sldId id="314" r:id="rId11"/>
    <p:sldId id="322" r:id="rId12"/>
    <p:sldId id="315" r:id="rId13"/>
    <p:sldId id="319" r:id="rId14"/>
    <p:sldId id="316" r:id="rId15"/>
    <p:sldId id="317" r:id="rId16"/>
    <p:sldId id="32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4755E-F4D8-43A7-9157-76AB294F5393}" type="datetimeFigureOut">
              <a:rPr lang="en-CA" smtClean="0"/>
              <a:t>2016-09-12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9A625-55E6-4839-8696-320FA6E25D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6461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98421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B77D04-9116-4935-9C89-7B8357DA6195}" type="slidenum">
              <a:rPr lang="en-US"/>
              <a:pPr/>
              <a:t>4</a:t>
            </a:fld>
            <a:endParaRPr lang="en-US"/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93738"/>
            <a:ext cx="6088063" cy="3425825"/>
          </a:xfrm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5070" y="4356904"/>
            <a:ext cx="5099940" cy="4123637"/>
          </a:xfrm>
        </p:spPr>
        <p:txBody>
          <a:bodyPr/>
          <a:lstStyle/>
          <a:p>
            <a:pPr defTabSz="927313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490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555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95839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48847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0950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1200" y="2937163"/>
            <a:ext cx="9523412" cy="1521563"/>
          </a:xfrm>
        </p:spPr>
        <p:txBody>
          <a:bodyPr/>
          <a:lstStyle/>
          <a:p>
            <a:pPr algn="ctr"/>
            <a:r>
              <a:rPr lang="en-CA" dirty="0"/>
              <a:t>ADM 1300 Section 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2800" dirty="0"/>
              <a:t>Introduction to Business Management Fall 2016</a:t>
            </a:r>
          </a:p>
          <a:p>
            <a:pPr algn="ctr"/>
            <a:r>
              <a:rPr lang="en-CA" sz="2800" dirty="0"/>
              <a:t>Wednesday September 07, 2016</a:t>
            </a:r>
          </a:p>
        </p:txBody>
      </p:sp>
    </p:spTree>
    <p:extLst>
      <p:ext uri="{BB962C8B-B14F-4D97-AF65-F5344CB8AC3E}">
        <p14:creationId xmlns:p14="http://schemas.microsoft.com/office/powerpoint/2010/main" val="206423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9960" y="598107"/>
            <a:ext cx="4957482" cy="673781"/>
          </a:xfrm>
        </p:spPr>
        <p:txBody>
          <a:bodyPr>
            <a:noAutofit/>
          </a:bodyPr>
          <a:lstStyle/>
          <a:p>
            <a:pPr algn="ctr"/>
            <a:r>
              <a:rPr lang="en-CA" sz="4000" b="1" dirty="0"/>
              <a:t>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143" y="2026555"/>
            <a:ext cx="11041512" cy="3390572"/>
          </a:xfrm>
        </p:spPr>
        <p:txBody>
          <a:bodyPr>
            <a:noAutofit/>
          </a:bodyPr>
          <a:lstStyle/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800" b="1" dirty="0"/>
              <a:t>Business: </a:t>
            </a:r>
            <a:r>
              <a:rPr lang="en-US" sz="2800" dirty="0"/>
              <a:t>All profit-seeking activities and enterprises that provide goods and services necessary to an economic system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800" b="1" dirty="0"/>
              <a:t>Profits: </a:t>
            </a:r>
            <a:r>
              <a:rPr lang="en-US" sz="2800" dirty="0"/>
              <a:t>Rewards for businesspeople who take the risks involved to offer goods (products) and services</a:t>
            </a:r>
          </a:p>
        </p:txBody>
      </p:sp>
    </p:spTree>
    <p:extLst>
      <p:ext uri="{BB962C8B-B14F-4D97-AF65-F5344CB8AC3E}">
        <p14:creationId xmlns:p14="http://schemas.microsoft.com/office/powerpoint/2010/main" val="45844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462054" y="2008450"/>
            <a:ext cx="9330708" cy="363035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marL="876300" lvl="1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A collection of people working together to achieve a common purpose</a:t>
            </a:r>
          </a:p>
          <a:p>
            <a:pPr marL="419100" lvl="1" indent="0">
              <a:spcBef>
                <a:spcPct val="0"/>
              </a:spcBef>
              <a:buNone/>
            </a:pPr>
            <a:endParaRPr lang="en-US" altLang="en-US" sz="2800" dirty="0"/>
          </a:p>
          <a:p>
            <a:pPr marL="876300" lvl="1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Organizations provide useful goods and/or services that return value to society and satisfy customer needs</a:t>
            </a:r>
          </a:p>
        </p:txBody>
      </p:sp>
      <p:sp>
        <p:nvSpPr>
          <p:cNvPr id="18437" name="Rectangle 5"/>
          <p:cNvSpPr>
            <a:spLocks/>
          </p:cNvSpPr>
          <p:nvPr/>
        </p:nvSpPr>
        <p:spPr bwMode="auto">
          <a:xfrm>
            <a:off x="1836056" y="619047"/>
            <a:ext cx="8582705" cy="735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4000" b="1" dirty="0">
                <a:latin typeface="+mj-lt"/>
                <a:ea typeface="Georgia Bold" charset="0"/>
                <a:cs typeface="Georgia Bold" charset="0"/>
                <a:sym typeface="Georgia Bold" charset="0"/>
              </a:rPr>
              <a:t>Organizations</a:t>
            </a:r>
          </a:p>
        </p:txBody>
      </p:sp>
    </p:spTree>
    <p:extLst>
      <p:ext uri="{BB962C8B-B14F-4D97-AF65-F5344CB8AC3E}">
        <p14:creationId xmlns:p14="http://schemas.microsoft.com/office/powerpoint/2010/main" val="145250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5369088" presetClass="entr" presetSubtype="7556257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75369088" presetClass="entr" presetSubtype="7556257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 bldLvl="5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188262" y="502074"/>
            <a:ext cx="7793037" cy="81248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Products and </a:t>
            </a:r>
            <a:r>
              <a:rPr lang="en-US" sz="4000" b="1" u="sng" dirty="0"/>
              <a:t>Services</a:t>
            </a:r>
          </a:p>
        </p:txBody>
      </p:sp>
      <p:sp>
        <p:nvSpPr>
          <p:cNvPr id="145411" name="Text Box 3"/>
          <p:cNvSpPr txBox="1">
            <a:spLocks noChangeArrowheads="1"/>
          </p:cNvSpPr>
          <p:nvPr/>
        </p:nvSpPr>
        <p:spPr bwMode="auto">
          <a:xfrm>
            <a:off x="2295667" y="2010663"/>
            <a:ext cx="2590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i="1" dirty="0"/>
              <a:t>Services Targeting People</a:t>
            </a:r>
          </a:p>
        </p:txBody>
      </p:sp>
      <p:sp>
        <p:nvSpPr>
          <p:cNvPr id="145412" name="Text Box 4"/>
          <p:cNvSpPr txBox="1">
            <a:spLocks noChangeArrowheads="1"/>
          </p:cNvSpPr>
          <p:nvPr/>
        </p:nvSpPr>
        <p:spPr bwMode="auto">
          <a:xfrm>
            <a:off x="6122890" y="2000727"/>
            <a:ext cx="372949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/>
              <a:t>Services Targeting Tangibles </a:t>
            </a:r>
          </a:p>
          <a:p>
            <a:pPr algn="ctr" eaLnBrk="0" hangingPunct="0"/>
            <a:r>
              <a:rPr lang="en-US" sz="2000" b="1" i="1" dirty="0"/>
              <a:t>Possessions</a:t>
            </a:r>
          </a:p>
        </p:txBody>
      </p:sp>
      <p:sp>
        <p:nvSpPr>
          <p:cNvPr id="145413" name="Text Box 5"/>
          <p:cNvSpPr txBox="1">
            <a:spLocks noChangeArrowheads="1"/>
          </p:cNvSpPr>
          <p:nvPr/>
        </p:nvSpPr>
        <p:spPr bwMode="auto">
          <a:xfrm>
            <a:off x="2346986" y="4013792"/>
            <a:ext cx="2971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/>
              <a:t>Services Targeting Intangibles For People</a:t>
            </a:r>
          </a:p>
        </p:txBody>
      </p:sp>
      <p:sp>
        <p:nvSpPr>
          <p:cNvPr id="145414" name="Text Box 6"/>
          <p:cNvSpPr txBox="1">
            <a:spLocks noChangeArrowheads="1"/>
          </p:cNvSpPr>
          <p:nvPr/>
        </p:nvSpPr>
        <p:spPr bwMode="auto">
          <a:xfrm>
            <a:off x="5778496" y="3970583"/>
            <a:ext cx="470244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/>
              <a:t>Services Targeting Intangibles </a:t>
            </a:r>
          </a:p>
          <a:p>
            <a:pPr algn="ctr" eaLnBrk="0" hangingPunct="0"/>
            <a:r>
              <a:rPr lang="en-US" sz="2000" b="1" i="1" dirty="0"/>
              <a:t>Possessions</a:t>
            </a:r>
          </a:p>
          <a:p>
            <a:pPr algn="ctr" eaLnBrk="0" hangingPunct="0"/>
            <a:r>
              <a:rPr lang="en-US" sz="2000" b="1" i="1" dirty="0"/>
              <a:t>(Information)</a:t>
            </a:r>
          </a:p>
        </p:txBody>
      </p:sp>
      <p:sp>
        <p:nvSpPr>
          <p:cNvPr id="145415" name="Text Box 7"/>
          <p:cNvSpPr txBox="1">
            <a:spLocks noChangeArrowheads="1"/>
          </p:cNvSpPr>
          <p:nvPr/>
        </p:nvSpPr>
        <p:spPr bwMode="auto">
          <a:xfrm>
            <a:off x="2080286" y="2872251"/>
            <a:ext cx="35052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>
                <a:solidFill>
                  <a:srgbClr val="C00000"/>
                </a:solidFill>
              </a:rPr>
              <a:t>eg</a:t>
            </a:r>
            <a:r>
              <a:rPr lang="en-US" sz="2000" b="1" dirty="0">
                <a:solidFill>
                  <a:srgbClr val="C00000"/>
                </a:solidFill>
              </a:rPr>
              <a:t>: airlines, health, hotels, restaurants, hairdressers, gyms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6375214" y="2872251"/>
            <a:ext cx="3200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>
                <a:solidFill>
                  <a:srgbClr val="C00000"/>
                </a:solidFill>
              </a:rPr>
              <a:t>eg</a:t>
            </a:r>
            <a:r>
              <a:rPr lang="en-US" sz="2000" b="1" dirty="0">
                <a:solidFill>
                  <a:srgbClr val="C00000"/>
                </a:solidFill>
              </a:rPr>
              <a:t>: repair, cleaning, landscaping, retail</a:t>
            </a:r>
            <a:endParaRPr lang="en-US" sz="2000" b="1" i="1" dirty="0">
              <a:solidFill>
                <a:srgbClr val="C00000"/>
              </a:solidFill>
            </a:endParaRP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1998790" y="5133874"/>
            <a:ext cx="3505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>
                <a:solidFill>
                  <a:srgbClr val="C00000"/>
                </a:solidFill>
              </a:rPr>
              <a:t>eg</a:t>
            </a:r>
            <a:r>
              <a:rPr lang="en-US" sz="2000" b="1" dirty="0">
                <a:solidFill>
                  <a:srgbClr val="C00000"/>
                </a:solidFill>
              </a:rPr>
              <a:t>: radio, consulting,</a:t>
            </a:r>
          </a:p>
          <a:p>
            <a:pPr algn="ctr" eaLnBrk="0" hangingPunct="0"/>
            <a:r>
              <a:rPr lang="en-US" sz="2000" b="1" dirty="0">
                <a:solidFill>
                  <a:srgbClr val="C00000"/>
                </a:solidFill>
              </a:rPr>
              <a:t>training, psychotherapy</a:t>
            </a:r>
            <a:endParaRPr lang="en-US" sz="2000" b="1" i="1" dirty="0">
              <a:solidFill>
                <a:srgbClr val="C00000"/>
              </a:solidFill>
            </a:endParaRPr>
          </a:p>
        </p:txBody>
      </p:sp>
      <p:sp>
        <p:nvSpPr>
          <p:cNvPr id="145418" name="Text Box 10"/>
          <p:cNvSpPr txBox="1">
            <a:spLocks noChangeArrowheads="1"/>
          </p:cNvSpPr>
          <p:nvPr/>
        </p:nvSpPr>
        <p:spPr bwMode="auto">
          <a:xfrm>
            <a:off x="6294279" y="5133874"/>
            <a:ext cx="3581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>
                <a:solidFill>
                  <a:srgbClr val="C00000"/>
                </a:solidFill>
              </a:rPr>
              <a:t>eg</a:t>
            </a:r>
            <a:r>
              <a:rPr lang="en-US" sz="2000" b="1" dirty="0">
                <a:solidFill>
                  <a:srgbClr val="C00000"/>
                </a:solidFill>
              </a:rPr>
              <a:t>: accounting, banking, </a:t>
            </a:r>
          </a:p>
          <a:p>
            <a:pPr algn="ctr" eaLnBrk="0" hangingPunct="0"/>
            <a:r>
              <a:rPr lang="en-US" sz="2000" b="1" dirty="0">
                <a:solidFill>
                  <a:srgbClr val="C00000"/>
                </a:solidFill>
              </a:rPr>
              <a:t>insurance, lawyers</a:t>
            </a:r>
          </a:p>
        </p:txBody>
      </p: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353445" y="2449656"/>
            <a:ext cx="1905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/>
              <a:t>TANGIBLE ACTIONS</a:t>
            </a:r>
          </a:p>
        </p:txBody>
      </p:sp>
      <p:sp>
        <p:nvSpPr>
          <p:cNvPr id="145420" name="Text Box 12"/>
          <p:cNvSpPr txBox="1">
            <a:spLocks noChangeArrowheads="1"/>
          </p:cNvSpPr>
          <p:nvPr/>
        </p:nvSpPr>
        <p:spPr bwMode="auto">
          <a:xfrm>
            <a:off x="235936" y="4362448"/>
            <a:ext cx="21336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INTANGIBLE ACTIONS</a:t>
            </a:r>
          </a:p>
          <a:p>
            <a:pPr algn="ctr" eaLnBrk="0" hangingPunct="0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5421" name="Text Box 13"/>
          <p:cNvSpPr txBox="1">
            <a:spLocks noChangeArrowheads="1"/>
          </p:cNvSpPr>
          <p:nvPr/>
        </p:nvSpPr>
        <p:spPr bwMode="auto">
          <a:xfrm>
            <a:off x="2139073" y="1514085"/>
            <a:ext cx="2590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fr-CA" sz="2000" b="1" dirty="0">
                <a:solidFill>
                  <a:schemeClr val="folHlink"/>
                </a:solidFill>
              </a:rPr>
              <a:t>PEOPLE</a:t>
            </a:r>
            <a:endParaRPr lang="en-US" sz="2000" b="1" dirty="0">
              <a:solidFill>
                <a:schemeClr val="folHlink"/>
              </a:solidFill>
            </a:endParaRPr>
          </a:p>
        </p:txBody>
      </p:sp>
      <p:sp>
        <p:nvSpPr>
          <p:cNvPr id="145422" name="Text Box 14"/>
          <p:cNvSpPr txBox="1">
            <a:spLocks noChangeArrowheads="1"/>
          </p:cNvSpPr>
          <p:nvPr/>
        </p:nvSpPr>
        <p:spPr bwMode="auto">
          <a:xfrm>
            <a:off x="6888770" y="1521127"/>
            <a:ext cx="217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1919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chemeClr val="folHlink"/>
                </a:solidFill>
              </a:rPr>
              <a:t>POSSESSIONS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0519" y="426505"/>
            <a:ext cx="1711271" cy="14860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267309" y="976590"/>
            <a:ext cx="12506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/>
              <a:t>Products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5778496" y="1538905"/>
            <a:ext cx="0" cy="45815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2188263" y="3896609"/>
            <a:ext cx="7802256" cy="102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803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>
          <a:xfrm>
            <a:off x="1099170" y="647306"/>
            <a:ext cx="10674977" cy="808544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4000" b="1" dirty="0"/>
              <a:t>Organizations As Open Systems </a:t>
            </a:r>
            <a:r>
              <a:rPr lang="en-US" altLang="en-US" sz="2000" b="1" dirty="0"/>
              <a:t>Figure 1.2: </a:t>
            </a:r>
            <a:r>
              <a:rPr lang="en-US" altLang="en-US" sz="2000" b="1" dirty="0" err="1"/>
              <a:t>p.13</a:t>
            </a:r>
            <a:endParaRPr lang="en-US" altLang="en-US" sz="2000" b="1" dirty="0"/>
          </a:p>
        </p:txBody>
      </p:sp>
      <p:pic>
        <p:nvPicPr>
          <p:cNvPr id="19466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373" y="1825182"/>
            <a:ext cx="7703682" cy="3236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736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4308" y="496253"/>
            <a:ext cx="8534400" cy="761099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Open Systems View</a:t>
            </a:r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666" y="1257352"/>
            <a:ext cx="8608774" cy="5046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12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9" name="Rectangle 7"/>
          <p:cNvSpPr>
            <a:spLocks/>
          </p:cNvSpPr>
          <p:nvPr/>
        </p:nvSpPr>
        <p:spPr bwMode="auto">
          <a:xfrm>
            <a:off x="1824037" y="527050"/>
            <a:ext cx="9481271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>
              <a:defRPr/>
            </a:pPr>
            <a:r>
              <a:rPr lang="en-US" altLang="en-US" sz="4000" b="1" dirty="0">
                <a:latin typeface="+mj-lt"/>
                <a:ea typeface="Georgia Bold" charset="0"/>
                <a:cs typeface="Georgia Bold" charset="0"/>
                <a:sym typeface="Georgia Bold" charset="0"/>
              </a:rPr>
              <a:t>Productivity and Performance </a:t>
            </a:r>
            <a:r>
              <a:rPr lang="en-US" altLang="en-US" sz="2000" b="1" dirty="0">
                <a:latin typeface="+mj-lt"/>
                <a:ea typeface="Georgia Bold" charset="0"/>
                <a:cs typeface="Georgia Bold" charset="0"/>
                <a:sym typeface="Georgia Bold" charset="0"/>
              </a:rPr>
              <a:t>Figure 1.3: p. 13</a:t>
            </a:r>
          </a:p>
        </p:txBody>
      </p:sp>
      <p:pic>
        <p:nvPicPr>
          <p:cNvPr id="22538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927" y="2119745"/>
            <a:ext cx="9596218" cy="3172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2548A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2891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3"/>
          <p:cNvSpPr>
            <a:spLocks/>
          </p:cNvSpPr>
          <p:nvPr/>
        </p:nvSpPr>
        <p:spPr bwMode="auto">
          <a:xfrm>
            <a:off x="152400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 dirty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229880" y="1714739"/>
            <a:ext cx="10165090" cy="4201154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20000"/>
          </a:bodyPr>
          <a:lstStyle/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Economic: </a:t>
            </a:r>
            <a:r>
              <a:rPr lang="en-US" altLang="en-US" sz="2800" dirty="0"/>
              <a:t>Health of the Economy</a:t>
            </a:r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Legal-political</a:t>
            </a:r>
            <a:r>
              <a:rPr lang="en-US" altLang="en-US" sz="2800" dirty="0"/>
              <a:t>: Norms, Customs, Social Values</a:t>
            </a:r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Socio-cultural</a:t>
            </a:r>
            <a:r>
              <a:rPr lang="en-US" altLang="en-US" sz="2800" dirty="0"/>
              <a:t>: Philosophy/Objectives of the Government</a:t>
            </a:r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Technological: D</a:t>
            </a:r>
            <a:r>
              <a:rPr lang="en-US" altLang="en-US" sz="2800" dirty="0"/>
              <a:t>evelopment and Availability</a:t>
            </a:r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79170" lvl="1" indent="-457200">
              <a:spcBef>
                <a:spcPts val="300"/>
              </a:spcBef>
              <a:spcAft>
                <a:spcPts val="300"/>
              </a:spcAft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Natural environment</a:t>
            </a:r>
            <a:r>
              <a:rPr lang="en-US" altLang="en-US" sz="2800" dirty="0"/>
              <a:t>: Nature and Conditions of Environment</a:t>
            </a:r>
          </a:p>
        </p:txBody>
      </p:sp>
      <p:sp>
        <p:nvSpPr>
          <p:cNvPr id="24584" name="Rectangle 6"/>
          <p:cNvSpPr>
            <a:spLocks noGrp="1" noChangeArrowheads="1"/>
          </p:cNvSpPr>
          <p:nvPr>
            <p:ph type="title"/>
          </p:nvPr>
        </p:nvSpPr>
        <p:spPr>
          <a:xfrm>
            <a:off x="1382280" y="440031"/>
            <a:ext cx="9303636" cy="834677"/>
          </a:xfrm>
        </p:spPr>
        <p:txBody>
          <a:bodyPr>
            <a:normAutofit/>
          </a:bodyPr>
          <a:lstStyle/>
          <a:p>
            <a:pPr algn="ctr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</a:pPr>
            <a:r>
              <a:rPr lang="en-US" altLang="en-US" sz="4000" b="1" dirty="0">
                <a:cs typeface="Times New Roman Bold" charset="0"/>
                <a:sym typeface="Times New Roman Bold" charset="0"/>
              </a:rPr>
              <a:t>Organizational Environment</a:t>
            </a:r>
            <a:endParaRPr lang="en-US" altLang="en-US" sz="4000" b="1" dirty="0">
              <a:ea typeface="ヒラギノ明朝 ProN W6" charset="0"/>
              <a:cs typeface="ヒラギノ明朝 ProN W6" charset="0"/>
              <a:sym typeface="Times New Roman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85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5650560" presetClass="entr" presetSubtype="758836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75650560" presetClass="entr" presetSubtype="758836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75650560" presetClass="entr" presetSubtype="758836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5650560" presetClass="entr" presetSubtype="758836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5650560" presetClass="entr" presetSubtype="758836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build="p" bldLvl="5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" name="Rectangle 7"/>
          <p:cNvSpPr>
            <a:spLocks/>
          </p:cNvSpPr>
          <p:nvPr/>
        </p:nvSpPr>
        <p:spPr bwMode="auto">
          <a:xfrm>
            <a:off x="2198615" y="262950"/>
            <a:ext cx="9300658" cy="1115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 sz="4000" b="1" dirty="0">
                <a:solidFill>
                  <a:schemeClr val="tx1"/>
                </a:solidFill>
                <a:latin typeface="+mj-lt"/>
                <a:cs typeface="Times New Roman Bold" charset="0"/>
                <a:sym typeface="Times New Roman Bold" charset="0"/>
              </a:rPr>
              <a:t>Organizational Environment </a:t>
            </a:r>
            <a:r>
              <a:rPr lang="en-US" altLang="en-US" sz="2000" b="1" dirty="0">
                <a:solidFill>
                  <a:schemeClr val="tx1"/>
                </a:solidFill>
                <a:latin typeface="+mj-lt"/>
                <a:cs typeface="Times New Roman Bold" charset="0"/>
                <a:sym typeface="Times New Roman Bold" charset="0"/>
              </a:rPr>
              <a:t>Figure 1.4: p. 15</a:t>
            </a:r>
          </a:p>
        </p:txBody>
      </p:sp>
      <p:pic>
        <p:nvPicPr>
          <p:cNvPr id="256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615" y="1932710"/>
            <a:ext cx="8272223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2548A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420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01906" y="488575"/>
            <a:ext cx="7923663" cy="869171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Task Environment </a:t>
            </a:r>
            <a:r>
              <a:rPr lang="en-CA" sz="2000" b="1" dirty="0"/>
              <a:t>Figure 1.5: </a:t>
            </a:r>
            <a:r>
              <a:rPr lang="en-CA" sz="2000" b="1" dirty="0" err="1"/>
              <a:t>p.18</a:t>
            </a:r>
            <a:endParaRPr lang="en-CA" sz="2000" b="1" dirty="0"/>
          </a:p>
        </p:txBody>
      </p:sp>
      <p:pic>
        <p:nvPicPr>
          <p:cNvPr id="5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262" y="1772573"/>
            <a:ext cx="6949193" cy="4776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2548A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7948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" name="Rectangle 7"/>
          <p:cNvSpPr>
            <a:spLocks/>
          </p:cNvSpPr>
          <p:nvPr/>
        </p:nvSpPr>
        <p:spPr bwMode="auto">
          <a:xfrm>
            <a:off x="1340139" y="394855"/>
            <a:ext cx="962890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 sz="4000" b="1" dirty="0">
                <a:solidFill>
                  <a:schemeClr val="tx1"/>
                </a:solidFill>
                <a:latin typeface="+mj-lt"/>
                <a:cs typeface="Times New Roman Bold" charset="0"/>
                <a:sym typeface="Times New Roman Bold" charset="0"/>
              </a:rPr>
              <a:t>Environment Uncertainty </a:t>
            </a:r>
            <a:r>
              <a:rPr lang="en-US" altLang="en-US" sz="2000" b="1" dirty="0">
                <a:solidFill>
                  <a:schemeClr val="tx1"/>
                </a:solidFill>
                <a:latin typeface="+mj-lt"/>
                <a:cs typeface="Times New Roman Bold" charset="0"/>
                <a:sym typeface="Times New Roman Bold" charset="0"/>
              </a:rPr>
              <a:t>Figure 1.6: p. 21</a:t>
            </a:r>
          </a:p>
        </p:txBody>
      </p:sp>
      <p:pic>
        <p:nvPicPr>
          <p:cNvPr id="30730" name="Picture 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55" y="1704153"/>
            <a:ext cx="8014276" cy="464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6844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609484" y="500649"/>
            <a:ext cx="6858000" cy="6858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sz="4000" b="1" dirty="0"/>
              <a:t>Management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968726" y="3015249"/>
            <a:ext cx="9696801" cy="1348933"/>
          </a:xfrm>
        </p:spPr>
        <p:txBody>
          <a:bodyPr>
            <a:no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CA" sz="2800" dirty="0"/>
              <a:t>Defined as the art and science of getting things accomplished through others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75537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609484" y="500649"/>
            <a:ext cx="6858000" cy="6858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sz="4000" b="1" dirty="0"/>
              <a:t>Management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425925" y="1754485"/>
            <a:ext cx="7743311" cy="3995151"/>
          </a:xfrm>
        </p:spPr>
        <p:txBody>
          <a:bodyPr>
            <a:no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CA" sz="2800" dirty="0"/>
              <a:t>Different roles of management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sz="2800" dirty="0"/>
              <a:t>First level – mobilization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sz="2800" dirty="0"/>
              <a:t>Second (middle) – coordination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sz="2800" dirty="0"/>
              <a:t>Third level - strategic</a:t>
            </a:r>
          </a:p>
        </p:txBody>
      </p:sp>
    </p:spTree>
    <p:extLst>
      <p:ext uri="{BB962C8B-B14F-4D97-AF65-F5344CB8AC3E}">
        <p14:creationId xmlns:p14="http://schemas.microsoft.com/office/powerpoint/2010/main" val="308063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3"/>
          <p:cNvSpPr>
            <a:spLocks/>
          </p:cNvSpPr>
          <p:nvPr/>
        </p:nvSpPr>
        <p:spPr bwMode="auto">
          <a:xfrm>
            <a:off x="152400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15275" y="1421400"/>
            <a:ext cx="10819525" cy="4577617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marL="876300" lvl="1" indent="-457200">
              <a:lnSpc>
                <a:spcPct val="110000"/>
              </a:lnSpc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Top managers</a:t>
            </a:r>
            <a:r>
              <a:rPr lang="en-US" altLang="en-US" sz="2800" dirty="0"/>
              <a:t> — responsible for the performance of the organization as a whole or for one of its larger parts</a:t>
            </a:r>
          </a:p>
          <a:p>
            <a:pPr marL="876300" lvl="1" indent="-457200">
              <a:lnSpc>
                <a:spcPct val="11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876300" lvl="1" indent="-457200">
              <a:lnSpc>
                <a:spcPct val="110000"/>
              </a:lnSpc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Middle managers </a:t>
            </a:r>
            <a:r>
              <a:rPr lang="en-US" altLang="en-US" sz="2800" dirty="0"/>
              <a:t>— in charge of relatively large departments or divisions</a:t>
            </a:r>
          </a:p>
          <a:p>
            <a:pPr marL="876300" lvl="1" indent="-457200">
              <a:lnSpc>
                <a:spcPct val="11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876300" lvl="1" indent="-457200">
              <a:lnSpc>
                <a:spcPct val="110000"/>
              </a:lnSpc>
              <a:buSzPct val="120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6E0500"/>
                </a:solidFill>
              </a:rPr>
              <a:t>Team leaders</a:t>
            </a:r>
            <a:r>
              <a:rPr lang="en-US" altLang="en-US" sz="2800" dirty="0"/>
              <a:t> or supervisors — in charge of a small work group of non-managerial workers</a:t>
            </a:r>
          </a:p>
        </p:txBody>
      </p:sp>
      <p:sp>
        <p:nvSpPr>
          <p:cNvPr id="34825" name="Rectangle 7"/>
          <p:cNvSpPr>
            <a:spLocks/>
          </p:cNvSpPr>
          <p:nvPr/>
        </p:nvSpPr>
        <p:spPr bwMode="auto">
          <a:xfrm>
            <a:off x="1822450" y="471400"/>
            <a:ext cx="8611484" cy="811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 sz="4000" b="1" dirty="0">
                <a:solidFill>
                  <a:schemeClr val="tx1"/>
                </a:solidFill>
                <a:latin typeface="+mj-lt"/>
                <a:cs typeface="Times New Roman Bold" charset="0"/>
                <a:sym typeface="Times New Roman Bold" charset="0"/>
              </a:rPr>
              <a:t>Put Another Way…</a:t>
            </a:r>
          </a:p>
        </p:txBody>
      </p:sp>
    </p:spTree>
    <p:extLst>
      <p:ext uri="{BB962C8B-B14F-4D97-AF65-F5344CB8AC3E}">
        <p14:creationId xmlns:p14="http://schemas.microsoft.com/office/powerpoint/2010/main" val="252981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6068736" presetClass="entr" presetSubtype="7667114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6068736" presetClass="entr" presetSubtype="766711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6068736" presetClass="entr" presetSubtype="766711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3"/>
          <p:cNvSpPr>
            <a:spLocks/>
          </p:cNvSpPr>
          <p:nvPr/>
        </p:nvSpPr>
        <p:spPr bwMode="auto">
          <a:xfrm>
            <a:off x="152400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>
          <a:xfrm>
            <a:off x="2279948" y="575828"/>
            <a:ext cx="7803284" cy="698789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sz="4400" b="1" dirty="0"/>
              <a:t>Management Levels </a:t>
            </a:r>
            <a:r>
              <a:rPr lang="en-US" altLang="en-US" sz="2200" b="1" dirty="0"/>
              <a:t>Figure 1.8: p. 23</a:t>
            </a:r>
          </a:p>
        </p:txBody>
      </p:sp>
      <p:pic>
        <p:nvPicPr>
          <p:cNvPr id="35850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257" y="1574036"/>
            <a:ext cx="655320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04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357744" y="1584759"/>
            <a:ext cx="10224656" cy="4732914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>
              <a:lnSpc>
                <a:spcPct val="120000"/>
              </a:lnSpc>
              <a:buSzPct val="88000"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ea typeface="Georgia Bold" charset="0"/>
                <a:cs typeface="Georgia Bold" charset="0"/>
                <a:sym typeface="Georgia Bold" charset="0"/>
              </a:rPr>
              <a:t>The organization as an upside-down pyramid</a:t>
            </a:r>
          </a:p>
          <a:p>
            <a:pPr>
              <a:lnSpc>
                <a:spcPct val="120000"/>
              </a:lnSpc>
              <a:buSzPct val="88000"/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tx1"/>
              </a:solidFill>
              <a:ea typeface="Georgia Bold" charset="0"/>
              <a:cs typeface="Georgia Bold" charset="0"/>
              <a:sym typeface="Georgia Bold" charset="0"/>
            </a:endParaRPr>
          </a:p>
          <a:p>
            <a:pPr>
              <a:lnSpc>
                <a:spcPct val="120000"/>
              </a:lnSpc>
              <a:buSzPct val="88000"/>
              <a:buFont typeface="Arial" panose="020B0604020202020204" pitchFamily="34" charset="0"/>
              <a:buChar char="•"/>
            </a:pPr>
            <a:r>
              <a:rPr lang="en-US" altLang="en-US" sz="2800" dirty="0"/>
              <a:t>Reflects the changing nature of work today</a:t>
            </a:r>
          </a:p>
          <a:p>
            <a:pPr>
              <a:lnSpc>
                <a:spcPct val="120000"/>
              </a:lnSpc>
              <a:buSzPct val="88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>
              <a:lnSpc>
                <a:spcPct val="120000"/>
              </a:lnSpc>
              <a:buSzPct val="88000"/>
              <a:buFont typeface="Arial" panose="020B0604020202020204" pitchFamily="34" charset="0"/>
              <a:buChar char="•"/>
            </a:pPr>
            <a:r>
              <a:rPr lang="en-US" altLang="en-US" sz="2800" dirty="0"/>
              <a:t>A manager’s job is to support workers’ efforts</a:t>
            </a:r>
          </a:p>
          <a:p>
            <a:pPr>
              <a:lnSpc>
                <a:spcPct val="120000"/>
              </a:lnSpc>
              <a:buSzPct val="88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>
              <a:lnSpc>
                <a:spcPct val="120000"/>
              </a:lnSpc>
              <a:buSzPct val="88000"/>
              <a:buFont typeface="Arial" panose="020B0604020202020204" pitchFamily="34" charset="0"/>
              <a:buChar char="•"/>
            </a:pPr>
            <a:r>
              <a:rPr lang="en-US" altLang="en-US" sz="2800" dirty="0"/>
              <a:t>Whole organization is devoted to serving the customer</a:t>
            </a:r>
          </a:p>
        </p:txBody>
      </p:sp>
      <p:sp>
        <p:nvSpPr>
          <p:cNvPr id="43017" name="Rectangle 7"/>
          <p:cNvSpPr>
            <a:spLocks/>
          </p:cNvSpPr>
          <p:nvPr/>
        </p:nvSpPr>
        <p:spPr bwMode="auto">
          <a:xfrm>
            <a:off x="1981200" y="519835"/>
            <a:ext cx="8466714" cy="81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eaLnBrk="1" hangingPunct="1"/>
            <a:r>
              <a:rPr lang="en-US" altLang="en-US" sz="4000" b="1" dirty="0">
                <a:solidFill>
                  <a:schemeClr val="tx1"/>
                </a:solidFill>
                <a:latin typeface="+mj-lt"/>
                <a:cs typeface="Times New Roman Bold" charset="0"/>
                <a:sym typeface="Times New Roman Bold" charset="0"/>
              </a:rPr>
              <a:t>Managers in the New Workplace</a:t>
            </a:r>
          </a:p>
        </p:txBody>
      </p:sp>
    </p:spTree>
    <p:extLst>
      <p:ext uri="{BB962C8B-B14F-4D97-AF65-F5344CB8AC3E}">
        <p14:creationId xmlns:p14="http://schemas.microsoft.com/office/powerpoint/2010/main" val="241919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6752000" presetClass="entr" presetSubtype="6937100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6752000" presetClass="entr" presetSubtype="6937100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6752000" presetClass="entr" presetSubtype="6937100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6752000" presetClass="entr" presetSubtype="6937100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 build="p" autoUpdateAnimBg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81</TotalTime>
  <Words>357</Words>
  <Application>Microsoft Office PowerPoint</Application>
  <PresentationFormat>Widescreen</PresentationFormat>
  <Paragraphs>77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Calibri</vt:lpstr>
      <vt:lpstr>Century Gothic</vt:lpstr>
      <vt:lpstr>Georgia Bold</vt:lpstr>
      <vt:lpstr>Gill Sans</vt:lpstr>
      <vt:lpstr>Times New Roman Bold</vt:lpstr>
      <vt:lpstr>Wingdings 3</vt:lpstr>
      <vt:lpstr>ヒラギノ明朝 ProN W6</vt:lpstr>
      <vt:lpstr>ヒラギノ角ゴ ProN W3</vt:lpstr>
      <vt:lpstr>Wisp</vt:lpstr>
      <vt:lpstr>ADM 1300 Section C</vt:lpstr>
      <vt:lpstr>Business</vt:lpstr>
      <vt:lpstr>PowerPoint Presentation</vt:lpstr>
      <vt:lpstr>Products and Services</vt:lpstr>
      <vt:lpstr>Organizations As Open Systems Figure 1.2: p.13</vt:lpstr>
      <vt:lpstr>Open Systems View</vt:lpstr>
      <vt:lpstr>PowerPoint Presentation</vt:lpstr>
      <vt:lpstr>Organizational Environment</vt:lpstr>
      <vt:lpstr>PowerPoint Presentation</vt:lpstr>
      <vt:lpstr>Task Environment Figure 1.5: p.18</vt:lpstr>
      <vt:lpstr>PowerPoint Presentation</vt:lpstr>
      <vt:lpstr>Management</vt:lpstr>
      <vt:lpstr>Management</vt:lpstr>
      <vt:lpstr>PowerPoint Presentation</vt:lpstr>
      <vt:lpstr>Management Levels Figure 1.8: p. 23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 1300 Sections B and C</dc:title>
  <dc:creator>McMahon Sturgeon</dc:creator>
  <cp:lastModifiedBy>user</cp:lastModifiedBy>
  <cp:revision>15</cp:revision>
  <dcterms:created xsi:type="dcterms:W3CDTF">2016-09-07T10:00:47Z</dcterms:created>
  <dcterms:modified xsi:type="dcterms:W3CDTF">2016-09-12T21:36:17Z</dcterms:modified>
</cp:coreProperties>
</file>