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31" r:id="rId2"/>
    <p:sldId id="291" r:id="rId3"/>
    <p:sldId id="292" r:id="rId4"/>
    <p:sldId id="293" r:id="rId5"/>
    <p:sldId id="298" r:id="rId6"/>
    <p:sldId id="302" r:id="rId7"/>
    <p:sldId id="326" r:id="rId8"/>
    <p:sldId id="303" r:id="rId9"/>
    <p:sldId id="304" r:id="rId10"/>
    <p:sldId id="317" r:id="rId11"/>
    <p:sldId id="312" r:id="rId12"/>
    <p:sldId id="319" r:id="rId13"/>
    <p:sldId id="310" r:id="rId14"/>
    <p:sldId id="333" r:id="rId15"/>
    <p:sldId id="335" r:id="rId16"/>
    <p:sldId id="336" r:id="rId17"/>
    <p:sldId id="339" r:id="rId18"/>
    <p:sldId id="342" r:id="rId19"/>
    <p:sldId id="345" r:id="rId20"/>
    <p:sldId id="346" r:id="rId21"/>
    <p:sldId id="347" r:id="rId22"/>
    <p:sldId id="360" r:id="rId23"/>
    <p:sldId id="362" r:id="rId24"/>
    <p:sldId id="364" r:id="rId25"/>
    <p:sldId id="365" r:id="rId26"/>
    <p:sldId id="367" r:id="rId27"/>
    <p:sldId id="368" r:id="rId28"/>
    <p:sldId id="369" r:id="rId29"/>
    <p:sldId id="371" r:id="rId30"/>
    <p:sldId id="372" r:id="rId31"/>
    <p:sldId id="378" r:id="rId32"/>
    <p:sldId id="379" r:id="rId33"/>
    <p:sldId id="385" r:id="rId34"/>
    <p:sldId id="386" r:id="rId3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FFCC"/>
    <a:srgbClr val="FFFF99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7" autoAdjust="0"/>
    <p:restoredTop sz="94660"/>
  </p:normalViewPr>
  <p:slideViewPr>
    <p:cSldViewPr>
      <p:cViewPr varScale="1">
        <p:scale>
          <a:sx n="70" d="100"/>
          <a:sy n="70" d="100"/>
        </p:scale>
        <p:origin x="-5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FE2F64F-E128-4E88-BE88-DC381BF435B3}" type="datetimeFigureOut">
              <a:rPr lang="fr-FR"/>
              <a:pPr>
                <a:defRPr/>
              </a:pPr>
              <a:t>31/03/2012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EA7F20E-072D-4A28-B9A8-A58414F3F66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A4030-52E8-47A8-81EA-B80F3EB0DA34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27E22-4775-45EF-A855-AB09934B938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989BF-0CA4-43FC-8D47-5FDFD5D082E4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89027-106B-49B4-B9C1-65A49F6D5E8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B028C-4857-43CB-9608-DBB09490D21D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4231A-1EC2-4809-8012-B37AA42D2E4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F7AF6-9F72-41F4-BB24-28562E0168DE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62744B-018D-41CE-89AF-F369A5B591E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B8BE3-D140-44AC-AF9D-622C74C58BD9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BC0EC-0434-4AF1-A316-F0769BC5020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96A09-DCDA-4D10-A57A-7EE1A7A31E68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8B172-2204-4C24-AAB0-636FC4FAAC4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0F287-301C-4A86-8F98-BAEE6F898241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4937E-76FD-4765-995E-7C4469EC560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21E680-DD1D-4E43-AB43-0BE70C215081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FA812-1F19-4B99-9243-0DC600AADC1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19527-068A-4001-AAF1-9F58316FFFCF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E8749-B6E8-439E-B8E5-3673AF63938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E3591-2AFA-41E5-8B1D-64195456E175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8C3E7-70B4-4125-9AC8-0C91F13FB87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C744D-A43D-4754-B268-D71A4FFEBF4E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8F396-216A-448B-949C-81AEC0931E3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8E0F4F99-6117-4A40-A43A-76F9F8157EB5}" type="datetime1">
              <a:rPr lang="fr-FR"/>
              <a:pPr>
                <a:defRPr/>
              </a:pPr>
              <a:t>31/03/2012</a:t>
            </a:fld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7F1162D-EEF5-4122-8157-DA549A1649A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Session de </a:t>
            </a:r>
            <a:r>
              <a:rPr lang="en-CA" dirty="0" err="1" smtClean="0"/>
              <a:t>révision</a:t>
            </a:r>
            <a:r>
              <a:rPr lang="en-CA" dirty="0" smtClean="0"/>
              <a:t> 3</a:t>
            </a:r>
            <a:endParaRPr lang="en-CA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Bio 1540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A89027-106B-49B4-B9C1-65A49F6D5E87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40D431C-5351-40D7-A4D7-81565399FA52}" type="slidenum">
              <a:rPr lang="fr-FR" smtClean="0"/>
              <a:pPr/>
              <a:t>2</a:t>
            </a:fld>
            <a:endParaRPr lang="fr-FR" smtClean="0"/>
          </a:p>
        </p:txBody>
      </p:sp>
      <p:pic>
        <p:nvPicPr>
          <p:cNvPr id="15362" name="Picture 2" descr="C:\Users\MelanieDT\Documents\Méla\Ottawa\ENSEIGNEMENT\BIO1540\Campbell pictures\Fichiers JPEG\Chapitre 17\Figure_17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2865438"/>
            <a:ext cx="4278313" cy="28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 descr="C:\Users\MelanieDT\Documents\Méla\Ottawa\ENSEIGNEMENT\BIO1540\Campbell pictures\Fichiers JPEG\Chapitre 17\Figure_17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3738" y="1412875"/>
            <a:ext cx="4460875" cy="446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ZoneTexte 7"/>
          <p:cNvSpPr txBox="1">
            <a:spLocks noChangeArrowheads="1"/>
          </p:cNvSpPr>
          <p:nvPr/>
        </p:nvSpPr>
        <p:spPr bwMode="auto">
          <a:xfrm>
            <a:off x="146050" y="873125"/>
            <a:ext cx="910590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en-CA" dirty="0">
                <a:latin typeface="Franklin Gothic Book" pitchFamily="34" charset="0"/>
              </a:rPr>
              <a:t> </a:t>
            </a:r>
            <a:r>
              <a:rPr lang="en-CA" b="1" dirty="0">
                <a:latin typeface="Franklin Gothic Book" pitchFamily="34" charset="0"/>
              </a:rPr>
              <a:t>Transcription</a:t>
            </a:r>
            <a:r>
              <a:rPr lang="en-CA" dirty="0">
                <a:latin typeface="Franklin Gothic Book" pitchFamily="34" charset="0"/>
              </a:rPr>
              <a:t>: Lecture de </a:t>
            </a:r>
            <a:r>
              <a:rPr lang="en-CA" dirty="0" err="1">
                <a:latin typeface="Franklin Gothic Book" pitchFamily="34" charset="0"/>
              </a:rPr>
              <a:t>l’ADN</a:t>
            </a:r>
            <a:r>
              <a:rPr lang="en-CA" dirty="0">
                <a:latin typeface="Franklin Gothic Book" pitchFamily="34" charset="0"/>
              </a:rPr>
              <a:t> pour </a:t>
            </a:r>
            <a:r>
              <a:rPr lang="en-CA" dirty="0" err="1">
                <a:latin typeface="Franklin Gothic Book" pitchFamily="34" charset="0"/>
              </a:rPr>
              <a:t>synthèse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d’ARN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en-CA" dirty="0">
                <a:latin typeface="Franklin Gothic Book" pitchFamily="34" charset="0"/>
              </a:rPr>
              <a:t> </a:t>
            </a:r>
            <a:r>
              <a:rPr lang="en-CA" b="1" dirty="0" err="1">
                <a:latin typeface="Franklin Gothic Book" pitchFamily="34" charset="0"/>
              </a:rPr>
              <a:t>Traduction</a:t>
            </a:r>
            <a:r>
              <a:rPr lang="en-CA" b="1" dirty="0">
                <a:latin typeface="Franklin Gothic Book" pitchFamily="34" charset="0"/>
              </a:rPr>
              <a:t> </a:t>
            </a:r>
            <a:r>
              <a:rPr lang="en-CA" dirty="0">
                <a:latin typeface="Franklin Gothic Book" pitchFamily="34" charset="0"/>
              </a:rPr>
              <a:t>: Lecture de </a:t>
            </a:r>
            <a:r>
              <a:rPr lang="en-CA" dirty="0" err="1">
                <a:latin typeface="Franklin Gothic Book" pitchFamily="34" charset="0"/>
              </a:rPr>
              <a:t>l’ARN</a:t>
            </a:r>
            <a:r>
              <a:rPr lang="en-CA" dirty="0">
                <a:latin typeface="Franklin Gothic Book" pitchFamily="34" charset="0"/>
              </a:rPr>
              <a:t> pour </a:t>
            </a:r>
            <a:r>
              <a:rPr lang="en-CA" dirty="0" err="1">
                <a:latin typeface="Franklin Gothic Book" pitchFamily="34" charset="0"/>
              </a:rPr>
              <a:t>synthèse</a:t>
            </a:r>
            <a:r>
              <a:rPr lang="en-CA" dirty="0">
                <a:latin typeface="Franklin Gothic Book" pitchFamily="34" charset="0"/>
              </a:rPr>
              <a:t> de </a:t>
            </a:r>
            <a:r>
              <a:rPr lang="en-CA" dirty="0" err="1">
                <a:latin typeface="Franklin Gothic Book" pitchFamily="34" charset="0"/>
              </a:rPr>
              <a:t>protéine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 dirty="0" err="1">
                <a:latin typeface="Franklin Gothic Book" pitchFamily="34" charset="0"/>
              </a:rPr>
              <a:t>Procaryotes</a:t>
            </a:r>
            <a:r>
              <a:rPr lang="en-CA" dirty="0">
                <a:latin typeface="Franklin Gothic Book" pitchFamily="34" charset="0"/>
              </a:rPr>
              <a:t> = tout se fait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le </a:t>
            </a:r>
            <a:r>
              <a:rPr lang="en-CA" dirty="0" err="1">
                <a:latin typeface="Franklin Gothic Book" pitchFamily="34" charset="0"/>
              </a:rPr>
              <a:t>cytoplasme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 dirty="0" err="1">
                <a:latin typeface="Franklin Gothic Book" pitchFamily="34" charset="0"/>
              </a:rPr>
              <a:t>Eucaryotes</a:t>
            </a:r>
            <a:r>
              <a:rPr lang="en-CA" dirty="0">
                <a:latin typeface="Franklin Gothic Book" pitchFamily="34" charset="0"/>
              </a:rPr>
              <a:t> = </a:t>
            </a:r>
          </a:p>
          <a:p>
            <a:pPr>
              <a:buClr>
                <a:srgbClr val="FF6600"/>
              </a:buClr>
            </a:pPr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ARNm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synthétisés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le </a:t>
            </a:r>
            <a:r>
              <a:rPr lang="en-CA" dirty="0" err="1">
                <a:latin typeface="Franklin Gothic Book" pitchFamily="34" charset="0"/>
              </a:rPr>
              <a:t>noyau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</a:pPr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Protéines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synthétisées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le </a:t>
            </a:r>
            <a:r>
              <a:rPr lang="en-CA" dirty="0" err="1">
                <a:latin typeface="Franklin Gothic Book" pitchFamily="34" charset="0"/>
              </a:rPr>
              <a:t>cytoplasme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15366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3200">
                <a:solidFill>
                  <a:srgbClr val="008000"/>
                </a:solidFill>
              </a:rPr>
              <a:t>Introduction</a:t>
            </a:r>
          </a:p>
        </p:txBody>
      </p:sp>
      <p:sp>
        <p:nvSpPr>
          <p:cNvPr id="15368" name="Text Box 9"/>
          <p:cNvSpPr txBox="1">
            <a:spLocks noChangeArrowheads="1"/>
          </p:cNvSpPr>
          <p:nvPr/>
        </p:nvSpPr>
        <p:spPr bwMode="auto">
          <a:xfrm>
            <a:off x="1258888" y="5734050"/>
            <a:ext cx="144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/>
              <a:t>Procaryotes</a:t>
            </a:r>
          </a:p>
        </p:txBody>
      </p:sp>
      <p:sp>
        <p:nvSpPr>
          <p:cNvPr id="15369" name="Text Box 10"/>
          <p:cNvSpPr txBox="1">
            <a:spLocks noChangeArrowheads="1"/>
          </p:cNvSpPr>
          <p:nvPr/>
        </p:nvSpPr>
        <p:spPr bwMode="auto">
          <a:xfrm>
            <a:off x="6011863" y="5805488"/>
            <a:ext cx="1441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/>
              <a:t>Eucaryotes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663AACE-EC4F-4743-98FB-8C880EEF6DD7}" type="slidenum">
              <a:rPr lang="fr-FR" smtClean="0"/>
              <a:pPr/>
              <a:t>3</a:t>
            </a:fld>
            <a:endParaRPr lang="fr-FR" smtClean="0"/>
          </a:p>
        </p:txBody>
      </p:sp>
      <p:pic>
        <p:nvPicPr>
          <p:cNvPr id="16386" name="Picture 2" descr="C:\Users\MelanieDT\Documents\Méla\Ottawa\ENSEIGNEMENT\BIO1540\Campbell pictures\Fichiers JPEG\Chapitre 17\Figure_17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191" y="3301330"/>
            <a:ext cx="5329113" cy="351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7"/>
          <p:cNvSpPr txBox="1">
            <a:spLocks noChangeArrowheads="1"/>
          </p:cNvSpPr>
          <p:nvPr/>
        </p:nvSpPr>
        <p:spPr bwMode="auto">
          <a:xfrm>
            <a:off x="0" y="116632"/>
            <a:ext cx="896448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Un </a:t>
            </a:r>
            <a:r>
              <a:rPr lang="en-CA" dirty="0" err="1">
                <a:latin typeface="Franklin Gothic Book" pitchFamily="34" charset="0"/>
              </a:rPr>
              <a:t>gène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est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une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séquence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codant</a:t>
            </a:r>
            <a:r>
              <a:rPr lang="en-CA" dirty="0">
                <a:latin typeface="Franklin Gothic Book" pitchFamily="34" charset="0"/>
              </a:rPr>
              <a:t> pour </a:t>
            </a:r>
            <a:r>
              <a:rPr lang="en-CA" dirty="0" err="1">
                <a:latin typeface="Franklin Gothic Book" pitchFamily="34" charset="0"/>
              </a:rPr>
              <a:t>une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protéine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La </a:t>
            </a:r>
            <a:r>
              <a:rPr lang="en-CA" dirty="0" err="1">
                <a:latin typeface="Franklin Gothic Book" pitchFamily="34" charset="0"/>
              </a:rPr>
              <a:t>séquence</a:t>
            </a:r>
            <a:r>
              <a:rPr lang="en-CA" dirty="0">
                <a:latin typeface="Franklin Gothic Book" pitchFamily="34" charset="0"/>
              </a:rPr>
              <a:t> du </a:t>
            </a:r>
            <a:r>
              <a:rPr lang="en-CA" dirty="0" err="1">
                <a:latin typeface="Franklin Gothic Book" pitchFamily="34" charset="0"/>
              </a:rPr>
              <a:t>gène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est</a:t>
            </a:r>
            <a:r>
              <a:rPr lang="en-CA" dirty="0">
                <a:latin typeface="Franklin Gothic Book" pitchFamily="34" charset="0"/>
              </a:rPr>
              <a:t> la </a:t>
            </a:r>
            <a:r>
              <a:rPr lang="en-CA" dirty="0" err="1">
                <a:latin typeface="Franklin Gothic Book" pitchFamily="34" charset="0"/>
              </a:rPr>
              <a:t>série</a:t>
            </a:r>
            <a:r>
              <a:rPr lang="en-CA" dirty="0">
                <a:latin typeface="Franklin Gothic Book" pitchFamily="34" charset="0"/>
              </a:rPr>
              <a:t> de bases </a:t>
            </a:r>
            <a:r>
              <a:rPr lang="en-CA" dirty="0" err="1">
                <a:latin typeface="Franklin Gothic Book" pitchFamily="34" charset="0"/>
              </a:rPr>
              <a:t>constituant</a:t>
            </a:r>
            <a:r>
              <a:rPr lang="en-CA" dirty="0">
                <a:latin typeface="Franklin Gothic Book" pitchFamily="34" charset="0"/>
              </a:rPr>
              <a:t> la </a:t>
            </a:r>
            <a:r>
              <a:rPr lang="en-CA" dirty="0" err="1">
                <a:latin typeface="Franklin Gothic Book" pitchFamily="34" charset="0"/>
              </a:rPr>
              <a:t>molécule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d’ADN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Par </a:t>
            </a:r>
            <a:r>
              <a:rPr lang="en-CA" dirty="0" err="1">
                <a:latin typeface="Franklin Gothic Book" pitchFamily="34" charset="0"/>
              </a:rPr>
              <a:t>complémentarité</a:t>
            </a:r>
            <a:r>
              <a:rPr lang="en-CA" dirty="0">
                <a:latin typeface="Franklin Gothic Book" pitchFamily="34" charset="0"/>
              </a:rPr>
              <a:t> des bases, </a:t>
            </a:r>
            <a:r>
              <a:rPr lang="en-CA" dirty="0" err="1">
                <a:latin typeface="Franklin Gothic Book" pitchFamily="34" charset="0"/>
              </a:rPr>
              <a:t>l’ARNm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transcrit</a:t>
            </a:r>
            <a:r>
              <a:rPr lang="en-CA" dirty="0">
                <a:latin typeface="Franklin Gothic Book" pitchFamily="34" charset="0"/>
              </a:rPr>
              <a:t> à </a:t>
            </a:r>
            <a:r>
              <a:rPr lang="en-CA" dirty="0" err="1">
                <a:latin typeface="Franklin Gothic Book" pitchFamily="34" charset="0"/>
              </a:rPr>
              <a:t>partir</a:t>
            </a:r>
            <a:r>
              <a:rPr lang="en-CA" dirty="0">
                <a:latin typeface="Franklin Gothic Book" pitchFamily="34" charset="0"/>
              </a:rPr>
              <a:t> de </a:t>
            </a:r>
            <a:r>
              <a:rPr lang="en-CA" dirty="0" err="1">
                <a:latin typeface="Franklin Gothic Book" pitchFamily="34" charset="0"/>
              </a:rPr>
              <a:t>cette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séquence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d’ADN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porte</a:t>
            </a:r>
            <a:r>
              <a:rPr lang="en-CA" dirty="0">
                <a:latin typeface="Franklin Gothic Book" pitchFamily="34" charset="0"/>
              </a:rPr>
              <a:t> la </a:t>
            </a:r>
            <a:r>
              <a:rPr lang="en-CA" dirty="0" err="1">
                <a:latin typeface="Franklin Gothic Book" pitchFamily="34" charset="0"/>
              </a:rPr>
              <a:t>même</a:t>
            </a:r>
            <a:r>
              <a:rPr lang="en-CA" dirty="0">
                <a:latin typeface="Franklin Gothic Book" pitchFamily="34" charset="0"/>
              </a:rPr>
              <a:t> information</a:t>
            </a:r>
          </a:p>
          <a:p>
            <a:pPr>
              <a:buClr>
                <a:srgbClr val="FF66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La lecture de </a:t>
            </a:r>
            <a:r>
              <a:rPr lang="en-CA" dirty="0" err="1">
                <a:latin typeface="Franklin Gothic Book" pitchFamily="34" charset="0"/>
              </a:rPr>
              <a:t>cette</a:t>
            </a:r>
            <a:r>
              <a:rPr lang="en-CA" dirty="0">
                <a:latin typeface="Franklin Gothic Book" pitchFamily="34" charset="0"/>
              </a:rPr>
              <a:t> information ARN </a:t>
            </a:r>
            <a:r>
              <a:rPr lang="en-CA" dirty="0" err="1">
                <a:latin typeface="Franklin Gothic Book" pitchFamily="34" charset="0"/>
              </a:rPr>
              <a:t>est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ensuite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utilisée</a:t>
            </a:r>
            <a:r>
              <a:rPr lang="en-CA" dirty="0">
                <a:latin typeface="Franklin Gothic Book" pitchFamily="34" charset="0"/>
              </a:rPr>
              <a:t> pendant la </a:t>
            </a:r>
            <a:r>
              <a:rPr lang="en-CA" dirty="0" err="1">
                <a:latin typeface="Franklin Gothic Book" pitchFamily="34" charset="0"/>
              </a:rPr>
              <a:t>traduction</a:t>
            </a:r>
            <a:r>
              <a:rPr lang="en-CA" dirty="0">
                <a:latin typeface="Franklin Gothic Book" pitchFamily="34" charset="0"/>
              </a:rPr>
              <a:t> pour </a:t>
            </a:r>
            <a:r>
              <a:rPr lang="en-CA" dirty="0" err="1">
                <a:latin typeface="Franklin Gothic Book" pitchFamily="34" charset="0"/>
              </a:rPr>
              <a:t>synthétiser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une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protéine</a:t>
            </a:r>
            <a:r>
              <a:rPr lang="en-CA" dirty="0">
                <a:latin typeface="Franklin Gothic Book" pitchFamily="34" charset="0"/>
              </a:rPr>
              <a:t> </a:t>
            </a:r>
          </a:p>
          <a:p>
            <a:pPr>
              <a:buClr>
                <a:srgbClr val="FF66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 Structure de </a:t>
            </a:r>
            <a:r>
              <a:rPr lang="en-CA" dirty="0" err="1">
                <a:latin typeface="Franklin Gothic Book" pitchFamily="34" charset="0"/>
              </a:rPr>
              <a:t>l’ARNm</a:t>
            </a:r>
            <a:r>
              <a:rPr lang="en-CA" dirty="0">
                <a:latin typeface="Franklin Gothic Book" pitchFamily="34" charset="0"/>
              </a:rPr>
              <a:t>: </a:t>
            </a:r>
            <a:r>
              <a:rPr lang="en-CA" dirty="0" err="1">
                <a:latin typeface="Franklin Gothic Book" pitchFamily="34" charset="0"/>
              </a:rPr>
              <a:t>monocaténaire</a:t>
            </a:r>
            <a:r>
              <a:rPr lang="en-CA" dirty="0">
                <a:latin typeface="Franklin Gothic Book" pitchFamily="34" charset="0"/>
              </a:rPr>
              <a:t>, </a:t>
            </a:r>
            <a:r>
              <a:rPr lang="en-CA" dirty="0" err="1">
                <a:latin typeface="Franklin Gothic Book" pitchFamily="34" charset="0"/>
              </a:rPr>
              <a:t>longueur</a:t>
            </a:r>
            <a:r>
              <a:rPr lang="en-CA" dirty="0">
                <a:latin typeface="Franklin Gothic Book" pitchFamily="34" charset="0"/>
              </a:rPr>
              <a:t> variable</a:t>
            </a:r>
            <a:endParaRPr lang="fr-FR" dirty="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0D5FAF7-2D8F-474F-ABD9-664F363EFB38}" type="slidenum">
              <a:rPr lang="fr-FR" smtClean="0"/>
              <a:pPr/>
              <a:t>4</a:t>
            </a:fld>
            <a:endParaRPr lang="fr-FR" smtClean="0"/>
          </a:p>
        </p:txBody>
      </p:sp>
      <p:pic>
        <p:nvPicPr>
          <p:cNvPr id="17410" name="Picture 2" descr="C:\Users\MelanieDT\Documents\Méla\Ottawa\ENSEIGNEMENT\BIO1540\Campbell pictures\Fichiers JPEG\Chapitre 17\Figure_17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0554" y="1557338"/>
            <a:ext cx="5187950" cy="373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ZoneTexte 2"/>
          <p:cNvSpPr txBox="1">
            <a:spLocks noChangeArrowheads="1"/>
          </p:cNvSpPr>
          <p:nvPr/>
        </p:nvSpPr>
        <p:spPr bwMode="auto">
          <a:xfrm>
            <a:off x="1763663" y="332656"/>
            <a:ext cx="64087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200" b="1" dirty="0">
                <a:latin typeface="Calibri" pitchFamily="34" charset="0"/>
              </a:rPr>
              <a:t>La transcription </a:t>
            </a:r>
            <a:r>
              <a:rPr lang="en-CA" sz="2200" b="1" dirty="0" err="1">
                <a:latin typeface="Calibri" pitchFamily="34" charset="0"/>
              </a:rPr>
              <a:t>est</a:t>
            </a:r>
            <a:r>
              <a:rPr lang="en-CA" sz="2200" b="1" dirty="0">
                <a:latin typeface="Calibri" pitchFamily="34" charset="0"/>
              </a:rPr>
              <a:t> </a:t>
            </a:r>
            <a:r>
              <a:rPr lang="en-CA" sz="2200" b="1" dirty="0" err="1">
                <a:latin typeface="Calibri" pitchFamily="34" charset="0"/>
              </a:rPr>
              <a:t>assurée</a:t>
            </a:r>
            <a:r>
              <a:rPr lang="en-CA" sz="2200" b="1" dirty="0">
                <a:latin typeface="Calibri" pitchFamily="34" charset="0"/>
              </a:rPr>
              <a:t> par </a:t>
            </a:r>
            <a:r>
              <a:rPr lang="en-CA" sz="2200" b="1" dirty="0" err="1">
                <a:latin typeface="Calibri" pitchFamily="34" charset="0"/>
              </a:rPr>
              <a:t>l’ARN</a:t>
            </a:r>
            <a:r>
              <a:rPr lang="en-CA" sz="2200" b="1" dirty="0">
                <a:latin typeface="Calibri" pitchFamily="34" charset="0"/>
              </a:rPr>
              <a:t> </a:t>
            </a:r>
            <a:r>
              <a:rPr lang="en-CA" sz="2200" b="1" dirty="0" err="1">
                <a:latin typeface="Calibri" pitchFamily="34" charset="0"/>
              </a:rPr>
              <a:t>polymérase</a:t>
            </a:r>
            <a:r>
              <a:rPr lang="en-CA" sz="2200" b="1" dirty="0">
                <a:latin typeface="Calibri" pitchFamily="34" charset="0"/>
              </a:rPr>
              <a:t> II</a:t>
            </a:r>
          </a:p>
          <a:p>
            <a:endParaRPr lang="en-CA" sz="2200" dirty="0">
              <a:latin typeface="Calibri" pitchFamily="34" charset="0"/>
            </a:endParaRPr>
          </a:p>
        </p:txBody>
      </p:sp>
      <p:sp>
        <p:nvSpPr>
          <p:cNvPr id="17413" name="Line 23"/>
          <p:cNvSpPr>
            <a:spLocks noChangeShapeType="1"/>
          </p:cNvSpPr>
          <p:nvPr/>
        </p:nvSpPr>
        <p:spPr bwMode="auto">
          <a:xfrm>
            <a:off x="647700" y="6237288"/>
            <a:ext cx="8137525" cy="0"/>
          </a:xfrm>
          <a:prstGeom prst="line">
            <a:avLst/>
          </a:prstGeom>
          <a:noFill/>
          <a:ln w="57150">
            <a:solidFill>
              <a:srgbClr val="CC6600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7414" name="Text Box 3"/>
          <p:cNvSpPr txBox="1">
            <a:spLocks noChangeArrowheads="1"/>
          </p:cNvSpPr>
          <p:nvPr/>
        </p:nvSpPr>
        <p:spPr bwMode="auto">
          <a:xfrm>
            <a:off x="4162425" y="6237288"/>
            <a:ext cx="4297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400">
                <a:latin typeface="Franklin Gothic Book" pitchFamily="34" charset="0"/>
              </a:rPr>
              <a:t>BIO1540 –  La transcription chez les eucaryotes - Page</a:t>
            </a:r>
          </a:p>
        </p:txBody>
      </p:sp>
      <p:sp>
        <p:nvSpPr>
          <p:cNvPr id="17415" name="ZoneTexte 2"/>
          <p:cNvSpPr txBox="1">
            <a:spLocks noChangeArrowheads="1"/>
          </p:cNvSpPr>
          <p:nvPr/>
        </p:nvSpPr>
        <p:spPr bwMode="auto">
          <a:xfrm>
            <a:off x="250825" y="3182938"/>
            <a:ext cx="3563938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en-CA" b="1" dirty="0">
                <a:latin typeface="Franklin Gothic Book" pitchFamily="34" charset="0"/>
              </a:rPr>
              <a:t> ETAPE 1</a:t>
            </a:r>
            <a:r>
              <a:rPr lang="en-CA" dirty="0">
                <a:latin typeface="Franklin Gothic Book" pitchFamily="34" charset="0"/>
              </a:rPr>
              <a:t> = </a:t>
            </a:r>
            <a:r>
              <a:rPr lang="en-CA" b="1" dirty="0" err="1">
                <a:latin typeface="Franklin Gothic Book" pitchFamily="34" charset="0"/>
              </a:rPr>
              <a:t>L’initiation</a:t>
            </a:r>
            <a:r>
              <a:rPr lang="en-CA" dirty="0">
                <a:latin typeface="Franklin Gothic Book" pitchFamily="34" charset="0"/>
              </a:rPr>
              <a:t> </a:t>
            </a:r>
          </a:p>
          <a:p>
            <a:pPr>
              <a:buClr>
                <a:srgbClr val="FF6600"/>
              </a:buClr>
              <a:buFont typeface="Wingdings" pitchFamily="2" charset="2"/>
              <a:buNone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 typeface="Wingdings" pitchFamily="2" charset="2"/>
              <a:buNone/>
            </a:pPr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Positionnement</a:t>
            </a:r>
            <a:r>
              <a:rPr lang="en-CA" dirty="0">
                <a:latin typeface="Franklin Gothic Book" pitchFamily="34" charset="0"/>
              </a:rPr>
              <a:t> de </a:t>
            </a:r>
            <a:r>
              <a:rPr lang="en-CA" dirty="0" err="1">
                <a:latin typeface="Franklin Gothic Book" pitchFamily="34" charset="0"/>
              </a:rPr>
              <a:t>l’</a:t>
            </a:r>
            <a:r>
              <a:rPr lang="en-CA" b="1" dirty="0" err="1">
                <a:latin typeface="Franklin Gothic Book" pitchFamily="34" charset="0"/>
              </a:rPr>
              <a:t>ARN</a:t>
            </a:r>
            <a:r>
              <a:rPr lang="en-CA" b="1" dirty="0">
                <a:latin typeface="Franklin Gothic Book" pitchFamily="34" charset="0"/>
              </a:rPr>
              <a:t> </a:t>
            </a:r>
            <a:r>
              <a:rPr lang="en-CA" b="1" dirty="0" err="1">
                <a:latin typeface="Franklin Gothic Book" pitchFamily="34" charset="0"/>
              </a:rPr>
              <a:t>polymérase</a:t>
            </a:r>
            <a:r>
              <a:rPr lang="en-CA" b="1" dirty="0">
                <a:latin typeface="Franklin Gothic Book" pitchFamily="34" charset="0"/>
              </a:rPr>
              <a:t> II</a:t>
            </a:r>
            <a:r>
              <a:rPr lang="en-CA" dirty="0">
                <a:latin typeface="Franklin Gothic Book" pitchFamily="34" charset="0"/>
              </a:rPr>
              <a:t> au bon </a:t>
            </a:r>
            <a:r>
              <a:rPr lang="en-CA" dirty="0" err="1">
                <a:latin typeface="Franklin Gothic Book" pitchFamily="34" charset="0"/>
              </a:rPr>
              <a:t>endroit</a:t>
            </a:r>
            <a:r>
              <a:rPr lang="en-CA" dirty="0">
                <a:latin typeface="Franklin Gothic Book" pitchFamily="34" charset="0"/>
              </a:rPr>
              <a:t> et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la </a:t>
            </a:r>
            <a:r>
              <a:rPr lang="en-CA" dirty="0" err="1">
                <a:latin typeface="Franklin Gothic Book" pitchFamily="34" charset="0"/>
              </a:rPr>
              <a:t>bonne</a:t>
            </a:r>
            <a:r>
              <a:rPr lang="en-CA" dirty="0">
                <a:latin typeface="Franklin Gothic Book" pitchFamily="34" charset="0"/>
              </a:rPr>
              <a:t> orientation pour lire </a:t>
            </a:r>
            <a:r>
              <a:rPr lang="en-CA" dirty="0" err="1">
                <a:latin typeface="Franklin Gothic Book" pitchFamily="34" charset="0"/>
              </a:rPr>
              <a:t>l’ADN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-L’ARN </a:t>
            </a:r>
            <a:r>
              <a:rPr lang="en-CA" dirty="0" err="1">
                <a:latin typeface="Franklin Gothic Book" pitchFamily="34" charset="0"/>
              </a:rPr>
              <a:t>polymérase</a:t>
            </a:r>
            <a:r>
              <a:rPr lang="en-CA" dirty="0">
                <a:latin typeface="Franklin Gothic Book" pitchFamily="34" charset="0"/>
              </a:rPr>
              <a:t> II  </a:t>
            </a:r>
            <a:r>
              <a:rPr lang="en-CA" dirty="0" err="1">
                <a:latin typeface="Franklin Gothic Book" pitchFamily="34" charset="0"/>
              </a:rPr>
              <a:t>peut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ouvrir</a:t>
            </a:r>
            <a:r>
              <a:rPr lang="en-CA" dirty="0">
                <a:latin typeface="Franklin Gothic Book" pitchFamily="34" charset="0"/>
              </a:rPr>
              <a:t> la double </a:t>
            </a:r>
            <a:r>
              <a:rPr lang="en-CA" dirty="0" err="1">
                <a:latin typeface="Franklin Gothic Book" pitchFamily="34" charset="0"/>
              </a:rPr>
              <a:t>hélice</a:t>
            </a:r>
            <a:r>
              <a:rPr lang="en-CA" dirty="0">
                <a:latin typeface="Franklin Gothic Book" pitchFamily="34" charset="0"/>
              </a:rPr>
              <a:t> et </a:t>
            </a:r>
            <a:r>
              <a:rPr lang="en-CA" dirty="0" err="1">
                <a:latin typeface="Franklin Gothic Book" pitchFamily="34" charset="0"/>
              </a:rPr>
              <a:t>synthétiser</a:t>
            </a:r>
            <a:r>
              <a:rPr lang="en-CA" dirty="0">
                <a:latin typeface="Franklin Gothic Book" pitchFamily="34" charset="0"/>
              </a:rPr>
              <a:t> le </a:t>
            </a:r>
            <a:r>
              <a:rPr lang="en-CA" dirty="0" err="1">
                <a:latin typeface="Franklin Gothic Book" pitchFamily="34" charset="0"/>
              </a:rPr>
              <a:t>brin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d’ARN</a:t>
            </a:r>
            <a:r>
              <a:rPr lang="en-CA" dirty="0">
                <a:latin typeface="Franklin Gothic Book" pitchFamily="34" charset="0"/>
              </a:rPr>
              <a:t> 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17416" name="ZoneTexte 2"/>
          <p:cNvSpPr txBox="1">
            <a:spLocks noChangeArrowheads="1"/>
          </p:cNvSpPr>
          <p:nvPr/>
        </p:nvSpPr>
        <p:spPr bwMode="auto">
          <a:xfrm>
            <a:off x="250825" y="1341438"/>
            <a:ext cx="356393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en-CA" b="1" dirty="0">
                <a:latin typeface="Franklin Gothic Book" pitchFamily="34" charset="0"/>
              </a:rPr>
              <a:t> </a:t>
            </a:r>
            <a:r>
              <a:rPr lang="en-CA" b="1" dirty="0" smtClean="0">
                <a:latin typeface="Franklin Gothic Book" pitchFamily="34" charset="0"/>
              </a:rPr>
              <a:t>4 </a:t>
            </a:r>
            <a:r>
              <a:rPr lang="en-CA" b="1" dirty="0" err="1">
                <a:latin typeface="Franklin Gothic Book" pitchFamily="34" charset="0"/>
              </a:rPr>
              <a:t>étapes</a:t>
            </a:r>
            <a:r>
              <a:rPr lang="en-CA" b="1" dirty="0">
                <a:latin typeface="Franklin Gothic Book" pitchFamily="34" charset="0"/>
              </a:rPr>
              <a:t> :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 typeface="Wingdings" pitchFamily="2" charset="2"/>
              <a:buNone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 typeface="Wingdings" pitchFamily="2" charset="2"/>
              <a:buNone/>
            </a:pPr>
            <a:r>
              <a:rPr lang="en-CA" dirty="0">
                <a:latin typeface="Franklin Gothic Book" pitchFamily="34" charset="0"/>
              </a:rPr>
              <a:t>-Initiation</a:t>
            </a:r>
          </a:p>
          <a:p>
            <a:pPr>
              <a:buClr>
                <a:srgbClr val="FF6600"/>
              </a:buClr>
              <a:buFont typeface="Wingdings" pitchFamily="2" charset="2"/>
              <a:buNone/>
            </a:pPr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Élongation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 typeface="Wingdings" pitchFamily="2" charset="2"/>
              <a:buNone/>
            </a:pPr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Terminaison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 typeface="Wingdings" pitchFamily="2" charset="2"/>
              <a:buNone/>
            </a:pPr>
            <a:r>
              <a:rPr lang="en-CA" dirty="0">
                <a:latin typeface="Franklin Gothic Book" pitchFamily="34" charset="0"/>
              </a:rPr>
              <a:t>-</a:t>
            </a:r>
            <a:r>
              <a:rPr lang="en-CA" i="1" dirty="0">
                <a:latin typeface="Franklin Gothic Book" pitchFamily="34" charset="0"/>
              </a:rPr>
              <a:t>Maturation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654B12E-715B-4889-952E-635B3BE3D0AE}" type="slidenum">
              <a:rPr lang="fr-FR" smtClean="0"/>
              <a:pPr/>
              <a:t>5</a:t>
            </a:fld>
            <a:endParaRPr lang="fr-FR" smtClean="0"/>
          </a:p>
        </p:txBody>
      </p:sp>
      <p:pic>
        <p:nvPicPr>
          <p:cNvPr id="18434" name="Picture 2" descr="C:\Users\MelanieDT\Documents\Méla\Ottawa\ENSEIGNEMENT\BIO1540\Campbell pictures\Fichiers JPEG\Chapitre 17\Figure_17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1563" y="1196975"/>
            <a:ext cx="5554662" cy="490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7"/>
          <p:cNvSpPr txBox="1">
            <a:spLocks noChangeArrowheads="1"/>
          </p:cNvSpPr>
          <p:nvPr/>
        </p:nvSpPr>
        <p:spPr bwMode="auto">
          <a:xfrm>
            <a:off x="217488" y="981075"/>
            <a:ext cx="3490912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en-CA" b="1">
                <a:latin typeface="Franklin Gothic Book" pitchFamily="34" charset="0"/>
              </a:rPr>
              <a:t> ETAPE 2 : élongation </a:t>
            </a:r>
          </a:p>
          <a:p>
            <a:pPr>
              <a:buClr>
                <a:srgbClr val="FF6600"/>
              </a:buClr>
              <a:buFont typeface="Wingdings" pitchFamily="2" charset="2"/>
              <a:buNone/>
            </a:pPr>
            <a:endParaRPr lang="en-CA" b="1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L’ARN polymérase II ajoute les nucléotides à l’extrémité 3` de la molécule d’ARN</a:t>
            </a:r>
          </a:p>
          <a:p>
            <a:r>
              <a:rPr lang="en-CA">
                <a:latin typeface="Franklin Gothic Book" pitchFamily="34" charset="0"/>
              </a:rPr>
              <a:t>L’élongation ne peut donc se faire que dans un </a:t>
            </a:r>
            <a:r>
              <a:rPr lang="en-CA" b="1">
                <a:latin typeface="Franklin Gothic Book" pitchFamily="34" charset="0"/>
              </a:rPr>
              <a:t>sens 5’-3’</a:t>
            </a:r>
          </a:p>
          <a:p>
            <a:r>
              <a:rPr lang="en-CA">
                <a:latin typeface="Franklin Gothic Book" pitchFamily="34" charset="0"/>
              </a:rPr>
              <a:t>+</a:t>
            </a: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L’élongation se fait par complémentarité du brin orienté 3’-5’ (brin codant)</a:t>
            </a:r>
          </a:p>
          <a:p>
            <a:endParaRPr lang="en-CA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en-CA" b="1">
                <a:latin typeface="Franklin Gothic Book" pitchFamily="34" charset="0"/>
              </a:rPr>
              <a:t> ETAPE 3: terminaison</a:t>
            </a:r>
            <a:endParaRPr lang="fr-FR" b="1">
              <a:latin typeface="Franklin Gothic Book" pitchFamily="34" charset="0"/>
            </a:endParaRPr>
          </a:p>
          <a:p>
            <a:pPr>
              <a:buClr>
                <a:srgbClr val="FF6600"/>
              </a:buClr>
            </a:pPr>
            <a:r>
              <a:rPr lang="en-CA">
                <a:latin typeface="Franklin Gothic Book" pitchFamily="34" charset="0"/>
              </a:rPr>
              <a:t>La transcription s’arrête quand la polymérase circule sur une séquence de </a:t>
            </a:r>
            <a:r>
              <a:rPr lang="en-CA" b="1">
                <a:latin typeface="Franklin Gothic Book" pitchFamily="34" charset="0"/>
              </a:rPr>
              <a:t>terminaison </a:t>
            </a:r>
            <a:endParaRPr lang="fr-FR" b="1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4FF73CB-06B0-454A-B620-CA5B61202287}" type="slidenum">
              <a:rPr lang="fr-FR" smtClean="0"/>
              <a:pPr/>
              <a:t>6</a:t>
            </a:fld>
            <a:endParaRPr lang="fr-FR" smtClean="0"/>
          </a:p>
        </p:txBody>
      </p:sp>
      <p:sp>
        <p:nvSpPr>
          <p:cNvPr id="21" name="Rectangle 20"/>
          <p:cNvSpPr/>
          <p:nvPr/>
        </p:nvSpPr>
        <p:spPr>
          <a:xfrm>
            <a:off x="996950" y="3163888"/>
            <a:ext cx="649288" cy="649287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1798638" y="1563688"/>
            <a:ext cx="649287" cy="161925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29700" name="Picture 2" descr="C:\Users\MelanieDT\Documents\Méla\Ottawa\ENSEIGNEMENT\BIO1540\Campbell pictures\Fichiers JPEG\Chapitre 17\Figure_17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4450" y="981075"/>
            <a:ext cx="5108575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ZoneTexte 13"/>
          <p:cNvSpPr txBox="1">
            <a:spLocks noChangeArrowheads="1"/>
          </p:cNvSpPr>
          <p:nvPr/>
        </p:nvSpPr>
        <p:spPr bwMode="auto">
          <a:xfrm>
            <a:off x="179388" y="1755775"/>
            <a:ext cx="3675062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Transcription des ARNm dans le noyau</a:t>
            </a:r>
          </a:p>
          <a:p>
            <a:pPr>
              <a:buClr>
                <a:srgbClr val="FF6600"/>
              </a:buClr>
              <a:buFontTx/>
              <a:buChar char="•"/>
            </a:pPr>
            <a:endParaRPr lang="en-CA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Doivent être exportés dans le cytoplasme</a:t>
            </a:r>
          </a:p>
          <a:p>
            <a:pPr>
              <a:buClr>
                <a:srgbClr val="FF6600"/>
              </a:buClr>
              <a:buFontTx/>
              <a:buChar char="•"/>
            </a:pPr>
            <a:endParaRPr lang="en-CA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Modifiés dans le noyau pour :</a:t>
            </a: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Stabilité des ARNm</a:t>
            </a: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Contrôle de leur sortie vers cytoplasme</a:t>
            </a: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Préparer à la traduction</a:t>
            </a:r>
            <a:endParaRPr lang="fr-FR">
              <a:latin typeface="Franklin Gothic Book" pitchFamily="34" charset="0"/>
            </a:endParaRPr>
          </a:p>
        </p:txBody>
      </p:sp>
      <p:sp>
        <p:nvSpPr>
          <p:cNvPr id="29703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Maturation des </a:t>
            </a:r>
            <a:r>
              <a:rPr lang="fr-CA" sz="2400" dirty="0" err="1" smtClean="0"/>
              <a:t>ARNm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4C29BA3-60F6-4BBD-9D71-53AB5C59C726}" type="slidenum">
              <a:rPr lang="fr-FR" smtClean="0"/>
              <a:pPr/>
              <a:t>7</a:t>
            </a:fld>
            <a:endParaRPr lang="fr-FR" smtClean="0"/>
          </a:p>
        </p:txBody>
      </p:sp>
      <p:pic>
        <p:nvPicPr>
          <p:cNvPr id="30722" name="Picture 2" descr="http://upload.wikimedia.org/wikipedia/commons/a/a7/Polyadenylati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0338" y="307975"/>
            <a:ext cx="4983162" cy="657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4716463" y="357188"/>
            <a:ext cx="2592387" cy="54451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6875463" y="3228975"/>
            <a:ext cx="1989137" cy="339725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6659563" y="5445125"/>
            <a:ext cx="2227262" cy="504825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6659563" y="6381750"/>
            <a:ext cx="1989137" cy="341313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934075" y="4076700"/>
            <a:ext cx="1989138" cy="341313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6034088" y="5103813"/>
            <a:ext cx="1989137" cy="34131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5978525" y="2887663"/>
            <a:ext cx="1989138" cy="34131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5657850" y="1873250"/>
            <a:ext cx="1989138" cy="169863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30731" name="ZoneTexte 1"/>
          <p:cNvSpPr txBox="1">
            <a:spLocks noChangeArrowheads="1"/>
          </p:cNvSpPr>
          <p:nvPr/>
        </p:nvSpPr>
        <p:spPr bwMode="auto">
          <a:xfrm>
            <a:off x="179388" y="2060575"/>
            <a:ext cx="3887787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>
                <a:latin typeface="Franklin Gothic Book" pitchFamily="34" charset="0"/>
              </a:rPr>
              <a:t>Clivage du pré-ARNm à 35 nt du signal de </a:t>
            </a:r>
            <a:r>
              <a:rPr lang="en-CA" b="1">
                <a:latin typeface="Franklin Gothic Book" pitchFamily="34" charset="0"/>
              </a:rPr>
              <a:t>poly-adénylation (poly-A)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Ajout de nucléotides à Adénine par la Poly-A polymérase=PAP (utilisation d’ATP) 50 à 200 A.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Liaison de la </a:t>
            </a:r>
            <a:r>
              <a:rPr lang="en-CA" b="1">
                <a:latin typeface="Franklin Gothic Book" pitchFamily="34" charset="0"/>
              </a:rPr>
              <a:t>PAB (</a:t>
            </a:r>
            <a:r>
              <a:rPr lang="en-CA" b="1" i="1">
                <a:latin typeface="Franklin Gothic Book" pitchFamily="34" charset="0"/>
              </a:rPr>
              <a:t>poly-A binding protein</a:t>
            </a:r>
            <a:r>
              <a:rPr lang="en-CA" b="1">
                <a:latin typeface="Franklin Gothic Book" pitchFamily="34" charset="0"/>
              </a:rPr>
              <a:t>)</a:t>
            </a:r>
            <a:r>
              <a:rPr lang="en-CA">
                <a:latin typeface="Franklin Gothic Book" pitchFamily="34" charset="0"/>
              </a:rPr>
              <a:t> sur la queue poly-A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Assure la stabilité de l’extrémité 3’ de l’ARNm</a:t>
            </a:r>
            <a:endParaRPr lang="fr-FR">
              <a:latin typeface="Franklin Gothic Book" pitchFamily="34" charset="0"/>
            </a:endParaRPr>
          </a:p>
        </p:txBody>
      </p:sp>
      <p:sp>
        <p:nvSpPr>
          <p:cNvPr id="30732" name="ZoneTexte 2"/>
          <p:cNvSpPr txBox="1">
            <a:spLocks noChangeArrowheads="1"/>
          </p:cNvSpPr>
          <p:nvPr/>
        </p:nvSpPr>
        <p:spPr bwMode="auto">
          <a:xfrm>
            <a:off x="6584950" y="3070225"/>
            <a:ext cx="627063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200">
                <a:latin typeface="Calibri" pitchFamily="34" charset="0"/>
              </a:rPr>
              <a:t>PAB</a:t>
            </a:r>
            <a:endParaRPr lang="fr-FR" sz="2200">
              <a:latin typeface="Calibri" pitchFamily="34" charset="0"/>
            </a:endParaRPr>
          </a:p>
        </p:txBody>
      </p:sp>
      <p:sp>
        <p:nvSpPr>
          <p:cNvPr id="30733" name="ZoneTexte 20"/>
          <p:cNvSpPr txBox="1">
            <a:spLocks noChangeArrowheads="1"/>
          </p:cNvSpPr>
          <p:nvPr/>
        </p:nvSpPr>
        <p:spPr bwMode="auto">
          <a:xfrm>
            <a:off x="7394575" y="3052763"/>
            <a:ext cx="6191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200">
                <a:latin typeface="Calibri" pitchFamily="34" charset="0"/>
              </a:rPr>
              <a:t>PAP</a:t>
            </a:r>
            <a:endParaRPr lang="fr-FR" sz="2200">
              <a:latin typeface="Calibri" pitchFamily="34" charset="0"/>
            </a:endParaRPr>
          </a:p>
        </p:txBody>
      </p:sp>
      <p:cxnSp>
        <p:nvCxnSpPr>
          <p:cNvPr id="22" name="Connecteur droit 21"/>
          <p:cNvCxnSpPr/>
          <p:nvPr/>
        </p:nvCxnSpPr>
        <p:spPr>
          <a:xfrm flipH="1">
            <a:off x="7485063" y="3381375"/>
            <a:ext cx="100012" cy="4587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ccolade fermante 5"/>
          <p:cNvSpPr/>
          <p:nvPr/>
        </p:nvSpPr>
        <p:spPr>
          <a:xfrm rot="16200000">
            <a:off x="7239794" y="4626769"/>
            <a:ext cx="342900" cy="2224088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30736" name="ZoneTexte 25"/>
          <p:cNvSpPr txBox="1">
            <a:spLocks noChangeArrowheads="1"/>
          </p:cNvSpPr>
          <p:nvPr/>
        </p:nvSpPr>
        <p:spPr bwMode="auto">
          <a:xfrm>
            <a:off x="6562725" y="5219700"/>
            <a:ext cx="175418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200">
                <a:latin typeface="Calibri" pitchFamily="34" charset="0"/>
              </a:rPr>
              <a:t>Queue poly-A</a:t>
            </a:r>
            <a:endParaRPr lang="fr-FR" sz="2200">
              <a:latin typeface="Calibri" pitchFamily="34" charset="0"/>
            </a:endParaRPr>
          </a:p>
        </p:txBody>
      </p:sp>
      <p:sp>
        <p:nvSpPr>
          <p:cNvPr id="30737" name="ZoneTexte 22"/>
          <p:cNvSpPr txBox="1">
            <a:spLocks noChangeArrowheads="1"/>
          </p:cNvSpPr>
          <p:nvPr/>
        </p:nvSpPr>
        <p:spPr bwMode="auto">
          <a:xfrm>
            <a:off x="179388" y="765175"/>
            <a:ext cx="336521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CA" sz="2200" dirty="0">
              <a:latin typeface="Calibri" pitchFamily="34" charset="0"/>
            </a:endParaRPr>
          </a:p>
          <a:p>
            <a:r>
              <a:rPr lang="en-CA" sz="2200" dirty="0">
                <a:latin typeface="Calibri" pitchFamily="34" charset="0"/>
              </a:rPr>
              <a:t>1. </a:t>
            </a:r>
            <a:r>
              <a:rPr lang="en-CA" sz="2200" dirty="0" err="1">
                <a:latin typeface="Calibri" pitchFamily="34" charset="0"/>
              </a:rPr>
              <a:t>Ajout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d’une</a:t>
            </a:r>
            <a:r>
              <a:rPr lang="en-CA" sz="2200" dirty="0">
                <a:latin typeface="Calibri" pitchFamily="34" charset="0"/>
              </a:rPr>
              <a:t> queue poly A</a:t>
            </a:r>
            <a:endParaRPr lang="fr-FR" sz="2200" dirty="0">
              <a:latin typeface="Calibri" pitchFamily="34" charset="0"/>
            </a:endParaRPr>
          </a:p>
        </p:txBody>
      </p:sp>
      <p:sp>
        <p:nvSpPr>
          <p:cNvPr id="30740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Maturation des </a:t>
            </a:r>
            <a:r>
              <a:rPr lang="fr-CA" sz="2400" dirty="0" err="1" smtClean="0"/>
              <a:t>ARNm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3F771A7-0904-49F7-8683-D16357F5A984}" type="slidenum">
              <a:rPr lang="fr-FR" smtClean="0"/>
              <a:pPr/>
              <a:t>8</a:t>
            </a:fld>
            <a:endParaRPr lang="fr-FR" smtClean="0"/>
          </a:p>
        </p:txBody>
      </p:sp>
      <p:pic>
        <p:nvPicPr>
          <p:cNvPr id="31746" name="Picture 2" descr="C:\Users\MelanieDT\Documents\Méla\Ottawa\ENSEIGNEMENT\BIO1540\Campbell pictures\Fichiers JPEG\Chapitre 17\Figure_17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3" y="1341438"/>
            <a:ext cx="8704262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179388" y="620713"/>
            <a:ext cx="27638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CA" sz="2200" dirty="0">
              <a:latin typeface="Calibri" pitchFamily="34" charset="0"/>
            </a:endParaRPr>
          </a:p>
          <a:p>
            <a:r>
              <a:rPr lang="en-CA" sz="2200" dirty="0">
                <a:latin typeface="Calibri" pitchFamily="34" charset="0"/>
              </a:rPr>
              <a:t>2. </a:t>
            </a:r>
            <a:r>
              <a:rPr lang="en-CA" sz="2200" dirty="0" err="1">
                <a:latin typeface="Calibri" pitchFamily="34" charset="0"/>
              </a:rPr>
              <a:t>Ajout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d’une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coiffe</a:t>
            </a:r>
            <a:r>
              <a:rPr lang="en-CA" sz="2200" dirty="0">
                <a:latin typeface="Calibri" pitchFamily="34" charset="0"/>
              </a:rPr>
              <a:t> 5’</a:t>
            </a:r>
            <a:endParaRPr lang="fr-FR" sz="2200" dirty="0">
              <a:latin typeface="Calibri" pitchFamily="34" charset="0"/>
            </a:endParaRPr>
          </a:p>
        </p:txBody>
      </p:sp>
      <p:sp>
        <p:nvSpPr>
          <p:cNvPr id="31748" name="ZoneTexte 11"/>
          <p:cNvSpPr txBox="1">
            <a:spLocks noChangeArrowheads="1"/>
          </p:cNvSpPr>
          <p:nvPr/>
        </p:nvSpPr>
        <p:spPr bwMode="auto">
          <a:xfrm>
            <a:off x="107950" y="3357563"/>
            <a:ext cx="40322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>
                <a:latin typeface="Franklin Gothic Book" pitchFamily="34" charset="0"/>
              </a:rPr>
              <a:t>-A l’extrémité 5’ : ajout d’une coiffe 5’ = nucléotide à guanine branché par ses groupements phosphate (7-methyl-guanosine)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-Stabilité de l’extrémité 5’</a:t>
            </a:r>
          </a:p>
          <a:p>
            <a:r>
              <a:rPr lang="en-CA">
                <a:latin typeface="Franklin Gothic Book" pitchFamily="34" charset="0"/>
              </a:rPr>
              <a:t>Reconnaissance de facteurs protéiques de la coiffe</a:t>
            </a:r>
            <a:endParaRPr lang="fr-FR">
              <a:latin typeface="Franklin Gothic Book" pitchFamily="34" charset="0"/>
            </a:endParaRPr>
          </a:p>
        </p:txBody>
      </p:sp>
      <p:pic>
        <p:nvPicPr>
          <p:cNvPr id="31749" name="Picture 2" descr="http://upload.wikimedia.org/wikipedia/commons/0/0a/5%27_cap_structure.png"/>
          <p:cNvPicPr>
            <a:picLocks noChangeAspect="1" noChangeArrowheads="1"/>
          </p:cNvPicPr>
          <p:nvPr/>
        </p:nvPicPr>
        <p:blipFill>
          <a:blip r:embed="rId3" cstate="print"/>
          <a:srcRect t="7974" b="9839"/>
          <a:stretch>
            <a:fillRect/>
          </a:stretch>
        </p:blipFill>
        <p:spPr bwMode="auto">
          <a:xfrm>
            <a:off x="3924300" y="2636838"/>
            <a:ext cx="5219700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2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Maturation des </a:t>
            </a:r>
            <a:r>
              <a:rPr lang="fr-CA" sz="2400" dirty="0" err="1" smtClean="0"/>
              <a:t>ARNm</a:t>
            </a:r>
            <a:endParaRPr lang="fr-CA" sz="2400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F5C6A31-AA65-4EB6-BBF1-E43375E03146}" type="slidenum">
              <a:rPr lang="fr-FR" smtClean="0"/>
              <a:pPr/>
              <a:t>9</a:t>
            </a:fld>
            <a:endParaRPr lang="fr-FR" smtClean="0"/>
          </a:p>
        </p:txBody>
      </p:sp>
      <p:pic>
        <p:nvPicPr>
          <p:cNvPr id="32770" name="Picture 2" descr="C:\Users\MelanieDT\Documents\Méla\Ottawa\ENSEIGNEMENT\BIO1540\Campbell pictures\Fichiers JPEG\Chapitre 17\Figure_17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288" y="1557338"/>
            <a:ext cx="8596312" cy="260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ZoneTexte 16"/>
          <p:cNvSpPr txBox="1">
            <a:spLocks noChangeArrowheads="1"/>
          </p:cNvSpPr>
          <p:nvPr/>
        </p:nvSpPr>
        <p:spPr bwMode="auto">
          <a:xfrm>
            <a:off x="179388" y="1125905"/>
            <a:ext cx="275690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200" dirty="0" smtClean="0">
                <a:latin typeface="Calibri" pitchFamily="34" charset="0"/>
              </a:rPr>
              <a:t>3</a:t>
            </a:r>
            <a:r>
              <a:rPr lang="en-CA" sz="2200" dirty="0">
                <a:latin typeface="Calibri" pitchFamily="34" charset="0"/>
              </a:rPr>
              <a:t>. </a:t>
            </a:r>
            <a:r>
              <a:rPr lang="en-CA" sz="2200" dirty="0" err="1">
                <a:latin typeface="Calibri" pitchFamily="34" charset="0"/>
              </a:rPr>
              <a:t>Épissage</a:t>
            </a:r>
            <a:r>
              <a:rPr lang="en-CA" sz="2200" dirty="0">
                <a:latin typeface="Calibri" pitchFamily="34" charset="0"/>
              </a:rPr>
              <a:t> ("splicing“)</a:t>
            </a:r>
          </a:p>
        </p:txBody>
      </p:sp>
      <p:sp>
        <p:nvSpPr>
          <p:cNvPr id="32772" name="ZoneTexte 18"/>
          <p:cNvSpPr txBox="1">
            <a:spLocks noChangeArrowheads="1"/>
          </p:cNvSpPr>
          <p:nvPr/>
        </p:nvSpPr>
        <p:spPr bwMode="auto">
          <a:xfrm>
            <a:off x="247650" y="4365625"/>
            <a:ext cx="773271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en-CA">
                <a:latin typeface="Franklin Gothic Book" pitchFamily="34" charset="0"/>
              </a:rPr>
              <a:t> Séquence de l’ARNm = exons codent pour protéines ; introns ne codent pas</a:t>
            </a:r>
          </a:p>
          <a:p>
            <a:endParaRPr lang="en-CA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Exon = extérieur du noyau</a:t>
            </a: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Intron = intérieur du noyau = excisé avant l’exportation de l’ARNm</a:t>
            </a:r>
          </a:p>
          <a:p>
            <a:endParaRPr lang="en-CA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en-CA">
                <a:latin typeface="Franklin Gothic Book" pitchFamily="34" charset="0"/>
              </a:rPr>
              <a:t> Épissage : Activité enzymatique; par le spliceosome </a:t>
            </a:r>
            <a:endParaRPr lang="fr-FR">
              <a:latin typeface="Franklin Gothic Book" pitchFamily="34" charset="0"/>
            </a:endParaRPr>
          </a:p>
        </p:txBody>
      </p:sp>
      <p:sp>
        <p:nvSpPr>
          <p:cNvPr id="32775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Maturation des </a:t>
            </a:r>
            <a:r>
              <a:rPr lang="fr-CA" sz="2400" dirty="0" err="1" smtClean="0"/>
              <a:t>ARNm</a:t>
            </a:r>
            <a:endParaRPr lang="fr-CA" sz="2400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course1.winona.edu/sberg/ILLUST/rRNA.jpg"/>
          <p:cNvPicPr>
            <a:picLocks noChangeAspect="1" noChangeArrowheads="1"/>
          </p:cNvPicPr>
          <p:nvPr/>
        </p:nvPicPr>
        <p:blipFill>
          <a:blip r:embed="rId2" cstate="print"/>
          <a:srcRect l="23332" t="8022" r="7394"/>
          <a:stretch>
            <a:fillRect/>
          </a:stretch>
        </p:blipFill>
        <p:spPr bwMode="auto">
          <a:xfrm>
            <a:off x="4121150" y="759544"/>
            <a:ext cx="4948238" cy="576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6594475" y="4724400"/>
            <a:ext cx="2036763" cy="720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4121150" y="4652963"/>
            <a:ext cx="2035175" cy="720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36871" name="ZoneTexte 3"/>
          <p:cNvSpPr txBox="1">
            <a:spLocks noChangeArrowheads="1"/>
          </p:cNvSpPr>
          <p:nvPr/>
        </p:nvSpPr>
        <p:spPr bwMode="auto">
          <a:xfrm>
            <a:off x="215900" y="1556792"/>
            <a:ext cx="399573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fr-FR" b="1" dirty="0">
                <a:latin typeface="Franklin Gothic Book" pitchFamily="34" charset="0"/>
              </a:rPr>
              <a:t> ARN </a:t>
            </a:r>
            <a:r>
              <a:rPr lang="fr-FR" b="1" dirty="0" err="1">
                <a:latin typeface="Franklin Gothic Book" pitchFamily="34" charset="0"/>
              </a:rPr>
              <a:t>ribosomiques</a:t>
            </a:r>
            <a:r>
              <a:rPr lang="fr-FR" dirty="0">
                <a:latin typeface="Franklin Gothic Book" pitchFamily="34" charset="0"/>
              </a:rPr>
              <a:t> = 80% des </a:t>
            </a:r>
            <a:r>
              <a:rPr lang="fr-FR" dirty="0" err="1">
                <a:latin typeface="Franklin Gothic Book" pitchFamily="34" charset="0"/>
              </a:rPr>
              <a:t>ARNs</a:t>
            </a:r>
            <a:r>
              <a:rPr lang="fr-FR" dirty="0">
                <a:latin typeface="Franklin Gothic Book" pitchFamily="34" charset="0"/>
              </a:rPr>
              <a:t> </a:t>
            </a:r>
            <a:r>
              <a:rPr lang="fr-FR" dirty="0" err="1">
                <a:latin typeface="Franklin Gothic Book" pitchFamily="34" charset="0"/>
              </a:rPr>
              <a:t>synthéthisés</a:t>
            </a:r>
            <a:endParaRPr lang="fr-FR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Plusieurs</a:t>
            </a:r>
            <a:r>
              <a:rPr lang="en-CA" dirty="0">
                <a:latin typeface="Franklin Gothic Book" pitchFamily="34" charset="0"/>
              </a:rPr>
              <a:t> copies des </a:t>
            </a:r>
            <a:r>
              <a:rPr lang="en-CA" dirty="0" err="1">
                <a:latin typeface="Franklin Gothic Book" pitchFamily="34" charset="0"/>
              </a:rPr>
              <a:t>gènes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un </a:t>
            </a:r>
            <a:r>
              <a:rPr lang="en-CA" dirty="0" err="1">
                <a:latin typeface="Franklin Gothic Book" pitchFamily="34" charset="0"/>
              </a:rPr>
              <a:t>génome</a:t>
            </a:r>
            <a:r>
              <a:rPr lang="en-CA" dirty="0">
                <a:latin typeface="Franklin Gothic Book" pitchFamily="34" charset="0"/>
              </a:rPr>
              <a:t> (200 chez H)</a:t>
            </a: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 smtClean="0">
                <a:latin typeface="Franklin Gothic Book" pitchFamily="34" charset="0"/>
              </a:rPr>
              <a:t>-</a:t>
            </a:r>
            <a:r>
              <a:rPr lang="en-CA" dirty="0">
                <a:latin typeface="Franklin Gothic Book" pitchFamily="34" charset="0"/>
              </a:rPr>
              <a:t>Un </a:t>
            </a:r>
            <a:r>
              <a:rPr lang="en-CA" dirty="0" err="1">
                <a:latin typeface="Franklin Gothic Book" pitchFamily="34" charset="0"/>
              </a:rPr>
              <a:t>transcrit</a:t>
            </a:r>
            <a:r>
              <a:rPr lang="en-CA" dirty="0">
                <a:latin typeface="Franklin Gothic Book" pitchFamily="34" charset="0"/>
              </a:rPr>
              <a:t> sans </a:t>
            </a:r>
            <a:r>
              <a:rPr lang="en-CA" dirty="0" err="1">
                <a:latin typeface="Franklin Gothic Book" pitchFamily="34" charset="0"/>
              </a:rPr>
              <a:t>coiffe</a:t>
            </a:r>
            <a:r>
              <a:rPr lang="en-CA" dirty="0">
                <a:latin typeface="Franklin Gothic Book" pitchFamily="34" charset="0"/>
              </a:rPr>
              <a:t> 5’ </a:t>
            </a:r>
            <a:r>
              <a:rPr lang="en-CA" dirty="0" err="1">
                <a:latin typeface="Franklin Gothic Book" pitchFamily="34" charset="0"/>
              </a:rPr>
              <a:t>ni</a:t>
            </a:r>
            <a:r>
              <a:rPr lang="en-CA" dirty="0">
                <a:latin typeface="Franklin Gothic Book" pitchFamily="34" charset="0"/>
              </a:rPr>
              <a:t> queue poly A</a:t>
            </a: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-Un </a:t>
            </a:r>
            <a:r>
              <a:rPr lang="en-CA" dirty="0" err="1">
                <a:latin typeface="Franklin Gothic Book" pitchFamily="34" charset="0"/>
              </a:rPr>
              <a:t>transcrit</a:t>
            </a:r>
            <a:r>
              <a:rPr lang="en-CA" dirty="0">
                <a:latin typeface="Franklin Gothic Book" pitchFamily="34" charset="0"/>
              </a:rPr>
              <a:t> unique pour les 3 </a:t>
            </a:r>
            <a:r>
              <a:rPr lang="en-CA" b="1" dirty="0" err="1">
                <a:latin typeface="Franklin Gothic Book" pitchFamily="34" charset="0"/>
              </a:rPr>
              <a:t>ARNr</a:t>
            </a:r>
            <a:r>
              <a:rPr lang="en-CA" b="1" dirty="0">
                <a:latin typeface="Franklin Gothic Book" pitchFamily="34" charset="0"/>
              </a:rPr>
              <a:t> 18S, 5.8S et </a:t>
            </a:r>
            <a:r>
              <a:rPr lang="en-CA" b="1" dirty="0" smtClean="0">
                <a:latin typeface="Franklin Gothic Book" pitchFamily="34" charset="0"/>
              </a:rPr>
              <a:t>28S</a:t>
            </a:r>
            <a:endParaRPr lang="en-CA" b="1" dirty="0">
              <a:latin typeface="Franklin Gothic Book" pitchFamily="34" charset="0"/>
            </a:endParaRPr>
          </a:p>
        </p:txBody>
      </p:sp>
      <p:sp>
        <p:nvSpPr>
          <p:cNvPr id="36874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err="1" smtClean="0"/>
              <a:t>ARNr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D3F4964-7030-4E5E-8CD6-4F4C3F0E93D3}" type="slidenum">
              <a:rPr lang="fr-FR" smtClean="0"/>
              <a:pPr/>
              <a:t>11</a:t>
            </a:fld>
            <a:endParaRPr lang="fr-FR" smtClean="0"/>
          </a:p>
        </p:txBody>
      </p:sp>
      <p:grpSp>
        <p:nvGrpSpPr>
          <p:cNvPr id="37890" name="Group 16"/>
          <p:cNvGrpSpPr>
            <a:grpSpLocks/>
          </p:cNvGrpSpPr>
          <p:nvPr/>
        </p:nvGrpSpPr>
        <p:grpSpPr bwMode="auto">
          <a:xfrm>
            <a:off x="323850" y="2303463"/>
            <a:ext cx="6704013" cy="3502025"/>
            <a:chOff x="13" y="799"/>
            <a:chExt cx="5415" cy="3476"/>
          </a:xfrm>
        </p:grpSpPr>
        <p:pic>
          <p:nvPicPr>
            <p:cNvPr id="37896" name="Picture 2" descr="http://academics.hamilton.edu/biology/kbart/image/nucleus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" y="799"/>
              <a:ext cx="2958" cy="3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Ellipse 6"/>
            <p:cNvSpPr/>
            <p:nvPr/>
          </p:nvSpPr>
          <p:spPr>
            <a:xfrm>
              <a:off x="975" y="2115"/>
              <a:ext cx="1226" cy="1224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/>
            </a:p>
          </p:txBody>
        </p:sp>
        <p:cxnSp>
          <p:nvCxnSpPr>
            <p:cNvPr id="9" name="Connecteur droit 8"/>
            <p:cNvCxnSpPr>
              <a:stCxn id="7" idx="7"/>
            </p:cNvCxnSpPr>
            <p:nvPr/>
          </p:nvCxnSpPr>
          <p:spPr>
            <a:xfrm flipV="1">
              <a:off x="2020" y="2023"/>
              <a:ext cx="1631" cy="271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899" name="ZoneTexte 9"/>
            <p:cNvSpPr txBox="1">
              <a:spLocks noChangeArrowheads="1"/>
            </p:cNvSpPr>
            <p:nvPr/>
          </p:nvSpPr>
          <p:spPr bwMode="auto">
            <a:xfrm>
              <a:off x="3606" y="1889"/>
              <a:ext cx="927" cy="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CA" sz="2200">
                  <a:latin typeface="Calibri" pitchFamily="34" charset="0"/>
                </a:rPr>
                <a:t>nucléole</a:t>
              </a:r>
              <a:endParaRPr lang="fr-FR" sz="2200">
                <a:latin typeface="Calibri" pitchFamily="34" charset="0"/>
              </a:endParaRPr>
            </a:p>
          </p:txBody>
        </p:sp>
        <p:cxnSp>
          <p:nvCxnSpPr>
            <p:cNvPr id="12" name="Connecteur droit 11"/>
            <p:cNvCxnSpPr/>
            <p:nvPr/>
          </p:nvCxnSpPr>
          <p:spPr>
            <a:xfrm flipV="1">
              <a:off x="2608" y="2537"/>
              <a:ext cx="1041" cy="21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901" name="ZoneTexte 12"/>
            <p:cNvSpPr txBox="1">
              <a:spLocks noChangeArrowheads="1"/>
            </p:cNvSpPr>
            <p:nvPr/>
          </p:nvSpPr>
          <p:spPr bwMode="auto">
            <a:xfrm>
              <a:off x="3606" y="2387"/>
              <a:ext cx="1822" cy="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CA" sz="2200">
                  <a:latin typeface="Calibri" pitchFamily="34" charset="0"/>
                </a:rPr>
                <a:t>hétérochromatine</a:t>
              </a:r>
              <a:endParaRPr lang="fr-FR" sz="2200">
                <a:latin typeface="Calibri" pitchFamily="34" charset="0"/>
              </a:endParaRPr>
            </a:p>
          </p:txBody>
        </p:sp>
        <p:cxnSp>
          <p:nvCxnSpPr>
            <p:cNvPr id="14" name="Connecteur droit 13"/>
            <p:cNvCxnSpPr>
              <a:endCxn id="37903" idx="1"/>
            </p:cNvCxnSpPr>
            <p:nvPr/>
          </p:nvCxnSpPr>
          <p:spPr>
            <a:xfrm flipV="1">
              <a:off x="2263" y="2849"/>
              <a:ext cx="1386" cy="20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903" name="ZoneTexte 14"/>
            <p:cNvSpPr txBox="1">
              <a:spLocks noChangeArrowheads="1"/>
            </p:cNvSpPr>
            <p:nvPr/>
          </p:nvSpPr>
          <p:spPr bwMode="auto">
            <a:xfrm>
              <a:off x="3651" y="2713"/>
              <a:ext cx="1436" cy="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CA" sz="2200">
                  <a:latin typeface="Calibri" pitchFamily="34" charset="0"/>
                </a:rPr>
                <a:t>euchromatine</a:t>
              </a:r>
              <a:endParaRPr lang="fr-FR" sz="2200">
                <a:latin typeface="Calibri" pitchFamily="34" charset="0"/>
              </a:endParaRPr>
            </a:p>
          </p:txBody>
        </p:sp>
      </p:grpSp>
      <p:sp>
        <p:nvSpPr>
          <p:cNvPr id="37891" name="ZoneTexte 1"/>
          <p:cNvSpPr txBox="1">
            <a:spLocks noChangeArrowheads="1"/>
          </p:cNvSpPr>
          <p:nvPr/>
        </p:nvSpPr>
        <p:spPr bwMode="auto">
          <a:xfrm>
            <a:off x="4356100" y="766763"/>
            <a:ext cx="438785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Tous</a:t>
            </a:r>
            <a:r>
              <a:rPr lang="en-CA" dirty="0">
                <a:latin typeface="Franklin Gothic Book" pitchFamily="34" charset="0"/>
              </a:rPr>
              <a:t> les </a:t>
            </a:r>
            <a:r>
              <a:rPr lang="en-CA" dirty="0" err="1">
                <a:latin typeface="Franklin Gothic Book" pitchFamily="34" charset="0"/>
              </a:rPr>
              <a:t>gènes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codant</a:t>
            </a:r>
            <a:r>
              <a:rPr lang="en-CA" dirty="0">
                <a:latin typeface="Franklin Gothic Book" pitchFamily="34" charset="0"/>
              </a:rPr>
              <a:t> pour les </a:t>
            </a:r>
            <a:r>
              <a:rPr lang="en-CA" dirty="0" err="1">
                <a:latin typeface="Franklin Gothic Book" pitchFamily="34" charset="0"/>
              </a:rPr>
              <a:t>ARNr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sont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rassemblés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le </a:t>
            </a:r>
            <a:r>
              <a:rPr lang="en-CA" dirty="0" err="1">
                <a:latin typeface="Franklin Gothic Book" pitchFamily="34" charset="0"/>
              </a:rPr>
              <a:t>nucléole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-Zones </a:t>
            </a:r>
            <a:r>
              <a:rPr lang="en-CA" dirty="0" err="1">
                <a:latin typeface="Franklin Gothic Book" pitchFamily="34" charset="0"/>
              </a:rPr>
              <a:t>d’importation</a:t>
            </a:r>
            <a:r>
              <a:rPr lang="en-CA" dirty="0">
                <a:latin typeface="Franklin Gothic Book" pitchFamily="34" charset="0"/>
              </a:rPr>
              <a:t> des </a:t>
            </a:r>
            <a:r>
              <a:rPr lang="en-CA" dirty="0" err="1">
                <a:latin typeface="Franklin Gothic Book" pitchFamily="34" charset="0"/>
              </a:rPr>
              <a:t>protéines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ribosomiques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-Début </a:t>
            </a:r>
            <a:r>
              <a:rPr lang="en-CA" dirty="0" err="1">
                <a:latin typeface="Franklin Gothic Book" pitchFamily="34" charset="0"/>
              </a:rPr>
              <a:t>d’assemblage</a:t>
            </a:r>
            <a:r>
              <a:rPr lang="en-CA" dirty="0">
                <a:latin typeface="Franklin Gothic Book" pitchFamily="34" charset="0"/>
              </a:rPr>
              <a:t> des ribosomes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37892" name="ZoneTexte 15"/>
          <p:cNvSpPr txBox="1">
            <a:spLocks noChangeArrowheads="1"/>
          </p:cNvSpPr>
          <p:nvPr/>
        </p:nvSpPr>
        <p:spPr bwMode="auto">
          <a:xfrm>
            <a:off x="5219700" y="260350"/>
            <a:ext cx="30019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200">
                <a:latin typeface="Calibri" pitchFamily="34" charset="0"/>
              </a:rPr>
              <a:t>Usine à transcription</a:t>
            </a:r>
            <a:endParaRPr lang="fr-FR" sz="2200">
              <a:latin typeface="Calibri" pitchFamily="34" charset="0"/>
            </a:endParaRPr>
          </a:p>
        </p:txBody>
      </p:sp>
      <p:sp>
        <p:nvSpPr>
          <p:cNvPr id="37895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smtClean="0"/>
              <a:t>Nucléole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9C8A113-0CE5-41ED-B699-5C7BD76E6114}" type="slidenum">
              <a:rPr lang="fr-FR" smtClean="0"/>
              <a:pPr/>
              <a:t>12</a:t>
            </a:fld>
            <a:endParaRPr lang="fr-FR" smtClean="0"/>
          </a:p>
        </p:txBody>
      </p:sp>
      <p:sp>
        <p:nvSpPr>
          <p:cNvPr id="5" name="Rectangle 4"/>
          <p:cNvSpPr/>
          <p:nvPr/>
        </p:nvSpPr>
        <p:spPr>
          <a:xfrm>
            <a:off x="1157288" y="3055938"/>
            <a:ext cx="1681162" cy="719137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38915" name="Picture 2" descr="http://www.nature.com/nrm/journal/v8/n10/images/nrm2255-f1.jpg"/>
          <p:cNvPicPr>
            <a:picLocks noChangeAspect="1" noChangeArrowheads="1"/>
          </p:cNvPicPr>
          <p:nvPr/>
        </p:nvPicPr>
        <p:blipFill>
          <a:blip r:embed="rId2" cstate="print"/>
          <a:srcRect l="-5"/>
          <a:stretch>
            <a:fillRect/>
          </a:stretch>
        </p:blipFill>
        <p:spPr bwMode="auto">
          <a:xfrm>
            <a:off x="1020316" y="903560"/>
            <a:ext cx="3695700" cy="576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2" descr="http://www.nature.com/nrm/journal/v8/n10/images/nrm2255-f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0231" y="903560"/>
            <a:ext cx="4086225" cy="576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9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err="1" smtClean="0"/>
              <a:t>ARNt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ZoneTexte 17"/>
          <p:cNvSpPr txBox="1">
            <a:spLocks noChangeArrowheads="1"/>
          </p:cNvSpPr>
          <p:nvPr/>
        </p:nvSpPr>
        <p:spPr bwMode="auto">
          <a:xfrm>
            <a:off x="34925" y="2852936"/>
            <a:ext cx="91694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sz="2200" b="1" dirty="0" smtClean="0">
                <a:latin typeface="Franklin Gothic Book" pitchFamily="34" charset="0"/>
              </a:rPr>
              <a:t>Il y en a </a:t>
            </a:r>
            <a:r>
              <a:rPr lang="en-CA" sz="2200" b="1" dirty="0" err="1" smtClean="0">
                <a:latin typeface="Franklin Gothic Book" pitchFamily="34" charset="0"/>
              </a:rPr>
              <a:t>plusieurs</a:t>
            </a:r>
            <a:r>
              <a:rPr lang="en-CA" sz="2200" b="1" dirty="0" smtClean="0">
                <a:latin typeface="Franklin Gothic Book" pitchFamily="34" charset="0"/>
              </a:rPr>
              <a:t> </a:t>
            </a:r>
            <a:r>
              <a:rPr lang="en-CA" sz="2200" b="1" dirty="0" smtClean="0">
                <a:latin typeface="Franklin Gothic Book" pitchFamily="34" charset="0"/>
              </a:rPr>
              <a:t>et se </a:t>
            </a:r>
            <a:r>
              <a:rPr lang="en-CA" sz="2200" b="1" dirty="0" err="1" smtClean="0">
                <a:latin typeface="Franklin Gothic Book" pitchFamily="34" charset="0"/>
              </a:rPr>
              <a:t>retrouvent</a:t>
            </a:r>
            <a:r>
              <a:rPr lang="en-CA" sz="2200" b="1" dirty="0" smtClean="0">
                <a:latin typeface="Franklin Gothic Book" pitchFamily="34" charset="0"/>
              </a:rPr>
              <a:t> </a:t>
            </a:r>
            <a:r>
              <a:rPr lang="en-CA" sz="2200" b="1" dirty="0" err="1" smtClean="0">
                <a:latin typeface="Franklin Gothic Book" pitchFamily="34" charset="0"/>
              </a:rPr>
              <a:t>souvent</a:t>
            </a:r>
            <a:r>
              <a:rPr lang="en-CA" sz="2200" b="1" dirty="0" smtClean="0">
                <a:latin typeface="Franklin Gothic Book" pitchFamily="34" charset="0"/>
              </a:rPr>
              <a:t> à </a:t>
            </a:r>
            <a:r>
              <a:rPr lang="en-CA" sz="2200" b="1" dirty="0" err="1" smtClean="0">
                <a:latin typeface="Franklin Gothic Book" pitchFamily="34" charset="0"/>
              </a:rPr>
              <a:t>l’examen</a:t>
            </a:r>
            <a:r>
              <a:rPr lang="en-CA" sz="2200" b="1" dirty="0" smtClean="0">
                <a:latin typeface="Franklin Gothic Book" pitchFamily="34" charset="0"/>
              </a:rPr>
              <a:t> !!!</a:t>
            </a:r>
          </a:p>
          <a:p>
            <a:pPr algn="ctr"/>
            <a:r>
              <a:rPr lang="en-CA" sz="2200" b="1" dirty="0" err="1" smtClean="0">
                <a:latin typeface="Franklin Gothic Book" pitchFamily="34" charset="0"/>
              </a:rPr>
              <a:t>N’hésiter</a:t>
            </a:r>
            <a:r>
              <a:rPr lang="en-CA" sz="2200" b="1" dirty="0" smtClean="0">
                <a:latin typeface="Franklin Gothic Book" pitchFamily="34" charset="0"/>
              </a:rPr>
              <a:t> pas à poser des questions....</a:t>
            </a:r>
            <a:r>
              <a:rPr lang="en-CA" sz="2200" b="1" dirty="0" err="1" smtClean="0">
                <a:latin typeface="Franklin Gothic Book" pitchFamily="34" charset="0"/>
              </a:rPr>
              <a:t>ils</a:t>
            </a:r>
            <a:r>
              <a:rPr lang="en-CA" sz="2200" b="1" dirty="0" smtClean="0">
                <a:latin typeface="Franklin Gothic Book" pitchFamily="34" charset="0"/>
              </a:rPr>
              <a:t> ne </a:t>
            </a:r>
            <a:r>
              <a:rPr lang="en-CA" sz="2200" b="1" dirty="0" err="1" smtClean="0">
                <a:latin typeface="Franklin Gothic Book" pitchFamily="34" charset="0"/>
              </a:rPr>
              <a:t>sont</a:t>
            </a:r>
            <a:r>
              <a:rPr lang="en-CA" sz="2200" b="1" dirty="0" smtClean="0">
                <a:latin typeface="Franklin Gothic Book" pitchFamily="34" charset="0"/>
              </a:rPr>
              <a:t> pas </a:t>
            </a:r>
            <a:r>
              <a:rPr lang="en-CA" sz="2200" b="1" dirty="0" err="1" smtClean="0">
                <a:latin typeface="Franklin Gothic Book" pitchFamily="34" charset="0"/>
              </a:rPr>
              <a:t>ici</a:t>
            </a:r>
            <a:r>
              <a:rPr lang="en-CA" sz="2200" b="1" dirty="0" smtClean="0">
                <a:latin typeface="Franklin Gothic Book" pitchFamily="34" charset="0"/>
              </a:rPr>
              <a:t> </a:t>
            </a:r>
            <a:r>
              <a:rPr lang="en-CA" sz="2200" b="1" dirty="0" err="1" smtClean="0">
                <a:latin typeface="Franklin Gothic Book" pitchFamily="34" charset="0"/>
              </a:rPr>
              <a:t>parce</a:t>
            </a:r>
            <a:r>
              <a:rPr lang="en-CA" sz="2200" b="1" dirty="0" smtClean="0">
                <a:latin typeface="Franklin Gothic Book" pitchFamily="34" charset="0"/>
              </a:rPr>
              <a:t> </a:t>
            </a:r>
            <a:r>
              <a:rPr lang="en-CA" sz="2200" b="1" dirty="0" err="1" smtClean="0">
                <a:latin typeface="Franklin Gothic Book" pitchFamily="34" charset="0"/>
              </a:rPr>
              <a:t>que</a:t>
            </a:r>
            <a:r>
              <a:rPr lang="en-CA" sz="2200" b="1" dirty="0" smtClean="0">
                <a:latin typeface="Franklin Gothic Book" pitchFamily="34" charset="0"/>
              </a:rPr>
              <a:t> </a:t>
            </a:r>
            <a:r>
              <a:rPr lang="en-CA" sz="2200" b="1" dirty="0" err="1" smtClean="0">
                <a:latin typeface="Franklin Gothic Book" pitchFamily="34" charset="0"/>
              </a:rPr>
              <a:t>cela</a:t>
            </a:r>
            <a:r>
              <a:rPr lang="en-CA" sz="2200" b="1" dirty="0" smtClean="0">
                <a:latin typeface="Franklin Gothic Book" pitchFamily="34" charset="0"/>
              </a:rPr>
              <a:t> </a:t>
            </a:r>
            <a:r>
              <a:rPr lang="en-CA" sz="2200" b="1" dirty="0" err="1" smtClean="0">
                <a:latin typeface="Franklin Gothic Book" pitchFamily="34" charset="0"/>
              </a:rPr>
              <a:t>prendrait</a:t>
            </a:r>
            <a:r>
              <a:rPr lang="en-CA" sz="2200" b="1" dirty="0" smtClean="0">
                <a:latin typeface="Franklin Gothic Book" pitchFamily="34" charset="0"/>
              </a:rPr>
              <a:t> </a:t>
            </a:r>
            <a:r>
              <a:rPr lang="en-CA" sz="2200" b="1" dirty="0" err="1" smtClean="0">
                <a:latin typeface="Franklin Gothic Book" pitchFamily="34" charset="0"/>
              </a:rPr>
              <a:t>toute</a:t>
            </a:r>
            <a:r>
              <a:rPr lang="en-CA" sz="2200" b="1" dirty="0" smtClean="0">
                <a:latin typeface="Franklin Gothic Book" pitchFamily="34" charset="0"/>
              </a:rPr>
              <a:t> la session...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39942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Mécanisme de régulation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elanieDT\Documents\Méla\Ottawa\ENSEIGNEMENT\BIO1540\Campbell pictures\Fichiers JPEG\Chapitre 17\Figure_17-4.jpg"/>
          <p:cNvPicPr>
            <a:picLocks noChangeAspect="1" noChangeArrowheads="1"/>
          </p:cNvPicPr>
          <p:nvPr/>
        </p:nvPicPr>
        <p:blipFill>
          <a:blip r:embed="rId2" cstate="print"/>
          <a:srcRect l="25687" t="15970" r="25656" b="14973"/>
          <a:stretch>
            <a:fillRect/>
          </a:stretch>
        </p:blipFill>
        <p:spPr bwMode="auto">
          <a:xfrm>
            <a:off x="4067175" y="765175"/>
            <a:ext cx="4894263" cy="536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8"/>
          <p:cNvSpPr txBox="1">
            <a:spLocks noChangeArrowheads="1"/>
          </p:cNvSpPr>
          <p:nvPr/>
        </p:nvSpPr>
        <p:spPr bwMode="auto">
          <a:xfrm>
            <a:off x="179388" y="1052513"/>
            <a:ext cx="3384550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fr-FR" dirty="0">
                <a:latin typeface="Franklin Gothic Book" pitchFamily="34" charset="0"/>
              </a:rPr>
              <a:t> </a:t>
            </a:r>
            <a:r>
              <a:rPr lang="fr-FR" b="1" dirty="0">
                <a:latin typeface="Franklin Gothic Book" pitchFamily="34" charset="0"/>
              </a:rPr>
              <a:t>Transcription</a:t>
            </a:r>
            <a:r>
              <a:rPr lang="fr-FR" dirty="0">
                <a:latin typeface="Franklin Gothic Book" pitchFamily="34" charset="0"/>
              </a:rPr>
              <a:t> =</a:t>
            </a:r>
          </a:p>
          <a:p>
            <a:pPr>
              <a:buFontTx/>
              <a:buChar char="-"/>
            </a:pPr>
            <a:r>
              <a:rPr lang="en-CA" dirty="0">
                <a:latin typeface="Franklin Gothic Book" pitchFamily="34" charset="0"/>
              </a:rPr>
              <a:t>Information </a:t>
            </a:r>
            <a:r>
              <a:rPr lang="en-CA" dirty="0" err="1">
                <a:latin typeface="Franklin Gothic Book" pitchFamily="34" charset="0"/>
              </a:rPr>
              <a:t>sous</a:t>
            </a:r>
            <a:r>
              <a:rPr lang="en-CA" dirty="0">
                <a:latin typeface="Franklin Gothic Book" pitchFamily="34" charset="0"/>
              </a:rPr>
              <a:t> la </a:t>
            </a:r>
            <a:r>
              <a:rPr lang="en-CA" dirty="0" err="1">
                <a:latin typeface="Franklin Gothic Book" pitchFamily="34" charset="0"/>
              </a:rPr>
              <a:t>forme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d’une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séquence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d’ADN</a:t>
            </a:r>
            <a:r>
              <a:rPr lang="en-CA" dirty="0">
                <a:latin typeface="Franklin Gothic Book" pitchFamily="34" charset="0"/>
              </a:rPr>
              <a:t> à </a:t>
            </a:r>
            <a:r>
              <a:rPr lang="en-CA" dirty="0" err="1">
                <a:latin typeface="Franklin Gothic Book" pitchFamily="34" charset="0"/>
              </a:rPr>
              <a:t>une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séquence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d’ARN</a:t>
            </a:r>
            <a:endParaRPr lang="en-CA" dirty="0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 dirty="0" err="1">
                <a:latin typeface="Franklin Gothic Book" pitchFamily="34" charset="0"/>
              </a:rPr>
              <a:t>Complémentarité</a:t>
            </a:r>
            <a:r>
              <a:rPr lang="en-CA" dirty="0">
                <a:latin typeface="Franklin Gothic Book" pitchFamily="34" charset="0"/>
              </a:rPr>
              <a:t> des bases</a:t>
            </a:r>
          </a:p>
          <a:p>
            <a:pPr>
              <a:buFontTx/>
              <a:buChar char="-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 typeface="Wingdings" pitchFamily="2" charset="2"/>
              <a:buChar char="q"/>
            </a:pPr>
            <a:r>
              <a:rPr lang="en-CA" dirty="0">
                <a:latin typeface="Franklin Gothic Book" pitchFamily="34" charset="0"/>
              </a:rPr>
              <a:t> </a:t>
            </a:r>
            <a:r>
              <a:rPr lang="en-CA" b="1" dirty="0" err="1">
                <a:latin typeface="Franklin Gothic Book" pitchFamily="34" charset="0"/>
              </a:rPr>
              <a:t>Traduction</a:t>
            </a:r>
            <a:r>
              <a:rPr lang="en-CA" dirty="0">
                <a:latin typeface="Franklin Gothic Book" pitchFamily="34" charset="0"/>
              </a:rPr>
              <a:t> =</a:t>
            </a:r>
          </a:p>
          <a:p>
            <a:pPr>
              <a:buFontTx/>
              <a:buChar char="-"/>
            </a:pPr>
            <a:r>
              <a:rPr lang="en-CA" dirty="0">
                <a:latin typeface="Franklin Gothic Book" pitchFamily="34" charset="0"/>
              </a:rPr>
              <a:t>Passage de </a:t>
            </a:r>
            <a:r>
              <a:rPr lang="en-CA" dirty="0" err="1">
                <a:latin typeface="Franklin Gothic Book" pitchFamily="34" charset="0"/>
              </a:rPr>
              <a:t>l’information</a:t>
            </a:r>
            <a:r>
              <a:rPr lang="en-CA" dirty="0">
                <a:latin typeface="Franklin Gothic Book" pitchFamily="34" charset="0"/>
              </a:rPr>
              <a:t> de la </a:t>
            </a:r>
            <a:r>
              <a:rPr lang="en-CA" dirty="0" err="1">
                <a:latin typeface="Franklin Gothic Book" pitchFamily="34" charset="0"/>
              </a:rPr>
              <a:t>forme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acide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nucléique</a:t>
            </a:r>
            <a:r>
              <a:rPr lang="en-CA" dirty="0">
                <a:latin typeface="Franklin Gothic Book" pitchFamily="34" charset="0"/>
              </a:rPr>
              <a:t> à la </a:t>
            </a:r>
            <a:r>
              <a:rPr lang="en-CA" dirty="0" err="1">
                <a:latin typeface="Franklin Gothic Book" pitchFamily="34" charset="0"/>
              </a:rPr>
              <a:t>forme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polypeptidique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 err="1">
                <a:latin typeface="Franklin Gothic Book" pitchFamily="34" charset="0"/>
              </a:rPr>
              <a:t>Codon</a:t>
            </a:r>
            <a:r>
              <a:rPr lang="en-CA" dirty="0">
                <a:latin typeface="Franklin Gothic Book" pitchFamily="34" charset="0"/>
              </a:rPr>
              <a:t> = </a:t>
            </a:r>
            <a:r>
              <a:rPr lang="en-CA" dirty="0" err="1">
                <a:latin typeface="Franklin Gothic Book" pitchFamily="34" charset="0"/>
              </a:rPr>
              <a:t>trois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nucléotides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codent</a:t>
            </a:r>
            <a:r>
              <a:rPr lang="en-CA" dirty="0">
                <a:latin typeface="Franklin Gothic Book" pitchFamily="34" charset="0"/>
              </a:rPr>
              <a:t> pour un </a:t>
            </a:r>
            <a:r>
              <a:rPr lang="en-CA" dirty="0" err="1">
                <a:latin typeface="Franklin Gothic Book" pitchFamily="34" charset="0"/>
              </a:rPr>
              <a:t>acide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aminé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16389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Le code génétique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911B7CA-B69F-484D-B4A0-5441BB70FE23}" type="slidenum">
              <a:rPr lang="fr-FR" smtClean="0"/>
              <a:pPr/>
              <a:t>15</a:t>
            </a:fld>
            <a:endParaRPr lang="fr-FR" smtClean="0"/>
          </a:p>
        </p:txBody>
      </p:sp>
      <p:pic>
        <p:nvPicPr>
          <p:cNvPr id="18434" name="Picture 2" descr="06_0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600" y="1150962"/>
            <a:ext cx="716280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Le code génétique</a:t>
            </a:r>
            <a:endParaRPr lang="fr-CA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Users\MelanieDT\Documents\Méla\Ottawa\ENSEIGNEMENT\BIO1540\Campbell pictures\Fichiers JPEG\Chapitre 17\Figure_17-23.jpg"/>
          <p:cNvPicPr>
            <a:picLocks noChangeAspect="1" noChangeArrowheads="1"/>
          </p:cNvPicPr>
          <p:nvPr/>
        </p:nvPicPr>
        <p:blipFill>
          <a:blip r:embed="rId2" cstate="print"/>
          <a:srcRect l="3630" t="19073" r="4912" b="24422"/>
          <a:stretch>
            <a:fillRect/>
          </a:stretch>
        </p:blipFill>
        <p:spPr bwMode="auto">
          <a:xfrm>
            <a:off x="1886967" y="3356992"/>
            <a:ext cx="7221537" cy="344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9"/>
          <p:cNvSpPr txBox="1">
            <a:spLocks noChangeArrowheads="1"/>
          </p:cNvSpPr>
          <p:nvPr/>
        </p:nvSpPr>
        <p:spPr bwMode="auto">
          <a:xfrm>
            <a:off x="179388" y="1360884"/>
            <a:ext cx="8636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dirty="0">
                <a:latin typeface="Franklin Gothic Book" pitchFamily="34" charset="0"/>
              </a:rPr>
              <a:t>-Modification </a:t>
            </a:r>
            <a:r>
              <a:rPr lang="en-CA" dirty="0" err="1">
                <a:latin typeface="Franklin Gothic Book" pitchFamily="34" charset="0"/>
              </a:rPr>
              <a:t>d’une</a:t>
            </a:r>
            <a:r>
              <a:rPr lang="en-CA" dirty="0">
                <a:latin typeface="Franklin Gothic Book" pitchFamily="34" charset="0"/>
              </a:rPr>
              <a:t> base </a:t>
            </a:r>
            <a:r>
              <a:rPr lang="en-CA" dirty="0" err="1">
                <a:latin typeface="Franklin Gothic Book" pitchFamily="34" charset="0"/>
              </a:rPr>
              <a:t>peut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produire</a:t>
            </a:r>
            <a:r>
              <a:rPr lang="en-CA" dirty="0">
                <a:latin typeface="Franklin Gothic Book" pitchFamily="34" charset="0"/>
              </a:rPr>
              <a:t> modification d’un </a:t>
            </a:r>
            <a:r>
              <a:rPr lang="en-CA" dirty="0" err="1">
                <a:latin typeface="Franklin Gothic Book" pitchFamily="34" charset="0"/>
              </a:rPr>
              <a:t>acide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aminé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la </a:t>
            </a:r>
            <a:r>
              <a:rPr lang="en-CA" dirty="0" err="1">
                <a:latin typeface="Franklin Gothic Book" pitchFamily="34" charset="0"/>
              </a:rPr>
              <a:t>protéine</a:t>
            </a:r>
            <a:endParaRPr lang="en-CA" dirty="0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 dirty="0">
                <a:latin typeface="Franklin Gothic Book" pitchFamily="34" charset="0"/>
              </a:rPr>
              <a:t>Modification de la structure </a:t>
            </a:r>
            <a:r>
              <a:rPr lang="en-CA" dirty="0" err="1">
                <a:latin typeface="Franklin Gothic Book" pitchFamily="34" charset="0"/>
              </a:rPr>
              <a:t>primaire</a:t>
            </a:r>
            <a:r>
              <a:rPr lang="en-CA" dirty="0">
                <a:latin typeface="Franklin Gothic Book" pitchFamily="34" charset="0"/>
              </a:rPr>
              <a:t> des </a:t>
            </a:r>
            <a:r>
              <a:rPr lang="en-CA" dirty="0" err="1">
                <a:latin typeface="Franklin Gothic Book" pitchFamily="34" charset="0"/>
              </a:rPr>
              <a:t>protéines</a:t>
            </a:r>
            <a:r>
              <a:rPr lang="en-CA" dirty="0">
                <a:latin typeface="Franklin Gothic Book" pitchFamily="34" charset="0"/>
              </a:rPr>
              <a:t> (</a:t>
            </a:r>
            <a:r>
              <a:rPr lang="en-CA" dirty="0" err="1">
                <a:latin typeface="Franklin Gothic Book" pitchFamily="34" charset="0"/>
              </a:rPr>
              <a:t>séquence</a:t>
            </a:r>
            <a:r>
              <a:rPr lang="en-CA" dirty="0">
                <a:latin typeface="Franklin Gothic Book" pitchFamily="34" charset="0"/>
              </a:rPr>
              <a:t>) </a:t>
            </a:r>
            <a:r>
              <a:rPr lang="en-CA" dirty="0" err="1">
                <a:latin typeface="Franklin Gothic Book" pitchFamily="34" charset="0"/>
              </a:rPr>
              <a:t>peut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impliquer</a:t>
            </a:r>
            <a:r>
              <a:rPr lang="en-CA" dirty="0">
                <a:latin typeface="Franklin Gothic Book" pitchFamily="34" charset="0"/>
              </a:rPr>
              <a:t> des modifications de </a:t>
            </a:r>
            <a:r>
              <a:rPr lang="en-CA" dirty="0" err="1">
                <a:latin typeface="Franklin Gothic Book" pitchFamily="34" charset="0"/>
              </a:rPr>
              <a:t>leur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fonction</a:t>
            </a:r>
            <a:endParaRPr lang="en-CA" dirty="0" smtClean="0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 dirty="0" err="1" smtClean="0">
                <a:latin typeface="Franklin Gothic Book" pitchFamily="34" charset="0"/>
              </a:rPr>
              <a:t>Trois</a:t>
            </a:r>
            <a:r>
              <a:rPr lang="en-CA" dirty="0" smtClean="0">
                <a:latin typeface="Franklin Gothic Book" pitchFamily="34" charset="0"/>
              </a:rPr>
              <a:t> types: </a:t>
            </a:r>
          </a:p>
          <a:p>
            <a:pPr lvl="1">
              <a:buFontTx/>
              <a:buChar char="-"/>
            </a:pPr>
            <a:r>
              <a:rPr lang="en-CA" dirty="0" err="1" smtClean="0">
                <a:latin typeface="Franklin Gothic Book" pitchFamily="34" charset="0"/>
              </a:rPr>
              <a:t>Silencieuse</a:t>
            </a:r>
            <a:r>
              <a:rPr lang="en-CA" dirty="0" smtClean="0">
                <a:latin typeface="Franklin Gothic Book" pitchFamily="34" charset="0"/>
              </a:rPr>
              <a:t> (</a:t>
            </a:r>
            <a:r>
              <a:rPr lang="en-CA" dirty="0" err="1" smtClean="0">
                <a:latin typeface="Franklin Gothic Book" pitchFamily="34" charset="0"/>
              </a:rPr>
              <a:t>aucun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effet</a:t>
            </a:r>
            <a:r>
              <a:rPr lang="en-CA" dirty="0" smtClean="0">
                <a:latin typeface="Franklin Gothic Book" pitchFamily="34" charset="0"/>
              </a:rPr>
              <a:t>)</a:t>
            </a:r>
            <a:endParaRPr lang="en-CA" dirty="0" smtClean="0">
              <a:latin typeface="Franklin Gothic Book" pitchFamily="34" charset="0"/>
            </a:endParaRPr>
          </a:p>
          <a:p>
            <a:pPr lvl="1">
              <a:buFontTx/>
              <a:buChar char="-"/>
            </a:pPr>
            <a:r>
              <a:rPr lang="en-CA" dirty="0" smtClean="0">
                <a:latin typeface="Franklin Gothic Book" pitchFamily="34" charset="0"/>
              </a:rPr>
              <a:t>Faux-</a:t>
            </a:r>
            <a:r>
              <a:rPr lang="en-CA" dirty="0" err="1" smtClean="0">
                <a:latin typeface="Franklin Gothic Book" pitchFamily="34" charset="0"/>
              </a:rPr>
              <a:t>sens</a:t>
            </a:r>
            <a:r>
              <a:rPr lang="en-CA" dirty="0" smtClean="0">
                <a:latin typeface="Franklin Gothic Book" pitchFamily="34" charset="0"/>
              </a:rPr>
              <a:t> (change </a:t>
            </a:r>
            <a:r>
              <a:rPr lang="en-CA" dirty="0" err="1" smtClean="0">
                <a:latin typeface="Franklin Gothic Book" pitchFamily="34" charset="0"/>
              </a:rPr>
              <a:t>a.a</a:t>
            </a:r>
            <a:r>
              <a:rPr lang="en-CA" dirty="0" smtClean="0">
                <a:latin typeface="Franklin Gothic Book" pitchFamily="34" charset="0"/>
              </a:rPr>
              <a:t>)</a:t>
            </a:r>
            <a:endParaRPr lang="en-CA" dirty="0" smtClean="0">
              <a:latin typeface="Franklin Gothic Book" pitchFamily="34" charset="0"/>
            </a:endParaRPr>
          </a:p>
          <a:p>
            <a:pPr lvl="1">
              <a:buFontTx/>
              <a:buChar char="-"/>
            </a:pPr>
            <a:r>
              <a:rPr lang="en-CA" dirty="0" smtClean="0">
                <a:latin typeface="Franklin Gothic Book" pitchFamily="34" charset="0"/>
              </a:rPr>
              <a:t>Non-</a:t>
            </a:r>
            <a:r>
              <a:rPr lang="en-CA" dirty="0" err="1" smtClean="0">
                <a:latin typeface="Franklin Gothic Book" pitchFamily="34" charset="0"/>
              </a:rPr>
              <a:t>sens</a:t>
            </a:r>
            <a:r>
              <a:rPr lang="en-CA" dirty="0" smtClean="0">
                <a:latin typeface="Franklin Gothic Book" pitchFamily="34" charset="0"/>
              </a:rPr>
              <a:t> (</a:t>
            </a:r>
            <a:r>
              <a:rPr lang="en-CA" dirty="0" err="1" smtClean="0">
                <a:latin typeface="Franklin Gothic Book" pitchFamily="34" charset="0"/>
              </a:rPr>
              <a:t>induit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codon</a:t>
            </a:r>
            <a:r>
              <a:rPr lang="en-CA" dirty="0" smtClean="0">
                <a:latin typeface="Franklin Gothic Book" pitchFamily="34" charset="0"/>
              </a:rPr>
              <a:t> stop)</a:t>
            </a:r>
            <a:endParaRPr lang="en-CA" dirty="0" smtClean="0">
              <a:latin typeface="Franklin Gothic Book" pitchFamily="34" charset="0"/>
            </a:endParaRPr>
          </a:p>
          <a:p>
            <a:pPr>
              <a:buFontTx/>
              <a:buChar char="-"/>
            </a:pPr>
            <a:endParaRPr lang="fr-FR" dirty="0">
              <a:latin typeface="Franklin Gothic Book" pitchFamily="34" charset="0"/>
            </a:endParaRPr>
          </a:p>
        </p:txBody>
      </p:sp>
      <p:sp>
        <p:nvSpPr>
          <p:cNvPr id="19461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Les mutations génétiques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A12AECE-2DF7-4C2F-98A3-71DDF282049F}" type="slidenum">
              <a:rPr lang="fr-FR" smtClean="0"/>
              <a:pPr/>
              <a:t>17</a:t>
            </a:fld>
            <a:endParaRPr lang="fr-FR" smtClean="0"/>
          </a:p>
        </p:txBody>
      </p:sp>
      <p:pic>
        <p:nvPicPr>
          <p:cNvPr id="22530" name="Picture 3" descr="C:\Users\MelanieDT\Documents\Méla\Ottawa\ENSEIGNEMENT\BIO1540\Campbell pictures\Fichiers JPEG\Chapitre 17\Figure_17-13.jpg"/>
          <p:cNvPicPr>
            <a:picLocks noChangeAspect="1" noChangeArrowheads="1"/>
          </p:cNvPicPr>
          <p:nvPr/>
        </p:nvPicPr>
        <p:blipFill>
          <a:blip r:embed="rId2" cstate="print"/>
          <a:srcRect l="11009" t="11449" r="11687" b="12502"/>
          <a:stretch>
            <a:fillRect/>
          </a:stretch>
        </p:blipFill>
        <p:spPr bwMode="auto">
          <a:xfrm>
            <a:off x="4487863" y="188913"/>
            <a:ext cx="4619625" cy="588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ZoneTexte 7"/>
          <p:cNvSpPr txBox="1">
            <a:spLocks noChangeArrowheads="1"/>
          </p:cNvSpPr>
          <p:nvPr/>
        </p:nvSpPr>
        <p:spPr bwMode="auto">
          <a:xfrm>
            <a:off x="263525" y="908050"/>
            <a:ext cx="4164013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>
                <a:latin typeface="Franklin Gothic Book" pitchFamily="34" charset="0"/>
              </a:rPr>
              <a:t>Pour faire une bonne traduction :</a:t>
            </a:r>
          </a:p>
          <a:p>
            <a:endParaRPr lang="en-CA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Un ARNm portant l’information</a:t>
            </a:r>
          </a:p>
          <a:p>
            <a:pPr>
              <a:buFontTx/>
              <a:buChar char="-"/>
            </a:pPr>
            <a:endParaRPr lang="en-CA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Un ribosome pour lire l’information</a:t>
            </a:r>
          </a:p>
          <a:p>
            <a:pPr>
              <a:buFontTx/>
              <a:buChar char="-"/>
            </a:pPr>
            <a:endParaRPr lang="en-CA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Des ARNt pour produire la nouvelle information polypeptidique</a:t>
            </a:r>
          </a:p>
          <a:p>
            <a:pPr>
              <a:buFontTx/>
              <a:buChar char="-"/>
            </a:pPr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La protéine synthétisée associe TOUJOURS le groupement NH3 d’un nouvel acide aminé avec le groupement COOH de la chaîne en synthèse</a:t>
            </a:r>
          </a:p>
          <a:p>
            <a:r>
              <a:rPr lang="en-CA">
                <a:latin typeface="Franklin Gothic Book" pitchFamily="34" charset="0"/>
              </a:rPr>
              <a:t>Conclusion: synthèese N-terminal / C-terminal</a:t>
            </a:r>
          </a:p>
        </p:txBody>
      </p:sp>
      <p:sp>
        <p:nvSpPr>
          <p:cNvPr id="22533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smtClean="0"/>
              <a:t>La traduction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elanieDT\Documents\Méla\Ottawa\ENSEIGNEMENT\BIO1540\Campbell pictures\Fichiers JPEG\Chapitre 17\Figure_17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620713"/>
            <a:ext cx="3744913" cy="499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ZoneTexte 9"/>
          <p:cNvSpPr txBox="1">
            <a:spLocks noChangeArrowheads="1"/>
          </p:cNvSpPr>
          <p:nvPr/>
        </p:nvSpPr>
        <p:spPr bwMode="auto">
          <a:xfrm>
            <a:off x="250825" y="1722438"/>
            <a:ext cx="4681538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ARNt : assurent l’association correcte entre un codon et un acide aminé</a:t>
            </a:r>
          </a:p>
          <a:p>
            <a:endParaRPr lang="en-CA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Après leur transcription :</a:t>
            </a: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Structure secondaire avec des tiges et des boucles </a:t>
            </a: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Boucle de l’anti-codon avec une séquence particulière</a:t>
            </a: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Coupure des zones en 5’ et 3’</a:t>
            </a:r>
          </a:p>
          <a:p>
            <a:pPr>
              <a:buFontTx/>
              <a:buChar char="-"/>
            </a:pPr>
            <a:r>
              <a:rPr lang="en-CA">
                <a:latin typeface="Franklin Gothic Book" pitchFamily="34" charset="0"/>
              </a:rPr>
              <a:t>Extrémité 3’ porte l’acide aminé correspondant à ce codon d’après le code génétique</a:t>
            </a:r>
          </a:p>
        </p:txBody>
      </p:sp>
      <p:sp>
        <p:nvSpPr>
          <p:cNvPr id="25606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smtClean="0"/>
              <a:t>La traduction et les </a:t>
            </a:r>
            <a:r>
              <a:rPr lang="fr-CA" sz="2400" dirty="0" err="1" smtClean="0"/>
              <a:t>ARNt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http://image.wistatutor.com/content/cell-organization/ribosomes-composition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325" y="2565400"/>
            <a:ext cx="808196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ZoneTexte 10"/>
          <p:cNvSpPr txBox="1">
            <a:spLocks noChangeArrowheads="1"/>
          </p:cNvSpPr>
          <p:nvPr/>
        </p:nvSpPr>
        <p:spPr bwMode="auto">
          <a:xfrm>
            <a:off x="250825" y="1485900"/>
            <a:ext cx="849788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dirty="0">
                <a:latin typeface="Franklin Gothic Book" pitchFamily="34" charset="0"/>
              </a:rPr>
              <a:t>Chez les </a:t>
            </a:r>
            <a:r>
              <a:rPr lang="en-CA" dirty="0" err="1">
                <a:latin typeface="Franklin Gothic Book" pitchFamily="34" charset="0"/>
              </a:rPr>
              <a:t>eucaryotes</a:t>
            </a:r>
            <a:r>
              <a:rPr lang="en-CA" dirty="0">
                <a:latin typeface="Franklin Gothic Book" pitchFamily="34" charset="0"/>
              </a:rPr>
              <a:t>, ribosome =</a:t>
            </a:r>
          </a:p>
          <a:p>
            <a:pPr>
              <a:buFontTx/>
              <a:buChar char="-"/>
            </a:pPr>
            <a:r>
              <a:rPr lang="en-CA" dirty="0" err="1">
                <a:latin typeface="Franklin Gothic Book" pitchFamily="34" charset="0"/>
              </a:rPr>
              <a:t>Une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grande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sous-unité</a:t>
            </a:r>
            <a:r>
              <a:rPr lang="en-CA" dirty="0">
                <a:latin typeface="Franklin Gothic Book" pitchFamily="34" charset="0"/>
              </a:rPr>
              <a:t> = </a:t>
            </a:r>
            <a:r>
              <a:rPr lang="en-CA" dirty="0" err="1">
                <a:latin typeface="Franklin Gothic Book" pitchFamily="34" charset="0"/>
              </a:rPr>
              <a:t>ARNr</a:t>
            </a:r>
            <a:r>
              <a:rPr lang="en-CA" dirty="0">
                <a:latin typeface="Franklin Gothic Book" pitchFamily="34" charset="0"/>
              </a:rPr>
              <a:t> 5.8S, 5S et 28S + 50 </a:t>
            </a:r>
            <a:r>
              <a:rPr lang="en-CA" dirty="0" err="1" smtClean="0">
                <a:latin typeface="Franklin Gothic Book" pitchFamily="34" charset="0"/>
              </a:rPr>
              <a:t>protéines</a:t>
            </a:r>
            <a:r>
              <a:rPr lang="en-CA" dirty="0" smtClean="0">
                <a:latin typeface="Franklin Gothic Book" pitchFamily="34" charset="0"/>
              </a:rPr>
              <a:t> </a:t>
            </a:r>
            <a:endParaRPr lang="en-CA" dirty="0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 dirty="0" err="1">
                <a:latin typeface="Franklin Gothic Book" pitchFamily="34" charset="0"/>
              </a:rPr>
              <a:t>Une</a:t>
            </a:r>
            <a:r>
              <a:rPr lang="en-CA" dirty="0">
                <a:latin typeface="Franklin Gothic Book" pitchFamily="34" charset="0"/>
              </a:rPr>
              <a:t> petite </a:t>
            </a:r>
            <a:r>
              <a:rPr lang="en-CA" dirty="0" err="1">
                <a:latin typeface="Franklin Gothic Book" pitchFamily="34" charset="0"/>
              </a:rPr>
              <a:t>sous-unité</a:t>
            </a:r>
            <a:r>
              <a:rPr lang="en-CA" dirty="0">
                <a:latin typeface="Franklin Gothic Book" pitchFamily="34" charset="0"/>
              </a:rPr>
              <a:t> = ARN 18S + 33 </a:t>
            </a:r>
            <a:r>
              <a:rPr lang="en-CA" dirty="0" err="1">
                <a:latin typeface="Franklin Gothic Book" pitchFamily="34" charset="0"/>
              </a:rPr>
              <a:t>protéines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28677" name="ZoneTexte 11"/>
          <p:cNvSpPr txBox="1">
            <a:spLocks noChangeArrowheads="1"/>
          </p:cNvSpPr>
          <p:nvPr/>
        </p:nvSpPr>
        <p:spPr bwMode="auto">
          <a:xfrm>
            <a:off x="323850" y="5516563"/>
            <a:ext cx="8496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>
                <a:latin typeface="Franklin Gothic Book" pitchFamily="34" charset="0"/>
              </a:rPr>
              <a:t>Ribosome = activité enzymatique avec sites catalytiques formés par l’ARNr = ribozymes</a:t>
            </a:r>
            <a:endParaRPr lang="fr-FR">
              <a:latin typeface="Franklin Gothic Book" pitchFamily="34" charset="0"/>
            </a:endParaRPr>
          </a:p>
        </p:txBody>
      </p:sp>
      <p:sp>
        <p:nvSpPr>
          <p:cNvPr id="28679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Les ribosomes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996950" y="3163888"/>
            <a:ext cx="649288" cy="649287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1798638" y="1563688"/>
            <a:ext cx="649287" cy="161925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29700" name="Picture 2" descr="C:\Users\MelanieDT\Documents\Méla\Ottawa\ENSEIGNEMENT\BIO1540\Campbell pictures\Fichiers JPEG\Chapitre 17\Figure_17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8575" y="1270000"/>
            <a:ext cx="52578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ZoneTexte 13"/>
          <p:cNvSpPr txBox="1">
            <a:spLocks noChangeArrowheads="1"/>
          </p:cNvSpPr>
          <p:nvPr/>
        </p:nvSpPr>
        <p:spPr bwMode="auto">
          <a:xfrm>
            <a:off x="250825" y="1966913"/>
            <a:ext cx="3744913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Petite </a:t>
            </a:r>
            <a:r>
              <a:rPr lang="en-CA" dirty="0" err="1">
                <a:latin typeface="Franklin Gothic Book" pitchFamily="34" charset="0"/>
              </a:rPr>
              <a:t>sous-unité</a:t>
            </a:r>
            <a:r>
              <a:rPr lang="en-CA" dirty="0">
                <a:latin typeface="Franklin Gothic Book" pitchFamily="34" charset="0"/>
              </a:rPr>
              <a:t> = association avec </a:t>
            </a:r>
            <a:r>
              <a:rPr lang="en-CA" dirty="0" err="1">
                <a:latin typeface="Franklin Gothic Book" pitchFamily="34" charset="0"/>
              </a:rPr>
              <a:t>l’ARNm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Grande </a:t>
            </a:r>
            <a:r>
              <a:rPr lang="en-CA" dirty="0" err="1">
                <a:latin typeface="Franklin Gothic Book" pitchFamily="34" charset="0"/>
              </a:rPr>
              <a:t>sous-unité</a:t>
            </a:r>
            <a:r>
              <a:rPr lang="en-CA" dirty="0">
                <a:latin typeface="Franklin Gothic Book" pitchFamily="34" charset="0"/>
              </a:rPr>
              <a:t> =</a:t>
            </a:r>
          </a:p>
          <a:p>
            <a:pPr>
              <a:buFontTx/>
              <a:buChar char="-"/>
            </a:pPr>
            <a:r>
              <a:rPr lang="en-CA" dirty="0">
                <a:latin typeface="Franklin Gothic Book" pitchFamily="34" charset="0"/>
              </a:rPr>
              <a:t>Sites A, P, E </a:t>
            </a:r>
            <a:r>
              <a:rPr lang="en-CA" dirty="0" err="1">
                <a:latin typeface="Franklin Gothic Book" pitchFamily="34" charset="0"/>
              </a:rPr>
              <a:t>où</a:t>
            </a:r>
            <a:r>
              <a:rPr lang="en-CA" dirty="0">
                <a:latin typeface="Franklin Gothic Book" pitchFamily="34" charset="0"/>
              </a:rPr>
              <a:t> se </a:t>
            </a:r>
            <a:r>
              <a:rPr lang="en-CA" dirty="0" err="1">
                <a:latin typeface="Franklin Gothic Book" pitchFamily="34" charset="0"/>
              </a:rPr>
              <a:t>logent</a:t>
            </a:r>
            <a:r>
              <a:rPr lang="en-CA" dirty="0">
                <a:latin typeface="Franklin Gothic Book" pitchFamily="34" charset="0"/>
              </a:rPr>
              <a:t> les </a:t>
            </a:r>
            <a:r>
              <a:rPr lang="en-CA" dirty="0" err="1">
                <a:latin typeface="Franklin Gothic Book" pitchFamily="34" charset="0"/>
              </a:rPr>
              <a:t>ARNt</a:t>
            </a:r>
            <a:endParaRPr lang="en-CA" dirty="0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 dirty="0">
                <a:latin typeface="Franklin Gothic Book" pitchFamily="34" charset="0"/>
              </a:rPr>
              <a:t>Zones de </a:t>
            </a:r>
            <a:r>
              <a:rPr lang="en-CA" dirty="0" err="1">
                <a:latin typeface="Franklin Gothic Book" pitchFamily="34" charset="0"/>
              </a:rPr>
              <a:t>synthèse</a:t>
            </a:r>
            <a:r>
              <a:rPr lang="en-CA" dirty="0">
                <a:latin typeface="Franklin Gothic Book" pitchFamily="34" charset="0"/>
              </a:rPr>
              <a:t> de la </a:t>
            </a:r>
            <a:r>
              <a:rPr lang="en-CA" dirty="0" err="1">
                <a:latin typeface="Franklin Gothic Book" pitchFamily="34" charset="0"/>
              </a:rPr>
              <a:t>chaîne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polypeptidique</a:t>
            </a:r>
            <a:endParaRPr lang="en-CA" dirty="0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 dirty="0">
                <a:latin typeface="Franklin Gothic Book" pitchFamily="34" charset="0"/>
              </a:rPr>
              <a:t>Tunnel de sortie du polypeptide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29704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Les ribosomes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6E418C1-1C92-4A3A-8F50-4829F896BB1E}" type="slidenum">
              <a:rPr lang="fr-FR" smtClean="0"/>
              <a:pPr/>
              <a:t>21</a:t>
            </a:fld>
            <a:endParaRPr lang="fr-FR" smtClean="0"/>
          </a:p>
        </p:txBody>
      </p:sp>
      <p:pic>
        <p:nvPicPr>
          <p:cNvPr id="30722" name="Picture 2" descr="C:\Users\MelanieDT\Documents\Méla\Ottawa\ENSEIGNEMENT\BIO1540\Campbell pictures\Fichiers JPEG\Chapitre 17\Figure_17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8425" y="3492500"/>
            <a:ext cx="495617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2" descr="C:\Users\MelanieDT\Documents\Méla\Ottawa\ENSEIGNEMENT\BIO1540\Campbell pictures\Fichiers JPEG\Chapitre 17\Figure_17-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97313" y="1123950"/>
            <a:ext cx="4967287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ZoneTexte 15"/>
          <p:cNvSpPr txBox="1">
            <a:spLocks noChangeArrowheads="1"/>
          </p:cNvSpPr>
          <p:nvPr/>
        </p:nvSpPr>
        <p:spPr bwMode="auto">
          <a:xfrm>
            <a:off x="250825" y="1628775"/>
            <a:ext cx="3744913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 Site A = localisation de </a:t>
            </a:r>
            <a:r>
              <a:rPr lang="en-CA" dirty="0" err="1">
                <a:latin typeface="Franklin Gothic Book" pitchFamily="34" charset="0"/>
              </a:rPr>
              <a:t>l’aminoacyl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ARNt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Site P = localisation de </a:t>
            </a:r>
            <a:r>
              <a:rPr lang="en-CA" dirty="0" err="1">
                <a:latin typeface="Franklin Gothic Book" pitchFamily="34" charset="0"/>
              </a:rPr>
              <a:t>l’ARNt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portant</a:t>
            </a:r>
            <a:r>
              <a:rPr lang="en-CA" dirty="0">
                <a:latin typeface="Franklin Gothic Book" pitchFamily="34" charset="0"/>
              </a:rPr>
              <a:t> la </a:t>
            </a:r>
            <a:r>
              <a:rPr lang="en-CA" dirty="0" err="1">
                <a:latin typeface="Franklin Gothic Book" pitchFamily="34" charset="0"/>
              </a:rPr>
              <a:t>chaîne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polypeptidique</a:t>
            </a:r>
            <a:r>
              <a:rPr lang="en-CA" dirty="0">
                <a:latin typeface="Franklin Gothic Book" pitchFamily="34" charset="0"/>
              </a:rPr>
              <a:t> en </a:t>
            </a:r>
            <a:r>
              <a:rPr lang="en-CA" dirty="0" err="1">
                <a:latin typeface="Franklin Gothic Book" pitchFamily="34" charset="0"/>
              </a:rPr>
              <a:t>cours</a:t>
            </a:r>
            <a:r>
              <a:rPr lang="en-CA" dirty="0">
                <a:latin typeface="Franklin Gothic Book" pitchFamily="34" charset="0"/>
              </a:rPr>
              <a:t> de </a:t>
            </a:r>
            <a:r>
              <a:rPr lang="en-CA" dirty="0" err="1">
                <a:latin typeface="Franklin Gothic Book" pitchFamily="34" charset="0"/>
              </a:rPr>
              <a:t>synthèse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Site E = site de sortie des </a:t>
            </a:r>
            <a:r>
              <a:rPr lang="en-CA" dirty="0" err="1">
                <a:latin typeface="Franklin Gothic Book" pitchFamily="34" charset="0"/>
              </a:rPr>
              <a:t>ARNt</a:t>
            </a:r>
            <a:r>
              <a:rPr lang="en-CA" dirty="0">
                <a:latin typeface="Franklin Gothic Book" pitchFamily="34" charset="0"/>
              </a:rPr>
              <a:t> (exit)</a:t>
            </a:r>
          </a:p>
          <a:p>
            <a:pPr>
              <a:buClr>
                <a:srgbClr val="FF66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6600"/>
              </a:buClr>
            </a:pPr>
            <a:r>
              <a:rPr lang="en-CA" dirty="0">
                <a:latin typeface="Franklin Gothic Book" pitchFamily="34" charset="0"/>
              </a:rPr>
              <a:t>Remarque : </a:t>
            </a:r>
            <a:r>
              <a:rPr lang="en-CA" dirty="0" err="1">
                <a:latin typeface="Franklin Gothic Book" pitchFamily="34" charset="0"/>
              </a:rPr>
              <a:t>ARNt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associés</a:t>
            </a:r>
            <a:r>
              <a:rPr lang="en-CA" dirty="0">
                <a:latin typeface="Franklin Gothic Book" pitchFamily="34" charset="0"/>
              </a:rPr>
              <a:t> à </a:t>
            </a:r>
            <a:r>
              <a:rPr lang="en-CA" dirty="0" err="1">
                <a:latin typeface="Franklin Gothic Book" pitchFamily="34" charset="0"/>
              </a:rPr>
              <a:t>l’ARNm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les sites A et </a:t>
            </a:r>
            <a:r>
              <a:rPr lang="en-CA" dirty="0" smtClean="0">
                <a:latin typeface="Franklin Gothic Book" pitchFamily="34" charset="0"/>
              </a:rPr>
              <a:t>P</a:t>
            </a:r>
          </a:p>
          <a:p>
            <a:pPr>
              <a:buClr>
                <a:srgbClr val="FF6600"/>
              </a:buClr>
            </a:pPr>
            <a:endParaRPr lang="en-CA" dirty="0" smtClean="0">
              <a:latin typeface="Franklin Gothic Book" pitchFamily="34" charset="0"/>
            </a:endParaRPr>
          </a:p>
          <a:p>
            <a:pPr algn="ctr">
              <a:buClr>
                <a:srgbClr val="FF6600"/>
              </a:buClr>
            </a:pPr>
            <a:r>
              <a:rPr lang="en-CA" b="1" u="sng" dirty="0" smtClean="0">
                <a:latin typeface="Franklin Gothic Book" pitchFamily="34" charset="0"/>
              </a:rPr>
              <a:t>A SAVOIR: LES MÉCANISME ET LA RÉGULATION !!!</a:t>
            </a:r>
            <a:endParaRPr lang="fr-FR" b="1" u="sng" dirty="0">
              <a:latin typeface="Franklin Gothic Book" pitchFamily="34" charset="0"/>
            </a:endParaRPr>
          </a:p>
        </p:txBody>
      </p:sp>
      <p:sp>
        <p:nvSpPr>
          <p:cNvPr id="30727" name="Rectangle 24"/>
          <p:cNvSpPr>
            <a:spLocks noChangeArrowheads="1"/>
          </p:cNvSpPr>
          <p:nvPr/>
        </p:nvSpPr>
        <p:spPr bwMode="auto">
          <a:xfrm>
            <a:off x="10795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Les ribosomes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ZoneTexte 6"/>
          <p:cNvSpPr txBox="1">
            <a:spLocks noChangeArrowheads="1"/>
          </p:cNvSpPr>
          <p:nvPr/>
        </p:nvSpPr>
        <p:spPr bwMode="auto">
          <a:xfrm>
            <a:off x="12700" y="1270596"/>
            <a:ext cx="86582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200" dirty="0">
                <a:latin typeface="Calibri" pitchFamily="34" charset="0"/>
              </a:rPr>
              <a:t>Génome bactérien = </a:t>
            </a:r>
            <a:r>
              <a:rPr lang="fr-FR" sz="2200" dirty="0" err="1">
                <a:latin typeface="Calibri" pitchFamily="34" charset="0"/>
              </a:rPr>
              <a:t>Nucléoïde</a:t>
            </a:r>
            <a:r>
              <a:rPr lang="fr-FR" sz="2200" dirty="0">
                <a:latin typeface="Calibri" pitchFamily="34" charset="0"/>
              </a:rPr>
              <a:t> </a:t>
            </a:r>
            <a:endParaRPr lang="en-CA" sz="2200" dirty="0">
              <a:latin typeface="Calibri" pitchFamily="34" charset="0"/>
            </a:endParaRPr>
          </a:p>
        </p:txBody>
      </p:sp>
      <p:sp>
        <p:nvSpPr>
          <p:cNvPr id="16388" name="AutoShape 2" descr="http://www.ncbi.nlm.nih.gov/books/NBK5984/bin/ch163f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pic>
        <p:nvPicPr>
          <p:cNvPr id="16389" name="Picture 4" descr="http://www.ncbi.nlm.nih.gov/books/NBK5984/bin/ch163f4.jpg"/>
          <p:cNvPicPr>
            <a:picLocks noChangeAspect="1" noChangeArrowheads="1"/>
          </p:cNvPicPr>
          <p:nvPr/>
        </p:nvPicPr>
        <p:blipFill>
          <a:blip r:embed="rId2" cstate="print"/>
          <a:srcRect l="59142"/>
          <a:stretch>
            <a:fillRect/>
          </a:stretch>
        </p:blipFill>
        <p:spPr bwMode="auto">
          <a:xfrm>
            <a:off x="5937250" y="1513309"/>
            <a:ext cx="2935288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ZoneTexte 1"/>
          <p:cNvSpPr txBox="1">
            <a:spLocks noChangeArrowheads="1"/>
          </p:cNvSpPr>
          <p:nvPr/>
        </p:nvSpPr>
        <p:spPr bwMode="auto">
          <a:xfrm>
            <a:off x="8067675" y="4643288"/>
            <a:ext cx="638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dirty="0"/>
              <a:t>1µm</a:t>
            </a:r>
            <a:endParaRPr lang="fr-FR" dirty="0"/>
          </a:p>
        </p:txBody>
      </p:sp>
      <p:sp>
        <p:nvSpPr>
          <p:cNvPr id="16391" name="ZoneTexte 3"/>
          <p:cNvSpPr txBox="1">
            <a:spLocks noChangeArrowheads="1"/>
          </p:cNvSpPr>
          <p:nvPr/>
        </p:nvSpPr>
        <p:spPr bwMode="auto">
          <a:xfrm>
            <a:off x="8042275" y="1474937"/>
            <a:ext cx="1066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i="1" dirty="0">
                <a:latin typeface="Calibri" pitchFamily="34" charset="0"/>
              </a:rPr>
              <a:t>E. coli</a:t>
            </a:r>
            <a:endParaRPr lang="fr-FR" i="1" dirty="0">
              <a:latin typeface="Calibri" pitchFamily="34" charset="0"/>
            </a:endParaRPr>
          </a:p>
        </p:txBody>
      </p:sp>
      <p:sp>
        <p:nvSpPr>
          <p:cNvPr id="16392" name="ZoneTexte 13"/>
          <p:cNvSpPr txBox="1">
            <a:spLocks noChangeArrowheads="1"/>
          </p:cNvSpPr>
          <p:nvPr/>
        </p:nvSpPr>
        <p:spPr bwMode="auto">
          <a:xfrm>
            <a:off x="242888" y="2116112"/>
            <a:ext cx="52657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 dirty="0" err="1">
                <a:latin typeface="Franklin Gothic Book" pitchFamily="34" charset="0"/>
              </a:rPr>
              <a:t>Nucléoïde</a:t>
            </a:r>
            <a:r>
              <a:rPr lang="fr-FR" dirty="0">
                <a:latin typeface="Franklin Gothic Book" pitchFamily="34" charset="0"/>
              </a:rPr>
              <a:t> = mol</a:t>
            </a:r>
            <a:r>
              <a:rPr lang="en-CA" dirty="0" err="1">
                <a:latin typeface="Franklin Gothic Book" pitchFamily="34" charset="0"/>
              </a:rPr>
              <a:t>écule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bicaténaire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d’ADN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associée</a:t>
            </a:r>
            <a:r>
              <a:rPr lang="en-CA" dirty="0">
                <a:latin typeface="Franklin Gothic Book" pitchFamily="34" charset="0"/>
              </a:rPr>
              <a:t> à </a:t>
            </a:r>
            <a:r>
              <a:rPr lang="en-CA" dirty="0" err="1">
                <a:latin typeface="Franklin Gothic Book" pitchFamily="34" charset="0"/>
              </a:rPr>
              <a:t>peu</a:t>
            </a:r>
            <a:r>
              <a:rPr lang="en-CA" dirty="0">
                <a:latin typeface="Franklin Gothic Book" pitchFamily="34" charset="0"/>
              </a:rPr>
              <a:t> de </a:t>
            </a:r>
            <a:r>
              <a:rPr lang="en-CA" dirty="0" err="1">
                <a:latin typeface="Franklin Gothic Book" pitchFamily="34" charset="0"/>
              </a:rPr>
              <a:t>protéines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-Un chromosome unique, architecture tout à fait </a:t>
            </a:r>
            <a:r>
              <a:rPr lang="en-CA" dirty="0" err="1">
                <a:latin typeface="Franklin Gothic Book" pitchFamily="34" charset="0"/>
              </a:rPr>
              <a:t>différente</a:t>
            </a:r>
            <a:r>
              <a:rPr lang="en-CA" dirty="0">
                <a:latin typeface="Franklin Gothic Book" pitchFamily="34" charset="0"/>
              </a:rPr>
              <a:t> : </a:t>
            </a:r>
            <a:r>
              <a:rPr lang="en-CA" dirty="0" err="1">
                <a:latin typeface="Franklin Gothic Book" pitchFamily="34" charset="0"/>
              </a:rPr>
              <a:t>circulaire</a:t>
            </a:r>
            <a:r>
              <a:rPr lang="en-CA" dirty="0">
                <a:latin typeface="Franklin Gothic Book" pitchFamily="34" charset="0"/>
              </a:rPr>
              <a:t>; 3x10</a:t>
            </a:r>
            <a:r>
              <a:rPr lang="en-CA" baseline="30000" dirty="0">
                <a:latin typeface="Franklin Gothic Book" pitchFamily="34" charset="0"/>
              </a:rPr>
              <a:t>6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pb</a:t>
            </a:r>
            <a:r>
              <a:rPr lang="en-CA" dirty="0">
                <a:latin typeface="Franklin Gothic Book" pitchFamily="34" charset="0"/>
              </a:rPr>
              <a:t>, 350 à 8000 </a:t>
            </a:r>
            <a:r>
              <a:rPr lang="en-CA" dirty="0" err="1">
                <a:latin typeface="Franklin Gothic Book" pitchFamily="34" charset="0"/>
              </a:rPr>
              <a:t>gènes</a:t>
            </a:r>
            <a:r>
              <a:rPr lang="en-CA" dirty="0">
                <a:latin typeface="Franklin Gothic Book" pitchFamily="34" charset="0"/>
              </a:rPr>
              <a:t>, assure </a:t>
            </a:r>
            <a:r>
              <a:rPr lang="en-CA" dirty="0" err="1">
                <a:latin typeface="Franklin Gothic Book" pitchFamily="34" charset="0"/>
              </a:rPr>
              <a:t>fonctions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essentielles</a:t>
            </a:r>
            <a:r>
              <a:rPr lang="en-CA" dirty="0">
                <a:latin typeface="Franklin Gothic Book" pitchFamily="34" charset="0"/>
              </a:rPr>
              <a:t> de la cellule</a:t>
            </a: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le </a:t>
            </a:r>
            <a:r>
              <a:rPr lang="en-CA" dirty="0" err="1">
                <a:latin typeface="Franklin Gothic Book" pitchFamily="34" charset="0"/>
              </a:rPr>
              <a:t>cytoplasme</a:t>
            </a:r>
            <a:r>
              <a:rPr lang="en-CA" dirty="0">
                <a:latin typeface="Franklin Gothic Book" pitchFamily="34" charset="0"/>
              </a:rPr>
              <a:t> : </a:t>
            </a:r>
            <a:r>
              <a:rPr lang="en-CA" b="1" dirty="0" err="1">
                <a:latin typeface="Franklin Gothic Book" pitchFamily="34" charset="0"/>
              </a:rPr>
              <a:t>plasmides</a:t>
            </a:r>
            <a:r>
              <a:rPr lang="en-CA" dirty="0">
                <a:latin typeface="Franklin Gothic Book" pitchFamily="34" charset="0"/>
              </a:rPr>
              <a:t> (</a:t>
            </a:r>
            <a:r>
              <a:rPr lang="en-CA" dirty="0" err="1">
                <a:latin typeface="Franklin Gothic Book" pitchFamily="34" charset="0"/>
              </a:rPr>
              <a:t>plusieurs</a:t>
            </a:r>
            <a:r>
              <a:rPr lang="en-CA" dirty="0">
                <a:latin typeface="Franklin Gothic Book" pitchFamily="34" charset="0"/>
              </a:rPr>
              <a:t>), </a:t>
            </a:r>
            <a:r>
              <a:rPr lang="en-CA" dirty="0" err="1">
                <a:latin typeface="Franklin Gothic Book" pitchFamily="34" charset="0"/>
              </a:rPr>
              <a:t>circulaires</a:t>
            </a:r>
            <a:r>
              <a:rPr lang="en-CA" dirty="0">
                <a:latin typeface="Franklin Gothic Book" pitchFamily="34" charset="0"/>
              </a:rPr>
              <a:t>, </a:t>
            </a:r>
            <a:r>
              <a:rPr lang="en-CA" dirty="0" err="1">
                <a:latin typeface="Franklin Gothic Book" pitchFamily="34" charset="0"/>
              </a:rPr>
              <a:t>plusieurs</a:t>
            </a:r>
            <a:r>
              <a:rPr lang="en-CA" dirty="0">
                <a:latin typeface="Franklin Gothic Book" pitchFamily="34" charset="0"/>
              </a:rPr>
              <a:t> copies, </a:t>
            </a:r>
            <a:r>
              <a:rPr lang="en-CA" dirty="0" err="1">
                <a:latin typeface="Franklin Gothic Book" pitchFamily="34" charset="0"/>
              </a:rPr>
              <a:t>petits</a:t>
            </a:r>
            <a:r>
              <a:rPr lang="en-CA" dirty="0">
                <a:latin typeface="Franklin Gothic Book" pitchFamily="34" charset="0"/>
              </a:rPr>
              <a:t> (</a:t>
            </a:r>
            <a:r>
              <a:rPr lang="en-CA" dirty="0" err="1">
                <a:latin typeface="Franklin Gothic Book" pitchFamily="34" charset="0"/>
              </a:rPr>
              <a:t>quelques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gènes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seulement</a:t>
            </a:r>
            <a:r>
              <a:rPr lang="en-CA" dirty="0">
                <a:latin typeface="Franklin Gothic Book" pitchFamily="34" charset="0"/>
              </a:rPr>
              <a:t>), </a:t>
            </a:r>
            <a:r>
              <a:rPr lang="en-CA" dirty="0" err="1">
                <a:latin typeface="Franklin Gothic Book" pitchFamily="34" charset="0"/>
              </a:rPr>
              <a:t>fonctions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accessoires</a:t>
            </a:r>
            <a:r>
              <a:rPr lang="en-CA" dirty="0">
                <a:latin typeface="Franklin Gothic Book" pitchFamily="34" charset="0"/>
              </a:rPr>
              <a:t> (résistance </a:t>
            </a:r>
            <a:r>
              <a:rPr lang="en-CA" dirty="0" err="1">
                <a:latin typeface="Franklin Gothic Book" pitchFamily="34" charset="0"/>
              </a:rPr>
              <a:t>antibiotiques</a:t>
            </a:r>
            <a:r>
              <a:rPr lang="en-CA" dirty="0">
                <a:latin typeface="Franklin Gothic Book" pitchFamily="34" charset="0"/>
              </a:rPr>
              <a:t>)</a:t>
            </a: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3702050" y="1543571"/>
            <a:ext cx="2814638" cy="9493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6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Génome Procaryotes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790575"/>
            <a:ext cx="2297112" cy="218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ZoneTexte 6"/>
          <p:cNvSpPr txBox="1">
            <a:spLocks noChangeArrowheads="1"/>
          </p:cNvSpPr>
          <p:nvPr/>
        </p:nvSpPr>
        <p:spPr bwMode="auto">
          <a:xfrm>
            <a:off x="12700" y="823913"/>
            <a:ext cx="86582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200">
                <a:latin typeface="Calibri" pitchFamily="34" charset="0"/>
              </a:rPr>
              <a:t>Génome bactérien = Nucléoïde </a:t>
            </a:r>
            <a:endParaRPr lang="en-CA" sz="2200">
              <a:latin typeface="Calibri" pitchFamily="34" charset="0"/>
            </a:endParaRPr>
          </a:p>
        </p:txBody>
      </p:sp>
      <p:sp>
        <p:nvSpPr>
          <p:cNvPr id="18437" name="AutoShape 2" descr="http://www.ncbi.nlm.nih.gov/books/NBK5984/bin/ch163f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  <p:sp>
        <p:nvSpPr>
          <p:cNvPr id="18438" name="ZoneTexte 13"/>
          <p:cNvSpPr txBox="1">
            <a:spLocks noChangeArrowheads="1"/>
          </p:cNvSpPr>
          <p:nvPr/>
        </p:nvSpPr>
        <p:spPr bwMode="auto">
          <a:xfrm>
            <a:off x="107950" y="1758950"/>
            <a:ext cx="526573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>
                <a:latin typeface="Franklin Gothic Book" pitchFamily="34" charset="0"/>
              </a:rPr>
              <a:t>Chromosome bactérien superenroulé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Plusieurs niveaux de compaction, par surenroulement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Protéines responsables de ce surenroulement = </a:t>
            </a:r>
            <a:r>
              <a:rPr lang="en-CA" b="1">
                <a:latin typeface="Franklin Gothic Book" pitchFamily="34" charset="0"/>
              </a:rPr>
              <a:t>topoisomérases</a:t>
            </a:r>
          </a:p>
        </p:txBody>
      </p:sp>
      <p:pic>
        <p:nvPicPr>
          <p:cNvPr id="18439" name="Picture 8" descr="http://web.virginia.edu/Heidi/chapter12/Images/8883n12_23.jpg"/>
          <p:cNvPicPr>
            <a:picLocks noChangeAspect="1" noChangeArrowheads="1"/>
          </p:cNvPicPr>
          <p:nvPr/>
        </p:nvPicPr>
        <p:blipFill>
          <a:blip r:embed="rId3" cstate="print"/>
          <a:srcRect t="61520" b="7256"/>
          <a:stretch>
            <a:fillRect/>
          </a:stretch>
        </p:blipFill>
        <p:spPr bwMode="auto">
          <a:xfrm>
            <a:off x="4341813" y="3868738"/>
            <a:ext cx="4779962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Connecteur droit avec flèche 3"/>
          <p:cNvCxnSpPr>
            <a:stCxn id="32771" idx="3"/>
            <a:endCxn id="32770" idx="0"/>
          </p:cNvCxnSpPr>
          <p:nvPr/>
        </p:nvCxnSpPr>
        <p:spPr>
          <a:xfrm>
            <a:off x="7156450" y="1884363"/>
            <a:ext cx="625475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1925" y="341313"/>
            <a:ext cx="1219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6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b="1" dirty="0" smtClean="0"/>
              <a:t>Génomes procaryote</a:t>
            </a:r>
            <a:endParaRPr lang="fr-CA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8"/>
          <p:cNvSpPr txBox="1">
            <a:spLocks noChangeArrowheads="1"/>
          </p:cNvSpPr>
          <p:nvPr/>
        </p:nvSpPr>
        <p:spPr bwMode="auto">
          <a:xfrm>
            <a:off x="250825" y="1724248"/>
            <a:ext cx="338455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dirty="0">
                <a:latin typeface="Franklin Gothic Book" pitchFamily="34" charset="0"/>
              </a:rPr>
              <a:t>L’ADN, molécule constituant les génomes – Cours 10</a:t>
            </a: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Procaryotes</a:t>
            </a:r>
            <a:r>
              <a:rPr lang="en-CA" dirty="0">
                <a:latin typeface="Franklin Gothic Book" pitchFamily="34" charset="0"/>
              </a:rPr>
              <a:t> = 0.5 à 9x10</a:t>
            </a:r>
            <a:r>
              <a:rPr lang="en-CA" baseline="30000" dirty="0">
                <a:latin typeface="Franklin Gothic Book" pitchFamily="34" charset="0"/>
              </a:rPr>
              <a:t>6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pb</a:t>
            </a:r>
            <a:r>
              <a:rPr lang="en-CA" dirty="0">
                <a:latin typeface="Franklin Gothic Book" pitchFamily="34" charset="0"/>
              </a:rPr>
              <a:t>, 350 à 8000 </a:t>
            </a:r>
            <a:r>
              <a:rPr lang="en-CA" dirty="0" err="1">
                <a:latin typeface="Franklin Gothic Book" pitchFamily="34" charset="0"/>
              </a:rPr>
              <a:t>gènes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Très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peu</a:t>
            </a:r>
            <a:r>
              <a:rPr lang="en-CA" dirty="0">
                <a:latin typeface="Franklin Gothic Book" pitchFamily="34" charset="0"/>
              </a:rPr>
              <a:t> de </a:t>
            </a:r>
            <a:r>
              <a:rPr lang="en-CA" dirty="0" err="1">
                <a:latin typeface="Franklin Gothic Book" pitchFamily="34" charset="0"/>
              </a:rPr>
              <a:t>séquences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répétées</a:t>
            </a:r>
            <a:r>
              <a:rPr lang="en-CA" dirty="0">
                <a:latin typeface="Franklin Gothic Book" pitchFamily="34" charset="0"/>
              </a:rPr>
              <a:t>, </a:t>
            </a:r>
            <a:r>
              <a:rPr lang="en-CA" dirty="0" err="1">
                <a:latin typeface="Franklin Gothic Book" pitchFamily="34" charset="0"/>
              </a:rPr>
              <a:t>éléments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transposables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-Pas </a:t>
            </a:r>
            <a:r>
              <a:rPr lang="en-CA" dirty="0" err="1">
                <a:latin typeface="Franklin Gothic Book" pitchFamily="34" charset="0"/>
              </a:rPr>
              <a:t>d’introns</a:t>
            </a:r>
            <a:r>
              <a:rPr lang="en-CA" dirty="0">
                <a:latin typeface="Franklin Gothic Book" pitchFamily="34" charset="0"/>
              </a:rPr>
              <a:t> chez les </a:t>
            </a:r>
            <a:r>
              <a:rPr lang="en-CA" dirty="0" err="1">
                <a:latin typeface="Franklin Gothic Book" pitchFamily="34" charset="0"/>
              </a:rPr>
              <a:t>bactéries</a:t>
            </a:r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= </a:t>
            </a:r>
            <a:r>
              <a:rPr lang="en-CA" dirty="0" err="1">
                <a:latin typeface="Franklin Gothic Book" pitchFamily="34" charset="0"/>
              </a:rPr>
              <a:t>génome</a:t>
            </a:r>
            <a:r>
              <a:rPr lang="en-CA" dirty="0">
                <a:latin typeface="Franklin Gothic Book" pitchFamily="34" charset="0"/>
              </a:rPr>
              <a:t> plus “dense” en </a:t>
            </a:r>
            <a:r>
              <a:rPr lang="en-CA" dirty="0" err="1">
                <a:latin typeface="Franklin Gothic Book" pitchFamily="34" charset="0"/>
              </a:rPr>
              <a:t>gènes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</p:txBody>
      </p:sp>
      <p:pic>
        <p:nvPicPr>
          <p:cNvPr id="20483" name="Picture 2" descr="http://www.biomedcentral.com/content/figures/1471-2199-8-11-1-l.jpg"/>
          <p:cNvPicPr>
            <a:picLocks noChangeAspect="1" noChangeArrowheads="1"/>
          </p:cNvPicPr>
          <p:nvPr/>
        </p:nvPicPr>
        <p:blipFill>
          <a:blip r:embed="rId2" cstate="print"/>
          <a:srcRect l="4196" t="8080" r="35979" b="3790"/>
          <a:stretch>
            <a:fillRect/>
          </a:stretch>
        </p:blipFill>
        <p:spPr bwMode="auto">
          <a:xfrm>
            <a:off x="3730625" y="981075"/>
            <a:ext cx="5340350" cy="528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Ellipse 1"/>
          <p:cNvSpPr/>
          <p:nvPr/>
        </p:nvSpPr>
        <p:spPr>
          <a:xfrm>
            <a:off x="4208463" y="1465263"/>
            <a:ext cx="4383087" cy="43068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20485" name="Picture 2" descr="http://www.biomedcentral.com/content/figures/1471-2199-8-11-1-l.jpg"/>
          <p:cNvPicPr>
            <a:picLocks noChangeAspect="1" noChangeArrowheads="1"/>
          </p:cNvPicPr>
          <p:nvPr/>
        </p:nvPicPr>
        <p:blipFill>
          <a:blip r:embed="rId2" cstate="print"/>
          <a:srcRect l="23830" t="37019" r="56537" b="33386"/>
          <a:stretch>
            <a:fillRect/>
          </a:stretch>
        </p:blipFill>
        <p:spPr bwMode="auto">
          <a:xfrm>
            <a:off x="5524500" y="3019425"/>
            <a:ext cx="1752600" cy="17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 rot="2842793">
            <a:off x="6807994" y="2623344"/>
            <a:ext cx="936625" cy="792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5" name="Rectangle 14"/>
          <p:cNvSpPr/>
          <p:nvPr/>
        </p:nvSpPr>
        <p:spPr>
          <a:xfrm rot="2842793">
            <a:off x="5007769" y="4436269"/>
            <a:ext cx="936625" cy="792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6" name="Rectangle 15"/>
          <p:cNvSpPr/>
          <p:nvPr/>
        </p:nvSpPr>
        <p:spPr>
          <a:xfrm rot="2842793">
            <a:off x="5055394" y="2421731"/>
            <a:ext cx="936625" cy="792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7" name="Rectangle 16"/>
          <p:cNvSpPr/>
          <p:nvPr/>
        </p:nvSpPr>
        <p:spPr>
          <a:xfrm rot="2842793">
            <a:off x="6944519" y="4436269"/>
            <a:ext cx="936625" cy="792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9" name="Rectangle 18"/>
          <p:cNvSpPr/>
          <p:nvPr/>
        </p:nvSpPr>
        <p:spPr>
          <a:xfrm rot="5400000">
            <a:off x="3459956" y="1835944"/>
            <a:ext cx="936625" cy="39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0" name="Rectangle 19"/>
          <p:cNvSpPr/>
          <p:nvPr/>
        </p:nvSpPr>
        <p:spPr>
          <a:xfrm rot="5400000">
            <a:off x="8576469" y="5345907"/>
            <a:ext cx="936625" cy="198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Flèche vers le bas 3"/>
          <p:cNvSpPr>
            <a:spLocks noChangeArrowheads="1"/>
          </p:cNvSpPr>
          <p:nvPr/>
        </p:nvSpPr>
        <p:spPr bwMode="auto">
          <a:xfrm rot="7198015">
            <a:off x="4493419" y="2347119"/>
            <a:ext cx="360363" cy="35242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lt1"/>
              </a:solidFill>
              <a:latin typeface="+mn-lt"/>
            </a:endParaRPr>
          </a:p>
        </p:txBody>
      </p:sp>
      <p:sp>
        <p:nvSpPr>
          <p:cNvPr id="21" name="Flèche vers le bas 20"/>
          <p:cNvSpPr>
            <a:spLocks noChangeArrowheads="1"/>
          </p:cNvSpPr>
          <p:nvPr/>
        </p:nvSpPr>
        <p:spPr bwMode="auto">
          <a:xfrm rot="-4106404">
            <a:off x="7960520" y="4291806"/>
            <a:ext cx="360362" cy="365125"/>
          </a:xfrm>
          <a:prstGeom prst="downArrow">
            <a:avLst>
              <a:gd name="adj1" fmla="val 50000"/>
              <a:gd name="adj2" fmla="val 49863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lt1"/>
              </a:solidFill>
              <a:latin typeface="+mn-lt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4772025" y="2552700"/>
            <a:ext cx="831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latin typeface="Calibri" pitchFamily="34" charset="0"/>
              </a:rPr>
              <a:t>origine</a:t>
            </a:r>
            <a:endParaRPr lang="fr-FR">
              <a:latin typeface="Calibri" pitchFamily="34" charset="0"/>
            </a:endParaRPr>
          </a:p>
        </p:txBody>
      </p:sp>
      <p:sp>
        <p:nvSpPr>
          <p:cNvPr id="23" name="ZoneTexte 22"/>
          <p:cNvSpPr txBox="1">
            <a:spLocks noChangeArrowheads="1"/>
          </p:cNvSpPr>
          <p:nvPr/>
        </p:nvSpPr>
        <p:spPr bwMode="auto">
          <a:xfrm>
            <a:off x="7235825" y="3967163"/>
            <a:ext cx="1301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latin typeface="Calibri" pitchFamily="34" charset="0"/>
              </a:rPr>
              <a:t>terminaison</a:t>
            </a:r>
            <a:endParaRPr lang="fr-FR">
              <a:latin typeface="Calibri" pitchFamily="34" charset="0"/>
            </a:endParaRPr>
          </a:p>
        </p:txBody>
      </p:sp>
      <p:sp>
        <p:nvSpPr>
          <p:cNvPr id="20496" name="ZoneTexte 6"/>
          <p:cNvSpPr txBox="1">
            <a:spLocks noChangeArrowheads="1"/>
          </p:cNvSpPr>
          <p:nvPr/>
        </p:nvSpPr>
        <p:spPr bwMode="auto">
          <a:xfrm>
            <a:off x="7702550" y="1019175"/>
            <a:ext cx="13493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latin typeface="Calibri" pitchFamily="34" charset="0"/>
              </a:rPr>
              <a:t>Vert = gènes</a:t>
            </a:r>
            <a:endParaRPr lang="fr-FR">
              <a:latin typeface="Calibri" pitchFamily="34" charset="0"/>
            </a:endParaRPr>
          </a:p>
        </p:txBody>
      </p:sp>
      <p:sp>
        <p:nvSpPr>
          <p:cNvPr id="20501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Génomes procaryotes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elanieDT\Documents\Méla\Ottawa\ENSEIGNEMENT\BIO1540\Campbell pictures\Fichiers JPEG\Chapitre 18\Figure_18-14.jpg"/>
          <p:cNvPicPr>
            <a:picLocks noChangeAspect="1" noChangeArrowheads="1"/>
          </p:cNvPicPr>
          <p:nvPr/>
        </p:nvPicPr>
        <p:blipFill>
          <a:blip r:embed="rId2" cstate="print"/>
          <a:srcRect l="13155" t="11632" r="11623" b="11371"/>
          <a:stretch>
            <a:fillRect/>
          </a:stretch>
        </p:blipFill>
        <p:spPr bwMode="auto">
          <a:xfrm>
            <a:off x="4340225" y="44450"/>
            <a:ext cx="4767263" cy="631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ZoneTexte 2"/>
          <p:cNvSpPr txBox="1">
            <a:spLocks noChangeArrowheads="1"/>
          </p:cNvSpPr>
          <p:nvPr/>
        </p:nvSpPr>
        <p:spPr bwMode="auto">
          <a:xfrm>
            <a:off x="323850" y="981075"/>
            <a:ext cx="3671888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b="1">
                <a:latin typeface="Franklin Gothic Book" pitchFamily="34" charset="0"/>
              </a:rPr>
              <a:t>-Origine de réplication (ORF):</a:t>
            </a:r>
            <a:r>
              <a:rPr lang="en-CA">
                <a:latin typeface="Franklin Gothic Book" pitchFamily="34" charset="0"/>
              </a:rPr>
              <a:t> Initiation de la réplication sur une unique origine de réplication = séquence identifiable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-Surenroulement de la double hélice = activité des topo-isomérases en avant de la fourche de réplication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-Deux fourches de réplication 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-Fin de la réplication : topo-isomérase pour séparer les deux molécules enroulées</a:t>
            </a:r>
            <a:endParaRPr lang="fr-FR">
              <a:latin typeface="Franklin Gothic Book" pitchFamily="34" charset="0"/>
            </a:endParaRPr>
          </a:p>
        </p:txBody>
      </p:sp>
      <p:sp>
        <p:nvSpPr>
          <p:cNvPr id="21511" name="Rectangle 24"/>
          <p:cNvSpPr>
            <a:spLocks noChangeArrowheads="1"/>
          </p:cNvSpPr>
          <p:nvPr/>
        </p:nvSpPr>
        <p:spPr bwMode="auto">
          <a:xfrm>
            <a:off x="323528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smtClean="0"/>
              <a:t>Réplication (procaryotes)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elanieDT\Documents\Méla\Ottawa\ENSEIGNEMENT\BIO1540\Campbell pictures\Fichiers JPEG\Chapitre 16\Figure_16-14.jpg"/>
          <p:cNvPicPr>
            <a:picLocks noChangeAspect="1" noChangeArrowheads="1"/>
          </p:cNvPicPr>
          <p:nvPr/>
        </p:nvPicPr>
        <p:blipFill>
          <a:blip r:embed="rId2" cstate="print"/>
          <a:srcRect l="5322" t="23163" r="32111" b="17056"/>
          <a:stretch>
            <a:fillRect/>
          </a:stretch>
        </p:blipFill>
        <p:spPr bwMode="auto">
          <a:xfrm>
            <a:off x="4197350" y="260350"/>
            <a:ext cx="4862513" cy="601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165100" y="908050"/>
            <a:ext cx="4262438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3300"/>
              </a:buClr>
              <a:buFont typeface="Wingdings" pitchFamily="2" charset="2"/>
              <a:buChar char="q"/>
            </a:pPr>
            <a:r>
              <a:rPr lang="en-CA" dirty="0">
                <a:latin typeface="Franklin Gothic Book" pitchFamily="34" charset="0"/>
              </a:rPr>
              <a:t> Initiation : </a:t>
            </a:r>
            <a:r>
              <a:rPr lang="en-CA" dirty="0" err="1">
                <a:latin typeface="Franklin Gothic Book" pitchFamily="34" charset="0"/>
              </a:rPr>
              <a:t>synthèse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d’amorces</a:t>
            </a:r>
            <a:r>
              <a:rPr lang="en-CA" dirty="0">
                <a:latin typeface="Franklin Gothic Book" pitchFamily="34" charset="0"/>
              </a:rPr>
              <a:t> ARN par la </a:t>
            </a:r>
            <a:r>
              <a:rPr lang="en-CA" dirty="0" err="1">
                <a:latin typeface="Franklin Gothic Book" pitchFamily="34" charset="0"/>
              </a:rPr>
              <a:t>primase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 typeface="Wingdings" pitchFamily="2" charset="2"/>
              <a:buChar char="q"/>
            </a:pPr>
            <a:r>
              <a:rPr lang="en-CA" dirty="0">
                <a:latin typeface="Franklin Gothic Book" pitchFamily="34" charset="0"/>
              </a:rPr>
              <a:t> Elongation des nouveaux </a:t>
            </a:r>
            <a:r>
              <a:rPr lang="en-CA" dirty="0" err="1">
                <a:latin typeface="Franklin Gothic Book" pitchFamily="34" charset="0"/>
              </a:rPr>
              <a:t>brins</a:t>
            </a:r>
            <a:r>
              <a:rPr lang="en-CA" dirty="0">
                <a:latin typeface="Franklin Gothic Book" pitchFamily="34" charset="0"/>
              </a:rPr>
              <a:t> : </a:t>
            </a:r>
          </a:p>
          <a:p>
            <a:pPr>
              <a:buFontTx/>
              <a:buChar char="-"/>
            </a:pPr>
            <a:r>
              <a:rPr lang="en-CA" dirty="0">
                <a:latin typeface="Franklin Gothic Book" pitchFamily="34" charset="0"/>
              </a:rPr>
              <a:t>ADN </a:t>
            </a:r>
            <a:r>
              <a:rPr lang="en-CA" dirty="0" err="1">
                <a:latin typeface="Franklin Gothic Book" pitchFamily="34" charset="0"/>
              </a:rPr>
              <a:t>pol</a:t>
            </a:r>
            <a:r>
              <a:rPr lang="en-CA" dirty="0">
                <a:latin typeface="Franklin Gothic Book" pitchFamily="34" charset="0"/>
              </a:rPr>
              <a:t> III</a:t>
            </a:r>
          </a:p>
          <a:p>
            <a:pPr>
              <a:buFontTx/>
              <a:buChar char="-"/>
            </a:pPr>
            <a:endParaRPr lang="en-CA" dirty="0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 dirty="0" err="1">
                <a:latin typeface="Franklin Gothic Book" pitchFamily="34" charset="0"/>
              </a:rPr>
              <a:t>Brin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directeur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le </a:t>
            </a:r>
            <a:r>
              <a:rPr lang="en-CA" dirty="0" err="1">
                <a:latin typeface="Franklin Gothic Book" pitchFamily="34" charset="0"/>
              </a:rPr>
              <a:t>sens</a:t>
            </a:r>
            <a:r>
              <a:rPr lang="en-CA" dirty="0">
                <a:latin typeface="Franklin Gothic Book" pitchFamily="34" charset="0"/>
              </a:rPr>
              <a:t> de la </a:t>
            </a:r>
            <a:r>
              <a:rPr lang="en-CA" dirty="0" err="1">
                <a:latin typeface="Franklin Gothic Book" pitchFamily="34" charset="0"/>
              </a:rPr>
              <a:t>réplication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pPr>
              <a:buFontTx/>
              <a:buChar char="-"/>
            </a:pPr>
            <a:r>
              <a:rPr lang="en-CA" dirty="0" err="1">
                <a:latin typeface="Franklin Gothic Book" pitchFamily="34" charset="0"/>
              </a:rPr>
              <a:t>Brin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discontinu</a:t>
            </a:r>
            <a:r>
              <a:rPr lang="en-CA" dirty="0">
                <a:latin typeface="Franklin Gothic Book" pitchFamily="34" charset="0"/>
              </a:rPr>
              <a:t> = </a:t>
            </a:r>
            <a:r>
              <a:rPr lang="en-CA" dirty="0" err="1">
                <a:latin typeface="Franklin Gothic Book" pitchFamily="34" charset="0"/>
              </a:rPr>
              <a:t>série</a:t>
            </a:r>
            <a:r>
              <a:rPr lang="en-CA" dirty="0">
                <a:latin typeface="Franklin Gothic Book" pitchFamily="34" charset="0"/>
              </a:rPr>
              <a:t> de fragments </a:t>
            </a:r>
            <a:r>
              <a:rPr lang="en-CA" dirty="0" err="1">
                <a:latin typeface="Franklin Gothic Book" pitchFamily="34" charset="0"/>
              </a:rPr>
              <a:t>d’Okazaki</a:t>
            </a:r>
            <a:r>
              <a:rPr lang="en-CA" dirty="0">
                <a:latin typeface="Franklin Gothic Book" pitchFamily="34" charset="0"/>
              </a:rPr>
              <a:t>, </a:t>
            </a:r>
            <a:r>
              <a:rPr lang="en-CA" dirty="0" err="1">
                <a:latin typeface="Franklin Gothic Book" pitchFamily="34" charset="0"/>
              </a:rPr>
              <a:t>dans</a:t>
            </a:r>
            <a:r>
              <a:rPr lang="en-CA" dirty="0">
                <a:latin typeface="Franklin Gothic Book" pitchFamily="34" charset="0"/>
              </a:rPr>
              <a:t> le </a:t>
            </a:r>
            <a:r>
              <a:rPr lang="en-CA" dirty="0" err="1">
                <a:latin typeface="Franklin Gothic Book" pitchFamily="34" charset="0"/>
              </a:rPr>
              <a:t>sens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opposé</a:t>
            </a:r>
            <a:r>
              <a:rPr lang="en-CA" dirty="0">
                <a:latin typeface="Franklin Gothic Book" pitchFamily="34" charset="0"/>
              </a:rPr>
              <a:t> à la </a:t>
            </a:r>
            <a:r>
              <a:rPr lang="en-CA" dirty="0" err="1">
                <a:latin typeface="Franklin Gothic Book" pitchFamily="34" charset="0"/>
              </a:rPr>
              <a:t>réplication</a:t>
            </a:r>
            <a:endParaRPr lang="en-CA" dirty="0">
              <a:latin typeface="Franklin Gothic Book" pitchFamily="34" charset="0"/>
            </a:endParaRPr>
          </a:p>
          <a:p>
            <a:pPr>
              <a:buFontTx/>
              <a:buChar char="-"/>
            </a:pPr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Liaison entre les fragments </a:t>
            </a:r>
            <a:r>
              <a:rPr lang="en-CA" dirty="0" err="1">
                <a:latin typeface="Franklin Gothic Book" pitchFamily="34" charset="0"/>
              </a:rPr>
              <a:t>d’Okazaki</a:t>
            </a:r>
            <a:r>
              <a:rPr lang="en-CA" dirty="0">
                <a:latin typeface="Franklin Gothic Book" pitchFamily="34" charset="0"/>
              </a:rPr>
              <a:t> = ligation, par </a:t>
            </a:r>
            <a:r>
              <a:rPr lang="en-CA" dirty="0" err="1">
                <a:latin typeface="Franklin Gothic Book" pitchFamily="34" charset="0"/>
              </a:rPr>
              <a:t>l’ADN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ligase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23558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smtClean="0">
                <a:solidFill>
                  <a:srgbClr val="008000"/>
                </a:solidFill>
              </a:rPr>
              <a:t>  </a:t>
            </a:r>
            <a:r>
              <a:rPr lang="fr-CA" sz="2400" dirty="0" smtClean="0"/>
              <a:t>Réplication procaryotes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MelanieDT\Documents\Méla\Ottawa\ENSEIGNEMENT\BIO1540\Campbell pictures\Fichiers JPEG\Chapitre 16\Figure_16-15.jpg"/>
          <p:cNvPicPr>
            <a:picLocks noChangeAspect="1" noChangeArrowheads="1"/>
          </p:cNvPicPr>
          <p:nvPr/>
        </p:nvPicPr>
        <p:blipFill>
          <a:blip r:embed="rId2" cstate="print"/>
          <a:srcRect l="30173" t="11523" r="28294" b="55830"/>
          <a:stretch>
            <a:fillRect/>
          </a:stretch>
        </p:blipFill>
        <p:spPr bwMode="auto">
          <a:xfrm>
            <a:off x="4171950" y="879475"/>
            <a:ext cx="4643438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ZoneTexte 13"/>
          <p:cNvSpPr txBox="1">
            <a:spLocks noChangeArrowheads="1"/>
          </p:cNvSpPr>
          <p:nvPr/>
        </p:nvSpPr>
        <p:spPr bwMode="auto">
          <a:xfrm>
            <a:off x="165100" y="1690414"/>
            <a:ext cx="3975100" cy="310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200" dirty="0" err="1">
                <a:latin typeface="Calibri" pitchFamily="34" charset="0"/>
              </a:rPr>
              <a:t>Synthèse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d’amorce</a:t>
            </a:r>
            <a:r>
              <a:rPr lang="en-CA" sz="2200" dirty="0">
                <a:latin typeface="Calibri" pitchFamily="34" charset="0"/>
              </a:rPr>
              <a:t> ARN par la </a:t>
            </a:r>
            <a:r>
              <a:rPr lang="en-CA" sz="2200" dirty="0" err="1">
                <a:latin typeface="Calibri" pitchFamily="34" charset="0"/>
              </a:rPr>
              <a:t>primase</a:t>
            </a:r>
            <a:endParaRPr lang="en-CA" sz="2200" dirty="0">
              <a:latin typeface="Calibri" pitchFamily="34" charset="0"/>
            </a:endParaRPr>
          </a:p>
          <a:p>
            <a:endParaRPr lang="en-CA" sz="2200" dirty="0">
              <a:latin typeface="Calibri" pitchFamily="34" charset="0"/>
            </a:endParaRPr>
          </a:p>
          <a:p>
            <a:r>
              <a:rPr lang="en-CA" sz="2200" dirty="0" err="1">
                <a:latin typeface="Calibri" pitchFamily="34" charset="0"/>
              </a:rPr>
              <a:t>Synthèse</a:t>
            </a:r>
            <a:r>
              <a:rPr lang="en-CA" sz="2200" dirty="0">
                <a:latin typeface="Calibri" pitchFamily="34" charset="0"/>
              </a:rPr>
              <a:t> du </a:t>
            </a:r>
            <a:r>
              <a:rPr lang="en-CA" sz="2200" dirty="0" err="1">
                <a:latin typeface="Calibri" pitchFamily="34" charset="0"/>
              </a:rPr>
              <a:t>brin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complémentaire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sur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l’extrémité</a:t>
            </a:r>
            <a:r>
              <a:rPr lang="en-CA" sz="2200" dirty="0">
                <a:latin typeface="Calibri" pitchFamily="34" charset="0"/>
              </a:rPr>
              <a:t> 3’ par </a:t>
            </a:r>
            <a:r>
              <a:rPr lang="en-CA" sz="2200" dirty="0" err="1">
                <a:latin typeface="Calibri" pitchFamily="34" charset="0"/>
              </a:rPr>
              <a:t>l’ADN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pol</a:t>
            </a:r>
            <a:r>
              <a:rPr lang="en-CA" sz="2200" dirty="0">
                <a:latin typeface="Calibri" pitchFamily="34" charset="0"/>
              </a:rPr>
              <a:t> III</a:t>
            </a:r>
          </a:p>
          <a:p>
            <a:endParaRPr lang="en-CA" sz="2200" dirty="0">
              <a:latin typeface="Calibri" pitchFamily="34" charset="0"/>
            </a:endParaRPr>
          </a:p>
          <a:p>
            <a:r>
              <a:rPr lang="en-CA" sz="2200" dirty="0" err="1">
                <a:latin typeface="Calibri" pitchFamily="34" charset="0"/>
              </a:rPr>
              <a:t>Synthèse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jusqu’à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rencontrer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l’amorce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suivante</a:t>
            </a:r>
            <a:endParaRPr lang="en-CA" sz="2200" dirty="0">
              <a:latin typeface="Calibri" pitchFamily="34" charset="0"/>
            </a:endParaRPr>
          </a:p>
        </p:txBody>
      </p:sp>
      <p:sp>
        <p:nvSpPr>
          <p:cNvPr id="24583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smtClean="0"/>
              <a:t>Réplication procaryotes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elanieDT\Documents\Méla\Ottawa\ENSEIGNEMENT\BIO1540\Campbell pictures\Fichiers JPEG\Chapitre 16\Figure_16-15.jpg"/>
          <p:cNvPicPr>
            <a:picLocks noChangeAspect="1" noChangeArrowheads="1"/>
          </p:cNvPicPr>
          <p:nvPr/>
        </p:nvPicPr>
        <p:blipFill>
          <a:blip r:embed="rId2" cstate="print"/>
          <a:srcRect l="30173" t="49678" r="28294" b="12167"/>
          <a:stretch>
            <a:fillRect/>
          </a:stretch>
        </p:blipFill>
        <p:spPr bwMode="auto">
          <a:xfrm>
            <a:off x="4279900" y="908050"/>
            <a:ext cx="4483100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ZoneTexte 14"/>
          <p:cNvSpPr txBox="1">
            <a:spLocks noChangeArrowheads="1"/>
          </p:cNvSpPr>
          <p:nvPr/>
        </p:nvSpPr>
        <p:spPr bwMode="auto">
          <a:xfrm>
            <a:off x="165100" y="1988840"/>
            <a:ext cx="39751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</a:t>
            </a:r>
            <a:r>
              <a:rPr lang="en-CA" dirty="0" err="1">
                <a:latin typeface="Franklin Gothic Book" pitchFamily="34" charset="0"/>
              </a:rPr>
              <a:t>Synthèse</a:t>
            </a:r>
            <a:r>
              <a:rPr lang="en-CA" dirty="0">
                <a:latin typeface="Franklin Gothic Book" pitchFamily="34" charset="0"/>
              </a:rPr>
              <a:t> par </a:t>
            </a:r>
            <a:r>
              <a:rPr lang="en-CA" b="1" dirty="0" err="1">
                <a:latin typeface="Franklin Gothic Book" pitchFamily="34" charset="0"/>
              </a:rPr>
              <a:t>l’ADN</a:t>
            </a:r>
            <a:r>
              <a:rPr lang="en-CA" b="1" dirty="0">
                <a:latin typeface="Franklin Gothic Book" pitchFamily="34" charset="0"/>
              </a:rPr>
              <a:t> </a:t>
            </a:r>
            <a:r>
              <a:rPr lang="en-CA" b="1" dirty="0" err="1">
                <a:latin typeface="Franklin Gothic Book" pitchFamily="34" charset="0"/>
              </a:rPr>
              <a:t>pol</a:t>
            </a:r>
            <a:r>
              <a:rPr lang="en-CA" b="1" dirty="0">
                <a:latin typeface="Franklin Gothic Book" pitchFamily="34" charset="0"/>
              </a:rPr>
              <a:t> III</a:t>
            </a:r>
            <a:r>
              <a:rPr lang="en-CA" dirty="0">
                <a:latin typeface="Franklin Gothic Book" pitchFamily="34" charset="0"/>
              </a:rPr>
              <a:t>  </a:t>
            </a:r>
            <a:r>
              <a:rPr lang="en-CA" dirty="0" err="1">
                <a:latin typeface="Franklin Gothic Book" pitchFamily="34" charset="0"/>
              </a:rPr>
              <a:t>jusqu’à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rencontrer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l’amorce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suivante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dirty="0">
                <a:latin typeface="Franklin Gothic Book" pitchFamily="34" charset="0"/>
              </a:rPr>
              <a:t>-</a:t>
            </a:r>
            <a:r>
              <a:rPr lang="en-CA" b="1" dirty="0">
                <a:latin typeface="Franklin Gothic Book" pitchFamily="34" charset="0"/>
              </a:rPr>
              <a:t>ADN </a:t>
            </a:r>
            <a:r>
              <a:rPr lang="en-CA" b="1" dirty="0" err="1">
                <a:latin typeface="Franklin Gothic Book" pitchFamily="34" charset="0"/>
              </a:rPr>
              <a:t>pol</a:t>
            </a:r>
            <a:r>
              <a:rPr lang="en-CA" b="1" dirty="0">
                <a:latin typeface="Franklin Gothic Book" pitchFamily="34" charset="0"/>
              </a:rPr>
              <a:t> I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remplace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ensuite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l’amorce</a:t>
            </a:r>
            <a:r>
              <a:rPr lang="en-CA" dirty="0">
                <a:latin typeface="Franklin Gothic Book" pitchFamily="34" charset="0"/>
              </a:rPr>
              <a:t> ARN en continuant la </a:t>
            </a:r>
            <a:r>
              <a:rPr lang="en-CA" dirty="0" err="1">
                <a:latin typeface="Franklin Gothic Book" pitchFamily="34" charset="0"/>
              </a:rPr>
              <a:t>polymérisation</a:t>
            </a:r>
            <a:r>
              <a:rPr lang="en-CA" dirty="0">
                <a:latin typeface="Franklin Gothic Book" pitchFamily="34" charset="0"/>
              </a:rPr>
              <a:t> du </a:t>
            </a:r>
            <a:r>
              <a:rPr lang="en-CA" dirty="0" err="1">
                <a:latin typeface="Franklin Gothic Book" pitchFamily="34" charset="0"/>
              </a:rPr>
              <a:t>brin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complémentaire</a:t>
            </a:r>
            <a:endParaRPr lang="en-CA" dirty="0">
              <a:latin typeface="Franklin Gothic Book" pitchFamily="34" charset="0"/>
            </a:endParaRPr>
          </a:p>
          <a:p>
            <a:endParaRPr lang="en-CA" dirty="0">
              <a:latin typeface="Franklin Gothic Book" pitchFamily="34" charset="0"/>
            </a:endParaRPr>
          </a:p>
          <a:p>
            <a:r>
              <a:rPr lang="en-CA" b="1" dirty="0">
                <a:latin typeface="Franklin Gothic Book" pitchFamily="34" charset="0"/>
              </a:rPr>
              <a:t>-ADN </a:t>
            </a:r>
            <a:r>
              <a:rPr lang="en-CA" b="1" dirty="0" err="1">
                <a:latin typeface="Franklin Gothic Book" pitchFamily="34" charset="0"/>
              </a:rPr>
              <a:t>ligase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rattache</a:t>
            </a:r>
            <a:r>
              <a:rPr lang="en-CA" dirty="0">
                <a:latin typeface="Franklin Gothic Book" pitchFamily="34" charset="0"/>
              </a:rPr>
              <a:t> les </a:t>
            </a:r>
            <a:r>
              <a:rPr lang="en-CA" dirty="0" err="1">
                <a:latin typeface="Franklin Gothic Book" pitchFamily="34" charset="0"/>
              </a:rPr>
              <a:t>deux</a:t>
            </a:r>
            <a:r>
              <a:rPr lang="en-CA" dirty="0">
                <a:latin typeface="Franklin Gothic Book" pitchFamily="34" charset="0"/>
              </a:rPr>
              <a:t> fragments</a:t>
            </a:r>
          </a:p>
        </p:txBody>
      </p:sp>
      <p:sp>
        <p:nvSpPr>
          <p:cNvPr id="25607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Réplication procaryotes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32467D-A39B-49C1-807A-ECDD7E716DCA}" type="slidenum">
              <a:rPr lang="fr-FR"/>
              <a:pPr>
                <a:defRPr/>
              </a:pPr>
              <a:t>29</a:t>
            </a:fld>
            <a:endParaRPr lang="fr-FR"/>
          </a:p>
        </p:txBody>
      </p:sp>
      <p:pic>
        <p:nvPicPr>
          <p:cNvPr id="27650" name="Picture 3" descr="C:\Users\MelanieDT\Documents\Méla\Ottawa\ENSEIGNEMENT\BIO1540\Campbell pictures\Fichiers JPEG\Chapitre 17\Figure_17-7.jpg"/>
          <p:cNvPicPr>
            <a:picLocks noChangeAspect="1" noChangeArrowheads="1"/>
          </p:cNvPicPr>
          <p:nvPr/>
        </p:nvPicPr>
        <p:blipFill>
          <a:blip r:embed="rId2" cstate="print"/>
          <a:srcRect l="15840" t="15086" r="53725" b="11942"/>
          <a:stretch>
            <a:fillRect/>
          </a:stretch>
        </p:blipFill>
        <p:spPr bwMode="auto">
          <a:xfrm>
            <a:off x="5448300" y="188913"/>
            <a:ext cx="3529013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7177088" y="1268413"/>
            <a:ext cx="1800225" cy="79216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b="1" dirty="0">
                <a:solidFill>
                  <a:schemeClr val="tx1"/>
                </a:solidFill>
              </a:rPr>
              <a:t>INITIATION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180263" y="2997200"/>
            <a:ext cx="1797050" cy="1008063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b="1" dirty="0">
                <a:solidFill>
                  <a:schemeClr val="tx1"/>
                </a:solidFill>
              </a:rPr>
              <a:t>ELONGATION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235825" y="4724400"/>
            <a:ext cx="1741488" cy="1008063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b="1" dirty="0">
                <a:solidFill>
                  <a:schemeClr val="tx1"/>
                </a:solidFill>
              </a:rPr>
              <a:t>TERMINAISON</a:t>
            </a: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27655" name="ZoneTexte 19"/>
          <p:cNvSpPr txBox="1">
            <a:spLocks noChangeArrowheads="1"/>
          </p:cNvSpPr>
          <p:nvPr/>
        </p:nvSpPr>
        <p:spPr bwMode="auto">
          <a:xfrm>
            <a:off x="165100" y="981075"/>
            <a:ext cx="54864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>
                <a:latin typeface="Franklin Gothic Book" pitchFamily="34" charset="0"/>
              </a:rPr>
              <a:t>Lecture d’un brin d’ADN pour la synthèse d’ARNm :</a:t>
            </a:r>
          </a:p>
          <a:p>
            <a:endParaRPr lang="en-CA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Tx/>
              <a:buChar char="•"/>
            </a:pPr>
            <a:r>
              <a:rPr lang="en-CA" b="1">
                <a:latin typeface="Franklin Gothic Book" pitchFamily="34" charset="0"/>
              </a:rPr>
              <a:t> Initiation</a:t>
            </a:r>
            <a:r>
              <a:rPr lang="en-CA">
                <a:latin typeface="Franklin Gothic Book" pitchFamily="34" charset="0"/>
              </a:rPr>
              <a:t> = reconnaissance d’une séquence dans le promoteur par l’ARN polymérase; TATA box</a:t>
            </a:r>
          </a:p>
          <a:p>
            <a:pPr>
              <a:buClr>
                <a:srgbClr val="FF3300"/>
              </a:buClr>
              <a:buFontTx/>
              <a:buChar char="•"/>
            </a:pPr>
            <a:endParaRPr lang="en-CA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Tx/>
              <a:buChar char="•"/>
            </a:pPr>
            <a:r>
              <a:rPr lang="en-CA" b="1">
                <a:latin typeface="Franklin Gothic Book" pitchFamily="34" charset="0"/>
              </a:rPr>
              <a:t>Elongation</a:t>
            </a:r>
            <a:r>
              <a:rPr lang="en-CA">
                <a:latin typeface="Franklin Gothic Book" pitchFamily="34" charset="0"/>
              </a:rPr>
              <a:t> = synthèse d’un fragment d’ARN complémentaire par ajout de nucléotides sur l’extrémité 3’</a:t>
            </a:r>
          </a:p>
          <a:p>
            <a:pPr>
              <a:buClr>
                <a:srgbClr val="FF3300"/>
              </a:buClr>
              <a:buFontTx/>
              <a:buChar char="•"/>
            </a:pPr>
            <a:endParaRPr lang="en-CA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Tx/>
              <a:buChar char="•"/>
            </a:pPr>
            <a:r>
              <a:rPr lang="en-CA" b="1">
                <a:latin typeface="Franklin Gothic Book" pitchFamily="34" charset="0"/>
              </a:rPr>
              <a:t>Terminaison</a:t>
            </a:r>
            <a:r>
              <a:rPr lang="en-CA">
                <a:latin typeface="Franklin Gothic Book" pitchFamily="34" charset="0"/>
              </a:rPr>
              <a:t> = dissociation de l’ARN polymérase</a:t>
            </a:r>
          </a:p>
          <a:p>
            <a:endParaRPr lang="en-CA">
              <a:latin typeface="Franklin Gothic Book" pitchFamily="34" charset="0"/>
            </a:endParaRPr>
          </a:p>
          <a:p>
            <a:r>
              <a:rPr lang="en-CA">
                <a:latin typeface="Franklin Gothic Book" pitchFamily="34" charset="0"/>
              </a:rPr>
              <a:t>Procaryotes : séquence de terminaison</a:t>
            </a:r>
          </a:p>
        </p:txBody>
      </p:sp>
      <p:sp>
        <p:nvSpPr>
          <p:cNvPr id="27658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smtClean="0"/>
              <a:t>Transcription Procaryotes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2" descr="C:\Users\MelanieDT\Documents\Méla\Ottawa\ENSEIGNEMENT\BIO1540\Campbell pictures\Fichiers JPEG\Chapitre 18\Figure_18-21.jpg"/>
          <p:cNvPicPr>
            <a:picLocks noChangeAspect="1" noChangeArrowheads="1"/>
          </p:cNvPicPr>
          <p:nvPr/>
        </p:nvPicPr>
        <p:blipFill>
          <a:blip r:embed="rId2" cstate="print"/>
          <a:srcRect l="34985" t="16226" r="17493" b="53477"/>
          <a:stretch>
            <a:fillRect/>
          </a:stretch>
        </p:blipFill>
        <p:spPr bwMode="auto">
          <a:xfrm>
            <a:off x="3719513" y="2997200"/>
            <a:ext cx="5365750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e 18"/>
          <p:cNvGrpSpPr>
            <a:grpSpLocks/>
          </p:cNvGrpSpPr>
          <p:nvPr/>
        </p:nvGrpSpPr>
        <p:grpSpPr bwMode="auto">
          <a:xfrm>
            <a:off x="3703638" y="981075"/>
            <a:ext cx="5365750" cy="1368425"/>
            <a:chOff x="2315739" y="4077072"/>
            <a:chExt cx="6533743" cy="1873487"/>
          </a:xfrm>
        </p:grpSpPr>
        <p:pic>
          <p:nvPicPr>
            <p:cNvPr id="28681" name="Picture 2" descr="C:\Users\MelanieDT\Documents\Méla\Ottawa\ENSEIGNEMENT\BIO1540\Campbell pictures\Fichiers JPEG\Chapitre 18\Figure_18-21.jpg"/>
            <p:cNvPicPr>
              <a:picLocks noChangeAspect="1" noChangeArrowheads="1"/>
            </p:cNvPicPr>
            <p:nvPr/>
          </p:nvPicPr>
          <p:blipFill>
            <a:blip r:embed="rId2" cstate="print"/>
            <a:srcRect l="34985" t="16226" r="17493" b="66141"/>
            <a:stretch>
              <a:fillRect/>
            </a:stretch>
          </p:blipFill>
          <p:spPr bwMode="auto">
            <a:xfrm>
              <a:off x="2315739" y="4077072"/>
              <a:ext cx="6533742" cy="1873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Rectangle 20"/>
            <p:cNvSpPr/>
            <p:nvPr/>
          </p:nvSpPr>
          <p:spPr>
            <a:xfrm>
              <a:off x="3324796" y="5661495"/>
              <a:ext cx="5520820" cy="289064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331920" y="5372430"/>
              <a:ext cx="4517562" cy="289065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/>
            </a:p>
          </p:txBody>
        </p:sp>
      </p:grpSp>
      <p:sp>
        <p:nvSpPr>
          <p:cNvPr id="28677" name="ZoneTexte 22"/>
          <p:cNvSpPr txBox="1">
            <a:spLocks noChangeArrowheads="1"/>
          </p:cNvSpPr>
          <p:nvPr/>
        </p:nvSpPr>
        <p:spPr bwMode="auto">
          <a:xfrm>
            <a:off x="144463" y="1412875"/>
            <a:ext cx="3635375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3300"/>
              </a:buClr>
              <a:buFont typeface="Wingdings" pitchFamily="2" charset="2"/>
              <a:buChar char="q"/>
            </a:pPr>
            <a:r>
              <a:rPr lang="en-CA">
                <a:latin typeface="Franklin Gothic Book" pitchFamily="34" charset="0"/>
              </a:rPr>
              <a:t> Particularité des procaryotes : plusieurs gènes transcrits en même temps :</a:t>
            </a:r>
          </a:p>
          <a:p>
            <a:endParaRPr lang="en-CA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Opéron = unité de transcription</a:t>
            </a:r>
          </a:p>
          <a:p>
            <a:pPr>
              <a:buClr>
                <a:srgbClr val="FF3300"/>
              </a:buClr>
              <a:buFontTx/>
              <a:buChar char="•"/>
            </a:pPr>
            <a:endParaRPr lang="en-CA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Tx/>
              <a:buChar char="•"/>
            </a:pPr>
            <a:r>
              <a:rPr lang="en-CA">
                <a:latin typeface="Franklin Gothic Book" pitchFamily="34" charset="0"/>
              </a:rPr>
              <a:t>Gènes codants pour les protéines d’une même cascade = co-régulation du métabolisme</a:t>
            </a:r>
          </a:p>
        </p:txBody>
      </p:sp>
      <p:sp>
        <p:nvSpPr>
          <p:cNvPr id="28680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smtClean="0">
                <a:solidFill>
                  <a:srgbClr val="008000"/>
                </a:solidFill>
              </a:rPr>
              <a:t>Transcription procaryotes</a:t>
            </a:r>
            <a:endParaRPr lang="fr-CA" sz="2400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http://image.wistatutor.com/content/cell-organization/ribosomes-composition.jpeg"/>
          <p:cNvPicPr>
            <a:picLocks noChangeAspect="1" noChangeArrowheads="1"/>
          </p:cNvPicPr>
          <p:nvPr/>
        </p:nvPicPr>
        <p:blipFill>
          <a:blip r:embed="rId2" cstate="print"/>
          <a:srcRect t="-894" b="48244"/>
          <a:stretch>
            <a:fillRect/>
          </a:stretch>
        </p:blipFill>
        <p:spPr bwMode="auto">
          <a:xfrm>
            <a:off x="323850" y="2924175"/>
            <a:ext cx="8304213" cy="299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ZoneTexte 13"/>
          <p:cNvSpPr txBox="1">
            <a:spLocks noChangeArrowheads="1"/>
          </p:cNvSpPr>
          <p:nvPr/>
        </p:nvSpPr>
        <p:spPr bwMode="auto">
          <a:xfrm>
            <a:off x="250825" y="952500"/>
            <a:ext cx="847248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FF3300"/>
              </a:buClr>
              <a:buFont typeface="Wingdings" pitchFamily="2" charset="2"/>
              <a:buChar char="q"/>
            </a:pPr>
            <a:r>
              <a:rPr lang="en-CA" dirty="0">
                <a:latin typeface="Franklin Gothic Book" pitchFamily="34" charset="0"/>
              </a:rPr>
              <a:t> </a:t>
            </a:r>
            <a:r>
              <a:rPr lang="en-CA" b="1" dirty="0">
                <a:latin typeface="Franklin Gothic Book" pitchFamily="34" charset="0"/>
              </a:rPr>
              <a:t>Les ribosomes :</a:t>
            </a:r>
            <a:r>
              <a:rPr lang="en-CA" dirty="0">
                <a:latin typeface="Franklin Gothic Book" pitchFamily="34" charset="0"/>
              </a:rPr>
              <a:t> les </a:t>
            </a:r>
            <a:r>
              <a:rPr lang="en-CA" dirty="0" err="1">
                <a:latin typeface="Franklin Gothic Book" pitchFamily="34" charset="0"/>
              </a:rPr>
              <a:t>procaryotes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ont</a:t>
            </a:r>
            <a:r>
              <a:rPr lang="en-CA" dirty="0">
                <a:latin typeface="Franklin Gothic Book" pitchFamily="34" charset="0"/>
              </a:rPr>
              <a:t> des ribosomes </a:t>
            </a:r>
            <a:r>
              <a:rPr lang="en-CA" dirty="0" err="1">
                <a:latin typeface="Franklin Gothic Book" pitchFamily="34" charset="0"/>
              </a:rPr>
              <a:t>différents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mais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fonctionnant</a:t>
            </a:r>
            <a:r>
              <a:rPr lang="en-CA" dirty="0">
                <a:latin typeface="Franklin Gothic Book" pitchFamily="34" charset="0"/>
              </a:rPr>
              <a:t> de la </a:t>
            </a:r>
            <a:r>
              <a:rPr lang="en-CA" dirty="0" err="1">
                <a:latin typeface="Franklin Gothic Book" pitchFamily="34" charset="0"/>
              </a:rPr>
              <a:t>même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manière</a:t>
            </a:r>
            <a:r>
              <a:rPr lang="en-CA" dirty="0">
                <a:latin typeface="Franklin Gothic Book" pitchFamily="34" charset="0"/>
              </a:rPr>
              <a:t> :</a:t>
            </a:r>
          </a:p>
          <a:p>
            <a:pPr>
              <a:buClr>
                <a:srgbClr val="FF33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Grande </a:t>
            </a:r>
            <a:r>
              <a:rPr lang="en-CA" dirty="0" err="1">
                <a:latin typeface="Franklin Gothic Book" pitchFamily="34" charset="0"/>
              </a:rPr>
              <a:t>sous-unité</a:t>
            </a:r>
            <a:r>
              <a:rPr lang="en-CA" dirty="0">
                <a:latin typeface="Franklin Gothic Book" pitchFamily="34" charset="0"/>
              </a:rPr>
              <a:t> = </a:t>
            </a:r>
            <a:r>
              <a:rPr lang="en-CA" dirty="0" err="1">
                <a:latin typeface="Franklin Gothic Book" pitchFamily="34" charset="0"/>
              </a:rPr>
              <a:t>ARNr</a:t>
            </a:r>
            <a:r>
              <a:rPr lang="en-CA" dirty="0">
                <a:latin typeface="Franklin Gothic Book" pitchFamily="34" charset="0"/>
              </a:rPr>
              <a:t> 5S et 23S, 31 </a:t>
            </a:r>
            <a:r>
              <a:rPr lang="en-CA" dirty="0" err="1">
                <a:latin typeface="Franklin Gothic Book" pitchFamily="34" charset="0"/>
              </a:rPr>
              <a:t>protéines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Tx/>
              <a:buChar char="•"/>
            </a:pPr>
            <a:r>
              <a:rPr lang="en-CA" dirty="0">
                <a:latin typeface="Franklin Gothic Book" pitchFamily="34" charset="0"/>
              </a:rPr>
              <a:t>Petite </a:t>
            </a:r>
            <a:r>
              <a:rPr lang="en-CA" dirty="0" err="1">
                <a:latin typeface="Franklin Gothic Book" pitchFamily="34" charset="0"/>
              </a:rPr>
              <a:t>sous-unité</a:t>
            </a:r>
            <a:r>
              <a:rPr lang="en-CA" dirty="0">
                <a:latin typeface="Franklin Gothic Book" pitchFamily="34" charset="0"/>
              </a:rPr>
              <a:t> = </a:t>
            </a:r>
            <a:r>
              <a:rPr lang="en-CA" dirty="0" err="1">
                <a:latin typeface="Franklin Gothic Book" pitchFamily="34" charset="0"/>
              </a:rPr>
              <a:t>ARNr</a:t>
            </a:r>
            <a:r>
              <a:rPr lang="en-CA" dirty="0">
                <a:latin typeface="Franklin Gothic Book" pitchFamily="34" charset="0"/>
              </a:rPr>
              <a:t> 16S, 21 </a:t>
            </a:r>
            <a:r>
              <a:rPr lang="en-CA" dirty="0" err="1">
                <a:latin typeface="Franklin Gothic Book" pitchFamily="34" charset="0"/>
              </a:rPr>
              <a:t>protéines</a:t>
            </a:r>
            <a:endParaRPr lang="en-CA" dirty="0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Tx/>
              <a:buChar char="•"/>
            </a:pPr>
            <a:endParaRPr lang="en-CA" dirty="0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Tx/>
              <a:buChar char="•"/>
            </a:pPr>
            <a:r>
              <a:rPr lang="en-CA" dirty="0" err="1">
                <a:latin typeface="Franklin Gothic Book" pitchFamily="34" charset="0"/>
              </a:rPr>
              <a:t>Même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activité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catalytique</a:t>
            </a:r>
            <a:r>
              <a:rPr lang="en-CA" dirty="0">
                <a:latin typeface="Franklin Gothic Book" pitchFamily="34" charset="0"/>
              </a:rPr>
              <a:t>, </a:t>
            </a:r>
            <a:r>
              <a:rPr lang="en-CA" dirty="0" err="1">
                <a:latin typeface="Franklin Gothic Book" pitchFamily="34" charset="0"/>
              </a:rPr>
              <a:t>mêmes</a:t>
            </a:r>
            <a:r>
              <a:rPr lang="en-CA" dirty="0">
                <a:latin typeface="Franklin Gothic Book" pitchFamily="34" charset="0"/>
              </a:rPr>
              <a:t> sites A, P, E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34822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Traduction procaryotes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ZoneTexte 12"/>
          <p:cNvSpPr txBox="1">
            <a:spLocks noChangeArrowheads="1"/>
          </p:cNvSpPr>
          <p:nvPr/>
        </p:nvSpPr>
        <p:spPr bwMode="auto">
          <a:xfrm>
            <a:off x="250824" y="952500"/>
            <a:ext cx="8641655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FF3300"/>
              </a:buClr>
              <a:buFont typeface="Wingdings" pitchFamily="2" charset="2"/>
              <a:buChar char="q"/>
            </a:pPr>
            <a:r>
              <a:rPr lang="en-CA" b="1" dirty="0">
                <a:latin typeface="Franklin Gothic Book" pitchFamily="34" charset="0"/>
              </a:rPr>
              <a:t> ARN de </a:t>
            </a:r>
            <a:r>
              <a:rPr lang="en-CA" b="1" dirty="0" err="1">
                <a:latin typeface="Franklin Gothic Book" pitchFamily="34" charset="0"/>
              </a:rPr>
              <a:t>transfert</a:t>
            </a:r>
            <a:r>
              <a:rPr lang="en-CA" b="1" dirty="0">
                <a:latin typeface="Franklin Gothic Book" pitchFamily="34" charset="0"/>
              </a:rPr>
              <a:t> (</a:t>
            </a:r>
            <a:r>
              <a:rPr lang="en-CA" b="1" dirty="0" err="1">
                <a:latin typeface="Franklin Gothic Book" pitchFamily="34" charset="0"/>
              </a:rPr>
              <a:t>ARNt</a:t>
            </a:r>
            <a:r>
              <a:rPr lang="en-CA" b="1" dirty="0">
                <a:latin typeface="Franklin Gothic Book" pitchFamily="34" charset="0"/>
              </a:rPr>
              <a:t>) </a:t>
            </a:r>
            <a:r>
              <a:rPr lang="fr-FR" b="1" dirty="0">
                <a:latin typeface="Franklin Gothic Book" pitchFamily="34" charset="0"/>
              </a:rPr>
              <a:t>:</a:t>
            </a:r>
            <a:r>
              <a:rPr lang="fr-FR" dirty="0">
                <a:latin typeface="Franklin Gothic Book" pitchFamily="34" charset="0"/>
              </a:rPr>
              <a:t> </a:t>
            </a:r>
            <a:r>
              <a:rPr lang="en-CA" dirty="0">
                <a:latin typeface="Franklin Gothic Book" pitchFamily="34" charset="0"/>
              </a:rPr>
              <a:t>Les </a:t>
            </a:r>
            <a:r>
              <a:rPr lang="en-CA" dirty="0" err="1">
                <a:latin typeface="Franklin Gothic Book" pitchFamily="34" charset="0"/>
              </a:rPr>
              <a:t>procaryotes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utilisent</a:t>
            </a:r>
            <a:r>
              <a:rPr lang="en-CA" dirty="0">
                <a:latin typeface="Franklin Gothic Book" pitchFamily="34" charset="0"/>
              </a:rPr>
              <a:t> le </a:t>
            </a:r>
            <a:r>
              <a:rPr lang="en-CA" dirty="0" err="1">
                <a:latin typeface="Franklin Gothic Book" pitchFamily="34" charset="0"/>
              </a:rPr>
              <a:t>même</a:t>
            </a:r>
            <a:r>
              <a:rPr lang="en-CA" dirty="0">
                <a:latin typeface="Franklin Gothic Book" pitchFamily="34" charset="0"/>
              </a:rPr>
              <a:t> code </a:t>
            </a:r>
            <a:r>
              <a:rPr lang="en-CA" dirty="0" err="1">
                <a:latin typeface="Franklin Gothic Book" pitchFamily="34" charset="0"/>
              </a:rPr>
              <a:t>génétique</a:t>
            </a:r>
            <a:r>
              <a:rPr lang="en-CA" dirty="0">
                <a:latin typeface="Franklin Gothic Book" pitchFamily="34" charset="0"/>
              </a:rPr>
              <a:t> et les </a:t>
            </a:r>
            <a:r>
              <a:rPr lang="en-CA" dirty="0" err="1">
                <a:latin typeface="Franklin Gothic Book" pitchFamily="34" charset="0"/>
              </a:rPr>
              <a:t>mêmes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adaptateurs</a:t>
            </a:r>
            <a:r>
              <a:rPr lang="en-CA" dirty="0">
                <a:latin typeface="Franklin Gothic Book" pitchFamily="34" charset="0"/>
              </a:rPr>
              <a:t>, les </a:t>
            </a:r>
            <a:r>
              <a:rPr lang="en-CA" dirty="0" err="1" smtClean="0">
                <a:latin typeface="Franklin Gothic Book" pitchFamily="34" charset="0"/>
              </a:rPr>
              <a:t>ARNt</a:t>
            </a:r>
            <a:endParaRPr lang="en-CA" dirty="0" smtClean="0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 typeface="Wingdings" pitchFamily="2" charset="2"/>
              <a:buChar char="q"/>
            </a:pPr>
            <a:endParaRPr lang="en-CA" dirty="0" smtClean="0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 typeface="Wingdings" pitchFamily="2" charset="2"/>
              <a:buChar char="q"/>
            </a:pPr>
            <a:r>
              <a:rPr lang="en-CA" b="1" dirty="0" err="1" smtClean="0">
                <a:latin typeface="Franklin Gothic Book" pitchFamily="34" charset="0"/>
              </a:rPr>
              <a:t>Opéron</a:t>
            </a:r>
            <a:r>
              <a:rPr lang="en-CA" b="1" dirty="0" smtClean="0">
                <a:latin typeface="Franklin Gothic Book" pitchFamily="34" charset="0"/>
              </a:rPr>
              <a:t> :</a:t>
            </a:r>
            <a:r>
              <a:rPr lang="en-CA" dirty="0" smtClean="0">
                <a:latin typeface="Franklin Gothic Book" pitchFamily="34" charset="0"/>
              </a:rPr>
              <a:t> Chez les </a:t>
            </a:r>
            <a:r>
              <a:rPr lang="en-CA" dirty="0" err="1" smtClean="0">
                <a:latin typeface="Franklin Gothic Book" pitchFamily="34" charset="0"/>
              </a:rPr>
              <a:t>procaryotes</a:t>
            </a:r>
            <a:r>
              <a:rPr lang="en-CA" dirty="0" smtClean="0">
                <a:latin typeface="Franklin Gothic Book" pitchFamily="34" charset="0"/>
              </a:rPr>
              <a:t>, </a:t>
            </a:r>
            <a:r>
              <a:rPr lang="en-CA" dirty="0" err="1" smtClean="0">
                <a:latin typeface="Franklin Gothic Book" pitchFamily="34" charset="0"/>
              </a:rPr>
              <a:t>plusieurs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gènes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placés</a:t>
            </a:r>
            <a:r>
              <a:rPr lang="en-CA" dirty="0" smtClean="0">
                <a:latin typeface="Franklin Gothic Book" pitchFamily="34" charset="0"/>
              </a:rPr>
              <a:t> les </a:t>
            </a:r>
            <a:r>
              <a:rPr lang="en-CA" dirty="0" err="1" smtClean="0">
                <a:latin typeface="Franklin Gothic Book" pitchFamily="34" charset="0"/>
              </a:rPr>
              <a:t>uns</a:t>
            </a:r>
            <a:r>
              <a:rPr lang="en-CA" dirty="0" smtClean="0">
                <a:latin typeface="Franklin Gothic Book" pitchFamily="34" charset="0"/>
              </a:rPr>
              <a:t> derrière les </a:t>
            </a:r>
            <a:r>
              <a:rPr lang="en-CA" dirty="0" err="1" smtClean="0">
                <a:latin typeface="Franklin Gothic Book" pitchFamily="34" charset="0"/>
              </a:rPr>
              <a:t>autres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peuvent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être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transcrits</a:t>
            </a:r>
            <a:r>
              <a:rPr lang="en-CA" dirty="0" smtClean="0">
                <a:latin typeface="Franklin Gothic Book" pitchFamily="34" charset="0"/>
              </a:rPr>
              <a:t> ensemble</a:t>
            </a:r>
          </a:p>
          <a:p>
            <a:endParaRPr lang="en-CA" dirty="0" smtClean="0">
              <a:latin typeface="Franklin Gothic Book" pitchFamily="34" charset="0"/>
            </a:endParaRPr>
          </a:p>
          <a:p>
            <a:r>
              <a:rPr lang="en-CA" dirty="0" smtClean="0">
                <a:latin typeface="Franklin Gothic Book" pitchFamily="34" charset="0"/>
              </a:rPr>
              <a:t>-Un </a:t>
            </a:r>
            <a:r>
              <a:rPr lang="en-CA" dirty="0" err="1" smtClean="0">
                <a:latin typeface="Franklin Gothic Book" pitchFamily="34" charset="0"/>
              </a:rPr>
              <a:t>seul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ARNm</a:t>
            </a:r>
            <a:r>
              <a:rPr lang="en-CA" dirty="0" smtClean="0">
                <a:latin typeface="Franklin Gothic Book" pitchFamily="34" charset="0"/>
              </a:rPr>
              <a:t>, </a:t>
            </a:r>
            <a:r>
              <a:rPr lang="en-CA" dirty="0" err="1" smtClean="0">
                <a:latin typeface="Franklin Gothic Book" pitchFamily="34" charset="0"/>
              </a:rPr>
              <a:t>plusieurs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protéines</a:t>
            </a:r>
            <a:endParaRPr lang="en-CA" dirty="0" smtClean="0">
              <a:latin typeface="Franklin Gothic Book" pitchFamily="34" charset="0"/>
            </a:endParaRPr>
          </a:p>
          <a:p>
            <a:endParaRPr lang="en-CA" dirty="0" smtClean="0">
              <a:latin typeface="Franklin Gothic Book" pitchFamily="34" charset="0"/>
            </a:endParaRPr>
          </a:p>
          <a:p>
            <a:r>
              <a:rPr lang="en-CA" dirty="0" smtClean="0">
                <a:latin typeface="Franklin Gothic Book" pitchFamily="34" charset="0"/>
              </a:rPr>
              <a:t>-</a:t>
            </a:r>
            <a:r>
              <a:rPr lang="en-CA" dirty="0" err="1" smtClean="0">
                <a:latin typeface="Franklin Gothic Book" pitchFamily="34" charset="0"/>
              </a:rPr>
              <a:t>Séquences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codantes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commencent</a:t>
            </a:r>
            <a:r>
              <a:rPr lang="en-CA" dirty="0" smtClean="0">
                <a:latin typeface="Franklin Gothic Book" pitchFamily="34" charset="0"/>
              </a:rPr>
              <a:t> par un </a:t>
            </a:r>
            <a:r>
              <a:rPr lang="en-CA" dirty="0" err="1" smtClean="0">
                <a:latin typeface="Franklin Gothic Book" pitchFamily="34" charset="0"/>
              </a:rPr>
              <a:t>codon</a:t>
            </a:r>
            <a:r>
              <a:rPr lang="en-CA" dirty="0" smtClean="0">
                <a:latin typeface="Franklin Gothic Book" pitchFamily="34" charset="0"/>
              </a:rPr>
              <a:t> de </a:t>
            </a:r>
            <a:r>
              <a:rPr lang="en-CA" dirty="0" err="1" smtClean="0">
                <a:latin typeface="Franklin Gothic Book" pitchFamily="34" charset="0"/>
              </a:rPr>
              <a:t>départ</a:t>
            </a:r>
            <a:r>
              <a:rPr lang="en-CA" dirty="0" smtClean="0">
                <a:latin typeface="Franklin Gothic Book" pitchFamily="34" charset="0"/>
              </a:rPr>
              <a:t>, </a:t>
            </a:r>
            <a:r>
              <a:rPr lang="en-CA" dirty="0" err="1" smtClean="0">
                <a:latin typeface="Franklin Gothic Book" pitchFamily="34" charset="0"/>
              </a:rPr>
              <a:t>finissent</a:t>
            </a:r>
            <a:r>
              <a:rPr lang="en-CA" dirty="0" smtClean="0">
                <a:latin typeface="Franklin Gothic Book" pitchFamily="34" charset="0"/>
              </a:rPr>
              <a:t> par un </a:t>
            </a:r>
            <a:r>
              <a:rPr lang="en-CA" dirty="0" err="1" smtClean="0">
                <a:latin typeface="Franklin Gothic Book" pitchFamily="34" charset="0"/>
              </a:rPr>
              <a:t>codon</a:t>
            </a:r>
            <a:r>
              <a:rPr lang="en-CA" dirty="0" smtClean="0">
                <a:latin typeface="Franklin Gothic Book" pitchFamily="34" charset="0"/>
              </a:rPr>
              <a:t> </a:t>
            </a:r>
            <a:r>
              <a:rPr lang="en-CA" dirty="0" err="1" smtClean="0">
                <a:latin typeface="Franklin Gothic Book" pitchFamily="34" charset="0"/>
              </a:rPr>
              <a:t>d’arrêt</a:t>
            </a:r>
            <a:r>
              <a:rPr lang="en-CA" dirty="0" smtClean="0">
                <a:latin typeface="Franklin Gothic Book" pitchFamily="34" charset="0"/>
              </a:rPr>
              <a:t> (de </a:t>
            </a:r>
            <a:r>
              <a:rPr lang="en-CA" dirty="0" err="1" smtClean="0">
                <a:latin typeface="Franklin Gothic Book" pitchFamily="34" charset="0"/>
              </a:rPr>
              <a:t>terminaison</a:t>
            </a:r>
            <a:r>
              <a:rPr lang="en-CA" dirty="0" smtClean="0">
                <a:latin typeface="Franklin Gothic Book" pitchFamily="34" charset="0"/>
              </a:rPr>
              <a:t>)</a:t>
            </a:r>
            <a:endParaRPr lang="fr-FR" dirty="0" smtClean="0">
              <a:latin typeface="Franklin Gothic Book" pitchFamily="34" charset="0"/>
            </a:endParaRPr>
          </a:p>
          <a:p>
            <a:pPr>
              <a:buClr>
                <a:srgbClr val="FF3300"/>
              </a:buClr>
              <a:buFont typeface="Wingdings" pitchFamily="2" charset="2"/>
              <a:buChar char="q"/>
            </a:pPr>
            <a:endParaRPr lang="fr-FR" dirty="0">
              <a:latin typeface="Franklin Gothic Book" pitchFamily="34" charset="0"/>
            </a:endParaRPr>
          </a:p>
        </p:txBody>
      </p:sp>
      <p:sp>
        <p:nvSpPr>
          <p:cNvPr id="35845" name="ZoneTexte 13"/>
          <p:cNvSpPr txBox="1">
            <a:spLocks noChangeArrowheads="1"/>
          </p:cNvSpPr>
          <p:nvPr/>
        </p:nvSpPr>
        <p:spPr bwMode="auto">
          <a:xfrm>
            <a:off x="250824" y="4715852"/>
            <a:ext cx="82816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dirty="0" smtClean="0">
                <a:latin typeface="Franklin Gothic Book" pitchFamily="34" charset="0"/>
              </a:rPr>
              <a:t>*** </a:t>
            </a:r>
            <a:r>
              <a:rPr lang="en-CA" dirty="0" err="1" smtClean="0">
                <a:latin typeface="Franklin Gothic Book" pitchFamily="34" charset="0"/>
              </a:rPr>
              <a:t>Remaque</a:t>
            </a:r>
            <a:r>
              <a:rPr lang="en-CA" dirty="0">
                <a:latin typeface="Franklin Gothic Book" pitchFamily="34" charset="0"/>
              </a:rPr>
              <a:t>: </a:t>
            </a:r>
            <a:r>
              <a:rPr lang="en-CA" dirty="0" err="1">
                <a:latin typeface="Franklin Gothic Book" pitchFamily="34" charset="0"/>
              </a:rPr>
              <a:t>Une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différence</a:t>
            </a:r>
            <a:r>
              <a:rPr lang="en-CA" dirty="0">
                <a:latin typeface="Franklin Gothic Book" pitchFamily="34" charset="0"/>
              </a:rPr>
              <a:t> : </a:t>
            </a:r>
            <a:r>
              <a:rPr lang="en-CA" b="1" dirty="0">
                <a:latin typeface="Franklin Gothic Book" pitchFamily="34" charset="0"/>
              </a:rPr>
              <a:t>GUG </a:t>
            </a:r>
            <a:r>
              <a:rPr lang="en-CA" dirty="0">
                <a:latin typeface="Franklin Gothic Book" pitchFamily="34" charset="0"/>
              </a:rPr>
              <a:t>code pour un </a:t>
            </a:r>
            <a:r>
              <a:rPr lang="en-CA" dirty="0" err="1">
                <a:latin typeface="Franklin Gothic Book" pitchFamily="34" charset="0"/>
              </a:rPr>
              <a:t>codon</a:t>
            </a:r>
            <a:r>
              <a:rPr lang="en-CA" dirty="0">
                <a:latin typeface="Franklin Gothic Book" pitchFamily="34" charset="0"/>
              </a:rPr>
              <a:t> </a:t>
            </a:r>
            <a:r>
              <a:rPr lang="en-CA" dirty="0" err="1">
                <a:latin typeface="Franklin Gothic Book" pitchFamily="34" charset="0"/>
              </a:rPr>
              <a:t>d’initiation</a:t>
            </a:r>
            <a:endParaRPr lang="fr-FR" dirty="0">
              <a:latin typeface="Franklin Gothic Book" pitchFamily="34" charset="0"/>
            </a:endParaRPr>
          </a:p>
        </p:txBody>
      </p:sp>
      <p:sp>
        <p:nvSpPr>
          <p:cNvPr id="35848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>
                <a:solidFill>
                  <a:srgbClr val="008000"/>
                </a:solidFill>
              </a:rPr>
              <a:t>14.4. Traduction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MelanieDT\Documents\Méla\Ottawa\ENSEIGNEMENT\BIO1540\Campbell pictures\Fichiers JPEG\Chapitre 17\Figure_17-22.jpg"/>
          <p:cNvPicPr>
            <a:picLocks noChangeAspect="1" noChangeArrowheads="1"/>
          </p:cNvPicPr>
          <p:nvPr/>
        </p:nvPicPr>
        <p:blipFill>
          <a:blip r:embed="rId2" cstate="print"/>
          <a:srcRect l="20110" t="16222" r="16667" b="15331"/>
          <a:stretch>
            <a:fillRect/>
          </a:stretch>
        </p:blipFill>
        <p:spPr bwMode="auto">
          <a:xfrm>
            <a:off x="2779713" y="800100"/>
            <a:ext cx="6359525" cy="532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ZoneTexte 1"/>
          <p:cNvSpPr txBox="1">
            <a:spLocks noChangeArrowheads="1"/>
          </p:cNvSpPr>
          <p:nvPr/>
        </p:nvSpPr>
        <p:spPr bwMode="auto">
          <a:xfrm>
            <a:off x="107950" y="1052513"/>
            <a:ext cx="26638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200">
                <a:latin typeface="Calibri" pitchFamily="34" charset="0"/>
              </a:rPr>
              <a:t>Couplage de la transcription et de la traduction chez les procaryotes</a:t>
            </a:r>
          </a:p>
          <a:p>
            <a:endParaRPr lang="en-CA" sz="2200">
              <a:latin typeface="Calibri" pitchFamily="34" charset="0"/>
            </a:endParaRPr>
          </a:p>
          <a:p>
            <a:endParaRPr lang="fr-FR" sz="2200">
              <a:latin typeface="Calibri" pitchFamily="34" charset="0"/>
            </a:endParaRPr>
          </a:p>
        </p:txBody>
      </p:sp>
      <p:sp>
        <p:nvSpPr>
          <p:cNvPr id="43014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fr-CA" sz="2400" dirty="0" smtClean="0"/>
              <a:t>Traduction procaryotes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 descr="http://www.ncbi.nlm.nih.gov/books/NBK5984/bin/ch163f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fr-CA">
              <a:latin typeface="Calibri" pitchFamily="34" charset="0"/>
            </a:endParaRPr>
          </a:p>
        </p:txBody>
      </p:sp>
      <p:graphicFrame>
        <p:nvGraphicFramePr>
          <p:cNvPr id="2" name="Tableau 1"/>
          <p:cNvGraphicFramePr>
            <a:graphicFrameLocks noGrp="1"/>
          </p:cNvGraphicFramePr>
          <p:nvPr/>
        </p:nvGraphicFramePr>
        <p:xfrm>
          <a:off x="845442" y="2060575"/>
          <a:ext cx="7614990" cy="3817713"/>
        </p:xfrm>
        <a:graphic>
          <a:graphicData uri="http://schemas.openxmlformats.org/drawingml/2006/table">
            <a:tbl>
              <a:tblPr/>
              <a:tblGrid>
                <a:gridCol w="2538330"/>
                <a:gridCol w="2538330"/>
                <a:gridCol w="2538330"/>
              </a:tblGrid>
              <a:tr h="434131">
                <a:tc>
                  <a:txBody>
                    <a:bodyPr/>
                    <a:lstStyle/>
                    <a:p>
                      <a:endParaRPr lang="fr-FR" sz="2000" dirty="0">
                        <a:effectLst/>
                      </a:endParaRP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b="1">
                          <a:effectLst/>
                        </a:rPr>
                        <a:t>Eucaryotes</a:t>
                      </a:r>
                      <a:endParaRPr lang="fr-FR" sz="2000">
                        <a:effectLst/>
                      </a:endParaRP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b="1">
                          <a:effectLst/>
                        </a:rPr>
                        <a:t>Procaryotes</a:t>
                      </a:r>
                      <a:endParaRPr lang="fr-FR" sz="2000">
                        <a:effectLst/>
                      </a:endParaRP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131">
                <a:tc>
                  <a:txBody>
                    <a:bodyPr/>
                    <a:lstStyle/>
                    <a:p>
                      <a:r>
                        <a:rPr lang="fr-FR" sz="2000">
                          <a:effectLst/>
                        </a:rPr>
                        <a:t>Ribosomes</a:t>
                      </a: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dirty="0">
                          <a:effectLst/>
                        </a:rPr>
                        <a:t>80 s : 40 s + 60 s</a:t>
                      </a: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2000">
                          <a:effectLst/>
                        </a:rPr>
                        <a:t>70 s : 30 s + 50 s</a:t>
                      </a: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030">
                <a:tc>
                  <a:txBody>
                    <a:bodyPr/>
                    <a:lstStyle/>
                    <a:p>
                      <a:r>
                        <a:rPr lang="fr-FR" sz="2000">
                          <a:effectLst/>
                        </a:rPr>
                        <a:t>ARNm</a:t>
                      </a: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effectLst/>
                        </a:rPr>
                        <a:t>- coiffe </a:t>
                      </a:r>
                      <a:r>
                        <a:rPr lang="fr-FR" sz="2000" dirty="0">
                          <a:effectLst/>
                        </a:rPr>
                        <a:t>en 5'</a:t>
                      </a:r>
                      <a:br>
                        <a:rPr lang="fr-FR" sz="2000" dirty="0">
                          <a:effectLst/>
                        </a:rPr>
                      </a:br>
                      <a:r>
                        <a:rPr lang="fr-FR" sz="2000" dirty="0" smtClean="0">
                          <a:effectLst/>
                        </a:rPr>
                        <a:t>- monocistronique</a:t>
                      </a:r>
                      <a:r>
                        <a:rPr lang="fr-FR" sz="2000" dirty="0">
                          <a:effectLst/>
                        </a:rPr>
                        <a:t/>
                      </a:r>
                      <a:br>
                        <a:rPr lang="fr-FR" sz="2000" dirty="0">
                          <a:effectLst/>
                        </a:rPr>
                      </a:br>
                      <a:r>
                        <a:rPr lang="fr-FR" sz="2000" dirty="0" smtClean="0">
                          <a:effectLst/>
                        </a:rPr>
                        <a:t>- pas </a:t>
                      </a:r>
                      <a:r>
                        <a:rPr lang="fr-FR" sz="2000" dirty="0">
                          <a:effectLst/>
                        </a:rPr>
                        <a:t>de séquence SD</a:t>
                      </a:r>
                      <a:br>
                        <a:rPr lang="fr-FR" sz="2000" dirty="0">
                          <a:effectLst/>
                        </a:rPr>
                      </a:br>
                      <a:r>
                        <a:rPr lang="fr-FR" sz="2000" dirty="0" smtClean="0">
                          <a:effectLst/>
                        </a:rPr>
                        <a:t>- AUG </a:t>
                      </a:r>
                      <a:r>
                        <a:rPr lang="fr-FR" sz="2000" dirty="0">
                          <a:effectLst/>
                        </a:rPr>
                        <a:t>comme codon initiateur</a:t>
                      </a:r>
                      <a:br>
                        <a:rPr lang="fr-FR" sz="2000" dirty="0">
                          <a:effectLst/>
                        </a:rPr>
                      </a:br>
                      <a:r>
                        <a:rPr lang="fr-FR" sz="2000" dirty="0" smtClean="0">
                          <a:effectLst/>
                        </a:rPr>
                        <a:t>- queue </a:t>
                      </a:r>
                      <a:r>
                        <a:rPr lang="fr-FR" sz="2000" dirty="0" err="1" smtClean="0">
                          <a:effectLst/>
                        </a:rPr>
                        <a:t>polyA</a:t>
                      </a:r>
                      <a:endParaRPr lang="fr-FR" sz="2000" dirty="0" smtClean="0">
                        <a:effectLst/>
                      </a:endParaRPr>
                    </a:p>
                    <a:p>
                      <a:r>
                        <a:rPr lang="en-CA" sz="2000" dirty="0" smtClean="0">
                          <a:effectLst/>
                        </a:rPr>
                        <a:t>- introns</a:t>
                      </a:r>
                      <a:endParaRPr lang="fr-FR" sz="2000" dirty="0">
                        <a:effectLst/>
                      </a:endParaRP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effectLst/>
                        </a:rPr>
                        <a:t>- pas </a:t>
                      </a:r>
                      <a:r>
                        <a:rPr lang="fr-FR" sz="2000" dirty="0">
                          <a:effectLst/>
                        </a:rPr>
                        <a:t>de coiffe</a:t>
                      </a:r>
                      <a:br>
                        <a:rPr lang="fr-FR" sz="2000" dirty="0">
                          <a:effectLst/>
                        </a:rPr>
                      </a:br>
                      <a:r>
                        <a:rPr lang="fr-FR" sz="2000" dirty="0" smtClean="0">
                          <a:effectLst/>
                        </a:rPr>
                        <a:t>- polycistronique</a:t>
                      </a:r>
                      <a:r>
                        <a:rPr lang="fr-FR" sz="2000" dirty="0">
                          <a:effectLst/>
                        </a:rPr>
                        <a:t/>
                      </a:r>
                      <a:br>
                        <a:rPr lang="fr-FR" sz="2000" dirty="0">
                          <a:effectLst/>
                        </a:rPr>
                      </a:br>
                      <a:r>
                        <a:rPr lang="fr-FR" sz="2000" dirty="0" smtClean="0">
                          <a:effectLst/>
                        </a:rPr>
                        <a:t>- séquence </a:t>
                      </a:r>
                      <a:r>
                        <a:rPr lang="fr-FR" sz="2000" dirty="0">
                          <a:effectLst/>
                        </a:rPr>
                        <a:t>SD en -10</a:t>
                      </a:r>
                      <a:br>
                        <a:rPr lang="fr-FR" sz="2000" dirty="0">
                          <a:effectLst/>
                        </a:rPr>
                      </a:br>
                      <a:r>
                        <a:rPr lang="fr-FR" sz="2000" dirty="0" smtClean="0">
                          <a:effectLst/>
                        </a:rPr>
                        <a:t>- AUG </a:t>
                      </a:r>
                      <a:r>
                        <a:rPr lang="fr-FR" sz="2000" dirty="0">
                          <a:effectLst/>
                        </a:rPr>
                        <a:t>ou GUG pour le codon initiateur</a:t>
                      </a:r>
                      <a:br>
                        <a:rPr lang="fr-FR" sz="2000" dirty="0">
                          <a:effectLst/>
                        </a:rPr>
                      </a:br>
                      <a:r>
                        <a:rPr lang="fr-FR" sz="2000" dirty="0" smtClean="0">
                          <a:effectLst/>
                        </a:rPr>
                        <a:t>- pas </a:t>
                      </a:r>
                      <a:r>
                        <a:rPr lang="fr-FR" sz="2000" dirty="0">
                          <a:effectLst/>
                        </a:rPr>
                        <a:t>de </a:t>
                      </a:r>
                      <a:r>
                        <a:rPr lang="fr-FR" sz="2000" dirty="0" err="1">
                          <a:effectLst/>
                        </a:rPr>
                        <a:t>polyA</a:t>
                      </a:r>
                      <a:r>
                        <a:rPr lang="fr-FR" sz="2000" dirty="0">
                          <a:effectLst/>
                        </a:rPr>
                        <a:t> en 3</a:t>
                      </a:r>
                      <a:r>
                        <a:rPr lang="fr-FR" sz="2000" dirty="0" smtClean="0">
                          <a:effectLst/>
                        </a:rPr>
                        <a:t>'</a:t>
                      </a:r>
                    </a:p>
                    <a:p>
                      <a:r>
                        <a:rPr lang="en-CA" sz="2000" dirty="0" smtClean="0">
                          <a:effectLst/>
                        </a:rPr>
                        <a:t>- pas </a:t>
                      </a:r>
                      <a:r>
                        <a:rPr lang="en-CA" sz="2000" dirty="0" err="1" smtClean="0">
                          <a:effectLst/>
                        </a:rPr>
                        <a:t>d’introns</a:t>
                      </a:r>
                      <a:endParaRPr lang="fr-FR" sz="2000" dirty="0">
                        <a:effectLst/>
                      </a:endParaRP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131">
                <a:tc>
                  <a:txBody>
                    <a:bodyPr/>
                    <a:lstStyle/>
                    <a:p>
                      <a:r>
                        <a:rPr lang="fr-FR" sz="2000" dirty="0" err="1">
                          <a:effectLst/>
                        </a:rPr>
                        <a:t>ARNt</a:t>
                      </a:r>
                      <a:r>
                        <a:rPr lang="fr-FR" sz="2000" dirty="0">
                          <a:effectLst/>
                        </a:rPr>
                        <a:t> </a:t>
                      </a:r>
                      <a:r>
                        <a:rPr lang="fr-FR" sz="2000" dirty="0" smtClean="0">
                          <a:effectLst/>
                        </a:rPr>
                        <a:t>d’initiation</a:t>
                      </a:r>
                      <a:endParaRPr lang="fr-FR" sz="2000" dirty="0">
                        <a:effectLst/>
                      </a:endParaRP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effectLst/>
                        </a:rPr>
                        <a:t>- </a:t>
                      </a:r>
                      <a:r>
                        <a:rPr lang="fr-FR" sz="2000" dirty="0" err="1" smtClean="0">
                          <a:effectLst/>
                        </a:rPr>
                        <a:t>aa</a:t>
                      </a:r>
                      <a:r>
                        <a:rPr lang="fr-FR" sz="2000" dirty="0" smtClean="0">
                          <a:effectLst/>
                        </a:rPr>
                        <a:t> </a:t>
                      </a:r>
                      <a:r>
                        <a:rPr lang="fr-FR" sz="2000" dirty="0">
                          <a:effectLst/>
                        </a:rPr>
                        <a:t>non </a:t>
                      </a:r>
                      <a:r>
                        <a:rPr lang="fr-FR" sz="2000" dirty="0" err="1">
                          <a:effectLst/>
                        </a:rPr>
                        <a:t>formylé</a:t>
                      </a:r>
                      <a:endParaRPr lang="fr-FR" sz="2000" dirty="0">
                        <a:effectLst/>
                      </a:endParaRP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effectLst/>
                        </a:rPr>
                        <a:t>- </a:t>
                      </a:r>
                      <a:r>
                        <a:rPr lang="fr-FR" sz="2000" dirty="0" err="1" smtClean="0">
                          <a:effectLst/>
                        </a:rPr>
                        <a:t>aa</a:t>
                      </a:r>
                      <a:r>
                        <a:rPr lang="fr-FR" sz="2000" dirty="0" smtClean="0">
                          <a:effectLst/>
                        </a:rPr>
                        <a:t> </a:t>
                      </a:r>
                      <a:r>
                        <a:rPr lang="fr-FR" sz="2000" dirty="0" err="1">
                          <a:effectLst/>
                        </a:rPr>
                        <a:t>formylé</a:t>
                      </a:r>
                      <a:endParaRPr lang="fr-FR" sz="2000" dirty="0">
                        <a:effectLst/>
                      </a:endParaRPr>
                    </a:p>
                  </a:txBody>
                  <a:tcPr marL="38460" marR="38460" marT="38460" marB="38460" anchor="ctr">
                    <a:lnL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2282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4057" name="Rectangle 1"/>
          <p:cNvSpPr>
            <a:spLocks noChangeArrowheads="1"/>
          </p:cNvSpPr>
          <p:nvPr/>
        </p:nvSpPr>
        <p:spPr bwMode="auto">
          <a:xfrm>
            <a:off x="1249363" y="1536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>
                <a:cs typeface="Arial" charset="0"/>
              </a:rPr>
              <a:t/>
            </a:r>
            <a:br>
              <a:rPr lang="fr-FR">
                <a:cs typeface="Arial" charset="0"/>
              </a:rPr>
            </a:br>
            <a:endParaRPr lang="fr-FR">
              <a:cs typeface="Arial" charset="0"/>
            </a:endParaRPr>
          </a:p>
        </p:txBody>
      </p:sp>
      <p:sp>
        <p:nvSpPr>
          <p:cNvPr id="44058" name="ZoneTexte 5"/>
          <p:cNvSpPr txBox="1">
            <a:spLocks noChangeArrowheads="1"/>
          </p:cNvSpPr>
          <p:nvPr/>
        </p:nvSpPr>
        <p:spPr bwMode="auto">
          <a:xfrm>
            <a:off x="334963" y="906463"/>
            <a:ext cx="8557517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CA" sz="2200" dirty="0">
                <a:latin typeface="Calibri" pitchFamily="34" charset="0"/>
              </a:rPr>
              <a:t>Les </a:t>
            </a:r>
            <a:r>
              <a:rPr lang="en-CA" sz="2200" dirty="0" err="1">
                <a:latin typeface="Calibri" pitchFamily="34" charset="0"/>
              </a:rPr>
              <a:t>différences</a:t>
            </a:r>
            <a:r>
              <a:rPr lang="en-CA" sz="2200" dirty="0">
                <a:latin typeface="Calibri" pitchFamily="34" charset="0"/>
              </a:rPr>
              <a:t> </a:t>
            </a:r>
            <a:r>
              <a:rPr lang="en-CA" sz="2200" dirty="0" err="1">
                <a:latin typeface="Calibri" pitchFamily="34" charset="0"/>
              </a:rPr>
              <a:t>dans</a:t>
            </a:r>
            <a:r>
              <a:rPr lang="en-CA" sz="2200" dirty="0">
                <a:latin typeface="Calibri" pitchFamily="34" charset="0"/>
              </a:rPr>
              <a:t> le </a:t>
            </a:r>
            <a:r>
              <a:rPr lang="en-CA" sz="2200" dirty="0" err="1">
                <a:latin typeface="Calibri" pitchFamily="34" charset="0"/>
              </a:rPr>
              <a:t>processus</a:t>
            </a:r>
            <a:r>
              <a:rPr lang="en-CA" sz="2200" dirty="0">
                <a:latin typeface="Calibri" pitchFamily="34" charset="0"/>
              </a:rPr>
              <a:t> de </a:t>
            </a:r>
            <a:r>
              <a:rPr lang="en-CA" sz="2200" dirty="0" err="1">
                <a:latin typeface="Calibri" pitchFamily="34" charset="0"/>
              </a:rPr>
              <a:t>traduction</a:t>
            </a:r>
            <a:r>
              <a:rPr lang="en-CA" sz="2200" dirty="0">
                <a:latin typeface="Calibri" pitchFamily="34" charset="0"/>
              </a:rPr>
              <a:t> entre </a:t>
            </a:r>
            <a:r>
              <a:rPr lang="en-CA" sz="2200" dirty="0" err="1">
                <a:latin typeface="Calibri" pitchFamily="34" charset="0"/>
              </a:rPr>
              <a:t>procaryotes</a:t>
            </a:r>
            <a:r>
              <a:rPr lang="en-CA" sz="2200" dirty="0">
                <a:latin typeface="Calibri" pitchFamily="34" charset="0"/>
              </a:rPr>
              <a:t> et </a:t>
            </a:r>
            <a:r>
              <a:rPr lang="en-CA" sz="2200" dirty="0" err="1">
                <a:latin typeface="Calibri" pitchFamily="34" charset="0"/>
              </a:rPr>
              <a:t>eucaryotes</a:t>
            </a:r>
            <a:endParaRPr lang="fr-FR" sz="2200" dirty="0">
              <a:latin typeface="Calibri" pitchFamily="34" charset="0"/>
            </a:endParaRPr>
          </a:p>
        </p:txBody>
      </p:sp>
      <p:sp>
        <p:nvSpPr>
          <p:cNvPr id="44061" name="Rectangle 24"/>
          <p:cNvSpPr>
            <a:spLocks noChangeArrowheads="1"/>
          </p:cNvSpPr>
          <p:nvPr/>
        </p:nvSpPr>
        <p:spPr bwMode="auto">
          <a:xfrm>
            <a:off x="0" y="188913"/>
            <a:ext cx="9144000" cy="620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fr-CA" sz="2400" dirty="0" smtClean="0"/>
              <a:t>Comparaison entre eucaryotes et procaryotes</a:t>
            </a:r>
            <a:endParaRPr lang="fr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200" dirty="0" smtClean="0">
            <a:latin typeface="Calibri" pitchFamily="34" charset="0"/>
            <a:cs typeface="Calibri" pitchFamily="34" charset="0"/>
          </a:defRPr>
        </a:defPPr>
      </a:lstStyle>
    </a:tx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4068</TotalTime>
  <Words>1515</Words>
  <Application>Microsoft Office PowerPoint</Application>
  <PresentationFormat>On-screen Show (4:3)</PresentationFormat>
  <Paragraphs>288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Modèle par défaut</vt:lpstr>
      <vt:lpstr>Session de révision 3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DEBIAIS THIBAUD Méla</dc:creator>
  <cp:lastModifiedBy>Steve Levesque</cp:lastModifiedBy>
  <cp:revision>255</cp:revision>
  <dcterms:created xsi:type="dcterms:W3CDTF">2011-01-25T01:56:14Z</dcterms:created>
  <dcterms:modified xsi:type="dcterms:W3CDTF">2012-03-31T05:18:43Z</dcterms:modified>
</cp:coreProperties>
</file>