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9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96B92-5A50-4FB4-A1F6-F02EA083C01A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762DFE-8EBA-419C-9984-264A095746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377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762DFE-8EBA-419C-9984-264A095746DD}" type="slidenum">
              <a:rPr lang="en-US" smtClean="0"/>
              <a:t>31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46787-CECB-41DB-A737-115372DF3F1A}" type="datetimeFigureOut">
              <a:rPr lang="en-US" smtClean="0"/>
              <a:pPr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DB7BB-0C47-4F5D-8602-2242C67B83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28.w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5513" y="1031111"/>
            <a:ext cx="670005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dirty="0">
                <a:solidFill>
                  <a:prstClr val="black"/>
                </a:solidFill>
              </a:rPr>
              <a:t>ANP1105C Respiratory Anatomy </a:t>
            </a:r>
            <a:r>
              <a:rPr lang="en-US" sz="3200" dirty="0" smtClean="0">
                <a:solidFill>
                  <a:prstClr val="black"/>
                </a:solidFill>
              </a:rPr>
              <a:t>2013</a:t>
            </a:r>
          </a:p>
          <a:p>
            <a:pPr lvl="0"/>
            <a:endParaRPr lang="en-US" sz="3200" dirty="0">
              <a:solidFill>
                <a:prstClr val="black"/>
              </a:solidFill>
            </a:endParaRPr>
          </a:p>
          <a:p>
            <a:pPr lvl="0"/>
            <a:r>
              <a:rPr lang="en-US" sz="3200" dirty="0" smtClean="0">
                <a:solidFill>
                  <a:prstClr val="black"/>
                </a:solidFill>
              </a:rPr>
              <a:t>Nov 26, 29 Dec 3 + exam review</a:t>
            </a:r>
          </a:p>
          <a:p>
            <a:pPr lvl="0"/>
            <a:endParaRPr lang="en-US" sz="3200" dirty="0">
              <a:solidFill>
                <a:prstClr val="black"/>
              </a:solidFill>
            </a:endParaRPr>
          </a:p>
          <a:p>
            <a:pPr lvl="0"/>
            <a:r>
              <a:rPr lang="en-US" sz="3200" dirty="0" err="1" smtClean="0">
                <a:solidFill>
                  <a:prstClr val="black"/>
                </a:solidFill>
              </a:rPr>
              <a:t>Dr</a:t>
            </a:r>
            <a:r>
              <a:rPr lang="en-US" sz="3200" dirty="0" smtClean="0">
                <a:solidFill>
                  <a:prstClr val="black"/>
                </a:solidFill>
              </a:rPr>
              <a:t> Staines</a:t>
            </a:r>
            <a:endParaRPr lang="en-US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445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130175" y="673100"/>
            <a:ext cx="4325938" cy="443547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•  breathing (pulmonary ventilation) = </a:t>
            </a:r>
            <a:r>
              <a:rPr lang="en-US" b="1" dirty="0">
                <a:solidFill>
                  <a:srgbClr val="CC6600"/>
                </a:solidFill>
              </a:rPr>
              <a:t>inspiration</a:t>
            </a:r>
            <a:r>
              <a:rPr lang="en-US" dirty="0"/>
              <a:t> + </a:t>
            </a:r>
            <a:r>
              <a:rPr lang="en-US" b="1" dirty="0">
                <a:solidFill>
                  <a:srgbClr val="CC6600"/>
                </a:solidFill>
              </a:rPr>
              <a:t>expiration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• atmospheric pressure = pressure exerted by air around body (760mm Hg @ sea level)</a:t>
            </a:r>
          </a:p>
          <a:p>
            <a:pPr marL="223838" indent="-223838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CC6600"/>
                </a:solidFill>
              </a:rPr>
              <a:t>respiratory pressures described relative to atmospheric pressure</a:t>
            </a:r>
          </a:p>
          <a:p>
            <a:pPr marL="223838" indent="-223838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rgbClr val="CC6600"/>
                </a:solidFill>
              </a:rPr>
              <a:t>eg</a:t>
            </a:r>
            <a:r>
              <a:rPr lang="en-US" b="1" i="1" dirty="0">
                <a:solidFill>
                  <a:srgbClr val="CC6600"/>
                </a:solidFill>
              </a:rPr>
              <a:t>: -4 mm Hg respiratory pressure = 760-4 = 756 mm Hg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CC6600"/>
                </a:solidFill>
              </a:rPr>
              <a:t>Intrapulmonary pressure</a:t>
            </a:r>
            <a:endParaRPr lang="en-US" b="1" u="sng" dirty="0"/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•  = pressure within alveoli of lungs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•  rises &amp; falls with breathing but always eventually equalizes with atmospheric</a:t>
            </a:r>
            <a:endParaRPr lang="en-US" b="1" dirty="0">
              <a:solidFill>
                <a:srgbClr val="CC6600"/>
              </a:solidFill>
            </a:endParaRPr>
          </a:p>
        </p:txBody>
      </p:sp>
      <p:pic>
        <p:nvPicPr>
          <p:cNvPr id="22531" name="Picture 9" descr="22-12Intrapulmonary_L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2489" t="3052" r="1984" b="6627"/>
          <a:stretch>
            <a:fillRect/>
          </a:stretch>
        </p:blipFill>
        <p:spPr bwMode="auto">
          <a:xfrm>
            <a:off x="4325938" y="2071688"/>
            <a:ext cx="4818062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 Box 10"/>
          <p:cNvSpPr txBox="1">
            <a:spLocks noChangeArrowheads="1"/>
          </p:cNvSpPr>
          <p:nvPr/>
        </p:nvSpPr>
        <p:spPr bwMode="auto">
          <a:xfrm>
            <a:off x="5038725" y="6276975"/>
            <a:ext cx="1096963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33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/>
              <a:t>Fig. 22.12</a:t>
            </a:r>
          </a:p>
        </p:txBody>
      </p:sp>
      <p:sp>
        <p:nvSpPr>
          <p:cNvPr id="22533" name="Rectangle 11"/>
          <p:cNvSpPr>
            <a:spLocks noChangeArrowheads="1"/>
          </p:cNvSpPr>
          <p:nvPr/>
        </p:nvSpPr>
        <p:spPr bwMode="auto">
          <a:xfrm>
            <a:off x="0" y="0"/>
            <a:ext cx="88455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36550" indent="-33655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/>
              <a:t>6.3 Define &amp; explain the following: intrapulmonary, intrapleural and transpleural pressures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114300" y="228600"/>
            <a:ext cx="4668838" cy="5349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u="sng">
                <a:solidFill>
                  <a:schemeClr val="accent2"/>
                </a:solidFill>
              </a:rPr>
              <a:t>Intrapleural Pressure</a:t>
            </a:r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pressure within pleural cavity</a:t>
            </a:r>
          </a:p>
          <a:p>
            <a:pPr marL="279400" indent="-2794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~4 mm Hg less than pressure in alveoli (less than atmospheric)</a:t>
            </a:r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 u="sng"/>
              <a:t>Interaction of 3 factors:</a:t>
            </a:r>
            <a:r>
              <a:rPr lang="en-US"/>
              <a:t>	</a:t>
            </a:r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(i) natural tendency of lungs to recoil</a:t>
            </a:r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(ii) surface tension of alveolar fluid </a:t>
            </a:r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(iii) surface tension of pleural fluid  + elasticity of chest wall</a:t>
            </a:r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net result is </a:t>
            </a:r>
            <a:r>
              <a:rPr lang="en-US" b="1">
                <a:solidFill>
                  <a:schemeClr val="accent2"/>
                </a:solidFill>
              </a:rPr>
              <a:t>negative</a:t>
            </a:r>
            <a:r>
              <a:rPr lang="en-US"/>
              <a:t> intrapleural pressure</a:t>
            </a:r>
          </a:p>
          <a:p>
            <a:pPr marL="279400" indent="-2794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>
                <a:solidFill>
                  <a:schemeClr val="accent2"/>
                </a:solidFill>
              </a:rPr>
              <a:t>Any condition equalizing intrapleural pressure with intrapulmonary (or atmospheric) pressure causes immediate lung collapse!</a:t>
            </a:r>
          </a:p>
          <a:p>
            <a:pPr marL="279400" indent="-2794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lungs in separate pleural cavities »» one can collapse &amp; not the other</a:t>
            </a:r>
            <a:endParaRPr lang="en-US" u="sng">
              <a:solidFill>
                <a:schemeClr val="accent2"/>
              </a:solidFill>
            </a:endParaRPr>
          </a:p>
        </p:txBody>
      </p:sp>
      <p:pic>
        <p:nvPicPr>
          <p:cNvPr id="23555" name="Picture 9" descr="22-12Intrapulmonary_L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2489" t="3052" r="1984" b="6627"/>
          <a:stretch>
            <a:fillRect/>
          </a:stretch>
        </p:blipFill>
        <p:spPr bwMode="auto">
          <a:xfrm>
            <a:off x="4681538" y="933450"/>
            <a:ext cx="4462462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Rectangle 10"/>
          <p:cNvSpPr>
            <a:spLocks noChangeArrowheads="1"/>
          </p:cNvSpPr>
          <p:nvPr/>
        </p:nvSpPr>
        <p:spPr bwMode="auto">
          <a:xfrm>
            <a:off x="495300" y="6310313"/>
            <a:ext cx="81549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chemeClr val="accent2"/>
                </a:solidFill>
              </a:rPr>
              <a:t>transpleural</a:t>
            </a:r>
            <a:r>
              <a:rPr lang="en-US"/>
              <a:t> pressure = </a:t>
            </a:r>
            <a:r>
              <a:rPr lang="en-US" b="1">
                <a:solidFill>
                  <a:schemeClr val="accent2"/>
                </a:solidFill>
              </a:rPr>
              <a:t>intrapulmonary</a:t>
            </a:r>
            <a:r>
              <a:rPr lang="en-US"/>
              <a:t>  minus </a:t>
            </a:r>
            <a:r>
              <a:rPr lang="en-US" b="1">
                <a:solidFill>
                  <a:schemeClr val="accent2"/>
                </a:solidFill>
              </a:rPr>
              <a:t>intrapleural</a:t>
            </a:r>
            <a:r>
              <a:rPr lang="en-US"/>
              <a:t> pressure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5"/>
          <p:cNvSpPr>
            <a:spLocks noChangeArrowheads="1"/>
          </p:cNvSpPr>
          <p:nvPr/>
        </p:nvSpPr>
        <p:spPr bwMode="auto">
          <a:xfrm>
            <a:off x="325438" y="246063"/>
            <a:ext cx="6407150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>
                <a:solidFill>
                  <a:schemeClr val="accent2"/>
                </a:solidFill>
              </a:rPr>
              <a:t>6.4 Explain the roles of the diaphragm &amp; accessory muscles during inspiration and expiration (quiet &amp; forced)</a:t>
            </a:r>
          </a:p>
          <a:p>
            <a:pPr marL="223838" indent="-223838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diaphragm &amp; intercostal muscles</a:t>
            </a:r>
          </a:p>
          <a:p>
            <a:pPr marL="223838" indent="-223838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increase volume of thoracic cavity » decrease </a:t>
            </a:r>
            <a:r>
              <a:rPr lang="en-US"/>
              <a:t>pressure</a:t>
            </a:r>
            <a:r>
              <a:rPr lang="en-CA"/>
              <a:t> of gas inside » air rushes in through only opening (trachea)</a:t>
            </a:r>
            <a:endParaRPr lang="en-US">
              <a:solidFill>
                <a:schemeClr val="accent2"/>
              </a:solidFill>
            </a:endParaRPr>
          </a:p>
        </p:txBody>
      </p:sp>
      <p:sp>
        <p:nvSpPr>
          <p:cNvPr id="24579" name="Rectangle 6"/>
          <p:cNvSpPr>
            <a:spLocks noChangeArrowheads="1"/>
          </p:cNvSpPr>
          <p:nvPr/>
        </p:nvSpPr>
        <p:spPr bwMode="auto">
          <a:xfrm>
            <a:off x="2865438" y="2763838"/>
            <a:ext cx="5972175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66725"/>
            <a:r>
              <a:rPr lang="en-CA" b="1" u="sng">
                <a:solidFill>
                  <a:schemeClr val="accent2"/>
                </a:solidFill>
              </a:rPr>
              <a:t>Quiet Inspiration:</a:t>
            </a:r>
          </a:p>
          <a:p>
            <a:pPr marL="466725" indent="-466725"/>
            <a:r>
              <a:rPr lang="en-CA"/>
              <a:t>  (i)  </a:t>
            </a:r>
            <a:r>
              <a:rPr lang="en-CA" b="1">
                <a:solidFill>
                  <a:schemeClr val="accent2"/>
                </a:solidFill>
              </a:rPr>
              <a:t>diaphragm</a:t>
            </a:r>
            <a:r>
              <a:rPr lang="en-CA"/>
              <a:t> contracts to increase height of thoracic cavity</a:t>
            </a:r>
          </a:p>
          <a:p>
            <a:pPr marL="466725" indent="-466725"/>
            <a:r>
              <a:rPr lang="en-CA"/>
              <a:t>  (ii) </a:t>
            </a:r>
            <a:r>
              <a:rPr lang="en-CA" b="1"/>
              <a:t>intercostals</a:t>
            </a:r>
            <a:r>
              <a:rPr lang="en-CA"/>
              <a:t> contract to lift rib cage up &amp; pull sternum forward to increase </a:t>
            </a:r>
            <a:r>
              <a:rPr lang="en-US"/>
              <a:t>thorax diameter</a:t>
            </a:r>
            <a:endParaRPr lang="en-CA"/>
          </a:p>
          <a:p>
            <a:pPr marL="466725" indent="-466725"/>
            <a:r>
              <a:rPr lang="en-CA"/>
              <a:t>•  mm changes in each direction but overall increase in volume of about 0.5 L and drop in intrapulmonary pressure of about 1 mm Hg</a:t>
            </a:r>
          </a:p>
          <a:p>
            <a:pPr marL="466725" indent="-466725"/>
            <a:r>
              <a:rPr lang="en-CA"/>
              <a:t>•  air rushes in; inspiration ends when intra-pulmonary pressure = atmospheric </a:t>
            </a:r>
            <a:r>
              <a:rPr lang="en-US"/>
              <a:t>	</a:t>
            </a:r>
            <a:r>
              <a:rPr lang="en-CA"/>
              <a:t>pressure</a:t>
            </a:r>
          </a:p>
          <a:p>
            <a:pPr marL="466725" indent="-466725"/>
            <a:r>
              <a:rPr lang="en-CA"/>
              <a:t>•  at same time, intrapleural pressure drops to about -6 mm Hg</a:t>
            </a:r>
          </a:p>
        </p:txBody>
      </p:sp>
      <p:pic>
        <p:nvPicPr>
          <p:cNvPr id="24580" name="Picture 10" descr="E:\Chapter_22\B_JPEG_Images_and_Tables\b_unlabeled\figure_22_12_unlabeled.jpg"/>
          <p:cNvPicPr>
            <a:picLocks noChangeAspect="1" noChangeArrowheads="1"/>
          </p:cNvPicPr>
          <p:nvPr/>
        </p:nvPicPr>
        <p:blipFill>
          <a:blip r:embed="rId2" cstate="print"/>
          <a:srcRect l="2885" t="7387" r="68640" b="20793"/>
          <a:stretch>
            <a:fillRect/>
          </a:stretch>
        </p:blipFill>
        <p:spPr bwMode="auto">
          <a:xfrm>
            <a:off x="163513" y="2205038"/>
            <a:ext cx="2428875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92162" y="2145548"/>
            <a:ext cx="3369176" cy="147732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solidFill>
                  <a:schemeClr val="accent2"/>
                </a:solidFill>
              </a:rPr>
              <a:t>D</a:t>
            </a:r>
            <a:r>
              <a:rPr lang="en-CA" u="sng" dirty="0">
                <a:solidFill>
                  <a:schemeClr val="accent2"/>
                </a:solidFill>
              </a:rPr>
              <a:t>eep/forced inspiration 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accessory muscles (neck &amp; chest) raise ribs </a:t>
            </a:r>
            <a:r>
              <a:rPr lang="en-US" dirty="0"/>
              <a:t> </a:t>
            </a:r>
            <a:r>
              <a:rPr lang="en-CA" dirty="0"/>
              <a:t>more</a:t>
            </a:r>
            <a:r>
              <a:rPr lang="en-US" dirty="0"/>
              <a:t>;</a:t>
            </a:r>
            <a:r>
              <a:rPr lang="en-CA" dirty="0"/>
              <a:t> </a:t>
            </a:r>
            <a:r>
              <a:rPr lang="en-US" dirty="0"/>
              <a:t>extend </a:t>
            </a:r>
            <a:r>
              <a:rPr lang="en-CA" dirty="0"/>
              <a:t>back by straightening</a:t>
            </a:r>
            <a:r>
              <a:rPr lang="en-US" dirty="0"/>
              <a:t> </a:t>
            </a:r>
            <a:r>
              <a:rPr lang="en-CA" dirty="0"/>
              <a:t>spine</a:t>
            </a:r>
            <a:endParaRPr lang="en-CA" u="sng" dirty="0"/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14300" y="30076"/>
            <a:ext cx="8920163" cy="163121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>
                <a:solidFill>
                  <a:schemeClr val="accent2"/>
                </a:solidFill>
              </a:rPr>
              <a:t>     </a:t>
            </a:r>
            <a:r>
              <a:rPr lang="en-CA" u="sng" dirty="0">
                <a:solidFill>
                  <a:schemeClr val="accent2"/>
                </a:solidFill>
              </a:rPr>
              <a:t>Quiet Expiration:</a:t>
            </a:r>
            <a:endParaRPr lang="en-CA" dirty="0">
              <a:solidFill>
                <a:schemeClr val="accent2"/>
              </a:solidFill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b="1" dirty="0">
                <a:solidFill>
                  <a:schemeClr val="accent2"/>
                </a:solidFill>
              </a:rPr>
              <a:t>passive</a:t>
            </a:r>
            <a:r>
              <a:rPr lang="en-CA" dirty="0"/>
              <a:t>; depends more on </a:t>
            </a:r>
            <a:r>
              <a:rPr lang="en-CA" dirty="0" smtClean="0"/>
              <a:t>elastic recoil </a:t>
            </a:r>
            <a:r>
              <a:rPr lang="en-CA" dirty="0"/>
              <a:t>of </a:t>
            </a:r>
            <a:r>
              <a:rPr lang="en-CA" dirty="0" smtClean="0"/>
              <a:t>lungs </a:t>
            </a:r>
            <a:r>
              <a:rPr lang="en-CA" dirty="0"/>
              <a:t>than on muscle contraction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inspiratory muscles relax </a:t>
            </a:r>
            <a:r>
              <a:rPr lang="en-CA" dirty="0">
                <a:sym typeface="WP IconicSymbolsA" pitchFamily="2" charset="2"/>
              </a:rPr>
              <a:t></a:t>
            </a:r>
            <a:r>
              <a:rPr lang="en-CA" dirty="0"/>
              <a:t> rib cage descends &amp; lungs recoil </a:t>
            </a:r>
            <a:r>
              <a:rPr lang="en-CA" dirty="0">
                <a:sym typeface="WP IconicSymbolsA" pitchFamily="2" charset="2"/>
              </a:rPr>
              <a:t></a:t>
            </a:r>
            <a:r>
              <a:rPr lang="en-CA" dirty="0"/>
              <a:t> thoracic &amp; intrapulmonary volumes decrease </a:t>
            </a:r>
            <a:r>
              <a:rPr lang="en-CA" dirty="0">
                <a:sym typeface="WP IconicSymbolsA" pitchFamily="2" charset="2"/>
              </a:rPr>
              <a:t></a:t>
            </a:r>
            <a:r>
              <a:rPr lang="en-CA" dirty="0"/>
              <a:t> alveoli compress/intrapulmonary pressure to +1 mm Hg </a:t>
            </a:r>
            <a:r>
              <a:rPr lang="en-CA" dirty="0">
                <a:sym typeface="WP IconicSymbolsA" pitchFamily="2" charset="2"/>
              </a:rPr>
              <a:t></a:t>
            </a:r>
            <a:r>
              <a:rPr lang="en-CA" dirty="0"/>
              <a:t> gas out</a:t>
            </a:r>
            <a:endParaRPr lang="en-CA" u="sng" dirty="0"/>
          </a:p>
        </p:txBody>
      </p:sp>
      <p:sp>
        <p:nvSpPr>
          <p:cNvPr id="25606" name="Text Box 6" descr="Newsprint"/>
          <p:cNvSpPr txBox="1">
            <a:spLocks noChangeArrowheads="1"/>
          </p:cNvSpPr>
          <p:nvPr/>
        </p:nvSpPr>
        <p:spPr bwMode="auto">
          <a:xfrm>
            <a:off x="309563" y="6613525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196098" y="3915026"/>
            <a:ext cx="3341185" cy="155427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36550" indent="-33655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u="sng" dirty="0">
                <a:solidFill>
                  <a:schemeClr val="accent2"/>
                </a:solidFill>
              </a:rPr>
              <a:t>Forced expiration:</a:t>
            </a:r>
          </a:p>
          <a:p>
            <a:pPr marL="336550" indent="-33655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(</a:t>
            </a:r>
            <a:r>
              <a:rPr lang="en-CA" dirty="0" err="1"/>
              <a:t>i</a:t>
            </a:r>
            <a:r>
              <a:rPr lang="en-CA" dirty="0"/>
              <a:t>) contract abdominal wall muscles:  in</a:t>
            </a:r>
            <a:r>
              <a:rPr lang="en-US" dirty="0"/>
              <a:t>crease</a:t>
            </a:r>
            <a:r>
              <a:rPr lang="en-CA" dirty="0"/>
              <a:t> </a:t>
            </a:r>
            <a:r>
              <a:rPr lang="en-US" dirty="0"/>
              <a:t>intra-</a:t>
            </a:r>
            <a:r>
              <a:rPr lang="en-CA" dirty="0"/>
              <a:t>abdominal pressure </a:t>
            </a:r>
            <a:endParaRPr lang="en-US" dirty="0"/>
          </a:p>
          <a:p>
            <a:pPr marL="336550" indent="-33655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(ii) depress rib cage</a:t>
            </a:r>
            <a:endParaRPr lang="en-CA" u="sng" dirty="0"/>
          </a:p>
        </p:txBody>
      </p:sp>
      <p:pic>
        <p:nvPicPr>
          <p:cNvPr id="25608" name="Picture 8" descr="E:\Chapter_22\D_JPEG_Images_and_Tables\Labeled\figure_22_14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34323" b="3458"/>
          <a:stretch>
            <a:fillRect/>
          </a:stretch>
        </p:blipFill>
        <p:spPr bwMode="auto">
          <a:xfrm>
            <a:off x="3660495" y="1638720"/>
            <a:ext cx="5483505" cy="5219280"/>
          </a:xfrm>
          <a:prstGeom prst="rect">
            <a:avLst/>
          </a:prstGeom>
          <a:noFill/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7338595" y="5526171"/>
            <a:ext cx="1200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CA" sz="1800" dirty="0"/>
              <a:t>Fig. 22.14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0" y="0"/>
            <a:ext cx="6302375" cy="56610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990033"/>
                </a:solidFill>
              </a:rPr>
              <a:t>6.5  Explain the 3 factors that influence pulmonary ventilation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990033"/>
                </a:solidFill>
              </a:rPr>
              <a:t>6.5.1:  Resistance</a:t>
            </a:r>
          </a:p>
          <a:p>
            <a:pPr marL="223838" indent="-223838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gas flow = pressure gradient / resistance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resistance determined by diameters of conducting tubes</a:t>
            </a:r>
          </a:p>
          <a:p>
            <a:pPr marL="223838" indent="-223838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CA" dirty="0"/>
              <a:t>•  usually insignificant in healthy individuals because:</a:t>
            </a:r>
          </a:p>
          <a:p>
            <a:pPr marL="223838" indent="-223838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CA" dirty="0"/>
              <a:t>  (</a:t>
            </a:r>
            <a:r>
              <a:rPr lang="en-CA" dirty="0" err="1"/>
              <a:t>i</a:t>
            </a:r>
            <a:r>
              <a:rPr lang="en-CA" dirty="0"/>
              <a:t>) airway diameters at beginning are large</a:t>
            </a:r>
          </a:p>
          <a:p>
            <a:pPr marL="223838" indent="-223838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CA" dirty="0"/>
              <a:t>  (ii) gas flow stops at terminal bronchioles (diffusion)</a:t>
            </a:r>
          </a:p>
          <a:p>
            <a:pPr marL="223838" indent="-223838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CA" dirty="0"/>
              <a:t>•  greatest resistance at level of medium bronchi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i="1" u="sng" dirty="0"/>
              <a:t>Neural influences: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(</a:t>
            </a:r>
            <a:r>
              <a:rPr lang="en-CA" dirty="0" err="1"/>
              <a:t>i</a:t>
            </a:r>
            <a:r>
              <a:rPr lang="en-CA" dirty="0"/>
              <a:t>)  </a:t>
            </a:r>
            <a:r>
              <a:rPr lang="en-CA" b="1" dirty="0">
                <a:solidFill>
                  <a:srgbClr val="990033"/>
                </a:solidFill>
              </a:rPr>
              <a:t>parasympathetic</a:t>
            </a:r>
            <a:r>
              <a:rPr lang="en-CA" dirty="0"/>
              <a:t> (</a:t>
            </a:r>
            <a:r>
              <a:rPr lang="en-CA" dirty="0" err="1"/>
              <a:t>eg</a:t>
            </a:r>
            <a:r>
              <a:rPr lang="en-CA" dirty="0"/>
              <a:t>: inhaled </a:t>
            </a:r>
            <a:r>
              <a:rPr lang="en-CA" dirty="0" err="1"/>
              <a:t>irritants,histamine</a:t>
            </a:r>
            <a:r>
              <a:rPr lang="en-CA" dirty="0"/>
              <a:t>): constricts bronchioles</a:t>
            </a:r>
            <a:endParaRPr lang="en-US" dirty="0"/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CA" dirty="0"/>
              <a:t> also occurs during acute asthma attack 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(ii) </a:t>
            </a:r>
            <a:r>
              <a:rPr lang="en-CA" b="1" dirty="0">
                <a:solidFill>
                  <a:srgbClr val="990033"/>
                </a:solidFill>
              </a:rPr>
              <a:t>sympathetic</a:t>
            </a:r>
            <a:r>
              <a:rPr lang="en-CA" dirty="0"/>
              <a:t>: dilates bronchioles 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dirty="0"/>
              <a:t>•  </a:t>
            </a:r>
            <a:r>
              <a:rPr lang="en-CA" b="1" dirty="0">
                <a:solidFill>
                  <a:srgbClr val="990033"/>
                </a:solidFill>
              </a:rPr>
              <a:t>disease</a:t>
            </a:r>
            <a:r>
              <a:rPr lang="en-CA" dirty="0"/>
              <a:t>:  </a:t>
            </a:r>
            <a:r>
              <a:rPr lang="en-CA" dirty="0" err="1"/>
              <a:t>eg</a:t>
            </a:r>
            <a:r>
              <a:rPr lang="en-CA" dirty="0"/>
              <a:t>: mucus, infectious material, solid tumour</a:t>
            </a:r>
            <a:r>
              <a:rPr lang="en-US" dirty="0"/>
              <a:t>s</a:t>
            </a:r>
            <a:r>
              <a:rPr lang="en-CA" dirty="0"/>
              <a:t> </a:t>
            </a:r>
            <a:r>
              <a:rPr lang="en-CA" dirty="0">
                <a:sym typeface="Wingdings" pitchFamily="2" charset="2"/>
              </a:rPr>
              <a:t>=</a:t>
            </a:r>
            <a:r>
              <a:rPr lang="en-CA" dirty="0"/>
              <a:t> sources of airway resistance</a:t>
            </a:r>
            <a:endParaRPr lang="en-CA" b="1" u="sng" dirty="0"/>
          </a:p>
        </p:txBody>
      </p:sp>
      <p:pic>
        <p:nvPicPr>
          <p:cNvPr id="26628" name="Picture 5" descr="23_14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5774" t="5455" r="8315" b="7272"/>
          <a:stretch>
            <a:fillRect/>
          </a:stretch>
        </p:blipFill>
        <p:spPr bwMode="auto">
          <a:xfrm>
            <a:off x="6061075" y="2209800"/>
            <a:ext cx="3001963" cy="4648200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</p:pic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7940675" y="2236788"/>
            <a:ext cx="1111250" cy="336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CA" sz="1600" b="1"/>
              <a:t>Fig. 22.15</a:t>
            </a:r>
          </a:p>
        </p:txBody>
      </p:sp>
      <p:sp>
        <p:nvSpPr>
          <p:cNvPr id="26630" name="Text Box 7" descr="Blue tissue paper"/>
          <p:cNvSpPr txBox="1">
            <a:spLocks noChangeArrowheads="1"/>
          </p:cNvSpPr>
          <p:nvPr/>
        </p:nvSpPr>
        <p:spPr bwMode="auto">
          <a:xfrm>
            <a:off x="6324600" y="1295400"/>
            <a:ext cx="1524000" cy="36671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CA" sz="1800" b="1" i="1">
                <a:solidFill>
                  <a:srgbClr val="990033"/>
                </a:solidFill>
              </a:rPr>
              <a:t>Resistance</a:t>
            </a:r>
            <a:endParaRPr lang="en-CA" sz="1800" b="1">
              <a:solidFill>
                <a:srgbClr val="990033"/>
              </a:solidFill>
            </a:endParaRPr>
          </a:p>
        </p:txBody>
      </p:sp>
      <p:sp>
        <p:nvSpPr>
          <p:cNvPr id="26631" name="Line 8"/>
          <p:cNvSpPr>
            <a:spLocks noChangeShapeType="1"/>
          </p:cNvSpPr>
          <p:nvPr/>
        </p:nvSpPr>
        <p:spPr bwMode="auto">
          <a:xfrm>
            <a:off x="7086600" y="1752600"/>
            <a:ext cx="0" cy="457200"/>
          </a:xfrm>
          <a:prstGeom prst="line">
            <a:avLst/>
          </a:prstGeom>
          <a:noFill/>
          <a:ln w="76200">
            <a:solidFill>
              <a:srgbClr val="990033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2" name="Text Box 9" descr="Newsprint"/>
          <p:cNvSpPr txBox="1">
            <a:spLocks noChangeArrowheads="1"/>
          </p:cNvSpPr>
          <p:nvPr/>
        </p:nvSpPr>
        <p:spPr bwMode="auto">
          <a:xfrm>
            <a:off x="7848600" y="1752600"/>
            <a:ext cx="1295400" cy="24447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336550" y="200025"/>
            <a:ext cx="8247063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 u="sng"/>
              <a:t>6.5.2  Alveolar Surface Tension</a:t>
            </a:r>
          </a:p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471488" y="752475"/>
            <a:ext cx="8005762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22288" indent="-522288" algn="ctr"/>
            <a:r>
              <a:rPr lang="en-CA" b="1" i="1">
                <a:solidFill>
                  <a:srgbClr val="008000"/>
                </a:solidFill>
              </a:rPr>
              <a:t>surface tension:  at any gas/liquid boundary, molecules of liquid more strongly attracted to each other than to the gas »» tension at liquid surface</a:t>
            </a:r>
          </a:p>
          <a:p>
            <a:pPr marL="522288" indent="-522288"/>
            <a:r>
              <a:rPr lang="en-CA" b="1" i="1">
                <a:solidFill>
                  <a:srgbClr val="008000"/>
                </a:solidFill>
              </a:rPr>
              <a:t>  (a)  liquid molecules drawn closer; reduce contact with dissimilar gas molecules</a:t>
            </a:r>
          </a:p>
          <a:p>
            <a:pPr marL="522288" indent="-522288"/>
            <a:r>
              <a:rPr lang="en-CA" b="1" i="1">
                <a:solidFill>
                  <a:srgbClr val="008000"/>
                </a:solidFill>
              </a:rPr>
              <a:t>  (b)  resists any force to increase surface area</a:t>
            </a:r>
          </a:p>
          <a:p>
            <a:pPr marL="522288" indent="-522288"/>
            <a:r>
              <a:rPr lang="en-CA"/>
              <a:t>•  water has a very high surface tension - water </a:t>
            </a:r>
            <a:r>
              <a:rPr lang="en-CA" b="1">
                <a:solidFill>
                  <a:srgbClr val="008000"/>
                </a:solidFill>
              </a:rPr>
              <a:t>only</a:t>
            </a:r>
            <a:r>
              <a:rPr lang="en-CA"/>
              <a:t> in alveoli would cause collapse</a:t>
            </a:r>
          </a:p>
          <a:p>
            <a:pPr marL="522288" indent="-522288"/>
            <a:r>
              <a:rPr lang="en-CA"/>
              <a:t>•  </a:t>
            </a:r>
            <a:r>
              <a:rPr lang="en-CA" b="1">
                <a:solidFill>
                  <a:srgbClr val="008000"/>
                </a:solidFill>
              </a:rPr>
              <a:t>surfactant</a:t>
            </a:r>
            <a:r>
              <a:rPr lang="en-CA"/>
              <a:t>:  detergent-like lipoprotein produced by type II cells; interferes with cohesiveness of water molecules »» less energy to overcome surface tension</a:t>
            </a:r>
          </a:p>
        </p:txBody>
      </p:sp>
      <p:sp>
        <p:nvSpPr>
          <p:cNvPr id="27652" name="Text Box 6" descr="Pink tissue paper"/>
          <p:cNvSpPr txBox="1">
            <a:spLocks noChangeArrowheads="1"/>
          </p:cNvSpPr>
          <p:nvPr/>
        </p:nvSpPr>
        <p:spPr bwMode="auto">
          <a:xfrm>
            <a:off x="4614529" y="4606508"/>
            <a:ext cx="3817937" cy="1803400"/>
          </a:xfrm>
          <a:prstGeom prst="rect">
            <a:avLst/>
          </a:prstGeom>
          <a:blipFill dpi="0" rotWithShape="0">
            <a:blip r:embed="rId2" cstate="print">
              <a:alphaModFix amt="19000"/>
            </a:blip>
            <a:srcRect/>
            <a:tile tx="0" ty="0" sx="100000" sy="100000" flip="none" algn="tl"/>
          </a:blip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i="1" dirty="0">
                <a:solidFill>
                  <a:srgbClr val="990000"/>
                </a:solidFill>
              </a:rPr>
              <a:t>Infant respiratory distress syndrome (IRDS):</a:t>
            </a:r>
            <a:r>
              <a:rPr lang="en-CA" i="1" dirty="0">
                <a:solidFill>
                  <a:srgbClr val="006600"/>
                </a:solidFill>
              </a:rPr>
              <a:t>  </a:t>
            </a:r>
            <a:r>
              <a:rPr lang="en-CA" i="1" dirty="0"/>
              <a:t>premature</a:t>
            </a:r>
            <a:r>
              <a:rPr lang="en-US" i="1" dirty="0"/>
              <a:t> babies </a:t>
            </a:r>
            <a:r>
              <a:rPr lang="en-CA" i="1" dirty="0"/>
              <a:t>produce too little surfactant; alveoli must be re-inflated with every breath (positive pressure respirators, surfactant spray)</a:t>
            </a:r>
          </a:p>
        </p:txBody>
      </p:sp>
      <p:pic>
        <p:nvPicPr>
          <p:cNvPr id="27653" name="Picture 8" descr="meniscus"/>
          <p:cNvPicPr>
            <a:picLocks noChangeAspect="1" noChangeArrowheads="1"/>
          </p:cNvPicPr>
          <p:nvPr/>
        </p:nvPicPr>
        <p:blipFill>
          <a:blip r:embed="rId3" cstate="print"/>
          <a:srcRect t="13545" r="1295" b="5107"/>
          <a:stretch>
            <a:fillRect/>
          </a:stretch>
        </p:blipFill>
        <p:spPr bwMode="auto">
          <a:xfrm>
            <a:off x="1025525" y="4437063"/>
            <a:ext cx="2927350" cy="225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0" y="65088"/>
            <a:ext cx="9144000" cy="409496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b="1" i="1" u="sng" dirty="0">
                <a:solidFill>
                  <a:srgbClr val="006600"/>
                </a:solidFill>
              </a:rPr>
              <a:t>6.5.3  Lung Compliance</a:t>
            </a:r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ease with which lungs can be distended</a:t>
            </a:r>
          </a:p>
          <a:p>
            <a:pPr marL="279400" indent="-2794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b="1" dirty="0"/>
              <a:t>C</a:t>
            </a:r>
            <a:r>
              <a:rPr lang="en-CA" b="1" baseline="-25000" dirty="0"/>
              <a:t>L</a:t>
            </a:r>
            <a:r>
              <a:rPr lang="en-CA" b="1" dirty="0"/>
              <a:t> = </a:t>
            </a:r>
            <a:r>
              <a:rPr lang="en-CA" b="1" dirty="0" smtClean="0"/>
              <a:t>    V</a:t>
            </a:r>
            <a:r>
              <a:rPr lang="en-CA" b="1" baseline="-25000" dirty="0" smtClean="0"/>
              <a:t>L</a:t>
            </a:r>
            <a:r>
              <a:rPr lang="en-CA" b="1" dirty="0" smtClean="0"/>
              <a:t> </a:t>
            </a:r>
            <a:r>
              <a:rPr lang="en-CA" b="1" dirty="0"/>
              <a:t>/ </a:t>
            </a:r>
            <a:r>
              <a:rPr lang="en-CA" b="1" dirty="0" smtClean="0"/>
              <a:t>  P</a:t>
            </a:r>
            <a:endParaRPr lang="en-CA" b="1" dirty="0"/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the more a lung expands for a given increase in</a:t>
            </a:r>
            <a:r>
              <a:rPr lang="en-CA" b="1" dirty="0">
                <a:solidFill>
                  <a:srgbClr val="006600"/>
                </a:solidFill>
              </a:rPr>
              <a:t> </a:t>
            </a:r>
            <a:r>
              <a:rPr lang="en-US" b="1" dirty="0" err="1">
                <a:solidFill>
                  <a:srgbClr val="006600"/>
                </a:solidFill>
              </a:rPr>
              <a:t>transpulmonary</a:t>
            </a:r>
            <a:r>
              <a:rPr lang="en-US" b="1" dirty="0">
                <a:solidFill>
                  <a:srgbClr val="006600"/>
                </a:solidFill>
              </a:rPr>
              <a:t> </a:t>
            </a:r>
            <a:r>
              <a:rPr lang="en-CA" dirty="0"/>
              <a:t>pressure, the greater its compliance</a:t>
            </a:r>
          </a:p>
          <a:p>
            <a:pPr marL="279400" indent="-279400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CA" dirty="0"/>
              <a:t>•  depends on:	(a)  </a:t>
            </a:r>
            <a:r>
              <a:rPr lang="en-CA" dirty="0" err="1"/>
              <a:t>distensibility</a:t>
            </a:r>
            <a:r>
              <a:rPr lang="en-CA" dirty="0"/>
              <a:t> of lung tissue</a:t>
            </a:r>
          </a:p>
          <a:p>
            <a:pPr marL="279400" indent="-279400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CA" dirty="0"/>
              <a:t>			(b)  alveolar surface tension</a:t>
            </a:r>
            <a:endParaRPr lang="en-US" dirty="0"/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compliance is diminished by any factor that:</a:t>
            </a:r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  		(</a:t>
            </a:r>
            <a:r>
              <a:rPr lang="en-CA" dirty="0" err="1"/>
              <a:t>i</a:t>
            </a:r>
            <a:r>
              <a:rPr lang="en-CA" dirty="0"/>
              <a:t>)  reduces natural resilience of lungs (</a:t>
            </a:r>
            <a:r>
              <a:rPr lang="en-CA" dirty="0" err="1"/>
              <a:t>eg</a:t>
            </a:r>
            <a:r>
              <a:rPr lang="en-CA" dirty="0"/>
              <a:t>: fibrosis)</a:t>
            </a:r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 		(ii)  increases surface tension of alveolar fluid</a:t>
            </a:r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  		(iii)  impairs flexibility of thoracic cage (ossification of costal cartilages 		with aging)</a:t>
            </a:r>
          </a:p>
          <a:p>
            <a:pPr marL="279400" indent="-2794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dirty="0"/>
              <a:t>•  elasticity of lungs important for both inspiration &amp; expiration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693695" y="762000"/>
            <a:ext cx="1768641" cy="381000"/>
          </a:xfrm>
          <a:prstGeom prst="rect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6" name="Text Box 5" descr="Newsprint"/>
          <p:cNvSpPr txBox="1">
            <a:spLocks noChangeArrowheads="1"/>
          </p:cNvSpPr>
          <p:nvPr/>
        </p:nvSpPr>
        <p:spPr bwMode="auto">
          <a:xfrm>
            <a:off x="7340600" y="6092825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5" name="Isosceles Triangle 4"/>
          <p:cNvSpPr/>
          <p:nvPr/>
        </p:nvSpPr>
        <p:spPr>
          <a:xfrm>
            <a:off x="4375697" y="810519"/>
            <a:ext cx="162133" cy="192506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Isosceles Triangle 5"/>
          <p:cNvSpPr/>
          <p:nvPr/>
        </p:nvSpPr>
        <p:spPr>
          <a:xfrm>
            <a:off x="4903720" y="773151"/>
            <a:ext cx="162133" cy="192506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533400" y="4038600"/>
            <a:ext cx="4724400" cy="1066800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533400" y="5105400"/>
            <a:ext cx="4724400" cy="304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533400" y="5410200"/>
            <a:ext cx="4724400" cy="533400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533400" y="5943600"/>
            <a:ext cx="4724400" cy="533400"/>
          </a:xfrm>
          <a:prstGeom prst="rec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2" name="Line 6"/>
          <p:cNvSpPr>
            <a:spLocks noChangeShapeType="1"/>
          </p:cNvSpPr>
          <p:nvPr/>
        </p:nvSpPr>
        <p:spPr bwMode="auto">
          <a:xfrm>
            <a:off x="2743200" y="4038600"/>
            <a:ext cx="0" cy="2438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3" name="Freeform 7"/>
          <p:cNvSpPr>
            <a:spLocks/>
          </p:cNvSpPr>
          <p:nvPr/>
        </p:nvSpPr>
        <p:spPr bwMode="auto">
          <a:xfrm>
            <a:off x="533400" y="3949700"/>
            <a:ext cx="2209800" cy="2171700"/>
          </a:xfrm>
          <a:custGeom>
            <a:avLst/>
            <a:gdLst>
              <a:gd name="T0" fmla="*/ 0 w 1392"/>
              <a:gd name="T1" fmla="*/ 2147483647 h 1368"/>
              <a:gd name="T2" fmla="*/ 2147483647 w 1392"/>
              <a:gd name="T3" fmla="*/ 2147483647 h 1368"/>
              <a:gd name="T4" fmla="*/ 2147483647 w 1392"/>
              <a:gd name="T5" fmla="*/ 2147483647 h 1368"/>
              <a:gd name="T6" fmla="*/ 2147483647 w 1392"/>
              <a:gd name="T7" fmla="*/ 2147483647 h 1368"/>
              <a:gd name="T8" fmla="*/ 2147483647 w 1392"/>
              <a:gd name="T9" fmla="*/ 2147483647 h 1368"/>
              <a:gd name="T10" fmla="*/ 2147483647 w 1392"/>
              <a:gd name="T11" fmla="*/ 2147483647 h 1368"/>
              <a:gd name="T12" fmla="*/ 2147483647 w 1392"/>
              <a:gd name="T13" fmla="*/ 2147483647 h 1368"/>
              <a:gd name="T14" fmla="*/ 2147483647 w 1392"/>
              <a:gd name="T15" fmla="*/ 2147483647 h 1368"/>
              <a:gd name="T16" fmla="*/ 2147483647 w 1392"/>
              <a:gd name="T17" fmla="*/ 2147483647 h 136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92"/>
              <a:gd name="T28" fmla="*/ 0 h 1368"/>
              <a:gd name="T29" fmla="*/ 1392 w 1392"/>
              <a:gd name="T30" fmla="*/ 1368 h 136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92" h="1368">
                <a:moveTo>
                  <a:pt x="0" y="920"/>
                </a:moveTo>
                <a:cubicBezTo>
                  <a:pt x="48" y="824"/>
                  <a:pt x="96" y="728"/>
                  <a:pt x="144" y="728"/>
                </a:cubicBezTo>
                <a:cubicBezTo>
                  <a:pt x="192" y="728"/>
                  <a:pt x="224" y="1032"/>
                  <a:pt x="288" y="920"/>
                </a:cubicBezTo>
                <a:cubicBezTo>
                  <a:pt x="352" y="808"/>
                  <a:pt x="448" y="0"/>
                  <a:pt x="528" y="56"/>
                </a:cubicBezTo>
                <a:cubicBezTo>
                  <a:pt x="608" y="112"/>
                  <a:pt x="688" y="1144"/>
                  <a:pt x="768" y="1256"/>
                </a:cubicBezTo>
                <a:cubicBezTo>
                  <a:pt x="848" y="1368"/>
                  <a:pt x="944" y="776"/>
                  <a:pt x="1008" y="728"/>
                </a:cubicBezTo>
                <a:cubicBezTo>
                  <a:pt x="1072" y="680"/>
                  <a:pt x="1104" y="968"/>
                  <a:pt x="1152" y="968"/>
                </a:cubicBezTo>
                <a:cubicBezTo>
                  <a:pt x="1200" y="968"/>
                  <a:pt x="1256" y="760"/>
                  <a:pt x="1296" y="728"/>
                </a:cubicBezTo>
                <a:cubicBezTo>
                  <a:pt x="1336" y="696"/>
                  <a:pt x="1376" y="768"/>
                  <a:pt x="1392" y="776"/>
                </a:cubicBezTo>
              </a:path>
            </a:pathLst>
          </a:custGeom>
          <a:noFill/>
          <a:ln w="38100" cmpd="sng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2971800" y="4267200"/>
            <a:ext cx="2057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Inspiratory reserve volume - 3100 ml</a:t>
            </a: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2895600" y="5029200"/>
            <a:ext cx="2286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Tidal volume - 500 ml</a:t>
            </a: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3124200" y="5334000"/>
            <a:ext cx="2362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Expiratory reserve volume - 1200 ml</a:t>
            </a: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2743200" y="5957888"/>
            <a:ext cx="2514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Residual volume-1200ml</a:t>
            </a:r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5334000" y="4038600"/>
            <a:ext cx="1371600" cy="13716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9" name="Rectangle 13"/>
          <p:cNvSpPr>
            <a:spLocks noChangeArrowheads="1"/>
          </p:cNvSpPr>
          <p:nvPr/>
        </p:nvSpPr>
        <p:spPr bwMode="auto">
          <a:xfrm>
            <a:off x="5334000" y="5410200"/>
            <a:ext cx="1371600" cy="1066800"/>
          </a:xfrm>
          <a:prstGeom prst="rect">
            <a:avLst/>
          </a:prstGeom>
          <a:solidFill>
            <a:srgbClr val="99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6781800" y="4038600"/>
            <a:ext cx="1219200" cy="1905000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8077200" y="4038600"/>
            <a:ext cx="1066800" cy="24384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2" name="Text Box 16"/>
          <p:cNvSpPr txBox="1">
            <a:spLocks noChangeArrowheads="1"/>
          </p:cNvSpPr>
          <p:nvPr/>
        </p:nvSpPr>
        <p:spPr bwMode="auto">
          <a:xfrm>
            <a:off x="0" y="5257800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2400</a:t>
            </a:r>
          </a:p>
        </p:txBody>
      </p:sp>
      <p:sp>
        <p:nvSpPr>
          <p:cNvPr id="29713" name="Text Box 17"/>
          <p:cNvSpPr txBox="1">
            <a:spLocks noChangeArrowheads="1"/>
          </p:cNvSpPr>
          <p:nvPr/>
        </p:nvSpPr>
        <p:spPr bwMode="auto">
          <a:xfrm>
            <a:off x="0" y="4953000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3000</a:t>
            </a:r>
          </a:p>
        </p:txBody>
      </p:sp>
      <p:sp>
        <p:nvSpPr>
          <p:cNvPr id="29714" name="Text Box 18"/>
          <p:cNvSpPr txBox="1">
            <a:spLocks noChangeArrowheads="1"/>
          </p:cNvSpPr>
          <p:nvPr/>
        </p:nvSpPr>
        <p:spPr bwMode="auto">
          <a:xfrm>
            <a:off x="0" y="3886200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6000</a:t>
            </a:r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0" y="5791200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1200</a:t>
            </a:r>
          </a:p>
        </p:txBody>
      </p:sp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0" y="6248400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     0</a:t>
            </a: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5410200" y="4191000"/>
            <a:ext cx="12192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Inspiratory capacity - 3600 ml </a:t>
            </a: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5410200" y="5334000"/>
            <a:ext cx="12192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Functional residual capacity - 2400 ml</a:t>
            </a:r>
          </a:p>
        </p:txBody>
      </p:sp>
      <p:sp>
        <p:nvSpPr>
          <p:cNvPr id="29719" name="Text Box 23"/>
          <p:cNvSpPr txBox="1">
            <a:spLocks noChangeArrowheads="1"/>
          </p:cNvSpPr>
          <p:nvPr/>
        </p:nvSpPr>
        <p:spPr bwMode="auto">
          <a:xfrm>
            <a:off x="6934200" y="4494213"/>
            <a:ext cx="9906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Vital capacity 4800 ml</a:t>
            </a:r>
          </a:p>
        </p:txBody>
      </p:sp>
      <p:sp>
        <p:nvSpPr>
          <p:cNvPr id="29720" name="Text Box 24"/>
          <p:cNvSpPr txBox="1">
            <a:spLocks noChangeArrowheads="1"/>
          </p:cNvSpPr>
          <p:nvPr/>
        </p:nvSpPr>
        <p:spPr bwMode="auto">
          <a:xfrm>
            <a:off x="8153400" y="4524375"/>
            <a:ext cx="9906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Total lung capacity 6000 ml</a:t>
            </a:r>
          </a:p>
        </p:txBody>
      </p:sp>
      <p:sp>
        <p:nvSpPr>
          <p:cNvPr id="20505" name="Text Box 25"/>
          <p:cNvSpPr txBox="1">
            <a:spLocks noChangeArrowheads="1"/>
          </p:cNvSpPr>
          <p:nvPr/>
        </p:nvSpPr>
        <p:spPr bwMode="auto">
          <a:xfrm>
            <a:off x="152400" y="76200"/>
            <a:ext cx="8915400" cy="341632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i="1" u="sng" dirty="0">
                <a:solidFill>
                  <a:srgbClr val="990000"/>
                </a:solidFill>
              </a:rPr>
              <a:t>6.6  Describe how lung volumes and capacities are measured and </a:t>
            </a:r>
            <a:r>
              <a:rPr lang="en-US" b="1" i="1" dirty="0">
                <a:solidFill>
                  <a:srgbClr val="990000"/>
                </a:solidFill>
              </a:rPr>
              <a:t>	</a:t>
            </a:r>
            <a:r>
              <a:rPr lang="en-US" b="1" i="1" u="sng" dirty="0">
                <a:solidFill>
                  <a:srgbClr val="990000"/>
                </a:solidFill>
              </a:rPr>
              <a:t>indicate their physiological significance</a:t>
            </a:r>
          </a:p>
          <a:p>
            <a:pPr eaLnBrk="0" hangingPunct="0">
              <a:spcBef>
                <a:spcPct val="50000"/>
              </a:spcBef>
            </a:pPr>
            <a:r>
              <a:rPr lang="en-US" u="sng" dirty="0">
                <a:solidFill>
                  <a:srgbClr val="990000"/>
                </a:solidFill>
              </a:rPr>
              <a:t>1.  Respiratory Volumes:</a:t>
            </a:r>
          </a:p>
          <a:p>
            <a:pPr eaLnBrk="0" hangingPunct="0"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below are shown normal values for healthy, 20 yr male (70 kg)</a:t>
            </a:r>
          </a:p>
          <a:p>
            <a:pPr eaLnBrk="0" hangingPunct="0"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a) 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tidal volume:</a:t>
            </a:r>
            <a:r>
              <a:rPr lang="en-US" dirty="0">
                <a:sym typeface="CommonBullets" pitchFamily="34" charset="2"/>
              </a:rPr>
              <a:t>  ~500 ml/breath; quiet breathing</a:t>
            </a:r>
          </a:p>
          <a:p>
            <a:pPr eaLnBrk="0" hangingPunct="0"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b) 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inspiratory reserve volume:</a:t>
            </a:r>
            <a:r>
              <a:rPr lang="en-US" dirty="0">
                <a:sym typeface="CommonBullets" pitchFamily="34" charset="2"/>
              </a:rPr>
              <a:t>  volume </a:t>
            </a:r>
            <a:r>
              <a:rPr lang="en-US" b="1" dirty="0">
                <a:sym typeface="CommonBullets" pitchFamily="34" charset="2"/>
              </a:rPr>
              <a:t>forcibly</a:t>
            </a:r>
            <a:r>
              <a:rPr lang="en-US" dirty="0">
                <a:sym typeface="CommonBullets" pitchFamily="34" charset="2"/>
              </a:rPr>
              <a:t> inspired </a:t>
            </a:r>
            <a:r>
              <a:rPr lang="en-US" b="1" dirty="0">
                <a:sym typeface="CommonBullets" pitchFamily="34" charset="2"/>
              </a:rPr>
              <a:t>after</a:t>
            </a:r>
            <a:r>
              <a:rPr lang="en-US" dirty="0">
                <a:sym typeface="CommonBullets" pitchFamily="34" charset="2"/>
              </a:rPr>
              <a:t> tidal volume</a:t>
            </a:r>
          </a:p>
          <a:p>
            <a:pPr eaLnBrk="0" hangingPunct="0"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c) 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expiratory reserve volume:</a:t>
            </a:r>
            <a:r>
              <a:rPr lang="en-US" dirty="0">
                <a:sym typeface="CommonBullets" pitchFamily="34" charset="2"/>
              </a:rPr>
              <a:t>  volume </a:t>
            </a:r>
            <a:r>
              <a:rPr lang="en-US" b="1" dirty="0">
                <a:sym typeface="CommonBullets" pitchFamily="34" charset="2"/>
              </a:rPr>
              <a:t>forcibly</a:t>
            </a:r>
            <a:r>
              <a:rPr lang="en-US" dirty="0">
                <a:sym typeface="CommonBullets" pitchFamily="34" charset="2"/>
              </a:rPr>
              <a:t> expired </a:t>
            </a:r>
            <a:r>
              <a:rPr lang="en-US" b="1" dirty="0">
                <a:sym typeface="CommonBullets" pitchFamily="34" charset="2"/>
              </a:rPr>
              <a:t>after</a:t>
            </a:r>
            <a:r>
              <a:rPr lang="en-US" dirty="0">
                <a:sym typeface="CommonBullets" pitchFamily="34" charset="2"/>
              </a:rPr>
              <a:t> tidal volume</a:t>
            </a:r>
          </a:p>
          <a:p>
            <a:pPr marL="290513" indent="-290513" eaLnBrk="0" hangingPunct="0"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d) 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residual volume:</a:t>
            </a:r>
            <a:r>
              <a:rPr lang="en-US" dirty="0">
                <a:sym typeface="CommonBullets" pitchFamily="34" charset="2"/>
              </a:rPr>
              <a:t>  ~1200 ml remains in lungs even after forceful </a:t>
            </a:r>
            <a:r>
              <a:rPr lang="en-US" dirty="0" smtClean="0">
                <a:sym typeface="CommonBullets" pitchFamily="34" charset="2"/>
              </a:rPr>
              <a:t>expiration </a:t>
            </a:r>
            <a:r>
              <a:rPr lang="en-US" dirty="0">
                <a:sym typeface="CommonBullets" pitchFamily="34" charset="2"/>
              </a:rPr>
              <a:t>(maintains alveolar patency)</a:t>
            </a:r>
            <a:endParaRPr lang="en-US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533400" y="4295775"/>
            <a:ext cx="4724400" cy="1066800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533400" y="5362575"/>
            <a:ext cx="4724400" cy="304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533400" y="5667375"/>
            <a:ext cx="4724400" cy="533400"/>
          </a:xfrm>
          <a:prstGeom prst="rect">
            <a:avLst/>
          </a:prstGeom>
          <a:solidFill>
            <a:srgbClr val="808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533400" y="6200775"/>
            <a:ext cx="4724400" cy="533400"/>
          </a:xfrm>
          <a:prstGeom prst="rect">
            <a:avLst/>
          </a:prstGeom>
          <a:solidFill>
            <a:srgbClr val="66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6" name="Line 6"/>
          <p:cNvSpPr>
            <a:spLocks noChangeShapeType="1"/>
          </p:cNvSpPr>
          <p:nvPr/>
        </p:nvSpPr>
        <p:spPr bwMode="auto">
          <a:xfrm>
            <a:off x="2743200" y="4295775"/>
            <a:ext cx="0" cy="2438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7" name="Freeform 7"/>
          <p:cNvSpPr>
            <a:spLocks/>
          </p:cNvSpPr>
          <p:nvPr/>
        </p:nvSpPr>
        <p:spPr bwMode="auto">
          <a:xfrm>
            <a:off x="533400" y="4206875"/>
            <a:ext cx="2209800" cy="2171700"/>
          </a:xfrm>
          <a:custGeom>
            <a:avLst/>
            <a:gdLst>
              <a:gd name="T0" fmla="*/ 0 w 1392"/>
              <a:gd name="T1" fmla="*/ 2147483647 h 1368"/>
              <a:gd name="T2" fmla="*/ 2147483647 w 1392"/>
              <a:gd name="T3" fmla="*/ 2147483647 h 1368"/>
              <a:gd name="T4" fmla="*/ 2147483647 w 1392"/>
              <a:gd name="T5" fmla="*/ 2147483647 h 1368"/>
              <a:gd name="T6" fmla="*/ 2147483647 w 1392"/>
              <a:gd name="T7" fmla="*/ 2147483647 h 1368"/>
              <a:gd name="T8" fmla="*/ 2147483647 w 1392"/>
              <a:gd name="T9" fmla="*/ 2147483647 h 1368"/>
              <a:gd name="T10" fmla="*/ 2147483647 w 1392"/>
              <a:gd name="T11" fmla="*/ 2147483647 h 1368"/>
              <a:gd name="T12" fmla="*/ 2147483647 w 1392"/>
              <a:gd name="T13" fmla="*/ 2147483647 h 1368"/>
              <a:gd name="T14" fmla="*/ 2147483647 w 1392"/>
              <a:gd name="T15" fmla="*/ 2147483647 h 1368"/>
              <a:gd name="T16" fmla="*/ 2147483647 w 1392"/>
              <a:gd name="T17" fmla="*/ 2147483647 h 136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92"/>
              <a:gd name="T28" fmla="*/ 0 h 1368"/>
              <a:gd name="T29" fmla="*/ 1392 w 1392"/>
              <a:gd name="T30" fmla="*/ 1368 h 136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92" h="1368">
                <a:moveTo>
                  <a:pt x="0" y="920"/>
                </a:moveTo>
                <a:cubicBezTo>
                  <a:pt x="48" y="824"/>
                  <a:pt x="96" y="728"/>
                  <a:pt x="144" y="728"/>
                </a:cubicBezTo>
                <a:cubicBezTo>
                  <a:pt x="192" y="728"/>
                  <a:pt x="224" y="1032"/>
                  <a:pt x="288" y="920"/>
                </a:cubicBezTo>
                <a:cubicBezTo>
                  <a:pt x="352" y="808"/>
                  <a:pt x="448" y="0"/>
                  <a:pt x="528" y="56"/>
                </a:cubicBezTo>
                <a:cubicBezTo>
                  <a:pt x="608" y="112"/>
                  <a:pt x="688" y="1144"/>
                  <a:pt x="768" y="1256"/>
                </a:cubicBezTo>
                <a:cubicBezTo>
                  <a:pt x="848" y="1368"/>
                  <a:pt x="944" y="776"/>
                  <a:pt x="1008" y="728"/>
                </a:cubicBezTo>
                <a:cubicBezTo>
                  <a:pt x="1072" y="680"/>
                  <a:pt x="1104" y="968"/>
                  <a:pt x="1152" y="968"/>
                </a:cubicBezTo>
                <a:cubicBezTo>
                  <a:pt x="1200" y="968"/>
                  <a:pt x="1256" y="760"/>
                  <a:pt x="1296" y="728"/>
                </a:cubicBezTo>
                <a:cubicBezTo>
                  <a:pt x="1336" y="696"/>
                  <a:pt x="1376" y="768"/>
                  <a:pt x="1392" y="776"/>
                </a:cubicBezTo>
              </a:path>
            </a:pathLst>
          </a:custGeom>
          <a:noFill/>
          <a:ln w="38100" cmpd="sng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2971800" y="4524375"/>
            <a:ext cx="2057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Inspiratory reserve volume - 3100 ml</a:t>
            </a: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2895600" y="5286375"/>
            <a:ext cx="2286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Tidal volume - 500 ml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3124200" y="5591175"/>
            <a:ext cx="2362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Expiratory reserve volume - 1200 ml</a:t>
            </a: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2743200" y="6215063"/>
            <a:ext cx="2514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Residual volume-1200ml</a:t>
            </a:r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5334000" y="4295775"/>
            <a:ext cx="1371600" cy="13716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5334000" y="5667375"/>
            <a:ext cx="1371600" cy="1066800"/>
          </a:xfrm>
          <a:prstGeom prst="rect">
            <a:avLst/>
          </a:prstGeom>
          <a:solidFill>
            <a:srgbClr val="99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4" name="Rectangle 14"/>
          <p:cNvSpPr>
            <a:spLocks noChangeArrowheads="1"/>
          </p:cNvSpPr>
          <p:nvPr/>
        </p:nvSpPr>
        <p:spPr bwMode="auto">
          <a:xfrm>
            <a:off x="6781800" y="4295775"/>
            <a:ext cx="1219200" cy="1905000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5" name="Text Box 15"/>
          <p:cNvSpPr txBox="1">
            <a:spLocks noChangeArrowheads="1"/>
          </p:cNvSpPr>
          <p:nvPr/>
        </p:nvSpPr>
        <p:spPr bwMode="auto">
          <a:xfrm>
            <a:off x="5410200" y="4448175"/>
            <a:ext cx="12192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Inspiratory capacity - 3600 ml </a:t>
            </a:r>
          </a:p>
        </p:txBody>
      </p:sp>
      <p:sp>
        <p:nvSpPr>
          <p:cNvPr id="30736" name="Text Box 16"/>
          <p:cNvSpPr txBox="1">
            <a:spLocks noChangeArrowheads="1"/>
          </p:cNvSpPr>
          <p:nvPr/>
        </p:nvSpPr>
        <p:spPr bwMode="auto">
          <a:xfrm>
            <a:off x="5410200" y="5591175"/>
            <a:ext cx="12192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Functional residual capacity - 2400 ml</a:t>
            </a:r>
          </a:p>
        </p:txBody>
      </p:sp>
      <p:sp>
        <p:nvSpPr>
          <p:cNvPr id="30737" name="Text Box 17"/>
          <p:cNvSpPr txBox="1">
            <a:spLocks noChangeArrowheads="1"/>
          </p:cNvSpPr>
          <p:nvPr/>
        </p:nvSpPr>
        <p:spPr bwMode="auto">
          <a:xfrm>
            <a:off x="6934200" y="4751388"/>
            <a:ext cx="9906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Vital capacity 4800 ml</a:t>
            </a:r>
          </a:p>
        </p:txBody>
      </p:sp>
      <p:sp>
        <p:nvSpPr>
          <p:cNvPr id="30738" name="Rectangle 18"/>
          <p:cNvSpPr>
            <a:spLocks noChangeArrowheads="1"/>
          </p:cNvSpPr>
          <p:nvPr/>
        </p:nvSpPr>
        <p:spPr bwMode="auto">
          <a:xfrm>
            <a:off x="8077200" y="4295775"/>
            <a:ext cx="1066800" cy="2438400"/>
          </a:xfrm>
          <a:prstGeom prst="rect">
            <a:avLst/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9" name="Text Box 19"/>
          <p:cNvSpPr txBox="1">
            <a:spLocks noChangeArrowheads="1"/>
          </p:cNvSpPr>
          <p:nvPr/>
        </p:nvSpPr>
        <p:spPr bwMode="auto">
          <a:xfrm>
            <a:off x="0" y="5514975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2400</a:t>
            </a:r>
          </a:p>
        </p:txBody>
      </p:sp>
      <p:sp>
        <p:nvSpPr>
          <p:cNvPr id="30740" name="Text Box 20"/>
          <p:cNvSpPr txBox="1">
            <a:spLocks noChangeArrowheads="1"/>
          </p:cNvSpPr>
          <p:nvPr/>
        </p:nvSpPr>
        <p:spPr bwMode="auto">
          <a:xfrm>
            <a:off x="0" y="5210175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3000</a:t>
            </a:r>
          </a:p>
        </p:txBody>
      </p:sp>
      <p:sp>
        <p:nvSpPr>
          <p:cNvPr id="30741" name="Text Box 21"/>
          <p:cNvSpPr txBox="1">
            <a:spLocks noChangeArrowheads="1"/>
          </p:cNvSpPr>
          <p:nvPr/>
        </p:nvSpPr>
        <p:spPr bwMode="auto">
          <a:xfrm>
            <a:off x="0" y="4143375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6000</a:t>
            </a:r>
          </a:p>
        </p:txBody>
      </p:sp>
      <p:sp>
        <p:nvSpPr>
          <p:cNvPr id="30742" name="Text Box 22"/>
          <p:cNvSpPr txBox="1">
            <a:spLocks noChangeArrowheads="1"/>
          </p:cNvSpPr>
          <p:nvPr/>
        </p:nvSpPr>
        <p:spPr bwMode="auto">
          <a:xfrm>
            <a:off x="0" y="6048375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1200</a:t>
            </a:r>
          </a:p>
        </p:txBody>
      </p:sp>
      <p:sp>
        <p:nvSpPr>
          <p:cNvPr id="30743" name="Text Box 23"/>
          <p:cNvSpPr txBox="1">
            <a:spLocks noChangeArrowheads="1"/>
          </p:cNvSpPr>
          <p:nvPr/>
        </p:nvSpPr>
        <p:spPr bwMode="auto">
          <a:xfrm>
            <a:off x="76200" y="6324600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    0</a:t>
            </a:r>
          </a:p>
        </p:txBody>
      </p:sp>
      <p:sp>
        <p:nvSpPr>
          <p:cNvPr id="30744" name="Text Box 24"/>
          <p:cNvSpPr txBox="1">
            <a:spLocks noChangeArrowheads="1"/>
          </p:cNvSpPr>
          <p:nvPr/>
        </p:nvSpPr>
        <p:spPr bwMode="auto">
          <a:xfrm>
            <a:off x="8153400" y="4781550"/>
            <a:ext cx="9906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latin typeface="Times New Roman" pitchFamily="18" charset="0"/>
              </a:rPr>
              <a:t>Total lung capacity 6000 ml</a:t>
            </a:r>
          </a:p>
        </p:txBody>
      </p:sp>
      <p:sp>
        <p:nvSpPr>
          <p:cNvPr id="30745" name="Text Box 25"/>
          <p:cNvSpPr txBox="1">
            <a:spLocks noChangeArrowheads="1"/>
          </p:cNvSpPr>
          <p:nvPr/>
        </p:nvSpPr>
        <p:spPr bwMode="auto">
          <a:xfrm>
            <a:off x="76200" y="280988"/>
            <a:ext cx="9067800" cy="219957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u="sng" dirty="0">
                <a:solidFill>
                  <a:srgbClr val="993300"/>
                </a:solidFill>
              </a:rPr>
              <a:t>2.  Respiratory Capacities:</a:t>
            </a:r>
            <a:endParaRPr lang="en-US" dirty="0">
              <a:solidFill>
                <a:srgbClr val="993300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always consist of 2 or more lung volumes</a:t>
            </a:r>
          </a:p>
          <a:p>
            <a:pPr eaLnBrk="0" hangingPunct="0"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a)  </a:t>
            </a:r>
            <a:r>
              <a:rPr lang="en-US" b="1" dirty="0">
                <a:solidFill>
                  <a:srgbClr val="993300"/>
                </a:solidFill>
                <a:sym typeface="CommonBullets" pitchFamily="34" charset="2"/>
              </a:rPr>
              <a:t>inspiratory capacity:</a:t>
            </a:r>
            <a:r>
              <a:rPr lang="en-US" dirty="0">
                <a:sym typeface="CommonBullets" pitchFamily="34" charset="2"/>
              </a:rPr>
              <a:t> air that can be inspired </a:t>
            </a:r>
            <a:r>
              <a:rPr lang="en-US" i="1" dirty="0">
                <a:solidFill>
                  <a:srgbClr val="993300"/>
                </a:solidFill>
                <a:sym typeface="CommonBullets" pitchFamily="34" charset="2"/>
              </a:rPr>
              <a:t>after tidal expiration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b)  </a:t>
            </a:r>
            <a:r>
              <a:rPr lang="en-US" b="1" dirty="0">
                <a:solidFill>
                  <a:srgbClr val="993300"/>
                </a:solidFill>
                <a:sym typeface="CommonBullets" pitchFamily="34" charset="2"/>
              </a:rPr>
              <a:t>functional residual capacity:</a:t>
            </a:r>
            <a:r>
              <a:rPr lang="en-US" dirty="0">
                <a:sym typeface="CommonBullets" pitchFamily="34" charset="2"/>
              </a:rPr>
              <a:t> amount of air still in lungs </a:t>
            </a:r>
            <a:r>
              <a:rPr lang="en-US" dirty="0">
                <a:solidFill>
                  <a:srgbClr val="993300"/>
                </a:solidFill>
                <a:sym typeface="CommonBullets" pitchFamily="34" charset="2"/>
              </a:rPr>
              <a:t>after tidal </a:t>
            </a:r>
            <a:r>
              <a:rPr lang="en-US" dirty="0" smtClean="0">
                <a:solidFill>
                  <a:srgbClr val="993300"/>
                </a:solidFill>
                <a:sym typeface="CommonBullets" pitchFamily="34" charset="2"/>
              </a:rPr>
              <a:t>expiration</a:t>
            </a:r>
            <a:endParaRPr lang="en-US" dirty="0">
              <a:solidFill>
                <a:srgbClr val="993300"/>
              </a:solidFill>
              <a:sym typeface="CommonBullets" pitchFamily="34" charset="2"/>
            </a:endParaRP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c) </a:t>
            </a:r>
            <a:r>
              <a:rPr lang="en-US" b="1" dirty="0">
                <a:solidFill>
                  <a:srgbClr val="993300"/>
                </a:solidFill>
                <a:sym typeface="CommonBullets" pitchFamily="34" charset="2"/>
              </a:rPr>
              <a:t>vital capacity:</a:t>
            </a:r>
            <a:r>
              <a:rPr lang="en-US" dirty="0">
                <a:sym typeface="CommonBullets" pitchFamily="34" charset="2"/>
              </a:rPr>
              <a:t>  total amount of exchangeable air 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d) 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total lung capacity:</a:t>
            </a:r>
            <a:r>
              <a:rPr lang="en-US" dirty="0">
                <a:sym typeface="CommonBullets" pitchFamily="34" charset="2"/>
              </a:rPr>
              <a:t>  sum of all lung volumes - </a:t>
            </a:r>
            <a:r>
              <a:rPr lang="en-US" i="1" dirty="0">
                <a:solidFill>
                  <a:srgbClr val="800000"/>
                </a:solidFill>
                <a:sym typeface="CommonBullets" pitchFamily="34" charset="2"/>
              </a:rPr>
              <a:t>can we measure this???</a:t>
            </a:r>
            <a:endParaRPr lang="en-US" u="sng" dirty="0"/>
          </a:p>
        </p:txBody>
      </p:sp>
      <p:sp>
        <p:nvSpPr>
          <p:cNvPr id="30746" name="Text Box 26" descr="Newsprint"/>
          <p:cNvSpPr txBox="1">
            <a:spLocks noChangeArrowheads="1"/>
          </p:cNvSpPr>
          <p:nvPr/>
        </p:nvSpPr>
        <p:spPr bwMode="auto">
          <a:xfrm>
            <a:off x="7620000" y="39624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 noChangeArrowheads="1"/>
          </p:cNvSpPr>
          <p:nvPr/>
        </p:nvSpPr>
        <p:spPr bwMode="auto">
          <a:xfrm>
            <a:off x="242888" y="423863"/>
            <a:ext cx="853757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/>
            <a:r>
              <a:rPr lang="en-US" b="1" i="1">
                <a:solidFill>
                  <a:srgbClr val="993300"/>
                </a:solidFill>
              </a:rPr>
              <a:t>6.7 Define dead space and indicate its importance in minute and alveolar ventilation</a:t>
            </a:r>
          </a:p>
          <a:p>
            <a:pPr marL="223838" indent="-223838"/>
            <a:r>
              <a:rPr lang="en-US">
                <a:sym typeface="CommonBullets" pitchFamily="34" charset="2"/>
              </a:rPr>
              <a:t>air that fills passageways - doesn’t participate in gas exchange (~150 ml or body weight in lb)</a:t>
            </a:r>
          </a:p>
          <a:p>
            <a:pPr marL="223838" indent="-223838"/>
            <a:r>
              <a:rPr lang="en-US" b="1">
                <a:solidFill>
                  <a:srgbClr val="993300"/>
                </a:solidFill>
              </a:rPr>
              <a:t>500 ml tidal volume = 150 ml dead space + 350 ml alveolar ventilation</a:t>
            </a:r>
          </a:p>
          <a:p>
            <a:pPr marL="223838" indent="-223838"/>
            <a:endParaRPr lang="en-US">
              <a:solidFill>
                <a:srgbClr val="993300"/>
              </a:solidFill>
            </a:endParaRPr>
          </a:p>
          <a:p>
            <a:pPr marL="223838" indent="-223838"/>
            <a:r>
              <a:rPr lang="en-US" b="1" i="1">
                <a:solidFill>
                  <a:srgbClr val="993300"/>
                </a:solidFill>
                <a:sym typeface="CommonBullets" pitchFamily="34" charset="2"/>
              </a:rPr>
              <a:t>Note</a:t>
            </a:r>
            <a:r>
              <a:rPr lang="en-US" i="1">
                <a:sym typeface="CommonBullets" pitchFamily="34" charset="2"/>
              </a:rPr>
              <a:t>:</a:t>
            </a:r>
            <a:r>
              <a:rPr lang="en-US">
                <a:sym typeface="CommonBullets" pitchFamily="34" charset="2"/>
              </a:rPr>
              <a:t>  if some alveoli no longer functional: </a:t>
            </a:r>
            <a:r>
              <a:rPr lang="en-US" i="1">
                <a:sym typeface="CommonBullets" pitchFamily="34" charset="2"/>
              </a:rPr>
              <a:t>total dead space = 150 ml + alveolar dead spaces</a:t>
            </a:r>
          </a:p>
          <a:p>
            <a:pPr marL="223838" indent="-223838"/>
            <a:endParaRPr lang="en-US" sz="900" i="1">
              <a:sym typeface="CommonBullets" pitchFamily="34" charset="2"/>
            </a:endParaRPr>
          </a:p>
          <a:p>
            <a:pPr marL="223838" indent="-223838"/>
            <a:r>
              <a:rPr lang="en-US" i="1">
                <a:sym typeface="CommonBullets" pitchFamily="34" charset="2"/>
              </a:rPr>
              <a:t>What happens to the relative contribution of dead space to lung ventilation if volume of air exchange/breath increases?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0" y="150813"/>
            <a:ext cx="9144000" cy="26241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•  </a:t>
            </a:r>
            <a:r>
              <a:rPr lang="en-US"/>
              <a:t>AVR is </a:t>
            </a:r>
            <a:r>
              <a:rPr lang="en-CA"/>
              <a:t>a better index of effective ventilation</a:t>
            </a:r>
          </a:p>
          <a:p>
            <a:pPr marL="223838" indent="-2238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•  takes into account volume of air wasted in dead space areas &amp; measures flow of fresh </a:t>
            </a:r>
            <a:r>
              <a:rPr lang="en-US"/>
              <a:t>	</a:t>
            </a:r>
            <a:r>
              <a:rPr lang="en-CA"/>
              <a:t>gases in and out of alveoli/unit time</a:t>
            </a:r>
          </a:p>
          <a:p>
            <a:pPr marL="223838" indent="-223838"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b="1" i="1">
                <a:solidFill>
                  <a:srgbClr val="993300"/>
                </a:solidFill>
              </a:rPr>
              <a:t>AVR (ml/min) = frequency (breaths/min) x (TV-dead space) (ml/breath)</a:t>
            </a:r>
          </a:p>
          <a:p>
            <a:pPr marL="223838" indent="-2238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•  if healthy:  AVR = 12 x (500-150) = 4200 ml/min</a:t>
            </a:r>
          </a:p>
          <a:p>
            <a:pPr marL="223838" indent="-2238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•  to increase AVR, better to increase volume of each inspiration rather than increase respiration rate - </a:t>
            </a:r>
            <a:r>
              <a:rPr lang="en-CA" b="1" i="1">
                <a:solidFill>
                  <a:srgbClr val="993300"/>
                </a:solidFill>
              </a:rPr>
              <a:t>why??</a:t>
            </a:r>
            <a:r>
              <a:rPr lang="en-CA" b="1" i="1">
                <a:solidFill>
                  <a:srgbClr val="6600CC"/>
                </a:solidFill>
              </a:rPr>
              <a:t> </a:t>
            </a:r>
            <a:r>
              <a:rPr lang="en-CA"/>
              <a:t>Look at table 22.2</a:t>
            </a:r>
            <a:endParaRPr lang="en-CA" b="1" i="1" u="sng">
              <a:solidFill>
                <a:srgbClr val="6600CC"/>
              </a:solidFill>
            </a:endParaRPr>
          </a:p>
        </p:txBody>
      </p:sp>
      <p:pic>
        <p:nvPicPr>
          <p:cNvPr id="32771" name="Picture 7" descr="22-T02EffectBreath_TAB.jpg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 l="1338" t="4903" r="1489" b="10300"/>
          <a:stretch>
            <a:fillRect/>
          </a:stretch>
        </p:blipFill>
        <p:spPr bwMode="auto">
          <a:xfrm>
            <a:off x="0" y="3505200"/>
            <a:ext cx="9055100" cy="310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76200" y="0"/>
            <a:ext cx="8915400" cy="3170099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3300"/>
                </a:solidFill>
              </a:rPr>
              <a:t>6.8  explain the mechanisms underlying some of the non-respiratory air movements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AutoNum type="arabicParenBoth"/>
            </a:pPr>
            <a:r>
              <a:rPr lang="en-US" b="1" dirty="0">
                <a:solidFill>
                  <a:srgbClr val="993300"/>
                </a:solidFill>
              </a:rPr>
              <a:t>hiccups:</a:t>
            </a:r>
            <a:r>
              <a:rPr lang="en-US" dirty="0"/>
              <a:t>  spasms of diaphragm; irritation of phrenic nerve; air hits vocal folds of closing glottis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AutoNum type="arabicParenBoth"/>
            </a:pPr>
            <a:r>
              <a:rPr lang="en-US" b="1" dirty="0">
                <a:solidFill>
                  <a:srgbClr val="993300"/>
                </a:solidFill>
              </a:rPr>
              <a:t>yawn:</a:t>
            </a:r>
            <a:r>
              <a:rPr lang="en-US" dirty="0"/>
              <a:t> very deep inspiration that ventilates all alveoli; </a:t>
            </a:r>
            <a:r>
              <a:rPr lang="en-US" dirty="0" smtClean="0"/>
              <a:t>not believed to be triggered by oxygen or carbon dioxide levels in blood</a:t>
            </a:r>
            <a:endParaRPr lang="en-US" dirty="0"/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AutoNum type="arabicParenBoth"/>
            </a:pPr>
            <a:r>
              <a:rPr lang="en-US" b="1" dirty="0">
                <a:solidFill>
                  <a:srgbClr val="993300"/>
                </a:solidFill>
              </a:rPr>
              <a:t>cough:</a:t>
            </a:r>
            <a:r>
              <a:rPr lang="en-US" dirty="0"/>
              <a:t> blast of air shot out from lungs through briefly opened glottis – to dislodge foreign particles, mucus from lower respiratory tract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AutoNum type="arabicParenBoth"/>
            </a:pPr>
            <a:r>
              <a:rPr lang="en-US" b="1" dirty="0">
                <a:solidFill>
                  <a:srgbClr val="993300"/>
                </a:solidFill>
              </a:rPr>
              <a:t>sneeze:</a:t>
            </a:r>
            <a:r>
              <a:rPr lang="en-US" dirty="0"/>
              <a:t> like a cough but air forced through nasal cavity to clear upper respiratory 	passageways</a:t>
            </a:r>
            <a:endParaRPr lang="en-CA" dirty="0"/>
          </a:p>
        </p:txBody>
      </p:sp>
      <p:sp>
        <p:nvSpPr>
          <p:cNvPr id="33795" name="Text Box 3" descr="Newsprint"/>
          <p:cNvSpPr txBox="1">
            <a:spLocks noChangeArrowheads="1"/>
          </p:cNvSpPr>
          <p:nvPr/>
        </p:nvSpPr>
        <p:spPr bwMode="auto">
          <a:xfrm>
            <a:off x="7848600" y="6613525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3796" name="Picture 4" descr="yawn"/>
          <p:cNvPicPr>
            <a:picLocks noChangeAspect="1" noChangeArrowheads="1"/>
          </p:cNvPicPr>
          <p:nvPr/>
        </p:nvPicPr>
        <p:blipFill>
          <a:blip r:embed="rId3" cstate="print"/>
          <a:srcRect l="7306" t="23840" r="5023" b="1987"/>
          <a:stretch>
            <a:fillRect/>
          </a:stretch>
        </p:blipFill>
        <p:spPr bwMode="auto">
          <a:xfrm>
            <a:off x="908050" y="3559175"/>
            <a:ext cx="2547938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5" descr="sneeze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648200" y="3633788"/>
            <a:ext cx="3352800" cy="261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0" y="219075"/>
            <a:ext cx="9144000" cy="18589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/>
              <a:t>6.9   State Dalton’s Law and use it to describe the composition of atmospheric &amp; alveolar air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u="sng"/>
              <a:t>Dalton’s Law of Partial Pressures:</a:t>
            </a:r>
          </a:p>
          <a:p>
            <a:pPr marL="609600" indent="-609600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/>
              <a:t>•  </a:t>
            </a:r>
            <a:r>
              <a:rPr lang="en-CA" b="1" i="1">
                <a:solidFill>
                  <a:srgbClr val="990033"/>
                </a:solidFill>
              </a:rPr>
              <a:t>total pressure exerted by a mixture of gases = sum of pressures exerted by each gas (partial pressure) in mixture »»</a:t>
            </a:r>
            <a:r>
              <a:rPr lang="en-CA" b="1" i="1"/>
              <a:t> </a:t>
            </a:r>
            <a:r>
              <a:rPr lang="en-CA"/>
              <a:t>partial pressure of each gas directly proportional to its % in mixture</a:t>
            </a: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1928813" y="2716213"/>
            <a:ext cx="7010400" cy="434975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CA"/>
              <a:t>ATMOSPHERE (sea level)                                 ALVEOLI          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0" y="3200400"/>
            <a:ext cx="9144000" cy="406400"/>
          </a:xfrm>
          <a:prstGeom prst="rect">
            <a:avLst/>
          </a:prstGeom>
          <a:solidFill>
            <a:srgbClr val="FFFFFF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CA"/>
              <a:t>        GAS                %               PP (mm Hg)                  %               PP (mm Hg)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0" y="3581400"/>
            <a:ext cx="1752600" cy="1657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N</a:t>
            </a:r>
            <a:r>
              <a:rPr lang="en-CA" baseline="-25000"/>
              <a:t>2</a:t>
            </a:r>
            <a:endParaRPr lang="en-CA"/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O</a:t>
            </a:r>
            <a:r>
              <a:rPr lang="en-CA" baseline="-25000"/>
              <a:t>2</a:t>
            </a:r>
            <a:endParaRPr lang="en-CA"/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CO</a:t>
            </a:r>
            <a:r>
              <a:rPr lang="en-CA" baseline="-25000"/>
              <a:t>2</a:t>
            </a:r>
            <a:endParaRPr lang="en-CA"/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H</a:t>
            </a:r>
            <a:r>
              <a:rPr lang="en-CA" baseline="-25000"/>
              <a:t>2</a:t>
            </a:r>
            <a:r>
              <a:rPr lang="en-CA"/>
              <a:t>O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752600" y="3581400"/>
            <a:ext cx="1447800" cy="16573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78.6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20.9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0.04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0.46</a:t>
            </a: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3200400" y="3586163"/>
            <a:ext cx="2057400" cy="1657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597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159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0.3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3.7</a:t>
            </a: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5791200" y="3581400"/>
            <a:ext cx="1371600" cy="16573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74.9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13.7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5.2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6.2</a:t>
            </a: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7162800" y="3581400"/>
            <a:ext cx="1981200" cy="16573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569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104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40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47</a:t>
            </a: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5257800" y="3581400"/>
            <a:ext cx="533400" cy="160496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CA" sz="180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CA" sz="180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CA" sz="180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CA" sz="1800">
              <a:latin typeface="Times New Roman" pitchFamily="18" charset="0"/>
            </a:endParaRP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114300" y="5424488"/>
            <a:ext cx="8915400" cy="118903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CA"/>
              <a:t>•  high altitude:  all partial pressures decrease in direct proportion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/>
              <a:t>•  below sea level:  atmospheric pressure increases by 1 atmosphere (760 mm Hg) for every 33 feet down (in water); partial pressures increase accordingly</a:t>
            </a:r>
          </a:p>
        </p:txBody>
      </p:sp>
      <p:sp>
        <p:nvSpPr>
          <p:cNvPr id="34828" name="Text Box 12" descr="Newsprint"/>
          <p:cNvSpPr txBox="1">
            <a:spLocks noChangeArrowheads="1"/>
          </p:cNvSpPr>
          <p:nvPr/>
        </p:nvSpPr>
        <p:spPr bwMode="auto">
          <a:xfrm>
            <a:off x="7659688" y="6448425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28600" y="457200"/>
            <a:ext cx="8621713" cy="2254250"/>
          </a:xfrm>
          <a:prstGeom prst="rect">
            <a:avLst/>
          </a:prstGeom>
          <a:solidFill>
            <a:srgbClr val="FFFFFF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u="sng">
                <a:solidFill>
                  <a:srgbClr val="990033"/>
                </a:solidFill>
              </a:rPr>
              <a:t>B.  Composition of Alveolar Gas</a:t>
            </a:r>
            <a:endParaRPr lang="en-US" b="1" u="sng"/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/>
              <a:t>•  different from atmospheric (</a:t>
            </a:r>
            <a:r>
              <a:rPr lang="en-US" b="1">
                <a:solidFill>
                  <a:srgbClr val="990033"/>
                </a:solidFill>
              </a:rPr>
              <a:t>more</a:t>
            </a:r>
            <a:r>
              <a:rPr lang="en-US"/>
              <a:t> CO</a:t>
            </a:r>
            <a:r>
              <a:rPr lang="en-US" baseline="-25000"/>
              <a:t>2</a:t>
            </a:r>
            <a:r>
              <a:rPr lang="en-US"/>
              <a:t>, H</a:t>
            </a:r>
            <a:r>
              <a:rPr lang="en-US" baseline="-25000"/>
              <a:t>2</a:t>
            </a:r>
            <a:r>
              <a:rPr lang="en-US"/>
              <a:t>O; </a:t>
            </a:r>
            <a:r>
              <a:rPr lang="en-US" b="1">
                <a:solidFill>
                  <a:srgbClr val="990033"/>
                </a:solidFill>
              </a:rPr>
              <a:t>less</a:t>
            </a:r>
            <a:r>
              <a:rPr lang="en-US"/>
              <a:t> O</a:t>
            </a:r>
            <a:r>
              <a:rPr lang="en-US" baseline="-25000"/>
              <a:t>2</a:t>
            </a:r>
            <a:r>
              <a:rPr lang="en-US"/>
              <a:t>)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•  these differences are because: 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     (i)  O</a:t>
            </a:r>
            <a:r>
              <a:rPr lang="en-US" baseline="-25000"/>
              <a:t>2</a:t>
            </a:r>
            <a:r>
              <a:rPr lang="en-US"/>
              <a:t> from air to blood &amp; CO</a:t>
            </a:r>
            <a:r>
              <a:rPr lang="en-US" baseline="-25000"/>
              <a:t>2</a:t>
            </a:r>
            <a:r>
              <a:rPr lang="en-US"/>
              <a:t> from blood to air in lungs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     (ii)  conducting zone passageways have humidified the air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     (iii) alveolar gas mixed with new “atmospheric” gas with every breath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/>
              <a:t>•  increased depth of breathing increases alveolar PO</a:t>
            </a:r>
            <a:r>
              <a:rPr lang="en-US" baseline="-25000"/>
              <a:t>2</a:t>
            </a:r>
            <a:r>
              <a:rPr lang="en-US"/>
              <a:t> &amp; decreases PCO</a:t>
            </a:r>
            <a:r>
              <a:rPr lang="en-US" baseline="-25000"/>
              <a:t>2</a:t>
            </a:r>
            <a:endParaRPr lang="en-US" b="1" u="sng"/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038350" y="3429000"/>
            <a:ext cx="7010400" cy="434975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CA"/>
              <a:t>ATMOSPHERE (sea level)                                 ALVEOLI          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0" y="3886200"/>
            <a:ext cx="9144000" cy="406400"/>
          </a:xfrm>
          <a:prstGeom prst="rect">
            <a:avLst/>
          </a:prstGeom>
          <a:solidFill>
            <a:srgbClr val="FFFFFF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CA"/>
              <a:t>      GAS                 %             PP (mm Hg)                      %               PP (mm Hg)</a:t>
            </a: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0" y="4267200"/>
            <a:ext cx="1752600" cy="1657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N</a:t>
            </a:r>
            <a:r>
              <a:rPr lang="en-CA" baseline="-25000"/>
              <a:t>2</a:t>
            </a:r>
            <a:endParaRPr lang="en-CA"/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O</a:t>
            </a:r>
            <a:r>
              <a:rPr lang="en-CA" baseline="-25000"/>
              <a:t>2</a:t>
            </a:r>
            <a:endParaRPr lang="en-CA"/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CO</a:t>
            </a:r>
            <a:r>
              <a:rPr lang="en-CA" baseline="-25000"/>
              <a:t>2</a:t>
            </a:r>
            <a:endParaRPr lang="en-CA"/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H</a:t>
            </a:r>
            <a:r>
              <a:rPr lang="en-CA" baseline="-25000"/>
              <a:t>2</a:t>
            </a:r>
            <a:r>
              <a:rPr lang="en-CA"/>
              <a:t>O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752600" y="4267200"/>
            <a:ext cx="1447800" cy="16573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78.6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20.9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0.04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0.46</a:t>
            </a: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3200400" y="4271963"/>
            <a:ext cx="2057400" cy="1657350"/>
          </a:xfrm>
          <a:prstGeom prst="rect">
            <a:avLst/>
          </a:prstGeom>
          <a:solidFill>
            <a:srgbClr val="FFFFFF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597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159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0.3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3.7</a:t>
            </a: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5791200" y="4267200"/>
            <a:ext cx="1371600" cy="16573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74.9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13.7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5.2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6.2</a:t>
            </a:r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7162800" y="4267200"/>
            <a:ext cx="1981200" cy="16573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569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104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40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/>
              <a:t>47</a:t>
            </a: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5257800" y="4324350"/>
            <a:ext cx="533400" cy="160496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CA" sz="180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CA" sz="180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CA" sz="180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CA" sz="1800">
              <a:latin typeface="Times New Roman" pitchFamily="18" charset="0"/>
            </a:endParaRPr>
          </a:p>
        </p:txBody>
      </p:sp>
      <p:sp>
        <p:nvSpPr>
          <p:cNvPr id="35851" name="Text Box 11" descr="Newsprint"/>
          <p:cNvSpPr txBox="1">
            <a:spLocks noChangeArrowheads="1"/>
          </p:cNvSpPr>
          <p:nvPr/>
        </p:nvSpPr>
        <p:spPr bwMode="auto">
          <a:xfrm>
            <a:off x="838200" y="61722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76200" y="331788"/>
            <a:ext cx="8991600" cy="581977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3300"/>
                </a:solidFill>
              </a:rPr>
              <a:t>6.11  List and describe 3 factors that influence the exchange of oxygen and of carbon dioxide at the level of the lungs (external respiration)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rate of exchange of O</a:t>
            </a:r>
            <a:r>
              <a:rPr lang="en-US" baseline="-25000"/>
              <a:t>2</a:t>
            </a:r>
            <a:r>
              <a:rPr lang="en-US"/>
              <a:t> and CO</a:t>
            </a:r>
            <a:r>
              <a:rPr lang="en-US" baseline="-25000"/>
              <a:t>2</a:t>
            </a:r>
            <a:r>
              <a:rPr lang="en-US"/>
              <a:t> </a:t>
            </a:r>
            <a:r>
              <a:rPr lang="en-US" b="1">
                <a:solidFill>
                  <a:srgbClr val="993300"/>
                </a:solidFill>
              </a:rPr>
              <a:t>in lungs</a:t>
            </a:r>
            <a:r>
              <a:rPr lang="en-US"/>
              <a:t> dependent on:</a:t>
            </a:r>
          </a:p>
          <a:p>
            <a:pPr marL="223838" indent="-2238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/>
              <a:t>	(</a:t>
            </a:r>
            <a:r>
              <a:rPr lang="en-US" b="1">
                <a:solidFill>
                  <a:srgbClr val="993300"/>
                </a:solidFill>
              </a:rPr>
              <a:t>1</a:t>
            </a:r>
            <a:r>
              <a:rPr lang="en-US"/>
              <a:t>)  PP gradients &amp; gas solubilities</a:t>
            </a:r>
          </a:p>
          <a:p>
            <a:pPr marL="223838" indent="-2238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/>
              <a:t>	(</a:t>
            </a:r>
            <a:r>
              <a:rPr lang="en-US" b="1">
                <a:solidFill>
                  <a:srgbClr val="993300"/>
                </a:solidFill>
              </a:rPr>
              <a:t>2</a:t>
            </a:r>
            <a:r>
              <a:rPr lang="en-US"/>
              <a:t>)  structural characteristics of respiration membrane</a:t>
            </a:r>
          </a:p>
          <a:p>
            <a:pPr marL="223838" indent="-223838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/>
              <a:t>	(</a:t>
            </a:r>
            <a:r>
              <a:rPr lang="en-US" b="1">
                <a:solidFill>
                  <a:srgbClr val="993300"/>
                </a:solidFill>
              </a:rPr>
              <a:t>3</a:t>
            </a:r>
            <a:r>
              <a:rPr lang="en-US"/>
              <a:t>)  ventilation/perfusion coupling</a:t>
            </a:r>
          </a:p>
          <a:p>
            <a:pPr marL="223838" indent="-223838" eaLnBrk="0" hangingPunct="0">
              <a:lnSpc>
                <a:spcPct val="60000"/>
              </a:lnSpc>
              <a:spcBef>
                <a:spcPct val="50000"/>
              </a:spcBef>
            </a:pPr>
            <a:endParaRPr lang="en-US"/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u="sng">
                <a:solidFill>
                  <a:srgbClr val="993300"/>
                </a:solidFill>
              </a:rPr>
              <a:t>1.  PP Gradients &amp; Gas Solubilities (see Fig. 22.17)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  </a:t>
            </a:r>
            <a:r>
              <a:rPr lang="en-US" b="1">
                <a:solidFill>
                  <a:srgbClr val="993300"/>
                </a:solidFill>
              </a:rPr>
              <a:t>steep</a:t>
            </a:r>
            <a:r>
              <a:rPr lang="en-US"/>
              <a:t> gradient for</a:t>
            </a:r>
            <a:r>
              <a:rPr lang="en-US" b="1">
                <a:solidFill>
                  <a:srgbClr val="CC6600"/>
                </a:solidFill>
              </a:rPr>
              <a:t> </a:t>
            </a:r>
            <a:r>
              <a:rPr lang="en-US" b="1">
                <a:solidFill>
                  <a:srgbClr val="993300"/>
                </a:solidFill>
              </a:rPr>
              <a:t>O</a:t>
            </a:r>
            <a:r>
              <a:rPr lang="en-US" b="1" baseline="-25000">
                <a:solidFill>
                  <a:srgbClr val="993300"/>
                </a:solidFill>
              </a:rPr>
              <a:t>2</a:t>
            </a:r>
            <a:r>
              <a:rPr lang="en-US" b="1">
                <a:solidFill>
                  <a:srgbClr val="993300"/>
                </a:solidFill>
              </a:rPr>
              <a:t> pick-up at lungs: </a:t>
            </a:r>
            <a:r>
              <a:rPr lang="en-US" b="1"/>
              <a:t> </a:t>
            </a:r>
            <a:r>
              <a:rPr lang="en-US"/>
              <a:t>~104 mm Hg vs  ~40 mm Hg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  equilibrium (104 mm Hg on both sides of respiratory membrane) in ~0.25 sec (1/3 time RBC is in pulmonary capillary);   </a:t>
            </a:r>
            <a:r>
              <a:rPr lang="en-US" i="1">
                <a:solidFill>
                  <a:srgbClr val="993300"/>
                </a:solidFill>
              </a:rPr>
              <a:t>What does this mean about level of oxygenation with a </a:t>
            </a:r>
            <a:r>
              <a:rPr lang="en-US" b="1" i="1">
                <a:solidFill>
                  <a:srgbClr val="993300"/>
                </a:solidFill>
              </a:rPr>
              <a:t>faster</a:t>
            </a:r>
            <a:r>
              <a:rPr lang="en-US" i="1">
                <a:solidFill>
                  <a:srgbClr val="993300"/>
                </a:solidFill>
              </a:rPr>
              <a:t> rate of blood flow??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  </a:t>
            </a:r>
            <a:r>
              <a:rPr lang="en-US" b="1">
                <a:solidFill>
                  <a:srgbClr val="993300"/>
                </a:solidFill>
              </a:rPr>
              <a:t>CO</a:t>
            </a:r>
            <a:r>
              <a:rPr lang="en-US" b="1" baseline="-25000">
                <a:solidFill>
                  <a:srgbClr val="993300"/>
                </a:solidFill>
              </a:rPr>
              <a:t>2</a:t>
            </a:r>
            <a:r>
              <a:rPr lang="en-US"/>
              <a:t> gradient much </a:t>
            </a:r>
            <a:r>
              <a:rPr lang="en-US" b="1">
                <a:solidFill>
                  <a:srgbClr val="993300"/>
                </a:solidFill>
              </a:rPr>
              <a:t>flatter</a:t>
            </a:r>
            <a:r>
              <a:rPr lang="en-US"/>
              <a:t>:  40 mm Hg vs</a:t>
            </a:r>
            <a:r>
              <a:rPr lang="en-US">
                <a:solidFill>
                  <a:srgbClr val="CC6600"/>
                </a:solidFill>
              </a:rPr>
              <a:t> </a:t>
            </a:r>
            <a:r>
              <a:rPr lang="en-US"/>
              <a:t>45 mm Hg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  equilibrium at 40 mm Hg &amp; gradually expelled during expiration</a:t>
            </a:r>
          </a:p>
          <a:p>
            <a:pPr marL="223838" indent="-2238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993300"/>
                </a:solidFill>
              </a:rPr>
              <a:t>note that equal amounts of CO</a:t>
            </a:r>
            <a:r>
              <a:rPr lang="en-US" i="1" baseline="-25000">
                <a:solidFill>
                  <a:srgbClr val="993300"/>
                </a:solidFill>
              </a:rPr>
              <a:t>2</a:t>
            </a:r>
            <a:r>
              <a:rPr lang="en-US" i="1">
                <a:solidFill>
                  <a:srgbClr val="993300"/>
                </a:solidFill>
              </a:rPr>
              <a:t> and O</a:t>
            </a:r>
            <a:r>
              <a:rPr lang="en-US" i="1" baseline="-25000">
                <a:solidFill>
                  <a:srgbClr val="993300"/>
                </a:solidFill>
              </a:rPr>
              <a:t>2</a:t>
            </a:r>
            <a:r>
              <a:rPr lang="en-US" i="1">
                <a:solidFill>
                  <a:srgbClr val="993300"/>
                </a:solidFill>
              </a:rPr>
              <a:t>  exchanged (even though PP gradients very different) because CO</a:t>
            </a:r>
            <a:r>
              <a:rPr lang="en-US" i="1" baseline="-25000">
                <a:solidFill>
                  <a:srgbClr val="993300"/>
                </a:solidFill>
              </a:rPr>
              <a:t>2</a:t>
            </a:r>
            <a:r>
              <a:rPr lang="en-US" i="1">
                <a:solidFill>
                  <a:srgbClr val="993300"/>
                </a:solidFill>
              </a:rPr>
              <a:t>  20X more soluble in plasma &amp; alveolar fluid than O</a:t>
            </a:r>
            <a:r>
              <a:rPr lang="en-US" i="1" baseline="-25000">
                <a:solidFill>
                  <a:srgbClr val="993300"/>
                </a:solidFill>
              </a:rPr>
              <a:t>2</a:t>
            </a:r>
            <a:r>
              <a:rPr lang="en-US" i="1">
                <a:solidFill>
                  <a:srgbClr val="993300"/>
                </a:solidFill>
              </a:rPr>
              <a:t>!!</a:t>
            </a:r>
          </a:p>
        </p:txBody>
      </p:sp>
      <p:sp>
        <p:nvSpPr>
          <p:cNvPr id="36867" name="Text Box 3" descr="Newsprint"/>
          <p:cNvSpPr txBox="1">
            <a:spLocks noChangeArrowheads="1"/>
          </p:cNvSpPr>
          <p:nvPr/>
        </p:nvSpPr>
        <p:spPr bwMode="auto">
          <a:xfrm>
            <a:off x="7620000" y="64008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Text Box 7"/>
          <p:cNvSpPr txBox="1">
            <a:spLocks noChangeArrowheads="1"/>
          </p:cNvSpPr>
          <p:nvPr/>
        </p:nvSpPr>
        <p:spPr bwMode="auto">
          <a:xfrm>
            <a:off x="7468519" y="584200"/>
            <a:ext cx="1200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/>
              <a:t>Fig. 22.18</a:t>
            </a:r>
          </a:p>
        </p:txBody>
      </p:sp>
      <p:pic>
        <p:nvPicPr>
          <p:cNvPr id="37893" name="Picture 8" descr="E:\Chapter_22\B_JPEG_Images_and_Tables\a_labeled\figure_22_17_labeled.jpg"/>
          <p:cNvPicPr>
            <a:picLocks noChangeAspect="1" noChangeArrowheads="1"/>
          </p:cNvPicPr>
          <p:nvPr/>
        </p:nvPicPr>
        <p:blipFill>
          <a:blip r:embed="rId2" cstate="print"/>
          <a:srcRect l="2577" t="1517" r="3246" b="5528"/>
          <a:stretch>
            <a:fillRect/>
          </a:stretch>
        </p:blipFill>
        <p:spPr bwMode="auto">
          <a:xfrm>
            <a:off x="100013" y="112713"/>
            <a:ext cx="5911850" cy="663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22-18Oxygenation_L.jpg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2391" t="3772" r="2937" b="10994"/>
          <a:stretch>
            <a:fillRect/>
          </a:stretch>
        </p:blipFill>
        <p:spPr bwMode="auto">
          <a:xfrm>
            <a:off x="4656895" y="1130972"/>
            <a:ext cx="4426945" cy="3104146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301456" y="5493418"/>
            <a:ext cx="1235075" cy="376238"/>
          </a:xfrm>
          <a:prstGeom prst="rect">
            <a:avLst/>
          </a:prstGeom>
          <a:noFill/>
          <a:ln w="9525">
            <a:solidFill>
              <a:srgbClr val="99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1800" b="1"/>
              <a:t>Fig. 22.17</a:t>
            </a:r>
            <a:endParaRPr lang="en-CA" sz="1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307975" y="292100"/>
            <a:ext cx="8043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/>
            <a:r>
              <a:rPr lang="en-US" u="sng">
                <a:solidFill>
                  <a:srgbClr val="993300"/>
                </a:solidFill>
              </a:rPr>
              <a:t>2.  Structural Characteristics of Respiratory Membrane</a:t>
            </a:r>
          </a:p>
          <a:p>
            <a:pPr marL="223838" indent="-223838"/>
            <a:r>
              <a:rPr lang="en-US" b="1">
                <a:solidFill>
                  <a:srgbClr val="993300"/>
                </a:solidFill>
              </a:rPr>
              <a:t>Thickness: </a:t>
            </a:r>
            <a:r>
              <a:rPr lang="en-US" b="1"/>
              <a:t> </a:t>
            </a:r>
            <a:r>
              <a:rPr lang="en-US"/>
              <a:t>0.5-1 </a:t>
            </a:r>
            <a:r>
              <a:rPr lang="en-US">
                <a:sym typeface="Symbol" pitchFamily="18" charset="2"/>
              </a:rPr>
              <a:t></a:t>
            </a:r>
            <a:r>
              <a:rPr lang="en-US"/>
              <a:t>m (healthy lungs); pneumonia »» fluid uptake, increasing thickness and decreasing rate of gas exchange</a:t>
            </a:r>
          </a:p>
          <a:p>
            <a:pPr marL="223838" indent="-223838"/>
            <a:r>
              <a:rPr lang="en-US" b="1">
                <a:solidFill>
                  <a:srgbClr val="993300"/>
                </a:solidFill>
              </a:rPr>
              <a:t>Surface area:</a:t>
            </a:r>
            <a:r>
              <a:rPr lang="en-US"/>
              <a:t>  huge (~140 m</a:t>
            </a:r>
            <a:r>
              <a:rPr lang="en-US" baseline="30000"/>
              <a:t>2</a:t>
            </a:r>
            <a:r>
              <a:rPr lang="en-US"/>
              <a:t> if healthy, 40x SA of skin!); reduced markedly in emphysema, by tumors, mucus, inflammatory material</a:t>
            </a:r>
          </a:p>
        </p:txBody>
      </p:sp>
      <p:pic>
        <p:nvPicPr>
          <p:cNvPr id="38915" name="Picture 8" descr="22-09c-dRespMembrane_L.jpg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 l="61685" t="6322" r="439" b="30489"/>
          <a:stretch>
            <a:fillRect/>
          </a:stretch>
        </p:blipFill>
        <p:spPr bwMode="auto">
          <a:xfrm>
            <a:off x="2550695" y="2290763"/>
            <a:ext cx="4037430" cy="4122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0" y="0"/>
            <a:ext cx="9142413" cy="21559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u="sng" dirty="0">
                <a:solidFill>
                  <a:schemeClr val="accent2"/>
                </a:solidFill>
              </a:rPr>
              <a:t>3.  Ventilation-perfusion coupling</a:t>
            </a:r>
            <a:endParaRPr lang="en-US" sz="1800" u="sng" dirty="0"/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dirty="0"/>
              <a:t>•  = coupling between </a:t>
            </a:r>
            <a:r>
              <a:rPr lang="en-US" sz="1800" b="1" dirty="0">
                <a:solidFill>
                  <a:schemeClr val="accent2"/>
                </a:solidFill>
              </a:rPr>
              <a:t>amount</a:t>
            </a:r>
            <a:r>
              <a:rPr lang="en-US" sz="1800" dirty="0"/>
              <a:t> </a:t>
            </a:r>
            <a:r>
              <a:rPr lang="en-US" sz="1800" b="1" dirty="0">
                <a:solidFill>
                  <a:schemeClr val="accent2"/>
                </a:solidFill>
              </a:rPr>
              <a:t>of gas</a:t>
            </a:r>
            <a:r>
              <a:rPr lang="en-US" sz="1800" dirty="0"/>
              <a:t> reaching alveoli &amp; </a:t>
            </a:r>
            <a:r>
              <a:rPr lang="en-US" sz="1800" b="1" dirty="0">
                <a:solidFill>
                  <a:schemeClr val="accent2"/>
                </a:solidFill>
              </a:rPr>
              <a:t>blood flow</a:t>
            </a:r>
            <a:r>
              <a:rPr lang="en-US" sz="1800" dirty="0"/>
              <a:t> in pulmonary 	capillaries; </a:t>
            </a:r>
            <a:r>
              <a:rPr lang="en-US" sz="1800" b="1" dirty="0" smtClean="0">
                <a:solidFill>
                  <a:schemeClr val="accent2"/>
                </a:solidFill>
              </a:rPr>
              <a:t>local</a:t>
            </a:r>
            <a:r>
              <a:rPr lang="en-US" sz="1800" dirty="0" smtClean="0"/>
              <a:t> </a:t>
            </a:r>
            <a:r>
              <a:rPr lang="en-US" sz="1800" b="1" dirty="0">
                <a:solidFill>
                  <a:schemeClr val="accent2"/>
                </a:solidFill>
              </a:rPr>
              <a:t>autoregulation</a:t>
            </a:r>
            <a:r>
              <a:rPr lang="en-US" sz="1800" dirty="0"/>
              <a:t> </a:t>
            </a:r>
          </a:p>
          <a:p>
            <a:pPr marL="234950" indent="-234950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dirty="0"/>
              <a:t>• </a:t>
            </a:r>
            <a:r>
              <a:rPr lang="en-US" sz="1800" b="1" dirty="0">
                <a:solidFill>
                  <a:schemeClr val="accent2"/>
                </a:solidFill>
              </a:rPr>
              <a:t>arteriole</a:t>
            </a:r>
            <a:r>
              <a:rPr lang="en-US" sz="1800" dirty="0"/>
              <a:t> diameter based on </a:t>
            </a:r>
            <a:r>
              <a:rPr lang="en-US" sz="1800" b="1" dirty="0">
                <a:solidFill>
                  <a:schemeClr val="accent2"/>
                </a:solidFill>
              </a:rPr>
              <a:t>PO</a:t>
            </a:r>
            <a:r>
              <a:rPr lang="en-US" sz="1800" b="1" baseline="-25000" dirty="0">
                <a:solidFill>
                  <a:schemeClr val="accent2"/>
                </a:solidFill>
              </a:rPr>
              <a:t>2</a:t>
            </a:r>
            <a:r>
              <a:rPr lang="en-US" sz="1800" dirty="0"/>
              <a:t>: in alveoli where ventilation is poor, </a:t>
            </a:r>
            <a:r>
              <a:rPr lang="en-US" sz="1800" b="1" dirty="0">
                <a:solidFill>
                  <a:schemeClr val="accent2"/>
                </a:solidFill>
              </a:rPr>
              <a:t>PO</a:t>
            </a:r>
            <a:r>
              <a:rPr lang="en-US" sz="1800" b="1" baseline="-25000" dirty="0">
                <a:solidFill>
                  <a:schemeClr val="accent2"/>
                </a:solidFill>
              </a:rPr>
              <a:t>2</a:t>
            </a:r>
            <a:r>
              <a:rPr lang="en-US" sz="1800" b="1" dirty="0">
                <a:solidFill>
                  <a:schemeClr val="accent2"/>
                </a:solidFill>
              </a:rPr>
              <a:t> </a:t>
            </a:r>
            <a:r>
              <a:rPr lang="en-US" sz="1800" dirty="0"/>
              <a:t>is</a:t>
            </a:r>
            <a:r>
              <a:rPr lang="en-US" sz="1800" b="1" dirty="0">
                <a:solidFill>
                  <a:schemeClr val="accent2"/>
                </a:solidFill>
              </a:rPr>
              <a:t> low</a:t>
            </a:r>
            <a:r>
              <a:rPr lang="en-US" sz="1800" dirty="0"/>
              <a:t> and </a:t>
            </a:r>
            <a:r>
              <a:rPr lang="en-US" sz="1800" dirty="0" smtClean="0"/>
              <a:t>arterioles </a:t>
            </a:r>
            <a:r>
              <a:rPr lang="en-US" sz="1800" b="1" dirty="0">
                <a:solidFill>
                  <a:schemeClr val="accent2"/>
                </a:solidFill>
              </a:rPr>
              <a:t>constrict</a:t>
            </a:r>
            <a:r>
              <a:rPr lang="en-US" sz="1800" dirty="0"/>
              <a:t> »» blood redirected to where </a:t>
            </a:r>
            <a:r>
              <a:rPr lang="en-US" sz="1800" b="1" dirty="0">
                <a:solidFill>
                  <a:schemeClr val="accent2"/>
                </a:solidFill>
              </a:rPr>
              <a:t>PO</a:t>
            </a:r>
            <a:r>
              <a:rPr lang="en-US" sz="1800" b="1" baseline="-25000" dirty="0">
                <a:solidFill>
                  <a:schemeClr val="accent2"/>
                </a:solidFill>
              </a:rPr>
              <a:t>2</a:t>
            </a:r>
            <a:r>
              <a:rPr lang="en-US" sz="1800" b="1" dirty="0">
                <a:solidFill>
                  <a:schemeClr val="accent2"/>
                </a:solidFill>
              </a:rPr>
              <a:t> </a:t>
            </a:r>
            <a:r>
              <a:rPr lang="en-US" sz="1800" dirty="0"/>
              <a:t>is</a:t>
            </a:r>
            <a:r>
              <a:rPr lang="en-US" sz="1800" b="1" dirty="0">
                <a:solidFill>
                  <a:schemeClr val="accent2"/>
                </a:solidFill>
              </a:rPr>
              <a:t> high</a:t>
            </a:r>
            <a:r>
              <a:rPr lang="en-US" sz="1800" dirty="0"/>
              <a:t> (arterioles </a:t>
            </a:r>
            <a:r>
              <a:rPr lang="en-US" sz="1800" b="1" dirty="0">
                <a:solidFill>
                  <a:schemeClr val="accent2"/>
                </a:solidFill>
              </a:rPr>
              <a:t>dilate)</a:t>
            </a:r>
          </a:p>
          <a:p>
            <a:pPr marL="234950" indent="-234950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 dirty="0"/>
              <a:t>• </a:t>
            </a:r>
            <a:r>
              <a:rPr lang="en-US" sz="1800" b="1" dirty="0">
                <a:solidFill>
                  <a:schemeClr val="accent2"/>
                </a:solidFill>
              </a:rPr>
              <a:t> bronchiole</a:t>
            </a:r>
            <a:r>
              <a:rPr lang="en-US" sz="1800" b="1" dirty="0"/>
              <a:t> </a:t>
            </a:r>
            <a:r>
              <a:rPr lang="en-US" sz="1800" dirty="0"/>
              <a:t>diameter influenced by </a:t>
            </a:r>
            <a:r>
              <a:rPr lang="en-US" sz="1800" b="1" dirty="0">
                <a:solidFill>
                  <a:schemeClr val="accent2"/>
                </a:solidFill>
              </a:rPr>
              <a:t>PCO</a:t>
            </a:r>
            <a:r>
              <a:rPr lang="en-US" sz="1800" b="1" baseline="-25000" dirty="0">
                <a:solidFill>
                  <a:schemeClr val="accent2"/>
                </a:solidFill>
              </a:rPr>
              <a:t>2</a:t>
            </a:r>
            <a:r>
              <a:rPr lang="en-US" sz="1800" dirty="0"/>
              <a:t>:  </a:t>
            </a:r>
            <a:r>
              <a:rPr lang="en-US" sz="1800" b="1" dirty="0">
                <a:solidFill>
                  <a:schemeClr val="accent2"/>
                </a:solidFill>
              </a:rPr>
              <a:t>high</a:t>
            </a:r>
            <a:r>
              <a:rPr lang="en-US" sz="1800" dirty="0"/>
              <a:t> alveolar </a:t>
            </a:r>
            <a:r>
              <a:rPr lang="en-US" sz="1800" b="1" dirty="0">
                <a:solidFill>
                  <a:schemeClr val="accent2"/>
                </a:solidFill>
              </a:rPr>
              <a:t>PCO</a:t>
            </a:r>
            <a:r>
              <a:rPr lang="en-US" sz="1800" b="1" baseline="-25000" dirty="0">
                <a:solidFill>
                  <a:schemeClr val="accent2"/>
                </a:solidFill>
              </a:rPr>
              <a:t>2</a:t>
            </a:r>
            <a:r>
              <a:rPr lang="en-US" sz="1800" b="1" dirty="0">
                <a:solidFill>
                  <a:schemeClr val="accent2"/>
                </a:solidFill>
              </a:rPr>
              <a:t> </a:t>
            </a:r>
            <a:r>
              <a:rPr lang="en-US" sz="1800" dirty="0"/>
              <a:t>causes bronchioles to </a:t>
            </a:r>
            <a:r>
              <a:rPr lang="en-US" sz="1800" b="1" dirty="0" smtClean="0">
                <a:solidFill>
                  <a:schemeClr val="accent2"/>
                </a:solidFill>
              </a:rPr>
              <a:t>dilate</a:t>
            </a:r>
            <a:r>
              <a:rPr lang="en-US" sz="1800" dirty="0" smtClean="0"/>
              <a:t> </a:t>
            </a:r>
            <a:r>
              <a:rPr lang="en-US" sz="1800" dirty="0"/>
              <a:t>»» CO</a:t>
            </a:r>
            <a:r>
              <a:rPr lang="en-US" sz="1800" baseline="-25000" dirty="0"/>
              <a:t>2</a:t>
            </a:r>
            <a:r>
              <a:rPr lang="en-US" sz="1800" dirty="0"/>
              <a:t> eliminated more rapidly; where</a:t>
            </a:r>
            <a:r>
              <a:rPr lang="en-US" sz="1800" b="1" dirty="0">
                <a:solidFill>
                  <a:schemeClr val="accent2"/>
                </a:solidFill>
              </a:rPr>
              <a:t> PCO</a:t>
            </a:r>
            <a:r>
              <a:rPr lang="en-US" sz="1800" b="1" baseline="-25000" dirty="0">
                <a:solidFill>
                  <a:schemeClr val="accent2"/>
                </a:solidFill>
              </a:rPr>
              <a:t>2</a:t>
            </a:r>
            <a:r>
              <a:rPr lang="en-US" sz="1800" dirty="0"/>
              <a:t> </a:t>
            </a:r>
            <a:r>
              <a:rPr lang="en-US" sz="1800" b="1" dirty="0">
                <a:solidFill>
                  <a:schemeClr val="accent2"/>
                </a:solidFill>
              </a:rPr>
              <a:t>low</a:t>
            </a:r>
            <a:r>
              <a:rPr lang="en-US" sz="1800" dirty="0"/>
              <a:t>, bronchioles </a:t>
            </a:r>
            <a:r>
              <a:rPr lang="en-US" sz="1800" b="1" dirty="0" smtClean="0">
                <a:solidFill>
                  <a:schemeClr val="accent2"/>
                </a:solidFill>
              </a:rPr>
              <a:t>constrict</a:t>
            </a:r>
            <a:endParaRPr lang="en-US" sz="1800" b="1" dirty="0">
              <a:solidFill>
                <a:schemeClr val="accent2"/>
              </a:solidFill>
            </a:endParaRPr>
          </a:p>
        </p:txBody>
      </p:sp>
      <p:sp>
        <p:nvSpPr>
          <p:cNvPr id="39941" name="Oval 5"/>
          <p:cNvSpPr>
            <a:spLocks noChangeArrowheads="1"/>
          </p:cNvSpPr>
          <p:nvPr/>
        </p:nvSpPr>
        <p:spPr bwMode="auto">
          <a:xfrm>
            <a:off x="2813824" y="892098"/>
            <a:ext cx="564996" cy="419100"/>
          </a:xfrm>
          <a:prstGeom prst="ellipse">
            <a:avLst/>
          </a:prstGeom>
          <a:noFill/>
          <a:ln w="9525">
            <a:solidFill>
              <a:srgbClr val="3333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942" name="Oval 6"/>
          <p:cNvSpPr>
            <a:spLocks noChangeArrowheads="1"/>
          </p:cNvSpPr>
          <p:nvPr/>
        </p:nvSpPr>
        <p:spPr bwMode="auto">
          <a:xfrm>
            <a:off x="3419707" y="1479395"/>
            <a:ext cx="795454" cy="401638"/>
          </a:xfrm>
          <a:prstGeom prst="ellipse">
            <a:avLst/>
          </a:prstGeom>
          <a:noFill/>
          <a:ln w="9525">
            <a:solidFill>
              <a:srgbClr val="3333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39945" name="Picture 9" descr="E:\Chapter_22\D_JPEG_Images_and_Tables\Labeled\figure_22_19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1980" t="1522" r="1988" b="5814"/>
          <a:stretch>
            <a:fillRect/>
          </a:stretch>
        </p:blipFill>
        <p:spPr bwMode="auto">
          <a:xfrm>
            <a:off x="861484" y="2201779"/>
            <a:ext cx="7775889" cy="4656221"/>
          </a:xfrm>
          <a:prstGeom prst="rect">
            <a:avLst/>
          </a:prstGeom>
          <a:noFill/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7732378" y="6284495"/>
            <a:ext cx="12350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3333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Fig. 22.19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0" y="76200"/>
            <a:ext cx="9144000" cy="2413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CC3300"/>
                </a:solidFill>
              </a:rPr>
              <a:t>6.12  Describe the partial pressure gradients that drive oxygen and carbon </a:t>
            </a:r>
            <a:r>
              <a:rPr lang="en-US" b="1" i="1">
                <a:solidFill>
                  <a:srgbClr val="CC3300"/>
                </a:solidFill>
              </a:rPr>
              <a:t>	</a:t>
            </a:r>
            <a:r>
              <a:rPr lang="en-US" b="1" i="1" u="sng">
                <a:solidFill>
                  <a:srgbClr val="CC3300"/>
                </a:solidFill>
              </a:rPr>
              <a:t>dioxide movements at the level of the tissues (internal respiration)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same sort of PP gradients at work, but in other direction</a:t>
            </a:r>
          </a:p>
          <a:p>
            <a:pPr marL="223838" indent="-2238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</a:rPr>
              <a:t>in tissues:</a:t>
            </a:r>
            <a:r>
              <a:rPr lang="en-US" b="1"/>
              <a:t>   </a:t>
            </a:r>
            <a:r>
              <a:rPr lang="en-US"/>
              <a:t>PO</a:t>
            </a:r>
            <a:r>
              <a:rPr lang="en-US" baseline="-25000"/>
              <a:t>2 </a:t>
            </a:r>
            <a:r>
              <a:rPr lang="en-US"/>
              <a:t>&lt; 40 mm Hg (104 arterial) &amp; PCO</a:t>
            </a:r>
            <a:r>
              <a:rPr lang="en-US" baseline="-25000"/>
              <a:t>2 </a:t>
            </a:r>
            <a:r>
              <a:rPr lang="en-US"/>
              <a:t>&gt; 45 mm Hg (40 arterial)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exchanges occur &amp; venous blood draining tissues has PO</a:t>
            </a:r>
            <a:r>
              <a:rPr lang="en-US" baseline="-25000"/>
              <a:t>2</a:t>
            </a:r>
            <a:r>
              <a:rPr lang="en-US"/>
              <a:t> of 40 mm Hg and PCO</a:t>
            </a:r>
            <a:r>
              <a:rPr lang="en-US" baseline="-25000"/>
              <a:t>2</a:t>
            </a:r>
            <a:r>
              <a:rPr lang="en-US"/>
              <a:t> of 45 mm Hg (like that entering lungs!)</a:t>
            </a:r>
          </a:p>
          <a:p>
            <a:pPr marL="223838" indent="-2238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external &amp; internal respiration:  diffusion driven by PP gradients!!</a:t>
            </a:r>
            <a:endParaRPr lang="en-US" u="sng">
              <a:solidFill>
                <a:schemeClr val="accent2"/>
              </a:solidFill>
            </a:endParaRP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455574" y="1956923"/>
            <a:ext cx="8210550" cy="400050"/>
          </a:xfrm>
          <a:prstGeom prst="rect">
            <a:avLst/>
          </a:prstGeom>
          <a:noFill/>
          <a:ln w="19050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64" name="Text Box 10" descr="Newsprint"/>
          <p:cNvSpPr txBox="1">
            <a:spLocks noChangeArrowheads="1"/>
          </p:cNvSpPr>
          <p:nvPr/>
        </p:nvSpPr>
        <p:spPr bwMode="auto">
          <a:xfrm>
            <a:off x="7543800" y="28956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0965" name="Picture 11" descr="ha5lf2317_a"/>
          <p:cNvPicPr>
            <a:picLocks noChangeAspect="1" noChangeArrowheads="1"/>
          </p:cNvPicPr>
          <p:nvPr/>
        </p:nvPicPr>
        <p:blipFill>
          <a:blip r:embed="rId3" cstate="print">
            <a:lum bright="-12000" contrast="30000"/>
          </a:blip>
          <a:srcRect l="909" t="56097" r="909" b="5000"/>
          <a:stretch>
            <a:fillRect/>
          </a:stretch>
        </p:blipFill>
        <p:spPr bwMode="auto">
          <a:xfrm>
            <a:off x="625642" y="3208339"/>
            <a:ext cx="7964906" cy="324984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4"/>
          <p:cNvSpPr txBox="1">
            <a:spLocks noChangeArrowheads="1"/>
          </p:cNvSpPr>
          <p:nvPr/>
        </p:nvSpPr>
        <p:spPr bwMode="auto">
          <a:xfrm>
            <a:off x="1588" y="0"/>
            <a:ext cx="9142412" cy="184467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A50021"/>
                </a:solidFill>
              </a:rPr>
              <a:t>6.13  Describe completely the transport of oxygen in the blood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u="sng">
                <a:solidFill>
                  <a:srgbClr val="A50021"/>
                </a:solidFill>
              </a:rPr>
              <a:t>Oxygen Transport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carried in blood in 2 ways: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(i)  bound to hemoglobin within RBCs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(ii)  dissolved in plasma (~1.5%; O</a:t>
            </a:r>
            <a:r>
              <a:rPr lang="en-US" baseline="-25000"/>
              <a:t>2</a:t>
            </a:r>
            <a:r>
              <a:rPr lang="en-US"/>
              <a:t> poorly soluble in water)</a:t>
            </a:r>
            <a:endParaRPr lang="en-US" b="1"/>
          </a:p>
        </p:txBody>
      </p:sp>
      <p:sp>
        <p:nvSpPr>
          <p:cNvPr id="41988" name="Text Box 6"/>
          <p:cNvSpPr txBox="1">
            <a:spLocks noChangeArrowheads="1"/>
          </p:cNvSpPr>
          <p:nvPr/>
        </p:nvSpPr>
        <p:spPr bwMode="auto">
          <a:xfrm>
            <a:off x="168275" y="2084388"/>
            <a:ext cx="6248400" cy="2619375"/>
          </a:xfrm>
          <a:prstGeom prst="rect">
            <a:avLst/>
          </a:prstGeom>
          <a:solidFill>
            <a:schemeClr val="bg1"/>
          </a:solidFill>
          <a:ln w="31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•  note that biconcave shape of erythrocytes makes them excellent O</a:t>
            </a:r>
            <a:r>
              <a:rPr lang="en-US" baseline="-25000" dirty="0"/>
              <a:t>2</a:t>
            </a:r>
            <a:r>
              <a:rPr lang="en-US" dirty="0"/>
              <a:t> transport &amp; exchange vehicles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•  hemoglobin is composed of 4 polypeptide chains; each chain has an iron-containing heme group (binds O</a:t>
            </a:r>
            <a:r>
              <a:rPr lang="en-US" baseline="-25000" dirty="0"/>
              <a:t>2</a:t>
            </a:r>
            <a:r>
              <a:rPr lang="en-US" dirty="0"/>
              <a:t>)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•  </a:t>
            </a:r>
            <a:r>
              <a:rPr lang="en-US" dirty="0" err="1"/>
              <a:t>oxyhemoglobin</a:t>
            </a:r>
            <a:r>
              <a:rPr lang="en-US" dirty="0"/>
              <a:t> = HbO</a:t>
            </a:r>
            <a:r>
              <a:rPr lang="en-US" baseline="-25000" dirty="0"/>
              <a:t>2</a:t>
            </a:r>
            <a:r>
              <a:rPr lang="en-US" dirty="0"/>
              <a:t>; reduced hemoglobin = </a:t>
            </a:r>
            <a:r>
              <a:rPr lang="en-US" dirty="0" err="1"/>
              <a:t>HHb</a:t>
            </a:r>
            <a:endParaRPr lang="en-US" dirty="0"/>
          </a:p>
          <a:p>
            <a:pPr marL="223838" indent="-2238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dirty="0" err="1"/>
              <a:t>HHb</a:t>
            </a:r>
            <a:r>
              <a:rPr lang="en-US" b="1" dirty="0"/>
              <a:t> + O</a:t>
            </a:r>
            <a:r>
              <a:rPr lang="en-US" b="1" baseline="-25000" dirty="0"/>
              <a:t>2</a:t>
            </a:r>
            <a:r>
              <a:rPr lang="en-US" b="1" dirty="0"/>
              <a:t>               HbO</a:t>
            </a:r>
            <a:r>
              <a:rPr lang="en-US" b="1" baseline="-25000" dirty="0"/>
              <a:t>2</a:t>
            </a:r>
            <a:r>
              <a:rPr lang="en-US" b="1" dirty="0"/>
              <a:t> + H</a:t>
            </a:r>
            <a:r>
              <a:rPr lang="en-US" b="1" baseline="30000" dirty="0"/>
              <a:t>+</a:t>
            </a:r>
            <a:endParaRPr lang="en-US" i="1" u="sng" dirty="0"/>
          </a:p>
        </p:txBody>
      </p:sp>
      <p:sp>
        <p:nvSpPr>
          <p:cNvPr id="41989" name="Line 7"/>
          <p:cNvSpPr>
            <a:spLocks noChangeShapeType="1"/>
          </p:cNvSpPr>
          <p:nvPr/>
        </p:nvSpPr>
        <p:spPr bwMode="auto">
          <a:xfrm>
            <a:off x="2852738" y="3815537"/>
            <a:ext cx="762000" cy="1587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990" name="Rectangle 8"/>
          <p:cNvSpPr>
            <a:spLocks noChangeArrowheads="1"/>
          </p:cNvSpPr>
          <p:nvPr/>
        </p:nvSpPr>
        <p:spPr bwMode="auto">
          <a:xfrm>
            <a:off x="1450937" y="3629877"/>
            <a:ext cx="3656012" cy="400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991" name="Text Box 9"/>
          <p:cNvSpPr txBox="1">
            <a:spLocks noChangeArrowheads="1"/>
          </p:cNvSpPr>
          <p:nvPr/>
        </p:nvSpPr>
        <p:spPr bwMode="auto">
          <a:xfrm>
            <a:off x="4570413" y="6251575"/>
            <a:ext cx="10826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A5002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/>
              <a:t>Fig. 17.3</a:t>
            </a:r>
            <a:endParaRPr lang="en-US" sz="1800" u="sng"/>
          </a:p>
        </p:txBody>
      </p:sp>
      <p:pic>
        <p:nvPicPr>
          <p:cNvPr id="8" name="Picture 5" descr="18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2611" t="2129" r="5510" b="8470"/>
          <a:stretch>
            <a:fillRect/>
          </a:stretch>
        </p:blipFill>
        <p:spPr bwMode="auto">
          <a:xfrm>
            <a:off x="6069013" y="2944813"/>
            <a:ext cx="3074987" cy="391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3"/>
          <p:cNvSpPr txBox="1">
            <a:spLocks noChangeArrowheads="1"/>
          </p:cNvSpPr>
          <p:nvPr/>
        </p:nvSpPr>
        <p:spPr bwMode="auto">
          <a:xfrm>
            <a:off x="114300" y="76200"/>
            <a:ext cx="4267200" cy="55848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O</a:t>
            </a:r>
            <a:r>
              <a:rPr lang="en-US" baseline="-25000"/>
              <a:t>2</a:t>
            </a:r>
            <a:r>
              <a:rPr lang="en-US"/>
              <a:t> is loosely bound; transported to tissues as molecular oxygen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</a:t>
            </a:r>
            <a:r>
              <a:rPr lang="en-US" b="1">
                <a:solidFill>
                  <a:srgbClr val="009999"/>
                </a:solidFill>
              </a:rPr>
              <a:t>cooperation</a:t>
            </a:r>
            <a:r>
              <a:rPr lang="en-US"/>
              <a:t> between 4 polypeptides 	for O</a:t>
            </a:r>
            <a:r>
              <a:rPr lang="en-US" baseline="-25000"/>
              <a:t>2</a:t>
            </a:r>
            <a:r>
              <a:rPr lang="en-US"/>
              <a:t> loading and unloading 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</a:t>
            </a:r>
            <a:r>
              <a:rPr lang="en-US" b="1">
                <a:solidFill>
                  <a:srgbClr val="009999"/>
                </a:solidFill>
              </a:rPr>
              <a:t>affinity</a:t>
            </a:r>
            <a:r>
              <a:rPr lang="en-US"/>
              <a:t> of Hb for O</a:t>
            </a:r>
            <a:r>
              <a:rPr lang="en-US" baseline="-25000"/>
              <a:t>2</a:t>
            </a:r>
            <a:r>
              <a:rPr lang="en-US"/>
              <a:t> depends on its level of </a:t>
            </a:r>
            <a:r>
              <a:rPr lang="en-US" b="1">
                <a:solidFill>
                  <a:srgbClr val="009999"/>
                </a:solidFill>
              </a:rPr>
              <a:t>saturation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</a:t>
            </a:r>
            <a:r>
              <a:rPr lang="en-US" b="1">
                <a:solidFill>
                  <a:srgbClr val="009999"/>
                </a:solidFill>
              </a:rPr>
              <a:t>fully saturated hemoglobin:</a:t>
            </a:r>
            <a:r>
              <a:rPr lang="en-US"/>
              <a:t>  all 4 hemes have bound O</a:t>
            </a:r>
            <a:r>
              <a:rPr lang="en-US" baseline="-25000"/>
              <a:t>2</a:t>
            </a:r>
            <a:endParaRPr lang="en-US" i="1" u="sng"/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</a:t>
            </a:r>
            <a:r>
              <a:rPr lang="en-US" b="1">
                <a:solidFill>
                  <a:srgbClr val="009999"/>
                </a:solidFill>
              </a:rPr>
              <a:t>partially saturated hemoglobin:</a:t>
            </a:r>
            <a:r>
              <a:rPr lang="en-US"/>
              <a:t>  1, 2 or 3 hemes have bound O</a:t>
            </a:r>
            <a:r>
              <a:rPr lang="en-US" baseline="-25000"/>
              <a:t>2</a:t>
            </a:r>
            <a:endParaRPr lang="en-US"/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•rate of O</a:t>
            </a:r>
            <a:r>
              <a:rPr lang="en-US" baseline="-25000"/>
              <a:t>2</a:t>
            </a:r>
            <a:r>
              <a:rPr lang="en-US"/>
              <a:t> binding/release depends on:</a:t>
            </a:r>
          </a:p>
          <a:p>
            <a:pPr marL="223838" indent="-2238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     (i)  PO</a:t>
            </a:r>
            <a:r>
              <a:rPr lang="en-US" baseline="-25000"/>
              <a:t>2</a:t>
            </a:r>
            <a:endParaRPr lang="en-US"/>
          </a:p>
          <a:p>
            <a:pPr marL="223838" indent="-2238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     (ii)  temperature</a:t>
            </a:r>
          </a:p>
          <a:p>
            <a:pPr marL="223838" indent="-2238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     (iii) blood pH</a:t>
            </a:r>
          </a:p>
          <a:p>
            <a:pPr marL="223838" indent="-2238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     (iv)  PCO</a:t>
            </a:r>
            <a:r>
              <a:rPr lang="en-US" baseline="-25000"/>
              <a:t>2</a:t>
            </a:r>
            <a:endParaRPr lang="en-US"/>
          </a:p>
          <a:p>
            <a:pPr marL="223838" indent="-2238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     (v)  [BPG] in blood</a:t>
            </a:r>
          </a:p>
        </p:txBody>
      </p:sp>
      <p:sp>
        <p:nvSpPr>
          <p:cNvPr id="43011" name="Text Box 4"/>
          <p:cNvSpPr txBox="1">
            <a:spLocks noChangeArrowheads="1"/>
          </p:cNvSpPr>
          <p:nvPr/>
        </p:nvSpPr>
        <p:spPr bwMode="auto">
          <a:xfrm>
            <a:off x="4133850" y="6116638"/>
            <a:ext cx="1001713" cy="339725"/>
          </a:xfrm>
          <a:prstGeom prst="rect">
            <a:avLst/>
          </a:prstGeom>
          <a:noFill/>
          <a:ln w="3175">
            <a:solidFill>
              <a:srgbClr val="009999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17.4</a:t>
            </a:r>
          </a:p>
        </p:txBody>
      </p:sp>
      <p:sp>
        <p:nvSpPr>
          <p:cNvPr id="43012" name="Text Box 7" descr="Newsprint"/>
          <p:cNvSpPr txBox="1">
            <a:spLocks noChangeArrowheads="1"/>
          </p:cNvSpPr>
          <p:nvPr/>
        </p:nvSpPr>
        <p:spPr bwMode="auto">
          <a:xfrm>
            <a:off x="1976438" y="6389688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3013" name="Picture 8" descr="E:\Chapter_17\B_JPEG_Images_and_Tables\b_unlabeled\figure_17_04_unlabeled.jpg"/>
          <p:cNvPicPr>
            <a:picLocks noChangeAspect="1" noChangeArrowheads="1"/>
          </p:cNvPicPr>
          <p:nvPr/>
        </p:nvPicPr>
        <p:blipFill>
          <a:blip r:embed="rId3" cstate="print"/>
          <a:srcRect l="1125" t="9021" r="52348" b="23361"/>
          <a:stretch>
            <a:fillRect/>
          </a:stretch>
        </p:blipFill>
        <p:spPr bwMode="auto">
          <a:xfrm>
            <a:off x="4227513" y="12700"/>
            <a:ext cx="3751262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9" descr="E:\Chapter_17\B_JPEG_Images_and_Tables\b_unlabeled\figure_17_04_unlabeled.jpg"/>
          <p:cNvPicPr>
            <a:picLocks noChangeAspect="1" noChangeArrowheads="1"/>
          </p:cNvPicPr>
          <p:nvPr/>
        </p:nvPicPr>
        <p:blipFill>
          <a:blip r:embed="rId3" cstate="print"/>
          <a:srcRect l="50734" t="2725" r="1566" b="21962"/>
          <a:stretch>
            <a:fillRect/>
          </a:stretch>
        </p:blipFill>
        <p:spPr bwMode="auto">
          <a:xfrm>
            <a:off x="5627688" y="3394075"/>
            <a:ext cx="3429000" cy="340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76200" y="219075"/>
            <a:ext cx="3581400" cy="59150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800" b="1" i="1" dirty="0">
                <a:solidFill>
                  <a:schemeClr val="accent2"/>
                </a:solidFill>
              </a:rPr>
              <a:t>6.14  Explain the </a:t>
            </a:r>
            <a:r>
              <a:rPr lang="en-US" sz="1800" b="1" i="1" dirty="0" err="1">
                <a:solidFill>
                  <a:schemeClr val="accent2"/>
                </a:solidFill>
              </a:rPr>
              <a:t>sigmoidal</a:t>
            </a:r>
            <a:r>
              <a:rPr lang="en-US" sz="1800" b="1" i="1" dirty="0">
                <a:solidFill>
                  <a:schemeClr val="accent2"/>
                </a:solidFill>
              </a:rPr>
              <a:t> nature of the oxygen-hemoglobin dissociation curve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800" b="1" dirty="0">
                <a:solidFill>
                  <a:schemeClr val="accent2"/>
                </a:solidFill>
              </a:rPr>
              <a:t>steep</a:t>
            </a:r>
            <a:r>
              <a:rPr lang="en-US" sz="1800" dirty="0"/>
              <a:t> slope at 10 to 50 mm Hg; </a:t>
            </a:r>
            <a:r>
              <a:rPr lang="en-US" sz="1800" b="1" dirty="0">
                <a:solidFill>
                  <a:schemeClr val="accent2"/>
                </a:solidFill>
              </a:rPr>
              <a:t>plateaus</a:t>
            </a:r>
            <a:r>
              <a:rPr lang="en-US" sz="1800" dirty="0"/>
              <a:t> at 70-100 mm Hg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800" dirty="0" err="1"/>
              <a:t>Hb</a:t>
            </a:r>
            <a:r>
              <a:rPr lang="en-US" sz="1800" dirty="0"/>
              <a:t> in blood leaving lungs (PO</a:t>
            </a:r>
            <a:r>
              <a:rPr lang="en-US" sz="1800" baseline="-25000" dirty="0"/>
              <a:t>2</a:t>
            </a:r>
            <a:r>
              <a:rPr lang="en-US" sz="1800" dirty="0"/>
              <a:t>=104 mm Hg) is </a:t>
            </a:r>
            <a:r>
              <a:rPr lang="en-US" sz="1800" b="1" dirty="0">
                <a:solidFill>
                  <a:schemeClr val="accent2"/>
                </a:solidFill>
              </a:rPr>
              <a:t>98% saturated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800" dirty="0"/>
              <a:t>at level of tissues (PO</a:t>
            </a:r>
            <a:r>
              <a:rPr lang="en-US" sz="1800" baseline="-25000" dirty="0"/>
              <a:t>2</a:t>
            </a:r>
            <a:r>
              <a:rPr lang="en-US" sz="1800" dirty="0"/>
              <a:t>&lt;40 mm Hg) </a:t>
            </a:r>
            <a:r>
              <a:rPr lang="en-US" sz="1800" dirty="0" err="1"/>
              <a:t>Hb</a:t>
            </a:r>
            <a:r>
              <a:rPr lang="en-US" sz="1800" dirty="0"/>
              <a:t> ~ </a:t>
            </a:r>
            <a:r>
              <a:rPr lang="en-US" sz="1800" b="1" dirty="0">
                <a:solidFill>
                  <a:schemeClr val="accent2"/>
                </a:solidFill>
              </a:rPr>
              <a:t>75% saturated</a:t>
            </a:r>
            <a:r>
              <a:rPr lang="en-US" sz="1800" dirty="0"/>
              <a:t> </a:t>
            </a:r>
            <a:r>
              <a:rPr lang="en-US" sz="1800" dirty="0">
                <a:solidFill>
                  <a:schemeClr val="accent2"/>
                </a:solidFill>
              </a:rPr>
              <a:t>(</a:t>
            </a:r>
            <a:r>
              <a:rPr lang="en-US" sz="1800" i="1" dirty="0">
                <a:solidFill>
                  <a:schemeClr val="accent2"/>
                </a:solidFill>
              </a:rPr>
              <a:t>how many ml O</a:t>
            </a:r>
            <a:r>
              <a:rPr lang="en-US" sz="1800" i="1" baseline="-25000" dirty="0">
                <a:solidFill>
                  <a:schemeClr val="accent2"/>
                </a:solidFill>
              </a:rPr>
              <a:t>2</a:t>
            </a:r>
            <a:r>
              <a:rPr lang="en-US" sz="1800" i="1" dirty="0">
                <a:solidFill>
                  <a:schemeClr val="accent2"/>
                </a:solidFill>
              </a:rPr>
              <a:t>/100 ml blood released??</a:t>
            </a:r>
            <a:r>
              <a:rPr lang="en-US" sz="1800" dirty="0">
                <a:solidFill>
                  <a:schemeClr val="accent2"/>
                </a:solidFill>
              </a:rPr>
              <a:t>)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800" dirty="0" err="1"/>
              <a:t>Hb</a:t>
            </a:r>
            <a:r>
              <a:rPr lang="en-US" sz="1800" dirty="0"/>
              <a:t> almost completely saturated at PO</a:t>
            </a:r>
            <a:r>
              <a:rPr lang="en-US" sz="1800" baseline="-25000" dirty="0"/>
              <a:t>2</a:t>
            </a:r>
            <a:r>
              <a:rPr lang="en-US" sz="1800" dirty="0"/>
              <a:t> of 70 mm Hg; </a:t>
            </a:r>
            <a:r>
              <a:rPr lang="en-US" sz="1800" dirty="0">
                <a:solidFill>
                  <a:schemeClr val="accent2"/>
                </a:solidFill>
              </a:rPr>
              <a:t>(</a:t>
            </a:r>
            <a:r>
              <a:rPr lang="en-US" sz="1800" i="1" dirty="0">
                <a:solidFill>
                  <a:schemeClr val="accent2"/>
                </a:solidFill>
              </a:rPr>
              <a:t>significance </a:t>
            </a:r>
            <a:r>
              <a:rPr lang="en-US" sz="1800" i="1" dirty="0" err="1">
                <a:solidFill>
                  <a:schemeClr val="accent2"/>
                </a:solidFill>
              </a:rPr>
              <a:t>wrt</a:t>
            </a:r>
            <a:r>
              <a:rPr lang="en-US" sz="1800" i="1" dirty="0">
                <a:solidFill>
                  <a:schemeClr val="accent2"/>
                </a:solidFill>
              </a:rPr>
              <a:t>  high altitude, cardiopulmonary disease?)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endParaRPr lang="en-US" sz="1800" b="1" i="1" dirty="0">
              <a:solidFill>
                <a:schemeClr val="accent2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>
                <a:solidFill>
                  <a:schemeClr val="accent2"/>
                </a:solidFill>
              </a:rPr>
              <a:t>venous reserve:</a:t>
            </a:r>
            <a:r>
              <a:rPr lang="en-US" sz="1800" dirty="0"/>
              <a:t>  only 25% O</a:t>
            </a:r>
            <a:r>
              <a:rPr lang="en-US" sz="1800" baseline="-25000" dirty="0"/>
              <a:t>2</a:t>
            </a:r>
            <a:r>
              <a:rPr lang="en-US" sz="1800" dirty="0"/>
              <a:t> unloaded during first pass thru tissues; </a:t>
            </a:r>
            <a:r>
              <a:rPr lang="en-US" sz="1800" i="1" dirty="0">
                <a:solidFill>
                  <a:schemeClr val="accent2"/>
                </a:solidFill>
              </a:rPr>
              <a:t>(significance in terms of vigorous exercise??)</a:t>
            </a:r>
            <a:endParaRPr lang="en-US" sz="1800" i="1" u="sng" dirty="0">
              <a:solidFill>
                <a:schemeClr val="accent2"/>
              </a:solidFill>
            </a:endParaRPr>
          </a:p>
        </p:txBody>
      </p:sp>
      <p:pic>
        <p:nvPicPr>
          <p:cNvPr id="44035" name="Picture 3" descr="22-20_Oxygn-Hemogl_1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806" r="14861" b="3334"/>
          <a:stretch>
            <a:fillRect/>
          </a:stretch>
        </p:blipFill>
        <p:spPr bwMode="auto">
          <a:xfrm>
            <a:off x="3589338" y="533400"/>
            <a:ext cx="5554662" cy="559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7054850" y="6116638"/>
            <a:ext cx="1225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/>
              <a:t>Fig. 22.20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E:\Chapter_22\D_JPEG_Images_and_Tables\Labeled\figure_22_20_2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38225" y="624359"/>
            <a:ext cx="8595360" cy="5681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E:\Chapter_22\D_JPEG_Images_and_Tables\Labeled\figure_22_20_3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46304" y="713232"/>
            <a:ext cx="8851392" cy="5431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77788" y="4641850"/>
            <a:ext cx="9066212" cy="223593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Temperature, pH, PCO</a:t>
            </a:r>
            <a:r>
              <a:rPr lang="en-US" sz="2000" u="sng" baseline="-250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u="sng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, BPG &amp; </a:t>
            </a:r>
            <a:r>
              <a:rPr lang="en-US" sz="2000" u="sng" dirty="0" err="1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Hb</a:t>
            </a:r>
            <a:r>
              <a:rPr lang="en-US" sz="2000" u="sng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Saturation</a:t>
            </a:r>
          </a:p>
          <a:p>
            <a:pPr marL="228600" indent="-2286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• 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BPG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 </a:t>
            </a:r>
            <a:r>
              <a:rPr lang="en-US" sz="20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2,3-biphosphoglycerate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- produced by RBCs when they metabolize glucose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anaerobically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; binds reversibly to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Hb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228600" indent="-2286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• influence </a:t>
            </a:r>
            <a:r>
              <a:rPr lang="en-US" sz="2000" b="1" dirty="0" err="1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Hb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saturation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by altering 3-D structure - modifying 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affinity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for O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</a:t>
            </a:r>
          </a:p>
          <a:p>
            <a:pPr marL="228600" indent="-2286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a)  an 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increase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in temp, PCO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H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+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BPG »» 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decreases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affinity of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for O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(curve shifted to 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right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»» 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increases O</a:t>
            </a:r>
            <a:r>
              <a:rPr lang="en-US" sz="2000" b="1" baseline="-250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unloading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from blood </a:t>
            </a:r>
          </a:p>
          <a:p>
            <a:pPr marL="228600" indent="-2286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b)  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decrease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these factors increases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affinity for O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(curve shifted to left)</a:t>
            </a:r>
            <a:endParaRPr lang="en-US" sz="2000" u="sng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5059" name="Picture 3" descr="23_20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51155" t="4347" r="2675" b="8696"/>
          <a:stretch>
            <a:fillRect/>
          </a:stretch>
        </p:blipFill>
        <p:spPr bwMode="auto">
          <a:xfrm>
            <a:off x="4868863" y="0"/>
            <a:ext cx="3865562" cy="462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4248150" y="74613"/>
            <a:ext cx="1209675" cy="376237"/>
          </a:xfrm>
          <a:prstGeom prst="rect">
            <a:avLst/>
          </a:prstGeom>
          <a:noFill/>
          <a:ln w="9525">
            <a:solidFill>
              <a:srgbClr val="99003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/>
              <a:t>Fig. 22.21</a:t>
            </a:r>
          </a:p>
        </p:txBody>
      </p:sp>
      <p:sp>
        <p:nvSpPr>
          <p:cNvPr id="34825" name="Line 9"/>
          <p:cNvSpPr>
            <a:spLocks noChangeShapeType="1"/>
          </p:cNvSpPr>
          <p:nvPr/>
        </p:nvSpPr>
        <p:spPr bwMode="auto">
          <a:xfrm flipH="1" flipV="1">
            <a:off x="6691313" y="762000"/>
            <a:ext cx="14287" cy="3276600"/>
          </a:xfrm>
          <a:prstGeom prst="line">
            <a:avLst/>
          </a:prstGeom>
          <a:noFill/>
          <a:ln w="38100">
            <a:solidFill>
              <a:srgbClr val="008000"/>
            </a:solidFill>
            <a:prstDash val="lgDashDot"/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pic>
        <p:nvPicPr>
          <p:cNvPr id="45062" name="Picture 11" descr="22-21EffectCurve_L.jpg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 l="1273" t="3090" r="54167" b="30701"/>
          <a:stretch>
            <a:fillRect/>
          </a:stretch>
        </p:blipFill>
        <p:spPr bwMode="auto">
          <a:xfrm>
            <a:off x="228600" y="500063"/>
            <a:ext cx="4284663" cy="357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3" name="Picture 12" descr="23_20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57300" t="80162" r="2675" b="8696"/>
          <a:stretch>
            <a:fillRect/>
          </a:stretch>
        </p:blipFill>
        <p:spPr bwMode="auto">
          <a:xfrm>
            <a:off x="863600" y="3910013"/>
            <a:ext cx="3536950" cy="59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9" name="Line 13"/>
          <p:cNvSpPr>
            <a:spLocks noChangeShapeType="1"/>
          </p:cNvSpPr>
          <p:nvPr/>
        </p:nvSpPr>
        <p:spPr bwMode="auto">
          <a:xfrm flipV="1">
            <a:off x="2249488" y="581025"/>
            <a:ext cx="0" cy="3276600"/>
          </a:xfrm>
          <a:prstGeom prst="line">
            <a:avLst/>
          </a:prstGeom>
          <a:noFill/>
          <a:ln w="38100">
            <a:solidFill>
              <a:srgbClr val="008000"/>
            </a:solidFill>
            <a:prstDash val="lgDashDot"/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348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5" grpId="0" animBg="1"/>
      <p:bldP spid="3482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0" y="0"/>
            <a:ext cx="8642350" cy="332398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6125" indent="-746125" eaLnBrk="0" hangingPunct="0">
              <a:spcBef>
                <a:spcPct val="50000"/>
              </a:spcBef>
            </a:pPr>
            <a:r>
              <a:rPr lang="en-US" sz="2000" i="1" u="sng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Makes sense because:</a:t>
            </a:r>
            <a:endParaRPr lang="en-US" sz="2000" i="1" u="sng" dirty="0">
              <a:latin typeface="Arial" pitchFamily="34" charset="0"/>
              <a:cs typeface="Arial" pitchFamily="34" charset="0"/>
            </a:endParaRPr>
          </a:p>
          <a:p>
            <a:pPr marL="746125" indent="-746125" eaLnBrk="0" hangingPunct="0"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  a)  CO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highest at level of tissues</a:t>
            </a:r>
          </a:p>
          <a:p>
            <a:pPr marL="746125" indent="-746125" eaLnBrk="0" hangingPunct="0"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  b)  CO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release </a:t>
            </a:r>
            <a:r>
              <a:rPr lang="en-US" sz="2000" dirty="0">
                <a:latin typeface="Arial" pitchFamily="34" charset="0"/>
                <a:cs typeface="Arial" pitchFamily="34" charset="0"/>
                <a:sym typeface="WP IconicSymbolsA" pitchFamily="2" charset="2"/>
              </a:rPr>
              <a:t>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H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+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content of  blood</a:t>
            </a:r>
          </a:p>
          <a:p>
            <a:pPr marL="746125" indent="-746125" algn="ctr" eaLnBrk="0" hangingPunct="0">
              <a:spcBef>
                <a:spcPct val="50000"/>
              </a:spcBef>
            </a:pP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CO</a:t>
            </a:r>
            <a:r>
              <a:rPr lang="en-US" sz="2000" b="1" baseline="-250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+ H</a:t>
            </a:r>
            <a:r>
              <a:rPr lang="en-US" sz="2000" b="1" baseline="-250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O        H</a:t>
            </a:r>
            <a:r>
              <a:rPr lang="en-US" sz="2000" b="1" baseline="-250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CO</a:t>
            </a:r>
            <a:r>
              <a:rPr lang="en-US" sz="2000" b="1" baseline="-250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       HCO</a:t>
            </a:r>
            <a:r>
              <a:rPr lang="en-US" sz="2000" b="1" baseline="-250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000" b="1" baseline="300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+ H</a:t>
            </a:r>
            <a:r>
              <a:rPr lang="en-US" sz="2000" b="1" baseline="300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+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746125" indent="-746125" algn="ctr" eaLnBrk="0" hangingPunct="0">
              <a:spcBef>
                <a:spcPct val="50000"/>
              </a:spcBef>
            </a:pPr>
            <a:r>
              <a:rPr lang="en-US" sz="2000" i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Note:  weakening of Hb-O</a:t>
            </a:r>
            <a:r>
              <a:rPr lang="en-US" sz="2000" i="1" baseline="-25000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i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 bond by acidosis is called the </a:t>
            </a:r>
            <a:r>
              <a:rPr lang="en-US" sz="2000" b="1" i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Bohr effect</a:t>
            </a:r>
            <a:r>
              <a:rPr lang="en-US" sz="2000" i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>
                <a:solidFill>
                  <a:srgbClr val="A50021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</a:t>
            </a:r>
            <a:r>
              <a:rPr lang="en-US" sz="2000" i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 ensures that O</a:t>
            </a:r>
            <a:r>
              <a:rPr lang="en-US" sz="2000" i="1" baseline="-25000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i="1" dirty="0">
                <a:solidFill>
                  <a:srgbClr val="A50021"/>
                </a:solidFill>
                <a:latin typeface="Arial" pitchFamily="34" charset="0"/>
                <a:cs typeface="Arial" pitchFamily="34" charset="0"/>
              </a:rPr>
              <a:t> is released quickly where most needed</a:t>
            </a:r>
          </a:p>
          <a:p>
            <a:pPr marL="746125" indent="-746125" eaLnBrk="0" hangingPunct="0">
              <a:spcBef>
                <a:spcPct val="50000"/>
              </a:spcBef>
            </a:pPr>
            <a:r>
              <a:rPr lang="en-US" sz="20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c)  heat is a by-product of metabolic activity » temp is 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direct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(RBC metabolism) and </a:t>
            </a:r>
            <a:r>
              <a:rPr lang="en-US" sz="2000" b="1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indirect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(RBC synthesis of BPG)</a:t>
            </a:r>
            <a:endParaRPr lang="en-US" sz="20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083" name="Line 3"/>
          <p:cNvSpPr>
            <a:spLocks noChangeShapeType="1"/>
          </p:cNvSpPr>
          <p:nvPr/>
        </p:nvSpPr>
        <p:spPr bwMode="auto">
          <a:xfrm>
            <a:off x="4772025" y="1584325"/>
            <a:ext cx="381000" cy="0"/>
          </a:xfrm>
          <a:prstGeom prst="line">
            <a:avLst/>
          </a:prstGeom>
          <a:noFill/>
          <a:ln w="1905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84" name="Line 4"/>
          <p:cNvSpPr>
            <a:spLocks noChangeShapeType="1"/>
          </p:cNvSpPr>
          <p:nvPr/>
        </p:nvSpPr>
        <p:spPr bwMode="auto">
          <a:xfrm>
            <a:off x="3505200" y="1570038"/>
            <a:ext cx="381000" cy="0"/>
          </a:xfrm>
          <a:prstGeom prst="line">
            <a:avLst/>
          </a:prstGeom>
          <a:noFill/>
          <a:ln w="19050">
            <a:solidFill>
              <a:srgbClr val="990033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85" name="Text Box 6" descr="Newsprint"/>
          <p:cNvSpPr txBox="1">
            <a:spLocks noChangeArrowheads="1"/>
          </p:cNvSpPr>
          <p:nvPr/>
        </p:nvSpPr>
        <p:spPr bwMode="auto">
          <a:xfrm>
            <a:off x="7315200" y="51054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1" name="Text Box 11"/>
          <p:cNvSpPr txBox="1">
            <a:spLocks noChangeArrowheads="1"/>
          </p:cNvSpPr>
          <p:nvPr/>
        </p:nvSpPr>
        <p:spPr bwMode="auto">
          <a:xfrm>
            <a:off x="0" y="63500"/>
            <a:ext cx="8915400" cy="98742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1800" b="1" i="1">
                <a:solidFill>
                  <a:srgbClr val="0066CC"/>
                </a:solidFill>
              </a:rPr>
              <a:t>6.15  Describe completely the 3 ways in which CO</a:t>
            </a:r>
            <a:r>
              <a:rPr lang="en-US" sz="1800" b="1" i="1" baseline="-25000">
                <a:solidFill>
                  <a:srgbClr val="0066CC"/>
                </a:solidFill>
              </a:rPr>
              <a:t>2</a:t>
            </a:r>
            <a:r>
              <a:rPr lang="en-US" sz="1800" b="1" i="1">
                <a:solidFill>
                  <a:srgbClr val="0066CC"/>
                </a:solidFill>
              </a:rPr>
              <a:t> is transported in the blood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1800"/>
              <a:t>•  normal active body cells produce ~200 ml CO</a:t>
            </a:r>
            <a:r>
              <a:rPr lang="en-US" sz="1800" baseline="-25000"/>
              <a:t>2</a:t>
            </a:r>
            <a:r>
              <a:rPr lang="en-US" sz="1800"/>
              <a:t>/min = amount excreted by lungs/min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1800"/>
              <a:t>•  transported in blood from tissues to lungs in 3 ways</a:t>
            </a:r>
            <a:endParaRPr lang="en-US" sz="1800" b="1" u="sng"/>
          </a:p>
        </p:txBody>
      </p:sp>
      <p:pic>
        <p:nvPicPr>
          <p:cNvPr id="47112" name="Picture 8" descr="E:\Chapter_22\D_JPEG_Images_and_Tables\Labeled\figure_22_22a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2790" t="2654" r="1148" b="4030"/>
          <a:stretch>
            <a:fillRect/>
          </a:stretch>
        </p:blipFill>
        <p:spPr bwMode="auto">
          <a:xfrm>
            <a:off x="72216" y="1311441"/>
            <a:ext cx="8987601" cy="4439653"/>
          </a:xfrm>
          <a:prstGeom prst="rect">
            <a:avLst/>
          </a:prstGeom>
          <a:noFill/>
        </p:spPr>
      </p:pic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5867400" y="5603458"/>
            <a:ext cx="1447800" cy="376237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Fig. 22.22a</a:t>
            </a:r>
            <a:endParaRPr lang="en-CA" sz="1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0" y="0"/>
            <a:ext cx="9142413" cy="340042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CC6600"/>
                </a:solidFill>
              </a:rPr>
              <a:t>1)</a:t>
            </a:r>
            <a:r>
              <a:rPr lang="en-US">
                <a:solidFill>
                  <a:srgbClr val="CC6600"/>
                </a:solidFill>
              </a:rPr>
              <a:t>  </a:t>
            </a:r>
            <a:r>
              <a:rPr lang="en-US" b="1">
                <a:solidFill>
                  <a:srgbClr val="CC6600"/>
                </a:solidFill>
              </a:rPr>
              <a:t>Dissolved in plasma:</a:t>
            </a:r>
            <a:r>
              <a:rPr lang="en-US"/>
              <a:t>  7-10%</a:t>
            </a: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CC6600"/>
                </a:solidFill>
              </a:rPr>
              <a:t>2)</a:t>
            </a:r>
            <a:r>
              <a:rPr lang="en-US"/>
              <a:t>  </a:t>
            </a:r>
            <a:r>
              <a:rPr lang="en-US" b="1">
                <a:solidFill>
                  <a:srgbClr val="CC6600"/>
                </a:solidFill>
              </a:rPr>
              <a:t>Bound to Hb:</a:t>
            </a:r>
            <a:r>
              <a:rPr lang="en-US" b="1"/>
              <a:t>  </a:t>
            </a:r>
            <a:r>
              <a:rPr lang="en-US"/>
              <a:t>20-30%; </a:t>
            </a:r>
            <a:r>
              <a:rPr lang="en-US" b="1">
                <a:solidFill>
                  <a:srgbClr val="CC6600"/>
                </a:solidFill>
              </a:rPr>
              <a:t>carbaminohemoglobin</a:t>
            </a:r>
            <a:r>
              <a:rPr lang="en-US"/>
              <a:t>; </a:t>
            </a:r>
            <a:r>
              <a:rPr lang="en-US" i="1"/>
              <a:t>note that CO</a:t>
            </a:r>
            <a:r>
              <a:rPr lang="en-US" i="1" baseline="-25000"/>
              <a:t>2</a:t>
            </a:r>
            <a:r>
              <a:rPr lang="en-US" i="1"/>
              <a:t> binds to amino acids of Hb, not the heme part, so no competition for O</a:t>
            </a:r>
            <a:r>
              <a:rPr lang="en-US" i="1" baseline="-25000"/>
              <a:t>2</a:t>
            </a:r>
            <a:r>
              <a:rPr lang="en-US" i="1"/>
              <a:t> binding sites!</a:t>
            </a:r>
            <a:endParaRPr lang="en-US" u="sng"/>
          </a:p>
          <a:p>
            <a:pPr marL="228600" indent="-228600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/>
              <a:t>•  loading &amp; unloading of CO</a:t>
            </a:r>
            <a:r>
              <a:rPr lang="en-US" baseline="-25000"/>
              <a:t>2</a:t>
            </a:r>
            <a:r>
              <a:rPr lang="en-US"/>
              <a:t> to and from Hb dependent on:  </a:t>
            </a:r>
          </a:p>
          <a:p>
            <a:pPr marL="228600" indent="-228600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/>
              <a:t>  (a) </a:t>
            </a:r>
            <a:r>
              <a:rPr lang="en-US" b="1">
                <a:solidFill>
                  <a:srgbClr val="CC6600"/>
                </a:solidFill>
              </a:rPr>
              <a:t>PCO</a:t>
            </a:r>
            <a:r>
              <a:rPr lang="en-US" b="1" baseline="-25000">
                <a:solidFill>
                  <a:srgbClr val="CC6600"/>
                </a:solidFill>
              </a:rPr>
              <a:t>2</a:t>
            </a:r>
            <a:r>
              <a:rPr lang="en-US" b="1">
                <a:solidFill>
                  <a:srgbClr val="CC6600"/>
                </a:solidFill>
              </a:rPr>
              <a:t>:</a:t>
            </a:r>
            <a:r>
              <a:rPr lang="en-US"/>
              <a:t>  (low in lungs »» dissociates; high in tissues »» binds)</a:t>
            </a: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  (b) </a:t>
            </a:r>
            <a:r>
              <a:rPr lang="en-US" b="1">
                <a:solidFill>
                  <a:srgbClr val="CC6600"/>
                </a:solidFill>
              </a:rPr>
              <a:t>Hb saturation: </a:t>
            </a:r>
            <a:r>
              <a:rPr lang="en-US"/>
              <a:t>HHb (tissues) binds more CO</a:t>
            </a:r>
            <a:r>
              <a:rPr lang="en-US" baseline="-25000"/>
              <a:t>2</a:t>
            </a:r>
            <a:r>
              <a:rPr lang="en-US"/>
              <a:t>than HbO</a:t>
            </a:r>
            <a:r>
              <a:rPr lang="en-US" baseline="-25000"/>
              <a:t>2</a:t>
            </a:r>
            <a:r>
              <a:rPr lang="en-US"/>
              <a:t> (lungs) - 	</a:t>
            </a:r>
            <a:r>
              <a:rPr lang="en-US" b="1">
                <a:solidFill>
                  <a:srgbClr val="CC6600"/>
                </a:solidFill>
              </a:rPr>
              <a:t>Haldane effect</a:t>
            </a:r>
            <a:endParaRPr lang="en-US">
              <a:solidFill>
                <a:srgbClr val="CC6600"/>
              </a:solidFill>
            </a:endParaRP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CC6600"/>
                </a:solidFill>
              </a:rPr>
              <a:t>3)  Bicarbonate ion in plasma:</a:t>
            </a:r>
            <a:r>
              <a:rPr lang="en-US"/>
              <a:t>  conversion to H</a:t>
            </a:r>
            <a:r>
              <a:rPr lang="en-US" baseline="-25000"/>
              <a:t>2</a:t>
            </a:r>
            <a:r>
              <a:rPr lang="en-US"/>
              <a:t>CO</a:t>
            </a:r>
            <a:r>
              <a:rPr lang="en-US" baseline="-25000"/>
              <a:t>3</a:t>
            </a:r>
            <a:r>
              <a:rPr lang="en-US"/>
              <a:t> (unstable) and then HCO</a:t>
            </a:r>
            <a:r>
              <a:rPr lang="en-US" baseline="-25000"/>
              <a:t>3</a:t>
            </a:r>
            <a:r>
              <a:rPr lang="en-US" baseline="30000"/>
              <a:t>-</a:t>
            </a:r>
            <a:r>
              <a:rPr lang="en-US"/>
              <a:t> + H</a:t>
            </a:r>
            <a:r>
              <a:rPr lang="en-US" baseline="30000"/>
              <a:t>+</a:t>
            </a:r>
            <a:r>
              <a:rPr lang="en-US"/>
              <a:t> occurs in RBCs (contain </a:t>
            </a:r>
            <a:r>
              <a:rPr lang="en-US" b="1">
                <a:solidFill>
                  <a:srgbClr val="CC6600"/>
                </a:solidFill>
              </a:rPr>
              <a:t>carbonic anhydrase</a:t>
            </a:r>
            <a:r>
              <a:rPr lang="en-US"/>
              <a:t>)</a:t>
            </a: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</a:t>
            </a:r>
            <a:r>
              <a:rPr lang="en-US" b="1">
                <a:solidFill>
                  <a:srgbClr val="CC6600"/>
                </a:solidFill>
              </a:rPr>
              <a:t>chloride shift:</a:t>
            </a:r>
            <a:r>
              <a:rPr lang="en-US"/>
              <a:t>  bicarbonate ions diffuse quickly to plasma; neg charge balanced by movement of Cl</a:t>
            </a:r>
            <a:r>
              <a:rPr lang="en-US" baseline="30000"/>
              <a:t>-</a:t>
            </a:r>
            <a:r>
              <a:rPr lang="en-US"/>
              <a:t> into RBCs</a:t>
            </a:r>
          </a:p>
        </p:txBody>
      </p:sp>
      <p:pic>
        <p:nvPicPr>
          <p:cNvPr id="48132" name="Picture 4" descr="ha5lf2323_a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453" t="7727" r="2698" b="5000"/>
          <a:stretch>
            <a:fillRect/>
          </a:stretch>
        </p:blipFill>
        <p:spPr bwMode="auto">
          <a:xfrm>
            <a:off x="4816475" y="3260725"/>
            <a:ext cx="4327525" cy="3597275"/>
          </a:xfrm>
          <a:prstGeom prst="rect">
            <a:avLst/>
          </a:prstGeom>
          <a:noFill/>
          <a:ln w="6350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1539875" y="5897563"/>
            <a:ext cx="2971800" cy="369887"/>
          </a:xfrm>
          <a:prstGeom prst="rect">
            <a:avLst/>
          </a:prstGeom>
          <a:gradFill rotWithShape="0">
            <a:gsLst>
              <a:gs pos="0">
                <a:srgbClr val="FFFFCC"/>
              </a:gs>
              <a:gs pos="50000">
                <a:srgbClr val="FFFFF3"/>
              </a:gs>
              <a:gs pos="100000">
                <a:srgbClr val="FFFFCC"/>
              </a:gs>
            </a:gsLst>
            <a:lin ang="5400000" scaled="1"/>
          </a:gradFill>
          <a:ln w="3175">
            <a:solidFill>
              <a:srgbClr val="CC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>
                <a:solidFill>
                  <a:srgbClr val="CC6600"/>
                </a:solidFill>
              </a:rPr>
              <a:t>Fig. 22.23: Haldane effect</a:t>
            </a:r>
            <a:endParaRPr lang="en-CA" sz="1800">
              <a:solidFill>
                <a:srgbClr val="CC6600"/>
              </a:solidFill>
            </a:endParaRPr>
          </a:p>
        </p:txBody>
      </p:sp>
      <p:sp>
        <p:nvSpPr>
          <p:cNvPr id="48134" name="Text Box 6" descr="Newsprint"/>
          <p:cNvSpPr txBox="1">
            <a:spLocks noChangeArrowheads="1"/>
          </p:cNvSpPr>
          <p:nvPr/>
        </p:nvSpPr>
        <p:spPr bwMode="auto">
          <a:xfrm>
            <a:off x="762000" y="6400800"/>
            <a:ext cx="1295400" cy="2444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5703136" y="6296526"/>
            <a:ext cx="1374775" cy="376238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/>
              <a:t>Fig. 22.22b</a:t>
            </a:r>
            <a:endParaRPr lang="en-CA" sz="1800" b="1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40631" y="48128"/>
            <a:ext cx="8662737" cy="1600438"/>
          </a:xfrm>
          <a:prstGeom prst="rect">
            <a:avLst/>
          </a:prstGeom>
          <a:solidFill>
            <a:schemeClr val="bg1"/>
          </a:solidFill>
          <a:ln w="9525">
            <a:solidFill>
              <a:srgbClr val="CC66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50838" indent="-350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u="sng" dirty="0">
                <a:solidFill>
                  <a:srgbClr val="CC6600"/>
                </a:solidFill>
              </a:rPr>
              <a:t>2.  Process is reversed in the </a:t>
            </a:r>
            <a:r>
              <a:rPr lang="en-US" b="1" u="sng" dirty="0">
                <a:solidFill>
                  <a:srgbClr val="CC6600"/>
                </a:solidFill>
              </a:rPr>
              <a:t>lungs</a:t>
            </a:r>
            <a:r>
              <a:rPr lang="en-US" u="sng" dirty="0">
                <a:solidFill>
                  <a:srgbClr val="CC6600"/>
                </a:solidFill>
              </a:rPr>
              <a:t>:</a:t>
            </a:r>
          </a:p>
          <a:p>
            <a:pPr marL="350838" indent="-350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</a:rPr>
              <a:t>1)  Dissolved in plasma:</a:t>
            </a:r>
            <a:r>
              <a:rPr lang="en-US" dirty="0"/>
              <a:t> moves out</a:t>
            </a:r>
          </a:p>
          <a:p>
            <a:pPr marL="350838" indent="-350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</a:rPr>
              <a:t>2)  Bound to </a:t>
            </a:r>
            <a:r>
              <a:rPr lang="en-US" b="1" dirty="0" err="1">
                <a:solidFill>
                  <a:srgbClr val="CC6600"/>
                </a:solidFill>
              </a:rPr>
              <a:t>Hb</a:t>
            </a:r>
            <a:r>
              <a:rPr lang="en-US" b="1" dirty="0">
                <a:solidFill>
                  <a:srgbClr val="CC6600"/>
                </a:solidFill>
              </a:rPr>
              <a:t>:</a:t>
            </a:r>
            <a:r>
              <a:rPr lang="en-US" dirty="0"/>
              <a:t>  released and moves out</a:t>
            </a:r>
          </a:p>
          <a:p>
            <a:pPr marL="350838" indent="-350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</a:rPr>
              <a:t>3)  Bicarbonate ion:</a:t>
            </a:r>
            <a:r>
              <a:rPr lang="en-US" dirty="0"/>
              <a:t>  back into RBC, back to CO</a:t>
            </a:r>
            <a:r>
              <a:rPr lang="en-US" baseline="-25000" dirty="0"/>
              <a:t>2</a:t>
            </a:r>
            <a:r>
              <a:rPr lang="en-US" dirty="0"/>
              <a:t> and H</a:t>
            </a:r>
            <a:r>
              <a:rPr lang="en-US" baseline="-25000" dirty="0"/>
              <a:t>2</a:t>
            </a:r>
            <a:r>
              <a:rPr lang="en-US" dirty="0"/>
              <a:t>O and moves out</a:t>
            </a:r>
            <a:endParaRPr lang="en-CA" dirty="0"/>
          </a:p>
        </p:txBody>
      </p:sp>
      <p:pic>
        <p:nvPicPr>
          <p:cNvPr id="49156" name="Picture 4" descr="E:\Chapter_22\D_JPEG_Images_and_Tables\Labeled\figure_22_22b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2828" t="2577" r="2408" b="4770"/>
          <a:stretch>
            <a:fillRect/>
          </a:stretch>
        </p:blipFill>
        <p:spPr bwMode="auto">
          <a:xfrm>
            <a:off x="155915" y="1816767"/>
            <a:ext cx="8868341" cy="44276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397031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0838" indent="-350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b="1" i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6.17  Associate carbon dioxide levels with blood pH; explain how respiration can regulate blood pH</a:t>
            </a:r>
          </a:p>
          <a:p>
            <a:pPr marL="350838" indent="-3508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CO</a:t>
            </a:r>
            <a:r>
              <a:rPr lang="en-US" sz="2000" b="1" baseline="-25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+ H</a:t>
            </a:r>
            <a:r>
              <a:rPr lang="en-US" sz="2000" b="1" baseline="-25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        H</a:t>
            </a:r>
            <a:r>
              <a:rPr lang="en-US" sz="2000" b="1" baseline="-25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CO</a:t>
            </a:r>
            <a:r>
              <a:rPr lang="en-US" sz="2000" b="1" baseline="-25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0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       HCO</a:t>
            </a:r>
            <a:r>
              <a:rPr lang="en-US" sz="2000" b="1" baseline="-25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000" b="1" baseline="30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0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+ H</a:t>
            </a:r>
            <a:r>
              <a:rPr lang="en-US" sz="2000" b="1" baseline="30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+</a:t>
            </a:r>
            <a:endParaRPr lang="en-US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marL="350838" indent="-350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•  H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+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 buffered by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or proteins in RBCs/plasma</a:t>
            </a:r>
          </a:p>
          <a:p>
            <a:pPr marL="350838" indent="-350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•  HCO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 diffuses into plasma »»  alkaline reserve part of carbonic acid-bicarbonate buffer system</a:t>
            </a:r>
          </a:p>
          <a:p>
            <a:pPr marL="350838" indent="-350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a)  </a:t>
            </a:r>
            <a:r>
              <a:rPr lang="en-US" sz="20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slow, shallow breathing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»» CO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accumulates in blood »» carbonic acid accumulates and blood pH drops</a:t>
            </a:r>
          </a:p>
          <a:p>
            <a:pPr marL="350838" indent="-350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b)  </a:t>
            </a:r>
            <a:r>
              <a:rPr lang="en-US" sz="20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rapid, deep breathing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»» CO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flushed out of blood »» carbonic acid levels drop &amp; blood pH rises</a:t>
            </a:r>
          </a:p>
          <a:p>
            <a:pPr marL="350838" indent="-3508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b="1" i="1" dirty="0">
                <a:solidFill>
                  <a:srgbClr val="CC3300"/>
                </a:solidFill>
                <a:latin typeface="Arial" pitchFamily="34" charset="0"/>
                <a:cs typeface="Arial" pitchFamily="34" charset="0"/>
              </a:rPr>
              <a:t>respiratory ventilation provides a fast-acting system to adjust blood pH and plays a major role in blood acid/base balance</a:t>
            </a:r>
            <a:endParaRPr lang="en-US" sz="2000" u="sng" dirty="0">
              <a:solidFill>
                <a:srgbClr val="CC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179" name="Line 5"/>
          <p:cNvSpPr>
            <a:spLocks noChangeShapeType="1"/>
          </p:cNvSpPr>
          <p:nvPr/>
        </p:nvSpPr>
        <p:spPr bwMode="auto">
          <a:xfrm>
            <a:off x="3698875" y="808038"/>
            <a:ext cx="3810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180" name="Line 6"/>
          <p:cNvSpPr>
            <a:spLocks noChangeShapeType="1"/>
          </p:cNvSpPr>
          <p:nvPr/>
        </p:nvSpPr>
        <p:spPr bwMode="auto">
          <a:xfrm>
            <a:off x="5029200" y="808038"/>
            <a:ext cx="3810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181" name="Rectangle 7"/>
          <p:cNvSpPr>
            <a:spLocks noChangeArrowheads="1"/>
          </p:cNvSpPr>
          <p:nvPr/>
        </p:nvSpPr>
        <p:spPr bwMode="auto">
          <a:xfrm>
            <a:off x="2300288" y="565150"/>
            <a:ext cx="4768850" cy="457200"/>
          </a:xfrm>
          <a:prstGeom prst="rect">
            <a:avLst/>
          </a:prstGeom>
          <a:noFill/>
          <a:ln w="19050">
            <a:solidFill>
              <a:srgbClr val="99CC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182" name="Text Box 9" descr="Newsprint"/>
          <p:cNvSpPr txBox="1">
            <a:spLocks noChangeArrowheads="1"/>
          </p:cNvSpPr>
          <p:nvPr/>
        </p:nvSpPr>
        <p:spPr bwMode="auto">
          <a:xfrm>
            <a:off x="7315200" y="6400800"/>
            <a:ext cx="1295400" cy="2444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76200" y="103188"/>
            <a:ext cx="5867400" cy="64166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68275" indent="-16827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008080"/>
                </a:solidFill>
              </a:rPr>
              <a:t>6.18 Describe how respiration is controlled by the nervous system</a:t>
            </a:r>
          </a:p>
          <a:p>
            <a:pPr marL="168275" indent="-168275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for control of breathing: neurons in medulla &amp; pons</a:t>
            </a:r>
          </a:p>
          <a:p>
            <a:pPr marL="168275" indent="-16827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 u="sng" dirty="0"/>
              <a:t>2 areas in medulla oblongata:</a:t>
            </a:r>
          </a:p>
          <a:p>
            <a:pPr marL="168275" indent="-168275" eaLnBrk="0" hangingPunct="0">
              <a:lnSpc>
                <a:spcPct val="75000"/>
              </a:lnSpc>
              <a:spcBef>
                <a:spcPct val="50000"/>
              </a:spcBef>
              <a:buFontTx/>
              <a:buAutoNum type="arabicParenBoth"/>
            </a:pPr>
            <a:r>
              <a:rPr lang="en-US" b="1" dirty="0">
                <a:solidFill>
                  <a:srgbClr val="008080"/>
                </a:solidFill>
              </a:rPr>
              <a:t>ventral respiratory group (VRG):</a:t>
            </a:r>
            <a:r>
              <a:rPr lang="en-US" dirty="0"/>
              <a:t>  network in ventral brain stem- upper end of  spinal cord to pons/medulla junction</a:t>
            </a:r>
          </a:p>
          <a:p>
            <a:pPr marL="168275" indent="-16827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8080"/>
                </a:solidFill>
              </a:rPr>
              <a:t>(2) dorsal respiratory group (DRG):</a:t>
            </a:r>
            <a:r>
              <a:rPr lang="en-US" b="1" dirty="0"/>
              <a:t>  </a:t>
            </a:r>
            <a:r>
              <a:rPr lang="en-US" dirty="0"/>
              <a:t>cluster of neurons located dorsally near root of cranial nerve IX</a:t>
            </a:r>
          </a:p>
          <a:p>
            <a:pPr marL="168275" indent="-16827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u="sng" dirty="0">
                <a:solidFill>
                  <a:srgbClr val="008080"/>
                </a:solidFill>
              </a:rPr>
              <a:t>Ventral Respiratory Group (VRG)</a:t>
            </a:r>
            <a:endParaRPr lang="en-US" u="sng" dirty="0"/>
          </a:p>
          <a:p>
            <a:pPr marL="168275" indent="-168275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8080"/>
                </a:solidFill>
              </a:rPr>
              <a:t>pacesetting </a:t>
            </a:r>
            <a:r>
              <a:rPr lang="en-US" dirty="0" err="1">
                <a:solidFill>
                  <a:srgbClr val="008080"/>
                </a:solidFill>
              </a:rPr>
              <a:t>resp</a:t>
            </a:r>
            <a:r>
              <a:rPr lang="en-US" dirty="0">
                <a:solidFill>
                  <a:srgbClr val="008080"/>
                </a:solidFill>
              </a:rPr>
              <a:t> centre = inspiratory centre</a:t>
            </a:r>
          </a:p>
          <a:p>
            <a:pPr marL="168275" indent="-16827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• via </a:t>
            </a:r>
            <a:r>
              <a:rPr lang="en-US" b="1" dirty="0">
                <a:solidFill>
                  <a:srgbClr val="008080"/>
                </a:solidFill>
              </a:rPr>
              <a:t>phrenic</a:t>
            </a:r>
            <a:r>
              <a:rPr lang="en-US" b="1" dirty="0"/>
              <a:t> </a:t>
            </a:r>
            <a:r>
              <a:rPr lang="en-US" dirty="0"/>
              <a:t>and </a:t>
            </a:r>
            <a:r>
              <a:rPr lang="en-US" b="1" dirty="0">
                <a:solidFill>
                  <a:srgbClr val="008080"/>
                </a:solidFill>
              </a:rPr>
              <a:t>intercostal nerves</a:t>
            </a:r>
            <a:r>
              <a:rPr lang="en-US" b="1" dirty="0"/>
              <a:t>,</a:t>
            </a:r>
            <a:r>
              <a:rPr lang="en-US" dirty="0"/>
              <a:t> stimulates contraction of ???  »» thorax expands </a:t>
            </a:r>
            <a:r>
              <a:rPr lang="en-US" dirty="0">
                <a:sym typeface="Symbol" pitchFamily="18" charset="2"/>
              </a:rPr>
              <a:t></a:t>
            </a:r>
            <a:r>
              <a:rPr lang="en-US" dirty="0"/>
              <a:t> </a:t>
            </a:r>
            <a:r>
              <a:rPr lang="en-US" b="1" dirty="0">
                <a:solidFill>
                  <a:srgbClr val="008080"/>
                </a:solidFill>
              </a:rPr>
              <a:t>inspiration</a:t>
            </a:r>
          </a:p>
          <a:p>
            <a:pPr marL="168275" indent="-16827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• then VRG becomes dormant  »» </a:t>
            </a:r>
            <a:r>
              <a:rPr lang="en-US" b="1" dirty="0">
                <a:solidFill>
                  <a:srgbClr val="008080"/>
                </a:solidFill>
              </a:rPr>
              <a:t>passive</a:t>
            </a:r>
            <a:r>
              <a:rPr lang="en-US" dirty="0"/>
              <a:t> expiration (muscles relax, lungs recoil)</a:t>
            </a:r>
          </a:p>
          <a:p>
            <a:pPr marL="168275" indent="-16827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• </a:t>
            </a:r>
            <a:r>
              <a:rPr lang="en-US" b="1" dirty="0" err="1">
                <a:solidFill>
                  <a:srgbClr val="008080"/>
                </a:solidFill>
              </a:rPr>
              <a:t>eupnea</a:t>
            </a:r>
            <a:r>
              <a:rPr lang="en-US" dirty="0"/>
              <a:t> = 12-15 breaths/min (2 sec in/3 sec out)</a:t>
            </a:r>
          </a:p>
          <a:p>
            <a:pPr marL="168275" indent="-16827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• overdose of sleeping pills, morphine, alcohol »» complete suppression of VRG »» </a:t>
            </a:r>
            <a:r>
              <a:rPr lang="en-US" b="1" i="1" dirty="0">
                <a:solidFill>
                  <a:srgbClr val="008080"/>
                </a:solidFill>
              </a:rPr>
              <a:t>What happens to respiration??</a:t>
            </a:r>
          </a:p>
        </p:txBody>
      </p:sp>
      <p:sp>
        <p:nvSpPr>
          <p:cNvPr id="51203" name="Text Box 5" descr="Newsprint"/>
          <p:cNvSpPr txBox="1">
            <a:spLocks noChangeArrowheads="1"/>
          </p:cNvSpPr>
          <p:nvPr/>
        </p:nvSpPr>
        <p:spPr bwMode="auto">
          <a:xfrm>
            <a:off x="4524375" y="6415088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51204" name="Picture 7" descr="22-24LocatRespir_L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7559" t="4008" b="3200"/>
          <a:stretch>
            <a:fillRect/>
          </a:stretch>
        </p:blipFill>
        <p:spPr bwMode="auto">
          <a:xfrm>
            <a:off x="6021388" y="0"/>
            <a:ext cx="3122612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Text Box 8"/>
          <p:cNvSpPr txBox="1">
            <a:spLocks noChangeArrowheads="1"/>
          </p:cNvSpPr>
          <p:nvPr/>
        </p:nvSpPr>
        <p:spPr bwMode="auto">
          <a:xfrm>
            <a:off x="7024688" y="4367213"/>
            <a:ext cx="1114425" cy="339725"/>
          </a:xfrm>
          <a:prstGeom prst="rect">
            <a:avLst/>
          </a:prstGeom>
          <a:solidFill>
            <a:schemeClr val="bg1"/>
          </a:solidFill>
          <a:ln w="3175">
            <a:solidFill>
              <a:srgbClr val="CC66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22.24</a:t>
            </a:r>
            <a:endParaRPr lang="en-CA" sz="16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0" y="233363"/>
            <a:ext cx="9144000" cy="55848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CC3300"/>
                </a:solidFill>
              </a:rPr>
              <a:t>6.20 Indicate the influences of PCO</a:t>
            </a:r>
            <a:r>
              <a:rPr lang="en-US" b="1" i="1" baseline="-25000">
                <a:solidFill>
                  <a:srgbClr val="CC3300"/>
                </a:solidFill>
              </a:rPr>
              <a:t>2</a:t>
            </a:r>
            <a:r>
              <a:rPr lang="en-US" b="1" i="1">
                <a:solidFill>
                  <a:srgbClr val="CC3300"/>
                </a:solidFill>
              </a:rPr>
              <a:t>, PO</a:t>
            </a:r>
            <a:r>
              <a:rPr lang="en-US" b="1" i="1" baseline="-25000">
                <a:solidFill>
                  <a:srgbClr val="CC3300"/>
                </a:solidFill>
              </a:rPr>
              <a:t>2</a:t>
            </a:r>
            <a:r>
              <a:rPr lang="en-US" b="1" i="1">
                <a:solidFill>
                  <a:srgbClr val="CC3300"/>
                </a:solidFill>
              </a:rPr>
              <a:t> &amp; arterial pH on respiration rate</a:t>
            </a:r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most important:  changing levels of CO</a:t>
            </a:r>
            <a:r>
              <a:rPr lang="en-US" baseline="-25000"/>
              <a:t>2</a:t>
            </a:r>
            <a:r>
              <a:rPr lang="en-US"/>
              <a:t>, O</a:t>
            </a:r>
            <a:r>
              <a:rPr lang="en-US" baseline="-25000"/>
              <a:t>2</a:t>
            </a:r>
            <a:r>
              <a:rPr lang="en-US"/>
              <a:t>, H</a:t>
            </a:r>
            <a:r>
              <a:rPr lang="en-US" baseline="30000"/>
              <a:t>+</a:t>
            </a:r>
            <a:endParaRPr lang="en-US"/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chemoreceptors:  (i)  bilaterally in medulla (central)</a:t>
            </a:r>
          </a:p>
          <a:p>
            <a:pPr marL="228600" indent="-228600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		   (ii)  great vessels of neck  (peripheral)</a:t>
            </a:r>
          </a:p>
          <a:p>
            <a:pPr marL="228600" indent="-228600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i="1" u="sng">
                <a:solidFill>
                  <a:srgbClr val="CC3300"/>
                </a:solidFill>
              </a:rPr>
              <a:t>CO</a:t>
            </a:r>
            <a:r>
              <a:rPr lang="en-US" i="1" u="sng" baseline="-25000">
                <a:solidFill>
                  <a:srgbClr val="CC3300"/>
                </a:solidFill>
              </a:rPr>
              <a:t>2</a:t>
            </a:r>
            <a:r>
              <a:rPr lang="en-US" i="1" u="sng">
                <a:solidFill>
                  <a:srgbClr val="CC3300"/>
                </a:solidFill>
              </a:rPr>
              <a:t> (and pH):</a:t>
            </a:r>
            <a:endParaRPr lang="en-US" i="1" u="sng"/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most potent/closely controlled (arterial PCO</a:t>
            </a:r>
            <a:r>
              <a:rPr lang="en-US" baseline="-25000"/>
              <a:t>2</a:t>
            </a:r>
            <a:r>
              <a:rPr lang="en-US"/>
              <a:t> </a:t>
            </a:r>
            <a:r>
              <a:rPr lang="en-US" u="sng"/>
              <a:t>+</a:t>
            </a:r>
            <a:r>
              <a:rPr lang="en-US"/>
              <a:t> 3 of 40 mm Hg)</a:t>
            </a:r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peripheral receptors only weakly influenced by PCO</a:t>
            </a:r>
            <a:r>
              <a:rPr lang="en-US" baseline="-25000"/>
              <a:t>2</a:t>
            </a:r>
            <a:r>
              <a:rPr lang="en-US"/>
              <a:t>; regulation is via </a:t>
            </a:r>
            <a:r>
              <a:rPr lang="en-US" b="1">
                <a:solidFill>
                  <a:srgbClr val="CC3300"/>
                </a:solidFill>
              </a:rPr>
              <a:t>medullary chemoreceptors</a:t>
            </a:r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</a:t>
            </a:r>
            <a:r>
              <a:rPr lang="en-US" b="1">
                <a:solidFill>
                  <a:srgbClr val="CC3300"/>
                </a:solidFill>
              </a:rPr>
              <a:t>CO</a:t>
            </a:r>
            <a:r>
              <a:rPr lang="en-US" b="1" baseline="-25000">
                <a:solidFill>
                  <a:srgbClr val="CC3300"/>
                </a:solidFill>
              </a:rPr>
              <a:t>2</a:t>
            </a:r>
            <a:r>
              <a:rPr lang="en-US" b="1">
                <a:solidFill>
                  <a:srgbClr val="CC3300"/>
                </a:solidFill>
              </a:rPr>
              <a:t> </a:t>
            </a:r>
            <a:r>
              <a:rPr lang="en-US"/>
              <a:t>to cerebrospinal fluid »» hydrated to carbonic acid »» liberates H</a:t>
            </a:r>
            <a:r>
              <a:rPr lang="en-US" baseline="30000"/>
              <a:t>+</a:t>
            </a:r>
            <a:r>
              <a:rPr lang="en-US"/>
              <a:t> (CS fluid cannot buffer) »»  pH of CS fluid drops, exciting central chemoreceptors »» </a:t>
            </a:r>
            <a:r>
              <a:rPr lang="en-US">
                <a:solidFill>
                  <a:srgbClr val="CC3300"/>
                </a:solidFill>
              </a:rPr>
              <a:t>increased rate &amp; depth of breathing</a:t>
            </a:r>
            <a:endParaRPr lang="en-US">
              <a:solidFill>
                <a:srgbClr val="CC6600"/>
              </a:solidFill>
            </a:endParaRPr>
          </a:p>
          <a:p>
            <a:pPr marL="228600" indent="-228600" algn="ctr" eaLnBrk="0" hangingPunct="0"/>
            <a:r>
              <a:rPr lang="en-US" b="1">
                <a:solidFill>
                  <a:srgbClr val="CC3300"/>
                </a:solidFill>
              </a:rPr>
              <a:t>hypercapnia </a:t>
            </a:r>
            <a:r>
              <a:rPr lang="en-US"/>
              <a:t>= increased PCO</a:t>
            </a:r>
            <a:r>
              <a:rPr lang="en-US" baseline="-25000"/>
              <a:t>2</a:t>
            </a:r>
            <a:r>
              <a:rPr lang="en-US"/>
              <a:t>  </a:t>
            </a:r>
          </a:p>
          <a:p>
            <a:pPr marL="228600" indent="-228600" algn="ctr" eaLnBrk="0" hangingPunct="0"/>
            <a:r>
              <a:rPr lang="en-US" b="1">
                <a:solidFill>
                  <a:srgbClr val="CC3300"/>
                </a:solidFill>
              </a:rPr>
              <a:t>hyperventilation</a:t>
            </a:r>
            <a:r>
              <a:rPr lang="en-US"/>
              <a:t> = increased rate/depth of breathing</a:t>
            </a:r>
          </a:p>
          <a:p>
            <a:pPr marL="228600" indent="-228600" eaLnBrk="0" hangingPunct="0"/>
            <a:r>
              <a:rPr lang="en-US"/>
              <a:t>•  hyperventilation is self-limiting:  ends when PCO</a:t>
            </a:r>
            <a:r>
              <a:rPr lang="en-US" baseline="-25000"/>
              <a:t>2</a:t>
            </a:r>
            <a:r>
              <a:rPr lang="en-US"/>
              <a:t> back to normal</a:t>
            </a:r>
          </a:p>
          <a:p>
            <a:pPr marL="228600" indent="-228600" algn="ctr" eaLnBrk="0" hangingPunct="0"/>
            <a:r>
              <a:rPr lang="en-US" b="1" i="1">
                <a:solidFill>
                  <a:srgbClr val="008080"/>
                </a:solidFill>
              </a:rPr>
              <a:t>Note that H+ is trigger for chemoreceptors (even tho initiated by increased CO</a:t>
            </a:r>
            <a:r>
              <a:rPr lang="en-US" b="1" i="1" baseline="-25000">
                <a:solidFill>
                  <a:srgbClr val="008080"/>
                </a:solidFill>
              </a:rPr>
              <a:t>2</a:t>
            </a:r>
            <a:r>
              <a:rPr lang="en-US" b="1" i="1">
                <a:solidFill>
                  <a:srgbClr val="008080"/>
                </a:solidFill>
              </a:rPr>
              <a:t>);  “. . . control of breathing during rest is aimed primarily at regulating [H+] in brain”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>
            <a:spLocks noChangeArrowheads="1"/>
          </p:cNvSpPr>
          <p:nvPr/>
        </p:nvSpPr>
        <p:spPr bwMode="auto">
          <a:xfrm>
            <a:off x="401638" y="539750"/>
            <a:ext cx="8342312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 u="sng">
                <a:solidFill>
                  <a:srgbClr val="CC3300"/>
                </a:solidFill>
              </a:rPr>
              <a:t>Influence of PO</a:t>
            </a:r>
            <a:r>
              <a:rPr lang="en-US" i="1" u="sng" baseline="-25000">
                <a:solidFill>
                  <a:srgbClr val="CC3300"/>
                </a:solidFill>
              </a:rPr>
              <a:t>2</a:t>
            </a:r>
            <a:r>
              <a:rPr lang="en-US" i="1" u="sng">
                <a:solidFill>
                  <a:srgbClr val="CC3300"/>
                </a:solidFill>
              </a:rPr>
              <a:t>:</a:t>
            </a:r>
            <a:endParaRPr lang="en-US" i="1" u="sng"/>
          </a:p>
          <a:p>
            <a:r>
              <a:rPr lang="en-US"/>
              <a:t>•  arterial oxygen sensors in aortic bodies (aortic arch) &amp; carotid bodies </a:t>
            </a:r>
          </a:p>
          <a:p>
            <a:r>
              <a:rPr lang="en-US"/>
              <a:t>•  small changes just increase sensitivity of receptors to PCO</a:t>
            </a:r>
            <a:r>
              <a:rPr lang="en-US" baseline="-25000"/>
              <a:t>2</a:t>
            </a:r>
          </a:p>
          <a:p>
            <a:r>
              <a:rPr lang="en-US"/>
              <a:t>•  need large drop in PO</a:t>
            </a:r>
            <a:r>
              <a:rPr lang="en-US" baseline="-25000"/>
              <a:t>2</a:t>
            </a:r>
            <a:r>
              <a:rPr lang="en-US"/>
              <a:t> (to </a:t>
            </a:r>
            <a:r>
              <a:rPr lang="en-US" u="sng"/>
              <a:t>&lt;</a:t>
            </a:r>
            <a:r>
              <a:rPr lang="en-US"/>
              <a:t> 60 mm Hg) before a major stimulus for increased ventilation (Hb saturated at PO</a:t>
            </a:r>
            <a:r>
              <a:rPr lang="en-US" baseline="-25000"/>
              <a:t>2</a:t>
            </a:r>
            <a:r>
              <a:rPr lang="en-US"/>
              <a:t> </a:t>
            </a:r>
            <a:r>
              <a:rPr lang="en-US" u="sng"/>
              <a:t>&gt;</a:t>
            </a:r>
            <a:r>
              <a:rPr lang="en-US"/>
              <a:t> 60 mm Hg)</a:t>
            </a:r>
          </a:p>
          <a:p>
            <a:endParaRPr lang="en-US" b="1" i="1" u="sng">
              <a:solidFill>
                <a:srgbClr val="CC3300"/>
              </a:solidFill>
            </a:endParaRPr>
          </a:p>
          <a:p>
            <a:r>
              <a:rPr lang="en-US" b="1" i="1" u="sng">
                <a:solidFill>
                  <a:srgbClr val="CC3300"/>
                </a:solidFill>
              </a:rPr>
              <a:t>Clinical application:</a:t>
            </a:r>
            <a:r>
              <a:rPr lang="en-US"/>
              <a:t>  emphysema, chronic bronchitis:  chronically elevated PCO</a:t>
            </a:r>
            <a:r>
              <a:rPr lang="en-US" baseline="-25000"/>
              <a:t>2</a:t>
            </a:r>
            <a:r>
              <a:rPr lang="en-US"/>
              <a:t>  »»  chemoreceptors become nonresponsive &amp; PO</a:t>
            </a:r>
            <a:r>
              <a:rPr lang="en-US" baseline="-25000"/>
              <a:t>2</a:t>
            </a:r>
            <a:r>
              <a:rPr lang="en-US"/>
              <a:t> takes over (</a:t>
            </a:r>
            <a:r>
              <a:rPr lang="en-US" i="1">
                <a:solidFill>
                  <a:srgbClr val="CC3300"/>
                </a:solidFill>
              </a:rPr>
              <a:t>what is hypoxic drive??</a:t>
            </a:r>
            <a:r>
              <a:rPr lang="en-US"/>
              <a:t>)</a:t>
            </a:r>
          </a:p>
        </p:txBody>
      </p:sp>
      <p:sp>
        <p:nvSpPr>
          <p:cNvPr id="53251" name="Rectangle 5"/>
          <p:cNvSpPr>
            <a:spLocks noChangeArrowheads="1"/>
          </p:cNvSpPr>
          <p:nvPr/>
        </p:nvSpPr>
        <p:spPr bwMode="auto">
          <a:xfrm>
            <a:off x="439738" y="4375150"/>
            <a:ext cx="817245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/>
            <a:r>
              <a:rPr lang="en-US" u="sng">
                <a:solidFill>
                  <a:srgbClr val="008080"/>
                </a:solidFill>
              </a:rPr>
              <a:t>Dorsal Respiratory Group (DRG)</a:t>
            </a:r>
            <a:endParaRPr lang="en-US">
              <a:solidFill>
                <a:srgbClr val="008080"/>
              </a:solidFill>
            </a:endParaRPr>
          </a:p>
          <a:p>
            <a:pPr marL="223838" indent="-223838"/>
            <a:r>
              <a:rPr lang="en-US"/>
              <a:t>•  DRG used to be thought of as the inspiratory centre – now VRG recognized to have that function  </a:t>
            </a:r>
          </a:p>
          <a:p>
            <a:pPr marL="223838" indent="-223838"/>
            <a:r>
              <a:rPr lang="en-US"/>
              <a:t>•  role in integrating incoming information from peripheral stretch and chemoreceptors</a:t>
            </a:r>
          </a:p>
          <a:p>
            <a:pPr marL="223838" indent="-223838"/>
            <a:r>
              <a:rPr lang="en-US"/>
              <a:t>•  still not completely understood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420688" cy="90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Clip" r:id="rId3" imgW="1857600" imgH="3995640" progId="">
                  <p:embed/>
                </p:oleObj>
              </mc:Choice>
              <mc:Fallback>
                <p:oleObj name="Clip" r:id="rId3" imgW="1857600" imgH="399564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420688" cy="906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0" y="5907088"/>
          <a:ext cx="420688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Clip" r:id="rId5" imgW="1857600" imgH="3995640" progId="">
                  <p:embed/>
                </p:oleObj>
              </mc:Choice>
              <mc:Fallback>
                <p:oleObj name="Clip" r:id="rId5" imgW="1857600" imgH="3995640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907088"/>
                        <a:ext cx="420688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8667750" y="0"/>
          <a:ext cx="420688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Clip" r:id="rId6" imgW="1857600" imgH="3995640" progId="">
                  <p:embed/>
                </p:oleObj>
              </mc:Choice>
              <mc:Fallback>
                <p:oleObj name="Clip" r:id="rId6" imgW="1857600" imgH="3995640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7750" y="0"/>
                        <a:ext cx="420688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8667750" y="5907088"/>
          <a:ext cx="420688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Clip" r:id="rId7" imgW="1857600" imgH="3995640" progId="">
                  <p:embed/>
                </p:oleObj>
              </mc:Choice>
              <mc:Fallback>
                <p:oleObj name="Clip" r:id="rId7" imgW="1857600" imgH="3995640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7750" y="5907088"/>
                        <a:ext cx="420688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522288" y="573088"/>
            <a:ext cx="8272462" cy="59039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</a:rPr>
              <a:t>1  Why does a stab wound to the chest cause the lung to collapse?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 a)  the injury increases surface tension within the alveoli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 b)  the intrapleural pressure increases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 c)  pressure within the lung increases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 d)  surface tension within the alveoli increases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endParaRPr lang="en-US"/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</a:rPr>
              <a:t>3.  How is most carbon dioxide transported in the blood?</a:t>
            </a:r>
            <a:endParaRPr lang="en-US"/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 a)  by hemoglobin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 b)  as bicarbonate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 c)  by pulmonary surfactants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 d)  dissolved in plasma 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endParaRPr lang="en-US"/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</a:rPr>
              <a:t>4.  Which group is incorrect?</a:t>
            </a:r>
            <a:endParaRPr lang="en-US"/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a)  pulmonary volumes:  tidal, inspiratory reserve, expiratory reserve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b)  paranasal sinuses:  frontal, maxillary, sphenoidal, ethmoidal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c)  parts of the pharynx:  oropharynx, nasopharynx, laryngopharynx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    d)  none of the above</a:t>
            </a:r>
          </a:p>
        </p:txBody>
      </p:sp>
      <p:sp>
        <p:nvSpPr>
          <p:cNvPr id="1031" name="Text Box 7" descr="Newsprint"/>
          <p:cNvSpPr txBox="1">
            <a:spLocks noChangeArrowheads="1"/>
          </p:cNvSpPr>
          <p:nvPr/>
        </p:nvSpPr>
        <p:spPr bwMode="auto">
          <a:xfrm>
            <a:off x="7246938" y="6332538"/>
            <a:ext cx="1295400" cy="244475"/>
          </a:xfrm>
          <a:prstGeom prst="rect">
            <a:avLst/>
          </a:prstGeom>
          <a:blipFill dpi="0" rotWithShape="0">
            <a:blip r:embed="rId8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440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0" fill="hold"/>
                                        <p:tgtEl>
                                          <p:spTgt spid="440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00" fill="hold"/>
                                        <p:tgtEl>
                                          <p:spTgt spid="4403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76200" y="161925"/>
            <a:ext cx="8915400" cy="54927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990000"/>
                </a:solidFill>
              </a:rPr>
              <a:t>6.19 Indicate the effects of the following factors on respiration:  Hering Breuer reflex, hypothalamus, cortex</a:t>
            </a:r>
          </a:p>
        </p:txBody>
      </p:sp>
      <p:sp>
        <p:nvSpPr>
          <p:cNvPr id="54275" name="Text Box 3" descr="Newsprint"/>
          <p:cNvSpPr txBox="1">
            <a:spLocks noChangeArrowheads="1"/>
          </p:cNvSpPr>
          <p:nvPr/>
        </p:nvSpPr>
        <p:spPr bwMode="auto">
          <a:xfrm>
            <a:off x="7467600" y="65532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185738" y="822325"/>
            <a:ext cx="8685212" cy="2657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u="sng">
                <a:solidFill>
                  <a:srgbClr val="990000"/>
                </a:solidFill>
              </a:rPr>
              <a:t>Hering Breuer Reflex (Inflation Reflex)</a:t>
            </a:r>
          </a:p>
          <a:p>
            <a:pPr marL="228600" indent="-228600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stretch receptors in visceral pleurae &amp; conducting passages stimulated  when lungs inflate strongly</a:t>
            </a:r>
          </a:p>
          <a:p>
            <a:pPr marL="228600" indent="-228600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send inhibitory impulses to medullary respiratory centres to terminate inspiration and allow expiration</a:t>
            </a:r>
          </a:p>
          <a:p>
            <a:pPr marL="228600" indent="-228600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lungs recoil, stretch receptors become quiet; inspiration initiated again</a:t>
            </a:r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reflex thought to be more </a:t>
            </a:r>
            <a:r>
              <a:rPr lang="en-US" b="1">
                <a:solidFill>
                  <a:srgbClr val="990000"/>
                </a:solidFill>
              </a:rPr>
              <a:t>protective</a:t>
            </a:r>
            <a:r>
              <a:rPr lang="en-US"/>
              <a:t> (overstretching of lungs) than a feature of normal regulation because threshold in humans is very high</a:t>
            </a:r>
            <a:endParaRPr lang="en-US" u="sng"/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150813" y="3751263"/>
            <a:ext cx="8961437" cy="2682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8925" indent="-28892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u="sng">
                <a:solidFill>
                  <a:srgbClr val="008080"/>
                </a:solidFill>
              </a:rPr>
              <a:t>Hypothalamic Controls</a:t>
            </a:r>
          </a:p>
          <a:p>
            <a:pPr marL="288925" indent="-28892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involuntary:  strong emotions/pain (eg gasp, breath-holding when angry,. . )</a:t>
            </a:r>
          </a:p>
          <a:p>
            <a:pPr marL="288925" indent="-28892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u="sng">
                <a:solidFill>
                  <a:srgbClr val="008080"/>
                </a:solidFill>
              </a:rPr>
              <a:t>Cortical Controls</a:t>
            </a:r>
          </a:p>
          <a:p>
            <a:pPr marL="288925" indent="-28892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instances of conscious control over rate/depth of breathing (eg: holding breath, deciding to take a deep breath)</a:t>
            </a:r>
          </a:p>
          <a:p>
            <a:pPr marL="288925" indent="-28892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bypass medullary centres:  direct signals from cerebral motor cortex to motor neurons that stimulate respiratory muscles</a:t>
            </a:r>
          </a:p>
          <a:p>
            <a:pPr marL="288925" indent="-288925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when [CO</a:t>
            </a:r>
            <a:r>
              <a:rPr lang="en-US" baseline="-25000"/>
              <a:t>2</a:t>
            </a:r>
            <a:r>
              <a:rPr lang="en-US"/>
              <a:t>] in blood too high, respiratory centres take over</a:t>
            </a:r>
            <a:endParaRPr lang="en-US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23_2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032" t="3125" r="3000" b="6250"/>
          <a:stretch>
            <a:fillRect/>
          </a:stretch>
        </p:blipFill>
        <p:spPr bwMode="auto">
          <a:xfrm>
            <a:off x="3122613" y="0"/>
            <a:ext cx="5365750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Text Box 4"/>
          <p:cNvSpPr txBox="1">
            <a:spLocks noChangeArrowheads="1"/>
          </p:cNvSpPr>
          <p:nvPr/>
        </p:nvSpPr>
        <p:spPr bwMode="auto">
          <a:xfrm>
            <a:off x="211138" y="1690688"/>
            <a:ext cx="30162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800" b="1"/>
              <a:t>Fig. 22.25:</a:t>
            </a:r>
            <a:r>
              <a:rPr lang="en-US" sz="1800"/>
              <a:t>  Neural and chemical influences on brain stem respiratory centres</a:t>
            </a:r>
          </a:p>
        </p:txBody>
      </p:sp>
      <p:sp>
        <p:nvSpPr>
          <p:cNvPr id="55300" name="Text Box 9"/>
          <p:cNvSpPr txBox="1">
            <a:spLocks noChangeArrowheads="1"/>
          </p:cNvSpPr>
          <p:nvPr/>
        </p:nvSpPr>
        <p:spPr bwMode="auto">
          <a:xfrm>
            <a:off x="1588" y="5113338"/>
            <a:ext cx="9142412" cy="1690687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i="1" u="sng">
                <a:solidFill>
                  <a:srgbClr val="CC3300"/>
                </a:solidFill>
              </a:rPr>
              <a:t>Some consequences:</a:t>
            </a:r>
            <a:endParaRPr lang="en-US" i="1" u="sng"/>
          </a:p>
          <a:p>
            <a:pPr marL="228600" indent="-228600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CC3300"/>
                </a:solidFill>
              </a:rPr>
              <a:t>1) </a:t>
            </a:r>
            <a:r>
              <a:rPr lang="en-US" b="1">
                <a:solidFill>
                  <a:srgbClr val="CC3300"/>
                </a:solidFill>
              </a:rPr>
              <a:t>Anxiety attacks:</a:t>
            </a:r>
            <a:r>
              <a:rPr lang="en-US" b="1"/>
              <a:t> </a:t>
            </a:r>
            <a:r>
              <a:rPr lang="en-US"/>
              <a:t>hyperventilate involuntarily </a:t>
            </a:r>
            <a:r>
              <a:rPr lang="en-US">
                <a:sym typeface="Symbol" pitchFamily="18" charset="2"/>
              </a:rPr>
              <a:t></a:t>
            </a:r>
            <a:r>
              <a:rPr lang="en-US"/>
              <a:t> </a:t>
            </a:r>
            <a:r>
              <a:rPr lang="en-US" b="1">
                <a:solidFill>
                  <a:srgbClr val="CC3300"/>
                </a:solidFill>
              </a:rPr>
              <a:t>hypocapnia</a:t>
            </a:r>
            <a:r>
              <a:rPr lang="en-US"/>
              <a:t> </a:t>
            </a:r>
            <a:r>
              <a:rPr lang="en-US">
                <a:sym typeface="Symbol" pitchFamily="18" charset="2"/>
              </a:rPr>
              <a:t></a:t>
            </a:r>
            <a:r>
              <a:rPr lang="en-US"/>
              <a:t> cerebral vessels constrict </a:t>
            </a:r>
            <a:r>
              <a:rPr lang="en-US">
                <a:sym typeface="Symbol" pitchFamily="18" charset="2"/>
              </a:rPr>
              <a:t></a:t>
            </a:r>
            <a:r>
              <a:rPr lang="en-US"/>
              <a:t> cerebral ischemia </a:t>
            </a:r>
            <a:r>
              <a:rPr lang="en-US">
                <a:sym typeface="Symbol" pitchFamily="18" charset="2"/>
              </a:rPr>
              <a:t></a:t>
            </a:r>
            <a:r>
              <a:rPr lang="en-US"/>
              <a:t> dizzy, faint  (</a:t>
            </a:r>
            <a:r>
              <a:rPr lang="en-US" i="1">
                <a:solidFill>
                  <a:srgbClr val="CC3300"/>
                </a:solidFill>
              </a:rPr>
              <a:t>how to handle this??</a:t>
            </a:r>
            <a:r>
              <a:rPr lang="en-US"/>
              <a:t>)</a:t>
            </a:r>
          </a:p>
          <a:p>
            <a:pPr marL="228600" indent="-228600" eaLnBrk="0" hangingPunct="0">
              <a:lnSpc>
                <a:spcPct val="85000"/>
              </a:lnSpc>
              <a:spcBef>
                <a:spcPct val="50000"/>
              </a:spcBef>
              <a:buFontTx/>
              <a:buAutoNum type="arabicParenR" startAt="2"/>
            </a:pPr>
            <a:r>
              <a:rPr lang="en-US" b="1">
                <a:solidFill>
                  <a:srgbClr val="CC3300"/>
                </a:solidFill>
              </a:rPr>
              <a:t>Low PCO</a:t>
            </a:r>
            <a:r>
              <a:rPr lang="en-US" b="1" baseline="-25000">
                <a:solidFill>
                  <a:srgbClr val="CC3300"/>
                </a:solidFill>
              </a:rPr>
              <a:t>2</a:t>
            </a:r>
            <a:r>
              <a:rPr lang="en-US" b="1">
                <a:solidFill>
                  <a:srgbClr val="CC3300"/>
                </a:solidFill>
              </a:rPr>
              <a:t>:</a:t>
            </a:r>
            <a:r>
              <a:rPr lang="en-US" b="1"/>
              <a:t>  </a:t>
            </a:r>
            <a:r>
              <a:rPr lang="en-US"/>
              <a:t>respiration inhibited (hypoventilation) »» can have periods of apnea </a:t>
            </a:r>
            <a:r>
              <a:rPr lang="en-US">
                <a:sym typeface="Symbol" pitchFamily="18" charset="2"/>
              </a:rPr>
              <a:t></a:t>
            </a:r>
            <a:r>
              <a:rPr lang="en-US"/>
              <a:t> increased PCO</a:t>
            </a:r>
            <a:r>
              <a:rPr lang="en-US" baseline="-25000"/>
              <a:t>2</a:t>
            </a:r>
            <a:r>
              <a:rPr lang="en-US"/>
              <a:t> stimulates respiration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0" y="206375"/>
            <a:ext cx="9142413" cy="44894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 u="sng">
                <a:solidFill>
                  <a:srgbClr val="3366FF"/>
                </a:solidFill>
              </a:rPr>
              <a:t>Arterial pH:</a:t>
            </a:r>
            <a:endParaRPr lang="en-US"/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pH can alter breathing even if PCO</a:t>
            </a:r>
            <a:r>
              <a:rPr lang="en-US" baseline="-25000"/>
              <a:t>2</a:t>
            </a:r>
            <a:r>
              <a:rPr lang="en-US"/>
              <a:t> &amp; PO</a:t>
            </a:r>
            <a:r>
              <a:rPr lang="en-US" baseline="-25000"/>
              <a:t>2</a:t>
            </a:r>
            <a:r>
              <a:rPr lang="en-US"/>
              <a:t> are normal (eg: lactic acid, ketone bodies)</a:t>
            </a:r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H</a:t>
            </a:r>
            <a:r>
              <a:rPr lang="en-US" baseline="30000"/>
              <a:t>+</a:t>
            </a:r>
            <a:r>
              <a:rPr lang="en-US"/>
              <a:t> diffuses poorly into CS fluid; effects of low pH mediated by increased PCO</a:t>
            </a:r>
            <a:r>
              <a:rPr lang="en-US" baseline="-25000"/>
              <a:t>2</a:t>
            </a:r>
            <a:endParaRPr lang="en-US"/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•  increased respiration in response to blood pH via </a:t>
            </a:r>
            <a:r>
              <a:rPr lang="en-US" b="1">
                <a:solidFill>
                  <a:srgbClr val="3366FF"/>
                </a:solidFill>
              </a:rPr>
              <a:t>peripheral</a:t>
            </a:r>
            <a:r>
              <a:rPr lang="en-US"/>
              <a:t> receptors</a:t>
            </a:r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>
                <a:solidFill>
                  <a:schemeClr val="accent2"/>
                </a:solidFill>
              </a:rPr>
              <a:t>In summary:</a:t>
            </a:r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(i)  body’s need to get rid of CO</a:t>
            </a:r>
            <a:r>
              <a:rPr lang="en-US" baseline="-25000"/>
              <a:t>2</a:t>
            </a:r>
            <a:r>
              <a:rPr lang="en-US"/>
              <a:t> is driving factor</a:t>
            </a:r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(ii)  normal conditions:  low PO</a:t>
            </a:r>
            <a:r>
              <a:rPr lang="en-US" baseline="-25000"/>
              <a:t>2</a:t>
            </a:r>
            <a:r>
              <a:rPr lang="en-US"/>
              <a:t> just augments effect of hi PCO</a:t>
            </a:r>
            <a:r>
              <a:rPr lang="en-US" baseline="-25000"/>
              <a:t>2</a:t>
            </a:r>
            <a:r>
              <a:rPr lang="en-US"/>
              <a:t> &amp; high PO</a:t>
            </a:r>
            <a:r>
              <a:rPr lang="en-US" baseline="-25000"/>
              <a:t>2</a:t>
            </a:r>
            <a:r>
              <a:rPr lang="en-US"/>
              <a:t> decreases effectiveness of PCO</a:t>
            </a:r>
            <a:r>
              <a:rPr lang="en-US" baseline="-25000"/>
              <a:t>2</a:t>
            </a:r>
            <a:r>
              <a:rPr lang="en-US"/>
              <a:t> stimulation</a:t>
            </a:r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(iii) PO</a:t>
            </a:r>
            <a:r>
              <a:rPr lang="en-US" baseline="-25000"/>
              <a:t>2</a:t>
            </a:r>
            <a:r>
              <a:rPr lang="en-US"/>
              <a:t> &lt; 60 mm Hg »» hypoxic drive via peripheral chemoreceptors</a:t>
            </a:r>
          </a:p>
          <a:p>
            <a:pPr marL="228600" indent="-228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/>
              <a:t>(iv)  arterial pH acts via peripheral receptors; no direct influence in central receptors</a:t>
            </a:r>
            <a:endParaRPr lang="en-US" i="1" u="sng"/>
          </a:p>
        </p:txBody>
      </p:sp>
      <p:sp>
        <p:nvSpPr>
          <p:cNvPr id="56323" name="Text Box 4" descr="Newsprint"/>
          <p:cNvSpPr txBox="1">
            <a:spLocks noChangeArrowheads="1"/>
          </p:cNvSpPr>
          <p:nvPr/>
        </p:nvSpPr>
        <p:spPr bwMode="auto">
          <a:xfrm>
            <a:off x="7269163" y="6142038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365125" y="4659313"/>
            <a:ext cx="13509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solidFill>
                  <a:schemeClr val="accent1">
                    <a:lumMod val="25000"/>
                  </a:schemeClr>
                </a:solidFill>
              </a:rPr>
              <a:t>Fig. 22.25</a:t>
            </a:r>
            <a:endParaRPr lang="en-CA" b="1" dirty="0">
              <a:solidFill>
                <a:schemeClr val="accent1">
                  <a:lumMod val="25000"/>
                </a:schemeClr>
              </a:solidFill>
            </a:endParaRPr>
          </a:p>
        </p:txBody>
      </p:sp>
      <p:pic>
        <p:nvPicPr>
          <p:cNvPr id="57347" name="Picture 4" descr="E:\Chapter_22\B_JPEG_Images_and_Tables\a_labeled\figure_22_25_labeled.jpg"/>
          <p:cNvPicPr>
            <a:picLocks noChangeAspect="1" noChangeArrowheads="1"/>
          </p:cNvPicPr>
          <p:nvPr/>
        </p:nvPicPr>
        <p:blipFill>
          <a:blip r:embed="rId2" cstate="print"/>
          <a:srcRect t="1761" b="4892"/>
          <a:stretch>
            <a:fillRect/>
          </a:stretch>
        </p:blipFill>
        <p:spPr bwMode="auto">
          <a:xfrm>
            <a:off x="2079625" y="9525"/>
            <a:ext cx="6854825" cy="680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4"/>
          <p:cNvSpPr txBox="1">
            <a:spLocks noChangeArrowheads="1"/>
          </p:cNvSpPr>
          <p:nvPr/>
        </p:nvSpPr>
        <p:spPr bwMode="auto">
          <a:xfrm>
            <a:off x="111125" y="95250"/>
            <a:ext cx="8915400" cy="306387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0000CC"/>
                </a:solidFill>
              </a:rPr>
              <a:t>6.21  Discuss the mechanisms controlling respiration during intense exercise</a:t>
            </a: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geared to intensity &amp; duration of exercise</a:t>
            </a: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tremendous increase in O</a:t>
            </a:r>
            <a:r>
              <a:rPr lang="en-US" baseline="-25000"/>
              <a:t>2</a:t>
            </a:r>
            <a:r>
              <a:rPr lang="en-US"/>
              <a:t> consumption &amp; CO</a:t>
            </a:r>
            <a:r>
              <a:rPr lang="en-US" baseline="-25000"/>
              <a:t>2</a:t>
            </a:r>
            <a:r>
              <a:rPr lang="en-US"/>
              <a:t> production</a:t>
            </a:r>
          </a:p>
          <a:p>
            <a:pPr marL="228600" indent="-2286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/>
              <a:t>How does </a:t>
            </a:r>
            <a:r>
              <a:rPr lang="en-US" b="1" i="1">
                <a:solidFill>
                  <a:srgbClr val="0000CC"/>
                </a:solidFill>
              </a:rPr>
              <a:t>hyperpnea</a:t>
            </a:r>
            <a:r>
              <a:rPr lang="en-US" b="1" i="1"/>
              <a:t> differ from </a:t>
            </a:r>
            <a:r>
              <a:rPr lang="en-US" b="1" i="1">
                <a:solidFill>
                  <a:srgbClr val="0000CC"/>
                </a:solidFill>
              </a:rPr>
              <a:t>hyperventilation</a:t>
            </a:r>
            <a:r>
              <a:rPr lang="en-US" b="1" i="1"/>
              <a:t>???</a:t>
            </a: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respiratory changes </a:t>
            </a:r>
            <a:r>
              <a:rPr lang="en-US" b="1"/>
              <a:t>not</a:t>
            </a:r>
            <a:r>
              <a:rPr lang="en-US"/>
              <a:t> elicited by increased PCO</a:t>
            </a:r>
            <a:r>
              <a:rPr lang="en-US" baseline="-25000"/>
              <a:t>2</a:t>
            </a:r>
            <a:r>
              <a:rPr lang="en-US"/>
              <a:t>/ decreased PO</a:t>
            </a:r>
            <a:r>
              <a:rPr lang="en-US" baseline="-25000"/>
              <a:t>2</a:t>
            </a:r>
            <a:r>
              <a:rPr lang="en-US"/>
              <a:t> or pH:</a:t>
            </a: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(i) ventilation increases abruptly, then gradual rise to steady state; post-exercise, decreases abruptly then gradual decline to pre-exercise levels</a:t>
            </a: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  (ii) venous levels change, but arterial PO</a:t>
            </a:r>
            <a:r>
              <a:rPr lang="en-US" baseline="-25000"/>
              <a:t>2</a:t>
            </a:r>
            <a:r>
              <a:rPr lang="en-US"/>
              <a:t> &amp; PCO</a:t>
            </a:r>
            <a:r>
              <a:rPr lang="en-US" baseline="-25000"/>
              <a:t>2</a:t>
            </a:r>
            <a:r>
              <a:rPr lang="en-US"/>
              <a:t> remain ~constant</a:t>
            </a:r>
            <a:endParaRPr lang="en-US" b="1"/>
          </a:p>
        </p:txBody>
      </p:sp>
      <p:pic>
        <p:nvPicPr>
          <p:cNvPr id="5837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5263" y="4008438"/>
            <a:ext cx="2465387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5" descr="Newsprint"/>
          <p:cNvSpPr txBox="1">
            <a:spLocks noChangeArrowheads="1"/>
          </p:cNvSpPr>
          <p:nvPr/>
        </p:nvSpPr>
        <p:spPr bwMode="auto">
          <a:xfrm>
            <a:off x="7620000" y="62484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59395" name="Text Box 6"/>
          <p:cNvSpPr txBox="1">
            <a:spLocks noChangeArrowheads="1"/>
          </p:cNvSpPr>
          <p:nvPr/>
        </p:nvSpPr>
        <p:spPr bwMode="auto">
          <a:xfrm>
            <a:off x="2637506" y="4109620"/>
            <a:ext cx="4098925" cy="2170113"/>
          </a:xfrm>
          <a:prstGeom prst="rect">
            <a:avLst/>
          </a:prstGeom>
          <a:solidFill>
            <a:schemeClr val="bg1"/>
          </a:solidFill>
          <a:ln w="19050">
            <a:solidFill>
              <a:srgbClr val="FF7C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FF7C80"/>
                </a:solidFill>
              </a:rPr>
              <a:t>Respiration Rates:</a:t>
            </a:r>
            <a:endParaRPr lang="en-US" u="sng"/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Newborns	40-80/min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Infants		~30/min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5 years		~25/min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adults		12-18/min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/>
              <a:t>old age		&gt;12-18/min</a:t>
            </a:r>
            <a:endParaRPr lang="en-US" u="sng"/>
          </a:p>
        </p:txBody>
      </p:sp>
      <p:sp>
        <p:nvSpPr>
          <p:cNvPr id="59396" name="Text Box 5"/>
          <p:cNvSpPr txBox="1">
            <a:spLocks noChangeArrowheads="1"/>
          </p:cNvSpPr>
          <p:nvPr/>
        </p:nvSpPr>
        <p:spPr bwMode="auto">
          <a:xfrm>
            <a:off x="98425" y="287338"/>
            <a:ext cx="8945563" cy="2905924"/>
          </a:xfrm>
          <a:prstGeom prst="rect">
            <a:avLst/>
          </a:prstGeom>
          <a:solidFill>
            <a:schemeClr val="bg1"/>
          </a:solidFill>
          <a:ln w="3175">
            <a:solidFill>
              <a:srgbClr val="0000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7663" indent="-347663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i="1" u="sng" dirty="0">
                <a:solidFill>
                  <a:srgbClr val="0000CC"/>
                </a:solidFill>
              </a:rPr>
              <a:t>Our present understanding:</a:t>
            </a:r>
            <a:endParaRPr lang="en-US" i="1" u="sng" dirty="0"/>
          </a:p>
          <a:p>
            <a:pPr marL="347663" indent="-347663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00CC"/>
                </a:solidFill>
              </a:rPr>
              <a:t>1)</a:t>
            </a:r>
            <a:r>
              <a:rPr lang="en-US" dirty="0"/>
              <a:t>  abrupt increase = </a:t>
            </a:r>
            <a:r>
              <a:rPr lang="en-US" b="1" dirty="0">
                <a:solidFill>
                  <a:srgbClr val="0000CC"/>
                </a:solidFill>
              </a:rPr>
              <a:t>psychic stimuli</a:t>
            </a:r>
            <a:r>
              <a:rPr lang="en-US" dirty="0"/>
              <a:t> (anticipation) </a:t>
            </a:r>
            <a:r>
              <a:rPr lang="en-US" b="1" dirty="0">
                <a:solidFill>
                  <a:srgbClr val="0000CC"/>
                </a:solidFill>
              </a:rPr>
              <a:t>+</a:t>
            </a:r>
            <a:r>
              <a:rPr lang="en-US" dirty="0"/>
              <a:t> cortical motor activation of skeletal muscles &amp; respiratory centres </a:t>
            </a:r>
            <a:r>
              <a:rPr lang="en-US" b="1" dirty="0">
                <a:solidFill>
                  <a:srgbClr val="0000CC"/>
                </a:solidFill>
              </a:rPr>
              <a:t>+</a:t>
            </a:r>
            <a:r>
              <a:rPr lang="en-US" dirty="0"/>
              <a:t> proprioceptors in moving muscles, tendons &amp; joints stimulate respiratory centres</a:t>
            </a:r>
          </a:p>
          <a:p>
            <a:pPr marL="347663" indent="-347663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00CC"/>
                </a:solidFill>
              </a:rPr>
              <a:t>2)</a:t>
            </a:r>
            <a:r>
              <a:rPr lang="en-US" dirty="0"/>
              <a:t>  gradual increase to steady state: likely due to rate of CO</a:t>
            </a:r>
            <a:r>
              <a:rPr lang="en-US" baseline="-25000" dirty="0"/>
              <a:t>2</a:t>
            </a:r>
            <a:r>
              <a:rPr lang="en-US" dirty="0"/>
              <a:t> delivery to lungs</a:t>
            </a:r>
          </a:p>
          <a:p>
            <a:pPr marL="347663" indent="-347663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CC"/>
                </a:solidFill>
              </a:rPr>
              <a:t>3)</a:t>
            </a:r>
            <a:r>
              <a:rPr lang="en-US"/>
              <a:t>  abrupt decline:  shutting off of neural </a:t>
            </a:r>
            <a:r>
              <a:rPr lang="en-US" smtClean="0"/>
              <a:t>mechanisms</a:t>
            </a:r>
            <a:endParaRPr lang="en-US"/>
          </a:p>
          <a:p>
            <a:pPr marL="347663" indent="-347663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00CC"/>
                </a:solidFill>
              </a:rPr>
              <a:t>4)</a:t>
            </a:r>
            <a:r>
              <a:rPr lang="en-US" dirty="0"/>
              <a:t>  gradual decline to baseline:  repayment of oxygen debt</a:t>
            </a:r>
          </a:p>
          <a:p>
            <a:pPr marL="347663" indent="-347663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00CC"/>
                </a:solidFill>
              </a:rPr>
              <a:t>Why is inhaling pure O</a:t>
            </a:r>
            <a:r>
              <a:rPr lang="en-US" b="1" i="1" baseline="-25000" dirty="0">
                <a:solidFill>
                  <a:srgbClr val="0000CC"/>
                </a:solidFill>
              </a:rPr>
              <a:t>2</a:t>
            </a:r>
            <a:r>
              <a:rPr lang="en-US" b="1" i="1" dirty="0">
                <a:solidFill>
                  <a:srgbClr val="0000CC"/>
                </a:solidFill>
              </a:rPr>
              <a:t> by football players to quickly replenish O</a:t>
            </a:r>
            <a:r>
              <a:rPr lang="en-US" b="1" i="1" baseline="-25000" dirty="0">
                <a:solidFill>
                  <a:srgbClr val="0000CC"/>
                </a:solidFill>
              </a:rPr>
              <a:t>2</a:t>
            </a:r>
            <a:r>
              <a:rPr lang="en-US" b="1" i="1" dirty="0">
                <a:solidFill>
                  <a:srgbClr val="0000CC"/>
                </a:solidFill>
              </a:rPr>
              <a:t>-starved bodies not helpful??</a:t>
            </a:r>
            <a:endParaRPr lang="en-US" i="1" u="sng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3099</Words>
  <Application>Microsoft Office PowerPoint</Application>
  <PresentationFormat>On-screen Show (4:3)</PresentationFormat>
  <Paragraphs>400</Paragraphs>
  <Slides>41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3" baseType="lpstr">
      <vt:lpstr>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jcarnegie</dc:creator>
  <cp:lastModifiedBy>Medtech</cp:lastModifiedBy>
  <cp:revision>9</cp:revision>
  <dcterms:created xsi:type="dcterms:W3CDTF">2012-11-24T02:08:11Z</dcterms:created>
  <dcterms:modified xsi:type="dcterms:W3CDTF">2013-11-22T01:32:47Z</dcterms:modified>
</cp:coreProperties>
</file>