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104"/>
  </p:notesMasterIdLst>
  <p:sldIdLst>
    <p:sldId id="384" r:id="rId2"/>
    <p:sldId id="382" r:id="rId3"/>
    <p:sldId id="388" r:id="rId4"/>
    <p:sldId id="387" r:id="rId5"/>
    <p:sldId id="257" r:id="rId6"/>
    <p:sldId id="269" r:id="rId7"/>
    <p:sldId id="264" r:id="rId8"/>
    <p:sldId id="258" r:id="rId9"/>
    <p:sldId id="412" r:id="rId10"/>
    <p:sldId id="259" r:id="rId11"/>
    <p:sldId id="260" r:id="rId12"/>
    <p:sldId id="275" r:id="rId13"/>
    <p:sldId id="262" r:id="rId14"/>
    <p:sldId id="263" r:id="rId15"/>
    <p:sldId id="271" r:id="rId16"/>
    <p:sldId id="272" r:id="rId17"/>
    <p:sldId id="413" r:id="rId18"/>
    <p:sldId id="407" r:id="rId19"/>
    <p:sldId id="265" r:id="rId20"/>
    <p:sldId id="411" r:id="rId21"/>
    <p:sldId id="406" r:id="rId22"/>
    <p:sldId id="280" r:id="rId23"/>
    <p:sldId id="276" r:id="rId24"/>
    <p:sldId id="288" r:id="rId25"/>
    <p:sldId id="281" r:id="rId26"/>
    <p:sldId id="290" r:id="rId27"/>
    <p:sldId id="295" r:id="rId28"/>
    <p:sldId id="294" r:id="rId29"/>
    <p:sldId id="293" r:id="rId30"/>
    <p:sldId id="278" r:id="rId31"/>
    <p:sldId id="296" r:id="rId32"/>
    <p:sldId id="277" r:id="rId33"/>
    <p:sldId id="297" r:id="rId34"/>
    <p:sldId id="283" r:id="rId35"/>
    <p:sldId id="284" r:id="rId36"/>
    <p:sldId id="287" r:id="rId37"/>
    <p:sldId id="298" r:id="rId38"/>
    <p:sldId id="301" r:id="rId39"/>
    <p:sldId id="299" r:id="rId40"/>
    <p:sldId id="302" r:id="rId41"/>
    <p:sldId id="303" r:id="rId42"/>
    <p:sldId id="304" r:id="rId43"/>
    <p:sldId id="305" r:id="rId44"/>
    <p:sldId id="306" r:id="rId45"/>
    <p:sldId id="307" r:id="rId46"/>
    <p:sldId id="308" r:id="rId47"/>
    <p:sldId id="311" r:id="rId48"/>
    <p:sldId id="323" r:id="rId49"/>
    <p:sldId id="325" r:id="rId50"/>
    <p:sldId id="326" r:id="rId51"/>
    <p:sldId id="327" r:id="rId52"/>
    <p:sldId id="309" r:id="rId53"/>
    <p:sldId id="328" r:id="rId54"/>
    <p:sldId id="330" r:id="rId55"/>
    <p:sldId id="331" r:id="rId56"/>
    <p:sldId id="332" r:id="rId57"/>
    <p:sldId id="316" r:id="rId58"/>
    <p:sldId id="317" r:id="rId59"/>
    <p:sldId id="333" r:id="rId60"/>
    <p:sldId id="338" r:id="rId61"/>
    <p:sldId id="336" r:id="rId62"/>
    <p:sldId id="343" r:id="rId63"/>
    <p:sldId id="342" r:id="rId64"/>
    <p:sldId id="340" r:id="rId65"/>
    <p:sldId id="341" r:id="rId66"/>
    <p:sldId id="345" r:id="rId67"/>
    <p:sldId id="346" r:id="rId68"/>
    <p:sldId id="344" r:id="rId69"/>
    <p:sldId id="408" r:id="rId70"/>
    <p:sldId id="347" r:id="rId71"/>
    <p:sldId id="409" r:id="rId72"/>
    <p:sldId id="348" r:id="rId73"/>
    <p:sldId id="349" r:id="rId74"/>
    <p:sldId id="350" r:id="rId75"/>
    <p:sldId id="404" r:id="rId76"/>
    <p:sldId id="410" r:id="rId77"/>
    <p:sldId id="351" r:id="rId78"/>
    <p:sldId id="352" r:id="rId79"/>
    <p:sldId id="353" r:id="rId80"/>
    <p:sldId id="356" r:id="rId81"/>
    <p:sldId id="357" r:id="rId82"/>
    <p:sldId id="359" r:id="rId83"/>
    <p:sldId id="361" r:id="rId84"/>
    <p:sldId id="363" r:id="rId85"/>
    <p:sldId id="364" r:id="rId86"/>
    <p:sldId id="365" r:id="rId87"/>
    <p:sldId id="367" r:id="rId88"/>
    <p:sldId id="366" r:id="rId89"/>
    <p:sldId id="368" r:id="rId90"/>
    <p:sldId id="369" r:id="rId91"/>
    <p:sldId id="416" r:id="rId92"/>
    <p:sldId id="370" r:id="rId93"/>
    <p:sldId id="371" r:id="rId94"/>
    <p:sldId id="372" r:id="rId95"/>
    <p:sldId id="380" r:id="rId96"/>
    <p:sldId id="381" r:id="rId97"/>
    <p:sldId id="373" r:id="rId98"/>
    <p:sldId id="374" r:id="rId99"/>
    <p:sldId id="375" r:id="rId100"/>
    <p:sldId id="376" r:id="rId101"/>
    <p:sldId id="377" r:id="rId102"/>
    <p:sldId id="378" r:id="rId10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119" autoAdjust="0"/>
    <p:restoredTop sz="57508" autoAdjust="0"/>
  </p:normalViewPr>
  <p:slideViewPr>
    <p:cSldViewPr>
      <p:cViewPr>
        <p:scale>
          <a:sx n="75" d="100"/>
          <a:sy n="75" d="100"/>
        </p:scale>
        <p:origin x="-228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01" Type="http://schemas.openxmlformats.org/officeDocument/2006/relationships/slide" Target="slides/slide100.xml"/><Relationship Id="rId102" Type="http://schemas.openxmlformats.org/officeDocument/2006/relationships/slide" Target="slides/slide101.xml"/><Relationship Id="rId103" Type="http://schemas.openxmlformats.org/officeDocument/2006/relationships/slide" Target="slides/slide102.xml"/><Relationship Id="rId104" Type="http://schemas.openxmlformats.org/officeDocument/2006/relationships/notesMaster" Target="notesMasters/notesMaster1.xml"/><Relationship Id="rId105" Type="http://schemas.openxmlformats.org/officeDocument/2006/relationships/printerSettings" Target="printerSettings/printerSettings1.bin"/><Relationship Id="rId106" Type="http://schemas.openxmlformats.org/officeDocument/2006/relationships/presProps" Target="presProps.xml"/><Relationship Id="rId107"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8" Type="http://schemas.openxmlformats.org/officeDocument/2006/relationships/theme" Target="theme/theme1.xml"/><Relationship Id="rId10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90" Type="http://schemas.openxmlformats.org/officeDocument/2006/relationships/slide" Target="slides/slide89.xml"/><Relationship Id="rId91" Type="http://schemas.openxmlformats.org/officeDocument/2006/relationships/slide" Target="slides/slide90.xml"/><Relationship Id="rId92" Type="http://schemas.openxmlformats.org/officeDocument/2006/relationships/slide" Target="slides/slide91.xml"/><Relationship Id="rId93" Type="http://schemas.openxmlformats.org/officeDocument/2006/relationships/slide" Target="slides/slide92.xml"/><Relationship Id="rId94" Type="http://schemas.openxmlformats.org/officeDocument/2006/relationships/slide" Target="slides/slide93.xml"/><Relationship Id="rId95" Type="http://schemas.openxmlformats.org/officeDocument/2006/relationships/slide" Target="slides/slide94.xml"/><Relationship Id="rId96" Type="http://schemas.openxmlformats.org/officeDocument/2006/relationships/slide" Target="slides/slide95.xml"/><Relationship Id="rId97" Type="http://schemas.openxmlformats.org/officeDocument/2006/relationships/slide" Target="slides/slide96.xml"/><Relationship Id="rId98" Type="http://schemas.openxmlformats.org/officeDocument/2006/relationships/slide" Target="slides/slide97.xml"/><Relationship Id="rId99" Type="http://schemas.openxmlformats.org/officeDocument/2006/relationships/slide" Target="slides/slide9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100" Type="http://schemas.openxmlformats.org/officeDocument/2006/relationships/slide" Target="slides/slide99.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94ADED-8460-4291-82D0-098B2E839C48}" type="datetimeFigureOut">
              <a:rPr lang="en-US" smtClean="0"/>
              <a:pPr/>
              <a:t>2016-06-08</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BA7C25-E483-4569-9D60-BF263156B592}" type="slidenum">
              <a:rPr lang="en-CA" smtClean="0"/>
              <a:pPr/>
              <a:t>‹#›</a:t>
            </a:fld>
            <a:endParaRPr lang="en-CA"/>
          </a:p>
        </p:txBody>
      </p:sp>
    </p:spTree>
    <p:extLst>
      <p:ext uri="{BB962C8B-B14F-4D97-AF65-F5344CB8AC3E}">
        <p14:creationId xmlns:p14="http://schemas.microsoft.com/office/powerpoint/2010/main" val="2206722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6.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8.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9.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0.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2.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3.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4.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5.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6.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7.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8.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9.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0.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1.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2.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3.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4.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5.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6.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7.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8.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9.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0.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1.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1</a:t>
            </a:fld>
            <a:endParaRPr lang="en-CA"/>
          </a:p>
        </p:txBody>
      </p:sp>
    </p:spTree>
    <p:extLst>
      <p:ext uri="{BB962C8B-B14F-4D97-AF65-F5344CB8AC3E}">
        <p14:creationId xmlns:p14="http://schemas.microsoft.com/office/powerpoint/2010/main" val="665802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Jump 100 years and the </a:t>
            </a:r>
            <a:r>
              <a:rPr lang="en-US" dirty="0" err="1" smtClean="0"/>
              <a:t>averge</a:t>
            </a:r>
            <a:r>
              <a:rPr lang="en-US" dirty="0" smtClean="0"/>
              <a:t> urban worker was an office worker</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2</a:t>
            </a:fld>
            <a:endParaRPr lang="en-CA"/>
          </a:p>
        </p:txBody>
      </p:sp>
    </p:spTree>
    <p:extLst>
      <p:ext uri="{BB962C8B-B14F-4D97-AF65-F5344CB8AC3E}">
        <p14:creationId xmlns:p14="http://schemas.microsoft.com/office/powerpoint/2010/main" val="27913323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Mostly </a:t>
            </a:r>
            <a:r>
              <a:rPr lang="en-US" dirty="0" err="1" smtClean="0"/>
              <a:t>labours</a:t>
            </a:r>
            <a:r>
              <a:rPr lang="en-US" dirty="0" smtClean="0"/>
              <a:t>, </a:t>
            </a:r>
            <a:r>
              <a:rPr lang="en-US" dirty="0" err="1" smtClean="0"/>
              <a:t>squaters</a:t>
            </a:r>
            <a:r>
              <a:rPr lang="en-US" dirty="0" smtClean="0"/>
              <a:t>, slums,</a:t>
            </a:r>
            <a:r>
              <a:rPr lang="en-US" baseline="0" dirty="0" smtClean="0"/>
              <a:t> no wet infrastructure, migrating to city from countryside due to less </a:t>
            </a:r>
            <a:r>
              <a:rPr lang="en-US" baseline="0" dirty="0" err="1" smtClean="0"/>
              <a:t>oppertunities</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3</a:t>
            </a:fld>
            <a:endParaRPr lang="en-CA"/>
          </a:p>
        </p:txBody>
      </p:sp>
    </p:spTree>
    <p:extLst>
      <p:ext uri="{BB962C8B-B14F-4D97-AF65-F5344CB8AC3E}">
        <p14:creationId xmlns:p14="http://schemas.microsoft.com/office/powerpoint/2010/main" val="2165137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Rural </a:t>
            </a:r>
            <a:r>
              <a:rPr lang="en-US" dirty="0" err="1" smtClean="0"/>
              <a:t>existance</a:t>
            </a:r>
            <a:r>
              <a:rPr lang="en-US" dirty="0" smtClean="0"/>
              <a:t>: No jobs, </a:t>
            </a:r>
            <a:r>
              <a:rPr lang="en-US" dirty="0" err="1" smtClean="0"/>
              <a:t>oppertunities</a:t>
            </a:r>
            <a:r>
              <a:rPr lang="en-US" dirty="0" smtClean="0"/>
              <a:t> to grow</a:t>
            </a:r>
          </a:p>
          <a:p>
            <a:endParaRPr lang="en-US" dirty="0" smtClean="0"/>
          </a:p>
          <a:p>
            <a:r>
              <a:rPr lang="en-US" dirty="0" smtClean="0"/>
              <a:t>North is blue </a:t>
            </a:r>
          </a:p>
          <a:p>
            <a:r>
              <a:rPr lang="en-US" dirty="0" smtClean="0"/>
              <a:t>South is red (</a:t>
            </a:r>
            <a:r>
              <a:rPr lang="en-US" dirty="0" err="1" smtClean="0"/>
              <a:t>Usally</a:t>
            </a:r>
            <a:r>
              <a:rPr lang="en-US" dirty="0" smtClean="0"/>
              <a:t> 3</a:t>
            </a:r>
            <a:r>
              <a:rPr lang="en-US" baseline="30000" dirty="0" smtClean="0"/>
              <a:t>rd</a:t>
            </a:r>
            <a:r>
              <a:rPr lang="en-US" dirty="0" smtClean="0"/>
              <a:t> world countries, category to follow the first world war after the second</a:t>
            </a:r>
            <a:r>
              <a:rPr lang="en-US" baseline="0" dirty="0" smtClean="0"/>
              <a:t> world war)</a:t>
            </a:r>
          </a:p>
          <a:p>
            <a:endParaRPr lang="en-US" baseline="0" dirty="0" smtClean="0"/>
          </a:p>
          <a:p>
            <a:r>
              <a:rPr lang="en-US" baseline="0" dirty="0" smtClean="0"/>
              <a:t>Neutral Countries: Switzerland(Not so much nowadays), India, Africa</a:t>
            </a:r>
          </a:p>
          <a:p>
            <a:endParaRPr lang="en-US" baseline="0" dirty="0" smtClean="0"/>
          </a:p>
          <a:p>
            <a:r>
              <a:rPr lang="en-US" baseline="0" dirty="0" smtClean="0"/>
              <a:t>Post Colonial: 140 countries in red were all colonized at some point in time</a:t>
            </a:r>
          </a:p>
          <a:p>
            <a:endParaRPr lang="en-US" baseline="0" dirty="0" smtClean="0"/>
          </a:p>
          <a:p>
            <a:r>
              <a:rPr lang="en-US" baseline="0" dirty="0" smtClean="0"/>
              <a:t>THE CORE: North countries</a:t>
            </a:r>
          </a:p>
          <a:p>
            <a:r>
              <a:rPr lang="en-US" baseline="0" dirty="0" smtClean="0"/>
              <a:t>THE PERIFERY: South Countries</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4</a:t>
            </a:fld>
            <a:endParaRPr lang="en-CA"/>
          </a:p>
        </p:txBody>
      </p:sp>
    </p:spTree>
    <p:extLst>
      <p:ext uri="{BB962C8B-B14F-4D97-AF65-F5344CB8AC3E}">
        <p14:creationId xmlns:p14="http://schemas.microsoft.com/office/powerpoint/2010/main" val="1468866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Theatres of Accumulation = Cities</a:t>
            </a:r>
            <a:r>
              <a:rPr lang="en-US" baseline="0" dirty="0" smtClean="0"/>
              <a:t> (population)</a:t>
            </a:r>
          </a:p>
          <a:p>
            <a:endParaRPr lang="en-US" baseline="0" dirty="0" smtClean="0"/>
          </a:p>
          <a:p>
            <a:r>
              <a:rPr lang="en-US" baseline="0" dirty="0" smtClean="0"/>
              <a:t>Cities: Are much like a language, complicated, </a:t>
            </a:r>
            <a:r>
              <a:rPr lang="en-US" baseline="0" dirty="0" err="1" smtClean="0"/>
              <a:t>intraquit</a:t>
            </a:r>
            <a:r>
              <a:rPr lang="en-US" baseline="0" dirty="0" smtClean="0"/>
              <a:t>, never the exact same</a:t>
            </a:r>
          </a:p>
          <a:p>
            <a:endParaRPr lang="en-US" baseline="0" dirty="0" smtClean="0"/>
          </a:p>
          <a:p>
            <a:r>
              <a:rPr lang="en-US" baseline="0" dirty="0" smtClean="0"/>
              <a:t>THE WORLD POPULATION: Is growing at a high rate in the global south: Lifting every other urban population up</a:t>
            </a:r>
          </a:p>
          <a:p>
            <a:endParaRPr lang="en-US" baseline="0" dirty="0" smtClean="0"/>
          </a:p>
          <a:p>
            <a:r>
              <a:rPr lang="en-US" baseline="0" dirty="0" smtClean="0"/>
              <a:t>Whereas the global north: Urban population is steadily increasing</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5</a:t>
            </a:fld>
            <a:endParaRPr lang="en-CA"/>
          </a:p>
        </p:txBody>
      </p:sp>
    </p:spTree>
    <p:extLst>
      <p:ext uri="{BB962C8B-B14F-4D97-AF65-F5344CB8AC3E}">
        <p14:creationId xmlns:p14="http://schemas.microsoft.com/office/powerpoint/2010/main" val="3600427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BA7C25-E483-4569-9D60-BF263156B592}" type="slidenum">
              <a:rPr lang="en-CA" smtClean="0"/>
              <a:pPr/>
              <a:t>6</a:t>
            </a:fld>
            <a:endParaRPr lang="en-CA"/>
          </a:p>
        </p:txBody>
      </p:sp>
    </p:spTree>
    <p:extLst>
      <p:ext uri="{BB962C8B-B14F-4D97-AF65-F5344CB8AC3E}">
        <p14:creationId xmlns:p14="http://schemas.microsoft.com/office/powerpoint/2010/main" val="17337674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Urban population increasing a lot higher in the global south, not so much in north. </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7</a:t>
            </a:fld>
            <a:endParaRPr lang="en-CA"/>
          </a:p>
        </p:txBody>
      </p:sp>
    </p:spTree>
    <p:extLst>
      <p:ext uri="{BB962C8B-B14F-4D97-AF65-F5344CB8AC3E}">
        <p14:creationId xmlns:p14="http://schemas.microsoft.com/office/powerpoint/2010/main" val="25779047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53% of</a:t>
            </a:r>
            <a:r>
              <a:rPr lang="en-US" baseline="0" dirty="0" smtClean="0"/>
              <a:t> the world today lives Urban. Projected to rise to 60% in 2050</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8</a:t>
            </a:fld>
            <a:endParaRPr lang="en-CA"/>
          </a:p>
        </p:txBody>
      </p:sp>
    </p:spTree>
    <p:extLst>
      <p:ext uri="{BB962C8B-B14F-4D97-AF65-F5344CB8AC3E}">
        <p14:creationId xmlns:p14="http://schemas.microsoft.com/office/powerpoint/2010/main" val="680872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BA7C25-E483-4569-9D60-BF263156B592}" type="slidenum">
              <a:rPr lang="en-CA" smtClean="0"/>
              <a:pPr/>
              <a:t>9</a:t>
            </a:fld>
            <a:endParaRPr lang="en-CA"/>
          </a:p>
        </p:txBody>
      </p:sp>
    </p:spTree>
    <p:extLst>
      <p:ext uri="{BB962C8B-B14F-4D97-AF65-F5344CB8AC3E}">
        <p14:creationId xmlns:p14="http://schemas.microsoft.com/office/powerpoint/2010/main" val="3911574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Where does the city end? Urban population </a:t>
            </a:r>
            <a:r>
              <a:rPr lang="en-US" dirty="0" err="1" smtClean="0"/>
              <a:t>woll</a:t>
            </a:r>
            <a:r>
              <a:rPr lang="en-US" dirty="0" smtClean="0"/>
              <a:t> double in Africa and Asia.</a:t>
            </a:r>
          </a:p>
          <a:p>
            <a:endParaRPr lang="en-US" dirty="0" smtClean="0"/>
          </a:p>
          <a:p>
            <a:r>
              <a:rPr lang="en-US" dirty="0" smtClean="0"/>
              <a:t>Do we add delta, </a:t>
            </a:r>
            <a:r>
              <a:rPr lang="en-US" dirty="0" err="1" smtClean="0"/>
              <a:t>richmond</a:t>
            </a:r>
            <a:r>
              <a:rPr lang="en-US" dirty="0" smtClean="0"/>
              <a:t>,</a:t>
            </a:r>
            <a:r>
              <a:rPr lang="en-US" baseline="0" dirty="0" smtClean="0"/>
              <a:t> surrey apart of Vancouver?</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10</a:t>
            </a:fld>
            <a:endParaRPr lang="en-CA"/>
          </a:p>
        </p:txBody>
      </p:sp>
    </p:spTree>
    <p:extLst>
      <p:ext uri="{BB962C8B-B14F-4D97-AF65-F5344CB8AC3E}">
        <p14:creationId xmlns:p14="http://schemas.microsoft.com/office/powerpoint/2010/main" val="3199350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BA7C25-E483-4569-9D60-BF263156B592}" type="slidenum">
              <a:rPr lang="en-CA" smtClean="0"/>
              <a:pPr/>
              <a:t>11</a:t>
            </a:fld>
            <a:endParaRPr lang="en-CA"/>
          </a:p>
        </p:txBody>
      </p:sp>
    </p:spTree>
    <p:extLst>
      <p:ext uri="{BB962C8B-B14F-4D97-AF65-F5344CB8AC3E}">
        <p14:creationId xmlns:p14="http://schemas.microsoft.com/office/powerpoint/2010/main" val="2074946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solidFill>
                  <a:srgbClr val="FFFF00"/>
                </a:solidFill>
              </a:rPr>
              <a:t>Alarming!</a:t>
            </a:r>
            <a:endParaRPr lang="en-CA" dirty="0">
              <a:solidFill>
                <a:srgbClr val="FFFF00"/>
              </a:solidFill>
            </a:endParaRPr>
          </a:p>
        </p:txBody>
      </p:sp>
      <p:sp>
        <p:nvSpPr>
          <p:cNvPr id="4" name="Slide Number Placeholder 3"/>
          <p:cNvSpPr>
            <a:spLocks noGrp="1"/>
          </p:cNvSpPr>
          <p:nvPr>
            <p:ph type="sldNum" sz="quarter" idx="10"/>
          </p:nvPr>
        </p:nvSpPr>
        <p:spPr/>
        <p:txBody>
          <a:bodyPr/>
          <a:lstStyle/>
          <a:p>
            <a:fld id="{EDBA7C25-E483-4569-9D60-BF263156B592}" type="slidenum">
              <a:rPr lang="en-CA" smtClean="0"/>
              <a:pPr/>
              <a:t>12</a:t>
            </a:fld>
            <a:endParaRPr lang="en-CA"/>
          </a:p>
        </p:txBody>
      </p:sp>
    </p:spTree>
    <p:extLst>
      <p:ext uri="{BB962C8B-B14F-4D97-AF65-F5344CB8AC3E}">
        <p14:creationId xmlns:p14="http://schemas.microsoft.com/office/powerpoint/2010/main" val="34618164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BA7C25-E483-4569-9D60-BF263156B592}" type="slidenum">
              <a:rPr lang="en-CA" smtClean="0"/>
              <a:pPr/>
              <a:t>13</a:t>
            </a:fld>
            <a:endParaRPr lang="en-CA"/>
          </a:p>
        </p:txBody>
      </p:sp>
    </p:spTree>
    <p:extLst>
      <p:ext uri="{BB962C8B-B14F-4D97-AF65-F5344CB8AC3E}">
        <p14:creationId xmlns:p14="http://schemas.microsoft.com/office/powerpoint/2010/main" val="29934022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BA7C25-E483-4569-9D60-BF263156B592}" type="slidenum">
              <a:rPr lang="en-CA" smtClean="0"/>
              <a:pPr/>
              <a:t>14</a:t>
            </a:fld>
            <a:endParaRPr lang="en-CA"/>
          </a:p>
        </p:txBody>
      </p:sp>
    </p:spTree>
    <p:extLst>
      <p:ext uri="{BB962C8B-B14F-4D97-AF65-F5344CB8AC3E}">
        <p14:creationId xmlns:p14="http://schemas.microsoft.com/office/powerpoint/2010/main" val="3464321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Second wave: We are growing</a:t>
            </a:r>
            <a:r>
              <a:rPr lang="en-US" baseline="0" dirty="0" smtClean="0"/>
              <a:t> much faster –climate change</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15</a:t>
            </a:fld>
            <a:endParaRPr lang="en-CA"/>
          </a:p>
        </p:txBody>
      </p:sp>
    </p:spTree>
    <p:extLst>
      <p:ext uri="{BB962C8B-B14F-4D97-AF65-F5344CB8AC3E}">
        <p14:creationId xmlns:p14="http://schemas.microsoft.com/office/powerpoint/2010/main" val="28583662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happens when you cant farm anymore due to climate change? No rain? Move to the city and start corporate farming (contracting work out)</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16</a:t>
            </a:fld>
            <a:endParaRPr lang="en-CA"/>
          </a:p>
        </p:txBody>
      </p:sp>
    </p:spTree>
    <p:extLst>
      <p:ext uri="{BB962C8B-B14F-4D97-AF65-F5344CB8AC3E}">
        <p14:creationId xmlns:p14="http://schemas.microsoft.com/office/powerpoint/2010/main" val="3958063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BA7C25-E483-4569-9D60-BF263156B592}" type="slidenum">
              <a:rPr lang="en-CA" smtClean="0"/>
              <a:pPr/>
              <a:t>17</a:t>
            </a:fld>
            <a:endParaRPr lang="en-CA"/>
          </a:p>
        </p:txBody>
      </p:sp>
    </p:spTree>
    <p:extLst>
      <p:ext uri="{BB962C8B-B14F-4D97-AF65-F5344CB8AC3E}">
        <p14:creationId xmlns:p14="http://schemas.microsoft.com/office/powerpoint/2010/main" val="20933915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C9B2C0-B67F-49AC-A29C-0616F08E5B7F}" type="slidenum">
              <a:rPr lang="en-US"/>
              <a:pPr/>
              <a:t>18</a:t>
            </a:fld>
            <a:endParaRPr lang="en-US"/>
          </a:p>
        </p:txBody>
      </p:sp>
      <p:sp>
        <p:nvSpPr>
          <p:cNvPr id="38914"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38915"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a:p>
        </p:txBody>
      </p:sp>
    </p:spTree>
    <p:extLst>
      <p:ext uri="{BB962C8B-B14F-4D97-AF65-F5344CB8AC3E}">
        <p14:creationId xmlns:p14="http://schemas.microsoft.com/office/powerpoint/2010/main" val="21015801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BA7C25-E483-4569-9D60-BF263156B592}" type="slidenum">
              <a:rPr lang="en-CA" smtClean="0"/>
              <a:pPr/>
              <a:t>19</a:t>
            </a:fld>
            <a:endParaRPr lang="en-CA"/>
          </a:p>
        </p:txBody>
      </p:sp>
    </p:spTree>
    <p:extLst>
      <p:ext uri="{BB962C8B-B14F-4D97-AF65-F5344CB8AC3E}">
        <p14:creationId xmlns:p14="http://schemas.microsoft.com/office/powerpoint/2010/main" val="21214549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Mega city= 10 million people or more</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20</a:t>
            </a:fld>
            <a:endParaRPr lang="en-CA"/>
          </a:p>
        </p:txBody>
      </p:sp>
    </p:spTree>
    <p:extLst>
      <p:ext uri="{BB962C8B-B14F-4D97-AF65-F5344CB8AC3E}">
        <p14:creationId xmlns:p14="http://schemas.microsoft.com/office/powerpoint/2010/main" val="29694022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116EA5-E2D7-4E3B-9CBC-DED8E0C5BE9E}" type="slidenum">
              <a:rPr lang="en-US"/>
              <a:pPr/>
              <a:t>21</a:t>
            </a:fld>
            <a:endParaRPr lang="en-US"/>
          </a:p>
        </p:txBody>
      </p:sp>
      <p:sp>
        <p:nvSpPr>
          <p:cNvPr id="34818"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34819"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a:p>
        </p:txBody>
      </p:sp>
    </p:spTree>
    <p:extLst>
      <p:ext uri="{BB962C8B-B14F-4D97-AF65-F5344CB8AC3E}">
        <p14:creationId xmlns:p14="http://schemas.microsoft.com/office/powerpoint/2010/main" val="24709640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Urbaninduction</a:t>
            </a:r>
            <a:r>
              <a:rPr lang="en-US" dirty="0" smtClean="0"/>
              <a:t>:</a:t>
            </a:r>
            <a:r>
              <a:rPr lang="en-US" baseline="0" dirty="0" smtClean="0"/>
              <a:t> More people leads to more services, never ending cycle</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22</a:t>
            </a:fld>
            <a:endParaRPr lang="en-CA"/>
          </a:p>
        </p:txBody>
      </p:sp>
    </p:spTree>
    <p:extLst>
      <p:ext uri="{BB962C8B-B14F-4D97-AF65-F5344CB8AC3E}">
        <p14:creationId xmlns:p14="http://schemas.microsoft.com/office/powerpoint/2010/main" val="23500580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Slums are low cost living: Provide </a:t>
            </a:r>
            <a:r>
              <a:rPr lang="en-US" dirty="0" err="1" smtClean="0"/>
              <a:t>entery</a:t>
            </a:r>
            <a:r>
              <a:rPr lang="en-US" dirty="0" smtClean="0"/>
              <a:t> point to urban areas</a:t>
            </a:r>
          </a:p>
          <a:p>
            <a:r>
              <a:rPr lang="en-US" dirty="0" smtClean="0"/>
              <a:t>In </a:t>
            </a:r>
            <a:r>
              <a:rPr lang="en-US" dirty="0" err="1" smtClean="0"/>
              <a:t>india</a:t>
            </a:r>
            <a:r>
              <a:rPr lang="en-US" dirty="0" smtClean="0"/>
              <a:t> slums have low commutes</a:t>
            </a:r>
            <a:r>
              <a:rPr lang="en-US" baseline="0" dirty="0" smtClean="0"/>
              <a:t>, where as china </a:t>
            </a:r>
            <a:r>
              <a:rPr lang="en-US" baseline="0" dirty="0" err="1" smtClean="0"/>
              <a:t>doesn</a:t>
            </a:r>
            <a:r>
              <a:rPr lang="fr-FR" baseline="0" dirty="0" smtClean="0"/>
              <a:t>’</a:t>
            </a:r>
            <a:r>
              <a:rPr lang="en-US" baseline="0" dirty="0" smtClean="0"/>
              <a:t>t have slums and long commuting </a:t>
            </a:r>
          </a:p>
          <a:p>
            <a:r>
              <a:rPr lang="en-US" baseline="0" dirty="0" smtClean="0"/>
              <a:t>Slums are shock absorbers</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23</a:t>
            </a:fld>
            <a:endParaRPr lang="en-CA"/>
          </a:p>
        </p:txBody>
      </p:sp>
    </p:spTree>
    <p:extLst>
      <p:ext uri="{BB962C8B-B14F-4D97-AF65-F5344CB8AC3E}">
        <p14:creationId xmlns:p14="http://schemas.microsoft.com/office/powerpoint/2010/main" val="25281376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Modernization: </a:t>
            </a:r>
            <a:r>
              <a:rPr lang="en-US" dirty="0" err="1" smtClean="0"/>
              <a:t>Neoclasical</a:t>
            </a:r>
            <a:r>
              <a:rPr lang="en-US" dirty="0" smtClean="0"/>
              <a:t>, less developed countries</a:t>
            </a:r>
            <a:r>
              <a:rPr lang="en-US" baseline="0" dirty="0" smtClean="0"/>
              <a:t> are </a:t>
            </a:r>
            <a:r>
              <a:rPr lang="en-US" baseline="0" dirty="0" err="1" smtClean="0"/>
              <a:t>eveloping</a:t>
            </a:r>
            <a:r>
              <a:rPr lang="en-US" baseline="0" dirty="0" smtClean="0"/>
              <a:t>, transition: pre industry to industrial –all encompassing capitalist markets</a:t>
            </a:r>
          </a:p>
          <a:p>
            <a:endParaRPr lang="en-US" baseline="0" dirty="0" smtClean="0"/>
          </a:p>
          <a:p>
            <a:r>
              <a:rPr lang="en-US" baseline="0" dirty="0" smtClean="0"/>
              <a:t>Creation of capitalist market </a:t>
            </a:r>
          </a:p>
          <a:p>
            <a:r>
              <a:rPr lang="en-US" baseline="0" dirty="0" smtClean="0"/>
              <a:t>Markets open up and cultural change occurs</a:t>
            </a:r>
          </a:p>
          <a:p>
            <a:r>
              <a:rPr lang="en-US" baseline="0" dirty="0" smtClean="0"/>
              <a:t>Traditional values are </a:t>
            </a:r>
            <a:r>
              <a:rPr lang="en-US" baseline="0" dirty="0" err="1" smtClean="0"/>
              <a:t>compramised</a:t>
            </a:r>
            <a:r>
              <a:rPr lang="en-US" baseline="0" dirty="0" smtClean="0"/>
              <a:t>/ eroded, replaced by new western values</a:t>
            </a:r>
          </a:p>
          <a:p>
            <a:endParaRPr lang="en-US" baseline="0" dirty="0" smtClean="0"/>
          </a:p>
          <a:p>
            <a:r>
              <a:rPr lang="en-US" baseline="0" dirty="0" smtClean="0"/>
              <a:t>More industry=More manufacturing</a:t>
            </a:r>
            <a:endParaRPr lang="en-US" dirty="0" smtClean="0"/>
          </a:p>
          <a:p>
            <a:endParaRPr lang="en-US" dirty="0" smtClean="0"/>
          </a:p>
          <a:p>
            <a:endParaRPr lang="en-US" dirty="0" smtClean="0"/>
          </a:p>
          <a:p>
            <a:endParaRPr lang="en-US" dirty="0" smtClean="0"/>
          </a:p>
          <a:p>
            <a:r>
              <a:rPr lang="en-US" dirty="0" smtClean="0"/>
              <a:t>Only looks at</a:t>
            </a:r>
            <a:r>
              <a:rPr lang="en-US" baseline="0" dirty="0" smtClean="0"/>
              <a:t> one region, </a:t>
            </a:r>
            <a:r>
              <a:rPr lang="en-US" baseline="0" dirty="0" err="1" smtClean="0"/>
              <a:t>doesn</a:t>
            </a:r>
            <a:r>
              <a:rPr lang="fr-FR" baseline="0" dirty="0" smtClean="0"/>
              <a:t>’</a:t>
            </a:r>
            <a:r>
              <a:rPr lang="en-US" baseline="0" dirty="0" smtClean="0"/>
              <a:t>t consider connections. </a:t>
            </a:r>
          </a:p>
          <a:p>
            <a:r>
              <a:rPr lang="en-US" baseline="0" dirty="0" err="1" smtClean="0"/>
              <a:t>Doesn</a:t>
            </a:r>
            <a:r>
              <a:rPr lang="fr-FR" baseline="0" dirty="0" smtClean="0"/>
              <a:t>’</a:t>
            </a:r>
            <a:r>
              <a:rPr lang="en-US" baseline="0" dirty="0" smtClean="0"/>
              <a:t>t account for history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24</a:t>
            </a:fld>
            <a:endParaRPr lang="en-CA"/>
          </a:p>
        </p:txBody>
      </p:sp>
    </p:spTree>
    <p:extLst>
      <p:ext uri="{BB962C8B-B14F-4D97-AF65-F5344CB8AC3E}">
        <p14:creationId xmlns:p14="http://schemas.microsoft.com/office/powerpoint/2010/main" val="15354597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BA7C25-E483-4569-9D60-BF263156B592}" type="slidenum">
              <a:rPr lang="en-CA" smtClean="0"/>
              <a:pPr/>
              <a:t>25</a:t>
            </a:fld>
            <a:endParaRPr lang="en-CA"/>
          </a:p>
        </p:txBody>
      </p:sp>
    </p:spTree>
    <p:extLst>
      <p:ext uri="{BB962C8B-B14F-4D97-AF65-F5344CB8AC3E}">
        <p14:creationId xmlns:p14="http://schemas.microsoft.com/office/powerpoint/2010/main" val="33711006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Economic poverty in traditional sector trigger urban primacy often 1 city that attracts migrants</a:t>
            </a:r>
          </a:p>
          <a:p>
            <a:r>
              <a:rPr lang="en-US" dirty="0" smtClean="0"/>
              <a:t>Mass internal</a:t>
            </a:r>
            <a:r>
              <a:rPr lang="en-US" baseline="0" dirty="0" smtClean="0"/>
              <a:t> migration</a:t>
            </a:r>
          </a:p>
          <a:p>
            <a:r>
              <a:rPr lang="en-US" baseline="0" dirty="0" smtClean="0"/>
              <a:t>Some LCD are following some are not</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26</a:t>
            </a:fld>
            <a:endParaRPr lang="en-CA"/>
          </a:p>
        </p:txBody>
      </p:sp>
    </p:spTree>
    <p:extLst>
      <p:ext uri="{BB962C8B-B14F-4D97-AF65-F5344CB8AC3E}">
        <p14:creationId xmlns:p14="http://schemas.microsoft.com/office/powerpoint/2010/main" val="24076629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Europe took raw material</a:t>
            </a:r>
            <a:r>
              <a:rPr lang="en-US" baseline="0" dirty="0" smtClean="0"/>
              <a:t> from these countries</a:t>
            </a:r>
          </a:p>
          <a:p>
            <a:r>
              <a:rPr lang="en-US" baseline="0" dirty="0" smtClean="0"/>
              <a:t>Most cities result of Europe colonizing </a:t>
            </a:r>
          </a:p>
          <a:p>
            <a:r>
              <a:rPr lang="en-US" baseline="0" dirty="0" smtClean="0"/>
              <a:t>Colonial </a:t>
            </a:r>
            <a:r>
              <a:rPr lang="en-US" baseline="0" dirty="0" err="1" smtClean="0"/>
              <a:t>enerprise</a:t>
            </a:r>
            <a:r>
              <a:rPr lang="en-US" baseline="0" dirty="0" smtClean="0"/>
              <a:t> was economic gain </a:t>
            </a:r>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27</a:t>
            </a:fld>
            <a:endParaRPr lang="en-CA"/>
          </a:p>
        </p:txBody>
      </p:sp>
    </p:spTree>
    <p:extLst>
      <p:ext uri="{BB962C8B-B14F-4D97-AF65-F5344CB8AC3E}">
        <p14:creationId xmlns:p14="http://schemas.microsoft.com/office/powerpoint/2010/main" val="40553754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Metropole</a:t>
            </a:r>
            <a:r>
              <a:rPr lang="en-US" dirty="0" smtClean="0"/>
              <a:t>:</a:t>
            </a:r>
            <a:r>
              <a:rPr lang="en-US" baseline="0" dirty="0" smtClean="0"/>
              <a:t> Looks at stages of colonized and colonizer </a:t>
            </a:r>
          </a:p>
          <a:p>
            <a:endParaRPr lang="en-US" baseline="0" dirty="0" smtClean="0"/>
          </a:p>
          <a:p>
            <a:r>
              <a:rPr lang="en-US" baseline="0" dirty="0" smtClean="0"/>
              <a:t>Stage 1: Exploration, the hunt for knowledge </a:t>
            </a:r>
          </a:p>
          <a:p>
            <a:r>
              <a:rPr lang="en-US" baseline="0" dirty="0" smtClean="0"/>
              <a:t>Stage 2: Creation of settlement pockets: small communities along rivers to base resource extraction </a:t>
            </a:r>
          </a:p>
          <a:p>
            <a:r>
              <a:rPr lang="en-US" baseline="0" dirty="0" smtClean="0"/>
              <a:t>Stage 3: Expansion : Area broadens in size and numbers</a:t>
            </a:r>
          </a:p>
          <a:p>
            <a:r>
              <a:rPr lang="en-US" baseline="0" dirty="0" smtClean="0"/>
              <a:t>Stage 4: Complete urban model </a:t>
            </a:r>
          </a:p>
          <a:p>
            <a:endParaRPr lang="en-US" baseline="0" dirty="0" smtClean="0"/>
          </a:p>
          <a:p>
            <a:r>
              <a:rPr lang="en-US" baseline="0" dirty="0" smtClean="0"/>
              <a:t>Port: EG: Barbados population follows the </a:t>
            </a:r>
            <a:r>
              <a:rPr lang="en-US" baseline="0" dirty="0" err="1" smtClean="0"/>
              <a:t>esablihment</a:t>
            </a:r>
            <a:r>
              <a:rPr lang="en-US" baseline="0" dirty="0" smtClean="0"/>
              <a:t> of colonial ports. Bridgetown was created to transport sugar from interior of island to Kitchens of Europe. The profits flowed out of Barbados, all about port.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28</a:t>
            </a:fld>
            <a:endParaRPr lang="en-CA"/>
          </a:p>
        </p:txBody>
      </p:sp>
    </p:spTree>
    <p:extLst>
      <p:ext uri="{BB962C8B-B14F-4D97-AF65-F5344CB8AC3E}">
        <p14:creationId xmlns:p14="http://schemas.microsoft.com/office/powerpoint/2010/main" val="13301474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Colonial cities locked migrants out</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29</a:t>
            </a:fld>
            <a:endParaRPr lang="en-CA"/>
          </a:p>
        </p:txBody>
      </p:sp>
    </p:spTree>
    <p:extLst>
      <p:ext uri="{BB962C8B-B14F-4D97-AF65-F5344CB8AC3E}">
        <p14:creationId xmlns:p14="http://schemas.microsoft.com/office/powerpoint/2010/main" val="4125186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Purpose of these settlements is to expedite resource extraction only when industry occurs is there growth </a:t>
            </a:r>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30</a:t>
            </a:fld>
            <a:endParaRPr lang="en-CA"/>
          </a:p>
        </p:txBody>
      </p:sp>
    </p:spTree>
    <p:extLst>
      <p:ext uri="{BB962C8B-B14F-4D97-AF65-F5344CB8AC3E}">
        <p14:creationId xmlns:p14="http://schemas.microsoft.com/office/powerpoint/2010/main" val="15211328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Dependence on former colonial</a:t>
            </a:r>
            <a:r>
              <a:rPr lang="en-US" baseline="0" dirty="0" smtClean="0"/>
              <a:t> dependence </a:t>
            </a:r>
          </a:p>
          <a:p>
            <a:r>
              <a:rPr lang="en-US" baseline="0" dirty="0" smtClean="0"/>
              <a:t>Satellite (Third world) has only raw material to export, needs to import everything up</a:t>
            </a:r>
          </a:p>
          <a:p>
            <a:r>
              <a:rPr lang="en-US" baseline="0" dirty="0" smtClean="0"/>
              <a:t>STAPLES are a dead end alley</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31</a:t>
            </a:fld>
            <a:endParaRPr lang="en-CA"/>
          </a:p>
        </p:txBody>
      </p:sp>
    </p:spTree>
    <p:extLst>
      <p:ext uri="{BB962C8B-B14F-4D97-AF65-F5344CB8AC3E}">
        <p14:creationId xmlns:p14="http://schemas.microsoft.com/office/powerpoint/2010/main" val="12168236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CEE</a:t>
            </a:r>
            <a:r>
              <a:rPr lang="en-US" baseline="0" dirty="0" smtClean="0"/>
              <a:t> triggers instability, no control over demand on price </a:t>
            </a:r>
          </a:p>
          <a:p>
            <a:endParaRPr lang="en-US" baseline="0" dirty="0" smtClean="0"/>
          </a:p>
          <a:p>
            <a:r>
              <a:rPr lang="en-US" dirty="0" smtClean="0"/>
              <a:t>World super feminist theory: Core, semi</a:t>
            </a:r>
            <a:r>
              <a:rPr lang="en-US" baseline="0" dirty="0" smtClean="0"/>
              <a:t> </a:t>
            </a:r>
            <a:r>
              <a:rPr lang="en-US" dirty="0" smtClean="0"/>
              <a:t>periphery, periphery </a:t>
            </a:r>
          </a:p>
          <a:p>
            <a:endParaRPr lang="en-US" dirty="0" smtClean="0"/>
          </a:p>
          <a:p>
            <a:r>
              <a:rPr lang="en-US" dirty="0" smtClean="0"/>
              <a:t>Had staples,</a:t>
            </a:r>
            <a:r>
              <a:rPr lang="en-US" baseline="0" dirty="0" smtClean="0"/>
              <a:t> and manufacturing, more diversified economy when it shifts, often </a:t>
            </a:r>
            <a:r>
              <a:rPr lang="en-US" baseline="0" dirty="0" err="1" smtClean="0"/>
              <a:t>explotion</a:t>
            </a:r>
            <a:r>
              <a:rPr lang="en-US" baseline="0" dirty="0" smtClean="0"/>
              <a:t> of labour and gender discrimination.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32</a:t>
            </a:fld>
            <a:endParaRPr lang="en-CA"/>
          </a:p>
        </p:txBody>
      </p:sp>
    </p:spTree>
    <p:extLst>
      <p:ext uri="{BB962C8B-B14F-4D97-AF65-F5344CB8AC3E}">
        <p14:creationId xmlns:p14="http://schemas.microsoft.com/office/powerpoint/2010/main" val="1779201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2000" dirty="0" smtClean="0"/>
              <a:t>There is no industrial urbanization, well recognized that cities in the global south remain relatively small. Attempted to industrialize: Large scale industrial growth. Urban Bias: When capital spending is spent on the primate city (rural communities are neglected). Why</a:t>
            </a:r>
            <a:r>
              <a:rPr lang="en-US" sz="2000" baseline="0" dirty="0" smtClean="0"/>
              <a:t> cities, almost everywhere in the global south, the primate cities are better educated, and developed with govt. funding. </a:t>
            </a:r>
          </a:p>
          <a:p>
            <a:endParaRPr lang="en-US" sz="2000" baseline="0" dirty="0" smtClean="0"/>
          </a:p>
          <a:p>
            <a:r>
              <a:rPr lang="en-US" sz="2000" baseline="0" dirty="0" smtClean="0"/>
              <a:t>Urban Bias: Does exist in England: London has Urban Bias</a:t>
            </a:r>
          </a:p>
          <a:p>
            <a:endParaRPr lang="en-US" sz="2000" baseline="0" dirty="0" smtClean="0"/>
          </a:p>
          <a:p>
            <a:r>
              <a:rPr lang="en-US" sz="2000" baseline="0" dirty="0" smtClean="0"/>
              <a:t>Urban Bias: Primate city in the country that receives more attention than other rural areas</a:t>
            </a:r>
          </a:p>
          <a:p>
            <a:endParaRPr lang="en-US" sz="2000" baseline="0" dirty="0" smtClean="0"/>
          </a:p>
          <a:p>
            <a:r>
              <a:rPr lang="en-US" sz="2000" baseline="0" dirty="0" smtClean="0"/>
              <a:t>However the Global South: Urban bias is a huge concern here, because there is a huge difference between urban and rural. </a:t>
            </a:r>
          </a:p>
          <a:p>
            <a:endParaRPr lang="en-US" sz="2000"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33</a:t>
            </a:fld>
            <a:endParaRPr lang="en-CA"/>
          </a:p>
        </p:txBody>
      </p:sp>
    </p:spTree>
    <p:extLst>
      <p:ext uri="{BB962C8B-B14F-4D97-AF65-F5344CB8AC3E}">
        <p14:creationId xmlns:p14="http://schemas.microsoft.com/office/powerpoint/2010/main" val="32086769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smtClean="0"/>
              <a:t>EG: </a:t>
            </a:r>
            <a:r>
              <a:rPr lang="en-US" sz="1200" baseline="0" dirty="0" err="1" smtClean="0"/>
              <a:t>Equador</a:t>
            </a:r>
            <a:r>
              <a:rPr lang="en-US" sz="1200" baseline="0" dirty="0" smtClean="0"/>
              <a:t>: Export Banana’s so the port was very important to export. The second city rises (Quito, lies right on the equator) due to oil all of the sudden booms! Urban bias is then split between the two cities. What is happening to the rest of the Country of </a:t>
            </a:r>
            <a:r>
              <a:rPr lang="en-US" sz="1200" baseline="0" dirty="0" err="1" smtClean="0"/>
              <a:t>Equador</a:t>
            </a:r>
            <a:r>
              <a:rPr lang="en-US" sz="1200" baseline="0" dirty="0" smtClean="0"/>
              <a:t>? 90% of the housing in rural areas had no electricity or sewage.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err="1" smtClean="0"/>
              <a:t>Machela</a:t>
            </a:r>
            <a:r>
              <a:rPr lang="en-US" sz="1200" baseline="0" dirty="0" smtClean="0"/>
              <a:t> Aquaculture: Shrimp farming.</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0" dirty="0" smtClean="0"/>
              <a:t/>
            </a:r>
            <a:br>
              <a:rPr lang="en-US" sz="1200" baseline="0" dirty="0" smtClean="0"/>
            </a:br>
            <a:r>
              <a:rPr lang="en-US" sz="1200" baseline="0" dirty="0" smtClean="0"/>
              <a:t>Port of Machala: Left wing politics, port is heavily funded </a:t>
            </a:r>
            <a:endParaRPr lang="en-US" sz="120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34</a:t>
            </a:fld>
            <a:endParaRPr lang="en-CA"/>
          </a:p>
        </p:txBody>
      </p:sp>
    </p:spTree>
    <p:extLst>
      <p:ext uri="{BB962C8B-B14F-4D97-AF65-F5344CB8AC3E}">
        <p14:creationId xmlns:p14="http://schemas.microsoft.com/office/powerpoint/2010/main" val="15227699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Quito</a:t>
            </a:r>
            <a:r>
              <a:rPr lang="en-US" baseline="0" dirty="0" smtClean="0"/>
              <a:t> was very much urbanized due to urban bias, however Cuenca gets neglected. No electricity or sewage. Cuenca: </a:t>
            </a:r>
            <a:r>
              <a:rPr lang="en-US" baseline="0" dirty="0" err="1" smtClean="0"/>
              <a:t>Equador’s</a:t>
            </a:r>
            <a:r>
              <a:rPr lang="en-US" baseline="0" dirty="0" smtClean="0"/>
              <a:t> retiring capital (people from the west). </a:t>
            </a:r>
            <a:r>
              <a:rPr lang="en-US" baseline="0" dirty="0" err="1" smtClean="0"/>
              <a:t>Machela</a:t>
            </a:r>
            <a:r>
              <a:rPr lang="en-US" baseline="0" dirty="0" smtClean="0"/>
              <a:t>: Most banana’s come from here. </a:t>
            </a:r>
          </a:p>
          <a:p>
            <a:endParaRPr lang="en-US" baseline="0" dirty="0" smtClean="0"/>
          </a:p>
          <a:p>
            <a:r>
              <a:rPr lang="en-US" baseline="0" dirty="0" smtClean="0"/>
              <a:t>Top soil: In rural area (precious resource), when govt. </a:t>
            </a:r>
            <a:r>
              <a:rPr lang="en-US" baseline="0" dirty="0" err="1" smtClean="0"/>
              <a:t>subsidise</a:t>
            </a:r>
            <a:r>
              <a:rPr lang="en-US" baseline="0" dirty="0" smtClean="0"/>
              <a:t> agriculture (to lower food for the people in the city) the rural farmers are hurt by this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35</a:t>
            </a:fld>
            <a:endParaRPr lang="en-CA"/>
          </a:p>
        </p:txBody>
      </p:sp>
    </p:spTree>
    <p:extLst>
      <p:ext uri="{BB962C8B-B14F-4D97-AF65-F5344CB8AC3E}">
        <p14:creationId xmlns:p14="http://schemas.microsoft.com/office/powerpoint/2010/main" val="22333295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Parlament</a:t>
            </a:r>
            <a:r>
              <a:rPr lang="en-US" dirty="0" smtClean="0"/>
              <a:t> building in Dhaka: In Bangladesh, 85%</a:t>
            </a:r>
            <a:r>
              <a:rPr lang="en-US" baseline="0" dirty="0" smtClean="0"/>
              <a:t> of population in Bangladesh live in Rural area, no schools, health clinic.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36</a:t>
            </a:fld>
            <a:endParaRPr lang="en-CA"/>
          </a:p>
        </p:txBody>
      </p:sp>
    </p:spTree>
    <p:extLst>
      <p:ext uri="{BB962C8B-B14F-4D97-AF65-F5344CB8AC3E}">
        <p14:creationId xmlns:p14="http://schemas.microsoft.com/office/powerpoint/2010/main" val="28498759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cities: 2 contradictory developments:</a:t>
            </a:r>
          </a:p>
          <a:p>
            <a:endParaRPr lang="en-US" dirty="0" smtClean="0"/>
          </a:p>
          <a:p>
            <a:r>
              <a:rPr lang="en-US" dirty="0" smtClean="0"/>
              <a:t>1)Growing Heterogeneity (Many different functions that cities take on, </a:t>
            </a:r>
            <a:r>
              <a:rPr lang="en-US" dirty="0" err="1" smtClean="0"/>
              <a:t>eg</a:t>
            </a:r>
            <a:r>
              <a:rPr lang="en-US" dirty="0" smtClean="0"/>
              <a:t>: </a:t>
            </a:r>
            <a:r>
              <a:rPr lang="en-US" dirty="0" err="1" smtClean="0"/>
              <a:t>changhai</a:t>
            </a:r>
            <a:r>
              <a:rPr lang="en-US" dirty="0" smtClean="0"/>
              <a:t> and </a:t>
            </a:r>
            <a:r>
              <a:rPr lang="en-US" dirty="0" err="1" smtClean="0"/>
              <a:t>ladner</a:t>
            </a:r>
            <a:r>
              <a:rPr lang="en-US" dirty="0" smtClean="0"/>
              <a:t>)</a:t>
            </a:r>
          </a:p>
          <a:p>
            <a:r>
              <a:rPr lang="en-US" dirty="0" smtClean="0"/>
              <a:t>Globalization: does not impact all places equally</a:t>
            </a:r>
          </a:p>
          <a:p>
            <a:endParaRPr lang="en-US" dirty="0" smtClean="0"/>
          </a:p>
          <a:p>
            <a:r>
              <a:rPr lang="en-US" dirty="0" smtClean="0"/>
              <a:t>2)Growing</a:t>
            </a:r>
            <a:r>
              <a:rPr lang="en-US" baseline="0" dirty="0" smtClean="0"/>
              <a:t> Convergence: Things are starting to look the same (</a:t>
            </a:r>
            <a:r>
              <a:rPr lang="en-US" baseline="0" dirty="0" err="1" smtClean="0"/>
              <a:t>eg</a:t>
            </a:r>
            <a:r>
              <a:rPr lang="en-US" baseline="0" dirty="0" smtClean="0"/>
              <a:t>: hotels, malls, political elite values, lifestyle, etc.)</a:t>
            </a:r>
          </a:p>
          <a:p>
            <a:endParaRPr lang="en-US" baseline="0" dirty="0" smtClean="0"/>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37</a:t>
            </a:fld>
            <a:endParaRPr lang="en-CA"/>
          </a:p>
        </p:txBody>
      </p:sp>
    </p:spTree>
    <p:extLst>
      <p:ext uri="{BB962C8B-B14F-4D97-AF65-F5344CB8AC3E}">
        <p14:creationId xmlns:p14="http://schemas.microsoft.com/office/powerpoint/2010/main" val="14359052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38</a:t>
            </a:fld>
            <a:endParaRPr lang="en-CA"/>
          </a:p>
        </p:txBody>
      </p:sp>
    </p:spTree>
    <p:extLst>
      <p:ext uri="{BB962C8B-B14F-4D97-AF65-F5344CB8AC3E}">
        <p14:creationId xmlns:p14="http://schemas.microsoft.com/office/powerpoint/2010/main" val="14423858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Convergence: Largest</a:t>
            </a:r>
            <a:r>
              <a:rPr lang="en-US" baseline="0" dirty="0" smtClean="0"/>
              <a:t> HSBC in Malaysia,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39</a:t>
            </a:fld>
            <a:endParaRPr lang="en-CA"/>
          </a:p>
        </p:txBody>
      </p:sp>
    </p:spTree>
    <p:extLst>
      <p:ext uri="{BB962C8B-B14F-4D97-AF65-F5344CB8AC3E}">
        <p14:creationId xmlns:p14="http://schemas.microsoft.com/office/powerpoint/2010/main" val="8477784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Malls</a:t>
            </a:r>
            <a:r>
              <a:rPr lang="en-US" baseline="0" dirty="0" smtClean="0"/>
              <a:t> look identical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40</a:t>
            </a:fld>
            <a:endParaRPr lang="en-CA"/>
          </a:p>
        </p:txBody>
      </p:sp>
    </p:spTree>
    <p:extLst>
      <p:ext uri="{BB962C8B-B14F-4D97-AF65-F5344CB8AC3E}">
        <p14:creationId xmlns:p14="http://schemas.microsoft.com/office/powerpoint/2010/main" val="287898633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smtClean="0"/>
              <a:t>Capitalism: The relationship between modern capitalism and traditional</a:t>
            </a:r>
            <a:r>
              <a:rPr lang="en-US" baseline="0" dirty="0" smtClean="0"/>
              <a:t> economics </a:t>
            </a:r>
          </a:p>
          <a:p>
            <a:endParaRPr lang="en-US" baseline="0" dirty="0" smtClean="0"/>
          </a:p>
          <a:p>
            <a:r>
              <a:rPr lang="en-US" baseline="0" dirty="0" smtClean="0"/>
              <a:t>Very significant </a:t>
            </a:r>
            <a:r>
              <a:rPr lang="en-US" baseline="0" dirty="0" err="1" smtClean="0"/>
              <a:t>traitional</a:t>
            </a:r>
            <a:r>
              <a:rPr lang="en-US" baseline="0" dirty="0" smtClean="0"/>
              <a:t> sector: A cities economy that is </a:t>
            </a:r>
            <a:r>
              <a:rPr lang="en-US" baseline="0" dirty="0" err="1" smtClean="0"/>
              <a:t>characterizsed</a:t>
            </a:r>
            <a:r>
              <a:rPr lang="en-US" baseline="0" dirty="0" smtClean="0"/>
              <a:t> by informal sector, family business </a:t>
            </a:r>
            <a:r>
              <a:rPr lang="en-US" baseline="0" dirty="0" smtClean="0">
                <a:sym typeface="Wingdings"/>
              </a:rPr>
              <a:t> True dualistic (Underdeveloped sector) sector  Capitalist international sector has many tools (technology, $$, </a:t>
            </a:r>
            <a:r>
              <a:rPr lang="en-US" baseline="0" dirty="0" err="1" smtClean="0">
                <a:sym typeface="Wingdings"/>
              </a:rPr>
              <a:t>etc</a:t>
            </a:r>
            <a:r>
              <a:rPr lang="en-US" baseline="0" dirty="0" smtClean="0">
                <a:sym typeface="Wingdings"/>
              </a:rPr>
              <a:t> capacity to expand/grow)</a:t>
            </a:r>
          </a:p>
          <a:p>
            <a:endParaRPr lang="en-US" baseline="0" dirty="0" smtClean="0">
              <a:sym typeface="Wingdings"/>
            </a:endParaRPr>
          </a:p>
          <a:p>
            <a:r>
              <a:rPr lang="en-US" baseline="0" dirty="0" smtClean="0">
                <a:sym typeface="Wingdings"/>
              </a:rPr>
              <a:t>Dissolution: To make it go away, point is there seems to be a </a:t>
            </a:r>
            <a:r>
              <a:rPr lang="en-US" baseline="0" dirty="0" err="1" smtClean="0">
                <a:sym typeface="Wingdings"/>
              </a:rPr>
              <a:t>tollerance</a:t>
            </a:r>
            <a:r>
              <a:rPr lang="en-US" baseline="0" dirty="0" smtClean="0">
                <a:sym typeface="Wingdings"/>
              </a:rPr>
              <a:t> of conservation. Non-capitalist </a:t>
            </a:r>
            <a:r>
              <a:rPr lang="en-US" baseline="0" dirty="0" err="1" smtClean="0">
                <a:sym typeface="Wingdings"/>
              </a:rPr>
              <a:t>stuctures</a:t>
            </a:r>
            <a:r>
              <a:rPr lang="en-US" baseline="0" dirty="0" smtClean="0">
                <a:sym typeface="Wingdings"/>
              </a:rPr>
              <a:t> (EG: family </a:t>
            </a:r>
            <a:r>
              <a:rPr lang="en-US" baseline="0" dirty="0" err="1" smtClean="0">
                <a:sym typeface="Wingdings"/>
              </a:rPr>
              <a:t>buisness</a:t>
            </a:r>
            <a:r>
              <a:rPr lang="en-US" baseline="0" dirty="0" smtClean="0">
                <a:sym typeface="Wingdings"/>
              </a:rPr>
              <a:t>) would </a:t>
            </a:r>
            <a:r>
              <a:rPr lang="en-US" baseline="0" dirty="0" err="1" smtClean="0">
                <a:sym typeface="Wingdings"/>
              </a:rPr>
              <a:t>dissapear</a:t>
            </a:r>
            <a:r>
              <a:rPr lang="en-US" baseline="0" dirty="0" smtClean="0">
                <a:sym typeface="Wingdings"/>
              </a:rPr>
              <a:t>. </a:t>
            </a:r>
          </a:p>
          <a:p>
            <a:endParaRPr lang="en-US" baseline="0" dirty="0" smtClean="0">
              <a:sym typeface="Wingdings"/>
            </a:endParaRPr>
          </a:p>
          <a:p>
            <a:r>
              <a:rPr lang="en-US" baseline="0" dirty="0" smtClean="0">
                <a:sym typeface="Wingdings"/>
              </a:rPr>
              <a:t>London, berlin: you don</a:t>
            </a:r>
            <a:r>
              <a:rPr lang="fr-FR" baseline="0" dirty="0" smtClean="0">
                <a:sym typeface="Wingdings"/>
              </a:rPr>
              <a:t>’</a:t>
            </a:r>
            <a:r>
              <a:rPr lang="en-US" baseline="0" dirty="0" smtClean="0">
                <a:sym typeface="Wingdings"/>
              </a:rPr>
              <a:t>t see much trading on the street, not that seen as global south.</a:t>
            </a:r>
          </a:p>
          <a:p>
            <a:endParaRPr lang="en-US" baseline="0" dirty="0" smtClean="0">
              <a:sym typeface="Wingdings"/>
            </a:endParaRPr>
          </a:p>
          <a:p>
            <a:r>
              <a:rPr lang="en-US" baseline="0" dirty="0" smtClean="0">
                <a:sym typeface="Wingdings"/>
              </a:rPr>
              <a:t>Capitalism could easily squash the traditional sector: Not worth the effort (why ruin it if its not a threat)</a:t>
            </a:r>
          </a:p>
          <a:p>
            <a:endParaRPr lang="en-US" baseline="0" dirty="0" smtClean="0">
              <a:sym typeface="Wingdings"/>
            </a:endParaRPr>
          </a:p>
          <a:p>
            <a:r>
              <a:rPr lang="en-US" baseline="0" dirty="0" smtClean="0">
                <a:sym typeface="Wingdings"/>
              </a:rPr>
              <a:t>1)Not a threat (Un profitable)</a:t>
            </a:r>
          </a:p>
          <a:p>
            <a:r>
              <a:rPr lang="en-US" baseline="0" dirty="0" smtClean="0">
                <a:sym typeface="Wingdings"/>
              </a:rPr>
              <a:t>2) Generates surplus labour (Large amount of labour)  Huge quantities of labour, is a good thing for capitalism (Capitalism loves cheap labour). *Race to the bottom </a:t>
            </a:r>
          </a:p>
          <a:p>
            <a:r>
              <a:rPr lang="en-US" baseline="0" dirty="0" smtClean="0">
                <a:sym typeface="Wingdings"/>
              </a:rPr>
              <a:t>3) Less need for social welfare: Jobs are not lost, streets are calm, poor but employed (Splitting hairs: 3 people doing one persons job)</a:t>
            </a:r>
          </a:p>
          <a:p>
            <a:endParaRPr lang="en-US" baseline="0" dirty="0" smtClean="0">
              <a:sym typeface="Wingdings"/>
            </a:endParaRPr>
          </a:p>
          <a:p>
            <a:r>
              <a:rPr lang="en-US" baseline="0" dirty="0" smtClean="0">
                <a:sym typeface="Wingdings"/>
              </a:rPr>
              <a:t>“we are modernizing the economy”: The perfect opportunity to get rid of street economy (Widen roads and thin sidewalks)</a:t>
            </a:r>
          </a:p>
          <a:p>
            <a:endParaRPr lang="en-US" baseline="0" dirty="0" smtClean="0">
              <a:sym typeface="Wingdings"/>
            </a:endParaRPr>
          </a:p>
          <a:p>
            <a:r>
              <a:rPr lang="en-US" baseline="0" dirty="0" smtClean="0">
                <a:sym typeface="Wingdings"/>
              </a:rPr>
              <a:t>Dissolving transportation: Small sector (privatized) get rid of it and make a large train system. </a:t>
            </a:r>
          </a:p>
          <a:p>
            <a:endParaRPr lang="en-US" baseline="0" dirty="0" smtClean="0">
              <a:sym typeface="Wingdings"/>
            </a:endParaRPr>
          </a:p>
          <a:p>
            <a:r>
              <a:rPr lang="en-US" baseline="0" dirty="0" smtClean="0">
                <a:sym typeface="Wingdings"/>
              </a:rPr>
              <a:t>Paul </a:t>
            </a:r>
            <a:r>
              <a:rPr lang="en-US" baseline="0" dirty="0" err="1" smtClean="0">
                <a:sym typeface="Wingdings"/>
              </a:rPr>
              <a:t>thurow</a:t>
            </a:r>
            <a:r>
              <a:rPr lang="en-US" baseline="0" dirty="0" smtClean="0">
                <a:sym typeface="Wingdings"/>
              </a:rPr>
              <a:t>: “the great railway </a:t>
            </a:r>
            <a:r>
              <a:rPr lang="en-US" baseline="0" dirty="0" err="1" smtClean="0">
                <a:sym typeface="Wingdings"/>
              </a:rPr>
              <a:t>bazzar</a:t>
            </a:r>
            <a:r>
              <a:rPr lang="en-US" baseline="0" dirty="0" smtClean="0">
                <a:sym typeface="Wingdings"/>
              </a:rPr>
              <a:t>” </a:t>
            </a:r>
          </a:p>
          <a:p>
            <a:endParaRPr lang="en-US" baseline="0" dirty="0" smtClean="0">
              <a:sym typeface="Wingdings"/>
            </a:endParaRPr>
          </a:p>
          <a:p>
            <a:r>
              <a:rPr lang="en-US" baseline="0" dirty="0" smtClean="0">
                <a:sym typeface="Wingdings"/>
              </a:rPr>
              <a:t>Example: </a:t>
            </a:r>
            <a:r>
              <a:rPr lang="en-US" baseline="0" dirty="0" err="1" smtClean="0">
                <a:sym typeface="Wingdings"/>
              </a:rPr>
              <a:t>Beall</a:t>
            </a:r>
            <a:r>
              <a:rPr lang="en-US" baseline="0" dirty="0" smtClean="0">
                <a:sym typeface="Wingdings"/>
              </a:rPr>
              <a:t> (street sweepers)</a:t>
            </a:r>
          </a:p>
          <a:p>
            <a:endParaRPr lang="en-US" baseline="0" dirty="0" smtClean="0">
              <a:sym typeface="Wingdings"/>
            </a:endParaRPr>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41</a:t>
            </a:fld>
            <a:endParaRPr lang="en-CA"/>
          </a:p>
        </p:txBody>
      </p:sp>
    </p:spTree>
    <p:extLst>
      <p:ext uri="{BB962C8B-B14F-4D97-AF65-F5344CB8AC3E}">
        <p14:creationId xmlns:p14="http://schemas.microsoft.com/office/powerpoint/2010/main" val="11300544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Conservation: Modern </a:t>
            </a:r>
            <a:r>
              <a:rPr lang="en-US" dirty="0" err="1" smtClean="0"/>
              <a:t>vs</a:t>
            </a:r>
            <a:r>
              <a:rPr lang="en-US" dirty="0" smtClean="0"/>
              <a:t> Traditional sector read</a:t>
            </a:r>
            <a:r>
              <a:rPr lang="en-US" baseline="0" dirty="0" smtClean="0"/>
              <a:t> last slide notes</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42</a:t>
            </a:fld>
            <a:endParaRPr lang="en-CA"/>
          </a:p>
        </p:txBody>
      </p:sp>
    </p:spTree>
    <p:extLst>
      <p:ext uri="{BB962C8B-B14F-4D97-AF65-F5344CB8AC3E}">
        <p14:creationId xmlns:p14="http://schemas.microsoft.com/office/powerpoint/2010/main" val="29096745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Conventional</a:t>
            </a:r>
            <a:r>
              <a:rPr lang="en-US" baseline="0" dirty="0" smtClean="0"/>
              <a:t> Economic Approach: More capital/land/labour/</a:t>
            </a:r>
            <a:r>
              <a:rPr lang="en-US" baseline="0" dirty="0" err="1" smtClean="0"/>
              <a:t>resourses</a:t>
            </a:r>
            <a:r>
              <a:rPr lang="en-US" baseline="0" dirty="0" smtClean="0"/>
              <a:t> in some places, and less in others</a:t>
            </a:r>
          </a:p>
          <a:p>
            <a:endParaRPr lang="en-US" baseline="0" dirty="0" smtClean="0"/>
          </a:p>
          <a:p>
            <a:r>
              <a:rPr lang="en-US" baseline="0" dirty="0" smtClean="0"/>
              <a:t>People will move, if they feel they can get a job and make more money, they will move (economic rationality)</a:t>
            </a:r>
          </a:p>
          <a:p>
            <a:endParaRPr lang="en-US" baseline="0" dirty="0" smtClean="0"/>
          </a:p>
          <a:p>
            <a:r>
              <a:rPr lang="en-US" baseline="0" dirty="0" smtClean="0"/>
              <a:t>Rural</a:t>
            </a:r>
            <a:r>
              <a:rPr lang="en-US" baseline="0" dirty="0" smtClean="0">
                <a:sym typeface="Wingdings"/>
              </a:rPr>
              <a:t> Urban migration: No jobs, move to urban</a:t>
            </a:r>
          </a:p>
          <a:p>
            <a:endParaRPr lang="en-US" baseline="0" dirty="0" smtClean="0">
              <a:sym typeface="Wingdings"/>
            </a:endParaRPr>
          </a:p>
          <a:p>
            <a:r>
              <a:rPr lang="en-US" baseline="0" dirty="0" smtClean="0">
                <a:sym typeface="Wingdings"/>
              </a:rPr>
              <a:t>Cities are powerful, enhance economic circumstances</a:t>
            </a:r>
          </a:p>
          <a:p>
            <a:endParaRPr lang="en-US" baseline="0" dirty="0" smtClean="0">
              <a:sym typeface="Wingdings"/>
            </a:endParaRPr>
          </a:p>
          <a:p>
            <a:r>
              <a:rPr lang="en-US" baseline="0" dirty="0" smtClean="0">
                <a:sym typeface="Wingdings"/>
              </a:rPr>
              <a:t>Rural mobility: People who move to the city do better than rural (study shows). </a:t>
            </a:r>
          </a:p>
          <a:p>
            <a:endParaRPr lang="en-US" baseline="0" dirty="0" smtClean="0">
              <a:sym typeface="Wingdings"/>
            </a:endParaRPr>
          </a:p>
          <a:p>
            <a:r>
              <a:rPr lang="en-US" baseline="0" dirty="0" smtClean="0">
                <a:sym typeface="Wingdings"/>
              </a:rPr>
              <a:t>China: Became a country in 1949 and the leader was </a:t>
            </a:r>
            <a:r>
              <a:rPr lang="en-US" baseline="0" dirty="0" err="1" smtClean="0">
                <a:sym typeface="Wingdings"/>
              </a:rPr>
              <a:t>mao</a:t>
            </a:r>
            <a:r>
              <a:rPr lang="en-US" baseline="0" dirty="0" smtClean="0">
                <a:sym typeface="Wingdings"/>
              </a:rPr>
              <a:t>  Reduce rural-urban inequality (preach it) He </a:t>
            </a:r>
            <a:r>
              <a:rPr lang="en-US" baseline="0" dirty="0" err="1" smtClean="0">
                <a:sym typeface="Wingdings"/>
              </a:rPr>
              <a:t>elivated</a:t>
            </a:r>
            <a:r>
              <a:rPr lang="en-US" baseline="0" dirty="0" smtClean="0">
                <a:sym typeface="Wingdings"/>
              </a:rPr>
              <a:t> the status of peasants. </a:t>
            </a:r>
          </a:p>
          <a:p>
            <a:r>
              <a:rPr lang="en-US" baseline="0" dirty="0" smtClean="0">
                <a:sym typeface="Wingdings"/>
              </a:rPr>
              <a:t>1949: not even one person should die of hunger (turned villages into work units) –collective (</a:t>
            </a:r>
            <a:r>
              <a:rPr lang="en-US" baseline="0" dirty="0" err="1" smtClean="0">
                <a:sym typeface="Wingdings"/>
              </a:rPr>
              <a:t>goats,etc</a:t>
            </a:r>
            <a:r>
              <a:rPr lang="en-US" baseline="0" dirty="0" smtClean="0">
                <a:sym typeface="Wingdings"/>
              </a:rPr>
              <a:t>)</a:t>
            </a:r>
          </a:p>
          <a:p>
            <a:endParaRPr lang="en-US" baseline="0" dirty="0" smtClean="0">
              <a:sym typeface="Wingdings"/>
            </a:endParaRPr>
          </a:p>
          <a:p>
            <a:r>
              <a:rPr lang="en-US" baseline="0" dirty="0" smtClean="0">
                <a:sym typeface="Wingdings"/>
              </a:rPr>
              <a:t>Great Leap forward: Mao promised (USSR) 1957 china will leap ahead of UK (Worst policy lead to 40 million people starving to death/killed in 3 years)</a:t>
            </a:r>
          </a:p>
          <a:p>
            <a:endParaRPr lang="en-US" baseline="0" dirty="0" smtClean="0">
              <a:sym typeface="Wingdings"/>
            </a:endParaRPr>
          </a:p>
          <a:p>
            <a:endParaRPr lang="en-US" baseline="0" dirty="0" smtClean="0">
              <a:sym typeface="Wingdings"/>
            </a:endParaRPr>
          </a:p>
          <a:p>
            <a:endParaRPr lang="en-US" baseline="0" dirty="0" smtClean="0">
              <a:sym typeface="Wingdings"/>
            </a:endParaRPr>
          </a:p>
          <a:p>
            <a:endParaRPr lang="en-US" baseline="0" dirty="0" smtClean="0">
              <a:sym typeface="Wingdings"/>
            </a:endParaRPr>
          </a:p>
          <a:p>
            <a:endParaRPr lang="en-US" baseline="0" dirty="0" smtClean="0">
              <a:sym typeface="Wingdings"/>
            </a:endParaRPr>
          </a:p>
          <a:p>
            <a:endParaRPr lang="en-US" baseline="0" dirty="0" smtClean="0">
              <a:sym typeface="Wingdings"/>
            </a:endParaRPr>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43</a:t>
            </a:fld>
            <a:endParaRPr lang="en-CA"/>
          </a:p>
        </p:txBody>
      </p:sp>
    </p:spTree>
    <p:extLst>
      <p:ext uri="{BB962C8B-B14F-4D97-AF65-F5344CB8AC3E}">
        <p14:creationId xmlns:p14="http://schemas.microsoft.com/office/powerpoint/2010/main" val="1797863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sym typeface="Wingdings"/>
              </a:rPr>
              <a:t>Great Leap forward: Mao promised (USSR) 1957 china will leap ahead of UK (Worst policy lead to 40 million people starving to death/killed in 3 years)</a:t>
            </a:r>
          </a:p>
          <a:p>
            <a:endParaRPr lang="en-US" dirty="0" smtClean="0"/>
          </a:p>
          <a:p>
            <a:r>
              <a:rPr lang="en-US" dirty="0" smtClean="0"/>
              <a:t>Ratio: 6-1 (urban to rural)</a:t>
            </a:r>
          </a:p>
          <a:p>
            <a:endParaRPr lang="en-US" dirty="0" smtClean="0"/>
          </a:p>
          <a:p>
            <a:r>
              <a:rPr lang="en-US" dirty="0" smtClean="0"/>
              <a:t>Cultural revolution (10 years): book tombstone read and see what happened Mao dies, replacement (Dang) undoes everything. </a:t>
            </a:r>
          </a:p>
          <a:p>
            <a:endParaRPr lang="en-US" dirty="0" smtClean="0"/>
          </a:p>
          <a:p>
            <a:r>
              <a:rPr lang="en-US" dirty="0" smtClean="0"/>
              <a:t>No</a:t>
            </a:r>
            <a:r>
              <a:rPr lang="en-US" baseline="0" dirty="0" smtClean="0"/>
              <a:t> matter how high they rise people out of poverty, ratio is still 7-1 (rural mobility: no matter what you do you cannot close that gap,)</a:t>
            </a:r>
          </a:p>
          <a:p>
            <a:endParaRPr lang="en-US" baseline="0" dirty="0" smtClean="0"/>
          </a:p>
          <a:p>
            <a:r>
              <a:rPr lang="en-US" dirty="0" smtClean="0"/>
              <a:t>Thailand:</a:t>
            </a:r>
            <a:r>
              <a:rPr lang="en-US" baseline="0" dirty="0" smtClean="0"/>
              <a:t> Transportation is huge, sealed roads all the way to the village, nothing changes still, gap never changes </a:t>
            </a:r>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45</a:t>
            </a:fld>
            <a:endParaRPr lang="en-CA"/>
          </a:p>
        </p:txBody>
      </p:sp>
    </p:spTree>
    <p:extLst>
      <p:ext uri="{BB962C8B-B14F-4D97-AF65-F5344CB8AC3E}">
        <p14:creationId xmlns:p14="http://schemas.microsoft.com/office/powerpoint/2010/main" val="279054996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smtClean="0"/>
              <a:t>Every country</a:t>
            </a:r>
            <a:r>
              <a:rPr lang="en-US" baseline="0" dirty="0" smtClean="0"/>
              <a:t> had schemes to lock people In the rural areas (</a:t>
            </a:r>
            <a:r>
              <a:rPr lang="en-US" baseline="0" dirty="0" err="1" smtClean="0"/>
              <a:t>eg</a:t>
            </a:r>
            <a:r>
              <a:rPr lang="en-US" baseline="0" dirty="0" smtClean="0"/>
              <a:t>: better educate) never works</a:t>
            </a:r>
          </a:p>
          <a:p>
            <a:endParaRPr lang="en-US" baseline="0" dirty="0" smtClean="0"/>
          </a:p>
          <a:p>
            <a:r>
              <a:rPr lang="en-US" baseline="0" dirty="0" smtClean="0"/>
              <a:t>Colonize the farm land</a:t>
            </a:r>
          </a:p>
          <a:p>
            <a:endParaRPr lang="en-US" baseline="0" dirty="0" smtClean="0"/>
          </a:p>
          <a:p>
            <a:r>
              <a:rPr lang="en-US" baseline="0" dirty="0" smtClean="0"/>
              <a:t>Regulate urban land use (Squatting or slum dwellings: the government should make it illegal)</a:t>
            </a:r>
          </a:p>
          <a:p>
            <a:endParaRPr lang="en-US" baseline="0" dirty="0" smtClean="0"/>
          </a:p>
          <a:p>
            <a:r>
              <a:rPr lang="en-US" baseline="0" dirty="0" smtClean="0"/>
              <a:t>Evicting </a:t>
            </a:r>
            <a:r>
              <a:rPr lang="en-US" baseline="0" dirty="0" err="1" smtClean="0"/>
              <a:t>squaters</a:t>
            </a:r>
            <a:r>
              <a:rPr lang="en-US" baseline="0" dirty="0" smtClean="0"/>
              <a:t>: cause of urban poverty </a:t>
            </a:r>
          </a:p>
          <a:p>
            <a:endParaRPr lang="en-US" baseline="0" dirty="0" smtClean="0"/>
          </a:p>
          <a:p>
            <a:r>
              <a:rPr lang="en-US" baseline="0" dirty="0" smtClean="0"/>
              <a:t>The urban poor: Is not always migrants, many slum dwellers are not all poor, Rural and urban are very separate. </a:t>
            </a:r>
          </a:p>
          <a:p>
            <a:r>
              <a:rPr lang="en-US" baseline="0" dirty="0" smtClean="0"/>
              <a:t>Too much fluidity (cant stop them)</a:t>
            </a:r>
          </a:p>
          <a:p>
            <a:endParaRPr lang="en-US" baseline="0" dirty="0" smtClean="0"/>
          </a:p>
          <a:p>
            <a:r>
              <a:rPr lang="en-US" baseline="0" dirty="0" smtClean="0"/>
              <a:t>Doug Sanders: Arrival city</a:t>
            </a:r>
            <a:r>
              <a:rPr lang="en-US" baseline="0" dirty="0" smtClean="0">
                <a:sym typeface="Wingdings"/>
              </a:rPr>
              <a:t> When you see all these poor people in the slums it is not a shock, </a:t>
            </a:r>
          </a:p>
          <a:p>
            <a:endParaRPr lang="en-US" baseline="0" dirty="0" smtClean="0">
              <a:sym typeface="Wingdings"/>
            </a:endParaRPr>
          </a:p>
          <a:p>
            <a:r>
              <a:rPr lang="en-US" baseline="0" dirty="0" smtClean="0">
                <a:sym typeface="Wingdings"/>
              </a:rPr>
              <a:t>Mike Davis misses this: A slum always is there (don</a:t>
            </a:r>
            <a:r>
              <a:rPr lang="fr-FR" baseline="0" dirty="0" smtClean="0">
                <a:sym typeface="Wingdings"/>
              </a:rPr>
              <a:t>’</a:t>
            </a:r>
            <a:r>
              <a:rPr lang="en-US" baseline="0" dirty="0" smtClean="0">
                <a:sym typeface="Wingdings"/>
              </a:rPr>
              <a:t>t look at the poverty, but don</a:t>
            </a:r>
            <a:r>
              <a:rPr lang="fr-FR" baseline="0" dirty="0" smtClean="0">
                <a:sym typeface="Wingdings"/>
              </a:rPr>
              <a:t>’</a:t>
            </a:r>
            <a:r>
              <a:rPr lang="en-US" baseline="0" dirty="0" smtClean="0">
                <a:sym typeface="Wingdings"/>
              </a:rPr>
              <a:t>t look at the present look at the future)</a:t>
            </a:r>
          </a:p>
          <a:p>
            <a:endParaRPr lang="en-US" baseline="0" dirty="0" smtClean="0">
              <a:sym typeface="Wingdings"/>
            </a:endParaRPr>
          </a:p>
          <a:p>
            <a:r>
              <a:rPr lang="en-US" baseline="0" dirty="0" smtClean="0">
                <a:sym typeface="Wingdings"/>
              </a:rPr>
              <a:t>If you block arrival city functions (from rural areas into the slums) you deny people the opportunity for people to rise out of poverty. </a:t>
            </a:r>
          </a:p>
          <a:p>
            <a:endParaRPr lang="en-US" baseline="0" dirty="0" smtClean="0">
              <a:sym typeface="Wingdings"/>
            </a:endParaRPr>
          </a:p>
          <a:p>
            <a:r>
              <a:rPr lang="en-US" baseline="0" dirty="0" smtClean="0">
                <a:sym typeface="Wingdings"/>
              </a:rPr>
              <a:t>If it looks poor but the slum is a transition, (No romance in rural areas) their kids will hopefully be better off. </a:t>
            </a:r>
          </a:p>
          <a:p>
            <a:endParaRPr lang="en-US" baseline="0" dirty="0" smtClean="0">
              <a:sym typeface="Wingdings"/>
            </a:endParaRPr>
          </a:p>
          <a:p>
            <a:r>
              <a:rPr lang="en-US" baseline="0" dirty="0" err="1" smtClean="0">
                <a:sym typeface="Wingdings"/>
              </a:rPr>
              <a:t>Skeldon</a:t>
            </a:r>
            <a:r>
              <a:rPr lang="en-US" baseline="0" dirty="0" smtClean="0">
                <a:sym typeface="Wingdings"/>
              </a:rPr>
              <a:t>: The role of women women often migrate more frequently then men, their lives are better then men (data shows this).</a:t>
            </a:r>
          </a:p>
          <a:p>
            <a:endParaRPr lang="en-US" baseline="0" dirty="0" smtClean="0">
              <a:sym typeface="Wingdings"/>
            </a:endParaRPr>
          </a:p>
          <a:p>
            <a:r>
              <a:rPr lang="en-US" baseline="0" dirty="0" smtClean="0">
                <a:sym typeface="Wingdings"/>
              </a:rPr>
              <a:t>The poor are not a drain: food carts, labour intensive work, </a:t>
            </a:r>
            <a:r>
              <a:rPr lang="en-US" baseline="0" dirty="0" err="1" smtClean="0">
                <a:sym typeface="Wingdings"/>
              </a:rPr>
              <a:t>etc</a:t>
            </a:r>
            <a:r>
              <a:rPr lang="en-US" baseline="0" dirty="0" smtClean="0">
                <a:sym typeface="Wingdings"/>
              </a:rPr>
              <a:t>: they all contribute to the city</a:t>
            </a:r>
          </a:p>
          <a:p>
            <a:endParaRPr lang="en-US" baseline="0" dirty="0" smtClean="0">
              <a:sym typeface="Wingdings"/>
            </a:endParaRPr>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46</a:t>
            </a:fld>
            <a:endParaRPr lang="en-CA"/>
          </a:p>
        </p:txBody>
      </p:sp>
    </p:spTree>
    <p:extLst>
      <p:ext uri="{BB962C8B-B14F-4D97-AF65-F5344CB8AC3E}">
        <p14:creationId xmlns:p14="http://schemas.microsoft.com/office/powerpoint/2010/main" val="13833461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a:t>
            </a:r>
            <a:r>
              <a:rPr lang="en-US" baseline="0" dirty="0" smtClean="0"/>
              <a:t> Chapter 4&amp;5</a:t>
            </a:r>
          </a:p>
          <a:p>
            <a:r>
              <a:rPr lang="en-US" baseline="0" dirty="0" smtClean="0"/>
              <a:t>Mark </a:t>
            </a:r>
            <a:r>
              <a:rPr lang="en-US" baseline="0" dirty="0" err="1" smtClean="0"/>
              <a:t>Mongomery</a:t>
            </a:r>
            <a:r>
              <a:rPr lang="en-US" baseline="0" dirty="0" smtClean="0"/>
              <a:t> (Health issues in countries) </a:t>
            </a:r>
          </a:p>
          <a:p>
            <a:r>
              <a:rPr lang="en-US" baseline="0" dirty="0" smtClean="0"/>
              <a:t>Jan </a:t>
            </a:r>
            <a:r>
              <a:rPr lang="en-US" baseline="0" dirty="0" err="1" smtClean="0"/>
              <a:t>neigment</a:t>
            </a:r>
            <a:r>
              <a:rPr lang="en-US" baseline="0" dirty="0" smtClean="0"/>
              <a:t> study of space and (Mumbai Slums)</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47</a:t>
            </a:fld>
            <a:endParaRPr lang="en-CA"/>
          </a:p>
        </p:txBody>
      </p:sp>
    </p:spTree>
    <p:extLst>
      <p:ext uri="{BB962C8B-B14F-4D97-AF65-F5344CB8AC3E}">
        <p14:creationId xmlns:p14="http://schemas.microsoft.com/office/powerpoint/2010/main" val="125133462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Urbanization and national development:</a:t>
            </a:r>
            <a:r>
              <a:rPr lang="en-US" baseline="0" dirty="0" smtClean="0"/>
              <a:t> What role does the city have on the Country?</a:t>
            </a:r>
          </a:p>
          <a:p>
            <a:r>
              <a:rPr lang="en-US" baseline="0" dirty="0" smtClean="0"/>
              <a:t>Urban Structure = Development of Country (Economic spillover, trickle down)</a:t>
            </a:r>
          </a:p>
          <a:p>
            <a:endParaRPr lang="en-US" baseline="0" dirty="0" smtClean="0"/>
          </a:p>
          <a:p>
            <a:r>
              <a:rPr lang="en-US" baseline="0" dirty="0" smtClean="0"/>
              <a:t>Cities convey an impact on the country (Role of Bangkok in Thailand)</a:t>
            </a:r>
          </a:p>
          <a:p>
            <a:endParaRPr lang="en-US" baseline="0" dirty="0" smtClean="0"/>
          </a:p>
          <a:p>
            <a:r>
              <a:rPr lang="en-US" baseline="0" dirty="0" smtClean="0"/>
              <a:t>Can a country develop without their city?</a:t>
            </a:r>
          </a:p>
          <a:p>
            <a:endParaRPr lang="en-US" baseline="0" dirty="0" smtClean="0"/>
          </a:p>
          <a:p>
            <a:r>
              <a:rPr lang="en-US" baseline="0" dirty="0" smtClean="0"/>
              <a:t>New cities: Built deliberately by the state</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48</a:t>
            </a:fld>
            <a:endParaRPr lang="en-CA"/>
          </a:p>
        </p:txBody>
      </p:sp>
    </p:spTree>
    <p:extLst>
      <p:ext uri="{BB962C8B-B14F-4D97-AF65-F5344CB8AC3E}">
        <p14:creationId xmlns:p14="http://schemas.microsoft.com/office/powerpoint/2010/main" val="189618605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Core-</a:t>
            </a:r>
            <a:r>
              <a:rPr lang="en-US" baseline="0" dirty="0" smtClean="0"/>
              <a:t> Periphery model: Useful model John Friedman</a:t>
            </a:r>
            <a:r>
              <a:rPr lang="en-US" baseline="0" dirty="0" smtClean="0">
                <a:sym typeface="Wingdings"/>
              </a:rPr>
              <a:t> Regional welfare </a:t>
            </a:r>
            <a:r>
              <a:rPr lang="en-US" baseline="0" dirty="0" err="1" smtClean="0">
                <a:sym typeface="Wingdings"/>
              </a:rPr>
              <a:t>desparity</a:t>
            </a:r>
            <a:r>
              <a:rPr lang="en-US" baseline="0" dirty="0" smtClean="0">
                <a:sym typeface="Wingdings"/>
              </a:rPr>
              <a:t> model</a:t>
            </a:r>
          </a:p>
          <a:p>
            <a:endParaRPr lang="en-US" baseline="0" dirty="0" smtClean="0">
              <a:sym typeface="Wingdings"/>
            </a:endParaRPr>
          </a:p>
          <a:p>
            <a:r>
              <a:rPr lang="en-US" baseline="0" dirty="0" smtClean="0">
                <a:sym typeface="Wingdings"/>
              </a:rPr>
              <a:t>Regional inequality (spatial and economic model) Newly colonized economy</a:t>
            </a:r>
          </a:p>
          <a:p>
            <a:endParaRPr lang="en-US" baseline="0" dirty="0" smtClean="0">
              <a:sym typeface="Wingdings"/>
            </a:endParaRPr>
          </a:p>
          <a:p>
            <a:r>
              <a:rPr lang="en-US" baseline="0" dirty="0" smtClean="0">
                <a:sym typeface="Wingdings"/>
              </a:rPr>
              <a:t>4 Stages:</a:t>
            </a:r>
          </a:p>
          <a:p>
            <a:r>
              <a:rPr lang="en-US" dirty="0" smtClean="0"/>
              <a:t>1)Scattered: Un exploited region</a:t>
            </a:r>
            <a:r>
              <a:rPr lang="en-US" baseline="0" dirty="0" smtClean="0"/>
              <a:t> (pre colonial), no cities, no market traditional economy (agriculture). </a:t>
            </a:r>
          </a:p>
          <a:p>
            <a:r>
              <a:rPr lang="en-US" baseline="0" dirty="0" smtClean="0"/>
              <a:t>No </a:t>
            </a:r>
            <a:r>
              <a:rPr lang="en-US" baseline="0" dirty="0" err="1" smtClean="0"/>
              <a:t>heirarchy</a:t>
            </a:r>
            <a:endParaRPr lang="en-US" baseline="0" dirty="0" smtClean="0"/>
          </a:p>
          <a:p>
            <a:r>
              <a:rPr lang="en-US" baseline="0" dirty="0" smtClean="0"/>
              <a:t>2)Strong Centre: Regional </a:t>
            </a:r>
            <a:r>
              <a:rPr lang="en-US" baseline="0" dirty="0" err="1" smtClean="0"/>
              <a:t>desparity</a:t>
            </a:r>
            <a:r>
              <a:rPr lang="en-US" baseline="0" dirty="0" smtClean="0"/>
              <a:t> increases (Resources flow to the more productive core) Core (center) </a:t>
            </a:r>
            <a:r>
              <a:rPr lang="en-US" baseline="0" dirty="0" err="1" smtClean="0"/>
              <a:t>vs</a:t>
            </a:r>
            <a:r>
              <a:rPr lang="en-US" baseline="0" dirty="0" smtClean="0"/>
              <a:t> Periphery (Declining)</a:t>
            </a:r>
          </a:p>
          <a:p>
            <a:r>
              <a:rPr lang="en-US" baseline="0" dirty="0" smtClean="0"/>
              <a:t>3) Reduction of inequality: Basically rising political figure, maturing economically, response from national core is lets share </a:t>
            </a:r>
            <a:r>
              <a:rPr lang="en-US" baseline="0" dirty="0" err="1" smtClean="0"/>
              <a:t>welth</a:t>
            </a:r>
            <a:r>
              <a:rPr lang="en-US" baseline="0" dirty="0" smtClean="0"/>
              <a:t>, investment in periphery which reduced inequality (Balance in the economy) Provincial economies, poverty is in decline.</a:t>
            </a:r>
          </a:p>
          <a:p>
            <a:r>
              <a:rPr lang="en-US" baseline="0" dirty="0" smtClean="0"/>
              <a:t>4) Integrated urban network: Cities talk to each other, national integration, efficiency, max amount of economic growth, regional competition in healthy. Less inequality. Series of regional development stages.</a:t>
            </a:r>
          </a:p>
          <a:p>
            <a:endParaRPr lang="en-US" baseline="0" dirty="0" smtClean="0"/>
          </a:p>
          <a:p>
            <a:r>
              <a:rPr lang="en-US" baseline="0" dirty="0" smtClean="0"/>
              <a:t>Model is not real, it is an </a:t>
            </a:r>
            <a:r>
              <a:rPr lang="en-US" baseline="0" dirty="0" err="1" smtClean="0"/>
              <a:t>aproximation</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49</a:t>
            </a:fld>
            <a:endParaRPr lang="en-CA"/>
          </a:p>
        </p:txBody>
      </p:sp>
    </p:spTree>
    <p:extLst>
      <p:ext uri="{BB962C8B-B14F-4D97-AF65-F5344CB8AC3E}">
        <p14:creationId xmlns:p14="http://schemas.microsoft.com/office/powerpoint/2010/main" val="164118008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50</a:t>
            </a:fld>
            <a:endParaRPr lang="en-CA"/>
          </a:p>
        </p:txBody>
      </p:sp>
    </p:spTree>
    <p:extLst>
      <p:ext uri="{BB962C8B-B14F-4D97-AF65-F5344CB8AC3E}">
        <p14:creationId xmlns:p14="http://schemas.microsoft.com/office/powerpoint/2010/main" val="262194881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4 critiques, of the model:</a:t>
            </a:r>
          </a:p>
          <a:p>
            <a:endParaRPr lang="en-US" dirty="0" smtClean="0"/>
          </a:p>
          <a:p>
            <a:r>
              <a:rPr lang="en-US" dirty="0" smtClean="0"/>
              <a:t>1)Rural realities:</a:t>
            </a:r>
            <a:r>
              <a:rPr lang="en-US" baseline="0" dirty="0" smtClean="0"/>
              <a:t> Model assumes the way French </a:t>
            </a:r>
            <a:r>
              <a:rPr lang="en-US" baseline="0" dirty="0" err="1" smtClean="0"/>
              <a:t>expierenced</a:t>
            </a:r>
            <a:r>
              <a:rPr lang="en-US" baseline="0" dirty="0" smtClean="0"/>
              <a:t> Canada (</a:t>
            </a:r>
            <a:r>
              <a:rPr lang="en-US" baseline="0" dirty="0" err="1" smtClean="0"/>
              <a:t>Eg</a:t>
            </a:r>
            <a:r>
              <a:rPr lang="en-US" baseline="0" dirty="0" smtClean="0"/>
              <a:t>: a big empty land, blank slab) </a:t>
            </a:r>
            <a:r>
              <a:rPr lang="en-US" baseline="0" dirty="0" err="1" smtClean="0"/>
              <a:t>Indiginous</a:t>
            </a:r>
            <a:r>
              <a:rPr lang="en-US" baseline="0" dirty="0" smtClean="0"/>
              <a:t> people? Friedman’s model does not fit so well with Canada and Australia. </a:t>
            </a:r>
          </a:p>
          <a:p>
            <a:endParaRPr lang="en-US" dirty="0" smtClean="0"/>
          </a:p>
          <a:p>
            <a:r>
              <a:rPr lang="en-US" dirty="0" smtClean="0"/>
              <a:t>2) Foreign</a:t>
            </a:r>
            <a:r>
              <a:rPr lang="en-US" baseline="0" dirty="0" smtClean="0"/>
              <a:t> influence: Underplays this which neglects the periphery, Industrial was owned by foreign multinationals. (HBC saw periphery as resources not anything more)</a:t>
            </a:r>
          </a:p>
          <a:p>
            <a:r>
              <a:rPr lang="en-US" baseline="0" dirty="0" smtClean="0"/>
              <a:t>Operates only in Nations best interest, but they are somewhat foreign </a:t>
            </a:r>
          </a:p>
          <a:p>
            <a:endParaRPr lang="en-US" baseline="0" dirty="0" smtClean="0"/>
          </a:p>
          <a:p>
            <a:r>
              <a:rPr lang="en-US" baseline="0" dirty="0" smtClean="0"/>
              <a:t>3)Apolitical: He ignores </a:t>
            </a:r>
            <a:r>
              <a:rPr lang="en-US" baseline="0" dirty="0" err="1" smtClean="0"/>
              <a:t>govt</a:t>
            </a:r>
            <a:r>
              <a:rPr lang="en-US" baseline="0" dirty="0" smtClean="0"/>
              <a:t> intervene. Not much concern, urban bias.</a:t>
            </a:r>
          </a:p>
          <a:p>
            <a:endParaRPr lang="en-US" baseline="0" dirty="0" smtClean="0"/>
          </a:p>
          <a:p>
            <a:r>
              <a:rPr lang="en-US" baseline="0" dirty="0" smtClean="0"/>
              <a:t>4)False assumptions about development: Eventually countries following the model will become developed, its linear, not real, does not work for everyone!</a:t>
            </a:r>
          </a:p>
        </p:txBody>
      </p:sp>
      <p:sp>
        <p:nvSpPr>
          <p:cNvPr id="4" name="Slide Number Placeholder 3"/>
          <p:cNvSpPr>
            <a:spLocks noGrp="1"/>
          </p:cNvSpPr>
          <p:nvPr>
            <p:ph type="sldNum" sz="quarter" idx="10"/>
          </p:nvPr>
        </p:nvSpPr>
        <p:spPr/>
        <p:txBody>
          <a:bodyPr/>
          <a:lstStyle/>
          <a:p>
            <a:fld id="{EDBA7C25-E483-4569-9D60-BF263156B592}" type="slidenum">
              <a:rPr lang="en-CA" smtClean="0"/>
              <a:pPr/>
              <a:t>51</a:t>
            </a:fld>
            <a:endParaRPr lang="en-CA"/>
          </a:p>
        </p:txBody>
      </p:sp>
    </p:spTree>
    <p:extLst>
      <p:ext uri="{BB962C8B-B14F-4D97-AF65-F5344CB8AC3E}">
        <p14:creationId xmlns:p14="http://schemas.microsoft.com/office/powerpoint/2010/main" val="80342655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Everything was already set up, British did not set up economy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52</a:t>
            </a:fld>
            <a:endParaRPr lang="en-CA"/>
          </a:p>
        </p:txBody>
      </p:sp>
    </p:spTree>
    <p:extLst>
      <p:ext uri="{BB962C8B-B14F-4D97-AF65-F5344CB8AC3E}">
        <p14:creationId xmlns:p14="http://schemas.microsoft.com/office/powerpoint/2010/main" val="128847696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People concentrate</a:t>
            </a:r>
            <a:r>
              <a:rPr lang="en-US" baseline="0" dirty="0" smtClean="0"/>
              <a:t> in big cities. </a:t>
            </a:r>
          </a:p>
          <a:p>
            <a:endParaRPr lang="en-US" baseline="0" dirty="0" smtClean="0"/>
          </a:p>
          <a:p>
            <a:r>
              <a:rPr lang="en-US" baseline="0" dirty="0" smtClean="0"/>
              <a:t>Many third world countries have a primate city: If the city is twice as large as the second largest city, then it is a primate city! </a:t>
            </a:r>
          </a:p>
          <a:p>
            <a:endParaRPr lang="en-US" baseline="0" dirty="0" smtClean="0"/>
          </a:p>
          <a:p>
            <a:r>
              <a:rPr lang="en-US" baseline="0" dirty="0" smtClean="0"/>
              <a:t>So Many primate cities: EG: Lagos (15-20 million people, Nigeria Kano is 5 million people)</a:t>
            </a:r>
          </a:p>
          <a:p>
            <a:endParaRPr lang="en-US" baseline="0" dirty="0" smtClean="0"/>
          </a:p>
          <a:p>
            <a:r>
              <a:rPr lang="en-US" baseline="0" dirty="0" smtClean="0"/>
              <a:t>Primate city </a:t>
            </a:r>
            <a:r>
              <a:rPr lang="en-US" baseline="0" dirty="0" err="1" smtClean="0"/>
              <a:t>defininition</a:t>
            </a:r>
            <a:r>
              <a:rPr lang="en-US" baseline="0" dirty="0" smtClean="0"/>
              <a:t>: If the city is twice as large as the second largest city, then it is a primate city! </a:t>
            </a:r>
          </a:p>
          <a:p>
            <a:endParaRPr lang="en-US" baseline="0" dirty="0" smtClean="0"/>
          </a:p>
          <a:p>
            <a:r>
              <a:rPr lang="en-US" baseline="0" dirty="0" smtClean="0"/>
              <a:t>Third World: urban primacy and urban bias connection </a:t>
            </a:r>
          </a:p>
          <a:p>
            <a:endParaRPr lang="en-US" baseline="0" dirty="0" smtClean="0"/>
          </a:p>
          <a:p>
            <a:r>
              <a:rPr lang="en-US" baseline="0" dirty="0" smtClean="0"/>
              <a:t>Seoul Korea: 2005-2015 has flat lined, used to be a primate city. (5% per year growth before)</a:t>
            </a:r>
          </a:p>
          <a:p>
            <a:endParaRPr lang="en-US" baseline="0" dirty="0" smtClean="0"/>
          </a:p>
          <a:p>
            <a:r>
              <a:rPr lang="en-US" baseline="0" dirty="0" smtClean="0"/>
              <a:t>Problems with Primate city: High lad cost, pollution, housing crisis, etc. </a:t>
            </a:r>
          </a:p>
          <a:p>
            <a:endParaRPr lang="en-US" baseline="0" dirty="0" smtClean="0"/>
          </a:p>
          <a:p>
            <a:r>
              <a:rPr lang="en-US" baseline="0" dirty="0" smtClean="0"/>
              <a:t>Growth Pole Theory: Challenge Primacy, govt. would invest in an industrial activity far away from the city, spatial strategy (Usually negative outcomes). EG: Chang Mai (try to make a big city, did not create help in Bangkok) Creates uneven development</a:t>
            </a:r>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53</a:t>
            </a:fld>
            <a:endParaRPr lang="en-CA"/>
          </a:p>
        </p:txBody>
      </p:sp>
    </p:spTree>
    <p:extLst>
      <p:ext uri="{BB962C8B-B14F-4D97-AF65-F5344CB8AC3E}">
        <p14:creationId xmlns:p14="http://schemas.microsoft.com/office/powerpoint/2010/main" val="224758808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US" dirty="0" smtClean="0"/>
              <a:t>Smaller</a:t>
            </a:r>
            <a:r>
              <a:rPr lang="en-US" baseline="0" dirty="0" smtClean="0"/>
              <a:t> cities are less in the news, but people still live here and a lot more </a:t>
            </a:r>
            <a:r>
              <a:rPr lang="en-US" baseline="0" dirty="0" err="1" smtClean="0"/>
              <a:t>ppl</a:t>
            </a:r>
            <a:r>
              <a:rPr lang="en-US" baseline="0" dirty="0" smtClean="0"/>
              <a:t> migrating. </a:t>
            </a:r>
          </a:p>
          <a:p>
            <a:endParaRPr lang="en-US" baseline="0" dirty="0" smtClean="0"/>
          </a:p>
          <a:p>
            <a:r>
              <a:rPr lang="en-US" baseline="0" dirty="0" smtClean="0"/>
              <a:t>Modest growth, but we can expect high growth in the future. </a:t>
            </a:r>
          </a:p>
          <a:p>
            <a:endParaRPr lang="en-US" baseline="0" dirty="0" smtClean="0"/>
          </a:p>
          <a:p>
            <a:r>
              <a:rPr lang="en-US" baseline="0" dirty="0" smtClean="0"/>
              <a:t>Secondary cities: Absorbing migrants (Comfort), a whole bunch of tier two cities are trying to attract more people. More room, but a lot more problems. </a:t>
            </a:r>
          </a:p>
          <a:p>
            <a:endParaRPr lang="en-US" baseline="0" dirty="0" smtClean="0"/>
          </a:p>
          <a:p>
            <a:r>
              <a:rPr lang="en-US" baseline="0" dirty="0" smtClean="0"/>
              <a:t>Under served, homeless, slums in small cities, transportation is poor, etc. </a:t>
            </a:r>
          </a:p>
          <a:p>
            <a:endParaRPr lang="en-US" baseline="0" dirty="0" smtClean="0"/>
          </a:p>
          <a:p>
            <a:r>
              <a:rPr lang="en-US" baseline="0" dirty="0" smtClean="0"/>
              <a:t>Urban poor in smaller cities: Worse poverty (Healthcare sucks)</a:t>
            </a:r>
          </a:p>
          <a:p>
            <a:endParaRPr lang="en-US" baseline="0" dirty="0" smtClean="0"/>
          </a:p>
          <a:p>
            <a:r>
              <a:rPr lang="en-US" baseline="0" dirty="0" smtClean="0"/>
              <a:t>Politically removed from capital city, makes it hard for the city to get attention for resources. </a:t>
            </a:r>
          </a:p>
          <a:p>
            <a:endParaRPr lang="en-US" baseline="0" dirty="0" smtClean="0"/>
          </a:p>
          <a:p>
            <a:r>
              <a:rPr lang="en-US" dirty="0" smtClean="0"/>
              <a:t>Secondary cities: Relieve</a:t>
            </a:r>
            <a:r>
              <a:rPr lang="en-US" baseline="0" dirty="0" smtClean="0"/>
              <a:t> population stress on the primate city (and reduces congestion) </a:t>
            </a:r>
          </a:p>
          <a:p>
            <a:endParaRPr lang="en-US" baseline="0" dirty="0" smtClean="0"/>
          </a:p>
          <a:p>
            <a:endParaRPr lang="en-US" baseline="0" dirty="0" smtClean="0"/>
          </a:p>
          <a:p>
            <a:endParaRPr lang="en-US" baseline="0" dirty="0" smtClean="0"/>
          </a:p>
          <a:p>
            <a:r>
              <a:rPr lang="en-US" dirty="0" smtClean="0"/>
              <a:t>Secondary city has a better spinoff from modern. </a:t>
            </a:r>
          </a:p>
          <a:p>
            <a:endParaRPr lang="en-US" dirty="0" smtClean="0"/>
          </a:p>
          <a:p>
            <a:r>
              <a:rPr lang="en-US" dirty="0" smtClean="0"/>
              <a:t>These</a:t>
            </a:r>
            <a:r>
              <a:rPr lang="en-US" baseline="0" dirty="0" smtClean="0"/>
              <a:t> cities are called to do the heavy lifting (100 thousand or more) </a:t>
            </a:r>
          </a:p>
          <a:p>
            <a:endParaRPr lang="en-US" dirty="0" smtClean="0"/>
          </a:p>
          <a:p>
            <a:r>
              <a:rPr lang="en-US" dirty="0" smtClean="0"/>
              <a:t>“Largest 600 cities today”: Have 60% of the worlds GDP today. Projects ahead to 2025</a:t>
            </a:r>
            <a:r>
              <a:rPr lang="en-US" baseline="0" dirty="0" smtClean="0"/>
              <a:t> </a:t>
            </a:r>
            <a:r>
              <a:rPr lang="en-US" baseline="0" dirty="0" smtClean="0">
                <a:sym typeface="Wingdings"/>
              </a:rPr>
              <a:t> Will still have 60% of the world GDP but it is a different list then the ones today! </a:t>
            </a:r>
          </a:p>
          <a:p>
            <a:endParaRPr lang="en-US" baseline="0" dirty="0" smtClean="0">
              <a:sym typeface="Wingdings"/>
            </a:endParaRPr>
          </a:p>
          <a:p>
            <a:r>
              <a:rPr lang="en-US" baseline="0" dirty="0" smtClean="0">
                <a:sym typeface="Wingdings"/>
              </a:rPr>
              <a:t>Center of gravity: a third of the first world cities will fall of the list will be replaced by cities in the global south </a:t>
            </a:r>
          </a:p>
          <a:p>
            <a:endParaRPr lang="en-US" baseline="0" dirty="0" smtClean="0">
              <a:sym typeface="Wingdings"/>
            </a:endParaRPr>
          </a:p>
          <a:p>
            <a:r>
              <a:rPr lang="en-US" dirty="0" smtClean="0"/>
              <a:t>Rural-Urban</a:t>
            </a:r>
            <a:r>
              <a:rPr lang="en-US" baseline="0" dirty="0" smtClean="0"/>
              <a:t> Migration: Quickest in India </a:t>
            </a:r>
            <a:r>
              <a:rPr lang="en-US" baseline="0" dirty="0" smtClean="0">
                <a:sym typeface="Wingdings"/>
              </a:rPr>
              <a:t> Indian cities will need a trillion of </a:t>
            </a:r>
            <a:r>
              <a:rPr lang="en-US" baseline="0" dirty="0" err="1" smtClean="0">
                <a:sym typeface="Wingdings"/>
              </a:rPr>
              <a:t>american</a:t>
            </a:r>
            <a:r>
              <a:rPr lang="en-US" baseline="0" dirty="0" smtClean="0">
                <a:sym typeface="Wingdings"/>
              </a:rPr>
              <a:t> dollars for infrastructure to keep it going </a:t>
            </a:r>
          </a:p>
          <a:p>
            <a:endParaRPr lang="en-US" baseline="0" dirty="0" smtClean="0">
              <a:sym typeface="Wingdings"/>
            </a:endParaRPr>
          </a:p>
          <a:p>
            <a:r>
              <a:rPr lang="en-US" dirty="0" smtClean="0"/>
              <a:t>Rise of the middle cities is crazy and cool to see</a:t>
            </a:r>
          </a:p>
          <a:p>
            <a:endParaRPr lang="en-US" dirty="0" smtClean="0"/>
          </a:p>
          <a:p>
            <a:r>
              <a:rPr lang="en-US" dirty="0" smtClean="0"/>
              <a:t>China</a:t>
            </a:r>
            <a:r>
              <a:rPr lang="en-US" baseline="0" dirty="0" smtClean="0"/>
              <a:t>’s secondary cities: If china is 60% urban, 700 million people living in the city (most urban city in the world) </a:t>
            </a:r>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54</a:t>
            </a:fld>
            <a:endParaRPr lang="en-CA"/>
          </a:p>
        </p:txBody>
      </p:sp>
    </p:spTree>
    <p:extLst>
      <p:ext uri="{BB962C8B-B14F-4D97-AF65-F5344CB8AC3E}">
        <p14:creationId xmlns:p14="http://schemas.microsoft.com/office/powerpoint/2010/main" val="222076712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Medellin Columbia: The</a:t>
            </a:r>
            <a:r>
              <a:rPr lang="en-US" baseline="0" dirty="0" smtClean="0"/>
              <a:t> worst city in the world for crime: Worst poverty in Latin America, Murder capital in the world.  </a:t>
            </a:r>
          </a:p>
          <a:p>
            <a:r>
              <a:rPr lang="en-US" baseline="0" dirty="0" smtClean="0"/>
              <a:t>“How cities make us sick” </a:t>
            </a:r>
            <a:r>
              <a:rPr lang="en-US" baseline="0" dirty="0" err="1" smtClean="0"/>
              <a:t>youtube</a:t>
            </a:r>
            <a:r>
              <a:rPr lang="en-US" baseline="0" dirty="0" smtClean="0"/>
              <a:t> video: City has invested in Escalators to integrate transport </a:t>
            </a:r>
            <a:r>
              <a:rPr lang="en-US" baseline="0" smtClean="0"/>
              <a:t>and community.</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55</a:t>
            </a:fld>
            <a:endParaRPr lang="en-CA"/>
          </a:p>
        </p:txBody>
      </p:sp>
    </p:spTree>
    <p:extLst>
      <p:ext uri="{BB962C8B-B14F-4D97-AF65-F5344CB8AC3E}">
        <p14:creationId xmlns:p14="http://schemas.microsoft.com/office/powerpoint/2010/main" val="343553398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Dramatic form of</a:t>
            </a:r>
            <a:r>
              <a:rPr lang="en-US" baseline="0" dirty="0" smtClean="0"/>
              <a:t> </a:t>
            </a:r>
            <a:r>
              <a:rPr lang="en-US" baseline="0" dirty="0" err="1" smtClean="0"/>
              <a:t>gloablisation</a:t>
            </a:r>
            <a:r>
              <a:rPr lang="en-US" baseline="0" dirty="0" smtClean="0"/>
              <a:t>: building a city from scratch (not organically created, like most cities) </a:t>
            </a:r>
          </a:p>
          <a:p>
            <a:r>
              <a:rPr lang="en-US" baseline="0" dirty="0" smtClean="0"/>
              <a:t>Used to help accommodate to population growth</a:t>
            </a:r>
          </a:p>
          <a:p>
            <a:endParaRPr lang="en-US" baseline="0" dirty="0" smtClean="0"/>
          </a:p>
          <a:p>
            <a:r>
              <a:rPr lang="en-US" baseline="0" dirty="0" smtClean="0"/>
              <a:t>Canada: Instant towns (</a:t>
            </a:r>
            <a:r>
              <a:rPr lang="en-US" baseline="0" dirty="0" err="1" smtClean="0"/>
              <a:t>Eg</a:t>
            </a:r>
            <a:r>
              <a:rPr lang="en-US" baseline="0" dirty="0" smtClean="0"/>
              <a:t>. </a:t>
            </a:r>
            <a:r>
              <a:rPr lang="en-US" baseline="0" dirty="0" err="1" smtClean="0"/>
              <a:t>Kitimat</a:t>
            </a:r>
            <a:r>
              <a:rPr lang="en-US" baseline="0" dirty="0" smtClean="0"/>
              <a:t> built in the 50’s for industry)</a:t>
            </a:r>
          </a:p>
          <a:p>
            <a:endParaRPr lang="en-US" baseline="0" dirty="0" smtClean="0"/>
          </a:p>
          <a:p>
            <a:r>
              <a:rPr lang="en-US" baseline="0" dirty="0" smtClean="0"/>
              <a:t>To build/move a capital city </a:t>
            </a:r>
          </a:p>
          <a:p>
            <a:endParaRPr lang="en-US" baseline="0" dirty="0" smtClean="0"/>
          </a:p>
          <a:p>
            <a:r>
              <a:rPr lang="en-US" baseline="0" dirty="0" smtClean="0"/>
              <a:t>Symbolic, state showing that we can capture a hinterland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56</a:t>
            </a:fld>
            <a:endParaRPr lang="en-CA"/>
          </a:p>
        </p:txBody>
      </p:sp>
    </p:spTree>
    <p:extLst>
      <p:ext uri="{BB962C8B-B14F-4D97-AF65-F5344CB8AC3E}">
        <p14:creationId xmlns:p14="http://schemas.microsoft.com/office/powerpoint/2010/main" val="345729221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British new town movement: To relieve congestion in London </a:t>
            </a:r>
          </a:p>
          <a:p>
            <a:endParaRPr lang="en-US" dirty="0" smtClean="0"/>
          </a:p>
          <a:p>
            <a:r>
              <a:rPr lang="en-US" dirty="0" smtClean="0"/>
              <a:t>MIT</a:t>
            </a:r>
            <a:r>
              <a:rPr lang="en-US" baseline="0" dirty="0" smtClean="0"/>
              <a:t> and Harvard: urban studies </a:t>
            </a:r>
          </a:p>
          <a:p>
            <a:endParaRPr lang="en-US" baseline="0" dirty="0" smtClean="0"/>
          </a:p>
          <a:p>
            <a:r>
              <a:rPr lang="en-US" baseline="0" dirty="0" smtClean="0"/>
              <a:t>India: </a:t>
            </a:r>
            <a:r>
              <a:rPr lang="en-US" baseline="0" dirty="0" err="1" smtClean="0"/>
              <a:t>Navi</a:t>
            </a:r>
            <a:r>
              <a:rPr lang="en-US" baseline="0" dirty="0" smtClean="0"/>
              <a:t> Mumbai and now new Mumbai is being built now</a:t>
            </a:r>
          </a:p>
          <a:p>
            <a:endParaRPr lang="en-US" baseline="0" dirty="0" smtClean="0"/>
          </a:p>
          <a:p>
            <a:r>
              <a:rPr lang="en-US" baseline="0" dirty="0" smtClean="0"/>
              <a:t>Swiss French: </a:t>
            </a:r>
            <a:r>
              <a:rPr lang="en-US" baseline="0" dirty="0" err="1" smtClean="0"/>
              <a:t>Chandegar</a:t>
            </a:r>
            <a:r>
              <a:rPr lang="en-US" baseline="0" dirty="0" smtClean="0"/>
              <a:t> (1953), big city, it has it own government (capital of 2 states) (union territory)</a:t>
            </a:r>
          </a:p>
          <a:p>
            <a:endParaRPr lang="en-US" baseline="0" dirty="0" smtClean="0"/>
          </a:p>
          <a:p>
            <a:r>
              <a:rPr lang="en-US" baseline="0" dirty="0" smtClean="0"/>
              <a:t>Ex. New city: capital city of Brazil </a:t>
            </a:r>
            <a:r>
              <a:rPr lang="en-US" baseline="0" dirty="0" smtClean="0">
                <a:sym typeface="Wingdings"/>
              </a:rPr>
              <a:t> </a:t>
            </a:r>
            <a:r>
              <a:rPr lang="en-US" baseline="0" dirty="0" err="1" smtClean="0">
                <a:sym typeface="Wingdings"/>
              </a:rPr>
              <a:t>Brazilia</a:t>
            </a:r>
            <a:r>
              <a:rPr lang="en-US" baseline="0" dirty="0" smtClean="0">
                <a:sym typeface="Wingdings"/>
              </a:rPr>
              <a:t> (built in the 50’s, build a capital inland), Move things inland, new capital, symbolic act of inland </a:t>
            </a:r>
            <a:r>
              <a:rPr lang="en-US" baseline="0" dirty="0" err="1" smtClean="0">
                <a:sym typeface="Wingdings"/>
              </a:rPr>
              <a:t>decenteralization</a:t>
            </a:r>
            <a:r>
              <a:rPr lang="en-US" baseline="0" dirty="0" smtClean="0">
                <a:sym typeface="Wingdings"/>
              </a:rPr>
              <a:t> </a:t>
            </a:r>
          </a:p>
          <a:p>
            <a:endParaRPr lang="en-US" baseline="0" dirty="0" smtClean="0">
              <a:sym typeface="Wingdings"/>
            </a:endParaRPr>
          </a:p>
          <a:p>
            <a:r>
              <a:rPr lang="en-US" baseline="0" dirty="0" err="1" smtClean="0">
                <a:sym typeface="Wingdings"/>
              </a:rPr>
              <a:t>Canbra</a:t>
            </a:r>
            <a:r>
              <a:rPr lang="en-US" baseline="0" dirty="0" smtClean="0">
                <a:sym typeface="Wingdings"/>
              </a:rPr>
              <a:t>: Is inland in Australia (capital city)</a:t>
            </a:r>
          </a:p>
          <a:p>
            <a:endParaRPr lang="en-US" baseline="0" dirty="0" smtClean="0">
              <a:sym typeface="Wingdings"/>
            </a:endParaRPr>
          </a:p>
          <a:p>
            <a:r>
              <a:rPr lang="en-US" baseline="0" dirty="0" smtClean="0">
                <a:sym typeface="Wingdings"/>
              </a:rPr>
              <a:t>Nigeria: Capital city is Lagos but now </a:t>
            </a:r>
            <a:r>
              <a:rPr lang="en-US" baseline="0" dirty="0" err="1" smtClean="0">
                <a:sym typeface="Wingdings"/>
              </a:rPr>
              <a:t>Ibooja</a:t>
            </a:r>
            <a:r>
              <a:rPr lang="en-US" baseline="0" dirty="0" smtClean="0">
                <a:sym typeface="Wingdings"/>
              </a:rPr>
              <a:t> (Very large, not as big as Lagos, Symbolic, inland, economic tension in Lagos so they chose other)</a:t>
            </a:r>
          </a:p>
          <a:p>
            <a:endParaRPr lang="en-US" baseline="0" dirty="0" smtClean="0">
              <a:sym typeface="Wingdings"/>
            </a:endParaRPr>
          </a:p>
          <a:p>
            <a:r>
              <a:rPr lang="en-US" baseline="0" dirty="0" smtClean="0">
                <a:sym typeface="Wingdings"/>
              </a:rPr>
              <a:t>Tanzania</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57</a:t>
            </a:fld>
            <a:endParaRPr lang="en-CA"/>
          </a:p>
        </p:txBody>
      </p:sp>
    </p:spTree>
    <p:extLst>
      <p:ext uri="{BB962C8B-B14F-4D97-AF65-F5344CB8AC3E}">
        <p14:creationId xmlns:p14="http://schemas.microsoft.com/office/powerpoint/2010/main" val="368920075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30 years and they have not moved everything yet </a:t>
            </a:r>
          </a:p>
          <a:p>
            <a:endParaRPr lang="en-US" dirty="0" smtClean="0"/>
          </a:p>
          <a:p>
            <a:r>
              <a:rPr lang="en-US" dirty="0" err="1" smtClean="0"/>
              <a:t>Berma’s</a:t>
            </a:r>
            <a:r>
              <a:rPr lang="en-US" dirty="0" smtClean="0"/>
              <a:t> new capital (isolated, malaria</a:t>
            </a:r>
            <a:r>
              <a:rPr lang="en-US" baseline="0" dirty="0" smtClean="0"/>
              <a:t> infested jungle) –No go zone </a:t>
            </a:r>
          </a:p>
          <a:p>
            <a:endParaRPr lang="en-US" baseline="0" dirty="0" smtClean="0"/>
          </a:p>
          <a:p>
            <a:r>
              <a:rPr lang="en-US" baseline="0" dirty="0" smtClean="0"/>
              <a:t>Ordos China: the new Ordos was empty, video, all new apartments sold but no one is living there.</a:t>
            </a:r>
          </a:p>
          <a:p>
            <a:endParaRPr lang="en-US" baseline="0" dirty="0" smtClean="0"/>
          </a:p>
          <a:p>
            <a:r>
              <a:rPr lang="en-US" baseline="0" dirty="0" smtClean="0"/>
              <a:t>Keep capital going to grow GDP (expansion of capital), </a:t>
            </a:r>
            <a:r>
              <a:rPr lang="en-US" baseline="0" dirty="0" err="1" smtClean="0"/>
              <a:t>govt</a:t>
            </a:r>
            <a:r>
              <a:rPr lang="en-US" baseline="0" dirty="0" smtClean="0"/>
              <a:t> adds to infrastructure</a:t>
            </a:r>
          </a:p>
          <a:p>
            <a:endParaRPr lang="en-US" baseline="0" dirty="0" smtClean="0"/>
          </a:p>
          <a:p>
            <a:r>
              <a:rPr lang="en-US" baseline="0" dirty="0" smtClean="0"/>
              <a:t>Paul </a:t>
            </a:r>
            <a:r>
              <a:rPr lang="en-US" baseline="0" dirty="0" err="1" smtClean="0"/>
              <a:t>Romer</a:t>
            </a:r>
            <a:r>
              <a:rPr lang="en-US" baseline="0" dirty="0" smtClean="0">
                <a:sym typeface="Wingdings"/>
              </a:rPr>
              <a:t> </a:t>
            </a:r>
            <a:r>
              <a:rPr lang="en-US" baseline="0" dirty="0" smtClean="0"/>
              <a:t>Charter City: Large </a:t>
            </a:r>
            <a:r>
              <a:rPr lang="en-US" baseline="0" dirty="0" err="1" smtClean="0"/>
              <a:t>unhabited</a:t>
            </a:r>
            <a:r>
              <a:rPr lang="en-US" baseline="0" dirty="0" smtClean="0"/>
              <a:t> land, in a third world city, Canadian urban planners invited in to come build this new city (rules) </a:t>
            </a:r>
            <a:r>
              <a:rPr lang="en-US" baseline="0" dirty="0" err="1" smtClean="0"/>
              <a:t>Hondoros</a:t>
            </a:r>
            <a:r>
              <a:rPr lang="en-US" baseline="0" dirty="0" smtClean="0"/>
              <a:t> has a piece of land set aside for Charter city</a:t>
            </a:r>
          </a:p>
          <a:p>
            <a:endParaRPr lang="en-US" baseline="0" dirty="0" smtClean="0"/>
          </a:p>
          <a:p>
            <a:r>
              <a:rPr lang="en-US" baseline="0" dirty="0" smtClean="0"/>
              <a:t>Hong Kong: Opium war, drug lords, inspiration of the charter city </a:t>
            </a:r>
          </a:p>
          <a:p>
            <a:endParaRPr lang="en-US" baseline="0" dirty="0" smtClean="0"/>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58</a:t>
            </a:fld>
            <a:endParaRPr lang="en-CA"/>
          </a:p>
        </p:txBody>
      </p:sp>
    </p:spTree>
    <p:extLst>
      <p:ext uri="{BB962C8B-B14F-4D97-AF65-F5344CB8AC3E}">
        <p14:creationId xmlns:p14="http://schemas.microsoft.com/office/powerpoint/2010/main" val="141170558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Next class:</a:t>
            </a:r>
            <a:r>
              <a:rPr lang="en-US" baseline="0" dirty="0" smtClean="0"/>
              <a:t> Chapter 6, </a:t>
            </a:r>
            <a:r>
              <a:rPr lang="en-US" baseline="0" dirty="0" err="1" smtClean="0"/>
              <a:t>Dickins</a:t>
            </a:r>
            <a:r>
              <a:rPr lang="en-US" baseline="0" dirty="0" smtClean="0"/>
              <a:t> de </a:t>
            </a:r>
            <a:r>
              <a:rPr lang="en-US" baseline="0" dirty="0" err="1" smtClean="0"/>
              <a:t>Giron</a:t>
            </a:r>
            <a:r>
              <a:rPr lang="en-US" baseline="0" dirty="0" smtClean="0"/>
              <a:t> Article (Available on his website)</a:t>
            </a:r>
          </a:p>
          <a:p>
            <a:endParaRPr lang="en-US" baseline="0" dirty="0" smtClean="0"/>
          </a:p>
          <a:p>
            <a:r>
              <a:rPr lang="en-US" baseline="0" dirty="0" smtClean="0"/>
              <a:t>Steven Graham: Cities as battle space</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59</a:t>
            </a:fld>
            <a:endParaRPr lang="en-CA"/>
          </a:p>
        </p:txBody>
      </p:sp>
    </p:spTree>
    <p:extLst>
      <p:ext uri="{BB962C8B-B14F-4D97-AF65-F5344CB8AC3E}">
        <p14:creationId xmlns:p14="http://schemas.microsoft.com/office/powerpoint/2010/main" val="179135587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Global cities: first world cities, Top 3,4</a:t>
            </a:r>
            <a:r>
              <a:rPr lang="en-US" baseline="0" dirty="0" smtClean="0"/>
              <a:t> (London, New York, Paris) </a:t>
            </a:r>
          </a:p>
          <a:p>
            <a:endParaRPr lang="en-US" baseline="0" dirty="0" smtClean="0"/>
          </a:p>
          <a:p>
            <a:r>
              <a:rPr lang="en-US" baseline="0" dirty="0" smtClean="0"/>
              <a:t>Focuses on NA and </a:t>
            </a:r>
            <a:r>
              <a:rPr lang="en-US" baseline="0" dirty="0" err="1" smtClean="0"/>
              <a:t>european</a:t>
            </a:r>
            <a:r>
              <a:rPr lang="en-US" baseline="0" dirty="0" smtClean="0"/>
              <a:t> cities</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60</a:t>
            </a:fld>
            <a:endParaRPr lang="en-CA"/>
          </a:p>
        </p:txBody>
      </p:sp>
    </p:spTree>
    <p:extLst>
      <p:ext uri="{BB962C8B-B14F-4D97-AF65-F5344CB8AC3E}">
        <p14:creationId xmlns:p14="http://schemas.microsoft.com/office/powerpoint/2010/main" val="189935306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Patrick</a:t>
            </a:r>
            <a:r>
              <a:rPr lang="en-US" baseline="0" dirty="0" smtClean="0"/>
              <a:t> </a:t>
            </a:r>
            <a:r>
              <a:rPr lang="en-US" baseline="0" dirty="0" err="1" smtClean="0"/>
              <a:t>Ghetties</a:t>
            </a:r>
            <a:r>
              <a:rPr lang="en-US" baseline="0" dirty="0" smtClean="0"/>
              <a:t>: World cities (used the work world cities 101 years ago for the first time) </a:t>
            </a:r>
          </a:p>
          <a:p>
            <a:endParaRPr lang="en-US" baseline="0" dirty="0" smtClean="0"/>
          </a:p>
          <a:p>
            <a:r>
              <a:rPr lang="en-US" baseline="0" dirty="0" smtClean="0"/>
              <a:t>Hall: world cities are major centers of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61</a:t>
            </a:fld>
            <a:endParaRPr lang="en-CA"/>
          </a:p>
        </p:txBody>
      </p:sp>
    </p:spTree>
    <p:extLst>
      <p:ext uri="{BB962C8B-B14F-4D97-AF65-F5344CB8AC3E}">
        <p14:creationId xmlns:p14="http://schemas.microsoft.com/office/powerpoint/2010/main" val="383288093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62</a:t>
            </a:fld>
            <a:endParaRPr lang="en-CA"/>
          </a:p>
        </p:txBody>
      </p:sp>
    </p:spTree>
    <p:extLst>
      <p:ext uri="{BB962C8B-B14F-4D97-AF65-F5344CB8AC3E}">
        <p14:creationId xmlns:p14="http://schemas.microsoft.com/office/powerpoint/2010/main" val="411819550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smtClean="0"/>
              <a:t>Research and Development </a:t>
            </a:r>
          </a:p>
          <a:p>
            <a:endParaRPr lang="en-US" dirty="0" smtClean="0"/>
          </a:p>
          <a:p>
            <a:r>
              <a:rPr lang="en-US" dirty="0" smtClean="0"/>
              <a:t>1966: Hall since he wrote this, so many revisions, global/world cities many different </a:t>
            </a:r>
            <a:r>
              <a:rPr lang="en-US" dirty="0" err="1" smtClean="0"/>
              <a:t>atriles</a:t>
            </a:r>
            <a:r>
              <a:rPr lang="en-US" dirty="0" smtClean="0"/>
              <a:t>, decision makings</a:t>
            </a:r>
            <a:r>
              <a:rPr lang="en-US" baseline="0" dirty="0" smtClean="0"/>
              <a:t> of the world, </a:t>
            </a:r>
          </a:p>
          <a:p>
            <a:endParaRPr lang="en-US" baseline="0" dirty="0" smtClean="0"/>
          </a:p>
          <a:p>
            <a:r>
              <a:rPr lang="en-US" baseline="0" dirty="0" smtClean="0"/>
              <a:t>100 different cities: How globally engaged they are, article by Kearney </a:t>
            </a:r>
          </a:p>
          <a:p>
            <a:endParaRPr lang="en-US" baseline="0" dirty="0" smtClean="0"/>
          </a:p>
          <a:p>
            <a:r>
              <a:rPr lang="en-US" baseline="0" dirty="0" smtClean="0"/>
              <a:t>5 dimensions:</a:t>
            </a:r>
          </a:p>
          <a:p>
            <a:pPr marL="228600" indent="-228600">
              <a:buAutoNum type="arabicParenR"/>
            </a:pPr>
            <a:r>
              <a:rPr lang="en-US" baseline="0" dirty="0" err="1" smtClean="0"/>
              <a:t>Buineness</a:t>
            </a:r>
            <a:r>
              <a:rPr lang="en-US" baseline="0" dirty="0" smtClean="0"/>
              <a:t> (speed, TNC, HQ, capital markets)</a:t>
            </a:r>
          </a:p>
          <a:p>
            <a:pPr marL="228600" indent="-228600">
              <a:buAutoNum type="arabicParenR"/>
            </a:pPr>
            <a:r>
              <a:rPr lang="en-US" baseline="0" dirty="0" smtClean="0"/>
              <a:t>Human Capital (education, creative class)</a:t>
            </a:r>
          </a:p>
          <a:p>
            <a:pPr marL="228600" indent="-228600">
              <a:buAutoNum type="arabicParenR"/>
            </a:pPr>
            <a:r>
              <a:rPr lang="en-US" baseline="0" dirty="0" smtClean="0"/>
              <a:t>Info Exchange (media, role of media, freedom of the press)</a:t>
            </a:r>
          </a:p>
          <a:p>
            <a:pPr marL="228600" indent="-228600">
              <a:buAutoNum type="arabicParenR"/>
            </a:pPr>
            <a:r>
              <a:rPr lang="en-US" baseline="0" dirty="0" smtClean="0"/>
              <a:t>Cultural </a:t>
            </a:r>
            <a:r>
              <a:rPr lang="en-US" baseline="0" dirty="0" err="1" smtClean="0"/>
              <a:t>expeirences</a:t>
            </a:r>
            <a:r>
              <a:rPr lang="en-US" baseline="0" dirty="0" smtClean="0"/>
              <a:t> of the city (arts, </a:t>
            </a:r>
            <a:r>
              <a:rPr lang="en-US" baseline="0" dirty="0" err="1" smtClean="0"/>
              <a:t>resuraunts</a:t>
            </a:r>
            <a:r>
              <a:rPr lang="en-US" baseline="0" dirty="0" smtClean="0"/>
              <a:t>)</a:t>
            </a:r>
          </a:p>
          <a:p>
            <a:pPr marL="228600" indent="-228600">
              <a:buAutoNum type="arabicParenR"/>
            </a:pPr>
            <a:r>
              <a:rPr lang="en-US" baseline="0" dirty="0" smtClean="0"/>
              <a:t>Political engagement (embassy, consulates, </a:t>
            </a:r>
            <a:r>
              <a:rPr lang="en-US" baseline="0" dirty="0" err="1" smtClean="0"/>
              <a:t>etc</a:t>
            </a:r>
            <a:r>
              <a:rPr lang="en-US" baseline="0" dirty="0" smtClean="0"/>
              <a:t>)</a:t>
            </a:r>
          </a:p>
          <a:p>
            <a:pPr marL="228600" indent="-228600">
              <a:buAutoNum type="arabicParenR"/>
            </a:pPr>
            <a:endParaRPr lang="en-US" baseline="0" dirty="0" smtClean="0"/>
          </a:p>
          <a:p>
            <a:pPr marL="228600" indent="-228600">
              <a:buAutoNum type="arabicParenR"/>
            </a:pPr>
            <a:endParaRPr lang="en-US" baseline="0" dirty="0" smtClean="0"/>
          </a:p>
          <a:p>
            <a:pPr marL="0" indent="0">
              <a:buNone/>
            </a:pPr>
            <a:r>
              <a:rPr lang="en-US" baseline="0" dirty="0" smtClean="0"/>
              <a:t>The number one city 64.7 is the most global city in the world new york, then </a:t>
            </a:r>
            <a:r>
              <a:rPr lang="en-US" baseline="0" dirty="0" err="1" smtClean="0"/>
              <a:t>london</a:t>
            </a:r>
            <a:r>
              <a:rPr lang="en-US" baseline="0" dirty="0" smtClean="0"/>
              <a:t>, then </a:t>
            </a:r>
            <a:r>
              <a:rPr lang="en-US" baseline="0" dirty="0" err="1" smtClean="0"/>
              <a:t>paris</a:t>
            </a:r>
            <a:r>
              <a:rPr lang="en-US" baseline="0" dirty="0" smtClean="0"/>
              <a:t>,</a:t>
            </a:r>
          </a:p>
          <a:p>
            <a:pPr marL="0" indent="0">
              <a:buNone/>
            </a:pPr>
            <a:endParaRPr lang="en-US" baseline="0" dirty="0" smtClean="0"/>
          </a:p>
          <a:p>
            <a:pPr marL="0" indent="0">
              <a:buNone/>
            </a:pPr>
            <a:r>
              <a:rPr lang="en-US" baseline="0" dirty="0" smtClean="0"/>
              <a:t>Cities in the global south: Hong Kong is number 5, Singapore, Shanghai, </a:t>
            </a:r>
            <a:r>
              <a:rPr lang="en-US" baseline="0" dirty="0" err="1" smtClean="0"/>
              <a:t>Buenas</a:t>
            </a:r>
            <a:r>
              <a:rPr lang="en-US" baseline="0" dirty="0" smtClean="0"/>
              <a:t> </a:t>
            </a:r>
            <a:r>
              <a:rPr lang="en-US" baseline="0" dirty="0" err="1" smtClean="0"/>
              <a:t>aries</a:t>
            </a:r>
            <a:r>
              <a:rPr lang="en-US" baseline="0" dirty="0" smtClean="0"/>
              <a:t> 20</a:t>
            </a:r>
          </a:p>
          <a:p>
            <a:pPr marL="0" indent="0">
              <a:buNone/>
            </a:pPr>
            <a:endParaRPr lang="en-US" baseline="0" dirty="0" smtClean="0"/>
          </a:p>
          <a:p>
            <a:pPr marL="0" indent="0">
              <a:buNone/>
            </a:pPr>
            <a:endParaRPr lang="en-US" baseline="0" dirty="0" smtClean="0"/>
          </a:p>
          <a:p>
            <a:pPr marL="0" indent="0">
              <a:buNone/>
            </a:pPr>
            <a:r>
              <a:rPr lang="en-US" baseline="0" dirty="0" smtClean="0"/>
              <a:t>Mumbai: 41</a:t>
            </a:r>
            <a:r>
              <a:rPr lang="en-US" baseline="30000" dirty="0" smtClean="0"/>
              <a:t>st</a:t>
            </a:r>
            <a:r>
              <a:rPr lang="en-US" baseline="0" dirty="0" smtClean="0"/>
              <a:t> position, 57: New Delhi, </a:t>
            </a:r>
            <a:r>
              <a:rPr lang="en-US" baseline="0" dirty="0" err="1" smtClean="0"/>
              <a:t>Banglahore</a:t>
            </a:r>
            <a:r>
              <a:rPr lang="en-US" baseline="0" dirty="0" smtClean="0"/>
              <a:t> (64) India is going up. </a:t>
            </a:r>
          </a:p>
          <a:p>
            <a:pPr marL="0" indent="0">
              <a:buNone/>
            </a:pPr>
            <a:endParaRPr lang="en-US" baseline="0" dirty="0" smtClean="0"/>
          </a:p>
          <a:p>
            <a:pPr marL="0" indent="0">
              <a:buNone/>
            </a:pPr>
            <a:endParaRPr lang="en-US" baseline="0" dirty="0" smtClean="0"/>
          </a:p>
          <a:p>
            <a:pPr marL="0" indent="0">
              <a:buNone/>
            </a:pPr>
            <a:r>
              <a:rPr lang="en-US" baseline="0" dirty="0" smtClean="0"/>
              <a:t>Social globalization: Huge gap between rich and the poor, Kearney fails to mention this </a:t>
            </a:r>
          </a:p>
          <a:p>
            <a:pPr marL="0" indent="0">
              <a:buNone/>
            </a:pPr>
            <a:endParaRPr lang="en-US" baseline="0" dirty="0" smtClean="0"/>
          </a:p>
          <a:p>
            <a:pPr marL="0" indent="0">
              <a:buNone/>
            </a:pPr>
            <a:r>
              <a:rPr lang="en-US" baseline="0" dirty="0" smtClean="0"/>
              <a:t>Importance of the history: Progress, where has the city come from? </a:t>
            </a:r>
          </a:p>
          <a:p>
            <a:pPr marL="0" indent="0">
              <a:buNone/>
            </a:pPr>
            <a:endParaRPr lang="en-US" baseline="0" dirty="0" smtClean="0"/>
          </a:p>
          <a:p>
            <a:pPr marL="0" indent="0">
              <a:buNone/>
            </a:pPr>
            <a:endParaRPr lang="en-US" baseline="0" dirty="0" smtClean="0"/>
          </a:p>
          <a:p>
            <a:pPr marL="0" indent="0">
              <a:buNone/>
            </a:pPr>
            <a:r>
              <a:rPr lang="en-US" baseline="0" dirty="0" smtClean="0"/>
              <a:t>Top city in Africa: </a:t>
            </a:r>
            <a:r>
              <a:rPr lang="en-US" baseline="0" dirty="0" err="1" smtClean="0"/>
              <a:t>Joansberge</a:t>
            </a:r>
            <a:r>
              <a:rPr lang="en-US" baseline="0" dirty="0" smtClean="0"/>
              <a:t>, </a:t>
            </a:r>
          </a:p>
          <a:p>
            <a:pPr marL="0" indent="0">
              <a:buNone/>
            </a:pPr>
            <a:endParaRPr lang="en-US" baseline="0" dirty="0" smtClean="0"/>
          </a:p>
          <a:p>
            <a:pPr marL="0" indent="0">
              <a:buNone/>
            </a:pPr>
            <a:r>
              <a:rPr lang="en-US" baseline="0" dirty="0" smtClean="0"/>
              <a:t>Addis: Capital of Ethiopia  </a:t>
            </a:r>
          </a:p>
        </p:txBody>
      </p:sp>
      <p:sp>
        <p:nvSpPr>
          <p:cNvPr id="4" name="Slide Number Placeholder 3"/>
          <p:cNvSpPr>
            <a:spLocks noGrp="1"/>
          </p:cNvSpPr>
          <p:nvPr>
            <p:ph type="sldNum" sz="quarter" idx="10"/>
          </p:nvPr>
        </p:nvSpPr>
        <p:spPr/>
        <p:txBody>
          <a:bodyPr/>
          <a:lstStyle/>
          <a:p>
            <a:fld id="{EDBA7C25-E483-4569-9D60-BF263156B592}" type="slidenum">
              <a:rPr lang="en-CA" smtClean="0"/>
              <a:pPr/>
              <a:t>63</a:t>
            </a:fld>
            <a:endParaRPr lang="en-CA"/>
          </a:p>
        </p:txBody>
      </p:sp>
    </p:spTree>
    <p:extLst>
      <p:ext uri="{BB962C8B-B14F-4D97-AF65-F5344CB8AC3E}">
        <p14:creationId xmlns:p14="http://schemas.microsoft.com/office/powerpoint/2010/main" val="11415676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World cities beyond</a:t>
            </a:r>
            <a:r>
              <a:rPr lang="en-US" baseline="0" dirty="0" smtClean="0"/>
              <a:t> the core</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64</a:t>
            </a:fld>
            <a:endParaRPr lang="en-CA"/>
          </a:p>
        </p:txBody>
      </p:sp>
    </p:spTree>
    <p:extLst>
      <p:ext uri="{BB962C8B-B14F-4D97-AF65-F5344CB8AC3E}">
        <p14:creationId xmlns:p14="http://schemas.microsoft.com/office/powerpoint/2010/main" val="351021011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Gugler</a:t>
            </a:r>
            <a:r>
              <a:rPr lang="en-US" dirty="0" smtClean="0"/>
              <a:t>:</a:t>
            </a:r>
            <a:r>
              <a:rPr lang="en-US" baseline="0" dirty="0" smtClean="0"/>
              <a:t> 10 years old, 12 cities, important characteristics of the cities,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66</a:t>
            </a:fld>
            <a:endParaRPr lang="en-CA"/>
          </a:p>
        </p:txBody>
      </p:sp>
    </p:spTree>
    <p:extLst>
      <p:ext uri="{BB962C8B-B14F-4D97-AF65-F5344CB8AC3E}">
        <p14:creationId xmlns:p14="http://schemas.microsoft.com/office/powerpoint/2010/main" val="164837440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t>Three big conclusions from the</a:t>
            </a:r>
            <a:r>
              <a:rPr lang="en-US" baseline="0" dirty="0" smtClean="0"/>
              <a:t> book</a:t>
            </a:r>
            <a:r>
              <a:rPr lang="en-US" dirty="0" smtClean="0"/>
              <a:t>:</a:t>
            </a:r>
          </a:p>
          <a:p>
            <a:endParaRPr lang="en-US" dirty="0" smtClean="0"/>
          </a:p>
          <a:p>
            <a:r>
              <a:rPr lang="en-US" dirty="0" smtClean="0"/>
              <a:t>1:</a:t>
            </a:r>
            <a:r>
              <a:rPr lang="en-US" baseline="0" dirty="0" smtClean="0"/>
              <a:t> cities are so diverse, crazy histories, jaw dropping, political and economical diversity </a:t>
            </a:r>
          </a:p>
          <a:p>
            <a:r>
              <a:rPr lang="en-US" baseline="0" dirty="0" smtClean="0"/>
              <a:t>2:Inequality, common between cities(when you are poor, you are poor)</a:t>
            </a:r>
          </a:p>
          <a:p>
            <a:r>
              <a:rPr lang="en-US" baseline="0" dirty="0" smtClean="0"/>
              <a:t>3: State has the power to change, but no change is </a:t>
            </a:r>
            <a:r>
              <a:rPr lang="en-US" baseline="0" dirty="0" err="1" smtClean="0"/>
              <a:t>occuring</a:t>
            </a:r>
            <a:r>
              <a:rPr lang="en-US" baseline="0" dirty="0" smtClean="0"/>
              <a:t>, the state is moving back (neoliberalism), but it still has the power. </a:t>
            </a:r>
          </a:p>
          <a:p>
            <a:r>
              <a:rPr lang="en-US" baseline="0" dirty="0" smtClean="0"/>
              <a:t>The state has its finger over everything (role of state to provide healthcare and corporate economic </a:t>
            </a:r>
            <a:r>
              <a:rPr lang="en-US" baseline="0" dirty="0" err="1" smtClean="0"/>
              <a:t>decions</a:t>
            </a:r>
            <a:r>
              <a:rPr lang="en-US" baseline="0" dirty="0" smtClean="0"/>
              <a:t>)</a:t>
            </a:r>
          </a:p>
          <a:p>
            <a:endParaRPr lang="en-US" baseline="0" dirty="0" smtClean="0"/>
          </a:p>
          <a:p>
            <a:r>
              <a:rPr lang="en-US" baseline="0" dirty="0" smtClean="0"/>
              <a:t>Other: </a:t>
            </a:r>
          </a:p>
          <a:p>
            <a:r>
              <a:rPr lang="en-US" baseline="0" dirty="0" smtClean="0"/>
              <a:t>a)HQ of large corps</a:t>
            </a:r>
          </a:p>
          <a:p>
            <a:r>
              <a:rPr lang="en-US" baseline="0" dirty="0" smtClean="0"/>
              <a:t>b) 9/12 cities exceeded 100 billion on stock market capital </a:t>
            </a:r>
          </a:p>
          <a:p>
            <a:r>
              <a:rPr lang="en-US" baseline="0" dirty="0" smtClean="0"/>
              <a:t>c)INTL fight: How connected the cities are with airports and so many flights (Aerospace in china: James fowler “China airborne” </a:t>
            </a:r>
            <a:r>
              <a:rPr lang="en-US" baseline="0" dirty="0" smtClean="0">
                <a:sym typeface="Wingdings"/>
              </a:rPr>
              <a:t> Book) </a:t>
            </a:r>
            <a:endParaRPr lang="en-US" baseline="0" dirty="0" smtClean="0"/>
          </a:p>
          <a:p>
            <a:r>
              <a:rPr lang="en-US" baseline="0" dirty="0" smtClean="0"/>
              <a:t>d)</a:t>
            </a:r>
          </a:p>
          <a:p>
            <a:r>
              <a:rPr lang="en-US" baseline="0" dirty="0" smtClean="0"/>
              <a:t>e)Political context: stable </a:t>
            </a:r>
            <a:r>
              <a:rPr lang="en-US" baseline="0" dirty="0" err="1" smtClean="0"/>
              <a:t>vs</a:t>
            </a:r>
            <a:r>
              <a:rPr lang="en-US" baseline="0" dirty="0" smtClean="0"/>
              <a:t> regime changes (City of Bangkok is falling)</a:t>
            </a:r>
          </a:p>
          <a:p>
            <a:r>
              <a:rPr lang="en-US" baseline="0" dirty="0" smtClean="0"/>
              <a:t>f)Diverse</a:t>
            </a:r>
          </a:p>
          <a:p>
            <a:r>
              <a:rPr lang="en-US" baseline="0" dirty="0" smtClean="0"/>
              <a:t>G) Advantage of these world cities: high profile, despite politics, non formal political actors can act, those who lack power can play a huge role in these cities (gain presence in this type of situation), cities are spotlighted, hybrid bases where people can generate (new forms of power for the city) </a:t>
            </a:r>
            <a:r>
              <a:rPr lang="en-US" baseline="0" dirty="0" smtClean="0">
                <a:sym typeface="Wingdings"/>
              </a:rPr>
              <a:t> How sweatshops in the global south (isolation does not occur in cities)</a:t>
            </a:r>
          </a:p>
          <a:p>
            <a:endParaRPr lang="en-US" baseline="0" dirty="0" smtClean="0">
              <a:sym typeface="Wingdings"/>
            </a:endParaRPr>
          </a:p>
          <a:p>
            <a:endParaRPr lang="en-US" baseline="0" dirty="0" smtClean="0">
              <a:sym typeface="Wingdings"/>
            </a:endParaRPr>
          </a:p>
        </p:txBody>
      </p:sp>
      <p:sp>
        <p:nvSpPr>
          <p:cNvPr id="4" name="Slide Number Placeholder 3"/>
          <p:cNvSpPr>
            <a:spLocks noGrp="1"/>
          </p:cNvSpPr>
          <p:nvPr>
            <p:ph type="sldNum" sz="quarter" idx="10"/>
          </p:nvPr>
        </p:nvSpPr>
        <p:spPr/>
        <p:txBody>
          <a:bodyPr/>
          <a:lstStyle/>
          <a:p>
            <a:fld id="{EDBA7C25-E483-4569-9D60-BF263156B592}" type="slidenum">
              <a:rPr lang="en-CA" smtClean="0"/>
              <a:pPr/>
              <a:t>67</a:t>
            </a:fld>
            <a:endParaRPr lang="en-CA"/>
          </a:p>
        </p:txBody>
      </p:sp>
    </p:spTree>
    <p:extLst>
      <p:ext uri="{BB962C8B-B14F-4D97-AF65-F5344CB8AC3E}">
        <p14:creationId xmlns:p14="http://schemas.microsoft.com/office/powerpoint/2010/main" val="63029261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smtClean="0"/>
              <a:t>Digital technology and social media: in Bangkok, protest against the state, state </a:t>
            </a:r>
            <a:r>
              <a:rPr lang="en-US" dirty="0" err="1" smtClean="0"/>
              <a:t>doesn</a:t>
            </a:r>
            <a:r>
              <a:rPr lang="fr-FR" dirty="0" smtClean="0"/>
              <a:t>’</a:t>
            </a:r>
            <a:r>
              <a:rPr lang="en-US" dirty="0" smtClean="0"/>
              <a:t>t know (texting and</a:t>
            </a:r>
            <a:r>
              <a:rPr lang="en-US" baseline="0" dirty="0" smtClean="0"/>
              <a:t> twitter) state is taken by surprise </a:t>
            </a:r>
          </a:p>
          <a:p>
            <a:endParaRPr lang="en-US" baseline="0" dirty="0" smtClean="0"/>
          </a:p>
          <a:p>
            <a:r>
              <a:rPr lang="en-US" baseline="0" dirty="0" smtClean="0">
                <a:sym typeface="Wingdings"/>
              </a:rPr>
              <a:t>5 cities in the global south that have taken a mark </a:t>
            </a:r>
          </a:p>
          <a:p>
            <a:r>
              <a:rPr lang="en-US" baseline="0" dirty="0" smtClean="0">
                <a:sym typeface="Wingdings"/>
              </a:rPr>
              <a:t>1)Sao Palo (Brazil)</a:t>
            </a:r>
          </a:p>
          <a:p>
            <a:r>
              <a:rPr lang="en-US" baseline="0" dirty="0" smtClean="0">
                <a:sym typeface="Wingdings"/>
              </a:rPr>
              <a:t>2)Singapore (Asia)</a:t>
            </a:r>
          </a:p>
          <a:p>
            <a:r>
              <a:rPr lang="en-US" baseline="0" dirty="0" smtClean="0">
                <a:sym typeface="Wingdings"/>
              </a:rPr>
              <a:t>3)</a:t>
            </a:r>
            <a:r>
              <a:rPr lang="en-US" baseline="0" dirty="0" err="1" smtClean="0">
                <a:sym typeface="Wingdings"/>
              </a:rPr>
              <a:t>Mumbia</a:t>
            </a:r>
            <a:endParaRPr lang="en-US" baseline="0" dirty="0" smtClean="0">
              <a:sym typeface="Wingdings"/>
            </a:endParaRPr>
          </a:p>
          <a:p>
            <a:r>
              <a:rPr lang="en-US" baseline="0" dirty="0" smtClean="0">
                <a:sym typeface="Wingdings"/>
              </a:rPr>
              <a:t>4)Manila</a:t>
            </a:r>
          </a:p>
          <a:p>
            <a:r>
              <a:rPr lang="en-US" baseline="0" dirty="0" smtClean="0">
                <a:sym typeface="Wingdings"/>
              </a:rPr>
              <a:t>5)Brazil </a:t>
            </a:r>
            <a:endParaRPr lang="en-US" dirty="0" smtClean="0"/>
          </a:p>
          <a:p>
            <a:endParaRPr lang="en-US" dirty="0" smtClean="0"/>
          </a:p>
          <a:p>
            <a:endParaRPr lang="en-US" dirty="0" smtClean="0"/>
          </a:p>
          <a:p>
            <a:r>
              <a:rPr lang="en-US" dirty="0" smtClean="0"/>
              <a:t>#1) Sao Palo: contemporary Brazil, ranked 44 in Kearney list, significant In</a:t>
            </a:r>
            <a:r>
              <a:rPr lang="en-US" baseline="0" dirty="0" smtClean="0"/>
              <a:t> Brazil.</a:t>
            </a:r>
          </a:p>
          <a:p>
            <a:r>
              <a:rPr lang="en-US" dirty="0" smtClean="0"/>
              <a:t>40% of Brazil’s GDP</a:t>
            </a:r>
          </a:p>
          <a:p>
            <a:r>
              <a:rPr lang="en-US" dirty="0" smtClean="0"/>
              <a:t>Population is huge (20</a:t>
            </a:r>
            <a:r>
              <a:rPr lang="en-US" baseline="0" dirty="0" smtClean="0"/>
              <a:t> million </a:t>
            </a:r>
            <a:r>
              <a:rPr lang="en-US" baseline="0" dirty="0" smtClean="0">
                <a:sym typeface="Wingdings"/>
              </a:rPr>
              <a:t> Double mega)</a:t>
            </a:r>
          </a:p>
          <a:p>
            <a:r>
              <a:rPr lang="en-US" baseline="0" dirty="0" smtClean="0">
                <a:sym typeface="Wingdings"/>
              </a:rPr>
              <a:t>One of the largest cities of the world</a:t>
            </a:r>
          </a:p>
          <a:p>
            <a:r>
              <a:rPr lang="en-US" baseline="0" dirty="0" smtClean="0">
                <a:sym typeface="Wingdings"/>
              </a:rPr>
              <a:t>Early capitalist in Sao Palo: </a:t>
            </a:r>
            <a:r>
              <a:rPr lang="en-US" baseline="0" dirty="0" err="1" smtClean="0">
                <a:sym typeface="Wingdings"/>
              </a:rPr>
              <a:t>Laizze</a:t>
            </a:r>
            <a:r>
              <a:rPr lang="en-US" baseline="0" dirty="0" smtClean="0">
                <a:sym typeface="Wingdings"/>
              </a:rPr>
              <a:t> Faire Working conditions were exploiting the slavery workers, 1922 Brazil has the communist party of Brazil (same year of communist party of China), Unions, 1929 depression, Sao </a:t>
            </a:r>
            <a:r>
              <a:rPr lang="en-US" baseline="0" dirty="0" err="1" smtClean="0">
                <a:sym typeface="Wingdings"/>
              </a:rPr>
              <a:t>palo</a:t>
            </a:r>
            <a:r>
              <a:rPr lang="en-US" baseline="0" dirty="0" smtClean="0">
                <a:sym typeface="Wingdings"/>
              </a:rPr>
              <a:t> got hit hard, big gap (no industry)</a:t>
            </a:r>
          </a:p>
          <a:p>
            <a:r>
              <a:rPr lang="en-US" baseline="0" dirty="0" smtClean="0">
                <a:sym typeface="Wingdings"/>
              </a:rPr>
              <a:t>1956: Start of Sao Palo </a:t>
            </a:r>
            <a:r>
              <a:rPr lang="en-US" baseline="0" dirty="0" err="1" smtClean="0">
                <a:sym typeface="Wingdings"/>
              </a:rPr>
              <a:t>autoindustry</a:t>
            </a:r>
            <a:r>
              <a:rPr lang="en-US" baseline="0" dirty="0" smtClean="0">
                <a:sym typeface="Wingdings"/>
              </a:rPr>
              <a:t> </a:t>
            </a:r>
          </a:p>
          <a:p>
            <a:r>
              <a:rPr lang="en-US" baseline="0" dirty="0" smtClean="0">
                <a:sym typeface="Wingdings"/>
              </a:rPr>
              <a:t>Companies came there to manufacture </a:t>
            </a:r>
          </a:p>
          <a:p>
            <a:endParaRPr lang="en-US" baseline="0" dirty="0" smtClean="0">
              <a:sym typeface="Wingdings"/>
            </a:endParaRPr>
          </a:p>
          <a:p>
            <a:r>
              <a:rPr lang="en-US" baseline="0" dirty="0" smtClean="0">
                <a:sym typeface="Wingdings"/>
              </a:rPr>
              <a:t>Over a million indirect jobs to do with cars in Sao Palo </a:t>
            </a:r>
          </a:p>
          <a:p>
            <a:endParaRPr lang="en-US" baseline="0" dirty="0" smtClean="0">
              <a:sym typeface="Wingdings"/>
            </a:endParaRPr>
          </a:p>
          <a:p>
            <a:endParaRPr lang="en-US" baseline="0" dirty="0" smtClean="0">
              <a:sym typeface="Wingdings"/>
            </a:endParaRPr>
          </a:p>
          <a:p>
            <a:r>
              <a:rPr lang="en-US" baseline="0" dirty="0" smtClean="0">
                <a:sym typeface="Wingdings"/>
              </a:rPr>
              <a:t>Labour rotation: Massive layoffs and immediate </a:t>
            </a:r>
            <a:r>
              <a:rPr lang="en-US" baseline="0" dirty="0" err="1" smtClean="0">
                <a:sym typeface="Wingdings"/>
              </a:rPr>
              <a:t>rehirings</a:t>
            </a:r>
            <a:r>
              <a:rPr lang="en-US" baseline="0" dirty="0" smtClean="0">
                <a:sym typeface="Wingdings"/>
              </a:rPr>
              <a:t> (move the workers around to keep wages low) move workers</a:t>
            </a:r>
          </a:p>
          <a:p>
            <a:endParaRPr lang="en-US" baseline="0" dirty="0" smtClean="0">
              <a:sym typeface="Wingdings"/>
            </a:endParaRPr>
          </a:p>
          <a:p>
            <a:r>
              <a:rPr lang="en-US" baseline="0" dirty="0" smtClean="0">
                <a:sym typeface="Wingdings"/>
              </a:rPr>
              <a:t>Brazil: military rule 20 years (1986) strikes cannot happen, workers were </a:t>
            </a:r>
            <a:r>
              <a:rPr lang="en-US" baseline="0" dirty="0" err="1" smtClean="0">
                <a:sym typeface="Wingdings"/>
              </a:rPr>
              <a:t>opressed</a:t>
            </a:r>
            <a:r>
              <a:rPr lang="en-US" baseline="0" dirty="0" smtClean="0">
                <a:sym typeface="Wingdings"/>
              </a:rPr>
              <a:t>, labour was silenced </a:t>
            </a:r>
          </a:p>
          <a:p>
            <a:endParaRPr lang="en-US" baseline="0" dirty="0" smtClean="0">
              <a:sym typeface="Wingdings"/>
            </a:endParaRPr>
          </a:p>
          <a:p>
            <a:r>
              <a:rPr lang="en-US" baseline="0" dirty="0" smtClean="0">
                <a:sym typeface="Wingdings"/>
              </a:rPr>
              <a:t>Secret meetings, secret workers meeting. The picture </a:t>
            </a:r>
          </a:p>
          <a:p>
            <a:endParaRPr lang="en-US" baseline="0" dirty="0" smtClean="0">
              <a:sym typeface="Wingdings"/>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68</a:t>
            </a:fld>
            <a:endParaRPr lang="en-CA"/>
          </a:p>
        </p:txBody>
      </p:sp>
    </p:spTree>
    <p:extLst>
      <p:ext uri="{BB962C8B-B14F-4D97-AF65-F5344CB8AC3E}">
        <p14:creationId xmlns:p14="http://schemas.microsoft.com/office/powerpoint/2010/main" val="92992423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Underground Labour Leader (Autoworkers came to work, all stand at machines and not work and protest) </a:t>
            </a:r>
            <a:r>
              <a:rPr lang="en-US" dirty="0" smtClean="0">
                <a:sym typeface="Wingdings"/>
              </a:rPr>
              <a:t> </a:t>
            </a:r>
            <a:r>
              <a:rPr lang="en-US" dirty="0" err="1" smtClean="0">
                <a:sym typeface="Wingdings"/>
              </a:rPr>
              <a:t>moevement</a:t>
            </a:r>
            <a:r>
              <a:rPr lang="en-US" dirty="0" smtClean="0">
                <a:sym typeface="Wingdings"/>
              </a:rPr>
              <a:t> was called arms crossed in machines stop movement (spread to all factories) Negotiations came in, finally big change happened. </a:t>
            </a:r>
          </a:p>
          <a:p>
            <a:endParaRPr lang="en-US" dirty="0" smtClean="0">
              <a:sym typeface="Wingdings"/>
            </a:endParaRPr>
          </a:p>
          <a:p>
            <a:r>
              <a:rPr lang="en-US" dirty="0" smtClean="0">
                <a:sym typeface="Wingdings"/>
              </a:rPr>
              <a:t>Brazil is quite well known</a:t>
            </a:r>
            <a:r>
              <a:rPr lang="en-US" baseline="0" dirty="0" smtClean="0">
                <a:sym typeface="Wingdings"/>
              </a:rPr>
              <a:t> for having good labour movements (workers party) </a:t>
            </a:r>
          </a:p>
          <a:p>
            <a:endParaRPr lang="en-US" baseline="0" dirty="0" smtClean="0">
              <a:sym typeface="Wingdings"/>
            </a:endParaRPr>
          </a:p>
          <a:p>
            <a:r>
              <a:rPr lang="en-US" baseline="0" dirty="0" smtClean="0">
                <a:sym typeface="Wingdings"/>
              </a:rPr>
              <a:t>Lula: Union leader ruled (socialist) Brazil</a:t>
            </a:r>
          </a:p>
          <a:p>
            <a:endParaRPr lang="en-US" baseline="0" dirty="0" smtClean="0">
              <a:sym typeface="Wingdings"/>
            </a:endParaRPr>
          </a:p>
          <a:p>
            <a:r>
              <a:rPr lang="en-US" baseline="0" dirty="0" smtClean="0">
                <a:sym typeface="Wingdings"/>
              </a:rPr>
              <a:t>Sao Palo: global exporter of ideas (</a:t>
            </a:r>
            <a:r>
              <a:rPr lang="en-US" baseline="0" dirty="0" err="1" smtClean="0">
                <a:sym typeface="Wingdings"/>
              </a:rPr>
              <a:t>Democratisation</a:t>
            </a:r>
            <a:r>
              <a:rPr lang="en-US" baseline="0" dirty="0" smtClean="0">
                <a:sym typeface="Wingdings"/>
              </a:rPr>
              <a:t> of workers writes)</a:t>
            </a:r>
          </a:p>
          <a:p>
            <a:r>
              <a:rPr lang="en-US" baseline="0" dirty="0" smtClean="0">
                <a:sym typeface="Wingdings"/>
              </a:rPr>
              <a:t>Sao Palo contribution: People will say lets follow their footsteps </a:t>
            </a:r>
          </a:p>
          <a:p>
            <a:endParaRPr lang="en-US" baseline="0" dirty="0" smtClean="0">
              <a:sym typeface="Wingdings"/>
            </a:endParaRPr>
          </a:p>
          <a:p>
            <a:endParaRPr lang="en-US" baseline="0" dirty="0" smtClean="0">
              <a:sym typeface="Wingdings"/>
            </a:endParaRPr>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69</a:t>
            </a:fld>
            <a:endParaRPr lang="en-CA"/>
          </a:p>
        </p:txBody>
      </p:sp>
    </p:spTree>
    <p:extLst>
      <p:ext uri="{BB962C8B-B14F-4D97-AF65-F5344CB8AC3E}">
        <p14:creationId xmlns:p14="http://schemas.microsoft.com/office/powerpoint/2010/main" val="125554892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#2) Singapore: tiny little city state,</a:t>
            </a:r>
            <a:r>
              <a:rPr lang="en-CA" baseline="0" dirty="0" smtClean="0"/>
              <a:t> independence in 1965, no one would think Singapore would be what it is today (Asian </a:t>
            </a:r>
            <a:r>
              <a:rPr lang="en-CA" baseline="0" dirty="0" err="1" smtClean="0"/>
              <a:t>metropolist</a:t>
            </a:r>
            <a:r>
              <a:rPr lang="en-CA" baseline="0" dirty="0" smtClean="0"/>
              <a:t>), Number 9 on the Kearny list, transformation is crazy.</a:t>
            </a:r>
            <a:endParaRPr lang="en-CA"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70</a:t>
            </a:fld>
            <a:endParaRPr lang="en-CA"/>
          </a:p>
        </p:txBody>
      </p:sp>
    </p:spTree>
    <p:extLst>
      <p:ext uri="{BB962C8B-B14F-4D97-AF65-F5344CB8AC3E}">
        <p14:creationId xmlns:p14="http://schemas.microsoft.com/office/powerpoint/2010/main" val="157896259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Lee </a:t>
            </a:r>
            <a:r>
              <a:rPr lang="en-US" dirty="0" err="1" smtClean="0"/>
              <a:t>Kuan</a:t>
            </a:r>
            <a:r>
              <a:rPr lang="en-US" dirty="0" smtClean="0"/>
              <a:t> Yew: Poverty</a:t>
            </a:r>
            <a:r>
              <a:rPr lang="en-US" baseline="0" dirty="0" smtClean="0"/>
              <a:t> after the Japanese and British, Lee </a:t>
            </a:r>
            <a:r>
              <a:rPr lang="en-US" baseline="0" dirty="0" err="1" smtClean="0"/>
              <a:t>Kuan</a:t>
            </a:r>
            <a:r>
              <a:rPr lang="en-US" baseline="0" dirty="0" smtClean="0"/>
              <a:t> Yew is clean and safe, nanny state (Used to be a slum but moved up)</a:t>
            </a:r>
          </a:p>
          <a:p>
            <a:endParaRPr lang="en-US" baseline="0" dirty="0" smtClean="0"/>
          </a:p>
          <a:p>
            <a:r>
              <a:rPr lang="en-US" baseline="0" dirty="0" smtClean="0"/>
              <a:t>Special economic zones: Liberalization </a:t>
            </a:r>
          </a:p>
          <a:p>
            <a:endParaRPr lang="en-US" baseline="0" dirty="0" smtClean="0"/>
          </a:p>
          <a:p>
            <a:r>
              <a:rPr lang="en-US" baseline="0" dirty="0" smtClean="0"/>
              <a:t>City of </a:t>
            </a:r>
            <a:r>
              <a:rPr lang="en-US" baseline="0" dirty="0" err="1" smtClean="0"/>
              <a:t>efficientcy</a:t>
            </a:r>
            <a:r>
              <a:rPr lang="en-US" baseline="0" dirty="0" smtClean="0"/>
              <a:t>, tidy, high standard of living, </a:t>
            </a:r>
          </a:p>
          <a:p>
            <a:endParaRPr lang="en-US" baseline="0" dirty="0" smtClean="0"/>
          </a:p>
          <a:p>
            <a:r>
              <a:rPr lang="en-US" baseline="0" dirty="0" smtClean="0"/>
              <a:t>Minister Mentor Lee: His son now is in power. </a:t>
            </a:r>
          </a:p>
          <a:p>
            <a:endParaRPr lang="en-US" baseline="0" dirty="0" smtClean="0"/>
          </a:p>
          <a:p>
            <a:r>
              <a:rPr lang="en-US" baseline="0" dirty="0" smtClean="0"/>
              <a:t>The many times, he challenged third world country stigma</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71</a:t>
            </a:fld>
            <a:endParaRPr lang="en-CA"/>
          </a:p>
        </p:txBody>
      </p:sp>
    </p:spTree>
    <p:extLst>
      <p:ext uri="{BB962C8B-B14F-4D97-AF65-F5344CB8AC3E}">
        <p14:creationId xmlns:p14="http://schemas.microsoft.com/office/powerpoint/2010/main" val="287235222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Mumbai: Bollywood (Global)</a:t>
            </a:r>
          </a:p>
          <a:p>
            <a:endParaRPr lang="en-US" dirty="0" smtClean="0"/>
          </a:p>
          <a:p>
            <a:r>
              <a:rPr lang="en-US" dirty="0" smtClean="0"/>
              <a:t>Soft</a:t>
            </a:r>
            <a:r>
              <a:rPr lang="en-US" baseline="0" dirty="0" smtClean="0"/>
              <a:t> Power: is a great power, influence and agency, through Bollywood (exporting the culture) –Dance, music, love triangle, colors, </a:t>
            </a:r>
          </a:p>
          <a:p>
            <a:endParaRPr lang="en-US" baseline="0" dirty="0" smtClean="0"/>
          </a:p>
          <a:p>
            <a:r>
              <a:rPr lang="en-US" baseline="0" dirty="0" smtClean="0"/>
              <a:t>Huge everywhere</a:t>
            </a:r>
          </a:p>
          <a:p>
            <a:endParaRPr lang="en-US" baseline="0" dirty="0" smtClean="0"/>
          </a:p>
          <a:p>
            <a:r>
              <a:rPr lang="en-US" baseline="0" dirty="0" smtClean="0"/>
              <a:t>#1 films in other countries: Africa, Europe, Asia,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72</a:t>
            </a:fld>
            <a:endParaRPr lang="en-CA"/>
          </a:p>
        </p:txBody>
      </p:sp>
    </p:spTree>
    <p:extLst>
      <p:ext uri="{BB962C8B-B14F-4D97-AF65-F5344CB8AC3E}">
        <p14:creationId xmlns:p14="http://schemas.microsoft.com/office/powerpoint/2010/main" val="253475228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smtClean="0"/>
              <a:t>People power of Manila: Revolutions,</a:t>
            </a:r>
            <a:r>
              <a:rPr lang="en-US" baseline="0" dirty="0" smtClean="0"/>
              <a:t> mass protest, inspiration for non violent regime trends, in result fall of berlin wall, </a:t>
            </a:r>
          </a:p>
          <a:p>
            <a:r>
              <a:rPr lang="en-US" baseline="0" dirty="0" smtClean="0"/>
              <a:t>To end the Marcos regime (ended </a:t>
            </a:r>
            <a:r>
              <a:rPr lang="en-US" baseline="0" dirty="0" err="1" smtClean="0"/>
              <a:t>peacfully</a:t>
            </a:r>
            <a:r>
              <a:rPr lang="en-US" baseline="0" dirty="0" smtClean="0"/>
              <a:t>)</a:t>
            </a:r>
          </a:p>
          <a:p>
            <a:endParaRPr lang="en-US" baseline="0" dirty="0" smtClean="0"/>
          </a:p>
          <a:p>
            <a:r>
              <a:rPr lang="en-US" baseline="0" dirty="0" smtClean="0"/>
              <a:t>People protest fueled by opposition to Marcos’s Regime (3</a:t>
            </a:r>
            <a:r>
              <a:rPr lang="en-US" baseline="30000" dirty="0" smtClean="0"/>
              <a:t>rd</a:t>
            </a:r>
            <a:r>
              <a:rPr lang="en-US" baseline="0" dirty="0" smtClean="0"/>
              <a:t> world capitalist) </a:t>
            </a:r>
          </a:p>
          <a:p>
            <a:r>
              <a:rPr lang="en-US" dirty="0" smtClean="0"/>
              <a:t>Marcos and his family stripped wealth out of the country,</a:t>
            </a:r>
            <a:r>
              <a:rPr lang="en-US" baseline="0" dirty="0" smtClean="0"/>
              <a:t> try to overthrow him, </a:t>
            </a:r>
            <a:r>
              <a:rPr lang="en-US" baseline="0" dirty="0" err="1" smtClean="0"/>
              <a:t>Benino</a:t>
            </a:r>
            <a:r>
              <a:rPr lang="en-US" baseline="0" dirty="0" smtClean="0"/>
              <a:t> </a:t>
            </a:r>
            <a:r>
              <a:rPr lang="en-US" baseline="0" dirty="0" err="1" smtClean="0"/>
              <a:t>Akino</a:t>
            </a:r>
            <a:r>
              <a:rPr lang="en-US" baseline="0" dirty="0" smtClean="0"/>
              <a:t> (Manila </a:t>
            </a:r>
            <a:r>
              <a:rPr lang="en-US" baseline="0" dirty="0" err="1" smtClean="0"/>
              <a:t>Akino</a:t>
            </a:r>
            <a:r>
              <a:rPr lang="en-US" baseline="0" dirty="0" smtClean="0"/>
              <a:t> airport), left wing solutions, people supported him, Marcos arrested him, Exiled him, but he came back 1983 and killed when he returned</a:t>
            </a:r>
          </a:p>
          <a:p>
            <a:endParaRPr lang="en-US" baseline="0" dirty="0" smtClean="0"/>
          </a:p>
          <a:p>
            <a:r>
              <a:rPr lang="en-US" baseline="0" dirty="0" smtClean="0"/>
              <a:t>Marcos: did the killing, people in Manila grabbed </a:t>
            </a:r>
            <a:r>
              <a:rPr lang="en-US" baseline="0" dirty="0" err="1" smtClean="0"/>
              <a:t>Akino’s</a:t>
            </a:r>
            <a:r>
              <a:rPr lang="en-US" baseline="0" dirty="0" smtClean="0"/>
              <a:t> wife to be the symbol and stood up, the people assisted her.</a:t>
            </a:r>
          </a:p>
          <a:p>
            <a:endParaRPr lang="en-US" baseline="0" dirty="0" smtClean="0"/>
          </a:p>
          <a:p>
            <a:r>
              <a:rPr lang="en-US" baseline="0" dirty="0" smtClean="0"/>
              <a:t>Marcos 1986 left Manila (to </a:t>
            </a:r>
            <a:r>
              <a:rPr lang="en-US" baseline="0" dirty="0" err="1" smtClean="0"/>
              <a:t>Honalulu</a:t>
            </a:r>
            <a:r>
              <a:rPr lang="en-US" baseline="0" dirty="0" smtClean="0"/>
              <a:t>) </a:t>
            </a:r>
          </a:p>
          <a:p>
            <a:endParaRPr lang="en-US" baseline="0" dirty="0" smtClean="0"/>
          </a:p>
          <a:p>
            <a:r>
              <a:rPr lang="en-US" dirty="0" smtClean="0"/>
              <a:t>After her term she resigned,</a:t>
            </a:r>
          </a:p>
          <a:p>
            <a:endParaRPr lang="en-US" dirty="0" smtClean="0"/>
          </a:p>
          <a:p>
            <a:r>
              <a:rPr lang="en-US" dirty="0" smtClean="0"/>
              <a:t>The</a:t>
            </a:r>
            <a:r>
              <a:rPr lang="en-US" baseline="0" dirty="0" smtClean="0"/>
              <a:t> ruling </a:t>
            </a:r>
            <a:r>
              <a:rPr lang="en-US" baseline="0" dirty="0" err="1" smtClean="0"/>
              <a:t>miliatry</a:t>
            </a:r>
            <a:r>
              <a:rPr lang="en-US" baseline="0" dirty="0" smtClean="0"/>
              <a:t> dictatorship failed to see the rapid growth of the population of Manila (more poverty), Catholic, population increased, unlivable, Manila became the fastest city due to rural urban migration (1950-1983 population timed by 4)</a:t>
            </a:r>
          </a:p>
          <a:p>
            <a:endParaRPr lang="en-US" baseline="0" dirty="0" smtClean="0"/>
          </a:p>
          <a:p>
            <a:r>
              <a:rPr lang="en-US" baseline="0" dirty="0" smtClean="0"/>
              <a:t>Manila slum: </a:t>
            </a:r>
            <a:r>
              <a:rPr lang="en-US" baseline="0" dirty="0" err="1" smtClean="0"/>
              <a:t>Tando</a:t>
            </a:r>
            <a:r>
              <a:rPr lang="en-US" baseline="0" dirty="0" smtClean="0"/>
              <a:t> (</a:t>
            </a:r>
            <a:r>
              <a:rPr lang="en-US" baseline="0" dirty="0" err="1" smtClean="0"/>
              <a:t>pag</a:t>
            </a:r>
            <a:r>
              <a:rPr lang="en-US" baseline="0" dirty="0" smtClean="0"/>
              <a:t> </a:t>
            </a:r>
            <a:r>
              <a:rPr lang="en-US" baseline="0" dirty="0" err="1" smtClean="0"/>
              <a:t>pag</a:t>
            </a:r>
            <a:r>
              <a:rPr lang="en-US" baseline="0" dirty="0" smtClean="0"/>
              <a:t>) </a:t>
            </a:r>
            <a:r>
              <a:rPr lang="en-US" baseline="0" dirty="0" smtClean="0">
                <a:sym typeface="Wingdings"/>
              </a:rPr>
              <a:t> Mid 80’s informal communities, forming in Manila, secret meetings (politically active cells), Marcos needed to go, Poverty that brought them together got these people to the streets and came in peace with the mission and got what they wanted </a:t>
            </a:r>
          </a:p>
          <a:p>
            <a:endParaRPr lang="en-US" baseline="0" dirty="0" smtClean="0">
              <a:sym typeface="Wingdings"/>
            </a:endParaRPr>
          </a:p>
          <a:p>
            <a:r>
              <a:rPr lang="en-US" baseline="0" dirty="0" smtClean="0">
                <a:sym typeface="Wingdings"/>
              </a:rPr>
              <a:t>The public space: Public places are where democracy feels at home (public events happen here), </a:t>
            </a:r>
          </a:p>
          <a:p>
            <a:endParaRPr lang="en-US" baseline="0" dirty="0" smtClean="0">
              <a:sym typeface="Wingdings"/>
            </a:endParaRPr>
          </a:p>
          <a:p>
            <a:endParaRPr lang="en-US" baseline="0" dirty="0" smtClean="0">
              <a:sym typeface="Wingdings"/>
            </a:endParaRPr>
          </a:p>
          <a:p>
            <a:r>
              <a:rPr lang="en-US" baseline="0" dirty="0" smtClean="0">
                <a:sym typeface="Wingdings"/>
              </a:rPr>
              <a:t>Manila: public square is important (public event), technologies quick connections are not as affective as gatherings of lots of people, </a:t>
            </a:r>
          </a:p>
          <a:p>
            <a:r>
              <a:rPr lang="en-US" baseline="0" dirty="0" smtClean="0">
                <a:sym typeface="Wingdings"/>
              </a:rPr>
              <a:t>City Square: the original social media (Roman empire: Gathering place) </a:t>
            </a:r>
          </a:p>
          <a:p>
            <a:endParaRPr lang="en-US" baseline="0" dirty="0" smtClean="0">
              <a:sym typeface="Wingdings"/>
            </a:endParaRPr>
          </a:p>
          <a:p>
            <a:endParaRPr lang="en-US" baseline="0" dirty="0" smtClean="0">
              <a:sym typeface="Wingdings"/>
            </a:endParaRPr>
          </a:p>
          <a:p>
            <a:endParaRPr lang="en-US" baseline="0" dirty="0" smtClean="0">
              <a:sym typeface="Wingdings"/>
            </a:endParaRPr>
          </a:p>
          <a:p>
            <a:endParaRPr lang="en-US" baseline="0" dirty="0" smtClean="0">
              <a:sym typeface="Wingdings"/>
            </a:endParaRPr>
          </a:p>
          <a:p>
            <a:endParaRPr lang="en-US" baseline="0" dirty="0" smtClean="0">
              <a:sym typeface="Wingdings"/>
            </a:endParaRPr>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73</a:t>
            </a:fld>
            <a:endParaRPr lang="en-CA"/>
          </a:p>
        </p:txBody>
      </p:sp>
    </p:spTree>
    <p:extLst>
      <p:ext uri="{BB962C8B-B14F-4D97-AF65-F5344CB8AC3E}">
        <p14:creationId xmlns:p14="http://schemas.microsoft.com/office/powerpoint/2010/main" val="350488292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t>Curitiba (city in Parana,</a:t>
            </a:r>
            <a:r>
              <a:rPr lang="en-US" baseline="0" dirty="0" smtClean="0"/>
              <a:t> </a:t>
            </a:r>
            <a:r>
              <a:rPr lang="en-US" dirty="0" smtClean="0"/>
              <a:t>Brazil) </a:t>
            </a:r>
            <a:br>
              <a:rPr lang="en-US" dirty="0" smtClean="0"/>
            </a:br>
            <a:r>
              <a:rPr lang="en-US" dirty="0" smtClean="0"/>
              <a:t/>
            </a:r>
            <a:br>
              <a:rPr lang="en-US" dirty="0" smtClean="0"/>
            </a:br>
            <a:r>
              <a:rPr lang="en-US" dirty="0" err="1" smtClean="0"/>
              <a:t>Brazillian</a:t>
            </a:r>
            <a:r>
              <a:rPr lang="en-US" dirty="0" smtClean="0"/>
              <a:t> urbanization: you think of </a:t>
            </a:r>
            <a:r>
              <a:rPr lang="en-US" dirty="0" err="1" smtClean="0"/>
              <a:t>Flavella’s</a:t>
            </a:r>
            <a:r>
              <a:rPr lang="en-US" dirty="0" smtClean="0"/>
              <a:t>. but</a:t>
            </a:r>
            <a:r>
              <a:rPr lang="en-US" baseline="0" dirty="0" smtClean="0"/>
              <a:t> in Curitiba it is different (lots of diversity and migration </a:t>
            </a:r>
            <a:r>
              <a:rPr lang="en-US" baseline="0" dirty="0" err="1" smtClean="0"/>
              <a:t>euopeans</a:t>
            </a:r>
            <a:r>
              <a:rPr lang="en-US" baseline="0" dirty="0" smtClean="0"/>
              <a:t>)</a:t>
            </a:r>
          </a:p>
          <a:p>
            <a:endParaRPr lang="en-US" baseline="0" dirty="0" smtClean="0"/>
          </a:p>
          <a:p>
            <a:r>
              <a:rPr lang="en-US" baseline="0" dirty="0" smtClean="0"/>
              <a:t>1964: Mayor proposed (Jamie Learner: architect later became the mayor) He implemented a plan of urban sprawl, closing streets, cars were everything, Learner is saying there are too many cars, close the streets to cars. Very high pedestrian rate, use transit</a:t>
            </a:r>
          </a:p>
          <a:p>
            <a:endParaRPr lang="en-US" baseline="0" dirty="0" smtClean="0"/>
          </a:p>
          <a:p>
            <a:r>
              <a:rPr lang="en-US" baseline="0" dirty="0" smtClean="0"/>
              <a:t>BRT: bus rapid transit (Curitiba: Sao Palo (traffic is so bad)) Bus system is awesome</a:t>
            </a:r>
          </a:p>
          <a:p>
            <a:endParaRPr lang="en-US" baseline="0" dirty="0" smtClean="0"/>
          </a:p>
          <a:p>
            <a:r>
              <a:rPr lang="en-US" baseline="0" dirty="0" smtClean="0"/>
              <a:t>Boarding tubes: the </a:t>
            </a:r>
            <a:r>
              <a:rPr lang="en-US" baseline="0" dirty="0" err="1" smtClean="0"/>
              <a:t>swiss</a:t>
            </a:r>
            <a:r>
              <a:rPr lang="en-US" baseline="0" dirty="0" smtClean="0"/>
              <a:t> envy </a:t>
            </a:r>
          </a:p>
          <a:p>
            <a:endParaRPr lang="en-US" baseline="0" dirty="0" smtClean="0"/>
          </a:p>
          <a:p>
            <a:r>
              <a:rPr lang="en-US" baseline="0" dirty="0" smtClean="0"/>
              <a:t>Curitiba BRT is very efficient </a:t>
            </a:r>
          </a:p>
          <a:p>
            <a:endParaRPr lang="en-US" baseline="0" dirty="0" smtClean="0"/>
          </a:p>
          <a:p>
            <a:r>
              <a:rPr lang="en-US" baseline="0" dirty="0" smtClean="0"/>
              <a:t>Less use of cars, lowest </a:t>
            </a:r>
            <a:r>
              <a:rPr lang="en-US" baseline="0" dirty="0" err="1" smtClean="0"/>
              <a:t>emmisions</a:t>
            </a:r>
            <a:r>
              <a:rPr lang="en-US" baseline="0" dirty="0" smtClean="0"/>
              <a:t>, Curitiba has the best public transit, many awards for urban planning (well planned)</a:t>
            </a:r>
          </a:p>
          <a:p>
            <a:endParaRPr lang="en-US" baseline="0" dirty="0" smtClean="0"/>
          </a:p>
          <a:p>
            <a:r>
              <a:rPr lang="en-US" baseline="0" dirty="0" smtClean="0"/>
              <a:t>Green city (a lot of park space) </a:t>
            </a:r>
          </a:p>
          <a:p>
            <a:endParaRPr lang="en-US" baseline="0" dirty="0" smtClean="0"/>
          </a:p>
          <a:p>
            <a:r>
              <a:rPr lang="en-US" baseline="0" dirty="0" smtClean="0"/>
              <a:t>#1 recycling city </a:t>
            </a:r>
          </a:p>
          <a:p>
            <a:endParaRPr lang="en-US" baseline="0" dirty="0" smtClean="0"/>
          </a:p>
          <a:p>
            <a:r>
              <a:rPr lang="en-US" baseline="0" dirty="0" smtClean="0"/>
              <a:t>Crime has fallen, better then the rest of Brazil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74</a:t>
            </a:fld>
            <a:endParaRPr lang="en-CA"/>
          </a:p>
        </p:txBody>
      </p:sp>
    </p:spTree>
    <p:extLst>
      <p:ext uri="{BB962C8B-B14F-4D97-AF65-F5344CB8AC3E}">
        <p14:creationId xmlns:p14="http://schemas.microsoft.com/office/powerpoint/2010/main" val="144222277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Curitiba</a:t>
            </a:r>
            <a:r>
              <a:rPr lang="en-US" baseline="0" dirty="0" smtClean="0"/>
              <a:t> (RBT and tubes work well)</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75</a:t>
            </a:fld>
            <a:endParaRPr lang="en-CA"/>
          </a:p>
        </p:txBody>
      </p:sp>
    </p:spTree>
    <p:extLst>
      <p:ext uri="{BB962C8B-B14F-4D97-AF65-F5344CB8AC3E}">
        <p14:creationId xmlns:p14="http://schemas.microsoft.com/office/powerpoint/2010/main" val="398640650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Ted talk: Sustainability</a:t>
            </a:r>
            <a:r>
              <a:rPr lang="en-US" baseline="0" dirty="0" smtClean="0"/>
              <a:t> song, the use of RBT </a:t>
            </a:r>
          </a:p>
          <a:p>
            <a:endParaRPr lang="en-US" baseline="0" dirty="0" smtClean="0"/>
          </a:p>
          <a:p>
            <a:r>
              <a:rPr lang="en-US" baseline="0" dirty="0" smtClean="0"/>
              <a:t>Curitiba Model Criticisms: much of the </a:t>
            </a:r>
            <a:r>
              <a:rPr lang="en-US" baseline="0" dirty="0" err="1" smtClean="0"/>
              <a:t>infrastrucutre</a:t>
            </a:r>
            <a:r>
              <a:rPr lang="en-US" baseline="0" dirty="0" smtClean="0"/>
              <a:t> was </a:t>
            </a:r>
            <a:r>
              <a:rPr lang="en-US" baseline="0" dirty="0" err="1" smtClean="0"/>
              <a:t>inteplated</a:t>
            </a:r>
            <a:r>
              <a:rPr lang="en-US" baseline="0" dirty="0" smtClean="0"/>
              <a:t> during the dictatorship</a:t>
            </a:r>
          </a:p>
          <a:p>
            <a:r>
              <a:rPr lang="en-US" dirty="0" smtClean="0"/>
              <a:t>A lot of</a:t>
            </a:r>
            <a:r>
              <a:rPr lang="en-US" baseline="0" dirty="0" smtClean="0"/>
              <a:t> people were not talked to, who’s land are they taking over</a:t>
            </a:r>
          </a:p>
          <a:p>
            <a:r>
              <a:rPr lang="en-US" baseline="0" dirty="0" smtClean="0"/>
              <a:t>A good city: Is like a magnet (Curitiba is becoming a place for poor people to go to, growing gap between rich and the poor, </a:t>
            </a:r>
            <a:r>
              <a:rPr lang="en-US" baseline="0" dirty="0" err="1" smtClean="0"/>
              <a:t>findge</a:t>
            </a:r>
            <a:r>
              <a:rPr lang="en-US" baseline="0" dirty="0" smtClean="0"/>
              <a:t> of the city is becoming </a:t>
            </a:r>
            <a:r>
              <a:rPr lang="en-US" baseline="0" dirty="0" err="1" smtClean="0"/>
              <a:t>slumish</a:t>
            </a:r>
            <a:r>
              <a:rPr lang="en-US" baseline="0" dirty="0" smtClean="0"/>
              <a:t>, gated communities.</a:t>
            </a:r>
          </a:p>
          <a:p>
            <a:endParaRPr lang="en-US" baseline="0" dirty="0" smtClean="0"/>
          </a:p>
          <a:p>
            <a:r>
              <a:rPr lang="en-US" baseline="0" dirty="0" smtClean="0"/>
              <a:t>A lot of the poor people: where the people are living are </a:t>
            </a:r>
            <a:r>
              <a:rPr lang="en-US" baseline="0" dirty="0" err="1" smtClean="0"/>
              <a:t>suseptable</a:t>
            </a:r>
            <a:r>
              <a:rPr lang="en-US" baseline="0" dirty="0" smtClean="0"/>
              <a:t> to urban flooding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76</a:t>
            </a:fld>
            <a:endParaRPr lang="en-CA"/>
          </a:p>
        </p:txBody>
      </p:sp>
    </p:spTree>
    <p:extLst>
      <p:ext uri="{BB962C8B-B14F-4D97-AF65-F5344CB8AC3E}">
        <p14:creationId xmlns:p14="http://schemas.microsoft.com/office/powerpoint/2010/main" val="1751195588"/>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Spatial topic, introduction:</a:t>
            </a:r>
          </a:p>
          <a:p>
            <a:r>
              <a:rPr lang="en-US" dirty="0" smtClean="0"/>
              <a:t>Space taken up by urban</a:t>
            </a:r>
            <a:r>
              <a:rPr lang="en-US" baseline="0" dirty="0" smtClean="0"/>
              <a:t> location</a:t>
            </a:r>
            <a:r>
              <a:rPr lang="en-US" dirty="0" smtClean="0"/>
              <a:t>:</a:t>
            </a:r>
            <a:r>
              <a:rPr lang="en-US" baseline="0" dirty="0" smtClean="0"/>
              <a:t> the amount of space cities take up a lot of space, no room for the people which creates sprawl</a:t>
            </a:r>
          </a:p>
          <a:p>
            <a:endParaRPr lang="en-US" baseline="0" dirty="0" smtClean="0"/>
          </a:p>
          <a:p>
            <a:r>
              <a:rPr lang="en-US" baseline="0" dirty="0" smtClean="0"/>
              <a:t>Paul </a:t>
            </a:r>
            <a:r>
              <a:rPr lang="en-US" baseline="0" dirty="0" err="1" smtClean="0"/>
              <a:t>Romer</a:t>
            </a:r>
            <a:r>
              <a:rPr lang="en-US" baseline="0" dirty="0" smtClean="0"/>
              <a:t>: 2.8% of the worlds land value is taken up by cities, there is so much more space, why is 50% of people living here?</a:t>
            </a:r>
          </a:p>
          <a:p>
            <a:endParaRPr lang="en-US" baseline="0" dirty="0" smtClean="0"/>
          </a:p>
          <a:p>
            <a:r>
              <a:rPr lang="en-US" baseline="0" dirty="0" smtClean="0"/>
              <a:t>Urban sites: critical, why is a city located where it is, city is built near a coast, rich biodiversity, when a city expands, we loose this biodiversity and coastal environments</a:t>
            </a:r>
          </a:p>
          <a:p>
            <a:endParaRPr lang="en-US" baseline="0" dirty="0" smtClean="0"/>
          </a:p>
          <a:p>
            <a:r>
              <a:rPr lang="en-US" baseline="0" dirty="0" smtClean="0"/>
              <a:t>How </a:t>
            </a:r>
            <a:r>
              <a:rPr lang="en-US" baseline="0" dirty="0" err="1" smtClean="0"/>
              <a:t>aditional</a:t>
            </a:r>
            <a:r>
              <a:rPr lang="en-US" baseline="0" dirty="0" smtClean="0"/>
              <a:t> land is incorporated: when a city expands spatially, there are issues (rural people loosing their land, human rights issues, creative destruction, taking away agriculture land no place to grow the food, coastal pollution, loss of habitat</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77</a:t>
            </a:fld>
            <a:endParaRPr lang="en-CA"/>
          </a:p>
        </p:txBody>
      </p:sp>
    </p:spTree>
    <p:extLst>
      <p:ext uri="{BB962C8B-B14F-4D97-AF65-F5344CB8AC3E}">
        <p14:creationId xmlns:p14="http://schemas.microsoft.com/office/powerpoint/2010/main" val="126646584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Modern patter of city growth:</a:t>
            </a:r>
            <a:r>
              <a:rPr lang="en-US" baseline="0" dirty="0" smtClean="0"/>
              <a:t> average densities are declining</a:t>
            </a:r>
          </a:p>
          <a:p>
            <a:endParaRPr lang="en-US" baseline="0" dirty="0" smtClean="0"/>
          </a:p>
          <a:p>
            <a:r>
              <a:rPr lang="en-US" baseline="0" dirty="0" smtClean="0"/>
              <a:t>I think we know this, as suburbanization reaches out, density decreases.</a:t>
            </a:r>
          </a:p>
          <a:p>
            <a:endParaRPr lang="en-US" baseline="0" dirty="0" smtClean="0"/>
          </a:p>
          <a:p>
            <a:r>
              <a:rPr lang="en-US" baseline="0" dirty="0" smtClean="0"/>
              <a:t>Transportation: continues to improve so cities can use more land per person </a:t>
            </a:r>
          </a:p>
          <a:p>
            <a:endParaRPr lang="en-US" baseline="0" dirty="0" smtClean="0"/>
          </a:p>
          <a:p>
            <a:r>
              <a:rPr lang="en-US" baseline="0" dirty="0" smtClean="0"/>
              <a:t>In 3</a:t>
            </a:r>
            <a:r>
              <a:rPr lang="en-US" baseline="30000" dirty="0" smtClean="0"/>
              <a:t>rd</a:t>
            </a:r>
            <a:r>
              <a:rPr lang="en-US" baseline="0" dirty="0" smtClean="0"/>
              <a:t> world cities: they are really going to double, triple their land, also in 1</a:t>
            </a:r>
            <a:r>
              <a:rPr lang="en-US" baseline="30000" dirty="0" smtClean="0"/>
              <a:t>st</a:t>
            </a:r>
            <a:r>
              <a:rPr lang="en-US" baseline="0" dirty="0" smtClean="0"/>
              <a:t> world they go on forever because suburbanization (huge car infrastructure, </a:t>
            </a:r>
            <a:r>
              <a:rPr lang="en-US" baseline="0" dirty="0" err="1" smtClean="0"/>
              <a:t>pheonix</a:t>
            </a:r>
            <a:r>
              <a:rPr lang="en-US" baseline="0" dirty="0" smtClean="0"/>
              <a:t>)</a:t>
            </a:r>
          </a:p>
          <a:p>
            <a:endParaRPr lang="en-US" baseline="0" dirty="0" smtClean="0"/>
          </a:p>
          <a:p>
            <a:r>
              <a:rPr lang="en-US" baseline="0" dirty="0" smtClean="0"/>
              <a:t>2 parts split into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78</a:t>
            </a:fld>
            <a:endParaRPr lang="en-CA"/>
          </a:p>
        </p:txBody>
      </p:sp>
    </p:spTree>
    <p:extLst>
      <p:ext uri="{BB962C8B-B14F-4D97-AF65-F5344CB8AC3E}">
        <p14:creationId xmlns:p14="http://schemas.microsoft.com/office/powerpoint/2010/main" val="323365261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smtClean="0"/>
              <a:t>Suburbs: Modern trend, been around</a:t>
            </a:r>
            <a:r>
              <a:rPr lang="en-US" baseline="0" dirty="0" smtClean="0"/>
              <a:t> for a while, after ww2 suburban growth was the </a:t>
            </a:r>
            <a:r>
              <a:rPr lang="en-US" baseline="0" dirty="0" err="1" smtClean="0"/>
              <a:t>american</a:t>
            </a:r>
            <a:r>
              <a:rPr lang="en-US" baseline="0" dirty="0" smtClean="0"/>
              <a:t> way of life, returning to nature, being closer to nature (important for higher quality of life), suburban developments built outside with connection of freeways</a:t>
            </a:r>
          </a:p>
          <a:p>
            <a:endParaRPr lang="en-US" baseline="0" dirty="0" smtClean="0"/>
          </a:p>
          <a:p>
            <a:r>
              <a:rPr lang="en-US" baseline="0" dirty="0" smtClean="0"/>
              <a:t>The state: made sure that suburbia made money (subsidize the construction)</a:t>
            </a:r>
          </a:p>
          <a:p>
            <a:endParaRPr lang="en-US" baseline="0" dirty="0" smtClean="0"/>
          </a:p>
          <a:p>
            <a:r>
              <a:rPr lang="en-US" baseline="0" dirty="0" smtClean="0"/>
              <a:t>The automobile was front and center, daily commuting was a consequence </a:t>
            </a:r>
          </a:p>
          <a:p>
            <a:endParaRPr lang="en-US" baseline="0" dirty="0" smtClean="0"/>
          </a:p>
          <a:p>
            <a:r>
              <a:rPr lang="en-US" baseline="0" dirty="0" smtClean="0"/>
              <a:t>Pattern of </a:t>
            </a:r>
            <a:r>
              <a:rPr lang="en-US" baseline="0" dirty="0" err="1" smtClean="0"/>
              <a:t>subruban</a:t>
            </a:r>
            <a:r>
              <a:rPr lang="en-US" baseline="0" dirty="0" smtClean="0"/>
              <a:t> settlement: changed the way people shop, consume, big homes, how suburbs changed America, shopping malls, parking lots, </a:t>
            </a:r>
          </a:p>
          <a:p>
            <a:endParaRPr lang="en-US" baseline="0" dirty="0" smtClean="0"/>
          </a:p>
          <a:p>
            <a:r>
              <a:rPr lang="en-US" baseline="0" dirty="0" smtClean="0"/>
              <a:t>Suburbs today: have become complete with its own CBD (central </a:t>
            </a:r>
            <a:r>
              <a:rPr lang="en-US" baseline="0" dirty="0" err="1" smtClean="0"/>
              <a:t>buisness</a:t>
            </a:r>
            <a:r>
              <a:rPr lang="en-US" baseline="0" dirty="0" smtClean="0"/>
              <a:t> district), becomes its own</a:t>
            </a:r>
          </a:p>
          <a:p>
            <a:endParaRPr lang="en-US" baseline="0" dirty="0" smtClean="0"/>
          </a:p>
          <a:p>
            <a:r>
              <a:rPr lang="en-US" baseline="0" dirty="0" smtClean="0"/>
              <a:t>Suburbs in Canada: we should try to end because of demographics (we don</a:t>
            </a:r>
            <a:r>
              <a:rPr lang="fr-FR" baseline="0" dirty="0" smtClean="0"/>
              <a:t>’</a:t>
            </a:r>
            <a:r>
              <a:rPr lang="en-US" baseline="0" dirty="0" smtClean="0"/>
              <a:t>t have the baby boom with lots of kids), today small families, </a:t>
            </a:r>
          </a:p>
          <a:p>
            <a:endParaRPr lang="en-US" baseline="0" dirty="0" smtClean="0"/>
          </a:p>
          <a:p>
            <a:r>
              <a:rPr lang="en-US" baseline="0" dirty="0" smtClean="0"/>
              <a:t>Reverse now a days: Vancouver (</a:t>
            </a:r>
            <a:r>
              <a:rPr lang="en-US" baseline="0" dirty="0" err="1" smtClean="0"/>
              <a:t>ethnoburbs</a:t>
            </a:r>
            <a:r>
              <a:rPr lang="en-US" baseline="0" dirty="0" smtClean="0"/>
              <a:t>) the white upper class is in the CBD</a:t>
            </a:r>
          </a:p>
          <a:p>
            <a:endParaRPr lang="en-US" baseline="0" dirty="0" smtClean="0"/>
          </a:p>
          <a:p>
            <a:r>
              <a:rPr lang="en-US" dirty="0" smtClean="0"/>
              <a:t>Rise and cost of oil, and climate change, people don</a:t>
            </a:r>
            <a:r>
              <a:rPr lang="fr-FR" dirty="0" smtClean="0"/>
              <a:t>’</a:t>
            </a:r>
            <a:r>
              <a:rPr lang="en-US" dirty="0" smtClean="0"/>
              <a:t>t feel comfortable spending 45 </a:t>
            </a:r>
            <a:r>
              <a:rPr lang="en-US" dirty="0" err="1" smtClean="0"/>
              <a:t>mins</a:t>
            </a:r>
            <a:r>
              <a:rPr lang="en-US" dirty="0" smtClean="0"/>
              <a:t> in</a:t>
            </a:r>
            <a:r>
              <a:rPr lang="en-US" baseline="0" dirty="0" smtClean="0"/>
              <a:t> a polluting car.</a:t>
            </a:r>
          </a:p>
          <a:p>
            <a:endParaRPr lang="en-US" baseline="0" dirty="0" smtClean="0"/>
          </a:p>
          <a:p>
            <a:r>
              <a:rPr lang="en-US" baseline="0" dirty="0" smtClean="0"/>
              <a:t>American dream only really works in North America</a:t>
            </a:r>
          </a:p>
          <a:p>
            <a:endParaRPr lang="en-US" baseline="0" dirty="0" smtClean="0"/>
          </a:p>
          <a:p>
            <a:r>
              <a:rPr lang="en-US" baseline="0" dirty="0" smtClean="0"/>
              <a:t>Europe: cities are compact, suburbs </a:t>
            </a:r>
            <a:r>
              <a:rPr lang="en-US" baseline="0" dirty="0" err="1" smtClean="0"/>
              <a:t>didn</a:t>
            </a:r>
            <a:r>
              <a:rPr lang="fr-FR" baseline="0" dirty="0" smtClean="0"/>
              <a:t>’</a:t>
            </a:r>
            <a:r>
              <a:rPr lang="en-US" baseline="0" dirty="0" smtClean="0"/>
              <a:t>t work there, ethnic segregation. </a:t>
            </a:r>
          </a:p>
          <a:p>
            <a:endParaRPr lang="en-US" baseline="0" dirty="0" smtClean="0"/>
          </a:p>
          <a:p>
            <a:r>
              <a:rPr lang="en-US" baseline="0" dirty="0" smtClean="0"/>
              <a:t>In third world countries: the culture of automobile ownership is completely different story there then </a:t>
            </a:r>
            <a:r>
              <a:rPr lang="en-US" baseline="0" dirty="0" err="1" smtClean="0"/>
              <a:t>america</a:t>
            </a:r>
            <a:r>
              <a:rPr lang="en-US" baseline="0" dirty="0" smtClean="0"/>
              <a:t>, it is restrictive, 3</a:t>
            </a:r>
            <a:r>
              <a:rPr lang="en-US" baseline="30000" dirty="0" smtClean="0"/>
              <a:t>rd</a:t>
            </a:r>
            <a:r>
              <a:rPr lang="en-US" baseline="0" dirty="0" smtClean="0"/>
              <a:t> world cities suburbia relies on public transportation, </a:t>
            </a:r>
          </a:p>
          <a:p>
            <a:endParaRPr lang="en-US" baseline="0" dirty="0" smtClean="0"/>
          </a:p>
          <a:p>
            <a:r>
              <a:rPr lang="en-US" baseline="0" dirty="0" smtClean="0"/>
              <a:t>Latin America: No real suburbs, they build </a:t>
            </a:r>
            <a:r>
              <a:rPr lang="en-US" baseline="0" dirty="0" err="1" smtClean="0"/>
              <a:t>highrises</a:t>
            </a:r>
            <a:endParaRPr lang="en-US" baseline="0" dirty="0" smtClean="0"/>
          </a:p>
          <a:p>
            <a:endParaRPr lang="en-US" baseline="0" dirty="0" smtClean="0"/>
          </a:p>
          <a:p>
            <a:r>
              <a:rPr lang="en-US" baseline="0" dirty="0" smtClean="0"/>
              <a:t>3</a:t>
            </a:r>
            <a:r>
              <a:rPr lang="en-US" baseline="30000" dirty="0" smtClean="0"/>
              <a:t>rd</a:t>
            </a:r>
            <a:r>
              <a:rPr lang="en-US" baseline="0" dirty="0" smtClean="0"/>
              <a:t> world suburbanization: </a:t>
            </a:r>
            <a:r>
              <a:rPr lang="en-US" baseline="0" dirty="0" err="1" smtClean="0"/>
              <a:t>Peri</a:t>
            </a:r>
            <a:r>
              <a:rPr lang="en-US" baseline="0" dirty="0" smtClean="0"/>
              <a:t>-urbanization make a bit more sense </a:t>
            </a:r>
          </a:p>
          <a:p>
            <a:endParaRPr lang="en-US" baseline="0" dirty="0" smtClean="0"/>
          </a:p>
          <a:p>
            <a:r>
              <a:rPr lang="en-US" baseline="0" dirty="0" smtClean="0"/>
              <a:t>Chinas short march: next week we will talk about it</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79</a:t>
            </a:fld>
            <a:endParaRPr lang="en-CA"/>
          </a:p>
        </p:txBody>
      </p:sp>
    </p:spTree>
    <p:extLst>
      <p:ext uri="{BB962C8B-B14F-4D97-AF65-F5344CB8AC3E}">
        <p14:creationId xmlns:p14="http://schemas.microsoft.com/office/powerpoint/2010/main" val="179350828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t>Works better</a:t>
            </a:r>
            <a:r>
              <a:rPr lang="en-US" baseline="0" dirty="0" smtClean="0"/>
              <a:t> in 3</a:t>
            </a:r>
            <a:r>
              <a:rPr lang="en-US" baseline="30000" dirty="0" smtClean="0"/>
              <a:t>rd</a:t>
            </a:r>
            <a:r>
              <a:rPr lang="en-US" baseline="0" dirty="0" smtClean="0"/>
              <a:t> world cities</a:t>
            </a:r>
            <a:r>
              <a:rPr lang="en-US" baseline="0" dirty="0" smtClean="0">
                <a:sym typeface="Wingdings"/>
              </a:rPr>
              <a:t> More </a:t>
            </a:r>
            <a:r>
              <a:rPr lang="en-US" baseline="0" dirty="0" err="1" smtClean="0">
                <a:sym typeface="Wingdings"/>
              </a:rPr>
              <a:t>peri</a:t>
            </a:r>
            <a:r>
              <a:rPr lang="en-US" baseline="0" dirty="0" smtClean="0">
                <a:sym typeface="Wingdings"/>
              </a:rPr>
              <a:t>-urban then suburban </a:t>
            </a:r>
          </a:p>
          <a:p>
            <a:r>
              <a:rPr lang="en-US" baseline="0" dirty="0" err="1" smtClean="0">
                <a:sym typeface="Wingdings"/>
              </a:rPr>
              <a:t>Peri</a:t>
            </a:r>
            <a:r>
              <a:rPr lang="en-US" baseline="0" dirty="0" smtClean="0">
                <a:sym typeface="Wingdings"/>
              </a:rPr>
              <a:t> means around or circling </a:t>
            </a:r>
          </a:p>
          <a:p>
            <a:r>
              <a:rPr lang="en-US" baseline="0" dirty="0" smtClean="0">
                <a:sym typeface="Wingdings"/>
              </a:rPr>
              <a:t>Blurring and transition zone</a:t>
            </a:r>
          </a:p>
          <a:p>
            <a:r>
              <a:rPr lang="en-US" baseline="0" dirty="0" smtClean="0">
                <a:sym typeface="Wingdings"/>
              </a:rPr>
              <a:t>Form of </a:t>
            </a:r>
            <a:r>
              <a:rPr lang="en-US" baseline="0" dirty="0" err="1" smtClean="0">
                <a:sym typeface="Wingdings"/>
              </a:rPr>
              <a:t>sprwal</a:t>
            </a:r>
            <a:r>
              <a:rPr lang="en-US" baseline="0" dirty="0" smtClean="0">
                <a:sym typeface="Wingdings"/>
              </a:rPr>
              <a:t>, further than suburbia </a:t>
            </a:r>
          </a:p>
          <a:p>
            <a:r>
              <a:rPr lang="en-US" baseline="0" dirty="0" smtClean="0">
                <a:sym typeface="Wingdings"/>
              </a:rPr>
              <a:t>Lacks clear </a:t>
            </a:r>
            <a:r>
              <a:rPr lang="en-US" baseline="0" dirty="0" err="1" smtClean="0">
                <a:sym typeface="Wingdings"/>
              </a:rPr>
              <a:t>regualation</a:t>
            </a:r>
            <a:r>
              <a:rPr lang="en-US" baseline="0" dirty="0" smtClean="0">
                <a:sym typeface="Wingdings"/>
              </a:rPr>
              <a:t> (no land use rules)</a:t>
            </a:r>
          </a:p>
          <a:p>
            <a:endParaRPr lang="en-US" baseline="0" dirty="0" smtClean="0">
              <a:sym typeface="Wingdings"/>
            </a:endParaRPr>
          </a:p>
          <a:p>
            <a:r>
              <a:rPr lang="en-US" baseline="0" dirty="0" smtClean="0">
                <a:sym typeface="Wingdings"/>
              </a:rPr>
              <a:t>Pollution, rapid social change, environmental exploitation, in </a:t>
            </a:r>
            <a:r>
              <a:rPr lang="en-US" baseline="0" dirty="0" err="1" smtClean="0">
                <a:sym typeface="Wingdings"/>
              </a:rPr>
              <a:t>Peri</a:t>
            </a:r>
            <a:r>
              <a:rPr lang="en-US" baseline="0" dirty="0" smtClean="0">
                <a:sym typeface="Wingdings"/>
              </a:rPr>
              <a:t>-urban</a:t>
            </a:r>
          </a:p>
          <a:p>
            <a:endParaRPr lang="en-US" baseline="0" dirty="0" smtClean="0">
              <a:sym typeface="Wingdings"/>
            </a:endParaRPr>
          </a:p>
          <a:p>
            <a:r>
              <a:rPr lang="en-US" baseline="0" dirty="0" err="1" smtClean="0">
                <a:sym typeface="Wingdings"/>
              </a:rPr>
              <a:t>Varriety</a:t>
            </a:r>
            <a:r>
              <a:rPr lang="en-US" baseline="0" dirty="0" smtClean="0">
                <a:sym typeface="Wingdings"/>
              </a:rPr>
              <a:t> of economic and social industry (homes)</a:t>
            </a:r>
          </a:p>
          <a:p>
            <a:endParaRPr lang="en-US" baseline="0" dirty="0" smtClean="0">
              <a:sym typeface="Wingdings"/>
            </a:endParaRPr>
          </a:p>
          <a:p>
            <a:r>
              <a:rPr lang="en-US" baseline="0" dirty="0" smtClean="0">
                <a:sym typeface="Wingdings"/>
              </a:rPr>
              <a:t>Field by land speculation (land increases)</a:t>
            </a:r>
          </a:p>
          <a:p>
            <a:endParaRPr lang="en-US" baseline="0" dirty="0" smtClean="0">
              <a:sym typeface="Wingdings"/>
            </a:endParaRPr>
          </a:p>
          <a:p>
            <a:r>
              <a:rPr lang="en-US" baseline="0" dirty="0" smtClean="0">
                <a:sym typeface="Wingdings"/>
              </a:rPr>
              <a:t>Speculators hold onto land around the city and wait for it to increase in value</a:t>
            </a:r>
          </a:p>
          <a:p>
            <a:endParaRPr lang="en-US" baseline="0" dirty="0" smtClean="0">
              <a:sym typeface="Wingdings"/>
            </a:endParaRPr>
          </a:p>
          <a:p>
            <a:r>
              <a:rPr lang="en-US" baseline="0" dirty="0" smtClean="0">
                <a:sym typeface="Wingdings"/>
              </a:rPr>
              <a:t>Speculating, leads to further </a:t>
            </a:r>
            <a:r>
              <a:rPr lang="en-US" baseline="0" dirty="0" err="1" smtClean="0">
                <a:sym typeface="Wingdings"/>
              </a:rPr>
              <a:t>peri</a:t>
            </a:r>
            <a:r>
              <a:rPr lang="en-US" baseline="0" dirty="0" smtClean="0">
                <a:sym typeface="Wingdings"/>
              </a:rPr>
              <a:t>-urbanization because you are pushing the poor further and further out, go beyond and beyond</a:t>
            </a:r>
          </a:p>
          <a:p>
            <a:endParaRPr lang="en-US" baseline="0" dirty="0" smtClean="0">
              <a:sym typeface="Wingdings"/>
            </a:endParaRPr>
          </a:p>
          <a:p>
            <a:r>
              <a:rPr lang="en-US" baseline="0" dirty="0" smtClean="0">
                <a:sym typeface="Wingdings"/>
              </a:rPr>
              <a:t>Global south: advances in </a:t>
            </a:r>
            <a:r>
              <a:rPr lang="en-US" baseline="0" dirty="0" err="1" smtClean="0">
                <a:sym typeface="Wingdings"/>
              </a:rPr>
              <a:t>trasportation</a:t>
            </a:r>
            <a:r>
              <a:rPr lang="en-US" baseline="0" dirty="0" smtClean="0">
                <a:sym typeface="Wingdings"/>
              </a:rPr>
              <a:t>, communications, the outlining area is more </a:t>
            </a:r>
            <a:r>
              <a:rPr lang="en-US" baseline="0" dirty="0" err="1" smtClean="0">
                <a:sym typeface="Wingdings"/>
              </a:rPr>
              <a:t>accesable</a:t>
            </a:r>
            <a:r>
              <a:rPr lang="en-US" baseline="0" dirty="0" smtClean="0">
                <a:sym typeface="Wingdings"/>
              </a:rPr>
              <a:t> </a:t>
            </a:r>
          </a:p>
          <a:p>
            <a:endParaRPr lang="en-US" baseline="0" dirty="0" smtClean="0">
              <a:sym typeface="Wingdings"/>
            </a:endParaRPr>
          </a:p>
          <a:p>
            <a:r>
              <a:rPr lang="en-US" baseline="0" dirty="0" smtClean="0">
                <a:sym typeface="Wingdings"/>
              </a:rPr>
              <a:t>“Mike </a:t>
            </a:r>
            <a:r>
              <a:rPr lang="en-US" baseline="0" dirty="0" err="1" smtClean="0">
                <a:sym typeface="Wingdings"/>
              </a:rPr>
              <a:t>davis</a:t>
            </a:r>
            <a:r>
              <a:rPr lang="en-US" baseline="0" dirty="0" smtClean="0">
                <a:sym typeface="Wingdings"/>
              </a:rPr>
              <a:t> writes: the more you move out to the </a:t>
            </a:r>
            <a:r>
              <a:rPr lang="en-US" baseline="0" dirty="0" err="1" smtClean="0">
                <a:sym typeface="Wingdings"/>
              </a:rPr>
              <a:t>peri</a:t>
            </a:r>
            <a:r>
              <a:rPr lang="en-US" baseline="0" dirty="0" smtClean="0">
                <a:sym typeface="Wingdings"/>
              </a:rPr>
              <a:t>-urban areas the thicker the fog gets (result you have slums there now, refugees, etc.)</a:t>
            </a:r>
          </a:p>
          <a:p>
            <a:endParaRPr lang="en-US" baseline="0" dirty="0" smtClean="0">
              <a:sym typeface="Wingdings"/>
            </a:endParaRPr>
          </a:p>
          <a:p>
            <a:r>
              <a:rPr lang="en-US" baseline="0" dirty="0" smtClean="0">
                <a:sym typeface="Wingdings"/>
              </a:rPr>
              <a:t>A lot of crime here, </a:t>
            </a:r>
            <a:r>
              <a:rPr lang="en-US" baseline="0" dirty="0" err="1" smtClean="0">
                <a:sym typeface="Wingdings"/>
              </a:rPr>
              <a:t>stupendiously</a:t>
            </a:r>
            <a:r>
              <a:rPr lang="en-US" baseline="0" dirty="0" smtClean="0">
                <a:sym typeface="Wingdings"/>
              </a:rPr>
              <a:t> dangerous, </a:t>
            </a:r>
          </a:p>
          <a:p>
            <a:endParaRPr lang="en-US" baseline="0" dirty="0" smtClean="0">
              <a:sym typeface="Wingdings"/>
            </a:endParaRPr>
          </a:p>
          <a:p>
            <a:r>
              <a:rPr lang="en-US" baseline="0" dirty="0" smtClean="0">
                <a:sym typeface="Wingdings"/>
              </a:rPr>
              <a:t>Form of sprawl: grey zone (a little urban, residential and industrial, a lot of poverty, environmental issues, a lot of cities sit here)</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80</a:t>
            </a:fld>
            <a:endParaRPr lang="en-CA"/>
          </a:p>
        </p:txBody>
      </p:sp>
    </p:spTree>
    <p:extLst>
      <p:ext uri="{BB962C8B-B14F-4D97-AF65-F5344CB8AC3E}">
        <p14:creationId xmlns:p14="http://schemas.microsoft.com/office/powerpoint/2010/main" val="307813492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Bangkok: Industrial activity</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81</a:t>
            </a:fld>
            <a:endParaRPr lang="en-CA"/>
          </a:p>
        </p:txBody>
      </p:sp>
    </p:spTree>
    <p:extLst>
      <p:ext uri="{BB962C8B-B14F-4D97-AF65-F5344CB8AC3E}">
        <p14:creationId xmlns:p14="http://schemas.microsoft.com/office/powerpoint/2010/main" val="318658954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Longhouse: is</a:t>
            </a:r>
            <a:r>
              <a:rPr lang="en-US" baseline="0" dirty="0" smtClean="0"/>
              <a:t> a shack in the </a:t>
            </a:r>
            <a:r>
              <a:rPr lang="en-US" baseline="0" dirty="0" err="1" smtClean="0"/>
              <a:t>outter</a:t>
            </a:r>
            <a:r>
              <a:rPr lang="en-US" baseline="0" dirty="0" smtClean="0"/>
              <a:t> city area</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82</a:t>
            </a:fld>
            <a:endParaRPr lang="en-CA"/>
          </a:p>
        </p:txBody>
      </p:sp>
    </p:spTree>
    <p:extLst>
      <p:ext uri="{BB962C8B-B14F-4D97-AF65-F5344CB8AC3E}">
        <p14:creationId xmlns:p14="http://schemas.microsoft.com/office/powerpoint/2010/main" val="3846848753"/>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Spill over is inevitable (land and labour is cheaper out ther</a:t>
            </a:r>
            <a:r>
              <a:rPr lang="en-US" baseline="0" dirty="0" smtClean="0"/>
              <a:t>e)</a:t>
            </a:r>
          </a:p>
          <a:p>
            <a:r>
              <a:rPr lang="en-US" baseline="0" dirty="0" smtClean="0"/>
              <a:t>Win win (they have room and labour/work)</a:t>
            </a:r>
          </a:p>
          <a:p>
            <a:endParaRPr lang="en-US" baseline="0" dirty="0" smtClean="0"/>
          </a:p>
          <a:p>
            <a:r>
              <a:rPr lang="en-US" baseline="0" dirty="0" smtClean="0"/>
              <a:t>Population density in </a:t>
            </a:r>
            <a:r>
              <a:rPr lang="en-US" baseline="0" dirty="0" err="1" smtClean="0"/>
              <a:t>peri</a:t>
            </a:r>
            <a:r>
              <a:rPr lang="en-US" baseline="0" dirty="0" smtClean="0"/>
              <a:t>-urban then in the west (cheaper than the city) win win for industry</a:t>
            </a:r>
          </a:p>
          <a:p>
            <a:endParaRPr lang="en-US" baseline="0" dirty="0" smtClean="0"/>
          </a:p>
          <a:p>
            <a:r>
              <a:rPr lang="en-US" baseline="0" dirty="0" smtClean="0"/>
              <a:t>Along river, </a:t>
            </a:r>
            <a:r>
              <a:rPr lang="en-US" baseline="0" dirty="0" err="1" smtClean="0"/>
              <a:t>traintrack</a:t>
            </a:r>
            <a:r>
              <a:rPr lang="en-US" baseline="0" dirty="0" smtClean="0"/>
              <a:t>, highways : Corridor development</a:t>
            </a:r>
          </a:p>
          <a:p>
            <a:endParaRPr lang="en-US" baseline="0" dirty="0" smtClean="0"/>
          </a:p>
          <a:p>
            <a:r>
              <a:rPr lang="en-US" baseline="0" dirty="0" smtClean="0"/>
              <a:t>Rural people live on a farm but work in a factory </a:t>
            </a:r>
          </a:p>
          <a:p>
            <a:endParaRPr lang="en-US" baseline="0" dirty="0" smtClean="0"/>
          </a:p>
          <a:p>
            <a:r>
              <a:rPr lang="en-US" baseline="0" dirty="0" smtClean="0"/>
              <a:t>Golf courses: were taking over the </a:t>
            </a:r>
            <a:r>
              <a:rPr lang="en-US" baseline="0" dirty="0" err="1" smtClean="0"/>
              <a:t>peri</a:t>
            </a:r>
            <a:r>
              <a:rPr lang="en-US" baseline="0" dirty="0" smtClean="0"/>
              <a:t>-urbanization areas (approach the farm areas and stole the water) Had money to drill deeper in the </a:t>
            </a:r>
            <a:r>
              <a:rPr lang="en-US" baseline="0" dirty="0" err="1" smtClean="0"/>
              <a:t>Aquafer</a:t>
            </a:r>
            <a:r>
              <a:rPr lang="en-US" baseline="0" dirty="0" smtClean="0"/>
              <a:t> (farmers were driven off the land)</a:t>
            </a:r>
          </a:p>
          <a:p>
            <a:endParaRPr lang="en-US" baseline="0" dirty="0" smtClean="0"/>
          </a:p>
          <a:p>
            <a:r>
              <a:rPr lang="en-US" baseline="0" dirty="0" smtClean="0"/>
              <a:t>Toxic chemicals on the golf courses (chemical fertilizers) Would be banned in Canada, but used and applied liberally in china and Asia, when the rain comes the water takes the </a:t>
            </a:r>
            <a:r>
              <a:rPr lang="en-US" baseline="0" dirty="0" err="1" smtClean="0"/>
              <a:t>chems</a:t>
            </a:r>
            <a:r>
              <a:rPr lang="en-US" baseline="0" dirty="0" smtClean="0"/>
              <a:t> into the drinking water (serious problem) (Local elite and tourists only can golf 3%) </a:t>
            </a:r>
          </a:p>
          <a:p>
            <a:endParaRPr lang="en-US" baseline="0" dirty="0" smtClean="0"/>
          </a:p>
          <a:p>
            <a:r>
              <a:rPr lang="en-US" baseline="0" dirty="0" smtClean="0"/>
              <a:t>Exploitation of women on golf course (in </a:t>
            </a:r>
            <a:r>
              <a:rPr lang="en-US" baseline="0" dirty="0" err="1" smtClean="0"/>
              <a:t>Thialand</a:t>
            </a:r>
            <a:r>
              <a:rPr lang="en-US" baseline="0" dirty="0" smtClean="0"/>
              <a:t>) young 18-20 women as caddies (no golf cart, you hire a caddie based on sexual relations) –”19</a:t>
            </a:r>
            <a:r>
              <a:rPr lang="en-US" baseline="30000" dirty="0" smtClean="0"/>
              <a:t>th</a:t>
            </a:r>
            <a:r>
              <a:rPr lang="en-US" baseline="0" dirty="0" smtClean="0"/>
              <a:t> hole”</a:t>
            </a:r>
          </a:p>
          <a:p>
            <a:endParaRPr lang="en-US" baseline="0" dirty="0" smtClean="0"/>
          </a:p>
          <a:p>
            <a:r>
              <a:rPr lang="en-US" baseline="0" dirty="0" smtClean="0"/>
              <a:t>Shrimp: aquaculture (farmed shrimp) took up lots of land near manila, so much land was taken over. Significant cash crop, Saturated with </a:t>
            </a:r>
            <a:r>
              <a:rPr lang="en-US" baseline="0" dirty="0" err="1" smtClean="0"/>
              <a:t>chems</a:t>
            </a:r>
            <a:r>
              <a:rPr lang="en-US" baseline="0" dirty="0" smtClean="0"/>
              <a:t> and pesticides. Health hazard </a:t>
            </a:r>
          </a:p>
        </p:txBody>
      </p:sp>
      <p:sp>
        <p:nvSpPr>
          <p:cNvPr id="4" name="Slide Number Placeholder 3"/>
          <p:cNvSpPr>
            <a:spLocks noGrp="1"/>
          </p:cNvSpPr>
          <p:nvPr>
            <p:ph type="sldNum" sz="quarter" idx="10"/>
          </p:nvPr>
        </p:nvSpPr>
        <p:spPr/>
        <p:txBody>
          <a:bodyPr/>
          <a:lstStyle/>
          <a:p>
            <a:fld id="{EDBA7C25-E483-4569-9D60-BF263156B592}" type="slidenum">
              <a:rPr lang="en-CA" smtClean="0"/>
              <a:pPr/>
              <a:t>83</a:t>
            </a:fld>
            <a:endParaRPr lang="en-CA"/>
          </a:p>
        </p:txBody>
      </p:sp>
    </p:spTree>
    <p:extLst>
      <p:ext uri="{BB962C8B-B14F-4D97-AF65-F5344CB8AC3E}">
        <p14:creationId xmlns:p14="http://schemas.microsoft.com/office/powerpoint/2010/main" val="46446112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err="1" smtClean="0"/>
              <a:t>Desakota</a:t>
            </a:r>
            <a:r>
              <a:rPr lang="en-US" dirty="0" smtClean="0"/>
              <a:t> (mike </a:t>
            </a:r>
            <a:r>
              <a:rPr lang="en-US" dirty="0" err="1" smtClean="0"/>
              <a:t>davis</a:t>
            </a:r>
            <a:r>
              <a:rPr lang="en-US" dirty="0" smtClean="0"/>
              <a:t> talks about it in </a:t>
            </a:r>
            <a:r>
              <a:rPr lang="en-US" dirty="0" err="1" smtClean="0"/>
              <a:t>ch</a:t>
            </a:r>
            <a:r>
              <a:rPr lang="en-US" dirty="0" smtClean="0"/>
              <a:t> 1)</a:t>
            </a:r>
          </a:p>
          <a:p>
            <a:endParaRPr lang="en-US" dirty="0" smtClean="0"/>
          </a:p>
          <a:p>
            <a:r>
              <a:rPr lang="en-US" dirty="0" err="1" smtClean="0"/>
              <a:t>Desakota</a:t>
            </a:r>
            <a:r>
              <a:rPr lang="en-US" dirty="0" smtClean="0"/>
              <a:t>: </a:t>
            </a:r>
            <a:r>
              <a:rPr lang="en-US" dirty="0" err="1" smtClean="0"/>
              <a:t>Peri</a:t>
            </a:r>
            <a:r>
              <a:rPr lang="en-US" dirty="0" smtClean="0"/>
              <a:t>-urban region (between rural</a:t>
            </a:r>
            <a:r>
              <a:rPr lang="en-US" baseline="0" dirty="0" smtClean="0"/>
              <a:t> and urban) Its </a:t>
            </a:r>
            <a:r>
              <a:rPr lang="en-US" baseline="0" dirty="0" err="1" smtClean="0"/>
              <a:t>indonesian</a:t>
            </a:r>
            <a:r>
              <a:rPr lang="en-US" baseline="0" dirty="0" smtClean="0"/>
              <a:t> (blending of town and city) </a:t>
            </a:r>
            <a:r>
              <a:rPr lang="en-US" baseline="0" dirty="0" err="1" smtClean="0"/>
              <a:t>encompases</a:t>
            </a:r>
            <a:r>
              <a:rPr lang="en-US" baseline="0" dirty="0" smtClean="0"/>
              <a:t> more than just </a:t>
            </a:r>
            <a:r>
              <a:rPr lang="en-US" baseline="0" dirty="0" err="1" smtClean="0"/>
              <a:t>peri</a:t>
            </a:r>
            <a:r>
              <a:rPr lang="en-US" baseline="0" dirty="0" smtClean="0"/>
              <a:t> urban</a:t>
            </a:r>
          </a:p>
          <a:p>
            <a:endParaRPr lang="en-US" baseline="0" dirty="0" smtClean="0"/>
          </a:p>
          <a:p>
            <a:r>
              <a:rPr lang="en-US" baseline="0" dirty="0" smtClean="0"/>
              <a:t>Rural urban (people who work in a factory live on a village) interlinked lives</a:t>
            </a:r>
          </a:p>
          <a:p>
            <a:endParaRPr lang="en-US" baseline="0" dirty="0" smtClean="0"/>
          </a:p>
          <a:p>
            <a:r>
              <a:rPr lang="en-US" baseline="0" dirty="0" err="1" smtClean="0"/>
              <a:t>Desakota</a:t>
            </a:r>
            <a:r>
              <a:rPr lang="en-US" baseline="0" dirty="0" smtClean="0"/>
              <a:t> area: well served (transport) Diverse economy, occupy and radiate out from a village </a:t>
            </a:r>
          </a:p>
          <a:p>
            <a:endParaRPr lang="en-US" baseline="0" dirty="0" smtClean="0"/>
          </a:p>
          <a:p>
            <a:r>
              <a:rPr lang="en-US" baseline="0" dirty="0" smtClean="0"/>
              <a:t>Housing, people are migrating there (many cities there is not urban areas, there is migration to </a:t>
            </a:r>
            <a:r>
              <a:rPr lang="en-US" baseline="0" dirty="0" err="1" smtClean="0"/>
              <a:t>Desakota</a:t>
            </a:r>
            <a:r>
              <a:rPr lang="en-US" baseline="0" dirty="0" smtClean="0"/>
              <a:t>) *Rural to </a:t>
            </a:r>
            <a:r>
              <a:rPr lang="en-US" baseline="0" dirty="0" err="1" smtClean="0"/>
              <a:t>Desakota</a:t>
            </a:r>
            <a:r>
              <a:rPr lang="en-US" baseline="0" dirty="0" smtClean="0"/>
              <a:t> migration (because the city is too full, or expensive)</a:t>
            </a:r>
          </a:p>
          <a:p>
            <a:endParaRPr lang="en-US" baseline="0" dirty="0" smtClean="0"/>
          </a:p>
          <a:p>
            <a:r>
              <a:rPr lang="en-US" baseline="0" dirty="0" smtClean="0"/>
              <a:t>Now there are slums in the </a:t>
            </a:r>
            <a:r>
              <a:rPr lang="en-US" baseline="0" dirty="0" err="1" smtClean="0"/>
              <a:t>Desakota</a:t>
            </a:r>
            <a:r>
              <a:rPr lang="en-US" baseline="0" dirty="0" smtClean="0"/>
              <a:t> </a:t>
            </a:r>
          </a:p>
          <a:p>
            <a:endParaRPr lang="en-US" baseline="0" dirty="0" smtClean="0"/>
          </a:p>
          <a:p>
            <a:r>
              <a:rPr lang="en-US" baseline="0" dirty="0" smtClean="0"/>
              <a:t>McGee: Fluidity (rural areas are anchored to the location) but a </a:t>
            </a:r>
            <a:r>
              <a:rPr lang="en-US" baseline="0" dirty="0" err="1" smtClean="0"/>
              <a:t>desacoda</a:t>
            </a:r>
            <a:r>
              <a:rPr lang="en-US" baseline="0" dirty="0" smtClean="0"/>
              <a:t> is fluid with transport, not agriculture and agricultural households (one person is working in the rice field, one person works in the city (due to good transportation –busses, roads, </a:t>
            </a:r>
            <a:r>
              <a:rPr lang="en-US" baseline="0" dirty="0" err="1" smtClean="0"/>
              <a:t>etc</a:t>
            </a:r>
            <a:r>
              <a:rPr lang="en-US" baseline="0" dirty="0" smtClean="0"/>
              <a:t>) and one works in a </a:t>
            </a:r>
            <a:r>
              <a:rPr lang="en-US" baseline="0" dirty="0" err="1" smtClean="0"/>
              <a:t>facatory</a:t>
            </a:r>
            <a:r>
              <a:rPr lang="en-US" baseline="0" dirty="0" smtClean="0"/>
              <a:t> in the </a:t>
            </a:r>
            <a:r>
              <a:rPr lang="en-US" baseline="0" dirty="0" err="1" smtClean="0"/>
              <a:t>desacoda</a:t>
            </a:r>
            <a:r>
              <a:rPr lang="en-US" baseline="0" dirty="0" smtClean="0"/>
              <a:t>. </a:t>
            </a:r>
          </a:p>
          <a:p>
            <a:endParaRPr lang="en-US" baseline="0" dirty="0" smtClean="0"/>
          </a:p>
          <a:p>
            <a:r>
              <a:rPr lang="en-US" baseline="0" dirty="0" smtClean="0"/>
              <a:t>Population density is very high due to: good agricultural land, good transport, work, cheap land, labour force </a:t>
            </a:r>
            <a:r>
              <a:rPr lang="en-US" baseline="0" dirty="0" err="1" smtClean="0"/>
              <a:t>insitue</a:t>
            </a:r>
            <a:r>
              <a:rPr lang="en-US" baseline="0" dirty="0" smtClean="0"/>
              <a:t> (set up a factory and don</a:t>
            </a:r>
            <a:r>
              <a:rPr lang="fr-FR" baseline="0" dirty="0" smtClean="0"/>
              <a:t>’</a:t>
            </a:r>
            <a:r>
              <a:rPr lang="en-US" baseline="0" dirty="0" smtClean="0"/>
              <a:t>t look far, your workers are right there)</a:t>
            </a:r>
          </a:p>
          <a:p>
            <a:endParaRPr lang="en-US" dirty="0" smtClean="0"/>
          </a:p>
          <a:p>
            <a:r>
              <a:rPr lang="en-US" dirty="0" smtClean="0"/>
              <a:t>Zoning for farming, industry, residential, golf</a:t>
            </a:r>
            <a:r>
              <a:rPr lang="en-US" baseline="0" dirty="0" smtClean="0"/>
              <a:t> courses, no one knows where the cut off is, it all merges together</a:t>
            </a:r>
          </a:p>
          <a:p>
            <a:endParaRPr lang="en-US" baseline="0" dirty="0" smtClean="0"/>
          </a:p>
          <a:p>
            <a:r>
              <a:rPr lang="en-US" baseline="0" dirty="0" smtClean="0"/>
              <a:t>Wet patties: growing rice, this is where </a:t>
            </a:r>
            <a:r>
              <a:rPr lang="en-US" baseline="0" dirty="0" err="1" smtClean="0"/>
              <a:t>Desakota</a:t>
            </a:r>
            <a:r>
              <a:rPr lang="en-US" baseline="0" dirty="0" smtClean="0"/>
              <a:t> is formed (wet patties= high population density, low education) </a:t>
            </a:r>
          </a:p>
          <a:p>
            <a:r>
              <a:rPr lang="en-US" baseline="0" dirty="0" smtClean="0"/>
              <a:t>Unique landscape</a:t>
            </a:r>
          </a:p>
          <a:p>
            <a:endParaRPr lang="en-US" baseline="0" dirty="0" smtClean="0"/>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84</a:t>
            </a:fld>
            <a:endParaRPr lang="en-CA"/>
          </a:p>
        </p:txBody>
      </p:sp>
    </p:spTree>
    <p:extLst>
      <p:ext uri="{BB962C8B-B14F-4D97-AF65-F5344CB8AC3E}">
        <p14:creationId xmlns:p14="http://schemas.microsoft.com/office/powerpoint/2010/main" val="1043610908"/>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Chapter 1: The </a:t>
            </a:r>
            <a:r>
              <a:rPr lang="en-US" dirty="0" err="1" smtClean="0"/>
              <a:t>ambebic</a:t>
            </a:r>
            <a:r>
              <a:rPr lang="en-US" baseline="0" dirty="0" smtClean="0"/>
              <a:t> model (ameba) </a:t>
            </a:r>
          </a:p>
          <a:p>
            <a:endParaRPr lang="en-US" baseline="0" dirty="0" smtClean="0"/>
          </a:p>
          <a:p>
            <a:r>
              <a:rPr lang="en-US" baseline="0" dirty="0" smtClean="0"/>
              <a:t>They capture their food and move on: highway, linkages, take off, becomes a </a:t>
            </a:r>
            <a:r>
              <a:rPr lang="en-US" baseline="0" dirty="0" err="1" smtClean="0"/>
              <a:t>Desakota</a:t>
            </a:r>
            <a:r>
              <a:rPr lang="en-US" baseline="0" dirty="0" smtClean="0"/>
              <a:t> (</a:t>
            </a:r>
            <a:r>
              <a:rPr lang="en-US" baseline="0" dirty="0" err="1" smtClean="0"/>
              <a:t>cinepod</a:t>
            </a:r>
            <a:r>
              <a:rPr lang="en-US" baseline="0" dirty="0" smtClean="0"/>
              <a:t> is the new part of the city) </a:t>
            </a:r>
          </a:p>
          <a:p>
            <a:endParaRPr lang="en-US" baseline="0" dirty="0" smtClean="0"/>
          </a:p>
          <a:p>
            <a:r>
              <a:rPr lang="en-US" baseline="0" dirty="0" smtClean="0"/>
              <a:t>EMR: Extended </a:t>
            </a:r>
            <a:r>
              <a:rPr lang="en-US" baseline="0" dirty="0" err="1" smtClean="0"/>
              <a:t>Metropolitian</a:t>
            </a:r>
            <a:r>
              <a:rPr lang="en-US" baseline="0" dirty="0" smtClean="0"/>
              <a:t> Region </a:t>
            </a:r>
            <a:r>
              <a:rPr lang="en-US" baseline="0" dirty="0" smtClean="0">
                <a:sym typeface="Wingdings"/>
              </a:rPr>
              <a:t> city and countryside becomes blurred, small towns and farming communities on the edge of the cities </a:t>
            </a:r>
            <a:r>
              <a:rPr lang="en-US" baseline="0" dirty="0" err="1" smtClean="0">
                <a:sym typeface="Wingdings"/>
              </a:rPr>
              <a:t>expierence</a:t>
            </a:r>
            <a:r>
              <a:rPr lang="en-US" baseline="0" dirty="0" smtClean="0">
                <a:sym typeface="Wingdings"/>
              </a:rPr>
              <a:t> changes in labour, practices, etc. </a:t>
            </a:r>
          </a:p>
          <a:p>
            <a:endParaRPr lang="en-US" baseline="0" dirty="0" smtClean="0">
              <a:sym typeface="Wingdings"/>
            </a:endParaRPr>
          </a:p>
          <a:p>
            <a:r>
              <a:rPr lang="en-US" baseline="0" dirty="0" smtClean="0">
                <a:sym typeface="Wingdings"/>
              </a:rPr>
              <a:t>Villagers go to the city, but here the industry comes to the village (changes the layout) </a:t>
            </a:r>
          </a:p>
          <a:p>
            <a:endParaRPr lang="en-US" baseline="0" dirty="0" smtClean="0">
              <a:sym typeface="Wingdings"/>
            </a:endParaRPr>
          </a:p>
          <a:p>
            <a:r>
              <a:rPr lang="en-US" baseline="0" dirty="0" smtClean="0">
                <a:sym typeface="Wingdings"/>
              </a:rPr>
              <a:t>Bun Chun: 60 years ago seemed very far from Bangkok, </a:t>
            </a:r>
            <a:r>
              <a:rPr lang="en-US" baseline="0" dirty="0" err="1" smtClean="0">
                <a:sym typeface="Wingdings"/>
              </a:rPr>
              <a:t>Peri-urbanists</a:t>
            </a:r>
            <a:r>
              <a:rPr lang="en-US" baseline="0" dirty="0" smtClean="0">
                <a:sym typeface="Wingdings"/>
              </a:rPr>
              <a:t> expand, not Bun Chung has become a </a:t>
            </a:r>
            <a:r>
              <a:rPr lang="en-US" baseline="0" dirty="0" err="1" smtClean="0">
                <a:sym typeface="Wingdings"/>
              </a:rPr>
              <a:t>peri</a:t>
            </a:r>
            <a:r>
              <a:rPr lang="en-US" baseline="0" dirty="0" smtClean="0">
                <a:sym typeface="Wingdings"/>
              </a:rPr>
              <a:t>-urban area (industrial suburb)</a:t>
            </a:r>
          </a:p>
          <a:p>
            <a:endParaRPr lang="en-US" baseline="0" dirty="0" smtClean="0">
              <a:sym typeface="Wingdings"/>
            </a:endParaRPr>
          </a:p>
          <a:p>
            <a:endParaRPr lang="en-US" baseline="0" dirty="0" smtClean="0">
              <a:sym typeface="Wingdings"/>
            </a:endParaRPr>
          </a:p>
          <a:p>
            <a:r>
              <a:rPr lang="en-US" baseline="0" dirty="0" smtClean="0">
                <a:sym typeface="Wingdings"/>
              </a:rPr>
              <a:t>After the shrimp are shipped </a:t>
            </a:r>
            <a:r>
              <a:rPr lang="en-US" baseline="0" dirty="0" err="1" smtClean="0">
                <a:sym typeface="Wingdings"/>
              </a:rPr>
              <a:t>oout</a:t>
            </a:r>
            <a:r>
              <a:rPr lang="en-US" baseline="0" dirty="0" smtClean="0">
                <a:sym typeface="Wingdings"/>
              </a:rPr>
              <a:t>, the </a:t>
            </a:r>
            <a:r>
              <a:rPr lang="en-US" baseline="0" dirty="0" err="1" smtClean="0">
                <a:sym typeface="Wingdings"/>
              </a:rPr>
              <a:t>stangment</a:t>
            </a:r>
            <a:r>
              <a:rPr lang="en-US" baseline="0" dirty="0" smtClean="0">
                <a:sym typeface="Wingdings"/>
              </a:rPr>
              <a:t> water left over poses a huge problem ( destroys land and smells bad)</a:t>
            </a:r>
          </a:p>
          <a:p>
            <a:r>
              <a:rPr lang="en-US" baseline="0" dirty="0" smtClean="0">
                <a:sym typeface="Wingdings"/>
              </a:rPr>
              <a:t>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85</a:t>
            </a:fld>
            <a:endParaRPr lang="en-CA"/>
          </a:p>
        </p:txBody>
      </p:sp>
    </p:spTree>
    <p:extLst>
      <p:ext uri="{BB962C8B-B14F-4D97-AF65-F5344CB8AC3E}">
        <p14:creationId xmlns:p14="http://schemas.microsoft.com/office/powerpoint/2010/main" val="2153321175"/>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Number of </a:t>
            </a:r>
            <a:r>
              <a:rPr lang="en-US" dirty="0" err="1" smtClean="0"/>
              <a:t>golfcourse</a:t>
            </a:r>
            <a:r>
              <a:rPr lang="en-US" dirty="0" smtClean="0"/>
              <a:t> in the </a:t>
            </a:r>
            <a:r>
              <a:rPr lang="en-US" dirty="0" err="1" smtClean="0"/>
              <a:t>desakota</a:t>
            </a:r>
            <a:r>
              <a:rPr lang="en-US" dirty="0" smtClean="0"/>
              <a:t> area (40+)</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86</a:t>
            </a:fld>
            <a:endParaRPr lang="en-CA"/>
          </a:p>
        </p:txBody>
      </p:sp>
    </p:spTree>
    <p:extLst>
      <p:ext uri="{BB962C8B-B14F-4D97-AF65-F5344CB8AC3E}">
        <p14:creationId xmlns:p14="http://schemas.microsoft.com/office/powerpoint/2010/main" val="1550493452"/>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First wave urbanization: industrial revolution</a:t>
            </a:r>
            <a:r>
              <a:rPr lang="en-US" baseline="0" dirty="0" smtClean="0"/>
              <a:t> –lots of labour needed, people migrated and fueled the industrialization</a:t>
            </a:r>
          </a:p>
          <a:p>
            <a:r>
              <a:rPr lang="en-US" baseline="0" dirty="0" smtClean="0"/>
              <a:t>Developed countries:</a:t>
            </a:r>
          </a:p>
          <a:p>
            <a:endParaRPr lang="en-US" baseline="0" dirty="0" smtClean="0"/>
          </a:p>
          <a:p>
            <a:r>
              <a:rPr lang="en-US" baseline="0" dirty="0" smtClean="0"/>
              <a:t>Second wave: 1950-now Urban pop increase is 10X higher, labour struggles in this situation</a:t>
            </a:r>
          </a:p>
        </p:txBody>
      </p:sp>
      <p:sp>
        <p:nvSpPr>
          <p:cNvPr id="4" name="Slide Number Placeholder 3"/>
          <p:cNvSpPr>
            <a:spLocks noGrp="1"/>
          </p:cNvSpPr>
          <p:nvPr>
            <p:ph type="sldNum" sz="quarter" idx="10"/>
          </p:nvPr>
        </p:nvSpPr>
        <p:spPr/>
        <p:txBody>
          <a:bodyPr/>
          <a:lstStyle/>
          <a:p>
            <a:fld id="{EDBA7C25-E483-4569-9D60-BF263156B592}" type="slidenum">
              <a:rPr lang="en-CA" smtClean="0"/>
              <a:pPr/>
              <a:t>87</a:t>
            </a:fld>
            <a:endParaRPr lang="en-CA"/>
          </a:p>
        </p:txBody>
      </p:sp>
    </p:spTree>
    <p:extLst>
      <p:ext uri="{BB962C8B-B14F-4D97-AF65-F5344CB8AC3E}">
        <p14:creationId xmlns:p14="http://schemas.microsoft.com/office/powerpoint/2010/main" val="310172281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Make sure people</a:t>
            </a:r>
            <a:r>
              <a:rPr lang="en-US" baseline="0" dirty="0" smtClean="0"/>
              <a:t> find jobs, there are cases but overall so many countries in the global south are dealing with a labour glut (Inflation) people cant find decent jobs, wages are not high enough, big push of rural urban migration, debt crisis (IMF restructuring) </a:t>
            </a:r>
            <a:r>
              <a:rPr lang="en-US" baseline="0" dirty="0" err="1" smtClean="0"/>
              <a:t>neolibealism</a:t>
            </a:r>
            <a:r>
              <a:rPr lang="en-US" baseline="0" dirty="0" smtClean="0"/>
              <a:t>, inflation, privatization </a:t>
            </a:r>
          </a:p>
          <a:p>
            <a:endParaRPr lang="en-US" baseline="0" dirty="0" smtClean="0"/>
          </a:p>
          <a:p>
            <a:r>
              <a:rPr lang="en-US" baseline="0" dirty="0" smtClean="0"/>
              <a:t>Retreat of the state </a:t>
            </a:r>
          </a:p>
          <a:p>
            <a:endParaRPr lang="en-US" baseline="0" dirty="0" smtClean="0"/>
          </a:p>
          <a:p>
            <a:r>
              <a:rPr lang="en-US" baseline="0" dirty="0" smtClean="0"/>
              <a:t>**Wage Puzzle: how do people get by with a low wage</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88</a:t>
            </a:fld>
            <a:endParaRPr lang="en-CA"/>
          </a:p>
        </p:txBody>
      </p:sp>
    </p:spTree>
    <p:extLst>
      <p:ext uri="{BB962C8B-B14F-4D97-AF65-F5344CB8AC3E}">
        <p14:creationId xmlns:p14="http://schemas.microsoft.com/office/powerpoint/2010/main" val="1944514214"/>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a:t>
            </a:r>
            <a:r>
              <a:rPr lang="en-US" baseline="0" dirty="0" smtClean="0"/>
              <a:t> tricky, info is problematic, data is hard to get, estimates, a lot of seasonal workers, moving from village to city so it is had to get</a:t>
            </a:r>
          </a:p>
          <a:p>
            <a:endParaRPr lang="en-US" baseline="0" dirty="0" smtClean="0"/>
          </a:p>
          <a:p>
            <a:r>
              <a:rPr lang="en-US" baseline="0" dirty="0" smtClean="0"/>
              <a:t>Census data</a:t>
            </a:r>
          </a:p>
          <a:p>
            <a:endParaRPr lang="en-US" baseline="0" dirty="0" smtClean="0"/>
          </a:p>
          <a:p>
            <a:r>
              <a:rPr lang="en-US" baseline="0" dirty="0" smtClean="0"/>
              <a:t>What is employment? Is it </a:t>
            </a:r>
            <a:r>
              <a:rPr lang="en-US" baseline="0" dirty="0" err="1" smtClean="0"/>
              <a:t>restrictiive</a:t>
            </a:r>
            <a:r>
              <a:rPr lang="en-US" baseline="0" dirty="0" smtClean="0"/>
              <a:t> </a:t>
            </a:r>
          </a:p>
          <a:p>
            <a:endParaRPr lang="en-US" baseline="0" dirty="0" smtClean="0"/>
          </a:p>
          <a:p>
            <a:r>
              <a:rPr lang="en-US" baseline="0" dirty="0" smtClean="0"/>
              <a:t>Who is </a:t>
            </a:r>
            <a:r>
              <a:rPr lang="en-US" baseline="0" dirty="0" err="1" smtClean="0"/>
              <a:t>employeed</a:t>
            </a:r>
            <a:r>
              <a:rPr lang="en-US" baseline="0" dirty="0" smtClean="0"/>
              <a:t>? What if your not looking for work, or a senior, or part time work </a:t>
            </a:r>
          </a:p>
          <a:p>
            <a:endParaRPr lang="en-US" baseline="0" dirty="0" smtClean="0"/>
          </a:p>
          <a:p>
            <a:r>
              <a:rPr lang="en-US" baseline="0" dirty="0" smtClean="0"/>
              <a:t>Unemployment: Does not always lead to slums (their uncle will help us)</a:t>
            </a:r>
          </a:p>
          <a:p>
            <a:endParaRPr lang="en-US" baseline="0" dirty="0" smtClean="0"/>
          </a:p>
          <a:p>
            <a:r>
              <a:rPr lang="en-US" baseline="0" dirty="0" smtClean="0"/>
              <a:t>People go back to the village for work</a:t>
            </a:r>
          </a:p>
          <a:p>
            <a:endParaRPr lang="en-US" baseline="0" dirty="0" smtClean="0"/>
          </a:p>
          <a:p>
            <a:r>
              <a:rPr lang="en-US" baseline="0" dirty="0" smtClean="0"/>
              <a:t>Or the poorest</a:t>
            </a:r>
          </a:p>
        </p:txBody>
      </p:sp>
      <p:sp>
        <p:nvSpPr>
          <p:cNvPr id="4" name="Slide Number Placeholder 3"/>
          <p:cNvSpPr>
            <a:spLocks noGrp="1"/>
          </p:cNvSpPr>
          <p:nvPr>
            <p:ph type="sldNum" sz="quarter" idx="10"/>
          </p:nvPr>
        </p:nvSpPr>
        <p:spPr/>
        <p:txBody>
          <a:bodyPr/>
          <a:lstStyle/>
          <a:p>
            <a:fld id="{EDBA7C25-E483-4569-9D60-BF263156B592}" type="slidenum">
              <a:rPr lang="en-CA" smtClean="0"/>
              <a:pPr/>
              <a:t>89</a:t>
            </a:fld>
            <a:endParaRPr lang="en-CA"/>
          </a:p>
        </p:txBody>
      </p:sp>
    </p:spTree>
    <p:extLst>
      <p:ext uri="{BB962C8B-B14F-4D97-AF65-F5344CB8AC3E}">
        <p14:creationId xmlns:p14="http://schemas.microsoft.com/office/powerpoint/2010/main" val="99162677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smtClean="0"/>
              <a:t>Defined</a:t>
            </a:r>
            <a:r>
              <a:rPr lang="en-US" baseline="0" dirty="0" smtClean="0"/>
              <a:t> as </a:t>
            </a:r>
            <a:r>
              <a:rPr lang="en-US" baseline="0" dirty="0" err="1" smtClean="0"/>
              <a:t>underutillization</a:t>
            </a:r>
            <a:r>
              <a:rPr lang="en-US" baseline="0" dirty="0" smtClean="0"/>
              <a:t> of labour (when labour is part time) </a:t>
            </a:r>
            <a:r>
              <a:rPr lang="en-US" baseline="0" dirty="0" smtClean="0">
                <a:sym typeface="Wingdings"/>
              </a:rPr>
              <a:t> I am eager to work, but I only have 2 days of work (I am under employed)</a:t>
            </a:r>
          </a:p>
          <a:p>
            <a:endParaRPr lang="en-US" baseline="0" dirty="0" smtClean="0">
              <a:sym typeface="Wingdings"/>
            </a:endParaRPr>
          </a:p>
          <a:p>
            <a:r>
              <a:rPr lang="en-US" baseline="0" dirty="0" smtClean="0">
                <a:sym typeface="Wingdings"/>
              </a:rPr>
              <a:t>People who cant hold down a job due to health</a:t>
            </a:r>
          </a:p>
          <a:p>
            <a:endParaRPr lang="en-US" baseline="0" dirty="0" smtClean="0">
              <a:sym typeface="Wingdings"/>
            </a:endParaRPr>
          </a:p>
          <a:p>
            <a:r>
              <a:rPr lang="en-US" baseline="0" dirty="0" smtClean="0">
                <a:sym typeface="Wingdings"/>
              </a:rPr>
              <a:t>India: The </a:t>
            </a:r>
            <a:r>
              <a:rPr lang="en-US" baseline="0" dirty="0" err="1" smtClean="0">
                <a:sym typeface="Wingdings"/>
              </a:rPr>
              <a:t>milllions</a:t>
            </a:r>
            <a:r>
              <a:rPr lang="en-US" baseline="0" dirty="0" smtClean="0">
                <a:sym typeface="Wingdings"/>
              </a:rPr>
              <a:t> of young men who sit on plastic seats (security guards) underpaid, watch economic others pass by them, their job is to sit there, they cant get rich working as one</a:t>
            </a:r>
          </a:p>
          <a:p>
            <a:endParaRPr lang="en-US" baseline="0" dirty="0" smtClean="0">
              <a:sym typeface="Wingdings"/>
            </a:endParaRPr>
          </a:p>
          <a:p>
            <a:r>
              <a:rPr lang="en-US" baseline="0" dirty="0" smtClean="0">
                <a:sym typeface="Wingdings"/>
              </a:rPr>
              <a:t>There are a lot of angry young </a:t>
            </a:r>
            <a:r>
              <a:rPr lang="en-US" baseline="0" dirty="0" err="1" smtClean="0">
                <a:sym typeface="Wingdings"/>
              </a:rPr>
              <a:t>ppl</a:t>
            </a:r>
            <a:r>
              <a:rPr lang="en-US" baseline="0" dirty="0" smtClean="0">
                <a:sym typeface="Wingdings"/>
              </a:rPr>
              <a:t> wondering where they will find jobs or their kids</a:t>
            </a:r>
          </a:p>
          <a:p>
            <a:endParaRPr lang="en-US" baseline="0" dirty="0" smtClean="0">
              <a:sym typeface="Wingdings"/>
            </a:endParaRPr>
          </a:p>
          <a:p>
            <a:r>
              <a:rPr lang="en-US" baseline="0" dirty="0" err="1" smtClean="0">
                <a:sym typeface="Wingdings"/>
              </a:rPr>
              <a:t>Polulation</a:t>
            </a:r>
            <a:r>
              <a:rPr lang="en-US" baseline="0" dirty="0" smtClean="0">
                <a:sym typeface="Wingdings"/>
              </a:rPr>
              <a:t> growth of youth, economic active years, no way to find jobs</a:t>
            </a:r>
          </a:p>
          <a:p>
            <a:endParaRPr lang="en-US" baseline="0" dirty="0" smtClean="0">
              <a:sym typeface="Wingdings"/>
            </a:endParaRPr>
          </a:p>
          <a:p>
            <a:r>
              <a:rPr lang="en-US" baseline="0" dirty="0" smtClean="0">
                <a:sym typeface="Wingdings"/>
              </a:rPr>
              <a:t>Last election in India: urgent demand for jobs </a:t>
            </a:r>
          </a:p>
          <a:p>
            <a:endParaRPr lang="en-US" baseline="0" dirty="0" smtClean="0">
              <a:sym typeface="Wingdings"/>
            </a:endParaRPr>
          </a:p>
          <a:p>
            <a:r>
              <a:rPr lang="en-US" baseline="0" dirty="0" smtClean="0">
                <a:sym typeface="Wingdings"/>
              </a:rPr>
              <a:t>Ant tribe in china: They work in retail with university degrees</a:t>
            </a:r>
          </a:p>
          <a:p>
            <a:endParaRPr lang="en-US" baseline="0" dirty="0" smtClean="0">
              <a:sym typeface="Wingdings"/>
            </a:endParaRPr>
          </a:p>
          <a:p>
            <a:r>
              <a:rPr lang="en-US" baseline="0" dirty="0" smtClean="0">
                <a:sym typeface="Wingdings"/>
              </a:rPr>
              <a:t>Underemployment: Labour </a:t>
            </a:r>
            <a:r>
              <a:rPr lang="en-US" baseline="0" dirty="0" err="1" smtClean="0">
                <a:sym typeface="Wingdings"/>
              </a:rPr>
              <a:t>surpless</a:t>
            </a:r>
            <a:r>
              <a:rPr lang="en-US" baseline="0" dirty="0" smtClean="0">
                <a:sym typeface="Wingdings"/>
              </a:rPr>
              <a:t>, over supply, street vendors, all selling the same </a:t>
            </a:r>
            <a:r>
              <a:rPr lang="en-US" baseline="0" dirty="0" err="1" smtClean="0">
                <a:sym typeface="Wingdings"/>
              </a:rPr>
              <a:t>tshirt</a:t>
            </a:r>
            <a:r>
              <a:rPr lang="en-US" baseline="0" dirty="0" smtClean="0">
                <a:sym typeface="Wingdings"/>
              </a:rPr>
              <a:t> (you only need 1 or 2 but everyone does it)</a:t>
            </a:r>
          </a:p>
          <a:p>
            <a:endParaRPr lang="en-US" baseline="0" dirty="0" smtClean="0">
              <a:sym typeface="Wingdings"/>
            </a:endParaRPr>
          </a:p>
          <a:p>
            <a:r>
              <a:rPr lang="en-US" baseline="0" dirty="0" smtClean="0">
                <a:sym typeface="Wingdings"/>
              </a:rPr>
              <a:t>Hidden underemployment: refers to the obligated (keep them hired but really not needed, </a:t>
            </a:r>
            <a:r>
              <a:rPr lang="en-US" baseline="0" dirty="0" err="1" smtClean="0">
                <a:sym typeface="Wingdings"/>
              </a:rPr>
              <a:t>eg</a:t>
            </a:r>
            <a:r>
              <a:rPr lang="en-US" baseline="0" dirty="0" smtClean="0">
                <a:sym typeface="Wingdings"/>
              </a:rPr>
              <a:t> uncle </a:t>
            </a:r>
            <a:r>
              <a:rPr lang="en-US" baseline="0" dirty="0" err="1" smtClean="0">
                <a:sym typeface="Wingdings"/>
              </a:rPr>
              <a:t>tellls</a:t>
            </a:r>
            <a:r>
              <a:rPr lang="en-US" baseline="0" dirty="0" smtClean="0">
                <a:sym typeface="Wingdings"/>
              </a:rPr>
              <a:t> you to work for their company)</a:t>
            </a:r>
          </a:p>
          <a:p>
            <a:endParaRPr lang="en-US" baseline="0" dirty="0" smtClean="0">
              <a:sym typeface="Wingdings"/>
            </a:endParaRPr>
          </a:p>
          <a:p>
            <a:r>
              <a:rPr lang="en-US" baseline="0" dirty="0" smtClean="0">
                <a:sym typeface="Wingdings"/>
              </a:rPr>
              <a:t>China SOE (State owned enterprise) Big industrial big owned factory: Chinese capitalisms, </a:t>
            </a:r>
            <a:r>
              <a:rPr lang="en-US" baseline="0" dirty="0" err="1" smtClean="0">
                <a:sym typeface="Wingdings"/>
              </a:rPr>
              <a:t>dinasors</a:t>
            </a:r>
            <a:r>
              <a:rPr lang="en-US" baseline="0" dirty="0" smtClean="0">
                <a:sym typeface="Wingdings"/>
              </a:rPr>
              <a:t>, hire so many people, hire many</a:t>
            </a:r>
          </a:p>
          <a:p>
            <a:endParaRPr lang="en-US" baseline="0" dirty="0" smtClean="0">
              <a:sym typeface="Wingdings"/>
            </a:endParaRPr>
          </a:p>
          <a:p>
            <a:r>
              <a:rPr lang="en-US" baseline="0" dirty="0" smtClean="0">
                <a:sym typeface="Wingdings"/>
              </a:rPr>
              <a:t>India: big companies are legally not able to release workers even </a:t>
            </a:r>
            <a:r>
              <a:rPr lang="en-US" baseline="0" dirty="0" err="1" smtClean="0">
                <a:sym typeface="Wingdings"/>
              </a:rPr>
              <a:t>iff</a:t>
            </a:r>
            <a:r>
              <a:rPr lang="en-US" baseline="0" dirty="0" smtClean="0">
                <a:sym typeface="Wingdings"/>
              </a:rPr>
              <a:t> they don</a:t>
            </a:r>
            <a:r>
              <a:rPr lang="fr-FR" baseline="0" dirty="0" smtClean="0">
                <a:sym typeface="Wingdings"/>
              </a:rPr>
              <a:t>’</a:t>
            </a:r>
            <a:r>
              <a:rPr lang="en-US" baseline="0" dirty="0" smtClean="0">
                <a:sym typeface="Wingdings"/>
              </a:rPr>
              <a:t>t need them (you have to apply to let go of workers)</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90</a:t>
            </a:fld>
            <a:endParaRPr lang="en-CA"/>
          </a:p>
        </p:txBody>
      </p:sp>
    </p:spTree>
    <p:extLst>
      <p:ext uri="{BB962C8B-B14F-4D97-AF65-F5344CB8AC3E}">
        <p14:creationId xmlns:p14="http://schemas.microsoft.com/office/powerpoint/2010/main" val="2570901327"/>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Miss employment: Begging</a:t>
            </a:r>
          </a:p>
          <a:p>
            <a:endParaRPr lang="en-US" dirty="0" smtClean="0"/>
          </a:p>
          <a:p>
            <a:r>
              <a:rPr lang="en-US" dirty="0" smtClean="0"/>
              <a:t>Hang on</a:t>
            </a:r>
          </a:p>
          <a:p>
            <a:endParaRPr lang="en-US" dirty="0" smtClean="0"/>
          </a:p>
          <a:p>
            <a:r>
              <a:rPr lang="en-US" dirty="0" smtClean="0"/>
              <a:t>Productive </a:t>
            </a:r>
            <a:r>
              <a:rPr lang="en-US" dirty="0" err="1" smtClean="0"/>
              <a:t>vs</a:t>
            </a:r>
            <a:r>
              <a:rPr lang="en-US" baseline="0" dirty="0" smtClean="0"/>
              <a:t> unproductive (people are working but not actually adding to society)</a:t>
            </a:r>
          </a:p>
          <a:p>
            <a:endParaRPr lang="en-US" baseline="0" dirty="0" smtClean="0"/>
          </a:p>
          <a:p>
            <a:r>
              <a:rPr lang="en-US" baseline="0" dirty="0" smtClean="0"/>
              <a:t>EG: </a:t>
            </a:r>
            <a:r>
              <a:rPr lang="en-US" baseline="0" dirty="0" err="1" smtClean="0"/>
              <a:t>enterouge</a:t>
            </a:r>
            <a:r>
              <a:rPr lang="en-US" baseline="0" dirty="0" smtClean="0"/>
              <a:t> of the rich</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91</a:t>
            </a:fld>
            <a:endParaRPr lang="en-CA"/>
          </a:p>
        </p:txBody>
      </p:sp>
    </p:spTree>
    <p:extLst>
      <p:ext uri="{BB962C8B-B14F-4D97-AF65-F5344CB8AC3E}">
        <p14:creationId xmlns:p14="http://schemas.microsoft.com/office/powerpoint/2010/main" val="1289701395"/>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People who cant get a job in the formal sector, get work in informal sector (economy that is unregulated)</a:t>
            </a:r>
          </a:p>
          <a:p>
            <a:endParaRPr lang="en-US" dirty="0" smtClean="0"/>
          </a:p>
          <a:p>
            <a:r>
              <a:rPr lang="en-US" dirty="0" smtClean="0"/>
              <a:t>Independent,</a:t>
            </a:r>
            <a:r>
              <a:rPr lang="en-US" baseline="0" dirty="0" smtClean="0"/>
              <a:t> do it yourself, untaxed, garbage, shoe shiners, mechanics, bike repairs, etc.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92</a:t>
            </a:fld>
            <a:endParaRPr lang="en-CA"/>
          </a:p>
        </p:txBody>
      </p:sp>
    </p:spTree>
    <p:extLst>
      <p:ext uri="{BB962C8B-B14F-4D97-AF65-F5344CB8AC3E}">
        <p14:creationId xmlns:p14="http://schemas.microsoft.com/office/powerpoint/2010/main" val="255571856"/>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Sex trade, </a:t>
            </a:r>
          </a:p>
          <a:p>
            <a:r>
              <a:rPr lang="en-US" dirty="0" smtClean="0"/>
              <a:t>Africa: 80% or</a:t>
            </a:r>
            <a:r>
              <a:rPr lang="en-US" baseline="0" dirty="0" smtClean="0"/>
              <a:t> more in the informal sector</a:t>
            </a:r>
          </a:p>
          <a:p>
            <a:endParaRPr lang="en-US" baseline="0" dirty="0" smtClean="0"/>
          </a:p>
          <a:p>
            <a:r>
              <a:rPr lang="en-US" baseline="0" dirty="0" smtClean="0"/>
              <a:t>Family </a:t>
            </a:r>
            <a:r>
              <a:rPr lang="en-US" baseline="0" dirty="0" err="1" smtClean="0"/>
              <a:t>enteprise</a:t>
            </a:r>
            <a:r>
              <a:rPr lang="en-US" baseline="0" dirty="0" smtClean="0"/>
              <a:t>, labour intensive, discouraged by the state, profit margin is slim,</a:t>
            </a:r>
          </a:p>
          <a:p>
            <a:endParaRPr lang="en-US" baseline="0" dirty="0" smtClean="0"/>
          </a:p>
          <a:p>
            <a:r>
              <a:rPr lang="en-US" baseline="0" dirty="0" smtClean="0"/>
              <a:t>Slang phrase: </a:t>
            </a:r>
            <a:r>
              <a:rPr lang="en-US" baseline="0" dirty="0" err="1" smtClean="0"/>
              <a:t>Debrougher</a:t>
            </a:r>
            <a:r>
              <a:rPr lang="en-US" baseline="0" dirty="0" smtClean="0"/>
              <a:t>: someone who is resourceful</a:t>
            </a:r>
          </a:p>
          <a:p>
            <a:endParaRPr lang="en-US" baseline="0" dirty="0" smtClean="0"/>
          </a:p>
          <a:p>
            <a:r>
              <a:rPr lang="en-US" baseline="0" dirty="0" smtClean="0"/>
              <a:t>Informal: System D (Flea markets </a:t>
            </a:r>
            <a:r>
              <a:rPr lang="en-US" baseline="0" dirty="0" err="1" smtClean="0"/>
              <a:t>vs</a:t>
            </a:r>
            <a:r>
              <a:rPr lang="en-US" baseline="0" dirty="0" smtClean="0"/>
              <a:t> free market) HUGE SYSTEM D SECTOR</a:t>
            </a:r>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93</a:t>
            </a:fld>
            <a:endParaRPr lang="en-CA"/>
          </a:p>
        </p:txBody>
      </p:sp>
    </p:spTree>
    <p:extLst>
      <p:ext uri="{BB962C8B-B14F-4D97-AF65-F5344CB8AC3E}">
        <p14:creationId xmlns:p14="http://schemas.microsoft.com/office/powerpoint/2010/main" val="956753316"/>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Hawkers are </a:t>
            </a:r>
            <a:r>
              <a:rPr lang="en-US" dirty="0" err="1" smtClean="0"/>
              <a:t>stugling</a:t>
            </a:r>
            <a:r>
              <a:rPr lang="en-US" baseline="0" dirty="0" smtClean="0"/>
              <a:t> with fines, health and </a:t>
            </a:r>
            <a:r>
              <a:rPr lang="en-US" baseline="0" dirty="0" err="1" smtClean="0"/>
              <a:t>hygine</a:t>
            </a:r>
            <a:r>
              <a:rPr lang="en-US" baseline="0" dirty="0" smtClean="0"/>
              <a:t> concerned, roads are being widen, less side walk space to sell products</a:t>
            </a:r>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94</a:t>
            </a:fld>
            <a:endParaRPr lang="en-CA"/>
          </a:p>
        </p:txBody>
      </p:sp>
    </p:spTree>
    <p:extLst>
      <p:ext uri="{BB962C8B-B14F-4D97-AF65-F5344CB8AC3E}">
        <p14:creationId xmlns:p14="http://schemas.microsoft.com/office/powerpoint/2010/main" val="185249648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Women</a:t>
            </a:r>
            <a:r>
              <a:rPr lang="en-US" baseline="0" dirty="0" smtClean="0"/>
              <a:t> are usually higher in informal sector (wage gap)</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95</a:t>
            </a:fld>
            <a:endParaRPr lang="en-CA"/>
          </a:p>
        </p:txBody>
      </p:sp>
    </p:spTree>
    <p:extLst>
      <p:ext uri="{BB962C8B-B14F-4D97-AF65-F5344CB8AC3E}">
        <p14:creationId xmlns:p14="http://schemas.microsoft.com/office/powerpoint/2010/main" val="22824687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Case study: Jakarta Indonesia </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96</a:t>
            </a:fld>
            <a:endParaRPr lang="en-CA"/>
          </a:p>
        </p:txBody>
      </p:sp>
    </p:spTree>
    <p:extLst>
      <p:ext uri="{BB962C8B-B14F-4D97-AF65-F5344CB8AC3E}">
        <p14:creationId xmlns:p14="http://schemas.microsoft.com/office/powerpoint/2010/main" val="4097737892"/>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smtClean="0"/>
              <a:t>Pseudo-Urbanization: functional infrastructure lacks, shortages of jobs, education, transport, resources,</a:t>
            </a:r>
            <a:r>
              <a:rPr lang="en-US" baseline="0" dirty="0" smtClean="0"/>
              <a:t> housing, </a:t>
            </a:r>
            <a:r>
              <a:rPr lang="en-US" baseline="0" dirty="0" err="1" smtClean="0"/>
              <a:t>etc</a:t>
            </a:r>
            <a:r>
              <a:rPr lang="en-US" baseline="0" dirty="0" smtClean="0"/>
              <a:t> (population is growing too much)</a:t>
            </a:r>
          </a:p>
          <a:p>
            <a:endParaRPr lang="en-US" baseline="0" dirty="0" smtClean="0"/>
          </a:p>
          <a:p>
            <a:r>
              <a:rPr lang="en-US" baseline="0" dirty="0" smtClean="0"/>
              <a:t>Informal </a:t>
            </a:r>
            <a:r>
              <a:rPr lang="en-US" baseline="0" dirty="0" err="1" smtClean="0"/>
              <a:t>Setcor</a:t>
            </a:r>
            <a:endParaRPr lang="en-US" baseline="0" dirty="0" smtClean="0"/>
          </a:p>
          <a:p>
            <a:endParaRPr lang="en-US" baseline="0" dirty="0" smtClean="0"/>
          </a:p>
          <a:p>
            <a:r>
              <a:rPr lang="en-US" baseline="0" dirty="0" smtClean="0"/>
              <a:t>Urban Involution (MENSIONED IN DAVIS): Jakarta is the biggest city in the world, </a:t>
            </a:r>
            <a:r>
              <a:rPr lang="en-US" baseline="0" dirty="0" err="1" smtClean="0"/>
              <a:t>desakota</a:t>
            </a:r>
            <a:r>
              <a:rPr lang="en-US" baseline="0" dirty="0" smtClean="0"/>
              <a:t> has expanded, </a:t>
            </a:r>
          </a:p>
          <a:p>
            <a:r>
              <a:rPr lang="en-US" baseline="0" dirty="0" smtClean="0"/>
              <a:t>Rural development could not keep people there in Java, </a:t>
            </a:r>
            <a:r>
              <a:rPr lang="en-US" baseline="0" dirty="0" err="1" smtClean="0"/>
              <a:t>ppl</a:t>
            </a:r>
            <a:r>
              <a:rPr lang="en-US" baseline="0" dirty="0" smtClean="0"/>
              <a:t> move to the city</a:t>
            </a:r>
          </a:p>
          <a:p>
            <a:endParaRPr lang="en-US" baseline="0" dirty="0" smtClean="0"/>
          </a:p>
          <a:p>
            <a:r>
              <a:rPr lang="en-US" baseline="0" dirty="0" smtClean="0"/>
              <a:t>Large informal sector (people who move from rural to urban work in informal economy)</a:t>
            </a:r>
          </a:p>
          <a:p>
            <a:endParaRPr lang="en-US" baseline="0" dirty="0" smtClean="0"/>
          </a:p>
          <a:p>
            <a:r>
              <a:rPr lang="en-US" baseline="0" dirty="0" smtClean="0"/>
              <a:t>Low income, little jobs, etc. </a:t>
            </a:r>
          </a:p>
          <a:p>
            <a:endParaRPr lang="en-US" baseline="0" dirty="0" smtClean="0"/>
          </a:p>
          <a:p>
            <a:r>
              <a:rPr lang="en-US" baseline="0" dirty="0" smtClean="0"/>
              <a:t>Why is it that there is no revolutionary change? No pathway out of poverty, why </a:t>
            </a:r>
            <a:r>
              <a:rPr lang="en-US" baseline="0" dirty="0" err="1" smtClean="0"/>
              <a:t>isnt</a:t>
            </a:r>
            <a:r>
              <a:rPr lang="en-US" baseline="0" dirty="0" smtClean="0"/>
              <a:t> there a breaking point? Why don</a:t>
            </a:r>
            <a:r>
              <a:rPr lang="fr-FR" baseline="0" dirty="0" smtClean="0"/>
              <a:t>’</a:t>
            </a:r>
            <a:r>
              <a:rPr lang="en-US" baseline="0" dirty="0" smtClean="0"/>
              <a:t>t the people say enough is enough.</a:t>
            </a:r>
          </a:p>
          <a:p>
            <a:endParaRPr lang="en-US" baseline="0" dirty="0" smtClean="0"/>
          </a:p>
          <a:p>
            <a:r>
              <a:rPr lang="en-US" baseline="0" dirty="0" smtClean="0"/>
              <a:t>The people do it for the kids, the grandchildren. </a:t>
            </a:r>
          </a:p>
          <a:p>
            <a:endParaRPr lang="en-US" baseline="0" dirty="0" smtClean="0"/>
          </a:p>
          <a:p>
            <a:r>
              <a:rPr lang="en-US" baseline="0" dirty="0" smtClean="0"/>
              <a:t>In Jakarta Urban Involution: People rely on kin, but informal economy is so elastic people feel there is always a job. More people that come in creates more jobs.</a:t>
            </a:r>
          </a:p>
          <a:p>
            <a:endParaRPr lang="en-US" baseline="0" dirty="0" smtClean="0"/>
          </a:p>
          <a:p>
            <a:r>
              <a:rPr lang="en-US" baseline="0" dirty="0" smtClean="0"/>
              <a:t>The sponge can absorb a lot just like the informal economy = is Urban Involution </a:t>
            </a:r>
          </a:p>
          <a:p>
            <a:endParaRPr lang="en-US" baseline="0" dirty="0" smtClean="0"/>
          </a:p>
          <a:p>
            <a:r>
              <a:rPr lang="en-US" baseline="0" dirty="0" smtClean="0"/>
              <a:t>People who work in the informal economy </a:t>
            </a:r>
            <a:r>
              <a:rPr lang="en-US" baseline="0" dirty="0" smtClean="0">
                <a:sym typeface="Wingdings"/>
              </a:rPr>
              <a:t> they all work together, </a:t>
            </a:r>
            <a:r>
              <a:rPr lang="en-US" baseline="0" dirty="0" err="1" smtClean="0">
                <a:sym typeface="Wingdings"/>
              </a:rPr>
              <a:t>proffit</a:t>
            </a:r>
            <a:r>
              <a:rPr lang="en-US" baseline="0" dirty="0" smtClean="0">
                <a:sym typeface="Wingdings"/>
              </a:rPr>
              <a:t> is narrow but it does the job</a:t>
            </a:r>
            <a:endParaRPr lang="en-US" baseline="0" dirty="0" smtClean="0"/>
          </a:p>
          <a:p>
            <a:endParaRPr lang="en-US" baseline="0" dirty="0" smtClean="0"/>
          </a:p>
          <a:p>
            <a:r>
              <a:rPr lang="en-US" baseline="0" dirty="0" err="1" smtClean="0"/>
              <a:t>Desakota</a:t>
            </a:r>
            <a:r>
              <a:rPr lang="en-US" baseline="0" dirty="0" smtClean="0"/>
              <a:t> and the urban involution are by terry </a:t>
            </a:r>
            <a:r>
              <a:rPr lang="en-US" baseline="0" dirty="0" err="1" smtClean="0"/>
              <a:t>mcgee</a:t>
            </a:r>
            <a:endParaRPr lang="en-US" baseline="0" dirty="0" smtClean="0"/>
          </a:p>
          <a:p>
            <a:endParaRPr lang="en-US" baseline="0" dirty="0" smtClean="0"/>
          </a:p>
          <a:p>
            <a:r>
              <a:rPr lang="en-US" baseline="0" dirty="0" smtClean="0"/>
              <a:t>Urban Involution: </a:t>
            </a:r>
          </a:p>
          <a:p>
            <a:endParaRPr lang="en-US" baseline="0" dirty="0" smtClean="0"/>
          </a:p>
          <a:p>
            <a:endParaRPr lang="en-US" baseline="0" dirty="0" smtClean="0"/>
          </a:p>
          <a:p>
            <a:r>
              <a:rPr lang="en-US" baseline="0" dirty="0" smtClean="0"/>
              <a:t>Bangkok: shift change 5000 people shift change every 8 hours, 40 </a:t>
            </a:r>
            <a:r>
              <a:rPr lang="en-US" baseline="0" dirty="0" err="1" smtClean="0"/>
              <a:t>minuite</a:t>
            </a:r>
            <a:r>
              <a:rPr lang="en-US" baseline="0" dirty="0" smtClean="0"/>
              <a:t> market opens at </a:t>
            </a:r>
            <a:r>
              <a:rPr lang="en-US" baseline="0" dirty="0" err="1" smtClean="0"/>
              <a:t>Cgate</a:t>
            </a:r>
            <a:r>
              <a:rPr lang="en-US" baseline="0" dirty="0" smtClean="0"/>
              <a:t> (to sell to the people getting off work) </a:t>
            </a:r>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97</a:t>
            </a:fld>
            <a:endParaRPr lang="en-CA"/>
          </a:p>
        </p:txBody>
      </p:sp>
    </p:spTree>
    <p:extLst>
      <p:ext uri="{BB962C8B-B14F-4D97-AF65-F5344CB8AC3E}">
        <p14:creationId xmlns:p14="http://schemas.microsoft.com/office/powerpoint/2010/main" val="134757335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Parastatal</a:t>
            </a:r>
            <a:r>
              <a:rPr lang="en-US" dirty="0" smtClean="0"/>
              <a:t>: Government policies (mostly </a:t>
            </a:r>
            <a:r>
              <a:rPr lang="en-US" dirty="0" err="1" smtClean="0"/>
              <a:t>africa</a:t>
            </a:r>
            <a:r>
              <a:rPr lang="en-US" dirty="0" smtClean="0"/>
              <a:t>) Not to let people go (</a:t>
            </a:r>
            <a:r>
              <a:rPr lang="en-US" dirty="0" err="1" smtClean="0"/>
              <a:t>govt</a:t>
            </a:r>
            <a:r>
              <a:rPr lang="en-US" dirty="0" smtClean="0"/>
              <a:t> employing far</a:t>
            </a:r>
            <a:r>
              <a:rPr lang="en-US" baseline="0" dirty="0" smtClean="0"/>
              <a:t> more people than they need)</a:t>
            </a:r>
          </a:p>
          <a:p>
            <a:endParaRPr lang="en-US" baseline="0" dirty="0" smtClean="0"/>
          </a:p>
          <a:p>
            <a:r>
              <a:rPr lang="en-US" baseline="0" dirty="0" smtClean="0"/>
              <a:t>Rules the economy (ghost workers) </a:t>
            </a:r>
            <a:r>
              <a:rPr lang="en-US" baseline="0" dirty="0" err="1" smtClean="0"/>
              <a:t>Parastatal</a:t>
            </a:r>
            <a:r>
              <a:rPr lang="en-US" baseline="0" dirty="0" smtClean="0"/>
              <a:t> is the reason people are </a:t>
            </a:r>
            <a:r>
              <a:rPr lang="en-US" baseline="0" dirty="0" err="1" smtClean="0"/>
              <a:t>employeed</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98</a:t>
            </a:fld>
            <a:endParaRPr lang="en-CA"/>
          </a:p>
        </p:txBody>
      </p:sp>
    </p:spTree>
    <p:extLst>
      <p:ext uri="{BB962C8B-B14F-4D97-AF65-F5344CB8AC3E}">
        <p14:creationId xmlns:p14="http://schemas.microsoft.com/office/powerpoint/2010/main" val="409480667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Expansion,</a:t>
            </a:r>
            <a:r>
              <a:rPr lang="en-US" baseline="0" dirty="0" smtClean="0"/>
              <a:t> </a:t>
            </a:r>
            <a:r>
              <a:rPr lang="en-US" baseline="0" dirty="0" err="1" smtClean="0"/>
              <a:t>thialand</a:t>
            </a:r>
            <a:r>
              <a:rPr lang="en-US" baseline="0" dirty="0" smtClean="0"/>
              <a:t> was a cheap investment to set up factories (FDI) only wanted women workers</a:t>
            </a:r>
          </a:p>
          <a:p>
            <a:endParaRPr lang="en-US" baseline="0" dirty="0" smtClean="0"/>
          </a:p>
          <a:p>
            <a:r>
              <a:rPr lang="en-US" baseline="0" dirty="0" smtClean="0"/>
              <a:t>Chasing cheap female workers (investment from </a:t>
            </a:r>
            <a:r>
              <a:rPr lang="en-US" baseline="0" dirty="0" err="1" smtClean="0"/>
              <a:t>america</a:t>
            </a:r>
            <a:r>
              <a:rPr lang="en-US" baseline="0" dirty="0" smtClean="0"/>
              <a:t>) </a:t>
            </a:r>
          </a:p>
          <a:p>
            <a:endParaRPr lang="en-US" baseline="0" dirty="0" smtClean="0"/>
          </a:p>
          <a:p>
            <a:r>
              <a:rPr lang="en-US" baseline="0" dirty="0" smtClean="0"/>
              <a:t>Everything from cars to </a:t>
            </a:r>
            <a:r>
              <a:rPr lang="en-US" baseline="0" dirty="0" err="1" smtClean="0"/>
              <a:t>clothers</a:t>
            </a:r>
            <a:r>
              <a:rPr lang="en-US" baseline="0" dirty="0" smtClean="0"/>
              <a:t> (mostly female)</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99</a:t>
            </a:fld>
            <a:endParaRPr lang="en-CA"/>
          </a:p>
        </p:txBody>
      </p:sp>
    </p:spTree>
    <p:extLst>
      <p:ext uri="{BB962C8B-B14F-4D97-AF65-F5344CB8AC3E}">
        <p14:creationId xmlns:p14="http://schemas.microsoft.com/office/powerpoint/2010/main" val="2288858093"/>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Femanization</a:t>
            </a:r>
            <a:r>
              <a:rPr lang="en-US" dirty="0" smtClean="0"/>
              <a:t> of mass production (cheap labour)</a:t>
            </a:r>
          </a:p>
          <a:p>
            <a:endParaRPr lang="en-US" dirty="0" smtClean="0"/>
          </a:p>
          <a:p>
            <a:r>
              <a:rPr lang="en-US" dirty="0" smtClean="0"/>
              <a:t>Labour is so deregulated (workers rights very few) –Special economic</a:t>
            </a:r>
            <a:r>
              <a:rPr lang="en-US" baseline="0" dirty="0" smtClean="0"/>
              <a:t> zones (women workers)</a:t>
            </a:r>
          </a:p>
          <a:p>
            <a:endParaRPr lang="en-US" baseline="0" dirty="0" smtClean="0"/>
          </a:p>
          <a:p>
            <a:r>
              <a:rPr lang="en-US" baseline="0" dirty="0" err="1" smtClean="0"/>
              <a:t>Naoimi</a:t>
            </a:r>
            <a:r>
              <a:rPr lang="en-US" baseline="0" dirty="0" smtClean="0"/>
              <a:t> </a:t>
            </a:r>
            <a:r>
              <a:rPr lang="en-US" baseline="0" dirty="0" err="1" smtClean="0"/>
              <a:t>clien</a:t>
            </a:r>
            <a:r>
              <a:rPr lang="en-US" baseline="0" dirty="0" smtClean="0"/>
              <a:t>: exploit women without anyone knowing about it (behind high walls and barbed fences)</a:t>
            </a:r>
          </a:p>
          <a:p>
            <a:endParaRPr lang="en-US" baseline="0" dirty="0" smtClean="0"/>
          </a:p>
          <a:p>
            <a:r>
              <a:rPr lang="en-US" baseline="0" dirty="0" smtClean="0"/>
              <a:t>Young worker women, that took orders, small hands, do textile work easy, hard working, quiet, did not talk back.</a:t>
            </a:r>
          </a:p>
          <a:p>
            <a:endParaRPr lang="en-US" baseline="0" dirty="0" smtClean="0"/>
          </a:p>
          <a:p>
            <a:r>
              <a:rPr lang="en-US" baseline="0" dirty="0" smtClean="0"/>
              <a:t>No unions, minor case study: Bangladesh, may 2013 (</a:t>
            </a:r>
            <a:r>
              <a:rPr lang="en-US" baseline="0" dirty="0" err="1" smtClean="0"/>
              <a:t>rana</a:t>
            </a:r>
            <a:r>
              <a:rPr lang="en-US" baseline="0" dirty="0" smtClean="0"/>
              <a:t> plaza building collapsed) 8 story factory, RNG (ready made garments) Structural integrity </a:t>
            </a:r>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100</a:t>
            </a:fld>
            <a:endParaRPr lang="en-CA"/>
          </a:p>
        </p:txBody>
      </p:sp>
    </p:spTree>
    <p:extLst>
      <p:ext uri="{BB962C8B-B14F-4D97-AF65-F5344CB8AC3E}">
        <p14:creationId xmlns:p14="http://schemas.microsoft.com/office/powerpoint/2010/main" val="3466339138"/>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RNG in Bangladesh: These workers live a horrible life, these workers come n young, exploited, no free time, work long hours, no stepping stones, no upward</a:t>
            </a:r>
            <a:r>
              <a:rPr lang="en-US" baseline="0" dirty="0" smtClean="0"/>
              <a:t> mobility, work </a:t>
            </a:r>
            <a:r>
              <a:rPr lang="en-US" baseline="0" dirty="0" err="1" smtClean="0"/>
              <a:t>ard</a:t>
            </a:r>
            <a:r>
              <a:rPr lang="en-US" baseline="0" dirty="0" smtClean="0"/>
              <a:t> and have little not sleep (problems with health) </a:t>
            </a:r>
          </a:p>
          <a:p>
            <a:endParaRPr lang="en-US" baseline="0" dirty="0" smtClean="0"/>
          </a:p>
          <a:p>
            <a:r>
              <a:rPr lang="en-US" baseline="0" dirty="0" smtClean="0"/>
              <a:t>Not safe, working conditions, Kader produces </a:t>
            </a:r>
            <a:r>
              <a:rPr lang="en-US" baseline="0" dirty="0" err="1" smtClean="0"/>
              <a:t>hasbro</a:t>
            </a:r>
            <a:r>
              <a:rPr lang="en-US" baseline="0" dirty="0" smtClean="0"/>
              <a:t> toys </a:t>
            </a:r>
          </a:p>
          <a:p>
            <a:endParaRPr lang="en-US" baseline="0" dirty="0" smtClean="0"/>
          </a:p>
          <a:p>
            <a:r>
              <a:rPr lang="en-US" baseline="0" dirty="0" smtClean="0"/>
              <a:t>Bottom line is money. Women are still exploited, race to the bottom,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101</a:t>
            </a:fld>
            <a:endParaRPr lang="en-CA"/>
          </a:p>
        </p:txBody>
      </p:sp>
    </p:spTree>
    <p:extLst>
      <p:ext uri="{BB962C8B-B14F-4D97-AF65-F5344CB8AC3E}">
        <p14:creationId xmlns:p14="http://schemas.microsoft.com/office/powerpoint/2010/main" val="2970815902"/>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Resistance: workers</a:t>
            </a:r>
            <a:r>
              <a:rPr lang="en-US" baseline="0" dirty="0" smtClean="0"/>
              <a:t> do there own thing (blue </a:t>
            </a:r>
            <a:r>
              <a:rPr lang="en-US" baseline="0" dirty="0" err="1" smtClean="0"/>
              <a:t>mondays</a:t>
            </a:r>
            <a:r>
              <a:rPr lang="en-US" baseline="0" dirty="0" smtClean="0"/>
              <a:t> everyone calls in sick), huge mass protest. </a:t>
            </a:r>
            <a:endParaRPr lang="en-US" dirty="0"/>
          </a:p>
        </p:txBody>
      </p:sp>
      <p:sp>
        <p:nvSpPr>
          <p:cNvPr id="4" name="Slide Number Placeholder 3"/>
          <p:cNvSpPr>
            <a:spLocks noGrp="1"/>
          </p:cNvSpPr>
          <p:nvPr>
            <p:ph type="sldNum" sz="quarter" idx="10"/>
          </p:nvPr>
        </p:nvSpPr>
        <p:spPr/>
        <p:txBody>
          <a:bodyPr/>
          <a:lstStyle/>
          <a:p>
            <a:fld id="{EDBA7C25-E483-4569-9D60-BF263156B592}" type="slidenum">
              <a:rPr lang="en-CA" smtClean="0"/>
              <a:pPr/>
              <a:t>102</a:t>
            </a:fld>
            <a:endParaRPr lang="en-CA"/>
          </a:p>
        </p:txBody>
      </p:sp>
    </p:spTree>
    <p:extLst>
      <p:ext uri="{BB962C8B-B14F-4D97-AF65-F5344CB8AC3E}">
        <p14:creationId xmlns:p14="http://schemas.microsoft.com/office/powerpoint/2010/main" val="3628117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31B610C4-8C8E-4A80-9E7E-F6B48ACBB2D4}" type="datetimeFigureOut">
              <a:rPr lang="en-US" smtClean="0"/>
              <a:pPr/>
              <a:t>2016-06-08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68A4ACE-0F0B-4782-BAAF-578A42030EA0}" type="slidenum">
              <a:rPr lang="en-CA" smtClean="0"/>
              <a:pPr/>
              <a:t>‹#›</a:t>
            </a:fld>
            <a:endParaRPr lang="en-CA"/>
          </a:p>
        </p:txBody>
      </p:sp>
    </p:spTree>
    <p:extLst>
      <p:ext uri="{BB962C8B-B14F-4D97-AF65-F5344CB8AC3E}">
        <p14:creationId xmlns:p14="http://schemas.microsoft.com/office/powerpoint/2010/main" val="2075239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1B610C4-8C8E-4A80-9E7E-F6B48ACBB2D4}" type="datetimeFigureOut">
              <a:rPr lang="en-US" smtClean="0"/>
              <a:pPr/>
              <a:t>2016-06-08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68A4ACE-0F0B-4782-BAAF-578A42030EA0}" type="slidenum">
              <a:rPr lang="en-CA" smtClean="0"/>
              <a:pPr/>
              <a:t>‹#›</a:t>
            </a:fld>
            <a:endParaRPr lang="en-CA"/>
          </a:p>
        </p:txBody>
      </p:sp>
    </p:spTree>
    <p:extLst>
      <p:ext uri="{BB962C8B-B14F-4D97-AF65-F5344CB8AC3E}">
        <p14:creationId xmlns:p14="http://schemas.microsoft.com/office/powerpoint/2010/main" val="2851433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B610C4-8C8E-4A80-9E7E-F6B48ACBB2D4}" type="datetimeFigureOut">
              <a:rPr lang="en-US" smtClean="0"/>
              <a:pPr/>
              <a:t>2016-06-08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68A4ACE-0F0B-4782-BAAF-578A42030EA0}" type="slidenum">
              <a:rPr lang="en-CA" smtClean="0"/>
              <a:pPr/>
              <a:t>‹#›</a:t>
            </a:fld>
            <a:endParaRPr lang="en-CA"/>
          </a:p>
        </p:txBody>
      </p:sp>
    </p:spTree>
    <p:extLst>
      <p:ext uri="{BB962C8B-B14F-4D97-AF65-F5344CB8AC3E}">
        <p14:creationId xmlns:p14="http://schemas.microsoft.com/office/powerpoint/2010/main" val="2165986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31B610C4-8C8E-4A80-9E7E-F6B48ACBB2D4}" type="datetimeFigureOut">
              <a:rPr lang="en-US" smtClean="0"/>
              <a:pPr/>
              <a:t>2016-06-08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68A4ACE-0F0B-4782-BAAF-578A42030EA0}" type="slidenum">
              <a:rPr lang="en-CA" smtClean="0"/>
              <a:pPr/>
              <a:t>‹#›</a:t>
            </a:fld>
            <a:endParaRPr lang="en-CA"/>
          </a:p>
        </p:txBody>
      </p:sp>
    </p:spTree>
    <p:extLst>
      <p:ext uri="{BB962C8B-B14F-4D97-AF65-F5344CB8AC3E}">
        <p14:creationId xmlns:p14="http://schemas.microsoft.com/office/powerpoint/2010/main" val="4170269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31B610C4-8C8E-4A80-9E7E-F6B48ACBB2D4}" type="datetimeFigureOut">
              <a:rPr lang="en-US" smtClean="0"/>
              <a:pPr/>
              <a:t>2016-06-08</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668A4ACE-0F0B-4782-BAAF-578A42030EA0}" type="slidenum">
              <a:rPr lang="en-CA" smtClean="0"/>
              <a:pPr/>
              <a:t>‹#›</a:t>
            </a:fld>
            <a:endParaRPr lang="en-CA"/>
          </a:p>
        </p:txBody>
      </p:sp>
    </p:spTree>
    <p:extLst>
      <p:ext uri="{BB962C8B-B14F-4D97-AF65-F5344CB8AC3E}">
        <p14:creationId xmlns:p14="http://schemas.microsoft.com/office/powerpoint/2010/main" val="1428246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31B610C4-8C8E-4A80-9E7E-F6B48ACBB2D4}" type="datetimeFigureOut">
              <a:rPr lang="en-US" smtClean="0"/>
              <a:pPr/>
              <a:t>2016-06-08</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668A4ACE-0F0B-4782-BAAF-578A42030EA0}" type="slidenum">
              <a:rPr lang="en-CA" smtClean="0"/>
              <a:pPr/>
              <a:t>‹#›</a:t>
            </a:fld>
            <a:endParaRPr lang="en-CA"/>
          </a:p>
        </p:txBody>
      </p:sp>
    </p:spTree>
    <p:extLst>
      <p:ext uri="{BB962C8B-B14F-4D97-AF65-F5344CB8AC3E}">
        <p14:creationId xmlns:p14="http://schemas.microsoft.com/office/powerpoint/2010/main" val="781859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B610C4-8C8E-4A80-9E7E-F6B48ACBB2D4}" type="datetimeFigureOut">
              <a:rPr lang="en-US" smtClean="0"/>
              <a:pPr/>
              <a:t>2016-06-08</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668A4ACE-0F0B-4782-BAAF-578A42030EA0}" type="slidenum">
              <a:rPr lang="en-CA" smtClean="0"/>
              <a:pPr/>
              <a:t>‹#›</a:t>
            </a:fld>
            <a:endParaRPr lang="en-CA"/>
          </a:p>
        </p:txBody>
      </p:sp>
    </p:spTree>
    <p:extLst>
      <p:ext uri="{BB962C8B-B14F-4D97-AF65-F5344CB8AC3E}">
        <p14:creationId xmlns:p14="http://schemas.microsoft.com/office/powerpoint/2010/main" val="150035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B610C4-8C8E-4A80-9E7E-F6B48ACBB2D4}" type="datetimeFigureOut">
              <a:rPr lang="en-US" smtClean="0"/>
              <a:pPr/>
              <a:t>2016-06-08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68A4ACE-0F0B-4782-BAAF-578A42030EA0}" type="slidenum">
              <a:rPr lang="en-CA" smtClean="0"/>
              <a:pPr/>
              <a:t>‹#›</a:t>
            </a:fld>
            <a:endParaRPr lang="en-CA"/>
          </a:p>
        </p:txBody>
      </p:sp>
    </p:spTree>
    <p:extLst>
      <p:ext uri="{BB962C8B-B14F-4D97-AF65-F5344CB8AC3E}">
        <p14:creationId xmlns:p14="http://schemas.microsoft.com/office/powerpoint/2010/main" val="159216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B610C4-8C8E-4A80-9E7E-F6B48ACBB2D4}" type="datetimeFigureOut">
              <a:rPr lang="en-US" smtClean="0"/>
              <a:pPr/>
              <a:t>2016-06-08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68A4ACE-0F0B-4782-BAAF-578A42030EA0}" type="slidenum">
              <a:rPr lang="en-CA" smtClean="0"/>
              <a:pPr/>
              <a:t>‹#›</a:t>
            </a:fld>
            <a:endParaRPr lang="en-CA"/>
          </a:p>
        </p:txBody>
      </p:sp>
    </p:spTree>
    <p:extLst>
      <p:ext uri="{BB962C8B-B14F-4D97-AF65-F5344CB8AC3E}">
        <p14:creationId xmlns:p14="http://schemas.microsoft.com/office/powerpoint/2010/main" val="51888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1B610C4-8C8E-4A80-9E7E-F6B48ACBB2D4}" type="datetimeFigureOut">
              <a:rPr lang="en-US" smtClean="0"/>
              <a:pPr/>
              <a:t>2016-06-08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68A4ACE-0F0B-4782-BAAF-578A42030EA0}" type="slidenum">
              <a:rPr lang="en-CA" smtClean="0"/>
              <a:pPr/>
              <a:t>‹#›</a:t>
            </a:fld>
            <a:endParaRPr lang="en-CA"/>
          </a:p>
        </p:txBody>
      </p:sp>
    </p:spTree>
    <p:extLst>
      <p:ext uri="{BB962C8B-B14F-4D97-AF65-F5344CB8AC3E}">
        <p14:creationId xmlns:p14="http://schemas.microsoft.com/office/powerpoint/2010/main" val="2306520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1B610C4-8C8E-4A80-9E7E-F6B48ACBB2D4}" type="datetimeFigureOut">
              <a:rPr lang="en-US" smtClean="0"/>
              <a:pPr/>
              <a:t>2016-06-08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68A4ACE-0F0B-4782-BAAF-578A42030EA0}" type="slidenum">
              <a:rPr lang="en-CA" smtClean="0"/>
              <a:pPr/>
              <a:t>‹#›</a:t>
            </a:fld>
            <a:endParaRPr lang="en-CA"/>
          </a:p>
        </p:txBody>
      </p:sp>
    </p:spTree>
    <p:extLst>
      <p:ext uri="{BB962C8B-B14F-4D97-AF65-F5344CB8AC3E}">
        <p14:creationId xmlns:p14="http://schemas.microsoft.com/office/powerpoint/2010/main" val="3007569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609600"/>
          </a:xfrm>
        </p:spPr>
        <p:txBody>
          <a:bodyPr/>
          <a:lstStyle/>
          <a:p>
            <a:r>
              <a:rPr lang="en-US"/>
              <a:t>Click to edit Master title style</a:t>
            </a:r>
            <a:endParaRPr lang="en-CA"/>
          </a:p>
        </p:txBody>
      </p:sp>
      <p:sp>
        <p:nvSpPr>
          <p:cNvPr id="3" name="Content Placeholder 2"/>
          <p:cNvSpPr>
            <a:spLocks noGrp="1"/>
          </p:cNvSpPr>
          <p:nvPr>
            <p:ph sz="half" idx="1"/>
          </p:nvPr>
        </p:nvSpPr>
        <p:spPr>
          <a:xfrm>
            <a:off x="685800" y="1447800"/>
            <a:ext cx="7772400"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685800" y="4114800"/>
            <a:ext cx="7772400"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131272856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B610C4-8C8E-4A80-9E7E-F6B48ACBB2D4}" type="datetimeFigureOut">
              <a:rPr lang="en-US" smtClean="0"/>
              <a:pPr/>
              <a:t>2016-06-08</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8A4ACE-0F0B-4782-BAAF-578A42030EA0}" type="slidenum">
              <a:rPr lang="en-CA" smtClean="0"/>
              <a:pPr/>
              <a:t>‹#›</a:t>
            </a:fld>
            <a:endParaRPr lang="en-CA"/>
          </a:p>
        </p:txBody>
      </p:sp>
    </p:spTree>
    <p:extLst>
      <p:ext uri="{BB962C8B-B14F-4D97-AF65-F5344CB8AC3E}">
        <p14:creationId xmlns:p14="http://schemas.microsoft.com/office/powerpoint/2010/main" val="150240303"/>
      </p:ext>
    </p:extLst>
  </p:cSld>
  <p:clrMap bg1="lt1" tx1="dk1" bg2="lt2" tx2="dk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 id="214748382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5.gi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7.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8.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10.gi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1.gi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13.gi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1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16.gi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17.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image" Target="../media/image18.gif"/><Relationship Id="rId4" Type="http://schemas.openxmlformats.org/officeDocument/2006/relationships/image" Target="../media/image19.gif"/><Relationship Id="rId5" Type="http://schemas.openxmlformats.org/officeDocument/2006/relationships/image" Target="../media/image20.gif"/><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 Id="rId3" Type="http://schemas.openxmlformats.org/officeDocument/2006/relationships/image" Target="../media/image21.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 Id="rId3" Type="http://schemas.openxmlformats.org/officeDocument/2006/relationships/image" Target="../media/image22.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 Id="rId3" Type="http://schemas.openxmlformats.org/officeDocument/2006/relationships/image" Target="../media/image23.gif"/></Relationships>
</file>

<file path=ppt/slides/_rels/slide35.xml.rels><?xml version="1.0" encoding="UTF-8" standalone="yes"?>
<Relationships xmlns="http://schemas.openxmlformats.org/package/2006/relationships"><Relationship Id="rId3" Type="http://schemas.openxmlformats.org/officeDocument/2006/relationships/image" Target="../media/image24.jpeg"/><Relationship Id="rId4" Type="http://schemas.openxmlformats.org/officeDocument/2006/relationships/image" Target="../media/image25.jpeg"/><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 Id="rId3" Type="http://schemas.openxmlformats.org/officeDocument/2006/relationships/image" Target="../media/image26.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3" Type="http://schemas.openxmlformats.org/officeDocument/2006/relationships/image" Target="../media/image27.jpeg"/><Relationship Id="rId4" Type="http://schemas.openxmlformats.org/officeDocument/2006/relationships/image" Target="../media/image28.jpeg"/><Relationship Id="rId1" Type="http://schemas.openxmlformats.org/officeDocument/2006/relationships/slideLayout" Target="../slideLayouts/slideLayout7.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3" Type="http://schemas.openxmlformats.org/officeDocument/2006/relationships/image" Target="../media/image29.jpeg"/><Relationship Id="rId4" Type="http://schemas.openxmlformats.org/officeDocument/2006/relationships/image" Target="../media/image30.jpeg"/><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3" Type="http://schemas.openxmlformats.org/officeDocument/2006/relationships/image" Target="../media/image31.jpeg"/><Relationship Id="rId4" Type="http://schemas.openxmlformats.org/officeDocument/2006/relationships/image" Target="../media/image32.jpeg"/><Relationship Id="rId1" Type="http://schemas.openxmlformats.org/officeDocument/2006/relationships/slideLayout" Target="../slideLayouts/slideLayout7.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jpeg"/><Relationship Id="rId3" Type="http://schemas.openxmlformats.org/officeDocument/2006/relationships/image" Target="../media/image34.jpeg"/></Relationships>
</file>

<file path=ppt/slides/_rels/slide45.xml.rels><?xml version="1.0" encoding="UTF-8" standalone="yes"?>
<Relationships xmlns="http://schemas.openxmlformats.org/package/2006/relationships"><Relationship Id="rId3" Type="http://schemas.openxmlformats.org/officeDocument/2006/relationships/image" Target="../media/image35.jpeg"/><Relationship Id="rId4" Type="http://schemas.openxmlformats.org/officeDocument/2006/relationships/image" Target="../media/image36.jpeg"/><Relationship Id="rId1" Type="http://schemas.openxmlformats.org/officeDocument/2006/relationships/slideLayout" Target="../slideLayouts/slideLayout7.xml"/><Relationship Id="rId2" Type="http://schemas.openxmlformats.org/officeDocument/2006/relationships/notesSlide" Target="../notesSlides/notesSlide4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9.xml"/><Relationship Id="rId3" Type="http://schemas.openxmlformats.org/officeDocument/2006/relationships/image" Target="../media/image37.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1.xml"/><Relationship Id="rId3" Type="http://schemas.openxmlformats.org/officeDocument/2006/relationships/image" Target="../media/image38.jpe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4.xml"/><Relationship Id="rId3" Type="http://schemas.openxmlformats.org/officeDocument/2006/relationships/image" Target="../media/image39.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5.xml"/></Relationships>
</file>

<file path=ppt/slides/_rels/slide57.xml.rels><?xml version="1.0" encoding="UTF-8" standalone="yes"?>
<Relationships xmlns="http://schemas.openxmlformats.org/package/2006/relationships"><Relationship Id="rId3" Type="http://schemas.openxmlformats.org/officeDocument/2006/relationships/image" Target="../media/image40.gif"/><Relationship Id="rId4" Type="http://schemas.openxmlformats.org/officeDocument/2006/relationships/image" Target="../media/image41.jpeg"/><Relationship Id="rId1" Type="http://schemas.openxmlformats.org/officeDocument/2006/relationships/slideLayout" Target="../slideLayouts/slideLayout7.xml"/><Relationship Id="rId2" Type="http://schemas.openxmlformats.org/officeDocument/2006/relationships/notesSlide" Target="../notesSlides/notesSlide56.xml"/></Relationships>
</file>

<file path=ppt/slides/_rels/slide58.xml.rels><?xml version="1.0" encoding="UTF-8" standalone="yes"?>
<Relationships xmlns="http://schemas.openxmlformats.org/package/2006/relationships"><Relationship Id="rId3" Type="http://schemas.openxmlformats.org/officeDocument/2006/relationships/image" Target="../media/image42.jpeg"/><Relationship Id="rId4" Type="http://schemas.openxmlformats.org/officeDocument/2006/relationships/image" Target="../media/image43.jpeg"/><Relationship Id="rId1" Type="http://schemas.openxmlformats.org/officeDocument/2006/relationships/slideLayout" Target="../slideLayouts/slideLayout7.xml"/><Relationship Id="rId2" Type="http://schemas.openxmlformats.org/officeDocument/2006/relationships/notesSlide" Target="../notesSlides/notesSlide5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8.xml"/></Relationships>
</file>

<file path=ppt/slides/_rels/slide60.xml.rels><?xml version="1.0" encoding="UTF-8" standalone="yes"?>
<Relationships xmlns="http://schemas.openxmlformats.org/package/2006/relationships"><Relationship Id="rId3" Type="http://schemas.openxmlformats.org/officeDocument/2006/relationships/image" Target="../media/image44.gif"/><Relationship Id="rId4" Type="http://schemas.openxmlformats.org/officeDocument/2006/relationships/image" Target="../media/image45.jpeg"/><Relationship Id="rId1" Type="http://schemas.openxmlformats.org/officeDocument/2006/relationships/slideLayout" Target="../slideLayouts/slideLayout7.xml"/><Relationship Id="rId2" Type="http://schemas.openxmlformats.org/officeDocument/2006/relationships/notesSlide" Target="../notesSlides/notesSlide59.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0.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2.xml"/><Relationship Id="rId3" Type="http://schemas.openxmlformats.org/officeDocument/2006/relationships/image" Target="../media/image46.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4.xml"/><Relationship Id="rId3" Type="http://schemas.openxmlformats.org/officeDocument/2006/relationships/image" Target="../media/image47.jpe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6.xml"/><Relationship Id="rId3" Type="http://schemas.openxmlformats.org/officeDocument/2006/relationships/image" Target="../media/image48.jpeg"/></Relationships>
</file>

<file path=ppt/slides/_rels/slide69.xml.rels><?xml version="1.0" encoding="UTF-8" standalone="yes"?>
<Relationships xmlns="http://schemas.openxmlformats.org/package/2006/relationships"><Relationship Id="rId3" Type="http://schemas.openxmlformats.org/officeDocument/2006/relationships/hyperlink" Target="http://www.google.ca/url?sa=i&amp;rct=j&amp;q=&amp;esrc=s&amp;frm=1&amp;source=images&amp;cd=&amp;cad=rja&amp;docid=3SBOTCM_SDP5YM&amp;tbnid=i9-BsecMUkC-IM:&amp;ved=0CAUQjRw&amp;url=http://veja.abril.com.br/blog/augusto-nunes/tag/luiz-inacio-lula-da-silva/&amp;ei=KWVlUq2XLNGQyQHNk4DwBg&amp;bvm=bv.54934254,d.aWc&amp;psig=AFQjCNHbb_7YT_y5GUsatULmrVb_v1Ucjg&amp;ust=1382463129080601" TargetMode="External"/><Relationship Id="rId4" Type="http://schemas.openxmlformats.org/officeDocument/2006/relationships/image" Target="../media/image49.jpeg"/><Relationship Id="rId1" Type="http://schemas.openxmlformats.org/officeDocument/2006/relationships/slideLayout" Target="../slideLayouts/slideLayout7.xml"/><Relationship Id="rId2" Type="http://schemas.openxmlformats.org/officeDocument/2006/relationships/notesSlide" Target="../notesSlides/notesSlide6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8.xml"/><Relationship Id="rId3" Type="http://schemas.openxmlformats.org/officeDocument/2006/relationships/image" Target="../media/image50.jpeg"/></Relationships>
</file>

<file path=ppt/slides/_rels/slide71.xml.rels><?xml version="1.0" encoding="UTF-8" standalone="yes"?>
<Relationships xmlns="http://schemas.openxmlformats.org/package/2006/relationships"><Relationship Id="rId3" Type="http://schemas.openxmlformats.org/officeDocument/2006/relationships/hyperlink" Target="http://therealsingapore.com/sites/default/files/field/image/Lee%20kuan%20yew%20pictures10_0_1.gif" TargetMode="External"/><Relationship Id="rId4" Type="http://schemas.openxmlformats.org/officeDocument/2006/relationships/image" Target="../media/image51.gif"/><Relationship Id="rId1" Type="http://schemas.openxmlformats.org/officeDocument/2006/relationships/slideLayout" Target="../slideLayouts/slideLayout7.xml"/><Relationship Id="rId2" Type="http://schemas.openxmlformats.org/officeDocument/2006/relationships/notesSlide" Target="../notesSlides/notesSlide69.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0.xml"/><Relationship Id="rId3" Type="http://schemas.openxmlformats.org/officeDocument/2006/relationships/image" Target="../media/image52.jpe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1.xml"/><Relationship Id="rId3" Type="http://schemas.openxmlformats.org/officeDocument/2006/relationships/image" Target="../media/image53.jpe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2.xml"/><Relationship Id="rId3" Type="http://schemas.openxmlformats.org/officeDocument/2006/relationships/image" Target="../media/image54.jpe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3.xml"/><Relationship Id="rId3" Type="http://schemas.openxmlformats.org/officeDocument/2006/relationships/image" Target="../media/image55.jpeg"/></Relationships>
</file>

<file path=ppt/slides/_rels/slide76.xml.rels><?xml version="1.0" encoding="UTF-8" standalone="yes"?>
<Relationships xmlns="http://schemas.openxmlformats.org/package/2006/relationships"><Relationship Id="rId3" Type="http://schemas.openxmlformats.org/officeDocument/2006/relationships/hyperlink" Target="http://www.google.ca/url?sa=i&amp;rct=j&amp;q=&amp;esrc=s&amp;frm=1&amp;source=images&amp;cd=&amp;cad=rja&amp;docid=c3OaonyDFHyALM&amp;tbnid=W4Osr3J_HcmZmM:&amp;ved=0CAUQjRw&amp;url=http://congresosibrt.org/en/&amp;ei=7GZlUpeaGoTwyQH_k4GoAg&amp;bvm=bv.54934254,d.aWc&amp;psig=AFQjCNEzh6M5r3EB0AKx_QednxOH1gRtwQ&amp;ust=1382463572117637" TargetMode="External"/><Relationship Id="rId4" Type="http://schemas.openxmlformats.org/officeDocument/2006/relationships/image" Target="../media/image56.jpeg"/><Relationship Id="rId1" Type="http://schemas.openxmlformats.org/officeDocument/2006/relationships/slideLayout" Target="../slideLayouts/slideLayout7.xml"/><Relationship Id="rId2" Type="http://schemas.openxmlformats.org/officeDocument/2006/relationships/notesSlide" Target="../notesSlides/notesSlide7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5.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6.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8.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9.xml"/><Relationship Id="rId3" Type="http://schemas.openxmlformats.org/officeDocument/2006/relationships/image" Target="../media/image57.jpe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0.xml"/><Relationship Id="rId3" Type="http://schemas.openxmlformats.org/officeDocument/2006/relationships/image" Target="../media/image58.jpe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1.xml"/></Relationships>
</file>

<file path=ppt/slides/_rels/slide84.xml.rels><?xml version="1.0" encoding="UTF-8" standalone="yes"?>
<Relationships xmlns="http://schemas.openxmlformats.org/package/2006/relationships"><Relationship Id="rId3" Type="http://schemas.openxmlformats.org/officeDocument/2006/relationships/hyperlink" Target="http://www.google.ca/url?sa=i&amp;rct=j&amp;q=terry+mcgee&amp;source=images&amp;cd=&amp;cad=rja&amp;docid=gzRmRu3vji-HsM&amp;tbnid=hIWWdXQ8y36ssM:&amp;ved=0CAUQjRw&amp;url=http://penanginstitute.org/v3/resources/articles/event/177-qrural-urban-relations-in-the-mega-urban-regions-of-east-asia-implications-for-the-role-of-penang-conurbation-in-the-development-of-the-koridor-utaraq-by-professor-terry-mc-gee-&amp;ei=JKV1Ua2kL-PHiwLa1IDgDw&amp;bvm=bv.45512109,d.cGE&amp;psig=AFQjCNFT2DfC-vOaB0c5znn7Cd4IO2x9ng&amp;ust=1366750872937945" TargetMode="External"/><Relationship Id="rId4" Type="http://schemas.openxmlformats.org/officeDocument/2006/relationships/image" Target="../media/image59.jpeg"/><Relationship Id="rId1" Type="http://schemas.openxmlformats.org/officeDocument/2006/relationships/slideLayout" Target="../slideLayouts/slideLayout7.xml"/><Relationship Id="rId2" Type="http://schemas.openxmlformats.org/officeDocument/2006/relationships/notesSlide" Target="../notesSlides/notesSlide8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3.xml"/><Relationship Id="rId3" Type="http://schemas.openxmlformats.org/officeDocument/2006/relationships/image" Target="../media/image60.jpe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4.xml"/><Relationship Id="rId3" Type="http://schemas.openxmlformats.org/officeDocument/2006/relationships/image" Target="../media/image61.jpe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5.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6.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8.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9.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0.xml"/><Relationship Id="rId3" Type="http://schemas.openxmlformats.org/officeDocument/2006/relationships/image" Target="../media/image62.jpe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3.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4.xml"/><Relationship Id="rId3" Type="http://schemas.openxmlformats.org/officeDocument/2006/relationships/image" Target="../media/image63.jpeg"/></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5.xml"/><Relationship Id="rId3" Type="http://schemas.openxmlformats.org/officeDocument/2006/relationships/image" Target="../media/image64.jpeg"/></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6.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7.xml"/><Relationship Id="rId3" Type="http://schemas.openxmlformats.org/officeDocument/2006/relationships/image" Target="../media/image65.gif"/></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8.xml"/><Relationship Id="rId3" Type="http://schemas.openxmlformats.org/officeDocument/2006/relationships/image" Target="../media/image66.jpe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9.xml"/><Relationship Id="rId3" Type="http://schemas.openxmlformats.org/officeDocument/2006/relationships/image" Target="../media/image67.jpe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0.xml"/><Relationship Id="rId3" Type="http://schemas.openxmlformats.org/officeDocument/2006/relationships/image" Target="../media/image6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chine Room in Richard Hartmann’s Chemnitz Factory (1868) "/>
          <p:cNvPicPr>
            <a:picLocks noChangeAspect="1" noChangeArrowheads="1"/>
          </p:cNvPicPr>
          <p:nvPr/>
        </p:nvPicPr>
        <p:blipFill>
          <a:blip r:embed="rId3" cstate="print"/>
          <a:srcRect/>
          <a:stretch>
            <a:fillRect/>
          </a:stretch>
        </p:blipFill>
        <p:spPr bwMode="auto">
          <a:xfrm>
            <a:off x="827584" y="332656"/>
            <a:ext cx="7488832" cy="4968552"/>
          </a:xfrm>
          <a:prstGeom prst="rect">
            <a:avLst/>
          </a:prstGeom>
          <a:noFill/>
        </p:spPr>
      </p:pic>
      <p:sp>
        <p:nvSpPr>
          <p:cNvPr id="5" name="TextBox 4"/>
          <p:cNvSpPr txBox="1"/>
          <p:nvPr/>
        </p:nvSpPr>
        <p:spPr>
          <a:xfrm>
            <a:off x="1619672" y="5445224"/>
            <a:ext cx="6408712" cy="830997"/>
          </a:xfrm>
          <a:prstGeom prst="rect">
            <a:avLst/>
          </a:prstGeom>
          <a:noFill/>
        </p:spPr>
        <p:txBody>
          <a:bodyPr wrap="square" rtlCol="0">
            <a:spAutoFit/>
          </a:bodyPr>
          <a:lstStyle/>
          <a:p>
            <a:r>
              <a:rPr lang="en-US" sz="2400" b="1" dirty="0" smtClean="0"/>
              <a:t>Average urban workers 1868, Cotton spinning machine room: Chemnitz</a:t>
            </a:r>
            <a:endParaRPr lang="en-US" sz="2400" b="1" dirty="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farm4.static.flickr.com/3013/2980101058_7c82e9957d.jpg?v=0"/>
          <p:cNvPicPr>
            <a:picLocks noChangeAspect="1" noChangeArrowheads="1"/>
          </p:cNvPicPr>
          <p:nvPr/>
        </p:nvPicPr>
        <p:blipFill>
          <a:blip r:embed="rId3" cstate="print"/>
          <a:srcRect/>
          <a:stretch>
            <a:fillRect/>
          </a:stretch>
        </p:blipFill>
        <p:spPr bwMode="auto">
          <a:xfrm>
            <a:off x="539552" y="404664"/>
            <a:ext cx="7704856" cy="4968552"/>
          </a:xfrm>
          <a:prstGeom prst="rect">
            <a:avLst/>
          </a:prstGeom>
          <a:noFill/>
        </p:spPr>
      </p:pic>
      <p:sp>
        <p:nvSpPr>
          <p:cNvPr id="5" name="TextBox 4"/>
          <p:cNvSpPr txBox="1"/>
          <p:nvPr/>
        </p:nvSpPr>
        <p:spPr>
          <a:xfrm>
            <a:off x="1475656" y="5661248"/>
            <a:ext cx="5904656" cy="400110"/>
          </a:xfrm>
          <a:prstGeom prst="rect">
            <a:avLst/>
          </a:prstGeom>
          <a:noFill/>
        </p:spPr>
        <p:txBody>
          <a:bodyPr wrap="square" rtlCol="0">
            <a:spAutoFit/>
          </a:bodyPr>
          <a:lstStyle/>
          <a:p>
            <a:r>
              <a:rPr lang="en-US" sz="2000" b="1" dirty="0" smtClean="0"/>
              <a:t>Average Urban workers, Milwaukee: 1950</a:t>
            </a:r>
            <a:endParaRPr lang="en-US" sz="2000" b="1" dirty="0"/>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farm1.static.flickr.com/27/94027274_ce24e81ec5.jpg"/>
          <p:cNvPicPr>
            <a:picLocks noChangeAspect="1" noChangeArrowheads="1"/>
          </p:cNvPicPr>
          <p:nvPr/>
        </p:nvPicPr>
        <p:blipFill>
          <a:blip r:embed="rId3" cstate="print"/>
          <a:srcRect/>
          <a:stretch>
            <a:fillRect/>
          </a:stretch>
        </p:blipFill>
        <p:spPr bwMode="auto">
          <a:xfrm>
            <a:off x="611560" y="476672"/>
            <a:ext cx="7560840" cy="4968552"/>
          </a:xfrm>
          <a:prstGeom prst="rect">
            <a:avLst/>
          </a:prstGeom>
          <a:noFill/>
        </p:spPr>
      </p:pic>
      <p:sp>
        <p:nvSpPr>
          <p:cNvPr id="3" name="TextBox 2"/>
          <p:cNvSpPr txBox="1"/>
          <p:nvPr/>
        </p:nvSpPr>
        <p:spPr>
          <a:xfrm>
            <a:off x="1259632" y="5733256"/>
            <a:ext cx="5976664" cy="461665"/>
          </a:xfrm>
          <a:prstGeom prst="rect">
            <a:avLst/>
          </a:prstGeom>
          <a:noFill/>
        </p:spPr>
        <p:txBody>
          <a:bodyPr wrap="square" rtlCol="0">
            <a:spAutoFit/>
          </a:bodyPr>
          <a:lstStyle/>
          <a:p>
            <a:r>
              <a:rPr lang="en-CA" sz="2400" b="1" dirty="0" smtClean="0"/>
              <a:t>Average urban worker, Dhaka, 2014</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95736" y="5445224"/>
            <a:ext cx="4392488" cy="461665"/>
          </a:xfrm>
          <a:prstGeom prst="rect">
            <a:avLst/>
          </a:prstGeom>
          <a:noFill/>
        </p:spPr>
        <p:txBody>
          <a:bodyPr wrap="square" rtlCol="0">
            <a:spAutoFit/>
          </a:bodyPr>
          <a:lstStyle/>
          <a:p>
            <a:r>
              <a:rPr lang="en-US" sz="2400" b="1" dirty="0" smtClean="0"/>
              <a:t>North – South divide</a:t>
            </a:r>
            <a:endParaRPr lang="en-US" sz="2400" b="1" dirty="0"/>
          </a:p>
        </p:txBody>
      </p:sp>
      <p:pic>
        <p:nvPicPr>
          <p:cNvPr id="2" name="Picture 2" descr="http://upload.wikimedia.org/wikipedia/commons/thumb/4/46/North_South_divide.svg/800px-North_South_divide.svg.png"/>
          <p:cNvPicPr>
            <a:picLocks noChangeAspect="1" noChangeArrowheads="1"/>
          </p:cNvPicPr>
          <p:nvPr/>
        </p:nvPicPr>
        <p:blipFill>
          <a:blip r:embed="rId3" cstate="print"/>
          <a:srcRect/>
          <a:stretch>
            <a:fillRect/>
          </a:stretch>
        </p:blipFill>
        <p:spPr bwMode="auto">
          <a:xfrm>
            <a:off x="467544" y="620688"/>
            <a:ext cx="8280920" cy="4536504"/>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http://www.people.hofstra.edu/geotrans/eng/ch6en/conc6en/img/worldurbanization.gif"/>
          <p:cNvPicPr>
            <a:picLocks noChangeAspect="1" noChangeArrowheads="1"/>
          </p:cNvPicPr>
          <p:nvPr/>
        </p:nvPicPr>
        <p:blipFill>
          <a:blip r:embed="rId3" cstate="print"/>
          <a:srcRect/>
          <a:stretch>
            <a:fillRect/>
          </a:stretch>
        </p:blipFill>
        <p:spPr bwMode="auto">
          <a:xfrm>
            <a:off x="714348" y="357166"/>
            <a:ext cx="7286676" cy="4853000"/>
          </a:xfrm>
          <a:prstGeom prst="rect">
            <a:avLst/>
          </a:prstGeom>
          <a:noFill/>
        </p:spPr>
      </p:pic>
      <p:sp>
        <p:nvSpPr>
          <p:cNvPr id="5" name="TextBox 4"/>
          <p:cNvSpPr txBox="1"/>
          <p:nvPr/>
        </p:nvSpPr>
        <p:spPr>
          <a:xfrm>
            <a:off x="2143108" y="5643578"/>
            <a:ext cx="5214974" cy="400110"/>
          </a:xfrm>
          <a:prstGeom prst="rect">
            <a:avLst/>
          </a:prstGeom>
          <a:noFill/>
        </p:spPr>
        <p:txBody>
          <a:bodyPr wrap="square" rtlCol="0">
            <a:spAutoFit/>
          </a:bodyPr>
          <a:lstStyle/>
          <a:p>
            <a:r>
              <a:rPr lang="en-CA" sz="2000" b="1" dirty="0" smtClean="0"/>
              <a:t>World Urban Population, 1950-2020</a:t>
            </a:r>
            <a:endParaRPr lang="en-CA" sz="2000" b="1" dirty="0"/>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1285860"/>
            <a:ext cx="8643998" cy="584775"/>
          </a:xfrm>
          <a:prstGeom prst="rect">
            <a:avLst/>
          </a:prstGeom>
          <a:noFill/>
        </p:spPr>
        <p:txBody>
          <a:bodyPr wrap="square" rtlCol="0">
            <a:spAutoFit/>
          </a:bodyPr>
          <a:lstStyle/>
          <a:p>
            <a:r>
              <a:rPr lang="en-CA" sz="3200" b="1" u="sng" dirty="0" smtClean="0"/>
              <a:t>20</a:t>
            </a:r>
            <a:r>
              <a:rPr lang="en-CA" sz="3200" b="1" u="sng" baseline="30000" dirty="0" smtClean="0"/>
              <a:t>th</a:t>
            </a:r>
            <a:r>
              <a:rPr lang="en-CA" sz="3200" b="1" u="sng" dirty="0" smtClean="0"/>
              <a:t> century world urban population</a:t>
            </a:r>
            <a:endParaRPr lang="en-CA" sz="3200" b="1" u="sng" dirty="0"/>
          </a:p>
        </p:txBody>
      </p:sp>
      <p:sp>
        <p:nvSpPr>
          <p:cNvPr id="3" name="TextBox 2"/>
          <p:cNvSpPr txBox="1"/>
          <p:nvPr/>
        </p:nvSpPr>
        <p:spPr>
          <a:xfrm>
            <a:off x="1928794" y="2571744"/>
            <a:ext cx="4286280" cy="954107"/>
          </a:xfrm>
          <a:prstGeom prst="rect">
            <a:avLst/>
          </a:prstGeom>
          <a:noFill/>
        </p:spPr>
        <p:txBody>
          <a:bodyPr wrap="square" rtlCol="0">
            <a:spAutoFit/>
          </a:bodyPr>
          <a:lstStyle/>
          <a:p>
            <a:pPr marL="342900" indent="-342900">
              <a:buAutoNum type="arabicPlain" startAt="1900"/>
            </a:pPr>
            <a:r>
              <a:rPr lang="en-CA" sz="2800" b="1" dirty="0" smtClean="0"/>
              <a:t>          220 million</a:t>
            </a:r>
          </a:p>
          <a:p>
            <a:pPr marL="342900" indent="-342900"/>
            <a:r>
              <a:rPr lang="en-CA" sz="2800" b="1" dirty="0" smtClean="0"/>
              <a:t>2000      2800 million</a:t>
            </a:r>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klima2008.info/images/papers/14_table1.jpg"/>
          <p:cNvPicPr>
            <a:picLocks noChangeAspect="1" noChangeArrowheads="1"/>
          </p:cNvPicPr>
          <p:nvPr/>
        </p:nvPicPr>
        <p:blipFill>
          <a:blip r:embed="rId3" cstate="print"/>
          <a:srcRect/>
          <a:stretch>
            <a:fillRect/>
          </a:stretch>
        </p:blipFill>
        <p:spPr bwMode="auto">
          <a:xfrm>
            <a:off x="500034" y="142852"/>
            <a:ext cx="8143932" cy="4786346"/>
          </a:xfrm>
          <a:prstGeom prst="rect">
            <a:avLst/>
          </a:prstGeom>
          <a:noFill/>
        </p:spPr>
      </p:pic>
      <p:sp>
        <p:nvSpPr>
          <p:cNvPr id="3" name="TextBox 2"/>
          <p:cNvSpPr txBox="1"/>
          <p:nvPr/>
        </p:nvSpPr>
        <p:spPr>
          <a:xfrm>
            <a:off x="2143108" y="5072074"/>
            <a:ext cx="5000660" cy="830997"/>
          </a:xfrm>
          <a:prstGeom prst="rect">
            <a:avLst/>
          </a:prstGeom>
          <a:noFill/>
        </p:spPr>
        <p:txBody>
          <a:bodyPr wrap="square" rtlCol="0">
            <a:spAutoFit/>
          </a:bodyPr>
          <a:lstStyle/>
          <a:p>
            <a:r>
              <a:rPr lang="en-CA" sz="2400" b="1" dirty="0" smtClean="0"/>
              <a:t>World  population growth by region: 1950-2050</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9562" y="0"/>
            <a:ext cx="7776864" cy="584775"/>
          </a:xfrm>
          <a:prstGeom prst="rect">
            <a:avLst/>
          </a:prstGeom>
          <a:noFill/>
        </p:spPr>
        <p:txBody>
          <a:bodyPr wrap="square" rtlCol="0">
            <a:spAutoFit/>
          </a:bodyPr>
          <a:lstStyle/>
          <a:p>
            <a:r>
              <a:rPr lang="en-CA" sz="3200" b="1" dirty="0" smtClean="0"/>
              <a:t>Distribution of World Population  </a:t>
            </a:r>
            <a:r>
              <a:rPr lang="en-CA" sz="3200" dirty="0" smtClean="0"/>
              <a:t>2011</a:t>
            </a:r>
            <a:endParaRPr lang="en-CA" sz="3200" dirty="0"/>
          </a:p>
        </p:txBody>
      </p:sp>
      <p:pic>
        <p:nvPicPr>
          <p:cNvPr id="1030" name="Picture 6" descr="http://1.bp.blogspot.com/-Bi7UeuyLjEA/Ths9cozvJ-I/AAAAAAAACK8/VlPzTZAyxDg/s1600/066+The+Case+For+Globalized+Solutions+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908720"/>
            <a:ext cx="8136904" cy="57606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merrittcartographic.co.uk/images/world_population_ma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47" y="554"/>
            <a:ext cx="9123947" cy="6840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6728399"/>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infra.snetglobalindexes.com/cms/libs/spaw/images/World%20Projected%20Population_1.jpg"/>
          <p:cNvPicPr>
            <a:picLocks noChangeAspect="1" noChangeArrowheads="1"/>
          </p:cNvPicPr>
          <p:nvPr/>
        </p:nvPicPr>
        <p:blipFill>
          <a:blip r:embed="rId3" cstate="print"/>
          <a:srcRect/>
          <a:stretch>
            <a:fillRect/>
          </a:stretch>
        </p:blipFill>
        <p:spPr bwMode="auto">
          <a:xfrm>
            <a:off x="500034" y="571480"/>
            <a:ext cx="8286776" cy="5929354"/>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prb.org/images07/PopUrbn.gif"/>
          <p:cNvPicPr>
            <a:picLocks noChangeAspect="1" noChangeArrowheads="1"/>
          </p:cNvPicPr>
          <p:nvPr/>
        </p:nvPicPr>
        <p:blipFill>
          <a:blip r:embed="rId3" cstate="print"/>
          <a:srcRect/>
          <a:stretch>
            <a:fillRect/>
          </a:stretch>
        </p:blipFill>
        <p:spPr bwMode="auto">
          <a:xfrm>
            <a:off x="500034" y="500042"/>
            <a:ext cx="8143932" cy="4929222"/>
          </a:xfrm>
          <a:prstGeom prst="rect">
            <a:avLst/>
          </a:prstGeom>
          <a:noFill/>
        </p:spPr>
      </p:pic>
      <p:sp>
        <p:nvSpPr>
          <p:cNvPr id="3" name="TextBox 2"/>
          <p:cNvSpPr txBox="1"/>
          <p:nvPr/>
        </p:nvSpPr>
        <p:spPr>
          <a:xfrm>
            <a:off x="2571736" y="5715016"/>
            <a:ext cx="5572164" cy="400110"/>
          </a:xfrm>
          <a:prstGeom prst="rect">
            <a:avLst/>
          </a:prstGeom>
          <a:noFill/>
        </p:spPr>
        <p:txBody>
          <a:bodyPr wrap="square" rtlCol="0">
            <a:spAutoFit/>
          </a:bodyPr>
          <a:lstStyle/>
          <a:p>
            <a:r>
              <a:rPr lang="en-CA" sz="2000" b="1" dirty="0" smtClean="0"/>
              <a:t>Percent Urban: 2007,2015,2030</a:t>
            </a:r>
            <a:endParaRPr lang="en-CA" sz="2000" b="1" dirty="0"/>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34" y="1357298"/>
            <a:ext cx="8143932" cy="584775"/>
          </a:xfrm>
          <a:prstGeom prst="rect">
            <a:avLst/>
          </a:prstGeom>
          <a:noFill/>
        </p:spPr>
        <p:txBody>
          <a:bodyPr wrap="square" rtlCol="0">
            <a:spAutoFit/>
          </a:bodyPr>
          <a:lstStyle/>
          <a:p>
            <a:r>
              <a:rPr lang="en-CA" sz="3200" b="1" u="sng" dirty="0" smtClean="0"/>
              <a:t>Asia and Africa: urban population doubles</a:t>
            </a:r>
            <a:endParaRPr lang="en-CA" sz="3200" b="1" u="sng" dirty="0"/>
          </a:p>
        </p:txBody>
      </p:sp>
      <p:sp>
        <p:nvSpPr>
          <p:cNvPr id="4" name="TextBox 3"/>
          <p:cNvSpPr txBox="1"/>
          <p:nvPr/>
        </p:nvSpPr>
        <p:spPr>
          <a:xfrm>
            <a:off x="2071670" y="2643182"/>
            <a:ext cx="4572032" cy="1354217"/>
          </a:xfrm>
          <a:prstGeom prst="rect">
            <a:avLst/>
          </a:prstGeom>
          <a:noFill/>
        </p:spPr>
        <p:txBody>
          <a:bodyPr wrap="square" rtlCol="0">
            <a:spAutoFit/>
          </a:bodyPr>
          <a:lstStyle/>
          <a:p>
            <a:pPr marL="342900" indent="-342900">
              <a:buAutoNum type="arabicPlain" startAt="2000"/>
            </a:pPr>
            <a:r>
              <a:rPr lang="en-CA" sz="3200" dirty="0" smtClean="0"/>
              <a:t>      1.7 billion </a:t>
            </a:r>
          </a:p>
          <a:p>
            <a:pPr marL="342900" indent="-342900"/>
            <a:r>
              <a:rPr lang="en-CA" sz="3200" dirty="0" smtClean="0"/>
              <a:t>2030      3.5 billion</a:t>
            </a:r>
          </a:p>
          <a:p>
            <a:pPr marL="342900" indent="-342900">
              <a:buAutoNum type="arabicPlain" startAt="2000"/>
            </a:pPr>
            <a:endParaRPr lang="en-CA" dirty="0" smtClean="0"/>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imf.org/external/pubs/ft/fandd/2007/09/images/picture2.gif"/>
          <p:cNvPicPr>
            <a:picLocks noChangeAspect="1" noChangeArrowheads="1"/>
          </p:cNvPicPr>
          <p:nvPr/>
        </p:nvPicPr>
        <p:blipFill>
          <a:blip r:embed="rId3" cstate="print"/>
          <a:srcRect/>
          <a:stretch>
            <a:fillRect/>
          </a:stretch>
        </p:blipFill>
        <p:spPr bwMode="auto">
          <a:xfrm>
            <a:off x="928662" y="428604"/>
            <a:ext cx="7429552" cy="5643602"/>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itymetric.com/sites/default/files/images/Top%2020(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2976" y="357166"/>
            <a:ext cx="7429552" cy="2739211"/>
          </a:xfrm>
          <a:prstGeom prst="rect">
            <a:avLst/>
          </a:prstGeom>
          <a:noFill/>
        </p:spPr>
        <p:txBody>
          <a:bodyPr wrap="square" rtlCol="0">
            <a:spAutoFit/>
          </a:bodyPr>
          <a:lstStyle/>
          <a:p>
            <a:r>
              <a:rPr lang="en-CA" sz="2800" u="sng" dirty="0" smtClean="0">
                <a:latin typeface="Arial Black" pitchFamily="34" charset="0"/>
              </a:rPr>
              <a:t>1</a:t>
            </a:r>
            <a:r>
              <a:rPr lang="en-CA" sz="2800" u="sng" baseline="30000" dirty="0" smtClean="0">
                <a:latin typeface="Arial Black" pitchFamily="34" charset="0"/>
              </a:rPr>
              <a:t>st</a:t>
            </a:r>
            <a:r>
              <a:rPr lang="en-CA" sz="2800" u="sng" dirty="0" smtClean="0">
                <a:latin typeface="Arial Black" pitchFamily="34" charset="0"/>
              </a:rPr>
              <a:t> wave – North America and Europe</a:t>
            </a:r>
          </a:p>
          <a:p>
            <a:endParaRPr lang="en-CA" sz="2400" dirty="0" smtClean="0">
              <a:latin typeface="Arial Black" pitchFamily="34" charset="0"/>
            </a:endParaRPr>
          </a:p>
          <a:p>
            <a:r>
              <a:rPr lang="en-CA" sz="2400" dirty="0" smtClean="0">
                <a:latin typeface="Arial Black" pitchFamily="34" charset="0"/>
              </a:rPr>
              <a:t>1750 – 1950</a:t>
            </a:r>
          </a:p>
          <a:p>
            <a:endParaRPr lang="en-CA" sz="2400" dirty="0" smtClean="0">
              <a:latin typeface="Arial Black" pitchFamily="34" charset="0"/>
            </a:endParaRPr>
          </a:p>
          <a:p>
            <a:r>
              <a:rPr lang="en-CA" sz="2400" dirty="0" smtClean="0">
                <a:latin typeface="Arial Black" pitchFamily="34" charset="0"/>
              </a:rPr>
              <a:t>10% - 52%</a:t>
            </a:r>
          </a:p>
          <a:p>
            <a:endParaRPr lang="en-CA" sz="2400" dirty="0" smtClean="0">
              <a:latin typeface="Arial Black" pitchFamily="34" charset="0"/>
            </a:endParaRPr>
          </a:p>
          <a:p>
            <a:r>
              <a:rPr lang="en-CA" sz="2400" dirty="0" smtClean="0">
                <a:latin typeface="Arial Black" pitchFamily="34" charset="0"/>
              </a:rPr>
              <a:t>15m – 423m</a:t>
            </a:r>
            <a:endParaRPr lang="en-CA" sz="2400" dirty="0">
              <a:latin typeface="Arial Black" pitchFamily="34" charset="0"/>
            </a:endParaRPr>
          </a:p>
        </p:txBody>
      </p:sp>
      <p:sp>
        <p:nvSpPr>
          <p:cNvPr id="3" name="TextBox 2"/>
          <p:cNvSpPr txBox="1"/>
          <p:nvPr/>
        </p:nvSpPr>
        <p:spPr>
          <a:xfrm>
            <a:off x="1142976" y="3500439"/>
            <a:ext cx="6215106" cy="2739211"/>
          </a:xfrm>
          <a:prstGeom prst="rect">
            <a:avLst/>
          </a:prstGeom>
          <a:noFill/>
        </p:spPr>
        <p:txBody>
          <a:bodyPr wrap="square" rtlCol="0">
            <a:spAutoFit/>
          </a:bodyPr>
          <a:lstStyle/>
          <a:p>
            <a:r>
              <a:rPr lang="en-CA" sz="2800" u="sng" dirty="0" smtClean="0">
                <a:latin typeface="Arial Black" pitchFamily="34" charset="0"/>
              </a:rPr>
              <a:t>2</a:t>
            </a:r>
            <a:r>
              <a:rPr lang="en-CA" sz="2800" u="sng" baseline="30000" dirty="0" smtClean="0">
                <a:latin typeface="Arial Black" pitchFamily="34" charset="0"/>
              </a:rPr>
              <a:t>nd</a:t>
            </a:r>
            <a:r>
              <a:rPr lang="en-CA" sz="2800" u="sng" dirty="0" smtClean="0">
                <a:latin typeface="Arial Black" pitchFamily="34" charset="0"/>
              </a:rPr>
              <a:t> wave – Third World</a:t>
            </a:r>
          </a:p>
          <a:p>
            <a:endParaRPr lang="en-CA" sz="2400" dirty="0" smtClean="0">
              <a:latin typeface="Arial Black" pitchFamily="34" charset="0"/>
            </a:endParaRPr>
          </a:p>
          <a:p>
            <a:r>
              <a:rPr lang="en-CA" sz="2400" dirty="0" smtClean="0">
                <a:latin typeface="Arial Black" pitchFamily="34" charset="0"/>
              </a:rPr>
              <a:t>1950 – 2030</a:t>
            </a:r>
          </a:p>
          <a:p>
            <a:endParaRPr lang="en-CA" sz="2400" dirty="0" smtClean="0">
              <a:latin typeface="Arial Black" pitchFamily="34" charset="0"/>
            </a:endParaRPr>
          </a:p>
          <a:p>
            <a:r>
              <a:rPr lang="en-CA" sz="2400" dirty="0" smtClean="0">
                <a:latin typeface="Arial Black" pitchFamily="34" charset="0"/>
              </a:rPr>
              <a:t>18% - 56%</a:t>
            </a:r>
          </a:p>
          <a:p>
            <a:endParaRPr lang="en-CA" sz="2400" dirty="0" smtClean="0">
              <a:latin typeface="Arial Black" pitchFamily="34" charset="0"/>
            </a:endParaRPr>
          </a:p>
          <a:p>
            <a:r>
              <a:rPr lang="en-CA" sz="2400" dirty="0" smtClean="0">
                <a:latin typeface="Arial Black" pitchFamily="34" charset="0"/>
              </a:rPr>
              <a:t>309m – 3900m</a:t>
            </a:r>
            <a:endParaRPr lang="en-CA" sz="2400" dirty="0">
              <a:latin typeface="Arial Black"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Megacity Growth"/>
          <p:cNvPicPr>
            <a:picLocks noChangeAspect="1" noChangeArrowheads="1"/>
          </p:cNvPicPr>
          <p:nvPr/>
        </p:nvPicPr>
        <p:blipFill>
          <a:blip r:embed="rId3" cstate="print"/>
          <a:srcRect/>
          <a:stretch>
            <a:fillRect/>
          </a:stretch>
        </p:blipFill>
        <p:spPr bwMode="auto">
          <a:xfrm>
            <a:off x="1500166" y="1000108"/>
            <a:ext cx="5715040" cy="4000528"/>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i.guim.co.uk/img/static/sys-images/Guardian/Pix/pictures/2015/11/19/1447951960277/6feee86c-cf4f-45ea-a3bc-e21de6c1fe2e-2060x1003.jpeg?w=1920&amp;q=55&amp;auto=format&amp;usm=12&amp;fit=max&amp;s=30e2bc56e30971e4dd29ffc732f65f90"/>
          <p:cNvSpPr>
            <a:spLocks noChangeAspect="1" noChangeArrowheads="1"/>
          </p:cNvSpPr>
          <p:nvPr/>
        </p:nvSpPr>
        <p:spPr bwMode="auto">
          <a:xfrm>
            <a:off x="63500" y="-136525"/>
            <a:ext cx="12325350" cy="60007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AutoShape 4" descr="https://i.guim.co.uk/img/static/sys-images/Guardian/Pix/pictures/2015/11/19/1447951960277/6feee86c-cf4f-45ea-a3bc-e21de6c1fe2e-2060x1003.jpeg?w=1920&amp;q=55&amp;auto=format&amp;usm=12&amp;fit=max&amp;s=30e2bc56e30971e4dd29ffc732f65f90"/>
          <p:cNvSpPr>
            <a:spLocks noChangeAspect="1" noChangeArrowheads="1"/>
          </p:cNvSpPr>
          <p:nvPr/>
        </p:nvSpPr>
        <p:spPr bwMode="auto">
          <a:xfrm>
            <a:off x="215900" y="15875"/>
            <a:ext cx="10264298" cy="4997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4" name="AutoShape 6" descr="https://i.guim.co.uk/img/static/sys-images/Guardian/Pix/pictures/2015/11/19/1447951960277/6feee86c-cf4f-45ea-a3bc-e21de6c1fe2e-2060x1003.jpeg?w=1920&amp;q=55&amp;auto=format&amp;usm=12&amp;fit=max&amp;s=30e2bc56e30971e4dd29ffc732f65f90"/>
          <p:cNvSpPr>
            <a:spLocks noChangeAspect="1" noChangeArrowheads="1"/>
          </p:cNvSpPr>
          <p:nvPr/>
        </p:nvSpPr>
        <p:spPr bwMode="auto">
          <a:xfrm>
            <a:off x="215900" y="15875"/>
            <a:ext cx="12325350" cy="60007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8" descr="Estimated urban growth per hour through a combination of natural internal growth and migration in selected world cities. Source: UN World Urbanisation Prospects 2014"/>
          <p:cNvSpPr>
            <a:spLocks noChangeAspect="1" noChangeArrowheads="1"/>
          </p:cNvSpPr>
          <p:nvPr/>
        </p:nvSpPr>
        <p:spPr bwMode="auto">
          <a:xfrm>
            <a:off x="-2196752" y="303287"/>
            <a:ext cx="8191500" cy="39909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729402"/>
            <a:ext cx="8485693" cy="5400600"/>
          </a:xfrm>
          <a:prstGeom prst="rect">
            <a:avLst/>
          </a:prstGeom>
        </p:spPr>
      </p:pic>
    </p:spTree>
    <p:extLst>
      <p:ext uri="{BB962C8B-B14F-4D97-AF65-F5344CB8AC3E}">
        <p14:creationId xmlns:p14="http://schemas.microsoft.com/office/powerpoint/2010/main" val="2466814188"/>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55576" y="152400"/>
            <a:ext cx="6984776" cy="685800"/>
          </a:xfrm>
        </p:spPr>
        <p:txBody>
          <a:bodyPr>
            <a:noAutofit/>
          </a:bodyPr>
          <a:lstStyle/>
          <a:p>
            <a:r>
              <a:rPr lang="en-US" sz="2000" b="1" dirty="0">
                <a:solidFill>
                  <a:schemeClr val="tx1"/>
                </a:solidFill>
              </a:rPr>
              <a:t>Share of World Population Growth Urban and Rural Areas LDCs and MDCs 1950 to 2025</a:t>
            </a:r>
          </a:p>
        </p:txBody>
      </p:sp>
      <p:pic>
        <p:nvPicPr>
          <p:cNvPr id="37892" name="Picture 4" descr="PB55-3fig4"/>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a:xfrm>
            <a:off x="671241" y="1052736"/>
            <a:ext cx="7403857" cy="4176464"/>
          </a:xfrm>
        </p:spPr>
      </p:pic>
      <p:sp>
        <p:nvSpPr>
          <p:cNvPr id="37891" name="Rectangle 3"/>
          <p:cNvSpPr>
            <a:spLocks noGrp="1" noChangeArrowheads="1"/>
          </p:cNvSpPr>
          <p:nvPr>
            <p:ph type="body" sz="half" idx="2"/>
          </p:nvPr>
        </p:nvSpPr>
        <p:spPr>
          <a:xfrm>
            <a:off x="685800" y="6103938"/>
            <a:ext cx="7772400" cy="525462"/>
          </a:xfrm>
        </p:spPr>
        <p:txBody>
          <a:bodyPr>
            <a:noAutofit/>
          </a:bodyPr>
          <a:lstStyle/>
          <a:p>
            <a:pPr>
              <a:lnSpc>
                <a:spcPct val="90000"/>
              </a:lnSpc>
              <a:spcBef>
                <a:spcPct val="0"/>
              </a:spcBef>
            </a:pPr>
            <a:r>
              <a:rPr lang="en-US" sz="1600" b="1" dirty="0"/>
              <a:t>Over the next quarter century, increases in urbanization will be almost entirely attributable to sub-Saharan Africa and Asia</a:t>
            </a:r>
          </a:p>
        </p:txBody>
      </p:sp>
    </p:spTree>
    <p:extLst>
      <p:ext uri="{BB962C8B-B14F-4D97-AF65-F5344CB8AC3E}">
        <p14:creationId xmlns:p14="http://schemas.microsoft.com/office/powerpoint/2010/main" val="4085178273"/>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siemens.com/innovation/pool/en/publikationen/publications_pof/PoF_Spring_2004/MegaCities/Facts_and_Forecasts/pof104art08fup2_117827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8624" y="476671"/>
            <a:ext cx="6959760" cy="586942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n the early days, Chapple flew the drone in busy areas, but he quickly realized that could be dangero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48" y="-41150"/>
            <a:ext cx="9270973" cy="68991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619672" y="620688"/>
            <a:ext cx="4248472" cy="646331"/>
          </a:xfrm>
          <a:prstGeom prst="rect">
            <a:avLst/>
          </a:prstGeom>
          <a:noFill/>
        </p:spPr>
        <p:txBody>
          <a:bodyPr wrap="square" rtlCol="0">
            <a:spAutoFit/>
          </a:bodyPr>
          <a:lstStyle/>
          <a:p>
            <a:r>
              <a:rPr lang="en-CA" sz="3600" b="1" dirty="0" smtClean="0"/>
              <a:t>Megacity Mumbai</a:t>
            </a:r>
            <a:endParaRPr lang="en-CA" sz="3600" b="1" dirty="0"/>
          </a:p>
        </p:txBody>
      </p:sp>
    </p:spTree>
    <p:extLst>
      <p:ext uri="{BB962C8B-B14F-4D97-AF65-F5344CB8AC3E}">
        <p14:creationId xmlns:p14="http://schemas.microsoft.com/office/powerpoint/2010/main" val="706128427"/>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CA"/>
              <a:t>Urban Growth is Speeding Up</a:t>
            </a:r>
            <a:endParaRPr lang="en-US"/>
          </a:p>
        </p:txBody>
      </p:sp>
      <p:sp>
        <p:nvSpPr>
          <p:cNvPr id="33795" name="Rectangle 3"/>
          <p:cNvSpPr>
            <a:spLocks noGrp="1" noChangeArrowheads="1"/>
          </p:cNvSpPr>
          <p:nvPr>
            <p:ph idx="1"/>
          </p:nvPr>
        </p:nvSpPr>
        <p:spPr>
          <a:xfrm>
            <a:off x="34925" y="1989138"/>
            <a:ext cx="9001125" cy="4525962"/>
          </a:xfrm>
        </p:spPr>
        <p:txBody>
          <a:bodyPr/>
          <a:lstStyle/>
          <a:p>
            <a:pPr>
              <a:buFontTx/>
              <a:buNone/>
            </a:pPr>
            <a:r>
              <a:rPr lang="en-CA" dirty="0"/>
              <a:t>  </a:t>
            </a:r>
            <a:r>
              <a:rPr lang="en-CA" b="1" i="1" dirty="0"/>
              <a:t>Time required to reach 2 million population:</a:t>
            </a:r>
          </a:p>
          <a:p>
            <a:pPr>
              <a:buFontTx/>
              <a:buNone/>
            </a:pPr>
            <a:endParaRPr lang="en-CA" sz="1400" b="1" i="1" dirty="0"/>
          </a:p>
          <a:p>
            <a:pPr>
              <a:buFontTx/>
              <a:buNone/>
            </a:pPr>
            <a:r>
              <a:rPr lang="en-CA" dirty="0"/>
              <a:t>		Rome, Italy	</a:t>
            </a:r>
            <a:r>
              <a:rPr lang="en-CA" dirty="0" smtClean="0"/>
              <a:t>         </a:t>
            </a:r>
            <a:r>
              <a:rPr lang="en-CA" dirty="0"/>
              <a:t>2000 years</a:t>
            </a:r>
            <a:endParaRPr lang="en-CA" sz="1600" i="1" dirty="0"/>
          </a:p>
          <a:p>
            <a:pPr>
              <a:buFontTx/>
              <a:buNone/>
            </a:pPr>
            <a:r>
              <a:rPr lang="en-CA" dirty="0"/>
              <a:t>		Vienna, Austria		400 years</a:t>
            </a:r>
          </a:p>
          <a:p>
            <a:pPr>
              <a:buFontTx/>
              <a:buNone/>
            </a:pPr>
            <a:r>
              <a:rPr lang="en-CA" dirty="0"/>
              <a:t>		Vancouver, B.C.		115 years</a:t>
            </a:r>
          </a:p>
          <a:p>
            <a:pPr>
              <a:buFontTx/>
              <a:buNone/>
            </a:pPr>
            <a:r>
              <a:rPr lang="en-CA" dirty="0"/>
              <a:t>		Shenzhen, China		  20 years		</a:t>
            </a:r>
            <a:endParaRPr lang="en-US" dirty="0"/>
          </a:p>
        </p:txBody>
      </p:sp>
    </p:spTree>
    <p:extLst>
      <p:ext uri="{BB962C8B-B14F-4D97-AF65-F5344CB8AC3E}">
        <p14:creationId xmlns:p14="http://schemas.microsoft.com/office/powerpoint/2010/main" val="1191807767"/>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628800"/>
            <a:ext cx="7772400" cy="1362075"/>
          </a:xfrm>
        </p:spPr>
        <p:txBody>
          <a:bodyPr>
            <a:normAutofit/>
          </a:bodyPr>
          <a:lstStyle/>
          <a:p>
            <a:r>
              <a:rPr lang="en-CA" sz="4800" b="1" dirty="0" smtClean="0"/>
              <a:t>II Origins and theories </a:t>
            </a:r>
            <a:endParaRPr lang="en-CA" sz="4800" b="1" dirty="0"/>
          </a:p>
        </p:txBody>
      </p:sp>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4282" y="428604"/>
            <a:ext cx="8643998" cy="6093976"/>
          </a:xfrm>
          <a:prstGeom prst="rect">
            <a:avLst/>
          </a:prstGeom>
          <a:noFill/>
        </p:spPr>
        <p:txBody>
          <a:bodyPr wrap="square" rtlCol="0">
            <a:spAutoFit/>
          </a:bodyPr>
          <a:lstStyle/>
          <a:p>
            <a:r>
              <a:rPr lang="en-CA" sz="6000" b="1" dirty="0" smtClean="0"/>
              <a:t>Origins and Theories</a:t>
            </a:r>
          </a:p>
          <a:p>
            <a:endParaRPr lang="en-CA" dirty="0" smtClean="0"/>
          </a:p>
          <a:p>
            <a:pPr marL="342900" indent="-342900">
              <a:buAutoNum type="arabicPeriod"/>
            </a:pPr>
            <a:r>
              <a:rPr lang="en-CA" sz="3200" b="1" dirty="0" smtClean="0"/>
              <a:t>Modernization</a:t>
            </a:r>
          </a:p>
          <a:p>
            <a:pPr marL="342900" indent="-342900">
              <a:buAutoNum type="arabicPeriod"/>
            </a:pPr>
            <a:r>
              <a:rPr lang="en-CA" sz="3200" b="1" dirty="0" smtClean="0"/>
              <a:t>International Political Economy</a:t>
            </a:r>
          </a:p>
          <a:p>
            <a:pPr marL="1257300" lvl="2" indent="-342900">
              <a:buFont typeface="Arial" pitchFamily="34" charset="0"/>
              <a:buChar char="•"/>
            </a:pPr>
            <a:r>
              <a:rPr lang="en-CA" sz="3200" b="1" dirty="0" smtClean="0"/>
              <a:t>Colonialism, mercantilism</a:t>
            </a:r>
          </a:p>
          <a:p>
            <a:pPr marL="1257300" lvl="2" indent="-342900">
              <a:buFont typeface="Arial" pitchFamily="34" charset="0"/>
              <a:buChar char="•"/>
            </a:pPr>
            <a:r>
              <a:rPr lang="en-CA" sz="3200" b="1" dirty="0" smtClean="0"/>
              <a:t>Economic disparity</a:t>
            </a:r>
          </a:p>
          <a:p>
            <a:pPr marL="1257300" lvl="2" indent="-342900">
              <a:buFont typeface="Arial" pitchFamily="34" charset="0"/>
              <a:buChar char="•"/>
            </a:pPr>
            <a:r>
              <a:rPr lang="en-CA" sz="3200" b="1" dirty="0" smtClean="0"/>
              <a:t>Urban Bias</a:t>
            </a:r>
          </a:p>
          <a:p>
            <a:pPr marL="342900" indent="-342900">
              <a:buAutoNum type="arabicPeriod"/>
            </a:pPr>
            <a:r>
              <a:rPr lang="en-CA" sz="3200" b="1" dirty="0" smtClean="0"/>
              <a:t>Convergence and Divergence</a:t>
            </a:r>
          </a:p>
          <a:p>
            <a:pPr marL="342900" indent="-342900">
              <a:buAutoNum type="arabicPeriod"/>
            </a:pPr>
            <a:r>
              <a:rPr lang="en-CA" sz="3200" b="1" dirty="0" smtClean="0"/>
              <a:t>Conservation and Dissolution</a:t>
            </a:r>
          </a:p>
          <a:p>
            <a:pPr marL="342900" indent="-342900">
              <a:buAutoNum type="arabicPeriod"/>
            </a:pPr>
            <a:r>
              <a:rPr lang="en-CA" sz="3200" b="1" dirty="0" smtClean="0"/>
              <a:t>Theory of Rural Mobility</a:t>
            </a:r>
          </a:p>
          <a:p>
            <a:pPr marL="342900" indent="-342900">
              <a:buAutoNum type="arabicPeriod"/>
            </a:pPr>
            <a:r>
              <a:rPr lang="en-CA" sz="3200" b="1" dirty="0" smtClean="0"/>
              <a:t>Theory of Resistance</a:t>
            </a:r>
          </a:p>
          <a:p>
            <a:pPr marL="342900" indent="-342900">
              <a:buAutoNum type="arabicPeriod"/>
            </a:pPr>
            <a:endParaRPr lang="en-CA" sz="2400" dirty="0" smtClean="0"/>
          </a:p>
        </p:txBody>
      </p:sp>
    </p:spTree>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43042" y="714356"/>
            <a:ext cx="7000924" cy="5201424"/>
          </a:xfrm>
          <a:prstGeom prst="rect">
            <a:avLst/>
          </a:prstGeom>
          <a:noFill/>
        </p:spPr>
        <p:txBody>
          <a:bodyPr wrap="square" rtlCol="0">
            <a:spAutoFit/>
          </a:bodyPr>
          <a:lstStyle/>
          <a:p>
            <a:r>
              <a:rPr lang="en-CA" sz="4400" b="1" dirty="0" smtClean="0"/>
              <a:t>Modernization  Theory</a:t>
            </a:r>
          </a:p>
          <a:p>
            <a:endParaRPr lang="en-CA" dirty="0" smtClean="0"/>
          </a:p>
          <a:p>
            <a:pPr>
              <a:buFont typeface="Arial" pitchFamily="34" charset="0"/>
              <a:buChar char="•"/>
            </a:pPr>
            <a:r>
              <a:rPr lang="en-CA" sz="2800" dirty="0" smtClean="0"/>
              <a:t>Neo-classical</a:t>
            </a:r>
          </a:p>
          <a:p>
            <a:endParaRPr lang="en-CA" sz="2800" dirty="0" smtClean="0"/>
          </a:p>
          <a:p>
            <a:pPr>
              <a:buFont typeface="Arial" pitchFamily="34" charset="0"/>
              <a:buChar char="•"/>
            </a:pPr>
            <a:r>
              <a:rPr lang="en-CA" sz="2800" dirty="0" smtClean="0"/>
              <a:t>Transition: preindustrial to industrial</a:t>
            </a:r>
          </a:p>
          <a:p>
            <a:endParaRPr lang="en-CA" sz="2800" dirty="0" smtClean="0"/>
          </a:p>
          <a:p>
            <a:pPr>
              <a:buFont typeface="Arial" pitchFamily="34" charset="0"/>
              <a:buChar char="•"/>
            </a:pPr>
            <a:r>
              <a:rPr lang="en-CA" sz="2800" dirty="0" smtClean="0"/>
              <a:t>Capitalist markets</a:t>
            </a:r>
          </a:p>
          <a:p>
            <a:endParaRPr lang="en-CA" sz="2800" dirty="0" smtClean="0"/>
          </a:p>
          <a:p>
            <a:pPr>
              <a:buFont typeface="Arial" pitchFamily="34" charset="0"/>
              <a:buChar char="•"/>
            </a:pPr>
            <a:r>
              <a:rPr lang="en-CA" sz="2800" dirty="0" smtClean="0"/>
              <a:t>Cultural changes occur</a:t>
            </a:r>
          </a:p>
          <a:p>
            <a:endParaRPr lang="en-CA" sz="2800" dirty="0" smtClean="0"/>
          </a:p>
          <a:p>
            <a:pPr>
              <a:buFont typeface="Arial" pitchFamily="34" charset="0"/>
              <a:buChar char="•"/>
            </a:pPr>
            <a:r>
              <a:rPr lang="en-CA" sz="2800" dirty="0" smtClean="0"/>
              <a:t>Primary – secondary – (tertiary)</a:t>
            </a:r>
          </a:p>
          <a:p>
            <a:endParaRPr lang="en-CA" dirty="0"/>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0166" y="1500174"/>
            <a:ext cx="4429156" cy="1569660"/>
          </a:xfrm>
          <a:prstGeom prst="rect">
            <a:avLst/>
          </a:prstGeom>
          <a:noFill/>
        </p:spPr>
        <p:txBody>
          <a:bodyPr wrap="square" rtlCol="0">
            <a:spAutoFit/>
          </a:bodyPr>
          <a:lstStyle/>
          <a:p>
            <a:r>
              <a:rPr lang="en-CA" sz="2400" u="sng" dirty="0" smtClean="0"/>
              <a:t>Dualistic structure</a:t>
            </a:r>
            <a:r>
              <a:rPr lang="en-CA" sz="2400" dirty="0" smtClean="0"/>
              <a:t>: </a:t>
            </a:r>
            <a:r>
              <a:rPr lang="en-CA" sz="2400" i="1" dirty="0" smtClean="0"/>
              <a:t>a modern , developed, westernized sector co-existing with a traditional ‘underdeveloped’ sector.</a:t>
            </a:r>
            <a:endParaRPr lang="en-CA" sz="2400" i="1" dirty="0"/>
          </a:p>
        </p:txBody>
      </p:sp>
      <p:sp>
        <p:nvSpPr>
          <p:cNvPr id="3" name="TextBox 2"/>
          <p:cNvSpPr txBox="1"/>
          <p:nvPr/>
        </p:nvSpPr>
        <p:spPr>
          <a:xfrm>
            <a:off x="1500166" y="3357562"/>
            <a:ext cx="5072098" cy="1200329"/>
          </a:xfrm>
          <a:prstGeom prst="rect">
            <a:avLst/>
          </a:prstGeom>
          <a:noFill/>
        </p:spPr>
        <p:txBody>
          <a:bodyPr wrap="square" rtlCol="0">
            <a:spAutoFit/>
          </a:bodyPr>
          <a:lstStyle/>
          <a:p>
            <a:r>
              <a:rPr lang="en-CA" sz="2400" u="sng" dirty="0" smtClean="0"/>
              <a:t>Hierarchical diffusion</a:t>
            </a:r>
            <a:r>
              <a:rPr lang="en-CA" sz="2400" dirty="0" smtClean="0"/>
              <a:t>: </a:t>
            </a:r>
            <a:r>
              <a:rPr lang="en-CA" sz="2400" i="1" dirty="0" smtClean="0"/>
              <a:t>Over time modernization will diffuse to most of the country.</a:t>
            </a:r>
            <a:endParaRPr lang="en-CA" sz="2400" i="1" dirty="0"/>
          </a:p>
        </p:txBody>
      </p:sp>
      <p:sp>
        <p:nvSpPr>
          <p:cNvPr id="4" name="TextBox 3"/>
          <p:cNvSpPr txBox="1"/>
          <p:nvPr/>
        </p:nvSpPr>
        <p:spPr>
          <a:xfrm>
            <a:off x="857224" y="571480"/>
            <a:ext cx="6643734" cy="707886"/>
          </a:xfrm>
          <a:prstGeom prst="rect">
            <a:avLst/>
          </a:prstGeom>
          <a:noFill/>
        </p:spPr>
        <p:txBody>
          <a:bodyPr wrap="square" rtlCol="0">
            <a:spAutoFit/>
          </a:bodyPr>
          <a:lstStyle/>
          <a:p>
            <a:r>
              <a:rPr lang="en-CA" sz="4000" dirty="0" smtClean="0"/>
              <a:t>  </a:t>
            </a:r>
            <a:r>
              <a:rPr lang="en-CA" sz="4000" b="1" dirty="0" smtClean="0"/>
              <a:t>Modernization  Theory</a:t>
            </a:r>
            <a:endParaRPr lang="en-CA" sz="4000" b="1" dirty="0"/>
          </a:p>
        </p:txBody>
      </p:sp>
    </p:spTree>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43042" y="714356"/>
            <a:ext cx="7000924" cy="5262979"/>
          </a:xfrm>
          <a:prstGeom prst="rect">
            <a:avLst/>
          </a:prstGeom>
          <a:noFill/>
        </p:spPr>
        <p:txBody>
          <a:bodyPr wrap="square" rtlCol="0">
            <a:spAutoFit/>
          </a:bodyPr>
          <a:lstStyle/>
          <a:p>
            <a:r>
              <a:rPr lang="en-CA" sz="4400" b="1" dirty="0" smtClean="0"/>
              <a:t>Modernization  Theory</a:t>
            </a:r>
          </a:p>
          <a:p>
            <a:endParaRPr lang="en-CA" dirty="0" smtClean="0"/>
          </a:p>
          <a:p>
            <a:pPr>
              <a:buFont typeface="Arial" pitchFamily="34" charset="0"/>
              <a:buChar char="•"/>
            </a:pPr>
            <a:r>
              <a:rPr lang="en-CA" sz="2800" dirty="0" smtClean="0"/>
              <a:t>Disparities – push factor</a:t>
            </a:r>
          </a:p>
          <a:p>
            <a:endParaRPr lang="en-CA" sz="2800" dirty="0" smtClean="0"/>
          </a:p>
          <a:p>
            <a:pPr>
              <a:buFont typeface="Arial" pitchFamily="34" charset="0"/>
              <a:buChar char="•"/>
            </a:pPr>
            <a:r>
              <a:rPr lang="en-CA" sz="2800" dirty="0" smtClean="0"/>
              <a:t>Urban primacy</a:t>
            </a:r>
          </a:p>
          <a:p>
            <a:endParaRPr lang="en-CA" sz="2800" dirty="0" smtClean="0"/>
          </a:p>
          <a:p>
            <a:pPr>
              <a:buFont typeface="Arial" pitchFamily="34" charset="0"/>
              <a:buChar char="•"/>
            </a:pPr>
            <a:r>
              <a:rPr lang="en-CA" sz="2800" dirty="0" smtClean="0"/>
              <a:t>Some LDC:  </a:t>
            </a:r>
            <a:r>
              <a:rPr lang="en-CA" sz="3200" dirty="0" smtClean="0"/>
              <a:t>+</a:t>
            </a:r>
            <a:r>
              <a:rPr lang="en-CA" sz="2000" dirty="0" err="1" smtClean="0"/>
              <a:t>ve</a:t>
            </a:r>
            <a:r>
              <a:rPr lang="en-CA" sz="2800" dirty="0" smtClean="0"/>
              <a:t> evidence</a:t>
            </a:r>
          </a:p>
          <a:p>
            <a:endParaRPr lang="en-CA" sz="2800" dirty="0" smtClean="0"/>
          </a:p>
          <a:p>
            <a:pPr>
              <a:buFont typeface="Arial" pitchFamily="34" charset="0"/>
              <a:buChar char="•"/>
            </a:pPr>
            <a:r>
              <a:rPr lang="en-CA" sz="2800" dirty="0" smtClean="0"/>
              <a:t>Others (Africa): theory unproven</a:t>
            </a:r>
          </a:p>
          <a:p>
            <a:endParaRPr lang="en-CA" sz="2800" dirty="0" smtClean="0"/>
          </a:p>
          <a:p>
            <a:pPr>
              <a:buFont typeface="Arial" pitchFamily="34" charset="0"/>
              <a:buChar char="•"/>
            </a:pPr>
            <a:r>
              <a:rPr lang="en-CA" sz="2800" dirty="0" smtClean="0"/>
              <a:t>Primary – secondary – (tertiary)</a:t>
            </a:r>
          </a:p>
          <a:p>
            <a:endParaRPr lang="en-CA" dirty="0"/>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714356"/>
            <a:ext cx="8429684" cy="5878532"/>
          </a:xfrm>
          <a:prstGeom prst="rect">
            <a:avLst/>
          </a:prstGeom>
          <a:noFill/>
        </p:spPr>
        <p:txBody>
          <a:bodyPr wrap="square" rtlCol="0">
            <a:spAutoFit/>
          </a:bodyPr>
          <a:lstStyle/>
          <a:p>
            <a:r>
              <a:rPr lang="en-CA" sz="4400" b="1" dirty="0" smtClean="0"/>
              <a:t>International Political Economy</a:t>
            </a:r>
          </a:p>
          <a:p>
            <a:endParaRPr lang="en-CA" dirty="0" smtClean="0"/>
          </a:p>
          <a:p>
            <a:pPr>
              <a:buFont typeface="Arial" pitchFamily="34" charset="0"/>
              <a:buChar char="•"/>
            </a:pPr>
            <a:r>
              <a:rPr lang="en-CA" sz="2800" dirty="0" smtClean="0"/>
              <a:t>Inadequacies of ‘modernization’</a:t>
            </a:r>
          </a:p>
          <a:p>
            <a:endParaRPr lang="en-CA" sz="2800" dirty="0" smtClean="0"/>
          </a:p>
          <a:p>
            <a:pPr marL="514350" indent="-514350">
              <a:buAutoNum type="arabicPeriod"/>
            </a:pPr>
            <a:r>
              <a:rPr lang="en-CA" sz="2800" dirty="0" smtClean="0"/>
              <a:t>Colonialism/ mercantilism</a:t>
            </a:r>
          </a:p>
          <a:p>
            <a:pPr marL="514350" indent="-514350"/>
            <a:endParaRPr lang="en-CA" sz="2800" dirty="0" smtClean="0"/>
          </a:p>
          <a:p>
            <a:pPr marL="1428750" lvl="2" indent="-514350">
              <a:buFont typeface="Arial" pitchFamily="34" charset="0"/>
              <a:buChar char="•"/>
            </a:pPr>
            <a:r>
              <a:rPr lang="en-CA" sz="2800" dirty="0" smtClean="0"/>
              <a:t>colonial power build the bulk of the city</a:t>
            </a:r>
          </a:p>
          <a:p>
            <a:pPr marL="1428750" lvl="2" indent="-514350">
              <a:buFont typeface="Arial" pitchFamily="34" charset="0"/>
              <a:buChar char="•"/>
            </a:pPr>
            <a:r>
              <a:rPr lang="en-CA" sz="2800" dirty="0" smtClean="0"/>
              <a:t>built to ‘serve’</a:t>
            </a:r>
          </a:p>
          <a:p>
            <a:pPr marL="1428750" lvl="2" indent="-514350">
              <a:buFont typeface="Arial" pitchFamily="34" charset="0"/>
              <a:buChar char="•"/>
            </a:pPr>
            <a:r>
              <a:rPr lang="en-CA" sz="2800" dirty="0" smtClean="0"/>
              <a:t>conduits of extraction</a:t>
            </a:r>
          </a:p>
          <a:p>
            <a:endParaRPr lang="en-CA" sz="2800" dirty="0" smtClean="0"/>
          </a:p>
          <a:p>
            <a:pPr>
              <a:buFont typeface="Arial" pitchFamily="34" charset="0"/>
              <a:buChar char="•"/>
            </a:pPr>
            <a:endParaRPr lang="en-CA" sz="2800" dirty="0" smtClean="0"/>
          </a:p>
          <a:p>
            <a:endParaRPr lang="en-CA" dirty="0"/>
          </a:p>
        </p:txBody>
      </p:sp>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1538" y="428604"/>
            <a:ext cx="7358114" cy="4924425"/>
          </a:xfrm>
          <a:prstGeom prst="rect">
            <a:avLst/>
          </a:prstGeom>
          <a:noFill/>
        </p:spPr>
        <p:txBody>
          <a:bodyPr wrap="square" rtlCol="0">
            <a:spAutoFit/>
          </a:bodyPr>
          <a:lstStyle/>
          <a:p>
            <a:r>
              <a:rPr lang="en-CA" sz="4000" b="1" dirty="0" smtClean="0"/>
              <a:t>International Political Economy</a:t>
            </a:r>
          </a:p>
          <a:p>
            <a:endParaRPr lang="en-CA" dirty="0" smtClean="0"/>
          </a:p>
          <a:p>
            <a:pPr>
              <a:buFont typeface="Arial" pitchFamily="34" charset="0"/>
              <a:buChar char="•"/>
            </a:pPr>
            <a:r>
              <a:rPr lang="en-CA" sz="2400" dirty="0" smtClean="0"/>
              <a:t>Mercantilist model:</a:t>
            </a:r>
          </a:p>
          <a:p>
            <a:pPr>
              <a:buFont typeface="Arial" pitchFamily="34" charset="0"/>
              <a:buChar char="•"/>
            </a:pPr>
            <a:endParaRPr lang="en-CA" sz="2400" dirty="0" smtClean="0"/>
          </a:p>
          <a:p>
            <a:pPr>
              <a:buFont typeface="Arial" pitchFamily="34" charset="0"/>
              <a:buChar char="•"/>
            </a:pPr>
            <a:r>
              <a:rPr lang="en-CA" sz="2400" dirty="0" smtClean="0"/>
              <a:t>James Vance (1970)</a:t>
            </a:r>
          </a:p>
          <a:p>
            <a:pPr>
              <a:buFont typeface="Arial" pitchFamily="34" charset="0"/>
              <a:buChar char="•"/>
            </a:pPr>
            <a:endParaRPr lang="en-CA" sz="2400" dirty="0" smtClean="0"/>
          </a:p>
          <a:p>
            <a:pPr>
              <a:buFont typeface="Arial" pitchFamily="34" charset="0"/>
              <a:buChar char="•"/>
            </a:pPr>
            <a:r>
              <a:rPr lang="en-CA" sz="2400" dirty="0" err="1" smtClean="0"/>
              <a:t>Metropole</a:t>
            </a:r>
            <a:endParaRPr lang="en-CA" sz="2400" dirty="0" smtClean="0"/>
          </a:p>
          <a:p>
            <a:pPr>
              <a:buFont typeface="Arial" pitchFamily="34" charset="0"/>
              <a:buChar char="•"/>
            </a:pPr>
            <a:endParaRPr lang="en-CA" sz="2400" dirty="0" smtClean="0"/>
          </a:p>
          <a:p>
            <a:pPr>
              <a:buFont typeface="Arial" pitchFamily="34" charset="0"/>
              <a:buChar char="•"/>
            </a:pPr>
            <a:r>
              <a:rPr lang="en-CA" sz="2400" dirty="0" smtClean="0"/>
              <a:t>Port – bridges  interior of colony with colonizer</a:t>
            </a:r>
          </a:p>
          <a:p>
            <a:pPr>
              <a:buFont typeface="Arial" pitchFamily="34" charset="0"/>
              <a:buChar char="•"/>
            </a:pPr>
            <a:endParaRPr lang="en-CA" sz="2400" dirty="0" smtClean="0"/>
          </a:p>
          <a:p>
            <a:pPr>
              <a:buFont typeface="Arial" pitchFamily="34" charset="0"/>
              <a:buChar char="•"/>
            </a:pPr>
            <a:r>
              <a:rPr lang="en-CA" sz="2400" dirty="0" smtClean="0"/>
              <a:t>Sugar from Barbados : from plantation to kitchen</a:t>
            </a:r>
            <a:endParaRPr lang="en-CA" sz="2400" dirty="0"/>
          </a:p>
        </p:txBody>
      </p:sp>
    </p:spTree>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portscenter.com/img/country/Barbados_07.gif"/>
          <p:cNvPicPr>
            <a:picLocks noChangeAspect="1" noChangeArrowheads="1"/>
          </p:cNvPicPr>
          <p:nvPr/>
        </p:nvPicPr>
        <p:blipFill>
          <a:blip r:embed="rId3" cstate="print"/>
          <a:srcRect/>
          <a:stretch>
            <a:fillRect/>
          </a:stretch>
        </p:blipFill>
        <p:spPr bwMode="auto">
          <a:xfrm>
            <a:off x="428596" y="357167"/>
            <a:ext cx="3571900" cy="2786082"/>
          </a:xfrm>
          <a:prstGeom prst="rect">
            <a:avLst/>
          </a:prstGeom>
          <a:noFill/>
        </p:spPr>
      </p:pic>
      <p:pic>
        <p:nvPicPr>
          <p:cNvPr id="1028" name="Picture 4" descr="Barbados on World Map"/>
          <p:cNvPicPr>
            <a:picLocks noChangeAspect="1" noChangeArrowheads="1"/>
          </p:cNvPicPr>
          <p:nvPr/>
        </p:nvPicPr>
        <p:blipFill>
          <a:blip r:embed="rId4" cstate="print"/>
          <a:srcRect/>
          <a:stretch>
            <a:fillRect/>
          </a:stretch>
        </p:blipFill>
        <p:spPr bwMode="auto">
          <a:xfrm>
            <a:off x="3357554" y="2928934"/>
            <a:ext cx="5286380" cy="3214710"/>
          </a:xfrm>
          <a:prstGeom prst="rect">
            <a:avLst/>
          </a:prstGeom>
          <a:noFill/>
        </p:spPr>
      </p:pic>
      <p:pic>
        <p:nvPicPr>
          <p:cNvPr id="1030" name="Picture 6" descr="Barbados Map"/>
          <p:cNvPicPr>
            <a:picLocks noChangeAspect="1" noChangeArrowheads="1"/>
          </p:cNvPicPr>
          <p:nvPr/>
        </p:nvPicPr>
        <p:blipFill>
          <a:blip r:embed="rId5" cstate="print"/>
          <a:srcRect/>
          <a:stretch>
            <a:fillRect/>
          </a:stretch>
        </p:blipFill>
        <p:spPr bwMode="auto">
          <a:xfrm>
            <a:off x="4286248" y="285728"/>
            <a:ext cx="3133725" cy="2500330"/>
          </a:xfrm>
          <a:prstGeom prst="rect">
            <a:avLst/>
          </a:prstGeom>
          <a:noFill/>
        </p:spPr>
      </p:pic>
      <p:sp>
        <p:nvSpPr>
          <p:cNvPr id="5" name="TextBox 4"/>
          <p:cNvSpPr txBox="1"/>
          <p:nvPr/>
        </p:nvSpPr>
        <p:spPr>
          <a:xfrm>
            <a:off x="714348" y="3929066"/>
            <a:ext cx="2214578" cy="1938992"/>
          </a:xfrm>
          <a:prstGeom prst="rect">
            <a:avLst/>
          </a:prstGeom>
          <a:noFill/>
        </p:spPr>
        <p:txBody>
          <a:bodyPr wrap="square" rtlCol="0">
            <a:spAutoFit/>
          </a:bodyPr>
          <a:lstStyle/>
          <a:p>
            <a:r>
              <a:rPr lang="en-CA" sz="2000" b="1" dirty="0" smtClean="0"/>
              <a:t>Barbados: population follows the establishment of colonial ports</a:t>
            </a:r>
            <a:endParaRPr lang="en-CA" sz="2000" b="1" dirty="0"/>
          </a:p>
        </p:txBody>
      </p:sp>
    </p:spTree>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3.bp.blogspot.com/_D8uQZPdeHVw/SwD6vDwgteI/AAAAAAAACqg/5dbdCkYx59g/s320/IMG_2994.JPG"/>
          <p:cNvPicPr>
            <a:picLocks noChangeAspect="1" noChangeArrowheads="1"/>
          </p:cNvPicPr>
          <p:nvPr/>
        </p:nvPicPr>
        <p:blipFill>
          <a:blip r:embed="rId3" cstate="print"/>
          <a:srcRect/>
          <a:stretch>
            <a:fillRect/>
          </a:stretch>
        </p:blipFill>
        <p:spPr bwMode="auto">
          <a:xfrm>
            <a:off x="1071538" y="428604"/>
            <a:ext cx="6929486" cy="4714908"/>
          </a:xfrm>
          <a:prstGeom prst="rect">
            <a:avLst/>
          </a:prstGeom>
          <a:noFill/>
        </p:spPr>
      </p:pic>
      <p:sp>
        <p:nvSpPr>
          <p:cNvPr id="4" name="TextBox 3"/>
          <p:cNvSpPr txBox="1"/>
          <p:nvPr/>
        </p:nvSpPr>
        <p:spPr>
          <a:xfrm>
            <a:off x="857224" y="5500702"/>
            <a:ext cx="7929618" cy="400110"/>
          </a:xfrm>
          <a:prstGeom prst="rect">
            <a:avLst/>
          </a:prstGeom>
          <a:noFill/>
        </p:spPr>
        <p:txBody>
          <a:bodyPr wrap="square" rtlCol="0">
            <a:spAutoFit/>
          </a:bodyPr>
          <a:lstStyle/>
          <a:p>
            <a:r>
              <a:rPr lang="en-CA" sz="2000" b="1" dirty="0" smtClean="0"/>
              <a:t>Former colonial administrative building, Dar </a:t>
            </a:r>
            <a:r>
              <a:rPr lang="en-CA" sz="2000" b="1" dirty="0" err="1" smtClean="0"/>
              <a:t>es</a:t>
            </a:r>
            <a:r>
              <a:rPr lang="en-CA" sz="2000" b="1" dirty="0" smtClean="0"/>
              <a:t> Salaam</a:t>
            </a:r>
            <a:endParaRPr lang="en-CA" sz="2000" b="1" dirty="0"/>
          </a:p>
        </p:txBody>
      </p:sp>
    </p:spTree>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14414" y="1214422"/>
            <a:ext cx="6500858" cy="3754874"/>
          </a:xfrm>
          <a:prstGeom prst="rect">
            <a:avLst/>
          </a:prstGeom>
          <a:noFill/>
        </p:spPr>
        <p:txBody>
          <a:bodyPr wrap="square" rtlCol="0">
            <a:spAutoFit/>
          </a:bodyPr>
          <a:lstStyle/>
          <a:p>
            <a:r>
              <a:rPr lang="en-CA" sz="4000" b="1" dirty="0" smtClean="0"/>
              <a:t>International Political Economy</a:t>
            </a:r>
          </a:p>
          <a:p>
            <a:endParaRPr lang="en-CA" dirty="0" smtClean="0"/>
          </a:p>
          <a:p>
            <a:r>
              <a:rPr lang="en-CA" sz="2800" dirty="0" smtClean="0"/>
              <a:t>2. Economic Disparity</a:t>
            </a:r>
          </a:p>
          <a:p>
            <a:endParaRPr lang="en-CA" sz="2800" dirty="0" smtClean="0"/>
          </a:p>
          <a:p>
            <a:pPr lvl="2">
              <a:buFont typeface="Arial" pitchFamily="34" charset="0"/>
              <a:buChar char="•"/>
            </a:pPr>
            <a:r>
              <a:rPr lang="en-CA" sz="2800" dirty="0" err="1" smtClean="0"/>
              <a:t>neocolonialism</a:t>
            </a:r>
            <a:r>
              <a:rPr lang="en-CA" sz="2800" dirty="0" smtClean="0"/>
              <a:t>	</a:t>
            </a:r>
          </a:p>
          <a:p>
            <a:pPr lvl="2">
              <a:buFont typeface="Arial" pitchFamily="34" charset="0"/>
              <a:buChar char="•"/>
            </a:pPr>
            <a:r>
              <a:rPr lang="en-CA" sz="2800" dirty="0" smtClean="0"/>
              <a:t>continued dependence</a:t>
            </a:r>
          </a:p>
          <a:p>
            <a:pPr lvl="2">
              <a:buFont typeface="Arial" pitchFamily="34" charset="0"/>
              <a:buChar char="•"/>
            </a:pPr>
            <a:r>
              <a:rPr lang="en-CA" sz="2800" dirty="0" smtClean="0"/>
              <a:t>commodity export economy (</a:t>
            </a:r>
            <a:r>
              <a:rPr lang="en-CA" sz="2800" dirty="0" err="1" smtClean="0"/>
              <a:t>cee</a:t>
            </a:r>
            <a:r>
              <a:rPr lang="en-CA" sz="2800" dirty="0" smtClean="0"/>
              <a:t>)</a:t>
            </a:r>
            <a:endParaRPr lang="en-CA" sz="2800" dirty="0"/>
          </a:p>
        </p:txBody>
      </p:sp>
    </p:spTree>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http://tabloide.eurofull.com/imagenes/Andre%20Gunder%20Frank.jpg"/>
          <p:cNvPicPr>
            <a:picLocks noChangeAspect="1" noChangeArrowheads="1"/>
          </p:cNvPicPr>
          <p:nvPr/>
        </p:nvPicPr>
        <p:blipFill>
          <a:blip r:embed="rId3" cstate="print"/>
          <a:srcRect/>
          <a:stretch>
            <a:fillRect/>
          </a:stretch>
        </p:blipFill>
        <p:spPr bwMode="auto">
          <a:xfrm>
            <a:off x="1428728" y="357166"/>
            <a:ext cx="5929354" cy="4214842"/>
          </a:xfrm>
          <a:prstGeom prst="rect">
            <a:avLst/>
          </a:prstGeom>
          <a:noFill/>
        </p:spPr>
      </p:pic>
      <p:sp>
        <p:nvSpPr>
          <p:cNvPr id="5" name="TextBox 4"/>
          <p:cNvSpPr txBox="1"/>
          <p:nvPr/>
        </p:nvSpPr>
        <p:spPr>
          <a:xfrm>
            <a:off x="1214414" y="4786322"/>
            <a:ext cx="7358114" cy="830997"/>
          </a:xfrm>
          <a:prstGeom prst="rect">
            <a:avLst/>
          </a:prstGeom>
          <a:noFill/>
        </p:spPr>
        <p:txBody>
          <a:bodyPr wrap="square" rtlCol="0">
            <a:spAutoFit/>
          </a:bodyPr>
          <a:lstStyle/>
          <a:p>
            <a:r>
              <a:rPr lang="en-CA" sz="2400" b="1" dirty="0" smtClean="0"/>
              <a:t>Dependency theorist Andre </a:t>
            </a:r>
            <a:r>
              <a:rPr lang="en-CA" sz="2400" b="1" dirty="0" err="1" smtClean="0"/>
              <a:t>Gunder</a:t>
            </a:r>
            <a:r>
              <a:rPr lang="en-CA" sz="2400" b="1" dirty="0" smtClean="0"/>
              <a:t> Frank</a:t>
            </a:r>
          </a:p>
          <a:p>
            <a:r>
              <a:rPr lang="en-CA" sz="2400" b="1" dirty="0" smtClean="0"/>
              <a:t>“</a:t>
            </a:r>
            <a:r>
              <a:rPr lang="en-CA" sz="2400" b="1" i="1" dirty="0" smtClean="0"/>
              <a:t>the development of underdevelopment</a:t>
            </a:r>
            <a:r>
              <a:rPr lang="en-CA" sz="2400" b="1" dirty="0" smtClean="0"/>
              <a:t>”</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786" y="1357298"/>
            <a:ext cx="7500990" cy="4493538"/>
          </a:xfrm>
          <a:prstGeom prst="rect">
            <a:avLst/>
          </a:prstGeom>
          <a:noFill/>
        </p:spPr>
        <p:txBody>
          <a:bodyPr wrap="square" rtlCol="0">
            <a:spAutoFit/>
          </a:bodyPr>
          <a:lstStyle/>
          <a:p>
            <a:r>
              <a:rPr lang="en-CA" sz="3600" b="1" dirty="0" smtClean="0"/>
              <a:t>International Political Economy</a:t>
            </a:r>
          </a:p>
          <a:p>
            <a:endParaRPr lang="en-CA" dirty="0" smtClean="0"/>
          </a:p>
          <a:p>
            <a:r>
              <a:rPr lang="en-CA" sz="2800" dirty="0" smtClean="0"/>
              <a:t>3. Urban Bias</a:t>
            </a:r>
          </a:p>
          <a:p>
            <a:endParaRPr lang="en-CA" sz="2800" dirty="0" smtClean="0"/>
          </a:p>
          <a:p>
            <a:pPr lvl="2">
              <a:buFont typeface="Arial" pitchFamily="34" charset="0"/>
              <a:buChar char="•"/>
            </a:pPr>
            <a:r>
              <a:rPr lang="en-CA" sz="2800" dirty="0" smtClean="0"/>
              <a:t>Industry drives urbanization</a:t>
            </a:r>
          </a:p>
          <a:p>
            <a:pPr lvl="2">
              <a:buFont typeface="Arial" pitchFamily="34" charset="0"/>
              <a:buChar char="•"/>
            </a:pPr>
            <a:r>
              <a:rPr lang="en-CA" sz="2800" dirty="0" smtClean="0"/>
              <a:t>Favouritism and preference</a:t>
            </a:r>
          </a:p>
          <a:p>
            <a:pPr lvl="2">
              <a:buFont typeface="Arial" pitchFamily="34" charset="0"/>
              <a:buChar char="•"/>
            </a:pPr>
            <a:r>
              <a:rPr lang="en-CA" sz="2800" dirty="0" smtClean="0"/>
              <a:t>Ecuador: binary system</a:t>
            </a:r>
          </a:p>
          <a:p>
            <a:pPr lvl="2">
              <a:buFont typeface="Arial" pitchFamily="34" charset="0"/>
              <a:buChar char="•"/>
            </a:pPr>
            <a:r>
              <a:rPr lang="en-CA" sz="2800" dirty="0" smtClean="0"/>
              <a:t>More pronounced in LDCs</a:t>
            </a:r>
          </a:p>
          <a:p>
            <a:pPr lvl="2">
              <a:buFont typeface="Arial" pitchFamily="34" charset="0"/>
              <a:buChar char="•"/>
            </a:pPr>
            <a:r>
              <a:rPr lang="en-CA" sz="2800" dirty="0" smtClean="0"/>
              <a:t>Hard to measure</a:t>
            </a:r>
            <a:endParaRPr lang="en-CA" sz="2800" dirty="0"/>
          </a:p>
        </p:txBody>
      </p:sp>
    </p:spTree>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eeri.org/site/images/stories/political_maps/ecuador_political.gif"/>
          <p:cNvPicPr>
            <a:picLocks noChangeAspect="1" noChangeArrowheads="1"/>
          </p:cNvPicPr>
          <p:nvPr/>
        </p:nvPicPr>
        <p:blipFill>
          <a:blip r:embed="rId3" cstate="print"/>
          <a:srcRect/>
          <a:stretch>
            <a:fillRect/>
          </a:stretch>
        </p:blipFill>
        <p:spPr bwMode="auto">
          <a:xfrm>
            <a:off x="714348" y="428604"/>
            <a:ext cx="7643866" cy="5143536"/>
          </a:xfrm>
          <a:prstGeom prst="rect">
            <a:avLst/>
          </a:prstGeom>
          <a:noFill/>
        </p:spPr>
      </p:pic>
      <p:cxnSp>
        <p:nvCxnSpPr>
          <p:cNvPr id="4" name="Straight Arrow Connector 3"/>
          <p:cNvCxnSpPr/>
          <p:nvPr/>
        </p:nvCxnSpPr>
        <p:spPr>
          <a:xfrm rot="16200000" flipH="1">
            <a:off x="5357818" y="1857364"/>
            <a:ext cx="142876" cy="1428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643174" y="5786454"/>
            <a:ext cx="3071834" cy="400110"/>
          </a:xfrm>
          <a:prstGeom prst="rect">
            <a:avLst/>
          </a:prstGeom>
          <a:noFill/>
        </p:spPr>
        <p:txBody>
          <a:bodyPr wrap="square" rtlCol="0">
            <a:spAutoFit/>
          </a:bodyPr>
          <a:lstStyle/>
          <a:p>
            <a:r>
              <a:rPr lang="en-CA" sz="2000" b="1" dirty="0" smtClean="0"/>
              <a:t>Ecuador</a:t>
            </a:r>
            <a:endParaRPr lang="en-CA" sz="2000" b="1" dirty="0"/>
          </a:p>
        </p:txBody>
      </p:sp>
    </p:spTree>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images.travelpod.com/users/bootephant/1.1257806875.street-in-cuenca.jpg"/>
          <p:cNvPicPr>
            <a:picLocks noChangeAspect="1" noChangeArrowheads="1"/>
          </p:cNvPicPr>
          <p:nvPr/>
        </p:nvPicPr>
        <p:blipFill>
          <a:blip r:embed="rId3" cstate="print"/>
          <a:srcRect/>
          <a:stretch>
            <a:fillRect/>
          </a:stretch>
        </p:blipFill>
        <p:spPr bwMode="auto">
          <a:xfrm>
            <a:off x="4572000" y="500042"/>
            <a:ext cx="4167180" cy="4000528"/>
          </a:xfrm>
          <a:prstGeom prst="rect">
            <a:avLst/>
          </a:prstGeom>
          <a:noFill/>
        </p:spPr>
      </p:pic>
      <p:pic>
        <p:nvPicPr>
          <p:cNvPr id="39940" name="Picture 4" descr="quito70fh4.jpg"/>
          <p:cNvPicPr>
            <a:picLocks noChangeAspect="1" noChangeArrowheads="1"/>
          </p:cNvPicPr>
          <p:nvPr/>
        </p:nvPicPr>
        <p:blipFill>
          <a:blip r:embed="rId4" cstate="print"/>
          <a:srcRect/>
          <a:stretch>
            <a:fillRect/>
          </a:stretch>
        </p:blipFill>
        <p:spPr bwMode="auto">
          <a:xfrm>
            <a:off x="285720" y="500042"/>
            <a:ext cx="3929090" cy="4000528"/>
          </a:xfrm>
          <a:prstGeom prst="rect">
            <a:avLst/>
          </a:prstGeom>
          <a:noFill/>
        </p:spPr>
      </p:pic>
      <p:sp>
        <p:nvSpPr>
          <p:cNvPr id="4" name="TextBox 3"/>
          <p:cNvSpPr txBox="1"/>
          <p:nvPr/>
        </p:nvSpPr>
        <p:spPr>
          <a:xfrm>
            <a:off x="1000100" y="4786322"/>
            <a:ext cx="1785950" cy="461665"/>
          </a:xfrm>
          <a:prstGeom prst="rect">
            <a:avLst/>
          </a:prstGeom>
          <a:noFill/>
        </p:spPr>
        <p:txBody>
          <a:bodyPr wrap="square" rtlCol="0">
            <a:spAutoFit/>
          </a:bodyPr>
          <a:lstStyle/>
          <a:p>
            <a:r>
              <a:rPr lang="en-CA" sz="2400" b="1" dirty="0" smtClean="0"/>
              <a:t>Quito</a:t>
            </a:r>
            <a:endParaRPr lang="en-CA" sz="2400" b="1" dirty="0"/>
          </a:p>
        </p:txBody>
      </p:sp>
      <p:sp>
        <p:nvSpPr>
          <p:cNvPr id="5" name="TextBox 4"/>
          <p:cNvSpPr txBox="1"/>
          <p:nvPr/>
        </p:nvSpPr>
        <p:spPr>
          <a:xfrm>
            <a:off x="5072066" y="4857760"/>
            <a:ext cx="2500330" cy="461665"/>
          </a:xfrm>
          <a:prstGeom prst="rect">
            <a:avLst/>
          </a:prstGeom>
          <a:noFill/>
        </p:spPr>
        <p:txBody>
          <a:bodyPr wrap="square" rtlCol="0">
            <a:spAutoFit/>
          </a:bodyPr>
          <a:lstStyle/>
          <a:p>
            <a:r>
              <a:rPr lang="en-CA" sz="2400" b="1" dirty="0" smtClean="0"/>
              <a:t>Cuenca</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bdoza.files.wordpress.com/2009/06/bangladesh-parliament.jpg"/>
          <p:cNvPicPr>
            <a:picLocks noChangeAspect="1" noChangeArrowheads="1"/>
          </p:cNvPicPr>
          <p:nvPr/>
        </p:nvPicPr>
        <p:blipFill>
          <a:blip r:embed="rId3" cstate="print"/>
          <a:srcRect/>
          <a:stretch>
            <a:fillRect/>
          </a:stretch>
        </p:blipFill>
        <p:spPr bwMode="auto">
          <a:xfrm>
            <a:off x="500034" y="428604"/>
            <a:ext cx="8001056" cy="4857784"/>
          </a:xfrm>
          <a:prstGeom prst="rect">
            <a:avLst/>
          </a:prstGeom>
          <a:noFill/>
        </p:spPr>
      </p:pic>
      <p:sp>
        <p:nvSpPr>
          <p:cNvPr id="3" name="TextBox 2"/>
          <p:cNvSpPr txBox="1"/>
          <p:nvPr/>
        </p:nvSpPr>
        <p:spPr>
          <a:xfrm>
            <a:off x="1214414" y="5500702"/>
            <a:ext cx="7500990" cy="707886"/>
          </a:xfrm>
          <a:prstGeom prst="rect">
            <a:avLst/>
          </a:prstGeom>
          <a:noFill/>
        </p:spPr>
        <p:txBody>
          <a:bodyPr wrap="square" rtlCol="0">
            <a:spAutoFit/>
          </a:bodyPr>
          <a:lstStyle/>
          <a:p>
            <a:r>
              <a:rPr lang="en-CA" sz="2000" b="1" dirty="0" smtClean="0"/>
              <a:t>Dhaka: </a:t>
            </a:r>
            <a:r>
              <a:rPr lang="en-CA" sz="2000" b="1" dirty="0" err="1" smtClean="0"/>
              <a:t>Jatiyo</a:t>
            </a:r>
            <a:r>
              <a:rPr lang="en-CA" sz="2000" b="1" dirty="0" smtClean="0"/>
              <a:t> </a:t>
            </a:r>
            <a:r>
              <a:rPr lang="en-CA" sz="2000" b="1" dirty="0" err="1" smtClean="0"/>
              <a:t>Sangshad</a:t>
            </a:r>
            <a:r>
              <a:rPr lang="en-CA" sz="2000" b="1" dirty="0" smtClean="0"/>
              <a:t> </a:t>
            </a:r>
            <a:r>
              <a:rPr lang="en-CA" sz="2000" b="1" dirty="0" err="1" smtClean="0"/>
              <a:t>Bhaban</a:t>
            </a:r>
            <a:r>
              <a:rPr lang="en-CA" sz="2000" b="1" dirty="0" smtClean="0"/>
              <a:t> (National Assembly)</a:t>
            </a:r>
          </a:p>
          <a:p>
            <a:r>
              <a:rPr lang="en-CA" sz="2000" b="1" dirty="0" smtClean="0"/>
              <a:t>Urban bias?</a:t>
            </a:r>
            <a:endParaRPr lang="en-CA" sz="2000" b="1" dirty="0"/>
          </a:p>
        </p:txBody>
      </p:sp>
    </p:spTree>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8662" y="642918"/>
            <a:ext cx="7929618" cy="5047536"/>
          </a:xfrm>
          <a:prstGeom prst="rect">
            <a:avLst/>
          </a:prstGeom>
          <a:noFill/>
        </p:spPr>
        <p:txBody>
          <a:bodyPr wrap="square" rtlCol="0">
            <a:spAutoFit/>
          </a:bodyPr>
          <a:lstStyle/>
          <a:p>
            <a:r>
              <a:rPr lang="en-CA" sz="4000" b="1" dirty="0" smtClean="0"/>
              <a:t>Convergence and Divergence</a:t>
            </a:r>
          </a:p>
          <a:p>
            <a:endParaRPr lang="en-CA" dirty="0" smtClean="0"/>
          </a:p>
          <a:p>
            <a:pPr>
              <a:buFont typeface="Arial" pitchFamily="34" charset="0"/>
              <a:buChar char="•"/>
            </a:pPr>
            <a:r>
              <a:rPr lang="en-CA" sz="2400" b="1" dirty="0" smtClean="0"/>
              <a:t>Two contradictory developments</a:t>
            </a:r>
          </a:p>
          <a:p>
            <a:pPr>
              <a:buFont typeface="Arial" pitchFamily="34" charset="0"/>
              <a:buChar char="•"/>
            </a:pPr>
            <a:endParaRPr lang="en-CA" sz="2400" b="1" dirty="0" smtClean="0"/>
          </a:p>
          <a:p>
            <a:pPr>
              <a:buFont typeface="Arial" pitchFamily="34" charset="0"/>
              <a:buChar char="•"/>
            </a:pPr>
            <a:r>
              <a:rPr lang="en-CA" sz="2400" b="1" dirty="0" smtClean="0"/>
              <a:t>Growing heterogeneity is evident</a:t>
            </a:r>
          </a:p>
          <a:p>
            <a:pPr>
              <a:buFont typeface="Arial" pitchFamily="34" charset="0"/>
              <a:buChar char="•"/>
            </a:pPr>
            <a:endParaRPr lang="en-CA" sz="2400" b="1" dirty="0" smtClean="0"/>
          </a:p>
          <a:p>
            <a:pPr>
              <a:buFont typeface="Arial" pitchFamily="34" charset="0"/>
              <a:buChar char="•"/>
            </a:pPr>
            <a:r>
              <a:rPr lang="en-CA" sz="2400" b="1" dirty="0" smtClean="0"/>
              <a:t>Growing convergence too</a:t>
            </a:r>
          </a:p>
          <a:p>
            <a:pPr>
              <a:buFont typeface="Arial" pitchFamily="34" charset="0"/>
              <a:buChar char="•"/>
            </a:pPr>
            <a:endParaRPr lang="en-CA" sz="2400" b="1" dirty="0" smtClean="0"/>
          </a:p>
          <a:p>
            <a:pPr>
              <a:buFont typeface="Arial" pitchFamily="34" charset="0"/>
              <a:buChar char="•"/>
            </a:pPr>
            <a:r>
              <a:rPr lang="en-CA" sz="2400" b="1" dirty="0" smtClean="0"/>
              <a:t>Reflection of the uneven pattern of capitalism</a:t>
            </a:r>
          </a:p>
          <a:p>
            <a:pPr>
              <a:buFont typeface="Arial" pitchFamily="34" charset="0"/>
              <a:buChar char="•"/>
            </a:pPr>
            <a:endParaRPr lang="en-CA" sz="2400" b="1" dirty="0" smtClean="0"/>
          </a:p>
          <a:p>
            <a:pPr>
              <a:buFont typeface="Arial" pitchFamily="34" charset="0"/>
              <a:buChar char="•"/>
            </a:pPr>
            <a:r>
              <a:rPr lang="en-CA" sz="2400" b="1" dirty="0" smtClean="0"/>
              <a:t>Primate cities are most impacted</a:t>
            </a:r>
          </a:p>
          <a:p>
            <a:pPr>
              <a:buFont typeface="Arial" pitchFamily="34" charset="0"/>
              <a:buChar char="•"/>
            </a:pPr>
            <a:endParaRPr lang="en-CA" sz="2400" b="1" dirty="0" smtClean="0"/>
          </a:p>
          <a:p>
            <a:pPr>
              <a:buFont typeface="Arial" pitchFamily="34" charset="0"/>
              <a:buChar char="•"/>
            </a:pPr>
            <a:r>
              <a:rPr lang="en-CA" sz="2400" b="1" dirty="0" smtClean="0"/>
              <a:t>Secondary cities - less</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1142984"/>
            <a:ext cx="8501122" cy="3570208"/>
          </a:xfrm>
          <a:prstGeom prst="rect">
            <a:avLst/>
          </a:prstGeom>
          <a:noFill/>
        </p:spPr>
        <p:txBody>
          <a:bodyPr wrap="square" rtlCol="0">
            <a:spAutoFit/>
          </a:bodyPr>
          <a:lstStyle/>
          <a:p>
            <a:r>
              <a:rPr lang="en-CA" sz="4000" b="1" dirty="0" smtClean="0"/>
              <a:t>Convergence and Divergence</a:t>
            </a:r>
          </a:p>
          <a:p>
            <a:endParaRPr lang="en-CA" dirty="0" smtClean="0"/>
          </a:p>
          <a:p>
            <a:pPr>
              <a:buFont typeface="Arial" pitchFamily="34" charset="0"/>
              <a:buChar char="•"/>
            </a:pPr>
            <a:r>
              <a:rPr lang="en-CA" sz="2400" b="1" dirty="0" smtClean="0"/>
              <a:t>Creates an elite ruling class with international values</a:t>
            </a:r>
          </a:p>
          <a:p>
            <a:pPr>
              <a:buFont typeface="Arial" pitchFamily="34" charset="0"/>
              <a:buChar char="•"/>
            </a:pPr>
            <a:endParaRPr lang="en-CA" sz="2400" b="1" dirty="0" smtClean="0"/>
          </a:p>
          <a:p>
            <a:pPr>
              <a:buFont typeface="Arial" pitchFamily="34" charset="0"/>
              <a:buChar char="•"/>
            </a:pPr>
            <a:r>
              <a:rPr lang="en-CA" sz="2400" b="1" dirty="0" smtClean="0"/>
              <a:t>Dual role of primate city</a:t>
            </a:r>
          </a:p>
          <a:p>
            <a:pPr lvl="2">
              <a:buFont typeface="Arial" pitchFamily="34" charset="0"/>
              <a:buChar char="•"/>
            </a:pPr>
            <a:r>
              <a:rPr lang="en-CA" sz="2400" b="1" dirty="0" smtClean="0"/>
              <a:t>Gathering</a:t>
            </a:r>
          </a:p>
          <a:p>
            <a:pPr lvl="2">
              <a:buFont typeface="Arial" pitchFamily="34" charset="0"/>
              <a:buChar char="•"/>
            </a:pPr>
            <a:r>
              <a:rPr lang="en-CA" sz="2400" b="1" dirty="0" smtClean="0"/>
              <a:t>Diffusing</a:t>
            </a:r>
          </a:p>
          <a:p>
            <a:pPr>
              <a:buFont typeface="Arial" pitchFamily="34" charset="0"/>
              <a:buChar char="•"/>
            </a:pPr>
            <a:endParaRPr lang="en-CA" sz="2400" b="1" dirty="0" smtClean="0"/>
          </a:p>
        </p:txBody>
      </p:sp>
    </p:spTree>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ibtimes.com/data/articleimgs/211504-a-general-view-shows-the-hsbc-building.jpg"/>
          <p:cNvPicPr>
            <a:picLocks noChangeAspect="1" noChangeArrowheads="1"/>
          </p:cNvPicPr>
          <p:nvPr/>
        </p:nvPicPr>
        <p:blipFill>
          <a:blip r:embed="rId3" cstate="print"/>
          <a:srcRect/>
          <a:stretch>
            <a:fillRect/>
          </a:stretch>
        </p:blipFill>
        <p:spPr bwMode="auto">
          <a:xfrm>
            <a:off x="285720" y="357166"/>
            <a:ext cx="4286250" cy="3276604"/>
          </a:xfrm>
          <a:prstGeom prst="rect">
            <a:avLst/>
          </a:prstGeom>
          <a:noFill/>
        </p:spPr>
      </p:pic>
      <p:pic>
        <p:nvPicPr>
          <p:cNvPr id="3076" name="Picture 4" descr="http://www.molon.de/galleries/Malaysia/KL/GoldenTriangle/images01/09%20Jalan%20Sultan%20Ismail%20and%20HSBC%20building.jpg"/>
          <p:cNvPicPr>
            <a:picLocks noChangeAspect="1" noChangeArrowheads="1"/>
          </p:cNvPicPr>
          <p:nvPr/>
        </p:nvPicPr>
        <p:blipFill>
          <a:blip r:embed="rId4" cstate="print"/>
          <a:srcRect/>
          <a:stretch>
            <a:fillRect/>
          </a:stretch>
        </p:blipFill>
        <p:spPr bwMode="auto">
          <a:xfrm>
            <a:off x="5143504" y="428604"/>
            <a:ext cx="3686175" cy="5572164"/>
          </a:xfrm>
          <a:prstGeom prst="rect">
            <a:avLst/>
          </a:prstGeom>
          <a:noFill/>
        </p:spPr>
      </p:pic>
      <p:sp>
        <p:nvSpPr>
          <p:cNvPr id="4" name="TextBox 3"/>
          <p:cNvSpPr txBox="1"/>
          <p:nvPr/>
        </p:nvSpPr>
        <p:spPr>
          <a:xfrm>
            <a:off x="1071538" y="4214818"/>
            <a:ext cx="3643338" cy="707886"/>
          </a:xfrm>
          <a:prstGeom prst="rect">
            <a:avLst/>
          </a:prstGeom>
          <a:noFill/>
        </p:spPr>
        <p:txBody>
          <a:bodyPr wrap="square" rtlCol="0">
            <a:spAutoFit/>
          </a:bodyPr>
          <a:lstStyle/>
          <a:p>
            <a:r>
              <a:rPr lang="en-CA" sz="2000" b="1" dirty="0" smtClean="0"/>
              <a:t>HSBC building: Canary Wharf London</a:t>
            </a:r>
            <a:endParaRPr lang="en-CA" sz="2000" b="1" dirty="0"/>
          </a:p>
        </p:txBody>
      </p:sp>
      <p:sp>
        <p:nvSpPr>
          <p:cNvPr id="5" name="TextBox 4"/>
          <p:cNvSpPr txBox="1"/>
          <p:nvPr/>
        </p:nvSpPr>
        <p:spPr>
          <a:xfrm>
            <a:off x="2285984" y="5357826"/>
            <a:ext cx="2571768" cy="1015663"/>
          </a:xfrm>
          <a:prstGeom prst="rect">
            <a:avLst/>
          </a:prstGeom>
          <a:noFill/>
        </p:spPr>
        <p:txBody>
          <a:bodyPr wrap="square" rtlCol="0">
            <a:spAutoFit/>
          </a:bodyPr>
          <a:lstStyle/>
          <a:p>
            <a:r>
              <a:rPr lang="en-CA" sz="2000" b="1" dirty="0" smtClean="0"/>
              <a:t>HSBC building: Kuala Lumpur, Malaysia</a:t>
            </a:r>
            <a:endParaRPr lang="en-CA" sz="2000" b="1" dirty="0"/>
          </a:p>
        </p:txBody>
      </p:sp>
      <p:sp>
        <p:nvSpPr>
          <p:cNvPr id="6" name="TextBox 5"/>
          <p:cNvSpPr txBox="1"/>
          <p:nvPr/>
        </p:nvSpPr>
        <p:spPr>
          <a:xfrm>
            <a:off x="1428728" y="3714752"/>
            <a:ext cx="2714644" cy="461665"/>
          </a:xfrm>
          <a:prstGeom prst="rect">
            <a:avLst/>
          </a:prstGeom>
          <a:noFill/>
        </p:spPr>
        <p:txBody>
          <a:bodyPr wrap="square" rtlCol="0">
            <a:spAutoFit/>
          </a:bodyPr>
          <a:lstStyle/>
          <a:p>
            <a:r>
              <a:rPr lang="en-CA" sz="2400" b="1" dirty="0" smtClean="0"/>
              <a:t>Convergence</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upload.wikimedia.org/wikipedia/commons/d/d4/Seaconsquare.jpg"/>
          <p:cNvPicPr>
            <a:picLocks noChangeAspect="1" noChangeArrowheads="1"/>
          </p:cNvPicPr>
          <p:nvPr/>
        </p:nvPicPr>
        <p:blipFill>
          <a:blip r:embed="rId3" cstate="print"/>
          <a:srcRect/>
          <a:stretch>
            <a:fillRect/>
          </a:stretch>
        </p:blipFill>
        <p:spPr bwMode="auto">
          <a:xfrm>
            <a:off x="285720" y="1928802"/>
            <a:ext cx="4286280" cy="4143364"/>
          </a:xfrm>
          <a:prstGeom prst="rect">
            <a:avLst/>
          </a:prstGeom>
          <a:noFill/>
        </p:spPr>
      </p:pic>
      <p:pic>
        <p:nvPicPr>
          <p:cNvPr id="50180" name="Picture 4" descr="http://blog.mandarinaduck.com/wp-content/uploads/2007/07/west-edmonton-mall.jpg"/>
          <p:cNvPicPr>
            <a:picLocks noChangeAspect="1" noChangeArrowheads="1"/>
          </p:cNvPicPr>
          <p:nvPr/>
        </p:nvPicPr>
        <p:blipFill>
          <a:blip r:embed="rId4" cstate="print"/>
          <a:srcRect/>
          <a:stretch>
            <a:fillRect/>
          </a:stretch>
        </p:blipFill>
        <p:spPr bwMode="auto">
          <a:xfrm>
            <a:off x="4786314" y="1928802"/>
            <a:ext cx="4071966" cy="4143405"/>
          </a:xfrm>
          <a:prstGeom prst="rect">
            <a:avLst/>
          </a:prstGeom>
          <a:noFill/>
        </p:spPr>
      </p:pic>
      <p:sp>
        <p:nvSpPr>
          <p:cNvPr id="4" name="TextBox 3"/>
          <p:cNvSpPr txBox="1"/>
          <p:nvPr/>
        </p:nvSpPr>
        <p:spPr>
          <a:xfrm>
            <a:off x="571472" y="714356"/>
            <a:ext cx="8001056" cy="461665"/>
          </a:xfrm>
          <a:prstGeom prst="rect">
            <a:avLst/>
          </a:prstGeom>
          <a:noFill/>
        </p:spPr>
        <p:txBody>
          <a:bodyPr wrap="square" rtlCol="0">
            <a:spAutoFit/>
          </a:bodyPr>
          <a:lstStyle/>
          <a:p>
            <a:r>
              <a:rPr lang="en-CA" sz="2400" b="1" dirty="0" err="1" smtClean="0"/>
              <a:t>Seacon</a:t>
            </a:r>
            <a:r>
              <a:rPr lang="en-CA" sz="2400" b="1" dirty="0" smtClean="0"/>
              <a:t> Square: Bangkok; West Edmonton Mall</a:t>
            </a:r>
            <a:endParaRPr lang="en-CA" sz="2400" b="1" dirty="0"/>
          </a:p>
        </p:txBody>
      </p:sp>
      <p:sp>
        <p:nvSpPr>
          <p:cNvPr id="5" name="TextBox 4"/>
          <p:cNvSpPr txBox="1"/>
          <p:nvPr/>
        </p:nvSpPr>
        <p:spPr>
          <a:xfrm>
            <a:off x="3143240" y="214290"/>
            <a:ext cx="3571900" cy="523220"/>
          </a:xfrm>
          <a:prstGeom prst="rect">
            <a:avLst/>
          </a:prstGeom>
          <a:noFill/>
        </p:spPr>
        <p:txBody>
          <a:bodyPr wrap="square" rtlCol="0">
            <a:spAutoFit/>
          </a:bodyPr>
          <a:lstStyle/>
          <a:p>
            <a:r>
              <a:rPr lang="en-CA" sz="2800" b="1" dirty="0" smtClean="0"/>
              <a:t>Convergence</a:t>
            </a:r>
            <a:endParaRPr lang="en-CA" sz="2800" b="1" dirty="0"/>
          </a:p>
        </p:txBody>
      </p:sp>
    </p:spTree>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348" y="500042"/>
            <a:ext cx="7500990" cy="6894195"/>
          </a:xfrm>
          <a:prstGeom prst="rect">
            <a:avLst/>
          </a:prstGeom>
          <a:noFill/>
        </p:spPr>
        <p:txBody>
          <a:bodyPr wrap="square" rtlCol="0">
            <a:spAutoFit/>
          </a:bodyPr>
          <a:lstStyle/>
          <a:p>
            <a:r>
              <a:rPr lang="en-CA" sz="4400" b="1" dirty="0" smtClean="0"/>
              <a:t>Conservation and Dissolution</a:t>
            </a:r>
          </a:p>
          <a:p>
            <a:endParaRPr lang="en-CA" b="1" dirty="0" smtClean="0"/>
          </a:p>
          <a:p>
            <a:pPr>
              <a:buFont typeface="Arial" pitchFamily="34" charset="0"/>
              <a:buChar char="•"/>
            </a:pPr>
            <a:r>
              <a:rPr lang="en-CA" sz="2400" b="1" dirty="0" smtClean="0"/>
              <a:t>An unequal relationship between modern capitalist sector and traditional sector</a:t>
            </a:r>
          </a:p>
          <a:p>
            <a:pPr>
              <a:buFont typeface="Arial" pitchFamily="34" charset="0"/>
              <a:buChar char="•"/>
            </a:pPr>
            <a:endParaRPr lang="en-CA" sz="2400" b="1" dirty="0" smtClean="0"/>
          </a:p>
          <a:p>
            <a:pPr>
              <a:buFont typeface="Arial" pitchFamily="34" charset="0"/>
              <a:buChar char="•"/>
            </a:pPr>
            <a:r>
              <a:rPr lang="en-CA" sz="2400" b="1" dirty="0" smtClean="0"/>
              <a:t>Capitalist sector: ability to expand, accumulate and invest</a:t>
            </a:r>
          </a:p>
          <a:p>
            <a:pPr>
              <a:buFont typeface="Arial" pitchFamily="34" charset="0"/>
              <a:buChar char="•"/>
            </a:pPr>
            <a:endParaRPr lang="en-CA" sz="2400" b="1" dirty="0" smtClean="0"/>
          </a:p>
          <a:p>
            <a:pPr>
              <a:buFont typeface="Arial" pitchFamily="34" charset="0"/>
              <a:buChar char="•"/>
            </a:pPr>
            <a:r>
              <a:rPr lang="en-CA" sz="2400" b="1" dirty="0" smtClean="0"/>
              <a:t>Capitalist sector chooses to conserve traditional sector</a:t>
            </a:r>
          </a:p>
          <a:p>
            <a:pPr lvl="2">
              <a:buFont typeface="Arial" pitchFamily="34" charset="0"/>
              <a:buChar char="•"/>
            </a:pPr>
            <a:r>
              <a:rPr lang="en-CA" sz="2400" b="1" dirty="0" smtClean="0"/>
              <a:t>unprofitable</a:t>
            </a:r>
          </a:p>
          <a:p>
            <a:pPr lvl="2">
              <a:buFont typeface="Arial" pitchFamily="34" charset="0"/>
              <a:buChar char="•"/>
            </a:pPr>
            <a:r>
              <a:rPr lang="en-CA" sz="2400" b="1" dirty="0" smtClean="0"/>
              <a:t>generation of surplus labour</a:t>
            </a:r>
          </a:p>
          <a:p>
            <a:pPr lvl="2">
              <a:buFont typeface="Arial" pitchFamily="34" charset="0"/>
              <a:buChar char="•"/>
            </a:pPr>
            <a:r>
              <a:rPr lang="en-CA" sz="2400" b="1" dirty="0" smtClean="0"/>
              <a:t>less need for social welfare</a:t>
            </a:r>
          </a:p>
          <a:p>
            <a:endParaRPr lang="en-CA" dirty="0" smtClean="0"/>
          </a:p>
          <a:p>
            <a:endParaRPr lang="en-CA" dirty="0" smtClean="0"/>
          </a:p>
          <a:p>
            <a:endParaRPr lang="en-CA" dirty="0" smtClean="0"/>
          </a:p>
          <a:p>
            <a:endParaRPr lang="en-CA" dirty="0"/>
          </a:p>
        </p:txBody>
      </p:sp>
    </p:spTree>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upload.ecvv.com/upload/Company/20099/China_Green_Xiaoqi_Garment_Factory_Limited2009961113053.jpg"/>
          <p:cNvPicPr>
            <a:picLocks noChangeAspect="1" noChangeArrowheads="1"/>
          </p:cNvPicPr>
          <p:nvPr/>
        </p:nvPicPr>
        <p:blipFill>
          <a:blip r:embed="rId3" cstate="print"/>
          <a:srcRect/>
          <a:stretch>
            <a:fillRect/>
          </a:stretch>
        </p:blipFill>
        <p:spPr bwMode="auto">
          <a:xfrm>
            <a:off x="357158" y="500042"/>
            <a:ext cx="5143536" cy="2743201"/>
          </a:xfrm>
          <a:prstGeom prst="rect">
            <a:avLst/>
          </a:prstGeom>
          <a:noFill/>
        </p:spPr>
      </p:pic>
      <p:pic>
        <p:nvPicPr>
          <p:cNvPr id="51204" name="Picture 4" descr="http://img.thesun.co.uk/multimedia/archive/00546/SNF05SPDA_380_546503a.jpg"/>
          <p:cNvPicPr>
            <a:picLocks noChangeAspect="1" noChangeArrowheads="1"/>
          </p:cNvPicPr>
          <p:nvPr/>
        </p:nvPicPr>
        <p:blipFill>
          <a:blip r:embed="rId4" cstate="print"/>
          <a:srcRect/>
          <a:stretch>
            <a:fillRect/>
          </a:stretch>
        </p:blipFill>
        <p:spPr bwMode="auto">
          <a:xfrm>
            <a:off x="357158" y="3500438"/>
            <a:ext cx="5214974" cy="2714626"/>
          </a:xfrm>
          <a:prstGeom prst="rect">
            <a:avLst/>
          </a:prstGeom>
          <a:noFill/>
        </p:spPr>
      </p:pic>
      <p:sp>
        <p:nvSpPr>
          <p:cNvPr id="4" name="TextBox 3"/>
          <p:cNvSpPr txBox="1"/>
          <p:nvPr/>
        </p:nvSpPr>
        <p:spPr>
          <a:xfrm>
            <a:off x="5929322" y="857232"/>
            <a:ext cx="2928958" cy="3785652"/>
          </a:xfrm>
          <a:prstGeom prst="rect">
            <a:avLst/>
          </a:prstGeom>
          <a:noFill/>
        </p:spPr>
        <p:txBody>
          <a:bodyPr wrap="square" rtlCol="0">
            <a:spAutoFit/>
          </a:bodyPr>
          <a:lstStyle/>
          <a:p>
            <a:r>
              <a:rPr lang="en-CA" sz="2400" b="1" dirty="0" smtClean="0"/>
              <a:t>Conservation:</a:t>
            </a:r>
          </a:p>
          <a:p>
            <a:endParaRPr lang="en-CA" sz="2400" b="1" dirty="0" smtClean="0"/>
          </a:p>
          <a:p>
            <a:r>
              <a:rPr lang="en-CA" sz="2400" b="1" dirty="0" smtClean="0"/>
              <a:t>Modern capitalist sector, Shenzhen </a:t>
            </a:r>
          </a:p>
          <a:p>
            <a:endParaRPr lang="en-CA" sz="2400" b="1" dirty="0" smtClean="0"/>
          </a:p>
          <a:p>
            <a:endParaRPr lang="en-CA" sz="2400" b="1" dirty="0" smtClean="0"/>
          </a:p>
          <a:p>
            <a:endParaRPr lang="en-CA" sz="2400" b="1" dirty="0" smtClean="0"/>
          </a:p>
          <a:p>
            <a:r>
              <a:rPr lang="en-CA" sz="2400" b="1" dirty="0" smtClean="0"/>
              <a:t>traditional sector, Beijing</a:t>
            </a:r>
          </a:p>
        </p:txBody>
      </p:sp>
    </p:spTree>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8662" y="928670"/>
            <a:ext cx="7572428" cy="4739759"/>
          </a:xfrm>
          <a:prstGeom prst="rect">
            <a:avLst/>
          </a:prstGeom>
          <a:noFill/>
        </p:spPr>
        <p:txBody>
          <a:bodyPr wrap="square" rtlCol="0">
            <a:spAutoFit/>
          </a:bodyPr>
          <a:lstStyle/>
          <a:p>
            <a:r>
              <a:rPr lang="en-CA" sz="4400" b="1" dirty="0" smtClean="0"/>
              <a:t>Theory of Rural Mobility</a:t>
            </a:r>
          </a:p>
          <a:p>
            <a:endParaRPr lang="en-CA" b="1" dirty="0" smtClean="0"/>
          </a:p>
          <a:p>
            <a:pPr>
              <a:buFont typeface="Arial" pitchFamily="34" charset="0"/>
              <a:buChar char="•"/>
            </a:pPr>
            <a:r>
              <a:rPr lang="en-CA" sz="2400" b="1" dirty="0" smtClean="0"/>
              <a:t>Conventional Economic</a:t>
            </a:r>
          </a:p>
          <a:p>
            <a:pPr>
              <a:buFont typeface="Arial" pitchFamily="34" charset="0"/>
              <a:buChar char="•"/>
            </a:pPr>
            <a:endParaRPr lang="en-CA" sz="2400" b="1" dirty="0" smtClean="0"/>
          </a:p>
          <a:p>
            <a:pPr>
              <a:buFont typeface="Arial" pitchFamily="34" charset="0"/>
              <a:buChar char="•"/>
            </a:pPr>
            <a:r>
              <a:rPr lang="en-CA" sz="2400" b="1" dirty="0" smtClean="0"/>
              <a:t>Unequal distribution of factors of production</a:t>
            </a:r>
          </a:p>
          <a:p>
            <a:pPr>
              <a:buFont typeface="Arial" pitchFamily="34" charset="0"/>
              <a:buChar char="•"/>
            </a:pPr>
            <a:endParaRPr lang="en-CA" sz="2400" b="1" dirty="0" smtClean="0"/>
          </a:p>
          <a:p>
            <a:pPr>
              <a:buFont typeface="Arial" pitchFamily="34" charset="0"/>
              <a:buChar char="•"/>
            </a:pPr>
            <a:r>
              <a:rPr lang="en-CA" sz="2400" b="1" dirty="0" smtClean="0"/>
              <a:t>Urban – rural gap is wide</a:t>
            </a:r>
          </a:p>
          <a:p>
            <a:pPr>
              <a:buFont typeface="Arial" pitchFamily="34" charset="0"/>
              <a:buChar char="•"/>
            </a:pPr>
            <a:endParaRPr lang="en-CA" sz="2400" b="1" dirty="0" smtClean="0"/>
          </a:p>
          <a:p>
            <a:pPr>
              <a:buFont typeface="Arial" pitchFamily="34" charset="0"/>
              <a:buChar char="•"/>
            </a:pPr>
            <a:r>
              <a:rPr lang="en-CA" sz="2400" b="1" dirty="0" smtClean="0"/>
              <a:t>Economic rationality prevails</a:t>
            </a:r>
          </a:p>
          <a:p>
            <a:pPr>
              <a:buFont typeface="Arial" pitchFamily="34" charset="0"/>
              <a:buChar char="•"/>
            </a:pPr>
            <a:endParaRPr lang="en-CA" sz="2400" b="1" dirty="0" smtClean="0"/>
          </a:p>
          <a:p>
            <a:pPr>
              <a:buFont typeface="Arial" pitchFamily="34" charset="0"/>
              <a:buChar char="•"/>
            </a:pPr>
            <a:r>
              <a:rPr lang="en-CA" sz="2400" b="1" dirty="0" smtClean="0"/>
              <a:t>Best understood by examining condition of  rural masses</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Apollo Hospital"/>
          <p:cNvPicPr>
            <a:picLocks noChangeAspect="1" noChangeArrowheads="1"/>
          </p:cNvPicPr>
          <p:nvPr/>
        </p:nvPicPr>
        <p:blipFill>
          <a:blip r:embed="rId2" cstate="print"/>
          <a:srcRect/>
          <a:stretch>
            <a:fillRect/>
          </a:stretch>
        </p:blipFill>
        <p:spPr bwMode="auto">
          <a:xfrm>
            <a:off x="285720" y="928670"/>
            <a:ext cx="3881428" cy="3714776"/>
          </a:xfrm>
          <a:prstGeom prst="rect">
            <a:avLst/>
          </a:prstGeom>
          <a:noFill/>
        </p:spPr>
      </p:pic>
      <p:pic>
        <p:nvPicPr>
          <p:cNvPr id="53252" name="Picture 4" descr="http://files.gereports.com/wp-content/uploads/2009/07/waiting_room.jpg"/>
          <p:cNvPicPr>
            <a:picLocks noChangeAspect="1" noChangeArrowheads="1"/>
          </p:cNvPicPr>
          <p:nvPr/>
        </p:nvPicPr>
        <p:blipFill>
          <a:blip r:embed="rId3" cstate="print"/>
          <a:srcRect/>
          <a:stretch>
            <a:fillRect/>
          </a:stretch>
        </p:blipFill>
        <p:spPr bwMode="auto">
          <a:xfrm>
            <a:off x="4500562" y="928670"/>
            <a:ext cx="4286280" cy="3714776"/>
          </a:xfrm>
          <a:prstGeom prst="rect">
            <a:avLst/>
          </a:prstGeom>
          <a:noFill/>
        </p:spPr>
      </p:pic>
      <p:sp>
        <p:nvSpPr>
          <p:cNvPr id="5" name="TextBox 4"/>
          <p:cNvSpPr txBox="1"/>
          <p:nvPr/>
        </p:nvSpPr>
        <p:spPr>
          <a:xfrm>
            <a:off x="1000100" y="5286388"/>
            <a:ext cx="7358114" cy="707886"/>
          </a:xfrm>
          <a:prstGeom prst="rect">
            <a:avLst/>
          </a:prstGeom>
          <a:noFill/>
        </p:spPr>
        <p:txBody>
          <a:bodyPr wrap="square" rtlCol="0">
            <a:spAutoFit/>
          </a:bodyPr>
          <a:lstStyle/>
          <a:p>
            <a:r>
              <a:rPr lang="en-CA" sz="2000" b="1" dirty="0" smtClean="0"/>
              <a:t>Hospital and research centre, Delhi and rural health clinic , </a:t>
            </a:r>
            <a:r>
              <a:rPr lang="en-CA" sz="2000" b="1" dirty="0" err="1" smtClean="0"/>
              <a:t>Banavaram</a:t>
            </a:r>
            <a:r>
              <a:rPr lang="en-CA" sz="2000" b="1" dirty="0" smtClean="0"/>
              <a:t>, Tamil Nadu</a:t>
            </a:r>
            <a:endParaRPr lang="en-CA" sz="2000" b="1" dirty="0"/>
          </a:p>
        </p:txBody>
      </p:sp>
    </p:spTree>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28794" y="5857892"/>
            <a:ext cx="5739550" cy="523220"/>
          </a:xfrm>
          <a:prstGeom prst="rect">
            <a:avLst/>
          </a:prstGeom>
          <a:noFill/>
        </p:spPr>
        <p:txBody>
          <a:bodyPr wrap="square" rtlCol="0">
            <a:spAutoFit/>
          </a:bodyPr>
          <a:lstStyle/>
          <a:p>
            <a:r>
              <a:rPr lang="en-CA" sz="2800" b="1" dirty="0" smtClean="0"/>
              <a:t>Great Leap Forward: Famine in China</a:t>
            </a:r>
            <a:endParaRPr lang="en-CA" sz="2800" b="1" dirty="0"/>
          </a:p>
        </p:txBody>
      </p:sp>
      <p:pic>
        <p:nvPicPr>
          <p:cNvPr id="2052" name="Picture 4" descr="http://media.us.macmillan.com/jackets/500H/9780805056686.jpg"/>
          <p:cNvPicPr>
            <a:picLocks noChangeAspect="1" noChangeArrowheads="1"/>
          </p:cNvPicPr>
          <p:nvPr/>
        </p:nvPicPr>
        <p:blipFill>
          <a:blip r:embed="rId3" cstate="print"/>
          <a:srcRect/>
          <a:stretch>
            <a:fillRect/>
          </a:stretch>
        </p:blipFill>
        <p:spPr bwMode="auto">
          <a:xfrm>
            <a:off x="823902" y="188640"/>
            <a:ext cx="3213831" cy="4779272"/>
          </a:xfrm>
          <a:prstGeom prst="rect">
            <a:avLst/>
          </a:prstGeom>
          <a:noFill/>
        </p:spPr>
      </p:pic>
      <p:pic>
        <p:nvPicPr>
          <p:cNvPr id="3076" name="Picture 4" descr="http://ecx.images-amazon.com/images/I/41rws9kSMIL._SX336_BO1,204,203,200_.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80" y="214936"/>
            <a:ext cx="3219450" cy="47529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00166" y="785794"/>
            <a:ext cx="5929354" cy="4308872"/>
          </a:xfrm>
          <a:prstGeom prst="rect">
            <a:avLst/>
          </a:prstGeom>
          <a:noFill/>
        </p:spPr>
        <p:txBody>
          <a:bodyPr wrap="square" rtlCol="0">
            <a:spAutoFit/>
          </a:bodyPr>
          <a:lstStyle/>
          <a:p>
            <a:r>
              <a:rPr lang="en-CA" sz="4000" b="1" dirty="0" smtClean="0"/>
              <a:t>Theory of Resistance</a:t>
            </a:r>
          </a:p>
          <a:p>
            <a:endParaRPr lang="en-CA" dirty="0" smtClean="0"/>
          </a:p>
          <a:p>
            <a:pPr>
              <a:buFont typeface="Arial" pitchFamily="34" charset="0"/>
              <a:buChar char="•"/>
            </a:pPr>
            <a:r>
              <a:rPr lang="en-CA" sz="2400" b="1" dirty="0" smtClean="0"/>
              <a:t>Common but misguided</a:t>
            </a:r>
          </a:p>
          <a:p>
            <a:pPr>
              <a:buFont typeface="Arial" pitchFamily="34" charset="0"/>
              <a:buChar char="•"/>
            </a:pPr>
            <a:endParaRPr lang="en-CA" sz="2400" b="1" dirty="0" smtClean="0"/>
          </a:p>
          <a:p>
            <a:pPr>
              <a:buFont typeface="Arial" pitchFamily="34" charset="0"/>
              <a:buChar char="•"/>
            </a:pPr>
            <a:r>
              <a:rPr lang="en-CA" sz="2400" b="1" dirty="0" smtClean="0"/>
              <a:t>Controlling rural to urban migration flow is ineffective</a:t>
            </a:r>
          </a:p>
          <a:p>
            <a:pPr>
              <a:buFont typeface="Arial" pitchFamily="34" charset="0"/>
              <a:buChar char="•"/>
            </a:pPr>
            <a:endParaRPr lang="en-CA" sz="2400" b="1" dirty="0" smtClean="0"/>
          </a:p>
          <a:p>
            <a:pPr>
              <a:buFont typeface="Arial" pitchFamily="34" charset="0"/>
              <a:buChar char="•"/>
            </a:pPr>
            <a:r>
              <a:rPr lang="en-CA" sz="2400" b="1" dirty="0" smtClean="0"/>
              <a:t>Free flow of migrants is beneficial to migrant, city, state</a:t>
            </a:r>
          </a:p>
          <a:p>
            <a:pPr>
              <a:buFont typeface="Arial" pitchFamily="34" charset="0"/>
              <a:buChar char="•"/>
            </a:pPr>
            <a:endParaRPr lang="en-CA" sz="2400" b="1" dirty="0" smtClean="0"/>
          </a:p>
          <a:p>
            <a:pPr>
              <a:buFont typeface="Arial" pitchFamily="34" charset="0"/>
              <a:buChar char="•"/>
            </a:pPr>
            <a:r>
              <a:rPr lang="en-CA" sz="2400" b="1" dirty="0" err="1" smtClean="0"/>
              <a:t>Skeldon</a:t>
            </a:r>
            <a:r>
              <a:rPr lang="en-CA" sz="2400" b="1" dirty="0" smtClean="0"/>
              <a:t> (1997)</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484784"/>
            <a:ext cx="7772400" cy="1362075"/>
          </a:xfrm>
        </p:spPr>
        <p:txBody>
          <a:bodyPr>
            <a:normAutofit fontScale="90000"/>
          </a:bodyPr>
          <a:lstStyle/>
          <a:p>
            <a:r>
              <a:rPr lang="en-CA" sz="4800" b="1" dirty="0" smtClean="0"/>
              <a:t>III Urban Development in a National Context </a:t>
            </a:r>
            <a:endParaRPr lang="en-CA" sz="4800" b="1" dirty="0"/>
          </a:p>
        </p:txBody>
      </p:sp>
    </p:spTree>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4480" y="1285860"/>
            <a:ext cx="6357982" cy="4524315"/>
          </a:xfrm>
          <a:prstGeom prst="rect">
            <a:avLst/>
          </a:prstGeom>
          <a:noFill/>
        </p:spPr>
        <p:txBody>
          <a:bodyPr wrap="square" rtlCol="0">
            <a:spAutoFit/>
          </a:bodyPr>
          <a:lstStyle/>
          <a:p>
            <a:pPr>
              <a:buFont typeface="Arial" pitchFamily="34" charset="0"/>
              <a:buChar char="•"/>
            </a:pPr>
            <a:r>
              <a:rPr lang="en-CA" sz="3200" b="1" dirty="0" smtClean="0"/>
              <a:t>Introduction</a:t>
            </a:r>
          </a:p>
          <a:p>
            <a:pPr>
              <a:buFont typeface="Arial" pitchFamily="34" charset="0"/>
              <a:buChar char="•"/>
            </a:pPr>
            <a:endParaRPr lang="en-CA" sz="3200" b="1" dirty="0" smtClean="0"/>
          </a:p>
          <a:p>
            <a:pPr>
              <a:buFont typeface="Arial" pitchFamily="34" charset="0"/>
              <a:buChar char="•"/>
            </a:pPr>
            <a:r>
              <a:rPr lang="en-CA" sz="3200" b="1" dirty="0" smtClean="0"/>
              <a:t>Centre-Periphery model</a:t>
            </a:r>
          </a:p>
          <a:p>
            <a:pPr>
              <a:buFont typeface="Arial" pitchFamily="34" charset="0"/>
              <a:buChar char="•"/>
            </a:pPr>
            <a:endParaRPr lang="en-CA" sz="3200" b="1" dirty="0" smtClean="0"/>
          </a:p>
          <a:p>
            <a:pPr>
              <a:buFont typeface="Arial" pitchFamily="34" charset="0"/>
              <a:buChar char="•"/>
            </a:pPr>
            <a:r>
              <a:rPr lang="en-CA" sz="3200" b="1" dirty="0" smtClean="0"/>
              <a:t>Primacy</a:t>
            </a:r>
          </a:p>
          <a:p>
            <a:pPr>
              <a:buFont typeface="Arial" pitchFamily="34" charset="0"/>
              <a:buChar char="•"/>
            </a:pPr>
            <a:endParaRPr lang="en-CA" sz="3200" b="1" dirty="0" smtClean="0"/>
          </a:p>
          <a:p>
            <a:pPr>
              <a:buFont typeface="Arial" pitchFamily="34" charset="0"/>
              <a:buChar char="•"/>
            </a:pPr>
            <a:r>
              <a:rPr lang="en-CA" sz="3200" b="1" dirty="0" smtClean="0"/>
              <a:t>Secondary Cities</a:t>
            </a:r>
          </a:p>
          <a:p>
            <a:pPr>
              <a:buFont typeface="Arial" pitchFamily="34" charset="0"/>
              <a:buChar char="•"/>
            </a:pPr>
            <a:endParaRPr lang="en-CA" sz="3200" b="1" dirty="0" smtClean="0"/>
          </a:p>
          <a:p>
            <a:pPr>
              <a:buFont typeface="Arial" pitchFamily="34" charset="0"/>
              <a:buChar char="•"/>
            </a:pPr>
            <a:r>
              <a:rPr lang="en-CA" sz="3200" b="1" dirty="0" smtClean="0"/>
              <a:t>New Cities</a:t>
            </a:r>
            <a:endParaRPr lang="en-CA" sz="3200" b="1" dirty="0"/>
          </a:p>
        </p:txBody>
      </p:sp>
    </p:spTree>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0100" y="1214422"/>
            <a:ext cx="7286676" cy="4862870"/>
          </a:xfrm>
          <a:prstGeom prst="rect">
            <a:avLst/>
          </a:prstGeom>
          <a:noFill/>
        </p:spPr>
        <p:txBody>
          <a:bodyPr wrap="square" rtlCol="0">
            <a:spAutoFit/>
          </a:bodyPr>
          <a:lstStyle/>
          <a:p>
            <a:r>
              <a:rPr lang="en-CA" sz="4000" b="1" dirty="0" smtClean="0"/>
              <a:t>Centre – Periphery model</a:t>
            </a:r>
          </a:p>
          <a:p>
            <a:endParaRPr lang="en-CA" dirty="0" smtClean="0"/>
          </a:p>
          <a:p>
            <a:r>
              <a:rPr lang="en-CA" sz="2800" b="1" dirty="0" err="1" smtClean="0"/>
              <a:t>Friedmann</a:t>
            </a:r>
            <a:r>
              <a:rPr lang="en-CA" sz="2800" b="1" dirty="0" smtClean="0"/>
              <a:t> (1966)</a:t>
            </a:r>
          </a:p>
          <a:p>
            <a:endParaRPr lang="en-CA" sz="2800" b="1" dirty="0" smtClean="0"/>
          </a:p>
          <a:p>
            <a:r>
              <a:rPr lang="en-CA" sz="2800" b="1" dirty="0" smtClean="0"/>
              <a:t>Evolution of spatial system for national integration</a:t>
            </a:r>
          </a:p>
          <a:p>
            <a:endParaRPr lang="en-CA" sz="2800" b="1" dirty="0" smtClean="0"/>
          </a:p>
          <a:p>
            <a:r>
              <a:rPr lang="en-CA" sz="2800" b="1" dirty="0" smtClean="0"/>
              <a:t>Stage 1 – scattered</a:t>
            </a:r>
          </a:p>
          <a:p>
            <a:r>
              <a:rPr lang="en-CA" sz="2800" b="1" dirty="0" smtClean="0"/>
              <a:t>           2 -  strong centre</a:t>
            </a:r>
          </a:p>
          <a:p>
            <a:r>
              <a:rPr lang="en-CA" sz="2800" b="1" dirty="0" smtClean="0"/>
              <a:t>           3 -  reduction of inequality</a:t>
            </a:r>
          </a:p>
          <a:p>
            <a:r>
              <a:rPr lang="en-CA" sz="2800" b="1" dirty="0" smtClean="0"/>
              <a:t>           4 -  integrated urban network</a:t>
            </a:r>
            <a:endParaRPr lang="en-CA" sz="2800" b="1" dirty="0"/>
          </a:p>
        </p:txBody>
      </p:sp>
    </p:spTree>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lboro.ac.uk/gawc/rb/images/rb302f2.jpg"/>
          <p:cNvPicPr>
            <a:picLocks noChangeAspect="1" noChangeArrowheads="1"/>
          </p:cNvPicPr>
          <p:nvPr/>
        </p:nvPicPr>
        <p:blipFill>
          <a:blip r:embed="rId3" cstate="print"/>
          <a:srcRect/>
          <a:stretch>
            <a:fillRect/>
          </a:stretch>
        </p:blipFill>
        <p:spPr bwMode="auto">
          <a:xfrm>
            <a:off x="571472" y="214290"/>
            <a:ext cx="7929618" cy="5143536"/>
          </a:xfrm>
          <a:prstGeom prst="rect">
            <a:avLst/>
          </a:prstGeom>
          <a:noFill/>
        </p:spPr>
      </p:pic>
      <p:sp>
        <p:nvSpPr>
          <p:cNvPr id="3" name="TextBox 2"/>
          <p:cNvSpPr txBox="1"/>
          <p:nvPr/>
        </p:nvSpPr>
        <p:spPr>
          <a:xfrm>
            <a:off x="857224" y="5500702"/>
            <a:ext cx="6929486" cy="707886"/>
          </a:xfrm>
          <a:prstGeom prst="rect">
            <a:avLst/>
          </a:prstGeom>
          <a:noFill/>
        </p:spPr>
        <p:txBody>
          <a:bodyPr wrap="square" rtlCol="0">
            <a:spAutoFit/>
          </a:bodyPr>
          <a:lstStyle/>
          <a:p>
            <a:r>
              <a:rPr lang="en-CA" sz="2000" b="1" dirty="0" smtClean="0"/>
              <a:t>Centre – Periphery model : A sequence of stages in spatial development</a:t>
            </a:r>
            <a:endParaRPr lang="en-CA" sz="2000" b="1" dirty="0"/>
          </a:p>
        </p:txBody>
      </p:sp>
    </p:spTree>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714356"/>
            <a:ext cx="8215370" cy="4493538"/>
          </a:xfrm>
          <a:prstGeom prst="rect">
            <a:avLst/>
          </a:prstGeom>
          <a:noFill/>
        </p:spPr>
        <p:txBody>
          <a:bodyPr wrap="square" rtlCol="0">
            <a:spAutoFit/>
          </a:bodyPr>
          <a:lstStyle/>
          <a:p>
            <a:r>
              <a:rPr lang="en-CA" sz="3600" b="1" dirty="0" smtClean="0"/>
              <a:t>Analysis of Centre- Periphery model</a:t>
            </a:r>
          </a:p>
          <a:p>
            <a:endParaRPr lang="en-CA" dirty="0" smtClean="0"/>
          </a:p>
          <a:p>
            <a:pPr>
              <a:buFont typeface="Arial" pitchFamily="34" charset="0"/>
              <a:buChar char="•"/>
            </a:pPr>
            <a:r>
              <a:rPr lang="en-CA" sz="2800" b="1" dirty="0" smtClean="0"/>
              <a:t>Rural realities</a:t>
            </a:r>
          </a:p>
          <a:p>
            <a:pPr>
              <a:buFont typeface="Arial" pitchFamily="34" charset="0"/>
              <a:buChar char="•"/>
            </a:pPr>
            <a:endParaRPr lang="en-CA" sz="2800" b="1" dirty="0" smtClean="0"/>
          </a:p>
          <a:p>
            <a:pPr>
              <a:buFont typeface="Arial" pitchFamily="34" charset="0"/>
              <a:buChar char="•"/>
            </a:pPr>
            <a:r>
              <a:rPr lang="en-CA" sz="2800" b="1" dirty="0" smtClean="0"/>
              <a:t>Underplays role of foreign influence</a:t>
            </a:r>
          </a:p>
          <a:p>
            <a:pPr>
              <a:buFont typeface="Arial" pitchFamily="34" charset="0"/>
              <a:buChar char="•"/>
            </a:pPr>
            <a:endParaRPr lang="en-CA" sz="2800" b="1" dirty="0" smtClean="0"/>
          </a:p>
          <a:p>
            <a:pPr>
              <a:buFont typeface="Arial" pitchFamily="34" charset="0"/>
              <a:buChar char="•"/>
            </a:pPr>
            <a:r>
              <a:rPr lang="en-CA" sz="2800" b="1" dirty="0" smtClean="0"/>
              <a:t>Apolitical</a:t>
            </a:r>
          </a:p>
          <a:p>
            <a:pPr>
              <a:buFont typeface="Arial" pitchFamily="34" charset="0"/>
              <a:buChar char="•"/>
            </a:pPr>
            <a:endParaRPr lang="en-CA" sz="2800" b="1" dirty="0" smtClean="0"/>
          </a:p>
          <a:p>
            <a:pPr>
              <a:buFont typeface="Arial" pitchFamily="34" charset="0"/>
              <a:buChar char="•"/>
            </a:pPr>
            <a:r>
              <a:rPr lang="en-CA" sz="2800" b="1" dirty="0" smtClean="0"/>
              <a:t>False assumptions about development</a:t>
            </a:r>
            <a:endParaRPr lang="en-CA" sz="2800" b="1" dirty="0"/>
          </a:p>
        </p:txBody>
      </p:sp>
    </p:spTree>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themasterpiecefactory.com/images/DSC09941.JPG"/>
          <p:cNvPicPr>
            <a:picLocks noChangeAspect="1" noChangeArrowheads="1"/>
          </p:cNvPicPr>
          <p:nvPr/>
        </p:nvPicPr>
        <p:blipFill>
          <a:blip r:embed="rId3" cstate="print"/>
          <a:srcRect/>
          <a:stretch>
            <a:fillRect/>
          </a:stretch>
        </p:blipFill>
        <p:spPr bwMode="auto">
          <a:xfrm>
            <a:off x="1214414" y="642918"/>
            <a:ext cx="6786610" cy="4572000"/>
          </a:xfrm>
          <a:prstGeom prst="rect">
            <a:avLst/>
          </a:prstGeom>
          <a:noFill/>
        </p:spPr>
      </p:pic>
      <p:sp>
        <p:nvSpPr>
          <p:cNvPr id="3" name="TextBox 2"/>
          <p:cNvSpPr txBox="1"/>
          <p:nvPr/>
        </p:nvSpPr>
        <p:spPr>
          <a:xfrm>
            <a:off x="2071670" y="5500702"/>
            <a:ext cx="4786346" cy="400110"/>
          </a:xfrm>
          <a:prstGeom prst="rect">
            <a:avLst/>
          </a:prstGeom>
          <a:noFill/>
        </p:spPr>
        <p:txBody>
          <a:bodyPr wrap="square" rtlCol="0">
            <a:spAutoFit/>
          </a:bodyPr>
          <a:lstStyle/>
          <a:p>
            <a:r>
              <a:rPr lang="en-CA" sz="2000" b="1" dirty="0" smtClean="0"/>
              <a:t>A day at the market – rural Burma</a:t>
            </a:r>
            <a:endParaRPr lang="en-CA" sz="2000" b="1" dirty="0"/>
          </a:p>
        </p:txBody>
      </p:sp>
    </p:spTree>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71604" y="357166"/>
            <a:ext cx="6786610" cy="5909310"/>
          </a:xfrm>
          <a:prstGeom prst="rect">
            <a:avLst/>
          </a:prstGeom>
          <a:noFill/>
        </p:spPr>
        <p:txBody>
          <a:bodyPr wrap="square" rtlCol="0">
            <a:spAutoFit/>
          </a:bodyPr>
          <a:lstStyle/>
          <a:p>
            <a:r>
              <a:rPr lang="en-CA" sz="4800" b="1" dirty="0" smtClean="0"/>
              <a:t>Primacy</a:t>
            </a:r>
          </a:p>
          <a:p>
            <a:endParaRPr lang="en-CA" dirty="0" smtClean="0"/>
          </a:p>
          <a:p>
            <a:r>
              <a:rPr lang="en-CA" sz="2400" b="1" dirty="0" smtClean="0"/>
              <a:t>One-third of all urban dwellers in cities with 1 million +</a:t>
            </a:r>
          </a:p>
          <a:p>
            <a:endParaRPr lang="en-CA" sz="2400" b="1" dirty="0" smtClean="0"/>
          </a:p>
          <a:p>
            <a:r>
              <a:rPr lang="en-CA" sz="2400" b="1" dirty="0" smtClean="0"/>
              <a:t>Intense urbanization focuses on a single city</a:t>
            </a:r>
          </a:p>
          <a:p>
            <a:endParaRPr lang="en-CA" sz="2400" b="1" dirty="0" smtClean="0"/>
          </a:p>
          <a:p>
            <a:r>
              <a:rPr lang="en-CA" sz="2400" b="1" dirty="0" smtClean="0"/>
              <a:t>More than just demographic</a:t>
            </a:r>
          </a:p>
          <a:p>
            <a:endParaRPr lang="en-CA" sz="2400" b="1" dirty="0" smtClean="0"/>
          </a:p>
          <a:p>
            <a:r>
              <a:rPr lang="en-CA" sz="2400" b="1" dirty="0" smtClean="0"/>
              <a:t>Primacy is slowing</a:t>
            </a:r>
          </a:p>
          <a:p>
            <a:endParaRPr lang="en-CA" sz="2400" b="1" dirty="0" smtClean="0"/>
          </a:p>
          <a:p>
            <a:r>
              <a:rPr lang="en-CA" sz="2400" b="1" dirty="0" smtClean="0"/>
              <a:t>More common in LDC</a:t>
            </a:r>
          </a:p>
          <a:p>
            <a:endParaRPr lang="en-CA" sz="2400" b="1" dirty="0" smtClean="0"/>
          </a:p>
          <a:p>
            <a:r>
              <a:rPr lang="en-CA" sz="2400" b="1" dirty="0" smtClean="0"/>
              <a:t>+</a:t>
            </a:r>
            <a:r>
              <a:rPr lang="en-CA" sz="2400" b="1" dirty="0" err="1" smtClean="0"/>
              <a:t>ve</a:t>
            </a:r>
            <a:r>
              <a:rPr lang="en-CA" sz="2400" b="1" dirty="0" smtClean="0"/>
              <a:t>  or  -</a:t>
            </a:r>
            <a:r>
              <a:rPr lang="en-CA" sz="2400" b="1" dirty="0" err="1" smtClean="0"/>
              <a:t>ve</a:t>
            </a:r>
            <a:r>
              <a:rPr lang="en-CA" sz="2400" b="1" dirty="0" smtClean="0"/>
              <a:t> ?</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71604" y="785794"/>
            <a:ext cx="5857916" cy="5355312"/>
          </a:xfrm>
          <a:prstGeom prst="rect">
            <a:avLst/>
          </a:prstGeom>
          <a:noFill/>
        </p:spPr>
        <p:txBody>
          <a:bodyPr wrap="square" rtlCol="0">
            <a:spAutoFit/>
          </a:bodyPr>
          <a:lstStyle/>
          <a:p>
            <a:r>
              <a:rPr lang="en-CA" sz="4400" b="1" dirty="0" smtClean="0"/>
              <a:t>Secondary Cities</a:t>
            </a:r>
          </a:p>
          <a:p>
            <a:endParaRPr lang="en-CA" dirty="0" smtClean="0"/>
          </a:p>
          <a:p>
            <a:pPr>
              <a:buFont typeface="Arial" pitchFamily="34" charset="0"/>
              <a:buChar char="•"/>
            </a:pPr>
            <a:r>
              <a:rPr lang="en-CA" sz="2800" b="1" dirty="0" smtClean="0"/>
              <a:t>At least 50% of total population</a:t>
            </a:r>
          </a:p>
          <a:p>
            <a:pPr>
              <a:buFont typeface="Arial" pitchFamily="34" charset="0"/>
              <a:buChar char="•"/>
            </a:pPr>
            <a:endParaRPr lang="en-CA" sz="2800" b="1" dirty="0" smtClean="0"/>
          </a:p>
          <a:p>
            <a:pPr>
              <a:buFont typeface="Arial" pitchFamily="34" charset="0"/>
              <a:buChar char="•"/>
            </a:pPr>
            <a:r>
              <a:rPr lang="en-CA" sz="2800" b="1" dirty="0" smtClean="0"/>
              <a:t>Increasing share</a:t>
            </a:r>
          </a:p>
          <a:p>
            <a:pPr>
              <a:buFont typeface="Arial" pitchFamily="34" charset="0"/>
              <a:buChar char="•"/>
            </a:pPr>
            <a:endParaRPr lang="en-CA" sz="2800" b="1" dirty="0" smtClean="0"/>
          </a:p>
          <a:p>
            <a:pPr>
              <a:buFont typeface="Arial" pitchFamily="34" charset="0"/>
              <a:buChar char="•"/>
            </a:pPr>
            <a:r>
              <a:rPr lang="en-CA" sz="2800" b="1" dirty="0" smtClean="0"/>
              <a:t>Opportunities and challenges</a:t>
            </a:r>
          </a:p>
          <a:p>
            <a:pPr>
              <a:buFont typeface="Arial" pitchFamily="34" charset="0"/>
              <a:buChar char="•"/>
            </a:pPr>
            <a:endParaRPr lang="en-CA" sz="2800" b="1" dirty="0" smtClean="0"/>
          </a:p>
          <a:p>
            <a:pPr>
              <a:buFont typeface="Arial" pitchFamily="34" charset="0"/>
              <a:buChar char="•"/>
            </a:pPr>
            <a:r>
              <a:rPr lang="en-CA" sz="2800" b="1" dirty="0" smtClean="0"/>
              <a:t>Multiple roles</a:t>
            </a:r>
          </a:p>
          <a:p>
            <a:pPr>
              <a:buFont typeface="Arial" pitchFamily="34" charset="0"/>
              <a:buChar char="•"/>
            </a:pPr>
            <a:endParaRPr lang="en-CA" sz="2800" b="1" dirty="0" smtClean="0"/>
          </a:p>
          <a:p>
            <a:pPr>
              <a:buFont typeface="Arial" pitchFamily="34" charset="0"/>
              <a:buChar char="•"/>
            </a:pPr>
            <a:r>
              <a:rPr lang="en-CA" sz="2800" b="1" dirty="0" smtClean="0"/>
              <a:t>At a crossroads</a:t>
            </a:r>
            <a:endParaRPr lang="en-CA" sz="2800" b="1" dirty="0"/>
          </a:p>
        </p:txBody>
      </p:sp>
    </p:spTree>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unfpa.org/swp/2007/english/images/chapter_1/Fig2_large.jpg"/>
          <p:cNvPicPr>
            <a:picLocks noChangeAspect="1" noChangeArrowheads="1"/>
          </p:cNvPicPr>
          <p:nvPr/>
        </p:nvPicPr>
        <p:blipFill>
          <a:blip r:embed="rId3" cstate="print"/>
          <a:srcRect/>
          <a:stretch>
            <a:fillRect/>
          </a:stretch>
        </p:blipFill>
        <p:spPr bwMode="auto">
          <a:xfrm>
            <a:off x="428596" y="357166"/>
            <a:ext cx="8358246" cy="5572164"/>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85852" y="1571612"/>
            <a:ext cx="7000924" cy="3693319"/>
          </a:xfrm>
          <a:prstGeom prst="rect">
            <a:avLst/>
          </a:prstGeom>
          <a:noFill/>
        </p:spPr>
        <p:txBody>
          <a:bodyPr wrap="square" rtlCol="0">
            <a:spAutoFit/>
          </a:bodyPr>
          <a:lstStyle/>
          <a:p>
            <a:r>
              <a:rPr lang="en-CA" sz="4800" b="1" dirty="0" smtClean="0"/>
              <a:t>New Cities</a:t>
            </a:r>
          </a:p>
          <a:p>
            <a:endParaRPr lang="en-CA" b="1" dirty="0" smtClean="0"/>
          </a:p>
          <a:p>
            <a:pPr>
              <a:buFont typeface="Arial" pitchFamily="34" charset="0"/>
              <a:buChar char="•"/>
            </a:pPr>
            <a:r>
              <a:rPr lang="en-CA" sz="2800" b="1" dirty="0" smtClean="0"/>
              <a:t>Dramatic and direct spatial </a:t>
            </a:r>
            <a:r>
              <a:rPr lang="en-CA" sz="2800" b="1" dirty="0" err="1" smtClean="0"/>
              <a:t>deconcentration</a:t>
            </a:r>
            <a:endParaRPr lang="en-CA" sz="2800" b="1" dirty="0" smtClean="0"/>
          </a:p>
          <a:p>
            <a:pPr>
              <a:buFont typeface="Arial" pitchFamily="34" charset="0"/>
              <a:buChar char="•"/>
            </a:pPr>
            <a:endParaRPr lang="en-CA" sz="2800" b="1" dirty="0" smtClean="0"/>
          </a:p>
          <a:p>
            <a:pPr>
              <a:buFont typeface="Arial" pitchFamily="34" charset="0"/>
              <a:buChar char="•"/>
            </a:pPr>
            <a:r>
              <a:rPr lang="en-CA" sz="2800" b="1" dirty="0" smtClean="0"/>
              <a:t>Variety of spatial functions</a:t>
            </a:r>
          </a:p>
          <a:p>
            <a:pPr>
              <a:buFont typeface="Arial" pitchFamily="34" charset="0"/>
              <a:buChar char="•"/>
            </a:pPr>
            <a:endParaRPr lang="en-CA" sz="2800" b="1" dirty="0" smtClean="0"/>
          </a:p>
          <a:p>
            <a:pPr>
              <a:buFont typeface="Arial" pitchFamily="34" charset="0"/>
              <a:buChar char="•"/>
            </a:pPr>
            <a:r>
              <a:rPr lang="en-CA" sz="2800" b="1" dirty="0" smtClean="0"/>
              <a:t>Results are mixed</a:t>
            </a:r>
            <a:endParaRPr lang="en-CA" sz="2800" b="1" dirty="0"/>
          </a:p>
        </p:txBody>
      </p:sp>
    </p:spTree>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map"/>
          <p:cNvPicPr>
            <a:picLocks noChangeAspect="1" noChangeArrowheads="1"/>
          </p:cNvPicPr>
          <p:nvPr/>
        </p:nvPicPr>
        <p:blipFill>
          <a:blip r:embed="rId3" cstate="print"/>
          <a:srcRect/>
          <a:stretch>
            <a:fillRect/>
          </a:stretch>
        </p:blipFill>
        <p:spPr bwMode="auto">
          <a:xfrm>
            <a:off x="1428728" y="285728"/>
            <a:ext cx="4357718" cy="2714644"/>
          </a:xfrm>
          <a:prstGeom prst="rect">
            <a:avLst/>
          </a:prstGeom>
          <a:noFill/>
        </p:spPr>
      </p:pic>
      <p:pic>
        <p:nvPicPr>
          <p:cNvPr id="65540" name="Picture 4" descr="http://www.textually.org/textually/archives/2009/10/27/_42731983_parade_afpsquare416.jpg"/>
          <p:cNvPicPr>
            <a:picLocks noChangeAspect="1" noChangeArrowheads="1"/>
          </p:cNvPicPr>
          <p:nvPr/>
        </p:nvPicPr>
        <p:blipFill>
          <a:blip r:embed="rId4" cstate="print"/>
          <a:srcRect/>
          <a:stretch>
            <a:fillRect/>
          </a:stretch>
        </p:blipFill>
        <p:spPr bwMode="auto">
          <a:xfrm>
            <a:off x="1500166" y="3214686"/>
            <a:ext cx="3929070" cy="2928958"/>
          </a:xfrm>
          <a:prstGeom prst="rect">
            <a:avLst/>
          </a:prstGeom>
          <a:noFill/>
        </p:spPr>
      </p:pic>
      <p:sp>
        <p:nvSpPr>
          <p:cNvPr id="4" name="TextBox 3"/>
          <p:cNvSpPr txBox="1"/>
          <p:nvPr/>
        </p:nvSpPr>
        <p:spPr>
          <a:xfrm>
            <a:off x="6286512" y="3429000"/>
            <a:ext cx="2214578" cy="1200329"/>
          </a:xfrm>
          <a:prstGeom prst="rect">
            <a:avLst/>
          </a:prstGeom>
          <a:noFill/>
        </p:spPr>
        <p:txBody>
          <a:bodyPr wrap="square" rtlCol="0">
            <a:spAutoFit/>
          </a:bodyPr>
          <a:lstStyle/>
          <a:p>
            <a:r>
              <a:rPr lang="en-CA" sz="2400" b="1" dirty="0" smtClean="0"/>
              <a:t>Burma’s strange new capital</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media-2.web.britannica.com/eb-media/33/101733-004-CA831545.jpg"/>
          <p:cNvPicPr>
            <a:picLocks noChangeAspect="1" noChangeArrowheads="1"/>
          </p:cNvPicPr>
          <p:nvPr/>
        </p:nvPicPr>
        <p:blipFill>
          <a:blip r:embed="rId3" cstate="print"/>
          <a:srcRect/>
          <a:stretch>
            <a:fillRect/>
          </a:stretch>
        </p:blipFill>
        <p:spPr bwMode="auto">
          <a:xfrm>
            <a:off x="4071934" y="571480"/>
            <a:ext cx="4429156" cy="3476626"/>
          </a:xfrm>
          <a:prstGeom prst="rect">
            <a:avLst/>
          </a:prstGeom>
          <a:noFill/>
        </p:spPr>
      </p:pic>
      <p:pic>
        <p:nvPicPr>
          <p:cNvPr id="66564" name="Picture 4" descr="http://nydailynews.wordtravels.com/images/map/Tanzania_map.jpg"/>
          <p:cNvPicPr>
            <a:picLocks noChangeAspect="1" noChangeArrowheads="1"/>
          </p:cNvPicPr>
          <p:nvPr/>
        </p:nvPicPr>
        <p:blipFill>
          <a:blip r:embed="rId4" cstate="print"/>
          <a:srcRect/>
          <a:stretch>
            <a:fillRect/>
          </a:stretch>
        </p:blipFill>
        <p:spPr bwMode="auto">
          <a:xfrm>
            <a:off x="214283" y="357166"/>
            <a:ext cx="3571900" cy="4829176"/>
          </a:xfrm>
          <a:prstGeom prst="rect">
            <a:avLst/>
          </a:prstGeom>
          <a:noFill/>
        </p:spPr>
      </p:pic>
      <p:sp>
        <p:nvSpPr>
          <p:cNvPr id="4" name="TextBox 3"/>
          <p:cNvSpPr txBox="1"/>
          <p:nvPr/>
        </p:nvSpPr>
        <p:spPr>
          <a:xfrm>
            <a:off x="4357686" y="4572008"/>
            <a:ext cx="4572032" cy="830997"/>
          </a:xfrm>
          <a:prstGeom prst="rect">
            <a:avLst/>
          </a:prstGeom>
          <a:noFill/>
        </p:spPr>
        <p:txBody>
          <a:bodyPr wrap="square" rtlCol="0">
            <a:spAutoFit/>
          </a:bodyPr>
          <a:lstStyle/>
          <a:p>
            <a:r>
              <a:rPr lang="en-CA" sz="2400" b="1" dirty="0" smtClean="0"/>
              <a:t>Tanzania’s capital is now Dodoma</a:t>
            </a:r>
            <a:endParaRPr lang="en-CA" sz="2400" b="1" dirty="0"/>
          </a:p>
        </p:txBody>
      </p:sp>
      <p:cxnSp>
        <p:nvCxnSpPr>
          <p:cNvPr id="6" name="Straight Arrow Connector 5"/>
          <p:cNvCxnSpPr/>
          <p:nvPr/>
        </p:nvCxnSpPr>
        <p:spPr>
          <a:xfrm rot="16200000" flipH="1">
            <a:off x="2107389" y="2393149"/>
            <a:ext cx="285752" cy="714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412776"/>
            <a:ext cx="7772400" cy="1362075"/>
          </a:xfrm>
        </p:spPr>
        <p:txBody>
          <a:bodyPr>
            <a:normAutofit fontScale="90000"/>
          </a:bodyPr>
          <a:lstStyle/>
          <a:p>
            <a:r>
              <a:rPr lang="en-CA" sz="4800" b="1" dirty="0" smtClean="0"/>
              <a:t>IV Urban Development in a Global Context </a:t>
            </a:r>
            <a:endParaRPr lang="en-CA" sz="4800" b="1" dirty="0"/>
          </a:p>
        </p:txBody>
      </p:sp>
    </p:spTree>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press.princeton.edu/images/k694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548680"/>
            <a:ext cx="2857500" cy="433387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mori-m-foundation.or.jp/gpci/img/top10_graph2_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1268760"/>
            <a:ext cx="4093236" cy="5400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57290" y="1571612"/>
            <a:ext cx="6143668" cy="3570208"/>
          </a:xfrm>
          <a:prstGeom prst="rect">
            <a:avLst/>
          </a:prstGeom>
          <a:noFill/>
        </p:spPr>
        <p:txBody>
          <a:bodyPr wrap="square" rtlCol="0">
            <a:spAutoFit/>
          </a:bodyPr>
          <a:lstStyle/>
          <a:p>
            <a:r>
              <a:rPr lang="en-CA" sz="2800" b="1" dirty="0" smtClean="0"/>
              <a:t>Hall (1966)</a:t>
            </a:r>
          </a:p>
          <a:p>
            <a:endParaRPr lang="en-CA" dirty="0" smtClean="0"/>
          </a:p>
          <a:p>
            <a:r>
              <a:rPr lang="en-CA" sz="3600" b="1" dirty="0" smtClean="0"/>
              <a:t>“disproportionate part of the world’s most important business is conducted in world cities”</a:t>
            </a:r>
            <a:endParaRPr lang="en-CA" sz="3600" b="1" dirty="0"/>
          </a:p>
        </p:txBody>
      </p:sp>
    </p:spTree>
  </p:cSld>
  <p:clrMapOvr>
    <a:masterClrMapping/>
  </p:clrMapOvr>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0100" y="357166"/>
            <a:ext cx="8001056" cy="5663089"/>
          </a:xfrm>
          <a:prstGeom prst="rect">
            <a:avLst/>
          </a:prstGeom>
          <a:noFill/>
        </p:spPr>
        <p:txBody>
          <a:bodyPr wrap="square" rtlCol="0">
            <a:spAutoFit/>
          </a:bodyPr>
          <a:lstStyle/>
          <a:p>
            <a:r>
              <a:rPr lang="en-CA" sz="3200" b="1" dirty="0" smtClean="0"/>
              <a:t>World Cities Characteristics </a:t>
            </a:r>
          </a:p>
          <a:p>
            <a:endParaRPr lang="en-CA" b="1" dirty="0" smtClean="0"/>
          </a:p>
          <a:p>
            <a:pPr>
              <a:buFont typeface="Arial" pitchFamily="34" charset="0"/>
              <a:buChar char="•"/>
            </a:pPr>
            <a:r>
              <a:rPr lang="en-CA" sz="2400" b="1" dirty="0" smtClean="0"/>
              <a:t>Political power</a:t>
            </a:r>
          </a:p>
          <a:p>
            <a:pPr>
              <a:buFont typeface="Arial" pitchFamily="34" charset="0"/>
              <a:buChar char="•"/>
            </a:pPr>
            <a:endParaRPr lang="en-CA" sz="2400" b="1" dirty="0" smtClean="0"/>
          </a:p>
          <a:p>
            <a:pPr>
              <a:buFont typeface="Arial" pitchFamily="34" charset="0"/>
              <a:buChar char="•"/>
            </a:pPr>
            <a:r>
              <a:rPr lang="en-CA" sz="2400" b="1" dirty="0" smtClean="0"/>
              <a:t>Seats of national or international government</a:t>
            </a:r>
          </a:p>
          <a:p>
            <a:pPr>
              <a:buFont typeface="Arial" pitchFamily="34" charset="0"/>
              <a:buChar char="•"/>
            </a:pPr>
            <a:endParaRPr lang="en-CA" sz="2400" b="1" dirty="0" smtClean="0"/>
          </a:p>
          <a:p>
            <a:pPr>
              <a:buFont typeface="Arial" pitchFamily="34" charset="0"/>
              <a:buChar char="•"/>
            </a:pPr>
            <a:r>
              <a:rPr lang="en-CA" sz="2400" b="1" dirty="0" smtClean="0"/>
              <a:t>Concentration of corporate power</a:t>
            </a:r>
          </a:p>
          <a:p>
            <a:pPr>
              <a:buFont typeface="Arial" pitchFamily="34" charset="0"/>
              <a:buChar char="•"/>
            </a:pPr>
            <a:endParaRPr lang="en-CA" sz="2400" b="1" dirty="0" smtClean="0"/>
          </a:p>
          <a:p>
            <a:pPr>
              <a:buFont typeface="Arial" pitchFamily="34" charset="0"/>
              <a:buChar char="•"/>
            </a:pPr>
            <a:r>
              <a:rPr lang="en-CA" sz="2400" b="1" dirty="0" smtClean="0"/>
              <a:t>TNC headquarters</a:t>
            </a:r>
          </a:p>
          <a:p>
            <a:pPr>
              <a:buFont typeface="Arial" pitchFamily="34" charset="0"/>
              <a:buChar char="•"/>
            </a:pPr>
            <a:endParaRPr lang="en-CA" sz="2400" b="1" dirty="0" smtClean="0"/>
          </a:p>
          <a:p>
            <a:pPr>
              <a:buFont typeface="Arial" pitchFamily="34" charset="0"/>
              <a:buChar char="•"/>
            </a:pPr>
            <a:r>
              <a:rPr lang="en-CA" sz="2400" b="1" dirty="0" smtClean="0"/>
              <a:t>Trade</a:t>
            </a:r>
          </a:p>
          <a:p>
            <a:pPr>
              <a:buFont typeface="Arial" pitchFamily="34" charset="0"/>
              <a:buChar char="•"/>
            </a:pPr>
            <a:endParaRPr lang="en-CA" sz="2400" b="1" dirty="0" smtClean="0"/>
          </a:p>
          <a:p>
            <a:pPr>
              <a:buFont typeface="Arial" pitchFamily="34" charset="0"/>
              <a:buChar char="•"/>
            </a:pPr>
            <a:r>
              <a:rPr lang="en-CA" sz="2400" b="1" dirty="0" smtClean="0"/>
              <a:t>Finance</a:t>
            </a:r>
          </a:p>
          <a:p>
            <a:pPr>
              <a:buFont typeface="Arial" pitchFamily="34" charset="0"/>
              <a:buChar char="•"/>
            </a:pPr>
            <a:endParaRPr lang="en-CA" sz="2400" b="1" dirty="0" smtClean="0"/>
          </a:p>
          <a:p>
            <a:pPr>
              <a:buFont typeface="Arial" pitchFamily="34" charset="0"/>
              <a:buChar char="•"/>
            </a:pPr>
            <a:r>
              <a:rPr lang="en-CA" sz="2400" b="1" dirty="0" smtClean="0"/>
              <a:t>Transportation/ communication.....</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357166"/>
            <a:ext cx="8643998" cy="4555093"/>
          </a:xfrm>
          <a:prstGeom prst="rect">
            <a:avLst/>
          </a:prstGeom>
          <a:noFill/>
        </p:spPr>
        <p:txBody>
          <a:bodyPr wrap="square" rtlCol="0">
            <a:spAutoFit/>
          </a:bodyPr>
          <a:lstStyle/>
          <a:p>
            <a:r>
              <a:rPr lang="en-CA" sz="3200" b="1" dirty="0" smtClean="0"/>
              <a:t>World Cities Characteristics (2)</a:t>
            </a:r>
          </a:p>
          <a:p>
            <a:endParaRPr lang="en-CA" b="1" dirty="0" smtClean="0"/>
          </a:p>
          <a:p>
            <a:pPr>
              <a:buFont typeface="Arial" pitchFamily="34" charset="0"/>
              <a:buChar char="•"/>
            </a:pPr>
            <a:r>
              <a:rPr lang="en-CA" sz="2400" b="1" dirty="0" smtClean="0"/>
              <a:t>port</a:t>
            </a:r>
          </a:p>
          <a:p>
            <a:pPr>
              <a:buFont typeface="Arial" pitchFamily="34" charset="0"/>
              <a:buChar char="•"/>
            </a:pPr>
            <a:endParaRPr lang="en-CA" sz="2400" b="1" dirty="0" smtClean="0"/>
          </a:p>
          <a:p>
            <a:pPr>
              <a:buFont typeface="Arial" pitchFamily="34" charset="0"/>
              <a:buChar char="•"/>
            </a:pPr>
            <a:r>
              <a:rPr lang="en-CA" sz="2400" b="1" dirty="0" smtClean="0"/>
              <a:t>airport</a:t>
            </a:r>
          </a:p>
          <a:p>
            <a:pPr>
              <a:buFont typeface="Arial" pitchFamily="34" charset="0"/>
              <a:buChar char="•"/>
            </a:pPr>
            <a:endParaRPr lang="en-CA" sz="2400" b="1" dirty="0" smtClean="0"/>
          </a:p>
          <a:p>
            <a:pPr>
              <a:buFont typeface="Arial" pitchFamily="34" charset="0"/>
              <a:buChar char="•"/>
            </a:pPr>
            <a:r>
              <a:rPr lang="en-CA" sz="2400" b="1" dirty="0" smtClean="0"/>
              <a:t>Science / technology</a:t>
            </a:r>
          </a:p>
          <a:p>
            <a:pPr>
              <a:buFont typeface="Arial" pitchFamily="34" charset="0"/>
              <a:buChar char="•"/>
            </a:pPr>
            <a:endParaRPr lang="en-CA" sz="2400" b="1" dirty="0" smtClean="0"/>
          </a:p>
          <a:p>
            <a:pPr>
              <a:buFont typeface="Arial" pitchFamily="34" charset="0"/>
              <a:buChar char="•"/>
            </a:pPr>
            <a:r>
              <a:rPr lang="en-CA" sz="2400" b="1" dirty="0" smtClean="0"/>
              <a:t>University / R&amp;D</a:t>
            </a:r>
          </a:p>
          <a:p>
            <a:pPr>
              <a:buFont typeface="Arial" pitchFamily="34" charset="0"/>
              <a:buChar char="•"/>
            </a:pPr>
            <a:endParaRPr lang="en-CA" sz="2400" b="1" dirty="0" smtClean="0"/>
          </a:p>
          <a:p>
            <a:pPr>
              <a:buFont typeface="Arial" pitchFamily="34" charset="0"/>
              <a:buChar char="•"/>
            </a:pPr>
            <a:r>
              <a:rPr lang="en-CA" sz="2400" b="1" dirty="0" smtClean="0"/>
              <a:t>Arts</a:t>
            </a:r>
          </a:p>
          <a:p>
            <a:endParaRPr lang="en-CA" sz="2400" b="1" dirty="0" smtClean="0"/>
          </a:p>
        </p:txBody>
      </p:sp>
      <p:pic>
        <p:nvPicPr>
          <p:cNvPr id="78850" name="Picture 2" descr="http://static.guim.co.uk/sys-images/Guardian/Pix/pictures/2009/8/13/1250178449681/Guards-at-the-3.6bn-new-t-008.jpg"/>
          <p:cNvPicPr>
            <a:picLocks noChangeAspect="1" noChangeArrowheads="1"/>
          </p:cNvPicPr>
          <p:nvPr/>
        </p:nvPicPr>
        <p:blipFill>
          <a:blip r:embed="rId3" cstate="print"/>
          <a:srcRect/>
          <a:stretch>
            <a:fillRect/>
          </a:stretch>
        </p:blipFill>
        <p:spPr bwMode="auto">
          <a:xfrm>
            <a:off x="4000496" y="1643050"/>
            <a:ext cx="4881559" cy="4429131"/>
          </a:xfrm>
          <a:prstGeom prst="rect">
            <a:avLst/>
          </a:prstGeom>
          <a:noFill/>
        </p:spPr>
      </p:pic>
      <p:sp>
        <p:nvSpPr>
          <p:cNvPr id="4" name="TextBox 3"/>
          <p:cNvSpPr txBox="1"/>
          <p:nvPr/>
        </p:nvSpPr>
        <p:spPr>
          <a:xfrm>
            <a:off x="2143108" y="4572009"/>
            <a:ext cx="1857388" cy="1323439"/>
          </a:xfrm>
          <a:prstGeom prst="rect">
            <a:avLst/>
          </a:prstGeom>
          <a:noFill/>
        </p:spPr>
        <p:txBody>
          <a:bodyPr wrap="square" rtlCol="0">
            <a:spAutoFit/>
          </a:bodyPr>
          <a:lstStyle/>
          <a:p>
            <a:r>
              <a:rPr lang="en-CA" sz="1600" b="1" dirty="0" smtClean="0"/>
              <a:t>Beijing’s new airport terminal 3 – largest building in  the world</a:t>
            </a:r>
            <a:endParaRPr lang="en-CA" sz="1600" b="1" dirty="0"/>
          </a:p>
        </p:txBody>
      </p:sp>
    </p:spTree>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8662" y="857232"/>
            <a:ext cx="7143800" cy="4247317"/>
          </a:xfrm>
          <a:prstGeom prst="rect">
            <a:avLst/>
          </a:prstGeom>
          <a:noFill/>
        </p:spPr>
        <p:txBody>
          <a:bodyPr wrap="square" rtlCol="0">
            <a:spAutoFit/>
          </a:bodyPr>
          <a:lstStyle/>
          <a:p>
            <a:r>
              <a:rPr lang="en-CA" sz="3600" b="1" dirty="0" smtClean="0"/>
              <a:t>Recent World city literature</a:t>
            </a:r>
          </a:p>
          <a:p>
            <a:endParaRPr lang="en-CA" dirty="0" smtClean="0"/>
          </a:p>
          <a:p>
            <a:pPr>
              <a:buFont typeface="Arial" pitchFamily="34" charset="0"/>
              <a:buChar char="•"/>
            </a:pPr>
            <a:r>
              <a:rPr lang="en-CA" sz="2400" b="1" dirty="0" smtClean="0"/>
              <a:t>Globalization</a:t>
            </a:r>
          </a:p>
          <a:p>
            <a:pPr>
              <a:buFont typeface="Arial" pitchFamily="34" charset="0"/>
              <a:buChar char="•"/>
            </a:pPr>
            <a:endParaRPr lang="en-CA" sz="2400" b="1" dirty="0" smtClean="0"/>
          </a:p>
          <a:p>
            <a:pPr>
              <a:buFont typeface="Arial" pitchFamily="34" charset="0"/>
              <a:buChar char="•"/>
            </a:pPr>
            <a:r>
              <a:rPr lang="en-CA" sz="2400" b="1" dirty="0" smtClean="0"/>
              <a:t>Decision-making</a:t>
            </a:r>
          </a:p>
          <a:p>
            <a:pPr>
              <a:buFont typeface="Arial" pitchFamily="34" charset="0"/>
              <a:buChar char="•"/>
            </a:pPr>
            <a:endParaRPr lang="en-CA" sz="2400" b="1" dirty="0" smtClean="0"/>
          </a:p>
          <a:p>
            <a:pPr>
              <a:buFont typeface="Arial" pitchFamily="34" charset="0"/>
              <a:buChar char="•"/>
            </a:pPr>
            <a:r>
              <a:rPr lang="en-CA" sz="2400" b="1" dirty="0" smtClean="0"/>
              <a:t>Creative class</a:t>
            </a:r>
          </a:p>
          <a:p>
            <a:pPr>
              <a:buFont typeface="Arial" pitchFamily="34" charset="0"/>
              <a:buChar char="•"/>
            </a:pPr>
            <a:endParaRPr lang="en-CA" sz="2400" b="1" dirty="0" smtClean="0"/>
          </a:p>
          <a:p>
            <a:pPr>
              <a:buFont typeface="Arial" pitchFamily="34" charset="0"/>
              <a:buChar char="•"/>
            </a:pPr>
            <a:r>
              <a:rPr lang="en-CA" sz="2400" b="1" dirty="0" smtClean="0"/>
              <a:t>Social polarization</a:t>
            </a:r>
          </a:p>
          <a:p>
            <a:pPr>
              <a:buFont typeface="Arial" pitchFamily="34" charset="0"/>
              <a:buChar char="•"/>
            </a:pPr>
            <a:endParaRPr lang="en-CA" sz="2400" b="1" dirty="0" smtClean="0"/>
          </a:p>
          <a:p>
            <a:pPr>
              <a:buFont typeface="Arial" pitchFamily="34" charset="0"/>
              <a:buChar char="•"/>
            </a:pPr>
            <a:r>
              <a:rPr lang="en-CA" sz="2400" b="1" dirty="0" err="1" smtClean="0"/>
              <a:t>Sassen</a:t>
            </a:r>
            <a:r>
              <a:rPr lang="en-CA" sz="2400" b="1" dirty="0" smtClean="0"/>
              <a:t> : historic specificity</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1538" y="857232"/>
            <a:ext cx="7715304" cy="3877985"/>
          </a:xfrm>
          <a:prstGeom prst="rect">
            <a:avLst/>
          </a:prstGeom>
          <a:noFill/>
        </p:spPr>
        <p:txBody>
          <a:bodyPr wrap="square" rtlCol="0">
            <a:spAutoFit/>
          </a:bodyPr>
          <a:lstStyle/>
          <a:p>
            <a:r>
              <a:rPr lang="en-CA" sz="3600" b="1" dirty="0" smtClean="0"/>
              <a:t>World cities beyond the core</a:t>
            </a:r>
          </a:p>
          <a:p>
            <a:endParaRPr lang="en-CA" b="1" dirty="0" smtClean="0"/>
          </a:p>
          <a:p>
            <a:pPr>
              <a:buFont typeface="Arial" pitchFamily="34" charset="0"/>
              <a:buChar char="•"/>
            </a:pPr>
            <a:r>
              <a:rPr lang="en-CA" sz="2400" b="1" dirty="0" smtClean="0"/>
              <a:t>Rich city in poor country</a:t>
            </a:r>
          </a:p>
          <a:p>
            <a:pPr>
              <a:buFont typeface="Arial" pitchFamily="34" charset="0"/>
              <a:buChar char="•"/>
            </a:pPr>
            <a:endParaRPr lang="en-CA" sz="2400" b="1" dirty="0" smtClean="0"/>
          </a:p>
          <a:p>
            <a:pPr>
              <a:buFont typeface="Arial" pitchFamily="34" charset="0"/>
              <a:buChar char="•"/>
            </a:pPr>
            <a:r>
              <a:rPr lang="en-CA" sz="2400" b="1" dirty="0" smtClean="0"/>
              <a:t>Resources: much more limited</a:t>
            </a:r>
          </a:p>
          <a:p>
            <a:pPr>
              <a:buFont typeface="Arial" pitchFamily="34" charset="0"/>
              <a:buChar char="•"/>
            </a:pPr>
            <a:endParaRPr lang="en-CA" sz="2400" b="1" dirty="0" smtClean="0"/>
          </a:p>
          <a:p>
            <a:pPr>
              <a:buFont typeface="Arial" pitchFamily="34" charset="0"/>
              <a:buChar char="•"/>
            </a:pPr>
            <a:r>
              <a:rPr lang="en-CA" sz="2400" b="1" dirty="0" smtClean="0"/>
              <a:t>Infrastructure: rudimentary</a:t>
            </a:r>
          </a:p>
          <a:p>
            <a:pPr>
              <a:buFont typeface="Arial" pitchFamily="34" charset="0"/>
              <a:buChar char="•"/>
            </a:pPr>
            <a:endParaRPr lang="en-CA" sz="2400" b="1" dirty="0" smtClean="0"/>
          </a:p>
          <a:p>
            <a:pPr>
              <a:buFont typeface="Arial" pitchFamily="34" charset="0"/>
              <a:buChar char="•"/>
            </a:pPr>
            <a:r>
              <a:rPr lang="en-CA" sz="2400" b="1" dirty="0" smtClean="0"/>
              <a:t>Population pyramid: bottom heavy (younger population</a:t>
            </a:r>
            <a:r>
              <a:rPr lang="en-CA" b="1" dirty="0" smtClean="0"/>
              <a:t>)</a:t>
            </a:r>
            <a:endParaRPr lang="en-CA" b="1" dirty="0"/>
          </a:p>
        </p:txBody>
      </p:sp>
    </p:spTree>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1000108"/>
            <a:ext cx="5143536" cy="2646878"/>
          </a:xfrm>
          <a:prstGeom prst="rect">
            <a:avLst/>
          </a:prstGeom>
          <a:noFill/>
        </p:spPr>
        <p:txBody>
          <a:bodyPr wrap="square" rtlCol="0">
            <a:spAutoFit/>
          </a:bodyPr>
          <a:lstStyle/>
          <a:p>
            <a:r>
              <a:rPr lang="en-CA" sz="2800" b="1" dirty="0" err="1" smtClean="0"/>
              <a:t>Gugler</a:t>
            </a:r>
            <a:r>
              <a:rPr lang="en-CA" sz="2800" b="1" dirty="0" smtClean="0"/>
              <a:t> (2004)</a:t>
            </a:r>
          </a:p>
          <a:p>
            <a:endParaRPr lang="en-CA" dirty="0" smtClean="0"/>
          </a:p>
          <a:p>
            <a:r>
              <a:rPr lang="en-CA" sz="2000" b="1" dirty="0" smtClean="0"/>
              <a:t>Shanghai		Seoul</a:t>
            </a:r>
          </a:p>
          <a:p>
            <a:r>
              <a:rPr lang="en-CA" sz="2000" b="1" dirty="0" smtClean="0"/>
              <a:t>Cairo			Bangkok</a:t>
            </a:r>
          </a:p>
          <a:p>
            <a:r>
              <a:rPr lang="en-CA" sz="2000" b="1" dirty="0" smtClean="0"/>
              <a:t>Moscow		Mexico City</a:t>
            </a:r>
          </a:p>
          <a:p>
            <a:r>
              <a:rPr lang="en-CA" sz="2000" b="1" dirty="0" smtClean="0"/>
              <a:t>Hong Kong		Singapore</a:t>
            </a:r>
          </a:p>
          <a:p>
            <a:r>
              <a:rPr lang="en-CA" sz="2000" b="1" dirty="0" smtClean="0"/>
              <a:t>Jakarta		Sao Paulo</a:t>
            </a:r>
          </a:p>
          <a:p>
            <a:r>
              <a:rPr lang="en-CA" sz="2000" b="1" dirty="0" smtClean="0"/>
              <a:t>Mumbai		Johannesburg</a:t>
            </a:r>
            <a:endParaRPr lang="en-CA" sz="2000" b="1" dirty="0"/>
          </a:p>
        </p:txBody>
      </p:sp>
      <p:pic>
        <p:nvPicPr>
          <p:cNvPr id="81922" name="Picture 2" descr="http://images.indiebound.com/851/536/9780521536851.jpg"/>
          <p:cNvPicPr>
            <a:picLocks noChangeAspect="1" noChangeArrowheads="1"/>
          </p:cNvPicPr>
          <p:nvPr/>
        </p:nvPicPr>
        <p:blipFill>
          <a:blip r:embed="rId3" cstate="print"/>
          <a:srcRect/>
          <a:stretch>
            <a:fillRect/>
          </a:stretch>
        </p:blipFill>
        <p:spPr bwMode="auto">
          <a:xfrm>
            <a:off x="5500694" y="1643050"/>
            <a:ext cx="3186117" cy="466725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857232"/>
            <a:ext cx="3643338" cy="4154984"/>
          </a:xfrm>
          <a:prstGeom prst="rect">
            <a:avLst/>
          </a:prstGeom>
          <a:noFill/>
        </p:spPr>
        <p:txBody>
          <a:bodyPr wrap="square" rtlCol="0">
            <a:spAutoFit/>
          </a:bodyPr>
          <a:lstStyle/>
          <a:p>
            <a:r>
              <a:rPr lang="en-CA" sz="3600" b="1" dirty="0" smtClean="0"/>
              <a:t>Three big conclusions (</a:t>
            </a:r>
            <a:r>
              <a:rPr lang="en-CA" sz="3600" b="1" dirty="0" err="1" smtClean="0"/>
              <a:t>Gugler</a:t>
            </a:r>
            <a:r>
              <a:rPr lang="en-CA" sz="3600" b="1" dirty="0" smtClean="0"/>
              <a:t> 2004)</a:t>
            </a:r>
          </a:p>
          <a:p>
            <a:endParaRPr lang="en-CA" b="1" dirty="0" smtClean="0"/>
          </a:p>
          <a:p>
            <a:pPr marL="457200" indent="-457200">
              <a:buFont typeface="+mj-lt"/>
              <a:buAutoNum type="arabicPeriod"/>
            </a:pPr>
            <a:r>
              <a:rPr lang="en-CA" sz="2000" b="1" dirty="0" smtClean="0"/>
              <a:t>Extraordinary diversity</a:t>
            </a:r>
          </a:p>
          <a:p>
            <a:pPr marL="457200" indent="-457200">
              <a:buFont typeface="+mj-lt"/>
              <a:buAutoNum type="arabicPeriod"/>
            </a:pPr>
            <a:endParaRPr lang="en-CA" sz="2000" b="1" dirty="0" smtClean="0"/>
          </a:p>
          <a:p>
            <a:pPr marL="457200" indent="-457200">
              <a:buFont typeface="+mj-lt"/>
              <a:buAutoNum type="arabicPeriod"/>
            </a:pPr>
            <a:r>
              <a:rPr lang="en-CA" sz="2000" b="1" dirty="0" smtClean="0"/>
              <a:t>Rich/poor : big gap</a:t>
            </a:r>
          </a:p>
          <a:p>
            <a:pPr marL="457200" indent="-457200">
              <a:buFont typeface="+mj-lt"/>
              <a:buAutoNum type="arabicPeriod"/>
            </a:pPr>
            <a:endParaRPr lang="en-CA" sz="2000" b="1" dirty="0" smtClean="0"/>
          </a:p>
          <a:p>
            <a:pPr marL="457200" indent="-457200">
              <a:buFont typeface="+mj-lt"/>
              <a:buAutoNum type="arabicPeriod"/>
            </a:pPr>
            <a:r>
              <a:rPr lang="en-CA" sz="2000" b="1" dirty="0" smtClean="0"/>
              <a:t>Power of the state</a:t>
            </a:r>
          </a:p>
          <a:p>
            <a:endParaRPr lang="en-CA" b="1" dirty="0" smtClean="0"/>
          </a:p>
        </p:txBody>
      </p:sp>
      <p:sp>
        <p:nvSpPr>
          <p:cNvPr id="3" name="TextBox 2"/>
          <p:cNvSpPr txBox="1"/>
          <p:nvPr/>
        </p:nvSpPr>
        <p:spPr>
          <a:xfrm>
            <a:off x="5214942" y="357166"/>
            <a:ext cx="3500462" cy="5693866"/>
          </a:xfrm>
          <a:prstGeom prst="rect">
            <a:avLst/>
          </a:prstGeom>
          <a:noFill/>
        </p:spPr>
        <p:txBody>
          <a:bodyPr wrap="square" rtlCol="0">
            <a:spAutoFit/>
          </a:bodyPr>
          <a:lstStyle/>
          <a:p>
            <a:r>
              <a:rPr lang="en-CA" sz="2400" b="1" dirty="0" smtClean="0"/>
              <a:t>Other findings:</a:t>
            </a:r>
          </a:p>
          <a:p>
            <a:endParaRPr lang="en-CA" sz="2000" b="1" dirty="0" smtClean="0"/>
          </a:p>
          <a:p>
            <a:pPr>
              <a:buFont typeface="Arial" pitchFamily="34" charset="0"/>
              <a:buChar char="•"/>
            </a:pPr>
            <a:r>
              <a:rPr lang="en-CA" sz="2000" b="1" dirty="0" smtClean="0"/>
              <a:t>Corporate command functions</a:t>
            </a:r>
          </a:p>
          <a:p>
            <a:pPr>
              <a:buFont typeface="Arial" pitchFamily="34" charset="0"/>
              <a:buChar char="•"/>
            </a:pPr>
            <a:endParaRPr lang="en-CA" sz="2000" b="1" dirty="0" smtClean="0"/>
          </a:p>
          <a:p>
            <a:pPr>
              <a:buFont typeface="Arial" pitchFamily="34" charset="0"/>
              <a:buChar char="•"/>
            </a:pPr>
            <a:r>
              <a:rPr lang="en-CA" sz="2000" b="1" dirty="0" smtClean="0"/>
              <a:t>Stock market capitalization</a:t>
            </a:r>
          </a:p>
          <a:p>
            <a:pPr>
              <a:buFont typeface="Arial" pitchFamily="34" charset="0"/>
              <a:buChar char="•"/>
            </a:pPr>
            <a:endParaRPr lang="en-CA" sz="2000" b="1" dirty="0" smtClean="0"/>
          </a:p>
          <a:p>
            <a:pPr>
              <a:buFont typeface="Arial" pitchFamily="34" charset="0"/>
              <a:buChar char="•"/>
            </a:pPr>
            <a:r>
              <a:rPr lang="en-CA" sz="2000" b="1" dirty="0" smtClean="0"/>
              <a:t>International flights</a:t>
            </a:r>
          </a:p>
          <a:p>
            <a:pPr>
              <a:buFont typeface="Arial" pitchFamily="34" charset="0"/>
              <a:buChar char="•"/>
            </a:pPr>
            <a:endParaRPr lang="en-CA" sz="2000" b="1" dirty="0" smtClean="0"/>
          </a:p>
          <a:p>
            <a:pPr>
              <a:buFont typeface="Arial" pitchFamily="34" charset="0"/>
              <a:buChar char="•"/>
            </a:pPr>
            <a:r>
              <a:rPr lang="en-CA" sz="2000" b="1" dirty="0" smtClean="0"/>
              <a:t>Media ideology</a:t>
            </a:r>
          </a:p>
          <a:p>
            <a:pPr>
              <a:buFont typeface="Arial" pitchFamily="34" charset="0"/>
              <a:buChar char="•"/>
            </a:pPr>
            <a:endParaRPr lang="en-CA" sz="2000" b="1" dirty="0" smtClean="0"/>
          </a:p>
          <a:p>
            <a:pPr>
              <a:buFont typeface="Arial" pitchFamily="34" charset="0"/>
              <a:buChar char="•"/>
            </a:pPr>
            <a:r>
              <a:rPr lang="en-CA" sz="2000" b="1" dirty="0" smtClean="0"/>
              <a:t>Political context</a:t>
            </a:r>
          </a:p>
          <a:p>
            <a:pPr>
              <a:buFont typeface="Arial" pitchFamily="34" charset="0"/>
              <a:buChar char="•"/>
            </a:pPr>
            <a:endParaRPr lang="en-CA" sz="2000" b="1" dirty="0" smtClean="0"/>
          </a:p>
          <a:p>
            <a:pPr>
              <a:buFont typeface="Arial" pitchFamily="34" charset="0"/>
              <a:buChar char="•"/>
            </a:pPr>
            <a:r>
              <a:rPr lang="en-CA" sz="2000" b="1" dirty="0" smtClean="0"/>
              <a:t>Demographic situation</a:t>
            </a:r>
          </a:p>
          <a:p>
            <a:pPr>
              <a:buFont typeface="Arial" pitchFamily="34" charset="0"/>
              <a:buChar char="•"/>
            </a:pPr>
            <a:endParaRPr lang="en-CA" sz="2000" b="1" dirty="0" smtClean="0"/>
          </a:p>
          <a:p>
            <a:pPr>
              <a:buFont typeface="Arial" pitchFamily="34" charset="0"/>
              <a:buChar char="•"/>
            </a:pPr>
            <a:r>
              <a:rPr lang="en-CA" sz="2000" b="1" dirty="0" smtClean="0"/>
              <a:t>Non-formal political actors </a:t>
            </a:r>
          </a:p>
        </p:txBody>
      </p:sp>
    </p:spTree>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wapedia.mobi/thumb/120f14632/en/fixed/470/352/Trabalhadores.JPG?format=jpg"/>
          <p:cNvPicPr>
            <a:picLocks noChangeAspect="1" noChangeArrowheads="1"/>
          </p:cNvPicPr>
          <p:nvPr/>
        </p:nvPicPr>
        <p:blipFill>
          <a:blip r:embed="rId3" cstate="print"/>
          <a:srcRect/>
          <a:stretch>
            <a:fillRect/>
          </a:stretch>
        </p:blipFill>
        <p:spPr bwMode="auto">
          <a:xfrm>
            <a:off x="1142976" y="500042"/>
            <a:ext cx="6858048" cy="4643470"/>
          </a:xfrm>
          <a:prstGeom prst="rect">
            <a:avLst/>
          </a:prstGeom>
          <a:noFill/>
        </p:spPr>
      </p:pic>
      <p:sp>
        <p:nvSpPr>
          <p:cNvPr id="3" name="TextBox 2"/>
          <p:cNvSpPr txBox="1"/>
          <p:nvPr/>
        </p:nvSpPr>
        <p:spPr>
          <a:xfrm>
            <a:off x="785786" y="5212150"/>
            <a:ext cx="7572428" cy="400110"/>
          </a:xfrm>
          <a:prstGeom prst="rect">
            <a:avLst/>
          </a:prstGeom>
          <a:noFill/>
        </p:spPr>
        <p:txBody>
          <a:bodyPr wrap="square" rtlCol="0">
            <a:spAutoFit/>
          </a:bodyPr>
          <a:lstStyle/>
          <a:p>
            <a:r>
              <a:rPr lang="en-CA" sz="2000" b="1" dirty="0" smtClean="0"/>
              <a:t>Worker’s Party Headquarters in Belo Horizonte (Brazil)</a:t>
            </a:r>
            <a:endParaRPr lang="en-CA" sz="2000" b="1" dirty="0"/>
          </a:p>
        </p:txBody>
      </p:sp>
    </p:spTree>
  </p:cSld>
  <p:clrMapOvr>
    <a:masterClrMapping/>
  </p:clrMapOvr>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veja.abril.com.br/blog/augusto-nunes/files/2011/10/lula-brasil.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124744"/>
            <a:ext cx="7056784" cy="496855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056784" y="2780928"/>
            <a:ext cx="2087216" cy="830997"/>
          </a:xfrm>
          <a:prstGeom prst="rect">
            <a:avLst/>
          </a:prstGeom>
          <a:noFill/>
        </p:spPr>
        <p:txBody>
          <a:bodyPr wrap="square" rtlCol="0">
            <a:spAutoFit/>
          </a:bodyPr>
          <a:lstStyle/>
          <a:p>
            <a:r>
              <a:rPr lang="en-CA" sz="2400" b="1" dirty="0" err="1"/>
              <a:t>Luiz</a:t>
            </a:r>
            <a:r>
              <a:rPr lang="en-CA" sz="2400" b="1" dirty="0"/>
              <a:t> </a:t>
            </a:r>
            <a:r>
              <a:rPr lang="en-CA" sz="2400" b="1" dirty="0" err="1"/>
              <a:t>Inácio</a:t>
            </a:r>
            <a:r>
              <a:rPr lang="en-CA" sz="2400" b="1" dirty="0"/>
              <a:t> Lula da Silva</a:t>
            </a:r>
            <a:endParaRPr lang="en-CA" sz="2400" dirty="0"/>
          </a:p>
        </p:txBody>
      </p:sp>
    </p:spTree>
    <p:extLst>
      <p:ext uri="{BB962C8B-B14F-4D97-AF65-F5344CB8AC3E}">
        <p14:creationId xmlns:p14="http://schemas.microsoft.com/office/powerpoint/2010/main" val="248820277"/>
      </p:ext>
    </p:extLst>
  </p:cSld>
  <p:clrMapOvr>
    <a:masterClrMapping/>
  </p:clrMapOvr>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71580" y="5949280"/>
            <a:ext cx="6429420" cy="400110"/>
          </a:xfrm>
          <a:prstGeom prst="rect">
            <a:avLst/>
          </a:prstGeom>
          <a:noFill/>
        </p:spPr>
        <p:txBody>
          <a:bodyPr wrap="square" rtlCol="0">
            <a:spAutoFit/>
          </a:bodyPr>
          <a:lstStyle/>
          <a:p>
            <a:r>
              <a:rPr lang="en-CA" sz="2000" b="1" dirty="0" smtClean="0"/>
              <a:t>Singapore: clean, tidy – housing for everyone</a:t>
            </a:r>
            <a:endParaRPr lang="en-CA" sz="2000" b="1" dirty="0"/>
          </a:p>
        </p:txBody>
      </p:sp>
      <p:pic>
        <p:nvPicPr>
          <p:cNvPr id="4098" name="Picture 2" descr="http://www.jpore-estate.com/wp-content/uploads/2013/07/4784371115_2cf8d5edef_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818" y="188640"/>
            <a:ext cx="8496944" cy="56034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ky">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672" y="620688"/>
            <a:ext cx="7524328" cy="532859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2636912"/>
            <a:ext cx="1907704" cy="1200329"/>
          </a:xfrm>
          <a:prstGeom prst="rect">
            <a:avLst/>
          </a:prstGeom>
          <a:noFill/>
        </p:spPr>
        <p:txBody>
          <a:bodyPr wrap="square" rtlCol="0">
            <a:spAutoFit/>
          </a:bodyPr>
          <a:lstStyle/>
          <a:p>
            <a:r>
              <a:rPr lang="en-CA" sz="2400" b="1" dirty="0" smtClean="0"/>
              <a:t>Minister Mentor Lee </a:t>
            </a:r>
            <a:r>
              <a:rPr lang="en-CA" sz="2400" b="1" dirty="0" err="1" smtClean="0"/>
              <a:t>Kuan</a:t>
            </a:r>
            <a:r>
              <a:rPr lang="en-CA" sz="2400" b="1" dirty="0" smtClean="0"/>
              <a:t> Yew</a:t>
            </a:r>
            <a:endParaRPr lang="en-CA" sz="2400" b="1" dirty="0"/>
          </a:p>
        </p:txBody>
      </p:sp>
    </p:spTree>
    <p:extLst>
      <p:ext uri="{BB962C8B-B14F-4D97-AF65-F5344CB8AC3E}">
        <p14:creationId xmlns:p14="http://schemas.microsoft.com/office/powerpoint/2010/main" val="2928304573"/>
      </p:ext>
    </p:extLst>
  </p:cSld>
  <p:clrMapOvr>
    <a:masterClrMapping/>
  </p:clrMapOvr>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http://mp3passion.net/uploads/posts/thumbs/1170348904_best_of_bollywood__various_artists__front.jpg"/>
          <p:cNvPicPr>
            <a:picLocks noChangeAspect="1" noChangeArrowheads="1"/>
          </p:cNvPicPr>
          <p:nvPr/>
        </p:nvPicPr>
        <p:blipFill>
          <a:blip r:embed="rId3" cstate="print"/>
          <a:srcRect/>
          <a:stretch>
            <a:fillRect/>
          </a:stretch>
        </p:blipFill>
        <p:spPr bwMode="auto">
          <a:xfrm>
            <a:off x="928662" y="357166"/>
            <a:ext cx="7500990" cy="585791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http://static.panoramio.com/photos/original/19727274.jpg"/>
          <p:cNvPicPr>
            <a:picLocks noChangeAspect="1" noChangeArrowheads="1"/>
          </p:cNvPicPr>
          <p:nvPr/>
        </p:nvPicPr>
        <p:blipFill>
          <a:blip r:embed="rId3" cstate="print"/>
          <a:srcRect/>
          <a:stretch>
            <a:fillRect/>
          </a:stretch>
        </p:blipFill>
        <p:spPr bwMode="auto">
          <a:xfrm>
            <a:off x="285720" y="214290"/>
            <a:ext cx="8534400" cy="5638800"/>
          </a:xfrm>
          <a:prstGeom prst="rect">
            <a:avLst/>
          </a:prstGeom>
          <a:noFill/>
        </p:spPr>
      </p:pic>
      <p:sp>
        <p:nvSpPr>
          <p:cNvPr id="3" name="TextBox 2"/>
          <p:cNvSpPr txBox="1"/>
          <p:nvPr/>
        </p:nvSpPr>
        <p:spPr>
          <a:xfrm>
            <a:off x="2500298" y="5929330"/>
            <a:ext cx="4929222" cy="400110"/>
          </a:xfrm>
          <a:prstGeom prst="rect">
            <a:avLst/>
          </a:prstGeom>
          <a:noFill/>
        </p:spPr>
        <p:txBody>
          <a:bodyPr wrap="square" rtlCol="0">
            <a:spAutoFit/>
          </a:bodyPr>
          <a:lstStyle/>
          <a:p>
            <a:r>
              <a:rPr lang="en-CA" sz="2000" b="1" dirty="0" smtClean="0"/>
              <a:t>\]E</a:t>
            </a:r>
            <a:endParaRPr lang="en-CA" sz="2000" b="1" dirty="0"/>
          </a:p>
        </p:txBody>
      </p:sp>
    </p:spTree>
  </p:cSld>
  <p:clrMapOvr>
    <a:masterClrMapping/>
  </p:clrMapOvr>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roundlake.com/blog/uploaded_images/brazil-718651.jpg"/>
          <p:cNvPicPr>
            <a:picLocks noChangeAspect="1" noChangeArrowheads="1"/>
          </p:cNvPicPr>
          <p:nvPr/>
        </p:nvPicPr>
        <p:blipFill>
          <a:blip r:embed="rId3" cstate="print"/>
          <a:srcRect/>
          <a:stretch>
            <a:fillRect/>
          </a:stretch>
        </p:blipFill>
        <p:spPr bwMode="auto">
          <a:xfrm>
            <a:off x="357158" y="357167"/>
            <a:ext cx="8358246" cy="5143535"/>
          </a:xfrm>
          <a:prstGeom prst="rect">
            <a:avLst/>
          </a:prstGeom>
          <a:noFill/>
        </p:spPr>
      </p:pic>
      <p:sp>
        <p:nvSpPr>
          <p:cNvPr id="3" name="TextBox 2"/>
          <p:cNvSpPr txBox="1"/>
          <p:nvPr/>
        </p:nvSpPr>
        <p:spPr>
          <a:xfrm>
            <a:off x="1285852" y="5643578"/>
            <a:ext cx="6500858" cy="461665"/>
          </a:xfrm>
          <a:prstGeom prst="rect">
            <a:avLst/>
          </a:prstGeom>
          <a:noFill/>
        </p:spPr>
        <p:txBody>
          <a:bodyPr wrap="square" rtlCol="0">
            <a:spAutoFit/>
          </a:bodyPr>
          <a:lstStyle/>
          <a:p>
            <a:r>
              <a:rPr lang="en-CA" sz="2400" b="1" dirty="0" smtClean="0"/>
              <a:t>Curitiba: an urban lesson to be learned</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Charles\AppData\Local\Temp\transit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620688"/>
            <a:ext cx="8928992" cy="532859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043608" y="6021288"/>
            <a:ext cx="7560840" cy="461665"/>
          </a:xfrm>
          <a:prstGeom prst="rect">
            <a:avLst/>
          </a:prstGeom>
          <a:noFill/>
        </p:spPr>
        <p:txBody>
          <a:bodyPr wrap="square" rtlCol="0">
            <a:spAutoFit/>
          </a:bodyPr>
          <a:lstStyle/>
          <a:p>
            <a:r>
              <a:rPr lang="en-CA" sz="2400" b="1" dirty="0" smtClean="0"/>
              <a:t>In Curitiba ‘BUS RAPID TRANSIT’ is not an oxymoron</a:t>
            </a:r>
            <a:endParaRPr lang="en-CA" sz="2400" b="1" dirty="0"/>
          </a:p>
        </p:txBody>
      </p:sp>
    </p:spTree>
    <p:extLst>
      <p:ext uri="{BB962C8B-B14F-4D97-AF65-F5344CB8AC3E}">
        <p14:creationId xmlns:p14="http://schemas.microsoft.com/office/powerpoint/2010/main" val="1460490490"/>
      </p:ext>
    </p:extLst>
  </p:cSld>
  <p:clrMapOvr>
    <a:masterClrMapping/>
  </p:clrMapOvr>
  <p:timing>
    <p:tnLst>
      <p:par>
        <p:cTn xmlns:p14="http://schemas.microsoft.com/office/powerpoint/2010/mai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mg.youtube.com/vi/FzaLoUl8j-s/0.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4624"/>
            <a:ext cx="6948264" cy="648072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876256" y="2636912"/>
            <a:ext cx="2160240" cy="461665"/>
          </a:xfrm>
          <a:prstGeom prst="rect">
            <a:avLst/>
          </a:prstGeom>
          <a:noFill/>
        </p:spPr>
        <p:txBody>
          <a:bodyPr wrap="square" rtlCol="0">
            <a:spAutoFit/>
          </a:bodyPr>
          <a:lstStyle/>
          <a:p>
            <a:r>
              <a:rPr lang="en-CA" sz="2400" b="1" dirty="0" smtClean="0"/>
              <a:t>  Jaime Lerner</a:t>
            </a:r>
            <a:endParaRPr lang="en-CA" sz="2400" b="1" dirty="0"/>
          </a:p>
        </p:txBody>
      </p:sp>
    </p:spTree>
    <p:extLst>
      <p:ext uri="{BB962C8B-B14F-4D97-AF65-F5344CB8AC3E}">
        <p14:creationId xmlns:p14="http://schemas.microsoft.com/office/powerpoint/2010/main" val="85069184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13" y="142852"/>
            <a:ext cx="7772400" cy="1914548"/>
          </a:xfrm>
        </p:spPr>
        <p:txBody>
          <a:bodyPr>
            <a:normAutofit fontScale="90000"/>
          </a:bodyPr>
          <a:lstStyle/>
          <a:p>
            <a:r>
              <a:rPr lang="en-CA" sz="4800" b="1" dirty="0" smtClean="0"/>
              <a:t>V The Urban Form: Density, sprawl and the use of Space </a:t>
            </a:r>
            <a:endParaRPr lang="en-CA" sz="4800" b="1" dirty="0"/>
          </a:p>
        </p:txBody>
      </p:sp>
    </p:spTree>
  </p:cSld>
  <p:clrMapOvr>
    <a:masterClrMapping/>
  </p:clrMapOvr>
  <p:timing>
    <p:tnLst>
      <p:par>
        <p:cTn xmlns:p14="http://schemas.microsoft.com/office/powerpoint/2010/mai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1071546"/>
            <a:ext cx="8572560" cy="2831544"/>
          </a:xfrm>
          <a:prstGeom prst="rect">
            <a:avLst/>
          </a:prstGeom>
          <a:noFill/>
        </p:spPr>
        <p:txBody>
          <a:bodyPr wrap="square" rtlCol="0">
            <a:spAutoFit/>
          </a:bodyPr>
          <a:lstStyle/>
          <a:p>
            <a:r>
              <a:rPr lang="en-CA" sz="4000" b="1" dirty="0" smtClean="0"/>
              <a:t>Density, sprawl and land use</a:t>
            </a:r>
          </a:p>
          <a:p>
            <a:endParaRPr lang="en-CA" dirty="0" smtClean="0"/>
          </a:p>
          <a:p>
            <a:r>
              <a:rPr lang="en-CA" sz="2400" b="1" dirty="0" smtClean="0"/>
              <a:t>Average densities are declining</a:t>
            </a:r>
          </a:p>
          <a:p>
            <a:endParaRPr lang="en-CA" sz="2400" b="1" dirty="0" smtClean="0"/>
          </a:p>
          <a:p>
            <a:r>
              <a:rPr lang="en-CA" sz="2400" b="1" dirty="0" smtClean="0"/>
              <a:t>Sprawl:	1. residential suburbanization</a:t>
            </a:r>
          </a:p>
          <a:p>
            <a:endParaRPr lang="en-CA" sz="2400" b="1" dirty="0" smtClean="0"/>
          </a:p>
          <a:p>
            <a:r>
              <a:rPr lang="en-CA" sz="2400" b="1" dirty="0" smtClean="0"/>
              <a:t>		2. </a:t>
            </a:r>
            <a:r>
              <a:rPr lang="en-CA" sz="2400" b="1" dirty="0" err="1" smtClean="0"/>
              <a:t>peri</a:t>
            </a:r>
            <a:r>
              <a:rPr lang="en-CA" sz="2400" b="1" dirty="0" smtClean="0"/>
              <a:t>-urbanization</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34" y="1000108"/>
            <a:ext cx="8072494" cy="4985980"/>
          </a:xfrm>
          <a:prstGeom prst="rect">
            <a:avLst/>
          </a:prstGeom>
          <a:noFill/>
        </p:spPr>
        <p:txBody>
          <a:bodyPr wrap="square" rtlCol="0">
            <a:spAutoFit/>
          </a:bodyPr>
          <a:lstStyle/>
          <a:p>
            <a:pPr marL="342900" indent="-342900">
              <a:buAutoNum type="arabicPeriod"/>
            </a:pPr>
            <a:r>
              <a:rPr lang="en-CA" sz="3600" b="1" dirty="0" smtClean="0"/>
              <a:t>Residential suburbanization</a:t>
            </a:r>
          </a:p>
          <a:p>
            <a:pPr marL="342900" indent="-342900"/>
            <a:endParaRPr lang="en-CA" b="1" dirty="0" smtClean="0"/>
          </a:p>
          <a:p>
            <a:pPr marL="342900" indent="-342900">
              <a:buFont typeface="Arial" pitchFamily="34" charset="0"/>
              <a:buChar char="•"/>
            </a:pPr>
            <a:r>
              <a:rPr lang="en-CA" sz="2400" b="1" dirty="0" smtClean="0"/>
              <a:t>N.A. – after WWII</a:t>
            </a:r>
          </a:p>
          <a:p>
            <a:pPr marL="342900" indent="-342900">
              <a:buFont typeface="Arial" pitchFamily="34" charset="0"/>
              <a:buChar char="•"/>
            </a:pPr>
            <a:endParaRPr lang="en-CA" sz="2400" b="1" dirty="0" smtClean="0"/>
          </a:p>
          <a:p>
            <a:pPr marL="342900" indent="-342900">
              <a:buFont typeface="Arial" pitchFamily="34" charset="0"/>
              <a:buChar char="•"/>
            </a:pPr>
            <a:r>
              <a:rPr lang="en-CA" sz="2400" b="1" dirty="0" smtClean="0"/>
              <a:t>Regulatory  regimes</a:t>
            </a:r>
          </a:p>
          <a:p>
            <a:pPr marL="342900" indent="-342900">
              <a:buFont typeface="Arial" pitchFamily="34" charset="0"/>
              <a:buChar char="•"/>
            </a:pPr>
            <a:endParaRPr lang="en-CA" sz="2400" b="1" dirty="0" smtClean="0"/>
          </a:p>
          <a:p>
            <a:pPr marL="342900" indent="-342900">
              <a:buFont typeface="Arial" pitchFamily="34" charset="0"/>
              <a:buChar char="•"/>
            </a:pPr>
            <a:r>
              <a:rPr lang="en-CA" sz="2400" b="1" dirty="0" smtClean="0"/>
              <a:t>Automobile: cause and consequence</a:t>
            </a:r>
          </a:p>
          <a:p>
            <a:pPr marL="342900" indent="-342900">
              <a:buFont typeface="Arial" pitchFamily="34" charset="0"/>
              <a:buChar char="•"/>
            </a:pPr>
            <a:endParaRPr lang="en-CA" sz="2400" b="1" dirty="0" smtClean="0"/>
          </a:p>
          <a:p>
            <a:pPr marL="342900" indent="-342900">
              <a:buFont typeface="Arial" pitchFamily="34" charset="0"/>
              <a:buChar char="•"/>
            </a:pPr>
            <a:r>
              <a:rPr lang="en-CA" sz="2400" b="1" dirty="0" smtClean="0"/>
              <a:t>Suburban ideal diffuses to rest of the world</a:t>
            </a:r>
          </a:p>
          <a:p>
            <a:pPr marL="342900" indent="-342900">
              <a:buFont typeface="Arial" pitchFamily="34" charset="0"/>
              <a:buChar char="•"/>
            </a:pPr>
            <a:endParaRPr lang="en-CA" sz="2400" b="1" dirty="0" smtClean="0"/>
          </a:p>
          <a:p>
            <a:pPr marL="342900" indent="-342900">
              <a:buFont typeface="Arial" pitchFamily="34" charset="0"/>
              <a:buChar char="•"/>
            </a:pPr>
            <a:r>
              <a:rPr lang="en-CA" sz="2400" b="1" dirty="0" smtClean="0"/>
              <a:t>L. American – cities are vertical not horizontal</a:t>
            </a:r>
          </a:p>
          <a:p>
            <a:pPr marL="342900" indent="-342900">
              <a:buFont typeface="Arial" pitchFamily="34" charset="0"/>
              <a:buChar char="•"/>
            </a:pPr>
            <a:endParaRPr lang="en-CA" sz="2400" b="1" dirty="0" smtClean="0"/>
          </a:p>
          <a:p>
            <a:pPr marL="342900" indent="-342900">
              <a:buFont typeface="Arial" pitchFamily="34" charset="0"/>
              <a:buChar char="•"/>
            </a:pPr>
            <a:r>
              <a:rPr lang="en-CA" sz="2400" b="1" dirty="0" smtClean="0"/>
              <a:t>China’s short march </a:t>
            </a:r>
            <a:endParaRPr lang="en-CA" sz="2400" b="1" dirty="0"/>
          </a:p>
        </p:txBody>
      </p:sp>
    </p:spTree>
  </p:cSld>
  <p:clrMapOvr>
    <a:masterClrMapping/>
  </p:clrMapOvr>
  <p:timing>
    <p:tnLst>
      <p:par>
        <p:cTn xmlns:p14="http://schemas.microsoft.com/office/powerpoint/2010/mai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57290" y="642918"/>
            <a:ext cx="6786610" cy="5047536"/>
          </a:xfrm>
          <a:prstGeom prst="rect">
            <a:avLst/>
          </a:prstGeom>
          <a:noFill/>
        </p:spPr>
        <p:txBody>
          <a:bodyPr wrap="square" rtlCol="0">
            <a:spAutoFit/>
          </a:bodyPr>
          <a:lstStyle/>
          <a:p>
            <a:r>
              <a:rPr lang="en-CA" sz="4000" b="1" dirty="0" smtClean="0"/>
              <a:t>2.</a:t>
            </a:r>
            <a:r>
              <a:rPr lang="en-CA" dirty="0" smtClean="0"/>
              <a:t> </a:t>
            </a:r>
            <a:r>
              <a:rPr lang="en-CA" sz="3600" b="1" dirty="0" err="1" smtClean="0"/>
              <a:t>Peri</a:t>
            </a:r>
            <a:r>
              <a:rPr lang="en-CA" sz="3600" b="1" dirty="0" smtClean="0"/>
              <a:t>- urbanization</a:t>
            </a:r>
          </a:p>
          <a:p>
            <a:endParaRPr lang="en-CA" b="1" dirty="0" smtClean="0"/>
          </a:p>
          <a:p>
            <a:pPr>
              <a:buFont typeface="Arial" pitchFamily="34" charset="0"/>
              <a:buChar char="•"/>
            </a:pPr>
            <a:r>
              <a:rPr lang="en-CA" sz="2400" b="1" dirty="0" smtClean="0"/>
              <a:t>Form of sprawl</a:t>
            </a:r>
          </a:p>
          <a:p>
            <a:pPr>
              <a:buFont typeface="Arial" pitchFamily="34" charset="0"/>
              <a:buChar char="•"/>
            </a:pPr>
            <a:endParaRPr lang="en-CA" sz="2400" b="1" dirty="0" smtClean="0"/>
          </a:p>
          <a:p>
            <a:pPr>
              <a:buFont typeface="Arial" pitchFamily="34" charset="0"/>
              <a:buChar char="•"/>
            </a:pPr>
            <a:r>
              <a:rPr lang="en-CA" sz="2400" b="1" dirty="0" smtClean="0"/>
              <a:t>Administrative grey zone</a:t>
            </a:r>
          </a:p>
          <a:p>
            <a:pPr>
              <a:buFont typeface="Arial" pitchFamily="34" charset="0"/>
              <a:buChar char="•"/>
            </a:pPr>
            <a:endParaRPr lang="en-CA" sz="2400" b="1" dirty="0" smtClean="0"/>
          </a:p>
          <a:p>
            <a:pPr>
              <a:buFont typeface="Arial" pitchFamily="34" charset="0"/>
              <a:buChar char="•"/>
            </a:pPr>
            <a:r>
              <a:rPr lang="en-CA" sz="2400" b="1" dirty="0" smtClean="0"/>
              <a:t>Worst consequences of urban growth</a:t>
            </a:r>
          </a:p>
          <a:p>
            <a:pPr>
              <a:buFont typeface="Arial" pitchFamily="34" charset="0"/>
              <a:buChar char="•"/>
            </a:pPr>
            <a:endParaRPr lang="en-CA" sz="2400" b="1" dirty="0" smtClean="0"/>
          </a:p>
          <a:p>
            <a:pPr>
              <a:buFont typeface="Arial" pitchFamily="34" charset="0"/>
              <a:buChar char="•"/>
            </a:pPr>
            <a:r>
              <a:rPr lang="en-CA" sz="2400" b="1" dirty="0" smtClean="0"/>
              <a:t>Mix of activity</a:t>
            </a:r>
          </a:p>
          <a:p>
            <a:pPr>
              <a:buFont typeface="Arial" pitchFamily="34" charset="0"/>
              <a:buChar char="•"/>
            </a:pPr>
            <a:endParaRPr lang="en-CA" sz="2400" b="1" dirty="0" smtClean="0"/>
          </a:p>
          <a:p>
            <a:pPr>
              <a:buFont typeface="Arial" pitchFamily="34" charset="0"/>
              <a:buChar char="•"/>
            </a:pPr>
            <a:r>
              <a:rPr lang="en-CA" sz="2400" b="1" dirty="0" smtClean="0"/>
              <a:t>Speculative bubble</a:t>
            </a:r>
          </a:p>
          <a:p>
            <a:pPr>
              <a:buFont typeface="Arial" pitchFamily="34" charset="0"/>
              <a:buChar char="•"/>
            </a:pPr>
            <a:endParaRPr lang="en-CA" sz="2400" b="1" dirty="0" smtClean="0"/>
          </a:p>
          <a:p>
            <a:pPr>
              <a:buFont typeface="Arial" pitchFamily="34" charset="0"/>
              <a:buChar char="•"/>
            </a:pPr>
            <a:r>
              <a:rPr lang="en-CA" sz="2400" b="1" dirty="0" smtClean="0"/>
              <a:t>Pushes urban frontier further outwards</a:t>
            </a:r>
            <a:endParaRPr lang="en-CA" sz="2400" b="1"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http://www.santhaya.com/img_web/content71.jpg"/>
          <p:cNvPicPr>
            <a:picLocks noChangeAspect="1" noChangeArrowheads="1"/>
          </p:cNvPicPr>
          <p:nvPr/>
        </p:nvPicPr>
        <p:blipFill>
          <a:blip r:embed="rId3" cstate="print"/>
          <a:srcRect/>
          <a:stretch>
            <a:fillRect/>
          </a:stretch>
        </p:blipFill>
        <p:spPr bwMode="auto">
          <a:xfrm>
            <a:off x="1142976" y="285728"/>
            <a:ext cx="6858048" cy="4929222"/>
          </a:xfrm>
          <a:prstGeom prst="rect">
            <a:avLst/>
          </a:prstGeom>
          <a:noFill/>
        </p:spPr>
      </p:pic>
      <p:sp>
        <p:nvSpPr>
          <p:cNvPr id="3" name="TextBox 2"/>
          <p:cNvSpPr txBox="1"/>
          <p:nvPr/>
        </p:nvSpPr>
        <p:spPr>
          <a:xfrm>
            <a:off x="1285852" y="5357826"/>
            <a:ext cx="6858048" cy="954107"/>
          </a:xfrm>
          <a:prstGeom prst="rect">
            <a:avLst/>
          </a:prstGeom>
          <a:noFill/>
        </p:spPr>
        <p:txBody>
          <a:bodyPr wrap="square" rtlCol="0">
            <a:spAutoFit/>
          </a:bodyPr>
          <a:lstStyle/>
          <a:p>
            <a:r>
              <a:rPr lang="en-CA" sz="2800" b="1" dirty="0" smtClean="0"/>
              <a:t>Outer city industrial estate: Bangkok’s fringe </a:t>
            </a:r>
            <a:endParaRPr lang="en-CA" sz="2800" b="1" dirty="0"/>
          </a:p>
        </p:txBody>
      </p:sp>
    </p:spTree>
  </p:cSld>
  <p:clrMapOvr>
    <a:masterClrMapping/>
  </p:clrMapOvr>
  <p:timing>
    <p:tnLst>
      <p:par>
        <p:cTn xmlns:p14="http://schemas.microsoft.com/office/powerpoint/2010/mai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http://images.travelpod.com/users/jenjosh/seasia-2007.1185086160.our-longhouse.jpg"/>
          <p:cNvPicPr>
            <a:picLocks noChangeAspect="1" noChangeArrowheads="1"/>
          </p:cNvPicPr>
          <p:nvPr/>
        </p:nvPicPr>
        <p:blipFill>
          <a:blip r:embed="rId3" cstate="print"/>
          <a:srcRect/>
          <a:stretch>
            <a:fillRect/>
          </a:stretch>
        </p:blipFill>
        <p:spPr bwMode="auto">
          <a:xfrm>
            <a:off x="428596" y="214290"/>
            <a:ext cx="7643866" cy="4786346"/>
          </a:xfrm>
          <a:prstGeom prst="rect">
            <a:avLst/>
          </a:prstGeom>
          <a:noFill/>
        </p:spPr>
      </p:pic>
      <p:sp>
        <p:nvSpPr>
          <p:cNvPr id="3" name="TextBox 2"/>
          <p:cNvSpPr txBox="1"/>
          <p:nvPr/>
        </p:nvSpPr>
        <p:spPr>
          <a:xfrm>
            <a:off x="642910" y="5357826"/>
            <a:ext cx="7000924" cy="523220"/>
          </a:xfrm>
          <a:prstGeom prst="rect">
            <a:avLst/>
          </a:prstGeom>
          <a:noFill/>
        </p:spPr>
        <p:txBody>
          <a:bodyPr wrap="square" rtlCol="0">
            <a:spAutoFit/>
          </a:bodyPr>
          <a:lstStyle/>
          <a:p>
            <a:r>
              <a:rPr lang="en-CA" sz="2800" b="1" dirty="0" smtClean="0"/>
              <a:t>Outer city Longhouse Kuala Lumpur</a:t>
            </a:r>
            <a:endParaRPr lang="en-CA" sz="2800" b="1" dirty="0"/>
          </a:p>
        </p:txBody>
      </p:sp>
    </p:spTree>
  </p:cSld>
  <p:clrMapOvr>
    <a:masterClrMapping/>
  </p:clrMapOvr>
  <p:timing>
    <p:tnLst>
      <p:par>
        <p:cTn xmlns:p14="http://schemas.microsoft.com/office/powerpoint/2010/mai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0100" y="357166"/>
            <a:ext cx="7929618" cy="6370975"/>
          </a:xfrm>
          <a:prstGeom prst="rect">
            <a:avLst/>
          </a:prstGeom>
          <a:noFill/>
        </p:spPr>
        <p:txBody>
          <a:bodyPr wrap="square" rtlCol="0">
            <a:spAutoFit/>
          </a:bodyPr>
          <a:lstStyle/>
          <a:p>
            <a:r>
              <a:rPr lang="en-CA" sz="4000" b="1" dirty="0" smtClean="0"/>
              <a:t>More on </a:t>
            </a:r>
            <a:r>
              <a:rPr lang="en-CA" sz="4000" b="1" dirty="0" err="1" smtClean="0"/>
              <a:t>peri</a:t>
            </a:r>
            <a:r>
              <a:rPr lang="en-CA" sz="4000" b="1" dirty="0" smtClean="0"/>
              <a:t> -  urbanization</a:t>
            </a:r>
          </a:p>
          <a:p>
            <a:endParaRPr lang="en-CA" b="1" dirty="0" smtClean="0"/>
          </a:p>
          <a:p>
            <a:pPr>
              <a:buFont typeface="Arial" pitchFamily="34" charset="0"/>
              <a:buChar char="•"/>
            </a:pPr>
            <a:r>
              <a:rPr lang="en-CA" sz="2400" b="1" dirty="0" smtClean="0"/>
              <a:t>City centre is full and expensive</a:t>
            </a:r>
          </a:p>
          <a:p>
            <a:pPr>
              <a:buFont typeface="Arial" pitchFamily="34" charset="0"/>
              <a:buChar char="•"/>
            </a:pPr>
            <a:endParaRPr lang="en-CA" sz="2400" b="1" dirty="0" smtClean="0"/>
          </a:p>
          <a:p>
            <a:pPr>
              <a:buFont typeface="Arial" pitchFamily="34" charset="0"/>
              <a:buChar char="•"/>
            </a:pPr>
            <a:r>
              <a:rPr lang="en-CA" sz="2400" b="1" dirty="0" smtClean="0"/>
              <a:t>Spill over is inevitable</a:t>
            </a:r>
          </a:p>
          <a:p>
            <a:pPr>
              <a:buFont typeface="Arial" pitchFamily="34" charset="0"/>
              <a:buChar char="•"/>
            </a:pPr>
            <a:endParaRPr lang="en-CA" sz="2400" b="1" dirty="0" smtClean="0"/>
          </a:p>
          <a:p>
            <a:pPr>
              <a:buFont typeface="Arial" pitchFamily="34" charset="0"/>
              <a:buChar char="•"/>
            </a:pPr>
            <a:r>
              <a:rPr lang="en-CA" sz="2400" b="1" dirty="0" smtClean="0"/>
              <a:t>Land and </a:t>
            </a:r>
            <a:r>
              <a:rPr lang="en-CA" sz="2400" b="1" dirty="0" err="1" smtClean="0"/>
              <a:t>labor</a:t>
            </a:r>
            <a:r>
              <a:rPr lang="en-CA" sz="2400" b="1" dirty="0" smtClean="0"/>
              <a:t> are cheaper</a:t>
            </a:r>
          </a:p>
          <a:p>
            <a:pPr>
              <a:buFont typeface="Arial" pitchFamily="34" charset="0"/>
              <a:buChar char="•"/>
            </a:pPr>
            <a:endParaRPr lang="en-CA" sz="2400" b="1" dirty="0" smtClean="0"/>
          </a:p>
          <a:p>
            <a:pPr>
              <a:buFont typeface="Arial" pitchFamily="34" charset="0"/>
              <a:buChar char="•"/>
            </a:pPr>
            <a:r>
              <a:rPr lang="en-CA" sz="2400" b="1" dirty="0" smtClean="0"/>
              <a:t>Ribbon/corridor development</a:t>
            </a:r>
          </a:p>
          <a:p>
            <a:pPr>
              <a:buFont typeface="Arial" pitchFamily="34" charset="0"/>
              <a:buChar char="•"/>
            </a:pPr>
            <a:endParaRPr lang="en-CA" sz="2400" b="1" dirty="0" smtClean="0"/>
          </a:p>
          <a:p>
            <a:pPr>
              <a:buFont typeface="Arial" pitchFamily="34" charset="0"/>
              <a:buChar char="•"/>
            </a:pPr>
            <a:r>
              <a:rPr lang="en-CA" sz="2400" b="1" dirty="0" smtClean="0"/>
              <a:t>Rural residents work in non-agriculture</a:t>
            </a:r>
          </a:p>
          <a:p>
            <a:pPr>
              <a:buFont typeface="Arial" pitchFamily="34" charset="0"/>
              <a:buChar char="•"/>
            </a:pPr>
            <a:endParaRPr lang="en-CA" sz="2400" b="1" dirty="0" smtClean="0"/>
          </a:p>
          <a:p>
            <a:pPr>
              <a:buFont typeface="Arial" pitchFamily="34" charset="0"/>
              <a:buChar char="•"/>
            </a:pPr>
            <a:r>
              <a:rPr lang="en-CA" sz="2400" b="1" dirty="0" smtClean="0"/>
              <a:t>Environmental degradation</a:t>
            </a:r>
          </a:p>
          <a:p>
            <a:pPr>
              <a:buFont typeface="Arial" pitchFamily="34" charset="0"/>
              <a:buChar char="•"/>
            </a:pPr>
            <a:endParaRPr lang="en-CA" sz="2400" b="1" dirty="0" smtClean="0"/>
          </a:p>
          <a:p>
            <a:pPr>
              <a:buFont typeface="Arial" pitchFamily="34" charset="0"/>
              <a:buChar char="•"/>
            </a:pPr>
            <a:r>
              <a:rPr lang="en-CA" sz="2400" b="1" dirty="0" smtClean="0"/>
              <a:t>Golf and shrimp</a:t>
            </a:r>
          </a:p>
          <a:p>
            <a:pPr>
              <a:buFont typeface="Arial" pitchFamily="34" charset="0"/>
              <a:buChar char="•"/>
            </a:pPr>
            <a:endParaRPr lang="en-CA" sz="2400" b="1" dirty="0" smtClean="0"/>
          </a:p>
          <a:p>
            <a:endParaRPr lang="en-CA" dirty="0"/>
          </a:p>
        </p:txBody>
      </p:sp>
    </p:spTree>
  </p:cSld>
  <p:clrMapOvr>
    <a:masterClrMapping/>
  </p:clrMapOvr>
  <p:timing>
    <p:tnLst>
      <p:par>
        <p:cTn xmlns:p14="http://schemas.microsoft.com/office/powerpoint/2010/mai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43042" y="1500174"/>
            <a:ext cx="6786610" cy="800219"/>
          </a:xfrm>
          <a:prstGeom prst="rect">
            <a:avLst/>
          </a:prstGeom>
          <a:noFill/>
        </p:spPr>
        <p:txBody>
          <a:bodyPr wrap="square" rtlCol="0">
            <a:spAutoFit/>
          </a:bodyPr>
          <a:lstStyle/>
          <a:p>
            <a:r>
              <a:rPr lang="en-CA" sz="2800" b="1" dirty="0" err="1" smtClean="0"/>
              <a:t>Desakota</a:t>
            </a:r>
            <a:r>
              <a:rPr lang="en-CA" sz="2800" b="1" dirty="0" smtClean="0"/>
              <a:t>: made in UBC term</a:t>
            </a:r>
          </a:p>
          <a:p>
            <a:endParaRPr lang="en-CA" dirty="0"/>
          </a:p>
        </p:txBody>
      </p:sp>
      <p:sp>
        <p:nvSpPr>
          <p:cNvPr id="4" name="TextBox 3"/>
          <p:cNvSpPr txBox="1"/>
          <p:nvPr/>
        </p:nvSpPr>
        <p:spPr>
          <a:xfrm>
            <a:off x="4932040" y="3071810"/>
            <a:ext cx="2497480" cy="400110"/>
          </a:xfrm>
          <a:prstGeom prst="rect">
            <a:avLst/>
          </a:prstGeom>
          <a:noFill/>
        </p:spPr>
        <p:txBody>
          <a:bodyPr wrap="square" rtlCol="0">
            <a:spAutoFit/>
          </a:bodyPr>
          <a:lstStyle/>
          <a:p>
            <a:r>
              <a:rPr lang="en-CA" sz="2000" b="1" dirty="0" smtClean="0"/>
              <a:t>Terry McGee</a:t>
            </a:r>
            <a:endParaRPr lang="en-CA" sz="2000" b="1" dirty="0"/>
          </a:p>
        </p:txBody>
      </p:sp>
      <p:pic>
        <p:nvPicPr>
          <p:cNvPr id="3074" name="Picture 2" descr="http://t2.gstatic.com/images?q=tbn:ANd9GcTvF3hNoQ9n8wO-jdiq7L8D7m2lFoH_A4fP7w-ORjFjPmupD-SX">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101" y="2060848"/>
            <a:ext cx="4757939" cy="34004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xmlns:p14="http://schemas.microsoft.com/office/powerpoint/2010/mai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tatic.panoramio.com/photos/original/16099050.jpg"/>
          <p:cNvPicPr>
            <a:picLocks noChangeAspect="1" noChangeArrowheads="1"/>
          </p:cNvPicPr>
          <p:nvPr/>
        </p:nvPicPr>
        <p:blipFill>
          <a:blip r:embed="rId3" cstate="print"/>
          <a:srcRect/>
          <a:stretch>
            <a:fillRect/>
          </a:stretch>
        </p:blipFill>
        <p:spPr bwMode="auto">
          <a:xfrm>
            <a:off x="357158" y="285728"/>
            <a:ext cx="7000892" cy="6000792"/>
          </a:xfrm>
          <a:prstGeom prst="rect">
            <a:avLst/>
          </a:prstGeom>
          <a:noFill/>
        </p:spPr>
      </p:pic>
      <p:sp>
        <p:nvSpPr>
          <p:cNvPr id="3" name="TextBox 2"/>
          <p:cNvSpPr txBox="1"/>
          <p:nvPr/>
        </p:nvSpPr>
        <p:spPr>
          <a:xfrm>
            <a:off x="7429520" y="1643050"/>
            <a:ext cx="1500198" cy="2154436"/>
          </a:xfrm>
          <a:prstGeom prst="rect">
            <a:avLst/>
          </a:prstGeom>
          <a:noFill/>
        </p:spPr>
        <p:txBody>
          <a:bodyPr wrap="square" rtlCol="0">
            <a:spAutoFit/>
          </a:bodyPr>
          <a:lstStyle/>
          <a:p>
            <a:r>
              <a:rPr lang="en-CA" sz="2000" b="1" dirty="0" smtClean="0"/>
              <a:t>Outer city Shrimp farm: Thailand </a:t>
            </a:r>
          </a:p>
          <a:p>
            <a:endParaRPr lang="en-CA" dirty="0" smtClean="0"/>
          </a:p>
          <a:p>
            <a:endParaRPr lang="en-CA" dirty="0" smtClean="0"/>
          </a:p>
          <a:p>
            <a:endParaRPr lang="en-CA" dirty="0"/>
          </a:p>
        </p:txBody>
      </p:sp>
    </p:spTree>
  </p:cSld>
  <p:clrMapOvr>
    <a:masterClrMapping/>
  </p:clrMapOvr>
  <p:timing>
    <p:tnLst>
      <p:par>
        <p:cTn xmlns:p14="http://schemas.microsoft.com/office/powerpoint/2010/mai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http://www.luxurygolfdestinations.com/thailand/bkcent/image/bkk&amp;cen.jpg"/>
          <p:cNvPicPr>
            <a:picLocks noChangeAspect="1" noChangeArrowheads="1"/>
          </p:cNvPicPr>
          <p:nvPr/>
        </p:nvPicPr>
        <p:blipFill>
          <a:blip r:embed="rId3" cstate="print"/>
          <a:srcRect/>
          <a:stretch>
            <a:fillRect/>
          </a:stretch>
        </p:blipFill>
        <p:spPr bwMode="auto">
          <a:xfrm>
            <a:off x="2857488" y="285728"/>
            <a:ext cx="5715000" cy="5391151"/>
          </a:xfrm>
          <a:prstGeom prst="rect">
            <a:avLst/>
          </a:prstGeom>
          <a:noFill/>
        </p:spPr>
      </p:pic>
      <p:sp>
        <p:nvSpPr>
          <p:cNvPr id="3" name="TextBox 2"/>
          <p:cNvSpPr txBox="1"/>
          <p:nvPr/>
        </p:nvSpPr>
        <p:spPr>
          <a:xfrm>
            <a:off x="714348" y="1428736"/>
            <a:ext cx="1928826" cy="1815882"/>
          </a:xfrm>
          <a:prstGeom prst="rect">
            <a:avLst/>
          </a:prstGeom>
          <a:noFill/>
        </p:spPr>
        <p:txBody>
          <a:bodyPr wrap="square" rtlCol="0">
            <a:spAutoFit/>
          </a:bodyPr>
          <a:lstStyle/>
          <a:p>
            <a:r>
              <a:rPr lang="en-CA" sz="2800" b="1" dirty="0" smtClean="0"/>
              <a:t>Outer city golf courses: Bangkok</a:t>
            </a:r>
            <a:endParaRPr lang="en-CA" sz="2800" b="1" dirty="0"/>
          </a:p>
        </p:txBody>
      </p:sp>
    </p:spTree>
  </p:cSld>
  <p:clrMapOvr>
    <a:masterClrMapping/>
  </p:clrMapOvr>
  <p:timing>
    <p:tnLst>
      <p:par>
        <p:cTn xmlns:p14="http://schemas.microsoft.com/office/powerpoint/2010/mai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13" y="142852"/>
            <a:ext cx="7772400" cy="1914548"/>
          </a:xfrm>
        </p:spPr>
        <p:txBody>
          <a:bodyPr>
            <a:normAutofit/>
          </a:bodyPr>
          <a:lstStyle/>
          <a:p>
            <a:r>
              <a:rPr lang="en-CA" sz="4800" b="1" dirty="0" smtClean="0"/>
              <a:t>VI  The Urban Labour Market </a:t>
            </a:r>
            <a:endParaRPr lang="en-CA" sz="4800" b="1" dirty="0"/>
          </a:p>
        </p:txBody>
      </p:sp>
    </p:spTree>
  </p:cSld>
  <p:clrMapOvr>
    <a:masterClrMapping/>
  </p:clrMapOvr>
  <p:timing>
    <p:tnLst>
      <p:par>
        <p:cTn xmlns:p14="http://schemas.microsoft.com/office/powerpoint/2010/mai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285728"/>
            <a:ext cx="7858180" cy="6401753"/>
          </a:xfrm>
          <a:prstGeom prst="rect">
            <a:avLst/>
          </a:prstGeom>
          <a:noFill/>
        </p:spPr>
        <p:txBody>
          <a:bodyPr wrap="square" rtlCol="0">
            <a:spAutoFit/>
          </a:bodyPr>
          <a:lstStyle/>
          <a:p>
            <a:pPr>
              <a:buFont typeface="Arial" pitchFamily="34" charset="0"/>
              <a:buChar char="•"/>
            </a:pPr>
            <a:r>
              <a:rPr lang="en-CA" sz="2800" b="1" dirty="0" smtClean="0"/>
              <a:t>LDC world differs from 19thc. west</a:t>
            </a:r>
          </a:p>
          <a:p>
            <a:pPr>
              <a:buFont typeface="Arial" pitchFamily="34" charset="0"/>
              <a:buChar char="•"/>
            </a:pPr>
            <a:endParaRPr lang="en-CA" sz="2800" b="1" dirty="0" smtClean="0"/>
          </a:p>
          <a:p>
            <a:pPr>
              <a:buFont typeface="Arial" pitchFamily="34" charset="0"/>
              <a:buChar char="•"/>
            </a:pPr>
            <a:r>
              <a:rPr lang="en-CA" sz="2800" b="1" dirty="0" smtClean="0"/>
              <a:t>LDC today can not absorb urban labour force (some exceptions)</a:t>
            </a:r>
          </a:p>
          <a:p>
            <a:pPr>
              <a:buFont typeface="Arial" pitchFamily="34" charset="0"/>
              <a:buChar char="•"/>
            </a:pPr>
            <a:endParaRPr lang="en-CA" sz="2800" b="1" dirty="0" smtClean="0"/>
          </a:p>
          <a:p>
            <a:pPr>
              <a:buFont typeface="Arial" pitchFamily="34" charset="0"/>
              <a:buChar char="•"/>
            </a:pPr>
            <a:r>
              <a:rPr lang="en-CA" sz="2800" b="1" dirty="0" smtClean="0"/>
              <a:t>Debt crisis, recessions, inflation, automation - prevent higher employment and dignified wages</a:t>
            </a:r>
          </a:p>
          <a:p>
            <a:pPr>
              <a:buFont typeface="Arial" pitchFamily="34" charset="0"/>
              <a:buChar char="•"/>
            </a:pPr>
            <a:endParaRPr lang="en-CA" sz="2800" b="1" dirty="0" smtClean="0"/>
          </a:p>
          <a:p>
            <a:pPr>
              <a:buFont typeface="Arial" pitchFamily="34" charset="0"/>
              <a:buChar char="•"/>
            </a:pPr>
            <a:endParaRPr lang="en-CA" sz="2800" b="1" dirty="0" smtClean="0"/>
          </a:p>
          <a:p>
            <a:pPr>
              <a:buFont typeface="Arial" pitchFamily="34" charset="0"/>
              <a:buChar char="•"/>
            </a:pPr>
            <a:r>
              <a:rPr lang="en-CA" sz="2800" b="1" dirty="0" smtClean="0"/>
              <a:t>Conditions of the labour market</a:t>
            </a:r>
          </a:p>
          <a:p>
            <a:pPr marL="1257300" lvl="2" indent="-342900">
              <a:buAutoNum type="arabicPeriod"/>
            </a:pPr>
            <a:r>
              <a:rPr lang="en-CA" sz="2800" b="1" dirty="0" smtClean="0"/>
              <a:t>Open unemployment</a:t>
            </a:r>
          </a:p>
          <a:p>
            <a:pPr marL="1257300" lvl="2" indent="-342900">
              <a:buAutoNum type="arabicPeriod"/>
            </a:pPr>
            <a:r>
              <a:rPr lang="en-CA" sz="2800" b="1" dirty="0" smtClean="0"/>
              <a:t>Underemployment</a:t>
            </a:r>
          </a:p>
          <a:p>
            <a:pPr marL="1257300" lvl="2" indent="-342900">
              <a:buAutoNum type="arabicPeriod"/>
            </a:pPr>
            <a:r>
              <a:rPr lang="en-CA" sz="2800" b="1" dirty="0" smtClean="0"/>
              <a:t>misemployment</a:t>
            </a:r>
          </a:p>
          <a:p>
            <a:endParaRPr lang="en-CA" dirty="0"/>
          </a:p>
        </p:txBody>
      </p:sp>
    </p:spTree>
  </p:cSld>
  <p:clrMapOvr>
    <a:masterClrMapping/>
  </p:clrMapOvr>
  <p:timing>
    <p:tnLst>
      <p:par>
        <p:cTn xmlns:p14="http://schemas.microsoft.com/office/powerpoint/2010/mai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0100" y="357166"/>
            <a:ext cx="5786478" cy="5139869"/>
          </a:xfrm>
          <a:prstGeom prst="rect">
            <a:avLst/>
          </a:prstGeom>
          <a:noFill/>
        </p:spPr>
        <p:txBody>
          <a:bodyPr wrap="square" rtlCol="0">
            <a:spAutoFit/>
          </a:bodyPr>
          <a:lstStyle/>
          <a:p>
            <a:pPr marL="342900" indent="-342900">
              <a:buAutoNum type="arabicPeriod"/>
            </a:pPr>
            <a:r>
              <a:rPr lang="en-CA" sz="2400" b="1" dirty="0" smtClean="0"/>
              <a:t>Unemployment</a:t>
            </a:r>
          </a:p>
          <a:p>
            <a:pPr marL="342900" indent="-342900">
              <a:buAutoNum type="arabicPeriod"/>
            </a:pPr>
            <a:endParaRPr lang="en-CA" sz="2400" b="1" dirty="0" smtClean="0"/>
          </a:p>
          <a:p>
            <a:pPr marL="342900" indent="-342900">
              <a:buFont typeface="Arial" pitchFamily="34" charset="0"/>
              <a:buChar char="•"/>
            </a:pPr>
            <a:r>
              <a:rPr lang="en-CA" sz="2000" b="1" dirty="0" smtClean="0"/>
              <a:t>Data hard to obtain</a:t>
            </a:r>
          </a:p>
          <a:p>
            <a:pPr marL="342900" indent="-342900">
              <a:buFont typeface="Arial" pitchFamily="34" charset="0"/>
              <a:buChar char="•"/>
            </a:pPr>
            <a:endParaRPr lang="en-CA" sz="2000" b="1" dirty="0" smtClean="0"/>
          </a:p>
          <a:p>
            <a:pPr marL="342900" indent="-342900">
              <a:buFont typeface="Arial" pitchFamily="34" charset="0"/>
              <a:buChar char="•"/>
            </a:pPr>
            <a:r>
              <a:rPr lang="en-CA" sz="2000" b="1" dirty="0" smtClean="0"/>
              <a:t>Reliability of the data is questionable</a:t>
            </a:r>
          </a:p>
          <a:p>
            <a:pPr marL="342900" indent="-342900">
              <a:buFont typeface="Arial" pitchFamily="34" charset="0"/>
              <a:buChar char="•"/>
            </a:pPr>
            <a:endParaRPr lang="en-CA" sz="2000" b="1" dirty="0" smtClean="0"/>
          </a:p>
          <a:p>
            <a:pPr marL="342900" indent="-342900">
              <a:buFont typeface="Arial" pitchFamily="34" charset="0"/>
              <a:buChar char="•"/>
            </a:pPr>
            <a:r>
              <a:rPr lang="en-CA" sz="2000" b="1" dirty="0" smtClean="0"/>
              <a:t>Definition of ‘employment’ ?</a:t>
            </a:r>
          </a:p>
          <a:p>
            <a:pPr marL="342900" indent="-342900">
              <a:buFont typeface="Arial" pitchFamily="34" charset="0"/>
              <a:buChar char="•"/>
            </a:pPr>
            <a:endParaRPr lang="en-CA" sz="2000" b="1" dirty="0" smtClean="0"/>
          </a:p>
          <a:p>
            <a:pPr marL="342900" indent="-342900">
              <a:buFont typeface="Arial" pitchFamily="34" charset="0"/>
              <a:buChar char="•"/>
            </a:pPr>
            <a:r>
              <a:rPr lang="en-CA" sz="2000" b="1" dirty="0" smtClean="0"/>
              <a:t>Some notes on employment:</a:t>
            </a:r>
          </a:p>
          <a:p>
            <a:pPr marL="342900" indent="-342900">
              <a:buFont typeface="Arial" pitchFamily="34" charset="0"/>
              <a:buChar char="•"/>
            </a:pPr>
            <a:endParaRPr lang="en-CA" sz="2000" b="1" dirty="0" smtClean="0"/>
          </a:p>
          <a:p>
            <a:pPr marL="342900" indent="-342900">
              <a:buFont typeface="Arial" pitchFamily="34" charset="0"/>
              <a:buChar char="•"/>
            </a:pPr>
            <a:r>
              <a:rPr lang="en-CA" sz="2000" b="1" dirty="0" smtClean="0"/>
              <a:t>Unemployed are not always ‘desperate’</a:t>
            </a:r>
          </a:p>
          <a:p>
            <a:pPr marL="342900" indent="-342900"/>
            <a:r>
              <a:rPr lang="en-CA" sz="2000" b="1" dirty="0" smtClean="0"/>
              <a:t>		kin</a:t>
            </a:r>
          </a:p>
          <a:p>
            <a:pPr marL="342900" indent="-342900"/>
            <a:r>
              <a:rPr lang="en-CA" sz="2000" b="1" dirty="0" smtClean="0"/>
              <a:t>		village</a:t>
            </a:r>
          </a:p>
          <a:p>
            <a:pPr marL="342900" indent="-342900"/>
            <a:r>
              <a:rPr lang="en-CA" sz="2000" b="1" dirty="0" smtClean="0"/>
              <a:t>		part time work</a:t>
            </a:r>
          </a:p>
          <a:p>
            <a:pPr marL="342900" indent="-342900"/>
            <a:endParaRPr lang="en-CA" sz="2000" b="1" dirty="0" smtClean="0"/>
          </a:p>
          <a:p>
            <a:pPr marL="342900" indent="-342900">
              <a:buFont typeface="Arial" pitchFamily="34" charset="0"/>
              <a:buChar char="•"/>
            </a:pPr>
            <a:r>
              <a:rPr lang="en-CA" sz="2000" b="1" dirty="0" smtClean="0"/>
              <a:t>Some are ‘desperate’ and ‘destitute’</a:t>
            </a:r>
            <a:endParaRPr lang="en-CA" sz="2000" b="1"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4414" y="428604"/>
            <a:ext cx="6286544" cy="6001643"/>
          </a:xfrm>
          <a:prstGeom prst="rect">
            <a:avLst/>
          </a:prstGeom>
          <a:noFill/>
        </p:spPr>
        <p:txBody>
          <a:bodyPr wrap="square" rtlCol="0">
            <a:spAutoFit/>
          </a:bodyPr>
          <a:lstStyle/>
          <a:p>
            <a:r>
              <a:rPr lang="en-CA" sz="2400" b="1" dirty="0" smtClean="0"/>
              <a:t>2. Underemployment</a:t>
            </a:r>
          </a:p>
          <a:p>
            <a:endParaRPr lang="en-CA" sz="2400" b="1" dirty="0" smtClean="0"/>
          </a:p>
          <a:p>
            <a:pPr>
              <a:buFont typeface="Arial" pitchFamily="34" charset="0"/>
              <a:buChar char="•"/>
            </a:pPr>
            <a:r>
              <a:rPr lang="en-CA" sz="2400" b="1" dirty="0" smtClean="0"/>
              <a:t>Underutilization of labour</a:t>
            </a:r>
          </a:p>
          <a:p>
            <a:pPr>
              <a:buFont typeface="Arial" pitchFamily="34" charset="0"/>
              <a:buChar char="•"/>
            </a:pPr>
            <a:endParaRPr lang="en-CA" sz="2400" b="1" dirty="0" smtClean="0"/>
          </a:p>
          <a:p>
            <a:pPr>
              <a:buFont typeface="Arial" pitchFamily="34" charset="0"/>
              <a:buChar char="•"/>
            </a:pPr>
            <a:r>
              <a:rPr lang="en-CA" sz="2400" b="1" dirty="0" smtClean="0"/>
              <a:t>‘idle’; fluctuations</a:t>
            </a:r>
          </a:p>
          <a:p>
            <a:pPr>
              <a:buFont typeface="Arial" pitchFamily="34" charset="0"/>
              <a:buChar char="•"/>
            </a:pPr>
            <a:endParaRPr lang="en-CA" sz="2400" b="1" dirty="0" smtClean="0"/>
          </a:p>
          <a:p>
            <a:pPr>
              <a:buFont typeface="Arial" pitchFamily="34" charset="0"/>
              <a:buChar char="•"/>
            </a:pPr>
            <a:r>
              <a:rPr lang="en-CA" sz="2400" b="1" dirty="0" smtClean="0"/>
              <a:t>3 types  – 	activity ebbs</a:t>
            </a:r>
          </a:p>
          <a:p>
            <a:r>
              <a:rPr lang="en-CA" sz="2400" b="1" dirty="0" smtClean="0"/>
              <a:t>		labour glut</a:t>
            </a:r>
          </a:p>
          <a:p>
            <a:r>
              <a:rPr lang="en-CA" sz="2400" b="1" dirty="0" smtClean="0"/>
              <a:t>		‘obligated’ labour</a:t>
            </a:r>
          </a:p>
          <a:p>
            <a:endParaRPr lang="en-CA" sz="2400" b="1" dirty="0" smtClean="0"/>
          </a:p>
          <a:p>
            <a:r>
              <a:rPr lang="en-CA" sz="2400" b="1" dirty="0" smtClean="0"/>
              <a:t>3. Misemployment</a:t>
            </a:r>
          </a:p>
          <a:p>
            <a:endParaRPr lang="en-CA" sz="2400" b="1" dirty="0" smtClean="0"/>
          </a:p>
          <a:p>
            <a:pPr>
              <a:buFont typeface="Arial" pitchFamily="34" charset="0"/>
              <a:buChar char="•"/>
            </a:pPr>
            <a:r>
              <a:rPr lang="en-CA" sz="2400" b="1" dirty="0" smtClean="0"/>
              <a:t>Begging</a:t>
            </a:r>
          </a:p>
          <a:p>
            <a:pPr>
              <a:buFont typeface="Arial" pitchFamily="34" charset="0"/>
              <a:buChar char="•"/>
            </a:pPr>
            <a:endParaRPr lang="en-CA" sz="2400" b="1" dirty="0" smtClean="0"/>
          </a:p>
          <a:p>
            <a:pPr>
              <a:buFont typeface="Arial" pitchFamily="34" charset="0"/>
              <a:buChar char="•"/>
            </a:pPr>
            <a:r>
              <a:rPr lang="en-CA" sz="2400" b="1" dirty="0" smtClean="0"/>
              <a:t>Hangers-on</a:t>
            </a:r>
          </a:p>
          <a:p>
            <a:endParaRPr lang="en-CA" sz="2400" b="1"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879459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348" y="285728"/>
            <a:ext cx="7715304" cy="3539430"/>
          </a:xfrm>
          <a:prstGeom prst="rect">
            <a:avLst/>
          </a:prstGeom>
          <a:noFill/>
        </p:spPr>
        <p:txBody>
          <a:bodyPr wrap="square" rtlCol="0">
            <a:spAutoFit/>
          </a:bodyPr>
          <a:lstStyle/>
          <a:p>
            <a:r>
              <a:rPr lang="en-CA" sz="3200" b="1" dirty="0" smtClean="0"/>
              <a:t>Informal Sector</a:t>
            </a:r>
          </a:p>
          <a:p>
            <a:endParaRPr lang="en-CA" sz="3200" b="1" dirty="0" smtClean="0"/>
          </a:p>
          <a:p>
            <a:r>
              <a:rPr lang="en-CA" sz="3200" b="1" dirty="0" smtClean="0"/>
              <a:t>jobs in the economy that are unregulated by the institutions of society</a:t>
            </a:r>
          </a:p>
          <a:p>
            <a:endParaRPr lang="en-CA" sz="3200" b="1" dirty="0" smtClean="0"/>
          </a:p>
          <a:p>
            <a:endParaRPr lang="en-CA" sz="3200" b="1" dirty="0">
              <a:latin typeface="Berlin Sans FB" pitchFamily="34" charset="0"/>
            </a:endParaRPr>
          </a:p>
        </p:txBody>
      </p:sp>
      <p:pic>
        <p:nvPicPr>
          <p:cNvPr id="2052" name="Picture 4" descr="http://aidemocracy.files.wordpress.com/2009/04/vendor.jpg"/>
          <p:cNvPicPr>
            <a:picLocks noChangeAspect="1" noChangeArrowheads="1"/>
          </p:cNvPicPr>
          <p:nvPr/>
        </p:nvPicPr>
        <p:blipFill>
          <a:blip r:embed="rId3" cstate="print"/>
          <a:srcRect/>
          <a:stretch>
            <a:fillRect/>
          </a:stretch>
        </p:blipFill>
        <p:spPr bwMode="auto">
          <a:xfrm>
            <a:off x="3071802" y="2428868"/>
            <a:ext cx="4286280" cy="3857652"/>
          </a:xfrm>
          <a:prstGeom prst="rect">
            <a:avLst/>
          </a:prstGeom>
          <a:noFill/>
        </p:spPr>
      </p:pic>
      <p:sp>
        <p:nvSpPr>
          <p:cNvPr id="5" name="TextBox 4"/>
          <p:cNvSpPr txBox="1"/>
          <p:nvPr/>
        </p:nvSpPr>
        <p:spPr>
          <a:xfrm>
            <a:off x="7500958" y="4429132"/>
            <a:ext cx="1214446" cy="923330"/>
          </a:xfrm>
          <a:prstGeom prst="rect">
            <a:avLst/>
          </a:prstGeom>
          <a:noFill/>
        </p:spPr>
        <p:txBody>
          <a:bodyPr wrap="square" rtlCol="0">
            <a:spAutoFit/>
          </a:bodyPr>
          <a:lstStyle/>
          <a:p>
            <a:r>
              <a:rPr lang="en-CA" dirty="0" smtClean="0"/>
              <a:t>Fruit market, Chennai</a:t>
            </a:r>
            <a:endParaRPr lang="en-CA"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8662" y="214290"/>
            <a:ext cx="7215238" cy="6001643"/>
          </a:xfrm>
          <a:prstGeom prst="rect">
            <a:avLst/>
          </a:prstGeom>
        </p:spPr>
        <p:txBody>
          <a:bodyPr wrap="square">
            <a:spAutoFit/>
          </a:bodyPr>
          <a:lstStyle/>
          <a:p>
            <a:r>
              <a:rPr lang="en-CA" sz="2400" dirty="0" smtClean="0"/>
              <a:t>Informal Sector</a:t>
            </a:r>
          </a:p>
          <a:p>
            <a:endParaRPr lang="en-CA" sz="2400" dirty="0" smtClean="0"/>
          </a:p>
          <a:p>
            <a:r>
              <a:rPr lang="en-CA" sz="2400" dirty="0" smtClean="0"/>
              <a:t>Potter and Lloyd (1998) The City in the Developing World:</a:t>
            </a:r>
          </a:p>
          <a:p>
            <a:endParaRPr lang="en-CA" sz="2400" b="1" dirty="0" smtClean="0">
              <a:latin typeface="Berlin Sans FB" pitchFamily="34" charset="0"/>
            </a:endParaRPr>
          </a:p>
          <a:p>
            <a:pPr>
              <a:buFont typeface="Arial" pitchFamily="34" charset="0"/>
              <a:buChar char="•"/>
            </a:pPr>
            <a:r>
              <a:rPr lang="en-CA" sz="2400" b="1" dirty="0" smtClean="0">
                <a:latin typeface="Berlin Sans FB" pitchFamily="34" charset="0"/>
              </a:rPr>
              <a:t>Large portion of the economy</a:t>
            </a:r>
          </a:p>
          <a:p>
            <a:pPr>
              <a:buFont typeface="Arial" pitchFamily="34" charset="0"/>
              <a:buChar char="•"/>
            </a:pPr>
            <a:endParaRPr lang="en-CA" sz="2400" b="1" dirty="0" smtClean="0">
              <a:latin typeface="Berlin Sans FB" pitchFamily="34" charset="0"/>
            </a:endParaRPr>
          </a:p>
          <a:p>
            <a:pPr>
              <a:buFont typeface="Arial" pitchFamily="34" charset="0"/>
              <a:buChar char="•"/>
            </a:pPr>
            <a:r>
              <a:rPr lang="en-CA" sz="2400" b="1" dirty="0" smtClean="0">
                <a:latin typeface="Berlin Sans FB" pitchFamily="34" charset="0"/>
              </a:rPr>
              <a:t>Legal and illegal</a:t>
            </a:r>
          </a:p>
          <a:p>
            <a:pPr>
              <a:buFont typeface="Arial" pitchFamily="34" charset="0"/>
              <a:buChar char="•"/>
            </a:pPr>
            <a:endParaRPr lang="en-CA" sz="2400" b="1" dirty="0" smtClean="0">
              <a:latin typeface="Berlin Sans FB" pitchFamily="34" charset="0"/>
            </a:endParaRPr>
          </a:p>
          <a:p>
            <a:pPr>
              <a:buFont typeface="Arial" pitchFamily="34" charset="0"/>
              <a:buChar char="•"/>
            </a:pPr>
            <a:r>
              <a:rPr lang="en-CA" sz="2400" b="1" dirty="0" smtClean="0">
                <a:latin typeface="Berlin Sans FB" pitchFamily="34" charset="0"/>
              </a:rPr>
              <a:t>Merits and faults</a:t>
            </a:r>
          </a:p>
          <a:p>
            <a:pPr>
              <a:buFont typeface="Arial" pitchFamily="34" charset="0"/>
              <a:buChar char="•"/>
            </a:pPr>
            <a:endParaRPr lang="en-CA" sz="2400" b="1" dirty="0" smtClean="0">
              <a:latin typeface="Berlin Sans FB" pitchFamily="34" charset="0"/>
            </a:endParaRPr>
          </a:p>
          <a:p>
            <a:pPr>
              <a:buFont typeface="Arial" pitchFamily="34" charset="0"/>
              <a:buChar char="•"/>
            </a:pPr>
            <a:r>
              <a:rPr lang="en-CA" sz="2400" b="1" dirty="0" smtClean="0">
                <a:latin typeface="Berlin Sans FB" pitchFamily="34" charset="0"/>
              </a:rPr>
              <a:t>Encompasses wealth and poverty</a:t>
            </a:r>
          </a:p>
          <a:p>
            <a:pPr>
              <a:buFont typeface="Arial" pitchFamily="34" charset="0"/>
              <a:buChar char="•"/>
            </a:pPr>
            <a:endParaRPr lang="en-CA" sz="2400" b="1" dirty="0" smtClean="0">
              <a:latin typeface="Berlin Sans FB" pitchFamily="34" charset="0"/>
            </a:endParaRPr>
          </a:p>
          <a:p>
            <a:pPr>
              <a:buFont typeface="Arial" pitchFamily="34" charset="0"/>
              <a:buChar char="•"/>
            </a:pPr>
            <a:r>
              <a:rPr lang="en-CA" sz="2400" b="1" dirty="0" smtClean="0">
                <a:latin typeface="Berlin Sans FB" pitchFamily="34" charset="0"/>
              </a:rPr>
              <a:t>Productivity and </a:t>
            </a:r>
            <a:r>
              <a:rPr lang="en-CA" sz="2400" b="1" dirty="0" err="1" smtClean="0">
                <a:latin typeface="Berlin Sans FB" pitchFamily="34" charset="0"/>
              </a:rPr>
              <a:t>ineffeciency</a:t>
            </a:r>
            <a:endParaRPr lang="en-CA" sz="2400" b="1" dirty="0" smtClean="0">
              <a:latin typeface="Berlin Sans FB" pitchFamily="34" charset="0"/>
            </a:endParaRPr>
          </a:p>
          <a:p>
            <a:pPr>
              <a:buFont typeface="Arial" pitchFamily="34" charset="0"/>
              <a:buChar char="•"/>
            </a:pPr>
            <a:endParaRPr lang="en-CA" sz="2400" b="1" dirty="0" smtClean="0">
              <a:latin typeface="Berlin Sans FB" pitchFamily="34" charset="0"/>
            </a:endParaRPr>
          </a:p>
          <a:p>
            <a:pPr>
              <a:buFont typeface="Arial" pitchFamily="34" charset="0"/>
              <a:buChar char="•"/>
            </a:pPr>
            <a:r>
              <a:rPr lang="en-CA" sz="2400" b="1" dirty="0" smtClean="0">
                <a:latin typeface="Berlin Sans FB" pitchFamily="34" charset="0"/>
              </a:rPr>
              <a:t>Exploitation and liberation</a:t>
            </a:r>
            <a:endParaRPr lang="en-CA" sz="2400"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34" y="671691"/>
            <a:ext cx="4000528" cy="6217087"/>
          </a:xfrm>
          <a:prstGeom prst="rect">
            <a:avLst/>
          </a:prstGeom>
          <a:noFill/>
        </p:spPr>
        <p:txBody>
          <a:bodyPr wrap="square" rtlCol="0">
            <a:spAutoFit/>
          </a:bodyPr>
          <a:lstStyle/>
          <a:p>
            <a:r>
              <a:rPr lang="en-CA" sz="3200" b="1" dirty="0" smtClean="0"/>
              <a:t>   Informal Sector</a:t>
            </a:r>
          </a:p>
          <a:p>
            <a:endParaRPr lang="en-CA" dirty="0" smtClean="0"/>
          </a:p>
          <a:p>
            <a:pPr>
              <a:buFont typeface="Arial" pitchFamily="34" charset="0"/>
              <a:buChar char="•"/>
            </a:pPr>
            <a:r>
              <a:rPr lang="en-CA" sz="2400" b="1" dirty="0" smtClean="0"/>
              <a:t>Ease of entry</a:t>
            </a:r>
          </a:p>
          <a:p>
            <a:pPr>
              <a:buFont typeface="Arial" pitchFamily="34" charset="0"/>
              <a:buChar char="•"/>
            </a:pPr>
            <a:endParaRPr lang="en-CA" sz="2400" b="1" dirty="0" smtClean="0"/>
          </a:p>
          <a:p>
            <a:pPr>
              <a:buFont typeface="Arial" pitchFamily="34" charset="0"/>
              <a:buChar char="•"/>
            </a:pPr>
            <a:r>
              <a:rPr lang="en-CA" sz="2400" b="1" dirty="0" smtClean="0"/>
              <a:t>Family enterprise</a:t>
            </a:r>
          </a:p>
          <a:p>
            <a:pPr>
              <a:buFont typeface="Arial" pitchFamily="34" charset="0"/>
              <a:buChar char="•"/>
            </a:pPr>
            <a:endParaRPr lang="en-CA" sz="2400" b="1" dirty="0" smtClean="0"/>
          </a:p>
          <a:p>
            <a:pPr>
              <a:buFont typeface="Arial" pitchFamily="34" charset="0"/>
              <a:buChar char="•"/>
            </a:pPr>
            <a:r>
              <a:rPr lang="en-CA" sz="2400" b="1" dirty="0" smtClean="0"/>
              <a:t>Small scale</a:t>
            </a:r>
          </a:p>
          <a:p>
            <a:pPr>
              <a:buFont typeface="Arial" pitchFamily="34" charset="0"/>
              <a:buChar char="•"/>
            </a:pPr>
            <a:endParaRPr lang="en-CA" sz="2400" b="1" dirty="0" smtClean="0"/>
          </a:p>
          <a:p>
            <a:pPr>
              <a:buFont typeface="Arial" pitchFamily="34" charset="0"/>
              <a:buChar char="•"/>
            </a:pPr>
            <a:r>
              <a:rPr lang="en-CA" sz="2400" b="1" dirty="0" smtClean="0"/>
              <a:t>Bottom of pyramid</a:t>
            </a:r>
          </a:p>
          <a:p>
            <a:pPr>
              <a:buFont typeface="Arial" pitchFamily="34" charset="0"/>
              <a:buChar char="•"/>
            </a:pPr>
            <a:endParaRPr lang="en-CA" sz="2400" b="1" dirty="0" smtClean="0"/>
          </a:p>
          <a:p>
            <a:pPr>
              <a:buFont typeface="Arial" pitchFamily="34" charset="0"/>
              <a:buChar char="•"/>
            </a:pPr>
            <a:r>
              <a:rPr lang="en-CA" sz="2400" b="1" dirty="0" smtClean="0"/>
              <a:t>Labour intensive</a:t>
            </a:r>
          </a:p>
          <a:p>
            <a:pPr>
              <a:buFont typeface="Arial" pitchFamily="34" charset="0"/>
              <a:buChar char="•"/>
            </a:pPr>
            <a:endParaRPr lang="en-CA" sz="2400" b="1" dirty="0" smtClean="0"/>
          </a:p>
          <a:p>
            <a:pPr>
              <a:buFont typeface="Arial" pitchFamily="34" charset="0"/>
              <a:buChar char="•"/>
            </a:pPr>
            <a:r>
              <a:rPr lang="en-CA" sz="2400" b="1" dirty="0" smtClean="0"/>
              <a:t>Unregulated and unregistered</a:t>
            </a:r>
          </a:p>
          <a:p>
            <a:pPr>
              <a:buFont typeface="Arial" pitchFamily="34" charset="0"/>
              <a:buChar char="•"/>
            </a:pPr>
            <a:endParaRPr lang="en-CA" sz="2400" dirty="0" smtClean="0"/>
          </a:p>
          <a:p>
            <a:endParaRPr lang="en-CA" dirty="0" smtClean="0"/>
          </a:p>
          <a:p>
            <a:endParaRPr lang="en-CA" dirty="0" smtClean="0"/>
          </a:p>
        </p:txBody>
      </p:sp>
      <p:sp>
        <p:nvSpPr>
          <p:cNvPr id="3" name="TextBox 2"/>
          <p:cNvSpPr txBox="1"/>
          <p:nvPr/>
        </p:nvSpPr>
        <p:spPr>
          <a:xfrm>
            <a:off x="5214942" y="1500174"/>
            <a:ext cx="3643338" cy="3046988"/>
          </a:xfrm>
          <a:prstGeom prst="rect">
            <a:avLst/>
          </a:prstGeom>
          <a:noFill/>
        </p:spPr>
        <p:txBody>
          <a:bodyPr wrap="square" rtlCol="0">
            <a:spAutoFit/>
          </a:bodyPr>
          <a:lstStyle/>
          <a:p>
            <a:pPr>
              <a:buFont typeface="Arial" pitchFamily="34" charset="0"/>
              <a:buChar char="•"/>
            </a:pPr>
            <a:r>
              <a:rPr lang="en-CA" sz="2400" b="1" dirty="0" smtClean="0"/>
              <a:t>Discouraged by state (attitudes changing)</a:t>
            </a:r>
          </a:p>
          <a:p>
            <a:pPr>
              <a:buFont typeface="Arial" pitchFamily="34" charset="0"/>
              <a:buChar char="•"/>
            </a:pPr>
            <a:endParaRPr lang="en-CA" sz="2400" b="1" dirty="0" smtClean="0"/>
          </a:p>
          <a:p>
            <a:pPr>
              <a:buFont typeface="Arial" pitchFamily="34" charset="0"/>
              <a:buChar char="•"/>
            </a:pPr>
            <a:r>
              <a:rPr lang="en-CA" sz="2400" b="1" dirty="0" smtClean="0"/>
              <a:t>Tiny margin of profit</a:t>
            </a:r>
          </a:p>
          <a:p>
            <a:pPr>
              <a:buFont typeface="Arial" pitchFamily="34" charset="0"/>
              <a:buChar char="•"/>
            </a:pPr>
            <a:endParaRPr lang="en-CA" sz="2400" b="1" dirty="0" smtClean="0"/>
          </a:p>
          <a:p>
            <a:pPr>
              <a:buFont typeface="Arial" pitchFamily="34" charset="0"/>
              <a:buChar char="•"/>
            </a:pPr>
            <a:r>
              <a:rPr lang="en-CA" sz="2400" b="1" dirty="0" smtClean="0"/>
              <a:t>Usually </a:t>
            </a:r>
            <a:r>
              <a:rPr lang="en-CA" sz="2400" b="1" dirty="0" err="1" smtClean="0"/>
              <a:t>untaxable</a:t>
            </a:r>
            <a:endParaRPr lang="en-CA" sz="2400" b="1" dirty="0" smtClean="0"/>
          </a:p>
          <a:p>
            <a:pPr>
              <a:buFont typeface="Arial" pitchFamily="34" charset="0"/>
              <a:buChar char="•"/>
            </a:pPr>
            <a:endParaRPr lang="en-CA" sz="2400" b="1" dirty="0" smtClean="0"/>
          </a:p>
          <a:p>
            <a:pPr>
              <a:buFont typeface="Arial" pitchFamily="34" charset="0"/>
              <a:buChar char="•"/>
            </a:pPr>
            <a:r>
              <a:rPr lang="en-CA" sz="2400" b="1" dirty="0" smtClean="0"/>
              <a:t>unsafe</a:t>
            </a:r>
            <a:endParaRPr lang="en-CA" sz="2400" b="1"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335846"/>
            <a:ext cx="8715436" cy="5663089"/>
          </a:xfrm>
          <a:prstGeom prst="rect">
            <a:avLst/>
          </a:prstGeom>
        </p:spPr>
        <p:txBody>
          <a:bodyPr wrap="square">
            <a:spAutoFit/>
          </a:bodyPr>
          <a:lstStyle/>
          <a:p>
            <a:r>
              <a:rPr lang="en-CA" sz="3200" b="1" dirty="0" smtClean="0"/>
              <a:t>Gender dimension of the informal sector</a:t>
            </a:r>
          </a:p>
          <a:p>
            <a:endParaRPr lang="en-CA" dirty="0" smtClean="0"/>
          </a:p>
          <a:p>
            <a:r>
              <a:rPr lang="en-CA" sz="2400" b="1" dirty="0" smtClean="0"/>
              <a:t>Two global facts :</a:t>
            </a:r>
          </a:p>
          <a:p>
            <a:endParaRPr lang="en-CA" sz="2400" b="1" dirty="0" smtClean="0"/>
          </a:p>
          <a:p>
            <a:pPr>
              <a:buFont typeface="Arial" pitchFamily="34" charset="0"/>
              <a:buChar char="•"/>
            </a:pPr>
            <a:r>
              <a:rPr lang="en-CA" sz="2400" b="1" dirty="0" smtClean="0"/>
              <a:t>men tend to be over-represented in the top segment and women tend to be over-represented in the bottom segment. </a:t>
            </a:r>
          </a:p>
          <a:p>
            <a:pPr>
              <a:buFont typeface="Arial" pitchFamily="34" charset="0"/>
              <a:buChar char="•"/>
            </a:pPr>
            <a:endParaRPr lang="en-CA" sz="2400" b="1" dirty="0" smtClean="0"/>
          </a:p>
          <a:p>
            <a:pPr>
              <a:buFont typeface="Arial" pitchFamily="34" charset="0"/>
              <a:buChar char="•"/>
            </a:pPr>
            <a:r>
              <a:rPr lang="en-CA" sz="2400" b="1" dirty="0" smtClean="0"/>
              <a:t>formal employers have the highest earnings; </a:t>
            </a:r>
            <a:r>
              <a:rPr lang="en-CA" sz="2400" b="1" dirty="0" err="1" smtClean="0"/>
              <a:t>homeworkers</a:t>
            </a:r>
            <a:r>
              <a:rPr lang="en-CA" sz="2400" b="1" dirty="0" smtClean="0"/>
              <a:t> have the lowest; and informal workers in the middle</a:t>
            </a:r>
          </a:p>
          <a:p>
            <a:pPr>
              <a:buFont typeface="Arial" pitchFamily="34" charset="0"/>
              <a:buChar char="•"/>
            </a:pPr>
            <a:endParaRPr lang="en-CA" sz="2400" b="1" dirty="0" smtClean="0"/>
          </a:p>
          <a:p>
            <a:pPr>
              <a:buFont typeface="Arial" pitchFamily="34" charset="0"/>
              <a:buChar char="•"/>
            </a:pPr>
            <a:r>
              <a:rPr lang="en-CA" sz="2400" b="1" dirty="0" smtClean="0"/>
              <a:t>The net result is a significant gender gap in earnings within the informal economy, with women earning less on average than men.</a:t>
            </a:r>
            <a:endParaRPr lang="en-CA" sz="2400" b="1"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Image"/>
          <p:cNvPicPr>
            <a:picLocks noChangeAspect="1" noChangeArrowheads="1"/>
          </p:cNvPicPr>
          <p:nvPr/>
        </p:nvPicPr>
        <p:blipFill>
          <a:blip r:embed="rId3" cstate="print"/>
          <a:srcRect/>
          <a:stretch>
            <a:fillRect/>
          </a:stretch>
        </p:blipFill>
        <p:spPr bwMode="auto">
          <a:xfrm>
            <a:off x="1142976" y="642918"/>
            <a:ext cx="6357982" cy="5286412"/>
          </a:xfrm>
          <a:prstGeom prst="rect">
            <a:avLst/>
          </a:prstGeom>
          <a:noFill/>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28728" y="1071546"/>
            <a:ext cx="5429288" cy="1477328"/>
          </a:xfrm>
          <a:prstGeom prst="rect">
            <a:avLst/>
          </a:prstGeom>
          <a:noFill/>
        </p:spPr>
        <p:txBody>
          <a:bodyPr wrap="square" rtlCol="0">
            <a:spAutoFit/>
          </a:bodyPr>
          <a:lstStyle/>
          <a:p>
            <a:r>
              <a:rPr lang="en-CA" sz="2400" b="1" dirty="0" smtClean="0"/>
              <a:t>Pseudo-Urbanization in Djakarta</a:t>
            </a:r>
          </a:p>
          <a:p>
            <a:endParaRPr lang="en-CA" sz="2400" b="1" dirty="0" smtClean="0"/>
          </a:p>
          <a:p>
            <a:r>
              <a:rPr lang="en-CA" sz="2400" b="1" dirty="0" smtClean="0"/>
              <a:t>Urban Involution</a:t>
            </a:r>
          </a:p>
          <a:p>
            <a:endParaRPr lang="en-CA" dirty="0"/>
          </a:p>
        </p:txBody>
      </p:sp>
      <p:pic>
        <p:nvPicPr>
          <p:cNvPr id="104450" name="Picture 2" descr="Two peddlers by Ikhlasul Amal."/>
          <p:cNvPicPr>
            <a:picLocks noChangeAspect="1" noChangeArrowheads="1"/>
          </p:cNvPicPr>
          <p:nvPr/>
        </p:nvPicPr>
        <p:blipFill>
          <a:blip r:embed="rId3" cstate="print"/>
          <a:srcRect/>
          <a:stretch>
            <a:fillRect/>
          </a:stretch>
        </p:blipFill>
        <p:spPr bwMode="auto">
          <a:xfrm>
            <a:off x="1500166" y="2714620"/>
            <a:ext cx="5905508" cy="3429024"/>
          </a:xfrm>
          <a:prstGeom prst="rect">
            <a:avLst/>
          </a:prstGeom>
          <a:noFill/>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1538" y="857232"/>
            <a:ext cx="7286676" cy="3447098"/>
          </a:xfrm>
          <a:prstGeom prst="rect">
            <a:avLst/>
          </a:prstGeom>
          <a:noFill/>
        </p:spPr>
        <p:txBody>
          <a:bodyPr wrap="square" rtlCol="0">
            <a:spAutoFit/>
          </a:bodyPr>
          <a:lstStyle/>
          <a:p>
            <a:r>
              <a:rPr lang="en-CA" sz="3200" b="1" u="sng" dirty="0" err="1" smtClean="0"/>
              <a:t>Parastatals</a:t>
            </a:r>
            <a:endParaRPr lang="en-CA" sz="3200" b="1" u="sng" dirty="0" smtClean="0"/>
          </a:p>
          <a:p>
            <a:endParaRPr lang="en-CA" dirty="0" smtClean="0"/>
          </a:p>
          <a:p>
            <a:r>
              <a:rPr lang="en-CA" sz="2400" b="1" dirty="0" smtClean="0"/>
              <a:t>Overstaffed</a:t>
            </a:r>
          </a:p>
          <a:p>
            <a:endParaRPr lang="en-CA" sz="2400" b="1" dirty="0" smtClean="0"/>
          </a:p>
          <a:p>
            <a:r>
              <a:rPr lang="en-CA" sz="2400" b="1" dirty="0" smtClean="0"/>
              <a:t>Underemployed</a:t>
            </a:r>
          </a:p>
          <a:p>
            <a:endParaRPr lang="en-CA" sz="2400" b="1" dirty="0" smtClean="0"/>
          </a:p>
          <a:p>
            <a:r>
              <a:rPr lang="en-CA" sz="2400" b="1" dirty="0" smtClean="0"/>
              <a:t>’ghosts’</a:t>
            </a:r>
          </a:p>
          <a:p>
            <a:endParaRPr lang="en-CA" sz="2400" b="1" dirty="0" smtClean="0"/>
          </a:p>
          <a:p>
            <a:r>
              <a:rPr lang="en-CA" sz="2400" b="1" dirty="0" smtClean="0"/>
              <a:t>Targeted by SAP/ IMF</a:t>
            </a:r>
            <a:endParaRPr lang="en-CA" sz="2400" b="1" dirty="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571481"/>
            <a:ext cx="4429156" cy="6124754"/>
          </a:xfrm>
          <a:prstGeom prst="rect">
            <a:avLst/>
          </a:prstGeom>
          <a:noFill/>
        </p:spPr>
        <p:txBody>
          <a:bodyPr wrap="square" rtlCol="0">
            <a:spAutoFit/>
          </a:bodyPr>
          <a:lstStyle/>
          <a:p>
            <a:r>
              <a:rPr lang="en-CA" sz="2800" b="1" u="sng" dirty="0" smtClean="0"/>
              <a:t>Sweatshop labour</a:t>
            </a:r>
          </a:p>
          <a:p>
            <a:endParaRPr lang="en-CA" sz="2800" b="1" dirty="0" smtClean="0"/>
          </a:p>
          <a:p>
            <a:pPr>
              <a:buFont typeface="Arial" pitchFamily="34" charset="0"/>
              <a:buChar char="•"/>
            </a:pPr>
            <a:r>
              <a:rPr lang="en-CA" sz="2800" b="1" dirty="0" smtClean="0"/>
              <a:t>Marginalization theory</a:t>
            </a:r>
          </a:p>
          <a:p>
            <a:pPr>
              <a:buFont typeface="Arial" pitchFamily="34" charset="0"/>
              <a:buChar char="•"/>
            </a:pPr>
            <a:endParaRPr lang="en-CA" sz="2800" b="1" dirty="0" smtClean="0"/>
          </a:p>
          <a:p>
            <a:pPr>
              <a:buFont typeface="Arial" pitchFamily="34" charset="0"/>
              <a:buChar char="•"/>
            </a:pPr>
            <a:r>
              <a:rPr lang="en-CA" sz="2800" b="1" dirty="0" smtClean="0"/>
              <a:t>Conditions</a:t>
            </a:r>
          </a:p>
          <a:p>
            <a:pPr>
              <a:buFont typeface="Arial" pitchFamily="34" charset="0"/>
              <a:buChar char="•"/>
            </a:pPr>
            <a:endParaRPr lang="en-CA" sz="2800" b="1" dirty="0" smtClean="0"/>
          </a:p>
          <a:p>
            <a:pPr>
              <a:buFont typeface="Arial" pitchFamily="34" charset="0"/>
              <a:buChar char="•"/>
            </a:pPr>
            <a:r>
              <a:rPr lang="en-CA" sz="2800" b="1" dirty="0" smtClean="0"/>
              <a:t>Building the stereotype to rationalize preference</a:t>
            </a:r>
          </a:p>
          <a:p>
            <a:pPr>
              <a:buFont typeface="Arial" pitchFamily="34" charset="0"/>
              <a:buChar char="•"/>
            </a:pPr>
            <a:endParaRPr lang="en-CA" sz="2800" b="1" dirty="0" smtClean="0"/>
          </a:p>
          <a:p>
            <a:pPr>
              <a:buFont typeface="Arial" pitchFamily="34" charset="0"/>
              <a:buChar char="•"/>
            </a:pPr>
            <a:r>
              <a:rPr lang="en-CA" sz="2800" b="1" dirty="0" err="1" smtClean="0"/>
              <a:t>Disorganic</a:t>
            </a:r>
            <a:r>
              <a:rPr lang="en-CA" sz="2800" b="1" dirty="0" smtClean="0"/>
              <a:t> development</a:t>
            </a:r>
          </a:p>
          <a:p>
            <a:endParaRPr lang="en-CA" sz="2800" b="1" dirty="0"/>
          </a:p>
        </p:txBody>
      </p:sp>
      <p:pic>
        <p:nvPicPr>
          <p:cNvPr id="106498" name="Picture 2" descr="http://filipspagnoli.files.wordpress.com/2009/01/sweatshop-cartoon-2.gif"/>
          <p:cNvPicPr>
            <a:picLocks noChangeAspect="1" noChangeArrowheads="1"/>
          </p:cNvPicPr>
          <p:nvPr/>
        </p:nvPicPr>
        <p:blipFill>
          <a:blip r:embed="rId3" cstate="print"/>
          <a:srcRect/>
          <a:stretch>
            <a:fillRect/>
          </a:stretch>
        </p:blipFill>
        <p:spPr bwMode="auto">
          <a:xfrm>
            <a:off x="4427984" y="1857364"/>
            <a:ext cx="4406450" cy="2486026"/>
          </a:xfrm>
          <a:prstGeom prst="rect">
            <a:avLst/>
          </a:prstGeom>
          <a:noFill/>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www.thedailystar.net/photo/2009/01/23/2009-01-23__b06.jpg"/>
          <p:cNvPicPr>
            <a:picLocks noChangeAspect="1" noChangeArrowheads="1"/>
          </p:cNvPicPr>
          <p:nvPr/>
        </p:nvPicPr>
        <p:blipFill>
          <a:blip r:embed="rId3" cstate="print"/>
          <a:srcRect/>
          <a:stretch>
            <a:fillRect/>
          </a:stretch>
        </p:blipFill>
        <p:spPr bwMode="auto">
          <a:xfrm>
            <a:off x="785786" y="428604"/>
            <a:ext cx="7358114" cy="4572015"/>
          </a:xfrm>
          <a:prstGeom prst="rect">
            <a:avLst/>
          </a:prstGeom>
          <a:noFill/>
        </p:spPr>
      </p:pic>
      <p:sp>
        <p:nvSpPr>
          <p:cNvPr id="3" name="TextBox 2"/>
          <p:cNvSpPr txBox="1"/>
          <p:nvPr/>
        </p:nvSpPr>
        <p:spPr>
          <a:xfrm>
            <a:off x="1285852" y="5357827"/>
            <a:ext cx="6786610" cy="923330"/>
          </a:xfrm>
          <a:prstGeom prst="rect">
            <a:avLst/>
          </a:prstGeom>
          <a:noFill/>
        </p:spPr>
        <p:txBody>
          <a:bodyPr wrap="square" rtlCol="0">
            <a:spAutoFit/>
          </a:bodyPr>
          <a:lstStyle/>
          <a:p>
            <a:r>
              <a:rPr lang="en-CA" b="1" dirty="0" smtClean="0"/>
              <a:t>Workers make clothes at a garment factory in Dhaka. Bangladesh's exports dominated by the sale of low-cost garments to mass-market retailers like Wal-Mart.</a:t>
            </a:r>
            <a:endParaRPr lang="en-CA" dirty="0"/>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http://www.2bangkok.com/2bangkok/buildings/labour/labour5.jpg"/>
          <p:cNvPicPr>
            <a:picLocks noChangeAspect="1" noChangeArrowheads="1"/>
          </p:cNvPicPr>
          <p:nvPr/>
        </p:nvPicPr>
        <p:blipFill>
          <a:blip r:embed="rId3" cstate="print"/>
          <a:srcRect/>
          <a:stretch>
            <a:fillRect/>
          </a:stretch>
        </p:blipFill>
        <p:spPr bwMode="auto">
          <a:xfrm>
            <a:off x="428596" y="428604"/>
            <a:ext cx="4071966" cy="4857784"/>
          </a:xfrm>
          <a:prstGeom prst="rect">
            <a:avLst/>
          </a:prstGeom>
          <a:noFill/>
        </p:spPr>
      </p:pic>
      <p:sp>
        <p:nvSpPr>
          <p:cNvPr id="3" name="Rectangle 2"/>
          <p:cNvSpPr/>
          <p:nvPr/>
        </p:nvSpPr>
        <p:spPr>
          <a:xfrm>
            <a:off x="4643438" y="214291"/>
            <a:ext cx="4071966" cy="6001643"/>
          </a:xfrm>
          <a:prstGeom prst="rect">
            <a:avLst/>
          </a:prstGeom>
        </p:spPr>
        <p:txBody>
          <a:bodyPr wrap="square">
            <a:spAutoFit/>
          </a:bodyPr>
          <a:lstStyle/>
          <a:p>
            <a:r>
              <a:rPr lang="en-CA" sz="2400" dirty="0" smtClean="0"/>
              <a:t>On May 10, 1993, the worst factory fire in history took place at the Kader Industrial toy factory on the outskirts of the Thai capital of Bangkok. Officially 188 workers, most of them young women from impoverished rural families, died in the blaze. Another 469 were injured; many seriously and permanently, after they were forced to leap from second, third and fourth floors of the buildings to avoid being burnt to </a:t>
            </a:r>
            <a:r>
              <a:rPr lang="en-CA" sz="2000" dirty="0" smtClean="0"/>
              <a:t>death.</a:t>
            </a:r>
            <a:endParaRPr lang="en-CA" sz="2000" dirty="0"/>
          </a:p>
        </p:txBody>
      </p:sp>
    </p:spTree>
  </p:cSld>
  <p:clrMapOvr>
    <a:masterClrMapping/>
  </p:clrMapOvr>
  <p:timing>
    <p:tnLst>
      <p:par>
        <p:cTn xmlns:p14="http://schemas.microsoft.com/office/powerpoint/2010/mai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http://media.canada.com/b2e3de01-96ee-45ae-96ce-b2054095eb64/sun0730%20walmart%209.jpg"/>
          <p:cNvPicPr>
            <a:picLocks noChangeAspect="1" noChangeArrowheads="1"/>
          </p:cNvPicPr>
          <p:nvPr/>
        </p:nvPicPr>
        <p:blipFill>
          <a:blip r:embed="rId3" cstate="print"/>
          <a:srcRect/>
          <a:stretch>
            <a:fillRect/>
          </a:stretch>
        </p:blipFill>
        <p:spPr bwMode="auto">
          <a:xfrm>
            <a:off x="1571604" y="285728"/>
            <a:ext cx="5786478" cy="4643470"/>
          </a:xfrm>
          <a:prstGeom prst="rect">
            <a:avLst/>
          </a:prstGeom>
          <a:noFill/>
        </p:spPr>
      </p:pic>
      <p:sp>
        <p:nvSpPr>
          <p:cNvPr id="3" name="TextBox 2"/>
          <p:cNvSpPr txBox="1"/>
          <p:nvPr/>
        </p:nvSpPr>
        <p:spPr>
          <a:xfrm>
            <a:off x="2214546" y="5072074"/>
            <a:ext cx="4214842" cy="923330"/>
          </a:xfrm>
          <a:prstGeom prst="rect">
            <a:avLst/>
          </a:prstGeom>
          <a:noFill/>
        </p:spPr>
        <p:txBody>
          <a:bodyPr wrap="square" rtlCol="0">
            <a:spAutoFit/>
          </a:bodyPr>
          <a:lstStyle/>
          <a:p>
            <a:r>
              <a:rPr lang="en-CA" b="1" dirty="0" err="1" smtClean="0"/>
              <a:t>Walmart</a:t>
            </a:r>
            <a:r>
              <a:rPr lang="en-CA" b="1" dirty="0" smtClean="0"/>
              <a:t> ‘Supercentre’ opens in South Surrey, B.C. On July 30, 2008</a:t>
            </a:r>
            <a:endParaRPr lang="en-CA" b="1" dirty="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9962</TotalTime>
  <Words>8517</Words>
  <Application>Microsoft Macintosh PowerPoint</Application>
  <PresentationFormat>On-screen Show (4:3)</PresentationFormat>
  <Paragraphs>1299</Paragraphs>
  <Slides>102</Slides>
  <Notes>100</Notes>
  <HiddenSlides>0</HiddenSlides>
  <MMClips>0</MMClips>
  <ScaleCrop>false</ScaleCrop>
  <HeadingPairs>
    <vt:vector size="4" baseType="variant">
      <vt:variant>
        <vt:lpstr>Theme</vt:lpstr>
      </vt:variant>
      <vt:variant>
        <vt:i4>1</vt:i4>
      </vt:variant>
      <vt:variant>
        <vt:lpstr>Slide Titles</vt:lpstr>
      </vt:variant>
      <vt:variant>
        <vt:i4>102</vt:i4>
      </vt:variant>
    </vt:vector>
  </HeadingPairs>
  <TitlesOfParts>
    <vt:vector size="10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Share of World Population Growth Urban and Rural Areas LDCs and MDCs 1950 to 2025</vt:lpstr>
      <vt:lpstr>PowerPoint Presentation</vt:lpstr>
      <vt:lpstr>PowerPoint Presentation</vt:lpstr>
      <vt:lpstr>Urban Growth is Speeding Up</vt:lpstr>
      <vt:lpstr>II Origins and theories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III Urban Development in a National Context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IV Urban Development in a Global Context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 The Urban Form: Density, sprawl and the use of Space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  The Urban Labour Market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Jamie was here</dc:title>
  <dc:creator>Charles</dc:creator>
  <cp:lastModifiedBy>Rajan Sandhu</cp:lastModifiedBy>
  <cp:revision>204</cp:revision>
  <dcterms:created xsi:type="dcterms:W3CDTF">2009-12-20T15:58:07Z</dcterms:created>
  <dcterms:modified xsi:type="dcterms:W3CDTF">2016-06-09T06:12:39Z</dcterms:modified>
</cp:coreProperties>
</file>