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92" r:id="rId1"/>
  </p:sldMasterIdLst>
  <p:notesMasterIdLst>
    <p:notesMasterId r:id="rId40"/>
  </p:notesMasterIdLst>
  <p:handoutMasterIdLst>
    <p:handoutMasterId r:id="rId41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8" r:id="rId8"/>
    <p:sldId id="279" r:id="rId9"/>
    <p:sldId id="280" r:id="rId10"/>
    <p:sldId id="281" r:id="rId11"/>
    <p:sldId id="282" r:id="rId12"/>
    <p:sldId id="283" r:id="rId13"/>
    <p:sldId id="310" r:id="rId14"/>
    <p:sldId id="284" r:id="rId15"/>
    <p:sldId id="311" r:id="rId16"/>
    <p:sldId id="287" r:id="rId17"/>
    <p:sldId id="285" r:id="rId18"/>
    <p:sldId id="286" r:id="rId19"/>
    <p:sldId id="288" r:id="rId20"/>
    <p:sldId id="289" r:id="rId21"/>
    <p:sldId id="290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13" r:id="rId34"/>
    <p:sldId id="314" r:id="rId35"/>
    <p:sldId id="315" r:id="rId36"/>
    <p:sldId id="316" r:id="rId37"/>
    <p:sldId id="317" r:id="rId38"/>
    <p:sldId id="318" r:id="rId39"/>
  </p:sldIdLst>
  <p:sldSz cx="9144000" cy="6858000" type="screen4x3"/>
  <p:notesSz cx="7010400" cy="9236075"/>
  <p:embeddedFontLst>
    <p:embeddedFont>
      <p:font typeface="Formata-Medium" panose="020B0604020202020204"/>
      <p:regular r:id="rId42"/>
    </p:embeddedFont>
    <p:embeddedFont>
      <p:font typeface="Arial Unicode MS" panose="020B0604020202020204" pitchFamily="34" charset="-128"/>
      <p:regular r:id="rId43"/>
    </p:embeddedFont>
    <p:embeddedFont>
      <p:font typeface="BlissMedium" panose="020B0604020202020204"/>
      <p:regular r:id="rId44"/>
    </p:embeddedFont>
    <p:embeddedFont>
      <p:font typeface="MS PGothic" panose="020B0600070205080204" pitchFamily="34" charset="-128"/>
      <p:regular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 xmlns:mv="urn:schemas-microsoft-com:mac:vml" xmlns:mc="http://schemas.openxmlformats.org/markup-compatibility/2006">
        <p15:guide id="1" orient="horz" pos="3838">
          <p15:clr>
            <a:srgbClr val="A4A3A4"/>
          </p15:clr>
        </p15:guide>
        <p15:guide id="2" orient="horz" pos="4269">
          <p15:clr>
            <a:srgbClr val="A4A3A4"/>
          </p15:clr>
        </p15:guide>
        <p15:guide id="3" pos="5494">
          <p15:clr>
            <a:srgbClr val="A4A3A4"/>
          </p15:clr>
        </p15:guide>
        <p15:guide id="4" pos="139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 xmlns:mv="urn:schemas-microsoft-com:mac:vml" xmlns:mc="http://schemas.openxmlformats.org/markup-compatibility/2006">
        <p15:guide id="1" orient="horz" pos="2909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4745"/>
    <a:srgbClr val="4D4126"/>
    <a:srgbClr val="D4642B"/>
    <a:srgbClr val="7A7E7D"/>
    <a:srgbClr val="6B859E"/>
    <a:srgbClr val="204275"/>
    <a:srgbClr val="CB203C"/>
    <a:srgbClr val="273D5F"/>
    <a:srgbClr val="9A1F23"/>
    <a:srgbClr val="0042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8" autoAdjust="0"/>
    <p:restoredTop sz="92584" autoAdjust="0"/>
  </p:normalViewPr>
  <p:slideViewPr>
    <p:cSldViewPr showGuides="1">
      <p:cViewPr>
        <p:scale>
          <a:sx n="150" d="100"/>
          <a:sy n="150" d="100"/>
        </p:scale>
        <p:origin x="954" y="1614"/>
      </p:cViewPr>
      <p:guideLst>
        <p:guide orient="horz" pos="3838"/>
        <p:guide orient="horz" pos="4269"/>
        <p:guide pos="5494"/>
        <p:guide pos="1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0"/>
    </p:cViewPr>
  </p:sorterViewPr>
  <p:notesViewPr>
    <p:cSldViewPr showGuides="1">
      <p:cViewPr>
        <p:scale>
          <a:sx n="106" d="100"/>
          <a:sy n="106" d="100"/>
        </p:scale>
        <p:origin x="-5250" y="-522"/>
      </p:cViewPr>
      <p:guideLst>
        <p:guide orient="horz" pos="2909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3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Osaka" pitchFamily="52" charset="-128"/>
              </a:defRPr>
            </a:lvl1pPr>
          </a:lstStyle>
          <a:p>
            <a:pPr>
              <a:defRPr/>
            </a:pPr>
            <a:fld id="{97834233-6072-4E67-9B55-28F62049FB30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1520494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6975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850"/>
            <a:ext cx="560705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dirty="0" smtClean="0"/>
              <a:t>Cliquez pour modifier les styles du texte du masque</a:t>
            </a:r>
          </a:p>
          <a:p>
            <a:pPr lvl="1"/>
            <a:r>
              <a:rPr lang="fr-CA" noProof="0" dirty="0" smtClean="0"/>
              <a:t>Deuxième niveau</a:t>
            </a:r>
          </a:p>
          <a:p>
            <a:pPr lvl="2"/>
            <a:r>
              <a:rPr lang="fr-CA" noProof="0" dirty="0" smtClean="0"/>
              <a:t>Troisième niveau</a:t>
            </a:r>
          </a:p>
          <a:p>
            <a:pPr lvl="3"/>
            <a:r>
              <a:rPr lang="fr-CA" noProof="0" dirty="0" smtClean="0"/>
              <a:t>Quatrième niveau</a:t>
            </a:r>
          </a:p>
          <a:p>
            <a:pPr lvl="4"/>
            <a:r>
              <a:rPr lang="fr-CA" noProof="0" dirty="0" smtClean="0"/>
              <a:t>Cinquième niveau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fld id="{2C02CAD0-EEDB-481F-B918-496328B7E2A3}" type="slidenum">
              <a:rPr lang="fr-CA"/>
              <a:pPr>
                <a:defRPr/>
              </a:pPr>
              <a:t>‹N°›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149424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cha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5572165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6" name="Espace réservé du texte 10"/>
          <p:cNvSpPr>
            <a:spLocks noGrp="1"/>
          </p:cNvSpPr>
          <p:nvPr>
            <p:ph type="body" sz="quarter" idx="13"/>
          </p:nvPr>
        </p:nvSpPr>
        <p:spPr>
          <a:xfrm>
            <a:off x="7421526" y="407338"/>
            <a:ext cx="1552353" cy="1000125"/>
          </a:xfrm>
        </p:spPr>
        <p:txBody>
          <a:bodyPr/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 smtClean="0"/>
              <a:t>Cli</a:t>
            </a:r>
            <a:endParaRPr lang="fr-FR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3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cro-inter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864370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6215_montage_PPT_macro-micro_01_macro-1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1857356" y="249939"/>
            <a:ext cx="5500726" cy="1107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  <a:endParaRPr lang="fr-CA" dirty="0" smtClean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02940"/>
            <a:ext cx="9144000" cy="762000"/>
          </a:xfrm>
          <a:prstGeom prst="rect">
            <a:avLst/>
          </a:prstGeom>
        </p:spPr>
      </p:pic>
      <p:sp>
        <p:nvSpPr>
          <p:cNvPr id="102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13938" y="1714488"/>
            <a:ext cx="8607787" cy="437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0594" y="6456932"/>
            <a:ext cx="432000" cy="408008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 b="0">
                <a:solidFill>
                  <a:srgbClr val="6B859E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‹N°›</a:t>
            </a:fld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7" r:id="rId2"/>
    <p:sldLayoutId id="2147484017" r:id="rId3"/>
    <p:sldLayoutId id="214748402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D9C59E"/>
        </a:buClr>
        <a:buSzPct val="110000"/>
        <a:buFontTx/>
        <a:buNone/>
        <a:defRPr sz="2600" b="0" kern="1200">
          <a:solidFill>
            <a:srgbClr val="6B859E"/>
          </a:solidFill>
          <a:latin typeface="Arial" pitchFamily="34" charset="0"/>
          <a:ea typeface="+mn-ea"/>
          <a:cs typeface="Arial" pitchFamily="34" charset="0"/>
        </a:defRPr>
      </a:lvl1pPr>
      <a:lvl2pPr marL="361950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5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2pPr>
      <a:lvl3pPr marL="714375" indent="-171450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3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3pPr>
      <a:lvl4pPr marL="1076325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0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4pPr>
      <a:lvl5pPr marL="1438275" indent="-180975" algn="l" rtl="0" eaLnBrk="0" fontAlgn="base" hangingPunct="0">
        <a:spcBef>
          <a:spcPct val="20000"/>
        </a:spcBef>
        <a:spcAft>
          <a:spcPct val="0"/>
        </a:spcAft>
        <a:buClr>
          <a:srgbClr val="D4642B"/>
        </a:buClr>
        <a:buFont typeface="Wingdings" pitchFamily="2" charset="2"/>
        <a:buChar char="§"/>
        <a:defRPr sz="17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7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8712200" y="6523038"/>
            <a:ext cx="431800" cy="406400"/>
          </a:xfrm>
        </p:spPr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</a:t>
            </a:fld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905000" y="304800"/>
            <a:ext cx="5572165" cy="1157531"/>
          </a:xfrm>
        </p:spPr>
        <p:txBody>
          <a:bodyPr/>
          <a:lstStyle/>
          <a:p>
            <a:r>
              <a:rPr lang="fr-CA" sz="2600" dirty="0" smtClean="0"/>
              <a:t>Partie 2 </a:t>
            </a:r>
            <a:r>
              <a:rPr lang="fr-CA" sz="2800" dirty="0" smtClean="0"/>
              <a:t/>
            </a:r>
            <a:br>
              <a:rPr lang="fr-CA" sz="2800" dirty="0" smtClean="0"/>
            </a:br>
            <a:r>
              <a:rPr lang="fr-CA" sz="2800" dirty="0" smtClean="0"/>
              <a:t>L’offre et la demande : </a:t>
            </a:r>
            <a:br>
              <a:rPr lang="fr-CA" sz="2800" dirty="0" smtClean="0"/>
            </a:br>
            <a:r>
              <a:rPr lang="fr-CA" sz="2800" dirty="0" smtClean="0"/>
              <a:t>le fonctionnement des marchés</a:t>
            </a:r>
            <a:endParaRPr lang="fr-CA" sz="28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381000" y="2743200"/>
            <a:ext cx="8610780" cy="2520280"/>
          </a:xfrm>
        </p:spPr>
        <p:txBody>
          <a:bodyPr/>
          <a:lstStyle/>
          <a:p>
            <a:pPr algn="ctr"/>
            <a:r>
              <a:rPr lang="fr-CA" sz="4400" b="1" dirty="0" smtClean="0">
                <a:solidFill>
                  <a:schemeClr val="accent3">
                    <a:lumMod val="75000"/>
                  </a:schemeClr>
                </a:solidFill>
              </a:rPr>
              <a:t>Les forces du marché :</a:t>
            </a:r>
          </a:p>
          <a:p>
            <a:pPr algn="ctr"/>
            <a:r>
              <a:rPr lang="fr-CA" sz="4400" b="1" dirty="0" smtClean="0">
                <a:solidFill>
                  <a:schemeClr val="accent3">
                    <a:lumMod val="75000"/>
                  </a:schemeClr>
                </a:solidFill>
              </a:rPr>
              <a:t>l’offre et la demande</a:t>
            </a:r>
            <a:endParaRPr lang="fr-CA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4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Introduction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Dans ce chapitre, nous présenterons la théorie             de l’offre et de la demande. </a:t>
            </a:r>
          </a:p>
          <a:p>
            <a:pPr lvl="1"/>
            <a:r>
              <a:rPr lang="fr-CA" dirty="0" smtClean="0"/>
              <a:t>Nous étudierons les comportements des acheteurs        et des vendeurs ainsi que leurs interactions. </a:t>
            </a:r>
          </a:p>
          <a:p>
            <a:pPr lvl="1"/>
            <a:r>
              <a:rPr lang="fr-CA" dirty="0" smtClean="0"/>
              <a:t>Nous verrons comment le jeu de l’offre et de                   la demande détermine les prix dans une économie        de marché et comment ces prix assurent l’allocation        des ressources rares de l’économie.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>
          <a:xfrm>
            <a:off x="7391400" y="457200"/>
            <a:ext cx="1552353" cy="1000125"/>
          </a:xfrm>
        </p:spPr>
        <p:txBody>
          <a:bodyPr/>
          <a:lstStyle/>
          <a:p>
            <a:r>
              <a:rPr lang="fr-CA" dirty="0" smtClean="0"/>
              <a:t>4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56473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marchés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et </a:t>
            </a:r>
            <a:r>
              <a:rPr lang="fr-CA" dirty="0"/>
              <a:t>la concurrence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Lorsqu’il parle d’offre et de demande, l’économiste       fait référence au comportement des agents et à leur interdépendance sur les marchés. </a:t>
            </a:r>
          </a:p>
          <a:p>
            <a:pPr lvl="1"/>
            <a:r>
              <a:rPr lang="fr-CA" dirty="0" smtClean="0"/>
              <a:t>Avant d’aborder le comportement des acheteurs     et des vendeurs, approfondissons notre connaissance des notions de « marché » et de « concurrence ».</a:t>
            </a:r>
            <a:endParaRPr lang="fr-CA" sz="2500" dirty="0" smtClean="0"/>
          </a:p>
          <a:p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marchés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et </a:t>
            </a:r>
            <a:r>
              <a:rPr lang="fr-CA" dirty="0"/>
              <a:t>la </a:t>
            </a:r>
            <a:r>
              <a:rPr lang="fr-CA" dirty="0" smtClean="0"/>
              <a:t>concurrence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Qu’est-ce </a:t>
            </a:r>
            <a:r>
              <a:rPr lang="fr-CA" b="1" dirty="0" smtClean="0"/>
              <a:t>qu’un marché ?</a:t>
            </a:r>
          </a:p>
          <a:p>
            <a:pPr lvl="1"/>
            <a:r>
              <a:rPr lang="fr-CA" dirty="0" smtClean="0"/>
              <a:t>Un marché se compose de vendeurs et d’acheteurs  pour un certain type de biens ou de services. </a:t>
            </a:r>
          </a:p>
          <a:p>
            <a:pPr lvl="1"/>
            <a:r>
              <a:rPr lang="fr-CA" dirty="0" smtClean="0"/>
              <a:t>En tant que groupe, les acheteurs déterminent               la demande d’un produit, tandis que les vendeurs         en déterminent l’offre.</a:t>
            </a:r>
          </a:p>
        </p:txBody>
      </p:sp>
    </p:spTree>
    <p:extLst>
      <p:ext uri="{BB962C8B-B14F-4D97-AF65-F5344CB8AC3E}">
        <p14:creationId xmlns:p14="http://schemas.microsoft.com/office/powerpoint/2010/main" val="18020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marchés</a:t>
            </a:r>
            <a:r>
              <a:rPr lang="fr-CA" dirty="0" smtClean="0"/>
              <a:t> </a:t>
            </a:r>
            <a:br>
              <a:rPr lang="fr-CA" dirty="0" smtClean="0"/>
            </a:br>
            <a:r>
              <a:rPr lang="fr-CA" dirty="0" smtClean="0"/>
              <a:t>et </a:t>
            </a:r>
            <a:r>
              <a:rPr lang="fr-CA" dirty="0"/>
              <a:t>la </a:t>
            </a:r>
            <a:r>
              <a:rPr lang="fr-CA" dirty="0" smtClean="0"/>
              <a:t>concurrence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728255" cy="4449775"/>
          </a:xfrm>
        </p:spPr>
        <p:txBody>
          <a:bodyPr/>
          <a:lstStyle/>
          <a:p>
            <a:r>
              <a:rPr lang="fr-CA" b="1" dirty="0"/>
              <a:t>Qu’est-ce que la concurrence ?</a:t>
            </a:r>
            <a:endParaRPr lang="fr-CA" b="1" dirty="0" smtClean="0"/>
          </a:p>
          <a:p>
            <a:pPr lvl="1"/>
            <a:r>
              <a:rPr lang="fr-CA" b="1" dirty="0" smtClean="0"/>
              <a:t>Marché concurrentiel </a:t>
            </a:r>
            <a:r>
              <a:rPr lang="fr-CA" dirty="0" smtClean="0"/>
              <a:t>: Marché sur lequel les acheteurs et les vendeurs sont trop nombreux pour que l’un d’entre eux puisse influer sur le prix du marché. </a:t>
            </a:r>
          </a:p>
          <a:p>
            <a:pPr lvl="1"/>
            <a:r>
              <a:rPr lang="fr-CA" dirty="0" smtClean="0"/>
              <a:t>Dans ce chapitre, nous partons de l’hypothèse selon laquelle les marchés sont parfaitement concurrentiels.</a:t>
            </a:r>
          </a:p>
          <a:p>
            <a:pPr lvl="1"/>
            <a:r>
              <a:rPr lang="fr-CA" dirty="0" smtClean="0"/>
              <a:t>Dans un marché parfaitement concurrentiel, les acheteurs et les vendeurs doivent accepter le prix du marché et  sont alors qualifiés de « preneurs de prix ».</a:t>
            </a:r>
            <a:endParaRPr lang="fr-CA" sz="2500" b="1" dirty="0" smtClean="0"/>
          </a:p>
          <a:p>
            <a:pPr marL="457200" indent="-457200">
              <a:buFont typeface="Arial"/>
              <a:buChar char="•"/>
            </a:pPr>
            <a:endParaRPr lang="fr-CA" sz="2500" dirty="0" smtClean="0"/>
          </a:p>
          <a:p>
            <a:pPr marL="457200" indent="-457200">
              <a:buFont typeface="Arial"/>
              <a:buChar char="•"/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60816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80655" cy="4449775"/>
          </a:xfrm>
        </p:spPr>
        <p:txBody>
          <a:bodyPr/>
          <a:lstStyle/>
          <a:p>
            <a:r>
              <a:rPr lang="fr-CA" b="1" dirty="0" smtClean="0"/>
              <a:t>La </a:t>
            </a:r>
            <a:r>
              <a:rPr lang="fr-CA" b="1" dirty="0"/>
              <a:t>courbe de demande :</a:t>
            </a:r>
            <a:r>
              <a:rPr lang="fr-CA" b="1" dirty="0" smtClean="0"/>
              <a:t> la </a:t>
            </a:r>
            <a:r>
              <a:rPr lang="fr-CA" b="1" dirty="0"/>
              <a:t>relation</a:t>
            </a:r>
            <a:r>
              <a:rPr lang="fr-CA" b="1" dirty="0" smtClean="0"/>
              <a:t>                           entre le </a:t>
            </a:r>
            <a:r>
              <a:rPr lang="fr-CA" b="1" dirty="0"/>
              <a:t>prix</a:t>
            </a:r>
            <a:r>
              <a:rPr lang="fr-CA" b="1" dirty="0" smtClean="0"/>
              <a:t> et la </a:t>
            </a:r>
            <a:r>
              <a:rPr lang="fr-CA" b="1" dirty="0"/>
              <a:t>quantité </a:t>
            </a:r>
            <a:r>
              <a:rPr lang="fr-CA" b="1" dirty="0" smtClean="0"/>
              <a:t>demandée</a:t>
            </a:r>
          </a:p>
          <a:p>
            <a:pPr lvl="1"/>
            <a:r>
              <a:rPr lang="fr-CA" b="1" dirty="0" smtClean="0"/>
              <a:t>Quantité demandée </a:t>
            </a:r>
            <a:r>
              <a:rPr lang="fr-CA" dirty="0" smtClean="0"/>
              <a:t>: Quantité d’un bien (ou d’un service) que les acheteurs désirent acheter à un prix donné.</a:t>
            </a:r>
          </a:p>
          <a:p>
            <a:pPr lvl="1"/>
            <a:r>
              <a:rPr lang="fr-CA" b="1" dirty="0" smtClean="0"/>
              <a:t>Loi de la demande </a:t>
            </a:r>
            <a:r>
              <a:rPr lang="fr-CA" dirty="0" smtClean="0"/>
              <a:t>: Toutes choses étant égales par ailleurs, la quantité demandée d’un bien diminue quand    le prix du bien augmente.</a:t>
            </a:r>
          </a:p>
          <a:p>
            <a:pPr lvl="1">
              <a:buNone/>
            </a:pPr>
            <a:endParaRPr lang="fr-CA" sz="2500" dirty="0"/>
          </a:p>
        </p:txBody>
      </p:sp>
    </p:spTree>
    <p:extLst>
      <p:ext uri="{BB962C8B-B14F-4D97-AF65-F5344CB8AC3E}">
        <p14:creationId xmlns:p14="http://schemas.microsoft.com/office/powerpoint/2010/main" val="79252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228600" y="2667000"/>
            <a:ext cx="8499656" cy="2743199"/>
          </a:xfrm>
        </p:spPr>
        <p:txBody>
          <a:bodyPr/>
          <a:lstStyle/>
          <a:p>
            <a:pPr lvl="1"/>
            <a:r>
              <a:rPr lang="fr-CA" b="1" dirty="0" smtClean="0"/>
              <a:t>Barème de demande </a:t>
            </a:r>
            <a:r>
              <a:rPr lang="fr-CA" dirty="0" smtClean="0"/>
              <a:t>: Tableau indiquant la relation entre le prix d’un bien et la quantité demandée, toutes les autres variables étant tenues constantes. </a:t>
            </a:r>
          </a:p>
          <a:p>
            <a:pPr lvl="1"/>
            <a:r>
              <a:rPr lang="fr-CA" b="1" dirty="0" smtClean="0"/>
              <a:t>Courbe de demande </a:t>
            </a:r>
            <a:r>
              <a:rPr lang="fr-CA" dirty="0" smtClean="0"/>
              <a:t>: Courbe qui montre la relation entre le prix d’un bien et la quantité demandée.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52400" y="1676400"/>
            <a:ext cx="80772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600" b="1" dirty="0" smtClean="0"/>
              <a:t>La courbe de demande : la relation                   entre le prix et la quantité demandée (suite)</a:t>
            </a:r>
            <a:endParaRPr lang="fr-FR" sz="2600" b="1" dirty="0"/>
          </a:p>
        </p:txBody>
      </p:sp>
    </p:spTree>
    <p:extLst>
      <p:ext uri="{BB962C8B-B14F-4D97-AF65-F5344CB8AC3E}">
        <p14:creationId xmlns:p14="http://schemas.microsoft.com/office/powerpoint/2010/main" val="181834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4.1 : </a:t>
            </a:r>
            <a:r>
              <a:rPr lang="fr-CA" sz="2600" dirty="0" smtClean="0"/>
              <a:t>Le barème                </a:t>
            </a:r>
            <a:br>
              <a:rPr lang="fr-CA" sz="2600" dirty="0" smtClean="0"/>
            </a:br>
            <a:r>
              <a:rPr lang="fr-CA" sz="2600" dirty="0" smtClean="0"/>
              <a:t>et la </a:t>
            </a:r>
            <a:r>
              <a:rPr lang="fr-CA" sz="2600" dirty="0"/>
              <a:t>courbe</a:t>
            </a:r>
            <a:r>
              <a:rPr lang="fr-CA" sz="2600" dirty="0" smtClean="0"/>
              <a:t> de </a:t>
            </a:r>
            <a:r>
              <a:rPr lang="fr-CA" sz="2600" dirty="0"/>
              <a:t>demande d’Hélène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9</a:t>
            </a:fld>
            <a:endParaRPr lang="fr-CA" dirty="0"/>
          </a:p>
        </p:txBody>
      </p:sp>
      <p:pic>
        <p:nvPicPr>
          <p:cNvPr id="6" name="Espace réservé du contenu 5" descr="micro_figure4-1_a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28871" r="-28871"/>
          <a:stretch>
            <a:fillRect/>
          </a:stretch>
        </p:blipFill>
        <p:spPr>
          <a:xfrm>
            <a:off x="228600" y="1676400"/>
            <a:ext cx="8610780" cy="4449775"/>
          </a:xfrm>
        </p:spPr>
      </p:pic>
    </p:spTree>
    <p:extLst>
      <p:ext uri="{BB962C8B-B14F-4D97-AF65-F5344CB8AC3E}">
        <p14:creationId xmlns:p14="http://schemas.microsoft.com/office/powerpoint/2010/main" val="236127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 smtClean="0"/>
              <a:t>Figure </a:t>
            </a:r>
            <a:r>
              <a:rPr lang="fr-CA" sz="2600" dirty="0"/>
              <a:t>4.1 : </a:t>
            </a:r>
            <a:r>
              <a:rPr lang="fr-CA" sz="2600" dirty="0" smtClean="0"/>
              <a:t>Le barème </a:t>
            </a:r>
            <a:br>
              <a:rPr lang="fr-CA" sz="2600" dirty="0" smtClean="0"/>
            </a:br>
            <a:r>
              <a:rPr lang="fr-CA" sz="2600" dirty="0" smtClean="0"/>
              <a:t>et la </a:t>
            </a:r>
            <a:r>
              <a:rPr lang="fr-CA" sz="2600" dirty="0"/>
              <a:t>courbe</a:t>
            </a:r>
            <a:r>
              <a:rPr lang="fr-CA" sz="2600" dirty="0" smtClean="0"/>
              <a:t> de </a:t>
            </a:r>
            <a:r>
              <a:rPr lang="fr-CA" sz="2600" dirty="0"/>
              <a:t>demande </a:t>
            </a:r>
            <a:r>
              <a:rPr lang="fr-CA" sz="2600" dirty="0" smtClean="0"/>
              <a:t>d’Hélène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10</a:t>
            </a:fld>
            <a:endParaRPr lang="fr-CA" dirty="0"/>
          </a:p>
        </p:txBody>
      </p:sp>
      <p:pic>
        <p:nvPicPr>
          <p:cNvPr id="6" name="Espace réservé du contenu 5" descr="micro_figure4-1_b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32851" r="-3285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2516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11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277479" cy="4449775"/>
          </a:xfrm>
        </p:spPr>
        <p:txBody>
          <a:bodyPr/>
          <a:lstStyle/>
          <a:p>
            <a:r>
              <a:rPr lang="fr-CA" b="1" dirty="0"/>
              <a:t>La demande de marché et </a:t>
            </a:r>
            <a:r>
              <a:rPr lang="fr-CA" b="1" dirty="0" smtClean="0"/>
              <a:t>la </a:t>
            </a:r>
            <a:r>
              <a:rPr lang="fr-CA" b="1" dirty="0"/>
              <a:t>demande </a:t>
            </a:r>
            <a:r>
              <a:rPr lang="fr-CA" b="1" dirty="0" smtClean="0"/>
              <a:t>individuelle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La demande de marché est la somme des demandes individuelles pour un bien ou un service particuliers.</a:t>
            </a:r>
          </a:p>
          <a:p>
            <a:endParaRPr lang="fr-CA" b="1" dirty="0" smtClean="0"/>
          </a:p>
        </p:txBody>
      </p:sp>
    </p:spTree>
    <p:extLst>
      <p:ext uri="{BB962C8B-B14F-4D97-AF65-F5344CB8AC3E}">
        <p14:creationId xmlns:p14="http://schemas.microsoft.com/office/powerpoint/2010/main" val="381633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6819102" cy="1157531"/>
          </a:xfrm>
        </p:spPr>
        <p:txBody>
          <a:bodyPr/>
          <a:lstStyle/>
          <a:p>
            <a:r>
              <a:rPr lang="fr-CA" sz="2600" dirty="0"/>
              <a:t>Figure 4.2 : La demande de marché en tant que somme des demandes individuelles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12</a:t>
            </a:fld>
            <a:endParaRPr lang="fr-CA" dirty="0"/>
          </a:p>
        </p:txBody>
      </p:sp>
      <p:pic>
        <p:nvPicPr>
          <p:cNvPr id="6" name="Espace réservé du contenu 5" descr="micro_figure4-2_a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507" r="-507"/>
          <a:stretch>
            <a:fillRect/>
          </a:stretch>
        </p:blipFill>
        <p:spPr>
          <a:xfrm>
            <a:off x="381000" y="1676400"/>
            <a:ext cx="8404933" cy="4343400"/>
          </a:xfrm>
        </p:spPr>
      </p:pic>
    </p:spTree>
    <p:extLst>
      <p:ext uri="{BB962C8B-B14F-4D97-AF65-F5344CB8AC3E}">
        <p14:creationId xmlns:p14="http://schemas.microsoft.com/office/powerpoint/2010/main" val="170816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98630" y="304800"/>
            <a:ext cx="6864370" cy="1157531"/>
          </a:xfrm>
        </p:spPr>
        <p:txBody>
          <a:bodyPr/>
          <a:lstStyle/>
          <a:p>
            <a:r>
              <a:rPr lang="fr-CA" sz="2600" dirty="0" smtClean="0"/>
              <a:t>Figure 4.2 : La demande de marché en tant que somme des demandes individuelles (suite)</a:t>
            </a:r>
            <a:endParaRPr lang="fr-FR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13</a:t>
            </a:fld>
            <a:endParaRPr lang="fr-CA" dirty="0"/>
          </a:p>
        </p:txBody>
      </p:sp>
      <p:pic>
        <p:nvPicPr>
          <p:cNvPr id="5" name="Espace réservé du contenu 4" descr="micro_figure4-2_b.jpg"/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-24708" b="-24708"/>
          <a:stretch>
            <a:fillRect/>
          </a:stretch>
        </p:blipFill>
        <p:spPr>
          <a:xfrm>
            <a:off x="152400" y="1524000"/>
            <a:ext cx="8847298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Les déplacements de la courbe de demande</a:t>
            </a:r>
            <a:endParaRPr lang="fr-CA" b="1" dirty="0" smtClean="0"/>
          </a:p>
          <a:p>
            <a:pPr lvl="1"/>
            <a:r>
              <a:rPr lang="fr-CA" dirty="0" smtClean="0"/>
              <a:t>La courbe de demande de crème glacée indique             la quantité que les consommateurs sont disposés à acheter pour chaque niveau de prix, les autres    variables étant tenues constantes.</a:t>
            </a:r>
          </a:p>
          <a:p>
            <a:pPr lvl="1"/>
            <a:r>
              <a:rPr lang="fr-CA" dirty="0" smtClean="0"/>
              <a:t>Chaque fois qu’un facteur déterminant la demande varie, à l’exception du prix du bien, la courbe de demande      se déplace.</a:t>
            </a:r>
          </a:p>
        </p:txBody>
      </p:sp>
    </p:spTree>
    <p:extLst>
      <p:ext uri="{BB962C8B-B14F-4D97-AF65-F5344CB8AC3E}">
        <p14:creationId xmlns:p14="http://schemas.microsoft.com/office/powerpoint/2010/main" val="188675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600" dirty="0" smtClean="0"/>
              <a:t>Figure 4.3 : Les déplacements </a:t>
            </a:r>
            <a:br>
              <a:rPr lang="fr-FR" sz="2600" dirty="0" smtClean="0"/>
            </a:br>
            <a:r>
              <a:rPr lang="fr-FR" sz="2600" dirty="0" smtClean="0"/>
              <a:t>de la courbe de demande</a:t>
            </a:r>
            <a:endParaRPr lang="fr-FR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15</a:t>
            </a:fld>
            <a:endParaRPr lang="fr-CA" dirty="0"/>
          </a:p>
        </p:txBody>
      </p:sp>
      <p:pic>
        <p:nvPicPr>
          <p:cNvPr id="5" name="Espace réservé du contenu 4" descr="micro_figure4-3.jpg"/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l="-24971" r="-24971"/>
          <a:stretch>
            <a:fillRect/>
          </a:stretch>
        </p:blipFill>
        <p:spPr>
          <a:xfrm>
            <a:off x="228600" y="1600200"/>
            <a:ext cx="8610780" cy="4449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Tableau 4.1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Les </a:t>
            </a:r>
            <a:r>
              <a:rPr lang="fr-CA" sz="2600" dirty="0"/>
              <a:t>déterminants de la 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16</a:t>
            </a:fld>
            <a:endParaRPr lang="fr-CA" dirty="0"/>
          </a:p>
        </p:txBody>
      </p:sp>
      <p:pic>
        <p:nvPicPr>
          <p:cNvPr id="6" name="Espace réservé du contenu 5" descr="micro_tableau4-1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2775" r="-2775"/>
          <a:stretch>
            <a:fillRect/>
          </a:stretch>
        </p:blipFill>
        <p:spPr>
          <a:xfrm>
            <a:off x="304800" y="1676400"/>
            <a:ext cx="8610780" cy="4449775"/>
          </a:xfrm>
        </p:spPr>
      </p:pic>
    </p:spTree>
    <p:extLst>
      <p:ext uri="{BB962C8B-B14F-4D97-AF65-F5344CB8AC3E}">
        <p14:creationId xmlns:p14="http://schemas.microsoft.com/office/powerpoint/2010/main" val="419676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905000" y="304800"/>
            <a:ext cx="6864370" cy="1157531"/>
          </a:xfrm>
        </p:spPr>
        <p:txBody>
          <a:bodyPr/>
          <a:lstStyle/>
          <a:p>
            <a:r>
              <a:rPr lang="fr-CA" sz="2600" dirty="0"/>
              <a:t>Figure 4.4 : Les déplacements de la courbe de demande </a:t>
            </a:r>
            <a:r>
              <a:rPr lang="fr-CA" sz="2600" dirty="0" smtClean="0"/>
              <a:t>et </a:t>
            </a:r>
            <a:r>
              <a:rPr lang="fr-CA" sz="2600" dirty="0"/>
              <a:t>les</a:t>
            </a:r>
            <a:r>
              <a:rPr lang="fr-CA" sz="2600" dirty="0" smtClean="0"/>
              <a:t> mouvements </a:t>
            </a:r>
            <a:r>
              <a:rPr lang="fr-CA" sz="2600" dirty="0"/>
              <a:t>le long de la courbe de 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17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457200" indent="-457200">
              <a:buSzPct val="100000"/>
              <a:buAutoNum type="alphaLcParenR"/>
            </a:pPr>
            <a:r>
              <a:rPr lang="en-US" sz="2300" b="1" dirty="0" err="1" smtClean="0"/>
              <a:t>Déplacement</a:t>
            </a:r>
            <a:r>
              <a:rPr lang="en-US" sz="2300" b="1" dirty="0" smtClean="0"/>
              <a:t> de la </a:t>
            </a:r>
            <a:r>
              <a:rPr lang="en-US" sz="2300" b="1" dirty="0" err="1" smtClean="0"/>
              <a:t>courbe</a:t>
            </a:r>
            <a:r>
              <a:rPr lang="en-US" sz="2300" b="1" dirty="0" smtClean="0"/>
              <a:t> de </a:t>
            </a:r>
            <a:r>
              <a:rPr lang="en-US" sz="2300" b="1" dirty="0" err="1" smtClean="0"/>
              <a:t>demande</a:t>
            </a:r>
            <a:endParaRPr lang="en-US" sz="2300" b="1" dirty="0" smtClean="0"/>
          </a:p>
          <a:p>
            <a:pPr marL="457200" indent="-457200"/>
            <a:endParaRPr lang="en-US" sz="2300" b="1" dirty="0"/>
          </a:p>
        </p:txBody>
      </p:sp>
      <p:pic>
        <p:nvPicPr>
          <p:cNvPr id="6" name="Image 5" descr="micro_figure4-4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2209800"/>
            <a:ext cx="4191000" cy="396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64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905000" y="304800"/>
            <a:ext cx="6864370" cy="1157531"/>
          </a:xfrm>
        </p:spPr>
        <p:txBody>
          <a:bodyPr/>
          <a:lstStyle/>
          <a:p>
            <a:r>
              <a:rPr lang="fr-CA" sz="2600" dirty="0"/>
              <a:t>Figure 4.4 : Les déplacements de la courbe de demande </a:t>
            </a:r>
            <a:r>
              <a:rPr lang="fr-CA" sz="2600" dirty="0" smtClean="0"/>
              <a:t>et </a:t>
            </a:r>
            <a:r>
              <a:rPr lang="fr-CA" sz="2600" dirty="0"/>
              <a:t>les</a:t>
            </a:r>
            <a:r>
              <a:rPr lang="fr-CA" sz="2600" dirty="0" smtClean="0"/>
              <a:t> mouvements </a:t>
            </a:r>
            <a:r>
              <a:rPr lang="fr-CA" sz="2600" dirty="0"/>
              <a:t>le long de la courbe de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18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Mouvement</a:t>
            </a:r>
            <a:r>
              <a:rPr lang="en-US" sz="2300" b="1" dirty="0" smtClean="0"/>
              <a:t> le long de la </a:t>
            </a:r>
            <a:r>
              <a:rPr lang="en-US" sz="2300" b="1" dirty="0" err="1" smtClean="0"/>
              <a:t>courbe</a:t>
            </a:r>
            <a:r>
              <a:rPr lang="en-US" sz="2300" b="1" dirty="0" smtClean="0"/>
              <a:t> de </a:t>
            </a:r>
            <a:r>
              <a:rPr lang="en-US" sz="2300" b="1" dirty="0" err="1" smtClean="0"/>
              <a:t>demande</a:t>
            </a:r>
            <a:endParaRPr lang="en-US" sz="2300" b="1" dirty="0" smtClean="0"/>
          </a:p>
          <a:p>
            <a:endParaRPr lang="en-US" sz="2300" b="1" dirty="0" smtClean="0"/>
          </a:p>
        </p:txBody>
      </p:sp>
      <p:pic>
        <p:nvPicPr>
          <p:cNvPr id="6" name="Image 5" descr="micro_figure4-4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2209800"/>
            <a:ext cx="4499448" cy="396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17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L’offre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La courbe d’offre : la relation</a:t>
            </a:r>
            <a:r>
              <a:rPr lang="fr-CA" b="1" dirty="0" smtClean="0"/>
              <a:t>                                  entre le </a:t>
            </a:r>
            <a:r>
              <a:rPr lang="fr-CA" b="1" dirty="0"/>
              <a:t>prix et</a:t>
            </a:r>
            <a:r>
              <a:rPr lang="fr-CA" b="1" dirty="0" smtClean="0"/>
              <a:t> la </a:t>
            </a:r>
            <a:r>
              <a:rPr lang="fr-CA" b="1" dirty="0"/>
              <a:t>quantité offerte</a:t>
            </a:r>
            <a:endParaRPr lang="fr-CA" b="1" dirty="0" smtClean="0"/>
          </a:p>
          <a:p>
            <a:pPr lvl="1"/>
            <a:r>
              <a:rPr lang="fr-CA" b="1" dirty="0" smtClean="0"/>
              <a:t>Quantité offerte </a:t>
            </a:r>
            <a:r>
              <a:rPr lang="fr-CA" dirty="0" smtClean="0"/>
              <a:t>: Quantité d’un bien (ou d’un service) que les vendeurs désirent vendre à un prix donné.</a:t>
            </a:r>
          </a:p>
          <a:p>
            <a:pPr lvl="1"/>
            <a:r>
              <a:rPr lang="fr-CA" b="1" dirty="0" smtClean="0"/>
              <a:t>Loi de l’offre </a:t>
            </a:r>
            <a:r>
              <a:rPr lang="fr-CA" dirty="0" smtClean="0"/>
              <a:t>: Toutes choses étant égales par ailleurs, la quantité offerte d’un bien augmente quand le prix      du bien augmente.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19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423455" cy="4449775"/>
          </a:xfrm>
        </p:spPr>
        <p:txBody>
          <a:bodyPr/>
          <a:lstStyle/>
          <a:p>
            <a:r>
              <a:rPr lang="fr-CA" b="1" dirty="0" smtClean="0"/>
              <a:t>La courbe d’offre : la relation                                   entre le prix et la quantité offerte (suite)</a:t>
            </a:r>
          </a:p>
          <a:p>
            <a:pPr lvl="1"/>
            <a:r>
              <a:rPr lang="fr-CA" b="1" dirty="0" smtClean="0"/>
              <a:t>Barème </a:t>
            </a:r>
            <a:r>
              <a:rPr lang="fr-CA" b="1" dirty="0"/>
              <a:t>d’offre : </a:t>
            </a:r>
            <a:r>
              <a:rPr lang="fr-CA" dirty="0" smtClean="0"/>
              <a:t>Tableau </a:t>
            </a:r>
            <a:r>
              <a:rPr lang="fr-CA" dirty="0"/>
              <a:t>indiquant la relation entre</a:t>
            </a:r>
            <a:r>
              <a:rPr lang="fr-CA" dirty="0" smtClean="0"/>
              <a:t>    le </a:t>
            </a:r>
            <a:r>
              <a:rPr lang="fr-CA" dirty="0"/>
              <a:t>prix d’un bien et la quantité offerte, toutes les autres variables étant tenues constantes</a:t>
            </a:r>
            <a:r>
              <a:rPr lang="fr-CA" dirty="0" smtClean="0"/>
              <a:t>.</a:t>
            </a:r>
          </a:p>
          <a:p>
            <a:pPr lvl="1"/>
            <a:r>
              <a:rPr lang="fr-CA" b="1" dirty="0" smtClean="0"/>
              <a:t>Courbe </a:t>
            </a:r>
            <a:r>
              <a:rPr lang="fr-CA" b="1" dirty="0"/>
              <a:t>d’offre : </a:t>
            </a:r>
            <a:r>
              <a:rPr lang="fr-CA" dirty="0" smtClean="0"/>
              <a:t>Courbe </a:t>
            </a:r>
            <a:r>
              <a:rPr lang="fr-CA" dirty="0"/>
              <a:t>qui montre la relation entre</a:t>
            </a:r>
            <a:r>
              <a:rPr lang="fr-CA" dirty="0" smtClean="0"/>
              <a:t>    le </a:t>
            </a:r>
            <a:r>
              <a:rPr lang="fr-CA" dirty="0"/>
              <a:t>prix d’un bien et la quantité offerte.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20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28800" y="304800"/>
            <a:ext cx="6864370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 smtClean="0"/>
              <a:t>Figure </a:t>
            </a:r>
            <a:r>
              <a:rPr lang="fr-CA" sz="2600" dirty="0"/>
              <a:t>4.5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 barème et la courbe </a:t>
            </a:r>
            <a:r>
              <a:rPr lang="fr-CA" sz="2600" dirty="0"/>
              <a:t>d’offre de </a:t>
            </a:r>
            <a:r>
              <a:rPr lang="fr-CA" sz="2600" dirty="0" smtClean="0"/>
              <a:t>Jean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21</a:t>
            </a:fld>
            <a:endParaRPr lang="fr-CA" dirty="0"/>
          </a:p>
        </p:txBody>
      </p:sp>
      <p:pic>
        <p:nvPicPr>
          <p:cNvPr id="6" name="Espace réservé du contenu 5" descr="micro_figure4-5_a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57450" r="-57450"/>
          <a:stretch>
            <a:fillRect/>
          </a:stretch>
        </p:blipFill>
        <p:spPr>
          <a:xfrm>
            <a:off x="-1828800" y="1828800"/>
            <a:ext cx="7667657" cy="3962400"/>
          </a:xfrm>
        </p:spPr>
      </p:pic>
      <p:pic>
        <p:nvPicPr>
          <p:cNvPr id="7" name="Image 6" descr="micro_figure4-5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1828800"/>
            <a:ext cx="4267200" cy="417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3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22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L’offre de marché et l’offre </a:t>
            </a:r>
            <a:r>
              <a:rPr lang="fr-CA" b="1" dirty="0" smtClean="0"/>
              <a:t>individuelle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L’offre de marché équivaut à la somme des offres de tous les vendeurs pour tout niveau de prix.</a:t>
            </a:r>
          </a:p>
          <a:p>
            <a:endParaRPr lang="fr-CA" b="1" dirty="0" smtClean="0"/>
          </a:p>
        </p:txBody>
      </p:sp>
    </p:spTree>
    <p:extLst>
      <p:ext uri="{BB962C8B-B14F-4D97-AF65-F5344CB8AC3E}">
        <p14:creationId xmlns:p14="http://schemas.microsoft.com/office/powerpoint/2010/main" val="323236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23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Les déplacements de la courbe </a:t>
            </a:r>
            <a:r>
              <a:rPr lang="fr-CA" b="1" dirty="0" smtClean="0"/>
              <a:t>d’offre</a:t>
            </a:r>
          </a:p>
          <a:p>
            <a:pPr lvl="1"/>
            <a:r>
              <a:rPr lang="fr-CA" dirty="0" smtClean="0"/>
              <a:t>La courbe d’offre de crème glacée indique la quantité que les offreurs sont disposés à vendre pour chaque niveau de prix, les autres variables étant tenues constantes.</a:t>
            </a:r>
          </a:p>
          <a:p>
            <a:pPr lvl="1"/>
            <a:r>
              <a:rPr lang="fr-CA" dirty="0" smtClean="0"/>
              <a:t>Chaque fois que l’un des déterminants de l’offre   change, à l’exception du prix du bien, la courbe       d’offre se déplace.</a:t>
            </a:r>
          </a:p>
          <a:p>
            <a:pPr lvl="1">
              <a:buNone/>
            </a:pPr>
            <a:endParaRPr lang="fr-CA" sz="2500" dirty="0"/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46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/>
              <a:t>Figure </a:t>
            </a:r>
            <a:r>
              <a:rPr lang="fr-CA" sz="2600" dirty="0" smtClean="0"/>
              <a:t>4.7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Les </a:t>
            </a:r>
            <a:r>
              <a:rPr lang="fr-CA" sz="2600" dirty="0"/>
              <a:t>déplacements</a:t>
            </a:r>
            <a:r>
              <a:rPr lang="fr-CA" sz="2600" dirty="0" smtClean="0"/>
              <a:t> de </a:t>
            </a:r>
            <a:r>
              <a:rPr lang="fr-CA" sz="2600" dirty="0"/>
              <a:t>la courbe </a:t>
            </a:r>
            <a:r>
              <a:rPr lang="fr-CA" sz="2600" dirty="0" smtClean="0"/>
              <a:t>d’offre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24</a:t>
            </a:fld>
            <a:endParaRPr lang="fr-CA" dirty="0"/>
          </a:p>
        </p:txBody>
      </p:sp>
      <p:pic>
        <p:nvPicPr>
          <p:cNvPr id="6" name="Espace réservé du contenu 5" descr="micro_figure4-7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20277" r="-2027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4789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/>
              <a:t>Tableau 4.2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Les </a:t>
            </a:r>
            <a:r>
              <a:rPr lang="fr-CA" sz="2600" dirty="0"/>
              <a:t>déterminants de l’offre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25</a:t>
            </a:fld>
            <a:endParaRPr lang="fr-CA" dirty="0"/>
          </a:p>
        </p:txBody>
      </p:sp>
      <p:pic>
        <p:nvPicPr>
          <p:cNvPr id="6" name="Espace réservé du contenu 5" descr="micro_tableau4-2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t="-2509" b="-2509"/>
          <a:stretch>
            <a:fillRect/>
          </a:stretch>
        </p:blipFill>
        <p:spPr>
          <a:xfrm>
            <a:off x="381000" y="1676400"/>
            <a:ext cx="8423455" cy="4352971"/>
          </a:xfrm>
        </p:spPr>
      </p:pic>
    </p:spTree>
    <p:extLst>
      <p:ext uri="{BB962C8B-B14F-4D97-AF65-F5344CB8AC3E}">
        <p14:creationId xmlns:p14="http://schemas.microsoft.com/office/powerpoint/2010/main" val="14692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L’offre et la demande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L’équilibre</a:t>
            </a:r>
          </a:p>
          <a:p>
            <a:pPr lvl="1"/>
            <a:r>
              <a:rPr lang="fr-CA" b="1" dirty="0" smtClean="0"/>
              <a:t>Équilibre de marché </a:t>
            </a:r>
            <a:r>
              <a:rPr lang="fr-CA" dirty="0" smtClean="0"/>
              <a:t>: Situation dans laquelle la quantité offerte est égale à la quantité demandée. </a:t>
            </a:r>
          </a:p>
          <a:p>
            <a:pPr lvl="1"/>
            <a:r>
              <a:rPr lang="fr-CA" b="1" dirty="0" smtClean="0"/>
              <a:t>Prix d’équilibre </a:t>
            </a:r>
            <a:r>
              <a:rPr lang="fr-CA" dirty="0" smtClean="0"/>
              <a:t>: Prix qui assure l’égalité de la quantité offerte et de la quantité demandée. </a:t>
            </a:r>
          </a:p>
          <a:p>
            <a:pPr lvl="1"/>
            <a:r>
              <a:rPr lang="fr-CA" b="1" dirty="0" smtClean="0"/>
              <a:t>Quantité d’équilibre </a:t>
            </a:r>
            <a:r>
              <a:rPr lang="fr-CA" dirty="0" smtClean="0"/>
              <a:t>: Quantité offerte et quantité demandée au prix d’équilibre.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45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/>
              <a:t>Figure </a:t>
            </a:r>
            <a:r>
              <a:rPr lang="fr-CA" sz="2600" dirty="0" smtClean="0"/>
              <a:t>4.8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L’équilibre de l’offre et de la demande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27</a:t>
            </a:fld>
            <a:endParaRPr lang="fr-CA" dirty="0"/>
          </a:p>
        </p:txBody>
      </p:sp>
      <p:pic>
        <p:nvPicPr>
          <p:cNvPr id="6" name="Espace réservé du contenu 5" descr="micro_figure4-8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17782" r="-17782"/>
          <a:stretch>
            <a:fillRect/>
          </a:stretch>
        </p:blipFill>
        <p:spPr>
          <a:xfrm>
            <a:off x="304800" y="1676400"/>
            <a:ext cx="8610780" cy="4449775"/>
          </a:xfrm>
        </p:spPr>
      </p:pic>
    </p:spTree>
    <p:extLst>
      <p:ext uri="{BB962C8B-B14F-4D97-AF65-F5344CB8AC3E}">
        <p14:creationId xmlns:p14="http://schemas.microsoft.com/office/powerpoint/2010/main" val="219265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L’offre et la 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457200" indent="-457200"/>
            <a:r>
              <a:rPr lang="fr-CA" b="1" dirty="0" smtClean="0"/>
              <a:t>L’équilibre (suite)</a:t>
            </a:r>
            <a:endParaRPr lang="fr-CA" dirty="0" smtClean="0"/>
          </a:p>
          <a:p>
            <a:pPr lvl="1"/>
            <a:r>
              <a:rPr lang="fr-CA" dirty="0" smtClean="0"/>
              <a:t>Observons ce qui se produit lorsque le prix de marché  ne correspond pas au prix d’équilibre.</a:t>
            </a:r>
          </a:p>
          <a:p>
            <a:pPr lvl="1"/>
            <a:r>
              <a:rPr lang="fr-CA" b="1" dirty="0" smtClean="0"/>
              <a:t>Surplus</a:t>
            </a:r>
            <a:r>
              <a:rPr lang="fr-CA" dirty="0" smtClean="0"/>
              <a:t> : Situation où la quantité offerte est supérieure  à la quantité demandée. </a:t>
            </a:r>
          </a:p>
          <a:p>
            <a:pPr lvl="1"/>
            <a:r>
              <a:rPr lang="fr-CA" b="1" dirty="0" smtClean="0"/>
              <a:t>Pénurie</a:t>
            </a:r>
            <a:r>
              <a:rPr lang="fr-CA" dirty="0" smtClean="0"/>
              <a:t> : Situation où la quantité demandée est supérieure à la quantité offerte.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30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4.9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Des </a:t>
            </a:r>
            <a:r>
              <a:rPr lang="fr-CA" sz="2600" dirty="0"/>
              <a:t>marchés en déséquilibre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29</a:t>
            </a:fld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a)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excédentaire</a:t>
            </a:r>
            <a:endParaRPr lang="en-US" sz="23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4-9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2133600"/>
            <a:ext cx="4443984" cy="396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9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4.9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Des </a:t>
            </a:r>
            <a:r>
              <a:rPr lang="fr-CA" sz="2600" dirty="0"/>
              <a:t>marchés en </a:t>
            </a:r>
            <a:r>
              <a:rPr lang="fr-CA" sz="2600" dirty="0" smtClean="0"/>
              <a:t>déséquilibre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30</a:t>
            </a:fld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excédentaire</a:t>
            </a:r>
            <a:endParaRPr lang="en-US" sz="23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4-9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2133600"/>
            <a:ext cx="4520184" cy="403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0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Tableau 4.3 : L’analyse des modifications de l’équilibre en trois étapes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31</a:t>
            </a:fld>
            <a:endParaRPr lang="fr-CA" dirty="0"/>
          </a:p>
        </p:txBody>
      </p:sp>
      <p:pic>
        <p:nvPicPr>
          <p:cNvPr id="7" name="Espace réservé du contenu 6" descr="micro_tableau4-3.jpg"/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-17619" b="-17619"/>
          <a:stretch>
            <a:fillRect/>
          </a:stretch>
        </p:blipFill>
        <p:spPr>
          <a:xfrm>
            <a:off x="228600" y="1600200"/>
            <a:ext cx="8610780" cy="4449775"/>
          </a:xfrm>
        </p:spPr>
      </p:pic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30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35696" y="260648"/>
            <a:ext cx="6864370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Tableau 4.4 : Le déplacement de l’offre</a:t>
            </a:r>
            <a:r>
              <a:rPr lang="fr-CA" sz="2600" dirty="0" smtClean="0"/>
              <a:t>  </a:t>
            </a:r>
            <a:br>
              <a:rPr lang="fr-CA" sz="2600" dirty="0" smtClean="0"/>
            </a:br>
            <a:r>
              <a:rPr lang="fr-CA" sz="2600" dirty="0" smtClean="0"/>
              <a:t>et </a:t>
            </a:r>
            <a:r>
              <a:rPr lang="fr-CA" sz="2600" dirty="0"/>
              <a:t>de la demande </a:t>
            </a:r>
            <a:r>
              <a:rPr lang="fr-CA" sz="2600" dirty="0" smtClean="0"/>
              <a:t>et </a:t>
            </a:r>
            <a:r>
              <a:rPr lang="fr-CA" sz="2600" dirty="0"/>
              <a:t>les conséquences sur </a:t>
            </a:r>
            <a:r>
              <a:rPr lang="fr-CA" sz="2600" dirty="0" smtClean="0"/>
              <a:t>le </a:t>
            </a:r>
            <a:r>
              <a:rPr lang="fr-CA" sz="2600" dirty="0"/>
              <a:t>prix et </a:t>
            </a:r>
            <a:r>
              <a:rPr lang="fr-CA" sz="2600" dirty="0" smtClean="0"/>
              <a:t>la quantité </a:t>
            </a:r>
            <a:r>
              <a:rPr lang="fr-CA" sz="2600" dirty="0"/>
              <a:t>d’équilibre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32</a:t>
            </a:fld>
            <a:endParaRPr lang="fr-CA" dirty="0"/>
          </a:p>
        </p:txBody>
      </p:sp>
      <p:pic>
        <p:nvPicPr>
          <p:cNvPr id="6" name="Espace réservé du contenu 5" descr="micro_tableau4-4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t="-11726" b="-11726"/>
          <a:stretch>
            <a:fillRect/>
          </a:stretch>
        </p:blipFill>
        <p:spPr>
          <a:xfrm>
            <a:off x="228600" y="1676400"/>
            <a:ext cx="8610780" cy="4449775"/>
          </a:xfrm>
        </p:spPr>
      </p:pic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71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Les mathématiques </a:t>
            </a:r>
            <a:br>
              <a:rPr lang="fr-CA" dirty="0" smtClean="0"/>
            </a:br>
            <a:r>
              <a:rPr lang="fr-CA" dirty="0" smtClean="0"/>
              <a:t>de l’équilibre de marché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33</a:t>
            </a:fld>
            <a:endParaRPr lang="fr-CA" dirty="0"/>
          </a:p>
        </p:txBody>
      </p:sp>
      <p:sp>
        <p:nvSpPr>
          <p:cNvPr id="9" name="Espace réservé du texte 8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buFont typeface="Arial"/>
              <a:buChar char="•"/>
            </a:pPr>
            <a:r>
              <a:rPr lang="fr-CA" dirty="0" smtClean="0"/>
              <a:t>L’équation générale d’une courbe de demande      linéaire est : 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D</a:t>
            </a:r>
            <a:r>
              <a:rPr lang="fr-CA" dirty="0" smtClean="0"/>
              <a:t> = </a:t>
            </a:r>
            <a:r>
              <a:rPr lang="fr-CA" i="1" dirty="0" smtClean="0"/>
              <a:t>a</a:t>
            </a:r>
            <a:r>
              <a:rPr lang="fr-CA" dirty="0" smtClean="0"/>
              <a:t> − </a:t>
            </a:r>
            <a:r>
              <a:rPr lang="fr-CA" i="1" dirty="0" err="1" smtClean="0"/>
              <a:t>bP</a:t>
            </a:r>
            <a:endParaRPr lang="fr-CA" i="1" dirty="0" smtClean="0"/>
          </a:p>
          <a:p>
            <a:r>
              <a:rPr lang="fr-CA" sz="2500" dirty="0" smtClean="0"/>
              <a:t> 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Exemple : </a:t>
            </a:r>
          </a:p>
          <a:p>
            <a:pPr lvl="1" algn="ctr">
              <a:buNone/>
            </a:pPr>
            <a:r>
              <a:rPr lang="fr-CA" i="1" dirty="0" smtClean="0"/>
              <a:t>Q</a:t>
            </a:r>
            <a:r>
              <a:rPr lang="fr-CA" baseline="-25000" dirty="0" smtClean="0"/>
              <a:t>D</a:t>
            </a:r>
            <a:r>
              <a:rPr lang="fr-CA" dirty="0" smtClean="0"/>
              <a:t> = 20 − 2</a:t>
            </a:r>
            <a:r>
              <a:rPr lang="fr-CA" i="1" dirty="0" smtClean="0"/>
              <a:t>P</a:t>
            </a:r>
            <a:endParaRPr lang="fr-CA" i="1" dirty="0"/>
          </a:p>
        </p:txBody>
      </p:sp>
      <p:sp>
        <p:nvSpPr>
          <p:cNvPr id="12" name="Content Placeholder 13"/>
          <p:cNvSpPr txBox="1">
            <a:spLocks/>
          </p:cNvSpPr>
          <p:nvPr/>
        </p:nvSpPr>
        <p:spPr>
          <a:xfrm>
            <a:off x="251520" y="3933056"/>
            <a:ext cx="6552728" cy="864096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Wingdings" panose="05000000000000000000" pitchFamily="2" charset="2"/>
              <a:buChar char="§"/>
              <a:defRPr sz="20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6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endParaRPr lang="fr-CA" sz="2500" b="0" dirty="0" smtClean="0"/>
          </a:p>
        </p:txBody>
      </p:sp>
      <p:sp>
        <p:nvSpPr>
          <p:cNvPr id="10" name="ZoneTexte 9"/>
          <p:cNvSpPr txBox="1"/>
          <p:nvPr/>
        </p:nvSpPr>
        <p:spPr>
          <a:xfrm>
            <a:off x="3251200" y="112606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498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Figure 4A.1 : </a:t>
            </a:r>
            <a:br>
              <a:rPr lang="fr-CA" sz="2600" dirty="0" smtClean="0"/>
            </a:br>
            <a:r>
              <a:rPr lang="fr-CA" sz="2600" dirty="0" smtClean="0"/>
              <a:t>La courbe de demande linéaire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34</a:t>
            </a:fld>
            <a:endParaRPr lang="fr-CA" dirty="0"/>
          </a:p>
        </p:txBody>
      </p:sp>
      <p:pic>
        <p:nvPicPr>
          <p:cNvPr id="4" name="Image 3" descr="micro_figure4a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599" y="1752600"/>
            <a:ext cx="5363611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20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Les mathématiques </a:t>
            </a:r>
            <a:br>
              <a:rPr lang="fr-CA" dirty="0" smtClean="0"/>
            </a:br>
            <a:r>
              <a:rPr lang="fr-CA" dirty="0" smtClean="0"/>
              <a:t>de l’équilibre de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35</a:t>
            </a:fld>
            <a:endParaRPr lang="fr-CA" dirty="0"/>
          </a:p>
        </p:txBody>
      </p:sp>
      <p:sp>
        <p:nvSpPr>
          <p:cNvPr id="9" name="Espace réservé du texte 8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>
              <a:buFont typeface="Arial"/>
              <a:buChar char="•"/>
            </a:pPr>
            <a:r>
              <a:rPr lang="fr-CA" dirty="0" smtClean="0">
                <a:latin typeface="Arial"/>
                <a:cs typeface="Arial"/>
              </a:rPr>
              <a:t>L’équation générale d’une courbe d’offre linéaire est :</a:t>
            </a:r>
          </a:p>
          <a:p>
            <a:pPr lvl="1" algn="ctr">
              <a:buNone/>
            </a:pPr>
            <a:r>
              <a:rPr lang="fr-CA" i="1" dirty="0" smtClean="0">
                <a:latin typeface="Arial"/>
                <a:cs typeface="Arial"/>
              </a:rPr>
              <a:t>Q</a:t>
            </a:r>
            <a:r>
              <a:rPr lang="fr-CA" baseline="-25000" dirty="0" smtClean="0">
                <a:latin typeface="Arial"/>
                <a:cs typeface="Arial"/>
              </a:rPr>
              <a:t>O</a:t>
            </a:r>
            <a:r>
              <a:rPr lang="fr-CA" dirty="0" smtClean="0">
                <a:latin typeface="Arial"/>
                <a:cs typeface="Arial"/>
              </a:rPr>
              <a:t> = </a:t>
            </a:r>
            <a:r>
              <a:rPr lang="fr-CA" i="1" dirty="0" smtClean="0">
                <a:latin typeface="Arial"/>
                <a:cs typeface="Arial"/>
              </a:rPr>
              <a:t>c</a:t>
            </a:r>
            <a:r>
              <a:rPr lang="fr-CA" dirty="0" smtClean="0">
                <a:latin typeface="Arial"/>
                <a:cs typeface="Arial"/>
              </a:rPr>
              <a:t> + </a:t>
            </a:r>
            <a:r>
              <a:rPr lang="fr-CA" i="1" dirty="0" err="1" smtClean="0">
                <a:latin typeface="Arial"/>
                <a:cs typeface="Arial"/>
              </a:rPr>
              <a:t>dP</a:t>
            </a:r>
            <a:r>
              <a:rPr lang="fr-CA" dirty="0" smtClean="0">
                <a:latin typeface="Arial"/>
                <a:cs typeface="Arial"/>
              </a:rPr>
              <a:t> </a:t>
            </a:r>
          </a:p>
          <a:p>
            <a:pPr lvl="1" algn="ctr">
              <a:buNone/>
            </a:pPr>
            <a:endParaRPr lang="fr-CA" b="1" dirty="0" smtClean="0">
              <a:latin typeface="Arial"/>
              <a:cs typeface="Arial"/>
            </a:endParaRPr>
          </a:p>
          <a:p>
            <a:pPr lvl="1"/>
            <a:r>
              <a:rPr lang="fr-CA" dirty="0" smtClean="0">
                <a:latin typeface="Arial"/>
                <a:cs typeface="Arial"/>
              </a:rPr>
              <a:t>Exemple : </a:t>
            </a:r>
          </a:p>
          <a:p>
            <a:pPr marL="0" lvl="1" indent="0" algn="ctr">
              <a:spcAft>
                <a:spcPct val="0"/>
              </a:spcAft>
              <a:buSzPct val="110000"/>
              <a:buNone/>
            </a:pPr>
            <a:r>
              <a:rPr lang="fr-CA" i="1" dirty="0" smtClean="0">
                <a:latin typeface="Arial"/>
                <a:cs typeface="Arial"/>
              </a:rPr>
              <a:t>Q</a:t>
            </a:r>
            <a:r>
              <a:rPr lang="fr-CA" baseline="-25000" dirty="0" smtClean="0">
                <a:latin typeface="Arial"/>
                <a:cs typeface="Arial"/>
              </a:rPr>
              <a:t>O</a:t>
            </a:r>
            <a:r>
              <a:rPr lang="fr-CA" dirty="0" smtClean="0">
                <a:latin typeface="Arial"/>
                <a:cs typeface="Arial"/>
              </a:rPr>
              <a:t> = −10 + 4</a:t>
            </a:r>
            <a:r>
              <a:rPr lang="fr-CA" i="1" dirty="0" smtClean="0">
                <a:latin typeface="Arial"/>
                <a:cs typeface="Arial"/>
              </a:rPr>
              <a:t>P</a:t>
            </a:r>
            <a:r>
              <a:rPr lang="fr-CA" dirty="0" smtClean="0">
                <a:latin typeface="Arial"/>
                <a:cs typeface="Arial"/>
              </a:rPr>
              <a:t> </a:t>
            </a:r>
          </a:p>
          <a:p>
            <a:endParaRPr lang="fr-CA" b="1" dirty="0"/>
          </a:p>
        </p:txBody>
      </p:sp>
      <p:sp>
        <p:nvSpPr>
          <p:cNvPr id="14" name="Content Placeholder 13"/>
          <p:cNvSpPr txBox="1">
            <a:spLocks/>
          </p:cNvSpPr>
          <p:nvPr/>
        </p:nvSpPr>
        <p:spPr>
          <a:xfrm>
            <a:off x="152400" y="2286000"/>
            <a:ext cx="6912768" cy="864096"/>
          </a:xfrm>
          <a:prstGeom prst="rect">
            <a:avLst/>
          </a:prstGeom>
        </p:spPr>
        <p:txBody>
          <a:bodyPr vert="horz" lIns="0" tIns="45720" rIns="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Wingdings" panose="05000000000000000000" pitchFamily="2" charset="2"/>
              <a:buChar char="§"/>
              <a:defRPr sz="20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6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b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Wingdings" panose="05000000000000000000" pitchFamily="2" charset="2"/>
              <a:buNone/>
            </a:pPr>
            <a:endParaRPr lang="fr-CA" sz="2500" b="0" dirty="0" smtClean="0">
              <a:latin typeface="Arial"/>
              <a:cs typeface="Arial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234267" y="112606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759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Figure 4A.2 : </a:t>
            </a:r>
            <a:br>
              <a:rPr lang="fr-CA" sz="2600" dirty="0" smtClean="0"/>
            </a:br>
            <a:r>
              <a:rPr lang="fr-CA" sz="2600" dirty="0" smtClean="0"/>
              <a:t>La courbe d’offre linéaire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36</a:t>
            </a:fld>
            <a:endParaRPr lang="fr-CA" dirty="0"/>
          </a:p>
        </p:txBody>
      </p:sp>
      <p:pic>
        <p:nvPicPr>
          <p:cNvPr id="4" name="Image 3" descr="micro_figure4a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752600"/>
            <a:ext cx="4818888" cy="427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29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ANNEXE : Les mathématiques </a:t>
            </a:r>
            <a:br>
              <a:rPr lang="fr-CA" dirty="0" smtClean="0"/>
            </a:br>
            <a:r>
              <a:rPr lang="fr-CA" dirty="0" smtClean="0"/>
              <a:t>de l’équilibre de marché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37</a:t>
            </a:fld>
            <a:endParaRPr lang="fr-CA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0" lvl="1" indent="0" algn="ctr">
              <a:spcAft>
                <a:spcPts val="1200"/>
              </a:spcAft>
              <a:buSzPct val="110000"/>
              <a:buNone/>
            </a:pPr>
            <a:r>
              <a:rPr lang="fr-CA" i="1" dirty="0" smtClean="0">
                <a:latin typeface="Arial"/>
                <a:cs typeface="Arial"/>
              </a:rPr>
              <a:t>Q</a:t>
            </a:r>
            <a:r>
              <a:rPr lang="fr-CA" baseline="-25000" dirty="0" smtClean="0">
                <a:latin typeface="Arial"/>
                <a:cs typeface="Arial"/>
              </a:rPr>
              <a:t>D</a:t>
            </a:r>
            <a:r>
              <a:rPr lang="fr-CA" dirty="0" smtClean="0">
                <a:latin typeface="Arial"/>
                <a:cs typeface="Arial"/>
              </a:rPr>
              <a:t> = </a:t>
            </a:r>
            <a:r>
              <a:rPr lang="fr-CA" i="1" dirty="0" smtClean="0">
                <a:latin typeface="Arial"/>
                <a:cs typeface="Arial"/>
              </a:rPr>
              <a:t>Q</a:t>
            </a:r>
            <a:r>
              <a:rPr lang="fr-CA" baseline="-25000" dirty="0" smtClean="0">
                <a:latin typeface="Arial"/>
                <a:cs typeface="Arial"/>
              </a:rPr>
              <a:t>O</a:t>
            </a:r>
            <a:r>
              <a:rPr lang="fr-CA" dirty="0" smtClean="0">
                <a:latin typeface="Arial"/>
                <a:cs typeface="Arial"/>
              </a:rPr>
              <a:t> </a:t>
            </a:r>
          </a:p>
          <a:p>
            <a:pPr marL="0" lvl="1" indent="0" algn="ctr">
              <a:spcAft>
                <a:spcPts val="1200"/>
              </a:spcAft>
              <a:buSzPct val="110000"/>
              <a:buNone/>
            </a:pPr>
            <a:r>
              <a:rPr lang="fr-CA" dirty="0" smtClean="0">
                <a:latin typeface="Arial"/>
                <a:cs typeface="Arial"/>
              </a:rPr>
              <a:t>20 − 2</a:t>
            </a:r>
            <a:r>
              <a:rPr lang="fr-CA" i="1" dirty="0" smtClean="0">
                <a:latin typeface="Arial"/>
                <a:cs typeface="Arial"/>
              </a:rPr>
              <a:t>P</a:t>
            </a:r>
            <a:r>
              <a:rPr lang="fr-CA" dirty="0" smtClean="0">
                <a:latin typeface="Arial"/>
                <a:cs typeface="Arial"/>
              </a:rPr>
              <a:t> = −10 + 4</a:t>
            </a:r>
            <a:r>
              <a:rPr lang="fr-CA" i="1" dirty="0" smtClean="0">
                <a:latin typeface="Arial"/>
                <a:cs typeface="Arial"/>
              </a:rPr>
              <a:t>P</a:t>
            </a:r>
          </a:p>
          <a:p>
            <a:pPr marL="0" lvl="1" indent="0" algn="ctr">
              <a:spcAft>
                <a:spcPts val="1200"/>
              </a:spcAft>
              <a:buSzPct val="110000"/>
              <a:buNone/>
            </a:pPr>
            <a:r>
              <a:rPr lang="fr-CA" dirty="0" smtClean="0">
                <a:latin typeface="Arial"/>
                <a:cs typeface="Arial"/>
              </a:rPr>
              <a:t>30 = 6</a:t>
            </a:r>
            <a:r>
              <a:rPr lang="fr-CA" i="1" dirty="0" smtClean="0">
                <a:latin typeface="Arial"/>
                <a:cs typeface="Arial"/>
              </a:rPr>
              <a:t>P</a:t>
            </a:r>
          </a:p>
          <a:p>
            <a:pPr marL="0" lvl="1" indent="0" algn="ctr">
              <a:spcAft>
                <a:spcPts val="1200"/>
              </a:spcAft>
              <a:buSzPct val="110000"/>
              <a:buNone/>
            </a:pPr>
            <a:endParaRPr lang="fr-CA" dirty="0" smtClean="0">
              <a:latin typeface="Arial"/>
              <a:cs typeface="Arial"/>
            </a:endParaRPr>
          </a:p>
          <a:p>
            <a:pPr marL="0" lvl="1" indent="0" algn="ctr">
              <a:spcAft>
                <a:spcPts val="1200"/>
              </a:spcAft>
              <a:buSzPct val="110000"/>
              <a:buNone/>
            </a:pPr>
            <a:endParaRPr lang="fr-CA" i="1" dirty="0" smtClean="0">
              <a:latin typeface="Arial"/>
              <a:cs typeface="Arial"/>
            </a:endParaRPr>
          </a:p>
          <a:p>
            <a:pPr marL="0" lvl="1" indent="0" algn="ctr">
              <a:spcAft>
                <a:spcPts val="1200"/>
              </a:spcAft>
              <a:buSzPct val="110000"/>
              <a:buNone/>
            </a:pPr>
            <a:r>
              <a:rPr lang="fr-CA" i="1" dirty="0" smtClean="0">
                <a:latin typeface="Arial"/>
                <a:cs typeface="Arial"/>
              </a:rPr>
              <a:t>Q</a:t>
            </a:r>
            <a:r>
              <a:rPr lang="fr-CA" baseline="-25000" dirty="0" smtClean="0">
                <a:latin typeface="Arial"/>
                <a:cs typeface="Arial"/>
              </a:rPr>
              <a:t>D </a:t>
            </a:r>
            <a:r>
              <a:rPr lang="fr-CA" dirty="0" smtClean="0">
                <a:latin typeface="Arial"/>
                <a:cs typeface="Arial"/>
              </a:rPr>
              <a:t>= 20 − 2(5) = 10</a:t>
            </a:r>
          </a:p>
          <a:p>
            <a:pPr marL="0" lvl="1" indent="0" algn="ctr">
              <a:spcAft>
                <a:spcPts val="1200"/>
              </a:spcAft>
              <a:buSzPct val="110000"/>
              <a:buNone/>
            </a:pPr>
            <a:r>
              <a:rPr lang="fr-CA" i="1" dirty="0" smtClean="0">
                <a:latin typeface="Arial"/>
                <a:cs typeface="Arial"/>
              </a:rPr>
              <a:t>Q</a:t>
            </a:r>
            <a:r>
              <a:rPr lang="fr-CA" baseline="-25000" dirty="0" smtClean="0">
                <a:latin typeface="Arial"/>
                <a:cs typeface="Arial"/>
              </a:rPr>
              <a:t>O</a:t>
            </a:r>
            <a:r>
              <a:rPr lang="fr-CA" dirty="0" smtClean="0">
                <a:latin typeface="Arial"/>
                <a:cs typeface="Arial"/>
              </a:rPr>
              <a:t> = −10 + 4(5) = 10</a:t>
            </a:r>
          </a:p>
          <a:p>
            <a:pPr marL="0" lvl="1" indent="0">
              <a:spcAft>
                <a:spcPct val="0"/>
              </a:spcAft>
              <a:buSzPct val="110000"/>
              <a:buNone/>
            </a:pPr>
            <a:endParaRPr lang="fr-CA" b="1" dirty="0" smtClean="0">
              <a:latin typeface="Arial"/>
              <a:cs typeface="Arial"/>
            </a:endParaRPr>
          </a:p>
          <a:p>
            <a:pPr marL="0" lvl="1" indent="0">
              <a:spcAft>
                <a:spcPct val="0"/>
              </a:spcAft>
              <a:buSzPct val="110000"/>
              <a:buNone/>
            </a:pPr>
            <a:endParaRPr lang="fr-CA" b="1" dirty="0" smtClean="0">
              <a:latin typeface="Arial"/>
              <a:cs typeface="Arial"/>
            </a:endParaRPr>
          </a:p>
          <a:p>
            <a:endParaRPr lang="fr-CA" b="1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3400778" y="818444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76803" name="Object 3"/>
          <p:cNvGraphicFramePr>
            <a:graphicFrameLocks noChangeAspect="1"/>
          </p:cNvGraphicFramePr>
          <p:nvPr/>
        </p:nvGraphicFramePr>
        <p:xfrm>
          <a:off x="3657600" y="3352800"/>
          <a:ext cx="1752600" cy="721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04" name="Équation" r:id="rId3" imgW="863600" imgH="355600" progId="Equation.3">
                  <p:embed/>
                </p:oleObj>
              </mc:Choice>
              <mc:Fallback>
                <p:oleObj name="Équation" r:id="rId3" imgW="863600" imgH="355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352800"/>
                        <a:ext cx="1752600" cy="7216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3863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Figure 4A.3 : </a:t>
            </a:r>
            <a:br>
              <a:rPr lang="fr-CA" sz="2600" dirty="0" smtClean="0"/>
            </a:br>
            <a:r>
              <a:rPr lang="fr-CA" sz="2600" dirty="0" smtClean="0"/>
              <a:t>L’équilibre du march</a:t>
            </a:r>
            <a:r>
              <a:rPr lang="fr-CA" sz="2600" dirty="0"/>
              <a:t>é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38</a:t>
            </a:fld>
            <a:endParaRPr lang="fr-CA" dirty="0"/>
          </a:p>
        </p:txBody>
      </p:sp>
      <p:pic>
        <p:nvPicPr>
          <p:cNvPr id="4" name="Image 3" descr="micro_figure4a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752600"/>
            <a:ext cx="531675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80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Marketing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D87A1"/>
      </a:hlink>
      <a:folHlink>
        <a:srgbClr val="8EAB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9423</TotalTime>
  <Words>1053</Words>
  <Application>Microsoft Office PowerPoint</Application>
  <PresentationFormat>Affichage à l'écran (4:3)</PresentationFormat>
  <Paragraphs>143</Paragraphs>
  <Slides>38</Slides>
  <Notes>18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8" baseType="lpstr">
      <vt:lpstr>Arial</vt:lpstr>
      <vt:lpstr>Formata-Medium</vt:lpstr>
      <vt:lpstr>Wingdings</vt:lpstr>
      <vt:lpstr>Arial Unicode MS</vt:lpstr>
      <vt:lpstr>BlissMedium</vt:lpstr>
      <vt:lpstr>Osaka</vt:lpstr>
      <vt:lpstr>MS PGothic</vt:lpstr>
      <vt:lpstr>Calibri</vt:lpstr>
      <vt:lpstr>Conception personnalisée</vt:lpstr>
      <vt:lpstr>Équation</vt:lpstr>
      <vt:lpstr>Présentation PowerPoint</vt:lpstr>
      <vt:lpstr>Partie 2  L’offre et la demande :  le fonctionnement des marchés</vt:lpstr>
      <vt:lpstr>Introduction</vt:lpstr>
      <vt:lpstr>Les marchés  et la concurrence</vt:lpstr>
      <vt:lpstr>Les marchés  et la concurrence (suite)</vt:lpstr>
      <vt:lpstr>Les marchés  et la concurrence (suite)</vt:lpstr>
      <vt:lpstr>La demande</vt:lpstr>
      <vt:lpstr>La demande (suite)</vt:lpstr>
      <vt:lpstr>Figure 4.1 : Le barème                 et la courbe de demande d’Hélène</vt:lpstr>
      <vt:lpstr>Figure 4.1 : Le barème  et la courbe de demande d’Hélène (suite)</vt:lpstr>
      <vt:lpstr>La demande (suite)</vt:lpstr>
      <vt:lpstr>Figure 4.2 : La demande de marché en tant que somme des demandes individuelles</vt:lpstr>
      <vt:lpstr>Figure 4.2 : La demande de marché en tant que somme des demandes individuelles (suite)</vt:lpstr>
      <vt:lpstr>La demande (suite)</vt:lpstr>
      <vt:lpstr>Figure 4.3 : Les déplacements  de la courbe de demande</vt:lpstr>
      <vt:lpstr>Tableau 4.1 :  Les déterminants de la demande</vt:lpstr>
      <vt:lpstr>Figure 4.4 : Les déplacements de la courbe de demande et les mouvements le long de la courbe de demande</vt:lpstr>
      <vt:lpstr>Figure 4.4 : Les déplacements de la courbe de demande et les mouvements le long de la courbe de demande (suite)</vt:lpstr>
      <vt:lpstr>L’offre</vt:lpstr>
      <vt:lpstr>L’offre (suite)</vt:lpstr>
      <vt:lpstr>Figure 4.5 :  Le barème et la courbe d’offre de Jean</vt:lpstr>
      <vt:lpstr>L’offre (suite)</vt:lpstr>
      <vt:lpstr>L’offre (suite)</vt:lpstr>
      <vt:lpstr>Figure 4.7 :  Les déplacements de la courbe d’offre</vt:lpstr>
      <vt:lpstr>Tableau 4.2 :  Les déterminants de l’offre</vt:lpstr>
      <vt:lpstr>L’offre et la demande</vt:lpstr>
      <vt:lpstr>Figure 4.8 :  L’équilibre de l’offre et de la demande</vt:lpstr>
      <vt:lpstr>L’offre et la demande (suite)</vt:lpstr>
      <vt:lpstr>Figure 4.9 :  Des marchés en déséquilibre</vt:lpstr>
      <vt:lpstr>Figure 4.9 :  Des marchés en déséquilibre (suite)</vt:lpstr>
      <vt:lpstr>Tableau 4.3 : L’analyse des modifications de l’équilibre en trois étapes</vt:lpstr>
      <vt:lpstr>Tableau 4.4 : Le déplacement de l’offre   et de la demande et les conséquences sur le prix et la quantité d’équilibre</vt:lpstr>
      <vt:lpstr>ANNEXE : Les mathématiques  de l’équilibre de marché</vt:lpstr>
      <vt:lpstr>Figure 4A.1 :  La courbe de demande linéaire</vt:lpstr>
      <vt:lpstr>ANNEXE : Les mathématiques  de l’équilibre de marché (suite)</vt:lpstr>
      <vt:lpstr>Figure 4A.2 :  La courbe d’offre linéaire</vt:lpstr>
      <vt:lpstr>ANNEXE : Les mathématiques  de l’équilibre de marché (suite)</vt:lpstr>
      <vt:lpstr>Figure 4A.3 :  L’équilibre du marché</vt:lpstr>
    </vt:vector>
  </TitlesOfParts>
  <Company>Cheneliere-Education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Potter Nouvelle génération</dc:title>
  <dc:creator>Maria Sheink</dc:creator>
  <cp:lastModifiedBy>Utilisateur</cp:lastModifiedBy>
  <cp:revision>1006</cp:revision>
  <cp:lastPrinted>2014-05-12T17:02:55Z</cp:lastPrinted>
  <dcterms:created xsi:type="dcterms:W3CDTF">2014-05-13T01:51:17Z</dcterms:created>
  <dcterms:modified xsi:type="dcterms:W3CDTF">2016-12-07T15:14:48Z</dcterms:modified>
</cp:coreProperties>
</file>