
<file path=[Content_Types].xml><?xml version="1.0" encoding="utf-8"?>
<Types xmlns="http://schemas.openxmlformats.org/package/2006/content-types">
  <Default Extension="xml" ContentType="application/xml"/>
  <Default Extension="wmf" ContentType="image/x-wmf"/>
  <Default Extension="jpeg" ContentType="image/jpeg"/>
  <Default Extension="rels" ContentType="application/vnd.openxmlformats-package.relationships+xml"/>
  <Default Extension="mp4" ContentType="video/unknown"/>
  <Default Extension="vml" ContentType="application/vnd.openxmlformats-officedocument.vmlDrawing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embeddings/oleObject1.bin" ContentType="application/vnd.openxmlformats-officedocument.oleObject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embeddings/oleObject2.bin" ContentType="application/vnd.openxmlformats-officedocument.oleObject"/>
  <Override PartName="/ppt/notesSlides/notesSlide14.xml" ContentType="application/vnd.openxmlformats-officedocument.presentationml.notesSlide+xml"/>
  <Override PartName="/ppt/embeddings/oleObject3.bin" ContentType="application/vnd.openxmlformats-officedocument.oleObject"/>
  <Override PartName="/ppt/embeddings/oleObject4.bin" ContentType="application/vnd.openxmlformats-officedocument.oleObject"/>
  <Override PartName="/ppt/notesSlides/notesSlide15.xml" ContentType="application/vnd.openxmlformats-officedocument.presentationml.notesSlide+xml"/>
  <Override PartName="/ppt/embeddings/oleObject5.bin" ContentType="application/vnd.openxmlformats-officedocument.oleObject"/>
  <Override PartName="/ppt/embeddings/oleObject6.bin" ContentType="application/vnd.openxmlformats-officedocument.oleObject"/>
  <Override PartName="/ppt/notesSlides/notesSlide16.xml" ContentType="application/vnd.openxmlformats-officedocument.presentationml.notesSlide+xml"/>
  <Override PartName="/ppt/embeddings/oleObject7.bin" ContentType="application/vnd.openxmlformats-officedocument.oleObject"/>
  <Override PartName="/ppt/embeddings/oleObject8.bin" ContentType="application/vnd.openxmlformats-officedocument.oleObject"/>
  <Override PartName="/ppt/notesSlides/notesSlide17.xml" ContentType="application/vnd.openxmlformats-officedocument.presentationml.notesSlide+xml"/>
  <Override PartName="/ppt/embeddings/oleObject9.bin" ContentType="application/vnd.openxmlformats-officedocument.oleObject"/>
  <Override PartName="/ppt/notesSlides/notesSlide18.xml" ContentType="application/vnd.openxmlformats-officedocument.presentationml.notesSlide+xml"/>
  <Override PartName="/ppt/embeddings/oleObject10.bin" ContentType="application/vnd.openxmlformats-officedocument.oleObject"/>
  <Override PartName="/ppt/embeddings/oleObject11.bin" ContentType="application/vnd.openxmlformats-officedocument.oleObject"/>
  <Override PartName="/ppt/embeddings/oleObject12.bin" ContentType="application/vnd.openxmlformats-officedocument.oleObject"/>
  <Override PartName="/ppt/embeddings/oleObject13.bin" ContentType="application/vnd.openxmlformats-officedocument.oleObject"/>
  <Override PartName="/ppt/embeddings/oleObject14.bin" ContentType="application/vnd.openxmlformats-officedocument.oleObject"/>
  <Override PartName="/ppt/notesSlides/notesSlide19.xml" ContentType="application/vnd.openxmlformats-officedocument.presentationml.notesSlide+xml"/>
  <Override PartName="/ppt/embeddings/oleObject15.bin" ContentType="application/vnd.openxmlformats-officedocument.oleObject"/>
  <Override PartName="/ppt/notesSlides/notesSlide20.xml" ContentType="application/vnd.openxmlformats-officedocument.presentationml.notesSlide+xml"/>
  <Override PartName="/ppt/embeddings/oleObject16.bin" ContentType="application/vnd.openxmlformats-officedocument.oleObject"/>
  <Override PartName="/ppt/embeddings/oleObject17.bin" ContentType="application/vnd.openxmlformats-officedocument.oleObject"/>
  <Override PartName="/ppt/embeddings/oleObject18.bin" ContentType="application/vnd.openxmlformats-officedocument.oleObject"/>
  <Override PartName="/ppt/embeddings/oleObject19.bin" ContentType="application/vnd.openxmlformats-officedocument.oleObject"/>
  <Override PartName="/ppt/notesSlides/notesSlide21.xml" ContentType="application/vnd.openxmlformats-officedocument.presentationml.notesSlide+xml"/>
  <Override PartName="/ppt/embeddings/oleObject20.bin" ContentType="application/vnd.openxmlformats-officedocument.oleObject"/>
  <Override PartName="/ppt/embeddings/oleObject21.bin" ContentType="application/vnd.openxmlformats-officedocument.oleObject"/>
  <Override PartName="/ppt/embeddings/oleObject22.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2"/>
  </p:sldMasterIdLst>
  <p:notesMasterIdLst>
    <p:notesMasterId r:id="rId34"/>
  </p:notesMasterIdLst>
  <p:handoutMasterIdLst>
    <p:handoutMasterId r:id="rId35"/>
  </p:handoutMasterIdLst>
  <p:sldIdLst>
    <p:sldId id="515" r:id="rId3"/>
    <p:sldId id="577" r:id="rId4"/>
    <p:sldId id="516" r:id="rId5"/>
    <p:sldId id="609" r:id="rId6"/>
    <p:sldId id="610" r:id="rId7"/>
    <p:sldId id="611" r:id="rId8"/>
    <p:sldId id="547" r:id="rId9"/>
    <p:sldId id="518" r:id="rId10"/>
    <p:sldId id="535" r:id="rId11"/>
    <p:sldId id="566" r:id="rId12"/>
    <p:sldId id="548" r:id="rId13"/>
    <p:sldId id="567" r:id="rId14"/>
    <p:sldId id="549" r:id="rId15"/>
    <p:sldId id="565" r:id="rId16"/>
    <p:sldId id="540" r:id="rId17"/>
    <p:sldId id="543" r:id="rId18"/>
    <p:sldId id="558" r:id="rId19"/>
    <p:sldId id="559" r:id="rId20"/>
    <p:sldId id="568" r:id="rId21"/>
    <p:sldId id="560" r:id="rId22"/>
    <p:sldId id="561" r:id="rId23"/>
    <p:sldId id="562" r:id="rId24"/>
    <p:sldId id="586" r:id="rId25"/>
    <p:sldId id="587" r:id="rId26"/>
    <p:sldId id="589" r:id="rId27"/>
    <p:sldId id="588" r:id="rId28"/>
    <p:sldId id="569" r:id="rId29"/>
    <p:sldId id="570" r:id="rId30"/>
    <p:sldId id="571" r:id="rId31"/>
    <p:sldId id="572" r:id="rId32"/>
    <p:sldId id="606" r:id="rId33"/>
  </p:sldIdLst>
  <p:sldSz cx="9144000" cy="6858000" type="screen4x3"/>
  <p:notesSz cx="6645275" cy="9775825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0000"/>
    <a:srgbClr val="000000"/>
    <a:srgbClr val="FCFEB9"/>
    <a:srgbClr val="919191"/>
    <a:srgbClr val="CECECE"/>
    <a:srgbClr val="676767"/>
    <a:srgbClr val="EAEC5E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9247" autoAdjust="0"/>
    <p:restoredTop sz="81098" autoAdjust="0"/>
  </p:normalViewPr>
  <p:slideViewPr>
    <p:cSldViewPr>
      <p:cViewPr>
        <p:scale>
          <a:sx n="72" d="100"/>
          <a:sy n="72" d="100"/>
        </p:scale>
        <p:origin x="-1264" y="-8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2" d="100"/>
          <a:sy n="62" d="100"/>
        </p:scale>
        <p:origin x="-1646" y="-58"/>
      </p:cViewPr>
      <p:guideLst>
        <p:guide orient="horz" pos="3079"/>
        <p:guide pos="2093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8.xml"/><Relationship Id="rId21" Type="http://schemas.openxmlformats.org/officeDocument/2006/relationships/slide" Target="slides/slide19.xml"/><Relationship Id="rId22" Type="http://schemas.openxmlformats.org/officeDocument/2006/relationships/slide" Target="slides/slide20.xml"/><Relationship Id="rId23" Type="http://schemas.openxmlformats.org/officeDocument/2006/relationships/slide" Target="slides/slide21.xml"/><Relationship Id="rId24" Type="http://schemas.openxmlformats.org/officeDocument/2006/relationships/slide" Target="slides/slide22.xml"/><Relationship Id="rId25" Type="http://schemas.openxmlformats.org/officeDocument/2006/relationships/slide" Target="slides/slide23.xml"/><Relationship Id="rId26" Type="http://schemas.openxmlformats.org/officeDocument/2006/relationships/slide" Target="slides/slide24.xml"/><Relationship Id="rId27" Type="http://schemas.openxmlformats.org/officeDocument/2006/relationships/slide" Target="slides/slide25.xml"/><Relationship Id="rId28" Type="http://schemas.openxmlformats.org/officeDocument/2006/relationships/slide" Target="slides/slide26.xml"/><Relationship Id="rId29" Type="http://schemas.openxmlformats.org/officeDocument/2006/relationships/slide" Target="slides/slide27.xml"/><Relationship Id="rId1" Type="http://schemas.openxmlformats.org/officeDocument/2006/relationships/customXml" Target="../customXml/item1.xml"/><Relationship Id="rId2" Type="http://schemas.openxmlformats.org/officeDocument/2006/relationships/slideMaster" Target="slideMasters/slide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30" Type="http://schemas.openxmlformats.org/officeDocument/2006/relationships/slide" Target="slides/slide28.xml"/><Relationship Id="rId31" Type="http://schemas.openxmlformats.org/officeDocument/2006/relationships/slide" Target="slides/slide29.xml"/><Relationship Id="rId32" Type="http://schemas.openxmlformats.org/officeDocument/2006/relationships/slide" Target="slides/slide30.xml"/><Relationship Id="rId9" Type="http://schemas.openxmlformats.org/officeDocument/2006/relationships/slide" Target="slides/slide7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33" Type="http://schemas.openxmlformats.org/officeDocument/2006/relationships/slide" Target="slides/slide31.xml"/><Relationship Id="rId34" Type="http://schemas.openxmlformats.org/officeDocument/2006/relationships/notesMaster" Target="notesMasters/notesMaster1.xml"/><Relationship Id="rId35" Type="http://schemas.openxmlformats.org/officeDocument/2006/relationships/handoutMaster" Target="handoutMasters/handoutMaster1.xml"/><Relationship Id="rId36" Type="http://schemas.openxmlformats.org/officeDocument/2006/relationships/printerSettings" Target="printerSettings/printerSettings1.bin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Relationship Id="rId37" Type="http://schemas.openxmlformats.org/officeDocument/2006/relationships/presProps" Target="presProps.xml"/><Relationship Id="rId38" Type="http://schemas.openxmlformats.org/officeDocument/2006/relationships/viewProps" Target="viewProps.xml"/><Relationship Id="rId39" Type="http://schemas.openxmlformats.org/officeDocument/2006/relationships/theme" Target="theme/theme1.xml"/><Relationship Id="rId40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Relationship Id="rId2" Type="http://schemas.openxmlformats.org/officeDocument/2006/relationships/image" Target="../media/image18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4" Type="http://schemas.openxmlformats.org/officeDocument/2006/relationships/image" Target="../media/image27.wmf"/><Relationship Id="rId5" Type="http://schemas.openxmlformats.org/officeDocument/2006/relationships/image" Target="../media/image28.wmf"/><Relationship Id="rId1" Type="http://schemas.openxmlformats.org/officeDocument/2006/relationships/image" Target="../media/image24.wmf"/><Relationship Id="rId2" Type="http://schemas.openxmlformats.org/officeDocument/2006/relationships/image" Target="../media/image25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2.wmf"/><Relationship Id="rId4" Type="http://schemas.openxmlformats.org/officeDocument/2006/relationships/image" Target="../media/image33.wmf"/><Relationship Id="rId1" Type="http://schemas.openxmlformats.org/officeDocument/2006/relationships/image" Target="../media/image30.wmf"/><Relationship Id="rId2" Type="http://schemas.openxmlformats.org/officeDocument/2006/relationships/image" Target="../media/image31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4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455613" y="909638"/>
            <a:ext cx="2706687" cy="225425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455613" y="3760788"/>
            <a:ext cx="2706687" cy="225425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455613" y="6611938"/>
            <a:ext cx="2706687" cy="225425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3077" name="Line 5"/>
          <p:cNvSpPr>
            <a:spLocks noChangeShapeType="1"/>
          </p:cNvSpPr>
          <p:nvPr/>
        </p:nvSpPr>
        <p:spPr bwMode="auto">
          <a:xfrm>
            <a:off x="3544888" y="1222375"/>
            <a:ext cx="30257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3078" name="Line 6"/>
          <p:cNvSpPr>
            <a:spLocks noChangeShapeType="1"/>
          </p:cNvSpPr>
          <p:nvPr/>
        </p:nvSpPr>
        <p:spPr bwMode="auto">
          <a:xfrm>
            <a:off x="3544888" y="1547813"/>
            <a:ext cx="30257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3079" name="Line 7"/>
          <p:cNvSpPr>
            <a:spLocks noChangeShapeType="1"/>
          </p:cNvSpPr>
          <p:nvPr/>
        </p:nvSpPr>
        <p:spPr bwMode="auto">
          <a:xfrm>
            <a:off x="3544888" y="2200275"/>
            <a:ext cx="30257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3080" name="Line 8"/>
          <p:cNvSpPr>
            <a:spLocks noChangeShapeType="1"/>
          </p:cNvSpPr>
          <p:nvPr/>
        </p:nvSpPr>
        <p:spPr bwMode="auto">
          <a:xfrm>
            <a:off x="3544888" y="2525713"/>
            <a:ext cx="30257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3081" name="Line 9"/>
          <p:cNvSpPr>
            <a:spLocks noChangeShapeType="1"/>
          </p:cNvSpPr>
          <p:nvPr/>
        </p:nvSpPr>
        <p:spPr bwMode="auto">
          <a:xfrm>
            <a:off x="3544888" y="2851150"/>
            <a:ext cx="30257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3082" name="Line 10"/>
          <p:cNvSpPr>
            <a:spLocks noChangeShapeType="1"/>
          </p:cNvSpPr>
          <p:nvPr/>
        </p:nvSpPr>
        <p:spPr bwMode="auto">
          <a:xfrm>
            <a:off x="3544888" y="3176588"/>
            <a:ext cx="30257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3083" name="Line 11"/>
          <p:cNvSpPr>
            <a:spLocks noChangeShapeType="1"/>
          </p:cNvSpPr>
          <p:nvPr/>
        </p:nvSpPr>
        <p:spPr bwMode="auto">
          <a:xfrm>
            <a:off x="3544888" y="1873250"/>
            <a:ext cx="30257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3084" name="Line 12"/>
          <p:cNvSpPr>
            <a:spLocks noChangeShapeType="1"/>
          </p:cNvSpPr>
          <p:nvPr/>
        </p:nvSpPr>
        <p:spPr bwMode="auto">
          <a:xfrm>
            <a:off x="3544888" y="895350"/>
            <a:ext cx="30257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3085" name="Line 13"/>
          <p:cNvSpPr>
            <a:spLocks noChangeShapeType="1"/>
          </p:cNvSpPr>
          <p:nvPr/>
        </p:nvSpPr>
        <p:spPr bwMode="auto">
          <a:xfrm>
            <a:off x="3544888" y="4073525"/>
            <a:ext cx="30257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3086" name="Line 14"/>
          <p:cNvSpPr>
            <a:spLocks noChangeShapeType="1"/>
          </p:cNvSpPr>
          <p:nvPr/>
        </p:nvSpPr>
        <p:spPr bwMode="auto">
          <a:xfrm>
            <a:off x="3544888" y="4398963"/>
            <a:ext cx="30257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3087" name="Line 15"/>
          <p:cNvSpPr>
            <a:spLocks noChangeShapeType="1"/>
          </p:cNvSpPr>
          <p:nvPr/>
        </p:nvSpPr>
        <p:spPr bwMode="auto">
          <a:xfrm>
            <a:off x="3544888" y="5051425"/>
            <a:ext cx="30257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3088" name="Line 16"/>
          <p:cNvSpPr>
            <a:spLocks noChangeShapeType="1"/>
          </p:cNvSpPr>
          <p:nvPr/>
        </p:nvSpPr>
        <p:spPr bwMode="auto">
          <a:xfrm>
            <a:off x="3544888" y="5376863"/>
            <a:ext cx="30257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3089" name="Line 17"/>
          <p:cNvSpPr>
            <a:spLocks noChangeShapeType="1"/>
          </p:cNvSpPr>
          <p:nvPr/>
        </p:nvSpPr>
        <p:spPr bwMode="auto">
          <a:xfrm>
            <a:off x="3544888" y="5702300"/>
            <a:ext cx="30257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3090" name="Line 18"/>
          <p:cNvSpPr>
            <a:spLocks noChangeShapeType="1"/>
          </p:cNvSpPr>
          <p:nvPr/>
        </p:nvSpPr>
        <p:spPr bwMode="auto">
          <a:xfrm>
            <a:off x="3544888" y="6027738"/>
            <a:ext cx="30257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3091" name="Line 19"/>
          <p:cNvSpPr>
            <a:spLocks noChangeShapeType="1"/>
          </p:cNvSpPr>
          <p:nvPr/>
        </p:nvSpPr>
        <p:spPr bwMode="auto">
          <a:xfrm>
            <a:off x="3544888" y="4724400"/>
            <a:ext cx="30257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3092" name="Line 20"/>
          <p:cNvSpPr>
            <a:spLocks noChangeShapeType="1"/>
          </p:cNvSpPr>
          <p:nvPr/>
        </p:nvSpPr>
        <p:spPr bwMode="auto">
          <a:xfrm>
            <a:off x="3544888" y="3748088"/>
            <a:ext cx="30257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3093" name="Line 21"/>
          <p:cNvSpPr>
            <a:spLocks noChangeShapeType="1"/>
          </p:cNvSpPr>
          <p:nvPr/>
        </p:nvSpPr>
        <p:spPr bwMode="auto">
          <a:xfrm>
            <a:off x="3544888" y="6924675"/>
            <a:ext cx="30257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3094" name="Line 22"/>
          <p:cNvSpPr>
            <a:spLocks noChangeShapeType="1"/>
          </p:cNvSpPr>
          <p:nvPr/>
        </p:nvSpPr>
        <p:spPr bwMode="auto">
          <a:xfrm>
            <a:off x="3544888" y="7250113"/>
            <a:ext cx="30257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3095" name="Line 23"/>
          <p:cNvSpPr>
            <a:spLocks noChangeShapeType="1"/>
          </p:cNvSpPr>
          <p:nvPr/>
        </p:nvSpPr>
        <p:spPr bwMode="auto">
          <a:xfrm>
            <a:off x="3544888" y="7902575"/>
            <a:ext cx="30257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3096" name="Line 24"/>
          <p:cNvSpPr>
            <a:spLocks noChangeShapeType="1"/>
          </p:cNvSpPr>
          <p:nvPr/>
        </p:nvSpPr>
        <p:spPr bwMode="auto">
          <a:xfrm>
            <a:off x="3544888" y="8228013"/>
            <a:ext cx="30257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3097" name="Line 25"/>
          <p:cNvSpPr>
            <a:spLocks noChangeShapeType="1"/>
          </p:cNvSpPr>
          <p:nvPr/>
        </p:nvSpPr>
        <p:spPr bwMode="auto">
          <a:xfrm>
            <a:off x="3544888" y="8553450"/>
            <a:ext cx="30257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3098" name="Line 26"/>
          <p:cNvSpPr>
            <a:spLocks noChangeShapeType="1"/>
          </p:cNvSpPr>
          <p:nvPr/>
        </p:nvSpPr>
        <p:spPr bwMode="auto">
          <a:xfrm>
            <a:off x="3544888" y="8880475"/>
            <a:ext cx="30257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3099" name="Line 27"/>
          <p:cNvSpPr>
            <a:spLocks noChangeShapeType="1"/>
          </p:cNvSpPr>
          <p:nvPr/>
        </p:nvSpPr>
        <p:spPr bwMode="auto">
          <a:xfrm>
            <a:off x="3544888" y="7575550"/>
            <a:ext cx="30257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3100" name="Line 28"/>
          <p:cNvSpPr>
            <a:spLocks noChangeShapeType="1"/>
          </p:cNvSpPr>
          <p:nvPr/>
        </p:nvSpPr>
        <p:spPr bwMode="auto">
          <a:xfrm>
            <a:off x="3544888" y="6599238"/>
            <a:ext cx="302577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3101" name="Rectangle 29"/>
          <p:cNvSpPr>
            <a:spLocks noChangeArrowheads="1"/>
          </p:cNvSpPr>
          <p:nvPr/>
        </p:nvSpPr>
        <p:spPr bwMode="auto">
          <a:xfrm>
            <a:off x="74613" y="9432925"/>
            <a:ext cx="6496050" cy="29368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3102" name="Line 30"/>
          <p:cNvSpPr>
            <a:spLocks noChangeShapeType="1"/>
          </p:cNvSpPr>
          <p:nvPr/>
        </p:nvSpPr>
        <p:spPr bwMode="auto">
          <a:xfrm>
            <a:off x="442913" y="407988"/>
            <a:ext cx="61277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3103" name="Line 31"/>
          <p:cNvSpPr>
            <a:spLocks noChangeShapeType="1"/>
          </p:cNvSpPr>
          <p:nvPr/>
        </p:nvSpPr>
        <p:spPr bwMode="auto">
          <a:xfrm>
            <a:off x="442913" y="9367838"/>
            <a:ext cx="61277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3104" name="Rectangle 32"/>
          <p:cNvSpPr>
            <a:spLocks noChangeArrowheads="1"/>
          </p:cNvSpPr>
          <p:nvPr/>
        </p:nvSpPr>
        <p:spPr bwMode="auto">
          <a:xfrm>
            <a:off x="74613" y="9432925"/>
            <a:ext cx="6505575" cy="42068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algn="ctr">
              <a:tabLst>
                <a:tab pos="285750" algn="l"/>
                <a:tab pos="6457950" algn="r"/>
              </a:tabLst>
              <a:defRPr/>
            </a:pPr>
            <a:r>
              <a:rPr lang="en-US" sz="1000">
                <a:latin typeface="Arial" pitchFamily="34" charset="0"/>
              </a:rPr>
              <a:t>		PSY-2506	</a:t>
            </a:r>
          </a:p>
        </p:txBody>
      </p:sp>
      <p:sp>
        <p:nvSpPr>
          <p:cNvPr id="3105" name="Rectangle 33"/>
          <p:cNvSpPr>
            <a:spLocks noChangeArrowheads="1"/>
          </p:cNvSpPr>
          <p:nvPr/>
        </p:nvSpPr>
        <p:spPr bwMode="auto">
          <a:xfrm>
            <a:off x="79375" y="71438"/>
            <a:ext cx="6494463" cy="2905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>
              <a:tabLst>
                <a:tab pos="285750" algn="l"/>
                <a:tab pos="3257550" algn="ctr"/>
                <a:tab pos="6457950" algn="r"/>
              </a:tabLst>
              <a:defRPr/>
            </a:pPr>
            <a:r>
              <a:rPr lang="en-US" sz="1200">
                <a:latin typeface="Arial" pitchFamily="34" charset="0"/>
              </a:rPr>
              <a:t>	Cours 9 	</a:t>
            </a:r>
            <a:r>
              <a:rPr lang="en-US" sz="1200" b="1">
                <a:latin typeface="Arial" pitchFamily="34" charset="0"/>
              </a:rPr>
              <a:t>Notes de cours</a:t>
            </a:r>
            <a:r>
              <a:rPr lang="en-US" sz="1200">
                <a:latin typeface="Arial" pitchFamily="34" charset="0"/>
              </a:rPr>
              <a:t>	 9-</a:t>
            </a:r>
            <a:fld id="{F76F5A81-7EE7-4754-87EC-EB5A428A8481}" type="slidenum">
              <a:rPr lang="en-US" sz="1200">
                <a:latin typeface="Arial" pitchFamily="34" charset="0"/>
              </a:rPr>
              <a:pPr>
                <a:tabLst>
                  <a:tab pos="285750" algn="l"/>
                  <a:tab pos="3257550" algn="ctr"/>
                  <a:tab pos="6457950" algn="r"/>
                </a:tabLst>
                <a:defRPr/>
              </a:pPr>
              <a:t>‹#›</a:t>
            </a:fld>
            <a:endParaRPr lang="en-US" sz="120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523607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5825" y="3503613"/>
            <a:ext cx="4873625" cy="55387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notes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8131" name="Rectangle 3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703388" y="739775"/>
            <a:ext cx="3240087" cy="2430463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52" name="Line 4"/>
          <p:cNvSpPr>
            <a:spLocks noChangeShapeType="1"/>
          </p:cNvSpPr>
          <p:nvPr/>
        </p:nvSpPr>
        <p:spPr bwMode="auto">
          <a:xfrm>
            <a:off x="885825" y="3829050"/>
            <a:ext cx="48736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53" name="Line 5"/>
          <p:cNvSpPr>
            <a:spLocks noChangeShapeType="1"/>
          </p:cNvSpPr>
          <p:nvPr/>
        </p:nvSpPr>
        <p:spPr bwMode="auto">
          <a:xfrm>
            <a:off x="885825" y="4154488"/>
            <a:ext cx="48736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54" name="Line 6"/>
          <p:cNvSpPr>
            <a:spLocks noChangeShapeType="1"/>
          </p:cNvSpPr>
          <p:nvPr/>
        </p:nvSpPr>
        <p:spPr bwMode="auto">
          <a:xfrm>
            <a:off x="885825" y="4479925"/>
            <a:ext cx="48736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55" name="Line 7"/>
          <p:cNvSpPr>
            <a:spLocks noChangeShapeType="1"/>
          </p:cNvSpPr>
          <p:nvPr/>
        </p:nvSpPr>
        <p:spPr bwMode="auto">
          <a:xfrm>
            <a:off x="885825" y="4806950"/>
            <a:ext cx="48736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56" name="Line 8"/>
          <p:cNvSpPr>
            <a:spLocks noChangeShapeType="1"/>
          </p:cNvSpPr>
          <p:nvPr/>
        </p:nvSpPr>
        <p:spPr bwMode="auto">
          <a:xfrm>
            <a:off x="885825" y="5132388"/>
            <a:ext cx="48736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57" name="Line 9"/>
          <p:cNvSpPr>
            <a:spLocks noChangeShapeType="1"/>
          </p:cNvSpPr>
          <p:nvPr/>
        </p:nvSpPr>
        <p:spPr bwMode="auto">
          <a:xfrm>
            <a:off x="885825" y="5457825"/>
            <a:ext cx="48736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58" name="Line 10"/>
          <p:cNvSpPr>
            <a:spLocks noChangeShapeType="1"/>
          </p:cNvSpPr>
          <p:nvPr/>
        </p:nvSpPr>
        <p:spPr bwMode="auto">
          <a:xfrm>
            <a:off x="885825" y="5457825"/>
            <a:ext cx="48736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59" name="Line 11"/>
          <p:cNvSpPr>
            <a:spLocks noChangeShapeType="1"/>
          </p:cNvSpPr>
          <p:nvPr/>
        </p:nvSpPr>
        <p:spPr bwMode="auto">
          <a:xfrm>
            <a:off x="885825" y="5783263"/>
            <a:ext cx="48736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60" name="Line 12"/>
          <p:cNvSpPr>
            <a:spLocks noChangeShapeType="1"/>
          </p:cNvSpPr>
          <p:nvPr/>
        </p:nvSpPr>
        <p:spPr bwMode="auto">
          <a:xfrm>
            <a:off x="885825" y="6110288"/>
            <a:ext cx="48736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61" name="Line 13"/>
          <p:cNvSpPr>
            <a:spLocks noChangeShapeType="1"/>
          </p:cNvSpPr>
          <p:nvPr/>
        </p:nvSpPr>
        <p:spPr bwMode="auto">
          <a:xfrm>
            <a:off x="885825" y="6435725"/>
            <a:ext cx="48736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62" name="Line 14"/>
          <p:cNvSpPr>
            <a:spLocks noChangeShapeType="1"/>
          </p:cNvSpPr>
          <p:nvPr/>
        </p:nvSpPr>
        <p:spPr bwMode="auto">
          <a:xfrm>
            <a:off x="885825" y="6761163"/>
            <a:ext cx="48736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63" name="Line 15"/>
          <p:cNvSpPr>
            <a:spLocks noChangeShapeType="1"/>
          </p:cNvSpPr>
          <p:nvPr/>
        </p:nvSpPr>
        <p:spPr bwMode="auto">
          <a:xfrm>
            <a:off x="885825" y="7088188"/>
            <a:ext cx="48736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64" name="Line 16"/>
          <p:cNvSpPr>
            <a:spLocks noChangeShapeType="1"/>
          </p:cNvSpPr>
          <p:nvPr/>
        </p:nvSpPr>
        <p:spPr bwMode="auto">
          <a:xfrm>
            <a:off x="885825" y="7413625"/>
            <a:ext cx="48736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65" name="Line 17"/>
          <p:cNvSpPr>
            <a:spLocks noChangeShapeType="1"/>
          </p:cNvSpPr>
          <p:nvPr/>
        </p:nvSpPr>
        <p:spPr bwMode="auto">
          <a:xfrm>
            <a:off x="885825" y="7739063"/>
            <a:ext cx="48736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66" name="Line 18"/>
          <p:cNvSpPr>
            <a:spLocks noChangeShapeType="1"/>
          </p:cNvSpPr>
          <p:nvPr/>
        </p:nvSpPr>
        <p:spPr bwMode="auto">
          <a:xfrm>
            <a:off x="885825" y="8064500"/>
            <a:ext cx="48736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67" name="Line 19"/>
          <p:cNvSpPr>
            <a:spLocks noChangeShapeType="1"/>
          </p:cNvSpPr>
          <p:nvPr/>
        </p:nvSpPr>
        <p:spPr bwMode="auto">
          <a:xfrm>
            <a:off x="885825" y="8391525"/>
            <a:ext cx="48736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68" name="Line 20"/>
          <p:cNvSpPr>
            <a:spLocks noChangeShapeType="1"/>
          </p:cNvSpPr>
          <p:nvPr/>
        </p:nvSpPr>
        <p:spPr bwMode="auto">
          <a:xfrm>
            <a:off x="885825" y="8716963"/>
            <a:ext cx="48736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69" name="Line 21"/>
          <p:cNvSpPr>
            <a:spLocks noChangeShapeType="1"/>
          </p:cNvSpPr>
          <p:nvPr/>
        </p:nvSpPr>
        <p:spPr bwMode="auto">
          <a:xfrm>
            <a:off x="885825" y="9042400"/>
            <a:ext cx="4873625" cy="0"/>
          </a:xfrm>
          <a:prstGeom prst="line">
            <a:avLst/>
          </a:prstGeom>
          <a:noFill/>
          <a:ln w="12700">
            <a:solidFill>
              <a:schemeClr val="folHlink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70" name="Line 22"/>
          <p:cNvSpPr>
            <a:spLocks noChangeShapeType="1"/>
          </p:cNvSpPr>
          <p:nvPr/>
        </p:nvSpPr>
        <p:spPr bwMode="auto">
          <a:xfrm>
            <a:off x="147638" y="407988"/>
            <a:ext cx="63500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71" name="Rectangle 23"/>
          <p:cNvSpPr>
            <a:spLocks noChangeArrowheads="1"/>
          </p:cNvSpPr>
          <p:nvPr/>
        </p:nvSpPr>
        <p:spPr bwMode="auto">
          <a:xfrm>
            <a:off x="74613" y="9432925"/>
            <a:ext cx="6505575" cy="2619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>
              <a:tabLst>
                <a:tab pos="285750" algn="l"/>
                <a:tab pos="6457950" algn="r"/>
              </a:tabLst>
              <a:defRPr/>
            </a:pPr>
            <a:r>
              <a:rPr lang="en-US" sz="1000">
                <a:latin typeface="Arial" pitchFamily="34" charset="0"/>
              </a:rPr>
              <a:t>	Statistics, 7/e	© 1997 Prentice-Hall, Inc.</a:t>
            </a:r>
          </a:p>
        </p:txBody>
      </p:sp>
      <p:sp>
        <p:nvSpPr>
          <p:cNvPr id="2072" name="Line 24"/>
          <p:cNvSpPr>
            <a:spLocks noChangeShapeType="1"/>
          </p:cNvSpPr>
          <p:nvPr/>
        </p:nvSpPr>
        <p:spPr bwMode="auto">
          <a:xfrm>
            <a:off x="147638" y="9367838"/>
            <a:ext cx="63500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auto">
          <a:xfrm>
            <a:off x="79375" y="71438"/>
            <a:ext cx="6494463" cy="2905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>
              <a:tabLst>
                <a:tab pos="285750" algn="l"/>
                <a:tab pos="3257550" algn="ctr"/>
                <a:tab pos="6457950" algn="r"/>
              </a:tabLst>
              <a:defRPr/>
            </a:pPr>
            <a:r>
              <a:rPr lang="en-US" sz="1200">
                <a:latin typeface="Arial" pitchFamily="34" charset="0"/>
              </a:rPr>
              <a:t>	Chapter 7	</a:t>
            </a:r>
            <a:r>
              <a:rPr lang="en-US" sz="1200" b="1">
                <a:latin typeface="Arial" pitchFamily="34" charset="0"/>
              </a:rPr>
              <a:t>Instructor Notes</a:t>
            </a:r>
            <a:r>
              <a:rPr lang="en-US" sz="1200">
                <a:latin typeface="Arial" pitchFamily="34" charset="0"/>
              </a:rPr>
              <a:t>	7-</a:t>
            </a:r>
            <a:fld id="{05AFCDBD-36FA-4862-9936-6E9E368CB748}" type="slidenum">
              <a:rPr lang="en-US" sz="1200">
                <a:latin typeface="Arial" pitchFamily="34" charset="0"/>
              </a:rPr>
              <a:pPr>
                <a:tabLst>
                  <a:tab pos="285750" algn="l"/>
                  <a:tab pos="3257550" algn="ctr"/>
                  <a:tab pos="6457950" algn="r"/>
                </a:tabLst>
                <a:defRPr/>
              </a:pPr>
              <a:t>‹#›</a:t>
            </a:fld>
            <a:endParaRPr lang="en-US" sz="120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43400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</a:t>
            </a:r>
            <a:r>
              <a:rPr lang="fr-CA" dirty="0" smtClean="0"/>
              <a:t>i la probabilité </a:t>
            </a:r>
            <a:r>
              <a:rPr lang="fr-CA" dirty="0" smtClean="0"/>
              <a:t>d’obtenir</a:t>
            </a:r>
            <a:r>
              <a:rPr lang="fr-CA" baseline="0" dirty="0" smtClean="0"/>
              <a:t> </a:t>
            </a:r>
            <a:r>
              <a:rPr lang="fr-CA" baseline="0" dirty="0" smtClean="0"/>
              <a:t>un </a:t>
            </a:r>
            <a:r>
              <a:rPr lang="fr-CA" baseline="0" dirty="0" smtClean="0"/>
              <a:t>échantillon </a:t>
            </a:r>
            <a:r>
              <a:rPr lang="fr-CA" baseline="0" dirty="0" smtClean="0"/>
              <a:t>comme celui que nous avons, nous rejetons l’hypothèse nulle. </a:t>
            </a:r>
          </a:p>
          <a:p>
            <a:endParaRPr lang="fr-CA" baseline="0" dirty="0" smtClean="0"/>
          </a:p>
          <a:p>
            <a:r>
              <a:rPr lang="fr-CA" baseline="0" dirty="0" smtClean="0"/>
              <a:t>Dans certain cas, on peut ne pas rejeter l’ho même si elle est nulle. </a:t>
            </a:r>
            <a:r>
              <a:rPr lang="en-US" baseline="0" dirty="0" smtClean="0"/>
              <a:t>C</a:t>
            </a:r>
            <a:r>
              <a:rPr lang="fr-CA" baseline="0" dirty="0" smtClean="0"/>
              <a:t>e sont les type </a:t>
            </a:r>
            <a:r>
              <a:rPr lang="fr-CA" baseline="0" dirty="0" smtClean="0"/>
              <a:t>d'erreur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28565068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885825" y="4643438"/>
            <a:ext cx="4873625" cy="4398962"/>
          </a:xfrm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dirty="0" smtClean="0">
                <a:latin typeface="Arial" charset="0"/>
              </a:rPr>
              <a:t>Type 1 : L</a:t>
            </a:r>
            <a:r>
              <a:rPr lang="fr-CA" dirty="0" smtClean="0">
                <a:latin typeface="Arial" charset="0"/>
              </a:rPr>
              <a:t>e</a:t>
            </a:r>
            <a:r>
              <a:rPr lang="fr-CA" baseline="0" dirty="0" smtClean="0">
                <a:latin typeface="Arial" charset="0"/>
              </a:rPr>
              <a:t> niveau de signification : ex on teste un médicament, et on ne dois vraiment pas faire d’erreur, on va choisi .001.</a:t>
            </a:r>
          </a:p>
          <a:p>
            <a:endParaRPr lang="fr-CA" baseline="0" dirty="0" smtClean="0">
              <a:latin typeface="Arial" charset="0"/>
            </a:endParaRPr>
          </a:p>
          <a:p>
            <a:r>
              <a:rPr lang="en-US" baseline="0" dirty="0" smtClean="0">
                <a:latin typeface="Arial" charset="0"/>
              </a:rPr>
              <a:t>T</a:t>
            </a:r>
            <a:r>
              <a:rPr lang="fr-CA" baseline="0" dirty="0" err="1" smtClean="0">
                <a:latin typeface="Arial" charset="0"/>
              </a:rPr>
              <a:t>ype</a:t>
            </a:r>
            <a:r>
              <a:rPr lang="fr-CA" baseline="0" dirty="0" smtClean="0">
                <a:latin typeface="Arial" charset="0"/>
              </a:rPr>
              <a:t> 2 : dans un cours se serait comme ne pas condamner un individu coupable. </a:t>
            </a:r>
          </a:p>
          <a:p>
            <a:endParaRPr lang="fr-CA" baseline="0" dirty="0" smtClean="0">
              <a:latin typeface="Arial" charset="0"/>
            </a:endParaRPr>
          </a:p>
          <a:p>
            <a:endParaRPr lang="fr-CA" dirty="0" smtClean="0">
              <a:latin typeface="Arial" charset="0"/>
            </a:endParaRPr>
          </a:p>
        </p:txBody>
      </p:sp>
      <p:sp>
        <p:nvSpPr>
          <p:cNvPr id="49155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87413" y="739775"/>
            <a:ext cx="4870450" cy="3652838"/>
          </a:xfrm>
          <a:ln cap="flat"/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885825" y="4643438"/>
            <a:ext cx="4873625" cy="4398962"/>
          </a:xfrm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0" tIns="44446" rIns="90480" bIns="44446"/>
          <a:lstStyle/>
          <a:p>
            <a:r>
              <a:rPr lang="en-US" dirty="0" smtClean="0">
                <a:latin typeface="Arial" charset="0"/>
              </a:rPr>
              <a:t>page 376 of text</a:t>
            </a:r>
          </a:p>
          <a:p>
            <a:endParaRPr lang="en-US" dirty="0" smtClean="0">
              <a:latin typeface="Arial" charset="0"/>
            </a:endParaRPr>
          </a:p>
          <a:p>
            <a:r>
              <a:rPr lang="en-US" dirty="0" smtClean="0">
                <a:latin typeface="Arial" charset="0"/>
              </a:rPr>
              <a:t>B beta</a:t>
            </a:r>
          </a:p>
        </p:txBody>
      </p:sp>
      <p:sp>
        <p:nvSpPr>
          <p:cNvPr id="52227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87413" y="739775"/>
            <a:ext cx="4870450" cy="3652838"/>
          </a:xfrm>
          <a:ln cap="flat"/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 smtClean="0"/>
              <a:t>1-b </a:t>
            </a:r>
            <a:r>
              <a:rPr lang="fr-CA" dirty="0" err="1" smtClean="0"/>
              <a:t>cest</a:t>
            </a:r>
            <a:r>
              <a:rPr lang="fr-CA" dirty="0" smtClean="0"/>
              <a:t> de rejeter </a:t>
            </a:r>
            <a:r>
              <a:rPr lang="fr-CA" dirty="0" err="1" smtClean="0"/>
              <a:t>lhyp</a:t>
            </a:r>
            <a:r>
              <a:rPr lang="fr-CA" dirty="0" smtClean="0"/>
              <a:t> nulle. </a:t>
            </a:r>
          </a:p>
          <a:p>
            <a:r>
              <a:rPr lang="fr-CA" dirty="0" smtClean="0"/>
              <a:t>B </a:t>
            </a:r>
            <a:r>
              <a:rPr lang="fr-CA" dirty="0" err="1" smtClean="0"/>
              <a:t>cest</a:t>
            </a:r>
            <a:r>
              <a:rPr lang="fr-CA" dirty="0" smtClean="0"/>
              <a:t> d’accepter l’</a:t>
            </a:r>
            <a:r>
              <a:rPr lang="fr-CA" dirty="0" err="1" smtClean="0"/>
              <a:t>hyp</a:t>
            </a:r>
            <a:r>
              <a:rPr lang="fr-CA" dirty="0" smtClean="0"/>
              <a:t> nulle </a:t>
            </a:r>
            <a:r>
              <a:rPr lang="fr-CA" dirty="0" err="1" smtClean="0"/>
              <a:t>meme</a:t>
            </a:r>
            <a:r>
              <a:rPr lang="fr-CA" dirty="0" smtClean="0"/>
              <a:t> si elle est</a:t>
            </a:r>
            <a:r>
              <a:rPr lang="fr-CA" baseline="0" dirty="0" smtClean="0"/>
              <a:t> fausse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8427124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885825" y="3502025"/>
            <a:ext cx="4873625" cy="5540375"/>
          </a:xfrm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5655" tIns="46988" rIns="95655" bIns="46988"/>
          <a:lstStyle/>
          <a:p>
            <a:endParaRPr lang="fr-CA" dirty="0" smtClean="0">
              <a:latin typeface="Arial" charset="0"/>
            </a:endParaRPr>
          </a:p>
        </p:txBody>
      </p:sp>
      <p:sp>
        <p:nvSpPr>
          <p:cNvPr id="53251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701800" y="739775"/>
            <a:ext cx="3241675" cy="2430463"/>
          </a:xfrm>
          <a:ln cap="flat"/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6867659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R</a:t>
            </a:r>
            <a:r>
              <a:rPr lang="fr-CA" dirty="0" err="1" smtClean="0"/>
              <a:t>epresente</a:t>
            </a:r>
            <a:r>
              <a:rPr lang="fr-CA" baseline="0" dirty="0" smtClean="0"/>
              <a:t> la puissance statistique en fonction du niveau de signification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40027053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7996049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37358407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E</a:t>
            </a:r>
            <a:r>
              <a:rPr lang="fr-CA" dirty="0" smtClean="0"/>
              <a:t>st ce qui es le plus</a:t>
            </a:r>
            <a:r>
              <a:rPr lang="fr-CA" baseline="0" dirty="0" smtClean="0"/>
              <a:t> facile a manipuler pour </a:t>
            </a:r>
            <a:r>
              <a:rPr lang="fr-CA" baseline="0" dirty="0" smtClean="0"/>
              <a:t>augmente </a:t>
            </a:r>
            <a:r>
              <a:rPr lang="fr-CA" baseline="0" dirty="0" smtClean="0"/>
              <a:t>la puissance statistique d’un teste.</a:t>
            </a:r>
          </a:p>
          <a:p>
            <a:r>
              <a:rPr lang="fr-FR" baseline="0" dirty="0" err="1" smtClean="0"/>
              <a:t>É</a:t>
            </a:r>
            <a:r>
              <a:rPr lang="fr-CA" baseline="0" dirty="0" err="1" smtClean="0"/>
              <a:t>chantillon</a:t>
            </a:r>
            <a:r>
              <a:rPr lang="fr-CA" baseline="0" dirty="0" smtClean="0"/>
              <a:t> </a:t>
            </a:r>
            <a:r>
              <a:rPr lang="fr-CA" baseline="0" dirty="0" smtClean="0"/>
              <a:t>de grande taille, donne une grande puissance statistique,</a:t>
            </a:r>
          </a:p>
          <a:p>
            <a:r>
              <a:rPr lang="en-US" baseline="0" dirty="0" smtClean="0"/>
              <a:t>P</a:t>
            </a:r>
            <a:r>
              <a:rPr lang="fr-CA" baseline="0" dirty="0" err="1" smtClean="0"/>
              <a:t>etite</a:t>
            </a:r>
            <a:r>
              <a:rPr lang="fr-CA" baseline="0" dirty="0" smtClean="0"/>
              <a:t> taille d’échantillon, la puissance est faible.</a:t>
            </a:r>
          </a:p>
          <a:p>
            <a:endParaRPr lang="fr-CA" baseline="0" dirty="0" smtClean="0"/>
          </a:p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35094979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77888" y="733425"/>
            <a:ext cx="4889500" cy="3667125"/>
          </a:xfrm>
          <a:ln/>
        </p:spPr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85825" y="4643438"/>
            <a:ext cx="4873625" cy="4398962"/>
          </a:xfrm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6661" tIns="48331" rIns="96661" bIns="48331"/>
          <a:lstStyle/>
          <a:p>
            <a:endParaRPr lang="fr-CA" smtClean="0">
              <a:latin typeface="Times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249010998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</a:t>
            </a:r>
            <a:r>
              <a:rPr lang="fr-CA" dirty="0" err="1" smtClean="0"/>
              <a:t>istance</a:t>
            </a:r>
            <a:r>
              <a:rPr lang="fr-CA" dirty="0" smtClean="0"/>
              <a:t> entre</a:t>
            </a:r>
            <a:r>
              <a:rPr lang="fr-CA" baseline="0" dirty="0" smtClean="0"/>
              <a:t> les 2 groupe, puis standardiser.</a:t>
            </a:r>
          </a:p>
          <a:p>
            <a:r>
              <a:rPr lang="en-US" baseline="0" dirty="0" smtClean="0"/>
              <a:t>D</a:t>
            </a:r>
            <a:r>
              <a:rPr lang="fr-CA" baseline="0" dirty="0" smtClean="0"/>
              <a:t>onc on est sensé </a:t>
            </a:r>
            <a:r>
              <a:rPr lang="fr-CA" baseline="0" dirty="0" err="1" smtClean="0"/>
              <a:t>conna</a:t>
            </a:r>
            <a:r>
              <a:rPr lang="ro-RO" baseline="0" dirty="0" smtClean="0"/>
              <a:t>î</a:t>
            </a:r>
            <a:r>
              <a:rPr lang="fr-CA" baseline="0" dirty="0" err="1" smtClean="0"/>
              <a:t>tre</a:t>
            </a:r>
            <a:r>
              <a:rPr lang="fr-CA" baseline="0" dirty="0" smtClean="0"/>
              <a:t> moyenne et dispersion des populations. On peu utiliser des donner </a:t>
            </a:r>
            <a:r>
              <a:rPr lang="fr-CA" baseline="0" dirty="0" smtClean="0"/>
              <a:t>antérieur, </a:t>
            </a:r>
            <a:r>
              <a:rPr lang="fr-CA" baseline="0" dirty="0" smtClean="0"/>
              <a:t>ou encore utiliser ce qu’on s’attend a obtenir pour ce qui a trait de l’importance d’effet, ou prendre celui selon Cohen, qui est le plus approprié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26907119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</a:t>
            </a:r>
            <a:r>
              <a:rPr lang="fr-CA" dirty="0" smtClean="0"/>
              <a:t>est pas</a:t>
            </a:r>
            <a:r>
              <a:rPr lang="fr-CA" baseline="0" dirty="0" smtClean="0"/>
              <a:t> mal tjrs la </a:t>
            </a:r>
            <a:r>
              <a:rPr lang="fr-CA" baseline="0" dirty="0" smtClean="0"/>
              <a:t>première </a:t>
            </a:r>
            <a:r>
              <a:rPr lang="fr-CA" baseline="0" dirty="0" smtClean="0"/>
              <a:t>étape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5170395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</a:t>
            </a:r>
            <a:r>
              <a:rPr lang="fr-CA" dirty="0" smtClean="0"/>
              <a:t>0 est vrai , </a:t>
            </a:r>
            <a:r>
              <a:rPr lang="fr-CA" dirty="0" smtClean="0"/>
              <a:t>c'est </a:t>
            </a:r>
            <a:r>
              <a:rPr lang="fr-CA" dirty="0" smtClean="0"/>
              <a:t>que</a:t>
            </a:r>
            <a:r>
              <a:rPr lang="fr-CA" baseline="0" dirty="0" smtClean="0"/>
              <a:t> le milieu de la classe est 0.</a:t>
            </a:r>
          </a:p>
          <a:p>
            <a:r>
              <a:rPr lang="fr-CA" baseline="0" dirty="0" smtClean="0"/>
              <a:t>Donc h0 est faux, donc le centre de la cloche est </a:t>
            </a:r>
            <a:r>
              <a:rPr lang="fr-CA" baseline="0" dirty="0" smtClean="0"/>
              <a:t>différent, </a:t>
            </a:r>
            <a:r>
              <a:rPr lang="fr-CA" baseline="0" dirty="0" err="1" smtClean="0"/>
              <a:t>exp</a:t>
            </a:r>
            <a:r>
              <a:rPr lang="fr-CA" baseline="0" dirty="0" smtClean="0"/>
              <a:t> 2.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45604233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L</a:t>
            </a:r>
            <a:r>
              <a:rPr lang="fr-CA" dirty="0" smtClean="0"/>
              <a:t>a puissance stat est égale au milieu</a:t>
            </a:r>
            <a:r>
              <a:rPr lang="fr-CA" baseline="0" dirty="0" smtClean="0"/>
              <a:t> de .48 et .52, donc a peu pres .50</a:t>
            </a:r>
          </a:p>
          <a:p>
            <a:endParaRPr lang="fr-CA" baseline="0" dirty="0" smtClean="0"/>
          </a:p>
          <a:p>
            <a:r>
              <a:rPr lang="fr-CA" baseline="0" dirty="0" smtClean="0"/>
              <a:t>De quelle </a:t>
            </a:r>
            <a:r>
              <a:rPr lang="fr-CA" baseline="0" dirty="0" smtClean="0"/>
              <a:t>manière </a:t>
            </a:r>
            <a:r>
              <a:rPr lang="fr-CA" baseline="0" dirty="0" smtClean="0"/>
              <a:t>peut on s’assurer d’Avoir une puissance de .80. Cb de sujet doit ont avoir pour avoir une puissance de .80. On va dans </a:t>
            </a:r>
            <a:r>
              <a:rPr lang="fr-CA" baseline="0" dirty="0" smtClean="0"/>
              <a:t>le </a:t>
            </a:r>
            <a:r>
              <a:rPr lang="fr-CA" baseline="0" dirty="0" smtClean="0"/>
              <a:t>test unilatéral, on prend .8o dans le tableau qui tombe sous un delta de .05. Donc </a:t>
            </a:r>
            <a:r>
              <a:rPr lang="fr-CA" baseline="0" dirty="0" smtClean="0"/>
              <a:t>donc </a:t>
            </a:r>
            <a:r>
              <a:rPr lang="fr-CA" baseline="0" dirty="0" smtClean="0"/>
              <a:t>une delta de 2.5 n=(delta /d)2 : (2.5/.33)2 = 57.4, donc a peut pres 57. 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55573035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 smtClean="0"/>
              <a:t>5% de chance</a:t>
            </a:r>
            <a:r>
              <a:rPr lang="fr-CA" baseline="0" dirty="0" smtClean="0"/>
              <a:t> de se tromper erreur type 1.</a:t>
            </a:r>
          </a:p>
          <a:p>
            <a:r>
              <a:rPr lang="fr-CA" baseline="0" dirty="0" smtClean="0"/>
              <a:t>91 % de </a:t>
            </a:r>
            <a:r>
              <a:rPr lang="fr-CA" baseline="0" dirty="0" smtClean="0"/>
              <a:t>chance </a:t>
            </a:r>
            <a:r>
              <a:rPr lang="fr-CA" baseline="0" dirty="0" smtClean="0"/>
              <a:t>de rejeter lh0 si elle est fausse. On a 91% de chance de voir un </a:t>
            </a:r>
            <a:r>
              <a:rPr lang="fr-CA" baseline="0" dirty="0" smtClean="0"/>
              <a:t>différence </a:t>
            </a:r>
            <a:r>
              <a:rPr lang="fr-CA" baseline="0" dirty="0" smtClean="0"/>
              <a:t>si elle existe.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46739461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Q</a:t>
            </a:r>
            <a:r>
              <a:rPr lang="fr-CA" dirty="0" err="1" smtClean="0"/>
              <a:t>uand</a:t>
            </a:r>
            <a:r>
              <a:rPr lang="fr-CA" baseline="0" dirty="0" smtClean="0"/>
              <a:t> on vari la taille de l’échantillon. 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421148795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dirty="0" smtClean="0"/>
              <a:t>On </a:t>
            </a:r>
            <a:r>
              <a:rPr lang="fr-CA" dirty="0" smtClean="0"/>
              <a:t>commence </a:t>
            </a:r>
            <a:r>
              <a:rPr lang="fr-CA" dirty="0" smtClean="0"/>
              <a:t>par </a:t>
            </a:r>
            <a:r>
              <a:rPr lang="fr-CA" dirty="0" smtClean="0"/>
              <a:t>déterminer</a:t>
            </a:r>
            <a:r>
              <a:rPr lang="fr-CA" baseline="0" dirty="0" smtClean="0"/>
              <a:t> </a:t>
            </a:r>
            <a:r>
              <a:rPr lang="fr-CA" baseline="0" dirty="0" smtClean="0"/>
              <a:t>la valeur de delta qui est 2.8. </a:t>
            </a:r>
          </a:p>
          <a:p>
            <a:r>
              <a:rPr lang="fr-CA" baseline="0" dirty="0" smtClean="0"/>
              <a:t>Donc on </a:t>
            </a:r>
            <a:r>
              <a:rPr lang="fr-CA" baseline="0" dirty="0" smtClean="0"/>
              <a:t>calculer </a:t>
            </a:r>
            <a:r>
              <a:rPr lang="fr-CA" baseline="0" dirty="0" smtClean="0"/>
              <a:t>la formule.</a:t>
            </a:r>
          </a:p>
          <a:p>
            <a:r>
              <a:rPr lang="fr-CA" baseline="0" dirty="0" smtClean="0"/>
              <a:t>Donc pour un </a:t>
            </a:r>
            <a:r>
              <a:rPr lang="fr-CA" baseline="0" dirty="0" err="1" smtClean="0"/>
              <a:t>echant</a:t>
            </a:r>
            <a:r>
              <a:rPr lang="fr-CA" baseline="0" dirty="0" smtClean="0"/>
              <a:t> de 31 sujet, on a 80 % de chance de voir une </a:t>
            </a:r>
            <a:r>
              <a:rPr lang="fr-CA" baseline="0" dirty="0" smtClean="0"/>
              <a:t>différence </a:t>
            </a:r>
            <a:r>
              <a:rPr lang="fr-CA" baseline="0" dirty="0" smtClean="0"/>
              <a:t>de 50$ entre les 2, si elle existe.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40086235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</a:t>
            </a:r>
            <a:r>
              <a:rPr lang="fr-CA" dirty="0" smtClean="0"/>
              <a:t>onc le calcule</a:t>
            </a:r>
            <a:r>
              <a:rPr lang="fr-CA" baseline="0" dirty="0" smtClean="0"/>
              <a:t> de D </a:t>
            </a:r>
            <a:r>
              <a:rPr lang="fr-CA" baseline="0" dirty="0" smtClean="0"/>
              <a:t>c'est </a:t>
            </a:r>
            <a:r>
              <a:rPr lang="fr-CA" baseline="0" dirty="0" smtClean="0"/>
              <a:t>de trouver la </a:t>
            </a:r>
            <a:r>
              <a:rPr lang="fr-CA" baseline="0" dirty="0" smtClean="0"/>
              <a:t>différence entre </a:t>
            </a:r>
            <a:r>
              <a:rPr lang="fr-CA" baseline="0" dirty="0" smtClean="0"/>
              <a:t>les 2 moyenne 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24840585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7581809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93619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90868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532341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828800"/>
            <a:ext cx="38481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10100" y="1828800"/>
            <a:ext cx="38481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42542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9458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4063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81075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92480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903440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25298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96050" y="152400"/>
            <a:ext cx="1962150" cy="5791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52400"/>
            <a:ext cx="5734050" cy="5791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51949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6400" y="152400"/>
            <a:ext cx="6781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828800"/>
            <a:ext cx="38481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4610100" y="1828800"/>
            <a:ext cx="3848100" cy="4114800"/>
          </a:xfrm>
        </p:spPr>
        <p:txBody>
          <a:bodyPr/>
          <a:lstStyle/>
          <a:p>
            <a:pPr lvl="0"/>
            <a:endParaRPr lang="en-US" noProof="0" smtClean="0"/>
          </a:p>
        </p:txBody>
      </p:sp>
    </p:spTree>
    <p:extLst>
      <p:ext uri="{BB962C8B-B14F-4D97-AF65-F5344CB8AC3E}">
        <p14:creationId xmlns:p14="http://schemas.microsoft.com/office/powerpoint/2010/main" val="4881248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6400" y="152400"/>
            <a:ext cx="6781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09600" y="1828800"/>
            <a:ext cx="7848600" cy="4114800"/>
          </a:xfrm>
        </p:spPr>
        <p:txBody>
          <a:bodyPr/>
          <a:lstStyle/>
          <a:p>
            <a:pPr lvl="0"/>
            <a:endParaRPr lang="en-US" noProof="0" smtClean="0"/>
          </a:p>
        </p:txBody>
      </p:sp>
    </p:spTree>
    <p:extLst>
      <p:ext uri="{BB962C8B-B14F-4D97-AF65-F5344CB8AC3E}">
        <p14:creationId xmlns:p14="http://schemas.microsoft.com/office/powerpoint/2010/main" val="15421795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6400" y="152400"/>
            <a:ext cx="6781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828800"/>
            <a:ext cx="38481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10100" y="1828800"/>
            <a:ext cx="38481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36544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1676400" y="152400"/>
            <a:ext cx="6781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09600" y="1828800"/>
            <a:ext cx="38481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10100" y="1828800"/>
            <a:ext cx="38481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09600" y="3962400"/>
            <a:ext cx="38481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10100" y="3962400"/>
            <a:ext cx="38481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45706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6400" y="152400"/>
            <a:ext cx="6781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828800"/>
            <a:ext cx="38481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10100" y="1828800"/>
            <a:ext cx="38481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365198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609600" y="152400"/>
            <a:ext cx="7848600" cy="579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78772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676400" y="152400"/>
            <a:ext cx="6781800" cy="1143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0488" tIns="44450" rIns="90488" bIns="4445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828800"/>
            <a:ext cx="7848600" cy="411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0" y="1428750"/>
            <a:ext cx="9132888" cy="73025"/>
          </a:xfrm>
          <a:prstGeom prst="rect">
            <a:avLst/>
          </a:prstGeom>
          <a:solidFill>
            <a:schemeClr val="hlink"/>
          </a:solidFill>
          <a:ln w="12700">
            <a:noFill/>
            <a:miter lim="800000"/>
            <a:headEnd/>
            <a:tailEnd/>
          </a:ln>
          <a:effectLst>
            <a:outerShdw dist="77251" dir="567739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1543050"/>
            <a:ext cx="9132888" cy="38100"/>
          </a:xfrm>
          <a:prstGeom prst="rect">
            <a:avLst/>
          </a:prstGeom>
          <a:solidFill>
            <a:srgbClr val="D989B8"/>
          </a:solidFill>
          <a:ln w="12700">
            <a:noFill/>
            <a:miter lim="800000"/>
            <a:headEnd/>
            <a:tailEnd/>
          </a:ln>
          <a:effectLst>
            <a:outerShdw dist="80322" dir="1106097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US">
              <a:latin typeface="Arial" pitchFamily="34" charset="0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8153400" y="6324600"/>
            <a:ext cx="490538" cy="393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lIns="90488" tIns="44450" rIns="90488" bIns="44450">
            <a:spAutoFit/>
          </a:bodyPr>
          <a:lstStyle/>
          <a:p>
            <a:pPr>
              <a:defRPr/>
            </a:pPr>
            <a:fld id="{764368B4-33E1-4E9B-898B-FE0898008807}" type="slidenum">
              <a:rPr lang="en-US" sz="200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pPr>
                <a:defRPr/>
              </a:pPr>
              <a:t>‹#›</a:t>
            </a:fld>
            <a:endParaRPr lang="en-US" sz="2000"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txStyles>
    <p:titleStyle>
      <a:lvl1pPr algn="ctr" rtl="0" eaLnBrk="0" fontAlgn="base" hangingPunct="0">
        <a:lnSpc>
          <a:spcPct val="95000"/>
        </a:lnSpc>
        <a:spcBef>
          <a:spcPct val="0"/>
        </a:spcBef>
        <a:spcAft>
          <a:spcPct val="0"/>
        </a:spcAft>
        <a:defRPr sz="44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lnSpc>
          <a:spcPct val="95000"/>
        </a:lnSpc>
        <a:spcBef>
          <a:spcPct val="0"/>
        </a:spcBef>
        <a:spcAft>
          <a:spcPct val="0"/>
        </a:spcAft>
        <a:defRPr sz="44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Book Antiqua" pitchFamily="18" charset="0"/>
        </a:defRPr>
      </a:lvl2pPr>
      <a:lvl3pPr algn="ctr" rtl="0" eaLnBrk="0" fontAlgn="base" hangingPunct="0">
        <a:lnSpc>
          <a:spcPct val="95000"/>
        </a:lnSpc>
        <a:spcBef>
          <a:spcPct val="0"/>
        </a:spcBef>
        <a:spcAft>
          <a:spcPct val="0"/>
        </a:spcAft>
        <a:defRPr sz="44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Book Antiqua" pitchFamily="18" charset="0"/>
        </a:defRPr>
      </a:lvl3pPr>
      <a:lvl4pPr algn="ctr" rtl="0" eaLnBrk="0" fontAlgn="base" hangingPunct="0">
        <a:lnSpc>
          <a:spcPct val="95000"/>
        </a:lnSpc>
        <a:spcBef>
          <a:spcPct val="0"/>
        </a:spcBef>
        <a:spcAft>
          <a:spcPct val="0"/>
        </a:spcAft>
        <a:defRPr sz="44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Book Antiqua" pitchFamily="18" charset="0"/>
        </a:defRPr>
      </a:lvl4pPr>
      <a:lvl5pPr algn="ctr" rtl="0" eaLnBrk="0" fontAlgn="base" hangingPunct="0">
        <a:lnSpc>
          <a:spcPct val="95000"/>
        </a:lnSpc>
        <a:spcBef>
          <a:spcPct val="0"/>
        </a:spcBef>
        <a:spcAft>
          <a:spcPct val="0"/>
        </a:spcAft>
        <a:defRPr sz="44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Book Antiqua" pitchFamily="18" charset="0"/>
        </a:defRPr>
      </a:lvl5pPr>
      <a:lvl6pPr marL="457200" algn="ctr" rtl="0" eaLnBrk="0" fontAlgn="base" hangingPunct="0">
        <a:lnSpc>
          <a:spcPct val="95000"/>
        </a:lnSpc>
        <a:spcBef>
          <a:spcPct val="0"/>
        </a:spcBef>
        <a:spcAft>
          <a:spcPct val="0"/>
        </a:spcAft>
        <a:defRPr sz="44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Book Antiqua" pitchFamily="18" charset="0"/>
        </a:defRPr>
      </a:lvl6pPr>
      <a:lvl7pPr marL="914400" algn="ctr" rtl="0" eaLnBrk="0" fontAlgn="base" hangingPunct="0">
        <a:lnSpc>
          <a:spcPct val="95000"/>
        </a:lnSpc>
        <a:spcBef>
          <a:spcPct val="0"/>
        </a:spcBef>
        <a:spcAft>
          <a:spcPct val="0"/>
        </a:spcAft>
        <a:defRPr sz="44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Book Antiqua" pitchFamily="18" charset="0"/>
        </a:defRPr>
      </a:lvl7pPr>
      <a:lvl8pPr marL="1371600" algn="ctr" rtl="0" eaLnBrk="0" fontAlgn="base" hangingPunct="0">
        <a:lnSpc>
          <a:spcPct val="95000"/>
        </a:lnSpc>
        <a:spcBef>
          <a:spcPct val="0"/>
        </a:spcBef>
        <a:spcAft>
          <a:spcPct val="0"/>
        </a:spcAft>
        <a:defRPr sz="44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Book Antiqua" pitchFamily="18" charset="0"/>
        </a:defRPr>
      </a:lvl8pPr>
      <a:lvl9pPr marL="1828800" algn="ctr" rtl="0" eaLnBrk="0" fontAlgn="base" hangingPunct="0">
        <a:lnSpc>
          <a:spcPct val="95000"/>
        </a:lnSpc>
        <a:spcBef>
          <a:spcPct val="0"/>
        </a:spcBef>
        <a:spcAft>
          <a:spcPct val="0"/>
        </a:spcAft>
        <a:defRPr sz="44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Book Antiqua" pitchFamily="18" charset="0"/>
        </a:defRPr>
      </a:lvl9pPr>
    </p:titleStyle>
    <p:bodyStyle>
      <a:lvl1pPr marL="571500" indent="-5715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9715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31445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65000"/>
        <a:buFont typeface="Wingdings" pitchFamily="2" charset="2"/>
        <a:buChar char="l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5735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Monotype Sort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100000"/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100000"/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100000"/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100000"/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100000"/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1.png"/><Relationship Id="rId1" Type="http://schemas.microsoft.com/office/2007/relationships/media" Target="../media/media1.mp4"/><Relationship Id="rId2" Type="http://schemas.openxmlformats.org/officeDocument/2006/relationships/video" Target="../media/media1.mp4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2.png"/><Relationship Id="rId1" Type="http://schemas.microsoft.com/office/2007/relationships/media" Target="../media/media2.mp4"/><Relationship Id="rId2" Type="http://schemas.openxmlformats.org/officeDocument/2006/relationships/video" Target="../media/media2.mp4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3.png"/><Relationship Id="rId1" Type="http://schemas.microsoft.com/office/2007/relationships/media" Target="../media/media3.mp4"/><Relationship Id="rId2" Type="http://schemas.openxmlformats.org/officeDocument/2006/relationships/video" Target="../media/media3.mp4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4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4" Type="http://schemas.openxmlformats.org/officeDocument/2006/relationships/oleObject" Target="../embeddings/oleObject1.bin"/><Relationship Id="rId5" Type="http://schemas.openxmlformats.org/officeDocument/2006/relationships/image" Target="../media/image13.wmf"/><Relationship Id="rId6" Type="http://schemas.openxmlformats.org/officeDocument/2006/relationships/image" Target="../media/image14.png"/><Relationship Id="rId7" Type="http://schemas.openxmlformats.org/officeDocument/2006/relationships/image" Target="../media/image15.png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4" Type="http://schemas.openxmlformats.org/officeDocument/2006/relationships/oleObject" Target="../embeddings/oleObject2.bin"/><Relationship Id="rId5" Type="http://schemas.openxmlformats.org/officeDocument/2006/relationships/image" Target="../media/image16.wmf"/><Relationship Id="rId1" Type="http://schemas.openxmlformats.org/officeDocument/2006/relationships/vmlDrawing" Target="../drawings/vmlDrawing2.vml"/><Relationship Id="rId2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4" Type="http://schemas.openxmlformats.org/officeDocument/2006/relationships/oleObject" Target="../embeddings/oleObject3.bin"/><Relationship Id="rId5" Type="http://schemas.openxmlformats.org/officeDocument/2006/relationships/image" Target="../media/image17.wmf"/><Relationship Id="rId6" Type="http://schemas.openxmlformats.org/officeDocument/2006/relationships/oleObject" Target="../embeddings/oleObject4.bin"/><Relationship Id="rId7" Type="http://schemas.openxmlformats.org/officeDocument/2006/relationships/image" Target="../media/image18.wmf"/><Relationship Id="rId1" Type="http://schemas.openxmlformats.org/officeDocument/2006/relationships/vmlDrawing" Target="../drawings/vmlDrawing3.vml"/><Relationship Id="rId2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4" Type="http://schemas.openxmlformats.org/officeDocument/2006/relationships/oleObject" Target="../embeddings/oleObject5.bin"/><Relationship Id="rId5" Type="http://schemas.openxmlformats.org/officeDocument/2006/relationships/image" Target="../media/image19.wmf"/><Relationship Id="rId1" Type="http://schemas.openxmlformats.org/officeDocument/2006/relationships/vmlDrawing" Target="../drawings/vmlDrawing4.vml"/><Relationship Id="rId2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4" Type="http://schemas.openxmlformats.org/officeDocument/2006/relationships/image" Target="../media/image20.wmf"/><Relationship Id="rId1" Type="http://schemas.openxmlformats.org/officeDocument/2006/relationships/vmlDrawing" Target="../drawings/vmlDrawing5.vml"/><Relationship Id="rId2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4" Type="http://schemas.openxmlformats.org/officeDocument/2006/relationships/image" Target="../media/image21.jpeg"/><Relationship Id="rId5" Type="http://schemas.openxmlformats.org/officeDocument/2006/relationships/oleObject" Target="../embeddings/oleObject7.bin"/><Relationship Id="rId6" Type="http://schemas.openxmlformats.org/officeDocument/2006/relationships/image" Target="../media/image20.wmf"/><Relationship Id="rId1" Type="http://schemas.openxmlformats.org/officeDocument/2006/relationships/vmlDrawing" Target="../drawings/vmlDrawing6.vml"/><Relationship Id="rId2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4" Type="http://schemas.openxmlformats.org/officeDocument/2006/relationships/oleObject" Target="../embeddings/oleObject8.bin"/><Relationship Id="rId5" Type="http://schemas.openxmlformats.org/officeDocument/2006/relationships/image" Target="../media/image22.wmf"/><Relationship Id="rId1" Type="http://schemas.openxmlformats.org/officeDocument/2006/relationships/vmlDrawing" Target="../drawings/vmlDrawing7.vml"/><Relationship Id="rId2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4" Type="http://schemas.openxmlformats.org/officeDocument/2006/relationships/oleObject" Target="../embeddings/oleObject9.bin"/><Relationship Id="rId5" Type="http://schemas.openxmlformats.org/officeDocument/2006/relationships/image" Target="../media/image23.wmf"/><Relationship Id="rId6" Type="http://schemas.openxmlformats.org/officeDocument/2006/relationships/image" Target="../media/image21.jpeg"/><Relationship Id="rId1" Type="http://schemas.openxmlformats.org/officeDocument/2006/relationships/vmlDrawing" Target="../drawings/vmlDrawing8.vml"/><Relationship Id="rId2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1" Type="http://schemas.openxmlformats.org/officeDocument/2006/relationships/oleObject" Target="../embeddings/oleObject13.bin"/><Relationship Id="rId12" Type="http://schemas.openxmlformats.org/officeDocument/2006/relationships/image" Target="../media/image27.wmf"/><Relationship Id="rId13" Type="http://schemas.openxmlformats.org/officeDocument/2006/relationships/oleObject" Target="../embeddings/oleObject14.bin"/><Relationship Id="rId14" Type="http://schemas.openxmlformats.org/officeDocument/2006/relationships/image" Target="../media/image28.wmf"/><Relationship Id="rId1" Type="http://schemas.openxmlformats.org/officeDocument/2006/relationships/vmlDrawing" Target="../drawings/vmlDrawing9.vml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8.xml"/><Relationship Id="rId4" Type="http://schemas.openxmlformats.org/officeDocument/2006/relationships/oleObject" Target="../embeddings/oleObject10.bin"/><Relationship Id="rId5" Type="http://schemas.openxmlformats.org/officeDocument/2006/relationships/image" Target="../media/image24.wmf"/><Relationship Id="rId6" Type="http://schemas.openxmlformats.org/officeDocument/2006/relationships/image" Target="../media/image21.jpeg"/><Relationship Id="rId7" Type="http://schemas.openxmlformats.org/officeDocument/2006/relationships/oleObject" Target="../embeddings/oleObject11.bin"/><Relationship Id="rId8" Type="http://schemas.openxmlformats.org/officeDocument/2006/relationships/image" Target="../media/image25.wmf"/><Relationship Id="rId9" Type="http://schemas.openxmlformats.org/officeDocument/2006/relationships/oleObject" Target="../embeddings/oleObject12.bin"/><Relationship Id="rId10" Type="http://schemas.openxmlformats.org/officeDocument/2006/relationships/image" Target="../media/image26.w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4" Type="http://schemas.openxmlformats.org/officeDocument/2006/relationships/oleObject" Target="../embeddings/oleObject15.bin"/><Relationship Id="rId5" Type="http://schemas.openxmlformats.org/officeDocument/2006/relationships/image" Target="../media/image29.wmf"/><Relationship Id="rId6" Type="http://schemas.openxmlformats.org/officeDocument/2006/relationships/image" Target="../media/image21.jpeg"/><Relationship Id="rId1" Type="http://schemas.openxmlformats.org/officeDocument/2006/relationships/vmlDrawing" Target="../drawings/vmlDrawing10.vml"/><Relationship Id="rId2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4" Type="http://schemas.openxmlformats.org/officeDocument/2006/relationships/oleObject" Target="../embeddings/oleObject16.bin"/><Relationship Id="rId5" Type="http://schemas.openxmlformats.org/officeDocument/2006/relationships/image" Target="../media/image30.wmf"/><Relationship Id="rId6" Type="http://schemas.openxmlformats.org/officeDocument/2006/relationships/oleObject" Target="../embeddings/oleObject17.bin"/><Relationship Id="rId7" Type="http://schemas.openxmlformats.org/officeDocument/2006/relationships/image" Target="../media/image31.wmf"/><Relationship Id="rId8" Type="http://schemas.openxmlformats.org/officeDocument/2006/relationships/oleObject" Target="../embeddings/oleObject18.bin"/><Relationship Id="rId9" Type="http://schemas.openxmlformats.org/officeDocument/2006/relationships/image" Target="../media/image32.wmf"/><Relationship Id="rId10" Type="http://schemas.openxmlformats.org/officeDocument/2006/relationships/oleObject" Target="../embeddings/oleObject19.bin"/><Relationship Id="rId11" Type="http://schemas.openxmlformats.org/officeDocument/2006/relationships/image" Target="../media/image33.wmf"/><Relationship Id="rId1" Type="http://schemas.openxmlformats.org/officeDocument/2006/relationships/vmlDrawing" Target="../drawings/vmlDrawing11.vml"/><Relationship Id="rId2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4" Type="http://schemas.openxmlformats.org/officeDocument/2006/relationships/oleObject" Target="../embeddings/oleObject20.bin"/><Relationship Id="rId5" Type="http://schemas.openxmlformats.org/officeDocument/2006/relationships/image" Target="../media/image34.wmf"/><Relationship Id="rId1" Type="http://schemas.openxmlformats.org/officeDocument/2006/relationships/vmlDrawing" Target="../drawings/vmlDrawing12.vml"/><Relationship Id="rId2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1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4" Type="http://schemas.openxmlformats.org/officeDocument/2006/relationships/oleObject" Target="../embeddings/oleObject21.bin"/><Relationship Id="rId5" Type="http://schemas.openxmlformats.org/officeDocument/2006/relationships/image" Target="../media/image35.wmf"/><Relationship Id="rId1" Type="http://schemas.openxmlformats.org/officeDocument/2006/relationships/vmlDrawing" Target="../drawings/vmlDrawing13.vml"/><Relationship Id="rId2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2.bin"/><Relationship Id="rId4" Type="http://schemas.openxmlformats.org/officeDocument/2006/relationships/image" Target="../media/image36.wmf"/><Relationship Id="rId1" Type="http://schemas.openxmlformats.org/officeDocument/2006/relationships/vmlDrawing" Target="../drawings/vmlDrawing14.vml"/><Relationship Id="rId2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326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1676400"/>
            <a:ext cx="9144000" cy="1676400"/>
          </a:xfrm>
        </p:spPr>
        <p:txBody>
          <a:bodyPr/>
          <a:lstStyle/>
          <a:p>
            <a:pPr>
              <a:defRPr/>
            </a:pPr>
            <a:r>
              <a:rPr lang="en-US" smtClean="0"/>
              <a:t>La puissance statistique</a:t>
            </a:r>
            <a:endParaRPr lang="en-US" sz="1800" smtClean="0"/>
          </a:p>
        </p:txBody>
      </p:sp>
      <p:sp>
        <p:nvSpPr>
          <p:cNvPr id="52326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>
              <a:defRPr/>
            </a:pPr>
            <a:r>
              <a:rPr lang="en-US" sz="1800" smtClean="0"/>
              <a:t> 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994" name="Rectangle 2"/>
          <p:cNvSpPr>
            <a:spLocks noGrp="1" noChangeArrowheads="1"/>
          </p:cNvSpPr>
          <p:nvPr>
            <p:ph type="title"/>
          </p:nvPr>
        </p:nvSpPr>
        <p:spPr/>
        <p:txBody>
          <a:bodyPr anchorCtr="0"/>
          <a:lstStyle/>
          <a:p>
            <a:pPr>
              <a:defRPr/>
            </a:pPr>
            <a:r>
              <a:rPr lang="fr-CA" sz="4000" smtClean="0"/>
              <a:t>Erreurs possibles dans un test d’hypothèse</a:t>
            </a:r>
            <a:endParaRPr lang="en-US" sz="4000" smtClean="0">
              <a:latin typeface="Arial" pitchFamily="34" charset="0"/>
            </a:endParaRPr>
          </a:p>
        </p:txBody>
      </p:sp>
      <p:sp>
        <p:nvSpPr>
          <p:cNvPr id="2129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342900" indent="-342900">
              <a:lnSpc>
                <a:spcPct val="90000"/>
              </a:lnSpc>
              <a:buFontTx/>
              <a:buNone/>
              <a:defRPr/>
            </a:pPr>
            <a:r>
              <a:rPr lang="fr-CA" sz="2800" dirty="0" smtClean="0"/>
              <a:t>Erreur de type I: </a:t>
            </a:r>
          </a:p>
          <a:p>
            <a:pPr marL="742950" lvl="1">
              <a:lnSpc>
                <a:spcPct val="90000"/>
              </a:lnSpc>
              <a:defRPr/>
            </a:pPr>
            <a:r>
              <a:rPr lang="fr-CA" sz="2000" dirty="0" smtClean="0"/>
              <a:t>rejet de H</a:t>
            </a:r>
            <a:r>
              <a:rPr lang="fr-CA" sz="2000" baseline="-25000" dirty="0" smtClean="0"/>
              <a:t>0</a:t>
            </a:r>
            <a:r>
              <a:rPr lang="fr-CA" sz="2000" dirty="0" smtClean="0"/>
              <a:t> lorsqu’en fait elle est vraie</a:t>
            </a:r>
          </a:p>
          <a:p>
            <a:pPr marL="742950" lvl="1">
              <a:lnSpc>
                <a:spcPct val="90000"/>
              </a:lnSpc>
              <a:defRPr/>
            </a:pPr>
            <a:r>
              <a:rPr lang="fr-CA" sz="2000" dirty="0" smtClean="0"/>
              <a:t>Les conséquences peuvent être graves</a:t>
            </a:r>
          </a:p>
          <a:p>
            <a:pPr marL="742950" lvl="1">
              <a:lnSpc>
                <a:spcPct val="90000"/>
              </a:lnSpc>
              <a:defRPr/>
            </a:pPr>
            <a:r>
              <a:rPr lang="fr-CA" sz="2000" dirty="0" smtClean="0"/>
              <a:t>La probabilité qu’une telle erreur se produise est égale à </a:t>
            </a:r>
            <a:r>
              <a:rPr lang="fr-CA" sz="2000" dirty="0" smtClean="0">
                <a:sym typeface="Symbol" pitchFamily="18" charset="2"/>
              </a:rPr>
              <a:t>α, le niveau de signification</a:t>
            </a:r>
          </a:p>
          <a:p>
            <a:pPr marL="742950" lvl="1">
              <a:lnSpc>
                <a:spcPct val="90000"/>
              </a:lnSpc>
              <a:defRPr/>
            </a:pPr>
            <a:r>
              <a:rPr lang="fr-CA" sz="2000" dirty="0" smtClean="0"/>
              <a:t>Le niveau de signification est fixé par le chercheur (</a:t>
            </a:r>
            <a:r>
              <a:rPr lang="fr-CA" sz="2000" dirty="0">
                <a:sym typeface="Symbol" pitchFamily="18" charset="2"/>
              </a:rPr>
              <a:t>α=</a:t>
            </a:r>
            <a:r>
              <a:rPr lang="fr-CA" sz="2000" dirty="0" smtClean="0">
                <a:sym typeface="Symbol" pitchFamily="18" charset="2"/>
              </a:rPr>
              <a:t>0.05, </a:t>
            </a:r>
            <a:r>
              <a:rPr lang="fr-CA" sz="2000" dirty="0">
                <a:sym typeface="Symbol" pitchFamily="18" charset="2"/>
              </a:rPr>
              <a:t>α=</a:t>
            </a:r>
            <a:r>
              <a:rPr lang="fr-CA" sz="2000" dirty="0" smtClean="0">
                <a:sym typeface="Symbol" pitchFamily="18" charset="2"/>
              </a:rPr>
              <a:t>0.01 ou </a:t>
            </a:r>
            <a:r>
              <a:rPr lang="fr-CA" sz="2000" dirty="0">
                <a:sym typeface="Symbol" pitchFamily="18" charset="2"/>
              </a:rPr>
              <a:t>α=</a:t>
            </a:r>
            <a:r>
              <a:rPr lang="fr-CA" sz="2000" dirty="0" smtClean="0">
                <a:sym typeface="Symbol" pitchFamily="18" charset="2"/>
              </a:rPr>
              <a:t>0.001)</a:t>
            </a:r>
          </a:p>
          <a:p>
            <a:pPr marL="342900" indent="-342900">
              <a:lnSpc>
                <a:spcPct val="90000"/>
              </a:lnSpc>
              <a:buFontTx/>
              <a:buNone/>
              <a:defRPr/>
            </a:pPr>
            <a:r>
              <a:rPr lang="fr-CA" sz="2800" dirty="0" smtClean="0"/>
              <a:t>Erreur de type II: </a:t>
            </a:r>
          </a:p>
          <a:p>
            <a:pPr marL="742950" lvl="1">
              <a:lnSpc>
                <a:spcPct val="90000"/>
              </a:lnSpc>
              <a:defRPr/>
            </a:pPr>
            <a:r>
              <a:rPr lang="fr-CA" sz="2000" dirty="0" smtClean="0"/>
              <a:t>non-rejet de H</a:t>
            </a:r>
            <a:r>
              <a:rPr lang="fr-CA" sz="2000" baseline="-25000" dirty="0" smtClean="0"/>
              <a:t>0</a:t>
            </a:r>
            <a:r>
              <a:rPr lang="fr-CA" sz="2000" dirty="0" smtClean="0"/>
              <a:t> lorsqu’en fait elle est fausse</a:t>
            </a:r>
          </a:p>
          <a:p>
            <a:pPr marL="742950" lvl="1">
              <a:lnSpc>
                <a:spcPct val="90000"/>
              </a:lnSpc>
              <a:defRPr/>
            </a:pPr>
            <a:r>
              <a:rPr lang="fr-CA" sz="2000" dirty="0" smtClean="0"/>
              <a:t>La probabilité qu’une telle erreur se produise est égale à </a:t>
            </a:r>
            <a:r>
              <a:rPr lang="fr-CA" sz="2000" dirty="0" smtClean="0">
                <a:sym typeface="Symbol" pitchFamily="18" charset="2"/>
              </a:rPr>
              <a:t>β</a:t>
            </a:r>
          </a:p>
          <a:p>
            <a:pPr marL="742950" lvl="1">
              <a:lnSpc>
                <a:spcPct val="90000"/>
              </a:lnSpc>
              <a:defRPr/>
            </a:pPr>
            <a:r>
              <a:rPr lang="fr-CA" sz="2000" dirty="0">
                <a:sym typeface="Symbol" pitchFamily="18" charset="2"/>
              </a:rPr>
              <a:t>β </a:t>
            </a:r>
            <a:r>
              <a:rPr lang="fr-CA" sz="2000" dirty="0" smtClean="0">
                <a:sym typeface="Symbol" pitchFamily="18" charset="2"/>
              </a:rPr>
              <a:t>est influencé par la taille de l’échantillon, la dispersion des scores, l’importance de l’effet</a:t>
            </a:r>
          </a:p>
          <a:p>
            <a:pPr marL="742950" lvl="1">
              <a:lnSpc>
                <a:spcPct val="90000"/>
              </a:lnSpc>
              <a:defRPr/>
            </a:pPr>
            <a:endParaRPr lang="en-US" sz="2000" dirty="0" smtClean="0">
              <a:sym typeface="Symbol" pitchFamily="18" charset="2"/>
            </a:endParaRPr>
          </a:p>
        </p:txBody>
      </p: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4290" name="Rectangle 2"/>
          <p:cNvSpPr>
            <a:spLocks noGrp="1" noChangeArrowheads="1"/>
          </p:cNvSpPr>
          <p:nvPr>
            <p:ph type="title"/>
          </p:nvPr>
        </p:nvSpPr>
        <p:spPr>
          <a:xfrm>
            <a:off x="1801813" y="449263"/>
            <a:ext cx="5305425" cy="669925"/>
          </a:xfrm>
        </p:spPr>
        <p:txBody>
          <a:bodyPr anchorCtr="0"/>
          <a:lstStyle/>
          <a:p>
            <a:pPr>
              <a:defRPr/>
            </a:pPr>
            <a:r>
              <a:rPr lang="en-US" sz="3600" b="0" smtClean="0">
                <a:latin typeface="Arial" pitchFamily="34" charset="0"/>
              </a:rPr>
              <a:t>Erreurs possibles dans un test d</a:t>
            </a:r>
            <a:r>
              <a:rPr lang="fr-CA" sz="3600" b="0" smtClean="0">
                <a:latin typeface="Arial" pitchFamily="34" charset="0"/>
              </a:rPr>
              <a:t>’hypothèse</a:t>
            </a:r>
            <a:r>
              <a:rPr lang="en-US" sz="3600" b="0" smtClean="0">
                <a:latin typeface="Arial" pitchFamily="34" charset="0"/>
              </a:rPr>
              <a:t> </a:t>
            </a:r>
          </a:p>
        </p:txBody>
      </p:sp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5808663" y="1731963"/>
            <a:ext cx="930275" cy="363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fr-CA" sz="1800" b="1">
                <a:solidFill>
                  <a:schemeClr val="hlink"/>
                </a:solidFill>
              </a:rPr>
              <a:t>Réalité</a:t>
            </a:r>
            <a:endParaRPr lang="en-US" sz="1800" b="1">
              <a:solidFill>
                <a:schemeClr val="hlink"/>
              </a:solidFill>
            </a:endParaRPr>
          </a:p>
        </p:txBody>
      </p:sp>
      <p:sp>
        <p:nvSpPr>
          <p:cNvPr id="22532" name="Freeform 4"/>
          <p:cNvSpPr>
            <a:spLocks noChangeArrowheads="1"/>
          </p:cNvSpPr>
          <p:nvPr/>
        </p:nvSpPr>
        <p:spPr bwMode="auto">
          <a:xfrm>
            <a:off x="4330700" y="2201863"/>
            <a:ext cx="3924300" cy="7937"/>
          </a:xfrm>
          <a:custGeom>
            <a:avLst/>
            <a:gdLst>
              <a:gd name="T0" fmla="*/ 0 w 2472"/>
              <a:gd name="T1" fmla="*/ 2147483647 h 5"/>
              <a:gd name="T2" fmla="*/ 2147483647 w 2472"/>
              <a:gd name="T3" fmla="*/ 0 h 5"/>
              <a:gd name="T4" fmla="*/ 0 60000 65536"/>
              <a:gd name="T5" fmla="*/ 0 60000 65536"/>
              <a:gd name="T6" fmla="*/ 0 w 2472"/>
              <a:gd name="T7" fmla="*/ 0 h 5"/>
              <a:gd name="T8" fmla="*/ 2472 w 2472"/>
              <a:gd name="T9" fmla="*/ 5 h 5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2472" h="5">
                <a:moveTo>
                  <a:pt x="0" y="5"/>
                </a:moveTo>
                <a:lnTo>
                  <a:pt x="2472" y="0"/>
                </a:lnTo>
              </a:path>
            </a:pathLst>
          </a:cu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2533" name="Freeform 5"/>
          <p:cNvSpPr>
            <a:spLocks noChangeArrowheads="1"/>
          </p:cNvSpPr>
          <p:nvPr/>
        </p:nvSpPr>
        <p:spPr bwMode="auto">
          <a:xfrm>
            <a:off x="977900" y="6308725"/>
            <a:ext cx="7285038" cy="1588"/>
          </a:xfrm>
          <a:custGeom>
            <a:avLst/>
            <a:gdLst>
              <a:gd name="T0" fmla="*/ 0 w 4589"/>
              <a:gd name="T1" fmla="*/ 0 h 1"/>
              <a:gd name="T2" fmla="*/ 2147483647 w 4589"/>
              <a:gd name="T3" fmla="*/ 0 h 1"/>
              <a:gd name="T4" fmla="*/ 0 60000 65536"/>
              <a:gd name="T5" fmla="*/ 0 60000 65536"/>
              <a:gd name="T6" fmla="*/ 0 w 4589"/>
              <a:gd name="T7" fmla="*/ 0 h 1"/>
              <a:gd name="T8" fmla="*/ 4589 w 4589"/>
              <a:gd name="T9" fmla="*/ 1 h 1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4589" h="1">
                <a:moveTo>
                  <a:pt x="0" y="0"/>
                </a:moveTo>
                <a:lnTo>
                  <a:pt x="4589" y="0"/>
                </a:lnTo>
              </a:path>
            </a:pathLst>
          </a:cu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2534" name="Line 6"/>
          <p:cNvSpPr>
            <a:spLocks noChangeShapeType="1"/>
          </p:cNvSpPr>
          <p:nvPr/>
        </p:nvSpPr>
        <p:spPr bwMode="auto">
          <a:xfrm>
            <a:off x="977900" y="3400425"/>
            <a:ext cx="7275513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2535" name="Line 7"/>
          <p:cNvSpPr>
            <a:spLocks noChangeShapeType="1"/>
          </p:cNvSpPr>
          <p:nvPr/>
        </p:nvSpPr>
        <p:spPr bwMode="auto">
          <a:xfrm flipV="1">
            <a:off x="2012950" y="4911725"/>
            <a:ext cx="6240463" cy="2222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2536" name="Line 8"/>
          <p:cNvSpPr>
            <a:spLocks noChangeShapeType="1"/>
          </p:cNvSpPr>
          <p:nvPr/>
        </p:nvSpPr>
        <p:spPr bwMode="auto">
          <a:xfrm>
            <a:off x="8259763" y="2193925"/>
            <a:ext cx="0" cy="410845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2537" name="Line 9"/>
          <p:cNvSpPr>
            <a:spLocks noChangeShapeType="1"/>
          </p:cNvSpPr>
          <p:nvPr/>
        </p:nvSpPr>
        <p:spPr bwMode="auto">
          <a:xfrm>
            <a:off x="6340475" y="2212975"/>
            <a:ext cx="0" cy="410845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2538" name="Line 10"/>
          <p:cNvSpPr>
            <a:spLocks noChangeShapeType="1"/>
          </p:cNvSpPr>
          <p:nvPr/>
        </p:nvSpPr>
        <p:spPr bwMode="auto">
          <a:xfrm>
            <a:off x="4343400" y="2209800"/>
            <a:ext cx="0" cy="410527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2539" name="Line 11"/>
          <p:cNvSpPr>
            <a:spLocks noChangeShapeType="1"/>
          </p:cNvSpPr>
          <p:nvPr/>
        </p:nvSpPr>
        <p:spPr bwMode="auto">
          <a:xfrm>
            <a:off x="1985963" y="3409950"/>
            <a:ext cx="1587" cy="291782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grpSp>
        <p:nvGrpSpPr>
          <p:cNvPr id="2" name="Group 12"/>
          <p:cNvGrpSpPr>
            <a:grpSpLocks/>
          </p:cNvGrpSpPr>
          <p:nvPr/>
        </p:nvGrpSpPr>
        <p:grpSpPr bwMode="auto">
          <a:xfrm>
            <a:off x="2057400" y="3886200"/>
            <a:ext cx="2200275" cy="2065338"/>
            <a:chOff x="1296" y="2448"/>
            <a:chExt cx="1386" cy="1301"/>
          </a:xfrm>
        </p:grpSpPr>
        <p:sp>
          <p:nvSpPr>
            <p:cNvPr id="22552" name="Rectangle 13"/>
            <p:cNvSpPr>
              <a:spLocks noChangeArrowheads="1"/>
            </p:cNvSpPr>
            <p:nvPr/>
          </p:nvSpPr>
          <p:spPr bwMode="auto">
            <a:xfrm>
              <a:off x="1344" y="2448"/>
              <a:ext cx="1338" cy="4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>
                <a:spcBef>
                  <a:spcPct val="20000"/>
                </a:spcBef>
              </a:pPr>
              <a:r>
                <a:rPr lang="fr-CA" sz="1800" b="1"/>
                <a:t>On rejette</a:t>
              </a:r>
            </a:p>
            <a:p>
              <a:pPr algn="ctr">
                <a:spcBef>
                  <a:spcPct val="20000"/>
                </a:spcBef>
              </a:pPr>
              <a:r>
                <a:rPr lang="fr-CA" sz="1800" b="1"/>
                <a:t>L’hypothèse nulle</a:t>
              </a:r>
              <a:endParaRPr lang="en-US" sz="1800" b="1"/>
            </a:p>
          </p:txBody>
        </p:sp>
        <p:sp>
          <p:nvSpPr>
            <p:cNvPr id="22553" name="Rectangle 14"/>
            <p:cNvSpPr>
              <a:spLocks noChangeArrowheads="1"/>
            </p:cNvSpPr>
            <p:nvPr/>
          </p:nvSpPr>
          <p:spPr bwMode="auto">
            <a:xfrm>
              <a:off x="1296" y="3312"/>
              <a:ext cx="1338" cy="4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>
                <a:spcBef>
                  <a:spcPct val="20000"/>
                </a:spcBef>
              </a:pPr>
              <a:r>
                <a:rPr lang="fr-CA" sz="1800" b="1"/>
                <a:t>On ne rejette pas</a:t>
              </a:r>
            </a:p>
            <a:p>
              <a:pPr algn="ctr">
                <a:spcBef>
                  <a:spcPct val="20000"/>
                </a:spcBef>
              </a:pPr>
              <a:r>
                <a:rPr lang="fr-CA" sz="1800" b="1"/>
                <a:t>L’hypothèse nulle</a:t>
              </a:r>
              <a:endParaRPr lang="en-US" sz="1800" b="1"/>
            </a:p>
          </p:txBody>
        </p:sp>
      </p:grpSp>
      <p:grpSp>
        <p:nvGrpSpPr>
          <p:cNvPr id="3" name="Group 15"/>
          <p:cNvGrpSpPr>
            <a:grpSpLocks/>
          </p:cNvGrpSpPr>
          <p:nvPr/>
        </p:nvGrpSpPr>
        <p:grpSpPr bwMode="auto">
          <a:xfrm>
            <a:off x="4495800" y="2438400"/>
            <a:ext cx="3749675" cy="693738"/>
            <a:chOff x="2832" y="1536"/>
            <a:chExt cx="2362" cy="437"/>
          </a:xfrm>
        </p:grpSpPr>
        <p:sp>
          <p:nvSpPr>
            <p:cNvPr id="22550" name="Rectangle 16"/>
            <p:cNvSpPr>
              <a:spLocks noChangeArrowheads="1"/>
            </p:cNvSpPr>
            <p:nvPr/>
          </p:nvSpPr>
          <p:spPr bwMode="auto">
            <a:xfrm>
              <a:off x="2832" y="1536"/>
              <a:ext cx="1090" cy="4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>
                <a:spcBef>
                  <a:spcPct val="20000"/>
                </a:spcBef>
              </a:pPr>
              <a:r>
                <a:rPr lang="fr-CA" sz="1800" b="1"/>
                <a:t>L’hypothèse</a:t>
              </a:r>
            </a:p>
            <a:p>
              <a:pPr algn="ctr">
                <a:spcBef>
                  <a:spcPct val="20000"/>
                </a:spcBef>
              </a:pPr>
              <a:r>
                <a:rPr lang="fr-CA" sz="1800" b="1"/>
                <a:t>Nulle est vraie</a:t>
              </a:r>
              <a:endParaRPr lang="en-US" sz="1800" b="1"/>
            </a:p>
          </p:txBody>
        </p:sp>
        <p:sp>
          <p:nvSpPr>
            <p:cNvPr id="22551" name="Rectangle 17"/>
            <p:cNvSpPr>
              <a:spLocks noChangeArrowheads="1"/>
            </p:cNvSpPr>
            <p:nvPr/>
          </p:nvSpPr>
          <p:spPr bwMode="auto">
            <a:xfrm>
              <a:off x="3984" y="1536"/>
              <a:ext cx="1210" cy="4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/>
            <a:p>
              <a:pPr algn="ctr">
                <a:spcBef>
                  <a:spcPct val="20000"/>
                </a:spcBef>
              </a:pPr>
              <a:r>
                <a:rPr lang="fr-CA" sz="1800" b="1"/>
                <a:t>L’hypothèse </a:t>
              </a:r>
            </a:p>
            <a:p>
              <a:pPr algn="ctr">
                <a:spcBef>
                  <a:spcPct val="20000"/>
                </a:spcBef>
              </a:pPr>
              <a:r>
                <a:rPr lang="fr-CA" sz="1800" b="1"/>
                <a:t>Nulle est fausse</a:t>
              </a:r>
              <a:endParaRPr lang="en-US" sz="1800" b="1"/>
            </a:p>
          </p:txBody>
        </p:sp>
      </p:grpSp>
      <p:sp>
        <p:nvSpPr>
          <p:cNvPr id="6158" name="Rectangle 18"/>
          <p:cNvSpPr>
            <a:spLocks noChangeArrowheads="1"/>
          </p:cNvSpPr>
          <p:nvPr/>
        </p:nvSpPr>
        <p:spPr bwMode="auto">
          <a:xfrm>
            <a:off x="4337827" y="3408363"/>
            <a:ext cx="2012984" cy="14008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fr-CA" sz="1800" b="1" dirty="0"/>
              <a:t>Erreur de </a:t>
            </a:r>
            <a:r>
              <a:rPr lang="en-US" sz="1800" b="1" dirty="0"/>
              <a:t>Type </a:t>
            </a:r>
            <a:r>
              <a:rPr lang="en-US" sz="1800" b="1" dirty="0">
                <a:latin typeface="Times New Roman" pitchFamily="18" charset="0"/>
              </a:rPr>
              <a:t>I</a:t>
            </a:r>
            <a:endParaRPr lang="en-US" sz="1800" b="1" dirty="0"/>
          </a:p>
          <a:p>
            <a:pPr algn="ctr">
              <a:spcBef>
                <a:spcPct val="20000"/>
              </a:spcBef>
            </a:pPr>
            <a:r>
              <a:rPr lang="en-US" sz="1800" b="1" dirty="0"/>
              <a:t>(</a:t>
            </a:r>
            <a:r>
              <a:rPr lang="en-US" sz="1800" b="1" dirty="0" err="1"/>
              <a:t>rejet</a:t>
            </a:r>
            <a:r>
              <a:rPr lang="fr-CA" sz="1800" b="1" dirty="0"/>
              <a:t> de H</a:t>
            </a:r>
            <a:r>
              <a:rPr lang="fr-CA" sz="1800" b="1" baseline="-25000" dirty="0"/>
              <a:t>0</a:t>
            </a:r>
            <a:r>
              <a:rPr lang="fr-CA" sz="1800" b="1" dirty="0"/>
              <a:t> alors</a:t>
            </a:r>
          </a:p>
          <a:p>
            <a:pPr algn="ctr">
              <a:spcBef>
                <a:spcPct val="20000"/>
              </a:spcBef>
            </a:pPr>
            <a:r>
              <a:rPr lang="fr-CA" sz="1800" b="1" dirty="0"/>
              <a:t>qu’elle est vraie</a:t>
            </a:r>
            <a:r>
              <a:rPr lang="en-US" sz="1800" b="1" dirty="0"/>
              <a:t>)</a:t>
            </a:r>
          </a:p>
          <a:p>
            <a:pPr algn="ctr">
              <a:spcBef>
                <a:spcPct val="20000"/>
              </a:spcBef>
            </a:pPr>
            <a:r>
              <a:rPr lang="fr-CA" sz="2000" dirty="0"/>
              <a:t>α</a:t>
            </a:r>
            <a:endParaRPr lang="en-US" sz="2000" dirty="0">
              <a:latin typeface="Symbol" pitchFamily="18" charset="2"/>
            </a:endParaRPr>
          </a:p>
        </p:txBody>
      </p:sp>
      <p:sp>
        <p:nvSpPr>
          <p:cNvPr id="6159" name="Rectangle 19"/>
          <p:cNvSpPr>
            <a:spLocks noChangeArrowheads="1"/>
          </p:cNvSpPr>
          <p:nvPr/>
        </p:nvSpPr>
        <p:spPr bwMode="auto">
          <a:xfrm>
            <a:off x="6281738" y="4864100"/>
            <a:ext cx="2035175" cy="1389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fr-CA" sz="1800" b="1" dirty="0"/>
              <a:t>Erreur de </a:t>
            </a:r>
            <a:r>
              <a:rPr lang="en-US" sz="1800" b="1" dirty="0"/>
              <a:t>Type </a:t>
            </a:r>
            <a:r>
              <a:rPr lang="en-US" sz="1800" b="1" dirty="0">
                <a:latin typeface="Times New Roman" pitchFamily="18" charset="0"/>
              </a:rPr>
              <a:t>II</a:t>
            </a:r>
            <a:endParaRPr lang="en-US" sz="1800" b="1" dirty="0"/>
          </a:p>
          <a:p>
            <a:pPr algn="ctr">
              <a:spcBef>
                <a:spcPct val="20000"/>
              </a:spcBef>
            </a:pPr>
            <a:r>
              <a:rPr lang="en-US" sz="1800" b="1" dirty="0"/>
              <a:t>(non-</a:t>
            </a:r>
            <a:r>
              <a:rPr lang="en-US" sz="1800" b="1" dirty="0" err="1"/>
              <a:t>rejet</a:t>
            </a:r>
            <a:r>
              <a:rPr lang="fr-CA" sz="1800" b="1" dirty="0"/>
              <a:t> de H</a:t>
            </a:r>
            <a:r>
              <a:rPr lang="fr-CA" sz="1800" b="1" baseline="-25000" dirty="0"/>
              <a:t>0</a:t>
            </a:r>
            <a:r>
              <a:rPr lang="fr-CA" sz="1800" b="1" dirty="0"/>
              <a:t> </a:t>
            </a:r>
          </a:p>
          <a:p>
            <a:pPr algn="ctr">
              <a:spcBef>
                <a:spcPct val="20000"/>
              </a:spcBef>
            </a:pPr>
            <a:r>
              <a:rPr lang="fr-CA" sz="1800" b="1" dirty="0"/>
              <a:t>qui est fausse</a:t>
            </a:r>
            <a:r>
              <a:rPr lang="en-US" sz="1800" b="1" dirty="0"/>
              <a:t>)</a:t>
            </a:r>
          </a:p>
          <a:p>
            <a:pPr algn="ctr">
              <a:spcBef>
                <a:spcPct val="20000"/>
              </a:spcBef>
            </a:pPr>
            <a:r>
              <a:rPr lang="en-US" sz="2000" dirty="0" smtClean="0">
                <a:latin typeface="Tahoma" pitchFamily="34" charset="0"/>
                <a:sym typeface="Symbol" pitchFamily="18" charset="2"/>
              </a:rPr>
              <a:t>β</a:t>
            </a:r>
            <a:endParaRPr lang="en-US" sz="2000" dirty="0">
              <a:latin typeface="Tahoma" pitchFamily="34" charset="0"/>
              <a:sym typeface="Symbol" pitchFamily="18" charset="2"/>
            </a:endParaRPr>
          </a:p>
        </p:txBody>
      </p:sp>
      <p:sp>
        <p:nvSpPr>
          <p:cNvPr id="6160" name="Rectangle 20"/>
          <p:cNvSpPr>
            <a:spLocks noChangeArrowheads="1"/>
          </p:cNvSpPr>
          <p:nvPr/>
        </p:nvSpPr>
        <p:spPr bwMode="auto">
          <a:xfrm>
            <a:off x="4766340" y="5089525"/>
            <a:ext cx="1144846" cy="1068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fr-CA" sz="1800" b="1" dirty="0"/>
              <a:t>Décision</a:t>
            </a:r>
          </a:p>
          <a:p>
            <a:pPr algn="ctr">
              <a:spcBef>
                <a:spcPct val="20000"/>
              </a:spcBef>
            </a:pPr>
            <a:r>
              <a:rPr lang="en-US" sz="1800" b="1" dirty="0"/>
              <a:t>Correct</a:t>
            </a:r>
            <a:r>
              <a:rPr lang="fr-CA" sz="1800" b="1" dirty="0"/>
              <a:t>e</a:t>
            </a:r>
          </a:p>
          <a:p>
            <a:pPr algn="ctr">
              <a:spcBef>
                <a:spcPct val="20000"/>
              </a:spcBef>
            </a:pPr>
            <a:r>
              <a:rPr lang="fr-CA" sz="2000" dirty="0"/>
              <a:t>(1- </a:t>
            </a:r>
            <a:r>
              <a:rPr lang="fr-CA" sz="2000" dirty="0" smtClean="0"/>
              <a:t>α</a:t>
            </a:r>
            <a:r>
              <a:rPr lang="fr-CA" sz="2000" dirty="0" smtClean="0">
                <a:latin typeface="Symbol" pitchFamily="18" charset="2"/>
              </a:rPr>
              <a:t>)</a:t>
            </a:r>
            <a:endParaRPr lang="en-US" sz="2000" dirty="0">
              <a:latin typeface="Symbol" pitchFamily="18" charset="2"/>
            </a:endParaRPr>
          </a:p>
        </p:txBody>
      </p:sp>
      <p:sp>
        <p:nvSpPr>
          <p:cNvPr id="6161" name="Rectangle 21"/>
          <p:cNvSpPr>
            <a:spLocks noChangeArrowheads="1"/>
          </p:cNvSpPr>
          <p:nvPr/>
        </p:nvSpPr>
        <p:spPr bwMode="auto">
          <a:xfrm rot="16200000">
            <a:off x="239800" y="4489912"/>
            <a:ext cx="2063578" cy="6991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US" sz="1800" b="1" dirty="0" smtClean="0">
                <a:solidFill>
                  <a:schemeClr val="hlink"/>
                </a:solidFill>
              </a:rPr>
              <a:t>Test </a:t>
            </a:r>
            <a:r>
              <a:rPr lang="en-US" sz="1800" b="1" dirty="0" err="1" smtClean="0">
                <a:solidFill>
                  <a:schemeClr val="hlink"/>
                </a:solidFill>
              </a:rPr>
              <a:t>d’hypothèse</a:t>
            </a:r>
            <a:endParaRPr lang="en-US" sz="1800" b="1" dirty="0" smtClean="0">
              <a:solidFill>
                <a:schemeClr val="hlink"/>
              </a:solidFill>
            </a:endParaRPr>
          </a:p>
          <a:p>
            <a:pPr algn="ctr">
              <a:spcBef>
                <a:spcPct val="20000"/>
              </a:spcBef>
            </a:pPr>
            <a:r>
              <a:rPr lang="en-US" sz="1800" b="1" dirty="0" smtClean="0">
                <a:solidFill>
                  <a:schemeClr val="hlink"/>
                </a:solidFill>
              </a:rPr>
              <a:t>D</a:t>
            </a:r>
            <a:r>
              <a:rPr lang="fr-CA" sz="1800" b="1" dirty="0">
                <a:solidFill>
                  <a:schemeClr val="hlink"/>
                </a:solidFill>
              </a:rPr>
              <a:t>é</a:t>
            </a:r>
            <a:r>
              <a:rPr lang="en-US" sz="1800" b="1" dirty="0" err="1">
                <a:solidFill>
                  <a:schemeClr val="hlink"/>
                </a:solidFill>
              </a:rPr>
              <a:t>cision</a:t>
            </a:r>
            <a:endParaRPr lang="en-US" sz="1800" b="1" dirty="0">
              <a:solidFill>
                <a:schemeClr val="hlink"/>
              </a:solidFill>
            </a:endParaRPr>
          </a:p>
        </p:txBody>
      </p:sp>
      <p:sp>
        <p:nvSpPr>
          <p:cNvPr id="6162" name="Rectangle 22"/>
          <p:cNvSpPr>
            <a:spLocks noChangeArrowheads="1"/>
          </p:cNvSpPr>
          <p:nvPr/>
        </p:nvSpPr>
        <p:spPr bwMode="auto">
          <a:xfrm>
            <a:off x="6776115" y="3733800"/>
            <a:ext cx="1144846" cy="1068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fr-CA" sz="1800" b="1" dirty="0"/>
              <a:t>Décision</a:t>
            </a:r>
          </a:p>
          <a:p>
            <a:pPr algn="ctr">
              <a:spcBef>
                <a:spcPct val="20000"/>
              </a:spcBef>
            </a:pPr>
            <a:r>
              <a:rPr lang="en-US" sz="1800" b="1" dirty="0"/>
              <a:t>Correct</a:t>
            </a:r>
            <a:r>
              <a:rPr lang="fr-CA" sz="1800" b="1" dirty="0"/>
              <a:t>e</a:t>
            </a:r>
          </a:p>
          <a:p>
            <a:pPr algn="ctr">
              <a:spcBef>
                <a:spcPct val="20000"/>
              </a:spcBef>
            </a:pPr>
            <a:r>
              <a:rPr lang="fr-CA" sz="1800" b="1" dirty="0"/>
              <a:t> </a:t>
            </a:r>
            <a:r>
              <a:rPr lang="fr-CA" sz="2000" dirty="0"/>
              <a:t>(1</a:t>
            </a:r>
            <a:r>
              <a:rPr lang="fr-CA" sz="2000" dirty="0" smtClean="0"/>
              <a:t>-β</a:t>
            </a:r>
            <a:r>
              <a:rPr lang="fr-CA" sz="2000" dirty="0" smtClean="0">
                <a:latin typeface="Tahoma" pitchFamily="34" charset="0"/>
                <a:sym typeface="Symbol" pitchFamily="18" charset="2"/>
              </a:rPr>
              <a:t>)</a:t>
            </a:r>
            <a:endParaRPr lang="en-US" sz="2000" dirty="0">
              <a:latin typeface="Tahoma" pitchFamily="34" charset="0"/>
              <a:sym typeface="Symbol" pitchFamily="18" charset="2"/>
            </a:endParaRPr>
          </a:p>
        </p:txBody>
      </p:sp>
      <p:grpSp>
        <p:nvGrpSpPr>
          <p:cNvPr id="4" name="Group 23"/>
          <p:cNvGrpSpPr>
            <a:grpSpLocks/>
          </p:cNvGrpSpPr>
          <p:nvPr/>
        </p:nvGrpSpPr>
        <p:grpSpPr bwMode="auto">
          <a:xfrm>
            <a:off x="1008063" y="2424114"/>
            <a:ext cx="5826125" cy="1385888"/>
            <a:chOff x="635" y="1527"/>
            <a:chExt cx="3670" cy="873"/>
          </a:xfrm>
        </p:grpSpPr>
        <p:sp>
          <p:nvSpPr>
            <p:cNvPr id="22548" name="Text Box 24"/>
            <p:cNvSpPr txBox="1">
              <a:spLocks noChangeArrowheads="1"/>
            </p:cNvSpPr>
            <p:nvPr/>
          </p:nvSpPr>
          <p:spPr bwMode="auto">
            <a:xfrm>
              <a:off x="635" y="1527"/>
              <a:ext cx="1684" cy="404"/>
            </a:xfrm>
            <a:prstGeom prst="rect">
              <a:avLst/>
            </a:prstGeom>
            <a:gradFill rotWithShape="0">
              <a:gsLst>
                <a:gs pos="0">
                  <a:srgbClr val="005E76"/>
                </a:gs>
                <a:gs pos="50000">
                  <a:srgbClr val="00CCFF"/>
                </a:gs>
                <a:gs pos="100000">
                  <a:srgbClr val="005E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 sz="3600">
                  <a:solidFill>
                    <a:srgbClr val="FFFF00"/>
                  </a:solidFill>
                  <a:latin typeface="Times New Roman" pitchFamily="18" charset="0"/>
                </a:rPr>
                <a:t>PUISSANCE</a:t>
              </a:r>
            </a:p>
          </p:txBody>
        </p:sp>
        <p:sp>
          <p:nvSpPr>
            <p:cNvPr id="22549" name="AutoShape 25"/>
            <p:cNvSpPr>
              <a:spLocks noChangeArrowheads="1"/>
            </p:cNvSpPr>
            <p:nvPr/>
          </p:nvSpPr>
          <p:spPr bwMode="auto">
            <a:xfrm rot="1060600">
              <a:off x="2282" y="2074"/>
              <a:ext cx="2023" cy="326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7 w 21600"/>
                <a:gd name="T13" fmla="*/ 5400 h 21600"/>
                <a:gd name="T14" fmla="*/ 18903 w 21600"/>
                <a:gd name="T15" fmla="*/ 162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lnTo>
                    <a:pt x="16200" y="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lnTo>
                    <a:pt x="135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lnTo>
                    <a:pt x="0" y="540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</p:grp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6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6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6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/>
      <p:bldP spid="6158" grpId="0"/>
      <p:bldP spid="6159" grpId="0"/>
      <p:bldP spid="6160" grpId="0"/>
      <p:bldP spid="6161" grpId="0"/>
      <p:bldP spid="616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Puissance </a:t>
            </a:r>
            <a:r>
              <a:rPr lang="en-US" dirty="0" err="1" smtClean="0"/>
              <a:t>Statistique</a:t>
            </a:r>
            <a:endParaRPr lang="en-US" dirty="0"/>
          </a:p>
        </p:txBody>
      </p:sp>
      <p:pic>
        <p:nvPicPr>
          <p:cNvPr id="4" name="2013-01-10_10-02-31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71450" y="1586636"/>
            <a:ext cx="8801100" cy="44958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7877" y="4657253"/>
            <a:ext cx="7519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63DE8"/>
                </a:solidFill>
              </a:rPr>
              <a:t>α/2</a:t>
            </a:r>
            <a:endParaRPr lang="en-US" sz="2400" dirty="0">
              <a:solidFill>
                <a:srgbClr val="063DE8"/>
              </a:solidFill>
            </a:endParaRPr>
          </a:p>
        </p:txBody>
      </p:sp>
      <p:sp>
        <p:nvSpPr>
          <p:cNvPr id="6" name="Down Arrow 5"/>
          <p:cNvSpPr/>
          <p:nvPr/>
        </p:nvSpPr>
        <p:spPr>
          <a:xfrm rot="3058518">
            <a:off x="5282966" y="4901890"/>
            <a:ext cx="195891" cy="417236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3151992" y="3832028"/>
            <a:ext cx="6580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</a:rPr>
              <a:t>1-α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22356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9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20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  <p:bldLst>
      <p:bldP spid="5" grpId="0"/>
      <p:bldP spid="6" grpId="0" animBg="1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Puissance </a:t>
            </a:r>
            <a:r>
              <a:rPr lang="en-US" dirty="0" err="1" smtClean="0"/>
              <a:t>Statistique</a:t>
            </a:r>
            <a:endParaRPr lang="en-US" dirty="0"/>
          </a:p>
        </p:txBody>
      </p:sp>
      <p:pic>
        <p:nvPicPr>
          <p:cNvPr id="5" name="2013-01-10_10-27-41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71450" y="1595378"/>
            <a:ext cx="8801100" cy="44831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537285" y="3858823"/>
            <a:ext cx="4122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63DE8"/>
                </a:solidFill>
              </a:rPr>
              <a:t>β</a:t>
            </a:r>
            <a:endParaRPr lang="en-US" sz="2400" dirty="0">
              <a:solidFill>
                <a:srgbClr val="063DE8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073176" y="4062860"/>
            <a:ext cx="6580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63DE8"/>
                </a:solidFill>
              </a:rPr>
              <a:t>1-β</a:t>
            </a:r>
            <a:endParaRPr lang="en-US" sz="2400" dirty="0">
              <a:solidFill>
                <a:srgbClr val="063DE8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497877" y="4657253"/>
            <a:ext cx="7519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63DE8"/>
                </a:solidFill>
              </a:rPr>
              <a:t>α/2</a:t>
            </a:r>
            <a:endParaRPr lang="en-US" sz="2400" dirty="0">
              <a:solidFill>
                <a:srgbClr val="063DE8"/>
              </a:solidFill>
            </a:endParaRPr>
          </a:p>
        </p:txBody>
      </p:sp>
      <p:sp>
        <p:nvSpPr>
          <p:cNvPr id="10" name="Down Arrow 9"/>
          <p:cNvSpPr/>
          <p:nvPr/>
        </p:nvSpPr>
        <p:spPr>
          <a:xfrm rot="3058518">
            <a:off x="5282966" y="4901890"/>
            <a:ext cx="195891" cy="417236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3151992" y="3832028"/>
            <a:ext cx="6580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63DE8"/>
                </a:solidFill>
              </a:rPr>
              <a:t>1-α</a:t>
            </a:r>
            <a:endParaRPr lang="en-US" sz="2400" dirty="0">
              <a:solidFill>
                <a:srgbClr val="063DE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93219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29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  <p:bldLst>
      <p:bldP spid="6" grpId="0"/>
      <p:bldP spid="8" grpId="0"/>
      <p:bldP spid="9" grpId="0"/>
      <p:bldP spid="10" grpId="0" animBg="1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Puissance </a:t>
            </a:r>
            <a:r>
              <a:rPr lang="en-US" dirty="0" err="1" smtClean="0"/>
              <a:t>Statistique</a:t>
            </a:r>
            <a:endParaRPr lang="en-US" dirty="0"/>
          </a:p>
        </p:txBody>
      </p:sp>
      <p:pic>
        <p:nvPicPr>
          <p:cNvPr id="4" name="2013-01-10_10-11-12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71450" y="1589752"/>
            <a:ext cx="8801100" cy="449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60764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6400" y="152400"/>
            <a:ext cx="7086600" cy="1143000"/>
          </a:xfrm>
        </p:spPr>
        <p:txBody>
          <a:bodyPr/>
          <a:lstStyle/>
          <a:p>
            <a:pPr>
              <a:defRPr/>
            </a:pPr>
            <a:r>
              <a:rPr lang="en-US" dirty="0" err="1" smtClean="0"/>
              <a:t>Représentation</a:t>
            </a:r>
            <a:r>
              <a:rPr lang="en-US" dirty="0" smtClean="0"/>
              <a:t> </a:t>
            </a:r>
            <a:r>
              <a:rPr lang="en-US" dirty="0" err="1" smtClean="0"/>
              <a:t>graphique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4724400"/>
            <a:ext cx="7848600" cy="1219200"/>
          </a:xfrm>
        </p:spPr>
        <p:txBody>
          <a:bodyPr/>
          <a:lstStyle/>
          <a:p>
            <a:pPr>
              <a:buFontTx/>
              <a:buNone/>
              <a:defRPr/>
            </a:pPr>
            <a:r>
              <a:rPr lang="en-US" sz="2400" dirty="0" err="1" smtClean="0"/>
              <a:t>Courbe</a:t>
            </a:r>
            <a:r>
              <a:rPr lang="en-US" sz="2400" dirty="0" smtClean="0"/>
              <a:t> gauche: Distribution </a:t>
            </a:r>
            <a:r>
              <a:rPr lang="en-US" sz="2400" dirty="0" err="1" smtClean="0"/>
              <a:t>d’échantillonnage</a:t>
            </a:r>
            <a:r>
              <a:rPr lang="en-US" sz="2400" dirty="0" smtClean="0"/>
              <a:t>, </a:t>
            </a:r>
            <a:r>
              <a:rPr lang="en-US" sz="2400" dirty="0" err="1" smtClean="0"/>
              <a:t>sous</a:t>
            </a:r>
            <a:r>
              <a:rPr lang="en-US" sz="2400" dirty="0" smtClean="0"/>
              <a:t> H</a:t>
            </a:r>
            <a:r>
              <a:rPr lang="en-US" sz="2400" baseline="-25000" dirty="0" smtClean="0"/>
              <a:t>0</a:t>
            </a:r>
            <a:r>
              <a:rPr lang="en-US" sz="2400" dirty="0" smtClean="0"/>
              <a:t> </a:t>
            </a:r>
          </a:p>
          <a:p>
            <a:pPr>
              <a:buFontTx/>
              <a:buNone/>
              <a:defRPr/>
            </a:pPr>
            <a:r>
              <a:rPr lang="en-US" sz="2400" dirty="0" err="1" smtClean="0"/>
              <a:t>Courbe</a:t>
            </a:r>
            <a:r>
              <a:rPr lang="en-US" sz="2400" dirty="0" smtClean="0"/>
              <a:t> </a:t>
            </a:r>
            <a:r>
              <a:rPr lang="en-US" sz="2400" dirty="0" err="1" smtClean="0"/>
              <a:t>droite</a:t>
            </a:r>
            <a:r>
              <a:rPr lang="en-US" sz="2400" dirty="0" smtClean="0"/>
              <a:t>: Distribution </a:t>
            </a:r>
            <a:r>
              <a:rPr lang="en-US" sz="2400" dirty="0" err="1" smtClean="0"/>
              <a:t>d’échantillonnage</a:t>
            </a:r>
            <a:r>
              <a:rPr lang="en-US" sz="2400" dirty="0" smtClean="0"/>
              <a:t>, </a:t>
            </a:r>
            <a:r>
              <a:rPr lang="en-US" sz="2400" dirty="0" err="1" smtClean="0"/>
              <a:t>sous</a:t>
            </a:r>
            <a:r>
              <a:rPr lang="en-US" sz="2400" dirty="0" smtClean="0"/>
              <a:t> H</a:t>
            </a:r>
            <a:r>
              <a:rPr lang="en-US" sz="2400" baseline="-25000" dirty="0" smtClean="0"/>
              <a:t>1</a:t>
            </a:r>
            <a:r>
              <a:rPr lang="en-US" sz="2400" dirty="0" smtClean="0"/>
              <a:t> </a:t>
            </a:r>
            <a:endParaRPr lang="en-US" sz="2400" dirty="0"/>
          </a:p>
        </p:txBody>
      </p:sp>
      <p:pic>
        <p:nvPicPr>
          <p:cNvPr id="2355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9838" y="1676400"/>
            <a:ext cx="6989762" cy="274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2204844" y="1981200"/>
            <a:ext cx="1300356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H</a:t>
            </a:r>
            <a:r>
              <a:rPr lang="en-US" sz="2000" b="1" baseline="-250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0</a:t>
            </a:r>
            <a:r>
              <a:rPr lang="en-US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: µ = µ</a:t>
            </a:r>
            <a:r>
              <a:rPr lang="en-US" sz="2000" b="1" baseline="-250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0</a:t>
            </a:r>
            <a:endParaRPr lang="en-US" sz="2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401512" y="1981200"/>
            <a:ext cx="137088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1">
                    <a:lumMod val="75000"/>
                  </a:schemeClr>
                </a:solidFill>
              </a:rPr>
              <a:t>H</a:t>
            </a:r>
            <a:r>
              <a:rPr lang="en-US" sz="2000" b="1" baseline="-250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1">
                    <a:lumMod val="75000"/>
                  </a:schemeClr>
                </a:solidFill>
              </a:rPr>
              <a:t>1</a:t>
            </a:r>
            <a:r>
              <a:rPr lang="en-US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1">
                    <a:lumMod val="75000"/>
                  </a:schemeClr>
                </a:solidFill>
              </a:rPr>
              <a:t> : µ = µ</a:t>
            </a:r>
            <a:r>
              <a:rPr lang="en-US" sz="2000" b="1" baseline="-2500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1">
                    <a:lumMod val="75000"/>
                  </a:schemeClr>
                </a:solidFill>
              </a:rPr>
              <a:t>1</a:t>
            </a:r>
            <a:endParaRPr lang="en-US" sz="2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821113" y="4278313"/>
            <a:ext cx="457200" cy="369887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n-CA" sz="1800" dirty="0"/>
              <a:t>µ</a:t>
            </a:r>
            <a:r>
              <a:rPr lang="en-CA" sz="1800" baseline="-25000" dirty="0"/>
              <a:t>0</a:t>
            </a:r>
            <a:endParaRPr lang="en-CA" sz="1800" dirty="0"/>
          </a:p>
        </p:txBody>
      </p:sp>
      <p:sp>
        <p:nvSpPr>
          <p:cNvPr id="8" name="TextBox 7"/>
          <p:cNvSpPr txBox="1"/>
          <p:nvPr/>
        </p:nvSpPr>
        <p:spPr>
          <a:xfrm>
            <a:off x="5783263" y="4278313"/>
            <a:ext cx="457200" cy="369887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n-CA" sz="1800" dirty="0"/>
              <a:t>µ</a:t>
            </a:r>
            <a:r>
              <a:rPr lang="en-CA" sz="1800" baseline="-25000" dirty="0"/>
              <a:t>1</a:t>
            </a:r>
            <a:endParaRPr lang="en-CA" sz="1800" dirty="0"/>
          </a:p>
        </p:txBody>
      </p:sp>
      <p:sp>
        <p:nvSpPr>
          <p:cNvPr id="7" name="Rectangle 6"/>
          <p:cNvSpPr/>
          <p:nvPr/>
        </p:nvSpPr>
        <p:spPr>
          <a:xfrm>
            <a:off x="5638800" y="2743200"/>
            <a:ext cx="710452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1">
                    <a:lumMod val="75000"/>
                  </a:schemeClr>
                </a:solidFill>
              </a:rPr>
              <a:t>1 - </a:t>
            </a:r>
            <a:r>
              <a:rPr lang="el-GR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1">
                    <a:lumMod val="75000"/>
                  </a:schemeClr>
                </a:solidFill>
              </a:rPr>
              <a:t>β</a:t>
            </a:r>
            <a:endParaRPr lang="en-US" sz="2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625993" y="2743200"/>
            <a:ext cx="102220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1 </a:t>
            </a:r>
            <a:r>
              <a:rPr lang="en-US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- α</a:t>
            </a:r>
            <a:endParaRPr lang="en-US" sz="2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8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Puissance d’un test</a:t>
            </a:r>
          </a:p>
        </p:txBody>
      </p:sp>
      <p:sp>
        <p:nvSpPr>
          <p:cNvPr id="528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en-US" sz="2800" dirty="0" err="1" smtClean="0"/>
              <a:t>Probabilité</a:t>
            </a:r>
            <a:r>
              <a:rPr lang="en-US" sz="2800" dirty="0" smtClean="0"/>
              <a:t> de </a:t>
            </a:r>
            <a:r>
              <a:rPr lang="en-US" sz="2800" dirty="0" err="1" smtClean="0"/>
              <a:t>rejeter</a:t>
            </a:r>
            <a:r>
              <a:rPr lang="en-US" sz="2800" dirty="0" smtClean="0"/>
              <a:t> </a:t>
            </a:r>
            <a:r>
              <a:rPr lang="en-US" sz="2800" dirty="0" err="1" smtClean="0"/>
              <a:t>une</a:t>
            </a:r>
            <a:r>
              <a:rPr lang="en-US" sz="2800" dirty="0" smtClean="0"/>
              <a:t> H</a:t>
            </a:r>
            <a:r>
              <a:rPr lang="en-US" sz="2800" baseline="-25000" dirty="0" smtClean="0"/>
              <a:t>0 </a:t>
            </a:r>
            <a:r>
              <a:rPr lang="en-US" sz="2800" dirty="0" smtClean="0"/>
              <a:t>qui </a:t>
            </a:r>
            <a:r>
              <a:rPr lang="en-US" sz="2800" dirty="0" err="1" smtClean="0"/>
              <a:t>est</a:t>
            </a:r>
            <a:r>
              <a:rPr lang="en-US" sz="2800" dirty="0" smtClean="0"/>
              <a:t> </a:t>
            </a:r>
            <a:r>
              <a:rPr lang="en-US" sz="2800" dirty="0" err="1" smtClean="0"/>
              <a:t>fausse</a:t>
            </a:r>
            <a:endParaRPr lang="en-US" sz="2800" dirty="0" smtClean="0"/>
          </a:p>
          <a:p>
            <a:pPr>
              <a:lnSpc>
                <a:spcPct val="90000"/>
              </a:lnSpc>
              <a:spcBef>
                <a:spcPct val="35000"/>
              </a:spcBef>
              <a:defRPr/>
            </a:pPr>
            <a:r>
              <a:rPr lang="en-US" sz="2800" dirty="0" smtClean="0"/>
              <a:t>Utile à </a:t>
            </a:r>
            <a:r>
              <a:rPr lang="en-US" sz="2800" dirty="0" err="1" smtClean="0"/>
              <a:t>l’interprétation</a:t>
            </a:r>
            <a:r>
              <a:rPr lang="en-US" sz="2800" dirty="0" smtClean="0"/>
              <a:t> des </a:t>
            </a:r>
            <a:r>
              <a:rPr lang="en-US" sz="2800" dirty="0" err="1" smtClean="0"/>
              <a:t>résultats</a:t>
            </a:r>
            <a:r>
              <a:rPr lang="en-US" sz="2800" dirty="0" smtClean="0"/>
              <a:t> du test</a:t>
            </a:r>
          </a:p>
          <a:p>
            <a:pPr>
              <a:lnSpc>
                <a:spcPct val="90000"/>
              </a:lnSpc>
              <a:spcBef>
                <a:spcPct val="35000"/>
              </a:spcBef>
              <a:defRPr/>
            </a:pPr>
            <a:r>
              <a:rPr lang="en-US" sz="2800" dirty="0" err="1" smtClean="0"/>
              <a:t>Influencée</a:t>
            </a:r>
            <a:r>
              <a:rPr lang="en-US" sz="2800" dirty="0" smtClean="0"/>
              <a:t> par</a:t>
            </a:r>
          </a:p>
          <a:p>
            <a:pPr lvl="1">
              <a:lnSpc>
                <a:spcPct val="90000"/>
              </a:lnSpc>
              <a:defRPr/>
            </a:pPr>
            <a:r>
              <a:rPr lang="en-US" sz="2400" dirty="0" smtClean="0"/>
              <a:t>La </a:t>
            </a:r>
            <a:r>
              <a:rPr lang="en-US" sz="2400" dirty="0" err="1" smtClean="0"/>
              <a:t>valeur</a:t>
            </a:r>
            <a:r>
              <a:rPr lang="en-US" sz="2400" dirty="0" smtClean="0"/>
              <a:t> </a:t>
            </a:r>
            <a:r>
              <a:rPr lang="en-US" sz="2400" dirty="0" err="1" smtClean="0"/>
              <a:t>réelle</a:t>
            </a:r>
            <a:r>
              <a:rPr lang="en-US" sz="2400" dirty="0" smtClean="0"/>
              <a:t> du </a:t>
            </a:r>
            <a:r>
              <a:rPr lang="en-US" sz="2400" dirty="0" err="1" smtClean="0"/>
              <a:t>paramètre</a:t>
            </a:r>
            <a:r>
              <a:rPr lang="en-US" sz="2400" dirty="0" smtClean="0"/>
              <a:t> de la population</a:t>
            </a:r>
          </a:p>
          <a:p>
            <a:pPr lvl="2">
              <a:lnSpc>
                <a:spcPct val="90000"/>
              </a:lnSpc>
              <a:defRPr/>
            </a:pPr>
            <a:r>
              <a:rPr lang="en-US" sz="2000" dirty="0" smtClean="0"/>
              <a:t>d = .2 : </a:t>
            </a:r>
            <a:r>
              <a:rPr lang="en-US" sz="2000" dirty="0" err="1" smtClean="0"/>
              <a:t>effet</a:t>
            </a:r>
            <a:r>
              <a:rPr lang="en-US" sz="2000" dirty="0" smtClean="0"/>
              <a:t> </a:t>
            </a:r>
            <a:r>
              <a:rPr lang="en-US" sz="2000" dirty="0" err="1" smtClean="0"/>
              <a:t>faible</a:t>
            </a:r>
            <a:endParaRPr lang="en-US" sz="2000" dirty="0" smtClean="0"/>
          </a:p>
          <a:p>
            <a:pPr lvl="2">
              <a:lnSpc>
                <a:spcPct val="90000"/>
              </a:lnSpc>
              <a:defRPr/>
            </a:pPr>
            <a:r>
              <a:rPr lang="en-US" sz="2000" dirty="0"/>
              <a:t>d</a:t>
            </a:r>
            <a:r>
              <a:rPr lang="en-US" sz="2000" dirty="0" smtClean="0"/>
              <a:t> = .5 : </a:t>
            </a:r>
            <a:r>
              <a:rPr lang="en-US" sz="2000" dirty="0" err="1" smtClean="0"/>
              <a:t>effet</a:t>
            </a:r>
            <a:r>
              <a:rPr lang="en-US" sz="2000" dirty="0" smtClean="0"/>
              <a:t> </a:t>
            </a:r>
            <a:r>
              <a:rPr lang="en-US" sz="2000" dirty="0" err="1" smtClean="0"/>
              <a:t>intermédiaire</a:t>
            </a:r>
            <a:endParaRPr lang="en-US" sz="2000" dirty="0" smtClean="0"/>
          </a:p>
          <a:p>
            <a:pPr lvl="2">
              <a:lnSpc>
                <a:spcPct val="90000"/>
              </a:lnSpc>
              <a:defRPr/>
            </a:pPr>
            <a:r>
              <a:rPr lang="en-US" sz="2000" dirty="0"/>
              <a:t>d</a:t>
            </a:r>
            <a:r>
              <a:rPr lang="en-US" sz="2000" dirty="0" smtClean="0"/>
              <a:t> = .8 : </a:t>
            </a:r>
            <a:r>
              <a:rPr lang="en-US" sz="2000" dirty="0" err="1" smtClean="0"/>
              <a:t>effet</a:t>
            </a:r>
            <a:r>
              <a:rPr lang="en-US" sz="2000" dirty="0" smtClean="0"/>
              <a:t> important</a:t>
            </a:r>
          </a:p>
          <a:p>
            <a:pPr lvl="1">
              <a:lnSpc>
                <a:spcPct val="90000"/>
              </a:lnSpc>
              <a:defRPr/>
            </a:pPr>
            <a:r>
              <a:rPr lang="en-US" sz="2400" dirty="0" smtClean="0"/>
              <a:t>Le </a:t>
            </a:r>
            <a:r>
              <a:rPr lang="en-US" sz="2400" dirty="0" err="1" smtClean="0"/>
              <a:t>niveau</a:t>
            </a:r>
            <a:r>
              <a:rPr lang="en-US" sz="2400" dirty="0" smtClean="0"/>
              <a:t> de signification α</a:t>
            </a:r>
            <a:endParaRPr lang="en-US" sz="2400" baseline="-25000" dirty="0" smtClean="0"/>
          </a:p>
          <a:p>
            <a:pPr lvl="1">
              <a:lnSpc>
                <a:spcPct val="90000"/>
              </a:lnSpc>
              <a:defRPr/>
            </a:pPr>
            <a:r>
              <a:rPr lang="en-US" sz="2400" dirty="0" err="1" smtClean="0"/>
              <a:t>Écart</a:t>
            </a:r>
            <a:r>
              <a:rPr lang="en-US" sz="2400" dirty="0" smtClean="0"/>
              <a:t>-type de la population et </a:t>
            </a:r>
            <a:r>
              <a:rPr lang="en-US" sz="2400" dirty="0" err="1" smtClean="0"/>
              <a:t>taille</a:t>
            </a:r>
            <a:r>
              <a:rPr lang="en-US" sz="2400" dirty="0" smtClean="0"/>
              <a:t> des </a:t>
            </a:r>
            <a:r>
              <a:rPr lang="en-US" sz="2400" dirty="0" err="1" smtClean="0"/>
              <a:t>échantillons</a:t>
            </a:r>
            <a:endParaRPr lang="en-US" sz="2400" i="1" dirty="0" smtClean="0"/>
          </a:p>
        </p:txBody>
      </p:sp>
    </p:spTree>
  </p:cSld>
  <p:clrMapOvr>
    <a:masterClrMapping/>
  </p:clrMapOvr>
  <p:transition xmlns:p14="http://schemas.microsoft.com/office/powerpoint/2010/main">
    <p:wipe dir="r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6034" name="Rectangle 2"/>
          <p:cNvSpPr>
            <a:spLocks noGrp="1" noChangeArrowheads="1"/>
          </p:cNvSpPr>
          <p:nvPr>
            <p:ph type="title"/>
          </p:nvPr>
        </p:nvSpPr>
        <p:spPr>
          <a:xfrm>
            <a:off x="650875" y="215900"/>
            <a:ext cx="7772400" cy="1143000"/>
          </a:xfrm>
        </p:spPr>
        <p:txBody>
          <a:bodyPr/>
          <a:lstStyle/>
          <a:p>
            <a:pPr>
              <a:defRPr/>
            </a:pPr>
            <a:r>
              <a:rPr lang="fr-CA" dirty="0" smtClean="0"/>
              <a:t>Déterminants de la puissance: α</a:t>
            </a:r>
            <a:endParaRPr lang="en-US" dirty="0" smtClean="0"/>
          </a:p>
        </p:txBody>
      </p:sp>
      <p:sp>
        <p:nvSpPr>
          <p:cNvPr id="25603" name="TextBox 25"/>
          <p:cNvSpPr txBox="1">
            <a:spLocks noChangeArrowheads="1"/>
          </p:cNvSpPr>
          <p:nvPr/>
        </p:nvSpPr>
        <p:spPr bwMode="auto">
          <a:xfrm>
            <a:off x="7696200" y="2286000"/>
            <a:ext cx="12192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l-GR"/>
              <a:t>α</a:t>
            </a:r>
            <a:r>
              <a:rPr lang="en-US"/>
              <a:t> = .05</a:t>
            </a:r>
          </a:p>
        </p:txBody>
      </p:sp>
      <p:sp>
        <p:nvSpPr>
          <p:cNvPr id="25604" name="TextBox 26"/>
          <p:cNvSpPr txBox="1">
            <a:spLocks noChangeArrowheads="1"/>
          </p:cNvSpPr>
          <p:nvPr/>
        </p:nvSpPr>
        <p:spPr bwMode="auto">
          <a:xfrm>
            <a:off x="7696200" y="4319588"/>
            <a:ext cx="12192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l-GR"/>
              <a:t>α</a:t>
            </a:r>
            <a:r>
              <a:rPr lang="en-US"/>
              <a:t> = .01</a:t>
            </a:r>
          </a:p>
        </p:txBody>
      </p:sp>
      <p:pic>
        <p:nvPicPr>
          <p:cNvPr id="25605" name="Picture 2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1175" y="1676400"/>
            <a:ext cx="5581650" cy="219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6" name="Picture 2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1175" y="3962400"/>
            <a:ext cx="5581650" cy="219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Rectangle 3"/>
          <p:cNvSpPr txBox="1">
            <a:spLocks noChangeArrowheads="1"/>
          </p:cNvSpPr>
          <p:nvPr/>
        </p:nvSpPr>
        <p:spPr bwMode="auto">
          <a:xfrm rot="18311126">
            <a:off x="-724694" y="3806032"/>
            <a:ext cx="5508625" cy="896938"/>
          </a:xfrm>
          <a:prstGeom prst="rect">
            <a:avLst/>
          </a:prstGeom>
          <a:gradFill rotWithShape="0">
            <a:gsLst>
              <a:gs pos="0">
                <a:srgbClr val="006600">
                  <a:gamma/>
                  <a:shade val="46275"/>
                  <a:invGamma/>
                </a:srgbClr>
              </a:gs>
              <a:gs pos="50000">
                <a:srgbClr val="006600"/>
              </a:gs>
              <a:gs pos="100000">
                <a:srgbClr val="006600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lIns="90488" tIns="44450" rIns="90488" bIns="44450"/>
          <a:lstStyle/>
          <a:p>
            <a:pPr marL="342900" indent="-342900">
              <a:spcBef>
                <a:spcPct val="20000"/>
              </a:spcBef>
              <a:defRPr/>
            </a:pPr>
            <a:r>
              <a:rPr lang="fr-CA" kern="0" dirty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	Niveau de signification: plus </a:t>
            </a:r>
            <a:r>
              <a:rPr lang="fr-CA" kern="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α </a:t>
            </a:r>
            <a:r>
              <a:rPr lang="fr-CA" kern="0" dirty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est grand, plus la puissance est grande</a:t>
            </a:r>
          </a:p>
        </p:txBody>
      </p:sp>
      <p:sp>
        <p:nvSpPr>
          <p:cNvPr id="25608" name="TextBox 30"/>
          <p:cNvSpPr txBox="1">
            <a:spLocks noChangeArrowheads="1"/>
          </p:cNvSpPr>
          <p:nvPr/>
        </p:nvSpPr>
        <p:spPr bwMode="auto">
          <a:xfrm>
            <a:off x="304800" y="1981200"/>
            <a:ext cx="12192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/>
              <a:t>n = 100</a:t>
            </a:r>
          </a:p>
          <a:p>
            <a:r>
              <a:rPr lang="en-US"/>
              <a:t>d = .3</a:t>
            </a:r>
          </a:p>
        </p:txBody>
      </p:sp>
      <p:sp>
        <p:nvSpPr>
          <p:cNvPr id="25609" name="TextBox 31"/>
          <p:cNvSpPr txBox="1">
            <a:spLocks noChangeArrowheads="1"/>
          </p:cNvSpPr>
          <p:nvPr/>
        </p:nvSpPr>
        <p:spPr bwMode="auto">
          <a:xfrm>
            <a:off x="7696200" y="2814638"/>
            <a:ext cx="14478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/>
              <a:t>1-</a:t>
            </a:r>
            <a:r>
              <a:rPr lang="el-GR"/>
              <a:t>β</a:t>
            </a:r>
            <a:r>
              <a:rPr lang="en-US"/>
              <a:t> = .93</a:t>
            </a:r>
          </a:p>
        </p:txBody>
      </p:sp>
      <p:sp>
        <p:nvSpPr>
          <p:cNvPr id="25610" name="TextBox 32"/>
          <p:cNvSpPr txBox="1">
            <a:spLocks noChangeArrowheads="1"/>
          </p:cNvSpPr>
          <p:nvPr/>
        </p:nvSpPr>
        <p:spPr bwMode="auto">
          <a:xfrm>
            <a:off x="7696200" y="4800600"/>
            <a:ext cx="14478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/>
              <a:t>1-</a:t>
            </a:r>
            <a:r>
              <a:rPr lang="el-GR"/>
              <a:t>β</a:t>
            </a:r>
            <a:r>
              <a:rPr lang="en-US"/>
              <a:t> = .78</a:t>
            </a:r>
          </a:p>
        </p:txBody>
      </p:sp>
      <p:sp>
        <p:nvSpPr>
          <p:cNvPr id="2" name="Rectangle 1"/>
          <p:cNvSpPr/>
          <p:nvPr/>
        </p:nvSpPr>
        <p:spPr bwMode="auto">
          <a:xfrm>
            <a:off x="3913976" y="1662545"/>
            <a:ext cx="1274549" cy="228600"/>
          </a:xfrm>
          <a:prstGeom prst="rect">
            <a:avLst/>
          </a:prstGeom>
          <a:solidFill>
            <a:schemeClr val="accent1">
              <a:alpha val="32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" name="Rectangle 11"/>
          <p:cNvSpPr/>
          <p:nvPr/>
        </p:nvSpPr>
        <p:spPr bwMode="auto">
          <a:xfrm>
            <a:off x="4606721" y="3927765"/>
            <a:ext cx="1274549" cy="228600"/>
          </a:xfrm>
          <a:prstGeom prst="rect">
            <a:avLst/>
          </a:prstGeom>
          <a:solidFill>
            <a:schemeClr val="accent1">
              <a:alpha val="32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cxnSp>
        <p:nvCxnSpPr>
          <p:cNvPr id="4" name="Elbow Connector 3"/>
          <p:cNvCxnSpPr>
            <a:stCxn id="2" idx="3"/>
            <a:endCxn id="12" idx="3"/>
          </p:cNvCxnSpPr>
          <p:nvPr/>
        </p:nvCxnSpPr>
        <p:spPr bwMode="auto">
          <a:xfrm>
            <a:off x="5188525" y="1776845"/>
            <a:ext cx="692745" cy="2265220"/>
          </a:xfrm>
          <a:prstGeom prst="bentConnector3">
            <a:avLst>
              <a:gd name="adj1" fmla="val 132999"/>
            </a:avLst>
          </a:prstGeom>
          <a:solidFill>
            <a:schemeClr val="accent1"/>
          </a:solidFill>
          <a:ln w="25400" cap="flat" cmpd="sng" algn="ctr">
            <a:solidFill>
              <a:srgbClr val="FF0000"/>
            </a:solidFill>
            <a:prstDash val="solid"/>
            <a:round/>
            <a:headEnd type="arrow"/>
            <a:tailEnd type="arrow"/>
          </a:ln>
          <a:effectLst/>
        </p:spPr>
      </p:cxn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2" grpId="0" animBg="1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6034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215900"/>
            <a:ext cx="8493126" cy="1143000"/>
          </a:xfrm>
        </p:spPr>
        <p:txBody>
          <a:bodyPr/>
          <a:lstStyle/>
          <a:p>
            <a:pPr>
              <a:defRPr/>
            </a:pPr>
            <a:r>
              <a:rPr lang="fr-CA" dirty="0" smtClean="0"/>
              <a:t>Déterminants de la puissance: α</a:t>
            </a:r>
            <a:endParaRPr lang="en-US" dirty="0" smtClean="0"/>
          </a:p>
        </p:txBody>
      </p:sp>
      <p:pic>
        <p:nvPicPr>
          <p:cNvPr id="2662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2025" y="1933575"/>
            <a:ext cx="7218363" cy="401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6034" name="Rectangle 2"/>
          <p:cNvSpPr>
            <a:spLocks noGrp="1" noChangeArrowheads="1"/>
          </p:cNvSpPr>
          <p:nvPr>
            <p:ph type="title"/>
          </p:nvPr>
        </p:nvSpPr>
        <p:spPr>
          <a:xfrm>
            <a:off x="650875" y="215900"/>
            <a:ext cx="7772400" cy="1143000"/>
          </a:xfrm>
        </p:spPr>
        <p:txBody>
          <a:bodyPr/>
          <a:lstStyle/>
          <a:p>
            <a:pPr>
              <a:defRPr/>
            </a:pPr>
            <a:r>
              <a:rPr lang="fr-CA" sz="4000" dirty="0" smtClean="0"/>
              <a:t>Déterminants de la puissance: importance de l’effet</a:t>
            </a:r>
            <a:endParaRPr lang="en-US" sz="4000" dirty="0" smtClean="0"/>
          </a:p>
        </p:txBody>
      </p:sp>
      <p:sp>
        <p:nvSpPr>
          <p:cNvPr id="27651" name="TextBox 25"/>
          <p:cNvSpPr txBox="1">
            <a:spLocks noChangeArrowheads="1"/>
          </p:cNvSpPr>
          <p:nvPr/>
        </p:nvSpPr>
        <p:spPr bwMode="auto">
          <a:xfrm>
            <a:off x="7696200" y="2286000"/>
            <a:ext cx="12192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/>
              <a:t>d = .3</a:t>
            </a:r>
          </a:p>
        </p:txBody>
      </p:sp>
      <p:sp>
        <p:nvSpPr>
          <p:cNvPr id="27652" name="TextBox 26"/>
          <p:cNvSpPr txBox="1">
            <a:spLocks noChangeArrowheads="1"/>
          </p:cNvSpPr>
          <p:nvPr/>
        </p:nvSpPr>
        <p:spPr bwMode="auto">
          <a:xfrm>
            <a:off x="7696200" y="4319588"/>
            <a:ext cx="12192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/>
              <a:t>d = .5</a:t>
            </a:r>
          </a:p>
        </p:txBody>
      </p:sp>
      <p:sp>
        <p:nvSpPr>
          <p:cNvPr id="27653" name="TextBox 30"/>
          <p:cNvSpPr txBox="1">
            <a:spLocks noChangeArrowheads="1"/>
          </p:cNvSpPr>
          <p:nvPr/>
        </p:nvSpPr>
        <p:spPr bwMode="auto">
          <a:xfrm>
            <a:off x="304800" y="1981200"/>
            <a:ext cx="12192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/>
              <a:t>n = 100</a:t>
            </a:r>
          </a:p>
          <a:p>
            <a:r>
              <a:rPr lang="en-US"/>
              <a:t>α = .05</a:t>
            </a:r>
          </a:p>
        </p:txBody>
      </p:sp>
      <p:pic>
        <p:nvPicPr>
          <p:cNvPr id="2765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1175" y="1676400"/>
            <a:ext cx="5581650" cy="219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1175" y="3962400"/>
            <a:ext cx="5581650" cy="219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6" name="TextBox 10"/>
          <p:cNvSpPr txBox="1">
            <a:spLocks noChangeArrowheads="1"/>
          </p:cNvSpPr>
          <p:nvPr/>
        </p:nvSpPr>
        <p:spPr bwMode="auto">
          <a:xfrm>
            <a:off x="7696200" y="2814638"/>
            <a:ext cx="14478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/>
              <a:t>1-</a:t>
            </a:r>
            <a:r>
              <a:rPr lang="el-GR"/>
              <a:t>β</a:t>
            </a:r>
            <a:r>
              <a:rPr lang="en-US"/>
              <a:t> = .93</a:t>
            </a:r>
          </a:p>
        </p:txBody>
      </p:sp>
      <p:sp>
        <p:nvSpPr>
          <p:cNvPr id="27657" name="TextBox 11"/>
          <p:cNvSpPr txBox="1">
            <a:spLocks noChangeArrowheads="1"/>
          </p:cNvSpPr>
          <p:nvPr/>
        </p:nvSpPr>
        <p:spPr bwMode="auto">
          <a:xfrm>
            <a:off x="7696200" y="4800600"/>
            <a:ext cx="14478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/>
              <a:t>1-</a:t>
            </a:r>
            <a:r>
              <a:rPr lang="el-GR"/>
              <a:t>β</a:t>
            </a:r>
            <a:r>
              <a:rPr lang="en-US"/>
              <a:t> = .99</a:t>
            </a:r>
          </a:p>
        </p:txBody>
      </p:sp>
      <p:sp>
        <p:nvSpPr>
          <p:cNvPr id="13" name="Rectangle 24"/>
          <p:cNvSpPr>
            <a:spLocks noChangeArrowheads="1"/>
          </p:cNvSpPr>
          <p:nvPr/>
        </p:nvSpPr>
        <p:spPr bwMode="auto">
          <a:xfrm rot="18393332">
            <a:off x="-550862" y="3778250"/>
            <a:ext cx="5194300" cy="1054100"/>
          </a:xfrm>
          <a:prstGeom prst="rect">
            <a:avLst/>
          </a:prstGeom>
          <a:gradFill rotWithShape="0">
            <a:gsLst>
              <a:gs pos="0">
                <a:srgbClr val="006600">
                  <a:gamma/>
                  <a:shade val="46275"/>
                  <a:invGamma/>
                </a:srgbClr>
              </a:gs>
              <a:gs pos="50000">
                <a:srgbClr val="006600"/>
              </a:gs>
              <a:gs pos="100000">
                <a:srgbClr val="006600">
                  <a:gamma/>
                  <a:shade val="46275"/>
                  <a:invGamma/>
                </a:srgbClr>
              </a:gs>
            </a:gsLst>
            <a:lin ang="5400000" scaled="1"/>
          </a:gradFill>
          <a:ln w="3810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>
              <a:spcBef>
                <a:spcPct val="20000"/>
              </a:spcBef>
              <a:defRPr/>
            </a:pPr>
            <a:r>
              <a:rPr lang="fr-CA" sz="200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	Plus la différence entre les moyennes (importance de l’effet) est grande, plus la puissance est forte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6034" name="Rectangle 2"/>
          <p:cNvSpPr>
            <a:spLocks noGrp="1" noChangeArrowheads="1"/>
          </p:cNvSpPr>
          <p:nvPr>
            <p:ph type="title"/>
          </p:nvPr>
        </p:nvSpPr>
        <p:spPr>
          <a:xfrm>
            <a:off x="650875" y="215900"/>
            <a:ext cx="7772400" cy="1143000"/>
          </a:xfrm>
        </p:spPr>
        <p:txBody>
          <a:bodyPr/>
          <a:lstStyle/>
          <a:p>
            <a:pPr>
              <a:defRPr/>
            </a:pPr>
            <a:r>
              <a:rPr lang="fr-CA" sz="4000" dirty="0" smtClean="0"/>
              <a:t>Déterminants de la puissance: importance de l’effet</a:t>
            </a:r>
            <a:endParaRPr lang="en-US" sz="4000" dirty="0" smtClean="0"/>
          </a:p>
        </p:txBody>
      </p:sp>
      <p:pic>
        <p:nvPicPr>
          <p:cNvPr id="2867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2025" y="1933575"/>
            <a:ext cx="7218363" cy="401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6034" name="Rectangle 2"/>
          <p:cNvSpPr>
            <a:spLocks noGrp="1" noChangeArrowheads="1"/>
          </p:cNvSpPr>
          <p:nvPr>
            <p:ph type="title"/>
          </p:nvPr>
        </p:nvSpPr>
        <p:spPr>
          <a:xfrm>
            <a:off x="650875" y="215900"/>
            <a:ext cx="7772400" cy="1143000"/>
          </a:xfrm>
        </p:spPr>
        <p:txBody>
          <a:bodyPr/>
          <a:lstStyle/>
          <a:p>
            <a:pPr>
              <a:defRPr/>
            </a:pPr>
            <a:r>
              <a:rPr lang="fr-CA" sz="4000" dirty="0" smtClean="0"/>
              <a:t>Déterminants de la puissance: Taille de l</a:t>
            </a:r>
            <a:r>
              <a:rPr lang="en-CA" sz="4000" dirty="0" smtClean="0"/>
              <a:t>’</a:t>
            </a:r>
            <a:r>
              <a:rPr lang="fr-CA" sz="4000" dirty="0" smtClean="0"/>
              <a:t>échantillon</a:t>
            </a:r>
            <a:endParaRPr lang="en-US" sz="4000" dirty="0" smtClean="0"/>
          </a:p>
        </p:txBody>
      </p:sp>
      <p:sp>
        <p:nvSpPr>
          <p:cNvPr id="29699" name="TextBox 25"/>
          <p:cNvSpPr txBox="1">
            <a:spLocks noChangeArrowheads="1"/>
          </p:cNvSpPr>
          <p:nvPr/>
        </p:nvSpPr>
        <p:spPr bwMode="auto">
          <a:xfrm>
            <a:off x="7772400" y="1938338"/>
            <a:ext cx="12192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/>
              <a:t>n = 100</a:t>
            </a:r>
          </a:p>
        </p:txBody>
      </p:sp>
      <p:sp>
        <p:nvSpPr>
          <p:cNvPr id="29700" name="TextBox 30"/>
          <p:cNvSpPr txBox="1">
            <a:spLocks noChangeArrowheads="1"/>
          </p:cNvSpPr>
          <p:nvPr/>
        </p:nvSpPr>
        <p:spPr bwMode="auto">
          <a:xfrm>
            <a:off x="304800" y="1981200"/>
            <a:ext cx="12192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/>
              <a:t>d = .3</a:t>
            </a:r>
          </a:p>
          <a:p>
            <a:r>
              <a:rPr lang="en-US"/>
              <a:t>α = .05</a:t>
            </a:r>
          </a:p>
        </p:txBody>
      </p:sp>
      <p:sp>
        <p:nvSpPr>
          <p:cNvPr id="29702" name="TextBox 10"/>
          <p:cNvSpPr txBox="1">
            <a:spLocks noChangeArrowheads="1"/>
          </p:cNvSpPr>
          <p:nvPr/>
        </p:nvSpPr>
        <p:spPr bwMode="auto">
          <a:xfrm>
            <a:off x="7696200" y="2433638"/>
            <a:ext cx="14478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dirty="0"/>
              <a:t>1-</a:t>
            </a:r>
            <a:r>
              <a:rPr lang="el-GR" dirty="0"/>
              <a:t>β</a:t>
            </a:r>
            <a:r>
              <a:rPr lang="en-US" dirty="0"/>
              <a:t> = .</a:t>
            </a:r>
            <a:r>
              <a:rPr lang="en-US" dirty="0" smtClean="0"/>
              <a:t>91</a:t>
            </a:r>
            <a:endParaRPr lang="en-US" dirty="0"/>
          </a:p>
        </p:txBody>
      </p:sp>
      <p:sp>
        <p:nvSpPr>
          <p:cNvPr id="29703" name="TextBox 11"/>
          <p:cNvSpPr txBox="1">
            <a:spLocks noChangeArrowheads="1"/>
          </p:cNvSpPr>
          <p:nvPr/>
        </p:nvSpPr>
        <p:spPr bwMode="auto">
          <a:xfrm>
            <a:off x="7696200" y="4800600"/>
            <a:ext cx="14478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dirty="0"/>
              <a:t>1-</a:t>
            </a:r>
            <a:r>
              <a:rPr lang="el-GR" dirty="0"/>
              <a:t>β</a:t>
            </a:r>
            <a:r>
              <a:rPr lang="en-US" dirty="0"/>
              <a:t> = </a:t>
            </a:r>
            <a:r>
              <a:rPr lang="en-US" dirty="0" smtClean="0"/>
              <a:t>.67</a:t>
            </a:r>
            <a:endParaRPr lang="en-US" dirty="0"/>
          </a:p>
        </p:txBody>
      </p:sp>
      <p:sp>
        <p:nvSpPr>
          <p:cNvPr id="29704" name="TextBox 13"/>
          <p:cNvSpPr txBox="1">
            <a:spLocks noChangeArrowheads="1"/>
          </p:cNvSpPr>
          <p:nvPr/>
        </p:nvSpPr>
        <p:spPr bwMode="auto">
          <a:xfrm>
            <a:off x="7772400" y="4267200"/>
            <a:ext cx="12192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/>
              <a:t>n = 50</a:t>
            </a:r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0700" y="1676400"/>
            <a:ext cx="5562600" cy="217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0700" y="4000500"/>
            <a:ext cx="5562600" cy="217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Rectangle 25"/>
          <p:cNvSpPr>
            <a:spLocks noChangeArrowheads="1"/>
          </p:cNvSpPr>
          <p:nvPr/>
        </p:nvSpPr>
        <p:spPr bwMode="auto">
          <a:xfrm rot="-3254523">
            <a:off x="-338137" y="3992563"/>
            <a:ext cx="4103687" cy="896937"/>
          </a:xfrm>
          <a:prstGeom prst="rect">
            <a:avLst/>
          </a:prstGeom>
          <a:gradFill rotWithShape="0">
            <a:gsLst>
              <a:gs pos="0">
                <a:srgbClr val="002F00"/>
              </a:gs>
              <a:gs pos="50000">
                <a:srgbClr val="006600"/>
              </a:gs>
              <a:gs pos="100000">
                <a:srgbClr val="002F00"/>
              </a:gs>
            </a:gsLst>
            <a:lin ang="5400000" scaled="1"/>
          </a:gradFill>
          <a:ln w="38100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pPr marL="342900" indent="-342900" algn="ctr" eaLnBrk="1" hangingPunct="1">
              <a:spcBef>
                <a:spcPct val="20000"/>
              </a:spcBef>
            </a:pPr>
            <a:r>
              <a:rPr lang="fr-CA" dirty="0">
                <a:latin typeface="Times New Roman" pitchFamily="18" charset="0"/>
              </a:rPr>
              <a:t>	Plus </a:t>
            </a:r>
            <a:r>
              <a:rPr lang="fr-CA" i="1" dirty="0">
                <a:latin typeface="Times New Roman" pitchFamily="18" charset="0"/>
              </a:rPr>
              <a:t>n</a:t>
            </a:r>
            <a:r>
              <a:rPr lang="fr-CA" dirty="0">
                <a:latin typeface="Times New Roman" pitchFamily="18" charset="0"/>
              </a:rPr>
              <a:t> est grand, plus la puissance est grande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6034" name="Rectangle 2"/>
          <p:cNvSpPr>
            <a:spLocks noGrp="1" noChangeArrowheads="1"/>
          </p:cNvSpPr>
          <p:nvPr>
            <p:ph type="title"/>
          </p:nvPr>
        </p:nvSpPr>
        <p:spPr>
          <a:xfrm>
            <a:off x="650875" y="215900"/>
            <a:ext cx="7772400" cy="1143000"/>
          </a:xfrm>
        </p:spPr>
        <p:txBody>
          <a:bodyPr/>
          <a:lstStyle/>
          <a:p>
            <a:pPr>
              <a:defRPr/>
            </a:pPr>
            <a:r>
              <a:rPr lang="fr-CA" sz="4000" dirty="0" smtClean="0"/>
              <a:t>Déterminants de la puissance: Taille de l</a:t>
            </a:r>
            <a:r>
              <a:rPr lang="en-CA" sz="4000" dirty="0" smtClean="0"/>
              <a:t>’</a:t>
            </a:r>
            <a:r>
              <a:rPr lang="fr-CA" sz="4000" dirty="0" smtClean="0"/>
              <a:t>échantillon</a:t>
            </a:r>
            <a:endParaRPr lang="en-US" sz="4000" dirty="0" smtClean="0"/>
          </a:p>
        </p:txBody>
      </p:sp>
      <p:pic>
        <p:nvPicPr>
          <p:cNvPr id="307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2025" y="1933575"/>
            <a:ext cx="7218363" cy="401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0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-174625"/>
            <a:ext cx="9144000" cy="1676400"/>
          </a:xfrm>
        </p:spPr>
        <p:txBody>
          <a:bodyPr/>
          <a:lstStyle/>
          <a:p>
            <a:pPr>
              <a:defRPr/>
            </a:pPr>
            <a:r>
              <a:rPr lang="en-US" dirty="0" err="1" smtClean="0"/>
              <a:t>Déterminants</a:t>
            </a:r>
            <a:r>
              <a:rPr lang="en-US" dirty="0" smtClean="0"/>
              <a:t> de la puissance : </a:t>
            </a:r>
            <a:r>
              <a:rPr lang="en-US" dirty="0" err="1" smtClean="0"/>
              <a:t>σ</a:t>
            </a:r>
            <a:endParaRPr lang="en-US" dirty="0" smtClean="0">
              <a:latin typeface="Symbol" pitchFamily="18" charset="2"/>
            </a:endParaRPr>
          </a:p>
        </p:txBody>
      </p:sp>
      <p:graphicFrame>
        <p:nvGraphicFramePr>
          <p:cNvPr id="1026" name="Object 21"/>
          <p:cNvGraphicFramePr>
            <a:graphicFrameLocks noChangeAspect="1"/>
          </p:cNvGraphicFramePr>
          <p:nvPr/>
        </p:nvGraphicFramePr>
        <p:xfrm>
          <a:off x="503238" y="1752600"/>
          <a:ext cx="8366125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6" name="Equation" r:id="rId4" imgW="3543300" imgH="419100" progId="Equation.DSMT4">
                  <p:embed/>
                </p:oleObj>
              </mc:Choice>
              <mc:Fallback>
                <p:oleObj name="Equation" r:id="rId4" imgW="3543300" imgH="419100" progId="Equation.DSMT4">
                  <p:embed/>
                  <p:pic>
                    <p:nvPicPr>
                      <p:cNvPr id="0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3238" y="1752600"/>
                        <a:ext cx="8366125" cy="990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29" name="Picture 4" descr="FIG26-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79" t="7071" r="13887" b="7939"/>
          <a:stretch>
            <a:fillRect/>
          </a:stretch>
        </p:blipFill>
        <p:spPr bwMode="auto">
          <a:xfrm>
            <a:off x="4895850" y="2820988"/>
            <a:ext cx="4017963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5" descr="FIG26-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57" t="8333" r="13309" b="8365"/>
          <a:stretch>
            <a:fillRect/>
          </a:stretch>
        </p:blipFill>
        <p:spPr bwMode="auto">
          <a:xfrm>
            <a:off x="395288" y="2819400"/>
            <a:ext cx="4257675" cy="321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Rectangle 26"/>
          <p:cNvSpPr>
            <a:spLocks noChangeArrowheads="1"/>
          </p:cNvSpPr>
          <p:nvPr/>
        </p:nvSpPr>
        <p:spPr bwMode="auto">
          <a:xfrm>
            <a:off x="3048000" y="5884863"/>
            <a:ext cx="3824288" cy="896937"/>
          </a:xfrm>
          <a:prstGeom prst="rect">
            <a:avLst/>
          </a:prstGeom>
          <a:gradFill rotWithShape="0">
            <a:gsLst>
              <a:gs pos="0">
                <a:srgbClr val="002F00"/>
              </a:gs>
              <a:gs pos="50000">
                <a:srgbClr val="006600"/>
              </a:gs>
              <a:gs pos="100000">
                <a:srgbClr val="002F00"/>
              </a:gs>
            </a:gsLst>
            <a:lin ang="5400000" scaled="1"/>
          </a:gradFill>
          <a:ln w="38100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pPr marL="342900" indent="-342900" algn="ctr" eaLnBrk="1" hangingPunct="1">
              <a:spcBef>
                <a:spcPct val="20000"/>
              </a:spcBef>
            </a:pPr>
            <a:r>
              <a:rPr lang="fr-CA" dirty="0">
                <a:latin typeface="Times New Roman" pitchFamily="18" charset="0"/>
              </a:rPr>
              <a:t>	Plus </a:t>
            </a:r>
            <a:r>
              <a:rPr lang="fr-CA" dirty="0" err="1" smtClean="0">
                <a:latin typeface="Times New Roman" pitchFamily="18" charset="0"/>
              </a:rPr>
              <a:t>σ</a:t>
            </a:r>
            <a:r>
              <a:rPr lang="fr-CA" dirty="0" smtClean="0">
                <a:latin typeface="Times New Roman" pitchFamily="18" charset="0"/>
              </a:rPr>
              <a:t> </a:t>
            </a:r>
            <a:r>
              <a:rPr lang="fr-CA" dirty="0">
                <a:latin typeface="Times New Roman" pitchFamily="18" charset="0"/>
              </a:rPr>
              <a:t>est grand, plus la puissance est faible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8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fr-CA" sz="3600" smtClean="0"/>
              <a:t>Déterminants de la puissance: Type de test de signification</a:t>
            </a:r>
            <a:endParaRPr lang="en-US" sz="3600" smtClean="0"/>
          </a:p>
        </p:txBody>
      </p:sp>
      <p:sp>
        <p:nvSpPr>
          <p:cNvPr id="568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r>
              <a:rPr lang="fr-CA" sz="2400" dirty="0" smtClean="0">
                <a:sym typeface="Symbol" pitchFamily="18" charset="2"/>
              </a:rPr>
              <a:t>Type de test: un test unilatéral est toujours plus puissant qu’un test bilatéral</a:t>
            </a:r>
          </a:p>
          <a:p>
            <a:pPr>
              <a:defRPr/>
            </a:pPr>
            <a:r>
              <a:rPr lang="fr-CA" sz="2400" dirty="0" smtClean="0"/>
              <a:t>Nature du test d’hypothèse: Pour certaines situations, certains tests sont plus puissants que d’autres</a:t>
            </a:r>
          </a:p>
          <a:p>
            <a:pPr lvl="1">
              <a:defRPr/>
            </a:pPr>
            <a:r>
              <a:rPr lang="fr-CA" sz="2000" dirty="0" smtClean="0"/>
              <a:t>Si les postulats des tests paramétriques sont respectés, ces derniers sont plus puissants que leurs équivalents non-paramétriques…</a:t>
            </a:r>
          </a:p>
          <a:p>
            <a:pPr lvl="1">
              <a:defRPr/>
            </a:pPr>
            <a:r>
              <a:rPr lang="fr-CA" sz="2000" dirty="0" smtClean="0"/>
              <a:t>Un test </a:t>
            </a:r>
            <a:r>
              <a:rPr lang="fr-CA" sz="2000" i="1" dirty="0" smtClean="0"/>
              <a:t>t</a:t>
            </a:r>
            <a:r>
              <a:rPr lang="fr-CA" sz="2000" dirty="0" smtClean="0"/>
              <a:t> pour échantillons corrélés est plus puissant qu’un test </a:t>
            </a:r>
            <a:r>
              <a:rPr lang="fr-CA" sz="2000" i="1" dirty="0" smtClean="0"/>
              <a:t>t</a:t>
            </a:r>
            <a:r>
              <a:rPr lang="fr-CA" sz="2000" dirty="0" smtClean="0"/>
              <a:t> pour échantillons indépendants…</a:t>
            </a:r>
            <a:endParaRPr lang="en-US" sz="2000" dirty="0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CA" dirty="0" smtClean="0"/>
              <a:t>Importance de </a:t>
            </a:r>
            <a:r>
              <a:rPr lang="en-CA" dirty="0" err="1" smtClean="0"/>
              <a:t>l’effet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  <a:defRPr/>
            </a:pPr>
            <a:r>
              <a:rPr lang="en-CA" sz="2400" dirty="0" err="1" smtClean="0"/>
              <a:t>Mesure</a:t>
            </a:r>
            <a:r>
              <a:rPr lang="en-CA" sz="2400" dirty="0" smtClean="0"/>
              <a:t> de la distance </a:t>
            </a:r>
            <a:r>
              <a:rPr lang="en-CA" sz="2400" dirty="0" err="1" smtClean="0"/>
              <a:t>séparant</a:t>
            </a:r>
            <a:r>
              <a:rPr lang="en-CA" sz="2400" dirty="0" smtClean="0"/>
              <a:t> </a:t>
            </a:r>
            <a:r>
              <a:rPr lang="el-GR" sz="2400" dirty="0" smtClean="0"/>
              <a:t>μ</a:t>
            </a:r>
            <a:r>
              <a:rPr lang="en-CA" sz="2400" baseline="-25000" dirty="0" smtClean="0"/>
              <a:t>0</a:t>
            </a:r>
            <a:r>
              <a:rPr lang="en-CA" sz="2400" dirty="0" smtClean="0"/>
              <a:t> de </a:t>
            </a:r>
            <a:r>
              <a:rPr lang="el-GR" sz="2400" dirty="0" smtClean="0"/>
              <a:t>μ</a:t>
            </a:r>
            <a:r>
              <a:rPr lang="en-CA" sz="2400" baseline="-25000" dirty="0" smtClean="0"/>
              <a:t>1</a:t>
            </a:r>
            <a:r>
              <a:rPr lang="en-CA" sz="2400" dirty="0" smtClean="0"/>
              <a:t> :</a:t>
            </a:r>
          </a:p>
          <a:p>
            <a:pPr>
              <a:buFont typeface="Arial" pitchFamily="34" charset="0"/>
              <a:buChar char="•"/>
              <a:defRPr/>
            </a:pPr>
            <a:endParaRPr lang="en-CA" sz="2400" dirty="0" smtClean="0"/>
          </a:p>
          <a:p>
            <a:pPr>
              <a:buFont typeface="Arial" pitchFamily="34" charset="0"/>
              <a:buChar char="•"/>
              <a:defRPr/>
            </a:pPr>
            <a:r>
              <a:rPr lang="en-CA" sz="2400" dirty="0" err="1" smtClean="0"/>
              <a:t>Cette</a:t>
            </a:r>
            <a:r>
              <a:rPr lang="en-CA" sz="2400" dirty="0" smtClean="0"/>
              <a:t> distance </a:t>
            </a:r>
            <a:r>
              <a:rPr lang="en-CA" sz="2400" dirty="0" err="1" smtClean="0"/>
              <a:t>est</a:t>
            </a:r>
            <a:r>
              <a:rPr lang="en-CA" sz="2400" dirty="0" smtClean="0"/>
              <a:t> en </a:t>
            </a:r>
            <a:r>
              <a:rPr lang="en-CA" sz="2400" dirty="0" err="1" smtClean="0"/>
              <a:t>unité</a:t>
            </a:r>
            <a:r>
              <a:rPr lang="en-CA" sz="2400" dirty="0" smtClean="0"/>
              <a:t> </a:t>
            </a:r>
            <a:r>
              <a:rPr lang="en-CA" sz="2400" dirty="0" err="1" smtClean="0"/>
              <a:t>d’écart</a:t>
            </a:r>
            <a:r>
              <a:rPr lang="en-CA" sz="2400" dirty="0" smtClean="0"/>
              <a:t>-type de la population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CA" sz="2400" dirty="0" smtClean="0"/>
              <a:t>On </a:t>
            </a:r>
            <a:r>
              <a:rPr lang="en-CA" sz="2400" dirty="0" err="1" smtClean="0"/>
              <a:t>peut</a:t>
            </a:r>
            <a:r>
              <a:rPr lang="en-CA" sz="2400" dirty="0" smtClean="0"/>
              <a:t> </a:t>
            </a:r>
            <a:r>
              <a:rPr lang="en-CA" sz="2400" dirty="0" err="1" smtClean="0"/>
              <a:t>l’estimer</a:t>
            </a:r>
            <a:r>
              <a:rPr lang="en-CA" sz="2400" dirty="0" smtClean="0"/>
              <a:t> à </a:t>
            </a:r>
            <a:r>
              <a:rPr lang="en-CA" sz="2400" dirty="0" err="1" smtClean="0"/>
              <a:t>partir</a:t>
            </a:r>
            <a:endParaRPr lang="en-CA" sz="2400" dirty="0" smtClean="0"/>
          </a:p>
          <a:p>
            <a:pPr lvl="1">
              <a:buFont typeface="Arial" pitchFamily="34" charset="0"/>
              <a:buChar char="•"/>
              <a:defRPr/>
            </a:pPr>
            <a:r>
              <a:rPr lang="en-CA" sz="2000" dirty="0" smtClean="0"/>
              <a:t>De </a:t>
            </a:r>
            <a:r>
              <a:rPr lang="en-CA" sz="2000" dirty="0" err="1" smtClean="0"/>
              <a:t>recherches</a:t>
            </a:r>
            <a:r>
              <a:rPr lang="en-CA" sz="2000" dirty="0" smtClean="0"/>
              <a:t> </a:t>
            </a:r>
            <a:r>
              <a:rPr lang="en-CA" sz="2000" dirty="0" err="1" smtClean="0"/>
              <a:t>antérieures</a:t>
            </a:r>
            <a:endParaRPr lang="en-CA" sz="2000" dirty="0" smtClean="0"/>
          </a:p>
          <a:p>
            <a:pPr lvl="1">
              <a:buFont typeface="Arial" pitchFamily="34" charset="0"/>
              <a:buChar char="•"/>
              <a:defRPr/>
            </a:pPr>
            <a:r>
              <a:rPr lang="en-CA" sz="2000" dirty="0" err="1" smtClean="0"/>
              <a:t>Évaluation</a:t>
            </a:r>
            <a:r>
              <a:rPr lang="en-CA" sz="2000" dirty="0" smtClean="0"/>
              <a:t> </a:t>
            </a:r>
            <a:r>
              <a:rPr lang="en-CA" sz="2000" dirty="0" err="1" smtClean="0"/>
              <a:t>personnelle</a:t>
            </a:r>
            <a:r>
              <a:rPr lang="en-CA" sz="2000" dirty="0" smtClean="0"/>
              <a:t> de la </a:t>
            </a:r>
            <a:r>
              <a:rPr lang="en-CA" sz="2000" dirty="0" err="1" smtClean="0"/>
              <a:t>différence</a:t>
            </a:r>
            <a:r>
              <a:rPr lang="en-CA" sz="2000" dirty="0" smtClean="0"/>
              <a:t> </a:t>
            </a:r>
            <a:r>
              <a:rPr lang="en-CA" sz="2000" dirty="0" err="1" smtClean="0"/>
              <a:t>jugée</a:t>
            </a:r>
            <a:r>
              <a:rPr lang="en-CA" sz="2000" dirty="0" smtClean="0"/>
              <a:t> </a:t>
            </a:r>
            <a:r>
              <a:rPr lang="en-CA" sz="2000" dirty="0" err="1" smtClean="0"/>
              <a:t>importante</a:t>
            </a:r>
            <a:endParaRPr lang="en-CA" sz="2000" dirty="0" smtClean="0"/>
          </a:p>
          <a:p>
            <a:pPr lvl="1">
              <a:buFont typeface="Arial" pitchFamily="34" charset="0"/>
              <a:buChar char="•"/>
              <a:defRPr/>
            </a:pPr>
            <a:r>
              <a:rPr lang="en-CA" sz="2000" dirty="0" smtClean="0"/>
              <a:t>De conventions (</a:t>
            </a:r>
            <a:r>
              <a:rPr lang="en-CA" sz="2000" dirty="0"/>
              <a:t>C</a:t>
            </a:r>
            <a:r>
              <a:rPr lang="en-CA" sz="2000" dirty="0" smtClean="0"/>
              <a:t>ohen, 1988):</a:t>
            </a:r>
          </a:p>
          <a:p>
            <a:pPr lvl="2">
              <a:buFont typeface="Arial" pitchFamily="34" charset="0"/>
              <a:buChar char="•"/>
              <a:defRPr/>
            </a:pPr>
            <a:r>
              <a:rPr lang="en-CA" sz="1600" dirty="0" err="1" smtClean="0"/>
              <a:t>Effet</a:t>
            </a:r>
            <a:r>
              <a:rPr lang="en-CA" sz="1600" dirty="0" smtClean="0"/>
              <a:t> </a:t>
            </a:r>
            <a:r>
              <a:rPr lang="en-CA" sz="1600" dirty="0" err="1" smtClean="0"/>
              <a:t>faible</a:t>
            </a:r>
            <a:r>
              <a:rPr lang="en-CA" sz="1600" dirty="0" smtClean="0"/>
              <a:t>:  		d = .20</a:t>
            </a:r>
          </a:p>
          <a:p>
            <a:pPr lvl="2">
              <a:buFont typeface="Arial" pitchFamily="34" charset="0"/>
              <a:buChar char="•"/>
              <a:defRPr/>
            </a:pPr>
            <a:r>
              <a:rPr lang="en-CA" sz="1600" dirty="0" err="1" smtClean="0"/>
              <a:t>Effet</a:t>
            </a:r>
            <a:r>
              <a:rPr lang="en-CA" sz="1600" dirty="0" smtClean="0"/>
              <a:t> </a:t>
            </a:r>
            <a:r>
              <a:rPr lang="en-CA" sz="1600" dirty="0" err="1" smtClean="0"/>
              <a:t>intermédiaire</a:t>
            </a:r>
            <a:r>
              <a:rPr lang="en-CA" sz="1600" dirty="0" smtClean="0"/>
              <a:t>: 	d = .50</a:t>
            </a:r>
          </a:p>
          <a:p>
            <a:pPr lvl="2">
              <a:buFont typeface="Arial" pitchFamily="34" charset="0"/>
              <a:buChar char="•"/>
              <a:defRPr/>
            </a:pPr>
            <a:r>
              <a:rPr lang="en-CA" sz="1600" dirty="0" err="1" smtClean="0"/>
              <a:t>Effet</a:t>
            </a:r>
            <a:r>
              <a:rPr lang="en-CA" sz="1600" dirty="0" smtClean="0"/>
              <a:t> important:		d = .80</a:t>
            </a:r>
            <a:endParaRPr lang="en-CA" sz="1600" dirty="0"/>
          </a:p>
        </p:txBody>
      </p:sp>
      <p:graphicFrame>
        <p:nvGraphicFramePr>
          <p:cNvPr id="2050" name="Object 3"/>
          <p:cNvGraphicFramePr>
            <a:graphicFrameLocks noChangeAspect="1"/>
          </p:cNvGraphicFramePr>
          <p:nvPr/>
        </p:nvGraphicFramePr>
        <p:xfrm>
          <a:off x="7086600" y="1676400"/>
          <a:ext cx="1679575" cy="882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9" name="Equation" r:id="rId4" imgW="748975" imgH="393529" progId="Equation.DSMT4">
                  <p:embed/>
                </p:oleObj>
              </mc:Choice>
              <mc:Fallback>
                <p:oleObj name="Equation" r:id="rId4" imgW="748975" imgH="393529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86600" y="1676400"/>
                        <a:ext cx="1679575" cy="882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CA" sz="3600" dirty="0" err="1" smtClean="0"/>
              <a:t>Calcul</a:t>
            </a:r>
            <a:r>
              <a:rPr lang="en-CA" sz="3600" dirty="0" smtClean="0"/>
              <a:t> de la puissance:</a:t>
            </a:r>
            <a:br>
              <a:rPr lang="en-CA" sz="3600" dirty="0" smtClean="0"/>
            </a:br>
            <a:r>
              <a:rPr lang="en-CA" sz="3600" dirty="0" err="1" smtClean="0"/>
              <a:t>Statistique</a:t>
            </a:r>
            <a:r>
              <a:rPr lang="en-CA" sz="3600" dirty="0" smtClean="0"/>
              <a:t> </a:t>
            </a:r>
            <a:r>
              <a:rPr lang="en-CA" sz="3600" dirty="0" err="1" smtClean="0"/>
              <a:t>δ</a:t>
            </a:r>
            <a:endParaRPr lang="en-CA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  <a:defRPr/>
            </a:pPr>
            <a:r>
              <a:rPr lang="el-GR" sz="2400" dirty="0">
                <a:sym typeface="Symbol"/>
              </a:rPr>
              <a:t></a:t>
            </a:r>
            <a:r>
              <a:rPr lang="en-CA" sz="2400" dirty="0" smtClean="0">
                <a:sym typeface="Symbol"/>
              </a:rPr>
              <a:t> : (delta) </a:t>
            </a:r>
            <a:r>
              <a:rPr lang="en-CA" sz="2400" dirty="0" err="1" smtClean="0">
                <a:sym typeface="Symbol"/>
              </a:rPr>
              <a:t>Statistique</a:t>
            </a:r>
            <a:r>
              <a:rPr lang="en-CA" sz="2400" dirty="0" smtClean="0">
                <a:sym typeface="Symbol"/>
              </a:rPr>
              <a:t> </a:t>
            </a:r>
            <a:r>
              <a:rPr lang="en-CA" sz="2400" dirty="0" err="1" smtClean="0">
                <a:sym typeface="Symbol"/>
              </a:rPr>
              <a:t>combinant</a:t>
            </a:r>
            <a:r>
              <a:rPr lang="en-CA" sz="2400" dirty="0" smtClean="0">
                <a:sym typeface="Symbol"/>
              </a:rPr>
              <a:t> la </a:t>
            </a:r>
            <a:r>
              <a:rPr lang="en-CA" sz="2400" dirty="0" err="1" smtClean="0">
                <a:sym typeface="Symbol"/>
              </a:rPr>
              <a:t>taille</a:t>
            </a:r>
            <a:r>
              <a:rPr lang="en-CA" sz="2400" dirty="0" smtClean="0">
                <a:sym typeface="Symbol"/>
              </a:rPr>
              <a:t> de </a:t>
            </a:r>
            <a:r>
              <a:rPr lang="en-CA" sz="2400" dirty="0" err="1" smtClean="0">
                <a:sym typeface="Symbol"/>
              </a:rPr>
              <a:t>l’effet</a:t>
            </a:r>
            <a:r>
              <a:rPr lang="en-CA" sz="2400" dirty="0" smtClean="0">
                <a:sym typeface="Symbol"/>
              </a:rPr>
              <a:t> et la </a:t>
            </a:r>
            <a:r>
              <a:rPr lang="en-CA" sz="2400" dirty="0" err="1" smtClean="0">
                <a:sym typeface="Symbol"/>
              </a:rPr>
              <a:t>taille</a:t>
            </a:r>
            <a:r>
              <a:rPr lang="en-CA" sz="2400" dirty="0" smtClean="0">
                <a:sym typeface="Symbol"/>
              </a:rPr>
              <a:t> de </a:t>
            </a:r>
            <a:r>
              <a:rPr lang="en-CA" sz="2400" dirty="0" err="1" smtClean="0">
                <a:sym typeface="Symbol"/>
              </a:rPr>
              <a:t>l’échantillon</a:t>
            </a:r>
            <a:endParaRPr lang="en-CA" sz="2400" dirty="0" smtClean="0">
              <a:sym typeface="Symbol"/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en-CA" sz="2400" dirty="0" smtClean="0">
                <a:sym typeface="Symbol"/>
              </a:rPr>
              <a:t>La </a:t>
            </a:r>
            <a:r>
              <a:rPr lang="en-CA" sz="2400" dirty="0" err="1" smtClean="0">
                <a:sym typeface="Symbol"/>
              </a:rPr>
              <a:t>fonction</a:t>
            </a:r>
            <a:r>
              <a:rPr lang="en-CA" sz="2400" dirty="0" smtClean="0">
                <a:sym typeface="Symbol"/>
              </a:rPr>
              <a:t> </a:t>
            </a:r>
            <a:r>
              <a:rPr lang="en-CA" sz="2400" dirty="0" err="1" smtClean="0">
                <a:sym typeface="Symbol"/>
              </a:rPr>
              <a:t>définissant</a:t>
            </a:r>
            <a:r>
              <a:rPr lang="en-CA" sz="2400" dirty="0" smtClean="0">
                <a:sym typeface="Symbol"/>
              </a:rPr>
              <a:t> </a:t>
            </a:r>
            <a:r>
              <a:rPr lang="en-CA" sz="2400" dirty="0" err="1" smtClean="0">
                <a:sym typeface="Symbol"/>
              </a:rPr>
              <a:t>cette</a:t>
            </a:r>
            <a:r>
              <a:rPr lang="en-CA" sz="2400" dirty="0" smtClean="0">
                <a:sym typeface="Symbol"/>
              </a:rPr>
              <a:t> </a:t>
            </a:r>
            <a:r>
              <a:rPr lang="en-CA" sz="2400" dirty="0" err="1" smtClean="0">
                <a:sym typeface="Symbol"/>
              </a:rPr>
              <a:t>combinaison</a:t>
            </a:r>
            <a:r>
              <a:rPr lang="en-CA" sz="2400" dirty="0" smtClean="0">
                <a:sym typeface="Symbol"/>
              </a:rPr>
              <a:t> </a:t>
            </a:r>
            <a:r>
              <a:rPr lang="en-CA" sz="2400" dirty="0" err="1" smtClean="0">
                <a:sym typeface="Symbol"/>
              </a:rPr>
              <a:t>varie</a:t>
            </a:r>
            <a:r>
              <a:rPr lang="en-CA" sz="2400" dirty="0" smtClean="0">
                <a:sym typeface="Symbol"/>
              </a:rPr>
              <a:t> </a:t>
            </a:r>
            <a:r>
              <a:rPr lang="en-CA" sz="2400" dirty="0" err="1" smtClean="0">
                <a:sym typeface="Symbol"/>
              </a:rPr>
              <a:t>selon</a:t>
            </a:r>
            <a:r>
              <a:rPr lang="en-CA" sz="2400" dirty="0" smtClean="0">
                <a:sym typeface="Symbol"/>
              </a:rPr>
              <a:t> la </a:t>
            </a:r>
            <a:r>
              <a:rPr lang="en-CA" sz="2400" dirty="0" err="1" smtClean="0">
                <a:sym typeface="Symbol"/>
              </a:rPr>
              <a:t>procédure</a:t>
            </a:r>
            <a:r>
              <a:rPr lang="en-CA" sz="2400" dirty="0" smtClean="0">
                <a:sym typeface="Symbol"/>
              </a:rPr>
              <a:t> </a:t>
            </a:r>
            <a:r>
              <a:rPr lang="en-CA" sz="2400" dirty="0" err="1" smtClean="0">
                <a:sym typeface="Symbol"/>
              </a:rPr>
              <a:t>statistique</a:t>
            </a:r>
            <a:r>
              <a:rPr lang="en-CA" sz="2400" dirty="0" smtClean="0">
                <a:sym typeface="Symbol"/>
              </a:rPr>
              <a:t> </a:t>
            </a:r>
            <a:r>
              <a:rPr lang="en-CA" sz="2400" dirty="0" err="1" smtClean="0">
                <a:sym typeface="Symbol"/>
              </a:rPr>
              <a:t>utilisée</a:t>
            </a:r>
            <a:r>
              <a:rPr lang="en-CA" sz="2400" dirty="0" smtClean="0">
                <a:sym typeface="Symbol"/>
              </a:rPr>
              <a:t>:</a:t>
            </a:r>
          </a:p>
          <a:p>
            <a:pPr lvl="1">
              <a:buFont typeface="Arial" pitchFamily="34" charset="0"/>
              <a:buChar char="•"/>
              <a:defRPr/>
            </a:pPr>
            <a:r>
              <a:rPr lang="en-CA" sz="2000" dirty="0" smtClean="0">
                <a:sym typeface="Symbol"/>
              </a:rPr>
              <a:t>Test pour </a:t>
            </a:r>
            <a:r>
              <a:rPr lang="en-CA" sz="2000" dirty="0" err="1" smtClean="0">
                <a:sym typeface="Symbol"/>
              </a:rPr>
              <a:t>échantillon</a:t>
            </a:r>
            <a:r>
              <a:rPr lang="en-CA" sz="2000" dirty="0" smtClean="0">
                <a:sym typeface="Symbol"/>
              </a:rPr>
              <a:t> unique: </a:t>
            </a:r>
          </a:p>
          <a:p>
            <a:pPr lvl="1">
              <a:buFont typeface="Arial" pitchFamily="34" charset="0"/>
              <a:buChar char="•"/>
              <a:defRPr/>
            </a:pPr>
            <a:r>
              <a:rPr lang="en-CA" sz="2000" dirty="0" smtClean="0">
                <a:sym typeface="Symbol"/>
              </a:rPr>
              <a:t>Test pour </a:t>
            </a:r>
            <a:r>
              <a:rPr lang="en-CA" sz="2000" dirty="0" err="1" smtClean="0">
                <a:sym typeface="Symbol"/>
              </a:rPr>
              <a:t>deux</a:t>
            </a:r>
            <a:r>
              <a:rPr lang="en-CA" sz="2000" dirty="0" smtClean="0">
                <a:sym typeface="Symbol"/>
              </a:rPr>
              <a:t> </a:t>
            </a:r>
            <a:r>
              <a:rPr lang="en-CA" sz="2000" dirty="0" err="1" smtClean="0">
                <a:sym typeface="Symbol"/>
              </a:rPr>
              <a:t>échantillons</a:t>
            </a:r>
            <a:r>
              <a:rPr lang="en-CA" sz="2000" dirty="0" smtClean="0">
                <a:sym typeface="Symbol"/>
              </a:rPr>
              <a:t> </a:t>
            </a:r>
            <a:r>
              <a:rPr lang="en-CA" sz="2000" dirty="0" err="1" smtClean="0">
                <a:sym typeface="Symbol"/>
              </a:rPr>
              <a:t>indépendants</a:t>
            </a:r>
            <a:r>
              <a:rPr lang="en-CA" sz="2000" dirty="0" smtClean="0">
                <a:sym typeface="Symbol"/>
              </a:rPr>
              <a:t>: 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CA" sz="2400" dirty="0" smtClean="0">
                <a:sym typeface="Symbol"/>
              </a:rPr>
              <a:t>Il </a:t>
            </a:r>
            <a:r>
              <a:rPr lang="en-CA" sz="2400" dirty="0" err="1" smtClean="0">
                <a:sym typeface="Symbol"/>
              </a:rPr>
              <a:t>existe</a:t>
            </a:r>
            <a:r>
              <a:rPr lang="en-CA" sz="2400" dirty="0" smtClean="0">
                <a:sym typeface="Symbol"/>
              </a:rPr>
              <a:t> </a:t>
            </a:r>
            <a:r>
              <a:rPr lang="en-CA" sz="2400" dirty="0" err="1" smtClean="0">
                <a:sym typeface="Symbol"/>
              </a:rPr>
              <a:t>une</a:t>
            </a:r>
            <a:r>
              <a:rPr lang="en-CA" sz="2400" dirty="0" smtClean="0">
                <a:sym typeface="Symbol"/>
              </a:rPr>
              <a:t> </a:t>
            </a:r>
            <a:r>
              <a:rPr lang="en-CA" sz="2400" dirty="0" err="1" smtClean="0">
                <a:sym typeface="Symbol"/>
              </a:rPr>
              <a:t>définition</a:t>
            </a:r>
            <a:r>
              <a:rPr lang="en-CA" sz="2400" dirty="0" smtClean="0">
                <a:sym typeface="Symbol"/>
              </a:rPr>
              <a:t> de </a:t>
            </a:r>
            <a:r>
              <a:rPr lang="en-CA" sz="2400" dirty="0">
                <a:sym typeface="Symbol"/>
              </a:rPr>
              <a:t></a:t>
            </a:r>
            <a:r>
              <a:rPr lang="en-CA" sz="2400" dirty="0" smtClean="0">
                <a:sym typeface="Symbol"/>
              </a:rPr>
              <a:t> pour à </a:t>
            </a:r>
            <a:r>
              <a:rPr lang="en-CA" sz="2400" dirty="0" err="1" smtClean="0">
                <a:sym typeface="Symbol"/>
              </a:rPr>
              <a:t>peu</a:t>
            </a:r>
            <a:r>
              <a:rPr lang="en-CA" sz="2400" dirty="0" smtClean="0">
                <a:sym typeface="Symbol"/>
              </a:rPr>
              <a:t> </a:t>
            </a:r>
            <a:r>
              <a:rPr lang="en-CA" sz="2400" dirty="0" err="1" smtClean="0">
                <a:sym typeface="Symbol"/>
              </a:rPr>
              <a:t>près</a:t>
            </a:r>
            <a:r>
              <a:rPr lang="en-CA" sz="2400" dirty="0" smtClean="0">
                <a:sym typeface="Symbol"/>
              </a:rPr>
              <a:t> </a:t>
            </a:r>
            <a:r>
              <a:rPr lang="en-CA" sz="2400" dirty="0" err="1" smtClean="0">
                <a:sym typeface="Symbol"/>
              </a:rPr>
              <a:t>toutes</a:t>
            </a:r>
            <a:r>
              <a:rPr lang="en-CA" sz="2400" dirty="0" smtClean="0">
                <a:sym typeface="Symbol"/>
              </a:rPr>
              <a:t> les </a:t>
            </a:r>
            <a:r>
              <a:rPr lang="en-CA" sz="2400" dirty="0" err="1" smtClean="0">
                <a:sym typeface="Symbol"/>
              </a:rPr>
              <a:t>procédures</a:t>
            </a:r>
            <a:r>
              <a:rPr lang="en-CA" sz="2400" dirty="0" smtClean="0">
                <a:sym typeface="Symbol"/>
              </a:rPr>
              <a:t> </a:t>
            </a:r>
            <a:r>
              <a:rPr lang="en-CA" sz="2400" dirty="0" err="1" smtClean="0">
                <a:sym typeface="Symbol"/>
              </a:rPr>
              <a:t>statistiques</a:t>
            </a:r>
            <a:r>
              <a:rPr lang="en-CA" sz="2400" dirty="0" smtClean="0">
                <a:sym typeface="Symbol"/>
              </a:rPr>
              <a:t> </a:t>
            </a:r>
            <a:r>
              <a:rPr lang="en-CA" sz="2400" dirty="0" err="1" smtClean="0">
                <a:sym typeface="Symbol"/>
              </a:rPr>
              <a:t>connues</a:t>
            </a:r>
            <a:r>
              <a:rPr lang="en-CA" sz="2400" dirty="0" smtClean="0">
                <a:sym typeface="Symbol"/>
              </a:rPr>
              <a:t>!</a:t>
            </a:r>
          </a:p>
        </p:txBody>
      </p:sp>
      <p:graphicFrame>
        <p:nvGraphicFramePr>
          <p:cNvPr id="3074" name="Object 5"/>
          <p:cNvGraphicFramePr>
            <a:graphicFrameLocks noChangeAspect="1"/>
          </p:cNvGraphicFramePr>
          <p:nvPr/>
        </p:nvGraphicFramePr>
        <p:xfrm>
          <a:off x="7073900" y="3389313"/>
          <a:ext cx="1079500" cy="422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4" name="Equation" r:id="rId4" imgW="583947" imgH="228501" progId="Equation.DSMT4">
                  <p:embed/>
                </p:oleObj>
              </mc:Choice>
              <mc:Fallback>
                <p:oleObj name="Equation" r:id="rId4" imgW="583947" imgH="228501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73900" y="3389313"/>
                        <a:ext cx="1079500" cy="422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5" name="Object 6"/>
          <p:cNvGraphicFramePr>
            <a:graphicFrameLocks noChangeAspect="1"/>
          </p:cNvGraphicFramePr>
          <p:nvPr/>
        </p:nvGraphicFramePr>
        <p:xfrm>
          <a:off x="7073900" y="3768725"/>
          <a:ext cx="1384300" cy="422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65" name="Equation" r:id="rId6" imgW="749300" imgH="228600" progId="Equation.DSMT4">
                  <p:embed/>
                </p:oleObj>
              </mc:Choice>
              <mc:Fallback>
                <p:oleObj name="Equation" r:id="rId6" imgW="749300" imgH="228600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73900" y="3768725"/>
                        <a:ext cx="1384300" cy="422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CA" sz="3600" dirty="0" err="1" smtClean="0"/>
              <a:t>Calcul</a:t>
            </a:r>
            <a:r>
              <a:rPr lang="en-CA" sz="3600" dirty="0" smtClean="0"/>
              <a:t> de la puissance:</a:t>
            </a:r>
            <a:br>
              <a:rPr lang="en-CA" sz="3600" dirty="0" smtClean="0"/>
            </a:br>
            <a:r>
              <a:rPr lang="en-CA" sz="3600" dirty="0" err="1" smtClean="0"/>
              <a:t>Statistique</a:t>
            </a:r>
            <a:r>
              <a:rPr lang="en-CA" sz="3600" dirty="0" smtClean="0"/>
              <a:t> </a:t>
            </a:r>
            <a:r>
              <a:rPr lang="en-CA" sz="3600" dirty="0" err="1" smtClean="0"/>
              <a:t>δ</a:t>
            </a:r>
            <a:r>
              <a:rPr lang="en-CA" sz="3600" dirty="0" smtClean="0"/>
              <a:t> </a:t>
            </a:r>
            <a:endParaRPr lang="en-CA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  <a:defRPr/>
            </a:pPr>
            <a:r>
              <a:rPr lang="en-CA" sz="2400" dirty="0">
                <a:sym typeface="Symbol"/>
              </a:rPr>
              <a:t></a:t>
            </a:r>
            <a:r>
              <a:rPr lang="en-CA" sz="2400" dirty="0" smtClean="0">
                <a:sym typeface="Symbol"/>
              </a:rPr>
              <a:t> </a:t>
            </a:r>
            <a:r>
              <a:rPr lang="en-CA" sz="2400" dirty="0" err="1" smtClean="0">
                <a:sym typeface="Symbol"/>
              </a:rPr>
              <a:t>porte</a:t>
            </a:r>
            <a:r>
              <a:rPr lang="en-CA" sz="2400" dirty="0" smtClean="0">
                <a:sym typeface="Symbol"/>
              </a:rPr>
              <a:t> le nom de </a:t>
            </a:r>
            <a:r>
              <a:rPr lang="en-CA" sz="2400" i="1" dirty="0" err="1" smtClean="0">
                <a:solidFill>
                  <a:schemeClr val="tx2"/>
                </a:solidFill>
                <a:sym typeface="Symbol"/>
              </a:rPr>
              <a:t>paramètre</a:t>
            </a:r>
            <a:r>
              <a:rPr lang="en-CA" sz="2400" i="1" dirty="0" smtClean="0">
                <a:solidFill>
                  <a:schemeClr val="tx2"/>
                </a:solidFill>
                <a:sym typeface="Symbol"/>
              </a:rPr>
              <a:t> de non-</a:t>
            </a:r>
            <a:r>
              <a:rPr lang="en-CA" sz="2400" i="1" dirty="0" err="1" smtClean="0">
                <a:solidFill>
                  <a:schemeClr val="tx2"/>
                </a:solidFill>
                <a:sym typeface="Symbol"/>
              </a:rPr>
              <a:t>centralité</a:t>
            </a:r>
            <a:endParaRPr lang="en-CA" sz="2400" dirty="0" smtClean="0">
              <a:sym typeface="Symbol"/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en-CA" sz="2400" dirty="0" smtClean="0">
                <a:sym typeface="Symbol"/>
              </a:rPr>
              <a:t>Si H</a:t>
            </a:r>
            <a:r>
              <a:rPr lang="en-CA" sz="2400" baseline="-25000" dirty="0" smtClean="0">
                <a:sym typeface="Symbol"/>
              </a:rPr>
              <a:t>0</a:t>
            </a:r>
            <a:r>
              <a:rPr lang="en-CA" sz="2400" dirty="0" smtClean="0">
                <a:sym typeface="Symbol"/>
              </a:rPr>
              <a:t> </a:t>
            </a:r>
            <a:r>
              <a:rPr lang="en-CA" sz="2400" dirty="0" err="1" smtClean="0">
                <a:sym typeface="Symbol"/>
              </a:rPr>
              <a:t>est</a:t>
            </a:r>
            <a:r>
              <a:rPr lang="en-CA" sz="2400" dirty="0" smtClean="0">
                <a:sym typeface="Symbol"/>
              </a:rPr>
              <a:t> </a:t>
            </a:r>
            <a:r>
              <a:rPr lang="en-CA" sz="2400" dirty="0" err="1" smtClean="0">
                <a:sym typeface="Symbol"/>
              </a:rPr>
              <a:t>vraie</a:t>
            </a:r>
            <a:r>
              <a:rPr lang="en-CA" sz="2400" dirty="0" smtClean="0">
                <a:sym typeface="Symbol"/>
              </a:rPr>
              <a:t>, </a:t>
            </a:r>
            <a:r>
              <a:rPr lang="en-CA" sz="2400" i="1" dirty="0" smtClean="0">
                <a:sym typeface="Symbol"/>
              </a:rPr>
              <a:t>t</a:t>
            </a:r>
            <a:r>
              <a:rPr lang="en-CA" sz="2400" dirty="0" smtClean="0">
                <a:sym typeface="Symbol"/>
              </a:rPr>
              <a:t> se </a:t>
            </a:r>
            <a:r>
              <a:rPr lang="en-CA" sz="2400" dirty="0" err="1" smtClean="0">
                <a:sym typeface="Symbol"/>
              </a:rPr>
              <a:t>distribue</a:t>
            </a:r>
            <a:r>
              <a:rPr lang="en-CA" sz="2400" dirty="0" smtClean="0">
                <a:sym typeface="Symbol"/>
              </a:rPr>
              <a:t> </a:t>
            </a:r>
            <a:r>
              <a:rPr lang="en-CA" sz="2400" dirty="0" err="1" smtClean="0">
                <a:sym typeface="Symbol"/>
              </a:rPr>
              <a:t>autour</a:t>
            </a:r>
            <a:r>
              <a:rPr lang="en-CA" sz="2400" dirty="0" smtClean="0">
                <a:sym typeface="Symbol"/>
              </a:rPr>
              <a:t> de 0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CA" sz="2400" dirty="0" smtClean="0">
                <a:sym typeface="Symbol"/>
              </a:rPr>
              <a:t>Par </a:t>
            </a:r>
            <a:r>
              <a:rPr lang="en-CA" sz="2400" dirty="0" err="1" smtClean="0">
                <a:sym typeface="Symbol"/>
              </a:rPr>
              <a:t>contre</a:t>
            </a:r>
            <a:r>
              <a:rPr lang="en-CA" sz="2400" dirty="0" smtClean="0">
                <a:sym typeface="Symbol"/>
              </a:rPr>
              <a:t>, </a:t>
            </a:r>
            <a:r>
              <a:rPr lang="en-CA" sz="2400" dirty="0" err="1" smtClean="0">
                <a:sym typeface="Symbol"/>
              </a:rPr>
              <a:t>si</a:t>
            </a:r>
            <a:r>
              <a:rPr lang="en-CA" sz="2400" dirty="0" smtClean="0">
                <a:sym typeface="Symbol"/>
              </a:rPr>
              <a:t> H</a:t>
            </a:r>
            <a:r>
              <a:rPr lang="en-CA" sz="2400" baseline="-25000" dirty="0" smtClean="0">
                <a:sym typeface="Symbol"/>
              </a:rPr>
              <a:t>0</a:t>
            </a:r>
            <a:r>
              <a:rPr lang="en-CA" sz="2400" dirty="0" smtClean="0">
                <a:sym typeface="Symbol"/>
              </a:rPr>
              <a:t> </a:t>
            </a:r>
            <a:r>
              <a:rPr lang="en-CA" sz="2400" dirty="0" err="1" smtClean="0">
                <a:sym typeface="Symbol"/>
              </a:rPr>
              <a:t>est</a:t>
            </a:r>
            <a:r>
              <a:rPr lang="en-CA" sz="2400" dirty="0" smtClean="0">
                <a:sym typeface="Symbol"/>
              </a:rPr>
              <a:t> </a:t>
            </a:r>
            <a:r>
              <a:rPr lang="en-CA" sz="2400" dirty="0" err="1" smtClean="0">
                <a:sym typeface="Symbol"/>
              </a:rPr>
              <a:t>fausse</a:t>
            </a:r>
            <a:r>
              <a:rPr lang="en-CA" sz="2400" dirty="0" smtClean="0">
                <a:sym typeface="Symbol"/>
              </a:rPr>
              <a:t>, </a:t>
            </a:r>
            <a:r>
              <a:rPr lang="en-CA" sz="2400" i="1" dirty="0" smtClean="0">
                <a:sym typeface="Symbol"/>
              </a:rPr>
              <a:t>t</a:t>
            </a:r>
            <a:r>
              <a:rPr lang="en-CA" sz="2400" dirty="0" smtClean="0">
                <a:sym typeface="Symbol"/>
              </a:rPr>
              <a:t> </a:t>
            </a:r>
            <a:r>
              <a:rPr lang="en-CA" sz="2400" dirty="0" err="1" smtClean="0">
                <a:sym typeface="Symbol"/>
              </a:rPr>
              <a:t>n’est</a:t>
            </a:r>
            <a:r>
              <a:rPr lang="en-CA" sz="2400" dirty="0" smtClean="0">
                <a:sym typeface="Symbol"/>
              </a:rPr>
              <a:t> plus </a:t>
            </a:r>
            <a:r>
              <a:rPr lang="en-CA" sz="2400" dirty="0" err="1" smtClean="0">
                <a:sym typeface="Symbol"/>
              </a:rPr>
              <a:t>centré</a:t>
            </a:r>
            <a:r>
              <a:rPr lang="en-CA" sz="2400" dirty="0" smtClean="0">
                <a:sym typeface="Symbol"/>
              </a:rPr>
              <a:t> </a:t>
            </a:r>
            <a:r>
              <a:rPr lang="en-CA" sz="2400" dirty="0" err="1" smtClean="0">
                <a:sym typeface="Symbol"/>
              </a:rPr>
              <a:t>sur</a:t>
            </a:r>
            <a:r>
              <a:rPr lang="en-CA" sz="2400" dirty="0" smtClean="0">
                <a:sym typeface="Symbol"/>
              </a:rPr>
              <a:t> 0, </a:t>
            </a:r>
            <a:r>
              <a:rPr lang="en-CA" sz="2400" dirty="0" err="1" smtClean="0">
                <a:sym typeface="Symbol"/>
              </a:rPr>
              <a:t>mais</a:t>
            </a:r>
            <a:r>
              <a:rPr lang="en-CA" sz="2400" dirty="0" smtClean="0">
                <a:sym typeface="Symbol"/>
              </a:rPr>
              <a:t> </a:t>
            </a:r>
            <a:r>
              <a:rPr lang="en-CA" sz="2400" dirty="0" err="1" smtClean="0">
                <a:sym typeface="Symbol"/>
              </a:rPr>
              <a:t>sur</a:t>
            </a:r>
            <a:r>
              <a:rPr lang="en-CA" sz="2400" dirty="0" smtClean="0">
                <a:sym typeface="Symbol"/>
              </a:rPr>
              <a:t> la </a:t>
            </a:r>
            <a:r>
              <a:rPr lang="en-CA" sz="2400" dirty="0" err="1" smtClean="0">
                <a:sym typeface="Symbol"/>
              </a:rPr>
              <a:t>quantité</a:t>
            </a:r>
            <a:r>
              <a:rPr lang="en-CA" sz="2400" dirty="0" smtClean="0">
                <a:sym typeface="Symbol"/>
              </a:rPr>
              <a:t>:</a:t>
            </a:r>
          </a:p>
          <a:p>
            <a:pPr>
              <a:buFont typeface="Arial" pitchFamily="34" charset="0"/>
              <a:buChar char="•"/>
              <a:defRPr/>
            </a:pPr>
            <a:endParaRPr lang="en-CA" sz="2400" dirty="0" smtClean="0">
              <a:sym typeface="Symbol"/>
            </a:endParaRPr>
          </a:p>
          <a:p>
            <a:pPr>
              <a:buFont typeface="Arial" pitchFamily="34" charset="0"/>
              <a:buChar char="•"/>
              <a:defRPr/>
            </a:pPr>
            <a:endParaRPr lang="en-CA" sz="2400" dirty="0" smtClean="0">
              <a:sym typeface="Symbol"/>
            </a:endParaRPr>
          </a:p>
          <a:p>
            <a:pPr>
              <a:buFont typeface="Arial" pitchFamily="34" charset="0"/>
              <a:buChar char="•"/>
              <a:defRPr/>
            </a:pPr>
            <a:endParaRPr lang="en-CA" sz="2400" dirty="0" smtClean="0">
              <a:sym typeface="Symbol"/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en-CA" sz="2400" dirty="0" err="1" smtClean="0">
                <a:sym typeface="Symbol"/>
              </a:rPr>
              <a:t>Cette</a:t>
            </a:r>
            <a:r>
              <a:rPr lang="en-CA" sz="2400" dirty="0" smtClean="0">
                <a:sym typeface="Symbol"/>
              </a:rPr>
              <a:t> </a:t>
            </a:r>
            <a:r>
              <a:rPr lang="en-CA" sz="2400" dirty="0" err="1" smtClean="0">
                <a:sym typeface="Symbol"/>
              </a:rPr>
              <a:t>quantité</a:t>
            </a:r>
            <a:r>
              <a:rPr lang="en-CA" sz="2400" dirty="0" smtClean="0">
                <a:sym typeface="Symbol"/>
              </a:rPr>
              <a:t> </a:t>
            </a:r>
            <a:r>
              <a:rPr lang="en-CA" sz="2400" dirty="0" err="1" smtClean="0">
                <a:sym typeface="Symbol"/>
              </a:rPr>
              <a:t>indique</a:t>
            </a:r>
            <a:r>
              <a:rPr lang="en-CA" sz="2400" dirty="0" smtClean="0">
                <a:sym typeface="Symbol"/>
              </a:rPr>
              <a:t> </a:t>
            </a:r>
            <a:r>
              <a:rPr lang="en-CA" sz="2400" dirty="0" err="1" smtClean="0">
                <a:sym typeface="Symbol"/>
              </a:rPr>
              <a:t>jusqu’à</a:t>
            </a:r>
            <a:r>
              <a:rPr lang="en-CA" sz="2400" dirty="0" smtClean="0">
                <a:sym typeface="Symbol"/>
              </a:rPr>
              <a:t> </a:t>
            </a:r>
            <a:r>
              <a:rPr lang="en-CA" sz="2400" dirty="0" err="1" smtClean="0">
                <a:sym typeface="Symbol"/>
              </a:rPr>
              <a:t>quel</a:t>
            </a:r>
            <a:r>
              <a:rPr lang="en-CA" sz="2400" dirty="0" smtClean="0">
                <a:sym typeface="Symbol"/>
              </a:rPr>
              <a:t> point H</a:t>
            </a:r>
            <a:r>
              <a:rPr lang="en-CA" sz="2400" baseline="-25000" dirty="0" smtClean="0">
                <a:sym typeface="Symbol"/>
              </a:rPr>
              <a:t>0</a:t>
            </a:r>
            <a:r>
              <a:rPr lang="en-CA" sz="2400" dirty="0" smtClean="0">
                <a:sym typeface="Symbol"/>
              </a:rPr>
              <a:t> </a:t>
            </a:r>
            <a:r>
              <a:rPr lang="en-CA" sz="2400" dirty="0" err="1" smtClean="0">
                <a:sym typeface="Symbol"/>
              </a:rPr>
              <a:t>est</a:t>
            </a:r>
            <a:r>
              <a:rPr lang="en-CA" sz="2400" dirty="0" smtClean="0">
                <a:sym typeface="Symbol"/>
              </a:rPr>
              <a:t> </a:t>
            </a:r>
            <a:r>
              <a:rPr lang="en-CA" sz="2400" dirty="0" err="1" smtClean="0">
                <a:sym typeface="Symbol"/>
              </a:rPr>
              <a:t>fausse</a:t>
            </a:r>
            <a:endParaRPr lang="en-CA" sz="2400" dirty="0" smtClean="0">
              <a:sym typeface="Symbol"/>
            </a:endParaRPr>
          </a:p>
          <a:p>
            <a:pPr>
              <a:buFont typeface="Arial" pitchFamily="34" charset="0"/>
              <a:buChar char="•"/>
              <a:defRPr/>
            </a:pPr>
            <a:endParaRPr lang="en-CA" sz="2400" dirty="0" smtClean="0">
              <a:sym typeface="Symbol"/>
            </a:endParaRPr>
          </a:p>
        </p:txBody>
      </p:sp>
      <p:graphicFrame>
        <p:nvGraphicFramePr>
          <p:cNvPr id="409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88664976"/>
              </p:ext>
            </p:extLst>
          </p:nvPr>
        </p:nvGraphicFramePr>
        <p:xfrm>
          <a:off x="2617788" y="3554413"/>
          <a:ext cx="4560887" cy="1322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46" name="Equation" r:id="rId4" imgW="2145960" imgH="622080" progId="Equation.DSMT4">
                  <p:embed/>
                </p:oleObj>
              </mc:Choice>
              <mc:Fallback>
                <p:oleObj name="Equation" r:id="rId4" imgW="2145960" imgH="622080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17788" y="3554413"/>
                        <a:ext cx="4560887" cy="13223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CA" sz="3600" dirty="0" err="1" smtClean="0"/>
              <a:t>Calcul</a:t>
            </a:r>
            <a:r>
              <a:rPr lang="en-CA" sz="3600" dirty="0" smtClean="0"/>
              <a:t> de la puissance:</a:t>
            </a:r>
            <a:br>
              <a:rPr lang="en-CA" sz="3600" dirty="0" smtClean="0"/>
            </a:br>
            <a:r>
              <a:rPr lang="en-CA" sz="3600" dirty="0" smtClean="0"/>
              <a:t>Test T pour </a:t>
            </a:r>
            <a:r>
              <a:rPr lang="en-CA" sz="3600" dirty="0" err="1" smtClean="0"/>
              <a:t>échantillon</a:t>
            </a:r>
            <a:r>
              <a:rPr lang="en-CA" sz="3600" dirty="0" smtClean="0"/>
              <a:t> unique</a:t>
            </a:r>
            <a:endParaRPr lang="en-CA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>
              <a:buFont typeface="Arial" pitchFamily="34" charset="0"/>
              <a:buChar char="•"/>
              <a:defRPr/>
            </a:pPr>
            <a:r>
              <a:rPr lang="en-CA" sz="2000" dirty="0" smtClean="0">
                <a:sym typeface="Symbol"/>
              </a:rPr>
              <a:t>On </a:t>
            </a:r>
            <a:r>
              <a:rPr lang="en-CA" sz="2000" dirty="0" err="1" smtClean="0">
                <a:sym typeface="Symbol"/>
              </a:rPr>
              <a:t>veut</a:t>
            </a:r>
            <a:r>
              <a:rPr lang="en-CA" sz="2000" dirty="0" smtClean="0">
                <a:sym typeface="Symbol"/>
              </a:rPr>
              <a:t> </a:t>
            </a:r>
            <a:r>
              <a:rPr lang="en-CA" sz="2000" dirty="0" err="1" smtClean="0">
                <a:sym typeface="Symbol"/>
              </a:rPr>
              <a:t>déterminer</a:t>
            </a:r>
            <a:r>
              <a:rPr lang="en-CA" sz="2000" dirty="0" smtClean="0">
                <a:sym typeface="Symbol"/>
              </a:rPr>
              <a:t> </a:t>
            </a:r>
            <a:r>
              <a:rPr lang="en-CA" sz="2000" dirty="0" err="1" smtClean="0">
                <a:sym typeface="Symbol"/>
              </a:rPr>
              <a:t>si</a:t>
            </a:r>
            <a:r>
              <a:rPr lang="en-CA" sz="2000" dirty="0" smtClean="0">
                <a:sym typeface="Symbol"/>
              </a:rPr>
              <a:t> les gens </a:t>
            </a:r>
            <a:r>
              <a:rPr lang="en-CA" sz="2000" dirty="0" err="1" smtClean="0">
                <a:sym typeface="Symbol"/>
              </a:rPr>
              <a:t>s’inscrivant</a:t>
            </a:r>
            <a:r>
              <a:rPr lang="en-CA" sz="2000" dirty="0" smtClean="0">
                <a:sym typeface="Symbol"/>
              </a:rPr>
              <a:t> à un </a:t>
            </a:r>
            <a:r>
              <a:rPr lang="en-CA" sz="2000" dirty="0" err="1" smtClean="0">
                <a:sym typeface="Symbol"/>
              </a:rPr>
              <a:t>cours</a:t>
            </a:r>
            <a:r>
              <a:rPr lang="en-CA" sz="2000" dirty="0" smtClean="0">
                <a:sym typeface="Symbol"/>
              </a:rPr>
              <a:t> de </a:t>
            </a:r>
            <a:r>
              <a:rPr lang="en-CA" sz="2000" dirty="0" err="1" smtClean="0">
                <a:sym typeface="Symbol"/>
              </a:rPr>
              <a:t>statistiques</a:t>
            </a:r>
            <a:r>
              <a:rPr lang="en-CA" sz="2000" dirty="0" smtClean="0">
                <a:sym typeface="Symbol"/>
              </a:rPr>
              <a:t> </a:t>
            </a:r>
            <a:r>
              <a:rPr lang="en-CA" sz="2000" dirty="0" err="1" smtClean="0">
                <a:sym typeface="Symbol"/>
              </a:rPr>
              <a:t>ont</a:t>
            </a:r>
            <a:r>
              <a:rPr lang="en-CA" sz="2000" dirty="0" smtClean="0">
                <a:sym typeface="Symbol"/>
              </a:rPr>
              <a:t> un QI plus </a:t>
            </a:r>
            <a:r>
              <a:rPr lang="en-CA" sz="2000" dirty="0" err="1" smtClean="0">
                <a:sym typeface="Symbol"/>
              </a:rPr>
              <a:t>élevé</a:t>
            </a:r>
            <a:r>
              <a:rPr lang="en-CA" sz="2000" dirty="0" smtClean="0">
                <a:sym typeface="Symbol"/>
              </a:rPr>
              <a:t> </a:t>
            </a:r>
            <a:r>
              <a:rPr lang="en-CA" sz="2000" dirty="0" err="1" smtClean="0">
                <a:sym typeface="Symbol"/>
              </a:rPr>
              <a:t>que</a:t>
            </a:r>
            <a:r>
              <a:rPr lang="en-CA" sz="2000" dirty="0" smtClean="0">
                <a:sym typeface="Symbol"/>
              </a:rPr>
              <a:t> la population en </a:t>
            </a:r>
            <a:r>
              <a:rPr lang="en-CA" sz="2000" dirty="0" err="1" smtClean="0">
                <a:sym typeface="Symbol"/>
              </a:rPr>
              <a:t>général</a:t>
            </a:r>
            <a:endParaRPr lang="en-CA" sz="2000" dirty="0" smtClean="0">
              <a:sym typeface="Symbol"/>
            </a:endParaRPr>
          </a:p>
          <a:p>
            <a:pPr lvl="1">
              <a:buFont typeface="Arial" pitchFamily="34" charset="0"/>
              <a:buChar char="•"/>
              <a:defRPr/>
            </a:pPr>
            <a:r>
              <a:rPr lang="en-CA" sz="2000" dirty="0" smtClean="0">
                <a:sym typeface="Symbol"/>
              </a:rPr>
              <a:t>On utilise un </a:t>
            </a:r>
            <a:r>
              <a:rPr lang="en-CA" sz="2000" dirty="0" err="1" smtClean="0">
                <a:sym typeface="Symbol"/>
              </a:rPr>
              <a:t>échantillon</a:t>
            </a:r>
            <a:r>
              <a:rPr lang="en-CA" sz="2000" dirty="0" smtClean="0">
                <a:sym typeface="Symbol"/>
              </a:rPr>
              <a:t> de 25 </a:t>
            </a:r>
            <a:r>
              <a:rPr lang="en-CA" sz="2000" dirty="0" err="1" smtClean="0">
                <a:sym typeface="Symbol"/>
              </a:rPr>
              <a:t>personnes</a:t>
            </a:r>
            <a:r>
              <a:rPr lang="en-CA" sz="2000" dirty="0" smtClean="0">
                <a:sym typeface="Symbol"/>
              </a:rPr>
              <a:t> </a:t>
            </a:r>
            <a:r>
              <a:rPr lang="en-CA" sz="2000" dirty="0" err="1" smtClean="0">
                <a:sym typeface="Symbol"/>
              </a:rPr>
              <a:t>inscrites</a:t>
            </a:r>
            <a:r>
              <a:rPr lang="en-CA" sz="2000" dirty="0" smtClean="0">
                <a:sym typeface="Symbol"/>
              </a:rPr>
              <a:t> à un </a:t>
            </a:r>
            <a:r>
              <a:rPr lang="en-CA" sz="2000" dirty="0" err="1" smtClean="0">
                <a:sym typeface="Symbol"/>
              </a:rPr>
              <a:t>cours</a:t>
            </a:r>
            <a:r>
              <a:rPr lang="en-CA" sz="2000" dirty="0" smtClean="0">
                <a:sym typeface="Symbol"/>
              </a:rPr>
              <a:t> de </a:t>
            </a:r>
            <a:r>
              <a:rPr lang="en-CA" sz="2000" dirty="0" err="1" smtClean="0">
                <a:sym typeface="Symbol"/>
              </a:rPr>
              <a:t>statistiques</a:t>
            </a:r>
            <a:endParaRPr lang="en-CA" sz="2000" dirty="0" smtClean="0">
              <a:sym typeface="Symbol"/>
            </a:endParaRPr>
          </a:p>
          <a:p>
            <a:pPr lvl="1">
              <a:buFont typeface="Arial" pitchFamily="34" charset="0"/>
              <a:buChar char="•"/>
              <a:defRPr/>
            </a:pPr>
            <a:r>
              <a:rPr lang="en-CA" sz="2000" dirty="0" smtClean="0">
                <a:sym typeface="Symbol"/>
              </a:rPr>
              <a:t>On ne </a:t>
            </a:r>
            <a:r>
              <a:rPr lang="en-CA" sz="2000" dirty="0" err="1" smtClean="0">
                <a:sym typeface="Symbol"/>
              </a:rPr>
              <a:t>veut</a:t>
            </a:r>
            <a:r>
              <a:rPr lang="en-CA" sz="2000" dirty="0" smtClean="0">
                <a:sym typeface="Symbol"/>
              </a:rPr>
              <a:t> </a:t>
            </a:r>
            <a:r>
              <a:rPr lang="en-CA" sz="2000" dirty="0" err="1" smtClean="0">
                <a:sym typeface="Symbol"/>
              </a:rPr>
              <a:t>considérer</a:t>
            </a:r>
            <a:r>
              <a:rPr lang="en-CA" sz="2000" dirty="0" smtClean="0">
                <a:sym typeface="Symbol"/>
              </a:rPr>
              <a:t> </a:t>
            </a:r>
            <a:r>
              <a:rPr lang="en-CA" sz="2000" dirty="0" err="1" smtClean="0">
                <a:sym typeface="Symbol"/>
              </a:rPr>
              <a:t>comme</a:t>
            </a:r>
            <a:r>
              <a:rPr lang="en-CA" sz="2000" dirty="0" smtClean="0">
                <a:sym typeface="Symbol"/>
              </a:rPr>
              <a:t> </a:t>
            </a:r>
            <a:r>
              <a:rPr lang="en-CA" sz="2000" dirty="0" err="1" smtClean="0">
                <a:sym typeface="Symbol"/>
              </a:rPr>
              <a:t>importante</a:t>
            </a:r>
            <a:r>
              <a:rPr lang="en-CA" sz="2000" dirty="0" smtClean="0">
                <a:sym typeface="Symbol"/>
              </a:rPr>
              <a:t> </a:t>
            </a:r>
            <a:r>
              <a:rPr lang="en-CA" sz="2000" dirty="0" err="1" smtClean="0">
                <a:sym typeface="Symbol"/>
              </a:rPr>
              <a:t>qu’une</a:t>
            </a:r>
            <a:r>
              <a:rPr lang="en-CA" sz="2000" dirty="0" smtClean="0">
                <a:sym typeface="Symbol"/>
              </a:rPr>
              <a:t> </a:t>
            </a:r>
            <a:r>
              <a:rPr lang="en-CA" sz="2000" dirty="0" err="1" smtClean="0">
                <a:sym typeface="Symbol"/>
              </a:rPr>
              <a:t>différence</a:t>
            </a:r>
            <a:r>
              <a:rPr lang="en-CA" sz="2000" dirty="0" smtClean="0">
                <a:sym typeface="Symbol"/>
              </a:rPr>
              <a:t> </a:t>
            </a:r>
            <a:r>
              <a:rPr lang="en-CA" sz="2000" dirty="0" err="1" smtClean="0">
                <a:sym typeface="Symbol"/>
              </a:rPr>
              <a:t>d’au</a:t>
            </a:r>
            <a:r>
              <a:rPr lang="en-CA" sz="2000" dirty="0" smtClean="0">
                <a:sym typeface="Symbol"/>
              </a:rPr>
              <a:t> </a:t>
            </a:r>
            <a:r>
              <a:rPr lang="en-CA" sz="2000" dirty="0" err="1" smtClean="0">
                <a:sym typeface="Symbol"/>
              </a:rPr>
              <a:t>moins</a:t>
            </a:r>
            <a:r>
              <a:rPr lang="en-CA" sz="2000" dirty="0" smtClean="0">
                <a:sym typeface="Symbol"/>
              </a:rPr>
              <a:t> 5 points de QI entre la </a:t>
            </a:r>
            <a:r>
              <a:rPr lang="en-CA" sz="2000" dirty="0" err="1" smtClean="0">
                <a:sym typeface="Symbol"/>
              </a:rPr>
              <a:t>moyenne</a:t>
            </a:r>
            <a:r>
              <a:rPr lang="en-CA" sz="2000" dirty="0" smtClean="0">
                <a:sym typeface="Symbol"/>
              </a:rPr>
              <a:t> de la population </a:t>
            </a:r>
            <a:r>
              <a:rPr lang="en-CA" sz="2000" dirty="0" err="1" smtClean="0">
                <a:sym typeface="Symbol"/>
              </a:rPr>
              <a:t>générale</a:t>
            </a:r>
            <a:r>
              <a:rPr lang="en-CA" sz="2000" dirty="0" smtClean="0">
                <a:sym typeface="Symbol"/>
              </a:rPr>
              <a:t> et la </a:t>
            </a:r>
            <a:r>
              <a:rPr lang="en-CA" sz="2000" dirty="0" err="1" smtClean="0">
                <a:sym typeface="Symbol"/>
              </a:rPr>
              <a:t>moyenne</a:t>
            </a:r>
            <a:r>
              <a:rPr lang="en-CA" sz="2000" dirty="0" smtClean="0">
                <a:sym typeface="Symbol"/>
              </a:rPr>
              <a:t> de la population </a:t>
            </a:r>
            <a:r>
              <a:rPr lang="en-CA" sz="2000" dirty="0" err="1" smtClean="0">
                <a:sym typeface="Symbol"/>
              </a:rPr>
              <a:t>d’o</a:t>
            </a:r>
            <a:r>
              <a:rPr lang="en-CA" sz="2000" dirty="0" err="1" smtClean="0">
                <a:cs typeface="Arial"/>
                <a:sym typeface="Symbol"/>
              </a:rPr>
              <a:t>ù</a:t>
            </a:r>
            <a:r>
              <a:rPr lang="en-CA" sz="2000" dirty="0" smtClean="0">
                <a:cs typeface="Arial"/>
                <a:sym typeface="Symbol"/>
              </a:rPr>
              <a:t> </a:t>
            </a:r>
            <a:r>
              <a:rPr lang="en-CA" sz="2000" dirty="0" err="1" smtClean="0">
                <a:cs typeface="Arial"/>
                <a:sym typeface="Symbol"/>
              </a:rPr>
              <a:t>est</a:t>
            </a:r>
            <a:r>
              <a:rPr lang="en-CA" sz="2000" dirty="0" smtClean="0">
                <a:cs typeface="Arial"/>
                <a:sym typeface="Symbol"/>
              </a:rPr>
              <a:t> </a:t>
            </a:r>
            <a:r>
              <a:rPr lang="en-CA" sz="2000" dirty="0" err="1" smtClean="0">
                <a:cs typeface="Arial"/>
                <a:sym typeface="Symbol"/>
              </a:rPr>
              <a:t>tiré</a:t>
            </a:r>
            <a:r>
              <a:rPr lang="en-CA" sz="2000" dirty="0" smtClean="0">
                <a:cs typeface="Arial"/>
                <a:sym typeface="Symbol"/>
              </a:rPr>
              <a:t> </a:t>
            </a:r>
            <a:r>
              <a:rPr lang="en-CA" sz="2000" dirty="0" err="1" smtClean="0">
                <a:cs typeface="Arial"/>
                <a:sym typeface="Symbol"/>
              </a:rPr>
              <a:t>l’échantillon</a:t>
            </a:r>
            <a:endParaRPr lang="en-CA" sz="2000" dirty="0"/>
          </a:p>
        </p:txBody>
      </p:sp>
      <p:sp>
        <p:nvSpPr>
          <p:cNvPr id="5125" name="TextBox 3"/>
          <p:cNvSpPr txBox="1">
            <a:spLocks noChangeArrowheads="1"/>
          </p:cNvSpPr>
          <p:nvPr/>
        </p:nvSpPr>
        <p:spPr bwMode="auto">
          <a:xfrm>
            <a:off x="2895600" y="4876800"/>
            <a:ext cx="4724400" cy="1569660"/>
          </a:xfrm>
          <a:prstGeom prst="rect">
            <a:avLst/>
          </a:prstGeom>
          <a:noFill/>
          <a:ln w="25400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CA" dirty="0" smtClean="0">
                <a:sym typeface="Symbol" pitchFamily="18" charset="2"/>
              </a:rPr>
              <a:t>μ</a:t>
            </a:r>
            <a:r>
              <a:rPr lang="en-CA" baseline="-25000" dirty="0" smtClean="0">
                <a:sym typeface="Symbol" pitchFamily="18" charset="2"/>
              </a:rPr>
              <a:t>0</a:t>
            </a:r>
            <a:r>
              <a:rPr lang="en-CA" dirty="0" smtClean="0">
                <a:sym typeface="Symbol" pitchFamily="18" charset="2"/>
              </a:rPr>
              <a:t> </a:t>
            </a:r>
            <a:r>
              <a:rPr lang="en-CA" dirty="0">
                <a:sym typeface="Symbol" pitchFamily="18" charset="2"/>
              </a:rPr>
              <a:t>= </a:t>
            </a:r>
            <a:r>
              <a:rPr lang="en-CA" dirty="0" smtClean="0">
                <a:sym typeface="Symbol" pitchFamily="18" charset="2"/>
              </a:rPr>
              <a:t>100</a:t>
            </a:r>
          </a:p>
          <a:p>
            <a:r>
              <a:rPr lang="en-CA" dirty="0" smtClean="0">
                <a:sym typeface="Symbol" pitchFamily="18" charset="2"/>
              </a:rPr>
              <a:t>μ</a:t>
            </a:r>
            <a:r>
              <a:rPr lang="en-CA" baseline="-25000" dirty="0" smtClean="0">
                <a:sym typeface="Symbol" pitchFamily="18" charset="2"/>
              </a:rPr>
              <a:t>1</a:t>
            </a:r>
            <a:r>
              <a:rPr lang="en-CA" dirty="0" smtClean="0">
                <a:sym typeface="Symbol" pitchFamily="18" charset="2"/>
              </a:rPr>
              <a:t> </a:t>
            </a:r>
            <a:r>
              <a:rPr lang="en-CA" dirty="0">
                <a:sym typeface="Symbol" pitchFamily="18" charset="2"/>
              </a:rPr>
              <a:t>= 105</a:t>
            </a:r>
          </a:p>
          <a:p>
            <a:r>
              <a:rPr lang="en-CA" dirty="0" err="1" smtClean="0">
                <a:sym typeface="Symbol" pitchFamily="18" charset="2"/>
              </a:rPr>
              <a:t>σ</a:t>
            </a:r>
            <a:r>
              <a:rPr lang="en-CA" dirty="0" smtClean="0">
                <a:sym typeface="Symbol" pitchFamily="18" charset="2"/>
              </a:rPr>
              <a:t>  </a:t>
            </a:r>
            <a:r>
              <a:rPr lang="en-CA" dirty="0">
                <a:sym typeface="Symbol" pitchFamily="18" charset="2"/>
              </a:rPr>
              <a:t>= 15 </a:t>
            </a:r>
          </a:p>
          <a:p>
            <a:pPr>
              <a:buFont typeface="Symbol" pitchFamily="18" charset="2"/>
              <a:buChar char="s"/>
            </a:pPr>
            <a:endParaRPr lang="en-CA" dirty="0">
              <a:sym typeface="Symbol" pitchFamily="18" charset="2"/>
            </a:endParaRPr>
          </a:p>
        </p:txBody>
      </p:sp>
      <p:graphicFrame>
        <p:nvGraphicFramePr>
          <p:cNvPr id="5122" name="Object 2"/>
          <p:cNvGraphicFramePr>
            <a:graphicFrameLocks noChangeAspect="1"/>
          </p:cNvGraphicFramePr>
          <p:nvPr/>
        </p:nvGraphicFramePr>
        <p:xfrm>
          <a:off x="4572000" y="4999038"/>
          <a:ext cx="2770188" cy="1371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72" name="Equation" r:id="rId3" imgW="1282700" imgH="635000" progId="Equation.DSMT4">
                  <p:embed/>
                </p:oleObj>
              </mc:Choice>
              <mc:Fallback>
                <p:oleObj name="Equation" r:id="rId3" imgW="1282700" imgH="635000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4999038"/>
                        <a:ext cx="2770188" cy="1371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0" y="152400"/>
            <a:ext cx="5638800" cy="1143000"/>
          </a:xfrm>
        </p:spPr>
        <p:txBody>
          <a:bodyPr/>
          <a:lstStyle/>
          <a:p>
            <a:pPr>
              <a:defRPr/>
            </a:pPr>
            <a:r>
              <a:rPr lang="en-CA" sz="3600" dirty="0" smtClean="0"/>
              <a:t>Tableau de Puissance:</a:t>
            </a:r>
            <a:br>
              <a:rPr lang="en-CA" sz="3600" dirty="0" smtClean="0"/>
            </a:br>
            <a:r>
              <a:rPr lang="en-CA" sz="3600" dirty="0" err="1" smtClean="0"/>
              <a:t>Fonction</a:t>
            </a:r>
            <a:r>
              <a:rPr lang="en-CA" sz="3600" dirty="0" smtClean="0"/>
              <a:t> de α</a:t>
            </a:r>
            <a:r>
              <a:rPr lang="en-CA" sz="3600" dirty="0" smtClean="0">
                <a:sym typeface="Symbol"/>
              </a:rPr>
              <a:t> et de </a:t>
            </a:r>
            <a:r>
              <a:rPr lang="en-CA" sz="3600" dirty="0" err="1" smtClean="0">
                <a:sym typeface="Symbol"/>
              </a:rPr>
              <a:t>δ</a:t>
            </a:r>
            <a:endParaRPr lang="en-CA" sz="3600" dirty="0"/>
          </a:p>
        </p:txBody>
      </p:sp>
      <p:pic>
        <p:nvPicPr>
          <p:cNvPr id="6148" name="Content Placeholder 3" descr="scan0001.jpg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56"/>
          <a:stretch>
            <a:fillRect/>
          </a:stretch>
        </p:blipFill>
        <p:spPr>
          <a:xfrm>
            <a:off x="84138" y="168275"/>
            <a:ext cx="3344862" cy="6537325"/>
          </a:xfrm>
        </p:spPr>
      </p:pic>
      <p:sp>
        <p:nvSpPr>
          <p:cNvPr id="6149" name="TextBox 4"/>
          <p:cNvSpPr txBox="1">
            <a:spLocks noChangeArrowheads="1"/>
          </p:cNvSpPr>
          <p:nvPr/>
        </p:nvSpPr>
        <p:spPr bwMode="auto">
          <a:xfrm>
            <a:off x="3886200" y="1752600"/>
            <a:ext cx="4572000" cy="1570038"/>
          </a:xfrm>
          <a:prstGeom prst="rect">
            <a:avLst/>
          </a:prstGeom>
          <a:noFill/>
          <a:ln w="25400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CA" dirty="0" smtClean="0">
                <a:sym typeface="Symbol" pitchFamily="18" charset="2"/>
              </a:rPr>
              <a:t>μ</a:t>
            </a:r>
            <a:r>
              <a:rPr lang="en-CA" baseline="-25000" dirty="0" smtClean="0">
                <a:sym typeface="Symbol" pitchFamily="18" charset="2"/>
              </a:rPr>
              <a:t>0</a:t>
            </a:r>
            <a:r>
              <a:rPr lang="en-CA" dirty="0" smtClean="0">
                <a:sym typeface="Symbol" pitchFamily="18" charset="2"/>
              </a:rPr>
              <a:t> </a:t>
            </a:r>
            <a:r>
              <a:rPr lang="en-CA" dirty="0">
                <a:sym typeface="Symbol" pitchFamily="18" charset="2"/>
              </a:rPr>
              <a:t>= 100</a:t>
            </a:r>
          </a:p>
          <a:p>
            <a:r>
              <a:rPr lang="en-CA" dirty="0">
                <a:sym typeface="Symbol" pitchFamily="18" charset="2"/>
              </a:rPr>
              <a:t>μ</a:t>
            </a:r>
            <a:r>
              <a:rPr lang="en-CA" baseline="-25000" dirty="0" smtClean="0">
                <a:sym typeface="Symbol" pitchFamily="18" charset="2"/>
              </a:rPr>
              <a:t>1</a:t>
            </a:r>
            <a:r>
              <a:rPr lang="en-CA" dirty="0" smtClean="0">
                <a:sym typeface="Symbol" pitchFamily="18" charset="2"/>
              </a:rPr>
              <a:t> </a:t>
            </a:r>
            <a:r>
              <a:rPr lang="en-CA" dirty="0">
                <a:sym typeface="Symbol" pitchFamily="18" charset="2"/>
              </a:rPr>
              <a:t>= 105</a:t>
            </a:r>
          </a:p>
          <a:p>
            <a:r>
              <a:rPr lang="en-CA" dirty="0" err="1" smtClean="0">
                <a:sym typeface="Symbol" pitchFamily="18" charset="2"/>
              </a:rPr>
              <a:t>σ</a:t>
            </a:r>
            <a:r>
              <a:rPr lang="en-CA" dirty="0" smtClean="0">
                <a:sym typeface="Symbol" pitchFamily="18" charset="2"/>
              </a:rPr>
              <a:t>  </a:t>
            </a:r>
            <a:r>
              <a:rPr lang="en-CA" dirty="0">
                <a:sym typeface="Symbol" pitchFamily="18" charset="2"/>
              </a:rPr>
              <a:t>= 15 </a:t>
            </a:r>
          </a:p>
          <a:p>
            <a:pPr>
              <a:buFont typeface="Symbol" pitchFamily="18" charset="2"/>
              <a:buChar char="s"/>
            </a:pPr>
            <a:endParaRPr lang="en-CA" dirty="0">
              <a:sym typeface="Symbol" pitchFamily="18" charset="2"/>
            </a:endParaRPr>
          </a:p>
        </p:txBody>
      </p:sp>
      <p:graphicFrame>
        <p:nvGraphicFramePr>
          <p:cNvPr id="6146" name="Object 2"/>
          <p:cNvGraphicFramePr>
            <a:graphicFrameLocks noChangeAspect="1"/>
          </p:cNvGraphicFramePr>
          <p:nvPr/>
        </p:nvGraphicFramePr>
        <p:xfrm>
          <a:off x="5562600" y="1874838"/>
          <a:ext cx="2770188" cy="1371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01" name="Equation" r:id="rId5" imgW="1282700" imgH="635000" progId="Equation.DSMT4">
                  <p:embed/>
                </p:oleObj>
              </mc:Choice>
              <mc:Fallback>
                <p:oleObj name="Equation" r:id="rId5" imgW="1282700" imgH="635000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62600" y="1874838"/>
                        <a:ext cx="2770188" cy="1371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457200" y="1524000"/>
            <a:ext cx="2362200" cy="304800"/>
          </a:xfrm>
          <a:prstGeom prst="rect">
            <a:avLst/>
          </a:prstGeom>
          <a:solidFill>
            <a:schemeClr val="accent1">
              <a:alpha val="25882"/>
            </a:schemeClr>
          </a:solidFill>
          <a:ln w="12700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3962400" y="3429000"/>
            <a:ext cx="4495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CA" sz="2000" dirty="0"/>
              <a:t>Pour </a:t>
            </a:r>
            <a:r>
              <a:rPr lang="en-CA" sz="2000" dirty="0" smtClean="0"/>
              <a:t>α</a:t>
            </a:r>
            <a:r>
              <a:rPr lang="en-CA" sz="2000" dirty="0" smtClean="0">
                <a:sym typeface="Symbol" pitchFamily="18" charset="2"/>
              </a:rPr>
              <a:t>=</a:t>
            </a:r>
            <a:r>
              <a:rPr lang="en-CA" sz="2000" dirty="0">
                <a:sym typeface="Symbol" pitchFamily="18" charset="2"/>
              </a:rPr>
              <a:t>.05 et </a:t>
            </a:r>
            <a:r>
              <a:rPr lang="en-CA" sz="2000" dirty="0" smtClean="0">
                <a:sym typeface="Symbol" pitchFamily="18" charset="2"/>
              </a:rPr>
              <a:t>=</a:t>
            </a:r>
            <a:r>
              <a:rPr lang="en-CA" sz="2000" dirty="0">
                <a:sym typeface="Symbol" pitchFamily="18" charset="2"/>
              </a:rPr>
              <a:t>1.65, la puissance </a:t>
            </a:r>
            <a:r>
              <a:rPr lang="en-CA" sz="2000" dirty="0" err="1">
                <a:sym typeface="Symbol" pitchFamily="18" charset="2"/>
              </a:rPr>
              <a:t>est</a:t>
            </a:r>
            <a:r>
              <a:rPr lang="en-CA" sz="2000" dirty="0">
                <a:sym typeface="Symbol" pitchFamily="18" charset="2"/>
              </a:rPr>
              <a:t> </a:t>
            </a:r>
            <a:r>
              <a:rPr lang="en-CA" sz="2000" dirty="0" err="1">
                <a:sym typeface="Symbol" pitchFamily="18" charset="2"/>
              </a:rPr>
              <a:t>égale</a:t>
            </a:r>
            <a:r>
              <a:rPr lang="en-CA" sz="2000" dirty="0">
                <a:sym typeface="Symbol" pitchFamily="18" charset="2"/>
              </a:rPr>
              <a:t> à </a:t>
            </a:r>
            <a:r>
              <a:rPr lang="en-CA" sz="2000" dirty="0" smtClean="0">
                <a:sym typeface="Symbol" pitchFamily="18" charset="2"/>
              </a:rPr>
              <a:t>0.50 </a:t>
            </a:r>
            <a:r>
              <a:rPr lang="en-CA" sz="2000" dirty="0">
                <a:sym typeface="Symbol" pitchFamily="18" charset="2"/>
              </a:rPr>
              <a:t>(par interpolation)</a:t>
            </a:r>
            <a:endParaRPr lang="en-CA" sz="2000" dirty="0"/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3657600" y="4343400"/>
            <a:ext cx="5410200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CA" sz="2000" dirty="0"/>
              <a:t>Conclusion: Si H</a:t>
            </a:r>
            <a:r>
              <a:rPr lang="en-CA" sz="2000" baseline="-25000" dirty="0"/>
              <a:t>0</a:t>
            </a:r>
            <a:r>
              <a:rPr lang="en-CA" sz="2000" dirty="0"/>
              <a:t> </a:t>
            </a:r>
            <a:r>
              <a:rPr lang="en-CA" sz="2000" dirty="0" err="1"/>
              <a:t>est</a:t>
            </a:r>
            <a:r>
              <a:rPr lang="en-CA" sz="2000" dirty="0"/>
              <a:t> </a:t>
            </a:r>
            <a:r>
              <a:rPr lang="en-CA" sz="2000" dirty="0" err="1"/>
              <a:t>fausse</a:t>
            </a:r>
            <a:r>
              <a:rPr lang="en-CA" sz="2000" dirty="0"/>
              <a:t> et </a:t>
            </a:r>
            <a:r>
              <a:rPr lang="en-CA" sz="2000" dirty="0" err="1"/>
              <a:t>que</a:t>
            </a:r>
            <a:r>
              <a:rPr lang="en-CA" sz="2000" dirty="0"/>
              <a:t> </a:t>
            </a:r>
            <a:r>
              <a:rPr lang="en-CA" sz="2000" dirty="0" smtClean="0"/>
              <a:t>μ</a:t>
            </a:r>
            <a:r>
              <a:rPr lang="en-CA" sz="2000" baseline="-25000" dirty="0" smtClean="0">
                <a:sym typeface="Symbol" pitchFamily="18" charset="2"/>
              </a:rPr>
              <a:t>1</a:t>
            </a:r>
            <a:r>
              <a:rPr lang="en-CA" sz="2000" dirty="0" smtClean="0">
                <a:sym typeface="Symbol" pitchFamily="18" charset="2"/>
              </a:rPr>
              <a:t> </a:t>
            </a:r>
            <a:r>
              <a:rPr lang="en-CA" sz="2000" dirty="0">
                <a:sym typeface="Symbol" pitchFamily="18" charset="2"/>
              </a:rPr>
              <a:t>= 105, on </a:t>
            </a:r>
            <a:r>
              <a:rPr lang="en-CA" sz="2000" dirty="0" err="1">
                <a:sym typeface="Symbol" pitchFamily="18" charset="2"/>
              </a:rPr>
              <a:t>n’aura</a:t>
            </a:r>
            <a:r>
              <a:rPr lang="en-CA" sz="2000" dirty="0">
                <a:sym typeface="Symbol" pitchFamily="18" charset="2"/>
              </a:rPr>
              <a:t> </a:t>
            </a:r>
            <a:r>
              <a:rPr lang="en-CA" sz="2000" dirty="0" err="1">
                <a:sym typeface="Symbol" pitchFamily="18" charset="2"/>
              </a:rPr>
              <a:t>que</a:t>
            </a:r>
            <a:r>
              <a:rPr lang="en-CA" sz="2000" dirty="0">
                <a:sym typeface="Symbol" pitchFamily="18" charset="2"/>
              </a:rPr>
              <a:t> </a:t>
            </a:r>
            <a:r>
              <a:rPr lang="en-CA" sz="2000" dirty="0" smtClean="0">
                <a:sym typeface="Symbol" pitchFamily="18" charset="2"/>
              </a:rPr>
              <a:t>50% </a:t>
            </a:r>
            <a:r>
              <a:rPr lang="en-CA" sz="2000" dirty="0">
                <a:sym typeface="Symbol" pitchFamily="18" charset="2"/>
              </a:rPr>
              <a:t>des chances de </a:t>
            </a:r>
            <a:r>
              <a:rPr lang="en-CA" sz="2000" dirty="0" err="1">
                <a:sym typeface="Symbol" pitchFamily="18" charset="2"/>
              </a:rPr>
              <a:t>voir</a:t>
            </a:r>
            <a:r>
              <a:rPr lang="en-CA" sz="2000" dirty="0">
                <a:sym typeface="Symbol" pitchFamily="18" charset="2"/>
              </a:rPr>
              <a:t> </a:t>
            </a:r>
            <a:r>
              <a:rPr lang="en-CA" sz="2000" dirty="0" err="1">
                <a:sym typeface="Symbol" pitchFamily="18" charset="2"/>
              </a:rPr>
              <a:t>cette</a:t>
            </a:r>
            <a:r>
              <a:rPr lang="en-CA" sz="2000" dirty="0">
                <a:sym typeface="Symbol" pitchFamily="18" charset="2"/>
              </a:rPr>
              <a:t> </a:t>
            </a:r>
            <a:r>
              <a:rPr lang="en-CA" sz="2000" dirty="0" err="1">
                <a:sym typeface="Symbol" pitchFamily="18" charset="2"/>
              </a:rPr>
              <a:t>différence</a:t>
            </a:r>
            <a:r>
              <a:rPr lang="en-CA" sz="2000" dirty="0">
                <a:sym typeface="Symbol" pitchFamily="18" charset="2"/>
              </a:rPr>
              <a:t>! On </a:t>
            </a:r>
            <a:r>
              <a:rPr lang="en-CA" sz="2000" dirty="0" err="1">
                <a:sym typeface="Symbol" pitchFamily="18" charset="2"/>
              </a:rPr>
              <a:t>commettra</a:t>
            </a:r>
            <a:r>
              <a:rPr lang="en-CA" sz="2000" dirty="0">
                <a:sym typeface="Symbol" pitchFamily="18" charset="2"/>
              </a:rPr>
              <a:t> </a:t>
            </a:r>
            <a:r>
              <a:rPr lang="en-CA" sz="2000" dirty="0" err="1">
                <a:sym typeface="Symbol" pitchFamily="18" charset="2"/>
              </a:rPr>
              <a:t>une</a:t>
            </a:r>
            <a:r>
              <a:rPr lang="en-CA" sz="2000" dirty="0">
                <a:sym typeface="Symbol" pitchFamily="18" charset="2"/>
              </a:rPr>
              <a:t> </a:t>
            </a:r>
            <a:r>
              <a:rPr lang="en-CA" sz="2000" dirty="0" err="1">
                <a:sym typeface="Symbol" pitchFamily="18" charset="2"/>
              </a:rPr>
              <a:t>erreur</a:t>
            </a:r>
            <a:r>
              <a:rPr lang="en-CA" sz="2000" dirty="0">
                <a:sym typeface="Symbol" pitchFamily="18" charset="2"/>
              </a:rPr>
              <a:t> de Type II </a:t>
            </a:r>
            <a:r>
              <a:rPr lang="en-CA" sz="2000" dirty="0" err="1">
                <a:sym typeface="Symbol" pitchFamily="18" charset="2"/>
              </a:rPr>
              <a:t>dans</a:t>
            </a:r>
            <a:r>
              <a:rPr lang="en-CA" sz="2000" dirty="0">
                <a:sym typeface="Symbol" pitchFamily="18" charset="2"/>
              </a:rPr>
              <a:t> </a:t>
            </a:r>
            <a:r>
              <a:rPr lang="en-CA" sz="2000" dirty="0" smtClean="0">
                <a:sym typeface="Symbol" pitchFamily="18" charset="2"/>
              </a:rPr>
              <a:t>50% </a:t>
            </a:r>
            <a:r>
              <a:rPr lang="en-CA" sz="2000" dirty="0">
                <a:sym typeface="Symbol" pitchFamily="18" charset="2"/>
              </a:rPr>
              <a:t>des </a:t>
            </a:r>
            <a:r>
              <a:rPr lang="en-CA" sz="2000" dirty="0" err="1">
                <a:sym typeface="Symbol" pitchFamily="18" charset="2"/>
              </a:rPr>
              <a:t>cas</a:t>
            </a:r>
            <a:r>
              <a:rPr lang="en-CA" sz="2000" dirty="0">
                <a:sym typeface="Symbol" pitchFamily="18" charset="2"/>
              </a:rPr>
              <a:t>... On a </a:t>
            </a:r>
            <a:r>
              <a:rPr lang="en-CA" sz="2000" dirty="0" err="1">
                <a:sym typeface="Symbol" pitchFamily="18" charset="2"/>
              </a:rPr>
              <a:t>intérêt</a:t>
            </a:r>
            <a:r>
              <a:rPr lang="en-CA" sz="2000" dirty="0">
                <a:sym typeface="Symbol" pitchFamily="18" charset="2"/>
              </a:rPr>
              <a:t> </a:t>
            </a:r>
            <a:r>
              <a:rPr lang="en-CA" sz="2000" dirty="0" err="1">
                <a:sym typeface="Symbol" pitchFamily="18" charset="2"/>
              </a:rPr>
              <a:t>à</a:t>
            </a:r>
            <a:r>
              <a:rPr lang="en-CA" sz="2000" dirty="0">
                <a:sym typeface="Symbol" pitchFamily="18" charset="2"/>
              </a:rPr>
              <a:t> </a:t>
            </a:r>
            <a:r>
              <a:rPr lang="en-CA" sz="2000" dirty="0" err="1">
                <a:sym typeface="Symbol" pitchFamily="18" charset="2"/>
              </a:rPr>
              <a:t>repenser</a:t>
            </a:r>
            <a:r>
              <a:rPr lang="en-CA" sz="2000" dirty="0">
                <a:sym typeface="Symbol" pitchFamily="18" charset="2"/>
              </a:rPr>
              <a:t> </a:t>
            </a:r>
            <a:r>
              <a:rPr lang="en-CA" sz="2000" dirty="0" err="1">
                <a:sym typeface="Symbol" pitchFamily="18" charset="2"/>
              </a:rPr>
              <a:t>notre</a:t>
            </a:r>
            <a:r>
              <a:rPr lang="en-CA" sz="2000" dirty="0">
                <a:sym typeface="Symbol" pitchFamily="18" charset="2"/>
              </a:rPr>
              <a:t> </a:t>
            </a:r>
            <a:r>
              <a:rPr lang="en-CA" sz="2000" dirty="0" err="1">
                <a:sym typeface="Symbol" pitchFamily="18" charset="2"/>
              </a:rPr>
              <a:t>manière</a:t>
            </a:r>
            <a:r>
              <a:rPr lang="en-CA" sz="2000" dirty="0">
                <a:sym typeface="Symbol" pitchFamily="18" charset="2"/>
              </a:rPr>
              <a:t> de </a:t>
            </a:r>
            <a:r>
              <a:rPr lang="en-CA" sz="2000" dirty="0" err="1">
                <a:sym typeface="Symbol" pitchFamily="18" charset="2"/>
              </a:rPr>
              <a:t>conduire</a:t>
            </a:r>
            <a:r>
              <a:rPr lang="en-CA" sz="2000" dirty="0">
                <a:sym typeface="Symbol" pitchFamily="18" charset="2"/>
              </a:rPr>
              <a:t> </a:t>
            </a:r>
            <a:r>
              <a:rPr lang="en-CA" sz="2000" dirty="0" err="1">
                <a:sym typeface="Symbol" pitchFamily="18" charset="2"/>
              </a:rPr>
              <a:t>cette</a:t>
            </a:r>
            <a:r>
              <a:rPr lang="en-CA" sz="2000" dirty="0">
                <a:sym typeface="Symbol" pitchFamily="18" charset="2"/>
              </a:rPr>
              <a:t> </a:t>
            </a:r>
            <a:r>
              <a:rPr lang="en-CA" sz="2000" dirty="0" err="1">
                <a:sym typeface="Symbol" pitchFamily="18" charset="2"/>
              </a:rPr>
              <a:t>étude</a:t>
            </a:r>
            <a:r>
              <a:rPr lang="en-CA" sz="2000" dirty="0">
                <a:sym typeface="Symbol" pitchFamily="18" charset="2"/>
              </a:rPr>
              <a:t>.</a:t>
            </a:r>
            <a:endParaRPr lang="en-CA" dirty="0"/>
          </a:p>
        </p:txBody>
      </p:sp>
      <p:sp>
        <p:nvSpPr>
          <p:cNvPr id="3" name="TextBox 2"/>
          <p:cNvSpPr txBox="1"/>
          <p:nvPr/>
        </p:nvSpPr>
        <p:spPr>
          <a:xfrm>
            <a:off x="76200" y="101769"/>
            <a:ext cx="3352800" cy="507831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marL="171450" indent="-171450" algn="ctr">
              <a:buFont typeface="Symbol Tiger"/>
              <a:buChar char="a"/>
            </a:pPr>
            <a:r>
              <a:rPr lang="en-CA" sz="900" dirty="0">
                <a:solidFill>
                  <a:schemeClr val="bg2"/>
                </a:solidFill>
                <a:sym typeface="Symbol Tiger"/>
              </a:rPr>
              <a:t>p</a:t>
            </a:r>
            <a:r>
              <a:rPr lang="en-CA" sz="900" dirty="0" smtClean="0">
                <a:solidFill>
                  <a:schemeClr val="bg2"/>
                </a:solidFill>
                <a:sym typeface="Symbol Tiger"/>
              </a:rPr>
              <a:t>our le test </a:t>
            </a:r>
            <a:r>
              <a:rPr lang="en-CA" sz="900" dirty="0" err="1" smtClean="0">
                <a:solidFill>
                  <a:schemeClr val="bg2"/>
                </a:solidFill>
                <a:sym typeface="Symbol Tiger"/>
              </a:rPr>
              <a:t>unilatéral</a:t>
            </a:r>
            <a:endParaRPr lang="en-CA" sz="900" dirty="0">
              <a:solidFill>
                <a:schemeClr val="bg2"/>
              </a:solidFill>
              <a:sym typeface="Symbol Tiger"/>
            </a:endParaRPr>
          </a:p>
          <a:p>
            <a:r>
              <a:rPr lang="en-CA" sz="900" dirty="0" smtClean="0">
                <a:solidFill>
                  <a:schemeClr val="bg2"/>
                </a:solidFill>
                <a:sym typeface="Symbol Tiger"/>
              </a:rPr>
              <a:t>            ___________________________________</a:t>
            </a:r>
            <a:endParaRPr lang="en-CA" sz="900" dirty="0">
              <a:solidFill>
                <a:schemeClr val="bg2"/>
              </a:solidFill>
              <a:sym typeface="Symbol Tiger"/>
            </a:endParaRPr>
          </a:p>
          <a:p>
            <a:r>
              <a:rPr lang="en-CA" sz="900" dirty="0" smtClean="0">
                <a:solidFill>
                  <a:schemeClr val="bg2"/>
                </a:solidFill>
                <a:sym typeface="Symbol Tiger"/>
              </a:rPr>
              <a:t>                        0.05       0.025</a:t>
            </a:r>
            <a:r>
              <a:rPr lang="en-CA" sz="900" dirty="0">
                <a:solidFill>
                  <a:schemeClr val="bg2"/>
                </a:solidFill>
                <a:sym typeface="Symbol Tiger"/>
              </a:rPr>
              <a:t> </a:t>
            </a:r>
            <a:r>
              <a:rPr lang="en-CA" sz="900" dirty="0" smtClean="0">
                <a:solidFill>
                  <a:schemeClr val="bg2"/>
                </a:solidFill>
                <a:sym typeface="Symbol Tiger"/>
              </a:rPr>
              <a:t>        0.01</a:t>
            </a:r>
            <a:r>
              <a:rPr lang="en-CA" sz="900" dirty="0">
                <a:solidFill>
                  <a:schemeClr val="bg2"/>
                </a:solidFill>
                <a:sym typeface="Symbol Tiger"/>
              </a:rPr>
              <a:t> </a:t>
            </a:r>
            <a:r>
              <a:rPr lang="en-CA" sz="900" dirty="0" smtClean="0">
                <a:solidFill>
                  <a:schemeClr val="bg2"/>
                </a:solidFill>
                <a:sym typeface="Symbol Tiger"/>
              </a:rPr>
              <a:t>     0.005</a:t>
            </a:r>
            <a:endParaRPr lang="en-CA" sz="900" dirty="0">
              <a:solidFill>
                <a:schemeClr val="bg2"/>
              </a:solidFill>
            </a:endParaRPr>
          </a:p>
        </p:txBody>
      </p:sp>
      <p:sp>
        <p:nvSpPr>
          <p:cNvPr id="4" name="Rectangle 3"/>
          <p:cNvSpPr/>
          <p:nvPr/>
        </p:nvSpPr>
        <p:spPr bwMode="auto">
          <a:xfrm>
            <a:off x="1447800" y="1524000"/>
            <a:ext cx="381000" cy="304800"/>
          </a:xfrm>
          <a:prstGeom prst="rect">
            <a:avLst/>
          </a:prstGeom>
          <a:solidFill>
            <a:schemeClr val="accent1">
              <a:alpha val="32000"/>
            </a:scheme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/>
      <p:bldP spid="3" grpId="0" animBg="1"/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0" y="152400"/>
            <a:ext cx="5715000" cy="1143000"/>
          </a:xfrm>
        </p:spPr>
        <p:txBody>
          <a:bodyPr/>
          <a:lstStyle/>
          <a:p>
            <a:pPr>
              <a:defRPr/>
            </a:pPr>
            <a:r>
              <a:rPr lang="en-CA" smtClean="0"/>
              <a:t>Calcul de la taille d’échantillon requise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05200" y="1828800"/>
            <a:ext cx="5638800" cy="4114800"/>
          </a:xfrm>
        </p:spPr>
        <p:txBody>
          <a:bodyPr/>
          <a:lstStyle/>
          <a:p>
            <a:pPr>
              <a:buFont typeface="Arial" pitchFamily="34" charset="0"/>
              <a:buChar char="•"/>
              <a:defRPr/>
            </a:pPr>
            <a:r>
              <a:rPr lang="en-CA" sz="2000" smtClean="0"/>
              <a:t>Quelle taille d’échantillon faut-il pour obtenir une puissance donnée?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CA" sz="2000" smtClean="0"/>
              <a:t>Pour une puissance de 0.80 (exemple précédent):</a:t>
            </a:r>
          </a:p>
          <a:p>
            <a:pPr>
              <a:buFontTx/>
              <a:buNone/>
              <a:defRPr/>
            </a:pPr>
            <a:r>
              <a:rPr lang="en-CA" sz="2400" smtClean="0"/>
              <a:t>			</a:t>
            </a:r>
          </a:p>
          <a:p>
            <a:pPr>
              <a:buFont typeface="Arial" pitchFamily="34" charset="0"/>
              <a:buChar char="•"/>
              <a:defRPr/>
            </a:pPr>
            <a:endParaRPr lang="en-CA" sz="2400" smtClean="0"/>
          </a:p>
          <a:p>
            <a:pPr>
              <a:buFontTx/>
              <a:buNone/>
              <a:defRPr/>
            </a:pPr>
            <a:r>
              <a:rPr lang="en-CA" sz="2400" smtClean="0"/>
              <a:t> </a:t>
            </a:r>
            <a:endParaRPr lang="en-CA" sz="2400"/>
          </a:p>
        </p:txBody>
      </p:sp>
      <p:pic>
        <p:nvPicPr>
          <p:cNvPr id="7173" name="Content Placeholder 3" descr="scan000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56"/>
          <a:stretch>
            <a:fillRect/>
          </a:stretch>
        </p:blipFill>
        <p:spPr bwMode="auto">
          <a:xfrm>
            <a:off x="84138" y="168275"/>
            <a:ext cx="3344862" cy="653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457200" y="2781300"/>
            <a:ext cx="914400" cy="228600"/>
          </a:xfrm>
          <a:prstGeom prst="rect">
            <a:avLst/>
          </a:prstGeom>
          <a:solidFill>
            <a:schemeClr val="accent1">
              <a:alpha val="29019"/>
            </a:schemeClr>
          </a:solidFill>
          <a:ln w="12700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5562600" y="3276600"/>
            <a:ext cx="1295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CA" dirty="0">
                <a:sym typeface="Symbol" pitchFamily="18" charset="2"/>
              </a:rPr>
              <a:t></a:t>
            </a:r>
            <a:r>
              <a:rPr lang="en-CA" dirty="0" smtClean="0">
                <a:sym typeface="Symbol" pitchFamily="18" charset="2"/>
              </a:rPr>
              <a:t> </a:t>
            </a:r>
            <a:r>
              <a:rPr lang="en-CA" dirty="0">
                <a:sym typeface="Symbol" pitchFamily="18" charset="2"/>
              </a:rPr>
              <a:t>= </a:t>
            </a:r>
            <a:r>
              <a:rPr lang="en-CA" dirty="0" smtClean="0">
                <a:sym typeface="Symbol" pitchFamily="18" charset="2"/>
              </a:rPr>
              <a:t>2.50</a:t>
            </a:r>
            <a:endParaRPr lang="en-CA" dirty="0"/>
          </a:p>
        </p:txBody>
      </p:sp>
      <p:cxnSp>
        <p:nvCxnSpPr>
          <p:cNvPr id="8" name="Elbow Connector 7"/>
          <p:cNvCxnSpPr>
            <a:cxnSpLocks noChangeShapeType="1"/>
            <a:stCxn id="5" idx="3"/>
            <a:endCxn id="6" idx="1"/>
          </p:cNvCxnSpPr>
          <p:nvPr/>
        </p:nvCxnSpPr>
        <p:spPr bwMode="auto">
          <a:xfrm>
            <a:off x="1371600" y="2895600"/>
            <a:ext cx="4191000" cy="609600"/>
          </a:xfrm>
          <a:prstGeom prst="bentConnector3">
            <a:avLst>
              <a:gd name="adj1" fmla="val 50000"/>
            </a:avLst>
          </a:prstGeom>
          <a:noFill/>
          <a:ln w="25400" algn="ctr">
            <a:solidFill>
              <a:srgbClr val="FF0000"/>
            </a:solidFill>
            <a:round/>
            <a:headEnd type="triangle" w="lg" len="lg"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aphicFrame>
        <p:nvGraphicFramePr>
          <p:cNvPr id="9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31315823"/>
              </p:ext>
            </p:extLst>
          </p:nvPr>
        </p:nvGraphicFramePr>
        <p:xfrm>
          <a:off x="4329113" y="3810000"/>
          <a:ext cx="3824287" cy="1422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25" name="Equation" r:id="rId4" imgW="1981080" imgH="736560" progId="Equation.DSMT4">
                  <p:embed/>
                </p:oleObj>
              </mc:Choice>
              <mc:Fallback>
                <p:oleObj name="Equation" r:id="rId4" imgW="1981080" imgH="736560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29113" y="3810000"/>
                        <a:ext cx="3824287" cy="1422400"/>
                      </a:xfrm>
                      <a:prstGeom prst="rect">
                        <a:avLst/>
                      </a:prstGeom>
                      <a:noFill/>
                      <a:ln w="25400">
                        <a:solidFill>
                          <a:schemeClr val="accent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4038600" y="5486400"/>
            <a:ext cx="46482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CA" sz="2000" dirty="0"/>
              <a:t>Un </a:t>
            </a:r>
            <a:r>
              <a:rPr lang="en-CA" sz="2000" dirty="0" err="1"/>
              <a:t>échantillon</a:t>
            </a:r>
            <a:r>
              <a:rPr lang="en-CA" sz="2000" dirty="0"/>
              <a:t> de </a:t>
            </a:r>
            <a:r>
              <a:rPr lang="en-CA" sz="2000" dirty="0" smtClean="0"/>
              <a:t>57 </a:t>
            </a:r>
            <a:r>
              <a:rPr lang="en-CA" sz="2000" dirty="0" err="1"/>
              <a:t>sujets</a:t>
            </a:r>
            <a:r>
              <a:rPr lang="en-CA" sz="2000" dirty="0"/>
              <a:t> </a:t>
            </a:r>
            <a:r>
              <a:rPr lang="en-CA" sz="2000" dirty="0" err="1"/>
              <a:t>permettrait</a:t>
            </a:r>
            <a:r>
              <a:rPr lang="en-CA" sz="2000" dirty="0"/>
              <a:t> de </a:t>
            </a:r>
            <a:r>
              <a:rPr lang="en-CA" sz="2000" dirty="0" err="1"/>
              <a:t>détecter</a:t>
            </a:r>
            <a:r>
              <a:rPr lang="en-CA" sz="2000" dirty="0"/>
              <a:t> la </a:t>
            </a:r>
            <a:r>
              <a:rPr lang="en-CA" sz="2000" dirty="0" err="1"/>
              <a:t>différence</a:t>
            </a:r>
            <a:r>
              <a:rPr lang="en-CA" sz="2000" dirty="0"/>
              <a:t> </a:t>
            </a:r>
            <a:r>
              <a:rPr lang="en-CA" sz="2000" dirty="0" err="1"/>
              <a:t>proposée</a:t>
            </a:r>
            <a:r>
              <a:rPr lang="en-CA" sz="2000" dirty="0"/>
              <a:t> </a:t>
            </a:r>
            <a:r>
              <a:rPr lang="en-CA" sz="2000" dirty="0" err="1"/>
              <a:t>dans</a:t>
            </a:r>
            <a:r>
              <a:rPr lang="en-CA" sz="2000" dirty="0"/>
              <a:t> 80% des </a:t>
            </a:r>
            <a:r>
              <a:rPr lang="en-CA" sz="2000" dirty="0" err="1"/>
              <a:t>cas</a:t>
            </a:r>
            <a:r>
              <a:rPr lang="en-CA" sz="2000" dirty="0"/>
              <a:t>...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6200" y="101769"/>
            <a:ext cx="3352800" cy="507831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marL="171450" indent="-171450" algn="ctr">
              <a:buFont typeface="Symbol Tiger"/>
              <a:buChar char="a"/>
            </a:pPr>
            <a:r>
              <a:rPr lang="en-CA" sz="900" dirty="0">
                <a:solidFill>
                  <a:schemeClr val="bg2"/>
                </a:solidFill>
                <a:sym typeface="Symbol Tiger"/>
              </a:rPr>
              <a:t>p</a:t>
            </a:r>
            <a:r>
              <a:rPr lang="en-CA" sz="900" dirty="0" smtClean="0">
                <a:solidFill>
                  <a:schemeClr val="bg2"/>
                </a:solidFill>
                <a:sym typeface="Symbol Tiger"/>
              </a:rPr>
              <a:t>our le test </a:t>
            </a:r>
            <a:r>
              <a:rPr lang="en-CA" sz="900" dirty="0" err="1" smtClean="0">
                <a:solidFill>
                  <a:schemeClr val="bg2"/>
                </a:solidFill>
                <a:sym typeface="Symbol Tiger"/>
              </a:rPr>
              <a:t>unilatéral</a:t>
            </a:r>
            <a:endParaRPr lang="en-CA" sz="900" dirty="0">
              <a:solidFill>
                <a:schemeClr val="bg2"/>
              </a:solidFill>
              <a:sym typeface="Symbol Tiger"/>
            </a:endParaRPr>
          </a:p>
          <a:p>
            <a:r>
              <a:rPr lang="en-CA" sz="900" dirty="0" smtClean="0">
                <a:solidFill>
                  <a:schemeClr val="bg2"/>
                </a:solidFill>
                <a:sym typeface="Symbol Tiger"/>
              </a:rPr>
              <a:t>            ___________________________________</a:t>
            </a:r>
            <a:endParaRPr lang="en-CA" sz="900" dirty="0">
              <a:solidFill>
                <a:schemeClr val="bg2"/>
              </a:solidFill>
              <a:sym typeface="Symbol Tiger"/>
            </a:endParaRPr>
          </a:p>
          <a:p>
            <a:r>
              <a:rPr lang="en-CA" sz="900" dirty="0" smtClean="0">
                <a:solidFill>
                  <a:schemeClr val="bg2"/>
                </a:solidFill>
                <a:sym typeface="Symbol Tiger"/>
              </a:rPr>
              <a:t>                        0.05       0.025</a:t>
            </a:r>
            <a:r>
              <a:rPr lang="en-CA" sz="900" dirty="0">
                <a:solidFill>
                  <a:schemeClr val="bg2"/>
                </a:solidFill>
                <a:sym typeface="Symbol Tiger"/>
              </a:rPr>
              <a:t> </a:t>
            </a:r>
            <a:r>
              <a:rPr lang="en-CA" sz="900" dirty="0" smtClean="0">
                <a:solidFill>
                  <a:schemeClr val="bg2"/>
                </a:solidFill>
                <a:sym typeface="Symbol Tiger"/>
              </a:rPr>
              <a:t>        0.01</a:t>
            </a:r>
            <a:r>
              <a:rPr lang="en-CA" sz="900" dirty="0">
                <a:solidFill>
                  <a:schemeClr val="bg2"/>
                </a:solidFill>
                <a:sym typeface="Symbol Tiger"/>
              </a:rPr>
              <a:t> </a:t>
            </a:r>
            <a:r>
              <a:rPr lang="en-CA" sz="900" dirty="0" smtClean="0">
                <a:solidFill>
                  <a:schemeClr val="bg2"/>
                </a:solidFill>
                <a:sym typeface="Symbol Tiger"/>
              </a:rPr>
              <a:t>     0.005</a:t>
            </a:r>
            <a:endParaRPr lang="en-CA" sz="900" dirty="0">
              <a:solidFill>
                <a:schemeClr val="bg2"/>
              </a:solidFill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10" grpId="0"/>
      <p:bldP spid="1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err="1" smtClean="0"/>
              <a:t>Exercice</a:t>
            </a:r>
            <a:r>
              <a:rPr lang="en-CA" dirty="0" smtClean="0"/>
              <a:t> 1</a:t>
            </a:r>
            <a:endParaRPr lang="en-CA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152400" y="1828800"/>
            <a:ext cx="8686800" cy="4572000"/>
          </a:xfrm>
        </p:spPr>
        <p:txBody>
          <a:bodyPr/>
          <a:lstStyle/>
          <a:p>
            <a:pPr lvl="1">
              <a:buFont typeface="Arial" pitchFamily="34" charset="0"/>
              <a:buChar char="•"/>
              <a:defRPr/>
            </a:pPr>
            <a:r>
              <a:rPr lang="en-CA" sz="2000" dirty="0" err="1" smtClean="0">
                <a:sym typeface="Symbol"/>
              </a:rPr>
              <a:t>Dans</a:t>
            </a:r>
            <a:r>
              <a:rPr lang="en-CA" sz="2000" dirty="0" smtClean="0">
                <a:sym typeface="Symbol"/>
              </a:rPr>
              <a:t> </a:t>
            </a:r>
            <a:r>
              <a:rPr lang="en-CA" sz="2000" dirty="0" err="1" smtClean="0">
                <a:sym typeface="Symbol"/>
              </a:rPr>
              <a:t>une</a:t>
            </a:r>
            <a:r>
              <a:rPr lang="en-CA" sz="2000" dirty="0" smtClean="0">
                <a:sym typeface="Symbol"/>
              </a:rPr>
              <a:t> </a:t>
            </a:r>
            <a:r>
              <a:rPr lang="en-CA" sz="2000" dirty="0" err="1" smtClean="0">
                <a:sym typeface="Symbol"/>
              </a:rPr>
              <a:t>campagne</a:t>
            </a:r>
            <a:r>
              <a:rPr lang="en-CA" sz="2000" dirty="0" smtClean="0">
                <a:sym typeface="Symbol"/>
              </a:rPr>
              <a:t> de </a:t>
            </a:r>
            <a:r>
              <a:rPr lang="en-CA" sz="2000" dirty="0" err="1" smtClean="0">
                <a:sym typeface="Symbol"/>
              </a:rPr>
              <a:t>financement</a:t>
            </a:r>
            <a:r>
              <a:rPr lang="en-CA" sz="2000" dirty="0" smtClean="0">
                <a:sym typeface="Symbol"/>
              </a:rPr>
              <a:t> pour un centre </a:t>
            </a:r>
            <a:r>
              <a:rPr lang="en-CA" sz="2000" dirty="0" err="1" smtClean="0">
                <a:sym typeface="Symbol"/>
              </a:rPr>
              <a:t>d’aide</a:t>
            </a:r>
            <a:r>
              <a:rPr lang="en-CA" sz="2000" dirty="0" smtClean="0">
                <a:sym typeface="Symbol"/>
              </a:rPr>
              <a:t> aux </a:t>
            </a:r>
            <a:r>
              <a:rPr lang="en-CA" sz="2000" dirty="0" err="1" smtClean="0">
                <a:sym typeface="Symbol"/>
              </a:rPr>
              <a:t>personnes</a:t>
            </a:r>
            <a:r>
              <a:rPr lang="en-CA" sz="2000" dirty="0" smtClean="0">
                <a:sym typeface="Symbol"/>
              </a:rPr>
              <a:t> </a:t>
            </a:r>
            <a:r>
              <a:rPr lang="en-CA" sz="2000" dirty="0" err="1" smtClean="0">
                <a:sym typeface="Symbol"/>
              </a:rPr>
              <a:t>victimes</a:t>
            </a:r>
            <a:r>
              <a:rPr lang="en-CA" sz="2000" dirty="0" smtClean="0">
                <a:sym typeface="Symbol"/>
              </a:rPr>
              <a:t> de stress post-</a:t>
            </a:r>
            <a:r>
              <a:rPr lang="en-CA" sz="2000" dirty="0" err="1" smtClean="0">
                <a:sym typeface="Symbol"/>
              </a:rPr>
              <a:t>traumatique</a:t>
            </a:r>
            <a:r>
              <a:rPr lang="en-CA" sz="2000" dirty="0" smtClean="0">
                <a:sym typeface="Symbol"/>
              </a:rPr>
              <a:t>, on examine la </a:t>
            </a:r>
            <a:r>
              <a:rPr lang="en-CA" sz="2000" dirty="0" err="1" smtClean="0">
                <a:sym typeface="Symbol"/>
              </a:rPr>
              <a:t>possibilité</a:t>
            </a:r>
            <a:r>
              <a:rPr lang="en-CA" sz="2000" dirty="0" smtClean="0">
                <a:sym typeface="Symbol"/>
              </a:rPr>
              <a:t> </a:t>
            </a:r>
            <a:r>
              <a:rPr lang="en-CA" sz="2000" dirty="0" err="1" smtClean="0">
                <a:sym typeface="Symbol"/>
              </a:rPr>
              <a:t>que</a:t>
            </a:r>
            <a:r>
              <a:rPr lang="en-CA" sz="2000" dirty="0" smtClean="0">
                <a:sym typeface="Symbol"/>
              </a:rPr>
              <a:t> les </a:t>
            </a:r>
            <a:r>
              <a:rPr lang="en-CA" sz="2000" dirty="0" err="1" smtClean="0">
                <a:sym typeface="Symbol"/>
              </a:rPr>
              <a:t>québécois</a:t>
            </a:r>
            <a:r>
              <a:rPr lang="en-CA" sz="2000" dirty="0" smtClean="0">
                <a:sym typeface="Symbol"/>
              </a:rPr>
              <a:t> </a:t>
            </a:r>
            <a:r>
              <a:rPr lang="en-CA" sz="2000" dirty="0" err="1" smtClean="0">
                <a:sym typeface="Symbol"/>
              </a:rPr>
              <a:t>soient</a:t>
            </a:r>
            <a:r>
              <a:rPr lang="en-CA" sz="2000" dirty="0" smtClean="0">
                <a:sym typeface="Symbol"/>
              </a:rPr>
              <a:t> plus </a:t>
            </a:r>
            <a:r>
              <a:rPr lang="en-CA" sz="2000" dirty="0" err="1" smtClean="0">
                <a:sym typeface="Symbol"/>
              </a:rPr>
              <a:t>généreux</a:t>
            </a:r>
            <a:r>
              <a:rPr lang="en-CA" sz="2000" dirty="0" smtClean="0">
                <a:sym typeface="Symbol"/>
              </a:rPr>
              <a:t> </a:t>
            </a:r>
            <a:r>
              <a:rPr lang="en-CA" sz="2000" dirty="0" err="1" smtClean="0">
                <a:sym typeface="Symbol"/>
              </a:rPr>
              <a:t>que</a:t>
            </a:r>
            <a:r>
              <a:rPr lang="en-CA" sz="2000" dirty="0" smtClean="0">
                <a:sym typeface="Symbol"/>
              </a:rPr>
              <a:t> la population </a:t>
            </a:r>
            <a:r>
              <a:rPr lang="en-CA" sz="2000" dirty="0" err="1" smtClean="0">
                <a:sym typeface="Symbol"/>
              </a:rPr>
              <a:t>canadienne</a:t>
            </a:r>
            <a:r>
              <a:rPr lang="en-CA" sz="2000" dirty="0" smtClean="0">
                <a:sym typeface="Symbol"/>
              </a:rPr>
              <a:t> en </a:t>
            </a:r>
            <a:r>
              <a:rPr lang="en-CA" sz="2000" dirty="0" err="1" smtClean="0">
                <a:sym typeface="Symbol"/>
              </a:rPr>
              <a:t>général</a:t>
            </a:r>
            <a:endParaRPr lang="en-CA" sz="2000" dirty="0" smtClean="0">
              <a:sym typeface="Symbol"/>
            </a:endParaRPr>
          </a:p>
          <a:p>
            <a:pPr lvl="1">
              <a:buFont typeface="Arial" pitchFamily="34" charset="0"/>
              <a:buChar char="•"/>
              <a:defRPr/>
            </a:pPr>
            <a:r>
              <a:rPr lang="en-CA" sz="2000" dirty="0" err="1" smtClean="0">
                <a:sym typeface="Symbol"/>
              </a:rPr>
              <a:t>Supposons</a:t>
            </a:r>
            <a:r>
              <a:rPr lang="en-CA" sz="2000" dirty="0" smtClean="0">
                <a:sym typeface="Symbol"/>
              </a:rPr>
              <a:t> un </a:t>
            </a:r>
            <a:r>
              <a:rPr lang="en-CA" sz="2000" dirty="0" err="1" smtClean="0">
                <a:sym typeface="Symbol"/>
              </a:rPr>
              <a:t>échantillon</a:t>
            </a:r>
            <a:r>
              <a:rPr lang="en-CA" sz="2000" dirty="0" smtClean="0">
                <a:sym typeface="Symbol"/>
              </a:rPr>
              <a:t> de 36 </a:t>
            </a:r>
            <a:r>
              <a:rPr lang="en-CA" sz="2000" dirty="0" err="1" smtClean="0">
                <a:sym typeface="Symbol"/>
              </a:rPr>
              <a:t>québecois</a:t>
            </a:r>
            <a:r>
              <a:rPr lang="en-CA" sz="2000" dirty="0" smtClean="0">
                <a:sym typeface="Symbol"/>
              </a:rPr>
              <a:t> </a:t>
            </a:r>
            <a:r>
              <a:rPr lang="en-CA" sz="2000" dirty="0" err="1" smtClean="0">
                <a:sym typeface="Symbol"/>
              </a:rPr>
              <a:t>susceptibles</a:t>
            </a:r>
            <a:r>
              <a:rPr lang="en-CA" sz="2000" dirty="0" smtClean="0">
                <a:sym typeface="Symbol"/>
              </a:rPr>
              <a:t> de </a:t>
            </a:r>
            <a:r>
              <a:rPr lang="en-CA" sz="2000" dirty="0" err="1" smtClean="0">
                <a:sym typeface="Symbol"/>
              </a:rPr>
              <a:t>contribuer</a:t>
            </a:r>
            <a:r>
              <a:rPr lang="en-CA" sz="2000" dirty="0" smtClean="0">
                <a:sym typeface="Symbol"/>
              </a:rPr>
              <a:t> à </a:t>
            </a:r>
            <a:r>
              <a:rPr lang="en-CA" sz="2000" dirty="0" err="1" smtClean="0">
                <a:sym typeface="Symbol"/>
              </a:rPr>
              <a:t>cette</a:t>
            </a:r>
            <a:r>
              <a:rPr lang="en-CA" sz="2000" dirty="0" smtClean="0">
                <a:sym typeface="Symbol"/>
              </a:rPr>
              <a:t> </a:t>
            </a:r>
            <a:r>
              <a:rPr lang="en-CA" sz="2000" dirty="0" err="1" smtClean="0">
                <a:sym typeface="Symbol"/>
              </a:rPr>
              <a:t>campagne</a:t>
            </a:r>
            <a:endParaRPr lang="en-CA" sz="2000" dirty="0" smtClean="0">
              <a:sym typeface="Symbol"/>
            </a:endParaRPr>
          </a:p>
          <a:p>
            <a:pPr lvl="1">
              <a:buFont typeface="Arial" pitchFamily="34" charset="0"/>
              <a:buChar char="•"/>
              <a:defRPr/>
            </a:pPr>
            <a:r>
              <a:rPr lang="en-CA" sz="2000" dirty="0" smtClean="0">
                <a:sym typeface="Symbol"/>
              </a:rPr>
              <a:t>Pour </a:t>
            </a:r>
            <a:r>
              <a:rPr lang="en-CA" sz="2000" dirty="0" err="1" smtClean="0">
                <a:sym typeface="Symbol"/>
              </a:rPr>
              <a:t>que</a:t>
            </a:r>
            <a:r>
              <a:rPr lang="en-CA" sz="2000" dirty="0" smtClean="0">
                <a:sym typeface="Symbol"/>
              </a:rPr>
              <a:t> </a:t>
            </a:r>
            <a:r>
              <a:rPr lang="en-CA" sz="2000" dirty="0" err="1" smtClean="0">
                <a:sym typeface="Symbol"/>
              </a:rPr>
              <a:t>l’on</a:t>
            </a:r>
            <a:r>
              <a:rPr lang="en-CA" sz="2000" dirty="0" smtClean="0">
                <a:sym typeface="Symbol"/>
              </a:rPr>
              <a:t> </a:t>
            </a:r>
            <a:r>
              <a:rPr lang="en-CA" sz="2000" dirty="0" err="1" smtClean="0">
                <a:sym typeface="Symbol"/>
              </a:rPr>
              <a:t>trouve</a:t>
            </a:r>
            <a:r>
              <a:rPr lang="en-CA" sz="2000" dirty="0" smtClean="0">
                <a:sym typeface="Symbol"/>
              </a:rPr>
              <a:t> </a:t>
            </a:r>
            <a:r>
              <a:rPr lang="en-CA" sz="2000" dirty="0" err="1" smtClean="0">
                <a:sym typeface="Symbol"/>
              </a:rPr>
              <a:t>intéressante</a:t>
            </a:r>
            <a:r>
              <a:rPr lang="en-CA" sz="2000" dirty="0" smtClean="0">
                <a:sym typeface="Symbol"/>
              </a:rPr>
              <a:t> </a:t>
            </a:r>
            <a:r>
              <a:rPr lang="en-CA" sz="2000" dirty="0" err="1" smtClean="0">
                <a:sym typeface="Symbol"/>
              </a:rPr>
              <a:t>une</a:t>
            </a:r>
            <a:r>
              <a:rPr lang="en-CA" sz="2000" dirty="0" smtClean="0">
                <a:sym typeface="Symbol"/>
              </a:rPr>
              <a:t> </a:t>
            </a:r>
            <a:r>
              <a:rPr lang="en-CA" sz="2000" dirty="0" err="1" smtClean="0">
                <a:sym typeface="Symbol"/>
              </a:rPr>
              <a:t>différence</a:t>
            </a:r>
            <a:r>
              <a:rPr lang="en-CA" sz="2000" dirty="0" smtClean="0">
                <a:sym typeface="Symbol"/>
              </a:rPr>
              <a:t> </a:t>
            </a:r>
            <a:r>
              <a:rPr lang="en-CA" sz="2000" dirty="0" err="1" smtClean="0">
                <a:sym typeface="Symbol"/>
              </a:rPr>
              <a:t>dans</a:t>
            </a:r>
            <a:r>
              <a:rPr lang="en-CA" sz="2000" dirty="0" smtClean="0">
                <a:sym typeface="Symbol"/>
              </a:rPr>
              <a:t> le </a:t>
            </a:r>
            <a:r>
              <a:rPr lang="en-CA" sz="2000" dirty="0" err="1" smtClean="0">
                <a:sym typeface="Symbol"/>
              </a:rPr>
              <a:t>niveau</a:t>
            </a:r>
            <a:r>
              <a:rPr lang="en-CA" sz="2000" dirty="0" smtClean="0">
                <a:sym typeface="Symbol"/>
              </a:rPr>
              <a:t> de </a:t>
            </a:r>
            <a:r>
              <a:rPr lang="en-CA" sz="2000" dirty="0" err="1" smtClean="0">
                <a:sym typeface="Symbol"/>
              </a:rPr>
              <a:t>générosité</a:t>
            </a:r>
            <a:r>
              <a:rPr lang="en-CA" sz="2000" dirty="0" smtClean="0">
                <a:sym typeface="Symbol"/>
              </a:rPr>
              <a:t>, </a:t>
            </a:r>
            <a:r>
              <a:rPr lang="en-CA" sz="2000" dirty="0" err="1" smtClean="0">
                <a:sym typeface="Symbol"/>
              </a:rPr>
              <a:t>il</a:t>
            </a:r>
            <a:r>
              <a:rPr lang="en-CA" sz="2000" dirty="0" smtClean="0">
                <a:sym typeface="Symbol"/>
              </a:rPr>
              <a:t> </a:t>
            </a:r>
            <a:r>
              <a:rPr lang="en-CA" sz="2000" dirty="0" err="1" smtClean="0">
                <a:sym typeface="Symbol"/>
              </a:rPr>
              <a:t>faudrait</a:t>
            </a:r>
            <a:r>
              <a:rPr lang="en-CA" sz="2000" dirty="0" smtClean="0">
                <a:sym typeface="Symbol"/>
              </a:rPr>
              <a:t> </a:t>
            </a:r>
            <a:r>
              <a:rPr lang="en-CA" sz="2000" dirty="0" err="1" smtClean="0">
                <a:sym typeface="Symbol"/>
              </a:rPr>
              <a:t>que</a:t>
            </a:r>
            <a:r>
              <a:rPr lang="en-CA" sz="2000" dirty="0" smtClean="0">
                <a:sym typeface="Symbol"/>
              </a:rPr>
              <a:t> les </a:t>
            </a:r>
            <a:r>
              <a:rPr lang="en-CA" sz="2000" dirty="0" err="1" smtClean="0">
                <a:sym typeface="Symbol"/>
              </a:rPr>
              <a:t>québécois</a:t>
            </a:r>
            <a:r>
              <a:rPr lang="en-CA" sz="2000" dirty="0" smtClean="0">
                <a:sym typeface="Symbol"/>
              </a:rPr>
              <a:t> </a:t>
            </a:r>
            <a:r>
              <a:rPr lang="en-CA" sz="2000" dirty="0" err="1" smtClean="0">
                <a:sym typeface="Symbol"/>
              </a:rPr>
              <a:t>donnent</a:t>
            </a:r>
            <a:r>
              <a:rPr lang="en-CA" sz="2000" dirty="0" smtClean="0">
                <a:sym typeface="Symbol"/>
              </a:rPr>
              <a:t> au </a:t>
            </a:r>
            <a:r>
              <a:rPr lang="en-CA" sz="2000" dirty="0" err="1" smtClean="0">
                <a:sym typeface="Symbol"/>
              </a:rPr>
              <a:t>moins</a:t>
            </a:r>
            <a:r>
              <a:rPr lang="en-CA" sz="2000" dirty="0" smtClean="0">
                <a:sym typeface="Symbol"/>
              </a:rPr>
              <a:t> $50 de plus </a:t>
            </a:r>
            <a:r>
              <a:rPr lang="en-CA" sz="2000" dirty="0" err="1" smtClean="0">
                <a:sym typeface="Symbol"/>
              </a:rPr>
              <a:t>que</a:t>
            </a:r>
            <a:r>
              <a:rPr lang="en-CA" sz="2000" dirty="0" smtClean="0">
                <a:sym typeface="Symbol"/>
              </a:rPr>
              <a:t> la </a:t>
            </a:r>
            <a:r>
              <a:rPr lang="en-CA" sz="2000" dirty="0" err="1" smtClean="0">
                <a:sym typeface="Symbol"/>
              </a:rPr>
              <a:t>moyenne</a:t>
            </a:r>
            <a:r>
              <a:rPr lang="en-CA" sz="2000" dirty="0" smtClean="0">
                <a:sym typeface="Symbol"/>
              </a:rPr>
              <a:t> </a:t>
            </a:r>
            <a:r>
              <a:rPr lang="en-CA" sz="2000" dirty="0" err="1" smtClean="0">
                <a:sym typeface="Symbol"/>
              </a:rPr>
              <a:t>nationale</a:t>
            </a:r>
            <a:r>
              <a:rPr lang="en-CA" sz="2000" dirty="0" smtClean="0">
                <a:sym typeface="Symbol"/>
              </a:rPr>
              <a:t>, </a:t>
            </a:r>
            <a:r>
              <a:rPr lang="en-CA" sz="2000" dirty="0" err="1" smtClean="0">
                <a:sym typeface="Symbol"/>
              </a:rPr>
              <a:t>établie</a:t>
            </a:r>
            <a:r>
              <a:rPr lang="en-CA" sz="2000" dirty="0" smtClean="0">
                <a:sym typeface="Symbol"/>
              </a:rPr>
              <a:t> à $500 par </a:t>
            </a:r>
            <a:r>
              <a:rPr lang="en-CA" sz="2000" dirty="0" err="1" smtClean="0">
                <a:sym typeface="Symbol"/>
              </a:rPr>
              <a:t>individu</a:t>
            </a:r>
            <a:r>
              <a:rPr lang="en-CA" sz="2000" dirty="0" smtClean="0">
                <a:sym typeface="Symbol"/>
              </a:rPr>
              <a:t>, avec un </a:t>
            </a:r>
            <a:r>
              <a:rPr lang="en-CA" sz="2000" dirty="0" err="1" smtClean="0">
                <a:sym typeface="Symbol"/>
              </a:rPr>
              <a:t>écart</a:t>
            </a:r>
            <a:r>
              <a:rPr lang="en-CA" sz="2000" dirty="0" smtClean="0">
                <a:sym typeface="Symbol"/>
              </a:rPr>
              <a:t>-type de $100.</a:t>
            </a:r>
          </a:p>
          <a:p>
            <a:pPr lvl="1">
              <a:buFont typeface="Arial" pitchFamily="34" charset="0"/>
              <a:buChar char="•"/>
              <a:defRPr/>
            </a:pPr>
            <a:r>
              <a:rPr lang="en-CA" sz="2000" dirty="0" err="1" smtClean="0">
                <a:sym typeface="Symbol"/>
              </a:rPr>
              <a:t>Quelle</a:t>
            </a:r>
            <a:r>
              <a:rPr lang="en-CA" sz="2000" dirty="0" smtClean="0">
                <a:sym typeface="Symbol"/>
              </a:rPr>
              <a:t> </a:t>
            </a:r>
            <a:r>
              <a:rPr lang="en-CA" sz="2000" dirty="0" err="1" smtClean="0">
                <a:sym typeface="Symbol"/>
              </a:rPr>
              <a:t>est</a:t>
            </a:r>
            <a:r>
              <a:rPr lang="en-CA" sz="2000" dirty="0" smtClean="0">
                <a:sym typeface="Symbol"/>
              </a:rPr>
              <a:t> la puissance </a:t>
            </a:r>
            <a:r>
              <a:rPr lang="en-CA" sz="2000" dirty="0" err="1" smtClean="0">
                <a:sym typeface="Symbol"/>
              </a:rPr>
              <a:t>statistique</a:t>
            </a:r>
            <a:r>
              <a:rPr lang="en-CA" sz="2000" dirty="0" smtClean="0">
                <a:sym typeface="Symbol"/>
              </a:rPr>
              <a:t>, </a:t>
            </a:r>
            <a:r>
              <a:rPr lang="en-CA" sz="2000" dirty="0" err="1" smtClean="0">
                <a:sym typeface="Symbol"/>
              </a:rPr>
              <a:t>dans</a:t>
            </a:r>
            <a:r>
              <a:rPr lang="en-CA" sz="2000" dirty="0" smtClean="0">
                <a:sym typeface="Symbol"/>
              </a:rPr>
              <a:t> </a:t>
            </a:r>
            <a:r>
              <a:rPr lang="en-CA" sz="2000" dirty="0" err="1" smtClean="0">
                <a:sym typeface="Symbol"/>
              </a:rPr>
              <a:t>cette</a:t>
            </a:r>
            <a:r>
              <a:rPr lang="en-CA" sz="2000" dirty="0" smtClean="0">
                <a:sym typeface="Symbol"/>
              </a:rPr>
              <a:t> situation, pour </a:t>
            </a:r>
            <a:r>
              <a:rPr lang="en-CA" sz="2000" dirty="0" smtClean="0">
                <a:sym typeface="Symbol Tiger"/>
              </a:rPr>
              <a:t>= .05, </a:t>
            </a:r>
            <a:r>
              <a:rPr lang="en-CA" sz="2000" dirty="0" err="1" smtClean="0">
                <a:sym typeface="Symbol Tiger"/>
              </a:rPr>
              <a:t>puis</a:t>
            </a:r>
            <a:r>
              <a:rPr lang="en-CA" sz="2000" dirty="0" smtClean="0">
                <a:sym typeface="Symbol Tiger"/>
              </a:rPr>
              <a:t> pour =.01 </a:t>
            </a:r>
            <a:r>
              <a:rPr lang="en-CA" sz="2000" dirty="0" smtClean="0">
                <a:sym typeface="Symbol"/>
              </a:rPr>
              <a:t>?</a:t>
            </a:r>
          </a:p>
          <a:p>
            <a:pPr lvl="1">
              <a:buFont typeface="Arial" pitchFamily="34" charset="0"/>
              <a:buChar char="•"/>
              <a:defRPr/>
            </a:pPr>
            <a:r>
              <a:rPr lang="en-CA" sz="2000" dirty="0" smtClean="0">
                <a:sym typeface="Symbol"/>
              </a:rPr>
              <a:t>Pour </a:t>
            </a:r>
            <a:r>
              <a:rPr lang="en-CA" sz="2000" dirty="0" smtClean="0">
                <a:sym typeface="Symbol Tiger"/>
              </a:rPr>
              <a:t>= .05, </a:t>
            </a:r>
            <a:r>
              <a:rPr lang="en-CA" sz="2000" dirty="0" err="1" smtClean="0">
                <a:sym typeface="Symbol Tiger"/>
              </a:rPr>
              <a:t>calculez</a:t>
            </a:r>
            <a:r>
              <a:rPr lang="en-CA" sz="2000" dirty="0" smtClean="0">
                <a:sym typeface="Symbol Tiger"/>
              </a:rPr>
              <a:t> la puissance </a:t>
            </a:r>
            <a:r>
              <a:rPr lang="en-CA" sz="2000" dirty="0" err="1" smtClean="0">
                <a:sym typeface="Symbol Tiger"/>
              </a:rPr>
              <a:t>statistique</a:t>
            </a:r>
            <a:r>
              <a:rPr lang="en-CA" sz="2000" dirty="0" smtClean="0">
                <a:sym typeface="Symbol Tiger"/>
              </a:rPr>
              <a:t> </a:t>
            </a:r>
            <a:r>
              <a:rPr lang="en-CA" sz="2000" dirty="0" err="1" smtClean="0">
                <a:sym typeface="Symbol Tiger"/>
              </a:rPr>
              <a:t>obtenue</a:t>
            </a:r>
            <a:r>
              <a:rPr lang="en-CA" sz="2000" dirty="0" smtClean="0">
                <a:sym typeface="Symbol Tiger"/>
              </a:rPr>
              <a:t>, </a:t>
            </a:r>
            <a:r>
              <a:rPr lang="en-CA" sz="2000" dirty="0" err="1" smtClean="0">
                <a:sym typeface="Symbol Tiger"/>
              </a:rPr>
              <a:t>si</a:t>
            </a:r>
            <a:r>
              <a:rPr lang="en-CA" sz="2000" dirty="0" smtClean="0">
                <a:sym typeface="Symbol Tiger"/>
              </a:rPr>
              <a:t> n = 16, 49, 64 et 100, et </a:t>
            </a:r>
            <a:r>
              <a:rPr lang="en-CA" sz="2000" dirty="0" err="1" smtClean="0">
                <a:sym typeface="Symbol Tiger"/>
              </a:rPr>
              <a:t>si</a:t>
            </a:r>
            <a:r>
              <a:rPr lang="en-CA" sz="2000" dirty="0" smtClean="0">
                <a:sym typeface="Symbol Tiger"/>
              </a:rPr>
              <a:t> le test </a:t>
            </a:r>
            <a:r>
              <a:rPr lang="en-CA" sz="2000" dirty="0" err="1" smtClean="0">
                <a:sym typeface="Symbol Tiger"/>
              </a:rPr>
              <a:t>est</a:t>
            </a:r>
            <a:r>
              <a:rPr lang="en-CA" sz="2000" dirty="0" smtClean="0">
                <a:sym typeface="Symbol Tiger"/>
              </a:rPr>
              <a:t> </a:t>
            </a:r>
            <a:r>
              <a:rPr lang="en-CA" sz="2000" dirty="0" err="1" smtClean="0">
                <a:sym typeface="Symbol Tiger"/>
              </a:rPr>
              <a:t>bilatéral</a:t>
            </a:r>
            <a:r>
              <a:rPr lang="en-CA" sz="2000" dirty="0" smtClean="0">
                <a:sym typeface="Symbol Tiger"/>
              </a:rPr>
              <a:t>?</a:t>
            </a:r>
            <a:endParaRPr lang="en-CA" sz="2000" dirty="0"/>
          </a:p>
        </p:txBody>
      </p:sp>
    </p:spTree>
    <p:extLst>
      <p:ext uri="{BB962C8B-B14F-4D97-AF65-F5344CB8AC3E}">
        <p14:creationId xmlns:p14="http://schemas.microsoft.com/office/powerpoint/2010/main" val="3743902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err="1" smtClean="0"/>
              <a:t>Exercice</a:t>
            </a:r>
            <a:r>
              <a:rPr lang="en-CA" dirty="0" smtClean="0"/>
              <a:t> 1: Solution</a:t>
            </a:r>
            <a:endParaRPr lang="en-CA" dirty="0"/>
          </a:p>
        </p:txBody>
      </p:sp>
      <p:sp>
        <p:nvSpPr>
          <p:cNvPr id="5" name="TextBox 3"/>
          <p:cNvSpPr txBox="1">
            <a:spLocks noChangeArrowheads="1"/>
          </p:cNvSpPr>
          <p:nvPr/>
        </p:nvSpPr>
        <p:spPr bwMode="auto">
          <a:xfrm>
            <a:off x="3886200" y="1828800"/>
            <a:ext cx="4572000" cy="1570038"/>
          </a:xfrm>
          <a:prstGeom prst="rect">
            <a:avLst/>
          </a:prstGeom>
          <a:noFill/>
          <a:ln w="25400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CA" dirty="0" smtClean="0">
                <a:sym typeface="Symbol" pitchFamily="18" charset="2"/>
              </a:rPr>
              <a:t>μ</a:t>
            </a:r>
            <a:r>
              <a:rPr lang="en-CA" baseline="-25000" dirty="0" smtClean="0">
                <a:sym typeface="Symbol" pitchFamily="18" charset="2"/>
              </a:rPr>
              <a:t>0</a:t>
            </a:r>
            <a:r>
              <a:rPr lang="en-CA" dirty="0" smtClean="0">
                <a:sym typeface="Symbol" pitchFamily="18" charset="2"/>
              </a:rPr>
              <a:t> </a:t>
            </a:r>
            <a:r>
              <a:rPr lang="en-CA" dirty="0">
                <a:sym typeface="Symbol" pitchFamily="18" charset="2"/>
              </a:rPr>
              <a:t>= </a:t>
            </a:r>
            <a:r>
              <a:rPr lang="en-CA" dirty="0" smtClean="0">
                <a:sym typeface="Symbol" pitchFamily="18" charset="2"/>
              </a:rPr>
              <a:t>500</a:t>
            </a:r>
            <a:endParaRPr lang="en-CA" dirty="0">
              <a:sym typeface="Symbol" pitchFamily="18" charset="2"/>
            </a:endParaRPr>
          </a:p>
          <a:p>
            <a:r>
              <a:rPr lang="en-CA" dirty="0" smtClean="0">
                <a:sym typeface="Symbol" pitchFamily="18" charset="2"/>
              </a:rPr>
              <a:t>μ</a:t>
            </a:r>
            <a:r>
              <a:rPr lang="en-CA" baseline="-25000" dirty="0" smtClean="0">
                <a:sym typeface="Symbol" pitchFamily="18" charset="2"/>
              </a:rPr>
              <a:t>1</a:t>
            </a:r>
            <a:r>
              <a:rPr lang="en-CA" dirty="0" smtClean="0">
                <a:sym typeface="Symbol" pitchFamily="18" charset="2"/>
              </a:rPr>
              <a:t> </a:t>
            </a:r>
            <a:r>
              <a:rPr lang="en-CA" dirty="0">
                <a:sym typeface="Symbol" pitchFamily="18" charset="2"/>
              </a:rPr>
              <a:t>= </a:t>
            </a:r>
            <a:r>
              <a:rPr lang="en-CA" dirty="0" smtClean="0">
                <a:sym typeface="Symbol" pitchFamily="18" charset="2"/>
              </a:rPr>
              <a:t>550</a:t>
            </a:r>
            <a:endParaRPr lang="en-CA" dirty="0">
              <a:sym typeface="Symbol" pitchFamily="18" charset="2"/>
            </a:endParaRPr>
          </a:p>
          <a:p>
            <a:r>
              <a:rPr lang="en-CA" dirty="0" err="1" smtClean="0">
                <a:sym typeface="Symbol" pitchFamily="18" charset="2"/>
              </a:rPr>
              <a:t>σ</a:t>
            </a:r>
            <a:r>
              <a:rPr lang="en-CA" dirty="0" smtClean="0">
                <a:sym typeface="Symbol" pitchFamily="18" charset="2"/>
              </a:rPr>
              <a:t>  </a:t>
            </a:r>
            <a:r>
              <a:rPr lang="en-CA" dirty="0">
                <a:sym typeface="Symbol" pitchFamily="18" charset="2"/>
              </a:rPr>
              <a:t>= </a:t>
            </a:r>
            <a:r>
              <a:rPr lang="en-CA" dirty="0" smtClean="0">
                <a:sym typeface="Symbol" pitchFamily="18" charset="2"/>
              </a:rPr>
              <a:t>100 </a:t>
            </a:r>
            <a:endParaRPr lang="en-CA" dirty="0">
              <a:sym typeface="Symbol" pitchFamily="18" charset="2"/>
            </a:endParaRPr>
          </a:p>
          <a:p>
            <a:pPr>
              <a:buFont typeface="Symbol" pitchFamily="18" charset="2"/>
              <a:buChar char="s"/>
            </a:pPr>
            <a:endParaRPr lang="en-CA" dirty="0">
              <a:sym typeface="Symbol" pitchFamily="18" charset="2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32183518"/>
              </p:ext>
            </p:extLst>
          </p:nvPr>
        </p:nvGraphicFramePr>
        <p:xfrm>
          <a:off x="5694363" y="1905000"/>
          <a:ext cx="2659062" cy="1371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57" name="Equation" r:id="rId4" imgW="1231560" imgH="634680" progId="Equation.DSMT4">
                  <p:embed/>
                </p:oleObj>
              </mc:Choice>
              <mc:Fallback>
                <p:oleObj name="Equation" r:id="rId4" imgW="1231560" imgH="634680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94363" y="1905000"/>
                        <a:ext cx="2659062" cy="1371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3962400" y="3429000"/>
            <a:ext cx="4495800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CA" sz="2000" dirty="0"/>
              <a:t>Pour </a:t>
            </a:r>
            <a:r>
              <a:rPr lang="en-CA" sz="2000" dirty="0" smtClean="0"/>
              <a:t>α</a:t>
            </a:r>
            <a:r>
              <a:rPr lang="en-CA" sz="2000" dirty="0" smtClean="0">
                <a:sym typeface="Symbol" pitchFamily="18" charset="2"/>
              </a:rPr>
              <a:t>=</a:t>
            </a:r>
            <a:r>
              <a:rPr lang="en-CA" sz="2000" dirty="0">
                <a:sym typeface="Symbol" pitchFamily="18" charset="2"/>
              </a:rPr>
              <a:t>.05 et </a:t>
            </a:r>
            <a:r>
              <a:rPr lang="en-CA" sz="2000" dirty="0" smtClean="0">
                <a:sym typeface="Symbol" pitchFamily="18" charset="2"/>
              </a:rPr>
              <a:t>=3.0, </a:t>
            </a:r>
            <a:r>
              <a:rPr lang="en-CA" sz="2000" dirty="0">
                <a:sym typeface="Symbol" pitchFamily="18" charset="2"/>
              </a:rPr>
              <a:t>la puissance </a:t>
            </a:r>
            <a:r>
              <a:rPr lang="en-CA" sz="2000" dirty="0" err="1">
                <a:sym typeface="Symbol" pitchFamily="18" charset="2"/>
              </a:rPr>
              <a:t>est</a:t>
            </a:r>
            <a:r>
              <a:rPr lang="en-CA" sz="2000" dirty="0">
                <a:sym typeface="Symbol" pitchFamily="18" charset="2"/>
              </a:rPr>
              <a:t> </a:t>
            </a:r>
            <a:r>
              <a:rPr lang="en-CA" sz="2000" dirty="0" err="1">
                <a:sym typeface="Symbol" pitchFamily="18" charset="2"/>
              </a:rPr>
              <a:t>égale</a:t>
            </a:r>
            <a:r>
              <a:rPr lang="en-CA" sz="2000" dirty="0">
                <a:sym typeface="Symbol" pitchFamily="18" charset="2"/>
              </a:rPr>
              <a:t> à </a:t>
            </a:r>
            <a:r>
              <a:rPr lang="en-CA" sz="2000" dirty="0" smtClean="0">
                <a:sym typeface="Symbol" pitchFamily="18" charset="2"/>
              </a:rPr>
              <a:t>0.91</a:t>
            </a:r>
          </a:p>
          <a:p>
            <a:r>
              <a:rPr lang="en-CA" sz="2000" dirty="0" smtClean="0">
                <a:sym typeface="Symbol" pitchFamily="18" charset="2"/>
              </a:rPr>
              <a:t>Pour α=</a:t>
            </a:r>
            <a:r>
              <a:rPr lang="en-CA" sz="2000" dirty="0">
                <a:sym typeface="Symbol" pitchFamily="18" charset="2"/>
              </a:rPr>
              <a:t>.</a:t>
            </a:r>
            <a:r>
              <a:rPr lang="en-CA" sz="2000" dirty="0" smtClean="0">
                <a:sym typeface="Symbol" pitchFamily="18" charset="2"/>
              </a:rPr>
              <a:t>01 </a:t>
            </a:r>
            <a:r>
              <a:rPr lang="en-CA" sz="2000" dirty="0">
                <a:sym typeface="Symbol" pitchFamily="18" charset="2"/>
              </a:rPr>
              <a:t>et  =3.0, la puissance </a:t>
            </a:r>
            <a:r>
              <a:rPr lang="en-CA" sz="2000" dirty="0" err="1">
                <a:sym typeface="Symbol" pitchFamily="18" charset="2"/>
              </a:rPr>
              <a:t>est</a:t>
            </a:r>
            <a:r>
              <a:rPr lang="en-CA" sz="2000" dirty="0">
                <a:sym typeface="Symbol" pitchFamily="18" charset="2"/>
              </a:rPr>
              <a:t> </a:t>
            </a:r>
            <a:r>
              <a:rPr lang="en-CA" sz="2000" dirty="0" err="1">
                <a:sym typeface="Symbol" pitchFamily="18" charset="2"/>
              </a:rPr>
              <a:t>égale</a:t>
            </a:r>
            <a:r>
              <a:rPr lang="en-CA" sz="2000" dirty="0">
                <a:sym typeface="Symbol" pitchFamily="18" charset="2"/>
              </a:rPr>
              <a:t> à </a:t>
            </a:r>
            <a:r>
              <a:rPr lang="en-CA" sz="2000" dirty="0" smtClean="0">
                <a:sym typeface="Symbol" pitchFamily="18" charset="2"/>
              </a:rPr>
              <a:t>0.75</a:t>
            </a:r>
            <a:endParaRPr lang="en-CA" sz="2000" dirty="0"/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3810000" y="4800600"/>
            <a:ext cx="5105400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CA" sz="2000" dirty="0"/>
              <a:t>Conclusion: Si H</a:t>
            </a:r>
            <a:r>
              <a:rPr lang="en-CA" sz="2000" baseline="-25000" dirty="0"/>
              <a:t>0</a:t>
            </a:r>
            <a:r>
              <a:rPr lang="en-CA" sz="2000" dirty="0"/>
              <a:t> </a:t>
            </a:r>
            <a:r>
              <a:rPr lang="en-CA" sz="2000" dirty="0" err="1"/>
              <a:t>est</a:t>
            </a:r>
            <a:r>
              <a:rPr lang="en-CA" sz="2000" dirty="0"/>
              <a:t> </a:t>
            </a:r>
            <a:r>
              <a:rPr lang="en-CA" sz="2000" dirty="0" err="1"/>
              <a:t>fausse</a:t>
            </a:r>
            <a:r>
              <a:rPr lang="en-CA" sz="2000" dirty="0"/>
              <a:t> et </a:t>
            </a:r>
            <a:r>
              <a:rPr lang="en-CA" sz="2000" dirty="0" err="1"/>
              <a:t>que</a:t>
            </a:r>
            <a:r>
              <a:rPr lang="en-CA" sz="2000" dirty="0"/>
              <a:t> </a:t>
            </a:r>
            <a:r>
              <a:rPr lang="en-CA" sz="2000" dirty="0" smtClean="0"/>
              <a:t>μ</a:t>
            </a:r>
            <a:r>
              <a:rPr lang="en-CA" sz="2000" baseline="-25000" dirty="0" smtClean="0">
                <a:sym typeface="Symbol" pitchFamily="18" charset="2"/>
              </a:rPr>
              <a:t>1</a:t>
            </a:r>
            <a:r>
              <a:rPr lang="en-CA" sz="2000" dirty="0" smtClean="0">
                <a:sym typeface="Symbol" pitchFamily="18" charset="2"/>
              </a:rPr>
              <a:t> </a:t>
            </a:r>
            <a:r>
              <a:rPr lang="en-CA" sz="2000" dirty="0">
                <a:sym typeface="Symbol" pitchFamily="18" charset="2"/>
              </a:rPr>
              <a:t>= </a:t>
            </a:r>
            <a:r>
              <a:rPr lang="en-CA" sz="2000" dirty="0" smtClean="0">
                <a:sym typeface="Symbol" pitchFamily="18" charset="2"/>
              </a:rPr>
              <a:t>550, </a:t>
            </a:r>
            <a:r>
              <a:rPr lang="en-CA" sz="2000" dirty="0">
                <a:sym typeface="Symbol" pitchFamily="18" charset="2"/>
              </a:rPr>
              <a:t>on </a:t>
            </a:r>
            <a:r>
              <a:rPr lang="en-CA" sz="2000" dirty="0" smtClean="0">
                <a:sym typeface="Symbol" pitchFamily="18" charset="2"/>
              </a:rPr>
              <a:t>aura 91% </a:t>
            </a:r>
            <a:r>
              <a:rPr lang="en-CA" sz="2000" dirty="0">
                <a:sym typeface="Symbol" pitchFamily="18" charset="2"/>
              </a:rPr>
              <a:t>des chances de </a:t>
            </a:r>
            <a:r>
              <a:rPr lang="en-CA" sz="2000" dirty="0" err="1">
                <a:sym typeface="Symbol" pitchFamily="18" charset="2"/>
              </a:rPr>
              <a:t>voir</a:t>
            </a:r>
            <a:r>
              <a:rPr lang="en-CA" sz="2000" dirty="0">
                <a:sym typeface="Symbol" pitchFamily="18" charset="2"/>
              </a:rPr>
              <a:t> </a:t>
            </a:r>
            <a:r>
              <a:rPr lang="en-CA" sz="2000" dirty="0" err="1">
                <a:sym typeface="Symbol" pitchFamily="18" charset="2"/>
              </a:rPr>
              <a:t>cette</a:t>
            </a:r>
            <a:r>
              <a:rPr lang="en-CA" sz="2000" dirty="0">
                <a:sym typeface="Symbol" pitchFamily="18" charset="2"/>
              </a:rPr>
              <a:t> </a:t>
            </a:r>
            <a:r>
              <a:rPr lang="en-CA" sz="2000" dirty="0" err="1">
                <a:sym typeface="Symbol" pitchFamily="18" charset="2"/>
              </a:rPr>
              <a:t>différence</a:t>
            </a:r>
            <a:r>
              <a:rPr lang="en-CA" sz="2000" dirty="0">
                <a:sym typeface="Symbol" pitchFamily="18" charset="2"/>
              </a:rPr>
              <a:t>! On </a:t>
            </a:r>
            <a:r>
              <a:rPr lang="en-CA" sz="2000" dirty="0" err="1">
                <a:sym typeface="Symbol" pitchFamily="18" charset="2"/>
              </a:rPr>
              <a:t>commettra</a:t>
            </a:r>
            <a:r>
              <a:rPr lang="en-CA" sz="2000" dirty="0">
                <a:sym typeface="Symbol" pitchFamily="18" charset="2"/>
              </a:rPr>
              <a:t> </a:t>
            </a:r>
            <a:r>
              <a:rPr lang="en-CA" sz="2000" dirty="0" err="1">
                <a:sym typeface="Symbol" pitchFamily="18" charset="2"/>
              </a:rPr>
              <a:t>une</a:t>
            </a:r>
            <a:r>
              <a:rPr lang="en-CA" sz="2000" dirty="0">
                <a:sym typeface="Symbol" pitchFamily="18" charset="2"/>
              </a:rPr>
              <a:t> </a:t>
            </a:r>
            <a:r>
              <a:rPr lang="en-CA" sz="2000" dirty="0" err="1">
                <a:sym typeface="Symbol" pitchFamily="18" charset="2"/>
              </a:rPr>
              <a:t>erreur</a:t>
            </a:r>
            <a:r>
              <a:rPr lang="en-CA" sz="2000" dirty="0">
                <a:sym typeface="Symbol" pitchFamily="18" charset="2"/>
              </a:rPr>
              <a:t> de Type II </a:t>
            </a:r>
            <a:r>
              <a:rPr lang="en-CA" sz="2000" dirty="0" err="1">
                <a:sym typeface="Symbol" pitchFamily="18" charset="2"/>
              </a:rPr>
              <a:t>dans</a:t>
            </a:r>
            <a:r>
              <a:rPr lang="en-CA" sz="2000" dirty="0">
                <a:sym typeface="Symbol" pitchFamily="18" charset="2"/>
              </a:rPr>
              <a:t> </a:t>
            </a:r>
            <a:r>
              <a:rPr lang="en-CA" sz="2000" dirty="0" err="1" smtClean="0">
                <a:sym typeface="Symbol" pitchFamily="18" charset="2"/>
              </a:rPr>
              <a:t>seulement</a:t>
            </a:r>
            <a:r>
              <a:rPr lang="en-CA" sz="2000" dirty="0" smtClean="0">
                <a:sym typeface="Symbol" pitchFamily="18" charset="2"/>
              </a:rPr>
              <a:t> </a:t>
            </a:r>
            <a:r>
              <a:rPr lang="en-CA" sz="2000" dirty="0">
                <a:sym typeface="Symbol" pitchFamily="18" charset="2"/>
              </a:rPr>
              <a:t>9</a:t>
            </a:r>
            <a:r>
              <a:rPr lang="en-CA" sz="2000" dirty="0" smtClean="0">
                <a:sym typeface="Symbol" pitchFamily="18" charset="2"/>
              </a:rPr>
              <a:t>% </a:t>
            </a:r>
            <a:r>
              <a:rPr lang="en-CA" sz="2000" dirty="0">
                <a:sym typeface="Symbol" pitchFamily="18" charset="2"/>
              </a:rPr>
              <a:t>des </a:t>
            </a:r>
            <a:r>
              <a:rPr lang="en-CA" sz="2000" dirty="0" err="1">
                <a:sym typeface="Symbol" pitchFamily="18" charset="2"/>
              </a:rPr>
              <a:t>cas</a:t>
            </a:r>
            <a:r>
              <a:rPr lang="en-CA" sz="2000" dirty="0" smtClean="0">
                <a:sym typeface="Symbol" pitchFamily="18" charset="2"/>
              </a:rPr>
              <a:t>... La puissance </a:t>
            </a:r>
            <a:r>
              <a:rPr lang="en-CA" sz="2000" dirty="0" err="1" smtClean="0">
                <a:sym typeface="Symbol" pitchFamily="18" charset="2"/>
              </a:rPr>
              <a:t>tombe</a:t>
            </a:r>
            <a:r>
              <a:rPr lang="en-CA" sz="2000" dirty="0" smtClean="0">
                <a:sym typeface="Symbol" pitchFamily="18" charset="2"/>
              </a:rPr>
              <a:t> à 75% pour </a:t>
            </a:r>
            <a:r>
              <a:rPr lang="en-CA" sz="2000" dirty="0" smtClean="0">
                <a:sym typeface="Symbol Tiger"/>
              </a:rPr>
              <a:t>= .01</a:t>
            </a:r>
            <a:r>
              <a:rPr lang="en-CA" sz="2000" dirty="0" smtClean="0">
                <a:sym typeface="Symbol" pitchFamily="18" charset="2"/>
              </a:rPr>
              <a:t> </a:t>
            </a:r>
            <a:endParaRPr lang="en-CA" dirty="0"/>
          </a:p>
        </p:txBody>
      </p:sp>
      <p:pic>
        <p:nvPicPr>
          <p:cNvPr id="9" name="Content Placeholder 3" descr="scan0001.jpg"/>
          <p:cNvPicPr>
            <a:picLocks noGrp="1" noChangeAspect="1"/>
          </p:cNvPicPr>
          <p:nvPr>
            <p:ph idx="1"/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34683"/>
          <a:stretch/>
        </p:blipFill>
        <p:spPr>
          <a:xfrm>
            <a:off x="236538" y="1955829"/>
            <a:ext cx="3344862" cy="4521171"/>
          </a:xfrm>
        </p:spPr>
      </p:pic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609600" y="5317222"/>
            <a:ext cx="1828800" cy="152400"/>
          </a:xfrm>
          <a:prstGeom prst="rect">
            <a:avLst/>
          </a:prstGeom>
          <a:solidFill>
            <a:schemeClr val="accent1">
              <a:alpha val="25882"/>
            </a:schemeClr>
          </a:solidFill>
          <a:ln w="12700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409737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0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err="1" smtClean="0"/>
              <a:t>Exercice</a:t>
            </a:r>
            <a:r>
              <a:rPr lang="en-CA" dirty="0" smtClean="0"/>
              <a:t> 1: Solution</a:t>
            </a:r>
            <a:endParaRPr lang="en-CA" dirty="0"/>
          </a:p>
        </p:txBody>
      </p:sp>
      <p:sp>
        <p:nvSpPr>
          <p:cNvPr id="5" name="TextBox 3"/>
          <p:cNvSpPr txBox="1">
            <a:spLocks noChangeArrowheads="1"/>
          </p:cNvSpPr>
          <p:nvPr/>
        </p:nvSpPr>
        <p:spPr bwMode="auto">
          <a:xfrm>
            <a:off x="3886200" y="1828800"/>
            <a:ext cx="4572000" cy="1570038"/>
          </a:xfrm>
          <a:prstGeom prst="rect">
            <a:avLst/>
          </a:prstGeom>
          <a:noFill/>
          <a:ln w="25400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CA" dirty="0" smtClean="0">
                <a:sym typeface="Symbol" pitchFamily="18" charset="2"/>
              </a:rPr>
              <a:t>μ</a:t>
            </a:r>
            <a:r>
              <a:rPr lang="en-CA" baseline="-25000" dirty="0" smtClean="0">
                <a:sym typeface="Symbol" pitchFamily="18" charset="2"/>
              </a:rPr>
              <a:t>0</a:t>
            </a:r>
            <a:r>
              <a:rPr lang="en-CA" dirty="0" smtClean="0">
                <a:sym typeface="Symbol" pitchFamily="18" charset="2"/>
              </a:rPr>
              <a:t> </a:t>
            </a:r>
            <a:r>
              <a:rPr lang="en-CA" dirty="0">
                <a:sym typeface="Symbol" pitchFamily="18" charset="2"/>
              </a:rPr>
              <a:t>= </a:t>
            </a:r>
            <a:r>
              <a:rPr lang="en-CA" dirty="0" smtClean="0">
                <a:sym typeface="Symbol" pitchFamily="18" charset="2"/>
              </a:rPr>
              <a:t>500</a:t>
            </a:r>
            <a:endParaRPr lang="en-CA" dirty="0">
              <a:sym typeface="Symbol" pitchFamily="18" charset="2"/>
            </a:endParaRPr>
          </a:p>
          <a:p>
            <a:r>
              <a:rPr lang="en-CA" dirty="0" smtClean="0">
                <a:sym typeface="Symbol" pitchFamily="18" charset="2"/>
              </a:rPr>
              <a:t>μ</a:t>
            </a:r>
            <a:r>
              <a:rPr lang="en-CA" baseline="-25000" dirty="0" smtClean="0">
                <a:sym typeface="Symbol" pitchFamily="18" charset="2"/>
              </a:rPr>
              <a:t>1</a:t>
            </a:r>
            <a:r>
              <a:rPr lang="en-CA" dirty="0" smtClean="0">
                <a:sym typeface="Symbol" pitchFamily="18" charset="2"/>
              </a:rPr>
              <a:t> </a:t>
            </a:r>
            <a:r>
              <a:rPr lang="en-CA" dirty="0">
                <a:sym typeface="Symbol" pitchFamily="18" charset="2"/>
              </a:rPr>
              <a:t>= </a:t>
            </a:r>
            <a:r>
              <a:rPr lang="en-CA" dirty="0" smtClean="0">
                <a:sym typeface="Symbol" pitchFamily="18" charset="2"/>
              </a:rPr>
              <a:t>550</a:t>
            </a:r>
            <a:endParaRPr lang="en-CA" dirty="0">
              <a:sym typeface="Symbol" pitchFamily="18" charset="2"/>
            </a:endParaRPr>
          </a:p>
          <a:p>
            <a:r>
              <a:rPr lang="en-CA" dirty="0" err="1" smtClean="0">
                <a:sym typeface="Symbol" pitchFamily="18" charset="2"/>
              </a:rPr>
              <a:t>σ</a:t>
            </a:r>
            <a:r>
              <a:rPr lang="en-CA" dirty="0" smtClean="0">
                <a:sym typeface="Symbol" pitchFamily="18" charset="2"/>
              </a:rPr>
              <a:t>  </a:t>
            </a:r>
            <a:r>
              <a:rPr lang="en-CA" dirty="0">
                <a:sym typeface="Symbol" pitchFamily="18" charset="2"/>
              </a:rPr>
              <a:t>= </a:t>
            </a:r>
            <a:r>
              <a:rPr lang="en-CA" dirty="0" smtClean="0">
                <a:sym typeface="Symbol" pitchFamily="18" charset="2"/>
              </a:rPr>
              <a:t>100 </a:t>
            </a:r>
            <a:endParaRPr lang="en-CA" dirty="0">
              <a:sym typeface="Symbol" pitchFamily="18" charset="2"/>
            </a:endParaRPr>
          </a:p>
          <a:p>
            <a:pPr>
              <a:buFont typeface="Symbol" pitchFamily="18" charset="2"/>
              <a:buChar char="s"/>
            </a:pPr>
            <a:endParaRPr lang="en-CA" dirty="0">
              <a:sym typeface="Symbol" pitchFamily="18" charset="2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64698108"/>
              </p:ext>
            </p:extLst>
          </p:nvPr>
        </p:nvGraphicFramePr>
        <p:xfrm>
          <a:off x="5694363" y="1905000"/>
          <a:ext cx="2659062" cy="1371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684" name="Equation" r:id="rId4" imgW="1231560" imgH="634680" progId="Equation.DSMT4">
                  <p:embed/>
                </p:oleObj>
              </mc:Choice>
              <mc:Fallback>
                <p:oleObj name="Equation" r:id="rId4" imgW="1231560" imgH="6346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94363" y="1905000"/>
                        <a:ext cx="2659062" cy="1371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3810000" y="3657600"/>
            <a:ext cx="5105400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CA" dirty="0"/>
              <a:t>n</a:t>
            </a:r>
            <a:r>
              <a:rPr lang="en-CA" dirty="0" smtClean="0"/>
              <a:t>=16: </a:t>
            </a:r>
          </a:p>
          <a:p>
            <a:endParaRPr lang="en-CA" dirty="0"/>
          </a:p>
          <a:p>
            <a:r>
              <a:rPr lang="en-CA" dirty="0"/>
              <a:t>n</a:t>
            </a:r>
            <a:r>
              <a:rPr lang="en-CA" dirty="0" smtClean="0"/>
              <a:t>=49:</a:t>
            </a:r>
          </a:p>
          <a:p>
            <a:endParaRPr lang="en-CA" dirty="0"/>
          </a:p>
          <a:p>
            <a:r>
              <a:rPr lang="en-CA" dirty="0"/>
              <a:t>n</a:t>
            </a:r>
            <a:r>
              <a:rPr lang="en-CA" dirty="0" smtClean="0"/>
              <a:t>=64:</a:t>
            </a:r>
          </a:p>
          <a:p>
            <a:endParaRPr lang="en-CA" dirty="0"/>
          </a:p>
          <a:p>
            <a:r>
              <a:rPr lang="en-CA" dirty="0"/>
              <a:t>n</a:t>
            </a:r>
            <a:r>
              <a:rPr lang="en-CA" dirty="0" smtClean="0"/>
              <a:t>=100:</a:t>
            </a:r>
            <a:endParaRPr lang="en-CA" dirty="0"/>
          </a:p>
        </p:txBody>
      </p:sp>
      <p:pic>
        <p:nvPicPr>
          <p:cNvPr id="9" name="Content Placeholder 3" descr="scan0001.jpg"/>
          <p:cNvPicPr>
            <a:picLocks noGrp="1" noChangeAspect="1"/>
          </p:cNvPicPr>
          <p:nvPr>
            <p:ph idx="1"/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34683"/>
          <a:stretch/>
        </p:blipFill>
        <p:spPr>
          <a:xfrm>
            <a:off x="236538" y="1955829"/>
            <a:ext cx="3344862" cy="4521171"/>
          </a:xfrm>
        </p:spPr>
      </p:pic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24253934"/>
              </p:ext>
            </p:extLst>
          </p:nvPr>
        </p:nvGraphicFramePr>
        <p:xfrm>
          <a:off x="4902201" y="3682002"/>
          <a:ext cx="3708400" cy="42440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685" name="Equation" r:id="rId7" imgW="2108160" imgH="241200" progId="Equation.DSMT4">
                  <p:embed/>
                </p:oleObj>
              </mc:Choice>
              <mc:Fallback>
                <p:oleObj name="Equation" r:id="rId7" imgW="2108160" imgH="24120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02201" y="3682002"/>
                        <a:ext cx="3708400" cy="42440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34095140"/>
              </p:ext>
            </p:extLst>
          </p:nvPr>
        </p:nvGraphicFramePr>
        <p:xfrm>
          <a:off x="4891088" y="4451350"/>
          <a:ext cx="3730625" cy="425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686" name="Equation" r:id="rId9" imgW="2120760" imgH="241200" progId="Equation.DSMT4">
                  <p:embed/>
                </p:oleObj>
              </mc:Choice>
              <mc:Fallback>
                <p:oleObj name="Equation" r:id="rId9" imgW="2120760" imgH="241200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91088" y="4451350"/>
                        <a:ext cx="3730625" cy="425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59490660"/>
              </p:ext>
            </p:extLst>
          </p:nvPr>
        </p:nvGraphicFramePr>
        <p:xfrm>
          <a:off x="4894277" y="5137150"/>
          <a:ext cx="3730625" cy="425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687" name="Equation" r:id="rId11" imgW="2120760" imgH="241200" progId="Equation.DSMT4">
                  <p:embed/>
                </p:oleObj>
              </mc:Choice>
              <mc:Fallback>
                <p:oleObj name="Equation" r:id="rId11" imgW="2120760" imgH="24120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94277" y="5137150"/>
                        <a:ext cx="3730625" cy="425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49813471"/>
              </p:ext>
            </p:extLst>
          </p:nvPr>
        </p:nvGraphicFramePr>
        <p:xfrm>
          <a:off x="4849813" y="5857875"/>
          <a:ext cx="3819525" cy="425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688" name="Equation" r:id="rId13" imgW="2171520" imgH="241200" progId="Equation.DSMT4">
                  <p:embed/>
                </p:oleObj>
              </mc:Choice>
              <mc:Fallback>
                <p:oleObj name="Equation" r:id="rId13" imgW="2171520" imgH="241200" progId="Equation.DSMT4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49813" y="5857875"/>
                        <a:ext cx="3819525" cy="425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609600" y="3886200"/>
            <a:ext cx="2362200" cy="152400"/>
          </a:xfrm>
          <a:prstGeom prst="rect">
            <a:avLst/>
          </a:prstGeom>
          <a:solidFill>
            <a:schemeClr val="accent1">
              <a:alpha val="25882"/>
            </a:schemeClr>
          </a:solidFill>
          <a:ln w="12700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609600" y="6019800"/>
            <a:ext cx="2362200" cy="152400"/>
          </a:xfrm>
          <a:prstGeom prst="rect">
            <a:avLst/>
          </a:prstGeom>
          <a:solidFill>
            <a:schemeClr val="accent1">
              <a:alpha val="25882"/>
            </a:schemeClr>
          </a:solidFill>
          <a:ln w="12700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983614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3" grpId="0" animBg="1"/>
      <p:bldP spid="1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err="1" smtClean="0"/>
              <a:t>Exercice</a:t>
            </a:r>
            <a:r>
              <a:rPr lang="en-CA" dirty="0" smtClean="0"/>
              <a:t> 2</a:t>
            </a:r>
            <a:endParaRPr lang="en-CA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3581400" y="1828800"/>
            <a:ext cx="4876800" cy="4114800"/>
          </a:xfrm>
        </p:spPr>
        <p:txBody>
          <a:bodyPr/>
          <a:lstStyle/>
          <a:p>
            <a:pPr lvl="1">
              <a:buFont typeface="Arial" pitchFamily="34" charset="0"/>
              <a:buChar char="•"/>
              <a:defRPr/>
            </a:pPr>
            <a:r>
              <a:rPr lang="en-CA" sz="2000" dirty="0" smtClean="0"/>
              <a:t>Pour les </a:t>
            </a:r>
            <a:r>
              <a:rPr lang="en-CA" sz="2000" dirty="0" err="1" smtClean="0"/>
              <a:t>données</a:t>
            </a:r>
            <a:r>
              <a:rPr lang="en-CA" sz="2000" dirty="0" smtClean="0"/>
              <a:t> de </a:t>
            </a:r>
            <a:r>
              <a:rPr lang="en-CA" sz="2000" dirty="0" err="1" smtClean="0"/>
              <a:t>l’exercice</a:t>
            </a:r>
            <a:r>
              <a:rPr lang="en-CA" sz="2000" dirty="0" smtClean="0"/>
              <a:t> 1, </a:t>
            </a:r>
            <a:r>
              <a:rPr lang="en-CA" sz="2000" dirty="0" err="1" smtClean="0"/>
              <a:t>quelle</a:t>
            </a:r>
            <a:r>
              <a:rPr lang="en-CA" sz="2000" dirty="0" smtClean="0"/>
              <a:t> </a:t>
            </a:r>
            <a:r>
              <a:rPr lang="en-CA" sz="2000" dirty="0" err="1" smtClean="0"/>
              <a:t>taille</a:t>
            </a:r>
            <a:r>
              <a:rPr lang="en-CA" sz="2000" dirty="0" smtClean="0"/>
              <a:t> </a:t>
            </a:r>
            <a:r>
              <a:rPr lang="en-CA" sz="2000" dirty="0" err="1" smtClean="0"/>
              <a:t>d’échantillon</a:t>
            </a:r>
            <a:r>
              <a:rPr lang="en-CA" sz="2000" dirty="0" smtClean="0"/>
              <a:t> </a:t>
            </a:r>
            <a:r>
              <a:rPr lang="en-CA" sz="2000" dirty="0" err="1" smtClean="0"/>
              <a:t>serait</a:t>
            </a:r>
            <a:r>
              <a:rPr lang="en-CA" sz="2000" dirty="0" smtClean="0"/>
              <a:t> </a:t>
            </a:r>
            <a:r>
              <a:rPr lang="en-CA" sz="2000" dirty="0" err="1" smtClean="0"/>
              <a:t>requise</a:t>
            </a:r>
            <a:r>
              <a:rPr lang="en-CA" sz="2000" dirty="0" smtClean="0"/>
              <a:t> pour </a:t>
            </a:r>
            <a:r>
              <a:rPr lang="en-CA" sz="2000" dirty="0" err="1" smtClean="0"/>
              <a:t>une</a:t>
            </a:r>
            <a:r>
              <a:rPr lang="en-CA" sz="2000" dirty="0" smtClean="0"/>
              <a:t> </a:t>
            </a:r>
            <a:r>
              <a:rPr lang="en-CA" sz="2000" dirty="0" err="1" smtClean="0"/>
              <a:t>puissence</a:t>
            </a:r>
            <a:r>
              <a:rPr lang="en-CA" sz="2000" dirty="0" smtClean="0"/>
              <a:t> </a:t>
            </a:r>
            <a:r>
              <a:rPr lang="en-CA" sz="2000" dirty="0" err="1" smtClean="0"/>
              <a:t>égale</a:t>
            </a:r>
            <a:r>
              <a:rPr lang="en-CA" sz="2000" dirty="0" smtClean="0"/>
              <a:t> à .80, </a:t>
            </a:r>
            <a:r>
              <a:rPr lang="en-CA" sz="2000" dirty="0" err="1" smtClean="0"/>
              <a:t>supposant</a:t>
            </a:r>
            <a:r>
              <a:rPr lang="en-CA" sz="2000" dirty="0" smtClean="0"/>
              <a:t> </a:t>
            </a:r>
            <a:r>
              <a:rPr lang="en-CA" sz="2000" dirty="0" smtClean="0">
                <a:sym typeface="Symbol Tiger"/>
              </a:rPr>
              <a:t>=.05  et un test </a:t>
            </a:r>
            <a:r>
              <a:rPr lang="en-CA" sz="2000" dirty="0" err="1" smtClean="0">
                <a:sym typeface="Symbol Tiger"/>
              </a:rPr>
              <a:t>bilatéral</a:t>
            </a:r>
            <a:r>
              <a:rPr lang="en-CA" sz="2000" dirty="0" smtClean="0">
                <a:sym typeface="Symbol Tiger"/>
              </a:rPr>
              <a:t>?</a:t>
            </a:r>
            <a:endParaRPr lang="en-CA" sz="2000" dirty="0"/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3221477"/>
              </p:ext>
            </p:extLst>
          </p:nvPr>
        </p:nvGraphicFramePr>
        <p:xfrm>
          <a:off x="4267200" y="3987800"/>
          <a:ext cx="3948113" cy="1422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82" name="Equation" r:id="rId4" imgW="2044440" imgH="736560" progId="Equation.DSMT4">
                  <p:embed/>
                </p:oleObj>
              </mc:Choice>
              <mc:Fallback>
                <p:oleObj name="Equation" r:id="rId4" imgW="2044440" imgH="736560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7200" y="3987800"/>
                        <a:ext cx="3948113" cy="1422400"/>
                      </a:xfrm>
                      <a:prstGeom prst="rect">
                        <a:avLst/>
                      </a:prstGeom>
                      <a:noFill/>
                      <a:ln w="25400">
                        <a:solidFill>
                          <a:schemeClr val="accent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Content Placeholder 3" descr="scan0001.jpg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34683"/>
          <a:stretch/>
        </p:blipFill>
        <p:spPr bwMode="auto">
          <a:xfrm>
            <a:off x="236538" y="1955829"/>
            <a:ext cx="3344862" cy="4521171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</p:pic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609600" y="5029200"/>
            <a:ext cx="1447800" cy="152400"/>
          </a:xfrm>
          <a:prstGeom prst="rect">
            <a:avLst/>
          </a:prstGeom>
          <a:solidFill>
            <a:schemeClr val="accent1">
              <a:alpha val="25882"/>
            </a:schemeClr>
          </a:solidFill>
          <a:ln w="12700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591348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0"/>
            <a:ext cx="7162800" cy="1143000"/>
          </a:xfrm>
        </p:spPr>
        <p:txBody>
          <a:bodyPr/>
          <a:lstStyle/>
          <a:p>
            <a:pPr>
              <a:defRPr/>
            </a:pPr>
            <a:r>
              <a:rPr lang="en-CA" sz="3600" smtClean="0"/>
              <a:t>Calcul de puissance:</a:t>
            </a:r>
            <a:br>
              <a:rPr lang="en-CA" sz="3600" smtClean="0"/>
            </a:br>
            <a:r>
              <a:rPr lang="en-CA" sz="3600" smtClean="0"/>
              <a:t>Deux échantillons indépendants</a:t>
            </a:r>
            <a:endParaRPr lang="en-CA" sz="36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  <a:defRPr/>
            </a:pPr>
            <a:r>
              <a:rPr lang="en-CA" sz="2000" dirty="0" smtClean="0"/>
              <a:t>            sous H</a:t>
            </a:r>
            <a:r>
              <a:rPr lang="en-CA" sz="2000" baseline="-25000" dirty="0" smtClean="0"/>
              <a:t>0 </a:t>
            </a:r>
            <a:r>
              <a:rPr lang="en-CA" sz="2000" dirty="0" smtClean="0"/>
              <a:t> </a:t>
            </a:r>
            <a:r>
              <a:rPr lang="en-CA" sz="2000" dirty="0" err="1" smtClean="0"/>
              <a:t>est</a:t>
            </a:r>
            <a:r>
              <a:rPr lang="en-CA" sz="2000" dirty="0" smtClean="0"/>
              <a:t> le plus </a:t>
            </a:r>
            <a:r>
              <a:rPr lang="en-CA" sz="2000" dirty="0" err="1" smtClean="0"/>
              <a:t>souvent</a:t>
            </a:r>
            <a:r>
              <a:rPr lang="en-CA" sz="2000" dirty="0" smtClean="0"/>
              <a:t> </a:t>
            </a:r>
            <a:r>
              <a:rPr lang="en-CA" sz="2000" dirty="0" err="1" smtClean="0"/>
              <a:t>nulle</a:t>
            </a:r>
            <a:endParaRPr lang="en-CA" sz="2000" dirty="0" smtClean="0"/>
          </a:p>
          <a:p>
            <a:pPr>
              <a:buFont typeface="Arial" pitchFamily="34" charset="0"/>
              <a:buChar char="•"/>
              <a:defRPr/>
            </a:pPr>
            <a:r>
              <a:rPr lang="en-CA" sz="2000" dirty="0" smtClean="0"/>
              <a:t>On </a:t>
            </a:r>
            <a:r>
              <a:rPr lang="en-CA" sz="2000" dirty="0" err="1" smtClean="0"/>
              <a:t>veut</a:t>
            </a:r>
            <a:r>
              <a:rPr lang="en-CA" sz="2000" dirty="0" smtClean="0"/>
              <a:t> </a:t>
            </a:r>
            <a:r>
              <a:rPr lang="en-CA" sz="2000" dirty="0" err="1" smtClean="0"/>
              <a:t>évaluer</a:t>
            </a:r>
            <a:r>
              <a:rPr lang="en-CA" sz="2000" dirty="0" smtClean="0"/>
              <a:t> la distance entre </a:t>
            </a:r>
            <a:r>
              <a:rPr lang="en-CA" sz="2000" dirty="0" err="1" smtClean="0"/>
              <a:t>cette</a:t>
            </a:r>
            <a:r>
              <a:rPr lang="en-CA" sz="2000" dirty="0" smtClean="0"/>
              <a:t> </a:t>
            </a:r>
            <a:r>
              <a:rPr lang="en-CA" sz="2000" dirty="0" err="1" smtClean="0"/>
              <a:t>différence</a:t>
            </a:r>
            <a:r>
              <a:rPr lang="en-CA" sz="2000" dirty="0" smtClean="0"/>
              <a:t> et </a:t>
            </a:r>
            <a:r>
              <a:rPr lang="en-CA" sz="2000" dirty="0" err="1" smtClean="0"/>
              <a:t>celle</a:t>
            </a:r>
            <a:r>
              <a:rPr lang="en-CA" sz="2000" dirty="0" smtClean="0"/>
              <a:t> </a:t>
            </a:r>
            <a:r>
              <a:rPr lang="en-CA" sz="2000" dirty="0" err="1" smtClean="0"/>
              <a:t>qu’on</a:t>
            </a:r>
            <a:r>
              <a:rPr lang="en-CA" sz="2000" dirty="0" smtClean="0"/>
              <a:t> </a:t>
            </a:r>
            <a:r>
              <a:rPr lang="en-CA" sz="2000" dirty="0" err="1" smtClean="0"/>
              <a:t>obtiendrait</a:t>
            </a:r>
            <a:r>
              <a:rPr lang="en-CA" sz="2000" dirty="0" smtClean="0"/>
              <a:t> </a:t>
            </a:r>
            <a:r>
              <a:rPr lang="en-CA" sz="2000" dirty="0" err="1" smtClean="0"/>
              <a:t>si</a:t>
            </a:r>
            <a:r>
              <a:rPr lang="en-CA" sz="2000" dirty="0" smtClean="0"/>
              <a:t> H</a:t>
            </a:r>
            <a:r>
              <a:rPr lang="en-CA" sz="2000" baseline="-25000" dirty="0" smtClean="0"/>
              <a:t>0</a:t>
            </a:r>
            <a:r>
              <a:rPr lang="en-CA" sz="2000" dirty="0" smtClean="0"/>
              <a:t> </a:t>
            </a:r>
            <a:r>
              <a:rPr lang="en-CA" sz="2000" dirty="0" err="1" smtClean="0"/>
              <a:t>est</a:t>
            </a:r>
            <a:r>
              <a:rPr lang="en-CA" sz="2000" dirty="0" smtClean="0"/>
              <a:t> </a:t>
            </a:r>
            <a:r>
              <a:rPr lang="en-CA" sz="2000" dirty="0" err="1" smtClean="0"/>
              <a:t>fausse</a:t>
            </a:r>
            <a:r>
              <a:rPr lang="en-CA" sz="2000" dirty="0" smtClean="0"/>
              <a:t>:</a:t>
            </a:r>
          </a:p>
          <a:p>
            <a:pPr>
              <a:buFont typeface="Arial" pitchFamily="34" charset="0"/>
              <a:buChar char="•"/>
              <a:defRPr/>
            </a:pPr>
            <a:endParaRPr lang="en-CA" sz="2000" dirty="0" smtClean="0"/>
          </a:p>
          <a:p>
            <a:pPr>
              <a:buFont typeface="Arial" pitchFamily="34" charset="0"/>
              <a:buChar char="•"/>
              <a:defRPr/>
            </a:pPr>
            <a:endParaRPr lang="en-CA" sz="2000" dirty="0" smtClean="0"/>
          </a:p>
          <a:p>
            <a:pPr>
              <a:buFont typeface="Arial" pitchFamily="34" charset="0"/>
              <a:buChar char="•"/>
              <a:defRPr/>
            </a:pPr>
            <a:r>
              <a:rPr lang="en-CA" sz="2000" dirty="0" smtClean="0"/>
              <a:t>Pour </a:t>
            </a:r>
            <a:r>
              <a:rPr lang="en-CA" sz="2000" dirty="0" err="1" smtClean="0"/>
              <a:t>deux</a:t>
            </a:r>
            <a:r>
              <a:rPr lang="en-CA" sz="2000" dirty="0" smtClean="0"/>
              <a:t> </a:t>
            </a:r>
            <a:r>
              <a:rPr lang="en-CA" sz="2000" dirty="0" err="1" smtClean="0"/>
              <a:t>échantillons</a:t>
            </a:r>
            <a:r>
              <a:rPr lang="en-CA" sz="2000" dirty="0" smtClean="0"/>
              <a:t> </a:t>
            </a:r>
            <a:r>
              <a:rPr lang="en-CA" sz="2000" dirty="0" err="1" smtClean="0"/>
              <a:t>indépendants</a:t>
            </a:r>
            <a:r>
              <a:rPr lang="en-CA" sz="2000" dirty="0" smtClean="0"/>
              <a:t> de </a:t>
            </a:r>
            <a:r>
              <a:rPr lang="en-CA" sz="2000" dirty="0" err="1" smtClean="0"/>
              <a:t>tailles</a:t>
            </a:r>
            <a:r>
              <a:rPr lang="en-CA" sz="2000" dirty="0" smtClean="0"/>
              <a:t> </a:t>
            </a:r>
            <a:r>
              <a:rPr lang="en-CA" sz="2000" dirty="0" err="1" smtClean="0"/>
              <a:t>égales</a:t>
            </a:r>
            <a:r>
              <a:rPr lang="en-CA" sz="2000" dirty="0" smtClean="0"/>
              <a:t>:</a:t>
            </a:r>
          </a:p>
          <a:p>
            <a:pPr>
              <a:buFont typeface="Arial" pitchFamily="34" charset="0"/>
              <a:buChar char="•"/>
              <a:defRPr/>
            </a:pPr>
            <a:endParaRPr lang="en-CA" sz="2000" dirty="0" smtClean="0"/>
          </a:p>
          <a:p>
            <a:pPr>
              <a:buFont typeface="Arial" pitchFamily="34" charset="0"/>
              <a:buChar char="•"/>
              <a:defRPr/>
            </a:pPr>
            <a:endParaRPr lang="en-CA" sz="2000" dirty="0" smtClean="0"/>
          </a:p>
          <a:p>
            <a:pPr>
              <a:buFont typeface="Arial" pitchFamily="34" charset="0"/>
              <a:buChar char="•"/>
              <a:defRPr/>
            </a:pPr>
            <a:r>
              <a:rPr lang="en-CA" sz="2000" dirty="0" smtClean="0"/>
              <a:t>Pour des </a:t>
            </a:r>
            <a:r>
              <a:rPr lang="en-CA" sz="2000" dirty="0" err="1" smtClean="0"/>
              <a:t>échantillons</a:t>
            </a:r>
            <a:r>
              <a:rPr lang="en-CA" sz="2000" dirty="0" smtClean="0"/>
              <a:t> de </a:t>
            </a:r>
            <a:r>
              <a:rPr lang="en-CA" sz="2000" dirty="0" err="1" smtClean="0"/>
              <a:t>tailles</a:t>
            </a:r>
            <a:r>
              <a:rPr lang="en-CA" sz="2000" dirty="0" smtClean="0"/>
              <a:t> </a:t>
            </a:r>
            <a:r>
              <a:rPr lang="en-CA" sz="2000" dirty="0" err="1" smtClean="0"/>
              <a:t>inégales</a:t>
            </a:r>
            <a:r>
              <a:rPr lang="en-CA" sz="2000" dirty="0" smtClean="0"/>
              <a:t>, on </a:t>
            </a:r>
            <a:r>
              <a:rPr lang="en-CA" sz="2000" dirty="0" err="1" smtClean="0"/>
              <a:t>remplace</a:t>
            </a:r>
            <a:r>
              <a:rPr lang="en-CA" sz="2000" dirty="0" smtClean="0"/>
              <a:t> </a:t>
            </a:r>
            <a:r>
              <a:rPr lang="en-CA" sz="2000" i="1" dirty="0" smtClean="0"/>
              <a:t>n </a:t>
            </a:r>
            <a:r>
              <a:rPr lang="en-CA" sz="2000" dirty="0" smtClean="0"/>
              <a:t>par la </a:t>
            </a:r>
            <a:r>
              <a:rPr lang="en-CA" sz="2000" dirty="0" err="1" smtClean="0"/>
              <a:t>moyenne</a:t>
            </a:r>
            <a:r>
              <a:rPr lang="en-CA" sz="2000" dirty="0" smtClean="0"/>
              <a:t> </a:t>
            </a:r>
            <a:r>
              <a:rPr lang="en-CA" sz="2000" dirty="0" err="1" smtClean="0"/>
              <a:t>harmonique</a:t>
            </a:r>
            <a:r>
              <a:rPr lang="en-CA" sz="2000" dirty="0" smtClean="0"/>
              <a:t> de </a:t>
            </a:r>
            <a:r>
              <a:rPr lang="en-CA" sz="2000" i="1" dirty="0" smtClean="0"/>
              <a:t>n</a:t>
            </a:r>
            <a:r>
              <a:rPr lang="en-CA" sz="2000" i="1" baseline="-25000" dirty="0" smtClean="0"/>
              <a:t>1</a:t>
            </a:r>
            <a:r>
              <a:rPr lang="en-CA" sz="2000" i="1" dirty="0" smtClean="0"/>
              <a:t> </a:t>
            </a:r>
            <a:r>
              <a:rPr lang="en-CA" sz="2000" dirty="0" smtClean="0"/>
              <a:t>et</a:t>
            </a:r>
            <a:r>
              <a:rPr lang="en-CA" sz="2000" i="1" dirty="0" smtClean="0"/>
              <a:t> n</a:t>
            </a:r>
            <a:r>
              <a:rPr lang="en-CA" sz="2000" i="1" baseline="-25000" dirty="0" smtClean="0"/>
              <a:t>2</a:t>
            </a:r>
            <a:r>
              <a:rPr lang="en-CA" sz="2000" i="1" dirty="0" smtClean="0"/>
              <a:t> </a:t>
            </a:r>
            <a:r>
              <a:rPr lang="en-CA" sz="2000" dirty="0" smtClean="0"/>
              <a:t> :</a:t>
            </a:r>
            <a:endParaRPr lang="en-CA" sz="2000" dirty="0"/>
          </a:p>
        </p:txBody>
      </p:sp>
      <p:graphicFrame>
        <p:nvGraphicFramePr>
          <p:cNvPr id="8194" name="Object 2"/>
          <p:cNvGraphicFramePr>
            <a:graphicFrameLocks noChangeAspect="1"/>
          </p:cNvGraphicFramePr>
          <p:nvPr/>
        </p:nvGraphicFramePr>
        <p:xfrm>
          <a:off x="1143000" y="1841500"/>
          <a:ext cx="949325" cy="371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72" name="Equation" r:id="rId4" imgW="647640" imgH="253800" progId="Equation.DSMT4">
                  <p:embed/>
                </p:oleObj>
              </mc:Choice>
              <mc:Fallback>
                <p:oleObj name="Equation" r:id="rId4" imgW="647640" imgH="253800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43000" y="1841500"/>
                        <a:ext cx="949325" cy="371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5" name="Object 3"/>
          <p:cNvGraphicFramePr>
            <a:graphicFrameLocks noChangeAspect="1"/>
          </p:cNvGraphicFramePr>
          <p:nvPr/>
        </p:nvGraphicFramePr>
        <p:xfrm>
          <a:off x="2590800" y="2863850"/>
          <a:ext cx="4279900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73" name="Equation" r:id="rId6" imgW="2425680" imgH="431640" progId="Equation.DSMT4">
                  <p:embed/>
                </p:oleObj>
              </mc:Choice>
              <mc:Fallback>
                <p:oleObj name="Equation" r:id="rId6" imgW="2425680" imgH="43164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90800" y="2863850"/>
                        <a:ext cx="4279900" cy="76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6" name="Object 4"/>
          <p:cNvGraphicFramePr>
            <a:graphicFrameLocks noChangeAspect="1"/>
          </p:cNvGraphicFramePr>
          <p:nvPr/>
        </p:nvGraphicFramePr>
        <p:xfrm>
          <a:off x="4038600" y="4030663"/>
          <a:ext cx="914400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74" name="Equation" r:id="rId8" imgW="596641" imgH="444307" progId="Equation.DSMT4">
                  <p:embed/>
                </p:oleObj>
              </mc:Choice>
              <mc:Fallback>
                <p:oleObj name="Equation" r:id="rId8" imgW="596641" imgH="444307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38600" y="4030663"/>
                        <a:ext cx="914400" cy="6810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7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31207354"/>
              </p:ext>
            </p:extLst>
          </p:nvPr>
        </p:nvGraphicFramePr>
        <p:xfrm>
          <a:off x="3921125" y="5549900"/>
          <a:ext cx="2189163" cy="1004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75" name="Equation" r:id="rId10" imgW="1358640" imgH="622080" progId="Equation.DSMT4">
                  <p:embed/>
                </p:oleObj>
              </mc:Choice>
              <mc:Fallback>
                <p:oleObj name="Equation" r:id="rId10" imgW="1358640" imgH="62208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21125" y="5549900"/>
                        <a:ext cx="2189163" cy="10048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0"/>
            <a:ext cx="7162800" cy="1143000"/>
          </a:xfrm>
        </p:spPr>
        <p:txBody>
          <a:bodyPr/>
          <a:lstStyle/>
          <a:p>
            <a:pPr>
              <a:defRPr/>
            </a:pPr>
            <a:r>
              <a:rPr lang="en-CA" sz="3600" smtClean="0"/>
              <a:t>Calcul de puissance:</a:t>
            </a:r>
            <a:br>
              <a:rPr lang="en-CA" sz="3600" smtClean="0"/>
            </a:br>
            <a:r>
              <a:rPr lang="en-CA" sz="3600" smtClean="0"/>
              <a:t>Deux échantillons indépendants</a:t>
            </a:r>
            <a:endParaRPr lang="en-CA" sz="36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  <a:defRPr/>
            </a:pPr>
            <a:r>
              <a:rPr lang="en-CA" sz="2400" smtClean="0"/>
              <a:t>On examine la différence entre un groupe contrôle et un groupe expérimental composés chacun de 25 sujets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CA" sz="2400" smtClean="0"/>
              <a:t>La différence la plus petite que l’on est prêt à considérer est de 5 unités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CA" sz="2400" smtClean="0"/>
              <a:t>Des études antérieures indiquent que l’écart-type de la population est égale à 10</a:t>
            </a:r>
          </a:p>
          <a:p>
            <a:pPr>
              <a:buFont typeface="Arial" pitchFamily="34" charset="0"/>
              <a:buChar char="•"/>
              <a:defRPr/>
            </a:pPr>
            <a:r>
              <a:rPr lang="en-CA" sz="2400" smtClean="0"/>
              <a:t>Dans ces conditions:</a:t>
            </a:r>
          </a:p>
          <a:p>
            <a:pPr>
              <a:buFontTx/>
              <a:buNone/>
              <a:defRPr/>
            </a:pPr>
            <a:endParaRPr lang="en-CA" sz="2400" smtClean="0"/>
          </a:p>
        </p:txBody>
      </p:sp>
      <p:graphicFrame>
        <p:nvGraphicFramePr>
          <p:cNvPr id="921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92303258"/>
              </p:ext>
            </p:extLst>
          </p:nvPr>
        </p:nvGraphicFramePr>
        <p:xfrm>
          <a:off x="4495800" y="4513262"/>
          <a:ext cx="3336131" cy="1735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68" name="Equation" r:id="rId4" imgW="1638300" imgH="850900" progId="Equation.DSMT4">
                  <p:embed/>
                </p:oleObj>
              </mc:Choice>
              <mc:Fallback>
                <p:oleObj name="Equation" r:id="rId4" imgW="1638300" imgH="850900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95800" y="4513262"/>
                        <a:ext cx="3336131" cy="1735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81400" y="152400"/>
            <a:ext cx="5334000" cy="1143000"/>
          </a:xfrm>
        </p:spPr>
        <p:txBody>
          <a:bodyPr/>
          <a:lstStyle/>
          <a:p>
            <a:pPr>
              <a:defRPr/>
            </a:pPr>
            <a:r>
              <a:rPr lang="en-CA" sz="3200" smtClean="0"/>
              <a:t>Calcul de puissance:</a:t>
            </a:r>
            <a:br>
              <a:rPr lang="en-CA" sz="3200" smtClean="0"/>
            </a:br>
            <a:r>
              <a:rPr lang="en-CA" sz="3200" smtClean="0"/>
              <a:t>Deux échantillons indépendants</a:t>
            </a:r>
            <a:endParaRPr lang="en-CA" sz="3200"/>
          </a:p>
        </p:txBody>
      </p:sp>
      <p:pic>
        <p:nvPicPr>
          <p:cNvPr id="32771" name="Content Placeholder 3" descr="scan00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56"/>
          <a:stretch>
            <a:fillRect/>
          </a:stretch>
        </p:blipFill>
        <p:spPr bwMode="auto">
          <a:xfrm>
            <a:off x="84138" y="168275"/>
            <a:ext cx="3344862" cy="653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457200" y="1666875"/>
            <a:ext cx="1371600" cy="304800"/>
          </a:xfrm>
          <a:prstGeom prst="rect">
            <a:avLst/>
          </a:prstGeom>
          <a:solidFill>
            <a:schemeClr val="accent1">
              <a:alpha val="29019"/>
            </a:schemeClr>
          </a:solidFill>
          <a:ln w="12700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4038600" y="1828800"/>
            <a:ext cx="495300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CA"/>
              <a:t>La puissance de ce test est environ 0.43 (par interpolation): on a 43% des chances de détecter une différence dans ces conditions, et 57 % des chances de commettre une erreur de type II </a:t>
            </a:r>
          </a:p>
        </p:txBody>
      </p:sp>
      <p:cxnSp>
        <p:nvCxnSpPr>
          <p:cNvPr id="11" name="Elbow Connector 10"/>
          <p:cNvCxnSpPr>
            <a:cxnSpLocks noChangeShapeType="1"/>
            <a:stCxn id="8" idx="3"/>
            <a:endCxn id="9" idx="1"/>
          </p:cNvCxnSpPr>
          <p:nvPr/>
        </p:nvCxnSpPr>
        <p:spPr bwMode="auto">
          <a:xfrm>
            <a:off x="1828800" y="1819275"/>
            <a:ext cx="2209800" cy="1163638"/>
          </a:xfrm>
          <a:prstGeom prst="bentConnector3">
            <a:avLst>
              <a:gd name="adj1" fmla="val 50000"/>
            </a:avLst>
          </a:prstGeom>
          <a:noFill/>
          <a:ln w="25400" algn="ctr">
            <a:solidFill>
              <a:srgbClr val="FF0000"/>
            </a:solidFill>
            <a:round/>
            <a:headEnd type="triangle" w="lg" len="lg"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81400" y="152400"/>
            <a:ext cx="5334000" cy="1143000"/>
          </a:xfrm>
        </p:spPr>
        <p:txBody>
          <a:bodyPr/>
          <a:lstStyle/>
          <a:p>
            <a:pPr>
              <a:defRPr/>
            </a:pPr>
            <a:r>
              <a:rPr lang="en-CA" sz="3200" smtClean="0"/>
              <a:t>Calcul de la taille d’échantillon requise</a:t>
            </a:r>
            <a:endParaRPr lang="en-CA" sz="3200"/>
          </a:p>
        </p:txBody>
      </p:sp>
      <p:pic>
        <p:nvPicPr>
          <p:cNvPr id="10244" name="Content Placeholder 3" descr="scan0001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56"/>
          <a:stretch>
            <a:fillRect/>
          </a:stretch>
        </p:blipFill>
        <p:spPr bwMode="auto">
          <a:xfrm>
            <a:off x="84138" y="168275"/>
            <a:ext cx="3344862" cy="653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457200" y="3200400"/>
            <a:ext cx="1371600" cy="228600"/>
          </a:xfrm>
          <a:prstGeom prst="rect">
            <a:avLst/>
          </a:prstGeom>
          <a:solidFill>
            <a:schemeClr val="accent1">
              <a:alpha val="29019"/>
            </a:schemeClr>
          </a:solidFill>
          <a:ln w="12700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4038600" y="1828800"/>
            <a:ext cx="49530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CA" sz="2000" dirty="0"/>
              <a:t>Pour </a:t>
            </a:r>
            <a:r>
              <a:rPr lang="en-CA" sz="2000" dirty="0" err="1"/>
              <a:t>une</a:t>
            </a:r>
            <a:r>
              <a:rPr lang="en-CA" sz="2000" dirty="0"/>
              <a:t> puissance </a:t>
            </a:r>
            <a:r>
              <a:rPr lang="en-CA" sz="2000" dirty="0" err="1"/>
              <a:t>égale</a:t>
            </a:r>
            <a:r>
              <a:rPr lang="en-CA" sz="2000" dirty="0"/>
              <a:t> </a:t>
            </a:r>
            <a:r>
              <a:rPr lang="en-CA" sz="2000" dirty="0" err="1"/>
              <a:t>à</a:t>
            </a:r>
            <a:r>
              <a:rPr lang="en-CA" sz="2000" dirty="0"/>
              <a:t> 0.80, la </a:t>
            </a:r>
            <a:r>
              <a:rPr lang="en-CA" sz="2000" dirty="0" err="1"/>
              <a:t>valeur</a:t>
            </a:r>
            <a:r>
              <a:rPr lang="en-CA" sz="2000" dirty="0"/>
              <a:t> de </a:t>
            </a:r>
            <a:r>
              <a:rPr lang="en-CA" sz="2000" dirty="0" err="1" smtClean="0"/>
              <a:t>δ</a:t>
            </a:r>
            <a:r>
              <a:rPr lang="en-CA" sz="2000" dirty="0" smtClean="0">
                <a:sym typeface="Symbol" pitchFamily="18" charset="2"/>
              </a:rPr>
              <a:t> </a:t>
            </a:r>
            <a:r>
              <a:rPr lang="en-CA" sz="2000" dirty="0" err="1">
                <a:sym typeface="Symbol" pitchFamily="18" charset="2"/>
              </a:rPr>
              <a:t>est</a:t>
            </a:r>
            <a:r>
              <a:rPr lang="en-CA" sz="2000" dirty="0">
                <a:sym typeface="Symbol" pitchFamily="18" charset="2"/>
              </a:rPr>
              <a:t> 2.80</a:t>
            </a:r>
            <a:endParaRPr lang="en-CA" sz="2000" dirty="0"/>
          </a:p>
        </p:txBody>
      </p:sp>
      <p:cxnSp>
        <p:nvCxnSpPr>
          <p:cNvPr id="11" name="Elbow Connector 10"/>
          <p:cNvCxnSpPr>
            <a:cxnSpLocks noChangeShapeType="1"/>
            <a:stCxn id="8" idx="3"/>
            <a:endCxn id="9" idx="1"/>
          </p:cNvCxnSpPr>
          <p:nvPr/>
        </p:nvCxnSpPr>
        <p:spPr bwMode="auto">
          <a:xfrm flipV="1">
            <a:off x="1828800" y="2182813"/>
            <a:ext cx="2209800" cy="1131887"/>
          </a:xfrm>
          <a:prstGeom prst="bentConnector3">
            <a:avLst>
              <a:gd name="adj1" fmla="val 50000"/>
            </a:avLst>
          </a:prstGeom>
          <a:noFill/>
          <a:ln w="25400" algn="ctr">
            <a:solidFill>
              <a:srgbClr val="FF0000"/>
            </a:solidFill>
            <a:round/>
            <a:headEnd type="triangle" w="lg" len="lg"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aphicFrame>
        <p:nvGraphicFramePr>
          <p:cNvPr id="48130" name="Object 2"/>
          <p:cNvGraphicFramePr>
            <a:graphicFrameLocks noChangeAspect="1"/>
          </p:cNvGraphicFramePr>
          <p:nvPr/>
        </p:nvGraphicFramePr>
        <p:xfrm>
          <a:off x="4738688" y="2667000"/>
          <a:ext cx="3113087" cy="2593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5" name="Equation" r:id="rId4" imgW="1676400" imgH="1397000" progId="Equation.DSMT4">
                  <p:embed/>
                </p:oleObj>
              </mc:Choice>
              <mc:Fallback>
                <p:oleObj name="Equation" r:id="rId4" imgW="1676400" imgH="1397000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38688" y="2667000"/>
                        <a:ext cx="3113087" cy="2593975"/>
                      </a:xfrm>
                      <a:prstGeom prst="rect">
                        <a:avLst/>
                      </a:prstGeom>
                      <a:noFill/>
                      <a:ln w="25400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4038600" y="5334000"/>
            <a:ext cx="45720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CA" sz="2000"/>
              <a:t>Conclusion: deux échantillons de 63 sujets sont requis pour obtenir  une puissance égale à 0.80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  <p:bldP spid="1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err="1" smtClean="0"/>
              <a:t>Formules</a:t>
            </a:r>
            <a:endParaRPr lang="en-CA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3505200" y="1823591"/>
            <a:ext cx="22860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350963" algn="l"/>
              </a:tabLst>
            </a:pPr>
            <a:r>
              <a:rPr kumimoji="0" lang="en-C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É</a:t>
            </a:r>
            <a:r>
              <a:rPr kumimoji="0" lang="en-C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QUATIONS</a:t>
            </a:r>
            <a:endParaRPr kumimoji="0" lang="en-CA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3864407"/>
              </p:ext>
            </p:extLst>
          </p:nvPr>
        </p:nvGraphicFramePr>
        <p:xfrm>
          <a:off x="457200" y="2438400"/>
          <a:ext cx="8366528" cy="266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82" name="Equation" r:id="rId3" imgW="5892480" imgH="1879560" progId="Equation.DSMT4">
                  <p:embed/>
                </p:oleObj>
              </mc:Choice>
              <mc:Fallback>
                <p:oleObj name="Equation" r:id="rId3" imgW="5892480" imgH="1879560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2438400"/>
                        <a:ext cx="8366528" cy="2667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457200" y="23336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350963" algn="l"/>
              </a:tabLst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62503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mcdiesin">
  <a:themeElements>
    <a:clrScheme name="">
      <a:dk1>
        <a:srgbClr val="000000"/>
      </a:dk1>
      <a:lt1>
        <a:srgbClr val="FFFFFF"/>
      </a:lt1>
      <a:dk2>
        <a:srgbClr val="063DE8"/>
      </a:dk2>
      <a:lt2>
        <a:srgbClr val="FAFD00"/>
      </a:lt2>
      <a:accent1>
        <a:srgbClr val="DC0081"/>
      </a:accent1>
      <a:accent2>
        <a:srgbClr val="00DFCA"/>
      </a:accent2>
      <a:accent3>
        <a:srgbClr val="AAAFF2"/>
      </a:accent3>
      <a:accent4>
        <a:srgbClr val="DADADA"/>
      </a:accent4>
      <a:accent5>
        <a:srgbClr val="EBAAC1"/>
      </a:accent5>
      <a:accent6>
        <a:srgbClr val="00CAB7"/>
      </a:accent6>
      <a:hlink>
        <a:srgbClr val="FE9B03"/>
      </a:hlink>
      <a:folHlink>
        <a:srgbClr val="E7B3D1"/>
      </a:folHlink>
    </a:clrScheme>
    <a:fontScheme name="mcdiesin">
      <a:majorFont>
        <a:latin typeface="Book Antiqua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mcdiesi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cdiesi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cdiesi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cdiesi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cdiesi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cdiesi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cdiesi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cdiesi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cdiesi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cdiesi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cdiesi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cdiesi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outs:outSpaceData xmlns:outs="http://schemas.microsoft.com/office/2009/outspace/metadata">
  <outs:relatedDates>
    <outs:relatedDate>
      <outs:type>3</outs:type>
      <outs:displayName>Last Modified</outs:displayName>
      <outs:dateTime>2010-01-22T00:11:37Z</outs:dateTime>
      <outs:isPinned>true</outs:isPinned>
    </outs:relatedDate>
    <outs:relatedDate>
      <outs:type>2</outs:type>
      <outs:displayName>Created</outs:displayName>
      <outs:dateTime>1995-07-13T10:42:52Z</outs:dateTime>
      <outs:isPinned>true</outs:isPinned>
    </outs:relatedDate>
    <outs:relatedDate>
      <outs:type>4</outs:type>
      <outs:displayName>Last Printed</outs:displayName>
      <outs:dateTime>1995-06-12T20:05:52Z</outs:dateTime>
      <outs:isPinned>true</outs:isPinned>
    </outs:relatedDate>
  </outs:relatedDates>
  <outs:relatedDocuments>
    <outs:relatedDocument>
      <outs:type>2</outs:type>
      <outs:displayName>Other documents in current folder</outs:displayName>
      <outs:uri/>
      <outs:isPinned>true</outs:isPinned>
    </outs:relatedDocument>
  </outs:relatedDocuments>
  <outs:relatedPeople>
    <outs:relatedPeopleItem>
      <outs:category>Author</outs:category>
      <outs:people>
        <outs:relatedPerson>
          <outs:displayName>John J. McGill</outs:displayName>
          <outs:accountName/>
        </outs:relatedPerson>
      </outs:people>
      <outs:source>0</outs:source>
      <outs:isPinned>true</outs:isPinned>
    </outs:relatedPeopleItem>
    <outs:relatedPeopleItem>
      <outs:category>Last modified by</outs:category>
      <outs:people>
        <outs:relatedPerson>
          <outs:displayName>DanielC</outs:displayName>
          <outs:accountName/>
        </outs:relatedPerson>
      </outs:people>
      <outs:source>0</outs:source>
      <outs:isPinned>true</outs:isPinned>
    </outs:relatedPeopleItem>
    <outs:relatedPeopleItem>
      <outs:category>Manager</outs:category>
      <outs:people/>
      <outs:source>0</outs:source>
      <outs:isPinned>false</outs:isPinned>
    </outs:relatedPeopleItem>
  </outs:relatedPeople>
  <propertyMetadataList xmlns="http://schemas.microsoft.com/office/2009/outspace/metadata">
    <propertyMetadata>
      <type>0</type>
      <propertyId>2228224</propertyId>
      <propertyName/>
      <isPinned>true</isPinned>
    </propertyMetadata>
    <propertyMetadata>
      <type>0</type>
      <propertyId>1114115</propertyId>
      <propertyName/>
      <isPinned>true</isPinned>
    </propertyMetadata>
    <propertyMetadata>
      <type>0</type>
      <propertyId>1114117</propertyId>
      <propertyName/>
      <isPinned>true</isPinned>
    </propertyMetadata>
    <propertyMetadata>
      <type>0</type>
      <propertyId>589825</propertyId>
      <propertyName/>
      <isPinned>false</isPinned>
    </propertyMetadata>
    <propertyMetadata>
      <type>0</type>
      <propertyId>1114116</propertyId>
      <propertyName/>
      <isPinned>false</isPinned>
    </propertyMetadata>
    <propertyMetadata>
      <type>0</type>
      <propertyId>14</propertyId>
      <propertyName/>
      <isPinned>true</isPinned>
    </propertyMetadata>
    <propertyMetadata>
      <type>0</type>
      <propertyId>8</propertyId>
      <propertyName/>
      <isPinned>true</isPinned>
    </propertyMetadata>
    <propertyMetadata>
      <type>0</type>
      <propertyId>6</propertyId>
      <propertyName/>
      <isPinned>false</isPinned>
    </propertyMetadata>
    <propertyMetadata>
      <type>0</type>
      <propertyId>1114118</propertyId>
      <propertyName/>
      <isPinned>false</isPinned>
    </propertyMetadata>
    <propertyMetadata>
      <type>0</type>
      <propertyId>1179649</propertyId>
      <propertyName/>
      <isPinned>false</isPinned>
    </propertyMetadata>
    <propertyMetadata>
      <type>0</type>
      <propertyId>655365</propertyId>
      <propertyName/>
      <isPinned>false</isPinned>
    </propertyMetadata>
    <propertyMetadata>
      <type>0</type>
      <propertyId>1</propertyId>
      <propertyName/>
      <isPinned>false</isPinned>
    </propertyMetadata>
    <propertyMetadata>
      <type>0</type>
      <propertyId>0</propertyId>
      <propertyName/>
      <isPinned>true</isPinned>
    </propertyMetadata>
    <propertyMetadata>
      <type>0</type>
      <propertyId>13</propertyId>
      <propertyName/>
      <isPinned>false</isPinned>
    </propertyMetadata>
    <propertyMetadata>
      <type>0</type>
      <propertyId>1179653</propertyId>
      <propertyName/>
      <isPinned>false</isPinned>
    </propertyMetadata>
    <propertyMetadata>
      <type>0</type>
      <propertyId>22</propertyId>
      <propertyName/>
      <isPinned>false</isPinned>
    </propertyMetadata>
  </propertyMetadataList>
  <outs:corruptMetadataWasLost/>
</outs:outSpaceData>
</file>

<file path=customXml/itemProps1.xml><?xml version="1.0" encoding="utf-8"?>
<ds:datastoreItem xmlns:ds="http://schemas.openxmlformats.org/officeDocument/2006/customXml" ds:itemID="{C08A4445-0143-47E7-B3F2-8E03C735A9DB}">
  <ds:schemaRefs>
    <ds:schemaRef ds:uri="http://schemas.microsoft.com/office/2009/outspace/metadat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c:\powerpnt\template\sldshow\mcdiesin.ppt</Template>
  <TotalTime>3156</TotalTime>
  <Pages>84</Pages>
  <Words>1862</Words>
  <Application>Microsoft Macintosh PowerPoint</Application>
  <PresentationFormat>On-screen Show (4:3)</PresentationFormat>
  <Paragraphs>230</Paragraphs>
  <Slides>31</Slides>
  <Notes>21</Notes>
  <HiddenSlides>0</HiddenSlides>
  <MMClips>3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3" baseType="lpstr">
      <vt:lpstr>mcdiesin</vt:lpstr>
      <vt:lpstr>Equation</vt:lpstr>
      <vt:lpstr>La puissance statistique</vt:lpstr>
      <vt:lpstr>Erreurs possibles dans un test d’hypothèse</vt:lpstr>
      <vt:lpstr>Erreurs possibles dans un test d’hypothèse </vt:lpstr>
      <vt:lpstr>Puissance Statistique</vt:lpstr>
      <vt:lpstr>Puissance Statistique</vt:lpstr>
      <vt:lpstr>Puissance Statistique</vt:lpstr>
      <vt:lpstr>Représentation graphique</vt:lpstr>
      <vt:lpstr>Puissance d’un test</vt:lpstr>
      <vt:lpstr>Déterminants de la puissance: α</vt:lpstr>
      <vt:lpstr>Déterminants de la puissance: α</vt:lpstr>
      <vt:lpstr>Déterminants de la puissance: importance de l’effet</vt:lpstr>
      <vt:lpstr>Déterminants de la puissance: importance de l’effet</vt:lpstr>
      <vt:lpstr>Déterminants de la puissance: Taille de l’échantillon</vt:lpstr>
      <vt:lpstr>Déterminants de la puissance: Taille de l’échantillon</vt:lpstr>
      <vt:lpstr>Déterminants de la puissance : σ</vt:lpstr>
      <vt:lpstr>Déterminants de la puissance: Type de test de signification</vt:lpstr>
      <vt:lpstr>Importance de l’effet</vt:lpstr>
      <vt:lpstr>Calcul de la puissance: Statistique δ</vt:lpstr>
      <vt:lpstr>Calcul de la puissance: Statistique δ </vt:lpstr>
      <vt:lpstr>Calcul de la puissance: Test T pour échantillon unique</vt:lpstr>
      <vt:lpstr>Tableau de Puissance: Fonction de α et de δ</vt:lpstr>
      <vt:lpstr>Calcul de la taille d’échantillon requise</vt:lpstr>
      <vt:lpstr>Exercice 1</vt:lpstr>
      <vt:lpstr>Exercice 1: Solution</vt:lpstr>
      <vt:lpstr>Exercice 1: Solution</vt:lpstr>
      <vt:lpstr>Exercice 2</vt:lpstr>
      <vt:lpstr>Calcul de puissance: Deux échantillons indépendants</vt:lpstr>
      <vt:lpstr>Calcul de puissance: Deux échantillons indépendants</vt:lpstr>
      <vt:lpstr>Calcul de puissance: Deux échantillons indépendants</vt:lpstr>
      <vt:lpstr>Calcul de la taille d’échantillon requise</vt:lpstr>
      <vt:lpstr>Formules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Chap. 7: Inferences Based on a Single Sample: Estimation with Confidence Intervals</dc:title>
  <dc:subject>Statistics, 7/e, by McClave, Dietrich, &amp; Sincich</dc:subject>
  <dc:creator>John J. McGill</dc:creator>
  <cp:keywords>chap. 7, estimation, confidence intervals</cp:keywords>
  <dc:description>Address questions &amp; comments to:_x000d_
John J. McGill, Ph.D._x000d_
42 Brandywyne Common_x000d_
Derry, NH 03038_x000d_
(603) 432-1985</dc:description>
  <cp:lastModifiedBy>Jessica Lachaine</cp:lastModifiedBy>
  <cp:revision>158</cp:revision>
  <cp:lastPrinted>1995-06-12T20:05:52Z</cp:lastPrinted>
  <dcterms:created xsi:type="dcterms:W3CDTF">1995-07-13T10:42:52Z</dcterms:created>
  <dcterms:modified xsi:type="dcterms:W3CDTF">2014-10-10T16:36:52Z</dcterms:modified>
</cp:coreProperties>
</file>