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3653" r:id="rId1"/>
  </p:sldMasterIdLst>
  <p:notesMasterIdLst>
    <p:notesMasterId r:id="rId51"/>
  </p:notesMasterIdLst>
  <p:handoutMasterIdLst>
    <p:handoutMasterId r:id="rId52"/>
  </p:handoutMasterIdLst>
  <p:sldIdLst>
    <p:sldId id="364" r:id="rId2"/>
    <p:sldId id="366" r:id="rId3"/>
    <p:sldId id="365" r:id="rId4"/>
    <p:sldId id="303" r:id="rId5"/>
    <p:sldId id="304" r:id="rId6"/>
    <p:sldId id="310" r:id="rId7"/>
    <p:sldId id="305" r:id="rId8"/>
    <p:sldId id="306" r:id="rId9"/>
    <p:sldId id="307" r:id="rId10"/>
    <p:sldId id="308" r:id="rId11"/>
    <p:sldId id="309" r:id="rId12"/>
    <p:sldId id="311" r:id="rId13"/>
    <p:sldId id="316" r:id="rId14"/>
    <p:sldId id="318" r:id="rId15"/>
    <p:sldId id="319" r:id="rId16"/>
    <p:sldId id="320" r:id="rId17"/>
    <p:sldId id="321" r:id="rId18"/>
    <p:sldId id="322" r:id="rId19"/>
    <p:sldId id="323" r:id="rId20"/>
    <p:sldId id="324" r:id="rId21"/>
    <p:sldId id="325" r:id="rId22"/>
    <p:sldId id="326" r:id="rId23"/>
    <p:sldId id="327" r:id="rId24"/>
    <p:sldId id="328" r:id="rId25"/>
    <p:sldId id="329" r:id="rId26"/>
    <p:sldId id="330" r:id="rId27"/>
    <p:sldId id="331" r:id="rId28"/>
    <p:sldId id="332" r:id="rId29"/>
    <p:sldId id="333" r:id="rId30"/>
    <p:sldId id="334" r:id="rId31"/>
    <p:sldId id="335" r:id="rId32"/>
    <p:sldId id="336" r:id="rId33"/>
    <p:sldId id="337" r:id="rId34"/>
    <p:sldId id="338" r:id="rId35"/>
    <p:sldId id="339" r:id="rId36"/>
    <p:sldId id="342" r:id="rId37"/>
    <p:sldId id="343" r:id="rId38"/>
    <p:sldId id="344" r:id="rId39"/>
    <p:sldId id="345" r:id="rId40"/>
    <p:sldId id="353" r:id="rId41"/>
    <p:sldId id="354" r:id="rId42"/>
    <p:sldId id="355" r:id="rId43"/>
    <p:sldId id="357" r:id="rId44"/>
    <p:sldId id="358" r:id="rId45"/>
    <p:sldId id="359" r:id="rId46"/>
    <p:sldId id="360" r:id="rId47"/>
    <p:sldId id="361" r:id="rId48"/>
    <p:sldId id="367" r:id="rId49"/>
    <p:sldId id="363" r:id="rId50"/>
  </p:sldIdLst>
  <p:sldSz cx="9144000" cy="6858000" type="screen4x3"/>
  <p:notesSz cx="6858000" cy="91440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3B58E9"/>
    <a:srgbClr val="FDE0BD"/>
    <a:srgbClr val="F983C1"/>
    <a:srgbClr val="C1BAF8"/>
    <a:srgbClr val="FF6600"/>
    <a:srgbClr val="E7F4F5"/>
    <a:srgbClr val="FBFE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15" autoAdjust="0"/>
    <p:restoredTop sz="94647" autoAdjust="0"/>
  </p:normalViewPr>
  <p:slideViewPr>
    <p:cSldViewPr>
      <p:cViewPr varScale="1">
        <p:scale>
          <a:sx n="100" d="100"/>
          <a:sy n="100" d="100"/>
        </p:scale>
        <p:origin x="-84" y="-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75" d="100"/>
          <a:sy n="75" d="100"/>
        </p:scale>
        <p:origin x="-2220" y="-33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0E3F94-DE35-4F48-A05D-EA8A7AFEADD5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3ECB1147-821B-42C5-A290-8B2A80EE52A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  <a:cs typeface="Arial" charset="0"/>
            </a:rPr>
            <a:t>Data</a:t>
          </a:r>
          <a:endParaRPr kumimoji="0" lang="en-US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endParaRPr>
        </a:p>
      </dgm:t>
    </dgm:pt>
    <dgm:pt modelId="{AB6486E9-D15A-4A62-A6F2-209D91FC52A0}" type="parTrans" cxnId="{69ABD76E-D4D1-4027-AFA4-1D2D594C818F}">
      <dgm:prSet/>
      <dgm:spPr/>
    </dgm:pt>
    <dgm:pt modelId="{6B33DEEC-5B8B-49C2-AF4B-958D63B64640}" type="sibTrans" cxnId="{69ABD76E-D4D1-4027-AFA4-1D2D594C818F}">
      <dgm:prSet/>
      <dgm:spPr/>
    </dgm:pt>
    <dgm:pt modelId="{294FAC5E-E821-4F72-B25A-FCC44703ED17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b="1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  <a:cs typeface="Arial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  <a:cs typeface="Arial" charset="0"/>
            </a:rPr>
            <a:t>Categorical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b="1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  <a:cs typeface="Arial" charset="0"/>
          </a:endParaRPr>
        </a:p>
      </dgm:t>
    </dgm:pt>
    <dgm:pt modelId="{437900D8-B171-4D1E-ACB8-D6671A5F99B9}" type="parTrans" cxnId="{B50DF01F-D16D-4AA6-A640-6CA2B0FA7090}">
      <dgm:prSet/>
      <dgm:spPr/>
    </dgm:pt>
    <dgm:pt modelId="{1C73E6E0-21F3-40B7-8962-244550F5EADB}" type="sibTrans" cxnId="{B50DF01F-D16D-4AA6-A640-6CA2B0FA7090}">
      <dgm:prSet/>
      <dgm:spPr/>
    </dgm:pt>
    <dgm:pt modelId="{4CC2B606-B96E-4040-A2DF-68793AD07DCC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b="1" i="0" u="none" strike="noStrike" cap="none" normalizeH="0" baseline="0" smtClean="0">
            <a:ln>
              <a:noFill/>
            </a:ln>
            <a:solidFill>
              <a:srgbClr val="474747"/>
            </a:solidFill>
            <a:effectLst/>
            <a:latin typeface="Arial" charset="0"/>
            <a:cs typeface="Arial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smtClean="0">
              <a:ln>
                <a:noFill/>
              </a:ln>
              <a:solidFill>
                <a:srgbClr val="474747"/>
              </a:solidFill>
              <a:effectLst/>
              <a:latin typeface="Arial" charset="0"/>
              <a:cs typeface="Arial" charset="0"/>
            </a:rPr>
            <a:t>Numerical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b="1" i="0" u="none" strike="noStrike" cap="none" normalizeH="0" baseline="0" smtClean="0">
            <a:ln>
              <a:noFill/>
            </a:ln>
            <a:solidFill>
              <a:srgbClr val="474747"/>
            </a:solidFill>
            <a:effectLst/>
            <a:latin typeface="Arial" charset="0"/>
            <a:cs typeface="Arial" charset="0"/>
          </a:endParaRPr>
        </a:p>
      </dgm:t>
    </dgm:pt>
    <dgm:pt modelId="{8D35557D-586F-48FF-8235-111D927DECB7}" type="parTrans" cxnId="{991E7A9D-DBAC-45A5-AD08-5BE871DD4AA1}">
      <dgm:prSet/>
      <dgm:spPr/>
    </dgm:pt>
    <dgm:pt modelId="{D7532726-A3B4-4CB3-850F-4B9322941CFE}" type="sibTrans" cxnId="{991E7A9D-DBAC-45A5-AD08-5BE871DD4AA1}">
      <dgm:prSet/>
      <dgm:spPr/>
    </dgm:pt>
    <dgm:pt modelId="{72D4D043-386B-4402-8317-26F7741AFEFF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smtClean="0">
              <a:ln>
                <a:noFill/>
              </a:ln>
              <a:solidFill>
                <a:srgbClr val="474747"/>
              </a:solidFill>
              <a:effectLst/>
              <a:latin typeface="Arial" charset="0"/>
              <a:cs typeface="Arial" charset="0"/>
            </a:rPr>
            <a:t>Discrete</a:t>
          </a:r>
          <a:endParaRPr kumimoji="0" lang="en-US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endParaRPr>
        </a:p>
      </dgm:t>
    </dgm:pt>
    <dgm:pt modelId="{26D70402-0004-429A-939E-E99EEB1FC499}" type="parTrans" cxnId="{BD606DD0-2F11-4FD5-B547-2E8A877F31B9}">
      <dgm:prSet/>
      <dgm:spPr/>
    </dgm:pt>
    <dgm:pt modelId="{A4237D36-65D1-4695-8189-CA7DC3E0E466}" type="sibTrans" cxnId="{BD606DD0-2F11-4FD5-B547-2E8A877F31B9}">
      <dgm:prSet/>
      <dgm:spPr/>
    </dgm:pt>
    <dgm:pt modelId="{48535000-7E65-4580-AFC5-B2146D0A4620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smtClean="0">
              <a:ln>
                <a:noFill/>
              </a:ln>
              <a:solidFill>
                <a:srgbClr val="474747"/>
              </a:solidFill>
              <a:effectLst/>
              <a:latin typeface="Arial" charset="0"/>
              <a:cs typeface="Arial" charset="0"/>
            </a:rPr>
            <a:t>Continuous</a:t>
          </a:r>
          <a:endParaRPr kumimoji="0" lang="en-US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endParaRPr>
        </a:p>
      </dgm:t>
    </dgm:pt>
    <dgm:pt modelId="{6DADA544-7052-4094-AAC8-60E798D43945}" type="parTrans" cxnId="{FFE6712F-454A-459D-8AB1-6A58C946202F}">
      <dgm:prSet/>
      <dgm:spPr/>
    </dgm:pt>
    <dgm:pt modelId="{16B17A3A-F0F2-40B7-8B4C-2CF1CBAFF835}" type="sibTrans" cxnId="{FFE6712F-454A-459D-8AB1-6A58C946202F}">
      <dgm:prSet/>
      <dgm:spPr/>
    </dgm:pt>
    <dgm:pt modelId="{511A9385-FDB2-4CA4-A979-963389396466}" type="pres">
      <dgm:prSet presAssocID="{420E3F94-DE35-4F48-A05D-EA8A7AFEADD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CF6A6167-9B24-4A7B-AF1E-59E801C0C79A}" type="pres">
      <dgm:prSet presAssocID="{3ECB1147-821B-42C5-A290-8B2A80EE52AA}" presName="hierRoot1" presStyleCnt="0">
        <dgm:presLayoutVars>
          <dgm:hierBranch/>
        </dgm:presLayoutVars>
      </dgm:prSet>
      <dgm:spPr/>
    </dgm:pt>
    <dgm:pt modelId="{898D0000-8892-402D-A320-292ED486712A}" type="pres">
      <dgm:prSet presAssocID="{3ECB1147-821B-42C5-A290-8B2A80EE52AA}" presName="rootComposite1" presStyleCnt="0"/>
      <dgm:spPr/>
    </dgm:pt>
    <dgm:pt modelId="{F83F830C-C650-43B0-A1D5-A1436924B783}" type="pres">
      <dgm:prSet presAssocID="{3ECB1147-821B-42C5-A290-8B2A80EE52AA}" presName="rootText1" presStyleLbl="node0" presStyleIdx="0" presStyleCnt="1">
        <dgm:presLayoutVars>
          <dgm:chPref val="3"/>
        </dgm:presLayoutVars>
      </dgm:prSet>
      <dgm:spPr/>
    </dgm:pt>
    <dgm:pt modelId="{855DE419-529D-4118-B1DD-8CBCA52F0B09}" type="pres">
      <dgm:prSet presAssocID="{3ECB1147-821B-42C5-A290-8B2A80EE52AA}" presName="rootConnector1" presStyleLbl="node1" presStyleIdx="0" presStyleCnt="0"/>
      <dgm:spPr/>
    </dgm:pt>
    <dgm:pt modelId="{D09E741E-6586-45F5-9386-092D4AC42D6E}" type="pres">
      <dgm:prSet presAssocID="{3ECB1147-821B-42C5-A290-8B2A80EE52AA}" presName="hierChild2" presStyleCnt="0"/>
      <dgm:spPr/>
    </dgm:pt>
    <dgm:pt modelId="{5B4BBFA0-ED8A-43B3-AB06-648309DB487D}" type="pres">
      <dgm:prSet presAssocID="{437900D8-B171-4D1E-ACB8-D6671A5F99B9}" presName="Name35" presStyleLbl="parChTrans1D2" presStyleIdx="0" presStyleCnt="2"/>
      <dgm:spPr/>
    </dgm:pt>
    <dgm:pt modelId="{02813746-4C50-48AC-A2CF-98E6B90B3FBF}" type="pres">
      <dgm:prSet presAssocID="{294FAC5E-E821-4F72-B25A-FCC44703ED17}" presName="hierRoot2" presStyleCnt="0">
        <dgm:presLayoutVars>
          <dgm:hierBranch/>
        </dgm:presLayoutVars>
      </dgm:prSet>
      <dgm:spPr/>
    </dgm:pt>
    <dgm:pt modelId="{D12DB5C2-0F74-4C5D-BE42-E376E02ABFBC}" type="pres">
      <dgm:prSet presAssocID="{294FAC5E-E821-4F72-B25A-FCC44703ED17}" presName="rootComposite" presStyleCnt="0"/>
      <dgm:spPr/>
    </dgm:pt>
    <dgm:pt modelId="{B4A57399-9057-4CB1-AFF9-75A1EB76FAFD}" type="pres">
      <dgm:prSet presAssocID="{294FAC5E-E821-4F72-B25A-FCC44703ED17}" presName="rootText" presStyleLbl="node2" presStyleIdx="0" presStyleCnt="2">
        <dgm:presLayoutVars>
          <dgm:chPref val="3"/>
        </dgm:presLayoutVars>
      </dgm:prSet>
      <dgm:spPr/>
    </dgm:pt>
    <dgm:pt modelId="{6FBC41FC-2031-4081-A304-CFCA066B0AD4}" type="pres">
      <dgm:prSet presAssocID="{294FAC5E-E821-4F72-B25A-FCC44703ED17}" presName="rootConnector" presStyleLbl="node2" presStyleIdx="0" presStyleCnt="2"/>
      <dgm:spPr/>
    </dgm:pt>
    <dgm:pt modelId="{BC08D52F-E962-4853-AB59-C3A0DEB073B1}" type="pres">
      <dgm:prSet presAssocID="{294FAC5E-E821-4F72-B25A-FCC44703ED17}" presName="hierChild4" presStyleCnt="0"/>
      <dgm:spPr/>
    </dgm:pt>
    <dgm:pt modelId="{D01AA731-7B52-46B7-B6B1-A8A51CAD411A}" type="pres">
      <dgm:prSet presAssocID="{294FAC5E-E821-4F72-B25A-FCC44703ED17}" presName="hierChild5" presStyleCnt="0"/>
      <dgm:spPr/>
    </dgm:pt>
    <dgm:pt modelId="{086FCFA1-B02B-40DF-9228-B6AA237FE008}" type="pres">
      <dgm:prSet presAssocID="{8D35557D-586F-48FF-8235-111D927DECB7}" presName="Name35" presStyleLbl="parChTrans1D2" presStyleIdx="1" presStyleCnt="2"/>
      <dgm:spPr/>
    </dgm:pt>
    <dgm:pt modelId="{0A6C6828-D4DD-41C6-A86A-61941968B3BD}" type="pres">
      <dgm:prSet presAssocID="{4CC2B606-B96E-4040-A2DF-68793AD07DCC}" presName="hierRoot2" presStyleCnt="0">
        <dgm:presLayoutVars>
          <dgm:hierBranch/>
        </dgm:presLayoutVars>
      </dgm:prSet>
      <dgm:spPr/>
    </dgm:pt>
    <dgm:pt modelId="{030CA327-99CA-4425-988A-A0B9696B7BD5}" type="pres">
      <dgm:prSet presAssocID="{4CC2B606-B96E-4040-A2DF-68793AD07DCC}" presName="rootComposite" presStyleCnt="0"/>
      <dgm:spPr/>
    </dgm:pt>
    <dgm:pt modelId="{796F7348-128B-4DE4-9326-CC620B23DB8F}" type="pres">
      <dgm:prSet presAssocID="{4CC2B606-B96E-4040-A2DF-68793AD07DCC}" presName="rootText" presStyleLbl="node2" presStyleIdx="1" presStyleCnt="2">
        <dgm:presLayoutVars>
          <dgm:chPref val="3"/>
        </dgm:presLayoutVars>
      </dgm:prSet>
      <dgm:spPr/>
    </dgm:pt>
    <dgm:pt modelId="{FE446CA6-B8AF-4916-8617-872DE20C7121}" type="pres">
      <dgm:prSet presAssocID="{4CC2B606-B96E-4040-A2DF-68793AD07DCC}" presName="rootConnector" presStyleLbl="node2" presStyleIdx="1" presStyleCnt="2"/>
      <dgm:spPr/>
    </dgm:pt>
    <dgm:pt modelId="{9B4FBA29-69A9-43AA-9FF3-A095BBD1FC0C}" type="pres">
      <dgm:prSet presAssocID="{4CC2B606-B96E-4040-A2DF-68793AD07DCC}" presName="hierChild4" presStyleCnt="0"/>
      <dgm:spPr/>
    </dgm:pt>
    <dgm:pt modelId="{08626269-3C0C-4141-9E01-C47442BD5E20}" type="pres">
      <dgm:prSet presAssocID="{26D70402-0004-429A-939E-E99EEB1FC499}" presName="Name35" presStyleLbl="parChTrans1D3" presStyleIdx="0" presStyleCnt="2"/>
      <dgm:spPr/>
    </dgm:pt>
    <dgm:pt modelId="{F8A8246E-1B18-4B70-8090-C420BC08FDEC}" type="pres">
      <dgm:prSet presAssocID="{72D4D043-386B-4402-8317-26F7741AFEFF}" presName="hierRoot2" presStyleCnt="0">
        <dgm:presLayoutVars>
          <dgm:hierBranch val="r"/>
        </dgm:presLayoutVars>
      </dgm:prSet>
      <dgm:spPr/>
    </dgm:pt>
    <dgm:pt modelId="{183790FA-13C3-4FDD-9FE2-86E1966D3056}" type="pres">
      <dgm:prSet presAssocID="{72D4D043-386B-4402-8317-26F7741AFEFF}" presName="rootComposite" presStyleCnt="0"/>
      <dgm:spPr/>
    </dgm:pt>
    <dgm:pt modelId="{1105CBA8-3772-4079-AF31-E8A93D72397B}" type="pres">
      <dgm:prSet presAssocID="{72D4D043-386B-4402-8317-26F7741AFEFF}" presName="rootText" presStyleLbl="node3" presStyleIdx="0" presStyleCnt="2">
        <dgm:presLayoutVars>
          <dgm:chPref val="3"/>
        </dgm:presLayoutVars>
      </dgm:prSet>
      <dgm:spPr/>
    </dgm:pt>
    <dgm:pt modelId="{FC06E4D2-5236-4A70-A5C0-0EF197DDE756}" type="pres">
      <dgm:prSet presAssocID="{72D4D043-386B-4402-8317-26F7741AFEFF}" presName="rootConnector" presStyleLbl="node3" presStyleIdx="0" presStyleCnt="2"/>
      <dgm:spPr/>
    </dgm:pt>
    <dgm:pt modelId="{97BD8E70-6329-48FF-99CF-E93D69D6E803}" type="pres">
      <dgm:prSet presAssocID="{72D4D043-386B-4402-8317-26F7741AFEFF}" presName="hierChild4" presStyleCnt="0"/>
      <dgm:spPr/>
    </dgm:pt>
    <dgm:pt modelId="{E2C9E510-88B9-41ED-AA68-D64549310A8A}" type="pres">
      <dgm:prSet presAssocID="{72D4D043-386B-4402-8317-26F7741AFEFF}" presName="hierChild5" presStyleCnt="0"/>
      <dgm:spPr/>
    </dgm:pt>
    <dgm:pt modelId="{0277592E-17E3-4C4F-A83D-1F4BA6FB6AFA}" type="pres">
      <dgm:prSet presAssocID="{6DADA544-7052-4094-AAC8-60E798D43945}" presName="Name35" presStyleLbl="parChTrans1D3" presStyleIdx="1" presStyleCnt="2"/>
      <dgm:spPr/>
    </dgm:pt>
    <dgm:pt modelId="{4AE8D640-B9C0-4FE4-9576-167FF4897856}" type="pres">
      <dgm:prSet presAssocID="{48535000-7E65-4580-AFC5-B2146D0A4620}" presName="hierRoot2" presStyleCnt="0">
        <dgm:presLayoutVars>
          <dgm:hierBranch val="r"/>
        </dgm:presLayoutVars>
      </dgm:prSet>
      <dgm:spPr/>
    </dgm:pt>
    <dgm:pt modelId="{1DB487FC-0301-4E55-8F57-D2F95E22F2C0}" type="pres">
      <dgm:prSet presAssocID="{48535000-7E65-4580-AFC5-B2146D0A4620}" presName="rootComposite" presStyleCnt="0"/>
      <dgm:spPr/>
    </dgm:pt>
    <dgm:pt modelId="{14BE5420-4BDB-40D6-88CA-88965EACD3F9}" type="pres">
      <dgm:prSet presAssocID="{48535000-7E65-4580-AFC5-B2146D0A4620}" presName="rootText" presStyleLbl="node3" presStyleIdx="1" presStyleCnt="2">
        <dgm:presLayoutVars>
          <dgm:chPref val="3"/>
        </dgm:presLayoutVars>
      </dgm:prSet>
      <dgm:spPr/>
    </dgm:pt>
    <dgm:pt modelId="{020BAE85-10A0-411A-98CE-3D32055321B5}" type="pres">
      <dgm:prSet presAssocID="{48535000-7E65-4580-AFC5-B2146D0A4620}" presName="rootConnector" presStyleLbl="node3" presStyleIdx="1" presStyleCnt="2"/>
      <dgm:spPr/>
    </dgm:pt>
    <dgm:pt modelId="{B1B3A4F8-4F79-489B-BB70-1F566EC650EC}" type="pres">
      <dgm:prSet presAssocID="{48535000-7E65-4580-AFC5-B2146D0A4620}" presName="hierChild4" presStyleCnt="0"/>
      <dgm:spPr/>
    </dgm:pt>
    <dgm:pt modelId="{D5479010-5634-4DAC-B0CE-AB5DD749EAC4}" type="pres">
      <dgm:prSet presAssocID="{48535000-7E65-4580-AFC5-B2146D0A4620}" presName="hierChild5" presStyleCnt="0"/>
      <dgm:spPr/>
    </dgm:pt>
    <dgm:pt modelId="{59153D8A-4DCC-439E-8D9C-25796C74CEEF}" type="pres">
      <dgm:prSet presAssocID="{4CC2B606-B96E-4040-A2DF-68793AD07DCC}" presName="hierChild5" presStyleCnt="0"/>
      <dgm:spPr/>
    </dgm:pt>
    <dgm:pt modelId="{869A8F9A-E7C9-468A-A1CF-6F8FF5CF9C94}" type="pres">
      <dgm:prSet presAssocID="{3ECB1147-821B-42C5-A290-8B2A80EE52AA}" presName="hierChild3" presStyleCnt="0"/>
      <dgm:spPr/>
    </dgm:pt>
  </dgm:ptLst>
  <dgm:cxnLst>
    <dgm:cxn modelId="{6E71FEFC-1403-4C3D-9A94-7004CA4045E3}" type="presOf" srcId="{72D4D043-386B-4402-8317-26F7741AFEFF}" destId="{FC06E4D2-5236-4A70-A5C0-0EF197DDE756}" srcOrd="1" destOrd="0" presId="urn:microsoft.com/office/officeart/2005/8/layout/orgChart1"/>
    <dgm:cxn modelId="{FFE6712F-454A-459D-8AB1-6A58C946202F}" srcId="{4CC2B606-B96E-4040-A2DF-68793AD07DCC}" destId="{48535000-7E65-4580-AFC5-B2146D0A4620}" srcOrd="1" destOrd="0" parTransId="{6DADA544-7052-4094-AAC8-60E798D43945}" sibTransId="{16B17A3A-F0F2-40B7-8B4C-2CF1CBAFF835}"/>
    <dgm:cxn modelId="{B50DF01F-D16D-4AA6-A640-6CA2B0FA7090}" srcId="{3ECB1147-821B-42C5-A290-8B2A80EE52AA}" destId="{294FAC5E-E821-4F72-B25A-FCC44703ED17}" srcOrd="0" destOrd="0" parTransId="{437900D8-B171-4D1E-ACB8-D6671A5F99B9}" sibTransId="{1C73E6E0-21F3-40B7-8962-244550F5EADB}"/>
    <dgm:cxn modelId="{B4995295-D074-4DC8-9312-C2AB809EBE8B}" type="presOf" srcId="{48535000-7E65-4580-AFC5-B2146D0A4620}" destId="{14BE5420-4BDB-40D6-88CA-88965EACD3F9}" srcOrd="0" destOrd="0" presId="urn:microsoft.com/office/officeart/2005/8/layout/orgChart1"/>
    <dgm:cxn modelId="{991E7A9D-DBAC-45A5-AD08-5BE871DD4AA1}" srcId="{3ECB1147-821B-42C5-A290-8B2A80EE52AA}" destId="{4CC2B606-B96E-4040-A2DF-68793AD07DCC}" srcOrd="1" destOrd="0" parTransId="{8D35557D-586F-48FF-8235-111D927DECB7}" sibTransId="{D7532726-A3B4-4CB3-850F-4B9322941CFE}"/>
    <dgm:cxn modelId="{10058AF9-5D03-44D6-A0AB-06C712812662}" type="presOf" srcId="{420E3F94-DE35-4F48-A05D-EA8A7AFEADD5}" destId="{511A9385-FDB2-4CA4-A979-963389396466}" srcOrd="0" destOrd="0" presId="urn:microsoft.com/office/officeart/2005/8/layout/orgChart1"/>
    <dgm:cxn modelId="{274909D4-F9CC-43ED-8C74-1BB2A08AA0C6}" type="presOf" srcId="{3ECB1147-821B-42C5-A290-8B2A80EE52AA}" destId="{855DE419-529D-4118-B1DD-8CBCA52F0B09}" srcOrd="1" destOrd="0" presId="urn:microsoft.com/office/officeart/2005/8/layout/orgChart1"/>
    <dgm:cxn modelId="{BD606DD0-2F11-4FD5-B547-2E8A877F31B9}" srcId="{4CC2B606-B96E-4040-A2DF-68793AD07DCC}" destId="{72D4D043-386B-4402-8317-26F7741AFEFF}" srcOrd="0" destOrd="0" parTransId="{26D70402-0004-429A-939E-E99EEB1FC499}" sibTransId="{A4237D36-65D1-4695-8189-CA7DC3E0E466}"/>
    <dgm:cxn modelId="{88EA204C-3C80-4634-8139-5D3AFB5D20BF}" type="presOf" srcId="{6DADA544-7052-4094-AAC8-60E798D43945}" destId="{0277592E-17E3-4C4F-A83D-1F4BA6FB6AFA}" srcOrd="0" destOrd="0" presId="urn:microsoft.com/office/officeart/2005/8/layout/orgChart1"/>
    <dgm:cxn modelId="{413BC3C9-D18E-464D-ABE7-7198BFD46C6F}" type="presOf" srcId="{26D70402-0004-429A-939E-E99EEB1FC499}" destId="{08626269-3C0C-4141-9E01-C47442BD5E20}" srcOrd="0" destOrd="0" presId="urn:microsoft.com/office/officeart/2005/8/layout/orgChart1"/>
    <dgm:cxn modelId="{EEB2EFCB-20A5-44C7-A803-D80B59628EA6}" type="presOf" srcId="{3ECB1147-821B-42C5-A290-8B2A80EE52AA}" destId="{F83F830C-C650-43B0-A1D5-A1436924B783}" srcOrd="0" destOrd="0" presId="urn:microsoft.com/office/officeart/2005/8/layout/orgChart1"/>
    <dgm:cxn modelId="{F8CB77EE-6AF9-4353-ADF1-F559B6904B21}" type="presOf" srcId="{8D35557D-586F-48FF-8235-111D927DECB7}" destId="{086FCFA1-B02B-40DF-9228-B6AA237FE008}" srcOrd="0" destOrd="0" presId="urn:microsoft.com/office/officeart/2005/8/layout/orgChart1"/>
    <dgm:cxn modelId="{9C9A1D0B-ACEC-48B1-B2C5-A1B56A8EAFDC}" type="presOf" srcId="{48535000-7E65-4580-AFC5-B2146D0A4620}" destId="{020BAE85-10A0-411A-98CE-3D32055321B5}" srcOrd="1" destOrd="0" presId="urn:microsoft.com/office/officeart/2005/8/layout/orgChart1"/>
    <dgm:cxn modelId="{3B0DC910-BEAD-49EC-AE2A-7135F7F5224A}" type="presOf" srcId="{4CC2B606-B96E-4040-A2DF-68793AD07DCC}" destId="{796F7348-128B-4DE4-9326-CC620B23DB8F}" srcOrd="0" destOrd="0" presId="urn:microsoft.com/office/officeart/2005/8/layout/orgChart1"/>
    <dgm:cxn modelId="{AE50F19E-A09E-4B06-96EB-86255249CF3B}" type="presOf" srcId="{72D4D043-386B-4402-8317-26F7741AFEFF}" destId="{1105CBA8-3772-4079-AF31-E8A93D72397B}" srcOrd="0" destOrd="0" presId="urn:microsoft.com/office/officeart/2005/8/layout/orgChart1"/>
    <dgm:cxn modelId="{3458075B-CFCB-458B-B089-A935D944E452}" type="presOf" srcId="{294FAC5E-E821-4F72-B25A-FCC44703ED17}" destId="{B4A57399-9057-4CB1-AFF9-75A1EB76FAFD}" srcOrd="0" destOrd="0" presId="urn:microsoft.com/office/officeart/2005/8/layout/orgChart1"/>
    <dgm:cxn modelId="{69ABD76E-D4D1-4027-AFA4-1D2D594C818F}" srcId="{420E3F94-DE35-4F48-A05D-EA8A7AFEADD5}" destId="{3ECB1147-821B-42C5-A290-8B2A80EE52AA}" srcOrd="0" destOrd="0" parTransId="{AB6486E9-D15A-4A62-A6F2-209D91FC52A0}" sibTransId="{6B33DEEC-5B8B-49C2-AF4B-958D63B64640}"/>
    <dgm:cxn modelId="{D4192979-90CC-4F68-947B-4FE369F52B02}" type="presOf" srcId="{4CC2B606-B96E-4040-A2DF-68793AD07DCC}" destId="{FE446CA6-B8AF-4916-8617-872DE20C7121}" srcOrd="1" destOrd="0" presId="urn:microsoft.com/office/officeart/2005/8/layout/orgChart1"/>
    <dgm:cxn modelId="{E0D307C4-5F43-463B-8DD0-87D6F5E49640}" type="presOf" srcId="{294FAC5E-E821-4F72-B25A-FCC44703ED17}" destId="{6FBC41FC-2031-4081-A304-CFCA066B0AD4}" srcOrd="1" destOrd="0" presId="urn:microsoft.com/office/officeart/2005/8/layout/orgChart1"/>
    <dgm:cxn modelId="{A7DDC775-8BE3-4825-BFCF-EE4A4FA0F603}" type="presOf" srcId="{437900D8-B171-4D1E-ACB8-D6671A5F99B9}" destId="{5B4BBFA0-ED8A-43B3-AB06-648309DB487D}" srcOrd="0" destOrd="0" presId="urn:microsoft.com/office/officeart/2005/8/layout/orgChart1"/>
    <dgm:cxn modelId="{9480DE72-D817-4C9E-983B-74886F5E8202}" type="presParOf" srcId="{511A9385-FDB2-4CA4-A979-963389396466}" destId="{CF6A6167-9B24-4A7B-AF1E-59E801C0C79A}" srcOrd="0" destOrd="0" presId="urn:microsoft.com/office/officeart/2005/8/layout/orgChart1"/>
    <dgm:cxn modelId="{359A84A1-35D2-4412-8FBC-EC49890E37C1}" type="presParOf" srcId="{CF6A6167-9B24-4A7B-AF1E-59E801C0C79A}" destId="{898D0000-8892-402D-A320-292ED486712A}" srcOrd="0" destOrd="0" presId="urn:microsoft.com/office/officeart/2005/8/layout/orgChart1"/>
    <dgm:cxn modelId="{B216AE1F-567B-4A32-A0F3-E9BF30CDDBE9}" type="presParOf" srcId="{898D0000-8892-402D-A320-292ED486712A}" destId="{F83F830C-C650-43B0-A1D5-A1436924B783}" srcOrd="0" destOrd="0" presId="urn:microsoft.com/office/officeart/2005/8/layout/orgChart1"/>
    <dgm:cxn modelId="{6192BA96-7811-4B4D-A8D5-C1F2ADB11F01}" type="presParOf" srcId="{898D0000-8892-402D-A320-292ED486712A}" destId="{855DE419-529D-4118-B1DD-8CBCA52F0B09}" srcOrd="1" destOrd="0" presId="urn:microsoft.com/office/officeart/2005/8/layout/orgChart1"/>
    <dgm:cxn modelId="{2F8E6B90-116E-42C8-998E-93A79C8B0611}" type="presParOf" srcId="{CF6A6167-9B24-4A7B-AF1E-59E801C0C79A}" destId="{D09E741E-6586-45F5-9386-092D4AC42D6E}" srcOrd="1" destOrd="0" presId="urn:microsoft.com/office/officeart/2005/8/layout/orgChart1"/>
    <dgm:cxn modelId="{20222624-B71B-4E87-A21C-68400F075650}" type="presParOf" srcId="{D09E741E-6586-45F5-9386-092D4AC42D6E}" destId="{5B4BBFA0-ED8A-43B3-AB06-648309DB487D}" srcOrd="0" destOrd="0" presId="urn:microsoft.com/office/officeart/2005/8/layout/orgChart1"/>
    <dgm:cxn modelId="{7CF1A487-F06F-4EAC-90E9-F4060CDB68E0}" type="presParOf" srcId="{D09E741E-6586-45F5-9386-092D4AC42D6E}" destId="{02813746-4C50-48AC-A2CF-98E6B90B3FBF}" srcOrd="1" destOrd="0" presId="urn:microsoft.com/office/officeart/2005/8/layout/orgChart1"/>
    <dgm:cxn modelId="{B104CDAB-3AFD-4B61-ACF3-1254BE57AEEC}" type="presParOf" srcId="{02813746-4C50-48AC-A2CF-98E6B90B3FBF}" destId="{D12DB5C2-0F74-4C5D-BE42-E376E02ABFBC}" srcOrd="0" destOrd="0" presId="urn:microsoft.com/office/officeart/2005/8/layout/orgChart1"/>
    <dgm:cxn modelId="{7558603F-932C-41C5-9677-A299DE61AFFF}" type="presParOf" srcId="{D12DB5C2-0F74-4C5D-BE42-E376E02ABFBC}" destId="{B4A57399-9057-4CB1-AFF9-75A1EB76FAFD}" srcOrd="0" destOrd="0" presId="urn:microsoft.com/office/officeart/2005/8/layout/orgChart1"/>
    <dgm:cxn modelId="{A4B6B2BD-095E-4EAB-8D32-3E6A40DEA914}" type="presParOf" srcId="{D12DB5C2-0F74-4C5D-BE42-E376E02ABFBC}" destId="{6FBC41FC-2031-4081-A304-CFCA066B0AD4}" srcOrd="1" destOrd="0" presId="urn:microsoft.com/office/officeart/2005/8/layout/orgChart1"/>
    <dgm:cxn modelId="{4FEE7022-A41F-4DFA-819A-A686109EF10D}" type="presParOf" srcId="{02813746-4C50-48AC-A2CF-98E6B90B3FBF}" destId="{BC08D52F-E962-4853-AB59-C3A0DEB073B1}" srcOrd="1" destOrd="0" presId="urn:microsoft.com/office/officeart/2005/8/layout/orgChart1"/>
    <dgm:cxn modelId="{EE5E0B62-B682-482D-A9CC-3077006F4C7A}" type="presParOf" srcId="{02813746-4C50-48AC-A2CF-98E6B90B3FBF}" destId="{D01AA731-7B52-46B7-B6B1-A8A51CAD411A}" srcOrd="2" destOrd="0" presId="urn:microsoft.com/office/officeart/2005/8/layout/orgChart1"/>
    <dgm:cxn modelId="{3CA00D64-876C-4943-A872-1336771637D5}" type="presParOf" srcId="{D09E741E-6586-45F5-9386-092D4AC42D6E}" destId="{086FCFA1-B02B-40DF-9228-B6AA237FE008}" srcOrd="2" destOrd="0" presId="urn:microsoft.com/office/officeart/2005/8/layout/orgChart1"/>
    <dgm:cxn modelId="{A160201D-FD34-4699-9E6C-8C736A0D38F5}" type="presParOf" srcId="{D09E741E-6586-45F5-9386-092D4AC42D6E}" destId="{0A6C6828-D4DD-41C6-A86A-61941968B3BD}" srcOrd="3" destOrd="0" presId="urn:microsoft.com/office/officeart/2005/8/layout/orgChart1"/>
    <dgm:cxn modelId="{4A70DCC0-05DA-4539-8478-27F67F8BBFF4}" type="presParOf" srcId="{0A6C6828-D4DD-41C6-A86A-61941968B3BD}" destId="{030CA327-99CA-4425-988A-A0B9696B7BD5}" srcOrd="0" destOrd="0" presId="urn:microsoft.com/office/officeart/2005/8/layout/orgChart1"/>
    <dgm:cxn modelId="{1C54999B-989E-4199-8474-C44334AAE970}" type="presParOf" srcId="{030CA327-99CA-4425-988A-A0B9696B7BD5}" destId="{796F7348-128B-4DE4-9326-CC620B23DB8F}" srcOrd="0" destOrd="0" presId="urn:microsoft.com/office/officeart/2005/8/layout/orgChart1"/>
    <dgm:cxn modelId="{7509BFBE-FA28-4967-866E-3B676C1CE8AE}" type="presParOf" srcId="{030CA327-99CA-4425-988A-A0B9696B7BD5}" destId="{FE446CA6-B8AF-4916-8617-872DE20C7121}" srcOrd="1" destOrd="0" presId="urn:microsoft.com/office/officeart/2005/8/layout/orgChart1"/>
    <dgm:cxn modelId="{358DC466-3A13-41CE-9956-A41280372C37}" type="presParOf" srcId="{0A6C6828-D4DD-41C6-A86A-61941968B3BD}" destId="{9B4FBA29-69A9-43AA-9FF3-A095BBD1FC0C}" srcOrd="1" destOrd="0" presId="urn:microsoft.com/office/officeart/2005/8/layout/orgChart1"/>
    <dgm:cxn modelId="{100B9297-E285-45A1-A591-03E7211628B0}" type="presParOf" srcId="{9B4FBA29-69A9-43AA-9FF3-A095BBD1FC0C}" destId="{08626269-3C0C-4141-9E01-C47442BD5E20}" srcOrd="0" destOrd="0" presId="urn:microsoft.com/office/officeart/2005/8/layout/orgChart1"/>
    <dgm:cxn modelId="{01853E8E-262E-48B4-BE14-9B12CF5DC316}" type="presParOf" srcId="{9B4FBA29-69A9-43AA-9FF3-A095BBD1FC0C}" destId="{F8A8246E-1B18-4B70-8090-C420BC08FDEC}" srcOrd="1" destOrd="0" presId="urn:microsoft.com/office/officeart/2005/8/layout/orgChart1"/>
    <dgm:cxn modelId="{6A5EF06E-BE79-4580-AD75-70B49F1A19E4}" type="presParOf" srcId="{F8A8246E-1B18-4B70-8090-C420BC08FDEC}" destId="{183790FA-13C3-4FDD-9FE2-86E1966D3056}" srcOrd="0" destOrd="0" presId="urn:microsoft.com/office/officeart/2005/8/layout/orgChart1"/>
    <dgm:cxn modelId="{2A17EBC3-D18F-4801-9F10-FA9254CAE237}" type="presParOf" srcId="{183790FA-13C3-4FDD-9FE2-86E1966D3056}" destId="{1105CBA8-3772-4079-AF31-E8A93D72397B}" srcOrd="0" destOrd="0" presId="urn:microsoft.com/office/officeart/2005/8/layout/orgChart1"/>
    <dgm:cxn modelId="{890915C5-CB91-4027-B21D-16EC9FCCD04C}" type="presParOf" srcId="{183790FA-13C3-4FDD-9FE2-86E1966D3056}" destId="{FC06E4D2-5236-4A70-A5C0-0EF197DDE756}" srcOrd="1" destOrd="0" presId="urn:microsoft.com/office/officeart/2005/8/layout/orgChart1"/>
    <dgm:cxn modelId="{B4F927D7-4974-4473-8062-4A0D6CEA8F4C}" type="presParOf" srcId="{F8A8246E-1B18-4B70-8090-C420BC08FDEC}" destId="{97BD8E70-6329-48FF-99CF-E93D69D6E803}" srcOrd="1" destOrd="0" presId="urn:microsoft.com/office/officeart/2005/8/layout/orgChart1"/>
    <dgm:cxn modelId="{09DBAE44-31E4-43E8-94F2-68849E95330A}" type="presParOf" srcId="{F8A8246E-1B18-4B70-8090-C420BC08FDEC}" destId="{E2C9E510-88B9-41ED-AA68-D64549310A8A}" srcOrd="2" destOrd="0" presId="urn:microsoft.com/office/officeart/2005/8/layout/orgChart1"/>
    <dgm:cxn modelId="{AA57BDCF-07AF-4F20-9E3E-9519FC946670}" type="presParOf" srcId="{9B4FBA29-69A9-43AA-9FF3-A095BBD1FC0C}" destId="{0277592E-17E3-4C4F-A83D-1F4BA6FB6AFA}" srcOrd="2" destOrd="0" presId="urn:microsoft.com/office/officeart/2005/8/layout/orgChart1"/>
    <dgm:cxn modelId="{C7682F6A-40C4-430F-8764-2E3BC3C5F298}" type="presParOf" srcId="{9B4FBA29-69A9-43AA-9FF3-A095BBD1FC0C}" destId="{4AE8D640-B9C0-4FE4-9576-167FF4897856}" srcOrd="3" destOrd="0" presId="urn:microsoft.com/office/officeart/2005/8/layout/orgChart1"/>
    <dgm:cxn modelId="{DD5B46F8-65C1-47BB-B1AD-129B8DFFB579}" type="presParOf" srcId="{4AE8D640-B9C0-4FE4-9576-167FF4897856}" destId="{1DB487FC-0301-4E55-8F57-D2F95E22F2C0}" srcOrd="0" destOrd="0" presId="urn:microsoft.com/office/officeart/2005/8/layout/orgChart1"/>
    <dgm:cxn modelId="{6C7944AD-F346-403A-BF6C-7126BE5F130B}" type="presParOf" srcId="{1DB487FC-0301-4E55-8F57-D2F95E22F2C0}" destId="{14BE5420-4BDB-40D6-88CA-88965EACD3F9}" srcOrd="0" destOrd="0" presId="urn:microsoft.com/office/officeart/2005/8/layout/orgChart1"/>
    <dgm:cxn modelId="{BB000C38-A2BD-40AB-8D41-CB9EFF83B3BB}" type="presParOf" srcId="{1DB487FC-0301-4E55-8F57-D2F95E22F2C0}" destId="{020BAE85-10A0-411A-98CE-3D32055321B5}" srcOrd="1" destOrd="0" presId="urn:microsoft.com/office/officeart/2005/8/layout/orgChart1"/>
    <dgm:cxn modelId="{673ADCEA-9213-4DAB-AB4E-FF19FEAE649C}" type="presParOf" srcId="{4AE8D640-B9C0-4FE4-9576-167FF4897856}" destId="{B1B3A4F8-4F79-489B-BB70-1F566EC650EC}" srcOrd="1" destOrd="0" presId="urn:microsoft.com/office/officeart/2005/8/layout/orgChart1"/>
    <dgm:cxn modelId="{95095CF2-C2A0-495B-8366-4F8B68AF3216}" type="presParOf" srcId="{4AE8D640-B9C0-4FE4-9576-167FF4897856}" destId="{D5479010-5634-4DAC-B0CE-AB5DD749EAC4}" srcOrd="2" destOrd="0" presId="urn:microsoft.com/office/officeart/2005/8/layout/orgChart1"/>
    <dgm:cxn modelId="{F2F61BE1-1597-496B-9D49-5CA083190AF6}" type="presParOf" srcId="{0A6C6828-D4DD-41C6-A86A-61941968B3BD}" destId="{59153D8A-4DCC-439E-8D9C-25796C74CEEF}" srcOrd="2" destOrd="0" presId="urn:microsoft.com/office/officeart/2005/8/layout/orgChart1"/>
    <dgm:cxn modelId="{E9023319-FAED-41A1-AB8D-D9960E44E087}" type="presParOf" srcId="{CF6A6167-9B24-4A7B-AF1E-59E801C0C79A}" destId="{869A8F9A-E7C9-468A-A1CF-6F8FF5CF9C9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76200" y="8824913"/>
            <a:ext cx="6705600" cy="273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79" name="Line 7"/>
          <p:cNvSpPr>
            <a:spLocks noChangeShapeType="1"/>
          </p:cNvSpPr>
          <p:nvPr/>
        </p:nvSpPr>
        <p:spPr bwMode="auto">
          <a:xfrm>
            <a:off x="828675" y="8763000"/>
            <a:ext cx="56229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71438" y="55563"/>
            <a:ext cx="6715125" cy="273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hangingPunct="0">
              <a:tabLst>
                <a:tab pos="285750" algn="l"/>
                <a:tab pos="3257550" algn="ctr"/>
                <a:tab pos="6457950" algn="r"/>
              </a:tabLst>
              <a:defRPr/>
            </a:pPr>
            <a:r>
              <a:rPr lang="en-US" sz="1200">
                <a:latin typeface="Arial" pitchFamily="34" charset="0"/>
              </a:rPr>
              <a:t>	Chapter 1		 1-</a:t>
            </a:r>
            <a:fld id="{6BF83374-A6F3-4F20-BAF2-5B208D08C1D8}" type="slidenum">
              <a:rPr lang="en-US" sz="1200">
                <a:latin typeface="Arial" pitchFamily="34" charset="0"/>
              </a:rPr>
              <a:pPr eaLnBrk="0" hangingPunct="0">
                <a:tabLst>
                  <a:tab pos="285750" algn="l"/>
                  <a:tab pos="3257550" algn="ctr"/>
                  <a:tab pos="6457950" algn="r"/>
                </a:tabLst>
                <a:defRPr/>
              </a:pPr>
              <a:t>‹#›</a:t>
            </a:fld>
            <a:endParaRPr lang="en-US" sz="1200">
              <a:latin typeface="Arial" pitchFamily="34" charset="0"/>
            </a:endParaRPr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71438" y="8818563"/>
            <a:ext cx="6715125" cy="241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hangingPunct="0">
              <a:tabLst>
                <a:tab pos="285750" algn="l"/>
                <a:tab pos="6457950" algn="r"/>
              </a:tabLst>
              <a:defRPr/>
            </a:pPr>
            <a:r>
              <a:rPr lang="en-US" sz="1000" dirty="0">
                <a:latin typeface="Arial" pitchFamily="34" charset="0"/>
              </a:rPr>
              <a:t>Statistics for Business and Economics, 7/e	Copyright © 2010 Pearson Education, Inc. Publishing as Prentice Hall</a:t>
            </a:r>
          </a:p>
        </p:txBody>
      </p:sp>
    </p:spTree>
    <p:extLst>
      <p:ext uri="{BB962C8B-B14F-4D97-AF65-F5344CB8AC3E}">
        <p14:creationId xmlns:p14="http://schemas.microsoft.com/office/powerpoint/2010/main" val="3846277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3581400"/>
            <a:ext cx="5029200" cy="4876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notes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3491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371600" y="533400"/>
            <a:ext cx="4191000" cy="29718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2" name="Line 4"/>
          <p:cNvSpPr>
            <a:spLocks noChangeShapeType="1"/>
          </p:cNvSpPr>
          <p:nvPr/>
        </p:nvSpPr>
        <p:spPr bwMode="auto">
          <a:xfrm>
            <a:off x="1120775" y="3581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3" name="Line 5"/>
          <p:cNvSpPr>
            <a:spLocks noChangeShapeType="1"/>
          </p:cNvSpPr>
          <p:nvPr/>
        </p:nvSpPr>
        <p:spPr bwMode="auto">
          <a:xfrm>
            <a:off x="1120775" y="38862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4" name="Line 6"/>
          <p:cNvSpPr>
            <a:spLocks noChangeShapeType="1"/>
          </p:cNvSpPr>
          <p:nvPr/>
        </p:nvSpPr>
        <p:spPr bwMode="auto">
          <a:xfrm>
            <a:off x="1120775" y="41910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5" name="Line 7"/>
          <p:cNvSpPr>
            <a:spLocks noChangeShapeType="1"/>
          </p:cNvSpPr>
          <p:nvPr/>
        </p:nvSpPr>
        <p:spPr bwMode="auto">
          <a:xfrm>
            <a:off x="1120775" y="44958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6" name="Line 8"/>
          <p:cNvSpPr>
            <a:spLocks noChangeShapeType="1"/>
          </p:cNvSpPr>
          <p:nvPr/>
        </p:nvSpPr>
        <p:spPr bwMode="auto">
          <a:xfrm>
            <a:off x="1120775" y="48006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7" name="Line 9"/>
          <p:cNvSpPr>
            <a:spLocks noChangeShapeType="1"/>
          </p:cNvSpPr>
          <p:nvPr/>
        </p:nvSpPr>
        <p:spPr bwMode="auto">
          <a:xfrm>
            <a:off x="1120775" y="5105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8" name="Line 10"/>
          <p:cNvSpPr>
            <a:spLocks noChangeShapeType="1"/>
          </p:cNvSpPr>
          <p:nvPr/>
        </p:nvSpPr>
        <p:spPr bwMode="auto">
          <a:xfrm>
            <a:off x="1120775" y="5105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9" name="Line 11"/>
          <p:cNvSpPr>
            <a:spLocks noChangeShapeType="1"/>
          </p:cNvSpPr>
          <p:nvPr/>
        </p:nvSpPr>
        <p:spPr bwMode="auto">
          <a:xfrm>
            <a:off x="1120775" y="54102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0" name="Line 12"/>
          <p:cNvSpPr>
            <a:spLocks noChangeShapeType="1"/>
          </p:cNvSpPr>
          <p:nvPr/>
        </p:nvSpPr>
        <p:spPr bwMode="auto">
          <a:xfrm>
            <a:off x="1120775" y="57150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1" name="Line 13"/>
          <p:cNvSpPr>
            <a:spLocks noChangeShapeType="1"/>
          </p:cNvSpPr>
          <p:nvPr/>
        </p:nvSpPr>
        <p:spPr bwMode="auto">
          <a:xfrm>
            <a:off x="1120775" y="60198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2" name="Line 14"/>
          <p:cNvSpPr>
            <a:spLocks noChangeShapeType="1"/>
          </p:cNvSpPr>
          <p:nvPr/>
        </p:nvSpPr>
        <p:spPr bwMode="auto">
          <a:xfrm>
            <a:off x="1120775" y="63246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3" name="Line 15"/>
          <p:cNvSpPr>
            <a:spLocks noChangeShapeType="1"/>
          </p:cNvSpPr>
          <p:nvPr/>
        </p:nvSpPr>
        <p:spPr bwMode="auto">
          <a:xfrm>
            <a:off x="1120775" y="6629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4" name="Line 16"/>
          <p:cNvSpPr>
            <a:spLocks noChangeShapeType="1"/>
          </p:cNvSpPr>
          <p:nvPr/>
        </p:nvSpPr>
        <p:spPr bwMode="auto">
          <a:xfrm>
            <a:off x="1120775" y="69342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5" name="Line 17"/>
          <p:cNvSpPr>
            <a:spLocks noChangeShapeType="1"/>
          </p:cNvSpPr>
          <p:nvPr/>
        </p:nvSpPr>
        <p:spPr bwMode="auto">
          <a:xfrm>
            <a:off x="1120775" y="72390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6" name="Line 18"/>
          <p:cNvSpPr>
            <a:spLocks noChangeShapeType="1"/>
          </p:cNvSpPr>
          <p:nvPr/>
        </p:nvSpPr>
        <p:spPr bwMode="auto">
          <a:xfrm>
            <a:off x="1120775" y="75438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7" name="Line 19"/>
          <p:cNvSpPr>
            <a:spLocks noChangeShapeType="1"/>
          </p:cNvSpPr>
          <p:nvPr/>
        </p:nvSpPr>
        <p:spPr bwMode="auto">
          <a:xfrm>
            <a:off x="1120775" y="78486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8" name="Line 20"/>
          <p:cNvSpPr>
            <a:spLocks noChangeShapeType="1"/>
          </p:cNvSpPr>
          <p:nvPr/>
        </p:nvSpPr>
        <p:spPr bwMode="auto">
          <a:xfrm>
            <a:off x="1120775" y="8153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9" name="Line 21"/>
          <p:cNvSpPr>
            <a:spLocks noChangeShapeType="1"/>
          </p:cNvSpPr>
          <p:nvPr/>
        </p:nvSpPr>
        <p:spPr bwMode="auto">
          <a:xfrm>
            <a:off x="1120775" y="84582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72" name="Line 24"/>
          <p:cNvSpPr>
            <a:spLocks noChangeShapeType="1"/>
          </p:cNvSpPr>
          <p:nvPr/>
        </p:nvSpPr>
        <p:spPr bwMode="auto">
          <a:xfrm>
            <a:off x="523875" y="8763000"/>
            <a:ext cx="58515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>
            <a:off x="77788" y="61913"/>
            <a:ext cx="6702425" cy="273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hangingPunct="0">
              <a:tabLst>
                <a:tab pos="285750" algn="l"/>
                <a:tab pos="3257550" algn="ctr"/>
                <a:tab pos="6457950" algn="r"/>
              </a:tabLst>
              <a:defRPr/>
            </a:pPr>
            <a:r>
              <a:rPr lang="en-US" sz="1200">
                <a:latin typeface="Arial" pitchFamily="34" charset="0"/>
              </a:rPr>
              <a:t>	Chapter 1		1-</a:t>
            </a:r>
            <a:fld id="{ED6C8C1B-CC7B-4377-B065-07A3B1D3B1CC}" type="slidenum">
              <a:rPr lang="en-US" sz="1200">
                <a:latin typeface="Arial" pitchFamily="34" charset="0"/>
              </a:rPr>
              <a:pPr eaLnBrk="0" hangingPunct="0">
                <a:tabLst>
                  <a:tab pos="285750" algn="l"/>
                  <a:tab pos="3257550" algn="ctr"/>
                  <a:tab pos="6457950" algn="r"/>
                </a:tabLst>
                <a:defRPr/>
              </a:pPr>
              <a:t>‹#›</a:t>
            </a:fld>
            <a:endParaRPr lang="en-US" sz="1200">
              <a:latin typeface="Arial" pitchFamily="34" charset="0"/>
            </a:endParaRPr>
          </a:p>
        </p:txBody>
      </p:sp>
      <p:sp>
        <p:nvSpPr>
          <p:cNvPr id="2075" name="Rectangle 27"/>
          <p:cNvSpPr>
            <a:spLocks noChangeArrowheads="1"/>
          </p:cNvSpPr>
          <p:nvPr/>
        </p:nvSpPr>
        <p:spPr bwMode="auto">
          <a:xfrm>
            <a:off x="71438" y="8818563"/>
            <a:ext cx="6715125" cy="241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hangingPunct="0">
              <a:tabLst>
                <a:tab pos="285750" algn="l"/>
                <a:tab pos="6457950" algn="r"/>
              </a:tabLst>
              <a:defRPr/>
            </a:pPr>
            <a:r>
              <a:rPr lang="en-US" sz="1000" dirty="0">
                <a:latin typeface="Arial" pitchFamily="34" charset="0"/>
              </a:rPr>
              <a:t>Statistics for Business and Economics, 7/e	Copyright © 2010 Pearson Education, Inc. Publishing as Prentice Hall</a:t>
            </a:r>
          </a:p>
        </p:txBody>
      </p:sp>
    </p:spTree>
    <p:extLst>
      <p:ext uri="{BB962C8B-B14F-4D97-AF65-F5344CB8AC3E}">
        <p14:creationId xmlns:p14="http://schemas.microsoft.com/office/powerpoint/2010/main" val="34634591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485900" y="533400"/>
            <a:ext cx="3962400" cy="2971800"/>
          </a:xfrm>
          <a:ln/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485900" y="533400"/>
            <a:ext cx="3962400" cy="2971800"/>
          </a:xfrm>
          <a:ln/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485900" y="533400"/>
            <a:ext cx="3962400" cy="2971800"/>
          </a:xfrm>
          <a:ln/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485900" y="533400"/>
            <a:ext cx="3962400" cy="2971800"/>
          </a:xfrm>
          <a:ln/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485900" y="533400"/>
            <a:ext cx="3962400" cy="2971800"/>
          </a:xfrm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485900" y="533400"/>
            <a:ext cx="3962400" cy="2971800"/>
          </a:xfrm>
          <a:ln/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485900" y="533400"/>
            <a:ext cx="3962400" cy="2971800"/>
          </a:xfrm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485900" y="533400"/>
            <a:ext cx="3962400" cy="2971800"/>
          </a:xfrm>
          <a:ln/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485900" y="533400"/>
            <a:ext cx="3962400" cy="2971800"/>
          </a:xfrm>
          <a:ln/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485900" y="533400"/>
            <a:ext cx="3962400" cy="2971800"/>
          </a:xfrm>
          <a:ln/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newbold-7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77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608263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97" name="Rectangle 1037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1438"/>
            <a:ext cx="6400800" cy="1762125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Rectangle 107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</a:p>
        </p:txBody>
      </p:sp>
      <p:sp>
        <p:nvSpPr>
          <p:cNvPr id="6" name="Rectangle 107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1-</a:t>
            </a:r>
            <a:fld id="{419B416F-FDF2-4A5C-9AA1-409B739C9E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</a:p>
        </p:txBody>
      </p:sp>
      <p:sp>
        <p:nvSpPr>
          <p:cNvPr id="5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1-</a:t>
            </a:r>
            <a:fld id="{BCC26266-FA4D-4027-8021-9F856484F2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828800"/>
            <a:ext cx="3962400" cy="4532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1828800"/>
            <a:ext cx="3962400" cy="4532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1-</a:t>
            </a:r>
            <a:fld id="{BDC76111-A070-4FF8-9866-671EF20884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</a:p>
        </p:txBody>
      </p:sp>
      <p:sp>
        <p:nvSpPr>
          <p:cNvPr id="4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1-</a:t>
            </a:r>
            <a:fld id="{220C5C70-DCA2-4F54-93E1-89DA76D32B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</a:p>
        </p:txBody>
      </p:sp>
      <p:sp>
        <p:nvSpPr>
          <p:cNvPr id="3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1-</a:t>
            </a:r>
            <a:fld id="{4352A9A2-0048-4CF2-B817-7CCC4D70C0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5"/>
          <p:cNvPicPr>
            <a:picLocks noChangeAspect="1" noChangeArrowheads="1"/>
          </p:cNvPicPr>
          <p:nvPr userDrawn="1"/>
        </p:nvPicPr>
        <p:blipFill>
          <a:blip r:embed="rId7"/>
          <a:srcRect/>
          <a:stretch>
            <a:fillRect/>
          </a:stretch>
        </p:blipFill>
        <p:spPr bwMode="auto">
          <a:xfrm>
            <a:off x="228600" y="533400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28600"/>
            <a:ext cx="7383462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342" tIns="42672" rIns="85342" bIns="42672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4340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828800"/>
            <a:ext cx="8077200" cy="453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342" tIns="42672" rIns="85342" bIns="4267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17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52400" y="6534150"/>
            <a:ext cx="48768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5342" tIns="42672" rIns="85342" bIns="42672" numCol="1" anchor="b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</a:p>
        </p:txBody>
      </p:sp>
      <p:sp>
        <p:nvSpPr>
          <p:cNvPr id="9217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53415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5342" tIns="42672" rIns="85342" bIns="42672" numCol="1" anchor="b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r>
              <a:rPr lang="en-US"/>
              <a:t>Ch. 1-</a:t>
            </a:r>
            <a:fld id="{343CC052-DB54-4717-B138-AEE9076535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89" r:id="rId2"/>
    <p:sldLayoutId id="2147483690" r:id="rId3"/>
    <p:sldLayoutId id="2147483691" r:id="rId4"/>
    <p:sldLayoutId id="2147483692" r:id="rId5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2pPr>
      <a:lvl3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3pPr>
      <a:lvl4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4pPr>
      <a:lvl5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5pPr>
      <a:lvl6pPr marL="457200" algn="ctr" defTabSz="852488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6pPr>
      <a:lvl7pPr marL="914400" algn="ctr" defTabSz="852488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7pPr>
      <a:lvl8pPr marL="1371600" algn="ctr" defTabSz="852488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8pPr>
      <a:lvl9pPr marL="1828800" algn="ctr" defTabSz="852488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9pPr>
    </p:titleStyle>
    <p:bodyStyle>
      <a:lvl1pPr marL="320675" indent="-320675" algn="l" defTabSz="852488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93738" indent="-268288" algn="l" defTabSz="852488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2pPr>
      <a:lvl3pPr marL="1068388" indent="-215900" algn="l" defTabSz="852488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3pPr>
      <a:lvl4pPr marL="1493838" indent="-212725" algn="l" defTabSz="852488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4pPr>
      <a:lvl5pPr marL="1919288" indent="-212725" algn="l" defTabSz="852488" rtl="0" eaLnBrk="0" fontAlgn="base" hangingPunct="0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5pPr>
      <a:lvl6pPr marL="2376488" indent="-212725" algn="l" defTabSz="852488" rtl="0" fontAlgn="base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6pPr>
      <a:lvl7pPr marL="2833688" indent="-212725" algn="l" defTabSz="852488" rtl="0" fontAlgn="base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7pPr>
      <a:lvl8pPr marL="3290888" indent="-212725" algn="l" defTabSz="852488" rtl="0" fontAlgn="base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8pPr>
      <a:lvl9pPr marL="3748088" indent="-212725" algn="l" defTabSz="852488" rtl="0" fontAlgn="base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7.emf"/><Relationship Id="rId4" Type="http://schemas.openxmlformats.org/officeDocument/2006/relationships/oleObject" Target="../embeddings/Microsoft_Excel_97-2003_Worksheet1.xls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8.emf"/><Relationship Id="rId4" Type="http://schemas.openxmlformats.org/officeDocument/2006/relationships/oleObject" Target="../embeddings/Microsoft_Excel_97-2003_Worksheet2.xls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9.emf"/><Relationship Id="rId4" Type="http://schemas.openxmlformats.org/officeDocument/2006/relationships/oleObject" Target="../embeddings/Microsoft_Excel_97-2003_Worksheet3.xls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0.emf"/><Relationship Id="rId4" Type="http://schemas.openxmlformats.org/officeDocument/2006/relationships/oleObject" Target="../embeddings/Microsoft_Excel_97-2003_Worksheet4.xls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1.wm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2.emf"/><Relationship Id="rId4" Type="http://schemas.openxmlformats.org/officeDocument/2006/relationships/oleObject" Target="../embeddings/Microsoft_Excel_97-2003_Worksheet5.xls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Microsoft_Excel_97-2003_Worksheet7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3.emf"/><Relationship Id="rId4" Type="http://schemas.openxmlformats.org/officeDocument/2006/relationships/oleObject" Target="../embeddings/Microsoft_Excel_97-2003_Worksheet6.xls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15.emf"/><Relationship Id="rId4" Type="http://schemas.openxmlformats.org/officeDocument/2006/relationships/oleObject" Target="../embeddings/Microsoft_Excel_97-2003_Worksheet8.xls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16.emf"/><Relationship Id="rId4" Type="http://schemas.openxmlformats.org/officeDocument/2006/relationships/oleObject" Target="../embeddings/Microsoft_Excel_97-2003_Worksheet9.xls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17.wmf"/><Relationship Id="rId4" Type="http://schemas.openxmlformats.org/officeDocument/2006/relationships/oleObject" Target="../embeddings/Microsoft_Excel_97-2003_Worksheet10.xls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19.wmf"/><Relationship Id="rId4" Type="http://schemas.openxmlformats.org/officeDocument/2006/relationships/image" Target="../media/image18.emf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smtClean="0"/>
              <a:t>Chapter 1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Describing Data: Graphical</a:t>
            </a:r>
          </a:p>
          <a:p>
            <a:pPr eaLnBrk="1" hangingPunct="1"/>
            <a:endParaRPr lang="en-US" smtClean="0"/>
          </a:p>
        </p:txBody>
      </p:sp>
      <p:sp>
        <p:nvSpPr>
          <p:cNvPr id="16387" name="Rectangle 5"/>
          <p:cNvSpPr>
            <a:spLocks noChangeArrowheads="1"/>
          </p:cNvSpPr>
          <p:nvPr/>
        </p:nvSpPr>
        <p:spPr bwMode="auto">
          <a:xfrm>
            <a:off x="1447800" y="838200"/>
            <a:ext cx="70104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 anchor="b"/>
          <a:lstStyle/>
          <a:p>
            <a:pPr algn="ctr" defTabSz="852488"/>
            <a:r>
              <a:rPr lang="en-US" sz="4000" dirty="0">
                <a:solidFill>
                  <a:schemeClr val="folHlink"/>
                </a:solidFill>
              </a:rPr>
              <a:t>Statistics for </a:t>
            </a:r>
          </a:p>
          <a:p>
            <a:pPr algn="ctr" defTabSz="852488"/>
            <a:r>
              <a:rPr lang="en-US" sz="4000" dirty="0">
                <a:solidFill>
                  <a:schemeClr val="folHlink"/>
                </a:solidFill>
              </a:rPr>
              <a:t>Business and Economics</a:t>
            </a:r>
            <a:r>
              <a:rPr lang="en-US" sz="4100" dirty="0">
                <a:solidFill>
                  <a:schemeClr val="folHlink"/>
                </a:solidFill>
              </a:rPr>
              <a:t> </a:t>
            </a:r>
            <a:br>
              <a:rPr lang="en-US" sz="4100" dirty="0">
                <a:solidFill>
                  <a:schemeClr val="folHlink"/>
                </a:solidFill>
              </a:rPr>
            </a:br>
            <a:r>
              <a:rPr lang="en-US" sz="2800" dirty="0">
                <a:solidFill>
                  <a:schemeClr val="folHlink"/>
                </a:solidFill>
              </a:rPr>
              <a:t>7</a:t>
            </a:r>
            <a:r>
              <a:rPr lang="en-US" sz="2800" baseline="30000" dirty="0">
                <a:solidFill>
                  <a:schemeClr val="folHlink"/>
                </a:solidFill>
              </a:rPr>
              <a:t>th</a:t>
            </a:r>
            <a:r>
              <a:rPr lang="en-US" sz="2800" dirty="0">
                <a:solidFill>
                  <a:schemeClr val="folHlink"/>
                </a:solidFill>
              </a:rPr>
              <a:t> Edition</a:t>
            </a:r>
          </a:p>
        </p:txBody>
      </p:sp>
      <p:sp>
        <p:nvSpPr>
          <p:cNvPr id="16388" name="Footer Placeholder 8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1638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76939D30-C021-41A6-B680-107B0DF19877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524000"/>
            <a:ext cx="8458200" cy="464820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spcBef>
                <a:spcPct val="40000"/>
              </a:spcBef>
              <a:buFont typeface="Wingdings" pitchFamily="2" charset="2"/>
              <a:buNone/>
            </a:pPr>
            <a:r>
              <a:rPr lang="en-US" sz="2400" b="1" smtClean="0"/>
              <a:t>After completing this chapter, you should be able to:</a:t>
            </a:r>
            <a:r>
              <a:rPr lang="en-US" smtClean="0"/>
              <a:t> </a:t>
            </a:r>
          </a:p>
          <a:p>
            <a:pPr>
              <a:lnSpc>
                <a:spcPts val="2600"/>
              </a:lnSpc>
            </a:pPr>
            <a:r>
              <a:rPr lang="en-US" sz="2400" smtClean="0"/>
              <a:t>Explain how decisions are often based on incomplete information </a:t>
            </a:r>
          </a:p>
          <a:p>
            <a:pPr>
              <a:lnSpc>
                <a:spcPts val="2600"/>
              </a:lnSpc>
            </a:pPr>
            <a:r>
              <a:rPr lang="en-US" sz="2400" smtClean="0"/>
              <a:t>Explain key definitions:</a:t>
            </a:r>
          </a:p>
          <a:p>
            <a:pPr lvl="1">
              <a:lnSpc>
                <a:spcPts val="2600"/>
              </a:lnSpc>
              <a:buFont typeface="Wingdings" pitchFamily="2" charset="2"/>
              <a:buNone/>
            </a:pPr>
            <a:r>
              <a:rPr lang="en-US" smtClean="0">
                <a:solidFill>
                  <a:schemeClr val="hlink"/>
                </a:solidFill>
                <a:sym typeface="Symbol" pitchFamily="18" charset="2"/>
              </a:rPr>
              <a:t> </a:t>
            </a:r>
            <a:r>
              <a:rPr lang="en-US" sz="2000" smtClean="0"/>
              <a:t>Population vs. Sample	 </a:t>
            </a:r>
          </a:p>
          <a:p>
            <a:pPr lvl="1">
              <a:lnSpc>
                <a:spcPts val="2600"/>
              </a:lnSpc>
              <a:buFont typeface="Wingdings" pitchFamily="2" charset="2"/>
              <a:buNone/>
            </a:pPr>
            <a:r>
              <a:rPr lang="en-US" sz="2000" smtClean="0">
                <a:solidFill>
                  <a:schemeClr val="hlink"/>
                </a:solidFill>
                <a:sym typeface="Symbol" pitchFamily="18" charset="2"/>
              </a:rPr>
              <a:t> </a:t>
            </a:r>
            <a:r>
              <a:rPr lang="en-US" sz="2000" smtClean="0">
                <a:sym typeface="Symbol" pitchFamily="18" charset="2"/>
              </a:rPr>
              <a:t>Parameter vs. Statistic</a:t>
            </a:r>
          </a:p>
          <a:p>
            <a:pPr lvl="1">
              <a:lnSpc>
                <a:spcPts val="2600"/>
              </a:lnSpc>
              <a:buFont typeface="Wingdings" pitchFamily="2" charset="2"/>
              <a:buNone/>
            </a:pPr>
            <a:r>
              <a:rPr lang="en-US" sz="2000" smtClean="0">
                <a:solidFill>
                  <a:schemeClr val="hlink"/>
                </a:solidFill>
                <a:sym typeface="Symbol" pitchFamily="18" charset="2"/>
              </a:rPr>
              <a:t> </a:t>
            </a:r>
            <a:r>
              <a:rPr lang="en-US" sz="2000" smtClean="0"/>
              <a:t>Descriptive vs. Inferential Statistics</a:t>
            </a:r>
          </a:p>
          <a:p>
            <a:pPr>
              <a:lnSpc>
                <a:spcPts val="2600"/>
              </a:lnSpc>
              <a:spcBef>
                <a:spcPct val="55000"/>
              </a:spcBef>
            </a:pPr>
            <a:r>
              <a:rPr lang="en-US" sz="2400" smtClean="0"/>
              <a:t>Describe random sampling</a:t>
            </a:r>
          </a:p>
          <a:p>
            <a:pPr>
              <a:lnSpc>
                <a:spcPts val="2600"/>
              </a:lnSpc>
            </a:pPr>
            <a:r>
              <a:rPr lang="en-US" sz="2400" smtClean="0"/>
              <a:t>Explain the difference between Descriptive and Inferential statistics</a:t>
            </a:r>
          </a:p>
          <a:p>
            <a:pPr>
              <a:lnSpc>
                <a:spcPts val="2600"/>
              </a:lnSpc>
            </a:pPr>
            <a:r>
              <a:rPr lang="en-US" sz="2400" smtClean="0"/>
              <a:t>Identify types of data and levels of measurement</a:t>
            </a:r>
          </a:p>
        </p:txBody>
      </p:sp>
      <p:sp>
        <p:nvSpPr>
          <p:cNvPr id="17411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17412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4DCB89B9-0730-4978-97D0-874F3486988D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1216025" y="492125"/>
            <a:ext cx="6200775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 anchor="b"/>
          <a:lstStyle/>
          <a:p>
            <a:pPr algn="ctr" defTabSz="852488">
              <a:defRPr/>
            </a:pPr>
            <a:r>
              <a:rPr lang="en-US" sz="4000" ker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Chapter Goals</a:t>
            </a:r>
            <a:endParaRPr lang="en-US" sz="4000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600200"/>
            <a:ext cx="8458200" cy="4648200"/>
          </a:xfrm>
        </p:spPr>
        <p:txBody>
          <a:bodyPr/>
          <a:lstStyle/>
          <a:p>
            <a:pPr eaLnBrk="1" hangingPunct="1">
              <a:spcBef>
                <a:spcPct val="40000"/>
              </a:spcBef>
              <a:buFont typeface="Wingdings" pitchFamily="2" charset="2"/>
              <a:buNone/>
            </a:pPr>
            <a:r>
              <a:rPr lang="en-US" sz="2400" b="1" dirty="0" smtClean="0"/>
              <a:t>After completing this chapter, you should be able to:</a:t>
            </a:r>
            <a:r>
              <a:rPr lang="en-US" dirty="0" smtClean="0"/>
              <a:t> </a:t>
            </a:r>
          </a:p>
          <a:p>
            <a:pPr eaLnBrk="1" hangingPunct="1">
              <a:spcBef>
                <a:spcPct val="0"/>
              </a:spcBef>
            </a:pPr>
            <a:r>
              <a:rPr lang="en-US" sz="2400" dirty="0" smtClean="0"/>
              <a:t>Create and interpret graphs to describe categorical variables:</a:t>
            </a:r>
          </a:p>
          <a:p>
            <a:pPr lvl="1" eaLnBrk="1" hangingPunct="1">
              <a:spcBef>
                <a:spcPct val="0"/>
              </a:spcBef>
            </a:pPr>
            <a:r>
              <a:rPr lang="en-US" sz="2000" dirty="0" smtClean="0"/>
              <a:t> frequency distribution, bar chart, pie chart, Pareto diagram</a:t>
            </a:r>
          </a:p>
          <a:p>
            <a:pPr eaLnBrk="1" hangingPunct="1">
              <a:spcBef>
                <a:spcPct val="0"/>
              </a:spcBef>
            </a:pPr>
            <a:r>
              <a:rPr lang="en-US" sz="2400" dirty="0" smtClean="0"/>
              <a:t>Create a line chart to describe time-series data</a:t>
            </a:r>
          </a:p>
          <a:p>
            <a:pPr eaLnBrk="1" hangingPunct="1">
              <a:spcBef>
                <a:spcPct val="0"/>
              </a:spcBef>
            </a:pPr>
            <a:r>
              <a:rPr lang="en-US" sz="2400" dirty="0" smtClean="0"/>
              <a:t>Create and interpret graphs to describe numerical variables:</a:t>
            </a:r>
          </a:p>
          <a:p>
            <a:pPr lvl="1" eaLnBrk="1" hangingPunct="1">
              <a:spcBef>
                <a:spcPct val="0"/>
              </a:spcBef>
            </a:pPr>
            <a:r>
              <a:rPr lang="en-US" sz="2000" dirty="0" smtClean="0"/>
              <a:t>frequency distribution, histogram, </a:t>
            </a:r>
            <a:r>
              <a:rPr lang="en-US" sz="2000" dirty="0" err="1" smtClean="0"/>
              <a:t>ogive</a:t>
            </a:r>
            <a:r>
              <a:rPr lang="en-US" sz="2000" dirty="0" smtClean="0"/>
              <a:t>, stem-and-leaf display</a:t>
            </a:r>
          </a:p>
          <a:p>
            <a:pPr eaLnBrk="1" hangingPunct="1">
              <a:spcBef>
                <a:spcPct val="0"/>
              </a:spcBef>
            </a:pPr>
            <a:r>
              <a:rPr lang="en-US" sz="2400" dirty="0" smtClean="0"/>
              <a:t>Construct and interpret graphs to describe relationships between variables:</a:t>
            </a:r>
          </a:p>
          <a:p>
            <a:pPr lvl="1" eaLnBrk="1" hangingPunct="1">
              <a:spcBef>
                <a:spcPct val="0"/>
              </a:spcBef>
            </a:pPr>
            <a:r>
              <a:rPr lang="en-US" sz="2000" dirty="0" smtClean="0"/>
              <a:t>Scatter plot, cross </a:t>
            </a:r>
            <a:r>
              <a:rPr lang="en-US" sz="2000" dirty="0" smtClean="0"/>
              <a:t>table</a:t>
            </a:r>
            <a:endParaRPr lang="en-US" sz="2000" dirty="0" smtClean="0"/>
          </a:p>
        </p:txBody>
      </p:sp>
      <p:sp>
        <p:nvSpPr>
          <p:cNvPr id="18435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18436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56B174CA-490E-4D06-B1A2-E36382B4BACA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1216025" y="492125"/>
            <a:ext cx="6200775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 anchor="b"/>
          <a:lstStyle/>
          <a:p>
            <a:pPr algn="ctr" defTabSz="852488">
              <a:defRPr/>
            </a:pPr>
            <a:r>
              <a:rPr lang="en-US" sz="4000" ker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Chapter Goals</a:t>
            </a:r>
            <a:endParaRPr lang="en-US" sz="4000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8438" name="Text Box 4"/>
          <p:cNvSpPr txBox="1">
            <a:spLocks noChangeArrowheads="1"/>
          </p:cNvSpPr>
          <p:nvPr/>
        </p:nvSpPr>
        <p:spPr bwMode="auto">
          <a:xfrm>
            <a:off x="7467600" y="1203325"/>
            <a:ext cx="152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i="1">
                <a:solidFill>
                  <a:schemeClr val="tx2"/>
                </a:solidFill>
              </a:rPr>
              <a:t>(continued)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Dealing with Uncertainty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b="1" smtClean="0">
                <a:solidFill>
                  <a:schemeClr val="bg2"/>
                </a:solidFill>
              </a:rPr>
              <a:t>Everyday decisions are based on incomplete information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b="1" smtClean="0">
              <a:solidFill>
                <a:schemeClr val="bg2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sz="2400" b="1" smtClean="0">
                <a:solidFill>
                  <a:schemeClr val="bg2"/>
                </a:solidFill>
              </a:rPr>
              <a:t>Consider: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200" b="1" smtClean="0">
              <a:solidFill>
                <a:schemeClr val="bg2"/>
              </a:solidFill>
            </a:endParaRPr>
          </a:p>
          <a:p>
            <a:pPr eaLnBrk="1" hangingPunct="1"/>
            <a:r>
              <a:rPr lang="en-US" sz="2400" smtClean="0"/>
              <a:t>Will the job market be strong when I graduate?</a:t>
            </a:r>
          </a:p>
          <a:p>
            <a:pPr eaLnBrk="1" hangingPunct="1"/>
            <a:r>
              <a:rPr lang="en-US" sz="2400" smtClean="0"/>
              <a:t>Will the price of Yahoo stock be higher in six months than it is now?</a:t>
            </a:r>
          </a:p>
          <a:p>
            <a:pPr eaLnBrk="1" hangingPunct="1"/>
            <a:r>
              <a:rPr lang="en-US" sz="2400" smtClean="0"/>
              <a:t>Will interest rates remain low for the rest of the year if the federal budget deficit is as high as predicted?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2400" b="1" smtClean="0"/>
          </a:p>
        </p:txBody>
      </p:sp>
      <p:sp>
        <p:nvSpPr>
          <p:cNvPr id="1946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1946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/>
              <a:t>Ch. 1-</a:t>
            </a:r>
            <a:fld id="{0965B3C9-E0D9-4937-A052-05FD70883163}" type="slidenum">
              <a:rPr lang="en-US" smtClean="0"/>
              <a:pPr defTabSz="852488"/>
              <a:t>4</a:t>
            </a:fld>
            <a:endParaRPr lang="en-US" smtClean="0"/>
          </a:p>
        </p:txBody>
      </p:sp>
      <p:sp>
        <p:nvSpPr>
          <p:cNvPr id="19462" name="TextBox 5"/>
          <p:cNvSpPr txBox="1">
            <a:spLocks noChangeArrowheads="1"/>
          </p:cNvSpPr>
          <p:nvPr/>
        </p:nvSpPr>
        <p:spPr bwMode="auto">
          <a:xfrm>
            <a:off x="457200" y="514350"/>
            <a:ext cx="76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1.1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Dealing with Uncertainty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b="1" smtClean="0">
                <a:solidFill>
                  <a:schemeClr val="bg2"/>
                </a:solidFill>
              </a:rPr>
              <a:t>Numbers and data are used to assist decision making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2400" b="1" smtClean="0">
              <a:solidFill>
                <a:schemeClr val="bg2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200" b="1" smtClean="0">
              <a:solidFill>
                <a:schemeClr val="bg2"/>
              </a:solidFill>
            </a:endParaRPr>
          </a:p>
          <a:p>
            <a:pPr eaLnBrk="1" hangingPunct="1"/>
            <a:r>
              <a:rPr lang="en-US" sz="2400" smtClean="0">
                <a:solidFill>
                  <a:srgbClr val="FF0000"/>
                </a:solidFill>
              </a:rPr>
              <a:t>Statistics</a:t>
            </a:r>
            <a:r>
              <a:rPr lang="en-US" sz="2400" smtClean="0"/>
              <a:t> is a tool to help </a:t>
            </a:r>
            <a:r>
              <a:rPr lang="en-US" sz="2400" smtClean="0">
                <a:solidFill>
                  <a:srgbClr val="3B58E9"/>
                </a:solidFill>
              </a:rPr>
              <a:t>process, summarize, analyze, and interpret</a:t>
            </a:r>
            <a:r>
              <a:rPr lang="en-US" sz="2400" smtClean="0"/>
              <a:t> data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2400" b="1" smtClean="0"/>
          </a:p>
        </p:txBody>
      </p:sp>
      <p:sp>
        <p:nvSpPr>
          <p:cNvPr id="2048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2048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/>
              <a:t>Ch. 1-</a:t>
            </a:r>
            <a:fld id="{8AC315A9-016A-4D6A-8796-7D0940EB459D}" type="slidenum">
              <a:rPr lang="en-US" smtClean="0"/>
              <a:pPr defTabSz="852488"/>
              <a:t>5</a:t>
            </a:fld>
            <a:endParaRPr lang="en-US" smtClean="0"/>
          </a:p>
        </p:txBody>
      </p:sp>
      <p:sp>
        <p:nvSpPr>
          <p:cNvPr id="20486" name="Text Box 4"/>
          <p:cNvSpPr txBox="1">
            <a:spLocks noChangeArrowheads="1"/>
          </p:cNvSpPr>
          <p:nvPr/>
        </p:nvSpPr>
        <p:spPr bwMode="auto">
          <a:xfrm>
            <a:off x="7467600" y="1203325"/>
            <a:ext cx="152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i="1">
                <a:solidFill>
                  <a:schemeClr val="tx2"/>
                </a:solidFill>
              </a:rPr>
              <a:t>(continued)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Key Definitions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sz="2400" smtClean="0"/>
              <a:t>A </a:t>
            </a:r>
            <a:r>
              <a:rPr lang="en-US" sz="2400" smtClean="0">
                <a:solidFill>
                  <a:schemeClr val="hlink"/>
                </a:solidFill>
              </a:rPr>
              <a:t>population</a:t>
            </a:r>
            <a:r>
              <a:rPr lang="en-US" sz="2400" smtClean="0"/>
              <a:t> is the collection of all items of interest or under investigation</a:t>
            </a:r>
          </a:p>
          <a:p>
            <a:pPr lvl="2" eaLnBrk="1" hangingPunct="1">
              <a:lnSpc>
                <a:spcPct val="110000"/>
              </a:lnSpc>
            </a:pPr>
            <a:r>
              <a:rPr lang="en-US" smtClean="0"/>
              <a:t>N  represents the population size</a:t>
            </a:r>
          </a:p>
          <a:p>
            <a:pPr eaLnBrk="1" hangingPunct="1">
              <a:lnSpc>
                <a:spcPct val="110000"/>
              </a:lnSpc>
            </a:pPr>
            <a:r>
              <a:rPr lang="en-US" sz="2400" smtClean="0"/>
              <a:t>A </a:t>
            </a:r>
            <a:r>
              <a:rPr lang="en-US" sz="2400" smtClean="0">
                <a:solidFill>
                  <a:schemeClr val="hlink"/>
                </a:solidFill>
              </a:rPr>
              <a:t>sample</a:t>
            </a:r>
            <a:r>
              <a:rPr lang="en-US" sz="2400" smtClean="0"/>
              <a:t> is an observed subset of the population</a:t>
            </a:r>
          </a:p>
          <a:p>
            <a:pPr lvl="2" eaLnBrk="1" hangingPunct="1">
              <a:lnSpc>
                <a:spcPct val="110000"/>
              </a:lnSpc>
            </a:pPr>
            <a:r>
              <a:rPr lang="en-US" smtClean="0"/>
              <a:t>n  represents the sample size</a:t>
            </a:r>
          </a:p>
          <a:p>
            <a:pPr lvl="1" eaLnBrk="1" hangingPunct="1">
              <a:lnSpc>
                <a:spcPct val="110000"/>
              </a:lnSpc>
              <a:buFont typeface="Wingdings" pitchFamily="2" charset="2"/>
              <a:buNone/>
            </a:pPr>
            <a:endParaRPr lang="en-US" smtClean="0"/>
          </a:p>
          <a:p>
            <a:pPr eaLnBrk="1" hangingPunct="1">
              <a:lnSpc>
                <a:spcPct val="110000"/>
              </a:lnSpc>
            </a:pPr>
            <a:r>
              <a:rPr lang="en-US" sz="2400" smtClean="0"/>
              <a:t>A </a:t>
            </a:r>
            <a:r>
              <a:rPr lang="en-US" sz="2400" smtClean="0">
                <a:solidFill>
                  <a:schemeClr val="hlink"/>
                </a:solidFill>
              </a:rPr>
              <a:t>parameter</a:t>
            </a:r>
            <a:r>
              <a:rPr lang="en-US" sz="2400" smtClean="0"/>
              <a:t> is a specific characteristic of a population</a:t>
            </a:r>
          </a:p>
          <a:p>
            <a:pPr eaLnBrk="1" hangingPunct="1">
              <a:lnSpc>
                <a:spcPct val="110000"/>
              </a:lnSpc>
            </a:pPr>
            <a:r>
              <a:rPr lang="en-US" sz="2400" smtClean="0"/>
              <a:t>A </a:t>
            </a:r>
            <a:r>
              <a:rPr lang="en-US" sz="2400" smtClean="0">
                <a:solidFill>
                  <a:schemeClr val="hlink"/>
                </a:solidFill>
              </a:rPr>
              <a:t>statistic</a:t>
            </a:r>
            <a:r>
              <a:rPr lang="en-US" sz="2400" smtClean="0"/>
              <a:t> is a specific characteristic of a sample</a:t>
            </a:r>
          </a:p>
        </p:txBody>
      </p:sp>
      <p:sp>
        <p:nvSpPr>
          <p:cNvPr id="2150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21509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/>
              <a:t>Ch. 1-</a:t>
            </a:r>
            <a:fld id="{DADF38DE-6D8F-4B89-8D7C-EF80A374DDB1}" type="slidenum">
              <a:rPr lang="en-US" smtClean="0"/>
              <a:pPr defTabSz="852488"/>
              <a:t>6</a:t>
            </a:fld>
            <a:endParaRPr lang="en-US" smtClean="0"/>
          </a:p>
        </p:txBody>
      </p:sp>
      <p:sp>
        <p:nvSpPr>
          <p:cNvPr id="21510" name="TextBox 5"/>
          <p:cNvSpPr txBox="1">
            <a:spLocks noChangeArrowheads="1"/>
          </p:cNvSpPr>
          <p:nvPr/>
        </p:nvSpPr>
        <p:spPr bwMode="auto">
          <a:xfrm>
            <a:off x="457200" y="514350"/>
            <a:ext cx="76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1.2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Population vs. Sample</a:t>
            </a:r>
          </a:p>
        </p:txBody>
      </p:sp>
      <p:sp>
        <p:nvSpPr>
          <p:cNvPr id="22531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2253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/>
              <a:t>Ch. 1-</a:t>
            </a:r>
            <a:fld id="{C881174D-AA12-46F4-A4D0-157DCE0F80B2}" type="slidenum">
              <a:rPr lang="en-US" smtClean="0"/>
              <a:pPr defTabSz="852488"/>
              <a:t>7</a:t>
            </a:fld>
            <a:endParaRPr lang="en-US" smtClean="0"/>
          </a:p>
        </p:txBody>
      </p:sp>
      <p:sp>
        <p:nvSpPr>
          <p:cNvPr id="22533" name="Oval 3"/>
          <p:cNvSpPr>
            <a:spLocks noChangeArrowheads="1"/>
          </p:cNvSpPr>
          <p:nvPr/>
        </p:nvSpPr>
        <p:spPr bwMode="auto">
          <a:xfrm>
            <a:off x="990600" y="2590800"/>
            <a:ext cx="3581400" cy="2667000"/>
          </a:xfrm>
          <a:prstGeom prst="ellipse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34" name="Oval 5"/>
          <p:cNvSpPr>
            <a:spLocks noChangeArrowheads="1"/>
          </p:cNvSpPr>
          <p:nvPr/>
        </p:nvSpPr>
        <p:spPr bwMode="auto">
          <a:xfrm>
            <a:off x="5638800" y="2895600"/>
            <a:ext cx="2286000" cy="2133600"/>
          </a:xfrm>
          <a:prstGeom prst="ellipse">
            <a:avLst/>
          </a:prstGeom>
          <a:noFill/>
          <a:ln w="31750">
            <a:solidFill>
              <a:schemeClr val="fol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35" name="Text Box 6"/>
          <p:cNvSpPr txBox="1">
            <a:spLocks noChangeArrowheads="1"/>
          </p:cNvSpPr>
          <p:nvPr/>
        </p:nvSpPr>
        <p:spPr bwMode="auto">
          <a:xfrm>
            <a:off x="1371600" y="2819400"/>
            <a:ext cx="31242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      a  b     c d </a:t>
            </a:r>
          </a:p>
          <a:p>
            <a:pPr>
              <a:spcBef>
                <a:spcPct val="50000"/>
              </a:spcBef>
            </a:pPr>
            <a:r>
              <a:rPr lang="en-US"/>
              <a:t>ef   gh i  jk l   m  n</a:t>
            </a:r>
          </a:p>
          <a:p>
            <a:pPr>
              <a:spcBef>
                <a:spcPct val="50000"/>
              </a:spcBef>
            </a:pPr>
            <a:r>
              <a:rPr lang="en-US"/>
              <a:t>  o  p q   rs  t  u v  w</a:t>
            </a:r>
          </a:p>
          <a:p>
            <a:pPr>
              <a:spcBef>
                <a:spcPct val="50000"/>
              </a:spcBef>
            </a:pPr>
            <a:r>
              <a:rPr lang="en-US"/>
              <a:t>      x   y      z</a:t>
            </a:r>
          </a:p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2536" name="Text Box 7"/>
          <p:cNvSpPr txBox="1">
            <a:spLocks noChangeArrowheads="1"/>
          </p:cNvSpPr>
          <p:nvPr/>
        </p:nvSpPr>
        <p:spPr bwMode="auto">
          <a:xfrm>
            <a:off x="1905000" y="1905000"/>
            <a:ext cx="2209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/>
              <a:t>Population</a:t>
            </a:r>
          </a:p>
        </p:txBody>
      </p:sp>
      <p:sp>
        <p:nvSpPr>
          <p:cNvPr id="22537" name="Text Box 8"/>
          <p:cNvSpPr txBox="1">
            <a:spLocks noChangeArrowheads="1"/>
          </p:cNvSpPr>
          <p:nvPr/>
        </p:nvSpPr>
        <p:spPr bwMode="auto">
          <a:xfrm>
            <a:off x="6096000" y="1905000"/>
            <a:ext cx="1981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chemeClr val="folHlink"/>
                </a:solidFill>
              </a:rPr>
              <a:t>Sample</a:t>
            </a:r>
          </a:p>
        </p:txBody>
      </p: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1143000" y="5410200"/>
            <a:ext cx="35052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Values calculated using population data are called </a:t>
            </a:r>
            <a:r>
              <a:rPr lang="en-US" sz="2000">
                <a:solidFill>
                  <a:schemeClr val="hlink"/>
                </a:solidFill>
              </a:rPr>
              <a:t>parameters</a:t>
            </a:r>
          </a:p>
        </p:txBody>
      </p:sp>
      <p:sp>
        <p:nvSpPr>
          <p:cNvPr id="22539" name="Text Box 11"/>
          <p:cNvSpPr txBox="1">
            <a:spLocks noChangeArrowheads="1"/>
          </p:cNvSpPr>
          <p:nvPr/>
        </p:nvSpPr>
        <p:spPr bwMode="auto">
          <a:xfrm>
            <a:off x="5334000" y="5410200"/>
            <a:ext cx="33528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Values computed from sample data are called </a:t>
            </a:r>
            <a:r>
              <a:rPr lang="en-US" sz="2000">
                <a:solidFill>
                  <a:schemeClr val="hlink"/>
                </a:solidFill>
              </a:rPr>
              <a:t>statistics</a:t>
            </a:r>
          </a:p>
        </p:txBody>
      </p:sp>
      <p:sp>
        <p:nvSpPr>
          <p:cNvPr id="22540" name="Text Box 9"/>
          <p:cNvSpPr txBox="1">
            <a:spLocks noChangeArrowheads="1"/>
          </p:cNvSpPr>
          <p:nvPr/>
        </p:nvSpPr>
        <p:spPr bwMode="auto">
          <a:xfrm>
            <a:off x="5715000" y="2895600"/>
            <a:ext cx="31242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       </a:t>
            </a:r>
            <a:r>
              <a:rPr lang="en-US">
                <a:solidFill>
                  <a:schemeClr val="folHlink"/>
                </a:solidFill>
              </a:rPr>
              <a:t>b     c  </a:t>
            </a:r>
          </a:p>
          <a:p>
            <a:pPr>
              <a:spcBef>
                <a:spcPct val="50000"/>
              </a:spcBef>
            </a:pPr>
            <a:r>
              <a:rPr lang="en-US">
                <a:solidFill>
                  <a:schemeClr val="folHlink"/>
                </a:solidFill>
              </a:rPr>
              <a:t>     g i         n</a:t>
            </a:r>
          </a:p>
          <a:p>
            <a:pPr>
              <a:spcBef>
                <a:spcPct val="50000"/>
              </a:spcBef>
            </a:pPr>
            <a:r>
              <a:rPr lang="en-US">
                <a:solidFill>
                  <a:schemeClr val="folHlink"/>
                </a:solidFill>
              </a:rPr>
              <a:t>  o      r     u</a:t>
            </a:r>
          </a:p>
          <a:p>
            <a:pPr>
              <a:spcBef>
                <a:spcPct val="50000"/>
              </a:spcBef>
            </a:pPr>
            <a:r>
              <a:rPr lang="en-US">
                <a:solidFill>
                  <a:schemeClr val="folHlink"/>
                </a:solidFill>
              </a:rPr>
              <a:t>         y</a:t>
            </a:r>
            <a:r>
              <a:rPr lang="en-US"/>
              <a:t>      </a:t>
            </a:r>
          </a:p>
          <a:p>
            <a:pPr>
              <a:spcBef>
                <a:spcPct val="50000"/>
              </a:spcBef>
            </a:pPr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Examples of Populations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lang="en-US" dirty="0" smtClean="0"/>
              <a:t>Names of all registered voters in the </a:t>
            </a:r>
            <a:r>
              <a:rPr lang="en-US" dirty="0" smtClean="0"/>
              <a:t>Canada</a:t>
            </a:r>
            <a:endParaRPr lang="en-US" dirty="0" smtClean="0"/>
          </a:p>
          <a:p>
            <a:pPr eaLnBrk="1" hangingPunct="1">
              <a:lnSpc>
                <a:spcPct val="120000"/>
              </a:lnSpc>
            </a:pPr>
            <a:r>
              <a:rPr lang="en-US" dirty="0" smtClean="0"/>
              <a:t>Incomes of all families living in </a:t>
            </a:r>
            <a:r>
              <a:rPr lang="en-US" dirty="0" smtClean="0"/>
              <a:t>Ottawa</a:t>
            </a:r>
            <a:endParaRPr lang="en-US" dirty="0" smtClean="0"/>
          </a:p>
          <a:p>
            <a:pPr eaLnBrk="1" hangingPunct="1">
              <a:lnSpc>
                <a:spcPct val="120000"/>
              </a:lnSpc>
            </a:pPr>
            <a:r>
              <a:rPr lang="en-US" dirty="0" smtClean="0"/>
              <a:t>Annual returns of all stocks traded on the </a:t>
            </a:r>
            <a:r>
              <a:rPr lang="en-US" dirty="0" smtClean="0"/>
              <a:t>Toronto </a:t>
            </a:r>
            <a:r>
              <a:rPr lang="en-US" dirty="0" smtClean="0"/>
              <a:t>Stock Exchange</a:t>
            </a:r>
          </a:p>
          <a:p>
            <a:pPr eaLnBrk="1" hangingPunct="1">
              <a:lnSpc>
                <a:spcPct val="120000"/>
              </a:lnSpc>
            </a:pPr>
            <a:r>
              <a:rPr lang="en-US" dirty="0" smtClean="0"/>
              <a:t>Grade point averages of all the students in your university</a:t>
            </a:r>
          </a:p>
          <a:p>
            <a:pPr eaLnBrk="1" hangingPunct="1"/>
            <a:endParaRPr lang="en-US" dirty="0" smtClean="0"/>
          </a:p>
        </p:txBody>
      </p:sp>
      <p:sp>
        <p:nvSpPr>
          <p:cNvPr id="2355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2355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/>
              <a:t>Ch. 1-</a:t>
            </a:r>
            <a:fld id="{E177A13B-042A-4AB8-8B24-8572F32CE592}" type="slidenum">
              <a:rPr lang="en-US" smtClean="0"/>
              <a:pPr defTabSz="852488"/>
              <a:t>8</a:t>
            </a:fld>
            <a:endParaRPr lang="en-US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Random Sampling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mtClean="0">
                <a:solidFill>
                  <a:schemeClr val="hlink"/>
                </a:solidFill>
              </a:rPr>
              <a:t>Simple random sampling</a:t>
            </a:r>
            <a:r>
              <a:rPr lang="en-US" smtClean="0"/>
              <a:t> is a procedure in which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smtClean="0"/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each member of the population is chosen strictly by chance,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each member of the population is equally likely to be chosen, 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every possible sample of  n  objects is equally likely to be chosen</a:t>
            </a:r>
          </a:p>
          <a:p>
            <a:pPr eaLnBrk="1" hangingPunct="1">
              <a:lnSpc>
                <a:spcPct val="90000"/>
              </a:lnSpc>
            </a:pPr>
            <a:endParaRPr lang="en-US" sz="24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mtClean="0"/>
              <a:t>The resulting sample is called a </a:t>
            </a:r>
            <a:r>
              <a:rPr lang="en-US" smtClean="0">
                <a:solidFill>
                  <a:schemeClr val="hlink"/>
                </a:solidFill>
              </a:rPr>
              <a:t>random sample</a:t>
            </a:r>
            <a:endParaRPr lang="en-US" smtClean="0"/>
          </a:p>
        </p:txBody>
      </p:sp>
      <p:sp>
        <p:nvSpPr>
          <p:cNvPr id="2458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2458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/>
              <a:t>Ch. 1-</a:t>
            </a:r>
            <a:fld id="{30645B4A-3BD8-42FB-8A78-70566F48D2FA}" type="slidenum">
              <a:rPr lang="en-US" smtClean="0"/>
              <a:pPr defTabSz="852488"/>
              <a:t>9</a:t>
            </a:fld>
            <a:endParaRPr lang="en-US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228600"/>
            <a:ext cx="7764462" cy="990600"/>
          </a:xfrm>
        </p:spPr>
        <p:txBody>
          <a:bodyPr/>
          <a:lstStyle/>
          <a:p>
            <a:pPr eaLnBrk="1" hangingPunct="1"/>
            <a:r>
              <a:rPr lang="en-US" sz="3600" smtClean="0"/>
              <a:t>Descriptive and Inferential Statistics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sz="3200" smtClean="0"/>
              <a:t>Two branches of statistics:</a:t>
            </a:r>
          </a:p>
          <a:p>
            <a:pPr eaLnBrk="1" hangingPunct="1">
              <a:lnSpc>
                <a:spcPct val="110000"/>
              </a:lnSpc>
            </a:pPr>
            <a:r>
              <a:rPr lang="en-US" sz="3200" smtClean="0">
                <a:solidFill>
                  <a:schemeClr val="tx2"/>
                </a:solidFill>
              </a:rPr>
              <a:t>Descriptive statistics</a:t>
            </a:r>
          </a:p>
          <a:p>
            <a:pPr lvl="1" eaLnBrk="1" hangingPunct="1">
              <a:lnSpc>
                <a:spcPct val="110000"/>
              </a:lnSpc>
            </a:pPr>
            <a:r>
              <a:rPr lang="en-US" smtClean="0"/>
              <a:t>Graphical and numerical procedures to summarize and process data</a:t>
            </a:r>
          </a:p>
          <a:p>
            <a:pPr eaLnBrk="1" hangingPunct="1">
              <a:lnSpc>
                <a:spcPct val="120000"/>
              </a:lnSpc>
            </a:pPr>
            <a:r>
              <a:rPr lang="en-US" sz="3200" smtClean="0">
                <a:solidFill>
                  <a:schemeClr val="tx2"/>
                </a:solidFill>
              </a:rPr>
              <a:t>Inferential statistics</a:t>
            </a:r>
          </a:p>
          <a:p>
            <a:pPr lvl="1" eaLnBrk="1" hangingPunct="1">
              <a:lnSpc>
                <a:spcPct val="120000"/>
              </a:lnSpc>
            </a:pPr>
            <a:r>
              <a:rPr lang="en-US" smtClean="0"/>
              <a:t>Using data to make predictions, forecasts, and estimates to assist decision making</a:t>
            </a:r>
            <a:endParaRPr lang="en-US" sz="2000" smtClean="0"/>
          </a:p>
        </p:txBody>
      </p:sp>
      <p:sp>
        <p:nvSpPr>
          <p:cNvPr id="2560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2560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/>
              <a:t>Ch. 1-</a:t>
            </a:r>
            <a:fld id="{5D27F0EE-0B8E-447B-A4F5-D675BA603193}" type="slidenum">
              <a:rPr lang="en-US" smtClean="0"/>
              <a:pPr defTabSz="852488"/>
              <a:t>10</a:t>
            </a:fld>
            <a:endParaRPr lang="en-US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Descriptive Statistics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828800"/>
            <a:ext cx="8077200" cy="4532313"/>
          </a:xfrm>
        </p:spPr>
        <p:txBody>
          <a:bodyPr/>
          <a:lstStyle/>
          <a:p>
            <a:pPr eaLnBrk="1" hangingPunct="1">
              <a:lnSpc>
                <a:spcPct val="130000"/>
              </a:lnSpc>
            </a:pPr>
            <a:r>
              <a:rPr lang="en-US" sz="3200" smtClean="0"/>
              <a:t>Collect data</a:t>
            </a:r>
          </a:p>
          <a:p>
            <a:pPr lvl="1" eaLnBrk="1" hangingPunct="1">
              <a:lnSpc>
                <a:spcPct val="130000"/>
              </a:lnSpc>
            </a:pPr>
            <a:r>
              <a:rPr lang="en-US" sz="2700" smtClean="0"/>
              <a:t>e.g., Survey</a:t>
            </a:r>
          </a:p>
          <a:p>
            <a:pPr eaLnBrk="1" hangingPunct="1">
              <a:lnSpc>
                <a:spcPct val="130000"/>
              </a:lnSpc>
            </a:pPr>
            <a:r>
              <a:rPr lang="en-US" sz="3200" smtClean="0"/>
              <a:t>Present data</a:t>
            </a:r>
          </a:p>
          <a:p>
            <a:pPr lvl="1" eaLnBrk="1" hangingPunct="1">
              <a:lnSpc>
                <a:spcPct val="130000"/>
              </a:lnSpc>
            </a:pPr>
            <a:r>
              <a:rPr lang="en-US" sz="2700" smtClean="0"/>
              <a:t>e.g., Tables and graphs</a:t>
            </a:r>
          </a:p>
          <a:p>
            <a:pPr eaLnBrk="1" hangingPunct="1">
              <a:lnSpc>
                <a:spcPct val="130000"/>
              </a:lnSpc>
            </a:pPr>
            <a:r>
              <a:rPr lang="en-US" sz="3200" smtClean="0"/>
              <a:t>Summarize data</a:t>
            </a:r>
          </a:p>
          <a:p>
            <a:pPr lvl="1" eaLnBrk="1" hangingPunct="1">
              <a:lnSpc>
                <a:spcPct val="130000"/>
              </a:lnSpc>
            </a:pPr>
            <a:r>
              <a:rPr lang="en-US" sz="2700" smtClean="0"/>
              <a:t>e.g., Sample mean =</a:t>
            </a:r>
            <a:r>
              <a:rPr lang="en-US" sz="2800" smtClean="0"/>
              <a:t> </a:t>
            </a:r>
          </a:p>
        </p:txBody>
      </p:sp>
      <p:sp>
        <p:nvSpPr>
          <p:cNvPr id="103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103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/>
              <a:t>Ch. 1-</a:t>
            </a:r>
            <a:fld id="{318923E2-F432-4038-9A9B-1C7FEB45ED30}" type="slidenum">
              <a:rPr lang="en-US" smtClean="0"/>
              <a:pPr defTabSz="852488"/>
              <a:t>11</a:t>
            </a:fld>
            <a:endParaRPr lang="en-US" smtClean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4876800" y="5105400"/>
          <a:ext cx="887413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Equation" r:id="rId4" imgW="419040" imgH="431640" progId="Equation.DSMT4">
                  <p:embed/>
                </p:oleObj>
              </mc:Choice>
              <mc:Fallback>
                <p:oleObj name="Equation" r:id="rId4" imgW="419040" imgH="43164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6800" y="5105400"/>
                        <a:ext cx="887413" cy="914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3">
            <a:hlinkClick r:id="" action="ppaction://ole?verb=0"/>
          </p:cNvPr>
          <p:cNvGraphicFramePr>
            <a:graphicFrameLocks/>
          </p:cNvGraphicFramePr>
          <p:nvPr/>
        </p:nvGraphicFramePr>
        <p:xfrm>
          <a:off x="5638800" y="3906838"/>
          <a:ext cx="1803400" cy="1274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Clip" r:id="rId6" imgW="1801800" imgH="1272960" progId="MS_ClipArt_Gallery.2">
                  <p:embed/>
                </p:oleObj>
              </mc:Choice>
              <mc:Fallback>
                <p:oleObj name="Clip" r:id="rId6" imgW="1801800" imgH="1272960" progId="MS_ClipArt_Gallery.2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8800" y="3906838"/>
                        <a:ext cx="1803400" cy="1274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2" name="Line 7"/>
          <p:cNvSpPr>
            <a:spLocks noChangeShapeType="1"/>
          </p:cNvSpPr>
          <p:nvPr/>
        </p:nvSpPr>
        <p:spPr bwMode="auto">
          <a:xfrm>
            <a:off x="7010400" y="3678238"/>
            <a:ext cx="1588" cy="9906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1033" name="Line 8"/>
          <p:cNvSpPr>
            <a:spLocks noChangeShapeType="1"/>
          </p:cNvSpPr>
          <p:nvPr/>
        </p:nvSpPr>
        <p:spPr bwMode="auto">
          <a:xfrm>
            <a:off x="7010400" y="4668838"/>
            <a:ext cx="1600200" cy="1587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1034" name="Rectangle 9"/>
          <p:cNvSpPr>
            <a:spLocks noChangeArrowheads="1"/>
          </p:cNvSpPr>
          <p:nvPr/>
        </p:nvSpPr>
        <p:spPr bwMode="auto">
          <a:xfrm>
            <a:off x="7239000" y="4211638"/>
            <a:ext cx="152400" cy="45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35" name="Rectangle 10"/>
          <p:cNvSpPr>
            <a:spLocks noChangeArrowheads="1"/>
          </p:cNvSpPr>
          <p:nvPr/>
        </p:nvSpPr>
        <p:spPr bwMode="auto">
          <a:xfrm>
            <a:off x="7391400" y="4287838"/>
            <a:ext cx="1524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36" name="Rectangle 11"/>
          <p:cNvSpPr>
            <a:spLocks noChangeArrowheads="1"/>
          </p:cNvSpPr>
          <p:nvPr/>
        </p:nvSpPr>
        <p:spPr bwMode="auto">
          <a:xfrm>
            <a:off x="7543800" y="3983038"/>
            <a:ext cx="152400" cy="685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37" name="Rectangle 12"/>
          <p:cNvSpPr>
            <a:spLocks noChangeArrowheads="1"/>
          </p:cNvSpPr>
          <p:nvPr/>
        </p:nvSpPr>
        <p:spPr bwMode="auto">
          <a:xfrm>
            <a:off x="7696200" y="4059238"/>
            <a:ext cx="152400" cy="609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38" name="Rectangle 13"/>
          <p:cNvSpPr>
            <a:spLocks noChangeArrowheads="1"/>
          </p:cNvSpPr>
          <p:nvPr/>
        </p:nvSpPr>
        <p:spPr bwMode="auto">
          <a:xfrm>
            <a:off x="7848600" y="4211638"/>
            <a:ext cx="152400" cy="45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39" name="Rectangle 14"/>
          <p:cNvSpPr>
            <a:spLocks noChangeArrowheads="1"/>
          </p:cNvSpPr>
          <p:nvPr/>
        </p:nvSpPr>
        <p:spPr bwMode="auto">
          <a:xfrm>
            <a:off x="8001000" y="4440238"/>
            <a:ext cx="152400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40" name="Rectangle 15"/>
          <p:cNvSpPr>
            <a:spLocks noChangeArrowheads="1"/>
          </p:cNvSpPr>
          <p:nvPr/>
        </p:nvSpPr>
        <p:spPr bwMode="auto">
          <a:xfrm>
            <a:off x="7086600" y="4440238"/>
            <a:ext cx="152400" cy="228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41" name="Rectangle 16"/>
          <p:cNvSpPr>
            <a:spLocks noChangeArrowheads="1"/>
          </p:cNvSpPr>
          <p:nvPr/>
        </p:nvSpPr>
        <p:spPr bwMode="auto">
          <a:xfrm>
            <a:off x="8153400" y="4516438"/>
            <a:ext cx="152400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1042" name="Picture 17" descr="j0283537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114800" y="2209800"/>
            <a:ext cx="990600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3" name="Picture 20" descr="check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648200" y="2743200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4" name="Picture 21" descr="check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724400" y="2895600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5" name="Picture 22" descr="check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572000" y="2590800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Inferential Statistics</a:t>
            </a:r>
          </a:p>
        </p:txBody>
      </p:sp>
      <p:sp>
        <p:nvSpPr>
          <p:cNvPr id="2662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2662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/>
              <a:t>Ch. 1-</a:t>
            </a:r>
            <a:fld id="{5B145168-3588-47B2-9539-CC0B3F808DD5}" type="slidenum">
              <a:rPr lang="en-US" smtClean="0"/>
              <a:pPr defTabSz="852488"/>
              <a:t>12</a:t>
            </a:fld>
            <a:endParaRPr lang="en-US" smtClean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85800" y="1676400"/>
            <a:ext cx="5029200" cy="453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5342" tIns="42672" rIns="85342" bIns="42672"/>
          <a:lstStyle/>
          <a:p>
            <a:pPr marL="320675" indent="-320675" defTabSz="852488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lang="en-US" kern="0" dirty="0">
                <a:latin typeface="+mn-lt"/>
              </a:rPr>
              <a:t>Estimation</a:t>
            </a:r>
          </a:p>
          <a:p>
            <a:pPr marL="693738" lvl="1" indent="-268288" defTabSz="852488">
              <a:lnSpc>
                <a:spcPct val="110000"/>
              </a:lnSpc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/>
            </a:pPr>
            <a:r>
              <a:rPr lang="en-US" sz="2300" kern="0" dirty="0">
                <a:latin typeface="+mn-lt"/>
              </a:rPr>
              <a:t>e.g., Estimate the population mean weight using the sample mean weight</a:t>
            </a:r>
          </a:p>
          <a:p>
            <a:pPr marL="320675" indent="-320675" defTabSz="852488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lang="en-US" kern="0" dirty="0">
                <a:latin typeface="+mn-lt"/>
              </a:rPr>
              <a:t>Hypothesis testing</a:t>
            </a:r>
          </a:p>
          <a:p>
            <a:pPr marL="693738" lvl="1" indent="-268288" defTabSz="852488">
              <a:lnSpc>
                <a:spcPct val="110000"/>
              </a:lnSpc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/>
            </a:pPr>
            <a:r>
              <a:rPr lang="en-US" sz="2300" kern="0" dirty="0">
                <a:latin typeface="+mn-lt"/>
              </a:rPr>
              <a:t>e.g., Test the claim that the population mean weight is 140 pounds</a:t>
            </a:r>
          </a:p>
        </p:txBody>
      </p:sp>
      <p:sp>
        <p:nvSpPr>
          <p:cNvPr id="26630" name="Rectangle 4"/>
          <p:cNvSpPr>
            <a:spLocks noChangeArrowheads="1"/>
          </p:cNvSpPr>
          <p:nvPr/>
        </p:nvSpPr>
        <p:spPr bwMode="auto">
          <a:xfrm>
            <a:off x="990600" y="5553075"/>
            <a:ext cx="7772400" cy="977900"/>
          </a:xfrm>
          <a:prstGeom prst="rect">
            <a:avLst/>
          </a:prstGeom>
          <a:solidFill>
            <a:srgbClr val="CBDDF7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000066"/>
                </a:solidFill>
              </a:rPr>
              <a:t>Inference is the process of drawing conclusions or making decisions about a </a:t>
            </a:r>
            <a:r>
              <a:rPr lang="en-US" b="1">
                <a:solidFill>
                  <a:schemeClr val="folHlink"/>
                </a:solidFill>
              </a:rPr>
              <a:t>population</a:t>
            </a:r>
            <a:r>
              <a:rPr lang="en-US" b="1">
                <a:solidFill>
                  <a:schemeClr val="bg2"/>
                </a:solidFill>
              </a:rPr>
              <a:t> </a:t>
            </a:r>
            <a:r>
              <a:rPr lang="en-US" b="1">
                <a:solidFill>
                  <a:srgbClr val="000066"/>
                </a:solidFill>
              </a:rPr>
              <a:t>based on </a:t>
            </a:r>
            <a:r>
              <a:rPr lang="en-US" b="1">
                <a:solidFill>
                  <a:srgbClr val="FF0000"/>
                </a:solidFill>
              </a:rPr>
              <a:t>sample</a:t>
            </a:r>
            <a:r>
              <a:rPr lang="en-US" b="1">
                <a:solidFill>
                  <a:srgbClr val="000066"/>
                </a:solidFill>
              </a:rPr>
              <a:t> results</a:t>
            </a:r>
          </a:p>
        </p:txBody>
      </p:sp>
      <p:pic>
        <p:nvPicPr>
          <p:cNvPr id="26631" name="Picture 5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0" y="1905000"/>
            <a:ext cx="3124200" cy="3048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Types of Data</a:t>
            </a:r>
          </a:p>
        </p:txBody>
      </p:sp>
      <p:graphicFrame>
        <p:nvGraphicFramePr>
          <p:cNvPr id="2" name="Diagram 1"/>
          <p:cNvGraphicFramePr/>
          <p:nvPr/>
        </p:nvGraphicFramePr>
        <p:xfrm>
          <a:off x="533400" y="1447800"/>
          <a:ext cx="7315200" cy="381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062" name="Text Box 14"/>
          <p:cNvSpPr txBox="1">
            <a:spLocks noChangeArrowheads="1"/>
          </p:cNvSpPr>
          <p:nvPr/>
        </p:nvSpPr>
        <p:spPr bwMode="auto">
          <a:xfrm>
            <a:off x="1066800" y="4267200"/>
            <a:ext cx="2514600" cy="1722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85342" tIns="42672" rIns="85342" bIns="42672"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1400" b="1">
                <a:solidFill>
                  <a:schemeClr val="folHlink"/>
                </a:solidFill>
              </a:rPr>
              <a:t>Examples:</a:t>
            </a:r>
          </a:p>
          <a:p>
            <a:pPr marL="342900" indent="-342900">
              <a:spcBef>
                <a:spcPct val="5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sz="1400" b="1">
                <a:solidFill>
                  <a:schemeClr val="folHlink"/>
                </a:solidFill>
              </a:rPr>
              <a:t>Marital Status</a:t>
            </a:r>
          </a:p>
          <a:p>
            <a:pPr marL="342900" indent="-342900">
              <a:spcBef>
                <a:spcPct val="1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sz="1400" b="1">
                <a:solidFill>
                  <a:schemeClr val="folHlink"/>
                </a:solidFill>
              </a:rPr>
              <a:t>Are you registered to vote?</a:t>
            </a:r>
          </a:p>
          <a:p>
            <a:pPr marL="342900" indent="-342900"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sz="1400" b="1">
                <a:solidFill>
                  <a:schemeClr val="folHlink"/>
                </a:solidFill>
              </a:rPr>
              <a:t>Eye Color</a:t>
            </a:r>
          </a:p>
          <a:p>
            <a:pPr marL="342900" indent="-342900">
              <a:spcBef>
                <a:spcPct val="1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1400" b="1">
                <a:solidFill>
                  <a:srgbClr val="00B283"/>
                </a:solidFill>
              </a:rPr>
              <a:t>      </a:t>
            </a:r>
            <a:r>
              <a:rPr lang="en-US" sz="1400" b="1"/>
              <a:t>(Defined categories or groups)</a:t>
            </a:r>
          </a:p>
        </p:txBody>
      </p:sp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3810000" y="5181600"/>
            <a:ext cx="2286000" cy="1084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85342" tIns="42672" rIns="85342" bIns="42672"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1400" b="1">
                <a:solidFill>
                  <a:schemeClr val="folHlink"/>
                </a:solidFill>
              </a:rPr>
              <a:t>Examples:</a:t>
            </a:r>
          </a:p>
          <a:p>
            <a:pPr marL="342900" indent="-342900">
              <a:spcBef>
                <a:spcPct val="5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sz="1400" b="1">
                <a:solidFill>
                  <a:schemeClr val="folHlink"/>
                </a:solidFill>
              </a:rPr>
              <a:t>Number of Children</a:t>
            </a:r>
          </a:p>
          <a:p>
            <a:pPr marL="342900" indent="-342900">
              <a:spcBef>
                <a:spcPct val="1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sz="1400" b="1">
                <a:solidFill>
                  <a:schemeClr val="folHlink"/>
                </a:solidFill>
              </a:rPr>
              <a:t>Defects per hour</a:t>
            </a:r>
          </a:p>
          <a:p>
            <a:pPr marL="342900" indent="-342900">
              <a:spcBef>
                <a:spcPct val="1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1400" b="1">
                <a:solidFill>
                  <a:srgbClr val="F983C1"/>
                </a:solidFill>
              </a:rPr>
              <a:t>      </a:t>
            </a:r>
            <a:r>
              <a:rPr lang="en-US" sz="1400" b="1"/>
              <a:t>(Counted items)</a:t>
            </a:r>
          </a:p>
        </p:txBody>
      </p:sp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6248400" y="5181600"/>
            <a:ext cx="2743200" cy="1084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85342" tIns="42672" rIns="85342" bIns="42672"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1400" b="1">
                <a:solidFill>
                  <a:schemeClr val="folHlink"/>
                </a:solidFill>
              </a:rPr>
              <a:t>Examples:</a:t>
            </a:r>
          </a:p>
          <a:p>
            <a:pPr marL="342900" indent="-342900">
              <a:spcBef>
                <a:spcPct val="5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sz="1400" b="1">
                <a:solidFill>
                  <a:schemeClr val="folHlink"/>
                </a:solidFill>
              </a:rPr>
              <a:t>Weight</a:t>
            </a:r>
          </a:p>
          <a:p>
            <a:pPr marL="342900" indent="-342900">
              <a:spcBef>
                <a:spcPct val="1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sz="1400" b="1">
                <a:solidFill>
                  <a:schemeClr val="folHlink"/>
                </a:solidFill>
              </a:rPr>
              <a:t>Voltage</a:t>
            </a:r>
          </a:p>
          <a:p>
            <a:pPr marL="342900" indent="-342900">
              <a:spcBef>
                <a:spcPct val="1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1400" b="1">
                <a:solidFill>
                  <a:srgbClr val="F983C1"/>
                </a:solidFill>
              </a:rPr>
              <a:t>    </a:t>
            </a:r>
            <a:r>
              <a:rPr lang="en-US" sz="1400" b="1"/>
              <a:t>(Measured characteristics)</a:t>
            </a:r>
          </a:p>
        </p:txBody>
      </p:sp>
      <p:sp>
        <p:nvSpPr>
          <p:cNvPr id="2065" name="Footer Placeholder 7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2066" name="Slide Number Placeholder 8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9204B6FE-BCBC-4504-B510-A6300A8DAC6E}" type="slidenum">
              <a:rPr lang="en-US" smtClean="0"/>
              <a:pPr/>
              <a:t>13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152400"/>
            <a:ext cx="7010400" cy="1143000"/>
          </a:xfrm>
        </p:spPr>
        <p:txBody>
          <a:bodyPr/>
          <a:lstStyle/>
          <a:p>
            <a:pPr defTabSz="914400" eaLnBrk="1" hangingPunct="1">
              <a:lnSpc>
                <a:spcPct val="80000"/>
              </a:lnSpc>
            </a:pPr>
            <a:r>
              <a:rPr lang="en-US" smtClean="0"/>
              <a:t>Graphical </a:t>
            </a:r>
            <a:br>
              <a:rPr lang="en-US" smtClean="0"/>
            </a:br>
            <a:r>
              <a:rPr lang="en-US" smtClean="0"/>
              <a:t>Presentation of Data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828800"/>
            <a:ext cx="7772400" cy="4572000"/>
          </a:xfrm>
        </p:spPr>
        <p:txBody>
          <a:bodyPr/>
          <a:lstStyle/>
          <a:p>
            <a:pPr marL="342900" indent="-342900" defTabSz="914400" eaLnBrk="1" hangingPunct="1"/>
            <a:r>
              <a:rPr lang="en-US" smtClean="0"/>
              <a:t>Data in </a:t>
            </a:r>
            <a:r>
              <a:rPr lang="en-US" smtClean="0">
                <a:solidFill>
                  <a:schemeClr val="folHlink"/>
                </a:solidFill>
              </a:rPr>
              <a:t>raw form</a:t>
            </a:r>
            <a:r>
              <a:rPr lang="en-US" smtClean="0"/>
              <a:t> are usually not easy to use for decision making</a:t>
            </a:r>
          </a:p>
          <a:p>
            <a:pPr marL="342900" indent="-342900" defTabSz="914400" eaLnBrk="1" hangingPunct="1"/>
            <a:endParaRPr lang="en-US" sz="1000" smtClean="0"/>
          </a:p>
          <a:p>
            <a:pPr marL="342900" indent="-342900" defTabSz="914400" eaLnBrk="1" hangingPunct="1"/>
            <a:r>
              <a:rPr lang="en-US" smtClean="0"/>
              <a:t>Some type of</a:t>
            </a:r>
            <a:r>
              <a:rPr lang="en-US" smtClean="0">
                <a:solidFill>
                  <a:schemeClr val="folHlink"/>
                </a:solidFill>
              </a:rPr>
              <a:t> </a:t>
            </a:r>
            <a:r>
              <a:rPr lang="en-US" smtClean="0"/>
              <a:t>organization</a:t>
            </a:r>
            <a:r>
              <a:rPr lang="en-US" smtClean="0">
                <a:solidFill>
                  <a:schemeClr val="folHlink"/>
                </a:solidFill>
              </a:rPr>
              <a:t> </a:t>
            </a:r>
            <a:r>
              <a:rPr lang="en-US" smtClean="0"/>
              <a:t>is needed</a:t>
            </a:r>
          </a:p>
          <a:p>
            <a:pPr marL="1143000" lvl="2" indent="-228600" defTabSz="914400" eaLnBrk="1" hangingPunct="1"/>
            <a:r>
              <a:rPr lang="en-US" sz="2800" smtClean="0"/>
              <a:t>Table</a:t>
            </a:r>
          </a:p>
          <a:p>
            <a:pPr marL="1143000" lvl="2" indent="-228600" defTabSz="914400" eaLnBrk="1" hangingPunct="1"/>
            <a:r>
              <a:rPr lang="en-US" sz="2800" smtClean="0"/>
              <a:t>Graph</a:t>
            </a:r>
          </a:p>
          <a:p>
            <a:pPr marL="1143000" lvl="2" indent="-228600" defTabSz="914400" eaLnBrk="1" hangingPunct="1">
              <a:buFont typeface="Wingdings" pitchFamily="2" charset="2"/>
              <a:buNone/>
            </a:pPr>
            <a:endParaRPr lang="en-US" sz="1000" smtClean="0"/>
          </a:p>
          <a:p>
            <a:pPr marL="342900" indent="-342900" defTabSz="914400" eaLnBrk="1" hangingPunct="1"/>
            <a:r>
              <a:rPr lang="en-US" smtClean="0"/>
              <a:t>The type of graph to use depends on the variable being summarized</a:t>
            </a:r>
          </a:p>
          <a:p>
            <a:pPr marL="342900" indent="-342900" defTabSz="914400" eaLnBrk="1" hangingPunct="1"/>
            <a:endParaRPr lang="en-US" smtClean="0"/>
          </a:p>
        </p:txBody>
      </p:sp>
      <p:sp>
        <p:nvSpPr>
          <p:cNvPr id="28676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2867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19A478DA-9CA1-462E-B56A-7A5BD1E93053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28678" name="TextBox 5"/>
          <p:cNvSpPr txBox="1">
            <a:spLocks noChangeArrowheads="1"/>
          </p:cNvSpPr>
          <p:nvPr/>
        </p:nvSpPr>
        <p:spPr bwMode="auto">
          <a:xfrm>
            <a:off x="457200" y="514350"/>
            <a:ext cx="76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1.3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152400"/>
            <a:ext cx="7010400" cy="1143000"/>
          </a:xfrm>
        </p:spPr>
        <p:txBody>
          <a:bodyPr/>
          <a:lstStyle/>
          <a:p>
            <a:pPr defTabSz="914400" eaLnBrk="1" hangingPunct="1">
              <a:lnSpc>
                <a:spcPct val="80000"/>
              </a:lnSpc>
            </a:pPr>
            <a:r>
              <a:rPr lang="en-US" smtClean="0"/>
              <a:t>Graphical </a:t>
            </a:r>
            <a:br>
              <a:rPr lang="en-US" smtClean="0"/>
            </a:br>
            <a:r>
              <a:rPr lang="en-US" smtClean="0"/>
              <a:t>Presentation of Data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676400"/>
            <a:ext cx="7772400" cy="4572000"/>
          </a:xfrm>
        </p:spPr>
        <p:txBody>
          <a:bodyPr/>
          <a:lstStyle/>
          <a:p>
            <a:pPr marL="342900" indent="-342900" defTabSz="914400" eaLnBrk="1" hangingPunct="1"/>
            <a:r>
              <a:rPr lang="en-US" smtClean="0"/>
              <a:t>Techniques reviewed in this chapter:</a:t>
            </a:r>
          </a:p>
          <a:p>
            <a:pPr marL="342900" indent="-342900" defTabSz="914400" eaLnBrk="1" hangingPunct="1"/>
            <a:endParaRPr lang="en-US" smtClean="0"/>
          </a:p>
        </p:txBody>
      </p:sp>
      <p:sp>
        <p:nvSpPr>
          <p:cNvPr id="29700" name="_s1033"/>
          <p:cNvSpPr>
            <a:spLocks noChangeArrowheads="1"/>
          </p:cNvSpPr>
          <p:nvPr/>
        </p:nvSpPr>
        <p:spPr bwMode="auto">
          <a:xfrm>
            <a:off x="1219200" y="2438400"/>
            <a:ext cx="2008188" cy="911225"/>
          </a:xfrm>
          <a:prstGeom prst="rect">
            <a:avLst/>
          </a:prstGeom>
          <a:solidFill>
            <a:srgbClr val="FDE0BD"/>
          </a:solidFill>
          <a:ln w="12700">
            <a:solidFill>
              <a:srgbClr val="47474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>
                <a:solidFill>
                  <a:srgbClr val="000000"/>
                </a:solidFill>
              </a:rPr>
              <a:t>Categorical</a:t>
            </a:r>
          </a:p>
          <a:p>
            <a:pPr algn="ctr"/>
            <a:r>
              <a:rPr lang="en-US" b="1">
                <a:solidFill>
                  <a:srgbClr val="000000"/>
                </a:solidFill>
              </a:rPr>
              <a:t>Variables</a:t>
            </a:r>
          </a:p>
        </p:txBody>
      </p:sp>
      <p:sp>
        <p:nvSpPr>
          <p:cNvPr id="29701" name="_s1034"/>
          <p:cNvSpPr>
            <a:spLocks noChangeArrowheads="1"/>
          </p:cNvSpPr>
          <p:nvPr/>
        </p:nvSpPr>
        <p:spPr bwMode="auto">
          <a:xfrm>
            <a:off x="5562600" y="2438400"/>
            <a:ext cx="2057400" cy="911225"/>
          </a:xfrm>
          <a:prstGeom prst="rect">
            <a:avLst/>
          </a:prstGeom>
          <a:solidFill>
            <a:srgbClr val="CBDDF7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>
                <a:solidFill>
                  <a:srgbClr val="474747"/>
                </a:solidFill>
              </a:rPr>
              <a:t>Numerical</a:t>
            </a:r>
          </a:p>
          <a:p>
            <a:pPr algn="ctr"/>
            <a:r>
              <a:rPr lang="en-US" b="1">
                <a:solidFill>
                  <a:srgbClr val="474747"/>
                </a:solidFill>
              </a:rPr>
              <a:t>Variables</a:t>
            </a:r>
            <a:r>
              <a:rPr lang="en-US" sz="1800" b="1">
                <a:solidFill>
                  <a:srgbClr val="474747"/>
                </a:solidFill>
              </a:rPr>
              <a:t> </a:t>
            </a:r>
          </a:p>
        </p:txBody>
      </p:sp>
      <p:sp>
        <p:nvSpPr>
          <p:cNvPr id="29702" name="Text Box 9"/>
          <p:cNvSpPr txBox="1">
            <a:spLocks noChangeArrowheads="1"/>
          </p:cNvSpPr>
          <p:nvPr/>
        </p:nvSpPr>
        <p:spPr bwMode="auto">
          <a:xfrm>
            <a:off x="228600" y="3657600"/>
            <a:ext cx="4191000" cy="1565275"/>
          </a:xfrm>
          <a:prstGeom prst="rect">
            <a:avLst/>
          </a:prstGeom>
          <a:solidFill>
            <a:srgbClr val="FDE0BD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lvl="1">
              <a:buFontTx/>
              <a:buChar char="•"/>
            </a:pPr>
            <a:r>
              <a:rPr lang="en-US"/>
              <a:t> Frequency distribution </a:t>
            </a:r>
          </a:p>
          <a:p>
            <a:pPr lvl="1">
              <a:buFontTx/>
              <a:buChar char="•"/>
            </a:pPr>
            <a:r>
              <a:rPr lang="en-US"/>
              <a:t> Bar chart</a:t>
            </a:r>
          </a:p>
          <a:p>
            <a:pPr lvl="1">
              <a:buFontTx/>
              <a:buChar char="•"/>
            </a:pPr>
            <a:r>
              <a:rPr lang="en-US"/>
              <a:t> Pie chart</a:t>
            </a:r>
          </a:p>
          <a:p>
            <a:pPr lvl="1">
              <a:buFontTx/>
              <a:buChar char="•"/>
            </a:pPr>
            <a:r>
              <a:rPr lang="en-US"/>
              <a:t> Pareto diagram</a:t>
            </a:r>
          </a:p>
        </p:txBody>
      </p:sp>
      <p:sp>
        <p:nvSpPr>
          <p:cNvPr id="29703" name="Text Box 10"/>
          <p:cNvSpPr txBox="1">
            <a:spLocks noChangeArrowheads="1"/>
          </p:cNvSpPr>
          <p:nvPr/>
        </p:nvSpPr>
        <p:spPr bwMode="auto">
          <a:xfrm>
            <a:off x="4876800" y="3657600"/>
            <a:ext cx="4114800" cy="1930400"/>
          </a:xfrm>
          <a:prstGeom prst="rect">
            <a:avLst/>
          </a:prstGeom>
          <a:solidFill>
            <a:srgbClr val="CBDDF7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lvl="1">
              <a:buFontTx/>
              <a:buChar char="•"/>
            </a:pPr>
            <a:r>
              <a:rPr lang="en-US"/>
              <a:t> Line chart</a:t>
            </a:r>
          </a:p>
          <a:p>
            <a:pPr lvl="1">
              <a:buFontTx/>
              <a:buChar char="•"/>
            </a:pPr>
            <a:r>
              <a:rPr lang="en-US"/>
              <a:t> Frequency distribution</a:t>
            </a:r>
          </a:p>
          <a:p>
            <a:pPr lvl="1">
              <a:buFontTx/>
              <a:buChar char="•"/>
            </a:pPr>
            <a:r>
              <a:rPr lang="en-US"/>
              <a:t> Histogram and ogive</a:t>
            </a:r>
          </a:p>
          <a:p>
            <a:pPr lvl="1">
              <a:buFontTx/>
              <a:buChar char="•"/>
            </a:pPr>
            <a:r>
              <a:rPr lang="en-US"/>
              <a:t> Stem-and-leaf display</a:t>
            </a:r>
          </a:p>
          <a:p>
            <a:pPr lvl="1">
              <a:buFontTx/>
              <a:buChar char="•"/>
            </a:pPr>
            <a:r>
              <a:rPr lang="en-US"/>
              <a:t> Scatter plot</a:t>
            </a:r>
          </a:p>
        </p:txBody>
      </p:sp>
      <p:sp>
        <p:nvSpPr>
          <p:cNvPr id="29704" name="Line 12"/>
          <p:cNvSpPr>
            <a:spLocks noChangeShapeType="1"/>
          </p:cNvSpPr>
          <p:nvPr/>
        </p:nvSpPr>
        <p:spPr bwMode="auto">
          <a:xfrm>
            <a:off x="2133600" y="33528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29705" name="Line 13"/>
          <p:cNvSpPr>
            <a:spLocks noChangeShapeType="1"/>
          </p:cNvSpPr>
          <p:nvPr/>
        </p:nvSpPr>
        <p:spPr bwMode="auto">
          <a:xfrm>
            <a:off x="6553200" y="33528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29706" name="Text Box 14"/>
          <p:cNvSpPr txBox="1">
            <a:spLocks noChangeArrowheads="1"/>
          </p:cNvSpPr>
          <p:nvPr/>
        </p:nvSpPr>
        <p:spPr bwMode="auto">
          <a:xfrm>
            <a:off x="7467600" y="1279525"/>
            <a:ext cx="152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i="1">
                <a:solidFill>
                  <a:srgbClr val="000099"/>
                </a:solidFill>
              </a:rPr>
              <a:t>(continued)</a:t>
            </a:r>
          </a:p>
        </p:txBody>
      </p:sp>
      <p:sp>
        <p:nvSpPr>
          <p:cNvPr id="29707" name="Footer Placeholder 1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29708" name="Slide Number Placeholder 1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5B538B45-A1FE-4970-B0A9-82F8F346BBAB}" type="slidenum">
              <a:rPr lang="en-US" smtClean="0"/>
              <a:pPr/>
              <a:t>15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304800"/>
            <a:ext cx="7010400" cy="990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Tables and Graphs for Categorical Variables</a:t>
            </a:r>
          </a:p>
        </p:txBody>
      </p:sp>
      <p:sp>
        <p:nvSpPr>
          <p:cNvPr id="30723" name="Line 3"/>
          <p:cNvSpPr>
            <a:spLocks noChangeShapeType="1"/>
          </p:cNvSpPr>
          <p:nvPr/>
        </p:nvSpPr>
        <p:spPr bwMode="auto">
          <a:xfrm>
            <a:off x="6553200" y="3962400"/>
            <a:ext cx="0" cy="685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24" name="Line 4"/>
          <p:cNvSpPr>
            <a:spLocks noChangeShapeType="1"/>
          </p:cNvSpPr>
          <p:nvPr/>
        </p:nvSpPr>
        <p:spPr bwMode="auto">
          <a:xfrm>
            <a:off x="4419600" y="2357438"/>
            <a:ext cx="0" cy="6905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2897188" y="1754188"/>
            <a:ext cx="2968625" cy="955675"/>
          </a:xfrm>
          <a:prstGeom prst="rect">
            <a:avLst/>
          </a:prstGeom>
          <a:solidFill>
            <a:srgbClr val="CCFFCC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800" b="1"/>
              <a:t>Categorical Data</a:t>
            </a:r>
          </a:p>
        </p:txBody>
      </p:sp>
      <p:sp>
        <p:nvSpPr>
          <p:cNvPr id="30726" name="Line 6"/>
          <p:cNvSpPr>
            <a:spLocks noChangeShapeType="1"/>
          </p:cNvSpPr>
          <p:nvPr/>
        </p:nvSpPr>
        <p:spPr bwMode="auto">
          <a:xfrm>
            <a:off x="1828800" y="3048000"/>
            <a:ext cx="4724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27" name="Line 7"/>
          <p:cNvSpPr>
            <a:spLocks noChangeShapeType="1"/>
          </p:cNvSpPr>
          <p:nvPr/>
        </p:nvSpPr>
        <p:spPr bwMode="auto">
          <a:xfrm>
            <a:off x="1828800" y="3048000"/>
            <a:ext cx="0" cy="685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28" name="Line 8"/>
          <p:cNvSpPr>
            <a:spLocks noChangeShapeType="1"/>
          </p:cNvSpPr>
          <p:nvPr/>
        </p:nvSpPr>
        <p:spPr bwMode="auto">
          <a:xfrm>
            <a:off x="6553200" y="3048000"/>
            <a:ext cx="0" cy="457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29" name="Rectangle 9"/>
          <p:cNvSpPr>
            <a:spLocks noChangeArrowheads="1"/>
          </p:cNvSpPr>
          <p:nvPr/>
        </p:nvSpPr>
        <p:spPr bwMode="auto">
          <a:xfrm>
            <a:off x="5181600" y="3505200"/>
            <a:ext cx="2817813" cy="466725"/>
          </a:xfrm>
          <a:prstGeom prst="rect">
            <a:avLst/>
          </a:prstGeom>
          <a:solidFill>
            <a:srgbClr val="CBDDF7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Graphing Data</a:t>
            </a:r>
          </a:p>
        </p:txBody>
      </p:sp>
      <p:sp>
        <p:nvSpPr>
          <p:cNvPr id="30730" name="Line 10"/>
          <p:cNvSpPr>
            <a:spLocks noChangeShapeType="1"/>
          </p:cNvSpPr>
          <p:nvPr/>
        </p:nvSpPr>
        <p:spPr bwMode="auto">
          <a:xfrm>
            <a:off x="4800600" y="4267200"/>
            <a:ext cx="3429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31" name="Rectangle 11"/>
          <p:cNvSpPr>
            <a:spLocks noChangeArrowheads="1"/>
          </p:cNvSpPr>
          <p:nvPr/>
        </p:nvSpPr>
        <p:spPr bwMode="auto">
          <a:xfrm>
            <a:off x="5715000" y="4648200"/>
            <a:ext cx="1597025" cy="831850"/>
          </a:xfrm>
          <a:prstGeom prst="rect">
            <a:avLst/>
          </a:prstGeom>
          <a:solidFill>
            <a:srgbClr val="CBDDF7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Pie   Chart</a:t>
            </a:r>
          </a:p>
        </p:txBody>
      </p:sp>
      <p:sp>
        <p:nvSpPr>
          <p:cNvPr id="30732" name="Line 12"/>
          <p:cNvSpPr>
            <a:spLocks noChangeShapeType="1"/>
          </p:cNvSpPr>
          <p:nvPr/>
        </p:nvSpPr>
        <p:spPr bwMode="auto">
          <a:xfrm>
            <a:off x="8229600" y="4267200"/>
            <a:ext cx="0" cy="381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33" name="Rectangle 13"/>
          <p:cNvSpPr>
            <a:spLocks noChangeArrowheads="1"/>
          </p:cNvSpPr>
          <p:nvPr/>
        </p:nvSpPr>
        <p:spPr bwMode="auto">
          <a:xfrm>
            <a:off x="7467600" y="4648200"/>
            <a:ext cx="1524000" cy="831850"/>
          </a:xfrm>
          <a:prstGeom prst="rect">
            <a:avLst/>
          </a:prstGeom>
          <a:solidFill>
            <a:srgbClr val="CBDDF7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Pareto Diagram</a:t>
            </a:r>
          </a:p>
        </p:txBody>
      </p:sp>
      <p:sp>
        <p:nvSpPr>
          <p:cNvPr id="30734" name="Line 14"/>
          <p:cNvSpPr>
            <a:spLocks noChangeShapeType="1"/>
          </p:cNvSpPr>
          <p:nvPr/>
        </p:nvSpPr>
        <p:spPr bwMode="auto">
          <a:xfrm>
            <a:off x="4800600" y="4267200"/>
            <a:ext cx="0" cy="381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35" name="Rectangle 15"/>
          <p:cNvSpPr>
            <a:spLocks noChangeArrowheads="1"/>
          </p:cNvSpPr>
          <p:nvPr/>
        </p:nvSpPr>
        <p:spPr bwMode="auto">
          <a:xfrm>
            <a:off x="3886200" y="4648200"/>
            <a:ext cx="1673225" cy="831850"/>
          </a:xfrm>
          <a:prstGeom prst="rect">
            <a:avLst/>
          </a:prstGeom>
          <a:solidFill>
            <a:srgbClr val="CBDDF7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Bar    Chart   </a:t>
            </a:r>
          </a:p>
        </p:txBody>
      </p:sp>
      <p:sp>
        <p:nvSpPr>
          <p:cNvPr id="30736" name="Line 16"/>
          <p:cNvSpPr>
            <a:spLocks noChangeShapeType="1"/>
          </p:cNvSpPr>
          <p:nvPr/>
        </p:nvSpPr>
        <p:spPr bwMode="auto">
          <a:xfrm>
            <a:off x="1828800" y="3886200"/>
            <a:ext cx="0" cy="609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37" name="Rectangle 18"/>
          <p:cNvSpPr>
            <a:spLocks noChangeArrowheads="1"/>
          </p:cNvSpPr>
          <p:nvPr/>
        </p:nvSpPr>
        <p:spPr bwMode="auto">
          <a:xfrm>
            <a:off x="838200" y="4419600"/>
            <a:ext cx="1981200" cy="1066800"/>
          </a:xfrm>
          <a:prstGeom prst="rect">
            <a:avLst/>
          </a:prstGeom>
          <a:solidFill>
            <a:srgbClr val="FDE0BD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/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/>
              <a:t>Frequency Distribution Table</a:t>
            </a:r>
          </a:p>
        </p:txBody>
      </p:sp>
      <p:sp>
        <p:nvSpPr>
          <p:cNvPr id="30738" name="Rectangle 20"/>
          <p:cNvSpPr>
            <a:spLocks noChangeArrowheads="1"/>
          </p:cNvSpPr>
          <p:nvPr/>
        </p:nvSpPr>
        <p:spPr bwMode="auto">
          <a:xfrm>
            <a:off x="533400" y="3505200"/>
            <a:ext cx="2817813" cy="466725"/>
          </a:xfrm>
          <a:prstGeom prst="rect">
            <a:avLst/>
          </a:prstGeom>
          <a:solidFill>
            <a:srgbClr val="FDE0BD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Tabulating Data</a:t>
            </a:r>
          </a:p>
        </p:txBody>
      </p:sp>
      <p:sp>
        <p:nvSpPr>
          <p:cNvPr id="30739" name="Footer Placeholder 19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30740" name="Slide Number Placeholder 20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5D1DC078-F60C-42B2-AEAE-B8C57E0923C2}" type="slidenum">
              <a:rPr lang="en-US" smtClean="0"/>
              <a:pPr/>
              <a:t>16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304800"/>
            <a:ext cx="7010400" cy="990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The Frequency </a:t>
            </a:r>
            <a:br>
              <a:rPr lang="en-US" smtClean="0"/>
            </a:br>
            <a:r>
              <a:rPr lang="en-US" smtClean="0"/>
              <a:t>Distribution Table</a:t>
            </a:r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1981200" y="2362200"/>
            <a:ext cx="6096000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 b="1">
                <a:solidFill>
                  <a:schemeClr val="tx2"/>
                </a:solidFill>
              </a:rPr>
              <a:t>Example: Hospital Patients by Unit</a:t>
            </a:r>
            <a:r>
              <a:rPr lang="en-US" sz="2800" b="1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1905000" y="2895600"/>
            <a:ext cx="6248400" cy="2971800"/>
          </a:xfrm>
          <a:prstGeom prst="rect">
            <a:avLst/>
          </a:prstGeom>
          <a:solidFill>
            <a:srgbClr val="FDE0BD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90488" tIns="44450" rIns="90488" bIns="44450"/>
          <a:lstStyle/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endParaRPr lang="en-US" sz="800" b="1"/>
          </a:p>
          <a:p>
            <a:pPr eaLnBrk="0" hangingPunct="0">
              <a:lnSpc>
                <a:spcPct val="40000"/>
              </a:lnSpc>
              <a:spcBef>
                <a:spcPct val="50000"/>
              </a:spcBef>
            </a:pPr>
            <a:r>
              <a:rPr lang="en-US" b="1"/>
              <a:t> Hospital Unit          Number of Patients</a:t>
            </a:r>
            <a:endParaRPr lang="en-US"/>
          </a:p>
          <a:p>
            <a:pPr eaLnBrk="0" hangingPunct="0">
              <a:lnSpc>
                <a:spcPct val="10000"/>
              </a:lnSpc>
              <a:spcBef>
                <a:spcPct val="50000"/>
              </a:spcBef>
            </a:pPr>
            <a:endParaRPr lang="en-US"/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/>
              <a:t>Cardiac Care 		1,052 	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/>
              <a:t>Emergency 		 	2,245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/>
              <a:t>Intensive Care</a:t>
            </a:r>
            <a:r>
              <a:rPr lang="en-US" b="1"/>
              <a:t> </a:t>
            </a:r>
            <a:r>
              <a:rPr lang="en-US"/>
              <a:t>		   340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/>
              <a:t>Maternity			   552		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/>
              <a:t>Surgery </a:t>
            </a:r>
            <a:r>
              <a:rPr lang="en-US" b="1"/>
              <a:t>		 	</a:t>
            </a:r>
            <a:r>
              <a:rPr lang="en-US"/>
              <a:t>4,630</a:t>
            </a:r>
          </a:p>
        </p:txBody>
      </p:sp>
      <p:sp>
        <p:nvSpPr>
          <p:cNvPr id="31750" name="Line 7"/>
          <p:cNvSpPr>
            <a:spLocks noChangeShapeType="1"/>
          </p:cNvSpPr>
          <p:nvPr/>
        </p:nvSpPr>
        <p:spPr bwMode="auto">
          <a:xfrm>
            <a:off x="4191000" y="2895600"/>
            <a:ext cx="0" cy="2971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751" name="Line 8"/>
          <p:cNvSpPr>
            <a:spLocks noChangeShapeType="1"/>
          </p:cNvSpPr>
          <p:nvPr/>
        </p:nvSpPr>
        <p:spPr bwMode="auto">
          <a:xfrm>
            <a:off x="1905000" y="3581400"/>
            <a:ext cx="624840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31752" name="Rectangle 10"/>
          <p:cNvSpPr>
            <a:spLocks noChangeArrowheads="1"/>
          </p:cNvSpPr>
          <p:nvPr/>
        </p:nvSpPr>
        <p:spPr bwMode="auto">
          <a:xfrm>
            <a:off x="152400" y="5791200"/>
            <a:ext cx="1676400" cy="584200"/>
          </a:xfrm>
          <a:prstGeom prst="rect">
            <a:avLst/>
          </a:prstGeom>
          <a:solidFill>
            <a:srgbClr val="FFFFFF"/>
          </a:solidFill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/>
              <a:t>(Variables are</a:t>
            </a:r>
          </a:p>
          <a:p>
            <a:pPr eaLnBrk="0" hangingPunct="0">
              <a:lnSpc>
                <a:spcPct val="30000"/>
              </a:lnSpc>
              <a:spcBef>
                <a:spcPct val="50000"/>
              </a:spcBef>
            </a:pPr>
            <a:r>
              <a:rPr lang="en-US" sz="1800"/>
              <a:t>   categorical)</a:t>
            </a:r>
          </a:p>
        </p:txBody>
      </p:sp>
      <p:sp>
        <p:nvSpPr>
          <p:cNvPr id="31753" name="Line 11"/>
          <p:cNvSpPr>
            <a:spLocks noChangeShapeType="1"/>
          </p:cNvSpPr>
          <p:nvPr/>
        </p:nvSpPr>
        <p:spPr bwMode="auto">
          <a:xfrm flipV="1">
            <a:off x="1600200" y="5562600"/>
            <a:ext cx="304800" cy="3048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31754" name="Rectangle 12"/>
          <p:cNvSpPr>
            <a:spLocks noChangeArrowheads="1"/>
          </p:cNvSpPr>
          <p:nvPr/>
        </p:nvSpPr>
        <p:spPr bwMode="auto">
          <a:xfrm>
            <a:off x="2286000" y="1524000"/>
            <a:ext cx="5181600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 b="1">
                <a:solidFill>
                  <a:srgbClr val="000000"/>
                </a:solidFill>
              </a:rPr>
              <a:t>Summarize data by category </a:t>
            </a:r>
          </a:p>
        </p:txBody>
      </p:sp>
      <p:sp>
        <p:nvSpPr>
          <p:cNvPr id="31755" name="Footer Placeholder 1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31756" name="Slide Number Placeholder 1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A280B099-E082-4AE4-8739-46E84298B5D9}" type="slidenum">
              <a:rPr lang="en-US" smtClean="0"/>
              <a:pPr/>
              <a:t>17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28600"/>
            <a:ext cx="5238750" cy="990600"/>
          </a:xfrm>
        </p:spPr>
        <p:txBody>
          <a:bodyPr/>
          <a:lstStyle/>
          <a:p>
            <a:pPr eaLnBrk="1" hangingPunct="1"/>
            <a:r>
              <a:rPr lang="en-US" smtClean="0"/>
              <a:t>Bar and Pie Charts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905000"/>
            <a:ext cx="7162800" cy="3886200"/>
          </a:xfrm>
        </p:spPr>
        <p:txBody>
          <a:bodyPr/>
          <a:lstStyle/>
          <a:p>
            <a:pPr eaLnBrk="1" hangingPunct="1"/>
            <a:r>
              <a:rPr lang="en-US" smtClean="0">
                <a:solidFill>
                  <a:schemeClr val="folHlink"/>
                </a:solidFill>
              </a:rPr>
              <a:t>Bar charts</a:t>
            </a:r>
            <a:r>
              <a:rPr lang="en-US" smtClean="0"/>
              <a:t> and </a:t>
            </a:r>
            <a:r>
              <a:rPr lang="en-US" smtClean="0">
                <a:solidFill>
                  <a:schemeClr val="folHlink"/>
                </a:solidFill>
              </a:rPr>
              <a:t>Pie charts</a:t>
            </a:r>
            <a:r>
              <a:rPr lang="en-US" smtClean="0"/>
              <a:t> are often used for qualitative (category) data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Height of bar or size of pie slice shows the frequency or percentage for each category</a:t>
            </a:r>
          </a:p>
        </p:txBody>
      </p:sp>
      <p:sp>
        <p:nvSpPr>
          <p:cNvPr id="32772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3277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2E50AE50-AE79-4657-8460-7C823AB06B65}" type="slidenum">
              <a:rPr lang="en-US" smtClean="0"/>
              <a:pPr/>
              <a:t>18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smtClean="0"/>
              <a:t>Bar Chart Example</a:t>
            </a:r>
            <a:endParaRPr lang="en-US" sz="2800" smtClean="0"/>
          </a:p>
        </p:txBody>
      </p:sp>
      <p:graphicFrame>
        <p:nvGraphicFramePr>
          <p:cNvPr id="3074" name="Object 3">
            <a:hlinkClick r:id="" action="ppaction://ole?verb=0"/>
          </p:cNvPr>
          <p:cNvGraphicFramePr>
            <a:graphicFrameLocks/>
          </p:cNvGraphicFramePr>
          <p:nvPr/>
        </p:nvGraphicFramePr>
        <p:xfrm>
          <a:off x="3402013" y="2674938"/>
          <a:ext cx="5437187" cy="4021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Worksheet" r:id="rId4" imgW="3733800" imgH="2762301" progId="Excel.Sheet.8">
                  <p:embed/>
                </p:oleObj>
              </mc:Choice>
              <mc:Fallback>
                <p:oleObj name="Worksheet" r:id="rId4" imgW="3733800" imgH="2762301" progId="Excel.Sheet.8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2013" y="2674938"/>
                        <a:ext cx="5437187" cy="4021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6" name="AutoShape 9"/>
          <p:cNvSpPr>
            <a:spLocks noChangeArrowheads="1"/>
          </p:cNvSpPr>
          <p:nvPr/>
        </p:nvSpPr>
        <p:spPr bwMode="auto">
          <a:xfrm rot="10800000" flipH="1">
            <a:off x="2514600" y="4267200"/>
            <a:ext cx="990600" cy="6858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3889 h 21600"/>
              <a:gd name="T14" fmla="*/ 19380 w 21600"/>
              <a:gd name="T15" fmla="*/ 8269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438" y="0"/>
                </a:lnTo>
                <a:lnTo>
                  <a:pt x="15438" y="3889"/>
                </a:lnTo>
                <a:lnTo>
                  <a:pt x="12427" y="3889"/>
                </a:lnTo>
                <a:cubicBezTo>
                  <a:pt x="5564" y="3889"/>
                  <a:pt x="0" y="7591"/>
                  <a:pt x="0" y="12158"/>
                </a:cubicBezTo>
                <a:lnTo>
                  <a:pt x="0" y="21600"/>
                </a:lnTo>
                <a:lnTo>
                  <a:pt x="4477" y="21600"/>
                </a:lnTo>
                <a:lnTo>
                  <a:pt x="4477" y="12158"/>
                </a:lnTo>
                <a:cubicBezTo>
                  <a:pt x="4477" y="10010"/>
                  <a:pt x="8036" y="8269"/>
                  <a:pt x="12427" y="8269"/>
                </a:cubicBezTo>
                <a:lnTo>
                  <a:pt x="15438" y="8269"/>
                </a:lnTo>
                <a:lnTo>
                  <a:pt x="15438" y="12158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7" name="Rectangle 11"/>
          <p:cNvSpPr>
            <a:spLocks noChangeArrowheads="1"/>
          </p:cNvSpPr>
          <p:nvPr/>
        </p:nvSpPr>
        <p:spPr bwMode="auto">
          <a:xfrm>
            <a:off x="381000" y="1752600"/>
            <a:ext cx="3048000" cy="2514600"/>
          </a:xfrm>
          <a:prstGeom prst="rect">
            <a:avLst/>
          </a:prstGeom>
          <a:solidFill>
            <a:srgbClr val="FDE0BD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90488" tIns="44450" rIns="90488" bIns="44450"/>
          <a:lstStyle/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endParaRPr lang="en-US" sz="800" b="1"/>
          </a:p>
          <a:p>
            <a:pPr eaLnBrk="0" hangingPunct="0">
              <a:lnSpc>
                <a:spcPct val="40000"/>
              </a:lnSpc>
              <a:spcBef>
                <a:spcPct val="50000"/>
              </a:spcBef>
            </a:pPr>
            <a:r>
              <a:rPr lang="en-US" sz="1800" b="1"/>
              <a:t>   Hospital          Number </a:t>
            </a:r>
          </a:p>
          <a:p>
            <a:pPr eaLnBrk="0" hangingPunct="0">
              <a:lnSpc>
                <a:spcPct val="40000"/>
              </a:lnSpc>
              <a:spcBef>
                <a:spcPct val="50000"/>
              </a:spcBef>
            </a:pPr>
            <a:r>
              <a:rPr lang="en-US" sz="1800" b="1"/>
              <a:t>      Unit            of Patients</a:t>
            </a:r>
            <a:endParaRPr lang="en-US" sz="1800"/>
          </a:p>
          <a:p>
            <a:pPr eaLnBrk="0" hangingPunct="0">
              <a:lnSpc>
                <a:spcPct val="10000"/>
              </a:lnSpc>
              <a:spcBef>
                <a:spcPct val="50000"/>
              </a:spcBef>
            </a:pPr>
            <a:endParaRPr lang="en-US" sz="1800"/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1800"/>
              <a:t>Cardiac Care 	 1,052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1800"/>
              <a:t>Emergency 	 2,245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1800"/>
              <a:t>Intensive Care	   340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1800"/>
              <a:t>Maternity	   552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1800"/>
              <a:t>Surgery		4,630</a:t>
            </a:r>
          </a:p>
        </p:txBody>
      </p:sp>
      <p:sp>
        <p:nvSpPr>
          <p:cNvPr id="3078" name="Line 12"/>
          <p:cNvSpPr>
            <a:spLocks noChangeShapeType="1"/>
          </p:cNvSpPr>
          <p:nvPr/>
        </p:nvSpPr>
        <p:spPr bwMode="auto">
          <a:xfrm>
            <a:off x="1981200" y="1752600"/>
            <a:ext cx="0" cy="25146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9" name="Line 13"/>
          <p:cNvSpPr>
            <a:spLocks noChangeShapeType="1"/>
          </p:cNvSpPr>
          <p:nvPr/>
        </p:nvSpPr>
        <p:spPr bwMode="auto">
          <a:xfrm>
            <a:off x="381000" y="2514600"/>
            <a:ext cx="304800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3080" name="Footer Placeholder 8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3081" name="Slide Number Placeholder 9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7A7E3096-4AE6-4211-8779-D21653F3BD0D}" type="slidenum">
              <a:rPr lang="en-US" smtClean="0"/>
              <a:pPr/>
              <a:t>19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17"/>
          <p:cNvGraphicFramePr>
            <a:graphicFrameLocks noChangeAspect="1"/>
          </p:cNvGraphicFramePr>
          <p:nvPr/>
        </p:nvGraphicFramePr>
        <p:xfrm>
          <a:off x="3352800" y="2133600"/>
          <a:ext cx="5791200" cy="427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name="Chart" r:id="rId4" imgW="6648450" imgH="4800803" progId="Excel.Chart.8">
                  <p:embed/>
                </p:oleObj>
              </mc:Choice>
              <mc:Fallback>
                <p:oleObj name="Chart" r:id="rId4" imgW="6648450" imgH="4800803" progId="Excel.Chart.8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2800" y="2133600"/>
                        <a:ext cx="5791200" cy="4276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1800225" y="228600"/>
            <a:ext cx="5703888" cy="990600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smtClean="0"/>
              <a:t>Pie Chart Example</a:t>
            </a:r>
            <a:endParaRPr lang="en-US" sz="2800" smtClean="0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3276600" y="5600700"/>
            <a:ext cx="1447800" cy="952500"/>
          </a:xfrm>
          <a:prstGeom prst="rect">
            <a:avLst/>
          </a:prstGeom>
          <a:solidFill>
            <a:srgbClr val="F8F8F8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400" b="1">
                <a:solidFill>
                  <a:schemeClr val="tx2"/>
                </a:solidFill>
              </a:rPr>
              <a:t>(Percentages are rounded to the nearest percent)</a:t>
            </a:r>
          </a:p>
        </p:txBody>
      </p:sp>
      <p:sp>
        <p:nvSpPr>
          <p:cNvPr id="4102" name="Line 14"/>
          <p:cNvSpPr>
            <a:spLocks noChangeShapeType="1"/>
          </p:cNvSpPr>
          <p:nvPr/>
        </p:nvSpPr>
        <p:spPr bwMode="auto">
          <a:xfrm>
            <a:off x="152400" y="2590800"/>
            <a:ext cx="403860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4103" name="Line 15"/>
          <p:cNvSpPr>
            <a:spLocks noChangeShapeType="1"/>
          </p:cNvSpPr>
          <p:nvPr/>
        </p:nvSpPr>
        <p:spPr bwMode="auto">
          <a:xfrm>
            <a:off x="152400" y="4038600"/>
            <a:ext cx="403860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4104" name="AutoShape 16"/>
          <p:cNvSpPr>
            <a:spLocks noChangeArrowheads="1"/>
          </p:cNvSpPr>
          <p:nvPr/>
        </p:nvSpPr>
        <p:spPr bwMode="auto">
          <a:xfrm rot="10800000" flipH="1">
            <a:off x="3200400" y="4114800"/>
            <a:ext cx="990600" cy="10668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3889 h 21600"/>
              <a:gd name="T14" fmla="*/ 19380 w 21600"/>
              <a:gd name="T15" fmla="*/ 8269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438" y="0"/>
                </a:lnTo>
                <a:lnTo>
                  <a:pt x="15438" y="3889"/>
                </a:lnTo>
                <a:lnTo>
                  <a:pt x="12427" y="3889"/>
                </a:lnTo>
                <a:cubicBezTo>
                  <a:pt x="5564" y="3889"/>
                  <a:pt x="0" y="7591"/>
                  <a:pt x="0" y="12158"/>
                </a:cubicBezTo>
                <a:lnTo>
                  <a:pt x="0" y="21600"/>
                </a:lnTo>
                <a:lnTo>
                  <a:pt x="4477" y="21600"/>
                </a:lnTo>
                <a:lnTo>
                  <a:pt x="4477" y="12158"/>
                </a:lnTo>
                <a:cubicBezTo>
                  <a:pt x="4477" y="10010"/>
                  <a:pt x="8036" y="8269"/>
                  <a:pt x="12427" y="8269"/>
                </a:cubicBezTo>
                <a:lnTo>
                  <a:pt x="15438" y="8269"/>
                </a:lnTo>
                <a:lnTo>
                  <a:pt x="15438" y="12158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05" name="Rectangle 18"/>
          <p:cNvSpPr>
            <a:spLocks noChangeArrowheads="1"/>
          </p:cNvSpPr>
          <p:nvPr/>
        </p:nvSpPr>
        <p:spPr bwMode="auto">
          <a:xfrm>
            <a:off x="152400" y="1752600"/>
            <a:ext cx="4038600" cy="2362200"/>
          </a:xfrm>
          <a:prstGeom prst="rect">
            <a:avLst/>
          </a:prstGeom>
          <a:solidFill>
            <a:srgbClr val="FDE0BD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90488" tIns="44450" rIns="90488" bIns="44450"/>
          <a:lstStyle/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endParaRPr lang="en-US" sz="800" b="1"/>
          </a:p>
          <a:p>
            <a:pPr eaLnBrk="0" hangingPunct="0">
              <a:lnSpc>
                <a:spcPct val="40000"/>
              </a:lnSpc>
              <a:spcBef>
                <a:spcPct val="50000"/>
              </a:spcBef>
            </a:pPr>
            <a:r>
              <a:rPr lang="en-US" sz="1800" b="1"/>
              <a:t>   Hospital          Number         % of</a:t>
            </a:r>
          </a:p>
          <a:p>
            <a:pPr eaLnBrk="0" hangingPunct="0">
              <a:lnSpc>
                <a:spcPct val="40000"/>
              </a:lnSpc>
              <a:spcBef>
                <a:spcPct val="50000"/>
              </a:spcBef>
            </a:pPr>
            <a:r>
              <a:rPr lang="en-US" sz="1800" b="1"/>
              <a:t>      Unit            of Patients      Total</a:t>
            </a:r>
            <a:endParaRPr lang="en-US" sz="1800"/>
          </a:p>
          <a:p>
            <a:pPr eaLnBrk="0" hangingPunct="0">
              <a:lnSpc>
                <a:spcPct val="10000"/>
              </a:lnSpc>
              <a:spcBef>
                <a:spcPct val="50000"/>
              </a:spcBef>
            </a:pPr>
            <a:endParaRPr lang="en-US" sz="1800"/>
          </a:p>
          <a:p>
            <a:pPr>
              <a:lnSpc>
                <a:spcPct val="110000"/>
              </a:lnSpc>
            </a:pPr>
            <a:r>
              <a:rPr lang="en-US" sz="1800"/>
              <a:t>Cardiac Care 	 1,052           11.93</a:t>
            </a:r>
          </a:p>
          <a:p>
            <a:pPr>
              <a:lnSpc>
                <a:spcPct val="110000"/>
              </a:lnSpc>
            </a:pPr>
            <a:r>
              <a:rPr lang="en-US" sz="1800"/>
              <a:t>Emergency 	 2,245           25.46</a:t>
            </a:r>
          </a:p>
          <a:p>
            <a:pPr>
              <a:lnSpc>
                <a:spcPct val="110000"/>
              </a:lnSpc>
            </a:pPr>
            <a:r>
              <a:rPr lang="en-US" sz="1800"/>
              <a:t>Intensive Care	   340              3.86</a:t>
            </a:r>
          </a:p>
          <a:p>
            <a:pPr>
              <a:lnSpc>
                <a:spcPct val="110000"/>
              </a:lnSpc>
            </a:pPr>
            <a:r>
              <a:rPr lang="en-US" sz="1800"/>
              <a:t>Maternity	   552              6.26</a:t>
            </a:r>
          </a:p>
          <a:p>
            <a:pPr>
              <a:lnSpc>
                <a:spcPct val="110000"/>
              </a:lnSpc>
            </a:pPr>
            <a:r>
              <a:rPr lang="en-US" sz="1800"/>
              <a:t>Surgery		 4,630           52.50</a:t>
            </a:r>
          </a:p>
        </p:txBody>
      </p:sp>
      <p:sp>
        <p:nvSpPr>
          <p:cNvPr id="4106" name="Line 19"/>
          <p:cNvSpPr>
            <a:spLocks noChangeShapeType="1"/>
          </p:cNvSpPr>
          <p:nvPr/>
        </p:nvSpPr>
        <p:spPr bwMode="auto">
          <a:xfrm>
            <a:off x="1752600" y="1752600"/>
            <a:ext cx="0" cy="23622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07" name="Line 20"/>
          <p:cNvSpPr>
            <a:spLocks noChangeShapeType="1"/>
          </p:cNvSpPr>
          <p:nvPr/>
        </p:nvSpPr>
        <p:spPr bwMode="auto">
          <a:xfrm>
            <a:off x="152400" y="2438400"/>
            <a:ext cx="403860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4108" name="Line 13"/>
          <p:cNvSpPr>
            <a:spLocks noChangeShapeType="1"/>
          </p:cNvSpPr>
          <p:nvPr/>
        </p:nvSpPr>
        <p:spPr bwMode="auto">
          <a:xfrm>
            <a:off x="3048000" y="1752600"/>
            <a:ext cx="0" cy="23622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09" name="Footer Placeholder 1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4110" name="Slide Number Placeholder 1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D1FFFE66-E8D3-40FC-828D-6F79519457CA}" type="slidenum">
              <a:rPr lang="en-US" smtClean="0"/>
              <a:pPr/>
              <a:t>20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Pareto Diagram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lang="en-US" smtClean="0"/>
              <a:t>Used to portray categorical data</a:t>
            </a:r>
          </a:p>
          <a:p>
            <a:pPr eaLnBrk="1" hangingPunct="1">
              <a:lnSpc>
                <a:spcPct val="120000"/>
              </a:lnSpc>
            </a:pPr>
            <a:r>
              <a:rPr lang="en-US" smtClean="0"/>
              <a:t>A bar chart, where categories are shown in descending order of frequency</a:t>
            </a:r>
          </a:p>
          <a:p>
            <a:pPr eaLnBrk="1" hangingPunct="1">
              <a:lnSpc>
                <a:spcPct val="120000"/>
              </a:lnSpc>
            </a:pPr>
            <a:r>
              <a:rPr lang="en-US" smtClean="0"/>
              <a:t>A cumulative polygon is often shown in the same graph</a:t>
            </a:r>
          </a:p>
          <a:p>
            <a:pPr eaLnBrk="1" hangingPunct="1">
              <a:lnSpc>
                <a:spcPct val="120000"/>
              </a:lnSpc>
            </a:pPr>
            <a:r>
              <a:rPr lang="en-US" smtClean="0"/>
              <a:t>Used to separate the “</a:t>
            </a:r>
            <a:r>
              <a:rPr lang="en-US" smtClean="0">
                <a:solidFill>
                  <a:schemeClr val="folHlink"/>
                </a:solidFill>
              </a:rPr>
              <a:t>vital few</a:t>
            </a:r>
            <a:r>
              <a:rPr lang="en-US" smtClean="0"/>
              <a:t>” from the “</a:t>
            </a:r>
            <a:r>
              <a:rPr lang="en-US" smtClean="0">
                <a:solidFill>
                  <a:schemeClr val="folHlink"/>
                </a:solidFill>
              </a:rPr>
              <a:t>trivial many</a:t>
            </a:r>
            <a:r>
              <a:rPr lang="en-US" smtClean="0"/>
              <a:t>”</a:t>
            </a:r>
          </a:p>
        </p:txBody>
      </p:sp>
      <p:sp>
        <p:nvSpPr>
          <p:cNvPr id="33796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3379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C1792E7B-0F6E-46CE-8FFE-E04E83E6F609}" type="slidenum">
              <a:rPr lang="en-US" smtClean="0"/>
              <a:pPr/>
              <a:t>21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90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smtClean="0"/>
              <a:t>Pareto Diagram Example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600200"/>
            <a:ext cx="8077200" cy="4532313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 typeface="Wingdings" pitchFamily="2" charset="2"/>
              <a:buNone/>
            </a:pPr>
            <a:r>
              <a:rPr lang="en-US" smtClean="0">
                <a:solidFill>
                  <a:schemeClr val="folHlink"/>
                </a:solidFill>
              </a:rPr>
              <a:t>Example:</a:t>
            </a:r>
            <a:r>
              <a:rPr lang="en-US" smtClean="0"/>
              <a:t>  400 defective items are examined </a:t>
            </a:r>
          </a:p>
          <a:p>
            <a:pPr eaLnBrk="1" hangingPunct="1">
              <a:lnSpc>
                <a:spcPct val="60000"/>
              </a:lnSpc>
              <a:buFont typeface="Wingdings" pitchFamily="2" charset="2"/>
              <a:buNone/>
            </a:pPr>
            <a:r>
              <a:rPr lang="en-US" smtClean="0"/>
              <a:t>			for cause of defect:</a:t>
            </a:r>
          </a:p>
        </p:txBody>
      </p:sp>
      <p:graphicFrame>
        <p:nvGraphicFramePr>
          <p:cNvPr id="151640" name="Group 88"/>
          <p:cNvGraphicFramePr>
            <a:graphicFrameLocks noGrp="1"/>
          </p:cNvGraphicFramePr>
          <p:nvPr/>
        </p:nvGraphicFramePr>
        <p:xfrm>
          <a:off x="838200" y="2743200"/>
          <a:ext cx="7467600" cy="3474720"/>
        </p:xfrm>
        <a:graphic>
          <a:graphicData uri="http://schemas.openxmlformats.org/drawingml/2006/table">
            <a:tbl>
              <a:tblPr/>
              <a:tblGrid>
                <a:gridCol w="4457700"/>
                <a:gridCol w="3009900"/>
              </a:tblGrid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Source of </a:t>
                      </a:r>
                    </a:p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Manufacturing Error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Number of defects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Bad Weld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34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Poor Alignment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223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Missing Part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Paint Flaw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78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Electrical Short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Cracked case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400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</a:tr>
            </a:tbl>
          </a:graphicData>
        </a:graphic>
      </p:graphicFrame>
      <p:sp>
        <p:nvSpPr>
          <p:cNvPr id="34849" name="Footer Placeholder 3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34850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6276CADD-8B04-41C2-B164-93D4F684646C}" type="slidenum">
              <a:rPr lang="en-US" smtClean="0"/>
              <a:pPr/>
              <a:t>22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01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smtClean="0"/>
              <a:t>Pareto Diagram Example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828800"/>
            <a:ext cx="8077200" cy="453231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smtClean="0">
                <a:solidFill>
                  <a:schemeClr val="folHlink"/>
                </a:solidFill>
              </a:rPr>
              <a:t>Step 1:</a:t>
            </a:r>
            <a:r>
              <a:rPr lang="en-US" smtClean="0"/>
              <a:t> Sort by defect cause, in descending order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smtClean="0">
                <a:solidFill>
                  <a:schemeClr val="folHlink"/>
                </a:solidFill>
              </a:rPr>
              <a:t>Step 2:</a:t>
            </a:r>
            <a:r>
              <a:rPr lang="en-US" smtClean="0"/>
              <a:t> Determine % in each category</a:t>
            </a:r>
          </a:p>
        </p:txBody>
      </p:sp>
      <p:graphicFrame>
        <p:nvGraphicFramePr>
          <p:cNvPr id="154723" name="Group 99"/>
          <p:cNvGraphicFramePr>
            <a:graphicFrameLocks noGrp="1"/>
          </p:cNvGraphicFramePr>
          <p:nvPr/>
        </p:nvGraphicFramePr>
        <p:xfrm>
          <a:off x="381000" y="3048000"/>
          <a:ext cx="8001000" cy="3474720"/>
        </p:xfrm>
        <a:graphic>
          <a:graphicData uri="http://schemas.openxmlformats.org/drawingml/2006/table">
            <a:tbl>
              <a:tblPr/>
              <a:tblGrid>
                <a:gridCol w="2819400"/>
                <a:gridCol w="2438400"/>
                <a:gridCol w="2743200"/>
              </a:tblGrid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Source of </a:t>
                      </a:r>
                    </a:p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Manufacturing Error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Number of defects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% of Total Defects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Poor Alignment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223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55.75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Paint Flaw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78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19.50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Bad Weld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34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8.50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Missing Part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6.25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Cracked case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21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5.25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Electrical Short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4.75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400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100%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</a:tr>
            </a:tbl>
          </a:graphicData>
        </a:graphic>
      </p:graphicFrame>
      <p:sp>
        <p:nvSpPr>
          <p:cNvPr id="35882" name="Text Box 102"/>
          <p:cNvSpPr txBox="1">
            <a:spLocks noChangeArrowheads="1"/>
          </p:cNvSpPr>
          <p:nvPr/>
        </p:nvSpPr>
        <p:spPr bwMode="auto">
          <a:xfrm>
            <a:off x="7467600" y="1279525"/>
            <a:ext cx="152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i="1">
                <a:solidFill>
                  <a:srgbClr val="000099"/>
                </a:solidFill>
              </a:rPr>
              <a:t>(continued)</a:t>
            </a:r>
          </a:p>
        </p:txBody>
      </p:sp>
      <p:sp>
        <p:nvSpPr>
          <p:cNvPr id="35883" name="Footer Placeholder 6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35884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38391C6E-FF8C-4CA7-8308-8FB8926D01C8}" type="slidenum">
              <a:rPr lang="en-US" smtClean="0"/>
              <a:pPr/>
              <a:t>23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smtClean="0"/>
              <a:t>Pareto Diagram Example</a:t>
            </a:r>
          </a:p>
        </p:txBody>
      </p:sp>
      <p:sp>
        <p:nvSpPr>
          <p:cNvPr id="5124" name="Rectangle 3"/>
          <p:cNvSpPr>
            <a:spLocks noChangeArrowheads="1"/>
          </p:cNvSpPr>
          <p:nvPr/>
        </p:nvSpPr>
        <p:spPr bwMode="auto">
          <a:xfrm rot="5400000">
            <a:off x="6582569" y="4466431"/>
            <a:ext cx="3048000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 b="1">
                <a:solidFill>
                  <a:srgbClr val="000000"/>
                </a:solidFill>
              </a:rPr>
              <a:t>cumulative % </a:t>
            </a:r>
            <a:r>
              <a:rPr lang="en-US" sz="1800" b="1"/>
              <a:t>(line graph)</a:t>
            </a:r>
            <a:endParaRPr lang="en-US" sz="1800"/>
          </a:p>
        </p:txBody>
      </p:sp>
      <p:sp>
        <p:nvSpPr>
          <p:cNvPr id="5125" name="Rectangle 4"/>
          <p:cNvSpPr>
            <a:spLocks noChangeArrowheads="1"/>
          </p:cNvSpPr>
          <p:nvPr/>
        </p:nvSpPr>
        <p:spPr bwMode="auto">
          <a:xfrm rot="-5400000">
            <a:off x="-708819" y="4137819"/>
            <a:ext cx="3732213" cy="6381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 b="1">
                <a:solidFill>
                  <a:srgbClr val="000000"/>
                </a:solidFill>
              </a:rPr>
              <a:t>% of defects in each category (bar graph)</a:t>
            </a:r>
            <a:endParaRPr lang="en-US" sz="1800">
              <a:solidFill>
                <a:srgbClr val="000000"/>
              </a:solidFill>
            </a:endParaRPr>
          </a:p>
        </p:txBody>
      </p:sp>
      <p:graphicFrame>
        <p:nvGraphicFramePr>
          <p:cNvPr id="5122" name="Object 7"/>
          <p:cNvGraphicFramePr>
            <a:graphicFrameLocks noChangeAspect="1"/>
          </p:cNvGraphicFramePr>
          <p:nvPr/>
        </p:nvGraphicFramePr>
        <p:xfrm>
          <a:off x="1524000" y="2286000"/>
          <a:ext cx="6324600" cy="4373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" name="Chart" r:id="rId4" imgW="11791950" imgH="7115251" progId="Excel.Chart.8">
                  <p:embed/>
                </p:oleObj>
              </mc:Choice>
              <mc:Fallback>
                <p:oleObj name="Chart" r:id="rId4" imgW="11791950" imgH="7115251" progId="Excel.Chart.8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2286000"/>
                        <a:ext cx="6324600" cy="4373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6" name="Text Box 8"/>
          <p:cNvSpPr txBox="1">
            <a:spLocks noChangeArrowheads="1"/>
          </p:cNvSpPr>
          <p:nvPr/>
        </p:nvSpPr>
        <p:spPr bwMode="auto">
          <a:xfrm>
            <a:off x="1143000" y="1676400"/>
            <a:ext cx="7543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solidFill>
                  <a:schemeClr val="folHlink"/>
                </a:solidFill>
              </a:rPr>
              <a:t>Step 3:</a:t>
            </a:r>
            <a:r>
              <a:rPr lang="en-US" sz="2800"/>
              <a:t> Show results graphically</a:t>
            </a:r>
          </a:p>
        </p:txBody>
      </p:sp>
      <p:sp>
        <p:nvSpPr>
          <p:cNvPr id="5127" name="Text Box 9"/>
          <p:cNvSpPr txBox="1">
            <a:spLocks noChangeArrowheads="1"/>
          </p:cNvSpPr>
          <p:nvPr/>
        </p:nvSpPr>
        <p:spPr bwMode="auto">
          <a:xfrm>
            <a:off x="7467600" y="1279525"/>
            <a:ext cx="152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i="1">
                <a:solidFill>
                  <a:srgbClr val="000099"/>
                </a:solidFill>
              </a:rPr>
              <a:t>(continued)</a:t>
            </a:r>
          </a:p>
        </p:txBody>
      </p:sp>
      <p:sp>
        <p:nvSpPr>
          <p:cNvPr id="5128" name="Footer Placeholder 8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5129" name="Slide Number Placeholder 9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E2784F14-1D3B-48F6-9B3C-E8B8BB43A36F}" type="slidenum">
              <a:rPr lang="en-US" smtClean="0"/>
              <a:pPr/>
              <a:t>24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Graphs for Time-Series Data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 </a:t>
            </a:r>
            <a:r>
              <a:rPr lang="en-US" smtClean="0">
                <a:solidFill>
                  <a:schemeClr val="folHlink"/>
                </a:solidFill>
              </a:rPr>
              <a:t>line chart</a:t>
            </a:r>
            <a:r>
              <a:rPr lang="en-US" smtClean="0"/>
              <a:t> (time-series plot) is used to show the values of a variable over time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Time is measured on the horizontal axis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The variable of interest is measured on the vertical axis</a:t>
            </a:r>
          </a:p>
        </p:txBody>
      </p:sp>
      <p:sp>
        <p:nvSpPr>
          <p:cNvPr id="36868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3686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B9B49520-603F-4CBB-884C-58C2934A72CD}" type="slidenum">
              <a:rPr lang="en-US" smtClean="0"/>
              <a:pPr/>
              <a:t>25</a:t>
            </a:fld>
            <a:endParaRPr lang="en-US" smtClean="0"/>
          </a:p>
        </p:txBody>
      </p:sp>
      <p:sp>
        <p:nvSpPr>
          <p:cNvPr id="36870" name="TextBox 5"/>
          <p:cNvSpPr txBox="1">
            <a:spLocks noChangeArrowheads="1"/>
          </p:cNvSpPr>
          <p:nvPr/>
        </p:nvSpPr>
        <p:spPr bwMode="auto">
          <a:xfrm>
            <a:off x="457200" y="514350"/>
            <a:ext cx="76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1.4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Line Chart Example</a:t>
            </a:r>
          </a:p>
        </p:txBody>
      </p:sp>
      <p:graphicFrame>
        <p:nvGraphicFramePr>
          <p:cNvPr id="6146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1700213" y="2462213"/>
          <a:ext cx="5895975" cy="326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7" name="Chart" r:id="rId4" imgW="5895975" imgH="3267050" progId="Excel.Chart.8">
                  <p:embed/>
                </p:oleObj>
              </mc:Choice>
              <mc:Fallback>
                <p:oleObj name="Chart" r:id="rId4" imgW="5895975" imgH="3267050" progId="Excel.Char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00213" y="2462213"/>
                        <a:ext cx="5895975" cy="3267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8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614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30873991-6DC5-4C19-90BF-3B060C7FEE5D}" type="slidenum">
              <a:rPr lang="en-US" smtClean="0"/>
              <a:pPr/>
              <a:t>26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Line 5"/>
          <p:cNvSpPr>
            <a:spLocks noChangeShapeType="1"/>
          </p:cNvSpPr>
          <p:nvPr/>
        </p:nvSpPr>
        <p:spPr bwMode="auto">
          <a:xfrm>
            <a:off x="4629150" y="2286000"/>
            <a:ext cx="0" cy="762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891" name="Rectangle 7"/>
          <p:cNvSpPr>
            <a:spLocks noChangeArrowheads="1"/>
          </p:cNvSpPr>
          <p:nvPr/>
        </p:nvSpPr>
        <p:spPr bwMode="auto">
          <a:xfrm>
            <a:off x="819150" y="1828800"/>
            <a:ext cx="8020050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892" name="Rectangle 8"/>
          <p:cNvSpPr>
            <a:spLocks noChangeArrowheads="1"/>
          </p:cNvSpPr>
          <p:nvPr/>
        </p:nvSpPr>
        <p:spPr bwMode="auto">
          <a:xfrm>
            <a:off x="3106738" y="1754188"/>
            <a:ext cx="2968625" cy="528637"/>
          </a:xfrm>
          <a:prstGeom prst="rect">
            <a:avLst/>
          </a:prstGeom>
          <a:solidFill>
            <a:srgbClr val="CCFFCC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800" b="1"/>
              <a:t>Numerical Data</a:t>
            </a:r>
          </a:p>
        </p:txBody>
      </p:sp>
      <p:sp>
        <p:nvSpPr>
          <p:cNvPr id="37893" name="Line 9"/>
          <p:cNvSpPr>
            <a:spLocks noChangeShapeType="1"/>
          </p:cNvSpPr>
          <p:nvPr/>
        </p:nvSpPr>
        <p:spPr bwMode="auto">
          <a:xfrm>
            <a:off x="2943225" y="3048000"/>
            <a:ext cx="3810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894" name="Line 10"/>
          <p:cNvSpPr>
            <a:spLocks noChangeShapeType="1"/>
          </p:cNvSpPr>
          <p:nvPr/>
        </p:nvSpPr>
        <p:spPr bwMode="auto">
          <a:xfrm>
            <a:off x="2943225" y="3048000"/>
            <a:ext cx="0" cy="457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895" name="Rectangle 12"/>
          <p:cNvSpPr>
            <a:spLocks noChangeArrowheads="1"/>
          </p:cNvSpPr>
          <p:nvPr/>
        </p:nvSpPr>
        <p:spPr bwMode="auto">
          <a:xfrm>
            <a:off x="5686425" y="3505200"/>
            <a:ext cx="2359025" cy="758825"/>
          </a:xfrm>
          <a:prstGeom prst="rect">
            <a:avLst/>
          </a:prstGeom>
          <a:solidFill>
            <a:srgbClr val="CBDDF7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/>
              <a:t>Stem-and-Leaf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b="1"/>
              <a:t>Display</a:t>
            </a:r>
          </a:p>
        </p:txBody>
      </p:sp>
      <p:sp>
        <p:nvSpPr>
          <p:cNvPr id="37896" name="Line 13"/>
          <p:cNvSpPr>
            <a:spLocks noChangeShapeType="1"/>
          </p:cNvSpPr>
          <p:nvPr/>
        </p:nvSpPr>
        <p:spPr bwMode="auto">
          <a:xfrm>
            <a:off x="6753225" y="3048000"/>
            <a:ext cx="0" cy="457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897" name="Line 15"/>
          <p:cNvSpPr>
            <a:spLocks noChangeShapeType="1"/>
          </p:cNvSpPr>
          <p:nvPr/>
        </p:nvSpPr>
        <p:spPr bwMode="auto">
          <a:xfrm>
            <a:off x="3019425" y="4343400"/>
            <a:ext cx="0" cy="457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898" name="Line 16"/>
          <p:cNvSpPr>
            <a:spLocks noChangeShapeType="1"/>
          </p:cNvSpPr>
          <p:nvPr/>
        </p:nvSpPr>
        <p:spPr bwMode="auto">
          <a:xfrm>
            <a:off x="1800225" y="4800600"/>
            <a:ext cx="2362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899" name="Line 17"/>
          <p:cNvSpPr>
            <a:spLocks noChangeShapeType="1"/>
          </p:cNvSpPr>
          <p:nvPr/>
        </p:nvSpPr>
        <p:spPr bwMode="auto">
          <a:xfrm>
            <a:off x="1800225" y="4800600"/>
            <a:ext cx="0" cy="381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900" name="Rectangle 18"/>
          <p:cNvSpPr>
            <a:spLocks noChangeArrowheads="1"/>
          </p:cNvSpPr>
          <p:nvPr/>
        </p:nvSpPr>
        <p:spPr bwMode="auto">
          <a:xfrm>
            <a:off x="962025" y="5181600"/>
            <a:ext cx="1990725" cy="466725"/>
          </a:xfrm>
          <a:prstGeom prst="rect">
            <a:avLst/>
          </a:prstGeom>
          <a:solidFill>
            <a:srgbClr val="CBDDF7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b="1"/>
              <a:t>Histogram</a:t>
            </a:r>
          </a:p>
        </p:txBody>
      </p:sp>
      <p:sp>
        <p:nvSpPr>
          <p:cNvPr id="37901" name="Line 21"/>
          <p:cNvSpPr>
            <a:spLocks noChangeShapeType="1"/>
          </p:cNvSpPr>
          <p:nvPr/>
        </p:nvSpPr>
        <p:spPr bwMode="auto">
          <a:xfrm flipH="1">
            <a:off x="4162425" y="4800600"/>
            <a:ext cx="0" cy="381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902" name="Rectangle 22"/>
          <p:cNvSpPr>
            <a:spLocks noChangeArrowheads="1"/>
          </p:cNvSpPr>
          <p:nvPr/>
        </p:nvSpPr>
        <p:spPr bwMode="auto">
          <a:xfrm>
            <a:off x="3629025" y="5181600"/>
            <a:ext cx="1063625" cy="466725"/>
          </a:xfrm>
          <a:prstGeom prst="rect">
            <a:avLst/>
          </a:prstGeom>
          <a:solidFill>
            <a:srgbClr val="CBDDF7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b="1"/>
              <a:t>Ogive</a:t>
            </a:r>
          </a:p>
        </p:txBody>
      </p:sp>
      <p:sp>
        <p:nvSpPr>
          <p:cNvPr id="37903" name="Rectangle 14"/>
          <p:cNvSpPr>
            <a:spLocks noChangeArrowheads="1"/>
          </p:cNvSpPr>
          <p:nvPr/>
        </p:nvSpPr>
        <p:spPr bwMode="auto">
          <a:xfrm>
            <a:off x="1114425" y="3429000"/>
            <a:ext cx="3810000" cy="1196975"/>
          </a:xfrm>
          <a:prstGeom prst="rect">
            <a:avLst/>
          </a:prstGeom>
          <a:solidFill>
            <a:srgbClr val="CBDDF7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b="1"/>
              <a:t>Frequency Distributions and</a:t>
            </a: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b="1"/>
              <a:t>Cumulative Distributions</a:t>
            </a:r>
          </a:p>
        </p:txBody>
      </p:sp>
      <p:sp>
        <p:nvSpPr>
          <p:cNvPr id="37904" name="Rectangle 35"/>
          <p:cNvSpPr>
            <a:spLocks noGrp="1" noChangeArrowheads="1"/>
          </p:cNvSpPr>
          <p:nvPr>
            <p:ph type="title"/>
          </p:nvPr>
        </p:nvSpPr>
        <p:spPr>
          <a:xfrm>
            <a:off x="1143000" y="304800"/>
            <a:ext cx="7383463" cy="990600"/>
          </a:xfrm>
          <a:noFill/>
        </p:spPr>
        <p:txBody>
          <a:bodyPr/>
          <a:lstStyle/>
          <a:p>
            <a:pPr defTabSz="914400" eaLnBrk="1" hangingPunct="1">
              <a:lnSpc>
                <a:spcPct val="80000"/>
              </a:lnSpc>
            </a:pPr>
            <a:r>
              <a:rPr lang="en-US" smtClean="0"/>
              <a:t>Graphs to Describe </a:t>
            </a:r>
            <a:br>
              <a:rPr lang="en-US" smtClean="0"/>
            </a:br>
            <a:r>
              <a:rPr lang="en-US" smtClean="0"/>
              <a:t>Numerical Variables</a:t>
            </a:r>
          </a:p>
        </p:txBody>
      </p:sp>
      <p:sp>
        <p:nvSpPr>
          <p:cNvPr id="37905" name="Footer Placeholder 17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37906" name="Slide Number Placeholder 18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EE54BAC3-0744-4B24-8D89-3F91D9068B56}" type="slidenum">
              <a:rPr lang="en-US" smtClean="0"/>
              <a:pPr/>
              <a:t>27</a:t>
            </a:fld>
            <a:endParaRPr lang="en-US" smtClean="0"/>
          </a:p>
        </p:txBody>
      </p:sp>
      <p:sp>
        <p:nvSpPr>
          <p:cNvPr id="37907" name="TextBox 18"/>
          <p:cNvSpPr txBox="1">
            <a:spLocks noChangeArrowheads="1"/>
          </p:cNvSpPr>
          <p:nvPr/>
        </p:nvSpPr>
        <p:spPr bwMode="auto">
          <a:xfrm>
            <a:off x="457200" y="514350"/>
            <a:ext cx="76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1.5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5"/>
          <p:cNvSpPr>
            <a:spLocks noGrp="1" noChangeArrowheads="1"/>
          </p:cNvSpPr>
          <p:nvPr>
            <p:ph type="title"/>
          </p:nvPr>
        </p:nvSpPr>
        <p:spPr>
          <a:xfrm>
            <a:off x="1143000" y="457200"/>
            <a:ext cx="7383463" cy="762000"/>
          </a:xfrm>
          <a:noFill/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Frequency Distributions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905000"/>
            <a:ext cx="8077200" cy="4267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3200" smtClean="0"/>
              <a:t>What is a Frequency Distribution?</a:t>
            </a:r>
          </a:p>
          <a:p>
            <a:pPr eaLnBrk="1" hangingPunct="1">
              <a:spcBef>
                <a:spcPct val="55000"/>
              </a:spcBef>
            </a:pPr>
            <a:r>
              <a:rPr lang="en-US" smtClean="0"/>
              <a:t>A frequency distribution is a </a:t>
            </a:r>
            <a:r>
              <a:rPr lang="en-US" smtClean="0">
                <a:solidFill>
                  <a:schemeClr val="folHlink"/>
                </a:solidFill>
              </a:rPr>
              <a:t>list or a table</a:t>
            </a:r>
            <a:r>
              <a:rPr lang="en-US" smtClean="0"/>
              <a:t> …</a:t>
            </a:r>
          </a:p>
          <a:p>
            <a:pPr eaLnBrk="1" hangingPunct="1">
              <a:spcBef>
                <a:spcPct val="55000"/>
              </a:spcBef>
            </a:pPr>
            <a:r>
              <a:rPr lang="en-US" smtClean="0"/>
              <a:t>containing </a:t>
            </a:r>
            <a:r>
              <a:rPr lang="en-US" smtClean="0">
                <a:solidFill>
                  <a:schemeClr val="folHlink"/>
                </a:solidFill>
              </a:rPr>
              <a:t>class groupings</a:t>
            </a:r>
            <a:r>
              <a:rPr lang="en-US" smtClean="0"/>
              <a:t> (categories or ranges within which the data fall) ...</a:t>
            </a:r>
          </a:p>
          <a:p>
            <a:pPr eaLnBrk="1" hangingPunct="1">
              <a:spcBef>
                <a:spcPct val="55000"/>
              </a:spcBef>
            </a:pPr>
            <a:r>
              <a:rPr lang="en-US" smtClean="0"/>
              <a:t>and the </a:t>
            </a:r>
            <a:r>
              <a:rPr lang="en-US" smtClean="0">
                <a:solidFill>
                  <a:schemeClr val="folHlink"/>
                </a:solidFill>
              </a:rPr>
              <a:t>corresponding frequencies</a:t>
            </a:r>
            <a:r>
              <a:rPr lang="en-US" smtClean="0"/>
              <a:t> with which data fall within each class or category</a:t>
            </a:r>
          </a:p>
        </p:txBody>
      </p:sp>
      <p:sp>
        <p:nvSpPr>
          <p:cNvPr id="38916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3891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F28BF429-BC2F-49E4-8410-3BEDD68E9FC1}" type="slidenum">
              <a:rPr lang="en-US" smtClean="0"/>
              <a:pPr/>
              <a:t>28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533400"/>
            <a:ext cx="7696200" cy="685800"/>
          </a:xfrm>
        </p:spPr>
        <p:txBody>
          <a:bodyPr/>
          <a:lstStyle/>
          <a:p>
            <a:pPr defTabSz="914400" eaLnBrk="1" hangingPunct="1"/>
            <a:r>
              <a:rPr lang="en-US" sz="3600" smtClean="0"/>
              <a:t>Why Use Frequency Distributions?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1295400" y="2203450"/>
            <a:ext cx="7315200" cy="4197350"/>
          </a:xfrm>
        </p:spPr>
        <p:txBody>
          <a:bodyPr/>
          <a:lstStyle/>
          <a:p>
            <a:pPr marL="342900" indent="-342900" defTabSz="914400" eaLnBrk="1" hangingPunct="1">
              <a:lnSpc>
                <a:spcPct val="105000"/>
              </a:lnSpc>
              <a:spcBef>
                <a:spcPct val="55000"/>
              </a:spcBef>
            </a:pPr>
            <a:r>
              <a:rPr lang="en-US" smtClean="0"/>
              <a:t>A frequency distribution is a way to summarize data</a:t>
            </a:r>
          </a:p>
          <a:p>
            <a:pPr marL="342900" indent="-342900" defTabSz="914400" eaLnBrk="1" hangingPunct="1">
              <a:lnSpc>
                <a:spcPct val="105000"/>
              </a:lnSpc>
              <a:spcBef>
                <a:spcPct val="55000"/>
              </a:spcBef>
            </a:pPr>
            <a:r>
              <a:rPr lang="en-US" smtClean="0"/>
              <a:t>The distribution condenses the raw data into a more useful form... </a:t>
            </a:r>
          </a:p>
          <a:p>
            <a:pPr marL="342900" indent="-342900" defTabSz="914400" eaLnBrk="1" hangingPunct="1">
              <a:lnSpc>
                <a:spcPct val="105000"/>
              </a:lnSpc>
              <a:spcBef>
                <a:spcPct val="55000"/>
              </a:spcBef>
            </a:pPr>
            <a:r>
              <a:rPr lang="en-US" smtClean="0"/>
              <a:t>and allows for a quick visual interpretation of the data</a:t>
            </a:r>
          </a:p>
        </p:txBody>
      </p:sp>
      <p:sp>
        <p:nvSpPr>
          <p:cNvPr id="39940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3994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D959225B-666B-4342-821D-CB1DD9466779}" type="slidenum">
              <a:rPr lang="en-US" smtClean="0"/>
              <a:pPr/>
              <a:t>29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04800"/>
            <a:ext cx="7383463" cy="990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Class Intervals </a:t>
            </a:r>
            <a:br>
              <a:rPr lang="en-US" smtClean="0"/>
            </a:br>
            <a:r>
              <a:rPr lang="en-US" smtClean="0"/>
              <a:t>and Class Boundaries</a:t>
            </a:r>
          </a:p>
        </p:txBody>
      </p:sp>
      <p:sp>
        <p:nvSpPr>
          <p:cNvPr id="7172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868488"/>
            <a:ext cx="8077200" cy="1179512"/>
          </a:xfrm>
        </p:spPr>
        <p:txBody>
          <a:bodyPr/>
          <a:lstStyle/>
          <a:p>
            <a:pPr eaLnBrk="1" hangingPunct="1"/>
            <a:r>
              <a:rPr lang="en-US" smtClean="0"/>
              <a:t>Each class grouping has the same width</a:t>
            </a:r>
          </a:p>
          <a:p>
            <a:pPr eaLnBrk="1" hangingPunct="1"/>
            <a:r>
              <a:rPr lang="en-US" smtClean="0"/>
              <a:t>Determine the width of each interval by</a:t>
            </a:r>
          </a:p>
        </p:txBody>
      </p:sp>
      <p:sp>
        <p:nvSpPr>
          <p:cNvPr id="7173" name="Rectangle 4"/>
          <p:cNvSpPr>
            <a:spLocks noChangeArrowheads="1"/>
          </p:cNvSpPr>
          <p:nvPr/>
        </p:nvSpPr>
        <p:spPr bwMode="auto">
          <a:xfrm>
            <a:off x="838200" y="4078288"/>
            <a:ext cx="8077200" cy="201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/>
          <a:lstStyle/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sz="2800"/>
              <a:t>Use at least 5 but no more than 15-20 intervals</a:t>
            </a:r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sz="2800"/>
              <a:t>Intervals never overlap</a:t>
            </a:r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sz="2800"/>
              <a:t>Round up the interval width to get desirable interval endpoints</a:t>
            </a:r>
          </a:p>
        </p:txBody>
      </p:sp>
      <p:graphicFrame>
        <p:nvGraphicFramePr>
          <p:cNvPr id="7170" name="Object 5"/>
          <p:cNvGraphicFramePr>
            <a:graphicFrameLocks noChangeAspect="1"/>
          </p:cNvGraphicFramePr>
          <p:nvPr/>
        </p:nvGraphicFramePr>
        <p:xfrm>
          <a:off x="1062038" y="3035300"/>
          <a:ext cx="7458075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name="Equation" r:id="rId3" imgW="3695400" imgH="431640" progId="Equation.3">
                  <p:embed/>
                </p:oleObj>
              </mc:Choice>
              <mc:Fallback>
                <p:oleObj name="Equation" r:id="rId3" imgW="3695400" imgH="4316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2038" y="3035300"/>
                        <a:ext cx="7458075" cy="863600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4" name="Footer Placeholder 6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7175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3047615F-8499-4C27-A81E-B1C92E08920D}" type="slidenum">
              <a:rPr lang="en-US" smtClean="0"/>
              <a:pPr/>
              <a:t>30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1828800" y="3429000"/>
            <a:ext cx="6172200" cy="990600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title"/>
          </p:nvPr>
        </p:nvSpPr>
        <p:spPr>
          <a:xfrm>
            <a:off x="1066800" y="381000"/>
            <a:ext cx="7793038" cy="838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Frequency Distribution Example</a:t>
            </a:r>
          </a:p>
        </p:txBody>
      </p:sp>
      <p:sp>
        <p:nvSpPr>
          <p:cNvPr id="40964" name="Rectangle 4"/>
          <p:cNvSpPr>
            <a:spLocks noGrp="1" noChangeArrowheads="1"/>
          </p:cNvSpPr>
          <p:nvPr>
            <p:ph idx="1"/>
          </p:nvPr>
        </p:nvSpPr>
        <p:spPr>
          <a:xfrm>
            <a:off x="762000" y="1828800"/>
            <a:ext cx="8077200" cy="2601913"/>
          </a:xfrm>
        </p:spPr>
        <p:txBody>
          <a:bodyPr>
            <a:spAutoFit/>
          </a:bodyPr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mtClean="0">
                <a:solidFill>
                  <a:schemeClr val="folHlink"/>
                </a:solidFill>
              </a:rPr>
              <a:t>Example:</a:t>
            </a:r>
            <a:r>
              <a:rPr lang="en-US" smtClean="0"/>
              <a:t> A manufacturer of insulation randomly selects 20 winter days and records the </a:t>
            </a:r>
            <a:r>
              <a:rPr lang="en-US" smtClean="0">
                <a:solidFill>
                  <a:schemeClr val="folHlink"/>
                </a:solidFill>
              </a:rPr>
              <a:t>daily high temperature</a:t>
            </a:r>
          </a:p>
          <a:p>
            <a:pPr eaLnBrk="1" hangingPunct="1">
              <a:spcBef>
                <a:spcPct val="55000"/>
              </a:spcBef>
              <a:buFont typeface="Wingdings" pitchFamily="2" charset="2"/>
              <a:buNone/>
            </a:pPr>
            <a:r>
              <a:rPr lang="en-US" sz="3600" b="1" smtClean="0">
                <a:solidFill>
                  <a:schemeClr val="hlink"/>
                </a:solidFill>
              </a:rPr>
              <a:t>	</a:t>
            </a:r>
            <a:r>
              <a:rPr lang="en-US" b="1" smtClean="0">
                <a:solidFill>
                  <a:schemeClr val="hlink"/>
                </a:solidFill>
              </a:rPr>
              <a:t>	   </a:t>
            </a:r>
            <a:r>
              <a:rPr lang="en-US" b="1" smtClean="0"/>
              <a:t>24, 35, 17, 21, 24, 37, 26, 46, 58, 30,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b="1" smtClean="0"/>
              <a:t>		   32, 13, 12, 38, 41, 43, 44, 27, 53, 27</a:t>
            </a:r>
            <a:endParaRPr lang="en-US" sz="3200" smtClean="0"/>
          </a:p>
        </p:txBody>
      </p:sp>
      <p:sp>
        <p:nvSpPr>
          <p:cNvPr id="40965" name="Footer Placeholder 5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40966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8236A99B-503E-471C-B48D-193D78E4901D}" type="slidenum">
              <a:rPr lang="en-US" smtClean="0"/>
              <a:pPr/>
              <a:t>31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"/>
          <p:cNvSpPr>
            <a:spLocks noChangeArrowheads="1"/>
          </p:cNvSpPr>
          <p:nvPr/>
        </p:nvSpPr>
        <p:spPr bwMode="auto">
          <a:xfrm>
            <a:off x="685800" y="2286000"/>
            <a:ext cx="8153400" cy="381000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987" name="Rectangle 6"/>
          <p:cNvSpPr>
            <a:spLocks noGrp="1" noChangeArrowheads="1"/>
          </p:cNvSpPr>
          <p:nvPr>
            <p:ph type="title"/>
          </p:nvPr>
        </p:nvSpPr>
        <p:spPr>
          <a:xfrm>
            <a:off x="1295400" y="228600"/>
            <a:ext cx="7383463" cy="990600"/>
          </a:xfrm>
          <a:noFill/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Frequency Distribution Example</a:t>
            </a:r>
          </a:p>
        </p:txBody>
      </p:sp>
      <p:sp>
        <p:nvSpPr>
          <p:cNvPr id="41988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792288"/>
            <a:ext cx="8763000" cy="4379912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smtClean="0"/>
              <a:t>Sort raw data in ascending order:</a:t>
            </a:r>
            <a:br>
              <a:rPr lang="en-US" smtClean="0"/>
            </a:br>
            <a:r>
              <a:rPr lang="en-US" sz="1900" b="1" smtClean="0"/>
              <a:t>12, 13, 17, 21, 24, 24, 26, 27, 27, 30, 32, 35, 37, 38, 41, 43, 44, 46, 53, 58</a:t>
            </a:r>
          </a:p>
          <a:p>
            <a:pPr eaLnBrk="1" hangingPunct="1">
              <a:lnSpc>
                <a:spcPct val="110000"/>
              </a:lnSpc>
            </a:pPr>
            <a:r>
              <a:rPr lang="en-US" smtClean="0"/>
              <a:t>Find range: </a:t>
            </a:r>
            <a:r>
              <a:rPr lang="en-US" sz="2300" b="1" smtClean="0">
                <a:solidFill>
                  <a:schemeClr val="folHlink"/>
                </a:solidFill>
              </a:rPr>
              <a:t>58 - 12 = 46</a:t>
            </a:r>
          </a:p>
          <a:p>
            <a:pPr eaLnBrk="1" hangingPunct="1">
              <a:lnSpc>
                <a:spcPct val="110000"/>
              </a:lnSpc>
            </a:pPr>
            <a:r>
              <a:rPr lang="en-US" smtClean="0"/>
              <a:t>Select number of classes: </a:t>
            </a:r>
            <a:r>
              <a:rPr lang="en-US" sz="2300" b="1" smtClean="0">
                <a:solidFill>
                  <a:schemeClr val="folHlink"/>
                </a:solidFill>
              </a:rPr>
              <a:t>5</a:t>
            </a:r>
            <a:r>
              <a:rPr lang="en-US" sz="1900" b="1" smtClean="0">
                <a:solidFill>
                  <a:schemeClr val="folHlink"/>
                </a:solidFill>
              </a:rPr>
              <a:t> </a:t>
            </a:r>
            <a:r>
              <a:rPr lang="en-US" sz="2300" b="1" smtClean="0">
                <a:solidFill>
                  <a:schemeClr val="folHlink"/>
                </a:solidFill>
              </a:rPr>
              <a:t>(usually between 5 and 15)</a:t>
            </a:r>
            <a:endParaRPr lang="en-US" b="1" smtClean="0">
              <a:solidFill>
                <a:schemeClr val="folHlink"/>
              </a:solidFill>
            </a:endParaRPr>
          </a:p>
          <a:p>
            <a:pPr eaLnBrk="1" hangingPunct="1">
              <a:lnSpc>
                <a:spcPct val="110000"/>
              </a:lnSpc>
            </a:pPr>
            <a:r>
              <a:rPr lang="en-US" smtClean="0"/>
              <a:t>Compute interval width: </a:t>
            </a:r>
            <a:r>
              <a:rPr lang="en-US" sz="2300" b="1" smtClean="0">
                <a:solidFill>
                  <a:schemeClr val="folHlink"/>
                </a:solidFill>
              </a:rPr>
              <a:t>10  </a:t>
            </a:r>
            <a:r>
              <a:rPr lang="en-US" sz="1900" b="1" smtClean="0">
                <a:solidFill>
                  <a:schemeClr val="folHlink"/>
                </a:solidFill>
              </a:rPr>
              <a:t>(46/5 then round up)</a:t>
            </a:r>
            <a:endParaRPr lang="en-US" smtClean="0">
              <a:solidFill>
                <a:schemeClr val="folHlink"/>
              </a:solidFill>
            </a:endParaRPr>
          </a:p>
          <a:p>
            <a:pPr eaLnBrk="1" hangingPunct="1">
              <a:lnSpc>
                <a:spcPct val="110000"/>
              </a:lnSpc>
            </a:pPr>
            <a:r>
              <a:rPr lang="en-US" smtClean="0"/>
              <a:t>Determine interval boundaries: </a:t>
            </a:r>
            <a:r>
              <a:rPr lang="en-US" sz="1900" b="1" smtClean="0">
                <a:solidFill>
                  <a:schemeClr val="folHlink"/>
                </a:solidFill>
              </a:rPr>
              <a:t>10 but less than 20, 20 but less than 30, . . . , 60 but less than 70</a:t>
            </a:r>
          </a:p>
          <a:p>
            <a:pPr eaLnBrk="1" hangingPunct="1">
              <a:lnSpc>
                <a:spcPct val="110000"/>
              </a:lnSpc>
            </a:pPr>
            <a:r>
              <a:rPr lang="en-US" smtClean="0"/>
              <a:t>Count observations &amp; assign to classes</a:t>
            </a:r>
          </a:p>
        </p:txBody>
      </p:sp>
      <p:sp>
        <p:nvSpPr>
          <p:cNvPr id="41989" name="Text Box 7"/>
          <p:cNvSpPr txBox="1">
            <a:spLocks noChangeArrowheads="1"/>
          </p:cNvSpPr>
          <p:nvPr/>
        </p:nvSpPr>
        <p:spPr bwMode="auto">
          <a:xfrm>
            <a:off x="7543800" y="1203325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i="1">
                <a:solidFill>
                  <a:srgbClr val="000099"/>
                </a:solidFill>
              </a:rPr>
              <a:t>(continued)</a:t>
            </a:r>
          </a:p>
        </p:txBody>
      </p:sp>
      <p:sp>
        <p:nvSpPr>
          <p:cNvPr id="41990" name="Footer Placeholder 6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41991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AFAF9FFD-E68F-4692-A67A-08CCEFED8E59}" type="slidenum">
              <a:rPr lang="en-US" smtClean="0"/>
              <a:pPr/>
              <a:t>32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28600"/>
            <a:ext cx="7924800" cy="990600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smtClean="0"/>
              <a:t>Frequency Distribution Example</a:t>
            </a:r>
          </a:p>
        </p:txBody>
      </p:sp>
      <p:sp>
        <p:nvSpPr>
          <p:cNvPr id="43011" name="Rectangle 4"/>
          <p:cNvSpPr>
            <a:spLocks noChangeArrowheads="1"/>
          </p:cNvSpPr>
          <p:nvPr/>
        </p:nvSpPr>
        <p:spPr bwMode="auto">
          <a:xfrm>
            <a:off x="304800" y="2819400"/>
            <a:ext cx="8534400" cy="3733800"/>
          </a:xfrm>
          <a:prstGeom prst="rect">
            <a:avLst/>
          </a:prstGeom>
          <a:solidFill>
            <a:srgbClr val="CBDDF7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3012" name="Rectangle 5"/>
          <p:cNvSpPr>
            <a:spLocks noChangeArrowheads="1"/>
          </p:cNvSpPr>
          <p:nvPr/>
        </p:nvSpPr>
        <p:spPr bwMode="auto">
          <a:xfrm>
            <a:off x="609600" y="1828800"/>
            <a:ext cx="8020050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3013" name="Rectangle 6"/>
          <p:cNvSpPr>
            <a:spLocks noChangeArrowheads="1"/>
          </p:cNvSpPr>
          <p:nvPr/>
        </p:nvSpPr>
        <p:spPr bwMode="auto">
          <a:xfrm>
            <a:off x="884238" y="2179638"/>
            <a:ext cx="7375525" cy="36401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  <a:buFontTx/>
              <a:buChar char="•"/>
            </a:pPr>
            <a:endParaRPr lang="en-US" sz="4400" b="1">
              <a:solidFill>
                <a:srgbClr val="333399"/>
              </a:solidFill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endParaRPr lang="en-US" sz="4400" b="1">
              <a:solidFill>
                <a:srgbClr val="333399"/>
              </a:solidFill>
            </a:endParaRPr>
          </a:p>
          <a:p>
            <a:pPr algn="ctr" eaLnBrk="0" hangingPunct="0">
              <a:spcBef>
                <a:spcPct val="50000"/>
              </a:spcBef>
              <a:buFontTx/>
              <a:buChar char="•"/>
            </a:pPr>
            <a:endParaRPr lang="en-US" sz="4400" b="1">
              <a:solidFill>
                <a:srgbClr val="333399"/>
              </a:solidFill>
            </a:endParaRPr>
          </a:p>
          <a:p>
            <a:pPr algn="ctr">
              <a:spcBef>
                <a:spcPct val="50000"/>
              </a:spcBef>
              <a:buFontTx/>
              <a:buChar char="•"/>
            </a:pPr>
            <a:endParaRPr lang="en-US" sz="4400" b="1">
              <a:solidFill>
                <a:srgbClr val="333399"/>
              </a:solidFill>
            </a:endParaRPr>
          </a:p>
        </p:txBody>
      </p:sp>
      <p:sp>
        <p:nvSpPr>
          <p:cNvPr id="43014" name="Line 7"/>
          <p:cNvSpPr>
            <a:spLocks noChangeShapeType="1"/>
          </p:cNvSpPr>
          <p:nvPr/>
        </p:nvSpPr>
        <p:spPr bwMode="auto">
          <a:xfrm>
            <a:off x="676275" y="3810000"/>
            <a:ext cx="7877175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3015" name="Line 8"/>
          <p:cNvSpPr>
            <a:spLocks noChangeShapeType="1"/>
          </p:cNvSpPr>
          <p:nvPr/>
        </p:nvSpPr>
        <p:spPr bwMode="auto">
          <a:xfrm>
            <a:off x="3276600" y="2895600"/>
            <a:ext cx="0" cy="351472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3016" name="Rectangle 9"/>
          <p:cNvSpPr>
            <a:spLocks noChangeArrowheads="1"/>
          </p:cNvSpPr>
          <p:nvPr/>
        </p:nvSpPr>
        <p:spPr bwMode="auto">
          <a:xfrm>
            <a:off x="533400" y="3117850"/>
            <a:ext cx="6283325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 b="1">
                <a:solidFill>
                  <a:srgbClr val="CC0000"/>
                </a:solidFill>
              </a:rPr>
              <a:t>  </a:t>
            </a:r>
            <a:r>
              <a:rPr lang="en-US" sz="2000" b="1">
                <a:solidFill>
                  <a:srgbClr val="CC0000"/>
                </a:solidFill>
              </a:rPr>
              <a:t>Interval                        Frequency</a:t>
            </a:r>
          </a:p>
        </p:txBody>
      </p:sp>
      <p:sp>
        <p:nvSpPr>
          <p:cNvPr id="43017" name="Rectangle 10"/>
          <p:cNvSpPr>
            <a:spLocks noChangeArrowheads="1"/>
          </p:cNvSpPr>
          <p:nvPr/>
        </p:nvSpPr>
        <p:spPr bwMode="auto">
          <a:xfrm>
            <a:off x="374650" y="3879850"/>
            <a:ext cx="8340725" cy="2535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>
                <a:solidFill>
                  <a:schemeClr val="bg2"/>
                </a:solidFill>
              </a:rPr>
              <a:t>10 but less than 20        3                .15                  15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>
                <a:solidFill>
                  <a:schemeClr val="bg2"/>
                </a:solidFill>
              </a:rPr>
              <a:t>20 but less than 30	        6                .30                  30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>
                <a:solidFill>
                  <a:schemeClr val="bg2"/>
                </a:solidFill>
              </a:rPr>
              <a:t>30 but less than 40	        5                .25                  25              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>
                <a:solidFill>
                  <a:schemeClr val="bg2"/>
                </a:solidFill>
              </a:rPr>
              <a:t>40 but less than 50        4                .20                  20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>
                <a:solidFill>
                  <a:schemeClr val="bg2"/>
                </a:solidFill>
              </a:rPr>
              <a:t>50 but less than 60	        2                .10                  10             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>
                <a:solidFill>
                  <a:srgbClr val="CC0000"/>
                </a:solidFill>
              </a:rPr>
              <a:t>                Total	       20              1.00               100</a:t>
            </a:r>
          </a:p>
        </p:txBody>
      </p:sp>
      <p:sp>
        <p:nvSpPr>
          <p:cNvPr id="43018" name="Line 11"/>
          <p:cNvSpPr>
            <a:spLocks noChangeShapeType="1"/>
          </p:cNvSpPr>
          <p:nvPr/>
        </p:nvSpPr>
        <p:spPr bwMode="auto">
          <a:xfrm>
            <a:off x="4800600" y="2895600"/>
            <a:ext cx="0" cy="351472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3019" name="Rectangle 12"/>
          <p:cNvSpPr>
            <a:spLocks noChangeArrowheads="1"/>
          </p:cNvSpPr>
          <p:nvPr/>
        </p:nvSpPr>
        <p:spPr bwMode="auto">
          <a:xfrm>
            <a:off x="4876800" y="3048000"/>
            <a:ext cx="1524000" cy="6683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000" b="1">
                <a:solidFill>
                  <a:srgbClr val="CC0000"/>
                </a:solidFill>
              </a:rPr>
              <a:t>Relative</a:t>
            </a:r>
          </a:p>
          <a:p>
            <a:pPr algn="ctr" eaLnBrk="0" hangingPunct="0">
              <a:lnSpc>
                <a:spcPct val="40000"/>
              </a:lnSpc>
              <a:spcBef>
                <a:spcPct val="50000"/>
              </a:spcBef>
            </a:pPr>
            <a:r>
              <a:rPr lang="en-US" sz="2000" b="1">
                <a:solidFill>
                  <a:srgbClr val="CC0000"/>
                </a:solidFill>
              </a:rPr>
              <a:t>Frequency</a:t>
            </a:r>
          </a:p>
        </p:txBody>
      </p:sp>
      <p:sp>
        <p:nvSpPr>
          <p:cNvPr id="43020" name="Line 13"/>
          <p:cNvSpPr>
            <a:spLocks noChangeShapeType="1"/>
          </p:cNvSpPr>
          <p:nvPr/>
        </p:nvSpPr>
        <p:spPr bwMode="auto">
          <a:xfrm>
            <a:off x="6553200" y="2895600"/>
            <a:ext cx="0" cy="351472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3021" name="Rectangle 14"/>
          <p:cNvSpPr>
            <a:spLocks noChangeArrowheads="1"/>
          </p:cNvSpPr>
          <p:nvPr/>
        </p:nvSpPr>
        <p:spPr bwMode="auto">
          <a:xfrm>
            <a:off x="6705600" y="3124200"/>
            <a:ext cx="1771650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 b="1">
                <a:solidFill>
                  <a:srgbClr val="CC0000"/>
                </a:solidFill>
              </a:rPr>
              <a:t> </a:t>
            </a:r>
            <a:r>
              <a:rPr lang="en-US" sz="2000" b="1">
                <a:solidFill>
                  <a:srgbClr val="CC0000"/>
                </a:solidFill>
              </a:rPr>
              <a:t>Percentage</a:t>
            </a:r>
          </a:p>
        </p:txBody>
      </p:sp>
      <p:sp>
        <p:nvSpPr>
          <p:cNvPr id="43022" name="Line 15"/>
          <p:cNvSpPr>
            <a:spLocks noChangeShapeType="1"/>
          </p:cNvSpPr>
          <p:nvPr/>
        </p:nvSpPr>
        <p:spPr bwMode="auto">
          <a:xfrm>
            <a:off x="600075" y="6019800"/>
            <a:ext cx="7953375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3023" name="Rectangle 16"/>
          <p:cNvSpPr>
            <a:spLocks noChangeArrowheads="1"/>
          </p:cNvSpPr>
          <p:nvPr/>
        </p:nvSpPr>
        <p:spPr bwMode="auto">
          <a:xfrm>
            <a:off x="304800" y="1657350"/>
            <a:ext cx="8534400" cy="911225"/>
          </a:xfrm>
          <a:prstGeom prst="rect">
            <a:avLst/>
          </a:prstGeom>
          <a:solidFill>
            <a:srgbClr val="CCFFCC"/>
          </a:solidFill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b="1"/>
              <a:t>Data in ordered array: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sz="2000" b="1">
                <a:solidFill>
                  <a:schemeClr val="tx2"/>
                </a:solidFill>
              </a:rPr>
              <a:t>12, 13, 17, 21, 24, 24, 26, 27, 27, 30, 32, 35, 37, 38, 41, 43, 44, 46, 53, 58</a:t>
            </a:r>
          </a:p>
        </p:txBody>
      </p:sp>
      <p:sp>
        <p:nvSpPr>
          <p:cNvPr id="43024" name="Text Box 18"/>
          <p:cNvSpPr txBox="1">
            <a:spLocks noChangeArrowheads="1"/>
          </p:cNvSpPr>
          <p:nvPr/>
        </p:nvSpPr>
        <p:spPr bwMode="auto">
          <a:xfrm>
            <a:off x="7543800" y="1203325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i="1">
                <a:solidFill>
                  <a:srgbClr val="000099"/>
                </a:solidFill>
              </a:rPr>
              <a:t>(continued)</a:t>
            </a:r>
          </a:p>
        </p:txBody>
      </p:sp>
      <p:sp>
        <p:nvSpPr>
          <p:cNvPr id="43025" name="Footer Placeholder 17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43026" name="Slide Number Placeholder 18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F6232EC9-F94A-463B-B08F-54A8BBD36387}" type="slidenum">
              <a:rPr lang="en-US" smtClean="0"/>
              <a:pPr/>
              <a:t>33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533400"/>
            <a:ext cx="6096000" cy="685800"/>
          </a:xfrm>
        </p:spPr>
        <p:txBody>
          <a:bodyPr/>
          <a:lstStyle/>
          <a:p>
            <a:pPr defTabSz="914400" eaLnBrk="1" hangingPunct="1">
              <a:lnSpc>
                <a:spcPct val="90000"/>
              </a:lnSpc>
            </a:pPr>
            <a:r>
              <a:rPr lang="en-US" smtClean="0"/>
              <a:t>Histogram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905000"/>
            <a:ext cx="8001000" cy="4572000"/>
          </a:xfrm>
        </p:spPr>
        <p:txBody>
          <a:bodyPr/>
          <a:lstStyle/>
          <a:p>
            <a:pPr marL="342900" indent="-342900" defTabSz="914400" eaLnBrk="1" hangingPunct="1">
              <a:lnSpc>
                <a:spcPct val="110000"/>
              </a:lnSpc>
            </a:pPr>
            <a:r>
              <a:rPr lang="en-US" smtClean="0"/>
              <a:t>A graph of the data in a frequency distribution is called a </a:t>
            </a:r>
            <a:r>
              <a:rPr lang="en-US" b="1" smtClean="0">
                <a:solidFill>
                  <a:schemeClr val="folHlink"/>
                </a:solidFill>
              </a:rPr>
              <a:t>histogram</a:t>
            </a:r>
            <a:r>
              <a:rPr lang="en-US" smtClean="0"/>
              <a:t> </a:t>
            </a:r>
          </a:p>
          <a:p>
            <a:pPr marL="342900" indent="-342900" defTabSz="914400" eaLnBrk="1" hangingPunct="1">
              <a:lnSpc>
                <a:spcPct val="110000"/>
              </a:lnSpc>
            </a:pPr>
            <a:r>
              <a:rPr lang="en-US" smtClean="0"/>
              <a:t>The </a:t>
            </a:r>
            <a:r>
              <a:rPr lang="en-US" b="1" smtClean="0">
                <a:solidFill>
                  <a:schemeClr val="folHlink"/>
                </a:solidFill>
              </a:rPr>
              <a:t>interval endpoints</a:t>
            </a:r>
            <a:r>
              <a:rPr lang="en-US" smtClean="0">
                <a:solidFill>
                  <a:schemeClr val="folHlink"/>
                </a:solidFill>
              </a:rPr>
              <a:t> </a:t>
            </a:r>
            <a:r>
              <a:rPr lang="en-US" smtClean="0"/>
              <a:t>are shown on the </a:t>
            </a:r>
            <a:r>
              <a:rPr lang="en-US" smtClean="0">
                <a:solidFill>
                  <a:schemeClr val="folHlink"/>
                </a:solidFill>
              </a:rPr>
              <a:t>horizontal axis</a:t>
            </a:r>
            <a:endParaRPr lang="en-US" smtClean="0"/>
          </a:p>
          <a:p>
            <a:pPr marL="342900" indent="-342900" defTabSz="914400" eaLnBrk="1" hangingPunct="1">
              <a:lnSpc>
                <a:spcPct val="110000"/>
              </a:lnSpc>
            </a:pPr>
            <a:r>
              <a:rPr lang="en-US" smtClean="0"/>
              <a:t>the </a:t>
            </a:r>
            <a:r>
              <a:rPr lang="en-US" smtClean="0">
                <a:solidFill>
                  <a:schemeClr val="folHlink"/>
                </a:solidFill>
              </a:rPr>
              <a:t>vertical axis </a:t>
            </a:r>
            <a:r>
              <a:rPr lang="en-US" smtClean="0"/>
              <a:t>is either</a:t>
            </a:r>
            <a:r>
              <a:rPr lang="en-US" smtClean="0">
                <a:solidFill>
                  <a:schemeClr val="folHlink"/>
                </a:solidFill>
              </a:rPr>
              <a:t> </a:t>
            </a:r>
            <a:r>
              <a:rPr lang="en-US" b="1" smtClean="0">
                <a:solidFill>
                  <a:schemeClr val="folHlink"/>
                </a:solidFill>
              </a:rPr>
              <a:t>frequency, relative frequency, </a:t>
            </a:r>
            <a:r>
              <a:rPr lang="en-US" smtClean="0"/>
              <a:t>or</a:t>
            </a:r>
            <a:r>
              <a:rPr lang="en-US" b="1" smtClean="0">
                <a:solidFill>
                  <a:schemeClr val="folHlink"/>
                </a:solidFill>
              </a:rPr>
              <a:t> percentage</a:t>
            </a:r>
            <a:r>
              <a:rPr lang="en-US" smtClean="0"/>
              <a:t> </a:t>
            </a:r>
            <a:endParaRPr lang="en-US" smtClean="0">
              <a:solidFill>
                <a:schemeClr val="folHlink"/>
              </a:solidFill>
            </a:endParaRPr>
          </a:p>
          <a:p>
            <a:pPr marL="342900" indent="-342900" defTabSz="914400" eaLnBrk="1" hangingPunct="1">
              <a:lnSpc>
                <a:spcPct val="110000"/>
              </a:lnSpc>
            </a:pPr>
            <a:r>
              <a:rPr lang="en-US" smtClean="0"/>
              <a:t>Bars of the appropriate heights are used to represent the number of observations within each class </a:t>
            </a:r>
          </a:p>
        </p:txBody>
      </p:sp>
      <p:sp>
        <p:nvSpPr>
          <p:cNvPr id="44036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4403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45F92F35-E2FC-47F3-A12B-29E1F41645DC}" type="slidenum">
              <a:rPr lang="en-US" smtClean="0"/>
              <a:pPr/>
              <a:t>34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Object 3">
            <a:hlinkClick r:id="" action="ppaction://ole?verb=0"/>
          </p:cNvPr>
          <p:cNvGraphicFramePr>
            <a:graphicFrameLocks/>
          </p:cNvGraphicFramePr>
          <p:nvPr/>
        </p:nvGraphicFramePr>
        <p:xfrm>
          <a:off x="2878138" y="2011363"/>
          <a:ext cx="6054725" cy="447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5" name="Worksheet" r:id="rId4" imgW="2447925" imgH="1809699" progId="Excel.Sheet.8">
                  <p:embed/>
                </p:oleObj>
              </mc:Choice>
              <mc:Fallback>
                <p:oleObj name="Worksheet" r:id="rId4" imgW="2447925" imgH="1809699" progId="Excel.Sheet.8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8138" y="2011363"/>
                        <a:ext cx="6054725" cy="447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5" name="Rectangle 4"/>
          <p:cNvSpPr>
            <a:spLocks noChangeArrowheads="1"/>
          </p:cNvSpPr>
          <p:nvPr/>
        </p:nvSpPr>
        <p:spPr bwMode="auto">
          <a:xfrm>
            <a:off x="4876800" y="6172200"/>
            <a:ext cx="3124200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000"/>
              <a:t>Temperature in Degrees</a:t>
            </a:r>
          </a:p>
        </p:txBody>
      </p:sp>
      <p:sp>
        <p:nvSpPr>
          <p:cNvPr id="8196" name="Rectangle 5"/>
          <p:cNvSpPr>
            <a:spLocks noGrp="1" noChangeArrowheads="1"/>
          </p:cNvSpPr>
          <p:nvPr>
            <p:ph type="title"/>
          </p:nvPr>
        </p:nvSpPr>
        <p:spPr>
          <a:xfrm>
            <a:off x="1066800" y="457200"/>
            <a:ext cx="7010400" cy="762000"/>
          </a:xfrm>
        </p:spPr>
        <p:txBody>
          <a:bodyPr/>
          <a:lstStyle/>
          <a:p>
            <a:pPr defTabSz="914400" eaLnBrk="1" hangingPunct="1"/>
            <a:r>
              <a:rPr lang="en-US" smtClean="0"/>
              <a:t>Histogram Example</a:t>
            </a:r>
            <a:endParaRPr lang="en-US" sz="6600" b="1" smtClean="0"/>
          </a:p>
        </p:txBody>
      </p:sp>
      <p:sp>
        <p:nvSpPr>
          <p:cNvPr id="8197" name="Rectangle 8"/>
          <p:cNvSpPr>
            <a:spLocks noChangeArrowheads="1"/>
          </p:cNvSpPr>
          <p:nvPr/>
        </p:nvSpPr>
        <p:spPr bwMode="auto">
          <a:xfrm>
            <a:off x="1981200" y="5562600"/>
            <a:ext cx="1371600" cy="1016000"/>
          </a:xfrm>
          <a:prstGeom prst="rect">
            <a:avLst/>
          </a:prstGeom>
          <a:solidFill>
            <a:srgbClr val="FEE1C6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000"/>
              <a:t>(No gaps between bars)</a:t>
            </a:r>
          </a:p>
        </p:txBody>
      </p:sp>
      <p:sp>
        <p:nvSpPr>
          <p:cNvPr id="8198" name="Rectangle 9"/>
          <p:cNvSpPr>
            <a:spLocks noChangeArrowheads="1"/>
          </p:cNvSpPr>
          <p:nvPr/>
        </p:nvSpPr>
        <p:spPr bwMode="auto">
          <a:xfrm>
            <a:off x="152400" y="1828800"/>
            <a:ext cx="2819400" cy="2133600"/>
          </a:xfrm>
          <a:prstGeom prst="rect">
            <a:avLst/>
          </a:prstGeom>
          <a:solidFill>
            <a:srgbClr val="CBDDF7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199" name="Line 10"/>
          <p:cNvSpPr>
            <a:spLocks noChangeShapeType="1"/>
          </p:cNvSpPr>
          <p:nvPr/>
        </p:nvSpPr>
        <p:spPr bwMode="auto">
          <a:xfrm>
            <a:off x="152400" y="2514600"/>
            <a:ext cx="28194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00" name="Line 11"/>
          <p:cNvSpPr>
            <a:spLocks noChangeShapeType="1"/>
          </p:cNvSpPr>
          <p:nvPr/>
        </p:nvSpPr>
        <p:spPr bwMode="auto">
          <a:xfrm>
            <a:off x="1905000" y="1828800"/>
            <a:ext cx="0" cy="21336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01" name="Rectangle 12"/>
          <p:cNvSpPr>
            <a:spLocks noChangeArrowheads="1"/>
          </p:cNvSpPr>
          <p:nvPr/>
        </p:nvSpPr>
        <p:spPr bwMode="auto">
          <a:xfrm>
            <a:off x="457200" y="2057400"/>
            <a:ext cx="1066800" cy="3016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400" b="1">
                <a:solidFill>
                  <a:srgbClr val="CC0000"/>
                </a:solidFill>
              </a:rPr>
              <a:t>Interval</a:t>
            </a:r>
          </a:p>
        </p:txBody>
      </p:sp>
      <p:sp>
        <p:nvSpPr>
          <p:cNvPr id="8202" name="Rectangle 13"/>
          <p:cNvSpPr>
            <a:spLocks noChangeArrowheads="1"/>
          </p:cNvSpPr>
          <p:nvPr/>
        </p:nvSpPr>
        <p:spPr bwMode="auto">
          <a:xfrm>
            <a:off x="152400" y="2590800"/>
            <a:ext cx="2743200" cy="1260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1400" b="1">
                <a:solidFill>
                  <a:schemeClr val="bg2"/>
                </a:solidFill>
              </a:rPr>
              <a:t>10 but less than 20          3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1400" b="1">
                <a:solidFill>
                  <a:schemeClr val="bg2"/>
                </a:solidFill>
              </a:rPr>
              <a:t>20 but less than 30          6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1400" b="1">
                <a:solidFill>
                  <a:schemeClr val="bg2"/>
                </a:solidFill>
              </a:rPr>
              <a:t>30 but less than 40          5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1400" b="1">
                <a:solidFill>
                  <a:schemeClr val="bg2"/>
                </a:solidFill>
              </a:rPr>
              <a:t>40 but less than 50          4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1400" b="1">
                <a:solidFill>
                  <a:schemeClr val="bg2"/>
                </a:solidFill>
              </a:rPr>
              <a:t>50 but less than 60          2</a:t>
            </a:r>
            <a:endParaRPr lang="en-US" sz="1400" b="1">
              <a:solidFill>
                <a:srgbClr val="CC0000"/>
              </a:solidFill>
            </a:endParaRPr>
          </a:p>
        </p:txBody>
      </p:sp>
      <p:sp>
        <p:nvSpPr>
          <p:cNvPr id="8203" name="Rectangle 15"/>
          <p:cNvSpPr>
            <a:spLocks noChangeArrowheads="1"/>
          </p:cNvSpPr>
          <p:nvPr/>
        </p:nvSpPr>
        <p:spPr bwMode="auto">
          <a:xfrm>
            <a:off x="1752600" y="2057400"/>
            <a:ext cx="1371600" cy="3016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400" b="1">
                <a:solidFill>
                  <a:srgbClr val="CC0000"/>
                </a:solidFill>
              </a:rPr>
              <a:t>Frequency</a:t>
            </a:r>
          </a:p>
        </p:txBody>
      </p:sp>
      <p:sp>
        <p:nvSpPr>
          <p:cNvPr id="8204" name="AutoShape 18"/>
          <p:cNvSpPr>
            <a:spLocks noChangeArrowheads="1"/>
          </p:cNvSpPr>
          <p:nvPr/>
        </p:nvSpPr>
        <p:spPr bwMode="auto">
          <a:xfrm rot="10800000" flipH="1">
            <a:off x="2286000" y="4038600"/>
            <a:ext cx="914400" cy="10668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3889 h 21600"/>
              <a:gd name="T14" fmla="*/ 19380 w 21600"/>
              <a:gd name="T15" fmla="*/ 8269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438" y="0"/>
                </a:lnTo>
                <a:lnTo>
                  <a:pt x="15438" y="3889"/>
                </a:lnTo>
                <a:lnTo>
                  <a:pt x="12427" y="3889"/>
                </a:lnTo>
                <a:cubicBezTo>
                  <a:pt x="5564" y="3889"/>
                  <a:pt x="0" y="7591"/>
                  <a:pt x="0" y="12158"/>
                </a:cubicBezTo>
                <a:lnTo>
                  <a:pt x="0" y="21600"/>
                </a:lnTo>
                <a:lnTo>
                  <a:pt x="4477" y="21600"/>
                </a:lnTo>
                <a:lnTo>
                  <a:pt x="4477" y="12158"/>
                </a:lnTo>
                <a:cubicBezTo>
                  <a:pt x="4477" y="10010"/>
                  <a:pt x="8036" y="8269"/>
                  <a:pt x="12427" y="8269"/>
                </a:cubicBezTo>
                <a:lnTo>
                  <a:pt x="15438" y="8269"/>
                </a:lnTo>
                <a:lnTo>
                  <a:pt x="15438" y="12158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05" name="Text Box 19"/>
          <p:cNvSpPr txBox="1">
            <a:spLocks noChangeArrowheads="1"/>
          </p:cNvSpPr>
          <p:nvPr/>
        </p:nvSpPr>
        <p:spPr bwMode="auto">
          <a:xfrm>
            <a:off x="3886200" y="5867400"/>
            <a:ext cx="5105400" cy="396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0       10      20     30     40      50     60      70</a:t>
            </a:r>
          </a:p>
        </p:txBody>
      </p:sp>
      <p:sp>
        <p:nvSpPr>
          <p:cNvPr id="8206" name="Footer Placeholder 1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8207" name="Slide Number Placeholder 1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4C950AA1-5704-4F67-9654-D499B14A2EE8}" type="slidenum">
              <a:rPr lang="en-US" smtClean="0"/>
              <a:pPr/>
              <a:t>35</a:t>
            </a:fld>
            <a:endParaRPr 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7772400" cy="1143000"/>
          </a:xfrm>
        </p:spPr>
        <p:txBody>
          <a:bodyPr/>
          <a:lstStyle/>
          <a:p>
            <a:pPr defTabSz="914400" eaLnBrk="1" hangingPunct="1">
              <a:lnSpc>
                <a:spcPct val="70000"/>
              </a:lnSpc>
            </a:pPr>
            <a:r>
              <a:rPr lang="en-US" smtClean="0"/>
              <a:t>Questions for Grouping Data </a:t>
            </a:r>
            <a:br>
              <a:rPr lang="en-US" smtClean="0"/>
            </a:br>
            <a:r>
              <a:rPr lang="en-US" smtClean="0"/>
              <a:t>into Intervals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905000"/>
            <a:ext cx="7772400" cy="4419600"/>
          </a:xfrm>
        </p:spPr>
        <p:txBody>
          <a:bodyPr/>
          <a:lstStyle/>
          <a:p>
            <a:pPr marL="342900" indent="-342900" defTabSz="914400" eaLnBrk="1" hangingPunct="1">
              <a:lnSpc>
                <a:spcPct val="90000"/>
              </a:lnSpc>
            </a:pPr>
            <a:r>
              <a:rPr lang="en-US" smtClean="0"/>
              <a:t>1.	</a:t>
            </a:r>
            <a:r>
              <a:rPr lang="en-US" smtClean="0">
                <a:solidFill>
                  <a:schemeClr val="folHlink"/>
                </a:solidFill>
              </a:rPr>
              <a:t>How wide should each interval be?</a:t>
            </a:r>
            <a:br>
              <a:rPr lang="en-US" smtClean="0">
                <a:solidFill>
                  <a:schemeClr val="folHlink"/>
                </a:solidFill>
              </a:rPr>
            </a:br>
            <a:r>
              <a:rPr lang="en-US" smtClean="0"/>
              <a:t>        </a:t>
            </a:r>
            <a:r>
              <a:rPr lang="en-US" sz="2400" smtClean="0"/>
              <a:t>(How many classes should be used?)</a:t>
            </a:r>
          </a:p>
          <a:p>
            <a:pPr marL="342900" indent="-342900" defTabSz="914400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1700" smtClean="0"/>
          </a:p>
          <a:p>
            <a:pPr marL="342900" indent="-342900" defTabSz="9144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mtClean="0"/>
              <a:t>2.	</a:t>
            </a:r>
            <a:r>
              <a:rPr lang="en-US" smtClean="0">
                <a:solidFill>
                  <a:schemeClr val="folHlink"/>
                </a:solidFill>
              </a:rPr>
              <a:t>How should the endpoints of the	 		intervals be determined?</a:t>
            </a:r>
          </a:p>
          <a:p>
            <a:pPr marL="1143000" lvl="2" indent="-228600" defTabSz="914400" eaLnBrk="1" hangingPunct="1">
              <a:lnSpc>
                <a:spcPct val="90000"/>
              </a:lnSpc>
            </a:pPr>
            <a:r>
              <a:rPr lang="en-US" sz="2400" smtClean="0"/>
              <a:t>Often answered by trial and error, subject to user judgment</a:t>
            </a:r>
          </a:p>
          <a:p>
            <a:pPr marL="1143000" lvl="2" indent="-228600" defTabSz="914400" eaLnBrk="1" hangingPunct="1">
              <a:lnSpc>
                <a:spcPct val="90000"/>
              </a:lnSpc>
            </a:pPr>
            <a:r>
              <a:rPr lang="en-US" sz="2400" smtClean="0"/>
              <a:t>The goal is to create a distribution that is neither too "jagged" nor too "blocky” </a:t>
            </a:r>
          </a:p>
          <a:p>
            <a:pPr marL="1143000" lvl="2" indent="-228600" defTabSz="914400" eaLnBrk="1" hangingPunct="1">
              <a:lnSpc>
                <a:spcPct val="90000"/>
              </a:lnSpc>
            </a:pPr>
            <a:r>
              <a:rPr lang="en-US" sz="2400" smtClean="0"/>
              <a:t>Goal is to appropriately show the pattern of variation in the data</a:t>
            </a:r>
          </a:p>
        </p:txBody>
      </p:sp>
      <p:sp>
        <p:nvSpPr>
          <p:cNvPr id="47108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4710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068B6C3C-67BD-4854-BC9A-F03627892932}" type="slidenum">
              <a:rPr lang="en-US" smtClean="0"/>
              <a:pPr/>
              <a:t>36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>
          <a:xfrm>
            <a:off x="1584325" y="228600"/>
            <a:ext cx="6280150" cy="990600"/>
          </a:xfrm>
        </p:spPr>
        <p:txBody>
          <a:bodyPr/>
          <a:lstStyle/>
          <a:p>
            <a:pPr defTabSz="914400" eaLnBrk="1" hangingPunct="1"/>
            <a:r>
              <a:rPr lang="en-US" sz="3900" smtClean="0"/>
              <a:t>How Many Class Intervals?</a:t>
            </a:r>
          </a:p>
        </p:txBody>
      </p:sp>
      <p:sp>
        <p:nvSpPr>
          <p:cNvPr id="9221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905000"/>
            <a:ext cx="5638800" cy="4572000"/>
          </a:xfrm>
        </p:spPr>
        <p:txBody>
          <a:bodyPr/>
          <a:lstStyle/>
          <a:p>
            <a:pPr marL="342900" indent="-342900" defTabSz="914400" eaLnBrk="1" hangingPunct="1"/>
            <a:r>
              <a:rPr lang="en-US" sz="2400" b="1" smtClean="0"/>
              <a:t>Many (Narrow class intervals</a:t>
            </a:r>
            <a:r>
              <a:rPr lang="en-US" sz="2400" smtClean="0"/>
              <a:t>)</a:t>
            </a:r>
          </a:p>
          <a:p>
            <a:pPr marL="1143000" lvl="2" indent="-228600" defTabSz="914400" eaLnBrk="1" hangingPunct="1"/>
            <a:r>
              <a:rPr lang="en-US" smtClean="0"/>
              <a:t>may yield a very jagged distribution with gaps from empty classes </a:t>
            </a:r>
          </a:p>
          <a:p>
            <a:pPr marL="1143000" lvl="2" indent="-228600" defTabSz="914400" eaLnBrk="1" hangingPunct="1"/>
            <a:r>
              <a:rPr lang="en-US" smtClean="0"/>
              <a:t>Can give a poor indication of how frequency varies across classes</a:t>
            </a:r>
          </a:p>
          <a:p>
            <a:pPr marL="1143000" lvl="2" indent="-228600" defTabSz="914400" eaLnBrk="1" hangingPunct="1">
              <a:buFont typeface="Wingdings" pitchFamily="2" charset="2"/>
              <a:buNone/>
            </a:pPr>
            <a:endParaRPr lang="en-US" smtClean="0"/>
          </a:p>
          <a:p>
            <a:pPr marL="342900" indent="-342900" defTabSz="914400" eaLnBrk="1" hangingPunct="1">
              <a:spcBef>
                <a:spcPct val="45000"/>
              </a:spcBef>
            </a:pPr>
            <a:r>
              <a:rPr lang="en-US" sz="2400" b="1" smtClean="0"/>
              <a:t>Few (Wide class intervals</a:t>
            </a:r>
            <a:r>
              <a:rPr lang="en-US" sz="2400" smtClean="0"/>
              <a:t>)</a:t>
            </a:r>
          </a:p>
          <a:p>
            <a:pPr marL="1143000" lvl="2" indent="-228600" defTabSz="914400" eaLnBrk="1" hangingPunct="1"/>
            <a:r>
              <a:rPr lang="en-US" smtClean="0"/>
              <a:t>may compress variation too much and yield a blocky distribution</a:t>
            </a:r>
          </a:p>
          <a:p>
            <a:pPr marL="1143000" lvl="2" indent="-228600" defTabSz="914400" eaLnBrk="1" hangingPunct="1"/>
            <a:r>
              <a:rPr lang="en-US" smtClean="0"/>
              <a:t>can obscure important patterns of variation.</a:t>
            </a:r>
          </a:p>
        </p:txBody>
      </p:sp>
      <p:graphicFrame>
        <p:nvGraphicFramePr>
          <p:cNvPr id="9218" name="Object 4"/>
          <p:cNvGraphicFramePr>
            <a:graphicFrameLocks noChangeAspect="1"/>
          </p:cNvGraphicFramePr>
          <p:nvPr/>
        </p:nvGraphicFramePr>
        <p:xfrm>
          <a:off x="5943600" y="4227513"/>
          <a:ext cx="3200400" cy="2020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0" name="Chart" r:id="rId4" imgW="4591050" imgH="2895600" progId="Excel.Chart.8">
                  <p:embed/>
                </p:oleObj>
              </mc:Choice>
              <mc:Fallback>
                <p:oleObj name="Chart" r:id="rId4" imgW="4591050" imgH="2895600" progId="Excel.Char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3600" y="4227513"/>
                        <a:ext cx="3200400" cy="2020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Object 5"/>
          <p:cNvGraphicFramePr>
            <a:graphicFrameLocks noChangeAspect="1"/>
          </p:cNvGraphicFramePr>
          <p:nvPr/>
        </p:nvGraphicFramePr>
        <p:xfrm>
          <a:off x="5943600" y="2057400"/>
          <a:ext cx="3200400" cy="215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1" name="Chart" r:id="rId7" imgW="4905375" imgH="3133750" progId="Excel.Chart.8">
                  <p:embed/>
                </p:oleObj>
              </mc:Choice>
              <mc:Fallback>
                <p:oleObj name="Chart" r:id="rId7" imgW="4905375" imgH="3133750" progId="Excel.Char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3600" y="2057400"/>
                        <a:ext cx="3200400" cy="2152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6553200" y="6096000"/>
            <a:ext cx="2514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>
                <a:solidFill>
                  <a:schemeClr val="folHlink"/>
                </a:solidFill>
              </a:rPr>
              <a:t>(X axis labels are upper class endpoints)</a:t>
            </a:r>
          </a:p>
        </p:txBody>
      </p:sp>
      <p:sp>
        <p:nvSpPr>
          <p:cNvPr id="9223" name="Footer Placeholder 7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9224" name="Slide Number Placeholder 8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CD0D1123-A2A2-48FD-B91A-75D66ACB2F33}" type="slidenum">
              <a:rPr lang="en-US" smtClean="0"/>
              <a:pPr/>
              <a:t>37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304800"/>
            <a:ext cx="7924800" cy="990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The Cumulative </a:t>
            </a:r>
            <a:br>
              <a:rPr lang="en-US" smtClean="0"/>
            </a:br>
            <a:r>
              <a:rPr lang="en-US" smtClean="0"/>
              <a:t>Frequency Distribuiton</a:t>
            </a:r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304800" y="2819400"/>
            <a:ext cx="8534400" cy="3733800"/>
          </a:xfrm>
          <a:prstGeom prst="rect">
            <a:avLst/>
          </a:prstGeom>
          <a:solidFill>
            <a:srgbClr val="CBDDF7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609600" y="1828800"/>
            <a:ext cx="8020050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33" name="Line 6"/>
          <p:cNvSpPr>
            <a:spLocks noChangeShapeType="1"/>
          </p:cNvSpPr>
          <p:nvPr/>
        </p:nvSpPr>
        <p:spPr bwMode="auto">
          <a:xfrm>
            <a:off x="304800" y="3810000"/>
            <a:ext cx="85344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34" name="Line 7"/>
          <p:cNvSpPr>
            <a:spLocks noChangeShapeType="1"/>
          </p:cNvSpPr>
          <p:nvPr/>
        </p:nvSpPr>
        <p:spPr bwMode="auto">
          <a:xfrm>
            <a:off x="2819400" y="2819400"/>
            <a:ext cx="0" cy="3733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35" name="Rectangle 8"/>
          <p:cNvSpPr>
            <a:spLocks noChangeArrowheads="1"/>
          </p:cNvSpPr>
          <p:nvPr/>
        </p:nvSpPr>
        <p:spPr bwMode="auto">
          <a:xfrm>
            <a:off x="762000" y="3200400"/>
            <a:ext cx="1066800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000" b="1">
                <a:solidFill>
                  <a:srgbClr val="CC0000"/>
                </a:solidFill>
              </a:rPr>
              <a:t>Class</a:t>
            </a:r>
          </a:p>
        </p:txBody>
      </p:sp>
      <p:sp>
        <p:nvSpPr>
          <p:cNvPr id="48136" name="Rectangle 9"/>
          <p:cNvSpPr>
            <a:spLocks noChangeArrowheads="1"/>
          </p:cNvSpPr>
          <p:nvPr/>
        </p:nvSpPr>
        <p:spPr bwMode="auto">
          <a:xfrm>
            <a:off x="374650" y="3879850"/>
            <a:ext cx="8340725" cy="2419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30000"/>
              </a:spcBef>
            </a:pPr>
            <a:r>
              <a:rPr lang="en-US" sz="2000" b="1">
                <a:solidFill>
                  <a:schemeClr val="bg2"/>
                </a:solidFill>
              </a:rPr>
              <a:t>10 but less than 20  	   3                 15                    3                   15</a:t>
            </a:r>
          </a:p>
          <a:p>
            <a:pPr eaLnBrk="0" hangingPunct="0">
              <a:spcBef>
                <a:spcPct val="30000"/>
              </a:spcBef>
            </a:pPr>
            <a:r>
              <a:rPr lang="en-US" sz="2000" b="1">
                <a:solidFill>
                  <a:schemeClr val="bg2"/>
                </a:solidFill>
              </a:rPr>
              <a:t>20 but less than 30	   6                 30                    9                   45</a:t>
            </a:r>
          </a:p>
          <a:p>
            <a:pPr eaLnBrk="0" hangingPunct="0">
              <a:spcBef>
                <a:spcPct val="30000"/>
              </a:spcBef>
            </a:pPr>
            <a:r>
              <a:rPr lang="en-US" sz="2000" b="1">
                <a:solidFill>
                  <a:schemeClr val="bg2"/>
                </a:solidFill>
              </a:rPr>
              <a:t>30 but less than 40	   5                 25                  14                   70</a:t>
            </a:r>
          </a:p>
          <a:p>
            <a:pPr eaLnBrk="0" hangingPunct="0">
              <a:spcBef>
                <a:spcPct val="30000"/>
              </a:spcBef>
            </a:pPr>
            <a:r>
              <a:rPr lang="en-US" sz="2000" b="1">
                <a:solidFill>
                  <a:schemeClr val="bg2"/>
                </a:solidFill>
              </a:rPr>
              <a:t>40 but less than 50          4                 20                  18                   90</a:t>
            </a:r>
          </a:p>
          <a:p>
            <a:pPr eaLnBrk="0" hangingPunct="0">
              <a:spcBef>
                <a:spcPct val="30000"/>
              </a:spcBef>
            </a:pPr>
            <a:r>
              <a:rPr lang="en-US" sz="2000" b="1">
                <a:solidFill>
                  <a:schemeClr val="bg2"/>
                </a:solidFill>
              </a:rPr>
              <a:t>50 but less than 60	   2                 10                  </a:t>
            </a:r>
            <a:r>
              <a:rPr lang="en-US" sz="1000" b="1">
                <a:solidFill>
                  <a:schemeClr val="bg2"/>
                </a:solidFill>
              </a:rPr>
              <a:t> </a:t>
            </a:r>
            <a:r>
              <a:rPr lang="en-US" sz="2000" b="1">
                <a:solidFill>
                  <a:schemeClr val="bg2"/>
                </a:solidFill>
              </a:rPr>
              <a:t>20                 100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b="1">
                <a:solidFill>
                  <a:srgbClr val="CC0000"/>
                </a:solidFill>
              </a:rPr>
              <a:t>                Total	               20               100</a:t>
            </a:r>
            <a:r>
              <a:rPr lang="en-US" b="1">
                <a:solidFill>
                  <a:srgbClr val="CC0000"/>
                </a:solidFill>
              </a:rPr>
              <a:t>          </a:t>
            </a:r>
          </a:p>
        </p:txBody>
      </p:sp>
      <p:sp>
        <p:nvSpPr>
          <p:cNvPr id="48137" name="Line 10"/>
          <p:cNvSpPr>
            <a:spLocks noChangeShapeType="1"/>
          </p:cNvSpPr>
          <p:nvPr/>
        </p:nvSpPr>
        <p:spPr bwMode="auto">
          <a:xfrm>
            <a:off x="4191000" y="2819400"/>
            <a:ext cx="0" cy="3733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38" name="Rectangle 11"/>
          <p:cNvSpPr>
            <a:spLocks noChangeArrowheads="1"/>
          </p:cNvSpPr>
          <p:nvPr/>
        </p:nvSpPr>
        <p:spPr bwMode="auto">
          <a:xfrm>
            <a:off x="4114800" y="3200400"/>
            <a:ext cx="1600200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000" b="1">
                <a:solidFill>
                  <a:srgbClr val="CC0000"/>
                </a:solidFill>
              </a:rPr>
              <a:t>Percentage</a:t>
            </a:r>
          </a:p>
        </p:txBody>
      </p:sp>
      <p:sp>
        <p:nvSpPr>
          <p:cNvPr id="48139" name="Line 12"/>
          <p:cNvSpPr>
            <a:spLocks noChangeShapeType="1"/>
          </p:cNvSpPr>
          <p:nvPr/>
        </p:nvSpPr>
        <p:spPr bwMode="auto">
          <a:xfrm>
            <a:off x="5638800" y="2819400"/>
            <a:ext cx="0" cy="3733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40" name="Rectangle 13"/>
          <p:cNvSpPr>
            <a:spLocks noChangeArrowheads="1"/>
          </p:cNvSpPr>
          <p:nvPr/>
        </p:nvSpPr>
        <p:spPr bwMode="auto">
          <a:xfrm>
            <a:off x="7239000" y="3095625"/>
            <a:ext cx="1600200" cy="6381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2000" b="1">
                <a:solidFill>
                  <a:schemeClr val="folHlink"/>
                </a:solidFill>
              </a:rPr>
              <a:t>Cumulative Percentage</a:t>
            </a:r>
          </a:p>
        </p:txBody>
      </p:sp>
      <p:sp>
        <p:nvSpPr>
          <p:cNvPr id="48141" name="Line 14"/>
          <p:cNvSpPr>
            <a:spLocks noChangeShapeType="1"/>
          </p:cNvSpPr>
          <p:nvPr/>
        </p:nvSpPr>
        <p:spPr bwMode="auto">
          <a:xfrm>
            <a:off x="304800" y="5867400"/>
            <a:ext cx="85344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42" name="Rectangle 15"/>
          <p:cNvSpPr>
            <a:spLocks noChangeArrowheads="1"/>
          </p:cNvSpPr>
          <p:nvPr/>
        </p:nvSpPr>
        <p:spPr bwMode="auto">
          <a:xfrm>
            <a:off x="304800" y="1657350"/>
            <a:ext cx="8534400" cy="911225"/>
          </a:xfrm>
          <a:prstGeom prst="rect">
            <a:avLst/>
          </a:prstGeom>
          <a:solidFill>
            <a:srgbClr val="CCFFCC"/>
          </a:solidFill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b="1"/>
              <a:t>Data in ordered array: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sz="2000" b="1">
                <a:solidFill>
                  <a:schemeClr val="tx2"/>
                </a:solidFill>
              </a:rPr>
              <a:t>12, 13, 17, 21, 24, 24, 26, 27, 27, 30, 32, 35, 37, 38, 41, 43, 44, 46, 53, 58</a:t>
            </a:r>
          </a:p>
        </p:txBody>
      </p:sp>
      <p:sp>
        <p:nvSpPr>
          <p:cNvPr id="48143" name="Rectangle 17"/>
          <p:cNvSpPr>
            <a:spLocks noChangeArrowheads="1"/>
          </p:cNvSpPr>
          <p:nvPr/>
        </p:nvSpPr>
        <p:spPr bwMode="auto">
          <a:xfrm>
            <a:off x="2743200" y="3200400"/>
            <a:ext cx="1524000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000" b="1">
                <a:solidFill>
                  <a:srgbClr val="CC0000"/>
                </a:solidFill>
              </a:rPr>
              <a:t>Frequency</a:t>
            </a:r>
          </a:p>
        </p:txBody>
      </p:sp>
      <p:sp>
        <p:nvSpPr>
          <p:cNvPr id="48144" name="Rectangle 18"/>
          <p:cNvSpPr>
            <a:spLocks noChangeArrowheads="1"/>
          </p:cNvSpPr>
          <p:nvPr/>
        </p:nvSpPr>
        <p:spPr bwMode="auto">
          <a:xfrm>
            <a:off x="5562600" y="3048000"/>
            <a:ext cx="1771650" cy="698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000" b="1">
                <a:solidFill>
                  <a:schemeClr val="folHlink"/>
                </a:solidFill>
              </a:rPr>
              <a:t>Cumulative Frequency</a:t>
            </a:r>
          </a:p>
        </p:txBody>
      </p:sp>
      <p:sp>
        <p:nvSpPr>
          <p:cNvPr id="48145" name="Line 19"/>
          <p:cNvSpPr>
            <a:spLocks noChangeShapeType="1"/>
          </p:cNvSpPr>
          <p:nvPr/>
        </p:nvSpPr>
        <p:spPr bwMode="auto">
          <a:xfrm>
            <a:off x="7239000" y="2819400"/>
            <a:ext cx="0" cy="3733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46" name="Footer Placeholder 18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48147" name="Slide Number Placeholder 19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1DE407FA-983F-4F99-B109-2517DFAA1239}" type="slidenum">
              <a:rPr lang="en-US" smtClean="0"/>
              <a:pPr/>
              <a:t>38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304800"/>
            <a:ext cx="7620000" cy="990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The Ogive</a:t>
            </a:r>
            <a:br>
              <a:rPr lang="en-US" smtClean="0"/>
            </a:br>
            <a:r>
              <a:rPr lang="en-US" sz="3600" smtClean="0"/>
              <a:t>Graphing Cumulative Frequencies</a:t>
            </a: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4800600" y="2667000"/>
            <a:ext cx="398145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4953000" y="2667000"/>
            <a:ext cx="360045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0242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3740150" y="2667000"/>
          <a:ext cx="5403850" cy="357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3" name="Worksheet" r:id="rId4" imgW="2943225" imgH="1800352" progId="Excel.Sheet.8">
                  <p:embed/>
                </p:oleObj>
              </mc:Choice>
              <mc:Fallback>
                <p:oleObj name="Worksheet" r:id="rId4" imgW="2943225" imgH="1800352" progId="Excel.Sheet.8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0150" y="2667000"/>
                        <a:ext cx="5403850" cy="3575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6" name="Rectangle 7"/>
          <p:cNvSpPr>
            <a:spLocks noChangeArrowheads="1"/>
          </p:cNvSpPr>
          <p:nvPr/>
        </p:nvSpPr>
        <p:spPr bwMode="auto">
          <a:xfrm>
            <a:off x="5486400" y="6096000"/>
            <a:ext cx="2362200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/>
              <a:t>Interval endpoints</a:t>
            </a:r>
          </a:p>
        </p:txBody>
      </p:sp>
      <p:sp>
        <p:nvSpPr>
          <p:cNvPr id="10247" name="Rectangle 9"/>
          <p:cNvSpPr>
            <a:spLocks noChangeArrowheads="1"/>
          </p:cNvSpPr>
          <p:nvPr/>
        </p:nvSpPr>
        <p:spPr bwMode="auto">
          <a:xfrm>
            <a:off x="76200" y="1676400"/>
            <a:ext cx="3733800" cy="2286000"/>
          </a:xfrm>
          <a:prstGeom prst="rect">
            <a:avLst/>
          </a:prstGeom>
          <a:solidFill>
            <a:srgbClr val="CBDDF7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48" name="Line 10"/>
          <p:cNvSpPr>
            <a:spLocks noChangeShapeType="1"/>
          </p:cNvSpPr>
          <p:nvPr/>
        </p:nvSpPr>
        <p:spPr bwMode="auto">
          <a:xfrm>
            <a:off x="76200" y="2362200"/>
            <a:ext cx="37338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49" name="Line 11"/>
          <p:cNvSpPr>
            <a:spLocks noChangeShapeType="1"/>
          </p:cNvSpPr>
          <p:nvPr/>
        </p:nvSpPr>
        <p:spPr bwMode="auto">
          <a:xfrm>
            <a:off x="1828800" y="1676400"/>
            <a:ext cx="0" cy="22860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0" name="Rectangle 12"/>
          <p:cNvSpPr>
            <a:spLocks noChangeArrowheads="1"/>
          </p:cNvSpPr>
          <p:nvPr/>
        </p:nvSpPr>
        <p:spPr bwMode="auto">
          <a:xfrm>
            <a:off x="381000" y="2000250"/>
            <a:ext cx="1066800" cy="3016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400" b="1">
                <a:solidFill>
                  <a:srgbClr val="CC0000"/>
                </a:solidFill>
              </a:rPr>
              <a:t>Interval</a:t>
            </a:r>
          </a:p>
        </p:txBody>
      </p:sp>
      <p:sp>
        <p:nvSpPr>
          <p:cNvPr id="10251" name="Rectangle 13"/>
          <p:cNvSpPr>
            <a:spLocks noChangeArrowheads="1"/>
          </p:cNvSpPr>
          <p:nvPr/>
        </p:nvSpPr>
        <p:spPr bwMode="auto">
          <a:xfrm>
            <a:off x="76200" y="2438400"/>
            <a:ext cx="3587750" cy="15160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1400" b="1">
                <a:solidFill>
                  <a:schemeClr val="bg2"/>
                </a:solidFill>
              </a:rPr>
              <a:t>Less than 10                  </a:t>
            </a:r>
            <a:r>
              <a:rPr lang="en-US" sz="800" b="1">
                <a:solidFill>
                  <a:schemeClr val="bg2"/>
                </a:solidFill>
              </a:rPr>
              <a:t> </a:t>
            </a:r>
            <a:r>
              <a:rPr lang="en-US" sz="1400" b="1">
                <a:solidFill>
                  <a:schemeClr val="bg2"/>
                </a:solidFill>
              </a:rPr>
              <a:t> 10                 0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1400" b="1">
                <a:solidFill>
                  <a:schemeClr val="bg2"/>
                </a:solidFill>
              </a:rPr>
              <a:t>10 but less than 20   	    20        	     15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1400" b="1">
                <a:solidFill>
                  <a:schemeClr val="bg2"/>
                </a:solidFill>
              </a:rPr>
              <a:t>20 but less than 30   	    30                45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1400" b="1">
                <a:solidFill>
                  <a:schemeClr val="bg2"/>
                </a:solidFill>
              </a:rPr>
              <a:t>30 but less than 40   	    40                70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1400" b="1">
                <a:solidFill>
                  <a:schemeClr val="bg2"/>
                </a:solidFill>
              </a:rPr>
              <a:t>40 but less than 50   	    50                90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1400" b="1">
                <a:solidFill>
                  <a:schemeClr val="bg2"/>
                </a:solidFill>
              </a:rPr>
              <a:t>50 but less than 60   	    60               100</a:t>
            </a:r>
            <a:endParaRPr lang="en-US" sz="1400" b="1">
              <a:solidFill>
                <a:srgbClr val="CC0000"/>
              </a:solidFill>
            </a:endParaRPr>
          </a:p>
        </p:txBody>
      </p:sp>
      <p:sp>
        <p:nvSpPr>
          <p:cNvPr id="10252" name="Line 14"/>
          <p:cNvSpPr>
            <a:spLocks noChangeShapeType="1"/>
          </p:cNvSpPr>
          <p:nvPr/>
        </p:nvSpPr>
        <p:spPr bwMode="auto">
          <a:xfrm>
            <a:off x="2743200" y="1676400"/>
            <a:ext cx="0" cy="22860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3" name="Rectangle 15"/>
          <p:cNvSpPr>
            <a:spLocks noChangeArrowheads="1"/>
          </p:cNvSpPr>
          <p:nvPr/>
        </p:nvSpPr>
        <p:spPr bwMode="auto">
          <a:xfrm>
            <a:off x="2590800" y="1847850"/>
            <a:ext cx="1371600" cy="514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400" b="1">
                <a:solidFill>
                  <a:srgbClr val="CC0000"/>
                </a:solidFill>
              </a:rPr>
              <a:t>Cumulative Percentage</a:t>
            </a:r>
          </a:p>
        </p:txBody>
      </p:sp>
      <p:sp>
        <p:nvSpPr>
          <p:cNvPr id="10254" name="Rectangle 16"/>
          <p:cNvSpPr>
            <a:spLocks noChangeArrowheads="1"/>
          </p:cNvSpPr>
          <p:nvPr/>
        </p:nvSpPr>
        <p:spPr bwMode="auto">
          <a:xfrm>
            <a:off x="1752600" y="1697038"/>
            <a:ext cx="990600" cy="6651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1400" b="1">
                <a:solidFill>
                  <a:srgbClr val="CC0000"/>
                </a:solidFill>
              </a:rPr>
              <a:t>Upper interval endpoint</a:t>
            </a:r>
          </a:p>
        </p:txBody>
      </p:sp>
      <p:sp>
        <p:nvSpPr>
          <p:cNvPr id="10255" name="AutoShape 18"/>
          <p:cNvSpPr>
            <a:spLocks noChangeArrowheads="1"/>
          </p:cNvSpPr>
          <p:nvPr/>
        </p:nvSpPr>
        <p:spPr bwMode="auto">
          <a:xfrm rot="10800000" flipH="1">
            <a:off x="3124200" y="3962400"/>
            <a:ext cx="685800" cy="10668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3889 h 21600"/>
              <a:gd name="T14" fmla="*/ 19380 w 21600"/>
              <a:gd name="T15" fmla="*/ 8269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438" y="0"/>
                </a:lnTo>
                <a:lnTo>
                  <a:pt x="15438" y="3889"/>
                </a:lnTo>
                <a:lnTo>
                  <a:pt x="12427" y="3889"/>
                </a:lnTo>
                <a:cubicBezTo>
                  <a:pt x="5564" y="3889"/>
                  <a:pt x="0" y="7591"/>
                  <a:pt x="0" y="12158"/>
                </a:cubicBezTo>
                <a:lnTo>
                  <a:pt x="0" y="21600"/>
                </a:lnTo>
                <a:lnTo>
                  <a:pt x="4477" y="21600"/>
                </a:lnTo>
                <a:lnTo>
                  <a:pt x="4477" y="12158"/>
                </a:lnTo>
                <a:cubicBezTo>
                  <a:pt x="4477" y="10010"/>
                  <a:pt x="8036" y="8269"/>
                  <a:pt x="12427" y="8269"/>
                </a:cubicBezTo>
                <a:lnTo>
                  <a:pt x="15438" y="8269"/>
                </a:lnTo>
                <a:lnTo>
                  <a:pt x="15438" y="12158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6" name="Footer Placeholder 16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10257" name="Slide Number Placeholder 1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7A1A599F-34DE-4F0F-ABCA-F154783CDC9C}" type="slidenum">
              <a:rPr lang="en-US" smtClean="0"/>
              <a:pPr/>
              <a:t>39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228600"/>
            <a:ext cx="7688263" cy="990600"/>
          </a:xfrm>
        </p:spPr>
        <p:txBody>
          <a:bodyPr/>
          <a:lstStyle/>
          <a:p>
            <a:pPr eaLnBrk="1" hangingPunct="1"/>
            <a:r>
              <a:rPr lang="en-US" smtClean="0"/>
              <a:t>Relationships Between Variables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981200"/>
            <a:ext cx="8001000" cy="1676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Graphs illustrated so far have involved only a single variable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When </a:t>
            </a:r>
            <a:r>
              <a:rPr lang="en-US" smtClean="0">
                <a:solidFill>
                  <a:schemeClr val="folHlink"/>
                </a:solidFill>
              </a:rPr>
              <a:t>two variables</a:t>
            </a:r>
            <a:r>
              <a:rPr lang="en-US" smtClean="0"/>
              <a:t> exist other techniques are used:</a:t>
            </a:r>
          </a:p>
        </p:txBody>
      </p:sp>
      <p:sp>
        <p:nvSpPr>
          <p:cNvPr id="54276" name="_s1033"/>
          <p:cNvSpPr>
            <a:spLocks noChangeArrowheads="1"/>
          </p:cNvSpPr>
          <p:nvPr/>
        </p:nvSpPr>
        <p:spPr bwMode="auto">
          <a:xfrm>
            <a:off x="1295400" y="3962400"/>
            <a:ext cx="2362200" cy="1203325"/>
          </a:xfrm>
          <a:prstGeom prst="rect">
            <a:avLst/>
          </a:prstGeom>
          <a:solidFill>
            <a:srgbClr val="FDE0BD"/>
          </a:solidFill>
          <a:ln w="12700">
            <a:solidFill>
              <a:srgbClr val="47474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>
                <a:solidFill>
                  <a:srgbClr val="000000"/>
                </a:solidFill>
              </a:rPr>
              <a:t>Categorical</a:t>
            </a:r>
          </a:p>
          <a:p>
            <a:pPr algn="ctr"/>
            <a:r>
              <a:rPr lang="en-US" b="1">
                <a:solidFill>
                  <a:srgbClr val="000000"/>
                </a:solidFill>
              </a:rPr>
              <a:t>(Qualitative)</a:t>
            </a:r>
          </a:p>
          <a:p>
            <a:pPr algn="ctr"/>
            <a:r>
              <a:rPr lang="en-US" b="1">
                <a:solidFill>
                  <a:srgbClr val="000000"/>
                </a:solidFill>
              </a:rPr>
              <a:t>Variables</a:t>
            </a:r>
          </a:p>
        </p:txBody>
      </p:sp>
      <p:sp>
        <p:nvSpPr>
          <p:cNvPr id="54277" name="_s1034"/>
          <p:cNvSpPr>
            <a:spLocks noChangeArrowheads="1"/>
          </p:cNvSpPr>
          <p:nvPr/>
        </p:nvSpPr>
        <p:spPr bwMode="auto">
          <a:xfrm>
            <a:off x="5257800" y="3962400"/>
            <a:ext cx="2438400" cy="1203325"/>
          </a:xfrm>
          <a:prstGeom prst="rect">
            <a:avLst/>
          </a:prstGeom>
          <a:solidFill>
            <a:srgbClr val="CBDDF7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>
                <a:solidFill>
                  <a:srgbClr val="474747"/>
                </a:solidFill>
              </a:rPr>
              <a:t>Numerical</a:t>
            </a:r>
          </a:p>
          <a:p>
            <a:pPr algn="ctr"/>
            <a:r>
              <a:rPr lang="en-US" b="1">
                <a:solidFill>
                  <a:srgbClr val="474747"/>
                </a:solidFill>
              </a:rPr>
              <a:t>(Quantitative)</a:t>
            </a:r>
          </a:p>
          <a:p>
            <a:pPr algn="ctr"/>
            <a:r>
              <a:rPr lang="en-US" b="1">
                <a:solidFill>
                  <a:srgbClr val="474747"/>
                </a:solidFill>
              </a:rPr>
              <a:t>Variables</a:t>
            </a:r>
            <a:r>
              <a:rPr lang="en-US" sz="1800" b="1">
                <a:solidFill>
                  <a:srgbClr val="474747"/>
                </a:solidFill>
              </a:rPr>
              <a:t> </a:t>
            </a:r>
          </a:p>
        </p:txBody>
      </p:sp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1295400" y="5473700"/>
            <a:ext cx="2362200" cy="469900"/>
          </a:xfrm>
          <a:prstGeom prst="rect">
            <a:avLst/>
          </a:prstGeom>
          <a:solidFill>
            <a:srgbClr val="FDE0BD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/>
              <a:t>Cross tables</a:t>
            </a:r>
          </a:p>
        </p:txBody>
      </p:sp>
      <p:sp>
        <p:nvSpPr>
          <p:cNvPr id="54279" name="Text Box 7"/>
          <p:cNvSpPr txBox="1">
            <a:spLocks noChangeArrowheads="1"/>
          </p:cNvSpPr>
          <p:nvPr/>
        </p:nvSpPr>
        <p:spPr bwMode="auto">
          <a:xfrm>
            <a:off x="5257800" y="5473700"/>
            <a:ext cx="2438400" cy="469900"/>
          </a:xfrm>
          <a:prstGeom prst="rect">
            <a:avLst/>
          </a:prstGeom>
          <a:solidFill>
            <a:srgbClr val="CBDDF7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/>
              <a:t> Scatter plots</a:t>
            </a:r>
          </a:p>
        </p:txBody>
      </p:sp>
      <p:sp>
        <p:nvSpPr>
          <p:cNvPr id="54280" name="Line 8"/>
          <p:cNvSpPr>
            <a:spLocks noChangeShapeType="1"/>
          </p:cNvSpPr>
          <p:nvPr/>
        </p:nvSpPr>
        <p:spPr bwMode="auto">
          <a:xfrm>
            <a:off x="2209800" y="51689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54281" name="Line 9"/>
          <p:cNvSpPr>
            <a:spLocks noChangeShapeType="1"/>
          </p:cNvSpPr>
          <p:nvPr/>
        </p:nvSpPr>
        <p:spPr bwMode="auto">
          <a:xfrm>
            <a:off x="6629400" y="51689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54282" name="Footer Placeholder 10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54283" name="Slide Number Placeholder 1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DE0F45B4-FA5E-43E2-B9E4-FEB8F0650111}" type="slidenum">
              <a:rPr lang="en-US" smtClean="0"/>
              <a:pPr/>
              <a:t>40</a:t>
            </a:fld>
            <a:endParaRPr lang="en-US" smtClean="0"/>
          </a:p>
        </p:txBody>
      </p:sp>
      <p:sp>
        <p:nvSpPr>
          <p:cNvPr id="54284" name="TextBox 11"/>
          <p:cNvSpPr txBox="1">
            <a:spLocks noChangeArrowheads="1"/>
          </p:cNvSpPr>
          <p:nvPr/>
        </p:nvSpPr>
        <p:spPr bwMode="auto">
          <a:xfrm>
            <a:off x="457200" y="514350"/>
            <a:ext cx="76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1.6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idx="1"/>
          </p:nvPr>
        </p:nvSpPr>
        <p:spPr>
          <a:xfrm>
            <a:off x="1219200" y="1828800"/>
            <a:ext cx="7239000" cy="4419600"/>
          </a:xfrm>
        </p:spPr>
        <p:txBody>
          <a:bodyPr/>
          <a:lstStyle/>
          <a:p>
            <a:pPr eaLnBrk="1" hangingPunct="1"/>
            <a:r>
              <a:rPr lang="en-US" sz="3200" smtClean="0">
                <a:solidFill>
                  <a:schemeClr val="folHlink"/>
                </a:solidFill>
              </a:rPr>
              <a:t>Scatter Diagrams</a:t>
            </a:r>
            <a:r>
              <a:rPr lang="en-US" sz="3200" smtClean="0"/>
              <a:t> are used for paired observations taken from two numerical variables</a:t>
            </a:r>
          </a:p>
          <a:p>
            <a:pPr lvl="1" eaLnBrk="1" hangingPunct="1"/>
            <a:endParaRPr lang="en-US" smtClean="0"/>
          </a:p>
          <a:p>
            <a:pPr eaLnBrk="1" hangingPunct="1"/>
            <a:r>
              <a:rPr lang="en-US" smtClean="0"/>
              <a:t>The Scatter Diagram:</a:t>
            </a:r>
          </a:p>
          <a:p>
            <a:pPr lvl="1" eaLnBrk="1" hangingPunct="1"/>
            <a:r>
              <a:rPr lang="en-US" sz="2800" smtClean="0"/>
              <a:t>one variable is measured on the vertical axis and the other variable is measured on the horizontal axis</a:t>
            </a:r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1066800" y="304800"/>
            <a:ext cx="7391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 anchor="b"/>
          <a:lstStyle/>
          <a:p>
            <a:pPr algn="ctr" defTabSz="852488">
              <a:lnSpc>
                <a:spcPct val="80000"/>
              </a:lnSpc>
            </a:pPr>
            <a:r>
              <a:rPr lang="en-US" sz="4000">
                <a:solidFill>
                  <a:schemeClr val="tx2"/>
                </a:solidFill>
              </a:rPr>
              <a:t>Scatter Diagrams</a:t>
            </a:r>
          </a:p>
        </p:txBody>
      </p:sp>
      <p:sp>
        <p:nvSpPr>
          <p:cNvPr id="55300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5530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7E64BC97-D352-42B4-B0B7-21189D3E9E9D}" type="slidenum">
              <a:rPr lang="en-US" smtClean="0"/>
              <a:pPr/>
              <a:t>41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457200"/>
            <a:ext cx="7793038" cy="762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Scatter Diagram Example</a:t>
            </a:r>
          </a:p>
        </p:txBody>
      </p:sp>
      <p:graphicFrame>
        <p:nvGraphicFramePr>
          <p:cNvPr id="11266" name="Object 3"/>
          <p:cNvGraphicFramePr>
            <a:graphicFrameLocks noChangeAspect="1"/>
          </p:cNvGraphicFramePr>
          <p:nvPr/>
        </p:nvGraphicFramePr>
        <p:xfrm>
          <a:off x="2057400" y="1752600"/>
          <a:ext cx="6934200" cy="449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7" name="Chart" r:id="rId4" imgW="4410075" imgH="2390851" progId="Excel.Chart.8">
                  <p:embed/>
                </p:oleObj>
              </mc:Choice>
              <mc:Fallback>
                <p:oleObj name="Chart" r:id="rId4" imgW="4410075" imgH="2390851" progId="Excel.Char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1752600"/>
                        <a:ext cx="6934200" cy="449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7794" name="Group 34"/>
          <p:cNvGraphicFramePr>
            <a:graphicFrameLocks noGrp="1"/>
          </p:cNvGraphicFramePr>
          <p:nvPr/>
        </p:nvGraphicFramePr>
        <p:xfrm>
          <a:off x="152400" y="2133600"/>
          <a:ext cx="1905000" cy="3596640"/>
        </p:xfrm>
        <a:graphic>
          <a:graphicData uri="http://schemas.openxmlformats.org/drawingml/2006/table">
            <a:tbl>
              <a:tblPr/>
              <a:tblGrid>
                <a:gridCol w="939800"/>
                <a:gridCol w="965200"/>
              </a:tblGrid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Volume per day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Cost per day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125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26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140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29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146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33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160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167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42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170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188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55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195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DF7"/>
                    </a:solidFill>
                  </a:tcPr>
                </a:tc>
              </a:tr>
            </a:tbl>
          </a:graphicData>
        </a:graphic>
      </p:graphicFrame>
      <p:sp>
        <p:nvSpPr>
          <p:cNvPr id="11295" name="Footer Placeholder 31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11296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1122CBC8-E547-4697-8430-167F15F1791F}" type="slidenum">
              <a:rPr lang="en-US" smtClean="0"/>
              <a:pPr/>
              <a:t>42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457200"/>
            <a:ext cx="7239000" cy="762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Cross Tables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828800"/>
            <a:ext cx="8001000" cy="3886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>
                <a:solidFill>
                  <a:schemeClr val="folHlink"/>
                </a:solidFill>
              </a:rPr>
              <a:t>Cross Tables </a:t>
            </a:r>
            <a:r>
              <a:rPr lang="en-US" smtClean="0"/>
              <a:t>(or contingency tables) list the number of observations for every combination of values for two categorical or ordinal variables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If there are  </a:t>
            </a:r>
            <a:r>
              <a:rPr lang="en-US" i="1" smtClean="0">
                <a:solidFill>
                  <a:srgbClr val="0000FF"/>
                </a:solidFill>
              </a:rPr>
              <a:t>r</a:t>
            </a:r>
            <a:r>
              <a:rPr lang="en-US" smtClean="0"/>
              <a:t>  categories for the first variable (rows) and  </a:t>
            </a:r>
            <a:r>
              <a:rPr lang="en-US" i="1" smtClean="0">
                <a:solidFill>
                  <a:srgbClr val="0000FF"/>
                </a:solidFill>
              </a:rPr>
              <a:t>c</a:t>
            </a:r>
            <a:r>
              <a:rPr lang="en-US" smtClean="0"/>
              <a:t>  categories for the second variable (columns), the table is called an  </a:t>
            </a:r>
            <a:r>
              <a:rPr lang="en-US" i="1" smtClean="0">
                <a:solidFill>
                  <a:srgbClr val="0000FF"/>
                </a:solidFill>
              </a:rPr>
              <a:t>r</a:t>
            </a:r>
            <a:r>
              <a:rPr lang="en-US" smtClean="0">
                <a:solidFill>
                  <a:srgbClr val="0000FF"/>
                </a:solidFill>
              </a:rPr>
              <a:t> x </a:t>
            </a:r>
            <a:r>
              <a:rPr lang="en-US" i="1" smtClean="0">
                <a:solidFill>
                  <a:srgbClr val="0000FF"/>
                </a:solidFill>
              </a:rPr>
              <a:t>c</a:t>
            </a:r>
            <a:r>
              <a:rPr lang="en-US" smtClean="0">
                <a:solidFill>
                  <a:srgbClr val="0000FF"/>
                </a:solidFill>
              </a:rPr>
              <a:t>  </a:t>
            </a:r>
            <a:r>
              <a:rPr lang="en-US" smtClean="0"/>
              <a:t>cross table</a:t>
            </a:r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609600" y="1828800"/>
            <a:ext cx="8020050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49" name="Text Box 12"/>
          <p:cNvSpPr txBox="1">
            <a:spLocks noChangeArrowheads="1"/>
          </p:cNvSpPr>
          <p:nvPr/>
        </p:nvSpPr>
        <p:spPr bwMode="auto">
          <a:xfrm>
            <a:off x="228600" y="57150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57350" name="Footer Placeholder 6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57351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B9B22367-A059-4681-9482-8C4D70C8F8A0}" type="slidenum">
              <a:rPr lang="en-US" smtClean="0"/>
              <a:pPr/>
              <a:t>43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457200"/>
            <a:ext cx="7239000" cy="762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Cross Table Example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752600"/>
            <a:ext cx="8001000" cy="838200"/>
          </a:xfrm>
        </p:spPr>
        <p:txBody>
          <a:bodyPr/>
          <a:lstStyle/>
          <a:p>
            <a:pPr eaLnBrk="1" hangingPunct="1"/>
            <a:r>
              <a:rPr lang="en-US" sz="2400" smtClean="0">
                <a:solidFill>
                  <a:schemeClr val="folHlink"/>
                </a:solidFill>
              </a:rPr>
              <a:t>4 x 3 Cross Table</a:t>
            </a:r>
            <a:r>
              <a:rPr lang="en-US" sz="2400" smtClean="0"/>
              <a:t> for Investment Choices by Investor (values in $1000’s)</a:t>
            </a:r>
          </a:p>
        </p:txBody>
      </p:sp>
      <p:sp>
        <p:nvSpPr>
          <p:cNvPr id="58372" name="Rectangle 5"/>
          <p:cNvSpPr>
            <a:spLocks noChangeArrowheads="1"/>
          </p:cNvSpPr>
          <p:nvPr/>
        </p:nvSpPr>
        <p:spPr bwMode="auto">
          <a:xfrm>
            <a:off x="306388" y="2820988"/>
            <a:ext cx="8455025" cy="3270250"/>
          </a:xfrm>
          <a:prstGeom prst="rect">
            <a:avLst/>
          </a:prstGeom>
          <a:solidFill>
            <a:srgbClr val="FDE0BD"/>
          </a:solidFill>
          <a:ln w="19050">
            <a:solidFill>
              <a:srgbClr val="5F5F5F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000" b="1">
                <a:solidFill>
                  <a:srgbClr val="000066"/>
                </a:solidFill>
              </a:rPr>
              <a:t>Investment        </a:t>
            </a:r>
            <a:r>
              <a:rPr lang="en-US" sz="2000" b="1">
                <a:solidFill>
                  <a:srgbClr val="A50021"/>
                </a:solidFill>
              </a:rPr>
              <a:t>Investor A          </a:t>
            </a:r>
            <a:r>
              <a:rPr lang="en-US" sz="2000" b="1">
                <a:solidFill>
                  <a:srgbClr val="D8AF00"/>
                </a:solidFill>
              </a:rPr>
              <a:t>Investor B</a:t>
            </a:r>
            <a:r>
              <a:rPr lang="en-US" sz="2000" b="1">
                <a:solidFill>
                  <a:srgbClr val="000066"/>
                </a:solidFill>
              </a:rPr>
              <a:t>         </a:t>
            </a:r>
            <a:r>
              <a:rPr lang="en-US" sz="2000" b="1">
                <a:solidFill>
                  <a:schemeClr val="accent1"/>
                </a:solidFill>
              </a:rPr>
              <a:t>Investor C</a:t>
            </a:r>
            <a:r>
              <a:rPr lang="en-US" sz="2000" b="1">
                <a:solidFill>
                  <a:srgbClr val="008000"/>
                </a:solidFill>
              </a:rPr>
              <a:t>       </a:t>
            </a:r>
            <a:r>
              <a:rPr lang="en-US" sz="2000" b="1">
                <a:solidFill>
                  <a:srgbClr val="000066"/>
                </a:solidFill>
              </a:rPr>
              <a:t>Total </a:t>
            </a:r>
          </a:p>
          <a:p>
            <a:pPr eaLnBrk="0" hangingPunct="0">
              <a:lnSpc>
                <a:spcPct val="20000"/>
              </a:lnSpc>
              <a:spcBef>
                <a:spcPct val="50000"/>
              </a:spcBef>
            </a:pPr>
            <a:r>
              <a:rPr lang="en-US" sz="2000" b="1">
                <a:solidFill>
                  <a:srgbClr val="000066"/>
                </a:solidFill>
              </a:rPr>
              <a:t>Category</a:t>
            </a:r>
            <a:r>
              <a:rPr lang="en-US" b="1">
                <a:solidFill>
                  <a:srgbClr val="000066"/>
                </a:solidFill>
              </a:rPr>
              <a:t>	</a:t>
            </a:r>
            <a:r>
              <a:rPr lang="en-US">
                <a:solidFill>
                  <a:srgbClr val="000066"/>
                </a:solidFill>
              </a:rPr>
              <a:t>	</a:t>
            </a:r>
          </a:p>
          <a:p>
            <a:pPr eaLnBrk="0" hangingPunct="0">
              <a:lnSpc>
                <a:spcPct val="20000"/>
              </a:lnSpc>
              <a:spcBef>
                <a:spcPct val="50000"/>
              </a:spcBef>
            </a:pPr>
            <a:endParaRPr lang="en-US" sz="1000">
              <a:solidFill>
                <a:srgbClr val="000066"/>
              </a:solidFill>
            </a:endParaRP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</a:rPr>
              <a:t>Stocks	     46.5	       55	       27.5	  </a:t>
            </a:r>
            <a:r>
              <a:rPr lang="en-US" b="1">
                <a:solidFill>
                  <a:srgbClr val="000000"/>
                </a:solidFill>
              </a:rPr>
              <a:t>129</a:t>
            </a:r>
          </a:p>
          <a:p>
            <a:pPr eaLnBrk="0" hangingPunct="0">
              <a:lnSpc>
                <a:spcPct val="1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</a:rPr>
              <a:t>	</a:t>
            </a:r>
          </a:p>
          <a:p>
            <a:pPr eaLnBrk="0" hangingPunct="0">
              <a:lnSpc>
                <a:spcPct val="1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</a:rPr>
              <a:t>Bonds		     32.0                 44	       19.0          </a:t>
            </a:r>
            <a:r>
              <a:rPr lang="en-US" b="1">
                <a:solidFill>
                  <a:srgbClr val="000000"/>
                </a:solidFill>
              </a:rPr>
              <a:t> 95</a:t>
            </a:r>
            <a:endParaRPr lang="en-US">
              <a:solidFill>
                <a:srgbClr val="000000"/>
              </a:solidFill>
            </a:endParaRPr>
          </a:p>
          <a:p>
            <a:pPr eaLnBrk="0" hangingPunct="0">
              <a:lnSpc>
                <a:spcPct val="10000"/>
              </a:lnSpc>
              <a:spcBef>
                <a:spcPct val="50000"/>
              </a:spcBef>
            </a:pPr>
            <a:endParaRPr lang="en-US">
              <a:solidFill>
                <a:srgbClr val="000000"/>
              </a:solidFill>
            </a:endParaRPr>
          </a:p>
          <a:p>
            <a:pPr eaLnBrk="0" hangingPunct="0">
              <a:lnSpc>
                <a:spcPct val="1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</a:rPr>
              <a:t>CD		     15.5                 20                 13.5           </a:t>
            </a:r>
            <a:r>
              <a:rPr lang="en-US" sz="800">
                <a:solidFill>
                  <a:srgbClr val="000000"/>
                </a:solidFill>
              </a:rPr>
              <a:t> </a:t>
            </a:r>
            <a:r>
              <a:rPr lang="en-US" b="1">
                <a:solidFill>
                  <a:srgbClr val="000000"/>
                </a:solidFill>
              </a:rPr>
              <a:t>49</a:t>
            </a:r>
            <a:endParaRPr lang="en-US">
              <a:solidFill>
                <a:srgbClr val="000000"/>
              </a:solidFill>
            </a:endParaRPr>
          </a:p>
          <a:p>
            <a:pPr eaLnBrk="0" hangingPunct="0">
              <a:lnSpc>
                <a:spcPct val="1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</a:rPr>
              <a:t>	</a:t>
            </a:r>
          </a:p>
          <a:p>
            <a:pPr eaLnBrk="0" hangingPunct="0">
              <a:lnSpc>
                <a:spcPct val="1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</a:rPr>
              <a:t>Savings	     16.0	       28                   7.0           </a:t>
            </a:r>
            <a:r>
              <a:rPr lang="en-US" sz="1600">
                <a:solidFill>
                  <a:srgbClr val="000000"/>
                </a:solidFill>
              </a:rPr>
              <a:t> </a:t>
            </a:r>
            <a:r>
              <a:rPr lang="en-US" b="1">
                <a:solidFill>
                  <a:srgbClr val="000000"/>
                </a:solidFill>
              </a:rPr>
              <a:t>51	</a:t>
            </a:r>
            <a:r>
              <a:rPr lang="en-US">
                <a:solidFill>
                  <a:srgbClr val="000000"/>
                </a:solidFill>
              </a:rPr>
              <a:t>	</a:t>
            </a:r>
          </a:p>
          <a:p>
            <a:pPr eaLnBrk="0" hangingPunct="0">
              <a:lnSpc>
                <a:spcPct val="10000"/>
              </a:lnSpc>
              <a:spcBef>
                <a:spcPct val="50000"/>
              </a:spcBef>
            </a:pPr>
            <a:endParaRPr lang="en-US">
              <a:solidFill>
                <a:srgbClr val="000000"/>
              </a:solidFill>
            </a:endParaRPr>
          </a:p>
          <a:p>
            <a:pPr eaLnBrk="0" hangingPunct="0">
              <a:lnSpc>
                <a:spcPct val="40000"/>
              </a:lnSpc>
              <a:spcBef>
                <a:spcPct val="50000"/>
              </a:spcBef>
            </a:pPr>
            <a:r>
              <a:rPr lang="en-US" b="1">
                <a:solidFill>
                  <a:srgbClr val="000000"/>
                </a:solidFill>
              </a:rPr>
              <a:t>Total	</a:t>
            </a:r>
            <a:r>
              <a:rPr lang="en-US">
                <a:solidFill>
                  <a:srgbClr val="000000"/>
                </a:solidFill>
              </a:rPr>
              <a:t>	    </a:t>
            </a:r>
            <a:r>
              <a:rPr lang="en-US" b="1">
                <a:solidFill>
                  <a:srgbClr val="000000"/>
                </a:solidFill>
              </a:rPr>
              <a:t>110.0	      147                 67.0	  324</a:t>
            </a:r>
          </a:p>
          <a:p>
            <a:pPr eaLnBrk="0" hangingPunct="0">
              <a:lnSpc>
                <a:spcPct val="10000"/>
              </a:lnSpc>
              <a:spcBef>
                <a:spcPct val="50000"/>
              </a:spcBef>
            </a:pPr>
            <a:r>
              <a:rPr lang="en-US" b="1">
                <a:solidFill>
                  <a:srgbClr val="000000"/>
                </a:solidFill>
              </a:rPr>
              <a:t>	 </a:t>
            </a:r>
          </a:p>
        </p:txBody>
      </p:sp>
      <p:sp>
        <p:nvSpPr>
          <p:cNvPr id="58373" name="Line 6"/>
          <p:cNvSpPr>
            <a:spLocks noChangeShapeType="1"/>
          </p:cNvSpPr>
          <p:nvPr/>
        </p:nvSpPr>
        <p:spPr bwMode="auto">
          <a:xfrm>
            <a:off x="304800" y="3429000"/>
            <a:ext cx="8458200" cy="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74" name="Line 7"/>
          <p:cNvSpPr>
            <a:spLocks noChangeShapeType="1"/>
          </p:cNvSpPr>
          <p:nvPr/>
        </p:nvSpPr>
        <p:spPr bwMode="auto">
          <a:xfrm>
            <a:off x="1981200" y="2819400"/>
            <a:ext cx="0" cy="327660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75" name="Line 8"/>
          <p:cNvSpPr>
            <a:spLocks noChangeShapeType="1"/>
          </p:cNvSpPr>
          <p:nvPr/>
        </p:nvSpPr>
        <p:spPr bwMode="auto">
          <a:xfrm>
            <a:off x="3962400" y="2819400"/>
            <a:ext cx="0" cy="327660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76" name="Line 9"/>
          <p:cNvSpPr>
            <a:spLocks noChangeShapeType="1"/>
          </p:cNvSpPr>
          <p:nvPr/>
        </p:nvSpPr>
        <p:spPr bwMode="auto">
          <a:xfrm>
            <a:off x="5791200" y="2819400"/>
            <a:ext cx="0" cy="3276600"/>
          </a:xfrm>
          <a:prstGeom prst="line">
            <a:avLst/>
          </a:prstGeom>
          <a:noFill/>
          <a:ln w="190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77" name="Line 10"/>
          <p:cNvSpPr>
            <a:spLocks noChangeShapeType="1"/>
          </p:cNvSpPr>
          <p:nvPr/>
        </p:nvSpPr>
        <p:spPr bwMode="auto">
          <a:xfrm>
            <a:off x="7620000" y="2819400"/>
            <a:ext cx="0" cy="3276600"/>
          </a:xfrm>
          <a:prstGeom prst="line">
            <a:avLst/>
          </a:prstGeom>
          <a:noFill/>
          <a:ln w="19050">
            <a:solidFill>
              <a:srgbClr val="5F5F5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78" name="Line 11"/>
          <p:cNvSpPr>
            <a:spLocks noChangeShapeType="1"/>
          </p:cNvSpPr>
          <p:nvPr/>
        </p:nvSpPr>
        <p:spPr bwMode="auto">
          <a:xfrm>
            <a:off x="314325" y="5410200"/>
            <a:ext cx="8448675" cy="0"/>
          </a:xfrm>
          <a:prstGeom prst="line">
            <a:avLst/>
          </a:prstGeom>
          <a:noFill/>
          <a:ln w="19050">
            <a:solidFill>
              <a:srgbClr val="5F5F5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79" name="Text Box 12"/>
          <p:cNvSpPr txBox="1">
            <a:spLocks noChangeArrowheads="1"/>
          </p:cNvSpPr>
          <p:nvPr/>
        </p:nvSpPr>
        <p:spPr bwMode="auto">
          <a:xfrm>
            <a:off x="228600" y="57150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58380" name="Footer Placeholder 12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58381" name="Slide Number Placeholder 1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2FEB44AD-F83C-4312-851D-C8B43E7652C9}" type="slidenum">
              <a:rPr lang="en-US" smtClean="0"/>
              <a:pPr/>
              <a:t>44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7"/>
          <p:cNvSpPr>
            <a:spLocks noGrp="1" noChangeArrowheads="1"/>
          </p:cNvSpPr>
          <p:nvPr>
            <p:ph type="title"/>
          </p:nvPr>
        </p:nvSpPr>
        <p:spPr>
          <a:xfrm>
            <a:off x="1227138" y="304800"/>
            <a:ext cx="7383462" cy="990600"/>
          </a:xfrm>
          <a:noFill/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Graphing </a:t>
            </a:r>
            <a:br>
              <a:rPr lang="en-US" smtClean="0"/>
            </a:br>
            <a:r>
              <a:rPr lang="en-US" smtClean="0"/>
              <a:t>Multivariate Categorical Data</a:t>
            </a:r>
          </a:p>
        </p:txBody>
      </p:sp>
      <p:sp>
        <p:nvSpPr>
          <p:cNvPr id="12292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752600"/>
            <a:ext cx="8077200" cy="4532313"/>
          </a:xfrm>
        </p:spPr>
        <p:txBody>
          <a:bodyPr/>
          <a:lstStyle/>
          <a:p>
            <a:pPr eaLnBrk="1" hangingPunct="1"/>
            <a:r>
              <a:rPr lang="en-US" smtClean="0">
                <a:solidFill>
                  <a:schemeClr val="folHlink"/>
                </a:solidFill>
              </a:rPr>
              <a:t>Side by side bar charts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7543800" y="1203325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i="1">
                <a:solidFill>
                  <a:srgbClr val="000099"/>
                </a:solidFill>
              </a:rPr>
              <a:t>(continued)</a:t>
            </a:r>
          </a:p>
        </p:txBody>
      </p:sp>
      <p:graphicFrame>
        <p:nvGraphicFramePr>
          <p:cNvPr id="12290" name="Object 8">
            <a:hlinkClick r:id="" action="ppaction://ole?verb=0"/>
          </p:cNvPr>
          <p:cNvGraphicFramePr>
            <a:graphicFrameLocks/>
          </p:cNvGraphicFramePr>
          <p:nvPr/>
        </p:nvGraphicFramePr>
        <p:xfrm>
          <a:off x="1676400" y="2209800"/>
          <a:ext cx="7086600" cy="464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1" name="Worksheet" r:id="rId4" imgW="7086600" imgH="5029200" progId="Excel.Sheet.8">
                  <p:embed/>
                </p:oleObj>
              </mc:Choice>
              <mc:Fallback>
                <p:oleObj name="Worksheet" r:id="rId4" imgW="7086600" imgH="5029200" progId="Excel.Sheet.8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0" y="2209800"/>
                        <a:ext cx="7086600" cy="464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4" name="Footer Placeholder 6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12295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27E677E2-34A2-4B53-844D-2C30B4B66A93}" type="slidenum">
              <a:rPr lang="en-US" smtClean="0"/>
              <a:pPr/>
              <a:t>45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3200400" y="2133600"/>
            <a:ext cx="3505200" cy="609600"/>
          </a:xfrm>
          <a:prstGeom prst="rect">
            <a:avLst/>
          </a:prstGeom>
          <a:solidFill>
            <a:srgbClr val="FFFFD5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Side-by-Side Chart Example</a:t>
            </a:r>
          </a:p>
        </p:txBody>
      </p:sp>
      <p:sp>
        <p:nvSpPr>
          <p:cNvPr id="13317" name="Rectangle 4"/>
          <p:cNvSpPr>
            <a:spLocks noGrp="1" noChangeArrowheads="1"/>
          </p:cNvSpPr>
          <p:nvPr>
            <p:ph idx="1"/>
          </p:nvPr>
        </p:nvSpPr>
        <p:spPr>
          <a:xfrm>
            <a:off x="1219200" y="1447800"/>
            <a:ext cx="7010400" cy="533400"/>
          </a:xfrm>
        </p:spPr>
        <p:txBody>
          <a:bodyPr/>
          <a:lstStyle/>
          <a:p>
            <a:pPr eaLnBrk="1" hangingPunct="1"/>
            <a:r>
              <a:rPr lang="en-US" sz="2300" smtClean="0"/>
              <a:t>Sales by quarter for three sales territories:</a:t>
            </a:r>
          </a:p>
          <a:p>
            <a:pPr eaLnBrk="1" hangingPunct="1">
              <a:buFont typeface="Wingdings" pitchFamily="2" charset="2"/>
              <a:buNone/>
            </a:pPr>
            <a:endParaRPr lang="en-US" smtClean="0"/>
          </a:p>
        </p:txBody>
      </p:sp>
      <p:graphicFrame>
        <p:nvGraphicFramePr>
          <p:cNvPr id="13314" name="Object 5"/>
          <p:cNvGraphicFramePr>
            <a:graphicFrameLocks noChangeAspect="1"/>
          </p:cNvGraphicFramePr>
          <p:nvPr/>
        </p:nvGraphicFramePr>
        <p:xfrm>
          <a:off x="1828800" y="2514600"/>
          <a:ext cx="6448425" cy="3979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5" name="Chart" r:id="rId3" imgW="5524433" imgH="3409977" progId="MSGraph.Chart.8">
                  <p:embed followColorScheme="full"/>
                </p:oleObj>
              </mc:Choice>
              <mc:Fallback>
                <p:oleObj name="Chart" r:id="rId3" imgW="5524433" imgH="3409977" progId="MSGraph.Chart.8">
                  <p:embed followColorScheme="full"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2514600"/>
                        <a:ext cx="6448425" cy="3979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6000" y="1905000"/>
            <a:ext cx="449580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9" name="Footer Placeholder 7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13320" name="Slide Number Placeholder 8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E2DE52D8-A8F8-414C-8E36-69C3050B818D}" type="slidenum">
              <a:rPr lang="en-US" smtClean="0"/>
              <a:pPr/>
              <a:t>46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28600"/>
            <a:ext cx="7467600" cy="990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Data Presentation Errors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600200"/>
            <a:ext cx="8077200" cy="4532313"/>
          </a:xfrm>
        </p:spPr>
        <p:txBody>
          <a:bodyPr/>
          <a:lstStyle/>
          <a:p>
            <a:pPr eaLnBrk="1" hangingPunct="1">
              <a:lnSpc>
                <a:spcPct val="140000"/>
              </a:lnSpc>
              <a:buFont typeface="Wingdings" pitchFamily="2" charset="2"/>
              <a:buNone/>
            </a:pPr>
            <a:r>
              <a:rPr lang="en-US" sz="3200" smtClean="0"/>
              <a:t>Goals for effective data presentation</a:t>
            </a:r>
            <a:r>
              <a:rPr lang="en-US" smtClean="0"/>
              <a:t>:</a:t>
            </a:r>
          </a:p>
          <a:p>
            <a:pPr eaLnBrk="1" hangingPunct="1">
              <a:lnSpc>
                <a:spcPct val="140000"/>
              </a:lnSpc>
            </a:pPr>
            <a:r>
              <a:rPr lang="en-US" smtClean="0"/>
              <a:t>Present data to display essential information</a:t>
            </a:r>
          </a:p>
          <a:p>
            <a:pPr eaLnBrk="1" hangingPunct="1">
              <a:lnSpc>
                <a:spcPct val="140000"/>
              </a:lnSpc>
            </a:pPr>
            <a:r>
              <a:rPr lang="en-US" smtClean="0"/>
              <a:t>Communicate complex ideas clearly and accurately</a:t>
            </a:r>
          </a:p>
          <a:p>
            <a:pPr eaLnBrk="1" hangingPunct="1">
              <a:lnSpc>
                <a:spcPct val="140000"/>
              </a:lnSpc>
            </a:pPr>
            <a:r>
              <a:rPr lang="en-US" smtClean="0"/>
              <a:t>Avoid distortion that might convey the wrong message</a:t>
            </a:r>
          </a:p>
        </p:txBody>
      </p:sp>
      <p:sp>
        <p:nvSpPr>
          <p:cNvPr id="59396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5939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7F351764-AD64-43EF-A1D8-FE70B7B71133}" type="slidenum">
              <a:rPr lang="en-US" smtClean="0"/>
              <a:pPr/>
              <a:t>47</a:t>
            </a:fld>
            <a:endParaRPr lang="en-US" smtClean="0"/>
          </a:p>
        </p:txBody>
      </p:sp>
      <p:sp>
        <p:nvSpPr>
          <p:cNvPr id="59398" name="TextBox 5"/>
          <p:cNvSpPr txBox="1">
            <a:spLocks noChangeArrowheads="1"/>
          </p:cNvSpPr>
          <p:nvPr/>
        </p:nvSpPr>
        <p:spPr bwMode="auto">
          <a:xfrm>
            <a:off x="457200" y="514350"/>
            <a:ext cx="76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1.7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Chapter Summary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smtClean="0"/>
              <a:t>Reviewed incomplete information in decision making</a:t>
            </a:r>
          </a:p>
          <a:p>
            <a:pPr eaLnBrk="1" hangingPunct="1">
              <a:lnSpc>
                <a:spcPct val="110000"/>
              </a:lnSpc>
            </a:pPr>
            <a:r>
              <a:rPr lang="en-US" smtClean="0"/>
              <a:t>Introduced key definitions:</a:t>
            </a:r>
          </a:p>
          <a:p>
            <a:pPr lvl="1" eaLnBrk="1" hangingPunct="1">
              <a:lnSpc>
                <a:spcPct val="110000"/>
              </a:lnSpc>
            </a:pPr>
            <a:r>
              <a:rPr lang="en-US" smtClean="0"/>
              <a:t>Population vs. Sample</a:t>
            </a:r>
          </a:p>
          <a:p>
            <a:pPr lvl="1" eaLnBrk="1" hangingPunct="1">
              <a:lnSpc>
                <a:spcPct val="110000"/>
              </a:lnSpc>
            </a:pPr>
            <a:r>
              <a:rPr lang="en-US" smtClean="0">
                <a:sym typeface="Symbol" pitchFamily="18" charset="2"/>
              </a:rPr>
              <a:t>Parameter vs. Statistic</a:t>
            </a:r>
          </a:p>
          <a:p>
            <a:pPr lvl="1" eaLnBrk="1" hangingPunct="1">
              <a:lnSpc>
                <a:spcPct val="110000"/>
              </a:lnSpc>
            </a:pPr>
            <a:r>
              <a:rPr lang="en-US" smtClean="0"/>
              <a:t>Descriptive vs. Inferential statistics</a:t>
            </a:r>
          </a:p>
          <a:p>
            <a:pPr eaLnBrk="1" hangingPunct="1">
              <a:lnSpc>
                <a:spcPct val="70000"/>
              </a:lnSpc>
              <a:spcBef>
                <a:spcPct val="55000"/>
              </a:spcBef>
            </a:pPr>
            <a:r>
              <a:rPr lang="en-US" smtClean="0"/>
              <a:t>Described random sampling</a:t>
            </a:r>
          </a:p>
          <a:p>
            <a:pPr eaLnBrk="1" hangingPunct="1">
              <a:lnSpc>
                <a:spcPct val="110000"/>
              </a:lnSpc>
            </a:pPr>
            <a:r>
              <a:rPr lang="en-US" smtClean="0"/>
              <a:t>Examined the decision making process</a:t>
            </a:r>
          </a:p>
        </p:txBody>
      </p:sp>
      <p:sp>
        <p:nvSpPr>
          <p:cNvPr id="6144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6144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/>
              <a:t>Ch. 1-</a:t>
            </a:r>
            <a:fld id="{D34193A7-79B6-409D-8D95-42E4ADBE9885}" type="slidenum">
              <a:rPr lang="en-US" smtClean="0"/>
              <a:pPr defTabSz="852488"/>
              <a:t>48</a:t>
            </a:fld>
            <a:endParaRPr lang="en-US" smtClean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1222375" y="425450"/>
            <a:ext cx="6642100" cy="793750"/>
          </a:xfrm>
        </p:spPr>
        <p:txBody>
          <a:bodyPr/>
          <a:lstStyle/>
          <a:p>
            <a:pPr defTabSz="914400" eaLnBrk="1" hangingPunct="1">
              <a:lnSpc>
                <a:spcPct val="80000"/>
              </a:lnSpc>
            </a:pPr>
            <a:r>
              <a:rPr lang="en-US" smtClean="0"/>
              <a:t>Chapter Summary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600200"/>
            <a:ext cx="8458200" cy="4876800"/>
          </a:xfrm>
        </p:spPr>
        <p:txBody>
          <a:bodyPr/>
          <a:lstStyle/>
          <a:p>
            <a:pPr marL="342900" indent="-342900" defTabSz="914400" eaLnBrk="1" hangingPunct="1"/>
            <a:r>
              <a:rPr lang="en-US" sz="2400" dirty="0" smtClean="0"/>
              <a:t>Reviewed types of data and measurement levels </a:t>
            </a:r>
          </a:p>
          <a:p>
            <a:pPr marL="342900" indent="-342900" defTabSz="914400" eaLnBrk="1" hangingPunct="1"/>
            <a:r>
              <a:rPr lang="en-US" sz="2400" dirty="0" smtClean="0"/>
              <a:t>Data in raw form are usually not easy to use for decision making -- Some type of organization is needed:</a:t>
            </a:r>
          </a:p>
          <a:p>
            <a:pPr marL="1143000" lvl="2" indent="-228600" defTabSz="914400" eaLnBrk="1" hangingPunct="1">
              <a:buFont typeface="Wingdings" pitchFamily="2" charset="2"/>
              <a:buNone/>
            </a:pPr>
            <a:r>
              <a:rPr lang="en-US" sz="2400" dirty="0" smtClean="0">
                <a:solidFill>
                  <a:srgbClr val="FF6600"/>
                </a:solidFill>
                <a:sym typeface="Symbol" pitchFamily="18" charset="2"/>
              </a:rPr>
              <a:t>		</a:t>
            </a:r>
            <a:r>
              <a:rPr lang="en-US" dirty="0" smtClean="0">
                <a:solidFill>
                  <a:schemeClr val="accent1"/>
                </a:solidFill>
                <a:sym typeface="Symbol" pitchFamily="18" charset="2"/>
              </a:rPr>
              <a:t></a:t>
            </a:r>
            <a:r>
              <a:rPr lang="en-US" dirty="0" smtClean="0">
                <a:sym typeface="Symbol" pitchFamily="18" charset="2"/>
              </a:rPr>
              <a:t> </a:t>
            </a:r>
            <a:r>
              <a:rPr lang="en-US" dirty="0" smtClean="0"/>
              <a:t>Table		</a:t>
            </a:r>
            <a:r>
              <a:rPr lang="en-US" dirty="0" smtClean="0">
                <a:solidFill>
                  <a:schemeClr val="accent1"/>
                </a:solidFill>
                <a:sym typeface="Symbol" pitchFamily="18" charset="2"/>
              </a:rPr>
              <a:t></a:t>
            </a:r>
            <a:r>
              <a:rPr lang="en-US" dirty="0" smtClean="0">
                <a:sym typeface="Symbol" pitchFamily="18" charset="2"/>
              </a:rPr>
              <a:t> </a:t>
            </a:r>
            <a:r>
              <a:rPr lang="en-US" dirty="0" smtClean="0"/>
              <a:t>Graph</a:t>
            </a:r>
          </a:p>
          <a:p>
            <a:pPr marL="1143000" lvl="2" indent="-228600" defTabSz="914400" eaLnBrk="1" hangingPunct="1">
              <a:buFont typeface="Wingdings" pitchFamily="2" charset="2"/>
              <a:buNone/>
            </a:pPr>
            <a:endParaRPr lang="en-US" sz="800" dirty="0" smtClean="0"/>
          </a:p>
          <a:p>
            <a:pPr marL="342900" indent="-342900" defTabSz="914400" eaLnBrk="1" hangingPunct="1"/>
            <a:r>
              <a:rPr lang="en-US" sz="2400" dirty="0" smtClean="0"/>
              <a:t>Techniques reviewed in this chapter</a:t>
            </a:r>
            <a:r>
              <a:rPr lang="en-US" dirty="0" smtClean="0"/>
              <a:t>:</a:t>
            </a:r>
          </a:p>
          <a:p>
            <a:pPr marL="742950" lvl="1" indent="-285750" defTabSz="914400" eaLnBrk="1" hangingPunct="1">
              <a:lnSpc>
                <a:spcPct val="160000"/>
              </a:lnSpc>
              <a:buFont typeface="Wingdings" pitchFamily="2" charset="2"/>
              <a:buNone/>
            </a:pPr>
            <a:endParaRPr lang="en-US" sz="800" dirty="0" smtClean="0"/>
          </a:p>
          <a:p>
            <a:pPr marL="742950" lvl="1" indent="-285750" defTabSz="914400" eaLnBrk="1" hangingPunct="1"/>
            <a:r>
              <a:rPr lang="en-US" sz="2000" dirty="0" smtClean="0"/>
              <a:t> Frequency distribution 		</a:t>
            </a:r>
          </a:p>
          <a:p>
            <a:pPr marL="742950" lvl="1" indent="-285750" defTabSz="914400" eaLnBrk="1" hangingPunct="1"/>
            <a:r>
              <a:rPr lang="en-US" sz="2000" dirty="0" smtClean="0"/>
              <a:t> Bar chart</a:t>
            </a:r>
          </a:p>
          <a:p>
            <a:pPr marL="742950" lvl="1" indent="-285750" defTabSz="914400" eaLnBrk="1" hangingPunct="1"/>
            <a:r>
              <a:rPr lang="en-US" sz="2000" dirty="0" smtClean="0"/>
              <a:t> Pie chart</a:t>
            </a:r>
          </a:p>
          <a:p>
            <a:pPr marL="742950" lvl="1" indent="-285750" defTabSz="914400" eaLnBrk="1" hangingPunct="1"/>
            <a:r>
              <a:rPr lang="en-US" sz="2000" dirty="0" smtClean="0"/>
              <a:t> Pareto diagram</a:t>
            </a:r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4114800" y="4114800"/>
            <a:ext cx="41148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/>
          <a:lstStyle/>
          <a:p>
            <a:pPr marL="742950" lvl="1" indent="-28575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</a:pPr>
            <a:r>
              <a:rPr lang="en-US" sz="2000" dirty="0"/>
              <a:t> Line chart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</a:pPr>
            <a:r>
              <a:rPr lang="en-US" sz="2000" dirty="0"/>
              <a:t> Frequency distribution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</a:pPr>
            <a:r>
              <a:rPr lang="en-US" sz="2000" dirty="0"/>
              <a:t> Histogram and </a:t>
            </a:r>
            <a:r>
              <a:rPr lang="en-US" sz="2000" dirty="0" err="1"/>
              <a:t>ogive</a:t>
            </a:r>
            <a:endParaRPr lang="en-US" sz="2000" dirty="0"/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</a:pPr>
            <a:r>
              <a:rPr lang="en-US" sz="2000" dirty="0" smtClean="0"/>
              <a:t>Cross </a:t>
            </a:r>
            <a:r>
              <a:rPr lang="en-US" sz="2000" dirty="0"/>
              <a:t>tables and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None/>
            </a:pPr>
            <a:r>
              <a:rPr lang="en-US" sz="2000" dirty="0"/>
              <a:t>     side-by-side bar charts</a:t>
            </a:r>
          </a:p>
        </p:txBody>
      </p:sp>
      <p:sp>
        <p:nvSpPr>
          <p:cNvPr id="62469" name="Footer Placeholder 5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Pearson Education, Inc. Publishing as Prentice Hall</a:t>
            </a:r>
          </a:p>
        </p:txBody>
      </p:sp>
      <p:sp>
        <p:nvSpPr>
          <p:cNvPr id="62470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Ch. 1-</a:t>
            </a:r>
            <a:fld id="{F49DA0DB-DEAF-42D5-90B0-D9069C5FCEC2}" type="slidenum">
              <a:rPr lang="en-US" smtClean="0"/>
              <a:pPr/>
              <a:t>49</a:t>
            </a:fld>
            <a:endParaRPr lang="en-US" smtClean="0"/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7543800" y="1203325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i="1">
                <a:solidFill>
                  <a:srgbClr val="000099"/>
                </a:solidFill>
              </a:rPr>
              <a:t>(continued)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wbold-7e">
  <a:themeElements>
    <a:clrScheme name="PrenHall-newbold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PrenHall-newbol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PrenHall-newbold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nHall-newbold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Hall-newbold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Hall-newbold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nHall-newbold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Hall-newbold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Hall-newbold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1285</TotalTime>
  <Pages>20</Pages>
  <Words>2524</Words>
  <Application>Microsoft Office PowerPoint</Application>
  <PresentationFormat>On-screen Show (4:3)</PresentationFormat>
  <Paragraphs>553</Paragraphs>
  <Slides>49</Slides>
  <Notes>10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49</vt:i4>
      </vt:variant>
    </vt:vector>
  </HeadingPairs>
  <TitlesOfParts>
    <vt:vector size="57" baseType="lpstr">
      <vt:lpstr>Arial</vt:lpstr>
      <vt:lpstr>Wingdings</vt:lpstr>
      <vt:lpstr>Symbol</vt:lpstr>
      <vt:lpstr>newbold-7e</vt:lpstr>
      <vt:lpstr>Equation</vt:lpstr>
      <vt:lpstr>Clip</vt:lpstr>
      <vt:lpstr>Worksheet</vt:lpstr>
      <vt:lpstr>Chart</vt:lpstr>
      <vt:lpstr>PowerPoint Presentation</vt:lpstr>
      <vt:lpstr>PowerPoint Presentation</vt:lpstr>
      <vt:lpstr>PowerPoint Presentation</vt:lpstr>
      <vt:lpstr>Dealing with Uncertainty</vt:lpstr>
      <vt:lpstr>Dealing with Uncertainty</vt:lpstr>
      <vt:lpstr>Key Definitions</vt:lpstr>
      <vt:lpstr>Population vs. Sample</vt:lpstr>
      <vt:lpstr>Examples of Populations</vt:lpstr>
      <vt:lpstr>Random Sampling</vt:lpstr>
      <vt:lpstr>Descriptive and Inferential Statistics</vt:lpstr>
      <vt:lpstr>Descriptive Statistics</vt:lpstr>
      <vt:lpstr>Inferential Statistics</vt:lpstr>
      <vt:lpstr>Types of Data</vt:lpstr>
      <vt:lpstr>Graphical  Presentation of Data</vt:lpstr>
      <vt:lpstr>Graphical  Presentation of Data</vt:lpstr>
      <vt:lpstr>Tables and Graphs for Categorical Variables</vt:lpstr>
      <vt:lpstr>The Frequency  Distribution Table</vt:lpstr>
      <vt:lpstr>Bar and Pie Charts</vt:lpstr>
      <vt:lpstr>Bar Chart Example</vt:lpstr>
      <vt:lpstr>Pie Chart Example</vt:lpstr>
      <vt:lpstr>Pareto Diagram</vt:lpstr>
      <vt:lpstr>Pareto Diagram Example</vt:lpstr>
      <vt:lpstr>Pareto Diagram Example</vt:lpstr>
      <vt:lpstr>Pareto Diagram Example</vt:lpstr>
      <vt:lpstr>Graphs for Time-Series Data</vt:lpstr>
      <vt:lpstr>Line Chart Example</vt:lpstr>
      <vt:lpstr>Graphs to Describe  Numerical Variables</vt:lpstr>
      <vt:lpstr>Frequency Distributions</vt:lpstr>
      <vt:lpstr>Why Use Frequency Distributions?</vt:lpstr>
      <vt:lpstr>Class Intervals  and Class Boundaries</vt:lpstr>
      <vt:lpstr>Frequency Distribution Example</vt:lpstr>
      <vt:lpstr>Frequency Distribution Example</vt:lpstr>
      <vt:lpstr>Frequency Distribution Example</vt:lpstr>
      <vt:lpstr>Histogram</vt:lpstr>
      <vt:lpstr>Histogram Example</vt:lpstr>
      <vt:lpstr>Questions for Grouping Data  into Intervals</vt:lpstr>
      <vt:lpstr>How Many Class Intervals?</vt:lpstr>
      <vt:lpstr>The Cumulative  Frequency Distribuiton</vt:lpstr>
      <vt:lpstr>The Ogive Graphing Cumulative Frequencies</vt:lpstr>
      <vt:lpstr>Relationships Between Variables</vt:lpstr>
      <vt:lpstr>PowerPoint Presentation</vt:lpstr>
      <vt:lpstr>Scatter Diagram Example</vt:lpstr>
      <vt:lpstr>Cross Tables</vt:lpstr>
      <vt:lpstr>Cross Table Example</vt:lpstr>
      <vt:lpstr>Graphing  Multivariate Categorical Data</vt:lpstr>
      <vt:lpstr>Side-by-Side Chart Example</vt:lpstr>
      <vt:lpstr>Data Presentation Errors</vt:lpstr>
      <vt:lpstr>Chapter Summary</vt:lpstr>
      <vt:lpstr>Chapter Summary</vt:lpstr>
    </vt:vector>
  </TitlesOfParts>
  <Company>University of San Diego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Statistics for Business and Economics, 7/e</dc:title>
  <dc:subject>Chapter 1</dc:subject>
  <dc:creator>Dirk Yandell</dc:creator>
  <cp:lastModifiedBy>mcadieux</cp:lastModifiedBy>
  <cp:revision>84</cp:revision>
  <cp:lastPrinted>1998-11-22T23:37:53Z</cp:lastPrinted>
  <dcterms:created xsi:type="dcterms:W3CDTF">2001-01-13T00:04:22Z</dcterms:created>
  <dcterms:modified xsi:type="dcterms:W3CDTF">2013-05-01T20:54:08Z</dcterms:modified>
</cp:coreProperties>
</file>