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0"/>
  </p:notesMasterIdLst>
  <p:handoutMasterIdLst>
    <p:handoutMasterId r:id="rId51"/>
  </p:handoutMasterIdLst>
  <p:sldIdLst>
    <p:sldId id="538" r:id="rId2"/>
    <p:sldId id="623" r:id="rId3"/>
    <p:sldId id="624" r:id="rId4"/>
    <p:sldId id="625" r:id="rId5"/>
    <p:sldId id="628" r:id="rId6"/>
    <p:sldId id="627" r:id="rId7"/>
    <p:sldId id="626" r:id="rId8"/>
    <p:sldId id="645" r:id="rId9"/>
    <p:sldId id="646" r:id="rId10"/>
    <p:sldId id="647" r:id="rId11"/>
    <p:sldId id="648" r:id="rId12"/>
    <p:sldId id="641" r:id="rId13"/>
    <p:sldId id="642" r:id="rId14"/>
    <p:sldId id="643" r:id="rId15"/>
    <p:sldId id="644" r:id="rId16"/>
    <p:sldId id="637" r:id="rId17"/>
    <p:sldId id="638" r:id="rId18"/>
    <p:sldId id="639" r:id="rId19"/>
    <p:sldId id="640" r:id="rId20"/>
    <p:sldId id="633" r:id="rId21"/>
    <p:sldId id="634" r:id="rId22"/>
    <p:sldId id="635" r:id="rId23"/>
    <p:sldId id="636" r:id="rId24"/>
    <p:sldId id="630" r:id="rId25"/>
    <p:sldId id="655" r:id="rId26"/>
    <p:sldId id="631" r:id="rId27"/>
    <p:sldId id="632" r:id="rId28"/>
    <p:sldId id="597" r:id="rId29"/>
    <p:sldId id="656" r:id="rId30"/>
    <p:sldId id="657" r:id="rId31"/>
    <p:sldId id="658" r:id="rId32"/>
    <p:sldId id="659" r:id="rId33"/>
    <p:sldId id="660" r:id="rId34"/>
    <p:sldId id="604" r:id="rId35"/>
    <p:sldId id="598" r:id="rId36"/>
    <p:sldId id="599" r:id="rId37"/>
    <p:sldId id="600" r:id="rId38"/>
    <p:sldId id="601" r:id="rId39"/>
    <p:sldId id="602" r:id="rId40"/>
    <p:sldId id="603" r:id="rId41"/>
    <p:sldId id="605" r:id="rId42"/>
    <p:sldId id="606" r:id="rId43"/>
    <p:sldId id="607" r:id="rId44"/>
    <p:sldId id="608" r:id="rId45"/>
    <p:sldId id="609" r:id="rId46"/>
    <p:sldId id="610" r:id="rId47"/>
    <p:sldId id="611" r:id="rId48"/>
    <p:sldId id="580" r:id="rId49"/>
  </p:sldIdLst>
  <p:sldSz cx="9144000" cy="6858000" type="screen4x3"/>
  <p:notesSz cx="6992938" cy="9278938"/>
  <p:defaultTextStyle>
    <a:defPPr>
      <a:defRPr lang="en-US"/>
    </a:defPPr>
    <a:lvl1pPr algn="ctr" rtl="0" eaLnBrk="0" fontAlgn="base" hangingPunct="0">
      <a:spcBef>
        <a:spcPct val="0"/>
      </a:spcBef>
      <a:spcAft>
        <a:spcPct val="0"/>
      </a:spcAft>
      <a:defRPr sz="2400" b="1" kern="1200">
        <a:solidFill>
          <a:schemeClr val="tx1"/>
        </a:solidFill>
        <a:latin typeface="Arial" charset="0"/>
        <a:ea typeface="+mn-ea"/>
        <a:cs typeface="+mn-cs"/>
      </a:defRPr>
    </a:lvl1pPr>
    <a:lvl2pPr marL="457200" algn="ctr" rtl="0" eaLnBrk="0" fontAlgn="base" hangingPunct="0">
      <a:spcBef>
        <a:spcPct val="0"/>
      </a:spcBef>
      <a:spcAft>
        <a:spcPct val="0"/>
      </a:spcAft>
      <a:defRPr sz="2400" b="1" kern="1200">
        <a:solidFill>
          <a:schemeClr val="tx1"/>
        </a:solidFill>
        <a:latin typeface="Arial" charset="0"/>
        <a:ea typeface="+mn-ea"/>
        <a:cs typeface="+mn-cs"/>
      </a:defRPr>
    </a:lvl2pPr>
    <a:lvl3pPr marL="914400" algn="ctr" rtl="0" eaLnBrk="0" fontAlgn="base" hangingPunct="0">
      <a:spcBef>
        <a:spcPct val="0"/>
      </a:spcBef>
      <a:spcAft>
        <a:spcPct val="0"/>
      </a:spcAft>
      <a:defRPr sz="2400" b="1" kern="1200">
        <a:solidFill>
          <a:schemeClr val="tx1"/>
        </a:solidFill>
        <a:latin typeface="Arial" charset="0"/>
        <a:ea typeface="+mn-ea"/>
        <a:cs typeface="+mn-cs"/>
      </a:defRPr>
    </a:lvl3pPr>
    <a:lvl4pPr marL="1371600" algn="ctr" rtl="0" eaLnBrk="0" fontAlgn="base" hangingPunct="0">
      <a:spcBef>
        <a:spcPct val="0"/>
      </a:spcBef>
      <a:spcAft>
        <a:spcPct val="0"/>
      </a:spcAft>
      <a:defRPr sz="2400" b="1" kern="1200">
        <a:solidFill>
          <a:schemeClr val="tx1"/>
        </a:solidFill>
        <a:latin typeface="Arial" charset="0"/>
        <a:ea typeface="+mn-ea"/>
        <a:cs typeface="+mn-cs"/>
      </a:defRPr>
    </a:lvl4pPr>
    <a:lvl5pPr marL="1828800" algn="ctr" rtl="0" eaLnBrk="0" fontAlgn="base" hangingPunct="0">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9966"/>
    <a:srgbClr val="FF9999"/>
    <a:srgbClr val="CC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p:scale>
          <a:sx n="66" d="100"/>
          <a:sy n="66" d="100"/>
        </p:scale>
        <p:origin x="-1672" y="-27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75" d="100"/>
        <a:sy n="75" d="100"/>
      </p:scale>
      <p:origin x="0" y="3900"/>
    </p:cViewPr>
  </p:sorterViewPr>
  <p:notesViewPr>
    <p:cSldViewPr>
      <p:cViewPr varScale="1">
        <p:scale>
          <a:sx n="62" d="100"/>
          <a:sy n="62" d="100"/>
        </p:scale>
        <p:origin x="-2412" y="-72"/>
      </p:cViewPr>
      <p:guideLst>
        <p:guide orient="horz" pos="2922"/>
        <p:guide pos="220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handoutMaster" Target="handoutMasters/handoutMaster1.xml"/><Relationship Id="rId52" Type="http://schemas.openxmlformats.org/officeDocument/2006/relationships/printerSettings" Target="printerSettings/printerSettings1.bin"/><Relationship Id="rId53" Type="http://schemas.openxmlformats.org/officeDocument/2006/relationships/presProps" Target="presProps.xml"/><Relationship Id="rId54" Type="http://schemas.openxmlformats.org/officeDocument/2006/relationships/viewProps" Target="viewProps.xml"/><Relationship Id="rId55" Type="http://schemas.openxmlformats.org/officeDocument/2006/relationships/theme" Target="theme/theme1.xml"/><Relationship Id="rId56"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_rels/viewProps.xml.rels><?xml version="1.0" encoding="UTF-8" standalone="yes"?>
<Relationships xmlns="http://schemas.openxmlformats.org/package/2006/relationships"><Relationship Id="rId1"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0338" name="Rectangle 2"/>
          <p:cNvSpPr>
            <a:spLocks noGrp="1" noChangeArrowheads="1"/>
          </p:cNvSpPr>
          <p:nvPr>
            <p:ph type="hdr" sz="quarter"/>
          </p:nvPr>
        </p:nvSpPr>
        <p:spPr bwMode="auto">
          <a:xfrm>
            <a:off x="0" y="0"/>
            <a:ext cx="3030538" cy="463550"/>
          </a:xfrm>
          <a:prstGeom prst="rect">
            <a:avLst/>
          </a:prstGeom>
          <a:noFill/>
          <a:ln w="9525">
            <a:noFill/>
            <a:miter lim="800000"/>
            <a:headEnd/>
            <a:tailEnd/>
          </a:ln>
          <a:effectLst/>
        </p:spPr>
        <p:txBody>
          <a:bodyPr vert="horz" wrap="square" lIns="92976" tIns="46488" rIns="92976" bIns="46488" numCol="1" anchor="t" anchorCtr="0" compatLnSpc="1">
            <a:prstTxWarp prst="textNoShape">
              <a:avLst/>
            </a:prstTxWarp>
          </a:bodyPr>
          <a:lstStyle>
            <a:lvl1pPr algn="l" defTabSz="930275">
              <a:defRPr sz="1200">
                <a:latin typeface="Times New Roman" pitchFamily="18" charset="0"/>
              </a:defRPr>
            </a:lvl1pPr>
          </a:lstStyle>
          <a:p>
            <a:endParaRPr lang="en-US"/>
          </a:p>
        </p:txBody>
      </p:sp>
      <p:sp>
        <p:nvSpPr>
          <p:cNvPr id="270339" name="Rectangle 3"/>
          <p:cNvSpPr>
            <a:spLocks noGrp="1" noChangeArrowheads="1"/>
          </p:cNvSpPr>
          <p:nvPr>
            <p:ph type="dt" sz="quarter" idx="1"/>
          </p:nvPr>
        </p:nvSpPr>
        <p:spPr bwMode="auto">
          <a:xfrm>
            <a:off x="3962400" y="0"/>
            <a:ext cx="3030538" cy="463550"/>
          </a:xfrm>
          <a:prstGeom prst="rect">
            <a:avLst/>
          </a:prstGeom>
          <a:noFill/>
          <a:ln w="9525">
            <a:noFill/>
            <a:miter lim="800000"/>
            <a:headEnd/>
            <a:tailEnd/>
          </a:ln>
          <a:effectLst/>
        </p:spPr>
        <p:txBody>
          <a:bodyPr vert="horz" wrap="square" lIns="92976" tIns="46488" rIns="92976" bIns="46488" numCol="1" anchor="t" anchorCtr="0" compatLnSpc="1">
            <a:prstTxWarp prst="textNoShape">
              <a:avLst/>
            </a:prstTxWarp>
          </a:bodyPr>
          <a:lstStyle>
            <a:lvl1pPr algn="r" defTabSz="930275">
              <a:defRPr sz="1200">
                <a:latin typeface="Times New Roman" pitchFamily="18" charset="0"/>
              </a:defRPr>
            </a:lvl1pPr>
          </a:lstStyle>
          <a:p>
            <a:fld id="{FDDB8582-6DA5-41BC-B8A4-A3114230CC69}" type="datetime1">
              <a:rPr lang="en-US"/>
              <a:pPr/>
              <a:t>2013-12-11</a:t>
            </a:fld>
            <a:endParaRPr lang="en-US"/>
          </a:p>
        </p:txBody>
      </p:sp>
      <p:sp>
        <p:nvSpPr>
          <p:cNvPr id="270340" name="Rectangle 4"/>
          <p:cNvSpPr>
            <a:spLocks noGrp="1" noChangeArrowheads="1"/>
          </p:cNvSpPr>
          <p:nvPr>
            <p:ph type="ftr" sz="quarter" idx="2"/>
          </p:nvPr>
        </p:nvSpPr>
        <p:spPr bwMode="auto">
          <a:xfrm>
            <a:off x="0" y="8815388"/>
            <a:ext cx="3030538" cy="463550"/>
          </a:xfrm>
          <a:prstGeom prst="rect">
            <a:avLst/>
          </a:prstGeom>
          <a:noFill/>
          <a:ln w="9525">
            <a:noFill/>
            <a:miter lim="800000"/>
            <a:headEnd/>
            <a:tailEnd/>
          </a:ln>
          <a:effectLst/>
        </p:spPr>
        <p:txBody>
          <a:bodyPr vert="horz" wrap="square" lIns="92976" tIns="46488" rIns="92976" bIns="46488" numCol="1" anchor="b" anchorCtr="0" compatLnSpc="1">
            <a:prstTxWarp prst="textNoShape">
              <a:avLst/>
            </a:prstTxWarp>
          </a:bodyPr>
          <a:lstStyle>
            <a:lvl1pPr algn="l" defTabSz="930275">
              <a:defRPr sz="1200">
                <a:latin typeface="Times New Roman" pitchFamily="18" charset="0"/>
              </a:defRPr>
            </a:lvl1pPr>
          </a:lstStyle>
          <a:p>
            <a:endParaRPr lang="en-US"/>
          </a:p>
        </p:txBody>
      </p:sp>
      <p:sp>
        <p:nvSpPr>
          <p:cNvPr id="270341" name="Rectangle 5"/>
          <p:cNvSpPr>
            <a:spLocks noGrp="1" noChangeArrowheads="1"/>
          </p:cNvSpPr>
          <p:nvPr>
            <p:ph type="sldNum" sz="quarter" idx="3"/>
          </p:nvPr>
        </p:nvSpPr>
        <p:spPr bwMode="auto">
          <a:xfrm>
            <a:off x="3962400" y="8815388"/>
            <a:ext cx="3030538" cy="463550"/>
          </a:xfrm>
          <a:prstGeom prst="rect">
            <a:avLst/>
          </a:prstGeom>
          <a:noFill/>
          <a:ln w="9525">
            <a:noFill/>
            <a:miter lim="800000"/>
            <a:headEnd/>
            <a:tailEnd/>
          </a:ln>
          <a:effectLst/>
        </p:spPr>
        <p:txBody>
          <a:bodyPr vert="horz" wrap="square" lIns="92976" tIns="46488" rIns="92976" bIns="46488" numCol="1" anchor="b" anchorCtr="0" compatLnSpc="1">
            <a:prstTxWarp prst="textNoShape">
              <a:avLst/>
            </a:prstTxWarp>
          </a:bodyPr>
          <a:lstStyle>
            <a:lvl1pPr algn="r" defTabSz="930275">
              <a:defRPr sz="1200">
                <a:latin typeface="Times New Roman" pitchFamily="18" charset="0"/>
              </a:defRPr>
            </a:lvl1pPr>
          </a:lstStyle>
          <a:p>
            <a:fld id="{B717AE45-3E6C-4F52-8724-7347C56D07FA}" type="slidenum">
              <a:rPr lang="en-US"/>
              <a:pPr/>
              <a:t>‹#›</a:t>
            </a:fld>
            <a:endParaRPr lang="en-US"/>
          </a:p>
        </p:txBody>
      </p:sp>
    </p:spTree>
    <p:extLst>
      <p:ext uri="{BB962C8B-B14F-4D97-AF65-F5344CB8AC3E}">
        <p14:creationId xmlns:p14="http://schemas.microsoft.com/office/powerpoint/2010/main" val="4945271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0538" cy="463550"/>
          </a:xfrm>
          <a:prstGeom prst="rect">
            <a:avLst/>
          </a:prstGeom>
          <a:noFill/>
          <a:ln w="9525">
            <a:noFill/>
            <a:miter lim="800000"/>
            <a:headEnd/>
            <a:tailEnd/>
          </a:ln>
          <a:effectLst/>
        </p:spPr>
        <p:txBody>
          <a:bodyPr vert="horz" wrap="square" lIns="92976" tIns="46488" rIns="92976" bIns="46488" numCol="1" anchor="t" anchorCtr="0" compatLnSpc="1">
            <a:prstTxWarp prst="textNoShape">
              <a:avLst/>
            </a:prstTxWarp>
          </a:bodyPr>
          <a:lstStyle>
            <a:lvl1pPr algn="l" defTabSz="930275">
              <a:defRPr sz="1200" b="0">
                <a:latin typeface="Times New Roman" pitchFamily="18" charset="0"/>
              </a:defRPr>
            </a:lvl1pPr>
          </a:lstStyle>
          <a:p>
            <a:endParaRPr lang="en-US"/>
          </a:p>
        </p:txBody>
      </p:sp>
      <p:sp>
        <p:nvSpPr>
          <p:cNvPr id="4099" name="Rectangle 3"/>
          <p:cNvSpPr>
            <a:spLocks noGrp="1" noChangeArrowheads="1"/>
          </p:cNvSpPr>
          <p:nvPr>
            <p:ph type="dt" idx="1"/>
          </p:nvPr>
        </p:nvSpPr>
        <p:spPr bwMode="auto">
          <a:xfrm>
            <a:off x="3962400" y="0"/>
            <a:ext cx="3030538" cy="463550"/>
          </a:xfrm>
          <a:prstGeom prst="rect">
            <a:avLst/>
          </a:prstGeom>
          <a:noFill/>
          <a:ln w="9525">
            <a:noFill/>
            <a:miter lim="800000"/>
            <a:headEnd/>
            <a:tailEnd/>
          </a:ln>
          <a:effectLst/>
        </p:spPr>
        <p:txBody>
          <a:bodyPr vert="horz" wrap="square" lIns="92976" tIns="46488" rIns="92976" bIns="46488" numCol="1" anchor="t" anchorCtr="0" compatLnSpc="1">
            <a:prstTxWarp prst="textNoShape">
              <a:avLst/>
            </a:prstTxWarp>
          </a:bodyPr>
          <a:lstStyle>
            <a:lvl1pPr algn="r" defTabSz="930275">
              <a:defRPr sz="1200" b="0">
                <a:latin typeface="Times New Roman" pitchFamily="18" charset="0"/>
              </a:defRPr>
            </a:lvl1pPr>
          </a:lstStyle>
          <a:p>
            <a:fld id="{FA3E57F5-BAC0-4CB2-A8D2-8BA5AF5DA250}" type="datetime1">
              <a:rPr lang="en-US"/>
              <a:pPr/>
              <a:t>2013-12-11</a:t>
            </a:fld>
            <a:endParaRPr lang="en-US"/>
          </a:p>
        </p:txBody>
      </p:sp>
      <p:sp>
        <p:nvSpPr>
          <p:cNvPr id="4100" name="Rectangle 4"/>
          <p:cNvSpPr>
            <a:spLocks noGrp="1" noRot="1" noChangeAspect="1" noChangeArrowheads="1" noTextEdit="1"/>
          </p:cNvSpPr>
          <p:nvPr>
            <p:ph type="sldImg" idx="2"/>
          </p:nvPr>
        </p:nvSpPr>
        <p:spPr bwMode="auto">
          <a:xfrm>
            <a:off x="1176338" y="695325"/>
            <a:ext cx="4640262" cy="34798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931863" y="4406900"/>
            <a:ext cx="5129212" cy="4176713"/>
          </a:xfrm>
          <a:prstGeom prst="rect">
            <a:avLst/>
          </a:prstGeom>
          <a:noFill/>
          <a:ln w="9525">
            <a:noFill/>
            <a:miter lim="800000"/>
            <a:headEnd/>
            <a:tailEnd/>
          </a:ln>
          <a:effectLst/>
        </p:spPr>
        <p:txBody>
          <a:bodyPr vert="horz" wrap="square" lIns="92976" tIns="46488" rIns="92976" bIns="4648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6"/>
          <p:cNvSpPr>
            <a:spLocks noGrp="1" noChangeArrowheads="1"/>
          </p:cNvSpPr>
          <p:nvPr>
            <p:ph type="ftr" sz="quarter" idx="4"/>
          </p:nvPr>
        </p:nvSpPr>
        <p:spPr bwMode="auto">
          <a:xfrm>
            <a:off x="0" y="8815388"/>
            <a:ext cx="3030538" cy="463550"/>
          </a:xfrm>
          <a:prstGeom prst="rect">
            <a:avLst/>
          </a:prstGeom>
          <a:noFill/>
          <a:ln w="9525">
            <a:noFill/>
            <a:miter lim="800000"/>
            <a:headEnd/>
            <a:tailEnd/>
          </a:ln>
          <a:effectLst/>
        </p:spPr>
        <p:txBody>
          <a:bodyPr vert="horz" wrap="square" lIns="92976" tIns="46488" rIns="92976" bIns="46488" numCol="1" anchor="b" anchorCtr="0" compatLnSpc="1">
            <a:prstTxWarp prst="textNoShape">
              <a:avLst/>
            </a:prstTxWarp>
          </a:bodyPr>
          <a:lstStyle>
            <a:lvl1pPr algn="l" defTabSz="930275">
              <a:defRPr sz="1200" b="0">
                <a:latin typeface="Times New Roman" pitchFamily="18" charset="0"/>
              </a:defRPr>
            </a:lvl1pPr>
          </a:lstStyle>
          <a:p>
            <a:endParaRPr lang="en-US"/>
          </a:p>
        </p:txBody>
      </p:sp>
      <p:sp>
        <p:nvSpPr>
          <p:cNvPr id="4103" name="Rectangle 7"/>
          <p:cNvSpPr>
            <a:spLocks noGrp="1" noChangeArrowheads="1"/>
          </p:cNvSpPr>
          <p:nvPr>
            <p:ph type="sldNum" sz="quarter" idx="5"/>
          </p:nvPr>
        </p:nvSpPr>
        <p:spPr bwMode="auto">
          <a:xfrm>
            <a:off x="3962400" y="8815388"/>
            <a:ext cx="3030538" cy="463550"/>
          </a:xfrm>
          <a:prstGeom prst="rect">
            <a:avLst/>
          </a:prstGeom>
          <a:noFill/>
          <a:ln w="9525">
            <a:noFill/>
            <a:miter lim="800000"/>
            <a:headEnd/>
            <a:tailEnd/>
          </a:ln>
          <a:effectLst/>
        </p:spPr>
        <p:txBody>
          <a:bodyPr vert="horz" wrap="square" lIns="92976" tIns="46488" rIns="92976" bIns="46488" numCol="1" anchor="b" anchorCtr="0" compatLnSpc="1">
            <a:prstTxWarp prst="textNoShape">
              <a:avLst/>
            </a:prstTxWarp>
          </a:bodyPr>
          <a:lstStyle>
            <a:lvl1pPr algn="r" defTabSz="930275">
              <a:defRPr sz="1200" b="0">
                <a:latin typeface="Times New Roman" pitchFamily="18" charset="0"/>
              </a:defRPr>
            </a:lvl1pPr>
          </a:lstStyle>
          <a:p>
            <a:fld id="{B0939870-452F-4A00-AB43-AAD0B265EB81}" type="slidenum">
              <a:rPr lang="en-US"/>
              <a:pPr/>
              <a:t>‹#›</a:t>
            </a:fld>
            <a:endParaRPr lang="en-US"/>
          </a:p>
        </p:txBody>
      </p:sp>
    </p:spTree>
    <p:extLst>
      <p:ext uri="{BB962C8B-B14F-4D97-AF65-F5344CB8AC3E}">
        <p14:creationId xmlns:p14="http://schemas.microsoft.com/office/powerpoint/2010/main" val="3199733131"/>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F9A48A8F-2FC3-4756-9FBE-5206738A484E}" type="datetime1">
              <a:rPr lang="en-US"/>
              <a:pPr/>
              <a:t>2013-12-11</a:t>
            </a:fld>
            <a:endParaRPr lang="en-US"/>
          </a:p>
        </p:txBody>
      </p:sp>
      <p:sp>
        <p:nvSpPr>
          <p:cNvPr id="7" name="Rectangle 7"/>
          <p:cNvSpPr>
            <a:spLocks noGrp="1" noChangeArrowheads="1"/>
          </p:cNvSpPr>
          <p:nvPr>
            <p:ph type="sldNum" sz="quarter" idx="5"/>
          </p:nvPr>
        </p:nvSpPr>
        <p:spPr>
          <a:ln/>
        </p:spPr>
        <p:txBody>
          <a:bodyPr/>
          <a:lstStyle/>
          <a:p>
            <a:fld id="{C732E9FE-69FC-4549-B18E-776E68D93377}" type="slidenum">
              <a:rPr lang="en-US"/>
              <a:pPr/>
              <a:t>1</a:t>
            </a:fld>
            <a:endParaRPr lang="en-US"/>
          </a:p>
        </p:txBody>
      </p:sp>
      <p:sp>
        <p:nvSpPr>
          <p:cNvPr id="438274" name="Rectangle 2"/>
          <p:cNvSpPr>
            <a:spLocks noGrp="1" noRot="1" noChangeAspect="1" noChangeArrowheads="1" noTextEdit="1"/>
          </p:cNvSpPr>
          <p:nvPr>
            <p:ph type="sldImg"/>
          </p:nvPr>
        </p:nvSpPr>
        <p:spPr>
          <a:ln/>
        </p:spPr>
      </p:sp>
      <p:sp>
        <p:nvSpPr>
          <p:cNvPr id="438275" name="Rectangle 3"/>
          <p:cNvSpPr>
            <a:spLocks noGrp="1" noChangeArrowheads="1"/>
          </p:cNvSpPr>
          <p:nvPr>
            <p:ph type="body" idx="1"/>
          </p:nvPr>
        </p:nvSpPr>
        <p:spPr/>
        <p:txBody>
          <a:bodyPr/>
          <a:lstStyle/>
          <a:p>
            <a:r>
              <a:rPr lang="en-US" sz="1800"/>
              <a:t>Good afternoon, my name is John Cochrane and I will be your professor for Statics course ENG 8101 this semester.  I work as an engineer in the Canadian Army and have attended university studying in Civil and Structural engineering.  I have very little experience in the College environment.</a:t>
            </a:r>
            <a:endParaRPr lang="en-CA" sz="18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1EA1D470-78B3-4ED5-BBFA-928EDF07D640}" type="datetime1">
              <a:rPr lang="en-US"/>
              <a:pPr/>
              <a:t>2013-12-11</a:t>
            </a:fld>
            <a:endParaRPr lang="en-US"/>
          </a:p>
        </p:txBody>
      </p:sp>
      <p:sp>
        <p:nvSpPr>
          <p:cNvPr id="7" name="Rectangle 7"/>
          <p:cNvSpPr>
            <a:spLocks noGrp="1" noChangeArrowheads="1"/>
          </p:cNvSpPr>
          <p:nvPr>
            <p:ph type="sldNum" sz="quarter" idx="5"/>
          </p:nvPr>
        </p:nvSpPr>
        <p:spPr>
          <a:ln/>
        </p:spPr>
        <p:txBody>
          <a:bodyPr/>
          <a:lstStyle/>
          <a:p>
            <a:fld id="{081F3B07-2F8C-4A10-B724-623632A157AE}" type="slidenum">
              <a:rPr lang="en-US"/>
              <a:pPr/>
              <a:t>2</a:t>
            </a:fld>
            <a:endParaRPr lang="en-US"/>
          </a:p>
        </p:txBody>
      </p:sp>
      <p:sp>
        <p:nvSpPr>
          <p:cNvPr id="437250" name="Rectangle 2"/>
          <p:cNvSpPr>
            <a:spLocks noGrp="1" noRot="1" noChangeAspect="1" noChangeArrowheads="1" noTextEdit="1"/>
          </p:cNvSpPr>
          <p:nvPr>
            <p:ph type="sldImg"/>
          </p:nvPr>
        </p:nvSpPr>
        <p:spPr>
          <a:ln/>
        </p:spPr>
      </p:sp>
      <p:sp>
        <p:nvSpPr>
          <p:cNvPr id="437251" name="Rectangle 3"/>
          <p:cNvSpPr>
            <a:spLocks noGrp="1" noChangeArrowheads="1"/>
          </p:cNvSpPr>
          <p:nvPr>
            <p:ph type="body" idx="1"/>
          </p:nvPr>
        </p:nvSpPr>
        <p:spPr/>
        <p:txBody>
          <a:bodyPr/>
          <a:lstStyle/>
          <a:p>
            <a:r>
              <a:rPr lang="en-US" sz="1800"/>
              <a:t>This is the outline for what we will be covering today in class.  I have already introduced myself and would like to ask who you are and what program you are in and what do you expect to learn from this course?  Where do you see this course relevance in your future work or studies?  I will ask you at the end of this class if you could be prepared to tell me answers to these questions next week…ie think over what program you are in and in your words try and find out where this course fits in your program.</a:t>
            </a:r>
            <a:endParaRPr lang="en-CA" sz="18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txBox="1">
            <a:spLocks noGrp="1" noChangeArrowheads="1"/>
          </p:cNvSpPr>
          <p:nvPr/>
        </p:nvSpPr>
        <p:spPr bwMode="auto">
          <a:xfrm>
            <a:off x="3962400" y="0"/>
            <a:ext cx="3030538" cy="463550"/>
          </a:xfrm>
          <a:prstGeom prst="rect">
            <a:avLst/>
          </a:prstGeom>
          <a:noFill/>
          <a:ln w="9525">
            <a:noFill/>
            <a:miter lim="800000"/>
            <a:headEnd/>
            <a:tailEnd/>
          </a:ln>
        </p:spPr>
        <p:txBody>
          <a:bodyPr lIns="92976" tIns="46488" rIns="92976" bIns="46488"/>
          <a:lstStyle/>
          <a:p>
            <a:pPr algn="r" defTabSz="930275"/>
            <a:fld id="{31B096FC-15B2-443D-A581-02F0C97A5CC9}" type="datetime1">
              <a:rPr lang="en-US" sz="1200" b="0">
                <a:latin typeface="Times New Roman" pitchFamily="18" charset="0"/>
              </a:rPr>
              <a:pPr algn="r" defTabSz="930275"/>
              <a:t>2013-12-11</a:t>
            </a:fld>
            <a:endParaRPr lang="en-US" sz="1200" b="0">
              <a:latin typeface="Times New Roman" pitchFamily="18" charset="0"/>
            </a:endParaRPr>
          </a:p>
        </p:txBody>
      </p:sp>
      <p:sp>
        <p:nvSpPr>
          <p:cNvPr id="81923" name="Rectangle 7"/>
          <p:cNvSpPr txBox="1">
            <a:spLocks noGrp="1" noChangeArrowheads="1"/>
          </p:cNvSpPr>
          <p:nvPr/>
        </p:nvSpPr>
        <p:spPr bwMode="auto">
          <a:xfrm>
            <a:off x="3962400" y="8815388"/>
            <a:ext cx="3030538" cy="463550"/>
          </a:xfrm>
          <a:prstGeom prst="rect">
            <a:avLst/>
          </a:prstGeom>
          <a:noFill/>
          <a:ln w="9525">
            <a:noFill/>
            <a:miter lim="800000"/>
            <a:headEnd/>
            <a:tailEnd/>
          </a:ln>
        </p:spPr>
        <p:txBody>
          <a:bodyPr lIns="92976" tIns="46488" rIns="92976" bIns="46488" anchor="b"/>
          <a:lstStyle/>
          <a:p>
            <a:pPr algn="r" defTabSz="930275"/>
            <a:fld id="{747EB49F-9D70-4675-B631-21630EA6F2CC}" type="slidenum">
              <a:rPr lang="en-US" sz="1200" b="0">
                <a:latin typeface="Times New Roman" pitchFamily="18" charset="0"/>
              </a:rPr>
              <a:pPr algn="r" defTabSz="930275"/>
              <a:t>48</a:t>
            </a:fld>
            <a:endParaRPr lang="en-US" sz="1200" b="0">
              <a:latin typeface="Times New Roman" pitchFamily="18" charset="0"/>
            </a:endParaRPr>
          </a:p>
        </p:txBody>
      </p:sp>
      <p:sp>
        <p:nvSpPr>
          <p:cNvPr id="81924" name="Rectangle 2"/>
          <p:cNvSpPr>
            <a:spLocks noGrp="1" noRot="1" noChangeAspect="1" noChangeArrowheads="1" noTextEdit="1"/>
          </p:cNvSpPr>
          <p:nvPr>
            <p:ph type="sldImg"/>
          </p:nvPr>
        </p:nvSpPr>
        <p:spPr>
          <a:ln/>
        </p:spPr>
      </p:sp>
      <p:sp>
        <p:nvSpPr>
          <p:cNvPr id="81925" name="Rectangle 3"/>
          <p:cNvSpPr>
            <a:spLocks noGrp="1" noChangeArrowheads="1"/>
          </p:cNvSpPr>
          <p:nvPr>
            <p:ph type="body" idx="1"/>
          </p:nvPr>
        </p:nvSpPr>
        <p:spPr>
          <a:noFill/>
          <a:ln/>
        </p:spPr>
        <p:txBody>
          <a:bodyPr/>
          <a:lstStyle/>
          <a:p>
            <a:r>
              <a:rPr lang="en-US" sz="1800" smtClean="0"/>
              <a:t>This is the outline for what we will be covering today in class.  I have already introduced myself and would like to ask who you are and what program you are in and what do you expect to learn from this course?  Where do you see this course relevance in your future work or studies?  I will ask you at the end of this class if you could be prepared to tell me answers to these questions next week…ie think over what program you are in and in your words try and find out where this course fits in your program.</a:t>
            </a:r>
            <a:endParaRPr lang="en-CA" sz="18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00ED0B68-AD52-4284-A2C9-57A1118C842F}" type="slidenum">
              <a:rPr lang="en-US"/>
              <a:pPr/>
              <a:t>‹#›</a:t>
            </a:fld>
            <a:endParaRPr lang="en-US" b="0"/>
          </a:p>
        </p:txBody>
      </p:sp>
    </p:spTree>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D42FDDEA-E878-4F12-A8EC-E9E3037F7557}" type="slidenum">
              <a:rPr lang="en-US"/>
              <a:pPr/>
              <a:t>‹#›</a:t>
            </a:fld>
            <a:endParaRPr lang="en-US" b="0"/>
          </a:p>
        </p:txBody>
      </p:sp>
    </p:spTree>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CEB20F3A-F362-46C2-9823-34B2D748CEBB}" type="slidenum">
              <a:rPr lang="en-US"/>
              <a:pPr/>
              <a:t>‹#›</a:t>
            </a:fld>
            <a:endParaRPr lang="en-US" b="0"/>
          </a:p>
        </p:txBody>
      </p:sp>
    </p:spTree>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524000"/>
            <a:ext cx="38862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524000"/>
            <a:ext cx="38862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0C5833AF-CC7F-418A-8D5E-61E6CE35E375}" type="slidenum">
              <a:rPr lang="en-US"/>
              <a:pPr/>
              <a:t>‹#›</a:t>
            </a:fld>
            <a:endParaRPr lang="en-US" b="0"/>
          </a:p>
        </p:txBody>
      </p:sp>
    </p:spTree>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5E659AB9-838A-49CC-80F0-041C48D2AC34}" type="slidenum">
              <a:rPr lang="en-US"/>
              <a:pPr/>
              <a:t>‹#›</a:t>
            </a:fld>
            <a:endParaRPr lang="en-US" b="0"/>
          </a:p>
        </p:txBody>
      </p:sp>
    </p:spTree>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B2EE4549-2EF9-46B8-BA7B-84655CC9A19A}" type="slidenum">
              <a:rPr lang="en-US"/>
              <a:pPr/>
              <a:t>‹#›</a:t>
            </a:fld>
            <a:endParaRPr lang="en-US" b="0"/>
          </a:p>
        </p:txBody>
      </p:sp>
    </p:spTree>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9852159A-7DF1-430A-9D61-D8A695ECB519}" type="slidenum">
              <a:rPr lang="en-US"/>
              <a:pPr/>
              <a:t>‹#›</a:t>
            </a:fld>
            <a:endParaRPr lang="en-US" b="0"/>
          </a:p>
        </p:txBody>
      </p:sp>
    </p:spTree>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E22E78AE-A976-4A6A-A85A-FCA4489AB39B}" type="slidenum">
              <a:rPr lang="en-US"/>
              <a:pPr/>
              <a:t>‹#›</a:t>
            </a:fld>
            <a:endParaRPr lang="en-US" b="0"/>
          </a:p>
        </p:txBody>
      </p:sp>
    </p:spTree>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3706C96-61AF-4573-93BF-4EA62B3F4B81}" type="slidenum">
              <a:rPr lang="en-US"/>
              <a:pPr/>
              <a:t>‹#›</a:t>
            </a:fld>
            <a:endParaRPr lang="en-US" b="0"/>
          </a:p>
        </p:txBody>
      </p:sp>
    </p:spTree>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45B2DC55-26F9-43AD-8727-5826366ABE8C}" type="slidenum">
              <a:rPr lang="en-US"/>
              <a:pPr/>
              <a:t>‹#›</a:t>
            </a:fld>
            <a:endParaRPr lang="en-US" b="0"/>
          </a:p>
        </p:txBody>
      </p:sp>
    </p:spTree>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52400"/>
            <a:ext cx="19812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152400"/>
            <a:ext cx="5791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62253D3F-AF7E-4E9C-B979-FB02620572FE}" type="slidenum">
              <a:rPr lang="en-US"/>
              <a:pPr/>
              <a:t>‹#›</a:t>
            </a:fld>
            <a:endParaRPr lang="en-US" b="0"/>
          </a:p>
        </p:txBody>
      </p:sp>
    </p:spTree>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bwMode="auto">
          <a:xfrm>
            <a:off x="838200" y="1524000"/>
            <a:ext cx="7924800" cy="4572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7086600" y="6248400"/>
            <a:ext cx="19050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CC0000"/>
                </a:solidFill>
              </a:defRPr>
            </a:lvl1pPr>
          </a:lstStyle>
          <a:p>
            <a:fld id="{A03D1CDA-6E55-477A-95DE-49BD2875DBC6}" type="slidenum">
              <a:rPr lang="en-US"/>
              <a:pPr/>
              <a:t>‹#›</a:t>
            </a:fld>
            <a:endParaRPr lang="en-US" b="0"/>
          </a:p>
        </p:txBody>
      </p:sp>
      <p:sp>
        <p:nvSpPr>
          <p:cNvPr id="1031" name="Rectangle 7"/>
          <p:cNvSpPr>
            <a:spLocks noChangeArrowheads="1"/>
          </p:cNvSpPr>
          <p:nvPr/>
        </p:nvSpPr>
        <p:spPr bwMode="auto">
          <a:xfrm>
            <a:off x="0" y="0"/>
            <a:ext cx="762000" cy="6858000"/>
          </a:xfrm>
          <a:prstGeom prst="rect">
            <a:avLst/>
          </a:prstGeom>
          <a:solidFill>
            <a:srgbClr val="000066"/>
          </a:solidFill>
          <a:ln w="9525">
            <a:solidFill>
              <a:schemeClr val="tx1"/>
            </a:solidFill>
            <a:miter lim="800000"/>
            <a:headEnd/>
            <a:tailEnd/>
          </a:ln>
          <a:effectLst/>
        </p:spPr>
        <p:txBody>
          <a:bodyPr wrap="none" anchor="ctr"/>
          <a:lstStyle/>
          <a:p>
            <a:endParaRPr lang="en-US"/>
          </a:p>
        </p:txBody>
      </p:sp>
      <p:sp>
        <p:nvSpPr>
          <p:cNvPr id="1032" name="Line 8"/>
          <p:cNvSpPr>
            <a:spLocks noChangeShapeType="1"/>
          </p:cNvSpPr>
          <p:nvPr/>
        </p:nvSpPr>
        <p:spPr bwMode="auto">
          <a:xfrm>
            <a:off x="228600" y="0"/>
            <a:ext cx="0" cy="6858000"/>
          </a:xfrm>
          <a:prstGeom prst="line">
            <a:avLst/>
          </a:prstGeom>
          <a:noFill/>
          <a:ln w="127000">
            <a:solidFill>
              <a:srgbClr val="FF0000"/>
            </a:solidFill>
            <a:round/>
            <a:headEnd/>
            <a:tailEnd/>
          </a:ln>
          <a:effectLst/>
        </p:spPr>
        <p:txBody>
          <a:bodyPr wrap="none" anchor="ctr"/>
          <a:lstStyle/>
          <a:p>
            <a:endParaRPr lang="en-US"/>
          </a:p>
        </p:txBody>
      </p:sp>
      <p:sp>
        <p:nvSpPr>
          <p:cNvPr id="1033" name="Line 9"/>
          <p:cNvSpPr>
            <a:spLocks noChangeShapeType="1"/>
          </p:cNvSpPr>
          <p:nvPr/>
        </p:nvSpPr>
        <p:spPr bwMode="auto">
          <a:xfrm>
            <a:off x="533400" y="0"/>
            <a:ext cx="0" cy="6858000"/>
          </a:xfrm>
          <a:prstGeom prst="line">
            <a:avLst/>
          </a:prstGeom>
          <a:noFill/>
          <a:ln w="127000">
            <a:solidFill>
              <a:srgbClr val="FF0000"/>
            </a:solidFill>
            <a:round/>
            <a:headEnd/>
            <a:tailEnd/>
          </a:ln>
          <a:effectLst/>
        </p:spPr>
        <p:txBody>
          <a:bodyPr wrap="none" anchor="ctr"/>
          <a:lstStyle/>
          <a:p>
            <a:endParaRPr lang="en-US"/>
          </a:p>
        </p:txBody>
      </p:sp>
      <p:sp>
        <p:nvSpPr>
          <p:cNvPr id="1026" name="Rectangle 2"/>
          <p:cNvSpPr>
            <a:spLocks noGrp="1" noChangeArrowheads="1"/>
          </p:cNvSpPr>
          <p:nvPr>
            <p:ph type="title"/>
          </p:nvPr>
        </p:nvSpPr>
        <p:spPr bwMode="auto">
          <a:xfrm>
            <a:off x="990600" y="152400"/>
            <a:ext cx="6324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xmlns:p14="http://schemas.microsoft.com/office/powerpoint/2010/main"/>
  <p:hf hdr="0" ftr="0" dt="0"/>
  <p:txStyles>
    <p:titleStyle>
      <a:lvl1pPr algn="l" rtl="0" eaLnBrk="0" fontAlgn="base" hangingPunct="0">
        <a:spcBef>
          <a:spcPct val="0"/>
        </a:spcBef>
        <a:spcAft>
          <a:spcPct val="0"/>
        </a:spcAft>
        <a:defRPr sz="4400" b="1">
          <a:solidFill>
            <a:srgbClr val="000066"/>
          </a:solidFill>
          <a:latin typeface="+mj-lt"/>
          <a:ea typeface="+mj-ea"/>
          <a:cs typeface="+mj-cs"/>
        </a:defRPr>
      </a:lvl1pPr>
      <a:lvl2pPr algn="l" rtl="0" eaLnBrk="0" fontAlgn="base" hangingPunct="0">
        <a:spcBef>
          <a:spcPct val="0"/>
        </a:spcBef>
        <a:spcAft>
          <a:spcPct val="0"/>
        </a:spcAft>
        <a:defRPr sz="4400" b="1">
          <a:solidFill>
            <a:srgbClr val="000066"/>
          </a:solidFill>
          <a:latin typeface="Arial" charset="0"/>
        </a:defRPr>
      </a:lvl2pPr>
      <a:lvl3pPr algn="l" rtl="0" eaLnBrk="0" fontAlgn="base" hangingPunct="0">
        <a:spcBef>
          <a:spcPct val="0"/>
        </a:spcBef>
        <a:spcAft>
          <a:spcPct val="0"/>
        </a:spcAft>
        <a:defRPr sz="4400" b="1">
          <a:solidFill>
            <a:srgbClr val="000066"/>
          </a:solidFill>
          <a:latin typeface="Arial" charset="0"/>
        </a:defRPr>
      </a:lvl3pPr>
      <a:lvl4pPr algn="l" rtl="0" eaLnBrk="0" fontAlgn="base" hangingPunct="0">
        <a:spcBef>
          <a:spcPct val="0"/>
        </a:spcBef>
        <a:spcAft>
          <a:spcPct val="0"/>
        </a:spcAft>
        <a:defRPr sz="4400" b="1">
          <a:solidFill>
            <a:srgbClr val="000066"/>
          </a:solidFill>
          <a:latin typeface="Arial" charset="0"/>
        </a:defRPr>
      </a:lvl4pPr>
      <a:lvl5pPr algn="l" rtl="0" eaLnBrk="0" fontAlgn="base" hangingPunct="0">
        <a:spcBef>
          <a:spcPct val="0"/>
        </a:spcBef>
        <a:spcAft>
          <a:spcPct val="0"/>
        </a:spcAft>
        <a:defRPr sz="4400" b="1">
          <a:solidFill>
            <a:srgbClr val="000066"/>
          </a:solidFill>
          <a:latin typeface="Arial" charset="0"/>
        </a:defRPr>
      </a:lvl5pPr>
      <a:lvl6pPr marL="457200" algn="l" rtl="0" eaLnBrk="0" fontAlgn="base" hangingPunct="0">
        <a:spcBef>
          <a:spcPct val="0"/>
        </a:spcBef>
        <a:spcAft>
          <a:spcPct val="0"/>
        </a:spcAft>
        <a:defRPr sz="4400" b="1">
          <a:solidFill>
            <a:srgbClr val="000066"/>
          </a:solidFill>
          <a:latin typeface="Arial" charset="0"/>
        </a:defRPr>
      </a:lvl6pPr>
      <a:lvl7pPr marL="914400" algn="l" rtl="0" eaLnBrk="0" fontAlgn="base" hangingPunct="0">
        <a:spcBef>
          <a:spcPct val="0"/>
        </a:spcBef>
        <a:spcAft>
          <a:spcPct val="0"/>
        </a:spcAft>
        <a:defRPr sz="4400" b="1">
          <a:solidFill>
            <a:srgbClr val="000066"/>
          </a:solidFill>
          <a:latin typeface="Arial" charset="0"/>
        </a:defRPr>
      </a:lvl7pPr>
      <a:lvl8pPr marL="1371600" algn="l" rtl="0" eaLnBrk="0" fontAlgn="base" hangingPunct="0">
        <a:spcBef>
          <a:spcPct val="0"/>
        </a:spcBef>
        <a:spcAft>
          <a:spcPct val="0"/>
        </a:spcAft>
        <a:defRPr sz="4400" b="1">
          <a:solidFill>
            <a:srgbClr val="000066"/>
          </a:solidFill>
          <a:latin typeface="Arial" charset="0"/>
        </a:defRPr>
      </a:lvl8pPr>
      <a:lvl9pPr marL="1828800" algn="l" rtl="0" eaLnBrk="0" fontAlgn="base" hangingPunct="0">
        <a:spcBef>
          <a:spcPct val="0"/>
        </a:spcBef>
        <a:spcAft>
          <a:spcPct val="0"/>
        </a:spcAft>
        <a:defRPr sz="4400" b="1">
          <a:solidFill>
            <a:srgbClr val="000066"/>
          </a:solidFill>
          <a:latin typeface="Arial" charset="0"/>
        </a:defRPr>
      </a:lvl9pPr>
    </p:titleStyle>
    <p:bodyStyle>
      <a:lvl1pPr marL="342900" indent="-342900" algn="l" rtl="0" eaLnBrk="0" fontAlgn="base" hangingPunct="0">
        <a:spcBef>
          <a:spcPct val="20000"/>
        </a:spcBef>
        <a:spcAft>
          <a:spcPct val="0"/>
        </a:spcAft>
        <a:buChar char="•"/>
        <a:defRPr sz="3200">
          <a:solidFill>
            <a:srgbClr val="000066"/>
          </a:solidFill>
          <a:latin typeface="+mn-lt"/>
          <a:ea typeface="+mn-ea"/>
          <a:cs typeface="+mn-cs"/>
        </a:defRPr>
      </a:lvl1pPr>
      <a:lvl2pPr marL="742950" indent="-285750" algn="l" rtl="0" eaLnBrk="0" fontAlgn="base" hangingPunct="0">
        <a:spcBef>
          <a:spcPct val="20000"/>
        </a:spcBef>
        <a:spcAft>
          <a:spcPct val="0"/>
        </a:spcAft>
        <a:buChar char="–"/>
        <a:defRPr sz="2800">
          <a:solidFill>
            <a:srgbClr val="000066"/>
          </a:solidFill>
          <a:latin typeface="+mn-lt"/>
        </a:defRPr>
      </a:lvl2pPr>
      <a:lvl3pPr marL="1143000" indent="-228600" algn="l" rtl="0" eaLnBrk="0" fontAlgn="base" hangingPunct="0">
        <a:spcBef>
          <a:spcPct val="20000"/>
        </a:spcBef>
        <a:spcAft>
          <a:spcPct val="0"/>
        </a:spcAft>
        <a:buChar char="•"/>
        <a:defRPr sz="2400">
          <a:solidFill>
            <a:srgbClr val="000066"/>
          </a:solidFill>
          <a:latin typeface="+mn-lt"/>
        </a:defRPr>
      </a:lvl3pPr>
      <a:lvl4pPr marL="1600200" indent="-228600" algn="l" rtl="0" eaLnBrk="0" fontAlgn="base" hangingPunct="0">
        <a:spcBef>
          <a:spcPct val="20000"/>
        </a:spcBef>
        <a:spcAft>
          <a:spcPct val="0"/>
        </a:spcAft>
        <a:buChar char="–"/>
        <a:defRPr sz="2000">
          <a:solidFill>
            <a:srgbClr val="000066"/>
          </a:solidFill>
          <a:latin typeface="+mn-lt"/>
        </a:defRPr>
      </a:lvl4pPr>
      <a:lvl5pPr marL="2057400" indent="-228600" algn="l" rtl="0" eaLnBrk="0" fontAlgn="base" hangingPunct="0">
        <a:spcBef>
          <a:spcPct val="20000"/>
        </a:spcBef>
        <a:spcAft>
          <a:spcPct val="0"/>
        </a:spcAft>
        <a:buChar char="»"/>
        <a:defRPr sz="2000">
          <a:solidFill>
            <a:srgbClr val="000066"/>
          </a:solidFill>
          <a:latin typeface="+mn-lt"/>
        </a:defRPr>
      </a:lvl5pPr>
      <a:lvl6pPr marL="2514600" indent="-228600" algn="l" rtl="0" eaLnBrk="0" fontAlgn="base" hangingPunct="0">
        <a:spcBef>
          <a:spcPct val="20000"/>
        </a:spcBef>
        <a:spcAft>
          <a:spcPct val="0"/>
        </a:spcAft>
        <a:buChar char="»"/>
        <a:defRPr sz="2000">
          <a:solidFill>
            <a:srgbClr val="000066"/>
          </a:solidFill>
          <a:latin typeface="+mn-lt"/>
        </a:defRPr>
      </a:lvl6pPr>
      <a:lvl7pPr marL="2971800" indent="-228600" algn="l" rtl="0" eaLnBrk="0" fontAlgn="base" hangingPunct="0">
        <a:spcBef>
          <a:spcPct val="20000"/>
        </a:spcBef>
        <a:spcAft>
          <a:spcPct val="0"/>
        </a:spcAft>
        <a:buChar char="»"/>
        <a:defRPr sz="2000">
          <a:solidFill>
            <a:srgbClr val="000066"/>
          </a:solidFill>
          <a:latin typeface="+mn-lt"/>
        </a:defRPr>
      </a:lvl7pPr>
      <a:lvl8pPr marL="3429000" indent="-228600" algn="l" rtl="0" eaLnBrk="0" fontAlgn="base" hangingPunct="0">
        <a:spcBef>
          <a:spcPct val="20000"/>
        </a:spcBef>
        <a:spcAft>
          <a:spcPct val="0"/>
        </a:spcAft>
        <a:buChar char="»"/>
        <a:defRPr sz="2000">
          <a:solidFill>
            <a:srgbClr val="000066"/>
          </a:solidFill>
          <a:latin typeface="+mn-lt"/>
        </a:defRPr>
      </a:lvl8pPr>
      <a:lvl9pPr marL="3886200" indent="-228600" algn="l" rtl="0" eaLnBrk="0" fontAlgn="base" hangingPunct="0">
        <a:spcBef>
          <a:spcPct val="20000"/>
        </a:spcBef>
        <a:spcAft>
          <a:spcPct val="0"/>
        </a:spcAft>
        <a:buChar char="»"/>
        <a:defRPr sz="2000">
          <a:solidFill>
            <a:srgbClr val="00006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png"/><Relationship Id="rId3"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5C..%5C..%5C..%5C..%5C..%5C..%5C..%5C..%5CDesktop%5CHibbeler%20SA%20Videos%207th%20ed%5CMain_Menu_SA.exe"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png"/><Relationship Id="rId3" Type="http://schemas.openxmlformats.org/officeDocument/2006/relationships/image" Target="../media/image2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38.wmf"/><Relationship Id="rId4" Type="http://schemas.openxmlformats.org/officeDocument/2006/relationships/image" Target="../media/image39.wmf"/><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90FC6C6-1E14-4BC8-A92B-7856A5B6B9D3}" type="slidenum">
              <a:rPr lang="en-US"/>
              <a:pPr/>
              <a:t>1</a:t>
            </a:fld>
            <a:endParaRPr lang="en-US" b="0"/>
          </a:p>
        </p:txBody>
      </p:sp>
      <p:sp>
        <p:nvSpPr>
          <p:cNvPr id="425986" name="Rectangle 2"/>
          <p:cNvSpPr>
            <a:spLocks noGrp="1" noChangeArrowheads="1"/>
          </p:cNvSpPr>
          <p:nvPr>
            <p:ph type="ctrTitle"/>
          </p:nvPr>
        </p:nvSpPr>
        <p:spPr>
          <a:xfrm>
            <a:off x="685800" y="2286000"/>
            <a:ext cx="7772400" cy="1143000"/>
          </a:xfrm>
        </p:spPr>
        <p:txBody>
          <a:bodyPr/>
          <a:lstStyle/>
          <a:p>
            <a:pPr algn="ctr"/>
            <a:r>
              <a:rPr lang="en-US" dirty="0" smtClean="0"/>
              <a:t>ENG 8404</a:t>
            </a:r>
            <a:br>
              <a:rPr lang="en-US" dirty="0" smtClean="0"/>
            </a:br>
            <a:r>
              <a:rPr lang="en-US" sz="3200" dirty="0" smtClean="0"/>
              <a:t>Introduction </a:t>
            </a:r>
            <a:r>
              <a:rPr lang="en-US" sz="3200" dirty="0"/>
              <a:t>to Structural </a:t>
            </a:r>
            <a:r>
              <a:rPr lang="en-US" sz="3200" dirty="0" smtClean="0"/>
              <a:t>Design</a:t>
            </a:r>
            <a:endParaRPr lang="en-CA" sz="3200" dirty="0"/>
          </a:p>
        </p:txBody>
      </p:sp>
      <p:sp>
        <p:nvSpPr>
          <p:cNvPr id="425987" name="Rectangle 3"/>
          <p:cNvSpPr>
            <a:spLocks noGrp="1" noChangeArrowheads="1"/>
          </p:cNvSpPr>
          <p:nvPr>
            <p:ph type="subTitle" idx="1"/>
          </p:nvPr>
        </p:nvSpPr>
        <p:spPr>
          <a:xfrm>
            <a:off x="1371600" y="4114800"/>
            <a:ext cx="6400800" cy="1752600"/>
          </a:xfrm>
        </p:spPr>
        <p:txBody>
          <a:bodyPr/>
          <a:lstStyle/>
          <a:p>
            <a:r>
              <a:rPr lang="en-US" dirty="0"/>
              <a:t>John Cochrane</a:t>
            </a:r>
          </a:p>
          <a:p>
            <a:endParaRPr lang="en-US" sz="2000" dirty="0"/>
          </a:p>
          <a:p>
            <a:r>
              <a:rPr lang="en-US" dirty="0" smtClean="0"/>
              <a:t>Week 10</a:t>
            </a:r>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4F821BD-C7A8-4970-99F0-3C4D86B0247C}" type="slidenum">
              <a:rPr lang="en-US"/>
              <a:pPr/>
              <a:t>2</a:t>
            </a:fld>
            <a:endParaRPr lang="en-US" b="0"/>
          </a:p>
        </p:txBody>
      </p:sp>
      <p:sp>
        <p:nvSpPr>
          <p:cNvPr id="427010" name="Rectangle 2"/>
          <p:cNvSpPr>
            <a:spLocks noGrp="1" noChangeArrowheads="1"/>
          </p:cNvSpPr>
          <p:nvPr>
            <p:ph type="title"/>
          </p:nvPr>
        </p:nvSpPr>
        <p:spPr/>
        <p:txBody>
          <a:bodyPr/>
          <a:lstStyle/>
          <a:p>
            <a:r>
              <a:rPr lang="en-US"/>
              <a:t>Outline (Today’s class)</a:t>
            </a:r>
            <a:endParaRPr lang="en-CA"/>
          </a:p>
        </p:txBody>
      </p:sp>
      <p:sp>
        <p:nvSpPr>
          <p:cNvPr id="427011" name="Rectangle 3"/>
          <p:cNvSpPr>
            <a:spLocks noGrp="1" noChangeArrowheads="1"/>
          </p:cNvSpPr>
          <p:nvPr>
            <p:ph type="body" idx="1"/>
          </p:nvPr>
        </p:nvSpPr>
        <p:spPr>
          <a:xfrm>
            <a:off x="1371600" y="1524000"/>
            <a:ext cx="6934200" cy="1371600"/>
          </a:xfrm>
        </p:spPr>
        <p:txBody>
          <a:bodyPr/>
          <a:lstStyle/>
          <a:p>
            <a:r>
              <a:rPr lang="en-US" dirty="0" smtClean="0"/>
              <a:t>Review test #2a</a:t>
            </a:r>
          </a:p>
          <a:p>
            <a:r>
              <a:rPr lang="en-US" dirty="0" smtClean="0"/>
              <a:t>Method of Virtual Work </a:t>
            </a:r>
          </a:p>
          <a:p>
            <a:pPr marL="0" indent="0">
              <a:buNone/>
            </a:pPr>
            <a:endParaRPr lang="en-US" dirty="0" smtClean="0"/>
          </a:p>
        </p:txBody>
      </p:sp>
    </p:spTree>
    <p:extLst>
      <p:ext uri="{BB962C8B-B14F-4D97-AF65-F5344CB8AC3E}">
        <p14:creationId xmlns:p14="http://schemas.microsoft.com/office/powerpoint/2010/main" val="1007120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pPr algn="ctr"/>
            <a:r>
              <a:rPr lang="en-US" dirty="0" smtClean="0"/>
              <a:t>Test #2a Review</a:t>
            </a:r>
            <a:endParaRPr lang="en-US" dirty="0"/>
          </a:p>
        </p:txBody>
      </p:sp>
      <p:sp>
        <p:nvSpPr>
          <p:cNvPr id="2" name="Slide Number Placeholder 1"/>
          <p:cNvSpPr>
            <a:spLocks noGrp="1"/>
          </p:cNvSpPr>
          <p:nvPr>
            <p:ph type="sldNum" sz="quarter" idx="10"/>
          </p:nvPr>
        </p:nvSpPr>
        <p:spPr/>
        <p:txBody>
          <a:bodyPr/>
          <a:lstStyle/>
          <a:p>
            <a:fld id="{9852159A-7DF1-430A-9D61-D8A695ECB519}" type="slidenum">
              <a:rPr lang="en-US" smtClean="0"/>
              <a:pPr/>
              <a:t>3</a:t>
            </a:fld>
            <a:endParaRPr lang="en-US" b="0"/>
          </a:p>
        </p:txBody>
      </p:sp>
    </p:spTree>
    <p:extLst>
      <p:ext uri="{BB962C8B-B14F-4D97-AF65-F5344CB8AC3E}">
        <p14:creationId xmlns:p14="http://schemas.microsoft.com/office/powerpoint/2010/main" val="424587130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4</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31702"/>
            <a:ext cx="9121514" cy="4583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236942"/>
      </p:ext>
    </p:extLst>
  </p:cSld>
  <p:clrMapOvr>
    <a:masterClrMapping/>
  </p:clrMapOvr>
  <p:transition xmlns:p14="http://schemas.microsoft.com/office/powerpoint/2010/mai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5</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7" y="1219200"/>
            <a:ext cx="9173055"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2572491"/>
      </p:ext>
    </p:extLst>
  </p:cSld>
  <p:clrMapOvr>
    <a:masterClrMapping/>
  </p:clrMapOvr>
  <p:transition xmlns:p14="http://schemas.microsoft.com/office/powerpoint/2010/mai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6</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6882"/>
            <a:ext cx="9150924" cy="38071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7622138"/>
      </p:ext>
    </p:extLst>
  </p:cSld>
  <p:clrMapOvr>
    <a:masterClrMapping/>
  </p:clrMapOvr>
  <p:transition xmlns:p14="http://schemas.microsoft.com/office/powerpoint/2010/mai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7</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10" y="1066800"/>
            <a:ext cx="9205421"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1105077"/>
      </p:ext>
    </p:extLst>
  </p:cSld>
  <p:clrMapOvr>
    <a:masterClrMapping/>
  </p:clrMapOvr>
  <p:transition xmlns:p14="http://schemas.microsoft.com/office/powerpoint/2010/mai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8</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02972"/>
            <a:ext cx="9172800" cy="5469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1507528"/>
      </p:ext>
    </p:extLst>
  </p:cSld>
  <p:clrMapOvr>
    <a:masterClrMapping/>
  </p:clrMapOvr>
  <p:transition xmlns:p14="http://schemas.microsoft.com/office/powerpoint/2010/mai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9</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35950"/>
            <a:ext cx="9099062" cy="415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9310781"/>
      </p:ext>
    </p:extLst>
  </p:cSld>
  <p:clrMapOvr>
    <a:masterClrMapping/>
  </p:clrMapOvr>
  <p:transition xmlns:p14="http://schemas.microsoft.com/office/powerpoint/2010/mai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10</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52" y="969774"/>
            <a:ext cx="8985841" cy="4897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9765935"/>
      </p:ext>
    </p:extLst>
  </p:cSld>
  <p:clrMapOvr>
    <a:masterClrMapping/>
  </p:clrMapOvr>
  <p:transition xmlns:p14="http://schemas.microsoft.com/office/powerpoint/2010/mai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11</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81348"/>
            <a:ext cx="9084687" cy="5062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8391943"/>
      </p:ext>
    </p:extLst>
  </p:cSld>
  <p:clrMapOvr>
    <a:masterClrMapping/>
  </p:clrMapOvr>
  <p:transition xmlns:p14="http://schemas.microsoft.com/office/powerpoint/2010/mai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12</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7286"/>
            <a:ext cx="7467600" cy="69325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3735380"/>
      </p:ext>
    </p:extLst>
  </p:cSld>
  <p:clrMapOvr>
    <a:masterClrMapping/>
  </p:clrMapOvr>
  <p:transition xmlns:p14="http://schemas.microsoft.com/office/powerpoint/2010/mai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13</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20860"/>
            <a:ext cx="9124287" cy="5803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9073149"/>
      </p:ext>
    </p:extLst>
  </p:cSld>
  <p:clrMapOvr>
    <a:masterClrMapping/>
  </p:clrMapOvr>
  <p:transition xmlns:p14="http://schemas.microsoft.com/office/powerpoint/2010/mai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14</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381000"/>
            <a:ext cx="5217434" cy="2795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3061297"/>
      </p:ext>
    </p:extLst>
  </p:cSld>
  <p:clrMapOvr>
    <a:masterClrMapping/>
  </p:clrMapOvr>
  <p:transition xmlns:p14="http://schemas.microsoft.com/office/powerpoint/2010/mai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15</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9816"/>
            <a:ext cx="8724901" cy="6828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5706651"/>
      </p:ext>
    </p:extLst>
  </p:cSld>
  <p:clrMapOvr>
    <a:masterClrMapping/>
  </p:clrMapOvr>
  <p:transition xmlns:p14="http://schemas.microsoft.com/office/powerpoint/2010/mai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16</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71" y="36286"/>
            <a:ext cx="8996135" cy="6821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4012193"/>
      </p:ext>
    </p:extLst>
  </p:cSld>
  <p:clrMapOvr>
    <a:masterClrMapping/>
  </p:clrMapOvr>
  <p:transition xmlns:p14="http://schemas.microsoft.com/office/powerpoint/2010/mai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17</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 y="47338"/>
            <a:ext cx="8901063" cy="6810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4151623"/>
      </p:ext>
    </p:extLst>
  </p:cSld>
  <p:clrMapOvr>
    <a:masterClrMapping/>
  </p:clrMapOvr>
  <p:transition xmlns:p14="http://schemas.microsoft.com/office/powerpoint/2010/mai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18</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42" y="1219200"/>
            <a:ext cx="9246081" cy="4419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7081956"/>
      </p:ext>
    </p:extLst>
  </p:cSld>
  <p:clrMapOvr>
    <a:masterClrMapping/>
  </p:clrMapOvr>
  <p:transition xmlns:p14="http://schemas.microsoft.com/office/powerpoint/2010/mai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19</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031"/>
            <a:ext cx="9089940" cy="68990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658660"/>
      </p:ext>
    </p:extLst>
  </p:cSld>
  <p:clrMapOvr>
    <a:masterClrMapping/>
  </p:clrMapOvr>
  <p:transition xmlns:p14="http://schemas.microsoft.com/office/powerpoint/2010/mai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20</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91943"/>
            <a:ext cx="9115544" cy="5656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3228209"/>
      </p:ext>
    </p:extLst>
  </p:cSld>
  <p:clrMapOvr>
    <a:masterClrMapping/>
  </p:clrMapOvr>
  <p:transition xmlns:p14="http://schemas.microsoft.com/office/powerpoint/2010/mai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21</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399"/>
            <a:ext cx="9181153" cy="6375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70370317"/>
      </p:ext>
    </p:extLst>
  </p:cSld>
  <p:clrMapOvr>
    <a:masterClrMapping/>
  </p:clrMapOvr>
  <p:transition xmlns:p14="http://schemas.microsoft.com/office/powerpoint/2010/mai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22</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88" y="990600"/>
            <a:ext cx="8995623"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3106390"/>
      </p:ext>
    </p:extLst>
  </p:cSld>
  <p:clrMapOvr>
    <a:masterClrMapping/>
  </p:clrMapOvr>
  <p:transition xmlns:p14="http://schemas.microsoft.com/office/powerpoint/2010/mai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23</a:t>
            </a:fld>
            <a:endParaRPr lang="en-US" b="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46028"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71" y="3737430"/>
            <a:ext cx="8966857" cy="3124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1559095"/>
      </p:ext>
    </p:extLst>
  </p:cSld>
  <p:clrMapOvr>
    <a:masterClrMapping/>
  </p:clrMapOvr>
  <p:transition xmlns:p14="http://schemas.microsoft.com/office/powerpoint/2010/mai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24</a:t>
            </a:fld>
            <a:endParaRPr lang="en-US" b="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58432"/>
            <a:ext cx="9168669" cy="3951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0441061"/>
      </p:ext>
    </p:extLst>
  </p:cSld>
  <p:clrMapOvr>
    <a:masterClrMapping/>
  </p:clrMapOvr>
  <p:transition xmlns:p14="http://schemas.microsoft.com/office/powerpoint/2010/mai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25</a:t>
            </a:fld>
            <a:endParaRPr lang="en-US" b="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0" y="18143"/>
            <a:ext cx="9262334"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7" y="3574142"/>
            <a:ext cx="9135964" cy="30552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9643647"/>
      </p:ext>
    </p:extLst>
  </p:cSld>
  <p:clrMapOvr>
    <a:masterClrMapping/>
  </p:clrMapOvr>
  <p:transition xmlns:p14="http://schemas.microsoft.com/office/powerpoint/2010/mai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26</a:t>
            </a:fld>
            <a:endParaRPr lang="en-US" b="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7990"/>
            <a:ext cx="9132376" cy="50356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618486"/>
      </p:ext>
    </p:extLst>
  </p:cSld>
  <p:clrMapOvr>
    <a:masterClrMapping/>
  </p:clrMapOvr>
  <p:transition xmlns:p14="http://schemas.microsoft.com/office/powerpoint/2010/mai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27</a:t>
            </a:fld>
            <a:endParaRPr lang="en-US" b="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79" y="1676400"/>
            <a:ext cx="9079042"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4057743"/>
      </p:ext>
    </p:extLst>
  </p:cSld>
  <p:clrMapOvr>
    <a:masterClrMapping/>
  </p:clrMapOvr>
  <p:transition xmlns:p14="http://schemas.microsoft.com/office/powerpoint/2010/mai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pPr algn="ctr"/>
            <a:r>
              <a:rPr lang="en-US" dirty="0" smtClean="0"/>
              <a:t>Method of Virtual Work</a:t>
            </a:r>
            <a:endParaRPr lang="en-US" dirty="0"/>
          </a:p>
        </p:txBody>
      </p:sp>
      <p:sp>
        <p:nvSpPr>
          <p:cNvPr id="2" name="Slide Number Placeholder 1"/>
          <p:cNvSpPr>
            <a:spLocks noGrp="1"/>
          </p:cNvSpPr>
          <p:nvPr>
            <p:ph type="sldNum" sz="quarter" idx="10"/>
          </p:nvPr>
        </p:nvSpPr>
        <p:spPr/>
        <p:txBody>
          <a:bodyPr/>
          <a:lstStyle/>
          <a:p>
            <a:fld id="{9852159A-7DF1-430A-9D61-D8A695ECB519}" type="slidenum">
              <a:rPr lang="en-US" smtClean="0"/>
              <a:pPr/>
              <a:t>28</a:t>
            </a:fld>
            <a:endParaRPr lang="en-US" b="0"/>
          </a:p>
        </p:txBody>
      </p:sp>
    </p:spTree>
    <p:extLst>
      <p:ext uri="{BB962C8B-B14F-4D97-AF65-F5344CB8AC3E}">
        <p14:creationId xmlns:p14="http://schemas.microsoft.com/office/powerpoint/2010/main" val="305790111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Virtual </a:t>
            </a:r>
            <a:r>
              <a:rPr lang="fr-CA" dirty="0" err="1" smtClean="0"/>
              <a:t>Work</a:t>
            </a:r>
            <a:r>
              <a:rPr lang="fr-CA" dirty="0" smtClean="0"/>
              <a:t> </a:t>
            </a:r>
            <a:r>
              <a:rPr lang="fr-CA" dirty="0" err="1" smtClean="0"/>
              <a:t>Method</a:t>
            </a:r>
            <a:endParaRPr lang="fr-CA" dirty="0"/>
          </a:p>
        </p:txBody>
      </p:sp>
      <p:sp>
        <p:nvSpPr>
          <p:cNvPr id="3" name="Content Placeholder 2"/>
          <p:cNvSpPr>
            <a:spLocks noGrp="1"/>
          </p:cNvSpPr>
          <p:nvPr>
            <p:ph idx="1"/>
          </p:nvPr>
        </p:nvSpPr>
        <p:spPr>
          <a:xfrm>
            <a:off x="838200" y="1524000"/>
            <a:ext cx="7924800" cy="3124200"/>
          </a:xfrm>
        </p:spPr>
        <p:txBody>
          <a:bodyPr/>
          <a:lstStyle/>
          <a:p>
            <a:r>
              <a:rPr lang="fr-CA" dirty="0" smtClean="0"/>
              <a:t>Bernoulli 1717</a:t>
            </a:r>
          </a:p>
          <a:p>
            <a:r>
              <a:rPr lang="fr-CA" dirty="0" smtClean="0"/>
              <a:t>Unit-</a:t>
            </a:r>
            <a:r>
              <a:rPr lang="fr-CA" dirty="0" err="1" smtClean="0"/>
              <a:t>load</a:t>
            </a:r>
            <a:r>
              <a:rPr lang="fr-CA" dirty="0" smtClean="0"/>
              <a:t> </a:t>
            </a:r>
            <a:r>
              <a:rPr lang="fr-CA" dirty="0" err="1" smtClean="0"/>
              <a:t>method</a:t>
            </a:r>
            <a:endParaRPr lang="fr-CA" dirty="0" smtClean="0"/>
          </a:p>
          <a:p>
            <a:r>
              <a:rPr lang="fr-CA" dirty="0" err="1" smtClean="0"/>
              <a:t>Obtain</a:t>
            </a:r>
            <a:r>
              <a:rPr lang="fr-CA" dirty="0" smtClean="0"/>
              <a:t> déplacement </a:t>
            </a:r>
            <a:r>
              <a:rPr lang="fr-CA" dirty="0" err="1" smtClean="0"/>
              <a:t>at</a:t>
            </a:r>
            <a:r>
              <a:rPr lang="fr-CA" dirty="0" smtClean="0"/>
              <a:t> a </a:t>
            </a:r>
            <a:r>
              <a:rPr lang="fr-CA" dirty="0" err="1" smtClean="0"/>
              <a:t>specific</a:t>
            </a:r>
            <a:r>
              <a:rPr lang="fr-CA" dirty="0" smtClean="0"/>
              <a:t> point on a structure</a:t>
            </a:r>
          </a:p>
          <a:p>
            <a:r>
              <a:rPr lang="fr-CA" dirty="0" smtClean="0"/>
              <a:t>Our focus on </a:t>
            </a:r>
            <a:r>
              <a:rPr lang="fr-CA" dirty="0" err="1" smtClean="0"/>
              <a:t>truss</a:t>
            </a:r>
            <a:endParaRPr lang="fr-CA" dirty="0" smtClean="0"/>
          </a:p>
        </p:txBody>
      </p:sp>
      <p:sp>
        <p:nvSpPr>
          <p:cNvPr id="4" name="Slide Number Placeholder 3"/>
          <p:cNvSpPr>
            <a:spLocks noGrp="1"/>
          </p:cNvSpPr>
          <p:nvPr>
            <p:ph type="sldNum" sz="quarter" idx="10"/>
          </p:nvPr>
        </p:nvSpPr>
        <p:spPr/>
        <p:txBody>
          <a:bodyPr/>
          <a:lstStyle/>
          <a:p>
            <a:fld id="{D42FDDEA-E878-4F12-A8EC-E9E3037F7557}" type="slidenum">
              <a:rPr lang="en-US" smtClean="0"/>
              <a:pPr/>
              <a:t>29</a:t>
            </a:fld>
            <a:endParaRPr lang="en-US" b="0"/>
          </a:p>
        </p:txBody>
      </p:sp>
    </p:spTree>
    <p:extLst>
      <p:ext uri="{BB962C8B-B14F-4D97-AF65-F5344CB8AC3E}">
        <p14:creationId xmlns:p14="http://schemas.microsoft.com/office/powerpoint/2010/main" val="1823824010"/>
      </p:ext>
    </p:extLst>
  </p:cSld>
  <p:clrMapOvr>
    <a:masterClrMapping/>
  </p:clrMapOvr>
  <p:transition xmlns:p14="http://schemas.microsoft.com/office/powerpoint/2010/mai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Virtual </a:t>
            </a:r>
            <a:r>
              <a:rPr lang="fr-CA" dirty="0" err="1" smtClean="0"/>
              <a:t>Work</a:t>
            </a:r>
            <a:r>
              <a:rPr lang="fr-CA" dirty="0" smtClean="0"/>
              <a:t> </a:t>
            </a:r>
            <a:r>
              <a:rPr lang="fr-CA" dirty="0" err="1" smtClean="0"/>
              <a:t>Method</a:t>
            </a:r>
            <a:endParaRPr lang="fr-CA" dirty="0"/>
          </a:p>
        </p:txBody>
      </p:sp>
      <p:sp>
        <p:nvSpPr>
          <p:cNvPr id="3" name="Content Placeholder 2"/>
          <p:cNvSpPr>
            <a:spLocks noGrp="1"/>
          </p:cNvSpPr>
          <p:nvPr>
            <p:ph idx="1"/>
          </p:nvPr>
        </p:nvSpPr>
        <p:spPr/>
        <p:txBody>
          <a:bodyPr/>
          <a:lstStyle/>
          <a:p>
            <a:r>
              <a:rPr lang="fr-CA" dirty="0" smtClean="0"/>
              <a:t>Can </a:t>
            </a:r>
            <a:r>
              <a:rPr lang="fr-CA" dirty="0" err="1" smtClean="0"/>
              <a:t>be</a:t>
            </a:r>
            <a:r>
              <a:rPr lang="fr-CA" dirty="0" smtClean="0"/>
              <a:t> </a:t>
            </a:r>
            <a:r>
              <a:rPr lang="fr-CA" dirty="0" err="1" smtClean="0"/>
              <a:t>used</a:t>
            </a:r>
            <a:r>
              <a:rPr lang="fr-CA" dirty="0" smtClean="0"/>
              <a:t> for:</a:t>
            </a:r>
          </a:p>
          <a:p>
            <a:pPr lvl="1"/>
            <a:r>
              <a:rPr lang="fr-CA" dirty="0" err="1" smtClean="0"/>
              <a:t>External</a:t>
            </a:r>
            <a:r>
              <a:rPr lang="fr-CA" dirty="0" smtClean="0"/>
              <a:t> </a:t>
            </a:r>
            <a:r>
              <a:rPr lang="fr-CA" dirty="0" err="1" smtClean="0"/>
              <a:t>load</a:t>
            </a:r>
            <a:endParaRPr lang="fr-CA" dirty="0" smtClean="0"/>
          </a:p>
          <a:p>
            <a:pPr lvl="1"/>
            <a:r>
              <a:rPr lang="fr-CA" dirty="0" err="1" smtClean="0"/>
              <a:t>Temperature</a:t>
            </a:r>
            <a:r>
              <a:rPr lang="fr-CA" dirty="0" smtClean="0"/>
              <a:t> change</a:t>
            </a:r>
          </a:p>
          <a:p>
            <a:pPr lvl="1"/>
            <a:r>
              <a:rPr lang="fr-CA" dirty="0" smtClean="0"/>
              <a:t>Fabrication </a:t>
            </a:r>
            <a:r>
              <a:rPr lang="fr-CA" dirty="0" err="1" smtClean="0"/>
              <a:t>errors</a:t>
            </a:r>
            <a:endParaRPr lang="fr-CA" dirty="0" smtClean="0"/>
          </a:p>
        </p:txBody>
      </p:sp>
      <p:sp>
        <p:nvSpPr>
          <p:cNvPr id="4" name="Slide Number Placeholder 3"/>
          <p:cNvSpPr>
            <a:spLocks noGrp="1"/>
          </p:cNvSpPr>
          <p:nvPr>
            <p:ph type="sldNum" sz="quarter" idx="10"/>
          </p:nvPr>
        </p:nvSpPr>
        <p:spPr/>
        <p:txBody>
          <a:bodyPr/>
          <a:lstStyle/>
          <a:p>
            <a:fld id="{D42FDDEA-E878-4F12-A8EC-E9E3037F7557}" type="slidenum">
              <a:rPr lang="en-US" smtClean="0"/>
              <a:pPr/>
              <a:t>30</a:t>
            </a:fld>
            <a:endParaRPr lang="en-US" b="0"/>
          </a:p>
        </p:txBody>
      </p:sp>
      <p:sp>
        <p:nvSpPr>
          <p:cNvPr id="5" name="TextBox 4"/>
          <p:cNvSpPr txBox="1"/>
          <p:nvPr/>
        </p:nvSpPr>
        <p:spPr>
          <a:xfrm>
            <a:off x="5638800" y="1828800"/>
            <a:ext cx="2667000" cy="120032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fr-CA" dirty="0" err="1" smtClean="0"/>
              <a:t>We</a:t>
            </a:r>
            <a:r>
              <a:rPr lang="fr-CA" dirty="0" smtClean="0"/>
              <a:t> </a:t>
            </a:r>
            <a:r>
              <a:rPr lang="fr-CA" dirty="0" err="1" smtClean="0"/>
              <a:t>will</a:t>
            </a:r>
            <a:r>
              <a:rPr lang="fr-CA" dirty="0" smtClean="0"/>
              <a:t> </a:t>
            </a:r>
            <a:r>
              <a:rPr lang="fr-CA" dirty="0" err="1" smtClean="0"/>
              <a:t>learn</a:t>
            </a:r>
            <a:r>
              <a:rPr lang="fr-CA" dirty="0" smtClean="0"/>
              <a:t> how to use </a:t>
            </a:r>
            <a:r>
              <a:rPr lang="fr-CA" dirty="0" err="1" smtClean="0"/>
              <a:t>with</a:t>
            </a:r>
            <a:r>
              <a:rPr lang="fr-CA" dirty="0" smtClean="0"/>
              <a:t> </a:t>
            </a:r>
            <a:r>
              <a:rPr lang="fr-CA" dirty="0" err="1" smtClean="0"/>
              <a:t>external</a:t>
            </a:r>
            <a:r>
              <a:rPr lang="fr-CA" dirty="0" smtClean="0"/>
              <a:t> </a:t>
            </a:r>
            <a:r>
              <a:rPr lang="fr-CA" dirty="0" err="1" smtClean="0"/>
              <a:t>loads</a:t>
            </a:r>
            <a:endParaRPr lang="fr-CA" dirty="0"/>
          </a:p>
        </p:txBody>
      </p:sp>
      <p:cxnSp>
        <p:nvCxnSpPr>
          <p:cNvPr id="7" name="Straight Arrow Connector 6"/>
          <p:cNvCxnSpPr>
            <a:stCxn id="5" idx="1"/>
          </p:cNvCxnSpPr>
          <p:nvPr/>
        </p:nvCxnSpPr>
        <p:spPr bwMode="auto">
          <a:xfrm flipH="1" flipV="1">
            <a:off x="4038600" y="2428964"/>
            <a:ext cx="1600200" cy="1"/>
          </a:xfrm>
          <a:prstGeom prst="straightConnector1">
            <a:avLst/>
          </a:prstGeom>
          <a:ln>
            <a:headEnd type="none" w="med" len="med"/>
            <a:tailEnd type="arrow"/>
          </a:ln>
        </p:spPr>
        <p:style>
          <a:lnRef idx="3">
            <a:schemeClr val="accent6"/>
          </a:lnRef>
          <a:fillRef idx="0">
            <a:schemeClr val="accent6"/>
          </a:fillRef>
          <a:effectRef idx="2">
            <a:schemeClr val="accent6"/>
          </a:effectRef>
          <a:fontRef idx="minor">
            <a:schemeClr val="tx1"/>
          </a:fontRef>
        </p:style>
      </p:cxnSp>
      <p:sp>
        <p:nvSpPr>
          <p:cNvPr id="8" name="TextBox 7"/>
          <p:cNvSpPr txBox="1"/>
          <p:nvPr/>
        </p:nvSpPr>
        <p:spPr>
          <a:xfrm>
            <a:off x="990600" y="4805065"/>
            <a:ext cx="7315200" cy="461665"/>
          </a:xfrm>
          <a:prstGeom prst="rect">
            <a:avLst/>
          </a:prstGeom>
          <a:solidFill>
            <a:schemeClr val="accent3">
              <a:lumMod val="95000"/>
            </a:schemeClr>
          </a:solidFill>
          <a:ln w="38100">
            <a:solidFill>
              <a:srgbClr val="FF0000"/>
            </a:solidFill>
            <a:prstDash val="dash"/>
          </a:ln>
        </p:spPr>
        <p:txBody>
          <a:bodyPr wrap="square" rtlCol="0">
            <a:spAutoFit/>
          </a:bodyPr>
          <a:lstStyle/>
          <a:p>
            <a:r>
              <a:rPr lang="fr-CA" dirty="0" err="1" smtClean="0"/>
              <a:t>Work</a:t>
            </a:r>
            <a:r>
              <a:rPr lang="fr-CA" dirty="0" smtClean="0"/>
              <a:t> of </a:t>
            </a:r>
            <a:r>
              <a:rPr lang="fr-CA" dirty="0" err="1" smtClean="0"/>
              <a:t>External</a:t>
            </a:r>
            <a:r>
              <a:rPr lang="fr-CA" dirty="0" smtClean="0"/>
              <a:t> </a:t>
            </a:r>
            <a:r>
              <a:rPr lang="fr-CA" dirty="0" err="1" smtClean="0"/>
              <a:t>Loads</a:t>
            </a:r>
            <a:r>
              <a:rPr lang="fr-CA" dirty="0" smtClean="0"/>
              <a:t> = </a:t>
            </a:r>
            <a:r>
              <a:rPr lang="fr-CA" dirty="0" err="1" smtClean="0"/>
              <a:t>Work</a:t>
            </a:r>
            <a:r>
              <a:rPr lang="fr-CA" dirty="0" smtClean="0"/>
              <a:t> of </a:t>
            </a:r>
            <a:r>
              <a:rPr lang="fr-CA" dirty="0" err="1" smtClean="0"/>
              <a:t>Internal</a:t>
            </a:r>
            <a:r>
              <a:rPr lang="fr-CA" dirty="0" smtClean="0"/>
              <a:t> </a:t>
            </a:r>
            <a:r>
              <a:rPr lang="fr-CA" dirty="0" err="1" smtClean="0"/>
              <a:t>Loads</a:t>
            </a:r>
            <a:endParaRPr lang="fr-CA" dirty="0"/>
          </a:p>
        </p:txBody>
      </p:sp>
      <p:sp>
        <p:nvSpPr>
          <p:cNvPr id="9" name="TextBox 8"/>
          <p:cNvSpPr txBox="1"/>
          <p:nvPr/>
        </p:nvSpPr>
        <p:spPr>
          <a:xfrm>
            <a:off x="2407557" y="5638800"/>
            <a:ext cx="4572000"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fr-CA" sz="4000" dirty="0" smtClean="0"/>
              <a:t>1 x </a:t>
            </a:r>
            <a:r>
              <a:rPr lang="fr-CA" sz="4000" dirty="0" smtClean="0">
                <a:sym typeface="Symbol"/>
              </a:rPr>
              <a:t> = u x </a:t>
            </a:r>
            <a:r>
              <a:rPr lang="fr-CA" sz="4000" dirty="0" err="1" smtClean="0">
                <a:sym typeface="Symbol"/>
              </a:rPr>
              <a:t>dL</a:t>
            </a:r>
            <a:endParaRPr lang="fr-CA" sz="4000" dirty="0"/>
          </a:p>
        </p:txBody>
      </p:sp>
    </p:spTree>
    <p:extLst>
      <p:ext uri="{BB962C8B-B14F-4D97-AF65-F5344CB8AC3E}">
        <p14:creationId xmlns:p14="http://schemas.microsoft.com/office/powerpoint/2010/main" val="4205763695"/>
      </p:ext>
    </p:extLst>
  </p:cSld>
  <p:clrMapOvr>
    <a:masterClrMapping/>
  </p:clrMapOvr>
  <p:transition xmlns:p14="http://schemas.microsoft.com/office/powerpoint/2010/mai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31</a:t>
            </a:fld>
            <a:endParaRPr lang="en-US" b="0"/>
          </a:p>
        </p:txBody>
      </p:sp>
      <p:sp>
        <p:nvSpPr>
          <p:cNvPr id="5" name="TextBox 4"/>
          <p:cNvSpPr txBox="1"/>
          <p:nvPr/>
        </p:nvSpPr>
        <p:spPr>
          <a:xfrm>
            <a:off x="2362200" y="3251515"/>
            <a:ext cx="4572000"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fr-CA" sz="4000" dirty="0" smtClean="0"/>
              <a:t>1 x </a:t>
            </a:r>
            <a:r>
              <a:rPr lang="fr-CA" sz="4000" dirty="0" smtClean="0">
                <a:sym typeface="Symbol"/>
              </a:rPr>
              <a:t> = u x </a:t>
            </a:r>
            <a:r>
              <a:rPr lang="fr-CA" sz="4000" dirty="0" err="1" smtClean="0">
                <a:sym typeface="Symbol"/>
              </a:rPr>
              <a:t>dL</a:t>
            </a:r>
            <a:endParaRPr lang="fr-CA" sz="4000" dirty="0"/>
          </a:p>
        </p:txBody>
      </p:sp>
      <p:sp>
        <p:nvSpPr>
          <p:cNvPr id="6" name="TextBox 5"/>
          <p:cNvSpPr txBox="1"/>
          <p:nvPr/>
        </p:nvSpPr>
        <p:spPr>
          <a:xfrm>
            <a:off x="1676400" y="5334000"/>
            <a:ext cx="2286000" cy="830997"/>
          </a:xfrm>
          <a:prstGeom prst="rect">
            <a:avLst/>
          </a:prstGeom>
          <a:noFill/>
        </p:spPr>
        <p:txBody>
          <a:bodyPr wrap="square" rtlCol="0">
            <a:spAutoFit/>
          </a:bodyPr>
          <a:lstStyle/>
          <a:p>
            <a:r>
              <a:rPr lang="fr-CA" dirty="0" smtClean="0"/>
              <a:t>Virtual </a:t>
            </a:r>
            <a:r>
              <a:rPr lang="fr-CA" dirty="0" err="1" smtClean="0"/>
              <a:t>loadings</a:t>
            </a:r>
            <a:endParaRPr lang="fr-CA" dirty="0"/>
          </a:p>
        </p:txBody>
      </p:sp>
      <p:sp>
        <p:nvSpPr>
          <p:cNvPr id="7" name="TextBox 6"/>
          <p:cNvSpPr txBox="1"/>
          <p:nvPr/>
        </p:nvSpPr>
        <p:spPr>
          <a:xfrm>
            <a:off x="3619500" y="914400"/>
            <a:ext cx="2514600" cy="830997"/>
          </a:xfrm>
          <a:prstGeom prst="rect">
            <a:avLst/>
          </a:prstGeom>
          <a:noFill/>
        </p:spPr>
        <p:txBody>
          <a:bodyPr wrap="square" rtlCol="0">
            <a:spAutoFit/>
          </a:bodyPr>
          <a:lstStyle/>
          <a:p>
            <a:r>
              <a:rPr lang="fr-CA" dirty="0" smtClean="0"/>
              <a:t>Real </a:t>
            </a:r>
            <a:r>
              <a:rPr lang="fr-CA" dirty="0" err="1" smtClean="0"/>
              <a:t>displacements</a:t>
            </a:r>
            <a:endParaRPr lang="fr-CA" dirty="0"/>
          </a:p>
        </p:txBody>
      </p:sp>
      <p:cxnSp>
        <p:nvCxnSpPr>
          <p:cNvPr id="9" name="Straight Arrow Connector 8"/>
          <p:cNvCxnSpPr>
            <a:stCxn id="6" idx="0"/>
          </p:cNvCxnSpPr>
          <p:nvPr/>
        </p:nvCxnSpPr>
        <p:spPr bwMode="auto">
          <a:xfrm flipV="1">
            <a:off x="2819400" y="3984486"/>
            <a:ext cx="152400" cy="1349514"/>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cxnSp>
        <p:nvCxnSpPr>
          <p:cNvPr id="10" name="Straight Arrow Connector 9"/>
          <p:cNvCxnSpPr>
            <a:stCxn id="6" idx="0"/>
          </p:cNvCxnSpPr>
          <p:nvPr/>
        </p:nvCxnSpPr>
        <p:spPr bwMode="auto">
          <a:xfrm flipV="1">
            <a:off x="2819400" y="3984486"/>
            <a:ext cx="2057400" cy="1349514"/>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cxnSp>
        <p:nvCxnSpPr>
          <p:cNvPr id="14" name="Straight Arrow Connector 13"/>
          <p:cNvCxnSpPr>
            <a:stCxn id="7" idx="2"/>
          </p:cNvCxnSpPr>
          <p:nvPr/>
        </p:nvCxnSpPr>
        <p:spPr bwMode="auto">
          <a:xfrm flipH="1">
            <a:off x="3962400" y="1745397"/>
            <a:ext cx="914400" cy="1378803"/>
          </a:xfrm>
          <a:prstGeom prst="straightConnector1">
            <a:avLst/>
          </a:prstGeom>
          <a:ln>
            <a:headEnd type="none" w="med" len="med"/>
            <a:tailEnd type="arrow"/>
          </a:ln>
        </p:spPr>
        <p:style>
          <a:lnRef idx="3">
            <a:schemeClr val="accent6"/>
          </a:lnRef>
          <a:fillRef idx="0">
            <a:schemeClr val="accent6"/>
          </a:fillRef>
          <a:effectRef idx="2">
            <a:schemeClr val="accent6"/>
          </a:effectRef>
          <a:fontRef idx="minor">
            <a:schemeClr val="tx1"/>
          </a:fontRef>
        </p:style>
      </p:cxnSp>
      <p:cxnSp>
        <p:nvCxnSpPr>
          <p:cNvPr id="15" name="Straight Arrow Connector 14"/>
          <p:cNvCxnSpPr/>
          <p:nvPr/>
        </p:nvCxnSpPr>
        <p:spPr bwMode="auto">
          <a:xfrm>
            <a:off x="4876800" y="1745397"/>
            <a:ext cx="1257300" cy="1378803"/>
          </a:xfrm>
          <a:prstGeom prst="straightConnector1">
            <a:avLst/>
          </a:prstGeom>
          <a:ln>
            <a:headEnd type="none" w="med" len="med"/>
            <a:tailEnd type="arrow"/>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3311572050"/>
      </p:ext>
    </p:extLst>
  </p:cSld>
  <p:clrMapOvr>
    <a:masterClrMapping/>
  </p:clrMapOvr>
  <p:transition xmlns:p14="http://schemas.microsoft.com/office/powerpoint/2010/mai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32</a:t>
            </a:fld>
            <a:endParaRPr lang="en-US" b="0"/>
          </a:p>
        </p:txBody>
      </p:sp>
      <p:grpSp>
        <p:nvGrpSpPr>
          <p:cNvPr id="9" name="Group 8"/>
          <p:cNvGrpSpPr/>
          <p:nvPr/>
        </p:nvGrpSpPr>
        <p:grpSpPr>
          <a:xfrm>
            <a:off x="2344057" y="2402467"/>
            <a:ext cx="4267200" cy="1415772"/>
            <a:chOff x="1524000" y="2133600"/>
            <a:chExt cx="4267200" cy="1415772"/>
          </a:xfrm>
        </p:grpSpPr>
        <p:sp>
          <p:nvSpPr>
            <p:cNvPr id="3" name="TextBox 2"/>
            <p:cNvSpPr txBox="1"/>
            <p:nvPr/>
          </p:nvSpPr>
          <p:spPr>
            <a:xfrm>
              <a:off x="1524000" y="2291600"/>
              <a:ext cx="2057400" cy="707886"/>
            </a:xfrm>
            <a:prstGeom prst="rect">
              <a:avLst/>
            </a:prstGeom>
            <a:noFill/>
          </p:spPr>
          <p:txBody>
            <a:bodyPr wrap="square" rtlCol="0">
              <a:spAutoFit/>
            </a:bodyPr>
            <a:lstStyle/>
            <a:p>
              <a:r>
                <a:rPr lang="fr-CA" sz="4000" dirty="0" smtClean="0"/>
                <a:t>1 x </a:t>
              </a:r>
              <a:r>
                <a:rPr lang="fr-CA" sz="4000" dirty="0" smtClean="0">
                  <a:sym typeface="Symbol"/>
                </a:rPr>
                <a:t> = </a:t>
              </a:r>
              <a:endParaRPr lang="fr-CA" sz="4000" dirty="0"/>
            </a:p>
          </p:txBody>
        </p:sp>
        <p:sp>
          <p:nvSpPr>
            <p:cNvPr id="4" name="TextBox 3"/>
            <p:cNvSpPr txBox="1"/>
            <p:nvPr/>
          </p:nvSpPr>
          <p:spPr>
            <a:xfrm>
              <a:off x="3505200" y="2133600"/>
              <a:ext cx="609600" cy="1323439"/>
            </a:xfrm>
            <a:prstGeom prst="rect">
              <a:avLst/>
            </a:prstGeom>
            <a:noFill/>
          </p:spPr>
          <p:txBody>
            <a:bodyPr wrap="square" rtlCol="0">
              <a:spAutoFit/>
            </a:bodyPr>
            <a:lstStyle/>
            <a:p>
              <a:r>
                <a:rPr lang="fr-CA" sz="8000" dirty="0" smtClean="0">
                  <a:sym typeface="Symbol"/>
                </a:rPr>
                <a:t></a:t>
              </a:r>
              <a:endParaRPr lang="fr-CA" sz="8000" dirty="0"/>
            </a:p>
          </p:txBody>
        </p:sp>
        <p:sp>
          <p:nvSpPr>
            <p:cNvPr id="5" name="TextBox 4"/>
            <p:cNvSpPr txBox="1"/>
            <p:nvPr/>
          </p:nvSpPr>
          <p:spPr>
            <a:xfrm>
              <a:off x="3886200" y="2133600"/>
              <a:ext cx="1905000" cy="707886"/>
            </a:xfrm>
            <a:prstGeom prst="rect">
              <a:avLst/>
            </a:prstGeom>
            <a:noFill/>
          </p:spPr>
          <p:txBody>
            <a:bodyPr wrap="square" rtlCol="0">
              <a:spAutoFit/>
            </a:bodyPr>
            <a:lstStyle/>
            <a:p>
              <a:r>
                <a:rPr lang="fr-CA" sz="4000" dirty="0" err="1" smtClean="0"/>
                <a:t>nNL</a:t>
              </a:r>
              <a:endParaRPr lang="fr-CA" sz="4000" dirty="0"/>
            </a:p>
          </p:txBody>
        </p:sp>
        <p:cxnSp>
          <p:nvCxnSpPr>
            <p:cNvPr id="7" name="Straight Connector 6"/>
            <p:cNvCxnSpPr/>
            <p:nvPr/>
          </p:nvCxnSpPr>
          <p:spPr bwMode="auto">
            <a:xfrm>
              <a:off x="4267200" y="2841486"/>
              <a:ext cx="1143000" cy="0"/>
            </a:xfrm>
            <a:prstGeom prst="line">
              <a:avLst/>
            </a:prstGeom>
            <a:ln>
              <a:headEnd type="none" w="med" len="med"/>
              <a:tailEnd type="none" w="med" len="med"/>
            </a:ln>
          </p:spPr>
          <p:style>
            <a:lnRef idx="3">
              <a:schemeClr val="accent4"/>
            </a:lnRef>
            <a:fillRef idx="0">
              <a:schemeClr val="accent4"/>
            </a:fillRef>
            <a:effectRef idx="2">
              <a:schemeClr val="accent4"/>
            </a:effectRef>
            <a:fontRef idx="minor">
              <a:schemeClr val="tx1"/>
            </a:fontRef>
          </p:style>
        </p:cxnSp>
        <p:sp>
          <p:nvSpPr>
            <p:cNvPr id="8" name="TextBox 7"/>
            <p:cNvSpPr txBox="1"/>
            <p:nvPr/>
          </p:nvSpPr>
          <p:spPr>
            <a:xfrm>
              <a:off x="4114800" y="2841486"/>
              <a:ext cx="1295400" cy="707886"/>
            </a:xfrm>
            <a:prstGeom prst="rect">
              <a:avLst/>
            </a:prstGeom>
            <a:noFill/>
          </p:spPr>
          <p:txBody>
            <a:bodyPr wrap="square" rtlCol="0">
              <a:spAutoFit/>
            </a:bodyPr>
            <a:lstStyle/>
            <a:p>
              <a:r>
                <a:rPr lang="fr-CA" sz="4000" dirty="0" smtClean="0"/>
                <a:t>AE</a:t>
              </a:r>
              <a:endParaRPr lang="fr-CA" sz="4000" dirty="0"/>
            </a:p>
          </p:txBody>
        </p:sp>
      </p:grpSp>
      <p:sp>
        <p:nvSpPr>
          <p:cNvPr id="10" name="TextBox 9"/>
          <p:cNvSpPr txBox="1"/>
          <p:nvPr/>
        </p:nvSpPr>
        <p:spPr>
          <a:xfrm>
            <a:off x="114300" y="1890953"/>
            <a:ext cx="2235200" cy="156966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l"/>
            <a:r>
              <a:rPr lang="fr-CA" dirty="0" smtClean="0"/>
              <a:t>Show on stress/</a:t>
            </a:r>
            <a:r>
              <a:rPr lang="fr-CA" dirty="0" err="1" smtClean="0"/>
              <a:t>strain</a:t>
            </a:r>
            <a:r>
              <a:rPr lang="fr-CA" dirty="0" smtClean="0"/>
              <a:t> graph for </a:t>
            </a:r>
            <a:r>
              <a:rPr lang="fr-CA" dirty="0" err="1" smtClean="0"/>
              <a:t>elastic</a:t>
            </a:r>
            <a:r>
              <a:rPr lang="fr-CA" dirty="0" smtClean="0"/>
              <a:t> </a:t>
            </a:r>
            <a:r>
              <a:rPr lang="fr-CA" dirty="0" err="1" smtClean="0"/>
              <a:t>region</a:t>
            </a:r>
            <a:endParaRPr lang="fr-CA" dirty="0"/>
          </a:p>
        </p:txBody>
      </p:sp>
      <p:sp>
        <p:nvSpPr>
          <p:cNvPr id="11" name="TextBox 10"/>
          <p:cNvSpPr txBox="1"/>
          <p:nvPr/>
        </p:nvSpPr>
        <p:spPr>
          <a:xfrm>
            <a:off x="2286000" y="811143"/>
            <a:ext cx="4572000"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fr-CA" sz="4000" dirty="0" smtClean="0"/>
              <a:t>1 x </a:t>
            </a:r>
            <a:r>
              <a:rPr lang="fr-CA" sz="4000" dirty="0" smtClean="0">
                <a:sym typeface="Symbol"/>
              </a:rPr>
              <a:t> = u x </a:t>
            </a:r>
            <a:r>
              <a:rPr lang="fr-CA" sz="4000" dirty="0" err="1" smtClean="0">
                <a:sym typeface="Symbol"/>
              </a:rPr>
              <a:t>dL</a:t>
            </a:r>
            <a:endParaRPr lang="fr-CA" sz="4000" dirty="0"/>
          </a:p>
        </p:txBody>
      </p:sp>
      <p:cxnSp>
        <p:nvCxnSpPr>
          <p:cNvPr id="13" name="Straight Arrow Connector 12"/>
          <p:cNvCxnSpPr/>
          <p:nvPr/>
        </p:nvCxnSpPr>
        <p:spPr bwMode="auto">
          <a:xfrm>
            <a:off x="4934857" y="1519029"/>
            <a:ext cx="322943" cy="1041438"/>
          </a:xfrm>
          <a:prstGeom prst="straightConnector1">
            <a:avLst/>
          </a:prstGeom>
          <a:ln>
            <a:headEnd type="none" w="med" len="med"/>
            <a:tailEnd type="arrow"/>
          </a:ln>
        </p:spPr>
        <p:style>
          <a:lnRef idx="3">
            <a:schemeClr val="accent1"/>
          </a:lnRef>
          <a:fillRef idx="0">
            <a:schemeClr val="accent1"/>
          </a:fillRef>
          <a:effectRef idx="2">
            <a:schemeClr val="accent1"/>
          </a:effectRef>
          <a:fontRef idx="minor">
            <a:schemeClr val="tx1"/>
          </a:fontRef>
        </p:style>
      </p:cxnSp>
      <p:cxnSp>
        <p:nvCxnSpPr>
          <p:cNvPr id="15" name="Straight Arrow Connector 14"/>
          <p:cNvCxnSpPr/>
          <p:nvPr/>
        </p:nvCxnSpPr>
        <p:spPr bwMode="auto">
          <a:xfrm flipH="1">
            <a:off x="5867400" y="1519029"/>
            <a:ext cx="228600" cy="883438"/>
          </a:xfrm>
          <a:prstGeom prst="straightConnector1">
            <a:avLst/>
          </a:prstGeom>
          <a:solidFill>
            <a:schemeClr val="accent1"/>
          </a:solidFill>
          <a:ln w="38100" cap="flat" cmpd="sng" algn="ctr">
            <a:solidFill>
              <a:srgbClr val="FF0000"/>
            </a:solidFill>
            <a:prstDash val="solid"/>
            <a:round/>
            <a:headEnd type="none" w="med" len="med"/>
            <a:tailEnd type="arrow"/>
          </a:ln>
          <a:effectLst/>
        </p:spPr>
      </p:cxnSp>
      <p:sp>
        <p:nvSpPr>
          <p:cNvPr id="16" name="TextBox 15"/>
          <p:cNvSpPr txBox="1"/>
          <p:nvPr/>
        </p:nvSpPr>
        <p:spPr>
          <a:xfrm>
            <a:off x="1810657" y="4267200"/>
            <a:ext cx="5029200" cy="830997"/>
          </a:xfrm>
          <a:prstGeom prst="rect">
            <a:avLst/>
          </a:prstGeom>
          <a:noFill/>
        </p:spPr>
        <p:txBody>
          <a:bodyPr wrap="square" rtlCol="0">
            <a:spAutoFit/>
          </a:bodyPr>
          <a:lstStyle/>
          <a:p>
            <a:pPr algn="l"/>
            <a:r>
              <a:rPr lang="fr-CA" dirty="0" err="1" smtClean="0"/>
              <a:t>External</a:t>
            </a:r>
            <a:r>
              <a:rPr lang="fr-CA" dirty="0" smtClean="0"/>
              <a:t> </a:t>
            </a:r>
            <a:r>
              <a:rPr lang="fr-CA" dirty="0" err="1" smtClean="0"/>
              <a:t>virtual</a:t>
            </a:r>
            <a:r>
              <a:rPr lang="fr-CA" dirty="0" smtClean="0"/>
              <a:t> unit </a:t>
            </a:r>
            <a:r>
              <a:rPr lang="fr-CA" dirty="0" err="1" smtClean="0"/>
              <a:t>load</a:t>
            </a:r>
            <a:r>
              <a:rPr lang="fr-CA" dirty="0" smtClean="0"/>
              <a:t> </a:t>
            </a:r>
            <a:r>
              <a:rPr lang="fr-CA" dirty="0" err="1" smtClean="0"/>
              <a:t>creates</a:t>
            </a:r>
            <a:r>
              <a:rPr lang="fr-CA" dirty="0" smtClean="0"/>
              <a:t> </a:t>
            </a:r>
            <a:r>
              <a:rPr lang="fr-CA" dirty="0" err="1" smtClean="0"/>
              <a:t>internal</a:t>
            </a:r>
            <a:r>
              <a:rPr lang="fr-CA" dirty="0" smtClean="0"/>
              <a:t> </a:t>
            </a:r>
            <a:r>
              <a:rPr lang="fr-CA" dirty="0" err="1" smtClean="0"/>
              <a:t>virtual</a:t>
            </a:r>
            <a:r>
              <a:rPr lang="fr-CA" dirty="0" smtClean="0"/>
              <a:t> forces n</a:t>
            </a:r>
            <a:endParaRPr lang="fr-CA" dirty="0"/>
          </a:p>
        </p:txBody>
      </p:sp>
      <p:sp>
        <p:nvSpPr>
          <p:cNvPr id="17" name="TextBox 16"/>
          <p:cNvSpPr txBox="1"/>
          <p:nvPr/>
        </p:nvSpPr>
        <p:spPr>
          <a:xfrm>
            <a:off x="1589314" y="5334000"/>
            <a:ext cx="5029200" cy="461665"/>
          </a:xfrm>
          <a:prstGeom prst="rect">
            <a:avLst/>
          </a:prstGeom>
          <a:noFill/>
        </p:spPr>
        <p:txBody>
          <a:bodyPr wrap="square" rtlCol="0">
            <a:spAutoFit/>
          </a:bodyPr>
          <a:lstStyle/>
          <a:p>
            <a:r>
              <a:rPr lang="fr-CA" dirty="0" err="1" smtClean="0"/>
              <a:t>Each</a:t>
            </a:r>
            <a:r>
              <a:rPr lang="fr-CA" dirty="0" smtClean="0"/>
              <a:t> </a:t>
            </a:r>
            <a:r>
              <a:rPr lang="fr-CA" dirty="0" err="1" smtClean="0"/>
              <a:t>member</a:t>
            </a:r>
            <a:r>
              <a:rPr lang="fr-CA" dirty="0" smtClean="0"/>
              <a:t> </a:t>
            </a:r>
            <a:r>
              <a:rPr lang="fr-CA" dirty="0" err="1" smtClean="0"/>
              <a:t>displaces</a:t>
            </a:r>
            <a:r>
              <a:rPr lang="fr-CA" dirty="0" smtClean="0"/>
              <a:t> NL/AE</a:t>
            </a:r>
            <a:endParaRPr lang="fr-CA" dirty="0"/>
          </a:p>
        </p:txBody>
      </p:sp>
      <p:cxnSp>
        <p:nvCxnSpPr>
          <p:cNvPr id="22" name="Straight Arrow Connector 21"/>
          <p:cNvCxnSpPr/>
          <p:nvPr/>
        </p:nvCxnSpPr>
        <p:spPr bwMode="auto">
          <a:xfrm>
            <a:off x="954314" y="4495800"/>
            <a:ext cx="743857" cy="0"/>
          </a:xfrm>
          <a:prstGeom prst="straightConnector1">
            <a:avLst/>
          </a:prstGeom>
          <a:ln>
            <a:headEnd type="none" w="med" len="med"/>
            <a:tailEnd type="arrow"/>
          </a:ln>
        </p:spPr>
        <p:style>
          <a:lnRef idx="3">
            <a:schemeClr val="accent2"/>
          </a:lnRef>
          <a:fillRef idx="0">
            <a:schemeClr val="accent2"/>
          </a:fillRef>
          <a:effectRef idx="2">
            <a:schemeClr val="accent2"/>
          </a:effectRef>
          <a:fontRef idx="minor">
            <a:schemeClr val="tx1"/>
          </a:fontRef>
        </p:style>
      </p:cxnSp>
      <p:cxnSp>
        <p:nvCxnSpPr>
          <p:cNvPr id="23" name="Straight Arrow Connector 22"/>
          <p:cNvCxnSpPr/>
          <p:nvPr/>
        </p:nvCxnSpPr>
        <p:spPr bwMode="auto">
          <a:xfrm>
            <a:off x="954313" y="5564832"/>
            <a:ext cx="743857" cy="0"/>
          </a:xfrm>
          <a:prstGeom prst="straightConnector1">
            <a:avLst/>
          </a:prstGeom>
          <a:ln>
            <a:headEnd type="none" w="med" len="med"/>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662056632"/>
      </p:ext>
    </p:extLst>
  </p:cSld>
  <p:clrMapOvr>
    <a:masterClrMapping/>
  </p:clrMapOvr>
  <p:transition xmlns:p14="http://schemas.microsoft.com/office/powerpoint/2010/mai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95400" y="2514600"/>
            <a:ext cx="7315200" cy="1362075"/>
          </a:xfrm>
        </p:spPr>
        <p:txBody>
          <a:bodyPr/>
          <a:lstStyle/>
          <a:p>
            <a:r>
              <a:rPr lang="fr-CA" dirty="0" err="1"/>
              <a:t>Let’s</a:t>
            </a:r>
            <a:r>
              <a:rPr lang="fr-CA" dirty="0"/>
              <a:t> </a:t>
            </a:r>
            <a:r>
              <a:rPr lang="fr-CA" dirty="0" err="1"/>
              <a:t>start</a:t>
            </a:r>
            <a:r>
              <a:rPr lang="fr-CA" dirty="0"/>
              <a:t> </a:t>
            </a:r>
            <a:r>
              <a:rPr lang="fr-CA" dirty="0" err="1"/>
              <a:t>with</a:t>
            </a:r>
            <a:r>
              <a:rPr lang="fr-CA" dirty="0"/>
              <a:t> </a:t>
            </a:r>
            <a:r>
              <a:rPr lang="fr-CA" dirty="0" err="1"/>
              <a:t>looking</a:t>
            </a:r>
            <a:r>
              <a:rPr lang="fr-CA" dirty="0"/>
              <a:t> </a:t>
            </a:r>
            <a:r>
              <a:rPr lang="fr-CA" dirty="0" err="1"/>
              <a:t>at</a:t>
            </a:r>
            <a:r>
              <a:rPr lang="fr-CA" dirty="0"/>
              <a:t> a </a:t>
            </a:r>
            <a:r>
              <a:rPr lang="fr-CA" dirty="0" err="1"/>
              <a:t>truss</a:t>
            </a:r>
            <a:r>
              <a:rPr lang="fr-CA" dirty="0"/>
              <a:t/>
            </a:r>
            <a:br>
              <a:rPr lang="fr-CA" dirty="0"/>
            </a:br>
            <a:endParaRPr lang="fr-CA" dirty="0"/>
          </a:p>
        </p:txBody>
      </p:sp>
      <p:sp>
        <p:nvSpPr>
          <p:cNvPr id="2" name="Slide Number Placeholder 1"/>
          <p:cNvSpPr>
            <a:spLocks noGrp="1"/>
          </p:cNvSpPr>
          <p:nvPr>
            <p:ph type="sldNum" sz="quarter" idx="10"/>
          </p:nvPr>
        </p:nvSpPr>
        <p:spPr/>
        <p:txBody>
          <a:bodyPr/>
          <a:lstStyle/>
          <a:p>
            <a:fld id="{9852159A-7DF1-430A-9D61-D8A695ECB519}" type="slidenum">
              <a:rPr lang="en-US" smtClean="0"/>
              <a:pPr/>
              <a:t>33</a:t>
            </a:fld>
            <a:endParaRPr lang="en-US" b="0"/>
          </a:p>
        </p:txBody>
      </p:sp>
    </p:spTree>
    <p:extLst>
      <p:ext uri="{BB962C8B-B14F-4D97-AF65-F5344CB8AC3E}">
        <p14:creationId xmlns:p14="http://schemas.microsoft.com/office/powerpoint/2010/main" val="228663862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pPr algn="ctr"/>
            <a:r>
              <a:rPr lang="en-US" dirty="0" smtClean="0"/>
              <a:t>Animation</a:t>
            </a:r>
            <a:br>
              <a:rPr lang="en-US" dirty="0" smtClean="0"/>
            </a:br>
            <a:r>
              <a:rPr lang="en-US" dirty="0" err="1" smtClean="0"/>
              <a:t>Hibbeler</a:t>
            </a:r>
            <a:endParaRPr lang="en-US" dirty="0"/>
          </a:p>
        </p:txBody>
      </p:sp>
      <p:sp>
        <p:nvSpPr>
          <p:cNvPr id="4" name="Subtitle 3"/>
          <p:cNvSpPr>
            <a:spLocks noGrp="1"/>
          </p:cNvSpPr>
          <p:nvPr>
            <p:ph type="subTitle" idx="1"/>
          </p:nvPr>
        </p:nvSpPr>
        <p:spPr/>
        <p:txBody>
          <a:bodyPr/>
          <a:lstStyle/>
          <a:p>
            <a:r>
              <a:rPr lang="en-US" dirty="0" smtClean="0">
                <a:hlinkClick r:id="rId2" action="ppaction://hlinkfile"/>
              </a:rPr>
              <a:t>..\..\..\..\..\..\..\..\..\Desktop\</a:t>
            </a:r>
            <a:r>
              <a:rPr lang="en-US" dirty="0" err="1" smtClean="0">
                <a:hlinkClick r:id="rId2" action="ppaction://hlinkfile"/>
              </a:rPr>
              <a:t>Hibbeler</a:t>
            </a:r>
            <a:r>
              <a:rPr lang="en-US" dirty="0" smtClean="0">
                <a:hlinkClick r:id="rId2" action="ppaction://hlinkfile"/>
              </a:rPr>
              <a:t> SA Videos 7th </a:t>
            </a:r>
            <a:r>
              <a:rPr lang="en-US" dirty="0" err="1" smtClean="0">
                <a:hlinkClick r:id="rId2" action="ppaction://hlinkfile"/>
              </a:rPr>
              <a:t>ed</a:t>
            </a:r>
            <a:r>
              <a:rPr lang="en-US" dirty="0" smtClean="0">
                <a:hlinkClick r:id="rId2" action="ppaction://hlinkfile"/>
              </a:rPr>
              <a:t>\Main_Menu_SA.exe</a:t>
            </a:r>
            <a:endParaRPr lang="en-US" dirty="0"/>
          </a:p>
        </p:txBody>
      </p:sp>
      <p:sp>
        <p:nvSpPr>
          <p:cNvPr id="2" name="Slide Number Placeholder 1"/>
          <p:cNvSpPr>
            <a:spLocks noGrp="1"/>
          </p:cNvSpPr>
          <p:nvPr>
            <p:ph type="sldNum" sz="quarter" idx="10"/>
          </p:nvPr>
        </p:nvSpPr>
        <p:spPr/>
        <p:txBody>
          <a:bodyPr/>
          <a:lstStyle/>
          <a:p>
            <a:fld id="{9852159A-7DF1-430A-9D61-D8A695ECB519}" type="slidenum">
              <a:rPr lang="en-US" smtClean="0"/>
              <a:pPr/>
              <a:t>34</a:t>
            </a:fld>
            <a:endParaRPr lang="en-US" b="0"/>
          </a:p>
        </p:txBody>
      </p:sp>
    </p:spTree>
    <p:extLst>
      <p:ext uri="{BB962C8B-B14F-4D97-AF65-F5344CB8AC3E}">
        <p14:creationId xmlns:p14="http://schemas.microsoft.com/office/powerpoint/2010/main" val="388580929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924800" cy="1143000"/>
          </a:xfrm>
        </p:spPr>
        <p:style>
          <a:lnRef idx="2">
            <a:schemeClr val="accent1"/>
          </a:lnRef>
          <a:fillRef idx="1">
            <a:schemeClr val="lt1"/>
          </a:fillRef>
          <a:effectRef idx="0">
            <a:schemeClr val="accent1"/>
          </a:effectRef>
          <a:fontRef idx="minor">
            <a:schemeClr val="dk1"/>
          </a:fontRef>
        </p:style>
        <p:txBody>
          <a:bodyPr/>
          <a:lstStyle/>
          <a:p>
            <a:r>
              <a:rPr lang="en-US" dirty="0" smtClean="0"/>
              <a:t>Virtual Work – Steps (truss)</a:t>
            </a:r>
            <a:endParaRPr lang="en-US" dirty="0"/>
          </a:p>
        </p:txBody>
      </p:sp>
      <p:sp>
        <p:nvSpPr>
          <p:cNvPr id="3" name="Content Placeholder 2"/>
          <p:cNvSpPr>
            <a:spLocks noGrp="1"/>
          </p:cNvSpPr>
          <p:nvPr>
            <p:ph idx="1"/>
          </p:nvPr>
        </p:nvSpPr>
        <p:spPr/>
        <p:txBody>
          <a:bodyPr/>
          <a:lstStyle/>
          <a:p>
            <a:r>
              <a:rPr lang="en-US" dirty="0" smtClean="0"/>
              <a:t>Draw free body diagram</a:t>
            </a:r>
          </a:p>
          <a:p>
            <a:r>
              <a:rPr lang="en-US" dirty="0" smtClean="0"/>
              <a:t>Calculate forces in members due to applied loads</a:t>
            </a:r>
          </a:p>
          <a:p>
            <a:r>
              <a:rPr lang="en-US" dirty="0" smtClean="0"/>
              <a:t>Remove applied loads and apply virtual load at location of desired deflection</a:t>
            </a:r>
          </a:p>
          <a:p>
            <a:pPr lvl="1"/>
            <a:r>
              <a:rPr lang="en-US" dirty="0" smtClean="0"/>
              <a:t>If deflection is positive then it is in direction of virtual load</a:t>
            </a:r>
          </a:p>
          <a:p>
            <a:pPr lvl="1"/>
            <a:r>
              <a:rPr lang="en-US" dirty="0" smtClean="0"/>
              <a:t>if deflection is negative then it is in opposite direction of virtual load</a:t>
            </a:r>
            <a:endParaRPr lang="en-US" dirty="0"/>
          </a:p>
        </p:txBody>
      </p:sp>
      <p:sp>
        <p:nvSpPr>
          <p:cNvPr id="4" name="Slide Number Placeholder 3"/>
          <p:cNvSpPr>
            <a:spLocks noGrp="1"/>
          </p:cNvSpPr>
          <p:nvPr>
            <p:ph type="sldNum" sz="quarter" idx="10"/>
          </p:nvPr>
        </p:nvSpPr>
        <p:spPr/>
        <p:txBody>
          <a:bodyPr/>
          <a:lstStyle/>
          <a:p>
            <a:fld id="{D42FDDEA-E878-4F12-A8EC-E9E3037F7557}" type="slidenum">
              <a:rPr lang="en-US" smtClean="0"/>
              <a:pPr/>
              <a:t>35</a:t>
            </a:fld>
            <a:endParaRPr lang="en-US" b="0"/>
          </a:p>
        </p:txBody>
      </p:sp>
    </p:spTree>
    <p:extLst>
      <p:ext uri="{BB962C8B-B14F-4D97-AF65-F5344CB8AC3E}">
        <p14:creationId xmlns:p14="http://schemas.microsoft.com/office/powerpoint/2010/main" val="235046919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Calculate forces in members when virtual load is applied</a:t>
            </a:r>
          </a:p>
          <a:p>
            <a:r>
              <a:rPr lang="en-US" dirty="0" smtClean="0"/>
              <a:t>Tabulate calculations</a:t>
            </a:r>
          </a:p>
          <a:p>
            <a:r>
              <a:rPr lang="en-US" dirty="0" smtClean="0"/>
              <a:t>Determine deflection based on stress strain relationship of axial forces in members</a:t>
            </a:r>
          </a:p>
          <a:p>
            <a:endParaRPr lang="en-US" dirty="0"/>
          </a:p>
        </p:txBody>
      </p:sp>
      <p:sp>
        <p:nvSpPr>
          <p:cNvPr id="4" name="Slide Number Placeholder 3"/>
          <p:cNvSpPr>
            <a:spLocks noGrp="1"/>
          </p:cNvSpPr>
          <p:nvPr>
            <p:ph type="sldNum" sz="quarter" idx="10"/>
          </p:nvPr>
        </p:nvSpPr>
        <p:spPr/>
        <p:txBody>
          <a:bodyPr/>
          <a:lstStyle/>
          <a:p>
            <a:fld id="{D42FDDEA-E878-4F12-A8EC-E9E3037F7557}" type="slidenum">
              <a:rPr lang="en-US" smtClean="0"/>
              <a:pPr/>
              <a:t>36</a:t>
            </a:fld>
            <a:endParaRPr lang="en-US" b="0" dirty="0"/>
          </a:p>
        </p:txBody>
      </p:sp>
      <p:sp>
        <p:nvSpPr>
          <p:cNvPr id="5" name="Title 1"/>
          <p:cNvSpPr txBox="1">
            <a:spLocks/>
          </p:cNvSpPr>
          <p:nvPr/>
        </p:nvSpPr>
        <p:spPr bwMode="auto">
          <a:xfrm>
            <a:off x="609600" y="228600"/>
            <a:ext cx="7924800" cy="1143000"/>
          </a:xfrm>
          <a:prstGeom prst="rect">
            <a:avLst/>
          </a:prstGeom>
          <a:ln w="25400" cap="flat" cmpd="sng" algn="ctr">
            <a:solidFill>
              <a:schemeClr val="accent1"/>
            </a:solidFill>
            <a:prstDash val="solid"/>
            <a:miter lim="800000"/>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smtClean="0">
                <a:ln>
                  <a:noFill/>
                </a:ln>
                <a:solidFill>
                  <a:schemeClr val="dk1"/>
                </a:solidFill>
                <a:effectLst/>
                <a:uLnTx/>
                <a:uFillTx/>
                <a:latin typeface="+mn-lt"/>
                <a:ea typeface="+mn-ea"/>
                <a:cs typeface="+mn-cs"/>
              </a:rPr>
              <a:t>Virtual Work – Steps (truss)</a:t>
            </a:r>
            <a:endParaRPr kumimoji="0" lang="en-US" sz="4400" b="1" i="0" u="none" strike="noStrike" kern="0" cap="none" spc="0" normalizeH="0" baseline="0" noProof="0" dirty="0">
              <a:ln>
                <a:noFill/>
              </a:ln>
              <a:solidFill>
                <a:schemeClr val="dk1"/>
              </a:solidFill>
              <a:effectLst/>
              <a:uLnTx/>
              <a:uFillTx/>
              <a:latin typeface="+mn-lt"/>
              <a:ea typeface="+mn-ea"/>
              <a:cs typeface="+mn-cs"/>
            </a:endParaRPr>
          </a:p>
        </p:txBody>
      </p:sp>
    </p:spTree>
    <p:extLst>
      <p:ext uri="{BB962C8B-B14F-4D97-AF65-F5344CB8AC3E}">
        <p14:creationId xmlns:p14="http://schemas.microsoft.com/office/powerpoint/2010/main" val="91104137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37</a:t>
            </a:fld>
            <a:endParaRPr lang="en-US" b="0"/>
          </a:p>
        </p:txBody>
      </p:sp>
      <p:pic>
        <p:nvPicPr>
          <p:cNvPr id="1026" name="Picture 2"/>
          <p:cNvPicPr>
            <a:picLocks noChangeAspect="1" noChangeArrowheads="1"/>
          </p:cNvPicPr>
          <p:nvPr/>
        </p:nvPicPr>
        <p:blipFill>
          <a:blip r:embed="rId2" cstate="print"/>
          <a:srcRect/>
          <a:stretch>
            <a:fillRect/>
          </a:stretch>
        </p:blipFill>
        <p:spPr bwMode="auto">
          <a:xfrm>
            <a:off x="2638" y="0"/>
            <a:ext cx="9141362" cy="5183093"/>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685800" y="5486400"/>
            <a:ext cx="7597698" cy="1066800"/>
          </a:xfrm>
          <a:prstGeom prst="rect">
            <a:avLst/>
          </a:prstGeom>
          <a:noFill/>
          <a:ln w="38100">
            <a:solidFill>
              <a:schemeClr val="accent2"/>
            </a:solidFill>
            <a:miter lim="800000"/>
            <a:headEnd/>
            <a:tailEnd/>
          </a:ln>
        </p:spPr>
      </p:pic>
    </p:spTree>
    <p:extLst>
      <p:ext uri="{BB962C8B-B14F-4D97-AF65-F5344CB8AC3E}">
        <p14:creationId xmlns:p14="http://schemas.microsoft.com/office/powerpoint/2010/main" val="15671002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38</a:t>
            </a:fld>
            <a:endParaRPr lang="en-US" b="0"/>
          </a:p>
        </p:txBody>
      </p:sp>
      <p:pic>
        <p:nvPicPr>
          <p:cNvPr id="2050" name="Picture 2"/>
          <p:cNvPicPr>
            <a:picLocks noChangeAspect="1" noChangeArrowheads="1"/>
          </p:cNvPicPr>
          <p:nvPr/>
        </p:nvPicPr>
        <p:blipFill>
          <a:blip r:embed="rId2" cstate="print"/>
          <a:srcRect/>
          <a:stretch>
            <a:fillRect/>
          </a:stretch>
        </p:blipFill>
        <p:spPr bwMode="auto">
          <a:xfrm>
            <a:off x="-28474" y="1219200"/>
            <a:ext cx="9200947" cy="4419600"/>
          </a:xfrm>
          <a:prstGeom prst="rect">
            <a:avLst/>
          </a:prstGeom>
          <a:noFill/>
          <a:ln w="9525">
            <a:noFill/>
            <a:miter lim="800000"/>
            <a:headEnd/>
            <a:tailEnd/>
          </a:ln>
        </p:spPr>
      </p:pic>
    </p:spTree>
    <p:extLst>
      <p:ext uri="{BB962C8B-B14F-4D97-AF65-F5344CB8AC3E}">
        <p14:creationId xmlns:p14="http://schemas.microsoft.com/office/powerpoint/2010/main" val="180363570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39</a:t>
            </a:fld>
            <a:endParaRPr lang="en-US" b="0"/>
          </a:p>
        </p:txBody>
      </p:sp>
      <p:pic>
        <p:nvPicPr>
          <p:cNvPr id="3074" name="Picture 2"/>
          <p:cNvPicPr>
            <a:picLocks noChangeAspect="1" noChangeArrowheads="1"/>
          </p:cNvPicPr>
          <p:nvPr/>
        </p:nvPicPr>
        <p:blipFill>
          <a:blip r:embed="rId2" cstate="print"/>
          <a:srcRect/>
          <a:stretch>
            <a:fillRect/>
          </a:stretch>
        </p:blipFill>
        <p:spPr bwMode="auto">
          <a:xfrm>
            <a:off x="59961" y="1295400"/>
            <a:ext cx="9084039" cy="4295554"/>
          </a:xfrm>
          <a:prstGeom prst="rect">
            <a:avLst/>
          </a:prstGeom>
          <a:noFill/>
          <a:ln w="9525">
            <a:noFill/>
            <a:miter lim="800000"/>
            <a:headEnd/>
            <a:tailEnd/>
          </a:ln>
        </p:spPr>
      </p:pic>
    </p:spTree>
    <p:extLst>
      <p:ext uri="{BB962C8B-B14F-4D97-AF65-F5344CB8AC3E}">
        <p14:creationId xmlns:p14="http://schemas.microsoft.com/office/powerpoint/2010/main" val="84683017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40</a:t>
            </a:fld>
            <a:endParaRPr lang="en-US" b="0"/>
          </a:p>
        </p:txBody>
      </p:sp>
      <p:pic>
        <p:nvPicPr>
          <p:cNvPr id="4098" name="Picture 2"/>
          <p:cNvPicPr>
            <a:picLocks noChangeAspect="1" noChangeArrowheads="1"/>
          </p:cNvPicPr>
          <p:nvPr/>
        </p:nvPicPr>
        <p:blipFill>
          <a:blip r:embed="rId2" cstate="print"/>
          <a:srcRect/>
          <a:stretch>
            <a:fillRect/>
          </a:stretch>
        </p:blipFill>
        <p:spPr bwMode="auto">
          <a:xfrm>
            <a:off x="16870" y="1143000"/>
            <a:ext cx="9110256" cy="4571999"/>
          </a:xfrm>
          <a:prstGeom prst="rect">
            <a:avLst/>
          </a:prstGeom>
          <a:noFill/>
          <a:ln w="9525">
            <a:noFill/>
            <a:miter lim="800000"/>
            <a:headEnd/>
            <a:tailEnd/>
          </a:ln>
        </p:spPr>
      </p:pic>
    </p:spTree>
    <p:extLst>
      <p:ext uri="{BB962C8B-B14F-4D97-AF65-F5344CB8AC3E}">
        <p14:creationId xmlns:p14="http://schemas.microsoft.com/office/powerpoint/2010/main" val="355289222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41</a:t>
            </a:fld>
            <a:endParaRPr lang="en-US" b="0"/>
          </a:p>
        </p:txBody>
      </p:sp>
      <p:pic>
        <p:nvPicPr>
          <p:cNvPr id="5122" name="Picture 2"/>
          <p:cNvPicPr>
            <a:picLocks noChangeAspect="1" noChangeArrowheads="1"/>
          </p:cNvPicPr>
          <p:nvPr/>
        </p:nvPicPr>
        <p:blipFill>
          <a:blip r:embed="rId2" cstate="print"/>
          <a:srcRect/>
          <a:stretch>
            <a:fillRect/>
          </a:stretch>
        </p:blipFill>
        <p:spPr bwMode="auto">
          <a:xfrm>
            <a:off x="228600" y="-6723"/>
            <a:ext cx="8678300" cy="6864723"/>
          </a:xfrm>
          <a:prstGeom prst="rect">
            <a:avLst/>
          </a:prstGeom>
          <a:noFill/>
          <a:ln w="9525">
            <a:noFill/>
            <a:miter lim="800000"/>
            <a:headEnd/>
            <a:tailEnd/>
          </a:ln>
        </p:spPr>
      </p:pic>
    </p:spTree>
    <p:extLst>
      <p:ext uri="{BB962C8B-B14F-4D97-AF65-F5344CB8AC3E}">
        <p14:creationId xmlns:p14="http://schemas.microsoft.com/office/powerpoint/2010/main" val="4183398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42</a:t>
            </a:fld>
            <a:endParaRPr lang="en-US" b="0"/>
          </a:p>
        </p:txBody>
      </p:sp>
      <p:pic>
        <p:nvPicPr>
          <p:cNvPr id="6146" name="Picture 2"/>
          <p:cNvPicPr>
            <a:picLocks noChangeAspect="1" noChangeArrowheads="1"/>
          </p:cNvPicPr>
          <p:nvPr/>
        </p:nvPicPr>
        <p:blipFill>
          <a:blip r:embed="rId2" cstate="print"/>
          <a:srcRect/>
          <a:stretch>
            <a:fillRect/>
          </a:stretch>
        </p:blipFill>
        <p:spPr bwMode="auto">
          <a:xfrm>
            <a:off x="0" y="577722"/>
            <a:ext cx="9092883" cy="5670678"/>
          </a:xfrm>
          <a:prstGeom prst="rect">
            <a:avLst/>
          </a:prstGeom>
          <a:noFill/>
          <a:ln w="9525">
            <a:noFill/>
            <a:miter lim="800000"/>
            <a:headEnd/>
            <a:tailEnd/>
          </a:ln>
        </p:spPr>
      </p:pic>
    </p:spTree>
    <p:extLst>
      <p:ext uri="{BB962C8B-B14F-4D97-AF65-F5344CB8AC3E}">
        <p14:creationId xmlns:p14="http://schemas.microsoft.com/office/powerpoint/2010/main" val="312628734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447800" y="2590800"/>
            <a:ext cx="6705600" cy="1470025"/>
          </a:xfrm>
        </p:spPr>
        <p:txBody>
          <a:bodyPr/>
          <a:lstStyle/>
          <a:p>
            <a:pPr algn="ctr"/>
            <a:r>
              <a:rPr lang="en-US" dirty="0" smtClean="0"/>
              <a:t>Work on </a:t>
            </a:r>
            <a:br>
              <a:rPr lang="en-US" dirty="0" smtClean="0"/>
            </a:br>
            <a:r>
              <a:rPr lang="en-US" dirty="0" smtClean="0"/>
              <a:t>Example Problems 009 Virtual Work</a:t>
            </a:r>
            <a:endParaRPr lang="en-US" dirty="0"/>
          </a:p>
        </p:txBody>
      </p:sp>
      <p:sp>
        <p:nvSpPr>
          <p:cNvPr id="2" name="Slide Number Placeholder 1"/>
          <p:cNvSpPr>
            <a:spLocks noGrp="1"/>
          </p:cNvSpPr>
          <p:nvPr>
            <p:ph type="sldNum" sz="quarter" idx="10"/>
          </p:nvPr>
        </p:nvSpPr>
        <p:spPr/>
        <p:txBody>
          <a:bodyPr/>
          <a:lstStyle/>
          <a:p>
            <a:fld id="{9852159A-7DF1-430A-9D61-D8A695ECB519}" type="slidenum">
              <a:rPr lang="en-US" smtClean="0"/>
              <a:pPr/>
              <a:t>43</a:t>
            </a:fld>
            <a:endParaRPr lang="en-US" b="0"/>
          </a:p>
        </p:txBody>
      </p:sp>
    </p:spTree>
    <p:extLst>
      <p:ext uri="{BB962C8B-B14F-4D97-AF65-F5344CB8AC3E}">
        <p14:creationId xmlns:p14="http://schemas.microsoft.com/office/powerpoint/2010/main" val="40626198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44</a:t>
            </a:fld>
            <a:endParaRPr lang="en-US" b="0"/>
          </a:p>
        </p:txBody>
      </p:sp>
      <p:pic>
        <p:nvPicPr>
          <p:cNvPr id="1026" name="Picture 2"/>
          <p:cNvPicPr>
            <a:picLocks noChangeAspect="1" noChangeArrowheads="1"/>
          </p:cNvPicPr>
          <p:nvPr/>
        </p:nvPicPr>
        <p:blipFill>
          <a:blip r:embed="rId2" cstate="print"/>
          <a:srcRect/>
          <a:stretch>
            <a:fillRect/>
          </a:stretch>
        </p:blipFill>
        <p:spPr bwMode="auto">
          <a:xfrm>
            <a:off x="0" y="267056"/>
            <a:ext cx="9089424" cy="6286144"/>
          </a:xfrm>
          <a:prstGeom prst="rect">
            <a:avLst/>
          </a:prstGeom>
          <a:noFill/>
          <a:ln w="9525">
            <a:noFill/>
            <a:miter lim="800000"/>
            <a:headEnd/>
            <a:tailEnd/>
          </a:ln>
        </p:spPr>
      </p:pic>
    </p:spTree>
    <p:extLst>
      <p:ext uri="{BB962C8B-B14F-4D97-AF65-F5344CB8AC3E}">
        <p14:creationId xmlns:p14="http://schemas.microsoft.com/office/powerpoint/2010/main" val="821458374"/>
      </p:ext>
    </p:extLst>
  </p:cSld>
  <p:clrMapOvr>
    <a:masterClrMapping/>
  </p:clrMapOvr>
  <p:transition xmlns:p14="http://schemas.microsoft.com/office/powerpoint/2010/mai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45</a:t>
            </a:fld>
            <a:endParaRPr lang="en-US" b="0"/>
          </a:p>
        </p:txBody>
      </p:sp>
      <p:pic>
        <p:nvPicPr>
          <p:cNvPr id="2050" name="Picture 2"/>
          <p:cNvPicPr>
            <a:picLocks noChangeAspect="1" noChangeArrowheads="1"/>
          </p:cNvPicPr>
          <p:nvPr/>
        </p:nvPicPr>
        <p:blipFill>
          <a:blip r:embed="rId2" cstate="print"/>
          <a:srcRect/>
          <a:stretch>
            <a:fillRect/>
          </a:stretch>
        </p:blipFill>
        <p:spPr bwMode="auto">
          <a:xfrm>
            <a:off x="0" y="672462"/>
            <a:ext cx="9144000" cy="5513076"/>
          </a:xfrm>
          <a:prstGeom prst="rect">
            <a:avLst/>
          </a:prstGeom>
          <a:noFill/>
          <a:ln w="9525">
            <a:noFill/>
            <a:miter lim="800000"/>
            <a:headEnd/>
            <a:tailEnd/>
          </a:ln>
        </p:spPr>
      </p:pic>
    </p:spTree>
    <p:extLst>
      <p:ext uri="{BB962C8B-B14F-4D97-AF65-F5344CB8AC3E}">
        <p14:creationId xmlns:p14="http://schemas.microsoft.com/office/powerpoint/2010/main" val="3203122026"/>
      </p:ext>
    </p:extLst>
  </p:cSld>
  <p:clrMapOvr>
    <a:masterClrMapping/>
  </p:clrMapOvr>
  <p:transition xmlns:p14="http://schemas.microsoft.com/office/powerpoint/2010/mai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852159A-7DF1-430A-9D61-D8A695ECB519}" type="slidenum">
              <a:rPr lang="en-US" smtClean="0"/>
              <a:pPr/>
              <a:t>46</a:t>
            </a:fld>
            <a:endParaRPr lang="en-US" b="0"/>
          </a:p>
        </p:txBody>
      </p:sp>
      <p:pic>
        <p:nvPicPr>
          <p:cNvPr id="1026" name="Picture 2"/>
          <p:cNvPicPr>
            <a:picLocks noChangeAspect="1" noChangeArrowheads="1"/>
          </p:cNvPicPr>
          <p:nvPr/>
        </p:nvPicPr>
        <p:blipFill>
          <a:blip r:embed="rId2" cstate="print"/>
          <a:srcRect/>
          <a:stretch>
            <a:fillRect/>
          </a:stretch>
        </p:blipFill>
        <p:spPr bwMode="auto">
          <a:xfrm>
            <a:off x="457200" y="21920"/>
            <a:ext cx="8256074" cy="6836080"/>
          </a:xfrm>
          <a:prstGeom prst="rect">
            <a:avLst/>
          </a:prstGeom>
          <a:noFill/>
          <a:ln w="9525">
            <a:noFill/>
            <a:miter lim="800000"/>
            <a:headEnd/>
            <a:tailEnd/>
          </a:ln>
        </p:spPr>
      </p:pic>
    </p:spTree>
    <p:extLst>
      <p:ext uri="{BB962C8B-B14F-4D97-AF65-F5344CB8AC3E}">
        <p14:creationId xmlns:p14="http://schemas.microsoft.com/office/powerpoint/2010/main" val="976695044"/>
      </p:ext>
    </p:extLst>
  </p:cSld>
  <p:clrMapOvr>
    <a:masterClrMapping/>
  </p:clrMapOvr>
  <p:transition xmlns:p14="http://schemas.microsoft.com/office/powerpoint/2010/mai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D42FDDEA-E878-4F12-A8EC-E9E3037F7557}" type="slidenum">
              <a:rPr lang="en-US" smtClean="0"/>
              <a:pPr/>
              <a:t>47</a:t>
            </a:fld>
            <a:endParaRPr lang="en-US" b="0"/>
          </a:p>
        </p:txBody>
      </p:sp>
      <p:pic>
        <p:nvPicPr>
          <p:cNvPr id="1026" name="Picture 2"/>
          <p:cNvPicPr>
            <a:picLocks noChangeAspect="1" noChangeArrowheads="1"/>
          </p:cNvPicPr>
          <p:nvPr/>
        </p:nvPicPr>
        <p:blipFill>
          <a:blip r:embed="rId2" cstate="print"/>
          <a:srcRect/>
          <a:stretch>
            <a:fillRect/>
          </a:stretch>
        </p:blipFill>
        <p:spPr bwMode="auto">
          <a:xfrm>
            <a:off x="0" y="267056"/>
            <a:ext cx="9089424" cy="6286144"/>
          </a:xfrm>
          <a:prstGeom prst="rect">
            <a:avLst/>
          </a:prstGeom>
          <a:noFill/>
          <a:ln w="9525">
            <a:noFill/>
            <a:miter lim="800000"/>
            <a:headEnd/>
            <a:tailEnd/>
          </a:ln>
        </p:spPr>
      </p:pic>
      <p:sp>
        <p:nvSpPr>
          <p:cNvPr id="5" name="TextBox 4"/>
          <p:cNvSpPr txBox="1"/>
          <p:nvPr/>
        </p:nvSpPr>
        <p:spPr>
          <a:xfrm>
            <a:off x="5791200" y="2667000"/>
            <a:ext cx="2895600"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dirty="0" smtClean="0"/>
              <a:t>Redo this problem but use different member cross-sectional areas</a:t>
            </a:r>
            <a:endParaRPr lang="en-US" dirty="0"/>
          </a:p>
        </p:txBody>
      </p:sp>
    </p:spTree>
    <p:extLst>
      <p:ext uri="{BB962C8B-B14F-4D97-AF65-F5344CB8AC3E}">
        <p14:creationId xmlns:p14="http://schemas.microsoft.com/office/powerpoint/2010/main" val="311611539"/>
      </p:ext>
    </p:extLst>
  </p:cSld>
  <p:clrMapOvr>
    <a:masterClrMapping/>
  </p:clrMapOvr>
  <p:transition xmlns:p14="http://schemas.microsoft.com/office/powerpoint/2010/mai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txBox="1">
            <a:spLocks noGrp="1"/>
          </p:cNvSpPr>
          <p:nvPr/>
        </p:nvSpPr>
        <p:spPr bwMode="auto">
          <a:xfrm>
            <a:off x="7086600" y="6248400"/>
            <a:ext cx="1905000" cy="381000"/>
          </a:xfrm>
          <a:prstGeom prst="rect">
            <a:avLst/>
          </a:prstGeom>
          <a:noFill/>
          <a:ln w="9525">
            <a:noFill/>
            <a:miter lim="800000"/>
            <a:headEnd/>
            <a:tailEnd/>
          </a:ln>
        </p:spPr>
        <p:txBody>
          <a:bodyPr/>
          <a:lstStyle/>
          <a:p>
            <a:pPr algn="r"/>
            <a:fld id="{B6F11F09-422E-4054-AF56-48CD13D5E6B0}" type="slidenum">
              <a:rPr lang="en-US" sz="1200">
                <a:solidFill>
                  <a:srgbClr val="CC0000"/>
                </a:solidFill>
                <a:latin typeface="Arial" charset="0"/>
              </a:rPr>
              <a:pPr algn="r"/>
              <a:t>48</a:t>
            </a:fld>
            <a:endParaRPr lang="en-US" sz="1200" b="0">
              <a:solidFill>
                <a:srgbClr val="CC0000"/>
              </a:solidFill>
              <a:latin typeface="Arial" charset="0"/>
            </a:endParaRPr>
          </a:p>
        </p:txBody>
      </p:sp>
      <p:sp>
        <p:nvSpPr>
          <p:cNvPr id="38915" name="Rectangle 3"/>
          <p:cNvSpPr>
            <a:spLocks noGrp="1" noChangeArrowheads="1"/>
          </p:cNvSpPr>
          <p:nvPr>
            <p:ph type="ctrTitle"/>
          </p:nvPr>
        </p:nvSpPr>
        <p:spPr>
          <a:xfrm>
            <a:off x="3505200" y="1828800"/>
            <a:ext cx="4267200" cy="1143000"/>
          </a:xfrm>
        </p:spPr>
        <p:txBody>
          <a:bodyPr/>
          <a:lstStyle/>
          <a:p>
            <a:pPr algn="ctr"/>
            <a:r>
              <a:rPr lang="en-US" sz="4000" dirty="0" smtClean="0"/>
              <a:t>Questions?</a:t>
            </a:r>
            <a:endParaRPr lang="en-CA" sz="4000" dirty="0" smtClean="0"/>
          </a:p>
        </p:txBody>
      </p:sp>
      <p:pic>
        <p:nvPicPr>
          <p:cNvPr id="112642" name="Picture 2" descr="C:\Documents and Settings\cochraj\Local Settings\Temporary Internet Files\Content.IE5\2SURY305\MC900441523[1].wmf"/>
          <p:cNvPicPr>
            <a:picLocks noChangeAspect="1" noChangeArrowheads="1"/>
          </p:cNvPicPr>
          <p:nvPr/>
        </p:nvPicPr>
        <p:blipFill>
          <a:blip r:embed="rId3" cstate="print"/>
          <a:srcRect/>
          <a:stretch>
            <a:fillRect/>
          </a:stretch>
        </p:blipFill>
        <p:spPr bwMode="auto">
          <a:xfrm>
            <a:off x="6248400" y="4038600"/>
            <a:ext cx="1873250" cy="1600200"/>
          </a:xfrm>
          <a:prstGeom prst="rect">
            <a:avLst/>
          </a:prstGeom>
          <a:noFill/>
        </p:spPr>
      </p:pic>
      <p:pic>
        <p:nvPicPr>
          <p:cNvPr id="112643" name="Picture 3" descr="C:\Documents and Settings\cochraj\Local Settings\Temporary Internet Files\Content.IE5\9FAVFTKS\MC900078622[1].wmf"/>
          <p:cNvPicPr>
            <a:picLocks noChangeAspect="1" noChangeArrowheads="1"/>
          </p:cNvPicPr>
          <p:nvPr/>
        </p:nvPicPr>
        <p:blipFill>
          <a:blip r:embed="rId4" cstate="print"/>
          <a:srcRect/>
          <a:stretch>
            <a:fillRect/>
          </a:stretch>
        </p:blipFill>
        <p:spPr bwMode="auto">
          <a:xfrm>
            <a:off x="990600" y="1219200"/>
            <a:ext cx="1857375" cy="3995738"/>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7831</TotalTime>
  <Words>605</Words>
  <Application>Microsoft Macintosh PowerPoint</Application>
  <PresentationFormat>On-screen Show (4:3)</PresentationFormat>
  <Paragraphs>106</Paragraphs>
  <Slides>48</Slides>
  <Notes>3</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Default Design</vt:lpstr>
      <vt:lpstr>ENG 8404 Introduction to Structural Design</vt:lpstr>
      <vt:lpstr>Outline (Today’s class)</vt:lpstr>
      <vt:lpstr>Test #2a Review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 of Virtual Work</vt:lpstr>
      <vt:lpstr>Virtual Work Method</vt:lpstr>
      <vt:lpstr>Virtual Work Method</vt:lpstr>
      <vt:lpstr>PowerPoint Presentation</vt:lpstr>
      <vt:lpstr>PowerPoint Presentation</vt:lpstr>
      <vt:lpstr>Let’s start with looking at a truss </vt:lpstr>
      <vt:lpstr>Animation Hibbeler</vt:lpstr>
      <vt:lpstr>Virtual Work – Steps (truss)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Work on  Example Problems 009 Virtual Work</vt:lpstr>
      <vt:lpstr>PowerPoint Presentation</vt:lpstr>
      <vt:lpstr>PowerPoint Presentation</vt:lpstr>
      <vt:lpstr>PowerPoint Presentation</vt:lpstr>
      <vt:lpstr>PowerPoint Presentation</vt:lpstr>
      <vt:lpstr>Questions?</vt:lpstr>
    </vt:vector>
  </TitlesOfParts>
  <Company>1 ESU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Cochrane</dc:creator>
  <cp:lastModifiedBy>Yvon Bacon</cp:lastModifiedBy>
  <cp:revision>1080</cp:revision>
  <dcterms:created xsi:type="dcterms:W3CDTF">2001-04-17T15:02:09Z</dcterms:created>
  <dcterms:modified xsi:type="dcterms:W3CDTF">2013-12-11T06:46:20Z</dcterms:modified>
</cp:coreProperties>
</file>