
<file path=[Content_Types].xml><?xml version="1.0" encoding="utf-8"?>
<Types xmlns="http://schemas.openxmlformats.org/package/2006/content-types">
  <Default Extension="xml" ContentType="application/xml"/>
  <Default Extension="jpeg" ContentType="image/jpeg"/>
  <Default Extension="png" ContentType="image/png"/>
  <Default Extension="JPG" ContentType="image/jpeg"/>
  <Default Extension="rels" ContentType="application/vnd.openxmlformats-package.relationships+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4" Type="http://schemas.openxmlformats.org/officeDocument/2006/relationships/extended-properties" Target="docProps/app.xml"/><Relationship Id="rId1" Type="http://schemas.openxmlformats.org/officeDocument/2006/relationships/officeDocument" Target="ppt/presentation.xml"/><Relationship Id="rId2" Type="http://schemas.openxmlformats.org/package/2006/relationships/metadata/thumbnail" Target="docProps/thumbnail.jpeg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4331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10"/>
    <p:restoredTop sz="94696"/>
  </p:normalViewPr>
  <p:slideViewPr>
    <p:cSldViewPr snapToGrid="0" snapToObjects="1">
      <p:cViewPr varScale="1">
        <p:scale>
          <a:sx n="105" d="100"/>
          <a:sy n="105" d="100"/>
        </p:scale>
        <p:origin x="840" y="17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1" Type="http://schemas.openxmlformats.org/officeDocument/2006/relationships/theme" Target="theme/theme1.xml"/><Relationship Id="rId12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2" Type="http://schemas.openxmlformats.org/officeDocument/2006/relationships/slide" Target="slides/slide1.xml"/><Relationship Id="rId3" Type="http://schemas.openxmlformats.org/officeDocument/2006/relationships/slide" Target="slides/slide2.xml"/><Relationship Id="rId4" Type="http://schemas.openxmlformats.org/officeDocument/2006/relationships/slide" Target="slides/slide3.xml"/><Relationship Id="rId5" Type="http://schemas.openxmlformats.org/officeDocument/2006/relationships/slide" Target="slides/slide4.xml"/><Relationship Id="rId6" Type="http://schemas.openxmlformats.org/officeDocument/2006/relationships/slide" Target="slides/slide5.xml"/><Relationship Id="rId7" Type="http://schemas.openxmlformats.org/officeDocument/2006/relationships/slide" Target="slides/slide6.xml"/><Relationship Id="rId8" Type="http://schemas.openxmlformats.org/officeDocument/2006/relationships/slide" Target="slides/slide7.xml"/><Relationship Id="rId9" Type="http://schemas.openxmlformats.org/officeDocument/2006/relationships/presProps" Target="presProps.xml"/><Relationship Id="rId10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261872" y="758952"/>
            <a:ext cx="9418320" cy="4041648"/>
          </a:xfrm>
        </p:spPr>
        <p:txBody>
          <a:bodyPr anchor="b">
            <a:normAutofit/>
          </a:bodyPr>
          <a:lstStyle>
            <a:lvl1pPr algn="l">
              <a:lnSpc>
                <a:spcPct val="85000"/>
              </a:lnSpc>
              <a:defRPr sz="7200" baseline="0">
                <a:solidFill>
                  <a:schemeClr val="tx1"/>
                </a:solidFill>
              </a:defRPr>
            </a:lvl1pPr>
          </a:lstStyle>
          <a:p>
            <a:r>
              <a:rPr lang="en-CA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261872" y="4800600"/>
            <a:ext cx="9418320" cy="1691640"/>
          </a:xfrm>
        </p:spPr>
        <p:txBody>
          <a:bodyPr>
            <a:normAutofit/>
          </a:bodyPr>
          <a:lstStyle>
            <a:lvl1pPr marL="0" indent="0" algn="l">
              <a:buNone/>
              <a:defRPr sz="2200" spc="30" baseline="0">
                <a:solidFill>
                  <a:schemeClr val="tx1">
                    <a:lumMod val="75000"/>
                  </a:schemeClr>
                </a:solidFill>
              </a:defRPr>
            </a:lvl1pPr>
            <a:lvl2pPr marL="457200" indent="0" algn="ctr">
              <a:buNone/>
              <a:defRPr sz="2200"/>
            </a:lvl2pPr>
            <a:lvl3pPr marL="914400" indent="0" algn="ctr">
              <a:buNone/>
              <a:defRPr sz="2200"/>
            </a:lvl3pPr>
            <a:lvl4pPr marL="1371600" indent="0" algn="ctr">
              <a:buNone/>
              <a:defRPr sz="2000"/>
            </a:lvl4pPr>
            <a:lvl5pPr marL="1828800" indent="0" algn="ctr">
              <a:buNone/>
              <a:defRPr sz="2000"/>
            </a:lvl5pPr>
            <a:lvl6pPr marL="2286000" indent="0" algn="ctr">
              <a:buNone/>
              <a:defRPr sz="2000"/>
            </a:lvl6pPr>
            <a:lvl7pPr marL="2743200" indent="0" algn="ctr">
              <a:buNone/>
              <a:defRPr sz="2000"/>
            </a:lvl7pPr>
            <a:lvl8pPr marL="3200400" indent="0" algn="ctr">
              <a:buNone/>
              <a:defRPr sz="2000"/>
            </a:lvl8pPr>
            <a:lvl9pPr marL="3657600" indent="0" algn="ctr">
              <a:buNone/>
              <a:defRPr sz="2000"/>
            </a:lvl9pPr>
          </a:lstStyle>
          <a:p>
            <a:r>
              <a:rPr lang="en-CA" smtClean="0"/>
              <a:t>Click to edit Master subtitle style</a:t>
            </a:r>
            <a:endParaRPr lang="en-US" dirty="0"/>
          </a:p>
        </p:txBody>
      </p:sp>
      <p:sp>
        <p:nvSpPr>
          <p:cNvPr id="7" name="Rectangle 6"/>
          <p:cNvSpPr/>
          <p:nvPr/>
        </p:nvSpPr>
        <p:spPr>
          <a:xfrm>
            <a:off x="0" y="0"/>
            <a:ext cx="457200" cy="6858000"/>
          </a:xfrm>
          <a:prstGeom prst="rect">
            <a:avLst/>
          </a:prstGeom>
          <a:solidFill>
            <a:schemeClr val="bg2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8" name="Date Placeholder 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02CD116-3014-A842-81A5-B920B2B61B87}" type="datetimeFigureOut">
              <a:rPr lang="en-US" smtClean="0"/>
              <a:t>10/14/16</a:t>
            </a:fld>
            <a:endParaRPr lang="en-US"/>
          </a:p>
        </p:txBody>
      </p:sp>
      <p:sp>
        <p:nvSpPr>
          <p:cNvPr id="9" name="Footer Placeholder 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10" name="Slide Number Placeholder 9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F1F7CCC-DBF2-5542-BA80-137BDA5CD0B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47559152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  <p:extLst>
    <p:ext uri="{DCECCB84-F9BA-43D5-87BE-67443E8EF086}">
      <p15:sldGuideLst xmlns:p15="http://schemas.microsoft.com/office/powerpoint/2012/main"/>
    </p:ext>
  </p:extLs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CA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CA" smtClean="0"/>
              <a:t>Click to edit Master text styles</a:t>
            </a:r>
          </a:p>
          <a:p>
            <a:pPr lvl="1"/>
            <a:r>
              <a:rPr lang="en-CA" smtClean="0"/>
              <a:t>Second level</a:t>
            </a:r>
          </a:p>
          <a:p>
            <a:pPr lvl="2"/>
            <a:r>
              <a:rPr lang="en-CA" smtClean="0"/>
              <a:t>Third level</a:t>
            </a:r>
          </a:p>
          <a:p>
            <a:pPr lvl="3"/>
            <a:r>
              <a:rPr lang="en-CA" smtClean="0"/>
              <a:t>Fourth level</a:t>
            </a:r>
          </a:p>
          <a:p>
            <a:pPr lvl="4"/>
            <a:r>
              <a:rPr lang="en-CA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02CD116-3014-A842-81A5-B920B2B61B87}" type="datetimeFigureOut">
              <a:rPr lang="en-US" smtClean="0"/>
              <a:t>10/14/16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F1F7CCC-DBF2-5542-BA80-137BDA5CD0BE}" type="slidenum">
              <a:rPr lang="en-US" smtClean="0"/>
              <a:t>‹#›</a:t>
            </a:fld>
            <a:endParaRPr lang="en-US"/>
          </a:p>
        </p:txBody>
      </p:sp>
      <p:sp>
        <p:nvSpPr>
          <p:cNvPr id="8" name="Rectangle 7"/>
          <p:cNvSpPr/>
          <p:nvPr/>
        </p:nvSpPr>
        <p:spPr>
          <a:xfrm>
            <a:off x="0" y="0"/>
            <a:ext cx="457200" cy="6858000"/>
          </a:xfrm>
          <a:prstGeom prst="rect">
            <a:avLst/>
          </a:prstGeom>
          <a:solidFill>
            <a:schemeClr val="tx2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</p:spTree>
    <p:extLst>
      <p:ext uri="{BB962C8B-B14F-4D97-AF65-F5344CB8AC3E}">
        <p14:creationId xmlns:p14="http://schemas.microsoft.com/office/powerpoint/2010/main" val="9282764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61872" y="758952"/>
            <a:ext cx="9418320" cy="4041648"/>
          </a:xfrm>
        </p:spPr>
        <p:txBody>
          <a:bodyPr anchor="b">
            <a:normAutofit/>
          </a:bodyPr>
          <a:lstStyle>
            <a:lvl1pPr>
              <a:lnSpc>
                <a:spcPct val="85000"/>
              </a:lnSpc>
              <a:defRPr sz="7200" b="1"/>
            </a:lvl1pPr>
          </a:lstStyle>
          <a:p>
            <a:r>
              <a:rPr lang="en-CA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61872" y="4800600"/>
            <a:ext cx="9418320" cy="1691640"/>
          </a:xfrm>
        </p:spPr>
        <p:txBody>
          <a:bodyPr anchor="t">
            <a:normAutofit/>
          </a:bodyPr>
          <a:lstStyle>
            <a:lvl1pPr marL="0" indent="0">
              <a:buNone/>
              <a:defRPr sz="2200" spc="30" baseline="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CA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02CD116-3014-A842-81A5-B920B2B61B87}" type="datetimeFigureOut">
              <a:rPr lang="en-US" smtClean="0"/>
              <a:t>10/14/16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F1F7CCC-DBF2-5542-BA80-137BDA5CD0BE}" type="slidenum">
              <a:rPr lang="en-US" smtClean="0"/>
              <a:t>‹#›</a:t>
            </a:fld>
            <a:endParaRPr lang="en-US"/>
          </a:p>
        </p:txBody>
      </p:sp>
      <p:sp>
        <p:nvSpPr>
          <p:cNvPr id="8" name="Rectangle 7"/>
          <p:cNvSpPr/>
          <p:nvPr/>
        </p:nvSpPr>
        <p:spPr>
          <a:xfrm>
            <a:off x="0" y="0"/>
            <a:ext cx="457200" cy="6858000"/>
          </a:xfrm>
          <a:prstGeom prst="rect">
            <a:avLst/>
          </a:prstGeom>
          <a:solidFill>
            <a:schemeClr val="tx2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</p:spTree>
    <p:extLst>
      <p:ext uri="{BB962C8B-B14F-4D97-AF65-F5344CB8AC3E}">
        <p14:creationId xmlns:p14="http://schemas.microsoft.com/office/powerpoint/2010/main" val="1081101793"/>
      </p:ext>
    </p:extLst>
  </p:cSld>
  <p:clrMapOvr>
    <a:masterClrMapping/>
  </p:clrMapOvr>
  <p:extLst>
    <p:ext uri="{DCECCB84-F9BA-43D5-87BE-67443E8EF086}">
      <p15:sldGuideLst xmlns:p15="http://schemas.microsoft.com/office/powerpoint/2012/main"/>
    </p:ext>
  </p:extLs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CA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261872" y="1828800"/>
            <a:ext cx="4480560" cy="4351337"/>
          </a:xfrm>
        </p:spPr>
        <p:txBody>
          <a:bodyPr/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en-CA" smtClean="0"/>
              <a:t>Click to edit Master text styles</a:t>
            </a:r>
          </a:p>
          <a:p>
            <a:pPr lvl="1"/>
            <a:r>
              <a:rPr lang="en-CA" smtClean="0"/>
              <a:t>Second level</a:t>
            </a:r>
          </a:p>
          <a:p>
            <a:pPr lvl="2"/>
            <a:r>
              <a:rPr lang="en-CA" smtClean="0"/>
              <a:t>Third level</a:t>
            </a:r>
          </a:p>
          <a:p>
            <a:pPr lvl="3"/>
            <a:r>
              <a:rPr lang="en-CA" smtClean="0"/>
              <a:t>Fourth level</a:t>
            </a:r>
          </a:p>
          <a:p>
            <a:pPr lvl="4"/>
            <a:r>
              <a:rPr lang="en-CA" smtClean="0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26480" y="1828800"/>
            <a:ext cx="4480560" cy="4351337"/>
          </a:xfrm>
        </p:spPr>
        <p:txBody>
          <a:bodyPr/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en-CA" smtClean="0"/>
              <a:t>Click to edit Master text styles</a:t>
            </a:r>
          </a:p>
          <a:p>
            <a:pPr lvl="1"/>
            <a:r>
              <a:rPr lang="en-CA" smtClean="0"/>
              <a:t>Second level</a:t>
            </a:r>
          </a:p>
          <a:p>
            <a:pPr lvl="2"/>
            <a:r>
              <a:rPr lang="en-CA" smtClean="0"/>
              <a:t>Third level</a:t>
            </a:r>
          </a:p>
          <a:p>
            <a:pPr lvl="3"/>
            <a:r>
              <a:rPr lang="en-CA" smtClean="0"/>
              <a:t>Fourth level</a:t>
            </a:r>
          </a:p>
          <a:p>
            <a:pPr lvl="4"/>
            <a:r>
              <a:rPr lang="en-CA" smtClean="0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02CD116-3014-A842-81A5-B920B2B61B87}" type="datetimeFigureOut">
              <a:rPr lang="en-US" smtClean="0"/>
              <a:t>10/14/16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F1F7CCC-DBF2-5542-BA80-137BDA5CD0BE}" type="slidenum">
              <a:rPr lang="en-US" smtClean="0"/>
              <a:t>‹#›</a:t>
            </a:fld>
            <a:endParaRPr lang="en-US"/>
          </a:p>
        </p:txBody>
      </p:sp>
      <p:sp>
        <p:nvSpPr>
          <p:cNvPr id="8" name="Rectangle 7"/>
          <p:cNvSpPr/>
          <p:nvPr/>
        </p:nvSpPr>
        <p:spPr>
          <a:xfrm>
            <a:off x="0" y="0"/>
            <a:ext cx="457200" cy="6858000"/>
          </a:xfrm>
          <a:prstGeom prst="rect">
            <a:avLst/>
          </a:prstGeom>
          <a:solidFill>
            <a:schemeClr val="tx2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</p:spTree>
    <p:extLst>
      <p:ext uri="{BB962C8B-B14F-4D97-AF65-F5344CB8AC3E}">
        <p14:creationId xmlns:p14="http://schemas.microsoft.com/office/powerpoint/2010/main" val="218697684"/>
      </p:ext>
    </p:extLst>
  </p:cSld>
  <p:clrMapOvr>
    <a:masterClrMapping/>
  </p:clrMapOvr>
  <p:extLst>
    <p:ext uri="{DCECCB84-F9BA-43D5-87BE-67443E8EF086}">
      <p15:sldGuideLst xmlns:p15="http://schemas.microsoft.com/office/powerpoint/2012/main"/>
    </p:ext>
  </p:extLs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CA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61872" y="1713655"/>
            <a:ext cx="4480560" cy="731520"/>
          </a:xfrm>
        </p:spPr>
        <p:txBody>
          <a:bodyPr anchor="b">
            <a:normAutofit/>
          </a:bodyPr>
          <a:lstStyle>
            <a:lvl1pPr marL="0" indent="0">
              <a:spcBef>
                <a:spcPts val="0"/>
              </a:spcBef>
              <a:buNone/>
              <a:defRPr sz="2000" b="0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CA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261872" y="2507550"/>
            <a:ext cx="4480560" cy="3664650"/>
          </a:xfrm>
        </p:spPr>
        <p:txBody>
          <a:bodyPr/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en-CA" smtClean="0"/>
              <a:t>Click to edit Master text styles</a:t>
            </a:r>
          </a:p>
          <a:p>
            <a:pPr lvl="1"/>
            <a:r>
              <a:rPr lang="en-CA" smtClean="0"/>
              <a:t>Second level</a:t>
            </a:r>
          </a:p>
          <a:p>
            <a:pPr lvl="2"/>
            <a:r>
              <a:rPr lang="en-CA" smtClean="0"/>
              <a:t>Third level</a:t>
            </a:r>
          </a:p>
          <a:p>
            <a:pPr lvl="3"/>
            <a:r>
              <a:rPr lang="en-CA" smtClean="0"/>
              <a:t>Fourth level</a:t>
            </a:r>
          </a:p>
          <a:p>
            <a:pPr lvl="4"/>
            <a:r>
              <a:rPr lang="en-CA" smtClean="0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26480" y="1713655"/>
            <a:ext cx="4480560" cy="731520"/>
          </a:xfrm>
        </p:spPr>
        <p:txBody>
          <a:bodyPr anchor="b">
            <a:normAutofit/>
          </a:bodyPr>
          <a:lstStyle>
            <a:lvl1pPr marL="0" indent="0">
              <a:lnSpc>
                <a:spcPct val="95000"/>
              </a:lnSpc>
              <a:spcBef>
                <a:spcPts val="0"/>
              </a:spcBef>
              <a:buNone/>
              <a:defRPr lang="en-US" sz="2000" b="0" kern="1200" dirty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marL="0" lvl="0" indent="0" algn="l" defTabSz="914400" rtl="0" eaLnBrk="1" latinLnBrk="0" hangingPunct="1">
              <a:lnSpc>
                <a:spcPct val="90000"/>
              </a:lnSpc>
              <a:spcBef>
                <a:spcPts val="2000"/>
              </a:spcBef>
              <a:buFontTx/>
              <a:buNone/>
            </a:pPr>
            <a:r>
              <a:rPr lang="en-CA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26480" y="2507550"/>
            <a:ext cx="4480560" cy="3664650"/>
          </a:xfrm>
        </p:spPr>
        <p:txBody>
          <a:bodyPr/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en-CA" smtClean="0"/>
              <a:t>Click to edit Master text styles</a:t>
            </a:r>
          </a:p>
          <a:p>
            <a:pPr lvl="1"/>
            <a:r>
              <a:rPr lang="en-CA" smtClean="0"/>
              <a:t>Second level</a:t>
            </a:r>
          </a:p>
          <a:p>
            <a:pPr lvl="2"/>
            <a:r>
              <a:rPr lang="en-CA" smtClean="0"/>
              <a:t>Third level</a:t>
            </a:r>
          </a:p>
          <a:p>
            <a:pPr lvl="3"/>
            <a:r>
              <a:rPr lang="en-CA" smtClean="0"/>
              <a:t>Fourth level</a:t>
            </a:r>
          </a:p>
          <a:p>
            <a:pPr lvl="4"/>
            <a:r>
              <a:rPr lang="en-CA" smtClean="0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02CD116-3014-A842-81A5-B920B2B61B87}" type="datetimeFigureOut">
              <a:rPr lang="en-US" smtClean="0"/>
              <a:t>10/14/16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F1F7CCC-DBF2-5542-BA80-137BDA5CD0BE}" type="slidenum">
              <a:rPr lang="en-US" smtClean="0"/>
              <a:t>‹#›</a:t>
            </a:fld>
            <a:endParaRPr lang="en-US"/>
          </a:p>
        </p:txBody>
      </p:sp>
      <p:sp>
        <p:nvSpPr>
          <p:cNvPr id="11" name="Rectangle 10"/>
          <p:cNvSpPr/>
          <p:nvPr/>
        </p:nvSpPr>
        <p:spPr>
          <a:xfrm>
            <a:off x="0" y="0"/>
            <a:ext cx="457200" cy="6858000"/>
          </a:xfrm>
          <a:prstGeom prst="rect">
            <a:avLst/>
          </a:prstGeom>
          <a:solidFill>
            <a:schemeClr val="tx2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</p:spTree>
    <p:extLst>
      <p:ext uri="{BB962C8B-B14F-4D97-AF65-F5344CB8AC3E}">
        <p14:creationId xmlns:p14="http://schemas.microsoft.com/office/powerpoint/2010/main" val="1307454971"/>
      </p:ext>
    </p:extLst>
  </p:cSld>
  <p:clrMapOvr>
    <a:masterClrMapping/>
  </p:clrMapOvr>
  <p:extLst>
    <p:ext uri="{DCECCB84-F9BA-43D5-87BE-67443E8EF086}">
      <p15:sldGuideLst xmlns:p15="http://schemas.microsoft.com/office/powerpoint/2012/main"/>
    </p:ext>
  </p:extLs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5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CA" smtClean="0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02CD116-3014-A842-81A5-B920B2B61B87}" type="datetimeFigureOut">
              <a:rPr lang="en-US" smtClean="0"/>
              <a:t>10/14/16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F1F7CCC-DBF2-5542-BA80-137BDA5CD0BE}" type="slidenum">
              <a:rPr lang="en-US" smtClean="0"/>
              <a:t>‹#›</a:t>
            </a:fld>
            <a:endParaRPr lang="en-US"/>
          </a:p>
        </p:txBody>
      </p:sp>
      <p:sp>
        <p:nvSpPr>
          <p:cNvPr id="7" name="Rectangle 6"/>
          <p:cNvSpPr/>
          <p:nvPr/>
        </p:nvSpPr>
        <p:spPr>
          <a:xfrm>
            <a:off x="0" y="0"/>
            <a:ext cx="457200" cy="6858000"/>
          </a:xfrm>
          <a:prstGeom prst="rect">
            <a:avLst/>
          </a:prstGeom>
          <a:solidFill>
            <a:schemeClr val="tx2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</p:spTree>
    <p:extLst>
      <p:ext uri="{BB962C8B-B14F-4D97-AF65-F5344CB8AC3E}">
        <p14:creationId xmlns:p14="http://schemas.microsoft.com/office/powerpoint/2010/main" val="134302149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02CD116-3014-A842-81A5-B920B2B61B87}" type="datetimeFigureOut">
              <a:rPr lang="en-US" smtClean="0"/>
              <a:t>10/14/16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F1F7CCC-DBF2-5542-BA80-137BDA5CD0BE}" type="slidenum">
              <a:rPr lang="en-US" smtClean="0"/>
              <a:t>‹#›</a:t>
            </a:fld>
            <a:endParaRPr lang="en-US"/>
          </a:p>
        </p:txBody>
      </p:sp>
      <p:sp>
        <p:nvSpPr>
          <p:cNvPr id="5" name="Rectangle 4"/>
          <p:cNvSpPr/>
          <p:nvPr/>
        </p:nvSpPr>
        <p:spPr>
          <a:xfrm>
            <a:off x="0" y="0"/>
            <a:ext cx="457200" cy="6858000"/>
          </a:xfrm>
          <a:prstGeom prst="rect">
            <a:avLst/>
          </a:prstGeom>
          <a:solidFill>
            <a:schemeClr val="tx2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</p:spTree>
    <p:extLst>
      <p:ext uri="{BB962C8B-B14F-4D97-AF65-F5344CB8AC3E}">
        <p14:creationId xmlns:p14="http://schemas.microsoft.com/office/powerpoint/2010/main" val="2109102881"/>
      </p:ext>
    </p:extLst>
  </p:cSld>
  <p:clrMapOvr>
    <a:masterClrMapping/>
  </p:clrMapOvr>
  <p:extLst>
    <p:ext uri="{DCECCB84-F9BA-43D5-87BE-67443E8EF086}">
      <p15:sldGuideLst xmlns:p15="http://schemas.microsoft.com/office/powerpoint/2012/main"/>
    </p:ext>
  </p:extLs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41248" y="457200"/>
            <a:ext cx="3200400" cy="1600197"/>
          </a:xfrm>
        </p:spPr>
        <p:txBody>
          <a:bodyPr anchor="b">
            <a:normAutofit/>
          </a:bodyPr>
          <a:lstStyle>
            <a:lvl1pPr>
              <a:defRPr sz="2800" b="1" baseline="0"/>
            </a:lvl1pPr>
          </a:lstStyle>
          <a:p>
            <a:r>
              <a:rPr lang="en-CA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04267" y="685800"/>
            <a:ext cx="6079066" cy="5486400"/>
          </a:xfrm>
        </p:spPr>
        <p:txBody>
          <a:bodyPr/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en-CA" smtClean="0"/>
              <a:t>Click to edit Master text styles</a:t>
            </a:r>
          </a:p>
          <a:p>
            <a:pPr lvl="1"/>
            <a:r>
              <a:rPr lang="en-CA" smtClean="0"/>
              <a:t>Second level</a:t>
            </a:r>
          </a:p>
          <a:p>
            <a:pPr lvl="2"/>
            <a:r>
              <a:rPr lang="en-CA" smtClean="0"/>
              <a:t>Third level</a:t>
            </a:r>
          </a:p>
          <a:p>
            <a:pPr lvl="3"/>
            <a:r>
              <a:rPr lang="en-CA" smtClean="0"/>
              <a:t>Fourth level</a:t>
            </a:r>
          </a:p>
          <a:p>
            <a:pPr lvl="4"/>
            <a:r>
              <a:rPr lang="en-CA" smtClean="0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41248" y="2099734"/>
            <a:ext cx="3200400" cy="3810001"/>
          </a:xfrm>
        </p:spPr>
        <p:txBody>
          <a:bodyPr>
            <a:normAutofit/>
          </a:bodyPr>
          <a:lstStyle>
            <a:lvl1pPr marL="0" indent="0">
              <a:lnSpc>
                <a:spcPct val="114000"/>
              </a:lnSpc>
              <a:spcBef>
                <a:spcPts val="800"/>
              </a:spcBef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CA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02CD116-3014-A842-81A5-B920B2B61B87}" type="datetimeFigureOut">
              <a:rPr lang="en-US" smtClean="0"/>
              <a:t>10/14/16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F1F7CCC-DBF2-5542-BA80-137BDA5CD0B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27043585"/>
      </p:ext>
    </p:extLst>
  </p:cSld>
  <p:clrMapOvr>
    <a:masterClrMapping/>
  </p:clrMapOvr>
  <p:extLst>
    <p:ext uri="{DCECCB84-F9BA-43D5-87BE-67443E8EF086}">
      <p15:sldGuideLst xmlns:p15="http://schemas.microsoft.com/office/powerpoint/2012/main"/>
    </p:ext>
  </p:extLs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0" y="5105400"/>
            <a:ext cx="11292840" cy="1752600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4400" y="5257800"/>
            <a:ext cx="9982200" cy="914400"/>
          </a:xfrm>
        </p:spPr>
        <p:txBody>
          <a:bodyPr anchor="b">
            <a:normAutofit/>
          </a:bodyPr>
          <a:lstStyle>
            <a:lvl1pPr>
              <a:defRPr sz="2800" b="1">
                <a:solidFill>
                  <a:schemeClr val="bg1"/>
                </a:solidFill>
              </a:defRPr>
            </a:lvl1pPr>
          </a:lstStyle>
          <a:p>
            <a:r>
              <a:rPr lang="en-CA" smtClean="0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0" y="0"/>
            <a:ext cx="11292840" cy="5128923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CA" smtClean="0"/>
              <a:t>Drag picture to placeholder or click icon to add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4400" y="6108589"/>
            <a:ext cx="9982200" cy="597011"/>
          </a:xfrm>
        </p:spPr>
        <p:txBody>
          <a:bodyPr>
            <a:normAutofit/>
          </a:bodyPr>
          <a:lstStyle>
            <a:lvl1pPr marL="0" indent="0">
              <a:lnSpc>
                <a:spcPct val="100000"/>
              </a:lnSpc>
              <a:spcBef>
                <a:spcPts val="800"/>
              </a:spcBef>
              <a:buNone/>
              <a:defRPr sz="1400" baseline="0">
                <a:solidFill>
                  <a:schemeClr val="bg1">
                    <a:lumMod val="75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CA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02CD116-3014-A842-81A5-B920B2B61B87}" type="datetimeFigureOut">
              <a:rPr lang="en-US" smtClean="0"/>
              <a:t>10/14/16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F1F7CCC-DBF2-5542-BA80-137BDA5CD0B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0385900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CA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CA" smtClean="0"/>
              <a:t>Click to edit Master text styles</a:t>
            </a:r>
          </a:p>
          <a:p>
            <a:pPr lvl="1"/>
            <a:r>
              <a:rPr lang="en-CA" smtClean="0"/>
              <a:t>Second level</a:t>
            </a:r>
          </a:p>
          <a:p>
            <a:pPr lvl="2"/>
            <a:r>
              <a:rPr lang="en-CA" smtClean="0"/>
              <a:t>Third level</a:t>
            </a:r>
          </a:p>
          <a:p>
            <a:pPr lvl="3"/>
            <a:r>
              <a:rPr lang="en-CA" smtClean="0"/>
              <a:t>Fourth level</a:t>
            </a:r>
          </a:p>
          <a:p>
            <a:pPr lvl="4"/>
            <a:r>
              <a:rPr lang="en-CA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02CD116-3014-A842-81A5-B920B2B61B87}" type="datetimeFigureOut">
              <a:rPr lang="en-US" smtClean="0"/>
              <a:t>10/14/16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F1F7CCC-DBF2-5542-BA80-137BDA5CD0BE}" type="slidenum">
              <a:rPr lang="en-US" smtClean="0"/>
              <a:t>‹#›</a:t>
            </a:fld>
            <a:endParaRPr lang="en-US"/>
          </a:p>
        </p:txBody>
      </p:sp>
      <p:sp>
        <p:nvSpPr>
          <p:cNvPr id="7" name="Rectangle 6"/>
          <p:cNvSpPr/>
          <p:nvPr/>
        </p:nvSpPr>
        <p:spPr>
          <a:xfrm>
            <a:off x="0" y="0"/>
            <a:ext cx="457200" cy="6858000"/>
          </a:xfrm>
          <a:prstGeom prst="rect">
            <a:avLst/>
          </a:prstGeom>
          <a:solidFill>
            <a:schemeClr val="tx2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</p:spTree>
    <p:extLst>
      <p:ext uri="{BB962C8B-B14F-4D97-AF65-F5344CB8AC3E}">
        <p14:creationId xmlns:p14="http://schemas.microsoft.com/office/powerpoint/2010/main" val="201966074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648700" y="381000"/>
            <a:ext cx="2476500" cy="5897562"/>
          </a:xfrm>
        </p:spPr>
        <p:txBody>
          <a:bodyPr vert="eaVert"/>
          <a:lstStyle/>
          <a:p>
            <a:r>
              <a:rPr lang="en-CA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762000" y="381000"/>
            <a:ext cx="7734300" cy="5897562"/>
          </a:xfrm>
        </p:spPr>
        <p:txBody>
          <a:bodyPr vert="eaVert"/>
          <a:lstStyle/>
          <a:p>
            <a:pPr lvl="0"/>
            <a:r>
              <a:rPr lang="en-CA" smtClean="0"/>
              <a:t>Click to edit Master text styles</a:t>
            </a:r>
          </a:p>
          <a:p>
            <a:pPr lvl="1"/>
            <a:r>
              <a:rPr lang="en-CA" smtClean="0"/>
              <a:t>Second level</a:t>
            </a:r>
          </a:p>
          <a:p>
            <a:pPr lvl="2"/>
            <a:r>
              <a:rPr lang="en-CA" smtClean="0"/>
              <a:t>Third level</a:t>
            </a:r>
          </a:p>
          <a:p>
            <a:pPr lvl="3"/>
            <a:r>
              <a:rPr lang="en-CA" smtClean="0"/>
              <a:t>Fourth level</a:t>
            </a:r>
          </a:p>
          <a:p>
            <a:pPr lvl="4"/>
            <a:r>
              <a:rPr lang="en-CA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02CD116-3014-A842-81A5-B920B2B61B87}" type="datetimeFigureOut">
              <a:rPr lang="en-US" smtClean="0"/>
              <a:t>10/14/16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F1F7CCC-DBF2-5542-BA80-137BDA5CD0BE}" type="slidenum">
              <a:rPr lang="en-US" smtClean="0"/>
              <a:t>‹#›</a:t>
            </a:fld>
            <a:endParaRPr lang="en-US"/>
          </a:p>
        </p:txBody>
      </p:sp>
      <p:sp>
        <p:nvSpPr>
          <p:cNvPr id="7" name="Rectangle 6"/>
          <p:cNvSpPr/>
          <p:nvPr/>
        </p:nvSpPr>
        <p:spPr>
          <a:xfrm>
            <a:off x="0" y="0"/>
            <a:ext cx="457200" cy="6858000"/>
          </a:xfrm>
          <a:prstGeom prst="rect">
            <a:avLst/>
          </a:prstGeom>
          <a:solidFill>
            <a:schemeClr val="tx2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</p:spTree>
    <p:extLst>
      <p:ext uri="{BB962C8B-B14F-4D97-AF65-F5344CB8AC3E}">
        <p14:creationId xmlns:p14="http://schemas.microsoft.com/office/powerpoint/2010/main" val="1311633540"/>
      </p:ext>
    </p:extLst>
  </p:cSld>
  <p:clrMapOvr>
    <a:masterClrMapping/>
  </p:clrMapOvr>
  <p:extLst>
    <p:ext uri="{DCECCB84-F9BA-43D5-87BE-67443E8EF086}">
      <p15:sldGuideLst xmlns:p15="http://schemas.microsoft.com/office/powerpoint/2012/main"/>
    </p:ext>
  </p:extLst>
</p:sldLayout>
</file>

<file path=ppt/slideMasters/_rels/slideMaster1.xml.rels><?xml version="1.0" encoding="UTF-8" standalone="yes"?>
<Relationships xmlns="http://schemas.openxmlformats.org/package/2006/relationships"><Relationship Id="rId11" Type="http://schemas.openxmlformats.org/officeDocument/2006/relationships/slideLayout" Target="../slideLayouts/slideLayout11.xml"/><Relationship Id="rId12" Type="http://schemas.openxmlformats.org/officeDocument/2006/relationships/theme" Target="../theme/theme1.xml"/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Relationship Id="rId9" Type="http://schemas.openxmlformats.org/officeDocument/2006/relationships/slideLayout" Target="../slideLayouts/slideLayout9.xml"/><Relationship Id="rId10" Type="http://schemas.openxmlformats.org/officeDocument/2006/relationships/slideLayout" Target="../slideLayouts/slideLayout1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11292840" y="0"/>
            <a:ext cx="914400" cy="6858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261872" y="294198"/>
            <a:ext cx="9692640" cy="1397124"/>
          </a:xfrm>
          <a:prstGeom prst="rect">
            <a:avLst/>
          </a:prstGeom>
        </p:spPr>
        <p:txBody>
          <a:bodyPr vert="horz" lIns="91440" tIns="27432" rIns="91440" bIns="45720" rtlCol="0" anchor="b">
            <a:normAutofit/>
          </a:bodyPr>
          <a:lstStyle/>
          <a:p>
            <a:r>
              <a:rPr lang="en-CA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61872" y="1828800"/>
            <a:ext cx="8595360" cy="4351337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CA" smtClean="0"/>
              <a:t>Click to edit Master text styles</a:t>
            </a:r>
          </a:p>
          <a:p>
            <a:pPr lvl="1"/>
            <a:r>
              <a:rPr lang="en-CA" smtClean="0"/>
              <a:t>Second level</a:t>
            </a:r>
          </a:p>
          <a:p>
            <a:pPr lvl="2"/>
            <a:r>
              <a:rPr lang="en-CA" smtClean="0"/>
              <a:t>Third level</a:t>
            </a:r>
          </a:p>
          <a:p>
            <a:pPr lvl="3"/>
            <a:r>
              <a:rPr lang="en-CA" smtClean="0"/>
              <a:t>Fourth level</a:t>
            </a:r>
          </a:p>
          <a:p>
            <a:pPr lvl="4"/>
            <a:r>
              <a:rPr lang="en-CA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 rot="16200000">
            <a:off x="10797542" y="998537"/>
            <a:ext cx="190499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50" b="0">
                <a:solidFill>
                  <a:schemeClr val="accent1">
                    <a:lumMod val="40000"/>
                    <a:lumOff val="60000"/>
                  </a:schemeClr>
                </a:solidFill>
              </a:defRPr>
            </a:lvl1pPr>
          </a:lstStyle>
          <a:p>
            <a:fld id="{D02CD116-3014-A842-81A5-B920B2B61B87}" type="datetimeFigureOut">
              <a:rPr lang="en-US" smtClean="0"/>
              <a:t>10/14/16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 rot="16200000">
            <a:off x="9959341" y="4046537"/>
            <a:ext cx="3581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50">
                <a:solidFill>
                  <a:schemeClr val="accent1">
                    <a:lumMod val="40000"/>
                    <a:lumOff val="60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1292840" y="6172200"/>
            <a:ext cx="914400" cy="593725"/>
          </a:xfrm>
          <a:prstGeom prst="rect">
            <a:avLst/>
          </a:prstGeom>
        </p:spPr>
        <p:txBody>
          <a:bodyPr vert="horz" lIns="45720" tIns="45720" rIns="45720" bIns="45720" rtlCol="0" anchor="ctr">
            <a:normAutofit/>
          </a:bodyPr>
          <a:lstStyle>
            <a:lvl1pPr algn="ctr">
              <a:defRPr sz="3600">
                <a:solidFill>
                  <a:schemeClr val="accent1">
                    <a:lumMod val="60000"/>
                    <a:lumOff val="40000"/>
                  </a:schemeClr>
                </a:solidFill>
                <a:latin typeface="+mj-lt"/>
              </a:defRPr>
            </a:lvl1pPr>
          </a:lstStyle>
          <a:p>
            <a:fld id="{7F1F7CCC-DBF2-5542-BA80-137BDA5CD0B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9766330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4332" r:id="rId1"/>
    <p:sldLayoutId id="2147484333" r:id="rId2"/>
    <p:sldLayoutId id="2147484334" r:id="rId3"/>
    <p:sldLayoutId id="2147484335" r:id="rId4"/>
    <p:sldLayoutId id="2147484336" r:id="rId5"/>
    <p:sldLayoutId id="2147484337" r:id="rId6"/>
    <p:sldLayoutId id="2147484338" r:id="rId7"/>
    <p:sldLayoutId id="2147484339" r:id="rId8"/>
    <p:sldLayoutId id="2147484340" r:id="rId9"/>
    <p:sldLayoutId id="2147484341" r:id="rId10"/>
    <p:sldLayoutId id="2147484342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b="1" kern="1200" spc="-50" baseline="0">
          <a:solidFill>
            <a:schemeClr val="accent1"/>
          </a:solidFill>
          <a:latin typeface="+mj-lt"/>
          <a:ea typeface="+mj-ea"/>
          <a:cs typeface="+mj-cs"/>
        </a:defRPr>
      </a:lvl1pPr>
    </p:titleStyle>
    <p:bodyStyle>
      <a:lvl1pPr marL="182880" indent="-182880" algn="l" defTabSz="914400" rtl="0" eaLnBrk="1" latinLnBrk="0" hangingPunct="1">
        <a:lnSpc>
          <a:spcPct val="95000"/>
        </a:lnSpc>
        <a:spcBef>
          <a:spcPts val="1400"/>
        </a:spcBef>
        <a:spcAft>
          <a:spcPts val="200"/>
        </a:spcAft>
        <a:buClr>
          <a:schemeClr val="accent1"/>
        </a:buClr>
        <a:buSzPct val="80000"/>
        <a:buFont typeface="Arial" pitchFamily="34" charset="0"/>
        <a:buChar char="•"/>
        <a:defRPr sz="2000" kern="1200" spc="10" baseline="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1pPr>
      <a:lvl2pPr marL="457200" indent="-182880" algn="l" defTabSz="914400" rtl="0" eaLnBrk="1" latinLnBrk="0" hangingPunct="1">
        <a:lnSpc>
          <a:spcPct val="90000"/>
        </a:lnSpc>
        <a:spcBef>
          <a:spcPts val="300"/>
        </a:spcBef>
        <a:spcAft>
          <a:spcPts val="300"/>
        </a:spcAft>
        <a:buClr>
          <a:schemeClr val="accent1"/>
        </a:buClr>
        <a:buFont typeface="Wingdings 2" pitchFamily="18" charset="2"/>
        <a:buChar char=""/>
        <a:defRPr sz="1800" kern="120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2pPr>
      <a:lvl3pPr marL="731520" indent="-182880" algn="l" defTabSz="914400" rtl="0" eaLnBrk="1" latinLnBrk="0" hangingPunct="1">
        <a:lnSpc>
          <a:spcPct val="90000"/>
        </a:lnSpc>
        <a:spcBef>
          <a:spcPts val="300"/>
        </a:spcBef>
        <a:spcAft>
          <a:spcPts val="300"/>
        </a:spcAft>
        <a:buClr>
          <a:schemeClr val="accent1"/>
        </a:buClr>
        <a:buFont typeface="Wingdings 2" pitchFamily="18" charset="2"/>
        <a:buChar char=""/>
        <a:defRPr sz="1600" kern="120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3pPr>
      <a:lvl4pPr marL="1005840" indent="-182880" algn="l" defTabSz="914400" rtl="0" eaLnBrk="1" latinLnBrk="0" hangingPunct="1">
        <a:lnSpc>
          <a:spcPct val="90000"/>
        </a:lnSpc>
        <a:spcBef>
          <a:spcPts val="300"/>
        </a:spcBef>
        <a:spcAft>
          <a:spcPts val="300"/>
        </a:spcAft>
        <a:buClr>
          <a:schemeClr val="accent1"/>
        </a:buClr>
        <a:buFont typeface="Wingdings 2" pitchFamily="18" charset="2"/>
        <a:buChar char=""/>
        <a:defRPr sz="1400" kern="120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4pPr>
      <a:lvl5pPr marL="1280160" indent="-182880" algn="l" defTabSz="914400" rtl="0" eaLnBrk="1" latinLnBrk="0" hangingPunct="1">
        <a:lnSpc>
          <a:spcPct val="90000"/>
        </a:lnSpc>
        <a:spcBef>
          <a:spcPts val="300"/>
        </a:spcBef>
        <a:spcAft>
          <a:spcPts val="300"/>
        </a:spcAft>
        <a:buClr>
          <a:schemeClr val="accent1"/>
        </a:buClr>
        <a:buFont typeface="Wingdings 2" pitchFamily="18" charset="2"/>
        <a:buChar char=""/>
        <a:defRPr sz="1400" kern="120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5pPr>
      <a:lvl6pPr marL="1600000" indent="-228600" algn="l" defTabSz="914400" rtl="0" eaLnBrk="1" latinLnBrk="0" hangingPunct="1">
        <a:lnSpc>
          <a:spcPct val="90000"/>
        </a:lnSpc>
        <a:spcBef>
          <a:spcPts val="300"/>
        </a:spcBef>
        <a:spcAft>
          <a:spcPts val="300"/>
        </a:spcAft>
        <a:buClr>
          <a:schemeClr val="accent1"/>
        </a:buClr>
        <a:buFont typeface="Wingdings 2" pitchFamily="18" charset="2"/>
        <a:buChar char=""/>
        <a:defRPr sz="1400" kern="120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6pPr>
      <a:lvl7pPr marL="1900000" indent="-228600" algn="l" defTabSz="914400" rtl="0" eaLnBrk="1" latinLnBrk="0" hangingPunct="1">
        <a:lnSpc>
          <a:spcPct val="90000"/>
        </a:lnSpc>
        <a:spcBef>
          <a:spcPts val="300"/>
        </a:spcBef>
        <a:spcAft>
          <a:spcPts val="300"/>
        </a:spcAft>
        <a:buClr>
          <a:schemeClr val="accent1"/>
        </a:buClr>
        <a:buFont typeface="Wingdings 2" pitchFamily="18" charset="2"/>
        <a:buChar char=""/>
        <a:defRPr sz="1400" kern="120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7pPr>
      <a:lvl8pPr marL="2200000" indent="-228600" algn="l" defTabSz="914400" rtl="0" eaLnBrk="1" latinLnBrk="0" hangingPunct="1">
        <a:lnSpc>
          <a:spcPct val="90000"/>
        </a:lnSpc>
        <a:spcBef>
          <a:spcPts val="300"/>
        </a:spcBef>
        <a:spcAft>
          <a:spcPts val="300"/>
        </a:spcAft>
        <a:buClr>
          <a:schemeClr val="accent1"/>
        </a:buClr>
        <a:buFont typeface="Wingdings 2" pitchFamily="18" charset="2"/>
        <a:buChar char=""/>
        <a:defRPr sz="1400" kern="120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8pPr>
      <a:lvl9pPr marL="2500000" indent="-228600" algn="l" defTabSz="914400" rtl="0" eaLnBrk="1" latinLnBrk="0" hangingPunct="1">
        <a:lnSpc>
          <a:spcPct val="90000"/>
        </a:lnSpc>
        <a:spcBef>
          <a:spcPts val="300"/>
        </a:spcBef>
        <a:spcAft>
          <a:spcPts val="300"/>
        </a:spcAft>
        <a:buClr>
          <a:schemeClr val="accent1"/>
        </a:buClr>
        <a:buFont typeface="Wingdings 2" pitchFamily="18" charset="2"/>
        <a:buChar char=""/>
        <a:defRPr sz="1400" kern="120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>
    <p:ext uri="{27BBF7A9-308A-43DC-89C8-2F10F3537804}">
      <p15:sldGuideLst xmlns:p15="http://schemas.microsoft.com/office/powerpoint/2012/main"/>
    </p:ext>
  </p:extLst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1.JPG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2.jpg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3.png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4.jpg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5.jpg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>
            <a:normAutofit fontScale="90000"/>
          </a:bodyPr>
          <a:lstStyle/>
          <a:p>
            <a:pPr algn="ctr"/>
            <a:r>
              <a:rPr lang="en-US" dirty="0" smtClean="0"/>
              <a:t/>
            </a:r>
            <a:br>
              <a:rPr lang="en-US" dirty="0" smtClean="0"/>
            </a:br>
            <a:r>
              <a:rPr lang="en-US" dirty="0"/>
              <a:t/>
            </a:r>
            <a:br>
              <a:rPr lang="en-US" dirty="0"/>
            </a:br>
            <a:r>
              <a:rPr lang="en-US" sz="3600" dirty="0" smtClean="0"/>
              <a:t>Donated </a:t>
            </a:r>
            <a:r>
              <a:rPr lang="en-US" sz="3600" dirty="0"/>
              <a:t>blood that has been stored for more than three weeks may be deficient in nitric oxide (NO). Why is that a concern? </a:t>
            </a:r>
            <a:r>
              <a:rPr lang="en-US" dirty="0"/>
              <a:t/>
            </a:r>
            <a:br>
              <a:rPr lang="en-US" dirty="0"/>
            </a:b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>
            <a:normAutofit/>
          </a:bodyPr>
          <a:lstStyle/>
          <a:p>
            <a:endParaRPr lang="en-US" sz="2800" dirty="0" smtClean="0"/>
          </a:p>
          <a:p>
            <a:r>
              <a:rPr lang="en-US" sz="2800" dirty="0" smtClean="0"/>
              <a:t>ANP1105B</a:t>
            </a:r>
            <a:endParaRPr lang="en-US" sz="2800" dirty="0"/>
          </a:p>
        </p:txBody>
      </p:sp>
    </p:spTree>
    <p:extLst>
      <p:ext uri="{BB962C8B-B14F-4D97-AF65-F5344CB8AC3E}">
        <p14:creationId xmlns:p14="http://schemas.microsoft.com/office/powerpoint/2010/main" val="2024098486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What is Nitric Oxide? 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A small gas made of a nitrogen atom and an oxygen atom (N=O). </a:t>
            </a:r>
          </a:p>
          <a:p>
            <a:r>
              <a:rPr lang="en-US" dirty="0" smtClean="0"/>
              <a:t>Produced by every tissue and organ in the body </a:t>
            </a:r>
          </a:p>
          <a:p>
            <a:pPr marL="457200" lvl="2">
              <a:lnSpc>
                <a:spcPct val="95000"/>
              </a:lnSpc>
              <a:spcBef>
                <a:spcPts val="1400"/>
              </a:spcBef>
              <a:spcAft>
                <a:spcPts val="200"/>
              </a:spcAft>
              <a:buSzPct val="80000"/>
              <a:buFont typeface="Arial" pitchFamily="34" charset="0"/>
              <a:buChar char="•"/>
            </a:pPr>
            <a:r>
              <a:rPr lang="en-US" dirty="0"/>
              <a:t>Specifically in the endothelial layer of arteries 				</a:t>
            </a:r>
          </a:p>
          <a:p>
            <a:r>
              <a:rPr lang="en-US" dirty="0" smtClean="0"/>
              <a:t>1998: discovered to be the major signaling molecule in the cardiovascular system</a:t>
            </a:r>
          </a:p>
          <a:p>
            <a:r>
              <a:rPr lang="en-US" dirty="0" smtClean="0"/>
              <a:t>Nitric oxide carries messages within the cardiovascular system at a microscopic cellular level </a:t>
            </a: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941056" y="4658558"/>
            <a:ext cx="2800096" cy="165905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2046056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Main Functions: 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en-US" dirty="0" smtClean="0"/>
              <a:t>The main function of NO is to signal arteries to relax</a:t>
            </a:r>
          </a:p>
          <a:p>
            <a:pPr lvl="1"/>
            <a:r>
              <a:rPr lang="en-US" dirty="0" smtClean="0"/>
              <a:t>This allows for an increase in blood flow </a:t>
            </a:r>
          </a:p>
          <a:p>
            <a:pPr lvl="1"/>
            <a:r>
              <a:rPr lang="en-US" dirty="0" smtClean="0"/>
              <a:t>Therefore, NO regulates blood pressure</a:t>
            </a:r>
          </a:p>
          <a:p>
            <a:r>
              <a:rPr lang="en-US" dirty="0" smtClean="0"/>
              <a:t>Lowers blood pressure </a:t>
            </a:r>
          </a:p>
          <a:p>
            <a:r>
              <a:rPr lang="en-US" dirty="0" smtClean="0"/>
              <a:t>Responsible for healthy blood circulations </a:t>
            </a:r>
          </a:p>
          <a:p>
            <a:r>
              <a:rPr lang="en-US" dirty="0" smtClean="0"/>
              <a:t>Nutrient exchange:</a:t>
            </a:r>
          </a:p>
          <a:p>
            <a:pPr lvl="1"/>
            <a:r>
              <a:rPr lang="en-US" dirty="0" smtClean="0"/>
              <a:t>More blood flow allows for more oxygen and nutrient flow which can diffuse through along the way </a:t>
            </a:r>
          </a:p>
          <a:p>
            <a:r>
              <a:rPr lang="en-US" dirty="0" smtClean="0"/>
              <a:t>Lung: relaxation of bronchi, therefore an increase in air flow </a:t>
            </a:r>
          </a:p>
          <a:p>
            <a:r>
              <a:rPr lang="en-US" dirty="0" smtClean="0"/>
              <a:t>Digestive tract: Promotes peristalsis</a:t>
            </a:r>
          </a:p>
          <a:p>
            <a:pPr marL="274320" lvl="1" indent="0">
              <a:buNone/>
            </a:pPr>
            <a:r>
              <a:rPr lang="en-US" dirty="0" smtClean="0"/>
              <a:t> </a:t>
            </a: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10144" y="2145792"/>
            <a:ext cx="2944368" cy="165620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32830118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Effects of NO deficiency  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dirty="0" smtClean="0"/>
              <a:t>Impaired blood vessel function:</a:t>
            </a:r>
          </a:p>
          <a:p>
            <a:pPr lvl="1"/>
            <a:r>
              <a:rPr lang="en-US" dirty="0" smtClean="0"/>
              <a:t>With the absence of NO in the blood, arteries will not relax and allow more blood flow </a:t>
            </a:r>
          </a:p>
          <a:p>
            <a:r>
              <a:rPr lang="en-US" dirty="0" smtClean="0"/>
              <a:t>Hypertension </a:t>
            </a:r>
          </a:p>
          <a:p>
            <a:r>
              <a:rPr lang="en-US" dirty="0" smtClean="0"/>
              <a:t>Impaired blood circulation </a:t>
            </a:r>
          </a:p>
          <a:p>
            <a:pPr lvl="1"/>
            <a:r>
              <a:rPr lang="en-US" dirty="0" smtClean="0"/>
              <a:t>Deficient oxygen delivery </a:t>
            </a:r>
          </a:p>
          <a:p>
            <a:r>
              <a:rPr lang="en-US" dirty="0" smtClean="0"/>
              <a:t>Cardiovascular disease </a:t>
            </a:r>
          </a:p>
          <a:p>
            <a:r>
              <a:rPr lang="en-US" dirty="0" smtClean="0"/>
              <a:t>Chronic kidney disease </a:t>
            </a:r>
          </a:p>
          <a:p>
            <a:pPr marL="0" indent="0">
              <a:buNone/>
            </a:pPr>
            <a:endParaRPr lang="en-US" dirty="0" smtClean="0"/>
          </a:p>
          <a:p>
            <a:pPr marL="0" indent="0">
              <a:buNone/>
            </a:pPr>
            <a:r>
              <a:rPr lang="en-US" dirty="0" smtClean="0"/>
              <a:t> </a:t>
            </a: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05984" y="2756916"/>
            <a:ext cx="5364480" cy="2538665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6742176" y="5368527"/>
            <a:ext cx="505968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smtClean="0"/>
              <a:t>This would not happen. 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663808248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Symptoms of NO deficiency 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Fatigue </a:t>
            </a:r>
          </a:p>
          <a:p>
            <a:r>
              <a:rPr lang="en-US" dirty="0" smtClean="0"/>
              <a:t>Low energy levels </a:t>
            </a:r>
          </a:p>
          <a:p>
            <a:r>
              <a:rPr lang="en-US" dirty="0" smtClean="0"/>
              <a:t>Poor memory and concentration </a:t>
            </a:r>
          </a:p>
          <a:p>
            <a:r>
              <a:rPr lang="en-US" dirty="0" smtClean="0"/>
              <a:t>High blood pressure </a:t>
            </a:r>
          </a:p>
          <a:p>
            <a:r>
              <a:rPr lang="en-US" dirty="0" smtClean="0"/>
              <a:t>Less stamina and endurance </a:t>
            </a:r>
          </a:p>
          <a:p>
            <a:pPr marL="0" indent="0">
              <a:buNone/>
            </a:pPr>
            <a:endParaRPr lang="en-US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710172" y="2007309"/>
            <a:ext cx="3323843" cy="399431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82283887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Treatments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r>
              <a:rPr lang="en-US" dirty="0" smtClean="0"/>
              <a:t>Supplements:</a:t>
            </a:r>
          </a:p>
          <a:p>
            <a:pPr lvl="1"/>
            <a:r>
              <a:rPr lang="en-US" dirty="0" smtClean="0"/>
              <a:t>Taking supplements of NO such as Neo40, NOx, </a:t>
            </a:r>
            <a:r>
              <a:rPr lang="en-US" dirty="0" err="1" smtClean="0"/>
              <a:t>BeetElite</a:t>
            </a:r>
            <a:r>
              <a:rPr lang="en-US" dirty="0" smtClean="0"/>
              <a:t> </a:t>
            </a:r>
          </a:p>
          <a:p>
            <a:r>
              <a:rPr lang="en-US" dirty="0" smtClean="0"/>
              <a:t>Eating more beets and dark green leaves </a:t>
            </a:r>
          </a:p>
          <a:p>
            <a:pPr lvl="1"/>
            <a:r>
              <a:rPr lang="en-US" dirty="0" smtClean="0"/>
              <a:t>More nitrate rich foods </a:t>
            </a:r>
          </a:p>
          <a:p>
            <a:r>
              <a:rPr lang="en-US" dirty="0" smtClean="0"/>
              <a:t>Lose weight </a:t>
            </a:r>
          </a:p>
          <a:p>
            <a:pPr lvl="1"/>
            <a:r>
              <a:rPr lang="en-US" dirty="0" smtClean="0"/>
              <a:t>Less areas in the body that will be deficient in NO </a:t>
            </a:r>
          </a:p>
          <a:p>
            <a:r>
              <a:rPr lang="en-US" dirty="0" smtClean="0"/>
              <a:t>Exercise </a:t>
            </a:r>
          </a:p>
          <a:p>
            <a:r>
              <a:rPr lang="en-US" dirty="0" smtClean="0"/>
              <a:t>Reserve flesh blood for those patients at most risk</a:t>
            </a:r>
          </a:p>
          <a:p>
            <a:pPr lvl="1"/>
            <a:r>
              <a:rPr lang="en-US" dirty="0" smtClean="0"/>
              <a:t>Decrease chance of them receiving NO deficient blood </a:t>
            </a:r>
          </a:p>
          <a:p>
            <a:r>
              <a:rPr lang="en-US" dirty="0" smtClean="0"/>
              <a:t>Additive: Nitrite </a:t>
            </a:r>
          </a:p>
          <a:p>
            <a:pPr lvl="1"/>
            <a:r>
              <a:rPr lang="en-US" dirty="0" smtClean="0"/>
              <a:t> Nitrite is a reservoir of nitric oxide. By adding nitrite to blood, we can increase the amount of NO in the blood. </a:t>
            </a:r>
          </a:p>
          <a:p>
            <a:pPr lvl="1"/>
            <a:endParaRPr lang="en-US" dirty="0"/>
          </a:p>
          <a:p>
            <a:pPr marL="274320" lvl="1" indent="0">
              <a:buNone/>
            </a:pPr>
            <a:endParaRPr lang="en-US" dirty="0" smtClean="0"/>
          </a:p>
          <a:p>
            <a:pPr marL="274320" lvl="1" indent="0">
              <a:buNone/>
            </a:pPr>
            <a:endParaRPr lang="en-US" dirty="0" smtClean="0"/>
          </a:p>
          <a:p>
            <a:pPr marL="274320" lvl="1" indent="0">
              <a:buNone/>
            </a:pPr>
            <a:endParaRPr lang="en-US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498174" y="2673096"/>
            <a:ext cx="3270409" cy="232562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31064084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To Conclude…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36448" y="1828800"/>
            <a:ext cx="10704576" cy="4901184"/>
          </a:xfrm>
        </p:spPr>
        <p:txBody>
          <a:bodyPr>
            <a:normAutofit fontScale="62500" lnSpcReduction="20000"/>
          </a:bodyPr>
          <a:lstStyle/>
          <a:p>
            <a:r>
              <a:rPr lang="en-US" sz="3600" dirty="0" smtClean="0"/>
              <a:t>To avoid patients receiving blood with deficient nitric oxide levels, a critical component for the successful functioning of the cardiovascular system, blood should not be stored for longer than 3 weeks. </a:t>
            </a:r>
          </a:p>
          <a:p>
            <a:r>
              <a:rPr lang="en-US" sz="3600" dirty="0" smtClean="0"/>
              <a:t>To reduce this: Red </a:t>
            </a:r>
            <a:r>
              <a:rPr lang="en-US" sz="3600" dirty="0"/>
              <a:t>blood cells are now stored in a solution with glucose, anticoagulant and acidity buffering </a:t>
            </a:r>
            <a:r>
              <a:rPr lang="en-US" sz="3600" dirty="0" smtClean="0"/>
              <a:t>properties</a:t>
            </a:r>
          </a:p>
          <a:p>
            <a:pPr marL="0" indent="0" algn="ctr">
              <a:buNone/>
            </a:pPr>
            <a:r>
              <a:rPr lang="en-US" sz="2900" dirty="0" smtClean="0"/>
              <a:t>References</a:t>
            </a:r>
          </a:p>
          <a:p>
            <a:r>
              <a:rPr lang="en-US" sz="2900" dirty="0" err="1"/>
              <a:t>Abeyakirthi</a:t>
            </a:r>
            <a:r>
              <a:rPr lang="en-US" sz="2900" dirty="0"/>
              <a:t>, </a:t>
            </a:r>
            <a:r>
              <a:rPr lang="en-US" sz="2900" dirty="0" err="1"/>
              <a:t>Sharnika</a:t>
            </a:r>
            <a:r>
              <a:rPr lang="en-US" sz="2900" dirty="0"/>
              <a:t>, Dr. "Nitric Oxide." </a:t>
            </a:r>
            <a:r>
              <a:rPr lang="en-US" sz="2900" i="1" dirty="0" err="1"/>
              <a:t>DermNet</a:t>
            </a:r>
            <a:r>
              <a:rPr lang="en-US" sz="2900" i="1" dirty="0"/>
              <a:t> NZ</a:t>
            </a:r>
            <a:r>
              <a:rPr lang="en-US" sz="2900" dirty="0"/>
              <a:t>. </a:t>
            </a:r>
            <a:r>
              <a:rPr lang="en-US" sz="2900" dirty="0" err="1"/>
              <a:t>DermNet</a:t>
            </a:r>
            <a:r>
              <a:rPr lang="en-US" sz="2900" dirty="0"/>
              <a:t> NZ, 1 Feb. 2015. Web. 04 Dec. 2015</a:t>
            </a:r>
            <a:r>
              <a:rPr lang="en-US" sz="2900" dirty="0" smtClean="0"/>
              <a:t>.</a:t>
            </a:r>
          </a:p>
          <a:p>
            <a:r>
              <a:rPr lang="en-US" sz="2900" dirty="0" smtClean="0"/>
              <a:t>Volpe</a:t>
            </a:r>
            <a:r>
              <a:rPr lang="en-US" sz="2900" dirty="0"/>
              <a:t>, Arturo M., Dr. "Could Nitric Oxide Deficiency Be the Cause of Your Health Challenges." </a:t>
            </a:r>
            <a:r>
              <a:rPr lang="en-US" sz="2900" i="1" dirty="0"/>
              <a:t>Natural Health Solutions</a:t>
            </a:r>
            <a:r>
              <a:rPr lang="en-US" sz="2900" dirty="0"/>
              <a:t>. Dr. Arturo M. Volpe, 19 Apr. 2011. Web. 04 Dec. 2015 </a:t>
            </a:r>
          </a:p>
          <a:p>
            <a:r>
              <a:rPr lang="en-US" sz="2900" dirty="0"/>
              <a:t>"What Is Nitric Oxide? | Austin Family Medicine." </a:t>
            </a:r>
            <a:r>
              <a:rPr lang="en-US" sz="2900" i="1" dirty="0"/>
              <a:t>Austin Family Medicine</a:t>
            </a:r>
            <a:r>
              <a:rPr lang="en-US" sz="2900" dirty="0"/>
              <a:t>. Wet Media Design, 2014. Web. 04 Dec. 2015.</a:t>
            </a:r>
          </a:p>
          <a:p>
            <a:endParaRPr lang="en-US" sz="1200" dirty="0"/>
          </a:p>
          <a:p>
            <a:pPr marL="0" indent="0">
              <a:buNone/>
            </a:pPr>
            <a:r>
              <a:rPr lang="en-CA" sz="1600" dirty="0"/>
              <a:t> </a:t>
            </a:r>
            <a:endParaRPr lang="en-US" sz="1600" dirty="0"/>
          </a:p>
          <a:p>
            <a:endParaRPr lang="en-US" sz="1600" dirty="0"/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609125352"/>
      </p:ext>
    </p:extLst>
  </p:cSld>
  <p:clrMapOvr>
    <a:masterClrMapping/>
  </p:clrMapOvr>
</p:sld>
</file>

<file path=ppt/theme/theme1.xml><?xml version="1.0" encoding="utf-8"?>
<a:theme xmlns:a="http://schemas.openxmlformats.org/drawingml/2006/main" name="View">
  <a:themeElements>
    <a:clrScheme name="View">
      <a:dk1>
        <a:sysClr val="windowText" lastClr="000000"/>
      </a:dk1>
      <a:lt1>
        <a:sysClr val="window" lastClr="FFFFFF"/>
      </a:lt1>
      <a:dk2>
        <a:srgbClr val="696464"/>
      </a:dk2>
      <a:lt2>
        <a:srgbClr val="E9E5DC"/>
      </a:lt2>
      <a:accent1>
        <a:srgbClr val="D34817"/>
      </a:accent1>
      <a:accent2>
        <a:srgbClr val="9B2D1F"/>
      </a:accent2>
      <a:accent3>
        <a:srgbClr val="A28E6A"/>
      </a:accent3>
      <a:accent4>
        <a:srgbClr val="956251"/>
      </a:accent4>
      <a:accent5>
        <a:srgbClr val="918485"/>
      </a:accent5>
      <a:accent6>
        <a:srgbClr val="855D5D"/>
      </a:accent6>
      <a:hlink>
        <a:srgbClr val="CC9900"/>
      </a:hlink>
      <a:folHlink>
        <a:srgbClr val="96A9A9"/>
      </a:folHlink>
    </a:clrScheme>
    <a:fontScheme name="View">
      <a:majorFont>
        <a:latin typeface="Century Schoolbook" panose="02040604050505020304"/>
        <a:ea typeface=""/>
        <a:cs typeface=""/>
        <a:font script="Jpan" typeface="ＭＳ ゴシック"/>
        <a:font script="Hang" typeface="맑은 고딕"/>
        <a:font script="Hans" typeface="宋体"/>
        <a:font script="Hant" typeface="新細明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entury Schoolbook" panose="02040604050505020304"/>
        <a:ea typeface=""/>
        <a:cs typeface=""/>
        <a:font script="Jpan" typeface="ＭＳ ゴシック"/>
        <a:font script="Hang" typeface="맑은 고딕"/>
        <a:font script="Hans" typeface="宋体"/>
        <a:font script="Hant" typeface="新細明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View">
      <a:fillStyleLst>
        <a:solidFill>
          <a:schemeClr val="phClr"/>
        </a:solidFill>
        <a:solidFill>
          <a:schemeClr val="phClr">
            <a:tint val="60000"/>
            <a:satMod val="120000"/>
          </a:schemeClr>
        </a:solidFill>
        <a:solidFill>
          <a:schemeClr val="phClr">
            <a:shade val="75000"/>
            <a:satMod val="130000"/>
          </a:schemeClr>
        </a:solidFill>
      </a:fillStyleLst>
      <a:lnStyleLst>
        <a:ln w="9525" cap="flat" cmpd="sng" algn="ctr">
          <a:solidFill>
            <a:schemeClr val="phClr"/>
          </a:solidFill>
          <a:prstDash val="solid"/>
        </a:ln>
        <a:ln w="13970" cap="flat" cmpd="sng" algn="ctr">
          <a:solidFill>
            <a:schemeClr val="phClr"/>
          </a:solidFill>
          <a:prstDash val="solid"/>
        </a:ln>
        <a:ln w="17145" cap="flat" cmpd="sng" algn="ctr">
          <a:solidFill>
            <a:schemeClr val="phClr">
              <a:shade val="95000"/>
              <a:alpha val="95000"/>
              <a:satMod val="150000"/>
            </a:schemeClr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50800" dist="15240" dir="5400000" algn="tl" rotWithShape="0">
              <a:srgbClr val="000000">
                <a:alpha val="75000"/>
              </a:srgbClr>
            </a:outerShdw>
          </a:effectLst>
          <a:scene3d>
            <a:camera prst="orthographicFront">
              <a:rot lat="0" lon="0" rev="0"/>
            </a:camera>
            <a:lightRig rig="brightRoom" dir="tl"/>
          </a:scene3d>
          <a:sp3d contourW="9525" prstMaterial="flat">
            <a:bevelT w="0" h="0" prst="coolSlant"/>
            <a:contourClr>
              <a:schemeClr val="phClr">
                <a:shade val="35000"/>
                <a:satMod val="130000"/>
              </a:schemeClr>
            </a:contourClr>
          </a:sp3d>
        </a:effectStyle>
        <a:effectStyle>
          <a:effectLst>
            <a:outerShdw blurRad="76200" dist="25400" dir="5400000" algn="tl" rotWithShape="0">
              <a:srgbClr val="000000">
                <a:alpha val="55000"/>
              </a:srgbClr>
            </a:outerShdw>
          </a:effectLst>
          <a:scene3d>
            <a:camera prst="orthographicFront">
              <a:rot lat="0" lon="0" rev="0"/>
            </a:camera>
            <a:lightRig rig="brightRoom" dir="tl"/>
          </a:scene3d>
          <a:sp3d contourW="19050" prstMaterial="flat">
            <a:bevelT w="0" h="0" prst="coolSlant"/>
            <a:contourClr>
              <a:schemeClr val="phClr">
                <a:shade val="25000"/>
                <a:satMod val="140000"/>
              </a:schemeClr>
            </a:contourClr>
          </a:sp3d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4000"/>
                <a:shade val="98000"/>
                <a:satMod val="130000"/>
                <a:lumMod val="102000"/>
              </a:schemeClr>
            </a:gs>
            <a:gs pos="100000">
              <a:schemeClr val="phClr">
                <a:tint val="98000"/>
                <a:shade val="78000"/>
                <a:satMod val="140000"/>
              </a:schemeClr>
            </a:gs>
          </a:gsLst>
          <a:path path="circle">
            <a:fillToRect l="100000" t="100000" r="100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View" id="{BA0EB5A6-F2D4-4F82-977B-64ADEE4A2A69}" vid="{7B713C7F-58B7-4AE9-B361-B13EB9EC4C0C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View</Template>
  <TotalTime>102</TotalTime>
  <Words>417</Words>
  <Application>Microsoft Macintosh PowerPoint</Application>
  <PresentationFormat>Widescreen</PresentationFormat>
  <Paragraphs>60</Paragraphs>
  <Slides>7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7</vt:i4>
      </vt:variant>
    </vt:vector>
  </HeadingPairs>
  <TitlesOfParts>
    <vt:vector size="11" baseType="lpstr">
      <vt:lpstr>Arial</vt:lpstr>
      <vt:lpstr>Century Schoolbook</vt:lpstr>
      <vt:lpstr>Wingdings 2</vt:lpstr>
      <vt:lpstr>View</vt:lpstr>
      <vt:lpstr>  Donated blood that has been stored for more than three weeks may be deficient in nitric oxide (NO). Why is that a concern?  </vt:lpstr>
      <vt:lpstr>What is Nitric Oxide? </vt:lpstr>
      <vt:lpstr>Main Functions: </vt:lpstr>
      <vt:lpstr>Effects of NO deficiency  </vt:lpstr>
      <vt:lpstr>Symptoms of NO deficiency </vt:lpstr>
      <vt:lpstr>Treatments</vt:lpstr>
      <vt:lpstr>To Conclude…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  Donated blood that has been stored for more than three weeks may be deficient in nitric oxide (NO). Why is that a concern?  </dc:title>
  <dc:creator>Batool Khozema</dc:creator>
  <cp:lastModifiedBy>Microsoft Office User</cp:lastModifiedBy>
  <cp:revision>12</cp:revision>
  <dcterms:created xsi:type="dcterms:W3CDTF">2015-12-04T23:44:09Z</dcterms:created>
  <dcterms:modified xsi:type="dcterms:W3CDTF">2016-10-14T18:54:02Z</dcterms:modified>
</cp:coreProperties>
</file>