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654" r:id="rId1"/>
  </p:sldMasterIdLst>
  <p:notesMasterIdLst>
    <p:notesMasterId r:id="rId19"/>
  </p:notesMasterIdLst>
  <p:handoutMasterIdLst>
    <p:handoutMasterId r:id="rId20"/>
  </p:handoutMasterIdLst>
  <p:sldIdLst>
    <p:sldId id="413" r:id="rId2"/>
    <p:sldId id="266" r:id="rId3"/>
    <p:sldId id="257" r:id="rId4"/>
    <p:sldId id="258" r:id="rId5"/>
    <p:sldId id="260" r:id="rId6"/>
    <p:sldId id="360" r:id="rId7"/>
    <p:sldId id="259" r:id="rId8"/>
    <p:sldId id="361" r:id="rId9"/>
    <p:sldId id="364" r:id="rId10"/>
    <p:sldId id="263" r:id="rId11"/>
    <p:sldId id="269" r:id="rId12"/>
    <p:sldId id="270" r:id="rId13"/>
    <p:sldId id="272" r:id="rId14"/>
    <p:sldId id="275" r:id="rId15"/>
    <p:sldId id="274" r:id="rId16"/>
    <p:sldId id="276" r:id="rId17"/>
    <p:sldId id="278" r:id="rId18"/>
  </p:sldIdLst>
  <p:sldSz cx="9144000" cy="6858000" type="screen4x3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928">
          <p15:clr>
            <a:srgbClr val="A4A3A4"/>
          </p15:clr>
        </p15:guide>
        <p15:guide id="2" pos="2209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A50021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 horzBarState="maximized">
    <p:restoredLeft sz="13947" autoAdjust="0"/>
    <p:restoredTop sz="46595" autoAdjust="0"/>
  </p:normalViewPr>
  <p:slideViewPr>
    <p:cSldViewPr>
      <p:cViewPr varScale="1">
        <p:scale>
          <a:sx n="73" d="100"/>
          <a:sy n="73" d="100"/>
        </p:scale>
        <p:origin x="-135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>
        <p:scale>
          <a:sx n="75" d="100"/>
          <a:sy n="75" d="100"/>
        </p:scale>
        <p:origin x="-1404" y="-72"/>
      </p:cViewPr>
      <p:guideLst>
        <p:guide orient="horz" pos="2928"/>
        <p:guide pos="2209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303847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37" tIns="46219" rIns="92437" bIns="46219" numCol="1" anchor="t" anchorCtr="0" compatLnSpc="1">
            <a:prstTxWarp prst="textNoShape">
              <a:avLst/>
            </a:prstTxWarp>
          </a:bodyPr>
          <a:lstStyle>
            <a:lvl1pPr algn="l" defTabSz="874713">
              <a:defRPr sz="120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 bwMode="auto">
          <a:xfrm>
            <a:off x="3970338" y="0"/>
            <a:ext cx="303847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37" tIns="46219" rIns="92437" bIns="46219" numCol="1" anchor="t" anchorCtr="0" compatLnSpc="1">
            <a:prstTxWarp prst="textNoShape">
              <a:avLst/>
            </a:prstTxWarp>
          </a:bodyPr>
          <a:lstStyle>
            <a:lvl1pPr algn="r" defTabSz="874713">
              <a:defRPr sz="1200"/>
            </a:lvl1pPr>
          </a:lstStyle>
          <a:p>
            <a:pPr>
              <a:defRPr/>
            </a:pPr>
            <a:fld id="{BA6869BE-FFFA-49E0-8887-B757E52E94B5}" type="datetimeFigureOut">
              <a:rPr lang="en-US"/>
              <a:pPr>
                <a:defRPr/>
              </a:pPr>
              <a:t>7/16/2014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 bwMode="auto">
          <a:xfrm>
            <a:off x="0" y="8831263"/>
            <a:ext cx="303847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37" tIns="46219" rIns="92437" bIns="46219" numCol="1" anchor="b" anchorCtr="0" compatLnSpc="1">
            <a:prstTxWarp prst="textNoShape">
              <a:avLst/>
            </a:prstTxWarp>
          </a:bodyPr>
          <a:lstStyle>
            <a:lvl1pPr algn="l" defTabSz="874713">
              <a:defRPr sz="120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 bwMode="auto">
          <a:xfrm>
            <a:off x="3970338" y="8831263"/>
            <a:ext cx="303847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37" tIns="46219" rIns="92437" bIns="46219" numCol="1" anchor="b" anchorCtr="0" compatLnSpc="1">
            <a:prstTxWarp prst="textNoShape">
              <a:avLst/>
            </a:prstTxWarp>
          </a:bodyPr>
          <a:lstStyle>
            <a:lvl1pPr algn="r" defTabSz="874713">
              <a:defRPr sz="1200"/>
            </a:lvl1pPr>
          </a:lstStyle>
          <a:p>
            <a:pPr>
              <a:defRPr/>
            </a:pPr>
            <a:fld id="{0038E8EF-2771-4225-8DEF-7135626B9B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252664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37" tIns="46219" rIns="92437" bIns="46219" numCol="1" anchor="t" anchorCtr="0" compatLnSpc="1">
            <a:prstTxWarp prst="textNoShape">
              <a:avLst/>
            </a:prstTxWarp>
          </a:bodyPr>
          <a:lstStyle>
            <a:lvl1pPr algn="l" defTabSz="874713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338" y="0"/>
            <a:ext cx="303847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37" tIns="46219" rIns="92437" bIns="46219" numCol="1" anchor="t" anchorCtr="0" compatLnSpc="1">
            <a:prstTxWarp prst="textNoShape">
              <a:avLst/>
            </a:prstTxWarp>
          </a:bodyPr>
          <a:lstStyle>
            <a:lvl1pPr algn="r" defTabSz="874713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8500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675" y="4416425"/>
            <a:ext cx="5607050" cy="418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37" tIns="46219" rIns="92437" bIns="4621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31263"/>
            <a:ext cx="303847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37" tIns="46219" rIns="92437" bIns="46219" numCol="1" anchor="b" anchorCtr="0" compatLnSpc="1">
            <a:prstTxWarp prst="textNoShape">
              <a:avLst/>
            </a:prstTxWarp>
          </a:bodyPr>
          <a:lstStyle>
            <a:lvl1pPr algn="l" defTabSz="874713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338" y="8831263"/>
            <a:ext cx="303847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37" tIns="46219" rIns="92437" bIns="46219" numCol="1" anchor="b" anchorCtr="0" compatLnSpc="1">
            <a:prstTxWarp prst="textNoShape">
              <a:avLst/>
            </a:prstTxWarp>
          </a:bodyPr>
          <a:lstStyle>
            <a:lvl1pPr algn="r" defTabSz="874713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C66C5E8D-5B3C-4667-BECA-7B330A45B8E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5417142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CD75B65-D5B0-40B6-8BAD-8BCFC9BF5856}" type="slidenum">
              <a:rPr lang="en-US" smtClean="0">
                <a:latin typeface="Arial" charset="0"/>
              </a:rPr>
              <a:pPr/>
              <a:t>1</a:t>
            </a:fld>
            <a:endParaRPr lang="en-US" smtClean="0">
              <a:latin typeface="Arial" charset="0"/>
            </a:endParaRPr>
          </a:p>
        </p:txBody>
      </p:sp>
      <p:sp>
        <p:nvSpPr>
          <p:cNvPr id="23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xmlns="" val="16444721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BBD41D3-00F5-4CF0-8ABE-A08F11929DB6}" type="slidenum">
              <a:rPr lang="en-US" smtClean="0">
                <a:latin typeface="Arial" charset="0"/>
              </a:rPr>
              <a:pPr/>
              <a:t>2</a:t>
            </a:fld>
            <a:endParaRPr lang="en-US" smtClean="0">
              <a:latin typeface="Arial" charset="0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xmlns="" val="15708356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9397EBF-FD73-419C-80A7-5EF71AD37C9C}" type="slidenum">
              <a:rPr lang="en-US" smtClean="0">
                <a:latin typeface="Arial" charset="0"/>
              </a:rPr>
              <a:pPr/>
              <a:t>3</a:t>
            </a:fld>
            <a:endParaRPr lang="en-US" smtClean="0">
              <a:latin typeface="Arial" charset="0"/>
            </a:endParaRPr>
          </a:p>
        </p:txBody>
      </p:sp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1475"/>
          </a:xfrm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xmlns="" val="22504067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77F1A01-9E88-443A-A8CE-DC7604962FD8}" type="slidenum">
              <a:rPr lang="en-US" smtClean="0">
                <a:latin typeface="Arial" charset="0"/>
              </a:rPr>
              <a:pPr/>
              <a:t>4</a:t>
            </a:fld>
            <a:endParaRPr lang="en-US" smtClean="0">
              <a:latin typeface="Arial" charset="0"/>
            </a:endParaRPr>
          </a:p>
        </p:txBody>
      </p:sp>
      <p:sp>
        <p:nvSpPr>
          <p:cNvPr id="29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1475"/>
          </a:xfrm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xmlns="" val="42896718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7"/>
          <p:cNvSpPr txBox="1">
            <a:spLocks noGrp="1" noChangeArrowheads="1"/>
          </p:cNvSpPr>
          <p:nvPr/>
        </p:nvSpPr>
        <p:spPr bwMode="auto">
          <a:xfrm>
            <a:off x="3970338" y="8831263"/>
            <a:ext cx="303847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437" tIns="46219" rIns="92437" bIns="46219" anchor="b"/>
          <a:lstStyle/>
          <a:p>
            <a:pPr algn="r" defTabSz="874713"/>
            <a:fld id="{D29EB426-80A7-4090-8814-72B6390142EE}" type="slidenum">
              <a:rPr lang="en-US" sz="1200">
                <a:latin typeface="Arial" charset="0"/>
              </a:rPr>
              <a:pPr algn="r" defTabSz="874713"/>
              <a:t>5</a:t>
            </a:fld>
            <a:endParaRPr lang="en-US" sz="1200">
              <a:latin typeface="Arial" charset="0"/>
            </a:endParaRPr>
          </a:p>
        </p:txBody>
      </p:sp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xmlns="" val="33954504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1F8D16A-935E-42EE-A8FE-C47F6D80724E}" type="slidenum">
              <a:rPr lang="en-US" smtClean="0">
                <a:latin typeface="Arial" charset="0"/>
              </a:rPr>
              <a:pPr/>
              <a:t>6</a:t>
            </a:fld>
            <a:endParaRPr lang="en-US" smtClean="0">
              <a:latin typeface="Arial" charset="0"/>
            </a:endParaRPr>
          </a:p>
        </p:txBody>
      </p:sp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xmlns="" val="32623735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7"/>
          <p:cNvSpPr txBox="1">
            <a:spLocks noGrp="1" noChangeArrowheads="1"/>
          </p:cNvSpPr>
          <p:nvPr/>
        </p:nvSpPr>
        <p:spPr bwMode="auto">
          <a:xfrm>
            <a:off x="3970338" y="8831263"/>
            <a:ext cx="303847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437" tIns="46219" rIns="92437" bIns="46219" anchor="b"/>
          <a:lstStyle/>
          <a:p>
            <a:pPr algn="r" defTabSz="874713"/>
            <a:fld id="{DEB20400-6964-47BE-A68A-A0B57B33A7D3}" type="slidenum">
              <a:rPr lang="en-US" sz="1200">
                <a:latin typeface="Arial" charset="0"/>
              </a:rPr>
              <a:pPr algn="r" defTabSz="874713"/>
              <a:t>7</a:t>
            </a:fld>
            <a:endParaRPr lang="en-US" sz="1200">
              <a:latin typeface="Arial" charset="0"/>
            </a:endParaRPr>
          </a:p>
        </p:txBody>
      </p:sp>
      <p:sp>
        <p:nvSpPr>
          <p:cNvPr id="44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1475"/>
          </a:xfrm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xmlns="" val="4255175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446" tIns="46223" rIns="92446" bIns="46223" anchor="b"/>
          <a:lstStyle/>
          <a:p>
            <a:pPr algn="r" defTabSz="923925"/>
            <a:fld id="{B6DEBD2A-7BF7-4F91-8860-2425EB071187}" type="slidenum">
              <a:rPr lang="en-US" sz="1200">
                <a:latin typeface="Arial" charset="0"/>
              </a:rPr>
              <a:pPr algn="r" defTabSz="923925"/>
              <a:t>8</a:t>
            </a:fld>
            <a:endParaRPr lang="en-US" sz="1200">
              <a:latin typeface="Arial" charset="0"/>
            </a:endParaRPr>
          </a:p>
        </p:txBody>
      </p:sp>
      <p:sp>
        <p:nvSpPr>
          <p:cNvPr id="50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1100" y="696913"/>
            <a:ext cx="4648200" cy="3486150"/>
          </a:xfrm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01675" y="4416425"/>
            <a:ext cx="5608638" cy="4183063"/>
          </a:xfrm>
          <a:noFill/>
          <a:ln/>
        </p:spPr>
        <p:txBody>
          <a:bodyPr lIns="92446" tIns="46223" rIns="92446" bIns="46223"/>
          <a:lstStyle/>
          <a:p>
            <a:pPr eaLnBrk="1" hangingPunct="1"/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xmlns="" val="24566426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6098BBA-A531-4824-9DA3-14BD1A4A48AF}" type="slidenum">
              <a:rPr lang="en-US" smtClean="0">
                <a:latin typeface="Arial" charset="0"/>
              </a:rPr>
              <a:pPr/>
              <a:t>9</a:t>
            </a:fld>
            <a:endParaRPr lang="en-US" smtClean="0">
              <a:latin typeface="Arial" charset="0"/>
            </a:endParaRPr>
          </a:p>
        </p:txBody>
      </p:sp>
      <p:sp>
        <p:nvSpPr>
          <p:cNvPr id="542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xmlns="" val="1531521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44A1B7A-E2CD-4973-86A8-F671605F1AE8}" type="slidenum">
              <a:rPr lang="en-US" smtClean="0">
                <a:latin typeface="Arial" charset="0"/>
              </a:rPr>
              <a:pPr/>
              <a:t>10</a:t>
            </a:fld>
            <a:endParaRPr lang="en-US" smtClean="0">
              <a:latin typeface="Arial" charset="0"/>
            </a:endParaRPr>
          </a:p>
        </p:txBody>
      </p:sp>
      <p:sp>
        <p:nvSpPr>
          <p:cNvPr id="563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xmlns="" val="40304033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9D7861C-2ED7-4F2D-8EEA-E9C8181279FF}" type="slidenum">
              <a:rPr lang="en-US" smtClean="0">
                <a:latin typeface="Arial" charset="0"/>
              </a:rPr>
              <a:pPr/>
              <a:t>11</a:t>
            </a:fld>
            <a:endParaRPr lang="en-US" smtClean="0">
              <a:latin typeface="Arial" charset="0"/>
            </a:endParaRPr>
          </a:p>
        </p:txBody>
      </p:sp>
      <p:sp>
        <p:nvSpPr>
          <p:cNvPr id="583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xmlns="" val="41994804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49BC2B-5C7A-4850-AE9A-C302A6B904EB}" type="slidenum">
              <a:rPr lang="en-US" smtClean="0">
                <a:latin typeface="Arial" charset="0"/>
              </a:rPr>
              <a:pPr/>
              <a:t>12</a:t>
            </a:fld>
            <a:endParaRPr lang="en-US" smtClean="0">
              <a:latin typeface="Arial" charset="0"/>
            </a:endParaRPr>
          </a:p>
        </p:txBody>
      </p:sp>
      <p:sp>
        <p:nvSpPr>
          <p:cNvPr id="62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xmlns="" val="365936702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13D98D5-7F49-4082-B607-71777EB4275E}" type="slidenum">
              <a:rPr lang="en-US" smtClean="0">
                <a:latin typeface="Arial" charset="0"/>
              </a:rPr>
              <a:pPr/>
              <a:t>13</a:t>
            </a:fld>
            <a:endParaRPr lang="en-US" smtClean="0">
              <a:latin typeface="Arial" charset="0"/>
            </a:endParaRPr>
          </a:p>
        </p:txBody>
      </p:sp>
      <p:sp>
        <p:nvSpPr>
          <p:cNvPr id="645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xmlns="" val="14190443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02E70AE-9463-413E-B051-26F723D29D6E}" type="slidenum">
              <a:rPr lang="en-US" smtClean="0">
                <a:latin typeface="Arial" charset="0"/>
              </a:rPr>
              <a:pPr/>
              <a:t>14</a:t>
            </a:fld>
            <a:endParaRPr lang="en-US" smtClean="0">
              <a:latin typeface="Arial" charset="0"/>
            </a:endParaRPr>
          </a:p>
        </p:txBody>
      </p:sp>
      <p:sp>
        <p:nvSpPr>
          <p:cNvPr id="66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xmlns="" val="33731808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AD59927-798E-4CB3-9CB3-48BC99D52A26}" type="slidenum">
              <a:rPr lang="en-US" smtClean="0">
                <a:latin typeface="Arial" charset="0"/>
              </a:rPr>
              <a:pPr/>
              <a:t>15</a:t>
            </a:fld>
            <a:endParaRPr lang="en-US" smtClean="0">
              <a:latin typeface="Arial" charset="0"/>
            </a:endParaRPr>
          </a:p>
        </p:txBody>
      </p:sp>
      <p:sp>
        <p:nvSpPr>
          <p:cNvPr id="686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xmlns="" val="415499153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8BFE62D-05B6-4404-94DE-90A95C37C0D3}" type="slidenum">
              <a:rPr lang="en-US" smtClean="0">
                <a:latin typeface="Arial" charset="0"/>
              </a:rPr>
              <a:pPr/>
              <a:t>16</a:t>
            </a:fld>
            <a:endParaRPr lang="en-US" smtClean="0">
              <a:latin typeface="Arial" charset="0"/>
            </a:endParaRPr>
          </a:p>
        </p:txBody>
      </p:sp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xmlns="" val="32137710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7010400" y="0"/>
            <a:ext cx="2133600" cy="6858000"/>
          </a:xfrm>
          <a:prstGeom prst="rect">
            <a:avLst/>
          </a:prstGeom>
          <a:solidFill>
            <a:srgbClr val="D9E3BB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CA"/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0" y="6248400"/>
            <a:ext cx="9144000" cy="609600"/>
          </a:xfrm>
          <a:prstGeom prst="rect">
            <a:avLst/>
          </a:prstGeom>
          <a:solidFill>
            <a:srgbClr val="0066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CA"/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838200" y="228600"/>
            <a:ext cx="6096000" cy="159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31" tIns="45715" rIns="91431" bIns="45715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9600" i="1">
                <a:solidFill>
                  <a:srgbClr val="BBB7CD"/>
                </a:solidFill>
              </a:rPr>
              <a:t>Chapter</a:t>
            </a: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76200" y="2590800"/>
            <a:ext cx="9067800" cy="3733800"/>
          </a:xfrm>
          <a:prstGeom prst="rect">
            <a:avLst/>
          </a:prstGeom>
          <a:gradFill rotWithShape="1">
            <a:gsLst>
              <a:gs pos="0">
                <a:srgbClr val="F1E7CD"/>
              </a:gs>
              <a:gs pos="50000">
                <a:srgbClr val="F1E7CD">
                  <a:gamma/>
                  <a:tint val="0"/>
                  <a:invGamma/>
                </a:srgbClr>
              </a:gs>
              <a:gs pos="100000">
                <a:srgbClr val="F1E7CD"/>
              </a:gs>
            </a:gsLst>
            <a:lin ang="5400000" scaled="1"/>
          </a:gradFill>
          <a:ln w="50800">
            <a:noFill/>
            <a:miter lim="800000"/>
            <a:headEnd/>
            <a:tailEnd/>
          </a:ln>
          <a:effectLst>
            <a:outerShdw dist="45791" dir="2021404" algn="ctr" rotWithShape="0">
              <a:schemeClr val="bg2"/>
            </a:outerShdw>
          </a:effectLst>
        </p:spPr>
        <p:txBody>
          <a:bodyPr wrap="none" anchor="ctr"/>
          <a:lstStyle/>
          <a:p>
            <a:pPr algn="ctr">
              <a:defRPr/>
            </a:pPr>
            <a:endParaRPr lang="en-CA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5029200" y="0"/>
            <a:ext cx="18288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31" tIns="45715" rIns="91431" bIns="45715" anchor="ctr"/>
          <a:lstStyle/>
          <a:p>
            <a:pPr>
              <a:defRPr/>
            </a:pPr>
            <a:endParaRPr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838200" y="6477000"/>
            <a:ext cx="26670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lIns="91431" tIns="45715" rIns="91431" bIns="45715"/>
          <a:lstStyle/>
          <a:p>
            <a:pPr eaLnBrk="0" hangingPunct="0">
              <a:spcBef>
                <a:spcPct val="50000"/>
              </a:spcBef>
              <a:defRPr/>
            </a:pPr>
            <a:r>
              <a:rPr lang="en-US" sz="1400" b="1" i="1">
                <a:solidFill>
                  <a:srgbClr val="F6F2EA"/>
                </a:solidFill>
                <a:latin typeface="Book Antiqua" pitchFamily="18" charset="0"/>
              </a:rPr>
              <a:t>McGraw-Hill Ryerson</a:t>
            </a: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3581400" y="6477000"/>
            <a:ext cx="54102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lIns="91431" tIns="45715" rIns="91431" bIns="45715"/>
          <a:lstStyle/>
          <a:p>
            <a:pPr algn="r" eaLnBrk="0" hangingPunct="0">
              <a:spcBef>
                <a:spcPct val="50000"/>
              </a:spcBef>
              <a:defRPr/>
            </a:pPr>
            <a:r>
              <a:rPr lang="en-US" sz="1200" b="1" i="1">
                <a:solidFill>
                  <a:schemeClr val="bg1"/>
                </a:solidFill>
                <a:latin typeface="Book Antiqua" pitchFamily="18" charset="0"/>
              </a:rPr>
              <a:t>Copyright</a:t>
            </a:r>
            <a:r>
              <a:rPr lang="en-US" sz="120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en-US" sz="1200" b="1" i="1">
                <a:solidFill>
                  <a:schemeClr val="bg1"/>
                </a:solidFill>
                <a:latin typeface="Book Antiqua" pitchFamily="18" charset="0"/>
              </a:rPr>
              <a:t>© 2010 McGraw-Hill Ryerson Limited</a:t>
            </a: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0" y="0"/>
            <a:ext cx="533400" cy="68580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CA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990600" y="1905000"/>
            <a:ext cx="3962400" cy="152400"/>
          </a:xfrm>
          <a:prstGeom prst="rect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CA"/>
          </a:p>
        </p:txBody>
      </p:sp>
      <p:sp>
        <p:nvSpPr>
          <p:cNvPr id="13" name="Line 12"/>
          <p:cNvSpPr>
            <a:spLocks noChangeShapeType="1"/>
          </p:cNvSpPr>
          <p:nvPr/>
        </p:nvSpPr>
        <p:spPr bwMode="auto">
          <a:xfrm>
            <a:off x="0" y="2590800"/>
            <a:ext cx="9144000" cy="0"/>
          </a:xfrm>
          <a:prstGeom prst="line">
            <a:avLst/>
          </a:prstGeom>
          <a:noFill/>
          <a:ln w="50800">
            <a:solidFill>
              <a:srgbClr val="003366"/>
            </a:solidFill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en-CA"/>
          </a:p>
        </p:txBody>
      </p:sp>
      <p:sp>
        <p:nvSpPr>
          <p:cNvPr id="14" name="Line 13"/>
          <p:cNvSpPr>
            <a:spLocks noChangeShapeType="1"/>
          </p:cNvSpPr>
          <p:nvPr/>
        </p:nvSpPr>
        <p:spPr bwMode="auto">
          <a:xfrm rot="16200000">
            <a:off x="5791200" y="1295400"/>
            <a:ext cx="2590800" cy="0"/>
          </a:xfrm>
          <a:prstGeom prst="line">
            <a:avLst/>
          </a:prstGeom>
          <a:noFill/>
          <a:ln w="50800">
            <a:solidFill>
              <a:srgbClr val="003366"/>
            </a:solidFill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en-CA"/>
          </a:p>
        </p:txBody>
      </p:sp>
      <p:pic>
        <p:nvPicPr>
          <p:cNvPr id="15" name="Picture 15" descr="ROSS_0070969760_72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7207250" y="0"/>
            <a:ext cx="193675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4758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2895600"/>
            <a:ext cx="6781800" cy="2819400"/>
          </a:xfrm>
          <a:effectLst>
            <a:outerShdw dist="45791" dir="8778596" algn="ctr" rotWithShape="0">
              <a:schemeClr val="bg1">
                <a:alpha val="50000"/>
              </a:schemeClr>
            </a:outerShdw>
          </a:effectLst>
        </p:spPr>
        <p:txBody>
          <a:bodyPr tIns="45715" anchor="ctr" anchorCtr="1"/>
          <a:lstStyle>
            <a:lvl1pPr marL="0" indent="0" algn="ctr">
              <a:defRPr sz="4400">
                <a:solidFill>
                  <a:srgbClr val="003366"/>
                </a:solidFill>
                <a:latin typeface="Times New Roman" pitchFamily="18" charset="0"/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4766" name="Rectangle 14"/>
          <p:cNvSpPr>
            <a:spLocks noGrp="1" noChangeArrowheads="1"/>
          </p:cNvSpPr>
          <p:nvPr>
            <p:ph type="ctrTitle" sz="quarter"/>
          </p:nvPr>
        </p:nvSpPr>
        <p:spPr>
          <a:xfrm>
            <a:off x="5105400" y="228600"/>
            <a:ext cx="1676400" cy="1676400"/>
          </a:xfrm>
        </p:spPr>
        <p:txBody>
          <a:bodyPr/>
          <a:lstStyle>
            <a:lvl1pPr>
              <a:defRPr sz="16000" i="1">
                <a:solidFill>
                  <a:schemeClr val="accent2"/>
                </a:solidFill>
                <a:latin typeface="Times New Roman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11-</a:t>
            </a:r>
            <a:fld id="{7824E269-47A8-4259-B3D3-B6681A9A5BF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11-</a:t>
            </a:r>
            <a:fld id="{BEE0F946-C429-4D92-9BCF-9661D6E0B5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447800"/>
            <a:ext cx="4076700" cy="4953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38700" y="1447800"/>
            <a:ext cx="4076700" cy="4953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11-</a:t>
            </a:r>
            <a:fld id="{5FE2E539-8C9D-4111-94DA-2FA9AA38BB1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11-</a:t>
            </a:r>
            <a:fld id="{E326F3E6-8B12-4854-B150-F79210B24EB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11-</a:t>
            </a:r>
            <a:fld id="{DB748942-FC33-43FC-A895-B4F56893C6B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11-</a:t>
            </a:r>
            <a:fld id="{8B725E4A-9D28-4C93-8D67-2216F03694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11-</a:t>
            </a:r>
            <a:fld id="{B9FEC899-FECC-40AB-BC78-91899EF95A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11-</a:t>
            </a:r>
            <a:fld id="{BDC6CBA2-CA6D-4D52-AFF0-477390FAC05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11-</a:t>
            </a:r>
            <a:fld id="{94906847-CC7E-4C50-A52C-935102FE5F4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19900" y="76200"/>
            <a:ext cx="2095500" cy="6324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76200"/>
            <a:ext cx="6134100" cy="6324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11-</a:t>
            </a:r>
            <a:fld id="{7B89AECF-DEB8-45B9-AE7B-51DAB0335D1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76200"/>
            <a:ext cx="8382000" cy="1219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447800"/>
            <a:ext cx="8305800" cy="4953000"/>
          </a:xfrm>
        </p:spPr>
        <p:txBody>
          <a:bodyPr/>
          <a:lstStyle/>
          <a:p>
            <a:pPr lvl="0"/>
            <a:endParaRPr lang="en-CA" noProof="0" smtClean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11-</a:t>
            </a:r>
            <a:fld id="{910EC2CE-24FE-467D-819C-E0B68324F25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0">
          <a:gsLst>
            <a:gs pos="0">
              <a:srgbClr val="FFFFFF"/>
            </a:gs>
            <a:gs pos="100000">
              <a:srgbClr val="F1E7CD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ChangeArrowheads="1"/>
          </p:cNvSpPr>
          <p:nvPr/>
        </p:nvSpPr>
        <p:spPr bwMode="auto">
          <a:xfrm>
            <a:off x="0" y="0"/>
            <a:ext cx="9144000" cy="1371600"/>
          </a:xfrm>
          <a:prstGeom prst="rect">
            <a:avLst/>
          </a:prstGeom>
          <a:gradFill rotWithShape="1">
            <a:gsLst>
              <a:gs pos="0">
                <a:srgbClr val="D9E3BB"/>
              </a:gs>
              <a:gs pos="50000">
                <a:srgbClr val="D9E3BB">
                  <a:gamma/>
                  <a:tint val="0"/>
                  <a:invGamma/>
                </a:srgbClr>
              </a:gs>
              <a:gs pos="100000">
                <a:srgbClr val="D9E3BB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CA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76200"/>
            <a:ext cx="83820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1" tIns="45715" rIns="91431" bIns="4571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447800"/>
            <a:ext cx="8305800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1" tIns="91431" rIns="91431" bIns="4571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73733" name="Rectangle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34200" y="65341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1" tIns="45715" rIns="91431" bIns="45715" numCol="1" anchor="t" anchorCtr="0" compatLnSpc="1">
            <a:prstTxWarp prst="textNoShape">
              <a:avLst/>
            </a:prstTxWarp>
          </a:bodyPr>
          <a:lstStyle>
            <a:lvl1pPr algn="r">
              <a:defRPr sz="1400" b="1">
                <a:solidFill>
                  <a:srgbClr val="C84300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/>
              <a:t>11-</a:t>
            </a:r>
            <a:fld id="{7E30692F-A0EB-42CF-AA9F-0AE2625231B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3734" name="Rectangle 6"/>
          <p:cNvSpPr>
            <a:spLocks noChangeArrowheads="1"/>
          </p:cNvSpPr>
          <p:nvPr/>
        </p:nvSpPr>
        <p:spPr bwMode="auto">
          <a:xfrm rot="-5400000">
            <a:off x="-3124200" y="3124200"/>
            <a:ext cx="6858000" cy="609600"/>
          </a:xfrm>
          <a:prstGeom prst="rect">
            <a:avLst/>
          </a:prstGeom>
          <a:solidFill>
            <a:srgbClr val="0066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CA"/>
          </a:p>
        </p:txBody>
      </p:sp>
      <p:sp>
        <p:nvSpPr>
          <p:cNvPr id="73735" name="Line 7"/>
          <p:cNvSpPr>
            <a:spLocks noChangeShapeType="1"/>
          </p:cNvSpPr>
          <p:nvPr/>
        </p:nvSpPr>
        <p:spPr bwMode="auto">
          <a:xfrm rot="-5400000">
            <a:off x="-2819400" y="3429000"/>
            <a:ext cx="6858000" cy="0"/>
          </a:xfrm>
          <a:prstGeom prst="line">
            <a:avLst/>
          </a:prstGeom>
          <a:noFill/>
          <a:ln w="50800">
            <a:solidFill>
              <a:srgbClr val="003366"/>
            </a:solidFill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en-CA"/>
          </a:p>
        </p:txBody>
      </p:sp>
      <p:sp>
        <p:nvSpPr>
          <p:cNvPr id="73736" name="Line 8"/>
          <p:cNvSpPr>
            <a:spLocks noChangeShapeType="1"/>
          </p:cNvSpPr>
          <p:nvPr/>
        </p:nvSpPr>
        <p:spPr bwMode="auto">
          <a:xfrm>
            <a:off x="0" y="1371600"/>
            <a:ext cx="9144000" cy="0"/>
          </a:xfrm>
          <a:prstGeom prst="line">
            <a:avLst/>
          </a:prstGeom>
          <a:noFill/>
          <a:ln w="101600">
            <a:solidFill>
              <a:srgbClr val="FFFF99"/>
            </a:solidFill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6" r:id="rId2"/>
    <p:sldLayoutId id="2147483665" r:id="rId3"/>
    <p:sldLayoutId id="2147483664" r:id="rId4"/>
    <p:sldLayoutId id="2147483663" r:id="rId5"/>
    <p:sldLayoutId id="2147483662" r:id="rId6"/>
    <p:sldLayoutId id="2147483661" r:id="rId7"/>
    <p:sldLayoutId id="2147483660" r:id="rId8"/>
    <p:sldLayoutId id="2147483659" r:id="rId9"/>
    <p:sldLayoutId id="2147483658" r:id="rId10"/>
    <p:sldLayoutId id="2147483657" r:id="rId11"/>
    <p:sldLayoutId id="2147483656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3366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3366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3366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3366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3366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003366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003366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003366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003366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C84300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4538" indent="-287338" algn="l" rtl="0" eaLnBrk="0" fontAlgn="base" hangingPunct="0">
        <a:spcBef>
          <a:spcPct val="20000"/>
        </a:spcBef>
        <a:spcAft>
          <a:spcPct val="0"/>
        </a:spcAft>
        <a:buClr>
          <a:srgbClr val="4F84A1"/>
        </a:buClr>
        <a:buChar char="•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A8CD97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4F84A1"/>
        </a:buClr>
        <a:buFont typeface="Arial" charset="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CDA46D"/>
        </a:buClr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rgbClr val="CDA46D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rgbClr val="CDA46D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rgbClr val="CDA46D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rgbClr val="CDA46D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447800"/>
            <a:ext cx="7772400" cy="4711700"/>
          </a:xfrm>
        </p:spPr>
        <p:txBody>
          <a:bodyPr/>
          <a:lstStyle/>
          <a:p>
            <a:pPr algn="ctr">
              <a:spcBef>
                <a:spcPct val="0"/>
              </a:spcBef>
              <a:defRPr/>
            </a:pPr>
            <a:r>
              <a:rPr lang="en-US" sz="7200" b="1" cap="all" dirty="0" smtClean="0">
                <a:solidFill>
                  <a:srgbClr val="003366"/>
                </a:solidFill>
                <a:latin typeface="+mj-lt"/>
                <a:ea typeface="+mj-ea"/>
                <a:cs typeface="+mj-cs"/>
              </a:rPr>
              <a:t>Project Analysis and Evaluation</a:t>
            </a:r>
          </a:p>
          <a:p>
            <a:pPr algn="ctr">
              <a:spcBef>
                <a:spcPct val="0"/>
              </a:spcBef>
              <a:defRPr/>
            </a:pPr>
            <a:r>
              <a:rPr lang="en-US" sz="8800" b="1" cap="all" dirty="0" smtClean="0">
                <a:solidFill>
                  <a:srgbClr val="003366"/>
                </a:solidFill>
                <a:latin typeface="+mj-lt"/>
                <a:ea typeface="+mj-ea"/>
                <a:cs typeface="+mj-cs"/>
              </a:rPr>
              <a:t>Ch 11</a:t>
            </a:r>
            <a:endParaRPr lang="en-CA" sz="2400" b="1" cap="all" dirty="0" smtClean="0">
              <a:solidFill>
                <a:srgbClr val="003366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11-</a:t>
            </a:r>
            <a:fld id="{AF18F71C-6A1D-4F42-8112-4C644CC8976D}" type="slidenum">
              <a:rPr lang="en-US" smtClean="0"/>
              <a:pPr>
                <a:defRPr/>
              </a:pPr>
              <a:t>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11-</a:t>
            </a:r>
            <a:fld id="{9D2928F6-43C6-44AE-915F-40F06589579D}" type="slidenum">
              <a:rPr lang="en-US"/>
              <a:pPr>
                <a:defRPr/>
              </a:pPr>
              <a:t>1</a:t>
            </a:fld>
            <a:endParaRPr lang="en-US"/>
          </a:p>
        </p:txBody>
      </p:sp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Key Concepts and Skills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Understand and be able to do </a:t>
            </a:r>
            <a:r>
              <a:rPr lang="en-US" b="1" smtClean="0">
                <a:solidFill>
                  <a:srgbClr val="FF0000"/>
                </a:solidFill>
              </a:rPr>
              <a:t>scenario</a:t>
            </a:r>
            <a:r>
              <a:rPr lang="en-US" smtClean="0">
                <a:solidFill>
                  <a:srgbClr val="FF0000"/>
                </a:solidFill>
              </a:rPr>
              <a:t> and </a:t>
            </a:r>
            <a:r>
              <a:rPr lang="en-US" b="1" smtClean="0">
                <a:solidFill>
                  <a:srgbClr val="FF0000"/>
                </a:solidFill>
              </a:rPr>
              <a:t>sensitivity analysis</a:t>
            </a:r>
          </a:p>
          <a:p>
            <a:pPr eaLnBrk="1" hangingPunct="1"/>
            <a:r>
              <a:rPr lang="en-US" smtClean="0"/>
              <a:t>Know how to determine and interpret the </a:t>
            </a:r>
            <a:r>
              <a:rPr lang="en-US" b="1" smtClean="0">
                <a:solidFill>
                  <a:srgbClr val="FF0000"/>
                </a:solidFill>
              </a:rPr>
              <a:t>Accounting break-even</a:t>
            </a:r>
            <a:r>
              <a:rPr lang="en-US" smtClean="0">
                <a:solidFill>
                  <a:srgbClr val="FF0000"/>
                </a:solidFill>
              </a:rPr>
              <a:t> </a:t>
            </a:r>
            <a:r>
              <a:rPr lang="en-US" smtClean="0"/>
              <a:t>point,  </a:t>
            </a:r>
            <a:r>
              <a:rPr lang="en-US" b="1" smtClean="0">
                <a:solidFill>
                  <a:srgbClr val="FF0000"/>
                </a:solidFill>
              </a:rPr>
              <a:t>cash, accounting</a:t>
            </a:r>
            <a:r>
              <a:rPr lang="en-US" smtClean="0"/>
              <a:t> and </a:t>
            </a:r>
            <a:r>
              <a:rPr lang="en-US" b="1" smtClean="0">
                <a:solidFill>
                  <a:srgbClr val="FF0000"/>
                </a:solidFill>
              </a:rPr>
              <a:t>financial break-even points</a:t>
            </a:r>
          </a:p>
          <a:p>
            <a:pPr eaLnBrk="1" hangingPunct="1"/>
            <a:r>
              <a:rPr lang="en-US" smtClean="0"/>
              <a:t>Understand how the </a:t>
            </a:r>
            <a:r>
              <a:rPr lang="en-US" b="1" smtClean="0">
                <a:solidFill>
                  <a:srgbClr val="FF0000"/>
                </a:solidFill>
              </a:rPr>
              <a:t>degree of operating leverage</a:t>
            </a:r>
            <a:r>
              <a:rPr lang="en-US" smtClean="0"/>
              <a:t> can affect the cash flows of a project</a:t>
            </a:r>
          </a:p>
          <a:p>
            <a:pPr eaLnBrk="1" hangingPunct="1"/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11-</a:t>
            </a:r>
            <a:fld id="{38BB81B9-C585-4405-9CBA-ED2CDC9F39B2}" type="slidenum">
              <a:rPr lang="en-US"/>
              <a:pPr>
                <a:defRPr/>
              </a:pPr>
              <a:t>2</a:t>
            </a:fld>
            <a:endParaRPr lang="en-US"/>
          </a:p>
        </p:txBody>
      </p:sp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Evaluating NPV Estimates 11.1 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dirty="0" smtClean="0">
                <a:solidFill>
                  <a:srgbClr val="FF0000"/>
                </a:solidFill>
              </a:rPr>
              <a:t>The NPV are just estimates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/>
              <a:t>A positive NPV is a good start – now we need to take a closer look</a:t>
            </a:r>
          </a:p>
          <a:p>
            <a:pPr lvl="1" eaLnBrk="1" hangingPunct="1">
              <a:lnSpc>
                <a:spcPct val="90000"/>
              </a:lnSpc>
            </a:pPr>
            <a:r>
              <a:rPr lang="en-US" b="1" dirty="0" smtClean="0"/>
              <a:t>Forecasting risk</a:t>
            </a:r>
            <a:r>
              <a:rPr lang="en-US" dirty="0" smtClean="0"/>
              <a:t>: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 smtClean="0"/>
              <a:t>Why do we have positive NPV?</a:t>
            </a:r>
          </a:p>
          <a:p>
            <a:pPr lvl="2" eaLnBrk="1" hangingPunct="1">
              <a:lnSpc>
                <a:spcPct val="90000"/>
              </a:lnSpc>
            </a:pPr>
            <a:r>
              <a:rPr lang="en-US" dirty="0" smtClean="0"/>
              <a:t>Good projects </a:t>
            </a:r>
          </a:p>
          <a:p>
            <a:pPr lvl="2" eaLnBrk="1" hangingPunct="1">
              <a:lnSpc>
                <a:spcPct val="90000"/>
              </a:lnSpc>
            </a:pPr>
            <a:r>
              <a:rPr lang="en-US" dirty="0" smtClean="0"/>
              <a:t>Bad estimates</a:t>
            </a:r>
          </a:p>
        </p:txBody>
      </p:sp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0" y="533400"/>
            <a:ext cx="6096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>
                <a:solidFill>
                  <a:schemeClr val="bg1"/>
                </a:solidFill>
              </a:rPr>
              <a:t>LO1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 bldLvl="2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11-</a:t>
            </a:r>
            <a:fld id="{31C3F5AB-B6B7-4722-A13C-5E99A3E0122B}" type="slidenum">
              <a:rPr lang="en-US"/>
              <a:pPr>
                <a:defRPr/>
              </a:pPr>
              <a:t>3</a:t>
            </a:fld>
            <a:endParaRPr lang="en-US"/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smtClean="0"/>
              <a:t>Scenario Analysis</a:t>
            </a:r>
            <a:r>
              <a:rPr lang="en-US" smtClean="0"/>
              <a:t> 11.2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What happens to the NPV under different cash flow scenarios?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At the very least look at:</a:t>
            </a:r>
          </a:p>
          <a:p>
            <a:pPr lvl="1" eaLnBrk="1" hangingPunct="1">
              <a:lnSpc>
                <a:spcPct val="90000"/>
              </a:lnSpc>
            </a:pPr>
            <a:r>
              <a:rPr lang="en-US" b="1" dirty="0" smtClean="0">
                <a:solidFill>
                  <a:srgbClr val="FF0000"/>
                </a:solidFill>
              </a:rPr>
              <a:t>Base case </a:t>
            </a:r>
            <a:r>
              <a:rPr lang="en-US" dirty="0" smtClean="0"/>
              <a:t> </a:t>
            </a:r>
          </a:p>
          <a:p>
            <a:pPr lvl="1" eaLnBrk="1" hangingPunct="1">
              <a:lnSpc>
                <a:spcPct val="90000"/>
              </a:lnSpc>
            </a:pPr>
            <a:r>
              <a:rPr lang="en-US" b="1" dirty="0" smtClean="0">
                <a:solidFill>
                  <a:srgbClr val="00B050"/>
                </a:solidFill>
              </a:rPr>
              <a:t>Best case </a:t>
            </a:r>
            <a:r>
              <a:rPr lang="en-US" dirty="0" smtClean="0"/>
              <a:t> </a:t>
            </a:r>
            <a:endParaRPr lang="en-US" dirty="0" smtClean="0">
              <a:solidFill>
                <a:srgbClr val="A50021"/>
              </a:solidFill>
            </a:endParaRPr>
          </a:p>
          <a:p>
            <a:pPr lvl="1" eaLnBrk="1" hangingPunct="1">
              <a:lnSpc>
                <a:spcPct val="90000"/>
              </a:lnSpc>
            </a:pPr>
            <a:r>
              <a:rPr lang="en-US" b="1" dirty="0" smtClean="0"/>
              <a:t>Worst case </a:t>
            </a:r>
            <a:endParaRPr lang="en-US" dirty="0" smtClean="0">
              <a:solidFill>
                <a:schemeClr val="accent2"/>
              </a:solidFill>
            </a:endParaRPr>
          </a:p>
        </p:txBody>
      </p:sp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0" y="533400"/>
            <a:ext cx="6096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>
                <a:solidFill>
                  <a:schemeClr val="bg1"/>
                </a:solidFill>
              </a:rPr>
              <a:t>LO1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 bldLvl="2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11-</a:t>
            </a:r>
            <a:fld id="{CECB2E30-8192-4D47-AE71-FFBEB3FBEB66}" type="slidenum">
              <a:rPr lang="en-US"/>
              <a:pPr>
                <a:defRPr/>
              </a:pPr>
              <a:t>4</a:t>
            </a:fld>
            <a:endParaRPr lang="en-US"/>
          </a:p>
        </p:txBody>
      </p:sp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New Project Example: pages 264-266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b="1" smtClean="0"/>
              <a:t>Consider the project discussed in the text</a:t>
            </a:r>
          </a:p>
          <a:p>
            <a:pPr eaLnBrk="1" hangingPunct="1"/>
            <a:r>
              <a:rPr lang="en-US" smtClean="0"/>
              <a:t>The </a:t>
            </a:r>
            <a:r>
              <a:rPr lang="en-US" u="sng" smtClean="0"/>
              <a:t>initial cost is $200,000</a:t>
            </a:r>
            <a:r>
              <a:rPr lang="en-US" smtClean="0"/>
              <a:t> and the project has </a:t>
            </a:r>
            <a:r>
              <a:rPr lang="en-US" u="sng" smtClean="0"/>
              <a:t>a 5-year life</a:t>
            </a:r>
            <a:r>
              <a:rPr lang="en-US" smtClean="0"/>
              <a:t>. There is no salvage. </a:t>
            </a:r>
            <a:r>
              <a:rPr lang="en-US" u="sng" smtClean="0"/>
              <a:t>Depreciation is straight-line,</a:t>
            </a:r>
            <a:r>
              <a:rPr lang="en-US" smtClean="0"/>
              <a:t> the required </a:t>
            </a:r>
            <a:r>
              <a:rPr lang="en-US" u="sng" smtClean="0"/>
              <a:t>return is 12%</a:t>
            </a:r>
            <a:r>
              <a:rPr lang="en-US" smtClean="0"/>
              <a:t> and the </a:t>
            </a:r>
            <a:r>
              <a:rPr lang="en-US" u="sng" smtClean="0"/>
              <a:t>tax rate is 34%</a:t>
            </a:r>
          </a:p>
          <a:p>
            <a:pPr eaLnBrk="1" hangingPunct="1"/>
            <a:r>
              <a:rPr lang="en-US" smtClean="0"/>
              <a:t>The base case NPV is 15,567</a:t>
            </a:r>
          </a:p>
        </p:txBody>
      </p:sp>
      <p:sp>
        <p:nvSpPr>
          <p:cNvPr id="28676" name="Text Box 5"/>
          <p:cNvSpPr txBox="1">
            <a:spLocks noChangeArrowheads="1"/>
          </p:cNvSpPr>
          <p:nvPr/>
        </p:nvSpPr>
        <p:spPr bwMode="auto">
          <a:xfrm>
            <a:off x="0" y="304800"/>
            <a:ext cx="609600" cy="106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>
                <a:solidFill>
                  <a:schemeClr val="bg1"/>
                </a:solidFill>
              </a:rPr>
              <a:t>LO1</a:t>
            </a:r>
          </a:p>
          <a:p>
            <a:pPr algn="ctr">
              <a:spcBef>
                <a:spcPct val="50000"/>
              </a:spcBef>
            </a:pPr>
            <a:r>
              <a:rPr lang="en-US" sz="1600" b="1">
                <a:solidFill>
                  <a:schemeClr val="bg1"/>
                </a:solidFill>
              </a:rPr>
              <a:t>&amp;</a:t>
            </a:r>
          </a:p>
          <a:p>
            <a:pPr algn="ctr">
              <a:spcBef>
                <a:spcPct val="50000"/>
              </a:spcBef>
            </a:pPr>
            <a:r>
              <a:rPr lang="en-US" sz="1600" b="1">
                <a:solidFill>
                  <a:schemeClr val="bg1"/>
                </a:solidFill>
              </a:rPr>
              <a:t>LO2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lide Number Placeholder 3"/>
          <p:cNvSpPr txBox="1">
            <a:spLocks noGrp="1"/>
          </p:cNvSpPr>
          <p:nvPr/>
        </p:nvSpPr>
        <p:spPr bwMode="auto">
          <a:xfrm>
            <a:off x="6934200" y="6534150"/>
            <a:ext cx="2133600" cy="4762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91431" tIns="45715" rIns="91431" bIns="45715"/>
          <a:lstStyle/>
          <a:p>
            <a:pPr algn="r">
              <a:defRPr/>
            </a:pPr>
            <a:r>
              <a:rPr lang="en-US" sz="1400" b="1">
                <a:solidFill>
                  <a:srgbClr val="C84300"/>
                </a:solidFill>
                <a:latin typeface="+mn-lt"/>
              </a:rPr>
              <a:t>11-</a:t>
            </a:r>
            <a:fld id="{7BF722C9-1345-40A1-9B26-B1AEF0CF58F2}" type="slidenum">
              <a:rPr lang="en-US" sz="1400" b="1">
                <a:solidFill>
                  <a:srgbClr val="C84300"/>
                </a:solidFill>
                <a:latin typeface="+mn-lt"/>
              </a:rPr>
              <a:pPr algn="r">
                <a:defRPr/>
              </a:pPr>
              <a:t>5</a:t>
            </a:fld>
            <a:endParaRPr lang="en-US" sz="1400" b="1">
              <a:solidFill>
                <a:srgbClr val="C84300"/>
              </a:solidFill>
              <a:latin typeface="+mn-lt"/>
            </a:endParaRPr>
          </a:p>
        </p:txBody>
      </p:sp>
      <p:sp>
        <p:nvSpPr>
          <p:cNvPr id="3481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Summary of Scenario Analysis</a:t>
            </a:r>
          </a:p>
        </p:txBody>
      </p:sp>
      <p:graphicFrame>
        <p:nvGraphicFramePr>
          <p:cNvPr id="2" name="Group 3"/>
          <p:cNvGraphicFramePr>
            <a:graphicFrameLocks noGrp="1"/>
          </p:cNvGraphicFramePr>
          <p:nvPr>
            <p:ph type="tbl" idx="4294967295"/>
          </p:nvPr>
        </p:nvGraphicFramePr>
        <p:xfrm>
          <a:off x="609600" y="1447800"/>
          <a:ext cx="8305800" cy="4953000"/>
        </p:xfrm>
        <a:graphic>
          <a:graphicData uri="http://schemas.openxmlformats.org/drawingml/2006/table">
            <a:tbl>
              <a:tblPr/>
              <a:tblGrid>
                <a:gridCol w="1662113"/>
                <a:gridCol w="1660525"/>
                <a:gridCol w="1660525"/>
                <a:gridCol w="1660525"/>
                <a:gridCol w="1662112"/>
              </a:tblGrid>
              <a:tr h="1238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Scenario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Net Income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Cash Flow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NPV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IRR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38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Base Case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19,800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59,800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15,567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15.1%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38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Worst Case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-15,510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24,490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-111,719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-14.4%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38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Best Case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59,730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99,730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159,504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40.9%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4843" name="Text Box 35"/>
          <p:cNvSpPr txBox="1">
            <a:spLocks noChangeArrowheads="1"/>
          </p:cNvSpPr>
          <p:nvPr/>
        </p:nvSpPr>
        <p:spPr bwMode="auto">
          <a:xfrm>
            <a:off x="0" y="533400"/>
            <a:ext cx="6096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600" b="1">
                <a:solidFill>
                  <a:schemeClr val="bg1"/>
                </a:solidFill>
              </a:rPr>
              <a:t>LO2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11-</a:t>
            </a:r>
            <a:fld id="{5A73B55B-5472-4C7D-9F27-07754D86AF34}" type="slidenum">
              <a:rPr lang="en-US"/>
              <a:pPr>
                <a:defRPr/>
              </a:pPr>
              <a:t>6</a:t>
            </a:fld>
            <a:endParaRPr lang="en-US" dirty="0"/>
          </a:p>
        </p:txBody>
      </p:sp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Sensitivity Analysis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254000" indent="-254000" eaLnBrk="1" hangingPunct="1">
              <a:lnSpc>
                <a:spcPct val="90000"/>
              </a:lnSpc>
              <a:defRPr/>
            </a:pPr>
            <a:r>
              <a:rPr lang="en-US" b="1" dirty="0" smtClean="0">
                <a:solidFill>
                  <a:schemeClr val="accent2"/>
                </a:solidFill>
              </a:rPr>
              <a:t>What happens to NPV when we </a:t>
            </a:r>
            <a:r>
              <a:rPr lang="en-US" b="1" i="1" u="sng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vary one variable at a time</a:t>
            </a:r>
          </a:p>
          <a:p>
            <a:pPr marL="254000" indent="-254000" eaLnBrk="1" hangingPunct="1">
              <a:lnSpc>
                <a:spcPct val="90000"/>
              </a:lnSpc>
              <a:defRPr/>
            </a:pPr>
            <a:r>
              <a:rPr lang="en-US" dirty="0" smtClean="0"/>
              <a:t>The greater the </a:t>
            </a:r>
            <a:r>
              <a:rPr lang="en-US" b="1" dirty="0" smtClean="0">
                <a:solidFill>
                  <a:srgbClr val="FF0000"/>
                </a:solidFill>
              </a:rPr>
              <a:t>volatility in NPV in relation to a specific variable  </a:t>
            </a:r>
            <a:r>
              <a:rPr lang="en-US" dirty="0" smtClean="0"/>
              <a:t>the larger the </a:t>
            </a:r>
            <a:r>
              <a:rPr lang="en-US" b="1" i="1" u="sng" dirty="0" smtClean="0"/>
              <a:t>forecasting risk.</a:t>
            </a:r>
            <a:endParaRPr lang="en-US" dirty="0" smtClean="0"/>
          </a:p>
        </p:txBody>
      </p:sp>
      <p:sp>
        <p:nvSpPr>
          <p:cNvPr id="36868" name="Text Box 7"/>
          <p:cNvSpPr txBox="1">
            <a:spLocks noChangeArrowheads="1"/>
          </p:cNvSpPr>
          <p:nvPr/>
        </p:nvSpPr>
        <p:spPr bwMode="auto">
          <a:xfrm>
            <a:off x="0" y="533400"/>
            <a:ext cx="6096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600" b="1">
                <a:solidFill>
                  <a:schemeClr val="bg1"/>
                </a:solidFill>
              </a:rPr>
              <a:t>LO1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/>
          <p:cNvSpPr txBox="1">
            <a:spLocks noGrp="1"/>
          </p:cNvSpPr>
          <p:nvPr/>
        </p:nvSpPr>
        <p:spPr bwMode="auto">
          <a:xfrm>
            <a:off x="6934200" y="6534150"/>
            <a:ext cx="2133600" cy="4762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91431" tIns="45715" rIns="91431" bIns="45715"/>
          <a:lstStyle/>
          <a:p>
            <a:pPr algn="r">
              <a:defRPr/>
            </a:pPr>
            <a:r>
              <a:rPr lang="en-US" sz="1400" b="1">
                <a:solidFill>
                  <a:srgbClr val="C84300"/>
                </a:solidFill>
                <a:latin typeface="+mn-lt"/>
              </a:rPr>
              <a:t>11-</a:t>
            </a:r>
            <a:fld id="{DC757088-64C1-4239-ABC4-05190F77AAC6}" type="slidenum">
              <a:rPr lang="en-US" sz="1400" b="1">
                <a:solidFill>
                  <a:srgbClr val="C84300"/>
                </a:solidFill>
                <a:latin typeface="+mn-lt"/>
              </a:rPr>
              <a:pPr algn="r">
                <a:defRPr/>
              </a:pPr>
              <a:t>7</a:t>
            </a:fld>
            <a:endParaRPr lang="en-US" sz="1400" b="1">
              <a:solidFill>
                <a:srgbClr val="C84300"/>
              </a:solidFill>
              <a:latin typeface="+mn-lt"/>
            </a:endParaRPr>
          </a:p>
        </p:txBody>
      </p:sp>
      <p:sp>
        <p:nvSpPr>
          <p:cNvPr id="4301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b="1" dirty="0" smtClean="0"/>
              <a:t>New Project 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>Example</a:t>
            </a:r>
            <a:r>
              <a:rPr lang="en-US" b="1" dirty="0" smtClean="0"/>
              <a:t>: </a:t>
            </a:r>
            <a:br>
              <a:rPr lang="en-US" b="1" dirty="0" smtClean="0"/>
            </a:br>
            <a:r>
              <a:rPr lang="en-US" b="1" dirty="0" smtClean="0"/>
              <a:t>page 267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r>
              <a:rPr lang="en-US" sz="3000" smtClean="0"/>
              <a:t>Consider the project discussed in the text</a:t>
            </a:r>
          </a:p>
          <a:p>
            <a:pPr eaLnBrk="1" hangingPunct="1"/>
            <a:r>
              <a:rPr lang="en-US" sz="3000" smtClean="0"/>
              <a:t>The </a:t>
            </a:r>
            <a:r>
              <a:rPr lang="en-US" sz="3000" smtClean="0">
                <a:solidFill>
                  <a:srgbClr val="FF0000"/>
                </a:solidFill>
              </a:rPr>
              <a:t>initial cost is $200,000 </a:t>
            </a:r>
            <a:r>
              <a:rPr lang="en-US" sz="3000" smtClean="0"/>
              <a:t>and the project has a</a:t>
            </a:r>
            <a:r>
              <a:rPr lang="en-US" sz="3000" smtClean="0">
                <a:solidFill>
                  <a:srgbClr val="FF0000"/>
                </a:solidFill>
              </a:rPr>
              <a:t> 5-year life</a:t>
            </a:r>
            <a:r>
              <a:rPr lang="en-US" sz="3000" smtClean="0"/>
              <a:t>. There is </a:t>
            </a:r>
            <a:r>
              <a:rPr lang="en-US" sz="3000" smtClean="0">
                <a:solidFill>
                  <a:srgbClr val="FF0000"/>
                </a:solidFill>
              </a:rPr>
              <a:t>no salvage</a:t>
            </a:r>
            <a:r>
              <a:rPr lang="en-US" sz="3000" smtClean="0"/>
              <a:t>. </a:t>
            </a:r>
            <a:r>
              <a:rPr lang="en-US" sz="3000" smtClean="0">
                <a:solidFill>
                  <a:srgbClr val="FF0000"/>
                </a:solidFill>
              </a:rPr>
              <a:t>Depreciation is straight-line</a:t>
            </a:r>
            <a:r>
              <a:rPr lang="en-US" sz="3000" smtClean="0"/>
              <a:t>, the </a:t>
            </a:r>
            <a:r>
              <a:rPr lang="en-US" sz="3000" smtClean="0">
                <a:solidFill>
                  <a:srgbClr val="FF0000"/>
                </a:solidFill>
              </a:rPr>
              <a:t>required return is 12% </a:t>
            </a:r>
            <a:r>
              <a:rPr lang="en-US" sz="3000" smtClean="0"/>
              <a:t>and the </a:t>
            </a:r>
            <a:r>
              <a:rPr lang="en-US" sz="3000" smtClean="0">
                <a:solidFill>
                  <a:srgbClr val="FF0000"/>
                </a:solidFill>
              </a:rPr>
              <a:t>tax rate is 34%</a:t>
            </a:r>
          </a:p>
          <a:p>
            <a:pPr eaLnBrk="1" hangingPunct="1"/>
            <a:r>
              <a:rPr lang="en-US" sz="3000" smtClean="0"/>
              <a:t>The base case </a:t>
            </a:r>
            <a:r>
              <a:rPr lang="en-US" sz="3000" b="1" smtClean="0">
                <a:solidFill>
                  <a:srgbClr val="FF0000"/>
                </a:solidFill>
              </a:rPr>
              <a:t>NPV is 15,567</a:t>
            </a:r>
          </a:p>
          <a:p>
            <a:pPr eaLnBrk="1" hangingPunct="1"/>
            <a:r>
              <a:rPr lang="en-US" sz="3000" b="1" smtClean="0">
                <a:solidFill>
                  <a:srgbClr val="FF0000"/>
                </a:solidFill>
              </a:rPr>
              <a:t>What if….</a:t>
            </a:r>
          </a:p>
          <a:p>
            <a:pPr marL="742950" lvl="1" indent="-285750" eaLnBrk="1" hangingPunct="1"/>
            <a:r>
              <a:rPr lang="en-US" sz="2600" smtClean="0"/>
              <a:t>Base 	</a:t>
            </a:r>
            <a:r>
              <a:rPr lang="en-US" sz="2600" b="1" smtClean="0"/>
              <a:t>6,000 units sold</a:t>
            </a:r>
          </a:p>
          <a:p>
            <a:pPr marL="742950" lvl="1" indent="-285750" eaLnBrk="1" hangingPunct="1"/>
            <a:r>
              <a:rPr lang="en-US" sz="2600" smtClean="0"/>
              <a:t>Best 	</a:t>
            </a:r>
            <a:r>
              <a:rPr lang="en-US" sz="2600" b="1" smtClean="0"/>
              <a:t>6,500  Units sold</a:t>
            </a:r>
          </a:p>
          <a:p>
            <a:pPr marL="742950" lvl="1" indent="-285750" eaLnBrk="1" hangingPunct="1"/>
            <a:r>
              <a:rPr lang="en-US" sz="2600" smtClean="0"/>
              <a:t>Worst 	</a:t>
            </a:r>
            <a:r>
              <a:rPr lang="en-US" sz="2600" b="1" smtClean="0"/>
              <a:t>5,500 unit sold</a:t>
            </a:r>
          </a:p>
        </p:txBody>
      </p:sp>
      <p:sp>
        <p:nvSpPr>
          <p:cNvPr id="43012" name="Text Box 5"/>
          <p:cNvSpPr txBox="1">
            <a:spLocks noChangeArrowheads="1"/>
          </p:cNvSpPr>
          <p:nvPr/>
        </p:nvSpPr>
        <p:spPr bwMode="auto">
          <a:xfrm>
            <a:off x="0" y="304800"/>
            <a:ext cx="609600" cy="106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>
                <a:solidFill>
                  <a:schemeClr val="bg1"/>
                </a:solidFill>
              </a:rPr>
              <a:t>LO1</a:t>
            </a:r>
          </a:p>
          <a:p>
            <a:pPr algn="ctr">
              <a:spcBef>
                <a:spcPct val="50000"/>
              </a:spcBef>
            </a:pPr>
            <a:r>
              <a:rPr lang="en-US" sz="1600" b="1">
                <a:solidFill>
                  <a:schemeClr val="bg1"/>
                </a:solidFill>
              </a:rPr>
              <a:t>&amp;</a:t>
            </a:r>
          </a:p>
          <a:p>
            <a:pPr algn="ctr">
              <a:spcBef>
                <a:spcPct val="50000"/>
              </a:spcBef>
            </a:pPr>
            <a:r>
              <a:rPr lang="en-US" sz="1600" b="1">
                <a:solidFill>
                  <a:schemeClr val="bg1"/>
                </a:solidFill>
              </a:rPr>
              <a:t>LO2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lide Number Placeholder 3"/>
          <p:cNvSpPr txBox="1">
            <a:spLocks noGrp="1"/>
          </p:cNvSpPr>
          <p:nvPr/>
        </p:nvSpPr>
        <p:spPr bwMode="auto">
          <a:xfrm>
            <a:off x="6934200" y="6534150"/>
            <a:ext cx="2133600" cy="4762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91431" tIns="45715" rIns="91431" bIns="45715"/>
          <a:lstStyle/>
          <a:p>
            <a:pPr algn="r">
              <a:defRPr/>
            </a:pPr>
            <a:r>
              <a:rPr lang="en-US" sz="1400" b="1">
                <a:solidFill>
                  <a:srgbClr val="C84300"/>
                </a:solidFill>
                <a:latin typeface="+mn-lt"/>
              </a:rPr>
              <a:t>11-</a:t>
            </a:r>
            <a:fld id="{06AA79A4-8657-44BA-BF88-791AA1F02092}" type="slidenum">
              <a:rPr lang="en-US" sz="1400" b="1">
                <a:solidFill>
                  <a:srgbClr val="C84300"/>
                </a:solidFill>
                <a:latin typeface="+mn-lt"/>
              </a:rPr>
              <a:pPr algn="r">
                <a:defRPr/>
              </a:pPr>
              <a:t>8</a:t>
            </a:fld>
            <a:endParaRPr lang="en-US" sz="1400" b="1">
              <a:solidFill>
                <a:srgbClr val="C84300"/>
              </a:solidFill>
              <a:latin typeface="+mn-lt"/>
            </a:endParaRPr>
          </a:p>
        </p:txBody>
      </p:sp>
      <p:sp>
        <p:nvSpPr>
          <p:cNvPr id="4915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85800" y="152400"/>
            <a:ext cx="8534400" cy="914400"/>
          </a:xfrm>
        </p:spPr>
        <p:txBody>
          <a:bodyPr/>
          <a:lstStyle/>
          <a:p>
            <a:pPr eaLnBrk="1" hangingPunct="1"/>
            <a:r>
              <a:rPr lang="en-US" sz="4300" smtClean="0"/>
              <a:t>Summary of Sensitivity Analysis for New Project</a:t>
            </a:r>
          </a:p>
        </p:txBody>
      </p:sp>
      <p:graphicFrame>
        <p:nvGraphicFramePr>
          <p:cNvPr id="11267" name="Group 3"/>
          <p:cNvGraphicFramePr>
            <a:graphicFrameLocks noGrp="1"/>
          </p:cNvGraphicFramePr>
          <p:nvPr/>
        </p:nvGraphicFramePr>
        <p:xfrm>
          <a:off x="609600" y="1447800"/>
          <a:ext cx="8305800" cy="4953000"/>
        </p:xfrm>
        <a:graphic>
          <a:graphicData uri="http://schemas.openxmlformats.org/drawingml/2006/table">
            <a:tbl>
              <a:tblPr/>
              <a:tblGrid>
                <a:gridCol w="1662113"/>
                <a:gridCol w="1660525"/>
                <a:gridCol w="1660525"/>
                <a:gridCol w="1660525"/>
                <a:gridCol w="1662112"/>
              </a:tblGrid>
              <a:tr h="1238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Scenario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Unit Sales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Cash Flow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NPV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IRR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38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Base case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6000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59,800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15,567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15.1%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38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Worst case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5500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53,200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-8,226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10.3%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38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Best case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A50021"/>
                          </a:solidFill>
                          <a:effectLst/>
                          <a:latin typeface="Arial" charset="0"/>
                        </a:rPr>
                        <a:t>6500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66,400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39,357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19.7%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9179" name="Text Box 35"/>
          <p:cNvSpPr txBox="1">
            <a:spLocks noChangeArrowheads="1"/>
          </p:cNvSpPr>
          <p:nvPr/>
        </p:nvSpPr>
        <p:spPr bwMode="auto">
          <a:xfrm>
            <a:off x="0" y="533400"/>
            <a:ext cx="6096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600" b="1">
                <a:solidFill>
                  <a:schemeClr val="bg1"/>
                </a:solidFill>
              </a:rPr>
              <a:t>LO1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11-</a:t>
            </a:r>
            <a:fld id="{2DA9C92A-E5E9-42F0-9C05-1041E9826645}" type="slidenum">
              <a:rPr lang="en-US"/>
              <a:pPr>
                <a:defRPr/>
              </a:pPr>
              <a:t>9</a:t>
            </a:fld>
            <a:endParaRPr lang="en-US"/>
          </a:p>
        </p:txBody>
      </p:sp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Making A Decision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254000" indent="-254000" eaLnBrk="1" hangingPunct="1"/>
            <a:r>
              <a:rPr lang="en-US" b="1" smtClean="0">
                <a:solidFill>
                  <a:srgbClr val="FF0000"/>
                </a:solidFill>
              </a:rPr>
              <a:t>If the majority of your scenarios have positive NPVs, then </a:t>
            </a:r>
            <a:r>
              <a:rPr lang="en-US" b="1" u="sng" smtClean="0">
                <a:solidFill>
                  <a:srgbClr val="FF0000"/>
                </a:solidFill>
              </a:rPr>
              <a:t>you can feel reasonably comfortable</a:t>
            </a:r>
            <a:r>
              <a:rPr lang="en-US" b="1" smtClean="0">
                <a:solidFill>
                  <a:srgbClr val="FF0000"/>
                </a:solidFill>
              </a:rPr>
              <a:t> about accepting the project</a:t>
            </a:r>
          </a:p>
          <a:p>
            <a:pPr marL="254000" indent="-254000" eaLnBrk="1" hangingPunct="1"/>
            <a:r>
              <a:rPr lang="en-US" b="1" u="sng" smtClean="0">
                <a:solidFill>
                  <a:srgbClr val="2D2D8A"/>
                </a:solidFill>
              </a:rPr>
              <a:t>If you have a crucial variable that leads to a negative NPV</a:t>
            </a:r>
            <a:r>
              <a:rPr lang="en-US" b="1" smtClean="0">
                <a:solidFill>
                  <a:srgbClr val="2D2D8A"/>
                </a:solidFill>
              </a:rPr>
              <a:t> with a small change in the estimates, then you may want to forego the project</a:t>
            </a:r>
          </a:p>
        </p:txBody>
      </p:sp>
      <p:sp>
        <p:nvSpPr>
          <p:cNvPr id="53252" name="Text Box 4"/>
          <p:cNvSpPr txBox="1">
            <a:spLocks noChangeArrowheads="1"/>
          </p:cNvSpPr>
          <p:nvPr/>
        </p:nvSpPr>
        <p:spPr bwMode="auto">
          <a:xfrm>
            <a:off x="0" y="381000"/>
            <a:ext cx="609600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600" b="1">
                <a:solidFill>
                  <a:schemeClr val="bg1"/>
                </a:solidFill>
              </a:rPr>
              <a:t>LO1</a:t>
            </a:r>
          </a:p>
          <a:p>
            <a:pPr algn="ctr"/>
            <a:r>
              <a:rPr lang="en-US" sz="1600" b="1">
                <a:solidFill>
                  <a:schemeClr val="bg1"/>
                </a:solidFill>
              </a:rPr>
              <a:t>&amp;</a:t>
            </a:r>
          </a:p>
          <a:p>
            <a:pPr algn="ctr"/>
            <a:r>
              <a:rPr lang="en-US" sz="1600" b="1">
                <a:solidFill>
                  <a:schemeClr val="bg1"/>
                </a:solidFill>
              </a:rPr>
              <a:t>LO2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uild="p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11-</a:t>
            </a:r>
            <a:fld id="{FAC3BCD0-C335-4922-9417-050971F1DA41}" type="slidenum">
              <a:rPr lang="en-US"/>
              <a:pPr>
                <a:defRPr/>
              </a:pPr>
              <a:t>10</a:t>
            </a:fld>
            <a:endParaRPr lang="en-US"/>
          </a:p>
        </p:txBody>
      </p:sp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Break-Even Analysis 11.3 &amp; 11.4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>
                <a:solidFill>
                  <a:srgbClr val="C00000"/>
                </a:solidFill>
              </a:rPr>
              <a:t>Common tool for analyzing the relationship between sales volume and profitability</a:t>
            </a:r>
          </a:p>
          <a:p>
            <a:pPr eaLnBrk="1" hangingPunct="1"/>
            <a:r>
              <a:rPr lang="en-US" smtClean="0"/>
              <a:t>There are three common break-even measures</a:t>
            </a:r>
          </a:p>
          <a:p>
            <a:pPr lvl="1" eaLnBrk="1" hangingPunct="1"/>
            <a:r>
              <a:rPr lang="en-US" smtClean="0"/>
              <a:t>Accounting break-even:</a:t>
            </a:r>
            <a:r>
              <a:rPr lang="en-US" smtClean="0">
                <a:solidFill>
                  <a:srgbClr val="C00000"/>
                </a:solidFill>
              </a:rPr>
              <a:t> sales volume where net income = 0</a:t>
            </a:r>
          </a:p>
          <a:p>
            <a:pPr lvl="1" eaLnBrk="1" hangingPunct="1"/>
            <a:r>
              <a:rPr lang="en-US" smtClean="0"/>
              <a:t>Cash break-even: </a:t>
            </a:r>
            <a:r>
              <a:rPr lang="en-US" smtClean="0">
                <a:solidFill>
                  <a:srgbClr val="C00000"/>
                </a:solidFill>
              </a:rPr>
              <a:t>sales volume where operating cash flow = 0</a:t>
            </a:r>
          </a:p>
          <a:p>
            <a:pPr lvl="1" eaLnBrk="1" hangingPunct="1"/>
            <a:r>
              <a:rPr lang="en-US" smtClean="0"/>
              <a:t>Financial break-even:</a:t>
            </a:r>
            <a:r>
              <a:rPr lang="en-US" smtClean="0">
                <a:solidFill>
                  <a:srgbClr val="C00000"/>
                </a:solidFill>
              </a:rPr>
              <a:t> sales volume where net present value = 0</a:t>
            </a:r>
          </a:p>
        </p:txBody>
      </p:sp>
      <p:sp>
        <p:nvSpPr>
          <p:cNvPr id="55300" name="Text Box 4"/>
          <p:cNvSpPr txBox="1">
            <a:spLocks noChangeArrowheads="1"/>
          </p:cNvSpPr>
          <p:nvPr/>
        </p:nvSpPr>
        <p:spPr bwMode="auto">
          <a:xfrm>
            <a:off x="0" y="533400"/>
            <a:ext cx="6096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600" b="1">
                <a:solidFill>
                  <a:schemeClr val="bg1"/>
                </a:solidFill>
              </a:rPr>
              <a:t>LO3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build="p" bldLvl="2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11-</a:t>
            </a:r>
            <a:fld id="{C0697C1F-7A7F-469B-AB52-D62797B17B91}" type="slidenum">
              <a:rPr lang="en-US"/>
              <a:pPr>
                <a:defRPr/>
              </a:pPr>
              <a:t>11</a:t>
            </a:fld>
            <a:endParaRPr lang="en-US"/>
          </a:p>
        </p:txBody>
      </p:sp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Example: Costs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2800" smtClean="0"/>
              <a:t>There are two types of costs that are important in breakeven analysis: variable and fixed</a:t>
            </a:r>
          </a:p>
          <a:p>
            <a:pPr lvl="1" eaLnBrk="1" hangingPunct="1"/>
            <a:r>
              <a:rPr lang="en-US" sz="2400" smtClean="0"/>
              <a:t>Total variable costs = cost per unit * quantity = v*Q</a:t>
            </a:r>
          </a:p>
          <a:p>
            <a:pPr lvl="1" eaLnBrk="1" hangingPunct="1"/>
            <a:r>
              <a:rPr lang="en-US" sz="2400" smtClean="0"/>
              <a:t>Fixed costs are constant, regardless of output, over some time period = FC</a:t>
            </a:r>
          </a:p>
          <a:p>
            <a:pPr lvl="1" eaLnBrk="1" hangingPunct="1"/>
            <a:r>
              <a:rPr lang="en-US" sz="2400" b="1" u="sng" smtClean="0"/>
              <a:t>Total costs</a:t>
            </a:r>
            <a:r>
              <a:rPr lang="en-US" sz="2400" smtClean="0"/>
              <a:t> = fixed + variable = FC + v*Q</a:t>
            </a:r>
          </a:p>
        </p:txBody>
      </p:sp>
      <p:sp>
        <p:nvSpPr>
          <p:cNvPr id="57348" name="Text Box 4"/>
          <p:cNvSpPr txBox="1">
            <a:spLocks noChangeArrowheads="1"/>
          </p:cNvSpPr>
          <p:nvPr/>
        </p:nvSpPr>
        <p:spPr bwMode="auto">
          <a:xfrm>
            <a:off x="0" y="533400"/>
            <a:ext cx="6096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600" b="1">
                <a:solidFill>
                  <a:schemeClr val="bg1"/>
                </a:solidFill>
              </a:rPr>
              <a:t>LO3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build="p" bldLvl="2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11-</a:t>
            </a:r>
            <a:fld id="{FA233374-9688-46BF-BBA5-94BAE249D91F}" type="slidenum">
              <a:rPr lang="en-US"/>
              <a:pPr>
                <a:defRPr/>
              </a:pPr>
              <a:t>12</a:t>
            </a:fld>
            <a:endParaRPr lang="en-US"/>
          </a:p>
        </p:txBody>
      </p:sp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Accounting Break-Even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The quantity that leads to a zero net income</a:t>
            </a:r>
          </a:p>
          <a:p>
            <a:pPr eaLnBrk="1" hangingPunct="1"/>
            <a:r>
              <a:rPr lang="en-US" smtClean="0"/>
              <a:t>Q = (FC + D) / (P – v)</a:t>
            </a:r>
          </a:p>
        </p:txBody>
      </p:sp>
      <p:sp>
        <p:nvSpPr>
          <p:cNvPr id="61444" name="Text Box 4"/>
          <p:cNvSpPr txBox="1">
            <a:spLocks noChangeArrowheads="1"/>
          </p:cNvSpPr>
          <p:nvPr/>
        </p:nvSpPr>
        <p:spPr bwMode="auto">
          <a:xfrm>
            <a:off x="0" y="533400"/>
            <a:ext cx="6096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600" b="1">
                <a:solidFill>
                  <a:schemeClr val="bg1"/>
                </a:solidFill>
              </a:rPr>
              <a:t>LO3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11-</a:t>
            </a:r>
            <a:fld id="{2655BD23-E4EC-4AAE-B1F4-FACEFCD6C51C}" type="slidenum">
              <a:rPr lang="en-US"/>
              <a:pPr>
                <a:defRPr/>
              </a:pPr>
              <a:t>13</a:t>
            </a:fld>
            <a:endParaRPr lang="en-US"/>
          </a:p>
        </p:txBody>
      </p:sp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Accounting Break-Even and Cash Flow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If a firm just breaks-even on an accounting basis, cash flow = depreciation</a:t>
            </a:r>
          </a:p>
          <a:p>
            <a:pPr eaLnBrk="1" hangingPunct="1"/>
            <a:r>
              <a:rPr lang="en-US" smtClean="0">
                <a:solidFill>
                  <a:srgbClr val="C00000"/>
                </a:solidFill>
              </a:rPr>
              <a:t>If a firm just breaks-even on an accounting basis, NPV &lt; 0</a:t>
            </a:r>
          </a:p>
          <a:p>
            <a:pPr eaLnBrk="1" hangingPunct="1"/>
            <a:endParaRPr lang="en-US" smtClean="0"/>
          </a:p>
        </p:txBody>
      </p:sp>
      <p:sp>
        <p:nvSpPr>
          <p:cNvPr id="63492" name="Text Box 4"/>
          <p:cNvSpPr txBox="1">
            <a:spLocks noChangeArrowheads="1"/>
          </p:cNvSpPr>
          <p:nvPr/>
        </p:nvSpPr>
        <p:spPr bwMode="auto">
          <a:xfrm>
            <a:off x="0" y="533400"/>
            <a:ext cx="6096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600" b="1">
                <a:solidFill>
                  <a:schemeClr val="bg1"/>
                </a:solidFill>
              </a:rPr>
              <a:t>LO3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11-</a:t>
            </a:r>
            <a:fld id="{6C346910-B192-416D-A848-5DD4469DEDF1}" type="slidenum">
              <a:rPr lang="en-US"/>
              <a:pPr>
                <a:defRPr/>
              </a:pPr>
              <a:t>14</a:t>
            </a:fld>
            <a:endParaRPr lang="en-US"/>
          </a:p>
        </p:txBody>
      </p:sp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Breakeven Example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400" dirty="0" smtClean="0"/>
              <a:t>Consider the following project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 smtClean="0"/>
              <a:t>A new product requires an initial </a:t>
            </a:r>
            <a:r>
              <a:rPr lang="en-US" sz="2400" dirty="0" smtClean="0">
                <a:solidFill>
                  <a:srgbClr val="FF0000"/>
                </a:solidFill>
              </a:rPr>
              <a:t>investment of $5 M </a:t>
            </a:r>
            <a:r>
              <a:rPr lang="en-US" sz="2400" dirty="0" smtClean="0"/>
              <a:t>and will be </a:t>
            </a:r>
            <a:r>
              <a:rPr lang="en-US" sz="2400" dirty="0" smtClean="0">
                <a:solidFill>
                  <a:srgbClr val="FF0000"/>
                </a:solidFill>
              </a:rPr>
              <a:t>depreciated straight line to an expected salvage of zero over 5 years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 smtClean="0"/>
              <a:t>The </a:t>
            </a:r>
            <a:r>
              <a:rPr lang="en-US" sz="2400" dirty="0" smtClean="0">
                <a:solidFill>
                  <a:srgbClr val="FF0000"/>
                </a:solidFill>
              </a:rPr>
              <a:t>price</a:t>
            </a:r>
            <a:r>
              <a:rPr lang="en-US" sz="2400" dirty="0" smtClean="0"/>
              <a:t> of the new product is expected to be </a:t>
            </a:r>
            <a:r>
              <a:rPr lang="en-US" sz="2400" dirty="0" smtClean="0">
                <a:solidFill>
                  <a:srgbClr val="FF0000"/>
                </a:solidFill>
              </a:rPr>
              <a:t>$25,000 </a:t>
            </a:r>
            <a:r>
              <a:rPr lang="en-US" sz="2400" dirty="0" smtClean="0"/>
              <a:t>and the </a:t>
            </a:r>
            <a:r>
              <a:rPr lang="en-US" sz="2400" dirty="0" smtClean="0">
                <a:solidFill>
                  <a:srgbClr val="FF0000"/>
                </a:solidFill>
              </a:rPr>
              <a:t>variable cost per unit is $15,000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 smtClean="0">
                <a:solidFill>
                  <a:srgbClr val="FF0000"/>
                </a:solidFill>
              </a:rPr>
              <a:t>The fixed cost is $1 million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 smtClean="0"/>
              <a:t>What is the accounting break-even point each year?</a:t>
            </a:r>
          </a:p>
          <a:p>
            <a:pPr lvl="2" eaLnBrk="1" hangingPunct="1">
              <a:lnSpc>
                <a:spcPct val="90000"/>
              </a:lnSpc>
            </a:pPr>
            <a:r>
              <a:rPr lang="en-US" b="1" dirty="0" smtClean="0"/>
              <a:t>Calculations…</a:t>
            </a:r>
          </a:p>
          <a:p>
            <a:pPr lvl="2" eaLnBrk="1" hangingPunct="1">
              <a:lnSpc>
                <a:spcPct val="90000"/>
              </a:lnSpc>
            </a:pPr>
            <a:endParaRPr lang="en-US" b="1" dirty="0" smtClean="0"/>
          </a:p>
        </p:txBody>
      </p:sp>
      <p:sp>
        <p:nvSpPr>
          <p:cNvPr id="65540" name="Text Box 4"/>
          <p:cNvSpPr txBox="1">
            <a:spLocks noChangeArrowheads="1"/>
          </p:cNvSpPr>
          <p:nvPr/>
        </p:nvSpPr>
        <p:spPr bwMode="auto">
          <a:xfrm>
            <a:off x="0" y="533400"/>
            <a:ext cx="6096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600" b="1">
                <a:solidFill>
                  <a:schemeClr val="bg1"/>
                </a:solidFill>
              </a:rPr>
              <a:t>LO3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 build="p" bldLvl="2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11-</a:t>
            </a:r>
            <a:fld id="{2D446742-8C14-4BF0-94FC-4A11DEEF5328}" type="slidenum">
              <a:rPr lang="en-US"/>
              <a:pPr>
                <a:defRPr/>
              </a:pPr>
              <a:t>15</a:t>
            </a:fld>
            <a:endParaRPr lang="en-US"/>
          </a:p>
        </p:txBody>
      </p:sp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Breakeven Example continued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What is the </a:t>
            </a:r>
            <a:r>
              <a:rPr lang="en-US" sz="2800" b="1" dirty="0" smtClean="0">
                <a:solidFill>
                  <a:srgbClr val="FF0000"/>
                </a:solidFill>
              </a:rPr>
              <a:t>operating cash flow </a:t>
            </a:r>
            <a:r>
              <a:rPr lang="en-US" sz="2800" b="1" dirty="0" smtClean="0"/>
              <a:t>at the accounting break-even point</a:t>
            </a:r>
            <a:r>
              <a:rPr lang="en-US" sz="2800" dirty="0" smtClean="0"/>
              <a:t> (ignoring taxes)?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 smtClean="0"/>
              <a:t>Calculations…</a:t>
            </a:r>
          </a:p>
          <a:p>
            <a:pPr lvl="1" eaLnBrk="1" hangingPunct="1">
              <a:lnSpc>
                <a:spcPct val="90000"/>
              </a:lnSpc>
            </a:pPr>
            <a:endParaRPr lang="en-US" b="1" dirty="0"/>
          </a:p>
          <a:p>
            <a:pPr lvl="1" eaLnBrk="1" hangingPunct="1">
              <a:lnSpc>
                <a:spcPct val="90000"/>
              </a:lnSpc>
            </a:pPr>
            <a:endParaRPr lang="en-US" b="1" dirty="0" smtClean="0"/>
          </a:p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What is the </a:t>
            </a:r>
            <a:r>
              <a:rPr lang="en-US" sz="2800" b="1" dirty="0" smtClean="0">
                <a:solidFill>
                  <a:srgbClr val="A50021"/>
                </a:solidFill>
              </a:rPr>
              <a:t>cash break-even</a:t>
            </a:r>
            <a:r>
              <a:rPr lang="en-US" sz="2800" dirty="0" smtClean="0"/>
              <a:t> quantity?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 smtClean="0"/>
              <a:t>Calculations…</a:t>
            </a:r>
            <a:endParaRPr lang="en-US" b="1" dirty="0" smtClean="0"/>
          </a:p>
        </p:txBody>
      </p:sp>
      <p:sp>
        <p:nvSpPr>
          <p:cNvPr id="67588" name="Text Box 4"/>
          <p:cNvSpPr txBox="1">
            <a:spLocks noChangeArrowheads="1"/>
          </p:cNvSpPr>
          <p:nvPr/>
        </p:nvSpPr>
        <p:spPr bwMode="auto">
          <a:xfrm>
            <a:off x="0" y="533400"/>
            <a:ext cx="6096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600" b="1">
                <a:solidFill>
                  <a:schemeClr val="bg1"/>
                </a:solidFill>
              </a:rPr>
              <a:t>LO3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6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6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 build="p" bldLvl="2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11-</a:t>
            </a:r>
            <a:fld id="{E5E6D47F-BF36-4C1C-9194-EE152BD5A194}" type="slidenum">
              <a:rPr lang="en-US"/>
              <a:pPr>
                <a:defRPr/>
              </a:pPr>
              <a:t>16</a:t>
            </a:fld>
            <a:endParaRPr lang="en-US"/>
          </a:p>
        </p:txBody>
      </p:sp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Breakeven Example continued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2800" dirty="0" smtClean="0"/>
              <a:t>What is the </a:t>
            </a:r>
            <a:r>
              <a:rPr lang="en-US" sz="2800" b="1" dirty="0" smtClean="0">
                <a:solidFill>
                  <a:srgbClr val="FF0000"/>
                </a:solidFill>
              </a:rPr>
              <a:t>financial breakeven quantity</a:t>
            </a:r>
            <a:r>
              <a:rPr lang="en-US" sz="2800" dirty="0" smtClean="0"/>
              <a:t>?</a:t>
            </a:r>
          </a:p>
          <a:p>
            <a:pPr lvl="1" eaLnBrk="1" hangingPunct="1"/>
            <a:r>
              <a:rPr lang="en-US" sz="2400" dirty="0" smtClean="0"/>
              <a:t>Assume a required return of 18%</a:t>
            </a:r>
          </a:p>
          <a:p>
            <a:pPr lvl="1" eaLnBrk="1" hangingPunct="1"/>
            <a:r>
              <a:rPr lang="en-US" sz="2400" dirty="0" smtClean="0"/>
              <a:t>What is the financial break-even point?</a:t>
            </a:r>
          </a:p>
          <a:p>
            <a:pPr lvl="2" eaLnBrk="1" hangingPunct="1"/>
            <a:r>
              <a:rPr lang="en-US" sz="2000" dirty="0" smtClean="0"/>
              <a:t>What OCF (or payment) makes NPV = 0?</a:t>
            </a:r>
          </a:p>
          <a:p>
            <a:pPr lvl="2"/>
            <a:r>
              <a:rPr lang="en-US" sz="2000" b="1" dirty="0" smtClean="0"/>
              <a:t>Investment = 5,000,000</a:t>
            </a:r>
          </a:p>
          <a:p>
            <a:pPr lvl="2"/>
            <a:r>
              <a:rPr lang="en-US" sz="2000" b="1" dirty="0" smtClean="0"/>
              <a:t>OCF=?</a:t>
            </a:r>
          </a:p>
          <a:p>
            <a:pPr lvl="2"/>
            <a:r>
              <a:rPr lang="en-US" sz="2000" b="1" dirty="0" smtClean="0"/>
              <a:t>Calculations…</a:t>
            </a:r>
          </a:p>
          <a:p>
            <a:pPr lvl="3" eaLnBrk="1" hangingPunct="1">
              <a:buFont typeface="Arial" charset="0"/>
              <a:buNone/>
            </a:pPr>
            <a:endParaRPr lang="en-US" sz="1800" b="1" dirty="0" smtClean="0"/>
          </a:p>
        </p:txBody>
      </p:sp>
      <p:sp>
        <p:nvSpPr>
          <p:cNvPr id="69636" name="Text Box 4"/>
          <p:cNvSpPr txBox="1">
            <a:spLocks noChangeArrowheads="1"/>
          </p:cNvSpPr>
          <p:nvPr/>
        </p:nvSpPr>
        <p:spPr bwMode="auto">
          <a:xfrm>
            <a:off x="0" y="533400"/>
            <a:ext cx="6096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600" b="1">
                <a:solidFill>
                  <a:schemeClr val="bg1"/>
                </a:solidFill>
              </a:rPr>
              <a:t>LO3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8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8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89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89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89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89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89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89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 build="p" bldLvl="3"/>
    </p:bldLst>
  </p:timing>
</p:sld>
</file>

<file path=ppt/theme/theme1.xml><?xml version="1.0" encoding="utf-8"?>
<a:theme xmlns:a="http://schemas.openxmlformats.org/drawingml/2006/main" name="1_RWJf7InstructorTemplateA">
  <a:themeElements>
    <a:clrScheme name="1_RWJf7InstructorTemplate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RWJf7InstructorTemplate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  <a:scene3d>
          <a:camera prst="legacyObliqueTopRight"/>
          <a:lightRig rig="legacyFlat3" dir="b"/>
        </a:scene3d>
        <a:sp3d extrusionH="430200" prstMaterial="legacyMatte">
          <a:bevelT w="13500" h="13500" prst="angle"/>
          <a:bevelB w="13500" h="13500" prst="angle"/>
          <a:extrusionClr>
            <a:schemeClr val="accent1"/>
          </a:extrusionClr>
        </a:sp3d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  <a:scene3d>
          <a:camera prst="legacyObliqueTopRight"/>
          <a:lightRig rig="legacyFlat3" dir="b"/>
        </a:scene3d>
        <a:sp3d extrusionH="430200" prstMaterial="legacyMatte">
          <a:bevelT w="13500" h="13500" prst="angle"/>
          <a:bevelB w="13500" h="13500" prst="angle"/>
          <a:extrusionClr>
            <a:schemeClr val="accent1"/>
          </a:extrusionClr>
        </a:sp3d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1_RWJf7InstructorTemplate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RWJf7InstructorTemplate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RWJf7InstructorTemplate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RWJf7InstructorTemplate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RWJf7InstructorTemplate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RWJf7InstructorTemplate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RWJf7InstructorTemplate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RWJf7InstructorTemplate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RWJf7InstructorTemplate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RWJf7InstructorTemplate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RWJf7InstructorTemplate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RWJf7InstructorTemplate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2176</TotalTime>
  <Words>744</Words>
  <Application>Microsoft Office PowerPoint</Application>
  <PresentationFormat>On-screen Show (4:3)</PresentationFormat>
  <Paragraphs>172</Paragraphs>
  <Slides>17</Slides>
  <Notes>16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1_RWJf7InstructorTemplateA</vt:lpstr>
      <vt:lpstr>Slide 0</vt:lpstr>
      <vt:lpstr>Key Concepts and Skills</vt:lpstr>
      <vt:lpstr>Evaluating NPV Estimates 11.1 </vt:lpstr>
      <vt:lpstr>Scenario Analysis 11.2</vt:lpstr>
      <vt:lpstr>New Project Example: pages 264-266</vt:lpstr>
      <vt:lpstr>Summary of Scenario Analysis</vt:lpstr>
      <vt:lpstr>Sensitivity Analysis</vt:lpstr>
      <vt:lpstr>New Project  Example:  page 267</vt:lpstr>
      <vt:lpstr>Summary of Sensitivity Analysis for New Project</vt:lpstr>
      <vt:lpstr>Making A Decision</vt:lpstr>
      <vt:lpstr>Break-Even Analysis 11.3 &amp; 11.4</vt:lpstr>
      <vt:lpstr>Example: Costs</vt:lpstr>
      <vt:lpstr>Accounting Break-Even</vt:lpstr>
      <vt:lpstr>Accounting Break-Even and Cash Flow</vt:lpstr>
      <vt:lpstr>Breakeven Example</vt:lpstr>
      <vt:lpstr>Breakeven Example continued</vt:lpstr>
      <vt:lpstr>Breakeven Example continued</vt:lpstr>
    </vt:vector>
  </TitlesOfParts>
  <Company>Etling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Preferred Customer</dc:creator>
  <cp:lastModifiedBy>Debbie</cp:lastModifiedBy>
  <cp:revision>131</cp:revision>
  <cp:lastPrinted>2014-03-10T20:56:16Z</cp:lastPrinted>
  <dcterms:created xsi:type="dcterms:W3CDTF">2002-03-03T19:29:12Z</dcterms:created>
  <dcterms:modified xsi:type="dcterms:W3CDTF">2014-07-16T10:57:43Z</dcterms:modified>
</cp:coreProperties>
</file>