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0"/>
  </p:notesMasterIdLst>
  <p:sldIdLst>
    <p:sldId id="256" r:id="rId2"/>
    <p:sldId id="257" r:id="rId3"/>
    <p:sldId id="258" r:id="rId4"/>
    <p:sldId id="259" r:id="rId5"/>
    <p:sldId id="260" r:id="rId6"/>
    <p:sldId id="271" r:id="rId7"/>
    <p:sldId id="261" r:id="rId8"/>
    <p:sldId id="272" r:id="rId9"/>
    <p:sldId id="262" r:id="rId10"/>
    <p:sldId id="263" r:id="rId11"/>
    <p:sldId id="264" r:id="rId12"/>
    <p:sldId id="265" r:id="rId13"/>
    <p:sldId id="266" r:id="rId14"/>
    <p:sldId id="267" r:id="rId15"/>
    <p:sldId id="268" r:id="rId16"/>
    <p:sldId id="269" r:id="rId17"/>
    <p:sldId id="270"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hidden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4" d="100"/>
          <a:sy n="64" d="100"/>
        </p:scale>
        <p:origin x="-195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36311B-34A3-9947-9DE0-39E9B0B657CE}" type="datetimeFigureOut">
              <a:rPr lang="en-US" smtClean="0"/>
              <a:t>2014-11-14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C1B357-CE7D-3544-8B8B-38F064BCA604}" type="slidenum">
              <a:rPr lang="en-US" smtClean="0"/>
              <a:t>‹#›</a:t>
            </a:fld>
            <a:endParaRPr lang="en-US"/>
          </a:p>
        </p:txBody>
      </p:sp>
    </p:spTree>
    <p:extLst>
      <p:ext uri="{BB962C8B-B14F-4D97-AF65-F5344CB8AC3E}">
        <p14:creationId xmlns:p14="http://schemas.microsoft.com/office/powerpoint/2010/main" val="22733292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F9ED8F-C6C5-8945-A9FF-79CE5EFFBFF9}" type="slidenum">
              <a:rPr lang="en-US" smtClean="0"/>
              <a:t>42</a:t>
            </a:fld>
            <a:endParaRPr lang="en-US"/>
          </a:p>
        </p:txBody>
      </p:sp>
    </p:spTree>
    <p:extLst>
      <p:ext uri="{BB962C8B-B14F-4D97-AF65-F5344CB8AC3E}">
        <p14:creationId xmlns:p14="http://schemas.microsoft.com/office/powerpoint/2010/main" val="1014851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F9ED8F-C6C5-8945-A9FF-79CE5EFFBFF9}" type="slidenum">
              <a:rPr lang="en-US" smtClean="0"/>
              <a:t>47</a:t>
            </a:fld>
            <a:endParaRPr lang="en-US"/>
          </a:p>
        </p:txBody>
      </p:sp>
    </p:spTree>
    <p:extLst>
      <p:ext uri="{BB962C8B-B14F-4D97-AF65-F5344CB8AC3E}">
        <p14:creationId xmlns:p14="http://schemas.microsoft.com/office/powerpoint/2010/main" val="865069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F5E4FA-FCFD-BD40-BBCA-598163D50BDA}" type="datetimeFigureOut">
              <a:rPr lang="en-US" smtClean="0"/>
              <a:t>2014-11-14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2816948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F5E4FA-FCFD-BD40-BBCA-598163D50BDA}" type="datetimeFigureOut">
              <a:rPr lang="en-US" smtClean="0"/>
              <a:t>2014-11-14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2076693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F5E4FA-FCFD-BD40-BBCA-598163D50BDA}" type="datetimeFigureOut">
              <a:rPr lang="en-US" smtClean="0"/>
              <a:t>2014-11-14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2090940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F5E4FA-FCFD-BD40-BBCA-598163D50BDA}" type="datetimeFigureOut">
              <a:rPr lang="en-US" smtClean="0"/>
              <a:t>2014-11-14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2161431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F5E4FA-FCFD-BD40-BBCA-598163D50BDA}" type="datetimeFigureOut">
              <a:rPr lang="en-US" smtClean="0"/>
              <a:t>2014-11-14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1128580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F5E4FA-FCFD-BD40-BBCA-598163D50BDA}" type="datetimeFigureOut">
              <a:rPr lang="en-US" smtClean="0"/>
              <a:t>2014-11-14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1344685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F5E4FA-FCFD-BD40-BBCA-598163D50BDA}" type="datetimeFigureOut">
              <a:rPr lang="en-US" smtClean="0"/>
              <a:t>2014-11-14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3841678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F5E4FA-FCFD-BD40-BBCA-598163D50BDA}" type="datetimeFigureOut">
              <a:rPr lang="en-US" smtClean="0"/>
              <a:t>2014-11-14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3272759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F5E4FA-FCFD-BD40-BBCA-598163D50BDA}" type="datetimeFigureOut">
              <a:rPr lang="en-US" smtClean="0"/>
              <a:t>2014-11-14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1668338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F5E4FA-FCFD-BD40-BBCA-598163D50BDA}" type="datetimeFigureOut">
              <a:rPr lang="en-US" smtClean="0"/>
              <a:t>2014-11-14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2254204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F5E4FA-FCFD-BD40-BBCA-598163D50BDA}" type="datetimeFigureOut">
              <a:rPr lang="en-US" smtClean="0"/>
              <a:t>2014-11-14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EE18E-07D5-0342-AFB6-41DB60CEB90B}" type="slidenum">
              <a:rPr lang="en-US" smtClean="0"/>
              <a:t>‹#›</a:t>
            </a:fld>
            <a:endParaRPr lang="en-US"/>
          </a:p>
        </p:txBody>
      </p:sp>
    </p:spTree>
    <p:extLst>
      <p:ext uri="{BB962C8B-B14F-4D97-AF65-F5344CB8AC3E}">
        <p14:creationId xmlns:p14="http://schemas.microsoft.com/office/powerpoint/2010/main" val="354021126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5E4FA-FCFD-BD40-BBCA-598163D50BDA}" type="datetimeFigureOut">
              <a:rPr lang="en-US" smtClean="0"/>
              <a:t>2014-11-14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EE18E-07D5-0342-AFB6-41DB60CEB90B}" type="slidenum">
              <a:rPr lang="en-US" smtClean="0"/>
              <a:t>‹#›</a:t>
            </a:fld>
            <a:endParaRPr lang="en-US"/>
          </a:p>
        </p:txBody>
      </p:sp>
    </p:spTree>
    <p:extLst>
      <p:ext uri="{BB962C8B-B14F-4D97-AF65-F5344CB8AC3E}">
        <p14:creationId xmlns:p14="http://schemas.microsoft.com/office/powerpoint/2010/main" val="3536433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3.em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POL1101</a:t>
            </a:r>
            <a:endParaRPr lang="en-US" dirty="0"/>
          </a:p>
        </p:txBody>
      </p:sp>
      <p:sp>
        <p:nvSpPr>
          <p:cNvPr id="3" name="Subtitle 2"/>
          <p:cNvSpPr>
            <a:spLocks noGrp="1"/>
          </p:cNvSpPr>
          <p:nvPr>
            <p:ph type="subTitle" idx="1"/>
          </p:nvPr>
        </p:nvSpPr>
        <p:spPr/>
        <p:txBody>
          <a:bodyPr/>
          <a:lstStyle/>
          <a:p>
            <a:r>
              <a:rPr lang="en-US" dirty="0" smtClean="0"/>
              <a:t>Week 11a</a:t>
            </a:r>
            <a:endParaRPr lang="en-US" dirty="0"/>
          </a:p>
        </p:txBody>
      </p:sp>
    </p:spTree>
    <p:extLst>
      <p:ext uri="{BB962C8B-B14F-4D97-AF65-F5344CB8AC3E}">
        <p14:creationId xmlns:p14="http://schemas.microsoft.com/office/powerpoint/2010/main" val="4066166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Let’s think for a minute about agenda setting.</a:t>
            </a:r>
            <a:endParaRPr lang="en-US" dirty="0"/>
          </a:p>
        </p:txBody>
      </p:sp>
      <p:sp>
        <p:nvSpPr>
          <p:cNvPr id="3" name="Content Placeholder 2"/>
          <p:cNvSpPr>
            <a:spLocks noGrp="1"/>
          </p:cNvSpPr>
          <p:nvPr>
            <p:ph idx="1"/>
          </p:nvPr>
        </p:nvSpPr>
        <p:spPr/>
        <p:txBody>
          <a:bodyPr>
            <a:normAutofit lnSpcReduction="10000"/>
          </a:bodyPr>
          <a:lstStyle/>
          <a:p>
            <a:r>
              <a:rPr lang="en-US" dirty="0" smtClean="0"/>
              <a:t>Imagine the following setting:</a:t>
            </a:r>
          </a:p>
          <a:p>
            <a:pPr lvl="1"/>
            <a:r>
              <a:rPr lang="en-US" dirty="0" smtClean="0"/>
              <a:t>Three people: Gus, Sharon and Gladys</a:t>
            </a:r>
          </a:p>
          <a:p>
            <a:pPr lvl="1"/>
            <a:r>
              <a:rPr lang="en-US" dirty="0" smtClean="0"/>
              <a:t>They have to decide between three policies</a:t>
            </a:r>
          </a:p>
          <a:p>
            <a:pPr lvl="2"/>
            <a:r>
              <a:rPr lang="en-US" dirty="0" smtClean="0"/>
              <a:t>Build a road (R)</a:t>
            </a:r>
          </a:p>
          <a:p>
            <a:pPr lvl="2"/>
            <a:r>
              <a:rPr lang="en-US" dirty="0" smtClean="0"/>
              <a:t>Build a bridge (B)</a:t>
            </a:r>
          </a:p>
          <a:p>
            <a:pPr lvl="2"/>
            <a:r>
              <a:rPr lang="en-US" dirty="0" smtClean="0"/>
              <a:t>Do nothing (S)</a:t>
            </a:r>
          </a:p>
          <a:p>
            <a:pPr lvl="1"/>
            <a:r>
              <a:rPr lang="en-US" dirty="0" smtClean="0"/>
              <a:t>Preferences are:</a:t>
            </a:r>
          </a:p>
          <a:p>
            <a:pPr lvl="2"/>
            <a:r>
              <a:rPr lang="en-US" dirty="0" smtClean="0"/>
              <a:t>Gus: </a:t>
            </a:r>
            <a:r>
              <a:rPr lang="en-US" dirty="0" err="1" smtClean="0"/>
              <a:t>BpRpS</a:t>
            </a:r>
            <a:endParaRPr lang="en-US" dirty="0" smtClean="0"/>
          </a:p>
          <a:p>
            <a:pPr lvl="2"/>
            <a:r>
              <a:rPr lang="en-US" dirty="0" smtClean="0"/>
              <a:t>Sharon: </a:t>
            </a:r>
            <a:r>
              <a:rPr lang="en-US" dirty="0" err="1" smtClean="0"/>
              <a:t>RpSpB</a:t>
            </a:r>
            <a:endParaRPr lang="en-US" dirty="0" smtClean="0"/>
          </a:p>
          <a:p>
            <a:pPr lvl="2"/>
            <a:r>
              <a:rPr lang="en-US" dirty="0" smtClean="0"/>
              <a:t>Gladys: </a:t>
            </a:r>
            <a:r>
              <a:rPr lang="en-US" dirty="0" err="1" smtClean="0"/>
              <a:t>SpBpR</a:t>
            </a:r>
            <a:endParaRPr lang="en-US" dirty="0" smtClean="0"/>
          </a:p>
        </p:txBody>
      </p:sp>
    </p:spTree>
    <p:extLst>
      <p:ext uri="{BB962C8B-B14F-4D97-AF65-F5344CB8AC3E}">
        <p14:creationId xmlns:p14="http://schemas.microsoft.com/office/powerpoint/2010/main" val="2598855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Our three people decide to vote to determine which project (if any) will be constructed. </a:t>
            </a:r>
          </a:p>
          <a:p>
            <a:pPr lvl="1"/>
            <a:r>
              <a:rPr lang="en-US" dirty="0" smtClean="0"/>
              <a:t>Use majority rule in which two alternatives are compared</a:t>
            </a:r>
          </a:p>
          <a:p>
            <a:pPr lvl="1"/>
            <a:r>
              <a:rPr lang="en-US" dirty="0" smtClean="0"/>
              <a:t>First round winner runs against third alternative</a:t>
            </a:r>
          </a:p>
          <a:p>
            <a:pPr lvl="1"/>
            <a:r>
              <a:rPr lang="en-US" dirty="0" smtClean="0"/>
              <a:t>Winner of second round is the overall winner</a:t>
            </a:r>
          </a:p>
          <a:p>
            <a:pPr lvl="1"/>
            <a:r>
              <a:rPr lang="en-US" dirty="0" smtClean="0"/>
              <a:t>Ordering of the votes constitutes an </a:t>
            </a:r>
            <a:r>
              <a:rPr lang="en-US" b="1" dirty="0" smtClean="0"/>
              <a:t>agenda</a:t>
            </a:r>
            <a:endParaRPr lang="en-US" b="1" dirty="0"/>
          </a:p>
        </p:txBody>
      </p:sp>
    </p:spTree>
    <p:extLst>
      <p:ext uri="{BB962C8B-B14F-4D97-AF65-F5344CB8AC3E}">
        <p14:creationId xmlns:p14="http://schemas.microsoft.com/office/powerpoint/2010/main" val="14290709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15112"/>
            <a:ext cx="4087512" cy="3273983"/>
          </a:xfrm>
        </p:spPr>
        <p:txBody>
          <a:bodyPr>
            <a:normAutofit fontScale="62500" lnSpcReduction="20000"/>
          </a:bodyPr>
          <a:lstStyle/>
          <a:p>
            <a:pPr marL="514350" indent="-514350">
              <a:buFont typeface="+mj-lt"/>
              <a:buAutoNum type="arabicPeriod"/>
            </a:pPr>
            <a:r>
              <a:rPr lang="en-US" dirty="0" smtClean="0"/>
              <a:t>Agenda 1:</a:t>
            </a:r>
          </a:p>
          <a:p>
            <a:pPr marL="971550" lvl="1" indent="-514350">
              <a:buFont typeface="+mj-lt"/>
              <a:buAutoNum type="alphaLcParenR"/>
            </a:pPr>
            <a:r>
              <a:rPr lang="en-US" dirty="0" smtClean="0"/>
              <a:t>Vote 1: Bridge vs. Road: Bridge Wins</a:t>
            </a:r>
          </a:p>
          <a:p>
            <a:pPr marL="971550" lvl="1" indent="-514350">
              <a:buFont typeface="+mj-lt"/>
              <a:buAutoNum type="alphaLcParenR"/>
            </a:pPr>
            <a:r>
              <a:rPr lang="en-US" dirty="0" smtClean="0"/>
              <a:t>Vote 2: Bridge vs. Status Quo: </a:t>
            </a:r>
            <a:r>
              <a:rPr lang="en-US" b="1" dirty="0" smtClean="0"/>
              <a:t>Status Quo wins</a:t>
            </a:r>
          </a:p>
          <a:p>
            <a:pPr marL="514350" indent="-514350">
              <a:buFont typeface="+mj-lt"/>
              <a:buAutoNum type="arabicPeriod"/>
            </a:pPr>
            <a:r>
              <a:rPr lang="en-US" dirty="0" smtClean="0"/>
              <a:t>Agenda 2: </a:t>
            </a:r>
          </a:p>
          <a:p>
            <a:pPr marL="971550" lvl="1" indent="-514350">
              <a:buFont typeface="+mj-lt"/>
              <a:buAutoNum type="alphaLcParenR"/>
            </a:pPr>
            <a:r>
              <a:rPr lang="en-US" dirty="0" smtClean="0"/>
              <a:t>Bridge vs. Status Quo: Status Quo wins</a:t>
            </a:r>
          </a:p>
          <a:p>
            <a:pPr marL="971550" lvl="1" indent="-514350">
              <a:buFont typeface="+mj-lt"/>
              <a:buAutoNum type="alphaLcParenR"/>
            </a:pPr>
            <a:r>
              <a:rPr lang="en-US" dirty="0" smtClean="0"/>
              <a:t>Status Quo </a:t>
            </a:r>
            <a:r>
              <a:rPr lang="en-US" dirty="0" err="1" smtClean="0"/>
              <a:t>vs</a:t>
            </a:r>
            <a:r>
              <a:rPr lang="en-US" dirty="0" smtClean="0"/>
              <a:t> Road: </a:t>
            </a:r>
            <a:r>
              <a:rPr lang="en-US" b="1" dirty="0" smtClean="0"/>
              <a:t>Road wins</a:t>
            </a:r>
          </a:p>
          <a:p>
            <a:pPr marL="514350" indent="-514350">
              <a:buFont typeface="+mj-lt"/>
              <a:buAutoNum type="arabicPeriod"/>
            </a:pPr>
            <a:r>
              <a:rPr lang="en-US" dirty="0" smtClean="0"/>
              <a:t>Agenda 3: </a:t>
            </a:r>
          </a:p>
          <a:p>
            <a:pPr marL="971550" lvl="1" indent="-514350">
              <a:buFont typeface="+mj-lt"/>
              <a:buAutoNum type="alphaLcParenR"/>
            </a:pPr>
            <a:r>
              <a:rPr lang="en-US" dirty="0" smtClean="0"/>
              <a:t>Road vs. Status Quo: Road wins</a:t>
            </a:r>
          </a:p>
          <a:p>
            <a:pPr marL="971550" lvl="1" indent="-514350">
              <a:buFont typeface="+mj-lt"/>
              <a:buAutoNum type="alphaLcParenR"/>
            </a:pPr>
            <a:r>
              <a:rPr lang="en-US" dirty="0" smtClean="0"/>
              <a:t>Road vs. Bridge: </a:t>
            </a:r>
            <a:r>
              <a:rPr lang="en-US" b="1" dirty="0" smtClean="0"/>
              <a:t>Bridge wins</a:t>
            </a:r>
          </a:p>
          <a:p>
            <a:endParaRPr lang="en-US" dirty="0"/>
          </a:p>
        </p:txBody>
      </p:sp>
      <p:sp>
        <p:nvSpPr>
          <p:cNvPr id="4" name="TextBox 3"/>
          <p:cNvSpPr txBox="1"/>
          <p:nvPr/>
        </p:nvSpPr>
        <p:spPr>
          <a:xfrm>
            <a:off x="5040858" y="615112"/>
            <a:ext cx="3155499" cy="1477328"/>
          </a:xfrm>
          <a:prstGeom prst="rect">
            <a:avLst/>
          </a:prstGeom>
          <a:noFill/>
        </p:spPr>
        <p:txBody>
          <a:bodyPr wrap="square" rtlCol="0">
            <a:spAutoFit/>
          </a:bodyPr>
          <a:lstStyle/>
          <a:p>
            <a:pPr lvl="1"/>
            <a:r>
              <a:rPr lang="en-US" dirty="0" smtClean="0"/>
              <a:t>Preferences are:</a:t>
            </a:r>
          </a:p>
          <a:p>
            <a:pPr lvl="2"/>
            <a:r>
              <a:rPr lang="en-US" dirty="0" smtClean="0"/>
              <a:t>Gus: </a:t>
            </a:r>
            <a:r>
              <a:rPr lang="en-US" dirty="0" err="1" smtClean="0"/>
              <a:t>BpRpS</a:t>
            </a:r>
            <a:endParaRPr lang="en-US" dirty="0" smtClean="0"/>
          </a:p>
          <a:p>
            <a:pPr lvl="2"/>
            <a:r>
              <a:rPr lang="en-US" dirty="0" smtClean="0"/>
              <a:t>Sharon: </a:t>
            </a:r>
            <a:r>
              <a:rPr lang="en-US" dirty="0" err="1" smtClean="0"/>
              <a:t>RpSpB</a:t>
            </a:r>
            <a:endParaRPr lang="en-US" dirty="0" smtClean="0"/>
          </a:p>
          <a:p>
            <a:pPr lvl="2"/>
            <a:r>
              <a:rPr lang="en-US" dirty="0" smtClean="0"/>
              <a:t>Gladys: </a:t>
            </a:r>
            <a:r>
              <a:rPr lang="en-US" dirty="0" err="1" smtClean="0"/>
              <a:t>SpBpR</a:t>
            </a:r>
            <a:endParaRPr lang="en-US" dirty="0" smtClean="0"/>
          </a:p>
          <a:p>
            <a:endParaRPr lang="en-US" dirty="0"/>
          </a:p>
        </p:txBody>
      </p:sp>
      <p:sp>
        <p:nvSpPr>
          <p:cNvPr id="6" name="TextBox 5"/>
          <p:cNvSpPr txBox="1"/>
          <p:nvPr/>
        </p:nvSpPr>
        <p:spPr>
          <a:xfrm>
            <a:off x="775211" y="4265312"/>
            <a:ext cx="7539001" cy="2308324"/>
          </a:xfrm>
          <a:prstGeom prst="rect">
            <a:avLst/>
          </a:prstGeom>
          <a:noFill/>
        </p:spPr>
        <p:txBody>
          <a:bodyPr wrap="square" rtlCol="0">
            <a:spAutoFit/>
          </a:bodyPr>
          <a:lstStyle/>
          <a:p>
            <a:pPr marL="285750" indent="-285750">
              <a:buFont typeface="Arial"/>
              <a:buChar char="•"/>
            </a:pPr>
            <a:r>
              <a:rPr lang="en-US" dirty="0" smtClean="0"/>
              <a:t>Depending on the agenda, any of the alternatives could win majority approval</a:t>
            </a:r>
          </a:p>
          <a:p>
            <a:pPr marL="285750" indent="-285750">
              <a:buFont typeface="Arial"/>
              <a:buChar char="•"/>
            </a:pPr>
            <a:r>
              <a:rPr lang="en-US" dirty="0" smtClean="0"/>
              <a:t>Demonstrates that directly voting on a policy does not ensure that the policy chosen will be the will of the people</a:t>
            </a:r>
          </a:p>
          <a:p>
            <a:pPr marL="285750" indent="-285750">
              <a:buFont typeface="Arial"/>
              <a:buChar char="•"/>
            </a:pPr>
            <a:r>
              <a:rPr lang="en-US" dirty="0" smtClean="0"/>
              <a:t>Quality of all voting systems</a:t>
            </a:r>
          </a:p>
          <a:p>
            <a:pPr marL="285750" indent="-285750">
              <a:buFont typeface="Arial"/>
              <a:buChar char="•"/>
            </a:pPr>
            <a:r>
              <a:rPr lang="en-US" dirty="0" smtClean="0"/>
              <a:t>Caveat: voting systems do not always fail: if Gus preferred road to bridge then road would be the clear majority winner regardless of the agenda.</a:t>
            </a:r>
          </a:p>
          <a:p>
            <a:pPr marL="285750" indent="-285750">
              <a:buFont typeface="Arial"/>
              <a:buChar char="•"/>
            </a:pPr>
            <a:endParaRPr lang="en-US" dirty="0"/>
          </a:p>
        </p:txBody>
      </p:sp>
    </p:spTree>
    <p:extLst>
      <p:ext uri="{BB962C8B-B14F-4D97-AF65-F5344CB8AC3E}">
        <p14:creationId xmlns:p14="http://schemas.microsoft.com/office/powerpoint/2010/main" val="358892838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 what?</a:t>
            </a:r>
            <a:endParaRPr lang="en-US" dirty="0"/>
          </a:p>
        </p:txBody>
      </p:sp>
      <p:sp>
        <p:nvSpPr>
          <p:cNvPr id="3" name="Content Placeholder 2"/>
          <p:cNvSpPr>
            <a:spLocks noGrp="1"/>
          </p:cNvSpPr>
          <p:nvPr>
            <p:ph idx="1"/>
          </p:nvPr>
        </p:nvSpPr>
        <p:spPr/>
        <p:txBody>
          <a:bodyPr/>
          <a:lstStyle/>
          <a:p>
            <a:r>
              <a:rPr lang="en-US" dirty="0" smtClean="0"/>
              <a:t>Shows that:</a:t>
            </a:r>
          </a:p>
          <a:p>
            <a:pPr lvl="1"/>
            <a:r>
              <a:rPr lang="en-US" dirty="0" smtClean="0"/>
              <a:t>Voting systems can fail to produce clear democratic winners</a:t>
            </a:r>
          </a:p>
          <a:p>
            <a:pPr lvl="1"/>
            <a:r>
              <a:rPr lang="en-US" dirty="0" smtClean="0"/>
              <a:t>If voting system fails then winner will be chosen in an arbitrary or non-democratic manner</a:t>
            </a:r>
          </a:p>
          <a:p>
            <a:pPr lvl="1"/>
            <a:r>
              <a:rPr lang="en-US" dirty="0" smtClean="0"/>
              <a:t>When voting systems fail, we usually don’t know about it.</a:t>
            </a:r>
            <a:endParaRPr lang="en-US" dirty="0"/>
          </a:p>
        </p:txBody>
      </p:sp>
    </p:spTree>
    <p:extLst>
      <p:ext uri="{BB962C8B-B14F-4D97-AF65-F5344CB8AC3E}">
        <p14:creationId xmlns:p14="http://schemas.microsoft.com/office/powerpoint/2010/main" val="694311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Kenneth Arrow – </a:t>
            </a:r>
            <a:br>
              <a:rPr lang="en-US" dirty="0" smtClean="0"/>
            </a:br>
            <a:r>
              <a:rPr lang="en-US" dirty="0" smtClean="0"/>
              <a:t>Impossibility Theorem</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800442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Even more important…</a:t>
            </a:r>
            <a:endParaRPr lang="en-US" dirty="0"/>
          </a:p>
        </p:txBody>
      </p:sp>
      <p:sp>
        <p:nvSpPr>
          <p:cNvPr id="3" name="Content Placeholder 2"/>
          <p:cNvSpPr>
            <a:spLocks noGrp="1"/>
          </p:cNvSpPr>
          <p:nvPr>
            <p:ph idx="1"/>
          </p:nvPr>
        </p:nvSpPr>
        <p:spPr>
          <a:xfrm>
            <a:off x="457199" y="1600200"/>
            <a:ext cx="4541779" cy="4525963"/>
          </a:xfrm>
        </p:spPr>
        <p:txBody>
          <a:bodyPr>
            <a:noAutofit/>
          </a:bodyPr>
          <a:lstStyle/>
          <a:p>
            <a:r>
              <a:rPr lang="en-US" sz="1900" dirty="0" smtClean="0"/>
              <a:t>William Riker:</a:t>
            </a:r>
          </a:p>
          <a:p>
            <a:pPr lvl="1"/>
            <a:r>
              <a:rPr lang="en-US" sz="1900" dirty="0" smtClean="0"/>
              <a:t>Suggests that </a:t>
            </a:r>
            <a:r>
              <a:rPr lang="en-US" sz="1900" b="1" dirty="0" smtClean="0"/>
              <a:t>strategic politicians </a:t>
            </a:r>
            <a:r>
              <a:rPr lang="en-US" sz="1900" dirty="0" smtClean="0"/>
              <a:t>can take advantage of the fact that no general will of the people can be determined</a:t>
            </a:r>
          </a:p>
          <a:p>
            <a:pPr lvl="1"/>
            <a:r>
              <a:rPr lang="en-US" sz="1900" dirty="0" err="1" smtClean="0"/>
              <a:t>Eg</a:t>
            </a:r>
            <a:r>
              <a:rPr lang="en-US" sz="1900" dirty="0" smtClean="0"/>
              <a:t>. </a:t>
            </a:r>
            <a:r>
              <a:rPr lang="en-US" sz="1900" dirty="0"/>
              <a:t>i</a:t>
            </a:r>
            <a:r>
              <a:rPr lang="en-US" sz="1900" dirty="0" smtClean="0"/>
              <a:t>f Sharon controls the order of voting (the agenda) then she will pick Agenda 2.</a:t>
            </a:r>
          </a:p>
          <a:p>
            <a:pPr lvl="1"/>
            <a:r>
              <a:rPr lang="en-US" sz="1900" dirty="0" smtClean="0"/>
              <a:t>By being a strategic politician, Sharon can turn out to be a dictator.</a:t>
            </a:r>
          </a:p>
          <a:p>
            <a:pPr lvl="1"/>
            <a:r>
              <a:rPr lang="en-US" sz="1900" dirty="0" smtClean="0"/>
              <a:t>Agenda setting is very important to understanding politics</a:t>
            </a:r>
          </a:p>
          <a:p>
            <a:pPr lvl="1"/>
            <a:r>
              <a:rPr lang="en-US" sz="1900" dirty="0" smtClean="0"/>
              <a:t>Institutions are very important to shape and constrain agenda setters</a:t>
            </a:r>
          </a:p>
          <a:p>
            <a:pPr lvl="1"/>
            <a:endParaRPr lang="en-US" sz="1900" dirty="0"/>
          </a:p>
        </p:txBody>
      </p:sp>
      <p:pic>
        <p:nvPicPr>
          <p:cNvPr id="5" name="Picture 4"/>
          <p:cNvPicPr>
            <a:picLocks noChangeAspect="1"/>
          </p:cNvPicPr>
          <p:nvPr/>
        </p:nvPicPr>
        <p:blipFill>
          <a:blip r:embed="rId2"/>
          <a:stretch>
            <a:fillRect/>
          </a:stretch>
        </p:blipFill>
        <p:spPr>
          <a:xfrm>
            <a:off x="6964906" y="1417638"/>
            <a:ext cx="1376906" cy="2005119"/>
          </a:xfrm>
          <a:prstGeom prst="rect">
            <a:avLst/>
          </a:prstGeom>
        </p:spPr>
      </p:pic>
      <p:sp>
        <p:nvSpPr>
          <p:cNvPr id="6" name="TextBox 5"/>
          <p:cNvSpPr txBox="1"/>
          <p:nvPr/>
        </p:nvSpPr>
        <p:spPr>
          <a:xfrm>
            <a:off x="5579548" y="2171047"/>
            <a:ext cx="1261884" cy="369332"/>
          </a:xfrm>
          <a:prstGeom prst="rect">
            <a:avLst/>
          </a:prstGeom>
          <a:noFill/>
        </p:spPr>
        <p:txBody>
          <a:bodyPr wrap="none" rtlCol="0">
            <a:spAutoFit/>
          </a:bodyPr>
          <a:lstStyle/>
          <a:p>
            <a:r>
              <a:rPr lang="en-US" dirty="0" smtClean="0"/>
              <a:t>This guy </a:t>
            </a:r>
            <a:r>
              <a:rPr lang="en-US" dirty="0" smtClean="0">
                <a:sym typeface="Wingdings"/>
              </a:rPr>
              <a:t></a:t>
            </a:r>
            <a:endParaRPr lang="en-US" dirty="0"/>
          </a:p>
        </p:txBody>
      </p:sp>
      <p:sp>
        <p:nvSpPr>
          <p:cNvPr id="7" name="TextBox 6"/>
          <p:cNvSpPr txBox="1"/>
          <p:nvPr/>
        </p:nvSpPr>
        <p:spPr>
          <a:xfrm>
            <a:off x="4998979" y="4855119"/>
            <a:ext cx="1621846" cy="369332"/>
          </a:xfrm>
          <a:prstGeom prst="rect">
            <a:avLst/>
          </a:prstGeom>
          <a:noFill/>
        </p:spPr>
        <p:txBody>
          <a:bodyPr wrap="none" rtlCol="0">
            <a:spAutoFit/>
          </a:bodyPr>
          <a:lstStyle/>
          <a:p>
            <a:r>
              <a:rPr lang="en-US" dirty="0" smtClean="0"/>
              <a:t>Not this guy </a:t>
            </a:r>
            <a:r>
              <a:rPr lang="en-US" dirty="0" smtClean="0">
                <a:sym typeface="Wingdings"/>
              </a:rPr>
              <a:t></a:t>
            </a:r>
            <a:endParaRPr lang="en-US" dirty="0"/>
          </a:p>
        </p:txBody>
      </p:sp>
      <p:pic>
        <p:nvPicPr>
          <p:cNvPr id="8" name="Picture 7"/>
          <p:cNvPicPr>
            <a:picLocks noChangeAspect="1"/>
          </p:cNvPicPr>
          <p:nvPr/>
        </p:nvPicPr>
        <p:blipFill>
          <a:blip r:embed="rId3"/>
          <a:stretch>
            <a:fillRect/>
          </a:stretch>
        </p:blipFill>
        <p:spPr>
          <a:xfrm>
            <a:off x="6620825" y="3878618"/>
            <a:ext cx="1900942" cy="2322333"/>
          </a:xfrm>
          <a:prstGeom prst="rect">
            <a:avLst/>
          </a:prstGeom>
        </p:spPr>
      </p:pic>
    </p:spTree>
    <p:extLst>
      <p:ext uri="{BB962C8B-B14F-4D97-AF65-F5344CB8AC3E}">
        <p14:creationId xmlns:p14="http://schemas.microsoft.com/office/powerpoint/2010/main" val="2573748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Party Systems</a:t>
            </a:r>
            <a:endParaRPr lang="en-US" dirty="0"/>
          </a:p>
        </p:txBody>
      </p:sp>
    </p:spTree>
    <p:extLst>
      <p:ext uri="{BB962C8B-B14F-4D97-AF65-F5344CB8AC3E}">
        <p14:creationId xmlns:p14="http://schemas.microsoft.com/office/powerpoint/2010/main" val="2808588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Party Systems</a:t>
            </a:r>
            <a:endParaRPr lang="en-US" dirty="0"/>
          </a:p>
        </p:txBody>
      </p:sp>
      <p:sp>
        <p:nvSpPr>
          <p:cNvPr id="3" name="Content Placeholder 2"/>
          <p:cNvSpPr>
            <a:spLocks noGrp="1"/>
          </p:cNvSpPr>
          <p:nvPr>
            <p:ph idx="1"/>
          </p:nvPr>
        </p:nvSpPr>
        <p:spPr/>
        <p:txBody>
          <a:bodyPr>
            <a:normAutofit lnSpcReduction="10000"/>
          </a:bodyPr>
          <a:lstStyle/>
          <a:p>
            <a:r>
              <a:rPr lang="en-US" dirty="0" smtClean="0"/>
              <a:t>What is a party system?</a:t>
            </a:r>
          </a:p>
          <a:p>
            <a:pPr lvl="1"/>
            <a:r>
              <a:rPr lang="en-US" dirty="0" smtClean="0"/>
              <a:t>Means of classifying or describing the parties and their interaction in a political system</a:t>
            </a:r>
          </a:p>
          <a:p>
            <a:r>
              <a:rPr lang="en-US" dirty="0" smtClean="0"/>
              <a:t>What is the relationship between parties and issues?</a:t>
            </a:r>
          </a:p>
          <a:p>
            <a:pPr lvl="1"/>
            <a:r>
              <a:rPr lang="en-US" dirty="0" smtClean="0"/>
              <a:t>Linked to political cleavages (</a:t>
            </a:r>
            <a:r>
              <a:rPr lang="en-US" dirty="0" err="1" smtClean="0"/>
              <a:t>eg</a:t>
            </a:r>
            <a:r>
              <a:rPr lang="en-US" dirty="0" smtClean="0"/>
              <a:t>. Ireland, Canada…) and the electoral system (</a:t>
            </a:r>
            <a:r>
              <a:rPr lang="en-US" dirty="0" err="1" smtClean="0"/>
              <a:t>Duverger’s</a:t>
            </a:r>
            <a:r>
              <a:rPr lang="en-US" smtClean="0"/>
              <a:t> Law).</a:t>
            </a:r>
            <a:endParaRPr lang="en-US" dirty="0" smtClean="0"/>
          </a:p>
          <a:p>
            <a:r>
              <a:rPr lang="en-US" dirty="0" smtClean="0"/>
              <a:t>What is the role of ideology?</a:t>
            </a:r>
            <a:endParaRPr lang="en-US" dirty="0"/>
          </a:p>
        </p:txBody>
      </p:sp>
    </p:spTree>
    <p:extLst>
      <p:ext uri="{BB962C8B-B14F-4D97-AF65-F5344CB8AC3E}">
        <p14:creationId xmlns:p14="http://schemas.microsoft.com/office/powerpoint/2010/main" val="1154722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 of parties</a:t>
            </a:r>
            <a:endParaRPr lang="en-US" dirty="0"/>
          </a:p>
        </p:txBody>
      </p:sp>
      <p:sp>
        <p:nvSpPr>
          <p:cNvPr id="3" name="Content Placeholder 2"/>
          <p:cNvSpPr>
            <a:spLocks noGrp="1"/>
          </p:cNvSpPr>
          <p:nvPr>
            <p:ph idx="1"/>
          </p:nvPr>
        </p:nvSpPr>
        <p:spPr>
          <a:xfrm>
            <a:off x="457200" y="1600201"/>
            <a:ext cx="8229600" cy="2312804"/>
          </a:xfrm>
        </p:spPr>
        <p:txBody>
          <a:bodyPr/>
          <a:lstStyle/>
          <a:p>
            <a:r>
              <a:rPr lang="en-US" dirty="0" smtClean="0"/>
              <a:t>Political parties are based on the politicization of issues by proposing new policy alternatives</a:t>
            </a:r>
          </a:p>
          <a:p>
            <a:r>
              <a:rPr lang="en-US" dirty="0" smtClean="0"/>
              <a:t>The number of issue dimensions (I) plus one equals the number of parties</a:t>
            </a:r>
          </a:p>
          <a:p>
            <a:pPr marL="0" indent="0">
              <a:buNone/>
            </a:pPr>
            <a:endParaRPr lang="en-US" dirty="0"/>
          </a:p>
        </p:txBody>
      </p:sp>
      <p:sp>
        <p:nvSpPr>
          <p:cNvPr id="4" name="TextBox 3"/>
          <p:cNvSpPr txBox="1"/>
          <p:nvPr/>
        </p:nvSpPr>
        <p:spPr>
          <a:xfrm>
            <a:off x="3185420" y="4998811"/>
            <a:ext cx="2724508" cy="584776"/>
          </a:xfrm>
          <a:prstGeom prst="rect">
            <a:avLst/>
          </a:prstGeom>
          <a:noFill/>
        </p:spPr>
        <p:txBody>
          <a:bodyPr wrap="square" rtlCol="0">
            <a:spAutoFit/>
          </a:bodyPr>
          <a:lstStyle/>
          <a:p>
            <a:pPr algn="ctr"/>
            <a:r>
              <a:rPr lang="en-US" sz="3200" dirty="0" smtClean="0"/>
              <a:t>I + 1 = P(+/-1)</a:t>
            </a:r>
            <a:endParaRPr lang="en-US" sz="3200" dirty="0"/>
          </a:p>
        </p:txBody>
      </p:sp>
    </p:spTree>
    <p:extLst>
      <p:ext uri="{BB962C8B-B14F-4D97-AF65-F5344CB8AC3E}">
        <p14:creationId xmlns:p14="http://schemas.microsoft.com/office/powerpoint/2010/main" val="2285696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Party Systems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One </a:t>
            </a:r>
            <a:r>
              <a:rPr lang="en-US" dirty="0"/>
              <a:t>P</a:t>
            </a:r>
            <a:r>
              <a:rPr lang="en-US" dirty="0" smtClean="0"/>
              <a:t>arty </a:t>
            </a:r>
            <a:r>
              <a:rPr lang="en-US" dirty="0"/>
              <a:t>S</a:t>
            </a:r>
            <a:r>
              <a:rPr lang="en-US" dirty="0" smtClean="0"/>
              <a:t>ystem</a:t>
            </a:r>
          </a:p>
          <a:p>
            <a:pPr lvl="1"/>
            <a:r>
              <a:rPr lang="en-US" dirty="0" smtClean="0"/>
              <a:t>There is only one party, no alternative</a:t>
            </a:r>
          </a:p>
          <a:p>
            <a:pPr lvl="1"/>
            <a:r>
              <a:rPr lang="en-US" dirty="0" smtClean="0"/>
              <a:t>Communist Party</a:t>
            </a:r>
          </a:p>
          <a:p>
            <a:r>
              <a:rPr lang="en-US" dirty="0" smtClean="0"/>
              <a:t>Two Party System</a:t>
            </a:r>
          </a:p>
          <a:p>
            <a:pPr lvl="1"/>
            <a:r>
              <a:rPr lang="en-US" dirty="0" smtClean="0"/>
              <a:t>Two credible contenders for power</a:t>
            </a:r>
          </a:p>
          <a:p>
            <a:r>
              <a:rPr lang="en-US" dirty="0" smtClean="0"/>
              <a:t>Two Party (plus) System</a:t>
            </a:r>
          </a:p>
          <a:p>
            <a:pPr lvl="1"/>
            <a:r>
              <a:rPr lang="en-US" dirty="0" smtClean="0"/>
              <a:t>Two main parties with smaller parties competing for power</a:t>
            </a:r>
          </a:p>
          <a:p>
            <a:r>
              <a:rPr lang="en-US" dirty="0" smtClean="0"/>
              <a:t>Multi party System</a:t>
            </a:r>
          </a:p>
          <a:p>
            <a:pPr lvl="1"/>
            <a:r>
              <a:rPr lang="en-US" dirty="0" smtClean="0"/>
              <a:t>Three or more political parties with a realistic chance of participating in government</a:t>
            </a:r>
          </a:p>
          <a:p>
            <a:r>
              <a:rPr lang="en-US" dirty="0" smtClean="0"/>
              <a:t>Party Systems in part determined by electoral system (talk about this on Friday)</a:t>
            </a:r>
            <a:endParaRPr lang="en-US" dirty="0"/>
          </a:p>
        </p:txBody>
      </p:sp>
    </p:spTree>
    <p:extLst>
      <p:ext uri="{BB962C8B-B14F-4D97-AF65-F5344CB8AC3E}">
        <p14:creationId xmlns:p14="http://schemas.microsoft.com/office/powerpoint/2010/main" val="1220149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 of Parties</a:t>
            </a:r>
            <a:endParaRPr lang="en-US" dirty="0"/>
          </a:p>
        </p:txBody>
      </p:sp>
      <p:sp>
        <p:nvSpPr>
          <p:cNvPr id="3" name="Content Placeholder 2"/>
          <p:cNvSpPr>
            <a:spLocks noGrp="1"/>
          </p:cNvSpPr>
          <p:nvPr>
            <p:ph idx="1"/>
          </p:nvPr>
        </p:nvSpPr>
        <p:spPr/>
        <p:txBody>
          <a:bodyPr/>
          <a:lstStyle/>
          <a:p>
            <a:r>
              <a:rPr lang="en-US" dirty="0" smtClean="0"/>
              <a:t>Main Issue Dimensions</a:t>
            </a:r>
          </a:p>
          <a:p>
            <a:pPr lvl="1"/>
            <a:r>
              <a:rPr lang="en-US" dirty="0" smtClean="0"/>
              <a:t>Socioeconomic (taxes, market, regulation, social spending, agriculture)</a:t>
            </a:r>
          </a:p>
          <a:p>
            <a:pPr lvl="1"/>
            <a:r>
              <a:rPr lang="en-US" dirty="0" smtClean="0"/>
              <a:t>Moral (Family, sex, religion)</a:t>
            </a:r>
          </a:p>
          <a:p>
            <a:pPr lvl="1"/>
            <a:r>
              <a:rPr lang="en-US" dirty="0" smtClean="0"/>
              <a:t>Ethnic (territorial, language, race)</a:t>
            </a:r>
          </a:p>
          <a:p>
            <a:pPr lvl="1"/>
            <a:r>
              <a:rPr lang="en-US" dirty="0" smtClean="0"/>
              <a:t>Foreign policy, political regime, environment…</a:t>
            </a:r>
            <a:endParaRPr lang="en-US" dirty="0"/>
          </a:p>
        </p:txBody>
      </p:sp>
    </p:spTree>
    <p:extLst>
      <p:ext uri="{BB962C8B-B14F-4D97-AF65-F5344CB8AC3E}">
        <p14:creationId xmlns:p14="http://schemas.microsoft.com/office/powerpoint/2010/main" val="781368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State involvement in economy, social </a:t>
            </a:r>
            <a:r>
              <a:rPr lang="en-US" dirty="0" err="1" smtClean="0"/>
              <a:t>programmes</a:t>
            </a:r>
            <a:endParaRPr lang="en-US" dirty="0"/>
          </a:p>
        </p:txBody>
      </p:sp>
      <p:cxnSp>
        <p:nvCxnSpPr>
          <p:cNvPr id="6" name="Straight Arrow Connector 5"/>
          <p:cNvCxnSpPr/>
          <p:nvPr/>
        </p:nvCxnSpPr>
        <p:spPr>
          <a:xfrm>
            <a:off x="819401" y="4896376"/>
            <a:ext cx="7867399" cy="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pic>
        <p:nvPicPr>
          <p:cNvPr id="7" name="Picture 6"/>
          <p:cNvPicPr>
            <a:picLocks noChangeAspect="1"/>
          </p:cNvPicPr>
          <p:nvPr/>
        </p:nvPicPr>
        <p:blipFill>
          <a:blip r:embed="rId2"/>
          <a:stretch>
            <a:fillRect/>
          </a:stretch>
        </p:blipFill>
        <p:spPr>
          <a:xfrm>
            <a:off x="5368470" y="4164484"/>
            <a:ext cx="688639" cy="638139"/>
          </a:xfrm>
          <a:prstGeom prst="rect">
            <a:avLst/>
          </a:prstGeom>
        </p:spPr>
      </p:pic>
      <p:pic>
        <p:nvPicPr>
          <p:cNvPr id="8" name="Picture 7"/>
          <p:cNvPicPr>
            <a:picLocks noChangeAspect="1"/>
          </p:cNvPicPr>
          <p:nvPr/>
        </p:nvPicPr>
        <p:blipFill>
          <a:blip r:embed="rId3"/>
          <a:stretch>
            <a:fillRect/>
          </a:stretch>
        </p:blipFill>
        <p:spPr>
          <a:xfrm>
            <a:off x="3325097" y="4464504"/>
            <a:ext cx="1149711" cy="459884"/>
          </a:xfrm>
          <a:prstGeom prst="rect">
            <a:avLst/>
          </a:prstGeom>
          <a:scene3d>
            <a:camera prst="orthographicFront">
              <a:rot lat="0" lon="0" rev="2700000"/>
            </a:camera>
            <a:lightRig rig="threePt" dir="t"/>
          </a:scene3d>
        </p:spPr>
      </p:pic>
      <p:pic>
        <p:nvPicPr>
          <p:cNvPr id="9" name="Picture 8"/>
          <p:cNvPicPr>
            <a:picLocks noChangeAspect="1"/>
          </p:cNvPicPr>
          <p:nvPr/>
        </p:nvPicPr>
        <p:blipFill>
          <a:blip r:embed="rId4"/>
          <a:stretch>
            <a:fillRect/>
          </a:stretch>
        </p:blipFill>
        <p:spPr>
          <a:xfrm>
            <a:off x="1748936" y="4453428"/>
            <a:ext cx="1426242" cy="202844"/>
          </a:xfrm>
          <a:prstGeom prst="rect">
            <a:avLst/>
          </a:prstGeom>
          <a:scene3d>
            <a:camera prst="orthographicFront">
              <a:rot lat="0" lon="0" rev="2700000"/>
            </a:camera>
            <a:lightRig rig="threePt" dir="t"/>
          </a:scene3d>
        </p:spPr>
      </p:pic>
      <p:pic>
        <p:nvPicPr>
          <p:cNvPr id="10" name="Picture 9"/>
          <p:cNvPicPr>
            <a:picLocks noChangeAspect="1"/>
          </p:cNvPicPr>
          <p:nvPr/>
        </p:nvPicPr>
        <p:blipFill>
          <a:blip r:embed="rId5"/>
          <a:stretch>
            <a:fillRect/>
          </a:stretch>
        </p:blipFill>
        <p:spPr>
          <a:xfrm>
            <a:off x="2388443" y="3821584"/>
            <a:ext cx="2921000" cy="685800"/>
          </a:xfrm>
          <a:prstGeom prst="rect">
            <a:avLst/>
          </a:prstGeom>
          <a:scene3d>
            <a:camera prst="orthographicFront">
              <a:rot lat="0" lon="0" rev="2700000"/>
            </a:camera>
            <a:lightRig rig="threePt" dir="t"/>
          </a:scene3d>
        </p:spPr>
      </p:pic>
      <p:pic>
        <p:nvPicPr>
          <p:cNvPr id="11" name="Picture 10"/>
          <p:cNvPicPr>
            <a:picLocks noChangeAspect="1"/>
          </p:cNvPicPr>
          <p:nvPr/>
        </p:nvPicPr>
        <p:blipFill>
          <a:blip r:embed="rId6"/>
          <a:stretch>
            <a:fillRect/>
          </a:stretch>
        </p:blipFill>
        <p:spPr>
          <a:xfrm>
            <a:off x="2368462" y="4196387"/>
            <a:ext cx="1613431" cy="498059"/>
          </a:xfrm>
          <a:prstGeom prst="rect">
            <a:avLst/>
          </a:prstGeom>
          <a:scene3d>
            <a:camera prst="orthographicFront">
              <a:rot lat="0" lon="0" rev="2700000"/>
            </a:camera>
            <a:lightRig rig="threePt" dir="t"/>
          </a:scene3d>
        </p:spPr>
      </p:pic>
      <p:sp>
        <p:nvSpPr>
          <p:cNvPr id="12" name="TextBox 11"/>
          <p:cNvSpPr txBox="1"/>
          <p:nvPr/>
        </p:nvSpPr>
        <p:spPr>
          <a:xfrm>
            <a:off x="0" y="5481814"/>
            <a:ext cx="1693868" cy="646331"/>
          </a:xfrm>
          <a:prstGeom prst="rect">
            <a:avLst/>
          </a:prstGeom>
          <a:noFill/>
        </p:spPr>
        <p:txBody>
          <a:bodyPr wrap="none" rtlCol="0">
            <a:spAutoFit/>
          </a:bodyPr>
          <a:lstStyle/>
          <a:p>
            <a:r>
              <a:rPr lang="en-US" dirty="0" smtClean="0"/>
              <a:t>Significant State </a:t>
            </a:r>
          </a:p>
          <a:p>
            <a:r>
              <a:rPr lang="en-US" dirty="0" smtClean="0"/>
              <a:t>Involvement</a:t>
            </a:r>
            <a:endParaRPr lang="en-US" dirty="0"/>
          </a:p>
        </p:txBody>
      </p:sp>
      <p:sp>
        <p:nvSpPr>
          <p:cNvPr id="13" name="TextBox 12"/>
          <p:cNvSpPr txBox="1"/>
          <p:nvPr/>
        </p:nvSpPr>
        <p:spPr>
          <a:xfrm>
            <a:off x="7262988" y="5481814"/>
            <a:ext cx="1423812" cy="646331"/>
          </a:xfrm>
          <a:prstGeom prst="rect">
            <a:avLst/>
          </a:prstGeom>
          <a:noFill/>
        </p:spPr>
        <p:txBody>
          <a:bodyPr wrap="none" rtlCol="0">
            <a:spAutoFit/>
          </a:bodyPr>
          <a:lstStyle/>
          <a:p>
            <a:r>
              <a:rPr lang="en-US" dirty="0" smtClean="0"/>
              <a:t>Limited State</a:t>
            </a:r>
          </a:p>
          <a:p>
            <a:r>
              <a:rPr lang="en-US" dirty="0" smtClean="0"/>
              <a:t> Involvement</a:t>
            </a:r>
            <a:endParaRPr lang="en-US" dirty="0"/>
          </a:p>
        </p:txBody>
      </p:sp>
    </p:spTree>
    <p:extLst>
      <p:ext uri="{BB962C8B-B14F-4D97-AF65-F5344CB8AC3E}">
        <p14:creationId xmlns:p14="http://schemas.microsoft.com/office/powerpoint/2010/main" val="3747746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Ideology</a:t>
            </a:r>
            <a:endParaRPr lang="en-US" dirty="0"/>
          </a:p>
        </p:txBody>
      </p:sp>
      <p:sp>
        <p:nvSpPr>
          <p:cNvPr id="3" name="Content Placeholder 2"/>
          <p:cNvSpPr>
            <a:spLocks noGrp="1"/>
          </p:cNvSpPr>
          <p:nvPr>
            <p:ph idx="1"/>
          </p:nvPr>
        </p:nvSpPr>
        <p:spPr/>
        <p:txBody>
          <a:bodyPr/>
          <a:lstStyle/>
          <a:p>
            <a:r>
              <a:rPr lang="en-US" dirty="0" smtClean="0"/>
              <a:t>A simplified set of policy issues and values</a:t>
            </a:r>
          </a:p>
          <a:p>
            <a:r>
              <a:rPr lang="en-US" dirty="0" smtClean="0"/>
              <a:t>Examples: conservatism, liberalism, environmentalism, nationalism, socialism, communism, fascism…</a:t>
            </a:r>
          </a:p>
          <a:p>
            <a:r>
              <a:rPr lang="en-US" dirty="0" smtClean="0"/>
              <a:t>Symbols: </a:t>
            </a:r>
            <a:r>
              <a:rPr lang="en-US" dirty="0" err="1" smtClean="0"/>
              <a:t>colours</a:t>
            </a:r>
            <a:r>
              <a:rPr lang="en-US" dirty="0" smtClean="0"/>
              <a:t>, emblems, flags, animals, </a:t>
            </a:r>
            <a:r>
              <a:rPr lang="en-US" dirty="0" smtClean="0"/>
              <a:t>heroes </a:t>
            </a:r>
            <a:r>
              <a:rPr lang="en-US" dirty="0" smtClean="0"/>
              <a:t>etc…</a:t>
            </a:r>
          </a:p>
        </p:txBody>
      </p:sp>
    </p:spTree>
    <p:extLst>
      <p:ext uri="{BB962C8B-B14F-4D97-AF65-F5344CB8AC3E}">
        <p14:creationId xmlns:p14="http://schemas.microsoft.com/office/powerpoint/2010/main" val="2345107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Ideology</a:t>
            </a:r>
            <a:endParaRPr lang="en-US" dirty="0"/>
          </a:p>
        </p:txBody>
      </p:sp>
      <p:sp>
        <p:nvSpPr>
          <p:cNvPr id="3" name="Content Placeholder 2"/>
          <p:cNvSpPr>
            <a:spLocks noGrp="1"/>
          </p:cNvSpPr>
          <p:nvPr>
            <p:ph idx="1"/>
          </p:nvPr>
        </p:nvSpPr>
        <p:spPr/>
        <p:txBody>
          <a:bodyPr/>
          <a:lstStyle/>
          <a:p>
            <a:r>
              <a:rPr lang="en-US" dirty="0" smtClean="0"/>
              <a:t>Ideologies are needed in politics to reduce information costs and deliver the parties’ messages to mass audiences.</a:t>
            </a:r>
          </a:p>
          <a:p>
            <a:r>
              <a:rPr lang="en-US" dirty="0" smtClean="0"/>
              <a:t>An ideology needs to be internally consistent</a:t>
            </a:r>
            <a:endParaRPr lang="en-US" dirty="0"/>
          </a:p>
        </p:txBody>
      </p:sp>
    </p:spTree>
    <p:extLst>
      <p:ext uri="{BB962C8B-B14F-4D97-AF65-F5344CB8AC3E}">
        <p14:creationId xmlns:p14="http://schemas.microsoft.com/office/powerpoint/2010/main" val="3879237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Ideology</a:t>
            </a:r>
            <a:endParaRPr lang="en-US" dirty="0"/>
          </a:p>
        </p:txBody>
      </p:sp>
      <p:sp>
        <p:nvSpPr>
          <p:cNvPr id="3" name="Content Placeholder 2"/>
          <p:cNvSpPr>
            <a:spLocks noGrp="1"/>
          </p:cNvSpPr>
          <p:nvPr>
            <p:ph idx="1"/>
          </p:nvPr>
        </p:nvSpPr>
        <p:spPr/>
        <p:txBody>
          <a:bodyPr/>
          <a:lstStyle/>
          <a:p>
            <a:r>
              <a:rPr lang="en-US" dirty="0" smtClean="0"/>
              <a:t>The left right spatial axis is the most widely accepted ideological representation of political party positions</a:t>
            </a:r>
          </a:p>
          <a:p>
            <a:r>
              <a:rPr lang="en-US" dirty="0" smtClean="0"/>
              <a:t>It is not the only one</a:t>
            </a:r>
          </a:p>
          <a:p>
            <a:pPr lvl="1"/>
            <a:r>
              <a:rPr lang="en-US" dirty="0" smtClean="0"/>
              <a:t>In the USA, the “conservative-liberal” axis is also widely used.</a:t>
            </a:r>
          </a:p>
          <a:p>
            <a:pPr lvl="1"/>
            <a:r>
              <a:rPr lang="en-US" dirty="0" smtClean="0"/>
              <a:t>What about in Canada?</a:t>
            </a:r>
          </a:p>
        </p:txBody>
      </p:sp>
    </p:spTree>
    <p:extLst>
      <p:ext uri="{BB962C8B-B14F-4D97-AF65-F5344CB8AC3E}">
        <p14:creationId xmlns:p14="http://schemas.microsoft.com/office/powerpoint/2010/main" val="759394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p:txBody>
          <a:bodyPr/>
          <a:lstStyle/>
          <a:p>
            <a:r>
              <a:rPr lang="en-US" dirty="0" smtClean="0"/>
              <a:t>“political parties created democracy, and modern democracy is unthinkable save in terms of parties” (</a:t>
            </a:r>
            <a:r>
              <a:rPr lang="en-US" dirty="0" err="1" smtClean="0"/>
              <a:t>Schattsschneider</a:t>
            </a:r>
            <a:r>
              <a:rPr lang="en-US" dirty="0" smtClean="0"/>
              <a:t>, 1942)</a:t>
            </a:r>
          </a:p>
          <a:p>
            <a:r>
              <a:rPr lang="en-US" dirty="0" smtClean="0"/>
              <a:t>Parties have a number of roles in the polity – all trying to solve different aspects of collective action problems.</a:t>
            </a:r>
          </a:p>
          <a:p>
            <a:r>
              <a:rPr lang="en-US" dirty="0" smtClean="0"/>
              <a:t>Parties can be arranged on a number o different scales – depending on the issue.</a:t>
            </a:r>
          </a:p>
          <a:p>
            <a:endParaRPr lang="en-US" dirty="0"/>
          </a:p>
        </p:txBody>
      </p:sp>
    </p:spTree>
    <p:extLst>
      <p:ext uri="{BB962C8B-B14F-4D97-AF65-F5344CB8AC3E}">
        <p14:creationId xmlns:p14="http://schemas.microsoft.com/office/powerpoint/2010/main" val="39255080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POL1101</a:t>
            </a:r>
            <a:endParaRPr lang="en-US" dirty="0"/>
          </a:p>
        </p:txBody>
      </p:sp>
      <p:sp>
        <p:nvSpPr>
          <p:cNvPr id="3" name="Subtitle 2"/>
          <p:cNvSpPr>
            <a:spLocks noGrp="1"/>
          </p:cNvSpPr>
          <p:nvPr>
            <p:ph type="subTitle" idx="1"/>
          </p:nvPr>
        </p:nvSpPr>
        <p:spPr/>
        <p:txBody>
          <a:bodyPr/>
          <a:lstStyle/>
          <a:p>
            <a:r>
              <a:rPr lang="en-US" dirty="0" smtClean="0"/>
              <a:t>Week </a:t>
            </a:r>
            <a:r>
              <a:rPr lang="en-US" dirty="0" smtClean="0"/>
              <a:t>11b</a:t>
            </a:r>
            <a:endParaRPr lang="en-US" dirty="0"/>
          </a:p>
        </p:txBody>
      </p:sp>
    </p:spTree>
    <p:extLst>
      <p:ext uri="{BB962C8B-B14F-4D97-AF65-F5344CB8AC3E}">
        <p14:creationId xmlns:p14="http://schemas.microsoft.com/office/powerpoint/2010/main" val="1913160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Announcements</a:t>
            </a:r>
            <a:endParaRPr lang="en-US" dirty="0"/>
          </a:p>
        </p:txBody>
      </p:sp>
      <p:sp>
        <p:nvSpPr>
          <p:cNvPr id="3" name="Content Placeholder 2"/>
          <p:cNvSpPr>
            <a:spLocks noGrp="1"/>
          </p:cNvSpPr>
          <p:nvPr>
            <p:ph idx="1"/>
          </p:nvPr>
        </p:nvSpPr>
        <p:spPr/>
        <p:txBody>
          <a:bodyPr/>
          <a:lstStyle/>
          <a:p>
            <a:r>
              <a:rPr lang="en-US" dirty="0" smtClean="0"/>
              <a:t>Optional Midterm Next Wednesday</a:t>
            </a:r>
          </a:p>
          <a:p>
            <a:pPr lvl="1"/>
            <a:r>
              <a:rPr lang="en-US" dirty="0" smtClean="0"/>
              <a:t>Takes place during class hours</a:t>
            </a:r>
          </a:p>
          <a:p>
            <a:pPr lvl="1"/>
            <a:r>
              <a:rPr lang="en-US" dirty="0" smtClean="0"/>
              <a:t>Will send location</a:t>
            </a:r>
          </a:p>
          <a:p>
            <a:pPr lvl="1"/>
            <a:r>
              <a:rPr lang="en-US" dirty="0" smtClean="0"/>
              <a:t>Cumulative, emphasis on materials since last midterm.</a:t>
            </a:r>
          </a:p>
          <a:p>
            <a:pPr lvl="1"/>
            <a:r>
              <a:rPr lang="en-US" dirty="0" smtClean="0"/>
              <a:t>“Should I do the optional midterm?” calculator</a:t>
            </a:r>
          </a:p>
          <a:p>
            <a:endParaRPr lang="en-US" dirty="0"/>
          </a:p>
        </p:txBody>
      </p:sp>
    </p:spTree>
    <p:extLst>
      <p:ext uri="{BB962C8B-B14F-4D97-AF65-F5344CB8AC3E}">
        <p14:creationId xmlns:p14="http://schemas.microsoft.com/office/powerpoint/2010/main" val="1620219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Prelim to presidents and assemblies</a:t>
            </a:r>
            <a:endParaRPr lang="en-US" dirty="0"/>
          </a:p>
        </p:txBody>
      </p:sp>
      <p:sp>
        <p:nvSpPr>
          <p:cNvPr id="3" name="Content Placeholder 2"/>
          <p:cNvSpPr>
            <a:spLocks noGrp="1"/>
          </p:cNvSpPr>
          <p:nvPr>
            <p:ph idx="1"/>
          </p:nvPr>
        </p:nvSpPr>
        <p:spPr/>
        <p:txBody>
          <a:bodyPr/>
          <a:lstStyle/>
          <a:p>
            <a:r>
              <a:rPr lang="en-US" dirty="0" smtClean="0"/>
              <a:t>Not in </a:t>
            </a:r>
            <a:r>
              <a:rPr lang="en-US" dirty="0" err="1" smtClean="0"/>
              <a:t>Colomer</a:t>
            </a:r>
            <a:r>
              <a:rPr lang="en-US" dirty="0" smtClean="0"/>
              <a:t> so pay attention.</a:t>
            </a:r>
          </a:p>
          <a:p>
            <a:pPr lvl="1"/>
            <a:r>
              <a:rPr lang="en-US" dirty="0" smtClean="0"/>
              <a:t>Current material sourced from M. </a:t>
            </a:r>
            <a:r>
              <a:rPr lang="en-US" dirty="0" err="1" smtClean="0"/>
              <a:t>Golder</a:t>
            </a:r>
            <a:r>
              <a:rPr lang="en-US" dirty="0" smtClean="0"/>
              <a:t>, S. </a:t>
            </a:r>
            <a:r>
              <a:rPr lang="en-US" dirty="0" err="1" smtClean="0"/>
              <a:t>Golder</a:t>
            </a:r>
            <a:r>
              <a:rPr lang="en-US" dirty="0" smtClean="0"/>
              <a:t>.</a:t>
            </a:r>
          </a:p>
          <a:p>
            <a:r>
              <a:rPr lang="en-US" dirty="0" smtClean="0"/>
              <a:t>We have talked about authoritarian regime types and we have talked about democracies</a:t>
            </a:r>
          </a:p>
          <a:p>
            <a:r>
              <a:rPr lang="en-US" dirty="0" smtClean="0"/>
              <a:t>Now focusing on democracies and their institutions, esp. government</a:t>
            </a:r>
            <a:endParaRPr lang="en-US" dirty="0"/>
          </a:p>
        </p:txBody>
      </p:sp>
    </p:spTree>
    <p:extLst>
      <p:ext uri="{BB962C8B-B14F-4D97-AF65-F5344CB8AC3E}">
        <p14:creationId xmlns:p14="http://schemas.microsoft.com/office/powerpoint/2010/main" val="659799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Democracies can be sorted into three types:</a:t>
            </a:r>
            <a:endParaRPr lang="en-US" dirty="0"/>
          </a:p>
        </p:txBody>
      </p:sp>
      <p:sp>
        <p:nvSpPr>
          <p:cNvPr id="3" name="Content Placeholder 2"/>
          <p:cNvSpPr>
            <a:spLocks noGrp="1"/>
          </p:cNvSpPr>
          <p:nvPr>
            <p:ph idx="1"/>
          </p:nvPr>
        </p:nvSpPr>
        <p:spPr/>
        <p:txBody>
          <a:bodyPr>
            <a:normAutofit lnSpcReduction="10000"/>
          </a:bodyPr>
          <a:lstStyle/>
          <a:p>
            <a:r>
              <a:rPr lang="en-US" dirty="0" smtClean="0"/>
              <a:t>Presidential</a:t>
            </a:r>
          </a:p>
          <a:p>
            <a:r>
              <a:rPr lang="en-US" dirty="0" smtClean="0"/>
              <a:t>Parliamentary </a:t>
            </a:r>
          </a:p>
          <a:p>
            <a:r>
              <a:rPr lang="en-US" dirty="0" smtClean="0"/>
              <a:t>Semi-presidential</a:t>
            </a:r>
          </a:p>
          <a:p>
            <a:endParaRPr lang="en-US" dirty="0"/>
          </a:p>
          <a:p>
            <a:r>
              <a:rPr lang="en-US" dirty="0" smtClean="0"/>
              <a:t>What makes them different?</a:t>
            </a:r>
          </a:p>
          <a:p>
            <a:pPr lvl="1"/>
            <a:r>
              <a:rPr lang="en-US" dirty="0" smtClean="0"/>
              <a:t>Depends on the relationship between </a:t>
            </a:r>
          </a:p>
          <a:p>
            <a:pPr lvl="2"/>
            <a:r>
              <a:rPr lang="en-US" dirty="0" smtClean="0"/>
              <a:t>The government</a:t>
            </a:r>
          </a:p>
          <a:p>
            <a:pPr lvl="2"/>
            <a:r>
              <a:rPr lang="en-US" dirty="0" smtClean="0"/>
              <a:t>The legislature</a:t>
            </a:r>
          </a:p>
          <a:p>
            <a:pPr lvl="2"/>
            <a:r>
              <a:rPr lang="en-US" dirty="0" smtClean="0"/>
              <a:t>The president (if there is one)</a:t>
            </a:r>
            <a:endParaRPr lang="en-US" dirty="0"/>
          </a:p>
        </p:txBody>
      </p:sp>
    </p:spTree>
    <p:extLst>
      <p:ext uri="{BB962C8B-B14F-4D97-AF65-F5344CB8AC3E}">
        <p14:creationId xmlns:p14="http://schemas.microsoft.com/office/powerpoint/2010/main" val="232566265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Classifying parliamentary, presidential and semi-presidential democracies</a:t>
            </a:r>
            <a:endParaRPr lang="en-US" dirty="0"/>
          </a:p>
        </p:txBody>
      </p:sp>
      <p:pic>
        <p:nvPicPr>
          <p:cNvPr id="4" name="Picture 3"/>
          <p:cNvPicPr>
            <a:picLocks noChangeAspect="1"/>
          </p:cNvPicPr>
          <p:nvPr/>
        </p:nvPicPr>
        <p:blipFill>
          <a:blip r:embed="rId2"/>
          <a:stretch>
            <a:fillRect/>
          </a:stretch>
        </p:blipFill>
        <p:spPr>
          <a:xfrm>
            <a:off x="482600" y="1778000"/>
            <a:ext cx="8166100" cy="3302000"/>
          </a:xfrm>
          <a:prstGeom prst="rect">
            <a:avLst/>
          </a:prstGeom>
        </p:spPr>
      </p:pic>
    </p:spTree>
    <p:extLst>
      <p:ext uri="{BB962C8B-B14F-4D97-AF65-F5344CB8AC3E}">
        <p14:creationId xmlns:p14="http://schemas.microsoft.com/office/powerpoint/2010/main" val="685518977"/>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mean by responsibility?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Legislative responsibility refers to a situation in which a legislative majority has the constitutional power to remove a government from office without cause.</a:t>
            </a:r>
          </a:p>
          <a:p>
            <a:pPr lvl="1"/>
            <a:r>
              <a:rPr lang="en-US" dirty="0" err="1" smtClean="0"/>
              <a:t>Eg</a:t>
            </a:r>
            <a:r>
              <a:rPr lang="en-US" dirty="0" smtClean="0"/>
              <a:t>. a vote of no confidence</a:t>
            </a:r>
          </a:p>
          <a:p>
            <a:pPr lvl="1"/>
            <a:r>
              <a:rPr lang="en-US" dirty="0" smtClean="0"/>
              <a:t>Canadian examples?</a:t>
            </a:r>
          </a:p>
          <a:p>
            <a:pPr lvl="2"/>
            <a:r>
              <a:rPr lang="en-US" dirty="0" smtClean="0"/>
              <a:t>1926 Arthur </a:t>
            </a:r>
            <a:r>
              <a:rPr lang="en-US" dirty="0" err="1" smtClean="0"/>
              <a:t>Meighan</a:t>
            </a:r>
            <a:r>
              <a:rPr lang="en-US" dirty="0" smtClean="0"/>
              <a:t> (B)</a:t>
            </a:r>
          </a:p>
          <a:p>
            <a:pPr lvl="2"/>
            <a:r>
              <a:rPr lang="en-US" dirty="0" smtClean="0"/>
              <a:t>1963 Diefenbaker (B)</a:t>
            </a:r>
          </a:p>
          <a:p>
            <a:pPr lvl="2"/>
            <a:r>
              <a:rPr lang="en-US" dirty="0" smtClean="0"/>
              <a:t>1974 Trudeau (B)</a:t>
            </a:r>
          </a:p>
          <a:p>
            <a:pPr lvl="2"/>
            <a:r>
              <a:rPr lang="en-US" dirty="0" smtClean="0"/>
              <a:t>1979 Clark (B)</a:t>
            </a:r>
          </a:p>
          <a:p>
            <a:pPr lvl="2"/>
            <a:r>
              <a:rPr lang="en-US" dirty="0" smtClean="0"/>
              <a:t>2005 Martin (VNC) – following </a:t>
            </a:r>
            <a:r>
              <a:rPr lang="en-US" dirty="0" err="1" smtClean="0"/>
              <a:t>Gomery</a:t>
            </a:r>
            <a:r>
              <a:rPr lang="en-US" dirty="0" smtClean="0"/>
              <a:t> Commission Report</a:t>
            </a:r>
          </a:p>
          <a:p>
            <a:pPr lvl="2"/>
            <a:r>
              <a:rPr lang="en-US" dirty="0" smtClean="0"/>
              <a:t>2011 Harper (VNC – contempt of parliament)</a:t>
            </a:r>
          </a:p>
          <a:p>
            <a:pPr lvl="2"/>
            <a:endParaRPr lang="en-US" dirty="0"/>
          </a:p>
        </p:txBody>
      </p:sp>
    </p:spTree>
    <p:extLst>
      <p:ext uri="{BB962C8B-B14F-4D97-AF65-F5344CB8AC3E}">
        <p14:creationId xmlns:p14="http://schemas.microsoft.com/office/powerpoint/2010/main" val="29056358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Different Types of Votes of No Confidence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A vote of no confidence is initiated by the legislature; if the government does not obtain a legislative majority in the vote, it must resign. (New government without election (</a:t>
            </a:r>
            <a:r>
              <a:rPr lang="en-US" dirty="0" err="1" smtClean="0"/>
              <a:t>eg</a:t>
            </a:r>
            <a:r>
              <a:rPr lang="en-US" dirty="0" smtClean="0"/>
              <a:t>. Italy, Denmark); VNC </a:t>
            </a:r>
            <a:r>
              <a:rPr lang="en-US" dirty="0" smtClean="0">
                <a:sym typeface="Wingdings"/>
              </a:rPr>
              <a:t> election, </a:t>
            </a:r>
            <a:r>
              <a:rPr lang="en-US" dirty="0" err="1" smtClean="0">
                <a:sym typeface="Wingdings"/>
              </a:rPr>
              <a:t>eg</a:t>
            </a:r>
            <a:r>
              <a:rPr lang="en-US" dirty="0" smtClean="0">
                <a:sym typeface="Wingdings"/>
              </a:rPr>
              <a:t>. Ireland.</a:t>
            </a:r>
            <a:endParaRPr lang="en-US" dirty="0" smtClean="0"/>
          </a:p>
          <a:p>
            <a:r>
              <a:rPr lang="en-US" dirty="0" smtClean="0"/>
              <a:t>A constructive vote of no confidence must indicate who will replace the government if the incumbent loses a vote of no confidence, </a:t>
            </a:r>
            <a:r>
              <a:rPr lang="en-US" dirty="0" err="1" smtClean="0"/>
              <a:t>eg</a:t>
            </a:r>
            <a:r>
              <a:rPr lang="en-US" dirty="0" smtClean="0"/>
              <a:t>. Germany, Belgium, Spain.</a:t>
            </a:r>
          </a:p>
          <a:p>
            <a:r>
              <a:rPr lang="en-US" dirty="0" smtClean="0"/>
              <a:t>A vote of confidence is initiated by the government; if the government does not obtain a legislative majority in this vote, it must resign.</a:t>
            </a:r>
            <a:endParaRPr lang="en-US" dirty="0"/>
          </a:p>
        </p:txBody>
      </p:sp>
    </p:spTree>
    <p:extLst>
      <p:ext uri="{BB962C8B-B14F-4D97-AF65-F5344CB8AC3E}">
        <p14:creationId xmlns:p14="http://schemas.microsoft.com/office/powerpoint/2010/main" val="4209253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else distinguishes them?</a:t>
            </a:r>
            <a:endParaRPr lang="en-US" dirty="0"/>
          </a:p>
        </p:txBody>
      </p:sp>
      <p:sp>
        <p:nvSpPr>
          <p:cNvPr id="3" name="Content Placeholder 2"/>
          <p:cNvSpPr>
            <a:spLocks noGrp="1"/>
          </p:cNvSpPr>
          <p:nvPr>
            <p:ph idx="1"/>
          </p:nvPr>
        </p:nvSpPr>
        <p:spPr/>
        <p:txBody>
          <a:bodyPr>
            <a:normAutofit fontScale="92500"/>
          </a:bodyPr>
          <a:lstStyle/>
          <a:p>
            <a:r>
              <a:rPr lang="en-US" dirty="0" smtClean="0"/>
              <a:t>A </a:t>
            </a:r>
            <a:r>
              <a:rPr lang="en-US" b="1" dirty="0" smtClean="0"/>
              <a:t>presidential democracy </a:t>
            </a:r>
            <a:r>
              <a:rPr lang="en-US" dirty="0" smtClean="0"/>
              <a:t>is one in which the government does not depend on a legislative majority to exist</a:t>
            </a:r>
          </a:p>
          <a:p>
            <a:r>
              <a:rPr lang="en-US" dirty="0" smtClean="0"/>
              <a:t>A </a:t>
            </a:r>
            <a:r>
              <a:rPr lang="en-US" b="1" dirty="0" smtClean="0"/>
              <a:t>parliamentary democracy </a:t>
            </a:r>
            <a:r>
              <a:rPr lang="en-US" dirty="0" smtClean="0"/>
              <a:t>is one in which the government depends only on a legislative majority to exist</a:t>
            </a:r>
          </a:p>
          <a:p>
            <a:r>
              <a:rPr lang="en-US" dirty="0" smtClean="0"/>
              <a:t>A </a:t>
            </a:r>
            <a:r>
              <a:rPr lang="en-US" b="1" dirty="0" smtClean="0"/>
              <a:t>semi-presidential democracy </a:t>
            </a:r>
            <a:r>
              <a:rPr lang="en-US" dirty="0" smtClean="0"/>
              <a:t>is one in which the government depends on a legislative majority and the head of state is popularly elected.</a:t>
            </a:r>
            <a:endParaRPr lang="en-US" dirty="0"/>
          </a:p>
        </p:txBody>
      </p:sp>
    </p:spTree>
    <p:extLst>
      <p:ext uri="{BB962C8B-B14F-4D97-AF65-F5344CB8AC3E}">
        <p14:creationId xmlns:p14="http://schemas.microsoft.com/office/powerpoint/2010/main" val="2284263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Presidential System</a:t>
            </a:r>
            <a:endParaRPr lang="en-US" dirty="0"/>
          </a:p>
        </p:txBody>
      </p:sp>
      <p:sp>
        <p:nvSpPr>
          <p:cNvPr id="3" name="Content Placeholder 2"/>
          <p:cNvSpPr>
            <a:spLocks noGrp="1"/>
          </p:cNvSpPr>
          <p:nvPr>
            <p:ph idx="1"/>
          </p:nvPr>
        </p:nvSpPr>
        <p:spPr/>
        <p:txBody>
          <a:bodyPr/>
          <a:lstStyle/>
          <a:p>
            <a:r>
              <a:rPr lang="en-US" dirty="0" smtClean="0"/>
              <a:t>Grows out of the American Revolution and a backlash against strong monarchical government.</a:t>
            </a:r>
          </a:p>
          <a:p>
            <a:r>
              <a:rPr lang="en-US" dirty="0" smtClean="0"/>
              <a:t>Consists of:</a:t>
            </a:r>
          </a:p>
          <a:p>
            <a:pPr lvl="1"/>
            <a:r>
              <a:rPr lang="en-US" dirty="0" smtClean="0"/>
              <a:t>President</a:t>
            </a:r>
          </a:p>
          <a:p>
            <a:pPr lvl="1"/>
            <a:r>
              <a:rPr lang="en-US" dirty="0" smtClean="0"/>
              <a:t>Cabinet</a:t>
            </a:r>
          </a:p>
          <a:p>
            <a:pPr lvl="1"/>
            <a:r>
              <a:rPr lang="en-US" dirty="0" smtClean="0"/>
              <a:t>Congress (House of Reps. and Senate)</a:t>
            </a:r>
          </a:p>
          <a:p>
            <a:pPr lvl="1"/>
            <a:r>
              <a:rPr lang="en-US" dirty="0" smtClean="0"/>
              <a:t>Judiciary</a:t>
            </a:r>
          </a:p>
        </p:txBody>
      </p:sp>
    </p:spTree>
    <p:extLst>
      <p:ext uri="{BB962C8B-B14F-4D97-AF65-F5344CB8AC3E}">
        <p14:creationId xmlns:p14="http://schemas.microsoft.com/office/powerpoint/2010/main" val="1580674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President</a:t>
            </a:r>
            <a:endParaRPr lang="en-US" dirty="0"/>
          </a:p>
        </p:txBody>
      </p:sp>
      <p:sp>
        <p:nvSpPr>
          <p:cNvPr id="3" name="Content Placeholder 2"/>
          <p:cNvSpPr>
            <a:spLocks noGrp="1"/>
          </p:cNvSpPr>
          <p:nvPr>
            <p:ph idx="1"/>
          </p:nvPr>
        </p:nvSpPr>
        <p:spPr>
          <a:xfrm>
            <a:off x="457200" y="1600200"/>
            <a:ext cx="4147050" cy="4525963"/>
          </a:xfrm>
        </p:spPr>
        <p:txBody>
          <a:bodyPr/>
          <a:lstStyle/>
          <a:p>
            <a:r>
              <a:rPr lang="en-US" dirty="0" smtClean="0"/>
              <a:t>Article II of the Constitution outlines the powers of the executive branch.</a:t>
            </a:r>
            <a:endParaRPr lang="en-US" dirty="0"/>
          </a:p>
        </p:txBody>
      </p:sp>
      <p:sp>
        <p:nvSpPr>
          <p:cNvPr id="4" name="TextBox 3"/>
          <p:cNvSpPr txBox="1"/>
          <p:nvPr/>
        </p:nvSpPr>
        <p:spPr>
          <a:xfrm>
            <a:off x="5162224" y="1643189"/>
            <a:ext cx="3319725" cy="3477875"/>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pPr algn="just"/>
            <a:r>
              <a:rPr lang="en-US" sz="2000" b="1" dirty="0" smtClean="0"/>
              <a:t>Article II</a:t>
            </a:r>
            <a:endParaRPr lang="en-US" sz="2000" b="1" dirty="0"/>
          </a:p>
          <a:p>
            <a:pPr algn="just"/>
            <a:r>
              <a:rPr lang="en-US" sz="2000" i="1" dirty="0" smtClean="0"/>
              <a:t>Section </a:t>
            </a:r>
            <a:r>
              <a:rPr lang="en-US" sz="2000" i="1" dirty="0"/>
              <a:t>1.</a:t>
            </a:r>
          </a:p>
          <a:p>
            <a:pPr algn="just"/>
            <a:r>
              <a:rPr lang="en-US" sz="2000" dirty="0"/>
              <a:t>The executive power shall be vested in a President of the United States of America. He shall hold his office during the term of four years, and, together with the Vice President, chosen for the same term, be elected, as follows</a:t>
            </a:r>
            <a:r>
              <a:rPr lang="en-US" sz="2000" dirty="0" smtClean="0"/>
              <a:t>:…</a:t>
            </a:r>
            <a:endParaRPr lang="en-US" sz="2000" dirty="0"/>
          </a:p>
        </p:txBody>
      </p:sp>
    </p:spTree>
    <p:extLst>
      <p:ext uri="{BB962C8B-B14F-4D97-AF65-F5344CB8AC3E}">
        <p14:creationId xmlns:p14="http://schemas.microsoft.com/office/powerpoint/2010/main" val="355521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President</a:t>
            </a:r>
            <a:endParaRPr lang="en-US" dirty="0"/>
          </a:p>
        </p:txBody>
      </p:sp>
      <p:sp>
        <p:nvSpPr>
          <p:cNvPr id="3" name="Content Placeholder 2"/>
          <p:cNvSpPr>
            <a:spLocks noGrp="1"/>
          </p:cNvSpPr>
          <p:nvPr>
            <p:ph idx="1"/>
          </p:nvPr>
        </p:nvSpPr>
        <p:spPr>
          <a:xfrm>
            <a:off x="457200" y="1600200"/>
            <a:ext cx="4147050" cy="4525963"/>
          </a:xfrm>
        </p:spPr>
        <p:txBody>
          <a:bodyPr>
            <a:normAutofit fontScale="85000" lnSpcReduction="10000"/>
          </a:bodyPr>
          <a:lstStyle/>
          <a:p>
            <a:r>
              <a:rPr lang="en-US" dirty="0" smtClean="0"/>
              <a:t>4 year term elected by all electors in the nation</a:t>
            </a:r>
          </a:p>
          <a:p>
            <a:r>
              <a:rPr lang="en-US" dirty="0" smtClean="0"/>
              <a:t>Head of State</a:t>
            </a:r>
          </a:p>
          <a:p>
            <a:pPr lvl="1"/>
            <a:r>
              <a:rPr lang="en-US" dirty="0" smtClean="0"/>
              <a:t>Greets foreign dignitaries</a:t>
            </a:r>
          </a:p>
          <a:p>
            <a:r>
              <a:rPr lang="en-US" dirty="0" smtClean="0"/>
              <a:t>Head of Government</a:t>
            </a:r>
          </a:p>
          <a:p>
            <a:pPr lvl="1"/>
            <a:r>
              <a:rPr lang="en-US" dirty="0" smtClean="0"/>
              <a:t>Appointment powers</a:t>
            </a:r>
          </a:p>
          <a:p>
            <a:pPr lvl="2"/>
            <a:r>
              <a:rPr lang="en-US" dirty="0" smtClean="0"/>
              <a:t>Cabinet</a:t>
            </a:r>
          </a:p>
          <a:p>
            <a:pPr lvl="2"/>
            <a:r>
              <a:rPr lang="en-US" dirty="0" smtClean="0"/>
              <a:t>Judges</a:t>
            </a:r>
          </a:p>
          <a:p>
            <a:pPr lvl="2"/>
            <a:r>
              <a:rPr lang="en-US" dirty="0" smtClean="0"/>
              <a:t>Ambassadors</a:t>
            </a:r>
          </a:p>
          <a:p>
            <a:r>
              <a:rPr lang="en-US" dirty="0" smtClean="0"/>
              <a:t>No responsible government</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8532" y="2135219"/>
            <a:ext cx="3467100" cy="348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3501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President</a:t>
            </a:r>
            <a:endParaRPr lang="en-US" dirty="0"/>
          </a:p>
        </p:txBody>
      </p:sp>
      <p:sp>
        <p:nvSpPr>
          <p:cNvPr id="3" name="Content Placeholder 2"/>
          <p:cNvSpPr>
            <a:spLocks noGrp="1"/>
          </p:cNvSpPr>
          <p:nvPr>
            <p:ph idx="1"/>
          </p:nvPr>
        </p:nvSpPr>
        <p:spPr/>
        <p:txBody>
          <a:bodyPr/>
          <a:lstStyle/>
          <a:p>
            <a:r>
              <a:rPr lang="en-US" dirty="0" smtClean="0"/>
              <a:t>Qualifications</a:t>
            </a:r>
          </a:p>
          <a:p>
            <a:pPr lvl="1"/>
            <a:r>
              <a:rPr lang="en-US" dirty="0" smtClean="0"/>
              <a:t>Be a natural-born citizen of the United States</a:t>
            </a:r>
          </a:p>
          <a:p>
            <a:pPr lvl="1"/>
            <a:r>
              <a:rPr lang="en-US" dirty="0" smtClean="0"/>
              <a:t>Be at least 35 years old</a:t>
            </a:r>
          </a:p>
          <a:p>
            <a:pPr lvl="1"/>
            <a:r>
              <a:rPr lang="en-US" dirty="0" smtClean="0"/>
              <a:t>Have been a permanent resident in the US for at least 14 years</a:t>
            </a:r>
          </a:p>
          <a:p>
            <a:r>
              <a:rPr lang="en-US" dirty="0" smtClean="0"/>
              <a:t>22</a:t>
            </a:r>
            <a:r>
              <a:rPr lang="en-US" baseline="30000" dirty="0" smtClean="0"/>
              <a:t>nd</a:t>
            </a:r>
            <a:r>
              <a:rPr lang="en-US" dirty="0" smtClean="0"/>
              <a:t> Amendment</a:t>
            </a:r>
          </a:p>
          <a:p>
            <a:pPr lvl="1"/>
            <a:r>
              <a:rPr lang="en-US" dirty="0" smtClean="0"/>
              <a:t>President may only serve a maximum of 2 terms (8 years)</a:t>
            </a:r>
            <a:endParaRPr lang="en-US" dirty="0"/>
          </a:p>
        </p:txBody>
      </p:sp>
    </p:spTree>
    <p:extLst>
      <p:ext uri="{BB962C8B-B14F-4D97-AF65-F5344CB8AC3E}">
        <p14:creationId xmlns:p14="http://schemas.microsoft.com/office/powerpoint/2010/main" val="3503908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Electoral College</a:t>
            </a:r>
            <a:endParaRPr lang="en-US" dirty="0"/>
          </a:p>
        </p:txBody>
      </p:sp>
      <p:sp>
        <p:nvSpPr>
          <p:cNvPr id="3" name="Content Placeholder 2"/>
          <p:cNvSpPr>
            <a:spLocks noGrp="1"/>
          </p:cNvSpPr>
          <p:nvPr>
            <p:ph idx="1"/>
          </p:nvPr>
        </p:nvSpPr>
        <p:spPr/>
        <p:txBody>
          <a:bodyPr>
            <a:normAutofit fontScale="92500"/>
          </a:bodyPr>
          <a:lstStyle/>
          <a:p>
            <a:r>
              <a:rPr lang="en-US" dirty="0" smtClean="0"/>
              <a:t>The Electoral College is the formal body that chooses the President of the United States (270/538)</a:t>
            </a:r>
          </a:p>
          <a:p>
            <a:r>
              <a:rPr lang="en-US" dirty="0" smtClean="0"/>
              <a:t>Established in 1787</a:t>
            </a:r>
          </a:p>
          <a:p>
            <a:r>
              <a:rPr lang="en-US" dirty="0" smtClean="0"/>
              <a:t>“Upstanding citizens” chosen by voters in the state, determined by the total number of congressmen/women and senators in the state.</a:t>
            </a:r>
          </a:p>
          <a:p>
            <a:pPr lvl="1"/>
            <a:r>
              <a:rPr lang="en-US" dirty="0" smtClean="0"/>
              <a:t>Texas: 36 Congressmen/women, 2 Senators </a:t>
            </a:r>
            <a:r>
              <a:rPr lang="en-US" dirty="0" smtClean="0">
                <a:sym typeface="Wingdings"/>
              </a:rPr>
              <a:t> 38 Electoral College votes: vote along party lines</a:t>
            </a:r>
            <a:endParaRPr lang="en-US" dirty="0" smtClean="0"/>
          </a:p>
        </p:txBody>
      </p:sp>
    </p:spTree>
    <p:extLst>
      <p:ext uri="{BB962C8B-B14F-4D97-AF65-F5344CB8AC3E}">
        <p14:creationId xmlns:p14="http://schemas.microsoft.com/office/powerpoint/2010/main" val="3997683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5200" y="1231900"/>
            <a:ext cx="7213600" cy="4394200"/>
          </a:xfrm>
          <a:prstGeom prst="rect">
            <a:avLst/>
          </a:prstGeom>
        </p:spPr>
      </p:pic>
    </p:spTree>
    <p:extLst>
      <p:ext uri="{BB962C8B-B14F-4D97-AF65-F5344CB8AC3E}">
        <p14:creationId xmlns:p14="http://schemas.microsoft.com/office/powerpoint/2010/main" val="527351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Vice President</a:t>
            </a:r>
            <a:endParaRPr lang="en-US" dirty="0"/>
          </a:p>
        </p:txBody>
      </p:sp>
      <p:sp>
        <p:nvSpPr>
          <p:cNvPr id="3" name="Content Placeholder 2"/>
          <p:cNvSpPr>
            <a:spLocks noGrp="1"/>
          </p:cNvSpPr>
          <p:nvPr>
            <p:ph idx="1"/>
          </p:nvPr>
        </p:nvSpPr>
        <p:spPr>
          <a:xfrm>
            <a:off x="457200" y="1600200"/>
            <a:ext cx="4107358" cy="4525963"/>
          </a:xfrm>
        </p:spPr>
        <p:txBody>
          <a:bodyPr>
            <a:normAutofit fontScale="85000" lnSpcReduction="20000"/>
          </a:bodyPr>
          <a:lstStyle/>
          <a:p>
            <a:r>
              <a:rPr lang="en-US" dirty="0" smtClean="0"/>
              <a:t>2</a:t>
            </a:r>
            <a:r>
              <a:rPr lang="en-US" baseline="30000" dirty="0" smtClean="0"/>
              <a:t>nd</a:t>
            </a:r>
            <a:r>
              <a:rPr lang="en-US" dirty="0" smtClean="0"/>
              <a:t> in charge, first in line</a:t>
            </a:r>
          </a:p>
          <a:p>
            <a:r>
              <a:rPr lang="en-US" dirty="0" smtClean="0"/>
              <a:t>President of the Senate, breaks ties</a:t>
            </a:r>
          </a:p>
          <a:p>
            <a:r>
              <a:rPr lang="en-US" dirty="0" smtClean="0"/>
              <a:t>Qualifications</a:t>
            </a:r>
          </a:p>
          <a:p>
            <a:pPr lvl="1"/>
            <a:r>
              <a:rPr lang="en-US" dirty="0" smtClean="0"/>
              <a:t>Be natural born US citizen</a:t>
            </a:r>
          </a:p>
          <a:p>
            <a:pPr lvl="1"/>
            <a:r>
              <a:rPr lang="en-US" dirty="0" smtClean="0"/>
              <a:t>Not be younger than 35 years old</a:t>
            </a:r>
          </a:p>
          <a:p>
            <a:pPr lvl="1"/>
            <a:r>
              <a:rPr lang="en-US" dirty="0" smtClean="0"/>
              <a:t>Have lived in US for at least 14 years</a:t>
            </a:r>
          </a:p>
          <a:p>
            <a:pPr lvl="1"/>
            <a:r>
              <a:rPr lang="en-US" dirty="0" smtClean="0"/>
              <a:t>Not have already served two terms as President of the United States.</a:t>
            </a:r>
            <a:endParaRPr lang="en-US" dirty="0"/>
          </a:p>
        </p:txBody>
      </p:sp>
      <p:pic>
        <p:nvPicPr>
          <p:cNvPr id="5" name="Picture 4"/>
          <p:cNvPicPr>
            <a:picLocks noChangeAspect="1"/>
          </p:cNvPicPr>
          <p:nvPr/>
        </p:nvPicPr>
        <p:blipFill>
          <a:blip r:embed="rId2"/>
          <a:stretch>
            <a:fillRect/>
          </a:stretch>
        </p:blipFill>
        <p:spPr>
          <a:xfrm>
            <a:off x="5266468" y="2337580"/>
            <a:ext cx="3059529" cy="3059529"/>
          </a:xfrm>
          <a:prstGeom prst="rect">
            <a:avLst/>
          </a:prstGeom>
        </p:spPr>
      </p:pic>
    </p:spTree>
    <p:extLst>
      <p:ext uri="{BB962C8B-B14F-4D97-AF65-F5344CB8AC3E}">
        <p14:creationId xmlns:p14="http://schemas.microsoft.com/office/powerpoint/2010/main" val="2773402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Congress: Bicameral Legislature</a:t>
            </a:r>
            <a:endParaRPr lang="en-US" dirty="0"/>
          </a:p>
        </p:txBody>
      </p:sp>
      <p:sp>
        <p:nvSpPr>
          <p:cNvPr id="3" name="Content Placeholder 2"/>
          <p:cNvSpPr>
            <a:spLocks noGrp="1"/>
          </p:cNvSpPr>
          <p:nvPr>
            <p:ph idx="1"/>
          </p:nvPr>
        </p:nvSpPr>
        <p:spPr/>
        <p:txBody>
          <a:bodyPr>
            <a:noAutofit/>
          </a:bodyPr>
          <a:lstStyle/>
          <a:p>
            <a:r>
              <a:rPr lang="en-US" sz="2400" dirty="0" smtClean="0"/>
              <a:t>Congress consists of two “houses”:</a:t>
            </a:r>
          </a:p>
          <a:p>
            <a:r>
              <a:rPr lang="en-US" sz="2400" dirty="0" smtClean="0"/>
              <a:t>House of Representatives</a:t>
            </a:r>
          </a:p>
          <a:p>
            <a:pPr lvl="1"/>
            <a:r>
              <a:rPr lang="en-US" sz="2000" dirty="0" smtClean="0"/>
              <a:t>435 members; elected based on representation by population</a:t>
            </a:r>
          </a:p>
          <a:p>
            <a:pPr lvl="1"/>
            <a:r>
              <a:rPr lang="en-US" sz="2000" dirty="0" smtClean="0"/>
              <a:t>Term of two years</a:t>
            </a:r>
          </a:p>
          <a:p>
            <a:pPr lvl="1"/>
            <a:r>
              <a:rPr lang="en-US" sz="2000" dirty="0" smtClean="0"/>
              <a:t>Roles: Pass legislation; initiate revenue bills, impeach officials, elect President when no majority in electoral college.</a:t>
            </a:r>
          </a:p>
          <a:p>
            <a:r>
              <a:rPr lang="en-US" sz="2400" dirty="0" smtClean="0"/>
              <a:t>Senate</a:t>
            </a:r>
          </a:p>
          <a:p>
            <a:pPr lvl="1"/>
            <a:r>
              <a:rPr lang="en-US" sz="2000" dirty="0" smtClean="0"/>
              <a:t>100 members; two from each state</a:t>
            </a:r>
          </a:p>
          <a:p>
            <a:pPr lvl="1"/>
            <a:r>
              <a:rPr lang="en-US" sz="2000" dirty="0" smtClean="0"/>
              <a:t>Elected for a 6 year term, with 1/3 of senators facing election every two years</a:t>
            </a:r>
          </a:p>
          <a:p>
            <a:pPr lvl="1"/>
            <a:r>
              <a:rPr lang="en-US" sz="2000" dirty="0" smtClean="0"/>
              <a:t>Advice and consent:</a:t>
            </a:r>
          </a:p>
          <a:p>
            <a:pPr lvl="2"/>
            <a:r>
              <a:rPr lang="en-US" sz="1600" dirty="0" smtClean="0"/>
              <a:t>Treaties, Cabinet secretaries, </a:t>
            </a:r>
            <a:r>
              <a:rPr lang="en-US" sz="1600" dirty="0" err="1" smtClean="0"/>
              <a:t>Judges,Others</a:t>
            </a:r>
            <a:r>
              <a:rPr lang="en-US" sz="1600" dirty="0" smtClean="0"/>
              <a:t>…</a:t>
            </a:r>
          </a:p>
          <a:p>
            <a:pPr lvl="2"/>
            <a:r>
              <a:rPr lang="en-US" sz="1600" dirty="0" smtClean="0"/>
              <a:t>Trial of impeached officials</a:t>
            </a:r>
          </a:p>
          <a:p>
            <a:pPr lvl="1"/>
            <a:endParaRPr lang="en-US" sz="2000" dirty="0"/>
          </a:p>
        </p:txBody>
      </p:sp>
    </p:spTree>
    <p:extLst>
      <p:ext uri="{BB962C8B-B14F-4D97-AF65-F5344CB8AC3E}">
        <p14:creationId xmlns:p14="http://schemas.microsoft.com/office/powerpoint/2010/main" val="7388353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Cabinet Secretaries</a:t>
            </a:r>
            <a:endParaRPr lang="en-US" dirty="0"/>
          </a:p>
        </p:txBody>
      </p:sp>
      <p:sp>
        <p:nvSpPr>
          <p:cNvPr id="3" name="Content Placeholder 2"/>
          <p:cNvSpPr>
            <a:spLocks noGrp="1"/>
          </p:cNvSpPr>
          <p:nvPr>
            <p:ph idx="1"/>
          </p:nvPr>
        </p:nvSpPr>
        <p:spPr/>
        <p:txBody>
          <a:bodyPr>
            <a:normAutofit lnSpcReduction="10000"/>
          </a:bodyPr>
          <a:lstStyle/>
          <a:p>
            <a:r>
              <a:rPr lang="en-US" dirty="0" smtClean="0"/>
              <a:t>Senior officers of the executive branch (15)</a:t>
            </a:r>
          </a:p>
          <a:p>
            <a:r>
              <a:rPr lang="en-US" dirty="0" smtClean="0"/>
              <a:t>Nominated by President, confirmed by Senate</a:t>
            </a:r>
          </a:p>
          <a:p>
            <a:pPr lvl="1"/>
            <a:r>
              <a:rPr lang="en-US" dirty="0" smtClean="0"/>
              <a:t>Can’t appoint immediate family members: post JFK</a:t>
            </a:r>
          </a:p>
          <a:p>
            <a:r>
              <a:rPr lang="en-US" dirty="0" smtClean="0"/>
              <a:t>May not hold a seat in Congress</a:t>
            </a:r>
          </a:p>
          <a:p>
            <a:r>
              <a:rPr lang="en-US" dirty="0" smtClean="0"/>
              <a:t>Serve at the pleasure of the President</a:t>
            </a:r>
          </a:p>
          <a:p>
            <a:r>
              <a:rPr lang="en-US" dirty="0" smtClean="0"/>
              <a:t>Do not meet as a group as in parliamentary systems. Nixon’s cabinet only meet every few months.</a:t>
            </a:r>
          </a:p>
        </p:txBody>
      </p:sp>
    </p:spTree>
    <p:extLst>
      <p:ext uri="{BB962C8B-B14F-4D97-AF65-F5344CB8AC3E}">
        <p14:creationId xmlns:p14="http://schemas.microsoft.com/office/powerpoint/2010/main" val="1653822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White House Staff</a:t>
            </a:r>
            <a:endParaRPr lang="en-US" dirty="0"/>
          </a:p>
        </p:txBody>
      </p:sp>
      <p:cxnSp>
        <p:nvCxnSpPr>
          <p:cNvPr id="15" name="Straight Connector 18"/>
          <p:cNvCxnSpPr>
            <a:cxnSpLocks noChangeShapeType="1"/>
            <a:endCxn id="18" idx="0"/>
          </p:cNvCxnSpPr>
          <p:nvPr/>
        </p:nvCxnSpPr>
        <p:spPr bwMode="auto">
          <a:xfrm>
            <a:off x="4438619" y="2997200"/>
            <a:ext cx="34925" cy="1800225"/>
          </a:xfrm>
          <a:prstGeom prst="line">
            <a:avLst/>
          </a:prstGeom>
          <a:noFill/>
          <a:ln w="9525">
            <a:solidFill>
              <a:schemeClr val="tx1"/>
            </a:solidFill>
            <a:round/>
            <a:headEnd/>
            <a:tailEnd/>
          </a:ln>
        </p:spPr>
      </p:cxnSp>
      <p:sp>
        <p:nvSpPr>
          <p:cNvPr id="17" name="Rectangle 3"/>
          <p:cNvSpPr>
            <a:spLocks noChangeArrowheads="1"/>
          </p:cNvSpPr>
          <p:nvPr/>
        </p:nvSpPr>
        <p:spPr bwMode="auto">
          <a:xfrm>
            <a:off x="2925731" y="2349500"/>
            <a:ext cx="3097213" cy="863600"/>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lgn="ctr"/>
            <a:r>
              <a:rPr lang="en-US" b="1" dirty="0">
                <a:solidFill>
                  <a:schemeClr val="bg1"/>
                </a:solidFill>
              </a:rPr>
              <a:t>President</a:t>
            </a:r>
          </a:p>
        </p:txBody>
      </p:sp>
      <p:sp>
        <p:nvSpPr>
          <p:cNvPr id="18" name="Rectangle 4"/>
          <p:cNvSpPr>
            <a:spLocks noChangeArrowheads="1"/>
          </p:cNvSpPr>
          <p:nvPr/>
        </p:nvSpPr>
        <p:spPr bwMode="auto">
          <a:xfrm>
            <a:off x="2925731" y="4797425"/>
            <a:ext cx="3097213" cy="863600"/>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lgn="ctr"/>
            <a:r>
              <a:rPr lang="en-US" b="1" dirty="0">
                <a:solidFill>
                  <a:schemeClr val="bg1"/>
                </a:solidFill>
              </a:rPr>
              <a:t>Admin Departments</a:t>
            </a:r>
          </a:p>
        </p:txBody>
      </p:sp>
      <p:sp>
        <p:nvSpPr>
          <p:cNvPr id="19" name="Rectangle 5"/>
          <p:cNvSpPr>
            <a:spLocks noChangeArrowheads="1"/>
          </p:cNvSpPr>
          <p:nvPr/>
        </p:nvSpPr>
        <p:spPr bwMode="auto">
          <a:xfrm>
            <a:off x="6454744" y="3644900"/>
            <a:ext cx="2411412" cy="792163"/>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lgn="ctr"/>
            <a:r>
              <a:rPr lang="en-US" b="1">
                <a:solidFill>
                  <a:schemeClr val="bg1"/>
                </a:solidFill>
              </a:rPr>
              <a:t>Executive Office</a:t>
            </a:r>
          </a:p>
        </p:txBody>
      </p:sp>
      <p:sp>
        <p:nvSpPr>
          <p:cNvPr id="20" name="Rectangle 6"/>
          <p:cNvSpPr>
            <a:spLocks noChangeArrowheads="1"/>
          </p:cNvSpPr>
          <p:nvPr/>
        </p:nvSpPr>
        <p:spPr bwMode="auto">
          <a:xfrm>
            <a:off x="333344" y="3284538"/>
            <a:ext cx="2447925" cy="1728787"/>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lgn="ctr"/>
            <a:r>
              <a:rPr lang="en-US" b="1">
                <a:solidFill>
                  <a:schemeClr val="bg1"/>
                </a:solidFill>
              </a:rPr>
              <a:t>White House Staff</a:t>
            </a:r>
          </a:p>
          <a:p>
            <a:pPr algn="ctr"/>
            <a:r>
              <a:rPr lang="en-US" b="1">
                <a:solidFill>
                  <a:schemeClr val="bg1"/>
                </a:solidFill>
              </a:rPr>
              <a:t>“Chicago mafia”</a:t>
            </a:r>
          </a:p>
        </p:txBody>
      </p:sp>
      <p:cxnSp>
        <p:nvCxnSpPr>
          <p:cNvPr id="22" name="Straight Connector 9"/>
          <p:cNvCxnSpPr>
            <a:cxnSpLocks noChangeShapeType="1"/>
            <a:endCxn id="21" idx="0"/>
          </p:cNvCxnSpPr>
          <p:nvPr/>
        </p:nvCxnSpPr>
        <p:spPr bwMode="auto">
          <a:xfrm>
            <a:off x="4581494" y="3213100"/>
            <a:ext cx="36512" cy="431800"/>
          </a:xfrm>
          <a:prstGeom prst="line">
            <a:avLst/>
          </a:prstGeom>
          <a:noFill/>
          <a:ln>
            <a:noFill/>
          </a:ln>
          <a:extLst>
            <a:ext uri="{91240B29-F687-4f45-9708-019B960494DF}">
              <a14:hiddenLine xmlns:a14="http://schemas.microsoft.com/office/drawing/2010/main" w="9525">
                <a:solidFill>
                  <a:srgbClr val="000000"/>
                </a:solidFill>
                <a:round/>
                <a:headEnd/>
                <a:tailEnd/>
              </a14:hiddenLine>
            </a:ext>
          </a:extLst>
        </p:spPr>
      </p:cxnSp>
      <p:cxnSp>
        <p:nvCxnSpPr>
          <p:cNvPr id="23" name="Straight Connector 16"/>
          <p:cNvCxnSpPr>
            <a:cxnSpLocks noChangeShapeType="1"/>
            <a:endCxn id="19" idx="1"/>
          </p:cNvCxnSpPr>
          <p:nvPr/>
        </p:nvCxnSpPr>
        <p:spPr bwMode="auto">
          <a:xfrm flipV="1">
            <a:off x="2638394" y="4041775"/>
            <a:ext cx="3816350" cy="34925"/>
          </a:xfrm>
          <a:prstGeom prst="line">
            <a:avLst/>
          </a:prstGeom>
          <a:noFill/>
          <a:ln w="9525">
            <a:solidFill>
              <a:schemeClr val="tx1"/>
            </a:solidFill>
            <a:round/>
            <a:headEnd/>
            <a:tailEnd/>
          </a:ln>
        </p:spPr>
      </p:cxnSp>
      <p:sp>
        <p:nvSpPr>
          <p:cNvPr id="21" name="Rectangle 7"/>
          <p:cNvSpPr>
            <a:spLocks noChangeArrowheads="1"/>
          </p:cNvSpPr>
          <p:nvPr/>
        </p:nvSpPr>
        <p:spPr bwMode="auto">
          <a:xfrm>
            <a:off x="3430556" y="3644900"/>
            <a:ext cx="2376488" cy="792163"/>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lgn="ctr"/>
            <a:r>
              <a:rPr lang="en-US" b="1">
                <a:solidFill>
                  <a:schemeClr val="bg1"/>
                </a:solidFill>
              </a:rPr>
              <a:t>Cabinet Secretaries</a:t>
            </a:r>
          </a:p>
        </p:txBody>
      </p:sp>
    </p:spTree>
    <p:extLst>
      <p:ext uri="{BB962C8B-B14F-4D97-AF65-F5344CB8AC3E}">
        <p14:creationId xmlns:p14="http://schemas.microsoft.com/office/powerpoint/2010/main" val="419326448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Legislative Process</a:t>
            </a:r>
            <a:endParaRPr lang="en-US" dirty="0"/>
          </a:p>
        </p:txBody>
      </p:sp>
      <p:pic>
        <p:nvPicPr>
          <p:cNvPr id="5" name="Picture 4"/>
          <p:cNvPicPr>
            <a:picLocks noChangeAspect="1"/>
          </p:cNvPicPr>
          <p:nvPr/>
        </p:nvPicPr>
        <p:blipFill>
          <a:blip r:embed="rId2"/>
          <a:stretch>
            <a:fillRect/>
          </a:stretch>
        </p:blipFill>
        <p:spPr>
          <a:xfrm>
            <a:off x="1917700" y="0"/>
            <a:ext cx="5306786" cy="6858000"/>
          </a:xfrm>
          <a:prstGeom prst="rect">
            <a:avLst/>
          </a:prstGeom>
        </p:spPr>
      </p:pic>
    </p:spTree>
    <p:extLst>
      <p:ext uri="{BB962C8B-B14F-4D97-AF65-F5344CB8AC3E}">
        <p14:creationId xmlns:p14="http://schemas.microsoft.com/office/powerpoint/2010/main" val="201612338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Veto</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President</a:t>
            </a:r>
          </a:p>
          <a:p>
            <a:pPr lvl="1"/>
            <a:r>
              <a:rPr lang="en-US" dirty="0" smtClean="0"/>
              <a:t>Bill passed by both HOR and Senate</a:t>
            </a:r>
          </a:p>
          <a:p>
            <a:pPr lvl="1"/>
            <a:r>
              <a:rPr lang="en-US" dirty="0" smtClean="0"/>
              <a:t>President has four options</a:t>
            </a:r>
          </a:p>
          <a:p>
            <a:pPr marL="457200" lvl="1" indent="0">
              <a:buNone/>
            </a:pPr>
            <a:endParaRPr lang="en-US" dirty="0"/>
          </a:p>
          <a:p>
            <a:pPr marL="971550" lvl="1" indent="-514350">
              <a:buFont typeface="+mj-lt"/>
              <a:buAutoNum type="arabicPeriod"/>
            </a:pPr>
            <a:r>
              <a:rPr lang="en-US" dirty="0" smtClean="0"/>
              <a:t>Sign bill into law</a:t>
            </a:r>
          </a:p>
          <a:p>
            <a:pPr marL="971550" lvl="1" indent="-514350">
              <a:buFont typeface="+mj-lt"/>
              <a:buAutoNum type="arabicPeriod"/>
            </a:pPr>
            <a:r>
              <a:rPr lang="en-US" dirty="0" smtClean="0"/>
              <a:t>Do nothing: (10 days with no signature/veto then the bill becomes law</a:t>
            </a:r>
          </a:p>
          <a:p>
            <a:pPr marL="971550" lvl="1" indent="-514350">
              <a:buFont typeface="+mj-lt"/>
              <a:buAutoNum type="arabicPeriod"/>
            </a:pPr>
            <a:r>
              <a:rPr lang="en-US" dirty="0" smtClean="0"/>
              <a:t>Regular veto: 10 days after arrival, send back to Congress unsigned with reasons</a:t>
            </a:r>
          </a:p>
          <a:p>
            <a:pPr marL="971550" lvl="1" indent="-514350">
              <a:buFont typeface="+mj-lt"/>
              <a:buAutoNum type="arabicPeriod"/>
            </a:pPr>
            <a:r>
              <a:rPr lang="en-US" dirty="0" smtClean="0"/>
              <a:t>Pocket veto: if Congress is not sitting, simply refuse to sign (10 days)</a:t>
            </a:r>
          </a:p>
        </p:txBody>
      </p:sp>
    </p:spTree>
    <p:extLst>
      <p:ext uri="{BB962C8B-B14F-4D97-AF65-F5344CB8AC3E}">
        <p14:creationId xmlns:p14="http://schemas.microsoft.com/office/powerpoint/2010/main" val="4167700719"/>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Overriding the veto</a:t>
            </a:r>
            <a:endParaRPr lang="en-US" dirty="0"/>
          </a:p>
        </p:txBody>
      </p:sp>
      <p:sp>
        <p:nvSpPr>
          <p:cNvPr id="3" name="Content Placeholder 2"/>
          <p:cNvSpPr>
            <a:spLocks noGrp="1"/>
          </p:cNvSpPr>
          <p:nvPr>
            <p:ph idx="1"/>
          </p:nvPr>
        </p:nvSpPr>
        <p:spPr/>
        <p:txBody>
          <a:bodyPr/>
          <a:lstStyle/>
          <a:p>
            <a:r>
              <a:rPr lang="en-US" dirty="0" smtClean="0"/>
              <a:t>Congress can respond to a presidential veto with a 2/3 majority vote in both houses any time during the Congress when the veto was issued.</a:t>
            </a:r>
          </a:p>
          <a:p>
            <a:r>
              <a:rPr lang="en-US" dirty="0" smtClean="0"/>
              <a:t>However, if one house fails to get 2/3 then the other house does not vote.</a:t>
            </a:r>
            <a:endParaRPr lang="en-US" dirty="0"/>
          </a:p>
        </p:txBody>
      </p:sp>
    </p:spTree>
    <p:extLst>
      <p:ext uri="{BB962C8B-B14F-4D97-AF65-F5344CB8AC3E}">
        <p14:creationId xmlns:p14="http://schemas.microsoft.com/office/powerpoint/2010/main" val="29173799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Presidential Advantages/Disadvantages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5458789"/>
              </p:ext>
            </p:extLst>
          </p:nvPr>
        </p:nvGraphicFramePr>
        <p:xfrm>
          <a:off x="457200" y="2354208"/>
          <a:ext cx="8229600" cy="202184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Advantages</a:t>
                      </a:r>
                      <a:endParaRPr lang="en-US" dirty="0"/>
                    </a:p>
                  </a:txBody>
                  <a:tcPr/>
                </a:tc>
                <a:tc>
                  <a:txBody>
                    <a:bodyPr/>
                    <a:lstStyle/>
                    <a:p>
                      <a:r>
                        <a:rPr lang="en-US" dirty="0" smtClean="0"/>
                        <a:t>Disadvantages</a:t>
                      </a:r>
                      <a:endParaRPr lang="en-US" dirty="0"/>
                    </a:p>
                  </a:txBody>
                  <a:tcPr/>
                </a:tc>
              </a:tr>
              <a:tr h="370840">
                <a:tc>
                  <a:txBody>
                    <a:bodyPr/>
                    <a:lstStyle/>
                    <a:p>
                      <a:r>
                        <a:rPr lang="en-US" dirty="0" smtClean="0"/>
                        <a:t>Separate</a:t>
                      </a:r>
                      <a:r>
                        <a:rPr lang="en-US" baseline="0" dirty="0" smtClean="0"/>
                        <a:t> of powers</a:t>
                      </a:r>
                      <a:endParaRPr lang="en-US" dirty="0"/>
                    </a:p>
                  </a:txBody>
                  <a:tcPr/>
                </a:tc>
                <a:tc>
                  <a:txBody>
                    <a:bodyPr/>
                    <a:lstStyle/>
                    <a:p>
                      <a:r>
                        <a:rPr lang="en-US" dirty="0" smtClean="0"/>
                        <a:t>Too fragmented</a:t>
                      </a:r>
                      <a:endParaRPr lang="en-US" dirty="0"/>
                    </a:p>
                  </a:txBody>
                  <a:tcPr/>
                </a:tc>
              </a:tr>
              <a:tr h="370840">
                <a:tc>
                  <a:txBody>
                    <a:bodyPr/>
                    <a:lstStyle/>
                    <a:p>
                      <a:r>
                        <a:rPr lang="en-US" dirty="0" smtClean="0"/>
                        <a:t>Checks and balances limit the power of government</a:t>
                      </a:r>
                      <a:endParaRPr lang="en-US" dirty="0"/>
                    </a:p>
                  </a:txBody>
                  <a:tcPr/>
                </a:tc>
                <a:tc>
                  <a:txBody>
                    <a:bodyPr/>
                    <a:lstStyle/>
                    <a:p>
                      <a:r>
                        <a:rPr lang="en-US" dirty="0" smtClean="0"/>
                        <a:t>Voters must wait for election to unseat</a:t>
                      </a:r>
                      <a:r>
                        <a:rPr lang="en-US" baseline="0" dirty="0" smtClean="0"/>
                        <a:t> an unpopular member</a:t>
                      </a:r>
                      <a:endParaRPr lang="en-US" dirty="0"/>
                    </a:p>
                  </a:txBody>
                  <a:tcPr/>
                </a:tc>
              </a:tr>
              <a:tr h="370840">
                <a:tc>
                  <a:txBody>
                    <a:bodyPr/>
                    <a:lstStyle/>
                    <a:p>
                      <a:r>
                        <a:rPr lang="en-US" dirty="0" smtClean="0"/>
                        <a:t>Low party discipline</a:t>
                      </a:r>
                      <a:endParaRPr lang="en-US" dirty="0"/>
                    </a:p>
                  </a:txBody>
                  <a:tcPr/>
                </a:tc>
                <a:tc>
                  <a:txBody>
                    <a:bodyPr/>
                    <a:lstStyle/>
                    <a:p>
                      <a:r>
                        <a:rPr lang="en-US" dirty="0" smtClean="0"/>
                        <a:t>Hard for voters to pin</a:t>
                      </a:r>
                      <a:r>
                        <a:rPr lang="en-US" baseline="0" dirty="0" smtClean="0"/>
                        <a:t> responsibility on one party</a:t>
                      </a:r>
                      <a:endParaRPr lang="en-US" dirty="0"/>
                    </a:p>
                  </a:txBody>
                  <a:tcPr/>
                </a:tc>
              </a:tr>
            </a:tbl>
          </a:graphicData>
        </a:graphic>
      </p:graphicFrame>
    </p:spTree>
    <p:extLst>
      <p:ext uri="{BB962C8B-B14F-4D97-AF65-F5344CB8AC3E}">
        <p14:creationId xmlns:p14="http://schemas.microsoft.com/office/powerpoint/2010/main" val="11115300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Central to what we are talking about here is “choosing”</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Criteria for a good choice?</a:t>
            </a:r>
          </a:p>
          <a:p>
            <a:pPr lvl="1"/>
            <a:r>
              <a:rPr lang="en-US" dirty="0" smtClean="0"/>
              <a:t>Pareto criterion: A decision is efficient if it increases the satisfaction of some voters/choosers or at least does not worse any when compared to the previous situation.</a:t>
            </a:r>
          </a:p>
          <a:p>
            <a:r>
              <a:rPr lang="en-US" dirty="0" smtClean="0"/>
              <a:t>How can we choose?</a:t>
            </a:r>
          </a:p>
          <a:p>
            <a:pPr lvl="1"/>
            <a:r>
              <a:rPr lang="en-US" dirty="0" smtClean="0"/>
              <a:t>Unanimity?</a:t>
            </a:r>
          </a:p>
          <a:p>
            <a:pPr lvl="2"/>
            <a:r>
              <a:rPr lang="en-US" dirty="0" smtClean="0"/>
              <a:t>Requires the agreement of all the voters</a:t>
            </a:r>
          </a:p>
          <a:p>
            <a:pPr lvl="2"/>
            <a:r>
              <a:rPr lang="en-US" dirty="0" smtClean="0"/>
              <a:t>Produces consensual winners in homogenous communities with clear common interest.</a:t>
            </a:r>
          </a:p>
          <a:p>
            <a:pPr lvl="2"/>
            <a:r>
              <a:rPr lang="en-US" dirty="0" smtClean="0"/>
              <a:t>What the problem?</a:t>
            </a:r>
          </a:p>
          <a:p>
            <a:pPr lvl="2"/>
            <a:r>
              <a:rPr lang="en-US" dirty="0" smtClean="0"/>
              <a:t>Unanimity rule may </a:t>
            </a:r>
            <a:r>
              <a:rPr lang="en-US" dirty="0" err="1" smtClean="0"/>
              <a:t>favour</a:t>
            </a:r>
            <a:r>
              <a:rPr lang="en-US" dirty="0" smtClean="0"/>
              <a:t> the stability of the status-quo  or the continuation of the incumbent ruler, even if an alterative is preferred by many voters.</a:t>
            </a:r>
          </a:p>
          <a:p>
            <a:endParaRPr lang="en-US" dirty="0" smtClean="0"/>
          </a:p>
          <a:p>
            <a:endParaRPr lang="en-US" dirty="0"/>
          </a:p>
        </p:txBody>
      </p:sp>
    </p:spTree>
    <p:extLst>
      <p:ext uri="{BB962C8B-B14F-4D97-AF65-F5344CB8AC3E}">
        <p14:creationId xmlns:p14="http://schemas.microsoft.com/office/powerpoint/2010/main" val="7717397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So we come up with an alternative(s)</a:t>
            </a:r>
            <a:endParaRPr lang="en-US" dirty="0"/>
          </a:p>
        </p:txBody>
      </p:sp>
      <p:sp>
        <p:nvSpPr>
          <p:cNvPr id="3" name="Content Placeholder 2"/>
          <p:cNvSpPr>
            <a:spLocks noGrp="1"/>
          </p:cNvSpPr>
          <p:nvPr>
            <p:ph idx="1"/>
          </p:nvPr>
        </p:nvSpPr>
        <p:spPr>
          <a:xfrm>
            <a:off x="457200" y="1600200"/>
            <a:ext cx="8229600" cy="741193"/>
          </a:xfrm>
        </p:spPr>
        <p:txBody>
          <a:bodyPr/>
          <a:lstStyle/>
          <a:p>
            <a:r>
              <a:rPr lang="en-US" dirty="0" smtClean="0"/>
              <a:t>Majority rule; different varieties</a:t>
            </a:r>
          </a:p>
        </p:txBody>
      </p:sp>
      <p:graphicFrame>
        <p:nvGraphicFramePr>
          <p:cNvPr id="5" name="Table 4"/>
          <p:cNvGraphicFramePr>
            <a:graphicFrameLocks noGrp="1"/>
          </p:cNvGraphicFramePr>
          <p:nvPr>
            <p:extLst>
              <p:ext uri="{D42A27DB-BD31-4B8C-83A1-F6EECF244321}">
                <p14:modId xmlns:p14="http://schemas.microsoft.com/office/powerpoint/2010/main" val="3616388002"/>
              </p:ext>
            </p:extLst>
          </p:nvPr>
        </p:nvGraphicFramePr>
        <p:xfrm>
          <a:off x="1290728" y="3103439"/>
          <a:ext cx="7162800" cy="3108960"/>
        </p:xfrm>
        <a:graphic>
          <a:graphicData uri="http://schemas.openxmlformats.org/drawingml/2006/table">
            <a:tbl>
              <a:tblPr firstRow="1" bandRow="1">
                <a:tableStyleId>{2D5ABB26-0587-4C30-8999-92F81FD0307C}</a:tableStyleId>
              </a:tblPr>
              <a:tblGrid>
                <a:gridCol w="3581400"/>
                <a:gridCol w="3581400"/>
              </a:tblGrid>
              <a:tr h="370840">
                <a:tc>
                  <a:txBody>
                    <a:bodyPr/>
                    <a:lstStyle/>
                    <a:p>
                      <a:r>
                        <a:rPr lang="en-US" sz="2000" dirty="0" smtClean="0"/>
                        <a:t>Absolute majority:</a:t>
                      </a:r>
                      <a:r>
                        <a:rPr lang="en-US" sz="2000" baseline="0" dirty="0" smtClean="0"/>
                        <a:t> 1/2</a:t>
                      </a:r>
                      <a:endParaRPr lang="en-US" sz="2000" dirty="0"/>
                    </a:p>
                  </a:txBody>
                  <a:tcPr/>
                </a:tc>
                <a:tc>
                  <a:txBody>
                    <a:bodyPr/>
                    <a:lstStyle/>
                    <a:p>
                      <a:pPr marL="285750" indent="-285750">
                        <a:buFontTx/>
                        <a:buChar char="•"/>
                      </a:pPr>
                      <a:r>
                        <a:rPr lang="en-US" sz="2000" dirty="0" err="1" smtClean="0"/>
                        <a:t>Qualfied</a:t>
                      </a:r>
                      <a:r>
                        <a:rPr lang="en-US" sz="2000" dirty="0" smtClean="0"/>
                        <a:t> or supermajority: 2/3. 3/5. ¾</a:t>
                      </a:r>
                      <a:r>
                        <a:rPr lang="en-US" sz="2000" baseline="0" dirty="0" smtClean="0"/>
                        <a:t> etc.</a:t>
                      </a:r>
                    </a:p>
                    <a:p>
                      <a:pPr marL="285750" indent="-285750">
                        <a:buFontTx/>
                        <a:buChar char="•"/>
                      </a:pPr>
                      <a:r>
                        <a:rPr lang="en-US" sz="2000" baseline="0" dirty="0" smtClean="0"/>
                        <a:t>Simple majority</a:t>
                      </a:r>
                      <a:endParaRPr lang="en-US" sz="2000" dirty="0"/>
                    </a:p>
                  </a:txBody>
                  <a:tcPr/>
                </a:tc>
              </a:tr>
              <a:tr h="370840">
                <a:tc>
                  <a:txBody>
                    <a:bodyPr/>
                    <a:lstStyle/>
                    <a:p>
                      <a:endParaRPr lang="en-US" sz="2000"/>
                    </a:p>
                  </a:txBody>
                  <a:tcPr/>
                </a:tc>
                <a:tc>
                  <a:txBody>
                    <a:bodyPr/>
                    <a:lstStyle/>
                    <a:p>
                      <a:endParaRPr lang="en-US" sz="2000"/>
                    </a:p>
                  </a:txBody>
                  <a:tcPr/>
                </a:tc>
              </a:tr>
              <a:tr h="370840">
                <a:tc>
                  <a:txBody>
                    <a:bodyPr/>
                    <a:lstStyle/>
                    <a:p>
                      <a:r>
                        <a:rPr lang="en-US" sz="2000" dirty="0" smtClean="0"/>
                        <a:t>Relative majority or plurality</a:t>
                      </a:r>
                      <a:endParaRPr lang="en-US" sz="2000" dirty="0"/>
                    </a:p>
                  </a:txBody>
                  <a:tcPr/>
                </a:tc>
                <a:tc>
                  <a:txBody>
                    <a:bodyPr/>
                    <a:lstStyle/>
                    <a:p>
                      <a:pPr marL="285750" indent="-285750">
                        <a:buFontTx/>
                        <a:buChar char="•"/>
                      </a:pPr>
                      <a:r>
                        <a:rPr lang="en-US" sz="2000" dirty="0" smtClean="0"/>
                        <a:t>Qualified plurality: 1/3, 2/5 etc. (less</a:t>
                      </a:r>
                      <a:r>
                        <a:rPr lang="en-US" sz="2000" baseline="0" dirty="0" smtClean="0"/>
                        <a:t> than ½)</a:t>
                      </a:r>
                    </a:p>
                    <a:p>
                      <a:pPr marL="285750" indent="-285750">
                        <a:buFontTx/>
                        <a:buChar char="•"/>
                      </a:pPr>
                      <a:r>
                        <a:rPr lang="en-US" sz="2000" baseline="0" dirty="0" smtClean="0"/>
                        <a:t>Simple plurality: the greatest number (even if less than ½</a:t>
                      </a:r>
                    </a:p>
                  </a:txBody>
                  <a:tcPr/>
                </a:tc>
              </a:tr>
              <a:tr h="370840">
                <a:tc>
                  <a:txBody>
                    <a:bodyPr/>
                    <a:lstStyle/>
                    <a:p>
                      <a:endParaRPr lang="en-US" sz="2000" dirty="0"/>
                    </a:p>
                  </a:txBody>
                  <a:tcPr/>
                </a:tc>
                <a:tc>
                  <a:txBody>
                    <a:bodyPr/>
                    <a:lstStyle/>
                    <a:p>
                      <a:endParaRPr lang="en-US" sz="2000" dirty="0"/>
                    </a:p>
                  </a:txBody>
                  <a:tcPr/>
                </a:tc>
              </a:tr>
            </a:tbl>
          </a:graphicData>
        </a:graphic>
      </p:graphicFrame>
    </p:spTree>
    <p:extLst>
      <p:ext uri="{BB962C8B-B14F-4D97-AF65-F5344CB8AC3E}">
        <p14:creationId xmlns:p14="http://schemas.microsoft.com/office/powerpoint/2010/main" val="25410309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Absolute majority rule works well if there are only two candidates by giving the victory to the median voter’s preference.</a:t>
            </a:r>
          </a:p>
          <a:p>
            <a:r>
              <a:rPr lang="en-US" dirty="0" smtClean="0"/>
              <a:t>But what about when there are more than two candidates</a:t>
            </a:r>
          </a:p>
          <a:p>
            <a:r>
              <a:rPr lang="en-US" dirty="0" smtClean="0"/>
              <a:t>Questions about legitimacy of decisions in close votes:</a:t>
            </a:r>
          </a:p>
          <a:p>
            <a:pPr lvl="1"/>
            <a:r>
              <a:rPr lang="en-US" dirty="0" smtClean="0"/>
              <a:t>1995 QC referendum? Who won?</a:t>
            </a:r>
            <a:endParaRPr lang="en-US" dirty="0"/>
          </a:p>
        </p:txBody>
      </p:sp>
    </p:spTree>
    <p:extLst>
      <p:ext uri="{BB962C8B-B14F-4D97-AF65-F5344CB8AC3E}">
        <p14:creationId xmlns:p14="http://schemas.microsoft.com/office/powerpoint/2010/main" val="2579871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Majority Rule Procedures</a:t>
            </a:r>
            <a:endParaRPr lang="en-US" dirty="0"/>
          </a:p>
        </p:txBody>
      </p:sp>
      <p:sp>
        <p:nvSpPr>
          <p:cNvPr id="3" name="Content Placeholder 2"/>
          <p:cNvSpPr>
            <a:spLocks noGrp="1"/>
          </p:cNvSpPr>
          <p:nvPr>
            <p:ph idx="1"/>
          </p:nvPr>
        </p:nvSpPr>
        <p:spPr/>
        <p:txBody>
          <a:bodyPr/>
          <a:lstStyle/>
          <a:p>
            <a:r>
              <a:rPr lang="en-US" dirty="0" smtClean="0"/>
              <a:t>Majority runoff:</a:t>
            </a:r>
          </a:p>
          <a:p>
            <a:pPr lvl="1"/>
            <a:r>
              <a:rPr lang="en-US" dirty="0" smtClean="0"/>
              <a:t>Absolute majority in the first round</a:t>
            </a:r>
          </a:p>
          <a:p>
            <a:pPr lvl="1"/>
            <a:r>
              <a:rPr lang="en-US" dirty="0" smtClean="0"/>
              <a:t>If no absolute majority then have a second round between the candidates with the two highest vote counts</a:t>
            </a:r>
          </a:p>
          <a:p>
            <a:pPr lvl="1"/>
            <a:r>
              <a:rPr lang="en-US" dirty="0" err="1" smtClean="0"/>
              <a:t>Eg</a:t>
            </a:r>
            <a:r>
              <a:rPr lang="en-US" dirty="0" smtClean="0"/>
              <a:t>. presidents of France and Brazil.</a:t>
            </a:r>
          </a:p>
          <a:p>
            <a:pPr lvl="1"/>
            <a:r>
              <a:rPr lang="en-US" dirty="0" smtClean="0"/>
              <a:t>Encourages multiparty competition in the first round and the formation of two broad coalitions in the second round.</a:t>
            </a:r>
            <a:endParaRPr lang="en-US" dirty="0"/>
          </a:p>
        </p:txBody>
      </p:sp>
    </p:spTree>
    <p:extLst>
      <p:ext uri="{BB962C8B-B14F-4D97-AF65-F5344CB8AC3E}">
        <p14:creationId xmlns:p14="http://schemas.microsoft.com/office/powerpoint/2010/main" val="2716450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992298" y="1044615"/>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90000"/>
              </a:lnSpc>
              <a:buFontTx/>
              <a:buNone/>
            </a:pPr>
            <a:r>
              <a:rPr lang="en-US" sz="2400" dirty="0" smtClean="0"/>
              <a:t>Example of Majority runoff: </a:t>
            </a:r>
          </a:p>
          <a:p>
            <a:pPr>
              <a:lnSpc>
                <a:spcPct val="90000"/>
              </a:lnSpc>
              <a:buFontTx/>
              <a:buNone/>
            </a:pPr>
            <a:r>
              <a:rPr lang="en-US" sz="2400" dirty="0" smtClean="0"/>
              <a:t>Presidential election in France in 2007</a:t>
            </a:r>
          </a:p>
          <a:p>
            <a:pPr>
              <a:lnSpc>
                <a:spcPct val="90000"/>
              </a:lnSpc>
              <a:buFontTx/>
              <a:buNone/>
            </a:pPr>
            <a:endParaRPr lang="en-US" sz="1600" i="1" dirty="0" smtClean="0"/>
          </a:p>
          <a:p>
            <a:pPr>
              <a:lnSpc>
                <a:spcPct val="90000"/>
              </a:lnSpc>
              <a:buFontTx/>
              <a:buNone/>
            </a:pPr>
            <a:r>
              <a:rPr lang="en-US" sz="1800" i="1" dirty="0" smtClean="0"/>
              <a:t>Ideology</a:t>
            </a:r>
            <a:r>
              <a:rPr lang="en-US" sz="1800" dirty="0" smtClean="0"/>
              <a:t>:</a:t>
            </a:r>
            <a:r>
              <a:rPr lang="en-US" sz="1800" i="1" dirty="0" smtClean="0"/>
              <a:t>       Left   ---------------------  Center   -----------------------------   Right</a:t>
            </a:r>
          </a:p>
          <a:p>
            <a:pPr>
              <a:lnSpc>
                <a:spcPct val="90000"/>
              </a:lnSpc>
              <a:buFontTx/>
              <a:buNone/>
            </a:pPr>
            <a:endParaRPr lang="en-US" sz="1800" i="1" dirty="0" smtClean="0"/>
          </a:p>
          <a:p>
            <a:pPr>
              <a:lnSpc>
                <a:spcPct val="90000"/>
              </a:lnSpc>
              <a:buFontTx/>
              <a:buNone/>
            </a:pPr>
            <a:r>
              <a:rPr lang="en-US" sz="1800" i="1" dirty="0" smtClean="0"/>
              <a:t>Candidates</a:t>
            </a:r>
            <a:r>
              <a:rPr lang="en-US" sz="1800" dirty="0" smtClean="0"/>
              <a:t>:  5 leftists      Royal       </a:t>
            </a:r>
            <a:r>
              <a:rPr lang="en-US" sz="1800" dirty="0" err="1" smtClean="0"/>
              <a:t>Bayrou</a:t>
            </a:r>
            <a:r>
              <a:rPr lang="en-US" sz="1800" dirty="0" smtClean="0"/>
              <a:t>	Sarkozy         Le Pen, far right</a:t>
            </a:r>
          </a:p>
          <a:p>
            <a:pPr>
              <a:lnSpc>
                <a:spcPct val="90000"/>
              </a:lnSpc>
              <a:buFontTx/>
              <a:buNone/>
            </a:pPr>
            <a:endParaRPr lang="en-US" sz="1800" i="1" dirty="0" smtClean="0"/>
          </a:p>
          <a:p>
            <a:pPr>
              <a:lnSpc>
                <a:spcPct val="90000"/>
              </a:lnSpc>
              <a:buFontTx/>
              <a:buNone/>
            </a:pPr>
            <a:r>
              <a:rPr lang="en-US" sz="1800" i="1" dirty="0" smtClean="0"/>
              <a:t>% votes </a:t>
            </a:r>
          </a:p>
          <a:p>
            <a:pPr>
              <a:lnSpc>
                <a:spcPct val="90000"/>
              </a:lnSpc>
              <a:buFontTx/>
              <a:buNone/>
            </a:pPr>
            <a:r>
              <a:rPr lang="en-US" sz="1800" i="1" dirty="0" smtClean="0"/>
              <a:t>1st round</a:t>
            </a:r>
            <a:r>
              <a:rPr lang="en-US" sz="1800" dirty="0" smtClean="0"/>
              <a:t>:   1, 2, 2, 2, 4	26		   19	   	    31                  		11, 2</a:t>
            </a:r>
          </a:p>
          <a:p>
            <a:pPr>
              <a:lnSpc>
                <a:spcPct val="90000"/>
              </a:lnSpc>
              <a:buFontTx/>
              <a:buNone/>
            </a:pPr>
            <a:r>
              <a:rPr lang="en-US" sz="1800" dirty="0" smtClean="0"/>
              <a:t>				      			 </a:t>
            </a:r>
            <a:r>
              <a:rPr lang="en-US" sz="1800" i="1" dirty="0" smtClean="0"/>
              <a:t>Median voter</a:t>
            </a:r>
          </a:p>
          <a:p>
            <a:pPr>
              <a:lnSpc>
                <a:spcPct val="90000"/>
              </a:lnSpc>
              <a:buFontTx/>
              <a:buNone/>
            </a:pPr>
            <a:endParaRPr lang="en-US" sz="1800" i="1" dirty="0" smtClean="0"/>
          </a:p>
          <a:p>
            <a:pPr>
              <a:lnSpc>
                <a:spcPct val="90000"/>
              </a:lnSpc>
              <a:buFontTx/>
              <a:buNone/>
            </a:pPr>
            <a:r>
              <a:rPr lang="en-US" sz="1800" i="1" dirty="0" smtClean="0"/>
              <a:t>2nd round</a:t>
            </a:r>
            <a:r>
              <a:rPr lang="en-US" sz="1800" dirty="0" smtClean="0"/>
              <a:t>:			47				    53</a:t>
            </a:r>
          </a:p>
          <a:p>
            <a:pPr>
              <a:lnSpc>
                <a:spcPct val="90000"/>
              </a:lnSpc>
              <a:buFontTx/>
              <a:buNone/>
            </a:pPr>
            <a:r>
              <a:rPr lang="en-US" sz="1800" dirty="0" smtClean="0"/>
              <a:t>					          				 </a:t>
            </a:r>
            <a:r>
              <a:rPr lang="en-US" sz="1800" i="1" dirty="0" smtClean="0"/>
              <a:t>Winner</a:t>
            </a:r>
            <a:endParaRPr lang="en-US" sz="1800" i="1" dirty="0"/>
          </a:p>
        </p:txBody>
      </p:sp>
    </p:spTree>
    <p:extLst>
      <p:ext uri="{BB962C8B-B14F-4D97-AF65-F5344CB8AC3E}">
        <p14:creationId xmlns:p14="http://schemas.microsoft.com/office/powerpoint/2010/main" val="34385208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Majority Rule Procedures</a:t>
            </a:r>
            <a:endParaRPr lang="en-US" dirty="0"/>
          </a:p>
        </p:txBody>
      </p:sp>
      <p:sp>
        <p:nvSpPr>
          <p:cNvPr id="3" name="Content Placeholder 2"/>
          <p:cNvSpPr>
            <a:spLocks noGrp="1"/>
          </p:cNvSpPr>
          <p:nvPr>
            <p:ph idx="1"/>
          </p:nvPr>
        </p:nvSpPr>
        <p:spPr/>
        <p:txBody>
          <a:bodyPr/>
          <a:lstStyle/>
          <a:p>
            <a:r>
              <a:rPr lang="en-US" dirty="0" smtClean="0"/>
              <a:t>Plurality or relative majority</a:t>
            </a:r>
          </a:p>
          <a:p>
            <a:pPr lvl="1"/>
            <a:r>
              <a:rPr lang="en-US" dirty="0" smtClean="0"/>
              <a:t>Does not require an absolute majority of votes, but only a higher number than any other candidate</a:t>
            </a:r>
          </a:p>
          <a:p>
            <a:pPr lvl="1"/>
            <a:r>
              <a:rPr lang="en-US" dirty="0" err="1" smtClean="0"/>
              <a:t>Eg</a:t>
            </a:r>
            <a:r>
              <a:rPr lang="en-US" dirty="0" smtClean="0"/>
              <a:t>. US Electoral College; individual Canadian ridings; majority status in the Can House of Commons</a:t>
            </a:r>
            <a:endParaRPr lang="en-US" dirty="0"/>
          </a:p>
        </p:txBody>
      </p:sp>
    </p:spTree>
    <p:extLst>
      <p:ext uri="{BB962C8B-B14F-4D97-AF65-F5344CB8AC3E}">
        <p14:creationId xmlns:p14="http://schemas.microsoft.com/office/powerpoint/2010/main" val="24613987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Majority Rule Procedures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Plurality rule creates incentives for potential candidates to coordinate into only to candidacies in order to secure majority support (</a:t>
            </a:r>
            <a:r>
              <a:rPr lang="en-US" dirty="0" err="1" smtClean="0"/>
              <a:t>eg</a:t>
            </a:r>
            <a:r>
              <a:rPr lang="en-US" dirty="0" smtClean="0"/>
              <a:t>. American party system)</a:t>
            </a:r>
          </a:p>
          <a:p>
            <a:r>
              <a:rPr lang="en-US" dirty="0" smtClean="0"/>
              <a:t>It is highly dependent on irrelevant alternatives. Encourages tactics like “merge and win” and “divide and win”. </a:t>
            </a:r>
            <a:r>
              <a:rPr lang="en-US" dirty="0" err="1" smtClean="0"/>
              <a:t>Eg</a:t>
            </a:r>
            <a:r>
              <a:rPr lang="en-US" dirty="0" smtClean="0"/>
              <a:t>. </a:t>
            </a:r>
            <a:r>
              <a:rPr lang="en-US" dirty="0" err="1"/>
              <a:t>R</a:t>
            </a:r>
            <a:r>
              <a:rPr lang="en-US" dirty="0" err="1" smtClean="0"/>
              <a:t>eform+PCP</a:t>
            </a:r>
            <a:endParaRPr lang="en-US" dirty="0" smtClean="0"/>
          </a:p>
          <a:p>
            <a:r>
              <a:rPr lang="en-US" dirty="0" smtClean="0"/>
              <a:t>With multiple candidates, the plurality winner can be the candidate most rejected by a majority of winners.</a:t>
            </a:r>
          </a:p>
          <a:p>
            <a:endParaRPr lang="en-US" dirty="0"/>
          </a:p>
        </p:txBody>
      </p:sp>
    </p:spTree>
    <p:extLst>
      <p:ext uri="{BB962C8B-B14F-4D97-AF65-F5344CB8AC3E}">
        <p14:creationId xmlns:p14="http://schemas.microsoft.com/office/powerpoint/2010/main" val="5598745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958171" y="667610"/>
            <a:ext cx="5206201" cy="3786328"/>
          </a:xfrm>
          <a:prstGeom prst="rect">
            <a:avLst/>
          </a:prstGeom>
        </p:spPr>
      </p:pic>
      <p:sp>
        <p:nvSpPr>
          <p:cNvPr id="5" name="TextBox 4"/>
          <p:cNvSpPr txBox="1"/>
          <p:nvPr/>
        </p:nvSpPr>
        <p:spPr>
          <a:xfrm>
            <a:off x="1349521" y="4453938"/>
            <a:ext cx="6833722" cy="2585323"/>
          </a:xfrm>
          <a:prstGeom prst="rect">
            <a:avLst/>
          </a:prstGeom>
          <a:noFill/>
        </p:spPr>
        <p:txBody>
          <a:bodyPr wrap="none" rtlCol="0">
            <a:spAutoFit/>
          </a:bodyPr>
          <a:lstStyle/>
          <a:p>
            <a:r>
              <a:rPr lang="en-US" dirty="0" smtClean="0">
                <a:latin typeface="Courier"/>
                <a:cs typeface="Courier"/>
              </a:rPr>
              <a:t>. tab voteshare2</a:t>
            </a:r>
          </a:p>
          <a:p>
            <a:endParaRPr lang="en-US" dirty="0" smtClean="0">
              <a:latin typeface="Courier"/>
              <a:cs typeface="Courier"/>
            </a:endParaRPr>
          </a:p>
          <a:p>
            <a:r>
              <a:rPr lang="en-US" dirty="0" smtClean="0">
                <a:latin typeface="Courier"/>
                <a:cs typeface="Courier"/>
              </a:rPr>
              <a:t> voteshare2 |      Freq.     Percent        Cum.</a:t>
            </a:r>
          </a:p>
          <a:p>
            <a:r>
              <a:rPr lang="en-US" dirty="0" smtClean="0">
                <a:latin typeface="Courier"/>
                <a:cs typeface="Courier"/>
              </a:rPr>
              <a:t>------------+-----------------------------------</a:t>
            </a:r>
          </a:p>
          <a:p>
            <a:r>
              <a:rPr lang="en-US" dirty="0" smtClean="0">
                <a:latin typeface="Courier"/>
                <a:cs typeface="Courier"/>
              </a:rPr>
              <a:t>          0 |      6,482       62.51       62.51</a:t>
            </a:r>
          </a:p>
          <a:p>
            <a:r>
              <a:rPr lang="en-US" dirty="0" smtClean="0">
                <a:latin typeface="Courier"/>
                <a:cs typeface="Courier"/>
              </a:rPr>
              <a:t>          1 |      3,887       37.49      100.00</a:t>
            </a:r>
          </a:p>
          <a:p>
            <a:r>
              <a:rPr lang="en-US" dirty="0" smtClean="0">
                <a:latin typeface="Courier"/>
                <a:cs typeface="Courier"/>
              </a:rPr>
              <a:t>------------+-----------------------------------</a:t>
            </a:r>
          </a:p>
          <a:p>
            <a:r>
              <a:rPr lang="en-US" dirty="0" smtClean="0">
                <a:latin typeface="Courier"/>
                <a:cs typeface="Courier"/>
              </a:rPr>
              <a:t>      Total |     10,369      100.00</a:t>
            </a:r>
          </a:p>
          <a:p>
            <a:endParaRPr lang="en-US" dirty="0">
              <a:latin typeface="Courier"/>
              <a:cs typeface="Courier"/>
            </a:endParaRPr>
          </a:p>
        </p:txBody>
      </p:sp>
    </p:spTree>
    <p:extLst>
      <p:ext uri="{BB962C8B-B14F-4D97-AF65-F5344CB8AC3E}">
        <p14:creationId xmlns:p14="http://schemas.microsoft.com/office/powerpoint/2010/main" val="25442127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1915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575</TotalTime>
  <Words>2392</Words>
  <Application>Microsoft Macintosh PowerPoint</Application>
  <PresentationFormat>On-screen Show (4:3)</PresentationFormat>
  <Paragraphs>289</Paragraphs>
  <Slides>48</Slides>
  <Notes>2</Notes>
  <HiddenSlides>1</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POL1101</vt:lpstr>
      <vt:lpstr>Let’s think for a minute about agenda setting.</vt:lpstr>
      <vt:lpstr>PowerPoint Presentation</vt:lpstr>
      <vt:lpstr>PowerPoint Presentation</vt:lpstr>
      <vt:lpstr>So what?</vt:lpstr>
      <vt:lpstr>Kenneth Arrow –  Impossibility Theorem</vt:lpstr>
      <vt:lpstr>Even more important…</vt:lpstr>
      <vt:lpstr>Party Systems</vt:lpstr>
      <vt:lpstr>Party Systems</vt:lpstr>
      <vt:lpstr>Number of parties</vt:lpstr>
      <vt:lpstr>Types of Party Systems</vt:lpstr>
      <vt:lpstr>Number of Parties</vt:lpstr>
      <vt:lpstr>State involvement in economy, social programmes</vt:lpstr>
      <vt:lpstr>Ideology</vt:lpstr>
      <vt:lpstr>Ideology</vt:lpstr>
      <vt:lpstr>Ideology</vt:lpstr>
      <vt:lpstr>Conclusions</vt:lpstr>
      <vt:lpstr>POL1101</vt:lpstr>
      <vt:lpstr>Announcements</vt:lpstr>
      <vt:lpstr>Prelim to presidents and assemblies</vt:lpstr>
      <vt:lpstr>Democracies can be sorted into three types:</vt:lpstr>
      <vt:lpstr>Classifying parliamentary, presidential and semi-presidential democracies</vt:lpstr>
      <vt:lpstr>What do we mean by responsibility?</vt:lpstr>
      <vt:lpstr>Different Types of Votes of No Confidence</vt:lpstr>
      <vt:lpstr>What else distinguishes them?</vt:lpstr>
      <vt:lpstr>Presidential System</vt:lpstr>
      <vt:lpstr>President</vt:lpstr>
      <vt:lpstr>President</vt:lpstr>
      <vt:lpstr>President</vt:lpstr>
      <vt:lpstr>Electoral College</vt:lpstr>
      <vt:lpstr>PowerPoint Presentation</vt:lpstr>
      <vt:lpstr>Vice President</vt:lpstr>
      <vt:lpstr>Congress: Bicameral Legislature</vt:lpstr>
      <vt:lpstr>Cabinet Secretaries</vt:lpstr>
      <vt:lpstr>White House Staff</vt:lpstr>
      <vt:lpstr>Legislative Process</vt:lpstr>
      <vt:lpstr>Veto</vt:lpstr>
      <vt:lpstr>Overriding the veto</vt:lpstr>
      <vt:lpstr>Presidential Advantages/Disadvantages</vt:lpstr>
      <vt:lpstr>Central to what we are talking about here is “choosing”</vt:lpstr>
      <vt:lpstr>So we come up with an alternative(s)</vt:lpstr>
      <vt:lpstr>PowerPoint Presentation</vt:lpstr>
      <vt:lpstr>Majority Rule Procedures</vt:lpstr>
      <vt:lpstr>PowerPoint Presentation</vt:lpstr>
      <vt:lpstr>Majority Rule Procedures</vt:lpstr>
      <vt:lpstr>Majority Rule Procedures</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Kerby</dc:creator>
  <cp:lastModifiedBy>Matthew Kerby</cp:lastModifiedBy>
  <cp:revision>10</cp:revision>
  <cp:lastPrinted>2014-11-14T18:29:50Z</cp:lastPrinted>
  <dcterms:created xsi:type="dcterms:W3CDTF">2014-11-12T14:40:02Z</dcterms:created>
  <dcterms:modified xsi:type="dcterms:W3CDTF">2014-11-14T18:29:57Z</dcterms:modified>
</cp:coreProperties>
</file>